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5"/>
  </p:sldMasterIdLst>
  <p:notesMasterIdLst>
    <p:notesMasterId r:id="rId39"/>
  </p:notesMasterIdLst>
  <p:sldIdLst>
    <p:sldId id="312" r:id="rId6"/>
    <p:sldId id="277" r:id="rId7"/>
    <p:sldId id="305" r:id="rId8"/>
    <p:sldId id="278" r:id="rId9"/>
    <p:sldId id="280" r:id="rId10"/>
    <p:sldId id="281" r:id="rId11"/>
    <p:sldId id="302" r:id="rId12"/>
    <p:sldId id="301" r:id="rId13"/>
    <p:sldId id="300" r:id="rId14"/>
    <p:sldId id="296" r:id="rId15"/>
    <p:sldId id="299" r:id="rId16"/>
    <p:sldId id="298" r:id="rId17"/>
    <p:sldId id="304" r:id="rId18"/>
    <p:sldId id="303" r:id="rId19"/>
    <p:sldId id="297" r:id="rId20"/>
    <p:sldId id="306" r:id="rId21"/>
    <p:sldId id="307" r:id="rId22"/>
    <p:sldId id="308" r:id="rId23"/>
    <p:sldId id="309" r:id="rId24"/>
    <p:sldId id="310" r:id="rId25"/>
    <p:sldId id="311" r:id="rId26"/>
    <p:sldId id="313" r:id="rId27"/>
    <p:sldId id="314" r:id="rId28"/>
    <p:sldId id="315" r:id="rId29"/>
    <p:sldId id="316" r:id="rId30"/>
    <p:sldId id="317" r:id="rId31"/>
    <p:sldId id="318" r:id="rId32"/>
    <p:sldId id="319" r:id="rId33"/>
    <p:sldId id="320" r:id="rId34"/>
    <p:sldId id="321" r:id="rId35"/>
    <p:sldId id="322" r:id="rId36"/>
    <p:sldId id="323" r:id="rId37"/>
    <p:sldId id="276" r:id="rId38"/>
  </p:sldIdLst>
  <p:sldSz cx="9144000" cy="5143500" type="screen16x9"/>
  <p:notesSz cx="7315200" cy="9601200"/>
  <p:embeddedFontLst>
    <p:embeddedFont>
      <p:font typeface="Calibri" panose="020F0502020204030204" pitchFamily="34" charset="0"/>
      <p:regular r:id="rId40"/>
      <p:bold r:id="rId41"/>
      <p:italic r:id="rId42"/>
      <p:boldItalic r:id="rId43"/>
    </p:embeddedFont>
    <p:embeddedFont>
      <p:font typeface="Myriad Web Pro" panose="020B0604020202020204" charset="0"/>
      <p:regular r:id="rId44"/>
      <p:bold r:id="rId45"/>
      <p:italic r:id="rId46"/>
      <p:boldItalic r:id="rId47"/>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mer, Tess (ATSDR/OAD/OIA) (CTR)" initials="P(" lastIdx="1" clrIdx="0">
    <p:extLst>
      <p:ext uri="{19B8F6BF-5375-455C-9EA6-DF929625EA0E}">
        <p15:presenceInfo xmlns:p15="http://schemas.microsoft.com/office/powerpoint/2012/main" userId="S::lle0@cdc.gov::99db0e64-d876-4739-8c28-c3bb7212a0fe" providerId="AD"/>
      </p:ext>
    </p:extLst>
  </p:cmAuthor>
  <p:cmAuthor id="2" name="Norris, Jennifer (CDC/DDPHSS/CSELS/OD) (CTR)" initials="NJ((" lastIdx="4" clrIdx="1">
    <p:extLst>
      <p:ext uri="{19B8F6BF-5375-455C-9EA6-DF929625EA0E}">
        <p15:presenceInfo xmlns:p15="http://schemas.microsoft.com/office/powerpoint/2012/main" userId="S::qoi7@cdc.gov::9f3bc799-67bc-4a2c-8a59-73cab18855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A71"/>
    <a:srgbClr val="2D2C2C"/>
    <a:srgbClr val="F0A82C"/>
    <a:srgbClr val="2D2D2D"/>
    <a:srgbClr val="FBAB18"/>
    <a:srgbClr val="E6E6E6"/>
    <a:srgbClr val="FFFFFF"/>
    <a:srgbClr val="292B6E"/>
    <a:srgbClr val="B01519"/>
    <a:srgbClr val="55B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2" d="100"/>
          <a:sy n="132" d="100"/>
        </p:scale>
        <p:origin x="21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9/2/2022</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227640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1641293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155283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1702699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1.xml"/><Relationship Id="rId5" Type="http://schemas.openxmlformats.org/officeDocument/2006/relationships/image" Target="../media/image1.jpe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5210658" y="966372"/>
            <a:ext cx="3684774" cy="34758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314325" y="0"/>
            <a:ext cx="8829676" cy="89557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522515" y="9097"/>
            <a:ext cx="8621486"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522515" y="1026256"/>
            <a:ext cx="7617144" cy="342900"/>
          </a:xfrm>
          <a:prstGeom prst="rect">
            <a:avLst/>
          </a:prstGeom>
        </p:spPr>
        <p:txBody>
          <a:bodyPr/>
          <a:lstStyle>
            <a:lvl1pPr marL="0" indent="0" algn="l">
              <a:buNone/>
              <a:defRPr sz="2000" b="1" baseline="0">
                <a:solidFill>
                  <a:srgbClr val="2D2D2D"/>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62555" y="1890634"/>
            <a:ext cx="7617144" cy="779488"/>
          </a:xfrm>
          <a:prstGeom prst="rect">
            <a:avLst/>
          </a:prstGeom>
        </p:spPr>
        <p:txBody>
          <a:bodyPr/>
          <a:lstStyle>
            <a:lvl1pPr marL="0" indent="0" algn="l">
              <a:lnSpc>
                <a:spcPts val="2000"/>
              </a:lnSpc>
              <a:buNone/>
              <a:defRPr sz="18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439" y="4280109"/>
            <a:ext cx="1254584" cy="71925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4962089" y="4510542"/>
            <a:ext cx="4181912" cy="400110"/>
          </a:xfrm>
          <a:prstGeom prst="rect">
            <a:avLst/>
          </a:prstGeom>
          <a:solidFill>
            <a:srgbClr val="FBAB18"/>
          </a:solidFill>
        </p:spPr>
        <p:txBody>
          <a:bodyPr wrap="square" rtlCol="0">
            <a:spAutoFit/>
          </a:bodyPr>
          <a:lstStyle/>
          <a:p>
            <a:pPr marL="285750" marR="0" lvl="0" indent="0" algn="l" defTabSz="914400" rtl="0" eaLnBrk="0" fontAlgn="base" latinLnBrk="0" hangingPunct="0">
              <a:lnSpc>
                <a:spcPct val="100000"/>
              </a:lnSpc>
              <a:spcBef>
                <a:spcPct val="0"/>
              </a:spcBef>
              <a:spcAft>
                <a:spcPct val="0"/>
              </a:spcAft>
              <a:buClrTx/>
              <a:buSzTx/>
              <a:buFontTx/>
              <a:buNone/>
              <a:tabLst/>
              <a:defRPr/>
            </a:pPr>
            <a:r>
              <a:rPr lang="en-US" sz="2000"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0" y="1"/>
            <a:ext cx="267157" cy="895570"/>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32981304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0326" y="4339940"/>
            <a:ext cx="1254584" cy="71925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2543820"/>
          </a:xfrm>
          <a:prstGeom prst="rect">
            <a:avLst/>
          </a:prstGeom>
        </p:spPr>
      </p:pic>
    </p:spTree>
    <p:extLst>
      <p:ext uri="{BB962C8B-B14F-4D97-AF65-F5344CB8AC3E}">
        <p14:creationId xmlns:p14="http://schemas.microsoft.com/office/powerpoint/2010/main" val="4676537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9144000" cy="51435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685801" y="9097"/>
            <a:ext cx="8458200"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85801" y="1061976"/>
            <a:ext cx="7453858" cy="342900"/>
          </a:xfrm>
          <a:prstGeom prst="rect">
            <a:avLst/>
          </a:prstGeom>
        </p:spPr>
        <p:txBody>
          <a:bodyPr/>
          <a:lstStyle>
            <a:lvl1pPr marL="0" indent="0" algn="l">
              <a:buNone/>
              <a:defRPr sz="2000" b="1" baseline="0">
                <a:solidFill>
                  <a:schemeClr val="tx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85801" y="1890634"/>
            <a:ext cx="7393898" cy="779488"/>
          </a:xfrm>
          <a:prstGeom prst="rect">
            <a:avLst/>
          </a:prstGeom>
        </p:spPr>
        <p:txBody>
          <a:bodyPr/>
          <a:lstStyle>
            <a:lvl1pPr marL="0" indent="0" algn="l">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4280109"/>
            <a:ext cx="1254584" cy="71925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0" y="1"/>
            <a:ext cx="267157" cy="895570"/>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211031030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05979"/>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8" indent="-230188">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4501098"/>
            <a:ext cx="869114" cy="498262"/>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0" y="1"/>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05979"/>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8" indent="-230188">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0" y="1"/>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199900402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4280109"/>
            <a:ext cx="1254584" cy="71925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0" y="1"/>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29265510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0" y="1"/>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1805838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613" y="244136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351673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229" y="4280109"/>
            <a:ext cx="1254584" cy="719251"/>
          </a:xfrm>
          <a:prstGeom prst="rect">
            <a:avLst/>
          </a:prstGeom>
        </p:spPr>
      </p:pic>
    </p:spTree>
    <p:extLst>
      <p:ext uri="{BB962C8B-B14F-4D97-AF65-F5344CB8AC3E}">
        <p14:creationId xmlns:p14="http://schemas.microsoft.com/office/powerpoint/2010/main" val="29820960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7069" y="506186"/>
            <a:ext cx="4484352" cy="4346372"/>
          </a:xfrm>
          <a:prstGeom prst="rect">
            <a:avLst/>
          </a:prstGeom>
        </p:spPr>
      </p:pic>
      <p:sp>
        <p:nvSpPr>
          <p:cNvPr id="2" name="Title 1"/>
          <p:cNvSpPr>
            <a:spLocks noGrp="1"/>
          </p:cNvSpPr>
          <p:nvPr>
            <p:ph type="title"/>
          </p:nvPr>
        </p:nvSpPr>
        <p:spPr>
          <a:xfrm>
            <a:off x="179613" y="244136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351673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7229" y="4280109"/>
            <a:ext cx="1254584" cy="719251"/>
          </a:xfrm>
          <a:prstGeom prst="rect">
            <a:avLst/>
          </a:prstGeom>
        </p:spPr>
      </p:pic>
    </p:spTree>
    <p:extLst>
      <p:ext uri="{BB962C8B-B14F-4D97-AF65-F5344CB8AC3E}">
        <p14:creationId xmlns:p14="http://schemas.microsoft.com/office/powerpoint/2010/main" val="52700105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0326" y="4339940"/>
            <a:ext cx="1254584" cy="71925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5334256" y="175641"/>
            <a:ext cx="3684774" cy="3475844"/>
          </a:xfrm>
          <a:prstGeom prst="rect">
            <a:avLst/>
          </a:prstGeom>
        </p:spPr>
      </p:pic>
    </p:spTree>
    <p:extLst>
      <p:ext uri="{BB962C8B-B14F-4D97-AF65-F5344CB8AC3E}">
        <p14:creationId xmlns:p14="http://schemas.microsoft.com/office/powerpoint/2010/main" val="146084295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10" r:id="rId1"/>
    <p:sldLayoutId id="2147483824" r:id="rId2"/>
    <p:sldLayoutId id="2147483811" r:id="rId3"/>
    <p:sldLayoutId id="2147483827" r:id="rId4"/>
    <p:sldLayoutId id="2147483815" r:id="rId5"/>
    <p:sldLayoutId id="2147483828" r:id="rId6"/>
    <p:sldLayoutId id="2147483823" r:id="rId7"/>
    <p:sldLayoutId id="2147483826" r:id="rId8"/>
    <p:sldLayoutId id="2147483822" r:id="rId9"/>
    <p:sldLayoutId id="2147483825" r:id="rId10"/>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www.cdc.gov/coronavirus/2019-ncov/science/community-levels.html"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covid.cdc.gov/covid-data-tracker/#county-view"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7C055749-C998-4EE3-945F-EC5EBAA444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
            <a:ext cx="9144000" cy="5143339"/>
          </a:xfrm>
          <a:prstGeom prst="rect">
            <a:avLst/>
          </a:prstGeom>
        </p:spPr>
      </p:pic>
      <p:sp>
        <p:nvSpPr>
          <p:cNvPr id="2" name="TextBox 1">
            <a:extLst>
              <a:ext uri="{FF2B5EF4-FFF2-40B4-BE49-F238E27FC236}">
                <a16:creationId xmlns:a16="http://schemas.microsoft.com/office/drawing/2014/main" id="{1D10D638-99A0-44C4-A9EB-E0A0C35D4E2A}"/>
              </a:ext>
            </a:extLst>
          </p:cNvPr>
          <p:cNvSpPr txBox="1"/>
          <p:nvPr/>
        </p:nvSpPr>
        <p:spPr>
          <a:xfrm>
            <a:off x="6574968" y="4695792"/>
            <a:ext cx="2490651" cy="307777"/>
          </a:xfrm>
          <a:prstGeom prst="rect">
            <a:avLst/>
          </a:prstGeom>
          <a:noFill/>
        </p:spPr>
        <p:txBody>
          <a:bodyPr wrap="square" rtlCol="0">
            <a:spAutoFit/>
          </a:bodyPr>
          <a:lstStyle/>
          <a:p>
            <a:pPr algn="r"/>
            <a:r>
              <a:rPr lang="en-US" sz="1400" dirty="0">
                <a:solidFill>
                  <a:srgbClr val="000000"/>
                </a:solidFill>
                <a:latin typeface="Calibri" panose="020F0502020204030204" pitchFamily="34" charset="0"/>
              </a:rPr>
              <a:t>Updated September 2, 2022</a:t>
            </a:r>
          </a:p>
        </p:txBody>
      </p:sp>
    </p:spTree>
    <p:extLst>
      <p:ext uri="{BB962C8B-B14F-4D97-AF65-F5344CB8AC3E}">
        <p14:creationId xmlns:p14="http://schemas.microsoft.com/office/powerpoint/2010/main" val="25814607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3CCD4FE-33A1-493A-8834-542E5E1C6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87603" cy="4725537"/>
          </a:xfrm>
          <a:prstGeom prst="rect">
            <a:avLst/>
          </a:prstGeom>
        </p:spPr>
      </p:pic>
    </p:spTree>
    <p:extLst>
      <p:ext uri="{BB962C8B-B14F-4D97-AF65-F5344CB8AC3E}">
        <p14:creationId xmlns:p14="http://schemas.microsoft.com/office/powerpoint/2010/main" val="210461337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362BD73-BE0F-4DC8-ABCA-4F7C9F063F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260122821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E950B-9452-4BCD-9E3C-199A2B88C4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4839999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2F79A523-58DC-45EE-B691-5259DA5ACD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11879179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136F04E-22A5-44F1-8666-D209777301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17068708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475409F-D355-43BD-BEF0-FC15D4C483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36229106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C191B995-D2EC-40E5-BF7E-FDD9AFE3B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42057141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3A720A75-5348-4C59-B6F7-82AB367C79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9809659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FAD8AE-9B68-417C-9240-5C300CCDAFCE}"/>
              </a:ext>
            </a:extLst>
          </p:cNvPr>
          <p:cNvSpPr>
            <a:spLocks noGrp="1"/>
          </p:cNvSpPr>
          <p:nvPr>
            <p:ph type="body" sz="quarter" idx="10"/>
          </p:nvPr>
        </p:nvSpPr>
        <p:spPr/>
        <p:txBody>
          <a:bodyPr/>
          <a:lstStyle/>
          <a:p>
            <a:endParaRPr lang="en-US"/>
          </a:p>
        </p:txBody>
      </p:sp>
      <p:pic>
        <p:nvPicPr>
          <p:cNvPr id="5" name="Picture 4" descr="Map&#10;&#10;Description automatically generated">
            <a:extLst>
              <a:ext uri="{FF2B5EF4-FFF2-40B4-BE49-F238E27FC236}">
                <a16:creationId xmlns:a16="http://schemas.microsoft.com/office/drawing/2014/main" id="{105F5688-3472-4720-A13D-5DE980E22B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38661893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39D84877-F995-4475-9F2C-154CFB14B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2730991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342899" y="114301"/>
            <a:ext cx="8726285" cy="528636"/>
          </a:xfrm>
        </p:spPr>
        <p:txBody>
          <a:bodyPr/>
          <a:lstStyle/>
          <a:p>
            <a:r>
              <a:rPr lang="en-US" altLang="en-US"/>
              <a:t>How are COVID-19 Community Levels calculated?</a:t>
            </a:r>
          </a:p>
        </p:txBody>
      </p:sp>
      <p:sp>
        <p:nvSpPr>
          <p:cNvPr id="2" name="Subtitle 1"/>
          <p:cNvSpPr>
            <a:spLocks noGrp="1"/>
          </p:cNvSpPr>
          <p:nvPr>
            <p:ph type="body" sz="quarter" idx="10"/>
          </p:nvPr>
        </p:nvSpPr>
        <p:spPr/>
        <p:txBody>
          <a:bodyPr/>
          <a:lstStyle/>
          <a:p>
            <a:endParaRPr lang="en-US"/>
          </a:p>
          <a:p>
            <a:endParaRPr lang="en-US"/>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025BB077-B3C2-A86F-CF58-50EBD1BFE87A}"/>
              </a:ext>
            </a:extLst>
          </p:cNvPr>
          <p:cNvPicPr>
            <a:picLocks noChangeAspect="1"/>
          </p:cNvPicPr>
          <p:nvPr/>
        </p:nvPicPr>
        <p:blipFill>
          <a:blip r:embed="rId4"/>
          <a:stretch>
            <a:fillRect/>
          </a:stretch>
        </p:blipFill>
        <p:spPr>
          <a:xfrm>
            <a:off x="1306773" y="702746"/>
            <a:ext cx="6521923" cy="4113319"/>
          </a:xfrm>
          <a:prstGeom prst="rect">
            <a:avLst/>
          </a:prstGeom>
        </p:spPr>
      </p:pic>
      <p:sp>
        <p:nvSpPr>
          <p:cNvPr id="5" name="TextBox 4">
            <a:extLst>
              <a:ext uri="{FF2B5EF4-FFF2-40B4-BE49-F238E27FC236}">
                <a16:creationId xmlns:a16="http://schemas.microsoft.com/office/drawing/2014/main" id="{1D7D8EEC-079D-5F74-5F33-753E4D1B7402}"/>
              </a:ext>
            </a:extLst>
          </p:cNvPr>
          <p:cNvSpPr txBox="1"/>
          <p:nvPr/>
        </p:nvSpPr>
        <p:spPr>
          <a:xfrm>
            <a:off x="7772400" y="47059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latin typeface="Calibri"/>
                <a:ea typeface="Calibri"/>
                <a:cs typeface="Calibri"/>
              </a:rPr>
              <a:t>Source: </a:t>
            </a:r>
            <a:r>
              <a:rPr lang="en-US">
                <a:solidFill>
                  <a:srgbClr val="000000"/>
                </a:solidFill>
                <a:latin typeface="Calibri"/>
                <a:ea typeface="Calibri"/>
                <a:cs typeface="Calibri"/>
                <a:hlinkClick r:id="rId5"/>
              </a:rPr>
              <a:t>CDC</a:t>
            </a:r>
            <a:endParaRPr lang="en-US"/>
          </a:p>
        </p:txBody>
      </p:sp>
    </p:spTree>
    <p:extLst>
      <p:ext uri="{BB962C8B-B14F-4D97-AF65-F5344CB8AC3E}">
        <p14:creationId xmlns:p14="http://schemas.microsoft.com/office/powerpoint/2010/main" val="24316923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0B8374B-A4B7-4703-9367-0AB1D96C5F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307127361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B1A7DF23-336C-4680-94AC-80E97C5B4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64" y="329184"/>
            <a:ext cx="8606118" cy="4572000"/>
          </a:xfrm>
          <a:prstGeom prst="rect">
            <a:avLst/>
          </a:prstGeom>
        </p:spPr>
      </p:pic>
    </p:spTree>
    <p:extLst>
      <p:ext uri="{BB962C8B-B14F-4D97-AF65-F5344CB8AC3E}">
        <p14:creationId xmlns:p14="http://schemas.microsoft.com/office/powerpoint/2010/main" val="33675506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2963BB-D6B2-45C5-B683-1BB4E4E618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9216507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D966D263-0294-4F3E-9271-BB578A950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1" y="364772"/>
            <a:ext cx="8606118" cy="4572000"/>
          </a:xfrm>
          <a:prstGeom prst="rect">
            <a:avLst/>
          </a:prstGeom>
        </p:spPr>
      </p:pic>
    </p:spTree>
    <p:extLst>
      <p:ext uri="{BB962C8B-B14F-4D97-AF65-F5344CB8AC3E}">
        <p14:creationId xmlns:p14="http://schemas.microsoft.com/office/powerpoint/2010/main" val="37658955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A24EAC-209C-40BA-9385-2B7F51A462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64" y="329184"/>
            <a:ext cx="8606118" cy="4572000"/>
          </a:xfrm>
          <a:prstGeom prst="rect">
            <a:avLst/>
          </a:prstGeom>
        </p:spPr>
      </p:pic>
    </p:spTree>
    <p:extLst>
      <p:ext uri="{BB962C8B-B14F-4D97-AF65-F5344CB8AC3E}">
        <p14:creationId xmlns:p14="http://schemas.microsoft.com/office/powerpoint/2010/main" val="56943058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B4928CE1-55EE-4C6C-B34D-2D62F88218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159853078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BEBC3103-6D7F-4699-ADF0-FF2955BB4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64" y="329184"/>
            <a:ext cx="8606118" cy="4572000"/>
          </a:xfrm>
          <a:prstGeom prst="rect">
            <a:avLst/>
          </a:prstGeom>
        </p:spPr>
      </p:pic>
    </p:spTree>
    <p:extLst>
      <p:ext uri="{BB962C8B-B14F-4D97-AF65-F5344CB8AC3E}">
        <p14:creationId xmlns:p14="http://schemas.microsoft.com/office/powerpoint/2010/main" val="9724902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227E4676-1168-49D6-8321-FB4B53DCA0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196274313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DCE5619-FE4E-493D-9670-8BCD3C4E6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64" y="329184"/>
            <a:ext cx="8606118" cy="4572000"/>
          </a:xfrm>
          <a:prstGeom prst="rect">
            <a:avLst/>
          </a:prstGeom>
        </p:spPr>
      </p:pic>
    </p:spTree>
    <p:extLst>
      <p:ext uri="{BB962C8B-B14F-4D97-AF65-F5344CB8AC3E}">
        <p14:creationId xmlns:p14="http://schemas.microsoft.com/office/powerpoint/2010/main" val="238063052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60EFEE0-CF49-49F8-A1EA-E0534DB977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158706032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23B5235-4EBE-4662-AD34-4397BD747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3768" y="282634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NationalCommunityLevelSandPlot.png">
            <a:extLst>
              <a:ext uri="{FF2B5EF4-FFF2-40B4-BE49-F238E27FC236}">
                <a16:creationId xmlns:a16="http://schemas.microsoft.com/office/drawing/2014/main" id="{69C11531-6649-4DB0-AB62-98EDB39736B9}"/>
              </a:ext>
            </a:extLst>
          </p:cNvPr>
          <p:cNvPicPr>
            <a:picLocks noChangeAspect="1"/>
          </p:cNvPicPr>
          <p:nvPr/>
        </p:nvPicPr>
        <p:blipFill>
          <a:blip r:embed="rId3"/>
          <a:stretch>
            <a:fillRect/>
          </a:stretch>
        </p:blipFill>
        <p:spPr>
          <a:xfrm>
            <a:off x="417985" y="837620"/>
            <a:ext cx="7415783" cy="3813048"/>
          </a:xfrm>
          <a:prstGeom prst="rect">
            <a:avLst/>
          </a:prstGeom>
        </p:spPr>
      </p:pic>
    </p:spTree>
    <p:extLst>
      <p:ext uri="{BB962C8B-B14F-4D97-AF65-F5344CB8AC3E}">
        <p14:creationId xmlns:p14="http://schemas.microsoft.com/office/powerpoint/2010/main" val="24386094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D81474BD-C8B9-438E-94A6-967EDD12FF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401308629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F8B96AEF-ACF7-4A8F-9DA7-AE77C65CB0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145891360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911A81AB-A4CB-480A-89E2-D3079FB1E2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64" y="329184"/>
            <a:ext cx="8606118" cy="4572000"/>
          </a:xfrm>
          <a:prstGeom prst="rect">
            <a:avLst/>
          </a:prstGeom>
        </p:spPr>
      </p:pic>
    </p:spTree>
    <p:extLst>
      <p:ext uri="{BB962C8B-B14F-4D97-AF65-F5344CB8AC3E}">
        <p14:creationId xmlns:p14="http://schemas.microsoft.com/office/powerpoint/2010/main" val="132438885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DBCCA8-F864-4D4C-9A24-55EF6707053A}"/>
              </a:ext>
            </a:extLst>
          </p:cNvPr>
          <p:cNvSpPr/>
          <p:nvPr/>
        </p:nvSpPr>
        <p:spPr>
          <a:xfrm>
            <a:off x="149629" y="439365"/>
            <a:ext cx="4572000" cy="2031325"/>
          </a:xfrm>
          <a:prstGeom prst="rect">
            <a:avLst/>
          </a:prstGeom>
        </p:spPr>
        <p:txBody>
          <a:bodyPr lIns="91440" tIns="45720" rIns="91440" bIns="45720" anchor="t">
            <a:spAutoFit/>
          </a:bodyPr>
          <a:lstStyle/>
          <a:p>
            <a:r>
              <a:rPr lang="en-US">
                <a:solidFill>
                  <a:schemeClr val="accent6"/>
                </a:solidFill>
                <a:latin typeface="Calibri"/>
                <a:cs typeface="Calibri"/>
              </a:rPr>
              <a:t>Data presented in these maps are not updated as data are updated historically.</a:t>
            </a:r>
          </a:p>
          <a:p>
            <a:endParaRPr lang="en-US">
              <a:solidFill>
                <a:schemeClr val="accent6"/>
              </a:solidFill>
              <a:latin typeface="Calibri" panose="020F0502020204030204" pitchFamily="34" charset="0"/>
              <a:cs typeface="Calibri" panose="020F0502020204030204" pitchFamily="34" charset="0"/>
            </a:endParaRPr>
          </a:p>
          <a:p>
            <a:r>
              <a:rPr lang="en-US">
                <a:solidFill>
                  <a:schemeClr val="accent6"/>
                </a:solidFill>
                <a:latin typeface="Calibri" panose="020F0502020204030204" pitchFamily="34" charset="0"/>
                <a:cs typeface="Calibri" panose="020F0502020204030204" pitchFamily="34" charset="0"/>
              </a:rPr>
              <a:t>For the most updated data on </a:t>
            </a:r>
            <a:br>
              <a:rPr lang="en-US">
                <a:solidFill>
                  <a:schemeClr val="accent6"/>
                </a:solidFill>
                <a:latin typeface="Calibri" panose="020F0502020204030204" pitchFamily="34" charset="0"/>
                <a:cs typeface="Calibri" panose="020F0502020204030204" pitchFamily="34" charset="0"/>
              </a:rPr>
            </a:br>
            <a:r>
              <a:rPr lang="en-US">
                <a:solidFill>
                  <a:schemeClr val="accent6"/>
                </a:solidFill>
                <a:latin typeface="Calibri" panose="020F0502020204030204" pitchFamily="34" charset="0"/>
                <a:cs typeface="Calibri" panose="020F0502020204030204" pitchFamily="34" charset="0"/>
              </a:rPr>
              <a:t>level of community transmission </a:t>
            </a:r>
            <a:br>
              <a:rPr lang="en-US">
                <a:solidFill>
                  <a:schemeClr val="accent6"/>
                </a:solidFill>
                <a:latin typeface="Calibri" panose="020F0502020204030204" pitchFamily="34" charset="0"/>
                <a:cs typeface="Calibri" panose="020F0502020204030204" pitchFamily="34" charset="0"/>
              </a:rPr>
            </a:br>
            <a:r>
              <a:rPr lang="en-US">
                <a:solidFill>
                  <a:schemeClr val="accent6"/>
                </a:solidFill>
                <a:latin typeface="Calibri" panose="020F0502020204030204" pitchFamily="34" charset="0"/>
                <a:cs typeface="Calibri" panose="020F0502020204030204" pitchFamily="34" charset="0"/>
              </a:rPr>
              <a:t>in the United States, </a:t>
            </a:r>
            <a:br>
              <a:rPr lang="en-US">
                <a:solidFill>
                  <a:schemeClr val="accent6"/>
                </a:solidFill>
                <a:latin typeface="Calibri" panose="020F0502020204030204" pitchFamily="34" charset="0"/>
                <a:cs typeface="Calibri" panose="020F0502020204030204" pitchFamily="34" charset="0"/>
              </a:rPr>
            </a:br>
            <a:r>
              <a:rPr lang="en-US">
                <a:solidFill>
                  <a:schemeClr val="accent6"/>
                </a:solidFill>
                <a:latin typeface="Calibri" panose="020F0502020204030204" pitchFamily="34" charset="0"/>
                <a:cs typeface="Calibri" panose="020F0502020204030204" pitchFamily="34" charset="0"/>
              </a:rPr>
              <a:t>visit CDC’s </a:t>
            </a:r>
            <a:r>
              <a:rPr lang="en-US">
                <a:solidFill>
                  <a:schemeClr val="accent6"/>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COVID Data Tracker</a:t>
            </a:r>
            <a:r>
              <a:rPr lang="en-US">
                <a:solidFill>
                  <a:schemeClr val="accent6"/>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2330121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B2AA1C8-C180-4168-8070-7EAEA0A7D3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64" y="329184"/>
            <a:ext cx="8606118" cy="4572000"/>
          </a:xfrm>
          <a:prstGeom prst="rect">
            <a:avLst/>
          </a:prstGeom>
        </p:spPr>
      </p:pic>
    </p:spTree>
    <p:extLst>
      <p:ext uri="{BB962C8B-B14F-4D97-AF65-F5344CB8AC3E}">
        <p14:creationId xmlns:p14="http://schemas.microsoft.com/office/powerpoint/2010/main" val="424245151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6B57491D-87C0-4C7F-8808-74CFE965A1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404" y="-3480"/>
            <a:ext cx="8887603" cy="4725537"/>
          </a:xfrm>
          <a:prstGeom prst="rect">
            <a:avLst/>
          </a:prstGeom>
        </p:spPr>
      </p:pic>
    </p:spTree>
    <p:extLst>
      <p:ext uri="{BB962C8B-B14F-4D97-AF65-F5344CB8AC3E}">
        <p14:creationId xmlns:p14="http://schemas.microsoft.com/office/powerpoint/2010/main" val="38601727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95304CE6-732D-46BF-9832-F7EE5A4814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 t="-3038" r="-3118"/>
          <a:stretch/>
        </p:blipFill>
        <p:spPr>
          <a:xfrm>
            <a:off x="368004" y="425499"/>
            <a:ext cx="8595360" cy="4570151"/>
          </a:xfrm>
          <a:prstGeom prst="rect">
            <a:avLst/>
          </a:prstGeom>
        </p:spPr>
      </p:pic>
    </p:spTree>
    <p:extLst>
      <p:ext uri="{BB962C8B-B14F-4D97-AF65-F5344CB8AC3E}">
        <p14:creationId xmlns:p14="http://schemas.microsoft.com/office/powerpoint/2010/main" val="104574852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CDC10B7-EE01-4D81-850C-5A9D85F096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35805836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EEFBBE6-276B-4B2A-AA1F-087D68CB8C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485" y="-2132"/>
            <a:ext cx="8862515" cy="4704212"/>
          </a:xfrm>
          <a:prstGeom prst="rect">
            <a:avLst/>
          </a:prstGeom>
        </p:spPr>
      </p:pic>
    </p:spTree>
    <p:extLst>
      <p:ext uri="{BB962C8B-B14F-4D97-AF65-F5344CB8AC3E}">
        <p14:creationId xmlns:p14="http://schemas.microsoft.com/office/powerpoint/2010/main" val="101843895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D37ED-558B-47A4-BD6C-6B605E4739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894556564"/>
      </p:ext>
    </p:extLst>
  </p:cSld>
  <p:clrMapOvr>
    <a:masterClrMapping/>
  </p:clrMapOvr>
  <p:transition>
    <p:fade/>
  </p:transition>
</p:sld>
</file>

<file path=ppt/theme/theme1.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1E03D7E06C234EB5626DEC4B2F4B58" ma:contentTypeVersion="19" ma:contentTypeDescription="Create a new document." ma:contentTypeScope="" ma:versionID="62a288ae8be2d15857208bf33380c9e3">
  <xsd:schema xmlns:xsd="http://www.w3.org/2001/XMLSchema" xmlns:xs="http://www.w3.org/2001/XMLSchema" xmlns:p="http://schemas.microsoft.com/office/2006/metadata/properties" xmlns:ns1="http://schemas.microsoft.com/sharepoint/v3" xmlns:ns2="a12d8773-0f30-405c-b193-40869fe1c1e6" xmlns:ns3="1edd9f51-35c2-425f-bf6f-7b72bac0b145" targetNamespace="http://schemas.microsoft.com/office/2006/metadata/properties" ma:root="true" ma:fieldsID="3f406b72f2c4fac42d6165914bb35291" ns1:_="" ns2:_="" ns3:_="">
    <xsd:import namespace="http://schemas.microsoft.com/sharepoint/v3"/>
    <xsd:import namespace="a12d8773-0f30-405c-b193-40869fe1c1e6"/>
    <xsd:import namespace="1edd9f51-35c2-425f-bf6f-7b72bac0b1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3:_dlc_DocId" minOccurs="0"/>
                <xsd:element ref="ns3:_dlc_DocIdUrl" minOccurs="0"/>
                <xsd:element ref="ns3:_dlc_DocIdPersistId" minOccurs="0"/>
                <xsd:element ref="ns2:MediaLengthInSeconds" minOccurs="0"/>
                <xsd:element ref="ns2:Status" minOccurs="0"/>
                <xsd:element ref="ns2:POC" minOccurs="0"/>
                <xsd:element ref="ns2:Tags" minOccurs="0"/>
                <xsd:element ref="ns2:Description" minOccurs="0"/>
                <xsd:element ref="ns2:Audien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ma:readOnly="false">
      <xsd:simpleType>
        <xsd:restriction base="dms:Note"/>
      </xsd:simpleType>
    </xsd:element>
    <xsd:element name="_ip_UnifiedCompliancePolicyUIAction" ma:index="18"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d8773-0f30-405c-b193-40869fe1c1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2" ma:description=""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Status" ma:index="23" nillable="true" ma:displayName="Status" ma:description="Details the current status of the document, including if it is Current (all content is correct, reviewed by responsible POC, etc.), Pending Review (yet to be reviewed by responsible POC before roll off date), Draft (recently uploaded/created), and Outdated (content, formatting, template, etc. are incorrect)" ma:format="Dropdown" ma:internalName="Status">
      <xsd:simpleType>
        <xsd:restriction base="dms:Choice">
          <xsd:enumeration value="Current"/>
          <xsd:enumeration value="Pending Review"/>
          <xsd:enumeration value="Draft"/>
          <xsd:enumeration value="Outdated"/>
        </xsd:restriction>
      </xsd:simpleType>
    </xsd:element>
    <xsd:element name="POC" ma:index="24" nillable="true" ma:displayName="Responsible POC" ma:description="Title of the POC responsible for updating the document" ma:format="Dropdown" ma:internalName="POC">
      <xsd:simpleType>
        <xsd:restriction base="dms:Text">
          <xsd:maxLength value="255"/>
        </xsd:restriction>
      </xsd:simpleType>
    </xsd:element>
    <xsd:element name="Tags" ma:index="25" nillable="true" ma:displayName="Tags" ma:internalName="Tags">
      <xsd:simpleType>
        <xsd:restriction base="dms:Text">
          <xsd:maxLength value="255"/>
        </xsd:restriction>
      </xsd:simpleType>
    </xsd:element>
    <xsd:element name="Description" ma:index="26" nillable="true" ma:displayName="Description" ma:format="Dropdown" ma:internalName="Description">
      <xsd:simpleType>
        <xsd:restriction base="dms:Note">
          <xsd:maxLength value="255"/>
        </xsd:restriction>
      </xsd:simpleType>
    </xsd:element>
    <xsd:element name="Audience" ma:index="27" nillable="true" ma:displayName="Audience" ma:format="Dropdown" ma:internalName="Audienc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dd9f51-35c2-425f-bf6f-7b72bac0b145"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_dlc_DocId" ma:index="19" nillable="true" ma:displayName="Document ID Value" ma:description="The value of the document ID assigned to this item." ma:internalName="_dlc_DocId" ma:readOnly="true">
      <xsd:simpleType>
        <xsd:restriction base="dms:Text"/>
      </xsd:simple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dlc_DocId xmlns="1edd9f51-35c2-425f-bf6f-7b72bac0b145">YCSJWCN4CSUS-725016541-752746</_dlc_DocId>
    <_dlc_DocIdUrl xmlns="1edd9f51-35c2-425f-bf6f-7b72bac0b145">
      <Url>https://cdc.sharepoint.com/teams/DIMDataSurveillance-COVID19/_layouts/15/DocIdRedir.aspx?ID=YCSJWCN4CSUS-725016541-752746</Url>
      <Description>YCSJWCN4CSUS-725016541-752746</Description>
    </_dlc_DocIdUrl>
    <SharedWithUsers xmlns="1edd9f51-35c2-425f-bf6f-7b72bac0b145">
      <UserInfo>
        <DisplayName>Palmer, Tess (ATSDR/OAD/OIA) (CTR)</DisplayName>
        <AccountId>97</AccountId>
        <AccountType/>
      </UserInfo>
      <UserInfo>
        <DisplayName>Loustalot, Fleetwood (CDC/DDNID/NCCDPHP/DHDSP)</DisplayName>
        <AccountId>2126</AccountId>
        <AccountType/>
      </UserInfo>
      <UserInfo>
        <DisplayName>Gingerella, Alexandra (CDC/DDID/NCIRD/OD) (CTR)</DisplayName>
        <AccountId>1352</AccountId>
        <AccountType/>
      </UserInfo>
      <UserInfo>
        <DisplayName>Williams, Paula O. (CDC/DDPHSS/CSELS/OD)</DisplayName>
        <AccountId>696</AccountId>
        <AccountType/>
      </UserInfo>
      <UserInfo>
        <DisplayName>Winogradsky, Janis (CDC/DDNID/NCCDPHP/OD)</DisplayName>
        <AccountId>4489</AccountId>
        <AccountType/>
      </UserInfo>
      <UserInfo>
        <DisplayName>Norris, Jennifer (CDC/DDPHSS/CSELS/OD) (CTR)</DisplayName>
        <AccountId>1868</AccountId>
        <AccountType/>
      </UserInfo>
      <UserInfo>
        <DisplayName>Thompson-Paul, Angela M. (CDC/DDNID/NCCDPHP/DHDSP)</DisplayName>
        <AccountId>3495</AccountId>
        <AccountType/>
      </UserInfo>
      <UserInfo>
        <DisplayName>Dutton, Nina (ATSDR/OAD/OIA) (CTR)</DisplayName>
        <AccountId>4612</AccountId>
        <AccountType/>
      </UserInfo>
      <UserInfo>
        <DisplayName>Welski, Alison Vera (CDC/DDID/NCIRD/OD) (CTR)</DisplayName>
        <AccountId>29466</AccountId>
        <AccountType/>
      </UserInfo>
      <UserInfo>
        <DisplayName>Cooper, Alison (CDC/DDPHSS/CSELS/DHIS) (CTR)</DisplayName>
        <AccountId>1359</AccountId>
        <AccountType/>
      </UserInfo>
    </SharedWithUsers>
    <POC xmlns="a12d8773-0f30-405c-b193-40869fe1c1e6" xsi:nil="true"/>
    <Status xmlns="a12d8773-0f30-405c-b193-40869fe1c1e6" xsi:nil="true"/>
    <Tags xmlns="a12d8773-0f30-405c-b193-40869fe1c1e6" xsi:nil="true"/>
    <Audience xmlns="a12d8773-0f30-405c-b193-40869fe1c1e6" xsi:nil="true"/>
    <Description xmlns="a12d8773-0f30-405c-b193-40869fe1c1e6" xsi:nil="true"/>
  </documentManagement>
</p:properties>
</file>

<file path=customXml/itemProps1.xml><?xml version="1.0" encoding="utf-8"?>
<ds:datastoreItem xmlns:ds="http://schemas.openxmlformats.org/officeDocument/2006/customXml" ds:itemID="{36AEBAC2-BF3F-40BD-B3C4-7F10AEF90AD0}">
  <ds:schemaRefs>
    <ds:schemaRef ds:uri="http://schemas.microsoft.com/sharepoint/v3/contenttype/forms"/>
  </ds:schemaRefs>
</ds:datastoreItem>
</file>

<file path=customXml/itemProps2.xml><?xml version="1.0" encoding="utf-8"?>
<ds:datastoreItem xmlns:ds="http://schemas.openxmlformats.org/officeDocument/2006/customXml" ds:itemID="{4D4BD857-62AA-4BDF-903D-92CE28C2CE47}">
  <ds:schemaRefs>
    <ds:schemaRef ds:uri="1edd9f51-35c2-425f-bf6f-7b72bac0b145"/>
    <ds:schemaRef ds:uri="a12d8773-0f30-405c-b193-40869fe1c1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A23279D-6AF3-4325-B9B2-DA1FF5597E09}">
  <ds:schemaRefs>
    <ds:schemaRef ds:uri="http://schemas.microsoft.com/sharepoint/events"/>
  </ds:schemaRefs>
</ds:datastoreItem>
</file>

<file path=customXml/itemProps4.xml><?xml version="1.0" encoding="utf-8"?>
<ds:datastoreItem xmlns:ds="http://schemas.openxmlformats.org/officeDocument/2006/customXml" ds:itemID="{E098FA4E-99B1-4BDA-BAB6-35BA03A67F72}">
  <ds:schemaRefs>
    <ds:schemaRef ds:uri="a12d8773-0f30-405c-b193-40869fe1c1e6"/>
    <ds:schemaRef ds:uri="http://purl.org/dc/elements/1.1/"/>
    <ds:schemaRef ds:uri="http://purl.org/dc/terms/"/>
    <ds:schemaRef ds:uri="http://schemas.openxmlformats.org/package/2006/metadata/core-properties"/>
    <ds:schemaRef ds:uri="http://schemas.microsoft.com/office/2006/documentManagement/types"/>
    <ds:schemaRef ds:uri="1edd9f51-35c2-425f-bf6f-7b72bac0b145"/>
    <ds:schemaRef ds:uri="http://www.w3.org/XML/1998/namespace"/>
    <ds:schemaRef ds:uri="http://schemas.microsoft.com/office/infopath/2007/PartnerControls"/>
    <ds:schemaRef ds:uri="http://schemas.microsoft.com/sharepoint/v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763</TotalTime>
  <Words>57</Words>
  <Application>Microsoft Office PowerPoint</Application>
  <PresentationFormat>On-screen Show (16:9)</PresentationFormat>
  <Paragraphs>10</Paragraphs>
  <Slides>33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Myriad Web Pro</vt:lpstr>
      <vt:lpstr>Arial</vt:lpstr>
      <vt:lpstr>Wingdings</vt:lpstr>
      <vt:lpstr>Courier New</vt:lpstr>
      <vt:lpstr>Calibri</vt:lpstr>
      <vt:lpstr>Master</vt:lpstr>
      <vt:lpstr>PowerPoint Presentation</vt:lpstr>
      <vt:lpstr>How are COVID-19 Community Levels calculated?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nCoV_template_PPT_GEN_PUB</dc:title>
  <dc:creator>Centers for Disease Control and Prevention</dc:creator>
  <cp:lastModifiedBy>Cooper, Alison (CDC/DDPHSS/CSELS/DHIS) (CTR)</cp:lastModifiedBy>
  <cp:revision>34</cp:revision>
  <dcterms:created xsi:type="dcterms:W3CDTF">2011-03-17T17:43:16Z</dcterms:created>
  <dcterms:modified xsi:type="dcterms:W3CDTF">2022-09-02T14:43:49Z</dcterms:modified>
  <cp:category>GS Emergency Response</cp:category>
  <cp:contentStatus>CS 315114-A</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0x010100421E03D7E06C234EB5626DEC4B2F4B58</vt:lpwstr>
  </property>
  <property fmtid="{D5CDD505-2E9C-101B-9397-08002B2CF9AE}" pid="4" name="MSIP_Label_7b94a7b8-f06c-4dfe-bdcc-9b548fd58c31_Enabled">
    <vt:lpwstr>true</vt:lpwstr>
  </property>
  <property fmtid="{D5CDD505-2E9C-101B-9397-08002B2CF9AE}" pid="5" name="MSIP_Label_7b94a7b8-f06c-4dfe-bdcc-9b548fd58c31_SetDate">
    <vt:lpwstr>2020-12-03T16:57:02Z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25eba09d-f53e-4afd-b5e5-fa22f853b2bb</vt:lpwstr>
  </property>
  <property fmtid="{D5CDD505-2E9C-101B-9397-08002B2CF9AE}" pid="10" name="MSIP_Label_7b94a7b8-f06c-4dfe-bdcc-9b548fd58c31_ContentBits">
    <vt:lpwstr>0</vt:lpwstr>
  </property>
  <property fmtid="{D5CDD505-2E9C-101B-9397-08002B2CF9AE}" pid="11" name="_dlc_DocIdItemGuid">
    <vt:lpwstr>9250ace8-7e0e-4270-86a5-c745ce7a3d3e</vt:lpwstr>
  </property>
</Properties>
</file>