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40"/>
  </p:notesMasterIdLst>
  <p:sldIdLst>
    <p:sldId id="312" r:id="rId6"/>
    <p:sldId id="277" r:id="rId7"/>
    <p:sldId id="305" r:id="rId8"/>
    <p:sldId id="278" r:id="rId9"/>
    <p:sldId id="280" r:id="rId10"/>
    <p:sldId id="281" r:id="rId11"/>
    <p:sldId id="302" r:id="rId12"/>
    <p:sldId id="301" r:id="rId13"/>
    <p:sldId id="300" r:id="rId14"/>
    <p:sldId id="296" r:id="rId15"/>
    <p:sldId id="299" r:id="rId16"/>
    <p:sldId id="298" r:id="rId17"/>
    <p:sldId id="304" r:id="rId18"/>
    <p:sldId id="303" r:id="rId19"/>
    <p:sldId id="297" r:id="rId20"/>
    <p:sldId id="306" r:id="rId21"/>
    <p:sldId id="307" r:id="rId22"/>
    <p:sldId id="308" r:id="rId23"/>
    <p:sldId id="309" r:id="rId24"/>
    <p:sldId id="310" r:id="rId25"/>
    <p:sldId id="311"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276" r:id="rId39"/>
  </p:sldIdLst>
  <p:sldSz cx="9144000" cy="5143500" type="screen16x9"/>
  <p:notesSz cx="7315200" cy="9601200"/>
  <p:embeddedFontLst>
    <p:embeddedFont>
      <p:font typeface="Calibri" panose="020F0502020204030204" pitchFamily="34" charset="0"/>
      <p:regular r:id="rId41"/>
      <p:bold r:id="rId42"/>
      <p:italic r:id="rId43"/>
      <p:boldItalic r:id="rId44"/>
    </p:embeddedFont>
    <p:embeddedFont>
      <p:font typeface="Myriad Web Pro" panose="020B0604020202020204" charset="0"/>
      <p:regular r:id="rId45"/>
      <p:bold r:id="rId46"/>
      <p:italic r:id="rId47"/>
      <p:boldItalic r:id="rId48"/>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mer, Tess (ATSDR/OAD/OIA) (CTR)" initials="P(" lastIdx="1" clrIdx="0">
    <p:extLst>
      <p:ext uri="{19B8F6BF-5375-455C-9EA6-DF929625EA0E}">
        <p15:presenceInfo xmlns:p15="http://schemas.microsoft.com/office/powerpoint/2012/main" userId="S::lle0@cdc.gov::99db0e64-d876-4739-8c28-c3bb7212a0fe" providerId="AD"/>
      </p:ext>
    </p:extLst>
  </p:cmAuthor>
  <p:cmAuthor id="2" name="Norris, Jennifer (CDC/DDPHSS/CSELS/OD) (CTR)" initials="NJ((" lastIdx="4" clrIdx="1">
    <p:extLst>
      <p:ext uri="{19B8F6BF-5375-455C-9EA6-DF929625EA0E}">
        <p15:presenceInfo xmlns:p15="http://schemas.microsoft.com/office/powerpoint/2012/main" userId="S::qoi7@cdc.gov::9f3bc799-67bc-4a2c-8a59-73cab18855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A71"/>
    <a:srgbClr val="2D2C2C"/>
    <a:srgbClr val="F0A82C"/>
    <a:srgbClr val="2D2D2D"/>
    <a:srgbClr val="FBAB18"/>
    <a:srgbClr val="E6E6E6"/>
    <a:srgbClr val="FFFFFF"/>
    <a:srgbClr val="292B6E"/>
    <a:srgbClr val="B01519"/>
    <a:srgbClr val="55B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216"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9/9/2022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22764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64129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155283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702699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5210658" y="966372"/>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522515"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4"/>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4962089" y="4510542"/>
            <a:ext cx="4181912" cy="400110"/>
          </a:xfrm>
          <a:prstGeom prst="rect">
            <a:avLst/>
          </a:prstGeom>
          <a:solidFill>
            <a:srgbClr val="FBAB18"/>
          </a:solidFill>
        </p:spPr>
        <p:txBody>
          <a:bodyPr wrap="square" rtlCol="0">
            <a:spAutoFit/>
          </a:bodyPr>
          <a:lstStyle/>
          <a:p>
            <a:pPr marL="285750" marR="0" lvl="0" indent="0" algn="l" defTabSz="914400"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0" y="1"/>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4676537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1"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4"/>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1103103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9990040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0583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6"/>
            <a:ext cx="4484352" cy="4346372"/>
          </a:xfrm>
          <a:prstGeom prst="rect">
            <a:avLst/>
          </a:prstGeom>
        </p:spPr>
      </p:pic>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5270010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5334256" y="175641"/>
            <a:ext cx="3684774" cy="3475844"/>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4" r:id="rId2"/>
    <p:sldLayoutId id="2147483811" r:id="rId3"/>
    <p:sldLayoutId id="2147483827" r:id="rId4"/>
    <p:sldLayoutId id="2147483815" r:id="rId5"/>
    <p:sldLayoutId id="2147483828" r:id="rId6"/>
    <p:sldLayoutId id="2147483823" r:id="rId7"/>
    <p:sldLayoutId id="2147483826" r:id="rId8"/>
    <p:sldLayoutId id="2147483822" r:id="rId9"/>
    <p:sldLayoutId id="2147483825"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cdc.gov/coronavirus/2019-ncov/science/community-levels.htm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covid.cdc.gov/covid-data-tracker/#county-view"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7C055749-C998-4EE3-945F-EC5EBAA44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
            <a:ext cx="9144000" cy="5143339"/>
          </a:xfrm>
          <a:prstGeom prst="rect">
            <a:avLst/>
          </a:prstGeom>
        </p:spPr>
      </p:pic>
      <p:sp>
        <p:nvSpPr>
          <p:cNvPr id="2" name="TextBox 1">
            <a:extLst>
              <a:ext uri="{FF2B5EF4-FFF2-40B4-BE49-F238E27FC236}">
                <a16:creationId xmlns:a16="http://schemas.microsoft.com/office/drawing/2014/main" id="{1D10D638-99A0-44C4-A9EB-E0A0C35D4E2A}"/>
              </a:ext>
            </a:extLst>
          </p:cNvPr>
          <p:cNvSpPr txBox="1"/>
          <p:nvPr/>
        </p:nvSpPr>
        <p:spPr>
          <a:xfrm>
            <a:off x="6574968" y="4695792"/>
            <a:ext cx="2490651" cy="307777"/>
          </a:xfrm>
          <a:prstGeom prst="rect">
            <a:avLst/>
          </a:prstGeom>
          <a:noFill/>
        </p:spPr>
        <p:txBody>
          <a:bodyPr wrap="square" rtlCol="0">
            <a:spAutoFit/>
          </a:bodyPr>
          <a:lstStyle/>
          <a:p>
            <a:pPr algn="r"/>
            <a:r>
              <a:rPr lang="en-US" sz="1400" dirty="0">
                <a:solidFill>
                  <a:srgbClr val="000000"/>
                </a:solidFill>
                <a:latin typeface="Calibri" panose="020F0502020204030204" pitchFamily="34" charset="0"/>
              </a:rPr>
              <a:t>Updated September 9, 2022</a:t>
            </a:r>
          </a:p>
        </p:txBody>
      </p:sp>
    </p:spTree>
    <p:extLst>
      <p:ext uri="{BB962C8B-B14F-4D97-AF65-F5344CB8AC3E}">
        <p14:creationId xmlns:p14="http://schemas.microsoft.com/office/powerpoint/2010/main" val="25814607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3CCD4FE-33A1-493A-8834-542E5E1C6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87603" cy="4725537"/>
          </a:xfrm>
          <a:prstGeom prst="rect">
            <a:avLst/>
          </a:prstGeom>
        </p:spPr>
      </p:pic>
    </p:spTree>
    <p:extLst>
      <p:ext uri="{BB962C8B-B14F-4D97-AF65-F5344CB8AC3E}">
        <p14:creationId xmlns:p14="http://schemas.microsoft.com/office/powerpoint/2010/main" val="21046133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362BD73-BE0F-4DC8-ABCA-4F7C9F063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26012282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E950B-9452-4BCD-9E3C-199A2B88C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4839999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F79A523-58DC-45EE-B691-5259DA5AC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1187917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36F04E-22A5-44F1-8666-D20977730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17068708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475409F-D355-43BD-BEF0-FC15D4C48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36229106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191B995-D2EC-40E5-BF7E-FDD9AFE3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42057141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A720A75-5348-4C59-B6F7-82AB367C7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9809659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AD8AE-9B68-417C-9240-5C300CCDAFCE}"/>
              </a:ext>
            </a:extLst>
          </p:cNvPr>
          <p:cNvSpPr>
            <a:spLocks noGrp="1"/>
          </p:cNvSpPr>
          <p:nvPr>
            <p:ph type="body" sz="quarter" idx="10"/>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105F5688-3472-4720-A13D-5DE980E22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38661893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9D84877-F995-4475-9F2C-154CFB14B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2730991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42899" y="114301"/>
            <a:ext cx="8726285" cy="528636"/>
          </a:xfrm>
        </p:spPr>
        <p:txBody>
          <a:bodyPr/>
          <a:lstStyle/>
          <a:p>
            <a:r>
              <a:rPr lang="en-US" altLang="en-US"/>
              <a:t>How are COVID-19 Community Levels calculated?</a:t>
            </a:r>
          </a:p>
        </p:txBody>
      </p:sp>
      <p:sp>
        <p:nvSpPr>
          <p:cNvPr id="2" name="Subtitle 1"/>
          <p:cNvSpPr>
            <a:spLocks noGrp="1"/>
          </p:cNvSpPr>
          <p:nvPr>
            <p:ph type="body" sz="quarter" idx="10"/>
          </p:nvPr>
        </p:nvSpPr>
        <p:spPr/>
        <p:txBody>
          <a:bodyPr/>
          <a:lstStyle/>
          <a:p>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025BB077-B3C2-A86F-CF58-50EBD1BFE87A}"/>
              </a:ext>
            </a:extLst>
          </p:cNvPr>
          <p:cNvPicPr>
            <a:picLocks noChangeAspect="1"/>
          </p:cNvPicPr>
          <p:nvPr/>
        </p:nvPicPr>
        <p:blipFill>
          <a:blip r:embed="rId4"/>
          <a:stretch>
            <a:fillRect/>
          </a:stretch>
        </p:blipFill>
        <p:spPr>
          <a:xfrm>
            <a:off x="1306773" y="702746"/>
            <a:ext cx="6521923" cy="4113319"/>
          </a:xfrm>
          <a:prstGeom prst="rect">
            <a:avLst/>
          </a:prstGeom>
        </p:spPr>
      </p:pic>
      <p:sp>
        <p:nvSpPr>
          <p:cNvPr id="5" name="TextBox 4">
            <a:extLst>
              <a:ext uri="{FF2B5EF4-FFF2-40B4-BE49-F238E27FC236}">
                <a16:creationId xmlns:a16="http://schemas.microsoft.com/office/drawing/2014/main" id="{1D7D8EEC-079D-5F74-5F33-753E4D1B7402}"/>
              </a:ext>
            </a:extLst>
          </p:cNvPr>
          <p:cNvSpPr txBox="1"/>
          <p:nvPr/>
        </p:nvSpPr>
        <p:spPr>
          <a:xfrm>
            <a:off x="7772400" y="47059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latin typeface="Calibri"/>
                <a:ea typeface="Calibri"/>
                <a:cs typeface="Calibri"/>
              </a:rPr>
              <a:t>Source: </a:t>
            </a:r>
            <a:r>
              <a:rPr lang="en-US">
                <a:solidFill>
                  <a:srgbClr val="000000"/>
                </a:solidFill>
                <a:latin typeface="Calibri"/>
                <a:ea typeface="Calibri"/>
                <a:cs typeface="Calibri"/>
                <a:hlinkClick r:id="rId5"/>
              </a:rPr>
              <a:t>CDC</a:t>
            </a:r>
            <a:endParaRPr lang="en-US"/>
          </a:p>
        </p:txBody>
      </p:sp>
    </p:spTree>
    <p:extLst>
      <p:ext uri="{BB962C8B-B14F-4D97-AF65-F5344CB8AC3E}">
        <p14:creationId xmlns:p14="http://schemas.microsoft.com/office/powerpoint/2010/main" val="2431692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0B8374B-A4B7-4703-9367-0AB1D96C5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30712736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1A7DF23-336C-4680-94AC-80E97C5B4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33675506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2963BB-D6B2-45C5-B683-1BB4E4E61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921650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966D263-0294-4F3E-9271-BB578A950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1" y="364772"/>
            <a:ext cx="8606118" cy="4572000"/>
          </a:xfrm>
          <a:prstGeom prst="rect">
            <a:avLst/>
          </a:prstGeom>
        </p:spPr>
      </p:pic>
    </p:spTree>
    <p:extLst>
      <p:ext uri="{BB962C8B-B14F-4D97-AF65-F5344CB8AC3E}">
        <p14:creationId xmlns:p14="http://schemas.microsoft.com/office/powerpoint/2010/main" val="3765895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24EAC-209C-40BA-9385-2B7F51A46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5694305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4928CE1-55EE-4C6C-B34D-2D62F8821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5985307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EBC3103-6D7F-4699-ADF0-FF2955BB4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972490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27E4676-1168-49D6-8321-FB4B53DCA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9627431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DCE5619-FE4E-493D-9670-8BCD3C4E6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23806305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60EFEE0-CF49-49F8-A1EA-E0534DB97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5870603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3B5235-4EBE-4662-AD34-4397BD747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9910" y="3055256"/>
            <a:ext cx="776971" cy="91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EC187AC-A9A3-4A86-9F5E-A2D4B2A813AC}"/>
              </a:ext>
            </a:extLst>
          </p:cNvPr>
          <p:cNvPicPr>
            <a:picLocks noChangeAspect="1"/>
          </p:cNvPicPr>
          <p:nvPr/>
        </p:nvPicPr>
        <p:blipFill>
          <a:blip r:embed="rId3"/>
          <a:stretch>
            <a:fillRect/>
          </a:stretch>
        </p:blipFill>
        <p:spPr>
          <a:xfrm>
            <a:off x="338682" y="787253"/>
            <a:ext cx="7601228" cy="3835546"/>
          </a:xfrm>
          <a:prstGeom prst="rect">
            <a:avLst/>
          </a:prstGeom>
        </p:spPr>
      </p:pic>
    </p:spTree>
    <p:extLst>
      <p:ext uri="{BB962C8B-B14F-4D97-AF65-F5344CB8AC3E}">
        <p14:creationId xmlns:p14="http://schemas.microsoft.com/office/powerpoint/2010/main" val="24386094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81474BD-C8B9-438E-94A6-967EDD12F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40130862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8B96AEF-ACF7-4A8F-9DA7-AE77C65CB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14589136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11A81AB-A4CB-480A-89E2-D3079FB1E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464" y="329184"/>
            <a:ext cx="8606118" cy="4572000"/>
          </a:xfrm>
          <a:prstGeom prst="rect">
            <a:avLst/>
          </a:prstGeom>
        </p:spPr>
      </p:pic>
    </p:spTree>
    <p:extLst>
      <p:ext uri="{BB962C8B-B14F-4D97-AF65-F5344CB8AC3E}">
        <p14:creationId xmlns:p14="http://schemas.microsoft.com/office/powerpoint/2010/main" val="1324388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5DA8E497-5173-4AD0-86F4-4B0405EB6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29900045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DBCCA8-F864-4D4C-9A24-55EF6707053A}"/>
              </a:ext>
            </a:extLst>
          </p:cNvPr>
          <p:cNvSpPr/>
          <p:nvPr/>
        </p:nvSpPr>
        <p:spPr>
          <a:xfrm>
            <a:off x="149629" y="439365"/>
            <a:ext cx="4572000" cy="2031325"/>
          </a:xfrm>
          <a:prstGeom prst="rect">
            <a:avLst/>
          </a:prstGeom>
        </p:spPr>
        <p:txBody>
          <a:bodyPr lIns="91440" tIns="45720" rIns="91440" bIns="45720" anchor="t">
            <a:spAutoFit/>
          </a:bodyPr>
          <a:lstStyle/>
          <a:p>
            <a:r>
              <a:rPr lang="en-US">
                <a:solidFill>
                  <a:schemeClr val="accent6"/>
                </a:solidFill>
                <a:latin typeface="Calibri"/>
                <a:cs typeface="Calibri"/>
              </a:rPr>
              <a:t>Data presented in these maps are not updated as data are updated historically.</a:t>
            </a:r>
          </a:p>
          <a:p>
            <a:endParaRPr lang="en-US">
              <a:solidFill>
                <a:schemeClr val="accent6"/>
              </a:solidFill>
              <a:latin typeface="Calibri" panose="020F0502020204030204" pitchFamily="34" charset="0"/>
              <a:cs typeface="Calibri" panose="020F0502020204030204" pitchFamily="34" charset="0"/>
            </a:endParaRPr>
          </a:p>
          <a:p>
            <a:r>
              <a:rPr lang="en-US">
                <a:solidFill>
                  <a:schemeClr val="accent6"/>
                </a:solidFill>
                <a:latin typeface="Calibri" panose="020F0502020204030204" pitchFamily="34" charset="0"/>
                <a:cs typeface="Calibri" panose="020F0502020204030204" pitchFamily="34" charset="0"/>
              </a:rPr>
              <a:t>For the most updated data on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level of community transmission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in the United States, </a:t>
            </a:r>
            <a:br>
              <a:rPr lang="en-US">
                <a:solidFill>
                  <a:schemeClr val="accent6"/>
                </a:solidFill>
                <a:latin typeface="Calibri" panose="020F0502020204030204" pitchFamily="34" charset="0"/>
                <a:cs typeface="Calibri" panose="020F0502020204030204" pitchFamily="34" charset="0"/>
              </a:rPr>
            </a:br>
            <a:r>
              <a:rPr lang="en-US">
                <a:solidFill>
                  <a:schemeClr val="accent6"/>
                </a:solidFill>
                <a:latin typeface="Calibri" panose="020F0502020204030204" pitchFamily="34" charset="0"/>
                <a:cs typeface="Calibri" panose="020F0502020204030204" pitchFamily="34" charset="0"/>
              </a:rPr>
              <a:t>visit CDC’s </a:t>
            </a:r>
            <a:r>
              <a:rPr lang="en-US">
                <a:solidFill>
                  <a:schemeClr val="accent6"/>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COVID Data Tracker</a:t>
            </a:r>
            <a:r>
              <a:rPr lang="en-US">
                <a:solidFill>
                  <a:schemeClr val="accent6"/>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233012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1D7C17-6685-4390-A4F3-225C66FD2C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283464"/>
            <a:ext cx="8606118" cy="4572000"/>
          </a:xfrm>
          <a:prstGeom prst="rect">
            <a:avLst/>
          </a:prstGeom>
        </p:spPr>
      </p:pic>
    </p:spTree>
    <p:extLst>
      <p:ext uri="{BB962C8B-B14F-4D97-AF65-F5344CB8AC3E}">
        <p14:creationId xmlns:p14="http://schemas.microsoft.com/office/powerpoint/2010/main" val="42424515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B57491D-87C0-4C7F-8808-74CFE965A1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04" y="-3480"/>
            <a:ext cx="8887603" cy="4725537"/>
          </a:xfrm>
          <a:prstGeom prst="rect">
            <a:avLst/>
          </a:prstGeom>
        </p:spPr>
      </p:pic>
    </p:spTree>
    <p:extLst>
      <p:ext uri="{BB962C8B-B14F-4D97-AF65-F5344CB8AC3E}">
        <p14:creationId xmlns:p14="http://schemas.microsoft.com/office/powerpoint/2010/main" val="38601727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5304CE6-732D-46BF-9832-F7EE5A4814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 t="-3038" r="-3118"/>
          <a:stretch/>
        </p:blipFill>
        <p:spPr>
          <a:xfrm>
            <a:off x="368004" y="425499"/>
            <a:ext cx="8595360" cy="4570151"/>
          </a:xfrm>
          <a:prstGeom prst="rect">
            <a:avLst/>
          </a:prstGeom>
        </p:spPr>
      </p:pic>
    </p:spTree>
    <p:extLst>
      <p:ext uri="{BB962C8B-B14F-4D97-AF65-F5344CB8AC3E}">
        <p14:creationId xmlns:p14="http://schemas.microsoft.com/office/powerpoint/2010/main" val="10457485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CDC10B7-EE01-4D81-850C-5A9D85F09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35805836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EEFBBE6-276B-4B2A-AA1F-087D68CB8C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85" y="-2132"/>
            <a:ext cx="8862515" cy="4704212"/>
          </a:xfrm>
          <a:prstGeom prst="rect">
            <a:avLst/>
          </a:prstGeom>
        </p:spPr>
      </p:pic>
    </p:spTree>
    <p:extLst>
      <p:ext uri="{BB962C8B-B14F-4D97-AF65-F5344CB8AC3E}">
        <p14:creationId xmlns:p14="http://schemas.microsoft.com/office/powerpoint/2010/main" val="10184389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D37ED-558B-47A4-BD6C-6B605E473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4" y="-3480"/>
            <a:ext cx="8879073" cy="4717007"/>
          </a:xfrm>
          <a:prstGeom prst="rect">
            <a:avLst/>
          </a:prstGeom>
        </p:spPr>
      </p:pic>
    </p:spTree>
    <p:extLst>
      <p:ext uri="{BB962C8B-B14F-4D97-AF65-F5344CB8AC3E}">
        <p14:creationId xmlns:p14="http://schemas.microsoft.com/office/powerpoint/2010/main" val="894556564"/>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1edd9f51-35c2-425f-bf6f-7b72bac0b145">YCSJWCN4CSUS-725016541-752746</_dlc_DocId>
    <_dlc_DocIdUrl xmlns="1edd9f51-35c2-425f-bf6f-7b72bac0b145">
      <Url>https://cdc.sharepoint.com/teams/DIMDataSurveillance-COVID19/_layouts/15/DocIdRedir.aspx?ID=YCSJWCN4CSUS-725016541-752746</Url>
      <Description>YCSJWCN4CSUS-725016541-752746</Description>
    </_dlc_DocIdUrl>
    <SharedWithUsers xmlns="1edd9f51-35c2-425f-bf6f-7b72bac0b145">
      <UserInfo>
        <DisplayName>Palmer, Tess (ATSDR/OAD/OIA) (CTR)</DisplayName>
        <AccountId>97</AccountId>
        <AccountType/>
      </UserInfo>
      <UserInfo>
        <DisplayName>Loustalot, Fleetwood (CDC/DDNID/NCCDPHP/DHDSP)</DisplayName>
        <AccountId>2126</AccountId>
        <AccountType/>
      </UserInfo>
      <UserInfo>
        <DisplayName>Gingerella, Alexandra (CDC/DDID/NCIRD/OD) (CTR)</DisplayName>
        <AccountId>1352</AccountId>
        <AccountType/>
      </UserInfo>
      <UserInfo>
        <DisplayName>Williams, Paula O. (CDC/DDPHSS/CSELS/OD)</DisplayName>
        <AccountId>696</AccountId>
        <AccountType/>
      </UserInfo>
      <UserInfo>
        <DisplayName>Winogradsky, Janis (CDC/DDNID/NCCDPHP/OD)</DisplayName>
        <AccountId>4489</AccountId>
        <AccountType/>
      </UserInfo>
      <UserInfo>
        <DisplayName>Norris, Jennifer (CDC/DDPHSS/CSELS/OD) (CTR)</DisplayName>
        <AccountId>1868</AccountId>
        <AccountType/>
      </UserInfo>
      <UserInfo>
        <DisplayName>Thompson-Paul, Angela M. (CDC/DDNID/NCCDPHP/DHDSP)</DisplayName>
        <AccountId>3495</AccountId>
        <AccountType/>
      </UserInfo>
      <UserInfo>
        <DisplayName>Dutton, Nina (ATSDR/OAD/OIA) (CTR)</DisplayName>
        <AccountId>4612</AccountId>
        <AccountType/>
      </UserInfo>
      <UserInfo>
        <DisplayName>Welski, Alison Vera (CDC/DDID/NCIRD/OD) (CTR)</DisplayName>
        <AccountId>29466</AccountId>
        <AccountType/>
      </UserInfo>
      <UserInfo>
        <DisplayName>Cooper, Alison (CDC/DDPHSS/CSELS/DHIS) (CTR)</DisplayName>
        <AccountId>1359</AccountId>
        <AccountType/>
      </UserInfo>
    </SharedWithUsers>
    <POC xmlns="a12d8773-0f30-405c-b193-40869fe1c1e6" xsi:nil="true"/>
    <Status xmlns="a12d8773-0f30-405c-b193-40869fe1c1e6" xsi:nil="true"/>
    <Tags xmlns="a12d8773-0f30-405c-b193-40869fe1c1e6" xsi:nil="true"/>
    <Audience xmlns="a12d8773-0f30-405c-b193-40869fe1c1e6" xsi:nil="true"/>
    <Description xmlns="a12d8773-0f30-405c-b193-40869fe1c1e6"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21E03D7E06C234EB5626DEC4B2F4B58" ma:contentTypeVersion="19" ma:contentTypeDescription="Create a new document." ma:contentTypeScope="" ma:versionID="62a288ae8be2d15857208bf33380c9e3">
  <xsd:schema xmlns:xsd="http://www.w3.org/2001/XMLSchema" xmlns:xs="http://www.w3.org/2001/XMLSchema" xmlns:p="http://schemas.microsoft.com/office/2006/metadata/properties" xmlns:ns1="http://schemas.microsoft.com/sharepoint/v3" xmlns:ns2="a12d8773-0f30-405c-b193-40869fe1c1e6" xmlns:ns3="1edd9f51-35c2-425f-bf6f-7b72bac0b145" targetNamespace="http://schemas.microsoft.com/office/2006/metadata/properties" ma:root="true" ma:fieldsID="3f406b72f2c4fac42d6165914bb35291" ns1:_="" ns2:_="" ns3:_="">
    <xsd:import namespace="http://schemas.microsoft.com/sharepoint/v3"/>
    <xsd:import namespace="a12d8773-0f30-405c-b193-40869fe1c1e6"/>
    <xsd:import namespace="1edd9f51-35c2-425f-bf6f-7b72bac0b1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_dlc_DocId" minOccurs="0"/>
                <xsd:element ref="ns3:_dlc_DocIdUrl" minOccurs="0"/>
                <xsd:element ref="ns3:_dlc_DocIdPersistId" minOccurs="0"/>
                <xsd:element ref="ns2:MediaLengthInSeconds" minOccurs="0"/>
                <xsd:element ref="ns2:Status" minOccurs="0"/>
                <xsd:element ref="ns2:POC" minOccurs="0"/>
                <xsd:element ref="ns2:Tags" minOccurs="0"/>
                <xsd:element ref="ns2:Description" minOccurs="0"/>
                <xsd:element ref="ns2: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ma:readOnly="false">
      <xsd:simpleType>
        <xsd:restriction base="dms:Note"/>
      </xsd:simpleType>
    </xsd:element>
    <xsd:element name="_ip_UnifiedCompliancePolicyUIAction" ma:index="18"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d8773-0f30-405c-b193-40869fe1c1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2" ma:description=""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Status" ma:index="23" nillable="true" ma:displayName="Status" ma:description="Details the current status of the document, including if it is Current (all content is correct, reviewed by responsible POC, etc.), Pending Review (yet to be reviewed by responsible POC before roll off date), Draft (recently uploaded/created), and Outdated (content, formatting, template, etc. are incorrect)" ma:format="Dropdown" ma:internalName="Status">
      <xsd:simpleType>
        <xsd:restriction base="dms:Choice">
          <xsd:enumeration value="Current"/>
          <xsd:enumeration value="Pending Review"/>
          <xsd:enumeration value="Draft"/>
          <xsd:enumeration value="Outdated"/>
        </xsd:restriction>
      </xsd:simpleType>
    </xsd:element>
    <xsd:element name="POC" ma:index="24" nillable="true" ma:displayName="Responsible POC" ma:description="Title of the POC responsible for updating the document" ma:format="Dropdown" ma:internalName="POC">
      <xsd:simpleType>
        <xsd:restriction base="dms:Text">
          <xsd:maxLength value="255"/>
        </xsd:restriction>
      </xsd:simpleType>
    </xsd:element>
    <xsd:element name="Tags" ma:index="25" nillable="true" ma:displayName="Tags" ma:internalName="Tags">
      <xsd:simpleType>
        <xsd:restriction base="dms:Text">
          <xsd:maxLength value="255"/>
        </xsd:restriction>
      </xsd:simpleType>
    </xsd:element>
    <xsd:element name="Description" ma:index="26" nillable="true" ma:displayName="Description" ma:format="Dropdown" ma:internalName="Description">
      <xsd:simpleType>
        <xsd:restriction base="dms:Note">
          <xsd:maxLength value="255"/>
        </xsd:restriction>
      </xsd:simpleType>
    </xsd:element>
    <xsd:element name="Audience" ma:index="27" nillable="true" ma:displayName="Audience" ma:format="Dropdown" ma:internalName="Audien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d9f51-35c2-425f-bf6f-7b72bac0b145"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8FA4E-99B1-4BDA-BAB6-35BA03A67F72}">
  <ds:schemaRefs>
    <ds:schemaRef ds:uri="a12d8773-0f30-405c-b193-40869fe1c1e6"/>
    <ds:schemaRef ds:uri="http://purl.org/dc/elements/1.1/"/>
    <ds:schemaRef ds:uri="http://purl.org/dc/terms/"/>
    <ds:schemaRef ds:uri="http://schemas.openxmlformats.org/package/2006/metadata/core-properties"/>
    <ds:schemaRef ds:uri="http://schemas.microsoft.com/office/2006/documentManagement/types"/>
    <ds:schemaRef ds:uri="1edd9f51-35c2-425f-bf6f-7b72bac0b145"/>
    <ds:schemaRef ds:uri="http://www.w3.org/XML/1998/namespace"/>
    <ds:schemaRef ds:uri="http://schemas.microsoft.com/office/infopath/2007/PartnerControls"/>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23279D-6AF3-4325-B9B2-DA1FF5597E09}">
  <ds:schemaRefs>
    <ds:schemaRef ds:uri="http://schemas.microsoft.com/sharepoint/events"/>
  </ds:schemaRefs>
</ds:datastoreItem>
</file>

<file path=customXml/itemProps3.xml><?xml version="1.0" encoding="utf-8"?>
<ds:datastoreItem xmlns:ds="http://schemas.openxmlformats.org/officeDocument/2006/customXml" ds:itemID="{36AEBAC2-BF3F-40BD-B3C4-7F10AEF90AD0}">
  <ds:schemaRefs>
    <ds:schemaRef ds:uri="http://schemas.microsoft.com/sharepoint/v3/contenttype/forms"/>
  </ds:schemaRefs>
</ds:datastoreItem>
</file>

<file path=customXml/itemProps4.xml><?xml version="1.0" encoding="utf-8"?>
<ds:datastoreItem xmlns:ds="http://schemas.openxmlformats.org/officeDocument/2006/customXml" ds:itemID="{4D4BD857-62AA-4BDF-903D-92CE28C2CE47}">
  <ds:schemaRefs>
    <ds:schemaRef ds:uri="1edd9f51-35c2-425f-bf6f-7b72bac0b145"/>
    <ds:schemaRef ds:uri="a12d8773-0f30-405c-b193-40869fe1c1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805</TotalTime>
  <Words>57</Words>
  <Application>Microsoft Office PowerPoint</Application>
  <PresentationFormat>On-screen Show (16:9)</PresentationFormat>
  <Paragraphs>10</Paragraphs>
  <Slides>34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Wingdings</vt:lpstr>
      <vt:lpstr>Courier New</vt:lpstr>
      <vt:lpstr>Calibri</vt:lpstr>
      <vt:lpstr>Myriad Web Pro</vt:lpstr>
      <vt:lpstr>Arial</vt:lpstr>
      <vt:lpstr>Master</vt:lpstr>
      <vt:lpstr>PowerPoint Presentation</vt:lpstr>
      <vt:lpstr>How are COVID-19 Community Levels calculated?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nCoV_template_PPT_GEN_PUB</dc:title>
  <dc:creator>Centers for Disease Control and Prevention</dc:creator>
  <cp:lastModifiedBy>Cooper, Alison (CDC/DDPHSS/CSELS/DHIS) (CTR)</cp:lastModifiedBy>
  <cp:revision>35</cp:revision>
  <dcterms:created xsi:type="dcterms:W3CDTF">2011-03-17T17:43:16Z</dcterms:created>
  <dcterms:modified xsi:type="dcterms:W3CDTF">2022-09-09T15:41:16Z</dcterms:modified>
  <cp:category>GS Emergency Response</cp:category>
  <cp:contentStatus>CS 315114-A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0x010100421E03D7E06C234EB5626DEC4B2F4B58</vt:lpwstr>
  </property>
  <property fmtid="{D5CDD505-2E9C-101B-9397-08002B2CF9AE}" pid="4" name="MSIP_Label_7b94a7b8-f06c-4dfe-bdcc-9b548fd58c31_Enabled">
    <vt:lpwstr>true</vt:lpwstr>
  </property>
  <property fmtid="{D5CDD505-2E9C-101B-9397-08002B2CF9AE}" pid="5" name="MSIP_Label_7b94a7b8-f06c-4dfe-bdcc-9b548fd58c31_SetDate">
    <vt:lpwstr>2020-12-03T16:57:02Z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25eba09d-f53e-4afd-b5e5-fa22f853b2bb</vt:lpwstr>
  </property>
  <property fmtid="{D5CDD505-2E9C-101B-9397-08002B2CF9AE}" pid="10" name="MSIP_Label_7b94a7b8-f06c-4dfe-bdcc-9b548fd58c31_ContentBits">
    <vt:lpwstr>0</vt:lpwstr>
  </property>
  <property fmtid="{D5CDD505-2E9C-101B-9397-08002B2CF9AE}" pid="11" name="_dlc_DocIdItemGuid">
    <vt:lpwstr>9250ace8-7e0e-4270-86a5-c745ce7a3d3e</vt:lpwstr>
  </property>
</Properties>
</file>