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08" r:id="rId5"/>
  </p:sldMasterIdLst>
  <p:notesMasterIdLst>
    <p:notesMasterId r:id="rId28"/>
  </p:notesMasterIdLst>
  <p:sldIdLst>
    <p:sldId id="257" r:id="rId6"/>
    <p:sldId id="277" r:id="rId7"/>
    <p:sldId id="297" r:id="rId8"/>
    <p:sldId id="278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314" r:id="rId26"/>
    <p:sldId id="276" r:id="rId27"/>
  </p:sldIdLst>
  <p:sldSz cx="9144000" cy="5143500" type="screen16x9"/>
  <p:notesSz cx="7315200" cy="96012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Myriad Web Pro" panose="020B060402020202020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Myriad Web Pro" panose="020B0503030403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lmer, Tess (ATSDR/OAD/OIA) (CTR)" initials="P(" lastIdx="1" clrIdx="0">
    <p:extLst>
      <p:ext uri="{19B8F6BF-5375-455C-9EA6-DF929625EA0E}">
        <p15:presenceInfo xmlns:p15="http://schemas.microsoft.com/office/powerpoint/2012/main" userId="S::lle0@cdc.gov::99db0e64-d876-4739-8c28-c3bb7212a0fe" providerId="AD"/>
      </p:ext>
    </p:extLst>
  </p:cmAuthor>
  <p:cmAuthor id="2" name="Norris, Jennifer (CDC/DDPHSS/CSELS/OD) (CTR)" initials="NJ((" lastIdx="1" clrIdx="1">
    <p:extLst>
      <p:ext uri="{19B8F6BF-5375-455C-9EA6-DF929625EA0E}">
        <p15:presenceInfo xmlns:p15="http://schemas.microsoft.com/office/powerpoint/2012/main" userId="S::qoi7@cdc.gov::9f3bc799-67bc-4a2c-8a59-73cab188552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A71"/>
    <a:srgbClr val="2D2C2C"/>
    <a:srgbClr val="F0A82C"/>
    <a:srgbClr val="2D2D2D"/>
    <a:srgbClr val="FBAB18"/>
    <a:srgbClr val="E6E6E6"/>
    <a:srgbClr val="FFFFFF"/>
    <a:srgbClr val="292B6E"/>
    <a:srgbClr val="B01519"/>
    <a:srgbClr val="55BF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256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font" Target="fonts/font6.fntdata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4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3.fntdata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5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3C03299-4BB1-4AD2-828F-715F084383AD}" type="datetimeFigureOut">
              <a:rPr lang="en-US"/>
              <a:pPr>
                <a:defRPr/>
              </a:pPr>
              <a:t>7/13/2021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B38CAEC-4554-485B-9189-C45C7447A4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838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084AA2-EDF3-41B6-9BD5-4D1331E35CE7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5127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Myriad Web Pro" panose="020B0503030403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F084AA2-EDF3-41B6-9BD5-4D1331E35CE7}" type="slidenum">
              <a:rPr lang="en-US" altLang="en-US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40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38CAEC-4554-485B-9189-C45C7447A40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735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jpe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5F35E44-72CB-4AFA-8DA6-C89EBC957A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5" r="19754"/>
          <a:stretch/>
        </p:blipFill>
        <p:spPr>
          <a:xfrm>
            <a:off x="5210658" y="966372"/>
            <a:ext cx="3684774" cy="347584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92B0A619-F6AA-4053-9D4A-55C4BC7B0046}"/>
              </a:ext>
            </a:extLst>
          </p:cNvPr>
          <p:cNvSpPr/>
          <p:nvPr userDrawn="1"/>
        </p:nvSpPr>
        <p:spPr>
          <a:xfrm>
            <a:off x="314325" y="0"/>
            <a:ext cx="8829676" cy="895570"/>
          </a:xfrm>
          <a:prstGeom prst="rect">
            <a:avLst/>
          </a:prstGeom>
          <a:gradFill flip="none" rotWithShape="1">
            <a:gsLst>
              <a:gs pos="0">
                <a:srgbClr val="55BF8B"/>
              </a:gs>
              <a:gs pos="96000">
                <a:srgbClr val="145E71"/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 userDrawn="1">
            <p:ph type="title"/>
          </p:nvPr>
        </p:nvSpPr>
        <p:spPr>
          <a:xfrm>
            <a:off x="522515" y="9097"/>
            <a:ext cx="8621486" cy="866834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3000"/>
              </a:lnSpc>
              <a:defRPr sz="2800" b="1" baseline="0">
                <a:solidFill>
                  <a:schemeClr val="tx2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ubtitle 2"/>
          <p:cNvSpPr>
            <a:spLocks noGrp="1"/>
          </p:cNvSpPr>
          <p:nvPr userDrawn="1">
            <p:ph type="subTitle" idx="1"/>
          </p:nvPr>
        </p:nvSpPr>
        <p:spPr>
          <a:xfrm>
            <a:off x="522515" y="1026256"/>
            <a:ext cx="7617144" cy="3429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rgbClr val="2D2D2D"/>
                </a:solidFill>
                <a:effectLst/>
                <a:latin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 userDrawn="1">
            <p:ph type="body" sz="quarter" idx="10"/>
          </p:nvPr>
        </p:nvSpPr>
        <p:spPr>
          <a:xfrm>
            <a:off x="462555" y="1890634"/>
            <a:ext cx="7617144" cy="77948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buNone/>
              <a:defRPr sz="1800" baseline="0">
                <a:solidFill>
                  <a:srgbClr val="2D2D2D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/>
          </a:p>
        </p:txBody>
      </p:sp>
      <p:pic>
        <p:nvPicPr>
          <p:cNvPr id="17" name="Picture 16" descr="Logos of the U.S. Department of Health and Human Services and Centers for Disease Control and Prevention" title="LOGO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9" y="4280109"/>
            <a:ext cx="1254584" cy="7192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4EDCE1-A912-48DB-9E58-051F8752A375}"/>
              </a:ext>
            </a:extLst>
          </p:cNvPr>
          <p:cNvSpPr txBox="1"/>
          <p:nvPr userDrawn="1"/>
        </p:nvSpPr>
        <p:spPr>
          <a:xfrm>
            <a:off x="4962089" y="4510542"/>
            <a:ext cx="4181912" cy="400110"/>
          </a:xfrm>
          <a:prstGeom prst="rect">
            <a:avLst/>
          </a:prstGeom>
          <a:solidFill>
            <a:srgbClr val="FBAB18"/>
          </a:solidFill>
        </p:spPr>
        <p:txBody>
          <a:bodyPr wrap="square" rtlCol="0">
            <a:spAutoFit/>
          </a:bodyPr>
          <a:lstStyle/>
          <a:p>
            <a:pPr marL="28575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>
                <a:solidFill>
                  <a:srgbClr val="2D2D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cdc.gov/coronavirus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900023D-2373-43F5-A4AA-FD7F91255A55}"/>
              </a:ext>
            </a:extLst>
          </p:cNvPr>
          <p:cNvGrpSpPr/>
          <p:nvPr userDrawn="1"/>
        </p:nvGrpSpPr>
        <p:grpSpPr>
          <a:xfrm>
            <a:off x="0" y="1"/>
            <a:ext cx="267157" cy="895570"/>
            <a:chOff x="2721769" y="2050256"/>
            <a:chExt cx="442912" cy="14696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75925BE-9EF0-43F9-9D78-64BD587500CA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9245E9D-1A1B-4F74-AD8C-354693087FC0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813044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OS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40"/>
          <a:stretch/>
        </p:blipFill>
        <p:spPr>
          <a:xfrm>
            <a:off x="1956" y="4251554"/>
            <a:ext cx="9144000" cy="883169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27218" y="2746824"/>
            <a:ext cx="66393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  <a:t>For more information, contact CDC</a:t>
            </a: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  <a:t>1-800-CDC-INFO (232-4636)</a:t>
            </a: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  <a:t>TTY:  1-888-232-6348    www.cdc.gov</a:t>
            </a: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  <p:pic>
        <p:nvPicPr>
          <p:cNvPr id="4" name="Picture 3" descr="Logos of the U.S. Department of Health and Human Services and the Centers for Disease Control and Prevention." title="Logo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6855"/>
            <a:ext cx="9144000" cy="887868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0" y="4246855"/>
            <a:ext cx="9144000" cy="887868"/>
            <a:chOff x="0" y="-11827"/>
            <a:chExt cx="9144000" cy="170018"/>
          </a:xfrm>
        </p:grpSpPr>
        <p:sp>
          <p:nvSpPr>
            <p:cNvPr id="6" name="bk object 25"/>
            <p:cNvSpPr/>
            <p:nvPr userDrawn="1"/>
          </p:nvSpPr>
          <p:spPr>
            <a:xfrm>
              <a:off x="0" y="-11827"/>
              <a:ext cx="522365" cy="170018"/>
            </a:xfrm>
            <a:custGeom>
              <a:avLst/>
              <a:gdLst/>
              <a:ahLst/>
              <a:cxnLst/>
              <a:rect l="l" t="t" r="r" b="b"/>
              <a:pathLst>
                <a:path w="1047115" h="1413510">
                  <a:moveTo>
                    <a:pt x="1046875" y="0"/>
                  </a:moveTo>
                  <a:lnTo>
                    <a:pt x="0" y="0"/>
                  </a:lnTo>
                  <a:lnTo>
                    <a:pt x="0" y="1412925"/>
                  </a:lnTo>
                  <a:lnTo>
                    <a:pt x="869393" y="1412925"/>
                  </a:lnTo>
                  <a:lnTo>
                    <a:pt x="1046875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bk object 26"/>
            <p:cNvSpPr/>
            <p:nvPr userDrawn="1"/>
          </p:nvSpPr>
          <p:spPr>
            <a:xfrm>
              <a:off x="340051" y="-11827"/>
              <a:ext cx="863535" cy="170018"/>
            </a:xfrm>
            <a:custGeom>
              <a:avLst/>
              <a:gdLst/>
              <a:ahLst/>
              <a:cxnLst/>
              <a:rect l="l" t="t" r="r" b="b"/>
              <a:pathLst>
                <a:path w="1731010" h="1413510">
                  <a:moveTo>
                    <a:pt x="1730918" y="0"/>
                  </a:moveTo>
                  <a:lnTo>
                    <a:pt x="179633" y="0"/>
                  </a:lnTo>
                  <a:lnTo>
                    <a:pt x="0" y="1412925"/>
                  </a:lnTo>
                  <a:lnTo>
                    <a:pt x="1296345" y="1412925"/>
                  </a:lnTo>
                  <a:lnTo>
                    <a:pt x="1730918" y="0"/>
                  </a:lnTo>
                  <a:close/>
                </a:path>
              </a:pathLst>
            </a:custGeom>
            <a:solidFill>
              <a:srgbClr val="1D56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bk object 27"/>
            <p:cNvSpPr/>
            <p:nvPr userDrawn="1"/>
          </p:nvSpPr>
          <p:spPr>
            <a:xfrm>
              <a:off x="878274" y="-11827"/>
              <a:ext cx="1343452" cy="170018"/>
            </a:xfrm>
            <a:custGeom>
              <a:avLst/>
              <a:gdLst/>
              <a:ahLst/>
              <a:cxnLst/>
              <a:rect l="l" t="t" r="r" b="b"/>
              <a:pathLst>
                <a:path w="2693035" h="1413510">
                  <a:moveTo>
                    <a:pt x="2692774" y="0"/>
                  </a:moveTo>
                  <a:lnTo>
                    <a:pt x="435654" y="0"/>
                  </a:lnTo>
                  <a:lnTo>
                    <a:pt x="0" y="1412925"/>
                  </a:lnTo>
                  <a:lnTo>
                    <a:pt x="1878492" y="1412925"/>
                  </a:lnTo>
                  <a:lnTo>
                    <a:pt x="2692774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bk object 28"/>
            <p:cNvSpPr/>
            <p:nvPr userDrawn="1"/>
          </p:nvSpPr>
          <p:spPr>
            <a:xfrm>
              <a:off x="1654598" y="-11827"/>
              <a:ext cx="1362458" cy="170018"/>
            </a:xfrm>
            <a:custGeom>
              <a:avLst/>
              <a:gdLst/>
              <a:ahLst/>
              <a:cxnLst/>
              <a:rect l="l" t="t" r="r" b="b"/>
              <a:pathLst>
                <a:path w="2731134" h="1413510">
                  <a:moveTo>
                    <a:pt x="2730969" y="0"/>
                  </a:moveTo>
                  <a:lnTo>
                    <a:pt x="816445" y="0"/>
                  </a:lnTo>
                  <a:lnTo>
                    <a:pt x="0" y="1412925"/>
                  </a:lnTo>
                  <a:lnTo>
                    <a:pt x="1593978" y="1412925"/>
                  </a:lnTo>
                  <a:lnTo>
                    <a:pt x="2730969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bk object 29"/>
            <p:cNvSpPr/>
            <p:nvPr userDrawn="1"/>
          </p:nvSpPr>
          <p:spPr>
            <a:xfrm>
              <a:off x="2304805" y="-11827"/>
              <a:ext cx="937659" cy="170018"/>
            </a:xfrm>
            <a:custGeom>
              <a:avLst/>
              <a:gdLst/>
              <a:ahLst/>
              <a:cxnLst/>
              <a:rect l="l" t="t" r="r" b="b"/>
              <a:pathLst>
                <a:path w="1879600" h="1413510">
                  <a:moveTo>
                    <a:pt x="1879368" y="0"/>
                  </a:moveTo>
                  <a:lnTo>
                    <a:pt x="1140221" y="0"/>
                  </a:lnTo>
                  <a:lnTo>
                    <a:pt x="0" y="1412925"/>
                  </a:lnTo>
                  <a:lnTo>
                    <a:pt x="621900" y="1412925"/>
                  </a:lnTo>
                  <a:lnTo>
                    <a:pt x="1879368" y="0"/>
                  </a:lnTo>
                  <a:close/>
                </a:path>
              </a:pathLst>
            </a:custGeom>
            <a:solidFill>
              <a:srgbClr val="1746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bk object 30"/>
            <p:cNvSpPr/>
            <p:nvPr userDrawn="1"/>
          </p:nvSpPr>
          <p:spPr>
            <a:xfrm>
              <a:off x="2554809" y="-11827"/>
              <a:ext cx="2483849" cy="170018"/>
            </a:xfrm>
            <a:custGeom>
              <a:avLst/>
              <a:gdLst/>
              <a:ahLst/>
              <a:cxnLst/>
              <a:rect l="l" t="t" r="r" b="b"/>
              <a:pathLst>
                <a:path w="4979034" h="1413510">
                  <a:moveTo>
                    <a:pt x="4978576" y="0"/>
                  </a:moveTo>
                  <a:lnTo>
                    <a:pt x="1262846" y="0"/>
                  </a:lnTo>
                  <a:lnTo>
                    <a:pt x="0" y="1412925"/>
                  </a:lnTo>
                  <a:lnTo>
                    <a:pt x="3093828" y="1412925"/>
                  </a:lnTo>
                  <a:lnTo>
                    <a:pt x="4978576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bk object 31"/>
            <p:cNvSpPr/>
            <p:nvPr userDrawn="1"/>
          </p:nvSpPr>
          <p:spPr>
            <a:xfrm>
              <a:off x="3835845" y="-11827"/>
              <a:ext cx="1915234" cy="170018"/>
            </a:xfrm>
            <a:custGeom>
              <a:avLst/>
              <a:gdLst/>
              <a:ahLst/>
              <a:cxnLst/>
              <a:rect l="l" t="t" r="r" b="b"/>
              <a:pathLst>
                <a:path w="3839209" h="1413510">
                  <a:moveTo>
                    <a:pt x="3838727" y="0"/>
                  </a:moveTo>
                  <a:lnTo>
                    <a:pt x="1891189" y="0"/>
                  </a:lnTo>
                  <a:lnTo>
                    <a:pt x="0" y="1412925"/>
                  </a:lnTo>
                  <a:lnTo>
                    <a:pt x="1625414" y="1412925"/>
                  </a:lnTo>
                  <a:lnTo>
                    <a:pt x="3838727" y="0"/>
                  </a:lnTo>
                  <a:close/>
                </a:path>
              </a:pathLst>
            </a:custGeom>
            <a:solidFill>
              <a:srgbClr val="536D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bk object 32"/>
            <p:cNvSpPr/>
            <p:nvPr userDrawn="1"/>
          </p:nvSpPr>
          <p:spPr>
            <a:xfrm>
              <a:off x="4458868" y="-11827"/>
              <a:ext cx="4685132" cy="170018"/>
            </a:xfrm>
            <a:custGeom>
              <a:avLst/>
              <a:gdLst/>
              <a:ahLst/>
              <a:cxnLst/>
              <a:rect l="l" t="t" r="r" b="b"/>
              <a:pathLst>
                <a:path w="9391650" h="1413510">
                  <a:moveTo>
                    <a:pt x="9391076" y="0"/>
                  </a:moveTo>
                  <a:lnTo>
                    <a:pt x="2213316" y="0"/>
                  </a:lnTo>
                  <a:lnTo>
                    <a:pt x="0" y="1412929"/>
                  </a:lnTo>
                  <a:lnTo>
                    <a:pt x="9391076" y="1412929"/>
                  </a:lnTo>
                  <a:lnTo>
                    <a:pt x="9391076" y="0"/>
                  </a:lnTo>
                  <a:close/>
                </a:path>
              </a:pathLst>
            </a:custGeom>
            <a:gradFill>
              <a:gsLst>
                <a:gs pos="0">
                  <a:srgbClr val="103064"/>
                </a:gs>
                <a:gs pos="100000">
                  <a:srgbClr val="17468F"/>
                </a:gs>
              </a:gsLst>
              <a:lin ang="0" scaled="0"/>
            </a:gra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Picture 15" descr="Logos of the U.S. Department of Health and Human Services and Centers for Disease Control and Prevention" title="LOGOS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326" y="4339940"/>
            <a:ext cx="1254584" cy="7192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2A43ECC-BBFF-4967-9F45-5667FFC0EE1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54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5372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2B0A619-F6AA-4053-9D4A-55C4BC7B0046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55BF8B"/>
              </a:gs>
              <a:gs pos="96000">
                <a:srgbClr val="145E71"/>
              </a:gs>
            </a:gsLst>
            <a:lin ang="12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/>
          <p:cNvSpPr>
            <a:spLocks noGrp="1"/>
          </p:cNvSpPr>
          <p:nvPr userDrawn="1">
            <p:ph type="title"/>
          </p:nvPr>
        </p:nvSpPr>
        <p:spPr>
          <a:xfrm>
            <a:off x="685801" y="9097"/>
            <a:ext cx="8458200" cy="866834"/>
          </a:xfrm>
          <a:prstGeom prst="rect">
            <a:avLst/>
          </a:prstGeom>
        </p:spPr>
        <p:txBody>
          <a:bodyPr anchor="ctr"/>
          <a:lstStyle>
            <a:lvl1pPr algn="l">
              <a:lnSpc>
                <a:spcPts val="3000"/>
              </a:lnSpc>
              <a:defRPr sz="2800" b="1" baseline="0">
                <a:solidFill>
                  <a:schemeClr val="tx2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ubtitle 2"/>
          <p:cNvSpPr>
            <a:spLocks noGrp="1"/>
          </p:cNvSpPr>
          <p:nvPr userDrawn="1">
            <p:ph type="subTitle" idx="1"/>
          </p:nvPr>
        </p:nvSpPr>
        <p:spPr>
          <a:xfrm>
            <a:off x="685801" y="1061976"/>
            <a:ext cx="7453858" cy="3429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1" baseline="0">
                <a:solidFill>
                  <a:schemeClr val="tx2"/>
                </a:solidFill>
                <a:effectLst/>
                <a:latin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 userDrawn="1">
            <p:ph type="body" sz="quarter" idx="10"/>
          </p:nvPr>
        </p:nvSpPr>
        <p:spPr>
          <a:xfrm>
            <a:off x="685801" y="1890634"/>
            <a:ext cx="7393898" cy="77948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buNone/>
              <a:defRPr sz="1800" baseline="0">
                <a:solidFill>
                  <a:schemeClr val="tx2"/>
                </a:solidFill>
                <a:latin typeface="Calibri" pitchFamily="34" charset="0"/>
              </a:defRPr>
            </a:lvl1pPr>
            <a:lvl2pPr algn="ctr">
              <a:defRPr>
                <a:solidFill>
                  <a:schemeClr val="tx2"/>
                </a:solidFill>
              </a:defRPr>
            </a:lvl2pPr>
            <a:lvl3pPr algn="ctr">
              <a:defRPr>
                <a:solidFill>
                  <a:schemeClr val="tx2"/>
                </a:solidFill>
              </a:defRPr>
            </a:lvl3pPr>
            <a:lvl4pPr algn="ctr">
              <a:defRPr>
                <a:solidFill>
                  <a:schemeClr val="tx2"/>
                </a:solidFill>
              </a:defRPr>
            </a:lvl4pPr>
            <a:lvl5pPr algn="ctr">
              <a:defRPr>
                <a:solidFill>
                  <a:schemeClr val="tx2"/>
                </a:solidFill>
              </a:defRPr>
            </a:lvl5pPr>
          </a:lstStyle>
          <a:p>
            <a:pPr lvl="0"/>
            <a:endParaRPr lang="en-US"/>
          </a:p>
        </p:txBody>
      </p:sp>
      <p:pic>
        <p:nvPicPr>
          <p:cNvPr id="17" name="Picture 16" descr="Logos of the U.S. Department of Health and Human Services and Centers for Disease Control and Prevention" title="LOGO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9" y="4280109"/>
            <a:ext cx="1254584" cy="71925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C3D0F8F-59A2-423C-A3F9-4CCC5E04EB88}"/>
              </a:ext>
            </a:extLst>
          </p:cNvPr>
          <p:cNvGrpSpPr/>
          <p:nvPr userDrawn="1"/>
        </p:nvGrpSpPr>
        <p:grpSpPr>
          <a:xfrm>
            <a:off x="0" y="1"/>
            <a:ext cx="267157" cy="895570"/>
            <a:chOff x="2721769" y="2050256"/>
            <a:chExt cx="442912" cy="14696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32F05D3-C03C-45E4-9FA9-D106B2E80059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86CBDE1-9FE4-4D39-8D29-C02C77614B0D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031030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6082666" y="5045515"/>
            <a:ext cx="603083" cy="91188"/>
          </a:xfrm>
          <a:prstGeom prst="rect">
            <a:avLst/>
          </a:prstGeom>
          <a:solidFill>
            <a:srgbClr val="B01519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6677884" y="5045515"/>
            <a:ext cx="603083" cy="91188"/>
          </a:xfrm>
          <a:prstGeom prst="rect">
            <a:avLst/>
          </a:prstGeom>
          <a:solidFill>
            <a:srgbClr val="FBAB18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7280966" y="5045515"/>
            <a:ext cx="603574" cy="91188"/>
          </a:xfrm>
          <a:prstGeom prst="rect">
            <a:avLst/>
          </a:prstGeom>
          <a:solidFill>
            <a:srgbClr val="292B6E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7870697" y="5045515"/>
            <a:ext cx="1273303" cy="91188"/>
          </a:xfrm>
          <a:prstGeom prst="rect">
            <a:avLst/>
          </a:prstGeom>
          <a:solidFill>
            <a:srgbClr val="4656A6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2" name="Rectangle 20"/>
          <p:cNvSpPr>
            <a:spLocks noChangeArrowheads="1"/>
          </p:cNvSpPr>
          <p:nvPr userDrawn="1"/>
        </p:nvSpPr>
        <p:spPr bwMode="auto">
          <a:xfrm>
            <a:off x="0" y="5045515"/>
            <a:ext cx="5679249" cy="91188"/>
          </a:xfrm>
          <a:prstGeom prst="rect">
            <a:avLst/>
          </a:prstGeom>
          <a:solidFill>
            <a:srgbClr val="17468F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5481058" y="5045515"/>
            <a:ext cx="603083" cy="91188"/>
          </a:xfrm>
          <a:prstGeom prst="rect">
            <a:avLst/>
          </a:prstGeom>
          <a:solidFill>
            <a:srgbClr val="55BF8B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57200" y="205979"/>
            <a:ext cx="8229600" cy="689591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3000"/>
              </a:lnSpc>
              <a:defRPr sz="2800" b="1" baseline="0">
                <a:solidFill>
                  <a:srgbClr val="006A71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5" name="Text Placeholder 7"/>
          <p:cNvSpPr>
            <a:spLocks noGrp="1"/>
          </p:cNvSpPr>
          <p:nvPr userDrawn="1">
            <p:ph type="body" sz="quarter" idx="10"/>
          </p:nvPr>
        </p:nvSpPr>
        <p:spPr>
          <a:xfrm>
            <a:off x="457200" y="1158875"/>
            <a:ext cx="8229600" cy="3341688"/>
          </a:xfrm>
        </p:spPr>
        <p:txBody>
          <a:bodyPr/>
          <a:lstStyle>
            <a:lvl1pPr marL="230188" indent="-230188">
              <a:buClr>
                <a:srgbClr val="005DAA"/>
              </a:buClr>
              <a:buFont typeface="Wingdings" panose="05000000000000000000" pitchFamily="2" charset="2"/>
              <a:buChar char="§"/>
              <a:defRPr sz="2000">
                <a:solidFill>
                  <a:srgbClr val="2D2D2D"/>
                </a:solidFill>
              </a:defRPr>
            </a:lvl1pPr>
            <a:lvl2pPr>
              <a:buClr>
                <a:srgbClr val="532E63"/>
              </a:buClr>
              <a:defRPr sz="2000">
                <a:solidFill>
                  <a:srgbClr val="2D2D2D"/>
                </a:solidFill>
              </a:defRPr>
            </a:lvl2pPr>
            <a:lvl3pPr>
              <a:buClr>
                <a:srgbClr val="9A3B26"/>
              </a:buClr>
              <a:defRPr sz="2000">
                <a:solidFill>
                  <a:srgbClr val="2D2D2D"/>
                </a:solidFill>
              </a:defRPr>
            </a:lvl3pPr>
            <a:lvl4pPr>
              <a:defRPr sz="20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000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21" name="Picture 20" descr="Logos of the U.S. Department of Health and Human Services and Centers for Disease Control and Prevention" title="LOGOS">
            <a:extLst>
              <a:ext uri="{FF2B5EF4-FFF2-40B4-BE49-F238E27FC236}">
                <a16:creationId xmlns:a16="http://schemas.microsoft.com/office/drawing/2014/main" id="{5EB3B0CC-979E-4460-961A-7E5D5213A0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9" y="4501098"/>
            <a:ext cx="869114" cy="498262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256BCB5-3FA6-46A4-BD0C-A091D9F1922D}"/>
              </a:ext>
            </a:extLst>
          </p:cNvPr>
          <p:cNvGrpSpPr/>
          <p:nvPr userDrawn="1"/>
        </p:nvGrpSpPr>
        <p:grpSpPr>
          <a:xfrm>
            <a:off x="0" y="1"/>
            <a:ext cx="267157" cy="895570"/>
            <a:chOff x="2721769" y="2050256"/>
            <a:chExt cx="442912" cy="14696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5B91796-8B0E-4339-853E-86194B92F336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B4E0A8E-0F30-4F8C-A535-BEEA20A4E70F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527430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TA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rrowheads="1"/>
          </p:cNvSpPr>
          <p:nvPr userDrawn="1"/>
        </p:nvSpPr>
        <p:spPr bwMode="auto">
          <a:xfrm>
            <a:off x="6082666" y="5045515"/>
            <a:ext cx="603083" cy="91188"/>
          </a:xfrm>
          <a:prstGeom prst="rect">
            <a:avLst/>
          </a:prstGeom>
          <a:solidFill>
            <a:srgbClr val="B01519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6677884" y="5045515"/>
            <a:ext cx="603083" cy="91188"/>
          </a:xfrm>
          <a:prstGeom prst="rect">
            <a:avLst/>
          </a:prstGeom>
          <a:solidFill>
            <a:srgbClr val="FBAB18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7280966" y="5045515"/>
            <a:ext cx="603574" cy="91188"/>
          </a:xfrm>
          <a:prstGeom prst="rect">
            <a:avLst/>
          </a:prstGeom>
          <a:solidFill>
            <a:srgbClr val="292B6E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1" name="Rectangle 10"/>
          <p:cNvSpPr>
            <a:spLocks noChangeArrowheads="1"/>
          </p:cNvSpPr>
          <p:nvPr userDrawn="1"/>
        </p:nvSpPr>
        <p:spPr bwMode="auto">
          <a:xfrm>
            <a:off x="7870697" y="5045515"/>
            <a:ext cx="1273303" cy="91188"/>
          </a:xfrm>
          <a:prstGeom prst="rect">
            <a:avLst/>
          </a:prstGeom>
          <a:solidFill>
            <a:srgbClr val="4656A6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2" name="Rectangle 20"/>
          <p:cNvSpPr>
            <a:spLocks noChangeArrowheads="1"/>
          </p:cNvSpPr>
          <p:nvPr userDrawn="1"/>
        </p:nvSpPr>
        <p:spPr bwMode="auto">
          <a:xfrm>
            <a:off x="0" y="5045515"/>
            <a:ext cx="5679249" cy="91188"/>
          </a:xfrm>
          <a:prstGeom prst="rect">
            <a:avLst/>
          </a:prstGeom>
          <a:solidFill>
            <a:srgbClr val="17468F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3" name="Rectangle 12"/>
          <p:cNvSpPr>
            <a:spLocks noChangeArrowheads="1"/>
          </p:cNvSpPr>
          <p:nvPr userDrawn="1"/>
        </p:nvSpPr>
        <p:spPr bwMode="auto">
          <a:xfrm>
            <a:off x="5481058" y="5045515"/>
            <a:ext cx="603083" cy="91188"/>
          </a:xfrm>
          <a:prstGeom prst="rect">
            <a:avLst/>
          </a:prstGeom>
          <a:solidFill>
            <a:srgbClr val="55BF8B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457200" y="205979"/>
            <a:ext cx="8229600" cy="689591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3000"/>
              </a:lnSpc>
              <a:defRPr sz="2800" b="1" baseline="0">
                <a:solidFill>
                  <a:srgbClr val="006A71"/>
                </a:solidFill>
                <a:effectLst/>
                <a:latin typeface="Calibri" pitchFamily="34" charset="0"/>
              </a:defRPr>
            </a:lvl1pPr>
          </a:lstStyle>
          <a:p>
            <a:r>
              <a:rPr lang="en-US"/>
              <a:t>Heading</a:t>
            </a:r>
          </a:p>
        </p:txBody>
      </p:sp>
      <p:sp>
        <p:nvSpPr>
          <p:cNvPr id="5" name="Text Placeholder 7"/>
          <p:cNvSpPr>
            <a:spLocks noGrp="1"/>
          </p:cNvSpPr>
          <p:nvPr userDrawn="1">
            <p:ph type="body" sz="quarter" idx="10"/>
          </p:nvPr>
        </p:nvSpPr>
        <p:spPr>
          <a:xfrm>
            <a:off x="457200" y="1158875"/>
            <a:ext cx="8229600" cy="3341688"/>
          </a:xfrm>
        </p:spPr>
        <p:txBody>
          <a:bodyPr/>
          <a:lstStyle>
            <a:lvl1pPr marL="230188" indent="-230188">
              <a:buClr>
                <a:srgbClr val="005DAA"/>
              </a:buClr>
              <a:buFont typeface="Wingdings" panose="05000000000000000000" pitchFamily="2" charset="2"/>
              <a:buChar char="§"/>
              <a:defRPr sz="2000">
                <a:solidFill>
                  <a:srgbClr val="2D2D2D"/>
                </a:solidFill>
              </a:defRPr>
            </a:lvl1pPr>
            <a:lvl2pPr>
              <a:buClr>
                <a:srgbClr val="532E63"/>
              </a:buClr>
              <a:defRPr sz="2000">
                <a:solidFill>
                  <a:srgbClr val="2D2D2D"/>
                </a:solidFill>
              </a:defRPr>
            </a:lvl2pPr>
            <a:lvl3pPr>
              <a:buClr>
                <a:srgbClr val="9A3B26"/>
              </a:buClr>
              <a:defRPr sz="2000">
                <a:solidFill>
                  <a:srgbClr val="2D2D2D"/>
                </a:solidFill>
              </a:defRPr>
            </a:lvl3pPr>
            <a:lvl4pPr>
              <a:defRPr sz="2000">
                <a:solidFill>
                  <a:schemeClr val="accent4">
                    <a:lumMod val="75000"/>
                  </a:schemeClr>
                </a:solidFill>
              </a:defRPr>
            </a:lvl4pPr>
            <a:lvl5pPr>
              <a:defRPr sz="2000">
                <a:solidFill>
                  <a:schemeClr val="accent4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256BCB5-3FA6-46A4-BD0C-A091D9F1922D}"/>
              </a:ext>
            </a:extLst>
          </p:cNvPr>
          <p:cNvGrpSpPr/>
          <p:nvPr userDrawn="1"/>
        </p:nvGrpSpPr>
        <p:grpSpPr>
          <a:xfrm>
            <a:off x="0" y="1"/>
            <a:ext cx="267157" cy="895570"/>
            <a:chOff x="2721769" y="2050256"/>
            <a:chExt cx="442912" cy="14696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5B91796-8B0E-4339-853E-86194B92F336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B4E0A8E-0F30-4F8C-A535-BEEA20A4E70F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9004021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SLIDE 2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3000"/>
              </a:lnSpc>
              <a:defRPr sz="2800" b="1" baseline="0">
                <a:solidFill>
                  <a:srgbClr val="006A71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3879669" cy="314325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24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742950" indent="-28575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2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 userDrawn="1">
            <p:ph idx="10"/>
          </p:nvPr>
        </p:nvSpPr>
        <p:spPr>
          <a:xfrm>
            <a:off x="4807131" y="1200151"/>
            <a:ext cx="3879669" cy="314325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24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742950" indent="-28575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2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16945D-7463-43F9-B460-2CF43DA200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82666" y="5045515"/>
            <a:ext cx="603083" cy="91188"/>
          </a:xfrm>
          <a:prstGeom prst="rect">
            <a:avLst/>
          </a:prstGeom>
          <a:solidFill>
            <a:srgbClr val="B01519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D9C951-7795-4013-A98F-41CA15626A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77884" y="5045515"/>
            <a:ext cx="603083" cy="91188"/>
          </a:xfrm>
          <a:prstGeom prst="rect">
            <a:avLst/>
          </a:prstGeom>
          <a:solidFill>
            <a:srgbClr val="FBAB18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138E91-A144-4218-9895-5E4D3582ADF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80966" y="5045515"/>
            <a:ext cx="603574" cy="91188"/>
          </a:xfrm>
          <a:prstGeom prst="rect">
            <a:avLst/>
          </a:prstGeom>
          <a:solidFill>
            <a:srgbClr val="292B6E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F4E6B6-BDAE-40A5-9E22-D7B6320CBA1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870697" y="5045515"/>
            <a:ext cx="1273303" cy="91188"/>
          </a:xfrm>
          <a:prstGeom prst="rect">
            <a:avLst/>
          </a:prstGeom>
          <a:solidFill>
            <a:srgbClr val="4656A6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E71CFAF4-5909-4817-B92D-CE4D29DFF70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45515"/>
            <a:ext cx="5679249" cy="91188"/>
          </a:xfrm>
          <a:prstGeom prst="rect">
            <a:avLst/>
          </a:prstGeom>
          <a:solidFill>
            <a:srgbClr val="17468F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E6DC0A-1388-4428-BA38-59223C425A4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481058" y="5045515"/>
            <a:ext cx="603083" cy="91188"/>
          </a:xfrm>
          <a:prstGeom prst="rect">
            <a:avLst/>
          </a:prstGeom>
          <a:solidFill>
            <a:srgbClr val="55BF8B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pic>
        <p:nvPicPr>
          <p:cNvPr id="21" name="Picture 20" descr="Logos of the U.S. Department of Health and Human Services and Centers for Disease Control and Prevention" title="LOGOS">
            <a:extLst>
              <a:ext uri="{FF2B5EF4-FFF2-40B4-BE49-F238E27FC236}">
                <a16:creationId xmlns:a16="http://schemas.microsoft.com/office/drawing/2014/main" id="{84213D48-D055-4EE8-9726-533AB8E26A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39" y="4280109"/>
            <a:ext cx="1254584" cy="719251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AF318103-E3F0-462E-A0BE-161EC7EA9C7C}"/>
              </a:ext>
            </a:extLst>
          </p:cNvPr>
          <p:cNvGrpSpPr/>
          <p:nvPr userDrawn="1"/>
        </p:nvGrpSpPr>
        <p:grpSpPr>
          <a:xfrm>
            <a:off x="0" y="1"/>
            <a:ext cx="267157" cy="895570"/>
            <a:chOff x="2721769" y="2050256"/>
            <a:chExt cx="442912" cy="146966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2A256B-3279-4135-9C44-56940C3F4D28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D7CDBA5-E900-4510-9676-E670A0189CF4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26551043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ATA SLIDE 2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ts val="3000"/>
              </a:lnSpc>
              <a:defRPr sz="2800" b="1" baseline="0">
                <a:solidFill>
                  <a:srgbClr val="006A71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3879669" cy="314325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24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742950" indent="-28575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2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 userDrawn="1">
            <p:ph idx="10"/>
          </p:nvPr>
        </p:nvSpPr>
        <p:spPr>
          <a:xfrm>
            <a:off x="4807131" y="1200151"/>
            <a:ext cx="3879669" cy="3143250"/>
          </a:xfrm>
          <a:prstGeom prst="rect">
            <a:avLst/>
          </a:prstGeom>
        </p:spPr>
        <p:txBody>
          <a:bodyPr/>
          <a:lstStyle>
            <a:lvl1pPr marL="342900" indent="-342900">
              <a:buClr>
                <a:srgbClr val="541900"/>
              </a:buClr>
              <a:buSzPct val="70000"/>
              <a:buFont typeface="Wingdings" panose="05000000000000000000" pitchFamily="2" charset="2"/>
              <a:buChar char="§"/>
              <a:defRPr sz="2400" b="1" baseline="0">
                <a:solidFill>
                  <a:srgbClr val="000000"/>
                </a:solidFill>
                <a:latin typeface="Calibri" pitchFamily="34" charset="0"/>
              </a:defRPr>
            </a:lvl1pPr>
            <a:lvl2pPr marL="742950" indent="-285750">
              <a:buClr>
                <a:srgbClr val="005984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accent4">
                    <a:lumMod val="75000"/>
                  </a:schemeClr>
                </a:solidFill>
              </a:defRPr>
            </a:lvl2pPr>
            <a:lvl3pPr>
              <a:buClrTx/>
              <a:buSzPct val="100000"/>
              <a:buFont typeface="Arial" pitchFamily="34" charset="0"/>
              <a:buChar char="•"/>
              <a:defRPr sz="1800">
                <a:solidFill>
                  <a:schemeClr val="accent4">
                    <a:lumMod val="75000"/>
                  </a:schemeClr>
                </a:solidFill>
              </a:defRPr>
            </a:lvl3pPr>
            <a:lvl4pPr>
              <a:buClr>
                <a:schemeClr val="bg1"/>
              </a:buClr>
              <a:buSzPct val="70000"/>
              <a:buFont typeface="Courier New" pitchFamily="49" charset="0"/>
              <a:buChar char="o"/>
              <a:defRPr sz="1800" baseline="0">
                <a:solidFill>
                  <a:schemeClr val="bg2"/>
                </a:solidFill>
              </a:defRPr>
            </a:lvl4pPr>
            <a:lvl5pPr>
              <a:buClr>
                <a:schemeClr val="bg1"/>
              </a:buClr>
              <a:buSzPct val="70000"/>
              <a:buFont typeface="Arial" pitchFamily="34" charset="0"/>
              <a:buChar char="•"/>
              <a:defRPr sz="1800">
                <a:solidFill>
                  <a:schemeClr val="bg2"/>
                </a:solidFill>
              </a:defRPr>
            </a:lvl5pPr>
          </a:lstStyle>
          <a:p>
            <a:pPr lvl="2"/>
            <a:endParaRPr lang="en-US"/>
          </a:p>
          <a:p>
            <a:pPr lvl="0"/>
            <a:endParaRPr lang="en-US"/>
          </a:p>
          <a:p>
            <a:pPr lvl="2"/>
            <a:endParaRPr lang="en-US"/>
          </a:p>
          <a:p>
            <a:pPr lvl="1"/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16945D-7463-43F9-B460-2CF43DA2003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082666" y="5045515"/>
            <a:ext cx="603083" cy="91188"/>
          </a:xfrm>
          <a:prstGeom prst="rect">
            <a:avLst/>
          </a:prstGeom>
          <a:solidFill>
            <a:srgbClr val="B01519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D9C951-7795-4013-A98F-41CA15626A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677884" y="5045515"/>
            <a:ext cx="603083" cy="91188"/>
          </a:xfrm>
          <a:prstGeom prst="rect">
            <a:avLst/>
          </a:prstGeom>
          <a:solidFill>
            <a:srgbClr val="FBAB18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138E91-A144-4218-9895-5E4D3582ADF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280966" y="5045515"/>
            <a:ext cx="603574" cy="91188"/>
          </a:xfrm>
          <a:prstGeom prst="rect">
            <a:avLst/>
          </a:prstGeom>
          <a:solidFill>
            <a:srgbClr val="292B6E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F4E6B6-BDAE-40A5-9E22-D7B6320CBA1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870697" y="5045515"/>
            <a:ext cx="1273303" cy="91188"/>
          </a:xfrm>
          <a:prstGeom prst="rect">
            <a:avLst/>
          </a:prstGeom>
          <a:solidFill>
            <a:srgbClr val="4656A6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19" name="Rectangle 20">
            <a:extLst>
              <a:ext uri="{FF2B5EF4-FFF2-40B4-BE49-F238E27FC236}">
                <a16:creationId xmlns:a16="http://schemas.microsoft.com/office/drawing/2014/main" id="{E71CFAF4-5909-4817-B92D-CE4D29DFF70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045515"/>
            <a:ext cx="5679249" cy="91188"/>
          </a:xfrm>
          <a:prstGeom prst="rect">
            <a:avLst/>
          </a:prstGeom>
          <a:solidFill>
            <a:srgbClr val="17468F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0E6DC0A-1388-4428-BA38-59223C425A4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481058" y="5045515"/>
            <a:ext cx="603083" cy="91188"/>
          </a:xfrm>
          <a:prstGeom prst="rect">
            <a:avLst/>
          </a:prstGeom>
          <a:solidFill>
            <a:srgbClr val="55BF8B"/>
          </a:solidFill>
          <a:ln>
            <a:noFill/>
          </a:ln>
        </p:spPr>
        <p:txBody>
          <a:bodyPr vert="horz" wrap="square" lIns="60960" tIns="30480" rIns="60960" bIns="30480" numCol="1" anchor="t" anchorCtr="0" compatLnSpc="1">
            <a:prstTxWarp prst="textNoShape">
              <a:avLst/>
            </a:prstTxWarp>
          </a:bodyPr>
          <a:lstStyle/>
          <a:p>
            <a:endParaRPr lang="en-US" sz="1667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F318103-E3F0-462E-A0BE-161EC7EA9C7C}"/>
              </a:ext>
            </a:extLst>
          </p:cNvPr>
          <p:cNvGrpSpPr/>
          <p:nvPr userDrawn="1"/>
        </p:nvGrpSpPr>
        <p:grpSpPr>
          <a:xfrm>
            <a:off x="0" y="1"/>
            <a:ext cx="267157" cy="895570"/>
            <a:chOff x="2721769" y="2050256"/>
            <a:chExt cx="442912" cy="1469660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2A256B-3279-4135-9C44-56940C3F4D28}"/>
                </a:ext>
              </a:extLst>
            </p:cNvPr>
            <p:cNvSpPr/>
            <p:nvPr userDrawn="1"/>
          </p:nvSpPr>
          <p:spPr>
            <a:xfrm>
              <a:off x="2721769" y="2050256"/>
              <a:ext cx="442912" cy="1335882"/>
            </a:xfrm>
            <a:prstGeom prst="rect">
              <a:avLst/>
            </a:prstGeom>
            <a:solidFill>
              <a:srgbClr val="2D2C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D7CDBA5-E900-4510-9676-E670A0189CF4}"/>
                </a:ext>
              </a:extLst>
            </p:cNvPr>
            <p:cNvSpPr/>
            <p:nvPr userDrawn="1"/>
          </p:nvSpPr>
          <p:spPr>
            <a:xfrm>
              <a:off x="2721769" y="3386138"/>
              <a:ext cx="442912" cy="133778"/>
            </a:xfrm>
            <a:prstGeom prst="rect">
              <a:avLst/>
            </a:prstGeom>
            <a:solidFill>
              <a:srgbClr val="F0A8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noFill/>
                </a:ln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58387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lor_background">
    <p:bg>
      <p:bgPr>
        <a:solidFill>
          <a:srgbClr val="006A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613" y="2441363"/>
            <a:ext cx="8294913" cy="871538"/>
          </a:xfrm>
          <a:prstGeom prst="rect">
            <a:avLst/>
          </a:prstGeom>
        </p:spPr>
        <p:txBody>
          <a:bodyPr anchor="b"/>
          <a:lstStyle>
            <a:lvl1pPr algn="l">
              <a:defRPr sz="36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179613" y="3516736"/>
            <a:ext cx="7772400" cy="426244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200"/>
              </a:lnSpc>
              <a:buNone/>
              <a:defRPr sz="2000" baseline="0">
                <a:solidFill>
                  <a:schemeClr val="bg2"/>
                </a:solidFill>
                <a:latin typeface="Calibri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pic>
        <p:nvPicPr>
          <p:cNvPr id="4" name="Picture 3" descr="Logos of the U.S. Department of Health and Human Services and Centers for Disease Control and Prevention" title="LOGOS">
            <a:extLst>
              <a:ext uri="{FF2B5EF4-FFF2-40B4-BE49-F238E27FC236}">
                <a16:creationId xmlns:a16="http://schemas.microsoft.com/office/drawing/2014/main" id="{1338F5EA-D0AF-428F-B372-DAC2A9B1C5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29" y="4280109"/>
            <a:ext cx="1254584" cy="71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09606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lor_background">
    <p:bg>
      <p:bgPr>
        <a:solidFill>
          <a:srgbClr val="006A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1EDB832-85DB-47C2-990D-C76F1161C2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27069" y="506186"/>
            <a:ext cx="4484352" cy="43463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613" y="2441363"/>
            <a:ext cx="8294913" cy="871538"/>
          </a:xfrm>
          <a:prstGeom prst="rect">
            <a:avLst/>
          </a:prstGeom>
        </p:spPr>
        <p:txBody>
          <a:bodyPr anchor="b"/>
          <a:lstStyle>
            <a:lvl1pPr algn="l">
              <a:defRPr sz="3600" b="1" baseline="0">
                <a:solidFill>
                  <a:schemeClr val="bg2"/>
                </a:solidFill>
                <a:effectLst/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179613" y="3516736"/>
            <a:ext cx="7772400" cy="426244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ts val="2200"/>
              </a:lnSpc>
              <a:buNone/>
              <a:defRPr sz="2000" baseline="0">
                <a:solidFill>
                  <a:schemeClr val="bg2"/>
                </a:solidFill>
                <a:latin typeface="Calibri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pic>
        <p:nvPicPr>
          <p:cNvPr id="4" name="Picture 3" descr="Logos of the U.S. Department of Health and Human Services and Centers for Disease Control and Prevention" title="LOGOS">
            <a:extLst>
              <a:ext uri="{FF2B5EF4-FFF2-40B4-BE49-F238E27FC236}">
                <a16:creationId xmlns:a16="http://schemas.microsoft.com/office/drawing/2014/main" id="{1338F5EA-D0AF-428F-B372-DAC2A9B1C5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29" y="4280109"/>
            <a:ext cx="1254584" cy="71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00105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40"/>
          <a:stretch/>
        </p:blipFill>
        <p:spPr>
          <a:xfrm>
            <a:off x="1956" y="4251554"/>
            <a:ext cx="9144000" cy="883169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27218" y="2746824"/>
            <a:ext cx="66393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  <a:t>For more information, contact CDC</a:t>
            </a: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  <a:t>1-800-CDC-INFO (232-4636)</a:t>
            </a: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  <a:t>TTY:  1-888-232-6348    www.cdc.gov</a:t>
            </a: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b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</a:br>
            <a:r>
              <a:rPr lang="en-US" sz="1200">
                <a:solidFill>
                  <a:srgbClr val="2D2D2D"/>
                </a:solidFill>
                <a:latin typeface="Calibri" panose="020F0502020204030204" pitchFamily="34" charset="0"/>
              </a:rPr>
              <a:t>The findings and conclusions in this report are those of the authors and do not necessarily represent the official position of the Centers for Disease Control and Prevention.</a:t>
            </a:r>
          </a:p>
        </p:txBody>
      </p:sp>
      <p:pic>
        <p:nvPicPr>
          <p:cNvPr id="4" name="Picture 3" descr="Logos of the U.S. Department of Health and Human Services and the Centers for Disease Control and Prevention." title="Logos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6855"/>
            <a:ext cx="9144000" cy="887868"/>
          </a:xfrm>
          <a:prstGeom prst="rect">
            <a:avLst/>
          </a:prstGeom>
        </p:spPr>
      </p:pic>
      <p:grpSp>
        <p:nvGrpSpPr>
          <p:cNvPr id="2" name="Group 1"/>
          <p:cNvGrpSpPr/>
          <p:nvPr userDrawn="1"/>
        </p:nvGrpSpPr>
        <p:grpSpPr>
          <a:xfrm>
            <a:off x="0" y="4246855"/>
            <a:ext cx="9144000" cy="887868"/>
            <a:chOff x="0" y="-11827"/>
            <a:chExt cx="9144000" cy="170018"/>
          </a:xfrm>
        </p:grpSpPr>
        <p:sp>
          <p:nvSpPr>
            <p:cNvPr id="6" name="bk object 25"/>
            <p:cNvSpPr/>
            <p:nvPr userDrawn="1"/>
          </p:nvSpPr>
          <p:spPr>
            <a:xfrm>
              <a:off x="0" y="-11827"/>
              <a:ext cx="522365" cy="170018"/>
            </a:xfrm>
            <a:custGeom>
              <a:avLst/>
              <a:gdLst/>
              <a:ahLst/>
              <a:cxnLst/>
              <a:rect l="l" t="t" r="r" b="b"/>
              <a:pathLst>
                <a:path w="1047115" h="1413510">
                  <a:moveTo>
                    <a:pt x="1046875" y="0"/>
                  </a:moveTo>
                  <a:lnTo>
                    <a:pt x="0" y="0"/>
                  </a:lnTo>
                  <a:lnTo>
                    <a:pt x="0" y="1412925"/>
                  </a:lnTo>
                  <a:lnTo>
                    <a:pt x="869393" y="1412925"/>
                  </a:lnTo>
                  <a:lnTo>
                    <a:pt x="1046875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bk object 26"/>
            <p:cNvSpPr/>
            <p:nvPr userDrawn="1"/>
          </p:nvSpPr>
          <p:spPr>
            <a:xfrm>
              <a:off x="340051" y="-11827"/>
              <a:ext cx="863535" cy="170018"/>
            </a:xfrm>
            <a:custGeom>
              <a:avLst/>
              <a:gdLst/>
              <a:ahLst/>
              <a:cxnLst/>
              <a:rect l="l" t="t" r="r" b="b"/>
              <a:pathLst>
                <a:path w="1731010" h="1413510">
                  <a:moveTo>
                    <a:pt x="1730918" y="0"/>
                  </a:moveTo>
                  <a:lnTo>
                    <a:pt x="179633" y="0"/>
                  </a:lnTo>
                  <a:lnTo>
                    <a:pt x="0" y="1412925"/>
                  </a:lnTo>
                  <a:lnTo>
                    <a:pt x="1296345" y="1412925"/>
                  </a:lnTo>
                  <a:lnTo>
                    <a:pt x="1730918" y="0"/>
                  </a:lnTo>
                  <a:close/>
                </a:path>
              </a:pathLst>
            </a:custGeom>
            <a:solidFill>
              <a:srgbClr val="1D56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bk object 27"/>
            <p:cNvSpPr/>
            <p:nvPr userDrawn="1"/>
          </p:nvSpPr>
          <p:spPr>
            <a:xfrm>
              <a:off x="878274" y="-11827"/>
              <a:ext cx="1343452" cy="170018"/>
            </a:xfrm>
            <a:custGeom>
              <a:avLst/>
              <a:gdLst/>
              <a:ahLst/>
              <a:cxnLst/>
              <a:rect l="l" t="t" r="r" b="b"/>
              <a:pathLst>
                <a:path w="2693035" h="1413510">
                  <a:moveTo>
                    <a:pt x="2692774" y="0"/>
                  </a:moveTo>
                  <a:lnTo>
                    <a:pt x="435654" y="0"/>
                  </a:lnTo>
                  <a:lnTo>
                    <a:pt x="0" y="1412925"/>
                  </a:lnTo>
                  <a:lnTo>
                    <a:pt x="1878492" y="1412925"/>
                  </a:lnTo>
                  <a:lnTo>
                    <a:pt x="2692774" y="0"/>
                  </a:lnTo>
                  <a:close/>
                </a:path>
              </a:pathLst>
            </a:custGeom>
            <a:solidFill>
              <a:srgbClr val="10306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bk object 28"/>
            <p:cNvSpPr/>
            <p:nvPr userDrawn="1"/>
          </p:nvSpPr>
          <p:spPr>
            <a:xfrm>
              <a:off x="1654598" y="-11827"/>
              <a:ext cx="1362458" cy="170018"/>
            </a:xfrm>
            <a:custGeom>
              <a:avLst/>
              <a:gdLst/>
              <a:ahLst/>
              <a:cxnLst/>
              <a:rect l="l" t="t" r="r" b="b"/>
              <a:pathLst>
                <a:path w="2731134" h="1413510">
                  <a:moveTo>
                    <a:pt x="2730969" y="0"/>
                  </a:moveTo>
                  <a:lnTo>
                    <a:pt x="816445" y="0"/>
                  </a:lnTo>
                  <a:lnTo>
                    <a:pt x="0" y="1412925"/>
                  </a:lnTo>
                  <a:lnTo>
                    <a:pt x="1593978" y="1412925"/>
                  </a:lnTo>
                  <a:lnTo>
                    <a:pt x="2730969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bk object 29"/>
            <p:cNvSpPr/>
            <p:nvPr userDrawn="1"/>
          </p:nvSpPr>
          <p:spPr>
            <a:xfrm>
              <a:off x="2304805" y="-11827"/>
              <a:ext cx="937659" cy="170018"/>
            </a:xfrm>
            <a:custGeom>
              <a:avLst/>
              <a:gdLst/>
              <a:ahLst/>
              <a:cxnLst/>
              <a:rect l="l" t="t" r="r" b="b"/>
              <a:pathLst>
                <a:path w="1879600" h="1413510">
                  <a:moveTo>
                    <a:pt x="1879368" y="0"/>
                  </a:moveTo>
                  <a:lnTo>
                    <a:pt x="1140221" y="0"/>
                  </a:lnTo>
                  <a:lnTo>
                    <a:pt x="0" y="1412925"/>
                  </a:lnTo>
                  <a:lnTo>
                    <a:pt x="621900" y="1412925"/>
                  </a:lnTo>
                  <a:lnTo>
                    <a:pt x="1879368" y="0"/>
                  </a:lnTo>
                  <a:close/>
                </a:path>
              </a:pathLst>
            </a:custGeom>
            <a:solidFill>
              <a:srgbClr val="17468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bk object 30"/>
            <p:cNvSpPr/>
            <p:nvPr userDrawn="1"/>
          </p:nvSpPr>
          <p:spPr>
            <a:xfrm>
              <a:off x="2554809" y="-11827"/>
              <a:ext cx="2483849" cy="170018"/>
            </a:xfrm>
            <a:custGeom>
              <a:avLst/>
              <a:gdLst/>
              <a:ahLst/>
              <a:cxnLst/>
              <a:rect l="l" t="t" r="r" b="b"/>
              <a:pathLst>
                <a:path w="4979034" h="1413510">
                  <a:moveTo>
                    <a:pt x="4978576" y="0"/>
                  </a:moveTo>
                  <a:lnTo>
                    <a:pt x="1262846" y="0"/>
                  </a:lnTo>
                  <a:lnTo>
                    <a:pt x="0" y="1412925"/>
                  </a:lnTo>
                  <a:lnTo>
                    <a:pt x="3093828" y="1412925"/>
                  </a:lnTo>
                  <a:lnTo>
                    <a:pt x="4978576" y="0"/>
                  </a:lnTo>
                  <a:close/>
                </a:path>
              </a:pathLst>
            </a:custGeom>
            <a:solidFill>
              <a:srgbClr val="1E59B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bk object 31"/>
            <p:cNvSpPr/>
            <p:nvPr userDrawn="1"/>
          </p:nvSpPr>
          <p:spPr>
            <a:xfrm>
              <a:off x="3835845" y="-11827"/>
              <a:ext cx="1915234" cy="170018"/>
            </a:xfrm>
            <a:custGeom>
              <a:avLst/>
              <a:gdLst/>
              <a:ahLst/>
              <a:cxnLst/>
              <a:rect l="l" t="t" r="r" b="b"/>
              <a:pathLst>
                <a:path w="3839209" h="1413510">
                  <a:moveTo>
                    <a:pt x="3838727" y="0"/>
                  </a:moveTo>
                  <a:lnTo>
                    <a:pt x="1891189" y="0"/>
                  </a:lnTo>
                  <a:lnTo>
                    <a:pt x="0" y="1412925"/>
                  </a:lnTo>
                  <a:lnTo>
                    <a:pt x="1625414" y="1412925"/>
                  </a:lnTo>
                  <a:lnTo>
                    <a:pt x="3838727" y="0"/>
                  </a:lnTo>
                  <a:close/>
                </a:path>
              </a:pathLst>
            </a:custGeom>
            <a:solidFill>
              <a:srgbClr val="536DB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bk object 32"/>
            <p:cNvSpPr/>
            <p:nvPr userDrawn="1"/>
          </p:nvSpPr>
          <p:spPr>
            <a:xfrm>
              <a:off x="4458868" y="-11827"/>
              <a:ext cx="4685132" cy="170018"/>
            </a:xfrm>
            <a:custGeom>
              <a:avLst/>
              <a:gdLst/>
              <a:ahLst/>
              <a:cxnLst/>
              <a:rect l="l" t="t" r="r" b="b"/>
              <a:pathLst>
                <a:path w="9391650" h="1413510">
                  <a:moveTo>
                    <a:pt x="9391076" y="0"/>
                  </a:moveTo>
                  <a:lnTo>
                    <a:pt x="2213316" y="0"/>
                  </a:lnTo>
                  <a:lnTo>
                    <a:pt x="0" y="1412929"/>
                  </a:lnTo>
                  <a:lnTo>
                    <a:pt x="9391076" y="1412929"/>
                  </a:lnTo>
                  <a:lnTo>
                    <a:pt x="9391076" y="0"/>
                  </a:lnTo>
                  <a:close/>
                </a:path>
              </a:pathLst>
            </a:custGeom>
            <a:gradFill>
              <a:gsLst>
                <a:gs pos="0">
                  <a:srgbClr val="103064"/>
                </a:gs>
                <a:gs pos="100000">
                  <a:srgbClr val="17468F"/>
                </a:gs>
              </a:gsLst>
              <a:lin ang="0" scaled="0"/>
            </a:gra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Picture 15" descr="Logos of the U.S. Department of Health and Human Services and Centers for Disease Control and Prevention" title="LOGOS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326" y="4339940"/>
            <a:ext cx="1254584" cy="7192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08E3E0E-8007-4E08-9AE4-D29BCAE7C5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5" r="19754"/>
          <a:stretch/>
        </p:blipFill>
        <p:spPr>
          <a:xfrm>
            <a:off x="5334256" y="175641"/>
            <a:ext cx="3684774" cy="347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4295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370013"/>
            <a:ext cx="7886700" cy="326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9961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24" r:id="rId2"/>
    <p:sldLayoutId id="2147483811" r:id="rId3"/>
    <p:sldLayoutId id="2147483827" r:id="rId4"/>
    <p:sldLayoutId id="2147483815" r:id="rId5"/>
    <p:sldLayoutId id="2147483828" r:id="rId6"/>
    <p:sldLayoutId id="2147483823" r:id="rId7"/>
    <p:sldLayoutId id="2147483826" r:id="rId8"/>
    <p:sldLayoutId id="2147483822" r:id="rId9"/>
    <p:sldLayoutId id="2147483825" r:id="rId10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Myriad Web Pro" panose="020B0503030403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2D2D2D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hyperlink" Target="https://covid.cdc.gov/covid-data-tracker/#county-view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www.cdc.gov/coronavirus/2019-ncov/lab/resources/calculating-percent-positivity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cdc.gov/coronavirus/2019-ncov/community/schools-childcare/operation-strategy.html#indicators" TargetMode="External"/><Relationship Id="rId5" Type="http://schemas.openxmlformats.org/officeDocument/2006/relationships/hyperlink" Target="https://www.cdc.gov/coronavirus/2019-ncov/lab/resources/antigen-tests-guidelines.html" TargetMode="Externa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covid.cdc.gov/covid-data-tracker/#county-view" TargetMode="Externa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6B29BE-98E1-4C57-B14B-1ED9FA3ED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9097"/>
            <a:ext cx="8801101" cy="866834"/>
          </a:xfrm>
        </p:spPr>
        <p:txBody>
          <a:bodyPr/>
          <a:lstStyle/>
          <a:p>
            <a:r>
              <a:rPr lang="en-US"/>
              <a:t>Levels of Community Transmission Over Time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pic>
        <p:nvPicPr>
          <p:cNvPr id="7172" name="Picture 6" descr="Logos of the United States Department of Health and Human Services and Centers for Disease Control and Preventio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86325"/>
            <a:ext cx="1905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6EA128F8-E1A6-4209-AD14-0035AF5AFB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2900" y="2142606"/>
            <a:ext cx="4688031" cy="947649"/>
          </a:xfrm>
        </p:spPr>
        <p:txBody>
          <a:bodyPr/>
          <a:lstStyle/>
          <a:p>
            <a:r>
              <a:rPr lang="en-US"/>
              <a:t>The following is a supplemental visualization to the Levels of Community Transmission displayed on the </a:t>
            </a:r>
            <a:r>
              <a:rPr lang="en-US">
                <a:hlinkClick r:id="rId4"/>
              </a:rPr>
              <a:t>COVID Data Tracker County View page</a:t>
            </a:r>
            <a:r>
              <a:rPr lang="en-US"/>
              <a:t>.</a:t>
            </a:r>
          </a:p>
          <a:p>
            <a:endParaRPr lang="en-US" sz="2200"/>
          </a:p>
        </p:txBody>
      </p:sp>
      <p:pic>
        <p:nvPicPr>
          <p:cNvPr id="5" name="Picture 4" descr="Timeline&#10;&#10;Description automatically generated">
            <a:extLst>
              <a:ext uri="{FF2B5EF4-FFF2-40B4-BE49-F238E27FC236}">
                <a16:creationId xmlns:a16="http://schemas.microsoft.com/office/drawing/2014/main" id="{39AE19D3-4FEF-4D04-A599-A0342C8406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0"/>
            <a:ext cx="91429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78263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4A1103-534C-4E92-9EF9-C0C2F84F110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195" y="196325"/>
            <a:ext cx="8864296" cy="470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758455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4A1103-534C-4E92-9EF9-C0C2F84F110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196" y="196325"/>
            <a:ext cx="8864294" cy="470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15294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4A1103-534C-4E92-9EF9-C0C2F84F110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196" y="196325"/>
            <a:ext cx="8864294" cy="470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64784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4A1103-534C-4E92-9EF9-C0C2F84F110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197" y="196325"/>
            <a:ext cx="8864292" cy="4709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6509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4A1103-534C-4E92-9EF9-C0C2F84F110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197" y="196325"/>
            <a:ext cx="8864292" cy="470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5772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4A1103-534C-4E92-9EF9-C0C2F84F110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197" y="196325"/>
            <a:ext cx="8864291" cy="4709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3350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4A1103-534C-4E92-9EF9-C0C2F84F110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197" y="196325"/>
            <a:ext cx="8864291" cy="470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92134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4A1103-534C-4E92-9EF9-C0C2F84F110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198" y="196325"/>
            <a:ext cx="8864289" cy="470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97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4A1103-534C-4E92-9EF9-C0C2F84F110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198" y="196325"/>
            <a:ext cx="8864289" cy="470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60016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4A1103-534C-4E92-9EF9-C0C2F84F110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199" y="196325"/>
            <a:ext cx="8864287" cy="470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751854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3"/>
          <p:cNvSpPr>
            <a:spLocks noGrp="1"/>
          </p:cNvSpPr>
          <p:nvPr>
            <p:ph type="title"/>
          </p:nvPr>
        </p:nvSpPr>
        <p:spPr>
          <a:xfrm>
            <a:off x="342899" y="114301"/>
            <a:ext cx="8726285" cy="528636"/>
          </a:xfrm>
        </p:spPr>
        <p:txBody>
          <a:bodyPr/>
          <a:lstStyle/>
          <a:p>
            <a:r>
              <a:rPr lang="en-US" altLang="en-US"/>
              <a:t>How is the level of community transmission calculated?</a:t>
            </a:r>
          </a:p>
        </p:txBody>
      </p:sp>
      <p:sp>
        <p:nvSpPr>
          <p:cNvPr id="2" name="Subtitl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pic>
        <p:nvPicPr>
          <p:cNvPr id="7172" name="Picture 6" descr="Logos of the United States Department of Health and Human Services and Centers for Disease Control and Preventio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86325"/>
            <a:ext cx="1905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BEF225B7-09CC-42AF-A6F6-AB3F88AFA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378931" y="919694"/>
            <a:ext cx="8347382" cy="16520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E12F61-E9AE-4535-836B-2E3209213EEB}"/>
              </a:ext>
            </a:extLst>
          </p:cNvPr>
          <p:cNvSpPr txBox="1"/>
          <p:nvPr/>
        </p:nvSpPr>
        <p:spPr>
          <a:xfrm>
            <a:off x="300662" y="2671762"/>
            <a:ext cx="8503920" cy="2286000"/>
          </a:xfrm>
          <a:prstGeom prst="rect">
            <a:avLst/>
          </a:prstGeom>
          <a:noFill/>
          <a:ln>
            <a:solidFill>
              <a:srgbClr val="006A71"/>
            </a:solidFill>
          </a:ln>
        </p:spPr>
        <p:txBody>
          <a:bodyPr wrap="square" rtlCol="0">
            <a:spAutoFit/>
          </a:bodyPr>
          <a:lstStyle/>
          <a:p>
            <a:r>
              <a:rPr lang="en-US" sz="800">
                <a:solidFill>
                  <a:schemeClr val="accent6"/>
                </a:solidFill>
                <a:latin typeface="Calibri"/>
                <a:ea typeface="Open Sans"/>
                <a:cs typeface="Calibri"/>
              </a:rPr>
              <a:t>Level of Community Transmission: This metric ** uses two indicators for categorization (1. Total number of new cases per 100,000 persons within the last 7 days and 2. Percentage of positive diagnostic and screening nucleic acid amplification tests (NAAT) during the last 7 days). 1</a:t>
            </a:r>
            <a:r>
              <a:rPr lang="en-US" sz="800">
                <a:solidFill>
                  <a:schemeClr val="accent6"/>
                </a:solidFill>
                <a:latin typeface="Calibri"/>
                <a:ea typeface="Open Sans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NAAT</a:t>
            </a:r>
            <a:r>
              <a:rPr lang="en-US" sz="800">
                <a:solidFill>
                  <a:schemeClr val="accent6"/>
                </a:solidFill>
                <a:latin typeface="Calibri"/>
                <a:ea typeface="Open Sans"/>
                <a:cs typeface="Calibri"/>
              </a:rPr>
              <a:t> remains the “gold standard” for clinical diagnostic detection of SARS-CoV-2 and includes viral testing such as Nucleic Acid Amplification Tests (NAATs), which include reverse transcriptase-polymerase chain reaction (RT-PCR) tests. Total number of new cases per 100,000 persons within the last 7 days is calculated by adding the number of new cases in the county (or other administrative level) in the last 7 days divided by the population in the county (or other administrative level) and multiplying by 100,000. Percentage of positive diagnostic and screening NAAT during the last 7 days is calculated by dividing the number of positive tests in the county (or other administrative level) during the last 7 days by the total number of tests resulted over the last 7 days. If the two indicators suggest different transmission levels, the higher level is selected. Transmission categories include Blue (Low Transmission): Control is achieved largely through individual prevention behaviors and the public health response to identify and isolate cases or clusters. Threshold: Counties with fewer than 10 cumulative cases per 100,000 population in the past 7 days, and a cumulative NAAT percent test positivity result below 5% in the past 7 days. Yellow (Moderate Transmission): Adherence to individual and selected community level prevention strategies are needed. Threshold: Counties with 10-49 cumulative cases per 100,000 population or a cumulative NAAT test positivity result between 5.0-7.9% in the past 7 days. Orange (Substantial Transmission): Everyday activities should be limited to reduce spread and protect the health care system. Threshold: Counties with 50-99 cumulative cases per 100,000 population or a cumulative NAAT test positivity result between 8.0-9.9% in the past 7 days. Red (High Transmission): Significant measures are needed to limit contact between persons, with priority given to maintaining essential community activities and services (e.g., health care, transportation, food and agriculture, schools). Threshold: Counties with cumulative cases =100 per 100,000 population or a cumulative NAAT test positivity result =10.0% in the past 7 days. The Level of Community Transmission table display the number of counties in each level and the change from the prior week.</a:t>
            </a:r>
          </a:p>
          <a:p>
            <a:endParaRPr lang="en-US" sz="800">
              <a:solidFill>
                <a:schemeClr val="accent6"/>
              </a:solidFill>
              <a:latin typeface="Calibri"/>
              <a:ea typeface="Open Sans"/>
              <a:cs typeface="Calibri"/>
            </a:endParaRPr>
          </a:p>
          <a:p>
            <a:r>
              <a:rPr lang="en-US" sz="800">
                <a:solidFill>
                  <a:schemeClr val="accent6"/>
                </a:solidFill>
                <a:latin typeface="Calibri"/>
                <a:ea typeface="Open Sans"/>
                <a:cs typeface="Calibri"/>
              </a:rPr>
              <a:t>Additional information about how these indicators and thresholds apply to K-12 school settings can be found here: </a:t>
            </a:r>
            <a:r>
              <a:rPr lang="en-US" sz="800">
                <a:solidFill>
                  <a:schemeClr val="accent6"/>
                </a:solidFill>
                <a:latin typeface="Calibri"/>
                <a:ea typeface="Open Sans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Operational Strategy for K-12 Schools through Phased Mitigation | CDC</a:t>
            </a:r>
            <a:r>
              <a:rPr lang="en-US" sz="800">
                <a:solidFill>
                  <a:schemeClr val="accent6"/>
                </a:solidFill>
                <a:latin typeface="Calibri"/>
                <a:ea typeface="Open Sans"/>
                <a:cs typeface="Calibri"/>
              </a:rPr>
              <a:t>. Additional information can be found on the </a:t>
            </a:r>
            <a:r>
              <a:rPr lang="en-US" sz="800">
                <a:solidFill>
                  <a:schemeClr val="accent6"/>
                </a:solidFill>
                <a:latin typeface="Calibri"/>
                <a:ea typeface="Open Sans"/>
                <a:cs typeface="Calibri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Calculating Severe Acute Respiratory Syndrome Coronavirus 2 (SARS-CoV-2) Laboratory Test Percent Positivity: CDC Methods and Considerations for Comparisons and Interpretation</a:t>
            </a:r>
            <a:r>
              <a:rPr lang="en-US" sz="800">
                <a:solidFill>
                  <a:schemeClr val="accent6"/>
                </a:solidFill>
                <a:latin typeface="Calibri"/>
                <a:ea typeface="Open Sans"/>
                <a:cs typeface="Calibri"/>
              </a:rPr>
              <a:t> webpage. Previously, CDC provided guidance for schools through the Indicators for Dynamic School Decision-Making. The current indicators and thresholds are an update to that document that reflect a focus on the past 7 days (rather than 14), and four (rather than five) categories of community transmission.</a:t>
            </a:r>
          </a:p>
          <a:p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692364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4A1103-534C-4E92-9EF9-C0C2F84F110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199" y="196325"/>
            <a:ext cx="8864287" cy="4709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04518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541B225F-E100-4CE7-933F-888659BB2246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201168"/>
            <a:ext cx="8864301" cy="470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00864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DBCCA8-F864-4D4C-9A24-55EF6707053A}"/>
              </a:ext>
            </a:extLst>
          </p:cNvPr>
          <p:cNvSpPr/>
          <p:nvPr/>
        </p:nvSpPr>
        <p:spPr>
          <a:xfrm>
            <a:off x="149629" y="439365"/>
            <a:ext cx="4572000" cy="2031325"/>
          </a:xfrm>
          <a:prstGeom prst="rect">
            <a:avLst/>
          </a:prstGeom>
        </p:spPr>
        <p:txBody>
          <a:bodyPr lIns="91440" tIns="45720" rIns="91440" bIns="45720" anchor="t">
            <a:spAutoFit/>
          </a:bodyPr>
          <a:lstStyle/>
          <a:p>
            <a:r>
              <a:rPr lang="en-US">
                <a:solidFill>
                  <a:schemeClr val="accent6"/>
                </a:solidFill>
                <a:latin typeface="Calibri"/>
                <a:cs typeface="Calibri"/>
              </a:rPr>
              <a:t>Data presented in these maps are not updated as data are updated historically.</a:t>
            </a:r>
          </a:p>
          <a:p>
            <a:endParaRPr lang="en-US">
              <a:solidFill>
                <a:schemeClr val="accent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most updated data on </a:t>
            </a:r>
            <a:br>
              <a:rPr lang="en-US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of community transmission </a:t>
            </a:r>
            <a:br>
              <a:rPr lang="en-US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United States, </a:t>
            </a:r>
            <a:br>
              <a:rPr lang="en-US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 CDC’s </a:t>
            </a:r>
            <a:r>
              <a:rPr lang="en-US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COVID Data Tracker</a:t>
            </a:r>
            <a:r>
              <a:rPr lang="en-US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2330121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8" descr="Map&#10;&#10;Description automatically generated">
            <a:extLst>
              <a:ext uri="{FF2B5EF4-FFF2-40B4-BE49-F238E27FC236}">
                <a16:creationId xmlns:a16="http://schemas.microsoft.com/office/drawing/2014/main" id="{BAE65505-4DCF-4B1B-B7CE-1E733F3F45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986" y="-277250"/>
            <a:ext cx="7735712" cy="4351338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3943C35-E006-4CD1-9147-F6FF67323A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201168"/>
            <a:ext cx="8864301" cy="470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399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4A1103-534C-4E92-9EF9-C0C2F84F110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193" y="196325"/>
            <a:ext cx="8864301" cy="470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5151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4A1103-534C-4E92-9EF9-C0C2F84F110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193" y="196325"/>
            <a:ext cx="8864300" cy="470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55129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4A1103-534C-4E92-9EF9-C0C2F84F110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193" y="196325"/>
            <a:ext cx="8864300" cy="470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6195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4A1103-534C-4E92-9EF9-C0C2F84F110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194" y="196325"/>
            <a:ext cx="8864298" cy="470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9596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4A1103-534C-4E92-9EF9-C0C2F84F110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194" y="196325"/>
            <a:ext cx="8864298" cy="470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94205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4A1103-534C-4E92-9EF9-C0C2F84F110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2195" y="196325"/>
            <a:ext cx="8864296" cy="470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72850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Master">
  <a:themeElements>
    <a:clrScheme name="Custom 2">
      <a:dk1>
        <a:srgbClr val="0F56DC"/>
      </a:dk1>
      <a:lt1>
        <a:srgbClr val="FFC000"/>
      </a:lt1>
      <a:dk2>
        <a:srgbClr val="FFFFFF"/>
      </a:dk2>
      <a:lt2>
        <a:srgbClr val="FFFFFF"/>
      </a:lt2>
      <a:accent1>
        <a:srgbClr val="4983F2"/>
      </a:accent1>
      <a:accent2>
        <a:srgbClr val="007D57"/>
      </a:accent2>
      <a:accent3>
        <a:srgbClr val="9A3B26"/>
      </a:accent3>
      <a:accent4>
        <a:srgbClr val="7F7F7F"/>
      </a:accent4>
      <a:accent5>
        <a:srgbClr val="0F56DC"/>
      </a:accent5>
      <a:accent6>
        <a:srgbClr val="002060"/>
      </a:accent6>
      <a:hlink>
        <a:srgbClr val="0F56DC"/>
      </a:hlink>
      <a:folHlink>
        <a:srgbClr val="3077FF"/>
      </a:folHlink>
    </a:clrScheme>
    <a:fontScheme name="CDC Myriad Web Pro">
      <a:majorFont>
        <a:latin typeface="Myriad Web Pro"/>
        <a:ea typeface=""/>
        <a:cs typeface=""/>
      </a:majorFont>
      <a:minorFont>
        <a:latin typeface="Myriad Web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solidFill>
              <a:srgbClr val="000000"/>
            </a:solidFill>
            <a:latin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1E03D7E06C234EB5626DEC4B2F4B58" ma:contentTypeVersion="13" ma:contentTypeDescription="Create a new document." ma:contentTypeScope="" ma:versionID="08c10403bd58ee123f70dd7828a49faf">
  <xsd:schema xmlns:xsd="http://www.w3.org/2001/XMLSchema" xmlns:xs="http://www.w3.org/2001/XMLSchema" xmlns:p="http://schemas.microsoft.com/office/2006/metadata/properties" xmlns:ns1="http://schemas.microsoft.com/sharepoint/v3" xmlns:ns2="a12d8773-0f30-405c-b193-40869fe1c1e6" xmlns:ns3="1edd9f51-35c2-425f-bf6f-7b72bac0b145" targetNamespace="http://schemas.microsoft.com/office/2006/metadata/properties" ma:root="true" ma:fieldsID="297c906746acf2c7859370346cf0afcb" ns1:_="" ns2:_="" ns3:_="">
    <xsd:import namespace="http://schemas.microsoft.com/sharepoint/v3"/>
    <xsd:import namespace="a12d8773-0f30-405c-b193-40869fe1c1e6"/>
    <xsd:import namespace="1edd9f51-35c2-425f-bf6f-7b72bac0b14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2d8773-0f30-405c-b193-40869fe1c1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hidden="true" ma:internalName="MediaServiceAutoTags" ma:readOnly="true">
      <xsd:simpleType>
        <xsd:restriction base="dms:Text"/>
      </xsd:simpleType>
    </xsd:element>
    <xsd:element name="MediaServiceOCR" ma:index="13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dd9f51-35c2-425f-bf6f-7b72bac0b145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hidden="true" ma:internalName="SharedWithDetails" ma:readOnly="true">
      <xsd:simpleType>
        <xsd:restriction base="dms:Note"/>
      </xsd:simpleType>
    </xsd:element>
    <xsd:element name="_dlc_DocId" ma:index="19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0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1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0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_dlc_DocId xmlns="1edd9f51-35c2-425f-bf6f-7b72bac0b145">YCSJWCN4CSUS-725016541-679671</_dlc_DocId>
    <_dlc_DocIdUrl xmlns="1edd9f51-35c2-425f-bf6f-7b72bac0b145">
      <Url>https://cdc.sharepoint.com/teams/DIMDataSurveillance-COVID19/_layouts/15/DocIdRedir.aspx?ID=YCSJWCN4CSUS-725016541-679671</Url>
      <Description>YCSJWCN4CSUS-725016541-679671</Description>
    </_dlc_DocIdUrl>
    <SharedWithUsers xmlns="1edd9f51-35c2-425f-bf6f-7b72bac0b145">
      <UserInfo>
        <DisplayName>Palmer, Tess (ATSDR/OAD/OIA) (CTR)</DisplayName>
        <AccountId>97</AccountId>
        <AccountType/>
      </UserInfo>
      <UserInfo>
        <DisplayName>Loustalot, Fleetwood (CDC/DDNID/NCCDPHP/DHDSP)</DisplayName>
        <AccountId>2126</AccountId>
        <AccountType/>
      </UserInfo>
      <UserInfo>
        <DisplayName>Gingerella, Alexandra (CDC/DDID/NCIRD/OD) (CTR)</DisplayName>
        <AccountId>1352</AccountId>
        <AccountType/>
      </UserInfo>
      <UserInfo>
        <DisplayName>Williams, Paula O. (CDC/DDPHSS/CSELS/OD)</DisplayName>
        <AccountId>696</AccountId>
        <AccountType/>
      </UserInfo>
      <UserInfo>
        <DisplayName>Winogradsky, Janis (CDC/DDNID/NCCDPHP/OD)</DisplayName>
        <AccountId>4489</AccountId>
        <AccountType/>
      </UserInfo>
      <UserInfo>
        <DisplayName>Norris, Jennifer (CDC/DDPHSS/CSELS/OD) (CTR)</DisplayName>
        <AccountId>1868</AccountId>
        <AccountType/>
      </UserInfo>
      <UserInfo>
        <DisplayName>Thompson-Paul, Angela M. (CDC/DDNID/NCCDPHP/DHDSP)</DisplayName>
        <AccountId>3495</AccountId>
        <AccountType/>
      </UserInfo>
      <UserInfo>
        <DisplayName>Dutton, Nina (ATSDR/OAD/OIA) (CTR)</DisplayName>
        <AccountId>4612</AccountId>
        <AccountType/>
      </UserInfo>
    </SharedWithUsers>
  </documentManagement>
</p:properti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36AEBAC2-BF3F-40BD-B3C4-7F10AEF90AD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70963B8-F465-4C1F-907D-AA1D5B7F9D94}">
  <ds:schemaRefs>
    <ds:schemaRef ds:uri="1edd9f51-35c2-425f-bf6f-7b72bac0b145"/>
    <ds:schemaRef ds:uri="a12d8773-0f30-405c-b193-40869fe1c1e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098FA4E-99B1-4BDA-BAB6-35BA03A67F72}">
  <ds:schemaRefs>
    <ds:schemaRef ds:uri="1edd9f51-35c2-425f-bf6f-7b72bac0b145"/>
    <ds:schemaRef ds:uri="a12d8773-0f30-405c-b193-40869fe1c1e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4.xml><?xml version="1.0" encoding="utf-8"?>
<ds:datastoreItem xmlns:ds="http://schemas.openxmlformats.org/officeDocument/2006/customXml" ds:itemID="{8A23279D-6AF3-4325-B9B2-DA1FF5597E09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</TotalTime>
  <Words>639</Words>
  <Application>Microsoft Office PowerPoint</Application>
  <PresentationFormat>On-screen Show (16:9)</PresentationFormat>
  <Paragraphs>12</Paragraphs>
  <Slides>22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Myriad Web Pro</vt:lpstr>
      <vt:lpstr>Courier New</vt:lpstr>
      <vt:lpstr>Calibri</vt:lpstr>
      <vt:lpstr>Arial</vt:lpstr>
      <vt:lpstr>Wingdings</vt:lpstr>
      <vt:lpstr>Master</vt:lpstr>
      <vt:lpstr>Levels of Community Transmission Over Time</vt:lpstr>
      <vt:lpstr>How is the level of community transmission calculated?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CDC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nCoV_template_PPT_GEN_PUB</dc:title>
  <dc:creator>Centers for Disease Control and Prevention</dc:creator>
  <cp:lastModifiedBy>Norris, Jennifer (CDC/DDPHSS/CSELS/OD) (CTR)</cp:lastModifiedBy>
  <cp:revision>8</cp:revision>
  <dcterms:created xsi:type="dcterms:W3CDTF">2011-03-17T17:43:16Z</dcterms:created>
  <dcterms:modified xsi:type="dcterms:W3CDTF">2021-07-13T14:54:00Z</dcterms:modified>
  <cp:category>GS Emergency Response</cp:category>
  <cp:contentStatus>CS 315114-A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nguage">
    <vt:lpwstr>English</vt:lpwstr>
  </property>
  <property fmtid="{D5CDD505-2E9C-101B-9397-08002B2CF9AE}" pid="3" name="ContentTypeId">
    <vt:lpwstr>0x010100421E03D7E06C234EB5626DEC4B2F4B58</vt:lpwstr>
  </property>
  <property fmtid="{D5CDD505-2E9C-101B-9397-08002B2CF9AE}" pid="4" name="MSIP_Label_7b94a7b8-f06c-4dfe-bdcc-9b548fd58c31_Enabled">
    <vt:lpwstr>true</vt:lpwstr>
  </property>
  <property fmtid="{D5CDD505-2E9C-101B-9397-08002B2CF9AE}" pid="5" name="MSIP_Label_7b94a7b8-f06c-4dfe-bdcc-9b548fd58c31_SetDate">
    <vt:lpwstr>2020-12-03T16:57:02Z</vt:lpwstr>
  </property>
  <property fmtid="{D5CDD505-2E9C-101B-9397-08002B2CF9AE}" pid="6" name="MSIP_Label_7b94a7b8-f06c-4dfe-bdcc-9b548fd58c31_Method">
    <vt:lpwstr>Privileged</vt:lpwstr>
  </property>
  <property fmtid="{D5CDD505-2E9C-101B-9397-08002B2CF9AE}" pid="7" name="MSIP_Label_7b94a7b8-f06c-4dfe-bdcc-9b548fd58c31_Name">
    <vt:lpwstr>7b94a7b8-f06c-4dfe-bdcc-9b548fd58c31</vt:lpwstr>
  </property>
  <property fmtid="{D5CDD505-2E9C-101B-9397-08002B2CF9AE}" pid="8" name="MSIP_Label_7b94a7b8-f06c-4dfe-bdcc-9b548fd58c31_SiteId">
    <vt:lpwstr>9ce70869-60db-44fd-abe8-d2767077fc8f</vt:lpwstr>
  </property>
  <property fmtid="{D5CDD505-2E9C-101B-9397-08002B2CF9AE}" pid="9" name="MSIP_Label_7b94a7b8-f06c-4dfe-bdcc-9b548fd58c31_ActionId">
    <vt:lpwstr>25eba09d-f53e-4afd-b5e5-fa22f853b2bb</vt:lpwstr>
  </property>
  <property fmtid="{D5CDD505-2E9C-101B-9397-08002B2CF9AE}" pid="10" name="MSIP_Label_7b94a7b8-f06c-4dfe-bdcc-9b548fd58c31_ContentBits">
    <vt:lpwstr>0</vt:lpwstr>
  </property>
  <property fmtid="{D5CDD505-2E9C-101B-9397-08002B2CF9AE}" pid="11" name="_dlc_DocIdItemGuid">
    <vt:lpwstr>a6560d63-3531-4247-9a2b-c17b34306d18</vt:lpwstr>
  </property>
</Properties>
</file>