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27" r:id="rId4"/>
    <p:sldMasterId id="2147483839" r:id="rId5"/>
    <p:sldMasterId id="2147483902" r:id="rId6"/>
  </p:sldMasterIdLst>
  <p:notesMasterIdLst>
    <p:notesMasterId r:id="rId73"/>
  </p:notesMasterIdLst>
  <p:handoutMasterIdLst>
    <p:handoutMasterId r:id="rId74"/>
  </p:handoutMasterIdLst>
  <p:sldIdLst>
    <p:sldId id="322" r:id="rId7"/>
    <p:sldId id="363" r:id="rId8"/>
    <p:sldId id="4290" r:id="rId9"/>
    <p:sldId id="2057" r:id="rId10"/>
    <p:sldId id="4359" r:id="rId11"/>
    <p:sldId id="4324" r:id="rId12"/>
    <p:sldId id="2048" r:id="rId13"/>
    <p:sldId id="2073" r:id="rId14"/>
    <p:sldId id="2085" r:id="rId15"/>
    <p:sldId id="2084" r:id="rId16"/>
    <p:sldId id="4387" r:id="rId17"/>
    <p:sldId id="2086" r:id="rId18"/>
    <p:sldId id="2088" r:id="rId19"/>
    <p:sldId id="2089" r:id="rId20"/>
    <p:sldId id="4397" r:id="rId21"/>
    <p:sldId id="4434" r:id="rId22"/>
    <p:sldId id="4399" r:id="rId23"/>
    <p:sldId id="4400" r:id="rId24"/>
    <p:sldId id="4401" r:id="rId25"/>
    <p:sldId id="4402" r:id="rId26"/>
    <p:sldId id="4403" r:id="rId27"/>
    <p:sldId id="4404" r:id="rId28"/>
    <p:sldId id="4405" r:id="rId29"/>
    <p:sldId id="4406" r:id="rId30"/>
    <p:sldId id="4407" r:id="rId31"/>
    <p:sldId id="4408" r:id="rId32"/>
    <p:sldId id="4409" r:id="rId33"/>
    <p:sldId id="4410" r:id="rId34"/>
    <p:sldId id="4411" r:id="rId35"/>
    <p:sldId id="4412" r:id="rId36"/>
    <p:sldId id="4435" r:id="rId37"/>
    <p:sldId id="4414" r:id="rId38"/>
    <p:sldId id="4415" r:id="rId39"/>
    <p:sldId id="4416" r:id="rId40"/>
    <p:sldId id="4417" r:id="rId41"/>
    <p:sldId id="4418" r:id="rId42"/>
    <p:sldId id="4419" r:id="rId43"/>
    <p:sldId id="4420" r:id="rId44"/>
    <p:sldId id="4421" r:id="rId45"/>
    <p:sldId id="4422" r:id="rId46"/>
    <p:sldId id="4423" r:id="rId47"/>
    <p:sldId id="4425" r:id="rId48"/>
    <p:sldId id="4289" r:id="rId49"/>
    <p:sldId id="4346" r:id="rId50"/>
    <p:sldId id="4347" r:id="rId51"/>
    <p:sldId id="4349" r:id="rId52"/>
    <p:sldId id="4350" r:id="rId53"/>
    <p:sldId id="4426" r:id="rId54"/>
    <p:sldId id="4351" r:id="rId55"/>
    <p:sldId id="4352" r:id="rId56"/>
    <p:sldId id="4353" r:id="rId57"/>
    <p:sldId id="4354" r:id="rId58"/>
    <p:sldId id="4355" r:id="rId59"/>
    <p:sldId id="4356" r:id="rId60"/>
    <p:sldId id="4357" r:id="rId61"/>
    <p:sldId id="4427" r:id="rId62"/>
    <p:sldId id="4428" r:id="rId63"/>
    <p:sldId id="4429" r:id="rId64"/>
    <p:sldId id="4430" r:id="rId65"/>
    <p:sldId id="4431" r:id="rId66"/>
    <p:sldId id="4432" r:id="rId67"/>
    <p:sldId id="4388" r:id="rId68"/>
    <p:sldId id="2063" r:id="rId69"/>
    <p:sldId id="4327" r:id="rId70"/>
    <p:sldId id="4358" r:id="rId71"/>
    <p:sldId id="418" r:id="rId72"/>
  </p:sldIdLst>
  <p:sldSz cx="9144000" cy="5143500" type="screen16x9"/>
  <p:notesSz cx="6858000" cy="1343025"/>
  <p:embeddedFontLst>
    <p:embeddedFont>
      <p:font typeface="Calibri" panose="020F0502020204030204" pitchFamily="34" charset="0"/>
      <p:regular r:id="rId75"/>
      <p:bold r:id="rId76"/>
      <p:italic r:id="rId77"/>
      <p:boldItalic r:id="rId78"/>
    </p:embeddedFont>
    <p:embeddedFont>
      <p:font typeface="Calibri Light" panose="020F0302020204030204" pitchFamily="34" charset="0"/>
      <p:regular r:id="rId79"/>
      <p:italic r:id="rId80"/>
    </p:embeddedFont>
    <p:embeddedFont>
      <p:font typeface="Myriad Web Pro" panose="020B0604020202020204" charset="0"/>
      <p:regular r:id="rId81"/>
      <p:bold r:id="rId82"/>
      <p:italic r:id="rId83"/>
    </p:embeddedFont>
    <p:embeddedFont>
      <p:font typeface="Tw Cen MT" panose="020B0602020104020603" pitchFamily="34" charset="0"/>
      <p:regular r:id="rId84"/>
      <p:bold r:id="rId85"/>
      <p:italic r:id="rId86"/>
      <p:boldItalic r:id="rId87"/>
    </p:embeddedFont>
    <p:embeddedFont>
      <p:font typeface="Wingdings 2" panose="05020102010507070707" pitchFamily="18" charset="2"/>
      <p:regular r:id="rId8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Untitled Section" id="{54902806-BFBB-4ABA-ADF8-174BF747F475}">
          <p14:sldIdLst>
            <p14:sldId id="322"/>
            <p14:sldId id="363"/>
            <p14:sldId id="4290"/>
            <p14:sldId id="2057"/>
            <p14:sldId id="4359"/>
            <p14:sldId id="4324"/>
            <p14:sldId id="2048"/>
            <p14:sldId id="2073"/>
            <p14:sldId id="2085"/>
            <p14:sldId id="2084"/>
            <p14:sldId id="4387"/>
            <p14:sldId id="2086"/>
            <p14:sldId id="2088"/>
            <p14:sldId id="2089"/>
            <p14:sldId id="4397"/>
            <p14:sldId id="4434"/>
            <p14:sldId id="4399"/>
            <p14:sldId id="4400"/>
            <p14:sldId id="4401"/>
            <p14:sldId id="4402"/>
            <p14:sldId id="4403"/>
            <p14:sldId id="4404"/>
            <p14:sldId id="4405"/>
            <p14:sldId id="4406"/>
            <p14:sldId id="4407"/>
            <p14:sldId id="4408"/>
            <p14:sldId id="4409"/>
            <p14:sldId id="4410"/>
            <p14:sldId id="4411"/>
            <p14:sldId id="4412"/>
            <p14:sldId id="4435"/>
            <p14:sldId id="4414"/>
            <p14:sldId id="4415"/>
            <p14:sldId id="4416"/>
            <p14:sldId id="4417"/>
            <p14:sldId id="4418"/>
            <p14:sldId id="4419"/>
            <p14:sldId id="4420"/>
            <p14:sldId id="4421"/>
            <p14:sldId id="4422"/>
            <p14:sldId id="4423"/>
            <p14:sldId id="4425"/>
            <p14:sldId id="4289"/>
            <p14:sldId id="4346"/>
            <p14:sldId id="4347"/>
            <p14:sldId id="4349"/>
            <p14:sldId id="4350"/>
            <p14:sldId id="4426"/>
            <p14:sldId id="4351"/>
            <p14:sldId id="4352"/>
            <p14:sldId id="4353"/>
            <p14:sldId id="4354"/>
            <p14:sldId id="4355"/>
            <p14:sldId id="4356"/>
            <p14:sldId id="4357"/>
            <p14:sldId id="4427"/>
            <p14:sldId id="4428"/>
            <p14:sldId id="4429"/>
            <p14:sldId id="4430"/>
            <p14:sldId id="4431"/>
            <p14:sldId id="4432"/>
            <p14:sldId id="4388"/>
            <p14:sldId id="2063"/>
            <p14:sldId id="4327"/>
            <p14:sldId id="4358"/>
            <p14:sldId id="41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Heidi (CDC/DDPHSIS/CGH/OD)" initials="FH(" lastIdx="3" clrIdx="0">
    <p:extLst>
      <p:ext uri="{19B8F6BF-5375-455C-9EA6-DF929625EA0E}">
        <p15:presenceInfo xmlns:p15="http://schemas.microsoft.com/office/powerpoint/2012/main" userId="S::kvl3@cdc.gov::b1aaf2e8-8933-4753-a72b-d205cdc512a5" providerId="AD"/>
      </p:ext>
    </p:extLst>
  </p:cmAuthor>
  <p:cmAuthor id="2" name="Jiles, Angela (CDC/DDID/NCIRD/DBD)" initials="JA(" lastIdx="12" clrIdx="1">
    <p:extLst>
      <p:ext uri="{19B8F6BF-5375-455C-9EA6-DF929625EA0E}">
        <p15:presenceInfo xmlns:p15="http://schemas.microsoft.com/office/powerpoint/2012/main" userId="S::avb8@cdc.gov::563e84d3-b5d9-4ee5-ae32-fff50c524b9d" providerId="AD"/>
      </p:ext>
    </p:extLst>
  </p:cmAuthor>
  <p:cmAuthor id="3" name="Acevedo-Betances, Ricardo D. (CDC/DDPHSIS/CGH/OD)" initials="ARD(" lastIdx="4" clrIdx="2">
    <p:extLst>
      <p:ext uri="{19B8F6BF-5375-455C-9EA6-DF929625EA0E}">
        <p15:presenceInfo xmlns:p15="http://schemas.microsoft.com/office/powerpoint/2012/main" userId="S::vog7@cdc.gov::81e5a673-cf97-40f4-acdd-45b40e436bdf" providerId="AD"/>
      </p:ext>
    </p:extLst>
  </p:cmAuthor>
  <p:cmAuthor id="4" name="Olivares, Dagny (CDC/DDPHSIS/CPR/DEO)" initials="OD(" lastIdx="10" clrIdx="3">
    <p:extLst>
      <p:ext uri="{19B8F6BF-5375-455C-9EA6-DF929625EA0E}">
        <p15:presenceInfo xmlns:p15="http://schemas.microsoft.com/office/powerpoint/2012/main" userId="S::Dvp2@cdc.gov::c03be914-6901-4d61-bc16-e1545cc304eb" providerId="AD"/>
      </p:ext>
    </p:extLst>
  </p:cmAuthor>
  <p:cmAuthor id="5" name="Marano, Nina (CDC/DDID/NCEZID/DGMQ)" initials="MN(" lastIdx="9" clrIdx="4">
    <p:extLst>
      <p:ext uri="{19B8F6BF-5375-455C-9EA6-DF929625EA0E}">
        <p15:presenceInfo xmlns:p15="http://schemas.microsoft.com/office/powerpoint/2012/main" userId="S::nbm8@cdc.gov::c7251094-f60d-4802-b85e-9a392fcc0f4e" providerId="AD"/>
      </p:ext>
    </p:extLst>
  </p:cmAuthor>
  <p:cmAuthor id="6" name="Michelle Hutchinson (CDC/CGH/OADC)" initials="MGH" lastIdx="7" clrIdx="5">
    <p:extLst>
      <p:ext uri="{19B8F6BF-5375-455C-9EA6-DF929625EA0E}">
        <p15:presenceInfo xmlns:p15="http://schemas.microsoft.com/office/powerpoint/2012/main" userId="Michelle Hutchinson (CDC/CGH/OADC)" providerId="None"/>
      </p:ext>
    </p:extLst>
  </p:cmAuthor>
  <p:cmAuthor id="7" name="LaFlam, Michael (CDC/DDID/NCHHSTP/DHPIRS)" initials="LM(" lastIdx="1" clrIdx="6">
    <p:extLst>
      <p:ext uri="{19B8F6BF-5375-455C-9EA6-DF929625EA0E}">
        <p15:presenceInfo xmlns:p15="http://schemas.microsoft.com/office/powerpoint/2012/main" userId="S::mol4@cdc.gov::0495aba6-2729-4b04-bedf-76680850142a" providerId="AD"/>
      </p:ext>
    </p:extLst>
  </p:cmAuthor>
  <p:cmAuthor id="8" name="Humbert-Rico, Tiffany Ann (CDC/DDID/NCIRD/ISD)" initials="HTA(" lastIdx="1" clrIdx="7">
    <p:extLst>
      <p:ext uri="{19B8F6BF-5375-455C-9EA6-DF929625EA0E}">
        <p15:presenceInfo xmlns:p15="http://schemas.microsoft.com/office/powerpoint/2012/main" userId="S::vst2@cdc.gov::5518614e-ee70-4630-8198-65fed324aae0" providerId="AD"/>
      </p:ext>
    </p:extLst>
  </p:cmAuthor>
  <p:cmAuthor id="9" name="Montandon, Michele (CDC/DDPHSIS/CGH/DGHT)" initials="M(" lastIdx="14" clrIdx="8">
    <p:extLst>
      <p:ext uri="{19B8F6BF-5375-455C-9EA6-DF929625EA0E}">
        <p15:presenceInfo xmlns:p15="http://schemas.microsoft.com/office/powerpoint/2012/main" userId="S::nkf3@cdc.gov::62f77242-5a58-40b5-87dd-1433af695f5c" providerId="AD"/>
      </p:ext>
    </p:extLst>
  </p:cmAuthor>
  <p:cmAuthor id="10" name="Blanck, Heidi M. (CDC/DDNID/NCCDPHP/DNPAO)" initials="B(" lastIdx="7" clrIdx="9">
    <p:extLst>
      <p:ext uri="{19B8F6BF-5375-455C-9EA6-DF929625EA0E}">
        <p15:presenceInfo xmlns:p15="http://schemas.microsoft.com/office/powerpoint/2012/main" userId="S::hcb3@cdc.gov::b3d3eeb6-4467-4318-a7db-8a504c42ddb5" providerId="AD"/>
      </p:ext>
    </p:extLst>
  </p:cmAuthor>
  <p:cmAuthor id="11" name="Lee, Sarah M. (CDC/DDNID/NCCDPHP/DPH)" initials="L(" lastIdx="2" clrIdx="10">
    <p:extLst>
      <p:ext uri="{19B8F6BF-5375-455C-9EA6-DF929625EA0E}">
        <p15:presenceInfo xmlns:p15="http://schemas.microsoft.com/office/powerpoint/2012/main" userId="S::bvv5@cdc.gov::e8bcc885-dcef-4597-8ce5-b847803ab1c9" providerId="AD"/>
      </p:ext>
    </p:extLst>
  </p:cmAuthor>
  <p:cmAuthor id="12" name="Parker, Erin M. (CDC/DDNID/NCIPC/DOP)" initials="P(" lastIdx="5" clrIdx="11">
    <p:extLst>
      <p:ext uri="{19B8F6BF-5375-455C-9EA6-DF929625EA0E}">
        <p15:presenceInfo xmlns:p15="http://schemas.microsoft.com/office/powerpoint/2012/main" userId="S::vig4@cdc.gov::cd75b84b-4d39-4ca6-9fff-4de3f2d6d132" providerId="AD"/>
      </p:ext>
    </p:extLst>
  </p:cmAuthor>
  <p:cmAuthor id="13" name="Leeb, Rebecca (CDC/DDNID/NCBDDD/DHDD)" initials="L(" lastIdx="10" clrIdx="12">
    <p:extLst>
      <p:ext uri="{19B8F6BF-5375-455C-9EA6-DF929625EA0E}">
        <p15:presenceInfo xmlns:p15="http://schemas.microsoft.com/office/powerpoint/2012/main" userId="S::rsl4@cdc.gov::bccbdba5-1d38-4b0e-912d-11f6f52914ba" providerId="AD"/>
      </p:ext>
    </p:extLst>
  </p:cmAuthor>
  <p:cmAuthor id="14" name="OConnor, John (CDC/DDID/NCEZID/OD)" initials="OJ(" lastIdx="4" clrIdx="13">
    <p:extLst>
      <p:ext uri="{19B8F6BF-5375-455C-9EA6-DF929625EA0E}">
        <p15:presenceInfo xmlns:p15="http://schemas.microsoft.com/office/powerpoint/2012/main" userId="S::jpo2@cdc.gov::3868d71b-5c33-4017-a0b6-873232563e18" providerId="AD"/>
      </p:ext>
    </p:extLst>
  </p:cmAuthor>
  <p:cmAuthor id="15" name="Pinell-McNamara, Veronica (CDC/DDID/NCIRD/DBD)" initials="PV(" lastIdx="32" clrIdx="14">
    <p:extLst>
      <p:ext uri="{19B8F6BF-5375-455C-9EA6-DF929625EA0E}">
        <p15:presenceInfo xmlns:p15="http://schemas.microsoft.com/office/powerpoint/2012/main" userId="S::vap9@cdc.gov::55846459-8375-43b7-93e6-783cacc1e167" providerId="AD"/>
      </p:ext>
    </p:extLst>
  </p:cmAuthor>
  <p:cmAuthor id="16" name="Nichols, Erin K. (CDC/DDPHSS/NCHS/DVS)" initials="NEK(" lastIdx="12" clrIdx="15">
    <p:extLst>
      <p:ext uri="{19B8F6BF-5375-455C-9EA6-DF929625EA0E}">
        <p15:presenceInfo xmlns:p15="http://schemas.microsoft.com/office/powerpoint/2012/main" userId="S::igd1@cdc.gov::54acaa0e-c5a8-480b-8a1e-21c224f4f0e8" providerId="AD"/>
      </p:ext>
    </p:extLst>
  </p:cmAuthor>
  <p:cmAuthor id="17" name="Cercone, Emily C. (CDC/DDPHSS/NCHS/DVS) (CTR)" initials="CEC((" lastIdx="3" clrIdx="16">
    <p:extLst>
      <p:ext uri="{19B8F6BF-5375-455C-9EA6-DF929625EA0E}">
        <p15:presenceInfo xmlns:p15="http://schemas.microsoft.com/office/powerpoint/2012/main" userId="S::uvv4@cdc.gov::5dd93b58-5fc5-479a-b841-5743a4d5693d" providerId="AD"/>
      </p:ext>
    </p:extLst>
  </p:cmAuthor>
  <p:cmAuthor id="18" name="Hines, Jonas (CDC/CGH/DGHT)" initials="JH" lastIdx="46" clrIdx="17">
    <p:extLst>
      <p:ext uri="{19B8F6BF-5375-455C-9EA6-DF929625EA0E}">
        <p15:presenceInfo xmlns:p15="http://schemas.microsoft.com/office/powerpoint/2012/main" userId="Hines, Jonas (CDC/CGH/DGHT)" providerId="None"/>
      </p:ext>
    </p:extLst>
  </p:cmAuthor>
  <p:cmAuthor id="19" name="Tally, Leigh (CDC/DDPHSIS/CGH/DGHT)" initials="TL(" lastIdx="74" clrIdx="18">
    <p:extLst>
      <p:ext uri="{19B8F6BF-5375-455C-9EA6-DF929625EA0E}">
        <p15:presenceInfo xmlns:p15="http://schemas.microsoft.com/office/powerpoint/2012/main" userId="S::yml4@cdc.gov::05b43579-0e53-4568-a8d2-196cd365d420" providerId="AD"/>
      </p:ext>
    </p:extLst>
  </p:cmAuthor>
  <p:cmAuthor id="20" name="Kamocha, Stanley (CDC/DDPHSIS/CGH/DGHT)" initials="KS(" lastIdx="5" clrIdx="19">
    <p:extLst>
      <p:ext uri="{19B8F6BF-5375-455C-9EA6-DF929625EA0E}">
        <p15:presenceInfo xmlns:p15="http://schemas.microsoft.com/office/powerpoint/2012/main" userId="S::HOD5@cdc.gov::167a3c80-3346-4562-ad9e-2ab4f09e7d96" providerId="AD"/>
      </p:ext>
    </p:extLst>
  </p:cmAuthor>
  <p:cmAuthor id="21" name="Williams, Justin (CDC/DDPHSIS/CGH/OD)" initials="W(" lastIdx="8" clrIdx="20">
    <p:extLst>
      <p:ext uri="{19B8F6BF-5375-455C-9EA6-DF929625EA0E}">
        <p15:presenceInfo xmlns:p15="http://schemas.microsoft.com/office/powerpoint/2012/main" userId="S::ayq8@cdc.gov::240684ac-3441-4623-bf1e-579498e4b6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5D"/>
    <a:srgbClr val="4CA489"/>
    <a:srgbClr val="000000"/>
    <a:srgbClr val="FF7D7D"/>
    <a:srgbClr val="D2FEED"/>
    <a:srgbClr val="CDFFF0"/>
    <a:srgbClr val="D1FFF1"/>
    <a:srgbClr val="E5FFF7"/>
    <a:srgbClr val="CEE4DF"/>
    <a:srgbClr val="D5E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EE848-83B5-4CA4-B6C3-CDF63BB90C83}" v="21" dt="2020-06-18T18:30:26.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2" d="100"/>
          <a:sy n="122" d="100"/>
        </p:scale>
        <p:origin x="318"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0.fntdata"/><Relationship Id="rId89" Type="http://schemas.openxmlformats.org/officeDocument/2006/relationships/commentAuthors" Target="commen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Master" Target="slideMasters/slideMaster2.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2.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3.fntdata"/><Relationship Id="rId61" Type="http://schemas.openxmlformats.org/officeDocument/2006/relationships/slide" Target="slides/slide55.xml"/><Relationship Id="rId82" Type="http://schemas.openxmlformats.org/officeDocument/2006/relationships/font" Target="fonts/font8.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s, Erin K. (CDC/DDPHSS/NCHS/DVS)" userId="54acaa0e-c5a8-480b-8a1e-21c224f4f0e8" providerId="ADAL" clId="{637EE848-83B5-4CA4-B6C3-CDF63BB90C83}"/>
    <pc:docChg chg="undo custSel addSld delSld modSld delMainMaster modSection">
      <pc:chgData name="Nichols, Erin K. (CDC/DDPHSS/NCHS/DVS)" userId="54acaa0e-c5a8-480b-8a1e-21c224f4f0e8" providerId="ADAL" clId="{637EE848-83B5-4CA4-B6C3-CDF63BB90C83}" dt="2020-06-18T18:30:24.796" v="201"/>
      <pc:docMkLst>
        <pc:docMk/>
      </pc:docMkLst>
      <pc:sldChg chg="modSp delCm">
        <pc:chgData name="Nichols, Erin K. (CDC/DDPHSS/NCHS/DVS)" userId="54acaa0e-c5a8-480b-8a1e-21c224f4f0e8" providerId="ADAL" clId="{637EE848-83B5-4CA4-B6C3-CDF63BB90C83}" dt="2020-06-18T18:21:56.237" v="44" actId="1592"/>
        <pc:sldMkLst>
          <pc:docMk/>
          <pc:sldMk cId="1763821557" sldId="322"/>
        </pc:sldMkLst>
        <pc:spChg chg="mod">
          <ac:chgData name="Nichols, Erin K. (CDC/DDPHSS/NCHS/DVS)" userId="54acaa0e-c5a8-480b-8a1e-21c224f4f0e8" providerId="ADAL" clId="{637EE848-83B5-4CA4-B6C3-CDF63BB90C83}" dt="2020-06-18T18:21:33.446" v="43" actId="20577"/>
          <ac:spMkLst>
            <pc:docMk/>
            <pc:sldMk cId="1763821557" sldId="322"/>
            <ac:spMk id="3" creationId="{FCB135A7-57DA-4A05-BB91-43E0FDA52F3B}"/>
          </ac:spMkLst>
        </pc:spChg>
      </pc:sldChg>
      <pc:sldChg chg="modSp delCm">
        <pc:chgData name="Nichols, Erin K. (CDC/DDPHSS/NCHS/DVS)" userId="54acaa0e-c5a8-480b-8a1e-21c224f4f0e8" providerId="ADAL" clId="{637EE848-83B5-4CA4-B6C3-CDF63BB90C83}" dt="2020-06-18T18:25:10.102" v="155" actId="207"/>
        <pc:sldMkLst>
          <pc:docMk/>
          <pc:sldMk cId="1747252684" sldId="2048"/>
        </pc:sldMkLst>
        <pc:spChg chg="mod">
          <ac:chgData name="Nichols, Erin K. (CDC/DDPHSS/NCHS/DVS)" userId="54acaa0e-c5a8-480b-8a1e-21c224f4f0e8" providerId="ADAL" clId="{637EE848-83B5-4CA4-B6C3-CDF63BB90C83}" dt="2020-06-18T18:25:00.804" v="153" actId="20577"/>
          <ac:spMkLst>
            <pc:docMk/>
            <pc:sldMk cId="1747252684" sldId="2048"/>
            <ac:spMk id="2" creationId="{8A7012A4-AE5E-4CAB-8577-BCCCED577C3B}"/>
          </ac:spMkLst>
        </pc:spChg>
        <pc:spChg chg="mod">
          <ac:chgData name="Nichols, Erin K. (CDC/DDPHSS/NCHS/DVS)" userId="54acaa0e-c5a8-480b-8a1e-21c224f4f0e8" providerId="ADAL" clId="{637EE848-83B5-4CA4-B6C3-CDF63BB90C83}" dt="2020-06-18T18:25:10.102" v="155" actId="207"/>
          <ac:spMkLst>
            <pc:docMk/>
            <pc:sldMk cId="1747252684" sldId="2048"/>
            <ac:spMk id="3" creationId="{CCE961FF-CC28-4FA0-98FC-E6B1664B553E}"/>
          </ac:spMkLst>
        </pc:spChg>
      </pc:sldChg>
      <pc:sldChg chg="modSp">
        <pc:chgData name="Nichols, Erin K. (CDC/DDPHSS/NCHS/DVS)" userId="54acaa0e-c5a8-480b-8a1e-21c224f4f0e8" providerId="ADAL" clId="{637EE848-83B5-4CA4-B6C3-CDF63BB90C83}" dt="2020-06-18T18:26:34.017" v="163" actId="207"/>
        <pc:sldMkLst>
          <pc:docMk/>
          <pc:sldMk cId="1245332650" sldId="2088"/>
        </pc:sldMkLst>
        <pc:spChg chg="mod">
          <ac:chgData name="Nichols, Erin K. (CDC/DDPHSS/NCHS/DVS)" userId="54acaa0e-c5a8-480b-8a1e-21c224f4f0e8" providerId="ADAL" clId="{637EE848-83B5-4CA4-B6C3-CDF63BB90C83}" dt="2020-06-18T18:26:34.017" v="163" actId="207"/>
          <ac:spMkLst>
            <pc:docMk/>
            <pc:sldMk cId="1245332650" sldId="2088"/>
            <ac:spMk id="3" creationId="{849D43AF-A618-44A4-B7C9-723BE14102C4}"/>
          </ac:spMkLst>
        </pc:spChg>
      </pc:sldChg>
      <pc:sldChg chg="modSp delCm">
        <pc:chgData name="Nichols, Erin K. (CDC/DDPHSS/NCHS/DVS)" userId="54acaa0e-c5a8-480b-8a1e-21c224f4f0e8" providerId="ADAL" clId="{637EE848-83B5-4CA4-B6C3-CDF63BB90C83}" dt="2020-06-18T18:26:25.870" v="162" actId="1592"/>
        <pc:sldMkLst>
          <pc:docMk/>
          <pc:sldMk cId="3052126952" sldId="2089"/>
        </pc:sldMkLst>
        <pc:spChg chg="mod">
          <ac:chgData name="Nichols, Erin K. (CDC/DDPHSS/NCHS/DVS)" userId="54acaa0e-c5a8-480b-8a1e-21c224f4f0e8" providerId="ADAL" clId="{637EE848-83B5-4CA4-B6C3-CDF63BB90C83}" dt="2020-06-18T18:26:17.169" v="161" actId="207"/>
          <ac:spMkLst>
            <pc:docMk/>
            <pc:sldMk cId="3052126952" sldId="2089"/>
            <ac:spMk id="3" creationId="{849D43AF-A618-44A4-B7C9-723BE14102C4}"/>
          </ac:spMkLst>
        </pc:spChg>
      </pc:sldChg>
      <pc:sldChg chg="modSp delCm">
        <pc:chgData name="Nichols, Erin K. (CDC/DDPHSS/NCHS/DVS)" userId="54acaa0e-c5a8-480b-8a1e-21c224f4f0e8" providerId="ADAL" clId="{637EE848-83B5-4CA4-B6C3-CDF63BB90C83}" dt="2020-06-18T18:30:24.796" v="201"/>
        <pc:sldMkLst>
          <pc:docMk/>
          <pc:sldMk cId="3128846987" sldId="4347"/>
        </pc:sldMkLst>
        <pc:spChg chg="mod">
          <ac:chgData name="Nichols, Erin K. (CDC/DDPHSS/NCHS/DVS)" userId="54acaa0e-c5a8-480b-8a1e-21c224f4f0e8" providerId="ADAL" clId="{637EE848-83B5-4CA4-B6C3-CDF63BB90C83}" dt="2020-06-18T18:30:24.796" v="201"/>
          <ac:spMkLst>
            <pc:docMk/>
            <pc:sldMk cId="3128846987" sldId="4347"/>
            <ac:spMk id="3" creationId="{1F16C06C-E642-43C7-AF49-5CFD6A2CC014}"/>
          </ac:spMkLst>
        </pc:spChg>
      </pc:sldChg>
      <pc:sldChg chg="modSp delCm">
        <pc:chgData name="Nichols, Erin K. (CDC/DDPHSS/NCHS/DVS)" userId="54acaa0e-c5a8-480b-8a1e-21c224f4f0e8" providerId="ADAL" clId="{637EE848-83B5-4CA4-B6C3-CDF63BB90C83}" dt="2020-06-18T18:22:28.574" v="61" actId="1592"/>
        <pc:sldMkLst>
          <pc:docMk/>
          <pc:sldMk cId="2971045795" sldId="4359"/>
        </pc:sldMkLst>
        <pc:spChg chg="mod">
          <ac:chgData name="Nichols, Erin K. (CDC/DDPHSS/NCHS/DVS)" userId="54acaa0e-c5a8-480b-8a1e-21c224f4f0e8" providerId="ADAL" clId="{637EE848-83B5-4CA4-B6C3-CDF63BB90C83}" dt="2020-06-18T18:22:19.641" v="60" actId="20577"/>
          <ac:spMkLst>
            <pc:docMk/>
            <pc:sldMk cId="2971045795" sldId="4359"/>
            <ac:spMk id="3" creationId="{A7035186-1F06-4F1D-923E-F95C49467610}"/>
          </ac:spMkLst>
        </pc:spChg>
      </pc:sldChg>
      <pc:sldChg chg="addSp delSp modSp del modTransition">
        <pc:chgData name="Nichols, Erin K. (CDC/DDPHSS/NCHS/DVS)" userId="54acaa0e-c5a8-480b-8a1e-21c224f4f0e8" providerId="ADAL" clId="{637EE848-83B5-4CA4-B6C3-CDF63BB90C83}" dt="2020-06-18T18:28:29.470" v="180" actId="2696"/>
        <pc:sldMkLst>
          <pc:docMk/>
          <pc:sldMk cId="1772834995" sldId="4398"/>
        </pc:sldMkLst>
        <pc:spChg chg="add del mod">
          <ac:chgData name="Nichols, Erin K. (CDC/DDPHSS/NCHS/DVS)" userId="54acaa0e-c5a8-480b-8a1e-21c224f4f0e8" providerId="ADAL" clId="{637EE848-83B5-4CA4-B6C3-CDF63BB90C83}" dt="2020-06-18T18:27:32.930" v="170"/>
          <ac:spMkLst>
            <pc:docMk/>
            <pc:sldMk cId="1772834995" sldId="4398"/>
            <ac:spMk id="2" creationId="{70B90521-5F47-4621-ACD7-96947A4E7C5A}"/>
          </ac:spMkLst>
        </pc:spChg>
        <pc:spChg chg="mod">
          <ac:chgData name="Nichols, Erin K. (CDC/DDPHSS/NCHS/DVS)" userId="54acaa0e-c5a8-480b-8a1e-21c224f4f0e8" providerId="ADAL" clId="{637EE848-83B5-4CA4-B6C3-CDF63BB90C83}" dt="2020-06-18T18:27:31.900" v="168" actId="14100"/>
          <ac:spMkLst>
            <pc:docMk/>
            <pc:sldMk cId="1772834995" sldId="4398"/>
            <ac:spMk id="3" creationId="{DD9B08B2-DA78-1648-8638-DFAEAF9853D7}"/>
          </ac:spMkLst>
        </pc:spChg>
      </pc:sldChg>
      <pc:sldChg chg="del">
        <pc:chgData name="Nichols, Erin K. (CDC/DDPHSS/NCHS/DVS)" userId="54acaa0e-c5a8-480b-8a1e-21c224f4f0e8" providerId="ADAL" clId="{637EE848-83B5-4CA4-B6C3-CDF63BB90C83}" dt="2020-06-18T18:28:47.259" v="183" actId="2696"/>
        <pc:sldMkLst>
          <pc:docMk/>
          <pc:sldMk cId="3014409418" sldId="4413"/>
        </pc:sldMkLst>
      </pc:sldChg>
      <pc:sldChg chg="add del">
        <pc:chgData name="Nichols, Erin K. (CDC/DDPHSS/NCHS/DVS)" userId="54acaa0e-c5a8-480b-8a1e-21c224f4f0e8" providerId="ADAL" clId="{637EE848-83B5-4CA4-B6C3-CDF63BB90C83}" dt="2020-06-18T18:27:37.178" v="172" actId="2696"/>
        <pc:sldMkLst>
          <pc:docMk/>
          <pc:sldMk cId="2341973094" sldId="4433"/>
        </pc:sldMkLst>
      </pc:sldChg>
      <pc:sldChg chg="addSp delSp modSp add modTransition delCm">
        <pc:chgData name="Nichols, Erin K. (CDC/DDPHSS/NCHS/DVS)" userId="54acaa0e-c5a8-480b-8a1e-21c224f4f0e8" providerId="ADAL" clId="{637EE848-83B5-4CA4-B6C3-CDF63BB90C83}" dt="2020-06-18T18:28:27.401" v="179" actId="1592"/>
        <pc:sldMkLst>
          <pc:docMk/>
          <pc:sldMk cId="1265285795" sldId="4434"/>
        </pc:sldMkLst>
        <pc:spChg chg="add del mod">
          <ac:chgData name="Nichols, Erin K. (CDC/DDPHSS/NCHS/DVS)" userId="54acaa0e-c5a8-480b-8a1e-21c224f4f0e8" providerId="ADAL" clId="{637EE848-83B5-4CA4-B6C3-CDF63BB90C83}" dt="2020-06-18T18:28:11.841" v="176" actId="478"/>
          <ac:spMkLst>
            <pc:docMk/>
            <pc:sldMk cId="1265285795" sldId="4434"/>
            <ac:spMk id="2" creationId="{E07A8C56-81E2-45E2-8C2B-995FE900DD4F}"/>
          </ac:spMkLst>
        </pc:spChg>
        <pc:spChg chg="mod">
          <ac:chgData name="Nichols, Erin K. (CDC/DDPHSS/NCHS/DVS)" userId="54acaa0e-c5a8-480b-8a1e-21c224f4f0e8" providerId="ADAL" clId="{637EE848-83B5-4CA4-B6C3-CDF63BB90C83}" dt="2020-06-18T18:27:54.889" v="174" actId="14100"/>
          <ac:spMkLst>
            <pc:docMk/>
            <pc:sldMk cId="1265285795" sldId="4434"/>
            <ac:spMk id="3" creationId="{DD9B08B2-DA78-1648-8638-DFAEAF9853D7}"/>
          </ac:spMkLst>
        </pc:spChg>
        <pc:spChg chg="mod">
          <ac:chgData name="Nichols, Erin K. (CDC/DDPHSS/NCHS/DVS)" userId="54acaa0e-c5a8-480b-8a1e-21c224f4f0e8" providerId="ADAL" clId="{637EE848-83B5-4CA4-B6C3-CDF63BB90C83}" dt="2020-06-18T18:28:05.718" v="175" actId="207"/>
          <ac:spMkLst>
            <pc:docMk/>
            <pc:sldMk cId="1265285795" sldId="4434"/>
            <ac:spMk id="27" creationId="{2F10B2DD-8FE4-412C-91F5-5CCDB1567FE8}"/>
          </ac:spMkLst>
        </pc:spChg>
        <pc:spChg chg="mod">
          <ac:chgData name="Nichols, Erin K. (CDC/DDPHSS/NCHS/DVS)" userId="54acaa0e-c5a8-480b-8a1e-21c224f4f0e8" providerId="ADAL" clId="{637EE848-83B5-4CA4-B6C3-CDF63BB90C83}" dt="2020-06-18T18:28:22.176" v="178" actId="1076"/>
          <ac:spMkLst>
            <pc:docMk/>
            <pc:sldMk cId="1265285795" sldId="4434"/>
            <ac:spMk id="32" creationId="{3EA02466-4B32-944F-9DEF-F5E8183B18DA}"/>
          </ac:spMkLst>
        </pc:spChg>
        <pc:grpChg chg="mod">
          <ac:chgData name="Nichols, Erin K. (CDC/DDPHSS/NCHS/DVS)" userId="54acaa0e-c5a8-480b-8a1e-21c224f4f0e8" providerId="ADAL" clId="{637EE848-83B5-4CA4-B6C3-CDF63BB90C83}" dt="2020-06-18T18:28:18.588" v="177" actId="1076"/>
          <ac:grpSpMkLst>
            <pc:docMk/>
            <pc:sldMk cId="1265285795" sldId="4434"/>
            <ac:grpSpMk id="33" creationId="{5F4AAC35-7A57-AB40-93B3-AC84C5968018}"/>
          </ac:grpSpMkLst>
        </pc:grpChg>
      </pc:sldChg>
      <pc:sldChg chg="addSp delSp modSp add">
        <pc:chgData name="Nichols, Erin K. (CDC/DDPHSS/NCHS/DVS)" userId="54acaa0e-c5a8-480b-8a1e-21c224f4f0e8" providerId="ADAL" clId="{637EE848-83B5-4CA4-B6C3-CDF63BB90C83}" dt="2020-06-18T18:29:09.227" v="197" actId="478"/>
        <pc:sldMkLst>
          <pc:docMk/>
          <pc:sldMk cId="3351790644" sldId="4435"/>
        </pc:sldMkLst>
        <pc:spChg chg="add del mod">
          <ac:chgData name="Nichols, Erin K. (CDC/DDPHSS/NCHS/DVS)" userId="54acaa0e-c5a8-480b-8a1e-21c224f4f0e8" providerId="ADAL" clId="{637EE848-83B5-4CA4-B6C3-CDF63BB90C83}" dt="2020-06-18T18:29:09.227" v="197" actId="478"/>
          <ac:spMkLst>
            <pc:docMk/>
            <pc:sldMk cId="3351790644" sldId="4435"/>
            <ac:spMk id="2" creationId="{2A49F4E6-BD38-419A-8B62-86DB1ABBC9C9}"/>
          </ac:spMkLst>
        </pc:spChg>
        <pc:spChg chg="mod">
          <ac:chgData name="Nichols, Erin K. (CDC/DDPHSS/NCHS/DVS)" userId="54acaa0e-c5a8-480b-8a1e-21c224f4f0e8" providerId="ADAL" clId="{637EE848-83B5-4CA4-B6C3-CDF63BB90C83}" dt="2020-06-18T18:29:07.201" v="196" actId="14100"/>
          <ac:spMkLst>
            <pc:docMk/>
            <pc:sldMk cId="3351790644" sldId="4435"/>
            <ac:spMk id="3" creationId="{DD9B08B2-DA78-1648-8638-DFAEAF9853D7}"/>
          </ac:spMkLst>
        </pc:spChg>
      </pc:sldChg>
      <pc:sldMasterChg chg="del delSldLayout">
        <pc:chgData name="Nichols, Erin K. (CDC/DDPHSS/NCHS/DVS)" userId="54acaa0e-c5a8-480b-8a1e-21c224f4f0e8" providerId="ADAL" clId="{637EE848-83B5-4CA4-B6C3-CDF63BB90C83}" dt="2020-06-18T18:28:47.272" v="193" actId="2696"/>
        <pc:sldMasterMkLst>
          <pc:docMk/>
          <pc:sldMasterMk cId="303688360" sldId="2147483914"/>
        </pc:sldMasterMkLst>
        <pc:sldLayoutChg chg="del">
          <pc:chgData name="Nichols, Erin K. (CDC/DDPHSS/NCHS/DVS)" userId="54acaa0e-c5a8-480b-8a1e-21c224f4f0e8" providerId="ADAL" clId="{637EE848-83B5-4CA4-B6C3-CDF63BB90C83}" dt="2020-06-18T18:28:47.260" v="184" actId="2696"/>
          <pc:sldLayoutMkLst>
            <pc:docMk/>
            <pc:sldMasterMk cId="303688360" sldId="2147483914"/>
            <pc:sldLayoutMk cId="3395578357" sldId="2147483915"/>
          </pc:sldLayoutMkLst>
        </pc:sldLayoutChg>
        <pc:sldLayoutChg chg="del">
          <pc:chgData name="Nichols, Erin K. (CDC/DDPHSS/NCHS/DVS)" userId="54acaa0e-c5a8-480b-8a1e-21c224f4f0e8" providerId="ADAL" clId="{637EE848-83B5-4CA4-B6C3-CDF63BB90C83}" dt="2020-06-18T18:28:47.261" v="185" actId="2696"/>
          <pc:sldLayoutMkLst>
            <pc:docMk/>
            <pc:sldMasterMk cId="303688360" sldId="2147483914"/>
            <pc:sldLayoutMk cId="2554441166" sldId="2147483916"/>
          </pc:sldLayoutMkLst>
        </pc:sldLayoutChg>
        <pc:sldLayoutChg chg="del">
          <pc:chgData name="Nichols, Erin K. (CDC/DDPHSS/NCHS/DVS)" userId="54acaa0e-c5a8-480b-8a1e-21c224f4f0e8" providerId="ADAL" clId="{637EE848-83B5-4CA4-B6C3-CDF63BB90C83}" dt="2020-06-18T18:28:47.263" v="186" actId="2696"/>
          <pc:sldLayoutMkLst>
            <pc:docMk/>
            <pc:sldMasterMk cId="303688360" sldId="2147483914"/>
            <pc:sldLayoutMk cId="2230641653" sldId="2147483917"/>
          </pc:sldLayoutMkLst>
        </pc:sldLayoutChg>
        <pc:sldLayoutChg chg="del">
          <pc:chgData name="Nichols, Erin K. (CDC/DDPHSS/NCHS/DVS)" userId="54acaa0e-c5a8-480b-8a1e-21c224f4f0e8" providerId="ADAL" clId="{637EE848-83B5-4CA4-B6C3-CDF63BB90C83}" dt="2020-06-18T18:28:47.263" v="187" actId="2696"/>
          <pc:sldLayoutMkLst>
            <pc:docMk/>
            <pc:sldMasterMk cId="303688360" sldId="2147483914"/>
            <pc:sldLayoutMk cId="445825349" sldId="2147483918"/>
          </pc:sldLayoutMkLst>
        </pc:sldLayoutChg>
        <pc:sldLayoutChg chg="del">
          <pc:chgData name="Nichols, Erin K. (CDC/DDPHSS/NCHS/DVS)" userId="54acaa0e-c5a8-480b-8a1e-21c224f4f0e8" providerId="ADAL" clId="{637EE848-83B5-4CA4-B6C3-CDF63BB90C83}" dt="2020-06-18T18:28:47.264" v="188" actId="2696"/>
          <pc:sldLayoutMkLst>
            <pc:docMk/>
            <pc:sldMasterMk cId="303688360" sldId="2147483914"/>
            <pc:sldLayoutMk cId="657712392" sldId="2147483919"/>
          </pc:sldLayoutMkLst>
        </pc:sldLayoutChg>
        <pc:sldLayoutChg chg="del">
          <pc:chgData name="Nichols, Erin K. (CDC/DDPHSS/NCHS/DVS)" userId="54acaa0e-c5a8-480b-8a1e-21c224f4f0e8" providerId="ADAL" clId="{637EE848-83B5-4CA4-B6C3-CDF63BB90C83}" dt="2020-06-18T18:28:47.266" v="189" actId="2696"/>
          <pc:sldLayoutMkLst>
            <pc:docMk/>
            <pc:sldMasterMk cId="303688360" sldId="2147483914"/>
            <pc:sldLayoutMk cId="1749866675" sldId="2147483920"/>
          </pc:sldLayoutMkLst>
        </pc:sldLayoutChg>
        <pc:sldLayoutChg chg="del">
          <pc:chgData name="Nichols, Erin K. (CDC/DDPHSS/NCHS/DVS)" userId="54acaa0e-c5a8-480b-8a1e-21c224f4f0e8" providerId="ADAL" clId="{637EE848-83B5-4CA4-B6C3-CDF63BB90C83}" dt="2020-06-18T18:28:47.268" v="190" actId="2696"/>
          <pc:sldLayoutMkLst>
            <pc:docMk/>
            <pc:sldMasterMk cId="303688360" sldId="2147483914"/>
            <pc:sldLayoutMk cId="2150362424" sldId="2147483921"/>
          </pc:sldLayoutMkLst>
        </pc:sldLayoutChg>
        <pc:sldLayoutChg chg="del">
          <pc:chgData name="Nichols, Erin K. (CDC/DDPHSS/NCHS/DVS)" userId="54acaa0e-c5a8-480b-8a1e-21c224f4f0e8" providerId="ADAL" clId="{637EE848-83B5-4CA4-B6C3-CDF63BB90C83}" dt="2020-06-18T18:28:47.269" v="191" actId="2696"/>
          <pc:sldLayoutMkLst>
            <pc:docMk/>
            <pc:sldMasterMk cId="303688360" sldId="2147483914"/>
            <pc:sldLayoutMk cId="1009116963" sldId="2147483922"/>
          </pc:sldLayoutMkLst>
        </pc:sldLayoutChg>
        <pc:sldLayoutChg chg="del">
          <pc:chgData name="Nichols, Erin K. (CDC/DDPHSS/NCHS/DVS)" userId="54acaa0e-c5a8-480b-8a1e-21c224f4f0e8" providerId="ADAL" clId="{637EE848-83B5-4CA4-B6C3-CDF63BB90C83}" dt="2020-06-18T18:28:47.270" v="192" actId="2696"/>
          <pc:sldLayoutMkLst>
            <pc:docMk/>
            <pc:sldMasterMk cId="303688360" sldId="2147483914"/>
            <pc:sldLayoutMk cId="3633304834" sldId="214748392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noFill/>
            <a:ln w="25400">
              <a:solidFill>
                <a:schemeClr val="tx1"/>
              </a:solidFill>
            </a:ln>
          </c:spPr>
          <c:dPt>
            <c:idx val="0"/>
            <c:bubble3D val="0"/>
            <c:spPr>
              <a:solidFill>
                <a:schemeClr val="bg2">
                  <a:lumMod val="90000"/>
                </a:schemeClr>
              </a:solidFill>
              <a:ln w="25400">
                <a:solidFill>
                  <a:schemeClr val="bg2">
                    <a:lumMod val="90000"/>
                  </a:schemeClr>
                </a:solidFill>
              </a:ln>
              <a:effectLst/>
            </c:spPr>
            <c:extLst>
              <c:ext xmlns:c16="http://schemas.microsoft.com/office/drawing/2014/chart" uri="{C3380CC4-5D6E-409C-BE32-E72D297353CC}">
                <c16:uniqueId val="{00000001-29DF-4B41-9450-2420B991D303}"/>
              </c:ext>
            </c:extLst>
          </c:dPt>
          <c:dPt>
            <c:idx val="1"/>
            <c:bubble3D val="0"/>
            <c:spPr>
              <a:noFill/>
              <a:ln w="25400">
                <a:solidFill>
                  <a:schemeClr val="tx1"/>
                </a:solidFill>
              </a:ln>
              <a:effectLst/>
            </c:spPr>
            <c:extLst>
              <c:ext xmlns:c16="http://schemas.microsoft.com/office/drawing/2014/chart" uri="{C3380CC4-5D6E-409C-BE32-E72D297353CC}">
                <c16:uniqueId val="{00000002-29DF-4B41-9450-2420B991D303}"/>
              </c:ext>
            </c:extLst>
          </c:dPt>
          <c:dPt>
            <c:idx val="2"/>
            <c:bubble3D val="0"/>
            <c:spPr>
              <a:noFill/>
              <a:ln w="25400">
                <a:solidFill>
                  <a:schemeClr val="tx1"/>
                </a:solidFill>
              </a:ln>
              <a:effectLst/>
            </c:spPr>
            <c:extLst>
              <c:ext xmlns:c16="http://schemas.microsoft.com/office/drawing/2014/chart" uri="{C3380CC4-5D6E-409C-BE32-E72D297353CC}">
                <c16:uniqueId val="{00000003-29DF-4B41-9450-2420B991D303}"/>
              </c:ext>
            </c:extLst>
          </c:dPt>
          <c:dPt>
            <c:idx val="3"/>
            <c:bubble3D val="0"/>
            <c:spPr>
              <a:noFill/>
              <a:ln w="25400">
                <a:solidFill>
                  <a:schemeClr val="tx1"/>
                </a:solidFill>
              </a:ln>
              <a:effectLst/>
            </c:spPr>
            <c:extLst>
              <c:ext xmlns:c16="http://schemas.microsoft.com/office/drawing/2014/chart" uri="{C3380CC4-5D6E-409C-BE32-E72D297353CC}">
                <c16:uniqueId val="{00000000-4114-4039-ABB5-745EC48B5E37}"/>
              </c:ext>
            </c:extLst>
          </c:dPt>
          <c:cat>
            <c:strRef>
              <c:f>Sheet1!$A$2:$A$4</c:f>
              <c:strCache>
                <c:ptCount val="1"/>
                <c:pt idx="0">
                  <c:v>1st Qtr</c:v>
                </c:pt>
              </c:strCache>
            </c:strRef>
          </c:cat>
          <c:val>
            <c:numRef>
              <c:f>Sheet1!$B$2:$B$5</c:f>
              <c:numCache>
                <c:formatCode>General</c:formatCode>
                <c:ptCount val="4"/>
                <c:pt idx="0">
                  <c:v>100</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77929870482812"/>
          <c:y val="4.1745730550284632E-2"/>
          <c:w val="0.63912817267051425"/>
          <c:h val="0.70624930896920612"/>
        </c:manualLayout>
      </c:layout>
      <c:areaChart>
        <c:grouping val="standard"/>
        <c:varyColors val="0"/>
        <c:ser>
          <c:idx val="1"/>
          <c:order val="1"/>
          <c:tx>
            <c:strRef>
              <c:f>Sheet2!$G$3</c:f>
              <c:strCache>
                <c:ptCount val="1"/>
              </c:strCache>
            </c:strRef>
          </c:tx>
          <c:spPr>
            <a:solidFill>
              <a:schemeClr val="accent3">
                <a:lumMod val="40000"/>
                <a:lumOff val="60000"/>
              </a:schemeClr>
            </a:solidFill>
            <a:ln>
              <a:noFill/>
            </a:ln>
            <a:effectLst/>
          </c:spPr>
          <c:cat>
            <c:numRef>
              <c:f>Sheet2!$E$4:$E$15</c:f>
              <c:numCache>
                <c:formatCode>[$-409]d\-mmm;@</c:formatCode>
                <c:ptCount val="12"/>
                <c:pt idx="0">
                  <c:v>43905</c:v>
                </c:pt>
                <c:pt idx="1">
                  <c:v>43912</c:v>
                </c:pt>
                <c:pt idx="2">
                  <c:v>43919</c:v>
                </c:pt>
                <c:pt idx="3">
                  <c:v>43926</c:v>
                </c:pt>
                <c:pt idx="4">
                  <c:v>43933</c:v>
                </c:pt>
                <c:pt idx="5">
                  <c:v>43940</c:v>
                </c:pt>
                <c:pt idx="6">
                  <c:v>43947</c:v>
                </c:pt>
                <c:pt idx="7">
                  <c:v>43954</c:v>
                </c:pt>
                <c:pt idx="8">
                  <c:v>43961</c:v>
                </c:pt>
                <c:pt idx="9">
                  <c:v>43968</c:v>
                </c:pt>
                <c:pt idx="10">
                  <c:v>43975</c:v>
                </c:pt>
                <c:pt idx="11">
                  <c:v>43982</c:v>
                </c:pt>
              </c:numCache>
            </c:numRef>
          </c:cat>
          <c:val>
            <c:numRef>
              <c:f>Sheet2!$G$4:$G$15</c:f>
              <c:numCache>
                <c:formatCode>General</c:formatCode>
                <c:ptCount val="12"/>
                <c:pt idx="0">
                  <c:v>2</c:v>
                </c:pt>
                <c:pt idx="1">
                  <c:v>23</c:v>
                </c:pt>
                <c:pt idx="2">
                  <c:v>34</c:v>
                </c:pt>
                <c:pt idx="3">
                  <c:v>35</c:v>
                </c:pt>
                <c:pt idx="4">
                  <c:v>52</c:v>
                </c:pt>
                <c:pt idx="5">
                  <c:v>79</c:v>
                </c:pt>
                <c:pt idx="6">
                  <c:v>115</c:v>
                </c:pt>
                <c:pt idx="7">
                  <c:v>248</c:v>
                </c:pt>
                <c:pt idx="8">
                  <c:v>675</c:v>
                </c:pt>
                <c:pt idx="9">
                  <c:v>916</c:v>
                </c:pt>
                <c:pt idx="10">
                  <c:v>1053</c:v>
                </c:pt>
                <c:pt idx="11">
                  <c:v>1148</c:v>
                </c:pt>
              </c:numCache>
            </c:numRef>
          </c:val>
          <c:extLst>
            <c:ext xmlns:c16="http://schemas.microsoft.com/office/drawing/2014/chart" uri="{C3380CC4-5D6E-409C-BE32-E72D297353CC}">
              <c16:uniqueId val="{00000000-C1A2-4427-A454-AE8BCF545B80}"/>
            </c:ext>
          </c:extLst>
        </c:ser>
        <c:dLbls>
          <c:showLegendKey val="0"/>
          <c:showVal val="0"/>
          <c:showCatName val="0"/>
          <c:showSerName val="0"/>
          <c:showPercent val="0"/>
          <c:showBubbleSize val="0"/>
        </c:dLbls>
        <c:axId val="391221200"/>
        <c:axId val="345870832"/>
      </c:areaChart>
      <c:barChart>
        <c:barDir val="col"/>
        <c:grouping val="clustered"/>
        <c:varyColors val="0"/>
        <c:ser>
          <c:idx val="0"/>
          <c:order val="0"/>
          <c:tx>
            <c:strRef>
              <c:f>Sheet2!$F$3</c:f>
              <c:strCache>
                <c:ptCount val="1"/>
                <c:pt idx="0">
                  <c:v>Cases</c:v>
                </c:pt>
              </c:strCache>
            </c:strRef>
          </c:tx>
          <c:spPr>
            <a:solidFill>
              <a:schemeClr val="bg1">
                <a:lumMod val="75000"/>
              </a:schemeClr>
            </a:solidFill>
            <a:ln>
              <a:solidFill>
                <a:schemeClr val="tx1"/>
              </a:solidFill>
            </a:ln>
            <a:effectLst/>
          </c:spPr>
          <c:invertIfNegative val="0"/>
          <c:cat>
            <c:numRef>
              <c:f>Sheet2!$E$4:$E$15</c:f>
              <c:numCache>
                <c:formatCode>[$-409]d\-mmm;@</c:formatCode>
                <c:ptCount val="12"/>
                <c:pt idx="0">
                  <c:v>43905</c:v>
                </c:pt>
                <c:pt idx="1">
                  <c:v>43912</c:v>
                </c:pt>
                <c:pt idx="2">
                  <c:v>43919</c:v>
                </c:pt>
                <c:pt idx="3">
                  <c:v>43926</c:v>
                </c:pt>
                <c:pt idx="4">
                  <c:v>43933</c:v>
                </c:pt>
                <c:pt idx="5">
                  <c:v>43940</c:v>
                </c:pt>
                <c:pt idx="6">
                  <c:v>43947</c:v>
                </c:pt>
                <c:pt idx="7">
                  <c:v>43954</c:v>
                </c:pt>
                <c:pt idx="8">
                  <c:v>43961</c:v>
                </c:pt>
                <c:pt idx="9">
                  <c:v>43968</c:v>
                </c:pt>
                <c:pt idx="10">
                  <c:v>43975</c:v>
                </c:pt>
                <c:pt idx="11">
                  <c:v>43982</c:v>
                </c:pt>
              </c:numCache>
            </c:numRef>
          </c:cat>
          <c:val>
            <c:numRef>
              <c:f>Sheet2!$F$4:$F$15</c:f>
              <c:numCache>
                <c:formatCode>General</c:formatCode>
                <c:ptCount val="12"/>
                <c:pt idx="0">
                  <c:v>2</c:v>
                </c:pt>
                <c:pt idx="1">
                  <c:v>21</c:v>
                </c:pt>
                <c:pt idx="2">
                  <c:v>11</c:v>
                </c:pt>
                <c:pt idx="3">
                  <c:v>1</c:v>
                </c:pt>
                <c:pt idx="4">
                  <c:v>17</c:v>
                </c:pt>
                <c:pt idx="5">
                  <c:v>27</c:v>
                </c:pt>
                <c:pt idx="6">
                  <c:v>36</c:v>
                </c:pt>
                <c:pt idx="7">
                  <c:v>133</c:v>
                </c:pt>
                <c:pt idx="8">
                  <c:v>427</c:v>
                </c:pt>
                <c:pt idx="9">
                  <c:v>241</c:v>
                </c:pt>
                <c:pt idx="10">
                  <c:v>137</c:v>
                </c:pt>
                <c:pt idx="11">
                  <c:v>95</c:v>
                </c:pt>
              </c:numCache>
            </c:numRef>
          </c:val>
          <c:extLst>
            <c:ext xmlns:c16="http://schemas.microsoft.com/office/drawing/2014/chart" uri="{C3380CC4-5D6E-409C-BE32-E72D297353CC}">
              <c16:uniqueId val="{00000001-C1A2-4427-A454-AE8BCF545B80}"/>
            </c:ext>
          </c:extLst>
        </c:ser>
        <c:dLbls>
          <c:showLegendKey val="0"/>
          <c:showVal val="0"/>
          <c:showCatName val="0"/>
          <c:showSerName val="0"/>
          <c:showPercent val="0"/>
          <c:showBubbleSize val="0"/>
        </c:dLbls>
        <c:gapWidth val="5"/>
        <c:axId val="348534768"/>
        <c:axId val="345547728"/>
      </c:barChart>
      <c:catAx>
        <c:axId val="3485347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Week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5547728"/>
        <c:crosses val="autoZero"/>
        <c:auto val="0"/>
        <c:lblAlgn val="ctr"/>
        <c:lblOffset val="100"/>
        <c:noMultiLvlLbl val="0"/>
      </c:catAx>
      <c:valAx>
        <c:axId val="345547728"/>
        <c:scaling>
          <c:orientation val="minMax"/>
          <c:max val="6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Weekly COVID-19 cases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8534768"/>
        <c:crosses val="autoZero"/>
        <c:crossBetween val="between"/>
      </c:valAx>
      <c:valAx>
        <c:axId val="345870832"/>
        <c:scaling>
          <c:orientation val="minMax"/>
          <c:max val="1200"/>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Cumulative cases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221200"/>
        <c:crosses val="max"/>
        <c:crossBetween val="between"/>
      </c:valAx>
      <c:dateAx>
        <c:axId val="391221200"/>
        <c:scaling>
          <c:orientation val="minMax"/>
        </c:scaling>
        <c:delete val="1"/>
        <c:axPos val="b"/>
        <c:numFmt formatCode="[$-409]d\-mmm;@" sourceLinked="1"/>
        <c:majorTickMark val="out"/>
        <c:minorTickMark val="none"/>
        <c:tickLblPos val="nextTo"/>
        <c:crossAx val="345870832"/>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3">
                  <c:v>99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3">
                  <c:v>99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3">
                  <c:v>79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3">
                  <c:v>79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F-4B41-9450-2420B991D30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29DF-4B41-9450-2420B991D303}"/>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9DF-4B41-9450-2420B991D303}"/>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4114-4039-ABB5-745EC48B5E37}"/>
              </c:ext>
            </c:extLst>
          </c:dPt>
          <c:cat>
            <c:strRef>
              <c:f>Sheet1!$A$2:$A$4</c:f>
              <c:strCache>
                <c:ptCount val="3"/>
                <c:pt idx="0">
                  <c:v>1st Qtr</c:v>
                </c:pt>
                <c:pt idx="1">
                  <c:v>2nd Qtr</c:v>
                </c:pt>
                <c:pt idx="2">
                  <c:v>3rd Qtr</c:v>
                </c:pt>
              </c:strCache>
            </c:strRef>
          </c:cat>
          <c:val>
            <c:numRef>
              <c:f>Sheet1!$B$2:$B$5</c:f>
              <c:numCache>
                <c:formatCode>General</c:formatCode>
                <c:ptCount val="4"/>
                <c:pt idx="0">
                  <c:v>1</c:v>
                </c:pt>
                <c:pt idx="1">
                  <c:v>20</c:v>
                </c:pt>
                <c:pt idx="2">
                  <c:v>30</c:v>
                </c:pt>
                <c:pt idx="3">
                  <c:v>49</c:v>
                </c:pt>
              </c:numCache>
            </c:numRef>
          </c:val>
          <c:extLst>
            <c:ext xmlns:c16="http://schemas.microsoft.com/office/drawing/2014/chart" uri="{C3380CC4-5D6E-409C-BE32-E72D297353CC}">
              <c16:uniqueId val="{00000000-29DF-4B41-9450-2420B991D3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A3F4-CFFD-4020-AF84-C92173EF6D3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39295DE-395C-4D18-ABF8-F016FCFD0D59}">
      <dgm:prSet phldrT="[Text]" phldr="1"/>
      <dgm:spPr/>
      <dgm:t>
        <a:bodyPr/>
        <a:lstStyle/>
        <a:p>
          <a:endParaRPr lang="en-US"/>
        </a:p>
      </dgm:t>
    </dgm:pt>
    <dgm:pt modelId="{9F75119F-BB3B-4BEB-9FE6-85C9A850EDA9}" type="parTrans" cxnId="{95157F92-CF8F-4314-B58A-1601CEDC4BD1}">
      <dgm:prSet/>
      <dgm:spPr/>
      <dgm:t>
        <a:bodyPr/>
        <a:lstStyle/>
        <a:p>
          <a:endParaRPr lang="en-US"/>
        </a:p>
      </dgm:t>
    </dgm:pt>
    <dgm:pt modelId="{A85C0A62-E4FF-4DB9-92F1-8F2AEF6BE580}" type="sibTrans" cxnId="{95157F92-CF8F-4314-B58A-1601CEDC4BD1}">
      <dgm:prSet/>
      <dgm:spPr/>
      <dgm:t>
        <a:bodyPr/>
        <a:lstStyle/>
        <a:p>
          <a:endParaRPr lang="en-US"/>
        </a:p>
      </dgm:t>
    </dgm:pt>
    <dgm:pt modelId="{A1D7A7C1-6637-4F28-B529-2D3402031F33}">
      <dgm:prSet phldrT="[Text]" phldr="1"/>
      <dgm:spPr/>
      <dgm:t>
        <a:bodyPr/>
        <a:lstStyle/>
        <a:p>
          <a:endParaRPr lang="en-US"/>
        </a:p>
      </dgm:t>
    </dgm:pt>
    <dgm:pt modelId="{2C725FEC-A8F3-4D79-A970-BD05DCB89C7A}" type="parTrans" cxnId="{FA35F00C-0945-4532-818D-F292D82DFF7F}">
      <dgm:prSet/>
      <dgm:spPr/>
      <dgm:t>
        <a:bodyPr/>
        <a:lstStyle/>
        <a:p>
          <a:endParaRPr lang="en-US"/>
        </a:p>
      </dgm:t>
    </dgm:pt>
    <dgm:pt modelId="{90BECE80-A21E-4C90-B75C-4C403A8FCE13}" type="sibTrans" cxnId="{FA35F00C-0945-4532-818D-F292D82DFF7F}">
      <dgm:prSet/>
      <dgm:spPr/>
      <dgm:t>
        <a:bodyPr/>
        <a:lstStyle/>
        <a:p>
          <a:endParaRPr lang="en-US"/>
        </a:p>
      </dgm:t>
    </dgm:pt>
    <dgm:pt modelId="{0057A0C1-112C-4971-8C97-1AE2C143DE94}">
      <dgm:prSet phldrT="[Text]" phldr="1"/>
      <dgm:spPr/>
      <dgm:t>
        <a:bodyPr/>
        <a:lstStyle/>
        <a:p>
          <a:endParaRPr lang="en-US"/>
        </a:p>
      </dgm:t>
    </dgm:pt>
    <dgm:pt modelId="{C334C5D5-0273-45DE-9F11-6CB685D04545}" type="parTrans" cxnId="{03C27691-F675-4767-9647-E4923B33D33E}">
      <dgm:prSet/>
      <dgm:spPr/>
      <dgm:t>
        <a:bodyPr/>
        <a:lstStyle/>
        <a:p>
          <a:endParaRPr lang="en-US"/>
        </a:p>
      </dgm:t>
    </dgm:pt>
    <dgm:pt modelId="{396EC65E-E5CC-47DF-B12C-5C36EAC1D541}" type="sibTrans" cxnId="{03C27691-F675-4767-9647-E4923B33D33E}">
      <dgm:prSet/>
      <dgm:spPr/>
      <dgm:t>
        <a:bodyPr/>
        <a:lstStyle/>
        <a:p>
          <a:endParaRPr lang="en-US"/>
        </a:p>
      </dgm:t>
    </dgm:pt>
    <dgm:pt modelId="{BB9366DA-65C8-494F-9484-DEBDCA0D496A}">
      <dgm:prSet phldrT="[Text]"/>
      <dgm:spPr/>
      <dgm:t>
        <a:bodyPr/>
        <a:lstStyle/>
        <a:p>
          <a:endParaRPr lang="en-US"/>
        </a:p>
      </dgm:t>
    </dgm:pt>
    <dgm:pt modelId="{2C87F0DC-C820-4112-9027-8604F4A3BC60}" type="parTrans" cxnId="{254C27F5-EF5E-426C-A157-B192A36528E5}">
      <dgm:prSet/>
      <dgm:spPr/>
      <dgm:t>
        <a:bodyPr/>
        <a:lstStyle/>
        <a:p>
          <a:endParaRPr lang="en-US"/>
        </a:p>
      </dgm:t>
    </dgm:pt>
    <dgm:pt modelId="{E2ED181A-E272-4BD0-A730-D6CC8FF8A548}" type="sibTrans" cxnId="{254C27F5-EF5E-426C-A157-B192A36528E5}">
      <dgm:prSet/>
      <dgm:spPr/>
      <dgm:t>
        <a:bodyPr/>
        <a:lstStyle/>
        <a:p>
          <a:endParaRPr lang="en-US"/>
        </a:p>
      </dgm:t>
    </dgm:pt>
    <dgm:pt modelId="{EDECEFE8-5325-4458-913A-47A9089237E8}" type="pres">
      <dgm:prSet presAssocID="{82A6A3F4-CFFD-4020-AF84-C92173EF6D38}" presName="Name0" presStyleCnt="0">
        <dgm:presLayoutVars>
          <dgm:chMax val="4"/>
          <dgm:resizeHandles val="exact"/>
        </dgm:presLayoutVars>
      </dgm:prSet>
      <dgm:spPr/>
    </dgm:pt>
    <dgm:pt modelId="{8F7A29D6-FE66-403C-81E9-7F9F6DFA5FBB}" type="pres">
      <dgm:prSet presAssocID="{82A6A3F4-CFFD-4020-AF84-C92173EF6D38}" presName="ellipse" presStyleLbl="trBgShp" presStyleIdx="0" presStyleCnt="1"/>
      <dgm:spPr/>
    </dgm:pt>
    <dgm:pt modelId="{B15D7889-A34D-43B6-8808-CCF5118ADC64}" type="pres">
      <dgm:prSet presAssocID="{82A6A3F4-CFFD-4020-AF84-C92173EF6D38}" presName="arrow1" presStyleLbl="fgShp" presStyleIdx="0" presStyleCnt="1"/>
      <dgm:spPr/>
    </dgm:pt>
    <dgm:pt modelId="{81822D2E-96D6-4115-A76E-301210307C13}" type="pres">
      <dgm:prSet presAssocID="{82A6A3F4-CFFD-4020-AF84-C92173EF6D38}" presName="rectangle" presStyleLbl="revTx" presStyleIdx="0" presStyleCnt="1" custLinFactNeighborX="207" custLinFactNeighborY="48003">
        <dgm:presLayoutVars>
          <dgm:bulletEnabled val="1"/>
        </dgm:presLayoutVars>
      </dgm:prSet>
      <dgm:spPr/>
    </dgm:pt>
    <dgm:pt modelId="{FD9B2DB1-5E83-4F78-8A8C-30E4D2757333}" type="pres">
      <dgm:prSet presAssocID="{A1D7A7C1-6637-4F28-B529-2D3402031F33}" presName="item1" presStyleLbl="node1" presStyleIdx="0" presStyleCnt="3">
        <dgm:presLayoutVars>
          <dgm:bulletEnabled val="1"/>
        </dgm:presLayoutVars>
      </dgm:prSet>
      <dgm:spPr/>
    </dgm:pt>
    <dgm:pt modelId="{56FFBA6E-1037-4B98-9BE5-9AA04005A961}" type="pres">
      <dgm:prSet presAssocID="{0057A0C1-112C-4971-8C97-1AE2C143DE94}" presName="item2" presStyleLbl="node1" presStyleIdx="1" presStyleCnt="3">
        <dgm:presLayoutVars>
          <dgm:bulletEnabled val="1"/>
        </dgm:presLayoutVars>
      </dgm:prSet>
      <dgm:spPr/>
    </dgm:pt>
    <dgm:pt modelId="{FCE5362C-0154-472B-8505-19D5D94EEA8C}" type="pres">
      <dgm:prSet presAssocID="{BB9366DA-65C8-494F-9484-DEBDCA0D496A}" presName="item3" presStyleLbl="node1" presStyleIdx="2" presStyleCnt="3">
        <dgm:presLayoutVars>
          <dgm:bulletEnabled val="1"/>
        </dgm:presLayoutVars>
      </dgm:prSet>
      <dgm:spPr/>
    </dgm:pt>
    <dgm:pt modelId="{C3741410-3462-4852-B29A-39AA04D2E3F0}" type="pres">
      <dgm:prSet presAssocID="{82A6A3F4-CFFD-4020-AF84-C92173EF6D38}" presName="funnel" presStyleLbl="trAlignAcc1" presStyleIdx="0" presStyleCnt="1"/>
      <dgm:spPr/>
    </dgm:pt>
  </dgm:ptLst>
  <dgm:cxnLst>
    <dgm:cxn modelId="{FA35F00C-0945-4532-818D-F292D82DFF7F}" srcId="{82A6A3F4-CFFD-4020-AF84-C92173EF6D38}" destId="{A1D7A7C1-6637-4F28-B529-2D3402031F33}" srcOrd="1" destOrd="0" parTransId="{2C725FEC-A8F3-4D79-A970-BD05DCB89C7A}" sibTransId="{90BECE80-A21E-4C90-B75C-4C403A8FCE13}"/>
    <dgm:cxn modelId="{C9258B39-95E5-439A-8F2F-D32589E96A32}" type="presOf" srcId="{A1D7A7C1-6637-4F28-B529-2D3402031F33}" destId="{56FFBA6E-1037-4B98-9BE5-9AA04005A961}" srcOrd="0" destOrd="0" presId="urn:microsoft.com/office/officeart/2005/8/layout/funnel1"/>
    <dgm:cxn modelId="{28EB6047-D420-45F1-9EF4-95A1DF337883}" type="presOf" srcId="{539295DE-395C-4D18-ABF8-F016FCFD0D59}" destId="{FCE5362C-0154-472B-8505-19D5D94EEA8C}" srcOrd="0" destOrd="0" presId="urn:microsoft.com/office/officeart/2005/8/layout/funnel1"/>
    <dgm:cxn modelId="{D3B95E86-DC43-47C8-8729-FB64A4C73B8E}" type="presOf" srcId="{0057A0C1-112C-4971-8C97-1AE2C143DE94}" destId="{FD9B2DB1-5E83-4F78-8A8C-30E4D2757333}" srcOrd="0" destOrd="0" presId="urn:microsoft.com/office/officeart/2005/8/layout/funnel1"/>
    <dgm:cxn modelId="{EC6F6B86-5DD6-4FC5-A5DC-7300AE2B1FEB}" type="presOf" srcId="{BB9366DA-65C8-494F-9484-DEBDCA0D496A}" destId="{81822D2E-96D6-4115-A76E-301210307C13}" srcOrd="0" destOrd="0" presId="urn:microsoft.com/office/officeart/2005/8/layout/funnel1"/>
    <dgm:cxn modelId="{03C27691-F675-4767-9647-E4923B33D33E}" srcId="{82A6A3F4-CFFD-4020-AF84-C92173EF6D38}" destId="{0057A0C1-112C-4971-8C97-1AE2C143DE94}" srcOrd="2" destOrd="0" parTransId="{C334C5D5-0273-45DE-9F11-6CB685D04545}" sibTransId="{396EC65E-E5CC-47DF-B12C-5C36EAC1D541}"/>
    <dgm:cxn modelId="{95157F92-CF8F-4314-B58A-1601CEDC4BD1}" srcId="{82A6A3F4-CFFD-4020-AF84-C92173EF6D38}" destId="{539295DE-395C-4D18-ABF8-F016FCFD0D59}" srcOrd="0" destOrd="0" parTransId="{9F75119F-BB3B-4BEB-9FE6-85C9A850EDA9}" sibTransId="{A85C0A62-E4FF-4DB9-92F1-8F2AEF6BE580}"/>
    <dgm:cxn modelId="{A1E019DA-F064-42D9-9CD9-B197091F7057}" type="presOf" srcId="{82A6A3F4-CFFD-4020-AF84-C92173EF6D38}" destId="{EDECEFE8-5325-4458-913A-47A9089237E8}" srcOrd="0" destOrd="0" presId="urn:microsoft.com/office/officeart/2005/8/layout/funnel1"/>
    <dgm:cxn modelId="{254C27F5-EF5E-426C-A157-B192A36528E5}" srcId="{82A6A3F4-CFFD-4020-AF84-C92173EF6D38}" destId="{BB9366DA-65C8-494F-9484-DEBDCA0D496A}" srcOrd="3" destOrd="0" parTransId="{2C87F0DC-C820-4112-9027-8604F4A3BC60}" sibTransId="{E2ED181A-E272-4BD0-A730-D6CC8FF8A548}"/>
    <dgm:cxn modelId="{983B406C-37E8-4115-B834-2A03C334CE0E}" type="presParOf" srcId="{EDECEFE8-5325-4458-913A-47A9089237E8}" destId="{8F7A29D6-FE66-403C-81E9-7F9F6DFA5FBB}" srcOrd="0" destOrd="0" presId="urn:microsoft.com/office/officeart/2005/8/layout/funnel1"/>
    <dgm:cxn modelId="{565023AA-382F-4A96-9BBD-46F58395F64E}" type="presParOf" srcId="{EDECEFE8-5325-4458-913A-47A9089237E8}" destId="{B15D7889-A34D-43B6-8808-CCF5118ADC64}" srcOrd="1" destOrd="0" presId="urn:microsoft.com/office/officeart/2005/8/layout/funnel1"/>
    <dgm:cxn modelId="{391CF5D4-55DD-49BE-B631-7F1F1F31B1CB}" type="presParOf" srcId="{EDECEFE8-5325-4458-913A-47A9089237E8}" destId="{81822D2E-96D6-4115-A76E-301210307C13}" srcOrd="2" destOrd="0" presId="urn:microsoft.com/office/officeart/2005/8/layout/funnel1"/>
    <dgm:cxn modelId="{A057BDE9-42C1-4B92-9F72-F704F38B6FB6}" type="presParOf" srcId="{EDECEFE8-5325-4458-913A-47A9089237E8}" destId="{FD9B2DB1-5E83-4F78-8A8C-30E4D2757333}" srcOrd="3" destOrd="0" presId="urn:microsoft.com/office/officeart/2005/8/layout/funnel1"/>
    <dgm:cxn modelId="{A3AEA24E-03E5-4051-A0A4-D89A63BA47F5}" type="presParOf" srcId="{EDECEFE8-5325-4458-913A-47A9089237E8}" destId="{56FFBA6E-1037-4B98-9BE5-9AA04005A961}" srcOrd="4" destOrd="0" presId="urn:microsoft.com/office/officeart/2005/8/layout/funnel1"/>
    <dgm:cxn modelId="{EB38D92F-9B12-49A2-9D94-62261497A93C}" type="presParOf" srcId="{EDECEFE8-5325-4458-913A-47A9089237E8}" destId="{FCE5362C-0154-472B-8505-19D5D94EEA8C}" srcOrd="5" destOrd="0" presId="urn:microsoft.com/office/officeart/2005/8/layout/funnel1"/>
    <dgm:cxn modelId="{416FBB9C-0070-4A14-8682-D778CD5DF68C}" type="presParOf" srcId="{EDECEFE8-5325-4458-913A-47A9089237E8}" destId="{C3741410-3462-4852-B29A-39AA04D2E3F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A29D6-FE66-403C-81E9-7F9F6DFA5FBB}">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5D7889-A34D-43B6-8808-CCF5118ADC64}">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22D2E-96D6-4115-A76E-301210307C13}">
      <dsp:nvSpPr>
        <dsp:cNvPr id="0" name=""/>
        <dsp:cNvSpPr/>
      </dsp:nvSpPr>
      <dsp:spPr>
        <a:xfrm>
          <a:off x="1530309" y="3301999"/>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530309" y="3301999"/>
        <a:ext cx="3048000" cy="762000"/>
      </dsp:txXfrm>
    </dsp:sp>
    <dsp:sp modelId="{FD9B2DB1-5E83-4F78-8A8C-30E4D2757333}">
      <dsp:nvSpPr>
        <dsp:cNvPr id="0" name=""/>
        <dsp:cNvSpPr/>
      </dsp:nvSpPr>
      <dsp:spPr>
        <a:xfrm>
          <a:off x="2595880" y="1390904"/>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763268" y="1558292"/>
        <a:ext cx="808224" cy="808224"/>
      </dsp:txXfrm>
    </dsp:sp>
    <dsp:sp modelId="{56FFBA6E-1037-4B98-9BE5-9AA04005A961}">
      <dsp:nvSpPr>
        <dsp:cNvPr id="0" name=""/>
        <dsp:cNvSpPr/>
      </dsp:nvSpPr>
      <dsp:spPr>
        <a:xfrm>
          <a:off x="1778000" y="533399"/>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945388" y="700787"/>
        <a:ext cx="808224" cy="808224"/>
      </dsp:txXfrm>
    </dsp:sp>
    <dsp:sp modelId="{FCE5362C-0154-472B-8505-19D5D94EEA8C}">
      <dsp:nvSpPr>
        <dsp:cNvPr id="0" name=""/>
        <dsp:cNvSpPr/>
      </dsp:nvSpPr>
      <dsp:spPr>
        <a:xfrm>
          <a:off x="2946400" y="257047"/>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113788" y="424435"/>
        <a:ext cx="808224" cy="808224"/>
      </dsp:txXfrm>
    </dsp:sp>
    <dsp:sp modelId="{C3741410-3462-4852-B29A-39AA04D2E3F0}">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0E04A4-8DE1-4394-BBCC-6C6F1A83315E}"/>
              </a:ext>
            </a:extLst>
          </p:cNvPr>
          <p:cNvSpPr>
            <a:spLocks noGrp="1"/>
          </p:cNvSpPr>
          <p:nvPr>
            <p:ph type="hdr" sz="quarter"/>
          </p:nvPr>
        </p:nvSpPr>
        <p:spPr>
          <a:xfrm>
            <a:off x="0" y="0"/>
            <a:ext cx="2971800" cy="682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C5FC44-CB78-414D-A805-8C8E33F0657A}"/>
              </a:ext>
            </a:extLst>
          </p:cNvPr>
          <p:cNvSpPr>
            <a:spLocks noGrp="1"/>
          </p:cNvSpPr>
          <p:nvPr>
            <p:ph type="dt" sz="quarter" idx="1"/>
          </p:nvPr>
        </p:nvSpPr>
        <p:spPr>
          <a:xfrm>
            <a:off x="3884613" y="0"/>
            <a:ext cx="2971800" cy="68263"/>
          </a:xfrm>
          <a:prstGeom prst="rect">
            <a:avLst/>
          </a:prstGeom>
        </p:spPr>
        <p:txBody>
          <a:bodyPr vert="horz" lIns="91440" tIns="45720" rIns="91440" bIns="45720" rtlCol="0"/>
          <a:lstStyle>
            <a:lvl1pPr algn="r">
              <a:defRPr sz="1200"/>
            </a:lvl1pPr>
          </a:lstStyle>
          <a:p>
            <a:fld id="{94F9E772-1B79-4B44-86FC-2B661444FE64}" type="datetimeFigureOut">
              <a:rPr lang="en-US" smtClean="0"/>
              <a:t>6/18/2020</a:t>
            </a:fld>
            <a:endParaRPr lang="en-US"/>
          </a:p>
        </p:txBody>
      </p:sp>
      <p:sp>
        <p:nvSpPr>
          <p:cNvPr id="4" name="Footer Placeholder 3">
            <a:extLst>
              <a:ext uri="{FF2B5EF4-FFF2-40B4-BE49-F238E27FC236}">
                <a16:creationId xmlns:a16="http://schemas.microsoft.com/office/drawing/2014/main" id="{B30AB6C4-084C-4CBD-A043-A12528A6FE74}"/>
              </a:ext>
            </a:extLst>
          </p:cNvPr>
          <p:cNvSpPr>
            <a:spLocks noGrp="1"/>
          </p:cNvSpPr>
          <p:nvPr>
            <p:ph type="ftr" sz="quarter" idx="2"/>
          </p:nvPr>
        </p:nvSpPr>
        <p:spPr>
          <a:xfrm>
            <a:off x="0" y="1284288"/>
            <a:ext cx="2971800" cy="682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F1C78-51E4-49A4-9DE1-F1275BD9D561}"/>
              </a:ext>
            </a:extLst>
          </p:cNvPr>
          <p:cNvSpPr>
            <a:spLocks noGrp="1"/>
          </p:cNvSpPr>
          <p:nvPr>
            <p:ph type="sldNum" sz="quarter" idx="3"/>
          </p:nvPr>
        </p:nvSpPr>
        <p:spPr>
          <a:xfrm>
            <a:off x="3884613" y="1284288"/>
            <a:ext cx="2971800" cy="68262"/>
          </a:xfrm>
          <a:prstGeom prst="rect">
            <a:avLst/>
          </a:prstGeom>
        </p:spPr>
        <p:txBody>
          <a:bodyPr vert="horz" lIns="91440" tIns="45720" rIns="91440" bIns="45720" rtlCol="0" anchor="b"/>
          <a:lstStyle>
            <a:lvl1pPr algn="r">
              <a:defRPr sz="1200"/>
            </a:lvl1pPr>
          </a:lstStyle>
          <a:p>
            <a:fld id="{F6DF3361-7089-46B0-B249-4C7F9DF84A45}" type="slidenum">
              <a:rPr lang="en-US" smtClean="0"/>
              <a:t>‹#›</a:t>
            </a:fld>
            <a:endParaRPr lang="en-US"/>
          </a:p>
        </p:txBody>
      </p:sp>
    </p:spTree>
    <p:extLst>
      <p:ext uri="{BB962C8B-B14F-4D97-AF65-F5344CB8AC3E}">
        <p14:creationId xmlns:p14="http://schemas.microsoft.com/office/powerpoint/2010/main" val="45185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6/18/2020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cd.who.int/browse10/2019/en#/U07.1"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icd.who.int/browse11/l-m/e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71556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these systems, for surveillance purposes, we introduce the concept of rapid mortality surveillance for COVID-19. Where you have death certificate data, the focus of rapid mortality surveillance is on encouraging frequent, regular reporting, like weekly or daily updates, as shown by the National Center for Health Statistic’s Daily Updates of death count totals by week and state.  To note, as explained in the blue box, these numbers will generally be considered provisional, as it takes time for death certificates to be nationally compiled, coded, verified, and tabulated.  With this,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7489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global level, WHO has just issued a request to Member States to submit weekly mortality data related to COVID-19 in the context of the public health emergency. The Data for Delivery and Impact Division at WHO, who maintains WHO’s general mortality database, has issued a technical note on medical certification, ICD mortality coding, and reporting mortality. They are establishing a portal for authorized users to submit weekly mortality data from death certificates – authorized users are usually the government agency responsible for submitting the national official statistics, in this case the annual mortality data to WHO.  This submission is targeted for data from death certificates.  </a:t>
            </a:r>
          </a:p>
          <a:p>
            <a:endParaRPr lang="en-US"/>
          </a:p>
          <a:p>
            <a:r>
              <a:rPr lang="en-US"/>
              <a:t> </a:t>
            </a:r>
          </a:p>
          <a:p>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44607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the reality is that globally, 2/3 of deaths go unreported without a cause of death each year, and in </a:t>
            </a:r>
            <a:r>
              <a:rPr lang="en-US" sz="1200" b="0" i="0" u="none" strike="noStrike" kern="1200" baseline="0">
                <a:solidFill>
                  <a:schemeClr val="tx1"/>
                </a:solidFill>
                <a:latin typeface="+mn-lt"/>
                <a:ea typeface="+mn-ea"/>
                <a:cs typeface="+mn-cs"/>
              </a:rPr>
              <a:t>many low- and middle-income countries, the coverage and completeness of civil registration of deaths is often below 20%. Hospitals, as the main source of cause-of-death data, are frequently not integrated into the civil registration system, and many systems are only partially digitized– and this leads to significant lag times in reporting. Furthermore, not all countries use the international standard form of the medical certificate of cause of death and hence are unable to apply the International Classification of Diseases (ICD) rules of mortality coding. This makes it difficult to statistically analyze cause-of-death data over time and to compare between jurisdictions—even where deaths are carefully certified. </a:t>
            </a:r>
            <a:endParaRPr lang="en-US"/>
          </a:p>
          <a:p>
            <a:endParaRPr lang="en-US"/>
          </a:p>
          <a:p>
            <a:r>
              <a:rPr lang="en-US"/>
              <a:t>For mortality surveillance in such areas, we need to consider alternative sources of data beyond the death certificates and ways to improve data flow and timeliness where data exist.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19832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A rapid mortality surveillance approach has been introduced that, in the absence of quality death certificate data, focuses on measuring total, all-cause mortality, to estimate excess mortality. Such an approach has been described in a recently released technical package that is now available on the WHO website. The goal is to provide decision makers with information about the scale and direction of an epidemic with a focus on excess mortality measurement which can provide insight into multiple elements of an epidemic, as listed on the slide here. </a:t>
            </a:r>
          </a:p>
          <a:p>
            <a:endParaRPr lang="en-US"/>
          </a:p>
          <a:p>
            <a:endParaRPr lang="en-US"/>
          </a:p>
          <a:p>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5675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 key aim for rapid mortality surveillance for low resource settings is to generate a visualization of mortality trends or excess mortality as demonstrated in the figure here from Manaus, Brazil, showing weekly death counts with 2019 counts in blue and 2020 counts in green. This kind of visualization requires both a source of rapidly and routinely reported deaths by age, sex and location; and some means to establish a baseline of pre-epidemic mortality levels by age and sex against which to compare the current reports. Listed in the right column are core indicators recommended to collect for each death. To note, </a:t>
            </a:r>
            <a:r>
              <a:rPr lang="en-US"/>
              <a:t>cause of death is not needed for measurement of excess mortality.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93046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45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visual to represent the structure of a rapid mortality surveillance system.  </a:t>
            </a:r>
          </a:p>
          <a:p>
            <a:endParaRPr lang="en-US"/>
          </a:p>
          <a:p>
            <a:r>
              <a:rPr lang="en-US"/>
              <a:t>The idea is to collect the most basic information about all deaths, and transmit this on a daily or weekly basis, for analysis and decision-making.  </a:t>
            </a:r>
          </a:p>
          <a:p>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However, there is a lot to consider when adopting this model.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Given the different contexts that countries may be working with, we’ll discuss how to operationalize rapid mortality surveillance, while also considering other mortality surveillance considerations and long-term system strengthening.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0D3B5-88A1-6545-AC27-C20868D69A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6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First, countries need to engage partners and stakeholders, establish buy-in within the government and key leaders, and work together to define their objectives.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a:t>(Given each country’s unique COVID-19 epidemic, consider whether the priority is to identify deaths with undiagnosed COVID-19 infection or to measure potential increases in total mortality due to direct or indirect consequences of the pandemic (such as reduced health-seeking practices, interrupted health services, or reduced household income).)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Countries can determine the feasibility of looking at both facility-based and community-based data. They can prioritize sites or populations as needed. Countries can start small – working with a few key facilities or high-risk communities.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It is also important to differentiate between short-term and long-term objectives, understanding what’s feasible and appropriate for immediate implementation during the current crisis, and what can be done afterwards to put systems in place for long-term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765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 next step includes assessing the existing mortality information landscape – where is data available across the health system? Which systems are producing reliable, valid data? Where is baseline data available – while not necessary, it is helpful.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Where can simple modifications of existing systems lead to rapid data availability? And are there existing electronic systems that can easily be leveraged?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What is feasible, given the human, financial, and technical resources required, including PPE and other protection for surveillance workers.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28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Where to begin?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Shown here is a probable starting point – a complex landscape of systems that collect death information – they may be disease-specific, population-specific, location-specific, etc.; they may involve various degrees of digitization.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Many countries have an abundance of mortality data, but no single comprehensive, reliable source.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8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4015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For the purpose of today’s presentation, I will look at these systems by the types of deaths they collect, relative to the COVID-19 pandemic.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 Systems may capture deaths among those WITH or WITHOUT COVID-19-like illnesses.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 The COVID-19 case-reporting system captures deaths among known COVID-19 cases,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 and some systems collect all-cause mortality.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Each of these systems can be leveraged for mortality surveillance during this pandemic.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00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 pie chart represents all deaths in a population, within a given time. The distribution shown is hypothetical. However, most likely, the smallest percentage – that black portion at the top – represents deaths among known COVID-19 cases. These deaths, ideally, are being captured through the case-reporting system, which is identifying cases through active case-finding and leveraging other surveillance platforms…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92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We also have heard from WHO HQ that they are receiving outcome information on only about 1/3 of known cases, suggesting there’s a sizeable gap in tracing and reporting these outcomes and potential deaths.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There is an opportunity to strengthen the reporting of outcomes, including death, among known COVID-19 cases.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397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next section of the pie chart represents deaths among those with COVID-19-like illnesses. This may include malaria, TB, and dengue, in addition to ILI/SARI, AFI, and others. These systems warrant additional attention during this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622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may be opportunities to modify the systems that capture these deaths to include measures of total mortality, following the rapid mortality surveillance concept. </a:t>
            </a:r>
          </a:p>
          <a:p>
            <a:endParaRPr lang="en-US"/>
          </a:p>
          <a:p>
            <a:r>
              <a:rPr lang="en-US"/>
              <a:t>Alternatively, a country may want to observe cause-specific deaths, e.g. pneumonia or malaria, to monitor trends that may show direct or indirect impacts of the COVID-19 pandemic. </a:t>
            </a:r>
          </a:p>
          <a:p>
            <a:endParaRPr lang="en-US"/>
          </a:p>
          <a:p>
            <a:r>
              <a:rPr lang="en-US"/>
              <a:t>Additionally, these deaths could be screened or tested for potential COVID-19 infection, in cases of misdiagnosis or co-morbidity.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99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largest portion, though hypothetical and highly context-specific, represents deaths that are captured through other cause-specific systems that are more easily differentiated from COVID-19, such as those from HIV, NCDs, or maternal causes…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226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These systems, particularly HIV information systems, may be among the strongest health information systems in a country that can be immediately leveraged for rapid mortality surveillance. </a:t>
            </a:r>
          </a:p>
          <a:p>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This could involve adding total mortality variables to otherwise HIV-specific platforms, or observing deaths from these causes to monitor potential increases that may be directly or indirectly related to the COVID-19 pandemic, including co-morbidities.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662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 last section shows deaths that are missed from cause-specific systems. This highlights the need for comprehensive, all-cause, mortality systems.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9608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bottom right corner – which points to the dotted square encompassing the entire set of deaths – lists such all-cause systems. </a:t>
            </a:r>
          </a:p>
          <a:p>
            <a:endParaRPr lang="en-US"/>
          </a:p>
          <a:p>
            <a:r>
              <a:rPr lang="en-US"/>
              <a:t>This includes civil registration systems, total inpatient death counts in facilities, village health registers in communities, mortuary-based surveillance systems, and health and demographic surveillance systems where available. It also includes systems such as COMSA, Countrywide Mortality Surveillance for Action, which establishes nationally-representative systems to capture vital events as well as encouraging the legal registration of these events…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334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may be limitations in coverage or completeness, however these systems are likely the most easily leveraged for all-cause rapid mortality surveillance. </a:t>
            </a:r>
          </a:p>
          <a:p>
            <a:endParaRPr lang="en-US"/>
          </a:p>
          <a:p>
            <a:r>
              <a:rPr lang="en-US"/>
              <a:t>Focus on obtaining this data faster, on a daily or weekly basis.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06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416134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Countries will need to assess their own mortality data landscape, particularly if they lack a single, comprehensive, reliable mortality system.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Civil registration focuses on the necessity for continuous mortality data –  we aim to know, comprehensively, how many people are dying? Who are these people? Where are these people? and, if possible, what is causing these deaths?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This pandemic has underscored the need for harmonized and timely mortality surveillance systems.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After assessing the mortality information landscape, consider where you can make the easiest modifications to get the fastest data available to meet the country’s objectives.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If you have any systems currently collecting routine and reliable mortality data, do not delay in monitoring weekly death counts from those sources.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1681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visual to represent the structure of a rapid mortality surveillance system.  </a:t>
            </a:r>
          </a:p>
          <a:p>
            <a:endParaRPr lang="en-US"/>
          </a:p>
          <a:p>
            <a:r>
              <a:rPr lang="en-US"/>
              <a:t>The idea is to collect the most basic information about all deaths, and transmit this on a daily or weekly basis, for analysis and decision-making.  </a:t>
            </a:r>
          </a:p>
          <a:p>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However, there is a lot to consider when adopting this model.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Given the different contexts that countries may be working with, we’ll discuss how to operationalize rapid mortality surveillance, while also considering other mortality surveillance considerations and long-term system strengthening.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0D3B5-88A1-6545-AC27-C20868D69A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535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Examples of how various systems have been leveraged during this pandemic for all-cause rapid mortality surveillance.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Many countries are leveraging their death registration systems for RMS. South Africa, the United States, the </a:t>
            </a:r>
            <a:r>
              <a:rPr lang="en-US" err="1"/>
              <a:t>EuroMOMO</a:t>
            </a:r>
            <a:r>
              <a:rPr lang="en-US"/>
              <a:t> reports, and many more, provide strong examples of this.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For South Africa, in the context of the emerging COVID-19 pandemic, they felt it was essential to track deaths on a weekly basis. Deaths that are reported through the death registration process are now also weekly reported to the Medical Research Council. These deaths are being transmitted in near real-time, prior to official registration, given the need for rapid surveillance data. In this situation, the US and other governments have called these “provisional” death counts.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Another example is a country that has proposed setting up an interactive USSD system to obtain daily and weekly information from key health facilities on PPE supplies, bed capacity, and other essential data. We have encouraged them to at least collect total deaths, on a weekly basis, from these facilities – essentially following the same processes that are typically used to report monthly information on “total inpatient” deaths, but broken down into weekly updates. These weekly counts can easily be collated for entry into their DHIS2 system at the end of each month.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61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a:t>In Zambia, they are undertaking mortuary surveillance, reporting total death counts on a weekly basis to the Ministry of Health. </a:t>
            </a:r>
          </a:p>
          <a:p>
            <a:pPr marL="0" indent="0">
              <a:buFontTx/>
              <a:buNone/>
            </a:pPr>
            <a:endParaRPr lang="en-US"/>
          </a:p>
          <a:p>
            <a:pPr marL="0" indent="0">
              <a:buFontTx/>
              <a:buNone/>
            </a:pPr>
            <a:r>
              <a:rPr lang="en-US"/>
              <a:t>In Rwanda, there are preliminary discussions about adding all-cause deaths to their </a:t>
            </a:r>
            <a:r>
              <a:rPr lang="en-US" err="1"/>
              <a:t>eIDSR</a:t>
            </a:r>
            <a:r>
              <a:rPr lang="en-US"/>
              <a:t> platform. While some countries implementing IDSR do report deaths among notifiable conditions, this would be a new approach, from what we know, to report all deaths through the IDSR system.  </a:t>
            </a:r>
          </a:p>
          <a:p>
            <a:pPr marL="0" indent="0">
              <a:buFontTx/>
              <a:buNone/>
            </a:pPr>
            <a:endParaRPr lang="en-US"/>
          </a:p>
          <a:p>
            <a:pPr marL="0" indent="0">
              <a:buFontTx/>
              <a:buNone/>
            </a:pPr>
            <a:r>
              <a:rPr lang="en-US"/>
              <a:t>In Kenya, the country has proposed leveraging their existing COVID-19 EOC Alert system, where potential COVID-19 deaths are reported through a Call Center. They have proposed reporting all community and facility deaths through this hotline, creating a line-list of deaths with key variables, as recommended by the rapid mortality surveillance guidance. They will also follow up with COVID-19 specific screening. </a:t>
            </a:r>
          </a:p>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844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basic fact-of-death information alone, countries can observe trends and watch for unexpected increases in mortality, or excess mortality compared to historical trends. However, there may be many settings that can leverage existing means for COD ascertainment, or where identifying COD is preferred.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064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 manner of death simply refers to whether a death was a natural or unnatural death. Unnatural deaths occur from external causes, such as accidents, homicides, suicides, or medical malpractice. This can be ascertained by asking a simple question, such as, “in the two weeks before death, did the deceased suffer an injury or accident that led to death?”</a:t>
            </a:r>
          </a:p>
          <a:p>
            <a:endParaRPr lang="en-US"/>
          </a:p>
          <a:p>
            <a:r>
              <a:rPr lang="en-US"/>
              <a:t>In the context of COVID-19, some countries, such as South Africa, have reported decreases in unnatural deaths, and others, such as Kenya, have reported increases in unnatural deaths. It is therefore important, when possible, to disaggregate by manner of death, so that the effect of the pandemic on natural deaths can be differentiated from its effect on unnatural deaths.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126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 Level 1 is a short screening question that has been developed by the WHO Verbal Autopsy Reference Group. Shown is the entire set of questions. This set of questions screens for manner of death as well as asks about the most common symptoms associated with COVID-19.  </a:t>
            </a:r>
          </a:p>
          <a:p>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This is described in more detail in the official RMS guidance. There is also a website with further information, including ready-made software for data entry and analysis, and user guide. www.interval.net/crms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948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Where health facilities can provide quality medical certification of cause of death (MCCD), it is possible to produce a weekly listing of “provisional” death counts that include certain causes (e.g. COVID-19), and to monitor trends accordingly.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WHO is encouraging weekly compilation and reporting of total mortality from death certificates, indicating the number that include “any mention of COVID-19”, through its data web portal.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WHO has also provided specific COVID-19 guidance on medical certification and ICD coding, including the introduction of two new ICD codes.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Medical certification ultimately allows for the differentiation between a “death </a:t>
            </a:r>
            <a:r>
              <a:rPr lang="en-US" sz="1200" i="1"/>
              <a:t>with </a:t>
            </a:r>
            <a:r>
              <a:rPr lang="en-US" sz="1200"/>
              <a:t>COVID-19” as identified through basic case-reporting and a “death </a:t>
            </a:r>
            <a:r>
              <a:rPr lang="en-US" sz="1200" i="1"/>
              <a:t>due to </a:t>
            </a:r>
            <a:r>
              <a:rPr lang="en-US" sz="1200"/>
              <a:t>COVID-19”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It also allows investigation into co-morbidities, as any condition contributing to the death can be accounted for within the medical certificate.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There are full webinars on this topic.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WHO has provided codes applicable to both </a:t>
            </a:r>
            <a:r>
              <a:rPr lang="en-US" sz="1200" b="1"/>
              <a:t>ICD-10</a:t>
            </a:r>
            <a:r>
              <a:rPr lang="en-US" sz="1200"/>
              <a:t> (online browser: </a:t>
            </a:r>
            <a:r>
              <a:rPr lang="en-US" sz="1200" u="sng">
                <a:hlinkClick r:id="rId3"/>
              </a:rPr>
              <a:t>https://icd.who.int/browse10/2019/en#/U07.1</a:t>
            </a:r>
            <a:r>
              <a:rPr lang="en-US" sz="1200"/>
              <a:t>) and </a:t>
            </a:r>
            <a:r>
              <a:rPr lang="en-US" sz="1200" b="1"/>
              <a:t>ICD-11</a:t>
            </a:r>
            <a:r>
              <a:rPr lang="en-US" sz="1200"/>
              <a:t> (online browser: </a:t>
            </a:r>
            <a:r>
              <a:rPr lang="en-US" sz="1200" u="sng">
                <a:hlinkClick r:id="rId4"/>
              </a:rPr>
              <a:t>https://icd.who.int/browse11/l-m/en</a:t>
            </a:r>
            <a:r>
              <a:rPr lang="en-US" sz="1200"/>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9846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Postmortem testing could be applied to probable or suspected cases identified through the screening question, medical certification, or verbal autopsy. It could be applied to mortuary surveillance or among individuals believed to have died from influenza, malaria, TB, dengue, or other COVID-19-like symptoms – that were not previously tested for COVID-19 - to identify potential COVID-19 infections or co-infections.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There are number of COVID-19-specific resources available to guide postmortem testing and autopsies of COVID-19 infected patients.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837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Verbal autopsy can be used to determine the percentage of community deaths that are likely due to COVID-19, for deaths occurring where no medical certification of cause of death or postmortem examination is possible.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Verbal autopsy is a significant undertaking, and implementation challenges should not be understated, particularly in the context of a pandemic. But, verbal autopsies could be conducted at a later time, without delaying the provision of more readily-available mortality data.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229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latin typeface="+mn-lt"/>
                <a:cs typeface="Calibri"/>
              </a:rPr>
              <a:t>Broadly speaking, the objective of mortality surveillance is to identify mortality patterns and deaths attributable to disease and to estimate case fatality proportions and risk factors associated with mortality. But the way that mortality surveillance is designed and applied depends on the </a:t>
            </a:r>
            <a:r>
              <a:rPr lang="en-US">
                <a:solidFill>
                  <a:schemeClr val="bg2">
                    <a:lumMod val="50000"/>
                  </a:schemeClr>
                </a:solidFill>
              </a:rPr>
              <a:t>country’s specific needs.</a:t>
            </a:r>
            <a:r>
              <a:rPr lang="en-US" sz="1200">
                <a:solidFill>
                  <a:schemeClr val="bg2">
                    <a:lumMod val="50000"/>
                  </a:schemeClr>
                </a:solidFill>
                <a:latin typeface="+mn-lt"/>
                <a:cs typeface="+mn-cs"/>
              </a:rPr>
              <a:t> Specifically </a:t>
            </a:r>
            <a:r>
              <a:rPr lang="en-US" sz="1200">
                <a:solidFill>
                  <a:schemeClr val="bg2">
                    <a:lumMod val="50000"/>
                  </a:schemeClr>
                </a:solidFill>
                <a:latin typeface="+mn-lt"/>
                <a:cs typeface="Calibri"/>
              </a:rPr>
              <a:t>for mortality surveillance in the context of COVID-19, we note the general objectives offered in the WHO document on surveillance strategies for COVID-19 human infection.</a:t>
            </a:r>
            <a:endParaRPr lang="en-US" sz="1200">
              <a:latin typeface="+mn-lt"/>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727334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We will share resources related to data analysis at the end of the presentation, but here are examples of output.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South Africa example shows the number of total deaths by week, compared to forecasted deaths, including lower and upper prediction bounds, based upon historical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This specific table focuses on natural deaths only, among those 60 and above.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0137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Between March 11 and May 2, NYC estimated that roughly 75% of observed deaths were excess deaths.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The dark blue represents 13,831 laboratory-confirmed COVID-19-associated deaths. The light blue shows 5,048 probable COVID-19-associated deaths.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And the white section represents an estimated 5,293 excess deaths (22% of all excess deaths) – that were not associated with COVID-19, though ultimately may have been directly or indirectly attributable to the pandemic.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This underscores the importance of measuring all-cause mortality in understanding the impact of this pandemic, particularly given global challenges of interrupted health services, re</a:t>
            </a:r>
            <a:r>
              <a:rPr lang="en-US"/>
              <a:t>duced health-seeking practices, reduced household income, and other stressors.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544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When we think longer-term, we need to think about harmonizing efforts and establishing national mortality surveillance systems and strategies. These systems need to be able to provide nationally-representative, real-time data, to inform health leaders of basic demographic information and unanticipated health concerns.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For civil registration, we encourage the registration of the fact of death for all death events that occur in a country, through the national system. Civil registration systems are driven by four key principles – they are intended to be universal, compulsory, continuous, and permanent – and provide legal proof of death and cause of death. However, the greatest challenge for death registration in low-resourced settings is capturing the event of death in the first place.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Ideally, countries can work towards universal registration, while also supporting real-time mortality surveillance and COD ascertainment in at least a representative sample of the population. Many countries are at the point where the health sector can greatly support the identification and notification of death events to the civil registration system, but as civil registration systems mature, they will become the systems to leverage for real-time mortality surveillance as seen in so many countries during this pandemic.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089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060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case of COVID-19 was reported on March 18</a:t>
            </a:r>
            <a:r>
              <a:rPr lang="en-US" baseline="30000"/>
              <a:t>th</a:t>
            </a:r>
            <a:r>
              <a:rPr lang="en-US"/>
              <a:t>. There are now 1,358 cases from 42,000 testes that have been performed with 3.5% positivity and 11 deaths. All 10 provinces have cases. More than 60% of all cases are among males and the age group 15-44 has the majority of cases. Health care workers and truck drivers are among those affected.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483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Mortality is a key indicator for measuring the impact of COVID-19</a:t>
            </a:r>
          </a:p>
          <a:p>
            <a:r>
              <a:rPr lang="en-US"/>
              <a:t>In Zambia, we are employing two approaches to monitor mortality during the COVID-19 pandemic in Zambia</a:t>
            </a:r>
          </a:p>
          <a:p>
            <a:pPr marL="685800" lvl="1" indent="-342900">
              <a:buFont typeface="+mj-lt"/>
              <a:buAutoNum type="arabicPeriod"/>
            </a:pPr>
            <a:r>
              <a:rPr lang="en-US"/>
              <a:t>The first approach will involve the collection of data on deaths from all causes as well as historical mortality for the purposes of comparing trends to estimate excess mortality for a given period</a:t>
            </a:r>
          </a:p>
          <a:p>
            <a:pPr marL="685800" lvl="1" indent="-342900">
              <a:buFont typeface="+mj-lt"/>
              <a:buAutoNum type="arabicPeriod"/>
            </a:pPr>
            <a:r>
              <a:rPr lang="en-US"/>
              <a:t>The second approach entails the screening of all community deaths and testing of all community deaths with probable or confirmed COVID-19</a:t>
            </a:r>
          </a:p>
          <a:p>
            <a:r>
              <a:rPr lang="en-US"/>
              <a:t>The two approaches complement each other</a:t>
            </a:r>
          </a:p>
          <a:p>
            <a:pPr lvl="1"/>
            <a:r>
              <a:rPr lang="en-US"/>
              <a:t>Excess mortality is more sensitive</a:t>
            </a:r>
          </a:p>
          <a:p>
            <a:pPr lvl="1"/>
            <a:r>
              <a:rPr lang="en-US"/>
              <a:t>Confirmed COVID-19 deaths is more specific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184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The objectives of all cause mortality surveillance are:</a:t>
            </a:r>
          </a:p>
          <a:p>
            <a:r>
              <a:rPr lang="en-US" sz="2025"/>
              <a:t>	1. To monitor the overall impact of COVID-19 on mortality in Zambia</a:t>
            </a:r>
          </a:p>
          <a:p>
            <a:r>
              <a:rPr lang="en-US" sz="2025"/>
              <a:t>	2. To determine the potential underestimation of COVID-19 related mortality &amp; </a:t>
            </a:r>
          </a:p>
          <a:p>
            <a:r>
              <a:rPr lang="en-US" sz="2025"/>
              <a:t>	3. To identify potential new areas of COVID-19 transmission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299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250" b="1"/>
              <a:t>All-cause mortality data in Zambia are routinely captured through two separate data streams:</a:t>
            </a:r>
          </a:p>
          <a:p>
            <a:pPr lvl="1"/>
            <a:r>
              <a:rPr lang="en-US" sz="1800"/>
              <a:t>The Health Management Information System &amp;</a:t>
            </a:r>
          </a:p>
          <a:p>
            <a:pPr lvl="1"/>
            <a:r>
              <a:rPr lang="en-US" sz="1800"/>
              <a:t>The Civil Registration &amp; Vital Statistics (CRVS) system:  </a:t>
            </a:r>
          </a:p>
          <a:p>
            <a:pPr marL="274320" lvl="1" indent="0">
              <a:buNone/>
            </a:pPr>
            <a:endParaRPr lang="en-US" sz="1800"/>
          </a:p>
          <a:p>
            <a:r>
              <a:rPr lang="en-US" sz="2250" b="1"/>
              <a:t>HMIS</a:t>
            </a:r>
          </a:p>
          <a:p>
            <a:pPr lvl="1"/>
            <a:r>
              <a:rPr lang="en-US" sz="1800"/>
              <a:t>The HMIS is maintained by the </a:t>
            </a:r>
            <a:r>
              <a:rPr lang="en-US" sz="1800" err="1"/>
              <a:t>MoH</a:t>
            </a:r>
            <a:r>
              <a:rPr lang="en-US" sz="1800"/>
              <a:t> Monitoring &amp; Evaluation directorate</a:t>
            </a:r>
          </a:p>
          <a:p>
            <a:pPr lvl="1"/>
            <a:r>
              <a:rPr lang="en-US" sz="1800"/>
              <a:t>The system currently captures monthly aggregate data on in-patient deaths and community deaths brought to facility mortuaries </a:t>
            </a:r>
          </a:p>
          <a:p>
            <a:pPr lvl="1"/>
            <a:r>
              <a:rPr lang="en-US" sz="1800"/>
              <a:t>The information is entered by facility health information officers (HIOs) in DHIS2</a:t>
            </a:r>
          </a:p>
          <a:p>
            <a:pPr lvl="1"/>
            <a:r>
              <a:rPr lang="en-US" sz="1800"/>
              <a:t>However due to limited demand for mortality data, data are inconsistently reported. There are concerns with coverage and quality of these data.</a:t>
            </a:r>
          </a:p>
          <a:p>
            <a:pPr lvl="1"/>
            <a:r>
              <a:rPr lang="en-US" sz="1800"/>
              <a:t>The HMIS has mortality data that are more complete than the CRVS system nationally but has lower coverage in certain geographic areas where the CRVS system has been improved</a:t>
            </a:r>
          </a:p>
          <a:p>
            <a:pPr lvl="2"/>
            <a:r>
              <a:rPr lang="en-US"/>
              <a:t>I.e. Reported Lusaka 2019 Deaths:</a:t>
            </a:r>
          </a:p>
          <a:p>
            <a:pPr lvl="3"/>
            <a:r>
              <a:rPr lang="en-US"/>
              <a:t>HMIS: 15,000 vs CRVS: 35,000</a:t>
            </a:r>
            <a:endParaRPr lang="en-US" sz="1575"/>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225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250" b="1"/>
          </a:p>
          <a:p>
            <a:pPr lvl="1"/>
            <a:r>
              <a:rPr lang="en-US" sz="1800"/>
              <a:t>This slide shows mortality trend data for one city in Zambia from the HMIS and highlights </a:t>
            </a:r>
            <a:r>
              <a:rPr lang="en-US" sz="1200" kern="1200">
                <a:solidFill>
                  <a:schemeClr val="tx1"/>
                </a:solidFill>
                <a:effectLst/>
                <a:latin typeface="+mn-lt"/>
                <a:ea typeface="+mn-ea"/>
                <a:cs typeface="+mn-cs"/>
              </a:rPr>
              <a:t>the difficulties in using several years’ worth of data as baseline (given increasing completeness every year) </a:t>
            </a:r>
          </a:p>
          <a:p>
            <a:pPr lvl="1"/>
            <a:endParaRPr lang="en-US" sz="1800"/>
          </a:p>
          <a:p>
            <a:pPr marL="274320" lvl="1" indent="0">
              <a:buNone/>
            </a:pPr>
            <a:endParaRPr lang="en-US"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965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1"/>
            <a:r>
              <a:rPr lang="en-US" sz="3000"/>
              <a:t>The CRVS data are collected by </a:t>
            </a:r>
            <a:r>
              <a:rPr lang="en-US" sz="3200">
                <a:solidFill>
                  <a:prstClr val="black"/>
                </a:solidFill>
                <a:latin typeface="Tw Cen MT"/>
              </a:rPr>
              <a:t>the Department of National Registration, Passports &amp; Citizenship</a:t>
            </a:r>
            <a:r>
              <a:rPr lang="en-US" sz="3000"/>
              <a:t> from the council burial office, analyzed and disseminated through the Zambia Statistical Agency</a:t>
            </a:r>
          </a:p>
          <a:p>
            <a:pPr lvl="1"/>
            <a:r>
              <a:rPr lang="en-US" sz="3000"/>
              <a:t>There is a long time lag between when data on deaths are collected and registered</a:t>
            </a:r>
          </a:p>
          <a:p>
            <a:pPr lvl="1"/>
            <a:r>
              <a:rPr lang="en-US" sz="3000"/>
              <a:t>The national coverage for death registration is estimated around 22%</a:t>
            </a:r>
          </a:p>
          <a:p>
            <a:pPr lvl="1"/>
            <a:r>
              <a:rPr lang="en-US" sz="3000"/>
              <a:t>The CRVS system is continuing to improve and is supported by NCHS/D4H</a:t>
            </a:r>
          </a:p>
          <a:p>
            <a:pPr marL="1371600" lvl="2" indent="-457200">
              <a:buFont typeface="Arial" panose="020B0604020202020204" pitchFamily="34" charset="0"/>
              <a:buChar char="•"/>
            </a:pPr>
            <a:r>
              <a:rPr lang="en-US" sz="2600"/>
              <a:t>D4H is supporting the implementation of verbal autopsies (VAs) for all community deaths in 6 districts in 8 facilities</a:t>
            </a:r>
          </a:p>
          <a:p>
            <a:pPr marL="1371600" lvl="2" indent="-457200">
              <a:buFont typeface="Arial" panose="020B0604020202020204" pitchFamily="34" charset="0"/>
              <a:buChar char="•"/>
            </a:pPr>
            <a:r>
              <a:rPr lang="en-US" sz="2600"/>
              <a:t>D4H also supporting the collection of all-cause mortality data </a:t>
            </a:r>
          </a:p>
          <a:p>
            <a:pPr marL="1371600" lvl="2" indent="-457200">
              <a:buFont typeface="Arial" panose="020B0604020202020204" pitchFamily="34" charset="0"/>
              <a:buChar char="•"/>
            </a:pPr>
            <a:r>
              <a:rPr lang="en-US" sz="2600"/>
              <a:t>All-cause mortality coverage in the D4H-supported 6 districts is better than the rest of the country </a:t>
            </a:r>
          </a:p>
          <a:p>
            <a:pPr lvl="1"/>
            <a:r>
              <a:rPr lang="en-US" sz="2900"/>
              <a:t>The legal process for registering deaths should not impede leveraging this data source for RMS. However, the process for collecting information on death and registering these deaths is lengthy, and thus not suitable for timely surveillance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01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400" kern="1200">
                <a:solidFill>
                  <a:schemeClr val="tx1"/>
                </a:solidFill>
                <a:effectLst/>
                <a:latin typeface="+mn-lt"/>
                <a:ea typeface="+mn-ea"/>
                <a:cs typeface="+mn-cs"/>
              </a:rPr>
              <a:t>The COVID-19 surveillance objectives are listed on this slide.  One of the short term or immediate needs of COVID-19 surveillance is to c</a:t>
            </a:r>
            <a:r>
              <a:rPr lang="en-US" sz="2400" b="0"/>
              <a:t>haracterize the outbreak to guide control measures and limit spread of disease. </a:t>
            </a:r>
            <a:r>
              <a:rPr lang="en-US" sz="4400"/>
              <a:t>One of the key measurements to target control measures is the # of deaths in confirmed cases (or the case fatality rate), which is also one of the weekly reporting indicators to WHO.</a:t>
            </a:r>
          </a:p>
          <a:p>
            <a:endParaRPr lang="en-US" sz="4400"/>
          </a:p>
          <a:p>
            <a:endParaRPr lang="en-US" sz="240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72395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r>
              <a:rPr lang="en-US" sz="1800"/>
              <a:t>Both the HMIS and CRVS systems have data that can be leveraged for rapid mortality surveillance. However, neither the HMIS nor the CRVS system data that has the completeness nor the coverage on all-cause mortality to inform the COVID-19 response.</a:t>
            </a:r>
          </a:p>
          <a:p>
            <a:pPr lvl="1"/>
            <a:endParaRPr lang="en-US" sz="1800"/>
          </a:p>
          <a:p>
            <a:pPr lvl="1"/>
            <a:r>
              <a:rPr lang="en-US" sz="1800"/>
              <a:t>To address the gaps in timeliness and coverage, </a:t>
            </a:r>
            <a:r>
              <a:rPr lang="en-US" sz="1800" err="1"/>
              <a:t>MoH</a:t>
            </a:r>
            <a:r>
              <a:rPr lang="en-US" sz="1800"/>
              <a:t> plans to implement a rapid mortality surveillance (RMS) system</a:t>
            </a:r>
          </a:p>
          <a:p>
            <a:pPr lvl="2"/>
            <a:r>
              <a:rPr lang="en-US" sz="1350"/>
              <a:t>The RMS system will collect data on fact and manner of death from death certification forms at Health Facilities</a:t>
            </a:r>
          </a:p>
          <a:p>
            <a:pPr lvl="2"/>
            <a:r>
              <a:rPr lang="en-US" sz="1350"/>
              <a:t>We plan to collect Individual-level data on a weekly basis </a:t>
            </a:r>
          </a:p>
          <a:p>
            <a:pPr lvl="2"/>
            <a:r>
              <a:rPr lang="en-US" sz="1350" i="1"/>
              <a:t>The </a:t>
            </a:r>
            <a:r>
              <a:rPr lang="en-US" sz="1125" i="1"/>
              <a:t>HMIS reports on a monthly basis; </a:t>
            </a:r>
            <a:r>
              <a:rPr lang="en-US" sz="1125" i="1" err="1"/>
              <a:t>MoH</a:t>
            </a:r>
            <a:r>
              <a:rPr lang="en-US" sz="1125" i="1"/>
              <a:t> is assessing the feasibility of improving the completeness of mortality data in HMIS and changing the reporting timeline to a weekly basis</a:t>
            </a:r>
          </a:p>
          <a:p>
            <a:pPr lvl="2"/>
            <a:r>
              <a:rPr lang="en-US" sz="1350"/>
              <a:t>We Initially plan to implement this system in 21 districts and later extend coverage to all districts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951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500" b="1"/>
              <a:t> </a:t>
            </a:r>
            <a:r>
              <a:rPr lang="en-US" sz="1800"/>
              <a:t>The RMS will leverage the existing HIV-associated mortality surveillance system resources.</a:t>
            </a:r>
          </a:p>
          <a:p>
            <a:pPr lvl="1"/>
            <a:r>
              <a:rPr lang="en-US" sz="1425"/>
              <a:t>Mortality surveillance is currently implemented in 21 districts in 6 provinces. </a:t>
            </a:r>
            <a:r>
              <a:rPr lang="en-US" sz="1425" i="1"/>
              <a:t>(Central, Copperbelt, Eastern, Lusaka, Southern and Western provinces) since May/June 2020</a:t>
            </a:r>
            <a:endParaRPr lang="en-US" sz="1425" i="1">
              <a:highlight>
                <a:srgbClr val="FFFF00"/>
              </a:highlight>
            </a:endParaRPr>
          </a:p>
          <a:p>
            <a:pPr lvl="1"/>
            <a:r>
              <a:rPr lang="en-US" sz="1425"/>
              <a:t>Each district has either 1 or 2 mortality surveillance officers &amp; administratively report to HIOs</a:t>
            </a:r>
          </a:p>
          <a:p>
            <a:pPr lvl="2"/>
            <a:r>
              <a:rPr lang="en-US" sz="1275"/>
              <a:t>Staff will assist the HIOs with data abstraction and will also use MS IT resources</a:t>
            </a:r>
          </a:p>
          <a:p>
            <a:pPr lvl="1"/>
            <a:r>
              <a:rPr lang="en-US" sz="1425"/>
              <a:t>Surveillance officers will abstract all-cause mortality data from the facility registers (out-patients, in-patient report books, patient files &amp; mortuary registers)</a:t>
            </a:r>
          </a:p>
          <a:p>
            <a:pPr lvl="2"/>
            <a:r>
              <a:rPr lang="en-US" sz="1275"/>
              <a:t>Information from the MCCD is recorded in the facility registers</a:t>
            </a:r>
          </a:p>
          <a:p>
            <a:r>
              <a:rPr lang="en-US" sz="1800"/>
              <a:t>The following variables will be collected:</a:t>
            </a:r>
          </a:p>
          <a:p>
            <a:pPr lvl="1"/>
            <a:r>
              <a:rPr lang="en-US" sz="1425"/>
              <a:t>District, Facility name</a:t>
            </a:r>
          </a:p>
          <a:p>
            <a:pPr lvl="1"/>
            <a:r>
              <a:rPr lang="en-US" sz="1425"/>
              <a:t>Age, Sex</a:t>
            </a:r>
          </a:p>
          <a:p>
            <a:pPr lvl="1"/>
            <a:r>
              <a:rPr lang="en-US" sz="1425"/>
              <a:t>Place of death [facility or community (brought-in dead)</a:t>
            </a:r>
          </a:p>
          <a:p>
            <a:pPr lvl="1"/>
            <a:r>
              <a:rPr lang="en-US" sz="1425"/>
              <a:t>Cause of death (as determined by the physician in the facility on MCCD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707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a:t>The RMS data will be entered in an excel-based tool</a:t>
            </a:r>
          </a:p>
          <a:p>
            <a:r>
              <a:rPr lang="en-US" sz="2400"/>
              <a:t>The data will be shared via </a:t>
            </a:r>
            <a:r>
              <a:rPr lang="en-US" sz="2400" err="1"/>
              <a:t>KoboCollect</a:t>
            </a:r>
            <a:r>
              <a:rPr lang="en-US" sz="2400"/>
              <a:t> tool which is still in development</a:t>
            </a:r>
          </a:p>
          <a:p>
            <a:r>
              <a:rPr lang="en-US" sz="2400"/>
              <a:t>We plan to collect historical data to serve as a baseline data for this activity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263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3100"/>
              <a:t>We anticipate some challenges as we attempt to collect historical data form the facilities to establish a baseline for this activity. It is likely that the registers in some facilities may not have been well kept or misplaced or have missing pages thus making it difficult to collect historical data. </a:t>
            </a:r>
          </a:p>
          <a:p>
            <a:endParaRPr lang="en-US" sz="3100"/>
          </a:p>
          <a:p>
            <a:r>
              <a:rPr lang="en-US" sz="3100"/>
              <a:t>It is likely that the HIOs may not be keen on the additional task that they may not appreciate. We propose </a:t>
            </a:r>
            <a:r>
              <a:rPr lang="en-US"/>
              <a:t>utilizing the MS officers where available to buffer the additional task</a:t>
            </a:r>
          </a:p>
          <a:p>
            <a:r>
              <a:rPr lang="en-US" sz="3100"/>
              <a:t>We anticipate potential difficulty in interpreting excess deaths in the context of improving death registration coverage from 2014-2019</a:t>
            </a:r>
          </a:p>
          <a:p>
            <a:r>
              <a:rPr lang="en-US" sz="3100"/>
              <a:t>There may be opportunities to strengthen the quality of routinely reported HMIS data through routine cross-checks &amp; engagement of all HIOs &amp; </a:t>
            </a:r>
            <a:r>
              <a:rPr lang="en-US" sz="3100" err="1"/>
              <a:t>MoH</a:t>
            </a:r>
            <a:r>
              <a:rPr lang="en-US" sz="3100"/>
              <a:t> HQ M&amp;E staff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100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a:solidFill>
                  <a:prstClr val="black"/>
                </a:solidFill>
                <a:latin typeface="Tw Cen MT"/>
              </a:rPr>
              <a:t> </a:t>
            </a:r>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483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0">
              <a:buFont typeface="+mj-lt"/>
              <a:buNone/>
            </a:pPr>
            <a:r>
              <a:rPr lang="en-US" sz="1200" b="0"/>
              <a:t>Mortuary screening and testing is the second approach that we are using to</a:t>
            </a:r>
            <a:r>
              <a:rPr lang="en-US" sz="1200" b="1"/>
              <a:t> </a:t>
            </a:r>
            <a:r>
              <a:rPr lang="en-US" sz="2400">
                <a:solidFill>
                  <a:prstClr val="black"/>
                </a:solidFill>
                <a:latin typeface="Tw Cen MT"/>
              </a:rPr>
              <a:t>monitor mortality during the COVID-19 pandemic. </a:t>
            </a:r>
            <a:r>
              <a:rPr lang="en-US"/>
              <a:t>The objectives are listed on the slides. </a:t>
            </a:r>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029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n-US" sz="3200" kern="1200">
                <a:solidFill>
                  <a:schemeClr val="tx1"/>
                </a:solidFill>
                <a:effectLst/>
                <a:latin typeface="+mn-lt"/>
                <a:ea typeface="+mn-ea"/>
                <a:cs typeface="+mn-cs"/>
              </a:rPr>
              <a:t>Several months ago, we attempted to use verbal autopsy results to inform COVID testing of BID. Unfortunately, due to a delay in processing and receipt of VA results and low coverage of this project (~15 facilities), we recommended that a simple screening tool be used at all facilities where BID are accepted. </a:t>
            </a:r>
          </a:p>
          <a:p>
            <a:pPr lvl="0"/>
            <a:endParaRPr lang="en-US" sz="3200" kern="1200">
              <a:solidFill>
                <a:schemeClr val="tx1"/>
              </a:solidFill>
              <a:effectLst/>
              <a:latin typeface="+mn-lt"/>
              <a:ea typeface="+mn-ea"/>
              <a:cs typeface="+mn-cs"/>
            </a:endParaRPr>
          </a:p>
          <a:p>
            <a:pPr lvl="0"/>
            <a:r>
              <a:rPr lang="en-US" sz="3200" kern="1200">
                <a:solidFill>
                  <a:schemeClr val="tx1"/>
                </a:solidFill>
                <a:effectLst/>
                <a:latin typeface="+mn-lt"/>
                <a:ea typeface="+mn-ea"/>
                <a:cs typeface="+mn-cs"/>
              </a:rPr>
              <a:t>The MOH released guidance in early April that outlined COVID screening and testing procedures in facilities and associated mortuaries. Specifically for mortality surveillance, it asked that any mortality with a respiratory cause of death be tested and that all BID be screened for fever, cough, difficulty breathing, myalgia, or headache just before death also be tested. </a:t>
            </a:r>
          </a:p>
          <a:p>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554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a:t>The process flow shown in the slide shows which cadaver should or should not be tested for COVID-19</a:t>
            </a:r>
          </a:p>
          <a:p>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207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100"/>
              <a:t>We are using two forms for collecting information on all community deaths brought to the mortuary. The laboratory requisition form and the mortuary surveillance report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715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kern="1200">
                <a:solidFill>
                  <a:schemeClr val="tx1"/>
                </a:solidFill>
                <a:effectLst/>
                <a:latin typeface="+mn-lt"/>
                <a:ea typeface="+mn-ea"/>
                <a:cs typeface="+mn-cs"/>
              </a:rPr>
              <a:t>The laboratory request form is being used for recording information for all COVID-19 specimens. It was modified to allow us to use data collected via this form for surveillance purposes, including identifying tests that resulted from mortality surveillance </a:t>
            </a:r>
          </a:p>
          <a:p>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63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mj-lt"/>
              <a:buNone/>
            </a:pPr>
            <a:r>
              <a:rPr lang="en-US" sz="2400"/>
              <a:t>As the epidemic progresses, you want to </a:t>
            </a:r>
            <a:r>
              <a:rPr lang="en-US" sz="1200" kern="1200">
                <a:solidFill>
                  <a:schemeClr val="tx1"/>
                </a:solidFill>
                <a:effectLst/>
                <a:latin typeface="+mn-lt"/>
                <a:ea typeface="+mn-ea"/>
                <a:cs typeface="+mn-cs"/>
              </a:rPr>
              <a:t>evaluate </a:t>
            </a:r>
            <a:r>
              <a:rPr lang="en-US" sz="1200" b="0" kern="1200">
                <a:solidFill>
                  <a:schemeClr val="tx1"/>
                </a:solidFill>
                <a:effectLst/>
                <a:latin typeface="+mn-lt"/>
                <a:ea typeface="+mn-ea"/>
                <a:cs typeface="+mn-cs"/>
              </a:rPr>
              <a:t>the impact of the pandemic on health care systems and society, which can</a:t>
            </a:r>
            <a:r>
              <a:rPr lang="en-US" sz="1200" kern="1200">
                <a:solidFill>
                  <a:schemeClr val="tx1"/>
                </a:solidFill>
                <a:effectLst/>
                <a:latin typeface="+mn-lt"/>
                <a:ea typeface="+mn-ea"/>
                <a:cs typeface="+mn-cs"/>
              </a:rPr>
              <a:t> be evaluated by various direct and indirect measures including excess death, which may show health system strain or food insecurity.  </a:t>
            </a:r>
            <a:endParaRPr lang="en-US">
              <a:solidFill>
                <a:srgbClr val="000000"/>
              </a:solidFill>
            </a:endParaRPr>
          </a:p>
          <a:p>
            <a:endParaRPr lang="en-US" sz="2400"/>
          </a:p>
          <a:p>
            <a:endParaRPr lang="en-US" sz="1200" b="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647225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3200"/>
              <a:t>This is a screening tool that Zambia is using to identify suspect covid-19 cases at the mortuary for all community deaths bought to the mortuary.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a:solidFill>
                  <a:prstClr val="black"/>
                </a:solidFill>
                <a:latin typeface="Tw Cen MT"/>
              </a:rPr>
              <a:t>All community deaths that are screened are documented, regardless of testing status.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a:solidFill>
                  <a:prstClr val="black"/>
                </a:solidFill>
                <a:latin typeface="Tw Cen MT"/>
              </a:rPr>
              <a:t>Inpatient deaths that are screened and tested for COVID-19 are captured in a separate facility monitoring tool. We do not anticipate that many inpatient deaths will be screened or tested post-mortem as they should have already been tested while admitted in hospital.</a:t>
            </a:r>
          </a:p>
          <a:p>
            <a:endParaRPr lang="en-US" sz="3200"/>
          </a:p>
          <a:p>
            <a:r>
              <a:rPr lang="en-US" sz="3200"/>
              <a:t>The screening questions are shown on the slide.</a:t>
            </a:r>
          </a:p>
          <a:p>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145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100"/>
              <a:t>In summary, mortality s</a:t>
            </a:r>
            <a:r>
              <a:rPr kumimoji="0" lang="en-US" sz="2000" b="0" i="0" u="none" strike="noStrike" kern="1200" cap="none" spc="0" normalizeH="0" baseline="0" noProof="0" err="1">
                <a:ln>
                  <a:noFill/>
                </a:ln>
                <a:solidFill>
                  <a:prstClr val="black"/>
                </a:solidFill>
                <a:effectLst/>
                <a:uLnTx/>
                <a:uFillTx/>
                <a:latin typeface="Tw Cen MT"/>
                <a:ea typeface="+mn-ea"/>
                <a:cs typeface="+mn-cs"/>
              </a:rPr>
              <a:t>urveillance</a:t>
            </a:r>
            <a:r>
              <a:rPr kumimoji="0" lang="en-US" sz="2000" b="0" i="0" u="none" strike="noStrike" kern="1200" cap="none" spc="0" normalizeH="0" baseline="0" noProof="0">
                <a:ln>
                  <a:noFill/>
                </a:ln>
                <a:solidFill>
                  <a:prstClr val="black"/>
                </a:solidFill>
                <a:effectLst/>
                <a:uLnTx/>
                <a:uFillTx/>
                <a:latin typeface="Tw Cen MT"/>
                <a:ea typeface="+mn-ea"/>
                <a:cs typeface="+mn-cs"/>
              </a:rPr>
              <a:t> is a critical element of COVID-19 surveillance system. </a:t>
            </a:r>
            <a:r>
              <a:rPr kumimoji="0" lang="en-US" sz="1800" b="0" i="0" u="none" strike="noStrike" kern="1200" cap="none" spc="0" normalizeH="0" baseline="0" noProof="0">
                <a:ln>
                  <a:noFill/>
                </a:ln>
                <a:solidFill>
                  <a:prstClr val="black"/>
                </a:solidFill>
                <a:effectLst/>
                <a:uLnTx/>
                <a:uFillTx/>
                <a:latin typeface="Tw Cen MT"/>
                <a:ea typeface="+mn-ea"/>
                <a:cs typeface="+mn-cs"/>
              </a:rPr>
              <a:t>Deaths among confirmed cases only tells part of the story. All-cause mortality surveillance is needed to inform policy makers</a:t>
            </a:r>
          </a:p>
          <a:p>
            <a:pPr marL="0" marR="0" lvl="0" indent="0" algn="l" defTabSz="914400" rtl="0" eaLnBrk="1" fontAlgn="auto" latinLnBrk="0" hangingPunct="1">
              <a:lnSpc>
                <a:spcPct val="100000"/>
              </a:lnSpc>
              <a:spcBef>
                <a:spcPts val="525"/>
              </a:spcBef>
              <a:spcAft>
                <a:spcPts val="0"/>
              </a:spcAft>
              <a:buClr>
                <a:srgbClr val="DD8047"/>
              </a:buClr>
              <a:buSzPct val="60000"/>
              <a:buFont typeface="Wingdings"/>
              <a:buNone/>
              <a:tabLst/>
              <a:defRPr/>
            </a:pPr>
            <a:r>
              <a:rPr kumimoji="0" lang="en-US" sz="2000" b="0" i="0" u="none" strike="noStrike" kern="1200" cap="none" spc="0" normalizeH="0" baseline="0" noProof="0">
                <a:ln>
                  <a:noFill/>
                </a:ln>
                <a:solidFill>
                  <a:prstClr val="black"/>
                </a:solidFill>
                <a:effectLst/>
                <a:uLnTx/>
                <a:uFillTx/>
                <a:latin typeface="Tw Cen MT"/>
                <a:ea typeface="+mn-ea"/>
                <a:cs typeface="+mn-cs"/>
              </a:rPr>
              <a:t>Gaps in data completeness may limit geographic scope of all-cause mortality surveillance.</a:t>
            </a:r>
          </a:p>
          <a:p>
            <a:pPr marL="0" marR="0" lvl="0" indent="0" algn="l" defTabSz="914400" rtl="0" eaLnBrk="1" fontAlgn="auto" latinLnBrk="0" hangingPunct="1">
              <a:lnSpc>
                <a:spcPct val="100000"/>
              </a:lnSpc>
              <a:spcBef>
                <a:spcPts val="525"/>
              </a:spcBef>
              <a:spcAft>
                <a:spcPts val="0"/>
              </a:spcAft>
              <a:buClr>
                <a:srgbClr val="DD8047"/>
              </a:buClr>
              <a:buSzPct val="60000"/>
              <a:buFont typeface="Wingdings"/>
              <a:buNone/>
              <a:tabLst/>
              <a:defRPr/>
            </a:pPr>
            <a:r>
              <a:rPr kumimoji="0" lang="en-US" sz="2000" b="0" i="0" u="none" strike="noStrike" kern="1200" cap="none" spc="0" normalizeH="0" baseline="0" noProof="0">
                <a:ln>
                  <a:noFill/>
                </a:ln>
                <a:solidFill>
                  <a:prstClr val="black"/>
                </a:solidFill>
                <a:effectLst/>
                <a:uLnTx/>
                <a:uFillTx/>
                <a:latin typeface="Tw Cen MT"/>
                <a:ea typeface="+mn-ea"/>
                <a:cs typeface="+mn-cs"/>
              </a:rPr>
              <a:t>Time lag in data capture is a critical hurdle to timely action</a:t>
            </a:r>
          </a:p>
          <a:p>
            <a:pPr marL="0" marR="0" lvl="0" indent="0" algn="l" defTabSz="914400" rtl="0" eaLnBrk="1" fontAlgn="auto" latinLnBrk="0" hangingPunct="1">
              <a:lnSpc>
                <a:spcPct val="100000"/>
              </a:lnSpc>
              <a:spcBef>
                <a:spcPts val="525"/>
              </a:spcBef>
              <a:spcAft>
                <a:spcPts val="0"/>
              </a:spcAft>
              <a:buClr>
                <a:srgbClr val="DD8047"/>
              </a:buClr>
              <a:buSzPct val="60000"/>
              <a:buFont typeface="Wingdings"/>
              <a:buNone/>
              <a:tabLst/>
              <a:defRPr/>
            </a:pPr>
            <a:r>
              <a:rPr kumimoji="0" lang="en-US" sz="2000" b="0" i="0" u="none" strike="noStrike" kern="1200" cap="none" spc="0" normalizeH="0" baseline="0" noProof="0">
                <a:ln>
                  <a:noFill/>
                </a:ln>
                <a:solidFill>
                  <a:prstClr val="black"/>
                </a:solidFill>
                <a:effectLst/>
                <a:uLnTx/>
                <a:uFillTx/>
                <a:latin typeface="Tw Cen MT"/>
                <a:ea typeface="+mn-ea"/>
                <a:cs typeface="+mn-cs"/>
              </a:rPr>
              <a:t>Zambia is leveraging existing systems and creating new structures where needed</a:t>
            </a:r>
          </a:p>
          <a:p>
            <a:pPr marL="0" marR="0" lvl="0" indent="0" algn="l" defTabSz="914400" rtl="0" eaLnBrk="1" fontAlgn="auto" latinLnBrk="0" hangingPunct="1">
              <a:lnSpc>
                <a:spcPct val="100000"/>
              </a:lnSpc>
              <a:spcBef>
                <a:spcPts val="525"/>
              </a:spcBef>
              <a:spcAft>
                <a:spcPts val="0"/>
              </a:spcAft>
              <a:buClr>
                <a:srgbClr val="DD8047"/>
              </a:buClr>
              <a:buSzPct val="60000"/>
              <a:buFont typeface="Wingdings"/>
              <a:buNone/>
              <a:tabLst/>
              <a:defRPr/>
            </a:pPr>
            <a:r>
              <a:rPr kumimoji="0" lang="en-US" sz="2000" b="0" i="0" u="none" strike="noStrike" kern="1200" cap="none" spc="0" normalizeH="0" baseline="0" noProof="0">
                <a:ln>
                  <a:noFill/>
                </a:ln>
                <a:solidFill>
                  <a:prstClr val="black"/>
                </a:solidFill>
                <a:effectLst/>
                <a:uLnTx/>
                <a:uFillTx/>
                <a:latin typeface="Tw Cen MT"/>
                <a:ea typeface="+mn-ea"/>
                <a:cs typeface="+mn-cs"/>
              </a:rPr>
              <a:t>Creating partnerships across ministries and sharing data is critical to success</a:t>
            </a:r>
          </a:p>
          <a:p>
            <a:endParaRPr lang="en-US" sz="3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4996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Listed here is a compilation of resources from WHO, starting with the general surveillance strategies document, followed by the global surveillance of COVID-19 tool for reporting aggregated data.  This Excel tool for weekly reporting includes one indicator on the “number of new confirmed case deaths country-wide.”</a:t>
            </a:r>
          </a:p>
          <a:p>
            <a:endParaRPr lang="en-US"/>
          </a:p>
          <a:p>
            <a:r>
              <a:rPr lang="en-US"/>
              <a:t>The Data for Delivery and Impact Division at WHO has published a technical note on medical certification, coding, and reporting, and they have a portal to submit weekly mortality data from death certificates.</a:t>
            </a:r>
          </a:p>
          <a:p>
            <a:endParaRPr lang="en-US"/>
          </a:p>
          <a:p>
            <a:r>
              <a:rPr lang="en-US"/>
              <a:t>The Rapid Mortality Surveillance Technical Package has also been released. Vital Strategies has developed an excess mortality calculator tool, and WHO is in the process of updating their portal to also include the total all-cause mortality from various sources in its weekly reporting. </a:t>
            </a:r>
          </a:p>
          <a:p>
            <a:pPr marL="171450" indent="-171450">
              <a:buFontTx/>
              <a:buChar cha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62</a:t>
            </a:fld>
            <a:endParaRPr lang="en-US"/>
          </a:p>
        </p:txBody>
      </p:sp>
    </p:spTree>
    <p:extLst>
      <p:ext uri="{BB962C8B-B14F-4D97-AF65-F5344CB8AC3E}">
        <p14:creationId xmlns:p14="http://schemas.microsoft.com/office/powerpoint/2010/main" val="18892183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Bloomberg Philanthropies Data for Health Initiative has hosted a series of webinars on various topics related to mortality surveillance for COVID-19. They are listed here with the webinar recording and session slides in English, Spanish, and French.  </a:t>
            </a:r>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63</a:t>
            </a:fld>
            <a:endParaRPr lang="en-US"/>
          </a:p>
        </p:txBody>
      </p:sp>
    </p:spTree>
    <p:extLst>
      <p:ext uri="{BB962C8B-B14F-4D97-AF65-F5344CB8AC3E}">
        <p14:creationId xmlns:p14="http://schemas.microsoft.com/office/powerpoint/2010/main" val="18248121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64</a:t>
            </a:fld>
            <a:endParaRPr lang="en-US"/>
          </a:p>
        </p:txBody>
      </p:sp>
    </p:spTree>
    <p:extLst>
      <p:ext uri="{BB962C8B-B14F-4D97-AF65-F5344CB8AC3E}">
        <p14:creationId xmlns:p14="http://schemas.microsoft.com/office/powerpoint/2010/main" val="1127822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65</a:t>
            </a:fld>
            <a:endParaRPr lang="en-US"/>
          </a:p>
        </p:txBody>
      </p:sp>
    </p:spTree>
    <p:extLst>
      <p:ext uri="{BB962C8B-B14F-4D97-AF65-F5344CB8AC3E}">
        <p14:creationId xmlns:p14="http://schemas.microsoft.com/office/powerpoint/2010/main" val="51491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solidFill>
                  <a:srgbClr val="000000"/>
                </a:solidFill>
              </a:rPr>
              <a:t>In monitoring the long term epidemiologic trends and evolution of the COVID-19 virus, patterns of deaths can indicate levels of severity and co-morbidities associated with severe disease and mortality. Listed here are multiple mortality indicators that examine changes in deaths by various aggregators, as they relate to severe disease outcome. To note, the first two indicators would require testing to confirm COVID-19 status, but such testing or even cause of death is not necessarily required for the others.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74276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Summarized here are various indicators available from mortality surveillance. Y</a:t>
            </a:r>
            <a:r>
              <a:rPr lang="en-US">
                <a:solidFill>
                  <a:schemeClr val="bg2">
                    <a:lumMod val="50000"/>
                  </a:schemeClr>
                </a:solidFill>
              </a:rPr>
              <a:t>ou can decide which are most appropriate, </a:t>
            </a:r>
            <a:r>
              <a:rPr lang="en-US"/>
              <a:t>taking into consideration </a:t>
            </a:r>
            <a:r>
              <a:rPr lang="en-US">
                <a:solidFill>
                  <a:schemeClr val="bg2">
                    <a:lumMod val="50000"/>
                  </a:schemeClr>
                </a:solidFill>
              </a:rPr>
              <a:t>country specific needs for mortality surveillance as well as available resources and systems to work from. </a:t>
            </a:r>
            <a:r>
              <a:rPr lang="en-US" sz="1000">
                <a:solidFill>
                  <a:schemeClr val="bg2">
                    <a:lumMod val="50000"/>
                  </a:schemeClr>
                </a:solidFill>
                <a:latin typeface="+mn-lt"/>
                <a:cs typeface="Calibri"/>
              </a:rPr>
              <a:t>With these indicators, you can look at total mortality on a daily or weekly basis– among various populations; get an estimate of COVID-19 attributable mortality; or estimate excess mortality among select sites or areas in the country. These can be used to monitor impact of COVID-19 on mortality; determine potential underestimation, particularly where testing is lacking; or identify potential new transmission areas. </a:t>
            </a:r>
          </a:p>
          <a:p>
            <a:pPr marL="0" indent="0">
              <a:buFontTx/>
              <a:buNone/>
            </a:pPr>
            <a:endParaRPr lang="en-US" sz="1000">
              <a:solidFill>
                <a:schemeClr val="bg2">
                  <a:lumMod val="50000"/>
                </a:schemeClr>
              </a:solidFill>
              <a:cs typeface="Calibri"/>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69469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a:solidFill>
                  <a:schemeClr val="tx1"/>
                </a:solidFill>
                <a:latin typeface="+mn-lt"/>
                <a:ea typeface="+mn-ea"/>
                <a:cs typeface="+mn-cs"/>
              </a:rPr>
              <a:t>There are many approaches to mortality surveillance, involving all-cause and cause-specific mortality systems in the health sector, as well as civil registration systems and medicolegal death investigation systems. In the ideal case, countries have a digitized, unified, real time death notification and registration system with high levels of coverage and completeness that captures all deaths from all causes in all settings, including hospitals; care facilities; homes; or prisons– and this death information can, therefore, be used to generate all necessary mortality data promptly.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a:solidFill>
                  <a:schemeClr val="tx1"/>
                </a:solidFill>
                <a:latin typeface="+mn-lt"/>
                <a:ea typeface="+mn-ea"/>
                <a:cs typeface="+mn-cs"/>
              </a:rPr>
              <a:t>Here is an example of a visualization from CDC’s pneumonia and influenza mortality surveillance program, showing the percentage of all deaths due to pneumonia and influenza on a weekly basis. As noted with the yellow lines, this information is based on causes of death from death certificates compiled by the National Center for Health Statistics as part of their vital statistics program.</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429109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3.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9" r="13829"/>
          <a:stretch/>
        </p:blipFill>
        <p:spPr>
          <a:xfrm>
            <a:off x="5152869" y="1023780"/>
            <a:ext cx="3991131" cy="3292683"/>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 y="0"/>
            <a:ext cx="9144000"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1738859" y="9097"/>
            <a:ext cx="7405141"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1738859" y="1026256"/>
            <a:ext cx="6400800"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1738859" y="1890634"/>
            <a:ext cx="6340840"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510542"/>
            <a:ext cx="4181912" cy="338554"/>
          </a:xfrm>
          <a:prstGeom prst="rect">
            <a:avLst/>
          </a:prstGeom>
          <a:solidFill>
            <a:srgbClr val="FBAB18"/>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600">
                <a:solidFill>
                  <a:srgbClr val="2D2D2D"/>
                </a:solidFill>
                <a:latin typeface="Calibri" panose="020F0502020204030204" pitchFamily="34" charset="0"/>
                <a:cs typeface="Calibri" panose="020F0502020204030204" pitchFamily="34" charset="0"/>
              </a:rPr>
              <a:t>For more information: </a:t>
            </a:r>
            <a:r>
              <a:rPr lang="en-US" sz="1600" b="1">
                <a:solidFill>
                  <a:srgbClr val="2D2D2D"/>
                </a:solidFill>
                <a:latin typeface="Calibri" panose="020F0502020204030204" pitchFamily="34" charset="0"/>
                <a:cs typeface="Calibri" panose="020F0502020204030204" pitchFamily="34" charset="0"/>
              </a:rPr>
              <a:t>www.cdc.gov/COVID19</a:t>
            </a:r>
          </a:p>
        </p:txBody>
      </p:sp>
    </p:spTree>
    <p:extLst>
      <p:ext uri="{BB962C8B-B14F-4D97-AF65-F5344CB8AC3E}">
        <p14:creationId xmlns:p14="http://schemas.microsoft.com/office/powerpoint/2010/main" val="5401845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8"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900" indent="-342900">
              <a:spcBef>
                <a:spcPts val="0"/>
              </a:spcBef>
              <a:buClr>
                <a:srgbClr val="0039A6"/>
              </a:buClr>
              <a:buFont typeface="Wingdings" panose="05000000000000000000" pitchFamily="2" charset="2"/>
              <a:buChar char="§"/>
              <a:defRPr sz="2000">
                <a:solidFill>
                  <a:srgbClr val="000000"/>
                </a:solidFill>
              </a:defRPr>
            </a:lvl1pPr>
            <a:lvl2pPr>
              <a:spcBef>
                <a:spcPts val="0"/>
              </a:spcBef>
              <a:buClr>
                <a:srgbClr val="0039A6"/>
              </a:buClr>
              <a:defRPr sz="2000">
                <a:solidFill>
                  <a:srgbClr val="000000"/>
                </a:solidFill>
              </a:defRPr>
            </a:lvl2pPr>
            <a:lvl3pPr>
              <a:spcBef>
                <a:spcPts val="0"/>
              </a:spcBef>
              <a:buClr>
                <a:srgbClr val="0039A6"/>
              </a:buClr>
              <a:defRPr sz="200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6" name="Line 6"/>
          <p:cNvSpPr>
            <a:spLocks noChangeShapeType="1"/>
          </p:cNvSpPr>
          <p:nvPr userDrawn="1"/>
        </p:nvSpPr>
        <p:spPr bwMode="auto">
          <a:xfrm>
            <a:off x="457200" y="1109483"/>
            <a:ext cx="8229600" cy="0"/>
          </a:xfrm>
          <a:prstGeom prst="line">
            <a:avLst/>
          </a:prstGeom>
          <a:noFill/>
          <a:ln w="25400">
            <a:solidFill>
              <a:srgbClr val="0039A6"/>
            </a:solidFill>
            <a:round/>
            <a:headEnd/>
            <a:tailEnd/>
          </a:ln>
        </p:spPr>
        <p:txBody>
          <a:bodyPr wrap="none" anchor="ctr"/>
          <a:lstStyle/>
          <a:p>
            <a:pPr fontAlgn="base">
              <a:spcBef>
                <a:spcPct val="0"/>
              </a:spcBef>
              <a:spcAft>
                <a:spcPct val="0"/>
              </a:spcAft>
            </a:pPr>
            <a:endParaRPr lang="en-US">
              <a:ln>
                <a:solidFill>
                  <a:srgbClr val="002060">
                    <a:lumMod val="50000"/>
                    <a:lumOff val="50000"/>
                  </a:srgbClr>
                </a:solidFill>
              </a:ln>
              <a:solidFill>
                <a:srgbClr val="0F56DC"/>
              </a:solidFill>
              <a:latin typeface="Arial" charset="0"/>
            </a:endParaRPr>
          </a:p>
        </p:txBody>
      </p:sp>
      <p:sp>
        <p:nvSpPr>
          <p:cNvPr id="9" name="TextBox 8"/>
          <p:cNvSpPr txBox="1"/>
          <p:nvPr userDrawn="1"/>
        </p:nvSpPr>
        <p:spPr>
          <a:xfrm>
            <a:off x="8747738" y="4744870"/>
            <a:ext cx="396262" cy="307777"/>
          </a:xfrm>
          <a:prstGeom prst="rect">
            <a:avLst/>
          </a:prstGeom>
          <a:noFill/>
        </p:spPr>
        <p:txBody>
          <a:bodyPr wrap="none" rtlCol="0">
            <a:spAutoFit/>
          </a:bodyPr>
          <a:lstStyle/>
          <a:p>
            <a:pPr algn="r"/>
            <a:fld id="{16C56A00-B67A-4726-B07D-3A7D659B2E50}" type="slidenum">
              <a:rPr lang="en-US" sz="14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4467781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2C73-8E64-47EF-832A-9E07F799AC0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A8ADB3A-CF7A-4266-9899-2C6B1669416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082E74B-425C-412E-8DBA-79346DA0DCFE}"/>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5" name="Footer Placeholder 4">
            <a:extLst>
              <a:ext uri="{FF2B5EF4-FFF2-40B4-BE49-F238E27FC236}">
                <a16:creationId xmlns:a16="http://schemas.microsoft.com/office/drawing/2014/main" id="{8DA15FBD-A754-4CCC-A398-015F2E9C3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C82FD-7EEB-4601-9D31-FB0CD80C2108}"/>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253733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BF47-CB04-4DCB-B80C-C107FDFE9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FE886-69F2-45E2-9F56-7B197E5427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54729-62AF-47EA-B278-38B9146C5C58}"/>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5" name="Footer Placeholder 4">
            <a:extLst>
              <a:ext uri="{FF2B5EF4-FFF2-40B4-BE49-F238E27FC236}">
                <a16:creationId xmlns:a16="http://schemas.microsoft.com/office/drawing/2014/main" id="{FB50025D-EBB2-4C8A-8818-3FB362E3B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FEB6E-27CC-4737-8116-CDBB6AF79F45}"/>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883304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7261-3990-473A-A5A2-A9071DE232F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176FCB6-BC6E-4F9A-B096-A9D5CE0BB6D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0A1A00-4090-4A39-80BF-79408BA17170}"/>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5" name="Footer Placeholder 4">
            <a:extLst>
              <a:ext uri="{FF2B5EF4-FFF2-40B4-BE49-F238E27FC236}">
                <a16:creationId xmlns:a16="http://schemas.microsoft.com/office/drawing/2014/main" id="{4FA5F1C8-81A3-454C-B802-4B9067EAA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FCF3B-DDB2-4072-9D6E-C82179FEBFC8}"/>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17635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CB0E-491A-410F-9AB9-A4EBE927F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EB9E6-96E9-4965-B13E-E48161C3E06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550FDB-58DD-4806-AC3C-92B8682BD75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EFF82-C58F-40CF-B4E9-28CFDE09746C}"/>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6" name="Footer Placeholder 5">
            <a:extLst>
              <a:ext uri="{FF2B5EF4-FFF2-40B4-BE49-F238E27FC236}">
                <a16:creationId xmlns:a16="http://schemas.microsoft.com/office/drawing/2014/main" id="{6D9BB88C-C047-4F2A-BE44-049F4319E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845C2-23A4-416A-8B9B-69D9C0A0CE92}"/>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35205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21CE-B8A8-4EDB-898C-302678ADCA2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446B1-99FA-4E6C-807A-537E0B7A6E4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1A70F-2988-443E-88E4-BC13E3C05C0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B3E19-CBE6-4AB8-B15A-7D25652F8CD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33303-A909-410A-8F71-F1A9F746140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FFF7A3-B5B7-4B1C-B748-717106EC1803}"/>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8" name="Footer Placeholder 7">
            <a:extLst>
              <a:ext uri="{FF2B5EF4-FFF2-40B4-BE49-F238E27FC236}">
                <a16:creationId xmlns:a16="http://schemas.microsoft.com/office/drawing/2014/main" id="{6FF8457A-5240-4F70-BCB0-2FFA16383D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4C081-D700-4529-9ED8-E28E57E33172}"/>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122924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D77D-E907-41DB-85C7-9AAEE5C692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EC14E4-C8CF-48BB-AF9B-7E22E0BB19B2}"/>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4" name="Footer Placeholder 3">
            <a:extLst>
              <a:ext uri="{FF2B5EF4-FFF2-40B4-BE49-F238E27FC236}">
                <a16:creationId xmlns:a16="http://schemas.microsoft.com/office/drawing/2014/main" id="{B4343767-36ED-41A8-8881-545D1B97C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A38D6B-D381-4669-A277-DC5D1CC0139B}"/>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74591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54F5E-8B1A-42E1-B6AD-23A83250E300}"/>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3" name="Footer Placeholder 2">
            <a:extLst>
              <a:ext uri="{FF2B5EF4-FFF2-40B4-BE49-F238E27FC236}">
                <a16:creationId xmlns:a16="http://schemas.microsoft.com/office/drawing/2014/main" id="{F9537BBD-F194-449A-BE42-E94F68F51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E81E15-981A-4949-B7BA-C475FC974AD0}"/>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60981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E650-1533-4DDE-807F-B2172DCAA0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B604C0-E5ED-47A8-88D7-3DFC9271712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25C452-CCEA-4D3A-8EB2-5A6F1DE2508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92AC2C-ABE3-4008-9A8E-1373EA2FEDCC}"/>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6" name="Footer Placeholder 5">
            <a:extLst>
              <a:ext uri="{FF2B5EF4-FFF2-40B4-BE49-F238E27FC236}">
                <a16:creationId xmlns:a16="http://schemas.microsoft.com/office/drawing/2014/main" id="{B252C7FE-AF0E-4E59-B1E8-CBC9D9B27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2DFBD-CA56-4748-9F0F-8A36430DF9C9}"/>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990871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8655-55B1-4128-9F6D-6D489DC5B7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67510F-E6CC-4B7D-8738-6329D1D55FA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B5ADCC-0726-4AE4-B6EA-CE1346B20D8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46DF75-2B1E-40C2-BF77-7B20B69C4A4D}"/>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6" name="Footer Placeholder 5">
            <a:extLst>
              <a:ext uri="{FF2B5EF4-FFF2-40B4-BE49-F238E27FC236}">
                <a16:creationId xmlns:a16="http://schemas.microsoft.com/office/drawing/2014/main" id="{0BF137AC-E149-4B58-908C-5ABA271E4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B1AE1-6A57-4C3A-AB5A-9BA97418CA03}"/>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68381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1738859" y="9097"/>
            <a:ext cx="7405141"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1738859" y="1026256"/>
            <a:ext cx="6400800"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1738859" y="1890634"/>
            <a:ext cx="6340840"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Tree>
    <p:extLst>
      <p:ext uri="{BB962C8B-B14F-4D97-AF65-F5344CB8AC3E}">
        <p14:creationId xmlns:p14="http://schemas.microsoft.com/office/powerpoint/2010/main" val="23839383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697B-57AC-4706-8A9C-3BD9636C5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5A7CB7-5EB5-4500-9186-92609AEE9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EB95C-677C-4FAE-854F-E11E5906DE51}"/>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5" name="Footer Placeholder 4">
            <a:extLst>
              <a:ext uri="{FF2B5EF4-FFF2-40B4-BE49-F238E27FC236}">
                <a16:creationId xmlns:a16="http://schemas.microsoft.com/office/drawing/2014/main" id="{E2A43279-52EF-4450-BBEF-0F283058D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499B1-04C9-477A-B760-A089A8B8234D}"/>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3527635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9309B-51CC-46BD-B933-8E695EECED5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AEC17-7850-4175-A2AA-21FAA707B6B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01A09-AEAB-4597-9FDE-140D8DD3937F}"/>
              </a:ext>
            </a:extLst>
          </p:cNvPr>
          <p:cNvSpPr>
            <a:spLocks noGrp="1"/>
          </p:cNvSpPr>
          <p:nvPr>
            <p:ph type="dt" sz="half" idx="10"/>
          </p:nvPr>
        </p:nvSpPr>
        <p:spPr/>
        <p:txBody>
          <a:bodyPr/>
          <a:lstStyle/>
          <a:p>
            <a:fld id="{4722CEBF-1E7C-47FC-8BB1-CC572C77BBC7}" type="datetimeFigureOut">
              <a:rPr lang="en-US" smtClean="0"/>
              <a:t>6/18/2020</a:t>
            </a:fld>
            <a:endParaRPr lang="en-US"/>
          </a:p>
        </p:txBody>
      </p:sp>
      <p:sp>
        <p:nvSpPr>
          <p:cNvPr id="5" name="Footer Placeholder 4">
            <a:extLst>
              <a:ext uri="{FF2B5EF4-FFF2-40B4-BE49-F238E27FC236}">
                <a16:creationId xmlns:a16="http://schemas.microsoft.com/office/drawing/2014/main" id="{65D0F949-35FE-4A02-8C7F-4AFE519FB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3E88B-0523-486B-8EAF-703C1D6A4B68}"/>
              </a:ext>
            </a:extLst>
          </p:cNvPr>
          <p:cNvSpPr>
            <a:spLocks noGrp="1"/>
          </p:cNvSpPr>
          <p:nvPr>
            <p:ph type="sldNum" sz="quarter" idx="12"/>
          </p:nvPr>
        </p:nvSpPr>
        <p:spPr/>
        <p:txBody>
          <a:bodyPr/>
          <a:lstStyle/>
          <a:p>
            <a:fld id="{F9BFDB18-A7C0-4E23-847F-B4528F95EA35}" type="slidenum">
              <a:rPr lang="en-US" smtClean="0"/>
              <a:t>‹#›</a:t>
            </a:fld>
            <a:endParaRPr lang="en-US"/>
          </a:p>
        </p:txBody>
      </p:sp>
    </p:spTree>
    <p:extLst>
      <p:ext uri="{BB962C8B-B14F-4D97-AF65-F5344CB8AC3E}">
        <p14:creationId xmlns:p14="http://schemas.microsoft.com/office/powerpoint/2010/main" val="254460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spTree>
    <p:extLst>
      <p:ext uri="{BB962C8B-B14F-4D97-AF65-F5344CB8AC3E}">
        <p14:creationId xmlns:p14="http://schemas.microsoft.com/office/powerpoint/2010/main" val="377505499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085EE-CF13-4F48-9537-75848290B8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9" r="13829"/>
          <a:stretch/>
        </p:blipFill>
        <p:spPr>
          <a:xfrm>
            <a:off x="5152870" y="1023781"/>
            <a:ext cx="3991131" cy="3292683"/>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1" y="0"/>
            <a:ext cx="9144000"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1738860" y="9097"/>
            <a:ext cx="7405141"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1738859" y="1026256"/>
            <a:ext cx="6400800"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1738860" y="1890635"/>
            <a:ext cx="6340840"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90" y="4510543"/>
            <a:ext cx="4181912" cy="338554"/>
          </a:xfrm>
          <a:prstGeom prst="rect">
            <a:avLst/>
          </a:prstGeom>
          <a:solidFill>
            <a:srgbClr val="FBAB18"/>
          </a:solid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lang="en-US" sz="1600">
                <a:solidFill>
                  <a:srgbClr val="2D2D2D"/>
                </a:solidFill>
                <a:latin typeface="Calibri" panose="020F0502020204030204" pitchFamily="34" charset="0"/>
                <a:cs typeface="Calibri" panose="020F0502020204030204" pitchFamily="34" charset="0"/>
              </a:rPr>
              <a:t>For more information: </a:t>
            </a:r>
            <a:r>
              <a:rPr lang="en-US" sz="1600" b="1">
                <a:solidFill>
                  <a:srgbClr val="2D2D2D"/>
                </a:solidFill>
                <a:latin typeface="Calibri" panose="020F0502020204030204" pitchFamily="34" charset="0"/>
                <a:cs typeface="Calibri" panose="020F0502020204030204" pitchFamily="34" charset="0"/>
              </a:rPr>
              <a:t>www.cdc.gov/COVID19</a:t>
            </a:r>
          </a:p>
        </p:txBody>
      </p:sp>
    </p:spTree>
    <p:extLst>
      <p:ext uri="{BB962C8B-B14F-4D97-AF65-F5344CB8AC3E}">
        <p14:creationId xmlns:p14="http://schemas.microsoft.com/office/powerpoint/2010/main" val="4305815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1738860" y="9097"/>
            <a:ext cx="7405141"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1738859" y="1026256"/>
            <a:ext cx="6400800" cy="342900"/>
          </a:xfrm>
          <a:prstGeom prst="rect">
            <a:avLst/>
          </a:prstGeom>
        </p:spPr>
        <p:txBody>
          <a:bodyPr/>
          <a:lstStyle>
            <a:lvl1pPr marL="0" indent="0" algn="l">
              <a:buNone/>
              <a:defRPr sz="2000" b="1" baseline="0">
                <a:solidFill>
                  <a:schemeClr val="tx2"/>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1738860" y="1890635"/>
            <a:ext cx="6340840"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Tree>
    <p:extLst>
      <p:ext uri="{BB962C8B-B14F-4D97-AF65-F5344CB8AC3E}">
        <p14:creationId xmlns:p14="http://schemas.microsoft.com/office/powerpoint/2010/main" val="42926008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spTree>
    <p:extLst>
      <p:ext uri="{BB962C8B-B14F-4D97-AF65-F5344CB8AC3E}">
        <p14:creationId xmlns:p14="http://schemas.microsoft.com/office/powerpoint/2010/main" val="10408659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7"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5"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7"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8"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9"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Tree>
    <p:extLst>
      <p:ext uri="{BB962C8B-B14F-4D97-AF65-F5344CB8AC3E}">
        <p14:creationId xmlns:p14="http://schemas.microsoft.com/office/powerpoint/2010/main" val="195402871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3417555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42322222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989" r="13829"/>
          <a:stretch/>
        </p:blipFill>
        <p:spPr>
          <a:xfrm>
            <a:off x="5152870" y="260579"/>
            <a:ext cx="3991131" cy="3292683"/>
          </a:xfrm>
          <a:prstGeom prst="rect">
            <a:avLst/>
          </a:prstGeom>
        </p:spPr>
      </p:pic>
    </p:spTree>
    <p:extLst>
      <p:ext uri="{BB962C8B-B14F-4D97-AF65-F5344CB8AC3E}">
        <p14:creationId xmlns:p14="http://schemas.microsoft.com/office/powerpoint/2010/main" val="21580429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10570265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8777"/>
            <a:ext cx="9144000" cy="2543820"/>
          </a:xfrm>
          <a:prstGeom prst="rect">
            <a:avLst/>
          </a:prstGeom>
        </p:spPr>
      </p:pic>
    </p:spTree>
    <p:extLst>
      <p:ext uri="{BB962C8B-B14F-4D97-AF65-F5344CB8AC3E}">
        <p14:creationId xmlns:p14="http://schemas.microsoft.com/office/powerpoint/2010/main" val="9238176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83D2-A254-4831-906A-47C5105F95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94A5E-30CB-4F34-99A5-A0A5A4F25D7F}"/>
              </a:ext>
            </a:extLst>
          </p:cNvPr>
          <p:cNvSpPr>
            <a:spLocks noGrp="1"/>
          </p:cNvSpPr>
          <p:nvPr>
            <p:ph type="dt" sz="half" idx="10"/>
          </p:nvPr>
        </p:nvSpPr>
        <p:spPr/>
        <p:txBody>
          <a:bodyPr/>
          <a:lstStyle/>
          <a:p>
            <a:fld id="{ADD47F59-E511-4179-8ED3-E3785A1043E8}" type="datetimeFigureOut">
              <a:rPr lang="en-US" smtClean="0"/>
              <a:t>6/18/2020</a:t>
            </a:fld>
            <a:endParaRPr lang="en-US"/>
          </a:p>
        </p:txBody>
      </p:sp>
      <p:sp>
        <p:nvSpPr>
          <p:cNvPr id="4" name="Footer Placeholder 3">
            <a:extLst>
              <a:ext uri="{FF2B5EF4-FFF2-40B4-BE49-F238E27FC236}">
                <a16:creationId xmlns:a16="http://schemas.microsoft.com/office/drawing/2014/main" id="{951AE331-9598-46DF-8AFC-9870E1B772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7EB05-FBB9-4A7C-9A12-36F90179C6BA}"/>
              </a:ext>
            </a:extLst>
          </p:cNvPr>
          <p:cNvSpPr>
            <a:spLocks noGrp="1"/>
          </p:cNvSpPr>
          <p:nvPr>
            <p:ph type="sldNum" sz="quarter" idx="12"/>
          </p:nvPr>
        </p:nvSpPr>
        <p:spPr/>
        <p:txBody>
          <a:bodyPr/>
          <a:lstStyle/>
          <a:p>
            <a:fld id="{550F6431-6FC5-46A4-AC52-C736D6798B89}" type="slidenum">
              <a:rPr lang="en-US" smtClean="0"/>
              <a:t>‹#›</a:t>
            </a:fld>
            <a:endParaRPr lang="en-US"/>
          </a:p>
        </p:txBody>
      </p:sp>
    </p:spTree>
    <p:extLst>
      <p:ext uri="{BB962C8B-B14F-4D97-AF65-F5344CB8AC3E}">
        <p14:creationId xmlns:p14="http://schemas.microsoft.com/office/powerpoint/2010/main" val="40129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9"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92" indent="-342892">
              <a:spcBef>
                <a:spcPts val="0"/>
              </a:spcBef>
              <a:buClr>
                <a:srgbClr val="0039A6"/>
              </a:buClr>
              <a:buFont typeface="Wingdings" panose="05000000000000000000" pitchFamily="2" charset="2"/>
              <a:buChar char="§"/>
              <a:defRPr sz="2000">
                <a:solidFill>
                  <a:srgbClr val="000000"/>
                </a:solidFill>
              </a:defRPr>
            </a:lvl1pPr>
            <a:lvl2pPr>
              <a:spcBef>
                <a:spcPts val="0"/>
              </a:spcBef>
              <a:buClr>
                <a:srgbClr val="0039A6"/>
              </a:buClr>
              <a:defRPr sz="2000">
                <a:solidFill>
                  <a:srgbClr val="000000"/>
                </a:solidFill>
              </a:defRPr>
            </a:lvl2pPr>
            <a:lvl3pPr>
              <a:spcBef>
                <a:spcPts val="0"/>
              </a:spcBef>
              <a:buClr>
                <a:srgbClr val="0039A6"/>
              </a:buClr>
              <a:defRPr sz="200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6" name="Line 6"/>
          <p:cNvSpPr>
            <a:spLocks noChangeShapeType="1"/>
          </p:cNvSpPr>
          <p:nvPr userDrawn="1"/>
        </p:nvSpPr>
        <p:spPr bwMode="auto">
          <a:xfrm>
            <a:off x="457200" y="1109483"/>
            <a:ext cx="8229600" cy="0"/>
          </a:xfrm>
          <a:prstGeom prst="line">
            <a:avLst/>
          </a:prstGeom>
          <a:noFill/>
          <a:ln w="25400">
            <a:solidFill>
              <a:srgbClr val="0039A6"/>
            </a:solidFill>
            <a:round/>
            <a:headEnd/>
            <a:tailEnd/>
          </a:ln>
        </p:spPr>
        <p:txBody>
          <a:bodyPr wrap="none" anchor="ctr"/>
          <a:lstStyle/>
          <a:p>
            <a:pPr fontAlgn="base">
              <a:spcBef>
                <a:spcPct val="0"/>
              </a:spcBef>
              <a:spcAft>
                <a:spcPct val="0"/>
              </a:spcAft>
            </a:pPr>
            <a:endParaRPr lang="en-US" sz="1800">
              <a:ln>
                <a:solidFill>
                  <a:srgbClr val="002060">
                    <a:lumMod val="50000"/>
                    <a:lumOff val="50000"/>
                  </a:srgbClr>
                </a:solidFill>
              </a:ln>
              <a:solidFill>
                <a:srgbClr val="0F56DC"/>
              </a:solidFill>
              <a:latin typeface="Arial" charset="0"/>
            </a:endParaRPr>
          </a:p>
        </p:txBody>
      </p:sp>
      <p:sp>
        <p:nvSpPr>
          <p:cNvPr id="9" name="TextBox 8"/>
          <p:cNvSpPr txBox="1"/>
          <p:nvPr userDrawn="1"/>
        </p:nvSpPr>
        <p:spPr>
          <a:xfrm>
            <a:off x="8747738" y="4744870"/>
            <a:ext cx="396262" cy="307777"/>
          </a:xfrm>
          <a:prstGeom prst="rect">
            <a:avLst/>
          </a:prstGeom>
          <a:noFill/>
        </p:spPr>
        <p:txBody>
          <a:bodyPr wrap="none" rtlCol="0">
            <a:spAutoFit/>
          </a:bodyPr>
          <a:lstStyle/>
          <a:p>
            <a:pPr algn="r"/>
            <a:fld id="{16C56A00-B67A-4726-B07D-3A7D659B2E50}" type="slidenum">
              <a:rPr lang="en-US" sz="14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2070720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8676A4-5C72-4113-9B96-CA2DD0EAB395}"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60078-2ECC-4A42-98F5-DC9E2380F4EB}" type="slidenum">
              <a:rPr lang="en-GB" smtClean="0"/>
              <a:t>‹#›</a:t>
            </a:fld>
            <a:endParaRPr lang="en-GB"/>
          </a:p>
        </p:txBody>
      </p:sp>
    </p:spTree>
    <p:extLst>
      <p:ext uri="{BB962C8B-B14F-4D97-AF65-F5344CB8AC3E}">
        <p14:creationId xmlns:p14="http://schemas.microsoft.com/office/powerpoint/2010/main" val="404582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Tree>
    <p:extLst>
      <p:ext uri="{BB962C8B-B14F-4D97-AF65-F5344CB8AC3E}">
        <p14:creationId xmlns:p14="http://schemas.microsoft.com/office/powerpoint/2010/main" val="33144800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13617360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8536715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3B5A247-08D2-4173-9D7D-19CB4FBA84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7989" r="13829"/>
          <a:stretch/>
        </p:blipFill>
        <p:spPr>
          <a:xfrm>
            <a:off x="5152869" y="260579"/>
            <a:ext cx="3991131" cy="3292683"/>
          </a:xfrm>
          <a:prstGeom prst="rect">
            <a:avLst/>
          </a:prstGeom>
        </p:spPr>
      </p:pic>
    </p:spTree>
    <p:extLst>
      <p:ext uri="{BB962C8B-B14F-4D97-AF65-F5344CB8AC3E}">
        <p14:creationId xmlns:p14="http://schemas.microsoft.com/office/powerpoint/2010/main" val="12550264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382C1A37-4888-4B69-99C9-98D605CCFB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8777"/>
            <a:ext cx="9144000" cy="2543820"/>
          </a:xfrm>
          <a:prstGeom prst="rect">
            <a:avLst/>
          </a:prstGeom>
        </p:spPr>
      </p:pic>
    </p:spTree>
    <p:extLst>
      <p:ext uri="{BB962C8B-B14F-4D97-AF65-F5344CB8AC3E}">
        <p14:creationId xmlns:p14="http://schemas.microsoft.com/office/powerpoint/2010/main" val="13855233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83D2-A254-4831-906A-47C5105F95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94A5E-30CB-4F34-99A5-A0A5A4F25D7F}"/>
              </a:ext>
            </a:extLst>
          </p:cNvPr>
          <p:cNvSpPr>
            <a:spLocks noGrp="1"/>
          </p:cNvSpPr>
          <p:nvPr>
            <p:ph type="dt" sz="half" idx="10"/>
          </p:nvPr>
        </p:nvSpPr>
        <p:spPr/>
        <p:txBody>
          <a:bodyPr/>
          <a:lstStyle/>
          <a:p>
            <a:fld id="{ADD47F59-E511-4179-8ED3-E3785A1043E8}" type="datetimeFigureOut">
              <a:rPr lang="en-US" smtClean="0"/>
              <a:t>6/18/2020</a:t>
            </a:fld>
            <a:endParaRPr lang="en-US"/>
          </a:p>
        </p:txBody>
      </p:sp>
      <p:sp>
        <p:nvSpPr>
          <p:cNvPr id="4" name="Footer Placeholder 3">
            <a:extLst>
              <a:ext uri="{FF2B5EF4-FFF2-40B4-BE49-F238E27FC236}">
                <a16:creationId xmlns:a16="http://schemas.microsoft.com/office/drawing/2014/main" id="{951AE331-9598-46DF-8AFC-9870E1B772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7EB05-FBB9-4A7C-9A12-36F90179C6BA}"/>
              </a:ext>
            </a:extLst>
          </p:cNvPr>
          <p:cNvSpPr>
            <a:spLocks noGrp="1"/>
          </p:cNvSpPr>
          <p:nvPr>
            <p:ph type="sldNum" sz="quarter" idx="12"/>
          </p:nvPr>
        </p:nvSpPr>
        <p:spPr/>
        <p:txBody>
          <a:bodyPr/>
          <a:lstStyle/>
          <a:p>
            <a:fld id="{550F6431-6FC5-46A4-AC52-C736D6798B89}" type="slidenum">
              <a:rPr lang="en-US" smtClean="0"/>
              <a:t>‹#›</a:t>
            </a:fld>
            <a:endParaRPr lang="en-US"/>
          </a:p>
        </p:txBody>
      </p:sp>
    </p:spTree>
    <p:extLst>
      <p:ext uri="{BB962C8B-B14F-4D97-AF65-F5344CB8AC3E}">
        <p14:creationId xmlns:p14="http://schemas.microsoft.com/office/powerpoint/2010/main" val="16453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1222654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D5DDF-4F8A-463D-90BE-2C5574C572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C27348-5D0F-4BF4-B0C4-33759342DE6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740FC-E9E5-4CC7-B967-E0E32C34AAF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22CEBF-1E7C-47FC-8BB1-CC572C77BBC7}" type="datetimeFigureOut">
              <a:rPr lang="en-US" smtClean="0"/>
              <a:t>6/18/2020</a:t>
            </a:fld>
            <a:endParaRPr lang="en-US"/>
          </a:p>
        </p:txBody>
      </p:sp>
      <p:sp>
        <p:nvSpPr>
          <p:cNvPr id="5" name="Footer Placeholder 4">
            <a:extLst>
              <a:ext uri="{FF2B5EF4-FFF2-40B4-BE49-F238E27FC236}">
                <a16:creationId xmlns:a16="http://schemas.microsoft.com/office/drawing/2014/main" id="{7E7CE6C4-D876-4DED-9486-09A17AA3AC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AB94CF-C825-4F8E-AD2D-EDBBAD23711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BFDB18-A7C0-4E23-847F-B4528F95EA35}" type="slidenum">
              <a:rPr lang="en-US" smtClean="0"/>
              <a:t>‹#›</a:t>
            </a:fld>
            <a:endParaRPr lang="en-US"/>
          </a:p>
        </p:txBody>
      </p:sp>
    </p:spTree>
    <p:extLst>
      <p:ext uri="{BB962C8B-B14F-4D97-AF65-F5344CB8AC3E}">
        <p14:creationId xmlns:p14="http://schemas.microsoft.com/office/powerpoint/2010/main" val="142481686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9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1246788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who.int/publications/i/item/WHO-2019-nCoV-mortality-reporting-2020-1"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who.int/publications/i/item/revealing-the-toll-of-covid-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hyperlink" Target="http://game-icons.net/sbed/originals/tombstone.html" TargetMode="Externa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hyperlink" Target="https://commons.wikimedia.org/wiki/File:Scale_icon_unbalanced.svg"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hyperlink" Target="https://commons.wikimedia.org/wiki/File:Gear_1.svg"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hyperlink" Target="http://game-icons.net/sbed/originals/tombstone.html" TargetMode="Externa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hyperlink" Target="https://commons.wikimedia.org/wiki/File:Scale_icon_unbalanced.sv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www.samrc.ac.za/reports/report-weekly-deaths-south-africa?bc=254"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hyperlink" Target="https://www.who.int/publications/i/item/WHO-2019-nCoV-mortality-reporting-2020-1"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 Id="rId5" Type="http://schemas.openxmlformats.org/officeDocument/2006/relationships/image" Target="../media/image29.png"/><Relationship Id="rId4" Type="http://schemas.openxmlformats.org/officeDocument/2006/relationships/hyperlink" Target="https://www.cdc.gov/nchs/data/nvss/vsrg/vsrg03-508.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2.xml"/><Relationship Id="rId4" Type="http://schemas.openxmlformats.org/officeDocument/2006/relationships/hyperlink" Target="https://www.samrc.ac.za/reports/report-weekly-deaths-south-africa?bc=25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32.xml"/><Relationship Id="rId4" Type="http://schemas.openxmlformats.org/officeDocument/2006/relationships/hyperlink" Target="https://www.cdc.gov/mmwr/volumes/69/wr/mm6919e5.htm#F1_up"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hod5@cdc.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yml4@cdc.gov" TargetMode="Externa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s://www.who.int/bulletin/volumes/98/6/20-263194/en/" TargetMode="External"/><Relationship Id="rId3" Type="http://schemas.openxmlformats.org/officeDocument/2006/relationships/hyperlink" Target="https://www.who.int/publications-detail/surveillance-strategies-for-covid-19-human-infection" TargetMode="External"/><Relationship Id="rId7" Type="http://schemas.openxmlformats.org/officeDocument/2006/relationships/hyperlink" Target="https://preventepidemics.org/covid19/resources/excess-mortality/"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who.int/publications/i/item/revealing-the-toll-of-covid-19" TargetMode="External"/><Relationship Id="rId5" Type="http://schemas.openxmlformats.org/officeDocument/2006/relationships/hyperlink" Target="https://www.who.int/publications/i/item/WHO-2019-nCoV-mortality-reporting-2020-1" TargetMode="External"/><Relationship Id="rId4" Type="http://schemas.openxmlformats.org/officeDocument/2006/relationships/hyperlink" Target="https://www.who.int/publications/i/item/aggregated-weekly-reporting-form"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dropbox.com/s/sgph8vdsbv7vi58/D4H-Webinar-Apr29-French.pdf?dl=0" TargetMode="External"/><Relationship Id="rId13" Type="http://schemas.openxmlformats.org/officeDocument/2006/relationships/hyperlink" Target="https://vimeo.com/user13782109/review/418044682/ba3c973ca5" TargetMode="External"/><Relationship Id="rId3" Type="http://schemas.openxmlformats.org/officeDocument/2006/relationships/hyperlink" Target="https://vimeo.com/user13782109/review/411057982/c348da3aa5" TargetMode="External"/><Relationship Id="rId7" Type="http://schemas.openxmlformats.org/officeDocument/2006/relationships/hyperlink" Target="https://www.dropbox.com/s/88rvf9wn6lrtbpx/D4H-Webinar-Apr29-Spanish.pdf?dl=0" TargetMode="External"/><Relationship Id="rId12" Type="http://schemas.openxmlformats.org/officeDocument/2006/relationships/hyperlink" Target="https://www.dropbox.com/s/crzgj5oildbsfu0/D4H-Webinar-May6-FINAL_French.pdf?dl=0" TargetMode="External"/><Relationship Id="rId2" Type="http://schemas.openxmlformats.org/officeDocument/2006/relationships/notesSlide" Target="../notesSlides/notesSlide63.xml"/><Relationship Id="rId16" Type="http://schemas.openxmlformats.org/officeDocument/2006/relationships/hyperlink" Target="https://www.dropbox.com/s/j7e4hhwyad8jw9c/D4H-Webinar-May13-Final2_French.pdf?dl=0" TargetMode="External"/><Relationship Id="rId1" Type="http://schemas.openxmlformats.org/officeDocument/2006/relationships/slideLayout" Target="../slideLayouts/slideLayout3.xml"/><Relationship Id="rId6" Type="http://schemas.openxmlformats.org/officeDocument/2006/relationships/hyperlink" Target="https://www.dropbox.com/s/yigtc7njs89eq25/Certification%20and%20Coding%20of%20COVID-19%20and%20Iris%20Recommendations%20for%20COVID-19.pdf?dl=0" TargetMode="External"/><Relationship Id="rId11" Type="http://schemas.openxmlformats.org/officeDocument/2006/relationships/hyperlink" Target="https://www.dropbox.com/s/4cwiq5juu339qzx/D4H-Webinar-May6-FINAL_Spanish.pdf?dl=0" TargetMode="External"/><Relationship Id="rId5" Type="http://schemas.openxmlformats.org/officeDocument/2006/relationships/hyperlink" Target="https://vimeo.com/user13782109/review/413174343/07faa2321b" TargetMode="External"/><Relationship Id="rId15" Type="http://schemas.openxmlformats.org/officeDocument/2006/relationships/hyperlink" Target="https://www.dropbox.com/s/ngbz0ac007zsarx/D4H-Webinar-May13-Final2_Spanish.pdf?dl=0" TargetMode="External"/><Relationship Id="rId10" Type="http://schemas.openxmlformats.org/officeDocument/2006/relationships/hyperlink" Target="https://www.dropbox.com/s/w4j4bmifo3gynsm/Data%20for%20COVID-19%20Series%3A%20Verbal%20Autopsy%20in%20the%20Context%20of%20COVID.pdf?dl=0" TargetMode="External"/><Relationship Id="rId4" Type="http://schemas.openxmlformats.org/officeDocument/2006/relationships/hyperlink" Target="https://www.dropbox.com/s/955no8a6pppbk6b/D4H-%20Data%20for%20COVID-19%20Rapid%20Mortality%20Surveillance_4.22.pdf?dl=0" TargetMode="External"/><Relationship Id="rId9" Type="http://schemas.openxmlformats.org/officeDocument/2006/relationships/hyperlink" Target="https://vimeo.com/user13782109/review/415522166/2288fba3e7" TargetMode="External"/><Relationship Id="rId14" Type="http://schemas.openxmlformats.org/officeDocument/2006/relationships/hyperlink" Target="https://www.dropbox.com/s/zar5ctx0zlezmm0/D4H-Webinar-May13-Final.pdf?dl=0"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nchs/data/nvss/vsrg/vsrg03-508.pdf" TargetMode="External"/><Relationship Id="rId7" Type="http://schemas.openxmlformats.org/officeDocument/2006/relationships/hyperlink" Target="https://jamanetwork.com/journals/jama/fullarticle/2767262"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afro.who.int/sites/default/files/Covid-19/Techinical%20documents/Interim%20Guidance%20note%20for%20Member%20States%20on%20Detecting%20and%20Reporting%20Deaths%20at%20the%20Community-level.pdf" TargetMode="External"/><Relationship Id="rId5" Type="http://schemas.openxmlformats.org/officeDocument/2006/relationships/hyperlink" Target="https://www.cdc.gov/coronavirus/2019-ncov/hcp/guidance-postmortem-specimens.html" TargetMode="External"/><Relationship Id="rId4" Type="http://schemas.openxmlformats.org/officeDocument/2006/relationships/hyperlink" Target="https://www.cdc.gov/nchs/nvss/vsrr/covid19/excess_deaths.htm"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20AA-DBAF-4F41-9995-0165C03CED16}"/>
              </a:ext>
            </a:extLst>
          </p:cNvPr>
          <p:cNvSpPr>
            <a:spLocks noGrp="1"/>
          </p:cNvSpPr>
          <p:nvPr>
            <p:ph type="title"/>
          </p:nvPr>
        </p:nvSpPr>
        <p:spPr/>
        <p:txBody>
          <a:bodyPr/>
          <a:lstStyle/>
          <a:p>
            <a:r>
              <a:rPr lang="en-US"/>
              <a:t>COVID-19 Surveillance Seminar</a:t>
            </a:r>
          </a:p>
        </p:txBody>
      </p:sp>
      <p:sp>
        <p:nvSpPr>
          <p:cNvPr id="3" name="Subtitle 4">
            <a:extLst>
              <a:ext uri="{FF2B5EF4-FFF2-40B4-BE49-F238E27FC236}">
                <a16:creationId xmlns:a16="http://schemas.microsoft.com/office/drawing/2014/main" id="{FCB135A7-57DA-4A05-BB91-43E0FDA52F3B}"/>
              </a:ext>
            </a:extLst>
          </p:cNvPr>
          <p:cNvSpPr>
            <a:spLocks noGrp="1"/>
          </p:cNvSpPr>
          <p:nvPr>
            <p:ph type="subTitle" idx="1"/>
          </p:nvPr>
        </p:nvSpPr>
        <p:spPr>
          <a:xfrm>
            <a:off x="265814" y="1318098"/>
            <a:ext cx="5559799" cy="2634469"/>
          </a:xfrm>
        </p:spPr>
        <p:txBody>
          <a:bodyPr/>
          <a:lstStyle/>
          <a:p>
            <a:r>
              <a:rPr lang="en-US" sz="2500" dirty="0">
                <a:solidFill>
                  <a:srgbClr val="006A71"/>
                </a:solidFill>
              </a:rPr>
              <a:t>Mortality Surveillance for COVID-19</a:t>
            </a:r>
          </a:p>
          <a:p>
            <a:pPr marL="342900" indent="-342900">
              <a:buFont typeface="Arial" panose="020B0604020202020204" pitchFamily="34" charset="0"/>
              <a:buChar char="•"/>
            </a:pPr>
            <a:r>
              <a:rPr lang="en-US" i="1" dirty="0">
                <a:solidFill>
                  <a:srgbClr val="006A71"/>
                </a:solidFill>
              </a:rPr>
              <a:t>Erin Nichols, CDC/National Center for Health Statistics (NCHS)</a:t>
            </a:r>
          </a:p>
          <a:p>
            <a:pPr marL="342900" indent="-342900">
              <a:buFont typeface="Arial" panose="020B0604020202020204" pitchFamily="34" charset="0"/>
              <a:buChar char="•"/>
            </a:pPr>
            <a:r>
              <a:rPr lang="en-US" i="1" dirty="0">
                <a:solidFill>
                  <a:srgbClr val="006A71"/>
                </a:solidFill>
              </a:rPr>
              <a:t>Emily Cercone, NCHS / CDC Foundation</a:t>
            </a:r>
          </a:p>
          <a:p>
            <a:pPr marL="342900" indent="-342900">
              <a:buFont typeface="Arial" panose="020B0604020202020204" pitchFamily="34" charset="0"/>
              <a:buChar char="•"/>
            </a:pPr>
            <a:r>
              <a:rPr lang="en-US" i="1" dirty="0">
                <a:solidFill>
                  <a:srgbClr val="006A71"/>
                </a:solidFill>
              </a:rPr>
              <a:t>Stanley Kamocha, CDC Zambia</a:t>
            </a:r>
          </a:p>
          <a:p>
            <a:endParaRPr lang="en-US" sz="2500" dirty="0">
              <a:solidFill>
                <a:srgbClr val="006A71"/>
              </a:solidFill>
            </a:endParaRPr>
          </a:p>
        </p:txBody>
      </p:sp>
    </p:spTree>
    <p:extLst>
      <p:ext uri="{BB962C8B-B14F-4D97-AF65-F5344CB8AC3E}">
        <p14:creationId xmlns:p14="http://schemas.microsoft.com/office/powerpoint/2010/main" val="17638215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87FCB9-66C7-441B-9CBA-A98278BB2336}"/>
              </a:ext>
            </a:extLst>
          </p:cNvPr>
          <p:cNvSpPr>
            <a:spLocks noGrp="1"/>
          </p:cNvSpPr>
          <p:nvPr>
            <p:ph type="body" sz="quarter" idx="10"/>
          </p:nvPr>
        </p:nvSpPr>
        <p:spPr>
          <a:xfrm>
            <a:off x="1121343" y="4614412"/>
            <a:ext cx="7185258" cy="323109"/>
          </a:xfrm>
        </p:spPr>
        <p:txBody>
          <a:bodyPr/>
          <a:lstStyle/>
          <a:p>
            <a:pPr marL="0" indent="0">
              <a:buNone/>
            </a:pPr>
            <a:r>
              <a:rPr lang="en-US" sz="1800"/>
              <a:t>https://www.cdc.gov/nchs/nvss/vsrr/covid19/index.htm</a:t>
            </a:r>
          </a:p>
        </p:txBody>
      </p:sp>
      <p:grpSp>
        <p:nvGrpSpPr>
          <p:cNvPr id="6" name="Group 5">
            <a:extLst>
              <a:ext uri="{FF2B5EF4-FFF2-40B4-BE49-F238E27FC236}">
                <a16:creationId xmlns:a16="http://schemas.microsoft.com/office/drawing/2014/main" id="{55187460-698A-4F12-A243-485006862A28}"/>
              </a:ext>
            </a:extLst>
          </p:cNvPr>
          <p:cNvGrpSpPr/>
          <p:nvPr/>
        </p:nvGrpSpPr>
        <p:grpSpPr>
          <a:xfrm>
            <a:off x="601744" y="-564775"/>
            <a:ext cx="7940511" cy="5104334"/>
            <a:chOff x="979371" y="92130"/>
            <a:chExt cx="7185258" cy="4465357"/>
          </a:xfrm>
        </p:grpSpPr>
        <p:pic>
          <p:nvPicPr>
            <p:cNvPr id="4" name="Picture 3">
              <a:extLst>
                <a:ext uri="{FF2B5EF4-FFF2-40B4-BE49-F238E27FC236}">
                  <a16:creationId xmlns:a16="http://schemas.microsoft.com/office/drawing/2014/main" id="{68F3C25D-862E-485D-A72B-4F4E9EEEF53E}"/>
                </a:ext>
              </a:extLst>
            </p:cNvPr>
            <p:cNvPicPr>
              <a:picLocks noChangeAspect="1"/>
            </p:cNvPicPr>
            <p:nvPr/>
          </p:nvPicPr>
          <p:blipFill rotWithShape="1">
            <a:blip r:embed="rId3"/>
            <a:srcRect l="11952" t="54582" r="12178" b="3458"/>
            <a:stretch/>
          </p:blipFill>
          <p:spPr>
            <a:xfrm>
              <a:off x="979371" y="92130"/>
              <a:ext cx="7185258" cy="4408433"/>
            </a:xfrm>
            <a:prstGeom prst="rect">
              <a:avLst/>
            </a:prstGeom>
          </p:spPr>
        </p:pic>
        <p:sp>
          <p:nvSpPr>
            <p:cNvPr id="5" name="Oval 4">
              <a:extLst>
                <a:ext uri="{FF2B5EF4-FFF2-40B4-BE49-F238E27FC236}">
                  <a16:creationId xmlns:a16="http://schemas.microsoft.com/office/drawing/2014/main" id="{65969008-99E3-4CD5-931A-B63CCEE5C1DB}"/>
                </a:ext>
              </a:extLst>
            </p:cNvPr>
            <p:cNvSpPr/>
            <p:nvPr/>
          </p:nvSpPr>
          <p:spPr>
            <a:xfrm>
              <a:off x="2949388" y="3583694"/>
              <a:ext cx="5145741" cy="973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87294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FE0E-EF7B-4658-BA0E-13FC8A4BA55F}"/>
              </a:ext>
            </a:extLst>
          </p:cNvPr>
          <p:cNvSpPr>
            <a:spLocks noGrp="1"/>
          </p:cNvSpPr>
          <p:nvPr>
            <p:ph type="title"/>
          </p:nvPr>
        </p:nvSpPr>
        <p:spPr/>
        <p:txBody>
          <a:bodyPr/>
          <a:lstStyle/>
          <a:p>
            <a:r>
              <a:rPr lang="en-US" sz="2000"/>
              <a:t>WHO Request to Member States to submit weekly mortality data related to COVID-19 in the context of the public health emergency</a:t>
            </a:r>
          </a:p>
        </p:txBody>
      </p:sp>
      <p:pic>
        <p:nvPicPr>
          <p:cNvPr id="4" name="Picture 3">
            <a:extLst>
              <a:ext uri="{FF2B5EF4-FFF2-40B4-BE49-F238E27FC236}">
                <a16:creationId xmlns:a16="http://schemas.microsoft.com/office/drawing/2014/main" id="{7C2C6B65-A6C7-4751-B84D-DC3F6FB5E25B}"/>
              </a:ext>
            </a:extLst>
          </p:cNvPr>
          <p:cNvPicPr>
            <a:picLocks noChangeAspect="1"/>
          </p:cNvPicPr>
          <p:nvPr/>
        </p:nvPicPr>
        <p:blipFill rotWithShape="1">
          <a:blip r:embed="rId3"/>
          <a:srcRect t="9072"/>
          <a:stretch/>
        </p:blipFill>
        <p:spPr>
          <a:xfrm>
            <a:off x="457200" y="1120305"/>
            <a:ext cx="7159290" cy="3137081"/>
          </a:xfrm>
          <a:prstGeom prst="rect">
            <a:avLst/>
          </a:prstGeom>
        </p:spPr>
      </p:pic>
      <p:pic>
        <p:nvPicPr>
          <p:cNvPr id="6" name="Picture 5">
            <a:extLst>
              <a:ext uri="{FF2B5EF4-FFF2-40B4-BE49-F238E27FC236}">
                <a16:creationId xmlns:a16="http://schemas.microsoft.com/office/drawing/2014/main" id="{81D3D40C-4DB9-4752-BF2D-3AFC1E8158C3}"/>
              </a:ext>
            </a:extLst>
          </p:cNvPr>
          <p:cNvPicPr>
            <a:picLocks noChangeAspect="1"/>
          </p:cNvPicPr>
          <p:nvPr/>
        </p:nvPicPr>
        <p:blipFill>
          <a:blip r:embed="rId4"/>
          <a:stretch>
            <a:fillRect/>
          </a:stretch>
        </p:blipFill>
        <p:spPr>
          <a:xfrm>
            <a:off x="1956536" y="2688845"/>
            <a:ext cx="7187464" cy="2212794"/>
          </a:xfrm>
          <a:prstGeom prst="rect">
            <a:avLst/>
          </a:prstGeom>
        </p:spPr>
      </p:pic>
      <p:sp>
        <p:nvSpPr>
          <p:cNvPr id="5" name="Rectangle 4">
            <a:extLst>
              <a:ext uri="{FF2B5EF4-FFF2-40B4-BE49-F238E27FC236}">
                <a16:creationId xmlns:a16="http://schemas.microsoft.com/office/drawing/2014/main" id="{8AFDE3C6-743B-4F48-9BA6-8CD48D98EC83}"/>
              </a:ext>
            </a:extLst>
          </p:cNvPr>
          <p:cNvSpPr/>
          <p:nvPr/>
        </p:nvSpPr>
        <p:spPr>
          <a:xfrm>
            <a:off x="1911188" y="4747750"/>
            <a:ext cx="6775612" cy="307777"/>
          </a:xfrm>
          <a:prstGeom prst="rect">
            <a:avLst/>
          </a:prstGeom>
        </p:spPr>
        <p:txBody>
          <a:bodyPr wrap="square">
            <a:spAutoFit/>
          </a:bodyPr>
          <a:lstStyle/>
          <a:p>
            <a:r>
              <a:rPr lang="en-US" sz="1400">
                <a:solidFill>
                  <a:schemeClr val="accent4"/>
                </a:solidFill>
                <a:hlinkClick r:id="rId5"/>
              </a:rPr>
              <a:t>https://www.who.int/publications/i/item/WHO-2019-nCoV-mortality-reporting-2020-1</a:t>
            </a:r>
            <a:r>
              <a:rPr lang="en-US" sz="1400">
                <a:solidFill>
                  <a:schemeClr val="accent4"/>
                </a:solidFill>
              </a:rPr>
              <a:t> </a:t>
            </a:r>
          </a:p>
        </p:txBody>
      </p:sp>
    </p:spTree>
    <p:extLst>
      <p:ext uri="{BB962C8B-B14F-4D97-AF65-F5344CB8AC3E}">
        <p14:creationId xmlns:p14="http://schemas.microsoft.com/office/powerpoint/2010/main" val="40050532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178-C72D-4A76-8104-87465F98285D}"/>
              </a:ext>
            </a:extLst>
          </p:cNvPr>
          <p:cNvSpPr>
            <a:spLocks noGrp="1"/>
          </p:cNvSpPr>
          <p:nvPr>
            <p:ph type="title"/>
          </p:nvPr>
        </p:nvSpPr>
        <p:spPr>
          <a:xfrm>
            <a:off x="163629" y="17044"/>
            <a:ext cx="8855243" cy="724101"/>
          </a:xfrm>
        </p:spPr>
        <p:txBody>
          <a:bodyPr/>
          <a:lstStyle/>
          <a:p>
            <a:pPr algn="ctr">
              <a:lnSpc>
                <a:spcPct val="100000"/>
              </a:lnSpc>
            </a:pPr>
            <a:r>
              <a:rPr lang="en-US" sz="2000" i="1"/>
              <a:t>Registration of causes of death mortality (since 1995) </a:t>
            </a:r>
            <a:br>
              <a:rPr lang="en-US" sz="2000" i="1"/>
            </a:br>
            <a:r>
              <a:rPr lang="en-US" sz="2000" i="1"/>
              <a:t>with cause of death available to WHO</a:t>
            </a:r>
            <a:endParaRPr lang="en-US" sz="2000"/>
          </a:p>
        </p:txBody>
      </p:sp>
      <p:sp>
        <p:nvSpPr>
          <p:cNvPr id="3" name="Text Placeholder 2">
            <a:extLst>
              <a:ext uri="{FF2B5EF4-FFF2-40B4-BE49-F238E27FC236}">
                <a16:creationId xmlns:a16="http://schemas.microsoft.com/office/drawing/2014/main" id="{113BCD07-D8FD-402A-9D4C-080F86021418}"/>
              </a:ext>
            </a:extLst>
          </p:cNvPr>
          <p:cNvSpPr>
            <a:spLocks noGrp="1"/>
          </p:cNvSpPr>
          <p:nvPr>
            <p:ph type="body" sz="quarter" idx="10"/>
          </p:nvPr>
        </p:nvSpPr>
        <p:spPr>
          <a:xfrm>
            <a:off x="1116531" y="4389119"/>
            <a:ext cx="8027469" cy="548401"/>
          </a:xfrm>
        </p:spPr>
        <p:txBody>
          <a:bodyPr/>
          <a:lstStyle/>
          <a:p>
            <a:pPr marL="0" indent="0">
              <a:buNone/>
            </a:pPr>
            <a:r>
              <a:rPr lang="en-US" sz="1600"/>
              <a:t>Source: Jakob, R., </a:t>
            </a:r>
            <a:r>
              <a:rPr lang="en-US" sz="1600" i="1"/>
              <a:t>Disease Classification</a:t>
            </a:r>
            <a:r>
              <a:rPr lang="en-US" sz="1600"/>
              <a:t>, in </a:t>
            </a:r>
            <a:r>
              <a:rPr lang="en-US" sz="1600" i="1"/>
              <a:t>International Encyclopedia of Public Health. 2nd Edition</a:t>
            </a:r>
            <a:r>
              <a:rPr lang="en-US" sz="1600"/>
              <a:t>, S.R. Quah, Editor. 2017, Elsevier</a:t>
            </a:r>
          </a:p>
          <a:p>
            <a:endParaRPr lang="en-US"/>
          </a:p>
        </p:txBody>
      </p:sp>
      <p:pic>
        <p:nvPicPr>
          <p:cNvPr id="5" name="Picture 4">
            <a:extLst>
              <a:ext uri="{FF2B5EF4-FFF2-40B4-BE49-F238E27FC236}">
                <a16:creationId xmlns:a16="http://schemas.microsoft.com/office/drawing/2014/main" id="{2F4E590B-24A4-4E68-80BD-B997EB5BBDF9}"/>
              </a:ext>
            </a:extLst>
          </p:cNvPr>
          <p:cNvPicPr/>
          <p:nvPr/>
        </p:nvPicPr>
        <p:blipFill>
          <a:blip r:embed="rId3">
            <a:extLst>
              <a:ext uri="{28A0092B-C50C-407E-A947-70E740481C1C}">
                <a14:useLocalDpi xmlns:a14="http://schemas.microsoft.com/office/drawing/2010/main" val="0"/>
              </a:ext>
            </a:extLst>
          </a:blip>
          <a:stretch>
            <a:fillRect/>
          </a:stretch>
        </p:blipFill>
        <p:spPr>
          <a:xfrm>
            <a:off x="1392054" y="800982"/>
            <a:ext cx="6359892" cy="3528299"/>
          </a:xfrm>
          <a:prstGeom prst="rect">
            <a:avLst/>
          </a:prstGeom>
        </p:spPr>
      </p:pic>
    </p:spTree>
    <p:extLst>
      <p:ext uri="{BB962C8B-B14F-4D97-AF65-F5344CB8AC3E}">
        <p14:creationId xmlns:p14="http://schemas.microsoft.com/office/powerpoint/2010/main" val="14237698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EE5-8AD1-4E4E-90FD-BA51EDE1C46A}"/>
              </a:ext>
            </a:extLst>
          </p:cNvPr>
          <p:cNvSpPr>
            <a:spLocks noGrp="1"/>
          </p:cNvSpPr>
          <p:nvPr>
            <p:ph type="title"/>
          </p:nvPr>
        </p:nvSpPr>
        <p:spPr>
          <a:xfrm>
            <a:off x="457200" y="205979"/>
            <a:ext cx="8229600" cy="436958"/>
          </a:xfrm>
        </p:spPr>
        <p:txBody>
          <a:bodyPr/>
          <a:lstStyle/>
          <a:p>
            <a:r>
              <a:rPr lang="en-US"/>
              <a:t>Rapid Mortality Surveillance</a:t>
            </a:r>
          </a:p>
        </p:txBody>
      </p:sp>
      <p:sp>
        <p:nvSpPr>
          <p:cNvPr id="3" name="Text Placeholder 2">
            <a:extLst>
              <a:ext uri="{FF2B5EF4-FFF2-40B4-BE49-F238E27FC236}">
                <a16:creationId xmlns:a16="http://schemas.microsoft.com/office/drawing/2014/main" id="{849D43AF-A618-44A4-B7C9-723BE14102C4}"/>
              </a:ext>
            </a:extLst>
          </p:cNvPr>
          <p:cNvSpPr>
            <a:spLocks noGrp="1"/>
          </p:cNvSpPr>
          <p:nvPr>
            <p:ph type="body" sz="quarter" idx="10"/>
          </p:nvPr>
        </p:nvSpPr>
        <p:spPr>
          <a:xfrm>
            <a:off x="574158" y="587404"/>
            <a:ext cx="5401340" cy="3341688"/>
          </a:xfrm>
        </p:spPr>
        <p:txBody>
          <a:bodyPr/>
          <a:lstStyle/>
          <a:p>
            <a:r>
              <a:rPr lang="en-US" dirty="0"/>
              <a:t>To inform decision-makers about the scale and direction of an epidemic with a focus on </a:t>
            </a:r>
            <a:r>
              <a:rPr lang="en-US" b="1" dirty="0">
                <a:solidFill>
                  <a:srgbClr val="00865D"/>
                </a:solidFill>
              </a:rPr>
              <a:t>excess mortality </a:t>
            </a:r>
          </a:p>
          <a:p>
            <a:endParaRPr lang="en-US" b="1" dirty="0"/>
          </a:p>
        </p:txBody>
      </p:sp>
      <p:pic>
        <p:nvPicPr>
          <p:cNvPr id="5" name="Picture 4">
            <a:extLst>
              <a:ext uri="{FF2B5EF4-FFF2-40B4-BE49-F238E27FC236}">
                <a16:creationId xmlns:a16="http://schemas.microsoft.com/office/drawing/2014/main" id="{35F0AE04-59AB-4342-80C3-956FAF7167F3}"/>
              </a:ext>
            </a:extLst>
          </p:cNvPr>
          <p:cNvPicPr>
            <a:picLocks noChangeAspect="1"/>
          </p:cNvPicPr>
          <p:nvPr/>
        </p:nvPicPr>
        <p:blipFill>
          <a:blip r:embed="rId3"/>
          <a:stretch>
            <a:fillRect/>
          </a:stretch>
        </p:blipFill>
        <p:spPr>
          <a:xfrm>
            <a:off x="6152175" y="424458"/>
            <a:ext cx="2916297" cy="3907891"/>
          </a:xfrm>
          <a:prstGeom prst="rect">
            <a:avLst/>
          </a:prstGeom>
        </p:spPr>
      </p:pic>
      <p:sp>
        <p:nvSpPr>
          <p:cNvPr id="6" name="Text Placeholder 2">
            <a:extLst>
              <a:ext uri="{FF2B5EF4-FFF2-40B4-BE49-F238E27FC236}">
                <a16:creationId xmlns:a16="http://schemas.microsoft.com/office/drawing/2014/main" id="{D7CD8055-75D1-44E5-8FD8-792569195704}"/>
              </a:ext>
            </a:extLst>
          </p:cNvPr>
          <p:cNvSpPr txBox="1">
            <a:spLocks/>
          </p:cNvSpPr>
          <p:nvPr/>
        </p:nvSpPr>
        <p:spPr bwMode="auto">
          <a:xfrm>
            <a:off x="574158" y="1597741"/>
            <a:ext cx="5401340" cy="307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Provides insights into: </a:t>
            </a:r>
          </a:p>
          <a:p>
            <a:pPr lvl="1"/>
            <a:r>
              <a:rPr lang="en-US" sz="1800" b="1" dirty="0">
                <a:solidFill>
                  <a:srgbClr val="00865D"/>
                </a:solidFill>
              </a:rPr>
              <a:t>health consequences </a:t>
            </a:r>
            <a:r>
              <a:rPr lang="en-US" sz="1800" dirty="0"/>
              <a:t>of the epidemic </a:t>
            </a:r>
          </a:p>
          <a:p>
            <a:pPr lvl="1"/>
            <a:r>
              <a:rPr lang="en-US" sz="1800" b="1" dirty="0">
                <a:solidFill>
                  <a:srgbClr val="00865D"/>
                </a:solidFill>
              </a:rPr>
              <a:t>disparities</a:t>
            </a:r>
            <a:r>
              <a:rPr lang="en-US" sz="1800" dirty="0"/>
              <a:t> in disease burden across geographic and demographic groups </a:t>
            </a:r>
          </a:p>
          <a:p>
            <a:pPr lvl="1"/>
            <a:r>
              <a:rPr lang="en-US" sz="1800" dirty="0"/>
              <a:t>ongoing population </a:t>
            </a:r>
            <a:r>
              <a:rPr lang="en-US" sz="1800" b="1" dirty="0">
                <a:solidFill>
                  <a:srgbClr val="00865D"/>
                </a:solidFill>
              </a:rPr>
              <a:t>transmission patterns </a:t>
            </a:r>
            <a:r>
              <a:rPr lang="en-US" sz="1800" dirty="0"/>
              <a:t>and trends in community transmission</a:t>
            </a:r>
          </a:p>
          <a:p>
            <a:pPr lvl="1"/>
            <a:r>
              <a:rPr lang="en-US" sz="1800" b="1" dirty="0">
                <a:solidFill>
                  <a:srgbClr val="00865D"/>
                </a:solidFill>
              </a:rPr>
              <a:t>gaps</a:t>
            </a:r>
            <a:r>
              <a:rPr lang="en-US" sz="1800" dirty="0"/>
              <a:t> in the performance of surveillance systems  </a:t>
            </a:r>
          </a:p>
          <a:p>
            <a:pPr lvl="1"/>
            <a:r>
              <a:rPr lang="en-US" sz="1800" dirty="0"/>
              <a:t>the</a:t>
            </a:r>
            <a:r>
              <a:rPr lang="en-US" sz="1800" b="1" dirty="0">
                <a:solidFill>
                  <a:schemeClr val="bg1"/>
                </a:solidFill>
              </a:rPr>
              <a:t> </a:t>
            </a:r>
            <a:r>
              <a:rPr lang="en-US" sz="1800" b="1" dirty="0">
                <a:solidFill>
                  <a:srgbClr val="00865D"/>
                </a:solidFill>
              </a:rPr>
              <a:t>impact</a:t>
            </a:r>
            <a:r>
              <a:rPr lang="en-US" sz="1800" dirty="0"/>
              <a:t> of public health and social measures </a:t>
            </a:r>
          </a:p>
          <a:p>
            <a:pPr lvl="1"/>
            <a:r>
              <a:rPr lang="en-US" sz="1800" dirty="0"/>
              <a:t>the </a:t>
            </a:r>
            <a:r>
              <a:rPr lang="en-US" sz="1800" b="1" dirty="0">
                <a:solidFill>
                  <a:srgbClr val="00865D"/>
                </a:solidFill>
              </a:rPr>
              <a:t>indirect impact </a:t>
            </a:r>
            <a:r>
              <a:rPr lang="en-US" sz="1800" dirty="0"/>
              <a:t>of an epidemic (e.g., due to societal and health care system disruptions) </a:t>
            </a:r>
          </a:p>
          <a:p>
            <a:endParaRPr lang="en-US" b="1" dirty="0"/>
          </a:p>
        </p:txBody>
      </p:sp>
      <p:sp>
        <p:nvSpPr>
          <p:cNvPr id="4" name="TextBox 3">
            <a:extLst>
              <a:ext uri="{FF2B5EF4-FFF2-40B4-BE49-F238E27FC236}">
                <a16:creationId xmlns:a16="http://schemas.microsoft.com/office/drawing/2014/main" id="{95AFA9DD-7861-4112-9904-CECFBAB92EF4}"/>
              </a:ext>
            </a:extLst>
          </p:cNvPr>
          <p:cNvSpPr txBox="1"/>
          <p:nvPr/>
        </p:nvSpPr>
        <p:spPr>
          <a:xfrm>
            <a:off x="6078135" y="4414301"/>
            <a:ext cx="3051544" cy="523220"/>
          </a:xfrm>
          <a:prstGeom prst="rect">
            <a:avLst/>
          </a:prstGeom>
          <a:noFill/>
        </p:spPr>
        <p:txBody>
          <a:bodyPr wrap="square" rtlCol="0">
            <a:spAutoFit/>
          </a:bodyPr>
          <a:lstStyle/>
          <a:p>
            <a:r>
              <a:rPr lang="en-US" sz="1400">
                <a:solidFill>
                  <a:srgbClr val="000000"/>
                </a:solidFill>
                <a:latin typeface="Calibri" panose="020F0502020204030204" pitchFamily="34" charset="0"/>
                <a:hlinkClick r:id="rId4"/>
              </a:rPr>
              <a:t>https://www.who.int/publications/i/item/revealing-the-toll-of-covid-19</a:t>
            </a:r>
            <a:r>
              <a:rPr lang="en-US" sz="1400">
                <a:solidFill>
                  <a:srgbClr val="000000"/>
                </a:solidFill>
                <a:latin typeface="Calibri" panose="020F0502020204030204" pitchFamily="34" charset="0"/>
              </a:rPr>
              <a:t> </a:t>
            </a:r>
          </a:p>
        </p:txBody>
      </p:sp>
    </p:spTree>
    <p:extLst>
      <p:ext uri="{BB962C8B-B14F-4D97-AF65-F5344CB8AC3E}">
        <p14:creationId xmlns:p14="http://schemas.microsoft.com/office/powerpoint/2010/main" val="12453326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CEE5-8AD1-4E4E-90FD-BA51EDE1C46A}"/>
              </a:ext>
            </a:extLst>
          </p:cNvPr>
          <p:cNvSpPr>
            <a:spLocks noGrp="1"/>
          </p:cNvSpPr>
          <p:nvPr>
            <p:ph type="title"/>
          </p:nvPr>
        </p:nvSpPr>
        <p:spPr>
          <a:xfrm>
            <a:off x="457200" y="282941"/>
            <a:ext cx="8229600" cy="436958"/>
          </a:xfrm>
        </p:spPr>
        <p:txBody>
          <a:bodyPr/>
          <a:lstStyle/>
          <a:p>
            <a:r>
              <a:rPr lang="en-US" dirty="0"/>
              <a:t>Rapid Mortality Surveillance</a:t>
            </a:r>
          </a:p>
        </p:txBody>
      </p:sp>
      <p:sp>
        <p:nvSpPr>
          <p:cNvPr id="3" name="Text Placeholder 2">
            <a:extLst>
              <a:ext uri="{FF2B5EF4-FFF2-40B4-BE49-F238E27FC236}">
                <a16:creationId xmlns:a16="http://schemas.microsoft.com/office/drawing/2014/main" id="{849D43AF-A618-44A4-B7C9-723BE14102C4}"/>
              </a:ext>
            </a:extLst>
          </p:cNvPr>
          <p:cNvSpPr>
            <a:spLocks noGrp="1"/>
          </p:cNvSpPr>
          <p:nvPr>
            <p:ph type="body" sz="quarter" idx="10"/>
          </p:nvPr>
        </p:nvSpPr>
        <p:spPr>
          <a:xfrm>
            <a:off x="74428" y="739804"/>
            <a:ext cx="9069572" cy="3341688"/>
          </a:xfrm>
        </p:spPr>
        <p:txBody>
          <a:bodyPr numCol="2"/>
          <a:lstStyle/>
          <a:p>
            <a:pPr marL="0" indent="0" algn="ctr">
              <a:buNone/>
              <a:tabLst>
                <a:tab pos="3429000" algn="l"/>
              </a:tabLst>
            </a:pPr>
            <a:r>
              <a:rPr lang="en-US" dirty="0"/>
              <a:t>To generate the data needed to analyze excess mortality by age and sex                      on a weekly basis</a:t>
            </a:r>
          </a:p>
          <a:p>
            <a:pPr marL="0" indent="0" algn="ctr">
              <a:buNone/>
              <a:tabLst>
                <a:tab pos="3429000" algn="l"/>
              </a:tabLst>
            </a:pPr>
            <a:endParaRPr lang="en-US" dirty="0"/>
          </a:p>
          <a:p>
            <a:pPr marL="0" indent="0" algn="ctr">
              <a:buNone/>
              <a:tabLst>
                <a:tab pos="3429000" algn="l"/>
              </a:tabLst>
            </a:pPr>
            <a:endParaRPr lang="en-US" sz="1800" dirty="0"/>
          </a:p>
          <a:p>
            <a:pPr marL="0" indent="0" algn="ctr">
              <a:buNone/>
              <a:tabLst>
                <a:tab pos="3429000" algn="l"/>
              </a:tabLst>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r>
              <a:rPr lang="en-US" dirty="0"/>
              <a:t>Core information for reporting where death certificates are not available</a:t>
            </a:r>
          </a:p>
          <a:p>
            <a:pPr lvl="1"/>
            <a:r>
              <a:rPr lang="en-US" b="1" dirty="0">
                <a:solidFill>
                  <a:srgbClr val="00865D"/>
                </a:solidFill>
              </a:rPr>
              <a:t>Age</a:t>
            </a:r>
            <a:r>
              <a:rPr lang="en-US" dirty="0">
                <a:solidFill>
                  <a:srgbClr val="00865D"/>
                </a:solidFill>
              </a:rPr>
              <a:t> </a:t>
            </a:r>
            <a:r>
              <a:rPr lang="en-US" dirty="0"/>
              <a:t>– decedent’s age at death</a:t>
            </a:r>
          </a:p>
          <a:p>
            <a:pPr lvl="1"/>
            <a:r>
              <a:rPr lang="en-US" b="1" dirty="0">
                <a:solidFill>
                  <a:srgbClr val="00865D"/>
                </a:solidFill>
              </a:rPr>
              <a:t>Sex</a:t>
            </a:r>
            <a:r>
              <a:rPr lang="en-US" dirty="0">
                <a:solidFill>
                  <a:srgbClr val="00865D"/>
                </a:solidFill>
              </a:rPr>
              <a:t> </a:t>
            </a:r>
          </a:p>
          <a:p>
            <a:pPr lvl="1"/>
            <a:r>
              <a:rPr lang="en-US" b="1" dirty="0">
                <a:solidFill>
                  <a:srgbClr val="00865D"/>
                </a:solidFill>
              </a:rPr>
              <a:t>Place of usual residence </a:t>
            </a:r>
            <a:r>
              <a:rPr lang="en-US" dirty="0"/>
              <a:t>– geographic location where the deceased usually resided </a:t>
            </a:r>
          </a:p>
          <a:p>
            <a:pPr lvl="1"/>
            <a:r>
              <a:rPr lang="en-US" b="1" dirty="0">
                <a:solidFill>
                  <a:srgbClr val="00865D"/>
                </a:solidFill>
              </a:rPr>
              <a:t>Date of occurrence </a:t>
            </a:r>
            <a:r>
              <a:rPr lang="en-US" dirty="0"/>
              <a:t>–</a:t>
            </a:r>
            <a:r>
              <a:rPr lang="en-US" b="1" dirty="0"/>
              <a:t> </a:t>
            </a:r>
            <a:r>
              <a:rPr lang="en-US" dirty="0"/>
              <a:t>the date (day, month, and year) the death occurred </a:t>
            </a:r>
          </a:p>
          <a:p>
            <a:pPr lvl="1"/>
            <a:r>
              <a:rPr lang="en-US" b="1" dirty="0">
                <a:solidFill>
                  <a:srgbClr val="00865D"/>
                </a:solidFill>
              </a:rPr>
              <a:t>Site of occurrence </a:t>
            </a:r>
            <a:r>
              <a:rPr lang="en-US" dirty="0"/>
              <a:t>– e.g., health facility, at home, or elsewhere</a:t>
            </a:r>
          </a:p>
          <a:p>
            <a:endParaRPr lang="en-US" sz="1800" dirty="0"/>
          </a:p>
        </p:txBody>
      </p:sp>
      <p:pic>
        <p:nvPicPr>
          <p:cNvPr id="4" name="Picture 3">
            <a:extLst>
              <a:ext uri="{FF2B5EF4-FFF2-40B4-BE49-F238E27FC236}">
                <a16:creationId xmlns:a16="http://schemas.microsoft.com/office/drawing/2014/main" id="{396E514F-8718-4C77-9F4F-7A9E5C881B4C}"/>
              </a:ext>
            </a:extLst>
          </p:cNvPr>
          <p:cNvPicPr>
            <a:picLocks noChangeAspect="1"/>
          </p:cNvPicPr>
          <p:nvPr/>
        </p:nvPicPr>
        <p:blipFill>
          <a:blip r:embed="rId3"/>
          <a:stretch>
            <a:fillRect/>
          </a:stretch>
        </p:blipFill>
        <p:spPr>
          <a:xfrm>
            <a:off x="155283" y="1775637"/>
            <a:ext cx="4677054" cy="2628059"/>
          </a:xfrm>
          <a:prstGeom prst="rect">
            <a:avLst/>
          </a:prstGeom>
          <a:ln>
            <a:solidFill>
              <a:schemeClr val="tx1"/>
            </a:solidFill>
          </a:ln>
        </p:spPr>
      </p:pic>
    </p:spTree>
    <p:extLst>
      <p:ext uri="{BB962C8B-B14F-4D97-AF65-F5344CB8AC3E}">
        <p14:creationId xmlns:p14="http://schemas.microsoft.com/office/powerpoint/2010/main" val="30521269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8860" y="1014826"/>
            <a:ext cx="7405141" cy="866834"/>
          </a:xfrm>
        </p:spPr>
        <p:txBody>
          <a:bodyPr/>
          <a:lstStyle/>
          <a:p>
            <a:r>
              <a:rPr lang="en-US"/>
              <a:t>Considerations and Processes for Mortality Surveillance during the COVID-19 Pandemic</a:t>
            </a:r>
          </a:p>
        </p:txBody>
      </p:sp>
      <p:sp>
        <p:nvSpPr>
          <p:cNvPr id="3" name="Text Placeholder 2">
            <a:extLst>
              <a:ext uri="{FF2B5EF4-FFF2-40B4-BE49-F238E27FC236}">
                <a16:creationId xmlns:a16="http://schemas.microsoft.com/office/drawing/2014/main" id="{1E2D9866-5C55-4D99-B606-66EC6380F5CC}"/>
              </a:ext>
            </a:extLst>
          </p:cNvPr>
          <p:cNvSpPr>
            <a:spLocks noGrp="1"/>
          </p:cNvSpPr>
          <p:nvPr>
            <p:ph type="body" sz="quarter" idx="10"/>
          </p:nvPr>
        </p:nvSpPr>
        <p:spPr>
          <a:xfrm>
            <a:off x="1738860" y="2904095"/>
            <a:ext cx="6340840" cy="779488"/>
          </a:xfrm>
        </p:spPr>
        <p:txBody>
          <a:bodyPr/>
          <a:lstStyle/>
          <a:p>
            <a:r>
              <a:rPr lang="en-US"/>
              <a:t>Emily Cercone</a:t>
            </a:r>
          </a:p>
          <a:p>
            <a:r>
              <a:rPr lang="en-US"/>
              <a:t>Technical Advisor</a:t>
            </a:r>
          </a:p>
          <a:p>
            <a:r>
              <a:rPr lang="en-US"/>
              <a:t>CDC Foundation, Data for Health Initiative</a:t>
            </a:r>
          </a:p>
          <a:p>
            <a:r>
              <a:rPr lang="en-US"/>
              <a:t>ecercone@cdc.gov</a:t>
            </a:r>
          </a:p>
          <a:p>
            <a:endParaRPr lang="en-US"/>
          </a:p>
        </p:txBody>
      </p:sp>
    </p:spTree>
    <p:extLst>
      <p:ext uri="{BB962C8B-B14F-4D97-AF65-F5344CB8AC3E}">
        <p14:creationId xmlns:p14="http://schemas.microsoft.com/office/powerpoint/2010/main" val="481139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B08B2-DA78-1648-8638-DFAEAF9853D7}"/>
              </a:ext>
            </a:extLst>
          </p:cNvPr>
          <p:cNvSpPr>
            <a:spLocks noGrp="1"/>
          </p:cNvSpPr>
          <p:nvPr>
            <p:ph type="title"/>
          </p:nvPr>
        </p:nvSpPr>
        <p:spPr>
          <a:xfrm>
            <a:off x="457200" y="205979"/>
            <a:ext cx="8229600" cy="442724"/>
          </a:xfrm>
        </p:spPr>
        <p:txBody>
          <a:bodyPr/>
          <a:lstStyle/>
          <a:p>
            <a:r>
              <a:rPr lang="en-US" dirty="0"/>
              <a:t>Rapid Mortality Surveillance (RMS)</a:t>
            </a:r>
          </a:p>
        </p:txBody>
      </p:sp>
      <p:grpSp>
        <p:nvGrpSpPr>
          <p:cNvPr id="40" name="Group 39">
            <a:extLst>
              <a:ext uri="{FF2B5EF4-FFF2-40B4-BE49-F238E27FC236}">
                <a16:creationId xmlns:a16="http://schemas.microsoft.com/office/drawing/2014/main" id="{0819FE3B-E1E0-7E46-95D4-B5BE2103B1DE}"/>
              </a:ext>
            </a:extLst>
          </p:cNvPr>
          <p:cNvGrpSpPr/>
          <p:nvPr/>
        </p:nvGrpSpPr>
        <p:grpSpPr>
          <a:xfrm>
            <a:off x="1358191" y="1010066"/>
            <a:ext cx="1548907" cy="538555"/>
            <a:chOff x="1910109" y="1129741"/>
            <a:chExt cx="2065209" cy="718073"/>
          </a:xfrm>
        </p:grpSpPr>
        <p:pic>
          <p:nvPicPr>
            <p:cNvPr id="8" name="Graphic 7" descr="Medical">
              <a:extLst>
                <a:ext uri="{FF2B5EF4-FFF2-40B4-BE49-F238E27FC236}">
                  <a16:creationId xmlns:a16="http://schemas.microsoft.com/office/drawing/2014/main" id="{A998F8F6-D3B1-9744-B9BF-6E5E03634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7245" y="1129741"/>
              <a:ext cx="718073" cy="718073"/>
            </a:xfrm>
            <a:prstGeom prst="rect">
              <a:avLst/>
            </a:prstGeom>
          </p:spPr>
        </p:pic>
        <p:pic>
          <p:nvPicPr>
            <p:cNvPr id="10" name="Graphic 9" descr="Medical">
              <a:extLst>
                <a:ext uri="{FF2B5EF4-FFF2-40B4-BE49-F238E27FC236}">
                  <a16:creationId xmlns:a16="http://schemas.microsoft.com/office/drawing/2014/main" id="{1E3F9CCD-0280-F542-9A8D-E933D7DFBC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3677" y="1129741"/>
              <a:ext cx="718073" cy="718073"/>
            </a:xfrm>
            <a:prstGeom prst="rect">
              <a:avLst/>
            </a:prstGeom>
          </p:spPr>
        </p:pic>
        <p:pic>
          <p:nvPicPr>
            <p:cNvPr id="11" name="Graphic 10" descr="Medical">
              <a:extLst>
                <a:ext uri="{FF2B5EF4-FFF2-40B4-BE49-F238E27FC236}">
                  <a16:creationId xmlns:a16="http://schemas.microsoft.com/office/drawing/2014/main" id="{B6E7388B-29D2-6146-933E-AD0E470759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0109" y="1129741"/>
              <a:ext cx="718073" cy="718073"/>
            </a:xfrm>
            <a:prstGeom prst="rect">
              <a:avLst/>
            </a:prstGeom>
          </p:spPr>
        </p:pic>
      </p:grpSp>
      <p:sp>
        <p:nvSpPr>
          <p:cNvPr id="12" name="TextBox 11">
            <a:extLst>
              <a:ext uri="{FF2B5EF4-FFF2-40B4-BE49-F238E27FC236}">
                <a16:creationId xmlns:a16="http://schemas.microsoft.com/office/drawing/2014/main" id="{F1172A30-B99E-B74E-A7C9-6171E37FB6D9}"/>
              </a:ext>
            </a:extLst>
          </p:cNvPr>
          <p:cNvSpPr txBox="1"/>
          <p:nvPr/>
        </p:nvSpPr>
        <p:spPr>
          <a:xfrm>
            <a:off x="1367925" y="1621776"/>
            <a:ext cx="2405047" cy="2377574"/>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venir Next Demi Bold" panose="020B0503020202020204" pitchFamily="34" charset="0"/>
                <a:ea typeface="+mn-ea"/>
                <a:cs typeface="+mn-cs"/>
              </a:rPr>
              <a:t>Facility-based reporting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Sentinel (or universal)</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All deaths by: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age,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sex,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death,</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residence,</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day/week of death,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identifier</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Manner or cause of death</a:t>
            </a:r>
            <a:b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b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if feasible</a:t>
            </a:r>
          </a:p>
        </p:txBody>
      </p:sp>
      <p:grpSp>
        <p:nvGrpSpPr>
          <p:cNvPr id="14" name="Group 13">
            <a:extLst>
              <a:ext uri="{FF2B5EF4-FFF2-40B4-BE49-F238E27FC236}">
                <a16:creationId xmlns:a16="http://schemas.microsoft.com/office/drawing/2014/main" id="{CE4E1E04-80CF-014A-A1ED-827BECD7F914}"/>
              </a:ext>
            </a:extLst>
          </p:cNvPr>
          <p:cNvGrpSpPr/>
          <p:nvPr/>
        </p:nvGrpSpPr>
        <p:grpSpPr>
          <a:xfrm>
            <a:off x="4449016" y="2409957"/>
            <a:ext cx="865304" cy="648470"/>
            <a:chOff x="5855078" y="1496385"/>
            <a:chExt cx="1582455" cy="1185912"/>
          </a:xfrm>
        </p:grpSpPr>
        <p:pic>
          <p:nvPicPr>
            <p:cNvPr id="16" name="Graphic 15" descr="Programmer">
              <a:extLst>
                <a:ext uri="{FF2B5EF4-FFF2-40B4-BE49-F238E27FC236}">
                  <a16:creationId xmlns:a16="http://schemas.microsoft.com/office/drawing/2014/main" id="{7F748AE6-15B1-9F4D-9048-30B704852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5078" y="1826441"/>
              <a:ext cx="854391" cy="854391"/>
            </a:xfrm>
            <a:prstGeom prst="rect">
              <a:avLst/>
            </a:prstGeom>
          </p:spPr>
        </p:pic>
        <p:pic>
          <p:nvPicPr>
            <p:cNvPr id="17" name="Graphic 16" descr="Programmer">
              <a:extLst>
                <a:ext uri="{FF2B5EF4-FFF2-40B4-BE49-F238E27FC236}">
                  <a16:creationId xmlns:a16="http://schemas.microsoft.com/office/drawing/2014/main" id="{9D3BF3EB-5351-3746-951A-1614A3FCD0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3142" y="1827906"/>
              <a:ext cx="854391" cy="854391"/>
            </a:xfrm>
            <a:prstGeom prst="rect">
              <a:avLst/>
            </a:prstGeom>
          </p:spPr>
        </p:pic>
        <p:pic>
          <p:nvPicPr>
            <p:cNvPr id="18" name="Graphic 17" descr="Programmer">
              <a:extLst>
                <a:ext uri="{FF2B5EF4-FFF2-40B4-BE49-F238E27FC236}">
                  <a16:creationId xmlns:a16="http://schemas.microsoft.com/office/drawing/2014/main" id="{99D15B79-CA03-8247-B114-42A983C0DA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860" y="1496385"/>
              <a:ext cx="854391" cy="854391"/>
            </a:xfrm>
            <a:prstGeom prst="rect">
              <a:avLst/>
            </a:prstGeom>
          </p:spPr>
        </p:pic>
      </p:grpSp>
      <p:sp>
        <p:nvSpPr>
          <p:cNvPr id="15" name="TextBox 14">
            <a:extLst>
              <a:ext uri="{FF2B5EF4-FFF2-40B4-BE49-F238E27FC236}">
                <a16:creationId xmlns:a16="http://schemas.microsoft.com/office/drawing/2014/main" id="{8E175D0F-0312-044D-98AD-DAAB5A306F51}"/>
              </a:ext>
            </a:extLst>
          </p:cNvPr>
          <p:cNvSpPr txBox="1"/>
          <p:nvPr/>
        </p:nvSpPr>
        <p:spPr>
          <a:xfrm>
            <a:off x="3800388" y="3075785"/>
            <a:ext cx="2151742" cy="507831"/>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venir Next Demi Bold" panose="020B0503020202020204" pitchFamily="34" charset="0"/>
                <a:ea typeface="+mn-ea"/>
                <a:cs typeface="+mn-cs"/>
              </a:rPr>
              <a:t>Compilation, quality assurance, analysis</a:t>
            </a:r>
          </a:p>
        </p:txBody>
      </p:sp>
      <p:sp>
        <p:nvSpPr>
          <p:cNvPr id="20" name="TextBox 19">
            <a:extLst>
              <a:ext uri="{FF2B5EF4-FFF2-40B4-BE49-F238E27FC236}">
                <a16:creationId xmlns:a16="http://schemas.microsoft.com/office/drawing/2014/main" id="{FE3D25B7-2B3A-DE44-9BC2-7A6EF983A464}"/>
              </a:ext>
            </a:extLst>
          </p:cNvPr>
          <p:cNvSpPr txBox="1"/>
          <p:nvPr/>
        </p:nvSpPr>
        <p:spPr>
          <a:xfrm>
            <a:off x="6388577" y="1612817"/>
            <a:ext cx="2405047" cy="2377574"/>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venir Next Demi Bold" panose="020B0503020202020204" pitchFamily="34" charset="0"/>
                <a:ea typeface="+mn-ea"/>
                <a:cs typeface="+mn-cs"/>
              </a:rPr>
              <a:t>Community-based reporting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Sentinel (or universal)</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All deaths by: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age,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sex,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death,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residence,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day/week of death,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identifier</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Manner or cause of death</a:t>
            </a:r>
            <a:b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b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if feasible</a:t>
            </a:r>
          </a:p>
        </p:txBody>
      </p:sp>
      <p:grpSp>
        <p:nvGrpSpPr>
          <p:cNvPr id="37" name="Group 36">
            <a:extLst>
              <a:ext uri="{FF2B5EF4-FFF2-40B4-BE49-F238E27FC236}">
                <a16:creationId xmlns:a16="http://schemas.microsoft.com/office/drawing/2014/main" id="{0B485422-6D37-E54D-8AF5-388E29A7C1C2}"/>
              </a:ext>
            </a:extLst>
          </p:cNvPr>
          <p:cNvGrpSpPr/>
          <p:nvPr/>
        </p:nvGrpSpPr>
        <p:grpSpPr>
          <a:xfrm>
            <a:off x="6455834" y="1062000"/>
            <a:ext cx="1477414" cy="454154"/>
            <a:chOff x="8890252" y="1068145"/>
            <a:chExt cx="1969885" cy="605538"/>
          </a:xfrm>
        </p:grpSpPr>
        <p:pic>
          <p:nvPicPr>
            <p:cNvPr id="23" name="Picture 22" descr="A close up of a logo&#10;&#10;Description automatically generated">
              <a:extLst>
                <a:ext uri="{FF2B5EF4-FFF2-40B4-BE49-F238E27FC236}">
                  <a16:creationId xmlns:a16="http://schemas.microsoft.com/office/drawing/2014/main" id="{A7B1FCD6-9560-194E-94A5-87775AE63E3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254599" y="1068145"/>
              <a:ext cx="605538" cy="605538"/>
            </a:xfrm>
            <a:prstGeom prst="rect">
              <a:avLst/>
            </a:prstGeom>
            <a:noFill/>
          </p:spPr>
        </p:pic>
        <p:pic>
          <p:nvPicPr>
            <p:cNvPr id="24" name="Picture 23" descr="A close up of a logo&#10;&#10;Description automatically generated">
              <a:extLst>
                <a:ext uri="{FF2B5EF4-FFF2-40B4-BE49-F238E27FC236}">
                  <a16:creationId xmlns:a16="http://schemas.microsoft.com/office/drawing/2014/main" id="{602BA356-E479-F54F-B01E-739AD54F727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90252" y="1068145"/>
              <a:ext cx="605538" cy="605538"/>
            </a:xfrm>
            <a:prstGeom prst="rect">
              <a:avLst/>
            </a:prstGeom>
            <a:noFill/>
          </p:spPr>
        </p:pic>
        <p:pic>
          <p:nvPicPr>
            <p:cNvPr id="25" name="Picture 24" descr="A close up of a logo&#10;&#10;Description automatically generated">
              <a:extLst>
                <a:ext uri="{FF2B5EF4-FFF2-40B4-BE49-F238E27FC236}">
                  <a16:creationId xmlns:a16="http://schemas.microsoft.com/office/drawing/2014/main" id="{07505899-784C-2543-A23E-8C7FBE72E3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572425" y="1068145"/>
              <a:ext cx="605538" cy="605538"/>
            </a:xfrm>
            <a:prstGeom prst="rect">
              <a:avLst/>
            </a:prstGeom>
            <a:noFill/>
          </p:spPr>
        </p:pic>
      </p:grpSp>
      <p:grpSp>
        <p:nvGrpSpPr>
          <p:cNvPr id="39" name="Group 38">
            <a:extLst>
              <a:ext uri="{FF2B5EF4-FFF2-40B4-BE49-F238E27FC236}">
                <a16:creationId xmlns:a16="http://schemas.microsoft.com/office/drawing/2014/main" id="{BF347C98-7ABC-7C4C-9C9A-CA3AE53BB5D9}"/>
              </a:ext>
            </a:extLst>
          </p:cNvPr>
          <p:cNvGrpSpPr/>
          <p:nvPr/>
        </p:nvGrpSpPr>
        <p:grpSpPr>
          <a:xfrm>
            <a:off x="3801712" y="1622524"/>
            <a:ext cx="2146880" cy="807914"/>
            <a:chOff x="4571831" y="2665365"/>
            <a:chExt cx="2862507" cy="1362260"/>
          </a:xfrm>
        </p:grpSpPr>
        <p:sp>
          <p:nvSpPr>
            <p:cNvPr id="28" name="Arrow: Bent-Up 86">
              <a:extLst>
                <a:ext uri="{FF2B5EF4-FFF2-40B4-BE49-F238E27FC236}">
                  <a16:creationId xmlns:a16="http://schemas.microsoft.com/office/drawing/2014/main" id="{097F1215-4D06-054B-BCD6-5EC832A51E52}"/>
                </a:ext>
              </a:extLst>
            </p:cNvPr>
            <p:cNvSpPr/>
            <p:nvPr/>
          </p:nvSpPr>
          <p:spPr>
            <a:xfrm flipV="1">
              <a:off x="4571831" y="2665365"/>
              <a:ext cx="1737839" cy="1361400"/>
            </a:xfrm>
            <a:prstGeom prst="bentUpArrow">
              <a:avLst>
                <a:gd name="adj1" fmla="val 25000"/>
                <a:gd name="adj2" fmla="val 28423"/>
                <a:gd name="adj3" fmla="val 25000"/>
              </a:avLst>
            </a:prstGeom>
            <a:solidFill>
              <a:srgbClr val="84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Arrow: Bent-Up 87">
              <a:extLst>
                <a:ext uri="{FF2B5EF4-FFF2-40B4-BE49-F238E27FC236}">
                  <a16:creationId xmlns:a16="http://schemas.microsoft.com/office/drawing/2014/main" id="{1A2AF08D-1032-F24E-8614-332634C70617}"/>
                </a:ext>
              </a:extLst>
            </p:cNvPr>
            <p:cNvSpPr/>
            <p:nvPr/>
          </p:nvSpPr>
          <p:spPr>
            <a:xfrm flipH="1" flipV="1">
              <a:off x="5696499" y="2666225"/>
              <a:ext cx="1737839" cy="1361400"/>
            </a:xfrm>
            <a:prstGeom prst="bentUpArrow">
              <a:avLst>
                <a:gd name="adj1" fmla="val 25000"/>
                <a:gd name="adj2" fmla="val 28423"/>
                <a:gd name="adj3" fmla="val 25000"/>
              </a:avLst>
            </a:prstGeom>
            <a:solidFill>
              <a:srgbClr val="84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2" name="TextBox 31">
            <a:extLst>
              <a:ext uri="{FF2B5EF4-FFF2-40B4-BE49-F238E27FC236}">
                <a16:creationId xmlns:a16="http://schemas.microsoft.com/office/drawing/2014/main" id="{3EA02466-4B32-944F-9DEF-F5E8183B18DA}"/>
              </a:ext>
            </a:extLst>
          </p:cNvPr>
          <p:cNvSpPr txBox="1"/>
          <p:nvPr/>
        </p:nvSpPr>
        <p:spPr>
          <a:xfrm>
            <a:off x="4080747" y="4763860"/>
            <a:ext cx="1555161" cy="300082"/>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venir Next Demi Bold" panose="020B0503020202020204" pitchFamily="34" charset="0"/>
                <a:ea typeface="+mn-ea"/>
                <a:cs typeface="+mn-cs"/>
              </a:rPr>
              <a:t>Decision-making</a:t>
            </a:r>
          </a:p>
        </p:txBody>
      </p:sp>
      <p:grpSp>
        <p:nvGrpSpPr>
          <p:cNvPr id="33" name="Group 32">
            <a:extLst>
              <a:ext uri="{FF2B5EF4-FFF2-40B4-BE49-F238E27FC236}">
                <a16:creationId xmlns:a16="http://schemas.microsoft.com/office/drawing/2014/main" id="{5F4AAC35-7A57-AB40-93B3-AC84C5968018}"/>
              </a:ext>
            </a:extLst>
          </p:cNvPr>
          <p:cNvGrpSpPr/>
          <p:nvPr/>
        </p:nvGrpSpPr>
        <p:grpSpPr>
          <a:xfrm>
            <a:off x="4655144" y="4043983"/>
            <a:ext cx="413435" cy="747002"/>
            <a:chOff x="6981771" y="228677"/>
            <a:chExt cx="923072" cy="1667822"/>
          </a:xfrm>
        </p:grpSpPr>
        <p:pic>
          <p:nvPicPr>
            <p:cNvPr id="34" name="Graphic 33" descr="Lecturer">
              <a:extLst>
                <a:ext uri="{FF2B5EF4-FFF2-40B4-BE49-F238E27FC236}">
                  <a16:creationId xmlns:a16="http://schemas.microsoft.com/office/drawing/2014/main" id="{3EACB595-FD49-ED4F-81B3-62902BA52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1771" y="228677"/>
              <a:ext cx="914400" cy="914400"/>
            </a:xfrm>
            <a:prstGeom prst="rect">
              <a:avLst/>
            </a:prstGeom>
          </p:spPr>
        </p:pic>
        <p:pic>
          <p:nvPicPr>
            <p:cNvPr id="35" name="Picture 34" descr="A picture containing sitting, laptop, computer, light&#10;&#10;Description automatically generated">
              <a:extLst>
                <a:ext uri="{FF2B5EF4-FFF2-40B4-BE49-F238E27FC236}">
                  <a16:creationId xmlns:a16="http://schemas.microsoft.com/office/drawing/2014/main" id="{8C588357-1D28-DC45-A785-3E13D6F517CE}"/>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990442" y="1048359"/>
              <a:ext cx="914401" cy="848140"/>
            </a:xfrm>
            <a:prstGeom prst="rect">
              <a:avLst/>
            </a:prstGeom>
          </p:spPr>
        </p:pic>
      </p:grpSp>
      <p:sp>
        <p:nvSpPr>
          <p:cNvPr id="41" name="Down Arrow 40">
            <a:extLst>
              <a:ext uri="{FF2B5EF4-FFF2-40B4-BE49-F238E27FC236}">
                <a16:creationId xmlns:a16="http://schemas.microsoft.com/office/drawing/2014/main" id="{7912C72F-6239-3F46-8902-7EDB768001AB}"/>
              </a:ext>
            </a:extLst>
          </p:cNvPr>
          <p:cNvSpPr/>
          <p:nvPr/>
        </p:nvSpPr>
        <p:spPr>
          <a:xfrm>
            <a:off x="4653553" y="3588405"/>
            <a:ext cx="409551" cy="438581"/>
          </a:xfrm>
          <a:prstGeom prst="downArrow">
            <a:avLst/>
          </a:prstGeom>
          <a:solidFill>
            <a:srgbClr val="84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2F10B2DD-8FE4-412C-91F5-5CCDB1567FE8}"/>
              </a:ext>
            </a:extLst>
          </p:cNvPr>
          <p:cNvSpPr txBox="1"/>
          <p:nvPr/>
        </p:nvSpPr>
        <p:spPr>
          <a:xfrm>
            <a:off x="3753089" y="897237"/>
            <a:ext cx="2332366" cy="7155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venir Next Demi Bold" panose="020B0503020202020204" pitchFamily="34" charset="0"/>
                <a:ea typeface="+mn-ea"/>
                <a:cs typeface="+mn-cs"/>
              </a:rPr>
              <a:t>Daily or Weekly Transmission (of patient-level or aggregated information)</a:t>
            </a:r>
          </a:p>
        </p:txBody>
      </p:sp>
    </p:spTree>
    <p:extLst>
      <p:ext uri="{BB962C8B-B14F-4D97-AF65-F5344CB8AC3E}">
        <p14:creationId xmlns:p14="http://schemas.microsoft.com/office/powerpoint/2010/main" val="12652857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42EF-68EF-4F8D-BEB2-DAA363E21F05}"/>
              </a:ext>
            </a:extLst>
          </p:cNvPr>
          <p:cNvSpPr>
            <a:spLocks noGrp="1"/>
          </p:cNvSpPr>
          <p:nvPr>
            <p:ph type="title"/>
          </p:nvPr>
        </p:nvSpPr>
        <p:spPr/>
        <p:txBody>
          <a:bodyPr/>
          <a:lstStyle/>
          <a:p>
            <a:r>
              <a:rPr lang="en-US"/>
              <a:t>Country process for mortality surveillance during COVID-19 pandemic</a:t>
            </a:r>
          </a:p>
        </p:txBody>
      </p:sp>
      <p:sp>
        <p:nvSpPr>
          <p:cNvPr id="3" name="Text Placeholder 2">
            <a:extLst>
              <a:ext uri="{FF2B5EF4-FFF2-40B4-BE49-F238E27FC236}">
                <a16:creationId xmlns:a16="http://schemas.microsoft.com/office/drawing/2014/main" id="{F23E0C77-BBE7-439D-A9A8-685EB9CDE165}"/>
              </a:ext>
            </a:extLst>
          </p:cNvPr>
          <p:cNvSpPr>
            <a:spLocks noGrp="1"/>
          </p:cNvSpPr>
          <p:nvPr>
            <p:ph type="body" sz="quarter" idx="10"/>
          </p:nvPr>
        </p:nvSpPr>
        <p:spPr>
          <a:xfrm>
            <a:off x="457200" y="1247364"/>
            <a:ext cx="8229600" cy="3341688"/>
          </a:xfrm>
        </p:spPr>
        <p:txBody>
          <a:bodyPr/>
          <a:lstStyle/>
          <a:p>
            <a:r>
              <a:rPr lang="en-US" b="1"/>
              <a:t>Define country objectives</a:t>
            </a:r>
          </a:p>
          <a:p>
            <a:pPr lvl="1"/>
            <a:r>
              <a:rPr lang="en-US"/>
              <a:t>Confirm country government buy-in  </a:t>
            </a:r>
          </a:p>
          <a:p>
            <a:pPr lvl="1"/>
            <a:r>
              <a:rPr lang="en-US"/>
              <a:t>Engage other partners and stakeholders</a:t>
            </a:r>
          </a:p>
          <a:p>
            <a:pPr lvl="1"/>
            <a:r>
              <a:rPr lang="en-US"/>
              <a:t>Identify desired core indicators</a:t>
            </a:r>
          </a:p>
          <a:p>
            <a:pPr lvl="2"/>
            <a:r>
              <a:rPr lang="en-US"/>
              <a:t>COVID-19 specific or all-cause/total mortality? </a:t>
            </a:r>
          </a:p>
          <a:p>
            <a:pPr lvl="2"/>
            <a:r>
              <a:rPr lang="en-US"/>
              <a:t>Facility-based data, community-based, or both? </a:t>
            </a:r>
          </a:p>
          <a:p>
            <a:pPr lvl="2"/>
            <a:r>
              <a:rPr lang="en-US"/>
              <a:t>How many sites/facilities/cities/districts? </a:t>
            </a:r>
          </a:p>
          <a:p>
            <a:pPr lvl="2"/>
            <a:r>
              <a:rPr lang="en-US"/>
              <a:t>High-risk populations?   </a:t>
            </a:r>
          </a:p>
          <a:p>
            <a:r>
              <a:rPr lang="en-US" b="1"/>
              <a:t>Differentiate between short-term and long-term goals </a:t>
            </a:r>
          </a:p>
          <a:p>
            <a:pPr lvl="1"/>
            <a:r>
              <a:rPr lang="en-US"/>
              <a:t>Short-term: e.g. COVID-19-specific mortality, total/excess mortality </a:t>
            </a:r>
          </a:p>
          <a:p>
            <a:pPr lvl="1"/>
            <a:r>
              <a:rPr lang="en-US"/>
              <a:t>Long-term: e.g. unified mortality surveillance systems</a:t>
            </a:r>
          </a:p>
          <a:p>
            <a:endParaRPr lang="en-US"/>
          </a:p>
          <a:p>
            <a:pPr marL="0" indent="0">
              <a:buNone/>
            </a:pPr>
            <a:r>
              <a:rPr lang="en-US"/>
              <a:t>		</a:t>
            </a:r>
          </a:p>
          <a:p>
            <a:endParaRPr lang="en-US"/>
          </a:p>
          <a:p>
            <a:endParaRPr lang="en-US"/>
          </a:p>
        </p:txBody>
      </p:sp>
    </p:spTree>
    <p:extLst>
      <p:ext uri="{BB962C8B-B14F-4D97-AF65-F5344CB8AC3E}">
        <p14:creationId xmlns:p14="http://schemas.microsoft.com/office/powerpoint/2010/main" val="32444555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42EF-68EF-4F8D-BEB2-DAA363E21F05}"/>
              </a:ext>
            </a:extLst>
          </p:cNvPr>
          <p:cNvSpPr>
            <a:spLocks noGrp="1"/>
          </p:cNvSpPr>
          <p:nvPr>
            <p:ph type="title"/>
          </p:nvPr>
        </p:nvSpPr>
        <p:spPr/>
        <p:txBody>
          <a:bodyPr/>
          <a:lstStyle/>
          <a:p>
            <a:r>
              <a:rPr lang="en-US"/>
              <a:t>Country process for mortality surveillance during COVID-19 pandemic</a:t>
            </a:r>
          </a:p>
        </p:txBody>
      </p:sp>
      <p:sp>
        <p:nvSpPr>
          <p:cNvPr id="3" name="Text Placeholder 2">
            <a:extLst>
              <a:ext uri="{FF2B5EF4-FFF2-40B4-BE49-F238E27FC236}">
                <a16:creationId xmlns:a16="http://schemas.microsoft.com/office/drawing/2014/main" id="{F23E0C77-BBE7-439D-A9A8-685EB9CDE165}"/>
              </a:ext>
            </a:extLst>
          </p:cNvPr>
          <p:cNvSpPr>
            <a:spLocks noGrp="1"/>
          </p:cNvSpPr>
          <p:nvPr>
            <p:ph type="body" sz="quarter" idx="10"/>
          </p:nvPr>
        </p:nvSpPr>
        <p:spPr>
          <a:xfrm>
            <a:off x="457200" y="1247364"/>
            <a:ext cx="8229600" cy="3341688"/>
          </a:xfrm>
        </p:spPr>
        <p:txBody>
          <a:bodyPr/>
          <a:lstStyle/>
          <a:p>
            <a:r>
              <a:rPr lang="en-US" b="1"/>
              <a:t>Assess the existing mortality information landscape (and pandemic-specific systems)</a:t>
            </a:r>
          </a:p>
          <a:p>
            <a:pPr lvl="1"/>
            <a:r>
              <a:rPr lang="en-US"/>
              <a:t>Where is data available across the health system and partner efforts?</a:t>
            </a:r>
          </a:p>
          <a:p>
            <a:pPr lvl="1"/>
            <a:r>
              <a:rPr lang="en-US"/>
              <a:t>Assess data coverage, completeness, quality, etc.  </a:t>
            </a:r>
          </a:p>
          <a:p>
            <a:pPr lvl="1"/>
            <a:r>
              <a:rPr lang="en-US"/>
              <a:t>Where is baseline data available? </a:t>
            </a:r>
          </a:p>
          <a:p>
            <a:r>
              <a:rPr lang="en-US" b="1"/>
              <a:t>Identify opportunities to adapt and strengthen existing systems</a:t>
            </a:r>
          </a:p>
          <a:p>
            <a:pPr lvl="1"/>
            <a:r>
              <a:rPr lang="en-US"/>
              <a:t>Where can simple modifications of existing systems lead to rapid data</a:t>
            </a:r>
          </a:p>
          <a:p>
            <a:pPr lvl="1"/>
            <a:r>
              <a:rPr lang="en-US"/>
              <a:t>Where may existing electronic systems be leveraged? </a:t>
            </a:r>
          </a:p>
          <a:p>
            <a:r>
              <a:rPr lang="en-US" b="1"/>
              <a:t>Consider implementation requirements/feasibility</a:t>
            </a:r>
          </a:p>
          <a:p>
            <a:pPr lvl="1"/>
            <a:r>
              <a:rPr lang="en-US"/>
              <a:t>What human, financial, and technical resources will be required?</a:t>
            </a:r>
          </a:p>
          <a:p>
            <a:pPr lvl="1"/>
            <a:r>
              <a:rPr lang="en-US"/>
              <a:t>Assess whether any proposals will require additional protective measures for surveillance workers, e.g. PPE?  </a:t>
            </a:r>
          </a:p>
          <a:p>
            <a:pPr lvl="1"/>
            <a:endParaRPr lang="en-US"/>
          </a:p>
          <a:p>
            <a:pPr marL="0" indent="0">
              <a:buNone/>
            </a:pPr>
            <a:r>
              <a:rPr lang="en-US"/>
              <a:t>			</a:t>
            </a:r>
          </a:p>
          <a:p>
            <a:endParaRPr lang="en-US"/>
          </a:p>
          <a:p>
            <a:endParaRPr lang="en-US"/>
          </a:p>
        </p:txBody>
      </p:sp>
    </p:spTree>
    <p:extLst>
      <p:ext uri="{BB962C8B-B14F-4D97-AF65-F5344CB8AC3E}">
        <p14:creationId xmlns:p14="http://schemas.microsoft.com/office/powerpoint/2010/main" val="14285519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2853754" y="971594"/>
          <a:ext cx="3245077" cy="32003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FEA51F4-F1F7-41D0-BD78-AC80B21C31C9}"/>
              </a:ext>
            </a:extLst>
          </p:cNvPr>
          <p:cNvSpPr txBox="1"/>
          <p:nvPr/>
        </p:nvSpPr>
        <p:spPr>
          <a:xfrm>
            <a:off x="3486152" y="1875190"/>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
        <p:nvSpPr>
          <p:cNvPr id="5" name="TextBox 4">
            <a:extLst>
              <a:ext uri="{FF2B5EF4-FFF2-40B4-BE49-F238E27FC236}">
                <a16:creationId xmlns:a16="http://schemas.microsoft.com/office/drawing/2014/main" id="{D2A0A12E-8616-417E-8619-C9711FC201C9}"/>
              </a:ext>
            </a:extLst>
          </p:cNvPr>
          <p:cNvSpPr txBox="1"/>
          <p:nvPr/>
        </p:nvSpPr>
        <p:spPr>
          <a:xfrm>
            <a:off x="4768938" y="172820"/>
            <a:ext cx="2257998" cy="1200329"/>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Integrated Disease Surveillance and Response </a:t>
            </a:r>
          </a:p>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(IDSR)</a:t>
            </a:r>
          </a:p>
        </p:txBody>
      </p:sp>
      <p:sp>
        <p:nvSpPr>
          <p:cNvPr id="6" name="TextBox 5">
            <a:extLst>
              <a:ext uri="{FF2B5EF4-FFF2-40B4-BE49-F238E27FC236}">
                <a16:creationId xmlns:a16="http://schemas.microsoft.com/office/drawing/2014/main" id="{BDEA4C25-6320-4C92-938B-8AADDB4DF505}"/>
              </a:ext>
            </a:extLst>
          </p:cNvPr>
          <p:cNvSpPr txBox="1"/>
          <p:nvPr/>
        </p:nvSpPr>
        <p:spPr>
          <a:xfrm>
            <a:off x="6138695" y="2045073"/>
            <a:ext cx="1699611" cy="923330"/>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HIV mortality surveillance systems</a:t>
            </a:r>
          </a:p>
        </p:txBody>
      </p:sp>
      <p:sp>
        <p:nvSpPr>
          <p:cNvPr id="7" name="TextBox 6">
            <a:extLst>
              <a:ext uri="{FF2B5EF4-FFF2-40B4-BE49-F238E27FC236}">
                <a16:creationId xmlns:a16="http://schemas.microsoft.com/office/drawing/2014/main" id="{5F551404-09CD-463E-A0AD-BCF9E96A4509}"/>
              </a:ext>
            </a:extLst>
          </p:cNvPr>
          <p:cNvSpPr txBox="1"/>
          <p:nvPr/>
        </p:nvSpPr>
        <p:spPr>
          <a:xfrm>
            <a:off x="93377" y="2888511"/>
            <a:ext cx="2424636" cy="646331"/>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Civil Registration and </a:t>
            </a:r>
          </a:p>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Vital Statistics (CRVS)</a:t>
            </a:r>
          </a:p>
        </p:txBody>
      </p:sp>
      <p:sp>
        <p:nvSpPr>
          <p:cNvPr id="8" name="TextBox 7">
            <a:extLst>
              <a:ext uri="{FF2B5EF4-FFF2-40B4-BE49-F238E27FC236}">
                <a16:creationId xmlns:a16="http://schemas.microsoft.com/office/drawing/2014/main" id="{148444E4-A1FF-4359-8C48-3DA4C0C823CC}"/>
              </a:ext>
            </a:extLst>
          </p:cNvPr>
          <p:cNvSpPr txBox="1"/>
          <p:nvPr/>
        </p:nvSpPr>
        <p:spPr>
          <a:xfrm>
            <a:off x="7165982" y="3207341"/>
            <a:ext cx="1699611" cy="1477328"/>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Health and Demographic Surveillance Systems (HDSS)</a:t>
            </a:r>
          </a:p>
        </p:txBody>
      </p:sp>
      <p:sp>
        <p:nvSpPr>
          <p:cNvPr id="26" name="TextBox 25">
            <a:extLst>
              <a:ext uri="{FF2B5EF4-FFF2-40B4-BE49-F238E27FC236}">
                <a16:creationId xmlns:a16="http://schemas.microsoft.com/office/drawing/2014/main" id="{04650AF0-465D-4A7C-933A-562F0D1D6FCA}"/>
              </a:ext>
            </a:extLst>
          </p:cNvPr>
          <p:cNvSpPr txBox="1"/>
          <p:nvPr/>
        </p:nvSpPr>
        <p:spPr>
          <a:xfrm>
            <a:off x="1084017" y="1097234"/>
            <a:ext cx="1893305" cy="1477328"/>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Maternal and Perinatal Death Surveillance and Response (MPDSR)</a:t>
            </a:r>
          </a:p>
        </p:txBody>
      </p:sp>
      <p:sp>
        <p:nvSpPr>
          <p:cNvPr id="9" name="TextBox 8">
            <a:extLst>
              <a:ext uri="{FF2B5EF4-FFF2-40B4-BE49-F238E27FC236}">
                <a16:creationId xmlns:a16="http://schemas.microsoft.com/office/drawing/2014/main" id="{C66E18F6-B572-4F61-AB10-DD72DEA71BDA}"/>
              </a:ext>
            </a:extLst>
          </p:cNvPr>
          <p:cNvSpPr txBox="1"/>
          <p:nvPr/>
        </p:nvSpPr>
        <p:spPr>
          <a:xfrm>
            <a:off x="305843" y="261076"/>
            <a:ext cx="2137636" cy="584775"/>
          </a:xfrm>
          <a:prstGeom prst="rect">
            <a:avLst/>
          </a:prstGeom>
          <a:noFill/>
        </p:spPr>
        <p:txBody>
          <a:bodyPr wrap="non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HMIS/DHIS2</a:t>
            </a:r>
          </a:p>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Inpatient Deaths</a:t>
            </a:r>
          </a:p>
        </p:txBody>
      </p:sp>
      <p:sp>
        <p:nvSpPr>
          <p:cNvPr id="10" name="TextBox 9">
            <a:extLst>
              <a:ext uri="{FF2B5EF4-FFF2-40B4-BE49-F238E27FC236}">
                <a16:creationId xmlns:a16="http://schemas.microsoft.com/office/drawing/2014/main" id="{BCA02473-5217-4294-8B9A-8E55400E695D}"/>
              </a:ext>
            </a:extLst>
          </p:cNvPr>
          <p:cNvSpPr txBox="1"/>
          <p:nvPr/>
        </p:nvSpPr>
        <p:spPr>
          <a:xfrm>
            <a:off x="4198327" y="4361503"/>
            <a:ext cx="1699611" cy="646331"/>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Village Health Registers</a:t>
            </a:r>
          </a:p>
        </p:txBody>
      </p:sp>
      <p:sp>
        <p:nvSpPr>
          <p:cNvPr id="11" name="TextBox 10">
            <a:extLst>
              <a:ext uri="{FF2B5EF4-FFF2-40B4-BE49-F238E27FC236}">
                <a16:creationId xmlns:a16="http://schemas.microsoft.com/office/drawing/2014/main" id="{4F1DAABE-5BA7-4336-8EEB-D74A2F369C32}"/>
              </a:ext>
            </a:extLst>
          </p:cNvPr>
          <p:cNvSpPr txBox="1"/>
          <p:nvPr/>
        </p:nvSpPr>
        <p:spPr>
          <a:xfrm>
            <a:off x="213766" y="4125789"/>
            <a:ext cx="1104790" cy="307777"/>
          </a:xfrm>
          <a:prstGeom prst="rect">
            <a:avLst/>
          </a:prstGeom>
          <a:noFill/>
        </p:spPr>
        <p:txBody>
          <a:bodyPr wrap="non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NCD deaths</a:t>
            </a:r>
          </a:p>
        </p:txBody>
      </p:sp>
      <p:sp>
        <p:nvSpPr>
          <p:cNvPr id="13" name="TextBox 12">
            <a:extLst>
              <a:ext uri="{FF2B5EF4-FFF2-40B4-BE49-F238E27FC236}">
                <a16:creationId xmlns:a16="http://schemas.microsoft.com/office/drawing/2014/main" id="{0C05DBB7-4753-4573-AD4A-D43FDCEC4A30}"/>
              </a:ext>
            </a:extLst>
          </p:cNvPr>
          <p:cNvSpPr txBox="1"/>
          <p:nvPr/>
        </p:nvSpPr>
        <p:spPr>
          <a:xfrm>
            <a:off x="3195712" y="571021"/>
            <a:ext cx="1315873" cy="307777"/>
          </a:xfrm>
          <a:prstGeom prst="rect">
            <a:avLst/>
          </a:prstGeom>
          <a:noFill/>
        </p:spPr>
        <p:txBody>
          <a:bodyPr wrap="non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Malaria deaths</a:t>
            </a:r>
          </a:p>
        </p:txBody>
      </p:sp>
      <p:sp>
        <p:nvSpPr>
          <p:cNvPr id="15" name="TextBox 14">
            <a:extLst>
              <a:ext uri="{FF2B5EF4-FFF2-40B4-BE49-F238E27FC236}">
                <a16:creationId xmlns:a16="http://schemas.microsoft.com/office/drawing/2014/main" id="{8FB1B114-0D8E-442C-9845-316AEF1AE85D}"/>
              </a:ext>
            </a:extLst>
          </p:cNvPr>
          <p:cNvSpPr txBox="1"/>
          <p:nvPr/>
        </p:nvSpPr>
        <p:spPr>
          <a:xfrm>
            <a:off x="5529411" y="3794887"/>
            <a:ext cx="1462260" cy="307777"/>
          </a:xfrm>
          <a:prstGeom prst="rect">
            <a:avLst/>
          </a:prstGeom>
          <a:noFill/>
        </p:spPr>
        <p:txBody>
          <a:bodyPr wrap="non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Influenza deaths</a:t>
            </a:r>
          </a:p>
        </p:txBody>
      </p:sp>
      <p:sp>
        <p:nvSpPr>
          <p:cNvPr id="18" name="TextBox 17">
            <a:extLst>
              <a:ext uri="{FF2B5EF4-FFF2-40B4-BE49-F238E27FC236}">
                <a16:creationId xmlns:a16="http://schemas.microsoft.com/office/drawing/2014/main" id="{4CF3D5FF-3812-423F-A094-2778B0125AD3}"/>
              </a:ext>
            </a:extLst>
          </p:cNvPr>
          <p:cNvSpPr txBox="1"/>
          <p:nvPr/>
        </p:nvSpPr>
        <p:spPr>
          <a:xfrm>
            <a:off x="125066" y="2121006"/>
            <a:ext cx="942887" cy="307777"/>
          </a:xfrm>
          <a:prstGeom prst="rect">
            <a:avLst/>
          </a:prstGeom>
          <a:noFill/>
        </p:spPr>
        <p:txBody>
          <a:bodyPr wrap="non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TB deaths</a:t>
            </a:r>
          </a:p>
        </p:txBody>
      </p:sp>
      <p:sp>
        <p:nvSpPr>
          <p:cNvPr id="30" name="TextBox 29">
            <a:extLst>
              <a:ext uri="{FF2B5EF4-FFF2-40B4-BE49-F238E27FC236}">
                <a16:creationId xmlns:a16="http://schemas.microsoft.com/office/drawing/2014/main" id="{A5F33618-3A09-44B1-B6AC-CBFC674E0DCD}"/>
              </a:ext>
            </a:extLst>
          </p:cNvPr>
          <p:cNvSpPr txBox="1"/>
          <p:nvPr/>
        </p:nvSpPr>
        <p:spPr>
          <a:xfrm>
            <a:off x="1468986" y="3884682"/>
            <a:ext cx="2329528" cy="1077218"/>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Child Health and Mortality Prevention Surveillance Network (CHAMPS)</a:t>
            </a:r>
          </a:p>
        </p:txBody>
      </p:sp>
      <p:sp>
        <p:nvSpPr>
          <p:cNvPr id="35" name="TextBox 34">
            <a:extLst>
              <a:ext uri="{FF2B5EF4-FFF2-40B4-BE49-F238E27FC236}">
                <a16:creationId xmlns:a16="http://schemas.microsoft.com/office/drawing/2014/main" id="{69A8FC07-2AA1-4F99-841B-AEF8B820BA45}"/>
              </a:ext>
            </a:extLst>
          </p:cNvPr>
          <p:cNvSpPr txBox="1"/>
          <p:nvPr/>
        </p:nvSpPr>
        <p:spPr>
          <a:xfrm>
            <a:off x="6719364" y="834955"/>
            <a:ext cx="2424636" cy="738664"/>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Countrywide Mortality Surveillance for Action (COMSA)</a:t>
            </a:r>
          </a:p>
        </p:txBody>
      </p:sp>
    </p:spTree>
    <p:extLst>
      <p:ext uri="{BB962C8B-B14F-4D97-AF65-F5344CB8AC3E}">
        <p14:creationId xmlns:p14="http://schemas.microsoft.com/office/powerpoint/2010/main" val="127871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C0F83C-88FA-42C7-8A9A-71F5469766AC}"/>
              </a:ext>
            </a:extLst>
          </p:cNvPr>
          <p:cNvSpPr>
            <a:spLocks noGrp="1"/>
          </p:cNvSpPr>
          <p:nvPr>
            <p:ph type="title"/>
          </p:nvPr>
        </p:nvSpPr>
        <p:spPr>
          <a:xfrm>
            <a:off x="457200" y="197257"/>
            <a:ext cx="8229600" cy="780938"/>
          </a:xfrm>
        </p:spPr>
        <p:txBody>
          <a:bodyPr/>
          <a:lstStyle/>
          <a:p>
            <a:pPr>
              <a:lnSpc>
                <a:spcPct val="100000"/>
              </a:lnSpc>
            </a:pPr>
            <a:r>
              <a:rPr lang="en-US"/>
              <a:t>Outline </a:t>
            </a:r>
            <a:endParaRPr lang="en-US" sz="2000"/>
          </a:p>
        </p:txBody>
      </p:sp>
      <p:sp>
        <p:nvSpPr>
          <p:cNvPr id="6" name="Text Placeholder 5">
            <a:extLst>
              <a:ext uri="{FF2B5EF4-FFF2-40B4-BE49-F238E27FC236}">
                <a16:creationId xmlns:a16="http://schemas.microsoft.com/office/drawing/2014/main" id="{2C24FDF0-C32E-4B08-B7C0-81A1048A54EA}"/>
              </a:ext>
            </a:extLst>
          </p:cNvPr>
          <p:cNvSpPr>
            <a:spLocks noGrp="1"/>
          </p:cNvSpPr>
          <p:nvPr>
            <p:ph type="body" sz="quarter" idx="10"/>
          </p:nvPr>
        </p:nvSpPr>
        <p:spPr>
          <a:xfrm>
            <a:off x="457200" y="1127051"/>
            <a:ext cx="8229600" cy="3503850"/>
          </a:xfrm>
        </p:spPr>
        <p:txBody>
          <a:bodyPr/>
          <a:lstStyle/>
          <a:p>
            <a:pPr>
              <a:spcBef>
                <a:spcPts val="0"/>
              </a:spcBef>
            </a:pPr>
            <a:r>
              <a:rPr lang="en-US"/>
              <a:t>Objectives, goals and indicators of mortality surveillance</a:t>
            </a:r>
          </a:p>
          <a:p>
            <a:pPr>
              <a:spcBef>
                <a:spcPts val="0"/>
              </a:spcBef>
            </a:pPr>
            <a:endParaRPr lang="en-US"/>
          </a:p>
          <a:p>
            <a:pPr>
              <a:spcBef>
                <a:spcPts val="0"/>
              </a:spcBef>
            </a:pPr>
            <a:r>
              <a:rPr lang="en-US"/>
              <a:t>How mortality surveillance systems can meet objectives </a:t>
            </a:r>
          </a:p>
          <a:p>
            <a:pPr lvl="1">
              <a:spcBef>
                <a:spcPts val="0"/>
              </a:spcBef>
            </a:pPr>
            <a:r>
              <a:rPr lang="en-US"/>
              <a:t>Short term activities: rapid mortality surveillance</a:t>
            </a:r>
          </a:p>
          <a:p>
            <a:pPr lvl="1">
              <a:spcBef>
                <a:spcPts val="0"/>
              </a:spcBef>
            </a:pPr>
            <a:r>
              <a:rPr lang="en-US"/>
              <a:t>Long term activities: system strengthening and integration</a:t>
            </a:r>
          </a:p>
          <a:p>
            <a:pPr>
              <a:spcBef>
                <a:spcPts val="0"/>
              </a:spcBef>
            </a:pPr>
            <a:endParaRPr lang="en-US"/>
          </a:p>
          <a:p>
            <a:pPr>
              <a:spcBef>
                <a:spcPts val="0"/>
              </a:spcBef>
            </a:pPr>
            <a:r>
              <a:rPr lang="en-US"/>
              <a:t>Considerations and processes for mortality surveillance during the COVID-19 pandemic</a:t>
            </a:r>
          </a:p>
          <a:p>
            <a:pPr>
              <a:spcBef>
                <a:spcPts val="0"/>
              </a:spcBef>
            </a:pPr>
            <a:endParaRPr lang="en-US"/>
          </a:p>
          <a:p>
            <a:pPr>
              <a:spcBef>
                <a:spcPts val="0"/>
              </a:spcBef>
            </a:pPr>
            <a:r>
              <a:rPr lang="en-US"/>
              <a:t>Mortality surveillance in Zambia</a:t>
            </a:r>
          </a:p>
          <a:p>
            <a:endParaRPr lang="en-US"/>
          </a:p>
        </p:txBody>
      </p:sp>
      <p:sp>
        <p:nvSpPr>
          <p:cNvPr id="2" name="Rectangle 1">
            <a:extLst>
              <a:ext uri="{FF2B5EF4-FFF2-40B4-BE49-F238E27FC236}">
                <a16:creationId xmlns:a16="http://schemas.microsoft.com/office/drawing/2014/main" id="{38E7634F-436B-434C-86C8-5C45CA9D7427}"/>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284695661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1045793" y="23547"/>
            <a:ext cx="2836401" cy="707886"/>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Deaths among known COVID-19 Cases</a:t>
            </a:r>
          </a:p>
        </p:txBody>
      </p:sp>
      <p:sp>
        <p:nvSpPr>
          <p:cNvPr id="22" name="TextBox 21">
            <a:extLst>
              <a:ext uri="{FF2B5EF4-FFF2-40B4-BE49-F238E27FC236}">
                <a16:creationId xmlns:a16="http://schemas.microsoft.com/office/drawing/2014/main" id="{2E765349-3486-4722-9AEA-3C295F7074D2}"/>
              </a:ext>
            </a:extLst>
          </p:cNvPr>
          <p:cNvSpPr txBox="1"/>
          <p:nvPr/>
        </p:nvSpPr>
        <p:spPr>
          <a:xfrm>
            <a:off x="6460946" y="2571750"/>
            <a:ext cx="2601531" cy="707886"/>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Systems collecting deaths from all causes</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646607" y="18659"/>
            <a:ext cx="2415869" cy="1015663"/>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Deaths among those with COVID-19-like illnesses</a:t>
            </a:r>
          </a:p>
        </p:txBody>
      </p:sp>
      <p:sp>
        <p:nvSpPr>
          <p:cNvPr id="29" name="TextBox 28">
            <a:extLst>
              <a:ext uri="{FF2B5EF4-FFF2-40B4-BE49-F238E27FC236}">
                <a16:creationId xmlns:a16="http://schemas.microsoft.com/office/drawing/2014/main" id="{39C46135-C398-4EFD-974C-9C80E081F6D4}"/>
              </a:ext>
            </a:extLst>
          </p:cNvPr>
          <p:cNvSpPr txBox="1"/>
          <p:nvPr/>
        </p:nvSpPr>
        <p:spPr>
          <a:xfrm>
            <a:off x="18607" y="2909145"/>
            <a:ext cx="2407968" cy="1015663"/>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Deaths among those without COVID-19-like illnesses </a:t>
            </a:r>
          </a:p>
        </p:txBody>
      </p:sp>
      <p:cxnSp>
        <p:nvCxnSpPr>
          <p:cNvPr id="32" name="Straight Connector 31">
            <a:extLst>
              <a:ext uri="{FF2B5EF4-FFF2-40B4-BE49-F238E27FC236}">
                <a16:creationId xmlns:a16="http://schemas.microsoft.com/office/drawing/2014/main" id="{1C0FF983-690D-4497-B4F1-DA0D32D73FB3}"/>
              </a:ext>
            </a:extLst>
          </p:cNvPr>
          <p:cNvCxnSpPr>
            <a:cxnSpLocks/>
          </p:cNvCxnSpPr>
          <p:nvPr/>
        </p:nvCxnSpPr>
        <p:spPr>
          <a:xfrm flipH="1" flipV="1">
            <a:off x="6063717" y="2727960"/>
            <a:ext cx="493795" cy="15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3480620" y="511277"/>
            <a:ext cx="1060294" cy="6159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387716" y="2961099"/>
            <a:ext cx="681800" cy="2245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BC05E-511A-418F-B858-14BDE63D4779}"/>
              </a:ext>
            </a:extLst>
          </p:cNvPr>
          <p:cNvSpPr txBox="1"/>
          <p:nvPr/>
        </p:nvSpPr>
        <p:spPr>
          <a:xfrm>
            <a:off x="5047334" y="4328117"/>
            <a:ext cx="2772973" cy="707886"/>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Deaths missed from cause-specific systems </a:t>
            </a:r>
          </a:p>
        </p:txBody>
      </p:sp>
      <p:cxnSp>
        <p:nvCxnSpPr>
          <p:cNvPr id="25" name="Straight Connector 24">
            <a:extLst>
              <a:ext uri="{FF2B5EF4-FFF2-40B4-BE49-F238E27FC236}">
                <a16:creationId xmlns:a16="http://schemas.microsoft.com/office/drawing/2014/main" id="{253EC5D5-DE19-4210-803D-7991BE611256}"/>
              </a:ext>
            </a:extLst>
          </p:cNvPr>
          <p:cNvCxnSpPr>
            <a:cxnSpLocks/>
            <a:stCxn id="24" idx="0"/>
          </p:cNvCxnSpPr>
          <p:nvPr/>
        </p:nvCxnSpPr>
        <p:spPr>
          <a:xfrm flipH="1" flipV="1">
            <a:off x="5565060" y="3525857"/>
            <a:ext cx="868761" cy="802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F71E96BF-8BA6-4C13-8BFE-D4B3105B52E5}"/>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Tree>
    <p:extLst>
      <p:ext uri="{BB962C8B-B14F-4D97-AF65-F5344CB8AC3E}">
        <p14:creationId xmlns:p14="http://schemas.microsoft.com/office/powerpoint/2010/main" val="30742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3">
                                            <p:txEl>
                                              <p:pRg st="0" end="0"/>
                                            </p:txEl>
                                          </p:spTgt>
                                        </p:tgtEl>
                                        <p:attrNameLst>
                                          <p:attrName>style.color</p:attrName>
                                        </p:attrNameLst>
                                      </p:cBhvr>
                                      <p:to>
                                        <a:schemeClr val="accent2"/>
                                      </p:to>
                                    </p:animClr>
                                    <p:animClr clrSpc="rgb" dir="cw">
                                      <p:cBhvr>
                                        <p:cTn id="7" dur="500" fill="hold"/>
                                        <p:tgtEl>
                                          <p:spTgt spid="23">
                                            <p:txEl>
                                              <p:pRg st="0" end="0"/>
                                            </p:txEl>
                                          </p:spTgt>
                                        </p:tgtEl>
                                        <p:attrNameLst>
                                          <p:attrName>fillcolor</p:attrName>
                                        </p:attrNameLst>
                                      </p:cBhvr>
                                      <p:to>
                                        <a:schemeClr val="accent2"/>
                                      </p:to>
                                    </p:animClr>
                                    <p:set>
                                      <p:cBhvr>
                                        <p:cTn id="8" dur="500" fill="hold"/>
                                        <p:tgtEl>
                                          <p:spTgt spid="23">
                                            <p:txEl>
                                              <p:pRg st="0" end="0"/>
                                            </p:txEl>
                                          </p:spTgt>
                                        </p:tgtEl>
                                        <p:attrNameLst>
                                          <p:attrName>fill.type</p:attrName>
                                        </p:attrNameLst>
                                      </p:cBhvr>
                                      <p:to>
                                        <p:strVal val="solid"/>
                                      </p:to>
                                    </p:set>
                                    <p:set>
                                      <p:cBhvr>
                                        <p:cTn id="9" dur="500" fill="hold"/>
                                        <p:tgtEl>
                                          <p:spTgt spid="23">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3">
                                            <p:txEl>
                                              <p:pRg st="0" end="0"/>
                                            </p:txEl>
                                          </p:spTgt>
                                        </p:tgtEl>
                                        <p:attrNameLst>
                                          <p:attrName>ppt_c</p:attrName>
                                        </p:attrNameLst>
                                      </p:cBhvr>
                                      <p:to>
                                        <a:schemeClr val="tx1"/>
                                      </p:to>
                                    </p:animClr>
                                  </p:subTnLst>
                                </p:cTn>
                              </p:par>
                              <p:par>
                                <p:cTn id="10" presetID="19" presetClass="emph" presetSubtype="0" fill="hold" grpId="0" nodeType="withEffect">
                                  <p:stCondLst>
                                    <p:cond delay="0"/>
                                  </p:stCondLst>
                                  <p:childTnLst>
                                    <p:animClr clrSpc="rgb" dir="cw">
                                      <p:cBhvr override="childStyle">
                                        <p:cTn id="11" dur="500" fill="hold"/>
                                        <p:tgtEl>
                                          <p:spTgt spid="29">
                                            <p:txEl>
                                              <p:pRg st="0" end="0"/>
                                            </p:txEl>
                                          </p:spTgt>
                                        </p:tgtEl>
                                        <p:attrNameLst>
                                          <p:attrName>style.color</p:attrName>
                                        </p:attrNameLst>
                                      </p:cBhvr>
                                      <p:to>
                                        <a:schemeClr val="accent2"/>
                                      </p:to>
                                    </p:animClr>
                                    <p:animClr clrSpc="rgb" dir="cw">
                                      <p:cBhvr>
                                        <p:cTn id="12" dur="500" fill="hold"/>
                                        <p:tgtEl>
                                          <p:spTgt spid="29">
                                            <p:txEl>
                                              <p:pRg st="0" end="0"/>
                                            </p:txEl>
                                          </p:spTgt>
                                        </p:tgtEl>
                                        <p:attrNameLst>
                                          <p:attrName>fillcolor</p:attrName>
                                        </p:attrNameLst>
                                      </p:cBhvr>
                                      <p:to>
                                        <a:schemeClr val="accent2"/>
                                      </p:to>
                                    </p:animClr>
                                    <p:set>
                                      <p:cBhvr>
                                        <p:cTn id="13" dur="500" fill="hold"/>
                                        <p:tgtEl>
                                          <p:spTgt spid="29">
                                            <p:txEl>
                                              <p:pRg st="0" end="0"/>
                                            </p:txEl>
                                          </p:spTgt>
                                        </p:tgtEl>
                                        <p:attrNameLst>
                                          <p:attrName>fill.type</p:attrName>
                                        </p:attrNameLst>
                                      </p:cBhvr>
                                      <p:to>
                                        <p:strVal val="solid"/>
                                      </p:to>
                                    </p:set>
                                    <p:set>
                                      <p:cBhvr>
                                        <p:cTn id="14" dur="500" fill="hold"/>
                                        <p:tgtEl>
                                          <p:spTgt spid="29">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9">
                                            <p:txEl>
                                              <p:pRg st="0" end="0"/>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16">
                                            <p:txEl>
                                              <p:pRg st="0" end="0"/>
                                            </p:txEl>
                                          </p:spTgt>
                                        </p:tgtEl>
                                        <p:attrNameLst>
                                          <p:attrName>style.color</p:attrName>
                                        </p:attrNameLst>
                                      </p:cBhvr>
                                      <p:to>
                                        <a:schemeClr val="accent2"/>
                                      </p:to>
                                    </p:animClr>
                                    <p:animClr clrSpc="rgb" dir="cw">
                                      <p:cBhvr>
                                        <p:cTn id="19" dur="500" fill="hold"/>
                                        <p:tgtEl>
                                          <p:spTgt spid="16">
                                            <p:txEl>
                                              <p:pRg st="0" end="0"/>
                                            </p:txEl>
                                          </p:spTgt>
                                        </p:tgtEl>
                                        <p:attrNameLst>
                                          <p:attrName>fillcolor</p:attrName>
                                        </p:attrNameLst>
                                      </p:cBhvr>
                                      <p:to>
                                        <a:schemeClr val="accent2"/>
                                      </p:to>
                                    </p:animClr>
                                    <p:set>
                                      <p:cBhvr>
                                        <p:cTn id="20" dur="500" fill="hold"/>
                                        <p:tgtEl>
                                          <p:spTgt spid="16">
                                            <p:txEl>
                                              <p:pRg st="0" end="0"/>
                                            </p:txEl>
                                          </p:spTgt>
                                        </p:tgtEl>
                                        <p:attrNameLst>
                                          <p:attrName>fill.type</p:attrName>
                                        </p:attrNameLst>
                                      </p:cBhvr>
                                      <p:to>
                                        <p:strVal val="solid"/>
                                      </p:to>
                                    </p:set>
                                    <p:set>
                                      <p:cBhvr>
                                        <p:cTn id="21" dur="500" fill="hold"/>
                                        <p:tgtEl>
                                          <p:spTgt spid="16">
                                            <p:txEl>
                                              <p:pRg st="0" end="0"/>
                                            </p:txEl>
                                          </p:spTgt>
                                        </p:tgtEl>
                                        <p:attrNameLst>
                                          <p:attrName>fill.on</p:attrName>
                                        </p:attrNameLst>
                                      </p:cBhvr>
                                      <p:to>
                                        <p:strVal val="true"/>
                                      </p:to>
                                    </p:set>
                                  </p:childTnLst>
                                  <p:subTnLst>
                                    <p:animClr clrSpc="rgb" dir="cw">
                                      <p:cBhvr override="childStyle">
                                        <p:cTn dur="1" fill="hold" display="0" masterRel="nextClick" afterEffect="1"/>
                                        <p:tgtEl>
                                          <p:spTgt spid="16">
                                            <p:txEl>
                                              <p:pRg st="0" end="0"/>
                                            </p:txEl>
                                          </p:spTgt>
                                        </p:tgtEl>
                                        <p:attrNameLst>
                                          <p:attrName>ppt_c</p:attrName>
                                        </p:attrNameLst>
                                      </p:cBhvr>
                                      <p:to>
                                        <a:schemeClr val="tx1"/>
                                      </p:to>
                                    </p:animClr>
                                  </p:subTnLst>
                                </p:cTn>
                              </p:par>
                            </p:childTnLst>
                          </p:cTn>
                        </p:par>
                      </p:childTnLst>
                    </p:cTn>
                  </p:par>
                  <p:par>
                    <p:cTn id="22" fill="hold">
                      <p:stCondLst>
                        <p:cond delay="indefinite"/>
                      </p:stCondLst>
                      <p:childTnLst>
                        <p:par>
                          <p:cTn id="23" fill="hold">
                            <p:stCondLst>
                              <p:cond delay="0"/>
                            </p:stCondLst>
                            <p:childTnLst>
                              <p:par>
                                <p:cTn id="24" presetID="19" presetClass="emph" presetSubtype="0" fill="hold" grpId="0" nodeType="clickEffect">
                                  <p:stCondLst>
                                    <p:cond delay="0"/>
                                  </p:stCondLst>
                                  <p:childTnLst>
                                    <p:animClr clrSpc="rgb" dir="cw">
                                      <p:cBhvr override="childStyle">
                                        <p:cTn id="25" dur="500" fill="hold"/>
                                        <p:tgtEl>
                                          <p:spTgt spid="22">
                                            <p:txEl>
                                              <p:pRg st="0" end="0"/>
                                            </p:txEl>
                                          </p:spTgt>
                                        </p:tgtEl>
                                        <p:attrNameLst>
                                          <p:attrName>style.color</p:attrName>
                                        </p:attrNameLst>
                                      </p:cBhvr>
                                      <p:to>
                                        <a:schemeClr val="accent2"/>
                                      </p:to>
                                    </p:animClr>
                                    <p:animClr clrSpc="rgb" dir="cw">
                                      <p:cBhvr>
                                        <p:cTn id="26" dur="500" fill="hold"/>
                                        <p:tgtEl>
                                          <p:spTgt spid="22">
                                            <p:txEl>
                                              <p:pRg st="0" end="0"/>
                                            </p:txEl>
                                          </p:spTgt>
                                        </p:tgtEl>
                                        <p:attrNameLst>
                                          <p:attrName>fillcolor</p:attrName>
                                        </p:attrNameLst>
                                      </p:cBhvr>
                                      <p:to>
                                        <a:schemeClr val="accent2"/>
                                      </p:to>
                                    </p:animClr>
                                    <p:set>
                                      <p:cBhvr>
                                        <p:cTn id="27" dur="500" fill="hold"/>
                                        <p:tgtEl>
                                          <p:spTgt spid="22">
                                            <p:txEl>
                                              <p:pRg st="0" end="0"/>
                                            </p:txEl>
                                          </p:spTgt>
                                        </p:tgtEl>
                                        <p:attrNameLst>
                                          <p:attrName>fill.type</p:attrName>
                                        </p:attrNameLst>
                                      </p:cBhvr>
                                      <p:to>
                                        <p:strVal val="solid"/>
                                      </p:to>
                                    </p:set>
                                    <p:set>
                                      <p:cBhvr>
                                        <p:cTn id="28" dur="500" fill="hold"/>
                                        <p:tgtEl>
                                          <p:spTgt spid="22">
                                            <p:txEl>
                                              <p:pRg st="0" end="0"/>
                                            </p:txEl>
                                          </p:spTgt>
                                        </p:tgtEl>
                                        <p:attrNameLst>
                                          <p:attrName>fill.on</p:attrName>
                                        </p:attrNameLst>
                                      </p:cBhvr>
                                      <p:to>
                                        <p:strVal val="true"/>
                                      </p:to>
                                    </p:set>
                                  </p:childTnLst>
                                  <p:subTnLst>
                                    <p:animClr clrSpc="rgb" dir="cw">
                                      <p:cBhvr override="childStyle">
                                        <p:cTn dur="1" fill="hold" display="0" masterRel="nextClick" afterEffect="1"/>
                                        <p:tgtEl>
                                          <p:spTgt spid="22">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22" grpId="0" build="allAtOnce"/>
      <p:bldP spid="23" grpId="0" build="allAtOnce"/>
      <p:bldP spid="2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solidFill>
            <a:schemeClr val="accent5">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Outcome = death</a:t>
            </a:r>
          </a:p>
        </p:txBody>
      </p: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724479" y="740447"/>
            <a:ext cx="1752395" cy="336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7BA053-5FB9-4AC9-9BD5-EF375320E3D3}"/>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Tree>
    <p:extLst>
      <p:ext uri="{BB962C8B-B14F-4D97-AF65-F5344CB8AC3E}">
        <p14:creationId xmlns:p14="http://schemas.microsoft.com/office/powerpoint/2010/main" val="132583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solidFill>
            <a:schemeClr val="accent5">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Outcome = death</a:t>
            </a:r>
          </a:p>
        </p:txBody>
      </p: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36FE2A7F-A6B1-4112-A617-90DCEBBFAC5E}"/>
              </a:ext>
            </a:extLst>
          </p:cNvPr>
          <p:cNvSpPr txBox="1"/>
          <p:nvPr/>
        </p:nvSpPr>
        <p:spPr>
          <a:xfrm>
            <a:off x="104961" y="974876"/>
            <a:ext cx="2307818" cy="1015663"/>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 </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Improve outcome/death reporting among known COVID-19 cases</a:t>
            </a:r>
          </a:p>
        </p:txBody>
      </p:sp>
      <p:sp>
        <p:nvSpPr>
          <p:cNvPr id="13" name="TextBox 12">
            <a:extLst>
              <a:ext uri="{FF2B5EF4-FFF2-40B4-BE49-F238E27FC236}">
                <a16:creationId xmlns:a16="http://schemas.microsoft.com/office/drawing/2014/main" id="{3FAD1E8C-E652-44EA-AA84-4E8BB1C022CF}"/>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cxnSp>
        <p:nvCxnSpPr>
          <p:cNvPr id="15" name="Straight Connector 14">
            <a:extLst>
              <a:ext uri="{FF2B5EF4-FFF2-40B4-BE49-F238E27FC236}">
                <a16:creationId xmlns:a16="http://schemas.microsoft.com/office/drawing/2014/main" id="{CD664C53-E7BE-4BB6-8EEB-498E2B2172BE}"/>
              </a:ext>
            </a:extLst>
          </p:cNvPr>
          <p:cNvCxnSpPr>
            <a:cxnSpLocks/>
          </p:cNvCxnSpPr>
          <p:nvPr/>
        </p:nvCxnSpPr>
        <p:spPr>
          <a:xfrm>
            <a:off x="2724479" y="751877"/>
            <a:ext cx="1752395" cy="336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63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solidFill>
            <a:schemeClr val="accent4">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a:t>
            </a:r>
          </a:p>
        </p:txBody>
      </p: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55898" y="729017"/>
            <a:ext cx="1870382" cy="35249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Tree>
    <p:extLst>
      <p:ext uri="{BB962C8B-B14F-4D97-AF65-F5344CB8AC3E}">
        <p14:creationId xmlns:p14="http://schemas.microsoft.com/office/powerpoint/2010/main" val="313895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solidFill>
            <a:schemeClr val="accent4">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a:t>
            </a:r>
          </a:p>
        </p:txBody>
      </p: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67328" y="729017"/>
            <a:ext cx="1870382" cy="35249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
        <p:nvSpPr>
          <p:cNvPr id="15" name="TextBox 14">
            <a:extLst>
              <a:ext uri="{FF2B5EF4-FFF2-40B4-BE49-F238E27FC236}">
                <a16:creationId xmlns:a16="http://schemas.microsoft.com/office/drawing/2014/main" id="{04B61712-E214-40E4-AABB-F8168AF54ECC}"/>
              </a:ext>
            </a:extLst>
          </p:cNvPr>
          <p:cNvSpPr txBox="1"/>
          <p:nvPr/>
        </p:nvSpPr>
        <p:spPr>
          <a:xfrm>
            <a:off x="6328064" y="2069006"/>
            <a:ext cx="2537802" cy="2092881"/>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Opportunities: </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Rapid Mortality Surveillance</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include all-cause mortality in reporting system</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Look at changes in numbers of cause-specific deaths</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Screen deaths for COVID-19</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Consider co-morbidities</a:t>
            </a:r>
          </a:p>
        </p:txBody>
      </p:sp>
    </p:spTree>
    <p:extLst>
      <p:ext uri="{BB962C8B-B14F-4D97-AF65-F5344CB8AC3E}">
        <p14:creationId xmlns:p14="http://schemas.microsoft.com/office/powerpoint/2010/main" val="40337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a:ln>
            <a:noFill/>
          </a:ln>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a:ln>
            <a:noFill/>
          </a:ln>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a:t>
            </a:r>
          </a:p>
        </p:txBody>
      </p:sp>
      <p:sp>
        <p:nvSpPr>
          <p:cNvPr id="29" name="TextBox 28">
            <a:extLst>
              <a:ext uri="{FF2B5EF4-FFF2-40B4-BE49-F238E27FC236}">
                <a16:creationId xmlns:a16="http://schemas.microsoft.com/office/drawing/2014/main" id="{39C46135-C398-4EFD-974C-9C80E081F6D4}"/>
              </a:ext>
            </a:extLst>
          </p:cNvPr>
          <p:cNvSpPr txBox="1"/>
          <p:nvPr/>
        </p:nvSpPr>
        <p:spPr>
          <a:xfrm>
            <a:off x="2" y="2748742"/>
            <a:ext cx="2575897" cy="2354491"/>
          </a:xfrm>
          <a:prstGeom prst="rect">
            <a:avLst/>
          </a:prstGeom>
          <a:solidFill>
            <a:schemeClr val="tx2">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  </a:t>
            </a:r>
          </a:p>
        </p:txBody>
      </p: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55898" y="740447"/>
            <a:ext cx="1870382" cy="35249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476871" y="3208283"/>
            <a:ext cx="707764" cy="467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Tree>
    <p:extLst>
      <p:ext uri="{BB962C8B-B14F-4D97-AF65-F5344CB8AC3E}">
        <p14:creationId xmlns:p14="http://schemas.microsoft.com/office/powerpoint/2010/main" val="193319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a:t>
            </a:r>
          </a:p>
        </p:txBody>
      </p:sp>
      <p:sp>
        <p:nvSpPr>
          <p:cNvPr id="29" name="TextBox 28">
            <a:extLst>
              <a:ext uri="{FF2B5EF4-FFF2-40B4-BE49-F238E27FC236}">
                <a16:creationId xmlns:a16="http://schemas.microsoft.com/office/drawing/2014/main" id="{39C46135-C398-4EFD-974C-9C80E081F6D4}"/>
              </a:ext>
            </a:extLst>
          </p:cNvPr>
          <p:cNvSpPr txBox="1"/>
          <p:nvPr/>
        </p:nvSpPr>
        <p:spPr>
          <a:xfrm>
            <a:off x="2" y="2748742"/>
            <a:ext cx="2575897" cy="2354491"/>
          </a:xfrm>
          <a:prstGeom prst="rect">
            <a:avLst/>
          </a:prstGeom>
          <a:solidFill>
            <a:schemeClr val="tx2">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  </a:t>
            </a:r>
          </a:p>
        </p:txBody>
      </p: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78758" y="729017"/>
            <a:ext cx="1870382" cy="35249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476871" y="3208283"/>
            <a:ext cx="707764" cy="467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
        <p:nvSpPr>
          <p:cNvPr id="18" name="TextBox 17">
            <a:extLst>
              <a:ext uri="{FF2B5EF4-FFF2-40B4-BE49-F238E27FC236}">
                <a16:creationId xmlns:a16="http://schemas.microsoft.com/office/drawing/2014/main" id="{7F3DA75A-155D-4218-A86D-A846D69EAAAE}"/>
              </a:ext>
            </a:extLst>
          </p:cNvPr>
          <p:cNvSpPr txBox="1"/>
          <p:nvPr/>
        </p:nvSpPr>
        <p:spPr>
          <a:xfrm>
            <a:off x="-20966" y="1075361"/>
            <a:ext cx="2558306" cy="1661993"/>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Opportunities: </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Rapid Mortality Surveillance</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include all-cause mortality to reporting system</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Look at changes in numbers of cause-specific deaths</a:t>
            </a:r>
          </a:p>
        </p:txBody>
      </p:sp>
    </p:spTree>
    <p:extLst>
      <p:ext uri="{BB962C8B-B14F-4D97-AF65-F5344CB8AC3E}">
        <p14:creationId xmlns:p14="http://schemas.microsoft.com/office/powerpoint/2010/main" val="402765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a:t>
            </a:r>
          </a:p>
        </p:txBody>
      </p:sp>
      <p:sp>
        <p:nvSpPr>
          <p:cNvPr id="29" name="TextBox 28">
            <a:extLst>
              <a:ext uri="{FF2B5EF4-FFF2-40B4-BE49-F238E27FC236}">
                <a16:creationId xmlns:a16="http://schemas.microsoft.com/office/drawing/2014/main" id="{39C46135-C398-4EFD-974C-9C80E081F6D4}"/>
              </a:ext>
            </a:extLst>
          </p:cNvPr>
          <p:cNvSpPr txBox="1"/>
          <p:nvPr/>
        </p:nvSpPr>
        <p:spPr>
          <a:xfrm>
            <a:off x="1" y="2727961"/>
            <a:ext cx="2678510" cy="2539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701618" y="774737"/>
            <a:ext cx="1870382" cy="35249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476871" y="3208283"/>
            <a:ext cx="707764" cy="46707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3EC5D5-DE19-4210-803D-7991BE611256}"/>
              </a:ext>
            </a:extLst>
          </p:cNvPr>
          <p:cNvCxnSpPr>
            <a:cxnSpLocks/>
          </p:cNvCxnSpPr>
          <p:nvPr/>
        </p:nvCxnSpPr>
        <p:spPr>
          <a:xfrm flipH="1" flipV="1">
            <a:off x="4832133" y="3950051"/>
            <a:ext cx="153962" cy="466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
        <p:nvSpPr>
          <p:cNvPr id="30" name="TextBox 29">
            <a:extLst>
              <a:ext uri="{FF2B5EF4-FFF2-40B4-BE49-F238E27FC236}">
                <a16:creationId xmlns:a16="http://schemas.microsoft.com/office/drawing/2014/main" id="{9D777D6C-C662-467D-B10D-4D52B4D278EB}"/>
              </a:ext>
            </a:extLst>
          </p:cNvPr>
          <p:cNvSpPr txBox="1"/>
          <p:nvPr/>
        </p:nvSpPr>
        <p:spPr>
          <a:xfrm>
            <a:off x="4070280" y="4439031"/>
            <a:ext cx="1831630" cy="507831"/>
          </a:xfrm>
          <a:prstGeom prst="rect">
            <a:avLst/>
          </a:prstGeom>
          <a:solidFill>
            <a:srgbClr val="FF7D7D"/>
          </a:solid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missed from cause-specific systems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048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2" name="TextBox 21">
            <a:extLst>
              <a:ext uri="{FF2B5EF4-FFF2-40B4-BE49-F238E27FC236}">
                <a16:creationId xmlns:a16="http://schemas.microsoft.com/office/drawing/2014/main" id="{2E765349-3486-4722-9AEA-3C295F7074D2}"/>
              </a:ext>
            </a:extLst>
          </p:cNvPr>
          <p:cNvSpPr txBox="1"/>
          <p:nvPr/>
        </p:nvSpPr>
        <p:spPr>
          <a:xfrm>
            <a:off x="6507079" y="2191619"/>
            <a:ext cx="2601531" cy="2908489"/>
          </a:xfrm>
          <a:prstGeom prst="rect">
            <a:avLst/>
          </a:prstGeom>
          <a:solidFill>
            <a:schemeClr val="accent6">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Systems collecting deaths from all causes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Civil registration death report/notification forms in facilities and communities, including sample-based registration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Total inpatient deaths in facilities/mortality registers in facilities/EMR systems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Village/community health registers in communities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Mortuary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Health and Demographic Surveillance Systems (HDSS)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COMSA, CHAMPS, etc. </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a:t>
            </a:r>
          </a:p>
        </p:txBody>
      </p:sp>
      <p:sp>
        <p:nvSpPr>
          <p:cNvPr id="29" name="TextBox 28">
            <a:extLst>
              <a:ext uri="{FF2B5EF4-FFF2-40B4-BE49-F238E27FC236}">
                <a16:creationId xmlns:a16="http://schemas.microsoft.com/office/drawing/2014/main" id="{39C46135-C398-4EFD-974C-9C80E081F6D4}"/>
              </a:ext>
            </a:extLst>
          </p:cNvPr>
          <p:cNvSpPr txBox="1"/>
          <p:nvPr/>
        </p:nvSpPr>
        <p:spPr>
          <a:xfrm>
            <a:off x="1" y="2727961"/>
            <a:ext cx="2678510" cy="2539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1C0FF983-690D-4497-B4F1-DA0D32D73FB3}"/>
              </a:ext>
            </a:extLst>
          </p:cNvPr>
          <p:cNvCxnSpPr>
            <a:cxnSpLocks/>
          </p:cNvCxnSpPr>
          <p:nvPr/>
        </p:nvCxnSpPr>
        <p:spPr>
          <a:xfrm flipH="1" flipV="1">
            <a:off x="6063717" y="2727960"/>
            <a:ext cx="493795" cy="15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78758" y="729016"/>
            <a:ext cx="1870382" cy="3454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476871" y="3208283"/>
            <a:ext cx="707764" cy="46707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BC05E-511A-418F-B858-14BDE63D4779}"/>
              </a:ext>
            </a:extLst>
          </p:cNvPr>
          <p:cNvSpPr txBox="1"/>
          <p:nvPr/>
        </p:nvSpPr>
        <p:spPr>
          <a:xfrm>
            <a:off x="4070280" y="4439031"/>
            <a:ext cx="1831630" cy="507831"/>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missed from cause-specific systems </a:t>
            </a:r>
            <a:endPar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253EC5D5-DE19-4210-803D-7991BE611256}"/>
              </a:ext>
            </a:extLst>
          </p:cNvPr>
          <p:cNvCxnSpPr>
            <a:cxnSpLocks/>
            <a:stCxn id="24" idx="0"/>
          </p:cNvCxnSpPr>
          <p:nvPr/>
        </p:nvCxnSpPr>
        <p:spPr>
          <a:xfrm flipH="1" flipV="1">
            <a:off x="4832133" y="3972912"/>
            <a:ext cx="153962" cy="46611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Tree>
    <p:extLst>
      <p:ext uri="{BB962C8B-B14F-4D97-AF65-F5344CB8AC3E}">
        <p14:creationId xmlns:p14="http://schemas.microsoft.com/office/powerpoint/2010/main" val="1732196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Outcome = death</a:t>
            </a:r>
          </a:p>
        </p:txBody>
      </p:sp>
      <p:sp>
        <p:nvSpPr>
          <p:cNvPr id="22" name="TextBox 21">
            <a:extLst>
              <a:ext uri="{FF2B5EF4-FFF2-40B4-BE49-F238E27FC236}">
                <a16:creationId xmlns:a16="http://schemas.microsoft.com/office/drawing/2014/main" id="{2E765349-3486-4722-9AEA-3C295F7074D2}"/>
              </a:ext>
            </a:extLst>
          </p:cNvPr>
          <p:cNvSpPr txBox="1"/>
          <p:nvPr/>
        </p:nvSpPr>
        <p:spPr>
          <a:xfrm>
            <a:off x="6507079" y="2191619"/>
            <a:ext cx="2601531" cy="2908489"/>
          </a:xfrm>
          <a:prstGeom prst="rect">
            <a:avLst/>
          </a:prstGeom>
          <a:solidFill>
            <a:schemeClr val="accent6">
              <a:lumMod val="20000"/>
              <a:lumOff val="80000"/>
            </a:schemeClr>
          </a:solid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Systems collecting deaths from all causes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Civil registration death report/notification forms in facilities and communities, including sample-based registration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Total inpatient deaths in facilities/mortality registers in facilities/EMR systems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Village/community health registers in communities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Mortuary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Health and Demographic Surveillance Systems (HDSS)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COMSA, CHAMPS, etc. </a:t>
            </a:r>
          </a:p>
        </p:txBody>
      </p:sp>
      <p:sp>
        <p:nvSpPr>
          <p:cNvPr id="29" name="TextBox 28">
            <a:extLst>
              <a:ext uri="{FF2B5EF4-FFF2-40B4-BE49-F238E27FC236}">
                <a16:creationId xmlns:a16="http://schemas.microsoft.com/office/drawing/2014/main" id="{39C46135-C398-4EFD-974C-9C80E081F6D4}"/>
              </a:ext>
            </a:extLst>
          </p:cNvPr>
          <p:cNvSpPr txBox="1"/>
          <p:nvPr/>
        </p:nvSpPr>
        <p:spPr>
          <a:xfrm>
            <a:off x="1" y="2727961"/>
            <a:ext cx="2678510" cy="2539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Etc., country-specific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1C0FF983-690D-4497-B4F1-DA0D32D73FB3}"/>
              </a:ext>
            </a:extLst>
          </p:cNvPr>
          <p:cNvCxnSpPr>
            <a:cxnSpLocks/>
          </p:cNvCxnSpPr>
          <p:nvPr/>
        </p:nvCxnSpPr>
        <p:spPr>
          <a:xfrm flipH="1" flipV="1">
            <a:off x="6063717" y="2727960"/>
            <a:ext cx="493795" cy="15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78758" y="729016"/>
            <a:ext cx="1870382" cy="3454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476871" y="3208283"/>
            <a:ext cx="707764" cy="46707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BC05E-511A-418F-B858-14BDE63D4779}"/>
              </a:ext>
            </a:extLst>
          </p:cNvPr>
          <p:cNvSpPr txBox="1"/>
          <p:nvPr/>
        </p:nvSpPr>
        <p:spPr>
          <a:xfrm>
            <a:off x="4070280" y="4439031"/>
            <a:ext cx="1831630" cy="507831"/>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Deaths missed from cause-specific systems </a:t>
            </a:r>
            <a:endParaRPr kumimoji="0" lang="en-US"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253EC5D5-DE19-4210-803D-7991BE611256}"/>
              </a:ext>
            </a:extLst>
          </p:cNvPr>
          <p:cNvCxnSpPr>
            <a:cxnSpLocks/>
            <a:stCxn id="24" idx="0"/>
          </p:cNvCxnSpPr>
          <p:nvPr/>
        </p:nvCxnSpPr>
        <p:spPr>
          <a:xfrm flipH="1" flipV="1">
            <a:off x="4832133" y="3972912"/>
            <a:ext cx="153962" cy="46611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sp>
        <p:nvSpPr>
          <p:cNvPr id="30" name="TextBox 29">
            <a:extLst>
              <a:ext uri="{FF2B5EF4-FFF2-40B4-BE49-F238E27FC236}">
                <a16:creationId xmlns:a16="http://schemas.microsoft.com/office/drawing/2014/main" id="{C0379A03-B350-4622-92C3-4DBB4241E753}"/>
              </a:ext>
            </a:extLst>
          </p:cNvPr>
          <p:cNvSpPr txBox="1"/>
          <p:nvPr/>
        </p:nvSpPr>
        <p:spPr>
          <a:xfrm>
            <a:off x="6497247" y="640828"/>
            <a:ext cx="2537802" cy="1446550"/>
          </a:xfrm>
          <a:prstGeom prst="rect">
            <a:avLst/>
          </a:prstGeom>
          <a:no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Opportunities: </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Easily leveraged for all-cause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RMS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 focus on obtaining data faster (daily or weekly)</a:t>
            </a:r>
          </a:p>
          <a:p>
            <a:pPr marL="285743" marR="0" lvl="0" indent="-285743" algn="l" defTabSz="91437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Screen deaths for COVID-19</a:t>
            </a:r>
          </a:p>
        </p:txBody>
      </p:sp>
    </p:spTree>
    <p:extLst>
      <p:ext uri="{BB962C8B-B14F-4D97-AF65-F5344CB8AC3E}">
        <p14:creationId xmlns:p14="http://schemas.microsoft.com/office/powerpoint/2010/main" val="3763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8859" y="1014826"/>
            <a:ext cx="7405141" cy="866834"/>
          </a:xfrm>
        </p:spPr>
        <p:txBody>
          <a:bodyPr/>
          <a:lstStyle/>
          <a:p>
            <a:pPr>
              <a:spcBef>
                <a:spcPts val="0"/>
              </a:spcBef>
            </a:pPr>
            <a:r>
              <a:rPr lang="en-US"/>
              <a:t>Objectives, Goals and Indicators for Mortality Surveillance</a:t>
            </a:r>
          </a:p>
        </p:txBody>
      </p:sp>
      <p:sp>
        <p:nvSpPr>
          <p:cNvPr id="3" name="Text Placeholder 2">
            <a:extLst>
              <a:ext uri="{FF2B5EF4-FFF2-40B4-BE49-F238E27FC236}">
                <a16:creationId xmlns:a16="http://schemas.microsoft.com/office/drawing/2014/main" id="{1E2D9866-5C55-4D99-B606-66EC6380F5CC}"/>
              </a:ext>
            </a:extLst>
          </p:cNvPr>
          <p:cNvSpPr>
            <a:spLocks noGrp="1"/>
          </p:cNvSpPr>
          <p:nvPr>
            <p:ph type="body" sz="quarter" idx="10"/>
          </p:nvPr>
        </p:nvSpPr>
        <p:spPr>
          <a:xfrm>
            <a:off x="1738859" y="2904094"/>
            <a:ext cx="6340840" cy="779488"/>
          </a:xfrm>
        </p:spPr>
        <p:txBody>
          <a:bodyPr/>
          <a:lstStyle/>
          <a:p>
            <a:r>
              <a:rPr lang="en-US"/>
              <a:t>Erin Nichols</a:t>
            </a:r>
          </a:p>
          <a:p>
            <a:r>
              <a:rPr lang="en-US"/>
              <a:t>International Task Force, Epidemiology Team</a:t>
            </a:r>
          </a:p>
          <a:p>
            <a:r>
              <a:rPr lang="en-US"/>
              <a:t>Global Civil Registration and Vital Statistics Team</a:t>
            </a:r>
          </a:p>
          <a:p>
            <a:r>
              <a:rPr lang="en-US"/>
              <a:t>National Center for Health Statistics</a:t>
            </a:r>
          </a:p>
          <a:p>
            <a:r>
              <a:rPr lang="en-US"/>
              <a:t>igd1@cdc.gov</a:t>
            </a:r>
          </a:p>
        </p:txBody>
      </p:sp>
    </p:spTree>
    <p:extLst>
      <p:ext uri="{BB962C8B-B14F-4D97-AF65-F5344CB8AC3E}">
        <p14:creationId xmlns:p14="http://schemas.microsoft.com/office/powerpoint/2010/main" val="13407238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6721E2-4B6A-45CB-8E6A-CD64007C88BA}"/>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eft Brace 16">
            <a:extLst>
              <a:ext uri="{FF2B5EF4-FFF2-40B4-BE49-F238E27FC236}">
                <a16:creationId xmlns:a16="http://schemas.microsoft.com/office/drawing/2014/main" id="{2C24D61F-9FE2-4150-A2F9-46F92A5FD43A}"/>
              </a:ext>
            </a:extLst>
          </p:cNvPr>
          <p:cNvSpPr/>
          <p:nvPr/>
        </p:nvSpPr>
        <p:spPr>
          <a:xfrm rot="10800000">
            <a:off x="1584901" y="370431"/>
            <a:ext cx="179480" cy="43018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60118" y="458559"/>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75899" y="458558"/>
            <a:ext cx="125720" cy="2539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01618" y="458559"/>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Outcome = death</a:t>
            </a:r>
          </a:p>
        </p:txBody>
      </p:sp>
      <p:sp>
        <p:nvSpPr>
          <p:cNvPr id="22" name="TextBox 21">
            <a:extLst>
              <a:ext uri="{FF2B5EF4-FFF2-40B4-BE49-F238E27FC236}">
                <a16:creationId xmlns:a16="http://schemas.microsoft.com/office/drawing/2014/main" id="{2E765349-3486-4722-9AEA-3C295F7074D2}"/>
              </a:ext>
            </a:extLst>
          </p:cNvPr>
          <p:cNvSpPr txBox="1"/>
          <p:nvPr/>
        </p:nvSpPr>
        <p:spPr>
          <a:xfrm>
            <a:off x="6536575" y="2221115"/>
            <a:ext cx="2601531" cy="290848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Systems collecting deaths from all causes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Civil registration death report/notification forms in facilities and communities, including sample-based registration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Total inpatient deaths in facilities/mortality registers in facilities/EMR systems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Village/community health registers in communities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Mortuary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Health and Demographic Surveillance Systems (HDSS)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COMSA, CHAMPS, etc. </a:t>
            </a:r>
          </a:p>
        </p:txBody>
      </p:sp>
      <p:sp>
        <p:nvSpPr>
          <p:cNvPr id="23" name="TextBox 22">
            <a:extLst>
              <a:ext uri="{FF2B5EF4-FFF2-40B4-BE49-F238E27FC236}">
                <a16:creationId xmlns:a16="http://schemas.microsoft.com/office/drawing/2014/main" id="{B6A18F99-A1BD-4F6A-97D8-608556294D7E}"/>
              </a:ext>
            </a:extLst>
          </p:cNvPr>
          <p:cNvSpPr txBox="1"/>
          <p:nvPr/>
        </p:nvSpPr>
        <p:spPr>
          <a:xfrm>
            <a:off x="6803923" y="59830"/>
            <a:ext cx="2230208" cy="180049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a:t>
            </a:r>
          </a:p>
        </p:txBody>
      </p:sp>
      <p:sp>
        <p:nvSpPr>
          <p:cNvPr id="29" name="TextBox 28">
            <a:extLst>
              <a:ext uri="{FF2B5EF4-FFF2-40B4-BE49-F238E27FC236}">
                <a16:creationId xmlns:a16="http://schemas.microsoft.com/office/drawing/2014/main" id="{39C46135-C398-4EFD-974C-9C80E081F6D4}"/>
              </a:ext>
            </a:extLst>
          </p:cNvPr>
          <p:cNvSpPr txBox="1"/>
          <p:nvPr/>
        </p:nvSpPr>
        <p:spPr>
          <a:xfrm>
            <a:off x="1" y="2727961"/>
            <a:ext cx="2678510" cy="2539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1C0FF983-690D-4497-B4F1-DA0D32D73FB3}"/>
              </a:ext>
            </a:extLst>
          </p:cNvPr>
          <p:cNvCxnSpPr>
            <a:cxnSpLocks/>
          </p:cNvCxnSpPr>
          <p:nvPr/>
        </p:nvCxnSpPr>
        <p:spPr>
          <a:xfrm flipH="1" flipV="1">
            <a:off x="6063717" y="2727960"/>
            <a:ext cx="493795" cy="150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AC628D-2AE9-48DE-8628-CA3C6F8C0B4B}"/>
              </a:ext>
            </a:extLst>
          </p:cNvPr>
          <p:cNvCxnSpPr>
            <a:cxnSpLocks/>
          </p:cNvCxnSpPr>
          <p:nvPr/>
        </p:nvCxnSpPr>
        <p:spPr>
          <a:xfrm flipV="1">
            <a:off x="5383925" y="370430"/>
            <a:ext cx="1384885" cy="1087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A3A736-5824-4A99-B805-9A80F77FFF04}"/>
              </a:ext>
            </a:extLst>
          </p:cNvPr>
          <p:cNvCxnSpPr>
            <a:cxnSpLocks/>
          </p:cNvCxnSpPr>
          <p:nvPr/>
        </p:nvCxnSpPr>
        <p:spPr>
          <a:xfrm>
            <a:off x="2678758" y="729016"/>
            <a:ext cx="1870382" cy="3454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C2594A-3683-457F-9ABA-2F2D49A1CD28}"/>
              </a:ext>
            </a:extLst>
          </p:cNvPr>
          <p:cNvCxnSpPr>
            <a:cxnSpLocks/>
          </p:cNvCxnSpPr>
          <p:nvPr/>
        </p:nvCxnSpPr>
        <p:spPr>
          <a:xfrm flipV="1">
            <a:off x="2476871" y="3208283"/>
            <a:ext cx="707764" cy="467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BC05E-511A-418F-B858-14BDE63D4779}"/>
              </a:ext>
            </a:extLst>
          </p:cNvPr>
          <p:cNvSpPr txBox="1"/>
          <p:nvPr/>
        </p:nvSpPr>
        <p:spPr>
          <a:xfrm>
            <a:off x="4070280" y="4439031"/>
            <a:ext cx="1831630" cy="507831"/>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missed from cause-specific systems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253EC5D5-DE19-4210-803D-7991BE611256}"/>
              </a:ext>
            </a:extLst>
          </p:cNvPr>
          <p:cNvCxnSpPr>
            <a:cxnSpLocks/>
            <a:stCxn id="24" idx="0"/>
          </p:cNvCxnSpPr>
          <p:nvPr/>
        </p:nvCxnSpPr>
        <p:spPr>
          <a:xfrm flipH="1" flipV="1">
            <a:off x="4832133" y="3972912"/>
            <a:ext cx="153962" cy="466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C5F07ACE-7E46-4753-9820-49A04AD502FD}"/>
              </a:ext>
            </a:extLst>
          </p:cNvPr>
          <p:cNvGrpSpPr/>
          <p:nvPr/>
        </p:nvGrpSpPr>
        <p:grpSpPr>
          <a:xfrm>
            <a:off x="2853754" y="971594"/>
            <a:ext cx="3245077" cy="3200313"/>
            <a:chOff x="3432314" y="1423502"/>
            <a:chExt cx="5327372" cy="5418667"/>
          </a:xfrm>
        </p:grpSpPr>
        <p:graphicFrame>
          <p:nvGraphicFramePr>
            <p:cNvPr id="14" name="Chart 13">
              <a:extLst>
                <a:ext uri="{FF2B5EF4-FFF2-40B4-BE49-F238E27FC236}">
                  <a16:creationId xmlns:a16="http://schemas.microsoft.com/office/drawing/2014/main" id="{98C184A5-EB95-422E-A794-0C34A628ADDD}"/>
                </a:ext>
              </a:extLst>
            </p:cNvPr>
            <p:cNvGraphicFramePr/>
            <p:nvPr/>
          </p:nvGraphicFramePr>
          <p:xfrm>
            <a:off x="3432314" y="1423502"/>
            <a:ext cx="532737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E4E851B1-D818-462C-BDBA-136E421D1067}"/>
                </a:ext>
              </a:extLst>
            </p:cNvPr>
            <p:cNvSpPr/>
            <p:nvPr/>
          </p:nvSpPr>
          <p:spPr>
            <a:xfrm>
              <a:off x="3489960" y="1526795"/>
              <a:ext cx="5212080" cy="5212080"/>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A53DE99B-2FE3-4165-ACC1-06380E7CD70E}"/>
              </a:ext>
            </a:extLst>
          </p:cNvPr>
          <p:cNvSpPr txBox="1"/>
          <p:nvPr/>
        </p:nvSpPr>
        <p:spPr>
          <a:xfrm>
            <a:off x="3495983" y="2561448"/>
            <a:ext cx="1980279" cy="1384995"/>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Total Population Deaths</a:t>
            </a:r>
          </a:p>
        </p:txBody>
      </p:sp>
      <p:pic>
        <p:nvPicPr>
          <p:cNvPr id="30" name="Picture 29">
            <a:extLst>
              <a:ext uri="{FF2B5EF4-FFF2-40B4-BE49-F238E27FC236}">
                <a16:creationId xmlns:a16="http://schemas.microsoft.com/office/drawing/2014/main" id="{55163FD3-CCE7-4FFE-B70C-7CFEA04829B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2301" y="857921"/>
            <a:ext cx="1215907" cy="1215907"/>
          </a:xfrm>
          <a:prstGeom prst="rect">
            <a:avLst/>
          </a:prstGeom>
        </p:spPr>
      </p:pic>
      <p:pic>
        <p:nvPicPr>
          <p:cNvPr id="31" name="Picture 30">
            <a:extLst>
              <a:ext uri="{FF2B5EF4-FFF2-40B4-BE49-F238E27FC236}">
                <a16:creationId xmlns:a16="http://schemas.microsoft.com/office/drawing/2014/main" id="{684AE1FF-65FD-4B3C-99F3-A1EE94CCA96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38273" y="859452"/>
            <a:ext cx="1215907" cy="1215907"/>
          </a:xfrm>
          <a:prstGeom prst="rect">
            <a:avLst/>
          </a:prstGeom>
        </p:spPr>
      </p:pic>
      <p:pic>
        <p:nvPicPr>
          <p:cNvPr id="33" name="Picture 32">
            <a:extLst>
              <a:ext uri="{FF2B5EF4-FFF2-40B4-BE49-F238E27FC236}">
                <a16:creationId xmlns:a16="http://schemas.microsoft.com/office/drawing/2014/main" id="{3798C63A-C6AD-4D78-AF4B-F72529DF6D2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30319" y="3034485"/>
            <a:ext cx="1215907" cy="1215907"/>
          </a:xfrm>
          <a:prstGeom prst="rect">
            <a:avLst/>
          </a:prstGeom>
        </p:spPr>
      </p:pic>
      <p:pic>
        <p:nvPicPr>
          <p:cNvPr id="35" name="Picture 34">
            <a:extLst>
              <a:ext uri="{FF2B5EF4-FFF2-40B4-BE49-F238E27FC236}">
                <a16:creationId xmlns:a16="http://schemas.microsoft.com/office/drawing/2014/main" id="{BDE4E6FB-4CAC-425B-A222-F33FF012A3E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17020" y="3034485"/>
            <a:ext cx="1215907" cy="1215907"/>
          </a:xfrm>
          <a:prstGeom prst="rect">
            <a:avLst/>
          </a:prstGeom>
        </p:spPr>
      </p:pic>
    </p:spTree>
    <p:extLst>
      <p:ext uri="{BB962C8B-B14F-4D97-AF65-F5344CB8AC3E}">
        <p14:creationId xmlns:p14="http://schemas.microsoft.com/office/powerpoint/2010/main" val="36098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8" presetClass="emph" presetSubtype="0" fill="hold" nodeType="withEffect">
                                  <p:stCondLst>
                                    <p:cond delay="0"/>
                                  </p:stCondLst>
                                  <p:childTnLst>
                                    <p:animRot by="21600000">
                                      <p:cBhvr>
                                        <p:cTn id="14" dur="7000" fill="hold"/>
                                        <p:tgtEl>
                                          <p:spTgt spid="30"/>
                                        </p:tgtEl>
                                        <p:attrNameLst>
                                          <p:attrName>r</p:attrName>
                                        </p:attrNameLst>
                                      </p:cBhvr>
                                    </p:animRot>
                                  </p:childTnLst>
                                </p:cTn>
                              </p:par>
                              <p:par>
                                <p:cTn id="15" presetID="8" presetClass="emph" presetSubtype="0" fill="hold" nodeType="withEffect">
                                  <p:stCondLst>
                                    <p:cond delay="0"/>
                                  </p:stCondLst>
                                  <p:childTnLst>
                                    <p:animRot by="21600000">
                                      <p:cBhvr>
                                        <p:cTn id="16" dur="7000" fill="hold"/>
                                        <p:tgtEl>
                                          <p:spTgt spid="31"/>
                                        </p:tgtEl>
                                        <p:attrNameLst>
                                          <p:attrName>r</p:attrName>
                                        </p:attrNameLst>
                                      </p:cBhvr>
                                    </p:animRot>
                                  </p:childTnLst>
                                </p:cTn>
                              </p:par>
                              <p:par>
                                <p:cTn id="17" presetID="8" presetClass="emph" presetSubtype="0" fill="hold" nodeType="withEffect">
                                  <p:stCondLst>
                                    <p:cond delay="0"/>
                                  </p:stCondLst>
                                  <p:childTnLst>
                                    <p:animRot by="21600000">
                                      <p:cBhvr>
                                        <p:cTn id="18" dur="7000" fill="hold"/>
                                        <p:tgtEl>
                                          <p:spTgt spid="33"/>
                                        </p:tgtEl>
                                        <p:attrNameLst>
                                          <p:attrName>r</p:attrName>
                                        </p:attrNameLst>
                                      </p:cBhvr>
                                    </p:animRot>
                                  </p:childTnLst>
                                </p:cTn>
                              </p:par>
                              <p:par>
                                <p:cTn id="19" presetID="8" presetClass="emph" presetSubtype="0" fill="hold" nodeType="withEffect">
                                  <p:stCondLst>
                                    <p:cond delay="0"/>
                                  </p:stCondLst>
                                  <p:childTnLst>
                                    <p:animRot by="21600000">
                                      <p:cBhvr>
                                        <p:cTn id="20" dur="7000" fill="hold"/>
                                        <p:tgtEl>
                                          <p:spTgt spid="35"/>
                                        </p:tgtEl>
                                        <p:attrNameLst>
                                          <p:attrName>r</p:attrName>
                                        </p:attrNameLst>
                                      </p:cBhvr>
                                    </p:animRot>
                                  </p:childTnLst>
                                </p:cTn>
                              </p:par>
                            </p:childTnLst>
                          </p:cTn>
                        </p:par>
                        <p:par>
                          <p:cTn id="21" fill="hold">
                            <p:stCondLst>
                              <p:cond delay="7000"/>
                            </p:stCondLst>
                            <p:childTnLst>
                              <p:par>
                                <p:cTn id="22" presetID="1" presetClass="exit" presetSubtype="0" fill="hold" nodeType="afterEffect">
                                  <p:stCondLst>
                                    <p:cond delay="0"/>
                                  </p:stCondLst>
                                  <p:childTnLst>
                                    <p:set>
                                      <p:cBhvr>
                                        <p:cTn id="23" dur="1" fill="hold">
                                          <p:stCondLst>
                                            <p:cond delay="0"/>
                                          </p:stCondLst>
                                        </p:cTn>
                                        <p:tgtEl>
                                          <p:spTgt spid="3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B08B2-DA78-1648-8638-DFAEAF9853D7}"/>
              </a:ext>
            </a:extLst>
          </p:cNvPr>
          <p:cNvSpPr>
            <a:spLocks noGrp="1"/>
          </p:cNvSpPr>
          <p:nvPr>
            <p:ph type="title"/>
          </p:nvPr>
        </p:nvSpPr>
        <p:spPr>
          <a:xfrm>
            <a:off x="457200" y="205979"/>
            <a:ext cx="8229600" cy="568771"/>
          </a:xfrm>
        </p:spPr>
        <p:txBody>
          <a:bodyPr>
            <a:normAutofit/>
          </a:bodyPr>
          <a:lstStyle/>
          <a:p>
            <a:r>
              <a:rPr lang="en-US" dirty="0"/>
              <a:t>Rapid Mortality Surveillance (RMS)</a:t>
            </a:r>
          </a:p>
        </p:txBody>
      </p:sp>
      <p:grpSp>
        <p:nvGrpSpPr>
          <p:cNvPr id="40" name="Group 39">
            <a:extLst>
              <a:ext uri="{FF2B5EF4-FFF2-40B4-BE49-F238E27FC236}">
                <a16:creationId xmlns:a16="http://schemas.microsoft.com/office/drawing/2014/main" id="{0819FE3B-E1E0-7E46-95D4-B5BE2103B1DE}"/>
              </a:ext>
            </a:extLst>
          </p:cNvPr>
          <p:cNvGrpSpPr/>
          <p:nvPr/>
        </p:nvGrpSpPr>
        <p:grpSpPr>
          <a:xfrm>
            <a:off x="1358191" y="1010066"/>
            <a:ext cx="1548907" cy="538555"/>
            <a:chOff x="1910109" y="1129741"/>
            <a:chExt cx="2065209" cy="718073"/>
          </a:xfrm>
        </p:grpSpPr>
        <p:pic>
          <p:nvPicPr>
            <p:cNvPr id="8" name="Graphic 7" descr="Medical">
              <a:extLst>
                <a:ext uri="{FF2B5EF4-FFF2-40B4-BE49-F238E27FC236}">
                  <a16:creationId xmlns:a16="http://schemas.microsoft.com/office/drawing/2014/main" id="{A998F8F6-D3B1-9744-B9BF-6E5E03634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7245" y="1129741"/>
              <a:ext cx="718073" cy="718073"/>
            </a:xfrm>
            <a:prstGeom prst="rect">
              <a:avLst/>
            </a:prstGeom>
          </p:spPr>
        </p:pic>
        <p:pic>
          <p:nvPicPr>
            <p:cNvPr id="10" name="Graphic 9" descr="Medical">
              <a:extLst>
                <a:ext uri="{FF2B5EF4-FFF2-40B4-BE49-F238E27FC236}">
                  <a16:creationId xmlns:a16="http://schemas.microsoft.com/office/drawing/2014/main" id="{1E3F9CCD-0280-F542-9A8D-E933D7DFBC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3677" y="1129741"/>
              <a:ext cx="718073" cy="718073"/>
            </a:xfrm>
            <a:prstGeom prst="rect">
              <a:avLst/>
            </a:prstGeom>
          </p:spPr>
        </p:pic>
        <p:pic>
          <p:nvPicPr>
            <p:cNvPr id="11" name="Graphic 10" descr="Medical">
              <a:extLst>
                <a:ext uri="{FF2B5EF4-FFF2-40B4-BE49-F238E27FC236}">
                  <a16:creationId xmlns:a16="http://schemas.microsoft.com/office/drawing/2014/main" id="{B6E7388B-29D2-6146-933E-AD0E470759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0109" y="1129741"/>
              <a:ext cx="718073" cy="718073"/>
            </a:xfrm>
            <a:prstGeom prst="rect">
              <a:avLst/>
            </a:prstGeom>
          </p:spPr>
        </p:pic>
      </p:grpSp>
      <p:sp>
        <p:nvSpPr>
          <p:cNvPr id="12" name="TextBox 11">
            <a:extLst>
              <a:ext uri="{FF2B5EF4-FFF2-40B4-BE49-F238E27FC236}">
                <a16:creationId xmlns:a16="http://schemas.microsoft.com/office/drawing/2014/main" id="{F1172A30-B99E-B74E-A7C9-6171E37FB6D9}"/>
              </a:ext>
            </a:extLst>
          </p:cNvPr>
          <p:cNvSpPr txBox="1"/>
          <p:nvPr/>
        </p:nvSpPr>
        <p:spPr>
          <a:xfrm>
            <a:off x="1367925" y="1621776"/>
            <a:ext cx="2405047" cy="2377574"/>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venir Next Demi Bold" panose="020B0503020202020204" pitchFamily="34" charset="0"/>
                <a:ea typeface="+mn-ea"/>
                <a:cs typeface="+mn-cs"/>
              </a:rPr>
              <a:t>Facility-based reporting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Sentinel (or universal)</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All deaths by: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age,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sex,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death,</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residence,</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day/week of death,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identifier</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Manner or cause of death</a:t>
            </a:r>
            <a:b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b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if feasible</a:t>
            </a:r>
          </a:p>
        </p:txBody>
      </p:sp>
      <p:grpSp>
        <p:nvGrpSpPr>
          <p:cNvPr id="14" name="Group 13">
            <a:extLst>
              <a:ext uri="{FF2B5EF4-FFF2-40B4-BE49-F238E27FC236}">
                <a16:creationId xmlns:a16="http://schemas.microsoft.com/office/drawing/2014/main" id="{CE4E1E04-80CF-014A-A1ED-827BECD7F914}"/>
              </a:ext>
            </a:extLst>
          </p:cNvPr>
          <p:cNvGrpSpPr/>
          <p:nvPr/>
        </p:nvGrpSpPr>
        <p:grpSpPr>
          <a:xfrm>
            <a:off x="4449016" y="2409957"/>
            <a:ext cx="865304" cy="648470"/>
            <a:chOff x="5855078" y="1496385"/>
            <a:chExt cx="1582455" cy="1185912"/>
          </a:xfrm>
        </p:grpSpPr>
        <p:pic>
          <p:nvPicPr>
            <p:cNvPr id="16" name="Graphic 15" descr="Programmer">
              <a:extLst>
                <a:ext uri="{FF2B5EF4-FFF2-40B4-BE49-F238E27FC236}">
                  <a16:creationId xmlns:a16="http://schemas.microsoft.com/office/drawing/2014/main" id="{7F748AE6-15B1-9F4D-9048-30B704852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5078" y="1826441"/>
              <a:ext cx="854391" cy="854391"/>
            </a:xfrm>
            <a:prstGeom prst="rect">
              <a:avLst/>
            </a:prstGeom>
          </p:spPr>
        </p:pic>
        <p:pic>
          <p:nvPicPr>
            <p:cNvPr id="17" name="Graphic 16" descr="Programmer">
              <a:extLst>
                <a:ext uri="{FF2B5EF4-FFF2-40B4-BE49-F238E27FC236}">
                  <a16:creationId xmlns:a16="http://schemas.microsoft.com/office/drawing/2014/main" id="{9D3BF3EB-5351-3746-951A-1614A3FCD0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3142" y="1827906"/>
              <a:ext cx="854391" cy="854391"/>
            </a:xfrm>
            <a:prstGeom prst="rect">
              <a:avLst/>
            </a:prstGeom>
          </p:spPr>
        </p:pic>
        <p:pic>
          <p:nvPicPr>
            <p:cNvPr id="18" name="Graphic 17" descr="Programmer">
              <a:extLst>
                <a:ext uri="{FF2B5EF4-FFF2-40B4-BE49-F238E27FC236}">
                  <a16:creationId xmlns:a16="http://schemas.microsoft.com/office/drawing/2014/main" id="{99D15B79-CA03-8247-B114-42A983C0DA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5860" y="1496385"/>
              <a:ext cx="854391" cy="854391"/>
            </a:xfrm>
            <a:prstGeom prst="rect">
              <a:avLst/>
            </a:prstGeom>
          </p:spPr>
        </p:pic>
      </p:grpSp>
      <p:sp>
        <p:nvSpPr>
          <p:cNvPr id="15" name="TextBox 14">
            <a:extLst>
              <a:ext uri="{FF2B5EF4-FFF2-40B4-BE49-F238E27FC236}">
                <a16:creationId xmlns:a16="http://schemas.microsoft.com/office/drawing/2014/main" id="{8E175D0F-0312-044D-98AD-DAAB5A306F51}"/>
              </a:ext>
            </a:extLst>
          </p:cNvPr>
          <p:cNvSpPr txBox="1"/>
          <p:nvPr/>
        </p:nvSpPr>
        <p:spPr>
          <a:xfrm>
            <a:off x="3800388" y="3075785"/>
            <a:ext cx="2151742" cy="507831"/>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venir Next Demi Bold" panose="020B0503020202020204" pitchFamily="34" charset="0"/>
                <a:ea typeface="+mn-ea"/>
                <a:cs typeface="+mn-cs"/>
              </a:rPr>
              <a:t>Compilation, quality assurance, analysis</a:t>
            </a:r>
          </a:p>
        </p:txBody>
      </p:sp>
      <p:sp>
        <p:nvSpPr>
          <p:cNvPr id="20" name="TextBox 19">
            <a:extLst>
              <a:ext uri="{FF2B5EF4-FFF2-40B4-BE49-F238E27FC236}">
                <a16:creationId xmlns:a16="http://schemas.microsoft.com/office/drawing/2014/main" id="{FE3D25B7-2B3A-DE44-9BC2-7A6EF983A464}"/>
              </a:ext>
            </a:extLst>
          </p:cNvPr>
          <p:cNvSpPr txBox="1"/>
          <p:nvPr/>
        </p:nvSpPr>
        <p:spPr>
          <a:xfrm>
            <a:off x="6388577" y="1612817"/>
            <a:ext cx="2405047" cy="2377574"/>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venir Next Demi Bold" panose="020B0503020202020204" pitchFamily="34" charset="0"/>
                <a:ea typeface="+mn-ea"/>
                <a:cs typeface="+mn-cs"/>
              </a:rPr>
              <a:t>Community-based reporting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Sentinel (or universal)</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All deaths by: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age,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sex,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death,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place of residence,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day/week of death, </a:t>
            </a:r>
          </a:p>
          <a:p>
            <a:pPr marL="671496" marR="0" lvl="1"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identifier</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Manner or cause of death</a:t>
            </a:r>
            <a:b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br>
            <a:r>
              <a:rPr kumimoji="0" lang="en-US" sz="1350" b="0" i="0" u="none" strike="noStrike" kern="1200" cap="none" spc="0" normalizeH="0" baseline="0" noProof="0">
                <a:ln>
                  <a:noFill/>
                </a:ln>
                <a:solidFill>
                  <a:prstClr val="black"/>
                </a:solidFill>
                <a:effectLst/>
                <a:uLnTx/>
                <a:uFillTx/>
                <a:latin typeface="Avenir Next" panose="020B0503020202020204" pitchFamily="34" charset="0"/>
                <a:ea typeface="+mn-ea"/>
                <a:cs typeface="+mn-cs"/>
              </a:rPr>
              <a:t>if feasible</a:t>
            </a:r>
          </a:p>
        </p:txBody>
      </p:sp>
      <p:grpSp>
        <p:nvGrpSpPr>
          <p:cNvPr id="37" name="Group 36">
            <a:extLst>
              <a:ext uri="{FF2B5EF4-FFF2-40B4-BE49-F238E27FC236}">
                <a16:creationId xmlns:a16="http://schemas.microsoft.com/office/drawing/2014/main" id="{0B485422-6D37-E54D-8AF5-388E29A7C1C2}"/>
              </a:ext>
            </a:extLst>
          </p:cNvPr>
          <p:cNvGrpSpPr/>
          <p:nvPr/>
        </p:nvGrpSpPr>
        <p:grpSpPr>
          <a:xfrm>
            <a:off x="6455834" y="1062000"/>
            <a:ext cx="1477414" cy="454154"/>
            <a:chOff x="8890252" y="1068145"/>
            <a:chExt cx="1969885" cy="605538"/>
          </a:xfrm>
        </p:grpSpPr>
        <p:pic>
          <p:nvPicPr>
            <p:cNvPr id="23" name="Picture 22" descr="A close up of a logo&#10;&#10;Description automatically generated">
              <a:extLst>
                <a:ext uri="{FF2B5EF4-FFF2-40B4-BE49-F238E27FC236}">
                  <a16:creationId xmlns:a16="http://schemas.microsoft.com/office/drawing/2014/main" id="{A7B1FCD6-9560-194E-94A5-87775AE63E3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254599" y="1068145"/>
              <a:ext cx="605538" cy="605538"/>
            </a:xfrm>
            <a:prstGeom prst="rect">
              <a:avLst/>
            </a:prstGeom>
            <a:noFill/>
          </p:spPr>
        </p:pic>
        <p:pic>
          <p:nvPicPr>
            <p:cNvPr id="24" name="Picture 23" descr="A close up of a logo&#10;&#10;Description automatically generated">
              <a:extLst>
                <a:ext uri="{FF2B5EF4-FFF2-40B4-BE49-F238E27FC236}">
                  <a16:creationId xmlns:a16="http://schemas.microsoft.com/office/drawing/2014/main" id="{602BA356-E479-F54F-B01E-739AD54F727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890252" y="1068145"/>
              <a:ext cx="605538" cy="605538"/>
            </a:xfrm>
            <a:prstGeom prst="rect">
              <a:avLst/>
            </a:prstGeom>
            <a:noFill/>
          </p:spPr>
        </p:pic>
        <p:pic>
          <p:nvPicPr>
            <p:cNvPr id="25" name="Picture 24" descr="A close up of a logo&#10;&#10;Description automatically generated">
              <a:extLst>
                <a:ext uri="{FF2B5EF4-FFF2-40B4-BE49-F238E27FC236}">
                  <a16:creationId xmlns:a16="http://schemas.microsoft.com/office/drawing/2014/main" id="{07505899-784C-2543-A23E-8C7FBE72E3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572425" y="1068145"/>
              <a:ext cx="605538" cy="605538"/>
            </a:xfrm>
            <a:prstGeom prst="rect">
              <a:avLst/>
            </a:prstGeom>
            <a:noFill/>
          </p:spPr>
        </p:pic>
      </p:grpSp>
      <p:grpSp>
        <p:nvGrpSpPr>
          <p:cNvPr id="39" name="Group 38">
            <a:extLst>
              <a:ext uri="{FF2B5EF4-FFF2-40B4-BE49-F238E27FC236}">
                <a16:creationId xmlns:a16="http://schemas.microsoft.com/office/drawing/2014/main" id="{BF347C98-7ABC-7C4C-9C9A-CA3AE53BB5D9}"/>
              </a:ext>
            </a:extLst>
          </p:cNvPr>
          <p:cNvGrpSpPr/>
          <p:nvPr/>
        </p:nvGrpSpPr>
        <p:grpSpPr>
          <a:xfrm>
            <a:off x="3801712" y="1622524"/>
            <a:ext cx="2146880" cy="807914"/>
            <a:chOff x="4571831" y="2665365"/>
            <a:chExt cx="2862507" cy="1362260"/>
          </a:xfrm>
        </p:grpSpPr>
        <p:sp>
          <p:nvSpPr>
            <p:cNvPr id="28" name="Arrow: Bent-Up 86">
              <a:extLst>
                <a:ext uri="{FF2B5EF4-FFF2-40B4-BE49-F238E27FC236}">
                  <a16:creationId xmlns:a16="http://schemas.microsoft.com/office/drawing/2014/main" id="{097F1215-4D06-054B-BCD6-5EC832A51E52}"/>
                </a:ext>
              </a:extLst>
            </p:cNvPr>
            <p:cNvSpPr/>
            <p:nvPr/>
          </p:nvSpPr>
          <p:spPr>
            <a:xfrm flipV="1">
              <a:off x="4571831" y="2665365"/>
              <a:ext cx="1737839" cy="1361400"/>
            </a:xfrm>
            <a:prstGeom prst="bentUpArrow">
              <a:avLst>
                <a:gd name="adj1" fmla="val 25000"/>
                <a:gd name="adj2" fmla="val 28423"/>
                <a:gd name="adj3" fmla="val 25000"/>
              </a:avLst>
            </a:prstGeom>
            <a:solidFill>
              <a:srgbClr val="84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Arrow: Bent-Up 87">
              <a:extLst>
                <a:ext uri="{FF2B5EF4-FFF2-40B4-BE49-F238E27FC236}">
                  <a16:creationId xmlns:a16="http://schemas.microsoft.com/office/drawing/2014/main" id="{1A2AF08D-1032-F24E-8614-332634C70617}"/>
                </a:ext>
              </a:extLst>
            </p:cNvPr>
            <p:cNvSpPr/>
            <p:nvPr/>
          </p:nvSpPr>
          <p:spPr>
            <a:xfrm flipH="1" flipV="1">
              <a:off x="5696499" y="2666225"/>
              <a:ext cx="1737839" cy="1361400"/>
            </a:xfrm>
            <a:prstGeom prst="bentUpArrow">
              <a:avLst>
                <a:gd name="adj1" fmla="val 25000"/>
                <a:gd name="adj2" fmla="val 28423"/>
                <a:gd name="adj3" fmla="val 25000"/>
              </a:avLst>
            </a:prstGeom>
            <a:solidFill>
              <a:srgbClr val="84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2" name="TextBox 31">
            <a:extLst>
              <a:ext uri="{FF2B5EF4-FFF2-40B4-BE49-F238E27FC236}">
                <a16:creationId xmlns:a16="http://schemas.microsoft.com/office/drawing/2014/main" id="{3EA02466-4B32-944F-9DEF-F5E8183B18DA}"/>
              </a:ext>
            </a:extLst>
          </p:cNvPr>
          <p:cNvSpPr txBox="1"/>
          <p:nvPr/>
        </p:nvSpPr>
        <p:spPr>
          <a:xfrm>
            <a:off x="4080747" y="4763860"/>
            <a:ext cx="1555161" cy="300082"/>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venir Next Demi Bold" panose="020B0503020202020204" pitchFamily="34" charset="0"/>
                <a:ea typeface="+mn-ea"/>
                <a:cs typeface="+mn-cs"/>
              </a:rPr>
              <a:t>Decision-making</a:t>
            </a:r>
          </a:p>
        </p:txBody>
      </p:sp>
      <p:grpSp>
        <p:nvGrpSpPr>
          <p:cNvPr id="33" name="Group 32">
            <a:extLst>
              <a:ext uri="{FF2B5EF4-FFF2-40B4-BE49-F238E27FC236}">
                <a16:creationId xmlns:a16="http://schemas.microsoft.com/office/drawing/2014/main" id="{5F4AAC35-7A57-AB40-93B3-AC84C5968018}"/>
              </a:ext>
            </a:extLst>
          </p:cNvPr>
          <p:cNvGrpSpPr/>
          <p:nvPr/>
        </p:nvGrpSpPr>
        <p:grpSpPr>
          <a:xfrm>
            <a:off x="4655144" y="4043983"/>
            <a:ext cx="413435" cy="747002"/>
            <a:chOff x="6981771" y="228677"/>
            <a:chExt cx="923072" cy="1667822"/>
          </a:xfrm>
        </p:grpSpPr>
        <p:pic>
          <p:nvPicPr>
            <p:cNvPr id="34" name="Graphic 33" descr="Lecturer">
              <a:extLst>
                <a:ext uri="{FF2B5EF4-FFF2-40B4-BE49-F238E27FC236}">
                  <a16:creationId xmlns:a16="http://schemas.microsoft.com/office/drawing/2014/main" id="{3EACB595-FD49-ED4F-81B3-62902BA52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1771" y="228677"/>
              <a:ext cx="914400" cy="914400"/>
            </a:xfrm>
            <a:prstGeom prst="rect">
              <a:avLst/>
            </a:prstGeom>
          </p:spPr>
        </p:pic>
        <p:pic>
          <p:nvPicPr>
            <p:cNvPr id="35" name="Picture 34" descr="A picture containing sitting, laptop, computer, light&#10;&#10;Description automatically generated">
              <a:extLst>
                <a:ext uri="{FF2B5EF4-FFF2-40B4-BE49-F238E27FC236}">
                  <a16:creationId xmlns:a16="http://schemas.microsoft.com/office/drawing/2014/main" id="{8C588357-1D28-DC45-A785-3E13D6F517CE}"/>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990442" y="1048359"/>
              <a:ext cx="914401" cy="848140"/>
            </a:xfrm>
            <a:prstGeom prst="rect">
              <a:avLst/>
            </a:prstGeom>
          </p:spPr>
        </p:pic>
      </p:grpSp>
      <p:sp>
        <p:nvSpPr>
          <p:cNvPr id="41" name="Down Arrow 40">
            <a:extLst>
              <a:ext uri="{FF2B5EF4-FFF2-40B4-BE49-F238E27FC236}">
                <a16:creationId xmlns:a16="http://schemas.microsoft.com/office/drawing/2014/main" id="{7912C72F-6239-3F46-8902-7EDB768001AB}"/>
              </a:ext>
            </a:extLst>
          </p:cNvPr>
          <p:cNvSpPr/>
          <p:nvPr/>
        </p:nvSpPr>
        <p:spPr>
          <a:xfrm>
            <a:off x="4653553" y="3588405"/>
            <a:ext cx="409551" cy="438581"/>
          </a:xfrm>
          <a:prstGeom prst="downArrow">
            <a:avLst/>
          </a:prstGeom>
          <a:solidFill>
            <a:srgbClr val="84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2F10B2DD-8FE4-412C-91F5-5CCDB1567FE8}"/>
              </a:ext>
            </a:extLst>
          </p:cNvPr>
          <p:cNvSpPr txBox="1"/>
          <p:nvPr/>
        </p:nvSpPr>
        <p:spPr>
          <a:xfrm>
            <a:off x="3753089" y="897237"/>
            <a:ext cx="2332366" cy="7155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venir Next Demi Bold" panose="020B0503020202020204" pitchFamily="34" charset="0"/>
                <a:ea typeface="+mn-ea"/>
                <a:cs typeface="+mn-cs"/>
              </a:rPr>
              <a:t>Daily or Weekly Transmission (of patient-level or aggregated information)</a:t>
            </a:r>
          </a:p>
        </p:txBody>
      </p:sp>
    </p:spTree>
    <p:extLst>
      <p:ext uri="{BB962C8B-B14F-4D97-AF65-F5344CB8AC3E}">
        <p14:creationId xmlns:p14="http://schemas.microsoft.com/office/powerpoint/2010/main" val="33517906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9D23-B6C0-4E54-939E-209DF8ACC091}"/>
              </a:ext>
            </a:extLst>
          </p:cNvPr>
          <p:cNvSpPr>
            <a:spLocks noGrp="1"/>
          </p:cNvSpPr>
          <p:nvPr>
            <p:ph type="title"/>
          </p:nvPr>
        </p:nvSpPr>
        <p:spPr>
          <a:xfrm>
            <a:off x="420193" y="203805"/>
            <a:ext cx="8229600" cy="857250"/>
          </a:xfrm>
        </p:spPr>
        <p:txBody>
          <a:bodyPr/>
          <a:lstStyle/>
          <a:p>
            <a:r>
              <a:rPr lang="en-US"/>
              <a:t>Examples: Leveraging systems for Rapid Mortality Surveillance (RMS)</a:t>
            </a:r>
          </a:p>
        </p:txBody>
      </p:sp>
      <p:sp>
        <p:nvSpPr>
          <p:cNvPr id="3" name="Text Placeholder 2">
            <a:extLst>
              <a:ext uri="{FF2B5EF4-FFF2-40B4-BE49-F238E27FC236}">
                <a16:creationId xmlns:a16="http://schemas.microsoft.com/office/drawing/2014/main" id="{044527CD-77FD-4B6F-9670-1270FAD9E6F2}"/>
              </a:ext>
            </a:extLst>
          </p:cNvPr>
          <p:cNvSpPr>
            <a:spLocks noGrp="1"/>
          </p:cNvSpPr>
          <p:nvPr>
            <p:ph type="body" sz="quarter" idx="10"/>
          </p:nvPr>
        </p:nvSpPr>
        <p:spPr>
          <a:xfrm>
            <a:off x="456382" y="1099872"/>
            <a:ext cx="8269605" cy="3107183"/>
          </a:xfrm>
        </p:spPr>
        <p:txBody>
          <a:bodyPr/>
          <a:lstStyle/>
          <a:p>
            <a:pPr marL="214308"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rPr>
              <a:t>Civil Registration and Vital Statistics (CRVS) systems (facility and community deaths)</a:t>
            </a:r>
          </a:p>
          <a:p>
            <a:pPr marL="727057" lvl="1"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rPr>
              <a:t>South Africa</a:t>
            </a:r>
            <a:r>
              <a:rPr lang="en-US" sz="1800">
                <a:solidFill>
                  <a:prstClr val="black"/>
                </a:solidFill>
                <a:latin typeface="Calibri" panose="020F0502020204030204"/>
              </a:rPr>
              <a:t>*</a:t>
            </a:r>
            <a:r>
              <a:rPr lang="en-US">
                <a:solidFill>
                  <a:prstClr val="black"/>
                </a:solidFill>
                <a:latin typeface="Calibri" panose="020F0502020204030204"/>
              </a:rPr>
              <a:t>, USA, </a:t>
            </a:r>
            <a:r>
              <a:rPr lang="en-US" err="1">
                <a:solidFill>
                  <a:prstClr val="black"/>
                </a:solidFill>
                <a:latin typeface="Calibri" panose="020F0502020204030204"/>
              </a:rPr>
              <a:t>EuroMOMO</a:t>
            </a:r>
            <a:r>
              <a:rPr lang="en-US">
                <a:solidFill>
                  <a:prstClr val="black"/>
                </a:solidFill>
                <a:latin typeface="Calibri" panose="020F0502020204030204"/>
              </a:rPr>
              <a:t>: </a:t>
            </a:r>
          </a:p>
          <a:p>
            <a:pPr marL="512750" lvl="1" indent="0" defTabSz="685783" eaLnBrk="1" fontAlgn="auto" hangingPunct="1">
              <a:spcBef>
                <a:spcPts val="0"/>
              </a:spcBef>
              <a:spcAft>
                <a:spcPts val="0"/>
              </a:spcAft>
              <a:buNone/>
            </a:pPr>
            <a:r>
              <a:rPr lang="en-US">
                <a:solidFill>
                  <a:prstClr val="black"/>
                </a:solidFill>
                <a:latin typeface="Calibri" panose="020F0502020204030204"/>
              </a:rPr>
              <a:t>	 CRVS </a:t>
            </a:r>
            <a:r>
              <a:rPr lang="en-US">
                <a:solidFill>
                  <a:prstClr val="black"/>
                </a:solidFill>
                <a:latin typeface="Calibri" panose="020F0502020204030204"/>
                <a:sym typeface="Wingdings" panose="05000000000000000000" pitchFamily="2" charset="2"/>
              </a:rPr>
              <a:t> Weekly reports (“provisional death counts”)</a:t>
            </a:r>
          </a:p>
          <a:p>
            <a:pPr marL="912789" lvl="2" indent="0" defTabSz="685783" eaLnBrk="1" fontAlgn="auto" hangingPunct="1">
              <a:spcBef>
                <a:spcPts val="0"/>
              </a:spcBef>
              <a:spcAft>
                <a:spcPts val="0"/>
              </a:spcAft>
              <a:buNone/>
            </a:pPr>
            <a:endParaRPr lang="en-US" sz="1050">
              <a:solidFill>
                <a:prstClr val="black"/>
              </a:solidFill>
              <a:latin typeface="Calibri" panose="020F0502020204030204"/>
              <a:sym typeface="Wingdings" panose="05000000000000000000" pitchFamily="2" charset="2"/>
            </a:endParaRPr>
          </a:p>
          <a:p>
            <a:pPr marL="214308"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sym typeface="Wingdings" panose="05000000000000000000" pitchFamily="2" charset="2"/>
              </a:rPr>
              <a:t>HMIS – total inpatient deaths (facility deaths) </a:t>
            </a:r>
          </a:p>
          <a:p>
            <a:pPr marL="727057" lvl="1" indent="-214308" defTabSz="685783" eaLnBrk="1" fontAlgn="auto" hangingPunct="1">
              <a:spcBef>
                <a:spcPts val="0"/>
              </a:spcBef>
              <a:spcAft>
                <a:spcPts val="0"/>
              </a:spcAft>
              <a:buFont typeface="Arial" panose="020B0604020202020204" pitchFamily="34" charset="0"/>
              <a:buChar char="•"/>
            </a:pPr>
            <a:r>
              <a:rPr lang="en-US"/>
              <a:t>HMIS/DHIS2 </a:t>
            </a:r>
            <a:r>
              <a:rPr lang="en-US">
                <a:sym typeface="Wingdings" panose="05000000000000000000" pitchFamily="2" charset="2"/>
              </a:rPr>
              <a:t> Daily updates from interactive USSD</a:t>
            </a:r>
            <a:r>
              <a:rPr lang="en-US" sz="1800">
                <a:sym typeface="Wingdings" panose="05000000000000000000" pitchFamily="2" charset="2"/>
              </a:rPr>
              <a:t>**</a:t>
            </a:r>
            <a:r>
              <a:rPr lang="en-US">
                <a:sym typeface="Wingdings" panose="05000000000000000000" pitchFamily="2" charset="2"/>
              </a:rPr>
              <a:t> system generated specifically to obtain general health facility information (e.g. supplies, bed capacity, etc.) for COVID-19 </a:t>
            </a:r>
            <a:endParaRPr lang="en-US" sz="1000"/>
          </a:p>
          <a:p>
            <a:pPr marL="0" indent="0" defTabSz="685783" eaLnBrk="1" fontAlgn="auto" hangingPunct="1">
              <a:spcBef>
                <a:spcPts val="0"/>
              </a:spcBef>
              <a:spcAft>
                <a:spcPts val="0"/>
              </a:spcAft>
              <a:buNone/>
            </a:pPr>
            <a:endParaRPr lang="en-US" sz="1000"/>
          </a:p>
          <a:p>
            <a:pPr marL="0" indent="0" defTabSz="685783" eaLnBrk="1" fontAlgn="auto" hangingPunct="1">
              <a:spcBef>
                <a:spcPts val="0"/>
              </a:spcBef>
              <a:spcAft>
                <a:spcPts val="0"/>
              </a:spcAft>
              <a:buNone/>
            </a:pPr>
            <a:r>
              <a:rPr lang="en-US" sz="1350"/>
              <a:t>*Reference: </a:t>
            </a:r>
            <a:r>
              <a:rPr lang="en-US" sz="1350">
                <a:hlinkClick r:id="rId3"/>
              </a:rPr>
              <a:t>https://www.samrc.ac.za/reports/report-weekly-deaths-south-africa?bc=254</a:t>
            </a:r>
            <a:r>
              <a:rPr lang="en-US" sz="1350"/>
              <a:t>  </a:t>
            </a:r>
          </a:p>
          <a:p>
            <a:pPr marL="0" indent="0" defTabSz="685783" eaLnBrk="1" fontAlgn="auto" hangingPunct="1">
              <a:spcBef>
                <a:spcPts val="0"/>
              </a:spcBef>
              <a:spcAft>
                <a:spcPts val="0"/>
              </a:spcAft>
              <a:buNone/>
            </a:pPr>
            <a:r>
              <a:rPr lang="en-US" sz="1350"/>
              <a:t>**Unstructured Supplementary Service Data </a:t>
            </a:r>
          </a:p>
          <a:p>
            <a:pPr marL="0" indent="0" defTabSz="685783" eaLnBrk="1" fontAlgn="auto" hangingPunct="1">
              <a:spcBef>
                <a:spcPts val="0"/>
              </a:spcBef>
              <a:spcAft>
                <a:spcPts val="0"/>
              </a:spcAft>
              <a:buNone/>
            </a:pPr>
            <a:endParaRPr lang="en-US" sz="1350">
              <a:sym typeface="Wingdings" panose="05000000000000000000" pitchFamily="2" charset="2"/>
            </a:endParaRPr>
          </a:p>
          <a:p>
            <a:pPr marL="512750" lvl="1" indent="0" defTabSz="685783" eaLnBrk="1" fontAlgn="auto" hangingPunct="1">
              <a:spcBef>
                <a:spcPts val="0"/>
              </a:spcBef>
              <a:spcAft>
                <a:spcPts val="0"/>
              </a:spcAft>
              <a:buNone/>
            </a:pPr>
            <a:endParaRPr lang="en-US">
              <a:solidFill>
                <a:prstClr val="black"/>
              </a:solidFill>
              <a:latin typeface="Calibri" panose="020F0502020204030204"/>
              <a:sym typeface="Wingdings" panose="05000000000000000000" pitchFamily="2" charset="2"/>
            </a:endParaRPr>
          </a:p>
          <a:p>
            <a:pPr marL="0" indent="0" defTabSz="685783" eaLnBrk="1" fontAlgn="auto" hangingPunct="1">
              <a:spcBef>
                <a:spcPts val="0"/>
              </a:spcBef>
              <a:spcAft>
                <a:spcPts val="0"/>
              </a:spcAft>
              <a:buNone/>
            </a:pPr>
            <a:endParaRPr lang="en-US">
              <a:solidFill>
                <a:prstClr val="black"/>
              </a:solidFill>
              <a:latin typeface="Calibri" panose="020F0502020204030204"/>
              <a:sym typeface="Wingdings" panose="05000000000000000000" pitchFamily="2" charset="2"/>
            </a:endParaRPr>
          </a:p>
          <a:p>
            <a:pPr marL="512750" lvl="1" indent="0" defTabSz="685783" eaLnBrk="1" fontAlgn="auto" hangingPunct="1">
              <a:spcBef>
                <a:spcPts val="0"/>
              </a:spcBef>
              <a:spcAft>
                <a:spcPts val="0"/>
              </a:spcAft>
              <a:buNone/>
            </a:pPr>
            <a:endParaRPr lang="en-US">
              <a:solidFill>
                <a:prstClr val="black"/>
              </a:solidFill>
              <a:latin typeface="Calibri" panose="020F0502020204030204"/>
            </a:endParaRPr>
          </a:p>
          <a:p>
            <a:endParaRPr lang="en-US"/>
          </a:p>
        </p:txBody>
      </p:sp>
      <p:sp>
        <p:nvSpPr>
          <p:cNvPr id="4" name="TextBox 3">
            <a:extLst>
              <a:ext uri="{FF2B5EF4-FFF2-40B4-BE49-F238E27FC236}">
                <a16:creationId xmlns:a16="http://schemas.microsoft.com/office/drawing/2014/main" id="{99A1FCEF-71E3-402A-A019-901CF75D7025}"/>
              </a:ext>
            </a:extLst>
          </p:cNvPr>
          <p:cNvSpPr txBox="1"/>
          <p:nvPr/>
        </p:nvSpPr>
        <p:spPr>
          <a:xfrm>
            <a:off x="1339089" y="4355340"/>
            <a:ext cx="7518400" cy="646331"/>
          </a:xfrm>
          <a:prstGeom prst="rect">
            <a:avLst/>
          </a:prstGeom>
          <a:solidFill>
            <a:schemeClr val="accent1">
              <a:lumMod val="20000"/>
              <a:lumOff val="80000"/>
            </a:schemeClr>
          </a:solid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FACT OF DEATH </a:t>
            </a:r>
          </a:p>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Age ●  Sex  ● Date of Death ●  Place of Residence	 ● Place of Death ● Identifier</a:t>
            </a:r>
          </a:p>
        </p:txBody>
      </p:sp>
    </p:spTree>
    <p:extLst>
      <p:ext uri="{BB962C8B-B14F-4D97-AF65-F5344CB8AC3E}">
        <p14:creationId xmlns:p14="http://schemas.microsoft.com/office/powerpoint/2010/main" val="22617682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9D23-B6C0-4E54-939E-209DF8ACC091}"/>
              </a:ext>
            </a:extLst>
          </p:cNvPr>
          <p:cNvSpPr>
            <a:spLocks noGrp="1"/>
          </p:cNvSpPr>
          <p:nvPr>
            <p:ph type="title"/>
          </p:nvPr>
        </p:nvSpPr>
        <p:spPr>
          <a:xfrm>
            <a:off x="424542" y="220783"/>
            <a:ext cx="8229600" cy="857250"/>
          </a:xfrm>
        </p:spPr>
        <p:txBody>
          <a:bodyPr/>
          <a:lstStyle/>
          <a:p>
            <a:r>
              <a:rPr lang="en-US">
                <a:latin typeface="Calibri"/>
                <a:cs typeface="Calibri"/>
              </a:rPr>
              <a:t>Examples: Leveraging systems for Rapid Mortality Surveillance (RMS), cont.</a:t>
            </a:r>
            <a:endParaRPr lang="en-US"/>
          </a:p>
        </p:txBody>
      </p:sp>
      <p:sp>
        <p:nvSpPr>
          <p:cNvPr id="3" name="Text Placeholder 2">
            <a:extLst>
              <a:ext uri="{FF2B5EF4-FFF2-40B4-BE49-F238E27FC236}">
                <a16:creationId xmlns:a16="http://schemas.microsoft.com/office/drawing/2014/main" id="{044527CD-77FD-4B6F-9670-1270FAD9E6F2}"/>
              </a:ext>
            </a:extLst>
          </p:cNvPr>
          <p:cNvSpPr>
            <a:spLocks noGrp="1"/>
          </p:cNvSpPr>
          <p:nvPr>
            <p:ph type="body" sz="quarter" idx="10"/>
          </p:nvPr>
        </p:nvSpPr>
        <p:spPr>
          <a:xfrm>
            <a:off x="435428" y="1143961"/>
            <a:ext cx="8229600" cy="3341688"/>
          </a:xfrm>
        </p:spPr>
        <p:txBody>
          <a:bodyPr/>
          <a:lstStyle/>
          <a:p>
            <a:pPr marL="214308"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rPr>
              <a:t>Mortuary surveillance (facility and community)  </a:t>
            </a:r>
          </a:p>
          <a:p>
            <a:pPr marL="727057" lvl="1"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rPr>
              <a:t>Zambia: routine mortuary-based death reporting </a:t>
            </a:r>
            <a:r>
              <a:rPr lang="en-US">
                <a:solidFill>
                  <a:prstClr val="black"/>
                </a:solidFill>
                <a:latin typeface="Calibri" panose="020F0502020204030204"/>
                <a:sym typeface="Wingdings" panose="05000000000000000000" pitchFamily="2" charset="2"/>
              </a:rPr>
              <a:t> weekly death counts to MOH</a:t>
            </a:r>
            <a:endParaRPr lang="en-US">
              <a:solidFill>
                <a:prstClr val="black"/>
              </a:solidFill>
              <a:latin typeface="Calibri" panose="020F0502020204030204"/>
            </a:endParaRPr>
          </a:p>
          <a:p>
            <a:pPr marL="512750" lvl="1" indent="0" defTabSz="685783" eaLnBrk="1" fontAlgn="auto" hangingPunct="1">
              <a:spcBef>
                <a:spcPts val="0"/>
              </a:spcBef>
              <a:spcAft>
                <a:spcPts val="0"/>
              </a:spcAft>
              <a:buNone/>
            </a:pPr>
            <a:endParaRPr lang="en-US">
              <a:solidFill>
                <a:prstClr val="black"/>
              </a:solidFill>
              <a:latin typeface="Calibri" panose="020F0502020204030204"/>
            </a:endParaRPr>
          </a:p>
          <a:p>
            <a:pPr marL="214308"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rPr>
              <a:t>Integrated Disease Surveillance and Response (IDSR) (facility/community) </a:t>
            </a:r>
          </a:p>
          <a:p>
            <a:pPr marL="727057" lvl="1"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rPr>
              <a:t>Rwanda: </a:t>
            </a:r>
            <a:r>
              <a:rPr lang="en-US" err="1">
                <a:solidFill>
                  <a:prstClr val="black"/>
                </a:solidFill>
                <a:latin typeface="Calibri" panose="020F0502020204030204"/>
              </a:rPr>
              <a:t>eIDSR</a:t>
            </a:r>
            <a:r>
              <a:rPr lang="en-US">
                <a:solidFill>
                  <a:prstClr val="black"/>
                </a:solidFill>
                <a:latin typeface="Calibri" panose="020F0502020204030204"/>
              </a:rPr>
              <a:t> </a:t>
            </a:r>
            <a:r>
              <a:rPr lang="en-US">
                <a:solidFill>
                  <a:prstClr val="black"/>
                </a:solidFill>
                <a:latin typeface="Calibri" panose="020F0502020204030204"/>
                <a:sym typeface="Wingdings" panose="05000000000000000000" pitchFamily="2" charset="2"/>
              </a:rPr>
              <a:t> proposed to include all-cause deaths </a:t>
            </a:r>
          </a:p>
          <a:p>
            <a:pPr marL="727057" lvl="1" indent="-214308" defTabSz="685783" eaLnBrk="1" fontAlgn="auto" hangingPunct="1">
              <a:spcBef>
                <a:spcPts val="0"/>
              </a:spcBef>
              <a:spcAft>
                <a:spcPts val="0"/>
              </a:spcAft>
              <a:buFont typeface="Arial" panose="020B0604020202020204" pitchFamily="34" charset="0"/>
              <a:buChar char="•"/>
            </a:pPr>
            <a:endParaRPr lang="en-US">
              <a:solidFill>
                <a:prstClr val="black"/>
              </a:solidFill>
              <a:latin typeface="Calibri" panose="020F0502020204030204"/>
              <a:sym typeface="Wingdings" panose="05000000000000000000" pitchFamily="2" charset="2"/>
            </a:endParaRPr>
          </a:p>
          <a:p>
            <a:pPr marL="214308"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sym typeface="Wingdings" panose="05000000000000000000" pitchFamily="2" charset="2"/>
              </a:rPr>
              <a:t>COVID-19 EOC Alert Center (facility and community)</a:t>
            </a:r>
          </a:p>
          <a:p>
            <a:pPr marL="727057" lvl="1" indent="-214308" defTabSz="685783" eaLnBrk="1" fontAlgn="auto" hangingPunct="1">
              <a:spcBef>
                <a:spcPts val="0"/>
              </a:spcBef>
              <a:spcAft>
                <a:spcPts val="0"/>
              </a:spcAft>
              <a:buFont typeface="Arial" panose="020B0604020202020204" pitchFamily="34" charset="0"/>
              <a:buChar char="•"/>
            </a:pPr>
            <a:r>
              <a:rPr lang="en-US">
                <a:solidFill>
                  <a:prstClr val="black"/>
                </a:solidFill>
                <a:latin typeface="Calibri" panose="020F0502020204030204"/>
                <a:sym typeface="Wingdings" panose="05000000000000000000" pitchFamily="2" charset="2"/>
              </a:rPr>
              <a:t>Kenya: EOC system  proposed to report all deaths in select priority counties</a:t>
            </a:r>
          </a:p>
          <a:p>
            <a:pPr marL="512750" lvl="1" indent="0" defTabSz="685783" eaLnBrk="1" fontAlgn="auto" hangingPunct="1">
              <a:spcBef>
                <a:spcPts val="0"/>
              </a:spcBef>
              <a:spcAft>
                <a:spcPts val="0"/>
              </a:spcAft>
              <a:buNone/>
            </a:pPr>
            <a:endParaRPr lang="en-US">
              <a:solidFill>
                <a:prstClr val="black"/>
              </a:solidFill>
              <a:latin typeface="Calibri" panose="020F0502020204030204"/>
            </a:endParaRPr>
          </a:p>
          <a:p>
            <a:endParaRPr lang="en-US"/>
          </a:p>
        </p:txBody>
      </p:sp>
      <p:sp>
        <p:nvSpPr>
          <p:cNvPr id="5" name="TextBox 4">
            <a:extLst>
              <a:ext uri="{FF2B5EF4-FFF2-40B4-BE49-F238E27FC236}">
                <a16:creationId xmlns:a16="http://schemas.microsoft.com/office/drawing/2014/main" id="{830B3941-4848-4BD5-A57C-748C161F0E98}"/>
              </a:ext>
            </a:extLst>
          </p:cNvPr>
          <p:cNvSpPr txBox="1"/>
          <p:nvPr/>
        </p:nvSpPr>
        <p:spPr>
          <a:xfrm>
            <a:off x="1339089" y="4355340"/>
            <a:ext cx="7518400" cy="646331"/>
          </a:xfrm>
          <a:prstGeom prst="rect">
            <a:avLst/>
          </a:prstGeom>
          <a:solidFill>
            <a:schemeClr val="accent1">
              <a:lumMod val="20000"/>
              <a:lumOff val="80000"/>
            </a:schemeClr>
          </a:solidFill>
        </p:spPr>
        <p:txBody>
          <a:bodyPr wrap="square" rtlCol="0">
            <a:spAutoFit/>
          </a:body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FACT OF DEATH </a:t>
            </a:r>
          </a:p>
          <a:p>
            <a:pPr marL="0" marR="0" lvl="0" indent="0" algn="l" defTabSz="914378"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Age ●  Sex  ● Date of Death ●  Place of Residence	 ● Place of Death ● Identifier</a:t>
            </a:r>
          </a:p>
        </p:txBody>
      </p:sp>
    </p:spTree>
    <p:extLst>
      <p:ext uri="{BB962C8B-B14F-4D97-AF65-F5344CB8AC3E}">
        <p14:creationId xmlns:p14="http://schemas.microsoft.com/office/powerpoint/2010/main" val="4078413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7108-B80D-408B-B690-3666D00B7E1F}"/>
              </a:ext>
            </a:extLst>
          </p:cNvPr>
          <p:cNvSpPr>
            <a:spLocks noGrp="1"/>
          </p:cNvSpPr>
          <p:nvPr>
            <p:ph type="title"/>
          </p:nvPr>
        </p:nvSpPr>
        <p:spPr/>
        <p:txBody>
          <a:bodyPr/>
          <a:lstStyle/>
          <a:p>
            <a:r>
              <a:rPr lang="en-US"/>
              <a:t>Levels of Manner and Cause of Death (COD) Investigation – where feasible</a:t>
            </a:r>
          </a:p>
        </p:txBody>
      </p:sp>
      <p:sp>
        <p:nvSpPr>
          <p:cNvPr id="3" name="Text Placeholder 2">
            <a:extLst>
              <a:ext uri="{FF2B5EF4-FFF2-40B4-BE49-F238E27FC236}">
                <a16:creationId xmlns:a16="http://schemas.microsoft.com/office/drawing/2014/main" id="{38669331-3357-4DB0-9984-A4CC73F13409}"/>
              </a:ext>
            </a:extLst>
          </p:cNvPr>
          <p:cNvSpPr>
            <a:spLocks noGrp="1"/>
          </p:cNvSpPr>
          <p:nvPr>
            <p:ph type="body" sz="quarter" idx="10"/>
          </p:nvPr>
        </p:nvSpPr>
        <p:spPr/>
        <p:txBody>
          <a:bodyPr/>
          <a:lstStyle/>
          <a:p>
            <a:pPr>
              <a:lnSpc>
                <a:spcPct val="150000"/>
              </a:lnSpc>
            </a:pPr>
            <a:r>
              <a:rPr lang="en-US"/>
              <a:t>Manner of death (natural/unnatural)</a:t>
            </a:r>
          </a:p>
          <a:p>
            <a:pPr>
              <a:lnSpc>
                <a:spcPct val="150000"/>
              </a:lnSpc>
            </a:pPr>
            <a:r>
              <a:rPr lang="en-US"/>
              <a:t>COD Level 1: Short screening for potential COVID-19 infection </a:t>
            </a:r>
          </a:p>
          <a:p>
            <a:pPr>
              <a:lnSpc>
                <a:spcPct val="150000"/>
              </a:lnSpc>
            </a:pPr>
            <a:r>
              <a:rPr lang="en-US"/>
              <a:t>COD Level 2: Medically certified cause of death with correct ICD coding </a:t>
            </a:r>
          </a:p>
          <a:p>
            <a:pPr>
              <a:lnSpc>
                <a:spcPct val="150000"/>
              </a:lnSpc>
            </a:pPr>
            <a:r>
              <a:rPr lang="en-US"/>
              <a:t>COD Level 3: Medical autopsy (postmortem COVID-19 testing or full autopsy)</a:t>
            </a:r>
          </a:p>
          <a:p>
            <a:pPr>
              <a:lnSpc>
                <a:spcPct val="150000"/>
              </a:lnSpc>
            </a:pPr>
            <a:r>
              <a:rPr lang="en-US"/>
              <a:t>COD Level 4: Verbal autopsy</a:t>
            </a:r>
          </a:p>
        </p:txBody>
      </p:sp>
    </p:spTree>
    <p:extLst>
      <p:ext uri="{BB962C8B-B14F-4D97-AF65-F5344CB8AC3E}">
        <p14:creationId xmlns:p14="http://schemas.microsoft.com/office/powerpoint/2010/main" val="4659678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7108-B80D-408B-B690-3666D00B7E1F}"/>
              </a:ext>
            </a:extLst>
          </p:cNvPr>
          <p:cNvSpPr>
            <a:spLocks noGrp="1"/>
          </p:cNvSpPr>
          <p:nvPr>
            <p:ph type="title"/>
          </p:nvPr>
        </p:nvSpPr>
        <p:spPr>
          <a:xfrm>
            <a:off x="457200" y="205979"/>
            <a:ext cx="8229600" cy="857250"/>
          </a:xfrm>
        </p:spPr>
        <p:txBody>
          <a:bodyPr/>
          <a:lstStyle/>
          <a:p>
            <a:r>
              <a:rPr lang="en-US"/>
              <a:t>Levels of Manner and Cause of Death (COD) Investigation – where feasible</a:t>
            </a:r>
          </a:p>
        </p:txBody>
      </p:sp>
      <p:sp>
        <p:nvSpPr>
          <p:cNvPr id="3" name="Text Placeholder 2">
            <a:extLst>
              <a:ext uri="{FF2B5EF4-FFF2-40B4-BE49-F238E27FC236}">
                <a16:creationId xmlns:a16="http://schemas.microsoft.com/office/drawing/2014/main" id="{38669331-3357-4DB0-9984-A4CC73F13409}"/>
              </a:ext>
            </a:extLst>
          </p:cNvPr>
          <p:cNvSpPr>
            <a:spLocks noGrp="1"/>
          </p:cNvSpPr>
          <p:nvPr>
            <p:ph type="body" sz="quarter" idx="10"/>
          </p:nvPr>
        </p:nvSpPr>
        <p:spPr/>
        <p:txBody>
          <a:bodyPr/>
          <a:lstStyle/>
          <a:p>
            <a:pPr>
              <a:lnSpc>
                <a:spcPct val="150000"/>
              </a:lnSpc>
            </a:pPr>
            <a:r>
              <a:rPr lang="en-US" sz="2250" b="1"/>
              <a:t>Manner of death (natural/unnatural)</a:t>
            </a:r>
          </a:p>
          <a:p>
            <a:pPr>
              <a:lnSpc>
                <a:spcPct val="150000"/>
              </a:lnSpc>
            </a:pPr>
            <a:r>
              <a:rPr lang="en-US"/>
              <a:t>COD Level 1: Short screening for potential COVID-19 infection </a:t>
            </a:r>
          </a:p>
          <a:p>
            <a:pPr>
              <a:lnSpc>
                <a:spcPct val="150000"/>
              </a:lnSpc>
            </a:pPr>
            <a:r>
              <a:rPr lang="en-US"/>
              <a:t>COD Level 2: Medically certified cause of death with correct ICD coding </a:t>
            </a:r>
          </a:p>
          <a:p>
            <a:pPr>
              <a:lnSpc>
                <a:spcPct val="150000"/>
              </a:lnSpc>
            </a:pPr>
            <a:r>
              <a:rPr lang="en-US"/>
              <a:t>COD Level 3: Medical autopsy (postmortem COVID-19 testing or full autopsy)</a:t>
            </a:r>
          </a:p>
          <a:p>
            <a:pPr>
              <a:lnSpc>
                <a:spcPct val="150000"/>
              </a:lnSpc>
            </a:pPr>
            <a:r>
              <a:rPr lang="en-US"/>
              <a:t>COD Level 4: Verbal autopsy</a:t>
            </a:r>
          </a:p>
        </p:txBody>
      </p:sp>
    </p:spTree>
    <p:extLst>
      <p:ext uri="{BB962C8B-B14F-4D97-AF65-F5344CB8AC3E}">
        <p14:creationId xmlns:p14="http://schemas.microsoft.com/office/powerpoint/2010/main" val="42904813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75C42-8EDA-49E0-B74A-DAB415DC72A9}"/>
              </a:ext>
            </a:extLst>
          </p:cNvPr>
          <p:cNvSpPr>
            <a:spLocks noGrp="1"/>
          </p:cNvSpPr>
          <p:nvPr>
            <p:ph type="title"/>
          </p:nvPr>
        </p:nvSpPr>
        <p:spPr>
          <a:xfrm>
            <a:off x="457200" y="205979"/>
            <a:ext cx="8229600" cy="857250"/>
          </a:xfrm>
        </p:spPr>
        <p:txBody>
          <a:bodyPr/>
          <a:lstStyle/>
          <a:p>
            <a:r>
              <a:rPr lang="en-US" sz="2400"/>
              <a:t>COD Level 1: Screening questions to determine deaths due to suspected COVID-19, other natural, and non-natural causes</a:t>
            </a:r>
          </a:p>
        </p:txBody>
      </p:sp>
      <p:pic>
        <p:nvPicPr>
          <p:cNvPr id="6" name="Picture 5">
            <a:extLst>
              <a:ext uri="{FF2B5EF4-FFF2-40B4-BE49-F238E27FC236}">
                <a16:creationId xmlns:a16="http://schemas.microsoft.com/office/drawing/2014/main" id="{0F100F08-62AC-426E-821C-D337FAB13E75}"/>
              </a:ext>
            </a:extLst>
          </p:cNvPr>
          <p:cNvPicPr>
            <a:picLocks noChangeAspect="1"/>
          </p:cNvPicPr>
          <p:nvPr/>
        </p:nvPicPr>
        <p:blipFill rotWithShape="1">
          <a:blip r:embed="rId3"/>
          <a:srcRect t="20927" b="7517"/>
          <a:stretch/>
        </p:blipFill>
        <p:spPr>
          <a:xfrm>
            <a:off x="748716" y="1238062"/>
            <a:ext cx="7646570" cy="3720043"/>
          </a:xfrm>
          <a:prstGeom prst="rect">
            <a:avLst/>
          </a:prstGeom>
        </p:spPr>
      </p:pic>
      <p:sp>
        <p:nvSpPr>
          <p:cNvPr id="4" name="TextBox 3">
            <a:extLst>
              <a:ext uri="{FF2B5EF4-FFF2-40B4-BE49-F238E27FC236}">
                <a16:creationId xmlns:a16="http://schemas.microsoft.com/office/drawing/2014/main" id="{B1A0A421-D056-45FC-BFDC-BF564737917E}"/>
              </a:ext>
            </a:extLst>
          </p:cNvPr>
          <p:cNvSpPr txBox="1"/>
          <p:nvPr/>
        </p:nvSpPr>
        <p:spPr>
          <a:xfrm>
            <a:off x="6466955" y="1184897"/>
            <a:ext cx="1977144" cy="307777"/>
          </a:xfrm>
          <a:prstGeom prst="rect">
            <a:avLst/>
          </a:prstGeom>
          <a:noFill/>
        </p:spPr>
        <p:txBody>
          <a:bodyPr wrap="none" rtlCol="0">
            <a:spAutoFit/>
          </a:bodyPr>
          <a:lstStyle/>
          <a:p>
            <a:pPr lvl="0" eaLnBrk="1" hangingPunct="1">
              <a:spcBef>
                <a:spcPct val="30000"/>
              </a:spcBef>
              <a:defRPr/>
            </a:pPr>
            <a:r>
              <a:rPr lang="en-US" sz="1400"/>
              <a:t>www.interval.net/crms </a:t>
            </a:r>
          </a:p>
        </p:txBody>
      </p:sp>
    </p:spTree>
    <p:extLst>
      <p:ext uri="{BB962C8B-B14F-4D97-AF65-F5344CB8AC3E}">
        <p14:creationId xmlns:p14="http://schemas.microsoft.com/office/powerpoint/2010/main" val="35623009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291A-A7B8-4FD9-B8E3-8520EC861DA0}"/>
              </a:ext>
            </a:extLst>
          </p:cNvPr>
          <p:cNvSpPr>
            <a:spLocks noGrp="1"/>
          </p:cNvSpPr>
          <p:nvPr>
            <p:ph type="title"/>
          </p:nvPr>
        </p:nvSpPr>
        <p:spPr/>
        <p:txBody>
          <a:bodyPr/>
          <a:lstStyle/>
          <a:p>
            <a:r>
              <a:rPr lang="en-US"/>
              <a:t>COD Level 2: Medical Certification of Death and COD (MCCD)</a:t>
            </a:r>
          </a:p>
        </p:txBody>
      </p:sp>
      <p:sp>
        <p:nvSpPr>
          <p:cNvPr id="3" name="Text Placeholder 2">
            <a:extLst>
              <a:ext uri="{FF2B5EF4-FFF2-40B4-BE49-F238E27FC236}">
                <a16:creationId xmlns:a16="http://schemas.microsoft.com/office/drawing/2014/main" id="{78519BBC-8AD3-4F97-8C0C-E353D1676486}"/>
              </a:ext>
            </a:extLst>
          </p:cNvPr>
          <p:cNvSpPr>
            <a:spLocks noGrp="1"/>
          </p:cNvSpPr>
          <p:nvPr>
            <p:ph type="body" sz="quarter" idx="10"/>
          </p:nvPr>
        </p:nvSpPr>
        <p:spPr>
          <a:xfrm>
            <a:off x="4350936" y="1158876"/>
            <a:ext cx="4712677" cy="3778646"/>
          </a:xfrm>
        </p:spPr>
        <p:txBody>
          <a:bodyPr/>
          <a:lstStyle/>
          <a:p>
            <a:r>
              <a:rPr lang="en-US" sz="1600" b="1"/>
              <a:t>WHO’s guidance on Medical certification, ICD mortality coding, and reporting mortality associated with COVID-19 </a:t>
            </a:r>
            <a:r>
              <a:rPr lang="en-US" sz="1100">
                <a:hlinkClick r:id="rId3"/>
              </a:rPr>
              <a:t>https://www.who.int/publications/i/item/WHO-2019-nCoV-mortality-reporting-2020-1</a:t>
            </a:r>
            <a:endParaRPr lang="en-US" sz="1100"/>
          </a:p>
          <a:p>
            <a:pPr lvl="1"/>
            <a:r>
              <a:rPr lang="en-US" sz="1400"/>
              <a:t>Provides guidance for medical certification for all countries using WHO’s standard international medical certificate of cause of death </a:t>
            </a:r>
          </a:p>
          <a:p>
            <a:pPr lvl="1"/>
            <a:r>
              <a:rPr lang="en-US" sz="1400"/>
              <a:t>Provides emergency use ICD mortality codes for COVID-19</a:t>
            </a:r>
          </a:p>
          <a:p>
            <a:pPr lvl="2"/>
            <a:r>
              <a:rPr lang="en-US" sz="1400"/>
              <a:t>U07.1: COVID-19, virus identified </a:t>
            </a:r>
          </a:p>
          <a:p>
            <a:pPr lvl="2"/>
            <a:r>
              <a:rPr lang="en-US" sz="1400"/>
              <a:t>U07.2: Probable or suspected COVID-19, virus not identified</a:t>
            </a:r>
          </a:p>
          <a:p>
            <a:pPr lvl="0"/>
            <a:r>
              <a:rPr lang="en-US" sz="1600" b="1"/>
              <a:t>CDC/NCHS’s Guidance for Certifying Deaths Due to COVID-19 </a:t>
            </a:r>
            <a:r>
              <a:rPr lang="en-US" sz="1100" u="sng">
                <a:hlinkClick r:id="rId4"/>
              </a:rPr>
              <a:t>https://www.cdc.gov/nchs/data/nvss/vsrg/vsrg03-508.pdf</a:t>
            </a:r>
            <a:r>
              <a:rPr lang="en-US" sz="1100"/>
              <a:t> </a:t>
            </a:r>
          </a:p>
        </p:txBody>
      </p:sp>
      <p:pic>
        <p:nvPicPr>
          <p:cNvPr id="4" name="Picture 3">
            <a:extLst>
              <a:ext uri="{FF2B5EF4-FFF2-40B4-BE49-F238E27FC236}">
                <a16:creationId xmlns:a16="http://schemas.microsoft.com/office/drawing/2014/main" id="{F0D7F397-16AA-4729-9806-D5F270B4EAAA}"/>
              </a:ext>
            </a:extLst>
          </p:cNvPr>
          <p:cNvPicPr>
            <a:picLocks noChangeAspect="1"/>
          </p:cNvPicPr>
          <p:nvPr/>
        </p:nvPicPr>
        <p:blipFill>
          <a:blip r:embed="rId5"/>
          <a:stretch>
            <a:fillRect/>
          </a:stretch>
        </p:blipFill>
        <p:spPr>
          <a:xfrm>
            <a:off x="221540" y="1721023"/>
            <a:ext cx="4129395" cy="2137544"/>
          </a:xfrm>
          <a:prstGeom prst="rect">
            <a:avLst/>
          </a:prstGeom>
        </p:spPr>
      </p:pic>
    </p:spTree>
    <p:extLst>
      <p:ext uri="{BB962C8B-B14F-4D97-AF65-F5344CB8AC3E}">
        <p14:creationId xmlns:p14="http://schemas.microsoft.com/office/powerpoint/2010/main" val="120830623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6B99-8112-48CC-9ED9-27B5B8436178}"/>
              </a:ext>
            </a:extLst>
          </p:cNvPr>
          <p:cNvSpPr>
            <a:spLocks noGrp="1"/>
          </p:cNvSpPr>
          <p:nvPr>
            <p:ph type="title"/>
          </p:nvPr>
        </p:nvSpPr>
        <p:spPr/>
        <p:txBody>
          <a:bodyPr/>
          <a:lstStyle/>
          <a:p>
            <a:r>
              <a:rPr lang="en-US"/>
              <a:t>COD Level 3: Medico-legal Death Investigation (MLDI) Systems</a:t>
            </a:r>
          </a:p>
        </p:txBody>
      </p:sp>
      <p:sp>
        <p:nvSpPr>
          <p:cNvPr id="3" name="Text Placeholder 2">
            <a:extLst>
              <a:ext uri="{FF2B5EF4-FFF2-40B4-BE49-F238E27FC236}">
                <a16:creationId xmlns:a16="http://schemas.microsoft.com/office/drawing/2014/main" id="{E2FDA9FB-5E88-480F-8C02-91E1E3FB044B}"/>
              </a:ext>
            </a:extLst>
          </p:cNvPr>
          <p:cNvSpPr>
            <a:spLocks noGrp="1"/>
          </p:cNvSpPr>
          <p:nvPr>
            <p:ph type="body" sz="quarter" idx="10"/>
          </p:nvPr>
        </p:nvSpPr>
        <p:spPr>
          <a:xfrm>
            <a:off x="457201" y="1158875"/>
            <a:ext cx="2476919" cy="3604044"/>
          </a:xfrm>
          <a:prstGeom prst="rect">
            <a:avLst/>
          </a:prstGeom>
        </p:spPr>
        <p:txBody>
          <a:bodyPr wrap="square"/>
          <a:lstStyle/>
          <a:p>
            <a:r>
              <a:rPr lang="en-US"/>
              <a:t>Postmortem COVID-19 testing or full autopsy – COVID-19 specific guidance available for both</a:t>
            </a:r>
          </a:p>
          <a:p>
            <a:pPr marL="0" indent="0">
              <a:buNone/>
            </a:pPr>
            <a:endParaRPr lang="en-US" sz="1100"/>
          </a:p>
          <a:p>
            <a:r>
              <a:rPr lang="en-US"/>
              <a:t>Could be applied to probable or suspected cases, or among high-risk populations</a:t>
            </a:r>
          </a:p>
          <a:p>
            <a:endParaRPr lang="en-US"/>
          </a:p>
        </p:txBody>
      </p:sp>
      <p:pic>
        <p:nvPicPr>
          <p:cNvPr id="5" name="Picture 4">
            <a:extLst>
              <a:ext uri="{FF2B5EF4-FFF2-40B4-BE49-F238E27FC236}">
                <a16:creationId xmlns:a16="http://schemas.microsoft.com/office/drawing/2014/main" id="{DB6FB063-C364-4F6D-B91E-8427D09A5421}"/>
              </a:ext>
            </a:extLst>
          </p:cNvPr>
          <p:cNvPicPr>
            <a:picLocks noChangeAspect="1"/>
          </p:cNvPicPr>
          <p:nvPr/>
        </p:nvPicPr>
        <p:blipFill>
          <a:blip r:embed="rId3"/>
          <a:stretch>
            <a:fillRect/>
          </a:stretch>
        </p:blipFill>
        <p:spPr>
          <a:xfrm>
            <a:off x="3281023" y="1385888"/>
            <a:ext cx="5405776" cy="3045254"/>
          </a:xfrm>
          <a:prstGeom prst="rect">
            <a:avLst/>
          </a:prstGeom>
          <a:ln>
            <a:solidFill>
              <a:srgbClr val="000000"/>
            </a:solidFill>
          </a:ln>
        </p:spPr>
      </p:pic>
    </p:spTree>
    <p:extLst>
      <p:ext uri="{BB962C8B-B14F-4D97-AF65-F5344CB8AC3E}">
        <p14:creationId xmlns:p14="http://schemas.microsoft.com/office/powerpoint/2010/main" val="81445285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15D3-5AD5-4454-8994-CD561776C9BB}"/>
              </a:ext>
            </a:extLst>
          </p:cNvPr>
          <p:cNvSpPr>
            <a:spLocks noGrp="1"/>
          </p:cNvSpPr>
          <p:nvPr>
            <p:ph type="title"/>
          </p:nvPr>
        </p:nvSpPr>
        <p:spPr/>
        <p:txBody>
          <a:bodyPr/>
          <a:lstStyle/>
          <a:p>
            <a:r>
              <a:rPr lang="en-US"/>
              <a:t>COD Level 4: Verbal Autopsy </a:t>
            </a:r>
          </a:p>
        </p:txBody>
      </p:sp>
      <p:sp>
        <p:nvSpPr>
          <p:cNvPr id="3" name="Text Placeholder 2">
            <a:extLst>
              <a:ext uri="{FF2B5EF4-FFF2-40B4-BE49-F238E27FC236}">
                <a16:creationId xmlns:a16="http://schemas.microsoft.com/office/drawing/2014/main" id="{D3BB5214-9B7A-45E4-A48A-D763395D94AD}"/>
              </a:ext>
            </a:extLst>
          </p:cNvPr>
          <p:cNvSpPr>
            <a:spLocks noGrp="1"/>
          </p:cNvSpPr>
          <p:nvPr>
            <p:ph type="body" sz="quarter" idx="10"/>
          </p:nvPr>
        </p:nvSpPr>
        <p:spPr/>
        <p:txBody>
          <a:bodyPr/>
          <a:lstStyle/>
          <a:p>
            <a:r>
              <a:rPr lang="en-US"/>
              <a:t>Verbal autopsy (VA) determined cause of death for community deaths, where no medical certification of cause of death or postmortem examination is possible </a:t>
            </a:r>
          </a:p>
          <a:p>
            <a:pPr marL="0" indent="0">
              <a:buNone/>
            </a:pPr>
            <a:endParaRPr lang="en-US"/>
          </a:p>
          <a:p>
            <a:r>
              <a:rPr lang="en-US"/>
              <a:t>WHO VA Reference Group has introduced COVID-19-specific guidelines and added questions to the current VA questionnaire</a:t>
            </a:r>
          </a:p>
          <a:p>
            <a:endParaRPr lang="en-US"/>
          </a:p>
          <a:p>
            <a:r>
              <a:rPr lang="en-US"/>
              <a:t>VA is a significant undertaking, but can be conducted at a later time </a:t>
            </a:r>
          </a:p>
          <a:p>
            <a:endParaRPr lang="en-US"/>
          </a:p>
          <a:p>
            <a:r>
              <a:rPr lang="en-US"/>
              <a:t>As with any of methods for ascertaining COD, these should not delay the provision of weekly reports of total mortality based upon fact-of-death</a:t>
            </a:r>
          </a:p>
        </p:txBody>
      </p:sp>
    </p:spTree>
    <p:extLst>
      <p:ext uri="{BB962C8B-B14F-4D97-AF65-F5344CB8AC3E}">
        <p14:creationId xmlns:p14="http://schemas.microsoft.com/office/powerpoint/2010/main" val="23570270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D900-84D5-4772-B54A-9F0AE5FC3C01}"/>
              </a:ext>
            </a:extLst>
          </p:cNvPr>
          <p:cNvSpPr>
            <a:spLocks noGrp="1"/>
          </p:cNvSpPr>
          <p:nvPr>
            <p:ph type="title"/>
          </p:nvPr>
        </p:nvSpPr>
        <p:spPr>
          <a:xfrm>
            <a:off x="457200" y="205979"/>
            <a:ext cx="8229600" cy="591463"/>
          </a:xfrm>
        </p:spPr>
        <p:txBody>
          <a:bodyPr/>
          <a:lstStyle/>
          <a:p>
            <a:r>
              <a:rPr lang="en-US"/>
              <a:t>Objective of Mortality Surveillance (for COVID-19)</a:t>
            </a:r>
          </a:p>
        </p:txBody>
      </p:sp>
      <p:sp>
        <p:nvSpPr>
          <p:cNvPr id="3" name="Text Placeholder 2">
            <a:extLst>
              <a:ext uri="{FF2B5EF4-FFF2-40B4-BE49-F238E27FC236}">
                <a16:creationId xmlns:a16="http://schemas.microsoft.com/office/drawing/2014/main" id="{71B19466-91A8-4F12-8B05-C9D57495EC8B}"/>
              </a:ext>
            </a:extLst>
          </p:cNvPr>
          <p:cNvSpPr>
            <a:spLocks noGrp="1"/>
          </p:cNvSpPr>
          <p:nvPr>
            <p:ph type="body" sz="quarter" idx="10"/>
          </p:nvPr>
        </p:nvSpPr>
        <p:spPr>
          <a:xfrm>
            <a:off x="457200" y="1158875"/>
            <a:ext cx="2959349" cy="3341688"/>
          </a:xfrm>
        </p:spPr>
        <p:txBody>
          <a:bodyPr/>
          <a:lstStyle/>
          <a:p>
            <a:r>
              <a:rPr lang="en-US">
                <a:solidFill>
                  <a:srgbClr val="000000"/>
                </a:solidFill>
              </a:rPr>
              <a:t>Identify:</a:t>
            </a:r>
          </a:p>
          <a:p>
            <a:pPr lvl="1"/>
            <a:r>
              <a:rPr lang="en-US">
                <a:solidFill>
                  <a:srgbClr val="000000"/>
                </a:solidFill>
              </a:rPr>
              <a:t>mortality patterns</a:t>
            </a:r>
          </a:p>
          <a:p>
            <a:pPr lvl="1"/>
            <a:r>
              <a:rPr lang="en-US">
                <a:solidFill>
                  <a:srgbClr val="000000"/>
                </a:solidFill>
              </a:rPr>
              <a:t>deaths attributable to disease </a:t>
            </a:r>
          </a:p>
          <a:p>
            <a:r>
              <a:rPr lang="en-US">
                <a:solidFill>
                  <a:srgbClr val="000000"/>
                </a:solidFill>
              </a:rPr>
              <a:t>Estimate: </a:t>
            </a:r>
          </a:p>
          <a:p>
            <a:pPr lvl="1"/>
            <a:r>
              <a:rPr lang="en-US">
                <a:solidFill>
                  <a:srgbClr val="000000"/>
                </a:solidFill>
              </a:rPr>
              <a:t>case fatality proportions </a:t>
            </a:r>
          </a:p>
          <a:p>
            <a:pPr lvl="1"/>
            <a:r>
              <a:rPr lang="en-US">
                <a:solidFill>
                  <a:srgbClr val="000000"/>
                </a:solidFill>
              </a:rPr>
              <a:t>risk factors associated with mortality</a:t>
            </a:r>
          </a:p>
          <a:p>
            <a:endParaRPr lang="en-US">
              <a:solidFill>
                <a:srgbClr val="000000"/>
              </a:solidFill>
            </a:endParaRPr>
          </a:p>
          <a:p>
            <a:pPr marL="0" indent="0">
              <a:buNone/>
            </a:pPr>
            <a:r>
              <a:rPr lang="en-US" sz="1000">
                <a:latin typeface="Calibri"/>
                <a:cs typeface="Calibri"/>
              </a:rPr>
              <a:t>	</a:t>
            </a:r>
          </a:p>
          <a:p>
            <a:pPr marL="0" indent="0">
              <a:buNone/>
            </a:pPr>
            <a:r>
              <a:rPr lang="en-US" sz="1000">
                <a:latin typeface="Calibri"/>
                <a:cs typeface="Calibri"/>
              </a:rPr>
              <a:t>	</a:t>
            </a:r>
            <a:endParaRPr lang="en-US" sz="1000">
              <a:cs typeface="Calibri"/>
            </a:endParaRPr>
          </a:p>
          <a:p>
            <a:endParaRPr lang="en-US">
              <a:solidFill>
                <a:srgbClr val="000000"/>
              </a:solidFill>
            </a:endParaRPr>
          </a:p>
          <a:p>
            <a:endParaRPr lang="en-US"/>
          </a:p>
        </p:txBody>
      </p:sp>
      <p:pic>
        <p:nvPicPr>
          <p:cNvPr id="4" name="Picture 3">
            <a:extLst>
              <a:ext uri="{FF2B5EF4-FFF2-40B4-BE49-F238E27FC236}">
                <a16:creationId xmlns:a16="http://schemas.microsoft.com/office/drawing/2014/main" id="{1CD27D90-B31D-4496-A22E-23F2BA8D0108}"/>
              </a:ext>
            </a:extLst>
          </p:cNvPr>
          <p:cNvPicPr>
            <a:picLocks noChangeAspect="1"/>
          </p:cNvPicPr>
          <p:nvPr/>
        </p:nvPicPr>
        <p:blipFill>
          <a:blip r:embed="rId3"/>
          <a:stretch>
            <a:fillRect/>
          </a:stretch>
        </p:blipFill>
        <p:spPr>
          <a:xfrm>
            <a:off x="3416550" y="882456"/>
            <a:ext cx="5727449" cy="3875050"/>
          </a:xfrm>
          <a:prstGeom prst="rect">
            <a:avLst/>
          </a:prstGeom>
        </p:spPr>
      </p:pic>
      <p:sp>
        <p:nvSpPr>
          <p:cNvPr id="5" name="Text Placeholder 2">
            <a:extLst>
              <a:ext uri="{FF2B5EF4-FFF2-40B4-BE49-F238E27FC236}">
                <a16:creationId xmlns:a16="http://schemas.microsoft.com/office/drawing/2014/main" id="{12C81FE5-8956-4890-B836-C6FD7491E3D4}"/>
              </a:ext>
            </a:extLst>
          </p:cNvPr>
          <p:cNvSpPr txBox="1">
            <a:spLocks/>
          </p:cNvSpPr>
          <p:nvPr/>
        </p:nvSpPr>
        <p:spPr bwMode="auto">
          <a:xfrm>
            <a:off x="3416550" y="4757506"/>
            <a:ext cx="5727450" cy="28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100"/>
              <a:t>https://www.who.int/publications-detail/surveillance-strategies-for-covid-19-human-infection</a:t>
            </a:r>
          </a:p>
        </p:txBody>
      </p:sp>
    </p:spTree>
    <p:extLst>
      <p:ext uri="{BB962C8B-B14F-4D97-AF65-F5344CB8AC3E}">
        <p14:creationId xmlns:p14="http://schemas.microsoft.com/office/powerpoint/2010/main" val="404565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E5BF-92A0-4DF2-8BB8-C5F996946036}"/>
              </a:ext>
            </a:extLst>
          </p:cNvPr>
          <p:cNvSpPr>
            <a:spLocks noGrp="1"/>
          </p:cNvSpPr>
          <p:nvPr>
            <p:ph type="title"/>
          </p:nvPr>
        </p:nvSpPr>
        <p:spPr>
          <a:xfrm>
            <a:off x="457200" y="227494"/>
            <a:ext cx="8229600" cy="857250"/>
          </a:xfrm>
        </p:spPr>
        <p:txBody>
          <a:bodyPr/>
          <a:lstStyle/>
          <a:p>
            <a:r>
              <a:rPr lang="en-US"/>
              <a:t>Data Analysis and Use: South Africa</a:t>
            </a:r>
          </a:p>
        </p:txBody>
      </p:sp>
      <p:pic>
        <p:nvPicPr>
          <p:cNvPr id="4" name="Picture 3">
            <a:extLst>
              <a:ext uri="{FF2B5EF4-FFF2-40B4-BE49-F238E27FC236}">
                <a16:creationId xmlns:a16="http://schemas.microsoft.com/office/drawing/2014/main" id="{30FF48DF-CF0D-43D2-8E42-5B240B8C3B15}"/>
              </a:ext>
            </a:extLst>
          </p:cNvPr>
          <p:cNvPicPr>
            <a:picLocks noChangeAspect="1"/>
          </p:cNvPicPr>
          <p:nvPr/>
        </p:nvPicPr>
        <p:blipFill rotWithShape="1">
          <a:blip r:embed="rId3"/>
          <a:srcRect l="24436" t="18821" r="2718" b="11250"/>
          <a:stretch/>
        </p:blipFill>
        <p:spPr>
          <a:xfrm>
            <a:off x="829918" y="1134529"/>
            <a:ext cx="7484165" cy="3854154"/>
          </a:xfrm>
          <a:prstGeom prst="rect">
            <a:avLst/>
          </a:prstGeom>
        </p:spPr>
      </p:pic>
      <p:sp>
        <p:nvSpPr>
          <p:cNvPr id="3" name="TextBox 2">
            <a:extLst>
              <a:ext uri="{FF2B5EF4-FFF2-40B4-BE49-F238E27FC236}">
                <a16:creationId xmlns:a16="http://schemas.microsoft.com/office/drawing/2014/main" id="{8EDE1504-375A-4370-BB41-9F502CAA1CCE}"/>
              </a:ext>
            </a:extLst>
          </p:cNvPr>
          <p:cNvSpPr txBox="1"/>
          <p:nvPr/>
        </p:nvSpPr>
        <p:spPr>
          <a:xfrm>
            <a:off x="0" y="4825267"/>
            <a:ext cx="5062091" cy="276999"/>
          </a:xfrm>
          <a:prstGeom prst="rect">
            <a:avLst/>
          </a:prstGeom>
          <a:noFill/>
        </p:spPr>
        <p:txBody>
          <a:bodyPr wrap="none" rtlCol="0">
            <a:spAutoFit/>
          </a:bodyPr>
          <a:lstStyle/>
          <a:p>
            <a:r>
              <a:rPr lang="en-US" sz="1200">
                <a:solidFill>
                  <a:srgbClr val="000000"/>
                </a:solidFill>
                <a:latin typeface="Calibri" panose="020F0502020204030204" pitchFamily="34" charset="0"/>
                <a:hlinkClick r:id="rId4"/>
              </a:rPr>
              <a:t>https://www.samrc.ac.za/reports/report-weekly-deaths-south-africa?bc=254</a:t>
            </a:r>
            <a:r>
              <a:rPr lang="en-US" sz="1200">
                <a:solidFill>
                  <a:srgbClr val="000000"/>
                </a:solidFill>
                <a:latin typeface="Calibri" panose="020F0502020204030204" pitchFamily="34" charset="0"/>
              </a:rPr>
              <a:t>  </a:t>
            </a:r>
          </a:p>
        </p:txBody>
      </p:sp>
    </p:spTree>
    <p:extLst>
      <p:ext uri="{BB962C8B-B14F-4D97-AF65-F5344CB8AC3E}">
        <p14:creationId xmlns:p14="http://schemas.microsoft.com/office/powerpoint/2010/main" val="258195118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580DC-4FE9-495C-9BFB-45AA71F2D1F0}"/>
              </a:ext>
            </a:extLst>
          </p:cNvPr>
          <p:cNvPicPr>
            <a:picLocks noChangeAspect="1"/>
          </p:cNvPicPr>
          <p:nvPr/>
        </p:nvPicPr>
        <p:blipFill rotWithShape="1">
          <a:blip r:embed="rId3"/>
          <a:srcRect b="16650"/>
          <a:stretch/>
        </p:blipFill>
        <p:spPr>
          <a:xfrm>
            <a:off x="459902" y="1219075"/>
            <a:ext cx="8229600" cy="3694302"/>
          </a:xfrm>
          <a:prstGeom prst="rect">
            <a:avLst/>
          </a:prstGeom>
        </p:spPr>
      </p:pic>
      <p:sp>
        <p:nvSpPr>
          <p:cNvPr id="7" name="Title 1">
            <a:extLst>
              <a:ext uri="{FF2B5EF4-FFF2-40B4-BE49-F238E27FC236}">
                <a16:creationId xmlns:a16="http://schemas.microsoft.com/office/drawing/2014/main" id="{C8C56CC2-61F0-452A-8081-0424B322E24A}"/>
              </a:ext>
            </a:extLst>
          </p:cNvPr>
          <p:cNvSpPr>
            <a:spLocks noGrp="1"/>
          </p:cNvSpPr>
          <p:nvPr>
            <p:ph type="title"/>
          </p:nvPr>
        </p:nvSpPr>
        <p:spPr>
          <a:xfrm>
            <a:off x="457200" y="227494"/>
            <a:ext cx="8229600" cy="857250"/>
          </a:xfrm>
        </p:spPr>
        <p:txBody>
          <a:bodyPr/>
          <a:lstStyle/>
          <a:p>
            <a:r>
              <a:rPr lang="en-US"/>
              <a:t>Data Use: New York City</a:t>
            </a:r>
          </a:p>
        </p:txBody>
      </p:sp>
      <p:sp>
        <p:nvSpPr>
          <p:cNvPr id="8" name="TextBox 7">
            <a:extLst>
              <a:ext uri="{FF2B5EF4-FFF2-40B4-BE49-F238E27FC236}">
                <a16:creationId xmlns:a16="http://schemas.microsoft.com/office/drawing/2014/main" id="{11171F87-95E6-4BE6-83FC-737E441EBB6A}"/>
              </a:ext>
            </a:extLst>
          </p:cNvPr>
          <p:cNvSpPr txBox="1"/>
          <p:nvPr/>
        </p:nvSpPr>
        <p:spPr>
          <a:xfrm>
            <a:off x="12192" y="4826247"/>
            <a:ext cx="4558299"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4"/>
              </a:rPr>
              <a:t>https://www.cdc.gov/mmwr/volumes/69/wr/mm6919e5.htm#F1_up</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32443235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eft Brace 16">
            <a:extLst>
              <a:ext uri="{FF2B5EF4-FFF2-40B4-BE49-F238E27FC236}">
                <a16:creationId xmlns:a16="http://schemas.microsoft.com/office/drawing/2014/main" id="{2C24D61F-9FE2-4150-A2F9-46F92A5FD43A}"/>
              </a:ext>
            </a:extLst>
          </p:cNvPr>
          <p:cNvSpPr/>
          <p:nvPr/>
        </p:nvSpPr>
        <p:spPr>
          <a:xfrm rot="10800000">
            <a:off x="1598113" y="366734"/>
            <a:ext cx="179480" cy="43018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B9AA589-FCAE-46E7-B3C1-F564FB751D42}"/>
              </a:ext>
            </a:extLst>
          </p:cNvPr>
          <p:cNvSpPr txBox="1"/>
          <p:nvPr/>
        </p:nvSpPr>
        <p:spPr>
          <a:xfrm>
            <a:off x="1773329" y="454862"/>
            <a:ext cx="91839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Case-report</a:t>
            </a:r>
          </a:p>
        </p:txBody>
      </p:sp>
      <p:sp>
        <p:nvSpPr>
          <p:cNvPr id="20" name="Left Brace 19">
            <a:extLst>
              <a:ext uri="{FF2B5EF4-FFF2-40B4-BE49-F238E27FC236}">
                <a16:creationId xmlns:a16="http://schemas.microsoft.com/office/drawing/2014/main" id="{3F93D141-E12C-4E15-85C2-5C7E17D7CA74}"/>
              </a:ext>
            </a:extLst>
          </p:cNvPr>
          <p:cNvSpPr/>
          <p:nvPr/>
        </p:nvSpPr>
        <p:spPr>
          <a:xfrm rot="10800000">
            <a:off x="2589109" y="454862"/>
            <a:ext cx="125720" cy="2539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BAB1241-5997-4011-A3FC-40AC567D0CB5}"/>
              </a:ext>
            </a:extLst>
          </p:cNvPr>
          <p:cNvSpPr txBox="1"/>
          <p:nvPr/>
        </p:nvSpPr>
        <p:spPr>
          <a:xfrm>
            <a:off x="2714830" y="454862"/>
            <a:ext cx="1271758"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Outcome = death</a:t>
            </a:r>
          </a:p>
        </p:txBody>
      </p:sp>
      <p:graphicFrame>
        <p:nvGraphicFramePr>
          <p:cNvPr id="4" name="Diagram 3">
            <a:extLst>
              <a:ext uri="{FF2B5EF4-FFF2-40B4-BE49-F238E27FC236}">
                <a16:creationId xmlns:a16="http://schemas.microsoft.com/office/drawing/2014/main" id="{8B8D5589-99CC-4B3E-BAE6-81B07AB2E1F5}"/>
              </a:ext>
            </a:extLst>
          </p:cNvPr>
          <p:cNvGraphicFramePr/>
          <p:nvPr/>
        </p:nvGraphicFramePr>
        <p:xfrm>
          <a:off x="1524000" y="6652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Curved Right 4">
            <a:extLst>
              <a:ext uri="{FF2B5EF4-FFF2-40B4-BE49-F238E27FC236}">
                <a16:creationId xmlns:a16="http://schemas.microsoft.com/office/drawing/2014/main" id="{E2EAEADE-177F-4ABC-9917-4695FC443024}"/>
              </a:ext>
            </a:extLst>
          </p:cNvPr>
          <p:cNvSpPr/>
          <p:nvPr/>
        </p:nvSpPr>
        <p:spPr>
          <a:xfrm rot="4870010">
            <a:off x="5877793" y="-111245"/>
            <a:ext cx="371850" cy="16227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Arrow: Curved Right 25">
            <a:extLst>
              <a:ext uri="{FF2B5EF4-FFF2-40B4-BE49-F238E27FC236}">
                <a16:creationId xmlns:a16="http://schemas.microsoft.com/office/drawing/2014/main" id="{FFC539A3-E965-4EC3-B177-826E164F3A6B}"/>
              </a:ext>
            </a:extLst>
          </p:cNvPr>
          <p:cNvSpPr/>
          <p:nvPr/>
        </p:nvSpPr>
        <p:spPr>
          <a:xfrm rot="6639518">
            <a:off x="6257783" y="959660"/>
            <a:ext cx="371850" cy="16227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rrow: Curved Right 29">
            <a:extLst>
              <a:ext uri="{FF2B5EF4-FFF2-40B4-BE49-F238E27FC236}">
                <a16:creationId xmlns:a16="http://schemas.microsoft.com/office/drawing/2014/main" id="{61BD89A2-9AA7-4F84-8FEE-940EED805E45}"/>
              </a:ext>
            </a:extLst>
          </p:cNvPr>
          <p:cNvSpPr/>
          <p:nvPr/>
        </p:nvSpPr>
        <p:spPr>
          <a:xfrm rot="17819828" flipH="1">
            <a:off x="3700191" y="-332137"/>
            <a:ext cx="371850" cy="16227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row: Curved Right 30">
            <a:extLst>
              <a:ext uri="{FF2B5EF4-FFF2-40B4-BE49-F238E27FC236}">
                <a16:creationId xmlns:a16="http://schemas.microsoft.com/office/drawing/2014/main" id="{EE7CE8E1-5F99-457D-A53D-6A952FC9E63E}"/>
              </a:ext>
            </a:extLst>
          </p:cNvPr>
          <p:cNvSpPr/>
          <p:nvPr/>
        </p:nvSpPr>
        <p:spPr>
          <a:xfrm rot="14937117" flipH="1">
            <a:off x="2564021" y="463648"/>
            <a:ext cx="371850" cy="16227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993B6-FABF-4A5F-A947-30DAEA691604}"/>
              </a:ext>
            </a:extLst>
          </p:cNvPr>
          <p:cNvSpPr txBox="1"/>
          <p:nvPr/>
        </p:nvSpPr>
        <p:spPr>
          <a:xfrm>
            <a:off x="2981507" y="4060617"/>
            <a:ext cx="1302259" cy="1077218"/>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Harmonized Mortality Surveillance System</a:t>
            </a:r>
          </a:p>
        </p:txBody>
      </p:sp>
      <p:sp>
        <p:nvSpPr>
          <p:cNvPr id="18" name="TextBox 17">
            <a:extLst>
              <a:ext uri="{FF2B5EF4-FFF2-40B4-BE49-F238E27FC236}">
                <a16:creationId xmlns:a16="http://schemas.microsoft.com/office/drawing/2014/main" id="{8BE5FAA0-452B-4E15-B186-1DFA8125C596}"/>
              </a:ext>
            </a:extLst>
          </p:cNvPr>
          <p:cNvSpPr txBox="1"/>
          <p:nvPr/>
        </p:nvSpPr>
        <p:spPr>
          <a:xfrm>
            <a:off x="4860238" y="4066283"/>
            <a:ext cx="1302259" cy="1077218"/>
          </a:xfrm>
          <a:prstGeom prst="rect">
            <a:avLst/>
          </a:prstGeom>
          <a:noFill/>
        </p:spPr>
        <p:txBody>
          <a:bodyPr wrap="square" rtlCol="0">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rPr>
              <a:t>National Death Registration System</a:t>
            </a:r>
          </a:p>
        </p:txBody>
      </p:sp>
      <p:grpSp>
        <p:nvGrpSpPr>
          <p:cNvPr id="7" name="Group 6">
            <a:extLst>
              <a:ext uri="{FF2B5EF4-FFF2-40B4-BE49-F238E27FC236}">
                <a16:creationId xmlns:a16="http://schemas.microsoft.com/office/drawing/2014/main" id="{E8BF8C05-56BD-44B4-9123-A59E13D7F098}"/>
              </a:ext>
            </a:extLst>
          </p:cNvPr>
          <p:cNvGrpSpPr/>
          <p:nvPr/>
        </p:nvGrpSpPr>
        <p:grpSpPr>
          <a:xfrm>
            <a:off x="4255181" y="4342475"/>
            <a:ext cx="630936" cy="627675"/>
            <a:chOff x="1215514" y="4372690"/>
            <a:chExt cx="461611" cy="457632"/>
          </a:xfrm>
        </p:grpSpPr>
        <p:sp>
          <p:nvSpPr>
            <p:cNvPr id="25" name="Arrow: Circular 24">
              <a:extLst>
                <a:ext uri="{FF2B5EF4-FFF2-40B4-BE49-F238E27FC236}">
                  <a16:creationId xmlns:a16="http://schemas.microsoft.com/office/drawing/2014/main" id="{67542EBB-E938-4F1F-B284-3131EEFAB440}"/>
                </a:ext>
              </a:extLst>
            </p:cNvPr>
            <p:cNvSpPr/>
            <p:nvPr/>
          </p:nvSpPr>
          <p:spPr>
            <a:xfrm rot="615259">
              <a:off x="1219925" y="4372690"/>
              <a:ext cx="457200" cy="455428"/>
            </a:xfrm>
            <a:prstGeom prst="circularArrow">
              <a:avLst>
                <a:gd name="adj1" fmla="val 0"/>
                <a:gd name="adj2" fmla="val 1142319"/>
                <a:gd name="adj3" fmla="val 19919916"/>
                <a:gd name="adj4" fmla="val 10391074"/>
                <a:gd name="adj5" fmla="val 13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rrow: Circular 26">
              <a:extLst>
                <a:ext uri="{FF2B5EF4-FFF2-40B4-BE49-F238E27FC236}">
                  <a16:creationId xmlns:a16="http://schemas.microsoft.com/office/drawing/2014/main" id="{4911A485-155C-4E50-A502-48C7E9BC1611}"/>
                </a:ext>
              </a:extLst>
            </p:cNvPr>
            <p:cNvSpPr/>
            <p:nvPr/>
          </p:nvSpPr>
          <p:spPr>
            <a:xfrm rot="11499458">
              <a:off x="1215514" y="4374894"/>
              <a:ext cx="457200" cy="455428"/>
            </a:xfrm>
            <a:prstGeom prst="circularArrow">
              <a:avLst>
                <a:gd name="adj1" fmla="val 0"/>
                <a:gd name="adj2" fmla="val 1142319"/>
                <a:gd name="adj3" fmla="val 19919916"/>
                <a:gd name="adj4" fmla="val 10391074"/>
                <a:gd name="adj5" fmla="val 13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E564C1F6-A0CC-4F8D-AD46-F909F320ED26}"/>
              </a:ext>
            </a:extLst>
          </p:cNvPr>
          <p:cNvSpPr txBox="1"/>
          <p:nvPr/>
        </p:nvSpPr>
        <p:spPr>
          <a:xfrm>
            <a:off x="71436" y="1856385"/>
            <a:ext cx="2678510" cy="253915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without COVID-19-like illnesses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HIV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Maternal mortality/MPDSR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IMCI or ETAT** (Emergency Triage Assessment and Treatment)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NCD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EPI-related mortality (e.g. measles)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Oncology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External causes (accidents, homicide, suicide)</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0F3D657-4236-4542-8CA1-3773ABDBFD3E}"/>
              </a:ext>
            </a:extLst>
          </p:cNvPr>
          <p:cNvSpPr txBox="1"/>
          <p:nvPr/>
        </p:nvSpPr>
        <p:spPr>
          <a:xfrm>
            <a:off x="6536575" y="2221115"/>
            <a:ext cx="2601531" cy="290848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Systems collecting deaths from all causes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Civil registration death report/notification forms in facilities and communities, including sample-based registration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Total inpatient deaths in facilities/mortality registers in facilities/EMR systems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Village/community health registers in communities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Mortuary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Health and Demographic Surveillance Systems (HDSS)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COMSA, CHAMPS, etc. </a:t>
            </a:r>
          </a:p>
        </p:txBody>
      </p:sp>
      <p:sp>
        <p:nvSpPr>
          <p:cNvPr id="32" name="TextBox 31">
            <a:extLst>
              <a:ext uri="{FF2B5EF4-FFF2-40B4-BE49-F238E27FC236}">
                <a16:creationId xmlns:a16="http://schemas.microsoft.com/office/drawing/2014/main" id="{4C79E93F-3422-4715-8864-1F090B7356A6}"/>
              </a:ext>
            </a:extLst>
          </p:cNvPr>
          <p:cNvSpPr txBox="1"/>
          <p:nvPr/>
        </p:nvSpPr>
        <p:spPr>
          <a:xfrm>
            <a:off x="6913651" y="108598"/>
            <a:ext cx="2230208" cy="180049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those with COVID-19-like illnesses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ILI/SARI/AFI</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Malaria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TB mortality</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Dengue mortality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IDSR/Notifiable diseases (e.g. pertussis, etc.)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Etc., country-specific</a:t>
            </a:r>
          </a:p>
        </p:txBody>
      </p:sp>
      <p:sp>
        <p:nvSpPr>
          <p:cNvPr id="34" name="TextBox 33">
            <a:extLst>
              <a:ext uri="{FF2B5EF4-FFF2-40B4-BE49-F238E27FC236}">
                <a16:creationId xmlns:a16="http://schemas.microsoft.com/office/drawing/2014/main" id="{6C2E05D8-BD20-4B36-8FB4-E987FAE1D8C2}"/>
              </a:ext>
            </a:extLst>
          </p:cNvPr>
          <p:cNvSpPr txBox="1"/>
          <p:nvPr/>
        </p:nvSpPr>
        <p:spPr>
          <a:xfrm>
            <a:off x="52467" y="59830"/>
            <a:ext cx="3859967" cy="85408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Deaths among known COVID-19 Cases</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Active case-finding</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ILI/SARI surveillance  </a:t>
            </a:r>
          </a:p>
          <a:p>
            <a:pPr marL="214308" marR="0" lvl="0" indent="-21430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AFI surveillance </a:t>
            </a: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98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753" y="1101356"/>
            <a:ext cx="7580491" cy="866834"/>
          </a:xfrm>
        </p:spPr>
        <p:txBody>
          <a:bodyPr/>
          <a:lstStyle/>
          <a:p>
            <a:r>
              <a:rPr lang="en-US"/>
              <a:t>Mortality Surveillance during COVID-19 in Zambia </a:t>
            </a:r>
          </a:p>
        </p:txBody>
      </p:sp>
      <p:sp>
        <p:nvSpPr>
          <p:cNvPr id="2" name="Subtitle 1">
            <a:extLst>
              <a:ext uri="{FF2B5EF4-FFF2-40B4-BE49-F238E27FC236}">
                <a16:creationId xmlns:a16="http://schemas.microsoft.com/office/drawing/2014/main" id="{B0379DF2-A36D-4B1A-B460-BD322337FFAA}"/>
              </a:ext>
            </a:extLst>
          </p:cNvPr>
          <p:cNvSpPr>
            <a:spLocks noGrp="1"/>
          </p:cNvSpPr>
          <p:nvPr>
            <p:ph type="subTitle" idx="1"/>
          </p:nvPr>
        </p:nvSpPr>
        <p:spPr>
          <a:xfrm>
            <a:off x="1738859" y="2031985"/>
            <a:ext cx="6400800" cy="342900"/>
          </a:xfrm>
        </p:spPr>
        <p:txBody>
          <a:bodyPr/>
          <a:lstStyle/>
          <a:p>
            <a:endParaRPr lang="en-US"/>
          </a:p>
        </p:txBody>
      </p:sp>
      <p:sp>
        <p:nvSpPr>
          <p:cNvPr id="3" name="Text Placeholder 2">
            <a:extLst>
              <a:ext uri="{FF2B5EF4-FFF2-40B4-BE49-F238E27FC236}">
                <a16:creationId xmlns:a16="http://schemas.microsoft.com/office/drawing/2014/main" id="{1E2D9866-5C55-4D99-B606-66EC6380F5CC}"/>
              </a:ext>
            </a:extLst>
          </p:cNvPr>
          <p:cNvSpPr>
            <a:spLocks noGrp="1"/>
          </p:cNvSpPr>
          <p:nvPr>
            <p:ph type="body" sz="quarter" idx="10"/>
          </p:nvPr>
        </p:nvSpPr>
        <p:spPr>
          <a:xfrm>
            <a:off x="946820" y="2872097"/>
            <a:ext cx="7250359" cy="779488"/>
          </a:xfrm>
        </p:spPr>
        <p:txBody>
          <a:bodyPr/>
          <a:lstStyle/>
          <a:p>
            <a:r>
              <a:rPr lang="en-US">
                <a:solidFill>
                  <a:schemeClr val="bg2"/>
                </a:solidFill>
              </a:rPr>
              <a:t>Stanley Kamocha		Leigh Tally		Jonas Hines</a:t>
            </a:r>
          </a:p>
          <a:p>
            <a:r>
              <a:rPr lang="en-US">
                <a:solidFill>
                  <a:schemeClr val="bg2"/>
                </a:solidFill>
              </a:rPr>
              <a:t>CDC-Zambia		ESI Branch Chief		Medical Officer</a:t>
            </a:r>
          </a:p>
          <a:p>
            <a:r>
              <a:rPr lang="en-US">
                <a:solidFill>
                  <a:schemeClr val="bg2"/>
                </a:solidFill>
                <a:hlinkClick r:id="rId3">
                  <a:extLst>
                    <a:ext uri="{A12FA001-AC4F-418D-AE19-62706E023703}">
                      <ahyp:hlinkClr xmlns:ahyp="http://schemas.microsoft.com/office/drawing/2018/hyperlinkcolor" val="tx"/>
                    </a:ext>
                  </a:extLst>
                </a:hlinkClick>
              </a:rPr>
              <a:t>hod5@cdc.gov</a:t>
            </a:r>
            <a:r>
              <a:rPr lang="en-US">
                <a:solidFill>
                  <a:schemeClr val="bg2"/>
                </a:solidFill>
              </a:rPr>
              <a:t> 		</a:t>
            </a:r>
            <a:r>
              <a:rPr lang="en-US">
                <a:solidFill>
                  <a:schemeClr val="bg2"/>
                </a:solidFill>
                <a:hlinkClick r:id="rId4">
                  <a:extLst>
                    <a:ext uri="{A12FA001-AC4F-418D-AE19-62706E023703}">
                      <ahyp:hlinkClr xmlns:ahyp="http://schemas.microsoft.com/office/drawing/2018/hyperlinkcolor" val="tx"/>
                    </a:ext>
                  </a:extLst>
                </a:hlinkClick>
              </a:rPr>
              <a:t>yml4@cdc.gov</a:t>
            </a:r>
            <a:r>
              <a:rPr lang="en-US">
                <a:solidFill>
                  <a:schemeClr val="bg2"/>
                </a:solidFill>
              </a:rPr>
              <a:t> 		j7@cdc.gov</a:t>
            </a:r>
          </a:p>
          <a:p>
            <a:endParaRPr lang="en-US"/>
          </a:p>
        </p:txBody>
      </p:sp>
    </p:spTree>
    <p:extLst>
      <p:ext uri="{BB962C8B-B14F-4D97-AF65-F5344CB8AC3E}">
        <p14:creationId xmlns:p14="http://schemas.microsoft.com/office/powerpoint/2010/main" val="5587023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r>
              <a:rPr lang="en-US"/>
              <a:t>COVID-19 in Zambia</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r>
              <a:rPr lang="en-US" dirty="0"/>
              <a:t>First reported 18 March 2020</a:t>
            </a:r>
          </a:p>
          <a:p>
            <a:r>
              <a:rPr lang="en-US" dirty="0"/>
              <a:t>1,358 cases as of 14 June 2020</a:t>
            </a:r>
          </a:p>
          <a:p>
            <a:pPr lvl="1"/>
            <a:r>
              <a:rPr lang="en-US" dirty="0"/>
              <a:t>&gt;42,000 tests performed (~3.5% positivity)</a:t>
            </a:r>
          </a:p>
          <a:p>
            <a:pPr lvl="1"/>
            <a:r>
              <a:rPr lang="en-US" dirty="0"/>
              <a:t>11 deaths (&lt;1.0% CFR)</a:t>
            </a:r>
          </a:p>
          <a:p>
            <a:r>
              <a:rPr lang="en-US" dirty="0"/>
              <a:t>All 10 provinces affected</a:t>
            </a:r>
          </a:p>
          <a:p>
            <a:r>
              <a:rPr lang="en-US" dirty="0"/>
              <a:t>&gt;60% males</a:t>
            </a:r>
          </a:p>
          <a:p>
            <a:r>
              <a:rPr lang="en-US" dirty="0"/>
              <a:t>&gt;60% 15-44yo</a:t>
            </a:r>
          </a:p>
          <a:p>
            <a:r>
              <a:rPr lang="en-US" dirty="0"/>
              <a:t>Truck drivers &amp; HCWs </a:t>
            </a:r>
          </a:p>
          <a:p>
            <a:pPr marL="0" indent="0">
              <a:spcBef>
                <a:spcPts val="0"/>
              </a:spcBef>
              <a:buNone/>
            </a:pPr>
            <a:r>
              <a:rPr lang="en-US" dirty="0"/>
              <a:t>   commonly infected </a:t>
            </a:r>
          </a:p>
          <a:p>
            <a:endParaRPr lang="en-US" dirty="0"/>
          </a:p>
        </p:txBody>
      </p:sp>
      <p:graphicFrame>
        <p:nvGraphicFramePr>
          <p:cNvPr id="4" name="Chart 3">
            <a:extLst>
              <a:ext uri="{FF2B5EF4-FFF2-40B4-BE49-F238E27FC236}">
                <a16:creationId xmlns:a16="http://schemas.microsoft.com/office/drawing/2014/main" id="{27D109DC-16E9-46D0-9AA9-63FC00A0AF68}"/>
              </a:ext>
            </a:extLst>
          </p:cNvPr>
          <p:cNvGraphicFramePr>
            <a:graphicFrameLocks/>
          </p:cNvGraphicFramePr>
          <p:nvPr/>
        </p:nvGraphicFramePr>
        <p:xfrm>
          <a:off x="5707625" y="1519084"/>
          <a:ext cx="3259393" cy="3224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62231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r>
              <a:rPr lang="en-US"/>
              <a:t>Mortality Surveillance during COVID-19 in Zambia</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dirty="0"/>
              <a:t>Mortality is a key indicator of the impact of COVID-19</a:t>
            </a:r>
          </a:p>
          <a:p>
            <a:pPr marL="240030" lvl="0" indent="-240030" eaLnBrk="1" fontAlgn="auto" hangingPunct="1">
              <a:spcBef>
                <a:spcPts val="525"/>
              </a:spcBef>
              <a:spcAft>
                <a:spcPts val="0"/>
              </a:spcAft>
              <a:buClr>
                <a:srgbClr val="DD8047"/>
              </a:buClr>
              <a:buSzPct val="60000"/>
              <a:buFont typeface="Wingdings"/>
              <a:buChar char=""/>
            </a:pPr>
            <a:r>
              <a:rPr lang="en-US" dirty="0"/>
              <a:t>Two approaches to monitor mortality during the COVID-19 epidemic in Zambia</a:t>
            </a:r>
          </a:p>
          <a:p>
            <a:pPr marL="685800" lvl="1" indent="-342900" eaLnBrk="1" fontAlgn="auto" hangingPunct="1">
              <a:spcBef>
                <a:spcPts val="413"/>
              </a:spcBef>
              <a:spcAft>
                <a:spcPts val="0"/>
              </a:spcAft>
              <a:buClr>
                <a:srgbClr val="94B6D2"/>
              </a:buClr>
              <a:buSzPct val="70000"/>
              <a:buFont typeface="+mj-lt"/>
              <a:buAutoNum type="arabicPeriod"/>
            </a:pPr>
            <a:r>
              <a:rPr lang="en-US" sz="1800" dirty="0">
                <a:solidFill>
                  <a:prstClr val="black"/>
                </a:solidFill>
                <a:cs typeface="Calibri" panose="020F0502020204030204" pitchFamily="34" charset="0"/>
              </a:rPr>
              <a:t>Deaths from all causes (‘all-cause mortality’)</a:t>
            </a:r>
          </a:p>
          <a:p>
            <a:pPr marL="1028700" lvl="3" indent="-171450" eaLnBrk="1" fontAlgn="auto" hangingPunct="1">
              <a:spcBef>
                <a:spcPts val="300"/>
              </a:spcBef>
              <a:spcAft>
                <a:spcPts val="0"/>
              </a:spcAft>
              <a:buClr>
                <a:srgbClr val="A5AB81"/>
              </a:buClr>
              <a:buSzPct val="75000"/>
              <a:buFont typeface="Wingdings"/>
              <a:buChar char=""/>
            </a:pPr>
            <a:r>
              <a:rPr lang="en-US" sz="1400" dirty="0">
                <a:solidFill>
                  <a:prstClr val="black"/>
                </a:solidFill>
                <a:cs typeface="Calibri" panose="020F0502020204030204" pitchFamily="34" charset="0"/>
              </a:rPr>
              <a:t>Compared to historical trends to estimate ‘excess mortality’ for a given time period</a:t>
            </a:r>
          </a:p>
          <a:p>
            <a:pPr marL="651510" lvl="1" indent="-342900" eaLnBrk="1" fontAlgn="auto" hangingPunct="1">
              <a:spcBef>
                <a:spcPts val="413"/>
              </a:spcBef>
              <a:spcAft>
                <a:spcPts val="0"/>
              </a:spcAft>
              <a:buClr>
                <a:srgbClr val="94B6D2"/>
              </a:buClr>
              <a:buSzPct val="70000"/>
              <a:buFont typeface="+mj-lt"/>
              <a:buAutoNum type="arabicPeriod"/>
            </a:pPr>
            <a:r>
              <a:rPr lang="en-US" sz="1800" dirty="0">
                <a:solidFill>
                  <a:prstClr val="black"/>
                </a:solidFill>
                <a:cs typeface="Calibri" panose="020F0502020204030204" pitchFamily="34" charset="0"/>
              </a:rPr>
              <a:t>Deaths among persons with probable or confirmed COVID-19</a:t>
            </a:r>
          </a:p>
          <a:p>
            <a:pPr marL="240030" lvl="0" indent="-240030" eaLnBrk="1" fontAlgn="auto" hangingPunct="1">
              <a:spcBef>
                <a:spcPts val="525"/>
              </a:spcBef>
              <a:spcAft>
                <a:spcPts val="0"/>
              </a:spcAft>
              <a:buClr>
                <a:srgbClr val="DD8047"/>
              </a:buClr>
              <a:buSzPct val="60000"/>
              <a:buFont typeface="Wingdings"/>
              <a:buChar char=""/>
            </a:pPr>
            <a:r>
              <a:rPr lang="en-US" dirty="0">
                <a:solidFill>
                  <a:prstClr val="black"/>
                </a:solidFill>
                <a:cs typeface="Calibri" panose="020F0502020204030204" pitchFamily="34" charset="0"/>
              </a:rPr>
              <a:t>Approaches complement each other</a:t>
            </a:r>
          </a:p>
          <a:p>
            <a:pPr marL="480060" lvl="1" indent="-205740" eaLnBrk="1" fontAlgn="auto" hangingPunct="1">
              <a:spcBef>
                <a:spcPts val="413"/>
              </a:spcBef>
              <a:spcAft>
                <a:spcPts val="0"/>
              </a:spcAft>
              <a:buClr>
                <a:srgbClr val="94B6D2"/>
              </a:buClr>
              <a:buSzPct val="70000"/>
              <a:buFont typeface="Wingdings 2"/>
              <a:buChar char=""/>
            </a:pPr>
            <a:r>
              <a:rPr lang="en-US" sz="1800" dirty="0">
                <a:solidFill>
                  <a:prstClr val="black"/>
                </a:solidFill>
                <a:cs typeface="Calibri" panose="020F0502020204030204" pitchFamily="34" charset="0"/>
              </a:rPr>
              <a:t>Excess mortality is more sensitive</a:t>
            </a:r>
          </a:p>
          <a:p>
            <a:pPr marL="480060" lvl="1" indent="-205740" eaLnBrk="1" fontAlgn="auto" hangingPunct="1">
              <a:spcBef>
                <a:spcPts val="413"/>
              </a:spcBef>
              <a:spcAft>
                <a:spcPts val="0"/>
              </a:spcAft>
              <a:buClr>
                <a:srgbClr val="94B6D2"/>
              </a:buClr>
              <a:buSzPct val="70000"/>
              <a:buFont typeface="Wingdings 2"/>
              <a:buChar char=""/>
            </a:pPr>
            <a:r>
              <a:rPr lang="en-US" sz="1800" dirty="0">
                <a:solidFill>
                  <a:prstClr val="black"/>
                </a:solidFill>
                <a:cs typeface="Calibri" panose="020F0502020204030204" pitchFamily="34" charset="0"/>
              </a:rPr>
              <a:t>Confirmed COVID-19 deaths is more specific</a:t>
            </a:r>
          </a:p>
          <a:p>
            <a:endParaRPr lang="en-US" dirty="0"/>
          </a:p>
        </p:txBody>
      </p:sp>
    </p:spTree>
    <p:extLst>
      <p:ext uri="{BB962C8B-B14F-4D97-AF65-F5344CB8AC3E}">
        <p14:creationId xmlns:p14="http://schemas.microsoft.com/office/powerpoint/2010/main" val="312884698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Objectives: All-Cause Mortality Surveillance</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sz="2025">
                <a:solidFill>
                  <a:prstClr val="black"/>
                </a:solidFill>
                <a:latin typeface="Tw Cen MT"/>
              </a:rPr>
              <a:t>To monitor the overall impact of COVID-19 on mortality in Zambia</a:t>
            </a:r>
          </a:p>
          <a:p>
            <a:pPr marL="240030" lvl="0" indent="-240030" eaLnBrk="1" fontAlgn="auto" hangingPunct="1">
              <a:spcBef>
                <a:spcPts val="525"/>
              </a:spcBef>
              <a:spcAft>
                <a:spcPts val="0"/>
              </a:spcAft>
              <a:buClr>
                <a:srgbClr val="DD8047"/>
              </a:buClr>
              <a:buSzPct val="60000"/>
              <a:buFont typeface="Wingdings"/>
              <a:buChar char=""/>
            </a:pPr>
            <a:r>
              <a:rPr lang="en-US" sz="2025">
                <a:solidFill>
                  <a:prstClr val="black"/>
                </a:solidFill>
                <a:latin typeface="Tw Cen MT"/>
              </a:rPr>
              <a:t>To determine the potential underestimation of COVID-19 related mortality</a:t>
            </a:r>
          </a:p>
          <a:p>
            <a:pPr marL="240030" lvl="0" indent="-240030" eaLnBrk="1" fontAlgn="auto" hangingPunct="1">
              <a:spcBef>
                <a:spcPts val="525"/>
              </a:spcBef>
              <a:spcAft>
                <a:spcPts val="0"/>
              </a:spcAft>
              <a:buClr>
                <a:srgbClr val="DD8047"/>
              </a:buClr>
              <a:buSzPct val="60000"/>
              <a:buFont typeface="Wingdings"/>
              <a:buChar char=""/>
            </a:pPr>
            <a:r>
              <a:rPr lang="en-US" sz="2025">
                <a:solidFill>
                  <a:prstClr val="black"/>
                </a:solidFill>
                <a:latin typeface="Tw Cen MT"/>
              </a:rPr>
              <a:t>To identify potential new areas of COVID-19 transmission  </a:t>
            </a:r>
          </a:p>
          <a:p>
            <a:endParaRPr lang="en-US"/>
          </a:p>
        </p:txBody>
      </p:sp>
    </p:spTree>
    <p:extLst>
      <p:ext uri="{BB962C8B-B14F-4D97-AF65-F5344CB8AC3E}">
        <p14:creationId xmlns:p14="http://schemas.microsoft.com/office/powerpoint/2010/main" val="405338256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Background of reporting all-Cause Mortality in Zambia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sz="1900" b="1">
                <a:solidFill>
                  <a:prstClr val="black"/>
                </a:solidFill>
                <a:latin typeface="Tw Cen MT"/>
              </a:rPr>
              <a:t>All-cause mortality data routinely captured via two separate data streams:</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Health Management Information System (HMIS)</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Civil Registration &amp; Vital Statistics (CRVS) system:  </a:t>
            </a:r>
          </a:p>
          <a:p>
            <a:pPr marL="274320" lvl="1" indent="0" eaLnBrk="1" fontAlgn="auto" hangingPunct="1">
              <a:spcBef>
                <a:spcPts val="413"/>
              </a:spcBef>
              <a:spcAft>
                <a:spcPts val="0"/>
              </a:spcAft>
              <a:buClr>
                <a:srgbClr val="94B6D2"/>
              </a:buClr>
              <a:buSzPct val="70000"/>
              <a:buNone/>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r>
              <a:rPr lang="en-US" sz="1900" b="1">
                <a:solidFill>
                  <a:prstClr val="black"/>
                </a:solidFill>
                <a:latin typeface="Tw Cen MT"/>
              </a:rPr>
              <a:t>HMIS</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Maintained by the Ministry of Health Monitoring &amp; Evaluation directorate</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Captures monthly aggregate in-patient deaths and community deaths brought to facility mortuaries </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Data entered by facility health information officers (HIOs)</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Due to limited demand, data are inconsistently reported. Concerns with coverage and quality</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More complete than CRVS system nationally but lower in certain areas</a:t>
            </a:r>
          </a:p>
          <a:p>
            <a:pPr marL="685800" lvl="2" indent="-171450" eaLnBrk="1" fontAlgn="auto" hangingPunct="1">
              <a:spcBef>
                <a:spcPts val="375"/>
              </a:spcBef>
              <a:spcAft>
                <a:spcPts val="0"/>
              </a:spcAft>
              <a:buClr>
                <a:srgbClr val="DD8047"/>
              </a:buClr>
              <a:buSzPct val="75000"/>
              <a:buFont typeface="Wingdings"/>
              <a:buChar char=""/>
            </a:pPr>
            <a:r>
              <a:rPr lang="en-US" sz="1500">
                <a:solidFill>
                  <a:prstClr val="black"/>
                </a:solidFill>
                <a:latin typeface="Tw Cen MT"/>
              </a:rPr>
              <a:t>I.e. Reported Lusaka 2019 Deaths:</a:t>
            </a:r>
          </a:p>
          <a:p>
            <a:pPr marL="1028700" lvl="3" indent="-171450" eaLnBrk="1" fontAlgn="auto" hangingPunct="1">
              <a:spcBef>
                <a:spcPts val="300"/>
              </a:spcBef>
              <a:spcAft>
                <a:spcPts val="0"/>
              </a:spcAft>
              <a:buClr>
                <a:srgbClr val="A5AB81"/>
              </a:buClr>
              <a:buSzPct val="75000"/>
              <a:buFont typeface="Wingdings"/>
              <a:buChar char=""/>
            </a:pPr>
            <a:r>
              <a:rPr lang="en-US" sz="1300">
                <a:solidFill>
                  <a:prstClr val="black"/>
                </a:solidFill>
                <a:latin typeface="Tw Cen MT"/>
              </a:rPr>
              <a:t>HMIS: 15,000 vs CRVS: 35,000</a:t>
            </a:r>
          </a:p>
          <a:p>
            <a:endParaRPr lang="en-US"/>
          </a:p>
        </p:txBody>
      </p:sp>
    </p:spTree>
    <p:extLst>
      <p:ext uri="{BB962C8B-B14F-4D97-AF65-F5344CB8AC3E}">
        <p14:creationId xmlns:p14="http://schemas.microsoft.com/office/powerpoint/2010/main" val="411995313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Background of reporting all-Cause Mortality in Zambia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74320" lvl="1" indent="0" eaLnBrk="1" fontAlgn="auto" hangingPunct="1">
              <a:spcBef>
                <a:spcPts val="413"/>
              </a:spcBef>
              <a:spcAft>
                <a:spcPts val="0"/>
              </a:spcAft>
              <a:buClr>
                <a:srgbClr val="94B6D2"/>
              </a:buClr>
              <a:buSzPct val="70000"/>
              <a:buNone/>
            </a:pPr>
            <a:endParaRPr lang="en-US" sz="1500">
              <a:solidFill>
                <a:prstClr val="black"/>
              </a:solidFill>
              <a:latin typeface="Tw Cen MT"/>
            </a:endParaRPr>
          </a:p>
          <a:p>
            <a:endParaRPr lang="en-US"/>
          </a:p>
        </p:txBody>
      </p:sp>
      <p:pic>
        <p:nvPicPr>
          <p:cNvPr id="1026" name="Chart 4" descr="image006">
            <a:extLst>
              <a:ext uri="{FF2B5EF4-FFF2-40B4-BE49-F238E27FC236}">
                <a16:creationId xmlns:a16="http://schemas.microsoft.com/office/drawing/2014/main" id="{C03A3F58-7EFA-4696-A74A-47E2D3506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2" y="1062038"/>
            <a:ext cx="57816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91722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Background of reporting all-Cause Mortality in Zambia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sz="1900" b="1">
                <a:solidFill>
                  <a:prstClr val="black"/>
                </a:solidFill>
                <a:latin typeface="Tw Cen MT"/>
              </a:rPr>
              <a:t>CRVS</a:t>
            </a:r>
          </a:p>
          <a:p>
            <a:pPr marL="480060" lvl="1" indent="-205740" eaLnBrk="1" fontAlgn="auto" hangingPunct="1">
              <a:spcBef>
                <a:spcPts val="413"/>
              </a:spcBef>
              <a:spcAft>
                <a:spcPts val="0"/>
              </a:spcAft>
              <a:buClr>
                <a:srgbClr val="94B6D2"/>
              </a:buClr>
              <a:buSzPct val="70000"/>
              <a:buFont typeface="Wingdings 2"/>
              <a:buChar char=""/>
            </a:pPr>
            <a:r>
              <a:rPr lang="en-US" sz="1700">
                <a:solidFill>
                  <a:prstClr val="black"/>
                </a:solidFill>
                <a:latin typeface="Tw Cen MT"/>
              </a:rPr>
              <a:t>Data collected by the Department of National Registration, Passports &amp; Citizenship (DNRPC) from the council burial offices, analyzed and disseminated through the Zambia Statistical Agency</a:t>
            </a:r>
          </a:p>
          <a:p>
            <a:pPr marL="480060" lvl="1" indent="-205740" eaLnBrk="1" fontAlgn="auto" hangingPunct="1">
              <a:spcBef>
                <a:spcPts val="413"/>
              </a:spcBef>
              <a:spcAft>
                <a:spcPts val="0"/>
              </a:spcAft>
              <a:buClr>
                <a:srgbClr val="94B6D2"/>
              </a:buClr>
              <a:buSzPct val="70000"/>
              <a:buFont typeface="Wingdings 2"/>
              <a:buChar char=""/>
            </a:pPr>
            <a:r>
              <a:rPr lang="en-US" sz="1700">
                <a:solidFill>
                  <a:prstClr val="black"/>
                </a:solidFill>
                <a:latin typeface="Tw Cen MT"/>
              </a:rPr>
              <a:t>Long lag between when data is collected and registered</a:t>
            </a:r>
          </a:p>
          <a:p>
            <a:pPr marL="480060" lvl="1" indent="-205740" eaLnBrk="1" fontAlgn="auto" hangingPunct="1">
              <a:spcBef>
                <a:spcPts val="413"/>
              </a:spcBef>
              <a:spcAft>
                <a:spcPts val="0"/>
              </a:spcAft>
              <a:buClr>
                <a:srgbClr val="94B6D2"/>
              </a:buClr>
              <a:buSzPct val="70000"/>
              <a:buFont typeface="Wingdings 2"/>
              <a:buChar char=""/>
            </a:pPr>
            <a:r>
              <a:rPr lang="en-US" sz="1700">
                <a:solidFill>
                  <a:prstClr val="black"/>
                </a:solidFill>
                <a:latin typeface="Tw Cen MT"/>
              </a:rPr>
              <a:t>National coverage for death registration is estimated around only 22% but higher completeness and coverage in certain areas supported by CDC/NCHS &amp; Data for Health (D4H) </a:t>
            </a:r>
          </a:p>
          <a:p>
            <a:pPr marL="685800" lvl="2" indent="-171450" eaLnBrk="1" fontAlgn="auto" hangingPunct="1">
              <a:spcBef>
                <a:spcPts val="375"/>
              </a:spcBef>
              <a:spcAft>
                <a:spcPts val="0"/>
              </a:spcAft>
              <a:buClr>
                <a:srgbClr val="DD8047"/>
              </a:buClr>
              <a:buSzPct val="75000"/>
              <a:buFont typeface="Wingdings"/>
              <a:buChar char=""/>
            </a:pPr>
            <a:r>
              <a:rPr lang="en-US" sz="1500">
                <a:solidFill>
                  <a:prstClr val="black"/>
                </a:solidFill>
                <a:latin typeface="Tw Cen MT"/>
              </a:rPr>
              <a:t>Lusaka all-cause mortality data coverage estimated ~90% </a:t>
            </a:r>
          </a:p>
          <a:p>
            <a:pPr marL="480060" lvl="1" indent="-205740" eaLnBrk="1" fontAlgn="auto" hangingPunct="1">
              <a:spcBef>
                <a:spcPts val="413"/>
              </a:spcBef>
              <a:spcAft>
                <a:spcPts val="0"/>
              </a:spcAft>
              <a:buClr>
                <a:srgbClr val="94B6D2"/>
              </a:buClr>
              <a:buSzPct val="70000"/>
              <a:buFont typeface="Wingdings 2"/>
              <a:buChar char=""/>
            </a:pPr>
            <a:r>
              <a:rPr lang="en-US" sz="1700">
                <a:solidFill>
                  <a:prstClr val="black"/>
                </a:solidFill>
                <a:latin typeface="Tw Cen MT"/>
              </a:rPr>
              <a:t>System continuing to improve and is supported by NCHS/D4H</a:t>
            </a:r>
          </a:p>
          <a:p>
            <a:pPr marL="480060" lvl="1" indent="-205740" eaLnBrk="1" fontAlgn="auto" hangingPunct="1">
              <a:spcBef>
                <a:spcPts val="413"/>
              </a:spcBef>
              <a:spcAft>
                <a:spcPts val="0"/>
              </a:spcAft>
              <a:buClr>
                <a:srgbClr val="94B6D2"/>
              </a:buClr>
              <a:buSzPct val="70000"/>
              <a:buFont typeface="Wingdings 2"/>
              <a:buChar char=""/>
            </a:pPr>
            <a:r>
              <a:rPr lang="en-US" sz="1700">
                <a:solidFill>
                  <a:prstClr val="black"/>
                </a:solidFill>
                <a:latin typeface="Tw Cen MT"/>
              </a:rPr>
              <a:t>The legal process for registering deaths should not impede leveraging this data source for RMS. However, the process is lengthy, and thus not suitable for timely surveillance</a:t>
            </a:r>
          </a:p>
          <a:p>
            <a:endParaRPr lang="en-US"/>
          </a:p>
        </p:txBody>
      </p:sp>
    </p:spTree>
    <p:extLst>
      <p:ext uri="{BB962C8B-B14F-4D97-AF65-F5344CB8AC3E}">
        <p14:creationId xmlns:p14="http://schemas.microsoft.com/office/powerpoint/2010/main" val="16993879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1509-2776-4C89-8F92-C1F16EEF113B}"/>
              </a:ext>
            </a:extLst>
          </p:cNvPr>
          <p:cNvSpPr>
            <a:spLocks noGrp="1"/>
          </p:cNvSpPr>
          <p:nvPr>
            <p:ph type="title"/>
          </p:nvPr>
        </p:nvSpPr>
        <p:spPr>
          <a:xfrm>
            <a:off x="457200" y="95143"/>
            <a:ext cx="8229600" cy="857250"/>
          </a:xfrm>
        </p:spPr>
        <p:txBody>
          <a:bodyPr/>
          <a:lstStyle/>
          <a:p>
            <a:r>
              <a:rPr lang="en-US"/>
              <a:t>Objectives of COVID-19 surveillance </a:t>
            </a:r>
            <a:br>
              <a:rPr lang="en-US"/>
            </a:br>
            <a:r>
              <a:rPr lang="en-US" sz="2000"/>
              <a:t>(WHO Surveillance Strategies for COVID-19 infection)</a:t>
            </a:r>
            <a:endParaRPr lang="en-US"/>
          </a:p>
        </p:txBody>
      </p:sp>
      <p:sp>
        <p:nvSpPr>
          <p:cNvPr id="3" name="Text Placeholder 2">
            <a:extLst>
              <a:ext uri="{FF2B5EF4-FFF2-40B4-BE49-F238E27FC236}">
                <a16:creationId xmlns:a16="http://schemas.microsoft.com/office/drawing/2014/main" id="{A7035186-1F06-4F1D-923E-F95C49467610}"/>
              </a:ext>
            </a:extLst>
          </p:cNvPr>
          <p:cNvSpPr>
            <a:spLocks noGrp="1"/>
          </p:cNvSpPr>
          <p:nvPr>
            <p:ph type="body" sz="quarter" idx="10"/>
          </p:nvPr>
        </p:nvSpPr>
        <p:spPr>
          <a:xfrm>
            <a:off x="350982" y="826366"/>
            <a:ext cx="8677904" cy="3341688"/>
          </a:xfrm>
        </p:spPr>
        <p:txBody>
          <a:bodyPr/>
          <a:lstStyle/>
          <a:p>
            <a:pPr marL="342900" indent="-342900">
              <a:lnSpc>
                <a:spcPct val="150000"/>
              </a:lnSpc>
              <a:buFont typeface="+mj-lt"/>
              <a:buAutoNum type="arabicPeriod"/>
            </a:pPr>
            <a:r>
              <a:rPr lang="en-US" sz="1800" dirty="0">
                <a:solidFill>
                  <a:srgbClr val="000000"/>
                </a:solidFill>
              </a:rPr>
              <a:t>Enable rapid detection, isolation, testing, and management of suspected cases </a:t>
            </a:r>
          </a:p>
          <a:p>
            <a:pPr marL="342900" indent="-342900">
              <a:lnSpc>
                <a:spcPct val="150000"/>
              </a:lnSpc>
              <a:buFont typeface="+mj-lt"/>
              <a:buAutoNum type="arabicPeriod"/>
            </a:pPr>
            <a:r>
              <a:rPr lang="en-US" sz="1800" dirty="0">
                <a:solidFill>
                  <a:srgbClr val="000000"/>
                </a:solidFill>
              </a:rPr>
              <a:t>Identify and follow up contacts </a:t>
            </a:r>
          </a:p>
          <a:p>
            <a:pPr marL="342900" indent="-342900">
              <a:lnSpc>
                <a:spcPct val="150000"/>
              </a:lnSpc>
              <a:buFont typeface="+mj-lt"/>
              <a:buAutoNum type="arabicPeriod"/>
            </a:pPr>
            <a:r>
              <a:rPr lang="en-US" sz="1800" dirty="0">
                <a:solidFill>
                  <a:srgbClr val="000000"/>
                </a:solidFill>
                <a:highlight>
                  <a:srgbClr val="D2FEED"/>
                </a:highlight>
              </a:rPr>
              <a:t>Guide the implementation of control measures </a:t>
            </a:r>
          </a:p>
          <a:p>
            <a:pPr marL="0" indent="0">
              <a:spcBef>
                <a:spcPts val="0"/>
              </a:spcBef>
              <a:buNone/>
            </a:pPr>
            <a:r>
              <a:rPr lang="en-US" sz="1800" i="1" dirty="0">
                <a:solidFill>
                  <a:srgbClr val="FFC000"/>
                </a:solidFill>
              </a:rPr>
              <a:t>	</a:t>
            </a:r>
            <a:r>
              <a:rPr lang="en-US" sz="1800" i="1" dirty="0">
                <a:solidFill>
                  <a:srgbClr val="00865D"/>
                </a:solidFill>
              </a:rPr>
              <a:t># deaths in confirmed cases (case fatality rate)</a:t>
            </a:r>
            <a:endParaRPr lang="en-US" sz="1800" dirty="0">
              <a:solidFill>
                <a:srgbClr val="00865D"/>
              </a:solidFill>
            </a:endParaRPr>
          </a:p>
          <a:p>
            <a:pPr marL="342900" indent="-342900">
              <a:spcBef>
                <a:spcPts val="0"/>
              </a:spcBef>
              <a:buFont typeface="+mj-lt"/>
              <a:buAutoNum type="arabicPeriod" startAt="4"/>
            </a:pPr>
            <a:r>
              <a:rPr lang="en-US" sz="1800" dirty="0">
                <a:solidFill>
                  <a:srgbClr val="000000"/>
                </a:solidFill>
              </a:rPr>
              <a:t>Detect and contain outbreaks among vulnerable populations </a:t>
            </a:r>
          </a:p>
          <a:p>
            <a:pPr marL="342900" indent="-342900">
              <a:lnSpc>
                <a:spcPct val="150000"/>
              </a:lnSpc>
              <a:buFont typeface="+mj-lt"/>
              <a:buAutoNum type="arabicPeriod" startAt="4"/>
            </a:pPr>
            <a:r>
              <a:rPr lang="en-US" sz="1800" dirty="0">
                <a:solidFill>
                  <a:srgbClr val="000000"/>
                </a:solidFill>
                <a:highlight>
                  <a:srgbClr val="D2FEED"/>
                </a:highlight>
              </a:rPr>
              <a:t>Evaluate the impact of the pandemic on health-care systems and society</a:t>
            </a:r>
          </a:p>
          <a:p>
            <a:pPr marL="0" indent="0">
              <a:spcBef>
                <a:spcPts val="0"/>
              </a:spcBef>
              <a:buNone/>
            </a:pPr>
            <a:r>
              <a:rPr lang="en-US" sz="1800" i="1" dirty="0">
                <a:solidFill>
                  <a:schemeClr val="bg1"/>
                </a:solidFill>
              </a:rPr>
              <a:t>	</a:t>
            </a:r>
            <a:endParaRPr lang="en-US" sz="1800" i="1" dirty="0">
              <a:solidFill>
                <a:srgbClr val="00865D"/>
              </a:solidFill>
            </a:endParaRPr>
          </a:p>
          <a:p>
            <a:pPr marL="342900" indent="-342900">
              <a:spcBef>
                <a:spcPts val="0"/>
              </a:spcBef>
              <a:buFont typeface="+mj-lt"/>
              <a:buAutoNum type="arabicPeriod" startAt="6"/>
            </a:pPr>
            <a:r>
              <a:rPr lang="en-US" sz="1800" dirty="0">
                <a:solidFill>
                  <a:srgbClr val="000000"/>
                </a:solidFill>
                <a:highlight>
                  <a:srgbClr val="D2FEED"/>
                </a:highlight>
              </a:rPr>
              <a:t>Monitor longer term epidemiologic trends and evolution of COVID-19 virus </a:t>
            </a:r>
          </a:p>
          <a:p>
            <a:pPr marL="342900" indent="-342900">
              <a:lnSpc>
                <a:spcPct val="150000"/>
              </a:lnSpc>
              <a:buFont typeface="+mj-lt"/>
              <a:buAutoNum type="arabicPeriod" startAt="6"/>
            </a:pPr>
            <a:r>
              <a:rPr lang="en-US" sz="1800" dirty="0">
                <a:solidFill>
                  <a:srgbClr val="000000"/>
                </a:solidFill>
              </a:rPr>
              <a:t>Understand the co-circulation of COVID-19 virus, influenza and other respiratory viruses </a:t>
            </a:r>
          </a:p>
          <a:p>
            <a:endParaRPr lang="en-US" dirty="0"/>
          </a:p>
        </p:txBody>
      </p:sp>
    </p:spTree>
    <p:extLst>
      <p:ext uri="{BB962C8B-B14F-4D97-AF65-F5344CB8AC3E}">
        <p14:creationId xmlns:p14="http://schemas.microsoft.com/office/powerpoint/2010/main" val="297104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Approach to rapid mortality surveillance in Zambia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480060" lvl="1" indent="-205740" eaLnBrk="1" fontAlgn="auto" hangingPunct="1">
              <a:spcBef>
                <a:spcPts val="413"/>
              </a:spcBef>
              <a:spcAft>
                <a:spcPts val="0"/>
              </a:spcAft>
              <a:buClr>
                <a:srgbClr val="94B6D2"/>
              </a:buClr>
              <a:buSzPct val="70000"/>
              <a:buFont typeface="Wingdings 2"/>
              <a:buChar char=""/>
            </a:pPr>
            <a:r>
              <a:rPr lang="en-US" sz="1800">
                <a:solidFill>
                  <a:prstClr val="black"/>
                </a:solidFill>
                <a:latin typeface="Tw Cen MT"/>
              </a:rPr>
              <a:t>Neither the HMIS nor the CRVS system have complete data on all-cause mortality to inform the COVID-19 response</a:t>
            </a:r>
          </a:p>
          <a:p>
            <a:pPr marL="480060" lvl="1" indent="-205740" eaLnBrk="1" fontAlgn="auto" hangingPunct="1">
              <a:spcBef>
                <a:spcPts val="413"/>
              </a:spcBef>
              <a:spcAft>
                <a:spcPts val="0"/>
              </a:spcAft>
              <a:buClr>
                <a:srgbClr val="94B6D2"/>
              </a:buClr>
              <a:buSzPct val="70000"/>
              <a:buFont typeface="Wingdings 2"/>
              <a:buChar char=""/>
            </a:pPr>
            <a:r>
              <a:rPr lang="en-US" sz="1800">
                <a:solidFill>
                  <a:prstClr val="black"/>
                </a:solidFill>
                <a:latin typeface="Tw Cen MT"/>
              </a:rPr>
              <a:t>To address the gaps in timeliness and coverage, </a:t>
            </a:r>
            <a:r>
              <a:rPr lang="en-US" sz="1800" err="1">
                <a:solidFill>
                  <a:prstClr val="black"/>
                </a:solidFill>
                <a:latin typeface="Tw Cen MT"/>
              </a:rPr>
              <a:t>MoH</a:t>
            </a:r>
            <a:r>
              <a:rPr lang="en-US" sz="1800">
                <a:solidFill>
                  <a:prstClr val="black"/>
                </a:solidFill>
                <a:latin typeface="Tw Cen MT"/>
              </a:rPr>
              <a:t> plans to implement a rapid mortality surveillance (RMS) system</a:t>
            </a:r>
          </a:p>
          <a:p>
            <a:pPr marL="685800" lvl="2" indent="-171450" eaLnBrk="1" fontAlgn="auto" hangingPunct="1">
              <a:spcBef>
                <a:spcPts val="375"/>
              </a:spcBef>
              <a:spcAft>
                <a:spcPts val="0"/>
              </a:spcAft>
              <a:buClr>
                <a:srgbClr val="DD8047"/>
              </a:buClr>
              <a:buSzPct val="75000"/>
              <a:buFont typeface="Wingdings"/>
              <a:buChar char=""/>
            </a:pPr>
            <a:r>
              <a:rPr lang="en-US" sz="1350">
                <a:solidFill>
                  <a:prstClr val="black"/>
                </a:solidFill>
                <a:latin typeface="Tw Cen MT"/>
              </a:rPr>
              <a:t>Fact and manner of death from death certification form at Health Facility</a:t>
            </a:r>
          </a:p>
          <a:p>
            <a:pPr marL="685800" lvl="2" indent="-171450" eaLnBrk="1" fontAlgn="auto" hangingPunct="1">
              <a:spcBef>
                <a:spcPts val="375"/>
              </a:spcBef>
              <a:spcAft>
                <a:spcPts val="0"/>
              </a:spcAft>
              <a:buClr>
                <a:srgbClr val="DD8047"/>
              </a:buClr>
              <a:buSzPct val="75000"/>
              <a:buFont typeface="Wingdings"/>
              <a:buChar char=""/>
            </a:pPr>
            <a:r>
              <a:rPr lang="en-US" sz="1350">
                <a:solidFill>
                  <a:prstClr val="black"/>
                </a:solidFill>
                <a:latin typeface="Tw Cen MT"/>
              </a:rPr>
              <a:t>Individual-level data (age/sex) </a:t>
            </a:r>
          </a:p>
          <a:p>
            <a:pPr marL="685800" lvl="2" indent="-171450" eaLnBrk="1" fontAlgn="auto" hangingPunct="1">
              <a:spcBef>
                <a:spcPts val="375"/>
              </a:spcBef>
              <a:spcAft>
                <a:spcPts val="0"/>
              </a:spcAft>
              <a:buClr>
                <a:srgbClr val="DD8047"/>
              </a:buClr>
              <a:buSzPct val="75000"/>
              <a:buFont typeface="Wingdings"/>
              <a:buChar char=""/>
            </a:pPr>
            <a:r>
              <a:rPr lang="en-US" sz="1350">
                <a:solidFill>
                  <a:prstClr val="black"/>
                </a:solidFill>
                <a:latin typeface="Tw Cen MT"/>
              </a:rPr>
              <a:t>Weekly data granularity </a:t>
            </a:r>
          </a:p>
          <a:p>
            <a:pPr marL="1028700" lvl="3" indent="-171450" eaLnBrk="1" fontAlgn="auto" hangingPunct="1">
              <a:spcBef>
                <a:spcPts val="300"/>
              </a:spcBef>
              <a:spcAft>
                <a:spcPts val="0"/>
              </a:spcAft>
              <a:buClr>
                <a:srgbClr val="A5AB81"/>
              </a:buClr>
              <a:buSzPct val="75000"/>
              <a:buFont typeface="Wingdings"/>
              <a:buChar char=""/>
            </a:pPr>
            <a:r>
              <a:rPr lang="en-US" sz="1125" i="1">
                <a:solidFill>
                  <a:prstClr val="black"/>
                </a:solidFill>
                <a:latin typeface="Tw Cen MT"/>
              </a:rPr>
              <a:t>HMIS reports on a monthly basis; </a:t>
            </a:r>
          </a:p>
          <a:p>
            <a:pPr marL="1028700" lvl="3" indent="-171450" eaLnBrk="1" fontAlgn="auto" hangingPunct="1">
              <a:spcBef>
                <a:spcPts val="300"/>
              </a:spcBef>
              <a:spcAft>
                <a:spcPts val="0"/>
              </a:spcAft>
              <a:buClr>
                <a:srgbClr val="A5AB81"/>
              </a:buClr>
              <a:buSzPct val="75000"/>
              <a:buFont typeface="Wingdings"/>
              <a:buChar char=""/>
            </a:pPr>
            <a:r>
              <a:rPr lang="en-US" sz="1125" i="1">
                <a:solidFill>
                  <a:prstClr val="black"/>
                </a:solidFill>
                <a:latin typeface="Tw Cen MT"/>
              </a:rPr>
              <a:t>Assessing the feasibility of improving the completeness of mortality data in HMIS and changing the reporting timeline to weekly</a:t>
            </a:r>
          </a:p>
          <a:p>
            <a:pPr marL="685800" lvl="2" indent="-171450" eaLnBrk="1" fontAlgn="auto" hangingPunct="1">
              <a:spcBef>
                <a:spcPts val="375"/>
              </a:spcBef>
              <a:spcAft>
                <a:spcPts val="0"/>
              </a:spcAft>
              <a:buClr>
                <a:srgbClr val="DD8047"/>
              </a:buClr>
              <a:buSzPct val="75000"/>
              <a:buFont typeface="Wingdings"/>
              <a:buChar char=""/>
            </a:pPr>
            <a:r>
              <a:rPr lang="en-US" sz="1350">
                <a:solidFill>
                  <a:prstClr val="black"/>
                </a:solidFill>
                <a:latin typeface="Tw Cen MT"/>
              </a:rPr>
              <a:t>Initially 21 districts will be covered &amp; then coverage extended to all districts</a:t>
            </a:r>
          </a:p>
          <a:p>
            <a:endParaRPr lang="en-US"/>
          </a:p>
        </p:txBody>
      </p:sp>
    </p:spTree>
    <p:extLst>
      <p:ext uri="{BB962C8B-B14F-4D97-AF65-F5344CB8AC3E}">
        <p14:creationId xmlns:p14="http://schemas.microsoft.com/office/powerpoint/2010/main" val="142178341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Methods: Rapid mortality surveillance system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sz="1500" b="1">
                <a:solidFill>
                  <a:prstClr val="black"/>
                </a:solidFill>
                <a:latin typeface="Tw Cen MT"/>
              </a:rPr>
              <a:t> </a:t>
            </a:r>
            <a:r>
              <a:rPr lang="en-US" sz="1800">
                <a:solidFill>
                  <a:prstClr val="black"/>
                </a:solidFill>
                <a:latin typeface="Tw Cen MT"/>
              </a:rPr>
              <a:t>The RMS will leverage the existing HIV-associated mortality surveillance system</a:t>
            </a: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Implemented in 21 districts (Central, Copperbelt, Eastern, Lusaka, Southern and Western provinces) since May/June 2020</a:t>
            </a:r>
            <a:endParaRPr lang="en-US" sz="1425">
              <a:solidFill>
                <a:prstClr val="black"/>
              </a:solidFill>
              <a:highlight>
                <a:srgbClr val="FFFF00"/>
              </a:highlight>
              <a:latin typeface="Tw Cen MT"/>
            </a:endParaRP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Each district has 1 or 2 mortality surveillance officers &amp; report to HIOs</a:t>
            </a:r>
          </a:p>
          <a:p>
            <a:pPr marL="685800" lvl="2" indent="-171450" eaLnBrk="1" fontAlgn="auto" hangingPunct="1">
              <a:spcBef>
                <a:spcPts val="375"/>
              </a:spcBef>
              <a:spcAft>
                <a:spcPts val="0"/>
              </a:spcAft>
              <a:buClr>
                <a:srgbClr val="DD8047"/>
              </a:buClr>
              <a:buSzPct val="75000"/>
              <a:buFont typeface="Wingdings"/>
              <a:buChar char=""/>
            </a:pPr>
            <a:r>
              <a:rPr lang="en-US" sz="1275">
                <a:solidFill>
                  <a:prstClr val="black"/>
                </a:solidFill>
                <a:latin typeface="Tw Cen MT"/>
              </a:rPr>
              <a:t>Staff will assist the HIOs with data abstraction and will also use MS IT resources</a:t>
            </a: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Surveillance officers will abstract all-cause mortality data from the facility registers (out-patients, in-patient report books, patient files &amp; mortuary registers)</a:t>
            </a:r>
          </a:p>
          <a:p>
            <a:pPr marL="685800" lvl="2" indent="-171450" eaLnBrk="1" fontAlgn="auto" hangingPunct="1">
              <a:spcBef>
                <a:spcPts val="375"/>
              </a:spcBef>
              <a:spcAft>
                <a:spcPts val="0"/>
              </a:spcAft>
              <a:buClr>
                <a:srgbClr val="DD8047"/>
              </a:buClr>
              <a:buSzPct val="75000"/>
              <a:buFont typeface="Wingdings"/>
              <a:buChar char=""/>
            </a:pPr>
            <a:r>
              <a:rPr lang="en-US" sz="1275">
                <a:solidFill>
                  <a:prstClr val="black"/>
                </a:solidFill>
                <a:latin typeface="Tw Cen MT"/>
              </a:rPr>
              <a:t>Information from the MCCD is recorded in the facility registers</a:t>
            </a:r>
          </a:p>
          <a:p>
            <a:pPr marL="240030" lvl="0" indent="-240030" eaLnBrk="1" fontAlgn="auto" hangingPunct="1">
              <a:spcBef>
                <a:spcPts val="525"/>
              </a:spcBef>
              <a:spcAft>
                <a:spcPts val="0"/>
              </a:spcAft>
              <a:buClr>
                <a:srgbClr val="DD8047"/>
              </a:buClr>
              <a:buSzPct val="60000"/>
              <a:buFont typeface="Wingdings"/>
              <a:buChar char=""/>
            </a:pPr>
            <a:r>
              <a:rPr lang="en-US" sz="1800">
                <a:solidFill>
                  <a:prstClr val="black"/>
                </a:solidFill>
                <a:latin typeface="Tw Cen MT"/>
              </a:rPr>
              <a:t>The following variables will be collected:</a:t>
            </a: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District, Facility name</a:t>
            </a: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Age, Sex</a:t>
            </a: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Place of death [facility or community (brought-in dead)</a:t>
            </a:r>
          </a:p>
          <a:p>
            <a:pPr marL="480060" lvl="1" indent="-205740" eaLnBrk="1" fontAlgn="auto" hangingPunct="1">
              <a:spcBef>
                <a:spcPts val="413"/>
              </a:spcBef>
              <a:spcAft>
                <a:spcPts val="0"/>
              </a:spcAft>
              <a:buClr>
                <a:srgbClr val="94B6D2"/>
              </a:buClr>
              <a:buSzPct val="70000"/>
              <a:buFont typeface="Wingdings 2"/>
              <a:buChar char=""/>
            </a:pPr>
            <a:r>
              <a:rPr lang="en-US" sz="1425">
                <a:solidFill>
                  <a:prstClr val="black"/>
                </a:solidFill>
                <a:latin typeface="Tw Cen MT"/>
              </a:rPr>
              <a:t>Cause of death (as determined by the physician in the facility on MCCD form)</a:t>
            </a:r>
          </a:p>
          <a:p>
            <a:endParaRPr lang="en-US"/>
          </a:p>
        </p:txBody>
      </p:sp>
    </p:spTree>
    <p:extLst>
      <p:ext uri="{BB962C8B-B14F-4D97-AF65-F5344CB8AC3E}">
        <p14:creationId xmlns:p14="http://schemas.microsoft.com/office/powerpoint/2010/main" val="226501667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Data management and analysis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sz="1500" b="1">
                <a:solidFill>
                  <a:prstClr val="black"/>
                </a:solidFill>
                <a:latin typeface="Tw Cen MT"/>
              </a:rPr>
              <a:t> </a:t>
            </a:r>
            <a:r>
              <a:rPr lang="en-US" sz="2400">
                <a:solidFill>
                  <a:prstClr val="black"/>
                </a:solidFill>
                <a:latin typeface="Tw Cen MT"/>
              </a:rPr>
              <a:t>RMS data will be entered in an excel-based tool</a:t>
            </a:r>
          </a:p>
          <a:p>
            <a:pPr marL="240030" lvl="0" indent="-240030" eaLnBrk="1" fontAlgn="auto" hangingPunct="1">
              <a:spcBef>
                <a:spcPts val="525"/>
              </a:spcBef>
              <a:spcAft>
                <a:spcPts val="0"/>
              </a:spcAft>
              <a:buClr>
                <a:srgbClr val="DD8047"/>
              </a:buClr>
              <a:buSzPct val="60000"/>
              <a:buFont typeface="Wingdings"/>
              <a:buChar char=""/>
            </a:pPr>
            <a:r>
              <a:rPr lang="en-US" sz="2400">
                <a:solidFill>
                  <a:prstClr val="black"/>
                </a:solidFill>
                <a:latin typeface="Tw Cen MT"/>
              </a:rPr>
              <a:t>Shared via </a:t>
            </a:r>
            <a:r>
              <a:rPr lang="en-US" sz="2400" err="1">
                <a:solidFill>
                  <a:prstClr val="black"/>
                </a:solidFill>
                <a:latin typeface="Tw Cen MT"/>
              </a:rPr>
              <a:t>KoboCollect</a:t>
            </a:r>
            <a:r>
              <a:rPr lang="en-US" sz="2400">
                <a:solidFill>
                  <a:prstClr val="black"/>
                </a:solidFill>
                <a:latin typeface="Tw Cen MT"/>
              </a:rPr>
              <a:t> tool (in development) with </a:t>
            </a:r>
            <a:r>
              <a:rPr lang="en-US" sz="2400" err="1">
                <a:solidFill>
                  <a:prstClr val="black"/>
                </a:solidFill>
                <a:latin typeface="Tw Cen MT"/>
              </a:rPr>
              <a:t>MoH</a:t>
            </a:r>
            <a:endParaRPr lang="en-US" sz="24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r>
              <a:rPr lang="en-US" sz="2400">
                <a:solidFill>
                  <a:prstClr val="black"/>
                </a:solidFill>
                <a:latin typeface="Tw Cen MT"/>
              </a:rPr>
              <a:t>Establishing baseline mortality</a:t>
            </a:r>
          </a:p>
          <a:p>
            <a:pPr marL="480060" lvl="1" indent="-205740" eaLnBrk="1" fontAlgn="auto" hangingPunct="1">
              <a:spcBef>
                <a:spcPts val="413"/>
              </a:spcBef>
              <a:spcAft>
                <a:spcPts val="0"/>
              </a:spcAft>
              <a:buClr>
                <a:srgbClr val="94B6D2"/>
              </a:buClr>
              <a:buSzPct val="70000"/>
              <a:buFont typeface="Wingdings 2"/>
              <a:buChar char=""/>
            </a:pPr>
            <a:r>
              <a:rPr lang="en-US" sz="2175">
                <a:solidFill>
                  <a:prstClr val="black"/>
                </a:solidFill>
                <a:latin typeface="Tw Cen MT"/>
              </a:rPr>
              <a:t>HMIS and/or CVRS data</a:t>
            </a:r>
          </a:p>
          <a:p>
            <a:pPr marL="480060" lvl="1" indent="-205740" eaLnBrk="1" fontAlgn="auto" hangingPunct="1">
              <a:spcBef>
                <a:spcPts val="413"/>
              </a:spcBef>
              <a:spcAft>
                <a:spcPts val="0"/>
              </a:spcAft>
              <a:buClr>
                <a:srgbClr val="94B6D2"/>
              </a:buClr>
              <a:buSzPct val="70000"/>
              <a:buFont typeface="Wingdings 2"/>
              <a:buChar char=""/>
            </a:pPr>
            <a:r>
              <a:rPr lang="en-US" sz="2175">
                <a:solidFill>
                  <a:prstClr val="black"/>
                </a:solidFill>
                <a:latin typeface="Tw Cen MT"/>
              </a:rPr>
              <a:t>Additionally, RMS will retroactively collect data over past year for a weekly baseline</a:t>
            </a:r>
          </a:p>
          <a:p>
            <a:endParaRPr lang="en-US"/>
          </a:p>
        </p:txBody>
      </p:sp>
    </p:spTree>
    <p:extLst>
      <p:ext uri="{BB962C8B-B14F-4D97-AF65-F5344CB8AC3E}">
        <p14:creationId xmlns:p14="http://schemas.microsoft.com/office/powerpoint/2010/main" val="226310166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Considerations/Challenges/Limitations </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Likely poor state of facility registers in some facilities</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HIOs may not be keen on the additional task. </a:t>
            </a:r>
          </a:p>
          <a:p>
            <a:pPr marL="480060" lvl="1" indent="-205740" eaLnBrk="1" fontAlgn="auto" hangingPunct="1">
              <a:spcBef>
                <a:spcPts val="413"/>
              </a:spcBef>
              <a:spcAft>
                <a:spcPts val="0"/>
              </a:spcAft>
              <a:buClr>
                <a:srgbClr val="94B6D2"/>
              </a:buClr>
              <a:buSzPct val="70000"/>
              <a:buFont typeface="Wingdings 2"/>
              <a:buChar char=""/>
            </a:pPr>
            <a:r>
              <a:rPr lang="en-US" sz="1700">
                <a:solidFill>
                  <a:prstClr val="black"/>
                </a:solidFill>
                <a:latin typeface="Tw Cen MT"/>
              </a:rPr>
              <a:t>Will utilize MS officers where available to buffer additional task</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Potential difficulty interpreting excess deaths in the context of improving death registration coverage from 2014-2019</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May strengthen the quality of routinely reported HMIS data through routine cross-checks &amp; engagement of all HIOs &amp; </a:t>
            </a:r>
            <a:r>
              <a:rPr lang="en-US" err="1">
                <a:solidFill>
                  <a:prstClr val="black"/>
                </a:solidFill>
                <a:latin typeface="Tw Cen MT"/>
              </a:rPr>
              <a:t>MoH</a:t>
            </a:r>
            <a:r>
              <a:rPr lang="en-US">
                <a:solidFill>
                  <a:prstClr val="black"/>
                </a:solidFill>
                <a:latin typeface="Tw Cen MT"/>
              </a:rPr>
              <a:t> HQ M&amp;E staff</a:t>
            </a:r>
          </a:p>
          <a:p>
            <a:endParaRPr lang="en-US"/>
          </a:p>
        </p:txBody>
      </p:sp>
    </p:spTree>
    <p:extLst>
      <p:ext uri="{BB962C8B-B14F-4D97-AF65-F5344CB8AC3E}">
        <p14:creationId xmlns:p14="http://schemas.microsoft.com/office/powerpoint/2010/main" val="412851173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COVID-19 Mortality Surveillance: Mortuary Screening &amp; Testing</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0" lvl="0" indent="0" eaLnBrk="1" fontAlgn="auto" hangingPunct="1">
              <a:spcBef>
                <a:spcPts val="525"/>
              </a:spcBef>
              <a:spcAft>
                <a:spcPts val="0"/>
              </a:spcAft>
              <a:buClr>
                <a:srgbClr val="DD8047"/>
              </a:buClr>
              <a:buSzPct val="60000"/>
              <a:buNone/>
            </a:pPr>
            <a:r>
              <a:rPr lang="en-US" sz="1500" b="1">
                <a:solidFill>
                  <a:prstClr val="black"/>
                </a:solidFill>
                <a:latin typeface="Tw Cen MT"/>
              </a:rPr>
              <a:t> </a:t>
            </a:r>
            <a:endParaRPr lang="en-US"/>
          </a:p>
        </p:txBody>
      </p:sp>
    </p:spTree>
    <p:extLst>
      <p:ext uri="{BB962C8B-B14F-4D97-AF65-F5344CB8AC3E}">
        <p14:creationId xmlns:p14="http://schemas.microsoft.com/office/powerpoint/2010/main" val="108928446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Objectives: Mortuary Screening &amp; Testing</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sz="2025">
                <a:solidFill>
                  <a:prstClr val="black"/>
                </a:solidFill>
                <a:latin typeface="Tw Cen MT"/>
              </a:rPr>
              <a:t>To perform COVID-19 active case finding</a:t>
            </a:r>
          </a:p>
          <a:p>
            <a:pPr marL="240030" lvl="0" indent="-240030" eaLnBrk="1" fontAlgn="auto" hangingPunct="1">
              <a:spcBef>
                <a:spcPts val="525"/>
              </a:spcBef>
              <a:spcAft>
                <a:spcPts val="0"/>
              </a:spcAft>
              <a:buClr>
                <a:srgbClr val="DD8047"/>
              </a:buClr>
              <a:buSzPct val="60000"/>
              <a:buFont typeface="Wingdings"/>
              <a:buChar char=""/>
            </a:pPr>
            <a:r>
              <a:rPr lang="en-US" sz="2025">
                <a:solidFill>
                  <a:prstClr val="black"/>
                </a:solidFill>
                <a:latin typeface="Tw Cen MT"/>
              </a:rPr>
              <a:t>To identify potential new areas of COVID-19 transmission  </a:t>
            </a:r>
          </a:p>
          <a:p>
            <a:pPr marL="240030" lvl="0" indent="-240030" eaLnBrk="1" fontAlgn="auto" hangingPunct="1">
              <a:spcBef>
                <a:spcPts val="525"/>
              </a:spcBef>
              <a:spcAft>
                <a:spcPts val="0"/>
              </a:spcAft>
              <a:buClr>
                <a:srgbClr val="DD8047"/>
              </a:buClr>
              <a:buSzPct val="60000"/>
              <a:buFont typeface="Wingdings"/>
              <a:buChar char=""/>
            </a:pPr>
            <a:r>
              <a:rPr lang="en-US" sz="2025">
                <a:solidFill>
                  <a:prstClr val="black"/>
                </a:solidFill>
                <a:latin typeface="Tw Cen MT"/>
              </a:rPr>
              <a:t>To better estimate the case fatality ratio of COVID-19 in Zambia</a:t>
            </a:r>
          </a:p>
          <a:p>
            <a:pPr marL="0" lvl="0" indent="0" eaLnBrk="1" fontAlgn="auto" hangingPunct="1">
              <a:spcBef>
                <a:spcPts val="525"/>
              </a:spcBef>
              <a:spcAft>
                <a:spcPts val="0"/>
              </a:spcAft>
              <a:buClr>
                <a:srgbClr val="DD8047"/>
              </a:buClr>
              <a:buSzPct val="60000"/>
              <a:buNone/>
            </a:pPr>
            <a:endParaRPr lang="en-US"/>
          </a:p>
        </p:txBody>
      </p:sp>
    </p:spTree>
    <p:extLst>
      <p:ext uri="{BB962C8B-B14F-4D97-AF65-F5344CB8AC3E}">
        <p14:creationId xmlns:p14="http://schemas.microsoft.com/office/powerpoint/2010/main" val="41333506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Methods: Mortuary testing of facility &amp; community deaths</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COVID-19 testing for any mortality with a respiratory cause of death (COD) </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Active engagement with the mortuaries in public and private facilities for COVID-19 testing of bodies with respiratory CODs</a:t>
            </a:r>
          </a:p>
          <a:p>
            <a:pPr marL="480060" lvl="1" indent="-205740" eaLnBrk="1" fontAlgn="auto" hangingPunct="1">
              <a:spcBef>
                <a:spcPts val="413"/>
              </a:spcBef>
              <a:spcAft>
                <a:spcPts val="0"/>
              </a:spcAft>
              <a:buClr>
                <a:srgbClr val="94B6D2"/>
              </a:buClr>
              <a:buSzPct val="70000"/>
              <a:buFont typeface="Wingdings 2"/>
              <a:buChar char=""/>
            </a:pPr>
            <a:r>
              <a:rPr lang="en-US" sz="1500">
                <a:solidFill>
                  <a:prstClr val="black"/>
                </a:solidFill>
                <a:latin typeface="Tw Cen MT"/>
              </a:rPr>
              <a:t>This includes mortalities that occurred outside the health facilities (i.e., Brought-in-Dead “BID”) </a:t>
            </a:r>
          </a:p>
          <a:p>
            <a:pPr marL="240030" lvl="0" indent="-240030" eaLnBrk="1" fontAlgn="auto" hangingPunct="1">
              <a:spcBef>
                <a:spcPts val="525"/>
              </a:spcBef>
              <a:spcAft>
                <a:spcPts val="0"/>
              </a:spcAft>
              <a:buClr>
                <a:srgbClr val="DD8047"/>
              </a:buClr>
              <a:buSzPct val="60000"/>
              <a:buFont typeface="Wingdings"/>
              <a:buChar char=""/>
            </a:pPr>
            <a:r>
              <a:rPr lang="en-US" sz="1800">
                <a:solidFill>
                  <a:prstClr val="black"/>
                </a:solidFill>
                <a:latin typeface="Tw Cen MT"/>
              </a:rPr>
              <a:t>A screening tool will be administered for all community deaths brought to the mortuary for respiratory illness</a:t>
            </a:r>
          </a:p>
          <a:p>
            <a:pPr marL="0" lvl="0" indent="0" eaLnBrk="1" fontAlgn="auto" hangingPunct="1">
              <a:spcBef>
                <a:spcPts val="525"/>
              </a:spcBef>
              <a:spcAft>
                <a:spcPts val="0"/>
              </a:spcAft>
              <a:buClr>
                <a:srgbClr val="DD8047"/>
              </a:buClr>
              <a:buSzPct val="60000"/>
              <a:buNone/>
            </a:pPr>
            <a:endParaRPr lang="en-US"/>
          </a:p>
        </p:txBody>
      </p:sp>
      <p:sp>
        <p:nvSpPr>
          <p:cNvPr id="5" name="TextBox 4">
            <a:extLst>
              <a:ext uri="{FF2B5EF4-FFF2-40B4-BE49-F238E27FC236}">
                <a16:creationId xmlns:a16="http://schemas.microsoft.com/office/drawing/2014/main" id="{AA9F31D7-93D8-4131-AE38-CD258C3C594B}"/>
              </a:ext>
            </a:extLst>
          </p:cNvPr>
          <p:cNvSpPr txBox="1"/>
          <p:nvPr/>
        </p:nvSpPr>
        <p:spPr>
          <a:xfrm>
            <a:off x="7056385" y="1278583"/>
            <a:ext cx="1485900" cy="1384995"/>
          </a:xfrm>
          <a:prstGeom prst="rect">
            <a:avLst/>
          </a:prstGeom>
          <a:solidFill>
            <a:srgbClr val="DD8047">
              <a:lumMod val="20000"/>
              <a:lumOff val="80000"/>
            </a:srgbClr>
          </a:solidFill>
          <a:ln>
            <a:solidFill>
              <a:sysClr val="windowText" lastClr="00000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Tw Cen MT"/>
                <a:ea typeface="+mn-ea"/>
                <a:cs typeface="+mn-cs"/>
              </a:rPr>
              <a:t>Respiratory COD</a:t>
            </a:r>
            <a:r>
              <a:rPr kumimoji="0" lang="en-US" sz="1200" b="0" i="0" u="none" strike="noStrike" kern="0" cap="none" spc="0" normalizeH="0" baseline="0" noProof="0">
                <a:ln>
                  <a:noFill/>
                </a:ln>
                <a:solidFill>
                  <a:prstClr val="black"/>
                </a:solidFill>
                <a:effectLst/>
                <a:uLnTx/>
                <a:uFillTx/>
                <a:latin typeface="Tw Cen M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Tw Cen MT"/>
                <a:ea typeface="+mn-ea"/>
                <a:cs typeface="+mn-cs"/>
              </a:rPr>
              <a:t>- Fever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Tw Cen MT"/>
                <a:ea typeface="+mn-ea"/>
                <a:cs typeface="+mn-cs"/>
              </a:rPr>
              <a:t>- Cough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Tw Cen MT"/>
                <a:ea typeface="+mn-ea"/>
                <a:cs typeface="+mn-cs"/>
              </a:rPr>
              <a:t>- Shortness of breath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Tw Cen MT"/>
                <a:ea typeface="+mn-ea"/>
                <a:cs typeface="+mn-cs"/>
              </a:rPr>
              <a:t>- Difficulty breathing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Tw Cen MT"/>
                <a:ea typeface="+mn-ea"/>
                <a:cs typeface="+mn-cs"/>
              </a:rPr>
              <a:t>- Myalgia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Tw Cen MT"/>
                <a:ea typeface="+mn-ea"/>
                <a:cs typeface="+mn-cs"/>
              </a:rPr>
              <a:t>- Headache</a:t>
            </a:r>
            <a:endParaRPr kumimoji="0" lang="en-US" sz="1350" b="0" i="0" u="none" strike="noStrike" kern="0" cap="none" spc="0" normalizeH="0" baseline="0" noProof="0">
              <a:ln>
                <a:noFill/>
              </a:ln>
              <a:solidFill>
                <a:prstClr val="black"/>
              </a:solidFill>
              <a:effectLst/>
              <a:uLnTx/>
              <a:uFillTx/>
              <a:latin typeface="Tw Cen MT"/>
              <a:ea typeface="+mn-ea"/>
              <a:cs typeface="+mn-cs"/>
            </a:endParaRPr>
          </a:p>
        </p:txBody>
      </p:sp>
      <p:sp>
        <p:nvSpPr>
          <p:cNvPr id="6" name="Content Placeholder 2">
            <a:extLst>
              <a:ext uri="{FF2B5EF4-FFF2-40B4-BE49-F238E27FC236}">
                <a16:creationId xmlns:a16="http://schemas.microsoft.com/office/drawing/2014/main" id="{9E6CD1CD-ECCC-43B5-9FB4-24518D319A5C}"/>
              </a:ext>
            </a:extLst>
          </p:cNvPr>
          <p:cNvSpPr txBox="1">
            <a:spLocks/>
          </p:cNvSpPr>
          <p:nvPr/>
        </p:nvSpPr>
        <p:spPr>
          <a:xfrm>
            <a:off x="601715" y="1278583"/>
            <a:ext cx="6454670" cy="14766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40030" marR="0" lvl="0" indent="-240030" algn="l" defTabSz="685800" rtl="0" eaLnBrk="1" fontAlgn="auto" latinLnBrk="0" hangingPunct="1">
              <a:lnSpc>
                <a:spcPct val="100000"/>
              </a:lnSpc>
              <a:spcBef>
                <a:spcPts val="525"/>
              </a:spcBef>
              <a:spcAft>
                <a:spcPts val="0"/>
              </a:spcAft>
              <a:buClr>
                <a:srgbClr val="DD8047"/>
              </a:buClr>
              <a:buSzPct val="60000"/>
              <a:buFont typeface="Wingdings"/>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1</a:t>
            </a:r>
            <a:r>
              <a:rPr kumimoji="0" lang="en-US" sz="1800" b="0" i="0" u="none" strike="noStrike" kern="1200" cap="none" spc="0" normalizeH="0" baseline="30000" noProof="0">
                <a:ln>
                  <a:noFill/>
                </a:ln>
                <a:solidFill>
                  <a:prstClr val="black"/>
                </a:solidFill>
                <a:effectLst/>
                <a:uLnTx/>
                <a:uFillTx/>
                <a:latin typeface="Tw Cen MT"/>
                <a:ea typeface="+mn-ea"/>
                <a:cs typeface="+mn-cs"/>
              </a:rPr>
              <a:t>st</a:t>
            </a:r>
            <a:r>
              <a:rPr kumimoji="0" lang="en-US" sz="1800" b="0" i="0" u="none" strike="noStrike" kern="1200" cap="none" spc="0" normalizeH="0" baseline="0" noProof="0">
                <a:ln>
                  <a:noFill/>
                </a:ln>
                <a:solidFill>
                  <a:prstClr val="black"/>
                </a:solidFill>
                <a:effectLst/>
                <a:uLnTx/>
                <a:uFillTx/>
                <a:latin typeface="Tw Cen MT"/>
                <a:ea typeface="+mn-ea"/>
                <a:cs typeface="+mn-cs"/>
              </a:rPr>
              <a:t> attempt: Found </a:t>
            </a:r>
            <a:r>
              <a:rPr kumimoji="0" lang="en-US" sz="1800" b="0" i="0" u="none" strike="noStrike" kern="1200" cap="none" spc="0" normalizeH="0" baseline="0" noProof="0" err="1">
                <a:ln>
                  <a:noFill/>
                </a:ln>
                <a:solidFill>
                  <a:prstClr val="black"/>
                </a:solidFill>
                <a:effectLst/>
                <a:uLnTx/>
                <a:uFillTx/>
                <a:latin typeface="Tw Cen MT"/>
                <a:ea typeface="+mn-ea"/>
                <a:cs typeface="+mn-cs"/>
              </a:rPr>
              <a:t>InterVA</a:t>
            </a:r>
            <a:r>
              <a:rPr kumimoji="0" lang="en-US" sz="1800" b="0" i="0" u="none" strike="noStrike" kern="1200" cap="none" spc="0" normalizeH="0" baseline="0" noProof="0">
                <a:ln>
                  <a:noFill/>
                </a:ln>
                <a:solidFill>
                  <a:prstClr val="black"/>
                </a:solidFill>
                <a:effectLst/>
                <a:uLnTx/>
                <a:uFillTx/>
                <a:latin typeface="Tw Cen MT"/>
                <a:ea typeface="+mn-ea"/>
                <a:cs typeface="+mn-cs"/>
              </a:rPr>
              <a:t> ICD not useful because a several day lag to receive results and low coverage</a:t>
            </a:r>
          </a:p>
          <a:p>
            <a:pPr marL="240030" marR="0" lvl="0" indent="-240030" algn="l" defTabSz="685800" rtl="0" eaLnBrk="1" fontAlgn="auto" latinLnBrk="0" hangingPunct="1">
              <a:lnSpc>
                <a:spcPct val="100000"/>
              </a:lnSpc>
              <a:spcBef>
                <a:spcPts val="525"/>
              </a:spcBef>
              <a:spcAft>
                <a:spcPts val="0"/>
              </a:spcAft>
              <a:buClr>
                <a:srgbClr val="DD8047"/>
              </a:buClr>
              <a:buSzPct val="60000"/>
              <a:buFont typeface="Wingdings"/>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On April 10, </a:t>
            </a:r>
            <a:r>
              <a:rPr kumimoji="0" lang="en-US" sz="1800" b="0" i="0" u="none" strike="noStrike" kern="1200" cap="none" spc="0" normalizeH="0" baseline="0" noProof="0" err="1">
                <a:ln>
                  <a:noFill/>
                </a:ln>
                <a:solidFill>
                  <a:prstClr val="black"/>
                </a:solidFill>
                <a:effectLst/>
                <a:uLnTx/>
                <a:uFillTx/>
                <a:latin typeface="Tw Cen MT"/>
                <a:ea typeface="+mn-ea"/>
                <a:cs typeface="+mn-cs"/>
              </a:rPr>
              <a:t>MoH</a:t>
            </a:r>
            <a:r>
              <a:rPr kumimoji="0" lang="en-US" sz="1800" b="0" i="0" u="none" strike="noStrike" kern="1200" cap="none" spc="0" normalizeH="0" baseline="0" noProof="0">
                <a:ln>
                  <a:noFill/>
                </a:ln>
                <a:solidFill>
                  <a:prstClr val="black"/>
                </a:solidFill>
                <a:effectLst/>
                <a:uLnTx/>
                <a:uFillTx/>
                <a:latin typeface="Tw Cen MT"/>
                <a:ea typeface="+mn-ea"/>
                <a:cs typeface="+mn-cs"/>
              </a:rPr>
              <a:t> issued guidance for active screening for COVID-19 in both private and public health facilities. Including:</a:t>
            </a:r>
          </a:p>
        </p:txBody>
      </p:sp>
    </p:spTree>
    <p:extLst>
      <p:ext uri="{BB962C8B-B14F-4D97-AF65-F5344CB8AC3E}">
        <p14:creationId xmlns:p14="http://schemas.microsoft.com/office/powerpoint/2010/main" val="254847853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Testing in mortuaries for COVID-19</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0" lvl="0" indent="0" eaLnBrk="1" fontAlgn="auto" hangingPunct="1">
              <a:spcBef>
                <a:spcPts val="525"/>
              </a:spcBef>
              <a:spcAft>
                <a:spcPts val="0"/>
              </a:spcAft>
              <a:buClr>
                <a:srgbClr val="DD8047"/>
              </a:buClr>
              <a:buSzPct val="60000"/>
              <a:buNone/>
            </a:pPr>
            <a:endParaRPr lang="en-US"/>
          </a:p>
        </p:txBody>
      </p:sp>
      <p:grpSp>
        <p:nvGrpSpPr>
          <p:cNvPr id="7" name="Group 6">
            <a:extLst>
              <a:ext uri="{FF2B5EF4-FFF2-40B4-BE49-F238E27FC236}">
                <a16:creationId xmlns:a16="http://schemas.microsoft.com/office/drawing/2014/main" id="{F4D2A025-747E-4E37-8CB1-1120AD43CF88}"/>
              </a:ext>
            </a:extLst>
          </p:cNvPr>
          <p:cNvGrpSpPr/>
          <p:nvPr/>
        </p:nvGrpSpPr>
        <p:grpSpPr>
          <a:xfrm>
            <a:off x="1370457" y="1178498"/>
            <a:ext cx="6403086" cy="3657600"/>
            <a:chOff x="330656" y="60960"/>
            <a:chExt cx="8303237" cy="4085741"/>
          </a:xfrm>
        </p:grpSpPr>
        <p:sp>
          <p:nvSpPr>
            <p:cNvPr id="8" name="Rounded Rectangle 42">
              <a:extLst>
                <a:ext uri="{FF2B5EF4-FFF2-40B4-BE49-F238E27FC236}">
                  <a16:creationId xmlns:a16="http://schemas.microsoft.com/office/drawing/2014/main" id="{DF89A697-E604-4DDB-981A-DAB8281DE341}"/>
                </a:ext>
              </a:extLst>
            </p:cNvPr>
            <p:cNvSpPr/>
            <p:nvPr/>
          </p:nvSpPr>
          <p:spPr>
            <a:xfrm>
              <a:off x="4099727" y="60960"/>
              <a:ext cx="1086947" cy="439383"/>
            </a:xfrm>
            <a:prstGeom prst="roundRect">
              <a:avLst/>
            </a:prstGeom>
            <a:solidFill>
              <a:schemeClr val="bg1">
                <a:lumMod val="85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DEATH</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500279C-ECC1-47CB-BB51-FEA558A3AFC0}"/>
                </a:ext>
              </a:extLst>
            </p:cNvPr>
            <p:cNvSpPr/>
            <p:nvPr/>
          </p:nvSpPr>
          <p:spPr>
            <a:xfrm>
              <a:off x="330656" y="442798"/>
              <a:ext cx="3530091" cy="567920"/>
            </a:xfrm>
            <a:prstGeom prst="rect">
              <a:avLst/>
            </a:prstGeom>
            <a:solidFill>
              <a:schemeClr val="bg1">
                <a:lumMod val="85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136922" marR="0" lvl="0" indent="-136922" algn="l" defTabSz="685800" rtl="0" eaLnBrk="1" fontAlgn="auto" latinLnBrk="0" hangingPunct="1">
                <a:lnSpc>
                  <a:spcPct val="80000"/>
                </a:lnSpc>
                <a:spcBef>
                  <a:spcPts val="0"/>
                </a:spcBef>
                <a:spcAft>
                  <a:spcPts val="0"/>
                </a:spcAft>
                <a:buClrTx/>
                <a:buSzTx/>
                <a:buFont typeface="Symbol" pitchFamily="2" charset="2"/>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 cadaver is received at the Mortuary </a:t>
              </a: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(i.e., BID</a:t>
              </a: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6922" marR="0" lvl="0" indent="-136922" algn="l" defTabSz="685800" rtl="0" eaLnBrk="1" fontAlgn="auto" latinLnBrk="0" hangingPunct="1">
                <a:lnSpc>
                  <a:spcPct val="80000"/>
                </a:lnSpc>
                <a:spcBef>
                  <a:spcPts val="0"/>
                </a:spcBef>
                <a:spcAft>
                  <a:spcPts val="0"/>
                </a:spcAft>
                <a:buClrTx/>
                <a:buSzTx/>
                <a:buFont typeface="Symbol" pitchFamily="2" charset="2"/>
                <a:buChar char=""/>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Complete Respiratory *</a:t>
              </a: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Death Screen</a:t>
              </a: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or verbal Autopsy to determine presumed cause of death</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3B9B4D65-D89C-4DA0-ABA3-AEF6FE4D6106}"/>
                </a:ext>
              </a:extLst>
            </p:cNvPr>
            <p:cNvCxnSpPr/>
            <p:nvPr/>
          </p:nvCxnSpPr>
          <p:spPr>
            <a:xfrm>
              <a:off x="1627819" y="1012232"/>
              <a:ext cx="0" cy="179924"/>
            </a:xfrm>
            <a:prstGeom prst="straightConnector1">
              <a:avLst/>
            </a:prstGeom>
            <a:noFill/>
            <a:ln w="28575" cap="flat" cmpd="sng" algn="ctr">
              <a:solidFill>
                <a:sysClr val="windowText" lastClr="000000"/>
              </a:solidFill>
              <a:prstDash val="solid"/>
              <a:miter lim="800000"/>
              <a:tailEnd type="triangle"/>
            </a:ln>
            <a:effectLst/>
          </p:spPr>
        </p:cxnSp>
        <p:sp>
          <p:nvSpPr>
            <p:cNvPr id="11" name="Rectangle 10">
              <a:extLst>
                <a:ext uri="{FF2B5EF4-FFF2-40B4-BE49-F238E27FC236}">
                  <a16:creationId xmlns:a16="http://schemas.microsoft.com/office/drawing/2014/main" id="{C423C640-C2DE-4B5D-9BAC-355D06BEEA4E}"/>
                </a:ext>
              </a:extLst>
            </p:cNvPr>
            <p:cNvSpPr/>
            <p:nvPr/>
          </p:nvSpPr>
          <p:spPr>
            <a:xfrm>
              <a:off x="3697793" y="1475767"/>
              <a:ext cx="1974122" cy="369128"/>
            </a:xfrm>
            <a:prstGeom prst="rect">
              <a:avLst/>
            </a:prstGeom>
            <a:solidFill>
              <a:schemeClr val="bg1">
                <a:lumMod val="95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DO NOT TEST</a:t>
              </a:r>
              <a:endParaRPr kumimoji="0" lang="en-ZM"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9059C4EB-76B9-4BC6-88FE-E484FBAAACD1}"/>
                </a:ext>
              </a:extLst>
            </p:cNvPr>
            <p:cNvSpPr txBox="1">
              <a:spLocks noChangeArrowheads="1"/>
            </p:cNvSpPr>
            <p:nvPr/>
          </p:nvSpPr>
          <p:spPr bwMode="auto">
            <a:xfrm>
              <a:off x="4354167" y="2850722"/>
              <a:ext cx="382576" cy="274543"/>
            </a:xfrm>
            <a:prstGeom prst="rect">
              <a:avLst/>
            </a:prstGeom>
            <a:noFill/>
            <a:ln w="28575">
              <a:noFill/>
              <a:miter lim="800000"/>
              <a:headEnd/>
              <a:tailEnd/>
            </a:ln>
          </p:spPr>
          <p:txBody>
            <a:bodyPr rot="0" vert="horz" wrap="square" lIns="68580" tIns="34290" rIns="68580" bIns="34290" anchor="t" anchorCtr="0">
              <a:no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0C04214-11B6-4E7F-AD92-CB400668DC03}"/>
                </a:ext>
              </a:extLst>
            </p:cNvPr>
            <p:cNvSpPr/>
            <p:nvPr/>
          </p:nvSpPr>
          <p:spPr>
            <a:xfrm>
              <a:off x="330657" y="2871512"/>
              <a:ext cx="2403841" cy="1146014"/>
            </a:xfrm>
            <a:prstGeom prst="rect">
              <a:avLst/>
            </a:prstGeom>
            <a:noFill/>
            <a:ln w="12700" cap="flat" cmpd="sng" algn="ctr">
              <a:solidFill>
                <a:schemeClr val="tx1"/>
              </a:solidFill>
              <a:prstDash val="solid"/>
              <a:miter lim="800000"/>
              <a:extLst>
                <a:ext uri="{C807C97D-BFC1-408E-A445-0C87EB9F89A2}">
                  <ask:lineSketchStyleProps xmlns:ask="http://schemas.microsoft.com/office/drawing/2018/sketchyshapes" xmlns="" sd="2748439840">
                    <a:custGeom>
                      <a:avLst/>
                      <a:gdLst>
                        <a:gd name="connsiteX0" fmla="*/ 0 w 2403820"/>
                        <a:gd name="connsiteY0" fmla="*/ 0 h 1146008"/>
                        <a:gd name="connsiteX1" fmla="*/ 456726 w 2403820"/>
                        <a:gd name="connsiteY1" fmla="*/ 0 h 1146008"/>
                        <a:gd name="connsiteX2" fmla="*/ 985566 w 2403820"/>
                        <a:gd name="connsiteY2" fmla="*/ 0 h 1146008"/>
                        <a:gd name="connsiteX3" fmla="*/ 1514407 w 2403820"/>
                        <a:gd name="connsiteY3" fmla="*/ 0 h 1146008"/>
                        <a:gd name="connsiteX4" fmla="*/ 1923056 w 2403820"/>
                        <a:gd name="connsiteY4" fmla="*/ 0 h 1146008"/>
                        <a:gd name="connsiteX5" fmla="*/ 2403820 w 2403820"/>
                        <a:gd name="connsiteY5" fmla="*/ 0 h 1146008"/>
                        <a:gd name="connsiteX6" fmla="*/ 2403820 w 2403820"/>
                        <a:gd name="connsiteY6" fmla="*/ 573004 h 1146008"/>
                        <a:gd name="connsiteX7" fmla="*/ 2403820 w 2403820"/>
                        <a:gd name="connsiteY7" fmla="*/ 1146008 h 1146008"/>
                        <a:gd name="connsiteX8" fmla="*/ 1923056 w 2403820"/>
                        <a:gd name="connsiteY8" fmla="*/ 1146008 h 1146008"/>
                        <a:gd name="connsiteX9" fmla="*/ 1490368 w 2403820"/>
                        <a:gd name="connsiteY9" fmla="*/ 1146008 h 1146008"/>
                        <a:gd name="connsiteX10" fmla="*/ 1057681 w 2403820"/>
                        <a:gd name="connsiteY10" fmla="*/ 1146008 h 1146008"/>
                        <a:gd name="connsiteX11" fmla="*/ 576917 w 2403820"/>
                        <a:gd name="connsiteY11" fmla="*/ 1146008 h 1146008"/>
                        <a:gd name="connsiteX12" fmla="*/ 0 w 2403820"/>
                        <a:gd name="connsiteY12" fmla="*/ 1146008 h 1146008"/>
                        <a:gd name="connsiteX13" fmla="*/ 0 w 2403820"/>
                        <a:gd name="connsiteY13" fmla="*/ 561544 h 1146008"/>
                        <a:gd name="connsiteX14" fmla="*/ 0 w 2403820"/>
                        <a:gd name="connsiteY14" fmla="*/ 0 h 11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3820" h="1146008" extrusionOk="0">
                          <a:moveTo>
                            <a:pt x="0" y="0"/>
                          </a:moveTo>
                          <a:cubicBezTo>
                            <a:pt x="193684" y="-43230"/>
                            <a:pt x="309565" y="20668"/>
                            <a:pt x="456726" y="0"/>
                          </a:cubicBezTo>
                          <a:cubicBezTo>
                            <a:pt x="603887" y="-20668"/>
                            <a:pt x="840976" y="58006"/>
                            <a:pt x="985566" y="0"/>
                          </a:cubicBezTo>
                          <a:cubicBezTo>
                            <a:pt x="1130156" y="-58006"/>
                            <a:pt x="1374654" y="34748"/>
                            <a:pt x="1514407" y="0"/>
                          </a:cubicBezTo>
                          <a:cubicBezTo>
                            <a:pt x="1654160" y="-34748"/>
                            <a:pt x="1830284" y="19081"/>
                            <a:pt x="1923056" y="0"/>
                          </a:cubicBezTo>
                          <a:cubicBezTo>
                            <a:pt x="2015828" y="-19081"/>
                            <a:pt x="2246093" y="4754"/>
                            <a:pt x="2403820" y="0"/>
                          </a:cubicBezTo>
                          <a:cubicBezTo>
                            <a:pt x="2414545" y="259620"/>
                            <a:pt x="2398825" y="349489"/>
                            <a:pt x="2403820" y="573004"/>
                          </a:cubicBezTo>
                          <a:cubicBezTo>
                            <a:pt x="2408815" y="796519"/>
                            <a:pt x="2400809" y="1016380"/>
                            <a:pt x="2403820" y="1146008"/>
                          </a:cubicBezTo>
                          <a:cubicBezTo>
                            <a:pt x="2232967" y="1153696"/>
                            <a:pt x="2088519" y="1089531"/>
                            <a:pt x="1923056" y="1146008"/>
                          </a:cubicBezTo>
                          <a:cubicBezTo>
                            <a:pt x="1757593" y="1202485"/>
                            <a:pt x="1668470" y="1106455"/>
                            <a:pt x="1490368" y="1146008"/>
                          </a:cubicBezTo>
                          <a:cubicBezTo>
                            <a:pt x="1312266" y="1185561"/>
                            <a:pt x="1246358" y="1114968"/>
                            <a:pt x="1057681" y="1146008"/>
                          </a:cubicBezTo>
                          <a:cubicBezTo>
                            <a:pt x="869004" y="1177048"/>
                            <a:pt x="749721" y="1128324"/>
                            <a:pt x="576917" y="1146008"/>
                          </a:cubicBezTo>
                          <a:cubicBezTo>
                            <a:pt x="404113" y="1163692"/>
                            <a:pt x="285851" y="1112429"/>
                            <a:pt x="0" y="1146008"/>
                          </a:cubicBezTo>
                          <a:cubicBezTo>
                            <a:pt x="-41242" y="1022405"/>
                            <a:pt x="46258" y="740690"/>
                            <a:pt x="0" y="561544"/>
                          </a:cubicBezTo>
                          <a:cubicBezTo>
                            <a:pt x="-46258" y="382398"/>
                            <a:pt x="3901" y="267339"/>
                            <a:pt x="0" y="0"/>
                          </a:cubicBezTo>
                          <a:close/>
                        </a:path>
                      </a:pathLst>
                    </a:custGeom>
                    <ask:type>
                      <ask:lineSketchScribble/>
                    </ask:type>
                  </ask:lineSketchStyleProps>
                </a:ext>
              </a:extLst>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67628" marR="0" lvl="0" indent="0" algn="l" defTabSz="685800" rtl="0" eaLnBrk="1" fontAlgn="auto" latinLnBrk="0" hangingPunct="1">
                <a:lnSpc>
                  <a:spcPct val="107000"/>
                </a:lnSpc>
                <a:spcBef>
                  <a:spcPts val="0"/>
                </a:spcBef>
                <a:spcAft>
                  <a:spcPts val="60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*Death Screen</a:t>
              </a: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Did patient experience any of the following: fever, cough, shortness of breath/difficulty breathing, flu-like symptoms, myalgia, headache?</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Diamond 13">
              <a:extLst>
                <a:ext uri="{FF2B5EF4-FFF2-40B4-BE49-F238E27FC236}">
                  <a16:creationId xmlns:a16="http://schemas.microsoft.com/office/drawing/2014/main" id="{97FD3855-F2F5-4664-AA4F-6008B90528FE}"/>
                </a:ext>
              </a:extLst>
            </p:cNvPr>
            <p:cNvSpPr/>
            <p:nvPr/>
          </p:nvSpPr>
          <p:spPr>
            <a:xfrm>
              <a:off x="2903817" y="2013782"/>
              <a:ext cx="3558181" cy="901185"/>
            </a:xfrm>
            <a:prstGeom prst="diamond">
              <a:avLst/>
            </a:prstGeom>
            <a:solidFill>
              <a:schemeClr val="accent5">
                <a:lumMod val="40000"/>
                <a:lumOff val="60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Was COVID-19 testing conducted and COVID-19 ruled out? </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A67B3DFA-7944-4A97-8AFF-DE52D8B77F94}"/>
                </a:ext>
              </a:extLst>
            </p:cNvPr>
            <p:cNvCxnSpPr/>
            <p:nvPr/>
          </p:nvCxnSpPr>
          <p:spPr>
            <a:xfrm flipV="1">
              <a:off x="4678589" y="1835421"/>
              <a:ext cx="0" cy="172800"/>
            </a:xfrm>
            <a:prstGeom prst="straightConnector1">
              <a:avLst/>
            </a:prstGeom>
            <a:noFill/>
            <a:ln w="28575" cap="flat" cmpd="sng" algn="ctr">
              <a:solidFill>
                <a:sysClr val="windowText" lastClr="000000"/>
              </a:solidFill>
              <a:prstDash val="solid"/>
              <a:miter lim="800000"/>
              <a:tailEnd type="triangle"/>
            </a:ln>
            <a:effectLst/>
          </p:spPr>
        </p:cxnSp>
        <p:cxnSp>
          <p:nvCxnSpPr>
            <p:cNvPr id="16" name="Straight Arrow Connector 15">
              <a:extLst>
                <a:ext uri="{FF2B5EF4-FFF2-40B4-BE49-F238E27FC236}">
                  <a16:creationId xmlns:a16="http://schemas.microsoft.com/office/drawing/2014/main" id="{A3F7407A-757D-4C2F-8035-A2C509123B58}"/>
                </a:ext>
              </a:extLst>
            </p:cNvPr>
            <p:cNvCxnSpPr/>
            <p:nvPr/>
          </p:nvCxnSpPr>
          <p:spPr>
            <a:xfrm>
              <a:off x="4681493" y="2918608"/>
              <a:ext cx="0" cy="179981"/>
            </a:xfrm>
            <a:prstGeom prst="straightConnector1">
              <a:avLst/>
            </a:prstGeom>
            <a:noFill/>
            <a:ln w="28575"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9A571061-4B8B-46E8-AB47-DBDD59606452}"/>
                </a:ext>
              </a:extLst>
            </p:cNvPr>
            <p:cNvSpPr/>
            <p:nvPr/>
          </p:nvSpPr>
          <p:spPr>
            <a:xfrm>
              <a:off x="5578556" y="436190"/>
              <a:ext cx="3055337" cy="378000"/>
            </a:xfrm>
            <a:prstGeom prst="rect">
              <a:avLst/>
            </a:prstGeom>
            <a:solidFill>
              <a:schemeClr val="bg1">
                <a:lumMod val="85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Inpatient death</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D3B3FBA3-B7C7-4D7B-86F4-852649048DF6}"/>
                </a:ext>
              </a:extLst>
            </p:cNvPr>
            <p:cNvCxnSpPr/>
            <p:nvPr/>
          </p:nvCxnSpPr>
          <p:spPr>
            <a:xfrm>
              <a:off x="7445269" y="814681"/>
              <a:ext cx="0" cy="356402"/>
            </a:xfrm>
            <a:prstGeom prst="straightConnector1">
              <a:avLst/>
            </a:prstGeom>
            <a:noFill/>
            <a:ln w="28575" cap="flat" cmpd="sng" algn="ctr">
              <a:solidFill>
                <a:sysClr val="windowText" lastClr="000000"/>
              </a:solidFill>
              <a:prstDash val="solid"/>
              <a:miter lim="800000"/>
              <a:tailEnd type="triangle"/>
            </a:ln>
            <a:effectLst/>
          </p:spPr>
        </p:cxnSp>
        <p:sp>
          <p:nvSpPr>
            <p:cNvPr id="19" name="Text Box 2">
              <a:extLst>
                <a:ext uri="{FF2B5EF4-FFF2-40B4-BE49-F238E27FC236}">
                  <a16:creationId xmlns:a16="http://schemas.microsoft.com/office/drawing/2014/main" id="{01FA7237-89CD-4AB3-9F45-013FF07E6C5B}"/>
                </a:ext>
              </a:extLst>
            </p:cNvPr>
            <p:cNvSpPr txBox="1">
              <a:spLocks noChangeArrowheads="1"/>
            </p:cNvSpPr>
            <p:nvPr/>
          </p:nvSpPr>
          <p:spPr bwMode="auto">
            <a:xfrm>
              <a:off x="6927106" y="2211751"/>
              <a:ext cx="446925" cy="271070"/>
            </a:xfrm>
            <a:prstGeom prst="rect">
              <a:avLst/>
            </a:prstGeom>
            <a:noFill/>
            <a:ln w="28575">
              <a:noFill/>
              <a:miter lim="800000"/>
              <a:headEnd/>
              <a:tailEnd/>
            </a:ln>
          </p:spPr>
          <p:txBody>
            <a:bodyPr rot="0" vert="horz" wrap="square" lIns="68580" tIns="34290" rIns="68580" bIns="34290" anchor="t" anchorCtr="0">
              <a:no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7EBAC332-9409-4B4B-98A5-389E66A88CAB}"/>
                </a:ext>
              </a:extLst>
            </p:cNvPr>
            <p:cNvSpPr txBox="1">
              <a:spLocks noChangeArrowheads="1"/>
            </p:cNvSpPr>
            <p:nvPr/>
          </p:nvSpPr>
          <p:spPr bwMode="auto">
            <a:xfrm>
              <a:off x="4261428" y="1807409"/>
              <a:ext cx="509838" cy="225291"/>
            </a:xfrm>
            <a:prstGeom prst="rect">
              <a:avLst/>
            </a:prstGeom>
            <a:noFill/>
            <a:ln w="28575">
              <a:noFill/>
              <a:miter lim="800000"/>
              <a:headEnd/>
              <a:tailEnd/>
            </a:ln>
          </p:spPr>
          <p:txBody>
            <a:bodyPr rot="0" vert="horz" wrap="square" lIns="68580" tIns="34290" rIns="68580" bIns="34290" anchor="t" anchorCtr="0">
              <a:no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Elbow Connector 55">
              <a:extLst>
                <a:ext uri="{FF2B5EF4-FFF2-40B4-BE49-F238E27FC236}">
                  <a16:creationId xmlns:a16="http://schemas.microsoft.com/office/drawing/2014/main" id="{2DBACAE5-1959-4C94-BA9B-AEB9365F363C}"/>
                </a:ext>
              </a:extLst>
            </p:cNvPr>
            <p:cNvCxnSpPr/>
            <p:nvPr/>
          </p:nvCxnSpPr>
          <p:spPr>
            <a:xfrm>
              <a:off x="5182298" y="282024"/>
              <a:ext cx="2271600" cy="161926"/>
            </a:xfrm>
            <a:prstGeom prst="bentConnector3">
              <a:avLst>
                <a:gd name="adj1" fmla="val 9999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56">
              <a:extLst>
                <a:ext uri="{FF2B5EF4-FFF2-40B4-BE49-F238E27FC236}">
                  <a16:creationId xmlns:a16="http://schemas.microsoft.com/office/drawing/2014/main" id="{EC5A453B-232F-4C01-9774-BED066596923}"/>
                </a:ext>
              </a:extLst>
            </p:cNvPr>
            <p:cNvCxnSpPr/>
            <p:nvPr/>
          </p:nvCxnSpPr>
          <p:spPr>
            <a:xfrm flipH="1">
              <a:off x="1631043" y="282024"/>
              <a:ext cx="2466000" cy="161926"/>
            </a:xfrm>
            <a:prstGeom prst="bentConnector3">
              <a:avLst>
                <a:gd name="adj1" fmla="val 10007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57">
              <a:extLst>
                <a:ext uri="{FF2B5EF4-FFF2-40B4-BE49-F238E27FC236}">
                  <a16:creationId xmlns:a16="http://schemas.microsoft.com/office/drawing/2014/main" id="{45E22082-9178-4876-B187-AC388F153F67}"/>
                </a:ext>
              </a:extLst>
            </p:cNvPr>
            <p:cNvCxnSpPr/>
            <p:nvPr/>
          </p:nvCxnSpPr>
          <p:spPr>
            <a:xfrm flipH="1">
              <a:off x="6405612" y="2098698"/>
              <a:ext cx="1044009" cy="360002"/>
            </a:xfrm>
            <a:prstGeom prst="bentConnector3">
              <a:avLst>
                <a:gd name="adj1" fmla="val 21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ED3F688-47A4-487B-BE92-32EE413781E6}"/>
                </a:ext>
              </a:extLst>
            </p:cNvPr>
            <p:cNvCxnSpPr/>
            <p:nvPr/>
          </p:nvCxnSpPr>
          <p:spPr>
            <a:xfrm flipH="1">
              <a:off x="5664045" y="1641926"/>
              <a:ext cx="6300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2">
              <a:extLst>
                <a:ext uri="{FF2B5EF4-FFF2-40B4-BE49-F238E27FC236}">
                  <a16:creationId xmlns:a16="http://schemas.microsoft.com/office/drawing/2014/main" id="{38478666-5757-4384-854D-EFD540D55AA3}"/>
                </a:ext>
              </a:extLst>
            </p:cNvPr>
            <p:cNvSpPr txBox="1">
              <a:spLocks noChangeArrowheads="1"/>
            </p:cNvSpPr>
            <p:nvPr/>
          </p:nvSpPr>
          <p:spPr bwMode="auto">
            <a:xfrm>
              <a:off x="5805295" y="1407477"/>
              <a:ext cx="382598" cy="274543"/>
            </a:xfrm>
            <a:prstGeom prst="rect">
              <a:avLst/>
            </a:prstGeom>
            <a:noFill/>
            <a:ln w="28575">
              <a:noFill/>
              <a:miter lim="800000"/>
              <a:headEnd/>
              <a:tailEnd/>
            </a:ln>
          </p:spPr>
          <p:txBody>
            <a:bodyPr rot="0" vert="horz" wrap="square" lIns="68580" tIns="34290" rIns="68580" bIns="34290" anchor="t" anchorCtr="0">
              <a:no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93531436-B654-4C14-BE98-A8FAC6532982}"/>
                </a:ext>
              </a:extLst>
            </p:cNvPr>
            <p:cNvCxnSpPr/>
            <p:nvPr/>
          </p:nvCxnSpPr>
          <p:spPr>
            <a:xfrm>
              <a:off x="2797245" y="1675590"/>
              <a:ext cx="910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2">
              <a:extLst>
                <a:ext uri="{FF2B5EF4-FFF2-40B4-BE49-F238E27FC236}">
                  <a16:creationId xmlns:a16="http://schemas.microsoft.com/office/drawing/2014/main" id="{F217CDEA-C720-4759-A93F-75897E547FF4}"/>
                </a:ext>
              </a:extLst>
            </p:cNvPr>
            <p:cNvSpPr txBox="1">
              <a:spLocks noChangeArrowheads="1"/>
            </p:cNvSpPr>
            <p:nvPr/>
          </p:nvSpPr>
          <p:spPr bwMode="auto">
            <a:xfrm>
              <a:off x="3102289" y="1402777"/>
              <a:ext cx="382598" cy="274543"/>
            </a:xfrm>
            <a:prstGeom prst="rect">
              <a:avLst/>
            </a:prstGeom>
            <a:noFill/>
            <a:ln w="28575">
              <a:noFill/>
              <a:miter lim="800000"/>
              <a:headEnd/>
              <a:tailEnd/>
            </a:ln>
          </p:spPr>
          <p:txBody>
            <a:bodyPr rot="0" vert="horz" wrap="square" lIns="68580" tIns="34290" rIns="68580" bIns="34290" anchor="t" anchorCtr="0">
              <a:no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Elbow Connector 62">
              <a:extLst>
                <a:ext uri="{FF2B5EF4-FFF2-40B4-BE49-F238E27FC236}">
                  <a16:creationId xmlns:a16="http://schemas.microsoft.com/office/drawing/2014/main" id="{6B2D6020-7381-4C92-B498-EA67EAAA7054}"/>
                </a:ext>
              </a:extLst>
            </p:cNvPr>
            <p:cNvCxnSpPr/>
            <p:nvPr/>
          </p:nvCxnSpPr>
          <p:spPr>
            <a:xfrm>
              <a:off x="1646702" y="2133823"/>
              <a:ext cx="1296011" cy="324002"/>
            </a:xfrm>
            <a:prstGeom prst="bentConnector3">
              <a:avLst>
                <a:gd name="adj1" fmla="val -47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2">
              <a:extLst>
                <a:ext uri="{FF2B5EF4-FFF2-40B4-BE49-F238E27FC236}">
                  <a16:creationId xmlns:a16="http://schemas.microsoft.com/office/drawing/2014/main" id="{9A882F6A-C81D-4963-86CD-9418488A50A7}"/>
                </a:ext>
              </a:extLst>
            </p:cNvPr>
            <p:cNvSpPr txBox="1">
              <a:spLocks noChangeArrowheads="1"/>
            </p:cNvSpPr>
            <p:nvPr/>
          </p:nvSpPr>
          <p:spPr bwMode="auto">
            <a:xfrm>
              <a:off x="1605083" y="2203162"/>
              <a:ext cx="1497205" cy="187618"/>
            </a:xfrm>
            <a:prstGeom prst="rect">
              <a:avLst/>
            </a:prstGeom>
            <a:noFill/>
            <a:ln w="28575">
              <a:noFill/>
              <a:miter lim="800000"/>
              <a:headEnd/>
              <a:tailEnd/>
            </a:ln>
          </p:spPr>
          <p:txBody>
            <a:bodyPr rot="0" vert="horz" wrap="square" lIns="68580" tIns="34290" rIns="68580" bIns="34290" anchor="t" anchorCtr="0">
              <a:noAutofit/>
            </a:bodyPr>
            <a:lstStyle/>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Yes or Unknown                </a:t>
              </a:r>
              <a:endParaRPr kumimoji="0" lang="en-ZM" sz="13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Rounded Rectangle 64">
              <a:extLst>
                <a:ext uri="{FF2B5EF4-FFF2-40B4-BE49-F238E27FC236}">
                  <a16:creationId xmlns:a16="http://schemas.microsoft.com/office/drawing/2014/main" id="{3E6204EB-B0D9-4579-B5DF-30E5C389CAD9}"/>
                </a:ext>
              </a:extLst>
            </p:cNvPr>
            <p:cNvSpPr/>
            <p:nvPr/>
          </p:nvSpPr>
          <p:spPr>
            <a:xfrm>
              <a:off x="2831300" y="3102773"/>
              <a:ext cx="5703160" cy="1043928"/>
            </a:xfrm>
            <a:prstGeom prst="roundRect">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75"/>
                </a:spcAft>
                <a:buClrTx/>
                <a:buSzTx/>
                <a:buFontTx/>
                <a:buNone/>
                <a:tabLst/>
                <a:defRPr/>
              </a:pPr>
              <a:endParaRPr kumimoji="0" lang="en-US" sz="825" b="0"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1500" b="1" i="0" u="sng"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TEST for COVID-19</a:t>
              </a:r>
              <a:endParaRPr kumimoji="0" lang="en-ZM" sz="1500" b="1" i="0" u="sng"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endParaRPr>
            </a:p>
            <a:p>
              <a:pPr marL="136922" marR="0" lvl="0" indent="-136922" algn="l" defTabSz="685800" rtl="0" eaLnBrk="1" fontAlgn="auto" latinLnBrk="0" hangingPunct="1">
                <a:lnSpc>
                  <a:spcPct val="100000"/>
                </a:lnSpc>
                <a:spcBef>
                  <a:spcPts val="0"/>
                </a:spcBef>
                <a:spcAft>
                  <a:spcPts val="0"/>
                </a:spcAft>
                <a:buClrTx/>
                <a:buSzTx/>
                <a:buFont typeface="+mj-lt"/>
                <a:buAutoNum type="arabicPeriod"/>
                <a:tabLst>
                  <a:tab pos="342900" algn="l"/>
                </a:tabLst>
                <a:defRPr/>
              </a:pPr>
              <a:r>
                <a:rPr kumimoji="0" lang="en-US" sz="900" b="0"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Notify In-Charge and appropriate channels</a:t>
              </a:r>
              <a:endParaRPr kumimoji="0" lang="en-ZM" sz="900" b="0" i="0" u="none"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endParaRPr>
            </a:p>
            <a:p>
              <a:pPr marL="136922" marR="0" lvl="0" indent="-136922" algn="l" defTabSz="685800" rtl="0" eaLnBrk="1" fontAlgn="auto" latinLnBrk="0" hangingPunct="1">
                <a:lnSpc>
                  <a:spcPct val="100000"/>
                </a:lnSpc>
                <a:spcBef>
                  <a:spcPts val="0"/>
                </a:spcBef>
                <a:spcAft>
                  <a:spcPts val="0"/>
                </a:spcAft>
                <a:buClrTx/>
                <a:buSzTx/>
                <a:buFont typeface="+mj-lt"/>
                <a:buAutoNum type="arabicPeriod"/>
                <a:tabLst>
                  <a:tab pos="342900" algn="l"/>
                </a:tabLst>
                <a:defRPr/>
              </a:pPr>
              <a:r>
                <a:rPr kumimoji="0" lang="en-US" sz="900" b="0"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Following strict Infection Prevention Precautions and </a:t>
              </a:r>
              <a:r>
                <a:rPr kumimoji="0" lang="en-US" sz="900" b="1"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perform COVID-19 testing</a:t>
              </a:r>
              <a:r>
                <a:rPr kumimoji="0" lang="en-US" sz="900" b="0"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 </a:t>
              </a:r>
              <a:endParaRPr kumimoji="0" lang="en-ZM" sz="900" b="0" i="0" u="none"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endParaRPr>
            </a:p>
            <a:p>
              <a:pPr marL="136922" marR="0" lvl="0" indent="-136922" algn="l" defTabSz="685800" rtl="0" eaLnBrk="1" fontAlgn="auto" latinLnBrk="0" hangingPunct="1">
                <a:lnSpc>
                  <a:spcPct val="100000"/>
                </a:lnSpc>
                <a:spcBef>
                  <a:spcPts val="0"/>
                </a:spcBef>
                <a:spcAft>
                  <a:spcPts val="0"/>
                </a:spcAft>
                <a:buClrTx/>
                <a:buSzTx/>
                <a:buFont typeface="+mj-lt"/>
                <a:buAutoNum type="arabicPeriod"/>
                <a:tabLst>
                  <a:tab pos="342900" algn="l"/>
                </a:tabLst>
                <a:defRPr/>
              </a:pPr>
              <a:r>
                <a:rPr kumimoji="0" lang="en-US" sz="900" b="0"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Anyone handling the body must wear appropriate PPE, pending test results</a:t>
              </a:r>
              <a:endParaRPr kumimoji="0" lang="en-ZM" sz="900" b="0" i="0" u="none"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endParaRPr>
            </a:p>
            <a:p>
              <a:pPr marL="136922" marR="0" lvl="0" indent="-136922" algn="l" defTabSz="685800" rtl="0" eaLnBrk="1" fontAlgn="auto" latinLnBrk="0" hangingPunct="1">
                <a:lnSpc>
                  <a:spcPct val="100000"/>
                </a:lnSpc>
                <a:spcBef>
                  <a:spcPts val="0"/>
                </a:spcBef>
                <a:spcAft>
                  <a:spcPts val="0"/>
                </a:spcAft>
                <a:buClrTx/>
                <a:buSzTx/>
                <a:buFont typeface="+mj-lt"/>
                <a:buAutoNum type="arabicPeriod"/>
                <a:tabLst>
                  <a:tab pos="342900" algn="l"/>
                </a:tabLst>
                <a:defRPr/>
              </a:pPr>
              <a:r>
                <a:rPr kumimoji="0" lang="en-US" sz="900" b="0" i="0" u="none" strike="noStrike" kern="1200" cap="none" spc="0" normalizeH="0" baseline="0" noProof="0">
                  <a:ln>
                    <a:noFill/>
                  </a:ln>
                  <a:solidFill>
                    <a:srgbClr val="000000"/>
                  </a:solidFill>
                  <a:effectLst/>
                  <a:uLnTx/>
                  <a:uFillTx/>
                  <a:latin typeface="Tw Cen MT"/>
                  <a:ea typeface="Calibri" panose="020F0502020204030204" pitchFamily="34" charset="0"/>
                  <a:cs typeface="Times New Roman" panose="02020603050405020304" pitchFamily="18" charset="0"/>
                </a:rPr>
                <a:t>If results positive, initiate Contact Tracing</a:t>
              </a:r>
              <a:endParaRPr kumimoji="0" lang="en-ZM" sz="900" b="0" i="0" u="none"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825" b="0" i="0" u="none"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rPr>
                <a:t> </a:t>
              </a:r>
              <a:endParaRPr kumimoji="0" lang="en-ZM" sz="825" b="0" i="0" u="none" strike="noStrike" kern="1200" cap="none" spc="0" normalizeH="0" baseline="0" noProof="0">
                <a:ln>
                  <a:noFill/>
                </a:ln>
                <a:solidFill>
                  <a:prstClr val="white"/>
                </a:solidFill>
                <a:effectLst/>
                <a:uLnTx/>
                <a:uFillTx/>
                <a:latin typeface="Tw Cen MT"/>
                <a:ea typeface="Calibri" panose="020F0502020204030204" pitchFamily="34" charset="0"/>
                <a:cs typeface="Times New Roman" panose="02020603050405020304" pitchFamily="18" charset="0"/>
              </a:endParaRPr>
            </a:p>
          </p:txBody>
        </p:sp>
        <p:sp>
          <p:nvSpPr>
            <p:cNvPr id="31" name="Diamond 30">
              <a:extLst>
                <a:ext uri="{FF2B5EF4-FFF2-40B4-BE49-F238E27FC236}">
                  <a16:creationId xmlns:a16="http://schemas.microsoft.com/office/drawing/2014/main" id="{96A99190-C200-4AB2-9601-C695564DDE0D}"/>
                </a:ext>
              </a:extLst>
            </p:cNvPr>
            <p:cNvSpPr/>
            <p:nvPr/>
          </p:nvSpPr>
          <p:spPr>
            <a:xfrm>
              <a:off x="6271057" y="1153925"/>
              <a:ext cx="2362835" cy="978014"/>
            </a:xfrm>
            <a:prstGeom prst="diamond">
              <a:avLst/>
            </a:prstGeom>
            <a:solidFill>
              <a:schemeClr val="accent5">
                <a:lumMod val="40000"/>
                <a:lumOff val="60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Was death due to Pulmonary complication? </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Diamond 31">
              <a:extLst>
                <a:ext uri="{FF2B5EF4-FFF2-40B4-BE49-F238E27FC236}">
                  <a16:creationId xmlns:a16="http://schemas.microsoft.com/office/drawing/2014/main" id="{D861EEB9-A027-4548-BDFB-FF5E65D7FF41}"/>
                </a:ext>
              </a:extLst>
            </p:cNvPr>
            <p:cNvSpPr/>
            <p:nvPr/>
          </p:nvSpPr>
          <p:spPr>
            <a:xfrm>
              <a:off x="447430" y="1178309"/>
              <a:ext cx="2362835" cy="978014"/>
            </a:xfrm>
            <a:prstGeom prst="diamond">
              <a:avLst/>
            </a:prstGeom>
            <a:solidFill>
              <a:schemeClr val="accent5">
                <a:lumMod val="40000"/>
                <a:lumOff val="60000"/>
              </a:schemeClr>
            </a:solidFill>
            <a:ln w="28575"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Was death due to Respiratory complication? </a:t>
              </a:r>
              <a:endParaRPr kumimoji="0" lang="en-ZM"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4514262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Data Management</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r>
              <a:rPr lang="en-US" sz="1800" b="1">
                <a:solidFill>
                  <a:prstClr val="black"/>
                </a:solidFill>
                <a:latin typeface="Tw Cen MT"/>
              </a:rPr>
              <a:t>2 forms will be completed by mortuary staff:</a:t>
            </a:r>
          </a:p>
          <a:p>
            <a:pPr marL="480060" lvl="1" indent="-205740" eaLnBrk="1" fontAlgn="auto" hangingPunct="1">
              <a:spcBef>
                <a:spcPts val="413"/>
              </a:spcBef>
              <a:spcAft>
                <a:spcPts val="0"/>
              </a:spcAft>
              <a:buClr>
                <a:srgbClr val="94B6D2"/>
              </a:buClr>
              <a:buSzPct val="70000"/>
              <a:buFont typeface="Wingdings 2"/>
              <a:buChar char=""/>
            </a:pPr>
            <a:r>
              <a:rPr lang="en-US" sz="1875">
                <a:solidFill>
                  <a:prstClr val="black"/>
                </a:solidFill>
                <a:latin typeface="Tw Cen MT"/>
              </a:rPr>
              <a:t>Standardized COVID-19 laboratory requisition form</a:t>
            </a:r>
          </a:p>
          <a:p>
            <a:pPr marL="480060" lvl="1" indent="-205740" eaLnBrk="1" fontAlgn="auto" hangingPunct="1">
              <a:spcBef>
                <a:spcPts val="413"/>
              </a:spcBef>
              <a:spcAft>
                <a:spcPts val="0"/>
              </a:spcAft>
              <a:buClr>
                <a:srgbClr val="94B6D2"/>
              </a:buClr>
              <a:buSzPct val="70000"/>
              <a:buFont typeface="Wingdings 2"/>
              <a:buChar char=""/>
            </a:pPr>
            <a:r>
              <a:rPr lang="en-US" sz="1875">
                <a:solidFill>
                  <a:prstClr val="black"/>
                </a:solidFill>
                <a:latin typeface="Tw Cen MT"/>
              </a:rPr>
              <a:t>Mortuary surveillance report form (for mortuary-based testing only)</a:t>
            </a: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0" lvl="0" indent="0" eaLnBrk="1" fontAlgn="auto" hangingPunct="1">
              <a:spcBef>
                <a:spcPts val="525"/>
              </a:spcBef>
              <a:spcAft>
                <a:spcPts val="0"/>
              </a:spcAft>
              <a:buClr>
                <a:srgbClr val="DD8047"/>
              </a:buClr>
              <a:buSzPct val="60000"/>
              <a:buNone/>
            </a:pPr>
            <a:endParaRPr lang="en-US"/>
          </a:p>
        </p:txBody>
      </p:sp>
    </p:spTree>
    <p:extLst>
      <p:ext uri="{BB962C8B-B14F-4D97-AF65-F5344CB8AC3E}">
        <p14:creationId xmlns:p14="http://schemas.microsoft.com/office/powerpoint/2010/main" val="329931577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Data Management: Laboratory Request Form</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0" lvl="0" indent="0" eaLnBrk="1" fontAlgn="auto" hangingPunct="1">
              <a:spcBef>
                <a:spcPts val="525"/>
              </a:spcBef>
              <a:spcAft>
                <a:spcPts val="0"/>
              </a:spcAft>
              <a:buClr>
                <a:srgbClr val="DD8047"/>
              </a:buClr>
              <a:buSzPct val="60000"/>
              <a:buNone/>
            </a:pPr>
            <a:endParaRPr lang="en-US"/>
          </a:p>
        </p:txBody>
      </p:sp>
      <p:pic>
        <p:nvPicPr>
          <p:cNvPr id="4" name="Content Placeholder 3">
            <a:extLst>
              <a:ext uri="{FF2B5EF4-FFF2-40B4-BE49-F238E27FC236}">
                <a16:creationId xmlns:a16="http://schemas.microsoft.com/office/drawing/2014/main" id="{2F05EF91-C4F0-4EDB-90B4-1C7EA74A6825}"/>
              </a:ext>
            </a:extLst>
          </p:cNvPr>
          <p:cNvPicPr>
            <a:picLocks noChangeAspect="1"/>
          </p:cNvPicPr>
          <p:nvPr/>
        </p:nvPicPr>
        <p:blipFill>
          <a:blip r:embed="rId3"/>
          <a:stretch>
            <a:fillRect/>
          </a:stretch>
        </p:blipFill>
        <p:spPr>
          <a:xfrm>
            <a:off x="674557" y="1158875"/>
            <a:ext cx="7794886" cy="3020569"/>
          </a:xfrm>
          <a:prstGeom prst="rect">
            <a:avLst/>
          </a:prstGeom>
        </p:spPr>
      </p:pic>
      <p:sp>
        <p:nvSpPr>
          <p:cNvPr id="5" name="TextBox 4">
            <a:extLst>
              <a:ext uri="{FF2B5EF4-FFF2-40B4-BE49-F238E27FC236}">
                <a16:creationId xmlns:a16="http://schemas.microsoft.com/office/drawing/2014/main" id="{549C4816-0081-4297-B5A7-8A4A0FCCDA63}"/>
              </a:ext>
            </a:extLst>
          </p:cNvPr>
          <p:cNvSpPr txBox="1"/>
          <p:nvPr/>
        </p:nvSpPr>
        <p:spPr>
          <a:xfrm>
            <a:off x="1314451" y="4382941"/>
            <a:ext cx="6403086" cy="507831"/>
          </a:xfrm>
          <a:prstGeom prst="rect">
            <a:avLst/>
          </a:prstGeom>
          <a:noFill/>
        </p:spPr>
        <p:txBody>
          <a:bodyPr wrap="square" rtlCol="0">
            <a:spAutoFit/>
          </a:bodyPr>
          <a:lstStyle/>
          <a:p>
            <a:pPr marL="34290" marR="0" lvl="0" indent="0" algn="l" defTabSz="685800" rtl="0" eaLnBrk="1" fontAlgn="auto" latinLnBrk="0" hangingPunct="1">
              <a:lnSpc>
                <a:spcPct val="90000"/>
              </a:lnSpc>
              <a:spcBef>
                <a:spcPts val="1050"/>
              </a:spcBef>
              <a:spcAft>
                <a:spcPts val="0"/>
              </a:spcAft>
              <a:buClr>
                <a:srgbClr val="94B6D2"/>
              </a:buClr>
              <a:buSzPct val="80000"/>
              <a:buFontTx/>
              <a:buNone/>
              <a:tabLst/>
              <a:defRPr/>
            </a:pPr>
            <a:r>
              <a:rPr kumimoji="0" lang="en-US" sz="1500" b="0" i="0" u="none" strike="noStrike" kern="1200" cap="none" spc="0" normalizeH="0" baseline="0" noProof="0">
                <a:ln>
                  <a:noFill/>
                </a:ln>
                <a:solidFill>
                  <a:srgbClr val="0070C0"/>
                </a:solidFill>
                <a:effectLst/>
                <a:uLnTx/>
                <a:uFillTx/>
                <a:latin typeface="Tw Cen MT"/>
                <a:ea typeface="+mn-ea"/>
                <a:cs typeface="+mn-cs"/>
              </a:rPr>
              <a:t>NB: Mortality surveillance data can also be analyzed through data submitted via this form </a:t>
            </a:r>
          </a:p>
        </p:txBody>
      </p:sp>
    </p:spTree>
    <p:extLst>
      <p:ext uri="{BB962C8B-B14F-4D97-AF65-F5344CB8AC3E}">
        <p14:creationId xmlns:p14="http://schemas.microsoft.com/office/powerpoint/2010/main" val="976130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1509-2776-4C89-8F92-C1F16EEF113B}"/>
              </a:ext>
            </a:extLst>
          </p:cNvPr>
          <p:cNvSpPr>
            <a:spLocks noGrp="1"/>
          </p:cNvSpPr>
          <p:nvPr>
            <p:ph type="title"/>
          </p:nvPr>
        </p:nvSpPr>
        <p:spPr>
          <a:xfrm>
            <a:off x="457200" y="95143"/>
            <a:ext cx="8229600" cy="857250"/>
          </a:xfrm>
        </p:spPr>
        <p:txBody>
          <a:bodyPr/>
          <a:lstStyle/>
          <a:p>
            <a:r>
              <a:rPr lang="en-US"/>
              <a:t>Objectives of COVID-19 surveillance </a:t>
            </a:r>
            <a:br>
              <a:rPr lang="en-US"/>
            </a:br>
            <a:r>
              <a:rPr lang="en-US" sz="2000"/>
              <a:t>(WHO Surveillance Strategies for COVID-19 infection)</a:t>
            </a:r>
            <a:endParaRPr lang="en-US"/>
          </a:p>
        </p:txBody>
      </p:sp>
      <p:sp>
        <p:nvSpPr>
          <p:cNvPr id="3" name="Text Placeholder 2">
            <a:extLst>
              <a:ext uri="{FF2B5EF4-FFF2-40B4-BE49-F238E27FC236}">
                <a16:creationId xmlns:a16="http://schemas.microsoft.com/office/drawing/2014/main" id="{A7035186-1F06-4F1D-923E-F95C49467610}"/>
              </a:ext>
            </a:extLst>
          </p:cNvPr>
          <p:cNvSpPr>
            <a:spLocks noGrp="1"/>
          </p:cNvSpPr>
          <p:nvPr>
            <p:ph type="body" sz="quarter" idx="10"/>
          </p:nvPr>
        </p:nvSpPr>
        <p:spPr>
          <a:xfrm>
            <a:off x="350982" y="826366"/>
            <a:ext cx="8677904" cy="3341688"/>
          </a:xfrm>
        </p:spPr>
        <p:txBody>
          <a:bodyPr/>
          <a:lstStyle/>
          <a:p>
            <a:pPr marL="342900" indent="-342900">
              <a:lnSpc>
                <a:spcPct val="150000"/>
              </a:lnSpc>
              <a:buFont typeface="+mj-lt"/>
              <a:buAutoNum type="arabicPeriod"/>
            </a:pPr>
            <a:r>
              <a:rPr lang="en-US" sz="1800">
                <a:solidFill>
                  <a:srgbClr val="000000"/>
                </a:solidFill>
              </a:rPr>
              <a:t>enable rapid detection, isolation, testing, and management of suspected cases </a:t>
            </a:r>
          </a:p>
          <a:p>
            <a:pPr marL="342900" indent="-342900">
              <a:lnSpc>
                <a:spcPct val="150000"/>
              </a:lnSpc>
              <a:buFont typeface="+mj-lt"/>
              <a:buAutoNum type="arabicPeriod"/>
            </a:pPr>
            <a:r>
              <a:rPr lang="en-US" sz="1800">
                <a:solidFill>
                  <a:srgbClr val="000000"/>
                </a:solidFill>
              </a:rPr>
              <a:t>identify and follow up contacts </a:t>
            </a:r>
          </a:p>
          <a:p>
            <a:pPr marL="342900" indent="-342900">
              <a:lnSpc>
                <a:spcPct val="150000"/>
              </a:lnSpc>
              <a:buFont typeface="+mj-lt"/>
              <a:buAutoNum type="arabicPeriod"/>
            </a:pPr>
            <a:r>
              <a:rPr lang="en-US" sz="1800">
                <a:solidFill>
                  <a:srgbClr val="000000"/>
                </a:solidFill>
                <a:highlight>
                  <a:srgbClr val="D2FEED"/>
                </a:highlight>
              </a:rPr>
              <a:t>guide the implementation of control measures </a:t>
            </a:r>
          </a:p>
          <a:p>
            <a:pPr marL="0" indent="0">
              <a:spcBef>
                <a:spcPts val="0"/>
              </a:spcBef>
              <a:buNone/>
            </a:pPr>
            <a:r>
              <a:rPr lang="en-US" sz="1800" i="1">
                <a:solidFill>
                  <a:srgbClr val="FFC000"/>
                </a:solidFill>
              </a:rPr>
              <a:t>	</a:t>
            </a:r>
            <a:r>
              <a:rPr lang="en-US" sz="1800" i="1">
                <a:solidFill>
                  <a:srgbClr val="00865D"/>
                </a:solidFill>
              </a:rPr>
              <a:t># deaths in confirmed cases (case fatality rate)</a:t>
            </a:r>
            <a:endParaRPr lang="en-US" sz="1800">
              <a:solidFill>
                <a:srgbClr val="00865D"/>
              </a:solidFill>
            </a:endParaRPr>
          </a:p>
          <a:p>
            <a:pPr marL="342900" indent="-342900">
              <a:spcBef>
                <a:spcPts val="0"/>
              </a:spcBef>
              <a:buFont typeface="+mj-lt"/>
              <a:buAutoNum type="arabicPeriod" startAt="4"/>
            </a:pPr>
            <a:r>
              <a:rPr lang="en-US" sz="1800">
                <a:solidFill>
                  <a:srgbClr val="000000"/>
                </a:solidFill>
              </a:rPr>
              <a:t>detect and contain outbreaks among vulnerable populations </a:t>
            </a:r>
          </a:p>
          <a:p>
            <a:pPr marL="342900" indent="-342900">
              <a:lnSpc>
                <a:spcPct val="150000"/>
              </a:lnSpc>
              <a:buFont typeface="+mj-lt"/>
              <a:buAutoNum type="arabicPeriod" startAt="4"/>
            </a:pPr>
            <a:r>
              <a:rPr lang="en-US" sz="1800">
                <a:solidFill>
                  <a:srgbClr val="000000"/>
                </a:solidFill>
                <a:highlight>
                  <a:srgbClr val="D2FEED"/>
                </a:highlight>
              </a:rPr>
              <a:t>evaluate the impact of the pandemic on health-care systems and society</a:t>
            </a:r>
          </a:p>
          <a:p>
            <a:pPr marL="0" indent="0">
              <a:spcBef>
                <a:spcPts val="0"/>
              </a:spcBef>
              <a:buNone/>
            </a:pPr>
            <a:r>
              <a:rPr lang="en-US" sz="1800" i="1">
                <a:solidFill>
                  <a:schemeClr val="bg1"/>
                </a:solidFill>
              </a:rPr>
              <a:t>	</a:t>
            </a:r>
            <a:r>
              <a:rPr lang="en-US" sz="1800" i="1">
                <a:solidFill>
                  <a:srgbClr val="00865D"/>
                </a:solidFill>
              </a:rPr>
              <a:t>estimate of excess all-cause mortality (the degree to which currently measured 	mortality exceeds historically established level)</a:t>
            </a:r>
          </a:p>
          <a:p>
            <a:pPr marL="342900" indent="-342900">
              <a:spcBef>
                <a:spcPts val="0"/>
              </a:spcBef>
              <a:buFont typeface="+mj-lt"/>
              <a:buAutoNum type="arabicPeriod" startAt="6"/>
            </a:pPr>
            <a:r>
              <a:rPr lang="en-US" sz="1800">
                <a:solidFill>
                  <a:srgbClr val="000000"/>
                </a:solidFill>
                <a:highlight>
                  <a:srgbClr val="D2FEED"/>
                </a:highlight>
              </a:rPr>
              <a:t>monitor longer term epidemiologic trends and evolution of COVID-19 virus </a:t>
            </a:r>
          </a:p>
          <a:p>
            <a:pPr marL="342900" indent="-342900">
              <a:lnSpc>
                <a:spcPct val="150000"/>
              </a:lnSpc>
              <a:buFont typeface="+mj-lt"/>
              <a:buAutoNum type="arabicPeriod" startAt="6"/>
            </a:pPr>
            <a:r>
              <a:rPr lang="en-US" sz="1800">
                <a:solidFill>
                  <a:srgbClr val="000000"/>
                </a:solidFill>
              </a:rPr>
              <a:t>understand the co-circulation of COVID-19 virus, influenza and other respiratory viruses </a:t>
            </a:r>
          </a:p>
          <a:p>
            <a:endParaRPr lang="en-US"/>
          </a:p>
        </p:txBody>
      </p:sp>
    </p:spTree>
    <p:extLst>
      <p:ext uri="{BB962C8B-B14F-4D97-AF65-F5344CB8AC3E}">
        <p14:creationId xmlns:p14="http://schemas.microsoft.com/office/powerpoint/2010/main" val="6441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Data Management: Mortuary Surveillance Report Form</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a:xfrm>
            <a:off x="457200" y="1158875"/>
            <a:ext cx="8229600" cy="2636810"/>
          </a:xfrm>
        </p:spPr>
        <p:txBody>
          <a:bodyPr/>
          <a:lstStyle/>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r>
              <a:rPr lang="en-US" sz="1500">
                <a:solidFill>
                  <a:prstClr val="black"/>
                </a:solidFill>
                <a:latin typeface="Tw Cen MT"/>
              </a:rPr>
              <a:t>All community deaths screened documented, regardless of testing status</a:t>
            </a: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r>
              <a:rPr lang="en-US" sz="1500">
                <a:solidFill>
                  <a:prstClr val="black"/>
                </a:solidFill>
                <a:latin typeface="Tw Cen MT"/>
              </a:rPr>
              <a:t>Inpatient deaths screened and tested for COVID-19 are captured in a facility monitoring tool. Expect very few inpatient deaths to be screened/tested post-mortem as should be tested while admitted (i.e., for SARI)</a:t>
            </a: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240030" lvl="0" indent="-240030" eaLnBrk="1" fontAlgn="auto" hangingPunct="1">
              <a:spcBef>
                <a:spcPts val="525"/>
              </a:spcBef>
              <a:spcAft>
                <a:spcPts val="0"/>
              </a:spcAft>
              <a:buClr>
                <a:srgbClr val="DD8047"/>
              </a:buClr>
              <a:buSzPct val="60000"/>
              <a:buFont typeface="Wingdings"/>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0" lvl="0" indent="0" eaLnBrk="1" fontAlgn="auto" hangingPunct="1">
              <a:spcBef>
                <a:spcPts val="525"/>
              </a:spcBef>
              <a:spcAft>
                <a:spcPts val="0"/>
              </a:spcAft>
              <a:buClr>
                <a:srgbClr val="DD8047"/>
              </a:buClr>
              <a:buSzPct val="60000"/>
              <a:buNone/>
            </a:pPr>
            <a:endParaRPr lang="en-US"/>
          </a:p>
        </p:txBody>
      </p:sp>
      <p:graphicFrame>
        <p:nvGraphicFramePr>
          <p:cNvPr id="11" name="Table 10">
            <a:extLst>
              <a:ext uri="{FF2B5EF4-FFF2-40B4-BE49-F238E27FC236}">
                <a16:creationId xmlns:a16="http://schemas.microsoft.com/office/drawing/2014/main" id="{161CA4B4-A966-41F9-8FD9-4958A1EAC55A}"/>
              </a:ext>
            </a:extLst>
          </p:cNvPr>
          <p:cNvGraphicFramePr>
            <a:graphicFrameLocks noGrp="1"/>
          </p:cNvGraphicFramePr>
          <p:nvPr/>
        </p:nvGraphicFramePr>
        <p:xfrm>
          <a:off x="457200" y="1863753"/>
          <a:ext cx="8229601" cy="1931932"/>
        </p:xfrm>
        <a:graphic>
          <a:graphicData uri="http://schemas.openxmlformats.org/drawingml/2006/table">
            <a:tbl>
              <a:tblPr firstRow="1" bandRow="1"/>
              <a:tblGrid>
                <a:gridCol w="732048">
                  <a:extLst>
                    <a:ext uri="{9D8B030D-6E8A-4147-A177-3AD203B41FA5}">
                      <a16:colId xmlns:a16="http://schemas.microsoft.com/office/drawing/2014/main" val="2218115331"/>
                    </a:ext>
                  </a:extLst>
                </a:gridCol>
                <a:gridCol w="721648">
                  <a:extLst>
                    <a:ext uri="{9D8B030D-6E8A-4147-A177-3AD203B41FA5}">
                      <a16:colId xmlns:a16="http://schemas.microsoft.com/office/drawing/2014/main" val="2309447125"/>
                    </a:ext>
                  </a:extLst>
                </a:gridCol>
                <a:gridCol w="1223457">
                  <a:extLst>
                    <a:ext uri="{9D8B030D-6E8A-4147-A177-3AD203B41FA5}">
                      <a16:colId xmlns:a16="http://schemas.microsoft.com/office/drawing/2014/main" val="3861328403"/>
                    </a:ext>
                  </a:extLst>
                </a:gridCol>
                <a:gridCol w="612089">
                  <a:extLst>
                    <a:ext uri="{9D8B030D-6E8A-4147-A177-3AD203B41FA5}">
                      <a16:colId xmlns:a16="http://schemas.microsoft.com/office/drawing/2014/main" val="486099940"/>
                    </a:ext>
                  </a:extLst>
                </a:gridCol>
                <a:gridCol w="471354">
                  <a:extLst>
                    <a:ext uri="{9D8B030D-6E8A-4147-A177-3AD203B41FA5}">
                      <a16:colId xmlns:a16="http://schemas.microsoft.com/office/drawing/2014/main" val="1838238295"/>
                    </a:ext>
                  </a:extLst>
                </a:gridCol>
                <a:gridCol w="612508">
                  <a:extLst>
                    <a:ext uri="{9D8B030D-6E8A-4147-A177-3AD203B41FA5}">
                      <a16:colId xmlns:a16="http://schemas.microsoft.com/office/drawing/2014/main" val="728671869"/>
                    </a:ext>
                  </a:extLst>
                </a:gridCol>
                <a:gridCol w="550927">
                  <a:extLst>
                    <a:ext uri="{9D8B030D-6E8A-4147-A177-3AD203B41FA5}">
                      <a16:colId xmlns:a16="http://schemas.microsoft.com/office/drawing/2014/main" val="116208104"/>
                    </a:ext>
                  </a:extLst>
                </a:gridCol>
                <a:gridCol w="444298">
                  <a:extLst>
                    <a:ext uri="{9D8B030D-6E8A-4147-A177-3AD203B41FA5}">
                      <a16:colId xmlns:a16="http://schemas.microsoft.com/office/drawing/2014/main" val="3980753009"/>
                    </a:ext>
                  </a:extLst>
                </a:gridCol>
                <a:gridCol w="613129">
                  <a:extLst>
                    <a:ext uri="{9D8B030D-6E8A-4147-A177-3AD203B41FA5}">
                      <a16:colId xmlns:a16="http://schemas.microsoft.com/office/drawing/2014/main" val="2607747807"/>
                    </a:ext>
                  </a:extLst>
                </a:gridCol>
                <a:gridCol w="826391">
                  <a:extLst>
                    <a:ext uri="{9D8B030D-6E8A-4147-A177-3AD203B41FA5}">
                      <a16:colId xmlns:a16="http://schemas.microsoft.com/office/drawing/2014/main" val="1839411828"/>
                    </a:ext>
                  </a:extLst>
                </a:gridCol>
                <a:gridCol w="790848">
                  <a:extLst>
                    <a:ext uri="{9D8B030D-6E8A-4147-A177-3AD203B41FA5}">
                      <a16:colId xmlns:a16="http://schemas.microsoft.com/office/drawing/2014/main" val="2582060553"/>
                    </a:ext>
                  </a:extLst>
                </a:gridCol>
                <a:gridCol w="630904">
                  <a:extLst>
                    <a:ext uri="{9D8B030D-6E8A-4147-A177-3AD203B41FA5}">
                      <a16:colId xmlns:a16="http://schemas.microsoft.com/office/drawing/2014/main" val="2375332275"/>
                    </a:ext>
                  </a:extLst>
                </a:gridCol>
              </a:tblGrid>
              <a:tr h="305935">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ctr">
                        <a:lnSpc>
                          <a:spcPct val="107000"/>
                        </a:lnSpc>
                        <a:spcBef>
                          <a:spcPts val="0"/>
                        </a:spcBef>
                        <a:spcAft>
                          <a:spcPts val="0"/>
                        </a:spcAft>
                      </a:pPr>
                      <a:r>
                        <a:rPr lang="en-US" sz="900" kern="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ctr">
                        <a:spcBef>
                          <a:spcPts val="0"/>
                        </a:spcBef>
                        <a:spcAft>
                          <a:spcPts val="0"/>
                        </a:spcAft>
                      </a:pPr>
                      <a:r>
                        <a:rPr lang="en-US" sz="900" kern="1200">
                          <a:effectLst/>
                        </a:rPr>
                        <a:t>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ctr">
                        <a:spcBef>
                          <a:spcPts val="0"/>
                        </a:spcBef>
                        <a:spcAft>
                          <a:spcPts val="0"/>
                        </a:spcAft>
                      </a:pPr>
                      <a:r>
                        <a:rPr lang="en-US" sz="900" kern="1200">
                          <a:effectLst/>
                        </a:rPr>
                        <a:t>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ctr">
                        <a:lnSpc>
                          <a:spcPct val="107000"/>
                        </a:lnSpc>
                        <a:spcBef>
                          <a:spcPts val="0"/>
                        </a:spcBef>
                        <a:spcAft>
                          <a:spcPts val="0"/>
                        </a:spcAft>
                      </a:pPr>
                      <a:r>
                        <a:rPr lang="en-US" sz="900" kern="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gridSpan="8">
                  <a:txBody>
                    <a:bodyPr/>
                    <a:lstStyle>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pPr marL="0" marR="0" algn="ctr">
                        <a:lnSpc>
                          <a:spcPct val="107000"/>
                        </a:lnSpc>
                        <a:spcBef>
                          <a:spcPts val="0"/>
                        </a:spcBef>
                        <a:spcAft>
                          <a:spcPts val="0"/>
                        </a:spcAft>
                      </a:pPr>
                      <a:r>
                        <a:rPr lang="en-US" sz="900" kern="1200">
                          <a:effectLst/>
                        </a:rPr>
                        <a:t>To be completed for those who screened positive only: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B6D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1686476"/>
                  </a:ext>
                </a:extLst>
              </a:tr>
              <a:tr h="433673">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Date of Death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spcBef>
                          <a:spcPts val="0"/>
                        </a:spcBef>
                        <a:spcAft>
                          <a:spcPts val="0"/>
                        </a:spcAft>
                      </a:pPr>
                      <a:r>
                        <a:rPr lang="en-US" sz="900" kern="1200">
                          <a:effectLst/>
                        </a:rPr>
                        <a:t>Date of Screening</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spcBef>
                          <a:spcPts val="0"/>
                        </a:spcBef>
                        <a:spcAft>
                          <a:spcPts val="0"/>
                        </a:spcAft>
                      </a:pPr>
                      <a:r>
                        <a:rPr lang="en-US" sz="900" kern="1200">
                          <a:effectLst/>
                        </a:rPr>
                        <a:t>Name</a:t>
                      </a:r>
                      <a:endParaRPr lang="en-US" sz="900">
                        <a:effectLst/>
                      </a:endParaRPr>
                    </a:p>
                    <a:p>
                      <a:pPr marL="0" marR="0" algn="ctr">
                        <a:lnSpc>
                          <a:spcPct val="107000"/>
                        </a:lnSpc>
                        <a:spcBef>
                          <a:spcPts val="0"/>
                        </a:spcBef>
                        <a:spcAft>
                          <a:spcPts val="0"/>
                        </a:spcAft>
                      </a:pPr>
                      <a:r>
                        <a:rPr lang="en-US" sz="900" kern="1200">
                          <a:effectLst/>
                        </a:rPr>
                        <a:t>(Surname, First Name)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Screen Results</a:t>
                      </a:r>
                      <a:endParaRPr lang="en-US" sz="900">
                        <a:effectLst/>
                      </a:endParaRPr>
                    </a:p>
                    <a:p>
                      <a:pPr marL="0" marR="0" algn="ctr">
                        <a:lnSpc>
                          <a:spcPct val="107000"/>
                        </a:lnSpc>
                        <a:spcBef>
                          <a:spcPts val="0"/>
                        </a:spcBef>
                        <a:spcAft>
                          <a:spcPts val="0"/>
                        </a:spcAft>
                      </a:pPr>
                      <a:r>
                        <a:rPr lang="en-US" sz="900" kern="1200">
                          <a:effectLst/>
                        </a:rPr>
                        <a:t> (+ or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gridSpan="5">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Reason for Test</a:t>
                      </a:r>
                      <a:endParaRPr lang="en-US" sz="900">
                        <a:effectLst/>
                      </a:endParaRPr>
                    </a:p>
                    <a:p>
                      <a:pPr marL="0" marR="0" algn="ctr">
                        <a:lnSpc>
                          <a:spcPct val="107000"/>
                        </a:lnSpc>
                        <a:spcBef>
                          <a:spcPts val="0"/>
                        </a:spcBef>
                        <a:spcAft>
                          <a:spcPts val="0"/>
                        </a:spcAft>
                      </a:pPr>
                      <a:r>
                        <a:rPr lang="en-US" sz="900" kern="1200">
                          <a:effectLst/>
                        </a:rPr>
                        <a:t>Tick all that apply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Specimen Collection 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Lab Requisition ID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COVID19 Test Result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27549929"/>
                  </a:ext>
                </a:extLst>
              </a:tr>
              <a:tr h="580454">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dd/mm/yyyy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Fever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Headache</a:t>
                      </a: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Myalgia</a:t>
                      </a: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Cough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Difficulty breathing, fast breathing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dd/mm/yyyy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Auto-generated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gn="ctr">
                        <a:lnSpc>
                          <a:spcPct val="107000"/>
                        </a:lnSpc>
                        <a:spcBef>
                          <a:spcPts val="0"/>
                        </a:spcBef>
                        <a:spcAft>
                          <a:spcPts val="0"/>
                        </a:spcAft>
                      </a:pPr>
                      <a:r>
                        <a:rPr lang="en-US" sz="900" kern="1200">
                          <a:effectLst/>
                        </a:rPr>
                        <a:t>pos, neg, </a:t>
                      </a:r>
                      <a:r>
                        <a:rPr lang="en-US" sz="900" kern="1200" err="1">
                          <a:effectLst/>
                        </a:rPr>
                        <a:t>ind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09044580"/>
                  </a:ext>
                </a:extLst>
              </a:tr>
              <a:tr h="305935">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2371651761"/>
                  </a:ext>
                </a:extLst>
              </a:tr>
              <a:tr h="305935">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5863" marR="45863"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641075529"/>
                  </a:ext>
                </a:extLst>
              </a:tr>
            </a:tbl>
          </a:graphicData>
        </a:graphic>
      </p:graphicFrame>
    </p:spTree>
    <p:extLst>
      <p:ext uri="{BB962C8B-B14F-4D97-AF65-F5344CB8AC3E}">
        <p14:creationId xmlns:p14="http://schemas.microsoft.com/office/powerpoint/2010/main" val="246456929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72-0C8E-4023-9676-AE84B5D6DF0C}"/>
              </a:ext>
            </a:extLst>
          </p:cNvPr>
          <p:cNvSpPr>
            <a:spLocks noGrp="1"/>
          </p:cNvSpPr>
          <p:nvPr>
            <p:ph type="title"/>
          </p:nvPr>
        </p:nvSpPr>
        <p:spPr/>
        <p:txBody>
          <a:bodyPr/>
          <a:lstStyle/>
          <a:p>
            <a:pPr algn="ctr"/>
            <a:r>
              <a:rPr lang="en-US"/>
              <a:t>Summary</a:t>
            </a:r>
          </a:p>
        </p:txBody>
      </p:sp>
      <p:sp>
        <p:nvSpPr>
          <p:cNvPr id="3" name="Text Placeholder 2">
            <a:extLst>
              <a:ext uri="{FF2B5EF4-FFF2-40B4-BE49-F238E27FC236}">
                <a16:creationId xmlns:a16="http://schemas.microsoft.com/office/drawing/2014/main" id="{1F16C06C-E642-43C7-AF49-5CFD6A2CC014}"/>
              </a:ext>
            </a:extLst>
          </p:cNvPr>
          <p:cNvSpPr>
            <a:spLocks noGrp="1"/>
          </p:cNvSpPr>
          <p:nvPr>
            <p:ph type="body" sz="quarter" idx="10"/>
          </p:nvPr>
        </p:nvSpPr>
        <p:spPr/>
        <p:txBody>
          <a:bodyPr/>
          <a:lstStyle/>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Mortality surveillance is a critical element of COVID-19 surveillance system</a:t>
            </a:r>
          </a:p>
          <a:p>
            <a:pPr marL="480060" lvl="1" indent="-205740" eaLnBrk="1" fontAlgn="auto" hangingPunct="1">
              <a:spcBef>
                <a:spcPts val="413"/>
              </a:spcBef>
              <a:spcAft>
                <a:spcPts val="0"/>
              </a:spcAft>
              <a:buClr>
                <a:srgbClr val="94B6D2"/>
              </a:buClr>
              <a:buSzPct val="70000"/>
              <a:buFont typeface="Wingdings 2"/>
              <a:buChar char=""/>
            </a:pPr>
            <a:r>
              <a:rPr lang="en-US" sz="1800">
                <a:solidFill>
                  <a:prstClr val="black"/>
                </a:solidFill>
                <a:latin typeface="Tw Cen MT"/>
              </a:rPr>
              <a:t>Deaths among confirmed cases only tells part of the story</a:t>
            </a:r>
          </a:p>
          <a:p>
            <a:pPr marL="480060" lvl="1" indent="-205740" eaLnBrk="1" fontAlgn="auto" hangingPunct="1">
              <a:spcBef>
                <a:spcPts val="413"/>
              </a:spcBef>
              <a:spcAft>
                <a:spcPts val="0"/>
              </a:spcAft>
              <a:buClr>
                <a:srgbClr val="94B6D2"/>
              </a:buClr>
              <a:buSzPct val="70000"/>
              <a:buFont typeface="Wingdings 2"/>
              <a:buChar char=""/>
            </a:pPr>
            <a:r>
              <a:rPr lang="en-US" sz="1800">
                <a:solidFill>
                  <a:prstClr val="black"/>
                </a:solidFill>
                <a:latin typeface="Tw Cen MT"/>
              </a:rPr>
              <a:t>All-cause mortality surveillance is needed to inform policy makers</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Gaps in data completeness may limit geographic scope of all-cause mortality surveillance</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Lag in data capture is a critical hurdle to timely action</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Zambia is leveraging existing systems and creating new structures where needed</a:t>
            </a:r>
          </a:p>
          <a:p>
            <a:pPr marL="240030" lvl="0" indent="-240030" eaLnBrk="1" fontAlgn="auto" hangingPunct="1">
              <a:spcBef>
                <a:spcPts val="525"/>
              </a:spcBef>
              <a:spcAft>
                <a:spcPts val="0"/>
              </a:spcAft>
              <a:buClr>
                <a:srgbClr val="DD8047"/>
              </a:buClr>
              <a:buSzPct val="60000"/>
              <a:buFont typeface="Wingdings"/>
              <a:buChar char=""/>
            </a:pPr>
            <a:r>
              <a:rPr lang="en-US">
                <a:solidFill>
                  <a:prstClr val="black"/>
                </a:solidFill>
                <a:latin typeface="Tw Cen MT"/>
              </a:rPr>
              <a:t>Partnering across ministries is critical to success</a:t>
            </a:r>
          </a:p>
          <a:p>
            <a:pPr marL="480060" lvl="1" indent="-205740" eaLnBrk="1" fontAlgn="auto" hangingPunct="1">
              <a:spcBef>
                <a:spcPts val="413"/>
              </a:spcBef>
              <a:spcAft>
                <a:spcPts val="0"/>
              </a:spcAft>
              <a:buClr>
                <a:srgbClr val="94B6D2"/>
              </a:buClr>
              <a:buSzPct val="70000"/>
              <a:buFont typeface="Wingdings 2"/>
              <a:buChar char=""/>
            </a:pPr>
            <a:r>
              <a:rPr lang="en-US" sz="1800">
                <a:solidFill>
                  <a:prstClr val="black"/>
                </a:solidFill>
                <a:latin typeface="Tw Cen MT"/>
              </a:rPr>
              <a:t>CDC playing a supportive role to facilitate implementation</a:t>
            </a: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480060" lvl="1" indent="-205740" eaLnBrk="1" fontAlgn="auto" hangingPunct="1">
              <a:spcBef>
                <a:spcPts val="413"/>
              </a:spcBef>
              <a:spcAft>
                <a:spcPts val="0"/>
              </a:spcAft>
              <a:buClr>
                <a:srgbClr val="94B6D2"/>
              </a:buClr>
              <a:buSzPct val="70000"/>
              <a:buFont typeface="Wingdings 2"/>
              <a:buChar char=""/>
            </a:pPr>
            <a:endParaRPr lang="en-US" sz="1500">
              <a:solidFill>
                <a:prstClr val="black"/>
              </a:solidFill>
              <a:latin typeface="Tw Cen MT"/>
            </a:endParaRPr>
          </a:p>
          <a:p>
            <a:pPr marL="0" lvl="0" indent="0" eaLnBrk="1" fontAlgn="auto" hangingPunct="1">
              <a:spcBef>
                <a:spcPts val="525"/>
              </a:spcBef>
              <a:spcAft>
                <a:spcPts val="0"/>
              </a:spcAft>
              <a:buClr>
                <a:srgbClr val="DD8047"/>
              </a:buClr>
              <a:buSzPct val="60000"/>
              <a:buNone/>
            </a:pPr>
            <a:endParaRPr lang="en-US"/>
          </a:p>
        </p:txBody>
      </p:sp>
    </p:spTree>
    <p:extLst>
      <p:ext uri="{BB962C8B-B14F-4D97-AF65-F5344CB8AC3E}">
        <p14:creationId xmlns:p14="http://schemas.microsoft.com/office/powerpoint/2010/main" val="161947610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1F5EDB-4C78-4036-8CD2-DCDE351B7868}"/>
              </a:ext>
            </a:extLst>
          </p:cNvPr>
          <p:cNvSpPr>
            <a:spLocks noGrp="1"/>
          </p:cNvSpPr>
          <p:nvPr>
            <p:ph type="title"/>
          </p:nvPr>
        </p:nvSpPr>
        <p:spPr>
          <a:xfrm>
            <a:off x="457199" y="446872"/>
            <a:ext cx="8229600" cy="349833"/>
          </a:xfrm>
        </p:spPr>
        <p:txBody>
          <a:bodyPr/>
          <a:lstStyle/>
          <a:p>
            <a:r>
              <a:rPr lang="en-US"/>
              <a:t>WHO Mortality Surveillance Resources</a:t>
            </a:r>
          </a:p>
        </p:txBody>
      </p:sp>
      <p:sp>
        <p:nvSpPr>
          <p:cNvPr id="6" name="Text Placeholder 5">
            <a:extLst>
              <a:ext uri="{FF2B5EF4-FFF2-40B4-BE49-F238E27FC236}">
                <a16:creationId xmlns:a16="http://schemas.microsoft.com/office/drawing/2014/main" id="{8008B68A-6E5C-4101-A51B-670A9951AF6F}"/>
              </a:ext>
            </a:extLst>
          </p:cNvPr>
          <p:cNvSpPr>
            <a:spLocks noGrp="1"/>
          </p:cNvSpPr>
          <p:nvPr>
            <p:ph type="body" sz="quarter" idx="10"/>
          </p:nvPr>
        </p:nvSpPr>
        <p:spPr>
          <a:xfrm>
            <a:off x="457199" y="796705"/>
            <a:ext cx="8543366" cy="3612926"/>
          </a:xfrm>
          <a:solidFill>
            <a:schemeClr val="bg2"/>
          </a:solidFill>
        </p:spPr>
        <p:txBody>
          <a:bodyPr/>
          <a:lstStyle/>
          <a:p>
            <a:pPr>
              <a:spcBef>
                <a:spcPts val="0"/>
              </a:spcBef>
            </a:pPr>
            <a:r>
              <a:rPr lang="en-US" sz="1600"/>
              <a:t>Surveillance strategies for COVID-19 human infection </a:t>
            </a:r>
          </a:p>
          <a:p>
            <a:pPr marL="0" indent="0">
              <a:spcBef>
                <a:spcPts val="0"/>
              </a:spcBef>
              <a:buNone/>
            </a:pPr>
            <a:r>
              <a:rPr lang="en-US" sz="1400"/>
              <a:t>       (</a:t>
            </a:r>
            <a:r>
              <a:rPr lang="en-US" sz="1400">
                <a:hlinkClick r:id="rId3">
                  <a:extLst>
                    <a:ext uri="{A12FA001-AC4F-418D-AE19-62706E023703}">
                      <ahyp:hlinkClr xmlns:ahyp="http://schemas.microsoft.com/office/drawing/2018/hyperlinkcolor" val="tx"/>
                    </a:ext>
                  </a:extLst>
                </a:hlinkClick>
              </a:rPr>
              <a:t>https://www.who.int/publications-detail/surveillance-strategies-for-covid-19-human-infection) </a:t>
            </a:r>
            <a:endParaRPr lang="en-US" sz="1400"/>
          </a:p>
          <a:p>
            <a:pPr>
              <a:spcBef>
                <a:spcPts val="1200"/>
              </a:spcBef>
            </a:pPr>
            <a:r>
              <a:rPr lang="en-US" sz="1600"/>
              <a:t>Global Surveillance of COVID-19: WHO process for reporting aggregated data</a:t>
            </a:r>
          </a:p>
          <a:p>
            <a:pPr marL="914400">
              <a:spcBef>
                <a:spcPts val="0"/>
              </a:spcBef>
              <a:buFont typeface="Wingdings" panose="05000000000000000000" pitchFamily="2" charset="2"/>
              <a:buChar char="q"/>
            </a:pPr>
            <a:r>
              <a:rPr lang="en-US" sz="1600">
                <a:solidFill>
                  <a:schemeClr val="accent2"/>
                </a:solidFill>
              </a:rPr>
              <a:t>Excel tool for weekly reporting, including “number of NEW CONFIRMED CASES DEATHS country-wide” </a:t>
            </a:r>
            <a:r>
              <a:rPr lang="en-US" sz="1400">
                <a:solidFill>
                  <a:schemeClr val="accent2"/>
                </a:solidFill>
              </a:rPr>
              <a:t>(</a:t>
            </a:r>
            <a:r>
              <a:rPr lang="en-US" sz="1400">
                <a:solidFill>
                  <a:schemeClr val="accent2"/>
                </a:solidFill>
                <a:hlinkClick r:id="rId4">
                  <a:extLst>
                    <a:ext uri="{A12FA001-AC4F-418D-AE19-62706E023703}">
                      <ahyp:hlinkClr xmlns:ahyp="http://schemas.microsoft.com/office/drawing/2018/hyperlinkcolor" val="tx"/>
                    </a:ext>
                  </a:extLst>
                </a:hlinkClick>
              </a:rPr>
              <a:t>https://www.who.int/publications/i/item/aggregated-weekly-reporting-form</a:t>
            </a:r>
            <a:r>
              <a:rPr lang="en-US" sz="1400">
                <a:solidFill>
                  <a:schemeClr val="accent2"/>
                </a:solidFill>
              </a:rPr>
              <a:t>)</a:t>
            </a:r>
          </a:p>
          <a:p>
            <a:pPr>
              <a:spcBef>
                <a:spcPts val="1200"/>
              </a:spcBef>
            </a:pPr>
            <a:r>
              <a:rPr lang="en-US" sz="1600"/>
              <a:t>Technical Note: Medical certification, ICD mortality coding, and reporting mortality associated with COVID-19 </a:t>
            </a:r>
            <a:r>
              <a:rPr lang="en-US" sz="1400"/>
              <a:t>(</a:t>
            </a:r>
            <a:r>
              <a:rPr lang="en-US" sz="1400">
                <a:hlinkClick r:id="rId5">
                  <a:extLst>
                    <a:ext uri="{A12FA001-AC4F-418D-AE19-62706E023703}">
                      <ahyp:hlinkClr xmlns:ahyp="http://schemas.microsoft.com/office/drawing/2018/hyperlinkcolor" val="tx"/>
                    </a:ext>
                  </a:extLst>
                </a:hlinkClick>
              </a:rPr>
              <a:t>https://www.who.int/publications/i/item/WHO-2019-nCoV-mortality-reporting-2020-1</a:t>
            </a:r>
            <a:r>
              <a:rPr lang="en-US" sz="1400"/>
              <a:t>)</a:t>
            </a:r>
          </a:p>
          <a:p>
            <a:pPr marL="914400">
              <a:spcBef>
                <a:spcPts val="0"/>
              </a:spcBef>
              <a:buFont typeface="Wingdings" panose="05000000000000000000" pitchFamily="2" charset="2"/>
              <a:buChar char="q"/>
            </a:pPr>
            <a:r>
              <a:rPr lang="en-US" sz="1600">
                <a:solidFill>
                  <a:schemeClr val="accent2"/>
                </a:solidFill>
              </a:rPr>
              <a:t>Portal for weekly reporting from death certificates (for authorized users)</a:t>
            </a:r>
          </a:p>
          <a:p>
            <a:pPr>
              <a:spcBef>
                <a:spcPts val="1200"/>
              </a:spcBef>
            </a:pPr>
            <a:r>
              <a:rPr lang="en-US" sz="1600"/>
              <a:t>Revealing the Toll of COVID-19: a Technical Package for Rapid Mortality Surveillance and Epidemic Response </a:t>
            </a:r>
            <a:r>
              <a:rPr lang="en-US" sz="1400"/>
              <a:t>(</a:t>
            </a:r>
            <a:r>
              <a:rPr lang="en-US" sz="1400">
                <a:hlinkClick r:id="rId6">
                  <a:extLst>
                    <a:ext uri="{A12FA001-AC4F-418D-AE19-62706E023703}">
                      <ahyp:hlinkClr xmlns:ahyp="http://schemas.microsoft.com/office/drawing/2018/hyperlinkcolor" val="tx"/>
                    </a:ext>
                  </a:extLst>
                </a:hlinkClick>
              </a:rPr>
              <a:t>https://www.who.int/publications/i/item/revealing-the-toll-of-covid-19</a:t>
            </a:r>
            <a:r>
              <a:rPr lang="en-US" sz="1400"/>
              <a:t>)</a:t>
            </a:r>
          </a:p>
          <a:p>
            <a:pPr marL="914400">
              <a:spcBef>
                <a:spcPts val="0"/>
              </a:spcBef>
              <a:buFont typeface="Wingdings" panose="05000000000000000000" pitchFamily="2" charset="2"/>
              <a:buChar char="q"/>
            </a:pPr>
            <a:r>
              <a:rPr lang="en-GB" sz="1600">
                <a:solidFill>
                  <a:schemeClr val="accent2"/>
                </a:solidFill>
              </a:rPr>
              <a:t>Excess mortality calculator </a:t>
            </a:r>
            <a:r>
              <a:rPr lang="en-GB" sz="1400">
                <a:solidFill>
                  <a:schemeClr val="accent2"/>
                </a:solidFill>
              </a:rPr>
              <a:t>(</a:t>
            </a:r>
            <a:r>
              <a:rPr lang="en-GB" sz="1400">
                <a:solidFill>
                  <a:schemeClr val="accent2"/>
                </a:solidFill>
                <a:hlinkClick r:id="rId7">
                  <a:extLst>
                    <a:ext uri="{A12FA001-AC4F-418D-AE19-62706E023703}">
                      <ahyp:hlinkClr xmlns:ahyp="http://schemas.microsoft.com/office/drawing/2018/hyperlinkcolor" val="tx"/>
                    </a:ext>
                  </a:extLst>
                </a:hlinkClick>
              </a:rPr>
              <a:t>https://preventepidemics.org/covid19/resources/excess-mortality/</a:t>
            </a:r>
            <a:r>
              <a:rPr lang="en-GB" sz="1400">
                <a:solidFill>
                  <a:schemeClr val="accent2"/>
                </a:solidFill>
              </a:rPr>
              <a:t>) </a:t>
            </a:r>
          </a:p>
          <a:p>
            <a:pPr marL="914400">
              <a:spcBef>
                <a:spcPts val="0"/>
              </a:spcBef>
              <a:buFont typeface="Wingdings" panose="05000000000000000000" pitchFamily="2" charset="2"/>
              <a:buChar char="q"/>
            </a:pPr>
            <a:r>
              <a:rPr lang="en-US" sz="1600">
                <a:solidFill>
                  <a:schemeClr val="accent2"/>
                </a:solidFill>
              </a:rPr>
              <a:t>Portal for weekly reporting of total all-cause mortality forthcoming (for authorized users)</a:t>
            </a:r>
          </a:p>
          <a:p>
            <a:pPr marL="914400">
              <a:spcBef>
                <a:spcPts val="0"/>
              </a:spcBef>
              <a:buFont typeface="Wingdings" panose="05000000000000000000" pitchFamily="2" charset="2"/>
              <a:buChar char="q"/>
            </a:pPr>
            <a:r>
              <a:rPr lang="en-US" sz="1600">
                <a:solidFill>
                  <a:schemeClr val="accent2"/>
                </a:solidFill>
              </a:rPr>
              <a:t>WHO Bulletin. Mortality surveillance during the COVID-19 pandemic (</a:t>
            </a:r>
            <a:r>
              <a:rPr lang="en-US" sz="1400">
                <a:solidFill>
                  <a:schemeClr val="accent2"/>
                </a:solidFill>
                <a:hlinkClick r:id="rId8">
                  <a:extLst>
                    <a:ext uri="{A12FA001-AC4F-418D-AE19-62706E023703}">
                      <ahyp:hlinkClr xmlns:ahyp="http://schemas.microsoft.com/office/drawing/2018/hyperlinkcolor" val="tx"/>
                    </a:ext>
                  </a:extLst>
                </a:hlinkClick>
              </a:rPr>
              <a:t>https://www.who.int/bulletin/volumes/98/6/20-263194/en/</a:t>
            </a:r>
            <a:r>
              <a:rPr lang="en-US" sz="1400">
                <a:solidFill>
                  <a:schemeClr val="accent2"/>
                </a:solidFill>
              </a:rPr>
              <a:t>)</a:t>
            </a:r>
          </a:p>
          <a:p>
            <a:pPr marL="684212" indent="0">
              <a:spcBef>
                <a:spcPts val="0"/>
              </a:spcBef>
              <a:buNone/>
            </a:pPr>
            <a:endParaRPr lang="en-US" sz="1400">
              <a:solidFill>
                <a:schemeClr val="accent2"/>
              </a:solidFill>
            </a:endParaRPr>
          </a:p>
          <a:p>
            <a:pPr lvl="1">
              <a:spcBef>
                <a:spcPts val="0"/>
              </a:spcBef>
            </a:pPr>
            <a:endParaRPr lang="en-US" sz="1600"/>
          </a:p>
        </p:txBody>
      </p:sp>
    </p:spTree>
    <p:extLst>
      <p:ext uri="{BB962C8B-B14F-4D97-AF65-F5344CB8AC3E}">
        <p14:creationId xmlns:p14="http://schemas.microsoft.com/office/powerpoint/2010/main" val="62253498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7543-505F-4F58-AE85-C12309D0BC85}"/>
              </a:ext>
            </a:extLst>
          </p:cNvPr>
          <p:cNvSpPr>
            <a:spLocks noGrp="1"/>
          </p:cNvSpPr>
          <p:nvPr>
            <p:ph type="title"/>
          </p:nvPr>
        </p:nvSpPr>
        <p:spPr/>
        <p:txBody>
          <a:bodyPr/>
          <a:lstStyle/>
          <a:p>
            <a:r>
              <a:rPr lang="en-US"/>
              <a:t>Mortality Surveillance Webinars</a:t>
            </a:r>
            <a:br>
              <a:rPr lang="en-US"/>
            </a:br>
            <a:r>
              <a:rPr lang="en-US" sz="2000"/>
              <a:t>Bloomberg Philanthropies Data for Health – Data for COVID-19 Webinars </a:t>
            </a:r>
            <a:endParaRPr lang="en-US"/>
          </a:p>
        </p:txBody>
      </p:sp>
      <p:sp>
        <p:nvSpPr>
          <p:cNvPr id="3" name="Text Placeholder 2">
            <a:extLst>
              <a:ext uri="{FF2B5EF4-FFF2-40B4-BE49-F238E27FC236}">
                <a16:creationId xmlns:a16="http://schemas.microsoft.com/office/drawing/2014/main" id="{DEEED9CA-2317-45F7-909A-107942EEBAD9}"/>
              </a:ext>
            </a:extLst>
          </p:cNvPr>
          <p:cNvSpPr>
            <a:spLocks noGrp="1"/>
          </p:cNvSpPr>
          <p:nvPr>
            <p:ph type="body" sz="quarter" idx="10"/>
          </p:nvPr>
        </p:nvSpPr>
        <p:spPr>
          <a:xfrm>
            <a:off x="579422" y="1158875"/>
            <a:ext cx="8347296" cy="3341688"/>
          </a:xfrm>
        </p:spPr>
        <p:txBody>
          <a:bodyPr/>
          <a:lstStyle/>
          <a:p>
            <a:pPr lvl="0"/>
            <a:r>
              <a:rPr lang="en-US" i="1"/>
              <a:t>Rapid Mortality Surveillance</a:t>
            </a:r>
            <a:endParaRPr lang="en-US"/>
          </a:p>
          <a:p>
            <a:pPr marL="227013" lvl="0" indent="0">
              <a:buNone/>
            </a:pPr>
            <a:r>
              <a:rPr lang="en-US" u="sng">
                <a:hlinkClick r:id="rId3"/>
              </a:rPr>
              <a:t>Recording</a:t>
            </a:r>
            <a:r>
              <a:rPr lang="en-US"/>
              <a:t>, session slides [</a:t>
            </a:r>
            <a:r>
              <a:rPr lang="en-US" u="sng">
                <a:hlinkClick r:id="rId4"/>
              </a:rPr>
              <a:t>English version</a:t>
            </a:r>
            <a:r>
              <a:rPr lang="en-US"/>
              <a:t>]</a:t>
            </a:r>
          </a:p>
          <a:p>
            <a:pPr lvl="0"/>
            <a:r>
              <a:rPr lang="en-US" i="1"/>
              <a:t>Certification and Coding of COVID-19 &amp; Iris Recommendations for COVID-19</a:t>
            </a:r>
          </a:p>
          <a:p>
            <a:pPr marL="227013" lvl="0" indent="0">
              <a:buNone/>
            </a:pPr>
            <a:r>
              <a:rPr lang="en-US" u="sng">
                <a:hlinkClick r:id="rId5"/>
              </a:rPr>
              <a:t>Recording</a:t>
            </a:r>
            <a:r>
              <a:rPr lang="en-US"/>
              <a:t>, session slides [</a:t>
            </a:r>
            <a:r>
              <a:rPr lang="en-US" u="sng">
                <a:hlinkClick r:id="rId6"/>
              </a:rPr>
              <a:t>English version</a:t>
            </a:r>
            <a:r>
              <a:rPr lang="en-US"/>
              <a:t>, </a:t>
            </a:r>
            <a:r>
              <a:rPr lang="en-US" u="sng">
                <a:hlinkClick r:id="rId7"/>
              </a:rPr>
              <a:t>Spanish version</a:t>
            </a:r>
            <a:r>
              <a:rPr lang="en-US"/>
              <a:t>, </a:t>
            </a:r>
            <a:r>
              <a:rPr lang="en-US" u="sng">
                <a:hlinkClick r:id="rId8"/>
              </a:rPr>
              <a:t>French version</a:t>
            </a:r>
            <a:r>
              <a:rPr lang="en-US"/>
              <a:t>]</a:t>
            </a:r>
          </a:p>
          <a:p>
            <a:pPr lvl="0"/>
            <a:r>
              <a:rPr lang="en-US" i="1"/>
              <a:t>Verbal Autopsy in the Context of COVID-19</a:t>
            </a:r>
          </a:p>
          <a:p>
            <a:pPr marL="227013" lvl="0" indent="0">
              <a:buNone/>
            </a:pPr>
            <a:r>
              <a:rPr lang="en-US" u="sng">
                <a:hlinkClick r:id="rId9"/>
              </a:rPr>
              <a:t>Recording</a:t>
            </a:r>
            <a:r>
              <a:rPr lang="en-US"/>
              <a:t>, session slides [</a:t>
            </a:r>
            <a:r>
              <a:rPr lang="en-US" u="sng">
                <a:hlinkClick r:id="rId10"/>
              </a:rPr>
              <a:t>English version</a:t>
            </a:r>
            <a:r>
              <a:rPr lang="en-US"/>
              <a:t>, </a:t>
            </a:r>
            <a:r>
              <a:rPr lang="en-US" u="sng">
                <a:hlinkClick r:id="rId11"/>
              </a:rPr>
              <a:t>Spanish version</a:t>
            </a:r>
            <a:r>
              <a:rPr lang="en-US"/>
              <a:t>, </a:t>
            </a:r>
            <a:r>
              <a:rPr lang="en-US" u="sng">
                <a:hlinkClick r:id="rId12"/>
              </a:rPr>
              <a:t>French version</a:t>
            </a:r>
            <a:r>
              <a:rPr lang="en-US"/>
              <a:t>]</a:t>
            </a:r>
          </a:p>
          <a:p>
            <a:pPr lvl="0"/>
            <a:r>
              <a:rPr lang="en-US" i="1"/>
              <a:t>Measuring Excess Mortality due to COVID-19 </a:t>
            </a:r>
          </a:p>
          <a:p>
            <a:pPr marL="227013" lvl="0" indent="0">
              <a:buNone/>
            </a:pPr>
            <a:r>
              <a:rPr lang="en-US" u="sng">
                <a:hlinkClick r:id="rId13"/>
              </a:rPr>
              <a:t>Recording</a:t>
            </a:r>
            <a:r>
              <a:rPr lang="en-US"/>
              <a:t>, session slides [</a:t>
            </a:r>
            <a:r>
              <a:rPr lang="en-US" u="sng">
                <a:hlinkClick r:id="rId14"/>
              </a:rPr>
              <a:t>English version,</a:t>
            </a:r>
            <a:r>
              <a:rPr lang="en-US"/>
              <a:t> </a:t>
            </a:r>
            <a:r>
              <a:rPr lang="en-US" u="sng">
                <a:hlinkClick r:id="rId15"/>
              </a:rPr>
              <a:t>Spanish version</a:t>
            </a:r>
            <a:r>
              <a:rPr lang="en-US" u="sng"/>
              <a:t>,</a:t>
            </a:r>
            <a:r>
              <a:rPr lang="en-US"/>
              <a:t> </a:t>
            </a:r>
            <a:r>
              <a:rPr lang="en-US" u="sng">
                <a:hlinkClick r:id="rId16"/>
              </a:rPr>
              <a:t>French version </a:t>
            </a:r>
            <a:r>
              <a:rPr lang="en-US"/>
              <a:t>]</a:t>
            </a:r>
          </a:p>
          <a:p>
            <a:pPr lvl="0"/>
            <a:endParaRPr lang="en-US"/>
          </a:p>
          <a:p>
            <a:endParaRPr lang="en-US"/>
          </a:p>
        </p:txBody>
      </p:sp>
    </p:spTree>
    <p:extLst>
      <p:ext uri="{BB962C8B-B14F-4D97-AF65-F5344CB8AC3E}">
        <p14:creationId xmlns:p14="http://schemas.microsoft.com/office/powerpoint/2010/main" val="398222528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D61A-FA55-47FA-8656-5D6CF0541C65}"/>
              </a:ext>
            </a:extLst>
          </p:cNvPr>
          <p:cNvSpPr>
            <a:spLocks noGrp="1"/>
          </p:cNvSpPr>
          <p:nvPr>
            <p:ph type="title"/>
          </p:nvPr>
        </p:nvSpPr>
        <p:spPr>
          <a:xfrm>
            <a:off x="457200" y="424459"/>
            <a:ext cx="8229600" cy="436958"/>
          </a:xfrm>
        </p:spPr>
        <p:txBody>
          <a:bodyPr/>
          <a:lstStyle/>
          <a:p>
            <a:r>
              <a:rPr lang="en-US"/>
              <a:t>Other Resources</a:t>
            </a:r>
            <a:br>
              <a:rPr lang="en-US"/>
            </a:br>
            <a:r>
              <a:rPr lang="en-US" sz="2000"/>
              <a:t>ITF SharePoint: Documents &gt; Surveillance &gt; Mortality Surveillance</a:t>
            </a:r>
          </a:p>
        </p:txBody>
      </p:sp>
      <p:sp>
        <p:nvSpPr>
          <p:cNvPr id="3" name="Text Placeholder 2">
            <a:extLst>
              <a:ext uri="{FF2B5EF4-FFF2-40B4-BE49-F238E27FC236}">
                <a16:creationId xmlns:a16="http://schemas.microsoft.com/office/drawing/2014/main" id="{BC0D7E5A-21EB-421B-8D2F-26310111865C}"/>
              </a:ext>
            </a:extLst>
          </p:cNvPr>
          <p:cNvSpPr>
            <a:spLocks noGrp="1"/>
          </p:cNvSpPr>
          <p:nvPr>
            <p:ph type="body" sz="quarter" idx="10"/>
          </p:nvPr>
        </p:nvSpPr>
        <p:spPr>
          <a:xfrm>
            <a:off x="457200" y="950613"/>
            <a:ext cx="8229600" cy="3549949"/>
          </a:xfrm>
        </p:spPr>
        <p:txBody>
          <a:bodyPr/>
          <a:lstStyle/>
          <a:p>
            <a:r>
              <a:rPr lang="en-US" sz="1600"/>
              <a:t>CDC/NCHS. Guidance for Certifying Deaths Due to COVID-19 (</a:t>
            </a:r>
            <a:r>
              <a:rPr lang="en-US" sz="1400">
                <a:hlinkClick r:id="rId3">
                  <a:extLst>
                    <a:ext uri="{A12FA001-AC4F-418D-AE19-62706E023703}">
                      <ahyp:hlinkClr xmlns:ahyp="http://schemas.microsoft.com/office/drawing/2018/hyperlinkcolor" val="tx"/>
                    </a:ext>
                  </a:extLst>
                </a:hlinkClick>
              </a:rPr>
              <a:t>https://www.cdc.gov/nchs/data/nvss/vsrg/vsrg03-508.pdf</a:t>
            </a:r>
            <a:r>
              <a:rPr lang="en-US" sz="1400"/>
              <a:t>) </a:t>
            </a:r>
          </a:p>
          <a:p>
            <a:r>
              <a:rPr lang="en-US" sz="1600"/>
              <a:t>CDC/NCHS. Excess Deaths Associated with COVID-19 </a:t>
            </a:r>
            <a:r>
              <a:rPr lang="en-GB" sz="1400"/>
              <a:t>(</a:t>
            </a:r>
            <a:r>
              <a:rPr lang="en-GB" sz="1400">
                <a:hlinkClick r:id="rId4">
                  <a:extLst>
                    <a:ext uri="{A12FA001-AC4F-418D-AE19-62706E023703}">
                      <ahyp:hlinkClr xmlns:ahyp="http://schemas.microsoft.com/office/drawing/2018/hyperlinkcolor" val="tx"/>
                    </a:ext>
                  </a:extLst>
                </a:hlinkClick>
              </a:rPr>
              <a:t>https://www.cdc.gov/nchs/nvss/vsrr/covid19/excess_deaths.htm</a:t>
            </a:r>
            <a:r>
              <a:rPr lang="en-GB" sz="1400"/>
              <a:t>)</a:t>
            </a:r>
          </a:p>
          <a:p>
            <a:r>
              <a:rPr lang="en-US" sz="1600"/>
              <a:t>CDC. Collection and Submission of Postmortem Specimens from Deceased Persons with Known or Suspected COVID-19, Interim Guidance </a:t>
            </a:r>
            <a:r>
              <a:rPr lang="en-US" sz="1400">
                <a:hlinkClick r:id="rId5">
                  <a:extLst>
                    <a:ext uri="{A12FA001-AC4F-418D-AE19-62706E023703}">
                      <ahyp:hlinkClr xmlns:ahyp="http://schemas.microsoft.com/office/drawing/2018/hyperlinkcolor" val="tx"/>
                    </a:ext>
                  </a:extLst>
                </a:hlinkClick>
              </a:rPr>
              <a:t>(https://www.cdc.gov/coronavirus/2019-ncov/hcp/guidance-postmortem-specimens.html</a:t>
            </a:r>
            <a:r>
              <a:rPr lang="en-US" sz="1400"/>
              <a:t>)</a:t>
            </a:r>
          </a:p>
          <a:p>
            <a:r>
              <a:rPr lang="en-US" sz="1600"/>
              <a:t>WHO/AFRO. Response to COVID-19 Pandemic: Interim guidance notes for member states on monitoring and detecting deaths at community levels. </a:t>
            </a:r>
            <a:r>
              <a:rPr lang="en-US" sz="1400"/>
              <a:t>(</a:t>
            </a:r>
            <a:r>
              <a:rPr lang="en-GB" sz="1400">
                <a:hlinkClick r:id="rId6">
                  <a:extLst>
                    <a:ext uri="{A12FA001-AC4F-418D-AE19-62706E023703}">
                      <ahyp:hlinkClr xmlns:ahyp="http://schemas.microsoft.com/office/drawing/2018/hyperlinkcolor" val="tx"/>
                    </a:ext>
                  </a:extLst>
                </a:hlinkClick>
              </a:rPr>
              <a:t>https://www.afro.who.int/sites/default/files/Covid-19/Techinical%20documents/Interim%20Guidance%20note%20for%20Member%20States%20on%20Detecting%20and%20Reporting%20Deaths%20at%20the%20Community-level.pdf</a:t>
            </a:r>
            <a:r>
              <a:rPr lang="en-GB" sz="1400"/>
              <a:t>)</a:t>
            </a:r>
          </a:p>
          <a:p>
            <a:r>
              <a:rPr lang="en-US" sz="1600"/>
              <a:t>JAMA. The Importance of Proper Death Certification During the COVID-19 Pandemic (</a:t>
            </a:r>
            <a:r>
              <a:rPr lang="en-US" sz="1400">
                <a:hlinkClick r:id="rId7">
                  <a:extLst>
                    <a:ext uri="{A12FA001-AC4F-418D-AE19-62706E023703}">
                      <ahyp:hlinkClr xmlns:ahyp="http://schemas.microsoft.com/office/drawing/2018/hyperlinkcolor" val="tx"/>
                    </a:ext>
                  </a:extLst>
                </a:hlinkClick>
              </a:rPr>
              <a:t>https://jamanetwork.com/journals/jama/fullarticle/2767262</a:t>
            </a:r>
            <a:r>
              <a:rPr lang="en-US" sz="1400"/>
              <a:t>) </a:t>
            </a:r>
          </a:p>
          <a:p>
            <a:endParaRPr lang="en-US" sz="1400"/>
          </a:p>
          <a:p>
            <a:endParaRPr lang="en-GB" sz="1400" u="sng"/>
          </a:p>
          <a:p>
            <a:endParaRPr lang="en-GB" sz="1400" u="sng"/>
          </a:p>
        </p:txBody>
      </p:sp>
    </p:spTree>
    <p:extLst>
      <p:ext uri="{BB962C8B-B14F-4D97-AF65-F5344CB8AC3E}">
        <p14:creationId xmlns:p14="http://schemas.microsoft.com/office/powerpoint/2010/main" val="317286347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20AA-DBAF-4F41-9995-0165C03CED16}"/>
              </a:ext>
            </a:extLst>
          </p:cNvPr>
          <p:cNvSpPr>
            <a:spLocks noGrp="1"/>
          </p:cNvSpPr>
          <p:nvPr>
            <p:ph type="title"/>
          </p:nvPr>
        </p:nvSpPr>
        <p:spPr/>
        <p:txBody>
          <a:bodyPr/>
          <a:lstStyle/>
          <a:p>
            <a:r>
              <a:rPr lang="en-US"/>
              <a:t>Thank you!</a:t>
            </a:r>
          </a:p>
        </p:txBody>
      </p:sp>
      <p:sp>
        <p:nvSpPr>
          <p:cNvPr id="3" name="Subtitle 4">
            <a:extLst>
              <a:ext uri="{FF2B5EF4-FFF2-40B4-BE49-F238E27FC236}">
                <a16:creationId xmlns:a16="http://schemas.microsoft.com/office/drawing/2014/main" id="{FCB135A7-57DA-4A05-BB91-43E0FDA52F3B}"/>
              </a:ext>
            </a:extLst>
          </p:cNvPr>
          <p:cNvSpPr>
            <a:spLocks noGrp="1"/>
          </p:cNvSpPr>
          <p:nvPr>
            <p:ph type="subTitle" idx="1"/>
          </p:nvPr>
        </p:nvSpPr>
        <p:spPr>
          <a:xfrm>
            <a:off x="265814" y="1318098"/>
            <a:ext cx="5559799" cy="2634469"/>
          </a:xfrm>
        </p:spPr>
        <p:txBody>
          <a:bodyPr/>
          <a:lstStyle/>
          <a:p>
            <a:r>
              <a:rPr lang="en-US" sz="2500">
                <a:solidFill>
                  <a:srgbClr val="006A71"/>
                </a:solidFill>
              </a:rPr>
              <a:t>Mortality Surveillance for COVID-19</a:t>
            </a:r>
          </a:p>
          <a:p>
            <a:pPr marL="342900" indent="-342900">
              <a:buFont typeface="Arial" panose="020B0604020202020204" pitchFamily="34" charset="0"/>
              <a:buChar char="•"/>
            </a:pPr>
            <a:r>
              <a:rPr lang="en-US" i="1">
                <a:solidFill>
                  <a:srgbClr val="006A71"/>
                </a:solidFill>
              </a:rPr>
              <a:t>Erin Nichols, igd1@cdc.gov</a:t>
            </a:r>
          </a:p>
          <a:p>
            <a:pPr marL="342900" indent="-342900">
              <a:buFont typeface="Arial" panose="020B0604020202020204" pitchFamily="34" charset="0"/>
              <a:buChar char="•"/>
            </a:pPr>
            <a:r>
              <a:rPr lang="en-US" i="1">
                <a:solidFill>
                  <a:srgbClr val="006A71"/>
                </a:solidFill>
              </a:rPr>
              <a:t>Emily Cercone, ecercone@cdc.gov</a:t>
            </a:r>
          </a:p>
          <a:p>
            <a:pPr marL="342900" indent="-342900">
              <a:buFont typeface="Arial" panose="020B0604020202020204" pitchFamily="34" charset="0"/>
              <a:buChar char="•"/>
            </a:pPr>
            <a:r>
              <a:rPr lang="en-US" i="1">
                <a:solidFill>
                  <a:srgbClr val="006A71"/>
                </a:solidFill>
              </a:rPr>
              <a:t>Stanley Kamocha, hod5@cdc.gov </a:t>
            </a:r>
          </a:p>
          <a:p>
            <a:endParaRPr lang="en-US" sz="2500">
              <a:solidFill>
                <a:srgbClr val="006A71"/>
              </a:solidFill>
            </a:endParaRPr>
          </a:p>
        </p:txBody>
      </p:sp>
    </p:spTree>
    <p:extLst>
      <p:ext uri="{BB962C8B-B14F-4D97-AF65-F5344CB8AC3E}">
        <p14:creationId xmlns:p14="http://schemas.microsoft.com/office/powerpoint/2010/main" val="298537555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7820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12A4-AE5E-4CAB-8577-BCCCED577C3B}"/>
              </a:ext>
            </a:extLst>
          </p:cNvPr>
          <p:cNvSpPr>
            <a:spLocks noGrp="1"/>
          </p:cNvSpPr>
          <p:nvPr>
            <p:ph type="title"/>
          </p:nvPr>
        </p:nvSpPr>
        <p:spPr/>
        <p:txBody>
          <a:bodyPr/>
          <a:lstStyle/>
          <a:p>
            <a:r>
              <a:rPr lang="en-US" dirty="0"/>
              <a:t>Monitor longer term epidemiologic trends and evolution of COVID-19 virus</a:t>
            </a:r>
          </a:p>
        </p:txBody>
      </p:sp>
      <p:sp>
        <p:nvSpPr>
          <p:cNvPr id="3" name="Text Placeholder 2">
            <a:extLst>
              <a:ext uri="{FF2B5EF4-FFF2-40B4-BE49-F238E27FC236}">
                <a16:creationId xmlns:a16="http://schemas.microsoft.com/office/drawing/2014/main" id="{CCE961FF-CC28-4FA0-98FC-E6B1664B553E}"/>
              </a:ext>
            </a:extLst>
          </p:cNvPr>
          <p:cNvSpPr>
            <a:spLocks noGrp="1"/>
          </p:cNvSpPr>
          <p:nvPr>
            <p:ph type="body" sz="quarter" idx="10"/>
          </p:nvPr>
        </p:nvSpPr>
        <p:spPr/>
        <p:txBody>
          <a:bodyPr/>
          <a:lstStyle/>
          <a:p>
            <a:pPr marL="0" indent="0">
              <a:buNone/>
            </a:pPr>
            <a:r>
              <a:rPr lang="en-US" b="1" i="1" dirty="0">
                <a:solidFill>
                  <a:srgbClr val="00865D"/>
                </a:solidFill>
                <a:latin typeface="Calibri"/>
                <a:cs typeface="Calibri"/>
              </a:rPr>
              <a:t>Changes in deaths (by region, age, sex, and race)</a:t>
            </a:r>
          </a:p>
          <a:p>
            <a:pPr marL="229870" indent="-229870"/>
            <a:r>
              <a:rPr lang="en-US" dirty="0">
                <a:latin typeface="Calibri"/>
                <a:cs typeface="Calibri"/>
              </a:rPr>
              <a:t># deaths in confirmed cases  (case fatality </a:t>
            </a:r>
            <a:r>
              <a:rPr lang="en-US" dirty="0">
                <a:solidFill>
                  <a:srgbClr val="000000"/>
                </a:solidFill>
                <a:latin typeface="Calibri"/>
                <a:cs typeface="Calibri"/>
              </a:rPr>
              <a:t>rate (CFR))</a:t>
            </a:r>
          </a:p>
          <a:p>
            <a:pPr marL="229870" indent="-229870"/>
            <a:r>
              <a:rPr lang="en-US" dirty="0">
                <a:latin typeface="Calibri"/>
                <a:cs typeface="Calibri"/>
              </a:rPr>
              <a:t># confirmed COVID-19 deaths among hospitalized cases (</a:t>
            </a:r>
            <a:r>
              <a:rPr lang="en-US" dirty="0" err="1">
                <a:latin typeface="Calibri"/>
                <a:cs typeface="Calibri"/>
              </a:rPr>
              <a:t>hCFR</a:t>
            </a:r>
            <a:r>
              <a:rPr lang="en-US" dirty="0">
                <a:latin typeface="Calibri"/>
                <a:cs typeface="Calibri"/>
              </a:rPr>
              <a:t> (%))</a:t>
            </a:r>
          </a:p>
          <a:p>
            <a:pPr marL="229870" indent="-229870"/>
            <a:r>
              <a:rPr lang="en-US" dirty="0">
                <a:latin typeface="Calibri"/>
                <a:cs typeface="Calibri"/>
              </a:rPr>
              <a:t># deaths of COVID-like illness (pneumonia, influenza-like illness (ILI), severe acute respiratory illness (SARI))</a:t>
            </a:r>
          </a:p>
          <a:p>
            <a:pPr marL="229870" indent="-229870"/>
            <a:r>
              <a:rPr lang="en-US" dirty="0">
                <a:latin typeface="Calibri"/>
                <a:cs typeface="Calibri"/>
              </a:rPr>
              <a:t>Estimate of excess all-cause mortality</a:t>
            </a:r>
          </a:p>
          <a:p>
            <a:pPr marL="0" indent="0">
              <a:buNone/>
            </a:pPr>
            <a:endParaRPr lang="en-US" sz="1100" dirty="0"/>
          </a:p>
          <a:p>
            <a:pPr marL="0" indent="0">
              <a:buNone/>
            </a:pPr>
            <a:r>
              <a:rPr lang="en-US" b="1" i="1" dirty="0">
                <a:solidFill>
                  <a:srgbClr val="00865D"/>
                </a:solidFill>
              </a:rPr>
              <a:t>Changes in risk factors or co-morbidities (by region, age, sex)</a:t>
            </a:r>
          </a:p>
          <a:p>
            <a:pPr marL="229870" indent="-229870"/>
            <a:r>
              <a:rPr lang="en-US" dirty="0"/>
              <a:t>% deaths among confirmed cases with risk factors (by underlying conditions or co-morbidity) </a:t>
            </a:r>
            <a:endParaRPr lang="en-US" dirty="0">
              <a:cs typeface="Calibri" panose="020F0502020204030204" pitchFamily="34" charset="0"/>
            </a:endParaRPr>
          </a:p>
          <a:p>
            <a:pPr marL="229870" indent="-229870"/>
            <a:endParaRPr lang="en-US" sz="2400" dirty="0">
              <a:cs typeface="Calibri" panose="020F0502020204030204" pitchFamily="34" charset="0"/>
            </a:endParaRPr>
          </a:p>
        </p:txBody>
      </p:sp>
    </p:spTree>
    <p:extLst>
      <p:ext uri="{BB962C8B-B14F-4D97-AF65-F5344CB8AC3E}">
        <p14:creationId xmlns:p14="http://schemas.microsoft.com/office/powerpoint/2010/main" val="17472526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DB35-86C6-4608-A610-755D1A80FB74}"/>
              </a:ext>
            </a:extLst>
          </p:cNvPr>
          <p:cNvSpPr>
            <a:spLocks noGrp="1"/>
          </p:cNvSpPr>
          <p:nvPr>
            <p:ph type="title"/>
          </p:nvPr>
        </p:nvSpPr>
        <p:spPr>
          <a:xfrm>
            <a:off x="457200" y="100101"/>
            <a:ext cx="8229600" cy="535166"/>
          </a:xfrm>
        </p:spPr>
        <p:txBody>
          <a:bodyPr/>
          <a:lstStyle/>
          <a:p>
            <a:r>
              <a:rPr lang="en-US"/>
              <a:t>Indicators available from mortality surveillance</a:t>
            </a:r>
          </a:p>
        </p:txBody>
      </p:sp>
      <p:sp>
        <p:nvSpPr>
          <p:cNvPr id="3" name="Text Placeholder 2">
            <a:extLst>
              <a:ext uri="{FF2B5EF4-FFF2-40B4-BE49-F238E27FC236}">
                <a16:creationId xmlns:a16="http://schemas.microsoft.com/office/drawing/2014/main" id="{1E4D3256-8D10-4A60-A60B-78ED359D4D55}"/>
              </a:ext>
            </a:extLst>
          </p:cNvPr>
          <p:cNvSpPr>
            <a:spLocks noGrp="1"/>
          </p:cNvSpPr>
          <p:nvPr>
            <p:ph type="body" sz="quarter" idx="10"/>
          </p:nvPr>
        </p:nvSpPr>
        <p:spPr>
          <a:xfrm>
            <a:off x="375385" y="754911"/>
            <a:ext cx="8609797" cy="4076731"/>
          </a:xfrm>
        </p:spPr>
        <p:txBody>
          <a:bodyPr numCol="2"/>
          <a:lstStyle/>
          <a:p>
            <a:pPr marL="0" indent="0">
              <a:lnSpc>
                <a:spcPct val="80000"/>
              </a:lnSpc>
              <a:spcBef>
                <a:spcPts val="600"/>
              </a:spcBef>
              <a:buNone/>
            </a:pPr>
            <a:r>
              <a:rPr lang="en-US" sz="1600" b="1">
                <a:solidFill>
                  <a:srgbClr val="00865D"/>
                </a:solidFill>
                <a:latin typeface="Arial" panose="020B0604020202020204" pitchFamily="34" charset="0"/>
                <a:cs typeface="Arial" panose="020B0604020202020204" pitchFamily="34" charset="0"/>
              </a:rPr>
              <a:t>Daily/weekly and cumulative reporting of total deaths:</a:t>
            </a:r>
          </a:p>
          <a:p>
            <a:pPr marL="0" indent="0">
              <a:lnSpc>
                <a:spcPct val="80000"/>
              </a:lnSpc>
              <a:spcBef>
                <a:spcPts val="600"/>
              </a:spcBef>
              <a:buNone/>
            </a:pPr>
            <a:r>
              <a:rPr lang="en-US" sz="1400" i="1">
                <a:latin typeface="Arial" panose="020B0604020202020204" pitchFamily="34" charset="0"/>
                <a:cs typeface="Arial" panose="020B0604020202020204" pitchFamily="34" charset="0"/>
              </a:rPr>
              <a:t>(note: deaths need to be reported by date/week of occurrence, accounting for any delayed reporting)</a:t>
            </a:r>
          </a:p>
          <a:p>
            <a:pPr>
              <a:lnSpc>
                <a:spcPct val="80000"/>
              </a:lnSpc>
              <a:spcBef>
                <a:spcPts val="600"/>
              </a:spcBef>
            </a:pPr>
            <a:r>
              <a:rPr lang="en-US" sz="1600">
                <a:latin typeface="Arial" panose="020B0604020202020204" pitchFamily="34" charset="0"/>
                <a:cs typeface="Arial" panose="020B0604020202020204" pitchFamily="34" charset="0"/>
              </a:rPr>
              <a:t>by age/age group and sex</a:t>
            </a:r>
          </a:p>
          <a:p>
            <a:pPr>
              <a:lnSpc>
                <a:spcPct val="80000"/>
              </a:lnSpc>
              <a:spcBef>
                <a:spcPts val="600"/>
              </a:spcBef>
            </a:pPr>
            <a:r>
              <a:rPr lang="en-US" sz="1600">
                <a:latin typeface="Arial" panose="020B0604020202020204" pitchFamily="34" charset="0"/>
                <a:cs typeface="Arial" panose="020B0604020202020204" pitchFamily="34" charset="0"/>
              </a:rPr>
              <a:t>by geographic catchment area (by place of usual residence and/or occurrence)</a:t>
            </a:r>
          </a:p>
          <a:p>
            <a:pPr>
              <a:lnSpc>
                <a:spcPct val="80000"/>
              </a:lnSpc>
              <a:spcBef>
                <a:spcPts val="600"/>
              </a:spcBef>
            </a:pPr>
            <a:r>
              <a:rPr lang="en-US" sz="1600">
                <a:latin typeface="Arial" panose="020B0604020202020204" pitchFamily="34" charset="0"/>
                <a:cs typeface="Arial" panose="020B0604020202020204" pitchFamily="34" charset="0"/>
              </a:rPr>
              <a:t>by type of place of occurrence (e.g., hospital, home, etc.)</a:t>
            </a:r>
          </a:p>
          <a:p>
            <a:pPr>
              <a:lnSpc>
                <a:spcPct val="80000"/>
              </a:lnSpc>
              <a:spcBef>
                <a:spcPts val="600"/>
              </a:spcBef>
            </a:pPr>
            <a:r>
              <a:rPr lang="en-US" sz="1600">
                <a:latin typeface="Arial" panose="020B0604020202020204" pitchFamily="34" charset="0"/>
                <a:cs typeface="Arial" panose="020B0604020202020204" pitchFamily="34" charset="0"/>
              </a:rPr>
              <a:t>by ethnic group or minority status</a:t>
            </a:r>
          </a:p>
          <a:p>
            <a:pPr>
              <a:lnSpc>
                <a:spcPct val="80000"/>
              </a:lnSpc>
              <a:spcBef>
                <a:spcPts val="600"/>
              </a:spcBef>
            </a:pPr>
            <a:r>
              <a:rPr lang="en-US" sz="1600">
                <a:latin typeface="Arial" panose="020B0604020202020204" pitchFamily="34" charset="0"/>
                <a:cs typeface="Arial" panose="020B0604020202020204" pitchFamily="34" charset="0"/>
              </a:rPr>
              <a:t>by manner and/or cause, where available</a:t>
            </a:r>
          </a:p>
          <a:p>
            <a:pPr>
              <a:lnSpc>
                <a:spcPct val="80000"/>
              </a:lnSpc>
              <a:spcBef>
                <a:spcPts val="600"/>
              </a:spcBef>
            </a:pPr>
            <a:endParaRPr lang="en-US" sz="1600">
              <a:latin typeface="Arial" panose="020B0604020202020204" pitchFamily="34" charset="0"/>
              <a:cs typeface="Arial" panose="020B0604020202020204" pitchFamily="34" charset="0"/>
            </a:endParaRPr>
          </a:p>
          <a:p>
            <a:pPr marL="0" indent="0">
              <a:lnSpc>
                <a:spcPct val="80000"/>
              </a:lnSpc>
              <a:spcBef>
                <a:spcPts val="600"/>
              </a:spcBef>
              <a:buNone/>
            </a:pPr>
            <a:endParaRPr lang="en-US" sz="1600">
              <a:latin typeface="Arial" panose="020B0604020202020204" pitchFamily="34" charset="0"/>
              <a:cs typeface="Arial" panose="020B0604020202020204" pitchFamily="34" charset="0"/>
            </a:endParaRPr>
          </a:p>
          <a:p>
            <a:pPr marL="339725" indent="-222250">
              <a:lnSpc>
                <a:spcPct val="80000"/>
              </a:lnSpc>
              <a:spcBef>
                <a:spcPts val="600"/>
              </a:spcBef>
            </a:pPr>
            <a:endParaRPr lang="en-US" sz="1600">
              <a:latin typeface="Arial" panose="020B0604020202020204" pitchFamily="34" charset="0"/>
              <a:cs typeface="Arial" panose="020B0604020202020204" pitchFamily="34" charset="0"/>
            </a:endParaRPr>
          </a:p>
          <a:p>
            <a:pPr marL="339725" indent="-222250">
              <a:lnSpc>
                <a:spcPct val="80000"/>
              </a:lnSpc>
              <a:spcBef>
                <a:spcPts val="600"/>
              </a:spcBef>
            </a:pPr>
            <a:endParaRPr lang="en-US" sz="1600">
              <a:latin typeface="Arial" panose="020B0604020202020204" pitchFamily="34" charset="0"/>
              <a:cs typeface="Arial" panose="020B0604020202020204" pitchFamily="34" charset="0"/>
            </a:endParaRPr>
          </a:p>
          <a:p>
            <a:pPr marL="339725" indent="-222250">
              <a:lnSpc>
                <a:spcPct val="80000"/>
              </a:lnSpc>
              <a:spcBef>
                <a:spcPts val="600"/>
              </a:spcBef>
            </a:pPr>
            <a:endParaRPr lang="en-US" sz="1600">
              <a:latin typeface="Arial" panose="020B0604020202020204" pitchFamily="34" charset="0"/>
              <a:cs typeface="Arial" panose="020B0604020202020204" pitchFamily="34" charset="0"/>
            </a:endParaRPr>
          </a:p>
          <a:p>
            <a:pPr marL="339725" indent="-222250">
              <a:lnSpc>
                <a:spcPct val="80000"/>
              </a:lnSpc>
              <a:spcBef>
                <a:spcPts val="600"/>
              </a:spcBef>
            </a:pPr>
            <a:r>
              <a:rPr lang="en-US" sz="1600">
                <a:latin typeface="Arial" panose="020B0604020202020204" pitchFamily="34" charset="0"/>
                <a:cs typeface="Arial" panose="020B0604020202020204" pitchFamily="34" charset="0"/>
              </a:rPr>
              <a:t># deaths due to: </a:t>
            </a:r>
          </a:p>
          <a:p>
            <a:pPr marL="796925" lvl="1" indent="-222250">
              <a:lnSpc>
                <a:spcPct val="80000"/>
              </a:lnSpc>
              <a:spcBef>
                <a:spcPts val="600"/>
              </a:spcBef>
            </a:pPr>
            <a:r>
              <a:rPr lang="en-US" sz="1600">
                <a:latin typeface="Arial" panose="020B0604020202020204" pitchFamily="34" charset="0"/>
                <a:cs typeface="Arial" panose="020B0604020202020204" pitchFamily="34" charset="0"/>
              </a:rPr>
              <a:t>COVID-19, where virus is identified (based on case-based # deaths due to COVID-19 surveillance)</a:t>
            </a:r>
          </a:p>
          <a:p>
            <a:pPr marL="796925" lvl="1" indent="-222250">
              <a:lnSpc>
                <a:spcPct val="80000"/>
              </a:lnSpc>
              <a:spcBef>
                <a:spcPts val="600"/>
              </a:spcBef>
            </a:pPr>
            <a:r>
              <a:rPr lang="en-US" sz="1600">
                <a:latin typeface="Arial" panose="020B0604020202020204" pitchFamily="34" charset="0"/>
                <a:cs typeface="Arial" panose="020B0604020202020204" pitchFamily="34" charset="0"/>
              </a:rPr>
              <a:t>COVID-19, based upon clinical/ epi. evidence, without virus identification (probable and suspected cases)</a:t>
            </a:r>
          </a:p>
          <a:p>
            <a:pPr marL="796925" lvl="1" indent="-222250">
              <a:lnSpc>
                <a:spcPct val="80000"/>
              </a:lnSpc>
              <a:spcBef>
                <a:spcPts val="600"/>
              </a:spcBef>
            </a:pPr>
            <a:r>
              <a:rPr lang="en-US" sz="1600">
                <a:latin typeface="Arial" panose="020B0604020202020204" pitchFamily="34" charset="0"/>
                <a:cs typeface="Arial" panose="020B0604020202020204" pitchFamily="34" charset="0"/>
              </a:rPr>
              <a:t>COVID-like illnesses (pneumonia, ILI/SARI, and others)</a:t>
            </a:r>
          </a:p>
          <a:p>
            <a:pPr marL="339725" indent="-222250">
              <a:lnSpc>
                <a:spcPct val="80000"/>
              </a:lnSpc>
              <a:spcBef>
                <a:spcPts val="600"/>
              </a:spcBef>
            </a:pPr>
            <a:r>
              <a:rPr lang="en-US" sz="1600">
                <a:latin typeface="Arial" panose="020B0604020202020204" pitchFamily="34" charset="0"/>
                <a:cs typeface="Arial" panose="020B0604020202020204" pitchFamily="34" charset="0"/>
              </a:rPr>
              <a:t># deaths in confirmed cases (CFR)</a:t>
            </a:r>
          </a:p>
          <a:p>
            <a:pPr marL="339725" indent="-222250">
              <a:lnSpc>
                <a:spcPct val="80000"/>
              </a:lnSpc>
              <a:spcBef>
                <a:spcPts val="600"/>
              </a:spcBef>
            </a:pPr>
            <a:r>
              <a:rPr lang="en-US" sz="1600">
                <a:latin typeface="Arial" panose="020B0604020202020204" pitchFamily="34" charset="0"/>
                <a:cs typeface="Arial" panose="020B0604020202020204" pitchFamily="34" charset="0"/>
              </a:rPr>
              <a:t>% deaths due to COVID-19 (confirmed and not confirmed)</a:t>
            </a:r>
          </a:p>
          <a:p>
            <a:pPr marL="339725" indent="-222250">
              <a:lnSpc>
                <a:spcPct val="80000"/>
              </a:lnSpc>
              <a:spcBef>
                <a:spcPts val="600"/>
              </a:spcBef>
            </a:pPr>
            <a:r>
              <a:rPr lang="en-US" sz="1600">
                <a:latin typeface="Arial" panose="020B0604020202020204" pitchFamily="34" charset="0"/>
                <a:cs typeface="Arial" panose="020B0604020202020204" pitchFamily="34" charset="0"/>
              </a:rPr>
              <a:t>cause specific mortality fractions across various causes</a:t>
            </a:r>
          </a:p>
          <a:p>
            <a:pPr marL="339725" indent="-222250">
              <a:lnSpc>
                <a:spcPct val="80000"/>
              </a:lnSpc>
              <a:spcBef>
                <a:spcPts val="600"/>
              </a:spcBef>
            </a:pPr>
            <a:r>
              <a:rPr lang="en-US" sz="1600">
                <a:latin typeface="Arial" panose="020B0604020202020204" pitchFamily="34" charset="0"/>
                <a:cs typeface="Arial" panose="020B0604020202020204" pitchFamily="34" charset="0"/>
              </a:rPr>
              <a:t>estimate of excess deaths, % excess deaths</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5035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53376-C549-4D10-A1FA-BA3102FD9B6E}"/>
              </a:ext>
            </a:extLst>
          </p:cNvPr>
          <p:cNvPicPr>
            <a:picLocks noChangeAspect="1"/>
          </p:cNvPicPr>
          <p:nvPr/>
        </p:nvPicPr>
        <p:blipFill rotWithShape="1">
          <a:blip r:embed="rId3"/>
          <a:srcRect l="29447" t="55578" r="15123" b="4005"/>
          <a:stretch/>
        </p:blipFill>
        <p:spPr>
          <a:xfrm>
            <a:off x="1604255" y="136326"/>
            <a:ext cx="5935489" cy="4801195"/>
          </a:xfrm>
          <a:prstGeom prst="rect">
            <a:avLst/>
          </a:prstGeom>
        </p:spPr>
      </p:pic>
      <p:sp>
        <p:nvSpPr>
          <p:cNvPr id="3" name="Text Placeholder 2">
            <a:extLst>
              <a:ext uri="{FF2B5EF4-FFF2-40B4-BE49-F238E27FC236}">
                <a16:creationId xmlns:a16="http://schemas.microsoft.com/office/drawing/2014/main" id="{0922C9D3-A538-4A23-A990-A82024F84478}"/>
              </a:ext>
            </a:extLst>
          </p:cNvPr>
          <p:cNvSpPr>
            <a:spLocks noGrp="1"/>
          </p:cNvSpPr>
          <p:nvPr>
            <p:ph type="body" sz="quarter" idx="10"/>
          </p:nvPr>
        </p:nvSpPr>
        <p:spPr>
          <a:xfrm>
            <a:off x="914400" y="4654128"/>
            <a:ext cx="8229600" cy="464979"/>
          </a:xfrm>
        </p:spPr>
        <p:txBody>
          <a:bodyPr/>
          <a:lstStyle/>
          <a:p>
            <a:pPr marL="0" indent="0" algn="r">
              <a:buNone/>
            </a:pPr>
            <a:r>
              <a:rPr lang="en-US" sz="1600">
                <a:solidFill>
                  <a:srgbClr val="000000"/>
                </a:solidFill>
              </a:rPr>
              <a:t>https://www.cdc.gov/flu/weekly/index.htm</a:t>
            </a:r>
          </a:p>
        </p:txBody>
      </p:sp>
      <p:cxnSp>
        <p:nvCxnSpPr>
          <p:cNvPr id="8" name="Straight Connector 7">
            <a:extLst>
              <a:ext uri="{FF2B5EF4-FFF2-40B4-BE49-F238E27FC236}">
                <a16:creationId xmlns:a16="http://schemas.microsoft.com/office/drawing/2014/main" id="{E71BEF12-219D-4900-A86F-5D8B5E890908}"/>
              </a:ext>
            </a:extLst>
          </p:cNvPr>
          <p:cNvCxnSpPr/>
          <p:nvPr/>
        </p:nvCxnSpPr>
        <p:spPr>
          <a:xfrm>
            <a:off x="2065467" y="665779"/>
            <a:ext cx="39265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CA468A-F9B0-4632-9FF1-E797A924CBF6}"/>
              </a:ext>
            </a:extLst>
          </p:cNvPr>
          <p:cNvCxnSpPr>
            <a:cxnSpLocks/>
          </p:cNvCxnSpPr>
          <p:nvPr/>
        </p:nvCxnSpPr>
        <p:spPr>
          <a:xfrm>
            <a:off x="2065467" y="1177963"/>
            <a:ext cx="53393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AEA520-5E45-4C53-BD15-59234BAC9EC3}"/>
              </a:ext>
            </a:extLst>
          </p:cNvPr>
          <p:cNvCxnSpPr>
            <a:cxnSpLocks/>
          </p:cNvCxnSpPr>
          <p:nvPr/>
        </p:nvCxnSpPr>
        <p:spPr>
          <a:xfrm>
            <a:off x="2065467" y="1314822"/>
            <a:ext cx="9406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6811"/>
      </p:ext>
    </p:extLst>
  </p:cSld>
  <p:clrMapOvr>
    <a:masterClrMapping/>
  </p:clrMapOvr>
  <p:transition>
    <p:fade/>
  </p:transition>
</p:sld>
</file>

<file path=ppt/theme/theme1.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03f174-a395-49eb-8ee9-8d943e22f40d">
      <UserInfo>
        <DisplayName/>
        <AccountId xsi:nil="true"/>
        <AccountType/>
      </UserInfo>
    </SharedWithUsers>
    <_ip_UnifiedCompliancePolicyUIAction xmlns="http://schemas.microsoft.com/sharepoint/v3" xsi:nil="true"/>
    <Catch xmlns="52ff0146-47b4-4d51-8c1c-03266fcd63a2">New Item</Catch>
    <TaxCatchAll xmlns="cd03f174-a395-49eb-8ee9-8d943e22f40d"/>
    <_ip_UnifiedCompliancePolicyProperties xmlns="http://schemas.microsoft.com/sharepoint/v3" xsi:nil="true"/>
    <Status xmlns="52ff0146-47b4-4d51-8c1c-03266fcd63a2">Draft</Status>
    <_x0070_n49 xmlns="52ff0146-47b4-4d51-8c1c-03266fcd63a2">
      <UserInfo>
        <DisplayName/>
        <AccountId xsi:nil="true"/>
        <AccountType/>
      </UserInfo>
    </_x0070_n49>
    <PublishingExpirationDate xmlns="http://schemas.microsoft.com/sharepoint/v3" xsi:nil="true"/>
    <TaxKeywordTaxHTField xmlns="cd03f174-a395-49eb-8ee9-8d943e22f40d">
      <Terms xmlns="http://schemas.microsoft.com/office/infopath/2007/PartnerControls"/>
    </TaxKeywordTaxHTField>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263BB87ED693489DF545C68D111AB5" ma:contentTypeVersion="19" ma:contentTypeDescription="Create a new document." ma:contentTypeScope="" ma:versionID="0a0c5dcb93ec546cb01c133f618cb45b">
  <xsd:schema xmlns:xsd="http://www.w3.org/2001/XMLSchema" xmlns:xs="http://www.w3.org/2001/XMLSchema" xmlns:p="http://schemas.microsoft.com/office/2006/metadata/properties" xmlns:ns1="http://schemas.microsoft.com/sharepoint/v3" xmlns:ns2="52ff0146-47b4-4d51-8c1c-03266fcd63a2" xmlns:ns3="cd03f174-a395-49eb-8ee9-8d943e22f40d" targetNamespace="http://schemas.microsoft.com/office/2006/metadata/properties" ma:root="true" ma:fieldsID="9adb54431f74084fbff2d7affc8261f9" ns1:_="" ns2:_="" ns3:_="">
    <xsd:import namespace="http://schemas.microsoft.com/sharepoint/v3"/>
    <xsd:import namespace="52ff0146-47b4-4d51-8c1c-03266fcd63a2"/>
    <xsd:import namespace="cd03f174-a395-49eb-8ee9-8d943e22f4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Status" minOccurs="0"/>
                <xsd:element ref="ns2:_x0070_n49" minOccurs="0"/>
                <xsd:element ref="ns3:TaxKeywordTaxHTField" minOccurs="0"/>
                <xsd:element ref="ns3:TaxCatchAll" minOccurs="0"/>
                <xsd:element ref="ns2:Catch"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PublishingStartDate" ma:index="2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7"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ff0146-47b4-4d51-8c1c-03266fcd63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Status" ma:index="20" nillable="true" ma:displayName="Status" ma:default="Draft" ma:format="Dropdown" ma:internalName="Status">
      <xsd:simpleType>
        <xsd:restriction base="dms:Choice">
          <xsd:enumeration value="Draft"/>
          <xsd:enumeration value="Final"/>
        </xsd:restriction>
      </xsd:simpleType>
    </xsd:element>
    <xsd:element name="_x0070_n49" ma:index="21" nillable="true" ma:displayName="Person or Group" ma:list="UserInfo" ma:internalName="_x0070_n49">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ch" ma:index="25" nillable="true" ma:displayName="Catch" ma:default="New Item" ma:indexed="true" ma:internalName="Catc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03f174-a395-49eb-8ee9-8d943e22f4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9353dbe8-8260-4ccf-8219-3d2995e6fa15"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a3280506-6cd4-40ea-8d11-c5017f6a7f66}" ma:internalName="TaxCatchAll" ma:showField="CatchAllData" ma:web="cd03f174-a395-49eb-8ee9-8d943e22f4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C4F9B-5821-4F68-B6FD-993A2F9444FA}">
  <ds:schemaRefs>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508508a9-2d59-4074-9a0f-ccfddcb81bc1"/>
    <ds:schemaRef ds:uri="a0d95979-b78d-4456-a83d-a4e89158df7f"/>
  </ds:schemaRefs>
</ds:datastoreItem>
</file>

<file path=customXml/itemProps2.xml><?xml version="1.0" encoding="utf-8"?>
<ds:datastoreItem xmlns:ds="http://schemas.openxmlformats.org/officeDocument/2006/customXml" ds:itemID="{AC15E80E-849F-4C86-933B-0FCFEDFC6FF2}">
  <ds:schemaRefs>
    <ds:schemaRef ds:uri="http://schemas.microsoft.com/sharepoint/v3/contenttype/forms"/>
  </ds:schemaRefs>
</ds:datastoreItem>
</file>

<file path=customXml/itemProps3.xml><?xml version="1.0" encoding="utf-8"?>
<ds:datastoreItem xmlns:ds="http://schemas.openxmlformats.org/officeDocument/2006/customXml" ds:itemID="{8D6C3628-2B3F-4BA3-BDD5-A400FA1E871F}"/>
</file>

<file path=docProps/app.xml><?xml version="1.0" encoding="utf-8"?>
<Properties xmlns="http://schemas.openxmlformats.org/officeDocument/2006/extended-properties" xmlns:vt="http://schemas.openxmlformats.org/officeDocument/2006/docPropsVTypes">
  <Template/>
  <TotalTime>9</TotalTime>
  <Words>10202</Words>
  <Application>Microsoft Office PowerPoint</Application>
  <PresentationFormat>On-screen Show (16:9)</PresentationFormat>
  <Paragraphs>1082</Paragraphs>
  <Slides>66</Slides>
  <Notes>65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66</vt:i4>
      </vt:variant>
    </vt:vector>
  </HeadingPairs>
  <TitlesOfParts>
    <vt:vector size="81" baseType="lpstr">
      <vt:lpstr>Calibri</vt:lpstr>
      <vt:lpstr>Arial</vt:lpstr>
      <vt:lpstr>Wingdings 2</vt:lpstr>
      <vt:lpstr>Wingdings</vt:lpstr>
      <vt:lpstr>Symbol</vt:lpstr>
      <vt:lpstr>Avenir Next Demi Bold</vt:lpstr>
      <vt:lpstr>Tw Cen MT</vt:lpstr>
      <vt:lpstr>Avenir Next</vt:lpstr>
      <vt:lpstr>Calibri Light</vt:lpstr>
      <vt:lpstr>Myriad Web Pro</vt:lpstr>
      <vt:lpstr>Times New Roman</vt:lpstr>
      <vt:lpstr>Courier New</vt:lpstr>
      <vt:lpstr>1_Master</vt:lpstr>
      <vt:lpstr>Office Theme</vt:lpstr>
      <vt:lpstr>2_Master</vt:lpstr>
      <vt:lpstr>COVID-19 Surveillance Seminar</vt:lpstr>
      <vt:lpstr>Outline </vt:lpstr>
      <vt:lpstr>Objectives, Goals and Indicators for Mortality Surveillance</vt:lpstr>
      <vt:lpstr>Objective of Mortality Surveillance (for COVID-19)</vt:lpstr>
      <vt:lpstr>Objectives of COVID-19 surveillance  (WHO Surveillance Strategies for COVID-19 infection)</vt:lpstr>
      <vt:lpstr>Objectives of COVID-19 surveillance  (WHO Surveillance Strategies for COVID-19 infection)</vt:lpstr>
      <vt:lpstr>Monitor longer term epidemiologic trends and evolution of COVID-19 virus</vt:lpstr>
      <vt:lpstr>Indicators available from mortality surveillance</vt:lpstr>
      <vt:lpstr>PowerPoint Presentation</vt:lpstr>
      <vt:lpstr>PowerPoint Presentation</vt:lpstr>
      <vt:lpstr>WHO Request to Member States to submit weekly mortality data related to COVID-19 in the context of the public health emergency</vt:lpstr>
      <vt:lpstr>Registration of causes of death mortality (since 1995)  with cause of death available to WHO</vt:lpstr>
      <vt:lpstr>Rapid Mortality Surveillance</vt:lpstr>
      <vt:lpstr>Rapid Mortality Surveillance</vt:lpstr>
      <vt:lpstr>Considerations and Processes for Mortality Surveillance during the COVID-19 Pandemic</vt:lpstr>
      <vt:lpstr>Rapid Mortality Surveillance (RMS)</vt:lpstr>
      <vt:lpstr>Country process for mortality surveillance during COVID-19 pandemic</vt:lpstr>
      <vt:lpstr>Country process for mortality surveillance during COVID-19 pandemic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Mortality Surveillance (RMS)</vt:lpstr>
      <vt:lpstr>Examples: Leveraging systems for Rapid Mortality Surveillance (RMS)</vt:lpstr>
      <vt:lpstr>Examples: Leveraging systems for Rapid Mortality Surveillance (RMS), cont.</vt:lpstr>
      <vt:lpstr>Levels of Manner and Cause of Death (COD) Investigation – where feasible</vt:lpstr>
      <vt:lpstr>Levels of Manner and Cause of Death (COD) Investigation – where feasible</vt:lpstr>
      <vt:lpstr>COD Level 1: Screening questions to determine deaths due to suspected COVID-19, other natural, and non-natural causes</vt:lpstr>
      <vt:lpstr>COD Level 2: Medical Certification of Death and COD (MCCD)</vt:lpstr>
      <vt:lpstr>COD Level 3: Medico-legal Death Investigation (MLDI) Systems</vt:lpstr>
      <vt:lpstr>COD Level 4: Verbal Autopsy </vt:lpstr>
      <vt:lpstr>Data Analysis and Use: South Africa</vt:lpstr>
      <vt:lpstr>Data Use: New York City</vt:lpstr>
      <vt:lpstr>PowerPoint Presentation</vt:lpstr>
      <vt:lpstr>Mortality Surveillance during COVID-19 in Zambia </vt:lpstr>
      <vt:lpstr>COVID-19 in Zambia</vt:lpstr>
      <vt:lpstr>Mortality Surveillance during COVID-19 in Zambia</vt:lpstr>
      <vt:lpstr>Objectives: All-Cause Mortality Surveillance</vt:lpstr>
      <vt:lpstr>Background of reporting all-Cause Mortality in Zambia </vt:lpstr>
      <vt:lpstr>Background of reporting all-Cause Mortality in Zambia </vt:lpstr>
      <vt:lpstr>Background of reporting all-Cause Mortality in Zambia </vt:lpstr>
      <vt:lpstr>Approach to rapid mortality surveillance in Zambia </vt:lpstr>
      <vt:lpstr>Methods: Rapid mortality surveillance system </vt:lpstr>
      <vt:lpstr>Data management and analysis </vt:lpstr>
      <vt:lpstr>Considerations/Challenges/Limitations </vt:lpstr>
      <vt:lpstr>COVID-19 Mortality Surveillance: Mortuary Screening &amp; Testing</vt:lpstr>
      <vt:lpstr>Objectives: Mortuary Screening &amp; Testing</vt:lpstr>
      <vt:lpstr>Methods: Mortuary testing of facility &amp; community deaths</vt:lpstr>
      <vt:lpstr>Testing in mortuaries for COVID-19</vt:lpstr>
      <vt:lpstr>Data Management</vt:lpstr>
      <vt:lpstr>Data Management: Laboratory Request Form</vt:lpstr>
      <vt:lpstr>Data Management: Mortuary Surveillance Report Form</vt:lpstr>
      <vt:lpstr>Summary</vt:lpstr>
      <vt:lpstr>WHO Mortality Surveillance Resources</vt:lpstr>
      <vt:lpstr>Mortality Surveillance Webinars Bloomberg Philanthropies Data for Health – Data for COVID-19 Webinars </vt:lpstr>
      <vt:lpstr>Other Resources ITF SharePoint: Documents &gt; Surveillance &gt; Mortality Surveillance</vt:lpstr>
      <vt:lpstr>Thank you!</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What You Need to Know</dc:title>
  <dc:creator>Centers for Disease Control and Prevention</dc:creator>
  <cp:lastModifiedBy>Nichols, Erin K. (CDC/DDPHSS/NCHS/DVS)</cp:lastModifiedBy>
  <cp:revision>2</cp:revision>
  <dcterms:created xsi:type="dcterms:W3CDTF">2011-03-17T17:43:16Z</dcterms:created>
  <dcterms:modified xsi:type="dcterms:W3CDTF">2020-06-18T18:30:33Z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0x010100BB263BB87ED693489DF545C68D111AB5</vt:lpwstr>
  </property>
  <property fmtid="{D5CDD505-2E9C-101B-9397-08002B2CF9AE}" pid="4" name="Order">
    <vt:r8>715300</vt:r8>
  </property>
  <property fmtid="{D5CDD505-2E9C-101B-9397-08002B2CF9AE}" pid="5" name="ComplianceAssetId">
    <vt:lpwstr/>
  </property>
  <property fmtid="{D5CDD505-2E9C-101B-9397-08002B2CF9AE}" pid="6" name="TaxKeyword">
    <vt:lpwstr/>
  </property>
  <property fmtid="{D5CDD505-2E9C-101B-9397-08002B2CF9AE}" pid="7" name="MSIP_Label_7b94a7b8-f06c-4dfe-bdcc-9b548fd58c31_Enabled">
    <vt:lpwstr>True</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Owner">
    <vt:lpwstr>vap9@cdc.gov</vt:lpwstr>
  </property>
  <property fmtid="{D5CDD505-2E9C-101B-9397-08002B2CF9AE}" pid="10" name="MSIP_Label_7b94a7b8-f06c-4dfe-bdcc-9b548fd58c31_SetDate">
    <vt:lpwstr>2020-05-21T12:06:36.5572750Z</vt:lpwstr>
  </property>
  <property fmtid="{D5CDD505-2E9C-101B-9397-08002B2CF9AE}" pid="11" name="MSIP_Label_7b94a7b8-f06c-4dfe-bdcc-9b548fd58c31_Name">
    <vt:lpwstr>General</vt:lpwstr>
  </property>
  <property fmtid="{D5CDD505-2E9C-101B-9397-08002B2CF9AE}" pid="12" name="MSIP_Label_7b94a7b8-f06c-4dfe-bdcc-9b548fd58c31_Application">
    <vt:lpwstr>Microsoft Azure Information Protection</vt:lpwstr>
  </property>
  <property fmtid="{D5CDD505-2E9C-101B-9397-08002B2CF9AE}" pid="13" name="MSIP_Label_7b94a7b8-f06c-4dfe-bdcc-9b548fd58c31_ActionId">
    <vt:lpwstr>9771ea5c-b04f-4c0d-92a9-6d2d323fc2a2</vt:lpwstr>
  </property>
  <property fmtid="{D5CDD505-2E9C-101B-9397-08002B2CF9AE}" pid="14" name="MSIP_Label_7b94a7b8-f06c-4dfe-bdcc-9b548fd58c31_Extended_MSFT_Method">
    <vt:lpwstr>Manual</vt:lpwstr>
  </property>
  <property fmtid="{D5CDD505-2E9C-101B-9397-08002B2CF9AE}" pid="15" name="Sensitivity">
    <vt:lpwstr>General</vt:lpwstr>
  </property>
</Properties>
</file>