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</p:sldMasterIdLst>
  <p:notesMasterIdLst>
    <p:notesMasterId r:id="rId34"/>
  </p:notesMasterIdLst>
  <p:sldIdLst>
    <p:sldId id="257" r:id="rId5"/>
    <p:sldId id="258" r:id="rId6"/>
    <p:sldId id="259" r:id="rId7"/>
    <p:sldId id="277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73" r:id="rId33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yriad Web Pro" panose="020B060402020202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C2C"/>
    <a:srgbClr val="C5E0B4"/>
    <a:srgbClr val="F8CBAD"/>
    <a:srgbClr val="DBE6FC"/>
    <a:srgbClr val="FFCF9F"/>
    <a:srgbClr val="F0A82C"/>
    <a:srgbClr val="2D2D2D"/>
    <a:srgbClr val="006A71"/>
    <a:srgbClr val="FBAB1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21" autoAdjust="0"/>
    <p:restoredTop sz="94207" autoAdjust="0"/>
  </p:normalViewPr>
  <p:slideViewPr>
    <p:cSldViewPr snapToGrid="0">
      <p:cViewPr varScale="1">
        <p:scale>
          <a:sx n="66" d="100"/>
          <a:sy n="66" d="100"/>
        </p:scale>
        <p:origin x="278" y="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8/31/2020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7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1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5F35E44-72CB-4AFA-8DA6-C89EBC957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210658" y="966372"/>
            <a:ext cx="3684774" cy="34758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314325" y="0"/>
            <a:ext cx="8829676" cy="89557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522515" y="9097"/>
            <a:ext cx="8621486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522515" y="1026256"/>
            <a:ext cx="7617144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2D2D2D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462555" y="1890634"/>
            <a:ext cx="7617144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2D2D2D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39" y="4302481"/>
            <a:ext cx="1254584" cy="6745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00023D-2373-43F5-A4AA-FD7F91255A55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5925BE-9EF0-43F9-9D78-64BD587500CA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45E9D-1A1B-4F74-AD8C-354693087FC0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BD1C4C-C47F-41C5-821F-BF3E70A52702}"/>
              </a:ext>
            </a:extLst>
          </p:cNvPr>
          <p:cNvSpPr txBox="1"/>
          <p:nvPr userDrawn="1"/>
        </p:nvSpPr>
        <p:spPr>
          <a:xfrm>
            <a:off x="4962089" y="4346819"/>
            <a:ext cx="4181912" cy="400110"/>
          </a:xfrm>
          <a:prstGeom prst="rect">
            <a:avLst/>
          </a:prstGeom>
          <a:solidFill>
            <a:srgbClr val="FBAB18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D2D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cdc.gov/coronavirus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A4EE6-CE0F-4A99-92EC-CFE29CE36FC4}"/>
              </a:ext>
            </a:extLst>
          </p:cNvPr>
          <p:cNvSpPr txBox="1"/>
          <p:nvPr userDrawn="1"/>
        </p:nvSpPr>
        <p:spPr>
          <a:xfrm>
            <a:off x="4962089" y="4746929"/>
            <a:ext cx="4093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www.cdc.gov/coronavirus/2019-ncov/global-covid-19</a:t>
            </a:r>
          </a:p>
        </p:txBody>
      </p:sp>
    </p:spTree>
    <p:extLst>
      <p:ext uri="{BB962C8B-B14F-4D97-AF65-F5344CB8AC3E}">
        <p14:creationId xmlns:p14="http://schemas.microsoft.com/office/powerpoint/2010/main" val="32981304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A43ECC-BBFF-4967-9F45-5667FFC0EE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537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39" y="4302481"/>
            <a:ext cx="1254584" cy="67450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103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B0A619-F6AA-4053-9D4A-55C4BC7B004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55BF8B"/>
              </a:gs>
              <a:gs pos="96000">
                <a:srgbClr val="145E71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title"/>
          </p:nvPr>
        </p:nvSpPr>
        <p:spPr>
          <a:xfrm>
            <a:off x="685801" y="9097"/>
            <a:ext cx="8458200" cy="8668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000"/>
              </a:lnSpc>
              <a:defRPr sz="28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1" y="1061976"/>
            <a:ext cx="7453858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/>
          </p:nvPr>
        </p:nvSpPr>
        <p:spPr>
          <a:xfrm>
            <a:off x="685801" y="1890634"/>
            <a:ext cx="7393898" cy="7794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D0F8F-59A2-423C-A3F9-4CCC5E04EB88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2F05D3-C03C-45E4-9FA9-D106B2E80059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6CBDE1-9FE4-4D39-8D29-C02C77614B0D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7782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EB3B0CC-979E-4460-961A-7E5D5213A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39" y="4516596"/>
            <a:ext cx="869114" cy="46726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5274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9"/>
            <a:ext cx="8229600" cy="689591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7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30188" indent="-230188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rgbClr val="2D2D2D"/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rgbClr val="2D2D2D"/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rgbClr val="2D2D2D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6BCB5-3FA6-46A4-BD0C-A091D9F1922D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B91796-8B0E-4339-853E-86194B92F336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4E0A8E-0F30-4F8C-A535-BEEA20A4E70F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101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A7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16945D-7463-43F9-B460-2CF43DA20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666" y="5045515"/>
            <a:ext cx="603083" cy="91188"/>
          </a:xfrm>
          <a:prstGeom prst="rect">
            <a:avLst/>
          </a:prstGeom>
          <a:solidFill>
            <a:srgbClr val="B01519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C951-7795-4013-A98F-41CA15626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7884" y="5045515"/>
            <a:ext cx="603083" cy="91188"/>
          </a:xfrm>
          <a:prstGeom prst="rect">
            <a:avLst/>
          </a:prstGeom>
          <a:solidFill>
            <a:srgbClr val="FBAB18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38E91-A144-4218-9895-5E4D3582A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0966" y="5045515"/>
            <a:ext cx="603574" cy="91188"/>
          </a:xfrm>
          <a:prstGeom prst="rect">
            <a:avLst/>
          </a:prstGeom>
          <a:solidFill>
            <a:srgbClr val="292B6E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4E6B6-BDAE-40A5-9E22-D7B6320CB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70697" y="5045515"/>
            <a:ext cx="1273303" cy="91188"/>
          </a:xfrm>
          <a:prstGeom prst="rect">
            <a:avLst/>
          </a:prstGeom>
          <a:solidFill>
            <a:srgbClr val="4656A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E71CFAF4-5909-4817-B92D-CE4D29DFF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45515"/>
            <a:ext cx="5679249" cy="91188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6DC0A-1388-4428-BA38-59223C42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1058" y="5045515"/>
            <a:ext cx="603083" cy="91188"/>
          </a:xfrm>
          <a:prstGeom prst="rect">
            <a:avLst/>
          </a:prstGeom>
          <a:solidFill>
            <a:srgbClr val="55BF8B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213D48-D055-4EE8-9726-533AB8E26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39" y="4302481"/>
            <a:ext cx="1254584" cy="67450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18103-E3F0-462E-A0BE-161EC7EA9C7C}"/>
              </a:ext>
            </a:extLst>
          </p:cNvPr>
          <p:cNvGrpSpPr/>
          <p:nvPr userDrawn="1"/>
        </p:nvGrpSpPr>
        <p:grpSpPr>
          <a:xfrm>
            <a:off x="0" y="1"/>
            <a:ext cx="267157" cy="895570"/>
            <a:chOff x="2721769" y="2050256"/>
            <a:chExt cx="442912" cy="14696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A256B-3279-4135-9C44-56940C3F4D28}"/>
                </a:ext>
              </a:extLst>
            </p:cNvPr>
            <p:cNvSpPr/>
            <p:nvPr userDrawn="1"/>
          </p:nvSpPr>
          <p:spPr>
            <a:xfrm>
              <a:off x="2721769" y="2050256"/>
              <a:ext cx="442912" cy="1335882"/>
            </a:xfrm>
            <a:prstGeom prst="rect">
              <a:avLst/>
            </a:prstGeom>
            <a:solidFill>
              <a:srgbClr val="2D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7CDBA5-E900-4510-9676-E670A0189CF4}"/>
                </a:ext>
              </a:extLst>
            </p:cNvPr>
            <p:cNvSpPr/>
            <p:nvPr userDrawn="1"/>
          </p:nvSpPr>
          <p:spPr>
            <a:xfrm>
              <a:off x="2721769" y="3386138"/>
              <a:ext cx="442912" cy="133778"/>
            </a:xfrm>
            <a:prstGeom prst="rect">
              <a:avLst/>
            </a:prstGeom>
            <a:solidFill>
              <a:srgbClr val="F0A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510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29" y="4302481"/>
            <a:ext cx="1254584" cy="6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9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_background">
    <p:bg>
      <p:bgPr>
        <a:solidFill>
          <a:srgbClr val="006A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DB832-85DB-47C2-990D-C76F1161C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7069" y="506186"/>
            <a:ext cx="4484352" cy="4346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3" y="244136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613" y="351673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8F5EA-D0AF-428F-B372-DAC2A9B1C5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29" y="4302481"/>
            <a:ext cx="1254584" cy="6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01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956" y="4251554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2D2D2D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4" name="Picture 3" descr="Logos of the U.S. Department of Health and Human Services and the Centers for Disease Control and Prevention." title="Logo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855"/>
            <a:ext cx="9144000" cy="88786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246855"/>
            <a:ext cx="9144000" cy="887868"/>
            <a:chOff x="0" y="-11827"/>
            <a:chExt cx="9144000" cy="170018"/>
          </a:xfrm>
        </p:grpSpPr>
        <p:sp>
          <p:nvSpPr>
            <p:cNvPr id="6" name="bk object 25"/>
            <p:cNvSpPr/>
            <p:nvPr userDrawn="1"/>
          </p:nvSpPr>
          <p:spPr>
            <a:xfrm>
              <a:off x="0" y="-11827"/>
              <a:ext cx="522365" cy="170018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bk object 26"/>
            <p:cNvSpPr/>
            <p:nvPr userDrawn="1"/>
          </p:nvSpPr>
          <p:spPr>
            <a:xfrm>
              <a:off x="340051" y="-11827"/>
              <a:ext cx="863535" cy="170018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bk object 27"/>
            <p:cNvSpPr/>
            <p:nvPr userDrawn="1"/>
          </p:nvSpPr>
          <p:spPr>
            <a:xfrm>
              <a:off x="878274" y="-11827"/>
              <a:ext cx="1343452" cy="170018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bk object 28"/>
            <p:cNvSpPr/>
            <p:nvPr userDrawn="1"/>
          </p:nvSpPr>
          <p:spPr>
            <a:xfrm>
              <a:off x="1654598" y="-11827"/>
              <a:ext cx="1362458" cy="170018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bk object 29"/>
            <p:cNvSpPr/>
            <p:nvPr userDrawn="1"/>
          </p:nvSpPr>
          <p:spPr>
            <a:xfrm>
              <a:off x="2304805" y="-11827"/>
              <a:ext cx="937659" cy="170018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bk object 30"/>
            <p:cNvSpPr/>
            <p:nvPr userDrawn="1"/>
          </p:nvSpPr>
          <p:spPr>
            <a:xfrm>
              <a:off x="2554809" y="-11827"/>
              <a:ext cx="2483849" cy="170018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bk object 31"/>
            <p:cNvSpPr/>
            <p:nvPr userDrawn="1"/>
          </p:nvSpPr>
          <p:spPr>
            <a:xfrm>
              <a:off x="3835845" y="-11827"/>
              <a:ext cx="1915234" cy="170018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bk object 32"/>
            <p:cNvSpPr/>
            <p:nvPr userDrawn="1"/>
          </p:nvSpPr>
          <p:spPr>
            <a:xfrm>
              <a:off x="4458868" y="-11827"/>
              <a:ext cx="4685132" cy="170018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6" name="Picture 15" descr="Logos of the U.S. Department of Health and Human Services and Centers for Disease Control and Prevention" title="LOGO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26" y="4339940"/>
            <a:ext cx="1254584" cy="719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E3E0E-8007-4E08-9AE4-D29BCAE7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9754"/>
          <a:stretch/>
        </p:blipFill>
        <p:spPr>
          <a:xfrm>
            <a:off x="5334256" y="175641"/>
            <a:ext cx="3684774" cy="34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29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24" r:id="rId2"/>
    <p:sldLayoutId id="2147483828" r:id="rId3"/>
    <p:sldLayoutId id="2147483811" r:id="rId4"/>
    <p:sldLayoutId id="2147483827" r:id="rId5"/>
    <p:sldLayoutId id="2147483815" r:id="rId6"/>
    <p:sldLayoutId id="2147483823" r:id="rId7"/>
    <p:sldLayoutId id="2147483826" r:id="rId8"/>
    <p:sldLayoutId id="2147483822" r:id="rId9"/>
    <p:sldLayoutId id="2147483825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D2D2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sop-triage-prevent-transmiss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ho.int/publications/i/item/clinical-management-of-covid-19" TargetMode="External"/><Relationship Id="rId4" Type="http://schemas.openxmlformats.org/officeDocument/2006/relationships/hyperlink" Target="https://www.cdc.gov/coronavirus/2019-ncov/symptoms-testing/symptom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3">
            <a:extLst>
              <a:ext uri="{FF2B5EF4-FFF2-40B4-BE49-F238E27FC236}">
                <a16:creationId xmlns:a16="http://schemas.microsoft.com/office/drawing/2014/main" id="{6A664C9A-8100-44BC-8CD5-DD0AEE50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9097"/>
            <a:ext cx="8621486" cy="866834"/>
          </a:xfrm>
          <a:ln w="19050">
            <a:noFill/>
          </a:ln>
        </p:spPr>
        <p:txBody>
          <a:bodyPr/>
          <a:lstStyle/>
          <a:p>
            <a:r>
              <a:rPr lang="en-US" sz="2400" b="0" dirty="0">
                <a:latin typeface="Calibri"/>
                <a:cs typeface="Calibri"/>
              </a:rPr>
              <a:t>Standard Operating Procedure (SOP) for Triage of Suspected COVID-19 Patients in non-US Healthcare Settings</a:t>
            </a:r>
            <a:endParaRPr lang="en-US" sz="2700" dirty="0">
              <a:ln w="12700">
                <a:solidFill>
                  <a:srgbClr val="2D2C2C"/>
                </a:solidFill>
              </a:ln>
            </a:endParaRP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DE9F3C82-D7BC-4807-9FB7-A96DB14CE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15" y="3172800"/>
            <a:ext cx="4678002" cy="1164375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This triage SOP should be used in addition to and not as a replacement to routine clinical triage already in place in healthcare facilities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EF187-3CE8-488B-8C5B-890170FD2295}"/>
              </a:ext>
            </a:extLst>
          </p:cNvPr>
          <p:cNvSpPr txBox="1"/>
          <p:nvPr/>
        </p:nvSpPr>
        <p:spPr>
          <a:xfrm>
            <a:off x="2749789" y="4902171"/>
            <a:ext cx="8128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dirty="0">
                <a:solidFill>
                  <a:srgbClr val="FFFFFF"/>
                </a:solidFill>
                <a:latin typeface="Calibri" panose="020F0502020204030204" pitchFamily="34" charset="0"/>
              </a:rPr>
              <a:t>Some slides contain additional information in the Slide Notes.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56BF996-E80A-4203-98DF-27486058CAC2}"/>
              </a:ext>
            </a:extLst>
          </p:cNvPr>
          <p:cNvSpPr txBox="1">
            <a:spLocks/>
          </p:cNvSpPr>
          <p:nvPr/>
        </p:nvSpPr>
        <p:spPr bwMode="auto">
          <a:xfrm>
            <a:off x="342900" y="1219514"/>
            <a:ext cx="5152736" cy="13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2D2D2D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Calibri"/>
                <a:cs typeface="Calibri"/>
              </a:rPr>
              <a:t>I</a:t>
            </a:r>
            <a:r>
              <a:rPr lang="en-US" altLang="en-US" sz="2000" dirty="0">
                <a:latin typeface="Calibri"/>
                <a:cs typeface="Calibri"/>
              </a:rPr>
              <a:t>ntended for use in non-US healthcare settings. Document can be found at: </a:t>
            </a:r>
          </a:p>
          <a:p>
            <a:r>
              <a:rPr lang="en-US" sz="1400" dirty="0">
                <a:hlinkClick r:id="rId3"/>
              </a:rPr>
              <a:t>https://www.cdc.gov/coronavirus/2019-ncov/hcp/non-us-settings/sop-triage-prevent-transmission.html</a:t>
            </a:r>
            <a:r>
              <a:rPr lang="en-US" sz="1400" dirty="0"/>
              <a:t>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BA60A2-EF04-4081-B4BA-D32B27FD1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18539" y="2508411"/>
            <a:ext cx="3837936" cy="2158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8D4112-A34E-4881-8C30-535A8F88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Set up and equip triage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5752B1-1D86-4291-9607-748ADC1A6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4661338" cy="3341688"/>
          </a:xfrm>
        </p:spPr>
        <p:txBody>
          <a:bodyPr/>
          <a:lstStyle/>
          <a:p>
            <a:r>
              <a:rPr lang="en-US" dirty="0">
                <a:highlight>
                  <a:srgbClr val="FFFFFF"/>
                </a:highlight>
              </a:rPr>
              <a:t>Strategically place clear signs directing patients with COVID-19 symptoms to immediately report to the registration desk 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If possible, consider having a separate registration desk for patients coming in with symptoms suggestive of COVID-19</a:t>
            </a:r>
          </a:p>
          <a:p>
            <a:pPr lvl="1"/>
            <a:r>
              <a:rPr lang="en-US" dirty="0">
                <a:highlight>
                  <a:srgbClr val="FFFFFF"/>
                </a:highlight>
              </a:rPr>
              <a:t>Ensure the signs direct patients to the dedicated registration desk</a:t>
            </a:r>
          </a:p>
          <a:p>
            <a:endParaRPr lang="en-US" dirty="0">
              <a:highlight>
                <a:srgbClr val="FFFFFF"/>
              </a:highlight>
            </a:endParaRPr>
          </a:p>
        </p:txBody>
      </p:sp>
      <p:grpSp>
        <p:nvGrpSpPr>
          <p:cNvPr id="7" name="Group 6" descr="Sign: STOP! If you are experiencing cold or flu symptoms like fever, cough, shortness of breath report immediately to the registration desk!">
            <a:extLst>
              <a:ext uri="{FF2B5EF4-FFF2-40B4-BE49-F238E27FC236}">
                <a16:creationId xmlns:a16="http://schemas.microsoft.com/office/drawing/2014/main" id="{711F7533-E999-4C15-8A63-536C3C09283B}"/>
              </a:ext>
            </a:extLst>
          </p:cNvPr>
          <p:cNvGrpSpPr/>
          <p:nvPr/>
        </p:nvGrpSpPr>
        <p:grpSpPr>
          <a:xfrm>
            <a:off x="6450714" y="167478"/>
            <a:ext cx="2354059" cy="2340933"/>
            <a:chOff x="6441089" y="230817"/>
            <a:chExt cx="2354059" cy="23409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233E99D-BB86-4B61-9CCB-F1BE959B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791" y="230817"/>
              <a:ext cx="2215357" cy="20685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B2E0C2-02E8-4E69-B2A8-C50FDD286A02}"/>
                </a:ext>
              </a:extLst>
            </p:cNvPr>
            <p:cNvCxnSpPr/>
            <p:nvPr/>
          </p:nvCxnSpPr>
          <p:spPr>
            <a:xfrm flipH="1">
              <a:off x="6441089" y="1492250"/>
              <a:ext cx="904876" cy="1079500"/>
            </a:xfrm>
            <a:prstGeom prst="straightConnector1">
              <a:avLst/>
            </a:prstGeom>
            <a:ln w="57150">
              <a:solidFill>
                <a:schemeClr val="accent5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45610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01688B-880F-413F-868D-18F80CCB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" t="735"/>
          <a:stretch/>
        </p:blipFill>
        <p:spPr>
          <a:xfrm>
            <a:off x="4411856" y="897977"/>
            <a:ext cx="4240273" cy="40291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5FE8FB-1D3F-4A56-824B-185ADE3E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853"/>
            <a:ext cx="8229600" cy="689591"/>
          </a:xfrm>
        </p:spPr>
        <p:txBody>
          <a:bodyPr/>
          <a:lstStyle/>
          <a:p>
            <a:r>
              <a:rPr lang="en-US"/>
              <a:t>Set up and equip triage</a:t>
            </a:r>
          </a:p>
        </p:txBody>
      </p:sp>
      <p:grpSp>
        <p:nvGrpSpPr>
          <p:cNvPr id="6" name="Group 5" descr="Cartoon of Triage area and seperate waiting room areas">
            <a:extLst>
              <a:ext uri="{FF2B5EF4-FFF2-40B4-BE49-F238E27FC236}">
                <a16:creationId xmlns:a16="http://schemas.microsoft.com/office/drawing/2014/main" id="{A4CC7FA8-1025-4EE1-8160-D337AD31D05D}"/>
              </a:ext>
            </a:extLst>
          </p:cNvPr>
          <p:cNvGrpSpPr/>
          <p:nvPr/>
        </p:nvGrpSpPr>
        <p:grpSpPr>
          <a:xfrm>
            <a:off x="1212517" y="873763"/>
            <a:ext cx="7378280" cy="4038890"/>
            <a:chOff x="1238250" y="816144"/>
            <a:chExt cx="7378280" cy="40388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AA4275-AD77-4125-A1BF-5CC69B5A8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7062"/>
            <a:stretch/>
          </p:blipFill>
          <p:spPr>
            <a:xfrm>
              <a:off x="1238250" y="854534"/>
              <a:ext cx="3198257" cy="4000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76C8E3-FCC6-49A3-9EE1-D4D6EAE4649F}"/>
                </a:ext>
              </a:extLst>
            </p:cNvPr>
            <p:cNvSpPr/>
            <p:nvPr/>
          </p:nvSpPr>
          <p:spPr>
            <a:xfrm>
              <a:off x="2444883" y="2692505"/>
              <a:ext cx="1348110" cy="527801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2FF14B-A66D-4ADD-BB51-0D7390944D2E}"/>
                </a:ext>
              </a:extLst>
            </p:cNvPr>
            <p:cNvSpPr/>
            <p:nvPr/>
          </p:nvSpPr>
          <p:spPr>
            <a:xfrm>
              <a:off x="4376258" y="816144"/>
              <a:ext cx="4240272" cy="4012075"/>
            </a:xfrm>
            <a:prstGeom prst="rect">
              <a:avLst/>
            </a:prstGeom>
            <a:solidFill>
              <a:schemeClr val="accent4">
                <a:lumMod val="75000"/>
                <a:alpha val="56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19D318E-8F89-4F9A-AD24-EDE8214FDAAA}"/>
              </a:ext>
            </a:extLst>
          </p:cNvPr>
          <p:cNvSpPr/>
          <p:nvPr/>
        </p:nvSpPr>
        <p:spPr>
          <a:xfrm>
            <a:off x="243760" y="1320649"/>
            <a:ext cx="1876425" cy="461665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Medical mask and paper tissues at registration desk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56CD2-1E92-44EA-B0C4-D2234A1EA05F}"/>
              </a:ext>
            </a:extLst>
          </p:cNvPr>
          <p:cNvSpPr/>
          <p:nvPr/>
        </p:nvSpPr>
        <p:spPr>
          <a:xfrm>
            <a:off x="108593" y="3984708"/>
            <a:ext cx="1914525" cy="461665"/>
          </a:xfrm>
          <a:prstGeom prst="rect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A bin with lid for discarding used paper tissues</a:t>
            </a:r>
            <a:endParaRPr lang="en-US" sz="120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871A26-9538-487F-8B03-CD9C765BE1D8}"/>
              </a:ext>
            </a:extLst>
          </p:cNvPr>
          <p:cNvSpPr/>
          <p:nvPr/>
        </p:nvSpPr>
        <p:spPr>
          <a:xfrm>
            <a:off x="4776321" y="4861623"/>
            <a:ext cx="4367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2D2D2D"/>
                </a:solidFill>
              </a:rPr>
              <a:t>WPRO: The COVID-19 risk communication package for healthcare facilities</a:t>
            </a:r>
          </a:p>
        </p:txBody>
      </p:sp>
      <p:pic>
        <p:nvPicPr>
          <p:cNvPr id="13" name="Graphic 12" descr="Garbage">
            <a:extLst>
              <a:ext uri="{FF2B5EF4-FFF2-40B4-BE49-F238E27FC236}">
                <a16:creationId xmlns:a16="http://schemas.microsoft.com/office/drawing/2014/main" id="{318092D1-6720-499B-8E60-8B66C34A2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7217" y="4242035"/>
            <a:ext cx="461665" cy="4616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4E40EF-4099-497D-8FA5-2C58F391BFED}"/>
              </a:ext>
            </a:extLst>
          </p:cNvPr>
          <p:cNvSpPr/>
          <p:nvPr/>
        </p:nvSpPr>
        <p:spPr>
          <a:xfrm>
            <a:off x="2875005" y="1404081"/>
            <a:ext cx="1657350" cy="461665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Physical barriers (glass or plastic screens)</a:t>
            </a: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07054C-050C-482E-A371-E626875C9909}"/>
              </a:ext>
            </a:extLst>
          </p:cNvPr>
          <p:cNvSpPr/>
          <p:nvPr/>
        </p:nvSpPr>
        <p:spPr>
          <a:xfrm>
            <a:off x="3042419" y="4188780"/>
            <a:ext cx="1082676" cy="461665"/>
          </a:xfrm>
          <a:prstGeom prst="rect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txBody>
          <a:bodyPr wrap="square" anchor="t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Hand hygiene stations</a:t>
            </a: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58453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F1673B-E386-4BE3-B19D-17A6C823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Visual alerts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E8A7BC-7B30-4725-8C3E-7F71A7B03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5134304" cy="334168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Place alerts at the entrance of the facility and in strategic areas (waiting areas or elevators)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Alerts should cover:</a:t>
            </a:r>
          </a:p>
          <a:p>
            <a:r>
              <a:rPr lang="en-US"/>
              <a:t>Cough etiquette</a:t>
            </a:r>
          </a:p>
          <a:p>
            <a:r>
              <a:rPr lang="en-US"/>
              <a:t>Disposal of contaminated items</a:t>
            </a:r>
          </a:p>
          <a:p>
            <a:r>
              <a:rPr lang="en-US"/>
              <a:t>Hand hygiene</a:t>
            </a:r>
          </a:p>
          <a:p>
            <a:endParaRPr lang="en-US"/>
          </a:p>
        </p:txBody>
      </p:sp>
      <p:pic>
        <p:nvPicPr>
          <p:cNvPr id="6" name="Picture 6" descr="Cover your cough poster. Details in slide notes.">
            <a:extLst>
              <a:ext uri="{FF2B5EF4-FFF2-40B4-BE49-F238E27FC236}">
                <a16:creationId xmlns:a16="http://schemas.microsoft.com/office/drawing/2014/main" id="{F164FC2A-5D6E-4FA1-93D8-DE4F28BFCF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504" y="423397"/>
            <a:ext cx="3396036" cy="439937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022225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384FFD-AC73-4C39-AAAD-72C3FEDF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Set up a separate waiting area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808A82-FC1F-482D-8B09-EC1DBDC6B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375" y="1072054"/>
            <a:ext cx="4620348" cy="33416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separate, well-ventilated area where patients with suspected COVID-19 can wait </a:t>
            </a: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This area should have: </a:t>
            </a:r>
          </a:p>
          <a:p>
            <a:r>
              <a:rPr lang="en-US" sz="1800" dirty="0"/>
              <a:t>Benches, stalls or chairs separated</a:t>
            </a:r>
            <a:br>
              <a:rPr lang="en-US" sz="1800" dirty="0"/>
            </a:br>
            <a:r>
              <a:rPr lang="en-US" sz="1800" dirty="0"/>
              <a:t>by at </a:t>
            </a:r>
            <a:r>
              <a:rPr lang="en-US" sz="1800" b="1" dirty="0"/>
              <a:t>least one-meter </a:t>
            </a:r>
            <a:r>
              <a:rPr lang="en-US" sz="1800" dirty="0"/>
              <a:t>distance ​</a:t>
            </a:r>
          </a:p>
          <a:p>
            <a:r>
              <a:rPr lang="en-US" sz="1800" dirty="0"/>
              <a:t>Dedicated toilets and hand hygiene stations​</a:t>
            </a:r>
          </a:p>
          <a:p>
            <a:r>
              <a:rPr lang="en-US" sz="1800" dirty="0"/>
              <a:t>Paper tissue, alcohol-based hand sanitizer, and trash bin with lid​</a:t>
            </a:r>
          </a:p>
          <a:p>
            <a:r>
              <a:rPr lang="en-US" sz="1800" dirty="0"/>
              <a:t>Clear signs informing the location of a separate COVID-19 waiting area</a:t>
            </a:r>
          </a:p>
          <a:p>
            <a:endParaRPr lang="en-US" dirty="0"/>
          </a:p>
        </p:txBody>
      </p:sp>
      <p:grpSp>
        <p:nvGrpSpPr>
          <p:cNvPr id="6" name="Group 5" descr="Cartoon of regular waiting area and respiratory waiting area">
            <a:extLst>
              <a:ext uri="{FF2B5EF4-FFF2-40B4-BE49-F238E27FC236}">
                <a16:creationId xmlns:a16="http://schemas.microsoft.com/office/drawing/2014/main" id="{45DD3973-CE8E-43C0-944F-2C3E9C0010AB}"/>
              </a:ext>
            </a:extLst>
          </p:cNvPr>
          <p:cNvGrpSpPr/>
          <p:nvPr/>
        </p:nvGrpSpPr>
        <p:grpSpPr>
          <a:xfrm>
            <a:off x="4819912" y="1072054"/>
            <a:ext cx="4078146" cy="3846786"/>
            <a:chOff x="4819912" y="1072054"/>
            <a:chExt cx="4078146" cy="384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26A619-11E0-4020-AB98-A217B2CF0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19912" y="1072054"/>
              <a:ext cx="4078146" cy="38467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2A91B9-F8A4-479E-9B42-B625DFD241DA}"/>
                </a:ext>
              </a:extLst>
            </p:cNvPr>
            <p:cNvSpPr/>
            <p:nvPr/>
          </p:nvSpPr>
          <p:spPr>
            <a:xfrm>
              <a:off x="5735758" y="2823340"/>
              <a:ext cx="3162300" cy="2095500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F3D5FB-8360-4862-A569-6C2476D5F12A}"/>
                </a:ext>
              </a:extLst>
            </p:cNvPr>
            <p:cNvSpPr/>
            <p:nvPr/>
          </p:nvSpPr>
          <p:spPr>
            <a:xfrm>
              <a:off x="7656394" y="1296537"/>
              <a:ext cx="1030406" cy="464024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Regular  Waiting Area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1150764-71D3-45E9-B216-12ED399F2813}"/>
              </a:ext>
            </a:extLst>
          </p:cNvPr>
          <p:cNvSpPr/>
          <p:nvPr/>
        </p:nvSpPr>
        <p:spPr>
          <a:xfrm>
            <a:off x="4866290" y="3295033"/>
            <a:ext cx="1562572" cy="68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Separate waiting area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8571200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0EB635-753C-4876-8A17-82271F0D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Triage process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F0406C-D80C-4DB0-9291-3233193C3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818" y="1347643"/>
            <a:ext cx="7103097" cy="3341688"/>
          </a:xfrm>
        </p:spPr>
        <p:txBody>
          <a:bodyPr/>
          <a:lstStyle/>
          <a:p>
            <a:r>
              <a:rPr lang="en-US" dirty="0"/>
              <a:t>Assign dedicated clinical staff (physicians or nurses) for physical evaluation of patients presenting with symptoms suggestive of COVID-19 at triage</a:t>
            </a:r>
          </a:p>
          <a:p>
            <a:r>
              <a:rPr lang="en-US" dirty="0"/>
              <a:t>Train administrative personnel working in the </a:t>
            </a:r>
            <a:r>
              <a:rPr lang="en-US" dirty="0">
                <a:highlight>
                  <a:srgbClr val="FFFFFF"/>
                </a:highlight>
              </a:rPr>
              <a:t>reception area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Use a Standardized triage flow algorithm based on epidemiologic scenarios</a:t>
            </a:r>
          </a:p>
          <a:p>
            <a:r>
              <a:rPr lang="en-US" dirty="0"/>
              <a:t>No or limited COVID-19 community transmission</a:t>
            </a:r>
          </a:p>
          <a:p>
            <a:r>
              <a:rPr lang="en-US" dirty="0"/>
              <a:t>Widespread COVID-19 community transmission</a:t>
            </a:r>
          </a:p>
          <a:p>
            <a:endParaRPr lang="en-US" dirty="0"/>
          </a:p>
        </p:txBody>
      </p:sp>
      <p:grpSp>
        <p:nvGrpSpPr>
          <p:cNvPr id="6" name="Group 5" descr="Decorative clipart">
            <a:extLst>
              <a:ext uri="{FF2B5EF4-FFF2-40B4-BE49-F238E27FC236}">
                <a16:creationId xmlns:a16="http://schemas.microsoft.com/office/drawing/2014/main" id="{A74CD5E1-2988-404F-9A4B-28EAF616DA64}"/>
              </a:ext>
            </a:extLst>
          </p:cNvPr>
          <p:cNvGrpSpPr/>
          <p:nvPr/>
        </p:nvGrpSpPr>
        <p:grpSpPr>
          <a:xfrm>
            <a:off x="294215" y="1484278"/>
            <a:ext cx="1200150" cy="2734359"/>
            <a:chOff x="294215" y="1484278"/>
            <a:chExt cx="1200150" cy="2734359"/>
          </a:xfrm>
        </p:grpSpPr>
        <p:pic>
          <p:nvPicPr>
            <p:cNvPr id="7" name="Graphic 6" descr="Clipboard">
              <a:extLst>
                <a:ext uri="{FF2B5EF4-FFF2-40B4-BE49-F238E27FC236}">
                  <a16:creationId xmlns:a16="http://schemas.microsoft.com/office/drawing/2014/main" id="{449FFED7-FFD7-4C60-842B-6E2ADD91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4215" y="3018487"/>
              <a:ext cx="1200150" cy="1200150"/>
            </a:xfrm>
            <a:prstGeom prst="rect">
              <a:avLst/>
            </a:prstGeom>
          </p:spPr>
        </p:pic>
        <p:pic>
          <p:nvPicPr>
            <p:cNvPr id="8" name="Graphic 7" descr="Users">
              <a:extLst>
                <a:ext uri="{FF2B5EF4-FFF2-40B4-BE49-F238E27FC236}">
                  <a16:creationId xmlns:a16="http://schemas.microsoft.com/office/drawing/2014/main" id="{CA648394-0778-43FF-B790-8E5DFF6DF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4085" y="1484278"/>
              <a:ext cx="1040411" cy="1040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6779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186-AECD-4341-8542-0E9468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Triage Flow for Countries with No or Limited Community Transmission</a:t>
            </a:r>
          </a:p>
        </p:txBody>
      </p:sp>
    </p:spTree>
    <p:extLst>
      <p:ext uri="{BB962C8B-B14F-4D97-AF65-F5344CB8AC3E}">
        <p14:creationId xmlns:p14="http://schemas.microsoft.com/office/powerpoint/2010/main" val="708301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AED308-6F37-4635-8091-794B2B56DE0C}"/>
              </a:ext>
            </a:extLst>
          </p:cNvPr>
          <p:cNvSpPr txBox="1">
            <a:spLocks/>
          </p:cNvSpPr>
          <p:nvPr/>
        </p:nvSpPr>
        <p:spPr>
          <a:xfrm>
            <a:off x="0" y="22643"/>
            <a:ext cx="9144000" cy="4031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Triage of patients with suspected COVID-19 (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 or limited community transmission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 </a:t>
            </a:r>
            <a:endParaRPr kumimoji="0" lang="en-US" sz="8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lt"/>
              <a:cs typeface="Calibri Light" panose="020F03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67436-697A-482D-8211-CE677739407F}"/>
              </a:ext>
            </a:extLst>
          </p:cNvPr>
          <p:cNvSpPr/>
          <p:nvPr/>
        </p:nvSpPr>
        <p:spPr>
          <a:xfrm>
            <a:off x="288192" y="394605"/>
            <a:ext cx="5248656" cy="1117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300" b="0" i="0" u="non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signs and symptoms of COVID-19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: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D2C2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 onset of fever (&gt;38°C</a:t>
            </a:r>
            <a:r>
              <a:rPr lang="en-US" sz="1300" dirty="0">
                <a:solidFill>
                  <a:srgbClr val="2D2C2C"/>
                </a:solidFill>
                <a:latin typeface="Calibri" panose="020F0502020204030204"/>
              </a:rPr>
              <a:t> or history of fever)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and cough*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D2C2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-OR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-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D2C2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3 signs or symptoms of COVID-19 (e.g., cough, myalgia, headache, sore throat, loss of smell or taste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)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2D2C2C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819D6-B804-4CA8-929E-CAA0C86464CB}"/>
              </a:ext>
            </a:extLst>
          </p:cNvPr>
          <p:cNvSpPr txBox="1"/>
          <p:nvPr/>
        </p:nvSpPr>
        <p:spPr>
          <a:xfrm>
            <a:off x="5847427" y="575051"/>
            <a:ext cx="46984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5CAD1A-3C81-4746-9A3B-B7630341F659}"/>
              </a:ext>
            </a:extLst>
          </p:cNvPr>
          <p:cNvSpPr/>
          <p:nvPr/>
        </p:nvSpPr>
        <p:spPr>
          <a:xfrm>
            <a:off x="6677178" y="508165"/>
            <a:ext cx="2042279" cy="1059796"/>
          </a:xfrm>
          <a:prstGeom prst="rect">
            <a:avLst/>
          </a:prstGeom>
          <a:solidFill>
            <a:srgbClr val="C5E0B4"/>
          </a:solidFill>
          <a:ln w="3175">
            <a:solidFill>
              <a:srgbClr val="2D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with usual triage, assessment and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9BF544-69A7-4D96-991B-466A916E1D56}"/>
              </a:ext>
            </a:extLst>
          </p:cNvPr>
          <p:cNvSpPr txBox="1"/>
          <p:nvPr/>
        </p:nvSpPr>
        <p:spPr>
          <a:xfrm>
            <a:off x="1944356" y="1520205"/>
            <a:ext cx="588708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D984FF-FC72-45A6-96BD-0B45593AEDC2}"/>
              </a:ext>
            </a:extLst>
          </p:cNvPr>
          <p:cNvSpPr/>
          <p:nvPr/>
        </p:nvSpPr>
        <p:spPr>
          <a:xfrm>
            <a:off x="276459" y="1840585"/>
            <a:ext cx="5248656" cy="18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medical mask on patient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EBB2C-8218-4902-B3F3-105797E3E00E}"/>
              </a:ext>
            </a:extLst>
          </p:cNvPr>
          <p:cNvSpPr/>
          <p:nvPr/>
        </p:nvSpPr>
        <p:spPr>
          <a:xfrm>
            <a:off x="276459" y="2041930"/>
            <a:ext cx="5249843" cy="1296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 and Direct Exposure History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the patient traveled or resided in another country where COVID-19 is spreading during the 14 days prior to symptom onset?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or -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the patient had contact</a:t>
            </a:r>
            <a:r>
              <a:rPr lang="en-US" sz="135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an individual with suspected or confirmed COVID-19 during the 14-days prior to symptom onset?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FA808-F14A-4DBA-A026-AEE0D44F81E2}"/>
              </a:ext>
            </a:extLst>
          </p:cNvPr>
          <p:cNvSpPr txBox="1"/>
          <p:nvPr/>
        </p:nvSpPr>
        <p:spPr>
          <a:xfrm>
            <a:off x="5852871" y="2256324"/>
            <a:ext cx="46984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E54FBB-1F64-4474-BE89-6DB71FCEEC85}"/>
              </a:ext>
            </a:extLst>
          </p:cNvPr>
          <p:cNvSpPr/>
          <p:nvPr/>
        </p:nvSpPr>
        <p:spPr>
          <a:xfrm>
            <a:off x="6677177" y="2141268"/>
            <a:ext cx="2042279" cy="1059796"/>
          </a:xfrm>
          <a:prstGeom prst="rect">
            <a:avLst/>
          </a:prstGeom>
          <a:solidFill>
            <a:srgbClr val="C5E0B4"/>
          </a:solidFill>
          <a:ln w="3175">
            <a:solidFill>
              <a:srgbClr val="2D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with usual triage, assessment and care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5EF43-3686-45B4-8085-2C02E3D88FB3}"/>
              </a:ext>
            </a:extLst>
          </p:cNvPr>
          <p:cNvSpPr txBox="1"/>
          <p:nvPr/>
        </p:nvSpPr>
        <p:spPr>
          <a:xfrm>
            <a:off x="1919937" y="3293471"/>
            <a:ext cx="550346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D37A95-556B-40E7-A504-ED9FFD34141D}"/>
              </a:ext>
            </a:extLst>
          </p:cNvPr>
          <p:cNvSpPr/>
          <p:nvPr/>
        </p:nvSpPr>
        <p:spPr>
          <a:xfrm>
            <a:off x="393539" y="3575540"/>
            <a:ext cx="8636161" cy="942479"/>
          </a:xfrm>
          <a:prstGeom prst="rect">
            <a:avLst/>
          </a:prstGeom>
          <a:solidFill>
            <a:srgbClr val="FFCF9F"/>
          </a:solidFill>
          <a:ln w="3175">
            <a:solidFill>
              <a:srgbClr val="2D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 from </a:t>
            </a:r>
            <a:r>
              <a:rPr lang="en-US" sz="1100" b="1" dirty="0">
                <a:solidFill>
                  <a:srgbClr val="2D2C2C"/>
                </a:solidFill>
                <a:latin typeface="Calibri" panose="020F0502020204030204"/>
              </a:rPr>
              <a:t>other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patients:</a:t>
            </a:r>
          </a:p>
          <a:p>
            <a:pPr marL="214313" lvl="0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the patient in a single-person </a:t>
            </a:r>
            <a:r>
              <a:rPr lang="en-US" sz="1100" dirty="0">
                <a:solidFill>
                  <a:srgbClr val="2D2C2C"/>
                </a:solidFill>
              </a:rPr>
              <a:t>well-ventilated room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door closed or in other designated area</a:t>
            </a:r>
            <a:endParaRPr kumimoji="0" lang="en-US" sz="1100" b="0" i="0" u="none" strike="sngStrike" kern="1200" cap="none" spc="0" normalizeH="0" baseline="0" noProof="0" dirty="0">
              <a:ln>
                <a:noFill/>
              </a:ln>
              <a:solidFill>
                <a:srgbClr val="2D2C2C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healthcare </a:t>
            </a:r>
            <a:r>
              <a:rPr lang="en-US" sz="1100" dirty="0">
                <a:solidFill>
                  <a:srgbClr val="2D2C2C"/>
                </a:solidFill>
                <a:latin typeface="Calibri" panose="020F0502020204030204"/>
              </a:rPr>
              <a:t>workers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(HCW) caring for the patient adhere to Standard, Contact, and Droplet Precautions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essential HCW with designated roles should enter the room and wear appropriate personal protective equipment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Notify the hospital infection control program and other appropriate staff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3D174-1CE5-4C02-BB6B-ADF6ADA3C225}"/>
              </a:ext>
            </a:extLst>
          </p:cNvPr>
          <p:cNvSpPr txBox="1"/>
          <p:nvPr/>
        </p:nvSpPr>
        <p:spPr>
          <a:xfrm>
            <a:off x="997558" y="4563481"/>
            <a:ext cx="7833926" cy="4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*Elderly or immunosuppressed people may not develop fever, but atypical symptoms (e.g., reduced mobility, confusion) or new-onset of cough or worsening respiratory symptoms. In countries where fever-inducing pathogens (e.g., malaria, dengue) are not endemic, fever alone can be used as a sole criterium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for COVID-19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 descr="Arriws">
            <a:extLst>
              <a:ext uri="{FF2B5EF4-FFF2-40B4-BE49-F238E27FC236}">
                <a16:creationId xmlns:a16="http://schemas.microsoft.com/office/drawing/2014/main" id="{A8D1CCCD-430D-474D-92DC-CAE82B2EFBEF}"/>
              </a:ext>
            </a:extLst>
          </p:cNvPr>
          <p:cNvGrpSpPr/>
          <p:nvPr/>
        </p:nvGrpSpPr>
        <p:grpSpPr>
          <a:xfrm>
            <a:off x="2318924" y="818754"/>
            <a:ext cx="4282815" cy="2769500"/>
            <a:chOff x="2318924" y="818754"/>
            <a:chExt cx="4282815" cy="2769500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4356167-428B-4011-B55D-8D0EF5CF6F4D}"/>
                </a:ext>
              </a:extLst>
            </p:cNvPr>
            <p:cNvSpPr/>
            <p:nvPr/>
          </p:nvSpPr>
          <p:spPr>
            <a:xfrm>
              <a:off x="2367907" y="1592336"/>
              <a:ext cx="299093" cy="213850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74E9ACC9-739B-4227-9C3B-0F0B3C144C6A}"/>
                </a:ext>
              </a:extLst>
            </p:cNvPr>
            <p:cNvSpPr/>
            <p:nvPr/>
          </p:nvSpPr>
          <p:spPr>
            <a:xfrm rot="16200000">
              <a:off x="5911086" y="624468"/>
              <a:ext cx="458263" cy="846836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BC1D32F-535A-4C08-ABE0-18A128167F69}"/>
                </a:ext>
              </a:extLst>
            </p:cNvPr>
            <p:cNvSpPr/>
            <p:nvPr/>
          </p:nvSpPr>
          <p:spPr>
            <a:xfrm rot="16200000">
              <a:off x="5930139" y="2243717"/>
              <a:ext cx="458263" cy="884937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B374984C-8CE6-4576-BDD4-E8A9E411B1F0}"/>
                </a:ext>
              </a:extLst>
            </p:cNvPr>
            <p:cNvSpPr/>
            <p:nvPr/>
          </p:nvSpPr>
          <p:spPr>
            <a:xfrm>
              <a:off x="2318924" y="3374404"/>
              <a:ext cx="299093" cy="213850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5410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186-AECD-4341-8542-0E9468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Triage Flow for Countries with Widespread Community Transmission</a:t>
            </a:r>
          </a:p>
        </p:txBody>
      </p:sp>
    </p:spTree>
    <p:extLst>
      <p:ext uri="{BB962C8B-B14F-4D97-AF65-F5344CB8AC3E}">
        <p14:creationId xmlns:p14="http://schemas.microsoft.com/office/powerpoint/2010/main" val="19487063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60908-D034-4932-A68D-0E717284E4E2}"/>
              </a:ext>
            </a:extLst>
          </p:cNvPr>
          <p:cNvSpPr txBox="1">
            <a:spLocks/>
          </p:cNvSpPr>
          <p:nvPr/>
        </p:nvSpPr>
        <p:spPr>
          <a:xfrm>
            <a:off x="648586" y="236186"/>
            <a:ext cx="7886700" cy="66855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Triage of patients with suspected COVID-19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 </a:t>
            </a:r>
            <a:b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</a:b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(</a:t>
            </a:r>
            <a:r>
              <a:rPr kumimoji="0" lang="en-US" sz="21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widespread community transmission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D72FD-1B7D-4E31-B006-AC107ADDBACF}"/>
              </a:ext>
            </a:extLst>
          </p:cNvPr>
          <p:cNvSpPr/>
          <p:nvPr/>
        </p:nvSpPr>
        <p:spPr>
          <a:xfrm>
            <a:off x="306338" y="826766"/>
            <a:ext cx="4935463" cy="111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2D2D2D"/>
                </a:solidFill>
              </a:rPr>
              <a:t>common signs and symptoms of COVID-19:</a:t>
            </a:r>
            <a:endParaRPr lang="en-US" sz="1400" dirty="0">
              <a:solidFill>
                <a:srgbClr val="2D2D2D"/>
              </a:solidFill>
              <a:cs typeface="Calibri"/>
            </a:endParaRPr>
          </a:p>
          <a:p>
            <a:pPr marL="214313" lvl="0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2C2C"/>
                </a:solidFill>
              </a:rPr>
              <a:t>Acute onset of fever (&gt;38°C or history of fever)* and cough </a:t>
            </a:r>
            <a:endParaRPr lang="en-US" sz="1400" dirty="0">
              <a:solidFill>
                <a:srgbClr val="2D2C2C"/>
              </a:solidFill>
              <a:cs typeface="Calibri"/>
            </a:endParaRPr>
          </a:p>
          <a:p>
            <a:pPr lvl="0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D2C2C"/>
                </a:solidFill>
              </a:rPr>
              <a:t>-OR-</a:t>
            </a:r>
            <a:endParaRPr lang="en-US" sz="1400" dirty="0">
              <a:solidFill>
                <a:srgbClr val="2D2C2C"/>
              </a:solidFill>
              <a:cs typeface="Calibri"/>
            </a:endParaRPr>
          </a:p>
          <a:p>
            <a:pPr marL="214313" lvl="0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2C2C"/>
                </a:solidFill>
              </a:rPr>
              <a:t>At least 3 signs or symptoms of COVID-19 (e.g., cough, myalgia, headache, sore throat, loss of smell or taste)</a:t>
            </a:r>
            <a:endParaRPr lang="en-US" sz="1400" dirty="0">
              <a:solidFill>
                <a:srgbClr val="2D2C2C"/>
              </a:solidFill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1F970-44D0-48E7-AFA0-A35C7764B9B9}"/>
              </a:ext>
            </a:extLst>
          </p:cNvPr>
          <p:cNvSpPr txBox="1"/>
          <p:nvPr/>
        </p:nvSpPr>
        <p:spPr>
          <a:xfrm>
            <a:off x="5844154" y="937019"/>
            <a:ext cx="46984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F3427-6B77-4000-BA1C-B597829D583A}"/>
              </a:ext>
            </a:extLst>
          </p:cNvPr>
          <p:cNvSpPr/>
          <p:nvPr/>
        </p:nvSpPr>
        <p:spPr>
          <a:xfrm>
            <a:off x="6916357" y="865327"/>
            <a:ext cx="1857547" cy="1059796"/>
          </a:xfrm>
          <a:prstGeom prst="rect">
            <a:avLst/>
          </a:prstGeom>
          <a:solidFill>
            <a:srgbClr val="C5E0B4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with usual triage, assessment and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0E791-AA26-42D4-983C-F78D63D1722C}"/>
              </a:ext>
            </a:extLst>
          </p:cNvPr>
          <p:cNvSpPr txBox="1"/>
          <p:nvPr/>
        </p:nvSpPr>
        <p:spPr>
          <a:xfrm>
            <a:off x="1535964" y="1980771"/>
            <a:ext cx="9998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3F99A-AD96-47DE-9069-7CAE98D99F46}"/>
              </a:ext>
            </a:extLst>
          </p:cNvPr>
          <p:cNvSpPr/>
          <p:nvPr/>
        </p:nvSpPr>
        <p:spPr>
          <a:xfrm>
            <a:off x="306338" y="2337718"/>
            <a:ext cx="4829127" cy="403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medical mask on patient</a:t>
            </a: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4B58D-95AE-40FE-A5E0-9C1A9EA28609}"/>
              </a:ext>
            </a:extLst>
          </p:cNvPr>
          <p:cNvSpPr txBox="1"/>
          <p:nvPr/>
        </p:nvSpPr>
        <p:spPr>
          <a:xfrm>
            <a:off x="1559753" y="2778012"/>
            <a:ext cx="9998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88508-FC78-465D-9514-8CF0BCD8E9AE}"/>
              </a:ext>
            </a:extLst>
          </p:cNvPr>
          <p:cNvSpPr/>
          <p:nvPr/>
        </p:nvSpPr>
        <p:spPr>
          <a:xfrm>
            <a:off x="306338" y="3130190"/>
            <a:ext cx="8672216" cy="1358690"/>
          </a:xfrm>
          <a:prstGeom prst="rect">
            <a:avLst/>
          </a:prstGeom>
          <a:solidFill>
            <a:srgbClr val="F8CB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 from </a:t>
            </a:r>
            <a:r>
              <a:rPr lang="en-US" sz="1500" b="1" dirty="0">
                <a:solidFill>
                  <a:prstClr val="black"/>
                </a:solidFill>
                <a:latin typeface="Calibri" panose="020F0502020204030204"/>
              </a:rPr>
              <a:t>other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patients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 the patient in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D2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single-person well-ventilated room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door closed or in other designated area</a:t>
            </a:r>
            <a:endParaRPr kumimoji="0" lang="en-US" sz="135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healthcare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workers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(HCW) caring for the patient adhere to Standard, Contact, and Droplet Precautions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essential HCW with designated roles should enter the room and wear appropriate personal protective equipment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 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Notify the hospital infection control program and other appropriate staff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77213-41F3-4791-B969-E8840E0EA8F1}"/>
              </a:ext>
            </a:extLst>
          </p:cNvPr>
          <p:cNvSpPr txBox="1"/>
          <p:nvPr/>
        </p:nvSpPr>
        <p:spPr>
          <a:xfrm>
            <a:off x="1030147" y="4545676"/>
            <a:ext cx="811385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Elderly or immunosuppressed people may not develop fever, but atypical symptoms (e.g., reduced mobility, confusion) or new-onset of cough or worsening respiratory symptoms. In countries where fever-inducing pathogens (e.g., malaria, dengue) are not endemic, fever alone can be used as a sole criterium for COVID-19.</a:t>
            </a:r>
          </a:p>
          <a:p>
            <a:pPr lvl="0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 descr="Arrows">
            <a:extLst>
              <a:ext uri="{FF2B5EF4-FFF2-40B4-BE49-F238E27FC236}">
                <a16:creationId xmlns:a16="http://schemas.microsoft.com/office/drawing/2014/main" id="{2451C67D-3390-434D-9CD2-19EF6B6FB501}"/>
              </a:ext>
            </a:extLst>
          </p:cNvPr>
          <p:cNvGrpSpPr/>
          <p:nvPr/>
        </p:nvGrpSpPr>
        <p:grpSpPr>
          <a:xfrm>
            <a:off x="2338064" y="1150083"/>
            <a:ext cx="4456984" cy="1963551"/>
            <a:chOff x="2106652" y="1196795"/>
            <a:chExt cx="4456984" cy="1963551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522CC131-4269-4BF9-8623-B8C206890B2B}"/>
                </a:ext>
              </a:extLst>
            </p:cNvPr>
            <p:cNvSpPr/>
            <p:nvPr/>
          </p:nvSpPr>
          <p:spPr>
            <a:xfrm>
              <a:off x="2117448" y="2029546"/>
              <a:ext cx="372041" cy="352178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7057BD0C-C9E5-424F-8FAF-A4E6F243E13C}"/>
                </a:ext>
              </a:extLst>
            </p:cNvPr>
            <p:cNvSpPr/>
            <p:nvPr/>
          </p:nvSpPr>
          <p:spPr>
            <a:xfrm rot="16200000">
              <a:off x="5677190" y="768613"/>
              <a:ext cx="458263" cy="1314628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7265EA6-AEB8-4F19-BF8C-F825CB0BDA86}"/>
                </a:ext>
              </a:extLst>
            </p:cNvPr>
            <p:cNvSpPr/>
            <p:nvPr/>
          </p:nvSpPr>
          <p:spPr>
            <a:xfrm>
              <a:off x="2106652" y="2808168"/>
              <a:ext cx="372041" cy="352178"/>
            </a:xfrm>
            <a:prstGeom prst="downArrow">
              <a:avLst>
                <a:gd name="adj1" fmla="val 50000"/>
                <a:gd name="adj2" fmla="val 4231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530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4A51-FA64-4BFA-B072-5AF47051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Triage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320CB-EFEC-4234-8C7D-DAA01915F3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/>
          <a:p>
            <a:r>
              <a:rPr lang="en-US" dirty="0"/>
              <a:t>Follow the appropriate triage algorithm  </a:t>
            </a:r>
          </a:p>
          <a:p>
            <a:r>
              <a:rPr lang="en-US" dirty="0"/>
              <a:t>Give a medical mask to patients with respiratory symptoms </a:t>
            </a:r>
          </a:p>
          <a:p>
            <a:r>
              <a:rPr lang="en-US" dirty="0"/>
              <a:t>Immediately isolate/separate patients with suspected COVID-19 in: </a:t>
            </a:r>
          </a:p>
          <a:p>
            <a:pPr lvl="1"/>
            <a:r>
              <a:rPr lang="en-US" dirty="0"/>
              <a:t>single-person room with door closed </a:t>
            </a:r>
          </a:p>
          <a:p>
            <a:pPr marL="457200" lvl="1" indent="0">
              <a:buNone/>
            </a:pPr>
            <a:r>
              <a:rPr lang="en-US" dirty="0"/>
              <a:t>OR </a:t>
            </a:r>
          </a:p>
          <a:p>
            <a:pPr lvl="1"/>
            <a:r>
              <a:rPr lang="en-US" dirty="0"/>
              <a:t>separate waiting areas </a:t>
            </a:r>
          </a:p>
          <a:p>
            <a:r>
              <a:rPr lang="en-US" dirty="0"/>
              <a:t>Limit the number of accompanying family members in the waiting area (no more than 1 family member per patient)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355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FF8E129-A2FF-4EFB-907F-2A653FE2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452162-35EA-48AE-BC3F-3A2E17434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68440"/>
            <a:ext cx="8134141" cy="36643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COVID-19 background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Definition of triage</a:t>
            </a:r>
          </a:p>
          <a:p>
            <a:pPr>
              <a:spcAft>
                <a:spcPts val="600"/>
              </a:spcAft>
            </a:pPr>
            <a:r>
              <a:rPr lang="en-US" dirty="0"/>
              <a:t>What patients can do before and upon arrival to healthcare facility</a:t>
            </a:r>
          </a:p>
          <a:p>
            <a:pPr>
              <a:spcAft>
                <a:spcPts val="600"/>
              </a:spcAft>
            </a:pPr>
            <a:r>
              <a:rPr lang="en-US" dirty="0"/>
              <a:t>What healthcare facilities can do to minimize risk of infection among patients and healthcare workers</a:t>
            </a:r>
          </a:p>
          <a:p>
            <a:pPr>
              <a:spcAft>
                <a:spcPts val="600"/>
              </a:spcAft>
            </a:pPr>
            <a:r>
              <a:rPr lang="en-US" dirty="0"/>
              <a:t>What healthcare workers can do to protect themselves and their patients during triage</a:t>
            </a:r>
          </a:p>
          <a:p>
            <a:r>
              <a:rPr lang="en-US" dirty="0"/>
              <a:t>Considerations to maintain healthcare delivery as number of COVID-19 cases 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566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B6E8-864F-4BBE-89DE-98694C2C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Cleaning and disinfection of triage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642B1-DED1-48E7-921F-F2AB574B5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89987"/>
            <a:ext cx="8229600" cy="3341688"/>
          </a:xfrm>
        </p:spPr>
        <p:txBody>
          <a:bodyPr/>
          <a:lstStyle/>
          <a:p>
            <a:r>
              <a:rPr lang="en-US" dirty="0"/>
              <a:t>Clean and disinfect triage area, including separate COVID-19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waiting areas, </a:t>
            </a:r>
            <a:br>
              <a:rPr lang="en-US" dirty="0"/>
            </a:br>
            <a:r>
              <a:rPr lang="en-US" b="1" dirty="0"/>
              <a:t>at least twice a day </a:t>
            </a:r>
          </a:p>
          <a:p>
            <a:r>
              <a:rPr lang="en-US" dirty="0"/>
              <a:t>Focus on frequently touched surfaces</a:t>
            </a:r>
          </a:p>
          <a:p>
            <a:r>
              <a:rPr lang="en-US" dirty="0"/>
              <a:t>Disinfect with 0.1% (1000ppm) chlorine</a:t>
            </a:r>
          </a:p>
          <a:p>
            <a:pPr marL="0" indent="0">
              <a:buNone/>
            </a:pPr>
            <a:r>
              <a:rPr lang="en-US" dirty="0"/>
              <a:t>    OR </a:t>
            </a:r>
          </a:p>
          <a:p>
            <a:r>
              <a:rPr lang="en-US" dirty="0"/>
              <a:t>70% alcohol for surfaces that do not tolerate chlorine</a:t>
            </a:r>
          </a:p>
          <a:p>
            <a:endParaRPr lang="en-US" dirty="0"/>
          </a:p>
        </p:txBody>
      </p:sp>
      <p:pic>
        <p:nvPicPr>
          <p:cNvPr id="4" name="Graphic 3" descr="Mop and bucket">
            <a:extLst>
              <a:ext uri="{FF2B5EF4-FFF2-40B4-BE49-F238E27FC236}">
                <a16:creationId xmlns:a16="http://schemas.microsoft.com/office/drawing/2014/main" id="{5B7C4D1A-2310-4FC8-B50B-BE317FEA3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1983" y="3342737"/>
            <a:ext cx="1388938" cy="13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1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186-AECD-4341-8542-0E9468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Healthcare Workers Can Do</a:t>
            </a:r>
          </a:p>
        </p:txBody>
      </p:sp>
    </p:spTree>
    <p:extLst>
      <p:ext uri="{BB962C8B-B14F-4D97-AF65-F5344CB8AC3E}">
        <p14:creationId xmlns:p14="http://schemas.microsoft.com/office/powerpoint/2010/main" val="32705302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B5C9-B4FC-4834-AE94-4574D011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6500001" cy="689591"/>
          </a:xfrm>
        </p:spPr>
        <p:txBody>
          <a:bodyPr/>
          <a:lstStyle/>
          <a:p>
            <a:r>
              <a:rPr lang="en-US"/>
              <a:t>Infection prevention and control precautions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FBC303-16B1-4C73-A50B-6F36383791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6056616" cy="3341688"/>
          </a:xfrm>
        </p:spPr>
        <p:txBody>
          <a:bodyPr/>
          <a:lstStyle/>
          <a:p>
            <a:r>
              <a:rPr lang="en-US" dirty="0"/>
              <a:t>Adhere to </a:t>
            </a:r>
            <a:r>
              <a:rPr lang="en-US" b="1" dirty="0"/>
              <a:t>Standard Precautions</a:t>
            </a:r>
          </a:p>
          <a:p>
            <a:r>
              <a:rPr lang="en-US" dirty="0"/>
              <a:t>Be trained on and familiar with </a:t>
            </a:r>
            <a:r>
              <a:rPr lang="en-US" b="1" dirty="0"/>
              <a:t>Contact</a:t>
            </a:r>
            <a:r>
              <a:rPr lang="en-US" dirty="0"/>
              <a:t> and </a:t>
            </a:r>
            <a:r>
              <a:rPr lang="en-US" b="1" dirty="0"/>
              <a:t>Droplet Precautions</a:t>
            </a:r>
          </a:p>
          <a:p>
            <a:r>
              <a:rPr lang="en-US" dirty="0"/>
              <a:t>Ensure that environmental </a:t>
            </a:r>
            <a:r>
              <a:rPr lang="en-US" b="1" dirty="0"/>
              <a:t>cleaning and disinfection procedures </a:t>
            </a:r>
            <a:r>
              <a:rPr lang="en-US" dirty="0"/>
              <a:t>are followed consistently and correctly</a:t>
            </a:r>
          </a:p>
          <a:p>
            <a:r>
              <a:rPr lang="en-US" dirty="0"/>
              <a:t>Stay home if develop </a:t>
            </a:r>
            <a:r>
              <a:rPr lang="en-US" dirty="0">
                <a:highlight>
                  <a:srgbClr val="FFFFFF"/>
                </a:highlight>
              </a:rPr>
              <a:t>fever and/or </a:t>
            </a:r>
            <a:r>
              <a:rPr lang="en-US" dirty="0"/>
              <a:t>symptoms suggestive of COVID-19 (cough, myalgia, fatigue, sore throat, new loss of smell or taste) </a:t>
            </a:r>
          </a:p>
          <a:p>
            <a:endParaRPr lang="en-US" dirty="0"/>
          </a:p>
        </p:txBody>
      </p:sp>
      <p:pic>
        <p:nvPicPr>
          <p:cNvPr id="4" name="Picture 3" descr="Contact Precautions poster. Details in slide notes.">
            <a:extLst>
              <a:ext uri="{FF2B5EF4-FFF2-40B4-BE49-F238E27FC236}">
                <a16:creationId xmlns:a16="http://schemas.microsoft.com/office/drawing/2014/main" id="{44A46DFC-DAD3-4B30-9484-176DF31FF8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201" y="11197"/>
            <a:ext cx="2080227" cy="2716044"/>
          </a:xfrm>
          <a:prstGeom prst="rect">
            <a:avLst/>
          </a:prstGeom>
        </p:spPr>
      </p:pic>
      <p:pic>
        <p:nvPicPr>
          <p:cNvPr id="5" name="Picture 4" descr="Droplet precautions poster. Details in slide notes.">
            <a:extLst>
              <a:ext uri="{FF2B5EF4-FFF2-40B4-BE49-F238E27FC236}">
                <a16:creationId xmlns:a16="http://schemas.microsoft.com/office/drawing/2014/main" id="{FFE691A3-8340-40E9-97EF-DB454AF78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7201" y="2720788"/>
            <a:ext cx="2080227" cy="237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372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338A544F-977F-4726-9B91-E738D4C5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Personal Protective Equipment (PPE)</a:t>
            </a:r>
          </a:p>
        </p:txBody>
      </p:sp>
      <p:grpSp>
        <p:nvGrpSpPr>
          <p:cNvPr id="3" name="Group 2" descr="Barrier and PPE illustrations">
            <a:extLst>
              <a:ext uri="{FF2B5EF4-FFF2-40B4-BE49-F238E27FC236}">
                <a16:creationId xmlns:a16="http://schemas.microsoft.com/office/drawing/2014/main" id="{050DA91F-26F9-4175-B19B-A0475F403B88}"/>
              </a:ext>
            </a:extLst>
          </p:cNvPr>
          <p:cNvGrpSpPr/>
          <p:nvPr/>
        </p:nvGrpSpPr>
        <p:grpSpPr>
          <a:xfrm>
            <a:off x="668667" y="2170327"/>
            <a:ext cx="7495974" cy="2178704"/>
            <a:chOff x="668667" y="2170327"/>
            <a:chExt cx="7495974" cy="2178704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21552673-FB95-4009-ADF4-41F9A26EE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8667" y="2308654"/>
              <a:ext cx="2089293" cy="204037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EB585B-ECDB-415E-A856-91CDC85A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9041" y="2170327"/>
              <a:ext cx="2895600" cy="1952625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95D1158-37E0-4B8F-9B4F-3A4F68965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85403"/>
            <a:ext cx="8229600" cy="3341688"/>
          </a:xfrm>
        </p:spPr>
        <p:txBody>
          <a:bodyPr/>
          <a:lstStyle/>
          <a:p>
            <a:r>
              <a:rPr lang="en-US"/>
              <a:t>HCWs who do </a:t>
            </a:r>
            <a:r>
              <a:rPr lang="en-US" b="1" u="sng"/>
              <a:t>not </a:t>
            </a:r>
            <a:r>
              <a:rPr lang="en-US"/>
              <a:t>come in contact with suspected or confirmed COVID-19 patients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BD34F-8FA0-4756-B6B4-74C4AE3BE74B}"/>
              </a:ext>
            </a:extLst>
          </p:cNvPr>
          <p:cNvSpPr txBox="1"/>
          <p:nvPr/>
        </p:nvSpPr>
        <p:spPr>
          <a:xfrm>
            <a:off x="501601" y="1645777"/>
            <a:ext cx="3511899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barrier AND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distance of at least 1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D211C3-39E9-4F51-8791-E4F456EE093E}"/>
              </a:ext>
            </a:extLst>
          </p:cNvPr>
          <p:cNvSpPr/>
          <p:nvPr/>
        </p:nvSpPr>
        <p:spPr>
          <a:xfrm>
            <a:off x="2670003" y="2924924"/>
            <a:ext cx="2141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Glass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or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plastic barrier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3582A-542B-44ED-8347-919767EF6D05}"/>
              </a:ext>
            </a:extLst>
          </p:cNvPr>
          <p:cNvSpPr/>
          <p:nvPr/>
        </p:nvSpPr>
        <p:spPr>
          <a:xfrm>
            <a:off x="486277" y="4509724"/>
            <a:ext cx="278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PPE 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FCB10-1F17-442D-9E0B-C04A5A2B6051}"/>
              </a:ext>
            </a:extLst>
          </p:cNvPr>
          <p:cNvSpPr txBox="1"/>
          <p:nvPr/>
        </p:nvSpPr>
        <p:spPr>
          <a:xfrm>
            <a:off x="5019313" y="1646571"/>
            <a:ext cx="362243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physical barrier AND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distance is not feasible</a:t>
            </a:r>
          </a:p>
        </p:txBody>
      </p:sp>
      <p:sp>
        <p:nvSpPr>
          <p:cNvPr id="11" name="Rectangle 10" descr="Face shield or googles; facemask">
            <a:extLst>
              <a:ext uri="{FF2B5EF4-FFF2-40B4-BE49-F238E27FC236}">
                <a16:creationId xmlns:a16="http://schemas.microsoft.com/office/drawing/2014/main" id="{4A395D22-FB50-4CFF-88CF-11A1AE6D92B1}"/>
              </a:ext>
            </a:extLst>
          </p:cNvPr>
          <p:cNvSpPr/>
          <p:nvPr/>
        </p:nvSpPr>
        <p:spPr>
          <a:xfrm>
            <a:off x="8068933" y="2740259"/>
            <a:ext cx="867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Medical mask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B13C0C-1DE1-4F29-A495-CE993644C841}"/>
              </a:ext>
            </a:extLst>
          </p:cNvPr>
          <p:cNvSpPr/>
          <p:nvPr/>
        </p:nvSpPr>
        <p:spPr>
          <a:xfrm>
            <a:off x="5627966" y="4512454"/>
            <a:ext cx="3417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Use mask and eye protection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7710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49362983-FAD6-4D73-930D-676F1C23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85" y="0"/>
            <a:ext cx="8190892" cy="637825"/>
          </a:xfrm>
        </p:spPr>
        <p:txBody>
          <a:bodyPr/>
          <a:lstStyle/>
          <a:p>
            <a:r>
              <a:rPr lang="en-US"/>
              <a:t>Personal Protective Equipment (PPE)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C8BF90C-81E3-4E77-994B-EAE81D3DC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885" y="952896"/>
            <a:ext cx="8190892" cy="3090833"/>
          </a:xfrm>
        </p:spPr>
        <p:txBody>
          <a:bodyPr/>
          <a:lstStyle/>
          <a:p>
            <a:r>
              <a:rPr lang="en-US"/>
              <a:t>HCWs who come in contact with suspected or confirmed COVID-19 patients should wear appropriate PPE</a:t>
            </a:r>
          </a:p>
          <a:p>
            <a:endParaRPr lang="en-US"/>
          </a:p>
        </p:txBody>
      </p:sp>
      <p:grpSp>
        <p:nvGrpSpPr>
          <p:cNvPr id="9" name="Group 8" descr="Conducting examinations of patients with respiratory symptoms: goggles OR face shield; medical mask; gown; gloves">
            <a:extLst>
              <a:ext uri="{FF2B5EF4-FFF2-40B4-BE49-F238E27FC236}">
                <a16:creationId xmlns:a16="http://schemas.microsoft.com/office/drawing/2014/main" id="{13992B60-1B87-4EEE-9374-4AE36E4911C7}"/>
              </a:ext>
            </a:extLst>
          </p:cNvPr>
          <p:cNvGrpSpPr/>
          <p:nvPr/>
        </p:nvGrpSpPr>
        <p:grpSpPr>
          <a:xfrm>
            <a:off x="497711" y="1835316"/>
            <a:ext cx="4354408" cy="2678812"/>
            <a:chOff x="532519" y="2041293"/>
            <a:chExt cx="4374986" cy="2896227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D3B63A60-40AD-4F25-A08D-CEAAAAE9F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519" y="2041293"/>
              <a:ext cx="4374986" cy="28962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01D31-4F11-4BE5-9877-6735DDC6993A}"/>
                </a:ext>
              </a:extLst>
            </p:cNvPr>
            <p:cNvSpPr txBox="1"/>
            <p:nvPr/>
          </p:nvSpPr>
          <p:spPr>
            <a:xfrm>
              <a:off x="1680339" y="2041293"/>
              <a:ext cx="3223260" cy="5539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>
                  <a:solidFill>
                    <a:prstClr val="white"/>
                  </a:solidFill>
                  <a:latin typeface="Calibri" panose="020F0502020204030204"/>
                </a:rPr>
                <a:t>Conducting examinations of patients with respiratory symptoms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3578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Guide - Putting on PPE. Details in slide notes.">
            <a:extLst>
              <a:ext uri="{FF2B5EF4-FFF2-40B4-BE49-F238E27FC236}">
                <a16:creationId xmlns:a16="http://schemas.microsoft.com/office/drawing/2014/main" id="{1DAE2B8D-E6AC-4452-9A80-7D32B9B12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170" y="0"/>
            <a:ext cx="4369367" cy="452341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ow to Guide - Taking off PPE. Details in slide notes.">
            <a:extLst>
              <a:ext uri="{FF2B5EF4-FFF2-40B4-BE49-F238E27FC236}">
                <a16:creationId xmlns:a16="http://schemas.microsoft.com/office/drawing/2014/main" id="{6D0A9DCA-14FA-446A-B1C3-A7E7CEC9F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9537" y="-1069"/>
            <a:ext cx="4307228" cy="4524487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6C59D7-3408-481B-855D-4C91D931EB66}"/>
              </a:ext>
            </a:extLst>
          </p:cNvPr>
          <p:cNvSpPr/>
          <p:nvPr/>
        </p:nvSpPr>
        <p:spPr>
          <a:xfrm>
            <a:off x="8521622" y="4641447"/>
            <a:ext cx="525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rgbClr val="2D2D2D"/>
                </a:solidFill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20922704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186-AECD-4341-8542-0E9468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Measures During Periods of COVID-19 Community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1715664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A6746CA-0B1B-44E1-9671-09C4C666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Strategies to avoid overcrowding at triage </a:t>
            </a:r>
            <a:br>
              <a:rPr lang="en-US">
                <a:latin typeface="Calibri"/>
                <a:cs typeface="Calibri"/>
              </a:rPr>
            </a:br>
            <a:r>
              <a:rPr lang="en-US">
                <a:latin typeface="Calibri"/>
                <a:cs typeface="Calibri"/>
              </a:rPr>
              <a:t>and preserve PPE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FFA8-4880-470C-8165-3D7EFE4B9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/>
          <a:p>
            <a:r>
              <a:rPr lang="en-US"/>
              <a:t>Cancel non-urgent outpatient visits to ensure enough HCWs are available to provide support for COVID-19 clinical care, including triage services</a:t>
            </a:r>
          </a:p>
          <a:p>
            <a:pPr lvl="1"/>
            <a:r>
              <a:rPr lang="en-US" sz="1800"/>
              <a:t>If outpatient visit is critical (such as immunization of infants or pre-natal care for high-risk pregnancy), identify separate/dedicated entrance for these patients</a:t>
            </a:r>
          </a:p>
          <a:p>
            <a:pPr lvl="1"/>
            <a:r>
              <a:rPr lang="en-US" sz="1800"/>
              <a:t>Reinforce telemedicine or other alternative to face-to-face visit</a:t>
            </a:r>
          </a:p>
          <a:p>
            <a:r>
              <a:rPr lang="en-US"/>
              <a:t>Postpone or cancel elective procedures and surgeries </a:t>
            </a:r>
            <a:r>
              <a:rPr lang="en-US">
                <a:highlight>
                  <a:srgbClr val="FFFFFF"/>
                </a:highlight>
              </a:rPr>
              <a:t>to minimize exposures and to preserve PPE for HCWs caring for COVID-19 </a:t>
            </a:r>
            <a:r>
              <a:rPr lang="en-US"/>
              <a:t>patients </a:t>
            </a:r>
          </a:p>
          <a:p>
            <a:r>
              <a:rPr lang="en-US"/>
              <a:t>Expand hours of operation, if possible, to limit crowding in triage during peak hours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614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, building, road, orange&#10;&#10;Description automatically generated">
            <a:extLst>
              <a:ext uri="{FF2B5EF4-FFF2-40B4-BE49-F238E27FC236}">
                <a16:creationId xmlns:a16="http://schemas.microsoft.com/office/drawing/2014/main" id="{CF044210-706F-4096-BB8D-B84AB94D1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64" y="1126721"/>
            <a:ext cx="3751667" cy="23860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A828AC-E621-4DC3-98E4-436CD13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/>
              <a:t>COVID-19 evaluation centers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2EF4A5-99BF-452D-B4B5-03C239EC7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751" y="1333741"/>
            <a:ext cx="4734748" cy="3341688"/>
          </a:xfrm>
        </p:spPr>
        <p:txBody>
          <a:bodyPr/>
          <a:lstStyle/>
          <a:p>
            <a:r>
              <a:rPr lang="en-US" b="1" dirty="0"/>
              <a:t>Designate an area near the facility where patients with symptoms of COVID-19 can seek evaluation and care </a:t>
            </a:r>
            <a:endParaRPr lang="en-US" sz="1800" strike="sngStrike" dirty="0"/>
          </a:p>
          <a:p>
            <a:pPr marL="0" indent="0">
              <a:buNone/>
            </a:pPr>
            <a:r>
              <a:rPr lang="en-US" sz="1800" dirty="0"/>
              <a:t>          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53A74-4CA5-4A54-87B6-D491A527E8AA}"/>
              </a:ext>
            </a:extLst>
          </p:cNvPr>
          <p:cNvSpPr txBox="1"/>
          <p:nvPr/>
        </p:nvSpPr>
        <p:spPr>
          <a:xfrm>
            <a:off x="4987833" y="3512781"/>
            <a:ext cx="31639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D2D2D"/>
                </a:solidFill>
                <a:latin typeface="Calibri" panose="020F0502020204030204" pitchFamily="34" charset="0"/>
              </a:rPr>
              <a:t>Photo Credit to the Kent County News </a:t>
            </a:r>
          </a:p>
        </p:txBody>
      </p:sp>
    </p:spTree>
    <p:extLst>
      <p:ext uri="{BB962C8B-B14F-4D97-AF65-F5344CB8AC3E}">
        <p14:creationId xmlns:p14="http://schemas.microsoft.com/office/powerpoint/2010/main" val="109474842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584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B035A1-BF9A-4DE7-AC6A-C4EA42BF1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67744"/>
          </a:xfrm>
        </p:spPr>
        <p:txBody>
          <a:bodyPr/>
          <a:lstStyle/>
          <a:p>
            <a:r>
              <a:rPr lang="en-US" dirty="0"/>
              <a:t>COVID-19 background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B5788F-068C-491E-BF04-74B5F504B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773724"/>
            <a:ext cx="6553201" cy="3176484"/>
          </a:xfrm>
        </p:spPr>
        <p:txBody>
          <a:bodyPr/>
          <a:lstStyle/>
          <a:p>
            <a:pPr marL="229870" indent="-229870">
              <a:buClr>
                <a:srgbClr val="006A71"/>
              </a:buClr>
            </a:pPr>
            <a:r>
              <a:rPr lang="en-US" dirty="0">
                <a:latin typeface="Calibri"/>
                <a:cs typeface="Calibri"/>
              </a:rPr>
              <a:t>Caused by a newly emergent coronavirus, SARS-CoV-2 </a:t>
            </a:r>
            <a:endParaRPr lang="en-US" dirty="0"/>
          </a:p>
          <a:p>
            <a:pPr marL="229870" indent="-229870">
              <a:buClr>
                <a:srgbClr val="006A71"/>
              </a:buClr>
            </a:pPr>
            <a:endParaRPr lang="en-US" dirty="0">
              <a:cs typeface="Calibri"/>
            </a:endParaRPr>
          </a:p>
          <a:p>
            <a:pPr marL="229870" indent="-229870">
              <a:buClr>
                <a:srgbClr val="006A71"/>
              </a:buClr>
            </a:pPr>
            <a:r>
              <a:rPr lang="en-US" dirty="0">
                <a:latin typeface="Calibri"/>
                <a:cs typeface="Calibri"/>
              </a:rPr>
              <a:t>Leads to respiratory tract infection, including pneumonia </a:t>
            </a:r>
            <a:endParaRPr lang="en-US" dirty="0"/>
          </a:p>
          <a:p>
            <a:pPr marL="229870" indent="-229870">
              <a:buClr>
                <a:srgbClr val="006A71"/>
              </a:buClr>
            </a:pPr>
            <a:endParaRPr lang="en-US" dirty="0"/>
          </a:p>
          <a:p>
            <a:pPr marL="229870" indent="-229870"/>
            <a:r>
              <a:rPr lang="en-US" dirty="0">
                <a:latin typeface="Calibri"/>
                <a:cs typeface="Calibri"/>
              </a:rPr>
              <a:t>Transmitted mainly via respiratory droplets (sneezing, coughing, etc.), but transmission via contaminated surfaces can also occur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229870" indent="-229870"/>
            <a:r>
              <a:rPr lang="en-US" dirty="0">
                <a:latin typeface="Calibri"/>
                <a:cs typeface="Calibri"/>
              </a:rPr>
              <a:t>Cause a variety of symptoms including fever, cough, fatigue, myalgia, sore throat, difficulty breathing, or loss of taste or smell. </a:t>
            </a:r>
            <a:endParaRPr lang="en-US" dirty="0"/>
          </a:p>
        </p:txBody>
      </p:sp>
      <p:pic>
        <p:nvPicPr>
          <p:cNvPr id="10" name="Picture 9" descr="Decorative, respiratory droplets spreading">
            <a:extLst>
              <a:ext uri="{FF2B5EF4-FFF2-40B4-BE49-F238E27FC236}">
                <a16:creationId xmlns:a16="http://schemas.microsoft.com/office/drawing/2014/main" id="{55532818-7F45-4612-AEBF-F403F67A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96" y="2367647"/>
            <a:ext cx="2480777" cy="2333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D8C70-10FB-4ECE-B8A0-3E7A414ABA32}"/>
              </a:ext>
            </a:extLst>
          </p:cNvPr>
          <p:cNvSpPr txBox="1"/>
          <p:nvPr/>
        </p:nvSpPr>
        <p:spPr>
          <a:xfrm>
            <a:off x="2131332" y="4629743"/>
            <a:ext cx="8477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solidFill>
                  <a:srgbClr val="2D2D2D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list of symptoms refer to:  </a:t>
            </a:r>
            <a:r>
              <a:rPr lang="en-US" sz="1100" dirty="0">
                <a:solidFill>
                  <a:srgbClr val="0F56DC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https://www.cdc.gov/coronavirus/2019-ncov/symptoms-testing/symptoms.html</a:t>
            </a:r>
            <a:r>
              <a:rPr lang="en-US" sz="1100" dirty="0">
                <a:latin typeface="+mn-lt"/>
              </a:rPr>
              <a:t> or </a:t>
            </a:r>
          </a:p>
          <a:p>
            <a:r>
              <a:rPr lang="en-US" sz="1100" u="sng" dirty="0">
                <a:latin typeface="+mn-lt"/>
                <a:hlinkClick r:id="rId5"/>
              </a:rPr>
              <a:t>https://www.who.int/publications/i/item/clinical-management-of-covid-19</a:t>
            </a:r>
            <a:endParaRPr lang="en-US" sz="1100" dirty="0">
              <a:latin typeface="+mn-lt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455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A4A64-BAB8-424F-9CF9-B0AD2CC7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 dirty="0"/>
              <a:t>What is triage?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BD0FEA-6B55-4248-BD1E-967A6D6AE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/>
          <a:p>
            <a:pPr marL="229870" indent="-229870"/>
            <a:r>
              <a:rPr lang="en-US" dirty="0">
                <a:latin typeface="Calibri"/>
                <a:cs typeface="Calibri"/>
              </a:rPr>
              <a:t>The sorting out and classification of patients to determine priority of need and proper place of treatment  </a:t>
            </a:r>
            <a:endParaRPr lang="en-US" dirty="0">
              <a:cs typeface="Calibri"/>
            </a:endParaRPr>
          </a:p>
          <a:p>
            <a:pPr marL="229870" indent="-229870"/>
            <a:endParaRPr lang="en-US" dirty="0"/>
          </a:p>
          <a:p>
            <a:pPr marL="229870" indent="-229870"/>
            <a:r>
              <a:rPr lang="en-US" dirty="0">
                <a:latin typeface="Calibri"/>
                <a:cs typeface="Calibri"/>
              </a:rPr>
              <a:t>For COVID-19 </a:t>
            </a:r>
            <a:r>
              <a:rPr lang="en-US" dirty="0">
                <a:highlight>
                  <a:srgbClr val="FFFFFF"/>
                </a:highlight>
                <a:latin typeface="Calibri"/>
                <a:cs typeface="Calibri"/>
              </a:rPr>
              <a:t>outbreak, triage is particularly important to separate patients likely to be infected with the virus that causes COVID-19</a:t>
            </a:r>
            <a:endParaRPr lang="en-US" dirty="0">
              <a:highlight>
                <a:srgbClr val="FFFFFF"/>
              </a:highlight>
            </a:endParaRPr>
          </a:p>
          <a:p>
            <a:pPr marL="229870" indent="-229870"/>
            <a:endParaRPr lang="en-US" dirty="0">
              <a:highlight>
                <a:srgbClr val="FFFFFF"/>
              </a:highlight>
              <a:cs typeface="Calibri" panose="020F0502020204030204" pitchFamily="34" charset="0"/>
            </a:endParaRPr>
          </a:p>
          <a:p>
            <a:pPr marL="229870" indent="-229870"/>
            <a:r>
              <a:rPr lang="en-US" dirty="0">
                <a:highlight>
                  <a:srgbClr val="FFFFFF"/>
                </a:highlight>
                <a:latin typeface="Calibri"/>
                <a:cs typeface="Calibri"/>
              </a:rPr>
              <a:t>Effective triage can prevent transmission of the virus that causes COVID-19 to patients and healthcare workers (HCWs)</a:t>
            </a:r>
            <a:endParaRPr lang="en-US" dirty="0">
              <a:highlight>
                <a:srgbClr val="FFFFFF"/>
              </a:highlight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05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Patients Can Do</a:t>
            </a:r>
          </a:p>
        </p:txBody>
      </p:sp>
    </p:spTree>
    <p:extLst>
      <p:ext uri="{BB962C8B-B14F-4D97-AF65-F5344CB8AC3E}">
        <p14:creationId xmlns:p14="http://schemas.microsoft.com/office/powerpoint/2010/main" val="14601656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466E3D-4B2B-4D03-9DCB-7C07C390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66"/>
            <a:ext cx="8229600" cy="689591"/>
          </a:xfrm>
        </p:spPr>
        <p:txBody>
          <a:bodyPr/>
          <a:lstStyle/>
          <a:p>
            <a:r>
              <a:rPr lang="en-US" dirty="0"/>
              <a:t>What patients can do</a:t>
            </a:r>
          </a:p>
        </p:txBody>
      </p:sp>
      <p:grpSp>
        <p:nvGrpSpPr>
          <p:cNvPr id="5" name="Group 4" descr="Decorative clipart">
            <a:extLst>
              <a:ext uri="{FF2B5EF4-FFF2-40B4-BE49-F238E27FC236}">
                <a16:creationId xmlns:a16="http://schemas.microsoft.com/office/drawing/2014/main" id="{AB621BD9-A6AC-418B-8C7D-DD02AB5E34E9}"/>
              </a:ext>
            </a:extLst>
          </p:cNvPr>
          <p:cNvGrpSpPr/>
          <p:nvPr/>
        </p:nvGrpSpPr>
        <p:grpSpPr>
          <a:xfrm>
            <a:off x="294596" y="727799"/>
            <a:ext cx="8769598" cy="3826814"/>
            <a:chOff x="132116" y="1123116"/>
            <a:chExt cx="8769598" cy="3826814"/>
          </a:xfrm>
        </p:grpSpPr>
        <p:pic>
          <p:nvPicPr>
            <p:cNvPr id="6" name="Picture 26">
              <a:extLst>
                <a:ext uri="{FF2B5EF4-FFF2-40B4-BE49-F238E27FC236}">
                  <a16:creationId xmlns:a16="http://schemas.microsoft.com/office/drawing/2014/main" id="{B71C197A-DCB8-4CF8-BD6A-B64A38DD0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8934" y="3154351"/>
              <a:ext cx="2669009" cy="1795578"/>
            </a:xfrm>
            <a:prstGeom prst="rect">
              <a:avLst/>
            </a:prstGeom>
          </p:spPr>
        </p:pic>
        <p:pic>
          <p:nvPicPr>
            <p:cNvPr id="7" name="Picture 26">
              <a:extLst>
                <a:ext uri="{FF2B5EF4-FFF2-40B4-BE49-F238E27FC236}">
                  <a16:creationId xmlns:a16="http://schemas.microsoft.com/office/drawing/2014/main" id="{824DC13B-33E4-4025-A25D-602D2F67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0121" y="3154350"/>
              <a:ext cx="2655238" cy="1795579"/>
            </a:xfrm>
            <a:prstGeom prst="rect">
              <a:avLst/>
            </a:prstGeom>
          </p:spPr>
        </p:pic>
        <p:pic>
          <p:nvPicPr>
            <p:cNvPr id="8" name="Picture 26">
              <a:extLst>
                <a:ext uri="{FF2B5EF4-FFF2-40B4-BE49-F238E27FC236}">
                  <a16:creationId xmlns:a16="http://schemas.microsoft.com/office/drawing/2014/main" id="{5215C863-C772-4994-80A5-36B15A5D3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001" y="3154352"/>
              <a:ext cx="2999513" cy="1795578"/>
            </a:xfrm>
            <a:prstGeom prst="rect">
              <a:avLst/>
            </a:prstGeom>
          </p:spPr>
        </p:pic>
        <p:pic>
          <p:nvPicPr>
            <p:cNvPr id="9" name="Picture 26">
              <a:extLst>
                <a:ext uri="{FF2B5EF4-FFF2-40B4-BE49-F238E27FC236}">
                  <a16:creationId xmlns:a16="http://schemas.microsoft.com/office/drawing/2014/main" id="{03BF8826-14E4-4343-BFB6-6C45DA0CD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2705" y="1123116"/>
              <a:ext cx="2669009" cy="1857548"/>
            </a:xfrm>
            <a:prstGeom prst="rect">
              <a:avLst/>
            </a:prstGeom>
          </p:spPr>
        </p:pic>
        <p:pic>
          <p:nvPicPr>
            <p:cNvPr id="10" name="Picture 26">
              <a:extLst>
                <a:ext uri="{FF2B5EF4-FFF2-40B4-BE49-F238E27FC236}">
                  <a16:creationId xmlns:a16="http://schemas.microsoft.com/office/drawing/2014/main" id="{EAC3CB83-4724-4AD7-BC57-C8F667C53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6350" y="1164431"/>
              <a:ext cx="2669009" cy="1816234"/>
            </a:xfrm>
            <a:prstGeom prst="rect">
              <a:avLst/>
            </a:prstGeom>
          </p:spPr>
        </p:pic>
        <p:pic>
          <p:nvPicPr>
            <p:cNvPr id="11" name="Picture 26">
              <a:extLst>
                <a:ext uri="{FF2B5EF4-FFF2-40B4-BE49-F238E27FC236}">
                  <a16:creationId xmlns:a16="http://schemas.microsoft.com/office/drawing/2014/main" id="{272A35B7-AD23-4814-95F2-098A788F4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116" y="1164432"/>
              <a:ext cx="3020171" cy="1857547"/>
            </a:xfrm>
            <a:prstGeom prst="rect">
              <a:avLst/>
            </a:prstGeom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30F84D50-B5D3-4D17-B773-C88503E50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1605" y="3314512"/>
              <a:ext cx="807674" cy="779358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15E35373-9B84-471A-A8BF-6EC54CC42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9612" y="1241865"/>
              <a:ext cx="908633" cy="725477"/>
            </a:xfrm>
            <a:prstGeom prst="rect">
              <a:avLst/>
            </a:prstGeom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84C6AA8A-AF17-4C3A-97BD-CF806378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5321" y="1273093"/>
              <a:ext cx="787448" cy="731331"/>
            </a:xfrm>
            <a:prstGeom prst="rect">
              <a:avLst/>
            </a:prstGeom>
          </p:spPr>
        </p:pic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E3768A1-A65B-44D5-B260-01EEB8F23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791" b="-3111"/>
            <a:stretch/>
          </p:blipFill>
          <p:spPr>
            <a:xfrm>
              <a:off x="6318296" y="3242961"/>
              <a:ext cx="1208508" cy="817412"/>
            </a:xfrm>
            <a:prstGeom prst="rect">
              <a:avLst/>
            </a:prstGeom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A1F0ACA1-8148-4CBD-B244-A8F41E92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19"/>
            <a:stretch/>
          </p:blipFill>
          <p:spPr>
            <a:xfrm>
              <a:off x="7652658" y="3286502"/>
              <a:ext cx="1151186" cy="795908"/>
            </a:xfrm>
            <a:prstGeom prst="rect">
              <a:avLst/>
            </a:prstGeom>
          </p:spPr>
        </p:pic>
        <p:pic>
          <p:nvPicPr>
            <p:cNvPr id="17" name="Picture 22">
              <a:extLst>
                <a:ext uri="{FF2B5EF4-FFF2-40B4-BE49-F238E27FC236}">
                  <a16:creationId xmlns:a16="http://schemas.microsoft.com/office/drawing/2014/main" id="{26521FBE-ACA1-4598-B2F7-A98CAB367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1183" y="3287975"/>
              <a:ext cx="911732" cy="7778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2B8D17-EEF8-404D-B524-22BACD57C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4563" y="1267973"/>
              <a:ext cx="741831" cy="72780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E43B31-793A-4FF9-8BAA-AC4AB0666898}"/>
                </a:ext>
              </a:extLst>
            </p:cNvPr>
            <p:cNvCxnSpPr/>
            <p:nvPr/>
          </p:nvCxnSpPr>
          <p:spPr>
            <a:xfrm flipV="1">
              <a:off x="7224310" y="3644517"/>
              <a:ext cx="561860" cy="2754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95FD49-F3D1-4F7C-A6C9-0A05F36206ED}"/>
                </a:ext>
              </a:extLst>
            </p:cNvPr>
            <p:cNvSpPr txBox="1"/>
            <p:nvPr/>
          </p:nvSpPr>
          <p:spPr>
            <a:xfrm>
              <a:off x="7296782" y="3743841"/>
              <a:ext cx="54258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1m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C36E4A2-B937-4749-BF2B-5F2905AC5365}"/>
              </a:ext>
            </a:extLst>
          </p:cNvPr>
          <p:cNvSpPr txBox="1"/>
          <p:nvPr/>
        </p:nvSpPr>
        <p:spPr>
          <a:xfrm>
            <a:off x="408857" y="1514978"/>
            <a:ext cx="2999513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Inform healthcare providers if they are seeking care for </a:t>
            </a:r>
            <a:r>
              <a:rPr lang="en-US" dirty="0">
                <a:solidFill>
                  <a:srgbClr val="2D2D2D"/>
                </a:solidFill>
                <a:latin typeface="Calibri" panose="020F0502020204030204"/>
              </a:rPr>
              <a:t>symptoms suggestive of COVID-19</a:t>
            </a:r>
            <a:endParaRPr lang="en-US" dirty="0">
              <a:solidFill>
                <a:srgbClr val="2D2D2D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ED6CD-B4CA-4824-8AE1-82284623201F}"/>
              </a:ext>
            </a:extLst>
          </p:cNvPr>
          <p:cNvSpPr txBox="1"/>
          <p:nvPr/>
        </p:nvSpPr>
        <p:spPr>
          <a:xfrm>
            <a:off x="3830119" y="1751512"/>
            <a:ext cx="1960201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Wear a medical mask, if available</a:t>
            </a:r>
            <a:endParaRPr lang="en-US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F7999-48B9-4068-9FF6-06869CA8AD64}"/>
              </a:ext>
            </a:extLst>
          </p:cNvPr>
          <p:cNvSpPr txBox="1"/>
          <p:nvPr/>
        </p:nvSpPr>
        <p:spPr>
          <a:xfrm>
            <a:off x="6674164" y="1677231"/>
            <a:ext cx="2111050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Immediately notify registration desk </a:t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about symptoms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80F01-E723-4438-BA68-53C99E289476}"/>
              </a:ext>
            </a:extLst>
          </p:cNvPr>
          <p:cNvSpPr txBox="1"/>
          <p:nvPr/>
        </p:nvSpPr>
        <p:spPr>
          <a:xfrm>
            <a:off x="457200" y="3780926"/>
            <a:ext cx="2656442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Wash hands at healthcare facility entrance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7A4A2-6753-47CD-8D4A-25E31AD36C2D}"/>
              </a:ext>
            </a:extLst>
          </p:cNvPr>
          <p:cNvSpPr txBox="1"/>
          <p:nvPr/>
        </p:nvSpPr>
        <p:spPr>
          <a:xfrm>
            <a:off x="3449283" y="3665056"/>
            <a:ext cx="2848032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Carry a  tissue or other alternative to cover mouth or nose </a:t>
            </a:r>
            <a:endParaRPr lang="en-US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1C9A1B-0850-486D-8B57-3BA0BF7EFCC1}"/>
              </a:ext>
            </a:extLst>
          </p:cNvPr>
          <p:cNvSpPr txBox="1"/>
          <p:nvPr/>
        </p:nvSpPr>
        <p:spPr>
          <a:xfrm>
            <a:off x="6395185" y="3733266"/>
            <a:ext cx="2518730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Maintain social distance  in accordance with WHO recommendations</a:t>
            </a:r>
            <a:endParaRPr lang="en-US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6924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2186-AECD-4341-8542-0E94680E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Healthcare Facilities Can Do </a:t>
            </a:r>
          </a:p>
        </p:txBody>
      </p:sp>
    </p:spTree>
    <p:extLst>
      <p:ext uri="{BB962C8B-B14F-4D97-AF65-F5344CB8AC3E}">
        <p14:creationId xmlns:p14="http://schemas.microsoft.com/office/powerpoint/2010/main" val="40876992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18DBEF-8422-4DFE-A77E-DF36BAAA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7701"/>
            <a:ext cx="8229600" cy="857250"/>
          </a:xfrm>
        </p:spPr>
        <p:txBody>
          <a:bodyPr/>
          <a:lstStyle/>
          <a:p>
            <a:r>
              <a:rPr lang="en-US" dirty="0"/>
              <a:t>What healthcare facilities (HCFs) can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4FA7A-2A94-4B66-89AA-EC754DE8DBBD}"/>
              </a:ext>
            </a:extLst>
          </p:cNvPr>
          <p:cNvSpPr txBox="1">
            <a:spLocks/>
          </p:cNvSpPr>
          <p:nvPr/>
        </p:nvSpPr>
        <p:spPr>
          <a:xfrm>
            <a:off x="274826" y="1150953"/>
            <a:ext cx="6316044" cy="34721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2D2D2D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highlight>
                  <a:srgbClr val="FFFFFF"/>
                </a:highlight>
              </a:rPr>
              <a:t>Communicate with patients before they arrive for triage </a:t>
            </a:r>
          </a:p>
          <a:p>
            <a:r>
              <a:rPr lang="en-US" sz="2200" dirty="0">
                <a:highlight>
                  <a:srgbClr val="FFFFFF"/>
                </a:highlight>
              </a:rPr>
              <a:t>Set up and equip triage (e.g., availability of medical masks for people with COVID-19 symptoms)</a:t>
            </a:r>
          </a:p>
          <a:p>
            <a:r>
              <a:rPr lang="en-US" sz="2200" dirty="0">
                <a:highlight>
                  <a:srgbClr val="FFFFFF"/>
                </a:highlight>
              </a:rPr>
              <a:t>Set up a separate COVID-19 waiting area </a:t>
            </a:r>
          </a:p>
          <a:p>
            <a:r>
              <a:rPr lang="en-US" sz="2200" dirty="0">
                <a:highlight>
                  <a:srgbClr val="FFFFFF"/>
                </a:highlight>
              </a:rPr>
              <a:t>Establish triage process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highlight>
                  <a:srgbClr val="FFFFFF"/>
                </a:highlight>
              </a:rPr>
              <a:t>Train staff on infection prevention and control measures including proper use of personal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highlight>
                  <a:srgbClr val="FFFFFF"/>
                </a:highlight>
              </a:rPr>
              <a:t>     protective equipment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16B51-7A70-4F33-A46A-B5E9B903589D}"/>
              </a:ext>
            </a:extLst>
          </p:cNvPr>
          <p:cNvSpPr/>
          <p:nvPr/>
        </p:nvSpPr>
        <p:spPr>
          <a:xfrm>
            <a:off x="4879061" y="4711258"/>
            <a:ext cx="42443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2D2D2D"/>
                </a:solidFill>
              </a:rPr>
              <a:t>WPRO: The COVID-19 risk communication package for healthcare facilities</a:t>
            </a:r>
          </a:p>
        </p:txBody>
      </p:sp>
      <p:pic>
        <p:nvPicPr>
          <p:cNvPr id="7" name="Picture 19" descr="Healthcare workers clipart">
            <a:extLst>
              <a:ext uri="{FF2B5EF4-FFF2-40B4-BE49-F238E27FC236}">
                <a16:creationId xmlns:a16="http://schemas.microsoft.com/office/drawing/2014/main" id="{DA449E1F-A068-4B19-A41E-0AED5DA703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870" y="1515831"/>
            <a:ext cx="2553130" cy="26906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187353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D8D0E-E583-4062-9FCC-A545730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591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Communicate with patients before they arrive at HCF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88EDDD-6E12-424B-9034-4EEAB402A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573" y="1064728"/>
            <a:ext cx="5239407" cy="3111775"/>
          </a:xfrm>
        </p:spPr>
        <p:txBody>
          <a:bodyPr/>
          <a:lstStyle/>
          <a:p>
            <a:pPr marL="229870" indent="-229870">
              <a:spcAft>
                <a:spcPts val="600"/>
              </a:spcAft>
            </a:pPr>
            <a:r>
              <a:rPr lang="en-US" dirty="0"/>
              <a:t>Establish a hotline for patients to call before arrival to HCF to determine the need for a visit</a:t>
            </a:r>
          </a:p>
          <a:p>
            <a:pPr marL="229870" indent="-229870">
              <a:spcAft>
                <a:spcPts val="600"/>
              </a:spcAft>
            </a:pPr>
            <a:r>
              <a:rPr lang="en-US" dirty="0"/>
              <a:t>Inform general public through mass media about availability of a hotline and the signs and symptoms of COVID-19 that require care</a:t>
            </a:r>
            <a:endParaRPr lang="en-US" dirty="0">
              <a:cs typeface="Calibri" panose="020F0502020204030204" pitchFamily="34" charset="0"/>
            </a:endParaRPr>
          </a:p>
          <a:p>
            <a:pPr marL="229870" indent="-229870">
              <a:spcAft>
                <a:spcPts val="600"/>
              </a:spcAft>
            </a:pPr>
            <a:r>
              <a:rPr lang="en-US" dirty="0">
                <a:latin typeface="Calibri"/>
                <a:cs typeface="Calibri"/>
              </a:rPr>
              <a:t>Consider telemedicine (telephone, audio-video interaction, or secure messaging system) for clinical support of non-emergency cases</a:t>
            </a:r>
          </a:p>
          <a:p>
            <a:pPr marL="229870" indent="-229870"/>
            <a:r>
              <a:rPr lang="en-US" dirty="0">
                <a:latin typeface="Calibri"/>
                <a:cs typeface="Calibri"/>
              </a:rPr>
              <a:t>Advise patients with warning signs of medical emergency to seek care immediately</a:t>
            </a: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</p:txBody>
      </p:sp>
      <p:pic>
        <p:nvPicPr>
          <p:cNvPr id="6" name="Picture 8" descr="Decorative">
            <a:extLst>
              <a:ext uri="{FF2B5EF4-FFF2-40B4-BE49-F238E27FC236}">
                <a16:creationId xmlns:a16="http://schemas.microsoft.com/office/drawing/2014/main" id="{D6742A8E-84F3-4C2B-9ED4-473F8979D1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731" y="1158875"/>
            <a:ext cx="3029750" cy="30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243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">
  <a:themeElements>
    <a:clrScheme name="Custom 2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3CE60ACA793429F0B5C22C6C6281C" ma:contentTypeVersion="9" ma:contentTypeDescription="Create a new document." ma:contentTypeScope="" ma:versionID="d334e62a5578f25f975d38e2ce5b2797">
  <xsd:schema xmlns:xsd="http://www.w3.org/2001/XMLSchema" xmlns:xs="http://www.w3.org/2001/XMLSchema" xmlns:p="http://schemas.microsoft.com/office/2006/metadata/properties" xmlns:ns2="943c1879-68f4-4390-833e-f219ddeb14bc" xmlns:ns3="411e644f-50e3-4444-af1e-d8ca555ba935" targetNamespace="http://schemas.microsoft.com/office/2006/metadata/properties" ma:root="true" ma:fieldsID="65358175cc9412ee885bddfa3d471c32" ns2:_="" ns3:_="">
    <xsd:import namespace="943c1879-68f4-4390-833e-f219ddeb14bc"/>
    <xsd:import namespace="411e644f-50e3-4444-af1e-d8ca555ba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c1879-68f4-4390-833e-f219ddeb1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e644f-50e3-4444-af1e-d8ca555ba9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D7E56-4C35-41E6-970E-43E923705A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3B5165-82FB-4A4E-9BE7-571E9A45CE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FA167-4EE4-4B4A-8199-BA6A75D1F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c1879-68f4-4390-833e-f219ddeb14bc"/>
    <ds:schemaRef ds:uri="411e644f-50e3-4444-af1e-d8ca555ba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1674</Words>
  <Application>Microsoft Office PowerPoint</Application>
  <PresentationFormat>On-screen Show (16:9)</PresentationFormat>
  <Paragraphs>180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Wingdings</vt:lpstr>
      <vt:lpstr>Calibri</vt:lpstr>
      <vt:lpstr>Courier New</vt:lpstr>
      <vt:lpstr>Arial</vt:lpstr>
      <vt:lpstr>Myriad Web Pro</vt:lpstr>
      <vt:lpstr>Master</vt:lpstr>
      <vt:lpstr>Standard Operating Procedure (SOP) for Triage of Suspected COVID-19 Patients in non-US Healthcare Settings</vt:lpstr>
      <vt:lpstr>Outline</vt:lpstr>
      <vt:lpstr>COVID-19 background</vt:lpstr>
      <vt:lpstr>What is triage? </vt:lpstr>
      <vt:lpstr>What Patients Can Do</vt:lpstr>
      <vt:lpstr>What patients can do</vt:lpstr>
      <vt:lpstr>What Healthcare Facilities Can Do </vt:lpstr>
      <vt:lpstr>What healthcare facilities (HCFs) can do</vt:lpstr>
      <vt:lpstr>Communicate with patients before they arrive at HCF</vt:lpstr>
      <vt:lpstr>Set up and equip triage</vt:lpstr>
      <vt:lpstr>Set up and equip triage</vt:lpstr>
      <vt:lpstr>Visual alerts</vt:lpstr>
      <vt:lpstr>Set up a separate waiting area</vt:lpstr>
      <vt:lpstr>Triage process</vt:lpstr>
      <vt:lpstr>Example of Triage Flow for Countries with No or Limited Community Transmission</vt:lpstr>
      <vt:lpstr>PowerPoint Presentation</vt:lpstr>
      <vt:lpstr>Example Triage Flow for Countries with Widespread Community Transmission</vt:lpstr>
      <vt:lpstr>PowerPoint Presentation</vt:lpstr>
      <vt:lpstr>Triage process</vt:lpstr>
      <vt:lpstr>Cleaning and disinfection of triage area</vt:lpstr>
      <vt:lpstr>What Healthcare Workers Can Do</vt:lpstr>
      <vt:lpstr>Infection prevention and control precautions</vt:lpstr>
      <vt:lpstr>Personal Protective Equipment (PPE)</vt:lpstr>
      <vt:lpstr>Personal Protective Equipment (PPE)</vt:lpstr>
      <vt:lpstr>PowerPoint Presentation</vt:lpstr>
      <vt:lpstr>Important Measures During Periods of COVID-19 Community Transmission</vt:lpstr>
      <vt:lpstr>Strategies to avoid overcrowding at triage  and preserve PPE</vt:lpstr>
      <vt:lpstr>COVID-19 evaluation centers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nCoV_template_PPT_GEN_PUB</dc:title>
  <dc:creator>Centers for Disease Control and Prevention</dc:creator>
  <cp:lastModifiedBy>Thomas, Joyce (CDC/DDID/NCEZID/DHQP) (CTR)</cp:lastModifiedBy>
  <cp:revision>237</cp:revision>
  <dcterms:created xsi:type="dcterms:W3CDTF">2011-03-17T17:43:16Z</dcterms:created>
  <dcterms:modified xsi:type="dcterms:W3CDTF">2020-08-31T19:34:16Z</dcterms:modified>
  <cp:category>GS Emergency Response</cp:category>
  <cp:contentStatus>CS 315114-A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iteId">
    <vt:lpwstr>9ce70869-60db-44fd-abe8-d2767077fc8f</vt:lpwstr>
  </property>
  <property fmtid="{D5CDD505-2E9C-101B-9397-08002B2CF9AE}" pid="5" name="MSIP_Label_7b94a7b8-f06c-4dfe-bdcc-9b548fd58c31_Owner">
    <vt:lpwstr>IBI5@cdc.gov</vt:lpwstr>
  </property>
  <property fmtid="{D5CDD505-2E9C-101B-9397-08002B2CF9AE}" pid="6" name="MSIP_Label_7b94a7b8-f06c-4dfe-bdcc-9b548fd58c31_SetDate">
    <vt:lpwstr>2020-07-09T18:39:59.4527397Z</vt:lpwstr>
  </property>
  <property fmtid="{D5CDD505-2E9C-101B-9397-08002B2CF9AE}" pid="7" name="MSIP_Label_7b94a7b8-f06c-4dfe-bdcc-9b548fd58c31_Name">
    <vt:lpwstr>General</vt:lpwstr>
  </property>
  <property fmtid="{D5CDD505-2E9C-101B-9397-08002B2CF9AE}" pid="8" name="MSIP_Label_7b94a7b8-f06c-4dfe-bdcc-9b548fd58c31_Application">
    <vt:lpwstr>Microsoft Azure Information Protection</vt:lpwstr>
  </property>
  <property fmtid="{D5CDD505-2E9C-101B-9397-08002B2CF9AE}" pid="9" name="MSIP_Label_7b94a7b8-f06c-4dfe-bdcc-9b548fd58c31_ActionId">
    <vt:lpwstr>5080a526-021c-4aaf-9e5a-0d1952d16122</vt:lpwstr>
  </property>
  <property fmtid="{D5CDD505-2E9C-101B-9397-08002B2CF9AE}" pid="10" name="MSIP_Label_7b94a7b8-f06c-4dfe-bdcc-9b548fd58c31_Extended_MSFT_Method">
    <vt:lpwstr>Manual</vt:lpwstr>
  </property>
  <property fmtid="{D5CDD505-2E9C-101B-9397-08002B2CF9AE}" pid="11" name="Sensitivity">
    <vt:lpwstr>General</vt:lpwstr>
  </property>
  <property fmtid="{D5CDD505-2E9C-101B-9397-08002B2CF9AE}" pid="12" name="ContentTypeId">
    <vt:lpwstr>0x0101000963CE60ACA793429F0B5C22C6C6281C</vt:lpwstr>
  </property>
</Properties>
</file>