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Lst>
  <p:notesMasterIdLst>
    <p:notesMasterId r:id="rId39"/>
  </p:notesMasterIdLst>
  <p:sldIdLst>
    <p:sldId id="257" r:id="rId5"/>
    <p:sldId id="309" r:id="rId6"/>
    <p:sldId id="325" r:id="rId7"/>
    <p:sldId id="321" r:id="rId8"/>
    <p:sldId id="323" r:id="rId9"/>
    <p:sldId id="336" r:id="rId10"/>
    <p:sldId id="313" r:id="rId11"/>
    <p:sldId id="333" r:id="rId12"/>
    <p:sldId id="277" r:id="rId13"/>
    <p:sldId id="353" r:id="rId14"/>
    <p:sldId id="338" r:id="rId15"/>
    <p:sldId id="351" r:id="rId16"/>
    <p:sldId id="326" r:id="rId17"/>
    <p:sldId id="324" r:id="rId18"/>
    <p:sldId id="280" r:id="rId19"/>
    <p:sldId id="319" r:id="rId20"/>
    <p:sldId id="335" r:id="rId21"/>
    <p:sldId id="337" r:id="rId22"/>
    <p:sldId id="315" r:id="rId23"/>
    <p:sldId id="327" r:id="rId24"/>
    <p:sldId id="340" r:id="rId25"/>
    <p:sldId id="341" r:id="rId26"/>
    <p:sldId id="347" r:id="rId27"/>
    <p:sldId id="329" r:id="rId28"/>
    <p:sldId id="343" r:id="rId29"/>
    <p:sldId id="348" r:id="rId30"/>
    <p:sldId id="330" r:id="rId31"/>
    <p:sldId id="344" r:id="rId32"/>
    <p:sldId id="350" r:id="rId33"/>
    <p:sldId id="349" r:id="rId34"/>
    <p:sldId id="346" r:id="rId35"/>
    <p:sldId id="352" r:id="rId36"/>
    <p:sldId id="334" r:id="rId37"/>
    <p:sldId id="276"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Myriad Web Pro" panose="020B0604020202020204" charset="0"/>
      <p:regular r:id="rId44"/>
      <p:bold r:id="rId45"/>
      <p:italic r:id="rId46"/>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stercamp, Matthew (CDC/DDID/NCEZID/DHQP)" initials="WM(" lastIdx="45" clrIdx="0">
    <p:extLst>
      <p:ext uri="{19B8F6BF-5375-455C-9EA6-DF929625EA0E}">
        <p15:presenceInfo xmlns:p15="http://schemas.microsoft.com/office/powerpoint/2012/main" userId="S::xzj3@cdc.gov::26b93994-f854-47cd-998e-7866d3ba8bd5" providerId="AD"/>
      </p:ext>
    </p:extLst>
  </p:cmAuthor>
  <p:cmAuthor id="2" name="Osuka, Hanako (CDC/DDID/NCEZID/DHQP)" initials="O(" lastIdx="41" clrIdx="1">
    <p:extLst>
      <p:ext uri="{19B8F6BF-5375-455C-9EA6-DF929625EA0E}">
        <p15:presenceInfo xmlns:p15="http://schemas.microsoft.com/office/powerpoint/2012/main" userId="S::nwd6@cdc.gov::ee69d1ce-09e5-46d3-a3d5-8858d16a5eb2" providerId="AD"/>
      </p:ext>
    </p:extLst>
  </p:cmAuthor>
  <p:cmAuthor id="3" name="Smith, Rachel M. (CDC/DDID/NCEZID/DHQP)" initials="SRM(" lastIdx="31" clrIdx="2">
    <p:extLst>
      <p:ext uri="{19B8F6BF-5375-455C-9EA6-DF929625EA0E}">
        <p15:presenceInfo xmlns:p15="http://schemas.microsoft.com/office/powerpoint/2012/main" userId="S::vih9@cdc.gov::dc4abae0-7ac9-444b-87ad-86f55ae96850" providerId="AD"/>
      </p:ext>
    </p:extLst>
  </p:cmAuthor>
  <p:cmAuthor id="4" name="Gilbert, Leah K. (CDC/DDNID/NCIPC/DVP)" initials="G(" lastIdx="3" clrIdx="3">
    <p:extLst>
      <p:ext uri="{19B8F6BF-5375-455C-9EA6-DF929625EA0E}">
        <p15:presenceInfo xmlns:p15="http://schemas.microsoft.com/office/powerpoint/2012/main" userId="S::wji4@cdc.gov::93aa8f29-700d-4e94-a084-be30107a435d" providerId="AD"/>
      </p:ext>
    </p:extLst>
  </p:cmAuthor>
  <p:cmAuthor id="5" name="Schindelar, Jessica (CDC/DDID/NCEZID/DHQP)" initials="S(" lastIdx="4" clrIdx="4">
    <p:extLst>
      <p:ext uri="{19B8F6BF-5375-455C-9EA6-DF929625EA0E}">
        <p15:presenceInfo xmlns:p15="http://schemas.microsoft.com/office/powerpoint/2012/main" userId="S::ghq1@cdc.gov::65b9a8aa-06ca-402e-9a86-e01d4050ec0d" providerId="AD"/>
      </p:ext>
    </p:extLst>
  </p:cmAuthor>
  <p:cmAuthor id="6" name="De Perio, Marie A. (CDC/NIOSH/DFSE/HETAB)" initials="DPMA(" lastIdx="6" clrIdx="5">
    <p:extLst>
      <p:ext uri="{19B8F6BF-5375-455C-9EA6-DF929625EA0E}">
        <p15:presenceInfo xmlns:p15="http://schemas.microsoft.com/office/powerpoint/2012/main" userId="S::HGJ1@cdc.gov::c0ec88f1-d730-4d4b-b5bd-d77bd4690932" providerId="AD"/>
      </p:ext>
    </p:extLst>
  </p:cmAuthor>
  <p:cmAuthor id="7" name="Weber, J. Todd (CDC/DDID/NCEZID/DHQP)" initials="W(" lastIdx="8" clrIdx="6">
    <p:extLst>
      <p:ext uri="{19B8F6BF-5375-455C-9EA6-DF929625EA0E}">
        <p15:presenceInfo xmlns:p15="http://schemas.microsoft.com/office/powerpoint/2012/main" userId="S::jtw5@cdc.gov::203b8ff1-e78c-4a1e-bcb9-04d9b688c130" providerId="AD"/>
      </p:ext>
    </p:extLst>
  </p:cmAuthor>
  <p:cmAuthor id="8" name="Lutgring, Joseph (CDC/DDID/NCEZID/DHQP)" initials="L(" lastIdx="2" clrIdx="7">
    <p:extLst>
      <p:ext uri="{19B8F6BF-5375-455C-9EA6-DF929625EA0E}">
        <p15:presenceInfo xmlns:p15="http://schemas.microsoft.com/office/powerpoint/2012/main" userId="S::yix4@cdc.gov::7c15ce2f-8675-4a4d-911c-01ece13e2c2f" providerId="AD"/>
      </p:ext>
    </p:extLst>
  </p:cmAuthor>
  <p:cmAuthor id="9" name="Anderson, Tara C. (CDC/DDPHSS/CSELS/DHIS)" initials="A(" lastIdx="4" clrIdx="8">
    <p:extLst>
      <p:ext uri="{19B8F6BF-5375-455C-9EA6-DF929625EA0E}">
        <p15:presenceInfo xmlns:p15="http://schemas.microsoft.com/office/powerpoint/2012/main" userId="S::tqc3@cdc.gov::92eb9c36-42df-4804-bd8a-b09cde8c6650" providerId="AD"/>
      </p:ext>
    </p:extLst>
  </p:cmAuthor>
  <p:cmAuthor id="10" name="Patrick, Molly (CDC/DDID/NCEZID/DHQP)" initials="PM(" lastIdx="32" clrIdx="9">
    <p:extLst>
      <p:ext uri="{19B8F6BF-5375-455C-9EA6-DF929625EA0E}">
        <p15:presenceInfo xmlns:p15="http://schemas.microsoft.com/office/powerpoint/2012/main" userId="S::vej7@cdc.gov::44e90c9f-1524-4539-a038-c110ccf46cc6" providerId="AD"/>
      </p:ext>
    </p:extLst>
  </p:cmAuthor>
  <p:cmAuthor id="11" name="Lessa, Fernanda (CDC/DDID/NCEZID/DHQP)" initials="LF(" lastIdx="27" clrIdx="10">
    <p:extLst>
      <p:ext uri="{19B8F6BF-5375-455C-9EA6-DF929625EA0E}">
        <p15:presenceInfo xmlns:p15="http://schemas.microsoft.com/office/powerpoint/2012/main" userId="S::dta3@cdc.gov::3b10506a-91e0-4aa6-8e4a-b48f1b2c20e9" providerId="AD"/>
      </p:ext>
    </p:extLst>
  </p:cmAuthor>
  <p:cmAuthor id="12" name="Pechta, Laura (CDC/DDPHSIS/CGH/DGHP)" initials="PL(" lastIdx="53" clrIdx="11">
    <p:extLst>
      <p:ext uri="{19B8F6BF-5375-455C-9EA6-DF929625EA0E}">
        <p15:presenceInfo xmlns:p15="http://schemas.microsoft.com/office/powerpoint/2012/main" userId="S::vya9@cdc.gov::d18f0d1c-99cb-4e73-8613-c79d8c80dd13" providerId="AD"/>
      </p:ext>
    </p:extLst>
  </p:cmAuthor>
  <p:cmAuthor id="13" name="Lynch, Michael (CDC/DDPHSIS/CGH/GID)" initials="LM(" lastIdx="2" clrIdx="12">
    <p:extLst>
      <p:ext uri="{19B8F6BF-5375-455C-9EA6-DF929625EA0E}">
        <p15:presenceInfo xmlns:p15="http://schemas.microsoft.com/office/powerpoint/2012/main" userId="S::wzl4@cdc.gov::69a35475-2936-4d58-88ed-e2dc10705770" providerId="AD"/>
      </p:ext>
    </p:extLst>
  </p:cmAuthor>
  <p:cmAuthor id="14" name="Fiore, Anthony (CDC/DDID/NCEZID/DHQP)" initials="F(" lastIdx="13" clrIdx="13">
    <p:extLst>
      <p:ext uri="{19B8F6BF-5375-455C-9EA6-DF929625EA0E}">
        <p15:presenceInfo xmlns:p15="http://schemas.microsoft.com/office/powerpoint/2012/main" userId="S::abf4@cdc.gov::93799748-99f7-4ed7-bf87-19e5ecfe6d22" providerId="AD"/>
      </p:ext>
    </p:extLst>
  </p:cmAuthor>
  <p:cmAuthor id="15" name="Albert, Alison P. (CDC/DDID/NCIRD/DBD)" initials="AAP(" lastIdx="11" clrIdx="14">
    <p:extLst>
      <p:ext uri="{19B8F6BF-5375-455C-9EA6-DF929625EA0E}">
        <p15:presenceInfo xmlns:p15="http://schemas.microsoft.com/office/powerpoint/2012/main" userId="S::aqp0@cdc.gov::2ab78858-ca7c-445e-b152-4f05717733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2D"/>
    <a:srgbClr val="F0A82C"/>
    <a:srgbClr val="006A71"/>
    <a:srgbClr val="2D2C2C"/>
    <a:srgbClr val="FBAB18"/>
    <a:srgbClr val="FF6A00"/>
    <a:srgbClr val="E6E6E6"/>
    <a:srgbClr val="FFFFFF"/>
    <a:srgbClr val="292B6E"/>
    <a:srgbClr val="B01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8CC0F9-3813-4393-8A3E-F97C0DFBAE46}" v="3" dt="2020-04-29T15:58:20.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65348" autoAdjust="0"/>
  </p:normalViewPr>
  <p:slideViewPr>
    <p:cSldViewPr snapToGrid="0">
      <p:cViewPr varScale="1">
        <p:scale>
          <a:sx n="38" d="100"/>
          <a:sy n="38" d="100"/>
        </p:scale>
        <p:origin x="2832" y="43"/>
      </p:cViewPr>
      <p:guideLst>
        <p:guide orient="horz" pos="1620"/>
        <p:guide pos="2880"/>
      </p:guideLst>
    </p:cSldViewPr>
  </p:slideViewPr>
  <p:outlineViewPr>
    <p:cViewPr>
      <p:scale>
        <a:sx n="33" d="100"/>
        <a:sy n="33" d="100"/>
      </p:scale>
      <p:origin x="0" y="-1282"/>
    </p:cViewPr>
  </p:outlineViewPr>
  <p:notesTextViewPr>
    <p:cViewPr>
      <p:scale>
        <a:sx n="100" d="100"/>
        <a:sy n="100" d="100"/>
      </p:scale>
      <p:origin x="0" y="0"/>
    </p:cViewPr>
  </p:notesTextViewPr>
  <p:sorterViewPr>
    <p:cViewPr>
      <p:scale>
        <a:sx n="90" d="100"/>
        <a:sy n="90" d="100"/>
      </p:scale>
      <p:origin x="0" y="-44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813C58-38E7-4B96-A3E0-23199F51A20B}"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529EE7D5-2A47-47CD-A32B-4165606ABDE2}">
      <dgm:prSet phldrT="[Text]" custT="1"/>
      <dgm:spPr>
        <a:solidFill>
          <a:schemeClr val="tx1">
            <a:lumMod val="75000"/>
          </a:schemeClr>
        </a:solidFill>
      </dgm:spPr>
      <dgm:t>
        <a:bodyPr/>
        <a:lstStyle/>
        <a:p>
          <a:r>
            <a:rPr lang="en-US" sz="1600" dirty="0">
              <a:solidFill>
                <a:schemeClr val="bg2"/>
              </a:solidFill>
              <a:latin typeface="Calibri" panose="020F0502020204030204" pitchFamily="34" charset="0"/>
              <a:cs typeface="Calibri" panose="020F0502020204030204" pitchFamily="34" charset="0"/>
            </a:rPr>
            <a:t>Assess PPE needs</a:t>
          </a:r>
        </a:p>
      </dgm:t>
    </dgm:pt>
    <dgm:pt modelId="{A2E2569F-9A11-4486-B67A-FD3A0CB82B2B}" type="parTrans" cxnId="{1178F69B-75DA-48D8-B5A1-A872E9ADDF59}">
      <dgm:prSet/>
      <dgm:spPr/>
      <dgm:t>
        <a:bodyPr/>
        <a:lstStyle/>
        <a:p>
          <a:endParaRPr lang="en-US">
            <a:solidFill>
              <a:schemeClr val="bg2"/>
            </a:solidFill>
          </a:endParaRPr>
        </a:p>
      </dgm:t>
    </dgm:pt>
    <dgm:pt modelId="{3AB325D5-EE34-4FD3-9F46-4B0A8EC97687}" type="sibTrans" cxnId="{1178F69B-75DA-48D8-B5A1-A872E9ADDF59}">
      <dgm:prSet/>
      <dgm:spPr/>
      <dgm:t>
        <a:bodyPr/>
        <a:lstStyle/>
        <a:p>
          <a:endParaRPr lang="en-US">
            <a:solidFill>
              <a:schemeClr val="bg2"/>
            </a:solidFill>
          </a:endParaRPr>
        </a:p>
      </dgm:t>
    </dgm:pt>
    <dgm:pt modelId="{5A2302F4-6014-4742-A5DE-4BC2F96B25C6}">
      <dgm:prSet phldrT="[Text]" custT="1"/>
      <dgm:spPr>
        <a:solidFill>
          <a:schemeClr val="tx1">
            <a:lumMod val="75000"/>
          </a:schemeClr>
        </a:solidFill>
      </dgm:spPr>
      <dgm:t>
        <a:bodyPr/>
        <a:lstStyle/>
        <a:p>
          <a:r>
            <a:rPr lang="en-US" sz="1600" dirty="0">
              <a:solidFill>
                <a:schemeClr val="bg2"/>
              </a:solidFill>
              <a:latin typeface="Calibri" panose="020F0502020204030204" pitchFamily="34" charset="0"/>
              <a:cs typeface="Calibri" panose="020F0502020204030204" pitchFamily="34" charset="0"/>
            </a:rPr>
            <a:t>Supplies still available but limited</a:t>
          </a:r>
        </a:p>
      </dgm:t>
    </dgm:pt>
    <dgm:pt modelId="{20DC4DF4-6062-49D9-BEC5-2CBBAA63A84B}" type="parTrans" cxnId="{C9843D46-02B9-4260-9A5F-C3AED20F8321}">
      <dgm:prSet/>
      <dgm:spPr/>
      <dgm:t>
        <a:bodyPr/>
        <a:lstStyle/>
        <a:p>
          <a:endParaRPr lang="en-US">
            <a:solidFill>
              <a:schemeClr val="bg2"/>
            </a:solidFill>
          </a:endParaRPr>
        </a:p>
      </dgm:t>
    </dgm:pt>
    <dgm:pt modelId="{BF2C38CE-C514-40FA-834A-5BDDC161E630}" type="sibTrans" cxnId="{C9843D46-02B9-4260-9A5F-C3AED20F8321}">
      <dgm:prSet/>
      <dgm:spPr/>
      <dgm:t>
        <a:bodyPr/>
        <a:lstStyle/>
        <a:p>
          <a:endParaRPr lang="en-US">
            <a:solidFill>
              <a:schemeClr val="bg2"/>
            </a:solidFill>
          </a:endParaRPr>
        </a:p>
      </dgm:t>
    </dgm:pt>
    <dgm:pt modelId="{654756B3-DE38-4226-8F59-3B3E0FA7D66F}">
      <dgm:prSet phldrT="[Text]" custT="1"/>
      <dgm:spPr>
        <a:solidFill>
          <a:schemeClr val="tx1">
            <a:lumMod val="75000"/>
          </a:schemeClr>
        </a:solidFill>
      </dgm:spPr>
      <dgm:t>
        <a:bodyPr/>
        <a:lstStyle/>
        <a:p>
          <a:r>
            <a:rPr lang="en-US" sz="1600" dirty="0">
              <a:solidFill>
                <a:schemeClr val="bg2"/>
              </a:solidFill>
              <a:latin typeface="Calibri" panose="020F0502020204030204" pitchFamily="34" charset="0"/>
              <a:cs typeface="Calibri" panose="020F0502020204030204" pitchFamily="34" charset="0"/>
            </a:rPr>
            <a:t>1) Consider </a:t>
          </a:r>
          <a:r>
            <a:rPr lang="en-US" sz="1600" b="1" dirty="0">
              <a:solidFill>
                <a:schemeClr val="bg2"/>
              </a:solidFill>
              <a:latin typeface="Calibri" panose="020F0502020204030204" pitchFamily="34" charset="0"/>
              <a:cs typeface="Calibri" panose="020F0502020204030204" pitchFamily="34" charset="0"/>
            </a:rPr>
            <a:t>extended use </a:t>
          </a:r>
          <a:r>
            <a:rPr lang="en-US" sz="1600" dirty="0">
              <a:solidFill>
                <a:schemeClr val="bg2"/>
              </a:solidFill>
              <a:latin typeface="Calibri" panose="020F0502020204030204" pitchFamily="34" charset="0"/>
              <a:cs typeface="Calibri" panose="020F0502020204030204" pitchFamily="34" charset="0"/>
            </a:rPr>
            <a:t>as a temporary measure</a:t>
          </a:r>
        </a:p>
      </dgm:t>
    </dgm:pt>
    <dgm:pt modelId="{3C863FF5-9F32-4248-8164-F53037C9DE78}" type="parTrans" cxnId="{D161307F-11FC-413D-8F67-C1DAC0400D18}">
      <dgm:prSet/>
      <dgm:spPr/>
      <dgm:t>
        <a:bodyPr/>
        <a:lstStyle/>
        <a:p>
          <a:endParaRPr lang="en-US">
            <a:solidFill>
              <a:schemeClr val="bg2"/>
            </a:solidFill>
          </a:endParaRPr>
        </a:p>
      </dgm:t>
    </dgm:pt>
    <dgm:pt modelId="{E187FBA2-77AF-41EC-9096-7332875C996E}" type="sibTrans" cxnId="{D161307F-11FC-413D-8F67-C1DAC0400D18}">
      <dgm:prSet/>
      <dgm:spPr/>
      <dgm:t>
        <a:bodyPr/>
        <a:lstStyle/>
        <a:p>
          <a:endParaRPr lang="en-US">
            <a:solidFill>
              <a:schemeClr val="bg2"/>
            </a:solidFill>
          </a:endParaRPr>
        </a:p>
      </dgm:t>
    </dgm:pt>
    <dgm:pt modelId="{AF56327D-6031-4CBE-B539-25CE22599B96}">
      <dgm:prSet phldrT="[Text]" custT="1"/>
      <dgm:spPr>
        <a:solidFill>
          <a:schemeClr val="tx1">
            <a:lumMod val="75000"/>
          </a:schemeClr>
        </a:solidFill>
      </dgm:spPr>
      <dgm:t>
        <a:bodyPr/>
        <a:lstStyle/>
        <a:p>
          <a:r>
            <a:rPr lang="en-US" sz="1600" dirty="0">
              <a:solidFill>
                <a:schemeClr val="bg2"/>
              </a:solidFill>
              <a:latin typeface="Calibri" panose="020F0502020204030204" pitchFamily="34" charset="0"/>
              <a:cs typeface="Calibri" panose="020F0502020204030204" pitchFamily="34" charset="0"/>
            </a:rPr>
            <a:t>2) Consider </a:t>
          </a:r>
          <a:r>
            <a:rPr lang="en-US" sz="1600" b="1" dirty="0">
              <a:solidFill>
                <a:schemeClr val="bg2"/>
              </a:solidFill>
              <a:latin typeface="Calibri" panose="020F0502020204030204" pitchFamily="34" charset="0"/>
              <a:cs typeface="Calibri" panose="020F0502020204030204" pitchFamily="34" charset="0"/>
            </a:rPr>
            <a:t>reuse</a:t>
          </a:r>
          <a:r>
            <a:rPr lang="en-US" sz="1600" dirty="0">
              <a:solidFill>
                <a:schemeClr val="bg2"/>
              </a:solidFill>
              <a:latin typeface="Calibri" panose="020F0502020204030204" pitchFamily="34" charset="0"/>
              <a:cs typeface="Calibri" panose="020F0502020204030204" pitchFamily="34" charset="0"/>
            </a:rPr>
            <a:t> as a temporary measure</a:t>
          </a:r>
        </a:p>
      </dgm:t>
    </dgm:pt>
    <dgm:pt modelId="{7B8D48DA-27C0-4F02-9C8B-748E7AB460FE}" type="parTrans" cxnId="{A21C1416-F868-43D3-89E2-E377E7984B65}">
      <dgm:prSet/>
      <dgm:spPr/>
      <dgm:t>
        <a:bodyPr/>
        <a:lstStyle/>
        <a:p>
          <a:endParaRPr lang="en-US">
            <a:solidFill>
              <a:schemeClr val="bg2"/>
            </a:solidFill>
          </a:endParaRPr>
        </a:p>
      </dgm:t>
    </dgm:pt>
    <dgm:pt modelId="{C11C8330-4DA2-4317-BF39-656D03B4B313}" type="sibTrans" cxnId="{A21C1416-F868-43D3-89E2-E377E7984B65}">
      <dgm:prSet/>
      <dgm:spPr/>
      <dgm:t>
        <a:bodyPr/>
        <a:lstStyle/>
        <a:p>
          <a:endParaRPr lang="en-US">
            <a:solidFill>
              <a:schemeClr val="bg2"/>
            </a:solidFill>
          </a:endParaRPr>
        </a:p>
      </dgm:t>
    </dgm:pt>
    <dgm:pt modelId="{64C7535D-69BA-44B3-BBBD-B0E5523BF5A8}">
      <dgm:prSet phldrT="[Text]" custT="1"/>
      <dgm:spPr>
        <a:solidFill>
          <a:schemeClr val="tx1">
            <a:lumMod val="75000"/>
          </a:schemeClr>
        </a:solidFill>
      </dgm:spPr>
      <dgm:t>
        <a:bodyPr/>
        <a:lstStyle/>
        <a:p>
          <a:r>
            <a:rPr lang="en-US" sz="1600" dirty="0">
              <a:solidFill>
                <a:schemeClr val="bg2"/>
              </a:solidFill>
              <a:latin typeface="Calibri" panose="020F0502020204030204" pitchFamily="34" charset="0"/>
              <a:cs typeface="Calibri" panose="020F0502020204030204" pitchFamily="34" charset="0"/>
            </a:rPr>
            <a:t>Stock-outs are reported or anticipated in the near future</a:t>
          </a:r>
        </a:p>
      </dgm:t>
    </dgm:pt>
    <dgm:pt modelId="{2BFC21AB-3D6E-457D-9A97-668F9E8750BE}" type="parTrans" cxnId="{4ACDB02D-E86F-43E8-8E8D-D21A9E580182}">
      <dgm:prSet/>
      <dgm:spPr/>
      <dgm:t>
        <a:bodyPr/>
        <a:lstStyle/>
        <a:p>
          <a:endParaRPr lang="en-US">
            <a:solidFill>
              <a:schemeClr val="bg2"/>
            </a:solidFill>
          </a:endParaRPr>
        </a:p>
      </dgm:t>
    </dgm:pt>
    <dgm:pt modelId="{25FF3418-BA39-4A52-9F70-97F214F7FE84}" type="sibTrans" cxnId="{4ACDB02D-E86F-43E8-8E8D-D21A9E580182}">
      <dgm:prSet/>
      <dgm:spPr/>
      <dgm:t>
        <a:bodyPr/>
        <a:lstStyle/>
        <a:p>
          <a:endParaRPr lang="en-US">
            <a:solidFill>
              <a:schemeClr val="bg2"/>
            </a:solidFill>
          </a:endParaRPr>
        </a:p>
      </dgm:t>
    </dgm:pt>
    <dgm:pt modelId="{4295386E-9ABF-4D08-B483-2FB4A92A99D2}">
      <dgm:prSet phldrT="[Text]" custT="1"/>
      <dgm:spPr>
        <a:solidFill>
          <a:schemeClr val="tx1">
            <a:lumMod val="75000"/>
          </a:schemeClr>
        </a:solidFill>
      </dgm:spPr>
      <dgm:t>
        <a:bodyPr/>
        <a:lstStyle/>
        <a:p>
          <a:r>
            <a:rPr lang="en-US" sz="1600" dirty="0">
              <a:solidFill>
                <a:schemeClr val="bg2"/>
              </a:solidFill>
              <a:latin typeface="Calibri" panose="020F0502020204030204" pitchFamily="34" charset="0"/>
              <a:cs typeface="Calibri" panose="020F0502020204030204" pitchFamily="34" charset="0"/>
            </a:rPr>
            <a:t>3) Consider </a:t>
          </a:r>
          <a:r>
            <a:rPr lang="en-US" sz="1600" b="1" dirty="0">
              <a:solidFill>
                <a:schemeClr val="bg2"/>
              </a:solidFill>
              <a:latin typeface="Calibri" panose="020F0502020204030204" pitchFamily="34" charset="0"/>
              <a:cs typeface="Calibri" panose="020F0502020204030204" pitchFamily="34" charset="0"/>
            </a:rPr>
            <a:t>potential alternatives </a:t>
          </a:r>
          <a:r>
            <a:rPr lang="en-US" sz="1600" dirty="0">
              <a:solidFill>
                <a:schemeClr val="bg2"/>
              </a:solidFill>
              <a:latin typeface="Calibri" panose="020F0502020204030204" pitchFamily="34" charset="0"/>
              <a:cs typeface="Calibri" panose="020F0502020204030204" pitchFamily="34" charset="0"/>
            </a:rPr>
            <a:t>as a temporary measure</a:t>
          </a:r>
        </a:p>
      </dgm:t>
    </dgm:pt>
    <dgm:pt modelId="{1137C101-42AE-43D2-8C39-DE17EA280FA5}" type="parTrans" cxnId="{096F9D14-5836-4B2F-87E7-5E1FAF23559A}">
      <dgm:prSet/>
      <dgm:spPr/>
      <dgm:t>
        <a:bodyPr/>
        <a:lstStyle/>
        <a:p>
          <a:endParaRPr lang="en-US">
            <a:solidFill>
              <a:schemeClr val="bg2"/>
            </a:solidFill>
          </a:endParaRPr>
        </a:p>
      </dgm:t>
    </dgm:pt>
    <dgm:pt modelId="{E03D1E5E-D895-4DA8-B6FC-F4B45C0581B3}" type="sibTrans" cxnId="{096F9D14-5836-4B2F-87E7-5E1FAF23559A}">
      <dgm:prSet/>
      <dgm:spPr/>
      <dgm:t>
        <a:bodyPr/>
        <a:lstStyle/>
        <a:p>
          <a:endParaRPr lang="en-US">
            <a:solidFill>
              <a:schemeClr val="bg2"/>
            </a:solidFill>
          </a:endParaRPr>
        </a:p>
      </dgm:t>
    </dgm:pt>
    <dgm:pt modelId="{90662225-07B4-48CA-9097-7DFEE15DDEDE}" type="pres">
      <dgm:prSet presAssocID="{08813C58-38E7-4B96-A3E0-23199F51A20B}" presName="diagram" presStyleCnt="0">
        <dgm:presLayoutVars>
          <dgm:chPref val="1"/>
          <dgm:dir/>
          <dgm:animOne val="branch"/>
          <dgm:animLvl val="lvl"/>
          <dgm:resizeHandles val="exact"/>
        </dgm:presLayoutVars>
      </dgm:prSet>
      <dgm:spPr/>
    </dgm:pt>
    <dgm:pt modelId="{4D1B375C-3A53-4B8C-A9F1-8FF5F48446F6}" type="pres">
      <dgm:prSet presAssocID="{529EE7D5-2A47-47CD-A32B-4165606ABDE2}" presName="root1" presStyleCnt="0"/>
      <dgm:spPr/>
    </dgm:pt>
    <dgm:pt modelId="{075D09D3-2FB5-4896-8230-CD08415B46FB}" type="pres">
      <dgm:prSet presAssocID="{529EE7D5-2A47-47CD-A32B-4165606ABDE2}" presName="LevelOneTextNode" presStyleLbl="node0" presStyleIdx="0" presStyleCnt="1" custScaleX="113514" custScaleY="116465" custLinFactNeighborX="-528" custLinFactNeighborY="-32587">
        <dgm:presLayoutVars>
          <dgm:chPref val="3"/>
        </dgm:presLayoutVars>
      </dgm:prSet>
      <dgm:spPr/>
    </dgm:pt>
    <dgm:pt modelId="{D7592A41-ED75-4D71-8A49-889434D3E5D1}" type="pres">
      <dgm:prSet presAssocID="{529EE7D5-2A47-47CD-A32B-4165606ABDE2}" presName="level2hierChild" presStyleCnt="0"/>
      <dgm:spPr/>
    </dgm:pt>
    <dgm:pt modelId="{CA0DCDAB-41CA-485E-B210-396E3D20905D}" type="pres">
      <dgm:prSet presAssocID="{20DC4DF4-6062-49D9-BEC5-2CBBAA63A84B}" presName="conn2-1" presStyleLbl="parChTrans1D2" presStyleIdx="0" presStyleCnt="2"/>
      <dgm:spPr/>
    </dgm:pt>
    <dgm:pt modelId="{23956A7F-F718-4C19-8D12-CC5A2C3612F9}" type="pres">
      <dgm:prSet presAssocID="{20DC4DF4-6062-49D9-BEC5-2CBBAA63A84B}" presName="connTx" presStyleLbl="parChTrans1D2" presStyleIdx="0" presStyleCnt="2"/>
      <dgm:spPr/>
    </dgm:pt>
    <dgm:pt modelId="{21BDF3C1-6A51-4746-A5BB-456431AD656B}" type="pres">
      <dgm:prSet presAssocID="{5A2302F4-6014-4742-A5DE-4BC2F96B25C6}" presName="root2" presStyleCnt="0"/>
      <dgm:spPr/>
    </dgm:pt>
    <dgm:pt modelId="{7505A8C5-8D14-47A5-8FBB-DD069575AFE8}" type="pres">
      <dgm:prSet presAssocID="{5A2302F4-6014-4742-A5DE-4BC2F96B25C6}" presName="LevelTwoTextNode" presStyleLbl="node2" presStyleIdx="0" presStyleCnt="2" custScaleX="144294" custScaleY="125704" custLinFactNeighborX="3732" custLinFactNeighborY="-43316">
        <dgm:presLayoutVars>
          <dgm:chPref val="3"/>
        </dgm:presLayoutVars>
      </dgm:prSet>
      <dgm:spPr/>
    </dgm:pt>
    <dgm:pt modelId="{8456A24C-7BC9-47C3-8348-313AF615F904}" type="pres">
      <dgm:prSet presAssocID="{5A2302F4-6014-4742-A5DE-4BC2F96B25C6}" presName="level3hierChild" presStyleCnt="0"/>
      <dgm:spPr/>
    </dgm:pt>
    <dgm:pt modelId="{4FE3E476-98EB-4537-B17B-261D90D437FE}" type="pres">
      <dgm:prSet presAssocID="{3C863FF5-9F32-4248-8164-F53037C9DE78}" presName="conn2-1" presStyleLbl="parChTrans1D3" presStyleIdx="0" presStyleCnt="3"/>
      <dgm:spPr/>
    </dgm:pt>
    <dgm:pt modelId="{9F5FDD52-0B72-47F0-B16D-D46662D206E6}" type="pres">
      <dgm:prSet presAssocID="{3C863FF5-9F32-4248-8164-F53037C9DE78}" presName="connTx" presStyleLbl="parChTrans1D3" presStyleIdx="0" presStyleCnt="3"/>
      <dgm:spPr/>
    </dgm:pt>
    <dgm:pt modelId="{0305066E-A31C-4C98-9FFE-098790A5E8FE}" type="pres">
      <dgm:prSet presAssocID="{654756B3-DE38-4226-8F59-3B3E0FA7D66F}" presName="root2" presStyleCnt="0"/>
      <dgm:spPr/>
    </dgm:pt>
    <dgm:pt modelId="{EBFD7E70-08AC-4FBD-BCDD-7544D272905E}" type="pres">
      <dgm:prSet presAssocID="{654756B3-DE38-4226-8F59-3B3E0FA7D66F}" presName="LevelTwoTextNode" presStyleLbl="node3" presStyleIdx="0" presStyleCnt="3" custScaleX="173566" custScaleY="115669" custLinFactNeighborX="945" custLinFactNeighborY="-47222">
        <dgm:presLayoutVars>
          <dgm:chPref val="3"/>
        </dgm:presLayoutVars>
      </dgm:prSet>
      <dgm:spPr/>
    </dgm:pt>
    <dgm:pt modelId="{5EA1E9F3-E7EC-46CC-9052-3A545CA79452}" type="pres">
      <dgm:prSet presAssocID="{654756B3-DE38-4226-8F59-3B3E0FA7D66F}" presName="level3hierChild" presStyleCnt="0"/>
      <dgm:spPr/>
    </dgm:pt>
    <dgm:pt modelId="{6D54D5B5-B2EE-45E2-A3E4-0E9820F6A10E}" type="pres">
      <dgm:prSet presAssocID="{7B8D48DA-27C0-4F02-9C8B-748E7AB460FE}" presName="conn2-1" presStyleLbl="parChTrans1D3" presStyleIdx="1" presStyleCnt="3"/>
      <dgm:spPr/>
    </dgm:pt>
    <dgm:pt modelId="{240C626A-6CE0-438E-AC53-16095F8012FD}" type="pres">
      <dgm:prSet presAssocID="{7B8D48DA-27C0-4F02-9C8B-748E7AB460FE}" presName="connTx" presStyleLbl="parChTrans1D3" presStyleIdx="1" presStyleCnt="3"/>
      <dgm:spPr/>
    </dgm:pt>
    <dgm:pt modelId="{D4E522E2-FA28-4DD8-B7BC-B51F601494CB}" type="pres">
      <dgm:prSet presAssocID="{AF56327D-6031-4CBE-B539-25CE22599B96}" presName="root2" presStyleCnt="0"/>
      <dgm:spPr/>
    </dgm:pt>
    <dgm:pt modelId="{655106CE-B4C5-4C87-AC1F-ACF0BDF1965E}" type="pres">
      <dgm:prSet presAssocID="{AF56327D-6031-4CBE-B539-25CE22599B96}" presName="LevelTwoTextNode" presStyleLbl="node3" presStyleIdx="1" presStyleCnt="3" custScaleX="173460" custScaleY="115172" custLinFactNeighborX="1594" custLinFactNeighborY="-29801">
        <dgm:presLayoutVars>
          <dgm:chPref val="3"/>
        </dgm:presLayoutVars>
      </dgm:prSet>
      <dgm:spPr/>
    </dgm:pt>
    <dgm:pt modelId="{F639444D-7988-413B-809C-7E40284A8630}" type="pres">
      <dgm:prSet presAssocID="{AF56327D-6031-4CBE-B539-25CE22599B96}" presName="level3hierChild" presStyleCnt="0"/>
      <dgm:spPr/>
    </dgm:pt>
    <dgm:pt modelId="{30A6C13F-6559-49E9-8BBF-698044F7E27A}" type="pres">
      <dgm:prSet presAssocID="{2BFC21AB-3D6E-457D-9A97-668F9E8750BE}" presName="conn2-1" presStyleLbl="parChTrans1D2" presStyleIdx="1" presStyleCnt="2"/>
      <dgm:spPr/>
    </dgm:pt>
    <dgm:pt modelId="{B5A21CD5-221E-4CB1-AECC-1289F8D17754}" type="pres">
      <dgm:prSet presAssocID="{2BFC21AB-3D6E-457D-9A97-668F9E8750BE}" presName="connTx" presStyleLbl="parChTrans1D2" presStyleIdx="1" presStyleCnt="2"/>
      <dgm:spPr/>
    </dgm:pt>
    <dgm:pt modelId="{4E516834-4483-4D4A-B400-66D0BA7884B9}" type="pres">
      <dgm:prSet presAssocID="{64C7535D-69BA-44B3-BBBD-B0E5523BF5A8}" presName="root2" presStyleCnt="0"/>
      <dgm:spPr/>
    </dgm:pt>
    <dgm:pt modelId="{DC8EA1CD-89BA-4194-9D67-BDFB71471A63}" type="pres">
      <dgm:prSet presAssocID="{64C7535D-69BA-44B3-BBBD-B0E5523BF5A8}" presName="LevelTwoTextNode" presStyleLbl="node2" presStyleIdx="1" presStyleCnt="2" custScaleX="144667" custScaleY="164334" custLinFactNeighborX="2367">
        <dgm:presLayoutVars>
          <dgm:chPref val="3"/>
        </dgm:presLayoutVars>
      </dgm:prSet>
      <dgm:spPr/>
    </dgm:pt>
    <dgm:pt modelId="{EF7AF276-09DC-43CD-88F0-8CF3E2C47241}" type="pres">
      <dgm:prSet presAssocID="{64C7535D-69BA-44B3-BBBD-B0E5523BF5A8}" presName="level3hierChild" presStyleCnt="0"/>
      <dgm:spPr/>
    </dgm:pt>
    <dgm:pt modelId="{7DCA41B8-46F5-4983-8B00-DFD271006C44}" type="pres">
      <dgm:prSet presAssocID="{1137C101-42AE-43D2-8C39-DE17EA280FA5}" presName="conn2-1" presStyleLbl="parChTrans1D3" presStyleIdx="2" presStyleCnt="3"/>
      <dgm:spPr/>
    </dgm:pt>
    <dgm:pt modelId="{588BE08C-0C26-4AE9-8205-46C171459CEF}" type="pres">
      <dgm:prSet presAssocID="{1137C101-42AE-43D2-8C39-DE17EA280FA5}" presName="connTx" presStyleLbl="parChTrans1D3" presStyleIdx="2" presStyleCnt="3"/>
      <dgm:spPr/>
    </dgm:pt>
    <dgm:pt modelId="{13148B40-5456-41CB-A856-918667E031C9}" type="pres">
      <dgm:prSet presAssocID="{4295386E-9ABF-4D08-B483-2FB4A92A99D2}" presName="root2" presStyleCnt="0"/>
      <dgm:spPr/>
    </dgm:pt>
    <dgm:pt modelId="{41A3738E-BA43-40C9-B619-EBB638B559FB}" type="pres">
      <dgm:prSet presAssocID="{4295386E-9ABF-4D08-B483-2FB4A92A99D2}" presName="LevelTwoTextNode" presStyleLbl="node3" presStyleIdx="2" presStyleCnt="3" custScaleX="173460" custScaleY="115172">
        <dgm:presLayoutVars>
          <dgm:chPref val="3"/>
        </dgm:presLayoutVars>
      </dgm:prSet>
      <dgm:spPr/>
    </dgm:pt>
    <dgm:pt modelId="{6C0DEF40-EB77-4643-8F11-53A2740DD629}" type="pres">
      <dgm:prSet presAssocID="{4295386E-9ABF-4D08-B483-2FB4A92A99D2}" presName="level3hierChild" presStyleCnt="0"/>
      <dgm:spPr/>
    </dgm:pt>
  </dgm:ptLst>
  <dgm:cxnLst>
    <dgm:cxn modelId="{0F18B210-BC28-49BE-A1FD-1BF24E26C86A}" type="presOf" srcId="{654756B3-DE38-4226-8F59-3B3E0FA7D66F}" destId="{EBFD7E70-08AC-4FBD-BCDD-7544D272905E}" srcOrd="0" destOrd="0" presId="urn:microsoft.com/office/officeart/2005/8/layout/hierarchy2"/>
    <dgm:cxn modelId="{096F9D14-5836-4B2F-87E7-5E1FAF23559A}" srcId="{64C7535D-69BA-44B3-BBBD-B0E5523BF5A8}" destId="{4295386E-9ABF-4D08-B483-2FB4A92A99D2}" srcOrd="0" destOrd="0" parTransId="{1137C101-42AE-43D2-8C39-DE17EA280FA5}" sibTransId="{E03D1E5E-D895-4DA8-B6FC-F4B45C0581B3}"/>
    <dgm:cxn modelId="{A21C1416-F868-43D3-89E2-E377E7984B65}" srcId="{5A2302F4-6014-4742-A5DE-4BC2F96B25C6}" destId="{AF56327D-6031-4CBE-B539-25CE22599B96}" srcOrd="1" destOrd="0" parTransId="{7B8D48DA-27C0-4F02-9C8B-748E7AB460FE}" sibTransId="{C11C8330-4DA2-4317-BF39-656D03B4B313}"/>
    <dgm:cxn modelId="{D957551B-7F53-4D1C-B614-27F987D8460F}" type="presOf" srcId="{3C863FF5-9F32-4248-8164-F53037C9DE78}" destId="{9F5FDD52-0B72-47F0-B16D-D46662D206E6}" srcOrd="1" destOrd="0" presId="urn:microsoft.com/office/officeart/2005/8/layout/hierarchy2"/>
    <dgm:cxn modelId="{A4985F21-3A76-4429-940E-818DFB301424}" type="presOf" srcId="{1137C101-42AE-43D2-8C39-DE17EA280FA5}" destId="{588BE08C-0C26-4AE9-8205-46C171459CEF}" srcOrd="1" destOrd="0" presId="urn:microsoft.com/office/officeart/2005/8/layout/hierarchy2"/>
    <dgm:cxn modelId="{6847AE27-6542-4FDD-BF44-DBA3C0BF2FC7}" type="presOf" srcId="{529EE7D5-2A47-47CD-A32B-4165606ABDE2}" destId="{075D09D3-2FB5-4896-8230-CD08415B46FB}" srcOrd="0" destOrd="0" presId="urn:microsoft.com/office/officeart/2005/8/layout/hierarchy2"/>
    <dgm:cxn modelId="{4ACDB02D-E86F-43E8-8E8D-D21A9E580182}" srcId="{529EE7D5-2A47-47CD-A32B-4165606ABDE2}" destId="{64C7535D-69BA-44B3-BBBD-B0E5523BF5A8}" srcOrd="1" destOrd="0" parTransId="{2BFC21AB-3D6E-457D-9A97-668F9E8750BE}" sibTransId="{25FF3418-BA39-4A52-9F70-97F214F7FE84}"/>
    <dgm:cxn modelId="{34627B5E-11C7-4276-B83E-71F90F05000A}" type="presOf" srcId="{4295386E-9ABF-4D08-B483-2FB4A92A99D2}" destId="{41A3738E-BA43-40C9-B619-EBB638B559FB}" srcOrd="0" destOrd="0" presId="urn:microsoft.com/office/officeart/2005/8/layout/hierarchy2"/>
    <dgm:cxn modelId="{C9843D46-02B9-4260-9A5F-C3AED20F8321}" srcId="{529EE7D5-2A47-47CD-A32B-4165606ABDE2}" destId="{5A2302F4-6014-4742-A5DE-4BC2F96B25C6}" srcOrd="0" destOrd="0" parTransId="{20DC4DF4-6062-49D9-BEC5-2CBBAA63A84B}" sibTransId="{BF2C38CE-C514-40FA-834A-5BDDC161E630}"/>
    <dgm:cxn modelId="{0CE14E6C-4168-4328-BAB8-5C7580E5AC12}" type="presOf" srcId="{7B8D48DA-27C0-4F02-9C8B-748E7AB460FE}" destId="{6D54D5B5-B2EE-45E2-A3E4-0E9820F6A10E}" srcOrd="0" destOrd="0" presId="urn:microsoft.com/office/officeart/2005/8/layout/hierarchy2"/>
    <dgm:cxn modelId="{A8405C52-2CFD-4FBD-8000-A106054BE185}" type="presOf" srcId="{AF56327D-6031-4CBE-B539-25CE22599B96}" destId="{655106CE-B4C5-4C87-AC1F-ACF0BDF1965E}" srcOrd="0" destOrd="0" presId="urn:microsoft.com/office/officeart/2005/8/layout/hierarchy2"/>
    <dgm:cxn modelId="{EB63F672-2245-4D2B-8EE7-9984BDFA09DB}" type="presOf" srcId="{08813C58-38E7-4B96-A3E0-23199F51A20B}" destId="{90662225-07B4-48CA-9097-7DFEE15DDEDE}" srcOrd="0" destOrd="0" presId="urn:microsoft.com/office/officeart/2005/8/layout/hierarchy2"/>
    <dgm:cxn modelId="{D161307F-11FC-413D-8F67-C1DAC0400D18}" srcId="{5A2302F4-6014-4742-A5DE-4BC2F96B25C6}" destId="{654756B3-DE38-4226-8F59-3B3E0FA7D66F}" srcOrd="0" destOrd="0" parTransId="{3C863FF5-9F32-4248-8164-F53037C9DE78}" sibTransId="{E187FBA2-77AF-41EC-9096-7332875C996E}"/>
    <dgm:cxn modelId="{2DE16F81-A32F-45BD-B1B7-832CA5F79CA5}" type="presOf" srcId="{5A2302F4-6014-4742-A5DE-4BC2F96B25C6}" destId="{7505A8C5-8D14-47A5-8FBB-DD069575AFE8}" srcOrd="0" destOrd="0" presId="urn:microsoft.com/office/officeart/2005/8/layout/hierarchy2"/>
    <dgm:cxn modelId="{97B2F58E-9475-4D05-ACFE-D82DDEAB8899}" type="presOf" srcId="{2BFC21AB-3D6E-457D-9A97-668F9E8750BE}" destId="{B5A21CD5-221E-4CB1-AECC-1289F8D17754}" srcOrd="1" destOrd="0" presId="urn:microsoft.com/office/officeart/2005/8/layout/hierarchy2"/>
    <dgm:cxn modelId="{1178F69B-75DA-48D8-B5A1-A872E9ADDF59}" srcId="{08813C58-38E7-4B96-A3E0-23199F51A20B}" destId="{529EE7D5-2A47-47CD-A32B-4165606ABDE2}" srcOrd="0" destOrd="0" parTransId="{A2E2569F-9A11-4486-B67A-FD3A0CB82B2B}" sibTransId="{3AB325D5-EE34-4FD3-9F46-4B0A8EC97687}"/>
    <dgm:cxn modelId="{4E9ADFA7-7CB9-40D4-8DF5-108734228744}" type="presOf" srcId="{1137C101-42AE-43D2-8C39-DE17EA280FA5}" destId="{7DCA41B8-46F5-4983-8B00-DFD271006C44}" srcOrd="0" destOrd="0" presId="urn:microsoft.com/office/officeart/2005/8/layout/hierarchy2"/>
    <dgm:cxn modelId="{875643B3-61D4-426A-8194-E544D0238AA6}" type="presOf" srcId="{20DC4DF4-6062-49D9-BEC5-2CBBAA63A84B}" destId="{CA0DCDAB-41CA-485E-B210-396E3D20905D}" srcOrd="0" destOrd="0" presId="urn:microsoft.com/office/officeart/2005/8/layout/hierarchy2"/>
    <dgm:cxn modelId="{C5C909B9-E7EF-48EA-BC93-76E0BDD25D62}" type="presOf" srcId="{7B8D48DA-27C0-4F02-9C8B-748E7AB460FE}" destId="{240C626A-6CE0-438E-AC53-16095F8012FD}" srcOrd="1" destOrd="0" presId="urn:microsoft.com/office/officeart/2005/8/layout/hierarchy2"/>
    <dgm:cxn modelId="{6E8616B9-7B89-44F9-8719-9495027CB1B4}" type="presOf" srcId="{3C863FF5-9F32-4248-8164-F53037C9DE78}" destId="{4FE3E476-98EB-4537-B17B-261D90D437FE}" srcOrd="0" destOrd="0" presId="urn:microsoft.com/office/officeart/2005/8/layout/hierarchy2"/>
    <dgm:cxn modelId="{8F1430BC-185C-4A67-AFDE-A5C91569DF8F}" type="presOf" srcId="{2BFC21AB-3D6E-457D-9A97-668F9E8750BE}" destId="{30A6C13F-6559-49E9-8BBF-698044F7E27A}" srcOrd="0" destOrd="0" presId="urn:microsoft.com/office/officeart/2005/8/layout/hierarchy2"/>
    <dgm:cxn modelId="{4F03A9C2-F839-4210-BC64-A89D8F76C37D}" type="presOf" srcId="{64C7535D-69BA-44B3-BBBD-B0E5523BF5A8}" destId="{DC8EA1CD-89BA-4194-9D67-BDFB71471A63}" srcOrd="0" destOrd="0" presId="urn:microsoft.com/office/officeart/2005/8/layout/hierarchy2"/>
    <dgm:cxn modelId="{75CABDE3-FE90-4C33-9CD7-1E9E7E21460A}" type="presOf" srcId="{20DC4DF4-6062-49D9-BEC5-2CBBAA63A84B}" destId="{23956A7F-F718-4C19-8D12-CC5A2C3612F9}" srcOrd="1" destOrd="0" presId="urn:microsoft.com/office/officeart/2005/8/layout/hierarchy2"/>
    <dgm:cxn modelId="{2D90C1F4-7AD0-472A-87D8-FDCF60DBC43E}" type="presParOf" srcId="{90662225-07B4-48CA-9097-7DFEE15DDEDE}" destId="{4D1B375C-3A53-4B8C-A9F1-8FF5F48446F6}" srcOrd="0" destOrd="0" presId="urn:microsoft.com/office/officeart/2005/8/layout/hierarchy2"/>
    <dgm:cxn modelId="{26A8D0DB-1362-452A-A985-F3E2957C5B04}" type="presParOf" srcId="{4D1B375C-3A53-4B8C-A9F1-8FF5F48446F6}" destId="{075D09D3-2FB5-4896-8230-CD08415B46FB}" srcOrd="0" destOrd="0" presId="urn:microsoft.com/office/officeart/2005/8/layout/hierarchy2"/>
    <dgm:cxn modelId="{3AC1FEF4-ED19-45C9-9808-00BE50C1FCF5}" type="presParOf" srcId="{4D1B375C-3A53-4B8C-A9F1-8FF5F48446F6}" destId="{D7592A41-ED75-4D71-8A49-889434D3E5D1}" srcOrd="1" destOrd="0" presId="urn:microsoft.com/office/officeart/2005/8/layout/hierarchy2"/>
    <dgm:cxn modelId="{EEF2DC16-2EAA-43D6-8B1B-E5FF91ABE3CB}" type="presParOf" srcId="{D7592A41-ED75-4D71-8A49-889434D3E5D1}" destId="{CA0DCDAB-41CA-485E-B210-396E3D20905D}" srcOrd="0" destOrd="0" presId="urn:microsoft.com/office/officeart/2005/8/layout/hierarchy2"/>
    <dgm:cxn modelId="{ECBDF0C6-9F4F-442A-B07A-DF3EF6EFD042}" type="presParOf" srcId="{CA0DCDAB-41CA-485E-B210-396E3D20905D}" destId="{23956A7F-F718-4C19-8D12-CC5A2C3612F9}" srcOrd="0" destOrd="0" presId="urn:microsoft.com/office/officeart/2005/8/layout/hierarchy2"/>
    <dgm:cxn modelId="{A6104083-A1FC-422A-9CEA-BF2D145E146F}" type="presParOf" srcId="{D7592A41-ED75-4D71-8A49-889434D3E5D1}" destId="{21BDF3C1-6A51-4746-A5BB-456431AD656B}" srcOrd="1" destOrd="0" presId="urn:microsoft.com/office/officeart/2005/8/layout/hierarchy2"/>
    <dgm:cxn modelId="{C0BE5DCD-7F8C-4768-8604-8C49924EA83F}" type="presParOf" srcId="{21BDF3C1-6A51-4746-A5BB-456431AD656B}" destId="{7505A8C5-8D14-47A5-8FBB-DD069575AFE8}" srcOrd="0" destOrd="0" presId="urn:microsoft.com/office/officeart/2005/8/layout/hierarchy2"/>
    <dgm:cxn modelId="{11641827-A2BC-4FE2-9D15-7DBE3DD7A428}" type="presParOf" srcId="{21BDF3C1-6A51-4746-A5BB-456431AD656B}" destId="{8456A24C-7BC9-47C3-8348-313AF615F904}" srcOrd="1" destOrd="0" presId="urn:microsoft.com/office/officeart/2005/8/layout/hierarchy2"/>
    <dgm:cxn modelId="{3F493028-8FFF-4C1F-97FE-5C05F6FC531B}" type="presParOf" srcId="{8456A24C-7BC9-47C3-8348-313AF615F904}" destId="{4FE3E476-98EB-4537-B17B-261D90D437FE}" srcOrd="0" destOrd="0" presId="urn:microsoft.com/office/officeart/2005/8/layout/hierarchy2"/>
    <dgm:cxn modelId="{B7DD2B74-2A29-445C-9218-A899A6452594}" type="presParOf" srcId="{4FE3E476-98EB-4537-B17B-261D90D437FE}" destId="{9F5FDD52-0B72-47F0-B16D-D46662D206E6}" srcOrd="0" destOrd="0" presId="urn:microsoft.com/office/officeart/2005/8/layout/hierarchy2"/>
    <dgm:cxn modelId="{FCB8CCC7-CEFF-45D3-A6DF-126FC4D0F32A}" type="presParOf" srcId="{8456A24C-7BC9-47C3-8348-313AF615F904}" destId="{0305066E-A31C-4C98-9FFE-098790A5E8FE}" srcOrd="1" destOrd="0" presId="urn:microsoft.com/office/officeart/2005/8/layout/hierarchy2"/>
    <dgm:cxn modelId="{D5086F07-DE7D-4BD2-864F-45F3B36B699B}" type="presParOf" srcId="{0305066E-A31C-4C98-9FFE-098790A5E8FE}" destId="{EBFD7E70-08AC-4FBD-BCDD-7544D272905E}" srcOrd="0" destOrd="0" presId="urn:microsoft.com/office/officeart/2005/8/layout/hierarchy2"/>
    <dgm:cxn modelId="{6FF0453C-EFA4-4B0E-BB12-01D3529BD1FE}" type="presParOf" srcId="{0305066E-A31C-4C98-9FFE-098790A5E8FE}" destId="{5EA1E9F3-E7EC-46CC-9052-3A545CA79452}" srcOrd="1" destOrd="0" presId="urn:microsoft.com/office/officeart/2005/8/layout/hierarchy2"/>
    <dgm:cxn modelId="{A85337E5-95AC-4EE6-91C4-7B516597F2D8}" type="presParOf" srcId="{8456A24C-7BC9-47C3-8348-313AF615F904}" destId="{6D54D5B5-B2EE-45E2-A3E4-0E9820F6A10E}" srcOrd="2" destOrd="0" presId="urn:microsoft.com/office/officeart/2005/8/layout/hierarchy2"/>
    <dgm:cxn modelId="{C2B09BC3-4B6E-4F30-A9FA-F3DC629BC550}" type="presParOf" srcId="{6D54D5B5-B2EE-45E2-A3E4-0E9820F6A10E}" destId="{240C626A-6CE0-438E-AC53-16095F8012FD}" srcOrd="0" destOrd="0" presId="urn:microsoft.com/office/officeart/2005/8/layout/hierarchy2"/>
    <dgm:cxn modelId="{35B24EB3-446D-4BAF-BEDC-14235DAD1CD1}" type="presParOf" srcId="{8456A24C-7BC9-47C3-8348-313AF615F904}" destId="{D4E522E2-FA28-4DD8-B7BC-B51F601494CB}" srcOrd="3" destOrd="0" presId="urn:microsoft.com/office/officeart/2005/8/layout/hierarchy2"/>
    <dgm:cxn modelId="{C998028C-F5A4-4069-B650-7BC91C12345B}" type="presParOf" srcId="{D4E522E2-FA28-4DD8-B7BC-B51F601494CB}" destId="{655106CE-B4C5-4C87-AC1F-ACF0BDF1965E}" srcOrd="0" destOrd="0" presId="urn:microsoft.com/office/officeart/2005/8/layout/hierarchy2"/>
    <dgm:cxn modelId="{A4F4E1F3-4319-4260-8D3F-884DE70B0C11}" type="presParOf" srcId="{D4E522E2-FA28-4DD8-B7BC-B51F601494CB}" destId="{F639444D-7988-413B-809C-7E40284A8630}" srcOrd="1" destOrd="0" presId="urn:microsoft.com/office/officeart/2005/8/layout/hierarchy2"/>
    <dgm:cxn modelId="{2E241A3E-9A24-486B-AD6E-B17CC7F4353E}" type="presParOf" srcId="{D7592A41-ED75-4D71-8A49-889434D3E5D1}" destId="{30A6C13F-6559-49E9-8BBF-698044F7E27A}" srcOrd="2" destOrd="0" presId="urn:microsoft.com/office/officeart/2005/8/layout/hierarchy2"/>
    <dgm:cxn modelId="{779BF758-19B6-40A6-A12C-2C51F6AE16FB}" type="presParOf" srcId="{30A6C13F-6559-49E9-8BBF-698044F7E27A}" destId="{B5A21CD5-221E-4CB1-AECC-1289F8D17754}" srcOrd="0" destOrd="0" presId="urn:microsoft.com/office/officeart/2005/8/layout/hierarchy2"/>
    <dgm:cxn modelId="{2515F139-2B06-41D1-B90E-FD606B3576E1}" type="presParOf" srcId="{D7592A41-ED75-4D71-8A49-889434D3E5D1}" destId="{4E516834-4483-4D4A-B400-66D0BA7884B9}" srcOrd="3" destOrd="0" presId="urn:microsoft.com/office/officeart/2005/8/layout/hierarchy2"/>
    <dgm:cxn modelId="{D961074F-FFFE-42F6-9192-7508BB48BAD2}" type="presParOf" srcId="{4E516834-4483-4D4A-B400-66D0BA7884B9}" destId="{DC8EA1CD-89BA-4194-9D67-BDFB71471A63}" srcOrd="0" destOrd="0" presId="urn:microsoft.com/office/officeart/2005/8/layout/hierarchy2"/>
    <dgm:cxn modelId="{6474EA70-299A-47F1-990B-10FB28A07F7C}" type="presParOf" srcId="{4E516834-4483-4D4A-B400-66D0BA7884B9}" destId="{EF7AF276-09DC-43CD-88F0-8CF3E2C47241}" srcOrd="1" destOrd="0" presId="urn:microsoft.com/office/officeart/2005/8/layout/hierarchy2"/>
    <dgm:cxn modelId="{C9E5DDF2-A8E4-48C5-B73A-BA876A2E0539}" type="presParOf" srcId="{EF7AF276-09DC-43CD-88F0-8CF3E2C47241}" destId="{7DCA41B8-46F5-4983-8B00-DFD271006C44}" srcOrd="0" destOrd="0" presId="urn:microsoft.com/office/officeart/2005/8/layout/hierarchy2"/>
    <dgm:cxn modelId="{8D07AB33-A3FC-4F95-BACF-6C795F5C4C32}" type="presParOf" srcId="{7DCA41B8-46F5-4983-8B00-DFD271006C44}" destId="{588BE08C-0C26-4AE9-8205-46C171459CEF}" srcOrd="0" destOrd="0" presId="urn:microsoft.com/office/officeart/2005/8/layout/hierarchy2"/>
    <dgm:cxn modelId="{0807C082-DA19-4EEE-95AA-EF88023E8902}" type="presParOf" srcId="{EF7AF276-09DC-43CD-88F0-8CF3E2C47241}" destId="{13148B40-5456-41CB-A856-918667E031C9}" srcOrd="1" destOrd="0" presId="urn:microsoft.com/office/officeart/2005/8/layout/hierarchy2"/>
    <dgm:cxn modelId="{919E7377-16F7-4916-A317-28D414298A98}" type="presParOf" srcId="{13148B40-5456-41CB-A856-918667E031C9}" destId="{41A3738E-BA43-40C9-B619-EBB638B559FB}" srcOrd="0" destOrd="0" presId="urn:microsoft.com/office/officeart/2005/8/layout/hierarchy2"/>
    <dgm:cxn modelId="{1E012B11-CFBF-43DD-8025-ABEEECCE6622}" type="presParOf" srcId="{13148B40-5456-41CB-A856-918667E031C9}" destId="{6C0DEF40-EB77-4643-8F11-53A2740DD62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0F7F74-F984-413F-B5C1-1C8C303A799A}"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5B82CEC4-D4BB-419A-BE1B-EFD517685453}">
      <dgm:prSet phldrT="[Text]" custT="1"/>
      <dgm:spPr>
        <a:solidFill>
          <a:schemeClr val="accent1">
            <a:lumMod val="20000"/>
            <a:lumOff val="80000"/>
          </a:schemeClr>
        </a:solidFill>
        <a:ln>
          <a:noFill/>
        </a:ln>
      </dgm:spPr>
      <dgm:t>
        <a:bodyPr/>
        <a:lstStyle/>
        <a:p>
          <a:r>
            <a:rPr lang="en-US" sz="2000" b="1" dirty="0">
              <a:solidFill>
                <a:schemeClr val="accent6"/>
              </a:solidFill>
            </a:rPr>
            <a:t>Step 1</a:t>
          </a:r>
        </a:p>
      </dgm:t>
    </dgm:pt>
    <dgm:pt modelId="{C446E641-8338-4AAA-AD2D-7EF04EAC43F7}" type="parTrans" cxnId="{FB566FDA-2AAE-4252-8CAB-D35FF44513F8}">
      <dgm:prSet/>
      <dgm:spPr/>
      <dgm:t>
        <a:bodyPr/>
        <a:lstStyle/>
        <a:p>
          <a:endParaRPr lang="en-US"/>
        </a:p>
      </dgm:t>
    </dgm:pt>
    <dgm:pt modelId="{F189A5DD-7F11-49DE-A8EA-3F9842943948}" type="sibTrans" cxnId="{FB566FDA-2AAE-4252-8CAB-D35FF44513F8}">
      <dgm:prSet/>
      <dgm:spPr/>
      <dgm:t>
        <a:bodyPr/>
        <a:lstStyle/>
        <a:p>
          <a:endParaRPr lang="en-US"/>
        </a:p>
      </dgm:t>
    </dgm:pt>
    <dgm:pt modelId="{36DAFA64-150B-445D-83A9-C577F7EBFEC7}">
      <dgm:prSet phldrT="[Text]" custT="1"/>
      <dgm:spPr>
        <a:solidFill>
          <a:schemeClr val="accent1">
            <a:lumMod val="20000"/>
            <a:lumOff val="80000"/>
          </a:schemeClr>
        </a:solidFill>
        <a:ln>
          <a:noFill/>
        </a:ln>
      </dgm:spPr>
      <dgm:t>
        <a:bodyPr/>
        <a:lstStyle/>
        <a:p>
          <a:r>
            <a:rPr lang="en-US" sz="2000" b="1" dirty="0">
              <a:solidFill>
                <a:schemeClr val="accent6"/>
              </a:solidFill>
            </a:rPr>
            <a:t>Step 2</a:t>
          </a:r>
          <a:endParaRPr lang="en-US" sz="2000" dirty="0"/>
        </a:p>
      </dgm:t>
    </dgm:pt>
    <dgm:pt modelId="{3080858E-44B2-4CF4-AD77-97B14D02E3BD}" type="parTrans" cxnId="{85CEA98C-D934-4CB2-971F-CCC18515E803}">
      <dgm:prSet/>
      <dgm:spPr/>
      <dgm:t>
        <a:bodyPr/>
        <a:lstStyle/>
        <a:p>
          <a:endParaRPr lang="en-US"/>
        </a:p>
      </dgm:t>
    </dgm:pt>
    <dgm:pt modelId="{CB3738F4-E4F2-46DB-AB62-783B7270ABC7}" type="sibTrans" cxnId="{85CEA98C-D934-4CB2-971F-CCC18515E803}">
      <dgm:prSet/>
      <dgm:spPr/>
      <dgm:t>
        <a:bodyPr/>
        <a:lstStyle/>
        <a:p>
          <a:endParaRPr lang="en-US"/>
        </a:p>
      </dgm:t>
    </dgm:pt>
    <dgm:pt modelId="{DADD443E-F706-412C-8DB2-99B0B4A8E393}">
      <dgm:prSet phldrT="[Text]" custT="1"/>
      <dgm:spPr>
        <a:solidFill>
          <a:schemeClr val="accent1">
            <a:lumMod val="20000"/>
            <a:lumOff val="80000"/>
          </a:schemeClr>
        </a:solidFill>
        <a:ln>
          <a:noFill/>
        </a:ln>
      </dgm:spPr>
      <dgm:t>
        <a:bodyPr/>
        <a:lstStyle/>
        <a:p>
          <a:r>
            <a:rPr lang="en-US" sz="2000" b="1" dirty="0">
              <a:solidFill>
                <a:schemeClr val="accent6"/>
              </a:solidFill>
            </a:rPr>
            <a:t>Step 3</a:t>
          </a:r>
          <a:endParaRPr lang="en-US" sz="2000" dirty="0"/>
        </a:p>
      </dgm:t>
    </dgm:pt>
    <dgm:pt modelId="{DCB1E3FA-D971-46BB-9826-E3F41ACE8FAD}" type="sibTrans" cxnId="{DB08019A-8A7D-4C9E-91AD-373D1537500D}">
      <dgm:prSet/>
      <dgm:spPr/>
      <dgm:t>
        <a:bodyPr/>
        <a:lstStyle/>
        <a:p>
          <a:endParaRPr lang="en-US"/>
        </a:p>
      </dgm:t>
    </dgm:pt>
    <dgm:pt modelId="{1A949F9E-16FE-4627-8A76-38BA177CDB78}" type="parTrans" cxnId="{DB08019A-8A7D-4C9E-91AD-373D1537500D}">
      <dgm:prSet/>
      <dgm:spPr/>
      <dgm:t>
        <a:bodyPr/>
        <a:lstStyle/>
        <a:p>
          <a:endParaRPr lang="en-US"/>
        </a:p>
      </dgm:t>
    </dgm:pt>
    <dgm:pt modelId="{E08B78EF-FA07-4B48-AEA7-76C7426A533B}" type="pres">
      <dgm:prSet presAssocID="{AE0F7F74-F984-413F-B5C1-1C8C303A799A}" presName="Name0" presStyleCnt="0">
        <dgm:presLayoutVars>
          <dgm:chMax/>
          <dgm:chPref val="3"/>
          <dgm:dir/>
          <dgm:animOne val="branch"/>
          <dgm:animLvl val="lvl"/>
        </dgm:presLayoutVars>
      </dgm:prSet>
      <dgm:spPr/>
    </dgm:pt>
    <dgm:pt modelId="{A4797594-6D32-41FD-B912-7DB5661A7B40}" type="pres">
      <dgm:prSet presAssocID="{5B82CEC4-D4BB-419A-BE1B-EFD517685453}" presName="composite" presStyleCnt="0"/>
      <dgm:spPr/>
    </dgm:pt>
    <dgm:pt modelId="{32274EE0-D640-4863-9261-406741EA69CF}" type="pres">
      <dgm:prSet presAssocID="{5B82CEC4-D4BB-419A-BE1B-EFD517685453}" presName="FirstChild" presStyleLbl="revTx" presStyleIdx="0" presStyleCnt="3">
        <dgm:presLayoutVars>
          <dgm:chMax val="0"/>
          <dgm:chPref val="0"/>
          <dgm:bulletEnabled val="1"/>
        </dgm:presLayoutVars>
      </dgm:prSet>
      <dgm:spPr/>
    </dgm:pt>
    <dgm:pt modelId="{D26F8B34-4AF2-4A75-AF09-7C40CC3973DB}" type="pres">
      <dgm:prSet presAssocID="{5B82CEC4-D4BB-419A-BE1B-EFD517685453}" presName="Parent" presStyleLbl="alignNode1" presStyleIdx="0" presStyleCnt="3" custScaleX="60509" custScaleY="90681" custLinFactNeighborX="-18677" custLinFactNeighborY="3032">
        <dgm:presLayoutVars>
          <dgm:chMax val="3"/>
          <dgm:chPref val="3"/>
          <dgm:bulletEnabled val="1"/>
        </dgm:presLayoutVars>
      </dgm:prSet>
      <dgm:spPr/>
    </dgm:pt>
    <dgm:pt modelId="{DA4D9C30-80D0-4BFE-8F2B-EC5304C15DBE}" type="pres">
      <dgm:prSet presAssocID="{5B82CEC4-D4BB-419A-BE1B-EFD517685453}" presName="Accent" presStyleLbl="parChTrans1D1" presStyleIdx="0" presStyleCnt="3"/>
      <dgm:spPr/>
    </dgm:pt>
    <dgm:pt modelId="{F5718FDE-2107-4CD4-B9BA-635CEE5A7A20}" type="pres">
      <dgm:prSet presAssocID="{F189A5DD-7F11-49DE-A8EA-3F9842943948}" presName="sibTrans" presStyleCnt="0"/>
      <dgm:spPr/>
    </dgm:pt>
    <dgm:pt modelId="{D00DC338-7EC6-4B40-B4AC-311F4662997E}" type="pres">
      <dgm:prSet presAssocID="{36DAFA64-150B-445D-83A9-C577F7EBFEC7}" presName="composite" presStyleCnt="0"/>
      <dgm:spPr/>
    </dgm:pt>
    <dgm:pt modelId="{A0E4A235-5944-40AA-984D-39A9E1B2CE89}" type="pres">
      <dgm:prSet presAssocID="{36DAFA64-150B-445D-83A9-C577F7EBFEC7}" presName="FirstChild" presStyleLbl="revTx" presStyleIdx="1" presStyleCnt="3">
        <dgm:presLayoutVars>
          <dgm:chMax val="0"/>
          <dgm:chPref val="0"/>
          <dgm:bulletEnabled val="1"/>
        </dgm:presLayoutVars>
      </dgm:prSet>
      <dgm:spPr/>
    </dgm:pt>
    <dgm:pt modelId="{56ED3F03-F8F1-426D-A0D9-A3B22CED5B70}" type="pres">
      <dgm:prSet presAssocID="{36DAFA64-150B-445D-83A9-C577F7EBFEC7}" presName="Parent" presStyleLbl="alignNode1" presStyleIdx="1" presStyleCnt="3" custScaleX="60509" custScaleY="90681" custLinFactNeighborX="-19746" custLinFactNeighborY="3032">
        <dgm:presLayoutVars>
          <dgm:chMax val="3"/>
          <dgm:chPref val="3"/>
          <dgm:bulletEnabled val="1"/>
        </dgm:presLayoutVars>
      </dgm:prSet>
      <dgm:spPr/>
    </dgm:pt>
    <dgm:pt modelId="{2CCA1D12-32A2-4F39-93EB-0F84C052D6E7}" type="pres">
      <dgm:prSet presAssocID="{36DAFA64-150B-445D-83A9-C577F7EBFEC7}" presName="Accent" presStyleLbl="parChTrans1D1" presStyleIdx="1" presStyleCnt="3"/>
      <dgm:spPr/>
    </dgm:pt>
    <dgm:pt modelId="{4474EC0E-27DD-4F9C-B319-1BD0DDB10FE8}" type="pres">
      <dgm:prSet presAssocID="{CB3738F4-E4F2-46DB-AB62-783B7270ABC7}" presName="sibTrans" presStyleCnt="0"/>
      <dgm:spPr/>
    </dgm:pt>
    <dgm:pt modelId="{74B9A352-6426-46E1-9A12-18B9674A54E6}" type="pres">
      <dgm:prSet presAssocID="{DADD443E-F706-412C-8DB2-99B0B4A8E393}" presName="composite" presStyleCnt="0"/>
      <dgm:spPr/>
    </dgm:pt>
    <dgm:pt modelId="{3176A9EC-AB63-4EFE-8172-606F8A308A0C}" type="pres">
      <dgm:prSet presAssocID="{DADD443E-F706-412C-8DB2-99B0B4A8E393}" presName="FirstChild" presStyleLbl="revTx" presStyleIdx="2" presStyleCnt="3">
        <dgm:presLayoutVars>
          <dgm:chMax val="0"/>
          <dgm:chPref val="0"/>
          <dgm:bulletEnabled val="1"/>
        </dgm:presLayoutVars>
      </dgm:prSet>
      <dgm:spPr/>
    </dgm:pt>
    <dgm:pt modelId="{12E0479A-5724-4504-98AB-849254FAF6B0}" type="pres">
      <dgm:prSet presAssocID="{DADD443E-F706-412C-8DB2-99B0B4A8E393}" presName="Parent" presStyleLbl="alignNode1" presStyleIdx="2" presStyleCnt="3" custScaleX="60509" custScaleY="90681" custLinFactNeighborX="-19746" custLinFactNeighborY="3032">
        <dgm:presLayoutVars>
          <dgm:chMax val="3"/>
          <dgm:chPref val="3"/>
          <dgm:bulletEnabled val="1"/>
        </dgm:presLayoutVars>
      </dgm:prSet>
      <dgm:spPr/>
    </dgm:pt>
    <dgm:pt modelId="{3129C591-AAA5-4B8E-BF8C-DF7DDED86AF6}" type="pres">
      <dgm:prSet presAssocID="{DADD443E-F706-412C-8DB2-99B0B4A8E393}" presName="Accent" presStyleLbl="parChTrans1D1" presStyleIdx="2" presStyleCnt="3"/>
      <dgm:spPr/>
    </dgm:pt>
  </dgm:ptLst>
  <dgm:cxnLst>
    <dgm:cxn modelId="{D74D8A12-40DB-4BBE-8C26-06E4D7B955CF}" type="presOf" srcId="{5B82CEC4-D4BB-419A-BE1B-EFD517685453}" destId="{D26F8B34-4AF2-4A75-AF09-7C40CC3973DB}" srcOrd="0" destOrd="0" presId="urn:microsoft.com/office/officeart/2011/layout/TabList"/>
    <dgm:cxn modelId="{087C196A-5F37-49EA-ADDF-85733E6DF85B}" type="presOf" srcId="{DADD443E-F706-412C-8DB2-99B0B4A8E393}" destId="{12E0479A-5724-4504-98AB-849254FAF6B0}" srcOrd="0" destOrd="0" presId="urn:microsoft.com/office/officeart/2011/layout/TabList"/>
    <dgm:cxn modelId="{0F574676-CBE1-43F1-899C-79251661915C}" type="presOf" srcId="{36DAFA64-150B-445D-83A9-C577F7EBFEC7}" destId="{56ED3F03-F8F1-426D-A0D9-A3B22CED5B70}" srcOrd="0" destOrd="0" presId="urn:microsoft.com/office/officeart/2011/layout/TabList"/>
    <dgm:cxn modelId="{8EA6D488-CAD9-4B30-8CEF-D078DD5E265B}" type="presOf" srcId="{AE0F7F74-F984-413F-B5C1-1C8C303A799A}" destId="{E08B78EF-FA07-4B48-AEA7-76C7426A533B}" srcOrd="0" destOrd="0" presId="urn:microsoft.com/office/officeart/2011/layout/TabList"/>
    <dgm:cxn modelId="{85CEA98C-D934-4CB2-971F-CCC18515E803}" srcId="{AE0F7F74-F984-413F-B5C1-1C8C303A799A}" destId="{36DAFA64-150B-445D-83A9-C577F7EBFEC7}" srcOrd="1" destOrd="0" parTransId="{3080858E-44B2-4CF4-AD77-97B14D02E3BD}" sibTransId="{CB3738F4-E4F2-46DB-AB62-783B7270ABC7}"/>
    <dgm:cxn modelId="{DB08019A-8A7D-4C9E-91AD-373D1537500D}" srcId="{AE0F7F74-F984-413F-B5C1-1C8C303A799A}" destId="{DADD443E-F706-412C-8DB2-99B0B4A8E393}" srcOrd="2" destOrd="0" parTransId="{1A949F9E-16FE-4627-8A76-38BA177CDB78}" sibTransId="{DCB1E3FA-D971-46BB-9826-E3F41ACE8FAD}"/>
    <dgm:cxn modelId="{FB566FDA-2AAE-4252-8CAB-D35FF44513F8}" srcId="{AE0F7F74-F984-413F-B5C1-1C8C303A799A}" destId="{5B82CEC4-D4BB-419A-BE1B-EFD517685453}" srcOrd="0" destOrd="0" parTransId="{C446E641-8338-4AAA-AD2D-7EF04EAC43F7}" sibTransId="{F189A5DD-7F11-49DE-A8EA-3F9842943948}"/>
    <dgm:cxn modelId="{7778C11D-AEBA-4F56-B786-6EF06D578001}" type="presParOf" srcId="{E08B78EF-FA07-4B48-AEA7-76C7426A533B}" destId="{A4797594-6D32-41FD-B912-7DB5661A7B40}" srcOrd="0" destOrd="0" presId="urn:microsoft.com/office/officeart/2011/layout/TabList"/>
    <dgm:cxn modelId="{FB2F713E-4309-45EF-A051-AF1432B1963D}" type="presParOf" srcId="{A4797594-6D32-41FD-B912-7DB5661A7B40}" destId="{32274EE0-D640-4863-9261-406741EA69CF}" srcOrd="0" destOrd="0" presId="urn:microsoft.com/office/officeart/2011/layout/TabList"/>
    <dgm:cxn modelId="{9C31BD22-B73C-40FA-8633-A299F22CC61E}" type="presParOf" srcId="{A4797594-6D32-41FD-B912-7DB5661A7B40}" destId="{D26F8B34-4AF2-4A75-AF09-7C40CC3973DB}" srcOrd="1" destOrd="0" presId="urn:microsoft.com/office/officeart/2011/layout/TabList"/>
    <dgm:cxn modelId="{F462139F-5BB7-4ABA-BACF-3E5B655A4A56}" type="presParOf" srcId="{A4797594-6D32-41FD-B912-7DB5661A7B40}" destId="{DA4D9C30-80D0-4BFE-8F2B-EC5304C15DBE}" srcOrd="2" destOrd="0" presId="urn:microsoft.com/office/officeart/2011/layout/TabList"/>
    <dgm:cxn modelId="{C9471D3F-5004-4362-9E4C-FEC8248EA83F}" type="presParOf" srcId="{E08B78EF-FA07-4B48-AEA7-76C7426A533B}" destId="{F5718FDE-2107-4CD4-B9BA-635CEE5A7A20}" srcOrd="1" destOrd="0" presId="urn:microsoft.com/office/officeart/2011/layout/TabList"/>
    <dgm:cxn modelId="{932B7BF0-5A9A-4F3F-AF29-A8C474B6B940}" type="presParOf" srcId="{E08B78EF-FA07-4B48-AEA7-76C7426A533B}" destId="{D00DC338-7EC6-4B40-B4AC-311F4662997E}" srcOrd="2" destOrd="0" presId="urn:microsoft.com/office/officeart/2011/layout/TabList"/>
    <dgm:cxn modelId="{A3B18D02-B682-46F2-BAE5-9B46023CCADF}" type="presParOf" srcId="{D00DC338-7EC6-4B40-B4AC-311F4662997E}" destId="{A0E4A235-5944-40AA-984D-39A9E1B2CE89}" srcOrd="0" destOrd="0" presId="urn:microsoft.com/office/officeart/2011/layout/TabList"/>
    <dgm:cxn modelId="{15FABD8F-9DA7-44D0-83B2-E0759C66626A}" type="presParOf" srcId="{D00DC338-7EC6-4B40-B4AC-311F4662997E}" destId="{56ED3F03-F8F1-426D-A0D9-A3B22CED5B70}" srcOrd="1" destOrd="0" presId="urn:microsoft.com/office/officeart/2011/layout/TabList"/>
    <dgm:cxn modelId="{138B3FAE-BD3A-4EBA-A9ED-4C6DB40991BB}" type="presParOf" srcId="{D00DC338-7EC6-4B40-B4AC-311F4662997E}" destId="{2CCA1D12-32A2-4F39-93EB-0F84C052D6E7}" srcOrd="2" destOrd="0" presId="urn:microsoft.com/office/officeart/2011/layout/TabList"/>
    <dgm:cxn modelId="{B8ED8E88-4903-411B-807A-57B2B37E4387}" type="presParOf" srcId="{E08B78EF-FA07-4B48-AEA7-76C7426A533B}" destId="{4474EC0E-27DD-4F9C-B319-1BD0DDB10FE8}" srcOrd="3" destOrd="0" presId="urn:microsoft.com/office/officeart/2011/layout/TabList"/>
    <dgm:cxn modelId="{3FBA7CD1-1EC7-415F-B602-C5A061FB8227}" type="presParOf" srcId="{E08B78EF-FA07-4B48-AEA7-76C7426A533B}" destId="{74B9A352-6426-46E1-9A12-18B9674A54E6}" srcOrd="4" destOrd="0" presId="urn:microsoft.com/office/officeart/2011/layout/TabList"/>
    <dgm:cxn modelId="{E102161A-25D0-424F-A9B7-9627CC7BA70E}" type="presParOf" srcId="{74B9A352-6426-46E1-9A12-18B9674A54E6}" destId="{3176A9EC-AB63-4EFE-8172-606F8A308A0C}" srcOrd="0" destOrd="0" presId="urn:microsoft.com/office/officeart/2011/layout/TabList"/>
    <dgm:cxn modelId="{EE310C08-14B8-44AF-B760-1CD7C909D77E}" type="presParOf" srcId="{74B9A352-6426-46E1-9A12-18B9674A54E6}" destId="{12E0479A-5724-4504-98AB-849254FAF6B0}" srcOrd="1" destOrd="0" presId="urn:microsoft.com/office/officeart/2011/layout/TabList"/>
    <dgm:cxn modelId="{ECFC06EB-7464-4683-96E8-1CFAA4B69E65}" type="presParOf" srcId="{74B9A352-6426-46E1-9A12-18B9674A54E6}" destId="{3129C591-AAA5-4B8E-BF8C-DF7DDED86AF6}"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D09D3-2FB5-4896-8230-CD08415B46FB}">
      <dsp:nvSpPr>
        <dsp:cNvPr id="0" name=""/>
        <dsp:cNvSpPr/>
      </dsp:nvSpPr>
      <dsp:spPr>
        <a:xfrm>
          <a:off x="0" y="1788585"/>
          <a:ext cx="1478025" cy="758224"/>
        </a:xfrm>
        <a:prstGeom prst="roundRect">
          <a:avLst>
            <a:gd name="adj" fmla="val 10000"/>
          </a:avLst>
        </a:prstGeom>
        <a:solidFill>
          <a:schemeClr val="tx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solidFill>
              <a:latin typeface="Calibri" panose="020F0502020204030204" pitchFamily="34" charset="0"/>
              <a:cs typeface="Calibri" panose="020F0502020204030204" pitchFamily="34" charset="0"/>
            </a:rPr>
            <a:t>Assess PPE needs</a:t>
          </a:r>
        </a:p>
      </dsp:txBody>
      <dsp:txXfrm>
        <a:off x="22208" y="1810793"/>
        <a:ext cx="1433609" cy="713808"/>
      </dsp:txXfrm>
    </dsp:sp>
    <dsp:sp modelId="{CA0DCDAB-41CA-485E-B210-396E3D20905D}">
      <dsp:nvSpPr>
        <dsp:cNvPr id="0" name=""/>
        <dsp:cNvSpPr/>
      </dsp:nvSpPr>
      <dsp:spPr>
        <a:xfrm rot="18405652">
          <a:off x="1285286" y="1769721"/>
          <a:ext cx="960041" cy="26824"/>
        </a:xfrm>
        <a:custGeom>
          <a:avLst/>
          <a:gdLst/>
          <a:ahLst/>
          <a:cxnLst/>
          <a:rect l="0" t="0" r="0" b="0"/>
          <a:pathLst>
            <a:path>
              <a:moveTo>
                <a:pt x="0" y="13412"/>
              </a:moveTo>
              <a:lnTo>
                <a:pt x="960041" y="1341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2"/>
            </a:solidFill>
          </a:endParaRPr>
        </a:p>
      </dsp:txBody>
      <dsp:txXfrm>
        <a:off x="1741305" y="1759132"/>
        <a:ext cx="48002" cy="48002"/>
      </dsp:txXfrm>
    </dsp:sp>
    <dsp:sp modelId="{7505A8C5-8D14-47A5-8FBB-DD069575AFE8}">
      <dsp:nvSpPr>
        <dsp:cNvPr id="0" name=""/>
        <dsp:cNvSpPr/>
      </dsp:nvSpPr>
      <dsp:spPr>
        <a:xfrm>
          <a:off x="2052588" y="989382"/>
          <a:ext cx="1878801" cy="818373"/>
        </a:xfrm>
        <a:prstGeom prst="roundRect">
          <a:avLst>
            <a:gd name="adj" fmla="val 10000"/>
          </a:avLst>
        </a:prstGeom>
        <a:solidFill>
          <a:schemeClr val="tx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solidFill>
              <a:latin typeface="Calibri" panose="020F0502020204030204" pitchFamily="34" charset="0"/>
              <a:cs typeface="Calibri" panose="020F0502020204030204" pitchFamily="34" charset="0"/>
            </a:rPr>
            <a:t>Supplies still available but limited</a:t>
          </a:r>
        </a:p>
      </dsp:txBody>
      <dsp:txXfrm>
        <a:off x="2076557" y="1013351"/>
        <a:ext cx="1830863" cy="770435"/>
      </dsp:txXfrm>
    </dsp:sp>
    <dsp:sp modelId="{4FE3E476-98EB-4537-B17B-261D90D437FE}">
      <dsp:nvSpPr>
        <dsp:cNvPr id="0" name=""/>
        <dsp:cNvSpPr/>
      </dsp:nvSpPr>
      <dsp:spPr>
        <a:xfrm rot="19017104">
          <a:off x="3842815" y="1160577"/>
          <a:ext cx="658000" cy="26824"/>
        </a:xfrm>
        <a:custGeom>
          <a:avLst/>
          <a:gdLst/>
          <a:ahLst/>
          <a:cxnLst/>
          <a:rect l="0" t="0" r="0" b="0"/>
          <a:pathLst>
            <a:path>
              <a:moveTo>
                <a:pt x="0" y="13412"/>
              </a:moveTo>
              <a:lnTo>
                <a:pt x="658000" y="1341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2"/>
            </a:solidFill>
          </a:endParaRPr>
        </a:p>
      </dsp:txBody>
      <dsp:txXfrm>
        <a:off x="4155365" y="1157539"/>
        <a:ext cx="32900" cy="32900"/>
      </dsp:txXfrm>
    </dsp:sp>
    <dsp:sp modelId="{EBFD7E70-08AC-4FBD-BCDD-7544D272905E}">
      <dsp:nvSpPr>
        <dsp:cNvPr id="0" name=""/>
        <dsp:cNvSpPr/>
      </dsp:nvSpPr>
      <dsp:spPr>
        <a:xfrm>
          <a:off x="4412242" y="572888"/>
          <a:ext cx="2259941" cy="753042"/>
        </a:xfrm>
        <a:prstGeom prst="roundRect">
          <a:avLst>
            <a:gd name="adj" fmla="val 10000"/>
          </a:avLst>
        </a:prstGeom>
        <a:solidFill>
          <a:schemeClr val="tx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solidFill>
              <a:latin typeface="Calibri" panose="020F0502020204030204" pitchFamily="34" charset="0"/>
              <a:cs typeface="Calibri" panose="020F0502020204030204" pitchFamily="34" charset="0"/>
            </a:rPr>
            <a:t>1) Consider </a:t>
          </a:r>
          <a:r>
            <a:rPr lang="en-US" sz="1600" b="1" kern="1200" dirty="0">
              <a:solidFill>
                <a:schemeClr val="bg2"/>
              </a:solidFill>
              <a:latin typeface="Calibri" panose="020F0502020204030204" pitchFamily="34" charset="0"/>
              <a:cs typeface="Calibri" panose="020F0502020204030204" pitchFamily="34" charset="0"/>
            </a:rPr>
            <a:t>extended use </a:t>
          </a:r>
          <a:r>
            <a:rPr lang="en-US" sz="1600" kern="1200" dirty="0">
              <a:solidFill>
                <a:schemeClr val="bg2"/>
              </a:solidFill>
              <a:latin typeface="Calibri" panose="020F0502020204030204" pitchFamily="34" charset="0"/>
              <a:cs typeface="Calibri" panose="020F0502020204030204" pitchFamily="34" charset="0"/>
            </a:rPr>
            <a:t>as a temporary measure</a:t>
          </a:r>
        </a:p>
      </dsp:txBody>
      <dsp:txXfrm>
        <a:off x="4434298" y="594944"/>
        <a:ext cx="2215829" cy="708930"/>
      </dsp:txXfrm>
    </dsp:sp>
    <dsp:sp modelId="{6D54D5B5-B2EE-45E2-A3E4-0E9820F6A10E}">
      <dsp:nvSpPr>
        <dsp:cNvPr id="0" name=""/>
        <dsp:cNvSpPr/>
      </dsp:nvSpPr>
      <dsp:spPr>
        <a:xfrm rot="2807365">
          <a:off x="3820347" y="1641825"/>
          <a:ext cx="704316" cy="26824"/>
        </a:xfrm>
        <a:custGeom>
          <a:avLst/>
          <a:gdLst/>
          <a:ahLst/>
          <a:cxnLst/>
          <a:rect l="0" t="0" r="0" b="0"/>
          <a:pathLst>
            <a:path>
              <a:moveTo>
                <a:pt x="0" y="13412"/>
              </a:moveTo>
              <a:lnTo>
                <a:pt x="704316" y="1341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2"/>
            </a:solidFill>
          </a:endParaRPr>
        </a:p>
      </dsp:txBody>
      <dsp:txXfrm>
        <a:off x="4154898" y="1637629"/>
        <a:ext cx="35215" cy="35215"/>
      </dsp:txXfrm>
    </dsp:sp>
    <dsp:sp modelId="{655106CE-B4C5-4C87-AC1F-ACF0BDF1965E}">
      <dsp:nvSpPr>
        <dsp:cNvPr id="0" name=""/>
        <dsp:cNvSpPr/>
      </dsp:nvSpPr>
      <dsp:spPr>
        <a:xfrm>
          <a:off x="4413622" y="1537001"/>
          <a:ext cx="2258561" cy="749807"/>
        </a:xfrm>
        <a:prstGeom prst="roundRect">
          <a:avLst>
            <a:gd name="adj" fmla="val 10000"/>
          </a:avLst>
        </a:prstGeom>
        <a:solidFill>
          <a:schemeClr val="tx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solidFill>
              <a:latin typeface="Calibri" panose="020F0502020204030204" pitchFamily="34" charset="0"/>
              <a:cs typeface="Calibri" panose="020F0502020204030204" pitchFamily="34" charset="0"/>
            </a:rPr>
            <a:t>2) Consider </a:t>
          </a:r>
          <a:r>
            <a:rPr lang="en-US" sz="1600" b="1" kern="1200" dirty="0">
              <a:solidFill>
                <a:schemeClr val="bg2"/>
              </a:solidFill>
              <a:latin typeface="Calibri" panose="020F0502020204030204" pitchFamily="34" charset="0"/>
              <a:cs typeface="Calibri" panose="020F0502020204030204" pitchFamily="34" charset="0"/>
            </a:rPr>
            <a:t>reuse</a:t>
          </a:r>
          <a:r>
            <a:rPr lang="en-US" sz="1600" kern="1200" dirty="0">
              <a:solidFill>
                <a:schemeClr val="bg2"/>
              </a:solidFill>
              <a:latin typeface="Calibri" panose="020F0502020204030204" pitchFamily="34" charset="0"/>
              <a:cs typeface="Calibri" panose="020F0502020204030204" pitchFamily="34" charset="0"/>
            </a:rPr>
            <a:t> as a temporary measure</a:t>
          </a:r>
        </a:p>
      </dsp:txBody>
      <dsp:txXfrm>
        <a:off x="4435583" y="1558962"/>
        <a:ext cx="2214639" cy="705885"/>
      </dsp:txXfrm>
    </dsp:sp>
    <dsp:sp modelId="{30A6C13F-6559-49E9-8BBF-698044F7E27A}">
      <dsp:nvSpPr>
        <dsp:cNvPr id="0" name=""/>
        <dsp:cNvSpPr/>
      </dsp:nvSpPr>
      <dsp:spPr>
        <a:xfrm rot="3280561">
          <a:off x="1274934" y="2547127"/>
          <a:ext cx="962971" cy="26824"/>
        </a:xfrm>
        <a:custGeom>
          <a:avLst/>
          <a:gdLst/>
          <a:ahLst/>
          <a:cxnLst/>
          <a:rect l="0" t="0" r="0" b="0"/>
          <a:pathLst>
            <a:path>
              <a:moveTo>
                <a:pt x="0" y="13412"/>
              </a:moveTo>
              <a:lnTo>
                <a:pt x="962971" y="1341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2"/>
            </a:solidFill>
          </a:endParaRPr>
        </a:p>
      </dsp:txBody>
      <dsp:txXfrm>
        <a:off x="1732346" y="2536465"/>
        <a:ext cx="48148" cy="48148"/>
      </dsp:txXfrm>
    </dsp:sp>
    <dsp:sp modelId="{DC8EA1CD-89BA-4194-9D67-BDFB71471A63}">
      <dsp:nvSpPr>
        <dsp:cNvPr id="0" name=""/>
        <dsp:cNvSpPr/>
      </dsp:nvSpPr>
      <dsp:spPr>
        <a:xfrm>
          <a:off x="2034814" y="2418447"/>
          <a:ext cx="1883658" cy="1069867"/>
        </a:xfrm>
        <a:prstGeom prst="roundRect">
          <a:avLst>
            <a:gd name="adj" fmla="val 10000"/>
          </a:avLst>
        </a:prstGeom>
        <a:solidFill>
          <a:schemeClr val="tx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solidFill>
              <a:latin typeface="Calibri" panose="020F0502020204030204" pitchFamily="34" charset="0"/>
              <a:cs typeface="Calibri" panose="020F0502020204030204" pitchFamily="34" charset="0"/>
            </a:rPr>
            <a:t>Stock-outs are reported or anticipated in the near future</a:t>
          </a:r>
        </a:p>
      </dsp:txBody>
      <dsp:txXfrm>
        <a:off x="2066149" y="2449782"/>
        <a:ext cx="1820988" cy="1007197"/>
      </dsp:txXfrm>
    </dsp:sp>
    <dsp:sp modelId="{7DCA41B8-46F5-4983-8B00-DFD271006C44}">
      <dsp:nvSpPr>
        <dsp:cNvPr id="0" name=""/>
        <dsp:cNvSpPr/>
      </dsp:nvSpPr>
      <dsp:spPr>
        <a:xfrm>
          <a:off x="3918473" y="2939969"/>
          <a:ext cx="490006" cy="26824"/>
        </a:xfrm>
        <a:custGeom>
          <a:avLst/>
          <a:gdLst/>
          <a:ahLst/>
          <a:cxnLst/>
          <a:rect l="0" t="0" r="0" b="0"/>
          <a:pathLst>
            <a:path>
              <a:moveTo>
                <a:pt x="0" y="13412"/>
              </a:moveTo>
              <a:lnTo>
                <a:pt x="490006" y="1341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2"/>
            </a:solidFill>
          </a:endParaRPr>
        </a:p>
      </dsp:txBody>
      <dsp:txXfrm>
        <a:off x="4151225" y="2941131"/>
        <a:ext cx="24500" cy="24500"/>
      </dsp:txXfrm>
    </dsp:sp>
    <dsp:sp modelId="{41A3738E-BA43-40C9-B619-EBB638B559FB}">
      <dsp:nvSpPr>
        <dsp:cNvPr id="0" name=""/>
        <dsp:cNvSpPr/>
      </dsp:nvSpPr>
      <dsp:spPr>
        <a:xfrm>
          <a:off x="4408479" y="2578478"/>
          <a:ext cx="2258561" cy="749807"/>
        </a:xfrm>
        <a:prstGeom prst="roundRect">
          <a:avLst>
            <a:gd name="adj" fmla="val 10000"/>
          </a:avLst>
        </a:prstGeom>
        <a:solidFill>
          <a:schemeClr val="tx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solidFill>
              <a:latin typeface="Calibri" panose="020F0502020204030204" pitchFamily="34" charset="0"/>
              <a:cs typeface="Calibri" panose="020F0502020204030204" pitchFamily="34" charset="0"/>
            </a:rPr>
            <a:t>3) Consider </a:t>
          </a:r>
          <a:r>
            <a:rPr lang="en-US" sz="1600" b="1" kern="1200" dirty="0">
              <a:solidFill>
                <a:schemeClr val="bg2"/>
              </a:solidFill>
              <a:latin typeface="Calibri" panose="020F0502020204030204" pitchFamily="34" charset="0"/>
              <a:cs typeface="Calibri" panose="020F0502020204030204" pitchFamily="34" charset="0"/>
            </a:rPr>
            <a:t>potential alternatives </a:t>
          </a:r>
          <a:r>
            <a:rPr lang="en-US" sz="1600" kern="1200" dirty="0">
              <a:solidFill>
                <a:schemeClr val="bg2"/>
              </a:solidFill>
              <a:latin typeface="Calibri" panose="020F0502020204030204" pitchFamily="34" charset="0"/>
              <a:cs typeface="Calibri" panose="020F0502020204030204" pitchFamily="34" charset="0"/>
            </a:rPr>
            <a:t>as a temporary measure</a:t>
          </a:r>
        </a:p>
      </dsp:txBody>
      <dsp:txXfrm>
        <a:off x="4430440" y="2600439"/>
        <a:ext cx="2214639" cy="705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9C591-AAA5-4B8E-BF8C-DF7DDED86AF6}">
      <dsp:nvSpPr>
        <dsp:cNvPr id="0" name=""/>
        <dsp:cNvSpPr/>
      </dsp:nvSpPr>
      <dsp:spPr>
        <a:xfrm>
          <a:off x="0" y="4063862"/>
          <a:ext cx="757361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CA1D12-32A2-4F39-93EB-0F84C052D6E7}">
      <dsp:nvSpPr>
        <dsp:cNvPr id="0" name=""/>
        <dsp:cNvSpPr/>
      </dsp:nvSpPr>
      <dsp:spPr>
        <a:xfrm>
          <a:off x="0" y="2687439"/>
          <a:ext cx="757361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4D9C30-80D0-4BFE-8F2B-EC5304C15DBE}">
      <dsp:nvSpPr>
        <dsp:cNvPr id="0" name=""/>
        <dsp:cNvSpPr/>
      </dsp:nvSpPr>
      <dsp:spPr>
        <a:xfrm>
          <a:off x="0" y="1311016"/>
          <a:ext cx="757361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274EE0-D640-4863-9261-406741EA69CF}">
      <dsp:nvSpPr>
        <dsp:cNvPr id="0" name=""/>
        <dsp:cNvSpPr/>
      </dsp:nvSpPr>
      <dsp:spPr>
        <a:xfrm>
          <a:off x="1969140" y="137"/>
          <a:ext cx="5604475" cy="1310879"/>
        </a:xfrm>
        <a:prstGeom prst="rect">
          <a:avLst/>
        </a:prstGeom>
        <a:noFill/>
        <a:ln>
          <a:noFill/>
        </a:ln>
        <a:effectLst/>
      </dsp:spPr>
      <dsp:style>
        <a:lnRef idx="0">
          <a:scrgbClr r="0" g="0" b="0"/>
        </a:lnRef>
        <a:fillRef idx="0">
          <a:scrgbClr r="0" g="0" b="0"/>
        </a:fillRef>
        <a:effectRef idx="0">
          <a:scrgbClr r="0" g="0" b="0"/>
        </a:effectRef>
        <a:fontRef idx="minor"/>
      </dsp:style>
    </dsp:sp>
    <dsp:sp modelId="{D26F8B34-4AF2-4A75-AF09-7C40CC3973DB}">
      <dsp:nvSpPr>
        <dsp:cNvPr id="0" name=""/>
        <dsp:cNvSpPr/>
      </dsp:nvSpPr>
      <dsp:spPr>
        <a:xfrm>
          <a:off x="21040" y="100963"/>
          <a:ext cx="1191507" cy="1188718"/>
        </a:xfrm>
        <a:prstGeom prst="round2SameRect">
          <a:avLst>
            <a:gd name="adj1" fmla="val 16670"/>
            <a:gd name="adj2" fmla="val 0"/>
          </a:avLst>
        </a:prstGeom>
        <a:solidFill>
          <a:schemeClr val="accent1">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6"/>
              </a:solidFill>
            </a:rPr>
            <a:t>Step 1</a:t>
          </a:r>
        </a:p>
      </dsp:txBody>
      <dsp:txXfrm>
        <a:off x="79079" y="159002"/>
        <a:ext cx="1075429" cy="1130679"/>
      </dsp:txXfrm>
    </dsp:sp>
    <dsp:sp modelId="{A0E4A235-5944-40AA-984D-39A9E1B2CE89}">
      <dsp:nvSpPr>
        <dsp:cNvPr id="0" name=""/>
        <dsp:cNvSpPr/>
      </dsp:nvSpPr>
      <dsp:spPr>
        <a:xfrm>
          <a:off x="1969140" y="1376560"/>
          <a:ext cx="5604475" cy="1310879"/>
        </a:xfrm>
        <a:prstGeom prst="rect">
          <a:avLst/>
        </a:prstGeom>
        <a:noFill/>
        <a:ln>
          <a:noFill/>
        </a:ln>
        <a:effectLst/>
      </dsp:spPr>
      <dsp:style>
        <a:lnRef idx="0">
          <a:scrgbClr r="0" g="0" b="0"/>
        </a:lnRef>
        <a:fillRef idx="0">
          <a:scrgbClr r="0" g="0" b="0"/>
        </a:fillRef>
        <a:effectRef idx="0">
          <a:scrgbClr r="0" g="0" b="0"/>
        </a:effectRef>
        <a:fontRef idx="minor"/>
      </dsp:style>
    </dsp:sp>
    <dsp:sp modelId="{56ED3F03-F8F1-426D-A0D9-A3B22CED5B70}">
      <dsp:nvSpPr>
        <dsp:cNvPr id="0" name=""/>
        <dsp:cNvSpPr/>
      </dsp:nvSpPr>
      <dsp:spPr>
        <a:xfrm>
          <a:off x="0" y="1477386"/>
          <a:ext cx="1191507" cy="1188718"/>
        </a:xfrm>
        <a:prstGeom prst="round2SameRect">
          <a:avLst>
            <a:gd name="adj1" fmla="val 16670"/>
            <a:gd name="adj2" fmla="val 0"/>
          </a:avLst>
        </a:prstGeom>
        <a:solidFill>
          <a:schemeClr val="accent1">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6"/>
              </a:solidFill>
            </a:rPr>
            <a:t>Step 2</a:t>
          </a:r>
          <a:endParaRPr lang="en-US" sz="2000" kern="1200" dirty="0"/>
        </a:p>
      </dsp:txBody>
      <dsp:txXfrm>
        <a:off x="58039" y="1535425"/>
        <a:ext cx="1075429" cy="1130679"/>
      </dsp:txXfrm>
    </dsp:sp>
    <dsp:sp modelId="{3176A9EC-AB63-4EFE-8172-606F8A308A0C}">
      <dsp:nvSpPr>
        <dsp:cNvPr id="0" name=""/>
        <dsp:cNvSpPr/>
      </dsp:nvSpPr>
      <dsp:spPr>
        <a:xfrm>
          <a:off x="1969140" y="2752983"/>
          <a:ext cx="5604475" cy="1310879"/>
        </a:xfrm>
        <a:prstGeom prst="rect">
          <a:avLst/>
        </a:prstGeom>
        <a:noFill/>
        <a:ln>
          <a:noFill/>
        </a:ln>
        <a:effectLst/>
      </dsp:spPr>
      <dsp:style>
        <a:lnRef idx="0">
          <a:scrgbClr r="0" g="0" b="0"/>
        </a:lnRef>
        <a:fillRef idx="0">
          <a:scrgbClr r="0" g="0" b="0"/>
        </a:fillRef>
        <a:effectRef idx="0">
          <a:scrgbClr r="0" g="0" b="0"/>
        </a:effectRef>
        <a:fontRef idx="minor"/>
      </dsp:style>
    </dsp:sp>
    <dsp:sp modelId="{12E0479A-5724-4504-98AB-849254FAF6B0}">
      <dsp:nvSpPr>
        <dsp:cNvPr id="0" name=""/>
        <dsp:cNvSpPr/>
      </dsp:nvSpPr>
      <dsp:spPr>
        <a:xfrm>
          <a:off x="0" y="2853809"/>
          <a:ext cx="1191507" cy="1188718"/>
        </a:xfrm>
        <a:prstGeom prst="round2SameRect">
          <a:avLst>
            <a:gd name="adj1" fmla="val 16670"/>
            <a:gd name="adj2" fmla="val 0"/>
          </a:avLst>
        </a:prstGeom>
        <a:solidFill>
          <a:schemeClr val="accent1">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6"/>
              </a:solidFill>
            </a:rPr>
            <a:t>Step 3</a:t>
          </a:r>
          <a:endParaRPr lang="en-US" sz="2000" kern="1200" dirty="0"/>
        </a:p>
      </dsp:txBody>
      <dsp:txXfrm>
        <a:off x="58039" y="2911848"/>
        <a:ext cx="1075429" cy="11306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4/30/2020</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coronavirus/2019-ncov/hcp/ppe-strategy/burn-calculator.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who.int/emergencies/diseases/novel-coronavirus-2019/technical-guidance/covid-19-critical-item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pps.who.int/iris/bitstream/handle/10665/331695/WHO-2019-nCov-IPC_PPE_use-2020.3-eng.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coronavirus/2019-ncov/hcp/ppe-strateg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ps.who.int/iris/bitstream/handle/10665/331695/WHO-2019-nCov-IPC_PPE_use-2020.3-eng.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ho.int/csr/resources/publications/putontakeoffPPE/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ho.int/publications-detail/infection-prevention-and-control-during-health-care-when-novel-coronavirus-(ncov)-infection-is-suspected-2020012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u="sng" dirty="0">
              <a:solidFill>
                <a:srgbClr val="2D2D2D"/>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285750" indent="-285750">
              <a:buFontTx/>
              <a:buChar char="-"/>
            </a:pPr>
            <a:r>
              <a:rPr lang="en-US" sz="1200" dirty="0">
                <a:solidFill>
                  <a:srgbClr val="2D2C2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CDC Burn calculator</a:t>
            </a:r>
            <a:endParaRPr lang="en-US" sz="1200" dirty="0">
              <a:solidFill>
                <a:srgbClr val="2D2C2C"/>
              </a:solidFill>
              <a:latin typeface="Calibri" panose="020F0502020204030204" pitchFamily="34" charset="0"/>
              <a:cs typeface="Calibri" panose="020F0502020204030204" pitchFamily="34" charset="0"/>
            </a:endParaRPr>
          </a:p>
          <a:p>
            <a:pPr marL="285750" indent="-285750">
              <a:buFontTx/>
              <a:buChar char="-"/>
            </a:pPr>
            <a:r>
              <a:rPr lang="en-US" sz="1200" dirty="0">
                <a:solidFill>
                  <a:srgbClr val="2D2C2C"/>
                </a:solidFill>
                <a:latin typeface="Calibri" panose="020F0502020204030204" pitchFamily="34" charset="0"/>
                <a:cs typeface="Calibri" panose="020F0502020204030204" pitchFamily="34" charset="0"/>
                <a:hlinkClick r:id="rId4"/>
              </a:rPr>
              <a:t>WHO Supplies Forecasting Tool </a:t>
            </a:r>
            <a:endParaRPr lang="en-US" sz="1200" dirty="0">
              <a:solidFill>
                <a:srgbClr val="2D2C2C"/>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182723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1229944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Many potential reprocessing methods are resource-intensive and may not be feasible in many low- and middle-income countries nor at a facility-level (Darnell et al, 2004; Feldmann et al, 2019). (think this important to have up in the text)</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1054174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4210250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310802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Note:</a:t>
            </a:r>
            <a:r>
              <a:rPr lang="en-US" dirty="0"/>
              <a:t> The number of times a disposable face shield could potentially be reprocessed is unknown; therefore, face shields should be closely examined prior to each reuse to ensure the integrity of the foam pad, elastic strap, and clarity of the visor.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3585654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1995992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Rational use of personal protective equipment for coronavirus disease (COVID-19) and considerations during severe shortages: </a:t>
            </a:r>
            <a:r>
              <a:rPr lang="en-US" dirty="0">
                <a:hlinkClick r:id="rId3"/>
              </a:rPr>
              <a:t>https://apps.who.int/iris/bitstream/handle/10665/331695/WHO-2019-nCov-IPC_PPE_use-2020.3-eng.pdf</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418093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47116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t>This document draws from CDC strategies for US-healthcare settings on </a:t>
            </a:r>
            <a:r>
              <a:rPr lang="en-US" u="sng" dirty="0">
                <a:hlinkClick r:id="rId3"/>
              </a:rPr>
              <a:t>COVID-19: Strategies for Optimizing the Supply of PPE | CDC</a:t>
            </a:r>
            <a:r>
              <a:rPr lang="en-US" dirty="0"/>
              <a:t> and includes potential strategies that may be considered in non-US contexts. </a:t>
            </a:r>
          </a:p>
          <a:p>
            <a:pPr>
              <a:spcBef>
                <a:spcPts val="0"/>
              </a:spcBef>
              <a:spcAft>
                <a:spcPts val="0"/>
              </a:spcAft>
            </a:pPr>
            <a:r>
              <a:rPr lang="en-US" dirty="0"/>
              <a:t>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180239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Rational use of personal protective equipment for coronavirus disease (COVID-19) and considerations during severe shortages: </a:t>
            </a:r>
            <a:r>
              <a:rPr lang="en-US" dirty="0">
                <a:hlinkClick r:id="rId3"/>
              </a:rPr>
              <a:t>https://apps.who.int/iris/bitstream/handle/10665/331695/WHO-2019-nCov-IPC_PPE_use-2020.3-eng.pdf</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314364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u="sng" dirty="0">
                <a:latin typeface="+mn-lt"/>
                <a:cs typeface="Calibri"/>
                <a:hlinkClick r:id="rId3"/>
              </a:rPr>
              <a:t>WHO | HOW TO PUT ON AND TAKE OFF Personal Protective Equipment (PPE)</a:t>
            </a:r>
            <a:endParaRPr lang="en-US" dirty="0">
              <a:latin typeface="+mn-lt"/>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2381177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IPC guidance: </a:t>
            </a:r>
            <a:r>
              <a:rPr lang="en-US" dirty="0">
                <a:hlinkClick r:id="rId3"/>
              </a:rPr>
              <a:t>https://www.who.int/publications-detail/infection-prevention-and-control-during-health-care-when-novel-coronavirus-(ncov)-infection-is-suspected-20200125</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402189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2995149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528903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type of PPE, a brief description is provided as well as operational considerations under each of several potential strategies for scenarios.</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a:pPr>
                <a:defRPr/>
              </a:pPr>
              <a:t>16</a:t>
            </a:fld>
            <a:endParaRPr lang="en-US"/>
          </a:p>
        </p:txBody>
      </p:sp>
    </p:spTree>
    <p:extLst>
      <p:ext uri="{BB962C8B-B14F-4D97-AF65-F5344CB8AC3E}">
        <p14:creationId xmlns:p14="http://schemas.microsoft.com/office/powerpoint/2010/main" val="730904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10658" y="966372"/>
            <a:ext cx="3684774" cy="347584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522515" y="9097"/>
            <a:ext cx="8621486"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dirty="0"/>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userDrawn="1">
            <p:ph type="body" sz="quarter" idx="10"/>
          </p:nvPr>
        </p:nvSpPr>
        <p:spPr>
          <a:xfrm>
            <a:off x="462555" y="1890634"/>
            <a:ext cx="7617144"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3439" y="4280109"/>
            <a:ext cx="1254584" cy="71925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4962089" y="4510542"/>
            <a:ext cx="4181912" cy="400110"/>
          </a:xfrm>
          <a:prstGeom prst="rect">
            <a:avLst/>
          </a:prstGeom>
          <a:solidFill>
            <a:srgbClr val="FBAB18"/>
          </a:solidFill>
        </p:spPr>
        <p:txBody>
          <a:bodyPr wrap="square" rtlCol="0">
            <a:spAutoFit/>
          </a:bodyPr>
          <a:lstStyle/>
          <a:p>
            <a:pPr marL="285750" marR="0" lvl="0" indent="0" algn="l" defTabSz="914400" rtl="0" eaLnBrk="0" fontAlgn="base" latinLnBrk="0" hangingPunct="0">
              <a:lnSpc>
                <a:spcPct val="100000"/>
              </a:lnSpc>
              <a:spcBef>
                <a:spcPct val="0"/>
              </a:spcBef>
              <a:spcAft>
                <a:spcPct val="0"/>
              </a:spcAft>
              <a:buClrTx/>
              <a:buSzTx/>
              <a:buFontTx/>
              <a:buNone/>
              <a:tabLst/>
              <a:defRPr/>
            </a:pPr>
            <a:r>
              <a:rPr lang="en-US" sz="2000" b="1" dirty="0">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0" y="1"/>
            <a:ext cx="267157" cy="895570"/>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2D2D2D"/>
                </a:solidFill>
                <a:latin typeface="Calibri" panose="020F0502020204030204" pitchFamily="34" charset="0"/>
              </a:rPr>
              <a:t>For more information, contact CDC</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1-800-CDC-INFO (232-4636)</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TTY:  1-888-232-6348    www.cdc.gov</a:t>
            </a: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00326" y="4339940"/>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dirty="0"/>
          </a:p>
        </p:txBody>
      </p:sp>
      <p:sp>
        <p:nvSpPr>
          <p:cNvPr id="5" name="Subtitle 2"/>
          <p:cNvSpPr>
            <a:spLocks noGrp="1"/>
          </p:cNvSpPr>
          <p:nvPr userDrawn="1">
            <p:ph type="subTitle" idx="1"/>
          </p:nvPr>
        </p:nvSpPr>
        <p:spPr>
          <a:xfrm>
            <a:off x="685801"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userDrawn="1">
            <p:ph type="body" sz="quarter" idx="10"/>
          </p:nvPr>
        </p:nvSpPr>
        <p:spPr>
          <a:xfrm>
            <a:off x="685801" y="1890634"/>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3439" y="4280109"/>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dirty="0"/>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3439" y="4501098"/>
            <a:ext cx="869114" cy="498262"/>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dirty="0"/>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9990040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3439" y="4280109"/>
            <a:ext cx="1254584" cy="71925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80583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6"/>
            <a:ext cx="4484352" cy="4346372"/>
          </a:xfrm>
          <a:prstGeom prst="rect">
            <a:avLst/>
          </a:prstGeom>
        </p:spPr>
      </p:pic>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527001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2D2D2D"/>
                </a:solidFill>
                <a:latin typeface="Calibri" panose="020F0502020204030204" pitchFamily="34" charset="0"/>
              </a:rPr>
              <a:t>For more information, contact CDC</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1-800-CDC-INFO (232-4636)</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TTY:  1-888-232-6348    www.cdc.gov</a:t>
            </a: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00326" y="4339940"/>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334256" y="175641"/>
            <a:ext cx="3684774" cy="3475844"/>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4" r:id="rId2"/>
    <p:sldLayoutId id="2147483811" r:id="rId3"/>
    <p:sldLayoutId id="2147483827" r:id="rId4"/>
    <p:sldLayoutId id="2147483815" r:id="rId5"/>
    <p:sldLayoutId id="2147483828" r:id="rId6"/>
    <p:sldLayoutId id="2147483823" r:id="rId7"/>
    <p:sldLayoutId id="2147483826" r:id="rId8"/>
    <p:sldLayoutId id="2147483822" r:id="rId9"/>
    <p:sldLayoutId id="2147483825" r:id="rId10"/>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pps.who.int/iris/bitstream/handle/10665/331695/WHO-2019-nCov-IPC_PPE_use-2020.3-eng.pdf"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cdc.gov/coronavirus/2019-ncov/hcp/ppe-strategy/burn-calculator.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who.int/emergencies/diseases/novel-coronavirus-2019/technical-guidance/covid-19-critical-item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apps.who.int/iris/bitstream/handle/10665/331695/WHO-2019-nCov-IPC_PPE_use-2020.3-eng.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www.cdc.gov/coronavirus/2019-ncov/hcp/ppe-strategy/decontamination-reuse-respirators.html"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who.int/emergencies/diseases/novel-coronavirus-2019/technical-guidance/covid-19-critical-items" TargetMode="External"/><Relationship Id="rId7" Type="http://schemas.openxmlformats.org/officeDocument/2006/relationships/image" Target="../media/image14.svg"/><Relationship Id="rId2" Type="http://schemas.openxmlformats.org/officeDocument/2006/relationships/hyperlink" Target="https://www.cdc.gov/coronavirus/2019-ncov/hcp/ppe-strategy/burn-calculator.html" TargetMode="Externa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522514" y="-168979"/>
            <a:ext cx="8306578" cy="1195235"/>
          </a:xfrm>
        </p:spPr>
        <p:txBody>
          <a:bodyPr/>
          <a:lstStyle/>
          <a:p>
            <a:r>
              <a:rPr lang="en-US" altLang="en-US" sz="2400" dirty="0">
                <a:latin typeface="Calibri"/>
                <a:cs typeface="Calibri"/>
              </a:rPr>
              <a:t>Operational Considerations for Personal Protective Equipment in the Context of Global Shortages for COVID-19 Pandemic</a:t>
            </a:r>
          </a:p>
        </p:txBody>
      </p:sp>
      <p:sp>
        <p:nvSpPr>
          <p:cNvPr id="2" name="Subtitle 1"/>
          <p:cNvSpPr>
            <a:spLocks noGrp="1"/>
          </p:cNvSpPr>
          <p:nvPr>
            <p:ph type="subTitle" idx="1"/>
          </p:nvPr>
        </p:nvSpPr>
        <p:spPr>
          <a:xfrm>
            <a:off x="484937" y="1026256"/>
            <a:ext cx="7617144" cy="342900"/>
          </a:xfrm>
        </p:spPr>
        <p:txBody>
          <a:bodyPr/>
          <a:lstStyle/>
          <a:p>
            <a:r>
              <a:rPr lang="en-US" dirty="0"/>
              <a:t>Intended for use in non-US healthcare settings</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97E1-DA2B-43C1-B288-8981816056AE}"/>
              </a:ext>
            </a:extLst>
          </p:cNvPr>
          <p:cNvSpPr>
            <a:spLocks noGrp="1"/>
          </p:cNvSpPr>
          <p:nvPr>
            <p:ph type="title"/>
          </p:nvPr>
        </p:nvSpPr>
        <p:spPr/>
        <p:txBody>
          <a:bodyPr/>
          <a:lstStyle/>
          <a:p>
            <a:r>
              <a:rPr lang="en-US" dirty="0"/>
              <a:t>Before Getting Started </a:t>
            </a:r>
          </a:p>
        </p:txBody>
      </p:sp>
      <p:sp>
        <p:nvSpPr>
          <p:cNvPr id="3" name="Text Placeholder 2">
            <a:extLst>
              <a:ext uri="{FF2B5EF4-FFF2-40B4-BE49-F238E27FC236}">
                <a16:creationId xmlns:a16="http://schemas.microsoft.com/office/drawing/2014/main" id="{4A7C9B7A-1487-4817-9531-AA99889F4CC5}"/>
              </a:ext>
            </a:extLst>
          </p:cNvPr>
          <p:cNvSpPr>
            <a:spLocks noGrp="1"/>
          </p:cNvSpPr>
          <p:nvPr>
            <p:ph type="body" sz="quarter" idx="10"/>
          </p:nvPr>
        </p:nvSpPr>
        <p:spPr/>
        <p:txBody>
          <a:bodyPr/>
          <a:lstStyle/>
          <a:p>
            <a:r>
              <a:rPr lang="en-US" dirty="0"/>
              <a:t>Review WHO’s guidance on the </a:t>
            </a:r>
            <a:r>
              <a:rPr lang="en-US" u="sng" dirty="0">
                <a:hlinkClick r:id="rId2"/>
              </a:rPr>
              <a:t>Rational use of personal protective equipment for coronavirus disease 2019 (COVID-19)</a:t>
            </a:r>
            <a:r>
              <a:rPr lang="en-US" dirty="0"/>
              <a:t> including the:</a:t>
            </a:r>
          </a:p>
          <a:p>
            <a:pPr lvl="1"/>
            <a:r>
              <a:rPr lang="en-US" dirty="0"/>
              <a:t>Considerations for decision making processes during severe shortages of PPE </a:t>
            </a:r>
          </a:p>
          <a:p>
            <a:pPr lvl="1"/>
            <a:r>
              <a:rPr lang="en-US" dirty="0"/>
              <a:t>Summary of temporary measures in the context of severe PPE shortage </a:t>
            </a:r>
          </a:p>
        </p:txBody>
      </p:sp>
    </p:spTree>
    <p:extLst>
      <p:ext uri="{BB962C8B-B14F-4D97-AF65-F5344CB8AC3E}">
        <p14:creationId xmlns:p14="http://schemas.microsoft.com/office/powerpoint/2010/main" val="182909136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57E89-5529-4B74-ADF0-76308A9A9136}"/>
              </a:ext>
            </a:extLst>
          </p:cNvPr>
          <p:cNvSpPr>
            <a:spLocks noGrp="1"/>
          </p:cNvSpPr>
          <p:nvPr>
            <p:ph type="title"/>
          </p:nvPr>
        </p:nvSpPr>
        <p:spPr/>
        <p:txBody>
          <a:bodyPr/>
          <a:lstStyle/>
          <a:p>
            <a:r>
              <a:rPr lang="en-US" dirty="0"/>
              <a:t>Applying Appropriate Operational Considerations for Your Setting </a:t>
            </a:r>
          </a:p>
        </p:txBody>
      </p:sp>
      <p:sp>
        <p:nvSpPr>
          <p:cNvPr id="5" name="Content Placeholder 4">
            <a:extLst>
              <a:ext uri="{FF2B5EF4-FFF2-40B4-BE49-F238E27FC236}">
                <a16:creationId xmlns:a16="http://schemas.microsoft.com/office/drawing/2014/main" id="{1B5CA1C7-22E4-4F65-8B6E-F3FA4874DFB6}"/>
              </a:ext>
            </a:extLst>
          </p:cNvPr>
          <p:cNvSpPr>
            <a:spLocks noGrp="1"/>
          </p:cNvSpPr>
          <p:nvPr>
            <p:ph type="body" sz="quarter" idx="10"/>
          </p:nvPr>
        </p:nvSpPr>
        <p:spPr/>
        <p:txBody>
          <a:bodyPr/>
          <a:lstStyle/>
          <a:p>
            <a:pPr marL="457200" indent="-457200">
              <a:buFont typeface="+mj-lt"/>
              <a:buAutoNum type="arabicPeriod"/>
            </a:pPr>
            <a:r>
              <a:rPr lang="en-US" dirty="0"/>
              <a:t>Review the </a:t>
            </a:r>
            <a:r>
              <a:rPr lang="en-US" b="1" dirty="0"/>
              <a:t>general strategies </a:t>
            </a:r>
            <a:r>
              <a:rPr lang="en-US" dirty="0"/>
              <a:t>for optimizing PPE availability, then, apply as appropriate</a:t>
            </a:r>
            <a:endParaRPr lang="en-US" dirty="0">
              <a:highlight>
                <a:srgbClr val="FFFF00"/>
              </a:highlight>
            </a:endParaRPr>
          </a:p>
          <a:p>
            <a:pPr marL="457200" indent="-457200">
              <a:buFont typeface="+mj-lt"/>
              <a:buAutoNum type="arabicPeriod"/>
            </a:pPr>
            <a:r>
              <a:rPr lang="en-US" dirty="0"/>
              <a:t>Review the </a:t>
            </a:r>
            <a:r>
              <a:rPr lang="en-US" b="1" dirty="0"/>
              <a:t>PPE-specific strategies </a:t>
            </a:r>
            <a:r>
              <a:rPr lang="en-US" dirty="0"/>
              <a:t>and each of the associated considerations carefully, then, apply as appropriate based on:</a:t>
            </a:r>
          </a:p>
          <a:p>
            <a:pPr lvl="1"/>
            <a:r>
              <a:rPr lang="en-US" dirty="0"/>
              <a:t>The current PPE shortage scenario</a:t>
            </a:r>
          </a:p>
          <a:p>
            <a:pPr lvl="1"/>
            <a:r>
              <a:rPr lang="en-US" dirty="0"/>
              <a:t>The prioritized order as described in the flow-chart</a:t>
            </a:r>
          </a:p>
        </p:txBody>
      </p:sp>
    </p:spTree>
    <p:extLst>
      <p:ext uri="{BB962C8B-B14F-4D97-AF65-F5344CB8AC3E}">
        <p14:creationId xmlns:p14="http://schemas.microsoft.com/office/powerpoint/2010/main" val="398162699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1828-B707-49CC-86C8-7F041E71A4E9}"/>
              </a:ext>
            </a:extLst>
          </p:cNvPr>
          <p:cNvSpPr>
            <a:spLocks noGrp="1"/>
          </p:cNvSpPr>
          <p:nvPr>
            <p:ph type="title"/>
          </p:nvPr>
        </p:nvSpPr>
        <p:spPr/>
        <p:txBody>
          <a:bodyPr/>
          <a:lstStyle/>
          <a:p>
            <a:r>
              <a:rPr lang="en-US" dirty="0"/>
              <a:t>General Strategies</a:t>
            </a:r>
          </a:p>
        </p:txBody>
      </p:sp>
    </p:spTree>
    <p:extLst>
      <p:ext uri="{BB962C8B-B14F-4D97-AF65-F5344CB8AC3E}">
        <p14:creationId xmlns:p14="http://schemas.microsoft.com/office/powerpoint/2010/main" val="11889705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EE3D4-E884-41BB-8D78-DD69EC67F6DF}"/>
              </a:ext>
            </a:extLst>
          </p:cNvPr>
          <p:cNvSpPr>
            <a:spLocks noGrp="1"/>
          </p:cNvSpPr>
          <p:nvPr>
            <p:ph type="title"/>
          </p:nvPr>
        </p:nvSpPr>
        <p:spPr/>
        <p:txBody>
          <a:bodyPr/>
          <a:lstStyle/>
          <a:p>
            <a:r>
              <a:rPr lang="en-US" dirty="0"/>
              <a:t>Use PPE beyond Expiration Date</a:t>
            </a:r>
          </a:p>
        </p:txBody>
      </p:sp>
      <p:sp>
        <p:nvSpPr>
          <p:cNvPr id="3" name="Text Placeholder 2">
            <a:extLst>
              <a:ext uri="{FF2B5EF4-FFF2-40B4-BE49-F238E27FC236}">
                <a16:creationId xmlns:a16="http://schemas.microsoft.com/office/drawing/2014/main" id="{B9375C2F-FBD9-4452-961F-E362334462C5}"/>
              </a:ext>
            </a:extLst>
          </p:cNvPr>
          <p:cNvSpPr>
            <a:spLocks noGrp="1"/>
          </p:cNvSpPr>
          <p:nvPr>
            <p:ph type="body" sz="quarter" idx="10"/>
          </p:nvPr>
        </p:nvSpPr>
        <p:spPr/>
        <p:txBody>
          <a:bodyPr/>
          <a:lstStyle/>
          <a:p>
            <a:pPr marL="229870" indent="-229870"/>
            <a:r>
              <a:rPr lang="en-US" dirty="0">
                <a:latin typeface="Calibri"/>
                <a:cs typeface="Calibri"/>
              </a:rPr>
              <a:t>When using PPE beyond the manufacturer-designated shelf life or expiration date, healthcare facilities should:</a:t>
            </a:r>
          </a:p>
          <a:p>
            <a:pPr marL="742632" lvl="1" indent="-229870"/>
            <a:r>
              <a:rPr lang="en-US" dirty="0">
                <a:latin typeface="Calibri"/>
                <a:cs typeface="Calibri"/>
              </a:rPr>
              <a:t>Inspect items closely prior to use to be sure they are in good condition with no degradation, tears, or wear that could affect performance</a:t>
            </a:r>
          </a:p>
          <a:p>
            <a:pPr marL="742632" lvl="1" indent="-229870"/>
            <a:endParaRPr lang="en-US" dirty="0">
              <a:latin typeface="Calibri"/>
              <a:cs typeface="Calibri"/>
            </a:endParaRPr>
          </a:p>
          <a:p>
            <a:pPr marL="0" indent="0">
              <a:buNone/>
            </a:pPr>
            <a:endParaRPr lang="en-US" dirty="0"/>
          </a:p>
          <a:p>
            <a:endParaRPr lang="en-US" dirty="0"/>
          </a:p>
        </p:txBody>
      </p:sp>
    </p:spTree>
    <p:extLst>
      <p:ext uri="{BB962C8B-B14F-4D97-AF65-F5344CB8AC3E}">
        <p14:creationId xmlns:p14="http://schemas.microsoft.com/office/powerpoint/2010/main" val="290685536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970F-490C-4395-8740-F6BA01108B29}"/>
              </a:ext>
            </a:extLst>
          </p:cNvPr>
          <p:cNvSpPr>
            <a:spLocks noGrp="1"/>
          </p:cNvSpPr>
          <p:nvPr>
            <p:ph type="title"/>
          </p:nvPr>
        </p:nvSpPr>
        <p:spPr/>
        <p:txBody>
          <a:bodyPr/>
          <a:lstStyle/>
          <a:p>
            <a:r>
              <a:rPr lang="en-US" dirty="0"/>
              <a:t>Use Reusable PPE</a:t>
            </a:r>
          </a:p>
        </p:txBody>
      </p:sp>
      <p:sp>
        <p:nvSpPr>
          <p:cNvPr id="3" name="Text Placeholder 2">
            <a:extLst>
              <a:ext uri="{FF2B5EF4-FFF2-40B4-BE49-F238E27FC236}">
                <a16:creationId xmlns:a16="http://schemas.microsoft.com/office/drawing/2014/main" id="{73CC1465-8AE4-4BBD-9C08-4E5D54E01D40}"/>
              </a:ext>
            </a:extLst>
          </p:cNvPr>
          <p:cNvSpPr>
            <a:spLocks noGrp="1"/>
          </p:cNvSpPr>
          <p:nvPr>
            <p:ph type="body" sz="quarter" idx="10"/>
          </p:nvPr>
        </p:nvSpPr>
        <p:spPr/>
        <p:txBody>
          <a:bodyPr/>
          <a:lstStyle/>
          <a:p>
            <a:pPr marL="229870" indent="-229870"/>
            <a:r>
              <a:rPr lang="en-US" dirty="0">
                <a:latin typeface="Calibri"/>
                <a:cs typeface="Calibri"/>
              </a:rPr>
              <a:t>When using reusable PPE, such as cloth gowns and reusable goggles, healthcare facilities should: </a:t>
            </a:r>
            <a:endParaRPr lang="en-US" dirty="0"/>
          </a:p>
          <a:p>
            <a:pPr lvl="1"/>
            <a:r>
              <a:rPr lang="en-US" dirty="0">
                <a:latin typeface="Calibri"/>
                <a:cs typeface="Calibri"/>
              </a:rPr>
              <a:t>Follow manufacturer’s instructions for reprocessing including cleaning and disinfecting and augment support staff as needed to ensure that equipment is reprocessed after each use</a:t>
            </a:r>
            <a:endParaRPr lang="en-US" dirty="0">
              <a:cs typeface="Calibri" panose="020F0502020204030204" pitchFamily="34" charset="0"/>
            </a:endParaRPr>
          </a:p>
          <a:p>
            <a:pPr lvl="1"/>
            <a:r>
              <a:rPr lang="en-US" dirty="0">
                <a:latin typeface="Calibri"/>
                <a:cs typeface="Calibri"/>
              </a:rPr>
              <a:t>Establish systems to 1) routinely inspect, 2) maintain by such means as replacing missing fastening ties, and 3) replace reusable PPE when they are damaged, such as when gowns become thin or ripped (upon which time they should be disposed)</a:t>
            </a:r>
            <a:endParaRPr lang="en-US" dirty="0">
              <a:cs typeface="Calibri" panose="020F0502020204030204" pitchFamily="34" charset="0"/>
            </a:endParaRPr>
          </a:p>
          <a:p>
            <a:pPr marL="229870" indent="-229870"/>
            <a:endParaRPr lang="en-US" dirty="0">
              <a:latin typeface="Calibri"/>
              <a:cs typeface="Calibri"/>
            </a:endParaRPr>
          </a:p>
        </p:txBody>
      </p:sp>
    </p:spTree>
    <p:extLst>
      <p:ext uri="{BB962C8B-B14F-4D97-AF65-F5344CB8AC3E}">
        <p14:creationId xmlns:p14="http://schemas.microsoft.com/office/powerpoint/2010/main" val="269213213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E1B8-6621-4925-982A-38934DA6D2CD}"/>
              </a:ext>
            </a:extLst>
          </p:cNvPr>
          <p:cNvSpPr>
            <a:spLocks noGrp="1"/>
          </p:cNvSpPr>
          <p:nvPr>
            <p:ph type="title"/>
          </p:nvPr>
        </p:nvSpPr>
        <p:spPr/>
        <p:txBody>
          <a:bodyPr/>
          <a:lstStyle/>
          <a:p>
            <a:r>
              <a:rPr lang="en-US" sz="3200" dirty="0">
                <a:latin typeface="Calibri"/>
                <a:cs typeface="Calibri"/>
              </a:rPr>
              <a:t>PPE-Specific Strategies</a:t>
            </a:r>
            <a:endParaRPr lang="en-US" dirty="0"/>
          </a:p>
        </p:txBody>
      </p:sp>
    </p:spTree>
    <p:extLst>
      <p:ext uri="{BB962C8B-B14F-4D97-AF65-F5344CB8AC3E}">
        <p14:creationId xmlns:p14="http://schemas.microsoft.com/office/powerpoint/2010/main" val="9680853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CEB36-83AA-4051-8011-B9556046A3FB}"/>
              </a:ext>
            </a:extLst>
          </p:cNvPr>
          <p:cNvSpPr>
            <a:spLocks noGrp="1"/>
          </p:cNvSpPr>
          <p:nvPr>
            <p:ph type="title"/>
          </p:nvPr>
        </p:nvSpPr>
        <p:spPr/>
        <p:txBody>
          <a:bodyPr/>
          <a:lstStyle/>
          <a:p>
            <a:r>
              <a:rPr lang="en-US" dirty="0">
                <a:latin typeface="Calibri"/>
                <a:cs typeface="Calibri"/>
              </a:rPr>
              <a:t>PPE Shortage Scenarios</a:t>
            </a:r>
            <a:endParaRPr lang="en-US" dirty="0"/>
          </a:p>
        </p:txBody>
      </p:sp>
      <p:sp>
        <p:nvSpPr>
          <p:cNvPr id="4" name="Text Placeholder 3">
            <a:extLst>
              <a:ext uri="{FF2B5EF4-FFF2-40B4-BE49-F238E27FC236}">
                <a16:creationId xmlns:a16="http://schemas.microsoft.com/office/drawing/2014/main" id="{B3A62EF4-3BC4-4D1F-A358-578A05BF2A83}"/>
              </a:ext>
            </a:extLst>
          </p:cNvPr>
          <p:cNvSpPr>
            <a:spLocks noGrp="1"/>
          </p:cNvSpPr>
          <p:nvPr>
            <p:ph type="body" sz="quarter" idx="10"/>
          </p:nvPr>
        </p:nvSpPr>
        <p:spPr/>
        <p:txBody>
          <a:bodyPr/>
          <a:lstStyle/>
          <a:p>
            <a:r>
              <a:rPr lang="en-US" b="1" dirty="0"/>
              <a:t>Limited supplies:</a:t>
            </a:r>
            <a:r>
              <a:rPr lang="en-US" dirty="0"/>
              <a:t> PPE for direct clinical care is still available where recommended, but the supply is insufficient to enable full adherence to standard IPC practice</a:t>
            </a:r>
          </a:p>
          <a:p>
            <a:pPr marL="0" indent="0">
              <a:buNone/>
            </a:pPr>
            <a:endParaRPr lang="en-US" dirty="0"/>
          </a:p>
          <a:p>
            <a:r>
              <a:rPr lang="en-US" b="1" dirty="0"/>
              <a:t>No PPE available: </a:t>
            </a:r>
            <a:r>
              <a:rPr lang="en-US" dirty="0"/>
              <a:t>PPE for direct clinical care is NOT available where recommended, due to supply shortages. Strategies under this scenario include potential alternatives to recommended PPE as a last resort during a crisis where standard PPE is not available</a:t>
            </a:r>
          </a:p>
          <a:p>
            <a:endParaRPr lang="en-US" dirty="0"/>
          </a:p>
        </p:txBody>
      </p:sp>
    </p:spTree>
    <p:extLst>
      <p:ext uri="{BB962C8B-B14F-4D97-AF65-F5344CB8AC3E}">
        <p14:creationId xmlns:p14="http://schemas.microsoft.com/office/powerpoint/2010/main" val="380535794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F63BD111-DDDE-4D10-A422-B3B8AFB06BDC}"/>
              </a:ext>
            </a:extLst>
          </p:cNvPr>
          <p:cNvGraphicFramePr/>
          <p:nvPr/>
        </p:nvGraphicFramePr>
        <p:xfrm>
          <a:off x="703250" y="568887"/>
          <a:ext cx="6672184" cy="4368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DEF43953-EC60-4452-BDF0-488C79C72907}"/>
              </a:ext>
            </a:extLst>
          </p:cNvPr>
          <p:cNvSpPr>
            <a:spLocks noGrp="1"/>
          </p:cNvSpPr>
          <p:nvPr>
            <p:ph type="title"/>
          </p:nvPr>
        </p:nvSpPr>
        <p:spPr/>
        <p:txBody>
          <a:bodyPr/>
          <a:lstStyle/>
          <a:p>
            <a:r>
              <a:rPr lang="en-US" dirty="0"/>
              <a:t>Prioritized Order of Actions</a:t>
            </a:r>
          </a:p>
        </p:txBody>
      </p:sp>
      <p:sp>
        <p:nvSpPr>
          <p:cNvPr id="8" name="Arrow: Down 7">
            <a:extLst>
              <a:ext uri="{FF2B5EF4-FFF2-40B4-BE49-F238E27FC236}">
                <a16:creationId xmlns:a16="http://schemas.microsoft.com/office/drawing/2014/main" id="{A853CC8D-B218-4F68-80DF-D483BDFDBC8E}"/>
              </a:ext>
            </a:extLst>
          </p:cNvPr>
          <p:cNvSpPr/>
          <p:nvPr/>
        </p:nvSpPr>
        <p:spPr>
          <a:xfrm>
            <a:off x="7641095" y="1131073"/>
            <a:ext cx="367610" cy="2808993"/>
          </a:xfrm>
          <a:prstGeom prst="downArrow">
            <a:avLst/>
          </a:prstGeom>
          <a:solidFill>
            <a:srgbClr val="006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B1BC4C7-E82B-4DF3-AE78-628EDF71E742}"/>
              </a:ext>
            </a:extLst>
          </p:cNvPr>
          <p:cNvSpPr txBox="1"/>
          <p:nvPr/>
        </p:nvSpPr>
        <p:spPr>
          <a:xfrm>
            <a:off x="7054135" y="731996"/>
            <a:ext cx="1803904" cy="307777"/>
          </a:xfrm>
          <a:prstGeom prst="rect">
            <a:avLst/>
          </a:prstGeom>
          <a:noFill/>
        </p:spPr>
        <p:txBody>
          <a:bodyPr wrap="square" rtlCol="0">
            <a:spAutoFit/>
          </a:bodyPr>
          <a:lstStyle/>
          <a:p>
            <a:r>
              <a:rPr lang="en-US" sz="1400" dirty="0">
                <a:solidFill>
                  <a:srgbClr val="000000"/>
                </a:solidFill>
                <a:latin typeface="Calibri" panose="020F0502020204030204" pitchFamily="34" charset="0"/>
              </a:rPr>
              <a:t>Recommended order</a:t>
            </a:r>
          </a:p>
        </p:txBody>
      </p:sp>
      <p:sp>
        <p:nvSpPr>
          <p:cNvPr id="10" name="Rectangle: Rounded Corners 9">
            <a:extLst>
              <a:ext uri="{FF2B5EF4-FFF2-40B4-BE49-F238E27FC236}">
                <a16:creationId xmlns:a16="http://schemas.microsoft.com/office/drawing/2014/main" id="{7576513E-F8A8-462C-9DB6-BEE3F1C79371}"/>
              </a:ext>
            </a:extLst>
          </p:cNvPr>
          <p:cNvSpPr/>
          <p:nvPr/>
        </p:nvSpPr>
        <p:spPr>
          <a:xfrm>
            <a:off x="337231" y="3037491"/>
            <a:ext cx="2290356" cy="122216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2D2C2C"/>
                </a:solidFill>
                <a:latin typeface="Calibri" panose="020F0502020204030204" pitchFamily="34" charset="0"/>
                <a:cs typeface="Calibri" panose="020F0502020204030204" pitchFamily="34" charset="0"/>
              </a:rPr>
              <a:t>Resources:</a:t>
            </a:r>
          </a:p>
          <a:p>
            <a:pPr marL="285750" indent="-285750">
              <a:buFontTx/>
              <a:buChar char="-"/>
            </a:pPr>
            <a:r>
              <a:rPr lang="en-US" sz="1400" dirty="0">
                <a:solidFill>
                  <a:srgbClr val="2D2C2C"/>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CDC Burn calculator</a:t>
            </a:r>
            <a:endParaRPr lang="en-US" sz="1400" dirty="0">
              <a:solidFill>
                <a:srgbClr val="2D2C2C"/>
              </a:solidFill>
              <a:latin typeface="Calibri" panose="020F0502020204030204" pitchFamily="34" charset="0"/>
              <a:cs typeface="Calibri" panose="020F0502020204030204" pitchFamily="34" charset="0"/>
            </a:endParaRPr>
          </a:p>
          <a:p>
            <a:pPr marL="285750" indent="-285750">
              <a:buFontTx/>
              <a:buChar char="-"/>
            </a:pPr>
            <a:r>
              <a:rPr lang="en-US" sz="1400" dirty="0">
                <a:solidFill>
                  <a:srgbClr val="2D2C2C"/>
                </a:solidFill>
                <a:latin typeface="Calibri" panose="020F0502020204030204" pitchFamily="34" charset="0"/>
                <a:cs typeface="Calibri" panose="020F0502020204030204" pitchFamily="34" charset="0"/>
                <a:hlinkClick r:id="rId9"/>
              </a:rPr>
              <a:t>WHO Supplies Forecasting Tool </a:t>
            </a:r>
            <a:endParaRPr lang="en-US" sz="1400" dirty="0">
              <a:solidFill>
                <a:srgbClr val="2D2C2C"/>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6185EBDE-B3AE-4C03-B575-68AC04DD6FC4}"/>
              </a:ext>
            </a:extLst>
          </p:cNvPr>
          <p:cNvSpPr txBox="1"/>
          <p:nvPr/>
        </p:nvSpPr>
        <p:spPr>
          <a:xfrm>
            <a:off x="5216426" y="4175570"/>
            <a:ext cx="3927574" cy="738664"/>
          </a:xfrm>
          <a:prstGeom prst="rect">
            <a:avLst/>
          </a:prstGeom>
          <a:noFill/>
        </p:spPr>
        <p:txBody>
          <a:bodyPr wrap="square" rtlCol="0">
            <a:spAutoFit/>
          </a:bodyPr>
          <a:lstStyle/>
          <a:p>
            <a:r>
              <a:rPr lang="en-US" sz="1400" dirty="0">
                <a:solidFill>
                  <a:srgbClr val="000000"/>
                </a:solidFill>
                <a:latin typeface="Calibri" panose="020F0502020204030204" pitchFamily="34" charset="0"/>
              </a:rPr>
              <a:t>In some facilities, alternatives may be considered preferable to reuse (use operational considerations to guide decision-making)</a:t>
            </a:r>
          </a:p>
        </p:txBody>
      </p:sp>
    </p:spTree>
    <p:extLst>
      <p:ext uri="{BB962C8B-B14F-4D97-AF65-F5344CB8AC3E}">
        <p14:creationId xmlns:p14="http://schemas.microsoft.com/office/powerpoint/2010/main" val="124497238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E785-78FD-4DD9-829D-DF61E9E9E8A3}"/>
              </a:ext>
            </a:extLst>
          </p:cNvPr>
          <p:cNvSpPr>
            <a:spLocks noGrp="1"/>
          </p:cNvSpPr>
          <p:nvPr>
            <p:ph type="title"/>
          </p:nvPr>
        </p:nvSpPr>
        <p:spPr/>
        <p:txBody>
          <a:bodyPr/>
          <a:lstStyle/>
          <a:p>
            <a:r>
              <a:rPr lang="en-US" dirty="0"/>
              <a:t>Definitions</a:t>
            </a:r>
          </a:p>
        </p:txBody>
      </p:sp>
      <p:sp>
        <p:nvSpPr>
          <p:cNvPr id="3" name="Text Placeholder 2">
            <a:extLst>
              <a:ext uri="{FF2B5EF4-FFF2-40B4-BE49-F238E27FC236}">
                <a16:creationId xmlns:a16="http://schemas.microsoft.com/office/drawing/2014/main" id="{6C164F08-B81E-4761-BB4A-FE92A7D32E84}"/>
              </a:ext>
            </a:extLst>
          </p:cNvPr>
          <p:cNvSpPr>
            <a:spLocks noGrp="1"/>
          </p:cNvSpPr>
          <p:nvPr>
            <p:ph type="body" sz="quarter" idx="10"/>
          </p:nvPr>
        </p:nvSpPr>
        <p:spPr>
          <a:xfrm>
            <a:off x="457200" y="1148936"/>
            <a:ext cx="8229600" cy="3341688"/>
          </a:xfrm>
        </p:spPr>
        <p:txBody>
          <a:bodyPr/>
          <a:lstStyle/>
          <a:p>
            <a:r>
              <a:rPr lang="en-US" b="1" dirty="0"/>
              <a:t>Extended use: </a:t>
            </a:r>
            <a:r>
              <a:rPr lang="en-US" dirty="0">
                <a:latin typeface="Calibri"/>
                <a:cs typeface="Calibri"/>
              </a:rPr>
              <a:t>By one HCW among multiple patients with suspected or confirmed COVID-19 (one donning and doffing) </a:t>
            </a:r>
            <a:endParaRPr lang="en-US" dirty="0"/>
          </a:p>
          <a:p>
            <a:endParaRPr lang="en-US" dirty="0"/>
          </a:p>
          <a:p>
            <a:r>
              <a:rPr lang="en-US" b="1" dirty="0"/>
              <a:t>Reuse: </a:t>
            </a:r>
            <a:r>
              <a:rPr lang="en-US" dirty="0">
                <a:latin typeface="Calibri"/>
                <a:cs typeface="Calibri"/>
              </a:rPr>
              <a:t>By one HCW among multiple patients with suspected or confirmed COVID-19 (multiple donning and doffing) </a:t>
            </a:r>
            <a:endParaRPr lang="en-US" dirty="0"/>
          </a:p>
          <a:p>
            <a:pPr marL="0" indent="0">
              <a:buNone/>
            </a:pPr>
            <a:endParaRPr lang="en-US" dirty="0"/>
          </a:p>
          <a:p>
            <a:r>
              <a:rPr lang="en-US" b="1" dirty="0"/>
              <a:t>Potential alternatives: </a:t>
            </a:r>
            <a:r>
              <a:rPr lang="en-US" dirty="0">
                <a:latin typeface="Calibri"/>
                <a:cs typeface="Calibri"/>
              </a:rPr>
              <a:t>Use of alternative items to recommended PPE as a last resort during a crisis where standard PPE is not available</a:t>
            </a:r>
            <a:endParaRPr lang="en-US" dirty="0"/>
          </a:p>
          <a:p>
            <a:endParaRPr lang="en-US" dirty="0"/>
          </a:p>
        </p:txBody>
      </p:sp>
    </p:spTree>
    <p:extLst>
      <p:ext uri="{BB962C8B-B14F-4D97-AF65-F5344CB8AC3E}">
        <p14:creationId xmlns:p14="http://schemas.microsoft.com/office/powerpoint/2010/main" val="196390133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A486-9EE7-4809-99DA-69F52A11D917}"/>
              </a:ext>
            </a:extLst>
          </p:cNvPr>
          <p:cNvSpPr>
            <a:spLocks noGrp="1"/>
          </p:cNvSpPr>
          <p:nvPr>
            <p:ph type="title"/>
          </p:nvPr>
        </p:nvSpPr>
        <p:spPr/>
        <p:txBody>
          <a:bodyPr/>
          <a:lstStyle/>
          <a:p>
            <a:r>
              <a:rPr lang="en-US" dirty="0">
                <a:latin typeface="Calibri"/>
                <a:cs typeface="Calibri"/>
              </a:rPr>
              <a:t>Medical Masks</a:t>
            </a:r>
            <a:endParaRPr lang="en-US" dirty="0"/>
          </a:p>
        </p:txBody>
      </p:sp>
      <p:sp>
        <p:nvSpPr>
          <p:cNvPr id="3" name="Text Placeholder 2">
            <a:extLst>
              <a:ext uri="{FF2B5EF4-FFF2-40B4-BE49-F238E27FC236}">
                <a16:creationId xmlns:a16="http://schemas.microsoft.com/office/drawing/2014/main" id="{E8ED0657-CFE9-4799-93F7-86B60BDA5184}"/>
              </a:ext>
            </a:extLst>
          </p:cNvPr>
          <p:cNvSpPr>
            <a:spLocks noGrp="1"/>
          </p:cNvSpPr>
          <p:nvPr>
            <p:ph type="body" sz="quarter" idx="10"/>
          </p:nvPr>
        </p:nvSpPr>
        <p:spPr>
          <a:xfrm>
            <a:off x="2378666" y="1026057"/>
            <a:ext cx="6576147" cy="3611174"/>
          </a:xfrm>
        </p:spPr>
        <p:txBody>
          <a:bodyPr/>
          <a:lstStyle/>
          <a:p>
            <a:pPr marL="0" indent="0">
              <a:buNone/>
            </a:pPr>
            <a:r>
              <a:rPr lang="en-US" dirty="0">
                <a:latin typeface="Calibri"/>
                <a:cs typeface="Calibri"/>
              </a:rPr>
              <a:t>Use </a:t>
            </a:r>
            <a:r>
              <a:rPr lang="en-US" dirty="0">
                <a:solidFill>
                  <a:srgbClr val="2D2C2C"/>
                </a:solidFill>
                <a:latin typeface="Calibri"/>
                <a:cs typeface="Calibri"/>
              </a:rPr>
              <a:t>for care of </a:t>
            </a:r>
            <a:r>
              <a:rPr lang="en-US" dirty="0">
                <a:latin typeface="Calibri"/>
                <a:cs typeface="Calibri"/>
              </a:rPr>
              <a:t>multiple patients with suspected or confirmed COVID-19 (multiple single-rooms when seen in succession or cohort of patients) by one HCW during a single shift</a:t>
            </a:r>
          </a:p>
          <a:p>
            <a:pPr marL="229870" indent="-229870"/>
            <a:endParaRPr lang="en-US" dirty="0">
              <a:cs typeface="Calibri" panose="020F0502020204030204" pitchFamily="34" charset="0"/>
            </a:endParaRPr>
          </a:p>
          <a:p>
            <a:pPr marL="0" indent="0">
              <a:buNone/>
            </a:pPr>
            <a:r>
              <a:rPr lang="en-US" dirty="0">
                <a:latin typeface="Calibri"/>
                <a:cs typeface="Calibri"/>
              </a:rPr>
              <a:t>Reprocessing and reusing medical masks for one HCW to use on multiple patients with suspected or confirmed COVID-19 for a limited time-period (multiple shifts) (*different than WHO temporary measures)</a:t>
            </a:r>
          </a:p>
          <a:p>
            <a:pPr marL="742632" lvl="1" indent="-229870"/>
            <a:endParaRPr lang="en-US" sz="1000" dirty="0">
              <a:latin typeface="Calibri"/>
              <a:cs typeface="Calibri"/>
            </a:endParaRPr>
          </a:p>
          <a:p>
            <a:pPr marL="457200" indent="-457200">
              <a:buFont typeface="+mj-lt"/>
              <a:buAutoNum type="alphaUcPeriod"/>
            </a:pPr>
            <a:r>
              <a:rPr lang="en-US" dirty="0">
                <a:latin typeface="Calibri"/>
                <a:cs typeface="Calibri"/>
              </a:rPr>
              <a:t>Use a face shield only OR</a:t>
            </a:r>
            <a:endParaRPr lang="en-US" dirty="0">
              <a:cs typeface="Calibri" panose="020F0502020204030204" pitchFamily="34" charset="0"/>
            </a:endParaRPr>
          </a:p>
          <a:p>
            <a:pPr marL="457200" indent="-457200">
              <a:buFont typeface="+mj-lt"/>
              <a:buAutoNum type="alphaUcPeriod"/>
            </a:pPr>
            <a:r>
              <a:rPr lang="en-US" dirty="0">
                <a:latin typeface="Calibri"/>
                <a:cs typeface="Calibri"/>
              </a:rPr>
              <a:t>Use a combination of a non-medical mask (also known as a face covering) and a face shield </a:t>
            </a:r>
            <a:r>
              <a:rPr lang="en-US" sz="1400" dirty="0">
                <a:latin typeface="Calibri"/>
                <a:cs typeface="Calibri"/>
              </a:rPr>
              <a:t>(*different than WHO temporary measures)</a:t>
            </a:r>
          </a:p>
          <a:p>
            <a:pPr marL="229870" indent="-229870"/>
            <a:endParaRPr lang="en-US" dirty="0">
              <a:latin typeface="Calibri"/>
              <a:cs typeface="Calibri"/>
            </a:endParaRPr>
          </a:p>
        </p:txBody>
      </p:sp>
      <p:sp>
        <p:nvSpPr>
          <p:cNvPr id="4" name="Rectangle: Rounded Corners 3">
            <a:extLst>
              <a:ext uri="{FF2B5EF4-FFF2-40B4-BE49-F238E27FC236}">
                <a16:creationId xmlns:a16="http://schemas.microsoft.com/office/drawing/2014/main" id="{49018537-4C24-4410-9170-1302C3FE83A4}"/>
              </a:ext>
            </a:extLst>
          </p:cNvPr>
          <p:cNvSpPr/>
          <p:nvPr/>
        </p:nvSpPr>
        <p:spPr>
          <a:xfrm>
            <a:off x="342900" y="1138604"/>
            <a:ext cx="2011680" cy="365760"/>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D2C2C"/>
                </a:solidFill>
              </a:rPr>
              <a:t>Extended use</a:t>
            </a:r>
          </a:p>
        </p:txBody>
      </p:sp>
      <p:sp>
        <p:nvSpPr>
          <p:cNvPr id="5" name="Rectangle: Rounded Corners 4">
            <a:extLst>
              <a:ext uri="{FF2B5EF4-FFF2-40B4-BE49-F238E27FC236}">
                <a16:creationId xmlns:a16="http://schemas.microsoft.com/office/drawing/2014/main" id="{2AB8BA33-AF4A-4FD1-8C30-9D7AE2019D29}"/>
              </a:ext>
            </a:extLst>
          </p:cNvPr>
          <p:cNvSpPr/>
          <p:nvPr/>
        </p:nvSpPr>
        <p:spPr>
          <a:xfrm>
            <a:off x="342900" y="3836731"/>
            <a:ext cx="2011680" cy="556594"/>
          </a:xfrm>
          <a:prstGeom prst="roundRect">
            <a:avLst/>
          </a:prstGeom>
          <a:solidFill>
            <a:srgbClr val="FBA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D2C2C"/>
                </a:solidFill>
              </a:rPr>
              <a:t>Potential Alternatives</a:t>
            </a:r>
          </a:p>
        </p:txBody>
      </p:sp>
      <p:sp>
        <p:nvSpPr>
          <p:cNvPr id="8" name="Rectangle: Rounded Corners 7">
            <a:extLst>
              <a:ext uri="{FF2B5EF4-FFF2-40B4-BE49-F238E27FC236}">
                <a16:creationId xmlns:a16="http://schemas.microsoft.com/office/drawing/2014/main" id="{815B4400-BF1F-4B8C-A1B5-5EE66210F9C3}"/>
              </a:ext>
            </a:extLst>
          </p:cNvPr>
          <p:cNvSpPr/>
          <p:nvPr/>
        </p:nvSpPr>
        <p:spPr>
          <a:xfrm>
            <a:off x="342900" y="2485865"/>
            <a:ext cx="2011680" cy="365760"/>
          </a:xfrm>
          <a:prstGeom prst="round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D2C2C"/>
                </a:solidFill>
              </a:rPr>
              <a:t>Reuse</a:t>
            </a:r>
          </a:p>
        </p:txBody>
      </p:sp>
    </p:spTree>
    <p:extLst>
      <p:ext uri="{BB962C8B-B14F-4D97-AF65-F5344CB8AC3E}">
        <p14:creationId xmlns:p14="http://schemas.microsoft.com/office/powerpoint/2010/main" val="172078487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F34467-84C8-4A6D-AF69-897C332C6994}"/>
              </a:ext>
            </a:extLst>
          </p:cNvPr>
          <p:cNvSpPr>
            <a:spLocks noGrp="1"/>
          </p:cNvSpPr>
          <p:nvPr>
            <p:ph type="title"/>
          </p:nvPr>
        </p:nvSpPr>
        <p:spPr/>
        <p:txBody>
          <a:bodyPr/>
          <a:lstStyle/>
          <a:p>
            <a:r>
              <a:rPr lang="en-US" dirty="0"/>
              <a:t>Disclaimer</a:t>
            </a:r>
          </a:p>
        </p:txBody>
      </p:sp>
      <p:sp>
        <p:nvSpPr>
          <p:cNvPr id="3" name="Text Placeholder 2">
            <a:extLst>
              <a:ext uri="{FF2B5EF4-FFF2-40B4-BE49-F238E27FC236}">
                <a16:creationId xmlns:a16="http://schemas.microsoft.com/office/drawing/2014/main" id="{D9518794-E963-4110-A23C-FF5DE0DABCD8}"/>
              </a:ext>
            </a:extLst>
          </p:cNvPr>
          <p:cNvSpPr>
            <a:spLocks noGrp="1"/>
          </p:cNvSpPr>
          <p:nvPr>
            <p:ph type="body" sz="quarter" idx="10"/>
          </p:nvPr>
        </p:nvSpPr>
        <p:spPr>
          <a:xfrm>
            <a:off x="467032" y="1060553"/>
            <a:ext cx="8229600" cy="2193924"/>
          </a:xfrm>
        </p:spPr>
        <p:txBody>
          <a:bodyPr/>
          <a:lstStyle/>
          <a:p>
            <a:pPr marL="0" indent="0">
              <a:spcAft>
                <a:spcPts val="1200"/>
              </a:spcAft>
              <a:buNone/>
            </a:pPr>
            <a:r>
              <a:rPr lang="en-US" i="1" dirty="0">
                <a:latin typeface="Calibri"/>
                <a:cs typeface="Calibri"/>
              </a:rPr>
              <a:t>CDC does not recommend or endorse any strategies for personal protective equipment (PPE) use that differ from standard infection prevention and control (IPC) practice.</a:t>
            </a:r>
          </a:p>
          <a:p>
            <a:pPr marL="0" indent="0">
              <a:buNone/>
            </a:pPr>
            <a:r>
              <a:rPr lang="en-US" i="1" dirty="0">
                <a:latin typeface="Calibri"/>
                <a:cs typeface="Calibri"/>
              </a:rPr>
              <a:t>In times of crisis and global supply shortages, emergency strategies are temporary approaches for consideration. However, efforts to scale up rapid production of PPE should be prioritized.</a:t>
            </a:r>
            <a:endParaRPr lang="en-US" dirty="0">
              <a:cs typeface="Calibri" panose="020F0502020204030204" pitchFamily="34" charset="0"/>
            </a:endParaRPr>
          </a:p>
        </p:txBody>
      </p:sp>
      <p:sp>
        <p:nvSpPr>
          <p:cNvPr id="4" name="Rectangle 3">
            <a:extLst>
              <a:ext uri="{FF2B5EF4-FFF2-40B4-BE49-F238E27FC236}">
                <a16:creationId xmlns:a16="http://schemas.microsoft.com/office/drawing/2014/main" id="{6355C72E-ED0A-4892-BDA6-9879B7B23751}"/>
              </a:ext>
            </a:extLst>
          </p:cNvPr>
          <p:cNvSpPr/>
          <p:nvPr/>
        </p:nvSpPr>
        <p:spPr>
          <a:xfrm>
            <a:off x="242527" y="3428958"/>
            <a:ext cx="8673413" cy="1554480"/>
          </a:xfrm>
          <a:prstGeom prst="rect">
            <a:avLst/>
          </a:prstGeom>
          <a:ln>
            <a:solidFill>
              <a:srgbClr val="002060"/>
            </a:solidFill>
          </a:ln>
        </p:spPr>
        <p:txBody>
          <a:bodyPr wrap="square" lIns="274320" anchor="ctr" anchorCtr="0">
            <a:spAutoFit/>
          </a:bodyPr>
          <a:lstStyle/>
          <a:p>
            <a:r>
              <a:rPr lang="en-US" sz="2000" dirty="0">
                <a:solidFill>
                  <a:srgbClr val="2D2C2C"/>
                </a:solidFill>
                <a:latin typeface="Calibri"/>
                <a:cs typeface="Calibri"/>
              </a:rPr>
              <a:t>Whenever possible, emergency PPE strategies should not be used in hospital wards housing severe or critically ill patients with COVID-19, as well as those with known co-infections of multi-drug resistant or other organisms transmitted by contact (e.g., </a:t>
            </a:r>
            <a:r>
              <a:rPr lang="en-US" sz="2000" i="1" dirty="0">
                <a:solidFill>
                  <a:srgbClr val="2D2C2C"/>
                </a:solidFill>
                <a:latin typeface="Calibri"/>
                <a:cs typeface="Calibri"/>
              </a:rPr>
              <a:t>Klebsiella pneumoniae</a:t>
            </a:r>
            <a:r>
              <a:rPr lang="en-US" sz="2000" dirty="0">
                <a:solidFill>
                  <a:srgbClr val="2D2C2C"/>
                </a:solidFill>
                <a:latin typeface="Calibri"/>
                <a:cs typeface="Calibri"/>
              </a:rPr>
              <a:t>) or droplet (e.g., influenza virus).</a:t>
            </a:r>
          </a:p>
        </p:txBody>
      </p:sp>
    </p:spTree>
    <p:extLst>
      <p:ext uri="{BB962C8B-B14F-4D97-AF65-F5344CB8AC3E}">
        <p14:creationId xmlns:p14="http://schemas.microsoft.com/office/powerpoint/2010/main" val="110528584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2BA2ED-48BC-4735-9C55-9174A4B304EE}"/>
              </a:ext>
            </a:extLst>
          </p:cNvPr>
          <p:cNvSpPr>
            <a:spLocks noGrp="1"/>
          </p:cNvSpPr>
          <p:nvPr>
            <p:ph type="body" sz="quarter" idx="10"/>
          </p:nvPr>
        </p:nvSpPr>
        <p:spPr>
          <a:xfrm>
            <a:off x="457200" y="1526973"/>
            <a:ext cx="8229600" cy="3341688"/>
          </a:xfrm>
        </p:spPr>
        <p:txBody>
          <a:bodyPr/>
          <a:lstStyle/>
          <a:p>
            <a:r>
              <a:rPr lang="en-US" dirty="0"/>
              <a:t>If the mask becomes moist, damaged, visibly soiled, or difficult to breathe through, it should be removed and disposed following local protocols  </a:t>
            </a:r>
          </a:p>
          <a:p>
            <a:r>
              <a:rPr lang="en-US" dirty="0"/>
              <a:t>If the mask is removed for any other reason such as taking a break or completing a shift, it should be disposed following local protocols  </a:t>
            </a:r>
          </a:p>
          <a:p>
            <a:r>
              <a:rPr lang="en-US" dirty="0"/>
              <a:t>The potential duration of extended use depends on local and individual factors such as humidity and shift length</a:t>
            </a:r>
          </a:p>
          <a:p>
            <a:pPr lvl="1"/>
            <a:r>
              <a:rPr lang="en-US" dirty="0"/>
              <a:t>Likely a maximum of six hours</a:t>
            </a:r>
          </a:p>
          <a:p>
            <a:r>
              <a:rPr lang="en-US" b="1" dirty="0"/>
              <a:t>This strategy should be prioritized over reuse or any other approaches</a:t>
            </a:r>
            <a:endParaRPr lang="en-US" dirty="0"/>
          </a:p>
        </p:txBody>
      </p:sp>
      <p:sp>
        <p:nvSpPr>
          <p:cNvPr id="4" name="Rectangle: Rounded Corners 3">
            <a:extLst>
              <a:ext uri="{FF2B5EF4-FFF2-40B4-BE49-F238E27FC236}">
                <a16:creationId xmlns:a16="http://schemas.microsoft.com/office/drawing/2014/main" id="{61ACE022-6B1D-4BDF-9904-3574F419AE28}"/>
              </a:ext>
            </a:extLst>
          </p:cNvPr>
          <p:cNvSpPr/>
          <p:nvPr/>
        </p:nvSpPr>
        <p:spPr>
          <a:xfrm>
            <a:off x="365760" y="1138604"/>
            <a:ext cx="2011680" cy="365760"/>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D2C2C"/>
                </a:solidFill>
              </a:rPr>
              <a:t>Extended use</a:t>
            </a:r>
          </a:p>
        </p:txBody>
      </p:sp>
      <p:sp>
        <p:nvSpPr>
          <p:cNvPr id="7" name="Title 1">
            <a:extLst>
              <a:ext uri="{FF2B5EF4-FFF2-40B4-BE49-F238E27FC236}">
                <a16:creationId xmlns:a16="http://schemas.microsoft.com/office/drawing/2014/main" id="{C22196B2-69FC-4A35-BBBF-35309501CE4D}"/>
              </a:ext>
            </a:extLst>
          </p:cNvPr>
          <p:cNvSpPr>
            <a:spLocks noGrp="1"/>
          </p:cNvSpPr>
          <p:nvPr>
            <p:ph type="title"/>
          </p:nvPr>
        </p:nvSpPr>
        <p:spPr>
          <a:xfrm>
            <a:off x="457200" y="205979"/>
            <a:ext cx="8229600" cy="689591"/>
          </a:xfrm>
        </p:spPr>
        <p:txBody>
          <a:bodyPr/>
          <a:lstStyle/>
          <a:p>
            <a:r>
              <a:rPr lang="en-US" dirty="0"/>
              <a:t>Medical Masks – Key Operational Considerations</a:t>
            </a:r>
          </a:p>
        </p:txBody>
      </p:sp>
    </p:spTree>
    <p:extLst>
      <p:ext uri="{BB962C8B-B14F-4D97-AF65-F5344CB8AC3E}">
        <p14:creationId xmlns:p14="http://schemas.microsoft.com/office/powerpoint/2010/main" val="181815906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96AD8-ED3F-4A3A-A392-74172A75DF4B}"/>
              </a:ext>
            </a:extLst>
          </p:cNvPr>
          <p:cNvSpPr>
            <a:spLocks noGrp="1"/>
          </p:cNvSpPr>
          <p:nvPr>
            <p:ph type="title"/>
          </p:nvPr>
        </p:nvSpPr>
        <p:spPr/>
        <p:txBody>
          <a:bodyPr/>
          <a:lstStyle/>
          <a:p>
            <a:r>
              <a:rPr lang="en-US" dirty="0"/>
              <a:t>Medical Masks – Key Operational Considerations</a:t>
            </a:r>
          </a:p>
        </p:txBody>
      </p:sp>
      <p:sp>
        <p:nvSpPr>
          <p:cNvPr id="3" name="Text Placeholder 2">
            <a:extLst>
              <a:ext uri="{FF2B5EF4-FFF2-40B4-BE49-F238E27FC236}">
                <a16:creationId xmlns:a16="http://schemas.microsoft.com/office/drawing/2014/main" id="{B92BA2ED-48BC-4735-9C55-9174A4B304EE}"/>
              </a:ext>
            </a:extLst>
          </p:cNvPr>
          <p:cNvSpPr>
            <a:spLocks noGrp="1"/>
          </p:cNvSpPr>
          <p:nvPr>
            <p:ph type="body" sz="quarter" idx="10"/>
          </p:nvPr>
        </p:nvSpPr>
        <p:spPr>
          <a:xfrm>
            <a:off x="457200" y="1528739"/>
            <a:ext cx="8460658" cy="3341688"/>
          </a:xfrm>
        </p:spPr>
        <p:txBody>
          <a:bodyPr/>
          <a:lstStyle/>
          <a:p>
            <a:r>
              <a:rPr lang="en-US" dirty="0"/>
              <a:t>Effectiveness of reprocessing methods for medical masks have not been established</a:t>
            </a:r>
          </a:p>
          <a:p>
            <a:r>
              <a:rPr lang="en-US" dirty="0"/>
              <a:t>Potential reprocessing methods may be resource-intensive and therefore not feasible in many settings nor at facility level</a:t>
            </a:r>
          </a:p>
          <a:p>
            <a:r>
              <a:rPr lang="en-US" dirty="0"/>
              <a:t>Facilities should establish standardized methods and protocols for ensuring the effectiveness of the process and that the integrity of the medical mask is maintained after reprocessing </a:t>
            </a:r>
          </a:p>
          <a:p>
            <a:r>
              <a:rPr lang="en-US" dirty="0"/>
              <a:t>HCWs should inspect the mask prior to each reuse</a:t>
            </a:r>
          </a:p>
          <a:p>
            <a:r>
              <a:rPr lang="en-US" dirty="0"/>
              <a:t>If the mask becomes damaged, soiled or difficult to breathe through, it should be removed from circulation and disposed following local protocols</a:t>
            </a:r>
          </a:p>
        </p:txBody>
      </p:sp>
      <p:sp>
        <p:nvSpPr>
          <p:cNvPr id="4" name="Rectangle: Rounded Corners 3">
            <a:extLst>
              <a:ext uri="{FF2B5EF4-FFF2-40B4-BE49-F238E27FC236}">
                <a16:creationId xmlns:a16="http://schemas.microsoft.com/office/drawing/2014/main" id="{3EF6CD59-496F-4457-9D62-2BC42014CB07}"/>
              </a:ext>
            </a:extLst>
          </p:cNvPr>
          <p:cNvSpPr/>
          <p:nvPr/>
        </p:nvSpPr>
        <p:spPr>
          <a:xfrm>
            <a:off x="365760" y="1143000"/>
            <a:ext cx="2011680" cy="365760"/>
          </a:xfrm>
          <a:prstGeom prst="round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D2C2C"/>
                </a:solidFill>
              </a:rPr>
              <a:t>Reuse</a:t>
            </a:r>
          </a:p>
        </p:txBody>
      </p:sp>
    </p:spTree>
    <p:extLst>
      <p:ext uri="{BB962C8B-B14F-4D97-AF65-F5344CB8AC3E}">
        <p14:creationId xmlns:p14="http://schemas.microsoft.com/office/powerpoint/2010/main" val="403227604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96AD8-ED3F-4A3A-A392-74172A75DF4B}"/>
              </a:ext>
            </a:extLst>
          </p:cNvPr>
          <p:cNvSpPr>
            <a:spLocks noGrp="1"/>
          </p:cNvSpPr>
          <p:nvPr>
            <p:ph type="title"/>
          </p:nvPr>
        </p:nvSpPr>
        <p:spPr/>
        <p:txBody>
          <a:bodyPr/>
          <a:lstStyle/>
          <a:p>
            <a:r>
              <a:rPr lang="en-US" dirty="0"/>
              <a:t>Medical Masks – Key Operational Considerations</a:t>
            </a:r>
          </a:p>
        </p:txBody>
      </p:sp>
      <p:sp>
        <p:nvSpPr>
          <p:cNvPr id="3" name="Text Placeholder 2">
            <a:extLst>
              <a:ext uri="{FF2B5EF4-FFF2-40B4-BE49-F238E27FC236}">
                <a16:creationId xmlns:a16="http://schemas.microsoft.com/office/drawing/2014/main" id="{B92BA2ED-48BC-4735-9C55-9174A4B304EE}"/>
              </a:ext>
            </a:extLst>
          </p:cNvPr>
          <p:cNvSpPr>
            <a:spLocks noGrp="1"/>
          </p:cNvSpPr>
          <p:nvPr>
            <p:ph type="body" sz="quarter" idx="10"/>
          </p:nvPr>
        </p:nvSpPr>
        <p:spPr>
          <a:xfrm>
            <a:off x="457200" y="1483339"/>
            <a:ext cx="8229600" cy="3341688"/>
          </a:xfrm>
        </p:spPr>
        <p:txBody>
          <a:bodyPr/>
          <a:lstStyle/>
          <a:p>
            <a:r>
              <a:rPr lang="en-US" dirty="0"/>
              <a:t>Non-medical fabric masks (also knowns as face coverings) are not considered PPE and their ability to protect HCWs is currently unknown</a:t>
            </a:r>
          </a:p>
          <a:p>
            <a:r>
              <a:rPr lang="en-US" dirty="0"/>
              <a:t>Efforts should be made to obtain standardized masks made of fabrics that are approved by national or sub-national authorities and offer some level of filtration as well as a hydrophobic outer layer to allow some level of fluid resistance  </a:t>
            </a:r>
          </a:p>
          <a:p>
            <a:r>
              <a:rPr lang="en-US" dirty="0"/>
              <a:t>Masks should be removed and disposed following local protocols whenever needed such as when they become moist, visibly soiled, or damaged and upon exiting the isolation area per standard practice</a:t>
            </a:r>
          </a:p>
          <a:p>
            <a:endParaRPr lang="en-US" dirty="0"/>
          </a:p>
        </p:txBody>
      </p:sp>
      <p:sp>
        <p:nvSpPr>
          <p:cNvPr id="5" name="Rectangle: Rounded Corners 4">
            <a:extLst>
              <a:ext uri="{FF2B5EF4-FFF2-40B4-BE49-F238E27FC236}">
                <a16:creationId xmlns:a16="http://schemas.microsoft.com/office/drawing/2014/main" id="{0897E9FD-6D85-4350-94FA-32DA2FAE29A0}"/>
              </a:ext>
            </a:extLst>
          </p:cNvPr>
          <p:cNvSpPr/>
          <p:nvPr/>
        </p:nvSpPr>
        <p:spPr>
          <a:xfrm>
            <a:off x="457199" y="1125060"/>
            <a:ext cx="2811517" cy="365760"/>
          </a:xfrm>
          <a:prstGeom prst="roundRect">
            <a:avLst/>
          </a:prstGeom>
          <a:solidFill>
            <a:srgbClr val="FBA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D2C2C"/>
                </a:solidFill>
              </a:rPr>
              <a:t>Potential Alternatives</a:t>
            </a:r>
          </a:p>
        </p:txBody>
      </p:sp>
    </p:spTree>
    <p:extLst>
      <p:ext uri="{BB962C8B-B14F-4D97-AF65-F5344CB8AC3E}">
        <p14:creationId xmlns:p14="http://schemas.microsoft.com/office/powerpoint/2010/main" val="315968304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A486-9EE7-4809-99DA-69F52A11D917}"/>
              </a:ext>
            </a:extLst>
          </p:cNvPr>
          <p:cNvSpPr>
            <a:spLocks noGrp="1"/>
          </p:cNvSpPr>
          <p:nvPr>
            <p:ph type="title"/>
          </p:nvPr>
        </p:nvSpPr>
        <p:spPr/>
        <p:txBody>
          <a:bodyPr/>
          <a:lstStyle/>
          <a:p>
            <a:r>
              <a:rPr lang="en-US" dirty="0">
                <a:latin typeface="Calibri"/>
                <a:cs typeface="Calibri"/>
              </a:rPr>
              <a:t>Gowns</a:t>
            </a:r>
            <a:endParaRPr lang="en-US" dirty="0"/>
          </a:p>
        </p:txBody>
      </p:sp>
      <p:sp>
        <p:nvSpPr>
          <p:cNvPr id="3" name="Text Placeholder 2">
            <a:extLst>
              <a:ext uri="{FF2B5EF4-FFF2-40B4-BE49-F238E27FC236}">
                <a16:creationId xmlns:a16="http://schemas.microsoft.com/office/drawing/2014/main" id="{E8ED0657-CFE9-4799-93F7-86B60BDA5184}"/>
              </a:ext>
            </a:extLst>
          </p:cNvPr>
          <p:cNvSpPr>
            <a:spLocks noGrp="1"/>
          </p:cNvSpPr>
          <p:nvPr>
            <p:ph type="body" sz="quarter" idx="10"/>
          </p:nvPr>
        </p:nvSpPr>
        <p:spPr>
          <a:xfrm>
            <a:off x="2378667" y="1135487"/>
            <a:ext cx="6384334" cy="3611174"/>
          </a:xfrm>
        </p:spPr>
        <p:txBody>
          <a:bodyPr/>
          <a:lstStyle/>
          <a:p>
            <a:pPr marL="0" indent="0">
              <a:buNone/>
            </a:pPr>
            <a:r>
              <a:rPr lang="en-US" dirty="0">
                <a:solidFill>
                  <a:srgbClr val="2D2C2C"/>
                </a:solidFill>
                <a:latin typeface="Calibri"/>
                <a:cs typeface="Calibri"/>
              </a:rPr>
              <a:t>Use during care of multiple patients </a:t>
            </a:r>
            <a:r>
              <a:rPr lang="en-US" dirty="0">
                <a:latin typeface="Calibri"/>
                <a:cs typeface="Calibri"/>
              </a:rPr>
              <a:t>with suspected or confirmed COVID-19 (multiple single-rooms when seen in succession or cohort of patients) during a single shift</a:t>
            </a:r>
            <a:endParaRPr lang="en-US" dirty="0">
              <a:cs typeface="Calibri" panose="020F0502020204030204" pitchFamily="34" charset="0"/>
            </a:endParaRPr>
          </a:p>
          <a:p>
            <a:pPr marL="229870" indent="-229870"/>
            <a:endParaRPr lang="en-US" dirty="0">
              <a:cs typeface="Calibri" panose="020F0502020204030204" pitchFamily="34" charset="0"/>
            </a:endParaRPr>
          </a:p>
          <a:p>
            <a:pPr marL="229870" indent="-229870"/>
            <a:endParaRPr lang="en-US" dirty="0">
              <a:latin typeface="Calibri"/>
              <a:cs typeface="Calibri"/>
            </a:endParaRPr>
          </a:p>
          <a:p>
            <a:pPr marL="0" indent="0">
              <a:buNone/>
            </a:pPr>
            <a:r>
              <a:rPr lang="en-US" dirty="0">
                <a:latin typeface="Calibri"/>
                <a:cs typeface="Calibri"/>
              </a:rPr>
              <a:t>Potential alternatives: disposable aprons, disposable laboratory coats, reusable patient gowns or laboratory coats, combinations of clothing </a:t>
            </a:r>
          </a:p>
        </p:txBody>
      </p:sp>
      <p:sp>
        <p:nvSpPr>
          <p:cNvPr id="4" name="Rectangle: Rounded Corners 3">
            <a:extLst>
              <a:ext uri="{FF2B5EF4-FFF2-40B4-BE49-F238E27FC236}">
                <a16:creationId xmlns:a16="http://schemas.microsoft.com/office/drawing/2014/main" id="{49018537-4C24-4410-9170-1302C3FE83A4}"/>
              </a:ext>
            </a:extLst>
          </p:cNvPr>
          <p:cNvSpPr/>
          <p:nvPr/>
        </p:nvSpPr>
        <p:spPr>
          <a:xfrm>
            <a:off x="342900" y="1243707"/>
            <a:ext cx="2011680" cy="365760"/>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D2C2C"/>
                </a:solidFill>
              </a:rPr>
              <a:t>Extended use</a:t>
            </a:r>
          </a:p>
        </p:txBody>
      </p:sp>
      <p:sp>
        <p:nvSpPr>
          <p:cNvPr id="6" name="Rectangle: Rounded Corners 5">
            <a:extLst>
              <a:ext uri="{FF2B5EF4-FFF2-40B4-BE49-F238E27FC236}">
                <a16:creationId xmlns:a16="http://schemas.microsoft.com/office/drawing/2014/main" id="{04B8DB1E-28C9-4FE5-9836-118B218985B9}"/>
              </a:ext>
            </a:extLst>
          </p:cNvPr>
          <p:cNvSpPr/>
          <p:nvPr/>
        </p:nvSpPr>
        <p:spPr>
          <a:xfrm>
            <a:off x="342900" y="2953865"/>
            <a:ext cx="2011680" cy="556594"/>
          </a:xfrm>
          <a:prstGeom prst="roundRect">
            <a:avLst/>
          </a:prstGeom>
          <a:solidFill>
            <a:srgbClr val="FBA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D2C2C"/>
                </a:solidFill>
              </a:rPr>
              <a:t>Potential Alternatives</a:t>
            </a:r>
          </a:p>
        </p:txBody>
      </p:sp>
    </p:spTree>
    <p:extLst>
      <p:ext uri="{BB962C8B-B14F-4D97-AF65-F5344CB8AC3E}">
        <p14:creationId xmlns:p14="http://schemas.microsoft.com/office/powerpoint/2010/main" val="47839455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203EB-05AC-4E70-B012-D68CD1E830BF}"/>
              </a:ext>
            </a:extLst>
          </p:cNvPr>
          <p:cNvSpPr>
            <a:spLocks noGrp="1"/>
          </p:cNvSpPr>
          <p:nvPr>
            <p:ph type="title"/>
          </p:nvPr>
        </p:nvSpPr>
        <p:spPr/>
        <p:txBody>
          <a:bodyPr/>
          <a:lstStyle/>
          <a:p>
            <a:r>
              <a:rPr lang="en-US" dirty="0"/>
              <a:t>Gowns – Key Operational Considerations</a:t>
            </a:r>
          </a:p>
        </p:txBody>
      </p:sp>
      <p:sp>
        <p:nvSpPr>
          <p:cNvPr id="3" name="Text Placeholder 2">
            <a:extLst>
              <a:ext uri="{FF2B5EF4-FFF2-40B4-BE49-F238E27FC236}">
                <a16:creationId xmlns:a16="http://schemas.microsoft.com/office/drawing/2014/main" id="{59A85245-EADC-4457-8690-75963B64B113}"/>
              </a:ext>
            </a:extLst>
          </p:cNvPr>
          <p:cNvSpPr>
            <a:spLocks noGrp="1"/>
          </p:cNvSpPr>
          <p:nvPr>
            <p:ph type="body" sz="quarter" idx="10"/>
          </p:nvPr>
        </p:nvSpPr>
        <p:spPr>
          <a:xfrm>
            <a:off x="457200" y="1501775"/>
            <a:ext cx="8229600" cy="3341688"/>
          </a:xfrm>
        </p:spPr>
        <p:txBody>
          <a:bodyPr/>
          <a:lstStyle/>
          <a:p>
            <a:r>
              <a:rPr lang="en-US" dirty="0"/>
              <a:t>If it becomes visibly soiled, the gown must be removed using appropriate technique for reprocessing or disposal following local protocols (followed by appropriate donning of a new gown)</a:t>
            </a:r>
          </a:p>
          <a:p>
            <a:endParaRPr lang="en-US" dirty="0"/>
          </a:p>
          <a:p>
            <a:r>
              <a:rPr lang="en-US" dirty="0"/>
              <a:t>If it is removed for any other reason such as taking a break or completing a shift, the gown should be sent for reprocessing or disposed of following local protocols  </a:t>
            </a:r>
          </a:p>
          <a:p>
            <a:endParaRPr lang="en-US" b="1" dirty="0"/>
          </a:p>
          <a:p>
            <a:r>
              <a:rPr lang="en-US" b="1" dirty="0"/>
              <a:t>This strategy should be prioritized over reuse or other approaches</a:t>
            </a:r>
            <a:r>
              <a:rPr lang="en-US" dirty="0"/>
              <a:t> </a:t>
            </a:r>
          </a:p>
        </p:txBody>
      </p:sp>
      <p:sp>
        <p:nvSpPr>
          <p:cNvPr id="5" name="Rectangle: Rounded Corners 4">
            <a:extLst>
              <a:ext uri="{FF2B5EF4-FFF2-40B4-BE49-F238E27FC236}">
                <a16:creationId xmlns:a16="http://schemas.microsoft.com/office/drawing/2014/main" id="{AF23851C-A6EE-4A34-88A3-401ECF7905A5}"/>
              </a:ext>
            </a:extLst>
          </p:cNvPr>
          <p:cNvSpPr/>
          <p:nvPr/>
        </p:nvSpPr>
        <p:spPr>
          <a:xfrm>
            <a:off x="365760" y="1138604"/>
            <a:ext cx="2011680" cy="365760"/>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D2C2C"/>
                </a:solidFill>
              </a:rPr>
              <a:t>Extended use</a:t>
            </a:r>
          </a:p>
        </p:txBody>
      </p:sp>
    </p:spTree>
    <p:extLst>
      <p:ext uri="{BB962C8B-B14F-4D97-AF65-F5344CB8AC3E}">
        <p14:creationId xmlns:p14="http://schemas.microsoft.com/office/powerpoint/2010/main" val="94276374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A85245-EADC-4457-8690-75963B64B113}"/>
              </a:ext>
            </a:extLst>
          </p:cNvPr>
          <p:cNvSpPr>
            <a:spLocks noGrp="1"/>
          </p:cNvSpPr>
          <p:nvPr>
            <p:ph type="body" sz="quarter" idx="10"/>
          </p:nvPr>
        </p:nvSpPr>
        <p:spPr>
          <a:xfrm>
            <a:off x="457200" y="1501775"/>
            <a:ext cx="8229600" cy="3341688"/>
          </a:xfrm>
        </p:spPr>
        <p:txBody>
          <a:bodyPr/>
          <a:lstStyle/>
          <a:p>
            <a:r>
              <a:rPr lang="en-US" dirty="0"/>
              <a:t>Selection of potential alternatives should take into consideration the availability and attributes, such as impermeability and comfort of the wearer, and whether there are enough available to allow frequent replacement</a:t>
            </a:r>
          </a:p>
          <a:p>
            <a:endParaRPr lang="en-US" dirty="0"/>
          </a:p>
          <a:p>
            <a:r>
              <a:rPr lang="en-US" dirty="0"/>
              <a:t>Alternatives should be removed using appropriate technique for either reprocessing or disposal following local protocols whenever needed (e.g., when moist, visibly soiled, or damaged) and upon exiting the isolation area</a:t>
            </a:r>
            <a:endParaRPr lang="en-US" strike="dblStrike" dirty="0"/>
          </a:p>
        </p:txBody>
      </p:sp>
      <p:sp>
        <p:nvSpPr>
          <p:cNvPr id="7" name="Title 1">
            <a:extLst>
              <a:ext uri="{FF2B5EF4-FFF2-40B4-BE49-F238E27FC236}">
                <a16:creationId xmlns:a16="http://schemas.microsoft.com/office/drawing/2014/main" id="{1708E5E4-7DA8-400C-AB31-460006CE07DC}"/>
              </a:ext>
            </a:extLst>
          </p:cNvPr>
          <p:cNvSpPr>
            <a:spLocks noGrp="1"/>
          </p:cNvSpPr>
          <p:nvPr>
            <p:ph type="title"/>
          </p:nvPr>
        </p:nvSpPr>
        <p:spPr>
          <a:xfrm>
            <a:off x="457200" y="205979"/>
            <a:ext cx="8229600" cy="689591"/>
          </a:xfrm>
        </p:spPr>
        <p:txBody>
          <a:bodyPr/>
          <a:lstStyle/>
          <a:p>
            <a:r>
              <a:rPr lang="en-US" dirty="0"/>
              <a:t>Gowns – Key Operational Considerations</a:t>
            </a:r>
          </a:p>
        </p:txBody>
      </p:sp>
      <p:sp>
        <p:nvSpPr>
          <p:cNvPr id="9" name="Rectangle: Rounded Corners 8">
            <a:extLst>
              <a:ext uri="{FF2B5EF4-FFF2-40B4-BE49-F238E27FC236}">
                <a16:creationId xmlns:a16="http://schemas.microsoft.com/office/drawing/2014/main" id="{F8BFEA9F-9EAA-4B68-AFEC-6E08CA75A330}"/>
              </a:ext>
            </a:extLst>
          </p:cNvPr>
          <p:cNvSpPr/>
          <p:nvPr/>
        </p:nvSpPr>
        <p:spPr>
          <a:xfrm>
            <a:off x="457199" y="1125060"/>
            <a:ext cx="2811517" cy="365760"/>
          </a:xfrm>
          <a:prstGeom prst="roundRect">
            <a:avLst/>
          </a:prstGeom>
          <a:solidFill>
            <a:srgbClr val="FBA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D2C2C"/>
                </a:solidFill>
              </a:rPr>
              <a:t>Potential Alternatives</a:t>
            </a:r>
          </a:p>
        </p:txBody>
      </p:sp>
    </p:spTree>
    <p:extLst>
      <p:ext uri="{BB962C8B-B14F-4D97-AF65-F5344CB8AC3E}">
        <p14:creationId xmlns:p14="http://schemas.microsoft.com/office/powerpoint/2010/main" val="23357839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A486-9EE7-4809-99DA-69F52A11D917}"/>
              </a:ext>
            </a:extLst>
          </p:cNvPr>
          <p:cNvSpPr>
            <a:spLocks noGrp="1"/>
          </p:cNvSpPr>
          <p:nvPr>
            <p:ph type="title"/>
          </p:nvPr>
        </p:nvSpPr>
        <p:spPr/>
        <p:txBody>
          <a:bodyPr/>
          <a:lstStyle/>
          <a:p>
            <a:r>
              <a:rPr lang="en-US" dirty="0">
                <a:latin typeface="Calibri"/>
                <a:cs typeface="Calibri"/>
              </a:rPr>
              <a:t>Eye Protections (Goggles and Face Shields)</a:t>
            </a:r>
            <a:endParaRPr lang="en-US" dirty="0"/>
          </a:p>
        </p:txBody>
      </p:sp>
      <p:sp>
        <p:nvSpPr>
          <p:cNvPr id="3" name="Text Placeholder 2">
            <a:extLst>
              <a:ext uri="{FF2B5EF4-FFF2-40B4-BE49-F238E27FC236}">
                <a16:creationId xmlns:a16="http://schemas.microsoft.com/office/drawing/2014/main" id="{E8ED0657-CFE9-4799-93F7-86B60BDA5184}"/>
              </a:ext>
            </a:extLst>
          </p:cNvPr>
          <p:cNvSpPr>
            <a:spLocks noGrp="1"/>
          </p:cNvSpPr>
          <p:nvPr>
            <p:ph type="body" sz="quarter" idx="10"/>
          </p:nvPr>
        </p:nvSpPr>
        <p:spPr>
          <a:xfrm>
            <a:off x="2378667" y="1233809"/>
            <a:ext cx="6384334" cy="3611174"/>
          </a:xfrm>
        </p:spPr>
        <p:txBody>
          <a:bodyPr/>
          <a:lstStyle/>
          <a:p>
            <a:pPr marL="0" indent="0">
              <a:buNone/>
            </a:pPr>
            <a:r>
              <a:rPr lang="en-US" dirty="0">
                <a:latin typeface="Calibri"/>
                <a:cs typeface="Calibri"/>
              </a:rPr>
              <a:t>Use </a:t>
            </a:r>
            <a:r>
              <a:rPr lang="en-US" dirty="0">
                <a:solidFill>
                  <a:srgbClr val="2D2C2C"/>
                </a:solidFill>
                <a:latin typeface="Calibri"/>
                <a:cs typeface="Calibri"/>
              </a:rPr>
              <a:t>during care of </a:t>
            </a:r>
            <a:r>
              <a:rPr lang="en-US" dirty="0">
                <a:latin typeface="Calibri"/>
                <a:cs typeface="Calibri"/>
              </a:rPr>
              <a:t>multiple patients with suspected or confirmed COVID-19 during a single shift</a:t>
            </a:r>
          </a:p>
          <a:p>
            <a:pPr marL="229870" indent="-229870"/>
            <a:endParaRPr lang="en-US" dirty="0">
              <a:cs typeface="Calibri" panose="020F0502020204030204" pitchFamily="34" charset="0"/>
            </a:endParaRPr>
          </a:p>
          <a:p>
            <a:pPr marL="457200" indent="-457200">
              <a:buFont typeface="+mj-lt"/>
              <a:buAutoNum type="alphaUcPeriod"/>
            </a:pPr>
            <a:r>
              <a:rPr lang="en-US" dirty="0">
                <a:latin typeface="Calibri"/>
                <a:cs typeface="Calibri"/>
              </a:rPr>
              <a:t>Reprocessing and reusing disposable face shields for one HCW to use on multiple patients with suspected or confirmed COVID-19 OR</a:t>
            </a:r>
          </a:p>
          <a:p>
            <a:pPr marL="457200" indent="-457200">
              <a:buFont typeface="+mj-lt"/>
              <a:buAutoNum type="alphaUcPeriod"/>
            </a:pPr>
            <a:r>
              <a:rPr lang="en-US" dirty="0">
                <a:latin typeface="Calibri"/>
                <a:cs typeface="Calibri"/>
              </a:rPr>
              <a:t>Dedicating a supply of reusable goggles or face shields to an isolation area </a:t>
            </a:r>
          </a:p>
          <a:p>
            <a:pPr marL="0" indent="0">
              <a:buNone/>
            </a:pPr>
            <a:endParaRPr lang="en-US" dirty="0">
              <a:latin typeface="Calibri"/>
              <a:cs typeface="Calibri"/>
            </a:endParaRPr>
          </a:p>
          <a:p>
            <a:pPr marL="0" indent="0">
              <a:buNone/>
            </a:pPr>
            <a:r>
              <a:rPr lang="en-US" dirty="0">
                <a:latin typeface="Calibri"/>
                <a:cs typeface="Calibri"/>
              </a:rPr>
              <a:t>Using safety glasses such as trauma glasses</a:t>
            </a:r>
            <a:endParaRPr lang="en-US" dirty="0">
              <a:cs typeface="Calibri" panose="020F0502020204030204" pitchFamily="34" charset="0"/>
            </a:endParaRPr>
          </a:p>
        </p:txBody>
      </p:sp>
      <p:sp>
        <p:nvSpPr>
          <p:cNvPr id="4" name="Rectangle: Rounded Corners 3">
            <a:extLst>
              <a:ext uri="{FF2B5EF4-FFF2-40B4-BE49-F238E27FC236}">
                <a16:creationId xmlns:a16="http://schemas.microsoft.com/office/drawing/2014/main" id="{49018537-4C24-4410-9170-1302C3FE83A4}"/>
              </a:ext>
            </a:extLst>
          </p:cNvPr>
          <p:cNvSpPr/>
          <p:nvPr/>
        </p:nvSpPr>
        <p:spPr>
          <a:xfrm>
            <a:off x="342900" y="1246757"/>
            <a:ext cx="2011680" cy="365760"/>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D2C2C"/>
                </a:solidFill>
              </a:rPr>
              <a:t>Extended use</a:t>
            </a:r>
          </a:p>
        </p:txBody>
      </p:sp>
      <p:sp>
        <p:nvSpPr>
          <p:cNvPr id="8" name="Rectangle: Rounded Corners 7">
            <a:extLst>
              <a:ext uri="{FF2B5EF4-FFF2-40B4-BE49-F238E27FC236}">
                <a16:creationId xmlns:a16="http://schemas.microsoft.com/office/drawing/2014/main" id="{815B4400-BF1F-4B8C-A1B5-5EE66210F9C3}"/>
              </a:ext>
            </a:extLst>
          </p:cNvPr>
          <p:cNvSpPr/>
          <p:nvPr/>
        </p:nvSpPr>
        <p:spPr>
          <a:xfrm>
            <a:off x="342900" y="2320068"/>
            <a:ext cx="2011680" cy="365760"/>
          </a:xfrm>
          <a:prstGeom prst="round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D2C2C"/>
                </a:solidFill>
              </a:rPr>
              <a:t>Reuse</a:t>
            </a:r>
          </a:p>
        </p:txBody>
      </p:sp>
      <p:sp>
        <p:nvSpPr>
          <p:cNvPr id="7" name="Rectangle: Rounded Corners 6">
            <a:extLst>
              <a:ext uri="{FF2B5EF4-FFF2-40B4-BE49-F238E27FC236}">
                <a16:creationId xmlns:a16="http://schemas.microsoft.com/office/drawing/2014/main" id="{37C333CC-BF21-48F0-B406-9FF4BF7DAA23}"/>
              </a:ext>
            </a:extLst>
          </p:cNvPr>
          <p:cNvSpPr/>
          <p:nvPr/>
        </p:nvSpPr>
        <p:spPr>
          <a:xfrm>
            <a:off x="342900" y="4204592"/>
            <a:ext cx="2011680" cy="556594"/>
          </a:xfrm>
          <a:prstGeom prst="roundRect">
            <a:avLst/>
          </a:prstGeom>
          <a:solidFill>
            <a:srgbClr val="FBA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D2C2C"/>
                </a:solidFill>
              </a:rPr>
              <a:t>Potential Alternatives</a:t>
            </a:r>
          </a:p>
        </p:txBody>
      </p:sp>
    </p:spTree>
    <p:extLst>
      <p:ext uri="{BB962C8B-B14F-4D97-AF65-F5344CB8AC3E}">
        <p14:creationId xmlns:p14="http://schemas.microsoft.com/office/powerpoint/2010/main" val="108640868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F0D9-FFF1-4C92-9B22-FE37145C3C29}"/>
              </a:ext>
            </a:extLst>
          </p:cNvPr>
          <p:cNvSpPr>
            <a:spLocks noGrp="1"/>
          </p:cNvSpPr>
          <p:nvPr>
            <p:ph type="title"/>
          </p:nvPr>
        </p:nvSpPr>
        <p:spPr/>
        <p:txBody>
          <a:bodyPr/>
          <a:lstStyle/>
          <a:p>
            <a:r>
              <a:rPr lang="en-US" dirty="0">
                <a:latin typeface="Calibri"/>
                <a:cs typeface="Calibri"/>
              </a:rPr>
              <a:t>Eye Protections </a:t>
            </a:r>
            <a:r>
              <a:rPr lang="en-US" dirty="0"/>
              <a:t>– Key Operational Considerations</a:t>
            </a:r>
          </a:p>
        </p:txBody>
      </p:sp>
      <p:sp>
        <p:nvSpPr>
          <p:cNvPr id="3" name="Text Placeholder 2">
            <a:extLst>
              <a:ext uri="{FF2B5EF4-FFF2-40B4-BE49-F238E27FC236}">
                <a16:creationId xmlns:a16="http://schemas.microsoft.com/office/drawing/2014/main" id="{E88C2454-DC32-4897-B565-6093B5FE1162}"/>
              </a:ext>
            </a:extLst>
          </p:cNvPr>
          <p:cNvSpPr>
            <a:spLocks noGrp="1"/>
          </p:cNvSpPr>
          <p:nvPr>
            <p:ph type="body" sz="quarter" idx="10"/>
          </p:nvPr>
        </p:nvSpPr>
        <p:spPr>
          <a:xfrm>
            <a:off x="457200" y="1489075"/>
            <a:ext cx="8229600" cy="3341688"/>
          </a:xfrm>
        </p:spPr>
        <p:txBody>
          <a:bodyPr/>
          <a:lstStyle/>
          <a:p>
            <a:r>
              <a:rPr lang="en-US" dirty="0"/>
              <a:t>If eye protection becomes visibly soiled, it should be removed using appropriate technique and sent for reprocessing or disposal following local protocols </a:t>
            </a:r>
          </a:p>
          <a:p>
            <a:endParaRPr lang="en-US" dirty="0"/>
          </a:p>
          <a:p>
            <a:r>
              <a:rPr lang="en-US" dirty="0"/>
              <a:t>If eye protection is removed for any other reason such as taking a break or completing a shift, it should be sent for reprocessing or disposed following local protocols</a:t>
            </a:r>
          </a:p>
        </p:txBody>
      </p:sp>
      <p:sp>
        <p:nvSpPr>
          <p:cNvPr id="5" name="Rectangle: Rounded Corners 4">
            <a:extLst>
              <a:ext uri="{FF2B5EF4-FFF2-40B4-BE49-F238E27FC236}">
                <a16:creationId xmlns:a16="http://schemas.microsoft.com/office/drawing/2014/main" id="{21E86474-F85F-4422-B9BE-7666565525D6}"/>
              </a:ext>
            </a:extLst>
          </p:cNvPr>
          <p:cNvSpPr/>
          <p:nvPr/>
        </p:nvSpPr>
        <p:spPr>
          <a:xfrm>
            <a:off x="365760" y="1138604"/>
            <a:ext cx="2011680" cy="365760"/>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D2C2C"/>
                </a:solidFill>
              </a:rPr>
              <a:t>Extended use</a:t>
            </a:r>
          </a:p>
        </p:txBody>
      </p:sp>
    </p:spTree>
    <p:extLst>
      <p:ext uri="{BB962C8B-B14F-4D97-AF65-F5344CB8AC3E}">
        <p14:creationId xmlns:p14="http://schemas.microsoft.com/office/powerpoint/2010/main" val="402300512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F0D9-FFF1-4C92-9B22-FE37145C3C29}"/>
              </a:ext>
            </a:extLst>
          </p:cNvPr>
          <p:cNvSpPr>
            <a:spLocks noGrp="1"/>
          </p:cNvSpPr>
          <p:nvPr>
            <p:ph type="title"/>
          </p:nvPr>
        </p:nvSpPr>
        <p:spPr/>
        <p:txBody>
          <a:bodyPr/>
          <a:lstStyle/>
          <a:p>
            <a:r>
              <a:rPr lang="en-US" dirty="0">
                <a:latin typeface="Calibri"/>
                <a:cs typeface="Calibri"/>
              </a:rPr>
              <a:t>Eye Protections </a:t>
            </a:r>
            <a:r>
              <a:rPr lang="en-US" dirty="0"/>
              <a:t>– Key Operational Considerations</a:t>
            </a:r>
          </a:p>
        </p:txBody>
      </p:sp>
      <p:sp>
        <p:nvSpPr>
          <p:cNvPr id="3" name="Text Placeholder 2">
            <a:extLst>
              <a:ext uri="{FF2B5EF4-FFF2-40B4-BE49-F238E27FC236}">
                <a16:creationId xmlns:a16="http://schemas.microsoft.com/office/drawing/2014/main" id="{E88C2454-DC32-4897-B565-6093B5FE1162}"/>
              </a:ext>
            </a:extLst>
          </p:cNvPr>
          <p:cNvSpPr>
            <a:spLocks noGrp="1"/>
          </p:cNvSpPr>
          <p:nvPr>
            <p:ph type="body" sz="quarter" idx="10"/>
          </p:nvPr>
        </p:nvSpPr>
        <p:spPr>
          <a:xfrm>
            <a:off x="457200" y="1435786"/>
            <a:ext cx="8229600" cy="3341688"/>
          </a:xfrm>
        </p:spPr>
        <p:txBody>
          <a:bodyPr/>
          <a:lstStyle/>
          <a:p>
            <a:pPr marL="0" indent="0">
              <a:buNone/>
            </a:pPr>
            <a:r>
              <a:rPr lang="en-US" dirty="0">
                <a:latin typeface="Calibri"/>
                <a:cs typeface="Calibri"/>
              </a:rPr>
              <a:t>Option A. Reprocessing and reusing disposable face shields for one HCW to use on multiple patients with confirmed or suspected COVID-19</a:t>
            </a:r>
          </a:p>
          <a:p>
            <a:r>
              <a:rPr lang="en-US" dirty="0"/>
              <a:t>A face shield should be dedicated to one HCW  </a:t>
            </a:r>
          </a:p>
          <a:p>
            <a:r>
              <a:rPr lang="en-US" dirty="0"/>
              <a:t>They should be immediately reprocessed when they are visibly soiled,  whenever they are removed such as when leaving the isolation area, and at least daily (after every shift)  </a:t>
            </a:r>
          </a:p>
          <a:p>
            <a:r>
              <a:rPr lang="en-US" dirty="0"/>
              <a:t>After reprocessing, store face shield in a transparent plastic container and label with the HCW name to prevent accidental sharing between HCW</a:t>
            </a:r>
          </a:p>
          <a:p>
            <a:r>
              <a:rPr lang="en-US" dirty="0"/>
              <a:t>Examine prior to each reuse to ensure the integrity of the foam pad, elastic strap, and clarity of the visor </a:t>
            </a:r>
          </a:p>
          <a:p>
            <a:endParaRPr lang="en-US" dirty="0"/>
          </a:p>
        </p:txBody>
      </p:sp>
      <p:sp>
        <p:nvSpPr>
          <p:cNvPr id="5" name="Rectangle: Rounded Corners 4">
            <a:extLst>
              <a:ext uri="{FF2B5EF4-FFF2-40B4-BE49-F238E27FC236}">
                <a16:creationId xmlns:a16="http://schemas.microsoft.com/office/drawing/2014/main" id="{ED814E3F-AAF8-4052-AF51-199A3618CEC7}"/>
              </a:ext>
            </a:extLst>
          </p:cNvPr>
          <p:cNvSpPr/>
          <p:nvPr/>
        </p:nvSpPr>
        <p:spPr>
          <a:xfrm>
            <a:off x="365760" y="1047101"/>
            <a:ext cx="2011680" cy="365760"/>
          </a:xfrm>
          <a:prstGeom prst="round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D2C2C"/>
                </a:solidFill>
              </a:rPr>
              <a:t>Reuse</a:t>
            </a:r>
          </a:p>
        </p:txBody>
      </p:sp>
    </p:spTree>
    <p:extLst>
      <p:ext uri="{BB962C8B-B14F-4D97-AF65-F5344CB8AC3E}">
        <p14:creationId xmlns:p14="http://schemas.microsoft.com/office/powerpoint/2010/main" val="27656829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F0D9-FFF1-4C92-9B22-FE37145C3C29}"/>
              </a:ext>
            </a:extLst>
          </p:cNvPr>
          <p:cNvSpPr>
            <a:spLocks noGrp="1"/>
          </p:cNvSpPr>
          <p:nvPr>
            <p:ph type="title"/>
          </p:nvPr>
        </p:nvSpPr>
        <p:spPr/>
        <p:txBody>
          <a:bodyPr/>
          <a:lstStyle/>
          <a:p>
            <a:r>
              <a:rPr lang="en-US" dirty="0">
                <a:latin typeface="Calibri"/>
                <a:cs typeface="Calibri"/>
              </a:rPr>
              <a:t>Eye Protections </a:t>
            </a:r>
            <a:r>
              <a:rPr lang="en-US" dirty="0"/>
              <a:t>– Key Operational Considerations</a:t>
            </a:r>
          </a:p>
        </p:txBody>
      </p:sp>
      <p:sp>
        <p:nvSpPr>
          <p:cNvPr id="3" name="Text Placeholder 2">
            <a:extLst>
              <a:ext uri="{FF2B5EF4-FFF2-40B4-BE49-F238E27FC236}">
                <a16:creationId xmlns:a16="http://schemas.microsoft.com/office/drawing/2014/main" id="{E88C2454-DC32-4897-B565-6093B5FE1162}"/>
              </a:ext>
            </a:extLst>
          </p:cNvPr>
          <p:cNvSpPr>
            <a:spLocks noGrp="1"/>
          </p:cNvSpPr>
          <p:nvPr>
            <p:ph type="body" sz="quarter" idx="10"/>
          </p:nvPr>
        </p:nvSpPr>
        <p:spPr>
          <a:xfrm>
            <a:off x="457200" y="1501775"/>
            <a:ext cx="8321040" cy="3341688"/>
          </a:xfrm>
        </p:spPr>
        <p:txBody>
          <a:bodyPr/>
          <a:lstStyle/>
          <a:p>
            <a:pPr marL="0" indent="0">
              <a:buNone/>
            </a:pPr>
            <a:r>
              <a:rPr lang="en-US" dirty="0">
                <a:latin typeface="Calibri"/>
                <a:cs typeface="Calibri"/>
              </a:rPr>
              <a:t>Option B. Dedicating a supply of reusable goggles or face shields to an isolation area </a:t>
            </a:r>
          </a:p>
          <a:p>
            <a:r>
              <a:rPr lang="en-US" dirty="0"/>
              <a:t>Items should be reprocessed after each use and stored at the entry to the isolation area, in a dedicated area equipped for reprocessing adjacent to the isolation area (dirty and clean storage area)</a:t>
            </a:r>
          </a:p>
          <a:p>
            <a:pPr marL="0" indent="0">
              <a:buNone/>
            </a:pPr>
            <a:endParaRPr lang="en-US" dirty="0"/>
          </a:p>
          <a:p>
            <a:pPr marL="0" indent="0">
              <a:buNone/>
            </a:pPr>
            <a:endParaRPr lang="en-US" dirty="0"/>
          </a:p>
          <a:p>
            <a:r>
              <a:rPr lang="en-US" dirty="0"/>
              <a:t>The selection of potential alternatives should include those that have extensions to cover the side of the eyes  </a:t>
            </a:r>
          </a:p>
          <a:p>
            <a:endParaRPr lang="en-US" dirty="0"/>
          </a:p>
        </p:txBody>
      </p:sp>
      <p:sp>
        <p:nvSpPr>
          <p:cNvPr id="5" name="Rectangle: Rounded Corners 4">
            <a:extLst>
              <a:ext uri="{FF2B5EF4-FFF2-40B4-BE49-F238E27FC236}">
                <a16:creationId xmlns:a16="http://schemas.microsoft.com/office/drawing/2014/main" id="{ED814E3F-AAF8-4052-AF51-199A3618CEC7}"/>
              </a:ext>
            </a:extLst>
          </p:cNvPr>
          <p:cNvSpPr/>
          <p:nvPr/>
        </p:nvSpPr>
        <p:spPr>
          <a:xfrm>
            <a:off x="365760" y="1143000"/>
            <a:ext cx="2011680" cy="365760"/>
          </a:xfrm>
          <a:prstGeom prst="round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D2C2C"/>
                </a:solidFill>
              </a:rPr>
              <a:t>Reuse</a:t>
            </a:r>
          </a:p>
        </p:txBody>
      </p:sp>
      <p:sp>
        <p:nvSpPr>
          <p:cNvPr id="8" name="Rectangle: Rounded Corners 7">
            <a:extLst>
              <a:ext uri="{FF2B5EF4-FFF2-40B4-BE49-F238E27FC236}">
                <a16:creationId xmlns:a16="http://schemas.microsoft.com/office/drawing/2014/main" id="{51D22B8F-ADD4-4FC5-ADF9-F65AD80F31AF}"/>
              </a:ext>
            </a:extLst>
          </p:cNvPr>
          <p:cNvSpPr/>
          <p:nvPr/>
        </p:nvSpPr>
        <p:spPr>
          <a:xfrm>
            <a:off x="365760" y="3451861"/>
            <a:ext cx="2811517" cy="365760"/>
          </a:xfrm>
          <a:prstGeom prst="roundRect">
            <a:avLst/>
          </a:prstGeom>
          <a:solidFill>
            <a:srgbClr val="FBA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D2C2C"/>
                </a:solidFill>
              </a:rPr>
              <a:t>Potential Alternatives</a:t>
            </a:r>
          </a:p>
        </p:txBody>
      </p:sp>
    </p:spTree>
    <p:extLst>
      <p:ext uri="{BB962C8B-B14F-4D97-AF65-F5344CB8AC3E}">
        <p14:creationId xmlns:p14="http://schemas.microsoft.com/office/powerpoint/2010/main" val="40674318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4560-88A4-481E-8388-9FECC0F7B4D4}"/>
              </a:ext>
            </a:extLst>
          </p:cNvPr>
          <p:cNvSpPr>
            <a:spLocks noGrp="1"/>
          </p:cNvSpPr>
          <p:nvPr>
            <p:ph type="title"/>
          </p:nvPr>
        </p:nvSpPr>
        <p:spPr/>
        <p:txBody>
          <a:bodyPr/>
          <a:lstStyle/>
          <a:p>
            <a:r>
              <a:rPr lang="en-US" dirty="0"/>
              <a:t>Purpose and Scope of Presentation</a:t>
            </a:r>
            <a:endParaRPr lang="en-US" dirty="0">
              <a:solidFill>
                <a:srgbClr val="FF0000"/>
              </a:solidFill>
            </a:endParaRPr>
          </a:p>
        </p:txBody>
      </p:sp>
      <p:sp>
        <p:nvSpPr>
          <p:cNvPr id="3" name="Text Placeholder 2">
            <a:extLst>
              <a:ext uri="{FF2B5EF4-FFF2-40B4-BE49-F238E27FC236}">
                <a16:creationId xmlns:a16="http://schemas.microsoft.com/office/drawing/2014/main" id="{9A0BF9D4-EDB9-4392-9ACE-BE8705DCA265}"/>
              </a:ext>
            </a:extLst>
          </p:cNvPr>
          <p:cNvSpPr>
            <a:spLocks noGrp="1"/>
          </p:cNvSpPr>
          <p:nvPr>
            <p:ph type="body" sz="quarter" idx="10"/>
          </p:nvPr>
        </p:nvSpPr>
        <p:spPr>
          <a:xfrm>
            <a:off x="457200" y="1158875"/>
            <a:ext cx="8229600" cy="3422552"/>
          </a:xfrm>
        </p:spPr>
        <p:txBody>
          <a:bodyPr/>
          <a:lstStyle/>
          <a:p>
            <a:pPr marL="229870" indent="-229870"/>
            <a:r>
              <a:rPr lang="en-US" dirty="0"/>
              <a:t>Purpose: to provide operational considerations to be used in conjunction with WHO’s guidance on the </a:t>
            </a:r>
            <a:r>
              <a:rPr lang="en-US" u="sng" dirty="0">
                <a:hlinkClick r:id="rId3"/>
              </a:rPr>
              <a:t>Rational use of personal protective equipment for coronavirus disease 2019 (COVID-19)</a:t>
            </a:r>
            <a:r>
              <a:rPr lang="en-US" dirty="0"/>
              <a:t> which defines strategies to optimize the availability of PPE and a summary of temporary measures during severe shortage of PPE*</a:t>
            </a:r>
            <a:endParaRPr lang="en-US" dirty="0">
              <a:latin typeface="Calibri"/>
              <a:cs typeface="Calibri"/>
            </a:endParaRPr>
          </a:p>
          <a:p>
            <a:pPr marL="0" indent="0">
              <a:buNone/>
            </a:pPr>
            <a:endParaRPr lang="en-US" dirty="0">
              <a:latin typeface="Calibri"/>
              <a:cs typeface="Calibri"/>
            </a:endParaRPr>
          </a:p>
          <a:p>
            <a:pPr marL="229870" indent="-229870"/>
            <a:r>
              <a:rPr lang="en-US" dirty="0">
                <a:latin typeface="Calibri"/>
                <a:cs typeface="Calibri"/>
              </a:rPr>
              <a:t>Scope: provides practical operational considerations for: </a:t>
            </a:r>
          </a:p>
          <a:p>
            <a:pPr marL="512762" lvl="1" indent="0">
              <a:buNone/>
            </a:pPr>
            <a:r>
              <a:rPr lang="en-US" dirty="0">
                <a:latin typeface="Calibri"/>
                <a:cs typeface="Calibri"/>
              </a:rPr>
              <a:t>1) Temporary measures included in WHO’s guidance</a:t>
            </a:r>
          </a:p>
          <a:p>
            <a:pPr marL="512762" lvl="1" indent="0">
              <a:buNone/>
            </a:pPr>
            <a:r>
              <a:rPr lang="en-US" dirty="0">
                <a:latin typeface="Calibri"/>
                <a:cs typeface="Calibri"/>
              </a:rPr>
              <a:t>2) Several additional measures which are being utilized in some settings</a:t>
            </a:r>
          </a:p>
        </p:txBody>
      </p:sp>
      <p:sp>
        <p:nvSpPr>
          <p:cNvPr id="4" name="TextBox 3">
            <a:extLst>
              <a:ext uri="{FF2B5EF4-FFF2-40B4-BE49-F238E27FC236}">
                <a16:creationId xmlns:a16="http://schemas.microsoft.com/office/drawing/2014/main" id="{29DD90A6-F4E2-42AF-876D-870186C3B6FB}"/>
              </a:ext>
            </a:extLst>
          </p:cNvPr>
          <p:cNvSpPr txBox="1"/>
          <p:nvPr/>
        </p:nvSpPr>
        <p:spPr>
          <a:xfrm>
            <a:off x="457200" y="4407408"/>
            <a:ext cx="8092440" cy="523220"/>
          </a:xfrm>
          <a:prstGeom prst="rect">
            <a:avLst/>
          </a:prstGeom>
          <a:noFill/>
        </p:spPr>
        <p:txBody>
          <a:bodyPr wrap="square" rtlCol="0">
            <a:spAutoFit/>
          </a:bodyPr>
          <a:lstStyle/>
          <a:p>
            <a:r>
              <a:rPr lang="en-US" sz="1400" b="1" dirty="0">
                <a:solidFill>
                  <a:srgbClr val="000000"/>
                </a:solidFill>
                <a:latin typeface="Calibri" panose="020F0502020204030204" pitchFamily="34" charset="0"/>
              </a:rPr>
              <a:t>* Because this presentation is intended to be used in conjunction with WHO PPE guidance, WHO terminology is used (e.g., medical masks) and WHO recommendations for healthcare worker PPE</a:t>
            </a:r>
          </a:p>
        </p:txBody>
      </p:sp>
    </p:spTree>
    <p:extLst>
      <p:ext uri="{BB962C8B-B14F-4D97-AF65-F5344CB8AC3E}">
        <p14:creationId xmlns:p14="http://schemas.microsoft.com/office/powerpoint/2010/main" val="241798990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A486-9EE7-4809-99DA-69F52A11D917}"/>
              </a:ext>
            </a:extLst>
          </p:cNvPr>
          <p:cNvSpPr>
            <a:spLocks noGrp="1"/>
          </p:cNvSpPr>
          <p:nvPr>
            <p:ph type="title"/>
          </p:nvPr>
        </p:nvSpPr>
        <p:spPr/>
        <p:txBody>
          <a:bodyPr/>
          <a:lstStyle/>
          <a:p>
            <a:r>
              <a:rPr lang="en-US" dirty="0">
                <a:latin typeface="Calibri"/>
                <a:cs typeface="Calibri"/>
              </a:rPr>
              <a:t>Respirators</a:t>
            </a:r>
            <a:endParaRPr lang="en-US" dirty="0"/>
          </a:p>
        </p:txBody>
      </p:sp>
      <p:sp>
        <p:nvSpPr>
          <p:cNvPr id="3" name="Text Placeholder 2">
            <a:extLst>
              <a:ext uri="{FF2B5EF4-FFF2-40B4-BE49-F238E27FC236}">
                <a16:creationId xmlns:a16="http://schemas.microsoft.com/office/drawing/2014/main" id="{E8ED0657-CFE9-4799-93F7-86B60BDA5184}"/>
              </a:ext>
            </a:extLst>
          </p:cNvPr>
          <p:cNvSpPr>
            <a:spLocks noGrp="1"/>
          </p:cNvSpPr>
          <p:nvPr>
            <p:ph type="body" sz="quarter" idx="10"/>
          </p:nvPr>
        </p:nvSpPr>
        <p:spPr>
          <a:xfrm>
            <a:off x="2378667" y="1135487"/>
            <a:ext cx="6384334" cy="2388549"/>
          </a:xfrm>
        </p:spPr>
        <p:txBody>
          <a:bodyPr/>
          <a:lstStyle/>
          <a:p>
            <a:pPr marL="0" indent="0">
              <a:buNone/>
            </a:pPr>
            <a:r>
              <a:rPr lang="en-US" dirty="0">
                <a:latin typeface="Calibri"/>
                <a:cs typeface="Calibri"/>
              </a:rPr>
              <a:t>Use on multiple patients with suspected or confirmed COVID-19 (multiple single-rooms when seen in succession or cohort of patients) during a single shift</a:t>
            </a:r>
            <a:endParaRPr lang="en-US" dirty="0">
              <a:cs typeface="Calibri" panose="020F0502020204030204" pitchFamily="34" charset="0"/>
            </a:endParaRPr>
          </a:p>
          <a:p>
            <a:pPr marL="229870" indent="-229870"/>
            <a:endParaRPr lang="en-US" dirty="0">
              <a:cs typeface="Calibri" panose="020F0502020204030204" pitchFamily="34" charset="0"/>
            </a:endParaRPr>
          </a:p>
          <a:p>
            <a:pPr marL="0" indent="0">
              <a:buNone/>
            </a:pPr>
            <a:r>
              <a:rPr lang="en-US" dirty="0">
                <a:latin typeface="Calibri"/>
                <a:cs typeface="Calibri"/>
              </a:rPr>
              <a:t>Reprocessing and reusing respirators for one HCW to use on multiple patients with suspected or confirmed COVID-19</a:t>
            </a:r>
          </a:p>
        </p:txBody>
      </p:sp>
      <p:sp>
        <p:nvSpPr>
          <p:cNvPr id="4" name="Rectangle: Rounded Corners 3">
            <a:extLst>
              <a:ext uri="{FF2B5EF4-FFF2-40B4-BE49-F238E27FC236}">
                <a16:creationId xmlns:a16="http://schemas.microsoft.com/office/drawing/2014/main" id="{49018537-4C24-4410-9170-1302C3FE83A4}"/>
              </a:ext>
            </a:extLst>
          </p:cNvPr>
          <p:cNvSpPr/>
          <p:nvPr/>
        </p:nvSpPr>
        <p:spPr>
          <a:xfrm>
            <a:off x="342900" y="1191155"/>
            <a:ext cx="2011680" cy="365760"/>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D2C2C"/>
                </a:solidFill>
              </a:rPr>
              <a:t>Extended use</a:t>
            </a:r>
          </a:p>
        </p:txBody>
      </p:sp>
      <p:sp>
        <p:nvSpPr>
          <p:cNvPr id="8" name="Rectangle: Rounded Corners 7">
            <a:extLst>
              <a:ext uri="{FF2B5EF4-FFF2-40B4-BE49-F238E27FC236}">
                <a16:creationId xmlns:a16="http://schemas.microsoft.com/office/drawing/2014/main" id="{815B4400-BF1F-4B8C-A1B5-5EE66210F9C3}"/>
              </a:ext>
            </a:extLst>
          </p:cNvPr>
          <p:cNvSpPr/>
          <p:nvPr/>
        </p:nvSpPr>
        <p:spPr>
          <a:xfrm>
            <a:off x="342900" y="2559432"/>
            <a:ext cx="2011680" cy="365760"/>
          </a:xfrm>
          <a:prstGeom prst="round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D2C2C"/>
                </a:solidFill>
              </a:rPr>
              <a:t>Reuse</a:t>
            </a:r>
          </a:p>
        </p:txBody>
      </p:sp>
    </p:spTree>
    <p:extLst>
      <p:ext uri="{BB962C8B-B14F-4D97-AF65-F5344CB8AC3E}">
        <p14:creationId xmlns:p14="http://schemas.microsoft.com/office/powerpoint/2010/main" val="301163230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F809-6AB1-4127-8BC1-5C0C3921F172}"/>
              </a:ext>
            </a:extLst>
          </p:cNvPr>
          <p:cNvSpPr>
            <a:spLocks noGrp="1"/>
          </p:cNvSpPr>
          <p:nvPr>
            <p:ph type="title"/>
          </p:nvPr>
        </p:nvSpPr>
        <p:spPr/>
        <p:txBody>
          <a:bodyPr/>
          <a:lstStyle/>
          <a:p>
            <a:r>
              <a:rPr lang="en-US" dirty="0"/>
              <a:t>Respirators – Key Operational Considerations</a:t>
            </a:r>
          </a:p>
        </p:txBody>
      </p:sp>
      <p:sp>
        <p:nvSpPr>
          <p:cNvPr id="3" name="Text Placeholder 2">
            <a:extLst>
              <a:ext uri="{FF2B5EF4-FFF2-40B4-BE49-F238E27FC236}">
                <a16:creationId xmlns:a16="http://schemas.microsoft.com/office/drawing/2014/main" id="{EFE0FF3A-1E06-4799-BDEE-3A6B45831764}"/>
              </a:ext>
            </a:extLst>
          </p:cNvPr>
          <p:cNvSpPr>
            <a:spLocks noGrp="1"/>
          </p:cNvSpPr>
          <p:nvPr>
            <p:ph type="body" sz="quarter" idx="10"/>
          </p:nvPr>
        </p:nvSpPr>
        <p:spPr>
          <a:xfrm>
            <a:off x="457200" y="1450975"/>
            <a:ext cx="8229600" cy="3341688"/>
          </a:xfrm>
        </p:spPr>
        <p:txBody>
          <a:bodyPr/>
          <a:lstStyle/>
          <a:p>
            <a:r>
              <a:rPr lang="en-US" dirty="0"/>
              <a:t>The potential number of hours of extended use would be dependent on local and individual factors such as humidity and shift length. In practice, this would likely be a maximum of six hours</a:t>
            </a:r>
          </a:p>
          <a:p>
            <a:endParaRPr lang="en-US" dirty="0"/>
          </a:p>
          <a:p>
            <a:endParaRPr lang="en-US" dirty="0"/>
          </a:p>
          <a:p>
            <a:r>
              <a:rPr lang="en-US" dirty="0"/>
              <a:t>If the respirator becomes damaged, soiled or difficult to breathe through, it should be removed from circulation and disposed following local protocols</a:t>
            </a:r>
            <a:endParaRPr lang="en-US" dirty="0">
              <a:latin typeface="Calibri"/>
              <a:cs typeface="Calibri"/>
            </a:endParaRPr>
          </a:p>
          <a:p>
            <a:pPr marL="0" indent="0">
              <a:buNone/>
            </a:pPr>
            <a:r>
              <a:rPr lang="en-US" dirty="0"/>
              <a:t> </a:t>
            </a:r>
          </a:p>
        </p:txBody>
      </p:sp>
      <p:sp>
        <p:nvSpPr>
          <p:cNvPr id="4" name="Rectangle: Rounded Corners 3">
            <a:extLst>
              <a:ext uri="{FF2B5EF4-FFF2-40B4-BE49-F238E27FC236}">
                <a16:creationId xmlns:a16="http://schemas.microsoft.com/office/drawing/2014/main" id="{B570D2FF-82F1-4C50-BD73-3D60B5EC0791}"/>
              </a:ext>
            </a:extLst>
          </p:cNvPr>
          <p:cNvSpPr/>
          <p:nvPr/>
        </p:nvSpPr>
        <p:spPr>
          <a:xfrm>
            <a:off x="342900" y="1097039"/>
            <a:ext cx="2011680" cy="365760"/>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D2C2C"/>
                </a:solidFill>
              </a:rPr>
              <a:t>Extended use</a:t>
            </a:r>
          </a:p>
        </p:txBody>
      </p:sp>
      <p:sp>
        <p:nvSpPr>
          <p:cNvPr id="5" name="Rectangle: Rounded Corners 4">
            <a:extLst>
              <a:ext uri="{FF2B5EF4-FFF2-40B4-BE49-F238E27FC236}">
                <a16:creationId xmlns:a16="http://schemas.microsoft.com/office/drawing/2014/main" id="{D87C30C2-9F93-4F00-BB78-DB859A08C064}"/>
              </a:ext>
            </a:extLst>
          </p:cNvPr>
          <p:cNvSpPr/>
          <p:nvPr/>
        </p:nvSpPr>
        <p:spPr>
          <a:xfrm>
            <a:off x="342900" y="2773582"/>
            <a:ext cx="2011680" cy="365760"/>
          </a:xfrm>
          <a:prstGeom prst="round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D2C2C"/>
                </a:solidFill>
              </a:rPr>
              <a:t>Reuse</a:t>
            </a:r>
          </a:p>
        </p:txBody>
      </p:sp>
    </p:spTree>
    <p:extLst>
      <p:ext uri="{BB962C8B-B14F-4D97-AF65-F5344CB8AC3E}">
        <p14:creationId xmlns:p14="http://schemas.microsoft.com/office/powerpoint/2010/main" val="36995197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63980-96CF-41B3-8795-BE29531D10CD}"/>
              </a:ext>
            </a:extLst>
          </p:cNvPr>
          <p:cNvSpPr>
            <a:spLocks noGrp="1"/>
          </p:cNvSpPr>
          <p:nvPr>
            <p:ph type="title"/>
          </p:nvPr>
        </p:nvSpPr>
        <p:spPr/>
        <p:txBody>
          <a:bodyPr/>
          <a:lstStyle/>
          <a:p>
            <a:r>
              <a:rPr lang="en-US" dirty="0"/>
              <a:t>Decontamination of Respirators</a:t>
            </a:r>
          </a:p>
        </p:txBody>
      </p:sp>
      <p:sp>
        <p:nvSpPr>
          <p:cNvPr id="3" name="Text Placeholder 2">
            <a:extLst>
              <a:ext uri="{FF2B5EF4-FFF2-40B4-BE49-F238E27FC236}">
                <a16:creationId xmlns:a16="http://schemas.microsoft.com/office/drawing/2014/main" id="{15A67CA1-451B-4779-B2AF-1280FB78D5F0}"/>
              </a:ext>
            </a:extLst>
          </p:cNvPr>
          <p:cNvSpPr>
            <a:spLocks noGrp="1"/>
          </p:cNvSpPr>
          <p:nvPr>
            <p:ph type="body" sz="quarter" idx="10"/>
          </p:nvPr>
        </p:nvSpPr>
        <p:spPr/>
        <p:txBody>
          <a:bodyPr/>
          <a:lstStyle/>
          <a:p>
            <a:r>
              <a:rPr lang="en-US" dirty="0">
                <a:latin typeface="Calibri"/>
                <a:cs typeface="Calibri"/>
              </a:rPr>
              <a:t>At present, there are no CDC and/or NIOSH-approved methods for filtering facepiece respirator (FFR) decontamination prior to reuse (</a:t>
            </a:r>
            <a:r>
              <a:rPr lang="en-US" dirty="0">
                <a:latin typeface="Calibri"/>
                <a:cs typeface="Calibri"/>
                <a:hlinkClick r:id="rId2"/>
              </a:rPr>
              <a:t>guidance available</a:t>
            </a:r>
            <a:r>
              <a:rPr lang="en-US" dirty="0">
                <a:latin typeface="Calibri"/>
                <a:cs typeface="Calibri"/>
              </a:rPr>
              <a:t>) </a:t>
            </a:r>
          </a:p>
          <a:p>
            <a:endParaRPr lang="en-US" dirty="0"/>
          </a:p>
          <a:p>
            <a:r>
              <a:rPr lang="en-US" dirty="0"/>
              <a:t>Most promising methods (not validated) for respirator reprocessing: </a:t>
            </a:r>
          </a:p>
          <a:p>
            <a:pPr marL="855662" lvl="1" indent="-342900"/>
            <a:r>
              <a:rPr lang="en-US" dirty="0"/>
              <a:t>Vapor of hydrogen peroxide</a:t>
            </a:r>
          </a:p>
          <a:p>
            <a:pPr marL="855662" lvl="1" indent="-342900"/>
            <a:r>
              <a:rPr lang="en-US" dirty="0"/>
              <a:t>UV radiation lamp</a:t>
            </a:r>
          </a:p>
          <a:p>
            <a:pPr marL="855662" lvl="1" indent="-342900"/>
            <a:r>
              <a:rPr lang="en-US" dirty="0"/>
              <a:t>Moist heat</a:t>
            </a:r>
          </a:p>
          <a:p>
            <a:pPr marL="855662" lvl="1" indent="-342900"/>
            <a:r>
              <a:rPr lang="en-US" dirty="0"/>
              <a:t>Dry heat</a:t>
            </a:r>
          </a:p>
        </p:txBody>
      </p:sp>
    </p:spTree>
    <p:extLst>
      <p:ext uri="{BB962C8B-B14F-4D97-AF65-F5344CB8AC3E}">
        <p14:creationId xmlns:p14="http://schemas.microsoft.com/office/powerpoint/2010/main" val="172086490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4C42031-2A1F-448C-BFBD-9019644C2E60}"/>
              </a:ext>
            </a:extLst>
          </p:cNvPr>
          <p:cNvGraphicFramePr/>
          <p:nvPr>
            <p:extLst>
              <p:ext uri="{D42A27DB-BD31-4B8C-83A1-F6EECF244321}">
                <p14:modId xmlns:p14="http://schemas.microsoft.com/office/powerpoint/2010/main" val="2094952274"/>
              </p:ext>
            </p:extLst>
          </p:nvPr>
        </p:nvGraphicFramePr>
        <p:xfrm>
          <a:off x="457200" y="918781"/>
          <a:ext cx="75736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7457E89-5529-4B74-ADF0-76308A9A9136}"/>
              </a:ext>
            </a:extLst>
          </p:cNvPr>
          <p:cNvSpPr>
            <a:spLocks noGrp="1"/>
          </p:cNvSpPr>
          <p:nvPr>
            <p:ph type="title"/>
          </p:nvPr>
        </p:nvSpPr>
        <p:spPr/>
        <p:txBody>
          <a:bodyPr/>
          <a:lstStyle/>
          <a:p>
            <a:r>
              <a:rPr lang="en-US" dirty="0"/>
              <a:t>Overall Summary of Actions in Presentation</a:t>
            </a:r>
          </a:p>
        </p:txBody>
      </p:sp>
      <p:sp>
        <p:nvSpPr>
          <p:cNvPr id="5" name="Content Placeholder 4">
            <a:extLst>
              <a:ext uri="{FF2B5EF4-FFF2-40B4-BE49-F238E27FC236}">
                <a16:creationId xmlns:a16="http://schemas.microsoft.com/office/drawing/2014/main" id="{1B5CA1C7-22E4-4F65-8B6E-F3FA4874DFB6}"/>
              </a:ext>
            </a:extLst>
          </p:cNvPr>
          <p:cNvSpPr>
            <a:spLocks noGrp="1"/>
          </p:cNvSpPr>
          <p:nvPr>
            <p:ph type="body" sz="quarter" idx="10"/>
          </p:nvPr>
        </p:nvSpPr>
        <p:spPr>
          <a:xfrm>
            <a:off x="1739463" y="1221336"/>
            <a:ext cx="6788311" cy="4014359"/>
          </a:xfrm>
        </p:spPr>
        <p:txBody>
          <a:bodyPr/>
          <a:lstStyle/>
          <a:p>
            <a:pPr marL="0" indent="0">
              <a:buNone/>
            </a:pPr>
            <a:r>
              <a:rPr lang="en-US" dirty="0"/>
              <a:t>Familiarize yourself with WHO’s guidance on the options for temporary measures during severe shortage of PPE</a:t>
            </a:r>
          </a:p>
          <a:p>
            <a:pPr marL="0" indent="0">
              <a:buNone/>
            </a:pPr>
            <a:endParaRPr lang="en-US" dirty="0"/>
          </a:p>
          <a:p>
            <a:pPr marL="0" indent="0">
              <a:buNone/>
            </a:pPr>
            <a:endParaRPr lang="en-US" dirty="0"/>
          </a:p>
          <a:p>
            <a:pPr marL="0" indent="0">
              <a:buNone/>
            </a:pPr>
            <a:r>
              <a:rPr lang="en-US" dirty="0"/>
              <a:t>Apply these operational considerations as appropriate for your setting</a:t>
            </a:r>
            <a:endParaRPr lang="en-US" strike="dblStrike" dirty="0"/>
          </a:p>
          <a:p>
            <a:pPr marL="0" indent="0">
              <a:buNone/>
            </a:pPr>
            <a:endParaRPr lang="en-US" dirty="0"/>
          </a:p>
          <a:p>
            <a:pPr marL="0" indent="0">
              <a:buNone/>
            </a:pPr>
            <a:endParaRPr lang="en-US" dirty="0"/>
          </a:p>
          <a:p>
            <a:pPr marL="0" indent="0">
              <a:buNone/>
            </a:pPr>
            <a:r>
              <a:rPr lang="en-US" dirty="0"/>
              <a:t>Ensure that broader efforts to improve supply chain are continued in order to return to standard practices</a:t>
            </a:r>
          </a:p>
        </p:txBody>
      </p:sp>
    </p:spTree>
    <p:extLst>
      <p:ext uri="{BB962C8B-B14F-4D97-AF65-F5344CB8AC3E}">
        <p14:creationId xmlns:p14="http://schemas.microsoft.com/office/powerpoint/2010/main" val="344994923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3012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6C3E-F51B-4E41-8279-44009B686BAF}"/>
              </a:ext>
            </a:extLst>
          </p:cNvPr>
          <p:cNvSpPr>
            <a:spLocks noGrp="1"/>
          </p:cNvSpPr>
          <p:nvPr>
            <p:ph type="title"/>
          </p:nvPr>
        </p:nvSpPr>
        <p:spPr/>
        <p:txBody>
          <a:bodyPr/>
          <a:lstStyle/>
          <a:p>
            <a:r>
              <a:rPr lang="en-US" dirty="0"/>
              <a:t>Strategies to Optimize the Availability of PPE</a:t>
            </a:r>
          </a:p>
        </p:txBody>
      </p:sp>
      <p:sp>
        <p:nvSpPr>
          <p:cNvPr id="3" name="Text Placeholder 2">
            <a:extLst>
              <a:ext uri="{FF2B5EF4-FFF2-40B4-BE49-F238E27FC236}">
                <a16:creationId xmlns:a16="http://schemas.microsoft.com/office/drawing/2014/main" id="{4D7F445B-2666-4D50-94CC-38DB9AAF909C}"/>
              </a:ext>
            </a:extLst>
          </p:cNvPr>
          <p:cNvSpPr>
            <a:spLocks noGrp="1"/>
          </p:cNvSpPr>
          <p:nvPr>
            <p:ph type="body" sz="quarter" idx="10"/>
          </p:nvPr>
        </p:nvSpPr>
        <p:spPr>
          <a:xfrm>
            <a:off x="4135902" y="1320245"/>
            <a:ext cx="4550898" cy="3341688"/>
          </a:xfrm>
        </p:spPr>
        <p:txBody>
          <a:bodyPr/>
          <a:lstStyle/>
          <a:p>
            <a:r>
              <a:rPr lang="en-US" dirty="0">
                <a:latin typeface="Calibri"/>
                <a:cs typeface="Calibri"/>
              </a:rPr>
              <a:t>High-level and continued efforts will be needed to maintain and scale-up the PPE supply chain to ensure availability of PPE in healthcare settings where it is needed, to avoid supply shortages, and allow adherence to IPC standard practice</a:t>
            </a:r>
            <a:endParaRPr lang="en-US" dirty="0">
              <a:cs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9BE18C66-607B-4ADF-AA8F-34B4B1DEA042}"/>
              </a:ext>
            </a:extLst>
          </p:cNvPr>
          <p:cNvPicPr>
            <a:picLocks noChangeAspect="1"/>
          </p:cNvPicPr>
          <p:nvPr/>
        </p:nvPicPr>
        <p:blipFill>
          <a:blip r:embed="rId3"/>
          <a:stretch>
            <a:fillRect/>
          </a:stretch>
        </p:blipFill>
        <p:spPr>
          <a:xfrm>
            <a:off x="206329" y="1449659"/>
            <a:ext cx="3925190" cy="2873553"/>
          </a:xfrm>
          <a:prstGeom prst="rect">
            <a:avLst/>
          </a:prstGeom>
        </p:spPr>
      </p:pic>
    </p:spTree>
    <p:extLst>
      <p:ext uri="{BB962C8B-B14F-4D97-AF65-F5344CB8AC3E}">
        <p14:creationId xmlns:p14="http://schemas.microsoft.com/office/powerpoint/2010/main" val="389405747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5EDB-2E8A-41DA-9760-3DDDAB91AD7D}"/>
              </a:ext>
            </a:extLst>
          </p:cNvPr>
          <p:cNvSpPr>
            <a:spLocks noGrp="1"/>
          </p:cNvSpPr>
          <p:nvPr>
            <p:ph type="title"/>
          </p:nvPr>
        </p:nvSpPr>
        <p:spPr/>
        <p:txBody>
          <a:bodyPr/>
          <a:lstStyle/>
          <a:p>
            <a:r>
              <a:rPr lang="en-US" dirty="0"/>
              <a:t>Minimize PPE Need</a:t>
            </a:r>
          </a:p>
        </p:txBody>
      </p:sp>
      <p:sp>
        <p:nvSpPr>
          <p:cNvPr id="3" name="Text Placeholder 2">
            <a:extLst>
              <a:ext uri="{FF2B5EF4-FFF2-40B4-BE49-F238E27FC236}">
                <a16:creationId xmlns:a16="http://schemas.microsoft.com/office/drawing/2014/main" id="{ADCB3642-12A0-4884-A31B-F920080CAEB0}"/>
              </a:ext>
            </a:extLst>
          </p:cNvPr>
          <p:cNvSpPr>
            <a:spLocks noGrp="1"/>
          </p:cNvSpPr>
          <p:nvPr>
            <p:ph type="body" sz="quarter" idx="10"/>
          </p:nvPr>
        </p:nvSpPr>
        <p:spPr/>
        <p:txBody>
          <a:bodyPr/>
          <a:lstStyle/>
          <a:p>
            <a:pPr marL="229870" indent="-229870"/>
            <a:r>
              <a:rPr lang="en-US" dirty="0">
                <a:latin typeface="Calibri"/>
                <a:cs typeface="Calibri"/>
              </a:rPr>
              <a:t>Facilities should implement engineering and administrative control measures for patients with COVID-19</a:t>
            </a:r>
          </a:p>
          <a:p>
            <a:pPr lvl="1">
              <a:buFont typeface="Arial" panose="05000000000000000000" pitchFamily="2" charset="2"/>
              <a:buChar char="–"/>
            </a:pPr>
            <a:r>
              <a:rPr lang="en-US" dirty="0">
                <a:latin typeface="Calibri"/>
                <a:cs typeface="Calibri"/>
              </a:rPr>
              <a:t>Reducing or cancelling elective surgical procedures and non-critical/non-urgent outpatient visits</a:t>
            </a:r>
          </a:p>
          <a:p>
            <a:pPr lvl="1">
              <a:buFont typeface="Arial" panose="05000000000000000000" pitchFamily="2" charset="2"/>
              <a:buChar char="–"/>
            </a:pPr>
            <a:r>
              <a:rPr lang="en-US" dirty="0">
                <a:latin typeface="Calibri"/>
                <a:cs typeface="Calibri"/>
              </a:rPr>
              <a:t>Reducing face-to-face healthcare worker (HCW) encounters with patients</a:t>
            </a:r>
          </a:p>
          <a:p>
            <a:pPr lvl="1">
              <a:buFont typeface="Arial" panose="05000000000000000000" pitchFamily="2" charset="2"/>
              <a:buChar char="–"/>
            </a:pPr>
            <a:r>
              <a:rPr lang="en-US" dirty="0">
                <a:latin typeface="Calibri"/>
                <a:cs typeface="Calibri"/>
              </a:rPr>
              <a:t>Limiting the number of visitors to healthcare facilities </a:t>
            </a:r>
          </a:p>
          <a:p>
            <a:pPr lvl="1">
              <a:buFont typeface="Arial" panose="05000000000000000000" pitchFamily="2" charset="2"/>
              <a:buChar char="–"/>
            </a:pPr>
            <a:r>
              <a:rPr lang="en-US" dirty="0">
                <a:latin typeface="Calibri"/>
                <a:cs typeface="Calibri"/>
              </a:rPr>
              <a:t>Cohorting patients and HCWs</a:t>
            </a:r>
          </a:p>
          <a:p>
            <a:pPr lvl="1">
              <a:buFont typeface="Arial" panose="05000000000000000000" pitchFamily="2" charset="2"/>
              <a:buChar char="–"/>
            </a:pPr>
            <a:r>
              <a:rPr lang="en-US" dirty="0">
                <a:latin typeface="Calibri"/>
                <a:cs typeface="Calibri"/>
              </a:rPr>
              <a:t>Maintaining adequate space between patients and HCWs</a:t>
            </a:r>
          </a:p>
          <a:p>
            <a:endParaRPr lang="en-US" dirty="0"/>
          </a:p>
        </p:txBody>
      </p:sp>
    </p:spTree>
    <p:extLst>
      <p:ext uri="{BB962C8B-B14F-4D97-AF65-F5344CB8AC3E}">
        <p14:creationId xmlns:p14="http://schemas.microsoft.com/office/powerpoint/2010/main" val="20321774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6317E-ABF2-42FC-98AE-4BE8C50BCE48}"/>
              </a:ext>
            </a:extLst>
          </p:cNvPr>
          <p:cNvSpPr>
            <a:spLocks noGrp="1"/>
          </p:cNvSpPr>
          <p:nvPr>
            <p:ph type="title"/>
          </p:nvPr>
        </p:nvSpPr>
        <p:spPr/>
        <p:txBody>
          <a:bodyPr/>
          <a:lstStyle/>
          <a:p>
            <a:r>
              <a:rPr lang="en-US" dirty="0"/>
              <a:t>Use PPE Appropriately</a:t>
            </a:r>
          </a:p>
        </p:txBody>
      </p:sp>
      <p:sp>
        <p:nvSpPr>
          <p:cNvPr id="3" name="Text Placeholder 2">
            <a:extLst>
              <a:ext uri="{FF2B5EF4-FFF2-40B4-BE49-F238E27FC236}">
                <a16:creationId xmlns:a16="http://schemas.microsoft.com/office/drawing/2014/main" id="{39C4B9CB-2EA5-4B62-9EAF-7D721A1CFEB0}"/>
              </a:ext>
            </a:extLst>
          </p:cNvPr>
          <p:cNvSpPr>
            <a:spLocks noGrp="1"/>
          </p:cNvSpPr>
          <p:nvPr>
            <p:ph type="body" sz="quarter" idx="10"/>
          </p:nvPr>
        </p:nvSpPr>
        <p:spPr/>
        <p:txBody>
          <a:bodyPr/>
          <a:lstStyle/>
          <a:p>
            <a:r>
              <a:rPr lang="en-US" dirty="0"/>
              <a:t>Facilities should ensure PPE use is rational and appropriate</a:t>
            </a:r>
          </a:p>
          <a:p>
            <a:pPr>
              <a:buFont typeface="Wingdings" panose="05000000000000000000" pitchFamily="2" charset="2"/>
              <a:buChar char="à"/>
            </a:pPr>
            <a:r>
              <a:rPr lang="en-US" dirty="0"/>
              <a:t>PPE should be used based on:</a:t>
            </a:r>
          </a:p>
          <a:p>
            <a:pPr lvl="1"/>
            <a:r>
              <a:rPr lang="en-US" dirty="0"/>
              <a:t> The risk of exposure (e.g., type of activity) </a:t>
            </a:r>
          </a:p>
          <a:p>
            <a:pPr lvl="1"/>
            <a:r>
              <a:rPr lang="en-US" dirty="0"/>
              <a:t> The transmission dynamics of the pathogen (e.g., contact, droplet or aerosol)</a:t>
            </a:r>
          </a:p>
          <a:p>
            <a:pPr>
              <a:buFont typeface="Wingdings" panose="05000000000000000000" pitchFamily="2" charset="2"/>
              <a:buChar char="à"/>
            </a:pPr>
            <a:r>
              <a:rPr lang="en-US" dirty="0">
                <a:sym typeface="Wingdings" panose="05000000000000000000" pitchFamily="2" charset="2"/>
              </a:rPr>
              <a:t>PPE is generally intended to protect the wearer</a:t>
            </a:r>
          </a:p>
          <a:p>
            <a:pPr lvl="1"/>
            <a:r>
              <a:rPr lang="en-US" dirty="0">
                <a:sym typeface="Wingdings" panose="05000000000000000000" pitchFamily="2" charset="2"/>
              </a:rPr>
              <a:t> The appropriate use of PPE can also protect others</a:t>
            </a:r>
          </a:p>
          <a:p>
            <a:endParaRPr lang="en-US" dirty="0">
              <a:latin typeface="Calibri"/>
              <a:cs typeface="Calibri"/>
            </a:endParaRPr>
          </a:p>
          <a:p>
            <a:r>
              <a:rPr lang="en-US" dirty="0">
                <a:latin typeface="Calibri"/>
                <a:cs typeface="Calibri"/>
              </a:rPr>
              <a:t>Facilities should provide HCWs with education and training</a:t>
            </a:r>
          </a:p>
        </p:txBody>
      </p:sp>
    </p:spTree>
    <p:extLst>
      <p:ext uri="{BB962C8B-B14F-4D97-AF65-F5344CB8AC3E}">
        <p14:creationId xmlns:p14="http://schemas.microsoft.com/office/powerpoint/2010/main" val="341102196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E5205-02A2-4424-9D5F-D66F8313F4B9}"/>
              </a:ext>
            </a:extLst>
          </p:cNvPr>
          <p:cNvSpPr>
            <a:spLocks noGrp="1"/>
          </p:cNvSpPr>
          <p:nvPr>
            <p:ph type="title"/>
          </p:nvPr>
        </p:nvSpPr>
        <p:spPr/>
        <p:txBody>
          <a:bodyPr/>
          <a:lstStyle/>
          <a:p>
            <a:r>
              <a:rPr lang="en-US" dirty="0"/>
              <a:t>Coordinate PPE Supply Chain</a:t>
            </a:r>
          </a:p>
        </p:txBody>
      </p:sp>
      <p:sp>
        <p:nvSpPr>
          <p:cNvPr id="3" name="Text Placeholder 2">
            <a:extLst>
              <a:ext uri="{FF2B5EF4-FFF2-40B4-BE49-F238E27FC236}">
                <a16:creationId xmlns:a16="http://schemas.microsoft.com/office/drawing/2014/main" id="{3843ECED-F6A6-4054-A83F-A17220EE2580}"/>
              </a:ext>
            </a:extLst>
          </p:cNvPr>
          <p:cNvSpPr>
            <a:spLocks noGrp="1"/>
          </p:cNvSpPr>
          <p:nvPr>
            <p:ph type="body" sz="quarter" idx="10"/>
          </p:nvPr>
        </p:nvSpPr>
        <p:spPr>
          <a:xfrm>
            <a:off x="1282390" y="1278209"/>
            <a:ext cx="7404410" cy="3043935"/>
          </a:xfrm>
        </p:spPr>
        <p:txBody>
          <a:bodyPr/>
          <a:lstStyle/>
          <a:p>
            <a:pPr marL="229870" indent="-229870"/>
            <a:r>
              <a:rPr lang="en-US" dirty="0">
                <a:latin typeface="Calibri"/>
                <a:cs typeface="Calibri"/>
              </a:rPr>
              <a:t>Facilities should communicate with local public health partners such as public health emergency preparedness and response staff and sub-national and national authorities regarding identification of additional supplies</a:t>
            </a:r>
          </a:p>
          <a:p>
            <a:pPr marL="229870" indent="-229870"/>
            <a:endParaRPr lang="en-US" dirty="0">
              <a:latin typeface="Calibri"/>
              <a:cs typeface="Calibri"/>
            </a:endParaRPr>
          </a:p>
          <a:p>
            <a:pPr marL="229870" indent="-229870"/>
            <a:r>
              <a:rPr lang="en-US" dirty="0">
                <a:latin typeface="Calibri"/>
                <a:cs typeface="Calibri"/>
              </a:rPr>
              <a:t>Facilities should understand their inventory and utilization rate </a:t>
            </a:r>
          </a:p>
          <a:p>
            <a:pPr marL="742632" lvl="1" indent="-229870"/>
            <a:r>
              <a:rPr lang="en-US" u="sng" dirty="0">
                <a:latin typeface="Calibri"/>
                <a:cs typeface="Calibri"/>
                <a:hlinkClick r:id="rId2"/>
              </a:rPr>
              <a:t>Personal Protective Equipment (PPE) Burn Rate Calculator | CDC</a:t>
            </a:r>
            <a:r>
              <a:rPr lang="en-US" dirty="0">
                <a:latin typeface="Calibri"/>
                <a:cs typeface="Calibri"/>
              </a:rPr>
              <a:t> </a:t>
            </a:r>
          </a:p>
          <a:p>
            <a:pPr marL="742632" lvl="1" indent="-229870"/>
            <a:r>
              <a:rPr lang="en-US" dirty="0">
                <a:latin typeface="Calibri"/>
                <a:cs typeface="Calibri"/>
                <a:hlinkClick r:id="rId3"/>
              </a:rPr>
              <a:t>WHO COVID-19 Essential Supplies Forecasting Tool </a:t>
            </a:r>
            <a:endParaRPr lang="en-US" dirty="0">
              <a:latin typeface="Calibri"/>
              <a:cs typeface="Calibri"/>
            </a:endParaRPr>
          </a:p>
          <a:p>
            <a:pPr marL="229870" indent="-229870"/>
            <a:endParaRPr lang="en-US" dirty="0">
              <a:cs typeface="Calibri"/>
            </a:endParaRPr>
          </a:p>
        </p:txBody>
      </p:sp>
      <p:pic>
        <p:nvPicPr>
          <p:cNvPr id="5" name="Graphic 4" descr="Speaker Phone">
            <a:extLst>
              <a:ext uri="{FF2B5EF4-FFF2-40B4-BE49-F238E27FC236}">
                <a16:creationId xmlns:a16="http://schemas.microsoft.com/office/drawing/2014/main" id="{D78ED95B-650A-4F16-969D-9F9EBFC6B8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1083" y="1467780"/>
            <a:ext cx="914400" cy="914400"/>
          </a:xfrm>
          <a:prstGeom prst="rect">
            <a:avLst/>
          </a:prstGeom>
        </p:spPr>
      </p:pic>
      <p:pic>
        <p:nvPicPr>
          <p:cNvPr id="7" name="Graphic 6" descr="Calculator">
            <a:extLst>
              <a:ext uri="{FF2B5EF4-FFF2-40B4-BE49-F238E27FC236}">
                <a16:creationId xmlns:a16="http://schemas.microsoft.com/office/drawing/2014/main" id="{5BC2B5A6-360F-4203-9D9D-73C5C53726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2234" y="3119907"/>
            <a:ext cx="914400" cy="914400"/>
          </a:xfrm>
          <a:prstGeom prst="rect">
            <a:avLst/>
          </a:prstGeom>
        </p:spPr>
      </p:pic>
    </p:spTree>
    <p:extLst>
      <p:ext uri="{BB962C8B-B14F-4D97-AF65-F5344CB8AC3E}">
        <p14:creationId xmlns:p14="http://schemas.microsoft.com/office/powerpoint/2010/main" val="30826405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642B-F99A-47B0-A29D-A0BE44C34E83}"/>
              </a:ext>
            </a:extLst>
          </p:cNvPr>
          <p:cNvSpPr>
            <a:spLocks noGrp="1"/>
          </p:cNvSpPr>
          <p:nvPr>
            <p:ph type="title"/>
          </p:nvPr>
        </p:nvSpPr>
        <p:spPr>
          <a:xfrm>
            <a:off x="457200" y="205979"/>
            <a:ext cx="8229600" cy="689591"/>
          </a:xfrm>
        </p:spPr>
        <p:txBody>
          <a:bodyPr/>
          <a:lstStyle/>
          <a:p>
            <a:r>
              <a:rPr lang="en-US" dirty="0"/>
              <a:t>Recommended Healthcare Worker PPE for COVID-19</a:t>
            </a:r>
          </a:p>
        </p:txBody>
      </p:sp>
      <p:pic>
        <p:nvPicPr>
          <p:cNvPr id="7" name="Picture 6">
            <a:extLst>
              <a:ext uri="{FF2B5EF4-FFF2-40B4-BE49-F238E27FC236}">
                <a16:creationId xmlns:a16="http://schemas.microsoft.com/office/drawing/2014/main" id="{599B96F2-B1E3-4DA5-B60C-32A4DC565A1D}"/>
              </a:ext>
            </a:extLst>
          </p:cNvPr>
          <p:cNvPicPr>
            <a:picLocks noChangeAspect="1"/>
          </p:cNvPicPr>
          <p:nvPr/>
        </p:nvPicPr>
        <p:blipFill>
          <a:blip r:embed="rId3"/>
          <a:stretch>
            <a:fillRect/>
          </a:stretch>
        </p:blipFill>
        <p:spPr>
          <a:xfrm>
            <a:off x="6487252" y="895570"/>
            <a:ext cx="1902666" cy="4086596"/>
          </a:xfrm>
          <a:prstGeom prst="rect">
            <a:avLst/>
          </a:prstGeom>
        </p:spPr>
      </p:pic>
      <p:sp>
        <p:nvSpPr>
          <p:cNvPr id="8" name="Text Placeholder 7">
            <a:extLst>
              <a:ext uri="{FF2B5EF4-FFF2-40B4-BE49-F238E27FC236}">
                <a16:creationId xmlns:a16="http://schemas.microsoft.com/office/drawing/2014/main" id="{AA8DA151-67CA-4767-A09E-89C18B7B66D2}"/>
              </a:ext>
            </a:extLst>
          </p:cNvPr>
          <p:cNvSpPr>
            <a:spLocks noGrp="1"/>
          </p:cNvSpPr>
          <p:nvPr>
            <p:ph type="body" sz="quarter" idx="10"/>
          </p:nvPr>
        </p:nvSpPr>
        <p:spPr>
          <a:xfrm>
            <a:off x="457200" y="1158875"/>
            <a:ext cx="6244936" cy="3341688"/>
          </a:xfrm>
        </p:spPr>
        <p:txBody>
          <a:bodyPr/>
          <a:lstStyle/>
          <a:p>
            <a:r>
              <a:rPr lang="en-US" dirty="0"/>
              <a:t>Gown</a:t>
            </a:r>
          </a:p>
          <a:p>
            <a:r>
              <a:rPr lang="en-US" dirty="0"/>
              <a:t>Medical mask</a:t>
            </a:r>
          </a:p>
          <a:p>
            <a:pPr marL="225425" indent="0">
              <a:buNone/>
            </a:pPr>
            <a:r>
              <a:rPr lang="en-US"/>
              <a:t>(Respirator </a:t>
            </a:r>
            <a:r>
              <a:rPr lang="en-US" dirty="0"/>
              <a:t>only if performing aerosol </a:t>
            </a:r>
            <a:r>
              <a:rPr lang="en-US"/>
              <a:t>generating procedures)</a:t>
            </a:r>
            <a:endParaRPr lang="en-US" dirty="0"/>
          </a:p>
          <a:p>
            <a:r>
              <a:rPr lang="en-US" dirty="0"/>
              <a:t>Eye protection (face shield or goggles)</a:t>
            </a:r>
          </a:p>
          <a:p>
            <a:r>
              <a:rPr lang="en-US" dirty="0"/>
              <a:t>Gloves</a:t>
            </a:r>
          </a:p>
        </p:txBody>
      </p:sp>
    </p:spTree>
    <p:extLst>
      <p:ext uri="{BB962C8B-B14F-4D97-AF65-F5344CB8AC3E}">
        <p14:creationId xmlns:p14="http://schemas.microsoft.com/office/powerpoint/2010/main" val="356787590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613" y="2441363"/>
            <a:ext cx="8556763" cy="871538"/>
          </a:xfrm>
        </p:spPr>
        <p:txBody>
          <a:bodyPr/>
          <a:lstStyle/>
          <a:p>
            <a:r>
              <a:rPr lang="en-US" dirty="0">
                <a:latin typeface="Calibri"/>
                <a:cs typeface="Calibri"/>
              </a:rPr>
              <a:t>Operational Considerations</a:t>
            </a:r>
            <a:endParaRPr lang="en-US" dirty="0"/>
          </a:p>
        </p:txBody>
      </p:sp>
    </p:spTree>
    <p:extLst>
      <p:ext uri="{BB962C8B-B14F-4D97-AF65-F5344CB8AC3E}">
        <p14:creationId xmlns:p14="http://schemas.microsoft.com/office/powerpoint/2010/main" val="91896060"/>
      </p:ext>
    </p:extLst>
  </p:cSld>
  <p:clrMapOvr>
    <a:masterClrMapping/>
  </p:clrMapOvr>
  <p:transition>
    <p:fade/>
  </p:transition>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280B11AB954C44BB2ADB61C885D152" ma:contentTypeVersion="15" ma:contentTypeDescription="Create a new document." ma:contentTypeScope="" ma:versionID="834ca9b2a0bc7ce0b1aa05a0a3fd51c6">
  <xsd:schema xmlns:xsd="http://www.w3.org/2001/XMLSchema" xmlns:xs="http://www.w3.org/2001/XMLSchema" xmlns:p="http://schemas.microsoft.com/office/2006/metadata/properties" xmlns:ns1="http://schemas.microsoft.com/sharepoint/v3" xmlns:ns3="86765d95-7958-4d60-b35d-769de0760221" xmlns:ns4="dde2d2aa-043b-4580-afc4-8c4886710735" targetNamespace="http://schemas.microsoft.com/office/2006/metadata/properties" ma:root="true" ma:fieldsID="238dd5f19ee78945740016a6a0f7c0a2" ns1:_="" ns3:_="" ns4:_="">
    <xsd:import namespace="http://schemas.microsoft.com/sharepoint/v3"/>
    <xsd:import namespace="86765d95-7958-4d60-b35d-769de0760221"/>
    <xsd:import namespace="dde2d2aa-043b-4580-afc4-8c488671073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DateTaken" minOccurs="0"/>
                <xsd:element ref="ns3:MediaServiceAutoKeyPoints" minOccurs="0"/>
                <xsd:element ref="ns3:MediaServiceKeyPoint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765d95-7958-4d60-b35d-769de0760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e2d2aa-043b-4580-afc4-8c48867107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B9E47A-4845-4AD0-8471-C6FBFEB86271}">
  <ds:schemaRefs>
    <ds:schemaRef ds:uri="http://purl.org/dc/terms/"/>
    <ds:schemaRef ds:uri="dde2d2aa-043b-4580-afc4-8c4886710735"/>
    <ds:schemaRef ds:uri="http://purl.org/dc/elements/1.1/"/>
    <ds:schemaRef ds:uri="http://purl.org/dc/dcmitype/"/>
    <ds:schemaRef ds:uri="http://schemas.microsoft.com/office/2006/documentManagement/types"/>
    <ds:schemaRef ds:uri="http://schemas.microsoft.com/office/2006/metadata/properties"/>
    <ds:schemaRef ds:uri="http://schemas.microsoft.com/sharepoint/v3"/>
    <ds:schemaRef ds:uri="http://schemas.microsoft.com/office/infopath/2007/PartnerControls"/>
    <ds:schemaRef ds:uri="http://schemas.openxmlformats.org/package/2006/metadata/core-properties"/>
    <ds:schemaRef ds:uri="86765d95-7958-4d60-b35d-769de0760221"/>
    <ds:schemaRef ds:uri="http://www.w3.org/XML/1998/namespace"/>
  </ds:schemaRefs>
</ds:datastoreItem>
</file>

<file path=customXml/itemProps2.xml><?xml version="1.0" encoding="utf-8"?>
<ds:datastoreItem xmlns:ds="http://schemas.openxmlformats.org/officeDocument/2006/customXml" ds:itemID="{BACCF7ED-5D1D-40B9-A791-0B8C68AD3727}">
  <ds:schemaRefs>
    <ds:schemaRef ds:uri="http://schemas.microsoft.com/sharepoint/v3/contenttype/forms"/>
  </ds:schemaRefs>
</ds:datastoreItem>
</file>

<file path=customXml/itemProps3.xml><?xml version="1.0" encoding="utf-8"?>
<ds:datastoreItem xmlns:ds="http://schemas.openxmlformats.org/officeDocument/2006/customXml" ds:itemID="{30ED400A-FCD9-4608-A9A7-D4C9F95300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765d95-7958-4d60-b35d-769de0760221"/>
    <ds:schemaRef ds:uri="dde2d2aa-043b-4580-afc4-8c4886710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5598</TotalTime>
  <Words>1339</Words>
  <Application>Microsoft Office PowerPoint</Application>
  <PresentationFormat>On-screen Show (16:9)</PresentationFormat>
  <Paragraphs>225</Paragraphs>
  <Slides>34</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Wingdings</vt:lpstr>
      <vt:lpstr>Calibri</vt:lpstr>
      <vt:lpstr>Myriad Web Pro</vt:lpstr>
      <vt:lpstr>Arial</vt:lpstr>
      <vt:lpstr>Courier New</vt:lpstr>
      <vt:lpstr>Master</vt:lpstr>
      <vt:lpstr>Operational Considerations for Personal Protective Equipment in the Context of Global Shortages for COVID-19 Pandemic</vt:lpstr>
      <vt:lpstr>Disclaimer</vt:lpstr>
      <vt:lpstr>Purpose and Scope of Presentation</vt:lpstr>
      <vt:lpstr>Strategies to Optimize the Availability of PPE</vt:lpstr>
      <vt:lpstr>Minimize PPE Need</vt:lpstr>
      <vt:lpstr>Use PPE Appropriately</vt:lpstr>
      <vt:lpstr>Coordinate PPE Supply Chain</vt:lpstr>
      <vt:lpstr>Recommended Healthcare Worker PPE for COVID-19</vt:lpstr>
      <vt:lpstr>Operational Considerations</vt:lpstr>
      <vt:lpstr>Before Getting Started </vt:lpstr>
      <vt:lpstr>Applying Appropriate Operational Considerations for Your Setting </vt:lpstr>
      <vt:lpstr>General Strategies</vt:lpstr>
      <vt:lpstr>Use PPE beyond Expiration Date</vt:lpstr>
      <vt:lpstr>Use Reusable PPE</vt:lpstr>
      <vt:lpstr>PPE-Specific Strategies</vt:lpstr>
      <vt:lpstr>PPE Shortage Scenarios</vt:lpstr>
      <vt:lpstr>Prioritized Order of Actions</vt:lpstr>
      <vt:lpstr>Definitions</vt:lpstr>
      <vt:lpstr>Medical Masks</vt:lpstr>
      <vt:lpstr>Medical Masks – Key Operational Considerations</vt:lpstr>
      <vt:lpstr>Medical Masks – Key Operational Considerations</vt:lpstr>
      <vt:lpstr>Medical Masks – Key Operational Considerations</vt:lpstr>
      <vt:lpstr>Gowns</vt:lpstr>
      <vt:lpstr>Gowns – Key Operational Considerations</vt:lpstr>
      <vt:lpstr>Gowns – Key Operational Considerations</vt:lpstr>
      <vt:lpstr>Eye Protections (Goggles and Face Shields)</vt:lpstr>
      <vt:lpstr>Eye Protections – Key Operational Considerations</vt:lpstr>
      <vt:lpstr>Eye Protections – Key Operational Considerations</vt:lpstr>
      <vt:lpstr>Eye Protections – Key Operational Considerations</vt:lpstr>
      <vt:lpstr>Respirators</vt:lpstr>
      <vt:lpstr>Respirators – Key Operational Considerations</vt:lpstr>
      <vt:lpstr>Decontamination of Respirators</vt:lpstr>
      <vt:lpstr>Overall Summary of Actions in Presentation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nCoV_template_PPT_GEN_PUB</dc:title>
  <dc:creator>Centers for Disease Control and Prevention</dc:creator>
  <cp:lastModifiedBy>Durand, Lori (CDC/DDID/NCIRD/OD) (CTR)</cp:lastModifiedBy>
  <cp:revision>743</cp:revision>
  <dcterms:created xsi:type="dcterms:W3CDTF">2011-03-17T17:43:16Z</dcterms:created>
  <dcterms:modified xsi:type="dcterms:W3CDTF">2020-04-30T17:19:53Z</dcterms:modified>
  <cp:category>GS Emergency Response</cp:category>
  <cp:contentStatus>CS 315114-A</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0x010100B0280B11AB954C44BB2ADB61C885D152</vt:lpwstr>
  </property>
</Properties>
</file>