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4"/>
  </p:sldMasterIdLst>
  <p:notesMasterIdLst>
    <p:notesMasterId r:id="rId30"/>
  </p:notesMasterIdLst>
  <p:sldIdLst>
    <p:sldId id="257" r:id="rId5"/>
    <p:sldId id="727" r:id="rId6"/>
    <p:sldId id="274" r:id="rId7"/>
    <p:sldId id="258" r:id="rId8"/>
    <p:sldId id="283" r:id="rId9"/>
    <p:sldId id="288" r:id="rId10"/>
    <p:sldId id="259" r:id="rId11"/>
    <p:sldId id="730" r:id="rId12"/>
    <p:sldId id="289" r:id="rId13"/>
    <p:sldId id="723" r:id="rId14"/>
    <p:sldId id="291" r:id="rId15"/>
    <p:sldId id="284" r:id="rId16"/>
    <p:sldId id="292" r:id="rId17"/>
    <p:sldId id="293" r:id="rId18"/>
    <p:sldId id="726" r:id="rId19"/>
    <p:sldId id="294" r:id="rId20"/>
    <p:sldId id="729" r:id="rId21"/>
    <p:sldId id="295" r:id="rId22"/>
    <p:sldId id="298" r:id="rId23"/>
    <p:sldId id="724" r:id="rId24"/>
    <p:sldId id="299" r:id="rId25"/>
    <p:sldId id="296" r:id="rId26"/>
    <p:sldId id="725" r:id="rId27"/>
    <p:sldId id="728" r:id="rId28"/>
    <p:sldId id="276" r:id="rId29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yriad Web Pro" panose="020B0604020202020204" charset="0"/>
      <p:regular r:id="rId35"/>
      <p:bold r:id="rId36"/>
      <p:italic r:id="rId37"/>
    </p:embeddedFont>
  </p:embeddedFontLst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e Perio, Marie A. (CDC/NIOSH/OD)" initials="DPMA(" lastIdx="0" clrIdx="6">
    <p:extLst>
      <p:ext uri="{19B8F6BF-5375-455C-9EA6-DF929625EA0E}">
        <p15:presenceInfo xmlns:p15="http://schemas.microsoft.com/office/powerpoint/2012/main" userId="S::HGJ1@cdc.gov::c0ec88f1-d730-4d4b-b5bd-d77bd4690932" providerId="AD"/>
      </p:ext>
    </p:extLst>
  </p:cmAuthor>
  <p:cmAuthor id="1" name="Dennison, Cori (CDC/DDID/NCEZID/DHQP)" initials="DC(" lastIdx="0" clrIdx="0">
    <p:extLst>
      <p:ext uri="{19B8F6BF-5375-455C-9EA6-DF929625EA0E}">
        <p15:presenceInfo xmlns:p15="http://schemas.microsoft.com/office/powerpoint/2012/main" userId="S::ovj4@cdc.gov::313bf176-3750-4a1a-a1b1-260c93aca0a8" providerId="AD"/>
      </p:ext>
    </p:extLst>
  </p:cmAuthor>
  <p:cmAuthor id="8" name="Stewart, Rebekah (CDC/DDID/NCHHSTP/DTE)" initials="S(" lastIdx="0" clrIdx="7">
    <p:extLst>
      <p:ext uri="{19B8F6BF-5375-455C-9EA6-DF929625EA0E}">
        <p15:presenceInfo xmlns:p15="http://schemas.microsoft.com/office/powerpoint/2012/main" userId="S::yxp5@cdc.gov::6ae75549-9d01-4caa-988a-237553ca6acf" providerId="AD"/>
      </p:ext>
    </p:extLst>
  </p:cmAuthor>
  <p:cmAuthor id="2" name="Lessa, Fernanda (CDC/DDID/NCEZID/DHQP)" initials="LF(" lastIdx="0" clrIdx="1">
    <p:extLst>
      <p:ext uri="{19B8F6BF-5375-455C-9EA6-DF929625EA0E}">
        <p15:presenceInfo xmlns:p15="http://schemas.microsoft.com/office/powerpoint/2012/main" userId="S::dta3@cdc.gov::3b10506a-91e0-4aa6-8e4a-b48f1b2c20e9" providerId="AD"/>
      </p:ext>
    </p:extLst>
  </p:cmAuthor>
  <p:cmAuthor id="9" name="Gastanaduy, Paul A. (CDC/DDID/NCIRD/DVD)" initials="G(" lastIdx="0" clrIdx="8">
    <p:extLst>
      <p:ext uri="{19B8F6BF-5375-455C-9EA6-DF929625EA0E}">
        <p15:presenceInfo xmlns:p15="http://schemas.microsoft.com/office/powerpoint/2012/main" userId="S::vid7@cdc.gov::0455c81a-1fcc-40af-b253-eb7e447073eb" providerId="AD"/>
      </p:ext>
    </p:extLst>
  </p:cmAuthor>
  <p:cmAuthor id="3" name="Smith, Rachel M. (CDC/DDID/NCEZID/DHQP)" initials="SRM(" lastIdx="0" clrIdx="2">
    <p:extLst>
      <p:ext uri="{19B8F6BF-5375-455C-9EA6-DF929625EA0E}">
        <p15:presenceInfo xmlns:p15="http://schemas.microsoft.com/office/powerpoint/2012/main" userId="S::vih9@cdc.gov::dc4abae0-7ac9-444b-87ad-86f55ae96850" providerId="AD"/>
      </p:ext>
    </p:extLst>
  </p:cmAuthor>
  <p:cmAuthor id="10" name="Gregory, Christopher (CDC/DDID/NCEZID/DVBD)" initials="G(" lastIdx="0" clrIdx="9">
    <p:extLst>
      <p:ext uri="{19B8F6BF-5375-455C-9EA6-DF929625EA0E}">
        <p15:presenceInfo xmlns:p15="http://schemas.microsoft.com/office/powerpoint/2012/main" userId="S::hgk4@cdc.gov::53fae4ee-23a6-4e91-b8bf-3975162215e7" providerId="AD"/>
      </p:ext>
    </p:extLst>
  </p:cmAuthor>
  <p:cmAuthor id="4" name="Allen, Elizabeth (CDC/DDID/NCEZID/DPEI)" initials="A(" lastIdx="0" clrIdx="3">
    <p:extLst>
      <p:ext uri="{19B8F6BF-5375-455C-9EA6-DF929625EA0E}">
        <p15:presenceInfo xmlns:p15="http://schemas.microsoft.com/office/powerpoint/2012/main" userId="S::lrk5@cdc.gov::24353ebf-5eb5-4186-97ca-33d65e307034" providerId="AD"/>
      </p:ext>
    </p:extLst>
  </p:cmAuthor>
  <p:cmAuthor id="11" name="Johnson, Valerie (CDC/DDID/NCEZID/OD)" initials="JV(" lastIdx="0" clrIdx="10">
    <p:extLst>
      <p:ext uri="{19B8F6BF-5375-455C-9EA6-DF929625EA0E}">
        <p15:presenceInfo xmlns:p15="http://schemas.microsoft.com/office/powerpoint/2012/main" userId="S::vxj1@cdc.gov::dca7b519-9f5c-4daf-83ff-177d475a6037" providerId="AD"/>
      </p:ext>
    </p:extLst>
  </p:cmAuthor>
  <p:cmAuthor id="5" name="McDonald, Clifford (CDC/DDID/NCEZID/DHQP)" initials="M(" lastIdx="0" clrIdx="4">
    <p:extLst>
      <p:ext uri="{19B8F6BF-5375-455C-9EA6-DF929625EA0E}">
        <p15:presenceInfo xmlns:p15="http://schemas.microsoft.com/office/powerpoint/2012/main" userId="S::ljm3@cdc.gov::a8e632a6-8325-40a5-bedf-642b8079d667" providerId="AD"/>
      </p:ext>
    </p:extLst>
  </p:cmAuthor>
  <p:cmAuthor id="12" name="Lee, Chung-Won (CDC/DDPHSIS/CGH/GID)" initials="LC(" lastIdx="0" clrIdx="11">
    <p:extLst>
      <p:ext uri="{19B8F6BF-5375-455C-9EA6-DF929625EA0E}">
        <p15:presenceInfo xmlns:p15="http://schemas.microsoft.com/office/powerpoint/2012/main" userId="S::cwl4@cdc.gov::742a1b0e-405f-4619-8625-221e45cb1110" providerId="AD"/>
      </p:ext>
    </p:extLst>
  </p:cmAuthor>
  <p:cmAuthor id="6" name="Neblett Fanfair, Robyn C. (CDC/DDID/NCHHSTP/DHPSE)" initials="N(" lastIdx="0" clrIdx="5">
    <p:extLst>
      <p:ext uri="{19B8F6BF-5375-455C-9EA6-DF929625EA0E}">
        <p15:presenceInfo xmlns:p15="http://schemas.microsoft.com/office/powerpoint/2012/main" userId="S::iyo5@cdc.gov::e91cb8bd-b748-40b9-aa8b-8539ec251a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2C2C"/>
    <a:srgbClr val="F0A82C"/>
    <a:srgbClr val="2D2D2D"/>
    <a:srgbClr val="006A71"/>
    <a:srgbClr val="FBAB18"/>
    <a:srgbClr val="E6E6E6"/>
    <a:srgbClr val="FFFFFF"/>
    <a:srgbClr val="292B6E"/>
    <a:srgbClr val="B01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9" autoAdjust="0"/>
    <p:restoredTop sz="71156" autoAdjust="0"/>
  </p:normalViewPr>
  <p:slideViewPr>
    <p:cSldViewPr snapToGrid="0">
      <p:cViewPr varScale="1">
        <p:scale>
          <a:sx n="80" d="100"/>
          <a:sy n="80" d="100"/>
        </p:scale>
        <p:origin x="107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6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rgbClr val="00788A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85-44BB-B131-D4E0029652DF}"/>
              </c:ext>
            </c:extLst>
          </c:dPt>
          <c:dPt>
            <c:idx val="1"/>
            <c:bubble3D val="0"/>
            <c:spPr>
              <a:solidFill>
                <a:srgbClr val="FFAA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85-44BB-B131-D4E0029652DF}"/>
              </c:ext>
            </c:extLst>
          </c:dPt>
          <c:dPt>
            <c:idx val="2"/>
            <c:bubble3D val="0"/>
            <c:spPr>
              <a:solidFill>
                <a:srgbClr val="4472C4"/>
              </a:solidFill>
              <a:ln w="19050"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85-44BB-B131-D4E0029652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385-44BB-B131-D4E0029652DF}"/>
              </c:ext>
            </c:extLst>
          </c:dPt>
          <c:cat>
            <c:strRef>
              <c:f>Sheet1!$A$2:$A$5</c:f>
              <c:strCache>
                <c:ptCount val="4"/>
                <c:pt idx="0">
                  <c:v>Mild</c:v>
                </c:pt>
                <c:pt idx="1">
                  <c:v>Severe</c:v>
                </c:pt>
                <c:pt idx="2">
                  <c:v>Critical</c:v>
                </c:pt>
                <c:pt idx="3">
                  <c:v>Missing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0.80900000000000005</c:v>
                </c:pt>
                <c:pt idx="1">
                  <c:v>0.13800000000000001</c:v>
                </c:pt>
                <c:pt idx="2">
                  <c:v>4.7E-2</c:v>
                </c:pt>
                <c:pt idx="3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5-44BB-B131-D4E002965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non-us-settings/ipc-healthcare-facilities-non-us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dc.gov/coronavirus/2019-ncov/hcp/non-us-settings/hcf-visitors.html" TargetMode="External"/><Relationship Id="rId5" Type="http://schemas.openxmlformats.org/officeDocument/2006/relationships/hyperlink" Target="https://www.cdc.gov/coronavirus/2019-ncov/hcp/non-us-settings/guidance-identify-hcw-patients.html" TargetMode="External"/><Relationship Id="rId4" Type="http://schemas.openxmlformats.org/officeDocument/2006/relationships/hyperlink" Target="https://www.cdc.gov/coronavirus/2019-ncov/hcp/non-us-settings/sop-triage-prevent-transmission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2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1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 PCI é uma parte essencial do reforço do sistema de saúde e tem de ser uma prioridade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No contexto da COVID-19, o controlo da infeção é importante porque não existe atualmente nenhuma vacina e nenhum tratamento antiviral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 pessoal de cuidados de saúde está em risco elevado de infeção se não seguir regras de controlo de infeções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 controlo rigoroso da infeção é a única forma de ajudar a parar a disseminação da COVID-19 em instalações de cuidados de saúde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9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28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As precauções normais continuam a ser fundamentais para a prevenção de infeções em todos os ambientes de cuidados de saúde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As precauções normais são recomendadas para o cuidado de todos os doentes, independentemente da suspeita ou confirmação de infeção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 aplicação de precauções normais depende da natureza da interação entre o doente e o profissional de saúde e da exposição prevista a agentes infeciosos conhecidos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5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As orientações atuais da OMS para a profissionais de saúde que cuidam de doentes com suspeita ou confirmação de COVID-19 recomendam a utilização de precauções contra a transmissão por contacto e por gotículas, para além das precauções normais que devem ser sempre utilizadas por todos os profissionais de saúde para todos os doentes.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56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Para salas de enfermaria gerais com ventilação natural, a ventilação adequada para doentes com COVID-19 é considerada como sendo de 60 l/s por doente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Quando não estiverem disponíveis quartos únicos, os doentes com suspeita de COVID-19 devem ser agrupados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Todas as camas do doente devem ter pelo menos 1 metro de distância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92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7500" lnSpcReduction="20000"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As precauções de contacto e de gotículas incluem usar luvas descartáveis para proteger as mãos e uma bata de manga comprida limpa, não esterilizada para proteger as roupas contra contaminação, máscaras médicas para proteger o nariz e a boca e proteção ocular (por ex., óculos, proteção facial), antes de entrar no quarto onde os doentes com suspeita ou confirmação de COVID-19 são admitidos. Os respiradores (por exemplo, N95) são necessários apenas para procedimentos geradores de aerossóis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De acordo com as orientações da OMS a partir de 6 de abril de 2020 (</a:t>
            </a:r>
            <a:r>
              <a:rPr lang="pt-PT" sz="1800" b="0" i="0" strike="noStrike" cap="none" spc="0" baseline="0" dirty="0" err="1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https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://</a:t>
            </a:r>
            <a:r>
              <a:rPr lang="pt-PT" sz="1800" b="0" i="0" strike="noStrike" cap="none" spc="0" baseline="0" dirty="0" err="1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www.who.int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/</a:t>
            </a:r>
            <a:r>
              <a:rPr lang="pt-PT" sz="1800" b="0" i="0" strike="noStrike" cap="none" spc="0" baseline="0" dirty="0" err="1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publications-detail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/advice-on-the-use-of-masks-in-the-community-during-home-care-and-in-healthcare-settings-in-the-context-of-the-novel-coronavirus-(2019-ncov)-</a:t>
            </a:r>
            <a:r>
              <a:rPr lang="pt-PT" sz="1800" b="0" i="0" strike="noStrike" cap="none" spc="0" baseline="0" dirty="0" err="1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outbreak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), um estudo que avaliou a utilização de máscaras de tecido numa instituição de cuidados de saúde descobriu que </a:t>
            </a:r>
            <a:r>
              <a:rPr lang="pt-PT" sz="1800" b="1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os profissionais de cuidados de saúde que utilizam máscaras de tecido de algodão apresentam um risco acrescido de infeção em comparação com aqueles que usavam máscaras cirúrgicas. A OMS recomenda que os profissionais de saúde continuem a usar máscaras cirúrgicas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Em determinadas situações (situações locais de falta ou rutura de stock) em que a produção de máscaras de tecido para utilização em ambientes de cuidados de saúde é proposta, uma autoridade local deve avaliar o EPI proposto de acordo com as normas mínimas e especificações técnicas específicas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 uso de botas, macacão e avental </a:t>
            </a:r>
            <a:r>
              <a:rPr lang="pt-PT" sz="1800" b="1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NÃO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 é necessário durante os cuidados de rotina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Após os cuidados prestados ao doente, as técnicas de troca adequadas, descarte de EPI e higienização das mãos devem ser seguidas (ver ligação no diapositivo para mais detalhes)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Os profissionais de saúde que estão a transportar doentes devem realizar a higiene das mãos e usar o EPI apropriado descrito neste diapositivo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56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Para profissionais de saúde que realizam qualquer um dos procedimentos de geração de aerossóis listados acima em doentes com COVID-19 na UCI, </a:t>
            </a:r>
            <a:r>
              <a:rPr lang="pt-PT" sz="1800" b="1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recomenda-se que uma máscara respiratória ajustada (respiradores N95, FFP2 ou equivalente) seja utilizada em oposição às máscaras cirúrgicas/médicas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Para além de usar uma máscara respiratória ajustada, os profissionais de saúde devem também usar EPI, incluindo luvas, bata e proteção ocular (óculos/viseira)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5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40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Atividades de PCI Prioritárias Estratégicas para Contenção e Prevenção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  <a:hlinkClick r:id="rId3" history="0"/>
              </a:rPr>
              <a:t>https://www.cdc.gov/coronavirus/2019-ncov/hcp/non-us-settings/ipc-healthcare-facilities-non-us.html</a:t>
            </a:r>
            <a:endParaRPr lang="en-US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Procedimentos operativos normalizados de triagem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  <a:hlinkClick r:id="rId4" history="0"/>
              </a:rPr>
              <a:t>https://www.cdc.gov/coronavirus/2019-ncov/hcp/non-us-settings/sop-triage-prevent-transmission.html</a:t>
            </a:r>
            <a:endParaRPr lang="en-US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Identificação de profissionais de saúde e doentes internados com suspeita de COVID-19 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  <a:hlinkClick r:id="rId5" history="0"/>
              </a:rPr>
              <a:t>https://www.cdc.gov/coronavirus/2019-ncov/hcp/non-us-settings/guidance-identify-hcw-patients.html</a:t>
            </a:r>
            <a:endParaRPr lang="en-US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Gestão de Visitantes de Unidades de Cuidados de Saúde 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  <a:hlinkClick r:id="rId6" history="0"/>
              </a:rPr>
              <a:t>https://www.cdc.gov/coronavirus/2019-ncov/hcp/non-us-settings/hcf-visitors.html</a:t>
            </a:r>
            <a:endParaRPr lang="en-US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Considerações Operacionais Provisórias para a Gestão da Saúde Pública de Profissionais de Saúde Expostos ou Infetados com COVID-19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https://www.cdc.gov/coronavirus/2019-ncov/hcp/non-us-settings/public-health-management-hcw-exposed.html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Os coronavírus são uma grande família de vírus que são comuns em muitas espécies diferentes de animais, incluindo camelos, bovinos, gatos e especialmente morcegos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Existem quatro coronavírus globais conhecidos que causam principalmente sintomas respiratórios frequentes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Raramente, os coronavírus dos animais podem infetar pessoas e, em seguida, serem transmitidos de pessoa para pessoa, como aconteceu com a MERS, a SARS e a recém-identificada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 novo coronavírus de 2019 (SARS-CoV-2) é um novo vírus em seres humanos que causa doenças respiratórias e pode ser transmitido de pessoa para pessoa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 SARS-CoV-2 é um betacoronavírus, como o MERS e o SARS, todos os quais têm a sua provável origem em morcegos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As sequências do SARS-CoV-2 da China e de outros países são muito semelhantes entre si, sugerindo um provável aparecimento deste vírus a partir de um reservatório animal algures no final de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4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As pessoas podem apanhar COVID-19 de outras pessoas que têm o vírus através de pequenas gotículas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Estas gotículas podem pousar em objetos e superfícies à volta da pessoa quando esta tosse ou expira através da saliva (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Referência: KKW,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Tsang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 OTY,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Yip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 CCY,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et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 al.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Consistent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detection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of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 2019 novel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coronavirus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 in saliva.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Clinical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Infectious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Diseases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, ciaa149.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February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 12, 2020. DOI: 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https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://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academic.oup.com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/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cid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/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advance-article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/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doi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/10.1093/</a:t>
            </a:r>
            <a:r>
              <a:rPr lang="pt-PT" sz="1200" b="0" i="0" strike="noStrike" cap="none" spc="0" baseline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cid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/ciaa149/5734265)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Outras pessoas podem então apanhar COVID-19 ao tocar nestes objetos ou superfícies e depois tocar nos olhos, nariz ou boca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FF0000"/>
                </a:solidFill>
                <a:effectLst/>
                <a:latin typeface="Myriad Web Pro"/>
                <a:ea typeface="Myriad Web Pro"/>
                <a:cs typeface="Myriad Web Pro"/>
              </a:rPr>
              <a:t>Sugere-se uma distância física de pelo menos 1 metro entre as pessoas com base na recomendação da OMS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 transmissão pode ainda ocorrer por doentes com sintomas ligeiros ou pessoas que não se sentem doentes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8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Os sintomas de COVID-19 são normalmente ligeiros e começam gradualmente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Algumas pessoas ficam infetadas e não desenvolvem quaisquer sintomas ou não se sentem mal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sz="20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Apesar das preocupações importantes sobre as taxas de mortalidade, a maioria das doenças da COVID-19 é – e espera-se que continue a ser – ligeira, e a maioria dos doentes recuperará espontaneamente com alguns cuidados de suporte, especialmente crianças e adultos de meia-idade. 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pt-PT" sz="2000" b="1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Ligeira  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(casos de não pneumonia e pneumonia ligeira)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NOTA: 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estes casos incluíram um grande espectro de doenças, incluindo, mas não se limitando a, doentes com febres, tosse, dor no peito, náuseas, dor no corpo, etc. É importante notar que a notação da doença “ligeira” não é alusão a sintomas semelhantes a constipação. Os doentes nesta categoria apresentaram uma vasta gama de gravidade da doença que não cumpriu as categorias de doença grave ou crítica atribuídas ao estudo. </a:t>
            </a:r>
          </a:p>
          <a:p>
            <a:endParaRPr lang="en-US" sz="1200" u="none" strike="noStrike" kern="1200" baseline="0" dirty="0">
              <a:solidFill>
                <a:srgbClr val="000000"/>
              </a:solidFill>
            </a:endParaRPr>
          </a:p>
          <a:p>
            <a:r>
              <a:rPr lang="pt-PT" sz="2000" b="1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Grave 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(dispneia, frequência respiratória ≥ 30/min, saturação de OO</a:t>
            </a:r>
            <a:r>
              <a:rPr lang="pt-PT" sz="1200" b="0" i="0" strike="noStrike" cap="none" spc="0" baseline="-2500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2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 no sangue ≤93%, rácio PaO2/FiO2 &lt;300, infiltrados pulmonares &gt;50% no período de 24 a 48 horas)</a:t>
            </a:r>
          </a:p>
          <a:p>
            <a:endParaRPr lang="en-US" sz="1200" u="none" strike="noStrike" kern="1200" baseline="0" dirty="0">
              <a:solidFill>
                <a:srgbClr val="000000"/>
              </a:solidFill>
            </a:endParaRPr>
          </a:p>
          <a:p>
            <a:r>
              <a:rPr lang="pt-PT" sz="2000" b="1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Crítica </a:t>
            </a:r>
            <a:r>
              <a:rPr lang="pt-PT" sz="12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(insuficiência respiratória, choque séptico e/ou múltiplos órgãos, disfunção ou falha, morte)</a:t>
            </a:r>
            <a:endParaRPr lang="en-US" sz="1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ADA3AA-0D72-4677-992A-6D5EF71565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23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 COVID-19 é uma doença nova, pelo que existe informação limitada sobre fatores de risco para doença grave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As condições clínicas subjacentes podem incluir: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Pessoas com doença pulmonar crónica ou asma moderada a grave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Pessoas com condições cardíacas graves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Pessoas que imunocomprometido, incluindo tratamento para o cancro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Pessoas com obesidade grave ou determinadas condições subjacentes, tais como doentes com diabetes, insuficiência renal ou doença hepática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48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 distanciamento físico deve ser de pelo menos 1 metro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A lavagem das mãos deve ser feita durante pelo menos 40 a 60 segundos com base na recomendação da 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 gel para as mãos à base de álcool deve conter pelo menos 60% de álcool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Orientação adicional: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Guide to local </a:t>
            </a:r>
            <a:r>
              <a:rPr lang="pt-PT" sz="1800" b="0" i="0" strike="noStrike" cap="none" spc="0" baseline="0" dirty="0" err="1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production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: WHO-</a:t>
            </a:r>
            <a:r>
              <a:rPr lang="pt-PT" sz="1800" b="0" i="0" strike="noStrike" cap="none" spc="0" baseline="0" dirty="0" err="1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recommended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 </a:t>
            </a:r>
            <a:r>
              <a:rPr lang="pt-PT" sz="1800" b="0" i="0" strike="noStrike" cap="none" spc="0" baseline="0" dirty="0" err="1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Handrub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 </a:t>
            </a: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Formulations 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(</a:t>
            </a:r>
            <a:r>
              <a:rPr lang="pt-PT" sz="1800" b="0" i="0" strike="noStrike" cap="none" spc="0" baseline="0" dirty="0" err="1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https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://</a:t>
            </a:r>
            <a:r>
              <a:rPr lang="pt-PT" sz="1800" b="0" i="0" strike="noStrike" cap="none" spc="0" baseline="0" dirty="0" err="1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www.who.int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/</a:t>
            </a:r>
            <a:r>
              <a:rPr lang="pt-PT" sz="1800" b="0" i="0" strike="noStrike" cap="none" spc="0" baseline="0" dirty="0" err="1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gpsc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/5may/</a:t>
            </a:r>
            <a:r>
              <a:rPr lang="pt-PT" sz="1800" b="0" i="0" strike="noStrike" cap="none" spc="0" baseline="0" dirty="0" err="1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Guide_to_Local_Production.pdf</a:t>
            </a:r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>
            <a:fillRect/>
          </a:stretch>
        </p:blipFill>
        <p:spPr>
          <a:xfrm>
            <a:off x="5210658" y="966372"/>
            <a:ext cx="3684774" cy="34758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314325" y="0"/>
            <a:ext cx="8829676" cy="89557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522515" y="9097"/>
            <a:ext cx="8621486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522515" y="1026256"/>
            <a:ext cx="7617144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2D2D2D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462555" y="1890634"/>
            <a:ext cx="7617144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2D2D2D"/>
                </a:solidFill>
                <a:latin typeface="Calibri" panose="020F0502020204030204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4EDCE1-A912-48DB-9E58-051F8752A375}"/>
              </a:ext>
            </a:extLst>
          </p:cNvPr>
          <p:cNvSpPr txBox="1"/>
          <p:nvPr userDrawn="1"/>
        </p:nvSpPr>
        <p:spPr>
          <a:xfrm>
            <a:off x="4962090" y="4510543"/>
            <a:ext cx="4186094" cy="396636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28575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PT" sz="2000" b="1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cdc.gov/coronavirus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1304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>
            <a:fillRect/>
          </a:stretch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45981" cy="137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Para obter mais informações, contacte o CDC</a:t>
            </a:r>
            <a:br>
              <a:rPr sz="1200"/>
            </a:br>
            <a:r>
              <a:rPr lang="pt-PT" sz="12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1-800-CDC-INFO (232-4636)</a:t>
            </a:r>
            <a:br>
              <a:rPr sz="1200"/>
            </a:br>
            <a:r>
              <a:rPr lang="pt-PT" sz="12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TTY: 1-888-232-6348    www.cdc.gov</a:t>
            </a:r>
            <a:br>
              <a:rPr sz="1200"/>
            </a:br>
            <a:br>
              <a:rPr sz="1200"/>
            </a:br>
            <a:br>
              <a:rPr sz="1200"/>
            </a:br>
            <a:r>
              <a:rPr lang="pt-PT" sz="12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As descobertas e as conclusões deste relatório são de responsabilidade dos autores e não representam necessariamente a posição oficial dos Centros de Controlo e Prevenção de Doenças.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7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85801" y="9097"/>
            <a:ext cx="8458200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1" y="1061976"/>
            <a:ext cx="7453858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85801" y="1890634"/>
            <a:ext cx="7393898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3103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9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8" indent="-230188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501098"/>
            <a:ext cx="869114" cy="49826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5274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9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8" indent="-230188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0040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05984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Tx/>
              <a:buFont typeface="Arial" panose="020B0604020202020204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05984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Tx/>
              <a:buFont typeface="Arial" panose="020B0604020202020204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5510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05984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Tx/>
              <a:buFont typeface="Arial" panose="020B0604020202020204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005984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Tx/>
              <a:buFont typeface="Arial" panose="020B0604020202020204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83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" y="4280109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96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7069" y="506186"/>
            <a:ext cx="4484352" cy="4346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" y="4280109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010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>
            <a:fillRect/>
          </a:stretch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45981" cy="137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Para obter mais informações, contacte o CDC</a:t>
            </a:r>
            <a:br>
              <a:rPr sz="1200"/>
            </a:br>
            <a:r>
              <a:rPr lang="pt-PT" sz="12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1-800-CDC-INFO (232-4636)</a:t>
            </a:r>
            <a:br>
              <a:rPr sz="1200"/>
            </a:br>
            <a:r>
              <a:rPr lang="pt-PT" sz="12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TTY: 1-888-232-6348    www.cdc.gov</a:t>
            </a:r>
            <a:br>
              <a:rPr sz="1200"/>
            </a:br>
            <a:br>
              <a:rPr sz="1200"/>
            </a:br>
            <a:br>
              <a:rPr sz="1200"/>
            </a:br>
            <a:r>
              <a:rPr lang="pt-PT" sz="12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As descobertas e as conclusões deste relatório são de responsabilidade dos autores e não representam necessariamente a posição oficial dos Centros de Controlo e Prevenção de Doenças.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>
            <a:fillRect/>
          </a:stretch>
        </p:blipFill>
        <p:spPr>
          <a:xfrm>
            <a:off x="5334256" y="175641"/>
            <a:ext cx="3684774" cy="34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29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4" r:id="rId2"/>
    <p:sldLayoutId id="2147483811" r:id="rId3"/>
    <p:sldLayoutId id="2147483827" r:id="rId4"/>
    <p:sldLayoutId id="2147483815" r:id="rId5"/>
    <p:sldLayoutId id="2147483828" r:id="rId6"/>
    <p:sldLayoutId id="2147483823" r:id="rId7"/>
    <p:sldLayoutId id="2147483826" r:id="rId8"/>
    <p:sldLayoutId id="2147483822" r:id="rId9"/>
    <p:sldLayoutId id="2147483825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dc.gov/coronavirus/2019-ncov/hcp/non-us-settings/overview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ekly.chinacdc.cn/en/article/id/e53946e2-c6c4-41e9-9a9b-fea8db1a8f5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non-us-settings/ipc-healthcare-facilities-non-u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WHO-2019-nCoV-IPC-2020.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csr/resources/publications/ppe_en.pdf?ua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WHO-2019-nCoV-IPC-2020.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non-us-settings/outpatient.html" TargetMode="External"/><Relationship Id="rId3" Type="http://schemas.openxmlformats.org/officeDocument/2006/relationships/hyperlink" Target="https://www.cdc.gov/coronavirus/2019-ncov/hcp/non-us-settings/ipc-healthcare-facilities-non-us.html" TargetMode="External"/><Relationship Id="rId7" Type="http://schemas.openxmlformats.org/officeDocument/2006/relationships/hyperlink" Target="https://www.cdc.gov/coronavirus/2019-ncov/hcp/non-us-settings/public-health-management-hcw-exposed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dc.gov/coronavirus/2019-ncov/hcp/non-us-settings/hcf-visitors.html" TargetMode="External"/><Relationship Id="rId5" Type="http://schemas.openxmlformats.org/officeDocument/2006/relationships/hyperlink" Target="https://www.cdc.gov/coronavirus/2019-ncov/hcp/non-us-settings/guidance-identify-hcw-patients.html" TargetMode="External"/><Relationship Id="rId4" Type="http://schemas.openxmlformats.org/officeDocument/2006/relationships/hyperlink" Target="https://www.cdc.gov/coronavirus/2019-ncov/hcp/non-us-settings/sop-triage-prevent-transmission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ublications/i/item/modes-of-transmission-of-virus-causing-covid-19-implications-for-ipc-precaution-recommendation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0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 charset="0"/>
              </a:rPr>
              <a:t>Descrição Geral sobre a COVID-19 e Prevenção de Infeções e Prioridades de Controlo em Contextos de Cuidados de Saúde fora dos EUA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endParaRPr lang="en-US">
              <a:solidFill>
                <a:srgbClr val="2D2D2D"/>
              </a:solidFill>
            </a:endParaRPr>
          </a:p>
          <a:p>
            <a:endParaRPr lang="en-US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FDE6DB-3681-42A7-8A85-5D2BDAC3CA6B}"/>
              </a:ext>
            </a:extLst>
          </p:cNvPr>
          <p:cNvSpPr txBox="1"/>
          <p:nvPr/>
        </p:nvSpPr>
        <p:spPr>
          <a:xfrm>
            <a:off x="152401" y="1244303"/>
            <a:ext cx="4424020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O documento pode ser encontrado em: </a:t>
            </a:r>
          </a:p>
          <a:p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  <a:hlinkClick r:id="rId4" history="0"/>
              </a:rPr>
              <a:t>https://www.cdc.gov/coronavirus/2019-ncov/hcp/non-us-settings/overview/index.html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1F7D22-AD19-472B-A259-6604B37F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04" y="75200"/>
            <a:ext cx="8468592" cy="558607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ct val="0"/>
              </a:spcAft>
              <a:defRPr/>
            </a:pPr>
            <a:r>
              <a:rPr lang="pt-PT" sz="2000" b="1" i="0" strike="noStrike" cap="none" spc="0" baseline="0" dirty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Gravidade da Doença – China 31 Dez 2019 – 11 </a:t>
            </a:r>
            <a:r>
              <a:rPr lang="pt-PT" sz="2000" b="1" i="0" strike="noStrike" cap="none" spc="0" baseline="0" dirty="0" err="1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Fev</a:t>
            </a:r>
            <a:r>
              <a:rPr lang="pt-PT" sz="2000" b="1" i="0" strike="noStrike" cap="none" spc="0" baseline="0" dirty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 2020</a:t>
            </a:r>
            <a:endParaRPr lang="en-US" sz="2000" dirty="0">
              <a:solidFill>
                <a:srgbClr val="00788A"/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A50848-81F8-4491-A9D5-C5AAACC3D0C6}"/>
              </a:ext>
            </a:extLst>
          </p:cNvPr>
          <p:cNvSpPr txBox="1"/>
          <p:nvPr/>
        </p:nvSpPr>
        <p:spPr>
          <a:xfrm>
            <a:off x="1061372" y="4727557"/>
            <a:ext cx="3605958" cy="217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25" b="0" i="0" strike="noStrike" cap="none" spc="0" baseline="0">
                <a:solidFill>
                  <a:srgbClr val="00788A"/>
                </a:solidFill>
                <a:effectLst/>
                <a:latin typeface="Myriad Web Pro"/>
                <a:ea typeface="Myriad Web Pro"/>
                <a:cs typeface="Myriad Web Pro"/>
              </a:rPr>
              <a:t>Adaptado de Zhang 2020, </a:t>
            </a:r>
            <a:r>
              <a:rPr lang="pt-PT" sz="825" b="0" i="0" u="sng" strike="noStrike" cap="none" spc="0" baseline="0">
                <a:solidFill>
                  <a:srgbClr val="00788A"/>
                </a:solidFill>
                <a:effectLst/>
                <a:uFill>
                  <a:solidFill>
                    <a:srgbClr val="00788A"/>
                  </a:solidFill>
                </a:uFill>
                <a:latin typeface="Myriad Web Pro"/>
                <a:ea typeface="Myriad Web Pro"/>
                <a:cs typeface="Myriad Web Pro"/>
                <a:hlinkClick r:id="rId3" history="0"/>
              </a:rPr>
              <a:t>Relatório semanal do CDC da China</a:t>
            </a:r>
            <a:r>
              <a:rPr lang="pt-PT" sz="825" b="0" i="0" strike="noStrike" cap="none" spc="0" baseline="0">
                <a:solidFill>
                  <a:srgbClr val="00788A"/>
                </a:solidFill>
                <a:effectLst/>
                <a:latin typeface="Myriad Web Pro"/>
                <a:ea typeface="Myriad Web Pro"/>
                <a:cs typeface="Myriad Web Pro"/>
              </a:rPr>
              <a:t> 2(8):113-122.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DF46AE-E3D9-4E9C-B9A9-A6A5BCE45A4C}"/>
              </a:ext>
            </a:extLst>
          </p:cNvPr>
          <p:cNvSpPr txBox="1"/>
          <p:nvPr/>
        </p:nvSpPr>
        <p:spPr>
          <a:xfrm flipH="1">
            <a:off x="4991581" y="4363322"/>
            <a:ext cx="40192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*</a:t>
            </a:r>
            <a:r>
              <a:rPr lang="pt-PT" sz="16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1.023 (49%) mortes entre 2.087 doentes em estado crítico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250BCA3-B75F-4784-84AC-1B38993BE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356733"/>
              </p:ext>
            </p:extLst>
          </p:nvPr>
        </p:nvGraphicFramePr>
        <p:xfrm>
          <a:off x="1194244" y="613161"/>
          <a:ext cx="6379558" cy="375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E8E94B-CBAC-4A75-8E02-FFFA6F718FF2}"/>
              </a:ext>
            </a:extLst>
          </p:cNvPr>
          <p:cNvSpPr txBox="1"/>
          <p:nvPr/>
        </p:nvSpPr>
        <p:spPr>
          <a:xfrm>
            <a:off x="3667289" y="1984994"/>
            <a:ext cx="1424538" cy="91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700" b="1" i="0" strike="noStrike" cap="none" spc="0" baseline="0">
                <a:solidFill>
                  <a:srgbClr val="00788A"/>
                </a:solidFill>
                <a:effectLst/>
                <a:latin typeface="Calibri"/>
                <a:ea typeface="Calibri"/>
                <a:cs typeface="Calibri" charset="0"/>
              </a:rPr>
              <a:t>44.672 doentes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8A069-2E05-4D29-9C6A-5B8C953E5493}"/>
              </a:ext>
            </a:extLst>
          </p:cNvPr>
          <p:cNvSpPr txBox="1"/>
          <p:nvPr/>
        </p:nvSpPr>
        <p:spPr>
          <a:xfrm>
            <a:off x="6803183" y="2491895"/>
            <a:ext cx="134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Crítica* 4,7%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9C2D-FC59-4462-9398-F9F567A3B016}"/>
              </a:ext>
            </a:extLst>
          </p:cNvPr>
          <p:cNvSpPr txBox="1"/>
          <p:nvPr/>
        </p:nvSpPr>
        <p:spPr>
          <a:xfrm>
            <a:off x="6726260" y="1120203"/>
            <a:ext cx="130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Grave 13,8%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01CBBD-936B-4E6E-ABBA-CEC44E6D2FB6}"/>
              </a:ext>
            </a:extLst>
          </p:cNvPr>
          <p:cNvSpPr txBox="1"/>
          <p:nvPr/>
        </p:nvSpPr>
        <p:spPr>
          <a:xfrm>
            <a:off x="902922" y="1277108"/>
            <a:ext cx="1163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Ligeira 80,9%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B2521-8832-4A4C-958A-33362A5EBBD8}"/>
              </a:ext>
            </a:extLst>
          </p:cNvPr>
          <p:cNvSpPr txBox="1"/>
          <p:nvPr/>
        </p:nvSpPr>
        <p:spPr>
          <a:xfrm>
            <a:off x="5662803" y="3624206"/>
            <a:ext cx="1341071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Em falta 0,6%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476F0C-40C2-4A4F-9A15-3F3FD7ACA631}"/>
              </a:ext>
            </a:extLst>
          </p:cNvPr>
          <p:cNvCxnSpPr/>
          <p:nvPr/>
        </p:nvCxnSpPr>
        <p:spPr>
          <a:xfrm>
            <a:off x="2186131" y="1671638"/>
            <a:ext cx="1163003" cy="467771"/>
          </a:xfrm>
          <a:prstGeom prst="line">
            <a:avLst/>
          </a:prstGeom>
          <a:ln w="38100">
            <a:solidFill>
              <a:srgbClr val="00788A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78418C-E91E-479B-9316-7594BD1BC2C5}"/>
              </a:ext>
            </a:extLst>
          </p:cNvPr>
          <p:cNvCxnSpPr/>
          <p:nvPr/>
        </p:nvCxnSpPr>
        <p:spPr>
          <a:xfrm flipH="1">
            <a:off x="5332237" y="1569459"/>
            <a:ext cx="1328738" cy="498010"/>
          </a:xfrm>
          <a:prstGeom prst="line">
            <a:avLst/>
          </a:prstGeom>
          <a:ln w="38100">
            <a:solidFill>
              <a:srgbClr val="FFAA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D3DAC4-6315-4E1D-B7D5-C2A6A86E3DCA}"/>
              </a:ext>
            </a:extLst>
          </p:cNvPr>
          <p:cNvCxnSpPr/>
          <p:nvPr/>
        </p:nvCxnSpPr>
        <p:spPr>
          <a:xfrm flipH="1">
            <a:off x="5913374" y="2776708"/>
            <a:ext cx="747601" cy="28815"/>
          </a:xfrm>
          <a:prstGeom prst="line">
            <a:avLst/>
          </a:prstGeom>
          <a:ln w="38100">
            <a:solidFill>
              <a:srgbClr val="4472C4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78383D-6893-4C3F-AA81-FB0D51E033C4}"/>
              </a:ext>
            </a:extLst>
          </p:cNvPr>
          <p:cNvCxnSpPr/>
          <p:nvPr/>
        </p:nvCxnSpPr>
        <p:spPr>
          <a:xfrm>
            <a:off x="5996606" y="3147201"/>
            <a:ext cx="85771" cy="43616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694749"/>
      </p:ext>
    </p:extLst>
  </p:cSld>
  <p:clrMapOvr>
    <a:masterClrMapping/>
  </p:clrMapOvr>
  <p:transition advTm="17673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Pessoas com maior risco de doença grave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496252"/>
          </a:xfrm>
        </p:spPr>
        <p:txBody>
          <a:bodyPr/>
          <a:lstStyle/>
          <a:p>
            <a:pPr marL="229870" indent="-229870"/>
            <a:r>
              <a:rPr lang="pt-PT" sz="20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Em alguns casos, as pessoas que têm COVID-19 podem ficar gravemente doentes e desenvolver dificuldades respiratórias </a:t>
            </a:r>
          </a:p>
          <a:p>
            <a:pPr lvl="1"/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Estas complicações graves podem causar a morte </a:t>
            </a:r>
          </a:p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O risco de doença grave aumenta de forma constante à medida que as pessoas envelhecem</a:t>
            </a:r>
          </a:p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As pessoas de todas as idades com condições médicas subjacentes parecem estar em maior risco de desenvolver COVID-19 grave em comparação com aquelas que não têm estas condições </a:t>
            </a:r>
            <a:endParaRPr lang="en-US" sz="800" dirty="0"/>
          </a:p>
          <a:p>
            <a:r>
              <a:rPr lang="pt-PT" sz="18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À medida que são disponibilizados mais dados, podem ser identificados fatores de risco adicionais para a COVID-19 grave</a:t>
            </a:r>
          </a:p>
        </p:txBody>
      </p:sp>
    </p:spTree>
    <p:extLst>
      <p:ext uri="{BB962C8B-B14F-4D97-AF65-F5344CB8AC3E}">
        <p14:creationId xmlns:p14="http://schemas.microsoft.com/office/powerpoint/2010/main" val="16166708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 charset="0"/>
              </a:rPr>
              <a:t>Prevenção e tratamento da COVID-19 </a:t>
            </a:r>
          </a:p>
        </p:txBody>
      </p:sp>
    </p:spTree>
    <p:extLst>
      <p:ext uri="{BB962C8B-B14F-4D97-AF65-F5344CB8AC3E}">
        <p14:creationId xmlns:p14="http://schemas.microsoft.com/office/powerpoint/2010/main" val="40819729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Ações preventivas diárias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4246"/>
            <a:ext cx="8485060" cy="3496252"/>
          </a:xfrm>
        </p:spPr>
        <p:txBody>
          <a:bodyPr/>
          <a:lstStyle/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Evite tocar nos olhos, nariz e boca</a:t>
            </a:r>
          </a:p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Evite o contacto próximo com pessoas doentes</a:t>
            </a:r>
          </a:p>
          <a:p>
            <a:pPr lvl="1"/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Lembre-se de que as pessoas sem sintomas podem ainda assim transmitir o vírus </a:t>
            </a:r>
          </a:p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Fique em casa quando estiver doente</a:t>
            </a:r>
          </a:p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Cubra a sua tosse ou espirre com um lenço de papel e elimine-o de forma adequada</a:t>
            </a:r>
          </a:p>
          <a:p>
            <a:r>
              <a:rPr lang="pt-PT" sz="18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Utilize uma máscara facial quando o distanciamento físico for difícil ou quando entrar em espaços fechados </a:t>
            </a:r>
          </a:p>
          <a:p>
            <a:r>
              <a:rPr lang="pt-PT" sz="18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Limpe e desinfete objetos e superfícies em que toca frequentemente</a:t>
            </a:r>
          </a:p>
          <a:p>
            <a:r>
              <a:rPr lang="pt-PT" sz="18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Realize a higiene das mãos com água e sabão ou utilize gel para as mãos à base de álcool</a:t>
            </a:r>
            <a:endParaRPr lang="en-US" sz="1800" strike="sngStrike" dirty="0">
              <a:solidFill>
                <a:srgbClr val="2D2C2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EB328-C0AE-48C9-85F7-18E6C72F0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48" y="154397"/>
            <a:ext cx="1677412" cy="167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48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24EC-9F74-4429-9AC7-9D7C7569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Tratamento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5F4C5-8366-4CDE-A5F2-4DAB0E4D1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89814"/>
            <a:ext cx="8229600" cy="3510749"/>
          </a:xfrm>
        </p:spPr>
        <p:txBody>
          <a:bodyPr/>
          <a:lstStyle/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Atualmente, os cuidados dos doentes são principalmente de suporte:</a:t>
            </a:r>
          </a:p>
          <a:p>
            <a:pPr lvl="1"/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Aliviar sintomas</a:t>
            </a:r>
          </a:p>
          <a:p>
            <a:pPr lvl="1"/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Gerir a insuficiência respiratória e de outros órgãos</a:t>
            </a:r>
          </a:p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Não existem tratamentos antivirais específicos </a:t>
            </a:r>
            <a:r>
              <a:rPr lang="pt-PT" sz="18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atualmente</a:t>
            </a:r>
            <a:r>
              <a:rPr lang="pt-PT" sz="1800" b="0" i="0" strike="noStrike" cap="none" spc="0" baseline="0" dirty="0">
                <a:solidFill>
                  <a:srgbClr val="FF0000"/>
                </a:solidFill>
                <a:effectLst/>
                <a:latin typeface="Calibri"/>
                <a:ea typeface="Calibri"/>
                <a:cs typeface="Calibri" charset="0"/>
              </a:rPr>
              <a:t> </a:t>
            </a:r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licenciados para a COVID-19</a:t>
            </a:r>
          </a:p>
          <a:p>
            <a:pPr lvl="1"/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Muitos tratamentos estão sob investigação</a:t>
            </a:r>
          </a:p>
          <a:p>
            <a:pPr lvl="1"/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O </a:t>
            </a:r>
            <a:r>
              <a:rPr lang="pt-PT" sz="1800" b="0" i="0" strike="noStrike" cap="none" spc="0" baseline="0" dirty="0" err="1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remdesivir</a:t>
            </a:r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, que é também um medicamento experimental, recebeu autorização de utilização de emergência da </a:t>
            </a:r>
            <a:r>
              <a:rPr lang="pt-PT" sz="1800" dirty="0">
                <a:latin typeface="Calibri"/>
                <a:ea typeface="Calibri"/>
                <a:cs typeface="Calibri" charset="0"/>
              </a:rPr>
              <a:t>Autoridade dos Alimentos e Medicamentos (</a:t>
            </a:r>
            <a:r>
              <a:rPr lang="pt-PT" sz="1800" dirty="0" err="1">
                <a:latin typeface="Calibri"/>
                <a:ea typeface="Calibri"/>
                <a:cs typeface="Calibri" charset="0"/>
              </a:rPr>
              <a:t>Food</a:t>
            </a:r>
            <a:r>
              <a:rPr lang="pt-PT" sz="1800" dirty="0">
                <a:latin typeface="Calibri"/>
                <a:ea typeface="Calibri"/>
                <a:cs typeface="Calibri" charset="0"/>
              </a:rPr>
              <a:t> </a:t>
            </a:r>
            <a:r>
              <a:rPr lang="pt-PT" sz="1800" b="0" i="0" strike="noStrike" cap="none" spc="0" baseline="0" dirty="0" err="1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and</a:t>
            </a:r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 </a:t>
            </a:r>
            <a:r>
              <a:rPr lang="pt-PT" sz="1800" b="0" i="0" strike="noStrike" cap="none" spc="0" baseline="0" dirty="0" err="1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Drug</a:t>
            </a:r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 </a:t>
            </a:r>
            <a:r>
              <a:rPr lang="pt-PT" sz="1800" b="0" i="0" strike="noStrike" cap="none" spc="0" baseline="0" dirty="0" err="1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Administration</a:t>
            </a:r>
            <a:r>
              <a:rPr lang="pt-PT" sz="1800" dirty="0">
                <a:latin typeface="Calibri"/>
                <a:ea typeface="Calibri"/>
                <a:cs typeface="Calibri" charset="0"/>
              </a:rPr>
              <a:t>, </a:t>
            </a:r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FDA) dos Estados Unidos para o tratamento de doentes hospitalizados*</a:t>
            </a:r>
          </a:p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Nenhuma vacina </a:t>
            </a:r>
            <a:r>
              <a:rPr lang="pt-PT" sz="18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está atualmente disponível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BC697-5887-4AAF-9714-D8F3F61E8F51}"/>
              </a:ext>
            </a:extLst>
          </p:cNvPr>
          <p:cNvSpPr txBox="1"/>
          <p:nvPr/>
        </p:nvSpPr>
        <p:spPr>
          <a:xfrm>
            <a:off x="1271451" y="4500563"/>
            <a:ext cx="3095860" cy="244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0" i="0" strike="noStrike" cap="none" spc="0" baseline="0">
                <a:solidFill>
                  <a:srgbClr val="2D2C2C"/>
                </a:solidFill>
                <a:effectLst/>
                <a:latin typeface="Myriad Web Pro"/>
                <a:ea typeface="Myriad Web Pro"/>
                <a:cs typeface="Myriad Web Pro"/>
              </a:rPr>
              <a:t>*FDA: https://www.fda.gov/media/137564/download</a:t>
            </a:r>
            <a:endParaRPr lang="en-US" sz="1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396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C056-E07B-4DD3-B048-1D444892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3" y="2441363"/>
            <a:ext cx="8964387" cy="871538"/>
          </a:xfrm>
        </p:spPr>
        <p:txBody>
          <a:bodyPr/>
          <a:lstStyle/>
          <a:p>
            <a:r>
              <a:rPr lang="pt-PT" sz="36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 charset="0"/>
              </a:rPr>
              <a:t>Prevenção e </a:t>
            </a:r>
            <a:r>
              <a:rPr lang="pt-PT" dirty="0">
                <a:solidFill>
                  <a:srgbClr val="FFFFFF"/>
                </a:solidFill>
                <a:latin typeface="Calibri"/>
                <a:ea typeface="Calibri"/>
                <a:cs typeface="Calibri" charset="0"/>
              </a:rPr>
              <a:t>C</a:t>
            </a:r>
            <a:r>
              <a:rPr lang="pt-PT" sz="36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 charset="0"/>
              </a:rPr>
              <a:t>ontrolo de Infeções (PCI) para a COVID-19</a:t>
            </a:r>
          </a:p>
        </p:txBody>
      </p:sp>
    </p:spTree>
    <p:extLst>
      <p:ext uri="{BB962C8B-B14F-4D97-AF65-F5344CB8AC3E}">
        <p14:creationId xmlns:p14="http://schemas.microsoft.com/office/powerpoint/2010/main" val="195271345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32A0-E894-4926-B9E3-2ACE042F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O que é a PCI?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CCE07-C96A-4CAD-9A91-7F3AC2B14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sz="20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 prática de prevenir ou parar a transmissão de infeções durante a prestação de cuidados de saúde </a:t>
            </a:r>
          </a:p>
          <a:p>
            <a:pPr lvl="1"/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Hospitais, clínicas em ambulatório, centros de diálise, instalações de cuidados continuados, médicos tradicionais </a:t>
            </a:r>
          </a:p>
          <a:p>
            <a:endParaRPr lang="en-US" b="1" dirty="0"/>
          </a:p>
          <a:p>
            <a:r>
              <a:rPr lang="pt-PT" sz="2000" b="1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Objetivo de PCI para a COVID-19: apoiar a manutenção de serviços de cuidados de saúde essenciais, ao conter e prevenir a transmissão da COVID-19 em instalações de cuidados de saúde para manter os doentes e os profissionais de saúde saudáveis e seguros</a:t>
            </a:r>
          </a:p>
        </p:txBody>
      </p:sp>
    </p:spTree>
    <p:extLst>
      <p:ext uri="{BB962C8B-B14F-4D97-AF65-F5344CB8AC3E}">
        <p14:creationId xmlns:p14="http://schemas.microsoft.com/office/powerpoint/2010/main" val="362964865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67D7-DF07-43D7-9C56-1087F761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9943"/>
          </a:xfrm>
        </p:spPr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Prioridades da PCI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415A0-303C-47BB-99D3-D8052B0B0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53" y="665922"/>
            <a:ext cx="8229600" cy="33416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Identificação rápida de casos suspeitos</a:t>
            </a:r>
          </a:p>
          <a:p>
            <a:pPr lvl="1">
              <a:spcBef>
                <a:spcPct val="0"/>
              </a:spcBef>
            </a:pPr>
            <a:r>
              <a:rPr lang="pt-PT" sz="18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Seleção/triagem no encontro inicial na unidade de cuidados de saúde e implementação rápida do controlo da origem</a:t>
            </a:r>
          </a:p>
          <a:p>
            <a:pPr lvl="1">
              <a:spcBef>
                <a:spcPct val="0"/>
              </a:spcBef>
            </a:pPr>
            <a:r>
              <a:rPr lang="pt-PT" sz="18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Limitar a entrada de profissionais de saúde e/ou visitantes com suspeita ou confirmação de COVID-19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300"/>
          </a:p>
          <a:p>
            <a:pPr>
              <a:spcBef>
                <a:spcPct val="0"/>
              </a:spcBef>
            </a:pPr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Isolamento e encaminhamento imediatos para testes </a:t>
            </a:r>
          </a:p>
          <a:p>
            <a:pPr lvl="1">
              <a:spcBef>
                <a:spcPct val="0"/>
              </a:spcBef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Doentes em grupo com suspeita ou confirmação de COVID-19 em separado</a:t>
            </a:r>
          </a:p>
          <a:p>
            <a:pPr lvl="1">
              <a:spcBef>
                <a:spcPct val="0"/>
              </a:spcBef>
            </a:pPr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Testar todos os doentes suspeitos para a COVID-19  </a:t>
            </a:r>
            <a:endParaRPr lang="en-US" sz="3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pt-PT" sz="2000" b="0" i="0" strike="noStrike" cap="none" spc="0" baseline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Gestão clínica segura</a:t>
            </a:r>
          </a:p>
          <a:p>
            <a:pPr lvl="1">
              <a:spcBef>
                <a:spcPct val="0"/>
              </a:spcBef>
            </a:pPr>
            <a:r>
              <a:rPr lang="pt-PT" sz="1800" b="0" i="0" strike="noStrike" cap="none" spc="0" baseline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Identificação imediata de doentes internados e profissionais de saúde com suspeita de COVID-19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300">
              <a:solidFill>
                <a:srgbClr val="2D2C2C"/>
              </a:solidFill>
            </a:endParaRPr>
          </a:p>
          <a:p>
            <a:pPr>
              <a:spcBef>
                <a:spcPct val="0"/>
              </a:spcBef>
            </a:pPr>
            <a:r>
              <a:rPr lang="pt-PT" sz="2000" b="0" i="0" strike="noStrike" cap="none" spc="0" baseline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Adesão às práticas de PCI </a:t>
            </a:r>
          </a:p>
          <a:p>
            <a:pPr lvl="1">
              <a:spcBef>
                <a:spcPct val="0"/>
              </a:spcBef>
            </a:pPr>
            <a:r>
              <a:rPr lang="pt-PT" sz="1800" b="0" i="0" strike="noStrike" cap="none" spc="0" baseline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Utilização do equipamento de proteção individual (EPI) apropriado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F7B2E-96F5-4E94-BEE4-69487E32181B}"/>
              </a:ext>
            </a:extLst>
          </p:cNvPr>
          <p:cNvSpPr txBox="1"/>
          <p:nvPr/>
        </p:nvSpPr>
        <p:spPr>
          <a:xfrm>
            <a:off x="4091878" y="4662927"/>
            <a:ext cx="4812075" cy="274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0" i="0" strike="noStrike" cap="none" spc="0" baseline="0" dirty="0">
                <a:solidFill>
                  <a:srgbClr val="0F56DC"/>
                </a:solidFill>
                <a:effectLst/>
                <a:latin typeface="Myriad Web Pro"/>
                <a:ea typeface="Myriad Web Pro"/>
                <a:cs typeface="Myriad Web Pro"/>
                <a:hlinkClick r:id="rId3" history="0"/>
              </a:rPr>
              <a:t>Atividades de PCI Prioritárias Estratégicas para Contenção e Prevenção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2523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D4D5-7229-40BF-88EE-1CCE68C4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Precauções normais e com base na transmissão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EC723-6242-42D9-B245-1197F9507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Precauções normais</a:t>
            </a:r>
          </a:p>
          <a:p>
            <a:pPr lvl="1"/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Conjunto de práticas que se aplicam aos cuidados de todos os doentes em todos os contextos de cuidados de saúde</a:t>
            </a:r>
          </a:p>
          <a:p>
            <a:pPr marL="457200" lvl="1" indent="0">
              <a:buNone/>
            </a:pPr>
            <a:endParaRPr lang="en-US"/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Precauções com base na transmissão</a:t>
            </a:r>
          </a:p>
          <a:p>
            <a:pPr lvl="1"/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Conjunto de práticas específicas para doentes com agentes infeciosos conhecidos ou suspeitos que requerem medidas de controlo adicionais para evitar a transmissão</a:t>
            </a:r>
          </a:p>
          <a:p>
            <a:pPr lvl="1"/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Utilizadas para além das precauções normais </a:t>
            </a:r>
          </a:p>
        </p:txBody>
      </p:sp>
    </p:spTree>
    <p:extLst>
      <p:ext uri="{BB962C8B-B14F-4D97-AF65-F5344CB8AC3E}">
        <p14:creationId xmlns:p14="http://schemas.microsoft.com/office/powerpoint/2010/main" val="263461705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C3F4-3B35-438E-A0A4-AE88B3DF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Precauções normais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0BD53-DB60-4DC9-94A5-F622F18A3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6553200" cy="3341688"/>
          </a:xfrm>
        </p:spPr>
        <p:txBody>
          <a:bodyPr/>
          <a:lstStyle/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Higiene das mãos </a:t>
            </a:r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Equipamentos de proteção individual (EPI)</a:t>
            </a:r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Higiene respiratória e regras ao tossir</a:t>
            </a:r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Limpeza e desinfeção de dispositivos e superfícies ambientais</a:t>
            </a:r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Práticas de injeção seguras </a:t>
            </a:r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Armazenamento e manuseamento de medicamentos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5BCA92-60BD-4E9A-A5A5-5569DE95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57" y="1585170"/>
            <a:ext cx="1973159" cy="19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056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DB16-7745-47B3-AC12-3FAEC08C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Esboço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E237D-827C-46C3-9977-078E8B171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84704"/>
            <a:ext cx="8229600" cy="3341688"/>
          </a:xfrm>
        </p:spPr>
        <p:txBody>
          <a:bodyPr/>
          <a:lstStyle/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Enquadramento sobre o coronavírus</a:t>
            </a:r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Doença por Coronavírus 2019 (COVID-19)</a:t>
            </a:r>
          </a:p>
          <a:p>
            <a:pPr lvl="1"/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Emergência da COVID-19</a:t>
            </a:r>
          </a:p>
          <a:p>
            <a:pPr lvl="1"/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Transmissão</a:t>
            </a:r>
          </a:p>
          <a:p>
            <a:pPr lvl="1"/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Sintomas </a:t>
            </a:r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Prevenção e tratamento da COVID-19</a:t>
            </a:r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Prevenção e Controlo de Infeções (PCI) para a COVID-19</a:t>
            </a:r>
          </a:p>
        </p:txBody>
      </p:sp>
    </p:spTree>
    <p:extLst>
      <p:ext uri="{BB962C8B-B14F-4D97-AF65-F5344CB8AC3E}">
        <p14:creationId xmlns:p14="http://schemas.microsoft.com/office/powerpoint/2010/main" val="265235748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4ABB-6558-4122-BFCD-8C491F11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Precauções com base na transmissão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A015A-AE81-49B6-845D-667DEED358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943" y="1043225"/>
            <a:ext cx="6275363" cy="3335792"/>
          </a:xfrm>
        </p:spPr>
        <p:txBody>
          <a:bodyPr/>
          <a:lstStyle/>
          <a:p>
            <a:r>
              <a:rPr lang="pt-PT" sz="20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Use EPI para precauções contra transmissão por contacto e por gotículas* </a:t>
            </a:r>
          </a:p>
          <a:p>
            <a:pPr lvl="1"/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 não ser que seja realizado um procedimento gerador de aerossóis, em cujo caso são necessárias precauções contra a transmissão por via aérea</a:t>
            </a:r>
          </a:p>
          <a:p>
            <a:r>
              <a:rPr lang="pt-PT" sz="20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Use equipamento descartável ou exclusivo para cuidado do doente (por exemplo, estetoscópios, medidores de pressão arterial)</a:t>
            </a:r>
          </a:p>
          <a:p>
            <a:pPr lvl="1"/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Se for necessário partilhar o equipamento entre os doentes, limpe e desinfete-o entre utilizações para cada doente utilizando álcool etílico de pelo menos 70%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2232E-7E3B-4FB7-98C6-6BC63D6F8BBF}"/>
              </a:ext>
            </a:extLst>
          </p:cNvPr>
          <p:cNvSpPr txBox="1"/>
          <p:nvPr/>
        </p:nvSpPr>
        <p:spPr>
          <a:xfrm>
            <a:off x="1023828" y="4526673"/>
            <a:ext cx="3079652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*</a:t>
            </a:r>
            <a:r>
              <a:rPr lang="pt-PT" sz="1400" b="0" i="1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Recomendações da OMS</a:t>
            </a:r>
          </a:p>
          <a:p>
            <a:endParaRPr lang="en-US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24944-22EF-42FD-97CF-8F07B51C1B05}"/>
              </a:ext>
            </a:extLst>
          </p:cNvPr>
          <p:cNvSpPr/>
          <p:nvPr/>
        </p:nvSpPr>
        <p:spPr>
          <a:xfrm>
            <a:off x="1126100" y="4822105"/>
            <a:ext cx="7919874" cy="228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b="0" i="0" strike="noStrike" cap="none" spc="0" baseline="0">
                <a:solidFill>
                  <a:srgbClr val="0F56DC"/>
                </a:solidFill>
                <a:effectLst/>
                <a:latin typeface="Calibri"/>
                <a:ea typeface="Calibri"/>
                <a:cs typeface="Calibri" charset="0"/>
                <a:hlinkClick r:id="rId3" history="0"/>
              </a:rPr>
              <a:t>https://www.who.int/publications/i/item/WHO-2019-nCoV-IPC-2020.4</a:t>
            </a:r>
            <a:endParaRPr lang="en-US" sz="9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4C3824-9EEE-4E4E-86DA-C65AB9447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06" y="1594631"/>
            <a:ext cx="1954237" cy="19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0716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0CEB-405D-4581-8F44-9C8505C0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983"/>
            <a:ext cx="8229600" cy="689591"/>
          </a:xfrm>
        </p:spPr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Precauções com base na transmissão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AF785-D02B-41DB-B60F-2BC56630B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920702"/>
            <a:ext cx="6763732" cy="3516154"/>
          </a:xfrm>
        </p:spPr>
        <p:txBody>
          <a:bodyPr/>
          <a:lstStyle/>
          <a:p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Utilize quartos únicos ventilados adequadamente (preferível) ou salas de enfermaria exclusivas de COVID-19 com casas de banho exclusivas </a:t>
            </a:r>
          </a:p>
          <a:p>
            <a:pPr lvl="1"/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As casas de banho devem ser limpas e desinfetadas duas vezes por dia </a:t>
            </a:r>
          </a:p>
          <a:p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Evite transportar </a:t>
            </a:r>
            <a:r>
              <a:rPr lang="pt-PT" sz="16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doentes </a:t>
            </a:r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com COVID-19 para fora do quarto, exceto se clinicamente necessário</a:t>
            </a:r>
          </a:p>
          <a:p>
            <a:pPr lvl="1"/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Coloque uma máscara em doentes com suspeita de COVID-19 ou doentes confirmados, caso o transporte de um quarto seja clinicamente necessário</a:t>
            </a:r>
          </a:p>
          <a:p>
            <a:pPr lvl="1"/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Os profissionais de saúde devem usar EPI apropriado durante o transporte*</a:t>
            </a:r>
          </a:p>
          <a:p>
            <a:r>
              <a:rPr lang="pt-PT" sz="16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Atribua</a:t>
            </a:r>
            <a:r>
              <a:rPr lang="pt-PT" sz="1600" b="0" i="0" strike="noStrike" cap="none" spc="0" baseline="0" dirty="0">
                <a:solidFill>
                  <a:srgbClr val="FF0000"/>
                </a:solidFill>
                <a:effectLst/>
                <a:latin typeface="Calibri"/>
                <a:ea typeface="Calibri"/>
                <a:cs typeface="Calibri" charset="0"/>
              </a:rPr>
              <a:t> </a:t>
            </a:r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profissionais de saúde para cuidar dos doentes com COVID-19</a:t>
            </a:r>
          </a:p>
          <a:p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Restrinja o número de visitantes permitidos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62E17-09A5-4868-BF2B-9F1E5F022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21" y="1525837"/>
            <a:ext cx="1738534" cy="1738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1F5F3-865B-42FF-87CD-CF49C2605AB4}"/>
              </a:ext>
            </a:extLst>
          </p:cNvPr>
          <p:cNvSpPr txBox="1"/>
          <p:nvPr/>
        </p:nvSpPr>
        <p:spPr>
          <a:xfrm>
            <a:off x="1451112" y="4559984"/>
            <a:ext cx="7614149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* </a:t>
            </a:r>
            <a:r>
              <a:rPr lang="pt-PT" sz="1000" b="0" i="0" strike="noStrike" cap="none" spc="0" baseline="0">
                <a:solidFill>
                  <a:srgbClr val="0F56DC"/>
                </a:solidFill>
                <a:effectLst/>
                <a:latin typeface="Calibri"/>
                <a:ea typeface="Calibri"/>
                <a:cs typeface="Calibri" charset="0"/>
              </a:rPr>
              <a:t>https://www.who.int/publications-detail/rational-use-of-personal-protective-equipment-for-coronavirus-disease-(covid-19)-and-considerations-during-severe-shortages</a:t>
            </a:r>
          </a:p>
        </p:txBody>
      </p:sp>
    </p:spTree>
    <p:extLst>
      <p:ext uri="{BB962C8B-B14F-4D97-AF65-F5344CB8AC3E}">
        <p14:creationId xmlns:p14="http://schemas.microsoft.com/office/powerpoint/2010/main" val="343188860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DDBC-230A-48F0-A7A1-060438BC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9591"/>
          </a:xfrm>
        </p:spPr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EPI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4419C-EC53-4B18-B9E4-BF7260226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706" y="613440"/>
            <a:ext cx="6325474" cy="3892572"/>
          </a:xfrm>
        </p:spPr>
        <p:txBody>
          <a:bodyPr/>
          <a:lstStyle/>
          <a:p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Os profissionais de saúde devem:</a:t>
            </a:r>
          </a:p>
          <a:p>
            <a:pPr lvl="1"/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Usar uma máscara cirúrgica (ou seja, pelo menos uma máscara cirúrgica/médica)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PT" sz="16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Respirador N95 para procedimentos de utilização de aerossóis</a:t>
            </a:r>
          </a:p>
          <a:p>
            <a:pPr lvl="1"/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Usar proteção ocular (óculos) ou proteção facial (viseira)</a:t>
            </a:r>
          </a:p>
          <a:p>
            <a:pPr lvl="1"/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Usar uma bata de manga comprida limpa, não esterilizada</a:t>
            </a:r>
          </a:p>
          <a:p>
            <a:pPr lvl="1"/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Usar luvas</a:t>
            </a:r>
          </a:p>
          <a:p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Os profissionais de saúde devem receber formação sobre a utilização correta do EPI, incluindo colocar e retirar o EPI</a:t>
            </a:r>
          </a:p>
          <a:p>
            <a:pPr lvl="1"/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 utilização e reutilização alargadas de determinados itens de EPI (por exemplo, máscara, bata) podem ser consideradas se houver falta de material</a:t>
            </a:r>
          </a:p>
          <a:p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O risco de </a:t>
            </a:r>
            <a:r>
              <a:rPr lang="pt-PT" sz="1600" b="0" i="0" strike="noStrike" cap="none" spc="0" baseline="0" dirty="0" err="1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autocontaminação</a:t>
            </a:r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 é elevado ao remover o EPI</a:t>
            </a:r>
          </a:p>
          <a:p>
            <a:pPr marL="1033463" lvl="1" indent="0">
              <a:buNone/>
            </a:pPr>
            <a:endParaRPr lang="pt-PT" sz="1050" b="0" i="0" strike="noStrike" cap="none" spc="0" baseline="0" dirty="0">
              <a:solidFill>
                <a:srgbClr val="2D2D2D"/>
              </a:solidFill>
              <a:effectLst/>
              <a:latin typeface="Calibri"/>
              <a:ea typeface="Calibri"/>
              <a:cs typeface="Calibri" charset="0"/>
            </a:endParaRPr>
          </a:p>
          <a:p>
            <a:pPr marL="1033463" lvl="1" indent="0">
              <a:buNone/>
            </a:pPr>
            <a:r>
              <a:rPr lang="pt-PT" sz="105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Instruções para colocar e remover EPI: </a:t>
            </a:r>
            <a:r>
              <a:rPr lang="pt-PT" sz="1050" b="0" i="0" u="sng" strike="noStrike" cap="none" spc="0" baseline="0" dirty="0">
                <a:solidFill>
                  <a:srgbClr val="2D2D2D"/>
                </a:solidFill>
                <a:effectLst/>
                <a:uFill>
                  <a:solidFill>
                    <a:srgbClr val="2D2D2D"/>
                  </a:solidFill>
                </a:uFill>
                <a:latin typeface="Calibri"/>
                <a:ea typeface="Calibri"/>
                <a:cs typeface="Calibri" charset="0"/>
                <a:hlinkClick r:id="rId3" history="0"/>
              </a:rPr>
              <a:t>https://www.who.int/csr/resources/publications/ppe_en.pdf?ua=1</a:t>
            </a:r>
            <a:endParaRPr lang="en-US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1E0F7-6AC4-4F06-9B6A-946810BDE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363" y="692370"/>
            <a:ext cx="2451637" cy="33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7667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FC03-08B8-4E11-85FD-09B0135D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Procedimentos de utilização de aerossóis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C0E2C-569A-4AC2-9991-8B5D4C8E11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31912"/>
            <a:ext cx="4592472" cy="3341688"/>
          </a:xfrm>
        </p:spPr>
        <p:txBody>
          <a:bodyPr/>
          <a:lstStyle/>
          <a:p>
            <a:r>
              <a:rPr lang="pt-PT" sz="18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Intubação endotraqueal</a:t>
            </a:r>
          </a:p>
          <a:p>
            <a:r>
              <a:rPr lang="pt-PT" sz="18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Broncoscopia </a:t>
            </a:r>
          </a:p>
          <a:p>
            <a:r>
              <a:rPr lang="pt-PT" sz="18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Ventilação não invasiva</a:t>
            </a:r>
          </a:p>
          <a:p>
            <a:r>
              <a:rPr lang="pt-PT" sz="18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Traqueostomia</a:t>
            </a:r>
          </a:p>
          <a:p>
            <a:r>
              <a:rPr lang="pt-PT" sz="18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Ventilação manual antes da intubação</a:t>
            </a:r>
          </a:p>
          <a:p>
            <a:r>
              <a:rPr lang="pt-PT" sz="18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Ressuscitação cardiopulmonar </a:t>
            </a:r>
          </a:p>
          <a:p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Indução de expetoração </a:t>
            </a:r>
          </a:p>
          <a:p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Procedimentos de autópsia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75BD1F-7F86-48C8-8B86-F7A119EB4B36}"/>
              </a:ext>
            </a:extLst>
          </p:cNvPr>
          <p:cNvSpPr/>
          <p:nvPr/>
        </p:nvSpPr>
        <p:spPr>
          <a:xfrm>
            <a:off x="5271952" y="1116374"/>
            <a:ext cx="3643448" cy="3341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Recomendações de EPI para procedimentos geradores de aerossóis realizados em doentes com COVID-19:</a:t>
            </a:r>
          </a:p>
          <a:p>
            <a:pPr algn="ctr"/>
            <a:endParaRPr lang="en-US" sz="1600" u="sng" dirty="0">
              <a:solidFill>
                <a:srgbClr val="2D2C2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Respirador ajustado (N95, FFP2 ou equivalente) em oposição às máscaras cirúrgicas/médicas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Luvas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Bata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0" i="0" strike="noStrike" cap="none" spc="0" baseline="0" dirty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Proteção ocular (óculos/viseira)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5DD17-352A-47B6-8809-D29A817D3090}"/>
              </a:ext>
            </a:extLst>
          </p:cNvPr>
          <p:cNvSpPr txBox="1"/>
          <p:nvPr/>
        </p:nvSpPr>
        <p:spPr>
          <a:xfrm>
            <a:off x="1600916" y="4617404"/>
            <a:ext cx="6904410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i="0" strike="noStrike" cap="none" spc="0" baseline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  <a:hlinkClick r:id="rId3" history="0"/>
              </a:rPr>
              <a:t>https://www.who.int/publications/i/item/WHO-2019-nCoV-IPC-2020.4</a:t>
            </a:r>
            <a:r>
              <a:rPr lang="pt-PT" sz="1200" b="0" i="0" strike="noStrike" cap="none" spc="0" baseline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804460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66A1-9AA6-41C7-809E-4EBAF620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022771" cy="859028"/>
          </a:xfrm>
        </p:spPr>
        <p:txBody>
          <a:bodyPr/>
          <a:lstStyle/>
          <a:p>
            <a:r>
              <a:rPr lang="pt-PT" sz="2400" b="1" i="0" strike="noStrike" cap="none" spc="0" baseline="0" dirty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Recursos de Prevenção e Controlo de Infeções para a COVID-19 em Contextos de Cuidados de Saúde fora dos EUA: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A3B8E-7B63-4B87-BD47-09CC3D7E33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022771" cy="3341688"/>
          </a:xfrm>
        </p:spPr>
        <p:txBody>
          <a:bodyPr/>
          <a:lstStyle/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  <a:hlinkClick r:id="rId3" history="0"/>
              </a:rPr>
              <a:t>Atividades de PCI Prioritárias Estratégicas para Contenção e Prevenção </a:t>
            </a:r>
            <a:endParaRPr lang="en-US"/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  <a:hlinkClick r:id="rId4" history="0"/>
              </a:rPr>
              <a:t>Procedimentos operativos normalizados de triagem </a:t>
            </a:r>
            <a:endParaRPr lang="en-US"/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  <a:hlinkClick r:id="rId5" history="0"/>
              </a:rPr>
              <a:t>Identificação de profissionais de saúde e doentes internados com suspeita de COVID-19</a:t>
            </a:r>
            <a:endParaRPr lang="en-US"/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  <a:hlinkClick r:id="rId6" history="0"/>
              </a:rPr>
              <a:t>Gestão de Visitantes de Unidades de Cuidados de Saúde</a:t>
            </a:r>
            <a:endParaRPr lang="en-US"/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  <a:hlinkClick r:id="rId7" history="0"/>
              </a:rPr>
              <a:t>Considerações Operacionais Provisórias para a Gestão da Saúde Pública de Profissionais de Saúde Expostos ou Infetados com COVID-19</a:t>
            </a:r>
            <a:endParaRPr lang="en-US"/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  <a:hlinkClick r:id="rId8" history="0"/>
              </a:rPr>
              <a:t>Considerações operacionais em instalações em ambulatório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5014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3012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 charset="0"/>
              </a:rPr>
              <a:t>Enquadramento sobre o coronavírus</a:t>
            </a:r>
          </a:p>
        </p:txBody>
      </p:sp>
    </p:spTree>
    <p:extLst>
      <p:ext uri="{BB962C8B-B14F-4D97-AF65-F5344CB8AC3E}">
        <p14:creationId xmlns:p14="http://schemas.microsoft.com/office/powerpoint/2010/main" val="14601656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Coronavírus (CoV)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5403273" cy="3496252"/>
          </a:xfrm>
        </p:spPr>
        <p:txBody>
          <a:bodyPr/>
          <a:lstStyle/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Os coronavírus são uma grande família de vírus que podem causar doenças em animais ou humanos </a:t>
            </a:r>
          </a:p>
          <a:p>
            <a:r>
              <a:rPr lang="pt-PT" sz="20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Nos humanos, vários coronavírus conhecidos podem causar infeções respiratórias</a:t>
            </a:r>
          </a:p>
          <a:p>
            <a:pPr lvl="1"/>
            <a:r>
              <a:rPr lang="pt-PT" sz="18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Variando da constipação comum a doenças mais graves, como a síndrome respiratória aguda grave (severe acute respiratory syndrome, SARS), a síndrome respiratória do Médio Oriente (Middle East respiratory syndrome, MERS) e a doença por coronavírus 2019 (COVID-19).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DB833-9F33-40C6-B18B-707690B3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362" y="924823"/>
            <a:ext cx="2534438" cy="32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566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 charset="0"/>
              </a:rPr>
              <a:t>Doença por Coronavírus 2019 (COVID-19)</a:t>
            </a:r>
          </a:p>
        </p:txBody>
      </p:sp>
    </p:spTree>
    <p:extLst>
      <p:ext uri="{BB962C8B-B14F-4D97-AF65-F5344CB8AC3E}">
        <p14:creationId xmlns:p14="http://schemas.microsoft.com/office/powerpoint/2010/main" val="496223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Emergência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7246" y="1170164"/>
            <a:ext cx="5029200" cy="3496252"/>
          </a:xfrm>
        </p:spPr>
        <p:txBody>
          <a:bodyPr/>
          <a:lstStyle/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Identificada em </a:t>
            </a:r>
            <a:r>
              <a:rPr lang="pt-PT" sz="1800" b="0" i="0" strike="noStrike" cap="none" spc="0" baseline="0" dirty="0" err="1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Wuhan</a:t>
            </a:r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, China, em dezembro de 2019</a:t>
            </a:r>
          </a:p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A COVID-19 é causada pelo vírus SARS-CoV-2 </a:t>
            </a:r>
          </a:p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No início do surto, foi comunicado que muitos doentes tinham uma ligação a um grande mercado de frutos do mar e animais vivos</a:t>
            </a:r>
          </a:p>
          <a:p>
            <a:pPr lvl="1"/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Posteriormente, não foi encontrada nenhuma ligação com o mercado indicando a transmissão da doença de pessoa para pessoa</a:t>
            </a:r>
          </a:p>
          <a:p>
            <a:r>
              <a:rPr lang="pt-PT" sz="18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Exportação relacionada com viagens de casos comunicados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32109-15B8-46C3-A83B-D30B30E4B0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446" y="1060802"/>
            <a:ext cx="3940122" cy="2912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242AA7-9E6E-4E25-9573-C7B9A93FE659}"/>
              </a:ext>
            </a:extLst>
          </p:cNvPr>
          <p:cNvSpPr txBox="1"/>
          <p:nvPr/>
        </p:nvSpPr>
        <p:spPr>
          <a:xfrm>
            <a:off x="5791786" y="4138568"/>
            <a:ext cx="3062628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0" i="0" strike="noStrike" cap="none" spc="0" baseline="0">
                <a:solidFill>
                  <a:srgbClr val="00788A"/>
                </a:solidFill>
                <a:effectLst/>
                <a:latin typeface="Myriad Web Pro"/>
                <a:ea typeface="Myriad Web Pro"/>
                <a:cs typeface="Myriad Web Pro"/>
              </a:rPr>
              <a:t> https://www.healthpolicy-watch.org/</a:t>
            </a:r>
          </a:p>
        </p:txBody>
      </p:sp>
    </p:spTree>
    <p:extLst>
      <p:ext uri="{BB962C8B-B14F-4D97-AF65-F5344CB8AC3E}">
        <p14:creationId xmlns:p14="http://schemas.microsoft.com/office/powerpoint/2010/main" val="2285643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Transmissão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895570"/>
            <a:ext cx="6808124" cy="3517404"/>
          </a:xfrm>
        </p:spPr>
        <p:txBody>
          <a:bodyPr/>
          <a:lstStyle/>
          <a:p>
            <a:r>
              <a:rPr lang="pt-PT" sz="20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A transmissão primária da COVID-19 é de pessoa para pessoa através de gotículas respiratórias</a:t>
            </a:r>
          </a:p>
          <a:p>
            <a:pPr lvl="1"/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As gotículas são libertadas quando alguém fala, espirra ou tosse</a:t>
            </a:r>
          </a:p>
          <a:p>
            <a:pPr lvl="1"/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As gotículas infeciosas podem cair na boca ou no nariz das pessoas que estão próximas ou podem ser inaladas para os pulmões</a:t>
            </a:r>
            <a:endParaRPr lang="en-US" sz="1800" strike="sngStrike">
              <a:solidFill>
                <a:srgbClr val="000000"/>
              </a:solidFill>
            </a:endParaRPr>
          </a:p>
          <a:p>
            <a:r>
              <a:rPr lang="pt-PT" sz="20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A COVID-19 também pode ser transmitida se tocar em objetos e superfícies contaminados </a:t>
            </a:r>
          </a:p>
          <a:p>
            <a:r>
              <a:rPr lang="pt-PT" sz="20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Dados recentes sugerem transmissão por pessoas que não apresentam sintomas</a:t>
            </a:r>
          </a:p>
        </p:txBody>
      </p:sp>
      <p:pic>
        <p:nvPicPr>
          <p:cNvPr id="7" name="Picture 6" descr="Icon: Coughing on someone close by">
            <a:extLst>
              <a:ext uri="{FF2B5EF4-FFF2-40B4-BE49-F238E27FC236}">
                <a16:creationId xmlns:a16="http://schemas.microsoft.com/office/drawing/2014/main" id="{0C83AADA-133F-494B-8A46-EA8604FE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81" y="2886100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455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C36A-D2A1-47AE-A034-0951FE00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Transmissão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7C59D-AF7E-4CDD-8BF6-B93CBB397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sz="20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Os dados atuais não suportam a transmissão por via área de longo alcance do SARS-CoV-2, como ocorre com o sarampo e a tuberculose</a:t>
            </a:r>
          </a:p>
          <a:p>
            <a:r>
              <a:rPr lang="pt-PT" sz="20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Tal como com muitos agentes patogénicos respiratórios, a inalação de curto alcance pelas vias respiratória é uma possibilidade de transmissão da COVID-19 </a:t>
            </a:r>
          </a:p>
          <a:p>
            <a:pPr lvl="1"/>
            <a:r>
              <a:rPr lang="pt-PT" sz="20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Especialmente em enfermarias médicas cheias e espaços ventilados inadequadamente</a:t>
            </a:r>
          </a:p>
          <a:p>
            <a:r>
              <a:rPr lang="pt-PT" sz="20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Determinados procedimentos em instalações de saúde podem gerar aerossóis finos e devem ser evitados sempre que possível. 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8463B-3864-4FA7-8B8E-79C6B4355927}"/>
              </a:ext>
            </a:extLst>
          </p:cNvPr>
          <p:cNvSpPr txBox="1"/>
          <p:nvPr/>
        </p:nvSpPr>
        <p:spPr>
          <a:xfrm>
            <a:off x="1381538" y="4500563"/>
            <a:ext cx="7123535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0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 </a:t>
            </a:r>
            <a:r>
              <a:rPr lang="pt-PT" sz="1000" b="1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Consulte a Orientação da OMS: </a:t>
            </a:r>
            <a:r>
              <a:rPr lang="pt-PT" sz="1000" b="1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  <a:hlinkClick r:id="rId2" history="0"/>
              </a:rPr>
              <a:t>Modos de transmissão de vírus que causam COVID-19: implicações para recomendações de precaução de PCI</a:t>
            </a:r>
            <a:r>
              <a:rPr lang="pt-PT" sz="1000" b="1" i="0" strike="noStrike" cap="none" spc="0" baseline="0">
                <a:solidFill>
                  <a:srgbClr val="000000"/>
                </a:solidFill>
                <a:effectLst/>
                <a:latin typeface="Myriad Web Pro"/>
                <a:ea typeface="Myriad Web Pro"/>
                <a:cs typeface="Myriad Web Pro"/>
              </a:rPr>
              <a:t> </a:t>
            </a:r>
            <a:endParaRPr lang="en-US" sz="1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356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i="0" strike="noStrike" cap="none" spc="0" baseline="0">
                <a:solidFill>
                  <a:srgbClr val="006A71"/>
                </a:solidFill>
                <a:effectLst/>
                <a:latin typeface="Calibri"/>
                <a:ea typeface="Calibri"/>
                <a:cs typeface="Calibri" charset="0"/>
              </a:rPr>
              <a:t>COVID-19: Sintomas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E8E6BDE-AFAB-4A27-840F-7FF88DE61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235" y="927145"/>
            <a:ext cx="5431972" cy="3316463"/>
          </a:xfrm>
        </p:spPr>
        <p:txBody>
          <a:bodyPr/>
          <a:lstStyle/>
          <a:p>
            <a:r>
              <a:rPr lang="pt-PT" sz="1800" b="0" i="0" strike="noStrike" cap="none" spc="0" baseline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Grande variedade de sintomas comunicados*</a:t>
            </a:r>
          </a:p>
          <a:p>
            <a:pPr lvl="1"/>
            <a:r>
              <a:rPr lang="pt-PT" sz="1600" b="0" i="0" strike="noStrike" cap="none" spc="0" baseline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Febre ou calafrios</a:t>
            </a:r>
          </a:p>
          <a:p>
            <a:pPr lvl="1"/>
            <a:r>
              <a:rPr lang="pt-PT" sz="1600" b="0" i="0" strike="noStrike" cap="none" spc="0" baseline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Tosse</a:t>
            </a:r>
          </a:p>
          <a:p>
            <a:pPr lvl="1"/>
            <a:r>
              <a:rPr lang="pt-PT" sz="1600" b="0" i="0" strike="noStrike" cap="none" spc="0" baseline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Falta de ar ou dificuldade em respirar</a:t>
            </a:r>
          </a:p>
          <a:p>
            <a:pPr lvl="1"/>
            <a:r>
              <a:rPr lang="pt-PT" sz="1600" b="0" i="0" strike="noStrike" cap="none" spc="0" baseline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Dor de cabeça</a:t>
            </a:r>
          </a:p>
          <a:p>
            <a:pPr lvl="1"/>
            <a:r>
              <a:rPr lang="pt-PT" sz="1600" b="0" i="0" strike="noStrike" cap="none" spc="0" baseline="0">
                <a:solidFill>
                  <a:srgbClr val="2D2C2C"/>
                </a:solidFill>
                <a:effectLst/>
                <a:latin typeface="Calibri"/>
                <a:ea typeface="Calibri"/>
                <a:cs typeface="Calibri" charset="0"/>
              </a:rPr>
              <a:t>Congestão nasal </a:t>
            </a:r>
            <a:r>
              <a:rPr lang="pt-PT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ou corrimento nasal</a:t>
            </a:r>
          </a:p>
          <a:p>
            <a:pPr lvl="1"/>
            <a:r>
              <a:rPr lang="pt-PT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Dores musculares ou no corpo</a:t>
            </a:r>
          </a:p>
          <a:p>
            <a:pPr lvl="1"/>
            <a:r>
              <a:rPr lang="pt-PT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Dor de garganta </a:t>
            </a:r>
          </a:p>
          <a:p>
            <a:pPr lvl="1"/>
            <a:r>
              <a:rPr lang="pt-PT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Nova perda de olfato ou paladar</a:t>
            </a:r>
          </a:p>
          <a:p>
            <a:pPr lvl="1"/>
            <a:r>
              <a:rPr lang="pt-PT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Diarreia (pode estar presente em alguns doentes)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DB461D-57DE-42FE-890F-91B5DBB17E54}"/>
              </a:ext>
            </a:extLst>
          </p:cNvPr>
          <p:cNvSpPr txBox="1"/>
          <p:nvPr/>
        </p:nvSpPr>
        <p:spPr bwMode="auto">
          <a:xfrm>
            <a:off x="5010982" y="4517513"/>
            <a:ext cx="5048908" cy="68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b="0" i="0" strike="noStrike" cap="none" spc="0" baseline="0" dirty="0">
                <a:solidFill>
                  <a:srgbClr val="2D2D2D"/>
                </a:solidFill>
                <a:effectLst/>
                <a:latin typeface="Calibri"/>
                <a:ea typeface="Calibri"/>
                <a:cs typeface="Calibri" charset="0"/>
              </a:rPr>
              <a:t>Período de incubação calculado: 2 a 14 dias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30637-45C9-42DF-9609-2EDB6214C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82" y="1033344"/>
            <a:ext cx="1952272" cy="195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CB1AF-BDBF-4055-81D8-0F7157D4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52" y="2151181"/>
            <a:ext cx="1973159" cy="19731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F1C085-C801-4897-AD25-68057D2F69FB}"/>
              </a:ext>
            </a:extLst>
          </p:cNvPr>
          <p:cNvSpPr/>
          <p:nvPr/>
        </p:nvSpPr>
        <p:spPr>
          <a:xfrm>
            <a:off x="4831646" y="4398245"/>
            <a:ext cx="4034114" cy="5634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5E6E-7E77-44DB-B6D7-DDF3F2A0B44D}"/>
              </a:ext>
            </a:extLst>
          </p:cNvPr>
          <p:cNvSpPr txBox="1"/>
          <p:nvPr/>
        </p:nvSpPr>
        <p:spPr>
          <a:xfrm>
            <a:off x="1185332" y="4543731"/>
            <a:ext cx="33900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 charset="0"/>
              </a:rPr>
              <a:t>* </a:t>
            </a:r>
            <a:r>
              <a:rPr lang="pt-PT" sz="900" b="0" i="0" strike="noStrike" cap="none" spc="0" baseline="0">
                <a:solidFill>
                  <a:srgbClr val="0F56DC"/>
                </a:solidFill>
                <a:effectLst/>
                <a:latin typeface="Calibri"/>
                <a:ea typeface="Calibri"/>
                <a:cs typeface="Calibri" charset="0"/>
              </a:rPr>
              <a:t>https://www.who.int/publications-detail/clinical-management-of-covid-19</a:t>
            </a:r>
          </a:p>
        </p:txBody>
      </p:sp>
    </p:spTree>
    <p:extLst>
      <p:ext uri="{BB962C8B-B14F-4D97-AF65-F5344CB8AC3E}">
        <p14:creationId xmlns:p14="http://schemas.microsoft.com/office/powerpoint/2010/main" val="389035469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9.04.30"/>
  <p:tag name="AS_TITLE" val="Aspose.Slides for Java"/>
  <p:tag name="AS_VERSION" val="19.4"/>
</p:tagLst>
</file>

<file path=ppt/theme/theme1.xml><?xml version="1.0" encoding="utf-8"?>
<a:theme xmlns:a="http://schemas.openxmlformats.org/drawingml/2006/main" name="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Arial"/>
        <a:cs typeface="Arial"/>
      </a:majorFont>
      <a:minorFont>
        <a:latin typeface="Myriad Web Pro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Catch xmlns="52ff0146-47b4-4d51-8c1c-03266fcd63a2">New Item</Catch>
    <TaxCatchAll xmlns="cd03f174-a395-49eb-8ee9-8d943e22f40d"/>
    <Status xmlns="52ff0146-47b4-4d51-8c1c-03266fcd63a2">Draft</Status>
    <_x0070_n49 xmlns="52ff0146-47b4-4d51-8c1c-03266fcd63a2">
      <UserInfo>
        <DisplayName/>
        <AccountId xsi:nil="true"/>
        <AccountType/>
      </UserInfo>
    </_x0070_n49>
    <TaxKeywordTaxHTField xmlns="cd03f174-a395-49eb-8ee9-8d943e22f40d">
      <Terms xmlns="http://schemas.microsoft.com/office/infopath/2007/PartnerControls"/>
    </TaxKeywordTaxHTField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63BB87ED693489DF545C68D111AB5" ma:contentTypeVersion="19" ma:contentTypeDescription="Create a new document." ma:contentTypeScope="" ma:versionID="0a0c5dcb93ec546cb01c133f618cb45b">
  <xsd:schema xmlns:xsd="http://www.w3.org/2001/XMLSchema" xmlns:xs="http://www.w3.org/2001/XMLSchema" xmlns:p="http://schemas.microsoft.com/office/2006/metadata/properties" xmlns:ns1="http://schemas.microsoft.com/sharepoint/v3" xmlns:ns2="52ff0146-47b4-4d51-8c1c-03266fcd63a2" xmlns:ns3="cd03f174-a395-49eb-8ee9-8d943e22f40d" targetNamespace="http://schemas.microsoft.com/office/2006/metadata/properties" ma:root="true" ma:fieldsID="9adb54431f74084fbff2d7affc8261f9" ns1:_="" ns2:_="" ns3:_="">
    <xsd:import namespace="http://schemas.microsoft.com/sharepoint/v3"/>
    <xsd:import namespace="52ff0146-47b4-4d51-8c1c-03266fcd63a2"/>
    <xsd:import namespace="cd03f174-a395-49eb-8ee9-8d943e22f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Status" minOccurs="0"/>
                <xsd:element ref="ns2:_x0070_n49" minOccurs="0"/>
                <xsd:element ref="ns3:TaxKeywordTaxHTField" minOccurs="0"/>
                <xsd:element ref="ns3:TaxCatchAll" minOccurs="0"/>
                <xsd:element ref="ns2:Catch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PublishingStartDate" ma:index="2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7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f0146-47b4-4d51-8c1c-03266fcd6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Status" ma:index="20" nillable="true" ma:displayName="Status" ma:default="Draft" ma:format="Dropdown" ma:internalName="Status">
      <xsd:simpleType>
        <xsd:restriction base="dms:Choice">
          <xsd:enumeration value="Draft"/>
          <xsd:enumeration value="Final"/>
        </xsd:restriction>
      </xsd:simpleType>
    </xsd:element>
    <xsd:element name="_x0070_n49" ma:index="21" nillable="true" ma:displayName="Person or Group" ma:list="UserInfo" ma:internalName="_x0070_n49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ch" ma:index="25" nillable="true" ma:displayName="Catch" ma:default="New Item" ma:indexed="true" ma:internalName="Catc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3f174-a395-49eb-8ee9-8d943e22f4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9353dbe8-8260-4ccf-8219-3d2995e6fa1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a3280506-6cd4-40ea-8d11-c5017f6a7f66}" ma:internalName="TaxCatchAll" ma:showField="CatchAllData" ma:web="cd03f174-a395-49eb-8ee9-8d943e22f4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3EF46B-D1D9-472A-9C8B-29C7DE59FF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C5A8ED-4866-40D3-8A21-2D266B0718C6}">
  <ds:schemaRefs>
    <ds:schemaRef ds:uri="http://www.w3.org/XML/1998/namespace"/>
    <ds:schemaRef ds:uri="http://purl.org/dc/elements/1.1/"/>
    <ds:schemaRef ds:uri="52ff0146-47b4-4d51-8c1c-03266fcd63a2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d03f174-a395-49eb-8ee9-8d943e22f40d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FD0F64B-0FA0-4A5F-8BCC-B368B77A6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ff0146-47b4-4d51-8c1c-03266fcd63a2"/>
    <ds:schemaRef ds:uri="cd03f174-a395-49eb-8ee9-8d943e22f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3160</Words>
  <Application>Microsoft Office PowerPoint</Application>
  <PresentationFormat>On-screen Show (16:9)</PresentationFormat>
  <Paragraphs>250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Wingdings</vt:lpstr>
      <vt:lpstr>Calibri</vt:lpstr>
      <vt:lpstr>Myriad Web Pro</vt:lpstr>
      <vt:lpstr>Courier New</vt:lpstr>
      <vt:lpstr>Master</vt:lpstr>
      <vt:lpstr>Descrição Geral sobre a COVID-19 e Prevenção de Infeções e Prioridades de Controlo em Contextos de Cuidados de Saúde fora dos EUA</vt:lpstr>
      <vt:lpstr>Esboço</vt:lpstr>
      <vt:lpstr>Enquadramento sobre o coronavírus</vt:lpstr>
      <vt:lpstr>Coronavírus (CoV) </vt:lpstr>
      <vt:lpstr>Doença por Coronavírus 2019 (COVID-19)</vt:lpstr>
      <vt:lpstr>COVID-19: Emergência</vt:lpstr>
      <vt:lpstr>COVID-19: Transmissão</vt:lpstr>
      <vt:lpstr>COVID-19: Transmissão</vt:lpstr>
      <vt:lpstr>COVID-19: Sintomas</vt:lpstr>
      <vt:lpstr>COVID-19: Gravidade da Doença – China 31 Dez 2019 – 11 Fev 2020</vt:lpstr>
      <vt:lpstr>COVID-19: Pessoas com maior risco de doença grave</vt:lpstr>
      <vt:lpstr>Prevenção e tratamento da COVID-19 </vt:lpstr>
      <vt:lpstr>COVID-19: Ações preventivas diárias</vt:lpstr>
      <vt:lpstr>COVID-19: Tratamento </vt:lpstr>
      <vt:lpstr>Prevenção e Controlo de Infeções (PCI) para a COVID-19</vt:lpstr>
      <vt:lpstr>O que é a PCI?</vt:lpstr>
      <vt:lpstr>COVID-19: Prioridades da PCI</vt:lpstr>
      <vt:lpstr>Precauções normais e com base na transmissão</vt:lpstr>
      <vt:lpstr>Precauções normais</vt:lpstr>
      <vt:lpstr>COVID-19: Precauções com base na transmissão</vt:lpstr>
      <vt:lpstr>COVID-19: Precauções com base na transmissão</vt:lpstr>
      <vt:lpstr>COVID-19: EPI</vt:lpstr>
      <vt:lpstr>Procedimentos de utilização de aerossóis</vt:lpstr>
      <vt:lpstr>Recursos de Prevenção e Controlo de Infeções para a COVID-19 em Contextos de Cuidados de Saúde fora dos EUA: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nCoV_template_PPT_GEN_PUB</dc:title>
  <dc:creator>Centers for Disease Control and Prevention</dc:creator>
  <cp:lastModifiedBy>Mauricio</cp:lastModifiedBy>
  <cp:revision>430</cp:revision>
  <dcterms:created xsi:type="dcterms:W3CDTF">2011-03-17T17:43:16Z</dcterms:created>
  <dcterms:modified xsi:type="dcterms:W3CDTF">2020-08-24T12:42:56Z</dcterms:modified>
  <cp:category>GS Emergency Response</cp:category>
  <cp:contentStatus>CS 315114-A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0x010100BB263BB87ED693489DF545C68D111AB5</vt:lpwstr>
  </property>
  <property fmtid="{D5CDD505-2E9C-101B-9397-08002B2CF9AE}" pid="3" name="Language">
    <vt:lpwstr>English</vt:lpwstr>
  </property>
  <property fmtid="{D5CDD505-2E9C-101B-9397-08002B2CF9AE}" pid="4" name="TaxKeyword">
    <vt:lpwstr/>
  </property>
</Properties>
</file>