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Lst>
  <p:notesMasterIdLst>
    <p:notesMasterId r:id="rId30"/>
  </p:notesMasterIdLst>
  <p:sldIdLst>
    <p:sldId id="257" r:id="rId5"/>
    <p:sldId id="727" r:id="rId6"/>
    <p:sldId id="274" r:id="rId7"/>
    <p:sldId id="258" r:id="rId8"/>
    <p:sldId id="283" r:id="rId9"/>
    <p:sldId id="288" r:id="rId10"/>
    <p:sldId id="259" r:id="rId11"/>
    <p:sldId id="730" r:id="rId12"/>
    <p:sldId id="289" r:id="rId13"/>
    <p:sldId id="723" r:id="rId14"/>
    <p:sldId id="291" r:id="rId15"/>
    <p:sldId id="284" r:id="rId16"/>
    <p:sldId id="292" r:id="rId17"/>
    <p:sldId id="293" r:id="rId18"/>
    <p:sldId id="726" r:id="rId19"/>
    <p:sldId id="294" r:id="rId20"/>
    <p:sldId id="729" r:id="rId21"/>
    <p:sldId id="295" r:id="rId22"/>
    <p:sldId id="298" r:id="rId23"/>
    <p:sldId id="724" r:id="rId24"/>
    <p:sldId id="299" r:id="rId25"/>
    <p:sldId id="296" r:id="rId26"/>
    <p:sldId id="725" r:id="rId27"/>
    <p:sldId id="728" r:id="rId28"/>
    <p:sldId id="276" r:id="rId29"/>
  </p:sldIdLst>
  <p:sldSz cx="9144000" cy="5143500" type="screen16x9"/>
  <p:notesSz cx="7315200" cy="9601200"/>
  <p:embeddedFontLst>
    <p:embeddedFont>
      <p:font typeface="Calibri" panose="020F0502020204030204" pitchFamily="34" charset="0"/>
      <p:regular r:id="rId31"/>
      <p:bold r:id="rId32"/>
      <p:italic r:id="rId33"/>
      <p:boldItalic r:id="rId34"/>
    </p:embeddedFont>
    <p:embeddedFont>
      <p:font typeface="Myriad Web Pro" panose="020B0604020202020204" charset="0"/>
      <p:regular r:id="rId35"/>
      <p:bold r:id="rId36"/>
      <p:italic r:id="rId3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nknown User1" initials="Unknown User1" lastIdx="5" clrIdx="6">
    <p:extLst>
      <p:ext uri="{19B8F6BF-5375-455C-9EA6-DF929625EA0E}">
        <p15:presenceInfo xmlns:p15="http://schemas.microsoft.com/office/powerpoint/2012/main" userId="S::HGJ1@cdc.gov::c0ec88f1-d730-4d4b-b5bd-d77bd4690932" providerId="AD"/>
      </p:ext>
    </p:extLst>
  </p:cmAuthor>
  <p:cmAuthor id="1" name="Dennison, Cori (CDC/DDID/NCEZID/DHQP)" initials="DC(" lastIdx="50" clrIdx="0">
    <p:extLst>
      <p:ext uri="{19B8F6BF-5375-455C-9EA6-DF929625EA0E}">
        <p15:presenceInfo xmlns:p15="http://schemas.microsoft.com/office/powerpoint/2012/main" userId="S::ovj4@cdc.gov::313bf176-3750-4a1a-a1b1-260c93aca0a8" providerId="AD"/>
      </p:ext>
    </p:extLst>
  </p:cmAuthor>
  <p:cmAuthor id="8" name="Stewart, Rebekah (CDC/DDID/NCHHSTP/DTE)" initials="S(" lastIdx="3" clrIdx="7">
    <p:extLst>
      <p:ext uri="{19B8F6BF-5375-455C-9EA6-DF929625EA0E}">
        <p15:presenceInfo xmlns:p15="http://schemas.microsoft.com/office/powerpoint/2012/main" userId="S::yxp5@cdc.gov::6ae75549-9d01-4caa-988a-237553ca6acf" providerId="AD"/>
      </p:ext>
    </p:extLst>
  </p:cmAuthor>
  <p:cmAuthor id="2" name="Lessa, Fernanda (CDC/DDID/NCEZID/DHQP)" initials="LF(" lastIdx="40" clrIdx="1">
    <p:extLst>
      <p:ext uri="{19B8F6BF-5375-455C-9EA6-DF929625EA0E}">
        <p15:presenceInfo xmlns:p15="http://schemas.microsoft.com/office/powerpoint/2012/main" userId="S::dta3@cdc.gov::3b10506a-91e0-4aa6-8e4a-b48f1b2c20e9" providerId="AD"/>
      </p:ext>
    </p:extLst>
  </p:cmAuthor>
  <p:cmAuthor id="9" name="Gastanaduy, Paul A. (CDC/DDID/NCIRD/DVD)" initials="G(" lastIdx="1" clrIdx="8">
    <p:extLst>
      <p:ext uri="{19B8F6BF-5375-455C-9EA6-DF929625EA0E}">
        <p15:presenceInfo xmlns:p15="http://schemas.microsoft.com/office/powerpoint/2012/main" userId="S::vid7@cdc.gov::0455c81a-1fcc-40af-b253-eb7e447073eb" providerId="AD"/>
      </p:ext>
    </p:extLst>
  </p:cmAuthor>
  <p:cmAuthor id="3" name="Smith, Rachel M. (CDC/DDID/NCEZID/DHQP)" initials="SRM(" lastIdx="19" clrIdx="2">
    <p:extLst>
      <p:ext uri="{19B8F6BF-5375-455C-9EA6-DF929625EA0E}">
        <p15:presenceInfo xmlns:p15="http://schemas.microsoft.com/office/powerpoint/2012/main" userId="S::vih9@cdc.gov::dc4abae0-7ac9-444b-87ad-86f55ae96850" providerId="AD"/>
      </p:ext>
    </p:extLst>
  </p:cmAuthor>
  <p:cmAuthor id="10" name="Gregory, Christopher (CDC/DDID/NCEZID/DVBD)" initials="G(" lastIdx="10" clrIdx="9">
    <p:extLst>
      <p:ext uri="{19B8F6BF-5375-455C-9EA6-DF929625EA0E}">
        <p15:presenceInfo xmlns:p15="http://schemas.microsoft.com/office/powerpoint/2012/main" userId="S::hgk4@cdc.gov::53fae4ee-23a6-4e91-b8bf-3975162215e7" providerId="AD"/>
      </p:ext>
    </p:extLst>
  </p:cmAuthor>
  <p:cmAuthor id="4" name="Allen, Elizabeth (CDC/DDID/NCEZID/DPEI)" initials="A(" lastIdx="3" clrIdx="3">
    <p:extLst>
      <p:ext uri="{19B8F6BF-5375-455C-9EA6-DF929625EA0E}">
        <p15:presenceInfo xmlns:p15="http://schemas.microsoft.com/office/powerpoint/2012/main" userId="S::lrk5@cdc.gov::24353ebf-5eb5-4186-97ca-33d65e307034" providerId="AD"/>
      </p:ext>
    </p:extLst>
  </p:cmAuthor>
  <p:cmAuthor id="11" name="Johnson, Valerie (CDC/DDID/NCEZID/OD)" initials="JV(" lastIdx="2" clrIdx="10">
    <p:extLst>
      <p:ext uri="{19B8F6BF-5375-455C-9EA6-DF929625EA0E}">
        <p15:presenceInfo xmlns:p15="http://schemas.microsoft.com/office/powerpoint/2012/main" userId="S::vxj1@cdc.gov::dca7b519-9f5c-4daf-83ff-177d475a6037" providerId="AD"/>
      </p:ext>
    </p:extLst>
  </p:cmAuthor>
  <p:cmAuthor id="5" name="McDonald, Clifford (CDC/DDID/NCEZID/DHQP)" initials="M(" lastIdx="2" clrIdx="4">
    <p:extLst>
      <p:ext uri="{19B8F6BF-5375-455C-9EA6-DF929625EA0E}">
        <p15:presenceInfo xmlns:p15="http://schemas.microsoft.com/office/powerpoint/2012/main" userId="S::ljm3@cdc.gov::a8e632a6-8325-40a5-bedf-642b8079d667" providerId="AD"/>
      </p:ext>
    </p:extLst>
  </p:cmAuthor>
  <p:cmAuthor id="12" name="Lee, Chung-Won (CDC/DDPHSIS/CGH/GID)" initials="LC(" lastIdx="6" clrIdx="11">
    <p:extLst>
      <p:ext uri="{19B8F6BF-5375-455C-9EA6-DF929625EA0E}">
        <p15:presenceInfo xmlns:p15="http://schemas.microsoft.com/office/powerpoint/2012/main" userId="S::cwl4@cdc.gov::742a1b0e-405f-4619-8625-221e45cb1110" providerId="AD"/>
      </p:ext>
    </p:extLst>
  </p:cmAuthor>
  <p:cmAuthor id="6" name="Neblett Fanfair, Robyn C. (CDC/DDID/NCHHSTP/DHPSE)" initials="N(" lastIdx="2" clrIdx="5">
    <p:extLst>
      <p:ext uri="{19B8F6BF-5375-455C-9EA6-DF929625EA0E}">
        <p15:presenceInfo xmlns:p15="http://schemas.microsoft.com/office/powerpoint/2012/main" userId="S::iyo5@cdc.gov::e91cb8bd-b748-40b9-aa8b-8539ec251a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2C2C"/>
    <a:srgbClr val="F0A82C"/>
    <a:srgbClr val="2D2D2D"/>
    <a:srgbClr val="006A71"/>
    <a:srgbClr val="FBAB18"/>
    <a:srgbClr val="E6E6E6"/>
    <a:srgbClr val="FFFFFF"/>
    <a:srgbClr val="292B6E"/>
    <a:srgbClr val="B01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181" autoAdjust="0"/>
  </p:normalViewPr>
  <p:slideViewPr>
    <p:cSldViewPr snapToGrid="0">
      <p:cViewPr varScale="1">
        <p:scale>
          <a:sx n="97" d="100"/>
          <a:sy n="97" d="100"/>
        </p:scale>
        <p:origin x="178" y="77"/>
      </p:cViewPr>
      <p:guideLst>
        <p:guide orient="horz" pos="1620"/>
        <p:guide pos="2880"/>
      </p:guideLst>
    </p:cSldViewPr>
  </p:slideViewPr>
  <p:outlineViewPr>
    <p:cViewPr>
      <p:scale>
        <a:sx n="33" d="100"/>
        <a:sy n="33" d="100"/>
      </p:scale>
      <p:origin x="0" y="-1282"/>
    </p:cViewPr>
  </p:outlineViewPr>
  <p:notesTextViewPr>
    <p:cViewPr>
      <p:scale>
        <a:sx n="100" d="100"/>
        <a:sy n="100" d="100"/>
      </p:scale>
      <p:origin x="0" y="0"/>
    </p:cViewPr>
  </p:notesTextViewPr>
  <p:sorterViewPr>
    <p:cViewPr>
      <p:scale>
        <a:sx n="120" d="100"/>
        <a:sy n="120" d="100"/>
      </p:scale>
      <p:origin x="0" y="-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2"/>
              </a:solidFill>
            </a:ln>
          </c:spPr>
          <c:dPt>
            <c:idx val="0"/>
            <c:bubble3D val="0"/>
            <c:spPr>
              <a:solidFill>
                <a:srgbClr val="00788A"/>
              </a:solidFill>
              <a:ln w="19050">
                <a:solidFill>
                  <a:schemeClr val="bg2"/>
                </a:solidFill>
              </a:ln>
              <a:effectLst/>
            </c:spPr>
            <c:extLst>
              <c:ext xmlns:c16="http://schemas.microsoft.com/office/drawing/2014/chart" uri="{C3380CC4-5D6E-409C-BE32-E72D297353CC}">
                <c16:uniqueId val="{00000001-4385-44BB-B131-D4E0029652DF}"/>
              </c:ext>
            </c:extLst>
          </c:dPt>
          <c:dPt>
            <c:idx val="1"/>
            <c:bubble3D val="0"/>
            <c:spPr>
              <a:solidFill>
                <a:srgbClr val="FFAA00"/>
              </a:solidFill>
              <a:ln w="19050">
                <a:solidFill>
                  <a:schemeClr val="bg2"/>
                </a:solidFill>
              </a:ln>
              <a:effectLst/>
            </c:spPr>
            <c:extLst>
              <c:ext xmlns:c16="http://schemas.microsoft.com/office/drawing/2014/chart" uri="{C3380CC4-5D6E-409C-BE32-E72D297353CC}">
                <c16:uniqueId val="{00000002-4385-44BB-B131-D4E0029652DF}"/>
              </c:ext>
            </c:extLst>
          </c:dPt>
          <c:dPt>
            <c:idx val="2"/>
            <c:bubble3D val="0"/>
            <c:spPr>
              <a:solidFill>
                <a:srgbClr val="4472C4"/>
              </a:solidFill>
              <a:ln w="19050">
                <a:solidFill>
                  <a:srgbClr val="4472C4"/>
                </a:solidFill>
              </a:ln>
              <a:effectLst/>
            </c:spPr>
            <c:extLst>
              <c:ext xmlns:c16="http://schemas.microsoft.com/office/drawing/2014/chart" uri="{C3380CC4-5D6E-409C-BE32-E72D297353CC}">
                <c16:uniqueId val="{00000003-4385-44BB-B131-D4E0029652DF}"/>
              </c:ext>
            </c:extLst>
          </c:dPt>
          <c:dPt>
            <c:idx val="3"/>
            <c:bubble3D val="0"/>
            <c:spPr>
              <a:solidFill>
                <a:schemeClr val="accent4"/>
              </a:solidFill>
              <a:ln w="19050">
                <a:solidFill>
                  <a:schemeClr val="bg2"/>
                </a:solidFill>
              </a:ln>
              <a:effectLst/>
            </c:spPr>
            <c:extLst>
              <c:ext xmlns:c16="http://schemas.microsoft.com/office/drawing/2014/chart" uri="{C3380CC4-5D6E-409C-BE32-E72D297353CC}">
                <c16:uniqueId val="{00000004-4385-44BB-B131-D4E0029652DF}"/>
              </c:ext>
            </c:extLst>
          </c:dPt>
          <c:cat>
            <c:strRef>
              <c:f>Sheet1!$A$2:$A$5</c:f>
              <c:strCache>
                <c:ptCount val="4"/>
                <c:pt idx="0">
                  <c:v>Mild</c:v>
                </c:pt>
                <c:pt idx="1">
                  <c:v>Severe</c:v>
                </c:pt>
                <c:pt idx="2">
                  <c:v>Critical</c:v>
                </c:pt>
                <c:pt idx="3">
                  <c:v>Missing</c:v>
                </c:pt>
              </c:strCache>
            </c:strRef>
          </c:cat>
          <c:val>
            <c:numRef>
              <c:f>Sheet1!$B$2:$B$5</c:f>
              <c:numCache>
                <c:formatCode>0.0%</c:formatCode>
                <c:ptCount val="4"/>
                <c:pt idx="0">
                  <c:v>0.80900000000000005</c:v>
                </c:pt>
                <c:pt idx="1">
                  <c:v>0.13800000000000001</c:v>
                </c:pt>
                <c:pt idx="2">
                  <c:v>4.7E-2</c:v>
                </c:pt>
                <c:pt idx="3">
                  <c:v>6.0000000000000001E-3</c:v>
                </c:pt>
              </c:numCache>
            </c:numRef>
          </c:val>
          <c:extLst>
            <c:ext xmlns:c16="http://schemas.microsoft.com/office/drawing/2014/chart" uri="{C3380CC4-5D6E-409C-BE32-E72D297353CC}">
              <c16:uniqueId val="{00000000-4385-44BB-B131-D4E0029652DF}"/>
            </c:ext>
          </c:extLst>
        </c:ser>
        <c:dLbls>
          <c:showLegendKey val="0"/>
          <c:showVal val="0"/>
          <c:showCatName val="0"/>
          <c:showSerName val="0"/>
          <c:showPercent val="0"/>
          <c:showBubbleSize val="0"/>
          <c:showLeaderLines val="0"/>
        </c:dLbls>
        <c:firstSliceAng val="11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8/24/2020</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coronavirus/2019-ncov/hcp/non-us-settings/ipc-healthcare-facilities-non-us-sp.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cdc.gov/coronavirus/2019-ncov/hcp/non-us-settings/hcf-visitors.html" TargetMode="External"/><Relationship Id="rId5" Type="http://schemas.openxmlformats.org/officeDocument/2006/relationships/hyperlink" Target="https://www.cdc.gov/coronavirus/2019-ncov/hcp/non-us-settings/guidance-identify-hcw-patients.html" TargetMode="External"/><Relationship Id="rId4" Type="http://schemas.openxmlformats.org/officeDocument/2006/relationships/hyperlink" Target="https://www.cdc.gov/coronavirus/2019-ncov/hcp/non-us-settings/sop-triage-prevent-transmission.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89312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525451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a:t>La prevención y el control de infecciones es una parte fundamental del fortalecimiento del sistema de salud y debe ser una prioridad.</a:t>
            </a:r>
          </a:p>
          <a:p>
            <a:pPr marL="171450" indent="-171450">
              <a:buFont typeface="Arial" panose="020B0604020202020204" pitchFamily="34" charset="0"/>
              <a:buChar char="•"/>
            </a:pPr>
            <a:r>
              <a:rPr lang="es-ES"/>
              <a:t>En el contexto del COVID-19, el control de infecciones es importante porque en la actualidad no hay una vacuna ni un tratamiento antiviral para esta enfermedad.</a:t>
            </a:r>
          </a:p>
          <a:p>
            <a:pPr marL="171450" indent="-171450">
              <a:buFont typeface="Arial" panose="020B0604020202020204" pitchFamily="34" charset="0"/>
              <a:buChar char="•"/>
            </a:pPr>
            <a:r>
              <a:rPr lang="es-ES"/>
              <a:t>El personal de atención médica está en alto riesgo de infección si no cumple las reglas de control de infecciones.</a:t>
            </a:r>
          </a:p>
          <a:p>
            <a:pPr marL="628650" lvl="1" indent="-171450">
              <a:buFont typeface="Arial" panose="020B0604020202020204" pitchFamily="34" charset="0"/>
              <a:buChar char="•"/>
            </a:pPr>
            <a:r>
              <a:rPr lang="es-ES"/>
              <a:t>El control de infecciones estricto es la única manera de ayudar a detener la propagación del COVID-19 en los establecimientos de atención médica.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83242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2044089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631028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Las precauciones estándar siguen siendo la piedra angular de la prevención de infecciones en todos los entornos de atención médica.</a:t>
            </a:r>
          </a:p>
          <a:p>
            <a:pPr marL="171450" indent="-171450">
              <a:buFont typeface="Arial" panose="020B0604020202020204" pitchFamily="34" charset="0"/>
              <a:buChar char="•"/>
            </a:pPr>
            <a:r>
              <a:rPr lang="es-ES" dirty="0"/>
              <a:t>Las precauciones estándar se recomiendan para la atención de todos los pacientes, independientemente de que la infección sea presunta o confirmada.</a:t>
            </a:r>
          </a:p>
          <a:p>
            <a:pPr marL="171450" indent="-171450">
              <a:buFont typeface="Arial" panose="020B0604020202020204" pitchFamily="34" charset="0"/>
              <a:buChar char="•"/>
            </a:pPr>
            <a:r>
              <a:rPr lang="es-ES" dirty="0"/>
              <a:t>La aplicación de las precauciones estándar depende de la naturaleza de la interacción entre el personal de salud y el paciente, y de la exposición prevista a agentes infecciosos conocidos.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045705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a:t>La guía actual de la OMS para los trabajadores de atención médica que atiendan a pacientes con COVID-19 presunto o confirmado recomienda tomar precauciones contra la transmisión por contacto o por gotitas, además de las precauciones estándar que todos los trabajadores de atención médica deben tomar con todos los pacientes.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2340856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s-ES"/>
              <a:t>En las salas del servicio de hospitalización general con ventilación natural, se considera que la ventilación adecuada para los pacientes con COVID-19 es de 60 L/s por paciente. </a:t>
            </a:r>
          </a:p>
          <a:p>
            <a:pPr marL="171450" indent="-171450">
              <a:buFont typeface="Arial" panose="020B0604020202020204" pitchFamily="34" charset="0"/>
              <a:buChar char="•"/>
            </a:pPr>
            <a:r>
              <a:rPr lang="es-ES"/>
              <a:t>Cuando no haya habitaciones individuales disponibles, se debe agrupar a los pacientes con COVID-19 presunto.</a:t>
            </a:r>
          </a:p>
          <a:p>
            <a:pPr marL="628650" lvl="1" indent="-171450">
              <a:buFont typeface="Arial" panose="020B0604020202020204" pitchFamily="34" charset="0"/>
              <a:buChar char="•"/>
            </a:pPr>
            <a:r>
              <a:rPr lang="es-ES"/>
              <a:t>Todas las camas de los pacientes deben estar a por lo menos 1 metro de distancia entre sí.</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528792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ES" dirty="0"/>
              <a:t>Las precauciones contra la transmisión por contacto y por gotitas incluyen ponerse guantes desechables para proteger las manos, y una bata limpia, no estéril, de manga larga para evitar que la ropa se contamine; mascarillas médicas para proteger la nariz y la boca; y protección para los ojos (p. ej., gafas protectoras y protector facial) antes de ingresar a la habitación donde se encuentren los pacientes con COVID-19 presunto o confirmado. Los respiradores (p. ej., N95) solo se requieren para los procedimientos que generen aerosoles.</a:t>
            </a:r>
          </a:p>
          <a:p>
            <a:pPr marL="171450" indent="-171450">
              <a:buFont typeface="Arial" panose="020B0604020202020204" pitchFamily="34" charset="0"/>
              <a:buChar char="•"/>
            </a:pPr>
            <a:r>
              <a:rPr lang="es-ES" dirty="0"/>
              <a:t>De acuerdo con las directrices de la OMS al 6 de abril del 2020 (https://www.who.int/publications-detail/advice-on-the-use-of-masks-in-the-community-during-home-care-and-in-healthcare-settings-in-the-context-of-the-novel-coronavirus-(2019-ncov)-outbreak), un estudio que evaluó el uso de mascarillas de tela en un establecimiento de atención médica halló que los </a:t>
            </a:r>
            <a:r>
              <a:rPr lang="es-ES" b="1" dirty="0"/>
              <a:t>trabajadores de la salud que usaban mascarillas de tela de algodón estaban en mayor riesgo de infección, comparado con aquellos que usaban mascarillas médicas. Por esa razón, la OMS recomienda que los trabajadores de atención médica sigan usando mascarillas médicas.</a:t>
            </a:r>
          </a:p>
          <a:p>
            <a:pPr marL="628650" lvl="1" indent="-171450">
              <a:buFont typeface="Arial" panose="020B0604020202020204" pitchFamily="34" charset="0"/>
              <a:buChar char="•"/>
            </a:pPr>
            <a:r>
              <a:rPr lang="es-ES" dirty="0"/>
              <a:t>En ciertas situaciones (situaciones de escasez o falta de suministros a nivel local) donde se proponga producir mascarillas de tela para que se usen en entornos de atención médica, la autoridad local debe evaluar el EPP propuesto de acuerdo con los estándares específicos mínimos y las especificaciones técnicas. </a:t>
            </a:r>
          </a:p>
          <a:p>
            <a:pPr marL="171450" indent="-171450">
              <a:buFont typeface="Arial" panose="020B0604020202020204" pitchFamily="34" charset="0"/>
              <a:buChar char="•"/>
            </a:pPr>
            <a:r>
              <a:rPr lang="es-ES" b="1" dirty="0"/>
              <a:t>NO</a:t>
            </a:r>
            <a:r>
              <a:rPr lang="es-ES" dirty="0"/>
              <a:t> se requiere el uso de botas, overoles y delantales durante la atención de rutina. </a:t>
            </a:r>
          </a:p>
          <a:p>
            <a:pPr marL="171450" indent="-171450">
              <a:buFont typeface="Arial" panose="020B0604020202020204" pitchFamily="34" charset="0"/>
              <a:buChar char="•"/>
            </a:pPr>
            <a:r>
              <a:rPr lang="es-ES" dirty="0"/>
              <a:t>Después de que se atienda al paciente, se deben usar las técnicas apropiadas para quitarse el EPP y desecharlo, e higienizarse las manos (ver el enlace en la diapositiva para obtener más detalles).</a:t>
            </a:r>
          </a:p>
          <a:p>
            <a:pPr marL="171450" indent="-171450">
              <a:buFont typeface="Arial" panose="020B0604020202020204" pitchFamily="34" charset="0"/>
              <a:buChar char="•"/>
            </a:pPr>
            <a:r>
              <a:rPr lang="es-ES" dirty="0"/>
              <a:t>Los trabajadores de atención médica que trasladen a pacientes deben higienizarse las manos y usar el EPP adecuado, descrito en esta diapositiva.</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2790356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a:t>Para los trabajadores de atención médica que hagan cualquiera de los procedimientos generadores de aerosoles mencionados arriba, en pacientes con COVID-19 en la unidad de cuidados intensivos, </a:t>
            </a:r>
            <a:r>
              <a:rPr lang="es-ES" b="1"/>
              <a:t>se recomienda que usen un respirador bien ajustado (respiradores N95, FFP2, o equivalente) en vez de una mascarilla quirúrgica o médica. </a:t>
            </a:r>
          </a:p>
          <a:p>
            <a:pPr marL="628650" lvl="1" indent="-171450">
              <a:buFont typeface="Arial" panose="020B0604020202020204" pitchFamily="34" charset="0"/>
              <a:buChar char="•"/>
            </a:pPr>
            <a:r>
              <a:rPr lang="es-ES"/>
              <a:t>Además de usar un respirador bien ajustado, los trabajadores de atención médica también deben usar EPP, incluidos guantes, bata y protección para los ojos (gafas protectoras/protector facial).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87605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2925040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Actividades prioritarias estratégicas de prevención y control de infecciones para la contención y la prevención </a:t>
            </a:r>
          </a:p>
          <a:p>
            <a:pPr marL="628650" lvl="1" indent="-171450">
              <a:buFont typeface="Arial" panose="020B0604020202020204" pitchFamily="34" charset="0"/>
              <a:buChar char="•"/>
            </a:pPr>
            <a:r>
              <a:rPr lang="es-ES" dirty="0">
                <a:hlinkClick r:id="rId3"/>
              </a:rPr>
              <a:t>https://www.cdc.gov/coronavirus/2019-ncov/hcp/non-us-settings/ipc-healthcare-facilities-non-us-sp.html</a:t>
            </a:r>
          </a:p>
          <a:p>
            <a:pPr marL="171450" lvl="0" indent="-171450">
              <a:buFont typeface="Arial" panose="020B0604020202020204" pitchFamily="34" charset="0"/>
              <a:buChar char="•"/>
            </a:pPr>
            <a:r>
              <a:rPr lang="es-ES" dirty="0"/>
              <a:t>Procedimientos operativos estándar para el triaje</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ES" dirty="0">
                <a:hlinkClick r:id="rId4"/>
              </a:rPr>
              <a:t>https://www.cdc.gov/coronavirus/2019-ncov/hcp/non-us-settings/sop-triage-prevent-transmission.html</a:t>
            </a:r>
          </a:p>
          <a:p>
            <a:pPr marL="171450" lvl="0" indent="-171450">
              <a:buFont typeface="Arial" panose="020B0604020202020204" pitchFamily="34" charset="0"/>
              <a:buChar char="•"/>
            </a:pPr>
            <a:r>
              <a:rPr lang="es-ES" dirty="0"/>
              <a:t>Identificación de trabajadores de atención médica y pacientes hospitalizados con COVID-19 presunto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ES" dirty="0">
                <a:hlinkClick r:id="rId5"/>
              </a:rPr>
              <a:t>https://www.cdc.gov/coronavirus/2019-ncov/hcp/non-us-settings/guidance-identify-hcw-patients.html</a:t>
            </a:r>
          </a:p>
          <a:p>
            <a:pPr marL="171450" lvl="0" indent="-171450">
              <a:buFont typeface="Arial" panose="020B0604020202020204" pitchFamily="34" charset="0"/>
              <a:buChar char="•"/>
            </a:pPr>
            <a:r>
              <a:rPr lang="es-ES" dirty="0"/>
              <a:t>Manejo de las visitas a los establecimientos de atención médica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ES" dirty="0">
                <a:hlinkClick r:id="rId6"/>
              </a:rPr>
              <a:t>https://www.cdc.gov/coronavirus/2019-ncov/hcp/non-us-settings/hcf-visitors.html</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ES" dirty="0"/>
              <a:t>Consideraciones operacionales provisionales para el manejo en la salud pública de trabajadores de atención médica expuestos al COVID-19 o infectados</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ES" dirty="0"/>
              <a:t>https://www.cdc.gov/coronavirus/2019-ncov/hcp/non-us-settings/public-health-management-hcw-exposed.html</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172236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a:t>Los coronavirus son una familia grande de virus que son comunes en muchas especies diferentes de animales, como los camellos, el ganado vacuno, los gatos y particularmente los murciélagos.</a:t>
            </a:r>
          </a:p>
          <a:p>
            <a:pPr marL="628650" lvl="1" indent="-171450">
              <a:buFont typeface="Arial" panose="020B0604020202020204" pitchFamily="34" charset="0"/>
              <a:buChar char="•"/>
            </a:pPr>
            <a:r>
              <a:rPr lang="es-ES"/>
              <a:t>Hay 4 coronavirus conocidos a nivel mundial que causan principalmente síntomas de resfriado común. </a:t>
            </a:r>
          </a:p>
          <a:p>
            <a:pPr marL="628650" lvl="1" indent="-171450">
              <a:buFont typeface="Arial" panose="020B0604020202020204" pitchFamily="34" charset="0"/>
              <a:buChar char="•"/>
            </a:pPr>
            <a:r>
              <a:rPr lang="es-ES"/>
              <a:t>Rara vez, los coronavirus de animales pueden infectar a las personas y luego propagarse de persona a persona, como los que causan el MERS, el SARS y el recientemente identificado COVID-19.</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103657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a:t>El nuevo coronavirus 2019 (SARS-CoV-2) es un nuevo virus en los seres humanos que causa enfermedad respiratoria y que se puede propagar de persona a persona.</a:t>
            </a:r>
          </a:p>
          <a:p>
            <a:pPr marL="171450" indent="-171450">
              <a:buFont typeface="Arial" panose="020B0604020202020204" pitchFamily="34" charset="0"/>
              <a:buChar char="•"/>
            </a:pPr>
            <a:r>
              <a:rPr lang="es-ES"/>
              <a:t>El SARS-CoV-2 es un betacoronavirus, como el del MERS y el SARS, y es probable que todos ellos tengan su origen en murciélagos.</a:t>
            </a:r>
          </a:p>
          <a:p>
            <a:pPr marL="171450" indent="-171450">
              <a:buFont typeface="Arial" panose="020B0604020202020204" pitchFamily="34" charset="0"/>
              <a:buChar char="•"/>
            </a:pPr>
            <a:r>
              <a:rPr lang="es-ES"/>
              <a:t>Las secuencias del SARS-CoV-2 provenientes de China y de otros países son muy similares entre sí, lo cual indica el probable surgimiento único de este virus de un reservorio animal en algún momento a fines del 2019.</a:t>
            </a:r>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a:p>
        </p:txBody>
      </p:sp>
    </p:spTree>
    <p:extLst>
      <p:ext uri="{BB962C8B-B14F-4D97-AF65-F5344CB8AC3E}">
        <p14:creationId xmlns:p14="http://schemas.microsoft.com/office/powerpoint/2010/main" val="191094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a:t>Las personas pueden contraer el COVID-19 de otras que tengan el virus, a través de pequeñas gotitas.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ES"/>
              <a:t>Estas gotitas pueden llegar a objetos o superficies que estén cerca de la persona infectada a través de su saliva, cuando tose o exhala (referencia:</a:t>
            </a:r>
            <a:r>
              <a:rPr lang="es-ES" sz="1200">
                <a:solidFill>
                  <a:schemeClr val="tx1"/>
                </a:solidFill>
                <a:latin typeface="+mn-lt"/>
                <a:ea typeface="+mn-ea"/>
                <a:cs typeface="+mn-cs"/>
              </a:rPr>
              <a:t> KKW, Tsang OTY, Yip CCY, et al. Consistent detection of 2019 novel coronavirus in saliva. Clinical Infectious Diseases, ciaa149. February 12, 2020. DOI: https://academic.oup.com/cid/advance-article/doi/10.1093/cid/ciaa149/5734265)</a:t>
            </a:r>
          </a:p>
          <a:p>
            <a:pPr marL="628650" lvl="1" indent="-171450">
              <a:buFont typeface="Arial" panose="020B0604020202020204" pitchFamily="34" charset="0"/>
              <a:buChar char="•"/>
            </a:pPr>
            <a:r>
              <a:rPr lang="es-ES"/>
              <a:t>Después, otras personas pueden contraer el COVID-19 al tocar estos objetos o superficies y luego tocarse los ojos, la nariz o la boca.</a:t>
            </a:r>
          </a:p>
          <a:p>
            <a:pPr marL="628650" lvl="1" indent="-171450">
              <a:buFont typeface="Arial" panose="020B0604020202020204" pitchFamily="34" charset="0"/>
              <a:buChar char="•"/>
            </a:pPr>
            <a:r>
              <a:rPr lang="es-ES">
                <a:solidFill>
                  <a:srgbClr val="FF0000"/>
                </a:solidFill>
              </a:rPr>
              <a:t>Se aconseja mantener una distancia física de al menos 1 metro (3 pies) entre las personas, según la recomendación de la OMS.</a:t>
            </a:r>
          </a:p>
          <a:p>
            <a:pPr marL="171450" lvl="0" indent="-171450">
              <a:buFont typeface="Arial" panose="020B0604020202020204" pitchFamily="34" charset="0"/>
              <a:buChar char="•"/>
            </a:pPr>
            <a:r>
              <a:rPr lang="es-ES"/>
              <a:t>La transmisión todavía puede ocurrir desde aquellas personas con síntomas leves o aquellas que no se sientan enfermas.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a:p>
        </p:txBody>
      </p:sp>
    </p:spTree>
    <p:extLst>
      <p:ext uri="{BB962C8B-B14F-4D97-AF65-F5344CB8AC3E}">
        <p14:creationId xmlns:p14="http://schemas.microsoft.com/office/powerpoint/2010/main" val="362208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a:t>Los síntomas del COVID-19 son, por lo general, leves y comienzan de manera gradual. </a:t>
            </a:r>
          </a:p>
          <a:p>
            <a:pPr marL="171450" indent="-171450">
              <a:buFont typeface="Arial" panose="020B0604020202020204" pitchFamily="34" charset="0"/>
              <a:buChar char="•"/>
            </a:pPr>
            <a:r>
              <a:rPr lang="es-ES"/>
              <a:t>Algunas personas se infectan y no presentan ningún síntoma o no se sienten mal.</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a:p>
        </p:txBody>
      </p:sp>
    </p:spTree>
    <p:extLst>
      <p:ext uri="{BB962C8B-B14F-4D97-AF65-F5344CB8AC3E}">
        <p14:creationId xmlns:p14="http://schemas.microsoft.com/office/powerpoint/2010/main" val="271574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ES" sz="2000" b="0">
                <a:solidFill>
                  <a:srgbClr val="000000"/>
                </a:solidFill>
              </a:rPr>
              <a:t>A pesar de las preocupaciones importantes en torno a las tasas de letalidad, la mayoría de los casos del COVID-19 son leves —y esperamos que sigan siéndolo— y la mayoría de los pacientes se recuperarán en forma espontánea con algún tratamiento de apoyo, en especial los niños y los adultos de mediana edad. </a:t>
            </a:r>
          </a:p>
          <a:p>
            <a:endParaRPr lang="en-US" sz="2000" b="1" dirty="0">
              <a:solidFill>
                <a:srgbClr val="000000"/>
              </a:solidFill>
            </a:endParaRPr>
          </a:p>
          <a:p>
            <a:r>
              <a:rPr lang="es-ES" sz="2000" b="1">
                <a:solidFill>
                  <a:srgbClr val="000000"/>
                </a:solidFill>
              </a:rPr>
              <a:t>Leve </a:t>
            </a:r>
            <a:r>
              <a:rPr lang="es-ES">
                <a:solidFill>
                  <a:srgbClr val="000000"/>
                </a:solidFill>
              </a:rPr>
              <a:t>(casos que no son neumonía y neumonía leve)</a:t>
            </a:r>
            <a:r>
              <a:rPr lang="es-ES" sz="1200" u="none" strike="noStrike" baseline="0">
                <a:solidFill>
                  <a:srgbClr val="000000"/>
                </a:solidFill>
              </a:rPr>
              <a:t> </a:t>
            </a:r>
          </a:p>
          <a:p>
            <a:pPr marL="171450" indent="-171450">
              <a:buFont typeface="Arial" panose="020B0604020202020204" pitchFamily="34" charset="0"/>
              <a:buChar char="•"/>
            </a:pPr>
            <a:r>
              <a:rPr lang="es-ES" sz="1200" b="1" u="none" strike="noStrike" baseline="0">
                <a:solidFill>
                  <a:srgbClr val="000000"/>
                </a:solidFill>
              </a:rPr>
              <a:t>NOTA: </a:t>
            </a:r>
            <a:r>
              <a:rPr lang="es-ES" sz="1200" u="none" strike="noStrike" baseline="0">
                <a:solidFill>
                  <a:srgbClr val="000000"/>
                </a:solidFill>
              </a:rPr>
              <a:t>estos casos incluyeron un gran espectro de enfermedades que incluía a pacientes con fiebre, tos, dolor en el pecho, náuseas, dolor en el cuerpo, etc. Es importante tener en cuenta que la anotación de enfermedad 'leve' no alude a los síntomas parecidos al resfriado. Los pacientes en esta categoría presentaron una amplia gama de niveles de gravedad de la enfermedad que no cumplieron con las categorías de "grave" o "crítico" asignadas en el estudio. </a:t>
            </a:r>
          </a:p>
          <a:p>
            <a:endParaRPr lang="en-US" sz="1200" u="none" strike="noStrike" kern="1200" baseline="0" dirty="0">
              <a:solidFill>
                <a:srgbClr val="000000"/>
              </a:solidFill>
            </a:endParaRPr>
          </a:p>
          <a:p>
            <a:r>
              <a:rPr lang="es-ES" sz="2000" b="1">
                <a:solidFill>
                  <a:srgbClr val="000000"/>
                </a:solidFill>
              </a:rPr>
              <a:t>Grave </a:t>
            </a:r>
            <a:r>
              <a:rPr lang="es-ES">
                <a:solidFill>
                  <a:srgbClr val="000000"/>
                </a:solidFill>
              </a:rPr>
              <a:t>(disnea, frecuencia respiratoria ≥30/min, saturación de O</a:t>
            </a:r>
            <a:r>
              <a:rPr lang="es-ES" baseline="-25000">
                <a:solidFill>
                  <a:srgbClr val="000000"/>
                </a:solidFill>
              </a:rPr>
              <a:t>2</a:t>
            </a:r>
            <a:r>
              <a:rPr lang="es-ES">
                <a:solidFill>
                  <a:srgbClr val="000000"/>
                </a:solidFill>
              </a:rPr>
              <a:t> en la sangre ≤93 %, cociente de PaO2/FiO2 &lt;300, infiltrados pulmonares &gt;50 % dentro de 24-48 horas).</a:t>
            </a:r>
          </a:p>
          <a:p>
            <a:endParaRPr lang="en-US" sz="1200" u="none" strike="noStrike" kern="1200" baseline="0" dirty="0">
              <a:solidFill>
                <a:srgbClr val="000000"/>
              </a:solidFill>
            </a:endParaRPr>
          </a:p>
          <a:p>
            <a:r>
              <a:rPr lang="es-ES" sz="2000" b="1">
                <a:solidFill>
                  <a:srgbClr val="000000"/>
                </a:solidFill>
              </a:rPr>
              <a:t>Crítico </a:t>
            </a:r>
            <a:r>
              <a:rPr lang="es-ES">
                <a:solidFill>
                  <a:srgbClr val="000000"/>
                </a:solidFill>
              </a:rPr>
              <a:t>(insuficiencia respiratoria, choque séptico, o disfunción o insuficiencia multiorgánica, muerte).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DA3AA-0D72-4677-992A-6D5EF7156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323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El COVID-19 es una enfermedad nueva y, por lo tanto, hay información limitada acerca de los factores de riesgo de enfermarse gravemente.</a:t>
            </a:r>
          </a:p>
          <a:p>
            <a:pPr marL="171450" lvl="0" indent="-171450">
              <a:buFont typeface="Arial" panose="020B0604020202020204" pitchFamily="34" charset="0"/>
              <a:buChar char="•"/>
            </a:pPr>
            <a:r>
              <a:rPr lang="es-ES" dirty="0"/>
              <a:t>Las afecciones subyacentes podrían incluir:</a:t>
            </a:r>
          </a:p>
          <a:p>
            <a:pPr marL="628650" lvl="1" indent="-171450">
              <a:buFont typeface="Arial" panose="020B0604020202020204" pitchFamily="34" charset="0"/>
              <a:buChar char="•"/>
            </a:pPr>
            <a:r>
              <a:rPr lang="es-ES" dirty="0"/>
              <a:t>Personas con enfermedades pulmonares crónicas  o asma, de moderada a grave </a:t>
            </a:r>
          </a:p>
          <a:p>
            <a:pPr marL="628650" lvl="1" indent="-171450">
              <a:buFont typeface="Arial" panose="020B0604020202020204" pitchFamily="34" charset="0"/>
              <a:buChar char="•"/>
            </a:pPr>
            <a:r>
              <a:rPr lang="es-ES" dirty="0"/>
              <a:t>Personas con afecciones cardiacas graves</a:t>
            </a:r>
          </a:p>
          <a:p>
            <a:pPr marL="628650" lvl="1" indent="-171450">
              <a:buFont typeface="Arial" panose="020B0604020202020204" pitchFamily="34" charset="0"/>
              <a:buChar char="•"/>
            </a:pPr>
            <a:r>
              <a:rPr lang="es-ES" dirty="0"/>
              <a:t>Personas inmunodeprimidas, como las que reciben tratamiento contra el cáncer </a:t>
            </a:r>
          </a:p>
          <a:p>
            <a:pPr marL="628650" lvl="1" indent="-171450">
              <a:buFont typeface="Arial" panose="020B0604020202020204" pitchFamily="34" charset="0"/>
              <a:buChar char="•"/>
            </a:pPr>
            <a:r>
              <a:rPr lang="es-ES" dirty="0"/>
              <a:t>Personas con obesidad grave o ciertas afecciones subyacentes, como aquellas con diabetes, insuficiencia renal o enfermedad del hígado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a:p>
        </p:txBody>
      </p:sp>
    </p:spTree>
    <p:extLst>
      <p:ext uri="{BB962C8B-B14F-4D97-AF65-F5344CB8AC3E}">
        <p14:creationId xmlns:p14="http://schemas.microsoft.com/office/powerpoint/2010/main" val="1976448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a:t>El distanciamiento físico debe ser de al menos 1 metro (3 pies).</a:t>
            </a:r>
          </a:p>
          <a:p>
            <a:pPr marL="171450" indent="-171450">
              <a:buFont typeface="Arial" panose="020B0604020202020204" pitchFamily="34" charset="0"/>
              <a:buChar char="•"/>
            </a:pPr>
            <a:r>
              <a:rPr lang="es-ES"/>
              <a:t>El lavado de las manos debe realizarse por al menos 40-60 segundos según la recomendación de la OMS.</a:t>
            </a:r>
          </a:p>
          <a:p>
            <a:pPr marL="171450" indent="-171450">
              <a:buFont typeface="Arial" panose="020B0604020202020204" pitchFamily="34" charset="0"/>
              <a:buChar char="•"/>
            </a:pPr>
            <a:r>
              <a:rPr lang="es-ES"/>
              <a:t>El desinfectante de manos debe contener al menos un 60 % de alcohol.</a:t>
            </a:r>
          </a:p>
          <a:p>
            <a:pPr marL="171450" indent="-171450">
              <a:buFont typeface="Arial" panose="020B0604020202020204" pitchFamily="34" charset="0"/>
              <a:buChar char="•"/>
            </a:pPr>
            <a:r>
              <a:rPr lang="es-ES"/>
              <a:t>Guía adicional:</a:t>
            </a:r>
          </a:p>
          <a:p>
            <a:pPr marL="628650" lvl="1" indent="-171450">
              <a:buFont typeface="Arial" panose="020B0604020202020204" pitchFamily="34" charset="0"/>
              <a:buChar char="•"/>
            </a:pPr>
            <a:r>
              <a:rPr lang="es-ES"/>
              <a:t>Guía para la producción local: formulación de desinfectantes de manos recomendada por la OMS (https://www.who.int/gpsc/5may/Guide_to_Local_Production.pdf)</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a:p>
        </p:txBody>
      </p:sp>
    </p:spTree>
    <p:extLst>
      <p:ext uri="{BB962C8B-B14F-4D97-AF65-F5344CB8AC3E}">
        <p14:creationId xmlns:p14="http://schemas.microsoft.com/office/powerpoint/2010/main" val="2688468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5210658" y="966372"/>
            <a:ext cx="3684774" cy="34758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userDrawn="1">
            <p:ph type="title"/>
          </p:nvPr>
        </p:nvSpPr>
        <p:spPr>
          <a:xfrm>
            <a:off x="522515"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dirty="0"/>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userDrawn="1">
            <p:ph type="body" sz="quarter" idx="10"/>
          </p:nvPr>
        </p:nvSpPr>
        <p:spPr>
          <a:xfrm>
            <a:off x="462555" y="1890634"/>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4962089" y="4510542"/>
            <a:ext cx="4181912" cy="400110"/>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tabLst/>
              <a:defRPr/>
            </a:pPr>
            <a:r>
              <a:rPr lang="en-US" sz="2000" b="1" dirty="0">
                <a:solidFill>
                  <a:srgbClr val="2D2D2D"/>
                </a:solidFill>
                <a:latin typeface="Calibri" panose="020F0502020204030204" pitchFamily="34" charset="0"/>
                <a:cs typeface="Calibri" panose="020F0502020204030204" pitchFamily="34" charset="0"/>
              </a:rPr>
              <a:t>cdc.gov/coronavirus-es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0" y="1"/>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54112" y="2760271"/>
            <a:ext cx="6639341" cy="1384995"/>
          </a:xfrm>
          <a:prstGeom prst="rect">
            <a:avLst/>
          </a:prstGeom>
          <a:noFill/>
        </p:spPr>
        <p:txBody>
          <a:bodyPr wrap="square" rtlCol="0">
            <a:spAutoFit/>
          </a:bodyPr>
          <a:lstStyle/>
          <a:p>
            <a:r>
              <a:rPr lang="es-ES" sz="1200" dirty="0">
                <a:solidFill>
                  <a:srgbClr val="2D2D2D"/>
                </a:solidFill>
                <a:latin typeface="Calibri" panose="020F0502020204030204" pitchFamily="34" charset="0"/>
              </a:rPr>
              <a:t>Para obtener más información, comuníquese con los CDC</a:t>
            </a:r>
          </a:p>
          <a:p>
            <a:r>
              <a:rPr lang="es-ES" sz="1200" dirty="0">
                <a:solidFill>
                  <a:srgbClr val="2D2D2D"/>
                </a:solidFill>
                <a:latin typeface="Calibri" panose="020F0502020204030204" pitchFamily="34" charset="0"/>
              </a:rPr>
              <a:t>en el 1-800-CDC-INFO (232-4636)</a:t>
            </a:r>
          </a:p>
          <a:p>
            <a:r>
              <a:rPr lang="es-ES" sz="1200" dirty="0">
                <a:solidFill>
                  <a:srgbClr val="2D2D2D"/>
                </a:solidFill>
                <a:latin typeface="Calibri" panose="020F0502020204030204" pitchFamily="34" charset="0"/>
              </a:rPr>
              <a:t>Línea TTY: </a:t>
            </a:r>
            <a:r>
              <a:rPr lang="en-US" sz="1200" dirty="0">
                <a:solidFill>
                  <a:srgbClr val="2D2D2D"/>
                </a:solidFill>
                <a:latin typeface="Calibri" panose="020F0502020204030204" pitchFamily="34" charset="0"/>
              </a:rPr>
              <a:t>1-888-232-6348    www.cdc.gov</a:t>
            </a: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r>
              <a:rPr lang="es-ES" sz="1200" dirty="0">
                <a:solidFill>
                  <a:srgbClr val="2D2D2D"/>
                </a:solidFill>
                <a:latin typeface="Calibri" panose="020F0502020204030204" pitchFamily="34" charset="0"/>
              </a:rPr>
              <a:t>Los hallazgos y las conclusiones que aparecen en este informe pertenecen a los autores y no reflejan necesariamente la postura oficial de los Centros para el Control y la Prevención de Enfermedades.</a:t>
            </a:r>
            <a:endParaRPr lang="en-US" sz="1200" dirty="0">
              <a:solidFill>
                <a:srgbClr val="2D2D2D"/>
              </a:solidFill>
              <a:latin typeface="Calibri" panose="020F0502020204030204" pitchFamily="34" charset="0"/>
            </a:endParaRP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dirty="0"/>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dirty="0"/>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dirty="0"/>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261182" y="2652695"/>
            <a:ext cx="6639341" cy="1384995"/>
          </a:xfrm>
          <a:prstGeom prst="rect">
            <a:avLst/>
          </a:prstGeom>
          <a:noFill/>
        </p:spPr>
        <p:txBody>
          <a:bodyPr wrap="square" rtlCol="0">
            <a:spAutoFit/>
          </a:bodyPr>
          <a:lstStyle/>
          <a:p>
            <a:r>
              <a:rPr lang="es-ES" sz="1200" dirty="0">
                <a:solidFill>
                  <a:srgbClr val="2D2D2D"/>
                </a:solidFill>
                <a:latin typeface="Calibri" panose="020F0502020204030204" pitchFamily="34" charset="0"/>
              </a:rPr>
              <a:t>Para obtener más información, comuníquese con los CDC</a:t>
            </a:r>
          </a:p>
          <a:p>
            <a:r>
              <a:rPr lang="es-ES" sz="1200" dirty="0">
                <a:solidFill>
                  <a:srgbClr val="2D2D2D"/>
                </a:solidFill>
                <a:latin typeface="Calibri" panose="020F0502020204030204" pitchFamily="34" charset="0"/>
              </a:rPr>
              <a:t>en el 1-800-CDC-INFO (232-4636)</a:t>
            </a:r>
          </a:p>
          <a:p>
            <a:r>
              <a:rPr lang="es-ES" sz="1200" dirty="0">
                <a:solidFill>
                  <a:srgbClr val="2D2D2D"/>
                </a:solidFill>
                <a:latin typeface="Calibri" panose="020F0502020204030204" pitchFamily="34" charset="0"/>
              </a:rPr>
              <a:t>Línea TTY: </a:t>
            </a:r>
            <a:r>
              <a:rPr lang="en-US" sz="1200" dirty="0">
                <a:solidFill>
                  <a:srgbClr val="2D2D2D"/>
                </a:solidFill>
                <a:latin typeface="Calibri" panose="020F0502020204030204" pitchFamily="34" charset="0"/>
              </a:rPr>
              <a:t>1-888-232-6348    www.cdc.gov</a:t>
            </a: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r>
              <a:rPr lang="es-ES" sz="1200" dirty="0">
                <a:solidFill>
                  <a:srgbClr val="2D2D2D"/>
                </a:solidFill>
                <a:latin typeface="Calibri" panose="020F0502020204030204" pitchFamily="34" charset="0"/>
              </a:rPr>
              <a:t>Los hallazgos y las conclusiones que aparecen en este informe pertenecen a los autores y no reflejan necesariamente la postura oficial de los Centros para el Control y la Prevención de Enfermedades.</a:t>
            </a:r>
            <a:endParaRPr lang="en-US" sz="1200" dirty="0">
              <a:solidFill>
                <a:srgbClr val="2D2D2D"/>
              </a:solidFill>
              <a:latin typeface="Calibri" panose="020F0502020204030204" pitchFamily="34" charset="0"/>
            </a:endParaRP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1"/>
            <a:ext cx="3684774" cy="3475844"/>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27" r:id="rId4"/>
    <p:sldLayoutId id="2147483815" r:id="rId5"/>
    <p:sldLayoutId id="2147483828" r:id="rId6"/>
    <p:sldLayoutId id="2147483823" r:id="rId7"/>
    <p:sldLayoutId id="2147483826" r:id="rId8"/>
    <p:sldLayoutId id="2147483822" r:id="rId9"/>
    <p:sldLayoutId id="2147483825"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dc.gov/coronavirus/2019-ncov/hcp/non-us-settings/overview/index.ht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eekly.chinacdc.cn/en/article/id/e53946e2-c6c4-41e9-9a9b-fea8db1a8f5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coronavirus/2019-ncov/hcp/non-us-settings/ipc-healthcare-facilities-non-us-sp.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who.int/publications/i/item/WHO-2019-nCoV-IPC-2020.4"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who.int/csr/resources/publications/ppe_en.pdf?ua=1"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https://www.who.int/publications/i/item/WHO-2019-nCoV-IPC-2020.4"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www.cdc.gov/coronavirus/2019-ncov/hcp/non-us-settings/outpatient.html" TargetMode="External"/><Relationship Id="rId3" Type="http://schemas.openxmlformats.org/officeDocument/2006/relationships/hyperlink" Target="https://www.cdc.gov/coronavirus/2019-ncov/hcp/non-us-settings/ipc-healthcare-facilities-non-us-sp.html" TargetMode="External"/><Relationship Id="rId7" Type="http://schemas.openxmlformats.org/officeDocument/2006/relationships/hyperlink" Target="https://www.cdc.gov/coronavirus/2019-ncov/hcp/non-us-settings/public-health-management-hcw-exposed.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cdc.gov/coronavirus/2019-ncov/hcp/non-us-settings/hcf-visitors.html" TargetMode="External"/><Relationship Id="rId5" Type="http://schemas.openxmlformats.org/officeDocument/2006/relationships/hyperlink" Target="https://www.cdc.gov/coronavirus/2019-ncov/hcp/non-us-settings/guidance-identify-hcw-patients.html" TargetMode="External"/><Relationship Id="rId4" Type="http://schemas.openxmlformats.org/officeDocument/2006/relationships/hyperlink" Target="https://www.cdc.gov/coronavirus/2019-ncov/hcp/non-us-settings/sop-triage-prevent-transmission.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who.int/publications/i/item/modes-of-transmission-of-virus-causing-covid-19-implications-for-ipc-precaution-recommendation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342901" y="9097"/>
            <a:ext cx="8658860" cy="866834"/>
          </a:xfrm>
        </p:spPr>
        <p:txBody>
          <a:bodyPr/>
          <a:lstStyle/>
          <a:p>
            <a:r>
              <a:rPr lang="es-ES" sz="2000" dirty="0"/>
              <a:t>Resumen acerca del COVID-19 y prioridades sobre la prevención y el control de infecciones en entornos de atención médica fuera de los EE. UU.</a:t>
            </a:r>
          </a:p>
        </p:txBody>
      </p:sp>
      <p:sp>
        <p:nvSpPr>
          <p:cNvPr id="6" name="Text Placeholder 5"/>
          <p:cNvSpPr>
            <a:spLocks noGrp="1"/>
          </p:cNvSpPr>
          <p:nvPr>
            <p:ph type="body" sz="quarter" idx="10"/>
          </p:nvPr>
        </p:nvSpPr>
        <p:spPr/>
        <p:txBody>
          <a:bodyPr/>
          <a:lstStyle/>
          <a:p>
            <a:pPr marL="0" indent="0"/>
            <a:endParaRPr lang="en-US" dirty="0">
              <a:solidFill>
                <a:srgbClr val="2D2D2D"/>
              </a:solidFill>
            </a:endParaRP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2FDE6DB-3681-42A7-8A85-5D2BDAC3CA6B}"/>
              </a:ext>
            </a:extLst>
          </p:cNvPr>
          <p:cNvSpPr txBox="1"/>
          <p:nvPr/>
        </p:nvSpPr>
        <p:spPr>
          <a:xfrm>
            <a:off x="152401" y="1244303"/>
            <a:ext cx="4419600" cy="1200329"/>
          </a:xfrm>
          <a:prstGeom prst="rect">
            <a:avLst/>
          </a:prstGeom>
          <a:noFill/>
        </p:spPr>
        <p:txBody>
          <a:bodyPr wrap="square" rtlCol="0">
            <a:spAutoFit/>
          </a:bodyPr>
          <a:lstStyle/>
          <a:p>
            <a:r>
              <a:rPr lang="es-ES">
                <a:solidFill>
                  <a:srgbClr val="000000"/>
                </a:solidFill>
                <a:latin typeface="Calibri" panose="020F0502020204030204" pitchFamily="34" charset="0"/>
              </a:rPr>
              <a:t>El documento se puede encontrar aquí: </a:t>
            </a:r>
          </a:p>
          <a:p>
            <a:r>
              <a:rPr lang="es-ES">
                <a:solidFill>
                  <a:srgbClr val="000000"/>
                </a:solidFill>
                <a:latin typeface="Calibri" panose="020F0502020204030204" pitchFamily="34" charset="0"/>
                <a:hlinkClick r:id="rId4"/>
              </a:rPr>
              <a:t>https://www.cdc.gov/coronavirus/2019-ncov/hcp/non-us-settings/overview/index.html</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1F7D22-AD19-472B-A259-6604B37FFD30}"/>
              </a:ext>
            </a:extLst>
          </p:cNvPr>
          <p:cNvSpPr>
            <a:spLocks noGrp="1"/>
          </p:cNvSpPr>
          <p:nvPr>
            <p:ph type="title"/>
          </p:nvPr>
        </p:nvSpPr>
        <p:spPr>
          <a:xfrm>
            <a:off x="337703" y="244408"/>
            <a:ext cx="8673107" cy="558607"/>
          </a:xfrm>
        </p:spPr>
        <p:txBody>
          <a:bodyPr/>
          <a:lstStyle/>
          <a:p>
            <a:pPr eaLnBrk="1" fontAlgn="auto" hangingPunct="1">
              <a:lnSpc>
                <a:spcPct val="90000"/>
              </a:lnSpc>
              <a:spcAft>
                <a:spcPts val="0"/>
              </a:spcAft>
              <a:defRPr/>
            </a:pPr>
            <a:r>
              <a:rPr lang="es-ES" sz="2400" dirty="0"/>
              <a:t>COVID-19: Gravedad de la enfermedad – </a:t>
            </a:r>
            <a:br>
              <a:rPr lang="es-ES" sz="2400" dirty="0"/>
            </a:br>
            <a:r>
              <a:rPr lang="es-ES" sz="2400" dirty="0"/>
              <a:t>China, 31 de diciembre del 2019 al 11 de febrero del 2020</a:t>
            </a:r>
          </a:p>
        </p:txBody>
      </p:sp>
      <p:sp>
        <p:nvSpPr>
          <p:cNvPr id="22" name="TextBox 21">
            <a:extLst>
              <a:ext uri="{FF2B5EF4-FFF2-40B4-BE49-F238E27FC236}">
                <a16:creationId xmlns:a16="http://schemas.microsoft.com/office/drawing/2014/main" id="{E8A50848-81F8-4491-A9D5-C5AAACC3D0C6}"/>
              </a:ext>
            </a:extLst>
          </p:cNvPr>
          <p:cNvSpPr txBox="1"/>
          <p:nvPr/>
        </p:nvSpPr>
        <p:spPr>
          <a:xfrm>
            <a:off x="1061372" y="4727557"/>
            <a:ext cx="3249608" cy="219291"/>
          </a:xfrm>
          <a:prstGeom prst="rect">
            <a:avLst/>
          </a:prstGeom>
          <a:noFill/>
        </p:spPr>
        <p:txBody>
          <a:bodyPr wrap="none" rtlCol="0">
            <a:spAutoFit/>
          </a:bodyPr>
          <a:lstStyle/>
          <a:p>
            <a:r>
              <a:rPr lang="es-ES" sz="825">
                <a:solidFill>
                  <a:srgbClr val="00788A"/>
                </a:solidFill>
              </a:rPr>
              <a:t>Adaptado de Zhang 2020, </a:t>
            </a:r>
            <a:r>
              <a:rPr lang="es-ES" sz="825" u="sng">
                <a:solidFill>
                  <a:srgbClr val="00788A"/>
                </a:solidFill>
                <a:hlinkClick r:id="rId3"/>
              </a:rPr>
              <a:t>China CDC Weekly Report</a:t>
            </a:r>
            <a:r>
              <a:rPr lang="es-ES" sz="825">
                <a:solidFill>
                  <a:srgbClr val="00788A"/>
                </a:solidFill>
              </a:rPr>
              <a:t>; 2(8):113-122. </a:t>
            </a:r>
          </a:p>
        </p:txBody>
      </p:sp>
      <p:sp>
        <p:nvSpPr>
          <p:cNvPr id="2" name="TextBox 1">
            <a:extLst>
              <a:ext uri="{FF2B5EF4-FFF2-40B4-BE49-F238E27FC236}">
                <a16:creationId xmlns:a16="http://schemas.microsoft.com/office/drawing/2014/main" id="{A6DF46AE-E3D9-4E9C-B9A9-A6A5BCE45A4C}"/>
              </a:ext>
            </a:extLst>
          </p:cNvPr>
          <p:cNvSpPr txBox="1"/>
          <p:nvPr/>
        </p:nvSpPr>
        <p:spPr>
          <a:xfrm flipH="1">
            <a:off x="4995597" y="4363322"/>
            <a:ext cx="4015214" cy="646331"/>
          </a:xfrm>
          <a:prstGeom prst="rect">
            <a:avLst/>
          </a:prstGeom>
          <a:noFill/>
        </p:spPr>
        <p:txBody>
          <a:bodyPr wrap="square" rtlCol="0">
            <a:spAutoFit/>
          </a:bodyPr>
          <a:lstStyle/>
          <a:p>
            <a:r>
              <a:rPr lang="es-ES" dirty="0">
                <a:solidFill>
                  <a:srgbClr val="000000"/>
                </a:solidFill>
                <a:latin typeface="Calibri" panose="020F0502020204030204" pitchFamily="34" charset="0"/>
              </a:rPr>
              <a:t>*1023 muertes (49 %) entre 2087 pacientes críticamente enfermos</a:t>
            </a:r>
          </a:p>
        </p:txBody>
      </p:sp>
      <p:graphicFrame>
        <p:nvGraphicFramePr>
          <p:cNvPr id="7" name="Chart 6">
            <a:extLst>
              <a:ext uri="{FF2B5EF4-FFF2-40B4-BE49-F238E27FC236}">
                <a16:creationId xmlns:a16="http://schemas.microsoft.com/office/drawing/2014/main" id="{0250BCA3-B75F-4784-84AC-1B38993BE1B3}"/>
              </a:ext>
            </a:extLst>
          </p:cNvPr>
          <p:cNvGraphicFramePr/>
          <p:nvPr>
            <p:extLst>
              <p:ext uri="{D42A27DB-BD31-4B8C-83A1-F6EECF244321}">
                <p14:modId xmlns:p14="http://schemas.microsoft.com/office/powerpoint/2010/main" val="1243356733"/>
              </p:ext>
            </p:extLst>
          </p:nvPr>
        </p:nvGraphicFramePr>
        <p:xfrm>
          <a:off x="1194244" y="613161"/>
          <a:ext cx="6379558" cy="375805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0CE8E94B-CBAC-4A75-8E02-FFFA6F718FF2}"/>
              </a:ext>
            </a:extLst>
          </p:cNvPr>
          <p:cNvSpPr txBox="1"/>
          <p:nvPr/>
        </p:nvSpPr>
        <p:spPr>
          <a:xfrm>
            <a:off x="3493036" y="1984994"/>
            <a:ext cx="1598080" cy="923330"/>
          </a:xfrm>
          <a:prstGeom prst="rect">
            <a:avLst/>
          </a:prstGeom>
          <a:noFill/>
        </p:spPr>
        <p:txBody>
          <a:bodyPr wrap="square" rtlCol="0">
            <a:spAutoFit/>
          </a:bodyPr>
          <a:lstStyle/>
          <a:p>
            <a:pPr algn="ctr"/>
            <a:r>
              <a:rPr lang="es-ES" sz="2700" b="1" dirty="0">
                <a:solidFill>
                  <a:srgbClr val="00788A"/>
                </a:solidFill>
                <a:latin typeface="Calibri" panose="020F0502020204030204" pitchFamily="34" charset="0"/>
              </a:rPr>
              <a:t>44 672 pacientes</a:t>
            </a:r>
          </a:p>
        </p:txBody>
      </p:sp>
      <p:sp>
        <p:nvSpPr>
          <p:cNvPr id="11" name="TextBox 10">
            <a:extLst>
              <a:ext uri="{FF2B5EF4-FFF2-40B4-BE49-F238E27FC236}">
                <a16:creationId xmlns:a16="http://schemas.microsoft.com/office/drawing/2014/main" id="{C3B8A069-2E05-4D29-9C6A-5B8C953E5493}"/>
              </a:ext>
            </a:extLst>
          </p:cNvPr>
          <p:cNvSpPr txBox="1"/>
          <p:nvPr/>
        </p:nvSpPr>
        <p:spPr>
          <a:xfrm>
            <a:off x="6579284" y="2392138"/>
            <a:ext cx="1664858" cy="923330"/>
          </a:xfrm>
          <a:prstGeom prst="rect">
            <a:avLst/>
          </a:prstGeom>
          <a:noFill/>
        </p:spPr>
        <p:txBody>
          <a:bodyPr wrap="square" rtlCol="0">
            <a:spAutoFit/>
          </a:bodyPr>
          <a:lstStyle/>
          <a:p>
            <a:pPr algn="ctr"/>
            <a:r>
              <a:rPr lang="es-ES" sz="2700" b="1">
                <a:solidFill>
                  <a:srgbClr val="000000"/>
                </a:solidFill>
                <a:latin typeface="Calibri" panose="020F0502020204030204" pitchFamily="34" charset="0"/>
              </a:rPr>
              <a:t>Crítico* 4.7 %</a:t>
            </a:r>
          </a:p>
        </p:txBody>
      </p:sp>
      <p:sp>
        <p:nvSpPr>
          <p:cNvPr id="12" name="TextBox 11">
            <a:extLst>
              <a:ext uri="{FF2B5EF4-FFF2-40B4-BE49-F238E27FC236}">
                <a16:creationId xmlns:a16="http://schemas.microsoft.com/office/drawing/2014/main" id="{8A1F9C2D-FC59-4462-9398-F9F567A3B016}"/>
              </a:ext>
            </a:extLst>
          </p:cNvPr>
          <p:cNvSpPr txBox="1"/>
          <p:nvPr/>
        </p:nvSpPr>
        <p:spPr>
          <a:xfrm>
            <a:off x="6448179" y="1075445"/>
            <a:ext cx="1764739" cy="923330"/>
          </a:xfrm>
          <a:prstGeom prst="rect">
            <a:avLst/>
          </a:prstGeom>
          <a:noFill/>
        </p:spPr>
        <p:txBody>
          <a:bodyPr wrap="square" rtlCol="0">
            <a:spAutoFit/>
          </a:bodyPr>
          <a:lstStyle/>
          <a:p>
            <a:pPr algn="ctr"/>
            <a:r>
              <a:rPr lang="es-ES" sz="2700" b="1">
                <a:solidFill>
                  <a:srgbClr val="000000"/>
                </a:solidFill>
                <a:latin typeface="Calibri" panose="020F0502020204030204" pitchFamily="34" charset="0"/>
              </a:rPr>
              <a:t>Grave  13.8 %</a:t>
            </a:r>
          </a:p>
        </p:txBody>
      </p:sp>
      <p:sp>
        <p:nvSpPr>
          <p:cNvPr id="13" name="TextBox 12">
            <a:extLst>
              <a:ext uri="{FF2B5EF4-FFF2-40B4-BE49-F238E27FC236}">
                <a16:creationId xmlns:a16="http://schemas.microsoft.com/office/drawing/2014/main" id="{2201CBBD-936B-4E6E-ABBA-CEC44E6D2FB6}"/>
              </a:ext>
            </a:extLst>
          </p:cNvPr>
          <p:cNvSpPr txBox="1"/>
          <p:nvPr/>
        </p:nvSpPr>
        <p:spPr>
          <a:xfrm>
            <a:off x="817606" y="1285330"/>
            <a:ext cx="1598081" cy="923330"/>
          </a:xfrm>
          <a:prstGeom prst="rect">
            <a:avLst/>
          </a:prstGeom>
          <a:noFill/>
        </p:spPr>
        <p:txBody>
          <a:bodyPr wrap="square" rtlCol="0">
            <a:spAutoFit/>
          </a:bodyPr>
          <a:lstStyle/>
          <a:p>
            <a:pPr algn="ctr"/>
            <a:r>
              <a:rPr lang="es-ES" sz="2700" b="1">
                <a:solidFill>
                  <a:srgbClr val="000000"/>
                </a:solidFill>
                <a:latin typeface="Calibri" panose="020F0502020204030204" pitchFamily="34" charset="0"/>
              </a:rPr>
              <a:t>Leve    80.9 %</a:t>
            </a:r>
          </a:p>
        </p:txBody>
      </p:sp>
      <p:sp>
        <p:nvSpPr>
          <p:cNvPr id="14" name="TextBox 13">
            <a:extLst>
              <a:ext uri="{FF2B5EF4-FFF2-40B4-BE49-F238E27FC236}">
                <a16:creationId xmlns:a16="http://schemas.microsoft.com/office/drawing/2014/main" id="{FC5B2521-8832-4A4C-958A-33362A5EBBD8}"/>
              </a:ext>
            </a:extLst>
          </p:cNvPr>
          <p:cNvSpPr txBox="1"/>
          <p:nvPr/>
        </p:nvSpPr>
        <p:spPr>
          <a:xfrm>
            <a:off x="5663473" y="3624206"/>
            <a:ext cx="1339731" cy="646331"/>
          </a:xfrm>
          <a:prstGeom prst="rect">
            <a:avLst/>
          </a:prstGeom>
          <a:noFill/>
        </p:spPr>
        <p:txBody>
          <a:bodyPr wrap="square" rtlCol="0">
            <a:spAutoFit/>
          </a:bodyPr>
          <a:lstStyle/>
          <a:p>
            <a:pPr algn="ctr"/>
            <a:r>
              <a:rPr lang="es-ES">
                <a:solidFill>
                  <a:srgbClr val="000000"/>
                </a:solidFill>
                <a:latin typeface="Calibri" panose="020F0502020204030204" pitchFamily="34" charset="0"/>
              </a:rPr>
              <a:t>Faltante 0.6 %</a:t>
            </a:r>
          </a:p>
        </p:txBody>
      </p:sp>
      <p:cxnSp>
        <p:nvCxnSpPr>
          <p:cNvPr id="15" name="Straight Connector 14">
            <a:extLst>
              <a:ext uri="{FF2B5EF4-FFF2-40B4-BE49-F238E27FC236}">
                <a16:creationId xmlns:a16="http://schemas.microsoft.com/office/drawing/2014/main" id="{B4476F0C-40C2-4A4F-9A15-3F3FD7ACA631}"/>
              </a:ext>
            </a:extLst>
          </p:cNvPr>
          <p:cNvCxnSpPr>
            <a:cxnSpLocks/>
          </p:cNvCxnSpPr>
          <p:nvPr/>
        </p:nvCxnSpPr>
        <p:spPr>
          <a:xfrm>
            <a:off x="2186131" y="1671638"/>
            <a:ext cx="1163003" cy="467771"/>
          </a:xfrm>
          <a:prstGeom prst="line">
            <a:avLst/>
          </a:prstGeom>
          <a:ln w="38100">
            <a:solidFill>
              <a:srgbClr val="00788A"/>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978418C-E91E-479B-9316-7594BD1BC2C5}"/>
              </a:ext>
            </a:extLst>
          </p:cNvPr>
          <p:cNvCxnSpPr>
            <a:cxnSpLocks/>
          </p:cNvCxnSpPr>
          <p:nvPr/>
        </p:nvCxnSpPr>
        <p:spPr>
          <a:xfrm flipH="1">
            <a:off x="5332237" y="1569459"/>
            <a:ext cx="1328738" cy="498010"/>
          </a:xfrm>
          <a:prstGeom prst="line">
            <a:avLst/>
          </a:prstGeom>
          <a:ln w="38100">
            <a:solidFill>
              <a:srgbClr val="FFAA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BD3DAC4-6315-4E1D-B7D5-C2A6A86E3DCA}"/>
              </a:ext>
            </a:extLst>
          </p:cNvPr>
          <p:cNvCxnSpPr>
            <a:cxnSpLocks/>
          </p:cNvCxnSpPr>
          <p:nvPr/>
        </p:nvCxnSpPr>
        <p:spPr>
          <a:xfrm flipH="1">
            <a:off x="5913374" y="2776708"/>
            <a:ext cx="747601" cy="28815"/>
          </a:xfrm>
          <a:prstGeom prst="line">
            <a:avLst/>
          </a:prstGeom>
          <a:ln w="38100">
            <a:solidFill>
              <a:srgbClr val="4472C4"/>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78383D-6893-4C3F-AA81-FB0D51E033C4}"/>
              </a:ext>
            </a:extLst>
          </p:cNvPr>
          <p:cNvCxnSpPr>
            <a:cxnSpLocks/>
          </p:cNvCxnSpPr>
          <p:nvPr/>
        </p:nvCxnSpPr>
        <p:spPr>
          <a:xfrm>
            <a:off x="5996606" y="3147201"/>
            <a:ext cx="85771" cy="436168"/>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694749"/>
      </p:ext>
    </p:extLst>
  </p:cSld>
  <p:clrMapOvr>
    <a:masterClrMapping/>
  </p:clrMapOvr>
  <p:transition advTm="17673">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55270" y="0"/>
            <a:ext cx="8633460" cy="689591"/>
          </a:xfrm>
        </p:spPr>
        <p:txBody>
          <a:bodyPr/>
          <a:lstStyle/>
          <a:p>
            <a:r>
              <a:rPr lang="es-ES" sz="2400" dirty="0"/>
              <a:t>COVID-19: Personas con mayor riesgo de enfermarse gravemente</a:t>
            </a:r>
          </a:p>
        </p:txBody>
      </p:sp>
      <p:sp>
        <p:nvSpPr>
          <p:cNvPr id="3" name="Content Placeholder 2"/>
          <p:cNvSpPr>
            <a:spLocks noGrp="1"/>
          </p:cNvSpPr>
          <p:nvPr>
            <p:ph type="body" sz="quarter" idx="10"/>
          </p:nvPr>
        </p:nvSpPr>
        <p:spPr>
          <a:xfrm>
            <a:off x="457200" y="1158875"/>
            <a:ext cx="8229600" cy="3496252"/>
          </a:xfrm>
        </p:spPr>
        <p:txBody>
          <a:bodyPr/>
          <a:lstStyle/>
          <a:p>
            <a:pPr marL="229870" indent="-229870"/>
            <a:r>
              <a:rPr lang="es-ES" dirty="0"/>
              <a:t>En algunos casos, las personas que contraen COVID-19 pueden enfermarse gravemente y tener dificultad para respirar </a:t>
            </a:r>
          </a:p>
          <a:p>
            <a:pPr lvl="1"/>
            <a:r>
              <a:rPr lang="es-ES" sz="1800" dirty="0"/>
              <a:t>Estas complicaciones graves pueden llevar a la muerte </a:t>
            </a:r>
          </a:p>
          <a:p>
            <a:r>
              <a:rPr lang="es-ES" dirty="0"/>
              <a:t>El riesgo de enfermarse gravemente aumenta constantemente a medida que las personas envejecen</a:t>
            </a:r>
          </a:p>
          <a:p>
            <a:r>
              <a:rPr lang="es-ES" dirty="0"/>
              <a:t>Aquellas personas de cualquier edad que tengan afecciones subyacentes parecen estar en mayor riesgo de enfermarse gravemente con COVID-19, en comparación con quienes no tienen esas afecciones </a:t>
            </a:r>
          </a:p>
          <a:p>
            <a:r>
              <a:rPr lang="es-ES" dirty="0">
                <a:solidFill>
                  <a:srgbClr val="2D2C2C"/>
                </a:solidFill>
              </a:rPr>
              <a:t>A medida que se disponga de más datos, se podrían identificar factores de riesgo adicionales de COVID-19 grave</a:t>
            </a:r>
          </a:p>
        </p:txBody>
      </p:sp>
    </p:spTree>
    <p:extLst>
      <p:ext uri="{BB962C8B-B14F-4D97-AF65-F5344CB8AC3E}">
        <p14:creationId xmlns:p14="http://schemas.microsoft.com/office/powerpoint/2010/main" val="161667086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a:t>Prevención y tratamiento del COVID-19 </a:t>
            </a:r>
          </a:p>
        </p:txBody>
      </p:sp>
    </p:spTree>
    <p:extLst>
      <p:ext uri="{BB962C8B-B14F-4D97-AF65-F5344CB8AC3E}">
        <p14:creationId xmlns:p14="http://schemas.microsoft.com/office/powerpoint/2010/main" val="408197296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s-ES"/>
              <a:t>COVID-19: Medidas preventivas cotidianas</a:t>
            </a:r>
          </a:p>
        </p:txBody>
      </p:sp>
      <p:sp>
        <p:nvSpPr>
          <p:cNvPr id="3" name="Content Placeholder 2"/>
          <p:cNvSpPr>
            <a:spLocks noGrp="1"/>
          </p:cNvSpPr>
          <p:nvPr>
            <p:ph type="body" sz="quarter" idx="10"/>
          </p:nvPr>
        </p:nvSpPr>
        <p:spPr>
          <a:xfrm>
            <a:off x="457200" y="1011124"/>
            <a:ext cx="8150772" cy="3496252"/>
          </a:xfrm>
        </p:spPr>
        <p:txBody>
          <a:bodyPr/>
          <a:lstStyle/>
          <a:p>
            <a:r>
              <a:rPr lang="es-ES" sz="1800" dirty="0"/>
              <a:t>Evitar tocarse los ojos, la nariz y la boca.</a:t>
            </a:r>
          </a:p>
          <a:p>
            <a:r>
              <a:rPr lang="es-ES" sz="1800" dirty="0"/>
              <a:t>Evitar el contacto cercano con personas enfermas.</a:t>
            </a:r>
          </a:p>
          <a:p>
            <a:pPr lvl="1"/>
            <a:r>
              <a:rPr lang="es-ES" sz="1600" dirty="0"/>
              <a:t>Recuerde que las personas sin síntomas todavía pueden propagar el virus. </a:t>
            </a:r>
          </a:p>
          <a:p>
            <a:r>
              <a:rPr lang="es-ES" sz="1800" dirty="0"/>
              <a:t>Quedarse en casa si está enfermo.</a:t>
            </a:r>
          </a:p>
          <a:p>
            <a:r>
              <a:rPr lang="es-ES" sz="1800" dirty="0"/>
              <a:t>Cubrirse la nariz y la boca con un pañuelo desechable al toser o estornudar y luego botarlo adecuadamente.</a:t>
            </a:r>
          </a:p>
          <a:p>
            <a:r>
              <a:rPr lang="es-ES" sz="1800" dirty="0">
                <a:solidFill>
                  <a:srgbClr val="2D2C2C"/>
                </a:solidFill>
              </a:rPr>
              <a:t>Usar una cubierta para la cara cuando sea difícil mantener el distanciamiento físico o cuando se entre a espacios cerrados. </a:t>
            </a:r>
          </a:p>
          <a:p>
            <a:r>
              <a:rPr lang="es-ES" sz="1800" dirty="0">
                <a:solidFill>
                  <a:srgbClr val="2D2C2C"/>
                </a:solidFill>
              </a:rPr>
              <a:t>Limpiar y desinfectar los objetos y las superficies que se tocan con frecuencia.</a:t>
            </a:r>
          </a:p>
          <a:p>
            <a:r>
              <a:rPr lang="es-ES" sz="1800" dirty="0">
                <a:solidFill>
                  <a:srgbClr val="2D2C2C"/>
                </a:solidFill>
              </a:rPr>
              <a:t>Higienizarse las manos con agua y jabón o usar un desinfectante de manos a base de alcohol.</a:t>
            </a:r>
          </a:p>
        </p:txBody>
      </p:sp>
      <p:pic>
        <p:nvPicPr>
          <p:cNvPr id="5" name="Picture 4">
            <a:extLst>
              <a:ext uri="{FF2B5EF4-FFF2-40B4-BE49-F238E27FC236}">
                <a16:creationId xmlns:a16="http://schemas.microsoft.com/office/drawing/2014/main" id="{51AEB328-C0AE-48C9-85F7-18E6C72F0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848" y="154397"/>
            <a:ext cx="1677412" cy="1677412"/>
          </a:xfrm>
          <a:prstGeom prst="rect">
            <a:avLst/>
          </a:prstGeom>
        </p:spPr>
      </p:pic>
    </p:spTree>
    <p:extLst>
      <p:ext uri="{BB962C8B-B14F-4D97-AF65-F5344CB8AC3E}">
        <p14:creationId xmlns:p14="http://schemas.microsoft.com/office/powerpoint/2010/main" val="81374485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24EC-9F74-4429-9AC7-9D7C7569508F}"/>
              </a:ext>
            </a:extLst>
          </p:cNvPr>
          <p:cNvSpPr>
            <a:spLocks noGrp="1"/>
          </p:cNvSpPr>
          <p:nvPr>
            <p:ph type="title"/>
          </p:nvPr>
        </p:nvSpPr>
        <p:spPr/>
        <p:txBody>
          <a:bodyPr/>
          <a:lstStyle/>
          <a:p>
            <a:r>
              <a:rPr lang="es-ES"/>
              <a:t>COVID-19: Tratamiento </a:t>
            </a:r>
          </a:p>
        </p:txBody>
      </p:sp>
      <p:sp>
        <p:nvSpPr>
          <p:cNvPr id="3" name="Text Placeholder 2">
            <a:extLst>
              <a:ext uri="{FF2B5EF4-FFF2-40B4-BE49-F238E27FC236}">
                <a16:creationId xmlns:a16="http://schemas.microsoft.com/office/drawing/2014/main" id="{CB95F4C5-8366-4CDE-A5F2-4DAB0E4D14FA}"/>
              </a:ext>
            </a:extLst>
          </p:cNvPr>
          <p:cNvSpPr>
            <a:spLocks noGrp="1"/>
          </p:cNvSpPr>
          <p:nvPr>
            <p:ph type="body" sz="quarter" idx="10"/>
          </p:nvPr>
        </p:nvSpPr>
        <p:spPr>
          <a:xfrm>
            <a:off x="725214" y="819916"/>
            <a:ext cx="8229600" cy="3341688"/>
          </a:xfrm>
        </p:spPr>
        <p:txBody>
          <a:bodyPr/>
          <a:lstStyle/>
          <a:p>
            <a:r>
              <a:rPr lang="es-ES" dirty="0"/>
              <a:t>En la actualidad, la atención de los pacientes es principalmente de apoyo:</a:t>
            </a:r>
          </a:p>
          <a:p>
            <a:pPr lvl="1"/>
            <a:r>
              <a:rPr lang="es-ES" dirty="0"/>
              <a:t>Aliviar los síntomas</a:t>
            </a:r>
          </a:p>
          <a:p>
            <a:pPr lvl="1"/>
            <a:r>
              <a:rPr lang="es-ES" dirty="0"/>
              <a:t>Manejar la insuficiencia respiratoria y de otros órganos</a:t>
            </a:r>
          </a:p>
          <a:p>
            <a:r>
              <a:rPr lang="es-ES" dirty="0"/>
              <a:t>No hay tratamientos antivirales específicos aprobados actualmente para el COVID-19</a:t>
            </a:r>
          </a:p>
          <a:p>
            <a:pPr lvl="1"/>
            <a:r>
              <a:rPr lang="es-ES" dirty="0"/>
              <a:t>Hay muchos tratamientos bajo investigación</a:t>
            </a:r>
          </a:p>
          <a:p>
            <a:pPr lvl="1"/>
            <a:r>
              <a:rPr lang="es-ES" dirty="0"/>
              <a:t>El </a:t>
            </a:r>
            <a:r>
              <a:rPr lang="es-ES" dirty="0" err="1"/>
              <a:t>remdesivir</a:t>
            </a:r>
            <a:r>
              <a:rPr lang="es-ES" dirty="0"/>
              <a:t>, que también es un producto en fase de investigación clínica, recibió una autorización de uso de emergencia de la Administración de Alimentos y Medicamentos (FDA) para el tratamiento de pacientes hospitalizados*</a:t>
            </a:r>
          </a:p>
          <a:p>
            <a:r>
              <a:rPr lang="es-ES" dirty="0"/>
              <a:t>No hay una vacuna disponible en la actualidad</a:t>
            </a:r>
            <a:r>
              <a:rPr lang="es-ES" dirty="0">
                <a:solidFill>
                  <a:srgbClr val="2D2C2C"/>
                </a:solidFill>
              </a:rPr>
              <a:t> </a:t>
            </a:r>
          </a:p>
          <a:p>
            <a:pPr marL="0" indent="0">
              <a:buNone/>
            </a:pPr>
            <a:r>
              <a:rPr lang="es-ES" dirty="0"/>
              <a:t>     </a:t>
            </a:r>
          </a:p>
        </p:txBody>
      </p:sp>
      <p:sp>
        <p:nvSpPr>
          <p:cNvPr id="8" name="TextBox 7">
            <a:extLst>
              <a:ext uri="{FF2B5EF4-FFF2-40B4-BE49-F238E27FC236}">
                <a16:creationId xmlns:a16="http://schemas.microsoft.com/office/drawing/2014/main" id="{A86BC697-5887-4AAF-9714-D8F3F61E8F51}"/>
              </a:ext>
            </a:extLst>
          </p:cNvPr>
          <p:cNvSpPr txBox="1"/>
          <p:nvPr/>
        </p:nvSpPr>
        <p:spPr>
          <a:xfrm>
            <a:off x="1271451" y="4500563"/>
            <a:ext cx="3150221" cy="246221"/>
          </a:xfrm>
          <a:prstGeom prst="rect">
            <a:avLst/>
          </a:prstGeom>
          <a:noFill/>
        </p:spPr>
        <p:txBody>
          <a:bodyPr wrap="none" rtlCol="0">
            <a:spAutoFit/>
          </a:bodyPr>
          <a:lstStyle/>
          <a:p>
            <a:r>
              <a:rPr lang="es-ES" sz="1000">
                <a:solidFill>
                  <a:srgbClr val="2D2C2C"/>
                </a:solidFill>
              </a:rPr>
              <a:t>* FDA: https://www.fda.gov/media/137564/download</a:t>
            </a:r>
          </a:p>
        </p:txBody>
      </p:sp>
    </p:spTree>
    <p:extLst>
      <p:ext uri="{BB962C8B-B14F-4D97-AF65-F5344CB8AC3E}">
        <p14:creationId xmlns:p14="http://schemas.microsoft.com/office/powerpoint/2010/main" val="369983969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C056-E07B-4DD3-B048-1D44489292E3}"/>
              </a:ext>
            </a:extLst>
          </p:cNvPr>
          <p:cNvSpPr>
            <a:spLocks noGrp="1"/>
          </p:cNvSpPr>
          <p:nvPr>
            <p:ph type="title"/>
          </p:nvPr>
        </p:nvSpPr>
        <p:spPr>
          <a:xfrm>
            <a:off x="179613" y="2441363"/>
            <a:ext cx="8964387" cy="871538"/>
          </a:xfrm>
        </p:spPr>
        <p:txBody>
          <a:bodyPr/>
          <a:lstStyle/>
          <a:p>
            <a:r>
              <a:rPr lang="es-ES" sz="2800" dirty="0"/>
              <a:t>Prevención y control de infecciones para el COVID-19</a:t>
            </a:r>
          </a:p>
        </p:txBody>
      </p:sp>
    </p:spTree>
    <p:extLst>
      <p:ext uri="{BB962C8B-B14F-4D97-AF65-F5344CB8AC3E}">
        <p14:creationId xmlns:p14="http://schemas.microsoft.com/office/powerpoint/2010/main" val="19527134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32A0-E894-4926-B9E3-2ACE042F5576}"/>
              </a:ext>
            </a:extLst>
          </p:cNvPr>
          <p:cNvSpPr>
            <a:spLocks noGrp="1"/>
          </p:cNvSpPr>
          <p:nvPr>
            <p:ph type="title"/>
          </p:nvPr>
        </p:nvSpPr>
        <p:spPr/>
        <p:txBody>
          <a:bodyPr/>
          <a:lstStyle/>
          <a:p>
            <a:r>
              <a:rPr lang="es-ES"/>
              <a:t>¿Qué es la prevención y el control de infecciones? </a:t>
            </a:r>
          </a:p>
        </p:txBody>
      </p:sp>
      <p:sp>
        <p:nvSpPr>
          <p:cNvPr id="3" name="Text Placeholder 2">
            <a:extLst>
              <a:ext uri="{FF2B5EF4-FFF2-40B4-BE49-F238E27FC236}">
                <a16:creationId xmlns:a16="http://schemas.microsoft.com/office/drawing/2014/main" id="{505CCE07-C96A-4CAD-9A91-7F3AC2B14F86}"/>
              </a:ext>
            </a:extLst>
          </p:cNvPr>
          <p:cNvSpPr>
            <a:spLocks noGrp="1"/>
          </p:cNvSpPr>
          <p:nvPr>
            <p:ph type="body" sz="quarter" idx="10"/>
          </p:nvPr>
        </p:nvSpPr>
        <p:spPr>
          <a:xfrm>
            <a:off x="457200" y="1158875"/>
            <a:ext cx="8355724" cy="3341688"/>
          </a:xfrm>
        </p:spPr>
        <p:txBody>
          <a:bodyPr/>
          <a:lstStyle/>
          <a:p>
            <a:r>
              <a:rPr lang="es-ES" dirty="0"/>
              <a:t>La práctica de prevenir o detener la propagación de infecciones durante la prestación de atención médica </a:t>
            </a:r>
          </a:p>
          <a:p>
            <a:pPr lvl="1"/>
            <a:r>
              <a:rPr lang="es-ES" sz="1800" dirty="0"/>
              <a:t>Hospitales, centros médicos ambulatorios, centros de diálisis, establecimientos de cuidados a largo plazo, profesionales médicos tradicionales </a:t>
            </a:r>
          </a:p>
          <a:p>
            <a:r>
              <a:rPr lang="es-ES" b="1" dirty="0"/>
              <a:t>Meta de la prevención y el control de infecciones para el COVID-19: apoyar el mantenimiento de los servicios de atención médica esenciales al contener y prevenir la transmisión del COVID-19 dentro de los establecimientos de atención médica para mantener a los pacientes y a los trabajadores de la salud sanos y seguros</a:t>
            </a:r>
          </a:p>
        </p:txBody>
      </p:sp>
    </p:spTree>
    <p:extLst>
      <p:ext uri="{BB962C8B-B14F-4D97-AF65-F5344CB8AC3E}">
        <p14:creationId xmlns:p14="http://schemas.microsoft.com/office/powerpoint/2010/main" val="362964865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67D7-DF07-43D7-9C56-1087F7612F5A}"/>
              </a:ext>
            </a:extLst>
          </p:cNvPr>
          <p:cNvSpPr>
            <a:spLocks noGrp="1"/>
          </p:cNvSpPr>
          <p:nvPr>
            <p:ph type="title"/>
          </p:nvPr>
        </p:nvSpPr>
        <p:spPr>
          <a:xfrm>
            <a:off x="457200" y="205979"/>
            <a:ext cx="8629650" cy="459943"/>
          </a:xfrm>
        </p:spPr>
        <p:txBody>
          <a:bodyPr/>
          <a:lstStyle/>
          <a:p>
            <a:r>
              <a:rPr lang="es-ES" sz="2400" dirty="0"/>
              <a:t>COVID-19: Prioridades de la prevención y el control de infecciones </a:t>
            </a:r>
          </a:p>
        </p:txBody>
      </p:sp>
      <p:sp>
        <p:nvSpPr>
          <p:cNvPr id="3" name="Text Placeholder 2">
            <a:extLst>
              <a:ext uri="{FF2B5EF4-FFF2-40B4-BE49-F238E27FC236}">
                <a16:creationId xmlns:a16="http://schemas.microsoft.com/office/drawing/2014/main" id="{53D415A0-303C-47BB-99D3-D8052B0B0730}"/>
              </a:ext>
            </a:extLst>
          </p:cNvPr>
          <p:cNvSpPr>
            <a:spLocks noGrp="1"/>
          </p:cNvSpPr>
          <p:nvPr>
            <p:ph type="body" sz="quarter" idx="10"/>
          </p:nvPr>
        </p:nvSpPr>
        <p:spPr>
          <a:xfrm>
            <a:off x="674353" y="665922"/>
            <a:ext cx="8229600" cy="3341688"/>
          </a:xfrm>
        </p:spPr>
        <p:txBody>
          <a:bodyPr/>
          <a:lstStyle/>
          <a:p>
            <a:pPr>
              <a:spcBef>
                <a:spcPts val="0"/>
              </a:spcBef>
            </a:pPr>
            <a:r>
              <a:rPr lang="es-ES"/>
              <a:t>La identificación rápida de casos presuntos</a:t>
            </a:r>
          </a:p>
          <a:p>
            <a:pPr lvl="1">
              <a:spcBef>
                <a:spcPts val="0"/>
              </a:spcBef>
            </a:pPr>
            <a:r>
              <a:rPr lang="es-ES" sz="1800"/>
              <a:t>Evaluar/hacer triaje en el encuentro inicial en el establecimiento de atención médica e implementar rápidamente el control de fuente</a:t>
            </a:r>
          </a:p>
          <a:p>
            <a:pPr lvl="1">
              <a:spcBef>
                <a:spcPts val="0"/>
              </a:spcBef>
            </a:pPr>
            <a:r>
              <a:rPr lang="es-ES" sz="1800"/>
              <a:t>Limitar el ingreso de trabajadores de atención médica o de visitas con COVID-19 presunto o confirmado</a:t>
            </a:r>
          </a:p>
          <a:p>
            <a:pPr marL="457200" lvl="1" indent="0">
              <a:spcBef>
                <a:spcPts val="0"/>
              </a:spcBef>
              <a:buNone/>
            </a:pPr>
            <a:endParaRPr lang="en-US" sz="300" dirty="0"/>
          </a:p>
          <a:p>
            <a:pPr>
              <a:spcBef>
                <a:spcPts val="0"/>
              </a:spcBef>
            </a:pPr>
            <a:r>
              <a:rPr lang="es-ES"/>
              <a:t>El aislamiento inmediato y la remisión a análisis </a:t>
            </a:r>
          </a:p>
          <a:p>
            <a:pPr lvl="1">
              <a:spcBef>
                <a:spcPts val="0"/>
              </a:spcBef>
            </a:pPr>
            <a:r>
              <a:rPr lang="es-ES" sz="1800">
                <a:solidFill>
                  <a:srgbClr val="000000"/>
                </a:solidFill>
              </a:rPr>
              <a:t>Agrupar a los pacientes con COVID-19 presunto o confirmado separadamente</a:t>
            </a:r>
          </a:p>
          <a:p>
            <a:pPr lvl="1">
              <a:spcBef>
                <a:spcPts val="0"/>
              </a:spcBef>
            </a:pPr>
            <a:r>
              <a:rPr lang="es-ES" sz="1800">
                <a:solidFill>
                  <a:srgbClr val="000000"/>
                </a:solidFill>
              </a:rPr>
              <a:t>Hacerles pruebas a todos los pacientes que se sospeche que tengan COVID-19  </a:t>
            </a:r>
          </a:p>
          <a:p>
            <a:pPr>
              <a:spcBef>
                <a:spcPts val="0"/>
              </a:spcBef>
            </a:pPr>
            <a:r>
              <a:rPr lang="es-ES">
                <a:solidFill>
                  <a:srgbClr val="2D2C2C"/>
                </a:solidFill>
              </a:rPr>
              <a:t>El manejo clínico seguro</a:t>
            </a:r>
          </a:p>
          <a:p>
            <a:pPr lvl="1">
              <a:spcBef>
                <a:spcPts val="0"/>
              </a:spcBef>
            </a:pPr>
            <a:r>
              <a:rPr lang="es-ES" sz="1800">
                <a:solidFill>
                  <a:srgbClr val="2D2C2C"/>
                </a:solidFill>
              </a:rPr>
              <a:t>Identificar de inmediato a los pacientes hospitalizados y a los trabajadores de atención médica con COVID-19 presunto</a:t>
            </a:r>
          </a:p>
          <a:p>
            <a:pPr marL="457200" lvl="1" indent="0">
              <a:spcBef>
                <a:spcPts val="0"/>
              </a:spcBef>
              <a:buNone/>
            </a:pPr>
            <a:endParaRPr lang="en-US" sz="300" dirty="0">
              <a:solidFill>
                <a:srgbClr val="2D2C2C"/>
              </a:solidFill>
            </a:endParaRPr>
          </a:p>
          <a:p>
            <a:pPr>
              <a:spcBef>
                <a:spcPts val="0"/>
              </a:spcBef>
            </a:pPr>
            <a:r>
              <a:rPr lang="es-ES">
                <a:solidFill>
                  <a:srgbClr val="2D2C2C"/>
                </a:solidFill>
              </a:rPr>
              <a:t>La adherencia a las prácticas de prevención y control de infecciones </a:t>
            </a:r>
          </a:p>
          <a:p>
            <a:pPr lvl="1">
              <a:spcBef>
                <a:spcPts val="0"/>
              </a:spcBef>
            </a:pPr>
            <a:r>
              <a:rPr lang="es-ES" sz="1800">
                <a:solidFill>
                  <a:srgbClr val="2D2C2C"/>
                </a:solidFill>
              </a:rPr>
              <a:t>Usar de manera adecuada el equipo de protección personal (EPP)</a:t>
            </a:r>
          </a:p>
        </p:txBody>
      </p:sp>
      <p:sp>
        <p:nvSpPr>
          <p:cNvPr id="4" name="TextBox 3">
            <a:extLst>
              <a:ext uri="{FF2B5EF4-FFF2-40B4-BE49-F238E27FC236}">
                <a16:creationId xmlns:a16="http://schemas.microsoft.com/office/drawing/2014/main" id="{59DF7B2E-96F5-4E94-BEE4-69487E32181B}"/>
              </a:ext>
            </a:extLst>
          </p:cNvPr>
          <p:cNvSpPr txBox="1"/>
          <p:nvPr/>
        </p:nvSpPr>
        <p:spPr>
          <a:xfrm>
            <a:off x="1580589" y="4660522"/>
            <a:ext cx="4354847" cy="276999"/>
          </a:xfrm>
          <a:prstGeom prst="rect">
            <a:avLst/>
          </a:prstGeom>
          <a:noFill/>
        </p:spPr>
        <p:txBody>
          <a:bodyPr wrap="none" rtlCol="0">
            <a:spAutoFit/>
          </a:bodyPr>
          <a:lstStyle/>
          <a:p>
            <a:r>
              <a:rPr lang="es-ES" sz="1200">
                <a:hlinkClick r:id="rId3"/>
              </a:rPr>
              <a:t>Actividades prioritarias estratégicas de prevención y control de infecciones para la contención y la prevención</a:t>
            </a:r>
          </a:p>
        </p:txBody>
      </p:sp>
    </p:spTree>
    <p:extLst>
      <p:ext uri="{BB962C8B-B14F-4D97-AF65-F5344CB8AC3E}">
        <p14:creationId xmlns:p14="http://schemas.microsoft.com/office/powerpoint/2010/main" val="287912523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D4D5-7229-40BF-88EE-1CCE68C442B4}"/>
              </a:ext>
            </a:extLst>
          </p:cNvPr>
          <p:cNvSpPr>
            <a:spLocks noGrp="1"/>
          </p:cNvSpPr>
          <p:nvPr>
            <p:ph type="title"/>
          </p:nvPr>
        </p:nvSpPr>
        <p:spPr/>
        <p:txBody>
          <a:bodyPr/>
          <a:lstStyle/>
          <a:p>
            <a:r>
              <a:rPr lang="es-ES"/>
              <a:t>Precauciones estándar y basadas en la transmisión </a:t>
            </a:r>
          </a:p>
        </p:txBody>
      </p:sp>
      <p:sp>
        <p:nvSpPr>
          <p:cNvPr id="3" name="Text Placeholder 2">
            <a:extLst>
              <a:ext uri="{FF2B5EF4-FFF2-40B4-BE49-F238E27FC236}">
                <a16:creationId xmlns:a16="http://schemas.microsoft.com/office/drawing/2014/main" id="{4B3EC723-6242-42D9-B245-1197F9507A7C}"/>
              </a:ext>
            </a:extLst>
          </p:cNvPr>
          <p:cNvSpPr>
            <a:spLocks noGrp="1"/>
          </p:cNvSpPr>
          <p:nvPr>
            <p:ph type="body" sz="quarter" idx="10"/>
          </p:nvPr>
        </p:nvSpPr>
        <p:spPr/>
        <p:txBody>
          <a:bodyPr/>
          <a:lstStyle/>
          <a:p>
            <a:r>
              <a:rPr lang="es-ES"/>
              <a:t>Precauciones estándar</a:t>
            </a:r>
          </a:p>
          <a:p>
            <a:pPr lvl="1"/>
            <a:r>
              <a:rPr lang="es-ES"/>
              <a:t>Conjunto de prácticas que se aplican a la atención de todos los pacientes en todos los entornos de atención médica</a:t>
            </a:r>
          </a:p>
          <a:p>
            <a:pPr marL="457200" lvl="1" indent="0">
              <a:buNone/>
            </a:pPr>
            <a:endParaRPr lang="en-US" dirty="0"/>
          </a:p>
          <a:p>
            <a:r>
              <a:rPr lang="es-ES"/>
              <a:t>Precauciones basadas en la transmisión</a:t>
            </a:r>
          </a:p>
          <a:p>
            <a:pPr lvl="1"/>
            <a:r>
              <a:rPr lang="es-ES"/>
              <a:t>Conjunto de prácticas específicas para los pacientes con agentes infecciosos conocidos o presuntos que requieren medidas de control adicionales para prevenir la transmisión</a:t>
            </a:r>
          </a:p>
          <a:p>
            <a:pPr lvl="1"/>
            <a:r>
              <a:rPr lang="es-ES"/>
              <a:t>Usadas además de las precauciones estándar </a:t>
            </a:r>
          </a:p>
        </p:txBody>
      </p:sp>
    </p:spTree>
    <p:extLst>
      <p:ext uri="{BB962C8B-B14F-4D97-AF65-F5344CB8AC3E}">
        <p14:creationId xmlns:p14="http://schemas.microsoft.com/office/powerpoint/2010/main" val="263461705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0C3F4-3B35-438E-A0A4-AE88B3DF8333}"/>
              </a:ext>
            </a:extLst>
          </p:cNvPr>
          <p:cNvSpPr>
            <a:spLocks noGrp="1"/>
          </p:cNvSpPr>
          <p:nvPr>
            <p:ph type="title"/>
          </p:nvPr>
        </p:nvSpPr>
        <p:spPr/>
        <p:txBody>
          <a:bodyPr/>
          <a:lstStyle/>
          <a:p>
            <a:r>
              <a:rPr lang="es-ES"/>
              <a:t>Precauciones estándar </a:t>
            </a:r>
          </a:p>
        </p:txBody>
      </p:sp>
      <p:sp>
        <p:nvSpPr>
          <p:cNvPr id="3" name="Text Placeholder 2">
            <a:extLst>
              <a:ext uri="{FF2B5EF4-FFF2-40B4-BE49-F238E27FC236}">
                <a16:creationId xmlns:a16="http://schemas.microsoft.com/office/drawing/2014/main" id="{2250BD53-DB60-4DC9-94A5-F622F18A3F39}"/>
              </a:ext>
            </a:extLst>
          </p:cNvPr>
          <p:cNvSpPr>
            <a:spLocks noGrp="1"/>
          </p:cNvSpPr>
          <p:nvPr>
            <p:ph type="body" sz="quarter" idx="10"/>
          </p:nvPr>
        </p:nvSpPr>
        <p:spPr>
          <a:xfrm>
            <a:off x="457200" y="1158875"/>
            <a:ext cx="6553200" cy="3341688"/>
          </a:xfrm>
        </p:spPr>
        <p:txBody>
          <a:bodyPr/>
          <a:lstStyle/>
          <a:p>
            <a:r>
              <a:rPr lang="es-ES"/>
              <a:t>Higiene de las manos </a:t>
            </a:r>
          </a:p>
          <a:p>
            <a:r>
              <a:rPr lang="es-ES"/>
              <a:t>Equipo de protección personal (EPP)</a:t>
            </a:r>
          </a:p>
          <a:p>
            <a:r>
              <a:rPr lang="es-ES"/>
              <a:t>Higiene respiratoria y precauciones al toser</a:t>
            </a:r>
          </a:p>
          <a:p>
            <a:r>
              <a:rPr lang="es-ES"/>
              <a:t>Limpieza y desinfección de los aparatos y superficies ambientales</a:t>
            </a:r>
          </a:p>
          <a:p>
            <a:r>
              <a:rPr lang="es-ES"/>
              <a:t>Prácticas de inyección seguras </a:t>
            </a:r>
          </a:p>
          <a:p>
            <a:r>
              <a:rPr lang="es-ES"/>
              <a:t>Almacenamiento y manipulación de los medicamentos </a:t>
            </a:r>
          </a:p>
        </p:txBody>
      </p:sp>
      <p:pic>
        <p:nvPicPr>
          <p:cNvPr id="4" name="Picture 2">
            <a:extLst>
              <a:ext uri="{FF2B5EF4-FFF2-40B4-BE49-F238E27FC236}">
                <a16:creationId xmlns:a16="http://schemas.microsoft.com/office/drawing/2014/main" id="{305BCA92-60BD-4E9A-A5A5-5569DE95A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57" y="1585170"/>
            <a:ext cx="1973159" cy="197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056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DB16-7745-47B3-AC12-3FAEC08C9074}"/>
              </a:ext>
            </a:extLst>
          </p:cNvPr>
          <p:cNvSpPr>
            <a:spLocks noGrp="1"/>
          </p:cNvSpPr>
          <p:nvPr>
            <p:ph type="title"/>
          </p:nvPr>
        </p:nvSpPr>
        <p:spPr/>
        <p:txBody>
          <a:bodyPr/>
          <a:lstStyle/>
          <a:p>
            <a:r>
              <a:rPr lang="es-ES"/>
              <a:t>Esquema de la presentación</a:t>
            </a:r>
          </a:p>
        </p:txBody>
      </p:sp>
      <p:sp>
        <p:nvSpPr>
          <p:cNvPr id="3" name="Text Placeholder 2">
            <a:extLst>
              <a:ext uri="{FF2B5EF4-FFF2-40B4-BE49-F238E27FC236}">
                <a16:creationId xmlns:a16="http://schemas.microsoft.com/office/drawing/2014/main" id="{687E237D-827C-46C3-9977-078E8B171B9A}"/>
              </a:ext>
            </a:extLst>
          </p:cNvPr>
          <p:cNvSpPr>
            <a:spLocks noGrp="1"/>
          </p:cNvSpPr>
          <p:nvPr>
            <p:ph type="body" sz="quarter" idx="10"/>
          </p:nvPr>
        </p:nvSpPr>
        <p:spPr>
          <a:xfrm>
            <a:off x="457200" y="984704"/>
            <a:ext cx="8229600" cy="3341688"/>
          </a:xfrm>
        </p:spPr>
        <p:txBody>
          <a:bodyPr/>
          <a:lstStyle/>
          <a:p>
            <a:r>
              <a:rPr lang="es-ES"/>
              <a:t>Información general sobre los coronavirus</a:t>
            </a:r>
          </a:p>
          <a:p>
            <a:r>
              <a:rPr lang="es-ES"/>
              <a:t>Enfermedad del coronavirus 2019 (COVID-19)</a:t>
            </a:r>
          </a:p>
          <a:p>
            <a:pPr lvl="1"/>
            <a:r>
              <a:rPr lang="es-ES"/>
              <a:t>Aparición del COVID-19</a:t>
            </a:r>
          </a:p>
          <a:p>
            <a:pPr lvl="1"/>
            <a:r>
              <a:rPr lang="es-ES"/>
              <a:t>Transmisión</a:t>
            </a:r>
          </a:p>
          <a:p>
            <a:pPr lvl="1"/>
            <a:r>
              <a:rPr lang="es-ES"/>
              <a:t>Síntomas </a:t>
            </a:r>
          </a:p>
          <a:p>
            <a:r>
              <a:rPr lang="es-ES"/>
              <a:t>Prevención y tratamiento del COVID-19</a:t>
            </a:r>
          </a:p>
          <a:p>
            <a:r>
              <a:rPr lang="es-ES"/>
              <a:t>Prevención y control de infecciones para el COVID-19</a:t>
            </a:r>
          </a:p>
        </p:txBody>
      </p:sp>
    </p:spTree>
    <p:extLst>
      <p:ext uri="{BB962C8B-B14F-4D97-AF65-F5344CB8AC3E}">
        <p14:creationId xmlns:p14="http://schemas.microsoft.com/office/powerpoint/2010/main" val="265235748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4ABB-6558-4122-BFCD-8C491F114DD4}"/>
              </a:ext>
            </a:extLst>
          </p:cNvPr>
          <p:cNvSpPr>
            <a:spLocks noGrp="1"/>
          </p:cNvSpPr>
          <p:nvPr>
            <p:ph type="title"/>
          </p:nvPr>
        </p:nvSpPr>
        <p:spPr/>
        <p:txBody>
          <a:bodyPr/>
          <a:lstStyle/>
          <a:p>
            <a:r>
              <a:rPr lang="es-ES"/>
              <a:t>COVID-19: Precauciones basadas en la transmisión</a:t>
            </a:r>
          </a:p>
        </p:txBody>
      </p:sp>
      <p:sp>
        <p:nvSpPr>
          <p:cNvPr id="3" name="Text Placeholder 2">
            <a:extLst>
              <a:ext uri="{FF2B5EF4-FFF2-40B4-BE49-F238E27FC236}">
                <a16:creationId xmlns:a16="http://schemas.microsoft.com/office/drawing/2014/main" id="{804A015A-AE81-49B6-845D-667DEED358BD}"/>
              </a:ext>
            </a:extLst>
          </p:cNvPr>
          <p:cNvSpPr>
            <a:spLocks noGrp="1"/>
          </p:cNvSpPr>
          <p:nvPr>
            <p:ph type="body" sz="quarter" idx="10"/>
          </p:nvPr>
        </p:nvSpPr>
        <p:spPr>
          <a:xfrm>
            <a:off x="337457" y="895509"/>
            <a:ext cx="6275363" cy="3335792"/>
          </a:xfrm>
        </p:spPr>
        <p:txBody>
          <a:bodyPr/>
          <a:lstStyle/>
          <a:p>
            <a:r>
              <a:rPr lang="es-ES" dirty="0"/>
              <a:t>Usar el EPP correspondiente a las precauciones contra la transmisión por contacto o por gotitas* </a:t>
            </a:r>
          </a:p>
          <a:p>
            <a:pPr lvl="1"/>
            <a:r>
              <a:rPr lang="es-ES" sz="1800" dirty="0"/>
              <a:t>A menos que se haga un procedimiento que genere aerosoles, en cuyo caso es necesario tomar precauciones contra la transmisión por el aire</a:t>
            </a:r>
          </a:p>
          <a:p>
            <a:r>
              <a:rPr lang="es-ES" dirty="0"/>
              <a:t>Usar equipo (p. ej., estetoscopios, abrazaderas para tomar la presión) desechable o de uso exclusivo para atender a cada paciente</a:t>
            </a:r>
          </a:p>
          <a:p>
            <a:pPr lvl="1"/>
            <a:r>
              <a:rPr lang="es-ES" sz="1800" dirty="0"/>
              <a:t>Si fuera necesario compartir el equipo entre los pacientes, limpiarlo y desinfectarlo después de cada uso con un producto que contenga al menos un 70 % de alcohol etílico</a:t>
            </a:r>
          </a:p>
        </p:txBody>
      </p:sp>
      <p:sp>
        <p:nvSpPr>
          <p:cNvPr id="5" name="TextBox 4">
            <a:extLst>
              <a:ext uri="{FF2B5EF4-FFF2-40B4-BE49-F238E27FC236}">
                <a16:creationId xmlns:a16="http://schemas.microsoft.com/office/drawing/2014/main" id="{3E52232E-7E3B-4FB7-98C6-6BC63D6F8BBF}"/>
              </a:ext>
            </a:extLst>
          </p:cNvPr>
          <p:cNvSpPr txBox="1"/>
          <p:nvPr/>
        </p:nvSpPr>
        <p:spPr>
          <a:xfrm>
            <a:off x="1023828" y="4526672"/>
            <a:ext cx="3076575" cy="646331"/>
          </a:xfrm>
          <a:prstGeom prst="rect">
            <a:avLst/>
          </a:prstGeom>
          <a:noFill/>
        </p:spPr>
        <p:txBody>
          <a:bodyPr wrap="square" rtlCol="0">
            <a:spAutoFit/>
          </a:bodyPr>
          <a:lstStyle/>
          <a:p>
            <a:r>
              <a:rPr lang="es-ES">
                <a:solidFill>
                  <a:srgbClr val="000000"/>
                </a:solidFill>
                <a:latin typeface="Calibri" panose="020F0502020204030204" pitchFamily="34" charset="0"/>
              </a:rPr>
              <a:t>*</a:t>
            </a:r>
            <a:r>
              <a:rPr lang="es-ES" sz="1400" i="1">
                <a:solidFill>
                  <a:srgbClr val="000000"/>
                </a:solidFill>
                <a:latin typeface="Calibri" panose="020F0502020204030204" pitchFamily="34" charset="0"/>
              </a:rPr>
              <a:t>Recomendaciones de la OMS</a:t>
            </a:r>
          </a:p>
          <a:p>
            <a:endParaRPr lang="en-US" i="1" dirty="0">
              <a:solidFill>
                <a:srgbClr val="000000"/>
              </a:solidFill>
              <a:latin typeface="Calibri" panose="020F0502020204030204" pitchFamily="34" charset="0"/>
            </a:endParaRPr>
          </a:p>
        </p:txBody>
      </p:sp>
      <p:sp>
        <p:nvSpPr>
          <p:cNvPr id="6" name="Rectangle 5">
            <a:extLst>
              <a:ext uri="{FF2B5EF4-FFF2-40B4-BE49-F238E27FC236}">
                <a16:creationId xmlns:a16="http://schemas.microsoft.com/office/drawing/2014/main" id="{E8F24944-22EF-42FD-97CF-8F07B51C1B05}"/>
              </a:ext>
            </a:extLst>
          </p:cNvPr>
          <p:cNvSpPr/>
          <p:nvPr/>
        </p:nvSpPr>
        <p:spPr>
          <a:xfrm>
            <a:off x="1126100" y="4822105"/>
            <a:ext cx="7911961" cy="230832"/>
          </a:xfrm>
          <a:prstGeom prst="rect">
            <a:avLst/>
          </a:prstGeom>
        </p:spPr>
        <p:txBody>
          <a:bodyPr wrap="square">
            <a:spAutoFit/>
          </a:bodyPr>
          <a:lstStyle/>
          <a:p>
            <a:r>
              <a:rPr lang="es-ES" sz="900">
                <a:latin typeface="Calibri" panose="020F0502020204030204" pitchFamily="34" charset="0"/>
                <a:cs typeface="Calibri" panose="020F0502020204030204" pitchFamily="34" charset="0"/>
                <a:hlinkClick r:id="rId3"/>
              </a:rPr>
              <a:t>https://www.who.int/publications/i/item/WHO-2019-nCoV-IPC-2020.4</a:t>
            </a:r>
          </a:p>
        </p:txBody>
      </p:sp>
      <p:pic>
        <p:nvPicPr>
          <p:cNvPr id="7" name="Picture 6">
            <a:extLst>
              <a:ext uri="{FF2B5EF4-FFF2-40B4-BE49-F238E27FC236}">
                <a16:creationId xmlns:a16="http://schemas.microsoft.com/office/drawing/2014/main" id="{C94C3824-9EEE-4E4E-86DA-C65AB9447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306" y="1594631"/>
            <a:ext cx="1954237" cy="1954237"/>
          </a:xfrm>
          <a:prstGeom prst="rect">
            <a:avLst/>
          </a:prstGeom>
        </p:spPr>
      </p:pic>
    </p:spTree>
    <p:extLst>
      <p:ext uri="{BB962C8B-B14F-4D97-AF65-F5344CB8AC3E}">
        <p14:creationId xmlns:p14="http://schemas.microsoft.com/office/powerpoint/2010/main" val="98110716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0CEB-405D-4581-8F44-9C8505C03A0E}"/>
              </a:ext>
            </a:extLst>
          </p:cNvPr>
          <p:cNvSpPr>
            <a:spLocks noGrp="1"/>
          </p:cNvSpPr>
          <p:nvPr>
            <p:ph type="title"/>
          </p:nvPr>
        </p:nvSpPr>
        <p:spPr>
          <a:xfrm>
            <a:off x="457200" y="107983"/>
            <a:ext cx="8229600" cy="689591"/>
          </a:xfrm>
        </p:spPr>
        <p:txBody>
          <a:bodyPr/>
          <a:lstStyle/>
          <a:p>
            <a:r>
              <a:rPr lang="es-ES"/>
              <a:t>COVID-19: Precauciones basadas en la transmisión</a:t>
            </a:r>
          </a:p>
        </p:txBody>
      </p:sp>
      <p:sp>
        <p:nvSpPr>
          <p:cNvPr id="3" name="Text Placeholder 2">
            <a:extLst>
              <a:ext uri="{FF2B5EF4-FFF2-40B4-BE49-F238E27FC236}">
                <a16:creationId xmlns:a16="http://schemas.microsoft.com/office/drawing/2014/main" id="{727AF785-D02B-41DB-B60F-2BC56630BC1E}"/>
              </a:ext>
            </a:extLst>
          </p:cNvPr>
          <p:cNvSpPr>
            <a:spLocks noGrp="1"/>
          </p:cNvSpPr>
          <p:nvPr>
            <p:ph type="body" sz="quarter" idx="10"/>
          </p:nvPr>
        </p:nvSpPr>
        <p:spPr>
          <a:xfrm>
            <a:off x="86345" y="1043830"/>
            <a:ext cx="7235689" cy="3516154"/>
          </a:xfrm>
        </p:spPr>
        <p:txBody>
          <a:bodyPr/>
          <a:lstStyle/>
          <a:p>
            <a:r>
              <a:rPr lang="es-ES" sz="1600" dirty="0"/>
              <a:t>Usar habitaciones individuales adecuadamente ventiladas (preferible) o salas dedicadas de manera exclusiva al COVID-19 con baños de uso exclusivo </a:t>
            </a:r>
          </a:p>
          <a:p>
            <a:pPr lvl="1"/>
            <a:r>
              <a:rPr lang="es-ES" sz="1600" dirty="0"/>
              <a:t>Los baños deben limpiarse y desinfectarse dos veces al día </a:t>
            </a:r>
          </a:p>
          <a:p>
            <a:r>
              <a:rPr lang="es-ES" sz="1600" dirty="0"/>
              <a:t>Evitar sacar a los pacientes con COVID-19 fuera de su habitación, a menos que sea médicamente necesario</a:t>
            </a:r>
          </a:p>
          <a:p>
            <a:pPr lvl="1"/>
            <a:r>
              <a:rPr lang="es-ES" sz="1600" dirty="0"/>
              <a:t>Poner una mascarilla a los pacientes con COVID-19 presunto o confirmado si fuera médicamente necesario sacarlos de su habitación</a:t>
            </a:r>
          </a:p>
          <a:p>
            <a:pPr lvl="1"/>
            <a:r>
              <a:rPr lang="es-ES" sz="1600" dirty="0"/>
              <a:t>Los trabajadores de atención médica deben usar el EPP adecuado durante  el traslado*</a:t>
            </a:r>
          </a:p>
          <a:p>
            <a:r>
              <a:rPr lang="es-ES" sz="1600" dirty="0"/>
              <a:t>Designar a ciertos trabajadores de atención médica para que atiendan a los pacientes con COVID-19</a:t>
            </a:r>
          </a:p>
          <a:p>
            <a:r>
              <a:rPr lang="es-ES" sz="1600" dirty="0"/>
              <a:t>Restringir la cantidad de visitas permitidas</a:t>
            </a:r>
          </a:p>
        </p:txBody>
      </p:sp>
      <p:pic>
        <p:nvPicPr>
          <p:cNvPr id="7" name="Picture 6">
            <a:extLst>
              <a:ext uri="{FF2B5EF4-FFF2-40B4-BE49-F238E27FC236}">
                <a16:creationId xmlns:a16="http://schemas.microsoft.com/office/drawing/2014/main" id="{0A362E17-09A5-4868-BF2B-9F1E5F022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121" y="1525837"/>
            <a:ext cx="1738534" cy="1738534"/>
          </a:xfrm>
          <a:prstGeom prst="rect">
            <a:avLst/>
          </a:prstGeom>
        </p:spPr>
      </p:pic>
      <p:sp>
        <p:nvSpPr>
          <p:cNvPr id="4" name="TextBox 3">
            <a:extLst>
              <a:ext uri="{FF2B5EF4-FFF2-40B4-BE49-F238E27FC236}">
                <a16:creationId xmlns:a16="http://schemas.microsoft.com/office/drawing/2014/main" id="{10E1F5F3-865B-42FF-87CD-CF49C2605AB4}"/>
              </a:ext>
            </a:extLst>
          </p:cNvPr>
          <p:cNvSpPr txBox="1"/>
          <p:nvPr/>
        </p:nvSpPr>
        <p:spPr>
          <a:xfrm>
            <a:off x="1451112" y="4559984"/>
            <a:ext cx="7606543" cy="400110"/>
          </a:xfrm>
          <a:prstGeom prst="rect">
            <a:avLst/>
          </a:prstGeom>
          <a:noFill/>
        </p:spPr>
        <p:txBody>
          <a:bodyPr wrap="square" rtlCol="0">
            <a:spAutoFit/>
          </a:bodyPr>
          <a:lstStyle/>
          <a:p>
            <a:r>
              <a:rPr lang="es-ES" sz="1000">
                <a:solidFill>
                  <a:srgbClr val="000000"/>
                </a:solidFill>
                <a:latin typeface="Calibri" panose="020F0502020204030204" pitchFamily="34" charset="0"/>
              </a:rPr>
              <a:t>* </a:t>
            </a:r>
            <a:r>
              <a:rPr lang="es-ES" sz="1000">
                <a:latin typeface="Calibri" panose="020F0502020204030204" pitchFamily="34" charset="0"/>
              </a:rPr>
              <a:t>https://www.who.int/publications-detail/rational-use-of-personal-protective-equipment-for-coronavirus-disease-(covid-19)-and-considerations-during-severe-shortages</a:t>
            </a:r>
          </a:p>
        </p:txBody>
      </p:sp>
    </p:spTree>
    <p:extLst>
      <p:ext uri="{BB962C8B-B14F-4D97-AF65-F5344CB8AC3E}">
        <p14:creationId xmlns:p14="http://schemas.microsoft.com/office/powerpoint/2010/main" val="343188860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DDBC-230A-48F0-A7A1-060438BCFB46}"/>
              </a:ext>
            </a:extLst>
          </p:cNvPr>
          <p:cNvSpPr>
            <a:spLocks noGrp="1"/>
          </p:cNvSpPr>
          <p:nvPr>
            <p:ph type="title"/>
          </p:nvPr>
        </p:nvSpPr>
        <p:spPr>
          <a:xfrm>
            <a:off x="457200" y="0"/>
            <a:ext cx="8229600" cy="689591"/>
          </a:xfrm>
        </p:spPr>
        <p:txBody>
          <a:bodyPr/>
          <a:lstStyle/>
          <a:p>
            <a:r>
              <a:rPr lang="es-ES"/>
              <a:t>COVID-19: EPP</a:t>
            </a:r>
          </a:p>
        </p:txBody>
      </p:sp>
      <p:sp>
        <p:nvSpPr>
          <p:cNvPr id="3" name="Text Placeholder 2">
            <a:extLst>
              <a:ext uri="{FF2B5EF4-FFF2-40B4-BE49-F238E27FC236}">
                <a16:creationId xmlns:a16="http://schemas.microsoft.com/office/drawing/2014/main" id="{2EF4419C-EC53-4B18-B9E4-BF7260226A95}"/>
              </a:ext>
            </a:extLst>
          </p:cNvPr>
          <p:cNvSpPr>
            <a:spLocks noGrp="1"/>
          </p:cNvSpPr>
          <p:nvPr>
            <p:ph type="body" sz="quarter" idx="10"/>
          </p:nvPr>
        </p:nvSpPr>
        <p:spPr>
          <a:xfrm>
            <a:off x="257558" y="523405"/>
            <a:ext cx="6750214" cy="3341688"/>
          </a:xfrm>
        </p:spPr>
        <p:txBody>
          <a:bodyPr/>
          <a:lstStyle/>
          <a:p>
            <a:r>
              <a:rPr lang="es-ES" sz="1800" dirty="0"/>
              <a:t>Los trabajadores de atención médica deben:</a:t>
            </a:r>
          </a:p>
          <a:p>
            <a:pPr lvl="1"/>
            <a:r>
              <a:rPr lang="es-ES" sz="1600" dirty="0"/>
              <a:t>Usar una mascarilla médica (es decir, al menos una mascarilla quirúrgica o médica)</a:t>
            </a:r>
          </a:p>
          <a:p>
            <a:pPr lvl="2">
              <a:buFont typeface="Wingdings" panose="05000000000000000000" pitchFamily="2" charset="2"/>
              <a:buChar char="ü"/>
            </a:pPr>
            <a:r>
              <a:rPr lang="es-ES" sz="1600" dirty="0">
                <a:solidFill>
                  <a:srgbClr val="2D2C2C"/>
                </a:solidFill>
              </a:rPr>
              <a:t>Usar un respirador N95 para los procedimientos que generen aerosoles</a:t>
            </a:r>
          </a:p>
          <a:p>
            <a:pPr lvl="1"/>
            <a:r>
              <a:rPr lang="es-ES" sz="1600" dirty="0"/>
              <a:t>Usar protección para los ojos (gafas protectoras) o protección facial (protector facial)</a:t>
            </a:r>
          </a:p>
          <a:p>
            <a:pPr lvl="1"/>
            <a:r>
              <a:rPr lang="es-ES" sz="1600" dirty="0"/>
              <a:t>Usar una bata limpia, no estéril, de manga larga</a:t>
            </a:r>
          </a:p>
          <a:p>
            <a:pPr lvl="1"/>
            <a:r>
              <a:rPr lang="es-ES" sz="1600" dirty="0"/>
              <a:t>Usar guantes</a:t>
            </a:r>
          </a:p>
          <a:p>
            <a:r>
              <a:rPr lang="es-ES" sz="1800" dirty="0"/>
              <a:t>Los trabajadores de atención médica deben estar capacitados en el uso correcto del EPP, incluso en cómo ponérselo y quitárselo</a:t>
            </a:r>
          </a:p>
          <a:p>
            <a:pPr lvl="1"/>
            <a:r>
              <a:rPr lang="es-ES" sz="1600" dirty="0"/>
              <a:t>Si hay escasez de suministros, se puede considerar el uso extendido y la reutilización de ciertos artículos del EPP (p. ej., mascarillas y batas)</a:t>
            </a:r>
          </a:p>
          <a:p>
            <a:r>
              <a:rPr lang="es-ES" sz="1800" dirty="0"/>
              <a:t>El riesgo de </a:t>
            </a:r>
            <a:r>
              <a:rPr lang="es-ES" sz="1800" dirty="0" err="1"/>
              <a:t>autocontaminación</a:t>
            </a:r>
            <a:r>
              <a:rPr lang="es-ES" sz="1800" dirty="0"/>
              <a:t> es alto al quitarse el EPP</a:t>
            </a:r>
          </a:p>
          <a:p>
            <a:pPr marL="1033463" lvl="1" indent="0">
              <a:buNone/>
            </a:pPr>
            <a:r>
              <a:rPr lang="es-ES" sz="1200" dirty="0"/>
              <a:t>Instrucciones para ponerse y quitarse el EPP: </a:t>
            </a:r>
            <a:r>
              <a:rPr lang="es-ES" sz="1200" u="sng" dirty="0">
                <a:hlinkClick r:id="rId3"/>
              </a:rPr>
              <a:t>https://www.who.int/csr/resources/publications/ppe_en.pdf?ua=1</a:t>
            </a:r>
          </a:p>
        </p:txBody>
      </p:sp>
      <p:pic>
        <p:nvPicPr>
          <p:cNvPr id="4" name="Picture 3">
            <a:extLst>
              <a:ext uri="{FF2B5EF4-FFF2-40B4-BE49-F238E27FC236}">
                <a16:creationId xmlns:a16="http://schemas.microsoft.com/office/drawing/2014/main" id="{21C1E0F7-6AC4-4F06-9B6A-946810BDE570}"/>
              </a:ext>
            </a:extLst>
          </p:cNvPr>
          <p:cNvPicPr>
            <a:picLocks noChangeAspect="1"/>
          </p:cNvPicPr>
          <p:nvPr/>
        </p:nvPicPr>
        <p:blipFill>
          <a:blip r:embed="rId4"/>
          <a:stretch>
            <a:fillRect/>
          </a:stretch>
        </p:blipFill>
        <p:spPr>
          <a:xfrm>
            <a:off x="7165428" y="1070742"/>
            <a:ext cx="1978572" cy="2696880"/>
          </a:xfrm>
          <a:prstGeom prst="rect">
            <a:avLst/>
          </a:prstGeom>
        </p:spPr>
      </p:pic>
    </p:spTree>
    <p:extLst>
      <p:ext uri="{BB962C8B-B14F-4D97-AF65-F5344CB8AC3E}">
        <p14:creationId xmlns:p14="http://schemas.microsoft.com/office/powerpoint/2010/main" val="191227667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FC03-08B8-4E11-85FD-09B0135D17BC}"/>
              </a:ext>
            </a:extLst>
          </p:cNvPr>
          <p:cNvSpPr>
            <a:spLocks noGrp="1"/>
          </p:cNvSpPr>
          <p:nvPr>
            <p:ph type="title"/>
          </p:nvPr>
        </p:nvSpPr>
        <p:spPr/>
        <p:txBody>
          <a:bodyPr/>
          <a:lstStyle/>
          <a:p>
            <a:r>
              <a:rPr lang="es-ES"/>
              <a:t>Procedimientos que generan aerosoles</a:t>
            </a:r>
          </a:p>
        </p:txBody>
      </p:sp>
      <p:sp>
        <p:nvSpPr>
          <p:cNvPr id="3" name="Text Placeholder 2">
            <a:extLst>
              <a:ext uri="{FF2B5EF4-FFF2-40B4-BE49-F238E27FC236}">
                <a16:creationId xmlns:a16="http://schemas.microsoft.com/office/drawing/2014/main" id="{675C0E2C-569A-4AC2-9991-8B5D4C8E1111}"/>
              </a:ext>
            </a:extLst>
          </p:cNvPr>
          <p:cNvSpPr>
            <a:spLocks noGrp="1"/>
          </p:cNvSpPr>
          <p:nvPr>
            <p:ph type="body" sz="quarter" idx="10"/>
          </p:nvPr>
        </p:nvSpPr>
        <p:spPr>
          <a:xfrm>
            <a:off x="457200" y="1331912"/>
            <a:ext cx="4592472" cy="3341688"/>
          </a:xfrm>
        </p:spPr>
        <p:txBody>
          <a:bodyPr/>
          <a:lstStyle/>
          <a:p>
            <a:r>
              <a:rPr lang="es-ES" sz="1800"/>
              <a:t>Intubación endotraqueal</a:t>
            </a:r>
          </a:p>
          <a:p>
            <a:r>
              <a:rPr lang="es-ES" sz="1800"/>
              <a:t>Broncoscopia </a:t>
            </a:r>
          </a:p>
          <a:p>
            <a:r>
              <a:rPr lang="es-ES" sz="1800"/>
              <a:t>Ventilación no invasiva</a:t>
            </a:r>
          </a:p>
          <a:p>
            <a:r>
              <a:rPr lang="es-ES" sz="1800"/>
              <a:t>Traqueotomía</a:t>
            </a:r>
          </a:p>
          <a:p>
            <a:r>
              <a:rPr lang="es-ES" sz="1800"/>
              <a:t>Ventilación manual antes de la intubación</a:t>
            </a:r>
          </a:p>
          <a:p>
            <a:r>
              <a:rPr lang="es-ES" sz="1800"/>
              <a:t>Reanimación cardiopulmonar </a:t>
            </a:r>
          </a:p>
          <a:p>
            <a:r>
              <a:rPr lang="es-ES" sz="1800">
                <a:solidFill>
                  <a:srgbClr val="000000"/>
                </a:solidFill>
              </a:rPr>
              <a:t>Inducción de esputo </a:t>
            </a:r>
          </a:p>
          <a:p>
            <a:r>
              <a:rPr lang="es-ES" sz="1800">
                <a:solidFill>
                  <a:srgbClr val="000000"/>
                </a:solidFill>
              </a:rPr>
              <a:t>Procedimientos para la autopsia </a:t>
            </a:r>
          </a:p>
        </p:txBody>
      </p:sp>
      <p:sp>
        <p:nvSpPr>
          <p:cNvPr id="4" name="Rectangle: Rounded Corners 3">
            <a:extLst>
              <a:ext uri="{FF2B5EF4-FFF2-40B4-BE49-F238E27FC236}">
                <a16:creationId xmlns:a16="http://schemas.microsoft.com/office/drawing/2014/main" id="{C375BD1F-7F86-48C8-8B86-F7A119EB4B36}"/>
              </a:ext>
            </a:extLst>
          </p:cNvPr>
          <p:cNvSpPr/>
          <p:nvPr/>
        </p:nvSpPr>
        <p:spPr>
          <a:xfrm>
            <a:off x="4808483" y="1116374"/>
            <a:ext cx="4106917" cy="33416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2D2C2C"/>
                </a:solidFill>
                <a:latin typeface="Calibri" panose="020F0502020204030204" pitchFamily="34" charset="0"/>
                <a:cs typeface="Calibri" panose="020F0502020204030204" pitchFamily="34" charset="0"/>
              </a:rPr>
              <a:t>Recomendaciones sobre el EPP para los procedimientos que generen aerosoles, realizados en pacientes con COVID-19:</a:t>
            </a:r>
          </a:p>
          <a:p>
            <a:pPr marL="285750" indent="-285750">
              <a:buFont typeface="Arial" panose="020B0604020202020204" pitchFamily="34" charset="0"/>
              <a:buChar char="•"/>
            </a:pPr>
            <a:r>
              <a:rPr lang="es-ES" dirty="0">
                <a:solidFill>
                  <a:srgbClr val="2D2C2C"/>
                </a:solidFill>
                <a:latin typeface="Calibri" panose="020F0502020204030204" pitchFamily="34" charset="0"/>
                <a:cs typeface="Calibri" panose="020F0502020204030204" pitchFamily="34" charset="0"/>
              </a:rPr>
              <a:t>Un respirador bien ajustado (N95, FFP2, o equivalente) en vez de una mascarilla quirúrgica o médica.</a:t>
            </a:r>
          </a:p>
          <a:p>
            <a:pPr marL="285750" indent="-285750">
              <a:buFont typeface="Arial" panose="020B0604020202020204" pitchFamily="34" charset="0"/>
              <a:buChar char="•"/>
            </a:pPr>
            <a:r>
              <a:rPr lang="es-ES" dirty="0">
                <a:solidFill>
                  <a:srgbClr val="2D2C2C"/>
                </a:solidFill>
                <a:latin typeface="Calibri" panose="020F0502020204030204" pitchFamily="34" charset="0"/>
                <a:cs typeface="Calibri" panose="020F0502020204030204" pitchFamily="34" charset="0"/>
              </a:rPr>
              <a:t>Guantes.</a:t>
            </a:r>
          </a:p>
          <a:p>
            <a:pPr marL="285750" indent="-285750">
              <a:buFont typeface="Arial" panose="020B0604020202020204" pitchFamily="34" charset="0"/>
              <a:buChar char="•"/>
            </a:pPr>
            <a:r>
              <a:rPr lang="es-ES" dirty="0">
                <a:solidFill>
                  <a:srgbClr val="2D2C2C"/>
                </a:solidFill>
                <a:latin typeface="Calibri" panose="020F0502020204030204" pitchFamily="34" charset="0"/>
                <a:cs typeface="Calibri" panose="020F0502020204030204" pitchFamily="34" charset="0"/>
              </a:rPr>
              <a:t>Bata.</a:t>
            </a:r>
          </a:p>
          <a:p>
            <a:pPr marL="285750" indent="-285750">
              <a:buFont typeface="Arial" panose="020B0604020202020204" pitchFamily="34" charset="0"/>
              <a:buChar char="•"/>
            </a:pPr>
            <a:r>
              <a:rPr lang="es-ES" dirty="0">
                <a:solidFill>
                  <a:srgbClr val="2D2C2C"/>
                </a:solidFill>
                <a:latin typeface="Calibri" panose="020F0502020204030204" pitchFamily="34" charset="0"/>
                <a:cs typeface="Calibri" panose="020F0502020204030204" pitchFamily="34" charset="0"/>
              </a:rPr>
              <a:t>Protección para los ojos (gafas protectoras/protección facial).</a:t>
            </a:r>
          </a:p>
        </p:txBody>
      </p:sp>
      <p:sp>
        <p:nvSpPr>
          <p:cNvPr id="5" name="TextBox 4">
            <a:extLst>
              <a:ext uri="{FF2B5EF4-FFF2-40B4-BE49-F238E27FC236}">
                <a16:creationId xmlns:a16="http://schemas.microsoft.com/office/drawing/2014/main" id="{EA15DD17-352A-47B6-8809-D29A817D3090}"/>
              </a:ext>
            </a:extLst>
          </p:cNvPr>
          <p:cNvSpPr txBox="1"/>
          <p:nvPr/>
        </p:nvSpPr>
        <p:spPr>
          <a:xfrm>
            <a:off x="1600916" y="4617404"/>
            <a:ext cx="6897512" cy="276999"/>
          </a:xfrm>
          <a:prstGeom prst="rect">
            <a:avLst/>
          </a:prstGeom>
          <a:noFill/>
        </p:spPr>
        <p:txBody>
          <a:bodyPr wrap="square" rtlCol="0">
            <a:spAutoFit/>
          </a:bodyPr>
          <a:lstStyle/>
          <a:p>
            <a:r>
              <a:rPr lang="es-ES" sz="1200">
                <a:solidFill>
                  <a:srgbClr val="2D2C2C"/>
                </a:solidFill>
                <a:latin typeface="Calibri" panose="020F0502020204030204" pitchFamily="34" charset="0"/>
                <a:hlinkClick r:id="rId3"/>
              </a:rPr>
              <a:t>https://www.who.int/publications/i/item/WHO-2019-nCoV-IPC-2020.4</a:t>
            </a:r>
            <a:r>
              <a:rPr lang="es-ES" sz="1200">
                <a:solidFill>
                  <a:srgbClr val="2D2C2C"/>
                </a:solidFill>
                <a:latin typeface="Calibri" panose="020F0502020204030204" pitchFamily="34" charset="0"/>
              </a:rPr>
              <a:t> </a:t>
            </a:r>
          </a:p>
        </p:txBody>
      </p:sp>
    </p:spTree>
    <p:extLst>
      <p:ext uri="{BB962C8B-B14F-4D97-AF65-F5344CB8AC3E}">
        <p14:creationId xmlns:p14="http://schemas.microsoft.com/office/powerpoint/2010/main" val="38080446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66A1-9AA6-41C7-809E-4EBAF6203DBF}"/>
              </a:ext>
            </a:extLst>
          </p:cNvPr>
          <p:cNvSpPr>
            <a:spLocks noGrp="1"/>
          </p:cNvSpPr>
          <p:nvPr>
            <p:ph type="title"/>
          </p:nvPr>
        </p:nvSpPr>
        <p:spPr>
          <a:xfrm>
            <a:off x="457200" y="205979"/>
            <a:ext cx="8022771" cy="689591"/>
          </a:xfrm>
        </p:spPr>
        <p:txBody>
          <a:bodyPr/>
          <a:lstStyle/>
          <a:p>
            <a:r>
              <a:rPr lang="es-ES" sz="2000" dirty="0"/>
              <a:t>Recursos sobre la prevención y el control de infecciones relacionados con el COVID-19 en entornos de atención médica fuera de los EE. UU. </a:t>
            </a:r>
          </a:p>
        </p:txBody>
      </p:sp>
      <p:sp>
        <p:nvSpPr>
          <p:cNvPr id="3" name="Text Placeholder 2">
            <a:extLst>
              <a:ext uri="{FF2B5EF4-FFF2-40B4-BE49-F238E27FC236}">
                <a16:creationId xmlns:a16="http://schemas.microsoft.com/office/drawing/2014/main" id="{4ECA3B8E-7B63-4B87-BD47-09CC3D7E3394}"/>
              </a:ext>
            </a:extLst>
          </p:cNvPr>
          <p:cNvSpPr>
            <a:spLocks noGrp="1"/>
          </p:cNvSpPr>
          <p:nvPr>
            <p:ph type="body" sz="quarter" idx="10"/>
          </p:nvPr>
        </p:nvSpPr>
        <p:spPr>
          <a:xfrm>
            <a:off x="457200" y="1387475"/>
            <a:ext cx="8458200" cy="3341688"/>
          </a:xfrm>
        </p:spPr>
        <p:txBody>
          <a:bodyPr/>
          <a:lstStyle/>
          <a:p>
            <a:r>
              <a:rPr lang="es-ES" sz="1800" dirty="0">
                <a:hlinkClick r:id="rId3"/>
              </a:rPr>
              <a:t>Actividades prioritarias estratégicas de prevención y control de infecciones para la contención y la prevención </a:t>
            </a:r>
          </a:p>
          <a:p>
            <a:r>
              <a:rPr lang="es-ES" sz="1800" dirty="0">
                <a:hlinkClick r:id="rId4"/>
              </a:rPr>
              <a:t>Procedimientos operativos estándar para el triaje </a:t>
            </a:r>
          </a:p>
          <a:p>
            <a:r>
              <a:rPr lang="es-ES" sz="1800" dirty="0">
                <a:hlinkClick r:id="rId5"/>
              </a:rPr>
              <a:t>Identificación de trabajadores de atención médica y pacientes hospitalizados con COVID-19 presunto</a:t>
            </a:r>
          </a:p>
          <a:p>
            <a:r>
              <a:rPr lang="es-ES" sz="1800" dirty="0">
                <a:hlinkClick r:id="rId6"/>
              </a:rPr>
              <a:t>Manejo de las visitas a los establecimientos de atención médica</a:t>
            </a:r>
          </a:p>
          <a:p>
            <a:r>
              <a:rPr lang="es-ES" sz="1800" dirty="0">
                <a:hlinkClick r:id="rId7"/>
              </a:rPr>
              <a:t>Consideraciones operacionales provisionales para el manejo en la salud pública de trabajadores de atención médica expuestos al COVID-19 o infectados</a:t>
            </a:r>
          </a:p>
          <a:p>
            <a:r>
              <a:rPr lang="es-ES" sz="1800" dirty="0">
                <a:hlinkClick r:id="rId8"/>
              </a:rPr>
              <a:t>Consideraciones operacionales en establecimientos ambulatorios </a:t>
            </a:r>
          </a:p>
        </p:txBody>
      </p:sp>
    </p:spTree>
    <p:extLst>
      <p:ext uri="{BB962C8B-B14F-4D97-AF65-F5344CB8AC3E}">
        <p14:creationId xmlns:p14="http://schemas.microsoft.com/office/powerpoint/2010/main" val="279655014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3012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a:t>Información general sobre los coronavirus</a:t>
            </a:r>
          </a:p>
        </p:txBody>
      </p:sp>
    </p:spTree>
    <p:extLst>
      <p:ext uri="{BB962C8B-B14F-4D97-AF65-F5344CB8AC3E}">
        <p14:creationId xmlns:p14="http://schemas.microsoft.com/office/powerpoint/2010/main" val="14601656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s-ES"/>
              <a:t>Los coronavirus (CoV) </a:t>
            </a:r>
          </a:p>
        </p:txBody>
      </p:sp>
      <p:sp>
        <p:nvSpPr>
          <p:cNvPr id="3" name="Content Placeholder 2"/>
          <p:cNvSpPr>
            <a:spLocks noGrp="1"/>
          </p:cNvSpPr>
          <p:nvPr>
            <p:ph type="body" sz="quarter" idx="10"/>
          </p:nvPr>
        </p:nvSpPr>
        <p:spPr>
          <a:xfrm>
            <a:off x="457200" y="1158875"/>
            <a:ext cx="5646420" cy="3496252"/>
          </a:xfrm>
        </p:spPr>
        <p:txBody>
          <a:bodyPr/>
          <a:lstStyle/>
          <a:p>
            <a:r>
              <a:rPr lang="es-ES" dirty="0"/>
              <a:t>Los coronavirus son una familia grande de virus que pueden causar enfermedad en los animales o los seres humanos </a:t>
            </a:r>
          </a:p>
          <a:p>
            <a:r>
              <a:rPr lang="es-ES" dirty="0"/>
              <a:t>En los seres humanos, varios coronavirus conocidos pueden causar infecciones respiratorias</a:t>
            </a:r>
          </a:p>
          <a:p>
            <a:pPr lvl="1"/>
            <a:r>
              <a:rPr lang="es-ES" sz="1800" dirty="0"/>
              <a:t>Varían desde el resfriado común hasta enfermedades más graves como el síndrome respiratorio agudo grave (SRAG o SARS), el síndrome respiratorio de Oriente Medio (MERS) y la enfermedad del coronavirus 2019 (COVID-19)</a:t>
            </a:r>
          </a:p>
        </p:txBody>
      </p:sp>
      <p:pic>
        <p:nvPicPr>
          <p:cNvPr id="5" name="Picture 4">
            <a:extLst>
              <a:ext uri="{FF2B5EF4-FFF2-40B4-BE49-F238E27FC236}">
                <a16:creationId xmlns:a16="http://schemas.microsoft.com/office/drawing/2014/main" id="{048DB833-9F33-40C6-B18B-707690B31732}"/>
              </a:ext>
            </a:extLst>
          </p:cNvPr>
          <p:cNvPicPr>
            <a:picLocks noChangeAspect="1"/>
          </p:cNvPicPr>
          <p:nvPr/>
        </p:nvPicPr>
        <p:blipFill>
          <a:blip r:embed="rId3"/>
          <a:stretch>
            <a:fillRect/>
          </a:stretch>
        </p:blipFill>
        <p:spPr>
          <a:xfrm>
            <a:off x="6461760" y="924823"/>
            <a:ext cx="2225040" cy="2891748"/>
          </a:xfrm>
          <a:prstGeom prst="rect">
            <a:avLst/>
          </a:prstGeom>
        </p:spPr>
      </p:pic>
    </p:spTree>
    <p:extLst>
      <p:ext uri="{BB962C8B-B14F-4D97-AF65-F5344CB8AC3E}">
        <p14:creationId xmlns:p14="http://schemas.microsoft.com/office/powerpoint/2010/main" val="247195664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613" y="2441363"/>
            <a:ext cx="8865327" cy="871538"/>
          </a:xfrm>
        </p:spPr>
        <p:txBody>
          <a:bodyPr/>
          <a:lstStyle/>
          <a:p>
            <a:r>
              <a:rPr lang="es-ES" dirty="0"/>
              <a:t>Enfermedad del coronavirus 2019 (COVID-19)</a:t>
            </a:r>
          </a:p>
        </p:txBody>
      </p:sp>
    </p:spTree>
    <p:extLst>
      <p:ext uri="{BB962C8B-B14F-4D97-AF65-F5344CB8AC3E}">
        <p14:creationId xmlns:p14="http://schemas.microsoft.com/office/powerpoint/2010/main" val="496223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s-ES"/>
              <a:t>COVID-19: Aparición</a:t>
            </a:r>
          </a:p>
        </p:txBody>
      </p:sp>
      <p:sp>
        <p:nvSpPr>
          <p:cNvPr id="3" name="Content Placeholder 2"/>
          <p:cNvSpPr>
            <a:spLocks noGrp="1"/>
          </p:cNvSpPr>
          <p:nvPr>
            <p:ph type="body" sz="quarter" idx="10"/>
          </p:nvPr>
        </p:nvSpPr>
        <p:spPr>
          <a:xfrm>
            <a:off x="136011" y="1189160"/>
            <a:ext cx="6004520" cy="3496252"/>
          </a:xfrm>
        </p:spPr>
        <p:txBody>
          <a:bodyPr/>
          <a:lstStyle/>
          <a:p>
            <a:r>
              <a:rPr lang="es-ES" sz="1900" dirty="0"/>
              <a:t>Se identificó en Wuhan, China, en diciembre del 2019</a:t>
            </a:r>
          </a:p>
          <a:p>
            <a:r>
              <a:rPr lang="es-ES" sz="1900" dirty="0"/>
              <a:t>El COVID-19 es causado por el virus SARS-CoV-2 </a:t>
            </a:r>
          </a:p>
          <a:p>
            <a:r>
              <a:rPr lang="es-ES" sz="1900" dirty="0"/>
              <a:t>Al comienzo del brote, se reportó que muchos pacientes estuvieron relacionados con un mercado grande de pescados y mariscos, así como de animales vivos</a:t>
            </a:r>
          </a:p>
          <a:p>
            <a:pPr lvl="1"/>
            <a:r>
              <a:rPr lang="es-ES" sz="1800" dirty="0"/>
              <a:t>Más tarde, la falta de vínculos con el mercado indicó la propagación de la enfermedad de persona a persona</a:t>
            </a:r>
          </a:p>
          <a:p>
            <a:r>
              <a:rPr lang="es-ES" sz="1900" dirty="0"/>
              <a:t>Se reportó exportación de casos relacionados con viajes </a:t>
            </a:r>
          </a:p>
        </p:txBody>
      </p:sp>
      <p:pic>
        <p:nvPicPr>
          <p:cNvPr id="7" name="Picture 6">
            <a:extLst>
              <a:ext uri="{FF2B5EF4-FFF2-40B4-BE49-F238E27FC236}">
                <a16:creationId xmlns:a16="http://schemas.microsoft.com/office/drawing/2014/main" id="{4FE32109-15B8-46C3-A83B-D30B30E4B09E}"/>
              </a:ext>
            </a:extLst>
          </p:cNvPr>
          <p:cNvPicPr>
            <a:picLocks noChangeAspect="1"/>
          </p:cNvPicPr>
          <p:nvPr/>
        </p:nvPicPr>
        <p:blipFill>
          <a:blip r:embed="rId3">
            <a:alphaModFix/>
          </a:blip>
          <a:stretch>
            <a:fillRect/>
          </a:stretch>
        </p:blipFill>
        <p:spPr>
          <a:xfrm>
            <a:off x="6140531" y="1276571"/>
            <a:ext cx="3004617" cy="2221010"/>
          </a:xfrm>
          <a:prstGeom prst="rect">
            <a:avLst/>
          </a:prstGeom>
        </p:spPr>
      </p:pic>
      <p:sp>
        <p:nvSpPr>
          <p:cNvPr id="8" name="TextBox 7">
            <a:extLst>
              <a:ext uri="{FF2B5EF4-FFF2-40B4-BE49-F238E27FC236}">
                <a16:creationId xmlns:a16="http://schemas.microsoft.com/office/drawing/2014/main" id="{B5242AA7-9E6E-4E25-9573-C7B9A93FE659}"/>
              </a:ext>
            </a:extLst>
          </p:cNvPr>
          <p:cNvSpPr txBox="1"/>
          <p:nvPr/>
        </p:nvSpPr>
        <p:spPr>
          <a:xfrm>
            <a:off x="6302327" y="4109429"/>
            <a:ext cx="3059568" cy="276999"/>
          </a:xfrm>
          <a:prstGeom prst="rect">
            <a:avLst/>
          </a:prstGeom>
          <a:noFill/>
        </p:spPr>
        <p:txBody>
          <a:bodyPr wrap="square" rtlCol="0">
            <a:spAutoFit/>
          </a:bodyPr>
          <a:lstStyle/>
          <a:p>
            <a:r>
              <a:rPr lang="es-ES" sz="1200" dirty="0">
                <a:solidFill>
                  <a:srgbClr val="00788A"/>
                </a:solidFill>
              </a:rPr>
              <a:t> https://www.healthpolicy-watch.org/</a:t>
            </a:r>
          </a:p>
        </p:txBody>
      </p:sp>
    </p:spTree>
    <p:extLst>
      <p:ext uri="{BB962C8B-B14F-4D97-AF65-F5344CB8AC3E}">
        <p14:creationId xmlns:p14="http://schemas.microsoft.com/office/powerpoint/2010/main" val="2285643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COVID-19: Transmisión</a:t>
            </a:r>
          </a:p>
        </p:txBody>
      </p:sp>
      <p:sp>
        <p:nvSpPr>
          <p:cNvPr id="3" name="Content Placeholder 2"/>
          <p:cNvSpPr>
            <a:spLocks noGrp="1"/>
          </p:cNvSpPr>
          <p:nvPr>
            <p:ph type="body" sz="quarter" idx="10"/>
          </p:nvPr>
        </p:nvSpPr>
        <p:spPr>
          <a:xfrm>
            <a:off x="457200" y="895570"/>
            <a:ext cx="6808124" cy="3517404"/>
          </a:xfrm>
        </p:spPr>
        <p:txBody>
          <a:bodyPr/>
          <a:lstStyle/>
          <a:p>
            <a:r>
              <a:rPr lang="es-ES" dirty="0">
                <a:solidFill>
                  <a:srgbClr val="000000"/>
                </a:solidFill>
              </a:rPr>
              <a:t>El COVID-19 se transmite principalmente de persona a persona a través de las gotitas respiratorias</a:t>
            </a:r>
          </a:p>
          <a:p>
            <a:pPr lvl="1"/>
            <a:r>
              <a:rPr lang="es-ES" sz="1800" dirty="0">
                <a:solidFill>
                  <a:srgbClr val="000000"/>
                </a:solidFill>
              </a:rPr>
              <a:t>Estas gotitas se liberan cuando alguien habla, estornuda o tose</a:t>
            </a:r>
          </a:p>
          <a:p>
            <a:pPr lvl="1"/>
            <a:r>
              <a:rPr lang="es-ES" sz="1800" dirty="0">
                <a:solidFill>
                  <a:srgbClr val="000000"/>
                </a:solidFill>
              </a:rPr>
              <a:t>Las gotitas infecciosas pueden llegar a la boca o la nariz de las personas que se encuentren cerca o posiblemente entrar a los pulmones al respirar</a:t>
            </a:r>
          </a:p>
          <a:p>
            <a:r>
              <a:rPr lang="es-ES" dirty="0">
                <a:solidFill>
                  <a:srgbClr val="000000"/>
                </a:solidFill>
              </a:rPr>
              <a:t>El COVID-19 también podría propagarse si se tocan objetos o superficies que estén contaminados </a:t>
            </a:r>
          </a:p>
          <a:p>
            <a:r>
              <a:rPr lang="es-ES" dirty="0">
                <a:solidFill>
                  <a:srgbClr val="000000"/>
                </a:solidFill>
              </a:rPr>
              <a:t>Datos recientes indican la transmisión por parte de personas que no presentan síntomas</a:t>
            </a:r>
          </a:p>
        </p:txBody>
      </p:sp>
      <p:pic>
        <p:nvPicPr>
          <p:cNvPr id="7" name="Picture 6" descr="Icon: Coughing on someone close by">
            <a:extLst>
              <a:ext uri="{FF2B5EF4-FFF2-40B4-BE49-F238E27FC236}">
                <a16:creationId xmlns:a16="http://schemas.microsoft.com/office/drawing/2014/main" id="{0C83AADA-133F-494B-8A46-EA8604FEFC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11490" y="2886100"/>
            <a:ext cx="1769720" cy="1769720"/>
          </a:xfrm>
          <a:prstGeom prst="rect">
            <a:avLst/>
          </a:prstGeom>
        </p:spPr>
      </p:pic>
    </p:spTree>
    <p:extLst>
      <p:ext uri="{BB962C8B-B14F-4D97-AF65-F5344CB8AC3E}">
        <p14:creationId xmlns:p14="http://schemas.microsoft.com/office/powerpoint/2010/main" val="29620455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C36A-D2A1-47AE-A034-0951FE000393}"/>
              </a:ext>
            </a:extLst>
          </p:cNvPr>
          <p:cNvSpPr>
            <a:spLocks noGrp="1"/>
          </p:cNvSpPr>
          <p:nvPr>
            <p:ph type="title"/>
          </p:nvPr>
        </p:nvSpPr>
        <p:spPr/>
        <p:txBody>
          <a:bodyPr/>
          <a:lstStyle/>
          <a:p>
            <a:r>
              <a:rPr lang="es-ES"/>
              <a:t>COVID-19: Transmisión</a:t>
            </a:r>
          </a:p>
        </p:txBody>
      </p:sp>
      <p:sp>
        <p:nvSpPr>
          <p:cNvPr id="3" name="Text Placeholder 2">
            <a:extLst>
              <a:ext uri="{FF2B5EF4-FFF2-40B4-BE49-F238E27FC236}">
                <a16:creationId xmlns:a16="http://schemas.microsoft.com/office/drawing/2014/main" id="{8887C59D-AF7E-4CDD-8BF6-B93CBB397D39}"/>
              </a:ext>
            </a:extLst>
          </p:cNvPr>
          <p:cNvSpPr>
            <a:spLocks noGrp="1"/>
          </p:cNvSpPr>
          <p:nvPr>
            <p:ph type="body" sz="quarter" idx="10"/>
          </p:nvPr>
        </p:nvSpPr>
        <p:spPr>
          <a:xfrm>
            <a:off x="457200" y="1027222"/>
            <a:ext cx="8229600" cy="3341688"/>
          </a:xfrm>
        </p:spPr>
        <p:txBody>
          <a:bodyPr/>
          <a:lstStyle/>
          <a:p>
            <a:r>
              <a:rPr lang="es-ES" dirty="0">
                <a:solidFill>
                  <a:srgbClr val="000000"/>
                </a:solidFill>
              </a:rPr>
              <a:t>Los datos actuales no respaldan la transmisión del SARS-CoV-2 por aerosoles a larga distancia como la que se observa con el sarampión y la tuberculosis</a:t>
            </a:r>
          </a:p>
          <a:p>
            <a:r>
              <a:rPr lang="es-ES" dirty="0">
                <a:solidFill>
                  <a:srgbClr val="000000"/>
                </a:solidFill>
              </a:rPr>
              <a:t>Como sucede con muchos patógenos respiratorios, la inhalación de aerosoles a corta distancia es una posibilidad para la transmisión del COVID-19 </a:t>
            </a:r>
          </a:p>
          <a:p>
            <a:pPr lvl="1"/>
            <a:r>
              <a:rPr lang="es-ES" dirty="0">
                <a:solidFill>
                  <a:srgbClr val="000000"/>
                </a:solidFill>
              </a:rPr>
              <a:t>Particularmente en unidades médicas llenas de gente y en espacios sin ventilación adecuada</a:t>
            </a:r>
          </a:p>
          <a:p>
            <a:r>
              <a:rPr lang="es-ES" dirty="0">
                <a:solidFill>
                  <a:srgbClr val="000000"/>
                </a:solidFill>
              </a:rPr>
              <a:t>Ciertos procedimientos en los establecimientos de salud pueden generar aerosoles finos y deben evitarse cuando sea posible.  </a:t>
            </a:r>
          </a:p>
          <a:p>
            <a:pPr marL="0" indent="0">
              <a:buNone/>
            </a:pPr>
            <a:endParaRPr lang="en-US" dirty="0">
              <a:solidFill>
                <a:srgbClr val="FF0000"/>
              </a:solidFill>
            </a:endParaRPr>
          </a:p>
        </p:txBody>
      </p:sp>
      <p:sp>
        <p:nvSpPr>
          <p:cNvPr id="4" name="TextBox 3">
            <a:extLst>
              <a:ext uri="{FF2B5EF4-FFF2-40B4-BE49-F238E27FC236}">
                <a16:creationId xmlns:a16="http://schemas.microsoft.com/office/drawing/2014/main" id="{4638463B-3864-4FA7-8B8E-79C6B4355927}"/>
              </a:ext>
            </a:extLst>
          </p:cNvPr>
          <p:cNvSpPr txBox="1"/>
          <p:nvPr/>
        </p:nvSpPr>
        <p:spPr>
          <a:xfrm>
            <a:off x="1381538" y="4500563"/>
            <a:ext cx="7116418" cy="523220"/>
          </a:xfrm>
          <a:prstGeom prst="rect">
            <a:avLst/>
          </a:prstGeom>
          <a:noFill/>
        </p:spPr>
        <p:txBody>
          <a:bodyPr wrap="square" rtlCol="0">
            <a:spAutoFit/>
          </a:bodyPr>
          <a:lstStyle/>
          <a:p>
            <a:r>
              <a:rPr lang="es-ES" dirty="0">
                <a:solidFill>
                  <a:srgbClr val="000000"/>
                </a:solidFill>
              </a:rPr>
              <a:t> </a:t>
            </a:r>
            <a:r>
              <a:rPr lang="es-ES" sz="1000" b="1" dirty="0">
                <a:solidFill>
                  <a:srgbClr val="000000"/>
                </a:solidFill>
              </a:rPr>
              <a:t>Vea la guía de la OMS, </a:t>
            </a:r>
            <a:r>
              <a:rPr lang="es-ES" sz="1000" b="1" dirty="0">
                <a:solidFill>
                  <a:srgbClr val="000000"/>
                </a:solidFill>
                <a:hlinkClick r:id="rId2">
                  <a:extLst>
                    <a:ext uri="{A12FA001-AC4F-418D-AE19-62706E023703}">
                      <ahyp:hlinkClr xmlns:ahyp="http://schemas.microsoft.com/office/drawing/2018/hyperlinkcolor" val="tx"/>
                    </a:ext>
                  </a:extLst>
                </a:hlinkClick>
              </a:rPr>
              <a:t>Modos de transmisión del virus que causa el COVID-19: Implicaciones para las recomendaciones de precaución relacionadas con la prevención y el control de infecciones</a:t>
            </a:r>
            <a:r>
              <a:rPr lang="es-ES" sz="1000" b="1" dirty="0">
                <a:solidFill>
                  <a:srgbClr val="000000"/>
                </a:solidFill>
              </a:rPr>
              <a:t> </a:t>
            </a:r>
          </a:p>
        </p:txBody>
      </p:sp>
    </p:spTree>
    <p:extLst>
      <p:ext uri="{BB962C8B-B14F-4D97-AF65-F5344CB8AC3E}">
        <p14:creationId xmlns:p14="http://schemas.microsoft.com/office/powerpoint/2010/main" val="5058356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s-ES"/>
              <a:t>COVID-19: Síntomas</a:t>
            </a:r>
          </a:p>
        </p:txBody>
      </p:sp>
      <p:sp>
        <p:nvSpPr>
          <p:cNvPr id="4" name="Text Placeholder 2">
            <a:extLst>
              <a:ext uri="{FF2B5EF4-FFF2-40B4-BE49-F238E27FC236}">
                <a16:creationId xmlns:a16="http://schemas.microsoft.com/office/drawing/2014/main" id="{2E8E6BDE-AFAB-4A27-840F-7FF88DE6134C}"/>
              </a:ext>
            </a:extLst>
          </p:cNvPr>
          <p:cNvSpPr>
            <a:spLocks noGrp="1"/>
          </p:cNvSpPr>
          <p:nvPr>
            <p:ph type="body" sz="quarter" idx="10"/>
          </p:nvPr>
        </p:nvSpPr>
        <p:spPr>
          <a:xfrm>
            <a:off x="288235" y="927145"/>
            <a:ext cx="5431972" cy="3316463"/>
          </a:xfrm>
        </p:spPr>
        <p:txBody>
          <a:bodyPr/>
          <a:lstStyle/>
          <a:p>
            <a:r>
              <a:rPr lang="es-ES" sz="1800"/>
              <a:t>Se ha reportado una amplia variedad de síntomas*</a:t>
            </a:r>
          </a:p>
          <a:p>
            <a:pPr lvl="1"/>
            <a:r>
              <a:rPr lang="es-ES" sz="1600">
                <a:solidFill>
                  <a:srgbClr val="2D2C2C"/>
                </a:solidFill>
              </a:rPr>
              <a:t>Fiebre o escalofríos</a:t>
            </a:r>
          </a:p>
          <a:p>
            <a:pPr lvl="1"/>
            <a:r>
              <a:rPr lang="es-ES" sz="1600">
                <a:solidFill>
                  <a:srgbClr val="2D2C2C"/>
                </a:solidFill>
              </a:rPr>
              <a:t>Tos</a:t>
            </a:r>
          </a:p>
          <a:p>
            <a:pPr lvl="1"/>
            <a:r>
              <a:rPr lang="es-ES" sz="1600">
                <a:solidFill>
                  <a:srgbClr val="2D2C2C"/>
                </a:solidFill>
              </a:rPr>
              <a:t>Falta de aliento o dificultad para respirar</a:t>
            </a:r>
          </a:p>
          <a:p>
            <a:pPr lvl="1"/>
            <a:r>
              <a:rPr lang="es-ES" sz="1600">
                <a:solidFill>
                  <a:srgbClr val="2D2C2C"/>
                </a:solidFill>
              </a:rPr>
              <a:t>Dolor de cabeza</a:t>
            </a:r>
          </a:p>
          <a:p>
            <a:pPr lvl="1"/>
            <a:r>
              <a:rPr lang="es-ES" sz="1600"/>
              <a:t>Congestión nasal o moqueo</a:t>
            </a:r>
          </a:p>
          <a:p>
            <a:pPr lvl="1"/>
            <a:r>
              <a:rPr lang="es-ES" sz="1600">
                <a:solidFill>
                  <a:srgbClr val="000000"/>
                </a:solidFill>
              </a:rPr>
              <a:t>Dolor en el cuerpo o los músculos</a:t>
            </a:r>
          </a:p>
          <a:p>
            <a:pPr lvl="1"/>
            <a:r>
              <a:rPr lang="es-ES" sz="1600">
                <a:solidFill>
                  <a:srgbClr val="000000"/>
                </a:solidFill>
              </a:rPr>
              <a:t>Dolor de garganta </a:t>
            </a:r>
          </a:p>
          <a:p>
            <a:pPr lvl="1"/>
            <a:r>
              <a:rPr lang="es-ES" sz="1600">
                <a:solidFill>
                  <a:srgbClr val="000000"/>
                </a:solidFill>
              </a:rPr>
              <a:t>Pérdida reciente del olfato o del gusto</a:t>
            </a:r>
          </a:p>
          <a:p>
            <a:pPr lvl="1"/>
            <a:r>
              <a:rPr lang="es-ES" sz="1600">
                <a:solidFill>
                  <a:srgbClr val="000000"/>
                </a:solidFill>
              </a:rPr>
              <a:t>Diarrea (podría presentarse en algunos pacientes)</a:t>
            </a:r>
          </a:p>
          <a:p>
            <a:pPr marL="0" indent="0">
              <a:buNone/>
            </a:pPr>
            <a:endParaRPr lang="en-US" dirty="0"/>
          </a:p>
        </p:txBody>
      </p:sp>
      <p:sp>
        <p:nvSpPr>
          <p:cNvPr id="8" name="Text Placeholder 2">
            <a:extLst>
              <a:ext uri="{FF2B5EF4-FFF2-40B4-BE49-F238E27FC236}">
                <a16:creationId xmlns:a16="http://schemas.microsoft.com/office/drawing/2014/main" id="{61DB461D-57DE-42FE-890F-91B5DBB17E54}"/>
              </a:ext>
            </a:extLst>
          </p:cNvPr>
          <p:cNvSpPr txBox="1">
            <a:spLocks/>
          </p:cNvSpPr>
          <p:nvPr/>
        </p:nvSpPr>
        <p:spPr bwMode="auto">
          <a:xfrm>
            <a:off x="5010982" y="4110156"/>
            <a:ext cx="5048908" cy="68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1700" dirty="0"/>
              <a:t>Periodo de incubación estimado: 2 a 14 días</a:t>
            </a:r>
          </a:p>
        </p:txBody>
      </p:sp>
      <p:pic>
        <p:nvPicPr>
          <p:cNvPr id="9" name="Picture 8">
            <a:extLst>
              <a:ext uri="{FF2B5EF4-FFF2-40B4-BE49-F238E27FC236}">
                <a16:creationId xmlns:a16="http://schemas.microsoft.com/office/drawing/2014/main" id="{BCC30637-45C9-42DF-9609-2EDB6214C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982" y="1033344"/>
            <a:ext cx="1709858" cy="1709858"/>
          </a:xfrm>
          <a:prstGeom prst="rect">
            <a:avLst/>
          </a:prstGeom>
        </p:spPr>
      </p:pic>
      <p:pic>
        <p:nvPicPr>
          <p:cNvPr id="10" name="Picture 9">
            <a:extLst>
              <a:ext uri="{FF2B5EF4-FFF2-40B4-BE49-F238E27FC236}">
                <a16:creationId xmlns:a16="http://schemas.microsoft.com/office/drawing/2014/main" id="{B30CB1AF-BDBF-4055-81D8-0F7157D4C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153" y="2151182"/>
            <a:ext cx="1512008" cy="1512008"/>
          </a:xfrm>
          <a:prstGeom prst="rect">
            <a:avLst/>
          </a:prstGeom>
        </p:spPr>
      </p:pic>
      <p:sp>
        <p:nvSpPr>
          <p:cNvPr id="2" name="Rectangle: Rounded Corners 1">
            <a:extLst>
              <a:ext uri="{FF2B5EF4-FFF2-40B4-BE49-F238E27FC236}">
                <a16:creationId xmlns:a16="http://schemas.microsoft.com/office/drawing/2014/main" id="{18F1C085-C801-4897-AD25-68057D2F69FB}"/>
              </a:ext>
            </a:extLst>
          </p:cNvPr>
          <p:cNvSpPr/>
          <p:nvPr/>
        </p:nvSpPr>
        <p:spPr>
          <a:xfrm>
            <a:off x="5010982" y="4068059"/>
            <a:ext cx="4034114" cy="5634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EB55E6E-7E77-44DB-B6D7-DDF3F2A0B44D}"/>
              </a:ext>
            </a:extLst>
          </p:cNvPr>
          <p:cNvSpPr txBox="1"/>
          <p:nvPr/>
        </p:nvSpPr>
        <p:spPr>
          <a:xfrm>
            <a:off x="1120140" y="4543731"/>
            <a:ext cx="3779520" cy="230832"/>
          </a:xfrm>
          <a:prstGeom prst="rect">
            <a:avLst/>
          </a:prstGeom>
          <a:noFill/>
        </p:spPr>
        <p:txBody>
          <a:bodyPr wrap="square" rtlCol="0">
            <a:spAutoFit/>
          </a:bodyPr>
          <a:lstStyle/>
          <a:p>
            <a:r>
              <a:rPr lang="es-ES" sz="900" dirty="0">
                <a:solidFill>
                  <a:srgbClr val="000000"/>
                </a:solidFill>
                <a:latin typeface="Calibri" panose="020F0502020204030204" pitchFamily="34" charset="0"/>
              </a:rPr>
              <a:t>* </a:t>
            </a:r>
            <a:r>
              <a:rPr lang="es-ES" sz="900" dirty="0">
                <a:latin typeface="Calibri" panose="020F0502020204030204" pitchFamily="34" charset="0"/>
              </a:rPr>
              <a:t>https://www.who.int/publications-detail/clinical-management-of-covid-19</a:t>
            </a:r>
          </a:p>
        </p:txBody>
      </p:sp>
    </p:spTree>
    <p:extLst>
      <p:ext uri="{BB962C8B-B14F-4D97-AF65-F5344CB8AC3E}">
        <p14:creationId xmlns:p14="http://schemas.microsoft.com/office/powerpoint/2010/main" val="3890354692"/>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263BB87ED693489DF545C68D111AB5" ma:contentTypeVersion="19" ma:contentTypeDescription="Create a new document." ma:contentTypeScope="" ma:versionID="0a0c5dcb93ec546cb01c133f618cb45b">
  <xsd:schema xmlns:xsd="http://www.w3.org/2001/XMLSchema" xmlns:xs="http://www.w3.org/2001/XMLSchema" xmlns:p="http://schemas.microsoft.com/office/2006/metadata/properties" xmlns:ns1="http://schemas.microsoft.com/sharepoint/v3" xmlns:ns2="52ff0146-47b4-4d51-8c1c-03266fcd63a2" xmlns:ns3="cd03f174-a395-49eb-8ee9-8d943e22f40d" targetNamespace="http://schemas.microsoft.com/office/2006/metadata/properties" ma:root="true" ma:fieldsID="9adb54431f74084fbff2d7affc8261f9" ns1:_="" ns2:_="" ns3:_="">
    <xsd:import namespace="http://schemas.microsoft.com/sharepoint/v3"/>
    <xsd:import namespace="52ff0146-47b4-4d51-8c1c-03266fcd63a2"/>
    <xsd:import namespace="cd03f174-a395-49eb-8ee9-8d943e22f4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2:Status" minOccurs="0"/>
                <xsd:element ref="ns2:_x0070_n49" minOccurs="0"/>
                <xsd:element ref="ns3:TaxKeywordTaxHTField" minOccurs="0"/>
                <xsd:element ref="ns3:TaxCatchAll" minOccurs="0"/>
                <xsd:element ref="ns2:Catch"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element name="PublishingStartDate" ma:index="2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7"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ff0146-47b4-4d51-8c1c-03266fcd63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Status" ma:index="20" nillable="true" ma:displayName="Status" ma:default="Draft" ma:format="Dropdown" ma:internalName="Status">
      <xsd:simpleType>
        <xsd:restriction base="dms:Choice">
          <xsd:enumeration value="Draft"/>
          <xsd:enumeration value="Final"/>
        </xsd:restriction>
      </xsd:simpleType>
    </xsd:element>
    <xsd:element name="_x0070_n49" ma:index="21" nillable="true" ma:displayName="Person or Group" ma:list="UserInfo" ma:internalName="_x0070_n49">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ch" ma:index="25" nillable="true" ma:displayName="Catch" ma:default="New Item" ma:indexed="true" ma:internalName="Catch">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03f174-a395-49eb-8ee9-8d943e22f4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KeywordTaxHTField" ma:index="23" nillable="true" ma:taxonomy="true" ma:internalName="TaxKeywordTaxHTField" ma:taxonomyFieldName="TaxKeyword" ma:displayName="Enterprise Keywords" ma:fieldId="{23f27201-bee3-471e-b2e7-b64fd8b7ca38}" ma:taxonomyMulti="true" ma:sspId="9353dbe8-8260-4ccf-8219-3d2995e6fa15" ma:termSetId="00000000-0000-0000-0000-000000000000" ma:anchorId="00000000-0000-0000-0000-000000000000" ma:open="true" ma:isKeyword="true">
      <xsd:complexType>
        <xsd:sequence>
          <xsd:element ref="pc:Terms" minOccurs="0" maxOccurs="1"/>
        </xsd:sequence>
      </xsd:complexType>
    </xsd:element>
    <xsd:element name="TaxCatchAll" ma:index="24" nillable="true" ma:displayName="Taxonomy Catch All Column" ma:hidden="true" ma:list="{a3280506-6cd4-40ea-8d11-c5017f6a7f66}" ma:internalName="TaxCatchAll" ma:showField="CatchAllData" ma:web="cd03f174-a395-49eb-8ee9-8d943e22f4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Catch xmlns="52ff0146-47b4-4d51-8c1c-03266fcd63a2">New Item</Catch>
    <TaxCatchAll xmlns="cd03f174-a395-49eb-8ee9-8d943e22f40d"/>
    <Status xmlns="52ff0146-47b4-4d51-8c1c-03266fcd63a2">Draft</Status>
    <_x0070_n49 xmlns="52ff0146-47b4-4d51-8c1c-03266fcd63a2">
      <UserInfo>
        <DisplayName/>
        <AccountId xsi:nil="true"/>
        <AccountType/>
      </UserInfo>
    </_x0070_n49>
    <TaxKeywordTaxHTField xmlns="cd03f174-a395-49eb-8ee9-8d943e22f40d">
      <Terms xmlns="http://schemas.microsoft.com/office/infopath/2007/PartnerControls"/>
    </TaxKeywordTaxHTField>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FD0F64B-0FA0-4A5F-8BCC-B368B77A6A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2ff0146-47b4-4d51-8c1c-03266fcd63a2"/>
    <ds:schemaRef ds:uri="cd03f174-a395-49eb-8ee9-8d943e22f4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3EF46B-D1D9-472A-9C8B-29C7DE59FF5C}">
  <ds:schemaRefs>
    <ds:schemaRef ds:uri="http://schemas.microsoft.com/sharepoint/v3/contenttype/forms"/>
  </ds:schemaRefs>
</ds:datastoreItem>
</file>

<file path=customXml/itemProps3.xml><?xml version="1.0" encoding="utf-8"?>
<ds:datastoreItem xmlns:ds="http://schemas.openxmlformats.org/officeDocument/2006/customXml" ds:itemID="{D1C5A8ED-4866-40D3-8A21-2D266B0718C6}">
  <ds:schemaRefs>
    <ds:schemaRef ds:uri="http://www.w3.org/XML/1998/namespace"/>
    <ds:schemaRef ds:uri="http://purl.org/dc/elements/1.1/"/>
    <ds:schemaRef ds:uri="52ff0146-47b4-4d51-8c1c-03266fcd63a2"/>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cd03f174-a395-49eb-8ee9-8d943e22f40d"/>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5956</TotalTime>
  <Words>3498</Words>
  <Application>Microsoft Office PowerPoint</Application>
  <PresentationFormat>On-screen Show (16:9)</PresentationFormat>
  <Paragraphs>247</Paragraphs>
  <Slides>25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Wingdings</vt:lpstr>
      <vt:lpstr>Calibri</vt:lpstr>
      <vt:lpstr>Myriad Web Pro</vt:lpstr>
      <vt:lpstr>Courier New</vt:lpstr>
      <vt:lpstr>Master</vt:lpstr>
      <vt:lpstr>Resumen acerca del COVID-19 y prioridades sobre la prevención y el control de infecciones en entornos de atención médica fuera de los EE. UU.</vt:lpstr>
      <vt:lpstr>Esquema de la presentación</vt:lpstr>
      <vt:lpstr>Información general sobre los coronavirus</vt:lpstr>
      <vt:lpstr>Los coronavirus (CoV) </vt:lpstr>
      <vt:lpstr>Enfermedad del coronavirus 2019 (COVID-19)</vt:lpstr>
      <vt:lpstr>COVID-19: Aparición</vt:lpstr>
      <vt:lpstr>COVID-19: Transmisión</vt:lpstr>
      <vt:lpstr>COVID-19: Transmisión</vt:lpstr>
      <vt:lpstr>COVID-19: Síntomas</vt:lpstr>
      <vt:lpstr>COVID-19: Gravedad de la enfermedad –  China, 31 de diciembre del 2019 al 11 de febrero del 2020</vt:lpstr>
      <vt:lpstr>COVID-19: Personas con mayor riesgo de enfermarse gravemente</vt:lpstr>
      <vt:lpstr>Prevención y tratamiento del COVID-19 </vt:lpstr>
      <vt:lpstr>COVID-19: Medidas preventivas cotidianas</vt:lpstr>
      <vt:lpstr>COVID-19: Tratamiento </vt:lpstr>
      <vt:lpstr>Prevención y control de infecciones para el COVID-19</vt:lpstr>
      <vt:lpstr>¿Qué es la prevención y el control de infecciones? </vt:lpstr>
      <vt:lpstr>COVID-19: Prioridades de la prevención y el control de infecciones </vt:lpstr>
      <vt:lpstr>Precauciones estándar y basadas en la transmisión </vt:lpstr>
      <vt:lpstr>Precauciones estándar </vt:lpstr>
      <vt:lpstr>COVID-19: Precauciones basadas en la transmisión</vt:lpstr>
      <vt:lpstr>COVID-19: Precauciones basadas en la transmisión</vt:lpstr>
      <vt:lpstr>COVID-19: EPP</vt:lpstr>
      <vt:lpstr>Procedimientos que generan aerosoles</vt:lpstr>
      <vt:lpstr>Recursos sobre la prevención y el control de infecciones relacionados con el COVID-19 en entornos de atención médica fuera de los EE. UU. </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nCoV_template_PPT_GEN_PUB</dc:title>
  <dc:creator>Centers for Disease Control and Prevention</dc:creator>
  <cp:lastModifiedBy>Morrison, Viviana (CDC/OD/OADC) (CTR)</cp:lastModifiedBy>
  <cp:revision>432</cp:revision>
  <dcterms:created xsi:type="dcterms:W3CDTF">2011-03-17T17:43:16Z</dcterms:created>
  <dcterms:modified xsi:type="dcterms:W3CDTF">2020-08-24T18:15:18Z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0x010100BB263BB87ED693489DF545C68D111AB5</vt:lpwstr>
  </property>
  <property fmtid="{D5CDD505-2E9C-101B-9397-08002B2CF9AE}" pid="4" name="TaxKeyword">
    <vt:lpwstr/>
  </property>
</Properties>
</file>