
<file path=[Content_Types].xml><?xml version="1.0" encoding="utf-8"?>
<Types xmlns="http://schemas.openxmlformats.org/package/2006/content-types">
  <Default Extension="png" ContentType="image/png"/>
  <Default Extension="svg" ContentType="image/sv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Lst>
  <p:notesMasterIdLst>
    <p:notesMasterId r:id="rId34"/>
  </p:notesMasterIdLst>
  <p:sldIdLst>
    <p:sldId id="257" r:id="rId5"/>
    <p:sldId id="292" r:id="rId6"/>
    <p:sldId id="294" r:id="rId7"/>
    <p:sldId id="295" r:id="rId8"/>
    <p:sldId id="305" r:id="rId9"/>
    <p:sldId id="277" r:id="rId10"/>
    <p:sldId id="279" r:id="rId11"/>
    <p:sldId id="306" r:id="rId12"/>
    <p:sldId id="307" r:id="rId13"/>
    <p:sldId id="308" r:id="rId14"/>
    <p:sldId id="278" r:id="rId15"/>
    <p:sldId id="280" r:id="rId16"/>
    <p:sldId id="302" r:id="rId17"/>
    <p:sldId id="258" r:id="rId18"/>
    <p:sldId id="282" r:id="rId19"/>
    <p:sldId id="284" r:id="rId20"/>
    <p:sldId id="285" r:id="rId21"/>
    <p:sldId id="287" r:id="rId22"/>
    <p:sldId id="288" r:id="rId23"/>
    <p:sldId id="281" r:id="rId24"/>
    <p:sldId id="303" r:id="rId25"/>
    <p:sldId id="289" r:id="rId26"/>
    <p:sldId id="290" r:id="rId27"/>
    <p:sldId id="291" r:id="rId28"/>
    <p:sldId id="297" r:id="rId29"/>
    <p:sldId id="304" r:id="rId30"/>
    <p:sldId id="300" r:id="rId31"/>
    <p:sldId id="301" r:id="rId32"/>
    <p:sldId id="276" r:id="rId33"/>
  </p:sldIdLst>
  <p:sldSz cx="9144000" cy="5143500" type="screen16x9"/>
  <p:notesSz cx="6858000" cy="9144000"/>
  <p:embeddedFontLst>
    <p:embeddedFont>
      <p:font typeface="Myriad Web Pro" panose="020B0604020202020204" charset="0"/>
      <p:regular r:id="rId35"/>
      <p:bold r:id="rId36"/>
      <p:italic r:id="rId37"/>
    </p:embeddedFont>
    <p:embeddedFont>
      <p:font typeface="Calibri" panose="020F0502020204030204" pitchFamily="34" charset="0"/>
      <p:regular r:id="rId38"/>
      <p:bold r:id="rId39"/>
      <p:italic r:id="rId40"/>
      <p:boldItalic r:id="rId41"/>
    </p:embeddedFont>
  </p:embeddedFontLst>
  <p:custDataLst>
    <p:tags r:id="rId42"/>
  </p:custData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eber, J. Todd (CDC/DDID/NCEZID/DHQP)" initials="W(" lastIdx="0" clrIdx="6">
    <p:extLst>
      <p:ext uri="{19B8F6BF-5375-455C-9EA6-DF929625EA0E}">
        <p15:presenceInfo xmlns:p15="http://schemas.microsoft.com/office/powerpoint/2012/main" userId="S::jtw5@cdc.gov::203b8ff1-e78c-4a1e-bcb9-04d9b688c130" providerId="AD"/>
      </p:ext>
    </p:extLst>
  </p:cmAuthor>
  <p:cmAuthor id="1" name="Westercamp, Matthew (CDC/DDID/NCEZID/DHQP)" initials="WM(" lastIdx="0" clrIdx="0">
    <p:extLst>
      <p:ext uri="{19B8F6BF-5375-455C-9EA6-DF929625EA0E}">
        <p15:presenceInfo xmlns:p15="http://schemas.microsoft.com/office/powerpoint/2012/main" userId="S::xzj3@cdc.gov::26b93994-f854-47cd-998e-7866d3ba8bd5" providerId="AD"/>
      </p:ext>
    </p:extLst>
  </p:cmAuthor>
  <p:cmAuthor id="8" name="Lutgring, Joseph (CDC/DDID/NCEZID/DHQP)" initials="L(" lastIdx="0" clrIdx="7">
    <p:extLst>
      <p:ext uri="{19B8F6BF-5375-455C-9EA6-DF929625EA0E}">
        <p15:presenceInfo xmlns:p15="http://schemas.microsoft.com/office/powerpoint/2012/main" userId="S::yix4@cdc.gov::7c15ce2f-8675-4a4d-911c-01ece13e2c2f" providerId="AD"/>
      </p:ext>
    </p:extLst>
  </p:cmAuthor>
  <p:cmAuthor id="2" name="Osuka, Hanako (CDC/DDID/NCEZID/DHQP)" initials="O(" lastIdx="0" clrIdx="1">
    <p:extLst>
      <p:ext uri="{19B8F6BF-5375-455C-9EA6-DF929625EA0E}">
        <p15:presenceInfo xmlns:p15="http://schemas.microsoft.com/office/powerpoint/2012/main" userId="S::nwd6@cdc.gov::ee69d1ce-09e5-46d3-a3d5-8858d16a5eb2" providerId="AD"/>
      </p:ext>
    </p:extLst>
  </p:cmAuthor>
  <p:cmAuthor id="9" name="Anderson, Tara C. (CDC/DDPHSS/CSELS/DHIS)" initials="A(" lastIdx="0" clrIdx="8">
    <p:extLst>
      <p:ext uri="{19B8F6BF-5375-455C-9EA6-DF929625EA0E}">
        <p15:presenceInfo xmlns:p15="http://schemas.microsoft.com/office/powerpoint/2012/main" userId="S::tqc3@cdc.gov::92eb9c36-42df-4804-bd8a-b09cde8c6650" providerId="AD"/>
      </p:ext>
    </p:extLst>
  </p:cmAuthor>
  <p:cmAuthor id="3" name="Smith, Rachel M. (CDC/DDID/NCEZID/DHQP)" initials="SRM(" lastIdx="0" clrIdx="2">
    <p:extLst>
      <p:ext uri="{19B8F6BF-5375-455C-9EA6-DF929625EA0E}">
        <p15:presenceInfo xmlns:p15="http://schemas.microsoft.com/office/powerpoint/2012/main" userId="S::vih9@cdc.gov::dc4abae0-7ac9-444b-87ad-86f55ae96850" providerId="AD"/>
      </p:ext>
    </p:extLst>
  </p:cmAuthor>
  <p:cmAuthor id="10" name="Stokley, Shannon (CDC/DDID/NCIRD/ISD)" initials="SS(" lastIdx="0" clrIdx="9">
    <p:extLst>
      <p:ext uri="{19B8F6BF-5375-455C-9EA6-DF929625EA0E}">
        <p15:presenceInfo xmlns:p15="http://schemas.microsoft.com/office/powerpoint/2012/main" userId="S::zma2@cdc.gov::297bf023-3e7c-4b85-897f-b90e1c240489" providerId="AD"/>
      </p:ext>
    </p:extLst>
  </p:cmAuthor>
  <p:cmAuthor id="4" name="Gilbert, Leah K. (CDC/DDNID/NCIPC/DVP)" initials="G(" lastIdx="0" clrIdx="3">
    <p:extLst>
      <p:ext uri="{19B8F6BF-5375-455C-9EA6-DF929625EA0E}">
        <p15:presenceInfo xmlns:p15="http://schemas.microsoft.com/office/powerpoint/2012/main" userId="S::wji4@cdc.gov::93aa8f29-700d-4e94-a084-be30107a435d" providerId="AD"/>
      </p:ext>
    </p:extLst>
  </p:cmAuthor>
  <p:cmAuthor id="5" name="Schindelar, Jessica (CDC/DDID/NCEZID/DHQP)" initials="S(" lastIdx="0" clrIdx="4">
    <p:extLst>
      <p:ext uri="{19B8F6BF-5375-455C-9EA6-DF929625EA0E}">
        <p15:presenceInfo xmlns:p15="http://schemas.microsoft.com/office/powerpoint/2012/main" userId="S::ghq1@cdc.gov::65b9a8aa-06ca-402e-9a86-e01d4050ec0d" providerId="AD"/>
      </p:ext>
    </p:extLst>
  </p:cmAuthor>
  <p:cmAuthor id="6" name="De Perio, Marie A. (CDC/NIOSH/DFSE/HETAB)" initials="DPMA(" lastIdx="0" clrIdx="5">
    <p:extLst>
      <p:ext uri="{19B8F6BF-5375-455C-9EA6-DF929625EA0E}">
        <p15:presenceInfo xmlns:p15="http://schemas.microsoft.com/office/powerpoint/2012/main" userId="S::HGJ1@cdc.gov::c0ec88f1-d730-4d4b-b5bd-d77bd46909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D2C2C"/>
    <a:srgbClr val="F0A82C"/>
    <a:srgbClr val="2D2D2D"/>
    <a:srgbClr val="006A71"/>
    <a:srgbClr val="FBAB18"/>
    <a:srgbClr val="E6E6E6"/>
    <a:srgbClr val="292B6E"/>
    <a:srgbClr val="B01519"/>
    <a:srgbClr val="55B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72620" autoAdjust="0"/>
  </p:normalViewPr>
  <p:slideViewPr>
    <p:cSldViewPr snapToGrid="0">
      <p:cViewPr varScale="1">
        <p:scale>
          <a:sx n="78" d="100"/>
          <a:sy n="78" d="100"/>
        </p:scale>
        <p:origin x="108" y="636"/>
      </p:cViewPr>
      <p:guideLst>
        <p:guide orient="horz" pos="1620"/>
        <p:guide pos="2880"/>
      </p:guideLst>
    </p:cSldViewPr>
  </p:slideViewPr>
  <p:outlineViewPr>
    <p:cViewPr>
      <p:scale>
        <a:sx n="33" d="100"/>
        <a:sy n="33" d="100"/>
      </p:scale>
      <p:origin x="0" y="-1282"/>
    </p:cViewPr>
  </p:outlineViewPr>
  <p:notesTextViewPr>
    <p:cViewPr>
      <p:scale>
        <a:sx n="100" d="100"/>
        <a:sy n="100" d="100"/>
      </p:scale>
      <p:origin x="0" y="0"/>
    </p:cViewPr>
  </p:notesTextViewPr>
  <p:sorterViewPr>
    <p:cViewPr>
      <p:scale>
        <a:sx n="90" d="100"/>
        <a:sy n="90" d="100"/>
      </p:scale>
      <p:origin x="0" y="-4432"/>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ct val="0"/>
              </a:spcBef>
              <a:spcAft>
                <a:spcPct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ct val="0"/>
              </a:spcBef>
              <a:spcAft>
                <a:spcPct val="0"/>
              </a:spcAft>
              <a:defRPr sz="1200" smtClean="0">
                <a:latin typeface="+mn-lt"/>
              </a:defRPr>
            </a:lvl1pPr>
          </a:lstStyle>
          <a:p>
            <a:pPr>
              <a:defRPr/>
            </a:pPr>
            <a:fld id="{33C03299-4BB1-4AD2-828F-715F084383AD}" type="datetimeFigureOut">
              <a:rPr lang="en-US"/>
              <a:pPr>
                <a:defRPr/>
              </a:pPr>
              <a:t>6/18/2020</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ct val="0"/>
              </a:spcBef>
              <a:spcAft>
                <a:spcPct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coronavirus/2019-ncov/symptoms-testing/symptom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defRPr/>
            </a:pPr>
            <a:r>
              <a:rPr lang="pt-PT" sz="1800" b="0" i="0" strike="noStrike" cap="none" spc="0" baseline="0" dirty="0">
                <a:solidFill>
                  <a:srgbClr val="000000"/>
                </a:solidFill>
                <a:effectLst/>
                <a:latin typeface="Myriad Web Pro"/>
                <a:ea typeface="Myriad Web Pro"/>
                <a:cs typeface="Myriad Web Pro"/>
              </a:rPr>
              <a:t>Destinado ao uso em ambientes de cuidados médicos fora dos EUA</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17145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O objetivo da identificação de profissionais de saúde com suspeita de COVID-19 é </a:t>
            </a:r>
            <a:r>
              <a:rPr lang="pt-PT" sz="1800" b="1" i="0" strike="noStrike" cap="none" spc="0" baseline="0" dirty="0">
                <a:solidFill>
                  <a:srgbClr val="000000"/>
                </a:solidFill>
                <a:effectLst/>
                <a:latin typeface="Myriad Web Pro"/>
                <a:ea typeface="Myriad Web Pro"/>
                <a:cs typeface="Myriad Web Pro"/>
              </a:rPr>
              <a:t>impedir a exposição de doentes e funcionários em risco a profissionais de saúde sintomáticos positivos para a COVID-19 </a:t>
            </a:r>
          </a:p>
          <a:p>
            <a:pPr marL="17145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Na estratégia de vigilância passiva, todos os profissionais de saúde fazem autoavaliação para febre e/ou um conjunto definido de sintomas recentemente presentes para COVID-19</a:t>
            </a:r>
          </a:p>
          <a:p>
            <a:pPr marL="17145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Se os profissionais de saúde apresentarem estes sintomas, espera-se que:</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Comuniquem remotamente a sua condição (não exponham outras pessoas)</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NÃO compareçam à unidade de saúde onde trabalham (a menos que sejam necessários cuidados médicos)</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Devem receber avaliação médica imediata e ações de seguimento (a comunicação não é suficiente – as ações de resposta têm de ser implementadas) </a:t>
            </a:r>
          </a:p>
          <a:p>
            <a:pPr marL="171450" lvl="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Este processo de vigilância passiva estabelece um mecanismo para a identificação de profissionais de saúde com maior probabilidade de infeção (ou seja, com sintomas consistentes com a COVID-19) com requisitos mínimos de recursos</a:t>
            </a:r>
          </a:p>
          <a:p>
            <a:pPr marL="171450" lvl="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Considerações sobre a estratégia passiva:</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A adesão é altamente dependente da motivação dos profissionais de saúde e da autoavaliação apropriada dos riscos</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Pode resultar na redução da força laboral</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A disponibilização de baixa médica remunerada/compensação para todos os profissionais de saúde que não têm permissão para trabalhar é essencial (pois pode consumir muitos recursos) </a:t>
            </a:r>
          </a:p>
          <a:p>
            <a:pPr marL="171450" lvl="0" indent="-171450">
              <a:buFont typeface="Arial" panose="020B0604020202020204" pitchFamily="34" charset="0"/>
              <a:buChar char="•"/>
            </a:pPr>
            <a:endParaRPr lang="en-US" b="0" dirty="0"/>
          </a:p>
          <a:p>
            <a:pPr marL="628650" lvl="1"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7E82054C-5FFB-4925-88B8-34BFE44764D6}" type="slidenum">
              <a:rPr lang="en-US" smtClean="0"/>
              <a:t>14</a:t>
            </a:fld>
            <a:endParaRPr lang="en-US"/>
          </a:p>
        </p:txBody>
      </p:sp>
    </p:spTree>
    <p:extLst>
      <p:ext uri="{BB962C8B-B14F-4D97-AF65-F5344CB8AC3E}">
        <p14:creationId xmlns:p14="http://schemas.microsoft.com/office/powerpoint/2010/main" val="1036577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pt-PT" sz="1800" b="0" i="0" strike="noStrike" cap="none" spc="0" baseline="0" dirty="0">
                <a:solidFill>
                  <a:srgbClr val="000000"/>
                </a:solidFill>
                <a:effectLst/>
                <a:latin typeface="Myriad Web Pro"/>
                <a:ea typeface="Myriad Web Pro"/>
                <a:cs typeface="Myriad Web Pro"/>
              </a:rPr>
              <a:t>Nota: a adesão a esta estratégia pode proteger doentes e outros funcionários, mas pode diminuir substancialmente a capacidade de prestar cuidados médicos. Perguntas a fazer: Dada a definição de caso e o risco de COVID-19 nas instalações e na comunidade, qual é a probabilidade de um profissional de saúde sintomático ser positivo para COVID-19?  </a:t>
            </a:r>
          </a:p>
          <a:p>
            <a:endParaRPr lang="en-US" dirty="0"/>
          </a:p>
          <a:p>
            <a:r>
              <a:rPr lang="pt-PT" sz="1800" b="0" i="0" strike="noStrike" cap="none" spc="0" baseline="0" dirty="0">
                <a:solidFill>
                  <a:srgbClr val="000000"/>
                </a:solidFill>
                <a:effectLst/>
                <a:latin typeface="Myriad Web Pro"/>
                <a:ea typeface="Myriad Web Pro"/>
                <a:cs typeface="Myriad Web Pro"/>
              </a:rPr>
              <a:t>Avaliações médicas secundárias: pessoalmente (fora da função clínica normal) ou por telefone – conjunto de perguntas ou avaliações físicas/clínicas que aumentam a probabilidade de o profissional de saúde ser positivo para COVID-19 e precisar de ser restringido do trabalho – Pode incluir testes de confirmação, se disponíveis.   </a:t>
            </a:r>
          </a:p>
          <a:p>
            <a:endParaRPr lang="en-US" dirty="0"/>
          </a:p>
          <a:p>
            <a:r>
              <a:rPr lang="pt-PT" sz="1800" b="0" i="0" strike="noStrike" cap="none" spc="0" baseline="0" dirty="0">
                <a:solidFill>
                  <a:srgbClr val="000000"/>
                </a:solidFill>
                <a:effectLst/>
                <a:latin typeface="Myriad Web Pro"/>
                <a:ea typeface="Myriad Web Pro"/>
                <a:cs typeface="Myriad Web Pro"/>
              </a:rPr>
              <a:t>Formulários de movimentação e monitorização: restrições de trabalho/quarentena/isolamento padronizados com base no risco avaliado de infeção por COVID-19 (devem incluir onde, duração, atividades e compensação)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885887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defRPr/>
            </a:pPr>
            <a:r>
              <a:rPr lang="pt-PT" sz="1200" b="0" i="0" strike="noStrike" cap="none" spc="0" baseline="0" dirty="0">
                <a:solidFill>
                  <a:srgbClr val="000000"/>
                </a:solidFill>
                <a:effectLst/>
                <a:latin typeface="Calibri"/>
                <a:ea typeface="Calibri"/>
                <a:cs typeface="Calibri"/>
              </a:rPr>
              <a:t>As evidências sugerem que lembretes automáticos simples podem aumentar a adesão.</a:t>
            </a:r>
            <a:endParaRPr lang="en-US" dirty="0"/>
          </a:p>
          <a:p>
            <a:pPr marL="17145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As considerações para a estratégia passiva melhorada são as mesmas da </a:t>
            </a:r>
            <a:r>
              <a:rPr lang="pt-PT" sz="1800" b="0" i="0" u="sng" strike="noStrike" cap="none" spc="0" baseline="0" dirty="0">
                <a:solidFill>
                  <a:srgbClr val="000000"/>
                </a:solidFill>
                <a:effectLst/>
                <a:uFill>
                  <a:solidFill>
                    <a:srgbClr val="000000"/>
                  </a:solidFill>
                </a:uFill>
                <a:latin typeface="Myriad Web Pro"/>
                <a:ea typeface="Myriad Web Pro"/>
                <a:cs typeface="Myriad Web Pro"/>
              </a:rPr>
              <a:t>Estratégia passiva</a:t>
            </a:r>
            <a:r>
              <a:rPr lang="pt-PT" sz="1800" b="0" i="0" strike="noStrike" cap="none" spc="0" baseline="0" dirty="0">
                <a:solidFill>
                  <a:srgbClr val="000000"/>
                </a:solidFill>
                <a:effectLst/>
                <a:latin typeface="Myriad Web Pro"/>
                <a:ea typeface="Myriad Web Pro"/>
                <a:cs typeface="Myriad Web Pro"/>
              </a:rPr>
              <a:t>, além de financiamento que pode ser necessário para disponibilizar assistência a mensagens de texto em massa</a:t>
            </a:r>
          </a:p>
          <a:p>
            <a:pPr marL="17145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Os requisitos de um sistema de vigilância passiva melhorado incluem:</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Todos os requisitos da estratégia passiva</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Sistema automatizado (por exemplo, serviço de mensagens em massa) ou manual (por exemplo, mensagens diretas ou telefonemas) para entrar em contacto com os profissionais de saúde para autoavaliação </a:t>
            </a:r>
          </a:p>
          <a:p>
            <a:pPr marL="17145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Requisitos da estratégia passiva:</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Lista de sintomas e termómetro para autoavaliação</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Equipa e mecanismos (por exemplo, linha telefónica) para comunicação remota de sintomas</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Algoritmos de decisão para resposta a relatórios de profissionais de saúde e resultados de avaliação médica secundária </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Formulários de avaliação clínica e movimentação e monitorização padronizados</a:t>
            </a:r>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272810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400" b="0" i="0" strike="noStrike" cap="none" spc="0" baseline="0">
                <a:solidFill>
                  <a:srgbClr val="000000"/>
                </a:solidFill>
                <a:effectLst/>
                <a:latin typeface="Myriad Web Pro"/>
                <a:ea typeface="Myriad Web Pro"/>
                <a:cs typeface="Myriad Web Pro"/>
              </a:rPr>
              <a:t>Mensagens de texto em massa eficazes e informativas, incluindo:</a:t>
            </a:r>
          </a:p>
          <a:p>
            <a:pPr marL="800100" lvl="1" indent="-342900"/>
            <a:r>
              <a:rPr lang="pt-PT" sz="1400" b="0" i="0" strike="noStrike" cap="none" spc="0" baseline="0">
                <a:solidFill>
                  <a:srgbClr val="000000"/>
                </a:solidFill>
                <a:effectLst/>
                <a:latin typeface="Myriad Web Pro"/>
                <a:ea typeface="Myriad Web Pro"/>
                <a:cs typeface="Myriad Web Pro"/>
              </a:rPr>
              <a:t>Frequência de mensagens</a:t>
            </a:r>
          </a:p>
          <a:p>
            <a:pPr marL="800100" lvl="1" indent="-342900"/>
            <a:r>
              <a:rPr lang="pt-PT" sz="1400" b="0" i="0" strike="noStrike" cap="none" spc="0" baseline="0">
                <a:solidFill>
                  <a:srgbClr val="000000"/>
                </a:solidFill>
                <a:effectLst/>
                <a:latin typeface="Myriad Web Pro"/>
                <a:ea typeface="Myriad Web Pro"/>
                <a:cs typeface="Myriad Web Pro"/>
              </a:rPr>
              <a:t>Momento de entrega</a:t>
            </a:r>
          </a:p>
          <a:p>
            <a:pPr marL="800100" lvl="1" indent="-342900"/>
            <a:r>
              <a:rPr lang="pt-PT" sz="1400" b="0" i="0" strike="noStrike" cap="none" spc="0" baseline="0">
                <a:solidFill>
                  <a:srgbClr val="000000"/>
                </a:solidFill>
                <a:effectLst/>
                <a:latin typeface="Myriad Web Pro"/>
                <a:ea typeface="Myriad Web Pro"/>
                <a:cs typeface="Myriad Web Pro"/>
              </a:rPr>
              <a:t>Interatividade das intervenções </a:t>
            </a:r>
          </a:p>
          <a:p>
            <a:r>
              <a:rPr lang="pt-PT" sz="1800" b="0" i="0" strike="noStrike" cap="none" spc="0" baseline="0">
                <a:solidFill>
                  <a:srgbClr val="000000"/>
                </a:solidFill>
                <a:effectLst/>
                <a:latin typeface="Myriad Web Pro"/>
                <a:ea typeface="Myriad Web Pro"/>
                <a:cs typeface="Myriad Web Pro"/>
              </a:rPr>
              <a:t>O sistema deve ser cuidadosamente direcionado para minimizar a carga de trabalho e maximizar os benefícios </a:t>
            </a:r>
            <a:r>
              <a:rPr lang="pt-PT" sz="1600" b="0" i="0" strike="noStrike" cap="none" spc="0" baseline="0">
                <a:solidFill>
                  <a:srgbClr val="000000"/>
                </a:solidFill>
                <a:effectLst/>
                <a:latin typeface="Myriad Web Pro"/>
                <a:ea typeface="Myriad Web Pro"/>
                <a:cs typeface="Myriad Web Pro"/>
              </a:rPr>
              <a:t>Tais como: </a:t>
            </a:r>
            <a:endParaRPr lang="en-US" sz="1800"/>
          </a:p>
          <a:p>
            <a:pPr lvl="1"/>
            <a:r>
              <a:rPr lang="pt-PT" sz="1600" b="0" i="0" strike="noStrike" cap="none" spc="0" baseline="0">
                <a:solidFill>
                  <a:srgbClr val="000000"/>
                </a:solidFill>
                <a:effectLst/>
                <a:latin typeface="Myriad Web Pro"/>
                <a:ea typeface="Myriad Web Pro"/>
                <a:cs typeface="Myriad Web Pro"/>
              </a:rPr>
              <a:t>Profissionais de saúde com exposição documentada à COVID-19</a:t>
            </a:r>
          </a:p>
          <a:p>
            <a:pPr lvl="1"/>
            <a:r>
              <a:rPr lang="pt-PT" sz="1600" b="0" i="0" strike="noStrike" cap="none" spc="0" baseline="0">
                <a:solidFill>
                  <a:srgbClr val="000000"/>
                </a:solidFill>
                <a:effectLst/>
                <a:latin typeface="Myriad Web Pro"/>
                <a:ea typeface="Myriad Web Pro"/>
                <a:cs typeface="Myriad Web Pro"/>
              </a:rPr>
              <a:t>Profissionais de saúde que prestam cuidados a uma população de alto risco de complicação por COVID-19</a:t>
            </a:r>
          </a:p>
          <a:p>
            <a:pPr marL="800100" lvl="1" indent="-342900"/>
            <a:endParaRPr lang="en-US" sz="1400"/>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4062014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171450" indent="-171450">
              <a:buFont typeface="Arial" panose="020B0604020202020204" pitchFamily="34" charset="0"/>
              <a:buChar char="•"/>
            </a:pPr>
            <a:r>
              <a:rPr lang="pt-PT" sz="1800" b="0" i="0" strike="noStrike" cap="none" spc="0" baseline="0">
                <a:solidFill>
                  <a:srgbClr val="000000"/>
                </a:solidFill>
                <a:effectLst/>
                <a:latin typeface="Myriad Web Pro"/>
                <a:ea typeface="Myriad Web Pro"/>
                <a:cs typeface="Myriad Web Pro"/>
              </a:rPr>
              <a:t>Existem evidências limitadas para o benefício da monitorização ativa dos profissionais de saúde, mas estratégias ativas resultarão teoricamente em maior adesão dos trabalhadores à autoavaliação dos sintomas. Melhorando assim a proteção dos doentes </a:t>
            </a:r>
          </a:p>
          <a:p>
            <a:pPr marL="171450" indent="-171450">
              <a:buFont typeface="Arial" panose="020B0604020202020204" pitchFamily="34" charset="0"/>
              <a:buChar char="•"/>
            </a:pPr>
            <a:r>
              <a:rPr lang="pt-PT" sz="1800" b="0" i="0" strike="noStrike" cap="none" spc="0" baseline="0">
                <a:solidFill>
                  <a:srgbClr val="000000"/>
                </a:solidFill>
                <a:effectLst/>
                <a:latin typeface="Myriad Web Pro"/>
                <a:ea typeface="Myriad Web Pro"/>
                <a:cs typeface="Myriad Web Pro"/>
              </a:rPr>
              <a:t>Considerações:</a:t>
            </a:r>
          </a:p>
          <a:p>
            <a:pPr marL="628650" lvl="1" indent="-171450">
              <a:buFont typeface="Arial" panose="020B0604020202020204" pitchFamily="34" charset="0"/>
              <a:buChar char="•"/>
            </a:pPr>
            <a:r>
              <a:rPr lang="pt-PT" sz="1800" b="0" i="0" strike="noStrike" cap="none" spc="0" baseline="0">
                <a:solidFill>
                  <a:srgbClr val="000000"/>
                </a:solidFill>
                <a:effectLst/>
                <a:latin typeface="Myriad Web Pro"/>
                <a:ea typeface="Myriad Web Pro"/>
                <a:cs typeface="Myriad Web Pro"/>
              </a:rPr>
              <a:t>Igual à estratégia passiva</a:t>
            </a:r>
          </a:p>
          <a:p>
            <a:pPr marL="628650" lvl="1" indent="-171450">
              <a:buFont typeface="Arial" panose="020B0604020202020204" pitchFamily="34" charset="0"/>
              <a:buChar char="•"/>
            </a:pPr>
            <a:r>
              <a:rPr lang="pt-PT" sz="1800" b="0" i="0" strike="noStrike" cap="none" spc="0" baseline="0">
                <a:solidFill>
                  <a:srgbClr val="000000"/>
                </a:solidFill>
                <a:effectLst/>
                <a:latin typeface="Myriad Web Pro"/>
                <a:ea typeface="Myriad Web Pro"/>
                <a:cs typeface="Myriad Web Pro"/>
              </a:rPr>
              <a:t>A monitorização ativa dos profissionais de saúde pode consumir muito recursos. Existem evidências limitadas de maior eficácia na prevenção da transmissão hospitalar além das estratégias passivas</a:t>
            </a:r>
          </a:p>
          <a:p>
            <a:pPr marL="628650" lvl="1" indent="-171450">
              <a:buFont typeface="Arial" panose="020B0604020202020204" pitchFamily="34" charset="0"/>
              <a:buChar char="•"/>
            </a:pPr>
            <a:r>
              <a:rPr lang="pt-PT" sz="1800" b="0" i="0" strike="noStrike" cap="none" spc="0" baseline="0">
                <a:solidFill>
                  <a:srgbClr val="000000"/>
                </a:solidFill>
                <a:effectLst/>
                <a:latin typeface="Myriad Web Pro"/>
                <a:ea typeface="Myriad Web Pro"/>
                <a:cs typeface="Myriad Web Pro"/>
              </a:rPr>
              <a:t>A aceitação pela equipa pode ser limitada por perceções de desconfiança na capacidade de monitorizar e comunicar adequadamente os sintomas </a:t>
            </a:r>
          </a:p>
          <a:p>
            <a:pPr marL="628650" lvl="1" indent="-171450">
              <a:buFont typeface="Arial" panose="020B0604020202020204" pitchFamily="34" charset="0"/>
              <a:buChar char="•"/>
            </a:pPr>
            <a:r>
              <a:rPr lang="pt-PT" sz="1800" b="0" i="0" strike="noStrike" cap="none" spc="0" baseline="0">
                <a:solidFill>
                  <a:srgbClr val="000000"/>
                </a:solidFill>
                <a:effectLst/>
                <a:latin typeface="Myriad Web Pro"/>
                <a:ea typeface="Myriad Web Pro"/>
                <a:cs typeface="Myriad Web Pro"/>
              </a:rPr>
              <a:t>A monitorização ativa pode diminuir a probabilidade de os profissionais de saúde monitorizarem sinais e sintomas. Idealmente, os profissionais de saúde irão verificar a sua própria temperatura e sintomas e não se apresentarão se não forem indicados. Qualquer ação que enfraqueça a auto-monitorização deve ser implementada com cautela  </a:t>
            </a:r>
          </a:p>
          <a:p>
            <a:pPr marL="628650" lvl="1" indent="-171450">
              <a:buFont typeface="Arial" panose="020B0604020202020204" pitchFamily="34" charset="0"/>
              <a:buChar char="•"/>
            </a:pPr>
            <a:r>
              <a:rPr lang="pt-PT" sz="1800" b="0" i="0" strike="noStrike" cap="none" spc="0" baseline="0">
                <a:solidFill>
                  <a:srgbClr val="000000"/>
                </a:solidFill>
                <a:effectLst/>
                <a:latin typeface="Myriad Web Pro"/>
                <a:ea typeface="Myriad Web Pro"/>
                <a:cs typeface="Myriad Web Pro"/>
              </a:rPr>
              <a:t>Para diminuir a carga de trabalho e se a responsabilização puder ser mantida, o seguinte pode ser delegado aos supervisores da unidade/imediatos (por exemplo, chefes/responsáveis de enfermagem, chefes de departamento):</a:t>
            </a:r>
          </a:p>
          <a:p>
            <a:pPr marL="1085850" lvl="2" indent="-171450">
              <a:buFont typeface="Arial" panose="020B0604020202020204" pitchFamily="34" charset="0"/>
              <a:buChar char="•"/>
            </a:pPr>
            <a:r>
              <a:rPr lang="pt-PT" sz="1800" b="0" i="0" strike="noStrike" cap="none" spc="0" baseline="0">
                <a:solidFill>
                  <a:srgbClr val="000000"/>
                </a:solidFill>
                <a:effectLst/>
                <a:latin typeface="Myriad Web Pro"/>
                <a:ea typeface="Myriad Web Pro"/>
                <a:cs typeface="Myriad Web Pro"/>
              </a:rPr>
              <a:t>responsabilidade por receber relatórios de sintomas/temperatura</a:t>
            </a:r>
          </a:p>
          <a:p>
            <a:pPr marL="1085850" lvl="2" indent="-171450">
              <a:buFont typeface="Arial" panose="020B0604020202020204" pitchFamily="34" charset="0"/>
              <a:buChar char="•"/>
            </a:pPr>
            <a:r>
              <a:rPr lang="pt-PT" sz="1800" b="0" i="0" strike="noStrike" cap="none" spc="0" baseline="0">
                <a:solidFill>
                  <a:srgbClr val="000000"/>
                </a:solidFill>
                <a:effectLst/>
                <a:latin typeface="Myriad Web Pro"/>
                <a:ea typeface="Myriad Web Pro"/>
                <a:cs typeface="Myriad Web Pro"/>
              </a:rPr>
              <a:t>monitorizar a conformidade da equipa com a estratégia ativa remota</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848544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Estratégia ativa pessoal e estratégia ativa remota</a:t>
            </a:r>
          </a:p>
          <a:p>
            <a:pPr marL="17145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Requisitos da estratégia passiva:</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Lista de sintomas e termómetro para autoavaliação</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Equipa e mecanismos (por exemplo, linha telefónica) para comunicação remota de sintomas</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Algoritmos de decisão para resposta a comunicações de profissionais de saúde e resultados de avaliação secundária </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Formulários de avaliação clínica e movimentação e monitorização padronizados</a:t>
            </a:r>
          </a:p>
          <a:p>
            <a:pPr marL="171450" lvl="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A área física para autoavaliações deve permitir o distanciamento social recomendado (ou seja, pelo menos 1 metro) e incluir estações de lavagem de mãos adequadas </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Sabão e água corrente ou gel à base de álcool</a:t>
            </a:r>
          </a:p>
          <a:p>
            <a:pPr marL="171450" lvl="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Exemplos de sistemas de responsabilização incluem assinatura de registos de tempo de trabalho</a:t>
            </a:r>
          </a:p>
          <a:p>
            <a:pPr marL="171450" lvl="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A estratégia remota difere da estratégia passiva, pois numa estratégia ativa TODOS os profissionais de saúde (independentemente dos sintomas) comunicam, enquanto para a estratégia passiva APENAS SINTOMÁTICOS comunicam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1771299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Na estratégia passiva para identificação de doentes internados, os médicos sabem o que fazer se houver suspeita de COVID-19, incluindo:</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Precauções de isolamento</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Uso de EPI</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Comunicar/informar o ponto principal de CPI (controlo e prevenção da infeção) nas instalações e autoridades de saúde pública </a:t>
            </a:r>
          </a:p>
          <a:p>
            <a:pPr marL="628650" lvl="1"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Como obter o teste (se disponível)</a:t>
            </a:r>
          </a:p>
          <a:p>
            <a:pPr marL="171450" lvl="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Esta estratégia proporciona rutura mínima da prática clínica existente e não exige requisitos para recolha de dados ou preenchimento de formulários padronizados. Esta estratégia procura incentivar o reconhecimento e a comunicação por médicos perspicazes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314062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pt-PT" sz="1800" b="0" i="0" strike="noStrike" cap="none" spc="0" baseline="0" dirty="0">
                <a:solidFill>
                  <a:srgbClr val="000000"/>
                </a:solidFill>
                <a:effectLst/>
                <a:latin typeface="Myriad Web Pro"/>
                <a:ea typeface="Myriad Web Pro"/>
                <a:cs typeface="Myriad Web Pro"/>
              </a:rPr>
              <a:t>Materiais educativos/auxílios do trabalho atualizados são importantes para o sucesso, pois é importante considerar a situação atual da COVID-19 na população de área de cobertura do serviço. A colaboração com a saúde pública nacional/regional é importante para o melhor desempenho da estratégia passiva de localização de casos de doentes internados.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3798250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Determinação empírica de casos: em situações com teste de confirmação de COVID-19 limitado ou inexistente – a determinação empírica de casos é a identificação de doentes com casos de COVID-19 com base em sintomas e historial clínico/de viagem</a:t>
            </a:r>
          </a:p>
          <a:p>
            <a:pPr marL="17145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O grau de desperdício de recursos e o misto de doentes de caso dependerá da precisão da determinação empírica de casos </a:t>
            </a:r>
          </a:p>
          <a:p>
            <a:pPr marL="171450" indent="-171450">
              <a:buFont typeface="Arial" panose="020B0604020202020204" pitchFamily="34" charset="0"/>
              <a:buChar char="•"/>
            </a:pPr>
            <a:r>
              <a:rPr lang="pt-PT" sz="1800" b="0" i="0" strike="noStrike" cap="none" spc="0" baseline="0" dirty="0">
                <a:solidFill>
                  <a:srgbClr val="000000"/>
                </a:solidFill>
                <a:effectLst/>
                <a:latin typeface="Myriad Web Pro"/>
                <a:ea typeface="Myriad Web Pro"/>
                <a:cs typeface="Myriad Web Pro"/>
              </a:rPr>
              <a:t>O suporte à determinação de casos empíricos através da educação do médico e auxiliares de trabalho (conforme descrito) pode ajudar a melhorar a precisão do diagnóstico clínico da COVID-19</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3253113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pt-PT" sz="1800" b="0" i="0" strike="noStrike" cap="none" spc="0" baseline="0">
                <a:solidFill>
                  <a:srgbClr val="000000"/>
                </a:solidFill>
                <a:effectLst/>
                <a:latin typeface="Myriad Web Pro"/>
                <a:ea typeface="Myriad Web Pro"/>
                <a:cs typeface="Myriad Web Pro"/>
              </a:rPr>
              <a:t>Semelhante à estratégia passiva melhorada para identificar profissionais de saúde sintomáticos – esta estratégia incita os médicos a reavaliar sistematicamente doentes internados para sintomas compatíveis com a COVID-19 (maior probabilidade de infeção) e consulta e comunicação adequados.  </a:t>
            </a:r>
          </a:p>
          <a:p>
            <a:pPr marL="171450" indent="-171450">
              <a:buFont typeface="Arial" panose="020B0604020202020204" pitchFamily="34" charset="0"/>
              <a:buChar char="•"/>
            </a:pPr>
            <a:r>
              <a:rPr lang="pt-PT" sz="1800" b="0" i="0" strike="noStrike" cap="none" spc="0" baseline="0">
                <a:solidFill>
                  <a:srgbClr val="000000"/>
                </a:solidFill>
                <a:effectLst/>
                <a:latin typeface="Myriad Web Pro"/>
                <a:ea typeface="Myriad Web Pro"/>
                <a:cs typeface="Myriad Web Pro"/>
              </a:rPr>
              <a:t>Embora estas estratégias possam parecer simples senso comum, a sistematização da prática pode ajudar a garantir que os doentes não sejam negligenciados, pois os profissionais de saúde e os médicos ficam ocupados e alternam entre unidades e instalações.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37790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800" b="0" i="0" strike="noStrike" cap="none" spc="0" baseline="0" dirty="0">
                <a:solidFill>
                  <a:srgbClr val="000000"/>
                </a:solidFill>
                <a:effectLst/>
                <a:latin typeface="Myriad Web Pro"/>
                <a:ea typeface="Myriad Web Pro"/>
                <a:cs typeface="Myriad Web Pro"/>
                <a:hlinkClick r:id="rId3" history="0"/>
              </a:rPr>
              <a:t>https://www.cdc.gov/coronavirus/2019-ncov/symptoms-testing/symptoms.html</a:t>
            </a:r>
            <a:endParaRPr lang="en-US" dirty="0"/>
          </a:p>
          <a:p>
            <a:endParaRPr lang="en-US" dirty="0"/>
          </a:p>
          <a:p>
            <a:r>
              <a:rPr lang="pt-PT" sz="1800" b="0" i="0" strike="noStrike" cap="none" spc="0" baseline="0" dirty="0">
                <a:solidFill>
                  <a:srgbClr val="000000"/>
                </a:solidFill>
                <a:effectLst/>
                <a:latin typeface="Myriad Web Pro"/>
                <a:ea typeface="Myriad Web Pro"/>
                <a:cs typeface="Myriad Web Pro"/>
              </a:rPr>
              <a:t>https://apps.who.int/iris/bitstream/handle/10665/331506/WHO-2019-nCoV-SurveillanceGuidance-2020.6-eng.pdf</a:t>
            </a:r>
          </a:p>
          <a:p>
            <a:endParaRPr lang="en-US" dirty="0"/>
          </a:p>
          <a:p>
            <a:r>
              <a:rPr lang="pt-PT" sz="1800" b="0" i="0" strike="noStrike" cap="none" spc="0" baseline="0" dirty="0">
                <a:solidFill>
                  <a:srgbClr val="000000"/>
                </a:solidFill>
                <a:effectLst/>
                <a:latin typeface="Myriad Web Pro"/>
                <a:ea typeface="Myriad Web Pro"/>
                <a:cs typeface="Myriad Web Pro"/>
              </a:rPr>
              <a:t>Conjunto padronizado de sinais e sintomas: boa orientação da OMS e CDC disponível.  Isto é necessário para a localização sistemática de casos e deve equilibrar a intenção de identificar todos os casos possíveis com os recursos disponíveis e a capacidade de responder a cada caso possível/suspeito identificado. Considere sempre para que dados e informações recolhidos serão usados (exemplo: teste de confirmação, restrições de trabalho, isolamento de caso possível/suspeito)</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4180408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877856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pt-PT" sz="1800" b="0" i="0" strike="noStrike" cap="none" spc="0" baseline="0">
                <a:solidFill>
                  <a:srgbClr val="000000"/>
                </a:solidFill>
                <a:effectLst/>
                <a:latin typeface="Myriad Web Pro"/>
                <a:ea typeface="Myriad Web Pro"/>
                <a:cs typeface="Myriad Web Pro"/>
              </a:rPr>
              <a:t>Exemplos de grupos responsáveis para a recolha de dados.  O ponto principal aqui é que estes indivíduos têm a tarefa específica de identificar doentes com COVID-19 </a:t>
            </a:r>
            <a:r>
              <a:rPr lang="pt-PT" sz="1800" b="0" i="0" u="sng" strike="noStrike" cap="none" spc="0" baseline="0">
                <a:solidFill>
                  <a:srgbClr val="000000"/>
                </a:solidFill>
                <a:effectLst/>
                <a:uFill>
                  <a:solidFill>
                    <a:srgbClr val="000000"/>
                  </a:solidFill>
                </a:uFill>
                <a:latin typeface="Myriad Web Pro"/>
                <a:ea typeface="Myriad Web Pro"/>
                <a:cs typeface="Myriad Web Pro"/>
              </a:rPr>
              <a:t>fora das funções clínicas normais</a:t>
            </a:r>
            <a:r>
              <a:rPr lang="pt-PT" sz="1800" b="0" i="0" strike="noStrike" cap="none" spc="0" baseline="0">
                <a:solidFill>
                  <a:srgbClr val="000000"/>
                </a:solidFill>
                <a:effectLst/>
                <a:latin typeface="Myriad Web Pro"/>
                <a:ea typeface="Myriad Web Pro"/>
                <a:cs typeface="Myriad Web Pro"/>
              </a:rPr>
              <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504772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i="0" u="sng" strike="noStrike" cap="none" spc="0" baseline="0" dirty="0">
                <a:solidFill>
                  <a:srgbClr val="000000"/>
                </a:solidFill>
                <a:effectLst/>
                <a:uFill>
                  <a:solidFill>
                    <a:srgbClr val="000000"/>
                  </a:solidFill>
                </a:uFill>
                <a:latin typeface="Calibri"/>
                <a:ea typeface="Calibri"/>
                <a:cs typeface="Calibri"/>
              </a:rPr>
              <a:t>Resumo dos requisitos</a:t>
            </a:r>
            <a:r>
              <a:rPr lang="pt-PT" sz="1200" b="0" i="0" strike="noStrike" cap="none" spc="0" baseline="0" dirty="0">
                <a:solidFill>
                  <a:srgbClr val="000000"/>
                </a:solidFill>
                <a:effectLst/>
                <a:latin typeface="Calibri"/>
                <a:ea typeface="Calibri"/>
                <a:cs typeface="Calibri"/>
              </a:rPr>
              <a:t>: 1) Recolha de dados, 2) Análise de dados/comunicação de apresentação de dados, 3) Ação</a:t>
            </a:r>
          </a:p>
          <a:p>
            <a:endParaRPr lang="en-US" sz="1200" b="0" u="none" kern="1200" dirty="0">
              <a:solidFill>
                <a:schemeClr val="tx1"/>
              </a:solidFill>
              <a:effectLst/>
              <a:latin typeface="+mn-lt"/>
              <a:ea typeface="+mn-ea"/>
              <a:cs typeface="+mn-cs"/>
            </a:endParaRPr>
          </a:p>
          <a:p>
            <a:r>
              <a:rPr lang="pt-PT" sz="1200" b="0" i="0" strike="noStrike" cap="none" spc="0" baseline="0" dirty="0">
                <a:solidFill>
                  <a:srgbClr val="000000"/>
                </a:solidFill>
                <a:effectLst/>
                <a:latin typeface="Calibri"/>
                <a:ea typeface="Calibri"/>
                <a:cs typeface="Calibri"/>
              </a:rPr>
              <a:t>As informações podem incluir prontuários médicos e resultados de testes (por exemplo, laboratório/radiologia) – o ACESSO deve considerar a disponibilidade e o formato das informações (por exemplo, eletrónico versus papel, gráficos padronizados versus notas narrativas, vinculando serviços clínicos ao registo clínico)    </a:t>
            </a:r>
          </a:p>
          <a:p>
            <a:endParaRPr lang="en-US" sz="1200" b="1" u="sng"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pt-PT" sz="1200" b="1" i="0" u="sng" strike="noStrike" cap="none" spc="0" baseline="0" dirty="0">
                <a:solidFill>
                  <a:srgbClr val="000000"/>
                </a:solidFill>
                <a:effectLst/>
                <a:uFill>
                  <a:solidFill>
                    <a:srgbClr val="000000"/>
                  </a:solidFill>
                </a:uFill>
                <a:latin typeface="Calibri"/>
                <a:ea typeface="Calibri"/>
                <a:cs typeface="Calibri"/>
              </a:rPr>
              <a:t>Considerações: </a:t>
            </a:r>
          </a:p>
          <a:p>
            <a:pPr lvl="2"/>
            <a:r>
              <a:rPr lang="pt-PT" sz="1200" b="0" i="0" strike="noStrike" cap="none" spc="0" baseline="0" dirty="0">
                <a:solidFill>
                  <a:srgbClr val="000000"/>
                </a:solidFill>
                <a:effectLst/>
                <a:latin typeface="Calibri"/>
                <a:ea typeface="Calibri"/>
                <a:cs typeface="Calibri"/>
              </a:rPr>
              <a:t>Elevado consumo de recursos </a:t>
            </a:r>
          </a:p>
          <a:p>
            <a:pPr lvl="2"/>
            <a:r>
              <a:rPr lang="pt-PT" sz="1200" b="0" i="0" strike="noStrike" cap="none" spc="0" baseline="0" dirty="0">
                <a:solidFill>
                  <a:srgbClr val="000000"/>
                </a:solidFill>
                <a:effectLst/>
                <a:latin typeface="Calibri"/>
                <a:ea typeface="Calibri"/>
                <a:cs typeface="Calibri"/>
              </a:rPr>
              <a:t>É difícil criar equipas com as competências necessárias durante os períodos de resposta a epidemias </a:t>
            </a:r>
          </a:p>
          <a:p>
            <a:pPr lvl="2"/>
            <a:r>
              <a:rPr lang="pt-PT" sz="1200" b="0" i="0" strike="noStrike" cap="none" spc="0" baseline="0" dirty="0">
                <a:solidFill>
                  <a:srgbClr val="000000"/>
                </a:solidFill>
                <a:effectLst/>
                <a:latin typeface="Calibri"/>
                <a:ea typeface="Calibri"/>
                <a:cs typeface="Calibri"/>
              </a:rPr>
              <a:t>Separa as atividades de localização de casos das atividades de cuidados dos doentes, o que pode diminuir a aceitabilidade e ter impacto na sustentabilidade </a:t>
            </a:r>
          </a:p>
          <a:p>
            <a:pPr lvl="2"/>
            <a:r>
              <a:rPr lang="pt-PT" sz="1200" b="0" i="0" strike="noStrike" cap="none" spc="0" baseline="0" dirty="0">
                <a:solidFill>
                  <a:srgbClr val="000000"/>
                </a:solidFill>
                <a:effectLst/>
                <a:latin typeface="Calibri"/>
                <a:ea typeface="Calibri"/>
                <a:cs typeface="Calibri"/>
              </a:rPr>
              <a:t>O valor da localização ativa de casos em doentes internados, especialmente no contexto de testes de diagnóstico limitados, deve ser cuidadosamente ponderado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1469764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29099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defRPr/>
            </a:pPr>
            <a:r>
              <a:rPr lang="pt-PT" sz="1800" b="0" i="0" strike="noStrike" cap="none" spc="0" baseline="0" dirty="0">
                <a:solidFill>
                  <a:srgbClr val="000000"/>
                </a:solidFill>
                <a:effectLst/>
                <a:latin typeface="Myriad Web Pro"/>
                <a:ea typeface="Myriad Web Pro"/>
                <a:cs typeface="Myriad Web Pro"/>
              </a:rPr>
              <a:t>Atividades importantes adicionais para impedir a amplificação em unidades de saúde:</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defRPr/>
            </a:pPr>
            <a:r>
              <a:rPr lang="pt-PT" sz="1800" b="0" i="0" strike="noStrike" cap="none" spc="0" baseline="0" dirty="0">
                <a:solidFill>
                  <a:srgbClr val="000000"/>
                </a:solidFill>
                <a:effectLst/>
                <a:latin typeface="Myriad Web Pro"/>
                <a:ea typeface="Myriad Web Pro"/>
                <a:cs typeface="Myriad Web Pro"/>
              </a:rPr>
              <a:t>Triagem: identificar os doentes suspeitos de COVID-19 na apresentação às instalações e garantir que sejam geridos adequadamente</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defRPr/>
            </a:pPr>
            <a:r>
              <a:rPr lang="pt-PT" sz="1800" b="0" i="0" strike="noStrike" cap="none" spc="0" baseline="0" dirty="0">
                <a:solidFill>
                  <a:srgbClr val="000000"/>
                </a:solidFill>
                <a:effectLst/>
                <a:latin typeface="Myriad Web Pro"/>
                <a:ea typeface="Myriad Web Pro"/>
                <a:cs typeface="Myriad Web Pro"/>
              </a:rPr>
              <a:t>Boas práticas de prevenção e controlo de infeções, incluindo EPI, isolamento e coorte </a:t>
            </a:r>
          </a:p>
          <a:p>
            <a:pPr marL="0" marR="0" lvl="0" indent="0" algn="l" defTabSz="914400" rtl="0" eaLnBrk="1" fontAlgn="base" latinLnBrk="0" hangingPunct="1">
              <a:lnSpc>
                <a:spcPct val="100000"/>
              </a:lnSpc>
              <a:spcBef>
                <a:spcPct val="30000"/>
              </a:spcBef>
              <a:spcAft>
                <a:spcPct val="0"/>
              </a:spcAft>
              <a:buClrTx/>
              <a:buSzTx/>
              <a:buFontTx/>
              <a:buNone/>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53893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800" b="0" i="0" strike="noStrike" cap="none" spc="0" baseline="0">
                <a:solidFill>
                  <a:srgbClr val="000000"/>
                </a:solidFill>
                <a:effectLst/>
                <a:latin typeface="Myriad Web Pro"/>
                <a:ea typeface="Myriad Web Pro"/>
                <a:cs typeface="Myriad Web Pro"/>
              </a:rPr>
              <a:t>Os profissionais de saúde sintomáticos não devem comparecer nas respetivas instalações e informar aqueles que têm necessidade de saber.</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563774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069956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154349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pt-PT" sz="1200" b="1" i="0" strike="noStrike" cap="none" spc="0" baseline="0" dirty="0">
                <a:solidFill>
                  <a:srgbClr val="000000"/>
                </a:solidFill>
                <a:effectLst/>
                <a:latin typeface="Calibri"/>
                <a:ea typeface="Calibri"/>
                <a:cs typeface="Calibri"/>
              </a:rPr>
              <a:t>Formar e instruir os profissionais de saúde</a:t>
            </a:r>
            <a:endParaRPr lang="en-US" sz="1200" kern="1200" dirty="0">
              <a:solidFill>
                <a:schemeClr val="tx1"/>
              </a:solidFill>
              <a:effectLst/>
              <a:latin typeface="+mn-lt"/>
              <a:ea typeface="+mn-ea"/>
              <a:cs typeface="+mn-cs"/>
            </a:endParaRPr>
          </a:p>
          <a:p>
            <a:pPr lvl="0"/>
            <a:r>
              <a:rPr lang="pt-PT" sz="1200" b="0" i="0" strike="noStrike" cap="none" spc="0" baseline="0" dirty="0">
                <a:solidFill>
                  <a:srgbClr val="000000"/>
                </a:solidFill>
                <a:effectLst/>
                <a:latin typeface="Calibri"/>
                <a:ea typeface="Calibri"/>
                <a:cs typeface="Calibri"/>
              </a:rPr>
              <a:t>Disponibilizar aos profissionais de saúde educação e formação específicas para o trabalho ou tarefa sobre a identificação e prevenção da transmissão de agentes infeciosos, incluindo formação de atualização</a:t>
            </a:r>
          </a:p>
          <a:p>
            <a:pPr lvl="0"/>
            <a:r>
              <a:rPr lang="pt-PT" sz="1200" b="0" i="0" strike="noStrike" cap="none" spc="0" baseline="0" dirty="0">
                <a:solidFill>
                  <a:srgbClr val="000000"/>
                </a:solidFill>
                <a:effectLst/>
                <a:latin typeface="Calibri"/>
                <a:ea typeface="Calibri"/>
                <a:cs typeface="Calibri"/>
              </a:rPr>
              <a:t>Garantir que os profissionais de saúde recebam instrução, formação e pratiquem o uso apropriado de equipamento de proteção individual (EPI) antes de cuidar de um doente</a:t>
            </a:r>
          </a:p>
          <a:p>
            <a:pPr lvl="0"/>
            <a:r>
              <a:rPr lang="pt-BR" sz="1200" b="0" i="0" strike="noStrike" cap="none" spc="0" baseline="0" smtClean="0">
                <a:solidFill>
                  <a:srgbClr val="000000"/>
                </a:solidFill>
                <a:effectLst/>
                <a:latin typeface="+mn-lt"/>
                <a:ea typeface="Calibri"/>
                <a:cs typeface="Calibri"/>
              </a:rPr>
              <a:t>Fornecer auxílios de trabalho e materiais de referência atualizados	</a:t>
            </a:r>
          </a:p>
          <a:p>
            <a:pPr lvl="0"/>
            <a:r>
              <a:rPr lang="pt-PT" sz="1200" b="0" i="0" strike="noStrike" cap="none" spc="0" baseline="0" smtClean="0">
                <a:solidFill>
                  <a:srgbClr val="000000"/>
                </a:solidFill>
                <a:effectLst/>
                <a:latin typeface="Calibri"/>
                <a:ea typeface="Calibri"/>
                <a:cs typeface="Calibri"/>
              </a:rPr>
              <a:t>Incentivar </a:t>
            </a:r>
            <a:r>
              <a:rPr lang="pt-PT" sz="1200" b="0" i="0" strike="noStrike" cap="none" spc="0" baseline="0" dirty="0">
                <a:solidFill>
                  <a:srgbClr val="000000"/>
                </a:solidFill>
                <a:effectLst/>
                <a:latin typeface="Calibri"/>
                <a:ea typeface="Calibri"/>
                <a:cs typeface="Calibri"/>
              </a:rPr>
              <a:t>e apoiar um alto índice de suspeita em profissionais de saúde em relação a casos suspeitos de COVID-19 </a:t>
            </a:r>
          </a:p>
          <a:p>
            <a:r>
              <a:rPr lang="pt-PT" sz="1200" b="1" i="0" strike="noStrike" cap="none" spc="0" baseline="0" dirty="0">
                <a:solidFill>
                  <a:srgbClr val="000000"/>
                </a:solidFill>
                <a:effectLst/>
                <a:latin typeface="Calibri"/>
                <a:ea typeface="Calibri"/>
                <a:cs typeface="Calibri"/>
              </a:rPr>
              <a:t>Monitorizar e gerir profissionais de saúde doentes e expostos</a:t>
            </a:r>
            <a:endParaRPr lang="en-US" sz="1200" kern="1200" dirty="0">
              <a:solidFill>
                <a:schemeClr val="tx1"/>
              </a:solidFill>
              <a:effectLst/>
              <a:latin typeface="+mn-lt"/>
              <a:ea typeface="+mn-ea"/>
              <a:cs typeface="+mn-cs"/>
            </a:endParaRPr>
          </a:p>
          <a:p>
            <a:pPr lvl="0"/>
            <a:r>
              <a:rPr lang="pt-PT" sz="1200" b="0" i="0" strike="noStrike" cap="none" spc="0" baseline="0" dirty="0">
                <a:solidFill>
                  <a:srgbClr val="000000"/>
                </a:solidFill>
                <a:effectLst/>
                <a:latin typeface="Calibri"/>
                <a:ea typeface="Calibri"/>
                <a:cs typeface="Calibri"/>
              </a:rPr>
              <a:t>As instalações e organizações que prestam cuidados de saúde devem implementar políticas de licença médica para profissionais de saúde não penalizadoras, flexíveis e consistentes com as orientações de saúde pública</a:t>
            </a:r>
          </a:p>
          <a:p>
            <a:pPr lvl="0"/>
            <a:r>
              <a:rPr lang="pt-PT" sz="1200" b="0" i="0" strike="noStrike" cap="none" spc="0" baseline="0" dirty="0">
                <a:solidFill>
                  <a:srgbClr val="000000"/>
                </a:solidFill>
                <a:effectLst/>
                <a:latin typeface="Calibri"/>
                <a:ea typeface="Calibri"/>
                <a:cs typeface="Calibri"/>
              </a:rPr>
              <a:t>As decisões de movimentação e monitorização dos profissionais de saúde com exposição à COVID-19 devem ser tomadas sob consulta com as autoridades de saúde pública</a:t>
            </a:r>
          </a:p>
          <a:p>
            <a:r>
              <a:rPr lang="pt-PT" sz="1200" b="1" i="0" strike="noStrike" cap="none" spc="0" baseline="0" dirty="0">
                <a:solidFill>
                  <a:srgbClr val="000000"/>
                </a:solidFill>
                <a:effectLst/>
                <a:latin typeface="Calibri"/>
                <a:ea typeface="Calibri"/>
                <a:cs typeface="Calibri"/>
              </a:rPr>
              <a:t>Estabelecer comunicação dentro e entre instituições de saúde e com as autoridades de saúde pública</a:t>
            </a:r>
            <a:endParaRPr lang="en-US" sz="1200" kern="1200" dirty="0">
              <a:solidFill>
                <a:schemeClr val="tx1"/>
              </a:solidFill>
              <a:effectLst/>
              <a:latin typeface="+mn-lt"/>
              <a:ea typeface="+mn-ea"/>
              <a:cs typeface="+mn-cs"/>
            </a:endParaRPr>
          </a:p>
          <a:p>
            <a:pPr lvl="0"/>
            <a:r>
              <a:rPr lang="pt-PT" sz="1200" b="0" i="0" strike="noStrike" cap="none" spc="0" baseline="0" dirty="0">
                <a:solidFill>
                  <a:srgbClr val="000000"/>
                </a:solidFill>
                <a:effectLst/>
                <a:latin typeface="Calibri"/>
                <a:ea typeface="Calibri"/>
                <a:cs typeface="Calibri"/>
              </a:rPr>
              <a:t>Implementar mecanismos e políticas que promovam a sensibilização relativamente à situação para os funcionários das instalações sobre doentes com confirmação ou suspeita de COVID-19 e planos de resposta para as instalações, incluindo:</a:t>
            </a:r>
          </a:p>
          <a:p>
            <a:pPr lvl="1"/>
            <a:r>
              <a:rPr lang="pt-PT" sz="1200" b="0" i="0" strike="noStrike" cap="none" spc="0" baseline="0" dirty="0">
                <a:solidFill>
                  <a:srgbClr val="000000"/>
                </a:solidFill>
                <a:effectLst/>
                <a:latin typeface="Calibri"/>
                <a:ea typeface="Calibri"/>
                <a:cs typeface="Calibri"/>
              </a:rPr>
              <a:t>Controlo da infeção </a:t>
            </a:r>
          </a:p>
          <a:p>
            <a:pPr lvl="1"/>
            <a:r>
              <a:rPr lang="pt-PT" sz="1200" b="0" i="0" strike="noStrike" cap="none" spc="0" baseline="0" dirty="0">
                <a:solidFill>
                  <a:srgbClr val="000000"/>
                </a:solidFill>
                <a:effectLst/>
                <a:latin typeface="Calibri"/>
                <a:ea typeface="Calibri"/>
                <a:cs typeface="Calibri"/>
              </a:rPr>
              <a:t>Epidemiologia nos cuidados de saúde</a:t>
            </a:r>
          </a:p>
          <a:p>
            <a:pPr lvl="1"/>
            <a:r>
              <a:rPr lang="pt-PT" sz="1200" b="0" i="0" strike="noStrike" cap="none" spc="0" baseline="0" dirty="0">
                <a:solidFill>
                  <a:srgbClr val="000000"/>
                </a:solidFill>
                <a:effectLst/>
                <a:latin typeface="Calibri"/>
                <a:ea typeface="Calibri"/>
                <a:cs typeface="Calibri"/>
              </a:rPr>
              <a:t>Liderança de instalações</a:t>
            </a:r>
          </a:p>
          <a:p>
            <a:pPr lvl="1"/>
            <a:r>
              <a:rPr lang="pt-PT" sz="1200" b="0" i="0" strike="noStrike" cap="none" spc="0" baseline="0" dirty="0">
                <a:solidFill>
                  <a:srgbClr val="000000"/>
                </a:solidFill>
                <a:effectLst/>
                <a:latin typeface="Calibri"/>
                <a:ea typeface="Calibri"/>
                <a:cs typeface="Calibri"/>
              </a:rPr>
              <a:t>Saúde ocupacional</a:t>
            </a:r>
          </a:p>
          <a:p>
            <a:pPr lvl="1"/>
            <a:r>
              <a:rPr lang="pt-PT" sz="1200" b="0" i="0" strike="noStrike" cap="none" spc="0" baseline="0" dirty="0">
                <a:solidFill>
                  <a:srgbClr val="000000"/>
                </a:solidFill>
                <a:effectLst/>
                <a:latin typeface="Calibri"/>
                <a:ea typeface="Calibri"/>
                <a:cs typeface="Calibri"/>
              </a:rPr>
              <a:t>Laboratório clínico</a:t>
            </a:r>
          </a:p>
          <a:p>
            <a:pPr lvl="1"/>
            <a:r>
              <a:rPr lang="pt-PT" sz="1200" b="0" i="0" strike="noStrike" cap="none" spc="0" baseline="0" dirty="0">
                <a:solidFill>
                  <a:srgbClr val="000000"/>
                </a:solidFill>
                <a:effectLst/>
                <a:latin typeface="Calibri"/>
                <a:ea typeface="Calibri"/>
                <a:cs typeface="Calibri"/>
              </a:rPr>
              <a:t>Funcionários da linha de frente </a:t>
            </a:r>
          </a:p>
          <a:p>
            <a:pPr lvl="1"/>
            <a:r>
              <a:rPr lang="pt-PT" sz="1200" b="0" i="0" strike="noStrike" cap="none" spc="0" baseline="0" dirty="0">
                <a:solidFill>
                  <a:srgbClr val="000000"/>
                </a:solidFill>
                <a:effectLst/>
                <a:latin typeface="Calibri"/>
                <a:ea typeface="Calibri"/>
                <a:cs typeface="Calibri"/>
              </a:rPr>
              <a:t>Comunicar e colaborar com as autoridades de saúde pública</a:t>
            </a:r>
          </a:p>
          <a:p>
            <a:pPr lvl="1"/>
            <a:r>
              <a:rPr lang="pt-PT" sz="1200" b="0" i="0" strike="noStrike" cap="none" spc="0" baseline="0" dirty="0">
                <a:solidFill>
                  <a:srgbClr val="000000"/>
                </a:solidFill>
                <a:effectLst/>
                <a:latin typeface="Calibri"/>
                <a:ea typeface="Calibri"/>
                <a:cs typeface="Calibri"/>
              </a:rPr>
              <a:t>Comunicar informações sobre doentes confirmados ou suspeitos de COVID-19 aos trabalhadores apropriados antes de transferir para outros departamentos da instituição e para outras unidades de saúde</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t>11</a:t>
            </a:fld>
            <a:endParaRPr lang="en-US"/>
          </a:p>
        </p:txBody>
      </p:sp>
    </p:spTree>
    <p:extLst>
      <p:ext uri="{BB962C8B-B14F-4D97-AF65-F5344CB8AC3E}">
        <p14:creationId xmlns:p14="http://schemas.microsoft.com/office/powerpoint/2010/main" val="245733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800" b="0" i="0" strike="noStrike" cap="none" spc="0" baseline="0" dirty="0">
                <a:solidFill>
                  <a:srgbClr val="000000"/>
                </a:solidFill>
                <a:effectLst/>
                <a:latin typeface="Myriad Web Pro"/>
                <a:ea typeface="Myriad Web Pro"/>
                <a:cs typeface="Myriad Web Pro"/>
              </a:rPr>
              <a:t>Profissionais de saúde positivos sintomáticos com COVID-19: “sintomático” aqui deve-se às limitações dos métodos descritos nos quais as ações são baseadas na identificação de um conjunto de sintomas.  Estratégias diferentes (testes em série de todos os profissionais de saúde) permitiriam objetivos diferentes.  </a:t>
            </a:r>
          </a:p>
          <a:p>
            <a:endParaRPr lang="en-US" dirty="0"/>
          </a:p>
          <a:p>
            <a:r>
              <a:rPr lang="pt-PT" sz="1800" b="0" i="0" strike="noStrike" cap="none" spc="0" baseline="0" dirty="0">
                <a:solidFill>
                  <a:srgbClr val="000000"/>
                </a:solidFill>
                <a:effectLst/>
                <a:latin typeface="Myriad Web Pro"/>
                <a:ea typeface="Myriad Web Pro"/>
                <a:cs typeface="Myriad Web Pro"/>
              </a:rPr>
              <a:t>Vamos discutir cada estratégia</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3714652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 xmlns:a16="http://schemas.microsoft.com/office/drawing/2014/main" id="{75F35E44-72CB-4AFA-8DA6-C89EBC957A2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0658" y="966372"/>
            <a:ext cx="3684774" cy="3475844"/>
          </a:xfrm>
          <a:prstGeom prst="rect">
            <a:avLst/>
          </a:prstGeom>
        </p:spPr>
      </p:pic>
      <p:sp>
        <p:nvSpPr>
          <p:cNvPr id="18" name="Rectangle 17">
            <a:extLst>
              <a:ext uri="{FF2B5EF4-FFF2-40B4-BE49-F238E27FC236}">
                <a16:creationId xmlns=""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522515" y="9097"/>
            <a:ext cx="8621486" cy="866834"/>
          </a:xfrm>
          <a:prstGeom prst="rect">
            <a:avLst/>
          </a:prstGeom>
        </p:spPr>
        <p:txBody>
          <a:bodyPr anchor="ctr"/>
          <a:lstStyle>
            <a:lvl1pPr algn="l">
              <a:lnSpc>
                <a:spcPts val="3000"/>
              </a:lnSpc>
              <a:defRPr sz="2800" b="1" baseline="0">
                <a:solidFill>
                  <a:schemeClr val="tx2"/>
                </a:solidFill>
                <a:effectLst/>
                <a:latin typeface="Calibri" panose="020F0502020204030204"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4"/>
            <a:ext cx="7617144" cy="779488"/>
          </a:xfrm>
          <a:prstGeom prst="rect">
            <a:avLst/>
          </a:prstGeom>
        </p:spPr>
        <p:txBody>
          <a:bodyPr/>
          <a:lstStyle>
            <a:lvl1pPr marL="0" indent="0" algn="l">
              <a:lnSpc>
                <a:spcPts val="2000"/>
              </a:lnSpc>
              <a:buNone/>
              <a:defRPr sz="1800" baseline="0">
                <a:solidFill>
                  <a:srgbClr val="2D2D2D"/>
                </a:solidFill>
                <a:latin typeface="Calibri" panose="020F0502020204030204"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3439" y="4280109"/>
            <a:ext cx="1254584" cy="719251"/>
          </a:xfrm>
          <a:prstGeom prst="rect">
            <a:avLst/>
          </a:prstGeom>
        </p:spPr>
      </p:pic>
      <p:sp>
        <p:nvSpPr>
          <p:cNvPr id="4" name="TextBox 3">
            <a:extLst>
              <a:ext uri="{FF2B5EF4-FFF2-40B4-BE49-F238E27FC236}">
                <a16:creationId xmlns="" xmlns:a16="http://schemas.microsoft.com/office/drawing/2014/main" id="{954EDCE1-A912-48DB-9E58-051F8752A375}"/>
              </a:ext>
            </a:extLst>
          </p:cNvPr>
          <p:cNvSpPr txBox="1"/>
          <p:nvPr userDrawn="1"/>
        </p:nvSpPr>
        <p:spPr>
          <a:xfrm>
            <a:off x="4962090" y="4510543"/>
            <a:ext cx="4186094" cy="396636"/>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defRPr/>
            </a:pPr>
            <a:r>
              <a:rPr lang="pt-PT" sz="2000" b="1" i="0" strike="noStrike" cap="none" spc="0" baseline="0">
                <a:solidFill>
                  <a:srgbClr val="2D2D2D"/>
                </a:solidFill>
                <a:effectLst/>
                <a:latin typeface="Calibri"/>
                <a:ea typeface="Calibri"/>
                <a:cs typeface="Calibri"/>
              </a:rPr>
              <a:t>cdc.gov/coronavirus</a:t>
            </a:r>
          </a:p>
        </p:txBody>
      </p:sp>
      <p:grpSp>
        <p:nvGrpSpPr>
          <p:cNvPr id="10" name="Group 9">
            <a:extLst>
              <a:ext uri="{FF2B5EF4-FFF2-40B4-BE49-F238E27FC236}">
                <a16:creationId xmlns="" xmlns:a16="http://schemas.microsoft.com/office/drawing/2014/main" id="{2900023D-2373-43F5-A4AA-FD7F91255A55}"/>
              </a:ext>
            </a:extLst>
          </p:cNvPr>
          <p:cNvGrpSpPr/>
          <p:nvPr userDrawn="1"/>
        </p:nvGrpSpPr>
        <p:grpSpPr>
          <a:xfrm>
            <a:off x="0" y="1"/>
            <a:ext cx="267157" cy="895570"/>
            <a:chOff x="2721769" y="2050256"/>
            <a:chExt cx="442912" cy="1469660"/>
          </a:xfrm>
        </p:grpSpPr>
        <p:sp>
          <p:nvSpPr>
            <p:cNvPr id="12" name="Rectangle 11">
              <a:extLst>
                <a:ext uri="{FF2B5EF4-FFF2-40B4-BE49-F238E27FC236}">
                  <a16:creationId xmlns=""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rcRect b="18140"/>
          <a:stretch>
            <a:fillRect/>
          </a:stretch>
        </p:blipFill>
        <p:spPr>
          <a:xfrm>
            <a:off x="1956" y="4251554"/>
            <a:ext cx="9144000" cy="883169"/>
          </a:xfrm>
          <a:prstGeom prst="rect">
            <a:avLst/>
          </a:prstGeom>
        </p:spPr>
      </p:pic>
      <p:sp>
        <p:nvSpPr>
          <p:cNvPr id="3" name="TextBox 2"/>
          <p:cNvSpPr txBox="1"/>
          <p:nvPr userDrawn="1"/>
        </p:nvSpPr>
        <p:spPr>
          <a:xfrm>
            <a:off x="127218" y="2746824"/>
            <a:ext cx="6645981" cy="1372972"/>
          </a:xfrm>
          <a:prstGeom prst="rect">
            <a:avLst/>
          </a:prstGeom>
          <a:noFill/>
        </p:spPr>
        <p:txBody>
          <a:bodyPr wrap="square" rtlCol="0">
            <a:spAutoFit/>
          </a:bodyPr>
          <a:lstStyle/>
          <a:p>
            <a:r>
              <a:rPr lang="pt-PT" sz="1200" b="0" i="0" strike="noStrike" cap="none" spc="0" baseline="0">
                <a:solidFill>
                  <a:srgbClr val="2D2D2D"/>
                </a:solidFill>
                <a:effectLst/>
                <a:latin typeface="Calibri"/>
                <a:ea typeface="Calibri"/>
                <a:cs typeface="Calibri"/>
              </a:rPr>
              <a:t>Para obter mais informações, contacte o CDC</a:t>
            </a:r>
            <a:r>
              <a:rPr sz="1200"/>
              <a:t/>
            </a:r>
            <a:br>
              <a:rPr sz="1200"/>
            </a:br>
            <a:r>
              <a:rPr lang="pt-PT" sz="1200" b="0" i="0" strike="noStrike" cap="none" spc="0" baseline="0">
                <a:solidFill>
                  <a:srgbClr val="2D2D2D"/>
                </a:solidFill>
                <a:effectLst/>
                <a:latin typeface="Calibri"/>
                <a:ea typeface="Calibri"/>
                <a:cs typeface="Calibri"/>
              </a:rPr>
              <a:t>1-800-CDC-INFO (232-4636)</a:t>
            </a:r>
            <a:r>
              <a:rPr sz="1200"/>
              <a:t/>
            </a:r>
            <a:br>
              <a:rPr sz="1200"/>
            </a:br>
            <a:r>
              <a:rPr lang="pt-PT" sz="1200" b="0" i="0" strike="noStrike" cap="none" spc="0" baseline="0">
                <a:solidFill>
                  <a:srgbClr val="2D2D2D"/>
                </a:solidFill>
                <a:effectLst/>
                <a:latin typeface="Calibri"/>
                <a:ea typeface="Calibri"/>
                <a:cs typeface="Calibri"/>
              </a:rPr>
              <a:t>TTY:  1-888-232-6348    www.cdc.gov</a:t>
            </a:r>
            <a:r>
              <a:rPr sz="1200"/>
              <a:t/>
            </a:r>
            <a:br>
              <a:rPr sz="1200"/>
            </a:br>
            <a:r>
              <a:rPr sz="1200"/>
              <a:t/>
            </a:r>
            <a:br>
              <a:rPr sz="1200"/>
            </a:br>
            <a:r>
              <a:rPr sz="1200"/>
              <a:t/>
            </a:r>
            <a:br>
              <a:rPr sz="1200"/>
            </a:br>
            <a:r>
              <a:rPr lang="pt-PT" sz="1200" b="0" i="0" strike="noStrike" cap="none" spc="0" baseline="0">
                <a:solidFill>
                  <a:srgbClr val="2D2D2D"/>
                </a:solidFill>
                <a:effectLst/>
                <a:latin typeface="Calibri"/>
                <a:ea typeface="Calibri"/>
                <a:cs typeface="Calibri"/>
              </a:rPr>
              <a:t>As descobertas e as conclusões deste relatório são de responsabilidade dos autores e não representam necessariamente a posição oficial dos Centros de Controlo e Prevenção de Doenças.</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800326" y="4339940"/>
            <a:ext cx="1254584" cy="719251"/>
          </a:xfrm>
          <a:prstGeom prst="rect">
            <a:avLst/>
          </a:prstGeom>
        </p:spPr>
      </p:pic>
      <p:pic>
        <p:nvPicPr>
          <p:cNvPr id="17" name="Picture 16">
            <a:extLst>
              <a:ext uri="{FF2B5EF4-FFF2-40B4-BE49-F238E27FC236}">
                <a16:creationId xmlns=""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anose="020F0502020204030204"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anose="020F0502020204030204"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anose="020F0502020204030204"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 xmlns:a16="http://schemas.microsoft.com/office/drawing/2014/main" id="{5EB3B0CC-979E-4460-961A-7E5D5213A07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3439" y="4501098"/>
            <a:ext cx="869114" cy="498262"/>
          </a:xfrm>
          <a:prstGeom prst="rect">
            <a:avLst/>
          </a:prstGeom>
        </p:spPr>
      </p:pic>
      <p:grpSp>
        <p:nvGrpSpPr>
          <p:cNvPr id="20" name="Group 19">
            <a:extLst>
              <a:ext uri="{FF2B5EF4-FFF2-40B4-BE49-F238E27FC236}">
                <a16:creationId xmlns=""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anose="020F0502020204030204"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anose="020F0502020204030204"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anose="020F0502020204030204" pitchFamily="34" charset="0"/>
              </a:defRPr>
            </a:lvl1pPr>
            <a:lvl2pPr marL="742950" indent="-285750">
              <a:buClr>
                <a:srgbClr val="005984"/>
              </a:buClr>
              <a:buSzTx/>
              <a:buFont typeface="Arial" panose="020B0604020202020204" pitchFamily="34" charset="0"/>
              <a:buChar char="•"/>
              <a:defRPr sz="2000">
                <a:solidFill>
                  <a:schemeClr val="accent4">
                    <a:lumMod val="75000"/>
                  </a:schemeClr>
                </a:solidFill>
              </a:defRPr>
            </a:lvl2pPr>
            <a:lvl3pPr>
              <a:buClrTx/>
              <a:buSzTx/>
              <a:buFont typeface="Arial" panose="020B0604020202020204"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anose="020B0604020202020204"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anose="020F0502020204030204" pitchFamily="34" charset="0"/>
              </a:defRPr>
            </a:lvl1pPr>
            <a:lvl2pPr marL="742950" indent="-285750">
              <a:buClr>
                <a:srgbClr val="005984"/>
              </a:buClr>
              <a:buSzTx/>
              <a:buFont typeface="Arial" panose="020B0604020202020204" pitchFamily="34" charset="0"/>
              <a:buChar char="•"/>
              <a:defRPr sz="2000">
                <a:solidFill>
                  <a:schemeClr val="accent4">
                    <a:lumMod val="75000"/>
                  </a:schemeClr>
                </a:solidFill>
              </a:defRPr>
            </a:lvl2pPr>
            <a:lvl3pPr>
              <a:buClrTx/>
              <a:buSzTx/>
              <a:buFont typeface="Arial" panose="020B0604020202020204"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anose="020B0604020202020204"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21" name="Picture 20" descr="Logos of the U.S. Department of Health and Human Services and Centers for Disease Control and Prevention" title="LOGOS">
            <a:extLst>
              <a:ext uri="{FF2B5EF4-FFF2-40B4-BE49-F238E27FC236}">
                <a16:creationId xmlns="" xmlns:a16="http://schemas.microsoft.com/office/drawing/2014/main" id="{84213D48-D055-4EE8-9726-533AB8E26AA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3439" y="4280109"/>
            <a:ext cx="1254584" cy="719251"/>
          </a:xfrm>
          <a:prstGeom prst="rect">
            <a:avLst/>
          </a:prstGeom>
        </p:spPr>
      </p:pic>
      <p:grpSp>
        <p:nvGrpSpPr>
          <p:cNvPr id="23" name="Group 22">
            <a:extLst>
              <a:ext uri="{FF2B5EF4-FFF2-40B4-BE49-F238E27FC236}">
                <a16:creationId xmlns=""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anose="020F0502020204030204"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anose="020F0502020204030204" pitchFamily="34" charset="0"/>
              </a:defRPr>
            </a:lvl1pPr>
            <a:lvl2pPr marL="742950" indent="-285750">
              <a:buClr>
                <a:srgbClr val="005984"/>
              </a:buClr>
              <a:buSzTx/>
              <a:buFont typeface="Arial" panose="020B0604020202020204" pitchFamily="34" charset="0"/>
              <a:buChar char="•"/>
              <a:defRPr sz="2000">
                <a:solidFill>
                  <a:schemeClr val="accent4">
                    <a:lumMod val="75000"/>
                  </a:schemeClr>
                </a:solidFill>
              </a:defRPr>
            </a:lvl2pPr>
            <a:lvl3pPr>
              <a:buClrTx/>
              <a:buSzTx/>
              <a:buFont typeface="Arial" panose="020B0604020202020204"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anose="020B0604020202020204"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anose="020F0502020204030204" pitchFamily="34" charset="0"/>
              </a:defRPr>
            </a:lvl1pPr>
            <a:lvl2pPr marL="742950" indent="-285750">
              <a:buClr>
                <a:srgbClr val="005984"/>
              </a:buClr>
              <a:buSzTx/>
              <a:buFont typeface="Arial" panose="020B0604020202020204" pitchFamily="34" charset="0"/>
              <a:buChar char="•"/>
              <a:defRPr sz="2000">
                <a:solidFill>
                  <a:schemeClr val="accent4">
                    <a:lumMod val="75000"/>
                  </a:schemeClr>
                </a:solidFill>
              </a:defRPr>
            </a:lvl2pPr>
            <a:lvl3pPr>
              <a:buClrTx/>
              <a:buSzTx/>
              <a:buFont typeface="Arial" panose="020B0604020202020204"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anose="020B0604020202020204"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23" name="Group 22">
            <a:extLst>
              <a:ext uri="{FF2B5EF4-FFF2-40B4-BE49-F238E27FC236}">
                <a16:creationId xmlns=""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anose="020F0502020204030204"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 xmlns:a16="http://schemas.microsoft.com/office/drawing/2014/main" id="{1338F5EA-D0AF-428F-B372-DAC2A9B1C51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 xmlns:a16="http://schemas.microsoft.com/office/drawing/2014/main" id="{D1EDB832-85DB-47C2-990D-C76F1161C2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anose="020F0502020204030204"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 xmlns:a16="http://schemas.microsoft.com/office/drawing/2014/main" id="{1338F5EA-D0AF-428F-B372-DAC2A9B1C5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rcRect b="18140"/>
          <a:stretch>
            <a:fillRect/>
          </a:stretch>
        </p:blipFill>
        <p:spPr>
          <a:xfrm>
            <a:off x="1956" y="4251554"/>
            <a:ext cx="9144000" cy="883169"/>
          </a:xfrm>
          <a:prstGeom prst="rect">
            <a:avLst/>
          </a:prstGeom>
        </p:spPr>
      </p:pic>
      <p:sp>
        <p:nvSpPr>
          <p:cNvPr id="3" name="TextBox 2"/>
          <p:cNvSpPr txBox="1"/>
          <p:nvPr userDrawn="1"/>
        </p:nvSpPr>
        <p:spPr>
          <a:xfrm>
            <a:off x="127218" y="2746824"/>
            <a:ext cx="6645981" cy="1372972"/>
          </a:xfrm>
          <a:prstGeom prst="rect">
            <a:avLst/>
          </a:prstGeom>
          <a:noFill/>
        </p:spPr>
        <p:txBody>
          <a:bodyPr wrap="square" rtlCol="0">
            <a:spAutoFit/>
          </a:bodyPr>
          <a:lstStyle/>
          <a:p>
            <a:r>
              <a:rPr lang="pt-PT" sz="1200" b="0" i="0" strike="noStrike" cap="none" spc="0" baseline="0">
                <a:solidFill>
                  <a:srgbClr val="2D2D2D"/>
                </a:solidFill>
                <a:effectLst/>
                <a:latin typeface="Calibri"/>
                <a:ea typeface="Calibri"/>
                <a:cs typeface="Calibri"/>
              </a:rPr>
              <a:t>Para obter mais informações, contacte o CDC</a:t>
            </a:r>
            <a:r>
              <a:rPr sz="1200"/>
              <a:t/>
            </a:r>
            <a:br>
              <a:rPr sz="1200"/>
            </a:br>
            <a:r>
              <a:rPr lang="pt-PT" sz="1200" b="0" i="0" strike="noStrike" cap="none" spc="0" baseline="0">
                <a:solidFill>
                  <a:srgbClr val="2D2D2D"/>
                </a:solidFill>
                <a:effectLst/>
                <a:latin typeface="Calibri"/>
                <a:ea typeface="Calibri"/>
                <a:cs typeface="Calibri"/>
              </a:rPr>
              <a:t>1-800-CDC-INFO (232-4636)</a:t>
            </a:r>
            <a:r>
              <a:rPr sz="1200"/>
              <a:t/>
            </a:r>
            <a:br>
              <a:rPr sz="1200"/>
            </a:br>
            <a:r>
              <a:rPr lang="pt-PT" sz="1200" b="0" i="0" strike="noStrike" cap="none" spc="0" baseline="0">
                <a:solidFill>
                  <a:srgbClr val="2D2D2D"/>
                </a:solidFill>
                <a:effectLst/>
                <a:latin typeface="Calibri"/>
                <a:ea typeface="Calibri"/>
                <a:cs typeface="Calibri"/>
              </a:rPr>
              <a:t>TTY:  1-888-232-6348    www.cdc.gov</a:t>
            </a:r>
            <a:r>
              <a:rPr sz="1200"/>
              <a:t/>
            </a:r>
            <a:br>
              <a:rPr sz="1200"/>
            </a:br>
            <a:r>
              <a:rPr sz="1200"/>
              <a:t/>
            </a:r>
            <a:br>
              <a:rPr sz="1200"/>
            </a:br>
            <a:r>
              <a:rPr sz="1200"/>
              <a:t/>
            </a:r>
            <a:br>
              <a:rPr sz="1200"/>
            </a:br>
            <a:r>
              <a:rPr lang="pt-PT" sz="1200" b="0" i="0" strike="noStrike" cap="none" spc="0" baseline="0">
                <a:solidFill>
                  <a:srgbClr val="2D2D2D"/>
                </a:solidFill>
                <a:effectLst/>
                <a:latin typeface="Calibri"/>
                <a:ea typeface="Calibri"/>
                <a:cs typeface="Calibri"/>
              </a:rPr>
              <a:t>As descobertas e as conclusões deste relatório são de responsabilidade dos autores e não representam necessariamente a posição oficial dos Centros de Controlo e Prevenção de Doenças.</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800326" y="4339940"/>
            <a:ext cx="1254584" cy="719251"/>
          </a:xfrm>
          <a:prstGeom prst="rect">
            <a:avLst/>
          </a:prstGeom>
        </p:spPr>
      </p:pic>
      <p:pic>
        <p:nvPicPr>
          <p:cNvPr id="18" name="Picture 17">
            <a:extLst>
              <a:ext uri="{FF2B5EF4-FFF2-40B4-BE49-F238E27FC236}">
                <a16:creationId xmlns="" xmlns:a16="http://schemas.microsoft.com/office/drawing/2014/main" id="{708E3E0E-8007-4E08-9AE4-D29BCAE7C56D}"/>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334256" y="175641"/>
            <a:ext cx="3684774" cy="3475844"/>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27" r:id="rId4"/>
    <p:sldLayoutId id="2147483815" r:id="rId5"/>
    <p:sldLayoutId id="2147483828" r:id="rId6"/>
    <p:sldLayoutId id="2147483823" r:id="rId7"/>
    <p:sldLayoutId id="2147483826" r:id="rId8"/>
    <p:sldLayoutId id="2147483822" r:id="rId9"/>
    <p:sldLayoutId id="2147483825"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who.int/publications-detail/infection-prevention-and-control-during-health-care-when-novel-coronavirus-(ncov)-infection-is-suspected-20200125"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522514" y="-168979"/>
            <a:ext cx="8621486" cy="1195235"/>
          </a:xfrm>
        </p:spPr>
        <p:txBody>
          <a:bodyPr/>
          <a:lstStyle/>
          <a:p>
            <a:r>
              <a:rPr lang="pt-PT" sz="2400" b="1" i="0" strike="noStrike" cap="none" spc="0" baseline="0">
                <a:solidFill>
                  <a:srgbClr val="FFFFFF"/>
                </a:solidFill>
                <a:effectLst/>
                <a:latin typeface="Calibri"/>
                <a:ea typeface="Calibri"/>
                <a:cs typeface="Calibri"/>
              </a:rPr>
              <a:t>Considerações Operacionais para a Identificação de Profissionais de Saúde e Doentes Internados com Suspeita de COVID-19</a:t>
            </a:r>
          </a:p>
        </p:txBody>
      </p:sp>
      <p:sp>
        <p:nvSpPr>
          <p:cNvPr id="4" name="Subtitle 3">
            <a:extLst>
              <a:ext uri="{FF2B5EF4-FFF2-40B4-BE49-F238E27FC236}">
                <a16:creationId xmlns="" xmlns:a16="http://schemas.microsoft.com/office/drawing/2014/main" id="{ADB6A578-F67C-6040-94B8-79A6558CD8B4}"/>
              </a:ext>
            </a:extLst>
          </p:cNvPr>
          <p:cNvSpPr>
            <a:spLocks noGrp="1"/>
          </p:cNvSpPr>
          <p:nvPr>
            <p:ph type="subTitle" idx="1"/>
          </p:nvPr>
        </p:nvSpPr>
        <p:spPr>
          <a:xfrm>
            <a:off x="1393372" y="1026256"/>
            <a:ext cx="4972594" cy="342900"/>
          </a:xfrm>
        </p:spPr>
        <p:txBody>
          <a:bodyPr/>
          <a:lstStyle/>
          <a:p>
            <a:r>
              <a:rPr lang="pt-PT" sz="1800" b="1" i="0" strike="noStrike" cap="none" spc="0" baseline="0">
                <a:solidFill>
                  <a:srgbClr val="2D2D2D"/>
                </a:solidFill>
                <a:effectLst/>
                <a:latin typeface="Calibri"/>
                <a:ea typeface="Calibri"/>
                <a:cs typeface="Calibri"/>
              </a:rPr>
              <a:t>Destinado ao uso em ambientes de cuidados médicos fora dos EUA</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DA3902-851E-A342-A502-C9434F9D9A3C}"/>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Estratégias de definição de casos passivos  </a:t>
            </a:r>
          </a:p>
        </p:txBody>
      </p:sp>
      <p:sp>
        <p:nvSpPr>
          <p:cNvPr id="3" name="Text Placeholder 2">
            <a:extLst>
              <a:ext uri="{FF2B5EF4-FFF2-40B4-BE49-F238E27FC236}">
                <a16:creationId xmlns="" xmlns:a16="http://schemas.microsoft.com/office/drawing/2014/main" id="{AF0EB130-D683-BA49-9966-46B8EC825BC5}"/>
              </a:ext>
            </a:extLst>
          </p:cNvPr>
          <p:cNvSpPr>
            <a:spLocks noGrp="1"/>
          </p:cNvSpPr>
          <p:nvPr>
            <p:ph type="body" sz="quarter" idx="10"/>
          </p:nvPr>
        </p:nvSpPr>
        <p:spPr/>
        <p:txBody>
          <a:bodyPr/>
          <a:lstStyle/>
          <a:p>
            <a:pPr>
              <a:spcBef>
                <a:spcPts val="600"/>
              </a:spcBef>
            </a:pPr>
            <a:r>
              <a:rPr lang="pt-PT" sz="2000" b="0" i="0" strike="noStrike" cap="none" spc="0" baseline="0">
                <a:solidFill>
                  <a:srgbClr val="2D2D2D"/>
                </a:solidFill>
                <a:effectLst/>
                <a:latin typeface="Calibri"/>
                <a:ea typeface="Calibri"/>
                <a:cs typeface="Calibri"/>
              </a:rPr>
              <a:t>Os casos suspeitos são identificados pelos trabalhadores designados, que também são responsáveis por tomar as medidas apropriadas </a:t>
            </a:r>
          </a:p>
          <a:p>
            <a:pPr>
              <a:spcBef>
                <a:spcPts val="600"/>
              </a:spcBef>
            </a:pPr>
            <a:r>
              <a:rPr lang="pt-PT" sz="2000" b="0" i="0" strike="noStrike" cap="none" spc="0" baseline="0">
                <a:solidFill>
                  <a:srgbClr val="2D2D2D"/>
                </a:solidFill>
                <a:effectLst/>
                <a:latin typeface="Calibri"/>
                <a:ea typeface="Calibri"/>
                <a:cs typeface="Calibri"/>
              </a:rPr>
              <a:t>Exemplos:</a:t>
            </a:r>
          </a:p>
          <a:p>
            <a:pPr lvl="1">
              <a:spcBef>
                <a:spcPts val="300"/>
              </a:spcBef>
            </a:pPr>
            <a:r>
              <a:rPr lang="pt-PT" sz="2000" b="0" i="0" strike="noStrike" cap="none" spc="0" baseline="0">
                <a:solidFill>
                  <a:srgbClr val="2D2D2D"/>
                </a:solidFill>
                <a:effectLst/>
                <a:latin typeface="Calibri"/>
                <a:ea typeface="Calibri"/>
                <a:cs typeface="Calibri"/>
              </a:rPr>
              <a:t>O serviço designa uma equipa (por exemplo, enfermeiros ou técnicos de prevenção da infeção) para verificar todos os funcionários quanto a sintomas de COVID-19 antes de cada turno como a sua função principal (por exemplo, além do trabalho clínico)</a:t>
            </a:r>
          </a:p>
          <a:p>
            <a:pPr lvl="1">
              <a:spcBef>
                <a:spcPts val="300"/>
              </a:spcBef>
            </a:pPr>
            <a:r>
              <a:rPr lang="pt-PT" sz="2000" b="0" i="0" strike="noStrike" cap="none" spc="0" baseline="0">
                <a:solidFill>
                  <a:srgbClr val="2D2D2D"/>
                </a:solidFill>
                <a:effectLst/>
                <a:latin typeface="Calibri"/>
                <a:ea typeface="Calibri"/>
                <a:cs typeface="Calibri"/>
              </a:rPr>
              <a:t>Equipa dedicada responsável pela prevenção de COVID-19 analisa doentes internados para identificar doentes que são casos suspeitos   </a:t>
            </a:r>
          </a:p>
        </p:txBody>
      </p:sp>
    </p:spTree>
    <p:extLst>
      <p:ext uri="{BB962C8B-B14F-4D97-AF65-F5344CB8AC3E}">
        <p14:creationId xmlns:p14="http://schemas.microsoft.com/office/powerpoint/2010/main" val="25071593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Práticas recomendadas gerais para atividades de deteção de casos </a:t>
            </a:r>
            <a:endParaRPr lang="en-US"/>
          </a:p>
        </p:txBody>
      </p:sp>
      <p:sp>
        <p:nvSpPr>
          <p:cNvPr id="2" name="Text Placeholder 1">
            <a:extLst>
              <a:ext uri="{FF2B5EF4-FFF2-40B4-BE49-F238E27FC236}">
                <a16:creationId xmlns="" xmlns:a16="http://schemas.microsoft.com/office/drawing/2014/main" id="{59494722-F7EF-4A7B-9289-724FC3C0CF3B}"/>
              </a:ext>
            </a:extLst>
          </p:cNvPr>
          <p:cNvSpPr>
            <a:spLocks noGrp="1"/>
          </p:cNvSpPr>
          <p:nvPr>
            <p:ph type="body" sz="quarter" idx="10"/>
          </p:nvPr>
        </p:nvSpPr>
        <p:spPr/>
        <p:txBody>
          <a:bodyPr/>
          <a:lstStyle/>
          <a:p>
            <a:pPr marL="229870" indent="-229870">
              <a:spcBef>
                <a:spcPts val="600"/>
              </a:spcBef>
            </a:pPr>
            <a:r>
              <a:rPr lang="pt-PT" sz="2000" b="1" i="0" strike="noStrike" cap="none" spc="0" baseline="0" dirty="0">
                <a:solidFill>
                  <a:srgbClr val="2D2D2D"/>
                </a:solidFill>
                <a:effectLst/>
                <a:latin typeface="Calibri"/>
                <a:ea typeface="Calibri"/>
                <a:cs typeface="Calibri"/>
              </a:rPr>
              <a:t>Formar e instruir os profissionais de saúde</a:t>
            </a:r>
            <a:endParaRPr lang="en-US" dirty="0"/>
          </a:p>
          <a:p>
            <a:pPr lvl="1">
              <a:spcBef>
                <a:spcPts val="300"/>
              </a:spcBef>
            </a:pPr>
            <a:r>
              <a:rPr lang="pt-PT" sz="2000" b="0" i="0" strike="noStrike" cap="none" spc="0" baseline="0" dirty="0">
                <a:solidFill>
                  <a:srgbClr val="2D2D2D"/>
                </a:solidFill>
                <a:effectLst/>
                <a:latin typeface="Calibri"/>
                <a:ea typeface="Calibri"/>
                <a:cs typeface="Calibri"/>
              </a:rPr>
              <a:t>Exemplo: dar formação sobre deteção em doentes internados e autorreconhecimento de sintomas</a:t>
            </a:r>
          </a:p>
          <a:p>
            <a:pPr marL="229870" indent="-229870">
              <a:spcBef>
                <a:spcPts val="600"/>
              </a:spcBef>
            </a:pPr>
            <a:r>
              <a:rPr lang="pt-PT" sz="2000" b="1" i="0" strike="noStrike" cap="none" spc="0" baseline="0" dirty="0">
                <a:solidFill>
                  <a:srgbClr val="2D2D2D"/>
                </a:solidFill>
                <a:effectLst/>
                <a:latin typeface="Calibri"/>
                <a:ea typeface="Calibri"/>
                <a:cs typeface="Calibri"/>
              </a:rPr>
              <a:t>Monitorizar e gerir profissionais de saúde doentes e expostos</a:t>
            </a:r>
            <a:endParaRPr lang="en-US" b="1" dirty="0">
              <a:cs typeface="Calibri" panose="020F0502020204030204" pitchFamily="34" charset="0"/>
            </a:endParaRPr>
          </a:p>
          <a:p>
            <a:pPr lvl="1">
              <a:spcBef>
                <a:spcPts val="300"/>
              </a:spcBef>
            </a:pPr>
            <a:r>
              <a:rPr lang="pt-PT" sz="2000" b="0" i="0" strike="noStrike" cap="none" spc="0" baseline="0" dirty="0">
                <a:solidFill>
                  <a:srgbClr val="2D2D2D"/>
                </a:solidFill>
                <a:effectLst/>
                <a:latin typeface="Calibri"/>
                <a:ea typeface="Calibri"/>
                <a:cs typeface="Calibri"/>
              </a:rPr>
              <a:t>Exemplo: implementar políticas de baixa médica que sejam flexíveis e não incluam penalização por faltarem de trabalho</a:t>
            </a:r>
          </a:p>
          <a:p>
            <a:pPr marL="229870" indent="-229870">
              <a:spcBef>
                <a:spcPts val="600"/>
              </a:spcBef>
            </a:pPr>
            <a:r>
              <a:rPr lang="pt-PT" sz="2000" b="1" i="0" strike="noStrike" cap="none" spc="0" baseline="0" dirty="0">
                <a:solidFill>
                  <a:srgbClr val="2D2D2D"/>
                </a:solidFill>
                <a:effectLst/>
                <a:latin typeface="Calibri"/>
                <a:ea typeface="Calibri"/>
                <a:cs typeface="Calibri"/>
              </a:rPr>
              <a:t>Estabelecer comunicação dentro e entre instituições de saúde e com as autoridades de saúde pública</a:t>
            </a:r>
            <a:endParaRPr lang="en-US" b="1" dirty="0">
              <a:cs typeface="Calibri" panose="020F0502020204030204" pitchFamily="34" charset="0"/>
            </a:endParaRPr>
          </a:p>
          <a:p>
            <a:pPr lvl="1">
              <a:spcBef>
                <a:spcPts val="300"/>
              </a:spcBef>
              <a:spcAft>
                <a:spcPct val="0"/>
              </a:spcAft>
            </a:pPr>
            <a:r>
              <a:rPr lang="pt-PT" sz="2000" b="0" i="0" strike="noStrike" cap="none" spc="0" baseline="0" dirty="0">
                <a:solidFill>
                  <a:srgbClr val="2D2D2D"/>
                </a:solidFill>
                <a:effectLst/>
                <a:latin typeface="Calibri"/>
                <a:ea typeface="Calibri"/>
                <a:cs typeface="Calibri"/>
              </a:rPr>
              <a:t>Exemplo: comunicar e colaborar com as autoridades de saúde pública</a:t>
            </a:r>
          </a:p>
          <a:p>
            <a:pPr marL="229870" indent="-229870"/>
            <a:endParaRPr lang="en-US" dirty="0">
              <a:cs typeface="Calibri"/>
            </a:endParaRPr>
          </a:p>
          <a:p>
            <a:pPr marL="229870" indent="-229870"/>
            <a:endParaRPr lang="en-US" dirty="0">
              <a:cs typeface="Calibri"/>
            </a:endParaRPr>
          </a:p>
        </p:txBody>
      </p:sp>
    </p:spTree>
    <p:extLst>
      <p:ext uri="{BB962C8B-B14F-4D97-AF65-F5344CB8AC3E}">
        <p14:creationId xmlns:p14="http://schemas.microsoft.com/office/powerpoint/2010/main" val="358842185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64E1B8-6621-4925-982A-38934DA6D2CD}"/>
              </a:ext>
            </a:extLst>
          </p:cNvPr>
          <p:cNvSpPr>
            <a:spLocks noGrp="1"/>
          </p:cNvSpPr>
          <p:nvPr>
            <p:ph type="title"/>
          </p:nvPr>
        </p:nvSpPr>
        <p:spPr/>
        <p:txBody>
          <a:bodyPr/>
          <a:lstStyle/>
          <a:p>
            <a:r>
              <a:rPr lang="pt-PT" sz="3200" b="1" i="0" strike="noStrike" cap="none" spc="0" baseline="0">
                <a:solidFill>
                  <a:srgbClr val="FFFFFF"/>
                </a:solidFill>
                <a:effectLst/>
                <a:latin typeface="Calibri"/>
                <a:ea typeface="Calibri"/>
                <a:cs typeface="Calibri"/>
              </a:rPr>
              <a:t>Identificação de profissionais de saúde com suspeita de COVID-19</a:t>
            </a:r>
          </a:p>
        </p:txBody>
      </p:sp>
    </p:spTree>
    <p:extLst>
      <p:ext uri="{BB962C8B-B14F-4D97-AF65-F5344CB8AC3E}">
        <p14:creationId xmlns:p14="http://schemas.microsoft.com/office/powerpoint/2010/main" val="96808532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82CBAC-8060-4C96-8004-5583E207F50E}"/>
              </a:ext>
            </a:extLst>
          </p:cNvPr>
          <p:cNvSpPr>
            <a:spLocks noGrp="1"/>
          </p:cNvSpPr>
          <p:nvPr>
            <p:ph type="title"/>
          </p:nvPr>
        </p:nvSpPr>
        <p:spPr>
          <a:xfrm>
            <a:off x="457200" y="205979"/>
            <a:ext cx="8229600" cy="952896"/>
          </a:xfrm>
        </p:spPr>
        <p:txBody>
          <a:bodyPr/>
          <a:lstStyle/>
          <a:p>
            <a:r>
              <a:rPr lang="pt-PT" sz="2800" b="1" i="0" strike="noStrike" cap="none" spc="0" baseline="0">
                <a:solidFill>
                  <a:srgbClr val="006A71"/>
                </a:solidFill>
                <a:effectLst/>
                <a:latin typeface="Calibri"/>
                <a:ea typeface="Calibri"/>
                <a:cs typeface="Calibri"/>
              </a:rPr>
              <a:t>Identificação de profissionais de saúde com suspeita de COVID-19</a:t>
            </a:r>
          </a:p>
        </p:txBody>
      </p:sp>
      <p:sp>
        <p:nvSpPr>
          <p:cNvPr id="3" name="Text Placeholder 2">
            <a:extLst>
              <a:ext uri="{FF2B5EF4-FFF2-40B4-BE49-F238E27FC236}">
                <a16:creationId xmlns="" xmlns:a16="http://schemas.microsoft.com/office/drawing/2014/main" id="{0E6E7ABC-0190-4C6D-82CD-D607EAF82EC5}"/>
              </a:ext>
            </a:extLst>
          </p:cNvPr>
          <p:cNvSpPr>
            <a:spLocks noGrp="1"/>
          </p:cNvSpPr>
          <p:nvPr>
            <p:ph type="body" sz="quarter" idx="10"/>
          </p:nvPr>
        </p:nvSpPr>
        <p:spPr>
          <a:xfrm>
            <a:off x="457200" y="1372235"/>
            <a:ext cx="8229600" cy="3341688"/>
          </a:xfrm>
        </p:spPr>
        <p:txBody>
          <a:bodyPr/>
          <a:lstStyle/>
          <a:p>
            <a:pPr>
              <a:spcBef>
                <a:spcPts val="600"/>
              </a:spcBef>
              <a:spcAft>
                <a:spcPts val="1200"/>
              </a:spcAft>
            </a:pPr>
            <a:r>
              <a:rPr lang="pt-PT" sz="2000" b="1" i="0" strike="noStrike" cap="none" spc="0" baseline="0" dirty="0">
                <a:solidFill>
                  <a:srgbClr val="2D2D2D"/>
                </a:solidFill>
                <a:effectLst/>
                <a:latin typeface="Calibri"/>
                <a:ea typeface="Calibri"/>
                <a:cs typeface="Calibri"/>
              </a:rPr>
              <a:t>Objetivo: prevenir a exposição de doentes e funcionários a </a:t>
            </a:r>
            <a:r>
              <a:rPr sz="2000" dirty="0"/>
              <a:t/>
            </a:r>
            <a:br>
              <a:rPr sz="2000" dirty="0"/>
            </a:br>
            <a:r>
              <a:rPr lang="pt-PT" sz="2000" b="1" i="0" strike="noStrike" cap="none" spc="0" baseline="0" dirty="0">
                <a:solidFill>
                  <a:srgbClr val="2D2D2D"/>
                </a:solidFill>
                <a:effectLst/>
                <a:latin typeface="Calibri"/>
                <a:ea typeface="Calibri"/>
                <a:cs typeface="Calibri"/>
              </a:rPr>
              <a:t>profissionais de saúde sintomáticos positivos para a COVID-19</a:t>
            </a:r>
            <a:endParaRPr lang="en-US" dirty="0"/>
          </a:p>
          <a:p>
            <a:pPr>
              <a:spcBef>
                <a:spcPts val="600"/>
              </a:spcBef>
            </a:pPr>
            <a:r>
              <a:rPr lang="pt-PT" sz="2000" b="0" i="0" strike="noStrike" cap="none" spc="0" baseline="0" dirty="0">
                <a:solidFill>
                  <a:srgbClr val="2D2D2D"/>
                </a:solidFill>
                <a:effectLst/>
                <a:latin typeface="Calibri"/>
                <a:ea typeface="Calibri"/>
                <a:cs typeface="Calibri"/>
              </a:rPr>
              <a:t>Estratégia passiva</a:t>
            </a:r>
          </a:p>
          <a:p>
            <a:pPr>
              <a:spcBef>
                <a:spcPts val="600"/>
              </a:spcBef>
            </a:pPr>
            <a:r>
              <a:rPr lang="pt-PT" sz="2000" b="0" i="0" strike="noStrike" cap="none" spc="0" baseline="0" dirty="0">
                <a:solidFill>
                  <a:srgbClr val="2D2D2D"/>
                </a:solidFill>
                <a:effectLst/>
                <a:latin typeface="Calibri"/>
                <a:ea typeface="Calibri"/>
                <a:cs typeface="Calibri"/>
              </a:rPr>
              <a:t>Estratégia passiva melhorada (automática ou manual)</a:t>
            </a:r>
          </a:p>
          <a:p>
            <a:pPr>
              <a:spcBef>
                <a:spcPts val="600"/>
              </a:spcBef>
            </a:pPr>
            <a:r>
              <a:rPr lang="pt-PT" sz="2000" b="0" i="0" strike="noStrike" cap="none" spc="0" baseline="0" dirty="0">
                <a:solidFill>
                  <a:srgbClr val="2D2D2D"/>
                </a:solidFill>
                <a:effectLst/>
                <a:latin typeface="Calibri"/>
                <a:ea typeface="Calibri"/>
                <a:cs typeface="Calibri"/>
              </a:rPr>
              <a:t>Estratégia ativa</a:t>
            </a:r>
          </a:p>
          <a:p>
            <a:pPr lvl="1">
              <a:spcBef>
                <a:spcPts val="300"/>
              </a:spcBef>
            </a:pPr>
            <a:r>
              <a:rPr lang="pt-PT" sz="2000" b="0" i="0" strike="noStrike" cap="none" spc="0" baseline="0" dirty="0">
                <a:solidFill>
                  <a:srgbClr val="2D2D2D"/>
                </a:solidFill>
                <a:effectLst/>
                <a:latin typeface="Calibri"/>
                <a:ea typeface="Calibri"/>
                <a:cs typeface="Calibri"/>
              </a:rPr>
              <a:t>Pessoalmente</a:t>
            </a:r>
          </a:p>
          <a:p>
            <a:pPr lvl="1">
              <a:spcBef>
                <a:spcPts val="300"/>
              </a:spcBef>
            </a:pPr>
            <a:r>
              <a:rPr lang="pt-PT" sz="2000" b="0" i="0" strike="noStrike" cap="none" spc="0" baseline="0" dirty="0">
                <a:solidFill>
                  <a:srgbClr val="2D2D2D"/>
                </a:solidFill>
                <a:effectLst/>
                <a:latin typeface="Calibri"/>
                <a:ea typeface="Calibri"/>
                <a:cs typeface="Calibri"/>
              </a:rPr>
              <a:t>Remotamente</a:t>
            </a:r>
          </a:p>
        </p:txBody>
      </p:sp>
    </p:spTree>
    <p:extLst>
      <p:ext uri="{BB962C8B-B14F-4D97-AF65-F5344CB8AC3E}">
        <p14:creationId xmlns:p14="http://schemas.microsoft.com/office/powerpoint/2010/main" val="291306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Estratégia passiva </a:t>
            </a:r>
          </a:p>
        </p:txBody>
      </p:sp>
      <p:sp>
        <p:nvSpPr>
          <p:cNvPr id="3" name="Content Placeholder 2"/>
          <p:cNvSpPr>
            <a:spLocks noGrp="1"/>
          </p:cNvSpPr>
          <p:nvPr>
            <p:ph type="body" sz="quarter" idx="10"/>
          </p:nvPr>
        </p:nvSpPr>
        <p:spPr>
          <a:xfrm>
            <a:off x="457200" y="1158875"/>
            <a:ext cx="5957456" cy="3341688"/>
          </a:xfrm>
        </p:spPr>
        <p:txBody>
          <a:bodyPr/>
          <a:lstStyle/>
          <a:p>
            <a:pPr>
              <a:spcAft>
                <a:spcPts val="1200"/>
              </a:spcAft>
            </a:pPr>
            <a:r>
              <a:rPr lang="pt-PT" sz="1900" b="1" i="0" strike="noStrike" cap="none" spc="0" baseline="0" dirty="0">
                <a:solidFill>
                  <a:srgbClr val="2D2D2D"/>
                </a:solidFill>
                <a:effectLst/>
                <a:latin typeface="Calibri"/>
                <a:ea typeface="Calibri"/>
                <a:cs typeface="Calibri"/>
              </a:rPr>
              <a:t>Todos os profissionais de saúde autoavaliam-se para febre e/ou um conjunto definido de sintomas recentemente presentes que sejam indicativos de COVID-19</a:t>
            </a:r>
          </a:p>
          <a:p>
            <a:pPr>
              <a:spcBef>
                <a:spcPts val="600"/>
              </a:spcBef>
            </a:pPr>
            <a:r>
              <a:rPr lang="pt-PT" sz="1900" b="0" i="0" strike="noStrike" cap="none" spc="0" baseline="0" dirty="0">
                <a:solidFill>
                  <a:srgbClr val="2D2D2D"/>
                </a:solidFill>
                <a:effectLst/>
                <a:latin typeface="Calibri"/>
                <a:ea typeface="Calibri"/>
                <a:cs typeface="Calibri"/>
              </a:rPr>
              <a:t>Se um profissional de saúde apresentar febre ou sintomas respiratórios, deverá:</a:t>
            </a:r>
          </a:p>
          <a:p>
            <a:pPr lvl="1">
              <a:spcBef>
                <a:spcPts val="300"/>
              </a:spcBef>
            </a:pPr>
            <a:r>
              <a:rPr lang="pt-PT" sz="1900" b="1" i="0" u="sng" strike="noStrike" cap="none" spc="0" baseline="0" dirty="0">
                <a:solidFill>
                  <a:srgbClr val="FF0000"/>
                </a:solidFill>
                <a:effectLst/>
                <a:uFill>
                  <a:solidFill>
                    <a:srgbClr val="FF0000"/>
                  </a:solidFill>
                </a:uFill>
                <a:latin typeface="Calibri"/>
                <a:ea typeface="Calibri"/>
                <a:cs typeface="Calibri"/>
              </a:rPr>
              <a:t>NÃO</a:t>
            </a:r>
            <a:r>
              <a:rPr lang="pt-PT" sz="1900" b="0" i="0" strike="noStrike" cap="none" spc="0" baseline="0" dirty="0">
                <a:solidFill>
                  <a:srgbClr val="2D2D2D"/>
                </a:solidFill>
                <a:effectLst/>
                <a:latin typeface="Calibri"/>
                <a:ea typeface="Calibri"/>
                <a:cs typeface="Calibri"/>
              </a:rPr>
              <a:t> comparecer à unidade onde trabalha</a:t>
            </a:r>
          </a:p>
          <a:p>
            <a:pPr lvl="1">
              <a:spcBef>
                <a:spcPts val="300"/>
              </a:spcBef>
            </a:pPr>
            <a:r>
              <a:rPr lang="pt-PT" sz="1900" b="0" i="0" strike="noStrike" cap="none" spc="0" baseline="0" dirty="0">
                <a:solidFill>
                  <a:srgbClr val="2D2D2D"/>
                </a:solidFill>
                <a:effectLst/>
                <a:latin typeface="Calibri"/>
                <a:ea typeface="Calibri"/>
                <a:cs typeface="Calibri"/>
              </a:rPr>
              <a:t>Comunicar remotamente a sua condição</a:t>
            </a:r>
          </a:p>
          <a:p>
            <a:pPr lvl="1">
              <a:spcBef>
                <a:spcPts val="300"/>
              </a:spcBef>
            </a:pPr>
            <a:r>
              <a:rPr lang="pt-PT" sz="1900" b="0" i="0" strike="noStrike" cap="none" spc="0" baseline="0" dirty="0">
                <a:solidFill>
                  <a:srgbClr val="2D2D2D"/>
                </a:solidFill>
                <a:effectLst/>
                <a:latin typeface="Calibri"/>
                <a:ea typeface="Calibri"/>
                <a:cs typeface="Calibri"/>
              </a:rPr>
              <a:t>Receber avaliação médica imediata e ações de seguimento</a:t>
            </a:r>
          </a:p>
        </p:txBody>
      </p:sp>
      <p:pic>
        <p:nvPicPr>
          <p:cNvPr id="4" name="Picture 4" descr="Symptomatic workers remotely report symptoms and do not report to thier facility">
            <a:extLst>
              <a:ext uri="{FF2B5EF4-FFF2-40B4-BE49-F238E27FC236}">
                <a16:creationId xmlns="" xmlns:a16="http://schemas.microsoft.com/office/drawing/2014/main" id="{3D8CF764-F362-4ABF-ABB1-0DF7CCAA1856}"/>
              </a:ext>
            </a:extLst>
          </p:cNvPr>
          <p:cNvPicPr>
            <a:picLocks noChangeAspect="1"/>
          </p:cNvPicPr>
          <p:nvPr/>
        </p:nvPicPr>
        <p:blipFill>
          <a:blip r:embed="rId3"/>
          <a:stretch>
            <a:fillRect/>
          </a:stretch>
        </p:blipFill>
        <p:spPr>
          <a:xfrm>
            <a:off x="6281530" y="841719"/>
            <a:ext cx="2743200" cy="3691976"/>
          </a:xfrm>
          <a:prstGeom prst="rect">
            <a:avLst/>
          </a:prstGeom>
        </p:spPr>
      </p:pic>
      <p:sp>
        <p:nvSpPr>
          <p:cNvPr id="5" name="TextBox 4">
            <a:extLst>
              <a:ext uri="{FF2B5EF4-FFF2-40B4-BE49-F238E27FC236}">
                <a16:creationId xmlns:a16="http://schemas.microsoft.com/office/drawing/2014/main" xmlns="" id="{7E0E0E54-0386-4CB9-9AF3-91643FDBCCB7}"/>
              </a:ext>
            </a:extLst>
          </p:cNvPr>
          <p:cNvSpPr txBox="1"/>
          <p:nvPr/>
        </p:nvSpPr>
        <p:spPr>
          <a:xfrm>
            <a:off x="6141308" y="4139879"/>
            <a:ext cx="3002692" cy="338554"/>
          </a:xfrm>
          <a:prstGeom prst="rect">
            <a:avLst/>
          </a:prstGeom>
          <a:solidFill>
            <a:srgbClr val="FFFFFF"/>
          </a:solidFill>
        </p:spPr>
        <p:txBody>
          <a:bodyPr wrap="square" rtlCol="0">
            <a:spAutoFit/>
          </a:bodyPr>
          <a:lstStyle/>
          <a:p>
            <a:pPr algn="ctr"/>
            <a:r>
              <a:rPr lang="pt-PT" sz="800" b="0" i="0" strike="noStrike" cap="none" spc="0" baseline="0" dirty="0">
                <a:solidFill>
                  <a:srgbClr val="000000"/>
                </a:solidFill>
                <a:effectLst/>
                <a:latin typeface="Calibri"/>
                <a:ea typeface="Calibri"/>
                <a:cs typeface="Calibri"/>
              </a:rPr>
              <a:t>Trabalhadores sintomáticos comunicam remotamente os </a:t>
            </a:r>
            <a:r>
              <a:rPr lang="pt-PT" sz="800" b="0" i="0" strike="noStrike" cap="none" spc="0" baseline="0" dirty="0" smtClean="0">
                <a:solidFill>
                  <a:srgbClr val="000000"/>
                </a:solidFill>
                <a:effectLst/>
                <a:latin typeface="Calibri"/>
                <a:ea typeface="Calibri"/>
                <a:cs typeface="Calibri"/>
              </a:rPr>
              <a:t>sintomas</a:t>
            </a:r>
          </a:p>
          <a:p>
            <a:pPr algn="ctr"/>
            <a:r>
              <a:rPr lang="pt-PT" sz="800" b="0" i="0" strike="noStrike" cap="none" spc="0" baseline="0" dirty="0">
                <a:solidFill>
                  <a:srgbClr val="000000"/>
                </a:solidFill>
                <a:effectLst/>
                <a:latin typeface="Calibri"/>
                <a:ea typeface="Calibri"/>
                <a:cs typeface="Calibri"/>
              </a:rPr>
              <a:t>e não comparecem nas unidades de saúde onde trabalham </a:t>
            </a:r>
          </a:p>
        </p:txBody>
      </p:sp>
    </p:spTree>
    <p:extLst>
      <p:ext uri="{BB962C8B-B14F-4D97-AF65-F5344CB8AC3E}">
        <p14:creationId xmlns:p14="http://schemas.microsoft.com/office/powerpoint/2010/main" val="247195664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12F3AA-1AFB-4C6E-821C-312881AE5D38}"/>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Requisitos da estratégia passiva</a:t>
            </a:r>
          </a:p>
        </p:txBody>
      </p:sp>
      <p:sp>
        <p:nvSpPr>
          <p:cNvPr id="3" name="Text Placeholder 2">
            <a:extLst>
              <a:ext uri="{FF2B5EF4-FFF2-40B4-BE49-F238E27FC236}">
                <a16:creationId xmlns="" xmlns:a16="http://schemas.microsoft.com/office/drawing/2014/main" id="{0DC0E034-6FD4-4174-9A25-6791280057CC}"/>
              </a:ext>
            </a:extLst>
          </p:cNvPr>
          <p:cNvSpPr>
            <a:spLocks noGrp="1"/>
          </p:cNvSpPr>
          <p:nvPr>
            <p:ph type="body" sz="quarter" idx="10"/>
          </p:nvPr>
        </p:nvSpPr>
        <p:spPr>
          <a:xfrm>
            <a:off x="2779776" y="1055169"/>
            <a:ext cx="5907024" cy="3490131"/>
          </a:xfrm>
        </p:spPr>
        <p:txBody>
          <a:bodyPr/>
          <a:lstStyle/>
          <a:p>
            <a:pPr marL="229870" indent="-229870">
              <a:spcBef>
                <a:spcPts val="600"/>
              </a:spcBef>
            </a:pPr>
            <a:r>
              <a:rPr lang="pt-PT" sz="2000" b="0" i="0" strike="noStrike" cap="none" spc="0" baseline="0" dirty="0">
                <a:solidFill>
                  <a:srgbClr val="2D2D2D"/>
                </a:solidFill>
                <a:effectLst/>
                <a:latin typeface="Calibri"/>
                <a:ea typeface="Calibri"/>
                <a:cs typeface="Calibri"/>
              </a:rPr>
              <a:t>Equipa responsável pela monitorização das atividades e resposta apropriada e rápida </a:t>
            </a:r>
          </a:p>
          <a:p>
            <a:pPr marL="229870" indent="-229870">
              <a:spcBef>
                <a:spcPts val="600"/>
              </a:spcBef>
            </a:pPr>
            <a:r>
              <a:rPr lang="pt-PT" sz="2000" b="0" i="0" strike="noStrike" cap="none" spc="0" baseline="0" dirty="0">
                <a:solidFill>
                  <a:srgbClr val="2D2D2D"/>
                </a:solidFill>
                <a:effectLst/>
                <a:latin typeface="Calibri"/>
                <a:ea typeface="Calibri"/>
                <a:cs typeface="Calibri"/>
              </a:rPr>
              <a:t>Lista de sintomas e termómetro para autoavaliação</a:t>
            </a:r>
          </a:p>
          <a:p>
            <a:pPr marL="229870" indent="-229870">
              <a:spcBef>
                <a:spcPts val="600"/>
              </a:spcBef>
            </a:pPr>
            <a:r>
              <a:rPr lang="pt-PT" sz="2000" b="0" i="0" strike="noStrike" cap="none" spc="0" baseline="0" dirty="0">
                <a:solidFill>
                  <a:srgbClr val="2D2D2D"/>
                </a:solidFill>
                <a:effectLst/>
                <a:latin typeface="Calibri"/>
                <a:ea typeface="Calibri"/>
                <a:cs typeface="Calibri"/>
              </a:rPr>
              <a:t>Equipa e mecanismos (por exemplo, linha telefónica) para comunicação remota de sintomas</a:t>
            </a:r>
          </a:p>
          <a:p>
            <a:pPr marL="229870" indent="-229870">
              <a:spcBef>
                <a:spcPts val="600"/>
              </a:spcBef>
            </a:pPr>
            <a:r>
              <a:rPr lang="pt-PT" sz="2000" b="0" i="0" strike="noStrike" cap="none" spc="0" baseline="0" dirty="0">
                <a:solidFill>
                  <a:srgbClr val="2D2D2D"/>
                </a:solidFill>
                <a:effectLst/>
                <a:latin typeface="Calibri"/>
                <a:ea typeface="Calibri"/>
                <a:cs typeface="Calibri"/>
              </a:rPr>
              <a:t>Instruções sobre quem deve apresentar-se para avaliação médica adicional com base nos sintomas </a:t>
            </a:r>
            <a:endParaRPr lang="en-US" dirty="0">
              <a:cs typeface="Calibri"/>
            </a:endParaRPr>
          </a:p>
          <a:p>
            <a:pPr marL="229870" indent="-229870">
              <a:spcBef>
                <a:spcPts val="600"/>
              </a:spcBef>
            </a:pPr>
            <a:r>
              <a:rPr lang="pt-PT" sz="2000" b="0" i="0" strike="noStrike" cap="none" spc="0" baseline="0" dirty="0">
                <a:solidFill>
                  <a:srgbClr val="2D2D2D"/>
                </a:solidFill>
                <a:effectLst/>
                <a:latin typeface="Calibri"/>
                <a:ea typeface="Calibri"/>
                <a:cs typeface="Calibri"/>
              </a:rPr>
              <a:t>Formulários de avaliação clínica e movimentação e monitorização padronizados</a:t>
            </a:r>
            <a:endParaRPr lang="en-US" dirty="0">
              <a:cs typeface="Calibri"/>
            </a:endParaRPr>
          </a:p>
        </p:txBody>
      </p:sp>
      <p:pic>
        <p:nvPicPr>
          <p:cNvPr id="5" name="Picture 4" descr="A clipboard with a checklist">
            <a:extLst>
              <a:ext uri="{FF2B5EF4-FFF2-40B4-BE49-F238E27FC236}">
                <a16:creationId xmlns="" xmlns:a16="http://schemas.microsoft.com/office/drawing/2014/main" id="{0D3BFFBA-D054-154F-BC53-CF1366226E70}"/>
              </a:ext>
            </a:extLst>
          </p:cNvPr>
          <p:cNvPicPr>
            <a:picLocks noChangeAspect="1"/>
          </p:cNvPicPr>
          <p:nvPr/>
        </p:nvPicPr>
        <p:blipFill>
          <a:blip r:embed="rId3">
            <a:extLst>
              <a:ext uri="{28A0092B-C50C-407E-A947-70E740481C1C}">
                <a14:useLocalDpi xmlns:a14="http://schemas.microsoft.com/office/drawing/2010/main" val="0"/>
              </a:ext>
            </a:extLst>
          </a:blip>
          <a:srcRect l="12205" r="20584"/>
          <a:stretch>
            <a:fillRect/>
          </a:stretch>
        </p:blipFill>
        <p:spPr>
          <a:xfrm rot="21205164">
            <a:off x="262128" y="874057"/>
            <a:ext cx="2383536" cy="3546348"/>
          </a:xfrm>
          <a:prstGeom prst="rect">
            <a:avLst/>
          </a:prstGeom>
        </p:spPr>
      </p:pic>
    </p:spTree>
    <p:extLst>
      <p:ext uri="{BB962C8B-B14F-4D97-AF65-F5344CB8AC3E}">
        <p14:creationId xmlns:p14="http://schemas.microsoft.com/office/powerpoint/2010/main" val="40459346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542964-CED8-44CE-9837-604508422885}"/>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Estratégia passiva melhorada 	</a:t>
            </a:r>
          </a:p>
        </p:txBody>
      </p:sp>
      <p:sp>
        <p:nvSpPr>
          <p:cNvPr id="3" name="Text Placeholder 2">
            <a:extLst>
              <a:ext uri="{FF2B5EF4-FFF2-40B4-BE49-F238E27FC236}">
                <a16:creationId xmlns="" xmlns:a16="http://schemas.microsoft.com/office/drawing/2014/main" id="{AFEE1DCB-7659-49DE-BA3E-ACBB320815C1}"/>
              </a:ext>
            </a:extLst>
          </p:cNvPr>
          <p:cNvSpPr>
            <a:spLocks noGrp="1"/>
          </p:cNvSpPr>
          <p:nvPr>
            <p:ph type="body" sz="quarter" idx="10"/>
          </p:nvPr>
        </p:nvSpPr>
        <p:spPr>
          <a:xfrm>
            <a:off x="457200" y="1158875"/>
            <a:ext cx="5192038" cy="3341688"/>
          </a:xfrm>
        </p:spPr>
        <p:txBody>
          <a:bodyPr/>
          <a:lstStyle/>
          <a:p>
            <a:pPr>
              <a:spcBef>
                <a:spcPts val="600"/>
              </a:spcBef>
              <a:spcAft>
                <a:spcPct val="0"/>
              </a:spcAft>
            </a:pPr>
            <a:r>
              <a:rPr lang="pt-PT" sz="2000" b="0" i="0" strike="noStrike" cap="none" spc="0" baseline="0">
                <a:solidFill>
                  <a:srgbClr val="2D2D2D"/>
                </a:solidFill>
                <a:effectLst/>
                <a:latin typeface="Calibri"/>
                <a:ea typeface="Calibri"/>
                <a:cs typeface="Calibri"/>
              </a:rPr>
              <a:t>Além da estratégia passiva, estabeleça um plano para </a:t>
            </a:r>
            <a:r>
              <a:rPr lang="pt-PT" sz="2000" b="1" i="0" strike="noStrike" cap="none" spc="0" baseline="0">
                <a:solidFill>
                  <a:srgbClr val="2D2D2D"/>
                </a:solidFill>
                <a:effectLst/>
                <a:latin typeface="Calibri"/>
                <a:ea typeface="Calibri"/>
                <a:cs typeface="Calibri"/>
              </a:rPr>
              <a:t>lembrar ou levar os trabalhadores </a:t>
            </a:r>
            <a:r>
              <a:rPr lang="pt-PT" sz="2000" b="0" i="0" strike="noStrike" cap="none" spc="0" baseline="0">
                <a:solidFill>
                  <a:srgbClr val="2D2D2D"/>
                </a:solidFill>
                <a:effectLst/>
                <a:latin typeface="Calibri"/>
                <a:ea typeface="Calibri"/>
                <a:cs typeface="Calibri"/>
              </a:rPr>
              <a:t>a fazerem a autoavaliação de sintomas consistentes com a COVID-19</a:t>
            </a:r>
          </a:p>
          <a:p>
            <a:pPr>
              <a:spcBef>
                <a:spcPts val="600"/>
              </a:spcBef>
            </a:pPr>
            <a:r>
              <a:rPr lang="pt-PT" sz="2000" b="0" i="0" strike="noStrike" cap="none" spc="0" baseline="0">
                <a:solidFill>
                  <a:srgbClr val="2D2D2D"/>
                </a:solidFill>
                <a:effectLst/>
                <a:latin typeface="Calibri"/>
                <a:ea typeface="Calibri"/>
                <a:cs typeface="Calibri"/>
              </a:rPr>
              <a:t>Lembretes comuns incluem mensagens de texto ou telefonemas automatizados</a:t>
            </a:r>
          </a:p>
        </p:txBody>
      </p:sp>
      <p:pic>
        <p:nvPicPr>
          <p:cNvPr id="4" name="Picture 5" descr="Symptomatic workers remotely report symptoms and do not report to their facility">
            <a:extLst>
              <a:ext uri="{FF2B5EF4-FFF2-40B4-BE49-F238E27FC236}">
                <a16:creationId xmlns="" xmlns:a16="http://schemas.microsoft.com/office/drawing/2014/main" id="{67EFDCFB-3808-4C82-AA3F-0B744168BF18}"/>
              </a:ext>
            </a:extLst>
          </p:cNvPr>
          <p:cNvPicPr>
            <a:picLocks noChangeAspect="1"/>
          </p:cNvPicPr>
          <p:nvPr/>
        </p:nvPicPr>
        <p:blipFill>
          <a:blip r:embed="rId3"/>
          <a:stretch>
            <a:fillRect/>
          </a:stretch>
        </p:blipFill>
        <p:spPr>
          <a:xfrm>
            <a:off x="5560944" y="1249142"/>
            <a:ext cx="3546613" cy="3183585"/>
          </a:xfrm>
          <a:prstGeom prst="rect">
            <a:avLst/>
          </a:prstGeom>
        </p:spPr>
      </p:pic>
      <p:pic>
        <p:nvPicPr>
          <p:cNvPr id="5" name="Picture 4"/>
          <p:cNvPicPr>
            <a:picLocks noChangeAspect="1"/>
          </p:cNvPicPr>
          <p:nvPr/>
        </p:nvPicPr>
        <p:blipFill>
          <a:blip r:embed="rId4"/>
          <a:stretch>
            <a:fillRect/>
          </a:stretch>
        </p:blipFill>
        <p:spPr>
          <a:xfrm>
            <a:off x="5649238" y="1285737"/>
            <a:ext cx="3288859" cy="3110394"/>
          </a:xfrm>
          <a:prstGeom prst="rect">
            <a:avLst/>
          </a:prstGeom>
        </p:spPr>
      </p:pic>
    </p:spTree>
    <p:extLst>
      <p:ext uri="{BB962C8B-B14F-4D97-AF65-F5344CB8AC3E}">
        <p14:creationId xmlns:p14="http://schemas.microsoft.com/office/powerpoint/2010/main" val="331962653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9E538E-0A83-4DD8-ABE4-2D10DFE93072}"/>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Requisitos de estratégia passiva melhorados	</a:t>
            </a:r>
          </a:p>
        </p:txBody>
      </p:sp>
      <p:sp>
        <p:nvSpPr>
          <p:cNvPr id="3" name="Text Placeholder 2">
            <a:extLst>
              <a:ext uri="{FF2B5EF4-FFF2-40B4-BE49-F238E27FC236}">
                <a16:creationId xmlns="" xmlns:a16="http://schemas.microsoft.com/office/drawing/2014/main" id="{EC063644-D029-471F-B4C6-864FF66ACDA4}"/>
              </a:ext>
            </a:extLst>
          </p:cNvPr>
          <p:cNvSpPr>
            <a:spLocks noGrp="1"/>
          </p:cNvSpPr>
          <p:nvPr>
            <p:ph type="body" sz="quarter" idx="10"/>
          </p:nvPr>
        </p:nvSpPr>
        <p:spPr>
          <a:xfrm>
            <a:off x="457200" y="1094867"/>
            <a:ext cx="8229600" cy="3341688"/>
          </a:xfrm>
        </p:spPr>
        <p:txBody>
          <a:bodyPr/>
          <a:lstStyle/>
          <a:p>
            <a:pPr marL="0" indent="0">
              <a:buNone/>
            </a:pPr>
            <a:r>
              <a:rPr lang="pt-PT" sz="1800" b="1" i="0" strike="noStrike" cap="none" spc="0" baseline="0">
                <a:solidFill>
                  <a:srgbClr val="2D2D2D"/>
                </a:solidFill>
                <a:effectLst/>
                <a:latin typeface="Calibri"/>
                <a:ea typeface="Calibri"/>
                <a:cs typeface="Calibri"/>
              </a:rPr>
              <a:t>Sistema automatizado</a:t>
            </a:r>
          </a:p>
          <a:p>
            <a:pPr marL="229870" indent="-229870">
              <a:spcBef>
                <a:spcPts val="600"/>
              </a:spcBef>
            </a:pPr>
            <a:r>
              <a:rPr lang="pt-PT" sz="1800" b="0" i="0" strike="noStrike" cap="none" spc="0" baseline="0">
                <a:solidFill>
                  <a:srgbClr val="2D2D2D"/>
                </a:solidFill>
                <a:effectLst/>
                <a:latin typeface="Calibri"/>
                <a:ea typeface="Calibri"/>
                <a:cs typeface="Calibri"/>
              </a:rPr>
              <a:t>Base de dados de profissionais de saúde sob monitorização</a:t>
            </a:r>
            <a:endParaRPr lang="en-US" sz="1800">
              <a:cs typeface="Calibri" panose="020F0502020204030204" pitchFamily="34" charset="0"/>
            </a:endParaRPr>
          </a:p>
          <a:p>
            <a:pPr marL="229870" indent="-229870">
              <a:spcBef>
                <a:spcPts val="600"/>
              </a:spcBef>
            </a:pPr>
            <a:r>
              <a:rPr lang="pt-PT" sz="1800" b="0" i="0" strike="noStrike" cap="none" spc="0" baseline="0">
                <a:solidFill>
                  <a:srgbClr val="2D2D2D"/>
                </a:solidFill>
                <a:effectLst/>
                <a:latin typeface="Calibri"/>
                <a:ea typeface="Calibri"/>
                <a:cs typeface="Calibri"/>
              </a:rPr>
              <a:t>Serviço de mensagens de texto em massa </a:t>
            </a:r>
            <a:endParaRPr lang="en-US" sz="1800">
              <a:cs typeface="Calibri" panose="020F0502020204030204" pitchFamily="34" charset="0"/>
            </a:endParaRPr>
          </a:p>
          <a:p>
            <a:pPr marL="229870" indent="-229870">
              <a:spcBef>
                <a:spcPts val="600"/>
              </a:spcBef>
            </a:pPr>
            <a:r>
              <a:rPr lang="pt-PT" sz="1800" b="0" i="0" strike="noStrike" cap="none" spc="0" baseline="0">
                <a:solidFill>
                  <a:srgbClr val="2D2D2D"/>
                </a:solidFill>
                <a:effectLst/>
                <a:latin typeface="Calibri"/>
                <a:ea typeface="Calibri"/>
                <a:cs typeface="Calibri"/>
              </a:rPr>
              <a:t>Mensagens de texto em massa eficazes e informativas </a:t>
            </a:r>
            <a:endParaRPr lang="en-US" sz="1800">
              <a:cs typeface="Calibri" panose="020F0502020204030204" pitchFamily="34" charset="0"/>
            </a:endParaRPr>
          </a:p>
          <a:p>
            <a:pPr marL="0" indent="0">
              <a:spcBef>
                <a:spcPts val="1200"/>
              </a:spcBef>
              <a:buNone/>
            </a:pPr>
            <a:r>
              <a:rPr lang="pt-PT" sz="1800" b="1" i="0" strike="noStrike" cap="none" spc="0" baseline="0">
                <a:solidFill>
                  <a:srgbClr val="2D2D2D"/>
                </a:solidFill>
                <a:effectLst/>
                <a:latin typeface="Calibri"/>
                <a:ea typeface="Calibri"/>
                <a:cs typeface="Calibri"/>
              </a:rPr>
              <a:t>Manual do sistema</a:t>
            </a:r>
          </a:p>
          <a:p>
            <a:pPr marL="229870" indent="-229870">
              <a:spcBef>
                <a:spcPts val="600"/>
              </a:spcBef>
            </a:pPr>
            <a:r>
              <a:rPr lang="pt-PT" sz="1800" b="0" i="0" strike="noStrike" cap="none" spc="0" baseline="0">
                <a:solidFill>
                  <a:srgbClr val="2D2D2D"/>
                </a:solidFill>
                <a:effectLst/>
                <a:latin typeface="Calibri"/>
                <a:ea typeface="Calibri"/>
                <a:cs typeface="Calibri"/>
              </a:rPr>
              <a:t>Base de dados de profissionais de saúde sob monitorização </a:t>
            </a:r>
            <a:endParaRPr lang="en-US" sz="1800">
              <a:cs typeface="Calibri" panose="020F0502020204030204" pitchFamily="34" charset="0"/>
            </a:endParaRPr>
          </a:p>
          <a:p>
            <a:pPr lvl="1">
              <a:spcBef>
                <a:spcPts val="300"/>
              </a:spcBef>
            </a:pPr>
            <a:r>
              <a:rPr lang="pt-PT" sz="1800" b="0" i="0" strike="noStrike" cap="none" spc="0" baseline="0">
                <a:solidFill>
                  <a:srgbClr val="2D2D2D"/>
                </a:solidFill>
                <a:effectLst/>
                <a:latin typeface="Calibri"/>
                <a:ea typeface="Calibri"/>
                <a:cs typeface="Calibri"/>
              </a:rPr>
              <a:t>Deve ser cuidadosamente direcionado para minimizar a carga de trabalho e maximizar os benefícios </a:t>
            </a:r>
          </a:p>
          <a:p>
            <a:pPr marL="229870" indent="-229870">
              <a:spcBef>
                <a:spcPts val="600"/>
              </a:spcBef>
            </a:pPr>
            <a:r>
              <a:rPr lang="pt-PT" sz="1800" b="0" i="0" strike="noStrike" cap="none" spc="0" baseline="0">
                <a:solidFill>
                  <a:srgbClr val="2D2D2D"/>
                </a:solidFill>
                <a:effectLst/>
                <a:latin typeface="Calibri"/>
                <a:ea typeface="Calibri"/>
                <a:cs typeface="Calibri"/>
              </a:rPr>
              <a:t>Funcionários disponíveis para contactar os profissionais de saúde monitorizados com lembretes</a:t>
            </a:r>
            <a:endParaRPr lang="en-US" sz="1800">
              <a:cs typeface="Calibri" panose="020F0502020204030204" pitchFamily="34" charset="0"/>
            </a:endParaRPr>
          </a:p>
          <a:p>
            <a:pPr marL="229870" indent="-229870">
              <a:spcBef>
                <a:spcPts val="600"/>
              </a:spcBef>
            </a:pPr>
            <a:r>
              <a:rPr lang="pt-PT" sz="1800" b="0" i="0" strike="noStrike" cap="none" spc="0" baseline="0">
                <a:solidFill>
                  <a:srgbClr val="2D2D2D"/>
                </a:solidFill>
                <a:effectLst/>
                <a:latin typeface="Calibri"/>
                <a:ea typeface="Calibri"/>
                <a:cs typeface="Calibri"/>
              </a:rPr>
              <a:t>Telefone e crédito telefónico para suportar mensagens e/ou chamadas</a:t>
            </a:r>
          </a:p>
        </p:txBody>
      </p:sp>
      <p:pic>
        <p:nvPicPr>
          <p:cNvPr id="6" name="Picture 5" descr="Mobile device">
            <a:extLst>
              <a:ext uri="{FF2B5EF4-FFF2-40B4-BE49-F238E27FC236}">
                <a16:creationId xmlns="" xmlns:a16="http://schemas.microsoft.com/office/drawing/2014/main" id="{E2020328-C195-F840-9DF6-7339B7322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76017">
            <a:off x="6763647" y="508126"/>
            <a:ext cx="1828800" cy="1828800"/>
          </a:xfrm>
          <a:prstGeom prst="rect">
            <a:avLst/>
          </a:prstGeom>
        </p:spPr>
      </p:pic>
    </p:spTree>
    <p:extLst>
      <p:ext uri="{BB962C8B-B14F-4D97-AF65-F5344CB8AC3E}">
        <p14:creationId xmlns:p14="http://schemas.microsoft.com/office/powerpoint/2010/main" val="402790255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17361E4F-1632-456E-9867-2E03F743DB37}"/>
              </a:ext>
            </a:extLst>
          </p:cNvPr>
          <p:cNvSpPr>
            <a:spLocks noGrp="1"/>
          </p:cNvSpPr>
          <p:nvPr>
            <p:ph type="title"/>
          </p:nvPr>
        </p:nvSpPr>
        <p:spPr>
          <a:xfrm>
            <a:off x="457200" y="205979"/>
            <a:ext cx="8229600" cy="689591"/>
          </a:xfrm>
        </p:spPr>
        <p:txBody>
          <a:bodyPr/>
          <a:lstStyle/>
          <a:p>
            <a:r>
              <a:rPr lang="pt-PT" sz="2800" b="1" i="0" strike="noStrike" cap="none" spc="0" baseline="0">
                <a:solidFill>
                  <a:srgbClr val="006A71"/>
                </a:solidFill>
                <a:effectLst/>
                <a:latin typeface="Calibri"/>
                <a:ea typeface="Calibri"/>
                <a:cs typeface="Calibri"/>
              </a:rPr>
              <a:t>Estratégia ativa</a:t>
            </a:r>
          </a:p>
        </p:txBody>
      </p:sp>
      <p:sp>
        <p:nvSpPr>
          <p:cNvPr id="3" name="Text Placeholder 2">
            <a:extLst>
              <a:ext uri="{FF2B5EF4-FFF2-40B4-BE49-F238E27FC236}">
                <a16:creationId xmlns="" xmlns:a16="http://schemas.microsoft.com/office/drawing/2014/main" id="{8DF2E019-803D-4527-A334-A9AF5F257F2A}"/>
              </a:ext>
            </a:extLst>
          </p:cNvPr>
          <p:cNvSpPr>
            <a:spLocks noGrp="1"/>
          </p:cNvSpPr>
          <p:nvPr>
            <p:ph idx="1"/>
          </p:nvPr>
        </p:nvSpPr>
        <p:spPr>
          <a:xfrm>
            <a:off x="554247" y="1027623"/>
            <a:ext cx="3879669" cy="3143250"/>
          </a:xfrm>
        </p:spPr>
        <p:txBody>
          <a:bodyPr/>
          <a:lstStyle/>
          <a:p>
            <a:pPr marL="0" indent="0">
              <a:buNone/>
            </a:pPr>
            <a:r>
              <a:rPr lang="pt-PT" sz="1600" b="1" i="0" strike="noStrike" cap="none" spc="0" baseline="0" dirty="0">
                <a:solidFill>
                  <a:srgbClr val="000000"/>
                </a:solidFill>
                <a:effectLst/>
                <a:latin typeface="Calibri"/>
                <a:ea typeface="Calibri"/>
                <a:cs typeface="Calibri"/>
              </a:rPr>
              <a:t>Estratégia ativa presencial</a:t>
            </a:r>
          </a:p>
          <a:p>
            <a:pPr marL="0" indent="0">
              <a:buNone/>
            </a:pPr>
            <a:r>
              <a:rPr lang="pt-PT" sz="1600" b="0" i="0" strike="noStrike" cap="none" spc="0" baseline="0" dirty="0">
                <a:solidFill>
                  <a:srgbClr val="000000"/>
                </a:solidFill>
                <a:effectLst/>
                <a:latin typeface="Calibri"/>
                <a:ea typeface="Calibri"/>
                <a:cs typeface="Calibri"/>
              </a:rPr>
              <a:t>Todos os profissionais de saúde são avaliados quanto a sintomas antes de cada turno</a:t>
            </a:r>
          </a:p>
        </p:txBody>
      </p:sp>
      <p:pic>
        <p:nvPicPr>
          <p:cNvPr id="4" name="Picture 5" descr="All healthcare workers are assessed for symptoms prior to each shift">
            <a:extLst>
              <a:ext uri="{FF2B5EF4-FFF2-40B4-BE49-F238E27FC236}">
                <a16:creationId xmlns="" xmlns:a16="http://schemas.microsoft.com/office/drawing/2014/main" id="{7985BAB6-161E-4BE3-A495-E2C7AA3D9FBD}"/>
              </a:ext>
            </a:extLst>
          </p:cNvPr>
          <p:cNvPicPr>
            <a:picLocks noChangeAspect="1"/>
          </p:cNvPicPr>
          <p:nvPr/>
        </p:nvPicPr>
        <p:blipFill>
          <a:blip r:embed="rId3"/>
          <a:srcRect l="1951" t="4109" b="342"/>
          <a:stretch>
            <a:fillRect/>
          </a:stretch>
        </p:blipFill>
        <p:spPr>
          <a:xfrm>
            <a:off x="1220388" y="2026914"/>
            <a:ext cx="2170239" cy="2999024"/>
          </a:xfrm>
          <a:prstGeom prst="rect">
            <a:avLst/>
          </a:prstGeom>
        </p:spPr>
      </p:pic>
      <p:sp>
        <p:nvSpPr>
          <p:cNvPr id="7" name="Content Placeholder 6">
            <a:extLst>
              <a:ext uri="{FF2B5EF4-FFF2-40B4-BE49-F238E27FC236}">
                <a16:creationId xmlns="" xmlns:a16="http://schemas.microsoft.com/office/drawing/2014/main" id="{E2C2C862-4726-4CBA-AD27-7227587232D5}"/>
              </a:ext>
            </a:extLst>
          </p:cNvPr>
          <p:cNvSpPr>
            <a:spLocks noGrp="1"/>
          </p:cNvSpPr>
          <p:nvPr>
            <p:ph idx="10"/>
          </p:nvPr>
        </p:nvSpPr>
        <p:spPr>
          <a:xfrm>
            <a:off x="4807131" y="984491"/>
            <a:ext cx="4049998" cy="3143250"/>
          </a:xfrm>
        </p:spPr>
        <p:txBody>
          <a:bodyPr/>
          <a:lstStyle/>
          <a:p>
            <a:pPr marL="0" indent="0">
              <a:buNone/>
            </a:pPr>
            <a:r>
              <a:rPr lang="pt-PT" sz="1600" b="1" i="0" strike="noStrike" cap="none" spc="0" baseline="0" dirty="0">
                <a:solidFill>
                  <a:srgbClr val="000000"/>
                </a:solidFill>
                <a:effectLst/>
                <a:latin typeface="Calibri"/>
                <a:ea typeface="Calibri"/>
                <a:cs typeface="Calibri"/>
              </a:rPr>
              <a:t>Estratégia ativa remota</a:t>
            </a:r>
          </a:p>
          <a:p>
            <a:pPr marL="0" indent="0">
              <a:buNone/>
            </a:pPr>
            <a:r>
              <a:rPr lang="pt-PT" sz="1600" b="0" i="0" strike="noStrike" cap="none" spc="0" baseline="0" dirty="0">
                <a:solidFill>
                  <a:srgbClr val="000000"/>
                </a:solidFill>
                <a:effectLst/>
                <a:latin typeface="Calibri"/>
                <a:ea typeface="Calibri"/>
                <a:cs typeface="Calibri"/>
              </a:rPr>
              <a:t>Todos os profissionais de saúde são obrigados a comunicar presença ou falta de sintomas remotamente antes de cada turno</a:t>
            </a:r>
          </a:p>
        </p:txBody>
      </p:sp>
      <p:pic>
        <p:nvPicPr>
          <p:cNvPr id="8" name="Picture 8" descr="All healthcare workers required to report presence or lack of  symptoms remotely prior to each shift&#10;">
            <a:extLst>
              <a:ext uri="{FF2B5EF4-FFF2-40B4-BE49-F238E27FC236}">
                <a16:creationId xmlns="" xmlns:a16="http://schemas.microsoft.com/office/drawing/2014/main" id="{F74BEFB4-D450-42C8-902A-276FB67CC551}"/>
              </a:ext>
            </a:extLst>
          </p:cNvPr>
          <p:cNvPicPr>
            <a:picLocks noChangeAspect="1"/>
          </p:cNvPicPr>
          <p:nvPr/>
        </p:nvPicPr>
        <p:blipFill>
          <a:blip r:embed="rId4"/>
          <a:stretch>
            <a:fillRect/>
          </a:stretch>
        </p:blipFill>
        <p:spPr>
          <a:xfrm>
            <a:off x="5519530" y="2174525"/>
            <a:ext cx="2097157" cy="2865102"/>
          </a:xfrm>
          <a:prstGeom prst="rect">
            <a:avLst/>
          </a:prstGeom>
        </p:spPr>
      </p:pic>
      <p:sp>
        <p:nvSpPr>
          <p:cNvPr id="11" name="Rectangle 10">
            <a:extLst>
              <a:ext uri="{FF2B5EF4-FFF2-40B4-BE49-F238E27FC236}">
                <a16:creationId xmlns:a16="http://schemas.microsoft.com/office/drawing/2014/main" xmlns="" id="{92D37253-205C-4C41-8D66-7BE9B8481C8F}"/>
              </a:ext>
            </a:extLst>
          </p:cNvPr>
          <p:cNvSpPr/>
          <p:nvPr/>
        </p:nvSpPr>
        <p:spPr>
          <a:xfrm>
            <a:off x="865945" y="4785637"/>
            <a:ext cx="2879124" cy="215444"/>
          </a:xfrm>
          <a:prstGeom prst="rect">
            <a:avLst/>
          </a:prstGeom>
          <a:solidFill>
            <a:srgbClr val="FFFFFF"/>
          </a:solidFill>
        </p:spPr>
        <p:txBody>
          <a:bodyPr wrap="square" tIns="0" bIns="0">
            <a:spAutoFit/>
          </a:bodyPr>
          <a:lstStyle/>
          <a:p>
            <a:pPr algn="ctr"/>
            <a:r>
              <a:rPr lang="pt-PT" sz="700" b="0" i="0" strike="noStrike" cap="none" spc="0" baseline="0" dirty="0">
                <a:solidFill>
                  <a:srgbClr val="000000"/>
                </a:solidFill>
                <a:effectLst/>
                <a:latin typeface="Calibri"/>
                <a:ea typeface="Calibri"/>
                <a:cs typeface="Calibri"/>
              </a:rPr>
              <a:t>Todos os funcionários são avaliados quanto aos sintomas </a:t>
            </a:r>
          </a:p>
          <a:p>
            <a:pPr algn="ctr"/>
            <a:r>
              <a:rPr lang="pt-PT" sz="700" b="0" i="0" strike="noStrike" cap="none" spc="0" baseline="0" dirty="0">
                <a:solidFill>
                  <a:srgbClr val="000000"/>
                </a:solidFill>
                <a:effectLst/>
                <a:latin typeface="Calibri"/>
                <a:ea typeface="Calibri"/>
                <a:cs typeface="Calibri"/>
              </a:rPr>
              <a:t>antes de iniciarem o respetivo turno  </a:t>
            </a:r>
          </a:p>
        </p:txBody>
      </p:sp>
      <p:sp>
        <p:nvSpPr>
          <p:cNvPr id="12" name="TextBox 11">
            <a:extLst>
              <a:ext uri="{FF2B5EF4-FFF2-40B4-BE49-F238E27FC236}">
                <a16:creationId xmlns:a16="http://schemas.microsoft.com/office/drawing/2014/main" xmlns="" id="{CB68A4AC-8C09-409F-9E93-159AF78DD3E7}"/>
              </a:ext>
            </a:extLst>
          </p:cNvPr>
          <p:cNvSpPr txBox="1"/>
          <p:nvPr/>
        </p:nvSpPr>
        <p:spPr>
          <a:xfrm>
            <a:off x="4643981" y="4677546"/>
            <a:ext cx="3809176" cy="323165"/>
          </a:xfrm>
          <a:prstGeom prst="rect">
            <a:avLst/>
          </a:prstGeom>
          <a:solidFill>
            <a:srgbClr val="FFFFFF"/>
          </a:solidFill>
        </p:spPr>
        <p:txBody>
          <a:bodyPr wrap="square" tIns="0" bIns="0" rtlCol="0">
            <a:spAutoFit/>
          </a:bodyPr>
          <a:lstStyle/>
          <a:p>
            <a:pPr algn="ctr"/>
            <a:r>
              <a:rPr lang="pt-PT" sz="700" b="0" i="0" strike="noStrike" cap="none" spc="0" baseline="0" dirty="0">
                <a:solidFill>
                  <a:srgbClr val="000000"/>
                </a:solidFill>
                <a:effectLst/>
                <a:latin typeface="Calibri"/>
                <a:ea typeface="Calibri"/>
                <a:cs typeface="Calibri"/>
              </a:rPr>
              <a:t>Todos os trabalhadores comunicam presença ou falta de sintomas </a:t>
            </a:r>
            <a:r>
              <a:rPr sz="700" dirty="0"/>
              <a:t/>
            </a:r>
            <a:br>
              <a:rPr sz="700" dirty="0"/>
            </a:br>
            <a:r>
              <a:rPr lang="pt-PT" sz="700" b="0" i="0" strike="noStrike" cap="none" spc="0" baseline="0" dirty="0">
                <a:solidFill>
                  <a:srgbClr val="000000"/>
                </a:solidFill>
                <a:effectLst/>
                <a:latin typeface="Calibri"/>
                <a:ea typeface="Calibri"/>
                <a:cs typeface="Calibri"/>
              </a:rPr>
              <a:t>antes de cada turno. Os trabalhadores com sintomas não comparecem nas respetivas unidades de saúde onde trabalham. É efetuado o seguimento em caso de não comunicação.</a:t>
            </a:r>
          </a:p>
        </p:txBody>
      </p:sp>
    </p:spTree>
    <p:extLst>
      <p:ext uri="{BB962C8B-B14F-4D97-AF65-F5344CB8AC3E}">
        <p14:creationId xmlns:p14="http://schemas.microsoft.com/office/powerpoint/2010/main" val="318872429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D3BA27-E5C7-46B0-B77D-9070E79E3854}"/>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Requisitos da estratégia ativa</a:t>
            </a:r>
          </a:p>
        </p:txBody>
      </p:sp>
      <p:sp>
        <p:nvSpPr>
          <p:cNvPr id="3" name="Text Placeholder 2">
            <a:extLst>
              <a:ext uri="{FF2B5EF4-FFF2-40B4-BE49-F238E27FC236}">
                <a16:creationId xmlns="" xmlns:a16="http://schemas.microsoft.com/office/drawing/2014/main" id="{67BED79D-9774-4DD9-A228-FE58A0BD5565}"/>
              </a:ext>
            </a:extLst>
          </p:cNvPr>
          <p:cNvSpPr>
            <a:spLocks noGrp="1"/>
          </p:cNvSpPr>
          <p:nvPr>
            <p:ph type="body" sz="quarter" idx="10"/>
          </p:nvPr>
        </p:nvSpPr>
        <p:spPr>
          <a:xfrm>
            <a:off x="457199" y="947404"/>
            <a:ext cx="8439293" cy="3899604"/>
          </a:xfrm>
        </p:spPr>
        <p:txBody>
          <a:bodyPr/>
          <a:lstStyle/>
          <a:p>
            <a:pPr>
              <a:spcBef>
                <a:spcPts val="600"/>
              </a:spcBef>
            </a:pPr>
            <a:r>
              <a:rPr lang="pt-PT" sz="1700" b="0" i="0" strike="noStrike" cap="none" spc="0" baseline="0" dirty="0">
                <a:solidFill>
                  <a:srgbClr val="2D2D2D"/>
                </a:solidFill>
                <a:effectLst/>
                <a:latin typeface="Calibri"/>
                <a:ea typeface="Calibri"/>
                <a:cs typeface="Calibri"/>
              </a:rPr>
              <a:t>Todos os requisitos da estratégia passiva</a:t>
            </a:r>
          </a:p>
          <a:p>
            <a:pPr>
              <a:spcBef>
                <a:spcPts val="600"/>
              </a:spcBef>
            </a:pPr>
            <a:r>
              <a:rPr lang="pt-PT" sz="1700" b="0" i="0" strike="noStrike" cap="none" spc="0" baseline="0" dirty="0">
                <a:solidFill>
                  <a:srgbClr val="2D2D2D"/>
                </a:solidFill>
                <a:effectLst/>
                <a:latin typeface="Calibri"/>
                <a:ea typeface="Calibri"/>
                <a:cs typeface="Calibri"/>
              </a:rPr>
              <a:t>Equipa dedicada a avaliar os profissionais de saúde antes do seu turno (pessoalmente) ou a responder e monitorizar as comunicações dos profissionais de saúde (remotamente)</a:t>
            </a:r>
          </a:p>
          <a:p>
            <a:pPr>
              <a:spcBef>
                <a:spcPts val="600"/>
              </a:spcBef>
            </a:pPr>
            <a:r>
              <a:rPr lang="pt-PT" sz="1700" b="0" i="0" strike="noStrike" cap="none" spc="0" baseline="0" dirty="0">
                <a:solidFill>
                  <a:srgbClr val="2D2D2D"/>
                </a:solidFill>
                <a:effectLst/>
                <a:latin typeface="Calibri"/>
                <a:ea typeface="Calibri"/>
                <a:cs typeface="Calibri"/>
              </a:rPr>
              <a:t>Área física para avaliação de funcionários (pessoalmente)</a:t>
            </a:r>
          </a:p>
          <a:p>
            <a:pPr>
              <a:spcBef>
                <a:spcPts val="600"/>
              </a:spcBef>
            </a:pPr>
            <a:r>
              <a:rPr lang="pt-PT" sz="1700" b="0" i="0" strike="noStrike" cap="none" spc="0" baseline="0" dirty="0">
                <a:solidFill>
                  <a:srgbClr val="2D2D2D"/>
                </a:solidFill>
                <a:effectLst/>
                <a:latin typeface="Calibri"/>
                <a:ea typeface="Calibri"/>
                <a:cs typeface="Calibri"/>
              </a:rPr>
              <a:t>Termómetros sem contacto (pessoalmente)</a:t>
            </a:r>
          </a:p>
          <a:p>
            <a:pPr>
              <a:spcBef>
                <a:spcPts val="600"/>
              </a:spcBef>
            </a:pPr>
            <a:r>
              <a:rPr lang="pt-PT" sz="1700" b="0" i="0" strike="noStrike" cap="none" spc="0" baseline="0" dirty="0">
                <a:solidFill>
                  <a:srgbClr val="2D2D2D"/>
                </a:solidFill>
                <a:effectLst/>
                <a:latin typeface="Calibri"/>
                <a:ea typeface="Calibri"/>
                <a:cs typeface="Calibri"/>
              </a:rPr>
              <a:t>Plano de implementação que inclui um método para garantir que a equipa está presente </a:t>
            </a:r>
            <a:r>
              <a:rPr sz="1700" dirty="0"/>
              <a:t/>
            </a:r>
            <a:br>
              <a:rPr sz="1700" dirty="0"/>
            </a:br>
            <a:r>
              <a:rPr lang="pt-PT" sz="1700" b="0" i="0" strike="noStrike" cap="none" spc="0" baseline="0" dirty="0">
                <a:solidFill>
                  <a:srgbClr val="2D2D2D"/>
                </a:solidFill>
                <a:effectLst/>
                <a:latin typeface="Calibri"/>
                <a:ea typeface="Calibri"/>
                <a:cs typeface="Calibri"/>
              </a:rPr>
              <a:t>num determinado local para avaliação antes do turno</a:t>
            </a:r>
          </a:p>
          <a:p>
            <a:pPr>
              <a:spcBef>
                <a:spcPts val="600"/>
              </a:spcBef>
            </a:pPr>
            <a:r>
              <a:rPr lang="pt-PT" sz="1700" b="0" i="0" strike="noStrike" cap="none" spc="0" baseline="0" dirty="0">
                <a:solidFill>
                  <a:srgbClr val="2D2D2D"/>
                </a:solidFill>
                <a:effectLst/>
                <a:latin typeface="Calibri"/>
                <a:ea typeface="Calibri"/>
                <a:cs typeface="Calibri"/>
              </a:rPr>
              <a:t>Sistema de responsabilização para garantir que todos os profissionais de saúde foram avaliados </a:t>
            </a:r>
          </a:p>
          <a:p>
            <a:pPr lvl="1">
              <a:spcBef>
                <a:spcPts val="300"/>
              </a:spcBef>
            </a:pPr>
            <a:r>
              <a:rPr lang="pt-PT" sz="1700" b="0" i="0" strike="noStrike" cap="none" spc="0" baseline="0" dirty="0">
                <a:solidFill>
                  <a:srgbClr val="2D2D2D"/>
                </a:solidFill>
                <a:effectLst/>
                <a:latin typeface="Calibri"/>
                <a:ea typeface="Calibri"/>
                <a:cs typeface="Calibri"/>
              </a:rPr>
              <a:t>Este sistema também pode ser configurado para garantir que os profissionais de saúde comuniquem remotamente antes do turno de trabalho para a estratégia ativa remota</a:t>
            </a:r>
          </a:p>
        </p:txBody>
      </p:sp>
    </p:spTree>
    <p:extLst>
      <p:ext uri="{BB962C8B-B14F-4D97-AF65-F5344CB8AC3E}">
        <p14:creationId xmlns:p14="http://schemas.microsoft.com/office/powerpoint/2010/main" val="11313425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4B34A2-3AA7-448C-B15B-75D2E1AAF730}"/>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Esboço</a:t>
            </a:r>
          </a:p>
        </p:txBody>
      </p:sp>
      <p:sp>
        <p:nvSpPr>
          <p:cNvPr id="3" name="Text Placeholder 2">
            <a:extLst>
              <a:ext uri="{FF2B5EF4-FFF2-40B4-BE49-F238E27FC236}">
                <a16:creationId xmlns="" xmlns:a16="http://schemas.microsoft.com/office/drawing/2014/main" id="{D456DC19-5E38-4639-BB9F-28BCC62FAD92}"/>
              </a:ext>
            </a:extLst>
          </p:cNvPr>
          <p:cNvSpPr>
            <a:spLocks noGrp="1"/>
          </p:cNvSpPr>
          <p:nvPr>
            <p:ph type="body" sz="quarter" idx="10"/>
          </p:nvPr>
        </p:nvSpPr>
        <p:spPr/>
        <p:txBody>
          <a:bodyPr/>
          <a:lstStyle/>
          <a:p>
            <a:pPr>
              <a:spcBef>
                <a:spcPts val="1200"/>
              </a:spcBef>
            </a:pPr>
            <a:r>
              <a:rPr lang="pt-PT" sz="2000" b="0" i="0" strike="noStrike" cap="none" spc="0" baseline="0">
                <a:solidFill>
                  <a:srgbClr val="2D2D2D"/>
                </a:solidFill>
                <a:effectLst/>
                <a:latin typeface="Calibri"/>
                <a:ea typeface="Calibri"/>
                <a:cs typeface="Calibri"/>
              </a:rPr>
              <a:t>Contexto</a:t>
            </a:r>
          </a:p>
          <a:p>
            <a:pPr>
              <a:spcBef>
                <a:spcPts val="1200"/>
              </a:spcBef>
            </a:pPr>
            <a:r>
              <a:rPr lang="pt-PT" sz="2000" b="0" i="0" strike="noStrike" cap="none" spc="0" baseline="0">
                <a:solidFill>
                  <a:srgbClr val="2D2D2D"/>
                </a:solidFill>
                <a:effectLst/>
                <a:latin typeface="Calibri"/>
                <a:ea typeface="Calibri"/>
                <a:cs typeface="Calibri"/>
              </a:rPr>
              <a:t>Meta e objetivos</a:t>
            </a:r>
          </a:p>
          <a:p>
            <a:pPr>
              <a:spcBef>
                <a:spcPts val="1200"/>
              </a:spcBef>
            </a:pPr>
            <a:r>
              <a:rPr lang="pt-PT" sz="2000" b="0" i="0" strike="noStrike" cap="none" spc="0" baseline="0">
                <a:solidFill>
                  <a:srgbClr val="2D2D2D"/>
                </a:solidFill>
                <a:effectLst/>
                <a:latin typeface="Calibri"/>
                <a:ea typeface="Calibri"/>
                <a:cs typeface="Calibri"/>
              </a:rPr>
              <a:t>Visão geral da descoberta de caso  </a:t>
            </a:r>
          </a:p>
          <a:p>
            <a:pPr>
              <a:spcBef>
                <a:spcPts val="1200"/>
              </a:spcBef>
            </a:pPr>
            <a:r>
              <a:rPr lang="pt-PT" sz="2000" b="0" i="0" strike="noStrike" cap="none" spc="0" baseline="0">
                <a:solidFill>
                  <a:srgbClr val="2D2D2D"/>
                </a:solidFill>
                <a:effectLst/>
                <a:latin typeface="Calibri"/>
                <a:ea typeface="Calibri"/>
                <a:cs typeface="Calibri"/>
              </a:rPr>
              <a:t>Identificação de profissionais de saúde com suspeita de COVID-19 </a:t>
            </a:r>
          </a:p>
          <a:p>
            <a:pPr>
              <a:spcBef>
                <a:spcPts val="1200"/>
              </a:spcBef>
            </a:pPr>
            <a:r>
              <a:rPr lang="pt-PT" sz="2000" b="0" i="0" strike="noStrike" cap="none" spc="0" baseline="0">
                <a:solidFill>
                  <a:srgbClr val="2D2D2D"/>
                </a:solidFill>
                <a:effectLst/>
                <a:latin typeface="Calibri"/>
                <a:ea typeface="Calibri"/>
                <a:cs typeface="Calibri"/>
              </a:rPr>
              <a:t>Identificação de doentes internados com suspeita de COVID-19</a:t>
            </a:r>
          </a:p>
        </p:txBody>
      </p:sp>
    </p:spTree>
    <p:extLst>
      <p:ext uri="{BB962C8B-B14F-4D97-AF65-F5344CB8AC3E}">
        <p14:creationId xmlns:p14="http://schemas.microsoft.com/office/powerpoint/2010/main" val="237324719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CED84-33B4-4658-8BDB-06CAA5F84C5A}"/>
              </a:ext>
            </a:extLst>
          </p:cNvPr>
          <p:cNvSpPr>
            <a:spLocks noGrp="1"/>
          </p:cNvSpPr>
          <p:nvPr>
            <p:ph type="title"/>
          </p:nvPr>
        </p:nvSpPr>
        <p:spPr/>
        <p:txBody>
          <a:bodyPr/>
          <a:lstStyle/>
          <a:p>
            <a:r>
              <a:rPr lang="pt-PT" sz="3600" b="1" i="0" strike="noStrike" cap="none" spc="0" baseline="0">
                <a:solidFill>
                  <a:srgbClr val="FFFFFF"/>
                </a:solidFill>
                <a:effectLst/>
                <a:latin typeface="Calibri"/>
                <a:ea typeface="Calibri"/>
                <a:cs typeface="Calibri"/>
              </a:rPr>
              <a:t>Identificação de doentes internados com suspeita de COVID-19</a:t>
            </a:r>
          </a:p>
        </p:txBody>
      </p:sp>
    </p:spTree>
    <p:extLst>
      <p:ext uri="{BB962C8B-B14F-4D97-AF65-F5344CB8AC3E}">
        <p14:creationId xmlns:p14="http://schemas.microsoft.com/office/powerpoint/2010/main" val="287699449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82CBAC-8060-4C96-8004-5583E207F50E}"/>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Identificação de doentes internados com suspeita de COVID-19</a:t>
            </a:r>
          </a:p>
        </p:txBody>
      </p:sp>
      <p:sp>
        <p:nvSpPr>
          <p:cNvPr id="3" name="Text Placeholder 2">
            <a:extLst>
              <a:ext uri="{FF2B5EF4-FFF2-40B4-BE49-F238E27FC236}">
                <a16:creationId xmlns="" xmlns:a16="http://schemas.microsoft.com/office/drawing/2014/main" id="{0E6E7ABC-0190-4C6D-82CD-D607EAF82EC5}"/>
              </a:ext>
            </a:extLst>
          </p:cNvPr>
          <p:cNvSpPr>
            <a:spLocks noGrp="1"/>
          </p:cNvSpPr>
          <p:nvPr>
            <p:ph type="body" sz="quarter" idx="10"/>
          </p:nvPr>
        </p:nvSpPr>
        <p:spPr/>
        <p:txBody>
          <a:bodyPr/>
          <a:lstStyle/>
          <a:p>
            <a:pPr>
              <a:spcBef>
                <a:spcPts val="300"/>
              </a:spcBef>
              <a:spcAft>
                <a:spcPts val="1200"/>
              </a:spcAft>
            </a:pPr>
            <a:r>
              <a:rPr lang="pt-PT" sz="2000" b="1" i="0" strike="noStrike" cap="none" spc="0" baseline="0" dirty="0">
                <a:solidFill>
                  <a:srgbClr val="2D2D2D"/>
                </a:solidFill>
                <a:effectLst/>
                <a:latin typeface="Calibri"/>
                <a:ea typeface="Calibri"/>
                <a:cs typeface="Calibri"/>
              </a:rPr>
              <a:t>Objetivo: identificar doentes internados com suspeita de COVID-19 e orientar estratégias de prevenção e controlo de infeções (PCI) para impedir a transmissão</a:t>
            </a:r>
            <a:endParaRPr lang="en-US" dirty="0"/>
          </a:p>
          <a:p>
            <a:pPr>
              <a:spcBef>
                <a:spcPts val="600"/>
              </a:spcBef>
            </a:pPr>
            <a:r>
              <a:rPr lang="pt-PT" sz="2000" b="0" i="0" strike="noStrike" cap="none" spc="0" baseline="0" dirty="0">
                <a:solidFill>
                  <a:srgbClr val="2D2D2D"/>
                </a:solidFill>
                <a:effectLst/>
                <a:latin typeface="Calibri"/>
                <a:ea typeface="Calibri"/>
                <a:cs typeface="Calibri"/>
              </a:rPr>
              <a:t>Estratégia passiva</a:t>
            </a:r>
          </a:p>
          <a:p>
            <a:pPr>
              <a:spcBef>
                <a:spcPts val="600"/>
              </a:spcBef>
            </a:pPr>
            <a:r>
              <a:rPr lang="pt-PT" sz="2000" b="0" i="0" strike="noStrike" cap="none" spc="0" baseline="0" dirty="0">
                <a:solidFill>
                  <a:srgbClr val="2D2D2D"/>
                </a:solidFill>
                <a:effectLst/>
                <a:latin typeface="Calibri"/>
                <a:ea typeface="Calibri"/>
                <a:cs typeface="Calibri"/>
              </a:rPr>
              <a:t>Estratégia passiva melhorada</a:t>
            </a:r>
          </a:p>
          <a:p>
            <a:pPr>
              <a:spcBef>
                <a:spcPts val="600"/>
              </a:spcBef>
            </a:pPr>
            <a:r>
              <a:rPr lang="pt-PT" sz="2000" b="0" i="0" strike="noStrike" cap="none" spc="0" baseline="0" dirty="0">
                <a:solidFill>
                  <a:srgbClr val="2D2D2D"/>
                </a:solidFill>
                <a:effectLst/>
                <a:latin typeface="Calibri"/>
                <a:ea typeface="Calibri"/>
                <a:cs typeface="Calibri"/>
              </a:rPr>
              <a:t>Estratégia ativa</a:t>
            </a:r>
          </a:p>
        </p:txBody>
      </p:sp>
    </p:spTree>
    <p:extLst>
      <p:ext uri="{BB962C8B-B14F-4D97-AF65-F5344CB8AC3E}">
        <p14:creationId xmlns:p14="http://schemas.microsoft.com/office/powerpoint/2010/main" val="303953281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5F76A7-F807-4F67-86DA-2581750E9911}"/>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Estratégia passiva </a:t>
            </a:r>
          </a:p>
        </p:txBody>
      </p:sp>
      <p:sp>
        <p:nvSpPr>
          <p:cNvPr id="3" name="Text Placeholder 2">
            <a:extLst>
              <a:ext uri="{FF2B5EF4-FFF2-40B4-BE49-F238E27FC236}">
                <a16:creationId xmlns="" xmlns:a16="http://schemas.microsoft.com/office/drawing/2014/main" id="{CDA9D7F1-39C4-49C0-97A4-1EC49FCAA0CE}"/>
              </a:ext>
            </a:extLst>
          </p:cNvPr>
          <p:cNvSpPr>
            <a:spLocks noGrp="1"/>
          </p:cNvSpPr>
          <p:nvPr>
            <p:ph type="body" sz="quarter" idx="10"/>
          </p:nvPr>
        </p:nvSpPr>
        <p:spPr>
          <a:xfrm>
            <a:off x="3747789" y="1332611"/>
            <a:ext cx="5196832" cy="3439482"/>
          </a:xfrm>
        </p:spPr>
        <p:txBody>
          <a:bodyPr/>
          <a:lstStyle/>
          <a:p>
            <a:pPr>
              <a:spcBef>
                <a:spcPts val="600"/>
              </a:spcBef>
            </a:pPr>
            <a:r>
              <a:rPr lang="pt-PT" sz="2000" b="0" i="0" strike="noStrike" cap="none" spc="0" baseline="0">
                <a:solidFill>
                  <a:srgbClr val="2D2D2D"/>
                </a:solidFill>
                <a:effectLst/>
                <a:latin typeface="Calibri"/>
                <a:ea typeface="Calibri"/>
                <a:cs typeface="Calibri"/>
              </a:rPr>
              <a:t>Os médicos são mantidos informados sobre:</a:t>
            </a:r>
          </a:p>
          <a:p>
            <a:pPr lvl="1">
              <a:spcBef>
                <a:spcPts val="300"/>
              </a:spcBef>
            </a:pPr>
            <a:r>
              <a:rPr lang="pt-PT" sz="2000" b="0" i="0" strike="noStrike" cap="none" spc="0" baseline="0">
                <a:solidFill>
                  <a:srgbClr val="2D2D2D"/>
                </a:solidFill>
                <a:effectLst/>
                <a:latin typeface="Calibri"/>
                <a:ea typeface="Calibri"/>
                <a:cs typeface="Calibri"/>
              </a:rPr>
              <a:t>Definições atuais de casos</a:t>
            </a:r>
          </a:p>
          <a:p>
            <a:pPr lvl="1">
              <a:spcBef>
                <a:spcPts val="300"/>
              </a:spcBef>
            </a:pPr>
            <a:r>
              <a:rPr lang="pt-PT" sz="2000" b="0" i="0" strike="noStrike" cap="none" spc="0" baseline="0">
                <a:solidFill>
                  <a:srgbClr val="2D2D2D"/>
                </a:solidFill>
                <a:effectLst/>
                <a:latin typeface="Calibri"/>
                <a:ea typeface="Calibri"/>
                <a:cs typeface="Calibri"/>
              </a:rPr>
              <a:t>Última descrição da apresentação clínica</a:t>
            </a:r>
          </a:p>
          <a:p>
            <a:pPr lvl="1">
              <a:spcBef>
                <a:spcPts val="300"/>
              </a:spcBef>
            </a:pPr>
            <a:r>
              <a:rPr lang="pt-PT" sz="2000" b="0" i="0" strike="noStrike" cap="none" spc="0" baseline="0">
                <a:solidFill>
                  <a:srgbClr val="2D2D2D"/>
                </a:solidFill>
                <a:effectLst/>
                <a:latin typeface="Calibri"/>
                <a:ea typeface="Calibri"/>
                <a:cs typeface="Calibri"/>
              </a:rPr>
              <a:t>Epidemiologia local relevante </a:t>
            </a:r>
          </a:p>
          <a:p>
            <a:pPr lvl="1">
              <a:spcBef>
                <a:spcPts val="300"/>
              </a:spcBef>
            </a:pPr>
            <a:r>
              <a:rPr lang="pt-PT" sz="2000" b="0" i="0" strike="noStrike" cap="none" spc="0" baseline="0">
                <a:solidFill>
                  <a:srgbClr val="2D2D2D"/>
                </a:solidFill>
                <a:effectLst/>
                <a:latin typeface="Calibri"/>
                <a:ea typeface="Calibri"/>
                <a:cs typeface="Calibri"/>
              </a:rPr>
              <a:t>Triagem na admissão e práticas de coorte das instalações</a:t>
            </a:r>
          </a:p>
          <a:p>
            <a:pPr>
              <a:spcBef>
                <a:spcPts val="600"/>
              </a:spcBef>
            </a:pPr>
            <a:r>
              <a:rPr lang="pt-PT" sz="2000" b="0" i="0" strike="noStrike" cap="none" spc="0" baseline="0">
                <a:solidFill>
                  <a:srgbClr val="2D2D2D"/>
                </a:solidFill>
                <a:effectLst/>
                <a:latin typeface="Calibri"/>
                <a:ea typeface="Calibri"/>
                <a:cs typeface="Calibri"/>
              </a:rPr>
              <a:t>Os médicos devem estar cientes do que fazer se suspeitarem de COVID-19 num doente hospitalizado</a:t>
            </a:r>
          </a:p>
        </p:txBody>
      </p:sp>
      <p:pic>
        <p:nvPicPr>
          <p:cNvPr id="4" name="Picture 3" descr="Treating clinicians report suspected patients to request consultation and follow-up">
            <a:extLst>
              <a:ext uri="{FF2B5EF4-FFF2-40B4-BE49-F238E27FC236}">
                <a16:creationId xmlns="" xmlns:a16="http://schemas.microsoft.com/office/drawing/2014/main" id="{3E8F9A1C-9D92-4590-9FB2-327711859F70}"/>
              </a:ext>
            </a:extLst>
          </p:cNvPr>
          <p:cNvPicPr/>
          <p:nvPr/>
        </p:nvPicPr>
        <p:blipFill>
          <a:blip r:embed="rId3">
            <a:extLst>
              <a:ext uri="{28A0092B-C50C-407E-A947-70E740481C1C}">
                <a14:useLocalDpi xmlns:a14="http://schemas.microsoft.com/office/drawing/2010/main"/>
              </a:ext>
            </a:extLst>
          </a:blip>
          <a:stretch>
            <a:fillRect/>
          </a:stretch>
        </p:blipFill>
        <p:spPr bwMode="auto">
          <a:xfrm>
            <a:off x="457200" y="1094631"/>
            <a:ext cx="3291840" cy="3677462"/>
          </a:xfrm>
          <a:prstGeom prst="rect">
            <a:avLst/>
          </a:prstGeom>
          <a:noFill/>
        </p:spPr>
      </p:pic>
      <p:sp>
        <p:nvSpPr>
          <p:cNvPr id="5" name="TextBox 4">
            <a:extLst>
              <a:ext uri="{FF2B5EF4-FFF2-40B4-BE49-F238E27FC236}">
                <a16:creationId xmlns:a16="http://schemas.microsoft.com/office/drawing/2014/main" xmlns="" id="{411DC3AC-6ABE-436F-BD1F-BAE709FA8028}"/>
              </a:ext>
            </a:extLst>
          </p:cNvPr>
          <p:cNvSpPr txBox="1"/>
          <p:nvPr/>
        </p:nvSpPr>
        <p:spPr>
          <a:xfrm>
            <a:off x="2349208" y="2240864"/>
            <a:ext cx="1493744" cy="1200329"/>
          </a:xfrm>
          <a:prstGeom prst="rect">
            <a:avLst/>
          </a:prstGeom>
          <a:solidFill>
            <a:srgbClr val="FFFFFF"/>
          </a:solidFill>
        </p:spPr>
        <p:txBody>
          <a:bodyPr wrap="square" rtlCol="0">
            <a:spAutoFit/>
          </a:bodyPr>
          <a:lstStyle/>
          <a:p>
            <a:r>
              <a:rPr lang="pt-PT" sz="1200" b="0" i="0" strike="noStrike" cap="none" spc="0" baseline="0" dirty="0">
                <a:solidFill>
                  <a:srgbClr val="000000"/>
                </a:solidFill>
                <a:effectLst/>
                <a:latin typeface="Calibri"/>
                <a:ea typeface="Calibri"/>
                <a:cs typeface="Calibri"/>
              </a:rPr>
              <a:t>Os médicos assistentes comunicam doentes suspeitos para solicitar consulta e seguimento</a:t>
            </a:r>
          </a:p>
        </p:txBody>
      </p:sp>
    </p:spTree>
    <p:extLst>
      <p:ext uri="{BB962C8B-B14F-4D97-AF65-F5344CB8AC3E}">
        <p14:creationId xmlns:p14="http://schemas.microsoft.com/office/powerpoint/2010/main" val="52686583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2AAAD5-1419-4F9E-AA24-67A8235B1080}"/>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Requisitos da estratégia passiva	</a:t>
            </a:r>
          </a:p>
        </p:txBody>
      </p:sp>
      <p:sp>
        <p:nvSpPr>
          <p:cNvPr id="3" name="Text Placeholder 2">
            <a:extLst>
              <a:ext uri="{FF2B5EF4-FFF2-40B4-BE49-F238E27FC236}">
                <a16:creationId xmlns="" xmlns:a16="http://schemas.microsoft.com/office/drawing/2014/main" id="{F5B53F39-0ED6-4C96-A368-A21939690598}"/>
              </a:ext>
            </a:extLst>
          </p:cNvPr>
          <p:cNvSpPr>
            <a:spLocks noGrp="1"/>
          </p:cNvSpPr>
          <p:nvPr>
            <p:ph type="body" sz="quarter" idx="10"/>
          </p:nvPr>
        </p:nvSpPr>
        <p:spPr/>
        <p:txBody>
          <a:bodyPr/>
          <a:lstStyle/>
          <a:p>
            <a:pPr>
              <a:spcBef>
                <a:spcPts val="600"/>
              </a:spcBef>
            </a:pPr>
            <a:r>
              <a:rPr lang="pt-PT" sz="2000" b="0" i="0" strike="noStrike" cap="none" spc="0" baseline="0">
                <a:solidFill>
                  <a:srgbClr val="2D2D2D"/>
                </a:solidFill>
                <a:effectLst/>
                <a:latin typeface="Calibri"/>
                <a:ea typeface="Calibri"/>
                <a:cs typeface="Calibri"/>
              </a:rPr>
              <a:t>Materiais educativos/auxiliares de trabalho regulares e atualizados fornecidos e acessíveis pelos médicos </a:t>
            </a:r>
          </a:p>
          <a:p>
            <a:pPr>
              <a:spcBef>
                <a:spcPts val="600"/>
              </a:spcBef>
            </a:pPr>
            <a:r>
              <a:rPr lang="pt-PT" sz="2000" b="0" i="0" strike="noStrike" cap="none" spc="0" baseline="0">
                <a:solidFill>
                  <a:srgbClr val="2D2D2D"/>
                </a:solidFill>
                <a:effectLst/>
                <a:latin typeface="Calibri"/>
                <a:ea typeface="Calibri"/>
                <a:cs typeface="Calibri"/>
              </a:rPr>
              <a:t>Definições de casos de COVID-19 </a:t>
            </a:r>
          </a:p>
          <a:p>
            <a:pPr>
              <a:spcBef>
                <a:spcPts val="600"/>
              </a:spcBef>
            </a:pPr>
            <a:r>
              <a:rPr lang="pt-PT" sz="2000" b="0" i="0" strike="noStrike" cap="none" spc="0" baseline="0">
                <a:solidFill>
                  <a:srgbClr val="2D2D2D"/>
                </a:solidFill>
                <a:effectLst/>
                <a:latin typeface="Calibri"/>
                <a:ea typeface="Calibri"/>
                <a:cs typeface="Calibri"/>
              </a:rPr>
              <a:t>Procedimentos operativos normalizados (PON) para resposta a doentes que são casos suspeitos identificados </a:t>
            </a:r>
          </a:p>
          <a:p>
            <a:pPr lvl="1">
              <a:spcBef>
                <a:spcPts val="300"/>
              </a:spcBef>
            </a:pPr>
            <a:r>
              <a:rPr lang="pt-PT" sz="2000" b="0" i="0" strike="noStrike" cap="none" spc="0" baseline="0">
                <a:solidFill>
                  <a:srgbClr val="2D2D2D"/>
                </a:solidFill>
                <a:effectLst/>
                <a:latin typeface="Calibri"/>
                <a:ea typeface="Calibri"/>
                <a:cs typeface="Calibri"/>
              </a:rPr>
              <a:t>Consulte a </a:t>
            </a:r>
            <a:r>
              <a:rPr lang="pt-PT" sz="2000" b="0" i="0" strike="noStrike" cap="none" spc="0" baseline="0">
                <a:solidFill>
                  <a:srgbClr val="2D2D2D"/>
                </a:solidFill>
                <a:effectLst/>
                <a:latin typeface="Calibri"/>
                <a:ea typeface="Calibri"/>
                <a:cs typeface="Calibri"/>
                <a:hlinkClick r:id="rId3" history="0"/>
              </a:rPr>
              <a:t>orientação provisória da OMS </a:t>
            </a:r>
            <a:r>
              <a:rPr lang="pt-PT" sz="2000" b="0" i="0" strike="noStrike" cap="none" spc="0" baseline="0">
                <a:solidFill>
                  <a:srgbClr val="2D2D2D"/>
                </a:solidFill>
                <a:effectLst/>
                <a:latin typeface="Calibri"/>
                <a:ea typeface="Calibri"/>
                <a:cs typeface="Calibri"/>
              </a:rPr>
              <a:t>para obter recomendações </a:t>
            </a:r>
          </a:p>
          <a:p>
            <a:pPr>
              <a:spcBef>
                <a:spcPts val="600"/>
              </a:spcBef>
            </a:pPr>
            <a:r>
              <a:rPr lang="pt-PT" sz="2000" b="0" i="0" strike="noStrike" cap="none" spc="0" baseline="0">
                <a:solidFill>
                  <a:srgbClr val="2D2D2D"/>
                </a:solidFill>
                <a:effectLst/>
                <a:latin typeface="Calibri"/>
                <a:ea typeface="Calibri"/>
                <a:cs typeface="Calibri"/>
              </a:rPr>
              <a:t>Canais aceitáveis de comunicação/reporte para a administração do hospital e as autoridades de saúde pública </a:t>
            </a:r>
          </a:p>
        </p:txBody>
      </p:sp>
    </p:spTree>
    <p:extLst>
      <p:ext uri="{BB962C8B-B14F-4D97-AF65-F5344CB8AC3E}">
        <p14:creationId xmlns:p14="http://schemas.microsoft.com/office/powerpoint/2010/main" val="28679561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A363FC-74D5-472F-BE94-7884519F9DD8}"/>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Considerações sobre estratégia passiva </a:t>
            </a:r>
          </a:p>
        </p:txBody>
      </p:sp>
      <p:sp>
        <p:nvSpPr>
          <p:cNvPr id="3" name="Text Placeholder 2">
            <a:extLst>
              <a:ext uri="{FF2B5EF4-FFF2-40B4-BE49-F238E27FC236}">
                <a16:creationId xmlns="" xmlns:a16="http://schemas.microsoft.com/office/drawing/2014/main" id="{887580C8-6DEA-46D6-91C0-07B515E6077F}"/>
              </a:ext>
            </a:extLst>
          </p:cNvPr>
          <p:cNvSpPr>
            <a:spLocks noGrp="1"/>
          </p:cNvSpPr>
          <p:nvPr>
            <p:ph type="body" sz="quarter" idx="10"/>
          </p:nvPr>
        </p:nvSpPr>
        <p:spPr/>
        <p:txBody>
          <a:bodyPr/>
          <a:lstStyle/>
          <a:p>
            <a:pPr marL="287338" indent="-287338">
              <a:spcBef>
                <a:spcPts val="600"/>
              </a:spcBef>
            </a:pPr>
            <a:r>
              <a:rPr lang="pt-PT" sz="2000" b="0" i="0" strike="noStrike" cap="none" spc="0" baseline="0">
                <a:solidFill>
                  <a:srgbClr val="2D2D2D"/>
                </a:solidFill>
                <a:effectLst/>
                <a:latin typeface="Calibri"/>
                <a:ea typeface="Calibri"/>
                <a:cs typeface="Calibri"/>
              </a:rPr>
              <a:t>Depende da participação e competência dos médicos disponíveis</a:t>
            </a:r>
          </a:p>
          <a:p>
            <a:pPr marL="800100" lvl="1" indent="-287338">
              <a:spcBef>
                <a:spcPts val="300"/>
              </a:spcBef>
            </a:pPr>
            <a:r>
              <a:rPr lang="pt-PT" sz="2000" b="0" i="0" strike="noStrike" cap="none" spc="0" baseline="0">
                <a:solidFill>
                  <a:srgbClr val="2D2D2D"/>
                </a:solidFill>
                <a:effectLst/>
                <a:latin typeface="Calibri"/>
                <a:ea typeface="Calibri"/>
                <a:cs typeface="Calibri"/>
              </a:rPr>
              <a:t>Compreensão da epidemiologia local e apresentação clínica da COVID-19, que pode diferir em diferentes populações</a:t>
            </a:r>
          </a:p>
          <a:p>
            <a:pPr marL="287338" indent="-287338">
              <a:spcBef>
                <a:spcPts val="600"/>
              </a:spcBef>
            </a:pPr>
            <a:r>
              <a:rPr lang="pt-PT" sz="2000" b="0" i="0" strike="noStrike" cap="none" spc="0" baseline="0">
                <a:solidFill>
                  <a:srgbClr val="2D2D2D"/>
                </a:solidFill>
                <a:effectLst/>
                <a:latin typeface="Calibri"/>
                <a:ea typeface="Calibri"/>
                <a:cs typeface="Calibri"/>
              </a:rPr>
              <a:t>O acesso limitado ou inexistente para testes de diagnóstico irá complicar este esforço</a:t>
            </a:r>
          </a:p>
          <a:p>
            <a:pPr marL="800100" lvl="1" indent="-287338">
              <a:spcBef>
                <a:spcPts val="300"/>
              </a:spcBef>
            </a:pPr>
            <a:r>
              <a:rPr lang="pt-PT" sz="2000" b="0" i="0" strike="noStrike" cap="none" spc="0" baseline="0">
                <a:solidFill>
                  <a:srgbClr val="2D2D2D"/>
                </a:solidFill>
                <a:effectLst/>
                <a:latin typeface="Calibri"/>
                <a:ea typeface="Calibri"/>
                <a:cs typeface="Calibri"/>
              </a:rPr>
              <a:t>Uma estratégia conservadora (tratar todos os casos suspeitos como confirmados) pode desperdiçar recursos</a:t>
            </a:r>
          </a:p>
          <a:p>
            <a:pPr marL="287338" indent="-287338">
              <a:spcBef>
                <a:spcPts val="600"/>
              </a:spcBef>
            </a:pPr>
            <a:r>
              <a:rPr lang="pt-PT" sz="2000" b="0" i="0" strike="noStrike" cap="none" spc="0" baseline="0">
                <a:solidFill>
                  <a:srgbClr val="2D2D2D"/>
                </a:solidFill>
                <a:effectLst/>
                <a:latin typeface="Calibri"/>
                <a:ea typeface="Calibri"/>
                <a:cs typeface="Calibri"/>
              </a:rPr>
              <a:t>O suporte à determinação de casos empíricos através da educação do médico e auxiliares de trabalho pode ajudar a melhorar a precisão do diagnóstico clínico/teste para </a:t>
            </a:r>
            <a:r>
              <a:rPr sz="2000"/>
              <a:t/>
            </a:r>
            <a:br>
              <a:rPr sz="2000"/>
            </a:br>
            <a:r>
              <a:rPr lang="pt-PT" sz="2000" b="0" i="0" strike="noStrike" cap="none" spc="0" baseline="0">
                <a:solidFill>
                  <a:srgbClr val="2D2D2D"/>
                </a:solidFill>
                <a:effectLst/>
                <a:latin typeface="Calibri"/>
                <a:ea typeface="Calibri"/>
                <a:cs typeface="Calibri"/>
              </a:rPr>
              <a:t>COVID-19</a:t>
            </a:r>
          </a:p>
        </p:txBody>
      </p:sp>
    </p:spTree>
    <p:extLst>
      <p:ext uri="{BB962C8B-B14F-4D97-AF65-F5344CB8AC3E}">
        <p14:creationId xmlns:p14="http://schemas.microsoft.com/office/powerpoint/2010/main" val="93274974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nhanced Passive Strategy: ">
            <a:extLst>
              <a:ext uri="{FF2B5EF4-FFF2-40B4-BE49-F238E27FC236}">
                <a16:creationId xmlns="" xmlns:a16="http://schemas.microsoft.com/office/drawing/2014/main" id="{58542964-CED8-44CE-9837-604508422885}"/>
              </a:ext>
            </a:extLst>
          </p:cNvPr>
          <p:cNvSpPr>
            <a:spLocks noGrp="1"/>
          </p:cNvSpPr>
          <p:nvPr>
            <p:ph type="title"/>
          </p:nvPr>
        </p:nvSpPr>
        <p:spPr>
          <a:xfrm>
            <a:off x="457200" y="50531"/>
            <a:ext cx="8229600" cy="689591"/>
          </a:xfrm>
        </p:spPr>
        <p:txBody>
          <a:bodyPr/>
          <a:lstStyle/>
          <a:p>
            <a:r>
              <a:rPr lang="pt-PT" sz="2800" b="1" i="0" strike="noStrike" cap="none" spc="0" baseline="0">
                <a:solidFill>
                  <a:srgbClr val="006A71"/>
                </a:solidFill>
                <a:effectLst/>
                <a:latin typeface="Calibri"/>
                <a:ea typeface="Calibri"/>
                <a:cs typeface="Calibri"/>
              </a:rPr>
              <a:t>Estratégia passiva melhorada 	</a:t>
            </a:r>
          </a:p>
        </p:txBody>
      </p:sp>
      <p:sp>
        <p:nvSpPr>
          <p:cNvPr id="3" name="Text Placeholder 2">
            <a:extLst>
              <a:ext uri="{FF2B5EF4-FFF2-40B4-BE49-F238E27FC236}">
                <a16:creationId xmlns="" xmlns:a16="http://schemas.microsoft.com/office/drawing/2014/main" id="{AFEE1DCB-7659-49DE-BA3E-ACBB320815C1}"/>
              </a:ext>
            </a:extLst>
          </p:cNvPr>
          <p:cNvSpPr>
            <a:spLocks noGrp="1"/>
          </p:cNvSpPr>
          <p:nvPr>
            <p:ph type="body" sz="quarter" idx="10"/>
          </p:nvPr>
        </p:nvSpPr>
        <p:spPr>
          <a:xfrm>
            <a:off x="457200" y="930275"/>
            <a:ext cx="5532120" cy="3825508"/>
          </a:xfrm>
        </p:spPr>
        <p:txBody>
          <a:bodyPr/>
          <a:lstStyle/>
          <a:p>
            <a:pPr>
              <a:spcBef>
                <a:spcPts val="600"/>
              </a:spcBef>
            </a:pPr>
            <a:r>
              <a:rPr lang="pt-PT" sz="2000" b="0" i="0" strike="noStrike" cap="none" spc="0" baseline="0">
                <a:solidFill>
                  <a:srgbClr val="2D2D2D"/>
                </a:solidFill>
                <a:effectLst/>
                <a:latin typeface="Calibri"/>
                <a:ea typeface="Calibri"/>
                <a:cs typeface="Calibri"/>
              </a:rPr>
              <a:t>Estabelecer sistemas que solicitem ou exijam que os médicos revejam regularmente todos os doentes quanto à probabilidade de COVID-19</a:t>
            </a:r>
          </a:p>
          <a:p>
            <a:pPr>
              <a:spcBef>
                <a:spcPts val="600"/>
              </a:spcBef>
            </a:pPr>
            <a:r>
              <a:rPr lang="pt-PT" sz="2000" b="0" i="0" strike="noStrike" cap="none" spc="0" baseline="0">
                <a:solidFill>
                  <a:srgbClr val="2D2D2D"/>
                </a:solidFill>
                <a:effectLst/>
                <a:latin typeface="Calibri"/>
                <a:ea typeface="Calibri"/>
                <a:cs typeface="Calibri"/>
              </a:rPr>
              <a:t>Exemplos:</a:t>
            </a:r>
          </a:p>
          <a:p>
            <a:pPr lvl="1">
              <a:spcBef>
                <a:spcPts val="300"/>
              </a:spcBef>
            </a:pPr>
            <a:r>
              <a:rPr lang="pt-PT" sz="1800" b="0" i="0" strike="noStrike" cap="none" spc="0" baseline="0">
                <a:solidFill>
                  <a:srgbClr val="2D2D2D"/>
                </a:solidFill>
                <a:effectLst/>
                <a:latin typeface="Calibri"/>
                <a:ea typeface="Calibri"/>
                <a:cs typeface="Calibri"/>
              </a:rPr>
              <a:t>Incorporação da consideração da COVID-19 nas comunicações de saída</a:t>
            </a:r>
          </a:p>
          <a:p>
            <a:pPr lvl="1">
              <a:spcBef>
                <a:spcPts val="300"/>
              </a:spcBef>
            </a:pPr>
            <a:r>
              <a:rPr lang="pt-PT" sz="1800" b="0" i="0" strike="noStrike" cap="none" spc="0" baseline="0">
                <a:solidFill>
                  <a:srgbClr val="2D2D2D"/>
                </a:solidFill>
                <a:effectLst/>
                <a:latin typeface="Calibri"/>
                <a:ea typeface="Calibri"/>
                <a:cs typeface="Calibri"/>
              </a:rPr>
              <a:t>Exigir que as unidades forneçam uma lista diária gerada pelo médico de casos suspeitos, incluindo se houver zero casos </a:t>
            </a:r>
          </a:p>
          <a:p>
            <a:pPr lvl="1">
              <a:spcBef>
                <a:spcPts val="300"/>
              </a:spcBef>
            </a:pPr>
            <a:r>
              <a:rPr lang="pt-PT" sz="1800" b="0" i="0" strike="noStrike" cap="none" spc="0" baseline="0">
                <a:solidFill>
                  <a:srgbClr val="2D2D2D"/>
                </a:solidFill>
                <a:effectLst/>
                <a:latin typeface="Calibri"/>
                <a:ea typeface="Calibri"/>
                <a:cs typeface="Calibri"/>
              </a:rPr>
              <a:t>Solicitação diária específica aos médicos para comunicar e discutir doentes encontrados com sintomas/historial compatíveis com COVID-19 </a:t>
            </a:r>
          </a:p>
          <a:p>
            <a:endParaRPr lang="en-US"/>
          </a:p>
        </p:txBody>
      </p:sp>
      <p:pic>
        <p:nvPicPr>
          <p:cNvPr id="4" name="Picture 3" descr="Establishing systems that prompt or require clinicians to regularly review all patients for likelihood of COVID-19&#10;">
            <a:extLst>
              <a:ext uri="{FF2B5EF4-FFF2-40B4-BE49-F238E27FC236}">
                <a16:creationId xmlns="" xmlns:a16="http://schemas.microsoft.com/office/drawing/2014/main" id="{E573CDE9-7FF8-44BE-A259-BAA15029C9A1}"/>
              </a:ext>
            </a:extLst>
          </p:cNvPr>
          <p:cNvPicPr>
            <a:picLocks noChangeAspect="1"/>
          </p:cNvPicPr>
          <p:nvPr/>
        </p:nvPicPr>
        <p:blipFill>
          <a:blip r:embed="rId3"/>
          <a:stretch>
            <a:fillRect/>
          </a:stretch>
        </p:blipFill>
        <p:spPr>
          <a:xfrm>
            <a:off x="5989320" y="561978"/>
            <a:ext cx="3037616" cy="4019543"/>
          </a:xfrm>
          <a:prstGeom prst="rect">
            <a:avLst/>
          </a:prstGeom>
        </p:spPr>
      </p:pic>
    </p:spTree>
    <p:extLst>
      <p:ext uri="{BB962C8B-B14F-4D97-AF65-F5344CB8AC3E}">
        <p14:creationId xmlns:p14="http://schemas.microsoft.com/office/powerpoint/2010/main" val="424641917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542964-CED8-44CE-9837-604508422885}"/>
              </a:ext>
            </a:extLst>
          </p:cNvPr>
          <p:cNvSpPr>
            <a:spLocks noGrp="1"/>
          </p:cNvSpPr>
          <p:nvPr>
            <p:ph type="title"/>
          </p:nvPr>
        </p:nvSpPr>
        <p:spPr>
          <a:xfrm>
            <a:off x="457200" y="50531"/>
            <a:ext cx="8229600" cy="689591"/>
          </a:xfrm>
        </p:spPr>
        <p:txBody>
          <a:bodyPr/>
          <a:lstStyle/>
          <a:p>
            <a:r>
              <a:rPr lang="pt-PT" sz="2800" b="1" i="0" strike="noStrike" cap="none" spc="0" baseline="0">
                <a:solidFill>
                  <a:srgbClr val="006A71"/>
                </a:solidFill>
                <a:effectLst/>
                <a:latin typeface="Calibri"/>
                <a:ea typeface="Calibri"/>
                <a:cs typeface="Calibri"/>
              </a:rPr>
              <a:t>Passiva melhorada	</a:t>
            </a:r>
          </a:p>
        </p:txBody>
      </p:sp>
      <p:sp>
        <p:nvSpPr>
          <p:cNvPr id="3" name="Text Placeholder 2">
            <a:extLst>
              <a:ext uri="{FF2B5EF4-FFF2-40B4-BE49-F238E27FC236}">
                <a16:creationId xmlns="" xmlns:a16="http://schemas.microsoft.com/office/drawing/2014/main" id="{AFEE1DCB-7659-49DE-BA3E-ACBB320815C1}"/>
              </a:ext>
            </a:extLst>
          </p:cNvPr>
          <p:cNvSpPr>
            <a:spLocks noGrp="1"/>
          </p:cNvSpPr>
          <p:nvPr>
            <p:ph type="body" sz="quarter" idx="10"/>
          </p:nvPr>
        </p:nvSpPr>
        <p:spPr>
          <a:xfrm>
            <a:off x="457200" y="960755"/>
            <a:ext cx="8156448" cy="3341688"/>
          </a:xfrm>
        </p:spPr>
        <p:txBody>
          <a:bodyPr/>
          <a:lstStyle/>
          <a:p>
            <a:r>
              <a:rPr lang="pt-PT" sz="2000" b="1" i="0" strike="noStrike" cap="none" spc="0" baseline="0">
                <a:solidFill>
                  <a:srgbClr val="2D2D2D"/>
                </a:solidFill>
                <a:effectLst/>
                <a:latin typeface="Calibri"/>
                <a:ea typeface="Calibri"/>
                <a:cs typeface="Calibri"/>
              </a:rPr>
              <a:t>Requisitos</a:t>
            </a:r>
          </a:p>
          <a:p>
            <a:pPr lvl="1">
              <a:spcBef>
                <a:spcPts val="300"/>
              </a:spcBef>
            </a:pPr>
            <a:r>
              <a:rPr lang="pt-PT" sz="2000" b="0" i="0" strike="noStrike" cap="none" spc="0" baseline="0">
                <a:solidFill>
                  <a:srgbClr val="2D2D2D"/>
                </a:solidFill>
                <a:effectLst/>
                <a:latin typeface="Calibri"/>
                <a:ea typeface="Calibri"/>
                <a:cs typeface="Calibri"/>
              </a:rPr>
              <a:t>Todos os requisitos da estratégia passiva</a:t>
            </a:r>
            <a:endParaRPr lang="en-US"/>
          </a:p>
          <a:p>
            <a:pPr lvl="1">
              <a:spcBef>
                <a:spcPts val="300"/>
              </a:spcBef>
            </a:pPr>
            <a:r>
              <a:rPr lang="pt-PT" sz="2000" b="0" i="0" strike="noStrike" cap="none" spc="0" baseline="0">
                <a:solidFill>
                  <a:srgbClr val="2D2D2D"/>
                </a:solidFill>
                <a:effectLst/>
                <a:latin typeface="Calibri"/>
                <a:ea typeface="Calibri"/>
                <a:cs typeface="Calibri"/>
              </a:rPr>
              <a:t>Estratégia para solicitar e/ou garantir a revisão do médico – Os requisitos dependerão da estratégia selecionada </a:t>
            </a:r>
          </a:p>
          <a:p>
            <a:pPr>
              <a:spcBef>
                <a:spcPts val="600"/>
              </a:spcBef>
            </a:pPr>
            <a:r>
              <a:rPr lang="pt-PT" sz="2000" b="1" i="0" strike="noStrike" cap="none" spc="0" baseline="0">
                <a:solidFill>
                  <a:srgbClr val="2D2D2D"/>
                </a:solidFill>
                <a:effectLst/>
                <a:latin typeface="Calibri"/>
                <a:ea typeface="Calibri"/>
                <a:cs typeface="Calibri"/>
              </a:rPr>
              <a:t>Considerações</a:t>
            </a:r>
          </a:p>
          <a:p>
            <a:pPr lvl="1">
              <a:spcBef>
                <a:spcPts val="300"/>
              </a:spcBef>
            </a:pPr>
            <a:r>
              <a:rPr lang="pt-PT" sz="2000" b="0" i="0" strike="noStrike" cap="none" spc="0" baseline="0">
                <a:solidFill>
                  <a:srgbClr val="2D2D2D"/>
                </a:solidFill>
                <a:effectLst/>
                <a:latin typeface="Calibri"/>
                <a:ea typeface="Calibri"/>
                <a:cs typeface="Calibri"/>
              </a:rPr>
              <a:t>Estratégias eficazes para a identificação passiva melhorada de casos de doentes internados serão específicas do contexto e irão exigir reflexão e esforço na crianção e implementação</a:t>
            </a:r>
          </a:p>
          <a:p>
            <a:pPr lvl="1">
              <a:spcBef>
                <a:spcPts val="300"/>
              </a:spcBef>
            </a:pPr>
            <a:r>
              <a:rPr lang="pt-PT" sz="2000" b="0" i="0" strike="noStrike" cap="none" spc="0" baseline="0">
                <a:solidFill>
                  <a:srgbClr val="2D2D2D"/>
                </a:solidFill>
                <a:effectLst/>
                <a:latin typeface="Calibri"/>
                <a:ea typeface="Calibri"/>
                <a:cs typeface="Calibri"/>
              </a:rPr>
              <a:t>Pode representar mudanças na prática atual, limitando a aceitabilidade</a:t>
            </a:r>
          </a:p>
          <a:p>
            <a:endParaRPr lang="en-US"/>
          </a:p>
        </p:txBody>
      </p:sp>
    </p:spTree>
    <p:extLst>
      <p:ext uri="{BB962C8B-B14F-4D97-AF65-F5344CB8AC3E}">
        <p14:creationId xmlns:p14="http://schemas.microsoft.com/office/powerpoint/2010/main" val="239316576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35F230-4D1C-4FD0-A270-E3259F9ADD1E}"/>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Estratégia ativa </a:t>
            </a:r>
          </a:p>
        </p:txBody>
      </p:sp>
      <p:sp>
        <p:nvSpPr>
          <p:cNvPr id="3" name="Text Placeholder 2" descr="Active strategy: Targeted data collection and review of patient information by groups specifically responsible and trained for the identification of suspected &#10;COVID-19 cases&#10;">
            <a:extLst>
              <a:ext uri="{FF2B5EF4-FFF2-40B4-BE49-F238E27FC236}">
                <a16:creationId xmlns="" xmlns:a16="http://schemas.microsoft.com/office/drawing/2014/main" id="{8DF2E019-803D-4527-A334-A9AF5F257F2A}"/>
              </a:ext>
            </a:extLst>
          </p:cNvPr>
          <p:cNvSpPr>
            <a:spLocks noGrp="1"/>
          </p:cNvSpPr>
          <p:nvPr>
            <p:ph type="body" sz="quarter" idx="10"/>
          </p:nvPr>
        </p:nvSpPr>
        <p:spPr>
          <a:xfrm>
            <a:off x="457200" y="1158874"/>
            <a:ext cx="5715000" cy="3481705"/>
          </a:xfrm>
        </p:spPr>
        <p:txBody>
          <a:bodyPr/>
          <a:lstStyle/>
          <a:p>
            <a:r>
              <a:rPr lang="pt-PT" sz="2000" b="0" i="0" strike="noStrike" cap="none" spc="0" baseline="0" dirty="0">
                <a:solidFill>
                  <a:srgbClr val="2D2D2D"/>
                </a:solidFill>
                <a:effectLst/>
                <a:latin typeface="Calibri"/>
                <a:ea typeface="Calibri"/>
                <a:cs typeface="Calibri"/>
              </a:rPr>
              <a:t>A recolha de dados direcionada e a revisão das informações do doente por grupos especificamente responsáveis e formados para a identificação de casos suspeitos de COVID-19</a:t>
            </a:r>
          </a:p>
          <a:p>
            <a:pPr>
              <a:spcBef>
                <a:spcPts val="600"/>
              </a:spcBef>
            </a:pPr>
            <a:r>
              <a:rPr lang="pt-PT" sz="2000" b="0" i="0" strike="noStrike" cap="none" spc="0" baseline="0" dirty="0">
                <a:solidFill>
                  <a:srgbClr val="2D2D2D"/>
                </a:solidFill>
                <a:effectLst/>
                <a:latin typeface="Calibri"/>
                <a:ea typeface="Calibri"/>
                <a:cs typeface="Calibri"/>
              </a:rPr>
              <a:t>Exemplos de grupos responsáveis: </a:t>
            </a:r>
          </a:p>
          <a:p>
            <a:pPr lvl="1">
              <a:spcBef>
                <a:spcPts val="300"/>
              </a:spcBef>
            </a:pPr>
            <a:r>
              <a:rPr lang="pt-PT" sz="2000" b="0" i="0" strike="noStrike" cap="none" spc="0" baseline="0" dirty="0">
                <a:solidFill>
                  <a:srgbClr val="2D2D2D"/>
                </a:solidFill>
                <a:effectLst/>
                <a:latin typeface="Calibri"/>
                <a:ea typeface="Calibri"/>
                <a:cs typeface="Calibri"/>
              </a:rPr>
              <a:t>Equipas de prevenção e controlo de infeções das instalações </a:t>
            </a:r>
          </a:p>
          <a:p>
            <a:pPr lvl="1">
              <a:spcBef>
                <a:spcPts val="300"/>
              </a:spcBef>
            </a:pPr>
            <a:r>
              <a:rPr lang="pt-PT" sz="2000" b="0" i="0" strike="noStrike" cap="none" spc="0" baseline="0" dirty="0">
                <a:solidFill>
                  <a:srgbClr val="2D2D2D"/>
                </a:solidFill>
                <a:effectLst/>
                <a:latin typeface="Calibri"/>
                <a:ea typeface="Calibri"/>
                <a:cs typeface="Calibri"/>
              </a:rPr>
              <a:t>Ministérios da Saúde </a:t>
            </a:r>
          </a:p>
          <a:p>
            <a:pPr lvl="1">
              <a:spcBef>
                <a:spcPts val="300"/>
              </a:spcBef>
            </a:pPr>
            <a:r>
              <a:rPr lang="pt-PT" sz="2000" b="0" i="0" strike="noStrike" cap="none" spc="0" baseline="0" dirty="0">
                <a:solidFill>
                  <a:srgbClr val="2D2D2D"/>
                </a:solidFill>
                <a:effectLst/>
                <a:latin typeface="Calibri"/>
                <a:ea typeface="Calibri"/>
                <a:cs typeface="Calibri"/>
              </a:rPr>
              <a:t>Autoridades de saúde pública subnacionais/locais </a:t>
            </a:r>
          </a:p>
        </p:txBody>
      </p:sp>
      <p:pic>
        <p:nvPicPr>
          <p:cNvPr id="6" name="Picture 5" descr="Active strategy: Targeted data collection and review of patient information by groups specifically responsible and trained for the identification of suspected &#10;COVID-19 cases&#10;">
            <a:extLst>
              <a:ext uri="{FF2B5EF4-FFF2-40B4-BE49-F238E27FC236}">
                <a16:creationId xmlns="" xmlns:a16="http://schemas.microsoft.com/office/drawing/2014/main" id="{3A7F99F7-7553-4301-B35C-74F792976F51}"/>
              </a:ext>
            </a:extLst>
          </p:cNvPr>
          <p:cNvPicPr/>
          <p:nvPr/>
        </p:nvPicPr>
        <p:blipFill>
          <a:blip r:embed="rId3">
            <a:extLst>
              <a:ext uri="{28A0092B-C50C-407E-A947-70E740481C1C}">
                <a14:useLocalDpi xmlns:a14="http://schemas.microsoft.com/office/drawing/2010/main"/>
              </a:ext>
            </a:extLst>
          </a:blip>
          <a:stretch>
            <a:fillRect/>
          </a:stretch>
        </p:blipFill>
        <p:spPr bwMode="auto">
          <a:xfrm>
            <a:off x="6172200" y="1044702"/>
            <a:ext cx="2763783" cy="3300952"/>
          </a:xfrm>
          <a:prstGeom prst="rect">
            <a:avLst/>
          </a:prstGeom>
          <a:noFill/>
        </p:spPr>
      </p:pic>
    </p:spTree>
    <p:extLst>
      <p:ext uri="{BB962C8B-B14F-4D97-AF65-F5344CB8AC3E}">
        <p14:creationId xmlns:p14="http://schemas.microsoft.com/office/powerpoint/2010/main" val="182701190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D3BA27-E5C7-46B0-B77D-9070E79E3854}"/>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Requisitos da estratégia ativa</a:t>
            </a:r>
          </a:p>
        </p:txBody>
      </p:sp>
      <p:sp>
        <p:nvSpPr>
          <p:cNvPr id="3" name="Text Placeholder 2">
            <a:extLst>
              <a:ext uri="{FF2B5EF4-FFF2-40B4-BE49-F238E27FC236}">
                <a16:creationId xmlns="" xmlns:a16="http://schemas.microsoft.com/office/drawing/2014/main" id="{67BED79D-9774-4DD9-A228-FE58A0BD5565}"/>
              </a:ext>
            </a:extLst>
          </p:cNvPr>
          <p:cNvSpPr>
            <a:spLocks noGrp="1"/>
          </p:cNvSpPr>
          <p:nvPr>
            <p:ph type="body" sz="quarter" idx="10"/>
          </p:nvPr>
        </p:nvSpPr>
        <p:spPr/>
        <p:txBody>
          <a:bodyPr/>
          <a:lstStyle/>
          <a:p>
            <a:pPr>
              <a:spcBef>
                <a:spcPts val="600"/>
              </a:spcBef>
            </a:pPr>
            <a:r>
              <a:rPr lang="pt-PT" sz="2000" b="0" i="0" strike="noStrike" cap="none" spc="0" baseline="0">
                <a:solidFill>
                  <a:srgbClr val="2D2D2D"/>
                </a:solidFill>
                <a:effectLst/>
                <a:latin typeface="Calibri"/>
                <a:ea typeface="Calibri"/>
                <a:cs typeface="Calibri"/>
              </a:rPr>
              <a:t>Coletores/grupos de dados com o acesso às informações, recursos e experiência necessários para a revisão sistemática das informações do doente, a fim de aplicar adequadamente definições padronizadas de casos suspeitos (ou seja, localização de casos)</a:t>
            </a:r>
          </a:p>
          <a:p>
            <a:pPr>
              <a:spcBef>
                <a:spcPts val="600"/>
              </a:spcBef>
            </a:pPr>
            <a:r>
              <a:rPr lang="pt-PT" sz="2000" b="0" i="0" strike="noStrike" cap="none" spc="0" baseline="0">
                <a:solidFill>
                  <a:srgbClr val="2D2D2D"/>
                </a:solidFill>
                <a:effectLst/>
                <a:latin typeface="Calibri"/>
                <a:ea typeface="Calibri"/>
                <a:cs typeface="Calibri"/>
              </a:rPr>
              <a:t>Grupo(s) responsável(eis) pela análise, apresentação e partilha de informações</a:t>
            </a:r>
          </a:p>
          <a:p>
            <a:pPr>
              <a:spcBef>
                <a:spcPts val="600"/>
              </a:spcBef>
            </a:pPr>
            <a:r>
              <a:rPr lang="pt-PT" sz="2000" b="0" i="0" strike="noStrike" cap="none" spc="0" baseline="0">
                <a:solidFill>
                  <a:srgbClr val="2D2D2D"/>
                </a:solidFill>
                <a:effectLst/>
                <a:latin typeface="Calibri"/>
                <a:ea typeface="Calibri"/>
                <a:cs typeface="Calibri"/>
              </a:rPr>
              <a:t>Grupo(s) com a responsabilidade de rever regularmente informações sobre o caso, com </a:t>
            </a:r>
            <a:r>
              <a:rPr lang="pt-PT" sz="2000" b="1" i="0" strike="noStrike" cap="none" spc="0" baseline="0">
                <a:solidFill>
                  <a:srgbClr val="2D2D2D"/>
                </a:solidFill>
                <a:effectLst/>
                <a:latin typeface="Calibri"/>
                <a:ea typeface="Calibri"/>
                <a:cs typeface="Calibri"/>
              </a:rPr>
              <a:t>autoridade e vontade de tomar as medidas apropriadas</a:t>
            </a:r>
          </a:p>
          <a:p>
            <a:endParaRPr lang="en-US"/>
          </a:p>
        </p:txBody>
      </p:sp>
    </p:spTree>
    <p:extLst>
      <p:ext uri="{BB962C8B-B14F-4D97-AF65-F5344CB8AC3E}">
        <p14:creationId xmlns:p14="http://schemas.microsoft.com/office/powerpoint/2010/main" val="343631085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3012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F5BC02-C893-4918-AC2C-936D5B215A38}"/>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Contexto: COVID-19</a:t>
            </a:r>
          </a:p>
        </p:txBody>
      </p:sp>
      <p:sp>
        <p:nvSpPr>
          <p:cNvPr id="3" name="Text Placeholder 2">
            <a:extLst>
              <a:ext uri="{FF2B5EF4-FFF2-40B4-BE49-F238E27FC236}">
                <a16:creationId xmlns="" xmlns:a16="http://schemas.microsoft.com/office/drawing/2014/main" id="{53225B6D-5270-4DF2-BDFA-6815D4BD13C1}"/>
              </a:ext>
            </a:extLst>
          </p:cNvPr>
          <p:cNvSpPr>
            <a:spLocks noGrp="1"/>
          </p:cNvSpPr>
          <p:nvPr>
            <p:ph type="body" sz="quarter" idx="10"/>
          </p:nvPr>
        </p:nvSpPr>
        <p:spPr>
          <a:xfrm>
            <a:off x="457200" y="895570"/>
            <a:ext cx="6164580" cy="3875810"/>
          </a:xfrm>
        </p:spPr>
        <p:txBody>
          <a:bodyPr/>
          <a:lstStyle/>
          <a:p>
            <a:pPr marL="229870" indent="-229870">
              <a:spcBef>
                <a:spcPts val="600"/>
              </a:spcBef>
            </a:pPr>
            <a:r>
              <a:rPr lang="pt-PT" sz="1900" b="0" i="0" strike="noStrike" cap="none" spc="0" baseline="0" dirty="0">
                <a:solidFill>
                  <a:srgbClr val="2D2D2D"/>
                </a:solidFill>
                <a:effectLst/>
                <a:latin typeface="Calibri"/>
                <a:ea typeface="Calibri"/>
                <a:cs typeface="Calibri"/>
              </a:rPr>
              <a:t>Causada por um coronavírus recentemente emergente, o SARS-CoV-2 </a:t>
            </a:r>
            <a:endParaRPr lang="en-US" sz="1900" dirty="0">
              <a:cs typeface="Calibri"/>
            </a:endParaRPr>
          </a:p>
          <a:p>
            <a:pPr marL="229870" indent="-229870">
              <a:spcBef>
                <a:spcPts val="600"/>
              </a:spcBef>
            </a:pPr>
            <a:r>
              <a:rPr lang="pt-PT" sz="1900" b="0" i="0" strike="noStrike" cap="none" spc="0" baseline="0" dirty="0">
                <a:solidFill>
                  <a:srgbClr val="2D2D2D"/>
                </a:solidFill>
                <a:effectLst/>
                <a:latin typeface="Calibri"/>
                <a:ea typeface="Calibri"/>
                <a:cs typeface="Calibri"/>
              </a:rPr>
              <a:t>Causa infeção respiratória, incluindo pneumonia grave </a:t>
            </a:r>
            <a:endParaRPr lang="en-US" sz="1900" dirty="0"/>
          </a:p>
          <a:p>
            <a:pPr marL="229870" indent="-229870">
              <a:spcBef>
                <a:spcPts val="600"/>
              </a:spcBef>
            </a:pPr>
            <a:r>
              <a:rPr lang="pt-PT" sz="1900" b="0" i="0" strike="noStrike" cap="none" spc="0" baseline="0" dirty="0">
                <a:solidFill>
                  <a:srgbClr val="2D2D2D"/>
                </a:solidFill>
                <a:effectLst/>
                <a:latin typeface="Calibri"/>
                <a:ea typeface="Calibri"/>
                <a:cs typeface="Calibri"/>
              </a:rPr>
              <a:t>Transmitida principalmente por gotículas respiratórias</a:t>
            </a:r>
          </a:p>
          <a:p>
            <a:pPr marL="742632" lvl="1" indent="-229870">
              <a:spcBef>
                <a:spcPts val="300"/>
              </a:spcBef>
            </a:pPr>
            <a:r>
              <a:rPr lang="pt-PT" sz="1900" b="0" i="0" strike="noStrike" cap="none" spc="0" baseline="0" dirty="0">
                <a:solidFill>
                  <a:srgbClr val="2D2D2D"/>
                </a:solidFill>
                <a:effectLst/>
                <a:latin typeface="Calibri"/>
                <a:ea typeface="Calibri"/>
                <a:cs typeface="Calibri"/>
              </a:rPr>
              <a:t>São produzidas gotículas respiratórias quando uma pessoa infetada espirra, tosse ou fala</a:t>
            </a:r>
          </a:p>
          <a:p>
            <a:pPr marL="229870" indent="-229870">
              <a:spcBef>
                <a:spcPts val="600"/>
              </a:spcBef>
            </a:pPr>
            <a:r>
              <a:rPr lang="pt-PT" sz="1900" b="0" i="0" strike="noStrike" cap="none" spc="0" baseline="0" dirty="0">
                <a:solidFill>
                  <a:srgbClr val="2D2D2D"/>
                </a:solidFill>
                <a:effectLst/>
                <a:latin typeface="Calibri"/>
                <a:ea typeface="Calibri"/>
                <a:cs typeface="Calibri"/>
              </a:rPr>
              <a:t>Uma pessoa pode contrair COVID-19 ao tocar numa superfície ou objeto que contenha o vírus e, em seguida, ao tocar a sua própria boca, nariz ou possivelmente os seus olhos</a:t>
            </a:r>
          </a:p>
          <a:p>
            <a:pPr marL="229870" indent="-229870">
              <a:spcBef>
                <a:spcPts val="600"/>
              </a:spcBef>
            </a:pPr>
            <a:r>
              <a:rPr lang="pt-PT" sz="1900" b="0" i="0" strike="noStrike" cap="none" spc="0" baseline="0" dirty="0">
                <a:solidFill>
                  <a:srgbClr val="2D2D2D"/>
                </a:solidFill>
                <a:effectLst/>
                <a:latin typeface="Calibri"/>
                <a:ea typeface="Calibri"/>
                <a:cs typeface="Calibri"/>
              </a:rPr>
              <a:t>Alguns indivíduos com coronavírus podem não apresentar sintomas (assintomáticos)</a:t>
            </a:r>
          </a:p>
          <a:p>
            <a:pPr marL="229870" indent="-229870">
              <a:spcBef>
                <a:spcPts val="600"/>
              </a:spcBef>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2215930"/>
            <a:ext cx="2057400" cy="2057400"/>
          </a:xfrm>
          <a:prstGeom prst="rect">
            <a:avLst/>
          </a:prstGeom>
        </p:spPr>
      </p:pic>
    </p:spTree>
    <p:extLst>
      <p:ext uri="{BB962C8B-B14F-4D97-AF65-F5344CB8AC3E}">
        <p14:creationId xmlns:p14="http://schemas.microsoft.com/office/powerpoint/2010/main" val="45448305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F84C1A-3F0D-4C18-9149-79CC6DF76F66}"/>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Contexto: Sinais e sintomas</a:t>
            </a:r>
          </a:p>
        </p:txBody>
      </p:sp>
      <p:sp>
        <p:nvSpPr>
          <p:cNvPr id="3" name="Text Placeholder 2">
            <a:extLst>
              <a:ext uri="{FF2B5EF4-FFF2-40B4-BE49-F238E27FC236}">
                <a16:creationId xmlns="" xmlns:a16="http://schemas.microsoft.com/office/drawing/2014/main" id="{0C7B16C6-4B85-48BF-85BD-37B7EABE241A}"/>
              </a:ext>
            </a:extLst>
          </p:cNvPr>
          <p:cNvSpPr>
            <a:spLocks noGrp="1"/>
          </p:cNvSpPr>
          <p:nvPr>
            <p:ph type="body" sz="quarter" idx="10"/>
          </p:nvPr>
        </p:nvSpPr>
        <p:spPr>
          <a:xfrm>
            <a:off x="457200" y="1072428"/>
            <a:ext cx="8229600" cy="3853138"/>
          </a:xfrm>
        </p:spPr>
        <p:txBody>
          <a:bodyPr/>
          <a:lstStyle/>
          <a:p>
            <a:pPr lvl="0">
              <a:spcBef>
                <a:spcPts val="600"/>
              </a:spcBef>
            </a:pPr>
            <a:r>
              <a:rPr lang="pt-PT" sz="1800" b="0" i="0" strike="noStrike" cap="none" spc="0" baseline="0" dirty="0">
                <a:solidFill>
                  <a:srgbClr val="2D2D2D"/>
                </a:solidFill>
                <a:effectLst/>
                <a:latin typeface="Calibri"/>
                <a:ea typeface="Calibri"/>
                <a:cs typeface="Calibri"/>
              </a:rPr>
              <a:t>Os sintomas comumente descritos são</a:t>
            </a:r>
          </a:p>
          <a:p>
            <a:pPr lvl="1">
              <a:spcBef>
                <a:spcPts val="300"/>
              </a:spcBef>
            </a:pPr>
            <a:r>
              <a:rPr lang="pt-PT" sz="1800" b="0" i="0" strike="noStrike" cap="none" spc="0" baseline="0" dirty="0">
                <a:solidFill>
                  <a:srgbClr val="2D2D2D"/>
                </a:solidFill>
                <a:effectLst/>
                <a:latin typeface="Calibri"/>
                <a:ea typeface="Calibri"/>
                <a:cs typeface="Calibri"/>
              </a:rPr>
              <a:t>Febre</a:t>
            </a:r>
          </a:p>
          <a:p>
            <a:pPr lvl="1">
              <a:spcBef>
                <a:spcPts val="300"/>
              </a:spcBef>
            </a:pPr>
            <a:r>
              <a:rPr lang="pt-PT" sz="1800" b="0" i="0" strike="noStrike" cap="none" spc="0" baseline="0" dirty="0">
                <a:solidFill>
                  <a:srgbClr val="2D2D2D"/>
                </a:solidFill>
                <a:effectLst/>
                <a:latin typeface="Calibri"/>
                <a:ea typeface="Calibri"/>
                <a:cs typeface="Calibri"/>
              </a:rPr>
              <a:t>Tosse </a:t>
            </a:r>
          </a:p>
          <a:p>
            <a:pPr lvl="1">
              <a:spcBef>
                <a:spcPts val="300"/>
              </a:spcBef>
            </a:pPr>
            <a:r>
              <a:rPr lang="pt-PT" sz="1800" b="0" i="0" strike="noStrike" cap="none" spc="0" baseline="0" dirty="0">
                <a:solidFill>
                  <a:srgbClr val="2D2D2D"/>
                </a:solidFill>
                <a:effectLst/>
                <a:latin typeface="Calibri"/>
                <a:ea typeface="Calibri"/>
                <a:cs typeface="Calibri"/>
              </a:rPr>
              <a:t>Falta de ar</a:t>
            </a:r>
          </a:p>
          <a:p>
            <a:pPr lvl="0">
              <a:spcBef>
                <a:spcPts val="600"/>
              </a:spcBef>
            </a:pPr>
            <a:r>
              <a:rPr lang="pt-PT" sz="1800" b="0" i="0" strike="noStrike" cap="none" spc="0" baseline="0" dirty="0">
                <a:solidFill>
                  <a:srgbClr val="2D2D2D"/>
                </a:solidFill>
                <a:effectLst/>
                <a:latin typeface="Calibri"/>
                <a:ea typeface="Calibri"/>
                <a:cs typeface="Calibri"/>
              </a:rPr>
              <a:t>Dor de garganta, diarreia, mialgia (dores musculares, corporais), cansaço ou fadiga, também é comunicada diminuição do paladar e do olfato</a:t>
            </a:r>
          </a:p>
          <a:p>
            <a:pPr>
              <a:spcBef>
                <a:spcPts val="600"/>
              </a:spcBef>
            </a:pPr>
            <a:r>
              <a:rPr lang="pt-PT" sz="1800" b="0" i="0" strike="noStrike" cap="none" spc="0" baseline="0" dirty="0">
                <a:solidFill>
                  <a:srgbClr val="2D2D2D"/>
                </a:solidFill>
                <a:effectLst/>
                <a:latin typeface="Calibri"/>
                <a:ea typeface="Calibri"/>
                <a:cs typeface="Calibri"/>
              </a:rPr>
              <a:t>Doentes idosos podem apresentar um quadro clínico diferente das populações mais jovens</a:t>
            </a:r>
          </a:p>
          <a:p>
            <a:pPr lvl="1">
              <a:spcBef>
                <a:spcPts val="300"/>
              </a:spcBef>
            </a:pPr>
            <a:r>
              <a:rPr lang="pt-PT" sz="1800" b="0" i="0" strike="noStrike" cap="none" spc="0" baseline="0" dirty="0">
                <a:solidFill>
                  <a:srgbClr val="2D2D2D"/>
                </a:solidFill>
                <a:effectLst/>
                <a:latin typeface="Calibri"/>
                <a:ea typeface="Calibri"/>
                <a:cs typeface="Calibri"/>
              </a:rPr>
              <a:t>Cansaço e/ou confusão</a:t>
            </a:r>
          </a:p>
          <a:p>
            <a:pPr>
              <a:spcBef>
                <a:spcPts val="600"/>
              </a:spcBef>
            </a:pPr>
            <a:r>
              <a:rPr lang="pt-PT" sz="1800" b="0" i="0" strike="noStrike" cap="none" spc="0" baseline="0" dirty="0">
                <a:solidFill>
                  <a:srgbClr val="2D2D2D"/>
                </a:solidFill>
                <a:effectLst/>
                <a:latin typeface="Calibri"/>
                <a:ea typeface="Calibri"/>
                <a:cs typeface="Calibri"/>
              </a:rPr>
              <a:t>As instalações devem definir um conjunto padronizado de sinais e sintomas para atividades de localização de casos (por exemplo, definição da OMS ou específica do país)</a:t>
            </a:r>
          </a:p>
        </p:txBody>
      </p:sp>
      <p:pic>
        <p:nvPicPr>
          <p:cNvPr id="5" name="Picture 5" descr="Icons: Fever, Cough, Difficulty breathing">
            <a:extLst>
              <a:ext uri="{FF2B5EF4-FFF2-40B4-BE49-F238E27FC236}">
                <a16:creationId xmlns="" xmlns:a16="http://schemas.microsoft.com/office/drawing/2014/main" id="{8B307D30-9040-4214-B204-C346881B31BB}"/>
              </a:ext>
            </a:extLst>
          </p:cNvPr>
          <p:cNvPicPr>
            <a:picLocks noChangeAspect="1"/>
          </p:cNvPicPr>
          <p:nvPr/>
        </p:nvPicPr>
        <p:blipFill>
          <a:blip r:embed="rId3"/>
          <a:stretch>
            <a:fillRect/>
          </a:stretch>
        </p:blipFill>
        <p:spPr>
          <a:xfrm>
            <a:off x="5007416" y="1385583"/>
            <a:ext cx="3380960" cy="974570"/>
          </a:xfrm>
          <a:prstGeom prst="rect">
            <a:avLst/>
          </a:prstGeom>
        </p:spPr>
      </p:pic>
    </p:spTree>
    <p:extLst>
      <p:ext uri="{BB962C8B-B14F-4D97-AF65-F5344CB8AC3E}">
        <p14:creationId xmlns:p14="http://schemas.microsoft.com/office/powerpoint/2010/main" val="228522634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F7875D-40D7-AB47-8771-516E567AFEFC}"/>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Objetivos desta apresentação </a:t>
            </a:r>
          </a:p>
        </p:txBody>
      </p:sp>
      <p:sp>
        <p:nvSpPr>
          <p:cNvPr id="3" name="Text Placeholder 2">
            <a:extLst>
              <a:ext uri="{FF2B5EF4-FFF2-40B4-BE49-F238E27FC236}">
                <a16:creationId xmlns="" xmlns:a16="http://schemas.microsoft.com/office/drawing/2014/main" id="{E1130501-20BE-AF4B-B3C1-0320702AC56F}"/>
              </a:ext>
            </a:extLst>
          </p:cNvPr>
          <p:cNvSpPr>
            <a:spLocks noGrp="1"/>
          </p:cNvSpPr>
          <p:nvPr>
            <p:ph type="body" sz="quarter" idx="10"/>
          </p:nvPr>
        </p:nvSpPr>
        <p:spPr/>
        <p:txBody>
          <a:bodyPr/>
          <a:lstStyle/>
          <a:p>
            <a:pPr marL="0" indent="0">
              <a:buNone/>
            </a:pPr>
            <a:r>
              <a:rPr lang="pt-PT" sz="2000" b="0" i="0" strike="noStrike" cap="none" spc="0" baseline="0">
                <a:solidFill>
                  <a:srgbClr val="2D2D2D"/>
                </a:solidFill>
                <a:effectLst/>
                <a:latin typeface="Calibri"/>
                <a:ea typeface="Calibri"/>
                <a:cs typeface="Calibri"/>
              </a:rPr>
              <a:t>Orientar a implementação de sistemas para identificar rápida e consistentemente os profissionais de saúde (PS) e doentes internados com suspeita de COVID-19 que equilibram o risco de COVID-19 e os recursos disponíveis </a:t>
            </a:r>
          </a:p>
        </p:txBody>
      </p:sp>
    </p:spTree>
    <p:extLst>
      <p:ext uri="{BB962C8B-B14F-4D97-AF65-F5344CB8AC3E}">
        <p14:creationId xmlns:p14="http://schemas.microsoft.com/office/powerpoint/2010/main" val="9133121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PT" sz="3600" b="1" i="0" strike="noStrike" cap="none" spc="0" baseline="0">
                <a:solidFill>
                  <a:srgbClr val="FFFFFF"/>
                </a:solidFill>
                <a:effectLst/>
                <a:latin typeface="Calibri"/>
                <a:ea typeface="Calibri"/>
                <a:cs typeface="Calibri"/>
              </a:rPr>
              <a:t>Visão geral da descoberta de caso  </a:t>
            </a:r>
          </a:p>
        </p:txBody>
      </p:sp>
    </p:spTree>
    <p:extLst>
      <p:ext uri="{BB962C8B-B14F-4D97-AF65-F5344CB8AC3E}">
        <p14:creationId xmlns:p14="http://schemas.microsoft.com/office/powerpoint/2010/main" val="918960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823A09-ADDC-41AB-AC3B-31E6FF4928EE}"/>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O valor da descoberta de casos </a:t>
            </a:r>
          </a:p>
        </p:txBody>
      </p:sp>
      <p:sp>
        <p:nvSpPr>
          <p:cNvPr id="4" name="Text Placeholder 3">
            <a:extLst>
              <a:ext uri="{FF2B5EF4-FFF2-40B4-BE49-F238E27FC236}">
                <a16:creationId xmlns="" xmlns:a16="http://schemas.microsoft.com/office/drawing/2014/main" id="{AA212EC9-E1A0-47D9-9912-D7BB0B20BB2A}"/>
              </a:ext>
            </a:extLst>
          </p:cNvPr>
          <p:cNvSpPr>
            <a:spLocks noGrp="1"/>
          </p:cNvSpPr>
          <p:nvPr>
            <p:ph type="body" sz="quarter" idx="10"/>
          </p:nvPr>
        </p:nvSpPr>
        <p:spPr>
          <a:xfrm>
            <a:off x="609599" y="981718"/>
            <a:ext cx="6484621" cy="3685293"/>
          </a:xfrm>
        </p:spPr>
        <p:txBody>
          <a:bodyPr/>
          <a:lstStyle/>
          <a:p>
            <a:pPr>
              <a:spcBef>
                <a:spcPts val="600"/>
              </a:spcBef>
            </a:pPr>
            <a:r>
              <a:rPr lang="pt-PT" sz="1800" b="0" i="0" strike="noStrike" cap="none" spc="0" baseline="0" dirty="0">
                <a:solidFill>
                  <a:srgbClr val="2D2D2D"/>
                </a:solidFill>
                <a:effectLst/>
                <a:latin typeface="Calibri"/>
                <a:ea typeface="Calibri"/>
                <a:cs typeface="Calibri"/>
              </a:rPr>
              <a:t>Os serviços de saúde </a:t>
            </a:r>
            <a:r>
              <a:rPr lang="pt-PT" sz="1800" b="0" i="0" u="sng" strike="noStrike" cap="none" spc="0" baseline="0" dirty="0">
                <a:solidFill>
                  <a:srgbClr val="2D2D2D"/>
                </a:solidFill>
                <a:effectLst/>
                <a:uFill>
                  <a:solidFill>
                    <a:srgbClr val="2D2D2D"/>
                  </a:solidFill>
                </a:uFill>
                <a:latin typeface="Calibri"/>
                <a:ea typeface="Calibri"/>
                <a:cs typeface="Calibri"/>
              </a:rPr>
              <a:t>podem servir como pontos de amplificação da COVID-19</a:t>
            </a:r>
          </a:p>
          <a:p>
            <a:pPr lvl="1">
              <a:spcBef>
                <a:spcPts val="600"/>
              </a:spcBef>
            </a:pPr>
            <a:r>
              <a:rPr lang="pt-PT" sz="1800" b="0" i="0" strike="noStrike" cap="none" spc="0" baseline="0" dirty="0">
                <a:solidFill>
                  <a:srgbClr val="2D2D2D"/>
                </a:solidFill>
                <a:effectLst/>
                <a:latin typeface="Calibri"/>
                <a:ea typeface="Calibri"/>
                <a:cs typeface="Calibri"/>
              </a:rPr>
              <a:t>Necessidade urgente de implementar práticas para proteger doentes e funcionários</a:t>
            </a:r>
          </a:p>
          <a:p>
            <a:pPr>
              <a:spcBef>
                <a:spcPts val="600"/>
              </a:spcBef>
            </a:pPr>
            <a:r>
              <a:rPr lang="pt-PT" sz="1800" b="0" i="0" strike="noStrike" cap="none" spc="0" baseline="0" dirty="0">
                <a:solidFill>
                  <a:srgbClr val="2D2D2D"/>
                </a:solidFill>
                <a:effectLst/>
                <a:latin typeface="Calibri"/>
                <a:ea typeface="Calibri"/>
                <a:cs typeface="Calibri"/>
              </a:rPr>
              <a:t>Impedir a amplificação da COVID-19 em unidades de saúde:</a:t>
            </a:r>
          </a:p>
          <a:p>
            <a:pPr lvl="1">
              <a:spcBef>
                <a:spcPts val="300"/>
              </a:spcBef>
            </a:pPr>
            <a:r>
              <a:rPr lang="pt-PT" sz="1800" b="0" i="0" strike="noStrike" cap="none" spc="0" baseline="0" dirty="0">
                <a:solidFill>
                  <a:srgbClr val="2D2D2D"/>
                </a:solidFill>
                <a:effectLst/>
                <a:latin typeface="Calibri"/>
                <a:ea typeface="Calibri"/>
                <a:cs typeface="Calibri"/>
              </a:rPr>
              <a:t>Identificação rápida de profissionais de saúde doentes/sintomáticos, seguida de restrição de trabalho até garantir que não são infeciosos </a:t>
            </a:r>
          </a:p>
          <a:p>
            <a:pPr lvl="1">
              <a:spcBef>
                <a:spcPts val="300"/>
              </a:spcBef>
            </a:pPr>
            <a:r>
              <a:rPr lang="pt-PT" sz="1800" b="0" i="0" strike="noStrike" cap="none" spc="0" baseline="0" dirty="0">
                <a:solidFill>
                  <a:srgbClr val="2D2D2D"/>
                </a:solidFill>
                <a:effectLst/>
                <a:latin typeface="Calibri"/>
                <a:ea typeface="Calibri"/>
                <a:cs typeface="Calibri"/>
              </a:rPr>
              <a:t>Identificação de doentes internados com suspeita de COVID-19 para orientar as atividades de prevenção e controlo de infeções e impedir a transmissão  </a:t>
            </a:r>
          </a:p>
        </p:txBody>
      </p:sp>
      <p:pic>
        <p:nvPicPr>
          <p:cNvPr id="9" name="Picture 8" descr="Healthcare facility">
            <a:extLst>
              <a:ext uri="{FF2B5EF4-FFF2-40B4-BE49-F238E27FC236}">
                <a16:creationId xmlns="" xmlns:a16="http://schemas.microsoft.com/office/drawing/2014/main" id="{0C3C4489-435A-EE40-B9BB-53A23E2F9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071" y="2779664"/>
            <a:ext cx="2417831" cy="2417831"/>
          </a:xfrm>
          <a:prstGeom prst="rect">
            <a:avLst/>
          </a:prstGeom>
        </p:spPr>
      </p:pic>
    </p:spTree>
    <p:extLst>
      <p:ext uri="{BB962C8B-B14F-4D97-AF65-F5344CB8AC3E}">
        <p14:creationId xmlns:p14="http://schemas.microsoft.com/office/powerpoint/2010/main" val="21066030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DA3902-851E-A342-A502-C9434F9D9A3C}"/>
              </a:ext>
            </a:extLst>
          </p:cNvPr>
          <p:cNvSpPr>
            <a:spLocks noGrp="1"/>
          </p:cNvSpPr>
          <p:nvPr>
            <p:ph type="title"/>
          </p:nvPr>
        </p:nvSpPr>
        <p:spPr/>
        <p:txBody>
          <a:bodyPr/>
          <a:lstStyle/>
          <a:p>
            <a:r>
              <a:rPr lang="pt-PT" sz="2800" b="1" i="0" strike="noStrike" cap="none" spc="0" baseline="0">
                <a:solidFill>
                  <a:srgbClr val="006A71"/>
                </a:solidFill>
                <a:effectLst/>
                <a:latin typeface="Calibri"/>
                <a:ea typeface="Calibri"/>
                <a:cs typeface="Calibri"/>
              </a:rPr>
              <a:t>Estratégias passivas para localização de casos  </a:t>
            </a:r>
          </a:p>
        </p:txBody>
      </p:sp>
      <p:sp>
        <p:nvSpPr>
          <p:cNvPr id="3" name="Text Placeholder 2">
            <a:extLst>
              <a:ext uri="{FF2B5EF4-FFF2-40B4-BE49-F238E27FC236}">
                <a16:creationId xmlns="" xmlns:a16="http://schemas.microsoft.com/office/drawing/2014/main" id="{AF0EB130-D683-BA49-9966-46B8EC825BC5}"/>
              </a:ext>
            </a:extLst>
          </p:cNvPr>
          <p:cNvSpPr>
            <a:spLocks noGrp="1"/>
          </p:cNvSpPr>
          <p:nvPr>
            <p:ph type="body" sz="quarter" idx="10"/>
          </p:nvPr>
        </p:nvSpPr>
        <p:spPr/>
        <p:txBody>
          <a:bodyPr/>
          <a:lstStyle/>
          <a:p>
            <a:pPr>
              <a:spcBef>
                <a:spcPts val="600"/>
              </a:spcBef>
            </a:pPr>
            <a:r>
              <a:rPr lang="pt-PT" sz="1800" b="0" i="0" strike="noStrike" cap="none" spc="0" baseline="0" dirty="0">
                <a:solidFill>
                  <a:srgbClr val="2D2D2D"/>
                </a:solidFill>
                <a:effectLst/>
                <a:latin typeface="Calibri"/>
                <a:ea typeface="Calibri"/>
                <a:cs typeface="Calibri"/>
              </a:rPr>
              <a:t>Os casos suspeitos são identificados pelo profissional de saúde que vê o caso nas suas atividades normais de trabalho e depois comunica casos suspeitos a quem tem a necessidade de saber </a:t>
            </a:r>
          </a:p>
          <a:p>
            <a:pPr>
              <a:spcBef>
                <a:spcPts val="600"/>
              </a:spcBef>
            </a:pPr>
            <a:r>
              <a:rPr lang="pt-PT" sz="1800" b="0" i="0" strike="noStrike" cap="none" spc="0" baseline="0" dirty="0">
                <a:solidFill>
                  <a:srgbClr val="2D2D2D"/>
                </a:solidFill>
                <a:effectLst/>
                <a:latin typeface="Calibri"/>
                <a:ea typeface="Calibri"/>
                <a:cs typeface="Calibri"/>
              </a:rPr>
              <a:t>Exemplos:</a:t>
            </a:r>
          </a:p>
          <a:p>
            <a:pPr lvl="1">
              <a:spcBef>
                <a:spcPts val="300"/>
              </a:spcBef>
            </a:pPr>
            <a:r>
              <a:rPr lang="pt-PT" sz="1800" b="0" i="0" strike="noStrike" cap="none" spc="0" baseline="0" dirty="0">
                <a:solidFill>
                  <a:srgbClr val="2D2D2D"/>
                </a:solidFill>
                <a:effectLst/>
                <a:latin typeface="Calibri"/>
                <a:ea typeface="Calibri"/>
                <a:cs typeface="Calibri"/>
              </a:rPr>
              <a:t>Doentes em internamento: os profissionais de saúde que prestam cuidados clínicos avaliam os seus doentes quanto a sinais e sintomas de COVID-19 durante os cuidados de rotina e comunicam casos suspeitos às autoridades apropriadas</a:t>
            </a:r>
          </a:p>
          <a:p>
            <a:pPr lvl="1">
              <a:spcBef>
                <a:spcPts val="300"/>
              </a:spcBef>
            </a:pPr>
            <a:r>
              <a:rPr lang="pt-PT" sz="1800" b="0" i="0" strike="noStrike" cap="none" spc="0" baseline="0" dirty="0">
                <a:solidFill>
                  <a:srgbClr val="2D2D2D"/>
                </a:solidFill>
                <a:effectLst/>
                <a:latin typeface="Calibri"/>
                <a:ea typeface="Calibri"/>
                <a:cs typeface="Calibri"/>
              </a:rPr>
              <a:t>Profissionais de saúde: os profissionais de saúde monitorizam os seus sintomas e agem para se autoexcluírem do trabalho com base na sua própria avaliação da respetiva condição      </a:t>
            </a:r>
          </a:p>
        </p:txBody>
      </p:sp>
    </p:spTree>
    <p:extLst>
      <p:ext uri="{BB962C8B-B14F-4D97-AF65-F5344CB8AC3E}">
        <p14:creationId xmlns:p14="http://schemas.microsoft.com/office/powerpoint/2010/main" val="20344473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DA3902-851E-A342-A502-C9434F9D9A3C}"/>
              </a:ext>
            </a:extLst>
          </p:cNvPr>
          <p:cNvSpPr>
            <a:spLocks noGrp="1"/>
          </p:cNvSpPr>
          <p:nvPr>
            <p:ph type="title"/>
          </p:nvPr>
        </p:nvSpPr>
        <p:spPr/>
        <p:txBody>
          <a:bodyPr/>
          <a:lstStyle/>
          <a:p>
            <a:r>
              <a:rPr lang="pt-PT" sz="2600" b="1" i="0" strike="noStrike" cap="none" spc="0" baseline="0" dirty="0">
                <a:solidFill>
                  <a:srgbClr val="006A71"/>
                </a:solidFill>
                <a:effectLst/>
                <a:latin typeface="Calibri"/>
                <a:ea typeface="Calibri"/>
                <a:cs typeface="Calibri"/>
              </a:rPr>
              <a:t>Estratégias passivas melhoradas para localização de casos  </a:t>
            </a:r>
          </a:p>
        </p:txBody>
      </p:sp>
      <p:sp>
        <p:nvSpPr>
          <p:cNvPr id="3" name="Text Placeholder 2">
            <a:extLst>
              <a:ext uri="{FF2B5EF4-FFF2-40B4-BE49-F238E27FC236}">
                <a16:creationId xmlns="" xmlns:a16="http://schemas.microsoft.com/office/drawing/2014/main" id="{AF0EB130-D683-BA49-9966-46B8EC825BC5}"/>
              </a:ext>
            </a:extLst>
          </p:cNvPr>
          <p:cNvSpPr>
            <a:spLocks noGrp="1"/>
          </p:cNvSpPr>
          <p:nvPr>
            <p:ph type="body" sz="quarter" idx="10"/>
          </p:nvPr>
        </p:nvSpPr>
        <p:spPr/>
        <p:txBody>
          <a:bodyPr/>
          <a:lstStyle/>
          <a:p>
            <a:pPr>
              <a:spcBef>
                <a:spcPts val="600"/>
              </a:spcBef>
            </a:pPr>
            <a:r>
              <a:rPr lang="pt-PT" sz="2000" b="0" i="0" strike="noStrike" cap="none" spc="0" baseline="0" dirty="0">
                <a:solidFill>
                  <a:srgbClr val="2D2D2D"/>
                </a:solidFill>
                <a:effectLst/>
                <a:latin typeface="Calibri"/>
                <a:ea typeface="Calibri"/>
                <a:cs typeface="Calibri"/>
              </a:rPr>
              <a:t>Os casos suspeitos são identificados pelo profissional de saúde que observa o caso nas suas atividades normais de trabalho </a:t>
            </a:r>
            <a:r>
              <a:rPr lang="pt-PT" sz="2000" b="0" i="0" u="sng" strike="noStrike" cap="none" spc="0" baseline="0" dirty="0">
                <a:solidFill>
                  <a:srgbClr val="2D2D2D"/>
                </a:solidFill>
                <a:effectLst/>
                <a:uFill>
                  <a:solidFill>
                    <a:srgbClr val="2D2D2D"/>
                  </a:solidFill>
                </a:uFill>
                <a:latin typeface="Calibri"/>
                <a:ea typeface="Calibri"/>
                <a:cs typeface="Calibri"/>
              </a:rPr>
              <a:t>complementado por</a:t>
            </a:r>
            <a:r>
              <a:rPr lang="pt-PT" sz="2000" b="0" i="0" strike="noStrike" cap="none" spc="0" baseline="0" dirty="0">
                <a:solidFill>
                  <a:srgbClr val="2D2D2D"/>
                </a:solidFill>
                <a:effectLst/>
                <a:latin typeface="Calibri"/>
                <a:ea typeface="Calibri"/>
                <a:cs typeface="Calibri"/>
              </a:rPr>
              <a:t> um sistema que lembra o profissional de saúde para verificar casos suspeitos e comunicar às autoridades apropriadas</a:t>
            </a:r>
          </a:p>
          <a:p>
            <a:pPr>
              <a:spcBef>
                <a:spcPts val="600"/>
              </a:spcBef>
            </a:pPr>
            <a:r>
              <a:rPr lang="pt-PT" sz="2000" b="0" i="0" strike="noStrike" cap="none" spc="0" baseline="0" dirty="0">
                <a:solidFill>
                  <a:srgbClr val="2D2D2D"/>
                </a:solidFill>
                <a:effectLst/>
                <a:latin typeface="Calibri"/>
                <a:ea typeface="Calibri"/>
                <a:cs typeface="Calibri"/>
              </a:rPr>
              <a:t>Exemplos:</a:t>
            </a:r>
          </a:p>
          <a:p>
            <a:pPr lvl="1">
              <a:spcBef>
                <a:spcPts val="300"/>
              </a:spcBef>
            </a:pPr>
            <a:r>
              <a:rPr lang="pt-PT" sz="2000" b="0" i="0" strike="noStrike" cap="none" spc="0" baseline="0" dirty="0">
                <a:solidFill>
                  <a:srgbClr val="2D2D2D"/>
                </a:solidFill>
                <a:effectLst/>
                <a:latin typeface="Calibri"/>
                <a:ea typeface="Calibri"/>
                <a:cs typeface="Calibri"/>
              </a:rPr>
              <a:t>Os sistemas são usados para lembrar os profissionais de saúde da sua responsabilidade de verificar a presença de sintomas de COVID-19 e comunicar todos os dias e/ou antes de cada turno</a:t>
            </a:r>
          </a:p>
          <a:p>
            <a:pPr lvl="1">
              <a:spcBef>
                <a:spcPts val="300"/>
              </a:spcBef>
            </a:pPr>
            <a:r>
              <a:rPr lang="pt-PT" sz="2000" b="0" i="0" strike="noStrike" cap="none" spc="0" baseline="0" dirty="0">
                <a:solidFill>
                  <a:srgbClr val="2D2D2D"/>
                </a:solidFill>
                <a:effectLst/>
                <a:latin typeface="Calibri"/>
                <a:ea typeface="Calibri"/>
                <a:cs typeface="Calibri"/>
              </a:rPr>
              <a:t>Os sistemas são usados para lembrar aos profissionais de saúde para terem um alto índice de suspeita de COVID-19 </a:t>
            </a:r>
          </a:p>
        </p:txBody>
      </p:sp>
    </p:spTree>
    <p:extLst>
      <p:ext uri="{BB962C8B-B14F-4D97-AF65-F5344CB8AC3E}">
        <p14:creationId xmlns:p14="http://schemas.microsoft.com/office/powerpoint/2010/main" val="426408935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19.04.30"/>
  <p:tag name="AS_TITLE" val="Aspose.Slides for Java"/>
  <p:tag name="AS_VERSION" val="19.4"/>
</p:tagLst>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Arial"/>
        <a:cs typeface="Arial"/>
      </a:majorFont>
      <a:minorFont>
        <a:latin typeface="Myriad Web Pro"/>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148891E7B90D45A6CA2E01203F2295" ma:contentTypeVersion="2" ma:contentTypeDescription="Create a new document." ma:contentTypeScope="" ma:versionID="ff42834207c400034a58d3938cc2108f">
  <xsd:schema xmlns:xsd="http://www.w3.org/2001/XMLSchema" xmlns:xs="http://www.w3.org/2001/XMLSchema" xmlns:p="http://schemas.microsoft.com/office/2006/metadata/properties" xmlns:ns3="af68c486-4bca-4ffa-9149-95e4479ab26f" targetNamespace="http://schemas.microsoft.com/office/2006/metadata/properties" ma:root="true" ma:fieldsID="7ef2d01060b47cac69c9e2dfb9316bbf" ns3:_="">
    <xsd:import namespace="af68c486-4bca-4ffa-9149-95e4479ab26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68c486-4bca-4ffa-9149-95e4479ab2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B9E47A-4845-4AD0-8471-C6FBFEB86271}">
  <ds:schemaRefs>
    <ds:schemaRef ds:uri="af68c486-4bca-4ffa-9149-95e4479ab26f"/>
    <ds:schemaRef ds:uri="http://purl.org/dc/dcmitype/"/>
    <ds:schemaRef ds:uri="http://schemas.microsoft.com/office/2006/documentManagement/types"/>
    <ds:schemaRef ds:uri="http://schemas.microsoft.com/office/2006/metadata/properti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ACCF7ED-5D1D-40B9-A791-0B8C68AD3727}">
  <ds:schemaRefs>
    <ds:schemaRef ds:uri="http://schemas.microsoft.com/sharepoint/v3/contenttype/forms"/>
  </ds:schemaRefs>
</ds:datastoreItem>
</file>

<file path=customXml/itemProps3.xml><?xml version="1.0" encoding="utf-8"?>
<ds:datastoreItem xmlns:ds="http://schemas.openxmlformats.org/officeDocument/2006/customXml" ds:itemID="{AA817E7A-1EAA-4F8B-BB98-AB66941828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68c486-4bca-4ffa-9149-95e4479ab2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3246</Words>
  <Application>Microsoft Office PowerPoint</Application>
  <PresentationFormat>On-screen Show (16:9)</PresentationFormat>
  <Paragraphs>285</Paragraphs>
  <Slides>29</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Wingdings</vt:lpstr>
      <vt:lpstr>Courier New</vt:lpstr>
      <vt:lpstr>Myriad Web Pro</vt:lpstr>
      <vt:lpstr>Calibri</vt:lpstr>
      <vt:lpstr>Master</vt:lpstr>
      <vt:lpstr>Considerações Operacionais para a Identificação de Profissionais de Saúde e Doentes Internados com Suspeita de COVID-19</vt:lpstr>
      <vt:lpstr>Esboço</vt:lpstr>
      <vt:lpstr>Contexto: COVID-19</vt:lpstr>
      <vt:lpstr>Contexto: Sinais e sintomas</vt:lpstr>
      <vt:lpstr>Objetivos desta apresentação </vt:lpstr>
      <vt:lpstr>Visão geral da descoberta de caso  </vt:lpstr>
      <vt:lpstr>O valor da descoberta de casos </vt:lpstr>
      <vt:lpstr>Estratégias passivas para localização de casos  </vt:lpstr>
      <vt:lpstr>Estratégias passivas melhoradas para localização de casos  </vt:lpstr>
      <vt:lpstr>Estratégias de definição de casos passivos  </vt:lpstr>
      <vt:lpstr>Práticas recomendadas gerais para atividades de deteção de casos </vt:lpstr>
      <vt:lpstr>Identificação de profissionais de saúde com suspeita de COVID-19</vt:lpstr>
      <vt:lpstr>Identificação de profissionais de saúde com suspeita de COVID-19</vt:lpstr>
      <vt:lpstr>Estratégia passiva </vt:lpstr>
      <vt:lpstr>Requisitos da estratégia passiva</vt:lpstr>
      <vt:lpstr>Estratégia passiva melhorada  </vt:lpstr>
      <vt:lpstr>Requisitos de estratégia passiva melhorados </vt:lpstr>
      <vt:lpstr>Estratégia ativa</vt:lpstr>
      <vt:lpstr>Requisitos da estratégia ativa</vt:lpstr>
      <vt:lpstr>Identificação de doentes internados com suspeita de COVID-19</vt:lpstr>
      <vt:lpstr>Identificação de doentes internados com suspeita de COVID-19</vt:lpstr>
      <vt:lpstr>Estratégia passiva </vt:lpstr>
      <vt:lpstr>Requisitos da estratégia passiva </vt:lpstr>
      <vt:lpstr>Considerações sobre estratégia passiva </vt:lpstr>
      <vt:lpstr>Estratégia passiva melhorada  </vt:lpstr>
      <vt:lpstr>Passiva melhorada </vt:lpstr>
      <vt:lpstr>Estratégia ativa </vt:lpstr>
      <vt:lpstr>Requisitos da estratégia ativa</vt:lpstr>
      <vt:lpstr>PowerPoint Presentation</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nCoV_template_PPT_GEN_PUB</dc:title>
  <dc:creator>Centers for Disease Control and Prevention</dc:creator>
  <cp:lastModifiedBy>Jac Abbott</cp:lastModifiedBy>
  <cp:revision>398</cp:revision>
  <dcterms:created xsi:type="dcterms:W3CDTF">2011-03-17T17:43:16Z</dcterms:created>
  <dcterms:modified xsi:type="dcterms:W3CDTF">2020-06-18T18:42:22Z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0x01010033148891E7B90D45A6CA2E01203F2295</vt:lpwstr>
  </property>
  <property fmtid="{D5CDD505-2E9C-101B-9397-08002B2CF9AE}" pid="3" name="Language">
    <vt:lpwstr>English</vt:lpwstr>
  </property>
</Properties>
</file>