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2982" y="5447141"/>
            <a:ext cx="8995065" cy="20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2982" y="593104"/>
            <a:ext cx="8995065" cy="19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2982" y="5447141"/>
            <a:ext cx="8995065" cy="204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4203" y="1781797"/>
            <a:ext cx="7809992" cy="29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4200" y="2119361"/>
            <a:ext cx="7809999" cy="271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59442" y="7348220"/>
            <a:ext cx="221615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labtraining/training-courses/packing-shipping-division-6.2-materials.html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://www.ups.com/us/en/help-center/packaging-and-supplies/special-care-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dex.com/en-us/service-" TargetMode="External"/><Relationship Id="rId5" Type="http://schemas.openxmlformats.org/officeDocument/2006/relationships/hyperlink" Target="http://www.cdc.gov/coronavirus/2019-ncov/lab/guidelines-clinical-specimens.html" TargetMode="External"/><Relationship Id="rId4" Type="http://schemas.openxmlformats.org/officeDocument/2006/relationships/hyperlink" Target="http://www.cdc.gov/labtraining/training-courses/packing-shipping-division-6.2-material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ata.org/contentassets/5b7bfb49568442049a384623cefb3cea/covid-19-guidance.pdf)" TargetMode="External"/><Relationship Id="rId4" Type="http://schemas.openxmlformats.org/officeDocument/2006/relationships/hyperlink" Target="https://www.iata.org/en/programs/cargo/dg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://www.cdc.gov/labtraining/docs/job_aids/packing_and_shipping/Step_2_IATA_Job_Aid_508.pdf)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phmsa.dot.gov/sites/phmsa.dot.gov/files/2020-04/Transporting%20Infectious%20Substances%20Safely.pdf" TargetMode="External"/><Relationship Id="rId4" Type="http://schemas.openxmlformats.org/officeDocument/2006/relationships/hyperlink" Target="https://www.iata.org/en/programs/cargo/dg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labtraining/docs/job_aids/packing_and_shipping/Step_3_Packing_Category_A_and_B_and_Exempt_Human_and_Ex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labtraining/docs/job_aids/packing_and_shipping/Step_4_Labeling_Marking_and_Documenting_Requirements_Job_Aid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7855" y="1914905"/>
            <a:ext cx="3060192" cy="373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982" y="593165"/>
            <a:ext cx="8995065" cy="1005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9433" y="2426437"/>
            <a:ext cx="5978525" cy="99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b="0" spc="-10" dirty="0">
                <a:solidFill>
                  <a:srgbClr val="08517A"/>
                </a:solidFill>
                <a:latin typeface="Arial Black"/>
                <a:cs typeface="Arial Black"/>
              </a:rPr>
              <a:t>SARS-CoV-2</a:t>
            </a:r>
            <a:r>
              <a:rPr sz="3550" b="0" spc="-75" dirty="0">
                <a:solidFill>
                  <a:srgbClr val="08517A"/>
                </a:solidFill>
                <a:latin typeface="Arial Black"/>
                <a:cs typeface="Arial Black"/>
              </a:rPr>
              <a:t> </a:t>
            </a:r>
            <a:r>
              <a:rPr sz="3550" b="0" spc="-10" dirty="0">
                <a:solidFill>
                  <a:srgbClr val="08517A"/>
                </a:solidFill>
                <a:latin typeface="Arial Black"/>
                <a:cs typeface="Arial Black"/>
              </a:rPr>
              <a:t>Specimens:</a:t>
            </a:r>
            <a:endParaRPr sz="3550">
              <a:latin typeface="Arial Black"/>
              <a:cs typeface="Arial Black"/>
            </a:endParaRPr>
          </a:p>
          <a:p>
            <a:pPr marL="2703830">
              <a:lnSpc>
                <a:spcPct val="100000"/>
              </a:lnSpc>
              <a:spcBef>
                <a:spcPts val="160"/>
              </a:spcBef>
            </a:pPr>
            <a:r>
              <a:rPr sz="2650" b="0" spc="-5" dirty="0">
                <a:solidFill>
                  <a:srgbClr val="08517A"/>
                </a:solidFill>
                <a:latin typeface="Arial"/>
                <a:cs typeface="Arial"/>
              </a:rPr>
              <a:t>Packing </a:t>
            </a:r>
            <a:r>
              <a:rPr sz="2650" b="0" dirty="0">
                <a:solidFill>
                  <a:srgbClr val="08517A"/>
                </a:solidFill>
                <a:latin typeface="Arial"/>
                <a:cs typeface="Arial"/>
              </a:rPr>
              <a:t>and</a:t>
            </a:r>
            <a:r>
              <a:rPr sz="2650" b="0" spc="-35" dirty="0">
                <a:solidFill>
                  <a:srgbClr val="08517A"/>
                </a:solidFill>
                <a:latin typeface="Arial"/>
                <a:cs typeface="Arial"/>
              </a:rPr>
              <a:t> </a:t>
            </a:r>
            <a:r>
              <a:rPr sz="2650" b="0" spc="-5" dirty="0">
                <a:solidFill>
                  <a:srgbClr val="08517A"/>
                </a:solidFill>
                <a:latin typeface="Arial"/>
                <a:cs typeface="Arial"/>
              </a:rPr>
              <a:t>Shipping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9295" y="5027676"/>
            <a:ext cx="2968752" cy="408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746" y="4013098"/>
            <a:ext cx="5431790" cy="137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95"/>
              </a:spcBef>
            </a:pP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Personnel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must be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trained to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pack and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ship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suspected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confirmed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SARS-CoV-2 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specimens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according to the regulations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a manner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that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corresponds</a:t>
            </a:r>
            <a:r>
              <a:rPr sz="115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endParaRPr sz="1150">
              <a:latin typeface="Arial"/>
              <a:cs typeface="Arial"/>
            </a:endParaRPr>
          </a:p>
          <a:p>
            <a:pPr marL="12700" marR="22860">
              <a:lnSpc>
                <a:spcPct val="128299"/>
              </a:lnSpc>
            </a:pP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their function-specific responsibilities.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This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job aid is not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substitute for the  required training to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pack and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ship infectious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substances,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</a:rPr>
              <a:t>but instead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</a:rPr>
              <a:t>serves as a 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quick reference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guide adapted from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the </a:t>
            </a:r>
            <a:r>
              <a:rPr sz="1150" spc="20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CDC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Laboratory </a:t>
            </a:r>
            <a:r>
              <a:rPr sz="1150" spc="10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Training 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course </a:t>
            </a:r>
            <a:r>
              <a:rPr sz="115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Packing </a:t>
            </a:r>
            <a:r>
              <a:rPr sz="1150" spc="1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15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and Shipping Dangerous Goods: What </a:t>
            </a:r>
            <a:r>
              <a:rPr sz="115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the </a:t>
            </a:r>
            <a:r>
              <a:rPr sz="115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Laboratory </a:t>
            </a:r>
            <a:r>
              <a:rPr sz="115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Staff </a:t>
            </a:r>
            <a:r>
              <a:rPr sz="115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Must</a:t>
            </a:r>
            <a:r>
              <a:rPr sz="11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5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Know</a:t>
            </a:r>
            <a:r>
              <a:rPr sz="1150" spc="15" dirty="0">
                <a:solidFill>
                  <a:srgbClr val="C00000"/>
                </a:solidFill>
                <a:latin typeface="Arial"/>
                <a:cs typeface="Arial"/>
                <a:hlinkClick r:id="rId5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1</a:t>
            </a:fld>
            <a:endParaRPr spc="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982" y="593165"/>
            <a:ext cx="8995065" cy="1005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9295" y="4940046"/>
            <a:ext cx="2968752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4203" y="1781797"/>
            <a:ext cx="509968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SARS-CoV-2 </a:t>
            </a:r>
            <a:r>
              <a:rPr spc="5" dirty="0"/>
              <a:t>Specimens: Packing and</a:t>
            </a:r>
            <a:r>
              <a:rPr spc="30" dirty="0"/>
              <a:t> </a:t>
            </a:r>
            <a:r>
              <a:rPr spc="5" dirty="0"/>
              <a:t>Shipping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4200" y="2119361"/>
            <a:ext cx="7770495" cy="2717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10" dirty="0">
                <a:latin typeface="Arial"/>
                <a:cs typeface="Arial"/>
              </a:rPr>
              <a:t>Resources</a:t>
            </a:r>
            <a:endParaRPr sz="1750">
              <a:latin typeface="Arial"/>
              <a:cs typeface="Arial"/>
            </a:endParaRPr>
          </a:p>
          <a:p>
            <a:pPr marL="181610" marR="1176020" indent="-168910">
              <a:lnSpc>
                <a:spcPct val="130600"/>
              </a:lnSpc>
              <a:spcBef>
                <a:spcPts val="455"/>
              </a:spcBef>
              <a:buAutoNum type="arabicPeriod"/>
              <a:tabLst>
                <a:tab pos="182245" algn="l"/>
              </a:tabLst>
            </a:pPr>
            <a:r>
              <a:rPr sz="850" spc="20" dirty="0">
                <a:latin typeface="Arial"/>
                <a:cs typeface="Arial"/>
              </a:rPr>
              <a:t>CDC </a:t>
            </a:r>
            <a:r>
              <a:rPr sz="850" spc="10" dirty="0">
                <a:latin typeface="Arial"/>
                <a:cs typeface="Arial"/>
              </a:rPr>
              <a:t>Laboratory </a:t>
            </a:r>
            <a:r>
              <a:rPr sz="850" spc="5" dirty="0">
                <a:latin typeface="Arial"/>
                <a:cs typeface="Arial"/>
              </a:rPr>
              <a:t>Training. </a:t>
            </a:r>
            <a:r>
              <a:rPr sz="850" spc="10" dirty="0">
                <a:latin typeface="Arial"/>
                <a:cs typeface="Arial"/>
              </a:rPr>
              <a:t>Packing </a:t>
            </a:r>
            <a:r>
              <a:rPr sz="850" spc="15" dirty="0">
                <a:latin typeface="Arial"/>
                <a:cs typeface="Arial"/>
              </a:rPr>
              <a:t>and </a:t>
            </a:r>
            <a:r>
              <a:rPr sz="850" spc="10" dirty="0">
                <a:latin typeface="Arial"/>
                <a:cs typeface="Arial"/>
              </a:rPr>
              <a:t>Shipping Dangerous </a:t>
            </a:r>
            <a:r>
              <a:rPr sz="850" spc="15" dirty="0">
                <a:latin typeface="Arial"/>
                <a:cs typeface="Arial"/>
              </a:rPr>
              <a:t>Goods: What </a:t>
            </a:r>
            <a:r>
              <a:rPr sz="850" spc="10" dirty="0">
                <a:latin typeface="Arial"/>
                <a:cs typeface="Arial"/>
              </a:rPr>
              <a:t>the Laboratory </a:t>
            </a:r>
            <a:r>
              <a:rPr sz="850" spc="5" dirty="0">
                <a:latin typeface="Arial"/>
                <a:cs typeface="Arial"/>
              </a:rPr>
              <a:t>Staff </a:t>
            </a:r>
            <a:r>
              <a:rPr sz="850" spc="15" dirty="0">
                <a:latin typeface="Arial"/>
                <a:cs typeface="Arial"/>
              </a:rPr>
              <a:t>Must </a:t>
            </a:r>
            <a:r>
              <a:rPr sz="850" spc="5" dirty="0">
                <a:latin typeface="Arial"/>
                <a:cs typeface="Arial"/>
              </a:rPr>
              <a:t>Know. </a:t>
            </a:r>
            <a:r>
              <a:rPr sz="850" spc="15" dirty="0">
                <a:latin typeface="Arial"/>
                <a:cs typeface="Arial"/>
              </a:rPr>
              <a:t>Updated </a:t>
            </a:r>
            <a:r>
              <a:rPr sz="850" spc="10" dirty="0">
                <a:latin typeface="Arial"/>
                <a:cs typeface="Arial"/>
              </a:rPr>
              <a:t>February 24,  </a:t>
            </a:r>
            <a:r>
              <a:rPr sz="850" spc="15" dirty="0">
                <a:latin typeface="Arial"/>
                <a:cs typeface="Arial"/>
              </a:rPr>
              <a:t>2021.</a:t>
            </a:r>
            <a:r>
              <a:rPr sz="850" spc="1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https://w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ww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.cdc.gov/labtraining/training-courses/packin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g-shi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pping-division-6.2-materials.htm</a:t>
            </a:r>
            <a:r>
              <a:rPr sz="850" spc="10" dirty="0">
                <a:solidFill>
                  <a:srgbClr val="0563C1"/>
                </a:solidFill>
                <a:latin typeface="Arial"/>
                <a:cs typeface="Arial"/>
              </a:rPr>
              <a:t>l</a:t>
            </a:r>
            <a:r>
              <a:rPr sz="850" spc="10" dirty="0">
                <a:latin typeface="Arial"/>
                <a:cs typeface="Arial"/>
                <a:hlinkClick r:id="rId4"/>
              </a:rPr>
              <a:t>. </a:t>
            </a:r>
            <a:r>
              <a:rPr sz="850" spc="15" dirty="0">
                <a:latin typeface="Arial"/>
                <a:cs typeface="Arial"/>
              </a:rPr>
              <a:t>Accessed </a:t>
            </a:r>
            <a:r>
              <a:rPr sz="850" spc="10" dirty="0">
                <a:latin typeface="Arial"/>
                <a:cs typeface="Arial"/>
              </a:rPr>
              <a:t>April 20,</a:t>
            </a:r>
            <a:r>
              <a:rPr sz="850" spc="-16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 marR="379095" indent="-168910">
              <a:lnSpc>
                <a:spcPts val="1330"/>
              </a:lnSpc>
              <a:spcBef>
                <a:spcPts val="90"/>
              </a:spcBef>
              <a:buAutoNum type="arabicPeriod"/>
              <a:tabLst>
                <a:tab pos="182245" algn="l"/>
              </a:tabLst>
            </a:pPr>
            <a:r>
              <a:rPr sz="850" spc="10" dirty="0">
                <a:latin typeface="Arial"/>
                <a:cs typeface="Arial"/>
              </a:rPr>
              <a:t>Centers for </a:t>
            </a:r>
            <a:r>
              <a:rPr sz="850" spc="15" dirty="0">
                <a:latin typeface="Arial"/>
                <a:cs typeface="Arial"/>
              </a:rPr>
              <a:t>Disease </a:t>
            </a:r>
            <a:r>
              <a:rPr sz="850" spc="10" dirty="0">
                <a:latin typeface="Arial"/>
                <a:cs typeface="Arial"/>
              </a:rPr>
              <a:t>Control </a:t>
            </a:r>
            <a:r>
              <a:rPr sz="850" spc="15" dirty="0">
                <a:latin typeface="Arial"/>
                <a:cs typeface="Arial"/>
              </a:rPr>
              <a:t>and </a:t>
            </a:r>
            <a:r>
              <a:rPr sz="850" spc="10" dirty="0">
                <a:latin typeface="Arial"/>
                <a:cs typeface="Arial"/>
              </a:rPr>
              <a:t>Prevention. Interim Guidelines for Collecting </a:t>
            </a:r>
            <a:r>
              <a:rPr sz="850" spc="15" dirty="0">
                <a:latin typeface="Arial"/>
                <a:cs typeface="Arial"/>
              </a:rPr>
              <a:t>and </a:t>
            </a:r>
            <a:r>
              <a:rPr sz="850" spc="10" dirty="0">
                <a:latin typeface="Arial"/>
                <a:cs typeface="Arial"/>
              </a:rPr>
              <a:t>Handling of Clinical </a:t>
            </a:r>
            <a:r>
              <a:rPr sz="850" spc="15" dirty="0">
                <a:latin typeface="Arial"/>
                <a:cs typeface="Arial"/>
              </a:rPr>
              <a:t>Specimens </a:t>
            </a:r>
            <a:r>
              <a:rPr sz="850" spc="10" dirty="0">
                <a:latin typeface="Arial"/>
                <a:cs typeface="Arial"/>
              </a:rPr>
              <a:t>for </a:t>
            </a:r>
            <a:r>
              <a:rPr sz="850" spc="15" dirty="0">
                <a:latin typeface="Arial"/>
                <a:cs typeface="Arial"/>
              </a:rPr>
              <a:t>COVID-19 </a:t>
            </a:r>
            <a:r>
              <a:rPr sz="850" dirty="0">
                <a:latin typeface="Arial"/>
                <a:cs typeface="Arial"/>
              </a:rPr>
              <a:t>Testing. </a:t>
            </a:r>
            <a:r>
              <a:rPr sz="850" spc="15" dirty="0">
                <a:latin typeface="Arial"/>
                <a:cs typeface="Arial"/>
              </a:rPr>
              <a:t>Updated  </a:t>
            </a:r>
            <a:r>
              <a:rPr sz="850" spc="10" dirty="0">
                <a:latin typeface="Arial"/>
                <a:cs typeface="Arial"/>
              </a:rPr>
              <a:t>February 26, 2021.</a:t>
            </a:r>
            <a:r>
              <a:rPr sz="850" spc="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https://w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ww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.cdc.gov/coronavirus/2019-ncov/l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ab/gui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delines-clinical-specimens.html</a:t>
            </a:r>
            <a:r>
              <a:rPr sz="850" spc="10" dirty="0">
                <a:latin typeface="Arial"/>
                <a:cs typeface="Arial"/>
                <a:hlinkClick r:id="rId5"/>
              </a:rPr>
              <a:t>. </a:t>
            </a:r>
            <a:r>
              <a:rPr sz="850" spc="15" dirty="0">
                <a:latin typeface="Arial"/>
                <a:cs typeface="Arial"/>
              </a:rPr>
              <a:t>Accessed </a:t>
            </a:r>
            <a:r>
              <a:rPr sz="850" spc="10" dirty="0">
                <a:latin typeface="Arial"/>
                <a:cs typeface="Arial"/>
              </a:rPr>
              <a:t>April 20,</a:t>
            </a:r>
            <a:r>
              <a:rPr sz="850" spc="-13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182245" algn="l"/>
              </a:tabLst>
            </a:pPr>
            <a:r>
              <a:rPr sz="850" spc="10" dirty="0">
                <a:latin typeface="Arial"/>
                <a:cs typeface="Arial"/>
              </a:rPr>
              <a:t>Federal Express. </a:t>
            </a:r>
            <a:r>
              <a:rPr sz="850" spc="15" dirty="0">
                <a:latin typeface="Arial"/>
                <a:cs typeface="Arial"/>
              </a:rPr>
              <a:t>Hazardous </a:t>
            </a:r>
            <a:r>
              <a:rPr sz="850" spc="10" dirty="0">
                <a:latin typeface="Arial"/>
                <a:cs typeface="Arial"/>
              </a:rPr>
              <a:t>Materials </a:t>
            </a:r>
            <a:r>
              <a:rPr sz="850" spc="15" dirty="0">
                <a:latin typeface="Arial"/>
                <a:cs typeface="Arial"/>
              </a:rPr>
              <a:t>(FedEx </a:t>
            </a:r>
            <a:r>
              <a:rPr sz="850" spc="10" dirty="0">
                <a:latin typeface="Arial"/>
                <a:cs typeface="Arial"/>
              </a:rPr>
              <a:t>Ground): </a:t>
            </a:r>
            <a:r>
              <a:rPr sz="850" spc="20" dirty="0">
                <a:latin typeface="Arial"/>
                <a:cs typeface="Arial"/>
              </a:rPr>
              <a:t>How </a:t>
            </a:r>
            <a:r>
              <a:rPr sz="850" spc="10" dirty="0">
                <a:latin typeface="Arial"/>
                <a:cs typeface="Arial"/>
              </a:rPr>
              <a:t>to </a:t>
            </a:r>
            <a:r>
              <a:rPr sz="850" spc="15" dirty="0">
                <a:latin typeface="Arial"/>
                <a:cs typeface="Arial"/>
              </a:rPr>
              <a:t>Ship Service </a:t>
            </a:r>
            <a:r>
              <a:rPr sz="850" spc="10" dirty="0">
                <a:latin typeface="Arial"/>
                <a:cs typeface="Arial"/>
              </a:rPr>
              <a:t>Guide. </a:t>
            </a:r>
            <a:r>
              <a:rPr sz="850" spc="15" dirty="0">
                <a:latin typeface="Arial"/>
                <a:cs typeface="Arial"/>
              </a:rPr>
              <a:t>Updated </a:t>
            </a:r>
            <a:r>
              <a:rPr sz="850" spc="10" dirty="0">
                <a:latin typeface="Arial"/>
                <a:cs typeface="Arial"/>
              </a:rPr>
              <a:t>2021.</a:t>
            </a:r>
            <a:r>
              <a:rPr sz="850" spc="-114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6"/>
              </a:rPr>
              <a:t>https://w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ww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6"/>
              </a:rPr>
              <a:t>.fedex.com/en-us/serv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ice-</a:t>
            </a:r>
            <a:endParaRPr sz="85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310"/>
              </a:spcBef>
            </a:pP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guide/hazardous-materials/how-to-ship.htm</a:t>
            </a:r>
            <a:r>
              <a:rPr sz="850" spc="10" dirty="0">
                <a:solidFill>
                  <a:srgbClr val="0563C1"/>
                </a:solidFill>
                <a:latin typeface="Arial"/>
                <a:cs typeface="Arial"/>
              </a:rPr>
              <a:t>l </a:t>
            </a:r>
            <a:r>
              <a:rPr sz="850" spc="15" dirty="0">
                <a:latin typeface="Arial"/>
                <a:cs typeface="Arial"/>
              </a:rPr>
              <a:t>Accessed on </a:t>
            </a:r>
            <a:r>
              <a:rPr sz="850" spc="10" dirty="0">
                <a:latin typeface="Arial"/>
                <a:cs typeface="Arial"/>
              </a:rPr>
              <a:t>April 21,</a:t>
            </a:r>
            <a:r>
              <a:rPr sz="850" spc="-14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 marR="515620" indent="-168910">
              <a:lnSpc>
                <a:spcPts val="1330"/>
              </a:lnSpc>
              <a:spcBef>
                <a:spcPts val="95"/>
              </a:spcBef>
              <a:buAutoNum type="arabicPeriod" startAt="4"/>
              <a:tabLst>
                <a:tab pos="182245" algn="l"/>
              </a:tabLst>
            </a:pPr>
            <a:r>
              <a:rPr sz="850" spc="10" dirty="0">
                <a:latin typeface="Arial"/>
                <a:cs typeface="Arial"/>
              </a:rPr>
              <a:t>International Air Transport Association. </a:t>
            </a:r>
            <a:r>
              <a:rPr sz="850" spc="-15" dirty="0">
                <a:latin typeface="Arial"/>
                <a:cs typeface="Arial"/>
              </a:rPr>
              <a:t>IATA </a:t>
            </a:r>
            <a:r>
              <a:rPr sz="850" spc="15" dirty="0">
                <a:latin typeface="Arial"/>
                <a:cs typeface="Arial"/>
              </a:rPr>
              <a:t>Dangerous Goods </a:t>
            </a:r>
            <a:r>
              <a:rPr sz="850" spc="10" dirty="0">
                <a:latin typeface="Arial"/>
                <a:cs typeface="Arial"/>
              </a:rPr>
              <a:t>Regulations, </a:t>
            </a:r>
            <a:r>
              <a:rPr sz="850" spc="15" dirty="0">
                <a:latin typeface="Arial"/>
                <a:cs typeface="Arial"/>
              </a:rPr>
              <a:t>61</a:t>
            </a:r>
            <a:r>
              <a:rPr sz="825" spc="22" baseline="25252" dirty="0">
                <a:latin typeface="Arial"/>
                <a:cs typeface="Arial"/>
              </a:rPr>
              <a:t>st </a:t>
            </a:r>
            <a:r>
              <a:rPr sz="850" spc="10" dirty="0">
                <a:latin typeface="Arial"/>
                <a:cs typeface="Arial"/>
              </a:rPr>
              <a:t>Edition. </a:t>
            </a:r>
            <a:r>
              <a:rPr sz="850" spc="15" dirty="0">
                <a:latin typeface="Arial"/>
                <a:cs typeface="Arial"/>
              </a:rPr>
              <a:t>61</a:t>
            </a:r>
            <a:r>
              <a:rPr sz="825" spc="22" baseline="25252" dirty="0">
                <a:latin typeface="Arial"/>
                <a:cs typeface="Arial"/>
              </a:rPr>
              <a:t>st </a:t>
            </a:r>
            <a:r>
              <a:rPr sz="850" spc="10" dirty="0">
                <a:latin typeface="Arial"/>
                <a:cs typeface="Arial"/>
              </a:rPr>
              <a:t>ed. Montreal, </a:t>
            </a:r>
            <a:r>
              <a:rPr sz="850" spc="15" dirty="0">
                <a:latin typeface="Arial"/>
                <a:cs typeface="Arial"/>
              </a:rPr>
              <a:t>Geneva: </a:t>
            </a:r>
            <a:r>
              <a:rPr sz="850" spc="10" dirty="0">
                <a:latin typeface="Arial"/>
                <a:cs typeface="Arial"/>
              </a:rPr>
              <a:t>International Air </a:t>
            </a:r>
            <a:r>
              <a:rPr sz="850" spc="5" dirty="0">
                <a:latin typeface="Arial"/>
                <a:cs typeface="Arial"/>
              </a:rPr>
              <a:t>Transport  </a:t>
            </a:r>
            <a:r>
              <a:rPr sz="850" spc="10" dirty="0">
                <a:latin typeface="Arial"/>
                <a:cs typeface="Arial"/>
              </a:rPr>
              <a:t>Association,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2019.</a:t>
            </a:r>
            <a:endParaRPr sz="85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10"/>
              </a:spcBef>
              <a:buAutoNum type="arabicPeriod" startAt="4"/>
              <a:tabLst>
                <a:tab pos="182245" algn="l"/>
              </a:tabLst>
            </a:pPr>
            <a:r>
              <a:rPr sz="850" spc="10" dirty="0">
                <a:latin typeface="Arial"/>
                <a:cs typeface="Arial"/>
              </a:rPr>
              <a:t>United States Postal Service. Publication 52, Hazardous, Restricted, </a:t>
            </a:r>
            <a:r>
              <a:rPr sz="850" spc="15" dirty="0">
                <a:latin typeface="Arial"/>
                <a:cs typeface="Arial"/>
              </a:rPr>
              <a:t>and </a:t>
            </a:r>
            <a:r>
              <a:rPr sz="850" spc="10" dirty="0">
                <a:latin typeface="Arial"/>
                <a:cs typeface="Arial"/>
              </a:rPr>
              <a:t>Perishable Mail. </a:t>
            </a:r>
            <a:r>
              <a:rPr sz="850" spc="15" dirty="0">
                <a:latin typeface="Arial"/>
                <a:cs typeface="Arial"/>
              </a:rPr>
              <a:t>Updated </a:t>
            </a:r>
            <a:r>
              <a:rPr sz="850" spc="10" dirty="0">
                <a:latin typeface="Arial"/>
                <a:cs typeface="Arial"/>
              </a:rPr>
              <a:t>2020.</a:t>
            </a:r>
            <a:r>
              <a:rPr sz="850" spc="6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https://pe.usps.com/text/pub52/welcome.htm</a:t>
            </a:r>
            <a:r>
              <a:rPr sz="850" spc="10" dirty="0"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310"/>
              </a:spcBef>
            </a:pPr>
            <a:r>
              <a:rPr sz="850" spc="15" dirty="0">
                <a:latin typeface="Arial"/>
                <a:cs typeface="Arial"/>
              </a:rPr>
              <a:t>Accessed </a:t>
            </a:r>
            <a:r>
              <a:rPr sz="850" spc="10" dirty="0">
                <a:latin typeface="Arial"/>
                <a:cs typeface="Arial"/>
              </a:rPr>
              <a:t>April 21,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 marR="694055" indent="-168910">
              <a:lnSpc>
                <a:spcPts val="1330"/>
              </a:lnSpc>
              <a:spcBef>
                <a:spcPts val="95"/>
              </a:spcBef>
              <a:buAutoNum type="arabicPeriod" startAt="6"/>
              <a:tabLst>
                <a:tab pos="182245" algn="l"/>
              </a:tabLst>
            </a:pPr>
            <a:r>
              <a:rPr sz="850" spc="10" dirty="0">
                <a:latin typeface="Arial"/>
                <a:cs typeface="Arial"/>
              </a:rPr>
              <a:t>United Parcel Service. Infectious Substances. </a:t>
            </a:r>
            <a:r>
              <a:rPr sz="850" spc="15" dirty="0">
                <a:latin typeface="Arial"/>
                <a:cs typeface="Arial"/>
              </a:rPr>
              <a:t>Updated </a:t>
            </a:r>
            <a:r>
              <a:rPr sz="850" spc="10" dirty="0">
                <a:latin typeface="Arial"/>
                <a:cs typeface="Arial"/>
              </a:rPr>
              <a:t>2021.</a:t>
            </a:r>
            <a:r>
              <a:rPr sz="850" spc="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https://w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ww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.ups.com/us/en/help-center/packaging-and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-supp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lie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s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/special-care- </a:t>
            </a: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shipments/hazardous-materials.page</a:t>
            </a:r>
            <a:r>
              <a:rPr sz="850" spc="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Accessed on </a:t>
            </a:r>
            <a:r>
              <a:rPr sz="850" spc="10" dirty="0">
                <a:latin typeface="Arial"/>
                <a:cs typeface="Arial"/>
              </a:rPr>
              <a:t>April 21,</a:t>
            </a:r>
            <a:r>
              <a:rPr sz="850" spc="-1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10"/>
              </a:spcBef>
              <a:buAutoNum type="arabicPeriod" startAt="6"/>
              <a:tabLst>
                <a:tab pos="182245" algn="l"/>
              </a:tabLst>
            </a:pPr>
            <a:r>
              <a:rPr sz="850" spc="20" dirty="0">
                <a:latin typeface="Arial"/>
                <a:cs typeface="Arial"/>
              </a:rPr>
              <a:t>US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Department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of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Transportation.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Hazardous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Materials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Regulations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(HMR)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5" dirty="0">
                <a:latin typeface="Arial"/>
                <a:cs typeface="Arial"/>
              </a:rPr>
              <a:t>Title </a:t>
            </a:r>
            <a:r>
              <a:rPr sz="850" spc="15" dirty="0">
                <a:latin typeface="Arial"/>
                <a:cs typeface="Arial"/>
              </a:rPr>
              <a:t>49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CFR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Parts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100-185.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Updated</a:t>
            </a:r>
            <a:r>
              <a:rPr sz="850" spc="-5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April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21,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310"/>
              </a:spcBef>
            </a:pPr>
            <a:r>
              <a:rPr sz="8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https://www.ecfr.gov/cgi-bin/text-idx?SID=7026294a5d8c1c05daff2cdafe1a8a4e&amp;mc=true&amp;tpl=/ecfrbrowse/Title49/49tab_02.tpl</a:t>
            </a:r>
            <a:r>
              <a:rPr sz="850" spc="10" dirty="0">
                <a:latin typeface="Arial"/>
                <a:cs typeface="Arial"/>
              </a:rPr>
              <a:t>. </a:t>
            </a:r>
            <a:r>
              <a:rPr sz="850" spc="15" dirty="0">
                <a:latin typeface="Arial"/>
                <a:cs typeface="Arial"/>
              </a:rPr>
              <a:t>Accessed </a:t>
            </a:r>
            <a:r>
              <a:rPr sz="850" spc="10" dirty="0">
                <a:latin typeface="Arial"/>
                <a:cs typeface="Arial"/>
              </a:rPr>
              <a:t>April 22,</a:t>
            </a:r>
            <a:r>
              <a:rPr sz="850" spc="-9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2021.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203" y="907801"/>
            <a:ext cx="4397375" cy="34270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750" b="1" spc="5" dirty="0">
                <a:latin typeface="Arial"/>
                <a:cs typeface="Arial"/>
              </a:rPr>
              <a:t>Packing and Shipping</a:t>
            </a:r>
            <a:r>
              <a:rPr sz="1750" b="1" spc="-20" dirty="0">
                <a:latin typeface="Arial"/>
                <a:cs typeface="Arial"/>
              </a:rPr>
              <a:t> </a:t>
            </a:r>
            <a:r>
              <a:rPr sz="1750" b="1" spc="5" dirty="0">
                <a:latin typeface="Arial"/>
                <a:cs typeface="Arial"/>
              </a:rPr>
              <a:t>Process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750" spc="10" dirty="0">
                <a:latin typeface="Arial"/>
                <a:cs typeface="Arial"/>
              </a:rPr>
              <a:t>Job </a:t>
            </a:r>
            <a:r>
              <a:rPr sz="1750" spc="5" dirty="0">
                <a:latin typeface="Arial"/>
                <a:cs typeface="Arial"/>
              </a:rPr>
              <a:t>Aid</a:t>
            </a:r>
            <a:r>
              <a:rPr sz="1750" spc="-10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Overview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28400"/>
              </a:lnSpc>
              <a:spcBef>
                <a:spcPts val="640"/>
              </a:spcBef>
            </a:pPr>
            <a:r>
              <a:rPr sz="1150" spc="15" dirty="0">
                <a:latin typeface="Arial"/>
                <a:cs typeface="Arial"/>
              </a:rPr>
              <a:t>This </a:t>
            </a:r>
            <a:r>
              <a:rPr sz="1150" spc="10" dirty="0">
                <a:latin typeface="Arial"/>
                <a:cs typeface="Arial"/>
              </a:rPr>
              <a:t>job aid describes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practical four-step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to packing </a:t>
            </a:r>
            <a:r>
              <a:rPr sz="1150" spc="15" dirty="0">
                <a:latin typeface="Arial"/>
                <a:cs typeface="Arial"/>
              </a:rPr>
              <a:t>and  </a:t>
            </a:r>
            <a:r>
              <a:rPr sz="1150" spc="10" dirty="0">
                <a:latin typeface="Arial"/>
                <a:cs typeface="Arial"/>
              </a:rPr>
              <a:t>shipping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or </a:t>
            </a:r>
            <a:r>
              <a:rPr sz="1150" spc="15" dirty="0">
                <a:latin typeface="Arial"/>
                <a:cs typeface="Arial"/>
              </a:rPr>
              <a:t>confirmed </a:t>
            </a:r>
            <a:r>
              <a:rPr sz="1150" spc="10" dirty="0">
                <a:latin typeface="Arial"/>
                <a:cs typeface="Arial"/>
              </a:rPr>
              <a:t>SARS-CoV-2 </a:t>
            </a:r>
            <a:r>
              <a:rPr sz="1150" spc="15" dirty="0">
                <a:latin typeface="Arial"/>
                <a:cs typeface="Arial"/>
              </a:rPr>
              <a:t>specimens as </a:t>
            </a:r>
            <a:r>
              <a:rPr sz="1150" spc="20" dirty="0">
                <a:latin typeface="Arial"/>
                <a:cs typeface="Arial"/>
              </a:rPr>
              <a:t>UN  </a:t>
            </a:r>
            <a:r>
              <a:rPr sz="1150" spc="15" dirty="0">
                <a:latin typeface="Arial"/>
                <a:cs typeface="Arial"/>
              </a:rPr>
              <a:t>3373 </a:t>
            </a:r>
            <a:r>
              <a:rPr sz="1150" spc="10" dirty="0">
                <a:latin typeface="Arial"/>
                <a:cs typeface="Arial"/>
              </a:rPr>
              <a:t>Biological </a:t>
            </a:r>
            <a:r>
              <a:rPr sz="1150" spc="15" dirty="0">
                <a:latin typeface="Arial"/>
                <a:cs typeface="Arial"/>
              </a:rPr>
              <a:t>Substance, Category B. This process </a:t>
            </a:r>
            <a:r>
              <a:rPr sz="1150" spc="10" dirty="0">
                <a:latin typeface="Arial"/>
                <a:cs typeface="Arial"/>
              </a:rPr>
              <a:t>is designed  to systematically think </a:t>
            </a:r>
            <a:r>
              <a:rPr sz="1150" spc="15" dirty="0">
                <a:latin typeface="Arial"/>
                <a:cs typeface="Arial"/>
              </a:rPr>
              <a:t>through </a:t>
            </a:r>
            <a:r>
              <a:rPr sz="1150" spc="10" dirty="0">
                <a:latin typeface="Arial"/>
                <a:cs typeface="Arial"/>
              </a:rPr>
              <a:t>the requirements </a:t>
            </a:r>
            <a:r>
              <a:rPr sz="1150" spc="15" dirty="0">
                <a:latin typeface="Arial"/>
                <a:cs typeface="Arial"/>
              </a:rPr>
              <a:t>needed </a:t>
            </a:r>
            <a:r>
              <a:rPr sz="1150" spc="10" dirty="0">
                <a:latin typeface="Arial"/>
                <a:cs typeface="Arial"/>
              </a:rPr>
              <a:t>for  transportation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provide quick-reference job aids to </a:t>
            </a:r>
            <a:r>
              <a:rPr sz="1150" spc="15" dirty="0">
                <a:latin typeface="Arial"/>
                <a:cs typeface="Arial"/>
              </a:rPr>
              <a:t>apply </a:t>
            </a:r>
            <a:r>
              <a:rPr sz="1150" spc="10" dirty="0">
                <a:latin typeface="Arial"/>
                <a:cs typeface="Arial"/>
              </a:rPr>
              <a:t>in the  workplace.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49885" marR="278765">
              <a:lnSpc>
                <a:spcPct val="154400"/>
              </a:lnSpc>
            </a:pPr>
            <a:r>
              <a:rPr sz="1150" spc="15" dirty="0">
                <a:latin typeface="Arial"/>
                <a:cs typeface="Arial"/>
              </a:rPr>
              <a:t>Step </a:t>
            </a:r>
            <a:r>
              <a:rPr sz="1150" spc="10" dirty="0">
                <a:latin typeface="Arial"/>
                <a:cs typeface="Arial"/>
              </a:rPr>
              <a:t>1: </a:t>
            </a:r>
            <a:r>
              <a:rPr sz="1150" spc="15" dirty="0">
                <a:latin typeface="Arial"/>
                <a:cs typeface="Arial"/>
              </a:rPr>
              <a:t>Determine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mode </a:t>
            </a:r>
            <a:r>
              <a:rPr sz="1150" spc="10" dirty="0">
                <a:latin typeface="Arial"/>
                <a:cs typeface="Arial"/>
              </a:rPr>
              <a:t>of transport for the </a:t>
            </a:r>
            <a:r>
              <a:rPr sz="1150" spc="15" dirty="0">
                <a:latin typeface="Arial"/>
                <a:cs typeface="Arial"/>
              </a:rPr>
              <a:t>package  Step </a:t>
            </a:r>
            <a:r>
              <a:rPr sz="1150" spc="10" dirty="0">
                <a:latin typeface="Arial"/>
                <a:cs typeface="Arial"/>
              </a:rPr>
              <a:t>2: </a:t>
            </a:r>
            <a:r>
              <a:rPr sz="1150" spc="15" dirty="0">
                <a:latin typeface="Arial"/>
                <a:cs typeface="Arial"/>
              </a:rPr>
              <a:t>Determine </a:t>
            </a:r>
            <a:r>
              <a:rPr sz="1150" spc="10" dirty="0">
                <a:latin typeface="Arial"/>
                <a:cs typeface="Arial"/>
              </a:rPr>
              <a:t>the classification of 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-60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substance</a:t>
            </a:r>
            <a:endParaRPr sz="115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  <a:spcBef>
                <a:spcPts val="745"/>
              </a:spcBef>
            </a:pPr>
            <a:r>
              <a:rPr sz="1150" spc="15" dirty="0">
                <a:latin typeface="Arial"/>
                <a:cs typeface="Arial"/>
              </a:rPr>
              <a:t>Step </a:t>
            </a:r>
            <a:r>
              <a:rPr sz="1150" spc="10" dirty="0">
                <a:latin typeface="Arial"/>
                <a:cs typeface="Arial"/>
              </a:rPr>
              <a:t>3: </a:t>
            </a:r>
            <a:r>
              <a:rPr sz="1150" spc="15" dirty="0">
                <a:latin typeface="Arial"/>
                <a:cs typeface="Arial"/>
              </a:rPr>
              <a:t>Pack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Material</a:t>
            </a:r>
            <a:endParaRPr sz="115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  <a:spcBef>
                <a:spcPts val="745"/>
              </a:spcBef>
            </a:pPr>
            <a:r>
              <a:rPr sz="1150" spc="15" dirty="0">
                <a:latin typeface="Arial"/>
                <a:cs typeface="Arial"/>
              </a:rPr>
              <a:t>Step </a:t>
            </a:r>
            <a:r>
              <a:rPr sz="1150" spc="10" dirty="0">
                <a:latin typeface="Arial"/>
                <a:cs typeface="Arial"/>
              </a:rPr>
              <a:t>4: Label, </a:t>
            </a:r>
            <a:r>
              <a:rPr sz="1150" spc="15" dirty="0">
                <a:latin typeface="Arial"/>
                <a:cs typeface="Arial"/>
              </a:rPr>
              <a:t>mark, and document </a:t>
            </a:r>
            <a:r>
              <a:rPr sz="1150" spc="10" dirty="0">
                <a:latin typeface="Arial"/>
                <a:cs typeface="Arial"/>
              </a:rPr>
              <a:t>the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package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85509" y="784097"/>
            <a:ext cx="3542538" cy="4676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181" y="5775454"/>
            <a:ext cx="8921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</a:rPr>
              <a:t>Recommendations </a:t>
            </a:r>
            <a:r>
              <a:rPr sz="1100" spc="-5" dirty="0">
                <a:latin typeface="Arial"/>
                <a:cs typeface="Arial"/>
              </a:rPr>
              <a:t>are in </a:t>
            </a:r>
            <a:r>
              <a:rPr sz="1100" spc="-10" dirty="0">
                <a:latin typeface="Arial"/>
                <a:cs typeface="Arial"/>
              </a:rPr>
              <a:t>accordance </a:t>
            </a:r>
            <a:r>
              <a:rPr sz="1100" spc="-5" dirty="0">
                <a:latin typeface="Arial"/>
                <a:cs typeface="Arial"/>
              </a:rPr>
              <a:t>with the </a:t>
            </a:r>
            <a:r>
              <a:rPr sz="1100" spc="-10" dirty="0">
                <a:latin typeface="Arial"/>
                <a:cs typeface="Arial"/>
              </a:rPr>
              <a:t>current edition </a:t>
            </a:r>
            <a:r>
              <a:rPr sz="1100" spc="-5" dirty="0">
                <a:latin typeface="Arial"/>
                <a:cs typeface="Arial"/>
              </a:rPr>
              <a:t>of the </a:t>
            </a:r>
            <a:r>
              <a:rPr sz="1100" spc="-10" dirty="0">
                <a:latin typeface="Arial"/>
                <a:cs typeface="Arial"/>
              </a:rPr>
              <a:t>International </a:t>
            </a:r>
            <a:r>
              <a:rPr sz="1100" spc="-5" dirty="0">
                <a:latin typeface="Arial"/>
                <a:cs typeface="Arial"/>
              </a:rPr>
              <a:t>Air Transport </a:t>
            </a:r>
            <a:r>
              <a:rPr sz="1100" spc="-10" dirty="0">
                <a:latin typeface="Arial"/>
                <a:cs typeface="Arial"/>
              </a:rPr>
              <a:t>Association (IATA) Dangerous </a:t>
            </a:r>
            <a:r>
              <a:rPr sz="1100" spc="-5" dirty="0">
                <a:latin typeface="Arial"/>
                <a:cs typeface="Arial"/>
              </a:rPr>
              <a:t>Goods Regulations  and U.S. Department of Transportation (DOT) Transporting Infectious Substances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Safely.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982" y="593104"/>
            <a:ext cx="8995065" cy="19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203" y="1664768"/>
            <a:ext cx="4580255" cy="3176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4139">
              <a:lnSpc>
                <a:spcPct val="128299"/>
              </a:lnSpc>
              <a:spcBef>
                <a:spcPts val="90"/>
              </a:spcBef>
            </a:pPr>
            <a:r>
              <a:rPr sz="1150" spc="15" dirty="0">
                <a:latin typeface="Arial"/>
                <a:cs typeface="Arial"/>
              </a:rPr>
              <a:t>This </a:t>
            </a:r>
            <a:r>
              <a:rPr sz="1150" spc="10" dirty="0">
                <a:latin typeface="Arial"/>
                <a:cs typeface="Arial"/>
              </a:rPr>
              <a:t>scenario will </a:t>
            </a:r>
            <a:r>
              <a:rPr sz="1150" spc="15" dirty="0">
                <a:latin typeface="Arial"/>
                <a:cs typeface="Arial"/>
              </a:rPr>
              <a:t>be referenced throughout </a:t>
            </a:r>
            <a:r>
              <a:rPr sz="1150" spc="10" dirty="0">
                <a:latin typeface="Arial"/>
                <a:cs typeface="Arial"/>
              </a:rPr>
              <a:t>the job aid to </a:t>
            </a:r>
            <a:r>
              <a:rPr sz="1150" spc="15" dirty="0">
                <a:latin typeface="Arial"/>
                <a:cs typeface="Arial"/>
              </a:rPr>
              <a:t>walk  through </a:t>
            </a:r>
            <a:r>
              <a:rPr sz="1150" spc="10" dirty="0">
                <a:latin typeface="Arial"/>
                <a:cs typeface="Arial"/>
              </a:rPr>
              <a:t>the four-step </a:t>
            </a:r>
            <a:r>
              <a:rPr sz="1150" spc="15" dirty="0">
                <a:latin typeface="Arial"/>
                <a:cs typeface="Arial"/>
              </a:rPr>
              <a:t>method </a:t>
            </a:r>
            <a:r>
              <a:rPr sz="1150" spc="10" dirty="0">
                <a:latin typeface="Arial"/>
                <a:cs typeface="Arial"/>
              </a:rPr>
              <a:t>of packing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shipping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or  </a:t>
            </a:r>
            <a:r>
              <a:rPr sz="1150" spc="15" dirty="0">
                <a:latin typeface="Arial"/>
                <a:cs typeface="Arial"/>
              </a:rPr>
              <a:t>confirmed </a:t>
            </a:r>
            <a:r>
              <a:rPr sz="1150" spc="10" dirty="0">
                <a:latin typeface="Arial"/>
                <a:cs typeface="Arial"/>
              </a:rPr>
              <a:t>SARS-CoV-2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specimens.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28499"/>
              </a:lnSpc>
            </a:pPr>
            <a:r>
              <a:rPr sz="1150" i="1" spc="15" dirty="0">
                <a:latin typeface="Arial"/>
                <a:cs typeface="Arial"/>
              </a:rPr>
              <a:t>“A </a:t>
            </a:r>
            <a:r>
              <a:rPr sz="1150" i="1" spc="10" dirty="0">
                <a:latin typeface="Arial"/>
                <a:cs typeface="Arial"/>
              </a:rPr>
              <a:t>65-year-old patient </a:t>
            </a:r>
            <a:r>
              <a:rPr sz="1150" i="1" spc="15" dirty="0">
                <a:latin typeface="Arial"/>
                <a:cs typeface="Arial"/>
              </a:rPr>
              <a:t>requests a COVID-19 </a:t>
            </a:r>
            <a:r>
              <a:rPr sz="1150" i="1" spc="10" dirty="0">
                <a:latin typeface="Arial"/>
                <a:cs typeface="Arial"/>
              </a:rPr>
              <a:t>test </a:t>
            </a:r>
            <a:r>
              <a:rPr sz="1150" i="1" spc="15" dirty="0">
                <a:latin typeface="Arial"/>
                <a:cs typeface="Arial"/>
              </a:rPr>
              <a:t>from </a:t>
            </a:r>
            <a:r>
              <a:rPr sz="1150" i="1" spc="10" dirty="0">
                <a:latin typeface="Arial"/>
                <a:cs typeface="Arial"/>
              </a:rPr>
              <a:t>their  physician. </a:t>
            </a:r>
            <a:r>
              <a:rPr sz="1150" i="1" spc="15" dirty="0">
                <a:latin typeface="Arial"/>
                <a:cs typeface="Arial"/>
              </a:rPr>
              <a:t>The </a:t>
            </a:r>
            <a:r>
              <a:rPr sz="1150" i="1" spc="10" dirty="0">
                <a:latin typeface="Arial"/>
                <a:cs typeface="Arial"/>
              </a:rPr>
              <a:t>patient is experiencing </a:t>
            </a:r>
            <a:r>
              <a:rPr sz="1150" i="1" spc="5" dirty="0">
                <a:latin typeface="Arial"/>
                <a:cs typeface="Arial"/>
              </a:rPr>
              <a:t>chills, </a:t>
            </a:r>
            <a:r>
              <a:rPr sz="1150" i="1" spc="15" dirty="0">
                <a:latin typeface="Arial"/>
                <a:cs typeface="Arial"/>
              </a:rPr>
              <a:t>body aches, and cough,  and had a </a:t>
            </a:r>
            <a:r>
              <a:rPr sz="1150" i="1" spc="10" dirty="0">
                <a:latin typeface="Arial"/>
                <a:cs typeface="Arial"/>
              </a:rPr>
              <a:t>close encounter in the last three </a:t>
            </a:r>
            <a:r>
              <a:rPr sz="1150" i="1" spc="15" dirty="0">
                <a:latin typeface="Arial"/>
                <a:cs typeface="Arial"/>
              </a:rPr>
              <a:t>days </a:t>
            </a:r>
            <a:r>
              <a:rPr sz="1150" i="1" spc="10" dirty="0">
                <a:latin typeface="Arial"/>
                <a:cs typeface="Arial"/>
              </a:rPr>
              <a:t>with </a:t>
            </a:r>
            <a:r>
              <a:rPr sz="1150" i="1" spc="15" dirty="0">
                <a:latin typeface="Arial"/>
                <a:cs typeface="Arial"/>
              </a:rPr>
              <a:t>a </a:t>
            </a:r>
            <a:r>
              <a:rPr sz="1150" i="1" spc="10" dirty="0">
                <a:latin typeface="Arial"/>
                <a:cs typeface="Arial"/>
              </a:rPr>
              <a:t>friend </a:t>
            </a:r>
            <a:r>
              <a:rPr sz="1150" i="1" spc="15" dirty="0">
                <a:latin typeface="Arial"/>
                <a:cs typeface="Arial"/>
              </a:rPr>
              <a:t>who  was </a:t>
            </a:r>
            <a:r>
              <a:rPr sz="1150" i="1" spc="10" dirty="0">
                <a:latin typeface="Arial"/>
                <a:cs typeface="Arial"/>
              </a:rPr>
              <a:t>recently diagnosed with SARS-CoV-2. </a:t>
            </a:r>
            <a:r>
              <a:rPr sz="1150" i="1" spc="15" dirty="0">
                <a:latin typeface="Arial"/>
                <a:cs typeface="Arial"/>
              </a:rPr>
              <a:t>The </a:t>
            </a:r>
            <a:r>
              <a:rPr sz="1150" i="1" spc="10" dirty="0">
                <a:latin typeface="Arial"/>
                <a:cs typeface="Arial"/>
              </a:rPr>
              <a:t>physician's office  collects </a:t>
            </a:r>
            <a:r>
              <a:rPr sz="1150" i="1" spc="15" dirty="0">
                <a:latin typeface="Arial"/>
                <a:cs typeface="Arial"/>
              </a:rPr>
              <a:t>a nasopharyngeal (NP) swab and </a:t>
            </a:r>
            <a:r>
              <a:rPr sz="1150" i="1" spc="10" dirty="0">
                <a:latin typeface="Arial"/>
                <a:cs typeface="Arial"/>
              </a:rPr>
              <a:t>contacts the state public  health laboratory </a:t>
            </a:r>
            <a:r>
              <a:rPr sz="1150" i="1" spc="15" dirty="0">
                <a:latin typeface="Arial"/>
                <a:cs typeface="Arial"/>
              </a:rPr>
              <a:t>who requests </a:t>
            </a:r>
            <a:r>
              <a:rPr sz="1150" i="1" spc="10" dirty="0">
                <a:latin typeface="Arial"/>
                <a:cs typeface="Arial"/>
              </a:rPr>
              <a:t>that all </a:t>
            </a:r>
            <a:r>
              <a:rPr sz="1150" i="1" spc="15" dirty="0">
                <a:latin typeface="Arial"/>
                <a:cs typeface="Arial"/>
              </a:rPr>
              <a:t>specimens be sent </a:t>
            </a:r>
            <a:r>
              <a:rPr sz="1150" i="1" spc="10" dirty="0">
                <a:latin typeface="Arial"/>
                <a:cs typeface="Arial"/>
              </a:rPr>
              <a:t>to the  </a:t>
            </a:r>
            <a:r>
              <a:rPr sz="1150" i="1" spc="15" dirty="0">
                <a:latin typeface="Arial"/>
                <a:cs typeface="Arial"/>
              </a:rPr>
              <a:t>designated </a:t>
            </a:r>
            <a:r>
              <a:rPr sz="1150" i="1" spc="10" dirty="0">
                <a:latin typeface="Arial"/>
                <a:cs typeface="Arial"/>
              </a:rPr>
              <a:t>laboratory for testing within </a:t>
            </a:r>
            <a:r>
              <a:rPr sz="1150" i="1" spc="15" dirty="0">
                <a:latin typeface="Arial"/>
                <a:cs typeface="Arial"/>
              </a:rPr>
              <a:t>24 hours </a:t>
            </a:r>
            <a:r>
              <a:rPr sz="1150" i="1" spc="10" dirty="0">
                <a:latin typeface="Arial"/>
                <a:cs typeface="Arial"/>
              </a:rPr>
              <a:t>or overnight. </a:t>
            </a:r>
            <a:r>
              <a:rPr sz="1150" i="1" spc="15" dirty="0">
                <a:latin typeface="Arial"/>
                <a:cs typeface="Arial"/>
              </a:rPr>
              <a:t>The  </a:t>
            </a:r>
            <a:r>
              <a:rPr sz="1150" i="1" spc="10" dirty="0">
                <a:latin typeface="Arial"/>
                <a:cs typeface="Arial"/>
              </a:rPr>
              <a:t>physician's </a:t>
            </a:r>
            <a:r>
              <a:rPr sz="1150" i="1" spc="15" dirty="0">
                <a:latin typeface="Arial"/>
                <a:cs typeface="Arial"/>
              </a:rPr>
              <a:t>team </a:t>
            </a:r>
            <a:r>
              <a:rPr sz="1150" i="1" spc="10" dirty="0">
                <a:latin typeface="Arial"/>
                <a:cs typeface="Arial"/>
              </a:rPr>
              <a:t>contacts </a:t>
            </a:r>
            <a:r>
              <a:rPr sz="1150" i="1" spc="15" dirty="0">
                <a:latin typeface="Arial"/>
                <a:cs typeface="Arial"/>
              </a:rPr>
              <a:t>an </a:t>
            </a:r>
            <a:r>
              <a:rPr sz="1150" i="1" spc="10" dirty="0">
                <a:latin typeface="Arial"/>
                <a:cs typeface="Arial"/>
              </a:rPr>
              <a:t>air transport </a:t>
            </a:r>
            <a:r>
              <a:rPr sz="1150" i="1" spc="15" dirty="0">
                <a:latin typeface="Arial"/>
                <a:cs typeface="Arial"/>
              </a:rPr>
              <a:t>company* </a:t>
            </a:r>
            <a:r>
              <a:rPr sz="1150" i="1" spc="10" dirty="0">
                <a:latin typeface="Arial"/>
                <a:cs typeface="Arial"/>
              </a:rPr>
              <a:t>to ship the  specimen via priority air overnight to the designated laboratory at the  </a:t>
            </a:r>
            <a:r>
              <a:rPr sz="1150" i="1" spc="15" dirty="0">
                <a:latin typeface="Arial"/>
                <a:cs typeface="Arial"/>
              </a:rPr>
              <a:t>requested </a:t>
            </a:r>
            <a:r>
              <a:rPr sz="1150" i="1" spc="10" dirty="0">
                <a:latin typeface="Arial"/>
                <a:cs typeface="Arial"/>
              </a:rPr>
              <a:t>frozen temperature</a:t>
            </a:r>
            <a:r>
              <a:rPr sz="1150" i="1" spc="-10" dirty="0">
                <a:latin typeface="Arial"/>
                <a:cs typeface="Arial"/>
              </a:rPr>
              <a:t> </a:t>
            </a:r>
            <a:r>
              <a:rPr sz="1150" i="1" spc="10" dirty="0">
                <a:latin typeface="Arial"/>
                <a:cs typeface="Arial"/>
              </a:rPr>
              <a:t>(&lt;0</a:t>
            </a:r>
            <a:r>
              <a:rPr sz="1125" i="1" spc="15" baseline="25925" dirty="0">
                <a:latin typeface="Arial"/>
                <a:cs typeface="Arial"/>
              </a:rPr>
              <a:t>o</a:t>
            </a:r>
            <a:r>
              <a:rPr sz="1150" i="1" spc="10" dirty="0">
                <a:latin typeface="Arial"/>
                <a:cs typeface="Arial"/>
              </a:rPr>
              <a:t>C).”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4203" y="975601"/>
            <a:ext cx="97536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Scenario</a:t>
            </a:r>
          </a:p>
        </p:txBody>
      </p:sp>
      <p:sp>
        <p:nvSpPr>
          <p:cNvPr id="5" name="object 5"/>
          <p:cNvSpPr/>
          <p:nvPr/>
        </p:nvSpPr>
        <p:spPr>
          <a:xfrm>
            <a:off x="5952744" y="771906"/>
            <a:ext cx="3575304" cy="468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181" y="5775454"/>
            <a:ext cx="52171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"/>
                <a:cs typeface="Arial"/>
              </a:rPr>
              <a:t>*The air transport company must be an IATA member airline such as FedEx or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UPS.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982" y="593104"/>
            <a:ext cx="8995065" cy="19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9176" y="775716"/>
            <a:ext cx="3928872" cy="4676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4203" y="975601"/>
            <a:ext cx="97536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Scenario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4203" y="1313256"/>
            <a:ext cx="4434205" cy="2178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10" dirty="0">
                <a:latin typeface="Arial"/>
                <a:cs typeface="Arial"/>
              </a:rPr>
              <a:t>Step </a:t>
            </a:r>
            <a:r>
              <a:rPr sz="1750" spc="5" dirty="0">
                <a:latin typeface="Arial"/>
                <a:cs typeface="Arial"/>
              </a:rPr>
              <a:t>1: </a:t>
            </a:r>
            <a:r>
              <a:rPr sz="1750" spc="10" dirty="0">
                <a:latin typeface="Arial"/>
                <a:cs typeface="Arial"/>
              </a:rPr>
              <a:t>Determine </a:t>
            </a:r>
            <a:r>
              <a:rPr sz="1750" spc="5" dirty="0">
                <a:latin typeface="Arial"/>
                <a:cs typeface="Arial"/>
              </a:rPr>
              <a:t>the </a:t>
            </a:r>
            <a:r>
              <a:rPr sz="1750" spc="10" dirty="0">
                <a:latin typeface="Arial"/>
                <a:cs typeface="Arial"/>
              </a:rPr>
              <a:t>Mode </a:t>
            </a:r>
            <a:r>
              <a:rPr sz="1750" spc="5" dirty="0">
                <a:latin typeface="Arial"/>
                <a:cs typeface="Arial"/>
              </a:rPr>
              <a:t>of</a:t>
            </a:r>
            <a:r>
              <a:rPr sz="1750" spc="-5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Transport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28400"/>
              </a:lnSpc>
              <a:spcBef>
                <a:spcPts val="640"/>
              </a:spcBef>
            </a:pPr>
            <a:r>
              <a:rPr sz="1150" spc="15" dirty="0">
                <a:latin typeface="Arial"/>
                <a:cs typeface="Arial"/>
              </a:rPr>
              <a:t>Step 1 </a:t>
            </a:r>
            <a:r>
              <a:rPr sz="1150" spc="10" dirty="0">
                <a:latin typeface="Arial"/>
                <a:cs typeface="Arial"/>
              </a:rPr>
              <a:t>is to </a:t>
            </a:r>
            <a:r>
              <a:rPr sz="1150" spc="15" dirty="0">
                <a:latin typeface="Arial"/>
                <a:cs typeface="Arial"/>
              </a:rPr>
              <a:t>determine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mode </a:t>
            </a:r>
            <a:r>
              <a:rPr sz="1150" spc="10" dirty="0">
                <a:latin typeface="Arial"/>
                <a:cs typeface="Arial"/>
              </a:rPr>
              <a:t>of transportation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associated  regulations.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state public health laboratory </a:t>
            </a:r>
            <a:r>
              <a:rPr sz="1150" spc="15" dirty="0">
                <a:latin typeface="Arial"/>
                <a:cs typeface="Arial"/>
              </a:rPr>
              <a:t>requested </a:t>
            </a:r>
            <a:r>
              <a:rPr sz="1150" spc="10" dirty="0">
                <a:latin typeface="Arial"/>
                <a:cs typeface="Arial"/>
              </a:rPr>
              <a:t>that all  </a:t>
            </a:r>
            <a:r>
              <a:rPr sz="1150" spc="15" dirty="0">
                <a:latin typeface="Arial"/>
                <a:cs typeface="Arial"/>
              </a:rPr>
              <a:t>specimens be sent </a:t>
            </a:r>
            <a:r>
              <a:rPr sz="1150" spc="10" dirty="0">
                <a:latin typeface="Arial"/>
                <a:cs typeface="Arial"/>
              </a:rPr>
              <a:t>to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designated laboratory for testing. </a:t>
            </a:r>
            <a:r>
              <a:rPr sz="1150" spc="15" dirty="0">
                <a:latin typeface="Arial"/>
                <a:cs typeface="Arial"/>
              </a:rPr>
              <a:t>The  </a:t>
            </a:r>
            <a:r>
              <a:rPr sz="1150" spc="10" dirty="0">
                <a:latin typeface="Arial"/>
                <a:cs typeface="Arial"/>
              </a:rPr>
              <a:t>physician's </a:t>
            </a:r>
            <a:r>
              <a:rPr sz="1150" spc="15" dirty="0">
                <a:latin typeface="Arial"/>
                <a:cs typeface="Arial"/>
              </a:rPr>
              <a:t>team </a:t>
            </a:r>
            <a:r>
              <a:rPr sz="1150" spc="10" dirty="0">
                <a:latin typeface="Arial"/>
                <a:cs typeface="Arial"/>
              </a:rPr>
              <a:t>contacts </a:t>
            </a: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air transport </a:t>
            </a:r>
            <a:r>
              <a:rPr sz="1150" spc="15" dirty="0">
                <a:latin typeface="Arial"/>
                <a:cs typeface="Arial"/>
              </a:rPr>
              <a:t>company </a:t>
            </a:r>
            <a:r>
              <a:rPr sz="1150" spc="10" dirty="0">
                <a:latin typeface="Arial"/>
                <a:cs typeface="Arial"/>
              </a:rPr>
              <a:t>to ship the  </a:t>
            </a:r>
            <a:r>
              <a:rPr sz="1150" spc="15" dirty="0">
                <a:latin typeface="Arial"/>
                <a:cs typeface="Arial"/>
              </a:rPr>
              <a:t>specimen(s) </a:t>
            </a:r>
            <a:r>
              <a:rPr sz="1150" spc="10" dirty="0">
                <a:latin typeface="Arial"/>
                <a:cs typeface="Arial"/>
              </a:rPr>
              <a:t>priority air overnight to the </a:t>
            </a:r>
            <a:r>
              <a:rPr sz="1150" spc="15" dirty="0">
                <a:latin typeface="Arial"/>
                <a:cs typeface="Arial"/>
              </a:rPr>
              <a:t>designated </a:t>
            </a:r>
            <a:r>
              <a:rPr sz="1150" spc="5" dirty="0">
                <a:latin typeface="Arial"/>
                <a:cs typeface="Arial"/>
              </a:rPr>
              <a:t>laboratory.</a:t>
            </a:r>
            <a:r>
              <a:rPr sz="1150" spc="-10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The  person </a:t>
            </a:r>
            <a:r>
              <a:rPr sz="1150" spc="10" dirty="0">
                <a:latin typeface="Arial"/>
                <a:cs typeface="Arial"/>
              </a:rPr>
              <a:t>shipping the </a:t>
            </a:r>
            <a:r>
              <a:rPr sz="1150" spc="15" dirty="0">
                <a:latin typeface="Arial"/>
                <a:cs typeface="Arial"/>
              </a:rPr>
              <a:t>specimen should </a:t>
            </a:r>
            <a:r>
              <a:rPr sz="1150" spc="10" dirty="0">
                <a:latin typeface="Arial"/>
                <a:cs typeface="Arial"/>
              </a:rPr>
              <a:t>reference the </a:t>
            </a:r>
            <a:r>
              <a:rPr sz="1150" u="sng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IATA </a:t>
            </a:r>
            <a:r>
              <a:rPr sz="1150" spc="-3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15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Dangerous Goods Regulations</a:t>
            </a:r>
            <a:r>
              <a:rPr sz="1150" spc="15" dirty="0">
                <a:solidFill>
                  <a:srgbClr val="0563C1"/>
                </a:solidFill>
                <a:latin typeface="Arial"/>
                <a:cs typeface="Arial"/>
                <a:hlinkClick r:id="rId4"/>
              </a:rPr>
              <a:t> </a:t>
            </a:r>
            <a:r>
              <a:rPr sz="1150" spc="15" dirty="0">
                <a:latin typeface="Arial"/>
                <a:cs typeface="Arial"/>
              </a:rPr>
              <a:t>as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mode </a:t>
            </a:r>
            <a:r>
              <a:rPr sz="1150" spc="10" dirty="0">
                <a:latin typeface="Arial"/>
                <a:cs typeface="Arial"/>
              </a:rPr>
              <a:t>of transportation will  </a:t>
            </a:r>
            <a:r>
              <a:rPr sz="1150" spc="15" dirty="0">
                <a:latin typeface="Arial"/>
                <a:cs typeface="Arial"/>
              </a:rPr>
              <a:t>be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AIR</a:t>
            </a:r>
            <a:r>
              <a:rPr sz="1150" spc="1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104" y="5754542"/>
            <a:ext cx="6233160" cy="6546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spc="-10" dirty="0">
                <a:latin typeface="Arial"/>
                <a:cs typeface="Arial"/>
              </a:rPr>
              <a:t>Additional guidance </a:t>
            </a:r>
            <a:r>
              <a:rPr sz="1100" spc="-5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packing </a:t>
            </a:r>
            <a:r>
              <a:rPr sz="1100" spc="-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shipping infectious substances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regulations:</a:t>
            </a:r>
            <a:endParaRPr sz="1100">
              <a:latin typeface="Arial"/>
              <a:cs typeface="Arial"/>
            </a:endParaRPr>
          </a:p>
          <a:p>
            <a:pPr marL="201295" marR="5080" indent="-188595">
              <a:lnSpc>
                <a:spcPct val="125000"/>
              </a:lnSpc>
              <a:buChar char="•"/>
              <a:tabLst>
                <a:tab pos="201295" algn="l"/>
                <a:tab pos="201930" algn="l"/>
              </a:tabLst>
            </a:pPr>
            <a:r>
              <a:rPr sz="1100" spc="-5" dirty="0">
                <a:latin typeface="Arial"/>
                <a:cs typeface="Arial"/>
              </a:rPr>
              <a:t>IATA Novel Coronavirus (COVID-19) Guidance for Operators 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https://www.iata.org/contentassets/5b7bfb49568442049a384623cefb3cea/covid-19-guidance.pdf</a:t>
            </a:r>
            <a:r>
              <a:rPr sz="1100" spc="-1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982" y="593104"/>
            <a:ext cx="8995065" cy="19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4203" y="975601"/>
            <a:ext cx="975360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Scenario</a:t>
            </a:r>
          </a:p>
        </p:txBody>
      </p:sp>
      <p:sp>
        <p:nvSpPr>
          <p:cNvPr id="4" name="object 4"/>
          <p:cNvSpPr/>
          <p:nvPr/>
        </p:nvSpPr>
        <p:spPr>
          <a:xfrm>
            <a:off x="5985509" y="767334"/>
            <a:ext cx="3542538" cy="4689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4203" y="1313254"/>
            <a:ext cx="4454525" cy="17272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spc="10" dirty="0">
                <a:latin typeface="Arial"/>
                <a:cs typeface="Arial"/>
              </a:rPr>
              <a:t>Step </a:t>
            </a:r>
            <a:r>
              <a:rPr sz="1750" spc="5" dirty="0">
                <a:latin typeface="Arial"/>
                <a:cs typeface="Arial"/>
              </a:rPr>
              <a:t>2: </a:t>
            </a:r>
            <a:r>
              <a:rPr sz="1750" spc="10" dirty="0">
                <a:latin typeface="Arial"/>
                <a:cs typeface="Arial"/>
              </a:rPr>
              <a:t>Determine </a:t>
            </a:r>
            <a:r>
              <a:rPr sz="1750" spc="5" dirty="0">
                <a:latin typeface="Arial"/>
                <a:cs typeface="Arial"/>
              </a:rPr>
              <a:t>the</a:t>
            </a:r>
            <a:r>
              <a:rPr sz="175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Classification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28400"/>
              </a:lnSpc>
              <a:spcBef>
                <a:spcPts val="640"/>
              </a:spcBef>
            </a:pPr>
            <a:r>
              <a:rPr sz="1150" spc="15" dirty="0">
                <a:latin typeface="Arial"/>
                <a:cs typeface="Arial"/>
              </a:rPr>
              <a:t>For </a:t>
            </a:r>
            <a:r>
              <a:rPr sz="1150" spc="10" dirty="0">
                <a:latin typeface="Arial"/>
                <a:cs typeface="Arial"/>
              </a:rPr>
              <a:t>this scenario,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or </a:t>
            </a:r>
            <a:r>
              <a:rPr sz="1150" spc="15" dirty="0">
                <a:latin typeface="Arial"/>
                <a:cs typeface="Arial"/>
              </a:rPr>
              <a:t>confirmed </a:t>
            </a:r>
            <a:r>
              <a:rPr sz="1150" spc="10" dirty="0">
                <a:latin typeface="Arial"/>
                <a:cs typeface="Arial"/>
              </a:rPr>
              <a:t>SARS-CoV-2</a:t>
            </a:r>
            <a:r>
              <a:rPr sz="1150" spc="-9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specimens  </a:t>
            </a:r>
            <a:r>
              <a:rPr sz="1150" spc="10" dirty="0">
                <a:latin typeface="Arial"/>
                <a:cs typeface="Arial"/>
              </a:rPr>
              <a:t>should </a:t>
            </a:r>
            <a:r>
              <a:rPr sz="1150" spc="15" dirty="0">
                <a:latin typeface="Arial"/>
                <a:cs typeface="Arial"/>
              </a:rPr>
              <a:t>be </a:t>
            </a:r>
            <a:r>
              <a:rPr sz="1150" spc="10" dirty="0">
                <a:latin typeface="Arial"/>
                <a:cs typeface="Arial"/>
              </a:rPr>
              <a:t>packed and shipped as </a:t>
            </a:r>
            <a:r>
              <a:rPr sz="1150" spc="20" dirty="0">
                <a:latin typeface="Arial"/>
                <a:cs typeface="Arial"/>
              </a:rPr>
              <a:t>UN </a:t>
            </a:r>
            <a:r>
              <a:rPr sz="1150" spc="15" dirty="0">
                <a:latin typeface="Arial"/>
                <a:cs typeface="Arial"/>
              </a:rPr>
              <a:t>3373 </a:t>
            </a:r>
            <a:r>
              <a:rPr sz="1150" spc="10" dirty="0">
                <a:latin typeface="Arial"/>
                <a:cs typeface="Arial"/>
              </a:rPr>
              <a:t>Biological </a:t>
            </a:r>
            <a:r>
              <a:rPr sz="1150" spc="15" dirty="0">
                <a:latin typeface="Arial"/>
                <a:cs typeface="Arial"/>
              </a:rPr>
              <a:t>Substance,  Category </a:t>
            </a:r>
            <a:r>
              <a:rPr sz="1150" spc="10" dirty="0">
                <a:latin typeface="Arial"/>
                <a:cs typeface="Arial"/>
              </a:rPr>
              <a:t>B*, in </a:t>
            </a:r>
            <a:r>
              <a:rPr sz="1150" spc="15" dirty="0">
                <a:latin typeface="Arial"/>
                <a:cs typeface="Arial"/>
              </a:rPr>
              <a:t>accordance </a:t>
            </a:r>
            <a:r>
              <a:rPr sz="1150" spc="10" dirty="0">
                <a:latin typeface="Arial"/>
                <a:cs typeface="Arial"/>
              </a:rPr>
              <a:t>with the current edition of the  </a:t>
            </a:r>
            <a:r>
              <a:rPr sz="11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International Air </a:t>
            </a:r>
            <a:r>
              <a:rPr sz="115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Transport </a:t>
            </a:r>
            <a:r>
              <a:rPr sz="11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Association </a:t>
            </a:r>
            <a:r>
              <a:rPr sz="115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(IATA) </a:t>
            </a:r>
            <a:r>
              <a:rPr sz="115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Dangerous Goods </a:t>
            </a:r>
            <a:r>
              <a:rPr sz="1150" spc="1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1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4"/>
              </a:rPr>
              <a:t>Regulations</a:t>
            </a:r>
            <a:r>
              <a:rPr sz="1150" spc="10" dirty="0">
                <a:solidFill>
                  <a:srgbClr val="0563C1"/>
                </a:solidFill>
                <a:latin typeface="Arial"/>
                <a:cs typeface="Arial"/>
                <a:hlinkClick r:id="rId4"/>
              </a:rPr>
              <a:t>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U.S. Department </a:t>
            </a:r>
            <a:r>
              <a:rPr sz="11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of Transportation </a:t>
            </a:r>
            <a:r>
              <a:rPr sz="115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(DOT) </a:t>
            </a:r>
            <a:r>
              <a:rPr sz="1150" spc="1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15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Transporting Infectious </a:t>
            </a:r>
            <a:r>
              <a:rPr sz="115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Substances</a:t>
            </a:r>
            <a:r>
              <a:rPr sz="115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5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Safely</a:t>
            </a:r>
            <a:r>
              <a:rPr sz="115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10611" y="3373130"/>
            <a:ext cx="1514094" cy="1896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7181" y="5754539"/>
            <a:ext cx="8876030" cy="128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Biological substances are classified as “Category B” if they are not in a form generally capable of causing permanent disability or life-threatening  or fatal disease when exposure occurs. This applies to both human and animal specimens. Category B </a:t>
            </a:r>
            <a:r>
              <a:rPr sz="1100" spc="-10" dirty="0">
                <a:latin typeface="Arial"/>
                <a:cs typeface="Arial"/>
              </a:rPr>
              <a:t>substances </a:t>
            </a:r>
            <a:r>
              <a:rPr sz="1100" spc="-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assigned </a:t>
            </a:r>
            <a:r>
              <a:rPr sz="1100" spc="-5" dirty="0">
                <a:latin typeface="Arial"/>
                <a:cs typeface="Arial"/>
              </a:rPr>
              <a:t>to UN 3373.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latin typeface="Arial"/>
                <a:cs typeface="Arial"/>
              </a:rPr>
              <a:t>The job aid below provides guidance on determining the classification of a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specimen:</a:t>
            </a:r>
            <a:endParaRPr sz="1100">
              <a:latin typeface="Arial"/>
              <a:cs typeface="Arial"/>
            </a:endParaRPr>
          </a:p>
          <a:p>
            <a:pPr marL="201295" marR="2371090" indent="-188595">
              <a:lnSpc>
                <a:spcPct val="125000"/>
              </a:lnSpc>
              <a:buChar char="•"/>
              <a:tabLst>
                <a:tab pos="201295" algn="l"/>
                <a:tab pos="201930" algn="l"/>
              </a:tabLst>
            </a:pPr>
            <a:r>
              <a:rPr sz="1100" spc="-5" dirty="0">
                <a:latin typeface="Arial"/>
                <a:cs typeface="Arial"/>
              </a:rPr>
              <a:t>IATA Decision Tree and Indicative List Job Aid 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</a:t>
            </a: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//www.c</a:t>
            </a: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dc</a:t>
            </a: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.gov/labtraining/docs/job_aids/packing_and_shipping/Step_2_IATA_Job_Aid_508.pdf</a:t>
            </a:r>
            <a:r>
              <a:rPr sz="1100" spc="-10" dirty="0">
                <a:latin typeface="Arial"/>
                <a:cs typeface="Arial"/>
                <a:hlinkClick r:id="rId7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latin typeface="Arial"/>
                <a:cs typeface="Arial"/>
              </a:rPr>
              <a:t>*Unless the countries of origin, transit, or destination </a:t>
            </a:r>
            <a:r>
              <a:rPr sz="1100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issued national recommendations </a:t>
            </a:r>
            <a:r>
              <a:rPr sz="1100" spc="-10" dirty="0">
                <a:latin typeface="Arial"/>
                <a:cs typeface="Arial"/>
              </a:rPr>
              <a:t>defining </a:t>
            </a:r>
            <a:r>
              <a:rPr sz="1100" spc="-5" dirty="0">
                <a:latin typeface="Arial"/>
                <a:cs typeface="Arial"/>
              </a:rPr>
              <a:t>them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otherwise.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2273" y="779526"/>
            <a:ext cx="3525774" cy="4668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203" y="907711"/>
            <a:ext cx="4749800" cy="40601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750" b="1" spc="10" dirty="0">
                <a:latin typeface="Arial"/>
                <a:cs typeface="Arial"/>
              </a:rPr>
              <a:t>Scenario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750" spc="10" dirty="0">
                <a:latin typeface="Arial"/>
                <a:cs typeface="Arial"/>
              </a:rPr>
              <a:t>Step </a:t>
            </a:r>
            <a:r>
              <a:rPr sz="1750" spc="5" dirty="0">
                <a:latin typeface="Arial"/>
                <a:cs typeface="Arial"/>
              </a:rPr>
              <a:t>3: </a:t>
            </a:r>
            <a:r>
              <a:rPr sz="1750" spc="10" dirty="0">
                <a:latin typeface="Arial"/>
                <a:cs typeface="Arial"/>
              </a:rPr>
              <a:t>Pack </a:t>
            </a:r>
            <a:r>
              <a:rPr sz="1750" spc="5" dirty="0">
                <a:latin typeface="Arial"/>
                <a:cs typeface="Arial"/>
              </a:rPr>
              <a:t>the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Material</a:t>
            </a:r>
            <a:endParaRPr sz="1750">
              <a:latin typeface="Arial"/>
              <a:cs typeface="Arial"/>
            </a:endParaRPr>
          </a:p>
          <a:p>
            <a:pPr marL="12700" marR="15240">
              <a:lnSpc>
                <a:spcPct val="128299"/>
              </a:lnSpc>
              <a:spcBef>
                <a:spcPts val="645"/>
              </a:spcBef>
            </a:pPr>
            <a:r>
              <a:rPr sz="1150" spc="10" dirty="0">
                <a:latin typeface="Arial"/>
                <a:cs typeface="Arial"/>
              </a:rPr>
              <a:t>According to the packing instructions (PI) regulations, the shipper is  responsible for all </a:t>
            </a:r>
            <a:r>
              <a:rPr sz="1150" spc="15" dirty="0">
                <a:latin typeface="Arial"/>
                <a:cs typeface="Arial"/>
              </a:rPr>
              <a:t>aspects </a:t>
            </a:r>
            <a:r>
              <a:rPr sz="1150" spc="10" dirty="0">
                <a:latin typeface="Arial"/>
                <a:cs typeface="Arial"/>
              </a:rPr>
              <a:t>of packing the dangerous </a:t>
            </a:r>
            <a:r>
              <a:rPr sz="1150" spc="15" dirty="0">
                <a:latin typeface="Arial"/>
                <a:cs typeface="Arial"/>
              </a:rPr>
              <a:t>goods. </a:t>
            </a:r>
            <a:r>
              <a:rPr sz="1150" spc="10" dirty="0">
                <a:latin typeface="Arial"/>
                <a:cs typeface="Arial"/>
              </a:rPr>
              <a:t>All 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or </a:t>
            </a:r>
            <a:r>
              <a:rPr sz="1150" spc="15" dirty="0">
                <a:latin typeface="Arial"/>
                <a:cs typeface="Arial"/>
              </a:rPr>
              <a:t>confirmed </a:t>
            </a:r>
            <a:r>
              <a:rPr sz="1150" spc="10" dirty="0">
                <a:latin typeface="Arial"/>
                <a:cs typeface="Arial"/>
              </a:rPr>
              <a:t>SARS-CoV-2 </a:t>
            </a:r>
            <a:r>
              <a:rPr sz="1150" spc="15" dirty="0">
                <a:latin typeface="Arial"/>
                <a:cs typeface="Arial"/>
              </a:rPr>
              <a:t>specimens must be </a:t>
            </a:r>
            <a:r>
              <a:rPr sz="1150" spc="10" dirty="0">
                <a:latin typeface="Arial"/>
                <a:cs typeface="Arial"/>
              </a:rPr>
              <a:t>triple-packed  with </a:t>
            </a:r>
            <a:r>
              <a:rPr sz="1150" dirty="0">
                <a:latin typeface="Arial"/>
                <a:cs typeface="Arial"/>
              </a:rPr>
              <a:t>primary, </a:t>
            </a:r>
            <a:r>
              <a:rPr sz="1150" spc="5" dirty="0">
                <a:latin typeface="Arial"/>
                <a:cs typeface="Arial"/>
              </a:rPr>
              <a:t>secondary,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outer packaging. </a:t>
            </a:r>
            <a:r>
              <a:rPr sz="1150" spc="15" dirty="0">
                <a:latin typeface="Arial"/>
                <a:cs typeface="Arial"/>
              </a:rPr>
              <a:t>For </a:t>
            </a:r>
            <a:r>
              <a:rPr sz="1150" spc="10" dirty="0">
                <a:latin typeface="Arial"/>
                <a:cs typeface="Arial"/>
              </a:rPr>
              <a:t>this scenario, the  shipper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would: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39065" marR="100330" indent="-126364">
              <a:lnSpc>
                <a:spcPct val="129000"/>
              </a:lnSpc>
              <a:buChar char="•"/>
              <a:tabLst>
                <a:tab pos="139700" algn="l"/>
              </a:tabLst>
            </a:pPr>
            <a:r>
              <a:rPr sz="1000" spc="15" dirty="0">
                <a:latin typeface="Arial"/>
                <a:cs typeface="Arial"/>
              </a:rPr>
              <a:t>Place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specimen </a:t>
            </a:r>
            <a:r>
              <a:rPr sz="1000" spc="10" dirty="0">
                <a:latin typeface="Arial"/>
                <a:cs typeface="Arial"/>
              </a:rPr>
              <a:t>into </a:t>
            </a:r>
            <a:r>
              <a:rPr sz="1000" spc="15" dirty="0">
                <a:latin typeface="Arial"/>
                <a:cs typeface="Arial"/>
              </a:rPr>
              <a:t>a </a:t>
            </a:r>
            <a:r>
              <a:rPr sz="1000" spc="10" dirty="0">
                <a:latin typeface="Arial"/>
                <a:cs typeface="Arial"/>
              </a:rPr>
              <a:t>leak-proof, sift-proof glass, metal, or plastic </a:t>
            </a:r>
            <a:r>
              <a:rPr sz="1000" spc="15" dirty="0">
                <a:latin typeface="Arial"/>
                <a:cs typeface="Arial"/>
              </a:rPr>
              <a:t>primary  </a:t>
            </a:r>
            <a:r>
              <a:rPr sz="1000" spc="10" dirty="0">
                <a:latin typeface="Arial"/>
                <a:cs typeface="Arial"/>
              </a:rPr>
              <a:t>receptacle.</a:t>
            </a:r>
            <a:endParaRPr sz="1000">
              <a:latin typeface="Arial"/>
              <a:cs typeface="Arial"/>
            </a:endParaRPr>
          </a:p>
          <a:p>
            <a:pPr marL="139065" marR="172720" indent="-126364" algn="just">
              <a:lnSpc>
                <a:spcPct val="129000"/>
              </a:lnSpc>
              <a:spcBef>
                <a:spcPts val="5"/>
              </a:spcBef>
              <a:buChar char="•"/>
              <a:tabLst>
                <a:tab pos="139700" algn="l"/>
              </a:tabLst>
            </a:pPr>
            <a:r>
              <a:rPr sz="1000" spc="15" dirty="0">
                <a:latin typeface="Arial"/>
                <a:cs typeface="Arial"/>
              </a:rPr>
              <a:t>Cushion each primary </a:t>
            </a:r>
            <a:r>
              <a:rPr sz="1000" spc="10" dirty="0">
                <a:latin typeface="Arial"/>
                <a:cs typeface="Arial"/>
              </a:rPr>
              <a:t>receptacle with </a:t>
            </a:r>
            <a:r>
              <a:rPr sz="1000" spc="15" dirty="0">
                <a:latin typeface="Arial"/>
                <a:cs typeface="Arial"/>
              </a:rPr>
              <a:t>absorbent </a:t>
            </a:r>
            <a:r>
              <a:rPr sz="1000" spc="10" dirty="0">
                <a:latin typeface="Arial"/>
                <a:cs typeface="Arial"/>
              </a:rPr>
              <a:t>materials </a:t>
            </a:r>
            <a:r>
              <a:rPr sz="1000" spc="15" dirty="0">
                <a:latin typeface="Arial"/>
                <a:cs typeface="Arial"/>
              </a:rPr>
              <a:t>and place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into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  </a:t>
            </a:r>
            <a:r>
              <a:rPr sz="1000" spc="10" dirty="0">
                <a:latin typeface="Arial"/>
                <a:cs typeface="Arial"/>
              </a:rPr>
              <a:t>leak-proof, sift-proof </a:t>
            </a:r>
            <a:r>
              <a:rPr sz="1000" spc="15" dirty="0">
                <a:latin typeface="Arial"/>
                <a:cs typeface="Arial"/>
              </a:rPr>
              <a:t>95 kPa bag </a:t>
            </a:r>
            <a:r>
              <a:rPr sz="1000" spc="10" dirty="0">
                <a:latin typeface="Arial"/>
                <a:cs typeface="Arial"/>
              </a:rPr>
              <a:t>or </a:t>
            </a:r>
            <a:r>
              <a:rPr sz="1000" spc="15" dirty="0">
                <a:latin typeface="Arial"/>
                <a:cs typeface="Arial"/>
              </a:rPr>
              <a:t>tube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15" dirty="0">
                <a:latin typeface="Arial"/>
                <a:cs typeface="Arial"/>
              </a:rPr>
              <a:t>can absorb </a:t>
            </a:r>
            <a:r>
              <a:rPr sz="1000" spc="10" dirty="0">
                <a:latin typeface="Arial"/>
                <a:cs typeface="Arial"/>
              </a:rPr>
              <a:t>the entire </a:t>
            </a:r>
            <a:r>
              <a:rPr sz="1000" spc="15" dirty="0">
                <a:latin typeface="Arial"/>
                <a:cs typeface="Arial"/>
              </a:rPr>
              <a:t>volume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of  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substance.</a:t>
            </a:r>
            <a:endParaRPr sz="1000">
              <a:latin typeface="Arial"/>
              <a:cs typeface="Arial"/>
            </a:endParaRPr>
          </a:p>
          <a:p>
            <a:pPr marL="139065" indent="-126364">
              <a:lnSpc>
                <a:spcPct val="100000"/>
              </a:lnSpc>
              <a:spcBef>
                <a:spcPts val="355"/>
              </a:spcBef>
              <a:buChar char="•"/>
              <a:tabLst>
                <a:tab pos="139700" algn="l"/>
              </a:tabLst>
            </a:pPr>
            <a:r>
              <a:rPr sz="1000" spc="15" dirty="0">
                <a:latin typeface="Arial"/>
                <a:cs typeface="Arial"/>
              </a:rPr>
              <a:t>Surface decontaminate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secondary packaging and move </a:t>
            </a:r>
            <a:r>
              <a:rPr sz="1000" spc="5" dirty="0">
                <a:latin typeface="Arial"/>
                <a:cs typeface="Arial"/>
              </a:rPr>
              <a:t>it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15" dirty="0">
                <a:latin typeface="Arial"/>
                <a:cs typeface="Arial"/>
              </a:rPr>
              <a:t>a </a:t>
            </a:r>
            <a:r>
              <a:rPr sz="1000" spc="10" dirty="0">
                <a:latin typeface="Arial"/>
                <a:cs typeface="Arial"/>
              </a:rPr>
              <a:t>“clean”</a:t>
            </a:r>
            <a:r>
              <a:rPr sz="1000" spc="-15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zone.</a:t>
            </a:r>
            <a:endParaRPr sz="1000">
              <a:latin typeface="Arial"/>
              <a:cs typeface="Arial"/>
            </a:endParaRPr>
          </a:p>
          <a:p>
            <a:pPr marL="139065" marR="151130" indent="-126364">
              <a:lnSpc>
                <a:spcPts val="1550"/>
              </a:lnSpc>
              <a:spcBef>
                <a:spcPts val="105"/>
              </a:spcBef>
              <a:buChar char="•"/>
              <a:tabLst>
                <a:tab pos="139700" algn="l"/>
              </a:tabLst>
            </a:pPr>
            <a:r>
              <a:rPr sz="1000" spc="15" dirty="0">
                <a:latin typeface="Arial"/>
                <a:cs typeface="Arial"/>
              </a:rPr>
              <a:t>Secure </a:t>
            </a:r>
            <a:r>
              <a:rPr sz="1000" spc="10" dirty="0">
                <a:latin typeface="Arial"/>
                <a:cs typeface="Arial"/>
              </a:rPr>
              <a:t>the </a:t>
            </a:r>
            <a:r>
              <a:rPr sz="1000" spc="15" dirty="0">
                <a:latin typeface="Arial"/>
                <a:cs typeface="Arial"/>
              </a:rPr>
              <a:t>secondary packaging </a:t>
            </a:r>
            <a:r>
              <a:rPr sz="1000" spc="10" dirty="0">
                <a:latin typeface="Arial"/>
                <a:cs typeface="Arial"/>
              </a:rPr>
              <a:t>in rigid outer </a:t>
            </a:r>
            <a:r>
              <a:rPr sz="1000" spc="15" dirty="0">
                <a:latin typeface="Arial"/>
                <a:cs typeface="Arial"/>
              </a:rPr>
              <a:t>packaging, then add </a:t>
            </a:r>
            <a:r>
              <a:rPr sz="1000" spc="10" dirty="0">
                <a:latin typeface="Arial"/>
                <a:cs typeface="Arial"/>
              </a:rPr>
              <a:t>dry ice</a:t>
            </a:r>
            <a:r>
              <a:rPr sz="1000" spc="-15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or  gel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packs.</a:t>
            </a:r>
            <a:endParaRPr sz="1000">
              <a:latin typeface="Arial"/>
              <a:cs typeface="Arial"/>
            </a:endParaRPr>
          </a:p>
          <a:p>
            <a:pPr marL="139065" marR="209550" indent="-126364">
              <a:lnSpc>
                <a:spcPts val="1550"/>
              </a:lnSpc>
              <a:spcBef>
                <a:spcPts val="5"/>
              </a:spcBef>
              <a:buChar char="•"/>
              <a:tabLst>
                <a:tab pos="139700" algn="l"/>
              </a:tabLst>
            </a:pPr>
            <a:r>
              <a:rPr sz="1000" spc="5" dirty="0">
                <a:latin typeface="Arial"/>
                <a:cs typeface="Arial"/>
              </a:rPr>
              <a:t>If </a:t>
            </a:r>
            <a:r>
              <a:rPr sz="1000" spc="10" dirty="0">
                <a:latin typeface="Arial"/>
                <a:cs typeface="Arial"/>
              </a:rPr>
              <a:t>dry ice is </a:t>
            </a:r>
            <a:r>
              <a:rPr sz="1000" spc="15" dirty="0">
                <a:latin typeface="Arial"/>
                <a:cs typeface="Arial"/>
              </a:rPr>
              <a:t>used, </a:t>
            </a:r>
            <a:r>
              <a:rPr sz="1000" spc="10" dirty="0">
                <a:latin typeface="Arial"/>
                <a:cs typeface="Arial"/>
              </a:rPr>
              <a:t>the outer </a:t>
            </a:r>
            <a:r>
              <a:rPr sz="1000" spc="15" dirty="0">
                <a:latin typeface="Arial"/>
                <a:cs typeface="Arial"/>
              </a:rPr>
              <a:t>packaging must be designed and constructed </a:t>
            </a:r>
            <a:r>
              <a:rPr sz="1000" spc="10" dirty="0">
                <a:latin typeface="Arial"/>
                <a:cs typeface="Arial"/>
              </a:rPr>
              <a:t>to  permit the release of </a:t>
            </a:r>
            <a:r>
              <a:rPr sz="1000" spc="15" dirty="0">
                <a:latin typeface="Arial"/>
                <a:cs typeface="Arial"/>
              </a:rPr>
              <a:t>carbon </a:t>
            </a:r>
            <a:r>
              <a:rPr sz="1000" spc="10" dirty="0">
                <a:latin typeface="Arial"/>
                <a:cs typeface="Arial"/>
              </a:rPr>
              <a:t>dioxide </a:t>
            </a:r>
            <a:r>
              <a:rPr sz="1000" spc="15" dirty="0">
                <a:latin typeface="Arial"/>
                <a:cs typeface="Arial"/>
              </a:rPr>
              <a:t>gas </a:t>
            </a:r>
            <a:r>
              <a:rPr sz="1000" spc="10" dirty="0">
                <a:latin typeface="Arial"/>
                <a:cs typeface="Arial"/>
              </a:rPr>
              <a:t>to prevent the build-up of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pressure.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042" y="5776674"/>
            <a:ext cx="8820150" cy="88391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100" spc="-5" dirty="0">
                <a:latin typeface="Arial"/>
                <a:cs typeface="Arial"/>
              </a:rPr>
              <a:t>The job aid below provides guidance on packing requirements for 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classification:</a:t>
            </a:r>
            <a:endParaRPr sz="1100">
              <a:latin typeface="Arial"/>
              <a:cs typeface="Arial"/>
            </a:endParaRPr>
          </a:p>
          <a:p>
            <a:pPr marL="201295" marR="5080" indent="-188595">
              <a:lnSpc>
                <a:spcPct val="125000"/>
              </a:lnSpc>
              <a:spcBef>
                <a:spcPts val="80"/>
              </a:spcBef>
              <a:buChar char="•"/>
              <a:tabLst>
                <a:tab pos="201295" algn="l"/>
                <a:tab pos="201930" algn="l"/>
              </a:tabLst>
            </a:pPr>
            <a:r>
              <a:rPr sz="1100" spc="-5" dirty="0">
                <a:latin typeface="Arial"/>
                <a:cs typeface="Arial"/>
              </a:rPr>
              <a:t>Step 3: Packing Category B Specimens – Page 2 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3"/>
              </a:rPr>
              <a:t>https://www.cdc.gov/labtraining/docs/job_aids/packing_and_shipping/Step_3_Packing_Category_A_and_B_and_Exempt_Human_and_Exe </a:t>
            </a: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</a:rPr>
              <a:t> mpt_Animal_Specimens_Job_Aid_508.pdf</a:t>
            </a:r>
            <a:r>
              <a:rPr sz="1100" spc="-1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891" y="787907"/>
            <a:ext cx="3534156" cy="466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2110" y="2326386"/>
            <a:ext cx="3080766" cy="302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0176" y="2213856"/>
            <a:ext cx="4454525" cy="32200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355"/>
              </a:spcBef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Package Orientation</a:t>
            </a:r>
            <a:r>
              <a:rPr sz="800" b="1" spc="5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Labels</a:t>
            </a:r>
            <a:endParaRPr sz="800">
              <a:latin typeface="Arial"/>
              <a:cs typeface="Arial"/>
            </a:endParaRPr>
          </a:p>
          <a:p>
            <a:pPr marL="22860" marR="17780">
              <a:lnSpc>
                <a:spcPct val="126899"/>
              </a:lnSpc>
            </a:pPr>
            <a:r>
              <a:rPr sz="800" spc="5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arrows help personnel </a:t>
            </a:r>
            <a:r>
              <a:rPr sz="800" spc="5" dirty="0">
                <a:latin typeface="Arial"/>
                <a:cs typeface="Arial"/>
              </a:rPr>
              <a:t>know </a:t>
            </a:r>
            <a:r>
              <a:rPr sz="800" dirty="0">
                <a:latin typeface="Arial"/>
                <a:cs typeface="Arial"/>
              </a:rPr>
              <a:t>which way is </a:t>
            </a:r>
            <a:r>
              <a:rPr sz="800" spc="5" dirty="0">
                <a:latin typeface="Arial"/>
                <a:cs typeface="Arial"/>
              </a:rPr>
              <a:t>up </a:t>
            </a:r>
            <a:r>
              <a:rPr sz="800" dirty="0">
                <a:latin typeface="Arial"/>
                <a:cs typeface="Arial"/>
              </a:rPr>
              <a:t>when handling your </a:t>
            </a:r>
            <a:r>
              <a:rPr sz="800" spc="5" dirty="0">
                <a:latin typeface="Arial"/>
                <a:cs typeface="Arial"/>
              </a:rPr>
              <a:t>package. </a:t>
            </a:r>
            <a:r>
              <a:rPr sz="800" dirty="0">
                <a:latin typeface="Arial"/>
                <a:cs typeface="Arial"/>
              </a:rPr>
              <a:t>Place the arrows  </a:t>
            </a:r>
            <a:r>
              <a:rPr sz="800" spc="5" dirty="0">
                <a:latin typeface="Arial"/>
                <a:cs typeface="Arial"/>
              </a:rPr>
              <a:t>on TWO opposing </a:t>
            </a:r>
            <a:r>
              <a:rPr sz="800" dirty="0">
                <a:latin typeface="Arial"/>
                <a:cs typeface="Arial"/>
              </a:rPr>
              <a:t>sides of the </a:t>
            </a:r>
            <a:r>
              <a:rPr sz="800" spc="5" dirty="0">
                <a:latin typeface="Arial"/>
                <a:cs typeface="Arial"/>
              </a:rPr>
              <a:t>package </a:t>
            </a:r>
            <a:r>
              <a:rPr sz="800" dirty="0">
                <a:latin typeface="Arial"/>
                <a:cs typeface="Arial"/>
              </a:rPr>
              <a:t>in the same </a:t>
            </a:r>
            <a:r>
              <a:rPr sz="800" spc="-5" dirty="0">
                <a:latin typeface="Arial"/>
                <a:cs typeface="Arial"/>
              </a:rPr>
              <a:t>orientation </a:t>
            </a:r>
            <a:r>
              <a:rPr sz="800" dirty="0">
                <a:latin typeface="Arial"/>
                <a:cs typeface="Arial"/>
              </a:rPr>
              <a:t>as the primary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packaging.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Shipper and Consignee</a:t>
            </a:r>
            <a:r>
              <a:rPr sz="800" b="1" spc="45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Information</a:t>
            </a:r>
            <a:endParaRPr sz="8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259"/>
              </a:spcBef>
            </a:pPr>
            <a:r>
              <a:rPr sz="800" spc="5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shipper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dirty="0">
                <a:latin typeface="Arial"/>
                <a:cs typeface="Arial"/>
              </a:rPr>
              <a:t>consignee's </a:t>
            </a:r>
            <a:r>
              <a:rPr sz="800" spc="5" dirty="0">
                <a:latin typeface="Arial"/>
                <a:cs typeface="Arial"/>
              </a:rPr>
              <a:t>name and address must appear on </a:t>
            </a:r>
            <a:r>
              <a:rPr sz="800" dirty="0">
                <a:latin typeface="Arial"/>
                <a:cs typeface="Arial"/>
              </a:rPr>
              <a:t>all </a:t>
            </a:r>
            <a:r>
              <a:rPr sz="800" spc="5" dirty="0">
                <a:latin typeface="Arial"/>
                <a:cs typeface="Arial"/>
              </a:rPr>
              <a:t>dangerous goods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packages.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UN 3373</a:t>
            </a:r>
            <a:r>
              <a:rPr sz="800" b="1" spc="15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Mark</a:t>
            </a:r>
            <a:endParaRPr sz="800">
              <a:latin typeface="Arial"/>
              <a:cs typeface="Arial"/>
            </a:endParaRPr>
          </a:p>
          <a:p>
            <a:pPr marL="12700" marR="270510">
              <a:lnSpc>
                <a:spcPct val="126899"/>
              </a:lnSpc>
            </a:pPr>
            <a:r>
              <a:rPr sz="800" dirty="0">
                <a:latin typeface="Arial"/>
                <a:cs typeface="Arial"/>
              </a:rPr>
              <a:t>UN3373 is </a:t>
            </a:r>
            <a:r>
              <a:rPr sz="800" spc="5" dirty="0">
                <a:latin typeface="Arial"/>
                <a:cs typeface="Arial"/>
              </a:rPr>
              <a:t>a </a:t>
            </a:r>
            <a:r>
              <a:rPr sz="800" dirty="0">
                <a:latin typeface="Arial"/>
                <a:cs typeface="Arial"/>
              </a:rPr>
              <a:t>diamond-shaped mark used </a:t>
            </a:r>
            <a:r>
              <a:rPr sz="800" spc="-5" dirty="0">
                <a:latin typeface="Arial"/>
                <a:cs typeface="Arial"/>
              </a:rPr>
              <a:t>when </a:t>
            </a:r>
            <a:r>
              <a:rPr sz="800" dirty="0">
                <a:latin typeface="Arial"/>
                <a:cs typeface="Arial"/>
              </a:rPr>
              <a:t>shipping </a:t>
            </a:r>
            <a:r>
              <a:rPr sz="800" spc="5" dirty="0">
                <a:latin typeface="Arial"/>
                <a:cs typeface="Arial"/>
              </a:rPr>
              <a:t>Category B </a:t>
            </a:r>
            <a:r>
              <a:rPr sz="800" dirty="0">
                <a:latin typeface="Arial"/>
                <a:cs typeface="Arial"/>
              </a:rPr>
              <a:t>substances. It </a:t>
            </a:r>
            <a:r>
              <a:rPr sz="800" spc="5" dirty="0">
                <a:latin typeface="Arial"/>
                <a:cs typeface="Arial"/>
              </a:rPr>
              <a:t>must be  </a:t>
            </a:r>
            <a:r>
              <a:rPr sz="800" dirty="0">
                <a:latin typeface="Arial"/>
                <a:cs typeface="Arial"/>
              </a:rPr>
              <a:t>displayed on the outer package near the proper shipping name.</a:t>
            </a:r>
            <a:endParaRPr sz="8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605"/>
              </a:spcBef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Proper Shipping</a:t>
            </a:r>
            <a:r>
              <a:rPr sz="800" b="1" spc="25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Name</a:t>
            </a:r>
            <a:endParaRPr sz="800">
              <a:latin typeface="Arial"/>
              <a:cs typeface="Arial"/>
            </a:endParaRPr>
          </a:p>
          <a:p>
            <a:pPr marL="22860" marR="5080">
              <a:lnSpc>
                <a:spcPct val="126899"/>
              </a:lnSpc>
            </a:pPr>
            <a:r>
              <a:rPr sz="800" dirty="0">
                <a:latin typeface="Arial"/>
                <a:cs typeface="Arial"/>
              </a:rPr>
              <a:t>The proper shipping name is the specific </a:t>
            </a:r>
            <a:r>
              <a:rPr sz="800" spc="5" dirty="0">
                <a:latin typeface="Arial"/>
                <a:cs typeface="Arial"/>
              </a:rPr>
              <a:t>name from </a:t>
            </a:r>
            <a:r>
              <a:rPr sz="800" dirty="0">
                <a:latin typeface="Arial"/>
                <a:cs typeface="Arial"/>
              </a:rPr>
              <a:t>the list of </a:t>
            </a:r>
            <a:r>
              <a:rPr sz="800" spc="5" dirty="0">
                <a:latin typeface="Arial"/>
                <a:cs typeface="Arial"/>
              </a:rPr>
              <a:t>dangerous goods used </a:t>
            </a:r>
            <a:r>
              <a:rPr sz="800" dirty="0">
                <a:latin typeface="Arial"/>
                <a:cs typeface="Arial"/>
              </a:rPr>
              <a:t>to describe  the </a:t>
            </a:r>
            <a:r>
              <a:rPr sz="800" spc="5" dirty="0">
                <a:latin typeface="Arial"/>
                <a:cs typeface="Arial"/>
              </a:rPr>
              <a:t>hazard </a:t>
            </a:r>
            <a:r>
              <a:rPr sz="800" dirty="0">
                <a:latin typeface="Arial"/>
                <a:cs typeface="Arial"/>
              </a:rPr>
              <a:t>properties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dirty="0">
                <a:latin typeface="Arial"/>
                <a:cs typeface="Arial"/>
              </a:rPr>
              <a:t>the composition of </a:t>
            </a:r>
            <a:r>
              <a:rPr sz="800" spc="5" dirty="0">
                <a:latin typeface="Arial"/>
                <a:cs typeface="Arial"/>
              </a:rPr>
              <a:t>dangerous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goods.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22860" marR="241300">
              <a:lnSpc>
                <a:spcPct val="126899"/>
              </a:lnSpc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Class </a:t>
            </a:r>
            <a:r>
              <a:rPr sz="800" b="1" spc="5" dirty="0">
                <a:solidFill>
                  <a:srgbClr val="145F70"/>
                </a:solidFill>
                <a:latin typeface="Arial"/>
                <a:cs typeface="Arial"/>
              </a:rPr>
              <a:t>9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Label, Proper Shipping Name, UN 1845 Mark and Net Weight of Dry Ice in Kg.  </a:t>
            </a:r>
            <a:r>
              <a:rPr sz="800" spc="5" dirty="0">
                <a:latin typeface="Arial"/>
                <a:cs typeface="Arial"/>
              </a:rPr>
              <a:t>Packages </a:t>
            </a:r>
            <a:r>
              <a:rPr sz="800" dirty="0">
                <a:latin typeface="Arial"/>
                <a:cs typeface="Arial"/>
              </a:rPr>
              <a:t>including dry ice </a:t>
            </a:r>
            <a:r>
              <a:rPr sz="800" spc="5" dirty="0">
                <a:latin typeface="Arial"/>
                <a:cs typeface="Arial"/>
              </a:rPr>
              <a:t>must </a:t>
            </a:r>
            <a:r>
              <a:rPr sz="800" dirty="0">
                <a:latin typeface="Arial"/>
                <a:cs typeface="Arial"/>
              </a:rPr>
              <a:t>include additional pieces of information. Generally, this is </a:t>
            </a:r>
            <a:r>
              <a:rPr sz="800" spc="5" dirty="0">
                <a:latin typeface="Arial"/>
                <a:cs typeface="Arial"/>
              </a:rPr>
              <a:t>a  </a:t>
            </a:r>
            <a:r>
              <a:rPr sz="800" dirty="0">
                <a:latin typeface="Arial"/>
                <a:cs typeface="Arial"/>
              </a:rPr>
              <a:t>single label but </a:t>
            </a:r>
            <a:r>
              <a:rPr sz="800" spc="5" dirty="0">
                <a:latin typeface="Arial"/>
                <a:cs typeface="Arial"/>
              </a:rPr>
              <a:t>can </a:t>
            </a:r>
            <a:r>
              <a:rPr sz="800" dirty="0">
                <a:latin typeface="Arial"/>
                <a:cs typeface="Arial"/>
              </a:rPr>
              <a:t>also </a:t>
            </a:r>
            <a:r>
              <a:rPr sz="800" spc="5" dirty="0">
                <a:latin typeface="Arial"/>
                <a:cs typeface="Arial"/>
              </a:rPr>
              <a:t>be </a:t>
            </a:r>
            <a:r>
              <a:rPr sz="800" dirty="0">
                <a:latin typeface="Arial"/>
                <a:cs typeface="Arial"/>
              </a:rPr>
              <a:t>found </a:t>
            </a:r>
            <a:r>
              <a:rPr sz="800" spc="5" dirty="0">
                <a:latin typeface="Arial"/>
                <a:cs typeface="Arial"/>
              </a:rPr>
              <a:t>as </a:t>
            </a:r>
            <a:r>
              <a:rPr sz="800" dirty="0">
                <a:latin typeface="Arial"/>
                <a:cs typeface="Arial"/>
              </a:rPr>
              <a:t>two individual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labels.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Responsible Person Contact</a:t>
            </a:r>
            <a:r>
              <a:rPr sz="800" b="1" spc="45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45F70"/>
                </a:solidFill>
                <a:latin typeface="Arial"/>
                <a:cs typeface="Arial"/>
              </a:rPr>
              <a:t>Information</a:t>
            </a:r>
            <a:endParaRPr sz="800">
              <a:latin typeface="Arial"/>
              <a:cs typeface="Arial"/>
            </a:endParaRPr>
          </a:p>
          <a:p>
            <a:pPr marL="22860" marR="97155">
              <a:lnSpc>
                <a:spcPct val="126899"/>
              </a:lnSpc>
            </a:pPr>
            <a:r>
              <a:rPr sz="800" spc="5" dirty="0">
                <a:latin typeface="Arial"/>
                <a:cs typeface="Arial"/>
              </a:rPr>
              <a:t>A </a:t>
            </a:r>
            <a:r>
              <a:rPr sz="800" dirty="0">
                <a:latin typeface="Arial"/>
                <a:cs typeface="Arial"/>
              </a:rPr>
              <a:t>responsible person's </a:t>
            </a:r>
            <a:r>
              <a:rPr sz="800" spc="5" dirty="0">
                <a:latin typeface="Arial"/>
                <a:cs typeface="Arial"/>
              </a:rPr>
              <a:t>name and </a:t>
            </a:r>
            <a:r>
              <a:rPr sz="800" dirty="0">
                <a:latin typeface="Arial"/>
                <a:cs typeface="Arial"/>
              </a:rPr>
              <a:t>telephone </a:t>
            </a:r>
            <a:r>
              <a:rPr sz="800" spc="5" dirty="0">
                <a:latin typeface="Arial"/>
                <a:cs typeface="Arial"/>
              </a:rPr>
              <a:t>number </a:t>
            </a:r>
            <a:r>
              <a:rPr sz="800" dirty="0">
                <a:latin typeface="Arial"/>
                <a:cs typeface="Arial"/>
              </a:rPr>
              <a:t>are required for </a:t>
            </a:r>
            <a:r>
              <a:rPr sz="800" spc="5" dirty="0">
                <a:latin typeface="Arial"/>
                <a:cs typeface="Arial"/>
              </a:rPr>
              <a:t>shipment </a:t>
            </a:r>
            <a:r>
              <a:rPr sz="800" dirty="0">
                <a:latin typeface="Arial"/>
                <a:cs typeface="Arial"/>
              </a:rPr>
              <a:t>of all </a:t>
            </a:r>
            <a:r>
              <a:rPr sz="800" spc="5" dirty="0">
                <a:latin typeface="Arial"/>
                <a:cs typeface="Arial"/>
              </a:rPr>
              <a:t>dangerous  </a:t>
            </a:r>
            <a:r>
              <a:rPr sz="800" dirty="0">
                <a:latin typeface="Arial"/>
                <a:cs typeface="Arial"/>
              </a:rPr>
              <a:t>goods. </a:t>
            </a:r>
            <a:r>
              <a:rPr sz="800" spc="5" dirty="0">
                <a:latin typeface="Arial"/>
                <a:cs typeface="Arial"/>
              </a:rPr>
              <a:t>The </a:t>
            </a:r>
            <a:r>
              <a:rPr sz="800" dirty="0">
                <a:latin typeface="Arial"/>
                <a:cs typeface="Arial"/>
              </a:rPr>
              <a:t>responsible </a:t>
            </a:r>
            <a:r>
              <a:rPr sz="800" spc="5" dirty="0">
                <a:latin typeface="Arial"/>
                <a:cs typeface="Arial"/>
              </a:rPr>
              <a:t>person must be </a:t>
            </a:r>
            <a:r>
              <a:rPr sz="800" dirty="0">
                <a:latin typeface="Arial"/>
                <a:cs typeface="Arial"/>
              </a:rPr>
              <a:t>aware of the </a:t>
            </a:r>
            <a:r>
              <a:rPr sz="800" spc="5" dirty="0">
                <a:latin typeface="Arial"/>
                <a:cs typeface="Arial"/>
              </a:rPr>
              <a:t>package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contents.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203" y="907801"/>
            <a:ext cx="4591050" cy="123253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750" b="1" spc="10" dirty="0">
                <a:latin typeface="Arial"/>
                <a:cs typeface="Arial"/>
              </a:rPr>
              <a:t>Scenario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750" spc="10" dirty="0">
                <a:latin typeface="Arial"/>
                <a:cs typeface="Arial"/>
              </a:rPr>
              <a:t>Step </a:t>
            </a:r>
            <a:r>
              <a:rPr sz="1750" spc="5" dirty="0">
                <a:latin typeface="Arial"/>
                <a:cs typeface="Arial"/>
              </a:rPr>
              <a:t>4: </a:t>
            </a:r>
            <a:r>
              <a:rPr sz="1750" spc="10" dirty="0">
                <a:latin typeface="Arial"/>
                <a:cs typeface="Arial"/>
              </a:rPr>
              <a:t>Mark, </a:t>
            </a:r>
            <a:r>
              <a:rPr sz="1750" spc="5" dirty="0">
                <a:latin typeface="Arial"/>
                <a:cs typeface="Arial"/>
              </a:rPr>
              <a:t>Label </a:t>
            </a:r>
            <a:r>
              <a:rPr sz="1750" spc="10" dirty="0">
                <a:latin typeface="Arial"/>
                <a:cs typeface="Arial"/>
              </a:rPr>
              <a:t>&amp; Document </a:t>
            </a:r>
            <a:r>
              <a:rPr sz="1750" spc="5" dirty="0">
                <a:latin typeface="Arial"/>
                <a:cs typeface="Arial"/>
              </a:rPr>
              <a:t>the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Package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28299"/>
              </a:lnSpc>
              <a:spcBef>
                <a:spcPts val="640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following </a:t>
            </a:r>
            <a:r>
              <a:rPr sz="1150" spc="15" dirty="0">
                <a:latin typeface="Arial"/>
                <a:cs typeface="Arial"/>
              </a:rPr>
              <a:t>markings and </a:t>
            </a:r>
            <a:r>
              <a:rPr sz="1150" spc="10" dirty="0">
                <a:latin typeface="Arial"/>
                <a:cs typeface="Arial"/>
              </a:rPr>
              <a:t>labels </a:t>
            </a:r>
            <a:r>
              <a:rPr sz="1150" spc="15" dirty="0">
                <a:latin typeface="Arial"/>
                <a:cs typeface="Arial"/>
              </a:rPr>
              <a:t>should be used when </a:t>
            </a:r>
            <a:r>
              <a:rPr sz="1150" spc="10" dirty="0">
                <a:latin typeface="Arial"/>
                <a:cs typeface="Arial"/>
              </a:rPr>
              <a:t>shipping</a:t>
            </a:r>
            <a:r>
              <a:rPr sz="1150" spc="-14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the 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or </a:t>
            </a:r>
            <a:r>
              <a:rPr sz="1150" spc="15" dirty="0">
                <a:latin typeface="Arial"/>
                <a:cs typeface="Arial"/>
              </a:rPr>
              <a:t>confirmed </a:t>
            </a:r>
            <a:r>
              <a:rPr sz="1150" spc="10" dirty="0">
                <a:latin typeface="Arial"/>
                <a:cs typeface="Arial"/>
              </a:rPr>
              <a:t>SARS-CoV-2 </a:t>
            </a:r>
            <a:r>
              <a:rPr sz="1150" spc="15" dirty="0">
                <a:latin typeface="Arial"/>
                <a:cs typeface="Arial"/>
              </a:rPr>
              <a:t>specimen by</a:t>
            </a:r>
            <a:r>
              <a:rPr sz="1150" spc="-70" dirty="0">
                <a:latin typeface="Arial"/>
                <a:cs typeface="Arial"/>
              </a:rPr>
              <a:t> </a:t>
            </a:r>
            <a:r>
              <a:rPr sz="115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Air</a:t>
            </a:r>
            <a:r>
              <a:rPr sz="1150" spc="10" dirty="0">
                <a:latin typeface="Arial"/>
                <a:cs typeface="Arial"/>
              </a:rPr>
              <a:t>: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2744" y="787907"/>
            <a:ext cx="3575304" cy="4664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203" y="907711"/>
            <a:ext cx="4748530" cy="37084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750" b="1" spc="10" dirty="0">
                <a:latin typeface="Arial"/>
                <a:cs typeface="Arial"/>
              </a:rPr>
              <a:t>Scenario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750" spc="10" dirty="0">
                <a:latin typeface="Arial"/>
                <a:cs typeface="Arial"/>
              </a:rPr>
              <a:t>Step </a:t>
            </a:r>
            <a:r>
              <a:rPr sz="1750" spc="5" dirty="0">
                <a:latin typeface="Arial"/>
                <a:cs typeface="Arial"/>
              </a:rPr>
              <a:t>4: </a:t>
            </a:r>
            <a:r>
              <a:rPr sz="1750" spc="10" dirty="0">
                <a:latin typeface="Arial"/>
                <a:cs typeface="Arial"/>
              </a:rPr>
              <a:t>Mark, </a:t>
            </a:r>
            <a:r>
              <a:rPr sz="1750" spc="5" dirty="0">
                <a:latin typeface="Arial"/>
                <a:cs typeface="Arial"/>
              </a:rPr>
              <a:t>Label </a:t>
            </a:r>
            <a:r>
              <a:rPr sz="1750" spc="10" dirty="0">
                <a:latin typeface="Arial"/>
                <a:cs typeface="Arial"/>
              </a:rPr>
              <a:t>&amp; Document </a:t>
            </a:r>
            <a:r>
              <a:rPr sz="1750" spc="5" dirty="0">
                <a:latin typeface="Arial"/>
                <a:cs typeface="Arial"/>
              </a:rPr>
              <a:t>the</a:t>
            </a:r>
            <a:r>
              <a:rPr sz="1750" spc="-25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Package</a:t>
            </a:r>
            <a:endParaRPr sz="1750">
              <a:latin typeface="Arial"/>
              <a:cs typeface="Arial"/>
            </a:endParaRPr>
          </a:p>
          <a:p>
            <a:pPr marL="12700" marR="217170">
              <a:lnSpc>
                <a:spcPct val="128200"/>
              </a:lnSpc>
              <a:spcBef>
                <a:spcPts val="645"/>
              </a:spcBef>
            </a:pPr>
            <a:r>
              <a:rPr sz="1150" spc="15" dirty="0">
                <a:latin typeface="Arial"/>
                <a:cs typeface="Arial"/>
              </a:rPr>
              <a:t>For </a:t>
            </a:r>
            <a:r>
              <a:rPr sz="1150" spc="10" dirty="0">
                <a:latin typeface="Arial"/>
                <a:cs typeface="Arial"/>
              </a:rPr>
              <a:t>this scenario, the following </a:t>
            </a:r>
            <a:r>
              <a:rPr sz="1150" spc="15" dirty="0">
                <a:latin typeface="Arial"/>
                <a:cs typeface="Arial"/>
              </a:rPr>
              <a:t>documentation </a:t>
            </a:r>
            <a:r>
              <a:rPr sz="1150" spc="10" dirty="0">
                <a:latin typeface="Arial"/>
                <a:cs typeface="Arial"/>
              </a:rPr>
              <a:t>should </a:t>
            </a:r>
            <a:r>
              <a:rPr sz="1150" spc="15" dirty="0">
                <a:latin typeface="Arial"/>
                <a:cs typeface="Arial"/>
              </a:rPr>
              <a:t>be used when  </a:t>
            </a:r>
            <a:r>
              <a:rPr sz="1150" spc="10" dirty="0">
                <a:latin typeface="Arial"/>
                <a:cs typeface="Arial"/>
              </a:rPr>
              <a:t>shipping the </a:t>
            </a:r>
            <a:r>
              <a:rPr sz="1150" spc="15" dirty="0">
                <a:latin typeface="Arial"/>
                <a:cs typeface="Arial"/>
              </a:rPr>
              <a:t>suspected </a:t>
            </a:r>
            <a:r>
              <a:rPr sz="1150" spc="10" dirty="0">
                <a:latin typeface="Arial"/>
                <a:cs typeface="Arial"/>
              </a:rPr>
              <a:t>SARS-CoV-2 patient </a:t>
            </a:r>
            <a:r>
              <a:rPr sz="1150" spc="15" dirty="0">
                <a:latin typeface="Arial"/>
                <a:cs typeface="Arial"/>
              </a:rPr>
              <a:t>specimen by</a:t>
            </a:r>
            <a:r>
              <a:rPr sz="1150" spc="-160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Air: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spc="15" dirty="0">
                <a:solidFill>
                  <a:srgbClr val="145F70"/>
                </a:solidFill>
                <a:latin typeface="Arial"/>
                <a:cs typeface="Arial"/>
              </a:rPr>
              <a:t>Itemized </a:t>
            </a:r>
            <a:r>
              <a:rPr sz="1150" b="1" spc="10" dirty="0">
                <a:solidFill>
                  <a:srgbClr val="145F70"/>
                </a:solidFill>
                <a:latin typeface="Arial"/>
                <a:cs typeface="Arial"/>
              </a:rPr>
              <a:t>List </a:t>
            </a:r>
            <a:r>
              <a:rPr sz="1150" b="1" spc="15" dirty="0">
                <a:solidFill>
                  <a:srgbClr val="145F70"/>
                </a:solidFill>
                <a:latin typeface="Arial"/>
                <a:cs typeface="Arial"/>
              </a:rPr>
              <a:t>of</a:t>
            </a:r>
            <a:r>
              <a:rPr sz="1150" b="1" dirty="0">
                <a:solidFill>
                  <a:srgbClr val="145F70"/>
                </a:solidFill>
                <a:latin typeface="Arial"/>
                <a:cs typeface="Arial"/>
              </a:rPr>
              <a:t> </a:t>
            </a:r>
            <a:r>
              <a:rPr sz="1150" b="1" spc="15" dirty="0">
                <a:solidFill>
                  <a:srgbClr val="145F70"/>
                </a:solidFill>
                <a:latin typeface="Arial"/>
                <a:cs typeface="Arial"/>
              </a:rPr>
              <a:t>Contents</a:t>
            </a:r>
            <a:endParaRPr sz="1150">
              <a:latin typeface="Arial"/>
              <a:cs typeface="Arial"/>
            </a:endParaRPr>
          </a:p>
          <a:p>
            <a:pPr marL="12700" marR="193040">
              <a:lnSpc>
                <a:spcPts val="1780"/>
              </a:lnSpc>
              <a:spcBef>
                <a:spcPts val="115"/>
              </a:spcBef>
            </a:pPr>
            <a:r>
              <a:rPr sz="1150" spc="15" dirty="0">
                <a:latin typeface="Arial"/>
                <a:cs typeface="Arial"/>
              </a:rPr>
              <a:t>An </a:t>
            </a:r>
            <a:r>
              <a:rPr sz="1150" spc="10" dirty="0">
                <a:latin typeface="Arial"/>
                <a:cs typeface="Arial"/>
              </a:rPr>
              <a:t>itemized </a:t>
            </a:r>
            <a:r>
              <a:rPr sz="1150" spc="5" dirty="0">
                <a:latin typeface="Arial"/>
                <a:cs typeface="Arial"/>
              </a:rPr>
              <a:t>list </a:t>
            </a:r>
            <a:r>
              <a:rPr sz="1150" spc="10" dirty="0">
                <a:latin typeface="Arial"/>
                <a:cs typeface="Arial"/>
              </a:rPr>
              <a:t>of </a:t>
            </a:r>
            <a:r>
              <a:rPr sz="1150" spc="15" dirty="0">
                <a:latin typeface="Arial"/>
                <a:cs typeface="Arial"/>
              </a:rPr>
              <a:t>contents </a:t>
            </a:r>
            <a:r>
              <a:rPr sz="1150" spc="10" dirty="0">
                <a:latin typeface="Arial"/>
                <a:cs typeface="Arial"/>
              </a:rPr>
              <a:t>includes the </a:t>
            </a:r>
            <a:r>
              <a:rPr sz="1150" spc="15" dirty="0">
                <a:latin typeface="Arial"/>
                <a:cs typeface="Arial"/>
              </a:rPr>
              <a:t>contents </a:t>
            </a:r>
            <a:r>
              <a:rPr sz="1150" spc="10" dirty="0">
                <a:latin typeface="Arial"/>
                <a:cs typeface="Arial"/>
              </a:rPr>
              <a:t>of the </a:t>
            </a:r>
            <a:r>
              <a:rPr sz="1150" spc="15" dirty="0">
                <a:latin typeface="Arial"/>
                <a:cs typeface="Arial"/>
              </a:rPr>
              <a:t>primary  </a:t>
            </a:r>
            <a:r>
              <a:rPr sz="1150" spc="10" dirty="0">
                <a:latin typeface="Arial"/>
                <a:cs typeface="Arial"/>
              </a:rPr>
              <a:t>packaging. </a:t>
            </a:r>
            <a:r>
              <a:rPr sz="1150" spc="15" dirty="0">
                <a:latin typeface="Arial"/>
                <a:cs typeface="Arial"/>
              </a:rPr>
              <a:t>This must be enclosed between </a:t>
            </a:r>
            <a:r>
              <a:rPr sz="1150" spc="10" dirty="0">
                <a:latin typeface="Arial"/>
                <a:cs typeface="Arial"/>
              </a:rPr>
              <a:t>the </a:t>
            </a:r>
            <a:r>
              <a:rPr sz="1150" spc="15" dirty="0">
                <a:latin typeface="Arial"/>
                <a:cs typeface="Arial"/>
              </a:rPr>
              <a:t>secondary and</a:t>
            </a:r>
            <a:r>
              <a:rPr sz="1150" spc="-13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outer  packaging.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b="1" spc="10" dirty="0">
                <a:solidFill>
                  <a:srgbClr val="145F70"/>
                </a:solidFill>
                <a:latin typeface="Arial"/>
                <a:cs typeface="Arial"/>
              </a:rPr>
              <a:t>Air</a:t>
            </a:r>
            <a:r>
              <a:rPr sz="1150" b="1" spc="5" dirty="0">
                <a:solidFill>
                  <a:srgbClr val="145F70"/>
                </a:solidFill>
                <a:latin typeface="Arial"/>
                <a:cs typeface="Arial"/>
              </a:rPr>
              <a:t> Waybill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28400"/>
              </a:lnSpc>
              <a:spcBef>
                <a:spcPts val="5"/>
              </a:spcBef>
            </a:pP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Air </a:t>
            </a:r>
            <a:r>
              <a:rPr sz="1150" spc="5" dirty="0">
                <a:latin typeface="Arial"/>
                <a:cs typeface="Arial"/>
              </a:rPr>
              <a:t>Waybill </a:t>
            </a:r>
            <a:r>
              <a:rPr sz="1150" spc="10" dirty="0">
                <a:latin typeface="Arial"/>
                <a:cs typeface="Arial"/>
              </a:rPr>
              <a:t>is </a:t>
            </a:r>
            <a:r>
              <a:rPr sz="1150" spc="15" dirty="0">
                <a:latin typeface="Arial"/>
                <a:cs typeface="Arial"/>
              </a:rPr>
              <a:t>a </a:t>
            </a:r>
            <a:r>
              <a:rPr sz="1150" spc="10" dirty="0">
                <a:latin typeface="Arial"/>
                <a:cs typeface="Arial"/>
              </a:rPr>
              <a:t>critical </a:t>
            </a:r>
            <a:r>
              <a:rPr sz="1150" spc="15" dirty="0">
                <a:latin typeface="Arial"/>
                <a:cs typeface="Arial"/>
              </a:rPr>
              <a:t>document </a:t>
            </a:r>
            <a:r>
              <a:rPr sz="1150" spc="10" dirty="0">
                <a:latin typeface="Arial"/>
                <a:cs typeface="Arial"/>
              </a:rPr>
              <a:t>that constitutes the contract  </a:t>
            </a:r>
            <a:r>
              <a:rPr sz="1150" spc="15" dirty="0">
                <a:latin typeface="Arial"/>
                <a:cs typeface="Arial"/>
              </a:rPr>
              <a:t>between </a:t>
            </a:r>
            <a:r>
              <a:rPr sz="1150" spc="10" dirty="0">
                <a:latin typeface="Arial"/>
                <a:cs typeface="Arial"/>
              </a:rPr>
              <a:t>the shipper </a:t>
            </a:r>
            <a:r>
              <a:rPr sz="1150" spc="15" dirty="0">
                <a:latin typeface="Arial"/>
                <a:cs typeface="Arial"/>
              </a:rPr>
              <a:t>and </a:t>
            </a:r>
            <a:r>
              <a:rPr sz="1150" spc="10" dirty="0">
                <a:latin typeface="Arial"/>
                <a:cs typeface="Arial"/>
              </a:rPr>
              <a:t>the carrier airline. </a:t>
            </a:r>
            <a:r>
              <a:rPr sz="1150" spc="5" dirty="0">
                <a:latin typeface="Arial"/>
                <a:cs typeface="Arial"/>
              </a:rPr>
              <a:t>It </a:t>
            </a:r>
            <a:r>
              <a:rPr sz="1150" spc="10" dirty="0">
                <a:latin typeface="Arial"/>
                <a:cs typeface="Arial"/>
              </a:rPr>
              <a:t>is required for all  </a:t>
            </a:r>
            <a:r>
              <a:rPr sz="1150" spc="15" dirty="0">
                <a:latin typeface="Arial"/>
                <a:cs typeface="Arial"/>
              </a:rPr>
              <a:t>shipments </a:t>
            </a:r>
            <a:r>
              <a:rPr sz="1150" spc="10" dirty="0">
                <a:latin typeface="Arial"/>
                <a:cs typeface="Arial"/>
              </a:rPr>
              <a:t>of </a:t>
            </a:r>
            <a:r>
              <a:rPr sz="1150" spc="15" dirty="0">
                <a:latin typeface="Arial"/>
                <a:cs typeface="Arial"/>
              </a:rPr>
              <a:t>dangerous goods by </a:t>
            </a:r>
            <a:r>
              <a:rPr sz="1150" spc="-10" dirty="0">
                <a:latin typeface="Arial"/>
                <a:cs typeface="Arial"/>
              </a:rPr>
              <a:t>air. </a:t>
            </a:r>
            <a:r>
              <a:rPr sz="1150" spc="15" dirty="0">
                <a:latin typeface="Arial"/>
                <a:cs typeface="Arial"/>
              </a:rPr>
              <a:t>The </a:t>
            </a:r>
            <a:r>
              <a:rPr sz="1150" spc="10" dirty="0">
                <a:latin typeface="Arial"/>
                <a:cs typeface="Arial"/>
              </a:rPr>
              <a:t>Air </a:t>
            </a:r>
            <a:r>
              <a:rPr sz="1150" spc="5" dirty="0">
                <a:latin typeface="Arial"/>
                <a:cs typeface="Arial"/>
              </a:rPr>
              <a:t>Waybill </a:t>
            </a:r>
            <a:r>
              <a:rPr sz="1150" spc="15" dirty="0">
                <a:latin typeface="Arial"/>
                <a:cs typeface="Arial"/>
              </a:rPr>
              <a:t>must be</a:t>
            </a:r>
            <a:r>
              <a:rPr sz="1150" spc="-145" dirty="0">
                <a:latin typeface="Arial"/>
                <a:cs typeface="Arial"/>
              </a:rPr>
              <a:t> </a:t>
            </a:r>
            <a:r>
              <a:rPr sz="1150" spc="15" dirty="0">
                <a:latin typeface="Arial"/>
                <a:cs typeface="Arial"/>
              </a:rPr>
              <a:t>attached  </a:t>
            </a:r>
            <a:r>
              <a:rPr sz="1150" spc="10" dirty="0">
                <a:latin typeface="Arial"/>
                <a:cs typeface="Arial"/>
              </a:rPr>
              <a:t>to the outer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packaging.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056" y="5754539"/>
            <a:ext cx="8852535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184">
              <a:lnSpc>
                <a:spcPct val="125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The job aid below provides guidance to determine required labeling, </a:t>
            </a:r>
            <a:r>
              <a:rPr sz="1100" spc="-10" dirty="0">
                <a:latin typeface="Arial"/>
                <a:cs typeface="Arial"/>
              </a:rPr>
              <a:t>marking, </a:t>
            </a:r>
            <a:r>
              <a:rPr sz="1100" spc="-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documentation </a:t>
            </a:r>
            <a:r>
              <a:rPr sz="1100" spc="-5" dirty="0">
                <a:latin typeface="Arial"/>
                <a:cs typeface="Arial"/>
              </a:rPr>
              <a:t>for the </a:t>
            </a:r>
            <a:r>
              <a:rPr sz="1100" spc="-10" dirty="0">
                <a:latin typeface="Arial"/>
                <a:cs typeface="Arial"/>
              </a:rPr>
              <a:t>package, based </a:t>
            </a:r>
            <a:r>
              <a:rPr sz="1100" spc="-5" dirty="0">
                <a:latin typeface="Arial"/>
                <a:cs typeface="Arial"/>
              </a:rPr>
              <a:t>on the mode of  transportation and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classification:</a:t>
            </a:r>
            <a:endParaRPr sz="1100">
              <a:latin typeface="Arial"/>
              <a:cs typeface="Arial"/>
            </a:endParaRPr>
          </a:p>
          <a:p>
            <a:pPr marL="201295" marR="5080" indent="-188595">
              <a:lnSpc>
                <a:spcPct val="125000"/>
              </a:lnSpc>
              <a:buChar char="•"/>
              <a:tabLst>
                <a:tab pos="201295" algn="l"/>
                <a:tab pos="201930" algn="l"/>
              </a:tabLst>
            </a:pPr>
            <a:r>
              <a:rPr sz="1100" spc="-5" dirty="0">
                <a:latin typeface="Arial"/>
                <a:cs typeface="Arial"/>
              </a:rPr>
              <a:t>Step 4: Labeling, Marking, and Documenting Requirements – Page 4  </a:t>
            </a:r>
            <a:r>
              <a:rPr sz="1100" spc="-10" dirty="0">
                <a:latin typeface="Arial"/>
                <a:cs typeface="Arial"/>
              </a:rPr>
              <a:t>(</a:t>
            </a: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3"/>
              </a:rPr>
              <a:t>https://www.cdc.gov/labtraining/docs/job_aids/packing_and_shipping/Step_4_Labeling_Marking_and_Documenting_Requirements_Job_Ai</a:t>
            </a: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330"/>
              </a:spcBef>
            </a:pPr>
            <a:r>
              <a:rPr sz="11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</a:rPr>
              <a:t>_508.pdf</a:t>
            </a:r>
            <a:r>
              <a:rPr sz="1100" spc="-1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3317" y="784098"/>
            <a:ext cx="3554730" cy="480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203" y="975601"/>
            <a:ext cx="3308985" cy="295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5" dirty="0">
                <a:latin typeface="Arial"/>
                <a:cs typeface="Arial"/>
              </a:rPr>
              <a:t>Packing and Shipping</a:t>
            </a:r>
            <a:r>
              <a:rPr sz="1750" b="1" spc="-65" dirty="0">
                <a:latin typeface="Arial"/>
                <a:cs typeface="Arial"/>
              </a:rPr>
              <a:t> </a:t>
            </a:r>
            <a:r>
              <a:rPr sz="1750" b="1" spc="5" dirty="0">
                <a:latin typeface="Arial"/>
                <a:cs typeface="Arial"/>
              </a:rPr>
              <a:t>Process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203" y="1159128"/>
            <a:ext cx="4653915" cy="424878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750" dirty="0">
                <a:latin typeface="Arial"/>
                <a:cs typeface="Arial"/>
              </a:rPr>
              <a:t>SARS-CoV-2 </a:t>
            </a:r>
            <a:r>
              <a:rPr sz="1750" spc="10" dirty="0">
                <a:latin typeface="Arial"/>
                <a:cs typeface="Arial"/>
              </a:rPr>
              <a:t>Specimen Packing Overview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50" spc="10" dirty="0">
                <a:latin typeface="Arial"/>
                <a:cs typeface="Arial"/>
              </a:rPr>
              <a:t>Biological substance Category </a:t>
            </a:r>
            <a:r>
              <a:rPr sz="1150" spc="20" dirty="0">
                <a:latin typeface="Arial"/>
                <a:cs typeface="Arial"/>
              </a:rPr>
              <a:t>B </a:t>
            </a:r>
            <a:r>
              <a:rPr sz="1150" spc="10" dirty="0">
                <a:latin typeface="Arial"/>
                <a:cs typeface="Arial"/>
              </a:rPr>
              <a:t>packaging</a:t>
            </a:r>
            <a:r>
              <a:rPr sz="1150" spc="-5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checklist:</a:t>
            </a:r>
            <a:endParaRPr sz="115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434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0" dirty="0">
                <a:latin typeface="Arial"/>
                <a:cs typeface="Arial"/>
              </a:rPr>
              <a:t>Leak-proof/ sift-proof </a:t>
            </a:r>
            <a:r>
              <a:rPr sz="1000" spc="15" dirty="0">
                <a:latin typeface="Arial"/>
                <a:cs typeface="Arial"/>
              </a:rPr>
              <a:t>primary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receptacle</a:t>
            </a:r>
            <a:endParaRPr sz="1000">
              <a:latin typeface="Arial"/>
              <a:cs typeface="Arial"/>
            </a:endParaRPr>
          </a:p>
          <a:p>
            <a:pPr marL="476250" marR="379095" indent="-126364">
              <a:lnSpc>
                <a:spcPct val="155000"/>
              </a:lnSpc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Cushioning and absorbent </a:t>
            </a:r>
            <a:r>
              <a:rPr sz="1000" spc="10" dirty="0">
                <a:latin typeface="Arial"/>
                <a:cs typeface="Arial"/>
              </a:rPr>
              <a:t>materials for liquid </a:t>
            </a:r>
            <a:r>
              <a:rPr sz="1000" spc="15" dirty="0">
                <a:latin typeface="Arial"/>
                <a:cs typeface="Arial"/>
              </a:rPr>
              <a:t>specimens </a:t>
            </a:r>
            <a:r>
              <a:rPr sz="1000" spc="10" dirty="0">
                <a:latin typeface="Arial"/>
                <a:cs typeface="Arial"/>
              </a:rPr>
              <a:t>that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can  absorb </a:t>
            </a:r>
            <a:r>
              <a:rPr sz="1000" spc="10" dirty="0">
                <a:latin typeface="Arial"/>
                <a:cs typeface="Arial"/>
              </a:rPr>
              <a:t>the entire </a:t>
            </a:r>
            <a:r>
              <a:rPr sz="1000" spc="15" dirty="0">
                <a:latin typeface="Arial"/>
                <a:cs typeface="Arial"/>
              </a:rPr>
              <a:t>volume </a:t>
            </a:r>
            <a:r>
              <a:rPr sz="1000" spc="10" dirty="0">
                <a:latin typeface="Arial"/>
                <a:cs typeface="Arial"/>
              </a:rPr>
              <a:t>of the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substance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0" dirty="0">
                <a:latin typeface="Arial"/>
                <a:cs typeface="Arial"/>
              </a:rPr>
              <a:t>Leak-proof/ sift-proof </a:t>
            </a:r>
            <a:r>
              <a:rPr sz="1000" spc="15" dirty="0">
                <a:latin typeface="Arial"/>
                <a:cs typeface="Arial"/>
              </a:rPr>
              <a:t>95 kPa bag </a:t>
            </a:r>
            <a:r>
              <a:rPr sz="1000" spc="10" dirty="0">
                <a:latin typeface="Arial"/>
                <a:cs typeface="Arial"/>
              </a:rPr>
              <a:t>or </a:t>
            </a:r>
            <a:r>
              <a:rPr sz="1000" spc="15" dirty="0">
                <a:latin typeface="Arial"/>
                <a:cs typeface="Arial"/>
              </a:rPr>
              <a:t>tube secondary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packaging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5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0" dirty="0">
                <a:latin typeface="Arial"/>
                <a:cs typeface="Arial"/>
              </a:rPr>
              <a:t>Rigid outer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packaging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UN3373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mark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Proper </a:t>
            </a:r>
            <a:r>
              <a:rPr sz="1000" spc="10" dirty="0">
                <a:latin typeface="Arial"/>
                <a:cs typeface="Arial"/>
              </a:rPr>
              <a:t>shipping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name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5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Shipper and consignee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addresses</a:t>
            </a:r>
            <a:endParaRPr sz="1000">
              <a:latin typeface="Arial"/>
              <a:cs typeface="Arial"/>
            </a:endParaRPr>
          </a:p>
          <a:p>
            <a:pPr marL="476250" marR="146685" indent="-126364">
              <a:lnSpc>
                <a:spcPct val="155000"/>
              </a:lnSpc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Responsible person </a:t>
            </a:r>
            <a:r>
              <a:rPr sz="1000" spc="10" dirty="0">
                <a:latin typeface="Arial"/>
                <a:cs typeface="Arial"/>
              </a:rPr>
              <a:t>contact information </a:t>
            </a:r>
            <a:r>
              <a:rPr sz="1000" spc="15" dirty="0">
                <a:latin typeface="Arial"/>
                <a:cs typeface="Arial"/>
              </a:rPr>
              <a:t>on </a:t>
            </a:r>
            <a:r>
              <a:rPr sz="1000" spc="10" dirty="0">
                <a:latin typeface="Arial"/>
                <a:cs typeface="Arial"/>
              </a:rPr>
              <a:t>outer </a:t>
            </a:r>
            <a:r>
              <a:rPr sz="1000" spc="15" dirty="0">
                <a:latin typeface="Arial"/>
                <a:cs typeface="Arial"/>
              </a:rPr>
              <a:t>packaging </a:t>
            </a:r>
            <a:r>
              <a:rPr sz="1000" spc="10" dirty="0">
                <a:latin typeface="Arial"/>
                <a:cs typeface="Arial"/>
              </a:rPr>
              <a:t>or written  </a:t>
            </a:r>
            <a:r>
              <a:rPr sz="1000" spc="15" dirty="0">
                <a:latin typeface="Arial"/>
                <a:cs typeface="Arial"/>
              </a:rPr>
              <a:t>documentation</a:t>
            </a:r>
            <a:endParaRPr sz="1000">
              <a:latin typeface="Arial"/>
              <a:cs typeface="Arial"/>
            </a:endParaRPr>
          </a:p>
          <a:p>
            <a:pPr marL="476250" marR="93980" indent="-126364">
              <a:lnSpc>
                <a:spcPct val="155000"/>
              </a:lnSpc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Biohazard symbol on primary </a:t>
            </a:r>
            <a:r>
              <a:rPr sz="1000" spc="10" dirty="0">
                <a:latin typeface="Arial"/>
                <a:cs typeface="Arial"/>
              </a:rPr>
              <a:t>or </a:t>
            </a:r>
            <a:r>
              <a:rPr sz="1000" spc="15" dirty="0">
                <a:latin typeface="Arial"/>
                <a:cs typeface="Arial"/>
              </a:rPr>
              <a:t>secondary packaging </a:t>
            </a:r>
            <a:r>
              <a:rPr sz="1000" spc="5" dirty="0">
                <a:latin typeface="Arial"/>
                <a:cs typeface="Arial"/>
              </a:rPr>
              <a:t>if </a:t>
            </a:r>
            <a:r>
              <a:rPr sz="1000" spc="10" dirty="0">
                <a:latin typeface="Arial"/>
                <a:cs typeface="Arial"/>
              </a:rPr>
              <a:t>the</a:t>
            </a:r>
            <a:r>
              <a:rPr sz="1000" spc="-15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substance  </a:t>
            </a:r>
            <a:r>
              <a:rPr sz="1000" spc="10" dirty="0">
                <a:latin typeface="Arial"/>
                <a:cs typeface="Arial"/>
              </a:rPr>
              <a:t>contains </a:t>
            </a:r>
            <a:r>
              <a:rPr sz="1000" spc="15" dirty="0">
                <a:latin typeface="Arial"/>
                <a:cs typeface="Arial"/>
              </a:rPr>
              <a:t>blood </a:t>
            </a:r>
            <a:r>
              <a:rPr sz="1000" spc="10" dirty="0">
                <a:latin typeface="Arial"/>
                <a:cs typeface="Arial"/>
              </a:rPr>
              <a:t>or is </a:t>
            </a:r>
            <a:r>
              <a:rPr sz="1000" spc="15" dirty="0">
                <a:latin typeface="Arial"/>
                <a:cs typeface="Arial"/>
              </a:rPr>
              <a:t>contaminated </a:t>
            </a:r>
            <a:r>
              <a:rPr sz="1000" spc="10" dirty="0">
                <a:latin typeface="Arial"/>
                <a:cs typeface="Arial"/>
              </a:rPr>
              <a:t>with </a:t>
            </a:r>
            <a:r>
              <a:rPr sz="1000" spc="15" dirty="0">
                <a:latin typeface="Arial"/>
                <a:cs typeface="Arial"/>
              </a:rPr>
              <a:t>human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blood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Itemized </a:t>
            </a:r>
            <a:r>
              <a:rPr sz="1000" spc="5" dirty="0">
                <a:latin typeface="Arial"/>
                <a:cs typeface="Arial"/>
              </a:rPr>
              <a:t>list </a:t>
            </a:r>
            <a:r>
              <a:rPr sz="1000" spc="10" dirty="0">
                <a:latin typeface="Arial"/>
                <a:cs typeface="Arial"/>
              </a:rPr>
              <a:t>of </a:t>
            </a:r>
            <a:r>
              <a:rPr sz="1000" spc="15" dirty="0">
                <a:latin typeface="Arial"/>
                <a:cs typeface="Arial"/>
              </a:rPr>
              <a:t>contents between secondary and </a:t>
            </a:r>
            <a:r>
              <a:rPr sz="1000" spc="10" dirty="0">
                <a:latin typeface="Arial"/>
                <a:cs typeface="Arial"/>
              </a:rPr>
              <a:t>outer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packaging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0" dirty="0">
                <a:latin typeface="Arial"/>
                <a:cs typeface="Arial"/>
              </a:rPr>
              <a:t>Air </a:t>
            </a:r>
            <a:r>
              <a:rPr sz="1000" spc="5" dirty="0">
                <a:latin typeface="Arial"/>
                <a:cs typeface="Arial"/>
              </a:rPr>
              <a:t>Waybill </a:t>
            </a:r>
            <a:r>
              <a:rPr sz="1000" spc="10" dirty="0">
                <a:latin typeface="Arial"/>
                <a:cs typeface="Arial"/>
              </a:rPr>
              <a:t>(air transport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only)</a:t>
            </a:r>
            <a:endParaRPr sz="1000">
              <a:latin typeface="Arial"/>
              <a:cs typeface="Arial"/>
            </a:endParaRPr>
          </a:p>
          <a:p>
            <a:pPr marL="476250" indent="-126364">
              <a:lnSpc>
                <a:spcPct val="100000"/>
              </a:lnSpc>
              <a:spcBef>
                <a:spcPts val="660"/>
              </a:spcBef>
              <a:buSzPct val="90000"/>
              <a:buFont typeface="Wingdings"/>
              <a:buChar char=""/>
              <a:tabLst>
                <a:tab pos="476884" algn="l"/>
              </a:tabLst>
            </a:pPr>
            <a:r>
              <a:rPr sz="1000" spc="15" dirty="0">
                <a:latin typeface="Arial"/>
                <a:cs typeface="Arial"/>
              </a:rPr>
              <a:t>Packages </a:t>
            </a:r>
            <a:r>
              <a:rPr sz="1000" spc="10" dirty="0">
                <a:latin typeface="Arial"/>
                <a:cs typeface="Arial"/>
              </a:rPr>
              <a:t>including dry ice </a:t>
            </a:r>
            <a:r>
              <a:rPr sz="1000" spc="15" dirty="0">
                <a:latin typeface="Arial"/>
                <a:cs typeface="Arial"/>
              </a:rPr>
              <a:t>must </a:t>
            </a:r>
            <a:r>
              <a:rPr sz="1000" spc="10" dirty="0">
                <a:latin typeface="Arial"/>
                <a:cs typeface="Arial"/>
              </a:rPr>
              <a:t>include additional </a:t>
            </a:r>
            <a:r>
              <a:rPr sz="1000" spc="15" dirty="0">
                <a:latin typeface="Arial"/>
                <a:cs typeface="Arial"/>
              </a:rPr>
              <a:t>pieces </a:t>
            </a:r>
            <a:r>
              <a:rPr sz="1000" spc="10" dirty="0">
                <a:latin typeface="Arial"/>
                <a:cs typeface="Arial"/>
              </a:rPr>
              <a:t>of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information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590" y="589787"/>
            <a:ext cx="9000490" cy="5062220"/>
          </a:xfrm>
          <a:custGeom>
            <a:avLst/>
            <a:gdLst/>
            <a:ahLst/>
            <a:cxnLst/>
            <a:rect l="l" t="t" r="r" b="b"/>
            <a:pathLst>
              <a:path w="9000490" h="5062220">
                <a:moveTo>
                  <a:pt x="0" y="5061966"/>
                </a:moveTo>
                <a:lnTo>
                  <a:pt x="0" y="0"/>
                </a:lnTo>
                <a:lnTo>
                  <a:pt x="8999982" y="0"/>
                </a:lnTo>
                <a:lnTo>
                  <a:pt x="8999982" y="5061966"/>
                </a:lnTo>
                <a:lnTo>
                  <a:pt x="0" y="5061966"/>
                </a:lnTo>
                <a:close/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50"/>
              </a:lnSpc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1765</Words>
  <Application>Microsoft Office PowerPoint</Application>
  <PresentationFormat>Custom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Office Theme</vt:lpstr>
      <vt:lpstr>SARS-CoV-2 Specimens: Packing and Shipping</vt:lpstr>
      <vt:lpstr>PowerPoint Presentation</vt:lpstr>
      <vt:lpstr>Scenario</vt:lpstr>
      <vt:lpstr>Scenario</vt:lpstr>
      <vt:lpstr>Scenario</vt:lpstr>
      <vt:lpstr>PowerPoint Presentation</vt:lpstr>
      <vt:lpstr>PowerPoint Presentation</vt:lpstr>
      <vt:lpstr>PowerPoint Presentation</vt:lpstr>
      <vt:lpstr>PowerPoint Presentation</vt:lpstr>
      <vt:lpstr>SARS-CoV-2 Specimens: Packing and Shipping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Packing and Shipping Job Aid – CDC</dc:title>
  <dc:creator>ljn4</dc:creator>
  <cp:lastModifiedBy>Eisenbart, Richard (CDC/OD/OADC) (CTR)</cp:lastModifiedBy>
  <cp:revision>1</cp:revision>
  <dcterms:created xsi:type="dcterms:W3CDTF">2021-07-10T15:16:55Z</dcterms:created>
  <dcterms:modified xsi:type="dcterms:W3CDTF">2021-07-13T17:55:40Z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2021-07-10T00:00:00Z</vt:filetime>
  </property>
  <property fmtid="{D5CDD505-2E9C-101B-9397-08002B2CF9AE}" pid="5" name="MSIP_Label_8af03ff0-41c5-4c41-b55e-fabb8fae94be_Enabled">
    <vt:lpwstr>true</vt:lpwstr>
  </property>
  <property fmtid="{D5CDD505-2E9C-101B-9397-08002B2CF9AE}" pid="6" name="MSIP_Label_8af03ff0-41c5-4c41-b55e-fabb8fae94be_SetDate">
    <vt:lpwstr>2021-07-13T17:55:40Z</vt:lpwstr>
  </property>
  <property fmtid="{D5CDD505-2E9C-101B-9397-08002B2CF9AE}" pid="7" name="MSIP_Label_8af03ff0-41c5-4c41-b55e-fabb8fae94be_Method">
    <vt:lpwstr>Privileged</vt:lpwstr>
  </property>
  <property fmtid="{D5CDD505-2E9C-101B-9397-08002B2CF9AE}" pid="8" name="MSIP_Label_8af03ff0-41c5-4c41-b55e-fabb8fae94be_Name">
    <vt:lpwstr>8af03ff0-41c5-4c41-b55e-fabb8fae94be</vt:lpwstr>
  </property>
  <property fmtid="{D5CDD505-2E9C-101B-9397-08002B2CF9AE}" pid="9" name="MSIP_Label_8af03ff0-41c5-4c41-b55e-fabb8fae94be_SiteId">
    <vt:lpwstr>9ce70869-60db-44fd-abe8-d2767077fc8f</vt:lpwstr>
  </property>
  <property fmtid="{D5CDD505-2E9C-101B-9397-08002B2CF9AE}" pid="10" name="MSIP_Label_8af03ff0-41c5-4c41-b55e-fabb8fae94be_ActionId">
    <vt:lpwstr>c2f6fcd2-0a96-4698-ae20-58738623407a</vt:lpwstr>
  </property>
  <property fmtid="{D5CDD505-2E9C-101B-9397-08002B2CF9AE}" pid="11" name="MSIP_Label_8af03ff0-41c5-4c41-b55e-fabb8fae94be_ContentBits">
    <vt:lpwstr>0</vt:lpwstr>
  </property>
</Properties>
</file>