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 id="2147483691" r:id="rId3"/>
    <p:sldMasterId id="2147483704" r:id="rId4"/>
  </p:sldMasterIdLst>
  <p:notesMasterIdLst>
    <p:notesMasterId r:id="rId33"/>
  </p:notesMasterIdLst>
  <p:sldIdLst>
    <p:sldId id="2147376504" r:id="rId5"/>
    <p:sldId id="2147377018" r:id="rId6"/>
    <p:sldId id="2147377020" r:id="rId7"/>
    <p:sldId id="2147376562" r:id="rId8"/>
    <p:sldId id="2147376582" r:id="rId9"/>
    <p:sldId id="2147377014" r:id="rId10"/>
    <p:sldId id="2147377015" r:id="rId11"/>
    <p:sldId id="2147377016" r:id="rId12"/>
    <p:sldId id="2147376558" r:id="rId13"/>
    <p:sldId id="2147376569" r:id="rId14"/>
    <p:sldId id="2147377017" r:id="rId15"/>
    <p:sldId id="2147377022" r:id="rId16"/>
    <p:sldId id="2147376592" r:id="rId17"/>
    <p:sldId id="2147377023" r:id="rId18"/>
    <p:sldId id="2147377007" r:id="rId19"/>
    <p:sldId id="2147376567" r:id="rId20"/>
    <p:sldId id="2147377008" r:id="rId21"/>
    <p:sldId id="2147376568" r:id="rId22"/>
    <p:sldId id="2147377009" r:id="rId23"/>
    <p:sldId id="2147376596" r:id="rId24"/>
    <p:sldId id="2147377024" r:id="rId25"/>
    <p:sldId id="2147376571" r:id="rId26"/>
    <p:sldId id="2147377025" r:id="rId27"/>
    <p:sldId id="2147376594" r:id="rId28"/>
    <p:sldId id="2147376595" r:id="rId29"/>
    <p:sldId id="2147377021" r:id="rId30"/>
    <p:sldId id="2147377001" r:id="rId31"/>
    <p:sldId id="214737701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on, Barbara (CDC/DDID/NCIRD/OD)" initials="MB(" lastIdx="11" clrIdx="0">
    <p:extLst>
      <p:ext uri="{19B8F6BF-5375-455C-9EA6-DF929625EA0E}">
        <p15:presenceInfo xmlns:p15="http://schemas.microsoft.com/office/powerpoint/2012/main" userId="S::bdm3@cdc.gov::d13d6915-1a67-4093-815c-29706ee99be3" providerId="AD"/>
      </p:ext>
    </p:extLst>
  </p:cmAuthor>
  <p:cmAuthor id="2" name="Patel, Pragna (CDC/DDPHSIS/CGH/DGHT)" initials="PP(" lastIdx="4" clrIdx="1">
    <p:extLst>
      <p:ext uri="{19B8F6BF-5375-455C-9EA6-DF929625EA0E}">
        <p15:presenceInfo xmlns:p15="http://schemas.microsoft.com/office/powerpoint/2012/main" userId="S::plp3@cdc.gov::1fa46741-3dae-4312-8dc5-b6d209d99dbc" providerId="AD"/>
      </p:ext>
    </p:extLst>
  </p:cmAuthor>
  <p:cmAuthor id="3" name="CDC Author" initials="CDC" lastIdx="1" clrIdx="2">
    <p:extLst>
      <p:ext uri="{19B8F6BF-5375-455C-9EA6-DF929625EA0E}">
        <p15:presenceInfo xmlns:p15="http://schemas.microsoft.com/office/powerpoint/2012/main" userId="CDC Author" providerId="None"/>
      </p:ext>
    </p:extLst>
  </p:cmAuthor>
  <p:cmAuthor id="4" name="CDC User" initials="CDC" lastIdx="10" clrIdx="3">
    <p:extLst>
      <p:ext uri="{19B8F6BF-5375-455C-9EA6-DF929625EA0E}">
        <p15:presenceInfo xmlns:p15="http://schemas.microsoft.com/office/powerpoint/2012/main" userId="CDC User" providerId="None"/>
      </p:ext>
    </p:extLst>
  </p:cmAuthor>
  <p:cmAuthor id="5" name="Massetti, Greta M. (CDC/DDNID/NCIPC/DVP)" initials="M(" lastIdx="7" clrIdx="4">
    <p:extLst>
      <p:ext uri="{19B8F6BF-5375-455C-9EA6-DF929625EA0E}">
        <p15:presenceInfo xmlns:p15="http://schemas.microsoft.com/office/powerpoint/2012/main" userId="S::ghz6@cdc.gov::dac820ba-07a6-43ba-86fb-6b813611fa17" providerId="AD"/>
      </p:ext>
    </p:extLst>
  </p:cmAuthor>
  <p:cmAuthor id="6" name="Kosmoski, Carin (CDC/NIOSH/PMRD/HHPB)" initials="KC(" lastIdx="17" clrIdx="5">
    <p:extLst>
      <p:ext uri="{19B8F6BF-5375-455C-9EA6-DF929625EA0E}">
        <p15:presenceInfo xmlns:p15="http://schemas.microsoft.com/office/powerpoint/2012/main" userId="S::ief3@cdc.gov::346dd052-8cbf-4d9b-9e6c-1168f39c69d5" providerId="AD"/>
      </p:ext>
    </p:extLst>
  </p:cmAuthor>
  <p:cmAuthor id="7" name="Olivares, Dagny (CDC/DDPHSS/NCHS/OD)" initials="O(" lastIdx="2" clrIdx="6">
    <p:extLst>
      <p:ext uri="{19B8F6BF-5375-455C-9EA6-DF929625EA0E}">
        <p15:presenceInfo xmlns:p15="http://schemas.microsoft.com/office/powerpoint/2012/main" userId="S::dvp2@cdc.gov::c03be914-6901-4d61-bc16-e1545cc304eb" providerId="AD"/>
      </p:ext>
    </p:extLst>
  </p:cmAuthor>
  <p:cmAuthor id="8" name="Yoon, Paula (CDC/DDPHSS/CSELS/DHIS)" initials="YP(" lastIdx="5" clrIdx="7">
    <p:extLst>
      <p:ext uri="{19B8F6BF-5375-455C-9EA6-DF929625EA0E}">
        <p15:presenceInfo xmlns:p15="http://schemas.microsoft.com/office/powerpoint/2012/main" userId="S::pay3@cdc.gov::4dbbe5f4-6654-4f88-810d-5751db651231" providerId="AD"/>
      </p:ext>
    </p:extLst>
  </p:cmAuthor>
  <p:cmAuthor id="9" name="Anderson, Mark (CDC/DDPHSIS/CGH/DGHP)" initials="AM(" lastIdx="7" clrIdx="8">
    <p:extLst>
      <p:ext uri="{19B8F6BF-5375-455C-9EA6-DF929625EA0E}">
        <p15:presenceInfo xmlns:p15="http://schemas.microsoft.com/office/powerpoint/2012/main" userId="S::mea6@cdc.gov::31adf61c-9c39-4e6a-b623-c9f06c363c68" providerId="AD"/>
      </p:ext>
    </p:extLst>
  </p:cmAuthor>
  <p:cmAuthor id="10" name="Baldwin, Grant (CDC/DDNID/NCIPC/DOP)" initials="BG(" lastIdx="1" clrIdx="9">
    <p:extLst>
      <p:ext uri="{19B8F6BF-5375-455C-9EA6-DF929625EA0E}">
        <p15:presenceInfo xmlns:p15="http://schemas.microsoft.com/office/powerpoint/2012/main" userId="S::gfb3@cdc.gov::030f7451-3b61-41d9-a849-8aab88af1c33" providerId="AD"/>
      </p:ext>
    </p:extLst>
  </p:cmAuthor>
  <p:cmAuthor id="11" name="Macneil, Adam (CDC/DDID/NCIRD/DVD)" initials="M(" lastIdx="2" clrIdx="10">
    <p:extLst>
      <p:ext uri="{19B8F6BF-5375-455C-9EA6-DF929625EA0E}">
        <p15:presenceInfo xmlns:p15="http://schemas.microsoft.com/office/powerpoint/2012/main" userId="S::aho3@cdc.gov::141b9cf1-e03a-4ba0-bcd7-774df4da4a10" providerId="AD"/>
      </p:ext>
    </p:extLst>
  </p:cmAuthor>
  <p:cmAuthor id="12" name="Bialek, Stephanie R. (CDC/DDID/NCIRD/DVD)" initials="B(" lastIdx="1" clrIdx="11">
    <p:extLst>
      <p:ext uri="{19B8F6BF-5375-455C-9EA6-DF929625EA0E}">
        <p15:presenceInfo xmlns:p15="http://schemas.microsoft.com/office/powerpoint/2012/main" userId="S::zqg7@cdc.gov::29e65e00-71f1-4554-a191-224b4f6f1351" providerId="AD"/>
      </p:ext>
    </p:extLst>
  </p:cmAuthor>
  <p:cmAuthor id="13" name="Briss, Peter (CDC/DDNID/NCCDPHP/OD)" initials="BP(" lastIdx="9" clrIdx="12">
    <p:extLst>
      <p:ext uri="{19B8F6BF-5375-455C-9EA6-DF929625EA0E}">
        <p15:presenceInfo xmlns:p15="http://schemas.microsoft.com/office/powerpoint/2012/main" userId="S::pxb5@cdc.gov::9372ee17-cabd-4e27-bada-4f9a00c8db00" providerId="AD"/>
      </p:ext>
    </p:extLst>
  </p:cmAuthor>
  <p:cmAuthor id="14" name="Mead, Paul (CDC/DDID/NCEZID/DVBD)" initials="M(" lastIdx="2" clrIdx="13">
    <p:extLst>
      <p:ext uri="{19B8F6BF-5375-455C-9EA6-DF929625EA0E}">
        <p15:presenceInfo xmlns:p15="http://schemas.microsoft.com/office/powerpoint/2012/main" userId="S::pfm0@cdc.gov::0b9a593c-01f4-4d61-b6ea-0bc7774cc0ee" providerId="AD"/>
      </p:ext>
    </p:extLst>
  </p:cmAuthor>
  <p:cmAuthor id="15" name="King, Brian a. (CDC/DDPHSS/CSELS/OD)" initials="K(" lastIdx="14" clrIdx="14">
    <p:extLst>
      <p:ext uri="{19B8F6BF-5375-455C-9EA6-DF929625EA0E}">
        <p15:presenceInfo xmlns:p15="http://schemas.microsoft.com/office/powerpoint/2012/main" userId="S::iyn3@cdc.gov::5d0187e1-203c-4727-9c20-677d92d4c57b" providerId="AD"/>
      </p:ext>
    </p:extLst>
  </p:cmAuthor>
  <p:cmAuthor id="16" name="J.Cono" initials="JC" lastIdx="7" clrIdx="15">
    <p:extLst>
      <p:ext uri="{19B8F6BF-5375-455C-9EA6-DF929625EA0E}">
        <p15:presenceInfo xmlns:p15="http://schemas.microsoft.com/office/powerpoint/2012/main" userId="J.Cono" providerId="None"/>
      </p:ext>
    </p:extLst>
  </p:cmAuthor>
  <p:cmAuthor id="17" name="Bunnell, Rebecca (CDC/DDPHSS/OS/OD)" initials="BR(" lastIdx="12" clrIdx="16">
    <p:extLst>
      <p:ext uri="{19B8F6BF-5375-455C-9EA6-DF929625EA0E}">
        <p15:presenceInfo xmlns:p15="http://schemas.microsoft.com/office/powerpoint/2012/main" userId="S::rrb7@cdc.gov::6809aa39-5db6-462b-8456-0ebcd7e11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D7E"/>
    <a:srgbClr val="B01519"/>
    <a:srgbClr val="4A9A8C"/>
    <a:srgbClr val="E5D5D5"/>
    <a:srgbClr val="CBABAB"/>
    <a:srgbClr val="DCE4E3"/>
    <a:srgbClr val="BACAC7"/>
    <a:srgbClr val="17468F"/>
    <a:srgbClr val="D7DCE3"/>
    <a:srgbClr val="B0B9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A5CEF-2CF7-40ED-B712-51A47612EDA9}" v="2" dt="2022-02-24T21:18:36.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0BC2D-75CE-4717-A0C6-5AA4ECDD7D14}" type="datetimeFigureOut">
              <a:rPr lang="en-US" smtClean="0"/>
              <a:t>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69D7C-9456-4CE8-A456-E44ECDEA5848}" type="slidenum">
              <a:rPr lang="en-US" smtClean="0"/>
              <a:t>‹#›</a:t>
            </a:fld>
            <a:endParaRPr lang="en-US"/>
          </a:p>
        </p:txBody>
      </p:sp>
    </p:spTree>
    <p:extLst>
      <p:ext uri="{BB962C8B-B14F-4D97-AF65-F5344CB8AC3E}">
        <p14:creationId xmlns:p14="http://schemas.microsoft.com/office/powerpoint/2010/main" val="404227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A2458"/>
                </a:solidFill>
                <a:effectLst/>
                <a:latin typeface="Times New Roman" panose="02020603050405020304" pitchFamily="18" charset="0"/>
                <a:ea typeface="Calibri" panose="020F0502020204030204" pitchFamily="34" charset="0"/>
              </a:rPr>
              <a:t>As we see the Omicron wave continue to wane, we know that you may have questions regarding what prevention strategies are really necessary for this moment, especially as people are so eager to remove them.</a:t>
            </a:r>
            <a:br>
              <a:rPr lang="en-US" sz="1800">
                <a:solidFill>
                  <a:srgbClr val="0A2458"/>
                </a:solidFill>
                <a:effectLst/>
                <a:latin typeface="Times New Roman" panose="02020603050405020304" pitchFamily="18" charset="0"/>
                <a:ea typeface="Calibri" panose="020F0502020204030204" pitchFamily="34" charset="0"/>
              </a:rPr>
            </a:br>
            <a:r>
              <a:rPr lang="en-US" sz="1800">
                <a:solidFill>
                  <a:srgbClr val="0A2458"/>
                </a:solidFill>
                <a:effectLst/>
                <a:latin typeface="Times New Roman" panose="02020603050405020304" pitchFamily="18" charset="0"/>
                <a:ea typeface="Calibri" panose="020F0502020204030204" pitchFamily="34" charset="0"/>
              </a:rPr>
              <a:t> </a:t>
            </a:r>
            <a:br>
              <a:rPr lang="en-US" sz="1800">
                <a:solidFill>
                  <a:srgbClr val="0A2458"/>
                </a:solidFill>
                <a:effectLst/>
                <a:latin typeface="Times New Roman" panose="02020603050405020304" pitchFamily="18" charset="0"/>
                <a:ea typeface="Calibri" panose="020F0502020204030204" pitchFamily="34" charset="0"/>
              </a:rPr>
            </a:br>
            <a:r>
              <a:rPr lang="en-US" sz="1800">
                <a:solidFill>
                  <a:srgbClr val="0A2458"/>
                </a:solidFill>
                <a:effectLst/>
                <a:latin typeface="Times New Roman" panose="02020603050405020304" pitchFamily="18" charset="0"/>
                <a:ea typeface="Calibri" panose="020F0502020204030204" pitchFamily="34" charset="0"/>
              </a:rPr>
              <a:t>At CDC, we provide public health guidance to help communities make decisions based on the risk at the local level — community-level guidance that offers the public information they need to stay safe and protect others.</a:t>
            </a:r>
            <a:br>
              <a:rPr lang="en-US" sz="1800">
                <a:solidFill>
                  <a:srgbClr val="0A2458"/>
                </a:solidFill>
                <a:effectLst/>
                <a:latin typeface="Times New Roman" panose="02020603050405020304" pitchFamily="18" charset="0"/>
                <a:ea typeface="Calibri" panose="020F0502020204030204" pitchFamily="34" charset="0"/>
              </a:rPr>
            </a:br>
            <a:r>
              <a:rPr lang="en-US" sz="1800">
                <a:solidFill>
                  <a:srgbClr val="0A2458"/>
                </a:solidFill>
                <a:effectLst/>
                <a:latin typeface="Times New Roman" panose="02020603050405020304" pitchFamily="18" charset="0"/>
                <a:ea typeface="Calibri" panose="020F0502020204030204" pitchFamily="34" charset="0"/>
              </a:rPr>
              <a:t> </a:t>
            </a:r>
            <a:br>
              <a:rPr lang="en-US" sz="1800">
                <a:solidFill>
                  <a:srgbClr val="0A2458"/>
                </a:solidFill>
                <a:effectLst/>
                <a:latin typeface="Times New Roman" panose="02020603050405020304" pitchFamily="18" charset="0"/>
                <a:ea typeface="Calibri" panose="020F0502020204030204" pitchFamily="34" charset="0"/>
              </a:rPr>
            </a:br>
            <a:r>
              <a:rPr lang="en-US" sz="1800">
                <a:solidFill>
                  <a:srgbClr val="0A2458"/>
                </a:solidFill>
                <a:effectLst/>
                <a:latin typeface="Times New Roman" panose="02020603050405020304" pitchFamily="18" charset="0"/>
                <a:ea typeface="Calibri" panose="020F0502020204030204" pitchFamily="34" charset="0"/>
              </a:rPr>
              <a:t>We are looking at all of our guidance based not only on where we are right now in the pandemic, but also on the tools we now have at our disposal — such as vaccines, boosters, tests, and treatments — and our latest understanding of the disease.</a:t>
            </a:r>
            <a:br>
              <a:rPr lang="en-US" sz="1800">
                <a:solidFill>
                  <a:srgbClr val="0A2458"/>
                </a:solidFill>
                <a:effectLst/>
                <a:latin typeface="Times New Roman" panose="02020603050405020304" pitchFamily="18" charset="0"/>
                <a:ea typeface="Calibri" panose="020F0502020204030204" pitchFamily="34" charset="0"/>
              </a:rPr>
            </a:br>
            <a:r>
              <a:rPr lang="en-US" sz="1800">
                <a:solidFill>
                  <a:srgbClr val="0A2458"/>
                </a:solidFill>
                <a:effectLst/>
                <a:latin typeface="Times New Roman" panose="02020603050405020304" pitchFamily="18" charset="0"/>
                <a:ea typeface="Calibri" panose="020F0502020204030204" pitchFamily="34" charset="0"/>
              </a:rPr>
              <a:t> </a:t>
            </a:r>
            <a:br>
              <a:rPr lang="en-US" sz="1800">
                <a:solidFill>
                  <a:srgbClr val="0A2458"/>
                </a:solidFill>
                <a:effectLst/>
                <a:latin typeface="Times New Roman" panose="02020603050405020304" pitchFamily="18" charset="0"/>
                <a:ea typeface="Calibri" panose="020F0502020204030204" pitchFamily="34" charset="0"/>
              </a:rPr>
            </a:br>
            <a:r>
              <a:rPr lang="en-US" sz="1800">
                <a:solidFill>
                  <a:srgbClr val="0A2458"/>
                </a:solidFill>
                <a:effectLst/>
                <a:latin typeface="Times New Roman" panose="02020603050405020304" pitchFamily="18" charset="0"/>
                <a:ea typeface="Calibri" panose="020F0502020204030204" pitchFamily="34" charset="0"/>
              </a:rPr>
              <a:t>As we consider future metrics, we recognize the importance of not just cases which continue to result in substantial or high community transmission in over 97 percent of our counties in the country, but critically, medically severe disease that leads to hospitalizations.</a:t>
            </a:r>
            <a:br>
              <a:rPr lang="en-US" sz="1800">
                <a:solidFill>
                  <a:srgbClr val="0A2458"/>
                </a:solidFill>
                <a:effectLst/>
                <a:latin typeface="Times New Roman" panose="02020603050405020304" pitchFamily="18" charset="0"/>
                <a:ea typeface="Calibri" panose="020F0502020204030204" pitchFamily="34" charset="0"/>
              </a:rPr>
            </a:br>
            <a:r>
              <a:rPr lang="en-US" sz="1800">
                <a:solidFill>
                  <a:srgbClr val="0A2458"/>
                </a:solidFill>
                <a:effectLst/>
                <a:latin typeface="Times New Roman" panose="02020603050405020304" pitchFamily="18" charset="0"/>
                <a:ea typeface="Calibri" panose="020F0502020204030204" pitchFamily="34" charset="0"/>
              </a:rPr>
              <a:t> </a:t>
            </a:r>
            <a:br>
              <a:rPr lang="en-US" sz="1800">
                <a:solidFill>
                  <a:srgbClr val="0A2458"/>
                </a:solidFill>
                <a:effectLst/>
                <a:latin typeface="Times New Roman" panose="02020603050405020304" pitchFamily="18" charset="0"/>
                <a:ea typeface="Calibri" panose="020F0502020204030204" pitchFamily="34" charset="0"/>
              </a:rPr>
            </a:br>
            <a:r>
              <a:rPr lang="en-US" sz="1800">
                <a:solidFill>
                  <a:srgbClr val="0A2458"/>
                </a:solidFill>
                <a:effectLst/>
                <a:latin typeface="Times New Roman" panose="02020603050405020304" pitchFamily="18" charset="0"/>
                <a:ea typeface="Calibri" panose="020F0502020204030204" pitchFamily="34" charset="0"/>
              </a:rPr>
              <a:t>We must consider hospital capacity as an additional important barometer.  Our hospitals need to be able to take care of people with heart attacks and strokes.  Our emergency departments can’t be so overwhelmed that patients with emergent issues have to wait in line.</a:t>
            </a:r>
            <a:br>
              <a:rPr lang="en-US" sz="1800">
                <a:solidFill>
                  <a:srgbClr val="0A2458"/>
                </a:solidFill>
                <a:effectLst/>
                <a:latin typeface="Times New Roman" panose="02020603050405020304" pitchFamily="18" charset="0"/>
                <a:ea typeface="Calibri" panose="020F0502020204030204" pitchFamily="34" charset="0"/>
              </a:rPr>
            </a:br>
            <a:r>
              <a:rPr lang="en-US" sz="1800">
                <a:solidFill>
                  <a:srgbClr val="0A2458"/>
                </a:solidFill>
                <a:effectLst/>
                <a:latin typeface="Times New Roman" panose="02020603050405020304" pitchFamily="18" charset="0"/>
                <a:ea typeface="Calibri" panose="020F0502020204030204" pitchFamily="34" charset="0"/>
              </a:rPr>
              <a:t> </a:t>
            </a:r>
            <a:br>
              <a:rPr lang="en-US" sz="1800">
                <a:solidFill>
                  <a:srgbClr val="0A2458"/>
                </a:solidFill>
                <a:effectLst/>
                <a:latin typeface="Times New Roman" panose="02020603050405020304" pitchFamily="18" charset="0"/>
                <a:ea typeface="Calibri" panose="020F0502020204030204" pitchFamily="34" charset="0"/>
              </a:rPr>
            </a:br>
            <a:r>
              <a:rPr lang="en-US" sz="1800">
                <a:solidFill>
                  <a:srgbClr val="0A2458"/>
                </a:solidFill>
                <a:effectLst/>
                <a:latin typeface="Times New Roman" panose="02020603050405020304" pitchFamily="18" charset="0"/>
                <a:ea typeface="Calibri" panose="020F0502020204030204" pitchFamily="34" charset="0"/>
              </a:rPr>
              <a:t>We are assessing the most important factors based on where we are in the pandemic, and align them to guidance that is relevant and encourages prevention measures when they are most needed to protect public health and our hospitals. </a:t>
            </a:r>
            <a:br>
              <a:rPr lang="en-US" sz="1800">
                <a:solidFill>
                  <a:srgbClr val="0A2458"/>
                </a:solidFill>
                <a:effectLst/>
                <a:latin typeface="Times New Roman" panose="02020603050405020304" pitchFamily="18" charset="0"/>
                <a:ea typeface="Calibri" panose="020F0502020204030204" pitchFamily="34" charset="0"/>
              </a:rPr>
            </a:br>
            <a:endParaRPr lang="en-US"/>
          </a:p>
        </p:txBody>
      </p:sp>
      <p:sp>
        <p:nvSpPr>
          <p:cNvPr id="4" name="Slide Number Placeholder 3"/>
          <p:cNvSpPr>
            <a:spLocks noGrp="1"/>
          </p:cNvSpPr>
          <p:nvPr>
            <p:ph type="sldNum" sz="quarter" idx="5"/>
          </p:nvPr>
        </p:nvSpPr>
        <p:spPr/>
        <p:txBody>
          <a:bodyPr/>
          <a:lstStyle/>
          <a:p>
            <a:fld id="{0C969D7C-9456-4CE8-A456-E44ECDEA5848}" type="slidenum">
              <a:rPr lang="en-US" smtClean="0"/>
              <a:t>1</a:t>
            </a:fld>
            <a:endParaRPr lang="en-US"/>
          </a:p>
        </p:txBody>
      </p:sp>
    </p:spTree>
    <p:extLst>
      <p:ext uri="{BB962C8B-B14F-4D97-AF65-F5344CB8AC3E}">
        <p14:creationId xmlns:p14="http://schemas.microsoft.com/office/powerpoint/2010/main" val="3400176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3.xml"/><Relationship Id="rId5" Type="http://schemas.openxmlformats.org/officeDocument/2006/relationships/image" Target="../media/image12.jpe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3.xml"/><Relationship Id="rId5" Type="http://schemas.openxmlformats.org/officeDocument/2006/relationships/image" Target="../media/image15.jpe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4.xml"/><Relationship Id="rId5" Type="http://schemas.openxmlformats.org/officeDocument/2006/relationships/image" Target="../media/image1.jpeg"/><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947544" y="1288496"/>
            <a:ext cx="4913032" cy="4634459"/>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419100" y="0"/>
            <a:ext cx="11772901"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696687" y="12129"/>
            <a:ext cx="11495315"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96687" y="1368341"/>
            <a:ext cx="10156192"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16740" y="2520846"/>
            <a:ext cx="10156192"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6"/>
            <a:ext cx="5575883" cy="502766"/>
          </a:xfrm>
          <a:prstGeom prst="rect">
            <a:avLst/>
          </a:prstGeom>
          <a:solidFill>
            <a:srgbClr val="FBAB18"/>
          </a:solidFill>
        </p:spPr>
        <p:txBody>
          <a:bodyPr wrap="square" rtlCol="0">
            <a:spAutoFit/>
          </a:bodyPr>
          <a:lstStyle/>
          <a:p>
            <a:pPr marL="380990" marR="0" lvl="0" indent="0" algn="l" defTabSz="1219170" rtl="0" eaLnBrk="0" fontAlgn="base" latinLnBrk="0" hangingPunct="0">
              <a:lnSpc>
                <a:spcPct val="100000"/>
              </a:lnSpc>
              <a:spcBef>
                <a:spcPct val="0"/>
              </a:spcBef>
              <a:spcAft>
                <a:spcPct val="0"/>
              </a:spcAft>
              <a:buClrTx/>
              <a:buSzTx/>
              <a:buFontTx/>
              <a:buNone/>
              <a:tabLst/>
              <a:defRPr/>
            </a:pPr>
            <a:r>
              <a:rPr lang="en-US" sz="2667"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356209" cy="1194093"/>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89458256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8062854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567188" y="279398"/>
            <a:ext cx="11081253" cy="906465"/>
          </a:xfrm>
        </p:spPr>
        <p:txBody>
          <a:bodyPr>
            <a:normAutofit/>
          </a:bodyPr>
          <a:lstStyle/>
          <a:p>
            <a:endParaRPr lang="en-US" sz="3600">
              <a:solidFill>
                <a:srgbClr val="0000FF"/>
              </a:solidFill>
              <a:latin typeface="+mn-lt"/>
            </a:endParaRPr>
          </a:p>
        </p:txBody>
      </p:sp>
      <p:sp>
        <p:nvSpPr>
          <p:cNvPr id="8" name="Content Placeholder 2"/>
          <p:cNvSpPr>
            <a:spLocks noGrp="1"/>
          </p:cNvSpPr>
          <p:nvPr>
            <p:ph idx="1"/>
          </p:nvPr>
        </p:nvSpPr>
        <p:spPr>
          <a:xfrm>
            <a:off x="567190" y="1364345"/>
            <a:ext cx="11081252" cy="4822145"/>
          </a:xfrm>
        </p:spPr>
        <p:txBody>
          <a:bodyPr/>
          <a:lstStyle/>
          <a:p>
            <a:endParaRPr lang="en-US"/>
          </a:p>
        </p:txBody>
      </p:sp>
      <p:sp>
        <p:nvSpPr>
          <p:cNvPr id="12" name="Slide Number Placeholder 5">
            <a:extLst>
              <a:ext uri="{FF2B5EF4-FFF2-40B4-BE49-F238E27FC236}">
                <a16:creationId xmlns:a16="http://schemas.microsoft.com/office/drawing/2014/main" id="{4D1CB30D-92F6-4115-BFEF-7F1C4C5EDAD8}"/>
              </a:ext>
            </a:extLst>
          </p:cNvPr>
          <p:cNvSpPr>
            <a:spLocks noGrp="1"/>
          </p:cNvSpPr>
          <p:nvPr>
            <p:ph type="sldNum" sz="quarter" idx="4294967295"/>
          </p:nvPr>
        </p:nvSpPr>
        <p:spPr>
          <a:xfrm>
            <a:off x="11719884" y="38982"/>
            <a:ext cx="443089" cy="365125"/>
          </a:xfrm>
          <a:prstGeom prst="rect">
            <a:avLst/>
          </a:prstGeom>
        </p:spPr>
        <p:txBody>
          <a:bodyPr vert="horz" lIns="91440" tIns="45720" rIns="91440" bIns="45720" rtlCol="0" anchor="ctr"/>
          <a:lstStyle>
            <a:lvl1pPr algn="r">
              <a:defRPr sz="1200">
                <a:solidFill>
                  <a:schemeClr val="bg1"/>
                </a:solidFill>
              </a:defRPr>
            </a:lvl1pPr>
          </a:lstStyle>
          <a:p>
            <a:pPr algn="ctr"/>
            <a:fld id="{9B11AF8B-AA4A-4143-91D6-A716333E3D61}" type="slidenum">
              <a:rPr lang="en-US" sz="1400" b="1" smtClean="0">
                <a:solidFill>
                  <a:srgbClr val="0000FF"/>
                </a:solidFill>
              </a:rPr>
              <a:pPr algn="ctr"/>
              <a:t>‹#›</a:t>
            </a:fld>
            <a:endParaRPr lang="en-US" sz="1400" b="1">
              <a:solidFill>
                <a:srgbClr val="0000FF"/>
              </a:solidFill>
            </a:endParaRPr>
          </a:p>
        </p:txBody>
      </p:sp>
    </p:spTree>
    <p:extLst>
      <p:ext uri="{BB962C8B-B14F-4D97-AF65-F5344CB8AC3E}">
        <p14:creationId xmlns:p14="http://schemas.microsoft.com/office/powerpoint/2010/main" val="193983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ctr">
              <a:lnSpc>
                <a:spcPts val="4000"/>
              </a:lnSpc>
              <a:defRPr sz="3733" b="1" baseline="0">
                <a:solidFill>
                  <a:srgbClr val="0039A6"/>
                </a:solidFill>
                <a:effectLst/>
                <a:latin typeface="Calibri" pitchFamily="34" charset="0"/>
              </a:defRPr>
            </a:lvl1pPr>
          </a:lstStyle>
          <a:p>
            <a:endParaRPr lang="en-US"/>
          </a:p>
        </p:txBody>
      </p:sp>
      <p:sp>
        <p:nvSpPr>
          <p:cNvPr id="5" name="Text Placeholder 7"/>
          <p:cNvSpPr>
            <a:spLocks noGrp="1"/>
          </p:cNvSpPr>
          <p:nvPr>
            <p:ph type="body" sz="quarter" idx="10"/>
          </p:nvPr>
        </p:nvSpPr>
        <p:spPr>
          <a:xfrm>
            <a:off x="609600" y="1545167"/>
            <a:ext cx="10972800" cy="4455584"/>
          </a:xfrm>
        </p:spPr>
        <p:txBody>
          <a:bodyPr/>
          <a:lstStyle>
            <a:lvl1pPr marL="457178" indent="-457178">
              <a:spcBef>
                <a:spcPts val="0"/>
              </a:spcBef>
              <a:buClr>
                <a:srgbClr val="0039A6"/>
              </a:buClr>
              <a:buFont typeface="Wingdings" panose="05000000000000000000" pitchFamily="2" charset="2"/>
              <a:buChar char="§"/>
              <a:defRPr sz="2667">
                <a:solidFill>
                  <a:srgbClr val="000000"/>
                </a:solidFill>
              </a:defRPr>
            </a:lvl1pPr>
            <a:lvl2pPr>
              <a:spcBef>
                <a:spcPts val="0"/>
              </a:spcBef>
              <a:buClr>
                <a:srgbClr val="0039A6"/>
              </a:buClr>
              <a:defRPr sz="2667">
                <a:solidFill>
                  <a:srgbClr val="000000"/>
                </a:solidFill>
              </a:defRPr>
            </a:lvl2pPr>
            <a:lvl3pPr>
              <a:spcBef>
                <a:spcPts val="0"/>
              </a:spcBef>
              <a:buClr>
                <a:srgbClr val="0039A6"/>
              </a:buClr>
              <a:defRPr sz="2667">
                <a:solidFill>
                  <a:srgbClr val="000000"/>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6" name="Line 6"/>
          <p:cNvSpPr>
            <a:spLocks noChangeShapeType="1"/>
          </p:cNvSpPr>
          <p:nvPr userDrawn="1"/>
        </p:nvSpPr>
        <p:spPr bwMode="auto">
          <a:xfrm>
            <a:off x="609600" y="1479311"/>
            <a:ext cx="10972800" cy="0"/>
          </a:xfrm>
          <a:prstGeom prst="line">
            <a:avLst/>
          </a:prstGeom>
          <a:noFill/>
          <a:ln w="25400">
            <a:solidFill>
              <a:srgbClr val="F23400"/>
            </a:solidFill>
            <a:round/>
            <a:headEnd/>
            <a:tailEnd/>
          </a:ln>
        </p:spPr>
        <p:txBody>
          <a:bodyPr wrap="none" anchor="ctr"/>
          <a:lstStyle/>
          <a:p>
            <a:pPr fontAlgn="base">
              <a:spcBef>
                <a:spcPct val="0"/>
              </a:spcBef>
              <a:spcAft>
                <a:spcPct val="0"/>
              </a:spcAft>
            </a:pPr>
            <a:endParaRPr lang="en-US" sz="2400">
              <a:ln>
                <a:solidFill>
                  <a:srgbClr val="002060">
                    <a:lumMod val="50000"/>
                    <a:lumOff val="50000"/>
                  </a:srgbClr>
                </a:solidFill>
              </a:ln>
              <a:solidFill>
                <a:srgbClr val="0F56DC"/>
              </a:solidFill>
              <a:latin typeface="Arial" charset="0"/>
            </a:endParaRPr>
          </a:p>
        </p:txBody>
      </p:sp>
    </p:spTree>
    <p:extLst>
      <p:ext uri="{BB962C8B-B14F-4D97-AF65-F5344CB8AC3E}">
        <p14:creationId xmlns:p14="http://schemas.microsoft.com/office/powerpoint/2010/main" val="2648873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638C-687B-40D8-8BC4-A490BFCF7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B520D-4B2A-4A4A-9783-2BAF245DC54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BFE95-5B57-4BAB-BA54-2F6AC2A1426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B73E4B-5A53-49CA-873F-A8A815382E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BF28A41-2A9F-4E16-B665-55F3C2C75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4C03F-0651-47AB-8894-4F29352DBFD3}"/>
              </a:ext>
            </a:extLst>
          </p:cNvPr>
          <p:cNvSpPr>
            <a:spLocks noGrp="1"/>
          </p:cNvSpPr>
          <p:nvPr>
            <p:ph type="sldNum" sz="quarter" idx="12"/>
          </p:nvPr>
        </p:nvSpPr>
        <p:spPr/>
        <p:txBody>
          <a:bodyPr/>
          <a:lstStyle/>
          <a:p>
            <a:fld id="{F24727EB-6117-4070-A62C-173C31FB0341}" type="slidenum">
              <a:rPr lang="en-US" smtClean="0"/>
              <a:t>‹#›</a:t>
            </a:fld>
            <a:endParaRPr lang="en-US"/>
          </a:p>
        </p:txBody>
      </p:sp>
    </p:spTree>
    <p:extLst>
      <p:ext uri="{BB962C8B-B14F-4D97-AF65-F5344CB8AC3E}">
        <p14:creationId xmlns:p14="http://schemas.microsoft.com/office/powerpoint/2010/main" val="1134367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 Title, Bar, Text">
    <p:spTree>
      <p:nvGrpSpPr>
        <p:cNvPr id="1" name=""/>
        <p:cNvGrpSpPr/>
        <p:nvPr/>
      </p:nvGrpSpPr>
      <p:grpSpPr>
        <a:xfrm>
          <a:off x="0" y="0"/>
          <a:ext cx="0" cy="0"/>
          <a:chOff x="0" y="0"/>
          <a:chExt cx="0" cy="0"/>
        </a:xfrm>
      </p:grpSpPr>
      <p:sp>
        <p:nvSpPr>
          <p:cNvPr id="2" name="Title 1"/>
          <p:cNvSpPr>
            <a:spLocks noGrp="1"/>
          </p:cNvSpPr>
          <p:nvPr>
            <p:ph type="title"/>
          </p:nvPr>
        </p:nvSpPr>
        <p:spPr>
          <a:xfrm>
            <a:off x="731521" y="274639"/>
            <a:ext cx="9571284"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1" y="6684596"/>
            <a:ext cx="12192001" cy="248992"/>
          </a:xfrm>
          <a:prstGeom prst="rect">
            <a:avLst/>
          </a:prstGeom>
        </p:spPr>
      </p:pic>
      <p:sp>
        <p:nvSpPr>
          <p:cNvPr id="6" name="Line 6"/>
          <p:cNvSpPr>
            <a:spLocks noChangeShapeType="1"/>
          </p:cNvSpPr>
          <p:nvPr userDrawn="1"/>
        </p:nvSpPr>
        <p:spPr bwMode="auto">
          <a:xfrm>
            <a:off x="609600" y="1479311"/>
            <a:ext cx="10972800" cy="0"/>
          </a:xfrm>
          <a:prstGeom prst="line">
            <a:avLst/>
          </a:prstGeom>
          <a:noFill/>
          <a:ln w="25400">
            <a:solidFill>
              <a:srgbClr val="0039A6"/>
            </a:solidFill>
            <a:round/>
            <a:headEnd/>
            <a:tailEnd/>
          </a:ln>
        </p:spPr>
        <p:txBody>
          <a:bodyPr wrap="none" anchor="ctr"/>
          <a:lstStyle/>
          <a:p>
            <a:pPr fontAlgn="base">
              <a:spcBef>
                <a:spcPct val="0"/>
              </a:spcBef>
              <a:spcAft>
                <a:spcPct val="0"/>
              </a:spcAft>
            </a:pPr>
            <a:endParaRPr lang="en-US" sz="2400">
              <a:ln>
                <a:solidFill>
                  <a:srgbClr val="002060">
                    <a:lumMod val="50000"/>
                    <a:lumOff val="50000"/>
                  </a:srgbClr>
                </a:solidFill>
              </a:ln>
              <a:solidFill>
                <a:srgbClr val="0F56DC"/>
              </a:solidFill>
              <a:latin typeface="Arial" charset="0"/>
            </a:endParaRPr>
          </a:p>
        </p:txBody>
      </p:sp>
      <p:pic>
        <p:nvPicPr>
          <p:cNvPr id="8" name="Picture 7"/>
          <p:cNvPicPr>
            <a:picLocks noChangeAspect="1"/>
          </p:cNvPicPr>
          <p:nvPr userDrawn="1"/>
        </p:nvPicPr>
        <p:blipFill rotWithShape="1">
          <a:blip r:embed="rId3"/>
          <a:srcRect l="10000" r="4917" b="-2800"/>
          <a:stretch/>
        </p:blipFill>
        <p:spPr>
          <a:xfrm>
            <a:off x="909320" y="6550354"/>
            <a:ext cx="10373360" cy="186509"/>
          </a:xfrm>
          <a:prstGeom prst="rect">
            <a:avLst/>
          </a:prstGeom>
        </p:spPr>
      </p:pic>
      <p:sp>
        <p:nvSpPr>
          <p:cNvPr id="9" name="TextBox 8"/>
          <p:cNvSpPr txBox="1"/>
          <p:nvPr userDrawn="1"/>
        </p:nvSpPr>
        <p:spPr>
          <a:xfrm>
            <a:off x="11725206" y="6326493"/>
            <a:ext cx="466794" cy="379656"/>
          </a:xfrm>
          <a:prstGeom prst="rect">
            <a:avLst/>
          </a:prstGeom>
          <a:noFill/>
        </p:spPr>
        <p:txBody>
          <a:bodyPr wrap="none" rtlCol="0">
            <a:spAutoFit/>
          </a:bodyPr>
          <a:lstStyle/>
          <a:p>
            <a:pPr algn="r"/>
            <a:fld id="{16C56A00-B67A-4726-B07D-3A7D659B2E50}" type="slidenum">
              <a:rPr lang="en-US" sz="1867" smtClean="0">
                <a:solidFill>
                  <a:srgbClr val="000000"/>
                </a:solidFill>
                <a:latin typeface="Calibri" panose="020F0502020204030204" pitchFamily="34" charset="0"/>
              </a:rPr>
              <a:pPr algn="r"/>
              <a:t>‹#›</a:t>
            </a:fld>
            <a:endParaRPr lang="en-US" sz="1867">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8D572417-480D-435D-97AE-A0029ADAF9A8}"/>
              </a:ext>
            </a:extLst>
          </p:cNvPr>
          <p:cNvSpPr txBox="1"/>
          <p:nvPr userDrawn="1"/>
        </p:nvSpPr>
        <p:spPr>
          <a:xfrm>
            <a:off x="618184" y="1"/>
            <a:ext cx="10972800" cy="276999"/>
          </a:xfrm>
          <a:prstGeom prst="rect">
            <a:avLst/>
          </a:prstGeom>
          <a:noFill/>
        </p:spPr>
        <p:txBody>
          <a:bodyPr wrap="square" rtlCol="0">
            <a:spAutoFit/>
          </a:bodyPr>
          <a:lstStyle/>
          <a:p>
            <a:pPr algn="ctr">
              <a:defRPr/>
            </a:pPr>
            <a:r>
              <a:rPr lang="en-US" sz="1200">
                <a:solidFill>
                  <a:prstClr val="black"/>
                </a:solidFill>
              </a:rPr>
              <a:t>COVID-19 IM Meeting Slide Submission Template</a:t>
            </a:r>
          </a:p>
        </p:txBody>
      </p:sp>
      <p:pic>
        <p:nvPicPr>
          <p:cNvPr id="14" name="Picture 13">
            <a:extLst>
              <a:ext uri="{FF2B5EF4-FFF2-40B4-BE49-F238E27FC236}">
                <a16:creationId xmlns:a16="http://schemas.microsoft.com/office/drawing/2014/main" id="{0ED0A24B-D62E-4FB3-AF80-330CA1B4E4F1}"/>
              </a:ext>
            </a:extLst>
          </p:cNvPr>
          <p:cNvPicPr>
            <a:picLocks noChangeAspect="1"/>
          </p:cNvPicPr>
          <p:nvPr userDrawn="1"/>
        </p:nvPicPr>
        <p:blipFill>
          <a:blip r:embed="rId4"/>
          <a:stretch>
            <a:fillRect/>
          </a:stretch>
        </p:blipFill>
        <p:spPr>
          <a:xfrm>
            <a:off x="10311386" y="124312"/>
            <a:ext cx="1758692" cy="987552"/>
          </a:xfrm>
          <a:prstGeom prst="rect">
            <a:avLst/>
          </a:prstGeom>
        </p:spPr>
      </p:pic>
      <p:sp>
        <p:nvSpPr>
          <p:cNvPr id="15" name="Text Placeholder 7">
            <a:extLst>
              <a:ext uri="{FF2B5EF4-FFF2-40B4-BE49-F238E27FC236}">
                <a16:creationId xmlns:a16="http://schemas.microsoft.com/office/drawing/2014/main" id="{69B4A1E1-958B-453E-9FB2-17E3AF2C7EB1}"/>
              </a:ext>
            </a:extLst>
          </p:cNvPr>
          <p:cNvSpPr>
            <a:spLocks noGrp="1"/>
          </p:cNvSpPr>
          <p:nvPr>
            <p:ph type="body" sz="quarter" idx="10"/>
          </p:nvPr>
        </p:nvSpPr>
        <p:spPr>
          <a:xfrm>
            <a:off x="609600" y="1545166"/>
            <a:ext cx="10972800" cy="4943511"/>
          </a:xfrm>
        </p:spPr>
        <p:txBody>
          <a:bodyPr/>
          <a:lstStyle>
            <a:lvl1pPr marL="457189" indent="-457189">
              <a:spcBef>
                <a:spcPts val="0"/>
              </a:spcBef>
              <a:buClr>
                <a:srgbClr val="0039A6"/>
              </a:buClr>
              <a:buFont typeface="Wingdings" panose="05000000000000000000" pitchFamily="2" charset="2"/>
              <a:buChar char="§"/>
              <a:defRPr sz="2667">
                <a:solidFill>
                  <a:srgbClr val="000000"/>
                </a:solidFill>
              </a:defRPr>
            </a:lvl1pPr>
            <a:lvl2pPr marL="836063" indent="-380990">
              <a:spcBef>
                <a:spcPts val="0"/>
              </a:spcBef>
              <a:buClr>
                <a:srgbClr val="003CA5"/>
              </a:buClr>
              <a:defRPr sz="2400">
                <a:solidFill>
                  <a:srgbClr val="000000"/>
                </a:solidFill>
              </a:defRPr>
            </a:lvl2pPr>
            <a:lvl3pPr marL="1138738" indent="-304792">
              <a:spcBef>
                <a:spcPts val="0"/>
              </a:spcBef>
              <a:buClr>
                <a:srgbClr val="003CA5"/>
              </a:buClr>
              <a:defRPr sz="2133">
                <a:solidFill>
                  <a:srgbClr val="000000"/>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541967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ATA SLIDE">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17563" y="1196975"/>
            <a:ext cx="4984750" cy="3082925"/>
          </a:xfrm>
        </p:spPr>
        <p:txBody>
          <a:bodyPr/>
          <a:lstStyle/>
          <a:p>
            <a:endParaRPr lang="en-US"/>
          </a:p>
        </p:txBody>
      </p:sp>
      <p:sp>
        <p:nvSpPr>
          <p:cNvPr id="7" name="Picture Placeholder 6"/>
          <p:cNvSpPr>
            <a:spLocks noGrp="1"/>
          </p:cNvSpPr>
          <p:nvPr>
            <p:ph type="pic" sz="quarter" idx="11"/>
          </p:nvPr>
        </p:nvSpPr>
        <p:spPr>
          <a:xfrm>
            <a:off x="6805613" y="1149350"/>
            <a:ext cx="4984750" cy="3067050"/>
          </a:xfrm>
        </p:spPr>
        <p:txBody>
          <a:bodyPr/>
          <a:lstStyle/>
          <a:p>
            <a:endParaRPr lang="en-US"/>
          </a:p>
        </p:txBody>
      </p:sp>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23438099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947545" y="1288499"/>
            <a:ext cx="4913032" cy="4634459"/>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419102" y="5"/>
            <a:ext cx="11772901"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itle 1"/>
          <p:cNvSpPr>
            <a:spLocks noGrp="1"/>
          </p:cNvSpPr>
          <p:nvPr userDrawn="1">
            <p:ph type="title"/>
          </p:nvPr>
        </p:nvSpPr>
        <p:spPr>
          <a:xfrm>
            <a:off x="696689" y="12134"/>
            <a:ext cx="11495316" cy="1155779"/>
          </a:xfrm>
          <a:prstGeom prst="rect">
            <a:avLst/>
          </a:prstGeom>
        </p:spPr>
        <p:txBody>
          <a:bodyPr anchor="ctr"/>
          <a:lstStyle>
            <a:lvl1pPr algn="l">
              <a:lnSpc>
                <a:spcPts val="2667"/>
              </a:lnSpc>
              <a:defRPr sz="2489"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96688" y="1368341"/>
            <a:ext cx="10156192" cy="457200"/>
          </a:xfrm>
          <a:prstGeom prst="rect">
            <a:avLst/>
          </a:prstGeom>
        </p:spPr>
        <p:txBody>
          <a:bodyPr/>
          <a:lstStyle>
            <a:lvl1pPr marL="0" indent="0" algn="l">
              <a:buNone/>
              <a:defRPr sz="1778" b="1" baseline="0">
                <a:solidFill>
                  <a:srgbClr val="2D2D2D"/>
                </a:solidFill>
                <a:effectLst/>
                <a:latin typeface="Calibri" pitchFamily="34" charset="0"/>
              </a:defRPr>
            </a:lvl1pPr>
            <a:lvl2pPr marL="406399" indent="0" algn="ctr">
              <a:buNone/>
              <a:defRPr>
                <a:solidFill>
                  <a:schemeClr val="tx1">
                    <a:tint val="75000"/>
                  </a:schemeClr>
                </a:solidFill>
              </a:defRPr>
            </a:lvl2pPr>
            <a:lvl3pPr marL="812799" indent="0" algn="ctr">
              <a:buNone/>
              <a:defRPr>
                <a:solidFill>
                  <a:schemeClr val="tx1">
                    <a:tint val="75000"/>
                  </a:schemeClr>
                </a:solidFill>
              </a:defRPr>
            </a:lvl3pPr>
            <a:lvl4pPr marL="1219197" indent="0" algn="ctr">
              <a:buNone/>
              <a:defRPr>
                <a:solidFill>
                  <a:schemeClr val="tx1">
                    <a:tint val="75000"/>
                  </a:schemeClr>
                </a:solidFill>
              </a:defRPr>
            </a:lvl4pPr>
            <a:lvl5pPr marL="1625597" indent="0" algn="ctr">
              <a:buNone/>
              <a:defRPr>
                <a:solidFill>
                  <a:schemeClr val="tx1">
                    <a:tint val="75000"/>
                  </a:schemeClr>
                </a:solidFill>
              </a:defRPr>
            </a:lvl5pPr>
            <a:lvl6pPr marL="2031996" indent="0" algn="ctr">
              <a:buNone/>
              <a:defRPr>
                <a:solidFill>
                  <a:schemeClr val="tx1">
                    <a:tint val="75000"/>
                  </a:schemeClr>
                </a:solidFill>
              </a:defRPr>
            </a:lvl6pPr>
            <a:lvl7pPr marL="2438396" indent="0" algn="ctr">
              <a:buNone/>
              <a:defRPr>
                <a:solidFill>
                  <a:schemeClr val="tx1">
                    <a:tint val="75000"/>
                  </a:schemeClr>
                </a:solidFill>
              </a:defRPr>
            </a:lvl7pPr>
            <a:lvl8pPr marL="2844794" indent="0" algn="ctr">
              <a:buNone/>
              <a:defRPr>
                <a:solidFill>
                  <a:schemeClr val="tx1">
                    <a:tint val="75000"/>
                  </a:schemeClr>
                </a:solidFill>
              </a:defRPr>
            </a:lvl8pPr>
            <a:lvl9pPr marL="3251192"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16740" y="2520851"/>
            <a:ext cx="10156192" cy="1039317"/>
          </a:xfrm>
          <a:prstGeom prst="rect">
            <a:avLst/>
          </a:prstGeom>
        </p:spPr>
        <p:txBody>
          <a:bodyPr/>
          <a:lstStyle>
            <a:lvl1pPr marL="0" indent="0" algn="l">
              <a:lnSpc>
                <a:spcPts val="1778"/>
              </a:lnSpc>
              <a:buNone/>
              <a:defRPr sz="16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21" y="5706818"/>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20" y="6014058"/>
            <a:ext cx="5575884" cy="365934"/>
          </a:xfrm>
          <a:prstGeom prst="rect">
            <a:avLst/>
          </a:prstGeom>
          <a:solidFill>
            <a:srgbClr val="FBAB18"/>
          </a:solidFill>
        </p:spPr>
        <p:txBody>
          <a:bodyPr wrap="square" rtlCol="0">
            <a:spAutoFit/>
          </a:bodyPr>
          <a:lstStyle/>
          <a:p>
            <a:pPr marL="253999" marR="0" lvl="0" indent="0" algn="l" defTabSz="812799" rtl="0" eaLnBrk="0" fontAlgn="base" latinLnBrk="0" hangingPunct="0">
              <a:lnSpc>
                <a:spcPct val="100000"/>
              </a:lnSpc>
              <a:spcBef>
                <a:spcPct val="0"/>
              </a:spcBef>
              <a:spcAft>
                <a:spcPct val="0"/>
              </a:spcAft>
              <a:buClrTx/>
              <a:buSzTx/>
              <a:buFontTx/>
              <a:buNone/>
              <a:tabLst/>
              <a:defRPr/>
            </a:pPr>
            <a:r>
              <a:rPr lang="en-US" sz="1778"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2" y="7"/>
            <a:ext cx="356210" cy="1194093"/>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grpSp>
    </p:spTree>
    <p:extLst>
      <p:ext uri="{BB962C8B-B14F-4D97-AF65-F5344CB8AC3E}">
        <p14:creationId xmlns:p14="http://schemas.microsoft.com/office/powerpoint/2010/main" val="36809561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itle 1"/>
          <p:cNvSpPr>
            <a:spLocks noGrp="1"/>
          </p:cNvSpPr>
          <p:nvPr userDrawn="1">
            <p:ph type="title"/>
          </p:nvPr>
        </p:nvSpPr>
        <p:spPr>
          <a:xfrm>
            <a:off x="914401" y="12134"/>
            <a:ext cx="11277600" cy="1155779"/>
          </a:xfrm>
          <a:prstGeom prst="rect">
            <a:avLst/>
          </a:prstGeom>
        </p:spPr>
        <p:txBody>
          <a:bodyPr anchor="ctr"/>
          <a:lstStyle>
            <a:lvl1pPr algn="l">
              <a:lnSpc>
                <a:spcPts val="2667"/>
              </a:lnSpc>
              <a:defRPr sz="2489"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914403" y="1415968"/>
            <a:ext cx="9938477" cy="457200"/>
          </a:xfrm>
          <a:prstGeom prst="rect">
            <a:avLst/>
          </a:prstGeom>
        </p:spPr>
        <p:txBody>
          <a:bodyPr/>
          <a:lstStyle>
            <a:lvl1pPr marL="0" indent="0" algn="l">
              <a:buNone/>
              <a:defRPr sz="1778" b="1" baseline="0">
                <a:solidFill>
                  <a:schemeClr val="tx2"/>
                </a:solidFill>
                <a:effectLst/>
                <a:latin typeface="Calibri" pitchFamily="34" charset="0"/>
              </a:defRPr>
            </a:lvl1pPr>
            <a:lvl2pPr marL="406399" indent="0" algn="ctr">
              <a:buNone/>
              <a:defRPr>
                <a:solidFill>
                  <a:schemeClr val="tx1">
                    <a:tint val="75000"/>
                  </a:schemeClr>
                </a:solidFill>
              </a:defRPr>
            </a:lvl2pPr>
            <a:lvl3pPr marL="812799" indent="0" algn="ctr">
              <a:buNone/>
              <a:defRPr>
                <a:solidFill>
                  <a:schemeClr val="tx1">
                    <a:tint val="75000"/>
                  </a:schemeClr>
                </a:solidFill>
              </a:defRPr>
            </a:lvl3pPr>
            <a:lvl4pPr marL="1219197" indent="0" algn="ctr">
              <a:buNone/>
              <a:defRPr>
                <a:solidFill>
                  <a:schemeClr val="tx1">
                    <a:tint val="75000"/>
                  </a:schemeClr>
                </a:solidFill>
              </a:defRPr>
            </a:lvl4pPr>
            <a:lvl5pPr marL="1625597" indent="0" algn="ctr">
              <a:buNone/>
              <a:defRPr>
                <a:solidFill>
                  <a:schemeClr val="tx1">
                    <a:tint val="75000"/>
                  </a:schemeClr>
                </a:solidFill>
              </a:defRPr>
            </a:lvl5pPr>
            <a:lvl6pPr marL="2031996" indent="0" algn="ctr">
              <a:buNone/>
              <a:defRPr>
                <a:solidFill>
                  <a:schemeClr val="tx1">
                    <a:tint val="75000"/>
                  </a:schemeClr>
                </a:solidFill>
              </a:defRPr>
            </a:lvl6pPr>
            <a:lvl7pPr marL="2438396" indent="0" algn="ctr">
              <a:buNone/>
              <a:defRPr>
                <a:solidFill>
                  <a:schemeClr val="tx1">
                    <a:tint val="75000"/>
                  </a:schemeClr>
                </a:solidFill>
              </a:defRPr>
            </a:lvl7pPr>
            <a:lvl8pPr marL="2844794" indent="0" algn="ctr">
              <a:buNone/>
              <a:defRPr>
                <a:solidFill>
                  <a:schemeClr val="tx1">
                    <a:tint val="75000"/>
                  </a:schemeClr>
                </a:solidFill>
              </a:defRPr>
            </a:lvl8pPr>
            <a:lvl9pPr marL="3251192"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914403" y="2520851"/>
            <a:ext cx="9858531" cy="1039317"/>
          </a:xfrm>
          <a:prstGeom prst="rect">
            <a:avLst/>
          </a:prstGeom>
        </p:spPr>
        <p:txBody>
          <a:bodyPr/>
          <a:lstStyle>
            <a:lvl1pPr marL="0" indent="0" algn="l">
              <a:lnSpc>
                <a:spcPts val="1778"/>
              </a:lnSpc>
              <a:buNone/>
              <a:defRPr sz="16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21" y="5706818"/>
            <a:ext cx="1672779" cy="95900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2" y="7"/>
            <a:ext cx="356210" cy="1194093"/>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grpSp>
    </p:spTree>
    <p:extLst>
      <p:ext uri="{BB962C8B-B14F-4D97-AF65-F5344CB8AC3E}">
        <p14:creationId xmlns:p14="http://schemas.microsoft.com/office/powerpoint/2010/main" val="20935457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4" y="6727353"/>
            <a:ext cx="804111" cy="121584"/>
          </a:xfrm>
          <a:prstGeom prst="rect">
            <a:avLst/>
          </a:prstGeom>
          <a:solidFill>
            <a:srgbClr val="B01519"/>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9" name="Rectangle 8"/>
          <p:cNvSpPr>
            <a:spLocks noChangeArrowheads="1"/>
          </p:cNvSpPr>
          <p:nvPr userDrawn="1"/>
        </p:nvSpPr>
        <p:spPr bwMode="auto">
          <a:xfrm>
            <a:off x="8903848" y="6727353"/>
            <a:ext cx="804111" cy="121584"/>
          </a:xfrm>
          <a:prstGeom prst="rect">
            <a:avLst/>
          </a:prstGeom>
          <a:solidFill>
            <a:srgbClr val="FBAB18"/>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0" name="Rectangle 9"/>
          <p:cNvSpPr>
            <a:spLocks noChangeArrowheads="1"/>
          </p:cNvSpPr>
          <p:nvPr userDrawn="1"/>
        </p:nvSpPr>
        <p:spPr bwMode="auto">
          <a:xfrm>
            <a:off x="9707958" y="6727353"/>
            <a:ext cx="804765" cy="121584"/>
          </a:xfrm>
          <a:prstGeom prst="rect">
            <a:avLst/>
          </a:prstGeom>
          <a:solidFill>
            <a:srgbClr val="292B6E"/>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1" name="Rectangle 10"/>
          <p:cNvSpPr>
            <a:spLocks noChangeArrowheads="1"/>
          </p:cNvSpPr>
          <p:nvPr userDrawn="1"/>
        </p:nvSpPr>
        <p:spPr bwMode="auto">
          <a:xfrm>
            <a:off x="10494266" y="6727353"/>
            <a:ext cx="1697737" cy="121584"/>
          </a:xfrm>
          <a:prstGeom prst="rect">
            <a:avLst/>
          </a:prstGeom>
          <a:solidFill>
            <a:srgbClr val="4656A6"/>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3" name="Rectangle 12"/>
          <p:cNvSpPr>
            <a:spLocks noChangeArrowheads="1"/>
          </p:cNvSpPr>
          <p:nvPr userDrawn="1"/>
        </p:nvSpPr>
        <p:spPr bwMode="auto">
          <a:xfrm>
            <a:off x="7308080" y="6727353"/>
            <a:ext cx="804111" cy="121584"/>
          </a:xfrm>
          <a:prstGeom prst="rect">
            <a:avLst/>
          </a:prstGeom>
          <a:solidFill>
            <a:srgbClr val="55BF8B"/>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2" name="Title 1"/>
          <p:cNvSpPr>
            <a:spLocks noGrp="1"/>
          </p:cNvSpPr>
          <p:nvPr userDrawn="1">
            <p:ph type="title" hasCustomPrompt="1"/>
          </p:nvPr>
        </p:nvSpPr>
        <p:spPr>
          <a:xfrm>
            <a:off x="609600" y="274644"/>
            <a:ext cx="10972800" cy="919455"/>
          </a:xfrm>
          <a:prstGeom prst="rect">
            <a:avLst/>
          </a:prstGeom>
        </p:spPr>
        <p:txBody>
          <a:bodyPr anchor="b" anchorCtr="0"/>
          <a:lstStyle>
            <a:lvl1pPr algn="l">
              <a:lnSpc>
                <a:spcPts val="2667"/>
              </a:lnSpc>
              <a:defRPr sz="2489"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204612" indent="-204612">
              <a:buClr>
                <a:srgbClr val="005DAA"/>
              </a:buClr>
              <a:buFont typeface="Wingdings" panose="05000000000000000000" pitchFamily="2" charset="2"/>
              <a:buChar char="§"/>
              <a:defRPr sz="1778">
                <a:solidFill>
                  <a:srgbClr val="2D2D2D"/>
                </a:solidFill>
              </a:defRPr>
            </a:lvl1pPr>
            <a:lvl2pPr>
              <a:buClr>
                <a:srgbClr val="532E63"/>
              </a:buClr>
              <a:defRPr sz="1778">
                <a:solidFill>
                  <a:srgbClr val="2D2D2D"/>
                </a:solidFill>
              </a:defRPr>
            </a:lvl2pPr>
            <a:lvl3pPr>
              <a:buClr>
                <a:srgbClr val="9A3B26"/>
              </a:buClr>
              <a:defRPr sz="1778">
                <a:solidFill>
                  <a:srgbClr val="2D2D2D"/>
                </a:solidFill>
              </a:defRPr>
            </a:lvl3pPr>
            <a:lvl4pPr>
              <a:defRPr sz="1778">
                <a:solidFill>
                  <a:schemeClr val="accent4">
                    <a:lumMod val="75000"/>
                  </a:schemeClr>
                </a:solidFill>
              </a:defRPr>
            </a:lvl4pPr>
            <a:lvl5pPr>
              <a:defRPr sz="1778">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20" y="6001469"/>
            <a:ext cx="1158819" cy="664349"/>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2" y="7"/>
            <a:ext cx="356210"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grpSp>
    </p:spTree>
    <p:extLst>
      <p:ext uri="{BB962C8B-B14F-4D97-AF65-F5344CB8AC3E}">
        <p14:creationId xmlns:p14="http://schemas.microsoft.com/office/powerpoint/2010/main" val="7643573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4" y="6727353"/>
            <a:ext cx="804111" cy="121584"/>
          </a:xfrm>
          <a:prstGeom prst="rect">
            <a:avLst/>
          </a:prstGeom>
          <a:solidFill>
            <a:srgbClr val="B01519"/>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9" name="Rectangle 8"/>
          <p:cNvSpPr>
            <a:spLocks noChangeArrowheads="1"/>
          </p:cNvSpPr>
          <p:nvPr userDrawn="1"/>
        </p:nvSpPr>
        <p:spPr bwMode="auto">
          <a:xfrm>
            <a:off x="8903848" y="6727353"/>
            <a:ext cx="804111" cy="121584"/>
          </a:xfrm>
          <a:prstGeom prst="rect">
            <a:avLst/>
          </a:prstGeom>
          <a:solidFill>
            <a:srgbClr val="FBAB18"/>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0" name="Rectangle 9"/>
          <p:cNvSpPr>
            <a:spLocks noChangeArrowheads="1"/>
          </p:cNvSpPr>
          <p:nvPr userDrawn="1"/>
        </p:nvSpPr>
        <p:spPr bwMode="auto">
          <a:xfrm>
            <a:off x="9707958" y="6727353"/>
            <a:ext cx="804765" cy="121584"/>
          </a:xfrm>
          <a:prstGeom prst="rect">
            <a:avLst/>
          </a:prstGeom>
          <a:solidFill>
            <a:srgbClr val="292B6E"/>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1" name="Rectangle 10"/>
          <p:cNvSpPr>
            <a:spLocks noChangeArrowheads="1"/>
          </p:cNvSpPr>
          <p:nvPr userDrawn="1"/>
        </p:nvSpPr>
        <p:spPr bwMode="auto">
          <a:xfrm>
            <a:off x="10494266" y="6727353"/>
            <a:ext cx="1697737" cy="121584"/>
          </a:xfrm>
          <a:prstGeom prst="rect">
            <a:avLst/>
          </a:prstGeom>
          <a:solidFill>
            <a:srgbClr val="4656A6"/>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3" name="Rectangle 12"/>
          <p:cNvSpPr>
            <a:spLocks noChangeArrowheads="1"/>
          </p:cNvSpPr>
          <p:nvPr userDrawn="1"/>
        </p:nvSpPr>
        <p:spPr bwMode="auto">
          <a:xfrm>
            <a:off x="7308080" y="6727353"/>
            <a:ext cx="804111" cy="121584"/>
          </a:xfrm>
          <a:prstGeom prst="rect">
            <a:avLst/>
          </a:prstGeom>
          <a:solidFill>
            <a:srgbClr val="55BF8B"/>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2" name="Title 1"/>
          <p:cNvSpPr>
            <a:spLocks noGrp="1"/>
          </p:cNvSpPr>
          <p:nvPr userDrawn="1">
            <p:ph type="title" hasCustomPrompt="1"/>
          </p:nvPr>
        </p:nvSpPr>
        <p:spPr>
          <a:xfrm>
            <a:off x="609600" y="274644"/>
            <a:ext cx="10972800" cy="919455"/>
          </a:xfrm>
          <a:prstGeom prst="rect">
            <a:avLst/>
          </a:prstGeom>
        </p:spPr>
        <p:txBody>
          <a:bodyPr anchor="b" anchorCtr="0"/>
          <a:lstStyle>
            <a:lvl1pPr algn="l">
              <a:lnSpc>
                <a:spcPts val="2667"/>
              </a:lnSpc>
              <a:defRPr sz="2489"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204612" indent="-204612">
              <a:buClr>
                <a:srgbClr val="005DAA"/>
              </a:buClr>
              <a:buFont typeface="Wingdings" panose="05000000000000000000" pitchFamily="2" charset="2"/>
              <a:buChar char="§"/>
              <a:defRPr sz="1778">
                <a:solidFill>
                  <a:srgbClr val="2D2D2D"/>
                </a:solidFill>
              </a:defRPr>
            </a:lvl1pPr>
            <a:lvl2pPr>
              <a:buClr>
                <a:srgbClr val="532E63"/>
              </a:buClr>
              <a:defRPr sz="1778">
                <a:solidFill>
                  <a:srgbClr val="2D2D2D"/>
                </a:solidFill>
              </a:defRPr>
            </a:lvl2pPr>
            <a:lvl3pPr>
              <a:buClr>
                <a:srgbClr val="9A3B26"/>
              </a:buClr>
              <a:defRPr sz="1778">
                <a:solidFill>
                  <a:srgbClr val="2D2D2D"/>
                </a:solidFill>
              </a:defRPr>
            </a:lvl3pPr>
            <a:lvl4pPr>
              <a:defRPr sz="1778">
                <a:solidFill>
                  <a:schemeClr val="accent4">
                    <a:lumMod val="75000"/>
                  </a:schemeClr>
                </a:solidFill>
              </a:defRPr>
            </a:lvl4pPr>
            <a:lvl5pPr>
              <a:defRPr sz="1778">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2" y="7"/>
            <a:ext cx="356210"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grpSp>
    </p:spTree>
    <p:extLst>
      <p:ext uri="{BB962C8B-B14F-4D97-AF65-F5344CB8AC3E}">
        <p14:creationId xmlns:p14="http://schemas.microsoft.com/office/powerpoint/2010/main" val="35983025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914401" y="12129"/>
            <a:ext cx="11277600"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914402" y="1415968"/>
            <a:ext cx="9938477"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914401" y="2520846"/>
            <a:ext cx="9858531"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55764016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2667"/>
              </a:lnSpc>
              <a:defRPr sz="2489"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304800" indent="-304800">
              <a:buClr>
                <a:srgbClr val="541900"/>
              </a:buClr>
              <a:buSzPct val="70000"/>
              <a:buFont typeface="Wingdings" panose="05000000000000000000" pitchFamily="2" charset="2"/>
              <a:buChar char="§"/>
              <a:defRPr sz="2133" b="1" baseline="0">
                <a:solidFill>
                  <a:srgbClr val="000000"/>
                </a:solidFill>
                <a:latin typeface="Calibri" pitchFamily="34" charset="0"/>
              </a:defRPr>
            </a:lvl1pPr>
            <a:lvl2pPr marL="660398" indent="-253999">
              <a:buClr>
                <a:srgbClr val="005984"/>
              </a:buClr>
              <a:buSzPct val="100000"/>
              <a:buFont typeface="Arial" panose="020B0604020202020204" pitchFamily="34" charset="0"/>
              <a:buChar char="•"/>
              <a:defRPr sz="1778">
                <a:solidFill>
                  <a:schemeClr val="accent4">
                    <a:lumMod val="75000"/>
                  </a:schemeClr>
                </a:solidFill>
              </a:defRPr>
            </a:lvl2pPr>
            <a:lvl3pPr>
              <a:buClrTx/>
              <a:buSzPct val="100000"/>
              <a:buFont typeface="Arial" pitchFamily="34" charset="0"/>
              <a:buChar char="•"/>
              <a:defRPr sz="1600">
                <a:solidFill>
                  <a:schemeClr val="accent4">
                    <a:lumMod val="75000"/>
                  </a:schemeClr>
                </a:solidFill>
              </a:defRPr>
            </a:lvl3pPr>
            <a:lvl4pPr>
              <a:buClr>
                <a:schemeClr val="bg1"/>
              </a:buClr>
              <a:buSzPct val="70000"/>
              <a:buFont typeface="Courier New" pitchFamily="49" charset="0"/>
              <a:buChar char="o"/>
              <a:defRPr sz="1600" baseline="0">
                <a:solidFill>
                  <a:schemeClr val="bg2"/>
                </a:solidFill>
              </a:defRPr>
            </a:lvl4pPr>
            <a:lvl5pPr>
              <a:buClr>
                <a:schemeClr val="bg1"/>
              </a:buClr>
              <a:buSzPct val="70000"/>
              <a:buFont typeface="Arial" pitchFamily="34" charset="0"/>
              <a:buChar char="•"/>
              <a:defRPr sz="16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304800" indent="-304800">
              <a:buClr>
                <a:srgbClr val="541900"/>
              </a:buClr>
              <a:buSzPct val="70000"/>
              <a:buFont typeface="Wingdings" panose="05000000000000000000" pitchFamily="2" charset="2"/>
              <a:buChar char="§"/>
              <a:defRPr sz="2133" b="1" baseline="0">
                <a:solidFill>
                  <a:srgbClr val="000000"/>
                </a:solidFill>
                <a:latin typeface="Calibri" pitchFamily="34" charset="0"/>
              </a:defRPr>
            </a:lvl1pPr>
            <a:lvl2pPr marL="660398" indent="-253999">
              <a:buClr>
                <a:srgbClr val="005984"/>
              </a:buClr>
              <a:buSzPct val="100000"/>
              <a:buFont typeface="Arial" panose="020B0604020202020204" pitchFamily="34" charset="0"/>
              <a:buChar char="•"/>
              <a:defRPr sz="1778">
                <a:solidFill>
                  <a:schemeClr val="accent4">
                    <a:lumMod val="75000"/>
                  </a:schemeClr>
                </a:solidFill>
              </a:defRPr>
            </a:lvl2pPr>
            <a:lvl3pPr>
              <a:buClrTx/>
              <a:buSzPct val="100000"/>
              <a:buFont typeface="Arial" pitchFamily="34" charset="0"/>
              <a:buChar char="•"/>
              <a:defRPr sz="1600">
                <a:solidFill>
                  <a:schemeClr val="accent4">
                    <a:lumMod val="75000"/>
                  </a:schemeClr>
                </a:solidFill>
              </a:defRPr>
            </a:lvl3pPr>
            <a:lvl4pPr>
              <a:buClr>
                <a:schemeClr val="bg1"/>
              </a:buClr>
              <a:buSzPct val="70000"/>
              <a:buFont typeface="Courier New" pitchFamily="49" charset="0"/>
              <a:buChar char="o"/>
              <a:defRPr sz="1600" baseline="0">
                <a:solidFill>
                  <a:schemeClr val="bg2"/>
                </a:solidFill>
              </a:defRPr>
            </a:lvl4pPr>
            <a:lvl5pPr>
              <a:buClr>
                <a:schemeClr val="bg1"/>
              </a:buClr>
              <a:buSzPct val="70000"/>
              <a:buFont typeface="Arial" pitchFamily="34" charset="0"/>
              <a:buChar char="•"/>
              <a:defRPr sz="16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4" y="6727353"/>
            <a:ext cx="804111" cy="121584"/>
          </a:xfrm>
          <a:prstGeom prst="rect">
            <a:avLst/>
          </a:prstGeom>
          <a:solidFill>
            <a:srgbClr val="B01519"/>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8" y="6727353"/>
            <a:ext cx="804111" cy="121584"/>
          </a:xfrm>
          <a:prstGeom prst="rect">
            <a:avLst/>
          </a:prstGeom>
          <a:solidFill>
            <a:srgbClr val="FBAB18"/>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8" y="6727353"/>
            <a:ext cx="804765" cy="121584"/>
          </a:xfrm>
          <a:prstGeom prst="rect">
            <a:avLst/>
          </a:prstGeom>
          <a:solidFill>
            <a:srgbClr val="292B6E"/>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6" y="6727353"/>
            <a:ext cx="1697737" cy="121584"/>
          </a:xfrm>
          <a:prstGeom prst="rect">
            <a:avLst/>
          </a:prstGeom>
          <a:solidFill>
            <a:srgbClr val="4656A6"/>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80" y="6727353"/>
            <a:ext cx="804111" cy="121584"/>
          </a:xfrm>
          <a:prstGeom prst="rect">
            <a:avLst/>
          </a:prstGeom>
          <a:solidFill>
            <a:srgbClr val="55BF8B"/>
          </a:solidFill>
          <a:ln>
            <a:noFill/>
          </a:ln>
        </p:spPr>
        <p:txBody>
          <a:bodyPr vert="horz" wrap="square" lIns="54187" tIns="27093" rIns="54187" bIns="27093" numCol="1" anchor="t" anchorCtr="0" compatLnSpc="1">
            <a:prstTxWarp prst="textNoShape">
              <a:avLst/>
            </a:prstTxWarp>
          </a:bodyPr>
          <a:lstStyle/>
          <a:p>
            <a:endParaRPr lang="en-US" sz="1482"/>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21" y="5706818"/>
            <a:ext cx="1672779" cy="95900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2" y="7"/>
            <a:ext cx="356210"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grpSp>
    </p:spTree>
    <p:extLst>
      <p:ext uri="{BB962C8B-B14F-4D97-AF65-F5344CB8AC3E}">
        <p14:creationId xmlns:p14="http://schemas.microsoft.com/office/powerpoint/2010/main" val="4225012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2667"/>
              </a:lnSpc>
              <a:defRPr sz="2489"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304800" indent="-304800">
              <a:buClr>
                <a:srgbClr val="541900"/>
              </a:buClr>
              <a:buSzPct val="70000"/>
              <a:buFont typeface="Wingdings" panose="05000000000000000000" pitchFamily="2" charset="2"/>
              <a:buChar char="§"/>
              <a:defRPr sz="2133" b="1" baseline="0">
                <a:solidFill>
                  <a:srgbClr val="000000"/>
                </a:solidFill>
                <a:latin typeface="Calibri" pitchFamily="34" charset="0"/>
              </a:defRPr>
            </a:lvl1pPr>
            <a:lvl2pPr marL="660398" indent="-253999">
              <a:buClr>
                <a:srgbClr val="005984"/>
              </a:buClr>
              <a:buSzPct val="100000"/>
              <a:buFont typeface="Arial" panose="020B0604020202020204" pitchFamily="34" charset="0"/>
              <a:buChar char="•"/>
              <a:defRPr sz="1778">
                <a:solidFill>
                  <a:schemeClr val="accent4">
                    <a:lumMod val="75000"/>
                  </a:schemeClr>
                </a:solidFill>
              </a:defRPr>
            </a:lvl2pPr>
            <a:lvl3pPr>
              <a:buClrTx/>
              <a:buSzPct val="100000"/>
              <a:buFont typeface="Arial" pitchFamily="34" charset="0"/>
              <a:buChar char="•"/>
              <a:defRPr sz="1600">
                <a:solidFill>
                  <a:schemeClr val="accent4">
                    <a:lumMod val="75000"/>
                  </a:schemeClr>
                </a:solidFill>
              </a:defRPr>
            </a:lvl3pPr>
            <a:lvl4pPr>
              <a:buClr>
                <a:schemeClr val="bg1"/>
              </a:buClr>
              <a:buSzPct val="70000"/>
              <a:buFont typeface="Courier New" pitchFamily="49" charset="0"/>
              <a:buChar char="o"/>
              <a:defRPr sz="1600" baseline="0">
                <a:solidFill>
                  <a:schemeClr val="bg2"/>
                </a:solidFill>
              </a:defRPr>
            </a:lvl4pPr>
            <a:lvl5pPr>
              <a:buClr>
                <a:schemeClr val="bg1"/>
              </a:buClr>
              <a:buSzPct val="70000"/>
              <a:buFont typeface="Arial" pitchFamily="34" charset="0"/>
              <a:buChar char="•"/>
              <a:defRPr sz="16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304800" indent="-304800">
              <a:buClr>
                <a:srgbClr val="541900"/>
              </a:buClr>
              <a:buSzPct val="70000"/>
              <a:buFont typeface="Wingdings" panose="05000000000000000000" pitchFamily="2" charset="2"/>
              <a:buChar char="§"/>
              <a:defRPr sz="2133" b="1" baseline="0">
                <a:solidFill>
                  <a:srgbClr val="000000"/>
                </a:solidFill>
                <a:latin typeface="Calibri" pitchFamily="34" charset="0"/>
              </a:defRPr>
            </a:lvl1pPr>
            <a:lvl2pPr marL="660398" indent="-253999">
              <a:buClr>
                <a:srgbClr val="005984"/>
              </a:buClr>
              <a:buSzPct val="100000"/>
              <a:buFont typeface="Arial" panose="020B0604020202020204" pitchFamily="34" charset="0"/>
              <a:buChar char="•"/>
              <a:defRPr sz="1778">
                <a:solidFill>
                  <a:schemeClr val="accent4">
                    <a:lumMod val="75000"/>
                  </a:schemeClr>
                </a:solidFill>
              </a:defRPr>
            </a:lvl2pPr>
            <a:lvl3pPr>
              <a:buClrTx/>
              <a:buSzPct val="100000"/>
              <a:buFont typeface="Arial" pitchFamily="34" charset="0"/>
              <a:buChar char="•"/>
              <a:defRPr sz="1600">
                <a:solidFill>
                  <a:schemeClr val="accent4">
                    <a:lumMod val="75000"/>
                  </a:schemeClr>
                </a:solidFill>
              </a:defRPr>
            </a:lvl3pPr>
            <a:lvl4pPr>
              <a:buClr>
                <a:schemeClr val="bg1"/>
              </a:buClr>
              <a:buSzPct val="70000"/>
              <a:buFont typeface="Courier New" pitchFamily="49" charset="0"/>
              <a:buChar char="o"/>
              <a:defRPr sz="1600" baseline="0">
                <a:solidFill>
                  <a:schemeClr val="bg2"/>
                </a:solidFill>
              </a:defRPr>
            </a:lvl4pPr>
            <a:lvl5pPr>
              <a:buClr>
                <a:schemeClr val="bg1"/>
              </a:buClr>
              <a:buSzPct val="70000"/>
              <a:buFont typeface="Arial" pitchFamily="34" charset="0"/>
              <a:buChar char="•"/>
              <a:defRPr sz="16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4" y="6727353"/>
            <a:ext cx="804111" cy="121584"/>
          </a:xfrm>
          <a:prstGeom prst="rect">
            <a:avLst/>
          </a:prstGeom>
          <a:solidFill>
            <a:srgbClr val="B01519"/>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8" y="6727353"/>
            <a:ext cx="804111" cy="121584"/>
          </a:xfrm>
          <a:prstGeom prst="rect">
            <a:avLst/>
          </a:prstGeom>
          <a:solidFill>
            <a:srgbClr val="FBAB18"/>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8" y="6727353"/>
            <a:ext cx="804765" cy="121584"/>
          </a:xfrm>
          <a:prstGeom prst="rect">
            <a:avLst/>
          </a:prstGeom>
          <a:solidFill>
            <a:srgbClr val="292B6E"/>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6" y="6727353"/>
            <a:ext cx="1697737" cy="121584"/>
          </a:xfrm>
          <a:prstGeom prst="rect">
            <a:avLst/>
          </a:prstGeom>
          <a:solidFill>
            <a:srgbClr val="4656A6"/>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54187" tIns="27093" rIns="54187" bIns="27093" numCol="1" anchor="t" anchorCtr="0" compatLnSpc="1">
            <a:prstTxWarp prst="textNoShape">
              <a:avLst/>
            </a:prstTxWarp>
          </a:bodyPr>
          <a:lstStyle/>
          <a:p>
            <a:endParaRPr lang="en-US" sz="1482"/>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80" y="6727353"/>
            <a:ext cx="804111" cy="121584"/>
          </a:xfrm>
          <a:prstGeom prst="rect">
            <a:avLst/>
          </a:prstGeom>
          <a:solidFill>
            <a:srgbClr val="55BF8B"/>
          </a:solidFill>
          <a:ln>
            <a:noFill/>
          </a:ln>
        </p:spPr>
        <p:txBody>
          <a:bodyPr vert="horz" wrap="square" lIns="54187" tIns="27093" rIns="54187" bIns="27093" numCol="1" anchor="t" anchorCtr="0" compatLnSpc="1">
            <a:prstTxWarp prst="textNoShape">
              <a:avLst/>
            </a:prstTxWarp>
          </a:bodyPr>
          <a:lstStyle/>
          <a:p>
            <a:endParaRPr lang="en-US" sz="1482"/>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2" y="7"/>
            <a:ext cx="356210"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noFill/>
                </a:ln>
              </a:endParaRPr>
            </a:p>
          </p:txBody>
        </p:sp>
      </p:grpSp>
    </p:spTree>
    <p:extLst>
      <p:ext uri="{BB962C8B-B14F-4D97-AF65-F5344CB8AC3E}">
        <p14:creationId xmlns:p14="http://schemas.microsoft.com/office/powerpoint/2010/main" val="419837943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6" y="3255153"/>
            <a:ext cx="11059884" cy="1162051"/>
          </a:xfrm>
          <a:prstGeom prst="rect">
            <a:avLst/>
          </a:prstGeom>
        </p:spPr>
        <p:txBody>
          <a:bodyPr anchor="b"/>
          <a:lstStyle>
            <a:lvl1pPr algn="l">
              <a:defRPr sz="32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5" y="4688987"/>
            <a:ext cx="10363200" cy="568325"/>
          </a:xfrm>
          <a:prstGeom prst="rect">
            <a:avLst/>
          </a:prstGeom>
        </p:spPr>
        <p:txBody>
          <a:bodyPr anchor="b"/>
          <a:lstStyle>
            <a:lvl1pPr marL="0" indent="0" algn="l">
              <a:lnSpc>
                <a:spcPts val="1956"/>
              </a:lnSpc>
              <a:buNone/>
              <a:defRPr sz="1778" baseline="0">
                <a:solidFill>
                  <a:schemeClr val="bg2"/>
                </a:solidFill>
                <a:latin typeface="Calibri" pitchFamily="34" charset="0"/>
              </a:defRPr>
            </a:lvl1pPr>
            <a:lvl2pPr marL="406399" indent="0">
              <a:buNone/>
              <a:defRPr sz="1600">
                <a:solidFill>
                  <a:schemeClr val="tx1">
                    <a:tint val="75000"/>
                  </a:schemeClr>
                </a:solidFill>
              </a:defRPr>
            </a:lvl2pPr>
            <a:lvl3pPr marL="812799" indent="0">
              <a:buNone/>
              <a:defRPr sz="1422">
                <a:solidFill>
                  <a:schemeClr val="tx1">
                    <a:tint val="75000"/>
                  </a:schemeClr>
                </a:solidFill>
              </a:defRPr>
            </a:lvl3pPr>
            <a:lvl4pPr marL="1219197" indent="0">
              <a:buNone/>
              <a:defRPr sz="1244">
                <a:solidFill>
                  <a:schemeClr val="tx1">
                    <a:tint val="75000"/>
                  </a:schemeClr>
                </a:solidFill>
              </a:defRPr>
            </a:lvl4pPr>
            <a:lvl5pPr marL="1625597" indent="0">
              <a:buNone/>
              <a:defRPr sz="1244">
                <a:solidFill>
                  <a:schemeClr val="tx1">
                    <a:tint val="75000"/>
                  </a:schemeClr>
                </a:solidFill>
              </a:defRPr>
            </a:lvl5pPr>
            <a:lvl6pPr marL="2031996" indent="0">
              <a:buNone/>
              <a:defRPr sz="1244">
                <a:solidFill>
                  <a:schemeClr val="tx1">
                    <a:tint val="75000"/>
                  </a:schemeClr>
                </a:solidFill>
              </a:defRPr>
            </a:lvl6pPr>
            <a:lvl7pPr marL="2438396" indent="0">
              <a:buNone/>
              <a:defRPr sz="1244">
                <a:solidFill>
                  <a:schemeClr val="tx1">
                    <a:tint val="75000"/>
                  </a:schemeClr>
                </a:solidFill>
              </a:defRPr>
            </a:lvl7pPr>
            <a:lvl8pPr marL="2844794" indent="0">
              <a:buNone/>
              <a:defRPr sz="1244">
                <a:solidFill>
                  <a:schemeClr val="tx1">
                    <a:tint val="75000"/>
                  </a:schemeClr>
                </a:solidFill>
              </a:defRPr>
            </a:lvl8pPr>
            <a:lvl9pPr marL="3251192" indent="0">
              <a:buNone/>
              <a:defRPr sz="1244">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41" y="5706818"/>
            <a:ext cx="1672779" cy="959001"/>
          </a:xfrm>
          <a:prstGeom prst="rect">
            <a:avLst/>
          </a:prstGeom>
        </p:spPr>
      </p:pic>
    </p:spTree>
    <p:extLst>
      <p:ext uri="{BB962C8B-B14F-4D97-AF65-F5344CB8AC3E}">
        <p14:creationId xmlns:p14="http://schemas.microsoft.com/office/powerpoint/2010/main" val="227865716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20"/>
            <a:ext cx="5979136" cy="5795163"/>
          </a:xfrm>
          <a:prstGeom prst="rect">
            <a:avLst/>
          </a:prstGeom>
        </p:spPr>
      </p:pic>
      <p:sp>
        <p:nvSpPr>
          <p:cNvPr id="2" name="Title 1"/>
          <p:cNvSpPr>
            <a:spLocks noGrp="1"/>
          </p:cNvSpPr>
          <p:nvPr>
            <p:ph type="title"/>
          </p:nvPr>
        </p:nvSpPr>
        <p:spPr>
          <a:xfrm>
            <a:off x="239486" y="3255153"/>
            <a:ext cx="11059884" cy="1162051"/>
          </a:xfrm>
          <a:prstGeom prst="rect">
            <a:avLst/>
          </a:prstGeom>
        </p:spPr>
        <p:txBody>
          <a:bodyPr anchor="b"/>
          <a:lstStyle>
            <a:lvl1pPr algn="l">
              <a:defRPr sz="32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5" y="4688987"/>
            <a:ext cx="10363200" cy="568325"/>
          </a:xfrm>
          <a:prstGeom prst="rect">
            <a:avLst/>
          </a:prstGeom>
        </p:spPr>
        <p:txBody>
          <a:bodyPr anchor="b"/>
          <a:lstStyle>
            <a:lvl1pPr marL="0" indent="0" algn="l">
              <a:lnSpc>
                <a:spcPts val="1956"/>
              </a:lnSpc>
              <a:buNone/>
              <a:defRPr sz="1778" baseline="0">
                <a:solidFill>
                  <a:schemeClr val="bg2"/>
                </a:solidFill>
                <a:latin typeface="Calibri" pitchFamily="34" charset="0"/>
              </a:defRPr>
            </a:lvl1pPr>
            <a:lvl2pPr marL="406399" indent="0">
              <a:buNone/>
              <a:defRPr sz="1600">
                <a:solidFill>
                  <a:schemeClr val="tx1">
                    <a:tint val="75000"/>
                  </a:schemeClr>
                </a:solidFill>
              </a:defRPr>
            </a:lvl2pPr>
            <a:lvl3pPr marL="812799" indent="0">
              <a:buNone/>
              <a:defRPr sz="1422">
                <a:solidFill>
                  <a:schemeClr val="tx1">
                    <a:tint val="75000"/>
                  </a:schemeClr>
                </a:solidFill>
              </a:defRPr>
            </a:lvl3pPr>
            <a:lvl4pPr marL="1219197" indent="0">
              <a:buNone/>
              <a:defRPr sz="1244">
                <a:solidFill>
                  <a:schemeClr val="tx1">
                    <a:tint val="75000"/>
                  </a:schemeClr>
                </a:solidFill>
              </a:defRPr>
            </a:lvl4pPr>
            <a:lvl5pPr marL="1625597" indent="0">
              <a:buNone/>
              <a:defRPr sz="1244">
                <a:solidFill>
                  <a:schemeClr val="tx1">
                    <a:tint val="75000"/>
                  </a:schemeClr>
                </a:solidFill>
              </a:defRPr>
            </a:lvl5pPr>
            <a:lvl6pPr marL="2031996" indent="0">
              <a:buNone/>
              <a:defRPr sz="1244">
                <a:solidFill>
                  <a:schemeClr val="tx1">
                    <a:tint val="75000"/>
                  </a:schemeClr>
                </a:solidFill>
              </a:defRPr>
            </a:lvl6pPr>
            <a:lvl7pPr marL="2438396" indent="0">
              <a:buNone/>
              <a:defRPr sz="1244">
                <a:solidFill>
                  <a:schemeClr val="tx1">
                    <a:tint val="75000"/>
                  </a:schemeClr>
                </a:solidFill>
              </a:defRPr>
            </a:lvl7pPr>
            <a:lvl8pPr marL="2844794" indent="0">
              <a:buNone/>
              <a:defRPr sz="1244">
                <a:solidFill>
                  <a:schemeClr val="tx1">
                    <a:tint val="75000"/>
                  </a:schemeClr>
                </a:solidFill>
              </a:defRPr>
            </a:lvl8pPr>
            <a:lvl9pPr marL="3251192" indent="0">
              <a:buNone/>
              <a:defRPr sz="1244">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41" y="5706818"/>
            <a:ext cx="1672779" cy="959001"/>
          </a:xfrm>
          <a:prstGeom prst="rect">
            <a:avLst/>
          </a:prstGeom>
        </p:spPr>
      </p:pic>
    </p:spTree>
    <p:extLst>
      <p:ext uri="{BB962C8B-B14F-4D97-AF65-F5344CB8AC3E}">
        <p14:creationId xmlns:p14="http://schemas.microsoft.com/office/powerpoint/2010/main" val="242816520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4"/>
            <a:ext cx="12192000" cy="1177559"/>
          </a:xfrm>
          <a:prstGeom prst="rect">
            <a:avLst/>
          </a:prstGeom>
        </p:spPr>
      </p:pic>
      <p:sp>
        <p:nvSpPr>
          <p:cNvPr id="3" name="TextBox 2"/>
          <p:cNvSpPr txBox="1"/>
          <p:nvPr userDrawn="1"/>
        </p:nvSpPr>
        <p:spPr>
          <a:xfrm>
            <a:off x="169627" y="3662435"/>
            <a:ext cx="8852456" cy="1241815"/>
          </a:xfrm>
          <a:prstGeom prst="rect">
            <a:avLst/>
          </a:prstGeom>
          <a:noFill/>
        </p:spPr>
        <p:txBody>
          <a:bodyPr wrap="square" rtlCol="0">
            <a:spAutoFit/>
          </a:bodyPr>
          <a:lstStyle/>
          <a:p>
            <a:r>
              <a:rPr lang="en-US" sz="1067">
                <a:solidFill>
                  <a:srgbClr val="2D2D2D"/>
                </a:solidFill>
                <a:latin typeface="Calibri" panose="020F0502020204030204" pitchFamily="34" charset="0"/>
              </a:rPr>
              <a:t>For more information, contact CDC</a:t>
            </a:r>
            <a:br>
              <a:rPr lang="en-US" sz="1067">
                <a:solidFill>
                  <a:srgbClr val="2D2D2D"/>
                </a:solidFill>
                <a:latin typeface="Calibri" panose="020F0502020204030204" pitchFamily="34" charset="0"/>
              </a:rPr>
            </a:br>
            <a:r>
              <a:rPr lang="en-US" sz="1067">
                <a:solidFill>
                  <a:srgbClr val="2D2D2D"/>
                </a:solidFill>
                <a:latin typeface="Calibri" panose="020F0502020204030204" pitchFamily="34" charset="0"/>
              </a:rPr>
              <a:t>1-800-CDC-INFO (232-4636)</a:t>
            </a:r>
            <a:br>
              <a:rPr lang="en-US" sz="1067">
                <a:solidFill>
                  <a:srgbClr val="2D2D2D"/>
                </a:solidFill>
                <a:latin typeface="Calibri" panose="020F0502020204030204" pitchFamily="34" charset="0"/>
              </a:rPr>
            </a:br>
            <a:r>
              <a:rPr lang="en-US" sz="1067">
                <a:solidFill>
                  <a:srgbClr val="2D2D2D"/>
                </a:solidFill>
                <a:latin typeface="Calibri" panose="020F0502020204030204" pitchFamily="34" charset="0"/>
              </a:rPr>
              <a:t>TTY:  1-888-232-6348    www.cdc.gov</a:t>
            </a:r>
            <a:br>
              <a:rPr lang="en-US" sz="1067">
                <a:solidFill>
                  <a:srgbClr val="2D2D2D"/>
                </a:solidFill>
                <a:latin typeface="Calibri" panose="020F0502020204030204" pitchFamily="34" charset="0"/>
              </a:rPr>
            </a:br>
            <a:br>
              <a:rPr lang="en-US" sz="1067">
                <a:solidFill>
                  <a:srgbClr val="2D2D2D"/>
                </a:solidFill>
                <a:latin typeface="Calibri" panose="020F0502020204030204" pitchFamily="34" charset="0"/>
              </a:rPr>
            </a:br>
            <a:br>
              <a:rPr lang="en-US" sz="1067">
                <a:solidFill>
                  <a:srgbClr val="2D2D2D"/>
                </a:solidFill>
                <a:latin typeface="Calibri" panose="020F0502020204030204" pitchFamily="34" charset="0"/>
              </a:rPr>
            </a:br>
            <a:r>
              <a:rPr lang="en-US" sz="1067">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6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6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6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6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6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6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6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6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7" y="5786593"/>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2" y="234193"/>
            <a:ext cx="4913032" cy="4634459"/>
          </a:xfrm>
          <a:prstGeom prst="rect">
            <a:avLst/>
          </a:prstGeom>
        </p:spPr>
      </p:pic>
    </p:spTree>
    <p:extLst>
      <p:ext uri="{BB962C8B-B14F-4D97-AF65-F5344CB8AC3E}">
        <p14:creationId xmlns:p14="http://schemas.microsoft.com/office/powerpoint/2010/main" val="378045055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4"/>
            <a:ext cx="12192000" cy="1177559"/>
          </a:xfrm>
          <a:prstGeom prst="rect">
            <a:avLst/>
          </a:prstGeom>
        </p:spPr>
      </p:pic>
      <p:sp>
        <p:nvSpPr>
          <p:cNvPr id="3" name="TextBox 2"/>
          <p:cNvSpPr txBox="1"/>
          <p:nvPr userDrawn="1"/>
        </p:nvSpPr>
        <p:spPr>
          <a:xfrm>
            <a:off x="169627" y="3662435"/>
            <a:ext cx="8852456" cy="1241815"/>
          </a:xfrm>
          <a:prstGeom prst="rect">
            <a:avLst/>
          </a:prstGeom>
          <a:noFill/>
        </p:spPr>
        <p:txBody>
          <a:bodyPr wrap="square" rtlCol="0">
            <a:spAutoFit/>
          </a:bodyPr>
          <a:lstStyle/>
          <a:p>
            <a:r>
              <a:rPr lang="en-US" sz="1067">
                <a:solidFill>
                  <a:srgbClr val="2D2D2D"/>
                </a:solidFill>
                <a:latin typeface="Calibri" panose="020F0502020204030204" pitchFamily="34" charset="0"/>
              </a:rPr>
              <a:t>For more information, contact CDC</a:t>
            </a:r>
            <a:br>
              <a:rPr lang="en-US" sz="1067">
                <a:solidFill>
                  <a:srgbClr val="2D2D2D"/>
                </a:solidFill>
                <a:latin typeface="Calibri" panose="020F0502020204030204" pitchFamily="34" charset="0"/>
              </a:rPr>
            </a:br>
            <a:r>
              <a:rPr lang="en-US" sz="1067">
                <a:solidFill>
                  <a:srgbClr val="2D2D2D"/>
                </a:solidFill>
                <a:latin typeface="Calibri" panose="020F0502020204030204" pitchFamily="34" charset="0"/>
              </a:rPr>
              <a:t>1-800-CDC-INFO (232-4636)</a:t>
            </a:r>
            <a:br>
              <a:rPr lang="en-US" sz="1067">
                <a:solidFill>
                  <a:srgbClr val="2D2D2D"/>
                </a:solidFill>
                <a:latin typeface="Calibri" panose="020F0502020204030204" pitchFamily="34" charset="0"/>
              </a:rPr>
            </a:br>
            <a:r>
              <a:rPr lang="en-US" sz="1067">
                <a:solidFill>
                  <a:srgbClr val="2D2D2D"/>
                </a:solidFill>
                <a:latin typeface="Calibri" panose="020F0502020204030204" pitchFamily="34" charset="0"/>
              </a:rPr>
              <a:t>TTY:  1-888-232-6348    www.cdc.gov</a:t>
            </a:r>
            <a:br>
              <a:rPr lang="en-US" sz="1067">
                <a:solidFill>
                  <a:srgbClr val="2D2D2D"/>
                </a:solidFill>
                <a:latin typeface="Calibri" panose="020F0502020204030204" pitchFamily="34" charset="0"/>
              </a:rPr>
            </a:br>
            <a:br>
              <a:rPr lang="en-US" sz="1067">
                <a:solidFill>
                  <a:srgbClr val="2D2D2D"/>
                </a:solidFill>
                <a:latin typeface="Calibri" panose="020F0502020204030204" pitchFamily="34" charset="0"/>
              </a:rPr>
            </a:br>
            <a:br>
              <a:rPr lang="en-US" sz="1067">
                <a:solidFill>
                  <a:srgbClr val="2D2D2D"/>
                </a:solidFill>
                <a:latin typeface="Calibri" panose="020F0502020204030204" pitchFamily="34" charset="0"/>
              </a:rPr>
            </a:br>
            <a:r>
              <a:rPr lang="en-US" sz="1067">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6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6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6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6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6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6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6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6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7" y="5786593"/>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327248544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567190" y="279403"/>
            <a:ext cx="11081253" cy="906465"/>
          </a:xfrm>
        </p:spPr>
        <p:txBody>
          <a:bodyPr>
            <a:normAutofit/>
          </a:bodyPr>
          <a:lstStyle/>
          <a:p>
            <a:endParaRPr lang="en-US" sz="2400">
              <a:solidFill>
                <a:srgbClr val="0000FF"/>
              </a:solidFill>
              <a:latin typeface="+mn-lt"/>
            </a:endParaRPr>
          </a:p>
        </p:txBody>
      </p:sp>
      <p:sp>
        <p:nvSpPr>
          <p:cNvPr id="8" name="Content Placeholder 2"/>
          <p:cNvSpPr>
            <a:spLocks noGrp="1"/>
          </p:cNvSpPr>
          <p:nvPr>
            <p:ph idx="1"/>
          </p:nvPr>
        </p:nvSpPr>
        <p:spPr>
          <a:xfrm>
            <a:off x="567190" y="1364347"/>
            <a:ext cx="11081252" cy="4822145"/>
          </a:xfrm>
        </p:spPr>
        <p:txBody>
          <a:bodyPr/>
          <a:lstStyle/>
          <a:p>
            <a:endParaRPr lang="en-US"/>
          </a:p>
        </p:txBody>
      </p:sp>
      <p:sp>
        <p:nvSpPr>
          <p:cNvPr id="12" name="Slide Number Placeholder 5">
            <a:extLst>
              <a:ext uri="{FF2B5EF4-FFF2-40B4-BE49-F238E27FC236}">
                <a16:creationId xmlns:a16="http://schemas.microsoft.com/office/drawing/2014/main" id="{4D1CB30D-92F6-4115-BFEF-7F1C4C5EDAD8}"/>
              </a:ext>
            </a:extLst>
          </p:cNvPr>
          <p:cNvSpPr>
            <a:spLocks noGrp="1"/>
          </p:cNvSpPr>
          <p:nvPr>
            <p:ph type="sldNum" sz="quarter" idx="4294967295"/>
          </p:nvPr>
        </p:nvSpPr>
        <p:spPr>
          <a:xfrm>
            <a:off x="11719885" y="38983"/>
            <a:ext cx="443090" cy="365125"/>
          </a:xfrm>
          <a:prstGeom prst="rect">
            <a:avLst/>
          </a:prstGeom>
        </p:spPr>
        <p:txBody>
          <a:bodyPr vert="horz" lIns="91440" tIns="45720" rIns="91440" bIns="45720" rtlCol="0" anchor="ctr"/>
          <a:lstStyle>
            <a:lvl1pPr algn="r">
              <a:defRPr sz="800">
                <a:solidFill>
                  <a:schemeClr val="bg1"/>
                </a:solidFill>
              </a:defRPr>
            </a:lvl1pPr>
          </a:lstStyle>
          <a:p>
            <a:pPr algn="ctr"/>
            <a:fld id="{9B11AF8B-AA4A-4143-91D6-A716333E3D61}" type="slidenum">
              <a:rPr lang="en-US" sz="934" b="1" smtClean="0">
                <a:solidFill>
                  <a:srgbClr val="0000FF"/>
                </a:solidFill>
              </a:rPr>
              <a:pPr algn="ctr"/>
              <a:t>‹#›</a:t>
            </a:fld>
            <a:endParaRPr lang="en-US" sz="934" b="1">
              <a:solidFill>
                <a:srgbClr val="0000FF"/>
              </a:solidFill>
            </a:endParaRPr>
          </a:p>
        </p:txBody>
      </p:sp>
    </p:spTree>
    <p:extLst>
      <p:ext uri="{BB962C8B-B14F-4D97-AF65-F5344CB8AC3E}">
        <p14:creationId xmlns:p14="http://schemas.microsoft.com/office/powerpoint/2010/main" val="3436814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ctr">
              <a:lnSpc>
                <a:spcPts val="2667"/>
              </a:lnSpc>
              <a:defRPr sz="2489" b="1" baseline="0">
                <a:solidFill>
                  <a:srgbClr val="0039A6"/>
                </a:solidFill>
                <a:effectLst/>
                <a:latin typeface="Calibri" pitchFamily="34" charset="0"/>
              </a:defRPr>
            </a:lvl1pPr>
          </a:lstStyle>
          <a:p>
            <a:endParaRPr lang="en-US"/>
          </a:p>
        </p:txBody>
      </p:sp>
      <p:sp>
        <p:nvSpPr>
          <p:cNvPr id="5" name="Text Placeholder 7"/>
          <p:cNvSpPr>
            <a:spLocks noGrp="1"/>
          </p:cNvSpPr>
          <p:nvPr>
            <p:ph type="body" sz="quarter" idx="10"/>
          </p:nvPr>
        </p:nvSpPr>
        <p:spPr>
          <a:xfrm>
            <a:off x="609600" y="1545167"/>
            <a:ext cx="10972800" cy="4455584"/>
          </a:xfrm>
        </p:spPr>
        <p:txBody>
          <a:bodyPr/>
          <a:lstStyle>
            <a:lvl1pPr marL="304793" indent="-304793">
              <a:spcBef>
                <a:spcPts val="0"/>
              </a:spcBef>
              <a:buClr>
                <a:srgbClr val="0039A6"/>
              </a:buClr>
              <a:buFont typeface="Wingdings" panose="05000000000000000000" pitchFamily="2" charset="2"/>
              <a:buChar char="§"/>
              <a:defRPr sz="1778">
                <a:solidFill>
                  <a:srgbClr val="000000"/>
                </a:solidFill>
              </a:defRPr>
            </a:lvl1pPr>
            <a:lvl2pPr>
              <a:spcBef>
                <a:spcPts val="0"/>
              </a:spcBef>
              <a:buClr>
                <a:srgbClr val="0039A6"/>
              </a:buClr>
              <a:defRPr sz="1778">
                <a:solidFill>
                  <a:srgbClr val="000000"/>
                </a:solidFill>
              </a:defRPr>
            </a:lvl2pPr>
            <a:lvl3pPr>
              <a:spcBef>
                <a:spcPts val="0"/>
              </a:spcBef>
              <a:buClr>
                <a:srgbClr val="0039A6"/>
              </a:buClr>
              <a:defRPr sz="1778">
                <a:solidFill>
                  <a:srgbClr val="000000"/>
                </a:solidFill>
              </a:defRPr>
            </a:lvl3pPr>
            <a:lvl4pPr>
              <a:defRPr sz="1778">
                <a:solidFill>
                  <a:schemeClr val="accent4">
                    <a:lumMod val="75000"/>
                  </a:schemeClr>
                </a:solidFill>
              </a:defRPr>
            </a:lvl4pPr>
            <a:lvl5pPr>
              <a:defRPr sz="1778">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6" name="Line 6"/>
          <p:cNvSpPr>
            <a:spLocks noChangeShapeType="1"/>
          </p:cNvSpPr>
          <p:nvPr userDrawn="1"/>
        </p:nvSpPr>
        <p:spPr bwMode="auto">
          <a:xfrm>
            <a:off x="609600" y="1479311"/>
            <a:ext cx="10972800" cy="0"/>
          </a:xfrm>
          <a:prstGeom prst="line">
            <a:avLst/>
          </a:prstGeom>
          <a:noFill/>
          <a:ln w="25400">
            <a:solidFill>
              <a:srgbClr val="F23400"/>
            </a:solidFill>
            <a:round/>
            <a:headEnd/>
            <a:tailEnd/>
          </a:ln>
        </p:spPr>
        <p:txBody>
          <a:bodyPr wrap="none" anchor="ctr"/>
          <a:lstStyle/>
          <a:p>
            <a:pPr fontAlgn="base">
              <a:spcBef>
                <a:spcPct val="0"/>
              </a:spcBef>
              <a:spcAft>
                <a:spcPct val="0"/>
              </a:spcAft>
            </a:pPr>
            <a:endParaRPr lang="en-US" sz="1600">
              <a:ln>
                <a:solidFill>
                  <a:srgbClr val="002060">
                    <a:lumMod val="50000"/>
                    <a:lumOff val="50000"/>
                  </a:srgbClr>
                </a:solidFill>
              </a:ln>
              <a:solidFill>
                <a:srgbClr val="0F56DC"/>
              </a:solidFill>
              <a:latin typeface="Arial" charset="0"/>
            </a:endParaRPr>
          </a:p>
        </p:txBody>
      </p:sp>
    </p:spTree>
    <p:extLst>
      <p:ext uri="{BB962C8B-B14F-4D97-AF65-F5344CB8AC3E}">
        <p14:creationId xmlns:p14="http://schemas.microsoft.com/office/powerpoint/2010/main" val="38804858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638C-687B-40D8-8BC4-A490BFCF7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B520D-4B2A-4A4A-9783-2BAF245DC546}"/>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BFE95-5B57-4BAB-BA54-2F6AC2A1426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B73E4B-5A53-49CA-873F-A8A815382E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BF28A41-2A9F-4E16-B665-55F3C2C75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4C03F-0651-47AB-8894-4F29352DBFD3}"/>
              </a:ext>
            </a:extLst>
          </p:cNvPr>
          <p:cNvSpPr>
            <a:spLocks noGrp="1"/>
          </p:cNvSpPr>
          <p:nvPr>
            <p:ph type="sldNum" sz="quarter" idx="12"/>
          </p:nvPr>
        </p:nvSpPr>
        <p:spPr/>
        <p:txBody>
          <a:bodyPr/>
          <a:lstStyle/>
          <a:p>
            <a:fld id="{F24727EB-6117-4070-A62C-173C31FB0341}" type="slidenum">
              <a:rPr lang="en-US" smtClean="0"/>
              <a:t>‹#›</a:t>
            </a:fld>
            <a:endParaRPr lang="en-US"/>
          </a:p>
        </p:txBody>
      </p:sp>
    </p:spTree>
    <p:extLst>
      <p:ext uri="{BB962C8B-B14F-4D97-AF65-F5344CB8AC3E}">
        <p14:creationId xmlns:p14="http://schemas.microsoft.com/office/powerpoint/2010/main" val="1988996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w Title, Bar, Text">
    <p:spTree>
      <p:nvGrpSpPr>
        <p:cNvPr id="1" name=""/>
        <p:cNvGrpSpPr/>
        <p:nvPr/>
      </p:nvGrpSpPr>
      <p:grpSpPr>
        <a:xfrm>
          <a:off x="0" y="0"/>
          <a:ext cx="0" cy="0"/>
          <a:chOff x="0" y="0"/>
          <a:chExt cx="0" cy="0"/>
        </a:xfrm>
      </p:grpSpPr>
      <p:sp>
        <p:nvSpPr>
          <p:cNvPr id="2" name="Title 1"/>
          <p:cNvSpPr>
            <a:spLocks noGrp="1"/>
          </p:cNvSpPr>
          <p:nvPr>
            <p:ph type="title"/>
          </p:nvPr>
        </p:nvSpPr>
        <p:spPr>
          <a:xfrm>
            <a:off x="731522" y="274639"/>
            <a:ext cx="9571284" cy="1143000"/>
          </a:xfrm>
          <a:prstGeom prst="rect">
            <a:avLst/>
          </a:prstGeom>
        </p:spPr>
        <p:txBody>
          <a:bodyPr anchor="b" anchorCtr="0"/>
          <a:lstStyle>
            <a:lvl1pPr algn="l">
              <a:lnSpc>
                <a:spcPts val="2667"/>
              </a:lnSpc>
              <a:defRPr sz="2489" b="1" baseline="0">
                <a:solidFill>
                  <a:srgbClr val="0039A6"/>
                </a:solidFill>
                <a:effectLst/>
                <a:latin typeface="Calibri" pitchFamily="34" charset="0"/>
              </a:defRPr>
            </a:lvl1pPr>
          </a:lstStyle>
          <a:p>
            <a:endParaRPr lang="en-US"/>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1" y="6684596"/>
            <a:ext cx="12192001" cy="248992"/>
          </a:xfrm>
          <a:prstGeom prst="rect">
            <a:avLst/>
          </a:prstGeom>
        </p:spPr>
      </p:pic>
      <p:sp>
        <p:nvSpPr>
          <p:cNvPr id="6" name="Line 6"/>
          <p:cNvSpPr>
            <a:spLocks noChangeShapeType="1"/>
          </p:cNvSpPr>
          <p:nvPr userDrawn="1"/>
        </p:nvSpPr>
        <p:spPr bwMode="auto">
          <a:xfrm>
            <a:off x="609600" y="1479311"/>
            <a:ext cx="10972800" cy="0"/>
          </a:xfrm>
          <a:prstGeom prst="line">
            <a:avLst/>
          </a:prstGeom>
          <a:noFill/>
          <a:ln w="25400">
            <a:solidFill>
              <a:srgbClr val="0039A6"/>
            </a:solidFill>
            <a:round/>
            <a:headEnd/>
            <a:tailEnd/>
          </a:ln>
        </p:spPr>
        <p:txBody>
          <a:bodyPr wrap="none" anchor="ctr"/>
          <a:lstStyle/>
          <a:p>
            <a:pPr fontAlgn="base">
              <a:spcBef>
                <a:spcPct val="0"/>
              </a:spcBef>
              <a:spcAft>
                <a:spcPct val="0"/>
              </a:spcAft>
            </a:pPr>
            <a:endParaRPr lang="en-US" sz="1600">
              <a:ln>
                <a:solidFill>
                  <a:srgbClr val="002060">
                    <a:lumMod val="50000"/>
                    <a:lumOff val="50000"/>
                  </a:srgbClr>
                </a:solidFill>
              </a:ln>
              <a:solidFill>
                <a:srgbClr val="0F56DC"/>
              </a:solidFill>
              <a:latin typeface="Arial" charset="0"/>
            </a:endParaRPr>
          </a:p>
        </p:txBody>
      </p:sp>
      <p:pic>
        <p:nvPicPr>
          <p:cNvPr id="8" name="Picture 7"/>
          <p:cNvPicPr>
            <a:picLocks noChangeAspect="1"/>
          </p:cNvPicPr>
          <p:nvPr userDrawn="1"/>
        </p:nvPicPr>
        <p:blipFill rotWithShape="1">
          <a:blip r:embed="rId3"/>
          <a:srcRect l="10000" r="4917" b="-2800"/>
          <a:stretch/>
        </p:blipFill>
        <p:spPr>
          <a:xfrm>
            <a:off x="909320" y="6550359"/>
            <a:ext cx="10373360" cy="186509"/>
          </a:xfrm>
          <a:prstGeom prst="rect">
            <a:avLst/>
          </a:prstGeom>
        </p:spPr>
      </p:pic>
      <p:sp>
        <p:nvSpPr>
          <p:cNvPr id="9" name="TextBox 8"/>
          <p:cNvSpPr txBox="1"/>
          <p:nvPr userDrawn="1"/>
        </p:nvSpPr>
        <p:spPr>
          <a:xfrm>
            <a:off x="11818181" y="6326495"/>
            <a:ext cx="373821" cy="283796"/>
          </a:xfrm>
          <a:prstGeom prst="rect">
            <a:avLst/>
          </a:prstGeom>
          <a:noFill/>
        </p:spPr>
        <p:txBody>
          <a:bodyPr wrap="none" rtlCol="0">
            <a:spAutoFit/>
          </a:bodyPr>
          <a:lstStyle/>
          <a:p>
            <a:pPr algn="r"/>
            <a:fld id="{16C56A00-B67A-4726-B07D-3A7D659B2E50}" type="slidenum">
              <a:rPr lang="en-US" sz="1244" smtClean="0">
                <a:solidFill>
                  <a:srgbClr val="000000"/>
                </a:solidFill>
                <a:latin typeface="Calibri" panose="020F0502020204030204" pitchFamily="34" charset="0"/>
              </a:rPr>
              <a:pPr algn="r"/>
              <a:t>‹#›</a:t>
            </a:fld>
            <a:endParaRPr lang="en-US" sz="1244">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8D572417-480D-435D-97AE-A0029ADAF9A8}"/>
              </a:ext>
            </a:extLst>
          </p:cNvPr>
          <p:cNvSpPr txBox="1"/>
          <p:nvPr userDrawn="1"/>
        </p:nvSpPr>
        <p:spPr>
          <a:xfrm>
            <a:off x="618185" y="4"/>
            <a:ext cx="10972800" cy="215444"/>
          </a:xfrm>
          <a:prstGeom prst="rect">
            <a:avLst/>
          </a:prstGeom>
          <a:noFill/>
        </p:spPr>
        <p:txBody>
          <a:bodyPr wrap="square" rtlCol="0">
            <a:spAutoFit/>
          </a:bodyPr>
          <a:lstStyle/>
          <a:p>
            <a:pPr algn="ctr">
              <a:defRPr/>
            </a:pPr>
            <a:r>
              <a:rPr lang="en-US" sz="800">
                <a:solidFill>
                  <a:prstClr val="black"/>
                </a:solidFill>
              </a:rPr>
              <a:t>COVID-19 IM Meeting Slide Submission Template</a:t>
            </a:r>
          </a:p>
        </p:txBody>
      </p:sp>
      <p:pic>
        <p:nvPicPr>
          <p:cNvPr id="14" name="Picture 13">
            <a:extLst>
              <a:ext uri="{FF2B5EF4-FFF2-40B4-BE49-F238E27FC236}">
                <a16:creationId xmlns:a16="http://schemas.microsoft.com/office/drawing/2014/main" id="{0ED0A24B-D62E-4FB3-AF80-330CA1B4E4F1}"/>
              </a:ext>
            </a:extLst>
          </p:cNvPr>
          <p:cNvPicPr>
            <a:picLocks noChangeAspect="1"/>
          </p:cNvPicPr>
          <p:nvPr userDrawn="1"/>
        </p:nvPicPr>
        <p:blipFill>
          <a:blip r:embed="rId4"/>
          <a:stretch>
            <a:fillRect/>
          </a:stretch>
        </p:blipFill>
        <p:spPr>
          <a:xfrm>
            <a:off x="10311386" y="124312"/>
            <a:ext cx="1758692" cy="987552"/>
          </a:xfrm>
          <a:prstGeom prst="rect">
            <a:avLst/>
          </a:prstGeom>
        </p:spPr>
      </p:pic>
      <p:sp>
        <p:nvSpPr>
          <p:cNvPr id="15" name="Text Placeholder 7">
            <a:extLst>
              <a:ext uri="{FF2B5EF4-FFF2-40B4-BE49-F238E27FC236}">
                <a16:creationId xmlns:a16="http://schemas.microsoft.com/office/drawing/2014/main" id="{69B4A1E1-958B-453E-9FB2-17E3AF2C7EB1}"/>
              </a:ext>
            </a:extLst>
          </p:cNvPr>
          <p:cNvSpPr>
            <a:spLocks noGrp="1"/>
          </p:cNvSpPr>
          <p:nvPr>
            <p:ph type="body" sz="quarter" idx="10"/>
          </p:nvPr>
        </p:nvSpPr>
        <p:spPr>
          <a:xfrm>
            <a:off x="609600" y="1545171"/>
            <a:ext cx="10972800" cy="4943511"/>
          </a:xfrm>
        </p:spPr>
        <p:txBody>
          <a:bodyPr/>
          <a:lstStyle>
            <a:lvl1pPr marL="304800" indent="-304800">
              <a:spcBef>
                <a:spcPts val="0"/>
              </a:spcBef>
              <a:buClr>
                <a:srgbClr val="0039A6"/>
              </a:buClr>
              <a:buFont typeface="Wingdings" panose="05000000000000000000" pitchFamily="2" charset="2"/>
              <a:buChar char="§"/>
              <a:defRPr sz="1778">
                <a:solidFill>
                  <a:srgbClr val="000000"/>
                </a:solidFill>
              </a:defRPr>
            </a:lvl1pPr>
            <a:lvl2pPr marL="557388" indent="-253999">
              <a:spcBef>
                <a:spcPts val="0"/>
              </a:spcBef>
              <a:buClr>
                <a:srgbClr val="003CA5"/>
              </a:buClr>
              <a:defRPr sz="1600">
                <a:solidFill>
                  <a:srgbClr val="000000"/>
                </a:solidFill>
              </a:defRPr>
            </a:lvl2pPr>
            <a:lvl3pPr marL="759176" indent="-203199">
              <a:spcBef>
                <a:spcPts val="0"/>
              </a:spcBef>
              <a:buClr>
                <a:srgbClr val="003CA5"/>
              </a:buClr>
              <a:defRPr sz="1422">
                <a:solidFill>
                  <a:srgbClr val="000000"/>
                </a:solidFill>
              </a:defRPr>
            </a:lvl3pPr>
            <a:lvl4pPr>
              <a:defRPr sz="1778">
                <a:solidFill>
                  <a:schemeClr val="accent4">
                    <a:lumMod val="75000"/>
                  </a:schemeClr>
                </a:solidFill>
              </a:defRPr>
            </a:lvl4pPr>
            <a:lvl5pPr>
              <a:defRPr sz="1778">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3836684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4564680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085EE-CF13-4F48-9537-75848290B8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89" r="13829"/>
          <a:stretch/>
        </p:blipFill>
        <p:spPr>
          <a:xfrm>
            <a:off x="6870493" y="1365041"/>
            <a:ext cx="5321508" cy="43902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808813"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7"/>
            <a:ext cx="5575883" cy="420564"/>
          </a:xfrm>
          <a:prstGeom prst="rect">
            <a:avLst/>
          </a:prstGeom>
          <a:solidFill>
            <a:srgbClr val="FBAB18"/>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2133">
                <a:solidFill>
                  <a:srgbClr val="2D2D2D"/>
                </a:solidFill>
                <a:latin typeface="Calibri" panose="020F0502020204030204" pitchFamily="34" charset="0"/>
                <a:cs typeface="Calibri" panose="020F0502020204030204" pitchFamily="34" charset="0"/>
              </a:rPr>
              <a:t>For more information: </a:t>
            </a:r>
            <a:r>
              <a:rPr lang="en-US" sz="2133" b="1">
                <a:solidFill>
                  <a:srgbClr val="2D2D2D"/>
                </a:solidFill>
                <a:latin typeface="Calibri" panose="020F0502020204030204" pitchFamily="34" charset="0"/>
                <a:cs typeface="Calibri" panose="020F0502020204030204" pitchFamily="34" charset="0"/>
              </a:rPr>
              <a:t>www.cdc.gov/COVID19</a:t>
            </a:r>
          </a:p>
        </p:txBody>
      </p:sp>
      <p:pic>
        <p:nvPicPr>
          <p:cNvPr id="10" name="Picture 9">
            <a:extLst>
              <a:ext uri="{FF2B5EF4-FFF2-40B4-BE49-F238E27FC236}">
                <a16:creationId xmlns:a16="http://schemas.microsoft.com/office/drawing/2014/main" id="{6E47315E-FAA7-45C6-91F8-589E519E4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318534775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1824" y="5767152"/>
            <a:ext cx="1672779" cy="959001"/>
          </a:xfrm>
          <a:prstGeom prst="rect">
            <a:avLst/>
          </a:prstGeom>
        </p:spPr>
      </p:pic>
      <p:pic>
        <p:nvPicPr>
          <p:cNvPr id="10" name="Picture 9">
            <a:extLst>
              <a:ext uri="{FF2B5EF4-FFF2-40B4-BE49-F238E27FC236}">
                <a16:creationId xmlns:a16="http://schemas.microsoft.com/office/drawing/2014/main" id="{CFA0F564-F207-41E1-9362-106259E215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328925516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9B7713C-57A8-4AA1-8103-E5BDDA57F33E}"/>
              </a:ext>
            </a:extLst>
          </p:cNvPr>
          <p:cNvSpPr/>
          <p:nvPr userDrawn="1"/>
        </p:nvSpPr>
        <p:spPr>
          <a:xfrm>
            <a:off x="1808813"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159686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3311727"/>
            <a:ext cx="10972800" cy="2689023"/>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191115"/>
            <a:ext cx="828013" cy="474699"/>
          </a:xfrm>
          <a:prstGeom prst="rect">
            <a:avLst/>
          </a:prstGeom>
        </p:spPr>
      </p:pic>
      <p:pic>
        <p:nvPicPr>
          <p:cNvPr id="15" name="Picture 14">
            <a:extLst>
              <a:ext uri="{FF2B5EF4-FFF2-40B4-BE49-F238E27FC236}">
                <a16:creationId xmlns:a16="http://schemas.microsoft.com/office/drawing/2014/main" id="{A12005A0-3820-44B9-B4CA-14E817C989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4208114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6304624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Tree>
    <p:extLst>
      <p:ext uri="{BB962C8B-B14F-4D97-AF65-F5344CB8AC3E}">
        <p14:creationId xmlns:p14="http://schemas.microsoft.com/office/powerpoint/2010/main" val="127489667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Tree>
    <p:extLst>
      <p:ext uri="{BB962C8B-B14F-4D97-AF65-F5344CB8AC3E}">
        <p14:creationId xmlns:p14="http://schemas.microsoft.com/office/powerpoint/2010/main" val="23174870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02239280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8361456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3B5A247-08D2-4173-9D7D-19CB4FBA84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7989" r="13829"/>
          <a:stretch/>
        </p:blipFill>
        <p:spPr>
          <a:xfrm>
            <a:off x="6870493" y="347439"/>
            <a:ext cx="5321508" cy="4390244"/>
          </a:xfrm>
          <a:prstGeom prst="rect">
            <a:avLst/>
          </a:prstGeom>
        </p:spPr>
      </p:pic>
    </p:spTree>
    <p:extLst>
      <p:ext uri="{BB962C8B-B14F-4D97-AF65-F5344CB8AC3E}">
        <p14:creationId xmlns:p14="http://schemas.microsoft.com/office/powerpoint/2010/main" val="25634703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382C1A37-4888-4B69-99C9-98D605CCFB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703"/>
            <a:ext cx="12192000" cy="3391760"/>
          </a:xfrm>
          <a:prstGeom prst="rect">
            <a:avLst/>
          </a:prstGeom>
        </p:spPr>
      </p:pic>
    </p:spTree>
    <p:extLst>
      <p:ext uri="{BB962C8B-B14F-4D97-AF65-F5344CB8AC3E}">
        <p14:creationId xmlns:p14="http://schemas.microsoft.com/office/powerpoint/2010/main" val="7143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87186354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4340" y="274639"/>
            <a:ext cx="1158819" cy="664349"/>
          </a:xfrm>
          <a:prstGeom prst="rect">
            <a:avLst/>
          </a:prstGeom>
        </p:spPr>
      </p:pic>
    </p:spTree>
    <p:extLst>
      <p:ext uri="{BB962C8B-B14F-4D97-AF65-F5344CB8AC3E}">
        <p14:creationId xmlns:p14="http://schemas.microsoft.com/office/powerpoint/2010/main" val="82588519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EE3FC1-DAC6-4EBA-BFC5-CFE476942655}" type="slidenum">
              <a:rPr lang="en-US" smtClean="0"/>
              <a:t>‹#›</a:t>
            </a:fld>
            <a:endParaRPr lang="en-US"/>
          </a:p>
        </p:txBody>
      </p:sp>
    </p:spTree>
    <p:extLst>
      <p:ext uri="{BB962C8B-B14F-4D97-AF65-F5344CB8AC3E}">
        <p14:creationId xmlns:p14="http://schemas.microsoft.com/office/powerpoint/2010/main" val="1967285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947544" y="1288497"/>
            <a:ext cx="4913032" cy="4634459"/>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808814"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2318481"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r>
              <a:rPr lang="en-US"/>
              <a:t>Click to edit Master title style</a:t>
            </a:r>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userDrawn="1">
            <p:ph type="body" sz="quarter" idx="10"/>
          </p:nvPr>
        </p:nvSpPr>
        <p:spPr>
          <a:xfrm>
            <a:off x="2318480" y="2520847"/>
            <a:ext cx="8454453"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20" y="5706814"/>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20" y="6014058"/>
            <a:ext cx="5575883" cy="420564"/>
          </a:xfrm>
          <a:prstGeom prst="rect">
            <a:avLst/>
          </a:prstGeom>
          <a:solidFill>
            <a:srgbClr val="FBAB18"/>
          </a:solidFill>
        </p:spPr>
        <p:txBody>
          <a:bodyPr wrap="square" rtlCol="0">
            <a:sp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lang="en-US" sz="2133">
                <a:solidFill>
                  <a:srgbClr val="2D2D2D"/>
                </a:solidFill>
                <a:latin typeface="Calibri" panose="020F0502020204030204" pitchFamily="34" charset="0"/>
                <a:cs typeface="Calibri" panose="020F0502020204030204" pitchFamily="34" charset="0"/>
              </a:rPr>
              <a:t>For more information: </a:t>
            </a:r>
            <a:r>
              <a:rPr lang="en-US" sz="2133" b="1">
                <a:solidFill>
                  <a:srgbClr val="2D2D2D"/>
                </a:solidFill>
                <a:latin typeface="Calibri" panose="020F0502020204030204" pitchFamily="34" charset="0"/>
                <a:cs typeface="Calibri" panose="020F0502020204030204" pitchFamily="34" charset="0"/>
              </a:rPr>
              <a:t>www.cdc.gov/COVID19</a:t>
            </a:r>
          </a:p>
        </p:txBody>
      </p:sp>
      <p:pic>
        <p:nvPicPr>
          <p:cNvPr id="10" name="Picture 9">
            <a:extLst>
              <a:ext uri="{FF2B5EF4-FFF2-40B4-BE49-F238E27FC236}">
                <a16:creationId xmlns:a16="http://schemas.microsoft.com/office/drawing/2014/main" id="{6E47315E-FAA7-45C6-91F8-589E519E4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 y="0"/>
            <a:ext cx="1808812" cy="1194093"/>
          </a:xfrm>
          <a:prstGeom prst="rect">
            <a:avLst/>
          </a:prstGeom>
        </p:spPr>
      </p:pic>
    </p:spTree>
    <p:extLst>
      <p:ext uri="{BB962C8B-B14F-4D97-AF65-F5344CB8AC3E}">
        <p14:creationId xmlns:p14="http://schemas.microsoft.com/office/powerpoint/2010/main" val="179205457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2318481"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r>
              <a:rPr lang="en-US"/>
              <a:t>Click to edit Master title style</a:t>
            </a:r>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userDrawn="1">
            <p:ph type="body" sz="quarter" idx="10"/>
          </p:nvPr>
        </p:nvSpPr>
        <p:spPr>
          <a:xfrm>
            <a:off x="2318480" y="2520847"/>
            <a:ext cx="8454453"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20" y="5706814"/>
            <a:ext cx="1672779" cy="959001"/>
          </a:xfrm>
          <a:prstGeom prst="rect">
            <a:avLst/>
          </a:prstGeom>
        </p:spPr>
      </p:pic>
      <p:pic>
        <p:nvPicPr>
          <p:cNvPr id="10" name="Picture 9">
            <a:extLst>
              <a:ext uri="{FF2B5EF4-FFF2-40B4-BE49-F238E27FC236}">
                <a16:creationId xmlns:a16="http://schemas.microsoft.com/office/drawing/2014/main" id="{CFA0F564-F207-41E1-9362-106259E215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0"/>
            <a:ext cx="1808812" cy="1194093"/>
          </a:xfrm>
          <a:prstGeom prst="rect">
            <a:avLst/>
          </a:prstGeom>
        </p:spPr>
      </p:pic>
    </p:spTree>
    <p:extLst>
      <p:ext uri="{BB962C8B-B14F-4D97-AF65-F5344CB8AC3E}">
        <p14:creationId xmlns:p14="http://schemas.microsoft.com/office/powerpoint/2010/main" val="26038725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6"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03" indent="-306903">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20" y="6001464"/>
            <a:ext cx="1158819" cy="664349"/>
          </a:xfrm>
          <a:prstGeom prst="rect">
            <a:avLst/>
          </a:prstGeom>
        </p:spPr>
      </p:pic>
    </p:spTree>
    <p:extLst>
      <p:ext uri="{BB962C8B-B14F-4D97-AF65-F5344CB8AC3E}">
        <p14:creationId xmlns:p14="http://schemas.microsoft.com/office/powerpoint/2010/main" val="140693270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6"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03" indent="-306903">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265712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6"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12" name="Picture 11" descr="Logos of the U.S. Department of Health and Human Services and Centers for Disease Control and Prevention" title="LOGOS">
            <a:extLst>
              <a:ext uri="{FF2B5EF4-FFF2-40B4-BE49-F238E27FC236}">
                <a16:creationId xmlns:a16="http://schemas.microsoft.com/office/drawing/2014/main" id="{26558C01-7207-4C37-892E-C5ECC80A8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20" y="6001464"/>
            <a:ext cx="1158819" cy="664349"/>
          </a:xfrm>
          <a:prstGeom prst="rect">
            <a:avLst/>
          </a:prstGeom>
        </p:spPr>
      </p:pic>
    </p:spTree>
    <p:extLst>
      <p:ext uri="{BB962C8B-B14F-4D97-AF65-F5344CB8AC3E}">
        <p14:creationId xmlns:p14="http://schemas.microsoft.com/office/powerpoint/2010/main" val="399536474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6"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Tree>
    <p:extLst>
      <p:ext uri="{BB962C8B-B14F-4D97-AF65-F5344CB8AC3E}">
        <p14:creationId xmlns:p14="http://schemas.microsoft.com/office/powerpoint/2010/main" val="228217956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6" y="3255152"/>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239484" y="4688983"/>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40" y="5706814"/>
            <a:ext cx="1672779" cy="959001"/>
          </a:xfrm>
          <a:prstGeom prst="rect">
            <a:avLst/>
          </a:prstGeom>
        </p:spPr>
      </p:pic>
    </p:spTree>
    <p:extLst>
      <p:ext uri="{BB962C8B-B14F-4D97-AF65-F5344CB8AC3E}">
        <p14:creationId xmlns:p14="http://schemas.microsoft.com/office/powerpoint/2010/main" val="402948595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6"/>
            <a:ext cx="5979136" cy="5795163"/>
          </a:xfrm>
          <a:prstGeom prst="rect">
            <a:avLst/>
          </a:prstGeom>
        </p:spPr>
      </p:pic>
      <p:sp>
        <p:nvSpPr>
          <p:cNvPr id="2" name="Title 1"/>
          <p:cNvSpPr>
            <a:spLocks noGrp="1"/>
          </p:cNvSpPr>
          <p:nvPr>
            <p:ph type="title"/>
          </p:nvPr>
        </p:nvSpPr>
        <p:spPr>
          <a:xfrm>
            <a:off x="239486" y="3255152"/>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239484" y="4688983"/>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40" y="5706814"/>
            <a:ext cx="1672779" cy="959001"/>
          </a:xfrm>
          <a:prstGeom prst="rect">
            <a:avLst/>
          </a:prstGeom>
        </p:spPr>
      </p:pic>
    </p:spTree>
    <p:extLst>
      <p:ext uri="{BB962C8B-B14F-4D97-AF65-F5344CB8AC3E}">
        <p14:creationId xmlns:p14="http://schemas.microsoft.com/office/powerpoint/2010/main" val="28158028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63257369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6" y="5786589"/>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1" y="234189"/>
            <a:ext cx="4913032" cy="4634459"/>
          </a:xfrm>
          <a:prstGeom prst="rect">
            <a:avLst/>
          </a:prstGeom>
        </p:spPr>
      </p:pic>
    </p:spTree>
    <p:extLst>
      <p:ext uri="{BB962C8B-B14F-4D97-AF65-F5344CB8AC3E}">
        <p14:creationId xmlns:p14="http://schemas.microsoft.com/office/powerpoint/2010/main" val="273525893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6" y="5786589"/>
            <a:ext cx="1672779" cy="959001"/>
          </a:xfrm>
          <a:prstGeom prst="rect">
            <a:avLst/>
          </a:prstGeom>
        </p:spPr>
      </p:pic>
      <p:pic>
        <p:nvPicPr>
          <p:cNvPr id="18" name="Picture 17">
            <a:extLst>
              <a:ext uri="{FF2B5EF4-FFF2-40B4-BE49-F238E27FC236}">
                <a16:creationId xmlns:a16="http://schemas.microsoft.com/office/drawing/2014/main" id="{D1DF01F5-E1C2-47F4-9C79-15C1A80D14E7}"/>
              </a:ext>
            </a:extLst>
          </p:cNvPr>
          <p:cNvPicPr>
            <a:picLocks noChangeAspect="1"/>
          </p:cNvPicPr>
          <p:nvPr userDrawn="1"/>
        </p:nvPicPr>
        <p:blipFill rotWithShape="1">
          <a:blip r:embed="rId5"/>
          <a:srcRect l="26519" t="1515" b="2581"/>
          <a:stretch/>
        </p:blipFill>
        <p:spPr>
          <a:xfrm>
            <a:off x="4413693" y="472557"/>
            <a:ext cx="7159929" cy="3849335"/>
          </a:xfrm>
          <a:prstGeom prst="roundRect">
            <a:avLst>
              <a:gd name="adj" fmla="val 11751"/>
            </a:avLst>
          </a:prstGeom>
        </p:spPr>
      </p:pic>
    </p:spTree>
    <p:extLst>
      <p:ext uri="{BB962C8B-B14F-4D97-AF65-F5344CB8AC3E}">
        <p14:creationId xmlns:p14="http://schemas.microsoft.com/office/powerpoint/2010/main" val="38748427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FDFB-424E-42CA-9473-F66357583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0335C-141B-4718-BAA3-031157FD11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8DB38-F422-4C17-B7FF-A06618B49C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0FA5AD2-54A6-47B5-A892-7E15C4632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F66F5-9C23-4DA5-AF22-630C9D9BDFA5}"/>
              </a:ext>
            </a:extLst>
          </p:cNvPr>
          <p:cNvSpPr>
            <a:spLocks noGrp="1"/>
          </p:cNvSpPr>
          <p:nvPr>
            <p:ph type="sldNum" sz="quarter" idx="12"/>
          </p:nvPr>
        </p:nvSpPr>
        <p:spPr/>
        <p:txBody>
          <a:bodyPr/>
          <a:lstStyle/>
          <a:p>
            <a:fld id="{C60F8E25-1558-4720-9C43-59D588BA4130}" type="slidenum">
              <a:rPr lang="en-US" smtClean="0"/>
              <a:t>‹#›</a:t>
            </a:fld>
            <a:endParaRPr lang="en-US"/>
          </a:p>
        </p:txBody>
      </p:sp>
    </p:spTree>
    <p:extLst>
      <p:ext uri="{BB962C8B-B14F-4D97-AF65-F5344CB8AC3E}">
        <p14:creationId xmlns:p14="http://schemas.microsoft.com/office/powerpoint/2010/main" val="4222580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solidFill>
                  <a:schemeClr val="tx1"/>
                </a:solidFill>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10745370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81640316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21812443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2186445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1" y="234188"/>
            <a:ext cx="4913032" cy="4634459"/>
          </a:xfrm>
          <a:prstGeom prst="rect">
            <a:avLst/>
          </a:prstGeom>
        </p:spPr>
      </p:pic>
    </p:spTree>
    <p:extLst>
      <p:ext uri="{BB962C8B-B14F-4D97-AF65-F5344CB8AC3E}">
        <p14:creationId xmlns:p14="http://schemas.microsoft.com/office/powerpoint/2010/main" val="13668333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1971968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717" r:id="rId1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238874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ransition>
    <p:fade/>
  </p:transition>
  <p:hf hdr="0" ftr="0" dt="0"/>
  <p:txStyles>
    <p:titleStyle>
      <a:lvl1pPr algn="ctr" rtl="0" eaLnBrk="0" fontAlgn="base" hangingPunct="0">
        <a:spcBef>
          <a:spcPct val="0"/>
        </a:spcBef>
        <a:spcAft>
          <a:spcPct val="0"/>
        </a:spcAft>
        <a:defRPr sz="3911" kern="1200">
          <a:solidFill>
            <a:schemeClr val="tx1"/>
          </a:solidFill>
          <a:latin typeface="+mj-lt"/>
          <a:ea typeface="+mj-ea"/>
          <a:cs typeface="+mj-cs"/>
        </a:defRPr>
      </a:lvl1pPr>
      <a:lvl2pPr algn="ctr" rtl="0" eaLnBrk="0" fontAlgn="base" hangingPunct="0">
        <a:spcBef>
          <a:spcPct val="0"/>
        </a:spcBef>
        <a:spcAft>
          <a:spcPct val="0"/>
        </a:spcAft>
        <a:defRPr sz="3911">
          <a:solidFill>
            <a:schemeClr val="tx1"/>
          </a:solidFill>
          <a:latin typeface="Myriad Web Pro" panose="020B0503030403020204" pitchFamily="34" charset="0"/>
        </a:defRPr>
      </a:lvl2pPr>
      <a:lvl3pPr algn="ctr" rtl="0" eaLnBrk="0" fontAlgn="base" hangingPunct="0">
        <a:spcBef>
          <a:spcPct val="0"/>
        </a:spcBef>
        <a:spcAft>
          <a:spcPct val="0"/>
        </a:spcAft>
        <a:defRPr sz="3911">
          <a:solidFill>
            <a:schemeClr val="tx1"/>
          </a:solidFill>
          <a:latin typeface="Myriad Web Pro" panose="020B0503030403020204" pitchFamily="34" charset="0"/>
        </a:defRPr>
      </a:lvl3pPr>
      <a:lvl4pPr algn="ctr" rtl="0" eaLnBrk="0" fontAlgn="base" hangingPunct="0">
        <a:spcBef>
          <a:spcPct val="0"/>
        </a:spcBef>
        <a:spcAft>
          <a:spcPct val="0"/>
        </a:spcAft>
        <a:defRPr sz="3911">
          <a:solidFill>
            <a:schemeClr val="tx1"/>
          </a:solidFill>
          <a:latin typeface="Myriad Web Pro" panose="020B0503030403020204" pitchFamily="34" charset="0"/>
        </a:defRPr>
      </a:lvl4pPr>
      <a:lvl5pPr algn="ctr" rtl="0" eaLnBrk="0" fontAlgn="base" hangingPunct="0">
        <a:spcBef>
          <a:spcPct val="0"/>
        </a:spcBef>
        <a:spcAft>
          <a:spcPct val="0"/>
        </a:spcAft>
        <a:defRPr sz="3911">
          <a:solidFill>
            <a:schemeClr val="tx1"/>
          </a:solidFill>
          <a:latin typeface="Myriad Web Pro" panose="020B0503030403020204" pitchFamily="34" charset="0"/>
        </a:defRPr>
      </a:lvl5pPr>
      <a:lvl6pPr marL="406399" algn="ctr" rtl="0" fontAlgn="base">
        <a:spcBef>
          <a:spcPct val="0"/>
        </a:spcBef>
        <a:spcAft>
          <a:spcPct val="0"/>
        </a:spcAft>
        <a:defRPr sz="3911">
          <a:solidFill>
            <a:schemeClr val="tx1"/>
          </a:solidFill>
          <a:latin typeface="Myriad Web Pro" panose="020B0503030403020204" pitchFamily="34" charset="0"/>
        </a:defRPr>
      </a:lvl6pPr>
      <a:lvl7pPr marL="812799" algn="ctr" rtl="0" fontAlgn="base">
        <a:spcBef>
          <a:spcPct val="0"/>
        </a:spcBef>
        <a:spcAft>
          <a:spcPct val="0"/>
        </a:spcAft>
        <a:defRPr sz="3911">
          <a:solidFill>
            <a:schemeClr val="tx1"/>
          </a:solidFill>
          <a:latin typeface="Myriad Web Pro" panose="020B0503030403020204" pitchFamily="34" charset="0"/>
        </a:defRPr>
      </a:lvl7pPr>
      <a:lvl8pPr marL="1219197" algn="ctr" rtl="0" fontAlgn="base">
        <a:spcBef>
          <a:spcPct val="0"/>
        </a:spcBef>
        <a:spcAft>
          <a:spcPct val="0"/>
        </a:spcAft>
        <a:defRPr sz="3911">
          <a:solidFill>
            <a:schemeClr val="tx1"/>
          </a:solidFill>
          <a:latin typeface="Myriad Web Pro" panose="020B0503030403020204" pitchFamily="34" charset="0"/>
        </a:defRPr>
      </a:lvl8pPr>
      <a:lvl9pPr marL="1625597" algn="ctr" rtl="0" fontAlgn="base">
        <a:spcBef>
          <a:spcPct val="0"/>
        </a:spcBef>
        <a:spcAft>
          <a:spcPct val="0"/>
        </a:spcAft>
        <a:defRPr sz="3911">
          <a:solidFill>
            <a:schemeClr val="tx1"/>
          </a:solidFill>
          <a:latin typeface="Myriad Web Pro" panose="020B0503030403020204" pitchFamily="34" charset="0"/>
        </a:defRPr>
      </a:lvl9pPr>
    </p:titleStyle>
    <p:bodyStyle>
      <a:lvl1pPr marL="304800" indent="-304800" algn="l" rtl="0" eaLnBrk="0" fontAlgn="base" hangingPunct="0">
        <a:spcBef>
          <a:spcPct val="20000"/>
        </a:spcBef>
        <a:spcAft>
          <a:spcPct val="0"/>
        </a:spcAft>
        <a:buFont typeface="Arial" panose="020B0604020202020204" pitchFamily="34" charset="0"/>
        <a:buChar char="•"/>
        <a:defRPr sz="2844" kern="1200">
          <a:solidFill>
            <a:srgbClr val="2D2D2D"/>
          </a:solidFill>
          <a:latin typeface="Calibri" panose="020F0502020204030204" pitchFamily="34" charset="0"/>
          <a:ea typeface="+mn-ea"/>
          <a:cs typeface="+mn-cs"/>
        </a:defRPr>
      </a:lvl1pPr>
      <a:lvl2pPr marL="660398" indent="-253999" algn="l" rtl="0" eaLnBrk="0" fontAlgn="base" hangingPunct="0">
        <a:spcBef>
          <a:spcPct val="20000"/>
        </a:spcBef>
        <a:spcAft>
          <a:spcPct val="0"/>
        </a:spcAft>
        <a:buFont typeface="Arial" panose="020B0604020202020204" pitchFamily="34" charset="0"/>
        <a:buChar char="–"/>
        <a:defRPr sz="2489" kern="1200">
          <a:solidFill>
            <a:srgbClr val="2D2D2D"/>
          </a:solidFill>
          <a:latin typeface="Calibri" panose="020F0502020204030204" pitchFamily="34" charset="0"/>
          <a:ea typeface="+mn-ea"/>
          <a:cs typeface="+mn-cs"/>
        </a:defRPr>
      </a:lvl2pPr>
      <a:lvl3pPr marL="1015997" indent="-203199" algn="l" rtl="0" eaLnBrk="0" fontAlgn="base" hangingPunct="0">
        <a:spcBef>
          <a:spcPct val="20000"/>
        </a:spcBef>
        <a:spcAft>
          <a:spcPct val="0"/>
        </a:spcAft>
        <a:buFont typeface="Arial" panose="020B0604020202020204" pitchFamily="34" charset="0"/>
        <a:buChar char="•"/>
        <a:defRPr sz="2133" kern="1200">
          <a:solidFill>
            <a:srgbClr val="2D2D2D"/>
          </a:solidFill>
          <a:latin typeface="Calibri" panose="020F0502020204030204" pitchFamily="34" charset="0"/>
          <a:ea typeface="+mn-ea"/>
          <a:cs typeface="+mn-cs"/>
        </a:defRPr>
      </a:lvl3pPr>
      <a:lvl4pPr marL="1422397" indent="-203199" algn="l" rtl="0" eaLnBrk="0" fontAlgn="base" hangingPunct="0">
        <a:spcBef>
          <a:spcPct val="20000"/>
        </a:spcBef>
        <a:spcAft>
          <a:spcPct val="0"/>
        </a:spcAft>
        <a:buFont typeface="Arial" panose="020B0604020202020204" pitchFamily="34" charset="0"/>
        <a:buChar char="–"/>
        <a:defRPr sz="1778" kern="1200">
          <a:solidFill>
            <a:srgbClr val="2D2D2D"/>
          </a:solidFill>
          <a:latin typeface="Calibri" panose="020F0502020204030204" pitchFamily="34" charset="0"/>
          <a:ea typeface="+mn-ea"/>
          <a:cs typeface="+mn-cs"/>
        </a:defRPr>
      </a:lvl4pPr>
      <a:lvl5pPr marL="1828796" indent="-203199" algn="l" rtl="0" eaLnBrk="0" fontAlgn="base" hangingPunct="0">
        <a:spcBef>
          <a:spcPct val="20000"/>
        </a:spcBef>
        <a:spcAft>
          <a:spcPct val="0"/>
        </a:spcAft>
        <a:buFont typeface="Arial" panose="020B0604020202020204" pitchFamily="34" charset="0"/>
        <a:buChar char="»"/>
        <a:defRPr sz="1778" kern="1200">
          <a:solidFill>
            <a:srgbClr val="2D2D2D"/>
          </a:solidFill>
          <a:latin typeface="Calibri" panose="020F0502020204030204" pitchFamily="34" charset="0"/>
          <a:ea typeface="+mn-ea"/>
          <a:cs typeface="+mn-cs"/>
        </a:defRPr>
      </a:lvl5pPr>
      <a:lvl6pPr marL="2235194" indent="-203199" algn="l" defTabSz="812799"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594" indent="-203199" algn="l" defTabSz="812799"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7993" indent="-203199" algn="l" defTabSz="812799"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392" indent="-203199" algn="l" defTabSz="812799"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799" rtl="0" eaLnBrk="1" latinLnBrk="0" hangingPunct="1">
        <a:defRPr sz="1600" kern="1200">
          <a:solidFill>
            <a:schemeClr val="tx1"/>
          </a:solidFill>
          <a:latin typeface="+mn-lt"/>
          <a:ea typeface="+mn-ea"/>
          <a:cs typeface="+mn-cs"/>
        </a:defRPr>
      </a:lvl1pPr>
      <a:lvl2pPr marL="406399" algn="l" defTabSz="812799" rtl="0" eaLnBrk="1" latinLnBrk="0" hangingPunct="1">
        <a:defRPr sz="1600" kern="1200">
          <a:solidFill>
            <a:schemeClr val="tx1"/>
          </a:solidFill>
          <a:latin typeface="+mn-lt"/>
          <a:ea typeface="+mn-ea"/>
          <a:cs typeface="+mn-cs"/>
        </a:defRPr>
      </a:lvl2pPr>
      <a:lvl3pPr marL="812799" algn="l" defTabSz="812799" rtl="0" eaLnBrk="1" latinLnBrk="0" hangingPunct="1">
        <a:defRPr sz="1600" kern="1200">
          <a:solidFill>
            <a:schemeClr val="tx1"/>
          </a:solidFill>
          <a:latin typeface="+mn-lt"/>
          <a:ea typeface="+mn-ea"/>
          <a:cs typeface="+mn-cs"/>
        </a:defRPr>
      </a:lvl3pPr>
      <a:lvl4pPr marL="1219197" algn="l" defTabSz="812799" rtl="0" eaLnBrk="1" latinLnBrk="0" hangingPunct="1">
        <a:defRPr sz="1600" kern="1200">
          <a:solidFill>
            <a:schemeClr val="tx1"/>
          </a:solidFill>
          <a:latin typeface="+mn-lt"/>
          <a:ea typeface="+mn-ea"/>
          <a:cs typeface="+mn-cs"/>
        </a:defRPr>
      </a:lvl4pPr>
      <a:lvl5pPr marL="1625597" algn="l" defTabSz="812799" rtl="0" eaLnBrk="1" latinLnBrk="0" hangingPunct="1">
        <a:defRPr sz="1600" kern="1200">
          <a:solidFill>
            <a:schemeClr val="tx1"/>
          </a:solidFill>
          <a:latin typeface="+mn-lt"/>
          <a:ea typeface="+mn-ea"/>
          <a:cs typeface="+mn-cs"/>
        </a:defRPr>
      </a:lvl5pPr>
      <a:lvl6pPr marL="2031996" algn="l" defTabSz="812799" rtl="0" eaLnBrk="1" latinLnBrk="0" hangingPunct="1">
        <a:defRPr sz="1600" kern="1200">
          <a:solidFill>
            <a:schemeClr val="tx1"/>
          </a:solidFill>
          <a:latin typeface="+mn-lt"/>
          <a:ea typeface="+mn-ea"/>
          <a:cs typeface="+mn-cs"/>
        </a:defRPr>
      </a:lvl6pPr>
      <a:lvl7pPr marL="2438396" algn="l" defTabSz="812799" rtl="0" eaLnBrk="1" latinLnBrk="0" hangingPunct="1">
        <a:defRPr sz="1600" kern="1200">
          <a:solidFill>
            <a:schemeClr val="tx1"/>
          </a:solidFill>
          <a:latin typeface="+mn-lt"/>
          <a:ea typeface="+mn-ea"/>
          <a:cs typeface="+mn-cs"/>
        </a:defRPr>
      </a:lvl7pPr>
      <a:lvl8pPr marL="2844794" algn="l" defTabSz="812799" rtl="0" eaLnBrk="1" latinLnBrk="0" hangingPunct="1">
        <a:defRPr sz="1600" kern="1200">
          <a:solidFill>
            <a:schemeClr val="tx1"/>
          </a:solidFill>
          <a:latin typeface="+mn-lt"/>
          <a:ea typeface="+mn-ea"/>
          <a:cs typeface="+mn-cs"/>
        </a:defRPr>
      </a:lvl8pPr>
      <a:lvl9pPr marL="3251192" algn="l" defTabSz="81279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15220372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12058281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ransition>
    <p:fade/>
  </p:transition>
  <p:hf hdr="0" ftr="0" dt="0"/>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70" algn="ctr" rtl="0" eaLnBrk="1" fontAlgn="base" hangingPunct="1">
        <a:spcBef>
          <a:spcPct val="0"/>
        </a:spcBef>
        <a:spcAft>
          <a:spcPct val="0"/>
        </a:spcAft>
        <a:defRPr sz="5867">
          <a:solidFill>
            <a:schemeClr val="tx1"/>
          </a:solidFill>
          <a:latin typeface="Myriad Web Pro" panose="020B0503030403020204" pitchFamily="34" charset="0"/>
        </a:defRPr>
      </a:lvl6pPr>
      <a:lvl7pPr marL="1219140" algn="ctr" rtl="0" eaLnBrk="1" fontAlgn="base" hangingPunct="1">
        <a:spcBef>
          <a:spcPct val="0"/>
        </a:spcBef>
        <a:spcAft>
          <a:spcPct val="0"/>
        </a:spcAft>
        <a:defRPr sz="5867">
          <a:solidFill>
            <a:schemeClr val="tx1"/>
          </a:solidFill>
          <a:latin typeface="Myriad Web Pro" panose="020B0503030403020204" pitchFamily="34" charset="0"/>
        </a:defRPr>
      </a:lvl7pPr>
      <a:lvl8pPr marL="1828709" algn="ctr" rtl="0" eaLnBrk="1" fontAlgn="base" hangingPunct="1">
        <a:spcBef>
          <a:spcPct val="0"/>
        </a:spcBef>
        <a:spcAft>
          <a:spcPct val="0"/>
        </a:spcAft>
        <a:defRPr sz="5867">
          <a:solidFill>
            <a:schemeClr val="tx1"/>
          </a:solidFill>
          <a:latin typeface="Myriad Web Pro" panose="020B0503030403020204" pitchFamily="34" charset="0"/>
        </a:defRPr>
      </a:lvl8pPr>
      <a:lvl9pPr marL="2438278"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1" fontAlgn="base" hangingPunct="1">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50" indent="-380981" algn="l" rtl="0" eaLnBrk="1" fontAlgn="base" hangingPunct="1">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25" indent="-304784" algn="l" rtl="0" eaLnBrk="1" fontAlgn="base" hangingPunct="1">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493" indent="-304784" algn="l" rtl="0" eaLnBrk="1" fontAlgn="base" hangingPunct="1">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062" indent="-304784" algn="l" rtl="0" eaLnBrk="1" fontAlgn="base" hangingPunct="1">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dc.gov/coronavirus/2019-ncov/science/community-level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healthdata.gov/browse?tags=covid-19-spr" TargetMode="External"/><Relationship Id="rId2" Type="http://schemas.openxmlformats.org/officeDocument/2006/relationships/hyperlink" Target="https://healthdata.gov/Health/COVID-19-Community-Profile-Report/gqxm-d9w9" TargetMode="External"/><Relationship Id="rId1" Type="http://schemas.openxmlformats.org/officeDocument/2006/relationships/slideLayout" Target="../slideLayouts/slideLayout4.xml"/><Relationship Id="rId4" Type="http://schemas.openxmlformats.org/officeDocument/2006/relationships/hyperlink" Target="https://www.cdc.gov/nssp/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B78F-AEEF-4588-A441-CF8E432D5C26}"/>
              </a:ext>
            </a:extLst>
          </p:cNvPr>
          <p:cNvSpPr>
            <a:spLocks noGrp="1"/>
          </p:cNvSpPr>
          <p:nvPr>
            <p:ph type="title"/>
          </p:nvPr>
        </p:nvSpPr>
        <p:spPr/>
        <p:txBody>
          <a:bodyPr/>
          <a:lstStyle/>
          <a:p>
            <a:pPr>
              <a:lnSpc>
                <a:spcPts val="3100"/>
              </a:lnSpc>
            </a:pPr>
            <a:r>
              <a:rPr lang="en-US" sz="2800" dirty="0"/>
              <a:t>Indicators for Monitoring COVID-19 Community </a:t>
            </a:r>
            <a:r>
              <a:rPr lang="en-US" sz="2800"/>
              <a:t>Levels and COVID-19 </a:t>
            </a:r>
            <a:r>
              <a:rPr lang="en-US" sz="2800" dirty="0"/>
              <a:t>and Implementing COVID-19 Prevention Strategies</a:t>
            </a:r>
          </a:p>
        </p:txBody>
      </p:sp>
      <p:sp>
        <p:nvSpPr>
          <p:cNvPr id="3" name="Subtitle 2">
            <a:extLst>
              <a:ext uri="{FF2B5EF4-FFF2-40B4-BE49-F238E27FC236}">
                <a16:creationId xmlns:a16="http://schemas.microsoft.com/office/drawing/2014/main" id="{797FF330-935F-4575-9B57-588E0AE60192}"/>
              </a:ext>
            </a:extLst>
          </p:cNvPr>
          <p:cNvSpPr>
            <a:spLocks noGrp="1"/>
          </p:cNvSpPr>
          <p:nvPr>
            <p:ph type="subTitle" idx="1"/>
          </p:nvPr>
        </p:nvSpPr>
        <p:spPr>
          <a:xfrm>
            <a:off x="696687" y="2264268"/>
            <a:ext cx="10156192" cy="457200"/>
          </a:xfrm>
        </p:spPr>
        <p:txBody>
          <a:bodyPr/>
          <a:lstStyle/>
          <a:p>
            <a:r>
              <a:rPr lang="en-US">
                <a:solidFill>
                  <a:schemeClr val="accent4">
                    <a:lumMod val="50000"/>
                  </a:schemeClr>
                </a:solidFill>
              </a:rPr>
              <a:t>Overview and Scientific Rationale</a:t>
            </a:r>
          </a:p>
        </p:txBody>
      </p:sp>
      <p:sp>
        <p:nvSpPr>
          <p:cNvPr id="5" name="Text Placeholder 4">
            <a:extLst>
              <a:ext uri="{FF2B5EF4-FFF2-40B4-BE49-F238E27FC236}">
                <a16:creationId xmlns:a16="http://schemas.microsoft.com/office/drawing/2014/main" id="{12FD222E-DC9E-4910-AD63-D90FF26C343A}"/>
              </a:ext>
            </a:extLst>
          </p:cNvPr>
          <p:cNvSpPr>
            <a:spLocks noGrp="1"/>
          </p:cNvSpPr>
          <p:nvPr>
            <p:ph type="body" sz="quarter" idx="10"/>
          </p:nvPr>
        </p:nvSpPr>
        <p:spPr>
          <a:xfrm>
            <a:off x="696687" y="4044846"/>
            <a:ext cx="10156192" cy="1039317"/>
          </a:xfrm>
        </p:spPr>
        <p:txBody>
          <a:bodyPr/>
          <a:lstStyle/>
          <a:p>
            <a:r>
              <a:rPr lang="en-US" b="1" dirty="0">
                <a:solidFill>
                  <a:srgbClr val="145E71"/>
                </a:solidFill>
              </a:rPr>
              <a:t>February 25, 2022</a:t>
            </a:r>
          </a:p>
        </p:txBody>
      </p:sp>
      <p:sp>
        <p:nvSpPr>
          <p:cNvPr id="6" name="TextBox 5">
            <a:extLst>
              <a:ext uri="{FF2B5EF4-FFF2-40B4-BE49-F238E27FC236}">
                <a16:creationId xmlns:a16="http://schemas.microsoft.com/office/drawing/2014/main" id="{074D072C-3661-4B0B-BE6C-9F0280408F04}"/>
              </a:ext>
            </a:extLst>
          </p:cNvPr>
          <p:cNvSpPr txBox="1"/>
          <p:nvPr/>
        </p:nvSpPr>
        <p:spPr>
          <a:xfrm>
            <a:off x="775854" y="1392922"/>
            <a:ext cx="6345381" cy="276999"/>
          </a:xfrm>
          <a:prstGeom prst="rect">
            <a:avLst/>
          </a:prstGeom>
          <a:noFill/>
        </p:spPr>
        <p:txBody>
          <a:bodyPr wrap="square">
            <a:spAutoFit/>
          </a:bodyPr>
          <a:lstStyle/>
          <a:p>
            <a:r>
              <a:rPr lang="fr-FR" sz="1200" dirty="0"/>
              <a:t>Accessible Version: </a:t>
            </a:r>
            <a:r>
              <a:rPr lang="fr-FR" sz="1200" dirty="0">
                <a:hlinkClick r:id="rId3"/>
              </a:rPr>
              <a:t>https://www.cdc.gov/coronavirus/2019-ncov/science/community-levels.html</a:t>
            </a:r>
            <a:endParaRPr lang="en-US" sz="1200" dirty="0"/>
          </a:p>
        </p:txBody>
      </p:sp>
    </p:spTree>
    <p:extLst>
      <p:ext uri="{BB962C8B-B14F-4D97-AF65-F5344CB8AC3E}">
        <p14:creationId xmlns:p14="http://schemas.microsoft.com/office/powerpoint/2010/main" val="17838592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4DC2-CECA-42F7-A197-7E583DF7CBE1}"/>
              </a:ext>
            </a:extLst>
          </p:cNvPr>
          <p:cNvSpPr>
            <a:spLocks noGrp="1"/>
          </p:cNvSpPr>
          <p:nvPr>
            <p:ph type="title"/>
          </p:nvPr>
        </p:nvSpPr>
        <p:spPr>
          <a:xfrm>
            <a:off x="609600" y="222388"/>
            <a:ext cx="10972800" cy="919455"/>
          </a:xfrm>
        </p:spPr>
        <p:txBody>
          <a:bodyPr lIns="91440" tIns="45720" rIns="91440" bIns="45720" anchor="b" anchorCtr="0"/>
          <a:lstStyle/>
          <a:p>
            <a:pPr>
              <a:lnSpc>
                <a:spcPts val="3300"/>
              </a:lnSpc>
            </a:pPr>
            <a:r>
              <a:rPr lang="en-US" sz="3200" dirty="0">
                <a:latin typeface="Calibri"/>
                <a:cs typeface="Calibri"/>
              </a:rPr>
              <a:t>Do community transmission levels or COVID-19 community levels better predict deaths and ICU utilization in counties?</a:t>
            </a:r>
            <a:endParaRPr lang="en-US" sz="3200" dirty="0"/>
          </a:p>
        </p:txBody>
      </p:sp>
      <p:sp>
        <p:nvSpPr>
          <p:cNvPr id="3" name="Text Placeholder 2">
            <a:extLst>
              <a:ext uri="{FF2B5EF4-FFF2-40B4-BE49-F238E27FC236}">
                <a16:creationId xmlns:a16="http://schemas.microsoft.com/office/drawing/2014/main" id="{45984B46-2DD4-46FB-B905-7DDE73BFD898}"/>
              </a:ext>
            </a:extLst>
          </p:cNvPr>
          <p:cNvSpPr>
            <a:spLocks noGrp="1"/>
          </p:cNvSpPr>
          <p:nvPr>
            <p:ph type="body" sz="quarter" idx="10"/>
          </p:nvPr>
        </p:nvSpPr>
        <p:spPr>
          <a:xfrm>
            <a:off x="609600" y="1585980"/>
            <a:ext cx="10972799" cy="4806657"/>
          </a:xfrm>
        </p:spPr>
        <p:txBody>
          <a:bodyPr/>
          <a:lstStyle/>
          <a:p>
            <a:pPr marL="306705" indent="-306705">
              <a:lnSpc>
                <a:spcPts val="1900"/>
              </a:lnSpc>
              <a:spcBef>
                <a:spcPts val="0"/>
              </a:spcBef>
              <a:spcAft>
                <a:spcPts val="1200"/>
              </a:spcAft>
            </a:pPr>
            <a:r>
              <a:rPr lang="en-US" sz="1800" dirty="0">
                <a:solidFill>
                  <a:schemeClr val="accent4">
                    <a:lumMod val="50000"/>
                  </a:schemeClr>
                </a:solidFill>
                <a:latin typeface="Calibri"/>
                <a:cs typeface="Calibri"/>
              </a:rPr>
              <a:t>Do higher transmission levels and higher COVID-19 community levels correspond to more severe outcomes 3 weeks later?</a:t>
            </a:r>
          </a:p>
          <a:p>
            <a:pPr marL="989965" lvl="1" indent="-380365">
              <a:lnSpc>
                <a:spcPts val="1900"/>
              </a:lnSpc>
              <a:spcBef>
                <a:spcPts val="0"/>
              </a:spcBef>
              <a:spcAft>
                <a:spcPts val="1200"/>
              </a:spcAft>
            </a:pPr>
            <a:r>
              <a:rPr lang="en-US" sz="1600" dirty="0">
                <a:solidFill>
                  <a:schemeClr val="accent4">
                    <a:lumMod val="50000"/>
                  </a:schemeClr>
                </a:solidFill>
                <a:latin typeface="Calibri"/>
                <a:cs typeface="Calibri"/>
              </a:rPr>
              <a:t>Multiple analyses using different indicator thresholds were conducted to optimize the levels. COVID-19 community levels provided consistently better prediction compared with community transmission.</a:t>
            </a:r>
          </a:p>
          <a:p>
            <a:pPr marL="989965" lvl="1" indent="-380365">
              <a:lnSpc>
                <a:spcPts val="1900"/>
              </a:lnSpc>
              <a:spcBef>
                <a:spcPts val="0"/>
              </a:spcBef>
              <a:spcAft>
                <a:spcPts val="1200"/>
              </a:spcAft>
            </a:pPr>
            <a:r>
              <a:rPr lang="en-US" sz="1600" dirty="0">
                <a:solidFill>
                  <a:schemeClr val="accent4">
                    <a:lumMod val="50000"/>
                  </a:schemeClr>
                </a:solidFill>
                <a:latin typeface="Calibri"/>
                <a:cs typeface="Calibri"/>
              </a:rPr>
              <a:t>Analyses used AUROC (area under receiver operating characteristic). This can be interpreted as the probability that given two randomly selected observations from different levels, the one with the more severe outcome comes from a higher transmission/COVID-19 community level. Data analyzed included historical data from March 2021-January 2022</a:t>
            </a:r>
          </a:p>
          <a:p>
            <a:pPr marL="989965" lvl="1" indent="-380365">
              <a:lnSpc>
                <a:spcPts val="1900"/>
              </a:lnSpc>
              <a:spcBef>
                <a:spcPts val="0"/>
              </a:spcBef>
              <a:spcAft>
                <a:spcPts val="1200"/>
              </a:spcAft>
            </a:pPr>
            <a:r>
              <a:rPr lang="en-US" sz="1600" dirty="0">
                <a:solidFill>
                  <a:schemeClr val="accent4">
                    <a:lumMod val="50000"/>
                  </a:schemeClr>
                </a:solidFill>
                <a:latin typeface="Calibri"/>
                <a:cs typeface="Calibri"/>
              </a:rPr>
              <a:t>A score of 0.5 would correspond to random guessing and a score of 1 would indicate that worse outcomes always correspond to higher COVID-19 community levels/transmission levels.</a:t>
            </a:r>
          </a:p>
          <a:p>
            <a:pPr marL="306705" indent="-306705">
              <a:lnSpc>
                <a:spcPts val="1900"/>
              </a:lnSpc>
              <a:spcBef>
                <a:spcPts val="0"/>
              </a:spcBef>
              <a:spcAft>
                <a:spcPts val="1200"/>
              </a:spcAft>
            </a:pPr>
            <a:r>
              <a:rPr lang="en-US" sz="1800" dirty="0">
                <a:solidFill>
                  <a:schemeClr val="accent4">
                    <a:lumMod val="50000"/>
                  </a:schemeClr>
                </a:solidFill>
                <a:latin typeface="Calibri"/>
                <a:cs typeface="Calibri"/>
              </a:rPr>
              <a:t>COVID-19 community levels are better predictors of deaths and ICU utilization 3 weeks later than community transmission levels at the county level.</a:t>
            </a:r>
            <a:endParaRPr lang="en-US" sz="1800" dirty="0">
              <a:solidFill>
                <a:schemeClr val="accent4">
                  <a:lumMod val="50000"/>
                </a:schemeClr>
              </a:solidFill>
              <a:cs typeface="Calibri"/>
            </a:endParaRPr>
          </a:p>
          <a:p>
            <a:pPr marL="989965" lvl="1" indent="-380365">
              <a:lnSpc>
                <a:spcPts val="1900"/>
              </a:lnSpc>
              <a:spcBef>
                <a:spcPts val="0"/>
              </a:spcBef>
              <a:spcAft>
                <a:spcPts val="1200"/>
              </a:spcAft>
            </a:pPr>
            <a:r>
              <a:rPr lang="en-US" sz="1600" dirty="0">
                <a:solidFill>
                  <a:schemeClr val="accent4">
                    <a:lumMod val="50000"/>
                  </a:schemeClr>
                </a:solidFill>
                <a:latin typeface="Calibri"/>
                <a:cs typeface="Calibri"/>
              </a:rPr>
              <a:t>Analyses using AUROC, Spearman’s correlation, and Pearson’s correlation coefficient provide consistent results.</a:t>
            </a:r>
          </a:p>
          <a:p>
            <a:pPr marL="989965" lvl="1" indent="-380365">
              <a:lnSpc>
                <a:spcPts val="1900"/>
              </a:lnSpc>
              <a:spcBef>
                <a:spcPts val="0"/>
              </a:spcBef>
              <a:spcAft>
                <a:spcPts val="1200"/>
              </a:spcAft>
            </a:pPr>
            <a:r>
              <a:rPr lang="en-US" sz="1600" dirty="0">
                <a:solidFill>
                  <a:schemeClr val="accent4">
                    <a:lumMod val="50000"/>
                  </a:schemeClr>
                </a:solidFill>
                <a:latin typeface="Calibri"/>
                <a:cs typeface="Calibri"/>
              </a:rPr>
              <a:t>Analyses used 4-level schemes for COVID-19 community levels and then were pared down to 3 levels based on end-user feedback.</a:t>
            </a:r>
            <a:endParaRPr lang="en-US" sz="1600" dirty="0">
              <a:solidFill>
                <a:schemeClr val="accent4">
                  <a:lumMod val="50000"/>
                </a:schemeClr>
              </a:solidFill>
              <a:cs typeface="Calibri"/>
            </a:endParaRPr>
          </a:p>
          <a:p>
            <a:pPr marL="0" indent="0">
              <a:lnSpc>
                <a:spcPts val="1900"/>
              </a:lnSpc>
              <a:buNone/>
            </a:pPr>
            <a:endParaRPr lang="en-US" sz="2400" dirty="0">
              <a:cs typeface="Calibri" panose="020F0502020204030204" pitchFamily="34" charset="0"/>
            </a:endParaRPr>
          </a:p>
        </p:txBody>
      </p:sp>
    </p:spTree>
    <p:extLst>
      <p:ext uri="{BB962C8B-B14F-4D97-AF65-F5344CB8AC3E}">
        <p14:creationId xmlns:p14="http://schemas.microsoft.com/office/powerpoint/2010/main" val="28180295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43C6B-752D-4106-9975-2E1E32E7AA6B}"/>
              </a:ext>
            </a:extLst>
          </p:cNvPr>
          <p:cNvSpPr>
            <a:spLocks noGrp="1"/>
          </p:cNvSpPr>
          <p:nvPr>
            <p:ph type="title"/>
          </p:nvPr>
        </p:nvSpPr>
        <p:spPr>
          <a:xfrm>
            <a:off x="609600" y="5635"/>
            <a:ext cx="10972800" cy="919455"/>
          </a:xfrm>
        </p:spPr>
        <p:txBody>
          <a:bodyPr/>
          <a:lstStyle/>
          <a:p>
            <a:r>
              <a:rPr lang="en-US"/>
              <a:t>Indicator Thresholds were Further Refined</a:t>
            </a:r>
          </a:p>
        </p:txBody>
      </p:sp>
      <p:sp>
        <p:nvSpPr>
          <p:cNvPr id="3" name="Text Placeholder 2">
            <a:extLst>
              <a:ext uri="{FF2B5EF4-FFF2-40B4-BE49-F238E27FC236}">
                <a16:creationId xmlns:a16="http://schemas.microsoft.com/office/drawing/2014/main" id="{F10BF1B6-5ADA-4D56-BE04-3E904DBF9575}"/>
              </a:ext>
            </a:extLst>
          </p:cNvPr>
          <p:cNvSpPr>
            <a:spLocks noGrp="1"/>
          </p:cNvSpPr>
          <p:nvPr>
            <p:ph type="body" sz="quarter" idx="10"/>
          </p:nvPr>
        </p:nvSpPr>
        <p:spPr>
          <a:xfrm>
            <a:off x="609600" y="1937053"/>
            <a:ext cx="10972800" cy="4455584"/>
          </a:xfrm>
        </p:spPr>
        <p:txBody>
          <a:bodyPr/>
          <a:lstStyle/>
          <a:p>
            <a:pPr>
              <a:lnSpc>
                <a:spcPts val="3000"/>
              </a:lnSpc>
              <a:spcBef>
                <a:spcPts val="0"/>
              </a:spcBef>
              <a:spcAft>
                <a:spcPts val="2000"/>
              </a:spcAft>
            </a:pPr>
            <a:r>
              <a:rPr lang="en-US" sz="2800" dirty="0">
                <a:solidFill>
                  <a:schemeClr val="accent4">
                    <a:lumMod val="50000"/>
                  </a:schemeClr>
                </a:solidFill>
              </a:rPr>
              <a:t>Compared different combinations of thresholds</a:t>
            </a:r>
          </a:p>
          <a:p>
            <a:pPr lvl="1">
              <a:lnSpc>
                <a:spcPts val="3000"/>
              </a:lnSpc>
              <a:spcBef>
                <a:spcPts val="0"/>
              </a:spcBef>
              <a:spcAft>
                <a:spcPts val="2000"/>
              </a:spcAft>
            </a:pPr>
            <a:r>
              <a:rPr lang="en-US" sz="2800" dirty="0">
                <a:solidFill>
                  <a:schemeClr val="accent4">
                    <a:lumMod val="50000"/>
                  </a:schemeClr>
                </a:solidFill>
              </a:rPr>
              <a:t>With/without case threshold, and with different case thresholds (100, 200, 500, 1000 cases/100,000/week)</a:t>
            </a:r>
          </a:p>
          <a:p>
            <a:pPr lvl="1">
              <a:lnSpc>
                <a:spcPts val="3000"/>
              </a:lnSpc>
              <a:spcBef>
                <a:spcPts val="0"/>
              </a:spcBef>
              <a:spcAft>
                <a:spcPts val="3000"/>
              </a:spcAft>
            </a:pPr>
            <a:r>
              <a:rPr lang="en-US" sz="2800" dirty="0">
                <a:solidFill>
                  <a:schemeClr val="accent4">
                    <a:lumMod val="50000"/>
                  </a:schemeClr>
                </a:solidFill>
              </a:rPr>
              <a:t>Different levels of </a:t>
            </a:r>
            <a:r>
              <a:rPr lang="en-US" sz="2800" i="1" dirty="0">
                <a:solidFill>
                  <a:schemeClr val="accent4">
                    <a:lumMod val="50000"/>
                  </a:schemeClr>
                </a:solidFill>
              </a:rPr>
              <a:t>new COVID-19 hospital admissions </a:t>
            </a:r>
            <a:r>
              <a:rPr lang="en-US" sz="2800" dirty="0">
                <a:solidFill>
                  <a:schemeClr val="accent4">
                    <a:lumMod val="50000"/>
                  </a:schemeClr>
                </a:solidFill>
              </a:rPr>
              <a:t>and </a:t>
            </a:r>
            <a:r>
              <a:rPr lang="en-US" sz="2800" i="1" dirty="0">
                <a:solidFill>
                  <a:schemeClr val="accent4">
                    <a:lumMod val="50000"/>
                  </a:schemeClr>
                </a:solidFill>
              </a:rPr>
              <a:t>inpatient beds occupied by COVID-19 patients</a:t>
            </a:r>
          </a:p>
          <a:p>
            <a:pPr>
              <a:lnSpc>
                <a:spcPts val="3000"/>
              </a:lnSpc>
              <a:spcBef>
                <a:spcPts val="0"/>
              </a:spcBef>
              <a:spcAft>
                <a:spcPts val="2000"/>
              </a:spcAft>
            </a:pPr>
            <a:r>
              <a:rPr lang="en-US" sz="2800" dirty="0">
                <a:solidFill>
                  <a:schemeClr val="accent4">
                    <a:lumMod val="50000"/>
                  </a:schemeClr>
                </a:solidFill>
              </a:rPr>
              <a:t>Optimized levels based on thresholds with consistently higher performance at predicting ICU bed utilization, deaths, new admissions, and inpatient bed use 3 weeks later</a:t>
            </a:r>
          </a:p>
        </p:txBody>
      </p:sp>
    </p:spTree>
    <p:extLst>
      <p:ext uri="{BB962C8B-B14F-4D97-AF65-F5344CB8AC3E}">
        <p14:creationId xmlns:p14="http://schemas.microsoft.com/office/powerpoint/2010/main" val="36797717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82BB-5394-439F-9A7E-E84AB95EF1B3}"/>
              </a:ext>
            </a:extLst>
          </p:cNvPr>
          <p:cNvSpPr>
            <a:spLocks noGrp="1"/>
          </p:cNvSpPr>
          <p:nvPr>
            <p:ph type="title"/>
          </p:nvPr>
        </p:nvSpPr>
        <p:spPr/>
        <p:txBody>
          <a:bodyPr/>
          <a:lstStyle/>
          <a:p>
            <a:r>
              <a:rPr lang="en-US" dirty="0"/>
              <a:t>CDC’s COVID-19 Community Levels and Indicators</a:t>
            </a:r>
          </a:p>
        </p:txBody>
      </p:sp>
      <p:graphicFrame>
        <p:nvGraphicFramePr>
          <p:cNvPr id="5" name="Table 4">
            <a:extLst>
              <a:ext uri="{FF2B5EF4-FFF2-40B4-BE49-F238E27FC236}">
                <a16:creationId xmlns:a16="http://schemas.microsoft.com/office/drawing/2014/main" id="{B48C100A-1183-4FC3-B77C-9960F84451F8}"/>
              </a:ext>
            </a:extLst>
          </p:cNvPr>
          <p:cNvGraphicFramePr>
            <a:graphicFrameLocks noGrp="1"/>
          </p:cNvGraphicFramePr>
          <p:nvPr>
            <p:extLst>
              <p:ext uri="{D42A27DB-BD31-4B8C-83A1-F6EECF244321}">
                <p14:modId xmlns:p14="http://schemas.microsoft.com/office/powerpoint/2010/main" val="1945211700"/>
              </p:ext>
            </p:extLst>
          </p:nvPr>
        </p:nvGraphicFramePr>
        <p:xfrm>
          <a:off x="609600" y="1422293"/>
          <a:ext cx="10972800" cy="4381786"/>
        </p:xfrm>
        <a:graphic>
          <a:graphicData uri="http://schemas.openxmlformats.org/drawingml/2006/table">
            <a:tbl>
              <a:tblPr firstRow="1" firstCol="1" bandRow="1"/>
              <a:tblGrid>
                <a:gridCol w="1722353">
                  <a:extLst>
                    <a:ext uri="{9D8B030D-6E8A-4147-A177-3AD203B41FA5}">
                      <a16:colId xmlns:a16="http://schemas.microsoft.com/office/drawing/2014/main" val="4224569290"/>
                    </a:ext>
                  </a:extLst>
                </a:gridCol>
                <a:gridCol w="4775017">
                  <a:extLst>
                    <a:ext uri="{9D8B030D-6E8A-4147-A177-3AD203B41FA5}">
                      <a16:colId xmlns:a16="http://schemas.microsoft.com/office/drawing/2014/main" val="2802004925"/>
                    </a:ext>
                  </a:extLst>
                </a:gridCol>
                <a:gridCol w="1491810">
                  <a:extLst>
                    <a:ext uri="{9D8B030D-6E8A-4147-A177-3AD203B41FA5}">
                      <a16:colId xmlns:a16="http://schemas.microsoft.com/office/drawing/2014/main" val="2016131653"/>
                    </a:ext>
                  </a:extLst>
                </a:gridCol>
                <a:gridCol w="1491810">
                  <a:extLst>
                    <a:ext uri="{9D8B030D-6E8A-4147-A177-3AD203B41FA5}">
                      <a16:colId xmlns:a16="http://schemas.microsoft.com/office/drawing/2014/main" val="4077861482"/>
                    </a:ext>
                  </a:extLst>
                </a:gridCol>
                <a:gridCol w="1491810">
                  <a:extLst>
                    <a:ext uri="{9D8B030D-6E8A-4147-A177-3AD203B41FA5}">
                      <a16:colId xmlns:a16="http://schemas.microsoft.com/office/drawing/2014/main" val="3823056639"/>
                    </a:ext>
                  </a:extLst>
                </a:gridCol>
              </a:tblGrid>
              <a:tr h="527897">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rPr>
                        <a:t>New Cases </a:t>
                      </a:r>
                    </a:p>
                    <a:p>
                      <a:pPr marL="0" marR="0" algn="ctr">
                        <a:spcBef>
                          <a:spcPts val="0"/>
                        </a:spcBef>
                        <a:spcAft>
                          <a:spcPts val="0"/>
                        </a:spcAft>
                      </a:pPr>
                      <a:r>
                        <a:rPr lang="en-US" sz="1050" b="1" dirty="0">
                          <a:solidFill>
                            <a:srgbClr val="000000"/>
                          </a:solidFill>
                          <a:effectLst/>
                          <a:latin typeface="Calibri" panose="020F0502020204030204" pitchFamily="34" charset="0"/>
                        </a:rPr>
                        <a:t>(per 100,000 population in the last 7 days)</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rPr>
                        <a:t>Indicators</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Low</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Medium</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High</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3873774241"/>
                  </a:ext>
                </a:extLst>
              </a:tr>
              <a:tr h="801927">
                <a:tc rowSpan="2">
                  <a:txBody>
                    <a:bodyPr/>
                    <a:lstStyle/>
                    <a:p>
                      <a:pPr marL="0" marR="0" algn="ctr">
                        <a:spcBef>
                          <a:spcPts val="0"/>
                        </a:spcBef>
                        <a:spcAft>
                          <a:spcPts val="0"/>
                        </a:spcAft>
                      </a:pPr>
                      <a:r>
                        <a:rPr lang="en-US" sz="1800" b="1">
                          <a:solidFill>
                            <a:srgbClr val="000000"/>
                          </a:solidFill>
                          <a:effectLst/>
                          <a:latin typeface="Calibri"/>
                          <a:ea typeface="Calibri" panose="020F0502020204030204" pitchFamily="34" charset="0"/>
                        </a:rPr>
                        <a:t>Fewer than 200</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New COVID-19 admissions per 100,000 population (7-day total)</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&lt;10.0</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10.0-19.9</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≥20.0</a:t>
                      </a:r>
                      <a:endParaRPr lang="en-US" dirty="0">
                        <a:solidFill>
                          <a:srgbClr val="000000"/>
                        </a:solidFill>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2779695390"/>
                  </a:ext>
                </a:extLst>
              </a:tr>
              <a:tr h="780485">
                <a:tc vMerge="1">
                  <a:txBody>
                    <a:bodyPr/>
                    <a:lstStyle/>
                    <a:p>
                      <a:pPr marL="0" marR="0">
                        <a:spcBef>
                          <a:spcPts val="0"/>
                        </a:spcBef>
                        <a:spcAft>
                          <a:spcPts val="0"/>
                        </a:spcAft>
                      </a:pPr>
                      <a:endParaRPr lang="en-US" sz="1800">
                        <a:solidFill>
                          <a:srgbClr val="00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a:ea typeface="Calibri" panose="020F0502020204030204" pitchFamily="34" charset="0"/>
                        </a:rPr>
                        <a:t>Percent of staffed inpatient beds occupied by COVID-19 patients </a:t>
                      </a:r>
                      <a:r>
                        <a:rPr lang="en-US" sz="1800" b="0" i="0" u="none" strike="noStrike" noProof="0" dirty="0">
                          <a:solidFill>
                            <a:srgbClr val="000000"/>
                          </a:solidFill>
                          <a:effectLst/>
                          <a:latin typeface="Calibri"/>
                        </a:rPr>
                        <a:t>(7-day average)</a:t>
                      </a:r>
                      <a:endParaRPr lang="en-US" sz="1800"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000000"/>
                          </a:solidFill>
                          <a:effectLst/>
                          <a:latin typeface="Calibri" panose="020F0502020204030204" pitchFamily="34" charset="0"/>
                        </a:rPr>
                        <a:t>&lt;10.0%</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pPr marL="0" marR="0" algn="ctr">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10.0-14.9%</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≥15.0%</a:t>
                      </a:r>
                      <a:endParaRPr lang="en-US" dirty="0">
                        <a:solidFill>
                          <a:srgbClr val="000000"/>
                        </a:solidFill>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1495053572"/>
                  </a:ext>
                </a:extLst>
              </a:tr>
              <a:tr h="715580">
                <a:tc rowSpan="2">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200 or more</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New COVID-19 admissions per 100,000 population (7-day total)</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1800" dirty="0">
                          <a:solidFill>
                            <a:srgbClr val="000000"/>
                          </a:solidFill>
                          <a:effectLst/>
                          <a:latin typeface="Calibri" panose="020F0502020204030204" pitchFamily="34" charset="0"/>
                        </a:rPr>
                        <a:t>NA</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&lt;10.0</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≥10.0</a:t>
                      </a:r>
                      <a:endParaRPr lang="en-US" dirty="0">
                        <a:solidFill>
                          <a:srgbClr val="000000"/>
                        </a:solidFill>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3193272407"/>
                  </a:ext>
                </a:extLst>
              </a:tr>
              <a:tr h="744717">
                <a:tc vMerge="1">
                  <a:txBody>
                    <a:bodyPr/>
                    <a:lstStyle/>
                    <a:p>
                      <a:pPr marL="0" marR="0">
                        <a:spcBef>
                          <a:spcPts val="0"/>
                        </a:spcBef>
                        <a:spcAft>
                          <a:spcPts val="0"/>
                        </a:spcAft>
                      </a:pPr>
                      <a:endParaRPr lang="en-US" sz="1800">
                        <a:solidFill>
                          <a:srgbClr val="00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a:ea typeface="Calibri" panose="020F0502020204030204" pitchFamily="34" charset="0"/>
                        </a:rPr>
                        <a:t>Percent of </a:t>
                      </a:r>
                      <a:r>
                        <a:rPr lang="en-US" sz="1800" dirty="0">
                          <a:solidFill>
                            <a:srgbClr val="000000"/>
                          </a:solidFill>
                          <a:effectLst/>
                          <a:latin typeface="Calibri"/>
                          <a:ea typeface="Calibri" panose="020F0502020204030204" pitchFamily="34" charset="0"/>
                        </a:rPr>
                        <a:t>staffed inpatient beds occupied by COVID-19 patients</a:t>
                      </a:r>
                      <a:r>
                        <a:rPr lang="en-US" sz="1800" dirty="0">
                          <a:solidFill>
                            <a:srgbClr val="000000"/>
                          </a:solidFill>
                          <a:effectLst/>
                          <a:latin typeface="Calibri"/>
                        </a:rPr>
                        <a:t> </a:t>
                      </a:r>
                      <a:r>
                        <a:rPr lang="en-US" sz="1800" b="0" i="0" u="none" strike="noStrike" noProof="0" dirty="0">
                          <a:solidFill>
                            <a:srgbClr val="000000"/>
                          </a:solidFill>
                          <a:effectLst/>
                          <a:latin typeface="Calibri"/>
                        </a:rPr>
                        <a:t>(7-day average</a:t>
                      </a:r>
                      <a:r>
                        <a:rPr lang="en-US" sz="1800" b="0" i="0" u="none" strike="noStrike" noProof="0" dirty="0">
                          <a:solidFill>
                            <a:srgbClr val="000000"/>
                          </a:solidFill>
                          <a:effectLst/>
                          <a:latin typeface="Calibri" panose="020F0502020204030204" pitchFamily="34" charset="0"/>
                        </a:rPr>
                        <a:t>)</a:t>
                      </a:r>
                      <a:endParaRPr lang="en-US" sz="1800" dirty="0">
                        <a:solidFill>
                          <a:srgbClr val="00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1800" dirty="0">
                          <a:solidFill>
                            <a:srgbClr val="000000"/>
                          </a:solidFill>
                          <a:effectLst/>
                          <a:latin typeface="Calibri" panose="020F0502020204030204" pitchFamily="34" charset="0"/>
                        </a:rPr>
                        <a:t>NA</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a:r>
                        <a:rPr lang="en-US" sz="1800" dirty="0">
                          <a:solidFill>
                            <a:srgbClr val="000000"/>
                          </a:solidFill>
                          <a:effectLst/>
                          <a:latin typeface="Calibri" panose="020F0502020204030204" pitchFamily="34" charset="0"/>
                        </a:rPr>
                        <a:t>&lt;10.0%</a:t>
                      </a:r>
                      <a:endParaRPr lang="en-US" dirty="0"/>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a:solidFill>
                            <a:srgbClr val="000000"/>
                          </a:solidFill>
                          <a:effectLst/>
                          <a:latin typeface="Calibri" panose="020F0502020204030204" pitchFamily="34" charset="0"/>
                          <a:ea typeface="Calibri" panose="020F0502020204030204" pitchFamily="34" charset="0"/>
                        </a:rPr>
                        <a:t>≥10.0%</a:t>
                      </a: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1934096312"/>
                  </a:ext>
                </a:extLst>
              </a:tr>
              <a:tr h="744717">
                <a:tc gridSpan="5">
                  <a:txBody>
                    <a:bodyPr/>
                    <a:lstStyle/>
                    <a:p>
                      <a:pPr marL="0" marR="0" algn="l">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The COVID-19 community level is determined by the higher of the inpatient beds and new admissions indicators, based on the current level of new cases per 100,000 population in the past 7 days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US" sz="1800">
                        <a:solidFill>
                          <a:srgbClr val="00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hMerge="1">
                  <a:txBody>
                    <a:bodyPr/>
                    <a:lstStyle/>
                    <a:p>
                      <a:pPr algn="ct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54"/>
                    </a:solidFill>
                  </a:tcPr>
                </a:tc>
                <a:tc hMerge="1">
                  <a:txBody>
                    <a:bodyPr/>
                    <a:lstStyle/>
                    <a:p>
                      <a:pPr algn="ct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843"/>
                    </a:solidFill>
                  </a:tcPr>
                </a:tc>
                <a:tc hMerge="1">
                  <a:txBody>
                    <a:bodyPr/>
                    <a:lstStyle/>
                    <a:p>
                      <a:pPr algn="ctr"/>
                      <a:endParaRPr lang="en-US">
                        <a:solidFill>
                          <a:srgbClr val="000000"/>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9"/>
                    </a:solidFill>
                  </a:tcPr>
                </a:tc>
                <a:extLst>
                  <a:ext uri="{0D108BD9-81ED-4DB2-BD59-A6C34878D82A}">
                    <a16:rowId xmlns:a16="http://schemas.microsoft.com/office/drawing/2014/main" val="2004009889"/>
                  </a:ext>
                </a:extLst>
              </a:tr>
            </a:tbl>
          </a:graphicData>
        </a:graphic>
      </p:graphicFrame>
    </p:spTree>
    <p:extLst>
      <p:ext uri="{BB962C8B-B14F-4D97-AF65-F5344CB8AC3E}">
        <p14:creationId xmlns:p14="http://schemas.microsoft.com/office/powerpoint/2010/main" val="13103625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BFCE-181C-41AC-81B3-54142D7D19F0}"/>
              </a:ext>
            </a:extLst>
          </p:cNvPr>
          <p:cNvSpPr>
            <a:spLocks noGrp="1"/>
          </p:cNvSpPr>
          <p:nvPr>
            <p:ph type="title"/>
          </p:nvPr>
        </p:nvSpPr>
        <p:spPr/>
        <p:txBody>
          <a:bodyPr/>
          <a:lstStyle/>
          <a:p>
            <a:r>
              <a:rPr lang="en-US" dirty="0"/>
              <a:t>COVID-19 community levels are better predictors of deaths and ICU utilization in communities</a:t>
            </a:r>
          </a:p>
        </p:txBody>
      </p:sp>
      <p:sp>
        <p:nvSpPr>
          <p:cNvPr id="3" name="Text Placeholder 2">
            <a:extLst>
              <a:ext uri="{FF2B5EF4-FFF2-40B4-BE49-F238E27FC236}">
                <a16:creationId xmlns:a16="http://schemas.microsoft.com/office/drawing/2014/main" id="{1E1F1992-2CDB-401F-AA6C-10CAA470BF30}"/>
              </a:ext>
            </a:extLst>
          </p:cNvPr>
          <p:cNvSpPr>
            <a:spLocks noGrp="1"/>
          </p:cNvSpPr>
          <p:nvPr>
            <p:ph type="body" sz="quarter" idx="10"/>
          </p:nvPr>
        </p:nvSpPr>
        <p:spPr>
          <a:xfrm>
            <a:off x="609600" y="1701921"/>
            <a:ext cx="9762309" cy="4455584"/>
          </a:xfrm>
        </p:spPr>
        <p:txBody>
          <a:bodyPr/>
          <a:lstStyle/>
          <a:p>
            <a:pPr marL="457200" indent="-457200">
              <a:lnSpc>
                <a:spcPts val="3000"/>
              </a:lnSpc>
              <a:spcBef>
                <a:spcPts val="0"/>
              </a:spcBef>
              <a:spcAft>
                <a:spcPts val="2400"/>
              </a:spcAft>
            </a:pPr>
            <a:r>
              <a:rPr lang="en-US" sz="2650" dirty="0">
                <a:solidFill>
                  <a:schemeClr val="accent4">
                    <a:lumMod val="50000"/>
                  </a:schemeClr>
                </a:solidFill>
                <a:latin typeface="Calibri"/>
                <a:cs typeface="Calibri"/>
              </a:rPr>
              <a:t>The proposed COVID-19 community levels provide a </a:t>
            </a:r>
            <a:r>
              <a:rPr lang="en-US" sz="2650" b="1" dirty="0">
                <a:solidFill>
                  <a:schemeClr val="accent4">
                    <a:lumMod val="50000"/>
                  </a:schemeClr>
                </a:solidFill>
                <a:latin typeface="Calibri"/>
                <a:cs typeface="Calibri"/>
              </a:rPr>
              <a:t>sizeable improvement </a:t>
            </a:r>
            <a:r>
              <a:rPr lang="en-US" sz="2650" dirty="0">
                <a:solidFill>
                  <a:schemeClr val="accent4">
                    <a:lumMod val="50000"/>
                  </a:schemeClr>
                </a:solidFill>
                <a:latin typeface="Calibri"/>
                <a:cs typeface="Calibri"/>
              </a:rPr>
              <a:t>over the community transmission levels in identifying regions that will experience severe outcomes 3 weeks later</a:t>
            </a:r>
          </a:p>
          <a:p>
            <a:pPr marL="989965" lvl="1" indent="-380365">
              <a:lnSpc>
                <a:spcPts val="3000"/>
              </a:lnSpc>
              <a:spcBef>
                <a:spcPts val="0"/>
              </a:spcBef>
              <a:spcAft>
                <a:spcPts val="2400"/>
              </a:spcAft>
            </a:pPr>
            <a:r>
              <a:rPr lang="en-US" sz="2650" dirty="0">
                <a:solidFill>
                  <a:schemeClr val="accent4">
                    <a:lumMod val="50000"/>
                  </a:schemeClr>
                </a:solidFill>
                <a:latin typeface="Calibri"/>
                <a:cs typeface="Calibri"/>
              </a:rPr>
              <a:t>To prevent deaths and ICU bed use, COVID-19 community levels using new indicator metrics provide more robust measures</a:t>
            </a:r>
          </a:p>
          <a:p>
            <a:pPr marL="989965" lvl="1" indent="-380365">
              <a:lnSpc>
                <a:spcPts val="3000"/>
              </a:lnSpc>
              <a:spcBef>
                <a:spcPts val="0"/>
              </a:spcBef>
              <a:spcAft>
                <a:spcPts val="2400"/>
              </a:spcAft>
            </a:pPr>
            <a:r>
              <a:rPr lang="en-US" sz="2650" dirty="0">
                <a:solidFill>
                  <a:schemeClr val="accent4">
                    <a:lumMod val="50000"/>
                  </a:schemeClr>
                </a:solidFill>
                <a:latin typeface="Calibri"/>
                <a:cs typeface="Calibri"/>
              </a:rPr>
              <a:t>COVID-19 community levels result in more meaningful differences between categories</a:t>
            </a:r>
          </a:p>
        </p:txBody>
      </p:sp>
    </p:spTree>
    <p:extLst>
      <p:ext uri="{BB962C8B-B14F-4D97-AF65-F5344CB8AC3E}">
        <p14:creationId xmlns:p14="http://schemas.microsoft.com/office/powerpoint/2010/main" val="31876232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DA29B-36D3-45B3-B300-815B4A363A96}"/>
              </a:ext>
            </a:extLst>
          </p:cNvPr>
          <p:cNvSpPr>
            <a:spLocks noGrp="1"/>
          </p:cNvSpPr>
          <p:nvPr>
            <p:ph type="title"/>
          </p:nvPr>
        </p:nvSpPr>
        <p:spPr/>
        <p:txBody>
          <a:bodyPr lIns="91440" tIns="45720" rIns="91440" bIns="45720" anchor="b" anchorCtr="0"/>
          <a:lstStyle/>
          <a:p>
            <a:r>
              <a:rPr lang="en-US" sz="3700" dirty="0">
                <a:latin typeface="Calibri"/>
                <a:cs typeface="Calibri"/>
              </a:rPr>
              <a:t>COVID-19 community levels on March 30, 2021 (post Alpha)</a:t>
            </a:r>
          </a:p>
        </p:txBody>
      </p:sp>
      <p:pic>
        <p:nvPicPr>
          <p:cNvPr id="5" name="Picture 4" descr="Chart&#10;&#10;Description automatically generated">
            <a:extLst>
              <a:ext uri="{FF2B5EF4-FFF2-40B4-BE49-F238E27FC236}">
                <a16:creationId xmlns:a16="http://schemas.microsoft.com/office/drawing/2014/main" id="{5555E8E8-C0FA-43A2-AA67-379C8BD74A5B}"/>
              </a:ext>
            </a:extLst>
          </p:cNvPr>
          <p:cNvPicPr>
            <a:picLocks noChangeAspect="1"/>
          </p:cNvPicPr>
          <p:nvPr/>
        </p:nvPicPr>
        <p:blipFill rotWithShape="1">
          <a:blip r:embed="rId2">
            <a:extLst>
              <a:ext uri="{28A0092B-C50C-407E-A947-70E740481C1C}">
                <a14:useLocalDpi xmlns:a14="http://schemas.microsoft.com/office/drawing/2010/main" val="0"/>
              </a:ext>
            </a:extLst>
          </a:blip>
          <a:srcRect l="30361" t="24740" r="7380" b="18071"/>
          <a:stretch/>
        </p:blipFill>
        <p:spPr>
          <a:xfrm>
            <a:off x="1035585" y="1194094"/>
            <a:ext cx="10120829" cy="5229338"/>
          </a:xfrm>
          <a:prstGeom prst="rect">
            <a:avLst/>
          </a:prstGeom>
        </p:spPr>
      </p:pic>
      <p:sp>
        <p:nvSpPr>
          <p:cNvPr id="7" name="Rectangle 6">
            <a:extLst>
              <a:ext uri="{FF2B5EF4-FFF2-40B4-BE49-F238E27FC236}">
                <a16:creationId xmlns:a16="http://schemas.microsoft.com/office/drawing/2014/main" id="{DBCAA53A-DFE5-4607-83D9-291620D7E535}"/>
              </a:ext>
            </a:extLst>
          </p:cNvPr>
          <p:cNvSpPr/>
          <p:nvPr/>
        </p:nvSpPr>
        <p:spPr>
          <a:xfrm>
            <a:off x="4697191" y="3429000"/>
            <a:ext cx="1945980" cy="2728910"/>
          </a:xfrm>
          <a:prstGeom prst="rect">
            <a:avLst/>
          </a:prstGeom>
          <a:solidFill>
            <a:srgbClr val="548235">
              <a:alpha val="27843"/>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Winter 2020-2021</a:t>
            </a:r>
          </a:p>
        </p:txBody>
      </p:sp>
      <p:sp>
        <p:nvSpPr>
          <p:cNvPr id="8" name="Rectangle 7">
            <a:extLst>
              <a:ext uri="{FF2B5EF4-FFF2-40B4-BE49-F238E27FC236}">
                <a16:creationId xmlns:a16="http://schemas.microsoft.com/office/drawing/2014/main" id="{5A65FC61-6111-4874-B17C-09675BBF1F98}"/>
              </a:ext>
            </a:extLst>
          </p:cNvPr>
          <p:cNvSpPr/>
          <p:nvPr/>
        </p:nvSpPr>
        <p:spPr>
          <a:xfrm>
            <a:off x="8075364" y="3429000"/>
            <a:ext cx="1772320" cy="2728910"/>
          </a:xfrm>
          <a:prstGeom prst="rect">
            <a:avLst/>
          </a:prstGeom>
          <a:solidFill>
            <a:srgbClr val="4472C4">
              <a:alpha val="1098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Delta</a:t>
            </a: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5625E205-6416-44E2-98E6-85DDDA7A8848}"/>
              </a:ext>
            </a:extLst>
          </p:cNvPr>
          <p:cNvSpPr/>
          <p:nvPr/>
        </p:nvSpPr>
        <p:spPr>
          <a:xfrm>
            <a:off x="9847684" y="3429000"/>
            <a:ext cx="1003930" cy="2728910"/>
          </a:xfrm>
          <a:prstGeom prst="rect">
            <a:avLst/>
          </a:prstGeom>
          <a:solidFill>
            <a:srgbClr val="C00000">
              <a:alpha val="1098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Omicron</a:t>
            </a: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13" name="Straight Arrow Connector 12">
            <a:extLst>
              <a:ext uri="{FF2B5EF4-FFF2-40B4-BE49-F238E27FC236}">
                <a16:creationId xmlns:a16="http://schemas.microsoft.com/office/drawing/2014/main" id="{5B01C1C2-7F87-4A6A-8344-413F09729EC6}"/>
              </a:ext>
            </a:extLst>
          </p:cNvPr>
          <p:cNvCxnSpPr>
            <a:cxnSpLocks/>
          </p:cNvCxnSpPr>
          <p:nvPr/>
        </p:nvCxnSpPr>
        <p:spPr>
          <a:xfrm>
            <a:off x="6951645" y="3809278"/>
            <a:ext cx="0" cy="157797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7924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srcRect t="6758" b="6758"/>
          <a:stretch>
            <a:fillRect/>
          </a:stretch>
        </p:blipFill>
        <p:spPr>
          <a:prstGeom prst="rect">
            <a:avLst/>
          </a:prstGeom>
        </p:spPr>
      </p:pic>
      <p:pic>
        <p:nvPicPr>
          <p:cNvPr id="19" name="Picture Placeholder 6"/>
          <p:cNvPicPr>
            <a:picLocks noGrp="1" noChangeAspect="1"/>
          </p:cNvPicPr>
          <p:nvPr>
            <p:ph type="pic" sz="quarter" idx="11"/>
          </p:nvPr>
        </p:nvPicPr>
        <p:blipFill>
          <a:blip r:embed="rId3"/>
          <a:srcRect t="7749" b="7749"/>
          <a:stretch>
            <a:fillRect/>
          </a:stretch>
        </p:blipFill>
        <p:spPr>
          <a:prstGeom prst="rect">
            <a:avLst/>
          </a:prstGeom>
        </p:spPr>
      </p:pic>
      <p:sp>
        <p:nvSpPr>
          <p:cNvPr id="28" name="Title 1">
            <a:extLst>
              <a:ext uri="{FF2B5EF4-FFF2-40B4-BE49-F238E27FC236}">
                <a16:creationId xmlns:a16="http://schemas.microsoft.com/office/drawing/2014/main" id="{3850B606-5630-43E2-9932-6DABA1466584}"/>
              </a:ext>
            </a:extLst>
          </p:cNvPr>
          <p:cNvSpPr>
            <a:spLocks noGrp="1"/>
          </p:cNvSpPr>
          <p:nvPr>
            <p:ph type="title"/>
          </p:nvPr>
        </p:nvSpPr>
        <p:spPr/>
        <p:txBody>
          <a:bodyPr/>
          <a:lstStyle/>
          <a:p>
            <a:r>
              <a:rPr lang="en-US" dirty="0"/>
              <a:t>COVID-19 Community Levels on March 30, 2021</a:t>
            </a:r>
          </a:p>
        </p:txBody>
      </p:sp>
      <p:sp>
        <p:nvSpPr>
          <p:cNvPr id="5" name="Slide Number Placeholder 4">
            <a:extLst>
              <a:ext uri="{FF2B5EF4-FFF2-40B4-BE49-F238E27FC236}">
                <a16:creationId xmlns:a16="http://schemas.microsoft.com/office/drawing/2014/main" id="{907C2D11-22B0-4E21-BD92-D67C84DBFBB1}"/>
              </a:ext>
            </a:extLst>
          </p:cNvPr>
          <p:cNvSpPr>
            <a:spLocks noGrp="1"/>
          </p:cNvSpPr>
          <p:nvPr>
            <p:ph type="sldNum" sz="quarter" idx="4294967295"/>
          </p:nvPr>
        </p:nvSpPr>
        <p:spPr>
          <a:xfrm>
            <a:off x="11811000" y="6500813"/>
            <a:ext cx="381000" cy="3571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EBCDCBD-78E1-0D41-A999-31B5EBF8E02C}" type="slidenum">
              <a:rPr kumimoji="0" lang="en-US" sz="1000" b="1" i="0" u="none" strike="noStrike" kern="1200" cap="none" spc="0" normalizeH="0" baseline="0" noProof="0" smtClean="0">
                <a:ln>
                  <a:noFill/>
                </a:ln>
                <a:solidFill>
                  <a:srgbClr val="3E8ED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a:ln>
                <a:noFill/>
              </a:ln>
              <a:solidFill>
                <a:srgbClr val="3E8EDE"/>
              </a:solidFill>
              <a:effectLst/>
              <a:uLnTx/>
              <a:uFillTx/>
              <a:latin typeface="Arial" panose="020B0604020202020204"/>
              <a:ea typeface="+mn-ea"/>
              <a:cs typeface="+mn-cs"/>
            </a:endParaRPr>
          </a:p>
        </p:txBody>
      </p:sp>
      <p:graphicFrame>
        <p:nvGraphicFramePr>
          <p:cNvPr id="26" name="Table 25"/>
          <p:cNvGraphicFramePr>
            <a:graphicFrameLocks noGrp="1"/>
          </p:cNvGraphicFramePr>
          <p:nvPr/>
        </p:nvGraphicFramePr>
        <p:xfrm>
          <a:off x="7240031" y="4398195"/>
          <a:ext cx="4114800" cy="205739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757661929"/>
                    </a:ext>
                  </a:extLst>
                </a:gridCol>
                <a:gridCol w="1371600">
                  <a:extLst>
                    <a:ext uri="{9D8B030D-6E8A-4147-A177-3AD203B41FA5}">
                      <a16:colId xmlns:a16="http://schemas.microsoft.com/office/drawing/2014/main" val="1661503959"/>
                    </a:ext>
                  </a:extLst>
                </a:gridCol>
                <a:gridCol w="1371600">
                  <a:extLst>
                    <a:ext uri="{9D8B030D-6E8A-4147-A177-3AD203B41FA5}">
                      <a16:colId xmlns:a16="http://schemas.microsoft.com/office/drawing/2014/main" val="1792801844"/>
                    </a:ext>
                  </a:extLst>
                </a:gridCol>
              </a:tblGrid>
              <a:tr h="392578">
                <a:tc>
                  <a:txBody>
                    <a:bodyPr/>
                    <a:lstStyle/>
                    <a:p>
                      <a:pPr algn="ctr" rtl="0" fontAlgn="ctr"/>
                      <a:r>
                        <a:rPr lang="en-US" sz="1400" b="1" i="0" u="none" strike="noStrike">
                          <a:solidFill>
                            <a:srgbClr val="000000"/>
                          </a:solidFill>
                          <a:effectLst/>
                          <a:latin typeface="Source Sans Pro" panose="020B0503030403020204" pitchFamily="34" charset="0"/>
                        </a:rPr>
                        <a:t>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Counties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Pop.</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80666024"/>
                  </a:ext>
                </a:extLst>
              </a:tr>
              <a:tr h="416205">
                <a:tc>
                  <a:txBody>
                    <a:bodyPr/>
                    <a:lstStyle/>
                    <a:p>
                      <a:pPr algn="ctr" rtl="0" fontAlgn="ctr"/>
                      <a:r>
                        <a:rPr lang="en-US" sz="1400" b="1" i="0" u="none" strike="noStrike">
                          <a:solidFill>
                            <a:srgbClr val="000000"/>
                          </a:solidFill>
                          <a:effectLst/>
                          <a:latin typeface="Source Sans Pro" panose="020B0503030403020204" pitchFamily="34" charset="0"/>
                        </a:rPr>
                        <a:t>Low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tc>
                  <a:txBody>
                    <a:bodyPr/>
                    <a:lstStyle/>
                    <a:p>
                      <a:pPr algn="ctr" rtl="0" fontAlgn="ctr"/>
                      <a:r>
                        <a:rPr lang="en-US" sz="1400" b="1" i="0" u="none" strike="noStrike">
                          <a:solidFill>
                            <a:srgbClr val="000000"/>
                          </a:solidFill>
                          <a:effectLst/>
                          <a:latin typeface="Source Sans Pro" panose="020B0503030403020204" pitchFamily="34" charset="0"/>
                        </a:rPr>
                        <a:t>9.3%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tc>
                  <a:txBody>
                    <a:bodyPr/>
                    <a:lstStyle/>
                    <a:p>
                      <a:pPr algn="ctr" rtl="0" fontAlgn="ctr"/>
                      <a:r>
                        <a:rPr lang="en-US" sz="1400" b="1" i="0" u="none" strike="noStrike">
                          <a:solidFill>
                            <a:srgbClr val="000000"/>
                          </a:solidFill>
                          <a:effectLst/>
                          <a:latin typeface="Source Sans Pro" panose="020B0503030403020204" pitchFamily="34" charset="0"/>
                        </a:rPr>
                        <a:t>1.4%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extLst>
                  <a:ext uri="{0D108BD9-81ED-4DB2-BD59-A6C34878D82A}">
                    <a16:rowId xmlns:a16="http://schemas.microsoft.com/office/drawing/2014/main" val="267262826"/>
                  </a:ext>
                </a:extLst>
              </a:tr>
              <a:tr h="416205">
                <a:tc>
                  <a:txBody>
                    <a:bodyPr/>
                    <a:lstStyle/>
                    <a:p>
                      <a:pPr algn="ctr" rtl="0" fontAlgn="ctr"/>
                      <a:r>
                        <a:rPr lang="en-US" sz="1400" b="1" i="0" u="none" strike="noStrike" dirty="0">
                          <a:solidFill>
                            <a:srgbClr val="000000"/>
                          </a:solidFill>
                          <a:effectLst/>
                          <a:latin typeface="Source Sans Pro" panose="020B0503030403020204" pitchFamily="34" charset="0"/>
                        </a:rPr>
                        <a:t>Moderate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tc>
                  <a:txBody>
                    <a:bodyPr/>
                    <a:lstStyle/>
                    <a:p>
                      <a:pPr algn="ctr" rtl="0" fontAlgn="ctr"/>
                      <a:r>
                        <a:rPr lang="en-US" sz="1400" b="1" i="0" u="none" strike="noStrike">
                          <a:solidFill>
                            <a:srgbClr val="000000"/>
                          </a:solidFill>
                          <a:effectLst/>
                          <a:latin typeface="Source Sans Pro" panose="020B0503030403020204" pitchFamily="34" charset="0"/>
                        </a:rPr>
                        <a:t>22.0%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tc>
                  <a:txBody>
                    <a:bodyPr/>
                    <a:lstStyle/>
                    <a:p>
                      <a:pPr algn="ctr" rtl="0" fontAlgn="ctr"/>
                      <a:r>
                        <a:rPr lang="en-US" sz="1400" b="1" i="0" u="none" strike="noStrike">
                          <a:solidFill>
                            <a:srgbClr val="000000"/>
                          </a:solidFill>
                          <a:effectLst/>
                          <a:latin typeface="Source Sans Pro" panose="020B0503030403020204" pitchFamily="34" charset="0"/>
                        </a:rPr>
                        <a:t>17.3%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extLst>
                  <a:ext uri="{0D108BD9-81ED-4DB2-BD59-A6C34878D82A}">
                    <a16:rowId xmlns:a16="http://schemas.microsoft.com/office/drawing/2014/main" val="2886492037"/>
                  </a:ext>
                </a:extLst>
              </a:tr>
              <a:tr h="416205">
                <a:tc>
                  <a:txBody>
                    <a:bodyPr/>
                    <a:lstStyle/>
                    <a:p>
                      <a:pPr algn="ctr" rtl="0" fontAlgn="ctr"/>
                      <a:r>
                        <a:rPr lang="en-US" sz="1400" b="1" i="0" u="none" strike="noStrike">
                          <a:solidFill>
                            <a:srgbClr val="000000"/>
                          </a:solidFill>
                          <a:effectLst/>
                          <a:latin typeface="Source Sans Pro" panose="020B0503030403020204" pitchFamily="34" charset="0"/>
                        </a:rPr>
                        <a:t>Subst.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tc>
                  <a:txBody>
                    <a:bodyPr/>
                    <a:lstStyle/>
                    <a:p>
                      <a:pPr algn="ctr" rtl="0" fontAlgn="ctr"/>
                      <a:r>
                        <a:rPr lang="en-US" sz="1400" b="1" i="0" u="none" strike="noStrike">
                          <a:solidFill>
                            <a:srgbClr val="000000"/>
                          </a:solidFill>
                          <a:effectLst/>
                          <a:latin typeface="Source Sans Pro" panose="020B0503030403020204" pitchFamily="34" charset="0"/>
                        </a:rPr>
                        <a:t>28.3%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tc>
                  <a:txBody>
                    <a:bodyPr/>
                    <a:lstStyle/>
                    <a:p>
                      <a:pPr algn="ctr" rtl="0" fontAlgn="ctr"/>
                      <a:r>
                        <a:rPr lang="en-US" sz="1400" b="1" i="0" u="none" strike="noStrike">
                          <a:solidFill>
                            <a:srgbClr val="000000"/>
                          </a:solidFill>
                          <a:effectLst/>
                          <a:latin typeface="Source Sans Pro" panose="020B0503030403020204" pitchFamily="34" charset="0"/>
                        </a:rPr>
                        <a:t>26.4%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extLst>
                  <a:ext uri="{0D108BD9-81ED-4DB2-BD59-A6C34878D82A}">
                    <a16:rowId xmlns:a16="http://schemas.microsoft.com/office/drawing/2014/main" val="2097357462"/>
                  </a:ext>
                </a:extLst>
              </a:tr>
              <a:tr h="416205">
                <a:tc>
                  <a:txBody>
                    <a:bodyPr/>
                    <a:lstStyle/>
                    <a:p>
                      <a:pPr algn="ctr" rtl="0" fontAlgn="ctr"/>
                      <a:r>
                        <a:rPr lang="en-US" sz="1400" b="1" i="0" u="none" strike="noStrike">
                          <a:solidFill>
                            <a:srgbClr val="FFFFFF"/>
                          </a:solidFill>
                          <a:effectLst/>
                          <a:latin typeface="Source Sans Pro" panose="020B0503030403020204" pitchFamily="34" charset="0"/>
                        </a:rPr>
                        <a:t>High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rtl="0" fontAlgn="ctr"/>
                      <a:r>
                        <a:rPr lang="en-US" sz="1400" b="1" i="0" u="none" strike="noStrike">
                          <a:solidFill>
                            <a:srgbClr val="FFFFFF"/>
                          </a:solidFill>
                          <a:effectLst/>
                          <a:latin typeface="Source Sans Pro" panose="020B0503030403020204" pitchFamily="34" charset="0"/>
                        </a:rPr>
                        <a:t>40.5%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rtl="0" fontAlgn="ctr"/>
                      <a:r>
                        <a:rPr lang="en-US" sz="1400" b="1" i="0" u="none" strike="noStrike" dirty="0">
                          <a:solidFill>
                            <a:srgbClr val="FFFFFF"/>
                          </a:solidFill>
                          <a:effectLst/>
                          <a:latin typeface="Source Sans Pro" panose="020B0503030403020204" pitchFamily="34" charset="0"/>
                        </a:rPr>
                        <a:t>54.9%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871549985"/>
                  </a:ext>
                </a:extLst>
              </a:tr>
            </a:tbl>
          </a:graphicData>
        </a:graphic>
      </p:graphicFrame>
      <p:sp>
        <p:nvSpPr>
          <p:cNvPr id="20" name="TextBox 19">
            <a:extLst>
              <a:ext uri="{FF2B5EF4-FFF2-40B4-BE49-F238E27FC236}">
                <a16:creationId xmlns:a16="http://schemas.microsoft.com/office/drawing/2014/main" id="{37A62822-2FC0-449F-A2CE-0B22858A8044}"/>
              </a:ext>
            </a:extLst>
          </p:cNvPr>
          <p:cNvSpPr txBox="1"/>
          <p:nvPr/>
        </p:nvSpPr>
        <p:spPr>
          <a:xfrm>
            <a:off x="1576262" y="1127992"/>
            <a:ext cx="3143784" cy="36933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COVID-19 Community Level</a:t>
            </a:r>
          </a:p>
        </p:txBody>
      </p:sp>
      <p:sp>
        <p:nvSpPr>
          <p:cNvPr id="29" name="TextBox 28">
            <a:extLst>
              <a:ext uri="{FF2B5EF4-FFF2-40B4-BE49-F238E27FC236}">
                <a16:creationId xmlns:a16="http://schemas.microsoft.com/office/drawing/2014/main" id="{ACB29DE5-46CA-4A77-9A20-B650ACEB5556}"/>
              </a:ext>
            </a:extLst>
          </p:cNvPr>
          <p:cNvSpPr txBox="1"/>
          <p:nvPr/>
        </p:nvSpPr>
        <p:spPr>
          <a:xfrm>
            <a:off x="8046040" y="1161043"/>
            <a:ext cx="2586670" cy="369332"/>
          </a:xfrm>
          <a:prstGeom prst="rect">
            <a:avLst/>
          </a:prstGeom>
          <a:solidFill>
            <a:schemeClr val="bg2"/>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Community Transmission</a:t>
            </a:r>
          </a:p>
        </p:txBody>
      </p:sp>
      <p:graphicFrame>
        <p:nvGraphicFramePr>
          <p:cNvPr id="13" name="Table 12"/>
          <p:cNvGraphicFramePr>
            <a:graphicFrameLocks noGrp="1"/>
          </p:cNvGraphicFramePr>
          <p:nvPr/>
        </p:nvGraphicFramePr>
        <p:xfrm>
          <a:off x="1085330" y="4398195"/>
          <a:ext cx="4125648" cy="1645920"/>
        </p:xfrm>
        <a:graphic>
          <a:graphicData uri="http://schemas.openxmlformats.org/drawingml/2006/table">
            <a:tbl>
              <a:tblPr firstRow="1" bandRow="1">
                <a:tableStyleId>{5C22544A-7EE6-4342-B048-85BDC9FD1C3A}</a:tableStyleId>
              </a:tblPr>
              <a:tblGrid>
                <a:gridCol w="1375216">
                  <a:extLst>
                    <a:ext uri="{9D8B030D-6E8A-4147-A177-3AD203B41FA5}">
                      <a16:colId xmlns:a16="http://schemas.microsoft.com/office/drawing/2014/main" val="1757661929"/>
                    </a:ext>
                  </a:extLst>
                </a:gridCol>
                <a:gridCol w="1375216">
                  <a:extLst>
                    <a:ext uri="{9D8B030D-6E8A-4147-A177-3AD203B41FA5}">
                      <a16:colId xmlns:a16="http://schemas.microsoft.com/office/drawing/2014/main" val="1661503959"/>
                    </a:ext>
                  </a:extLst>
                </a:gridCol>
                <a:gridCol w="1375216">
                  <a:extLst>
                    <a:ext uri="{9D8B030D-6E8A-4147-A177-3AD203B41FA5}">
                      <a16:colId xmlns:a16="http://schemas.microsoft.com/office/drawing/2014/main" val="1792801844"/>
                    </a:ext>
                  </a:extLst>
                </a:gridCol>
              </a:tblGrid>
              <a:tr h="411480">
                <a:tc>
                  <a:txBody>
                    <a:bodyPr/>
                    <a:lstStyle/>
                    <a:p>
                      <a:pPr algn="ctr" rtl="0" fontAlgn="ctr"/>
                      <a:r>
                        <a:rPr lang="en-US" sz="1400" b="1" i="0" u="none" strike="noStrike" dirty="0">
                          <a:solidFill>
                            <a:srgbClr val="000000"/>
                          </a:solidFill>
                          <a:effectLst/>
                          <a:latin typeface="Source Sans Pro" panose="020B0503030403020204" pitchFamily="34" charset="0"/>
                        </a:rPr>
                        <a:t>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Counties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dirty="0">
                          <a:solidFill>
                            <a:srgbClr val="000000"/>
                          </a:solidFill>
                          <a:effectLst/>
                          <a:latin typeface="Source Sans Pro" panose="020B0503030403020204" pitchFamily="34" charset="0"/>
                        </a:rPr>
                        <a:t>% of Pop.</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80666024"/>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Low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400" b="1" i="0" u="none" strike="noStrike">
                          <a:solidFill>
                            <a:srgbClr val="000000"/>
                          </a:solidFill>
                          <a:effectLst/>
                          <a:latin typeface="Source Sans Pro" panose="020B0503030403020204" pitchFamily="34" charset="0"/>
                        </a:rPr>
                        <a:t>67.3%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400" b="1" i="0" u="none" strike="noStrike">
                          <a:solidFill>
                            <a:srgbClr val="000000"/>
                          </a:solidFill>
                          <a:effectLst/>
                          <a:latin typeface="Source Sans Pro" panose="020B0503030403020204" pitchFamily="34" charset="0"/>
                        </a:rPr>
                        <a:t>56.9%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267262826"/>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Medium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400" b="1" i="0" u="none" strike="noStrike">
                          <a:solidFill>
                            <a:srgbClr val="000000"/>
                          </a:solidFill>
                          <a:effectLst/>
                          <a:latin typeface="Source Sans Pro" panose="020B0503030403020204" pitchFamily="34" charset="0"/>
                        </a:rPr>
                        <a:t>22.0%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400" b="1" i="0" u="none" strike="noStrike">
                          <a:solidFill>
                            <a:srgbClr val="000000"/>
                          </a:solidFill>
                          <a:effectLst/>
                          <a:latin typeface="Source Sans Pro" panose="020B0503030403020204" pitchFamily="34" charset="0"/>
                        </a:rPr>
                        <a:t>23.4%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886492037"/>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High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400" b="1" i="0" u="none" strike="noStrike">
                          <a:solidFill>
                            <a:srgbClr val="000000"/>
                          </a:solidFill>
                          <a:effectLst/>
                          <a:latin typeface="Source Sans Pro" panose="020B0503030403020204" pitchFamily="34" charset="0"/>
                        </a:rPr>
                        <a:t>10.6%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400" b="1" i="0" u="none" strike="noStrike" dirty="0">
                          <a:solidFill>
                            <a:srgbClr val="000000"/>
                          </a:solidFill>
                          <a:effectLst/>
                          <a:latin typeface="Source Sans Pro" panose="020B0503030403020204" pitchFamily="34" charset="0"/>
                        </a:rPr>
                        <a:t>19.7%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2097357462"/>
                  </a:ext>
                </a:extLst>
              </a:tr>
            </a:tbl>
          </a:graphicData>
        </a:graphic>
      </p:graphicFrame>
    </p:spTree>
    <p:extLst>
      <p:ext uri="{BB962C8B-B14F-4D97-AF65-F5344CB8AC3E}">
        <p14:creationId xmlns:p14="http://schemas.microsoft.com/office/powerpoint/2010/main" val="32871423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DA29B-36D3-45B3-B300-815B4A363A96}"/>
              </a:ext>
            </a:extLst>
          </p:cNvPr>
          <p:cNvSpPr>
            <a:spLocks noGrp="1"/>
          </p:cNvSpPr>
          <p:nvPr>
            <p:ph type="title"/>
          </p:nvPr>
        </p:nvSpPr>
        <p:spPr/>
        <p:txBody>
          <a:bodyPr/>
          <a:lstStyle/>
          <a:p>
            <a:r>
              <a:rPr lang="en-US" dirty="0"/>
              <a:t>COVID-19 community levels on July 30, 2021 (rise of Delta)</a:t>
            </a:r>
          </a:p>
        </p:txBody>
      </p:sp>
      <p:pic>
        <p:nvPicPr>
          <p:cNvPr id="4" name="Picture 3" descr="Chart&#10;&#10;Description automatically generated">
            <a:extLst>
              <a:ext uri="{FF2B5EF4-FFF2-40B4-BE49-F238E27FC236}">
                <a16:creationId xmlns:a16="http://schemas.microsoft.com/office/drawing/2014/main" id="{7EA776D9-4B47-4432-9682-A6AC2DB5632D}"/>
              </a:ext>
            </a:extLst>
          </p:cNvPr>
          <p:cNvPicPr>
            <a:picLocks noChangeAspect="1"/>
          </p:cNvPicPr>
          <p:nvPr/>
        </p:nvPicPr>
        <p:blipFill rotWithShape="1">
          <a:blip r:embed="rId2">
            <a:extLst>
              <a:ext uri="{28A0092B-C50C-407E-A947-70E740481C1C}">
                <a14:useLocalDpi xmlns:a14="http://schemas.microsoft.com/office/drawing/2010/main" val="0"/>
              </a:ext>
            </a:extLst>
          </a:blip>
          <a:srcRect l="30271" t="24257" r="7289" b="17911"/>
          <a:stretch/>
        </p:blipFill>
        <p:spPr>
          <a:xfrm>
            <a:off x="1075944" y="1194094"/>
            <a:ext cx="10040112" cy="5230739"/>
          </a:xfrm>
          <a:prstGeom prst="rect">
            <a:avLst/>
          </a:prstGeom>
        </p:spPr>
      </p:pic>
      <p:sp>
        <p:nvSpPr>
          <p:cNvPr id="7" name="Rectangle 6">
            <a:extLst>
              <a:ext uri="{FF2B5EF4-FFF2-40B4-BE49-F238E27FC236}">
                <a16:creationId xmlns:a16="http://schemas.microsoft.com/office/drawing/2014/main" id="{DBCAA53A-DFE5-4607-83D9-291620D7E535}"/>
              </a:ext>
            </a:extLst>
          </p:cNvPr>
          <p:cNvSpPr/>
          <p:nvPr/>
        </p:nvSpPr>
        <p:spPr>
          <a:xfrm>
            <a:off x="4697191" y="3429000"/>
            <a:ext cx="1945980" cy="2728910"/>
          </a:xfrm>
          <a:prstGeom prst="rect">
            <a:avLst/>
          </a:prstGeom>
          <a:solidFill>
            <a:srgbClr val="548235">
              <a:alpha val="27843"/>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Winter 2020-2021</a:t>
            </a:r>
          </a:p>
        </p:txBody>
      </p:sp>
      <p:sp>
        <p:nvSpPr>
          <p:cNvPr id="8" name="Rectangle 7">
            <a:extLst>
              <a:ext uri="{FF2B5EF4-FFF2-40B4-BE49-F238E27FC236}">
                <a16:creationId xmlns:a16="http://schemas.microsoft.com/office/drawing/2014/main" id="{5A65FC61-6111-4874-B17C-09675BBF1F98}"/>
              </a:ext>
            </a:extLst>
          </p:cNvPr>
          <p:cNvSpPr/>
          <p:nvPr/>
        </p:nvSpPr>
        <p:spPr>
          <a:xfrm>
            <a:off x="8075364" y="3429000"/>
            <a:ext cx="1772320" cy="2728910"/>
          </a:xfrm>
          <a:prstGeom prst="rect">
            <a:avLst/>
          </a:prstGeom>
          <a:solidFill>
            <a:srgbClr val="4472C4">
              <a:alpha val="1098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Delta</a:t>
            </a: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5625E205-6416-44E2-98E6-85DDDA7A8848}"/>
              </a:ext>
            </a:extLst>
          </p:cNvPr>
          <p:cNvSpPr/>
          <p:nvPr/>
        </p:nvSpPr>
        <p:spPr>
          <a:xfrm>
            <a:off x="9847684" y="3429000"/>
            <a:ext cx="1003930" cy="2728910"/>
          </a:xfrm>
          <a:prstGeom prst="rect">
            <a:avLst/>
          </a:prstGeom>
          <a:solidFill>
            <a:srgbClr val="C00000">
              <a:alpha val="1098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Omicron</a:t>
            </a: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12" name="Straight Arrow Connector 11">
            <a:extLst>
              <a:ext uri="{FF2B5EF4-FFF2-40B4-BE49-F238E27FC236}">
                <a16:creationId xmlns:a16="http://schemas.microsoft.com/office/drawing/2014/main" id="{60C57075-B68A-4026-B027-E5EF33BCA56A}"/>
              </a:ext>
            </a:extLst>
          </p:cNvPr>
          <p:cNvCxnSpPr>
            <a:cxnSpLocks/>
          </p:cNvCxnSpPr>
          <p:nvPr/>
        </p:nvCxnSpPr>
        <p:spPr>
          <a:xfrm>
            <a:off x="8372821" y="3809278"/>
            <a:ext cx="0" cy="157797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9925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srcRect t="6758" b="6758"/>
          <a:stretch>
            <a:fillRect/>
          </a:stretch>
        </p:blipFill>
        <p:spPr>
          <a:prstGeom prst="rect">
            <a:avLst/>
          </a:prstGeom>
        </p:spPr>
      </p:pic>
      <p:pic>
        <p:nvPicPr>
          <p:cNvPr id="15" name="Picture Placeholder 6">
            <a:extLst>
              <a:ext uri="{FF2B5EF4-FFF2-40B4-BE49-F238E27FC236}">
                <a16:creationId xmlns:a16="http://schemas.microsoft.com/office/drawing/2014/main" id="{66BDDD62-99B0-4B82-B9B9-10A4169FCE94}"/>
              </a:ext>
            </a:extLst>
          </p:cNvPr>
          <p:cNvPicPr>
            <a:picLocks noGrp="1" noChangeAspect="1"/>
          </p:cNvPicPr>
          <p:nvPr>
            <p:ph type="pic" sz="quarter" idx="11"/>
          </p:nvPr>
        </p:nvPicPr>
        <p:blipFill>
          <a:blip r:embed="rId3"/>
          <a:srcRect t="7749" b="7749"/>
          <a:stretch>
            <a:fillRect/>
          </a:stretch>
        </p:blipFill>
        <p:spPr>
          <a:prstGeom prst="rect">
            <a:avLst/>
          </a:prstGeom>
        </p:spPr>
      </p:pic>
      <p:sp>
        <p:nvSpPr>
          <p:cNvPr id="28" name="Title 1">
            <a:extLst>
              <a:ext uri="{FF2B5EF4-FFF2-40B4-BE49-F238E27FC236}">
                <a16:creationId xmlns:a16="http://schemas.microsoft.com/office/drawing/2014/main" id="{3850B606-5630-43E2-9932-6DABA1466584}"/>
              </a:ext>
            </a:extLst>
          </p:cNvPr>
          <p:cNvSpPr>
            <a:spLocks noGrp="1"/>
          </p:cNvSpPr>
          <p:nvPr>
            <p:ph type="title"/>
          </p:nvPr>
        </p:nvSpPr>
        <p:spPr/>
        <p:txBody>
          <a:bodyPr/>
          <a:lstStyle/>
          <a:p>
            <a:r>
              <a:rPr lang="en-US" dirty="0"/>
              <a:t>COVID-19 Community Levels on July 30, 2021</a:t>
            </a:r>
          </a:p>
        </p:txBody>
      </p:sp>
      <p:sp>
        <p:nvSpPr>
          <p:cNvPr id="5" name="Slide Number Placeholder 4">
            <a:extLst>
              <a:ext uri="{FF2B5EF4-FFF2-40B4-BE49-F238E27FC236}">
                <a16:creationId xmlns:a16="http://schemas.microsoft.com/office/drawing/2014/main" id="{907C2D11-22B0-4E21-BD92-D67C84DBFBB1}"/>
              </a:ext>
            </a:extLst>
          </p:cNvPr>
          <p:cNvSpPr>
            <a:spLocks noGrp="1"/>
          </p:cNvSpPr>
          <p:nvPr>
            <p:ph type="sldNum" sz="quarter" idx="4294967295"/>
          </p:nvPr>
        </p:nvSpPr>
        <p:spPr>
          <a:xfrm>
            <a:off x="11811000" y="6500813"/>
            <a:ext cx="381000" cy="3571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EBCDCBD-78E1-0D41-A999-31B5EBF8E02C}" type="slidenum">
              <a:rPr kumimoji="0" lang="en-US" sz="1000" b="1" i="0" u="none" strike="noStrike" kern="1200" cap="none" spc="0" normalizeH="0" baseline="0" noProof="0" smtClean="0">
                <a:ln>
                  <a:noFill/>
                </a:ln>
                <a:solidFill>
                  <a:srgbClr val="3E8ED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a:ln>
                <a:noFill/>
              </a:ln>
              <a:solidFill>
                <a:srgbClr val="3E8EDE"/>
              </a:solidFill>
              <a:effectLst/>
              <a:uLnTx/>
              <a:uFillTx/>
              <a:latin typeface="Arial" panose="020B0604020202020204"/>
              <a:ea typeface="+mn-ea"/>
              <a:cs typeface="+mn-cs"/>
            </a:endParaRPr>
          </a:p>
        </p:txBody>
      </p:sp>
      <p:graphicFrame>
        <p:nvGraphicFramePr>
          <p:cNvPr id="25" name="Table 24"/>
          <p:cNvGraphicFramePr>
            <a:graphicFrameLocks noGrp="1"/>
          </p:cNvGraphicFramePr>
          <p:nvPr/>
        </p:nvGraphicFramePr>
        <p:xfrm>
          <a:off x="1085330" y="4398195"/>
          <a:ext cx="4125648" cy="1645920"/>
        </p:xfrm>
        <a:graphic>
          <a:graphicData uri="http://schemas.openxmlformats.org/drawingml/2006/table">
            <a:tbl>
              <a:tblPr firstRow="1" bandRow="1">
                <a:tableStyleId>{5C22544A-7EE6-4342-B048-85BDC9FD1C3A}</a:tableStyleId>
              </a:tblPr>
              <a:tblGrid>
                <a:gridCol w="1375216">
                  <a:extLst>
                    <a:ext uri="{9D8B030D-6E8A-4147-A177-3AD203B41FA5}">
                      <a16:colId xmlns:a16="http://schemas.microsoft.com/office/drawing/2014/main" val="1757661929"/>
                    </a:ext>
                  </a:extLst>
                </a:gridCol>
                <a:gridCol w="1375216">
                  <a:extLst>
                    <a:ext uri="{9D8B030D-6E8A-4147-A177-3AD203B41FA5}">
                      <a16:colId xmlns:a16="http://schemas.microsoft.com/office/drawing/2014/main" val="1661503959"/>
                    </a:ext>
                  </a:extLst>
                </a:gridCol>
                <a:gridCol w="1375216">
                  <a:extLst>
                    <a:ext uri="{9D8B030D-6E8A-4147-A177-3AD203B41FA5}">
                      <a16:colId xmlns:a16="http://schemas.microsoft.com/office/drawing/2014/main" val="1792801844"/>
                    </a:ext>
                  </a:extLst>
                </a:gridCol>
              </a:tblGrid>
              <a:tr h="411480">
                <a:tc>
                  <a:txBody>
                    <a:bodyPr/>
                    <a:lstStyle/>
                    <a:p>
                      <a:pPr algn="ctr" rtl="0" fontAlgn="ctr"/>
                      <a:r>
                        <a:rPr lang="en-US" sz="1400" b="1" i="0" u="none" strike="noStrike" dirty="0">
                          <a:solidFill>
                            <a:srgbClr val="000000"/>
                          </a:solidFill>
                          <a:effectLst/>
                          <a:latin typeface="Source Sans Pro" panose="020B0503030403020204" pitchFamily="34" charset="0"/>
                        </a:rPr>
                        <a:t>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Counties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dirty="0">
                          <a:solidFill>
                            <a:srgbClr val="000000"/>
                          </a:solidFill>
                          <a:effectLst/>
                          <a:latin typeface="Source Sans Pro" panose="020B0503030403020204" pitchFamily="34" charset="0"/>
                        </a:rPr>
                        <a:t>% of Pop.</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80666024"/>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Low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400" b="1" i="0" u="none" strike="noStrike">
                          <a:solidFill>
                            <a:srgbClr val="000000"/>
                          </a:solidFill>
                          <a:effectLst/>
                          <a:latin typeface="Source Sans Pro" panose="020B0503030403020204" pitchFamily="34" charset="0"/>
                        </a:rPr>
                        <a:t>49.6%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400" b="1" i="0" u="none" strike="noStrike">
                          <a:solidFill>
                            <a:srgbClr val="000000"/>
                          </a:solidFill>
                          <a:effectLst/>
                          <a:latin typeface="Source Sans Pro" panose="020B0503030403020204" pitchFamily="34" charset="0"/>
                        </a:rPr>
                        <a:t>57.7%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267262826"/>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Medium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400" b="1" i="0" u="none" strike="noStrike">
                          <a:solidFill>
                            <a:srgbClr val="000000"/>
                          </a:solidFill>
                          <a:effectLst/>
                          <a:latin typeface="Source Sans Pro" panose="020B0503030403020204" pitchFamily="34" charset="0"/>
                        </a:rPr>
                        <a:t>20.2%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400" b="1" i="0" u="none" strike="noStrike">
                          <a:solidFill>
                            <a:srgbClr val="000000"/>
                          </a:solidFill>
                          <a:effectLst/>
                          <a:latin typeface="Source Sans Pro" panose="020B0503030403020204" pitchFamily="34" charset="0"/>
                        </a:rPr>
                        <a:t>18.3%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886492037"/>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High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400" b="1" i="0" u="none" strike="noStrike">
                          <a:solidFill>
                            <a:srgbClr val="000000"/>
                          </a:solidFill>
                          <a:effectLst/>
                          <a:latin typeface="Source Sans Pro" panose="020B0503030403020204" pitchFamily="34" charset="0"/>
                        </a:rPr>
                        <a:t>30.1%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400" b="1" i="0" u="none" strike="noStrike" dirty="0">
                          <a:solidFill>
                            <a:srgbClr val="000000"/>
                          </a:solidFill>
                          <a:effectLst/>
                          <a:latin typeface="Source Sans Pro" panose="020B0503030403020204" pitchFamily="34" charset="0"/>
                        </a:rPr>
                        <a:t>23.9%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2097357462"/>
                  </a:ext>
                </a:extLst>
              </a:tr>
            </a:tbl>
          </a:graphicData>
        </a:graphic>
      </p:graphicFrame>
      <p:graphicFrame>
        <p:nvGraphicFramePr>
          <p:cNvPr id="26" name="Table 25"/>
          <p:cNvGraphicFramePr>
            <a:graphicFrameLocks noGrp="1"/>
          </p:cNvGraphicFramePr>
          <p:nvPr/>
        </p:nvGraphicFramePr>
        <p:xfrm>
          <a:off x="7240031" y="4398195"/>
          <a:ext cx="4125648" cy="2057400"/>
        </p:xfrm>
        <a:graphic>
          <a:graphicData uri="http://schemas.openxmlformats.org/drawingml/2006/table">
            <a:tbl>
              <a:tblPr firstRow="1" bandRow="1">
                <a:tableStyleId>{5C22544A-7EE6-4342-B048-85BDC9FD1C3A}</a:tableStyleId>
              </a:tblPr>
              <a:tblGrid>
                <a:gridCol w="1375216">
                  <a:extLst>
                    <a:ext uri="{9D8B030D-6E8A-4147-A177-3AD203B41FA5}">
                      <a16:colId xmlns:a16="http://schemas.microsoft.com/office/drawing/2014/main" val="1757661929"/>
                    </a:ext>
                  </a:extLst>
                </a:gridCol>
                <a:gridCol w="1375216">
                  <a:extLst>
                    <a:ext uri="{9D8B030D-6E8A-4147-A177-3AD203B41FA5}">
                      <a16:colId xmlns:a16="http://schemas.microsoft.com/office/drawing/2014/main" val="1661503959"/>
                    </a:ext>
                  </a:extLst>
                </a:gridCol>
                <a:gridCol w="1375216">
                  <a:extLst>
                    <a:ext uri="{9D8B030D-6E8A-4147-A177-3AD203B41FA5}">
                      <a16:colId xmlns:a16="http://schemas.microsoft.com/office/drawing/2014/main" val="1792801844"/>
                    </a:ext>
                  </a:extLst>
                </a:gridCol>
              </a:tblGrid>
              <a:tr h="411480">
                <a:tc>
                  <a:txBody>
                    <a:bodyPr/>
                    <a:lstStyle/>
                    <a:p>
                      <a:pPr algn="ctr" rtl="0" fontAlgn="ctr"/>
                      <a:r>
                        <a:rPr lang="en-US" sz="1400" b="1" i="0" u="none" strike="noStrike">
                          <a:solidFill>
                            <a:srgbClr val="000000"/>
                          </a:solidFill>
                          <a:effectLst/>
                          <a:latin typeface="Source Sans Pro" panose="020B0503030403020204" pitchFamily="34" charset="0"/>
                        </a:rPr>
                        <a:t>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Counties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Pop.</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80666024"/>
                  </a:ext>
                </a:extLst>
              </a:tr>
              <a:tr h="411480">
                <a:tc>
                  <a:txBody>
                    <a:bodyPr/>
                    <a:lstStyle/>
                    <a:p>
                      <a:pPr algn="ctr" rtl="0" fontAlgn="ctr"/>
                      <a:r>
                        <a:rPr lang="en-US" sz="1400" b="1" i="0" u="none" strike="noStrike">
                          <a:solidFill>
                            <a:srgbClr val="000000"/>
                          </a:solidFill>
                          <a:effectLst/>
                          <a:latin typeface="Source Sans Pro" panose="020B0503030403020204" pitchFamily="34" charset="0"/>
                        </a:rPr>
                        <a:t>Low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tc>
                  <a:txBody>
                    <a:bodyPr/>
                    <a:lstStyle/>
                    <a:p>
                      <a:pPr algn="ctr" rtl="0" fontAlgn="ctr"/>
                      <a:r>
                        <a:rPr lang="en-US" sz="1400" b="1" i="0" u="none" strike="noStrike">
                          <a:solidFill>
                            <a:srgbClr val="000000"/>
                          </a:solidFill>
                          <a:effectLst/>
                          <a:latin typeface="Source Sans Pro" panose="020B0503030403020204" pitchFamily="34" charset="0"/>
                        </a:rPr>
                        <a:t>4.8%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tc>
                  <a:txBody>
                    <a:bodyPr/>
                    <a:lstStyle/>
                    <a:p>
                      <a:pPr algn="ctr" rtl="0" fontAlgn="ctr"/>
                      <a:r>
                        <a:rPr lang="en-US" sz="1400" b="1" i="0" u="none" strike="noStrike">
                          <a:solidFill>
                            <a:srgbClr val="000000"/>
                          </a:solidFill>
                          <a:effectLst/>
                          <a:latin typeface="Source Sans Pro" panose="020B0503030403020204" pitchFamily="34" charset="0"/>
                        </a:rPr>
                        <a:t>0.4%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extLst>
                  <a:ext uri="{0D108BD9-81ED-4DB2-BD59-A6C34878D82A}">
                    <a16:rowId xmlns:a16="http://schemas.microsoft.com/office/drawing/2014/main" val="267262826"/>
                  </a:ext>
                </a:extLst>
              </a:tr>
              <a:tr h="411480">
                <a:tc>
                  <a:txBody>
                    <a:bodyPr/>
                    <a:lstStyle/>
                    <a:p>
                      <a:pPr algn="ctr" rtl="0" fontAlgn="ctr"/>
                      <a:r>
                        <a:rPr lang="en-US" sz="1400" b="1" i="0" u="none" strike="noStrike" dirty="0">
                          <a:solidFill>
                            <a:srgbClr val="000000"/>
                          </a:solidFill>
                          <a:effectLst/>
                          <a:latin typeface="Source Sans Pro" panose="020B0503030403020204" pitchFamily="34" charset="0"/>
                        </a:rPr>
                        <a:t>Moderate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tc>
                  <a:txBody>
                    <a:bodyPr/>
                    <a:lstStyle/>
                    <a:p>
                      <a:pPr algn="ctr" rtl="0" fontAlgn="ctr"/>
                      <a:r>
                        <a:rPr lang="en-US" sz="1400" b="1" i="0" u="none" strike="noStrike">
                          <a:solidFill>
                            <a:srgbClr val="000000"/>
                          </a:solidFill>
                          <a:effectLst/>
                          <a:latin typeface="Source Sans Pro" panose="020B0503030403020204" pitchFamily="34" charset="0"/>
                        </a:rPr>
                        <a:t>15.7%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tc>
                  <a:txBody>
                    <a:bodyPr/>
                    <a:lstStyle/>
                    <a:p>
                      <a:pPr algn="ctr" rtl="0" fontAlgn="ctr"/>
                      <a:r>
                        <a:rPr lang="en-US" sz="1400" b="1" i="0" u="none" strike="noStrike">
                          <a:solidFill>
                            <a:srgbClr val="000000"/>
                          </a:solidFill>
                          <a:effectLst/>
                          <a:latin typeface="Source Sans Pro" panose="020B0503030403020204" pitchFamily="34" charset="0"/>
                        </a:rPr>
                        <a:t>12.1%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extLst>
                  <a:ext uri="{0D108BD9-81ED-4DB2-BD59-A6C34878D82A}">
                    <a16:rowId xmlns:a16="http://schemas.microsoft.com/office/drawing/2014/main" val="2886492037"/>
                  </a:ext>
                </a:extLst>
              </a:tr>
              <a:tr h="411480">
                <a:tc>
                  <a:txBody>
                    <a:bodyPr/>
                    <a:lstStyle/>
                    <a:p>
                      <a:pPr algn="ctr" rtl="0" fontAlgn="ctr"/>
                      <a:r>
                        <a:rPr lang="en-US" sz="1400" b="1" i="0" u="none" strike="noStrike">
                          <a:solidFill>
                            <a:srgbClr val="000000"/>
                          </a:solidFill>
                          <a:effectLst/>
                          <a:latin typeface="Source Sans Pro" panose="020B0503030403020204" pitchFamily="34" charset="0"/>
                        </a:rPr>
                        <a:t>Subst.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tc>
                  <a:txBody>
                    <a:bodyPr/>
                    <a:lstStyle/>
                    <a:p>
                      <a:pPr algn="ctr" rtl="0" fontAlgn="ctr"/>
                      <a:r>
                        <a:rPr lang="en-US" sz="1400" b="1" i="0" u="none" strike="noStrike">
                          <a:solidFill>
                            <a:srgbClr val="000000"/>
                          </a:solidFill>
                          <a:effectLst/>
                          <a:latin typeface="Source Sans Pro" panose="020B0503030403020204" pitchFamily="34" charset="0"/>
                        </a:rPr>
                        <a:t>18.2%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tc>
                  <a:txBody>
                    <a:bodyPr/>
                    <a:lstStyle/>
                    <a:p>
                      <a:pPr algn="ctr" rtl="0" fontAlgn="ctr"/>
                      <a:r>
                        <a:rPr lang="en-US" sz="1400" b="1" i="0" u="none" strike="noStrike">
                          <a:solidFill>
                            <a:srgbClr val="000000"/>
                          </a:solidFill>
                          <a:effectLst/>
                          <a:latin typeface="Source Sans Pro" panose="020B0503030403020204" pitchFamily="34" charset="0"/>
                        </a:rPr>
                        <a:t>28.0%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extLst>
                  <a:ext uri="{0D108BD9-81ED-4DB2-BD59-A6C34878D82A}">
                    <a16:rowId xmlns:a16="http://schemas.microsoft.com/office/drawing/2014/main" val="2097357462"/>
                  </a:ext>
                </a:extLst>
              </a:tr>
              <a:tr h="411480">
                <a:tc>
                  <a:txBody>
                    <a:bodyPr/>
                    <a:lstStyle/>
                    <a:p>
                      <a:pPr algn="ctr" rtl="0" fontAlgn="ctr"/>
                      <a:r>
                        <a:rPr lang="en-US" sz="1400" b="1" i="0" u="none" strike="noStrike">
                          <a:solidFill>
                            <a:srgbClr val="FFFFFF"/>
                          </a:solidFill>
                          <a:effectLst/>
                          <a:latin typeface="Source Sans Pro" panose="020B0503030403020204" pitchFamily="34" charset="0"/>
                        </a:rPr>
                        <a:t>High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rtl="0" fontAlgn="ctr"/>
                      <a:r>
                        <a:rPr lang="en-US" sz="1400" b="1" i="0" u="none" strike="noStrike">
                          <a:solidFill>
                            <a:srgbClr val="FFFFFF"/>
                          </a:solidFill>
                          <a:effectLst/>
                          <a:latin typeface="Source Sans Pro" panose="020B0503030403020204" pitchFamily="34" charset="0"/>
                        </a:rPr>
                        <a:t>61.3%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rtl="0" fontAlgn="ctr"/>
                      <a:r>
                        <a:rPr lang="en-US" sz="1400" b="1" i="0" u="none" strike="noStrike" dirty="0">
                          <a:solidFill>
                            <a:srgbClr val="FFFFFF"/>
                          </a:solidFill>
                          <a:effectLst/>
                          <a:latin typeface="Source Sans Pro" panose="020B0503030403020204" pitchFamily="34" charset="0"/>
                        </a:rPr>
                        <a:t>59.4%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871549985"/>
                  </a:ext>
                </a:extLst>
              </a:tr>
            </a:tbl>
          </a:graphicData>
        </a:graphic>
      </p:graphicFrame>
      <p:sp>
        <p:nvSpPr>
          <p:cNvPr id="20" name="TextBox 19">
            <a:extLst>
              <a:ext uri="{FF2B5EF4-FFF2-40B4-BE49-F238E27FC236}">
                <a16:creationId xmlns:a16="http://schemas.microsoft.com/office/drawing/2014/main" id="{37A62822-2FC0-449F-A2CE-0B22858A8044}"/>
              </a:ext>
            </a:extLst>
          </p:cNvPr>
          <p:cNvSpPr txBox="1"/>
          <p:nvPr/>
        </p:nvSpPr>
        <p:spPr>
          <a:xfrm>
            <a:off x="1602388" y="1127992"/>
            <a:ext cx="3091532" cy="36933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COVID-19 Community Level</a:t>
            </a:r>
          </a:p>
        </p:txBody>
      </p:sp>
      <p:sp>
        <p:nvSpPr>
          <p:cNvPr id="29" name="TextBox 28">
            <a:extLst>
              <a:ext uri="{FF2B5EF4-FFF2-40B4-BE49-F238E27FC236}">
                <a16:creationId xmlns:a16="http://schemas.microsoft.com/office/drawing/2014/main" id="{ACB29DE5-46CA-4A77-9A20-B650ACEB5556}"/>
              </a:ext>
            </a:extLst>
          </p:cNvPr>
          <p:cNvSpPr txBox="1"/>
          <p:nvPr/>
        </p:nvSpPr>
        <p:spPr>
          <a:xfrm>
            <a:off x="8046040" y="1161043"/>
            <a:ext cx="2586670" cy="369332"/>
          </a:xfrm>
          <a:prstGeom prst="rect">
            <a:avLst/>
          </a:prstGeom>
          <a:solidFill>
            <a:schemeClr val="bg2"/>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Community Transmission</a:t>
            </a:r>
          </a:p>
        </p:txBody>
      </p:sp>
    </p:spTree>
    <p:extLst>
      <p:ext uri="{BB962C8B-B14F-4D97-AF65-F5344CB8AC3E}">
        <p14:creationId xmlns:p14="http://schemas.microsoft.com/office/powerpoint/2010/main" val="6955592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EE4F6F28-8DC4-4CE5-BC6D-62E992957332}"/>
              </a:ext>
            </a:extLst>
          </p:cNvPr>
          <p:cNvPicPr>
            <a:picLocks noChangeAspect="1"/>
          </p:cNvPicPr>
          <p:nvPr/>
        </p:nvPicPr>
        <p:blipFill rotWithShape="1">
          <a:blip r:embed="rId2">
            <a:extLst>
              <a:ext uri="{28A0092B-C50C-407E-A947-70E740481C1C}">
                <a14:useLocalDpi xmlns:a14="http://schemas.microsoft.com/office/drawing/2010/main" val="0"/>
              </a:ext>
            </a:extLst>
          </a:blip>
          <a:srcRect l="30633" t="24418" r="7380" b="17912"/>
          <a:stretch/>
        </p:blipFill>
        <p:spPr>
          <a:xfrm>
            <a:off x="1098742" y="1194094"/>
            <a:ext cx="9994516" cy="5230368"/>
          </a:xfrm>
          <a:prstGeom prst="rect">
            <a:avLst/>
          </a:prstGeom>
        </p:spPr>
      </p:pic>
      <p:sp>
        <p:nvSpPr>
          <p:cNvPr id="2" name="Title 1">
            <a:extLst>
              <a:ext uri="{FF2B5EF4-FFF2-40B4-BE49-F238E27FC236}">
                <a16:creationId xmlns:a16="http://schemas.microsoft.com/office/drawing/2014/main" id="{A3ADA29B-36D3-45B3-B300-815B4A363A96}"/>
              </a:ext>
            </a:extLst>
          </p:cNvPr>
          <p:cNvSpPr>
            <a:spLocks noGrp="1"/>
          </p:cNvSpPr>
          <p:nvPr>
            <p:ph type="title"/>
          </p:nvPr>
        </p:nvSpPr>
        <p:spPr/>
        <p:txBody>
          <a:bodyPr/>
          <a:lstStyle/>
          <a:p>
            <a:r>
              <a:rPr lang="en-US" dirty="0"/>
              <a:t>COVID-19 community levels on September 3, 2021 (peak of Delta)</a:t>
            </a:r>
          </a:p>
        </p:txBody>
      </p:sp>
      <p:sp>
        <p:nvSpPr>
          <p:cNvPr id="7" name="Rectangle 6">
            <a:extLst>
              <a:ext uri="{FF2B5EF4-FFF2-40B4-BE49-F238E27FC236}">
                <a16:creationId xmlns:a16="http://schemas.microsoft.com/office/drawing/2014/main" id="{DBCAA53A-DFE5-4607-83D9-291620D7E535}"/>
              </a:ext>
            </a:extLst>
          </p:cNvPr>
          <p:cNvSpPr/>
          <p:nvPr/>
        </p:nvSpPr>
        <p:spPr>
          <a:xfrm>
            <a:off x="4697191" y="3429000"/>
            <a:ext cx="1945980" cy="2728910"/>
          </a:xfrm>
          <a:prstGeom prst="rect">
            <a:avLst/>
          </a:prstGeom>
          <a:solidFill>
            <a:srgbClr val="548235">
              <a:alpha val="27843"/>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Winter 2020-2021</a:t>
            </a:r>
          </a:p>
        </p:txBody>
      </p:sp>
      <p:sp>
        <p:nvSpPr>
          <p:cNvPr id="8" name="Rectangle 7">
            <a:extLst>
              <a:ext uri="{FF2B5EF4-FFF2-40B4-BE49-F238E27FC236}">
                <a16:creationId xmlns:a16="http://schemas.microsoft.com/office/drawing/2014/main" id="{5A65FC61-6111-4874-B17C-09675BBF1F98}"/>
              </a:ext>
            </a:extLst>
          </p:cNvPr>
          <p:cNvSpPr/>
          <p:nvPr/>
        </p:nvSpPr>
        <p:spPr>
          <a:xfrm>
            <a:off x="8075364" y="3429000"/>
            <a:ext cx="1772320" cy="2728910"/>
          </a:xfrm>
          <a:prstGeom prst="rect">
            <a:avLst/>
          </a:prstGeom>
          <a:solidFill>
            <a:srgbClr val="4472C4">
              <a:alpha val="1098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Delta</a:t>
            </a: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5625E205-6416-44E2-98E6-85DDDA7A8848}"/>
              </a:ext>
            </a:extLst>
          </p:cNvPr>
          <p:cNvSpPr/>
          <p:nvPr/>
        </p:nvSpPr>
        <p:spPr>
          <a:xfrm>
            <a:off x="9847684" y="3429000"/>
            <a:ext cx="1003930" cy="2728910"/>
          </a:xfrm>
          <a:prstGeom prst="rect">
            <a:avLst/>
          </a:prstGeom>
          <a:solidFill>
            <a:srgbClr val="C00000">
              <a:alpha val="1098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Omicron</a:t>
            </a: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11" name="Straight Arrow Connector 10">
            <a:extLst>
              <a:ext uri="{FF2B5EF4-FFF2-40B4-BE49-F238E27FC236}">
                <a16:creationId xmlns:a16="http://schemas.microsoft.com/office/drawing/2014/main" id="{6DCA2FC1-C1EA-4A84-B9BA-CE7F7292216C}"/>
              </a:ext>
            </a:extLst>
          </p:cNvPr>
          <p:cNvCxnSpPr>
            <a:cxnSpLocks/>
          </p:cNvCxnSpPr>
          <p:nvPr/>
        </p:nvCxnSpPr>
        <p:spPr>
          <a:xfrm>
            <a:off x="8791466" y="3809278"/>
            <a:ext cx="0" cy="157797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5935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srcRect t="6758" b="6758"/>
          <a:stretch>
            <a:fillRect/>
          </a:stretch>
        </p:blipFill>
        <p:spPr>
          <a:prstGeom prst="rect">
            <a:avLst/>
          </a:prstGeom>
        </p:spPr>
      </p:pic>
      <p:pic>
        <p:nvPicPr>
          <p:cNvPr id="16" name="Picture Placeholder 6">
            <a:extLst>
              <a:ext uri="{FF2B5EF4-FFF2-40B4-BE49-F238E27FC236}">
                <a16:creationId xmlns:a16="http://schemas.microsoft.com/office/drawing/2014/main" id="{8C78AFFE-5280-44D0-984D-1C6DB88991E5}"/>
              </a:ext>
            </a:extLst>
          </p:cNvPr>
          <p:cNvPicPr>
            <a:picLocks noGrp="1" noChangeAspect="1"/>
          </p:cNvPicPr>
          <p:nvPr>
            <p:ph type="pic" sz="quarter" idx="11"/>
          </p:nvPr>
        </p:nvPicPr>
        <p:blipFill>
          <a:blip r:embed="rId3"/>
          <a:srcRect t="7749" b="7749"/>
          <a:stretch>
            <a:fillRect/>
          </a:stretch>
        </p:blipFill>
        <p:spPr>
          <a:prstGeom prst="rect">
            <a:avLst/>
          </a:prstGeom>
        </p:spPr>
      </p:pic>
      <p:sp>
        <p:nvSpPr>
          <p:cNvPr id="28" name="Title 1">
            <a:extLst>
              <a:ext uri="{FF2B5EF4-FFF2-40B4-BE49-F238E27FC236}">
                <a16:creationId xmlns:a16="http://schemas.microsoft.com/office/drawing/2014/main" id="{3850B606-5630-43E2-9932-6DABA1466584}"/>
              </a:ext>
            </a:extLst>
          </p:cNvPr>
          <p:cNvSpPr>
            <a:spLocks noGrp="1"/>
          </p:cNvSpPr>
          <p:nvPr>
            <p:ph type="title"/>
          </p:nvPr>
        </p:nvSpPr>
        <p:spPr/>
        <p:txBody>
          <a:bodyPr/>
          <a:lstStyle/>
          <a:p>
            <a:r>
              <a:rPr lang="en-US" dirty="0"/>
              <a:t>COVID-19 Community Levels on September 3, 2021</a:t>
            </a:r>
          </a:p>
        </p:txBody>
      </p:sp>
      <p:sp>
        <p:nvSpPr>
          <p:cNvPr id="5" name="Slide Number Placeholder 4">
            <a:extLst>
              <a:ext uri="{FF2B5EF4-FFF2-40B4-BE49-F238E27FC236}">
                <a16:creationId xmlns:a16="http://schemas.microsoft.com/office/drawing/2014/main" id="{907C2D11-22B0-4E21-BD92-D67C84DBFBB1}"/>
              </a:ext>
            </a:extLst>
          </p:cNvPr>
          <p:cNvSpPr>
            <a:spLocks noGrp="1"/>
          </p:cNvSpPr>
          <p:nvPr>
            <p:ph type="sldNum" sz="quarter" idx="4294967295"/>
          </p:nvPr>
        </p:nvSpPr>
        <p:spPr>
          <a:xfrm>
            <a:off x="11811000" y="6500813"/>
            <a:ext cx="381000" cy="3571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EBCDCBD-78E1-0D41-A999-31B5EBF8E02C}" type="slidenum">
              <a:rPr kumimoji="0" lang="en-US" sz="1000" b="1" i="0" u="none" strike="noStrike" kern="1200" cap="none" spc="0" normalizeH="0" baseline="0" noProof="0" smtClean="0">
                <a:ln>
                  <a:noFill/>
                </a:ln>
                <a:solidFill>
                  <a:srgbClr val="3E8ED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00" b="1" i="0" u="none" strike="noStrike" kern="1200" cap="none" spc="0" normalizeH="0" baseline="0" noProof="0">
              <a:ln>
                <a:noFill/>
              </a:ln>
              <a:solidFill>
                <a:srgbClr val="3E8EDE"/>
              </a:solidFill>
              <a:effectLst/>
              <a:uLnTx/>
              <a:uFillTx/>
              <a:latin typeface="Arial" panose="020B0604020202020204"/>
              <a:ea typeface="+mn-ea"/>
              <a:cs typeface="+mn-cs"/>
            </a:endParaRPr>
          </a:p>
        </p:txBody>
      </p:sp>
      <p:graphicFrame>
        <p:nvGraphicFramePr>
          <p:cNvPr id="26" name="Table 25"/>
          <p:cNvGraphicFramePr>
            <a:graphicFrameLocks noGrp="1"/>
          </p:cNvGraphicFramePr>
          <p:nvPr/>
        </p:nvGraphicFramePr>
        <p:xfrm>
          <a:off x="7250462" y="4398195"/>
          <a:ext cx="4125648" cy="2057400"/>
        </p:xfrm>
        <a:graphic>
          <a:graphicData uri="http://schemas.openxmlformats.org/drawingml/2006/table">
            <a:tbl>
              <a:tblPr firstRow="1" bandRow="1">
                <a:tableStyleId>{5C22544A-7EE6-4342-B048-85BDC9FD1C3A}</a:tableStyleId>
              </a:tblPr>
              <a:tblGrid>
                <a:gridCol w="1375216">
                  <a:extLst>
                    <a:ext uri="{9D8B030D-6E8A-4147-A177-3AD203B41FA5}">
                      <a16:colId xmlns:a16="http://schemas.microsoft.com/office/drawing/2014/main" val="1757661929"/>
                    </a:ext>
                  </a:extLst>
                </a:gridCol>
                <a:gridCol w="1375216">
                  <a:extLst>
                    <a:ext uri="{9D8B030D-6E8A-4147-A177-3AD203B41FA5}">
                      <a16:colId xmlns:a16="http://schemas.microsoft.com/office/drawing/2014/main" val="1661503959"/>
                    </a:ext>
                  </a:extLst>
                </a:gridCol>
                <a:gridCol w="1375216">
                  <a:extLst>
                    <a:ext uri="{9D8B030D-6E8A-4147-A177-3AD203B41FA5}">
                      <a16:colId xmlns:a16="http://schemas.microsoft.com/office/drawing/2014/main" val="1792801844"/>
                    </a:ext>
                  </a:extLst>
                </a:gridCol>
              </a:tblGrid>
              <a:tr h="411480">
                <a:tc>
                  <a:txBody>
                    <a:bodyPr/>
                    <a:lstStyle/>
                    <a:p>
                      <a:pPr algn="ctr" rtl="0" fontAlgn="ctr"/>
                      <a:r>
                        <a:rPr lang="en-US" sz="1400" b="1" i="0" u="none" strike="noStrike">
                          <a:solidFill>
                            <a:srgbClr val="000000"/>
                          </a:solidFill>
                          <a:effectLst/>
                          <a:latin typeface="Source Sans Pro" panose="020B0503030403020204" pitchFamily="34" charset="0"/>
                        </a:rPr>
                        <a:t>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Counties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Pop.</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80666024"/>
                  </a:ext>
                </a:extLst>
              </a:tr>
              <a:tr h="411480">
                <a:tc>
                  <a:txBody>
                    <a:bodyPr/>
                    <a:lstStyle/>
                    <a:p>
                      <a:pPr algn="ctr" rtl="0" fontAlgn="ctr"/>
                      <a:r>
                        <a:rPr lang="en-US" sz="1400" b="1" i="0" u="none" strike="noStrike">
                          <a:solidFill>
                            <a:srgbClr val="000000"/>
                          </a:solidFill>
                          <a:effectLst/>
                          <a:latin typeface="Source Sans Pro" panose="020B0503030403020204" pitchFamily="34" charset="0"/>
                        </a:rPr>
                        <a:t>Low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tc>
                  <a:txBody>
                    <a:bodyPr/>
                    <a:lstStyle/>
                    <a:p>
                      <a:pPr algn="ctr" rtl="0" fontAlgn="ctr"/>
                      <a:r>
                        <a:rPr lang="en-US" sz="1400" b="1" i="0" u="none" strike="noStrike">
                          <a:solidFill>
                            <a:srgbClr val="000000"/>
                          </a:solidFill>
                          <a:effectLst/>
                          <a:latin typeface="Source Sans Pro" panose="020B0503030403020204" pitchFamily="34" charset="0"/>
                        </a:rPr>
                        <a:t>0.5%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tc>
                  <a:txBody>
                    <a:bodyPr/>
                    <a:lstStyle/>
                    <a:p>
                      <a:pPr algn="ctr" rtl="0" fontAlgn="ctr"/>
                      <a:r>
                        <a:rPr lang="en-US" sz="1400" b="1" i="0" u="none" strike="noStrike">
                          <a:solidFill>
                            <a:srgbClr val="000000"/>
                          </a:solidFill>
                          <a:effectLst/>
                          <a:latin typeface="Source Sans Pro" panose="020B0503030403020204" pitchFamily="34" charset="0"/>
                        </a:rPr>
                        <a:t>0.0%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extLst>
                  <a:ext uri="{0D108BD9-81ED-4DB2-BD59-A6C34878D82A}">
                    <a16:rowId xmlns:a16="http://schemas.microsoft.com/office/drawing/2014/main" val="267262826"/>
                  </a:ext>
                </a:extLst>
              </a:tr>
              <a:tr h="411480">
                <a:tc>
                  <a:txBody>
                    <a:bodyPr/>
                    <a:lstStyle/>
                    <a:p>
                      <a:pPr algn="ctr" rtl="0" fontAlgn="ctr"/>
                      <a:r>
                        <a:rPr lang="en-US" sz="1400" b="1" i="0" u="none" strike="noStrike" dirty="0">
                          <a:solidFill>
                            <a:srgbClr val="000000"/>
                          </a:solidFill>
                          <a:effectLst/>
                          <a:latin typeface="Source Sans Pro" panose="020B0503030403020204" pitchFamily="34" charset="0"/>
                        </a:rPr>
                        <a:t>Moderate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tc>
                  <a:txBody>
                    <a:bodyPr/>
                    <a:lstStyle/>
                    <a:p>
                      <a:pPr algn="ctr" rtl="0" fontAlgn="ctr"/>
                      <a:r>
                        <a:rPr lang="en-US" sz="1400" b="1" i="0" u="none" strike="noStrike">
                          <a:solidFill>
                            <a:srgbClr val="000000"/>
                          </a:solidFill>
                          <a:effectLst/>
                          <a:latin typeface="Source Sans Pro" panose="020B0503030403020204" pitchFamily="34" charset="0"/>
                        </a:rPr>
                        <a:t>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tc>
                  <a:txBody>
                    <a:bodyPr/>
                    <a:lstStyle/>
                    <a:p>
                      <a:pPr algn="ctr" rtl="0" fontAlgn="ctr"/>
                      <a:r>
                        <a:rPr lang="en-US" sz="1400" b="1" i="0" u="none" strike="noStrike">
                          <a:solidFill>
                            <a:srgbClr val="000000"/>
                          </a:solidFill>
                          <a:effectLst/>
                          <a:latin typeface="Source Sans Pro" panose="020B0503030403020204" pitchFamily="34" charset="0"/>
                        </a:rPr>
                        <a:t>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extLst>
                  <a:ext uri="{0D108BD9-81ED-4DB2-BD59-A6C34878D82A}">
                    <a16:rowId xmlns:a16="http://schemas.microsoft.com/office/drawing/2014/main" val="2886492037"/>
                  </a:ext>
                </a:extLst>
              </a:tr>
              <a:tr h="411480">
                <a:tc>
                  <a:txBody>
                    <a:bodyPr/>
                    <a:lstStyle/>
                    <a:p>
                      <a:pPr algn="ctr" rtl="0" fontAlgn="ctr"/>
                      <a:r>
                        <a:rPr lang="en-US" sz="1400" b="1" i="0" u="none" strike="noStrike">
                          <a:solidFill>
                            <a:srgbClr val="000000"/>
                          </a:solidFill>
                          <a:effectLst/>
                          <a:latin typeface="Source Sans Pro" panose="020B0503030403020204" pitchFamily="34" charset="0"/>
                        </a:rPr>
                        <a:t>Subst.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tc>
                  <a:txBody>
                    <a:bodyPr/>
                    <a:lstStyle/>
                    <a:p>
                      <a:pPr algn="ctr" rtl="0" fontAlgn="ctr"/>
                      <a:r>
                        <a:rPr lang="en-US" sz="1400" b="1" i="0" u="none" strike="noStrike">
                          <a:solidFill>
                            <a:srgbClr val="000000"/>
                          </a:solidFill>
                          <a:effectLst/>
                          <a:latin typeface="Source Sans Pro" panose="020B050303040302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tc>
                  <a:txBody>
                    <a:bodyPr/>
                    <a:lstStyle/>
                    <a:p>
                      <a:pPr algn="ctr" rtl="0" fontAlgn="ctr"/>
                      <a:r>
                        <a:rPr lang="en-US" sz="1400" b="1" i="0" u="none" strike="noStrike">
                          <a:solidFill>
                            <a:srgbClr val="000000"/>
                          </a:solidFill>
                          <a:effectLst/>
                          <a:latin typeface="Source Sans Pro" panose="020B0503030403020204" pitchFamily="34"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extLst>
                  <a:ext uri="{0D108BD9-81ED-4DB2-BD59-A6C34878D82A}">
                    <a16:rowId xmlns:a16="http://schemas.microsoft.com/office/drawing/2014/main" val="2097357462"/>
                  </a:ext>
                </a:extLst>
              </a:tr>
              <a:tr h="411480">
                <a:tc>
                  <a:txBody>
                    <a:bodyPr/>
                    <a:lstStyle/>
                    <a:p>
                      <a:pPr algn="ctr" rtl="0" fontAlgn="ctr"/>
                      <a:r>
                        <a:rPr lang="en-US" sz="1400" b="1" i="0" u="none" strike="noStrike">
                          <a:solidFill>
                            <a:srgbClr val="FFFFFF"/>
                          </a:solidFill>
                          <a:effectLst/>
                          <a:latin typeface="Source Sans Pro" panose="020B0503030403020204" pitchFamily="34" charset="0"/>
                        </a:rPr>
                        <a:t>High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rtl="0" fontAlgn="ctr"/>
                      <a:r>
                        <a:rPr lang="en-US" sz="1400" b="1" i="0" u="none" strike="noStrike">
                          <a:solidFill>
                            <a:srgbClr val="FFFFFF"/>
                          </a:solidFill>
                          <a:effectLst/>
                          <a:latin typeface="Source Sans Pro" panose="020B0503030403020204" pitchFamily="34" charset="0"/>
                        </a:rPr>
                        <a:t>97.0%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rtl="0" fontAlgn="ctr"/>
                      <a:r>
                        <a:rPr lang="en-US" sz="1400" b="1" i="0" u="none" strike="noStrike" dirty="0">
                          <a:solidFill>
                            <a:srgbClr val="FFFFFF"/>
                          </a:solidFill>
                          <a:effectLst/>
                          <a:latin typeface="Source Sans Pro" panose="020B0503030403020204" pitchFamily="34" charset="0"/>
                        </a:rPr>
                        <a:t>98.8%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871549985"/>
                  </a:ext>
                </a:extLst>
              </a:tr>
            </a:tbl>
          </a:graphicData>
        </a:graphic>
      </p:graphicFrame>
      <p:sp>
        <p:nvSpPr>
          <p:cNvPr id="20" name="TextBox 19">
            <a:extLst>
              <a:ext uri="{FF2B5EF4-FFF2-40B4-BE49-F238E27FC236}">
                <a16:creationId xmlns:a16="http://schemas.microsoft.com/office/drawing/2014/main" id="{37A62822-2FC0-449F-A2CE-0B22858A8044}"/>
              </a:ext>
            </a:extLst>
          </p:cNvPr>
          <p:cNvSpPr txBox="1"/>
          <p:nvPr/>
        </p:nvSpPr>
        <p:spPr>
          <a:xfrm>
            <a:off x="1591901" y="1127992"/>
            <a:ext cx="3145562" cy="36933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COVID-19 Community Level</a:t>
            </a:r>
          </a:p>
        </p:txBody>
      </p:sp>
      <p:sp>
        <p:nvSpPr>
          <p:cNvPr id="29" name="TextBox 28">
            <a:extLst>
              <a:ext uri="{FF2B5EF4-FFF2-40B4-BE49-F238E27FC236}">
                <a16:creationId xmlns:a16="http://schemas.microsoft.com/office/drawing/2014/main" id="{ACB29DE5-46CA-4A77-9A20-B650ACEB5556}"/>
              </a:ext>
            </a:extLst>
          </p:cNvPr>
          <p:cNvSpPr txBox="1"/>
          <p:nvPr/>
        </p:nvSpPr>
        <p:spPr>
          <a:xfrm>
            <a:off x="8019951" y="1161043"/>
            <a:ext cx="2586670" cy="369332"/>
          </a:xfrm>
          <a:prstGeom prst="rect">
            <a:avLst/>
          </a:prstGeom>
          <a:solidFill>
            <a:schemeClr val="bg2"/>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Community Transmission</a:t>
            </a:r>
          </a:p>
        </p:txBody>
      </p:sp>
      <p:graphicFrame>
        <p:nvGraphicFramePr>
          <p:cNvPr id="15" name="Table 14"/>
          <p:cNvGraphicFramePr>
            <a:graphicFrameLocks noGrp="1"/>
          </p:cNvGraphicFramePr>
          <p:nvPr/>
        </p:nvGraphicFramePr>
        <p:xfrm>
          <a:off x="1085330" y="4398195"/>
          <a:ext cx="4125648" cy="1645920"/>
        </p:xfrm>
        <a:graphic>
          <a:graphicData uri="http://schemas.openxmlformats.org/drawingml/2006/table">
            <a:tbl>
              <a:tblPr firstRow="1" bandRow="1">
                <a:tableStyleId>{5C22544A-7EE6-4342-B048-85BDC9FD1C3A}</a:tableStyleId>
              </a:tblPr>
              <a:tblGrid>
                <a:gridCol w="1375216">
                  <a:extLst>
                    <a:ext uri="{9D8B030D-6E8A-4147-A177-3AD203B41FA5}">
                      <a16:colId xmlns:a16="http://schemas.microsoft.com/office/drawing/2014/main" val="1757661929"/>
                    </a:ext>
                  </a:extLst>
                </a:gridCol>
                <a:gridCol w="1375216">
                  <a:extLst>
                    <a:ext uri="{9D8B030D-6E8A-4147-A177-3AD203B41FA5}">
                      <a16:colId xmlns:a16="http://schemas.microsoft.com/office/drawing/2014/main" val="1661503959"/>
                    </a:ext>
                  </a:extLst>
                </a:gridCol>
                <a:gridCol w="1375216">
                  <a:extLst>
                    <a:ext uri="{9D8B030D-6E8A-4147-A177-3AD203B41FA5}">
                      <a16:colId xmlns:a16="http://schemas.microsoft.com/office/drawing/2014/main" val="1792801844"/>
                    </a:ext>
                  </a:extLst>
                </a:gridCol>
              </a:tblGrid>
              <a:tr h="411480">
                <a:tc>
                  <a:txBody>
                    <a:bodyPr/>
                    <a:lstStyle/>
                    <a:p>
                      <a:pPr algn="ctr" rtl="0" fontAlgn="ctr"/>
                      <a:r>
                        <a:rPr lang="en-US" sz="1400" b="1" i="0" u="none" strike="noStrike" dirty="0">
                          <a:solidFill>
                            <a:srgbClr val="000000"/>
                          </a:solidFill>
                          <a:effectLst/>
                          <a:latin typeface="Source Sans Pro" panose="020B0503030403020204" pitchFamily="34" charset="0"/>
                        </a:rPr>
                        <a:t>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Counties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Pop.</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80666024"/>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Low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400" b="1" i="0" u="none" strike="noStrike">
                          <a:solidFill>
                            <a:srgbClr val="000000"/>
                          </a:solidFill>
                          <a:effectLst/>
                          <a:latin typeface="Source Sans Pro" panose="020B0503030403020204" pitchFamily="34" charset="0"/>
                        </a:rPr>
                        <a:t>8.1%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400" b="1" i="0" u="none" strike="noStrike">
                          <a:solidFill>
                            <a:srgbClr val="000000"/>
                          </a:solidFill>
                          <a:effectLst/>
                          <a:latin typeface="Source Sans Pro" panose="020B0503030403020204" pitchFamily="34" charset="0"/>
                        </a:rPr>
                        <a:t>14.9%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267262826"/>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Medium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400" b="1" i="0" u="none" strike="noStrike">
                          <a:solidFill>
                            <a:srgbClr val="000000"/>
                          </a:solidFill>
                          <a:effectLst/>
                          <a:latin typeface="Source Sans Pro" panose="020B0503030403020204" pitchFamily="34" charset="0"/>
                        </a:rPr>
                        <a:t>12.2%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400" b="1" i="0" u="none" strike="noStrike">
                          <a:solidFill>
                            <a:srgbClr val="000000"/>
                          </a:solidFill>
                          <a:effectLst/>
                          <a:latin typeface="Source Sans Pro" panose="020B0503030403020204" pitchFamily="34" charset="0"/>
                        </a:rPr>
                        <a:t>20.5%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886492037"/>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High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400" b="1" i="0" u="none" strike="noStrike">
                          <a:solidFill>
                            <a:srgbClr val="000000"/>
                          </a:solidFill>
                          <a:effectLst/>
                          <a:latin typeface="Source Sans Pro" panose="020B0503030403020204" pitchFamily="34" charset="0"/>
                        </a:rPr>
                        <a:t>79.6%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400" b="1" i="0" u="none" strike="noStrike" dirty="0">
                          <a:solidFill>
                            <a:srgbClr val="000000"/>
                          </a:solidFill>
                          <a:effectLst/>
                          <a:latin typeface="Source Sans Pro" panose="020B0503030403020204" pitchFamily="34" charset="0"/>
                        </a:rPr>
                        <a:t>64.7%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2097357462"/>
                  </a:ext>
                </a:extLst>
              </a:tr>
            </a:tbl>
          </a:graphicData>
        </a:graphic>
      </p:graphicFrame>
    </p:spTree>
    <p:extLst>
      <p:ext uri="{BB962C8B-B14F-4D97-AF65-F5344CB8AC3E}">
        <p14:creationId xmlns:p14="http://schemas.microsoft.com/office/powerpoint/2010/main" val="13565229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EA50-2E3D-4682-8E2B-D7C18C217805}"/>
              </a:ext>
            </a:extLst>
          </p:cNvPr>
          <p:cNvSpPr>
            <a:spLocks noGrp="1"/>
          </p:cNvSpPr>
          <p:nvPr>
            <p:ph type="title"/>
          </p:nvPr>
        </p:nvSpPr>
        <p:spPr/>
        <p:txBody>
          <a:bodyPr lIns="91440" tIns="45720" rIns="91440" bIns="45720" anchor="b" anchorCtr="0"/>
          <a:lstStyle/>
          <a:p>
            <a:pPr>
              <a:lnSpc>
                <a:spcPts val="3700"/>
              </a:lnSpc>
            </a:pPr>
            <a:r>
              <a:rPr lang="en-US" sz="3700" dirty="0">
                <a:latin typeface="Calibri"/>
                <a:cs typeface="Calibri"/>
              </a:rPr>
              <a:t>Why refocus efforts for monitoring COVID-19 in communities? </a:t>
            </a:r>
            <a:endParaRPr lang="en-US" dirty="0">
              <a:latin typeface="Calibri"/>
            </a:endParaRPr>
          </a:p>
        </p:txBody>
      </p:sp>
      <p:sp>
        <p:nvSpPr>
          <p:cNvPr id="3" name="Text Placeholder 2">
            <a:extLst>
              <a:ext uri="{FF2B5EF4-FFF2-40B4-BE49-F238E27FC236}">
                <a16:creationId xmlns:a16="http://schemas.microsoft.com/office/drawing/2014/main" id="{E7C81B7B-DFCD-432D-B74E-8BF5D34DA9C8}"/>
              </a:ext>
            </a:extLst>
          </p:cNvPr>
          <p:cNvSpPr>
            <a:spLocks noGrp="1"/>
          </p:cNvSpPr>
          <p:nvPr>
            <p:ph type="body" sz="quarter" idx="10"/>
          </p:nvPr>
        </p:nvSpPr>
        <p:spPr>
          <a:xfrm>
            <a:off x="609600" y="1587308"/>
            <a:ext cx="5616102" cy="4455584"/>
          </a:xfrm>
        </p:spPr>
        <p:txBody>
          <a:bodyPr/>
          <a:lstStyle/>
          <a:p>
            <a:pPr marL="306705" indent="-306705">
              <a:lnSpc>
                <a:spcPts val="1900"/>
              </a:lnSpc>
              <a:spcBef>
                <a:spcPts val="0"/>
              </a:spcBef>
              <a:spcAft>
                <a:spcPts val="600"/>
              </a:spcAft>
            </a:pPr>
            <a:r>
              <a:rPr lang="en-US" sz="2000" b="1" dirty="0">
                <a:solidFill>
                  <a:schemeClr val="accent4">
                    <a:lumMod val="50000"/>
                  </a:schemeClr>
                </a:solidFill>
                <a:latin typeface="Calibri"/>
                <a:cs typeface="Calibri"/>
              </a:rPr>
              <a:t>Shift from eliminating SARS-CoV-2 transmission towards more relevant metrics given current levels of population immunity and tools available</a:t>
            </a:r>
          </a:p>
          <a:p>
            <a:pPr marL="306705" indent="-306705">
              <a:lnSpc>
                <a:spcPts val="1900"/>
              </a:lnSpc>
              <a:spcBef>
                <a:spcPts val="0"/>
              </a:spcBef>
              <a:spcAft>
                <a:spcPts val="600"/>
              </a:spcAft>
            </a:pPr>
            <a:r>
              <a:rPr lang="en-US" sz="2000" b="1" dirty="0">
                <a:solidFill>
                  <a:schemeClr val="accent4">
                    <a:lumMod val="50000"/>
                  </a:schemeClr>
                </a:solidFill>
                <a:latin typeface="Calibri"/>
                <a:cs typeface="Calibri"/>
              </a:rPr>
              <a:t>Current high levels of population immunity reduce risk of severe outcomes</a:t>
            </a:r>
            <a:endParaRPr lang="en-US" sz="2000" dirty="0">
              <a:solidFill>
                <a:schemeClr val="accent4">
                  <a:lumMod val="50000"/>
                </a:schemeClr>
              </a:solidFill>
              <a:latin typeface="Calibri"/>
              <a:cs typeface="Calibri"/>
            </a:endParaRPr>
          </a:p>
          <a:p>
            <a:pPr marL="989965" lvl="1" indent="-380365">
              <a:lnSpc>
                <a:spcPts val="1900"/>
              </a:lnSpc>
              <a:spcBef>
                <a:spcPts val="0"/>
              </a:spcBef>
              <a:spcAft>
                <a:spcPts val="400"/>
              </a:spcAft>
              <a:buFont typeface="Arial" panose="05000000000000000000" pitchFamily="2" charset="2"/>
              <a:buChar char="–"/>
            </a:pPr>
            <a:r>
              <a:rPr lang="en-US" sz="1800" dirty="0">
                <a:solidFill>
                  <a:schemeClr val="accent4">
                    <a:lumMod val="50000"/>
                  </a:schemeClr>
                </a:solidFill>
                <a:latin typeface="Calibri"/>
                <a:cs typeface="Calibri"/>
              </a:rPr>
              <a:t>High rates of vaccination in population as a whole</a:t>
            </a:r>
          </a:p>
          <a:p>
            <a:pPr marL="989965" lvl="1" indent="-380365">
              <a:lnSpc>
                <a:spcPts val="1900"/>
              </a:lnSpc>
              <a:spcBef>
                <a:spcPts val="0"/>
              </a:spcBef>
              <a:spcAft>
                <a:spcPts val="400"/>
              </a:spcAft>
              <a:buFont typeface="Arial" panose="05000000000000000000" pitchFamily="2" charset="2"/>
              <a:buChar char="–"/>
            </a:pPr>
            <a:r>
              <a:rPr lang="en-US" sz="1800" dirty="0">
                <a:solidFill>
                  <a:schemeClr val="accent4">
                    <a:lumMod val="50000"/>
                  </a:schemeClr>
                </a:solidFill>
                <a:latin typeface="Calibri"/>
                <a:cs typeface="Calibri"/>
              </a:rPr>
              <a:t>Availability of boosters, and booster coverage among populations at high risk</a:t>
            </a:r>
          </a:p>
          <a:p>
            <a:pPr marL="989965" lvl="1" indent="-380365">
              <a:lnSpc>
                <a:spcPts val="1900"/>
              </a:lnSpc>
              <a:spcBef>
                <a:spcPts val="0"/>
              </a:spcBef>
              <a:spcAft>
                <a:spcPts val="1800"/>
              </a:spcAft>
              <a:buFont typeface="Arial" panose="05000000000000000000" pitchFamily="2" charset="2"/>
              <a:buChar char="–"/>
            </a:pPr>
            <a:r>
              <a:rPr lang="en-US" sz="1800" dirty="0">
                <a:solidFill>
                  <a:schemeClr val="accent4">
                    <a:lumMod val="50000"/>
                  </a:schemeClr>
                </a:solidFill>
                <a:latin typeface="Calibri"/>
                <a:cs typeface="Calibri"/>
              </a:rPr>
              <a:t>In unvaccinated, high rates of infection-induced protection</a:t>
            </a:r>
          </a:p>
          <a:p>
            <a:pPr marL="306705" indent="-306705">
              <a:lnSpc>
                <a:spcPts val="1900"/>
              </a:lnSpc>
              <a:spcBef>
                <a:spcPts val="0"/>
              </a:spcBef>
              <a:spcAft>
                <a:spcPts val="600"/>
              </a:spcAft>
            </a:pPr>
            <a:r>
              <a:rPr lang="en-US" sz="2000" b="1" dirty="0">
                <a:solidFill>
                  <a:schemeClr val="accent4">
                    <a:lumMod val="50000"/>
                  </a:schemeClr>
                </a:solidFill>
                <a:latin typeface="Calibri"/>
                <a:cs typeface="Calibri"/>
              </a:rPr>
              <a:t>Breadth of tools available for public health and clinical care</a:t>
            </a:r>
          </a:p>
          <a:p>
            <a:pPr marL="990370" lvl="1" indent="-306705">
              <a:lnSpc>
                <a:spcPts val="1900"/>
              </a:lnSpc>
              <a:spcBef>
                <a:spcPts val="0"/>
              </a:spcBef>
              <a:spcAft>
                <a:spcPts val="1800"/>
              </a:spcAft>
            </a:pPr>
            <a:r>
              <a:rPr lang="en-US" sz="1800" dirty="0">
                <a:solidFill>
                  <a:schemeClr val="accent4">
                    <a:lumMod val="50000"/>
                  </a:schemeClr>
                </a:solidFill>
                <a:latin typeface="Calibri"/>
                <a:cs typeface="Calibri"/>
              </a:rPr>
              <a:t>Broad access to vaccines, therapeutics, testing</a:t>
            </a:r>
          </a:p>
        </p:txBody>
      </p:sp>
      <p:sp>
        <p:nvSpPr>
          <p:cNvPr id="4" name="Text Placeholder 2">
            <a:extLst>
              <a:ext uri="{FF2B5EF4-FFF2-40B4-BE49-F238E27FC236}">
                <a16:creationId xmlns:a16="http://schemas.microsoft.com/office/drawing/2014/main" id="{D7F7221E-DBF2-431B-9086-9314645DA3C5}"/>
              </a:ext>
            </a:extLst>
          </p:cNvPr>
          <p:cNvSpPr txBox="1">
            <a:spLocks/>
          </p:cNvSpPr>
          <p:nvPr/>
        </p:nvSpPr>
        <p:spPr bwMode="auto">
          <a:xfrm>
            <a:off x="6482877" y="1604231"/>
            <a:ext cx="5213823" cy="44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06910" indent="-306910" algn="l" rtl="0" eaLnBrk="0" fontAlgn="base" hangingPunct="0">
              <a:spcBef>
                <a:spcPct val="20000"/>
              </a:spcBef>
              <a:spcAft>
                <a:spcPct val="0"/>
              </a:spcAft>
              <a:buClr>
                <a:srgbClr val="005DAA"/>
              </a:buClr>
              <a:buFont typeface="Wingdings" panose="05000000000000000000" pitchFamily="2" charset="2"/>
              <a:buChar char="§"/>
              <a:defRPr sz="26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532E63"/>
              </a:buClr>
              <a:buFont typeface="Arial" panose="020B0604020202020204" pitchFamily="34" charset="0"/>
              <a:buChar char="–"/>
              <a:defRPr sz="2667"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9A3B26"/>
              </a:buClr>
              <a:buFont typeface="Arial" panose="020B0604020202020204" pitchFamily="34" charset="0"/>
              <a:buChar char="•"/>
              <a:defRPr sz="2667"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ts val="1900"/>
              </a:lnSpc>
              <a:spcBef>
                <a:spcPts val="0"/>
              </a:spcBef>
              <a:spcAft>
                <a:spcPts val="1800"/>
              </a:spcAft>
              <a:buNone/>
            </a:pPr>
            <a:endParaRPr lang="en-US" sz="2000" dirty="0">
              <a:solidFill>
                <a:schemeClr val="accent4">
                  <a:lumMod val="50000"/>
                </a:schemeClr>
              </a:solidFill>
              <a:latin typeface="Calibri"/>
              <a:cs typeface="Calibri"/>
            </a:endParaRPr>
          </a:p>
          <a:p>
            <a:pPr marL="306705" indent="-306705">
              <a:lnSpc>
                <a:spcPts val="1900"/>
              </a:lnSpc>
              <a:spcBef>
                <a:spcPts val="0"/>
              </a:spcBef>
              <a:spcAft>
                <a:spcPts val="600"/>
              </a:spcAft>
            </a:pPr>
            <a:r>
              <a:rPr lang="en-US" sz="2000" b="1" dirty="0">
                <a:solidFill>
                  <a:schemeClr val="accent4">
                    <a:lumMod val="50000"/>
                  </a:schemeClr>
                </a:solidFill>
                <a:latin typeface="Calibri"/>
                <a:cs typeface="Calibri"/>
              </a:rPr>
              <a:t>Community measures should focus on minimizing the impact of severe COVID-19 illness on health and society</a:t>
            </a:r>
            <a:endParaRPr lang="en-US" sz="2000" dirty="0">
              <a:solidFill>
                <a:schemeClr val="accent4">
                  <a:lumMod val="50000"/>
                </a:schemeClr>
              </a:solidFill>
              <a:latin typeface="Calibri"/>
              <a:cs typeface="Calibri"/>
            </a:endParaRPr>
          </a:p>
          <a:p>
            <a:pPr marL="989965" lvl="1" indent="-380365">
              <a:lnSpc>
                <a:spcPts val="1900"/>
              </a:lnSpc>
              <a:spcBef>
                <a:spcPts val="0"/>
              </a:spcBef>
              <a:spcAft>
                <a:spcPts val="400"/>
              </a:spcAft>
              <a:buFont typeface="Arial" panose="05000000000000000000" pitchFamily="2" charset="2"/>
              <a:buChar char="–"/>
            </a:pPr>
            <a:r>
              <a:rPr lang="en-US" sz="1800" dirty="0">
                <a:solidFill>
                  <a:schemeClr val="accent4">
                    <a:lumMod val="50000"/>
                  </a:schemeClr>
                </a:solidFill>
                <a:latin typeface="Calibri"/>
                <a:cs typeface="Calibri"/>
              </a:rPr>
              <a:t>Preventing medically significant illness</a:t>
            </a:r>
          </a:p>
          <a:p>
            <a:pPr marL="989965" lvl="1" indent="-380365">
              <a:lnSpc>
                <a:spcPts val="1900"/>
              </a:lnSpc>
              <a:spcBef>
                <a:spcPts val="0"/>
              </a:spcBef>
              <a:spcAft>
                <a:spcPts val="400"/>
              </a:spcAft>
              <a:buFont typeface="Arial" panose="05000000000000000000" pitchFamily="2" charset="2"/>
              <a:buChar char="–"/>
            </a:pPr>
            <a:r>
              <a:rPr lang="en-US" sz="1800" dirty="0">
                <a:solidFill>
                  <a:schemeClr val="accent4">
                    <a:lumMod val="50000"/>
                  </a:schemeClr>
                </a:solidFill>
                <a:latin typeface="Calibri"/>
                <a:cs typeface="Calibri"/>
              </a:rPr>
              <a:t>Minimizing burden on the healthcare system</a:t>
            </a:r>
          </a:p>
          <a:p>
            <a:pPr marL="989965" lvl="1" indent="-380365">
              <a:lnSpc>
                <a:spcPts val="1900"/>
              </a:lnSpc>
              <a:spcBef>
                <a:spcPts val="0"/>
              </a:spcBef>
              <a:spcAft>
                <a:spcPts val="600"/>
              </a:spcAft>
              <a:buFont typeface="Arial" panose="05000000000000000000" pitchFamily="2" charset="2"/>
              <a:buChar char="–"/>
            </a:pPr>
            <a:r>
              <a:rPr lang="en-US" sz="1800" dirty="0">
                <a:solidFill>
                  <a:schemeClr val="accent4">
                    <a:lumMod val="50000"/>
                  </a:schemeClr>
                </a:solidFill>
                <a:latin typeface="Calibri"/>
                <a:cs typeface="Calibri"/>
              </a:rPr>
              <a:t>Protecting the most vulnerable through vaccines, therapeutics, and COVID-19 prevention </a:t>
            </a:r>
          </a:p>
          <a:p>
            <a:pPr marL="306705" indent="-306705"/>
            <a:endParaRPr lang="en-US" sz="2650" dirty="0">
              <a:cs typeface="Calibri"/>
            </a:endParaRPr>
          </a:p>
          <a:p>
            <a:pPr marL="306705" indent="-306705"/>
            <a:endParaRPr lang="en-US" sz="2650" dirty="0">
              <a:cs typeface="Calibri"/>
            </a:endParaRPr>
          </a:p>
          <a:p>
            <a:pPr marL="306705" indent="-306705"/>
            <a:endParaRPr lang="en-US" sz="2650" dirty="0">
              <a:cs typeface="Calibri"/>
            </a:endParaRPr>
          </a:p>
        </p:txBody>
      </p:sp>
      <p:sp>
        <p:nvSpPr>
          <p:cNvPr id="5" name="Rectangle 4">
            <a:extLst>
              <a:ext uri="{FF2B5EF4-FFF2-40B4-BE49-F238E27FC236}">
                <a16:creationId xmlns:a16="http://schemas.microsoft.com/office/drawing/2014/main" id="{24D1C163-D983-4BEF-A524-4154DE7E714D}"/>
              </a:ext>
            </a:extLst>
          </p:cNvPr>
          <p:cNvSpPr/>
          <p:nvPr/>
        </p:nvSpPr>
        <p:spPr>
          <a:xfrm>
            <a:off x="6361611" y="1371600"/>
            <a:ext cx="5460275" cy="4794069"/>
          </a:xfrm>
          <a:prstGeom prst="rect">
            <a:avLst/>
          </a:prstGeom>
          <a:noFill/>
          <a:ln w="57150">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72229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with medium confidence">
            <a:extLst>
              <a:ext uri="{FF2B5EF4-FFF2-40B4-BE49-F238E27FC236}">
                <a16:creationId xmlns:a16="http://schemas.microsoft.com/office/drawing/2014/main" id="{3DC5155D-BE46-423F-A9DB-3CC727E8D013}"/>
              </a:ext>
            </a:extLst>
          </p:cNvPr>
          <p:cNvPicPr>
            <a:picLocks noChangeAspect="1"/>
          </p:cNvPicPr>
          <p:nvPr/>
        </p:nvPicPr>
        <p:blipFill rotWithShape="1">
          <a:blip r:embed="rId2">
            <a:extLst>
              <a:ext uri="{28A0092B-C50C-407E-A947-70E740481C1C}">
                <a14:useLocalDpi xmlns:a14="http://schemas.microsoft.com/office/drawing/2010/main" val="0"/>
              </a:ext>
            </a:extLst>
          </a:blip>
          <a:srcRect l="30361" t="23615" r="7018" b="17911"/>
          <a:stretch/>
        </p:blipFill>
        <p:spPr>
          <a:xfrm>
            <a:off x="1117090" y="1194094"/>
            <a:ext cx="9957820" cy="5230368"/>
          </a:xfrm>
          <a:prstGeom prst="rect">
            <a:avLst/>
          </a:prstGeom>
        </p:spPr>
      </p:pic>
      <p:sp>
        <p:nvSpPr>
          <p:cNvPr id="2" name="Title 1">
            <a:extLst>
              <a:ext uri="{FF2B5EF4-FFF2-40B4-BE49-F238E27FC236}">
                <a16:creationId xmlns:a16="http://schemas.microsoft.com/office/drawing/2014/main" id="{A3ADA29B-36D3-45B3-B300-815B4A363A96}"/>
              </a:ext>
            </a:extLst>
          </p:cNvPr>
          <p:cNvSpPr>
            <a:spLocks noGrp="1"/>
          </p:cNvSpPr>
          <p:nvPr>
            <p:ph type="title"/>
          </p:nvPr>
        </p:nvSpPr>
        <p:spPr/>
        <p:txBody>
          <a:bodyPr/>
          <a:lstStyle/>
          <a:p>
            <a:r>
              <a:rPr lang="en-US" dirty="0"/>
              <a:t>COVID-19 community levels on November 5, 2021 (between Delta and Omicron)</a:t>
            </a:r>
          </a:p>
        </p:txBody>
      </p:sp>
      <p:sp>
        <p:nvSpPr>
          <p:cNvPr id="7" name="Rectangle 6">
            <a:extLst>
              <a:ext uri="{FF2B5EF4-FFF2-40B4-BE49-F238E27FC236}">
                <a16:creationId xmlns:a16="http://schemas.microsoft.com/office/drawing/2014/main" id="{DBCAA53A-DFE5-4607-83D9-291620D7E535}"/>
              </a:ext>
            </a:extLst>
          </p:cNvPr>
          <p:cNvSpPr/>
          <p:nvPr/>
        </p:nvSpPr>
        <p:spPr>
          <a:xfrm>
            <a:off x="4697191" y="3429000"/>
            <a:ext cx="1945980" cy="2728910"/>
          </a:xfrm>
          <a:prstGeom prst="rect">
            <a:avLst/>
          </a:prstGeom>
          <a:solidFill>
            <a:srgbClr val="548235">
              <a:alpha val="27843"/>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Winter 2020-2021</a:t>
            </a:r>
          </a:p>
        </p:txBody>
      </p:sp>
      <p:sp>
        <p:nvSpPr>
          <p:cNvPr id="8" name="Rectangle 7">
            <a:extLst>
              <a:ext uri="{FF2B5EF4-FFF2-40B4-BE49-F238E27FC236}">
                <a16:creationId xmlns:a16="http://schemas.microsoft.com/office/drawing/2014/main" id="{5A65FC61-6111-4874-B17C-09675BBF1F98}"/>
              </a:ext>
            </a:extLst>
          </p:cNvPr>
          <p:cNvSpPr/>
          <p:nvPr/>
        </p:nvSpPr>
        <p:spPr>
          <a:xfrm>
            <a:off x="8075364" y="3429000"/>
            <a:ext cx="1772320" cy="2728910"/>
          </a:xfrm>
          <a:prstGeom prst="rect">
            <a:avLst/>
          </a:prstGeom>
          <a:solidFill>
            <a:srgbClr val="4472C4">
              <a:alpha val="1098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Delta</a:t>
            </a: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5625E205-6416-44E2-98E6-85DDDA7A8848}"/>
              </a:ext>
            </a:extLst>
          </p:cNvPr>
          <p:cNvSpPr/>
          <p:nvPr/>
        </p:nvSpPr>
        <p:spPr>
          <a:xfrm>
            <a:off x="9847684" y="3429000"/>
            <a:ext cx="1003930" cy="2728910"/>
          </a:xfrm>
          <a:prstGeom prst="rect">
            <a:avLst/>
          </a:prstGeom>
          <a:solidFill>
            <a:srgbClr val="C00000">
              <a:alpha val="1098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Omicron</a:t>
            </a: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11" name="Straight Arrow Connector 10">
            <a:extLst>
              <a:ext uri="{FF2B5EF4-FFF2-40B4-BE49-F238E27FC236}">
                <a16:creationId xmlns:a16="http://schemas.microsoft.com/office/drawing/2014/main" id="{6DCA2FC1-C1EA-4A84-B9BA-CE7F7292216C}"/>
              </a:ext>
            </a:extLst>
          </p:cNvPr>
          <p:cNvCxnSpPr>
            <a:cxnSpLocks/>
          </p:cNvCxnSpPr>
          <p:nvPr/>
        </p:nvCxnSpPr>
        <p:spPr>
          <a:xfrm>
            <a:off x="9441463" y="3809278"/>
            <a:ext cx="0" cy="157797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46840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srcRect t="6758" b="6758"/>
          <a:stretch>
            <a:fillRect/>
          </a:stretch>
        </p:blipFill>
        <p:spPr>
          <a:prstGeom prst="rect">
            <a:avLst/>
          </a:prstGeom>
        </p:spPr>
      </p:pic>
      <p:pic>
        <p:nvPicPr>
          <p:cNvPr id="15" name="Picture Placeholder 6">
            <a:extLst>
              <a:ext uri="{FF2B5EF4-FFF2-40B4-BE49-F238E27FC236}">
                <a16:creationId xmlns:a16="http://schemas.microsoft.com/office/drawing/2014/main" id="{6AA54833-AF18-4AC5-B97E-1676E4308ABA}"/>
              </a:ext>
            </a:extLst>
          </p:cNvPr>
          <p:cNvPicPr>
            <a:picLocks noGrp="1" noChangeAspect="1"/>
          </p:cNvPicPr>
          <p:nvPr>
            <p:ph type="pic" sz="quarter" idx="11"/>
          </p:nvPr>
        </p:nvPicPr>
        <p:blipFill>
          <a:blip r:embed="rId3"/>
          <a:srcRect t="7749" b="7749"/>
          <a:stretch>
            <a:fillRect/>
          </a:stretch>
        </p:blipFill>
        <p:spPr>
          <a:prstGeom prst="rect">
            <a:avLst/>
          </a:prstGeom>
        </p:spPr>
      </p:pic>
      <p:sp>
        <p:nvSpPr>
          <p:cNvPr id="28" name="Title 1">
            <a:extLst>
              <a:ext uri="{FF2B5EF4-FFF2-40B4-BE49-F238E27FC236}">
                <a16:creationId xmlns:a16="http://schemas.microsoft.com/office/drawing/2014/main" id="{3850B606-5630-43E2-9932-6DABA1466584}"/>
              </a:ext>
            </a:extLst>
          </p:cNvPr>
          <p:cNvSpPr>
            <a:spLocks noGrp="1"/>
          </p:cNvSpPr>
          <p:nvPr>
            <p:ph type="title"/>
          </p:nvPr>
        </p:nvSpPr>
        <p:spPr/>
        <p:txBody>
          <a:bodyPr/>
          <a:lstStyle/>
          <a:p>
            <a:r>
              <a:rPr lang="en-US" dirty="0"/>
              <a:t>COVID-19 Community Levels on November 5, 2021</a:t>
            </a:r>
          </a:p>
        </p:txBody>
      </p:sp>
      <p:sp>
        <p:nvSpPr>
          <p:cNvPr id="5" name="Slide Number Placeholder 4">
            <a:extLst>
              <a:ext uri="{FF2B5EF4-FFF2-40B4-BE49-F238E27FC236}">
                <a16:creationId xmlns:a16="http://schemas.microsoft.com/office/drawing/2014/main" id="{907C2D11-22B0-4E21-BD92-D67C84DBFBB1}"/>
              </a:ext>
            </a:extLst>
          </p:cNvPr>
          <p:cNvSpPr>
            <a:spLocks noGrp="1"/>
          </p:cNvSpPr>
          <p:nvPr>
            <p:ph type="sldNum" sz="quarter" idx="4294967295"/>
          </p:nvPr>
        </p:nvSpPr>
        <p:spPr>
          <a:xfrm>
            <a:off x="11811000" y="6500813"/>
            <a:ext cx="381000" cy="3571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EBCDCBD-78E1-0D41-A999-31B5EBF8E02C}" type="slidenum">
              <a:rPr kumimoji="0" lang="en-US" sz="1000" b="1" i="0" u="none" strike="noStrike" kern="1200" cap="none" spc="0" normalizeH="0" baseline="0" noProof="0" smtClean="0">
                <a:ln>
                  <a:noFill/>
                </a:ln>
                <a:solidFill>
                  <a:srgbClr val="3E8ED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3E8EDE"/>
              </a:solidFill>
              <a:effectLst/>
              <a:uLnTx/>
              <a:uFillTx/>
              <a:latin typeface="Arial" panose="020B0604020202020204"/>
              <a:ea typeface="+mn-ea"/>
              <a:cs typeface="+mn-cs"/>
            </a:endParaRPr>
          </a:p>
        </p:txBody>
      </p:sp>
      <p:graphicFrame>
        <p:nvGraphicFramePr>
          <p:cNvPr id="26" name="Table 25"/>
          <p:cNvGraphicFramePr>
            <a:graphicFrameLocks noGrp="1"/>
          </p:cNvGraphicFramePr>
          <p:nvPr/>
        </p:nvGraphicFramePr>
        <p:xfrm>
          <a:off x="7195376" y="4398195"/>
          <a:ext cx="4125648" cy="2057400"/>
        </p:xfrm>
        <a:graphic>
          <a:graphicData uri="http://schemas.openxmlformats.org/drawingml/2006/table">
            <a:tbl>
              <a:tblPr firstRow="1" bandRow="1">
                <a:tableStyleId>{5C22544A-7EE6-4342-B048-85BDC9FD1C3A}</a:tableStyleId>
              </a:tblPr>
              <a:tblGrid>
                <a:gridCol w="1375216">
                  <a:extLst>
                    <a:ext uri="{9D8B030D-6E8A-4147-A177-3AD203B41FA5}">
                      <a16:colId xmlns:a16="http://schemas.microsoft.com/office/drawing/2014/main" val="1757661929"/>
                    </a:ext>
                  </a:extLst>
                </a:gridCol>
                <a:gridCol w="1375216">
                  <a:extLst>
                    <a:ext uri="{9D8B030D-6E8A-4147-A177-3AD203B41FA5}">
                      <a16:colId xmlns:a16="http://schemas.microsoft.com/office/drawing/2014/main" val="1661503959"/>
                    </a:ext>
                  </a:extLst>
                </a:gridCol>
                <a:gridCol w="1375216">
                  <a:extLst>
                    <a:ext uri="{9D8B030D-6E8A-4147-A177-3AD203B41FA5}">
                      <a16:colId xmlns:a16="http://schemas.microsoft.com/office/drawing/2014/main" val="1792801844"/>
                    </a:ext>
                  </a:extLst>
                </a:gridCol>
              </a:tblGrid>
              <a:tr h="411480">
                <a:tc>
                  <a:txBody>
                    <a:bodyPr/>
                    <a:lstStyle/>
                    <a:p>
                      <a:pPr algn="ctr" rtl="0" fontAlgn="ctr"/>
                      <a:r>
                        <a:rPr lang="en-US" sz="1400" b="1" i="0" u="none" strike="noStrike">
                          <a:solidFill>
                            <a:srgbClr val="000000"/>
                          </a:solidFill>
                          <a:effectLst/>
                          <a:latin typeface="Source Sans Pro" panose="020B0503030403020204" pitchFamily="34" charset="0"/>
                        </a:rPr>
                        <a:t>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Counties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Pop.</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80666024"/>
                  </a:ext>
                </a:extLst>
              </a:tr>
              <a:tr h="411480">
                <a:tc>
                  <a:txBody>
                    <a:bodyPr/>
                    <a:lstStyle/>
                    <a:p>
                      <a:pPr algn="ctr" rtl="0" fontAlgn="ctr"/>
                      <a:r>
                        <a:rPr lang="en-US" sz="1400" b="1" i="0" u="none" strike="noStrike">
                          <a:solidFill>
                            <a:srgbClr val="000000"/>
                          </a:solidFill>
                          <a:effectLst/>
                          <a:latin typeface="Source Sans Pro" panose="020B0503030403020204" pitchFamily="34" charset="0"/>
                        </a:rPr>
                        <a:t>Low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tc>
                  <a:txBody>
                    <a:bodyPr/>
                    <a:lstStyle/>
                    <a:p>
                      <a:pPr algn="ctr" rtl="0" fontAlgn="ctr"/>
                      <a:r>
                        <a:rPr lang="en-US" sz="1400" b="1" i="0" u="none" strike="noStrike">
                          <a:solidFill>
                            <a:srgbClr val="000000"/>
                          </a:solidFill>
                          <a:effectLst/>
                          <a:latin typeface="Source Sans Pro" panose="020B0503030403020204" pitchFamily="34" charset="0"/>
                        </a:rPr>
                        <a:t>2.6%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tc>
                  <a:txBody>
                    <a:bodyPr/>
                    <a:lstStyle/>
                    <a:p>
                      <a:pPr algn="ctr" rtl="0" fontAlgn="ctr"/>
                      <a:r>
                        <a:rPr lang="en-US" sz="1400" b="1" i="0" u="none" strike="noStrike">
                          <a:solidFill>
                            <a:srgbClr val="000000"/>
                          </a:solidFill>
                          <a:effectLst/>
                          <a:latin typeface="Source Sans Pro" panose="020B0503030403020204" pitchFamily="34" charset="0"/>
                        </a:rPr>
                        <a:t>0.6%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extLst>
                  <a:ext uri="{0D108BD9-81ED-4DB2-BD59-A6C34878D82A}">
                    <a16:rowId xmlns:a16="http://schemas.microsoft.com/office/drawing/2014/main" val="267262826"/>
                  </a:ext>
                </a:extLst>
              </a:tr>
              <a:tr h="411480">
                <a:tc>
                  <a:txBody>
                    <a:bodyPr/>
                    <a:lstStyle/>
                    <a:p>
                      <a:pPr algn="ctr" rtl="0" fontAlgn="ctr"/>
                      <a:r>
                        <a:rPr lang="en-US" sz="1400" b="1" i="0" u="none" strike="noStrike" dirty="0">
                          <a:solidFill>
                            <a:srgbClr val="000000"/>
                          </a:solidFill>
                          <a:effectLst/>
                          <a:latin typeface="Source Sans Pro" panose="020B0503030403020204" pitchFamily="34" charset="0"/>
                        </a:rPr>
                        <a:t>Moderate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tc>
                  <a:txBody>
                    <a:bodyPr/>
                    <a:lstStyle/>
                    <a:p>
                      <a:pPr algn="ctr" rtl="0" fontAlgn="ctr"/>
                      <a:r>
                        <a:rPr lang="en-US" sz="1400" b="1" i="0" u="none" strike="noStrike">
                          <a:solidFill>
                            <a:srgbClr val="000000"/>
                          </a:solidFill>
                          <a:effectLst/>
                          <a:latin typeface="Source Sans Pro" panose="020B0503030403020204" pitchFamily="34" charset="0"/>
                        </a:rPr>
                        <a:t>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tc>
                  <a:txBody>
                    <a:bodyPr/>
                    <a:lstStyle/>
                    <a:p>
                      <a:pPr algn="ctr" rtl="0" fontAlgn="ctr"/>
                      <a:r>
                        <a:rPr lang="en-US" sz="1400" b="1" i="0" u="none" strike="noStrike">
                          <a:solidFill>
                            <a:srgbClr val="000000"/>
                          </a:solidFill>
                          <a:effectLst/>
                          <a:latin typeface="Source Sans Pro" panose="020B050303040302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extLst>
                  <a:ext uri="{0D108BD9-81ED-4DB2-BD59-A6C34878D82A}">
                    <a16:rowId xmlns:a16="http://schemas.microsoft.com/office/drawing/2014/main" val="2886492037"/>
                  </a:ext>
                </a:extLst>
              </a:tr>
              <a:tr h="411480">
                <a:tc>
                  <a:txBody>
                    <a:bodyPr/>
                    <a:lstStyle/>
                    <a:p>
                      <a:pPr algn="ctr" rtl="0" fontAlgn="ctr"/>
                      <a:r>
                        <a:rPr lang="en-US" sz="1400" b="1" i="0" u="none" strike="noStrike">
                          <a:solidFill>
                            <a:srgbClr val="000000"/>
                          </a:solidFill>
                          <a:effectLst/>
                          <a:latin typeface="Source Sans Pro" panose="020B0503030403020204" pitchFamily="34" charset="0"/>
                        </a:rPr>
                        <a:t>Subst.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tc>
                  <a:txBody>
                    <a:bodyPr/>
                    <a:lstStyle/>
                    <a:p>
                      <a:pPr algn="ctr" rtl="0" fontAlgn="ctr"/>
                      <a:r>
                        <a:rPr lang="en-US" sz="1400" b="1" i="0" u="none" strike="noStrike">
                          <a:solidFill>
                            <a:srgbClr val="000000"/>
                          </a:solidFill>
                          <a:effectLst/>
                          <a:latin typeface="Source Sans Pro" panose="020B0503030403020204" pitchFamily="34" charset="0"/>
                        </a:rPr>
                        <a:t>16.8%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tc>
                  <a:txBody>
                    <a:bodyPr/>
                    <a:lstStyle/>
                    <a:p>
                      <a:pPr algn="ctr" rtl="0" fontAlgn="ctr"/>
                      <a:r>
                        <a:rPr lang="en-US" sz="1400" b="1" i="0" u="none" strike="noStrike">
                          <a:solidFill>
                            <a:srgbClr val="000000"/>
                          </a:solidFill>
                          <a:effectLst/>
                          <a:latin typeface="Source Sans Pro" panose="020B0503030403020204" pitchFamily="34" charset="0"/>
                        </a:rPr>
                        <a:t>32.5%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extLst>
                  <a:ext uri="{0D108BD9-81ED-4DB2-BD59-A6C34878D82A}">
                    <a16:rowId xmlns:a16="http://schemas.microsoft.com/office/drawing/2014/main" val="2097357462"/>
                  </a:ext>
                </a:extLst>
              </a:tr>
              <a:tr h="411480">
                <a:tc>
                  <a:txBody>
                    <a:bodyPr/>
                    <a:lstStyle/>
                    <a:p>
                      <a:pPr algn="ctr" rtl="0" fontAlgn="ctr"/>
                      <a:r>
                        <a:rPr lang="en-US" sz="1400" b="1" i="0" u="none" strike="noStrike">
                          <a:solidFill>
                            <a:srgbClr val="FFFFFF"/>
                          </a:solidFill>
                          <a:effectLst/>
                          <a:latin typeface="Source Sans Pro" panose="020B0503030403020204" pitchFamily="34" charset="0"/>
                        </a:rPr>
                        <a:t>High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rtl="0" fontAlgn="ctr"/>
                      <a:r>
                        <a:rPr lang="en-US" sz="1400" b="1" i="0" u="none" strike="noStrike">
                          <a:solidFill>
                            <a:srgbClr val="FFFFFF"/>
                          </a:solidFill>
                          <a:effectLst/>
                          <a:latin typeface="Source Sans Pro" panose="020B0503030403020204" pitchFamily="34" charset="0"/>
                        </a:rPr>
                        <a:t>71.2%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rtl="0" fontAlgn="ctr"/>
                      <a:r>
                        <a:rPr lang="en-US" sz="1400" b="1" i="0" u="none" strike="noStrike" dirty="0">
                          <a:solidFill>
                            <a:srgbClr val="FFFFFF"/>
                          </a:solidFill>
                          <a:effectLst/>
                          <a:latin typeface="Source Sans Pro" panose="020B0503030403020204" pitchFamily="34" charset="0"/>
                        </a:rPr>
                        <a:t>58.2%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871549985"/>
                  </a:ext>
                </a:extLst>
              </a:tr>
            </a:tbl>
          </a:graphicData>
        </a:graphic>
      </p:graphicFrame>
      <p:sp>
        <p:nvSpPr>
          <p:cNvPr id="20" name="TextBox 19">
            <a:extLst>
              <a:ext uri="{FF2B5EF4-FFF2-40B4-BE49-F238E27FC236}">
                <a16:creationId xmlns:a16="http://schemas.microsoft.com/office/drawing/2014/main" id="{37A62822-2FC0-449F-A2CE-0B22858A8044}"/>
              </a:ext>
            </a:extLst>
          </p:cNvPr>
          <p:cNvSpPr txBox="1"/>
          <p:nvPr/>
        </p:nvSpPr>
        <p:spPr>
          <a:xfrm>
            <a:off x="1513524" y="1127992"/>
            <a:ext cx="3302316" cy="36933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COVID-19 Community Level</a:t>
            </a:r>
          </a:p>
        </p:txBody>
      </p:sp>
      <p:sp>
        <p:nvSpPr>
          <p:cNvPr id="29" name="TextBox 28">
            <a:extLst>
              <a:ext uri="{FF2B5EF4-FFF2-40B4-BE49-F238E27FC236}">
                <a16:creationId xmlns:a16="http://schemas.microsoft.com/office/drawing/2014/main" id="{ACB29DE5-46CA-4A77-9A20-B650ACEB5556}"/>
              </a:ext>
            </a:extLst>
          </p:cNvPr>
          <p:cNvSpPr txBox="1"/>
          <p:nvPr/>
        </p:nvSpPr>
        <p:spPr>
          <a:xfrm>
            <a:off x="7964865" y="1161043"/>
            <a:ext cx="2586670" cy="369332"/>
          </a:xfrm>
          <a:prstGeom prst="rect">
            <a:avLst/>
          </a:prstGeom>
          <a:solidFill>
            <a:schemeClr val="bg2"/>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Community Transmission</a:t>
            </a:r>
          </a:p>
        </p:txBody>
      </p:sp>
      <p:graphicFrame>
        <p:nvGraphicFramePr>
          <p:cNvPr id="13" name="Table 12"/>
          <p:cNvGraphicFramePr>
            <a:graphicFrameLocks noGrp="1"/>
          </p:cNvGraphicFramePr>
          <p:nvPr/>
        </p:nvGraphicFramePr>
        <p:xfrm>
          <a:off x="1085330" y="4398195"/>
          <a:ext cx="4125648" cy="1645920"/>
        </p:xfrm>
        <a:graphic>
          <a:graphicData uri="http://schemas.openxmlformats.org/drawingml/2006/table">
            <a:tbl>
              <a:tblPr firstRow="1" bandRow="1">
                <a:tableStyleId>{5C22544A-7EE6-4342-B048-85BDC9FD1C3A}</a:tableStyleId>
              </a:tblPr>
              <a:tblGrid>
                <a:gridCol w="1375216">
                  <a:extLst>
                    <a:ext uri="{9D8B030D-6E8A-4147-A177-3AD203B41FA5}">
                      <a16:colId xmlns:a16="http://schemas.microsoft.com/office/drawing/2014/main" val="1757661929"/>
                    </a:ext>
                  </a:extLst>
                </a:gridCol>
                <a:gridCol w="1375216">
                  <a:extLst>
                    <a:ext uri="{9D8B030D-6E8A-4147-A177-3AD203B41FA5}">
                      <a16:colId xmlns:a16="http://schemas.microsoft.com/office/drawing/2014/main" val="1661503959"/>
                    </a:ext>
                  </a:extLst>
                </a:gridCol>
                <a:gridCol w="1375216">
                  <a:extLst>
                    <a:ext uri="{9D8B030D-6E8A-4147-A177-3AD203B41FA5}">
                      <a16:colId xmlns:a16="http://schemas.microsoft.com/office/drawing/2014/main" val="1792801844"/>
                    </a:ext>
                  </a:extLst>
                </a:gridCol>
              </a:tblGrid>
              <a:tr h="411480">
                <a:tc>
                  <a:txBody>
                    <a:bodyPr/>
                    <a:lstStyle/>
                    <a:p>
                      <a:pPr algn="ctr" rtl="0" fontAlgn="ctr"/>
                      <a:r>
                        <a:rPr lang="en-US" sz="1400" b="1" i="0" u="none" strike="noStrike" dirty="0">
                          <a:solidFill>
                            <a:srgbClr val="000000"/>
                          </a:solidFill>
                          <a:effectLst/>
                          <a:latin typeface="Source Sans Pro" panose="020B0503030403020204" pitchFamily="34" charset="0"/>
                        </a:rPr>
                        <a:t>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Counties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Pop.</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80666024"/>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Low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400" b="1" i="0" u="none" strike="noStrike">
                          <a:solidFill>
                            <a:srgbClr val="000000"/>
                          </a:solidFill>
                          <a:effectLst/>
                          <a:latin typeface="Source Sans Pro" panose="020B0503030403020204" pitchFamily="34" charset="0"/>
                        </a:rPr>
                        <a:t>38.3%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400" b="1" i="0" u="none" strike="noStrike">
                          <a:solidFill>
                            <a:srgbClr val="000000"/>
                          </a:solidFill>
                          <a:effectLst/>
                          <a:latin typeface="Source Sans Pro" panose="020B0503030403020204" pitchFamily="34" charset="0"/>
                        </a:rPr>
                        <a:t>58.5%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267262826"/>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Medium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400" b="1" i="0" u="none" strike="noStrike">
                          <a:solidFill>
                            <a:srgbClr val="000000"/>
                          </a:solidFill>
                          <a:effectLst/>
                          <a:latin typeface="Source Sans Pro" panose="020B0503030403020204" pitchFamily="34" charset="0"/>
                        </a:rPr>
                        <a:t>21.5%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400" b="1" i="0" u="none" strike="noStrike">
                          <a:solidFill>
                            <a:srgbClr val="000000"/>
                          </a:solidFill>
                          <a:effectLst/>
                          <a:latin typeface="Source Sans Pro" panose="020B0503030403020204" pitchFamily="34" charset="0"/>
                        </a:rPr>
                        <a:t>16.5%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886492037"/>
                  </a:ext>
                </a:extLst>
              </a:tr>
              <a:tr h="411480">
                <a:tc>
                  <a:txBody>
                    <a:bodyPr/>
                    <a:lstStyle/>
                    <a:p>
                      <a:pPr marL="0" algn="ctr" defTabSz="1219170" rtl="0" eaLnBrk="1" fontAlgn="ctr" latinLnBrk="0" hangingPunct="1"/>
                      <a:r>
                        <a:rPr lang="en-US" sz="1400" b="1" i="0" u="none" strike="noStrike" kern="1200" dirty="0">
                          <a:solidFill>
                            <a:srgbClr val="000000"/>
                          </a:solidFill>
                          <a:effectLst/>
                          <a:latin typeface="Source Sans Pro" panose="020B0503030403020204" pitchFamily="34" charset="0"/>
                          <a:ea typeface="+mn-ea"/>
                          <a:cs typeface="+mn-cs"/>
                        </a:rPr>
                        <a:t>High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400" b="1" i="0" u="none" strike="noStrike">
                          <a:solidFill>
                            <a:srgbClr val="000000"/>
                          </a:solidFill>
                          <a:effectLst/>
                          <a:latin typeface="Source Sans Pro" panose="020B0503030403020204" pitchFamily="34" charset="0"/>
                        </a:rPr>
                        <a:t>40.1%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400" b="1" i="0" u="none" strike="noStrike" dirty="0">
                          <a:solidFill>
                            <a:srgbClr val="000000"/>
                          </a:solidFill>
                          <a:effectLst/>
                          <a:latin typeface="Source Sans Pro" panose="020B0503030403020204" pitchFamily="34" charset="0"/>
                        </a:rPr>
                        <a:t>25.0%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2097357462"/>
                  </a:ext>
                </a:extLst>
              </a:tr>
            </a:tbl>
          </a:graphicData>
        </a:graphic>
      </p:graphicFrame>
    </p:spTree>
    <p:extLst>
      <p:ext uri="{BB962C8B-B14F-4D97-AF65-F5344CB8AC3E}">
        <p14:creationId xmlns:p14="http://schemas.microsoft.com/office/powerpoint/2010/main" val="86842235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DA29B-36D3-45B3-B300-815B4A363A96}"/>
              </a:ext>
            </a:extLst>
          </p:cNvPr>
          <p:cNvSpPr>
            <a:spLocks noGrp="1"/>
          </p:cNvSpPr>
          <p:nvPr>
            <p:ph type="title"/>
          </p:nvPr>
        </p:nvSpPr>
        <p:spPr/>
        <p:txBody>
          <a:bodyPr/>
          <a:lstStyle/>
          <a:p>
            <a:r>
              <a:rPr lang="en-US" dirty="0"/>
              <a:t>COVID-19 community levels on January 15, 2022 (peak of Omicron)</a:t>
            </a:r>
          </a:p>
        </p:txBody>
      </p:sp>
      <p:pic>
        <p:nvPicPr>
          <p:cNvPr id="4" name="Picture 3" descr="Chart&#10;&#10;Description automatically generated">
            <a:extLst>
              <a:ext uri="{FF2B5EF4-FFF2-40B4-BE49-F238E27FC236}">
                <a16:creationId xmlns:a16="http://schemas.microsoft.com/office/drawing/2014/main" id="{A09898E8-EE64-4648-ADBF-49BFBFE46D29}"/>
              </a:ext>
            </a:extLst>
          </p:cNvPr>
          <p:cNvPicPr>
            <a:picLocks noChangeAspect="1"/>
          </p:cNvPicPr>
          <p:nvPr/>
        </p:nvPicPr>
        <p:blipFill rotWithShape="1">
          <a:blip r:embed="rId2">
            <a:extLst>
              <a:ext uri="{28A0092B-C50C-407E-A947-70E740481C1C}">
                <a14:useLocalDpi xmlns:a14="http://schemas.microsoft.com/office/drawing/2010/main" val="0"/>
              </a:ext>
            </a:extLst>
          </a:blip>
          <a:srcRect l="30361" t="24096" r="7470" b="18232"/>
          <a:stretch/>
        </p:blipFill>
        <p:spPr>
          <a:xfrm>
            <a:off x="1084171" y="1194094"/>
            <a:ext cx="10023658" cy="5230368"/>
          </a:xfrm>
          <a:prstGeom prst="rect">
            <a:avLst/>
          </a:prstGeom>
        </p:spPr>
      </p:pic>
      <p:sp>
        <p:nvSpPr>
          <p:cNvPr id="7" name="Rectangle 6">
            <a:extLst>
              <a:ext uri="{FF2B5EF4-FFF2-40B4-BE49-F238E27FC236}">
                <a16:creationId xmlns:a16="http://schemas.microsoft.com/office/drawing/2014/main" id="{DBCAA53A-DFE5-4607-83D9-291620D7E535}"/>
              </a:ext>
            </a:extLst>
          </p:cNvPr>
          <p:cNvSpPr/>
          <p:nvPr/>
        </p:nvSpPr>
        <p:spPr>
          <a:xfrm>
            <a:off x="4697191" y="3429000"/>
            <a:ext cx="1945980" cy="2728910"/>
          </a:xfrm>
          <a:prstGeom prst="rect">
            <a:avLst/>
          </a:prstGeom>
          <a:solidFill>
            <a:srgbClr val="548235">
              <a:alpha val="27843"/>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Winter 2020-2021</a:t>
            </a:r>
          </a:p>
        </p:txBody>
      </p:sp>
      <p:sp>
        <p:nvSpPr>
          <p:cNvPr id="8" name="Rectangle 7">
            <a:extLst>
              <a:ext uri="{FF2B5EF4-FFF2-40B4-BE49-F238E27FC236}">
                <a16:creationId xmlns:a16="http://schemas.microsoft.com/office/drawing/2014/main" id="{5A65FC61-6111-4874-B17C-09675BBF1F98}"/>
              </a:ext>
            </a:extLst>
          </p:cNvPr>
          <p:cNvSpPr/>
          <p:nvPr/>
        </p:nvSpPr>
        <p:spPr>
          <a:xfrm>
            <a:off x="8075364" y="3429000"/>
            <a:ext cx="1772320" cy="2728910"/>
          </a:xfrm>
          <a:prstGeom prst="rect">
            <a:avLst/>
          </a:prstGeom>
          <a:solidFill>
            <a:srgbClr val="4472C4">
              <a:alpha val="1098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Delta</a:t>
            </a: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5625E205-6416-44E2-98E6-85DDDA7A8848}"/>
              </a:ext>
            </a:extLst>
          </p:cNvPr>
          <p:cNvSpPr/>
          <p:nvPr/>
        </p:nvSpPr>
        <p:spPr>
          <a:xfrm>
            <a:off x="9847684" y="3429000"/>
            <a:ext cx="1003930" cy="2728910"/>
          </a:xfrm>
          <a:prstGeom prst="rect">
            <a:avLst/>
          </a:prstGeom>
          <a:solidFill>
            <a:srgbClr val="C00000">
              <a:alpha val="1098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Omicron</a:t>
            </a: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11" name="Straight Arrow Connector 10">
            <a:extLst>
              <a:ext uri="{FF2B5EF4-FFF2-40B4-BE49-F238E27FC236}">
                <a16:creationId xmlns:a16="http://schemas.microsoft.com/office/drawing/2014/main" id="{6DCA2FC1-C1EA-4A84-B9BA-CE7F7292216C}"/>
              </a:ext>
            </a:extLst>
          </p:cNvPr>
          <p:cNvCxnSpPr>
            <a:cxnSpLocks/>
          </p:cNvCxnSpPr>
          <p:nvPr/>
        </p:nvCxnSpPr>
        <p:spPr>
          <a:xfrm>
            <a:off x="10399937" y="2368627"/>
            <a:ext cx="0" cy="991515"/>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518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srcRect t="6758" b="6758"/>
          <a:stretch>
            <a:fillRect/>
          </a:stretch>
        </p:blipFill>
        <p:spPr>
          <a:prstGeom prst="rect">
            <a:avLst/>
          </a:prstGeom>
        </p:spPr>
      </p:pic>
      <p:pic>
        <p:nvPicPr>
          <p:cNvPr id="16" name="Picture Placeholder 6">
            <a:extLst>
              <a:ext uri="{FF2B5EF4-FFF2-40B4-BE49-F238E27FC236}">
                <a16:creationId xmlns:a16="http://schemas.microsoft.com/office/drawing/2014/main" id="{F94FE1C3-17E5-4AD4-BCF9-909A92DD21B9}"/>
              </a:ext>
            </a:extLst>
          </p:cNvPr>
          <p:cNvPicPr>
            <a:picLocks noGrp="1" noChangeAspect="1"/>
          </p:cNvPicPr>
          <p:nvPr>
            <p:ph type="pic" sz="quarter" idx="11"/>
          </p:nvPr>
        </p:nvPicPr>
        <p:blipFill>
          <a:blip r:embed="rId3"/>
          <a:srcRect t="7749" b="7749"/>
          <a:stretch>
            <a:fillRect/>
          </a:stretch>
        </p:blipFill>
        <p:spPr>
          <a:prstGeom prst="rect">
            <a:avLst/>
          </a:prstGeom>
        </p:spPr>
      </p:pic>
      <p:sp>
        <p:nvSpPr>
          <p:cNvPr id="28" name="Title 1">
            <a:extLst>
              <a:ext uri="{FF2B5EF4-FFF2-40B4-BE49-F238E27FC236}">
                <a16:creationId xmlns:a16="http://schemas.microsoft.com/office/drawing/2014/main" id="{3850B606-5630-43E2-9932-6DABA1466584}"/>
              </a:ext>
            </a:extLst>
          </p:cNvPr>
          <p:cNvSpPr>
            <a:spLocks noGrp="1"/>
          </p:cNvSpPr>
          <p:nvPr>
            <p:ph type="title"/>
          </p:nvPr>
        </p:nvSpPr>
        <p:spPr/>
        <p:txBody>
          <a:bodyPr/>
          <a:lstStyle/>
          <a:p>
            <a:r>
              <a:rPr lang="en-US" dirty="0"/>
              <a:t>COVID-19 Community Levels on January 15, 2022</a:t>
            </a:r>
          </a:p>
        </p:txBody>
      </p:sp>
      <p:sp>
        <p:nvSpPr>
          <p:cNvPr id="5" name="Slide Number Placeholder 4">
            <a:extLst>
              <a:ext uri="{FF2B5EF4-FFF2-40B4-BE49-F238E27FC236}">
                <a16:creationId xmlns:a16="http://schemas.microsoft.com/office/drawing/2014/main" id="{907C2D11-22B0-4E21-BD92-D67C84DBFBB1}"/>
              </a:ext>
            </a:extLst>
          </p:cNvPr>
          <p:cNvSpPr>
            <a:spLocks noGrp="1"/>
          </p:cNvSpPr>
          <p:nvPr>
            <p:ph type="sldNum" sz="quarter" idx="4294967295"/>
          </p:nvPr>
        </p:nvSpPr>
        <p:spPr>
          <a:xfrm>
            <a:off x="11811000" y="6500813"/>
            <a:ext cx="381000" cy="3571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EBCDCBD-78E1-0D41-A999-31B5EBF8E02C}" type="slidenum">
              <a:rPr kumimoji="0" lang="en-US" sz="1000" b="1" i="0" u="none" strike="noStrike" kern="1200" cap="none" spc="0" normalizeH="0" baseline="0" noProof="0" smtClean="0">
                <a:ln>
                  <a:noFill/>
                </a:ln>
                <a:solidFill>
                  <a:srgbClr val="3E8ED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3E8EDE"/>
              </a:solidFill>
              <a:effectLst/>
              <a:uLnTx/>
              <a:uFillTx/>
              <a:latin typeface="Arial" panose="020B0604020202020204"/>
              <a:ea typeface="+mn-ea"/>
              <a:cs typeface="+mn-cs"/>
            </a:endParaRPr>
          </a:p>
        </p:txBody>
      </p:sp>
      <p:graphicFrame>
        <p:nvGraphicFramePr>
          <p:cNvPr id="26" name="Table 25"/>
          <p:cNvGraphicFramePr>
            <a:graphicFrameLocks noGrp="1"/>
          </p:cNvGraphicFramePr>
          <p:nvPr/>
        </p:nvGraphicFramePr>
        <p:xfrm>
          <a:off x="7151309" y="4398195"/>
          <a:ext cx="4125648" cy="2057400"/>
        </p:xfrm>
        <a:graphic>
          <a:graphicData uri="http://schemas.openxmlformats.org/drawingml/2006/table">
            <a:tbl>
              <a:tblPr firstRow="1" bandRow="1">
                <a:tableStyleId>{5C22544A-7EE6-4342-B048-85BDC9FD1C3A}</a:tableStyleId>
              </a:tblPr>
              <a:tblGrid>
                <a:gridCol w="1375216">
                  <a:extLst>
                    <a:ext uri="{9D8B030D-6E8A-4147-A177-3AD203B41FA5}">
                      <a16:colId xmlns:a16="http://schemas.microsoft.com/office/drawing/2014/main" val="1757661929"/>
                    </a:ext>
                  </a:extLst>
                </a:gridCol>
                <a:gridCol w="1375216">
                  <a:extLst>
                    <a:ext uri="{9D8B030D-6E8A-4147-A177-3AD203B41FA5}">
                      <a16:colId xmlns:a16="http://schemas.microsoft.com/office/drawing/2014/main" val="1661503959"/>
                    </a:ext>
                  </a:extLst>
                </a:gridCol>
                <a:gridCol w="1375216">
                  <a:extLst>
                    <a:ext uri="{9D8B030D-6E8A-4147-A177-3AD203B41FA5}">
                      <a16:colId xmlns:a16="http://schemas.microsoft.com/office/drawing/2014/main" val="1792801844"/>
                    </a:ext>
                  </a:extLst>
                </a:gridCol>
              </a:tblGrid>
              <a:tr h="411480">
                <a:tc>
                  <a:txBody>
                    <a:bodyPr/>
                    <a:lstStyle/>
                    <a:p>
                      <a:pPr algn="ctr" rtl="0" fontAlgn="ctr"/>
                      <a:r>
                        <a:rPr lang="en-US" sz="1400" b="1" i="0" u="none" strike="noStrike">
                          <a:solidFill>
                            <a:srgbClr val="000000"/>
                          </a:solidFill>
                          <a:effectLst/>
                          <a:latin typeface="Source Sans Pro" panose="020B0503030403020204" pitchFamily="34" charset="0"/>
                        </a:rPr>
                        <a:t>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Counties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Pop.</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80666024"/>
                  </a:ext>
                </a:extLst>
              </a:tr>
              <a:tr h="411480">
                <a:tc>
                  <a:txBody>
                    <a:bodyPr/>
                    <a:lstStyle/>
                    <a:p>
                      <a:pPr algn="ctr" rtl="0" fontAlgn="ctr"/>
                      <a:r>
                        <a:rPr lang="en-US" sz="1400" b="1" i="0" u="none" strike="noStrike">
                          <a:solidFill>
                            <a:srgbClr val="000000"/>
                          </a:solidFill>
                          <a:effectLst/>
                          <a:latin typeface="Source Sans Pro" panose="020B0503030403020204" pitchFamily="34" charset="0"/>
                        </a:rPr>
                        <a:t>Low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tc>
                  <a:txBody>
                    <a:bodyPr/>
                    <a:lstStyle/>
                    <a:p>
                      <a:pPr algn="ctr" rtl="0" fontAlgn="ctr"/>
                      <a:r>
                        <a:rPr lang="en-US" sz="1400" b="1" i="0" u="none" strike="noStrike">
                          <a:solidFill>
                            <a:srgbClr val="000000"/>
                          </a:solidFill>
                          <a:effectLst/>
                          <a:latin typeface="Source Sans Pro" panose="020B0503030403020204" pitchFamily="34" charset="0"/>
                        </a:rPr>
                        <a:t>0.3%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tc>
                  <a:txBody>
                    <a:bodyPr/>
                    <a:lstStyle/>
                    <a:p>
                      <a:pPr algn="ctr" rtl="0" fontAlgn="ctr"/>
                      <a:r>
                        <a:rPr lang="en-US" sz="1400" b="1" i="0" u="none" strike="noStrike">
                          <a:solidFill>
                            <a:srgbClr val="000000"/>
                          </a:solidFill>
                          <a:effectLst/>
                          <a:latin typeface="Source Sans Pro" panose="020B0503030403020204" pitchFamily="34" charset="0"/>
                        </a:rPr>
                        <a:t>0.0%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8AFF"/>
                    </a:solidFill>
                  </a:tcPr>
                </a:tc>
                <a:extLst>
                  <a:ext uri="{0D108BD9-81ED-4DB2-BD59-A6C34878D82A}">
                    <a16:rowId xmlns:a16="http://schemas.microsoft.com/office/drawing/2014/main" val="267262826"/>
                  </a:ext>
                </a:extLst>
              </a:tr>
              <a:tr h="411480">
                <a:tc>
                  <a:txBody>
                    <a:bodyPr/>
                    <a:lstStyle/>
                    <a:p>
                      <a:pPr algn="ctr" rtl="0" fontAlgn="ctr"/>
                      <a:r>
                        <a:rPr lang="en-US" sz="1400" b="1" i="0" u="none" strike="noStrike" dirty="0">
                          <a:solidFill>
                            <a:srgbClr val="000000"/>
                          </a:solidFill>
                          <a:effectLst/>
                          <a:latin typeface="Source Sans Pro" panose="020B0503030403020204" pitchFamily="34" charset="0"/>
                        </a:rPr>
                        <a:t>Moderate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tc>
                  <a:txBody>
                    <a:bodyPr/>
                    <a:lstStyle/>
                    <a:p>
                      <a:pPr algn="ctr" rtl="0" fontAlgn="ctr"/>
                      <a:r>
                        <a:rPr lang="en-US" sz="1400" b="1" i="0" u="none" strike="noStrike">
                          <a:solidFill>
                            <a:srgbClr val="000000"/>
                          </a:solidFill>
                          <a:effectLst/>
                          <a:latin typeface="Source Sans Pro" panose="020B0503030403020204" pitchFamily="34" charset="0"/>
                        </a:rPr>
                        <a:t>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tc>
                  <a:txBody>
                    <a:bodyPr/>
                    <a:lstStyle/>
                    <a:p>
                      <a:pPr algn="ctr" rtl="0" fontAlgn="ctr"/>
                      <a:r>
                        <a:rPr lang="en-US" sz="1400" b="1" i="0" u="none" strike="noStrike">
                          <a:solidFill>
                            <a:srgbClr val="000000"/>
                          </a:solidFill>
                          <a:effectLst/>
                          <a:latin typeface="Source Sans Pro" panose="020B0503030403020204" pitchFamily="34" charset="0"/>
                        </a:rPr>
                        <a:t>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70D"/>
                    </a:solidFill>
                  </a:tcPr>
                </a:tc>
                <a:extLst>
                  <a:ext uri="{0D108BD9-81ED-4DB2-BD59-A6C34878D82A}">
                    <a16:rowId xmlns:a16="http://schemas.microsoft.com/office/drawing/2014/main" val="2886492037"/>
                  </a:ext>
                </a:extLst>
              </a:tr>
              <a:tr h="411480">
                <a:tc>
                  <a:txBody>
                    <a:bodyPr/>
                    <a:lstStyle/>
                    <a:p>
                      <a:pPr algn="ctr" rtl="0" fontAlgn="ctr"/>
                      <a:r>
                        <a:rPr lang="en-US" sz="1400" b="1" i="0" u="none" strike="noStrike">
                          <a:solidFill>
                            <a:srgbClr val="000000"/>
                          </a:solidFill>
                          <a:effectLst/>
                          <a:latin typeface="Source Sans Pro" panose="020B0503030403020204" pitchFamily="34" charset="0"/>
                        </a:rPr>
                        <a:t>Subst.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tc>
                  <a:txBody>
                    <a:bodyPr/>
                    <a:lstStyle/>
                    <a:p>
                      <a:pPr algn="ctr" rtl="0" fontAlgn="ctr"/>
                      <a:r>
                        <a:rPr lang="en-US" sz="1400" b="1" i="0" u="none" strike="noStrike">
                          <a:solidFill>
                            <a:srgbClr val="000000"/>
                          </a:solidFill>
                          <a:effectLst/>
                          <a:latin typeface="Source Sans Pro" panose="020B0503030403020204" pitchFamily="34" charset="0"/>
                        </a:rPr>
                        <a:t>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tc>
                  <a:txBody>
                    <a:bodyPr/>
                    <a:lstStyle/>
                    <a:p>
                      <a:pPr algn="ctr" rtl="0" fontAlgn="ctr"/>
                      <a:r>
                        <a:rPr lang="en-US" sz="1400" b="1" i="0" u="none" strike="noStrike">
                          <a:solidFill>
                            <a:srgbClr val="000000"/>
                          </a:solidFill>
                          <a:effectLst/>
                          <a:latin typeface="Source Sans Pro" panose="020B0503030403020204" pitchFamily="34" charset="0"/>
                        </a:rPr>
                        <a:t>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34"/>
                    </a:solidFill>
                  </a:tcPr>
                </a:tc>
                <a:extLst>
                  <a:ext uri="{0D108BD9-81ED-4DB2-BD59-A6C34878D82A}">
                    <a16:rowId xmlns:a16="http://schemas.microsoft.com/office/drawing/2014/main" val="2097357462"/>
                  </a:ext>
                </a:extLst>
              </a:tr>
              <a:tr h="411480">
                <a:tc>
                  <a:txBody>
                    <a:bodyPr/>
                    <a:lstStyle/>
                    <a:p>
                      <a:pPr algn="ctr" rtl="0" fontAlgn="ctr"/>
                      <a:r>
                        <a:rPr lang="en-US" sz="1400" b="1" i="0" u="none" strike="noStrike">
                          <a:solidFill>
                            <a:srgbClr val="FFFFFF"/>
                          </a:solidFill>
                          <a:effectLst/>
                          <a:latin typeface="Source Sans Pro" panose="020B0503030403020204" pitchFamily="34" charset="0"/>
                        </a:rPr>
                        <a:t>High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rtl="0" fontAlgn="ctr"/>
                      <a:r>
                        <a:rPr lang="en-US" sz="1400" b="1" i="0" u="none" strike="noStrike">
                          <a:solidFill>
                            <a:srgbClr val="FFFFFF"/>
                          </a:solidFill>
                          <a:effectLst/>
                          <a:latin typeface="Source Sans Pro" panose="020B0503030403020204" pitchFamily="34" charset="0"/>
                        </a:rPr>
                        <a:t>99.6%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rtl="0" fontAlgn="ctr"/>
                      <a:r>
                        <a:rPr lang="en-US" sz="1400" b="1" i="0" u="none" strike="noStrike" dirty="0">
                          <a:solidFill>
                            <a:srgbClr val="FFFFFF"/>
                          </a:solidFill>
                          <a:effectLst/>
                          <a:latin typeface="Source Sans Pro" panose="020B0503030403020204" pitchFamily="34" charset="0"/>
                        </a:rPr>
                        <a:t>100.0%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871549985"/>
                  </a:ext>
                </a:extLst>
              </a:tr>
            </a:tbl>
          </a:graphicData>
        </a:graphic>
      </p:graphicFrame>
      <p:sp>
        <p:nvSpPr>
          <p:cNvPr id="20" name="TextBox 19">
            <a:extLst>
              <a:ext uri="{FF2B5EF4-FFF2-40B4-BE49-F238E27FC236}">
                <a16:creationId xmlns:a16="http://schemas.microsoft.com/office/drawing/2014/main" id="{37A62822-2FC0-449F-A2CE-0B22858A8044}"/>
              </a:ext>
            </a:extLst>
          </p:cNvPr>
          <p:cNvSpPr txBox="1"/>
          <p:nvPr/>
        </p:nvSpPr>
        <p:spPr>
          <a:xfrm>
            <a:off x="1496107" y="1127992"/>
            <a:ext cx="3337150" cy="36933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COVID-19 Community Level</a:t>
            </a:r>
          </a:p>
        </p:txBody>
      </p:sp>
      <p:sp>
        <p:nvSpPr>
          <p:cNvPr id="29" name="TextBox 28">
            <a:extLst>
              <a:ext uri="{FF2B5EF4-FFF2-40B4-BE49-F238E27FC236}">
                <a16:creationId xmlns:a16="http://schemas.microsoft.com/office/drawing/2014/main" id="{ACB29DE5-46CA-4A77-9A20-B650ACEB5556}"/>
              </a:ext>
            </a:extLst>
          </p:cNvPr>
          <p:cNvSpPr txBox="1"/>
          <p:nvPr/>
        </p:nvSpPr>
        <p:spPr>
          <a:xfrm>
            <a:off x="7920798" y="1161043"/>
            <a:ext cx="2586670" cy="369332"/>
          </a:xfrm>
          <a:prstGeom prst="rect">
            <a:avLst/>
          </a:prstGeom>
          <a:solidFill>
            <a:schemeClr val="bg2"/>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Community Transmission</a:t>
            </a:r>
          </a:p>
        </p:txBody>
      </p:sp>
      <p:graphicFrame>
        <p:nvGraphicFramePr>
          <p:cNvPr id="15" name="Table 14"/>
          <p:cNvGraphicFramePr>
            <a:graphicFrameLocks noGrp="1"/>
          </p:cNvGraphicFramePr>
          <p:nvPr/>
        </p:nvGraphicFramePr>
        <p:xfrm>
          <a:off x="1085330" y="4398195"/>
          <a:ext cx="4125648" cy="1645920"/>
        </p:xfrm>
        <a:graphic>
          <a:graphicData uri="http://schemas.openxmlformats.org/drawingml/2006/table">
            <a:tbl>
              <a:tblPr firstRow="1" bandRow="1">
                <a:tableStyleId>{5C22544A-7EE6-4342-B048-85BDC9FD1C3A}</a:tableStyleId>
              </a:tblPr>
              <a:tblGrid>
                <a:gridCol w="1375216">
                  <a:extLst>
                    <a:ext uri="{9D8B030D-6E8A-4147-A177-3AD203B41FA5}">
                      <a16:colId xmlns:a16="http://schemas.microsoft.com/office/drawing/2014/main" val="1757661929"/>
                    </a:ext>
                  </a:extLst>
                </a:gridCol>
                <a:gridCol w="1375216">
                  <a:extLst>
                    <a:ext uri="{9D8B030D-6E8A-4147-A177-3AD203B41FA5}">
                      <a16:colId xmlns:a16="http://schemas.microsoft.com/office/drawing/2014/main" val="1661503959"/>
                    </a:ext>
                  </a:extLst>
                </a:gridCol>
                <a:gridCol w="1375216">
                  <a:extLst>
                    <a:ext uri="{9D8B030D-6E8A-4147-A177-3AD203B41FA5}">
                      <a16:colId xmlns:a16="http://schemas.microsoft.com/office/drawing/2014/main" val="1792801844"/>
                    </a:ext>
                  </a:extLst>
                </a:gridCol>
              </a:tblGrid>
              <a:tr h="411480">
                <a:tc>
                  <a:txBody>
                    <a:bodyPr/>
                    <a:lstStyle/>
                    <a:p>
                      <a:pPr algn="ctr" rtl="0" fontAlgn="ctr"/>
                      <a:r>
                        <a:rPr lang="en-US" sz="1400" b="1" i="0" u="none" strike="noStrike" dirty="0">
                          <a:solidFill>
                            <a:srgbClr val="000000"/>
                          </a:solidFill>
                          <a:effectLst/>
                          <a:latin typeface="Source Sans Pro" panose="020B0503030403020204" pitchFamily="34" charset="0"/>
                        </a:rPr>
                        <a:t>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Counties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400" b="1" i="0" u="none" strike="noStrike">
                          <a:solidFill>
                            <a:srgbClr val="000000"/>
                          </a:solidFill>
                          <a:effectLst/>
                          <a:latin typeface="Source Sans Pro" panose="020B0503030403020204" pitchFamily="34" charset="0"/>
                        </a:rPr>
                        <a:t>% of Pop.</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80666024"/>
                  </a:ext>
                </a:extLst>
              </a:tr>
              <a:tr h="411480">
                <a:tc>
                  <a:txBody>
                    <a:bodyPr/>
                    <a:lstStyle/>
                    <a:p>
                      <a:pPr algn="ctr" rtl="0" fontAlgn="ctr"/>
                      <a:r>
                        <a:rPr lang="en-US" sz="1400" b="1" i="0" u="none" strike="noStrike" dirty="0">
                          <a:solidFill>
                            <a:srgbClr val="000000"/>
                          </a:solidFill>
                          <a:effectLst/>
                          <a:latin typeface="Source Sans Pro" panose="020B0503030403020204" pitchFamily="34" charset="0"/>
                        </a:rPr>
                        <a:t>Low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400" b="1" i="0" u="none" strike="noStrike">
                          <a:solidFill>
                            <a:srgbClr val="000000"/>
                          </a:solidFill>
                          <a:effectLst/>
                          <a:latin typeface="Source Sans Pro" panose="020B0503030403020204" pitchFamily="34" charset="0"/>
                        </a:rPr>
                        <a:t>0.2%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400" b="1" i="0" u="none" strike="noStrike">
                          <a:solidFill>
                            <a:srgbClr val="000000"/>
                          </a:solidFill>
                          <a:effectLst/>
                          <a:latin typeface="Source Sans Pro" panose="020B0503030403020204" pitchFamily="34" charset="0"/>
                        </a:rPr>
                        <a:t>0.0%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267262826"/>
                  </a:ext>
                </a:extLst>
              </a:tr>
              <a:tr h="411480">
                <a:tc>
                  <a:txBody>
                    <a:bodyPr/>
                    <a:lstStyle/>
                    <a:p>
                      <a:pPr algn="ctr" rtl="0" fontAlgn="ctr"/>
                      <a:r>
                        <a:rPr lang="en-US" sz="1400" b="1" i="0" u="none" strike="noStrike" dirty="0">
                          <a:solidFill>
                            <a:srgbClr val="000000"/>
                          </a:solidFill>
                          <a:effectLst/>
                          <a:latin typeface="Source Sans Pro" panose="020B0503030403020204" pitchFamily="34" charset="0"/>
                        </a:rPr>
                        <a:t>Medium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400" b="1" i="0" u="none" strike="noStrike">
                          <a:solidFill>
                            <a:srgbClr val="000000"/>
                          </a:solidFill>
                          <a:effectLst/>
                          <a:latin typeface="Source Sans Pro" panose="020B050303040302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400" b="1" i="0" u="none" strike="noStrike">
                          <a:solidFill>
                            <a:srgbClr val="000000"/>
                          </a:solidFill>
                          <a:effectLst/>
                          <a:latin typeface="Source Sans Pro" panose="020B0503030403020204" pitchFamily="34" charset="0"/>
                        </a:rPr>
                        <a:t>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886492037"/>
                  </a:ext>
                </a:extLst>
              </a:tr>
              <a:tr h="411480">
                <a:tc>
                  <a:txBody>
                    <a:bodyPr/>
                    <a:lstStyle/>
                    <a:p>
                      <a:pPr algn="ctr" rtl="0" fontAlgn="ctr"/>
                      <a:r>
                        <a:rPr lang="en-US" sz="1400" b="1" i="0" u="none" strike="noStrike" dirty="0">
                          <a:solidFill>
                            <a:srgbClr val="000000"/>
                          </a:solidFill>
                          <a:effectLst/>
                          <a:latin typeface="Source Sans Pro" panose="020B0503030403020204" pitchFamily="34" charset="0"/>
                        </a:rPr>
                        <a:t>High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400" b="1" i="0" u="none" strike="noStrike">
                          <a:solidFill>
                            <a:srgbClr val="000000"/>
                          </a:solidFill>
                          <a:effectLst/>
                          <a:latin typeface="Source Sans Pro" panose="020B0503030403020204" pitchFamily="34" charset="0"/>
                        </a:rPr>
                        <a:t>96.5%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400" b="1" i="0" u="none" strike="noStrike" dirty="0">
                          <a:solidFill>
                            <a:srgbClr val="000000"/>
                          </a:solidFill>
                          <a:effectLst/>
                          <a:latin typeface="Source Sans Pro" panose="020B0503030403020204" pitchFamily="34" charset="0"/>
                        </a:rPr>
                        <a:t>99.5%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2097357462"/>
                  </a:ext>
                </a:extLst>
              </a:tr>
            </a:tbl>
          </a:graphicData>
        </a:graphic>
      </p:graphicFrame>
    </p:spTree>
    <p:extLst>
      <p:ext uri="{BB962C8B-B14F-4D97-AF65-F5344CB8AC3E}">
        <p14:creationId xmlns:p14="http://schemas.microsoft.com/office/powerpoint/2010/main" val="59261593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AD30D1C8-F673-48E2-9A00-4E0144987A99}"/>
              </a:ext>
            </a:extLst>
          </p:cNvPr>
          <p:cNvSpPr/>
          <p:nvPr/>
        </p:nvSpPr>
        <p:spPr>
          <a:xfrm>
            <a:off x="2371299" y="1866667"/>
            <a:ext cx="2752317" cy="1240929"/>
          </a:xfrm>
          <a:prstGeom prst="roundRect">
            <a:avLst/>
          </a:prstGeom>
          <a:solidFill>
            <a:srgbClr val="B0B9C8">
              <a:alpha val="50000"/>
            </a:srgbClr>
          </a:solidFill>
          <a:ln w="38100" cap="flat" cmpd="sng" algn="ctr">
            <a:noFill/>
            <a:prstDash val="solid"/>
            <a:miter lim="800000"/>
          </a:ln>
          <a:effectLst/>
        </p:spPr>
        <p:txBody>
          <a:bodyPr rtlCol="0" anchor="ctr"/>
          <a:lstStyle/>
          <a:p>
            <a:pPr algn="ctr" defTabSz="609614">
              <a:spcAft>
                <a:spcPts val="600"/>
              </a:spcAft>
              <a:defRPr/>
            </a:pPr>
            <a:r>
              <a:rPr lang="en-US" sz="1400" b="1" kern="0" dirty="0">
                <a:solidFill>
                  <a:schemeClr val="accent4">
                    <a:lumMod val="50000"/>
                  </a:schemeClr>
                </a:solidFill>
                <a:latin typeface="Calibri" panose="020F0502020204030204"/>
              </a:rPr>
              <a:t>COVID-19 Vaccination Coverage</a:t>
            </a:r>
          </a:p>
          <a:p>
            <a:pPr marL="287338" lvl="1" indent="-169863" defTabSz="677296">
              <a:buFont typeface="Arial" panose="020B0604020202020204" pitchFamily="34" charset="0"/>
              <a:buChar char="•"/>
              <a:defRPr/>
            </a:pPr>
            <a:r>
              <a:rPr lang="en-US" sz="1100" kern="0" dirty="0">
                <a:solidFill>
                  <a:schemeClr val="accent4">
                    <a:lumMod val="50000"/>
                  </a:schemeClr>
                </a:solidFill>
                <a:latin typeface="Calibri" panose="020F0502020204030204"/>
              </a:rPr>
              <a:t>Overall coverage of people up to date</a:t>
            </a:r>
          </a:p>
          <a:p>
            <a:pPr marL="287338" lvl="1" indent="-169863" defTabSz="677296">
              <a:buFont typeface="Arial" panose="020B0604020202020204" pitchFamily="34" charset="0"/>
              <a:buChar char="•"/>
              <a:defRPr/>
            </a:pPr>
            <a:r>
              <a:rPr lang="en-US" sz="1100" kern="0" dirty="0">
                <a:solidFill>
                  <a:schemeClr val="accent4">
                    <a:lumMod val="50000"/>
                  </a:schemeClr>
                </a:solidFill>
                <a:latin typeface="Calibri" panose="020F0502020204030204"/>
              </a:rPr>
              <a:t>Coverage among people at increased risk of severe illness and health equity</a:t>
            </a:r>
          </a:p>
        </p:txBody>
      </p:sp>
      <p:sp>
        <p:nvSpPr>
          <p:cNvPr id="19" name="Rectangle: Rounded Corners 18">
            <a:extLst>
              <a:ext uri="{FF2B5EF4-FFF2-40B4-BE49-F238E27FC236}">
                <a16:creationId xmlns:a16="http://schemas.microsoft.com/office/drawing/2014/main" id="{F42CFEDA-25A8-4DC0-BCB0-203CF4C03959}"/>
              </a:ext>
            </a:extLst>
          </p:cNvPr>
          <p:cNvSpPr/>
          <p:nvPr/>
        </p:nvSpPr>
        <p:spPr>
          <a:xfrm>
            <a:off x="2374721" y="3344285"/>
            <a:ext cx="2752317" cy="1363036"/>
          </a:xfrm>
          <a:prstGeom prst="roundRect">
            <a:avLst/>
          </a:prstGeom>
          <a:solidFill>
            <a:srgbClr val="BACAC7">
              <a:alpha val="50000"/>
            </a:srgbClr>
          </a:solidFill>
          <a:ln w="38100" cap="flat" cmpd="sng" algn="ctr">
            <a:noFill/>
            <a:prstDash val="solid"/>
            <a:miter lim="800000"/>
          </a:ln>
          <a:effectLst/>
        </p:spPr>
        <p:txBody>
          <a:bodyPr rtlCol="0" anchor="ctr"/>
          <a:lstStyle/>
          <a:p>
            <a:pPr algn="ctr" defTabSz="609614">
              <a:spcAft>
                <a:spcPts val="600"/>
              </a:spcAft>
              <a:defRPr/>
            </a:pPr>
            <a:r>
              <a:rPr lang="en-US" sz="1400" b="1" kern="0" dirty="0">
                <a:solidFill>
                  <a:schemeClr val="accent4">
                    <a:lumMod val="50000"/>
                  </a:schemeClr>
                </a:solidFill>
                <a:latin typeface="Calibri" panose="020F0502020204030204"/>
              </a:rPr>
              <a:t>COVID-19 Community Indicators</a:t>
            </a:r>
          </a:p>
          <a:p>
            <a:pPr marL="287338" indent="-169863" defTabSz="609614">
              <a:buFont typeface="Arial" panose="020B0604020202020204" pitchFamily="34" charset="0"/>
              <a:buChar char="•"/>
              <a:defRPr/>
            </a:pPr>
            <a:r>
              <a:rPr lang="en-US" sz="1100" dirty="0">
                <a:solidFill>
                  <a:schemeClr val="accent4">
                    <a:lumMod val="50000"/>
                  </a:schemeClr>
                </a:solidFill>
                <a:latin typeface="Calibri" panose="020F0502020204030204" pitchFamily="34" charset="0"/>
                <a:ea typeface="Times New Roman" panose="02020603050405020304" pitchFamily="18" charset="0"/>
                <a:cs typeface="Calibri" panose="020F0502020204030204" pitchFamily="34" charset="0"/>
              </a:rPr>
              <a:t>Healthcare strain</a:t>
            </a:r>
          </a:p>
          <a:p>
            <a:pPr marL="287338" indent="-169863" defTabSz="609614">
              <a:buFont typeface="Arial" panose="020B0604020202020204" pitchFamily="34" charset="0"/>
              <a:buChar char="•"/>
              <a:defRPr/>
            </a:pPr>
            <a:r>
              <a:rPr lang="en-US" sz="1100" dirty="0">
                <a:solidFill>
                  <a:schemeClr val="accent4">
                    <a:lumMod val="50000"/>
                  </a:schemeClr>
                </a:solidFill>
                <a:latin typeface="Calibri" panose="020F0502020204030204" pitchFamily="34" charset="0"/>
                <a:ea typeface="Times New Roman" panose="02020603050405020304" pitchFamily="18" charset="0"/>
                <a:cs typeface="Calibri" panose="020F0502020204030204" pitchFamily="34" charset="0"/>
              </a:rPr>
              <a:t>Hospital admissions of severely ill patients</a:t>
            </a:r>
          </a:p>
          <a:p>
            <a:pPr marL="287338" indent="-169863" defTabSz="609614">
              <a:buFont typeface="Arial" panose="020B0604020202020204" pitchFamily="34" charset="0"/>
              <a:buChar char="•"/>
              <a:defRPr/>
            </a:pPr>
            <a:r>
              <a:rPr lang="en-US" sz="1100" dirty="0">
                <a:solidFill>
                  <a:schemeClr val="accent4">
                    <a:lumMod val="50000"/>
                  </a:schemeClr>
                </a:solidFill>
                <a:latin typeface="Calibri" panose="020F0502020204030204" pitchFamily="34" charset="0"/>
                <a:ea typeface="Times New Roman" panose="02020603050405020304" pitchFamily="18" charset="0"/>
                <a:cs typeface="Calibri" panose="020F0502020204030204" pitchFamily="34" charset="0"/>
              </a:rPr>
              <a:t>New cases (leading indicator)</a:t>
            </a:r>
            <a:endParaRPr lang="en-US" sz="1400" kern="0" dirty="0">
              <a:solidFill>
                <a:schemeClr val="accent4">
                  <a:lumMod val="50000"/>
                </a:schemeClr>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3CB0A680-3428-4C38-A05E-43832421DDD3}"/>
              </a:ext>
            </a:extLst>
          </p:cNvPr>
          <p:cNvSpPr/>
          <p:nvPr/>
        </p:nvSpPr>
        <p:spPr>
          <a:xfrm>
            <a:off x="6553625" y="3353510"/>
            <a:ext cx="3080049" cy="1363036"/>
          </a:xfrm>
          <a:prstGeom prst="roundRect">
            <a:avLst/>
          </a:prstGeom>
          <a:solidFill>
            <a:srgbClr val="DCE4E3"/>
          </a:solidFill>
          <a:ln w="38100" cap="flat" cmpd="sng" algn="ctr">
            <a:noFill/>
            <a:prstDash val="solid"/>
            <a:miter lim="800000"/>
          </a:ln>
          <a:effectLst/>
        </p:spPr>
        <p:txBody>
          <a:bodyPr rtlCol="0" anchor="ctr"/>
          <a:lstStyle/>
          <a:p>
            <a:pPr algn="ctr" defTabSz="609614">
              <a:spcAft>
                <a:spcPts val="600"/>
              </a:spcAft>
              <a:defRPr/>
            </a:pPr>
            <a:r>
              <a:rPr lang="en-US" sz="1400" b="1" kern="0">
                <a:solidFill>
                  <a:schemeClr val="accent4">
                    <a:lumMod val="50000"/>
                  </a:schemeClr>
                </a:solidFill>
                <a:latin typeface="Calibri" panose="020F0502020204030204"/>
              </a:rPr>
              <a:t>Prevention Measures </a:t>
            </a:r>
          </a:p>
          <a:p>
            <a:pPr marL="190504" indent="-190504" defTabSz="609614">
              <a:buFont typeface="Arial" panose="020B0604020202020204" pitchFamily="34" charset="0"/>
              <a:buChar char="•"/>
              <a:defRPr/>
            </a:pPr>
            <a:r>
              <a:rPr lang="en-US" sz="1100" kern="0">
                <a:solidFill>
                  <a:schemeClr val="accent4">
                    <a:lumMod val="50000"/>
                  </a:schemeClr>
                </a:solidFill>
                <a:latin typeface="Calibri" panose="020F0502020204030204"/>
              </a:rPr>
              <a:t>Masking</a:t>
            </a:r>
          </a:p>
          <a:p>
            <a:pPr marL="190504" indent="-190504" defTabSz="609614">
              <a:buFont typeface="Arial" panose="020B0604020202020204" pitchFamily="34" charset="0"/>
              <a:buChar char="•"/>
              <a:defRPr/>
            </a:pPr>
            <a:r>
              <a:rPr lang="en-US" sz="1100" kern="0">
                <a:solidFill>
                  <a:schemeClr val="accent4">
                    <a:lumMod val="50000"/>
                  </a:schemeClr>
                </a:solidFill>
                <a:latin typeface="Calibri" panose="020F0502020204030204"/>
              </a:rPr>
              <a:t>Testing</a:t>
            </a:r>
          </a:p>
          <a:p>
            <a:pPr marL="190504" indent="-190504" defTabSz="609614">
              <a:buFont typeface="Arial" panose="020B0604020202020204" pitchFamily="34" charset="0"/>
              <a:buChar char="•"/>
              <a:defRPr/>
            </a:pPr>
            <a:r>
              <a:rPr lang="en-US" sz="1100" kern="0">
                <a:solidFill>
                  <a:schemeClr val="accent4">
                    <a:lumMod val="50000"/>
                  </a:schemeClr>
                </a:solidFill>
                <a:latin typeface="Calibri" panose="020F0502020204030204"/>
              </a:rPr>
              <a:t>Other individual prevention behaviors </a:t>
            </a:r>
          </a:p>
          <a:p>
            <a:pPr marL="190504" indent="-190504" defTabSz="609614">
              <a:buFont typeface="Arial" panose="020B0604020202020204" pitchFamily="34" charset="0"/>
              <a:buChar char="•"/>
              <a:defRPr/>
            </a:pPr>
            <a:r>
              <a:rPr lang="en-US" sz="1100" kern="0">
                <a:solidFill>
                  <a:schemeClr val="accent4">
                    <a:lumMod val="50000"/>
                  </a:schemeClr>
                </a:solidFill>
                <a:latin typeface="Calibri" panose="020F0502020204030204"/>
              </a:rPr>
              <a:t>Other community-level prevention strategies</a:t>
            </a:r>
          </a:p>
        </p:txBody>
      </p:sp>
      <p:sp>
        <p:nvSpPr>
          <p:cNvPr id="21" name="Rectangle: Rounded Corners 20">
            <a:extLst>
              <a:ext uri="{FF2B5EF4-FFF2-40B4-BE49-F238E27FC236}">
                <a16:creationId xmlns:a16="http://schemas.microsoft.com/office/drawing/2014/main" id="{69A482F9-11D4-4900-B49F-F7F8C8E7FBA4}"/>
              </a:ext>
            </a:extLst>
          </p:cNvPr>
          <p:cNvSpPr/>
          <p:nvPr/>
        </p:nvSpPr>
        <p:spPr>
          <a:xfrm>
            <a:off x="6562090" y="1866667"/>
            <a:ext cx="3080048" cy="1240929"/>
          </a:xfrm>
          <a:prstGeom prst="roundRect">
            <a:avLst/>
          </a:prstGeom>
          <a:solidFill>
            <a:srgbClr val="D7DCE3"/>
          </a:solidFill>
          <a:ln w="38100" cap="flat" cmpd="sng" algn="ctr">
            <a:noFill/>
            <a:prstDash val="solid"/>
            <a:miter lim="800000"/>
          </a:ln>
          <a:effectLst/>
        </p:spPr>
        <p:txBody>
          <a:bodyPr rtlCol="0" anchor="ctr"/>
          <a:lstStyle/>
          <a:p>
            <a:pPr algn="ctr" defTabSz="609614">
              <a:spcAft>
                <a:spcPts val="600"/>
              </a:spcAft>
              <a:defRPr/>
            </a:pPr>
            <a:r>
              <a:rPr lang="en-US" sz="1400" b="1" kern="0">
                <a:solidFill>
                  <a:schemeClr val="accent4">
                    <a:lumMod val="50000"/>
                  </a:schemeClr>
                </a:solidFill>
                <a:latin typeface="Calibri" panose="020F0502020204030204"/>
              </a:rPr>
              <a:t>Vaccine Activities</a:t>
            </a:r>
          </a:p>
          <a:p>
            <a:pPr marL="190504" indent="-190504" defTabSz="609614">
              <a:buFont typeface="Arial" panose="020B0604020202020204" pitchFamily="34" charset="0"/>
              <a:buChar char="•"/>
              <a:defRPr/>
            </a:pPr>
            <a:r>
              <a:rPr lang="en-US" sz="1100" kern="0">
                <a:solidFill>
                  <a:schemeClr val="accent4">
                    <a:lumMod val="50000"/>
                  </a:schemeClr>
                </a:solidFill>
                <a:latin typeface="Calibri" panose="020F0502020204030204"/>
              </a:rPr>
              <a:t>Outreach</a:t>
            </a:r>
          </a:p>
          <a:p>
            <a:pPr marL="190504" indent="-190504" defTabSz="609614">
              <a:buFont typeface="Arial" panose="020B0604020202020204" pitchFamily="34" charset="0"/>
              <a:buChar char="•"/>
              <a:defRPr/>
            </a:pPr>
            <a:r>
              <a:rPr lang="en-US" sz="1100" kern="0">
                <a:solidFill>
                  <a:schemeClr val="accent4">
                    <a:lumMod val="50000"/>
                  </a:schemeClr>
                </a:solidFill>
                <a:latin typeface="Calibri" panose="020F0502020204030204"/>
              </a:rPr>
              <a:t>Campaigns</a:t>
            </a:r>
          </a:p>
          <a:p>
            <a:pPr marL="190504" indent="-190504" defTabSz="609614">
              <a:buFont typeface="Arial" panose="020B0604020202020204" pitchFamily="34" charset="0"/>
              <a:buChar char="•"/>
              <a:defRPr/>
            </a:pPr>
            <a:r>
              <a:rPr lang="en-US" sz="1100" kern="0">
                <a:solidFill>
                  <a:schemeClr val="accent4">
                    <a:lumMod val="50000"/>
                  </a:schemeClr>
                </a:solidFill>
                <a:latin typeface="Calibri" panose="020F0502020204030204"/>
              </a:rPr>
              <a:t>Distribution </a:t>
            </a:r>
          </a:p>
          <a:p>
            <a:pPr marL="190504" indent="-190504" defTabSz="609614">
              <a:buFont typeface="Arial" panose="020B0604020202020204" pitchFamily="34" charset="0"/>
              <a:buChar char="•"/>
              <a:defRPr/>
            </a:pPr>
            <a:r>
              <a:rPr lang="en-US" sz="1100" kern="0">
                <a:solidFill>
                  <a:schemeClr val="accent4">
                    <a:lumMod val="50000"/>
                  </a:schemeClr>
                </a:solidFill>
                <a:latin typeface="Calibri" panose="020F0502020204030204"/>
              </a:rPr>
              <a:t>Equity</a:t>
            </a:r>
            <a:endParaRPr lang="en-US" sz="1400" kern="0">
              <a:solidFill>
                <a:schemeClr val="accent4">
                  <a:lumMod val="50000"/>
                </a:schemeClr>
              </a:solidFill>
              <a:latin typeface="Calibri" panose="020F0502020204030204"/>
            </a:endParaRPr>
          </a:p>
        </p:txBody>
      </p:sp>
      <p:sp>
        <p:nvSpPr>
          <p:cNvPr id="22" name="Rectangle: Rounded Corners 21">
            <a:extLst>
              <a:ext uri="{FF2B5EF4-FFF2-40B4-BE49-F238E27FC236}">
                <a16:creationId xmlns:a16="http://schemas.microsoft.com/office/drawing/2014/main" id="{E4BD66C7-2BB9-4F5C-88CF-5EAF4597815A}"/>
              </a:ext>
            </a:extLst>
          </p:cNvPr>
          <p:cNvSpPr/>
          <p:nvPr/>
        </p:nvSpPr>
        <p:spPr>
          <a:xfrm>
            <a:off x="6553625" y="5051026"/>
            <a:ext cx="3069923" cy="1041865"/>
          </a:xfrm>
          <a:prstGeom prst="roundRect">
            <a:avLst/>
          </a:prstGeom>
          <a:solidFill>
            <a:srgbClr val="E5D5D5"/>
          </a:solidFill>
          <a:ln w="38100" cap="flat" cmpd="sng" algn="ctr">
            <a:noFill/>
            <a:prstDash val="solid"/>
            <a:miter lim="800000"/>
          </a:ln>
          <a:effectLst/>
        </p:spPr>
        <p:txBody>
          <a:bodyPr rtlCol="0" anchor="ctr"/>
          <a:lstStyle/>
          <a:p>
            <a:pPr algn="ctr" defTabSz="609614">
              <a:defRPr/>
            </a:pPr>
            <a:r>
              <a:rPr lang="en-US" sz="1400" b="1" kern="0">
                <a:solidFill>
                  <a:schemeClr val="accent4">
                    <a:lumMod val="50000"/>
                  </a:schemeClr>
                </a:solidFill>
                <a:latin typeface="Calibri" panose="020F0502020204030204"/>
              </a:rPr>
              <a:t>Local Decisions</a:t>
            </a:r>
          </a:p>
        </p:txBody>
      </p:sp>
      <p:sp>
        <p:nvSpPr>
          <p:cNvPr id="23" name="Rectangle: Rounded Corners 22">
            <a:extLst>
              <a:ext uri="{FF2B5EF4-FFF2-40B4-BE49-F238E27FC236}">
                <a16:creationId xmlns:a16="http://schemas.microsoft.com/office/drawing/2014/main" id="{DD98A6A3-932C-41CA-8057-83E6F52F3D47}"/>
              </a:ext>
            </a:extLst>
          </p:cNvPr>
          <p:cNvSpPr/>
          <p:nvPr/>
        </p:nvSpPr>
        <p:spPr>
          <a:xfrm>
            <a:off x="2371298" y="4953910"/>
            <a:ext cx="2752316" cy="1264711"/>
          </a:xfrm>
          <a:prstGeom prst="roundRect">
            <a:avLst/>
          </a:prstGeom>
          <a:solidFill>
            <a:srgbClr val="CBABAB">
              <a:alpha val="50000"/>
            </a:srgbClr>
          </a:solidFill>
          <a:ln w="38100" cap="flat" cmpd="sng" algn="ctr">
            <a:noFill/>
            <a:prstDash val="solid"/>
            <a:miter lim="800000"/>
          </a:ln>
          <a:effectLst/>
        </p:spPr>
        <p:txBody>
          <a:bodyPr rtlCol="0" anchor="ctr"/>
          <a:lstStyle/>
          <a:p>
            <a:pPr algn="ctr" defTabSz="609614">
              <a:spcAft>
                <a:spcPts val="600"/>
              </a:spcAft>
              <a:defRPr/>
            </a:pPr>
            <a:r>
              <a:rPr lang="en-US" sz="1400" b="1" kern="0" dirty="0">
                <a:solidFill>
                  <a:schemeClr val="accent4">
                    <a:lumMod val="50000"/>
                  </a:schemeClr>
                </a:solidFill>
                <a:latin typeface="Calibri" panose="020F0502020204030204"/>
              </a:rPr>
              <a:t>Local Metrics and Information</a:t>
            </a:r>
          </a:p>
          <a:p>
            <a:pPr marL="287338" indent="-169863" defTabSz="609614">
              <a:buFont typeface="Arial" panose="020B0604020202020204" pitchFamily="34" charset="0"/>
              <a:buChar char="•"/>
              <a:defRPr/>
            </a:pPr>
            <a:r>
              <a:rPr lang="en-US" sz="1100" kern="0" dirty="0">
                <a:solidFill>
                  <a:schemeClr val="accent4">
                    <a:lumMod val="50000"/>
                  </a:schemeClr>
                </a:solidFill>
                <a:latin typeface="Calibri" panose="020F0502020204030204"/>
              </a:rPr>
              <a:t>Wastewater surveillance</a:t>
            </a:r>
          </a:p>
          <a:p>
            <a:pPr marL="287338" indent="-169863" defTabSz="609614">
              <a:buFont typeface="Arial" panose="020B0604020202020204" pitchFamily="34" charset="0"/>
              <a:buChar char="•"/>
              <a:defRPr/>
            </a:pPr>
            <a:r>
              <a:rPr lang="en-US" sz="1100" kern="0" dirty="0">
                <a:solidFill>
                  <a:schemeClr val="accent4">
                    <a:lumMod val="50000"/>
                  </a:schemeClr>
                </a:solidFill>
                <a:latin typeface="Calibri" panose="020F0502020204030204"/>
              </a:rPr>
              <a:t>Circulating novel variants of concern</a:t>
            </a:r>
          </a:p>
          <a:p>
            <a:pPr marL="287338" indent="-169863" defTabSz="609614">
              <a:buFont typeface="Arial" panose="020B0604020202020204" pitchFamily="34" charset="0"/>
              <a:buChar char="•"/>
              <a:defRPr/>
            </a:pPr>
            <a:r>
              <a:rPr lang="en-US" sz="1100" kern="0" dirty="0">
                <a:solidFill>
                  <a:schemeClr val="accent4">
                    <a:lumMod val="50000"/>
                  </a:schemeClr>
                </a:solidFill>
                <a:latin typeface="Calibri" panose="020F0502020204030204"/>
              </a:rPr>
              <a:t>Local high-risk congregate settings </a:t>
            </a:r>
          </a:p>
          <a:p>
            <a:pPr marL="287338" indent="-169863" defTabSz="609614">
              <a:buFont typeface="Arial" panose="020B0604020202020204" pitchFamily="34" charset="0"/>
              <a:buChar char="•"/>
              <a:defRPr/>
            </a:pPr>
            <a:r>
              <a:rPr lang="en-US" sz="1100" kern="0" dirty="0">
                <a:solidFill>
                  <a:schemeClr val="accent4">
                    <a:lumMod val="50000"/>
                  </a:schemeClr>
                </a:solidFill>
                <a:latin typeface="Calibri" panose="020F0502020204030204"/>
              </a:rPr>
              <a:t>Upcoming large events</a:t>
            </a:r>
          </a:p>
          <a:p>
            <a:pPr marL="287338" indent="-169863" defTabSz="609614">
              <a:buFont typeface="Arial" panose="020B0604020202020204" pitchFamily="34" charset="0"/>
              <a:buChar char="•"/>
              <a:defRPr/>
            </a:pPr>
            <a:r>
              <a:rPr lang="en-US" sz="1100" kern="0" dirty="0">
                <a:solidFill>
                  <a:schemeClr val="accent4">
                    <a:lumMod val="50000"/>
                  </a:schemeClr>
                </a:solidFill>
                <a:latin typeface="Calibri" panose="020F0502020204030204"/>
              </a:rPr>
              <a:t>Health equity</a:t>
            </a:r>
          </a:p>
        </p:txBody>
      </p:sp>
      <p:sp>
        <p:nvSpPr>
          <p:cNvPr id="24" name="Arrow: Right 23">
            <a:extLst>
              <a:ext uri="{FF2B5EF4-FFF2-40B4-BE49-F238E27FC236}">
                <a16:creationId xmlns:a16="http://schemas.microsoft.com/office/drawing/2014/main" id="{A6DE9BFD-683C-4D03-AECE-48F89051E0F1}"/>
              </a:ext>
            </a:extLst>
          </p:cNvPr>
          <p:cNvSpPr/>
          <p:nvPr/>
        </p:nvSpPr>
        <p:spPr>
          <a:xfrm>
            <a:off x="5148747" y="2184486"/>
            <a:ext cx="1388212" cy="605290"/>
          </a:xfrm>
          <a:prstGeom prst="rightArrow">
            <a:avLst/>
          </a:prstGeom>
          <a:solidFill>
            <a:srgbClr val="B0B9C8">
              <a:alpha val="50000"/>
            </a:srgbClr>
          </a:solidFill>
          <a:ln w="12700" cap="flat" cmpd="sng" algn="ctr">
            <a:noFill/>
            <a:prstDash val="solid"/>
            <a:miter lim="800000"/>
          </a:ln>
          <a:effectLst/>
        </p:spPr>
        <p:txBody>
          <a:bodyPr rtlCol="0" anchor="ctr"/>
          <a:lstStyle/>
          <a:p>
            <a:pPr algn="ctr" defTabSz="609614">
              <a:defRPr/>
            </a:pPr>
            <a:r>
              <a:rPr lang="en-US" sz="1400" kern="0">
                <a:solidFill>
                  <a:schemeClr val="accent4">
                    <a:lumMod val="50000"/>
                  </a:schemeClr>
                </a:solidFill>
                <a:latin typeface="Calibri" panose="020F0502020204030204"/>
              </a:rPr>
              <a:t>Inform</a:t>
            </a:r>
          </a:p>
        </p:txBody>
      </p:sp>
      <p:sp>
        <p:nvSpPr>
          <p:cNvPr id="25" name="Arrow: Right 24">
            <a:extLst>
              <a:ext uri="{FF2B5EF4-FFF2-40B4-BE49-F238E27FC236}">
                <a16:creationId xmlns:a16="http://schemas.microsoft.com/office/drawing/2014/main" id="{B718069E-406C-41D2-A482-C484735B5976}"/>
              </a:ext>
            </a:extLst>
          </p:cNvPr>
          <p:cNvSpPr/>
          <p:nvPr/>
        </p:nvSpPr>
        <p:spPr>
          <a:xfrm>
            <a:off x="5140280" y="5301238"/>
            <a:ext cx="1396679" cy="570053"/>
          </a:xfrm>
          <a:prstGeom prst="rightArrow">
            <a:avLst/>
          </a:prstGeom>
          <a:solidFill>
            <a:srgbClr val="E5D5D5"/>
          </a:solidFill>
          <a:ln w="12700" cap="flat" cmpd="sng" algn="ctr">
            <a:noFill/>
            <a:prstDash val="solid"/>
            <a:miter lim="800000"/>
          </a:ln>
          <a:effectLst/>
        </p:spPr>
        <p:txBody>
          <a:bodyPr rtlCol="0" anchor="ctr"/>
          <a:lstStyle/>
          <a:p>
            <a:pPr algn="ctr" defTabSz="609614">
              <a:defRPr/>
            </a:pPr>
            <a:r>
              <a:rPr lang="en-US" sz="1400" kern="0">
                <a:solidFill>
                  <a:schemeClr val="accent4">
                    <a:lumMod val="50000"/>
                  </a:schemeClr>
                </a:solidFill>
                <a:latin typeface="Calibri" panose="020F0502020204030204"/>
              </a:rPr>
              <a:t>Inform</a:t>
            </a:r>
          </a:p>
        </p:txBody>
      </p:sp>
      <p:sp>
        <p:nvSpPr>
          <p:cNvPr id="26" name="Arrow: Right 25">
            <a:extLst>
              <a:ext uri="{FF2B5EF4-FFF2-40B4-BE49-F238E27FC236}">
                <a16:creationId xmlns:a16="http://schemas.microsoft.com/office/drawing/2014/main" id="{6101E6F8-3554-4CBA-9080-ABE062D11F09}"/>
              </a:ext>
            </a:extLst>
          </p:cNvPr>
          <p:cNvSpPr/>
          <p:nvPr/>
        </p:nvSpPr>
        <p:spPr>
          <a:xfrm>
            <a:off x="5148747" y="3704810"/>
            <a:ext cx="1388212" cy="687002"/>
          </a:xfrm>
          <a:prstGeom prst="rightArrow">
            <a:avLst/>
          </a:prstGeom>
          <a:solidFill>
            <a:srgbClr val="DCE4E3"/>
          </a:solidFill>
          <a:ln w="12700" cap="flat" cmpd="sng" algn="ctr">
            <a:noFill/>
            <a:prstDash val="solid"/>
            <a:miter lim="800000"/>
          </a:ln>
          <a:effectLst/>
        </p:spPr>
        <p:txBody>
          <a:bodyPr rtlCol="0" anchor="ctr"/>
          <a:lstStyle/>
          <a:p>
            <a:pPr algn="ctr" defTabSz="609614">
              <a:defRPr/>
            </a:pPr>
            <a:r>
              <a:rPr lang="en-US" sz="1400" kern="0">
                <a:solidFill>
                  <a:schemeClr val="accent4">
                    <a:lumMod val="50000"/>
                  </a:schemeClr>
                </a:solidFill>
                <a:latin typeface="Calibri" panose="020F0502020204030204"/>
              </a:rPr>
              <a:t>Inform</a:t>
            </a:r>
          </a:p>
        </p:txBody>
      </p:sp>
      <p:cxnSp>
        <p:nvCxnSpPr>
          <p:cNvPr id="27" name="Connector: Curved 26">
            <a:extLst>
              <a:ext uri="{FF2B5EF4-FFF2-40B4-BE49-F238E27FC236}">
                <a16:creationId xmlns:a16="http://schemas.microsoft.com/office/drawing/2014/main" id="{63084A5A-033F-4AFC-98B8-B25758863755}"/>
              </a:ext>
            </a:extLst>
          </p:cNvPr>
          <p:cNvCxnSpPr>
            <a:cxnSpLocks/>
            <a:stCxn id="18" idx="1"/>
            <a:endCxn id="19" idx="1"/>
          </p:cNvCxnSpPr>
          <p:nvPr/>
        </p:nvCxnSpPr>
        <p:spPr>
          <a:xfrm rot="10800000" flipH="1" flipV="1">
            <a:off x="2371299" y="2487131"/>
            <a:ext cx="3422" cy="1538671"/>
          </a:xfrm>
          <a:prstGeom prst="curvedConnector3">
            <a:avLst>
              <a:gd name="adj1" fmla="val -6680304"/>
            </a:avLst>
          </a:prstGeom>
          <a:noFill/>
          <a:ln w="57150" cap="flat" cmpd="sng" algn="ctr">
            <a:solidFill>
              <a:srgbClr val="17468F"/>
            </a:solidFill>
            <a:prstDash val="solid"/>
            <a:miter lim="800000"/>
            <a:tailEnd type="triangle"/>
          </a:ln>
          <a:effectLst/>
        </p:spPr>
      </p:cxnSp>
      <p:sp>
        <p:nvSpPr>
          <p:cNvPr id="28" name="TextBox 27">
            <a:extLst>
              <a:ext uri="{FF2B5EF4-FFF2-40B4-BE49-F238E27FC236}">
                <a16:creationId xmlns:a16="http://schemas.microsoft.com/office/drawing/2014/main" id="{1BDD967A-5559-49EC-973F-06D321EF43DE}"/>
              </a:ext>
            </a:extLst>
          </p:cNvPr>
          <p:cNvSpPr txBox="1"/>
          <p:nvPr/>
        </p:nvSpPr>
        <p:spPr>
          <a:xfrm>
            <a:off x="517473" y="3061305"/>
            <a:ext cx="1282215" cy="935577"/>
          </a:xfrm>
          <a:prstGeom prst="rect">
            <a:avLst/>
          </a:prstGeom>
          <a:solidFill>
            <a:schemeClr val="accent6">
              <a:lumMod val="10000"/>
              <a:lumOff val="90000"/>
            </a:schemeClr>
          </a:solidFill>
          <a:ln>
            <a:solidFill>
              <a:schemeClr val="accent6">
                <a:lumMod val="10000"/>
                <a:lumOff val="90000"/>
              </a:schemeClr>
            </a:solidFill>
          </a:ln>
        </p:spPr>
        <p:txBody>
          <a:bodyPr wrap="square" tIns="182880" bIns="182880" rtlCol="0">
            <a:spAutoFit/>
          </a:bodyPr>
          <a:lstStyle/>
          <a:p>
            <a:pPr algn="ctr" defTabSz="609614">
              <a:lnSpc>
                <a:spcPts val="1100"/>
              </a:lnSpc>
              <a:defRPr/>
            </a:pPr>
            <a:r>
              <a:rPr lang="en-US" sz="1100" b="1" kern="0" dirty="0">
                <a:solidFill>
                  <a:schemeClr val="accent4">
                    <a:lumMod val="50000"/>
                  </a:schemeClr>
                </a:solidFill>
                <a:latin typeface="Calibri" panose="020F0502020204030204"/>
              </a:rPr>
              <a:t>Higher vaccination coverage likely to result in lower community levels</a:t>
            </a:r>
          </a:p>
        </p:txBody>
      </p:sp>
      <p:cxnSp>
        <p:nvCxnSpPr>
          <p:cNvPr id="29" name="Connector: Curved 28">
            <a:extLst>
              <a:ext uri="{FF2B5EF4-FFF2-40B4-BE49-F238E27FC236}">
                <a16:creationId xmlns:a16="http://schemas.microsoft.com/office/drawing/2014/main" id="{8E1AFB82-3FF4-4266-8861-90268DF84D3D}"/>
              </a:ext>
            </a:extLst>
          </p:cNvPr>
          <p:cNvCxnSpPr>
            <a:cxnSpLocks/>
            <a:stCxn id="23" idx="1"/>
            <a:endCxn id="19" idx="1"/>
          </p:cNvCxnSpPr>
          <p:nvPr/>
        </p:nvCxnSpPr>
        <p:spPr>
          <a:xfrm rot="10800000" flipH="1">
            <a:off x="2371297" y="4025804"/>
            <a:ext cx="3423" cy="1560463"/>
          </a:xfrm>
          <a:prstGeom prst="curvedConnector3">
            <a:avLst>
              <a:gd name="adj1" fmla="val -6678352"/>
            </a:avLst>
          </a:prstGeom>
          <a:noFill/>
          <a:ln w="57150" cap="flat" cmpd="sng" algn="ctr">
            <a:solidFill>
              <a:srgbClr val="B01519"/>
            </a:solidFill>
            <a:prstDash val="solid"/>
            <a:miter lim="800000"/>
            <a:tailEnd type="triangle"/>
          </a:ln>
          <a:effectLst/>
        </p:spPr>
      </p:cxnSp>
      <p:sp>
        <p:nvSpPr>
          <p:cNvPr id="30" name="TextBox 29">
            <a:extLst>
              <a:ext uri="{FF2B5EF4-FFF2-40B4-BE49-F238E27FC236}">
                <a16:creationId xmlns:a16="http://schemas.microsoft.com/office/drawing/2014/main" id="{DF3F7B79-09B3-4CAF-950B-43D4142B789A}"/>
              </a:ext>
            </a:extLst>
          </p:cNvPr>
          <p:cNvSpPr txBox="1"/>
          <p:nvPr/>
        </p:nvSpPr>
        <p:spPr>
          <a:xfrm>
            <a:off x="508762" y="4409863"/>
            <a:ext cx="1282215" cy="1076641"/>
          </a:xfrm>
          <a:prstGeom prst="rect">
            <a:avLst/>
          </a:prstGeom>
          <a:solidFill>
            <a:srgbClr val="E5D5D5"/>
          </a:solidFill>
          <a:ln>
            <a:noFill/>
          </a:ln>
        </p:spPr>
        <p:txBody>
          <a:bodyPr wrap="square" tIns="182880" bIns="182880" rtlCol="0">
            <a:spAutoFit/>
          </a:bodyPr>
          <a:lstStyle/>
          <a:p>
            <a:pPr algn="ctr" defTabSz="609614">
              <a:lnSpc>
                <a:spcPts val="1100"/>
              </a:lnSpc>
              <a:defRPr/>
            </a:pPr>
            <a:r>
              <a:rPr lang="en-US" sz="1100" b="1" kern="0" dirty="0">
                <a:solidFill>
                  <a:schemeClr val="accent4">
                    <a:lumMod val="50000"/>
                  </a:schemeClr>
                </a:solidFill>
                <a:latin typeface="Calibri" panose="020F0502020204030204"/>
              </a:rPr>
              <a:t>Local metrics and information provide context to interpret community level</a:t>
            </a:r>
          </a:p>
        </p:txBody>
      </p:sp>
      <p:cxnSp>
        <p:nvCxnSpPr>
          <p:cNvPr id="17" name="Connector: Curved 16">
            <a:extLst>
              <a:ext uri="{FF2B5EF4-FFF2-40B4-BE49-F238E27FC236}">
                <a16:creationId xmlns:a16="http://schemas.microsoft.com/office/drawing/2014/main" id="{941C6269-DE2C-42BC-BCB2-DE8BB128E2C7}"/>
              </a:ext>
            </a:extLst>
          </p:cNvPr>
          <p:cNvCxnSpPr>
            <a:cxnSpLocks/>
          </p:cNvCxnSpPr>
          <p:nvPr/>
        </p:nvCxnSpPr>
        <p:spPr>
          <a:xfrm rot="10800000" flipH="1" flipV="1">
            <a:off x="9667269" y="2428100"/>
            <a:ext cx="1" cy="3108960"/>
          </a:xfrm>
          <a:prstGeom prst="curvedConnector3">
            <a:avLst>
              <a:gd name="adj1" fmla="val 22860100000"/>
            </a:avLst>
          </a:prstGeom>
          <a:noFill/>
          <a:ln w="57150" cap="flat" cmpd="sng" algn="ctr">
            <a:solidFill>
              <a:srgbClr val="17468F"/>
            </a:solidFill>
            <a:prstDash val="solid"/>
            <a:miter lim="800000"/>
            <a:tailEnd type="triangle"/>
          </a:ln>
          <a:effectLst/>
        </p:spPr>
      </p:cxnSp>
      <p:cxnSp>
        <p:nvCxnSpPr>
          <p:cNvPr id="31" name="Connector: Curved 30">
            <a:extLst>
              <a:ext uri="{FF2B5EF4-FFF2-40B4-BE49-F238E27FC236}">
                <a16:creationId xmlns:a16="http://schemas.microsoft.com/office/drawing/2014/main" id="{323A1FEF-C71A-484D-BDF2-24429F748F38}"/>
              </a:ext>
            </a:extLst>
          </p:cNvPr>
          <p:cNvCxnSpPr>
            <a:cxnSpLocks/>
          </p:cNvCxnSpPr>
          <p:nvPr/>
        </p:nvCxnSpPr>
        <p:spPr>
          <a:xfrm rot="10800000" flipH="1" flipV="1">
            <a:off x="9666457" y="4069146"/>
            <a:ext cx="8467" cy="1463040"/>
          </a:xfrm>
          <a:prstGeom prst="curvedConnector3">
            <a:avLst>
              <a:gd name="adj1" fmla="val 1899858"/>
            </a:avLst>
          </a:prstGeom>
          <a:noFill/>
          <a:ln w="57150" cap="flat" cmpd="sng" algn="ctr">
            <a:solidFill>
              <a:srgbClr val="4A9A8C"/>
            </a:solidFill>
            <a:prstDash val="solid"/>
            <a:miter lim="800000"/>
            <a:tailEnd type="triangle"/>
          </a:ln>
          <a:effectLst/>
        </p:spPr>
      </p:cxnSp>
      <p:sp>
        <p:nvSpPr>
          <p:cNvPr id="32" name="TextBox 31">
            <a:extLst>
              <a:ext uri="{FF2B5EF4-FFF2-40B4-BE49-F238E27FC236}">
                <a16:creationId xmlns:a16="http://schemas.microsoft.com/office/drawing/2014/main" id="{D998AD4A-69E9-429F-BDEE-1FC8DF3F038C}"/>
              </a:ext>
            </a:extLst>
          </p:cNvPr>
          <p:cNvSpPr txBox="1"/>
          <p:nvPr/>
        </p:nvSpPr>
        <p:spPr>
          <a:xfrm>
            <a:off x="10419153" y="3248697"/>
            <a:ext cx="1282215" cy="1640898"/>
          </a:xfrm>
          <a:prstGeom prst="rect">
            <a:avLst/>
          </a:prstGeom>
          <a:solidFill>
            <a:srgbClr val="DCE4E3"/>
          </a:solidFill>
          <a:ln>
            <a:noFill/>
          </a:ln>
        </p:spPr>
        <p:txBody>
          <a:bodyPr wrap="square" tIns="182880" bIns="182880" rtlCol="0">
            <a:spAutoFit/>
          </a:bodyPr>
          <a:lstStyle/>
          <a:p>
            <a:pPr algn="ctr" defTabSz="609614">
              <a:lnSpc>
                <a:spcPts val="1100"/>
              </a:lnSpc>
              <a:defRPr/>
            </a:pPr>
            <a:r>
              <a:rPr lang="en-US" sz="1100" b="1" kern="0" dirty="0">
                <a:solidFill>
                  <a:schemeClr val="accent4">
                    <a:lumMod val="50000"/>
                  </a:schemeClr>
                </a:solidFill>
                <a:latin typeface="Calibri" panose="020F0502020204030204"/>
              </a:rPr>
              <a:t>Local vaccine activities and recommended prevention measures for different community levels inform local decisions</a:t>
            </a:r>
          </a:p>
        </p:txBody>
      </p:sp>
      <p:sp>
        <p:nvSpPr>
          <p:cNvPr id="9" name="TextBox 8">
            <a:extLst>
              <a:ext uri="{FF2B5EF4-FFF2-40B4-BE49-F238E27FC236}">
                <a16:creationId xmlns:a16="http://schemas.microsoft.com/office/drawing/2014/main" id="{FDDC2A8B-4AC2-43F5-ACB6-B14F0191D3EA}"/>
              </a:ext>
            </a:extLst>
          </p:cNvPr>
          <p:cNvSpPr txBox="1"/>
          <p:nvPr/>
        </p:nvSpPr>
        <p:spPr>
          <a:xfrm>
            <a:off x="2453665" y="1329000"/>
            <a:ext cx="2669949" cy="338554"/>
          </a:xfrm>
          <a:prstGeom prst="rect">
            <a:avLst/>
          </a:prstGeom>
          <a:noFill/>
        </p:spPr>
        <p:txBody>
          <a:bodyPr wrap="square" rtlCol="0">
            <a:spAutoFit/>
          </a:bodyPr>
          <a:lstStyle/>
          <a:p>
            <a:pPr algn="ctr" defTabSz="677296"/>
            <a:r>
              <a:rPr lang="en-US" sz="1600" b="1">
                <a:solidFill>
                  <a:schemeClr val="accent4">
                    <a:lumMod val="50000"/>
                  </a:schemeClr>
                </a:solidFill>
                <a:latin typeface="Calibri" panose="020F0502020204030204" pitchFamily="34" charset="0"/>
              </a:rPr>
              <a:t>Community Metrics</a:t>
            </a:r>
            <a:endParaRPr lang="en-US" sz="1200" b="1">
              <a:solidFill>
                <a:schemeClr val="accent4">
                  <a:lumMod val="50000"/>
                </a:schemeClr>
              </a:solidFill>
              <a:latin typeface="Calibri" panose="020F0502020204030204" pitchFamily="34" charset="0"/>
            </a:endParaRPr>
          </a:p>
        </p:txBody>
      </p:sp>
      <p:sp>
        <p:nvSpPr>
          <p:cNvPr id="34" name="TextBox 33">
            <a:extLst>
              <a:ext uri="{FF2B5EF4-FFF2-40B4-BE49-F238E27FC236}">
                <a16:creationId xmlns:a16="http://schemas.microsoft.com/office/drawing/2014/main" id="{A16CEF1A-6CFA-4309-A802-59120057FDED}"/>
              </a:ext>
            </a:extLst>
          </p:cNvPr>
          <p:cNvSpPr txBox="1"/>
          <p:nvPr/>
        </p:nvSpPr>
        <p:spPr>
          <a:xfrm>
            <a:off x="7028268" y="1318652"/>
            <a:ext cx="2120636" cy="338554"/>
          </a:xfrm>
          <a:prstGeom prst="rect">
            <a:avLst/>
          </a:prstGeom>
          <a:noFill/>
        </p:spPr>
        <p:txBody>
          <a:bodyPr wrap="square" rtlCol="0">
            <a:spAutoFit/>
          </a:bodyPr>
          <a:lstStyle/>
          <a:p>
            <a:pPr algn="ctr" defTabSz="677296"/>
            <a:r>
              <a:rPr lang="en-US" sz="1600" b="1">
                <a:solidFill>
                  <a:schemeClr val="accent4">
                    <a:lumMod val="50000"/>
                  </a:schemeClr>
                </a:solidFill>
                <a:latin typeface="Calibri" panose="020F0502020204030204" pitchFamily="34" charset="0"/>
              </a:rPr>
              <a:t>Community Actions</a:t>
            </a:r>
            <a:endParaRPr lang="en-US" sz="1200" b="1">
              <a:solidFill>
                <a:schemeClr val="accent4">
                  <a:lumMod val="50000"/>
                </a:schemeClr>
              </a:solidFill>
              <a:latin typeface="Calibri" panose="020F0502020204030204" pitchFamily="34" charset="0"/>
            </a:endParaRPr>
          </a:p>
        </p:txBody>
      </p:sp>
      <p:sp>
        <p:nvSpPr>
          <p:cNvPr id="2" name="Title 1">
            <a:extLst>
              <a:ext uri="{FF2B5EF4-FFF2-40B4-BE49-F238E27FC236}">
                <a16:creationId xmlns:a16="http://schemas.microsoft.com/office/drawing/2014/main" id="{54272579-960F-41A5-92CE-FFCB436B7355}"/>
              </a:ext>
            </a:extLst>
          </p:cNvPr>
          <p:cNvSpPr>
            <a:spLocks noGrp="1"/>
          </p:cNvSpPr>
          <p:nvPr>
            <p:ph type="title"/>
          </p:nvPr>
        </p:nvSpPr>
        <p:spPr>
          <a:xfrm>
            <a:off x="609600" y="-12446"/>
            <a:ext cx="10972800" cy="919455"/>
          </a:xfrm>
        </p:spPr>
        <p:txBody>
          <a:bodyPr/>
          <a:lstStyle/>
          <a:p>
            <a:r>
              <a:rPr lang="en-US" sz="3600"/>
              <a:t>Proposed Framework for Monitoring and Prevention</a:t>
            </a:r>
            <a:endParaRPr lang="en-US" sz="3200"/>
          </a:p>
        </p:txBody>
      </p:sp>
    </p:spTree>
    <p:extLst>
      <p:ext uri="{BB962C8B-B14F-4D97-AF65-F5344CB8AC3E}">
        <p14:creationId xmlns:p14="http://schemas.microsoft.com/office/powerpoint/2010/main" val="377447537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9636-5F2E-4ADA-8864-B9263BB15DBC}"/>
              </a:ext>
            </a:extLst>
          </p:cNvPr>
          <p:cNvSpPr>
            <a:spLocks noGrp="1"/>
          </p:cNvSpPr>
          <p:nvPr>
            <p:ph type="title"/>
          </p:nvPr>
        </p:nvSpPr>
        <p:spPr>
          <a:xfrm>
            <a:off x="609600" y="0"/>
            <a:ext cx="10972800" cy="1237785"/>
          </a:xfrm>
        </p:spPr>
        <p:txBody>
          <a:bodyPr/>
          <a:lstStyle/>
          <a:p>
            <a:r>
              <a:rPr lang="en-US" dirty="0"/>
              <a:t>Implications for Using COVID-19 Community Levels to Inform Public Health Recommendations</a:t>
            </a:r>
          </a:p>
        </p:txBody>
      </p:sp>
      <p:sp>
        <p:nvSpPr>
          <p:cNvPr id="3" name="Text Placeholder 2">
            <a:extLst>
              <a:ext uri="{FF2B5EF4-FFF2-40B4-BE49-F238E27FC236}">
                <a16:creationId xmlns:a16="http://schemas.microsoft.com/office/drawing/2014/main" id="{E3932308-6EEA-453D-A691-3842AFA7EBDA}"/>
              </a:ext>
            </a:extLst>
          </p:cNvPr>
          <p:cNvSpPr>
            <a:spLocks noGrp="1"/>
          </p:cNvSpPr>
          <p:nvPr>
            <p:ph type="body" sz="quarter" idx="10"/>
          </p:nvPr>
        </p:nvSpPr>
        <p:spPr>
          <a:xfrm>
            <a:off x="731520" y="1532104"/>
            <a:ext cx="10728960" cy="4455584"/>
          </a:xfrm>
        </p:spPr>
        <p:txBody>
          <a:bodyPr/>
          <a:lstStyle/>
          <a:p>
            <a:pPr>
              <a:lnSpc>
                <a:spcPts val="2600"/>
              </a:lnSpc>
              <a:spcBef>
                <a:spcPts val="0"/>
              </a:spcBef>
              <a:spcAft>
                <a:spcPts val="2000"/>
              </a:spcAft>
            </a:pPr>
            <a:r>
              <a:rPr lang="en-US" sz="2600" dirty="0">
                <a:solidFill>
                  <a:schemeClr val="accent4">
                    <a:lumMod val="50000"/>
                  </a:schemeClr>
                </a:solidFill>
              </a:rPr>
              <a:t>COVID-19 community levels can inform recommendations for </a:t>
            </a:r>
            <a:r>
              <a:rPr lang="en-US" sz="2600" b="1" dirty="0">
                <a:solidFill>
                  <a:schemeClr val="accent4">
                    <a:lumMod val="50000"/>
                  </a:schemeClr>
                </a:solidFill>
              </a:rPr>
              <a:t>community-level preventive strategies</a:t>
            </a:r>
            <a:r>
              <a:rPr lang="en-US" sz="2600" dirty="0">
                <a:solidFill>
                  <a:schemeClr val="accent4">
                    <a:lumMod val="50000"/>
                  </a:schemeClr>
                </a:solidFill>
              </a:rPr>
              <a:t> and </a:t>
            </a:r>
            <a:r>
              <a:rPr lang="en-US" sz="2600" b="1" dirty="0">
                <a:solidFill>
                  <a:schemeClr val="accent4">
                    <a:lumMod val="50000"/>
                  </a:schemeClr>
                </a:solidFill>
              </a:rPr>
              <a:t>individual preventive behaviors</a:t>
            </a:r>
            <a:endParaRPr lang="en-US" sz="2600" dirty="0">
              <a:solidFill>
                <a:schemeClr val="accent4">
                  <a:lumMod val="50000"/>
                </a:schemeClr>
              </a:solidFill>
            </a:endParaRPr>
          </a:p>
          <a:p>
            <a:pPr>
              <a:lnSpc>
                <a:spcPts val="2600"/>
              </a:lnSpc>
              <a:spcBef>
                <a:spcPts val="0"/>
              </a:spcBef>
              <a:spcAft>
                <a:spcPts val="2000"/>
              </a:spcAft>
            </a:pPr>
            <a:r>
              <a:rPr lang="en-US" sz="2600" dirty="0">
                <a:solidFill>
                  <a:schemeClr val="accent4">
                    <a:lumMod val="50000"/>
                  </a:schemeClr>
                </a:solidFill>
              </a:rPr>
              <a:t>At higher COVID-19 community levels recommendation would include:</a:t>
            </a:r>
          </a:p>
          <a:p>
            <a:pPr lvl="1">
              <a:lnSpc>
                <a:spcPts val="2600"/>
              </a:lnSpc>
              <a:spcBef>
                <a:spcPts val="0"/>
              </a:spcBef>
              <a:spcAft>
                <a:spcPts val="1200"/>
              </a:spcAft>
            </a:pPr>
            <a:r>
              <a:rPr lang="en-US" sz="2400" dirty="0">
                <a:solidFill>
                  <a:schemeClr val="accent4">
                    <a:lumMod val="50000"/>
                  </a:schemeClr>
                </a:solidFill>
              </a:rPr>
              <a:t>Masking </a:t>
            </a:r>
          </a:p>
          <a:p>
            <a:pPr lvl="1">
              <a:lnSpc>
                <a:spcPts val="2600"/>
              </a:lnSpc>
              <a:spcBef>
                <a:spcPts val="0"/>
              </a:spcBef>
              <a:spcAft>
                <a:spcPts val="1200"/>
              </a:spcAft>
            </a:pPr>
            <a:r>
              <a:rPr lang="en-US" sz="2400" dirty="0">
                <a:solidFill>
                  <a:schemeClr val="accent4">
                    <a:lumMod val="50000"/>
                  </a:schemeClr>
                </a:solidFill>
              </a:rPr>
              <a:t>Testing Strategies (e.g., screening testing)</a:t>
            </a:r>
          </a:p>
          <a:p>
            <a:pPr lvl="1">
              <a:lnSpc>
                <a:spcPts val="2600"/>
              </a:lnSpc>
              <a:spcBef>
                <a:spcPts val="0"/>
              </a:spcBef>
              <a:spcAft>
                <a:spcPts val="1200"/>
              </a:spcAft>
            </a:pPr>
            <a:r>
              <a:rPr lang="en-US" sz="2400" dirty="0">
                <a:solidFill>
                  <a:schemeClr val="accent4">
                    <a:lumMod val="50000"/>
                  </a:schemeClr>
                </a:solidFill>
              </a:rPr>
              <a:t>High-risk individuals and their household or social contacts (e.g., masking, testing, and access to treatments)</a:t>
            </a:r>
          </a:p>
          <a:p>
            <a:pPr lvl="1">
              <a:lnSpc>
                <a:spcPts val="2600"/>
              </a:lnSpc>
              <a:spcBef>
                <a:spcPts val="0"/>
              </a:spcBef>
              <a:spcAft>
                <a:spcPts val="1200"/>
              </a:spcAft>
            </a:pPr>
            <a:r>
              <a:rPr lang="en-US" sz="2400" dirty="0">
                <a:solidFill>
                  <a:schemeClr val="accent4">
                    <a:lumMod val="50000"/>
                  </a:schemeClr>
                </a:solidFill>
              </a:rPr>
              <a:t>Setting-specific recommendations (e.g., K-12 schools, healthcare)</a:t>
            </a:r>
          </a:p>
          <a:p>
            <a:pPr lvl="1">
              <a:lnSpc>
                <a:spcPts val="2600"/>
              </a:lnSpc>
              <a:spcBef>
                <a:spcPts val="0"/>
              </a:spcBef>
              <a:spcAft>
                <a:spcPts val="1200"/>
              </a:spcAft>
            </a:pPr>
            <a:r>
              <a:rPr lang="en-US" sz="2400" dirty="0">
                <a:solidFill>
                  <a:schemeClr val="accent4">
                    <a:lumMod val="50000"/>
                  </a:schemeClr>
                </a:solidFill>
              </a:rPr>
              <a:t>High-risk congregate settings (e.g., masking and screening testing)</a:t>
            </a:r>
            <a:endParaRPr lang="en-US" sz="2600" dirty="0">
              <a:solidFill>
                <a:schemeClr val="accent4">
                  <a:lumMod val="50000"/>
                </a:schemeClr>
              </a:solidFill>
            </a:endParaRPr>
          </a:p>
        </p:txBody>
      </p:sp>
    </p:spTree>
    <p:extLst>
      <p:ext uri="{BB962C8B-B14F-4D97-AF65-F5344CB8AC3E}">
        <p14:creationId xmlns:p14="http://schemas.microsoft.com/office/powerpoint/2010/main" val="325857585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07D9-8186-4708-83CC-F9BC44BC128E}"/>
              </a:ext>
            </a:extLst>
          </p:cNvPr>
          <p:cNvSpPr>
            <a:spLocks noGrp="1"/>
          </p:cNvSpPr>
          <p:nvPr>
            <p:ph type="title"/>
          </p:nvPr>
        </p:nvSpPr>
        <p:spPr/>
        <p:txBody>
          <a:bodyPr/>
          <a:lstStyle/>
          <a:p>
            <a:r>
              <a:rPr lang="en-US" dirty="0"/>
              <a:t>Key Considerations</a:t>
            </a:r>
          </a:p>
        </p:txBody>
      </p:sp>
      <p:sp>
        <p:nvSpPr>
          <p:cNvPr id="3" name="Text Placeholder 2">
            <a:extLst>
              <a:ext uri="{FF2B5EF4-FFF2-40B4-BE49-F238E27FC236}">
                <a16:creationId xmlns:a16="http://schemas.microsoft.com/office/drawing/2014/main" id="{15BF3DCE-0865-4F7F-855C-ED9D2E66298B}"/>
              </a:ext>
            </a:extLst>
          </p:cNvPr>
          <p:cNvSpPr>
            <a:spLocks noGrp="1"/>
          </p:cNvSpPr>
          <p:nvPr>
            <p:ph type="body" sz="quarter" idx="10"/>
          </p:nvPr>
        </p:nvSpPr>
        <p:spPr>
          <a:xfrm>
            <a:off x="609600" y="1411550"/>
            <a:ext cx="10972800" cy="4589201"/>
          </a:xfrm>
        </p:spPr>
        <p:txBody>
          <a:bodyPr/>
          <a:lstStyle/>
          <a:p>
            <a:r>
              <a:rPr lang="en-US" sz="2400" dirty="0"/>
              <a:t>Vaccination is the leading public health prevention strategy to prevent severe disease and deaths from COVID-19. </a:t>
            </a:r>
          </a:p>
          <a:p>
            <a:r>
              <a:rPr lang="en-US" sz="2400" dirty="0"/>
              <a:t>People who are up to date on vaccines have much lower risk of severe illness and death from COVID-19 compared with unvaccinated people. </a:t>
            </a:r>
          </a:p>
          <a:p>
            <a:r>
              <a:rPr lang="en-US" sz="2400" dirty="0"/>
              <a:t>When making decisions about individual preventive behaviors and community prevention strategies in addition to vaccination, people and health officials  should consider the COVID-19 community level. </a:t>
            </a:r>
          </a:p>
          <a:p>
            <a:r>
              <a:rPr lang="en-US" sz="2400" dirty="0"/>
              <a:t>Health departments should consider health equity, and make use of other surveillance information (wastewater, ED surveillance, etc.), if available, to inform local decisions.</a:t>
            </a:r>
          </a:p>
          <a:p>
            <a:r>
              <a:rPr lang="en-US" sz="2400" dirty="0"/>
              <a:t>Layered prevention strategies — like staying up to date on vaccines and wearing masks — can help prevent severe disease and reduce strain on the healthcare system. </a:t>
            </a:r>
          </a:p>
        </p:txBody>
      </p:sp>
    </p:spTree>
    <p:extLst>
      <p:ext uri="{BB962C8B-B14F-4D97-AF65-F5344CB8AC3E}">
        <p14:creationId xmlns:p14="http://schemas.microsoft.com/office/powerpoint/2010/main" val="37743325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7C2D11-22B0-4E21-BD92-D67C84DBFBB1}"/>
              </a:ext>
            </a:extLst>
          </p:cNvPr>
          <p:cNvSpPr>
            <a:spLocks noGrp="1"/>
          </p:cNvSpPr>
          <p:nvPr>
            <p:ph type="sldNum" sz="quarter" idx="4294967295"/>
          </p:nvPr>
        </p:nvSpPr>
        <p:spPr>
          <a:xfrm>
            <a:off x="11811000" y="6500813"/>
            <a:ext cx="381000" cy="3571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EBCDCBD-78E1-0D41-A999-31B5EBF8E02C}" type="slidenum">
              <a:rPr kumimoji="0" lang="en-US" sz="1000" b="1" i="0" u="none" strike="noStrike" kern="1200" cap="none" spc="0" normalizeH="0" baseline="0" noProof="0" smtClean="0">
                <a:ln>
                  <a:noFill/>
                </a:ln>
                <a:solidFill>
                  <a:srgbClr val="3E8ED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3E8EDE"/>
              </a:solidFill>
              <a:effectLst/>
              <a:uLnTx/>
              <a:uFillTx/>
              <a:latin typeface="Arial" panose="020B0604020202020204"/>
              <a:ea typeface="+mn-ea"/>
              <a:cs typeface="+mn-cs"/>
            </a:endParaRPr>
          </a:p>
        </p:txBody>
      </p:sp>
      <p:graphicFrame>
        <p:nvGraphicFramePr>
          <p:cNvPr id="25" name="Table 24"/>
          <p:cNvGraphicFramePr>
            <a:graphicFrameLocks noGrp="1"/>
          </p:cNvGraphicFramePr>
          <p:nvPr/>
        </p:nvGraphicFramePr>
        <p:xfrm>
          <a:off x="7623034" y="2741839"/>
          <a:ext cx="4348842" cy="1913388"/>
        </p:xfrm>
        <a:graphic>
          <a:graphicData uri="http://schemas.openxmlformats.org/drawingml/2006/table">
            <a:tbl>
              <a:tblPr firstRow="1" bandRow="1">
                <a:tableStyleId>{5C22544A-7EE6-4342-B048-85BDC9FD1C3A}</a:tableStyleId>
              </a:tblPr>
              <a:tblGrid>
                <a:gridCol w="1449614">
                  <a:extLst>
                    <a:ext uri="{9D8B030D-6E8A-4147-A177-3AD203B41FA5}">
                      <a16:colId xmlns:a16="http://schemas.microsoft.com/office/drawing/2014/main" val="1757661929"/>
                    </a:ext>
                  </a:extLst>
                </a:gridCol>
                <a:gridCol w="1449614">
                  <a:extLst>
                    <a:ext uri="{9D8B030D-6E8A-4147-A177-3AD203B41FA5}">
                      <a16:colId xmlns:a16="http://schemas.microsoft.com/office/drawing/2014/main" val="1661503959"/>
                    </a:ext>
                  </a:extLst>
                </a:gridCol>
                <a:gridCol w="1449614">
                  <a:extLst>
                    <a:ext uri="{9D8B030D-6E8A-4147-A177-3AD203B41FA5}">
                      <a16:colId xmlns:a16="http://schemas.microsoft.com/office/drawing/2014/main" val="1792801844"/>
                    </a:ext>
                  </a:extLst>
                </a:gridCol>
              </a:tblGrid>
              <a:tr h="478347">
                <a:tc>
                  <a:txBody>
                    <a:bodyPr/>
                    <a:lstStyle/>
                    <a:p>
                      <a:pPr algn="ctr" rtl="0" fontAlgn="ctr"/>
                      <a:r>
                        <a:rPr lang="en-US" sz="1800" b="1" i="0" u="none" strike="noStrike">
                          <a:solidFill>
                            <a:srgbClr val="000000"/>
                          </a:solidFill>
                          <a:effectLst/>
                          <a:latin typeface="Source Sans Pro" panose="020B0503030403020204" pitchFamily="34" charset="0"/>
                        </a:rPr>
                        <a:t> </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800" b="1" i="0" u="none" strike="noStrike">
                          <a:solidFill>
                            <a:srgbClr val="000000"/>
                          </a:solidFill>
                          <a:effectLst/>
                          <a:latin typeface="Source Sans Pro" panose="020B0503030403020204" pitchFamily="34" charset="0"/>
                        </a:rPr>
                        <a:t>% of Counties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800" b="1" i="0" u="none" strike="noStrike">
                          <a:solidFill>
                            <a:srgbClr val="000000"/>
                          </a:solidFill>
                          <a:effectLst/>
                          <a:latin typeface="Source Sans Pro" panose="020B0503030403020204" pitchFamily="34" charset="0"/>
                        </a:rPr>
                        <a:t>% of Pop.</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80666024"/>
                  </a:ext>
                </a:extLst>
              </a:tr>
              <a:tr h="478347">
                <a:tc>
                  <a:txBody>
                    <a:bodyPr/>
                    <a:lstStyle/>
                    <a:p>
                      <a:pPr algn="ctr" rtl="0" fontAlgn="ctr"/>
                      <a:r>
                        <a:rPr lang="en-US" sz="1800" b="1" i="0" u="none" strike="noStrike" dirty="0">
                          <a:solidFill>
                            <a:srgbClr val="000000"/>
                          </a:solidFill>
                          <a:effectLst/>
                          <a:latin typeface="Source Sans Pro" panose="020B0503030403020204" pitchFamily="34" charset="0"/>
                        </a:rPr>
                        <a:t>Low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800" b="1" i="0" u="none" strike="noStrike" dirty="0">
                          <a:solidFill>
                            <a:srgbClr val="000000"/>
                          </a:solidFill>
                          <a:effectLst/>
                          <a:latin typeface="Source Sans Pro" panose="020B0503030403020204" pitchFamily="34" charset="0"/>
                        </a:rPr>
                        <a:t>23.0%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tc>
                  <a:txBody>
                    <a:bodyPr/>
                    <a:lstStyle/>
                    <a:p>
                      <a:pPr algn="ctr" rtl="0" fontAlgn="ctr"/>
                      <a:r>
                        <a:rPr lang="en-US" sz="1800" b="1" i="0" u="none" strike="noStrike" dirty="0">
                          <a:solidFill>
                            <a:srgbClr val="000000"/>
                          </a:solidFill>
                          <a:effectLst/>
                          <a:latin typeface="Source Sans Pro" panose="020B0503030403020204" pitchFamily="34" charset="0"/>
                        </a:rPr>
                        <a:t>29.5%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267262826"/>
                  </a:ext>
                </a:extLst>
              </a:tr>
              <a:tr h="478347">
                <a:tc>
                  <a:txBody>
                    <a:bodyPr/>
                    <a:lstStyle/>
                    <a:p>
                      <a:pPr algn="ctr" rtl="0" fontAlgn="ctr"/>
                      <a:r>
                        <a:rPr lang="en-US" sz="1800" b="1" i="0" u="none" strike="noStrike">
                          <a:solidFill>
                            <a:srgbClr val="000000"/>
                          </a:solidFill>
                          <a:effectLst/>
                          <a:latin typeface="Source Sans Pro" panose="020B0503030403020204" pitchFamily="34" charset="0"/>
                        </a:rPr>
                        <a:t>Medium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800" b="1" i="0" u="none" strike="noStrike" dirty="0">
                          <a:solidFill>
                            <a:srgbClr val="000000"/>
                          </a:solidFill>
                          <a:effectLst/>
                          <a:latin typeface="Source Sans Pro" panose="020B0503030403020204" pitchFamily="34" charset="0"/>
                        </a:rPr>
                        <a:t>39.6%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algn="ctr" rtl="0" fontAlgn="ctr"/>
                      <a:r>
                        <a:rPr lang="en-US" sz="1800" b="1" i="0" u="none" strike="noStrike" dirty="0">
                          <a:solidFill>
                            <a:srgbClr val="000000"/>
                          </a:solidFill>
                          <a:effectLst/>
                          <a:latin typeface="Source Sans Pro" panose="020B0503030403020204" pitchFamily="34" charset="0"/>
                        </a:rPr>
                        <a:t>42.2%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886492037"/>
                  </a:ext>
                </a:extLst>
              </a:tr>
              <a:tr h="478347">
                <a:tc>
                  <a:txBody>
                    <a:bodyPr/>
                    <a:lstStyle/>
                    <a:p>
                      <a:pPr algn="ctr" rtl="0" fontAlgn="ctr"/>
                      <a:r>
                        <a:rPr lang="en-US" sz="1800" b="1" i="0" u="none" strike="noStrike">
                          <a:solidFill>
                            <a:srgbClr val="000000"/>
                          </a:solidFill>
                          <a:effectLst/>
                          <a:latin typeface="Source Sans Pro" panose="020B0503030403020204" pitchFamily="34" charset="0"/>
                        </a:rPr>
                        <a:t>High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800" b="1" i="0" u="none" strike="noStrike" dirty="0">
                          <a:solidFill>
                            <a:srgbClr val="000000"/>
                          </a:solidFill>
                          <a:effectLst/>
                          <a:latin typeface="Source Sans Pro" panose="020B0503030403020204" pitchFamily="34" charset="0"/>
                        </a:rPr>
                        <a:t>37.3%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tc>
                  <a:txBody>
                    <a:bodyPr/>
                    <a:lstStyle/>
                    <a:p>
                      <a:pPr algn="ctr" rtl="0" fontAlgn="ctr"/>
                      <a:r>
                        <a:rPr lang="en-US" sz="1800" b="1" i="0" u="none" strike="noStrike" dirty="0">
                          <a:solidFill>
                            <a:srgbClr val="000000"/>
                          </a:solidFill>
                          <a:effectLst/>
                          <a:latin typeface="Source Sans Pro" panose="020B0503030403020204" pitchFamily="34" charset="0"/>
                        </a:rPr>
                        <a:t>28.2%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C8D59"/>
                    </a:solidFill>
                  </a:tcPr>
                </a:tc>
                <a:extLst>
                  <a:ext uri="{0D108BD9-81ED-4DB2-BD59-A6C34878D82A}">
                    <a16:rowId xmlns:a16="http://schemas.microsoft.com/office/drawing/2014/main" val="2097357462"/>
                  </a:ext>
                </a:extLst>
              </a:tr>
            </a:tbl>
          </a:graphicData>
        </a:graphic>
      </p:graphicFrame>
      <p:sp>
        <p:nvSpPr>
          <p:cNvPr id="28" name="Title 1">
            <a:extLst>
              <a:ext uri="{FF2B5EF4-FFF2-40B4-BE49-F238E27FC236}">
                <a16:creationId xmlns:a16="http://schemas.microsoft.com/office/drawing/2014/main" id="{3850B606-5630-43E2-9932-6DABA1466584}"/>
              </a:ext>
            </a:extLst>
          </p:cNvPr>
          <p:cNvSpPr>
            <a:spLocks noGrp="1"/>
          </p:cNvSpPr>
          <p:nvPr>
            <p:ph type="title"/>
          </p:nvPr>
        </p:nvSpPr>
        <p:spPr>
          <a:xfrm>
            <a:off x="609600" y="274639"/>
            <a:ext cx="10972800" cy="919455"/>
          </a:xfrm>
        </p:spPr>
        <p:txBody>
          <a:bodyPr/>
          <a:lstStyle/>
          <a:p>
            <a:r>
              <a:rPr lang="en-US" dirty="0"/>
              <a:t>COVID-19 community levels on February 24, 2022</a:t>
            </a:r>
          </a:p>
        </p:txBody>
      </p:sp>
      <p:pic>
        <p:nvPicPr>
          <p:cNvPr id="7" name="Picture 6" descr="Picture">
            <a:extLst>
              <a:ext uri="{FF2B5EF4-FFF2-40B4-BE49-F238E27FC236}">
                <a16:creationId xmlns:a16="http://schemas.microsoft.com/office/drawing/2014/main" id="{00000000-0008-0000-0200-000002000000}"/>
              </a:ext>
            </a:extLst>
          </p:cNvPr>
          <p:cNvPicPr>
            <a:picLocks noChangeAspect="1"/>
          </p:cNvPicPr>
          <p:nvPr/>
        </p:nvPicPr>
        <p:blipFill rotWithShape="1">
          <a:blip r:embed="rId2"/>
          <a:srcRect t="16495"/>
          <a:stretch/>
        </p:blipFill>
        <p:spPr>
          <a:xfrm>
            <a:off x="220124" y="1643605"/>
            <a:ext cx="7112671" cy="4606724"/>
          </a:xfrm>
          <a:prstGeom prst="rect">
            <a:avLst/>
          </a:prstGeom>
        </p:spPr>
      </p:pic>
    </p:spTree>
    <p:extLst>
      <p:ext uri="{BB962C8B-B14F-4D97-AF65-F5344CB8AC3E}">
        <p14:creationId xmlns:p14="http://schemas.microsoft.com/office/powerpoint/2010/main" val="125773059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452D-534B-4FAD-98E1-72CB601915A0}"/>
              </a:ext>
            </a:extLst>
          </p:cNvPr>
          <p:cNvSpPr>
            <a:spLocks noGrp="1"/>
          </p:cNvSpPr>
          <p:nvPr>
            <p:ph type="title"/>
          </p:nvPr>
        </p:nvSpPr>
        <p:spPr/>
        <p:txBody>
          <a:bodyPr/>
          <a:lstStyle/>
          <a:p>
            <a:r>
              <a:rPr lang="en-US"/>
              <a:t>Data sources and acknowledgments</a:t>
            </a:r>
          </a:p>
        </p:txBody>
      </p:sp>
      <p:sp>
        <p:nvSpPr>
          <p:cNvPr id="3" name="Text Placeholder 2">
            <a:extLst>
              <a:ext uri="{FF2B5EF4-FFF2-40B4-BE49-F238E27FC236}">
                <a16:creationId xmlns:a16="http://schemas.microsoft.com/office/drawing/2014/main" id="{992402E4-9EA6-430C-BF45-CCB8E38F4C22}"/>
              </a:ext>
            </a:extLst>
          </p:cNvPr>
          <p:cNvSpPr>
            <a:spLocks noGrp="1"/>
          </p:cNvSpPr>
          <p:nvPr>
            <p:ph type="body" sz="quarter" idx="10"/>
          </p:nvPr>
        </p:nvSpPr>
        <p:spPr/>
        <p:txBody>
          <a:bodyPr/>
          <a:lstStyle/>
          <a:p>
            <a:r>
              <a:rPr lang="en-US" b="1"/>
              <a:t>Data sources</a:t>
            </a:r>
          </a:p>
          <a:p>
            <a:pPr lvl="1"/>
            <a:r>
              <a:rPr lang="en-US"/>
              <a:t>Unified Hospital Data Surveillance System (UHDSS) </a:t>
            </a:r>
          </a:p>
          <a:p>
            <a:pPr lvl="1"/>
            <a:r>
              <a:rPr lang="en-US"/>
              <a:t>Aggregate Case and Death Counts (ACDC)</a:t>
            </a:r>
          </a:p>
          <a:p>
            <a:r>
              <a:rPr lang="en-US" b="1"/>
              <a:t>Acknowledgments</a:t>
            </a:r>
            <a:endParaRPr lang="en-US"/>
          </a:p>
          <a:p>
            <a:pPr lvl="1"/>
            <a:r>
              <a:rPr lang="en-US"/>
              <a:t>Johns Hopkins University’s Applied Physics Laboratory</a:t>
            </a:r>
          </a:p>
          <a:p>
            <a:pPr lvl="1"/>
            <a:r>
              <a:rPr lang="en-US"/>
              <a:t>CDC COVID-19 Response</a:t>
            </a:r>
          </a:p>
        </p:txBody>
      </p:sp>
    </p:spTree>
    <p:extLst>
      <p:ext uri="{BB962C8B-B14F-4D97-AF65-F5344CB8AC3E}">
        <p14:creationId xmlns:p14="http://schemas.microsoft.com/office/powerpoint/2010/main" val="26938591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528F-B84E-41D2-BA33-6BF0DAC6127C}"/>
              </a:ext>
            </a:extLst>
          </p:cNvPr>
          <p:cNvSpPr>
            <a:spLocks noGrp="1"/>
          </p:cNvSpPr>
          <p:nvPr>
            <p:ph type="title"/>
          </p:nvPr>
        </p:nvSpPr>
        <p:spPr/>
        <p:txBody>
          <a:bodyPr/>
          <a:lstStyle/>
          <a:p>
            <a:r>
              <a:rPr lang="en-US"/>
              <a:t>CDC’s Indicators of Community Transmission</a:t>
            </a:r>
          </a:p>
        </p:txBody>
      </p:sp>
      <p:sp>
        <p:nvSpPr>
          <p:cNvPr id="3" name="Text Placeholder 2">
            <a:extLst>
              <a:ext uri="{FF2B5EF4-FFF2-40B4-BE49-F238E27FC236}">
                <a16:creationId xmlns:a16="http://schemas.microsoft.com/office/drawing/2014/main" id="{4133E9E5-4B41-41A3-BC76-47C7FC16A214}"/>
              </a:ext>
            </a:extLst>
          </p:cNvPr>
          <p:cNvSpPr>
            <a:spLocks noGrp="1"/>
          </p:cNvSpPr>
          <p:nvPr>
            <p:ph type="body" sz="quarter" idx="10"/>
          </p:nvPr>
        </p:nvSpPr>
        <p:spPr>
          <a:xfrm>
            <a:off x="609600" y="2595255"/>
            <a:ext cx="10972800" cy="3405495"/>
          </a:xfrm>
        </p:spPr>
        <p:txBody>
          <a:bodyPr/>
          <a:lstStyle/>
          <a:p>
            <a:r>
              <a:rPr lang="en-US" dirty="0"/>
              <a:t>First released in September 2020</a:t>
            </a:r>
          </a:p>
          <a:p>
            <a:r>
              <a:rPr lang="en-US" dirty="0"/>
              <a:t>Relied on two metrics to define community transmission: Total new cases per 100,000 persons in the past 7 days, and percentage of Nucleic Acid Amplification Test results that are positive during the past 7 days</a:t>
            </a:r>
          </a:p>
          <a:p>
            <a:r>
              <a:rPr lang="en-US" dirty="0"/>
              <a:t>Used by CDC to inform setting-specific guidance and layered prevention strategies (e.g., screening testing in schools, masking, etc.)</a:t>
            </a:r>
          </a:p>
          <a:p>
            <a:r>
              <a:rPr lang="en-US" dirty="0"/>
              <a:t>Public health practitioners, schools, businesses, and community organizations also rely on these metrics to inform decisions about prevention measures</a:t>
            </a:r>
          </a:p>
          <a:p>
            <a:endParaRPr lang="en-US" dirty="0"/>
          </a:p>
          <a:p>
            <a:endParaRPr lang="en-US" dirty="0"/>
          </a:p>
        </p:txBody>
      </p:sp>
      <p:graphicFrame>
        <p:nvGraphicFramePr>
          <p:cNvPr id="4" name="Table 2">
            <a:extLst>
              <a:ext uri="{FF2B5EF4-FFF2-40B4-BE49-F238E27FC236}">
                <a16:creationId xmlns:a16="http://schemas.microsoft.com/office/drawing/2014/main" id="{8CBB412A-CB8D-42AD-8CC1-788BD2386090}"/>
              </a:ext>
            </a:extLst>
          </p:cNvPr>
          <p:cNvGraphicFramePr>
            <a:graphicFrameLocks noGrp="1"/>
          </p:cNvGraphicFramePr>
          <p:nvPr>
            <p:extLst>
              <p:ext uri="{D42A27DB-BD31-4B8C-83A1-F6EECF244321}">
                <p14:modId xmlns:p14="http://schemas.microsoft.com/office/powerpoint/2010/main" val="342505285"/>
              </p:ext>
            </p:extLst>
          </p:nvPr>
        </p:nvGraphicFramePr>
        <p:xfrm>
          <a:off x="1914292" y="1291563"/>
          <a:ext cx="8363415" cy="1252655"/>
        </p:xfrm>
        <a:graphic>
          <a:graphicData uri="http://schemas.openxmlformats.org/drawingml/2006/table">
            <a:tbl>
              <a:tblPr firstRow="1" bandRow="1"/>
              <a:tblGrid>
                <a:gridCol w="3813717">
                  <a:extLst>
                    <a:ext uri="{9D8B030D-6E8A-4147-A177-3AD203B41FA5}">
                      <a16:colId xmlns:a16="http://schemas.microsoft.com/office/drawing/2014/main" val="3007767485"/>
                    </a:ext>
                  </a:extLst>
                </a:gridCol>
                <a:gridCol w="1070518">
                  <a:extLst>
                    <a:ext uri="{9D8B030D-6E8A-4147-A177-3AD203B41FA5}">
                      <a16:colId xmlns:a16="http://schemas.microsoft.com/office/drawing/2014/main" val="1260657451"/>
                    </a:ext>
                  </a:extLst>
                </a:gridCol>
                <a:gridCol w="1115122">
                  <a:extLst>
                    <a:ext uri="{9D8B030D-6E8A-4147-A177-3AD203B41FA5}">
                      <a16:colId xmlns:a16="http://schemas.microsoft.com/office/drawing/2014/main" val="3445747847"/>
                    </a:ext>
                  </a:extLst>
                </a:gridCol>
                <a:gridCol w="1215482">
                  <a:extLst>
                    <a:ext uri="{9D8B030D-6E8A-4147-A177-3AD203B41FA5}">
                      <a16:colId xmlns:a16="http://schemas.microsoft.com/office/drawing/2014/main" val="3761513293"/>
                    </a:ext>
                  </a:extLst>
                </a:gridCol>
                <a:gridCol w="1148576">
                  <a:extLst>
                    <a:ext uri="{9D8B030D-6E8A-4147-A177-3AD203B41FA5}">
                      <a16:colId xmlns:a16="http://schemas.microsoft.com/office/drawing/2014/main" val="890547771"/>
                    </a:ext>
                  </a:extLst>
                </a:gridCol>
              </a:tblGrid>
              <a:tr h="397515">
                <a:tc>
                  <a:txBody>
                    <a:bodyPr/>
                    <a:lstStyle/>
                    <a:p>
                      <a:pPr lvl="0" algn="l">
                        <a:buNone/>
                      </a:pPr>
                      <a:r>
                        <a:rPr lang="en-US" sz="1200" b="1">
                          <a:solidFill>
                            <a:srgbClr val="000000"/>
                          </a:solidFill>
                          <a:latin typeface="Calibri" panose="020F0502020204030204" pitchFamily="34" charset="0"/>
                          <a:cs typeface="Calibri" panose="020F0502020204030204" pitchFamily="34" charset="0"/>
                        </a:rPr>
                        <a:t>Indicator</a:t>
                      </a:r>
                      <a:endParaRPr lang="en-US" sz="1200" b="1" baseline="30000">
                        <a:solidFill>
                          <a:srgbClr val="000000"/>
                        </a:solidFill>
                        <a:latin typeface="Calibri" panose="020F0502020204030204" pitchFamily="34" charset="0"/>
                        <a:cs typeface="Calibri" panose="020F0502020204030204" pitchFamily="34" charset="0"/>
                      </a:endParaRPr>
                    </a:p>
                  </a:txBody>
                  <a:tcPr marL="68580" marR="68580" marT="34291" marB="34291" anchor="b"/>
                </a:tc>
                <a:tc>
                  <a:txBody>
                    <a:bodyPr/>
                    <a:lstStyle/>
                    <a:p>
                      <a:pPr algn="ctr">
                        <a:lnSpc>
                          <a:spcPts val="1500"/>
                        </a:lnSpc>
                      </a:pPr>
                      <a:r>
                        <a:rPr lang="en-US" sz="1200" b="1">
                          <a:solidFill>
                            <a:srgbClr val="000000"/>
                          </a:solidFill>
                          <a:latin typeface="Calibri" panose="020F0502020204030204" pitchFamily="34" charset="0"/>
                          <a:cs typeface="Calibri" panose="020F0502020204030204" pitchFamily="34" charset="0"/>
                        </a:rPr>
                        <a:t>Low </a:t>
                      </a:r>
                    </a:p>
                    <a:p>
                      <a:pPr algn="ctr">
                        <a:lnSpc>
                          <a:spcPts val="1500"/>
                        </a:lnSpc>
                      </a:pPr>
                      <a:r>
                        <a:rPr lang="en-US" sz="1200" b="1">
                          <a:solidFill>
                            <a:srgbClr val="000000"/>
                          </a:solidFill>
                          <a:latin typeface="Calibri" panose="020F0502020204030204" pitchFamily="34" charset="0"/>
                          <a:cs typeface="Calibri" panose="020F0502020204030204" pitchFamily="34" charset="0"/>
                        </a:rPr>
                        <a:t>Transmission </a:t>
                      </a:r>
                    </a:p>
                  </a:txBody>
                  <a:tcPr marL="68580" marR="68580" marT="34291" marB="34291" anchor="ctr">
                    <a:solidFill>
                      <a:srgbClr val="1D8AFF"/>
                    </a:solidFill>
                  </a:tcPr>
                </a:tc>
                <a:tc>
                  <a:txBody>
                    <a:bodyPr/>
                    <a:lstStyle/>
                    <a:p>
                      <a:pPr algn="ctr">
                        <a:lnSpc>
                          <a:spcPts val="1500"/>
                        </a:lnSpc>
                      </a:pPr>
                      <a:r>
                        <a:rPr lang="en-US" sz="1200" b="1">
                          <a:solidFill>
                            <a:srgbClr val="000000"/>
                          </a:solidFill>
                          <a:latin typeface="Calibri" panose="020F0502020204030204" pitchFamily="34" charset="0"/>
                          <a:cs typeface="Calibri" panose="020F0502020204030204" pitchFamily="34" charset="0"/>
                        </a:rPr>
                        <a:t>Moderate Transmission </a:t>
                      </a:r>
                    </a:p>
                  </a:txBody>
                  <a:tcPr marL="68580" marR="68580" marT="34291" marB="34291" anchor="ctr">
                    <a:solidFill>
                      <a:srgbClr val="FFF70E"/>
                    </a:solidFill>
                  </a:tcPr>
                </a:tc>
                <a:tc>
                  <a:txBody>
                    <a:bodyPr/>
                    <a:lstStyle/>
                    <a:p>
                      <a:pPr algn="ctr">
                        <a:lnSpc>
                          <a:spcPts val="1500"/>
                        </a:lnSpc>
                      </a:pPr>
                      <a:r>
                        <a:rPr lang="en-US" sz="1200" b="1">
                          <a:solidFill>
                            <a:srgbClr val="000000"/>
                          </a:solidFill>
                          <a:latin typeface="Calibri" panose="020F0502020204030204" pitchFamily="34" charset="0"/>
                          <a:cs typeface="Calibri" panose="020F0502020204030204" pitchFamily="34" charset="0"/>
                        </a:rPr>
                        <a:t>Substantial Transmission</a:t>
                      </a:r>
                    </a:p>
                  </a:txBody>
                  <a:tcPr marL="68580" marR="68580" marT="34291" marB="34291" anchor="ctr">
                    <a:solidFill>
                      <a:srgbClr val="FF7134"/>
                    </a:solidFill>
                  </a:tcPr>
                </a:tc>
                <a:tc>
                  <a:txBody>
                    <a:bodyPr/>
                    <a:lstStyle/>
                    <a:p>
                      <a:pPr algn="ctr">
                        <a:lnSpc>
                          <a:spcPts val="1500"/>
                        </a:lnSpc>
                      </a:pPr>
                      <a:r>
                        <a:rPr lang="en-US" sz="1200" b="1">
                          <a:solidFill>
                            <a:srgbClr val="000000"/>
                          </a:solidFill>
                          <a:latin typeface="Calibri" panose="020F0502020204030204" pitchFamily="34" charset="0"/>
                          <a:cs typeface="Calibri" panose="020F0502020204030204" pitchFamily="34" charset="0"/>
                        </a:rPr>
                        <a:t>High </a:t>
                      </a:r>
                    </a:p>
                    <a:p>
                      <a:pPr lvl="0" algn="ctr">
                        <a:lnSpc>
                          <a:spcPts val="1500"/>
                        </a:lnSpc>
                        <a:buNone/>
                      </a:pPr>
                      <a:r>
                        <a:rPr lang="en-US" sz="1200" b="1">
                          <a:solidFill>
                            <a:srgbClr val="000000"/>
                          </a:solidFill>
                          <a:latin typeface="Calibri" panose="020F0502020204030204" pitchFamily="34" charset="0"/>
                          <a:cs typeface="Calibri" panose="020F0502020204030204" pitchFamily="34" charset="0"/>
                        </a:rPr>
                        <a:t>Transmission</a:t>
                      </a:r>
                    </a:p>
                  </a:txBody>
                  <a:tcPr marL="68580" marR="68580" marT="34291" marB="34291" anchor="ctr">
                    <a:solidFill>
                      <a:srgbClr val="FF0000"/>
                    </a:solidFill>
                  </a:tcPr>
                </a:tc>
                <a:extLst>
                  <a:ext uri="{0D108BD9-81ED-4DB2-BD59-A6C34878D82A}">
                    <a16:rowId xmlns:a16="http://schemas.microsoft.com/office/drawing/2014/main" val="3213702217"/>
                  </a:ext>
                </a:extLst>
              </a:tr>
              <a:tr h="226272">
                <a:tc>
                  <a:txBody>
                    <a:bodyPr/>
                    <a:lstStyle/>
                    <a:p>
                      <a:pPr>
                        <a:lnSpc>
                          <a:spcPts val="1500"/>
                        </a:lnSpc>
                        <a:spcBef>
                          <a:spcPts val="600"/>
                        </a:spcBef>
                        <a:spcAft>
                          <a:spcPts val="600"/>
                        </a:spcAft>
                      </a:pPr>
                      <a:r>
                        <a:rPr lang="en-US" sz="1200">
                          <a:solidFill>
                            <a:schemeClr val="accent4">
                              <a:lumMod val="50000"/>
                            </a:schemeClr>
                          </a:solidFill>
                          <a:latin typeface="Calibri" panose="020F0502020204030204" pitchFamily="34" charset="0"/>
                          <a:cs typeface="Calibri" panose="020F0502020204030204" pitchFamily="34" charset="0"/>
                        </a:rPr>
                        <a:t>Total new cases per 100,000 persons in the past 7 days</a:t>
                      </a:r>
                    </a:p>
                  </a:txBody>
                  <a:tcPr marL="68580" marR="68580" marT="34291" marB="34291" anchor="ctr"/>
                </a:tc>
                <a:tc>
                  <a:txBody>
                    <a:bodyPr/>
                    <a:lstStyle/>
                    <a:p>
                      <a:pPr algn="ctr"/>
                      <a:r>
                        <a:rPr lang="en-US" sz="1200">
                          <a:solidFill>
                            <a:schemeClr val="accent4">
                              <a:lumMod val="50000"/>
                            </a:schemeClr>
                          </a:solidFill>
                          <a:latin typeface="Calibri" panose="020F0502020204030204" pitchFamily="34" charset="0"/>
                          <a:cs typeface="Calibri" panose="020F0502020204030204" pitchFamily="34" charset="0"/>
                        </a:rPr>
                        <a:t>0-9</a:t>
                      </a:r>
                    </a:p>
                  </a:txBody>
                  <a:tcPr marL="68580" marR="68580" marT="34291" marB="34291" anchor="ctr"/>
                </a:tc>
                <a:tc>
                  <a:txBody>
                    <a:bodyPr/>
                    <a:lstStyle/>
                    <a:p>
                      <a:pPr algn="ctr"/>
                      <a:r>
                        <a:rPr lang="en-US" sz="1200">
                          <a:solidFill>
                            <a:schemeClr val="accent4">
                              <a:lumMod val="50000"/>
                            </a:schemeClr>
                          </a:solidFill>
                          <a:latin typeface="Calibri" panose="020F0502020204030204" pitchFamily="34" charset="0"/>
                          <a:cs typeface="Calibri" panose="020F0502020204030204" pitchFamily="34" charset="0"/>
                        </a:rPr>
                        <a:t>10-49</a:t>
                      </a:r>
                    </a:p>
                  </a:txBody>
                  <a:tcPr marL="68580" marR="68580" marT="34291" marB="34291" anchor="ctr"/>
                </a:tc>
                <a:tc>
                  <a:txBody>
                    <a:bodyPr/>
                    <a:lstStyle/>
                    <a:p>
                      <a:pPr algn="ctr"/>
                      <a:r>
                        <a:rPr lang="en-US" sz="1200">
                          <a:solidFill>
                            <a:schemeClr val="accent4">
                              <a:lumMod val="50000"/>
                            </a:schemeClr>
                          </a:solidFill>
                          <a:latin typeface="Calibri" panose="020F0502020204030204" pitchFamily="34" charset="0"/>
                          <a:cs typeface="Calibri" panose="020F0502020204030204" pitchFamily="34" charset="0"/>
                        </a:rPr>
                        <a:t>50-99</a:t>
                      </a:r>
                    </a:p>
                  </a:txBody>
                  <a:tcPr marL="68580" marR="68580" marT="34291" marB="34291" anchor="ctr"/>
                </a:tc>
                <a:tc>
                  <a:txBody>
                    <a:bodyPr/>
                    <a:lstStyle/>
                    <a:p>
                      <a:pPr algn="ctr"/>
                      <a:r>
                        <a:rPr lang="en-US" sz="1200">
                          <a:solidFill>
                            <a:schemeClr val="accent4">
                              <a:lumMod val="50000"/>
                            </a:schemeClr>
                          </a:solidFill>
                          <a:latin typeface="Calibri" panose="020F0502020204030204" pitchFamily="34" charset="0"/>
                          <a:cs typeface="Calibri" panose="020F0502020204030204" pitchFamily="34" charset="0"/>
                        </a:rPr>
                        <a:t>≥100</a:t>
                      </a:r>
                    </a:p>
                  </a:txBody>
                  <a:tcPr marL="68580" marR="68580" marT="34291" marB="34291" anchor="ctr"/>
                </a:tc>
                <a:extLst>
                  <a:ext uri="{0D108BD9-81ED-4DB2-BD59-A6C34878D82A}">
                    <a16:rowId xmlns:a16="http://schemas.microsoft.com/office/drawing/2014/main" val="4162923252"/>
                  </a:ext>
                </a:extLst>
              </a:tr>
              <a:tr h="558723">
                <a:tc>
                  <a:txBody>
                    <a:bodyPr/>
                    <a:lstStyle/>
                    <a:p>
                      <a:pPr algn="l">
                        <a:lnSpc>
                          <a:spcPts val="1500"/>
                        </a:lnSpc>
                        <a:spcBef>
                          <a:spcPts val="600"/>
                        </a:spcBef>
                        <a:spcAft>
                          <a:spcPts val="600"/>
                        </a:spcAft>
                      </a:pPr>
                      <a:r>
                        <a:rPr lang="en-US" sz="1200">
                          <a:solidFill>
                            <a:schemeClr val="accent4">
                              <a:lumMod val="50000"/>
                            </a:schemeClr>
                          </a:solidFill>
                          <a:latin typeface="Calibri" panose="020F0502020204030204" pitchFamily="34" charset="0"/>
                          <a:cs typeface="Calibri" panose="020F0502020204030204" pitchFamily="34" charset="0"/>
                        </a:rPr>
                        <a:t>Percentage of Nucleic Acid Amplification Test results that are positive during the past 7 days</a:t>
                      </a:r>
                      <a:endParaRPr lang="en-US" sz="1200" baseline="30000">
                        <a:solidFill>
                          <a:schemeClr val="accent4">
                            <a:lumMod val="50000"/>
                          </a:schemeClr>
                        </a:solidFill>
                        <a:latin typeface="Calibri" panose="020F0502020204030204" pitchFamily="34" charset="0"/>
                        <a:cs typeface="Calibri" panose="020F0502020204030204" pitchFamily="34" charset="0"/>
                      </a:endParaRPr>
                    </a:p>
                  </a:txBody>
                  <a:tcPr marL="68580" marR="68580" marT="34291" marB="34291" anchor="ctr"/>
                </a:tc>
                <a:tc>
                  <a:txBody>
                    <a:bodyPr/>
                    <a:lstStyle/>
                    <a:p>
                      <a:pPr algn="ctr"/>
                      <a:r>
                        <a:rPr lang="en-US" sz="1200">
                          <a:solidFill>
                            <a:schemeClr val="accent4">
                              <a:lumMod val="50000"/>
                            </a:schemeClr>
                          </a:solidFill>
                          <a:latin typeface="Calibri" panose="020F0502020204030204" pitchFamily="34" charset="0"/>
                          <a:cs typeface="Calibri" panose="020F0502020204030204" pitchFamily="34" charset="0"/>
                        </a:rPr>
                        <a:t>&lt;5.0%</a:t>
                      </a:r>
                    </a:p>
                  </a:txBody>
                  <a:tcPr marL="68580" marR="68580" marT="34291" marB="34291" anchor="ctr"/>
                </a:tc>
                <a:tc>
                  <a:txBody>
                    <a:bodyPr/>
                    <a:lstStyle/>
                    <a:p>
                      <a:pPr algn="ctr"/>
                      <a:r>
                        <a:rPr lang="en-US" sz="1200">
                          <a:solidFill>
                            <a:schemeClr val="accent4">
                              <a:lumMod val="50000"/>
                            </a:schemeClr>
                          </a:solidFill>
                          <a:latin typeface="Calibri" panose="020F0502020204030204" pitchFamily="34" charset="0"/>
                          <a:cs typeface="Calibri" panose="020F0502020204030204" pitchFamily="34" charset="0"/>
                        </a:rPr>
                        <a:t>5.0%-7.9%</a:t>
                      </a:r>
                    </a:p>
                  </a:txBody>
                  <a:tcPr marL="68580" marR="68580" marT="34291" marB="34291" anchor="ctr"/>
                </a:tc>
                <a:tc>
                  <a:txBody>
                    <a:bodyPr/>
                    <a:lstStyle/>
                    <a:p>
                      <a:pPr algn="ctr"/>
                      <a:r>
                        <a:rPr lang="en-US" sz="1200">
                          <a:solidFill>
                            <a:schemeClr val="accent4">
                              <a:lumMod val="50000"/>
                            </a:schemeClr>
                          </a:solidFill>
                          <a:latin typeface="Calibri" panose="020F0502020204030204" pitchFamily="34" charset="0"/>
                          <a:cs typeface="Calibri" panose="020F0502020204030204" pitchFamily="34" charset="0"/>
                        </a:rPr>
                        <a:t>8.0%-9.9%</a:t>
                      </a:r>
                    </a:p>
                  </a:txBody>
                  <a:tcPr marL="68580" marR="68580" marT="34291" marB="34291" anchor="ctr"/>
                </a:tc>
                <a:tc>
                  <a:txBody>
                    <a:bodyPr/>
                    <a:lstStyle/>
                    <a:p>
                      <a:pPr lvl="0" algn="ctr">
                        <a:buNone/>
                      </a:pPr>
                      <a:r>
                        <a:rPr lang="en-US" sz="1200" b="0" i="0" u="none" strike="noStrike" noProof="0">
                          <a:solidFill>
                            <a:schemeClr val="accent4">
                              <a:lumMod val="50000"/>
                            </a:schemeClr>
                          </a:solidFill>
                          <a:latin typeface="Calibri" panose="020F0502020204030204" pitchFamily="34" charset="0"/>
                          <a:cs typeface="Calibri" panose="020F0502020204030204" pitchFamily="34" charset="0"/>
                        </a:rPr>
                        <a:t>≥10.0%</a:t>
                      </a:r>
                      <a:endParaRPr lang="en-US" sz="1200">
                        <a:solidFill>
                          <a:schemeClr val="accent4">
                            <a:lumMod val="50000"/>
                          </a:schemeClr>
                        </a:solidFill>
                        <a:latin typeface="Calibri" panose="020F0502020204030204" pitchFamily="34" charset="0"/>
                        <a:cs typeface="Calibri" panose="020F0502020204030204" pitchFamily="34" charset="0"/>
                      </a:endParaRPr>
                    </a:p>
                  </a:txBody>
                  <a:tcPr marL="68580" marR="68580" marT="34291" marB="34291" anchor="ctr"/>
                </a:tc>
                <a:extLst>
                  <a:ext uri="{0D108BD9-81ED-4DB2-BD59-A6C34878D82A}">
                    <a16:rowId xmlns:a16="http://schemas.microsoft.com/office/drawing/2014/main" val="893705286"/>
                  </a:ext>
                </a:extLst>
              </a:tr>
            </a:tbl>
          </a:graphicData>
        </a:graphic>
      </p:graphicFrame>
    </p:spTree>
    <p:extLst>
      <p:ext uri="{BB962C8B-B14F-4D97-AF65-F5344CB8AC3E}">
        <p14:creationId xmlns:p14="http://schemas.microsoft.com/office/powerpoint/2010/main" val="897295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43A9-EB82-4C63-BBEE-B8EB851E8E2B}"/>
              </a:ext>
            </a:extLst>
          </p:cNvPr>
          <p:cNvSpPr>
            <a:spLocks noGrp="1"/>
          </p:cNvSpPr>
          <p:nvPr>
            <p:ph type="title"/>
          </p:nvPr>
        </p:nvSpPr>
        <p:spPr/>
        <p:txBody>
          <a:bodyPr/>
          <a:lstStyle/>
          <a:p>
            <a:pPr>
              <a:lnSpc>
                <a:spcPts val="3700"/>
              </a:lnSpc>
            </a:pPr>
            <a:r>
              <a:rPr lang="en-US"/>
              <a:t>The current state of the pandemic requires a refined approach to monitoring COVID-19</a:t>
            </a:r>
          </a:p>
        </p:txBody>
      </p:sp>
      <p:sp>
        <p:nvSpPr>
          <p:cNvPr id="3" name="Text Placeholder 2">
            <a:extLst>
              <a:ext uri="{FF2B5EF4-FFF2-40B4-BE49-F238E27FC236}">
                <a16:creationId xmlns:a16="http://schemas.microsoft.com/office/drawing/2014/main" id="{69DD0814-2C6F-4165-B1CB-BC1B00347D5B}"/>
              </a:ext>
            </a:extLst>
          </p:cNvPr>
          <p:cNvSpPr>
            <a:spLocks noGrp="1"/>
          </p:cNvSpPr>
          <p:nvPr>
            <p:ph type="body" sz="quarter" idx="10"/>
          </p:nvPr>
        </p:nvSpPr>
        <p:spPr>
          <a:xfrm>
            <a:off x="702251" y="1717924"/>
            <a:ext cx="10584873" cy="4455584"/>
          </a:xfrm>
        </p:spPr>
        <p:txBody>
          <a:bodyPr/>
          <a:lstStyle/>
          <a:p>
            <a:pPr marL="457200" indent="-457200">
              <a:lnSpc>
                <a:spcPts val="2600"/>
              </a:lnSpc>
              <a:spcBef>
                <a:spcPts val="0"/>
              </a:spcBef>
              <a:spcAft>
                <a:spcPts val="3000"/>
              </a:spcAft>
            </a:pPr>
            <a:r>
              <a:rPr lang="en-US" sz="2600" dirty="0">
                <a:solidFill>
                  <a:schemeClr val="accent4">
                    <a:lumMod val="50000"/>
                  </a:schemeClr>
                </a:solidFill>
              </a:rPr>
              <a:t>Community transmission indicators were developed in fall 2020 (prior to availability of vaccines) and reflect goal of limiting transmission in anticipation of vaccines being available</a:t>
            </a:r>
          </a:p>
          <a:p>
            <a:pPr marL="457200" indent="-457200">
              <a:lnSpc>
                <a:spcPts val="2600"/>
              </a:lnSpc>
              <a:spcBef>
                <a:spcPts val="0"/>
              </a:spcBef>
              <a:spcAft>
                <a:spcPts val="3000"/>
              </a:spcAft>
            </a:pPr>
            <a:r>
              <a:rPr lang="en-US" sz="2600" b="1" dirty="0">
                <a:solidFill>
                  <a:schemeClr val="accent4">
                    <a:lumMod val="50000"/>
                  </a:schemeClr>
                </a:solidFill>
              </a:rPr>
              <a:t>Neither of the community transmission indicators reflects medically significant disease or healthcare strain</a:t>
            </a:r>
          </a:p>
          <a:p>
            <a:pPr marL="457200" indent="-457200">
              <a:lnSpc>
                <a:spcPts val="2600"/>
              </a:lnSpc>
              <a:spcBef>
                <a:spcPts val="0"/>
              </a:spcBef>
              <a:spcAft>
                <a:spcPts val="3000"/>
              </a:spcAft>
            </a:pPr>
            <a:r>
              <a:rPr lang="en-US" sz="2600" dirty="0">
                <a:solidFill>
                  <a:schemeClr val="accent4">
                    <a:lumMod val="50000"/>
                  </a:schemeClr>
                </a:solidFill>
              </a:rPr>
              <a:t>Community transmission levels are largely driven by case incidence, which does not differentiate mild and severe disease</a:t>
            </a:r>
          </a:p>
        </p:txBody>
      </p:sp>
    </p:spTree>
    <p:extLst>
      <p:ext uri="{BB962C8B-B14F-4D97-AF65-F5344CB8AC3E}">
        <p14:creationId xmlns:p14="http://schemas.microsoft.com/office/powerpoint/2010/main" val="12351396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3ABF-50AD-4057-92A1-FEDEF9003BFE}"/>
              </a:ext>
            </a:extLst>
          </p:cNvPr>
          <p:cNvSpPr>
            <a:spLocks noGrp="1"/>
          </p:cNvSpPr>
          <p:nvPr>
            <p:ph type="title"/>
          </p:nvPr>
        </p:nvSpPr>
        <p:spPr>
          <a:xfrm>
            <a:off x="609600" y="300765"/>
            <a:ext cx="10972800" cy="919455"/>
          </a:xfrm>
        </p:spPr>
        <p:txBody>
          <a:bodyPr anchor="t"/>
          <a:lstStyle/>
          <a:p>
            <a:r>
              <a:rPr lang="en-US" dirty="0"/>
              <a:t>Criteria for Selecting Community Indicators</a:t>
            </a:r>
          </a:p>
        </p:txBody>
      </p:sp>
      <p:sp>
        <p:nvSpPr>
          <p:cNvPr id="3" name="Text Placeholder 2">
            <a:extLst>
              <a:ext uri="{FF2B5EF4-FFF2-40B4-BE49-F238E27FC236}">
                <a16:creationId xmlns:a16="http://schemas.microsoft.com/office/drawing/2014/main" id="{DDA23A1C-4642-4764-9DB4-18CA82530F9E}"/>
              </a:ext>
            </a:extLst>
          </p:cNvPr>
          <p:cNvSpPr>
            <a:spLocks noGrp="1"/>
          </p:cNvSpPr>
          <p:nvPr>
            <p:ph type="body" sz="quarter" idx="10"/>
          </p:nvPr>
        </p:nvSpPr>
        <p:spPr/>
        <p:txBody>
          <a:bodyPr/>
          <a:lstStyle/>
          <a:p>
            <a:pPr>
              <a:lnSpc>
                <a:spcPts val="2600"/>
              </a:lnSpc>
              <a:spcBef>
                <a:spcPts val="0"/>
              </a:spcBef>
              <a:spcAft>
                <a:spcPts val="2000"/>
              </a:spcAft>
            </a:pPr>
            <a:r>
              <a:rPr lang="en-US" dirty="0">
                <a:solidFill>
                  <a:schemeClr val="accent4">
                    <a:lumMod val="50000"/>
                  </a:schemeClr>
                </a:solidFill>
              </a:rPr>
              <a:t>Indicators had to meet several criteria:</a:t>
            </a:r>
          </a:p>
          <a:p>
            <a:pPr marL="1123907" lvl="1" indent="-514338">
              <a:lnSpc>
                <a:spcPts val="2600"/>
              </a:lnSpc>
              <a:spcBef>
                <a:spcPts val="0"/>
              </a:spcBef>
              <a:spcAft>
                <a:spcPts val="2000"/>
              </a:spcAft>
              <a:buFont typeface="+mj-lt"/>
              <a:buAutoNum type="arabicPeriod"/>
            </a:pPr>
            <a:r>
              <a:rPr lang="en-US" sz="2400" dirty="0">
                <a:solidFill>
                  <a:schemeClr val="accent4">
                    <a:lumMod val="50000"/>
                  </a:schemeClr>
                </a:solidFill>
              </a:rPr>
              <a:t>Data available at the county level or allocated to county level from health service areas</a:t>
            </a:r>
          </a:p>
          <a:p>
            <a:pPr marL="1123907" lvl="1" indent="-514338">
              <a:lnSpc>
                <a:spcPts val="2600"/>
              </a:lnSpc>
              <a:spcBef>
                <a:spcPts val="0"/>
              </a:spcBef>
              <a:spcAft>
                <a:spcPts val="2000"/>
              </a:spcAft>
              <a:buFont typeface="+mj-lt"/>
              <a:buAutoNum type="arabicPeriod"/>
            </a:pPr>
            <a:r>
              <a:rPr lang="en-US" sz="2400" dirty="0">
                <a:solidFill>
                  <a:schemeClr val="accent4">
                    <a:lumMod val="50000"/>
                  </a:schemeClr>
                </a:solidFill>
              </a:rPr>
              <a:t>Data source provides nation-wide coverage</a:t>
            </a:r>
          </a:p>
          <a:p>
            <a:pPr marL="1123907" lvl="1" indent="-514338">
              <a:lnSpc>
                <a:spcPts val="2600"/>
              </a:lnSpc>
              <a:spcBef>
                <a:spcPts val="0"/>
              </a:spcBef>
              <a:spcAft>
                <a:spcPts val="2000"/>
              </a:spcAft>
              <a:buFont typeface="+mj-lt"/>
              <a:buAutoNum type="arabicPeriod"/>
            </a:pPr>
            <a:r>
              <a:rPr lang="en-US" sz="2400" dirty="0">
                <a:solidFill>
                  <a:schemeClr val="accent4">
                    <a:lumMod val="50000"/>
                  </a:schemeClr>
                </a:solidFill>
              </a:rPr>
              <a:t>Data reflect intended goals of emphasizing medically significant disease and healthcare strain</a:t>
            </a:r>
          </a:p>
          <a:p>
            <a:pPr marL="1123907" lvl="1" indent="-514338">
              <a:lnSpc>
                <a:spcPts val="2600"/>
              </a:lnSpc>
              <a:spcBef>
                <a:spcPts val="0"/>
              </a:spcBef>
              <a:spcAft>
                <a:spcPts val="2000"/>
              </a:spcAft>
              <a:buFont typeface="+mj-lt"/>
              <a:buAutoNum type="arabicPeriod"/>
            </a:pPr>
            <a:r>
              <a:rPr lang="en-US" sz="2400" dirty="0">
                <a:solidFill>
                  <a:schemeClr val="accent4">
                    <a:lumMod val="50000"/>
                  </a:schemeClr>
                </a:solidFill>
              </a:rPr>
              <a:t>Data reported at least weekly (or more often) with sufficient timeliness to allow data to inform decisions about prevention measures</a:t>
            </a:r>
          </a:p>
        </p:txBody>
      </p:sp>
    </p:spTree>
    <p:extLst>
      <p:ext uri="{BB962C8B-B14F-4D97-AF65-F5344CB8AC3E}">
        <p14:creationId xmlns:p14="http://schemas.microsoft.com/office/powerpoint/2010/main" val="15514759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93AF-F0E0-4323-B28B-A9560CAE667D}"/>
              </a:ext>
            </a:extLst>
          </p:cNvPr>
          <p:cNvSpPr>
            <a:spLocks noGrp="1"/>
          </p:cNvSpPr>
          <p:nvPr>
            <p:ph type="title"/>
          </p:nvPr>
        </p:nvSpPr>
        <p:spPr>
          <a:xfrm>
            <a:off x="609600" y="0"/>
            <a:ext cx="10972800" cy="919455"/>
          </a:xfrm>
        </p:spPr>
        <p:txBody>
          <a:bodyPr/>
          <a:lstStyle/>
          <a:p>
            <a:r>
              <a:rPr lang="en-US" dirty="0"/>
              <a:t>Selecting COVID-19 Community Indicators</a:t>
            </a:r>
          </a:p>
        </p:txBody>
      </p:sp>
      <p:sp>
        <p:nvSpPr>
          <p:cNvPr id="3" name="Text Placeholder 2">
            <a:extLst>
              <a:ext uri="{FF2B5EF4-FFF2-40B4-BE49-F238E27FC236}">
                <a16:creationId xmlns:a16="http://schemas.microsoft.com/office/drawing/2014/main" id="{5C6427B0-F30C-42C4-BD52-1E2B1D58C492}"/>
              </a:ext>
            </a:extLst>
          </p:cNvPr>
          <p:cNvSpPr>
            <a:spLocks noGrp="1"/>
          </p:cNvSpPr>
          <p:nvPr>
            <p:ph type="body" sz="quarter" idx="10"/>
          </p:nvPr>
        </p:nvSpPr>
        <p:spPr>
          <a:xfrm>
            <a:off x="943978" y="1250393"/>
            <a:ext cx="10401300" cy="5050046"/>
          </a:xfrm>
        </p:spPr>
        <p:txBody>
          <a:bodyPr/>
          <a:lstStyle/>
          <a:p>
            <a:pPr>
              <a:lnSpc>
                <a:spcPts val="2400"/>
              </a:lnSpc>
              <a:spcBef>
                <a:spcPts val="0"/>
              </a:spcBef>
              <a:spcAft>
                <a:spcPts val="2400"/>
              </a:spcAft>
            </a:pPr>
            <a:r>
              <a:rPr lang="en-US" sz="2400">
                <a:solidFill>
                  <a:schemeClr val="accent4">
                    <a:lumMod val="50000"/>
                  </a:schemeClr>
                </a:solidFill>
              </a:rPr>
              <a:t>Criteria were established to assess potential candidate indicators</a:t>
            </a:r>
          </a:p>
          <a:p>
            <a:pPr>
              <a:lnSpc>
                <a:spcPts val="2400"/>
              </a:lnSpc>
              <a:spcBef>
                <a:spcPts val="0"/>
              </a:spcBef>
              <a:spcAft>
                <a:spcPts val="600"/>
              </a:spcAft>
            </a:pPr>
            <a:r>
              <a:rPr lang="en-US" sz="2400">
                <a:solidFill>
                  <a:schemeClr val="accent4">
                    <a:lumMod val="50000"/>
                  </a:schemeClr>
                </a:solidFill>
              </a:rPr>
              <a:t>Review of historical data from 18 months of the pandemic</a:t>
            </a:r>
          </a:p>
          <a:p>
            <a:pPr lvl="1">
              <a:lnSpc>
                <a:spcPts val="2400"/>
              </a:lnSpc>
              <a:spcBef>
                <a:spcPts val="0"/>
              </a:spcBef>
              <a:spcAft>
                <a:spcPts val="400"/>
              </a:spcAft>
            </a:pPr>
            <a:r>
              <a:rPr lang="en-US" sz="2000">
                <a:solidFill>
                  <a:schemeClr val="accent4">
                    <a:lumMod val="50000"/>
                  </a:schemeClr>
                </a:solidFill>
              </a:rPr>
              <a:t>Compiled available indicators across data systems</a:t>
            </a:r>
          </a:p>
          <a:p>
            <a:pPr lvl="1">
              <a:lnSpc>
                <a:spcPts val="2400"/>
              </a:lnSpc>
              <a:spcBef>
                <a:spcPts val="0"/>
              </a:spcBef>
              <a:spcAft>
                <a:spcPts val="400"/>
              </a:spcAft>
            </a:pPr>
            <a:r>
              <a:rPr lang="en-US" sz="2000">
                <a:solidFill>
                  <a:schemeClr val="accent4">
                    <a:lumMod val="50000"/>
                  </a:schemeClr>
                </a:solidFill>
              </a:rPr>
              <a:t>Assessed trends in increases and declines in cases, hospital capacity, other indicators</a:t>
            </a:r>
          </a:p>
          <a:p>
            <a:pPr lvl="1">
              <a:lnSpc>
                <a:spcPts val="2400"/>
              </a:lnSpc>
              <a:spcBef>
                <a:spcPts val="0"/>
              </a:spcBef>
              <a:spcAft>
                <a:spcPts val="2400"/>
              </a:spcAft>
            </a:pPr>
            <a:r>
              <a:rPr lang="en-US" sz="2000">
                <a:solidFill>
                  <a:schemeClr val="accent4">
                    <a:lumMod val="50000"/>
                  </a:schemeClr>
                </a:solidFill>
              </a:rPr>
              <a:t>Reviewed historical data and thresholds used in </a:t>
            </a:r>
            <a:r>
              <a:rPr lang="en-US" sz="2000">
                <a:solidFill>
                  <a:schemeClr val="accent4">
                    <a:lumMod val="50000"/>
                  </a:schemeClr>
                </a:solidFill>
                <a:hlinkClick r:id="rId2">
                  <a:extLst>
                    <a:ext uri="{A12FA001-AC4F-418D-AE19-62706E023703}">
                      <ahyp:hlinkClr xmlns:ahyp="http://schemas.microsoft.com/office/drawing/2018/hyperlinkcolor" val="tx"/>
                    </a:ext>
                  </a:extLst>
                </a:hlinkClick>
              </a:rPr>
              <a:t>COVID-19 Community Profile Report | HealthData.gov</a:t>
            </a:r>
            <a:r>
              <a:rPr lang="en-US" sz="2000">
                <a:solidFill>
                  <a:schemeClr val="accent4">
                    <a:lumMod val="50000"/>
                  </a:schemeClr>
                </a:solidFill>
              </a:rPr>
              <a:t> and </a:t>
            </a:r>
            <a:r>
              <a:rPr lang="en-US" sz="2000">
                <a:solidFill>
                  <a:schemeClr val="accent4">
                    <a:lumMod val="50000"/>
                  </a:schemeClr>
                </a:solidFill>
                <a:hlinkClick r:id="rId3">
                  <a:extLst>
                    <a:ext uri="{A12FA001-AC4F-418D-AE19-62706E023703}">
                      <ahyp:hlinkClr xmlns:ahyp="http://schemas.microsoft.com/office/drawing/2018/hyperlinkcolor" val="tx"/>
                    </a:ext>
                  </a:extLst>
                </a:hlinkClick>
              </a:rPr>
              <a:t>State Profile Report</a:t>
            </a:r>
            <a:endParaRPr lang="en-US" sz="2000">
              <a:solidFill>
                <a:schemeClr val="accent4">
                  <a:lumMod val="50000"/>
                </a:schemeClr>
              </a:solidFill>
            </a:endParaRPr>
          </a:p>
          <a:p>
            <a:pPr>
              <a:lnSpc>
                <a:spcPts val="2400"/>
              </a:lnSpc>
              <a:spcBef>
                <a:spcPts val="0"/>
              </a:spcBef>
              <a:spcAft>
                <a:spcPts val="600"/>
              </a:spcAft>
            </a:pPr>
            <a:r>
              <a:rPr lang="en-US" sz="2400">
                <a:solidFill>
                  <a:schemeClr val="accent4">
                    <a:lumMod val="50000"/>
                  </a:schemeClr>
                </a:solidFill>
              </a:rPr>
              <a:t>Assessed candidate indicators against criteria and eliminated those that did not fully meet established criteria </a:t>
            </a:r>
          </a:p>
          <a:p>
            <a:pPr lvl="1">
              <a:lnSpc>
                <a:spcPts val="2400"/>
              </a:lnSpc>
              <a:spcBef>
                <a:spcPts val="0"/>
              </a:spcBef>
              <a:spcAft>
                <a:spcPts val="400"/>
              </a:spcAft>
            </a:pPr>
            <a:r>
              <a:rPr lang="en-US" sz="2000">
                <a:solidFill>
                  <a:schemeClr val="accent4">
                    <a:lumMod val="50000"/>
                  </a:schemeClr>
                </a:solidFill>
              </a:rPr>
              <a:t>Deaths, while an important metric, are a lagging indicator and have low numbers which result in unstable estimates at local levels</a:t>
            </a:r>
          </a:p>
          <a:p>
            <a:pPr lvl="1">
              <a:lnSpc>
                <a:spcPts val="2400"/>
              </a:lnSpc>
              <a:spcBef>
                <a:spcPts val="0"/>
              </a:spcBef>
              <a:spcAft>
                <a:spcPts val="600"/>
              </a:spcAft>
            </a:pPr>
            <a:r>
              <a:rPr lang="en-US" sz="2000">
                <a:solidFill>
                  <a:schemeClr val="accent4">
                    <a:lumMod val="50000"/>
                  </a:schemeClr>
                </a:solidFill>
              </a:rPr>
              <a:t>Emergency Department visits from the </a:t>
            </a:r>
            <a:r>
              <a:rPr lang="fr-FR" sz="2000">
                <a:solidFill>
                  <a:schemeClr val="accent4">
                    <a:lumMod val="50000"/>
                  </a:schemeClr>
                </a:solidFill>
                <a:hlinkClick r:id="rId4">
                  <a:extLst>
                    <a:ext uri="{A12FA001-AC4F-418D-AE19-62706E023703}">
                      <ahyp:hlinkClr xmlns:ahyp="http://schemas.microsoft.com/office/drawing/2018/hyperlinkcolor" val="tx"/>
                    </a:ext>
                  </a:extLst>
                </a:hlinkClick>
              </a:rPr>
              <a:t>National </a:t>
            </a:r>
            <a:r>
              <a:rPr lang="fr-FR" sz="2000" err="1">
                <a:solidFill>
                  <a:schemeClr val="accent4">
                    <a:lumMod val="50000"/>
                  </a:schemeClr>
                </a:solidFill>
                <a:hlinkClick r:id="rId4">
                  <a:extLst>
                    <a:ext uri="{A12FA001-AC4F-418D-AE19-62706E023703}">
                      <ahyp:hlinkClr xmlns:ahyp="http://schemas.microsoft.com/office/drawing/2018/hyperlinkcolor" val="tx"/>
                    </a:ext>
                  </a:extLst>
                </a:hlinkClick>
              </a:rPr>
              <a:t>Syndromic</a:t>
            </a:r>
            <a:r>
              <a:rPr lang="fr-FR" sz="2000">
                <a:solidFill>
                  <a:schemeClr val="accent4">
                    <a:lumMod val="50000"/>
                  </a:schemeClr>
                </a:solidFill>
                <a:hlinkClick r:id="rId4">
                  <a:extLst>
                    <a:ext uri="{A12FA001-AC4F-418D-AE19-62706E023703}">
                      <ahyp:hlinkClr xmlns:ahyp="http://schemas.microsoft.com/office/drawing/2018/hyperlinkcolor" val="tx"/>
                    </a:ext>
                  </a:extLst>
                </a:hlinkClick>
              </a:rPr>
              <a:t> Surveillance Program</a:t>
            </a:r>
            <a:r>
              <a:rPr lang="en-US" sz="2000">
                <a:solidFill>
                  <a:schemeClr val="accent4">
                    <a:lumMod val="50000"/>
                  </a:schemeClr>
                </a:solidFill>
              </a:rPr>
              <a:t> are a promising indicator, but include 71% of emergency departments, so do not have national coverage</a:t>
            </a:r>
          </a:p>
          <a:p>
            <a:endParaRPr lang="en-US"/>
          </a:p>
        </p:txBody>
      </p:sp>
    </p:spTree>
    <p:extLst>
      <p:ext uri="{BB962C8B-B14F-4D97-AF65-F5344CB8AC3E}">
        <p14:creationId xmlns:p14="http://schemas.microsoft.com/office/powerpoint/2010/main" val="3842218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0242-4F28-4BFF-84AA-BC22DFA5D33B}"/>
              </a:ext>
            </a:extLst>
          </p:cNvPr>
          <p:cNvSpPr>
            <a:spLocks noGrp="1"/>
          </p:cNvSpPr>
          <p:nvPr>
            <p:ph type="title"/>
          </p:nvPr>
        </p:nvSpPr>
        <p:spPr>
          <a:xfrm>
            <a:off x="609600" y="0"/>
            <a:ext cx="10972800" cy="919455"/>
          </a:xfrm>
        </p:spPr>
        <p:txBody>
          <a:bodyPr/>
          <a:lstStyle/>
          <a:p>
            <a:r>
              <a:rPr lang="en-US" dirty="0"/>
              <a:t>Final Selection of COVID-19 Community Indicators</a:t>
            </a:r>
          </a:p>
        </p:txBody>
      </p:sp>
      <p:sp>
        <p:nvSpPr>
          <p:cNvPr id="3" name="Text Placeholder 2">
            <a:extLst>
              <a:ext uri="{FF2B5EF4-FFF2-40B4-BE49-F238E27FC236}">
                <a16:creationId xmlns:a16="http://schemas.microsoft.com/office/drawing/2014/main" id="{6A5575F8-BFF2-4892-8E9D-5DAF85927ED7}"/>
              </a:ext>
            </a:extLst>
          </p:cNvPr>
          <p:cNvSpPr>
            <a:spLocks noGrp="1"/>
          </p:cNvSpPr>
          <p:nvPr>
            <p:ph type="body" sz="quarter" idx="10"/>
          </p:nvPr>
        </p:nvSpPr>
        <p:spPr>
          <a:xfrm>
            <a:off x="685800" y="1659467"/>
            <a:ext cx="10210800" cy="4455584"/>
          </a:xfrm>
        </p:spPr>
        <p:txBody>
          <a:bodyPr/>
          <a:lstStyle/>
          <a:p>
            <a:pPr>
              <a:lnSpc>
                <a:spcPts val="2600"/>
              </a:lnSpc>
              <a:spcBef>
                <a:spcPts val="0"/>
              </a:spcBef>
              <a:spcAft>
                <a:spcPts val="3000"/>
              </a:spcAft>
            </a:pPr>
            <a:r>
              <a:rPr lang="en-US" dirty="0">
                <a:solidFill>
                  <a:schemeClr val="accent4">
                    <a:lumMod val="50000"/>
                  </a:schemeClr>
                </a:solidFill>
              </a:rPr>
              <a:t>Narrowed the list of candidate indicators based on criteria:</a:t>
            </a:r>
          </a:p>
          <a:p>
            <a:pPr lvl="1">
              <a:lnSpc>
                <a:spcPts val="2600"/>
              </a:lnSpc>
              <a:spcBef>
                <a:spcPts val="0"/>
              </a:spcBef>
              <a:spcAft>
                <a:spcPts val="3000"/>
              </a:spcAft>
            </a:pPr>
            <a:r>
              <a:rPr lang="en-US" i="1" dirty="0">
                <a:solidFill>
                  <a:schemeClr val="accent4">
                    <a:lumMod val="50000"/>
                  </a:schemeClr>
                </a:solidFill>
              </a:rPr>
              <a:t>New hospital admissions with confirmed COVID-19/100,000 people </a:t>
            </a:r>
            <a:r>
              <a:rPr lang="en-US" dirty="0">
                <a:solidFill>
                  <a:schemeClr val="accent4">
                    <a:lumMod val="50000"/>
                  </a:schemeClr>
                </a:solidFill>
              </a:rPr>
              <a:t>and </a:t>
            </a:r>
            <a:r>
              <a:rPr lang="en-US" i="1" dirty="0">
                <a:solidFill>
                  <a:schemeClr val="accent4">
                    <a:lumMod val="50000"/>
                  </a:schemeClr>
                </a:solidFill>
              </a:rPr>
              <a:t>percent of inpatient beds occupied with COVID-19 patients </a:t>
            </a:r>
            <a:r>
              <a:rPr lang="en-US" dirty="0">
                <a:solidFill>
                  <a:schemeClr val="accent4">
                    <a:lumMod val="50000"/>
                  </a:schemeClr>
                </a:solidFill>
              </a:rPr>
              <a:t>selected as best candidates</a:t>
            </a:r>
          </a:p>
          <a:p>
            <a:pPr lvl="1">
              <a:lnSpc>
                <a:spcPts val="2600"/>
              </a:lnSpc>
              <a:spcBef>
                <a:spcPts val="0"/>
              </a:spcBef>
              <a:spcAft>
                <a:spcPts val="3000"/>
              </a:spcAft>
            </a:pPr>
            <a:r>
              <a:rPr lang="en-US" dirty="0">
                <a:solidFill>
                  <a:schemeClr val="accent4">
                    <a:lumMod val="50000"/>
                  </a:schemeClr>
                </a:solidFill>
              </a:rPr>
              <a:t>ICU beds occupied, new hospital admissions/100 beds, test positivity, and metrics reflecting percent change (e.g., in new admissions, new cases) eliminated</a:t>
            </a:r>
          </a:p>
          <a:p>
            <a:pPr lvl="1">
              <a:lnSpc>
                <a:spcPts val="2600"/>
              </a:lnSpc>
              <a:spcBef>
                <a:spcPts val="0"/>
              </a:spcBef>
              <a:spcAft>
                <a:spcPts val="3000"/>
              </a:spcAft>
            </a:pPr>
            <a:r>
              <a:rPr lang="en-US" dirty="0">
                <a:solidFill>
                  <a:schemeClr val="accent4">
                    <a:lumMod val="50000"/>
                  </a:schemeClr>
                </a:solidFill>
              </a:rPr>
              <a:t>New cases retained as a potential candidate to assess performance as leading indicator</a:t>
            </a:r>
          </a:p>
          <a:p>
            <a:endParaRPr lang="en-US" dirty="0"/>
          </a:p>
        </p:txBody>
      </p:sp>
    </p:spTree>
    <p:extLst>
      <p:ext uri="{BB962C8B-B14F-4D97-AF65-F5344CB8AC3E}">
        <p14:creationId xmlns:p14="http://schemas.microsoft.com/office/powerpoint/2010/main" val="26746715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DFA7-0B21-40E9-8D9B-C8352FD1428E}"/>
              </a:ext>
            </a:extLst>
          </p:cNvPr>
          <p:cNvSpPr>
            <a:spLocks noGrp="1"/>
          </p:cNvSpPr>
          <p:nvPr>
            <p:ph type="title"/>
          </p:nvPr>
        </p:nvSpPr>
        <p:spPr/>
        <p:txBody>
          <a:bodyPr/>
          <a:lstStyle/>
          <a:p>
            <a:r>
              <a:rPr lang="en-US" dirty="0"/>
              <a:t>Establishing Thresholds for COVID-19 Community Levels</a:t>
            </a:r>
          </a:p>
        </p:txBody>
      </p:sp>
      <p:sp>
        <p:nvSpPr>
          <p:cNvPr id="3" name="Text Placeholder 2">
            <a:extLst>
              <a:ext uri="{FF2B5EF4-FFF2-40B4-BE49-F238E27FC236}">
                <a16:creationId xmlns:a16="http://schemas.microsoft.com/office/drawing/2014/main" id="{CD601156-EADC-4D08-854C-73102A4DB88D}"/>
              </a:ext>
            </a:extLst>
          </p:cNvPr>
          <p:cNvSpPr>
            <a:spLocks noGrp="1"/>
          </p:cNvSpPr>
          <p:nvPr>
            <p:ph type="body" sz="quarter" idx="10"/>
          </p:nvPr>
        </p:nvSpPr>
        <p:spPr>
          <a:xfrm>
            <a:off x="752475" y="1592792"/>
            <a:ext cx="10344150" cy="4455584"/>
          </a:xfrm>
        </p:spPr>
        <p:txBody>
          <a:bodyPr/>
          <a:lstStyle/>
          <a:p>
            <a:pPr>
              <a:lnSpc>
                <a:spcPts val="2500"/>
              </a:lnSpc>
              <a:spcBef>
                <a:spcPts val="0"/>
              </a:spcBef>
              <a:spcAft>
                <a:spcPts val="2400"/>
              </a:spcAft>
            </a:pPr>
            <a:r>
              <a:rPr lang="en-US">
                <a:solidFill>
                  <a:schemeClr val="accent4">
                    <a:lumMod val="50000"/>
                  </a:schemeClr>
                </a:solidFill>
              </a:rPr>
              <a:t>Used correlation analyses and thresholds from Community Profile Reports and State Profile Reports to assess potential thresholds</a:t>
            </a:r>
          </a:p>
          <a:p>
            <a:pPr>
              <a:lnSpc>
                <a:spcPts val="2500"/>
              </a:lnSpc>
              <a:spcBef>
                <a:spcPts val="0"/>
              </a:spcBef>
              <a:spcAft>
                <a:spcPts val="1800"/>
              </a:spcAft>
            </a:pPr>
            <a:r>
              <a:rPr lang="en-US">
                <a:solidFill>
                  <a:schemeClr val="accent4">
                    <a:lumMod val="50000"/>
                  </a:schemeClr>
                </a:solidFill>
              </a:rPr>
              <a:t>Correlations indicate:</a:t>
            </a:r>
          </a:p>
          <a:p>
            <a:pPr lvl="1">
              <a:lnSpc>
                <a:spcPts val="2500"/>
              </a:lnSpc>
              <a:spcBef>
                <a:spcPts val="0"/>
              </a:spcBef>
              <a:spcAft>
                <a:spcPts val="1200"/>
              </a:spcAft>
            </a:pPr>
            <a:r>
              <a:rPr lang="en-US" sz="2400">
                <a:solidFill>
                  <a:schemeClr val="accent4">
                    <a:lumMod val="50000"/>
                  </a:schemeClr>
                </a:solidFill>
              </a:rPr>
              <a:t>100 cases/100,000 population per week corresponds to about 3-4% of COVID-19 inpatient bed utilization, 6-10 new admissions/100,000 population</a:t>
            </a:r>
          </a:p>
          <a:p>
            <a:pPr lvl="1">
              <a:lnSpc>
                <a:spcPts val="2500"/>
              </a:lnSpc>
              <a:spcBef>
                <a:spcPts val="0"/>
              </a:spcBef>
              <a:spcAft>
                <a:spcPts val="1200"/>
              </a:spcAft>
            </a:pPr>
            <a:r>
              <a:rPr lang="en-US" sz="2400">
                <a:solidFill>
                  <a:schemeClr val="accent4">
                    <a:lumMod val="50000"/>
                  </a:schemeClr>
                </a:solidFill>
              </a:rPr>
              <a:t>Inpatient bed occupancy is about half that of ICU occupancy</a:t>
            </a:r>
          </a:p>
          <a:p>
            <a:pPr lvl="1">
              <a:lnSpc>
                <a:spcPts val="2500"/>
              </a:lnSpc>
              <a:spcBef>
                <a:spcPts val="0"/>
              </a:spcBef>
              <a:spcAft>
                <a:spcPts val="2400"/>
              </a:spcAft>
            </a:pPr>
            <a:r>
              <a:rPr lang="en-US" sz="2400">
                <a:solidFill>
                  <a:schemeClr val="accent4">
                    <a:lumMod val="50000"/>
                  </a:schemeClr>
                </a:solidFill>
              </a:rPr>
              <a:t>Fewer new admissions, fewer admissions per case, and lower inpatient bed utilization in areas with higher vaccination coverage</a:t>
            </a:r>
          </a:p>
          <a:p>
            <a:pPr>
              <a:lnSpc>
                <a:spcPts val="2500"/>
              </a:lnSpc>
              <a:spcBef>
                <a:spcPts val="0"/>
              </a:spcBef>
              <a:spcAft>
                <a:spcPts val="1800"/>
              </a:spcAft>
            </a:pPr>
            <a:r>
              <a:rPr lang="en-US">
                <a:solidFill>
                  <a:schemeClr val="accent4">
                    <a:lumMod val="50000"/>
                  </a:schemeClr>
                </a:solidFill>
              </a:rPr>
              <a:t>Established candidate thresholds, then tested to calibrate levels</a:t>
            </a:r>
          </a:p>
        </p:txBody>
      </p:sp>
    </p:spTree>
    <p:extLst>
      <p:ext uri="{BB962C8B-B14F-4D97-AF65-F5344CB8AC3E}">
        <p14:creationId xmlns:p14="http://schemas.microsoft.com/office/powerpoint/2010/main" val="39323315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6E3B-F888-4E1F-9E90-6C654798B26A}"/>
              </a:ext>
            </a:extLst>
          </p:cNvPr>
          <p:cNvSpPr>
            <a:spLocks noGrp="1"/>
          </p:cNvSpPr>
          <p:nvPr>
            <p:ph type="title"/>
          </p:nvPr>
        </p:nvSpPr>
        <p:spPr/>
        <p:txBody>
          <a:bodyPr anchor="t"/>
          <a:lstStyle/>
          <a:p>
            <a:r>
              <a:rPr lang="en-US"/>
              <a:t>Indicator Performance Analysis Results</a:t>
            </a:r>
          </a:p>
        </p:txBody>
      </p:sp>
      <p:graphicFrame>
        <p:nvGraphicFramePr>
          <p:cNvPr id="41" name="Table 41">
            <a:extLst>
              <a:ext uri="{FF2B5EF4-FFF2-40B4-BE49-F238E27FC236}">
                <a16:creationId xmlns:a16="http://schemas.microsoft.com/office/drawing/2014/main" id="{E4BD45D3-0C70-48CC-84F5-5BCC58E37498}"/>
              </a:ext>
            </a:extLst>
          </p:cNvPr>
          <p:cNvGraphicFramePr>
            <a:graphicFrameLocks noGrp="1"/>
          </p:cNvGraphicFramePr>
          <p:nvPr>
            <p:extLst>
              <p:ext uri="{D42A27DB-BD31-4B8C-83A1-F6EECF244321}">
                <p14:modId xmlns:p14="http://schemas.microsoft.com/office/powerpoint/2010/main" val="1021915108"/>
              </p:ext>
            </p:extLst>
          </p:nvPr>
        </p:nvGraphicFramePr>
        <p:xfrm>
          <a:off x="609600" y="1460566"/>
          <a:ext cx="11238412" cy="4942840"/>
        </p:xfrm>
        <a:graphic>
          <a:graphicData uri="http://schemas.openxmlformats.org/drawingml/2006/table">
            <a:tbl>
              <a:tblPr firstRow="1" bandRow="1">
                <a:tableStyleId>{9D7B26C5-4107-4FEC-AEDC-1716B250A1EF}</a:tableStyleId>
              </a:tblPr>
              <a:tblGrid>
                <a:gridCol w="3768635">
                  <a:extLst>
                    <a:ext uri="{9D8B030D-6E8A-4147-A177-3AD203B41FA5}">
                      <a16:colId xmlns:a16="http://schemas.microsoft.com/office/drawing/2014/main" val="2194368094"/>
                    </a:ext>
                  </a:extLst>
                </a:gridCol>
                <a:gridCol w="7469777">
                  <a:extLst>
                    <a:ext uri="{9D8B030D-6E8A-4147-A177-3AD203B41FA5}">
                      <a16:colId xmlns:a16="http://schemas.microsoft.com/office/drawing/2014/main" val="3795984547"/>
                    </a:ext>
                  </a:extLst>
                </a:gridCol>
              </a:tblGrid>
              <a:tr h="370840">
                <a:tc>
                  <a:txBody>
                    <a:bodyPr/>
                    <a:lstStyle/>
                    <a:p>
                      <a:pPr algn="ctr"/>
                      <a:r>
                        <a:rPr lang="en-US" sz="1800">
                          <a:solidFill>
                            <a:srgbClr val="006A71"/>
                          </a:solidFill>
                          <a:latin typeface="Calibri" panose="020F0502020204030204" pitchFamily="34" charset="0"/>
                          <a:cs typeface="Calibri" panose="020F0502020204030204" pitchFamily="34" charset="0"/>
                        </a:rPr>
                        <a:t>Question</a:t>
                      </a:r>
                    </a:p>
                  </a:txBody>
                  <a:tcPr>
                    <a:lnL w="38100" cap="flat" cmpd="sng" algn="ctr">
                      <a:noFill/>
                      <a:prstDash val="solid"/>
                      <a:round/>
                      <a:headEnd type="none" w="med" len="med"/>
                      <a:tailEnd type="none" w="med" len="med"/>
                    </a:lnL>
                    <a:lnR>
                      <a:noFill/>
                    </a:lnR>
                    <a:lnT w="38100" cap="flat" cmpd="sng" algn="ctr">
                      <a:solidFill>
                        <a:srgbClr val="006A71"/>
                      </a:solidFill>
                      <a:prstDash val="solid"/>
                      <a:round/>
                      <a:headEnd type="none" w="med" len="med"/>
                      <a:tailEnd type="none" w="med" len="med"/>
                    </a:lnT>
                    <a:lnB w="38100" cap="flat" cmpd="sng" algn="ctr">
                      <a:solidFill>
                        <a:srgbClr val="006A7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solidFill>
                            <a:srgbClr val="006A71"/>
                          </a:solidFill>
                          <a:latin typeface="Calibri" panose="020F0502020204030204" pitchFamily="34" charset="0"/>
                          <a:cs typeface="Calibri" panose="020F0502020204030204" pitchFamily="34" charset="0"/>
                        </a:rPr>
                        <a:t>Answer</a:t>
                      </a:r>
                    </a:p>
                  </a:txBody>
                  <a:tcPr>
                    <a:lnL>
                      <a:noFill/>
                    </a:lnL>
                    <a:lnR w="38100" cap="flat" cmpd="sng" algn="ctr">
                      <a:noFill/>
                      <a:prstDash val="solid"/>
                      <a:round/>
                      <a:headEnd type="none" w="med" len="med"/>
                      <a:tailEnd type="none" w="med" len="med"/>
                    </a:lnR>
                    <a:lnT w="38100" cap="flat" cmpd="sng" algn="ctr">
                      <a:solidFill>
                        <a:srgbClr val="006A71"/>
                      </a:solidFill>
                      <a:prstDash val="solid"/>
                      <a:round/>
                      <a:headEnd type="none" w="med" len="med"/>
                      <a:tailEnd type="none" w="med" len="med"/>
                    </a:lnT>
                    <a:lnB w="38100" cap="flat" cmpd="sng" algn="ctr">
                      <a:solidFill>
                        <a:srgbClr val="006A7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8978618"/>
                  </a:ext>
                </a:extLst>
              </a:tr>
              <a:tr h="516008">
                <a:tc>
                  <a:txBody>
                    <a:bodyPr/>
                    <a:lstStyle/>
                    <a:p>
                      <a:pPr>
                        <a:lnSpc>
                          <a:spcPts val="1800"/>
                        </a:lnSpc>
                        <a:spcBef>
                          <a:spcPts val="1200"/>
                        </a:spcBef>
                        <a:spcAft>
                          <a:spcPts val="1200"/>
                        </a:spcAft>
                      </a:pPr>
                      <a:r>
                        <a:rPr lang="en-US" sz="1600" b="0">
                          <a:solidFill>
                            <a:schemeClr val="accent4">
                              <a:lumMod val="50000"/>
                            </a:schemeClr>
                          </a:solidFill>
                          <a:latin typeface="Calibri" panose="020F0502020204030204" pitchFamily="34" charset="0"/>
                          <a:cs typeface="Calibri" panose="020F0502020204030204" pitchFamily="34" charset="0"/>
                        </a:rPr>
                        <a:t>What is the appropriate outcome variable? </a:t>
                      </a:r>
                    </a:p>
                  </a:txBody>
                  <a:tcPr marR="182880" marT="91440" marB="91440" anchor="ctr">
                    <a:lnT w="38100" cap="flat" cmpd="sng" algn="ctr">
                      <a:solidFill>
                        <a:srgbClr val="006A71"/>
                      </a:solidFill>
                      <a:prstDash val="solid"/>
                      <a:round/>
                      <a:headEnd type="none" w="med" len="med"/>
                      <a:tailEnd type="none" w="med" len="med"/>
                    </a:lnT>
                    <a:solidFill>
                      <a:srgbClr val="ABC1BE">
                        <a:alpha val="50000"/>
                      </a:srgbClr>
                    </a:solidFill>
                  </a:tcPr>
                </a:tc>
                <a:tc>
                  <a:txBody>
                    <a:bodyPr/>
                    <a:lstStyle/>
                    <a:p>
                      <a:pPr>
                        <a:lnSpc>
                          <a:spcPts val="1800"/>
                        </a:lnSpc>
                        <a:spcBef>
                          <a:spcPts val="1200"/>
                        </a:spcBef>
                        <a:spcAft>
                          <a:spcPts val="1200"/>
                        </a:spcAft>
                      </a:pPr>
                      <a:r>
                        <a:rPr lang="en-US" sz="1600" b="0" dirty="0">
                          <a:solidFill>
                            <a:schemeClr val="accent4">
                              <a:lumMod val="50000"/>
                            </a:schemeClr>
                          </a:solidFill>
                          <a:latin typeface="Calibri" panose="020F0502020204030204" pitchFamily="34" charset="0"/>
                          <a:cs typeface="Calibri" panose="020F0502020204030204" pitchFamily="34" charset="0"/>
                        </a:rPr>
                        <a:t>Deaths, with ICU bed utilization as a secondary indicator. Both are correlated with transmission levels and COVID-19 community levels.</a:t>
                      </a:r>
                    </a:p>
                  </a:txBody>
                  <a:tcPr marR="182880" marT="91440" marB="91440" anchor="ctr">
                    <a:lnT w="38100" cap="flat" cmpd="sng" algn="ctr">
                      <a:solidFill>
                        <a:srgbClr val="006A71"/>
                      </a:solidFill>
                      <a:prstDash val="solid"/>
                      <a:round/>
                      <a:headEnd type="none" w="med" len="med"/>
                      <a:tailEnd type="none" w="med" len="med"/>
                    </a:lnT>
                    <a:solidFill>
                      <a:srgbClr val="ABC1BE">
                        <a:alpha val="50000"/>
                      </a:srgbClr>
                    </a:solidFill>
                  </a:tcPr>
                </a:tc>
                <a:extLst>
                  <a:ext uri="{0D108BD9-81ED-4DB2-BD59-A6C34878D82A}">
                    <a16:rowId xmlns:a16="http://schemas.microsoft.com/office/drawing/2014/main" val="1597450930"/>
                  </a:ext>
                </a:extLst>
              </a:tr>
              <a:tr h="370840">
                <a:tc>
                  <a:txBody>
                    <a:bodyPr/>
                    <a:lstStyle/>
                    <a:p>
                      <a:pPr marL="0" marR="0" lvl="0" indent="0" algn="l" defTabSz="1219170" rtl="0" eaLnBrk="1" fontAlgn="auto" latinLnBrk="0" hangingPunct="1">
                        <a:lnSpc>
                          <a:spcPts val="1800"/>
                        </a:lnSpc>
                        <a:spcBef>
                          <a:spcPts val="1200"/>
                        </a:spcBef>
                        <a:spcAft>
                          <a:spcPts val="1200"/>
                        </a:spcAft>
                        <a:buClrTx/>
                        <a:buSzTx/>
                        <a:buFontTx/>
                        <a:buNone/>
                        <a:tabLst/>
                        <a:defRPr/>
                      </a:pPr>
                      <a:r>
                        <a:rPr lang="en-US" sz="1600" dirty="0">
                          <a:solidFill>
                            <a:schemeClr val="accent4">
                              <a:lumMod val="50000"/>
                            </a:schemeClr>
                          </a:solidFill>
                          <a:latin typeface="Calibri" panose="020F0502020204030204" pitchFamily="34" charset="0"/>
                          <a:cs typeface="Calibri" panose="020F0502020204030204" pitchFamily="34" charset="0"/>
                        </a:rPr>
                        <a:t>What is the optimal lag between the community level/transmission level and the outcome? </a:t>
                      </a:r>
                    </a:p>
                  </a:txBody>
                  <a:tcPr marR="182880" marT="91440" marB="91440" anchor="ctr"/>
                </a:tc>
                <a:tc>
                  <a:txBody>
                    <a:bodyPr/>
                    <a:lstStyle/>
                    <a:p>
                      <a:pPr>
                        <a:lnSpc>
                          <a:spcPts val="1800"/>
                        </a:lnSpc>
                        <a:spcBef>
                          <a:spcPts val="1200"/>
                        </a:spcBef>
                        <a:spcAft>
                          <a:spcPts val="1200"/>
                        </a:spcAft>
                      </a:pPr>
                      <a:r>
                        <a:rPr lang="en-US" sz="1600">
                          <a:solidFill>
                            <a:schemeClr val="accent4">
                              <a:lumMod val="50000"/>
                            </a:schemeClr>
                          </a:solidFill>
                          <a:latin typeface="Calibri" panose="020F0502020204030204" pitchFamily="34" charset="0"/>
                          <a:cs typeface="Calibri" panose="020F0502020204030204" pitchFamily="34" charset="0"/>
                        </a:rPr>
                        <a:t>Correlation with death rates for new cases, hospital admissions and bed utilization peaks when the lag is set at 3 weeks.</a:t>
                      </a:r>
                    </a:p>
                  </a:txBody>
                  <a:tcPr marR="182880" marT="91440" marB="91440" anchor="ctr"/>
                </a:tc>
                <a:extLst>
                  <a:ext uri="{0D108BD9-81ED-4DB2-BD59-A6C34878D82A}">
                    <a16:rowId xmlns:a16="http://schemas.microsoft.com/office/drawing/2014/main" val="2663379039"/>
                  </a:ext>
                </a:extLst>
              </a:tr>
              <a:tr h="370840">
                <a:tc>
                  <a:txBody>
                    <a:bodyPr/>
                    <a:lstStyle/>
                    <a:p>
                      <a:pPr marL="0" marR="0" lvl="0" indent="0" algn="l" defTabSz="1219170" rtl="0" eaLnBrk="1" fontAlgn="auto" latinLnBrk="0" hangingPunct="1">
                        <a:lnSpc>
                          <a:spcPts val="1800"/>
                        </a:lnSpc>
                        <a:spcBef>
                          <a:spcPts val="1200"/>
                        </a:spcBef>
                        <a:spcAft>
                          <a:spcPts val="1200"/>
                        </a:spcAft>
                        <a:buClrTx/>
                        <a:buSzTx/>
                        <a:buFontTx/>
                        <a:buNone/>
                        <a:tabLst/>
                        <a:defRPr/>
                      </a:pPr>
                      <a:r>
                        <a:rPr lang="en-US" sz="1600">
                          <a:solidFill>
                            <a:schemeClr val="accent4">
                              <a:lumMod val="50000"/>
                            </a:schemeClr>
                          </a:solidFill>
                          <a:latin typeface="Calibri" panose="020F0502020204030204" pitchFamily="34" charset="0"/>
                          <a:cs typeface="Calibri" panose="020F0502020204030204" pitchFamily="34" charset="0"/>
                        </a:rPr>
                        <a:t>How do individual indicators such as admissions, inpatient bed utilization predict outcomes?</a:t>
                      </a:r>
                    </a:p>
                  </a:txBody>
                  <a:tcPr marR="182880" marT="91440" marB="91440" anchor="ctr">
                    <a:solidFill>
                      <a:srgbClr val="ABC1BE">
                        <a:alpha val="50000"/>
                      </a:srgbClr>
                    </a:solidFill>
                  </a:tcPr>
                </a:tc>
                <a:tc>
                  <a:txBody>
                    <a:bodyPr/>
                    <a:lstStyle/>
                    <a:p>
                      <a:pPr>
                        <a:lnSpc>
                          <a:spcPts val="1800"/>
                        </a:lnSpc>
                        <a:spcBef>
                          <a:spcPts val="1200"/>
                        </a:spcBef>
                        <a:spcAft>
                          <a:spcPts val="1200"/>
                        </a:spcAft>
                      </a:pPr>
                      <a:r>
                        <a:rPr lang="en-US" sz="1600" dirty="0">
                          <a:solidFill>
                            <a:schemeClr val="accent4">
                              <a:lumMod val="50000"/>
                            </a:schemeClr>
                          </a:solidFill>
                          <a:latin typeface="Calibri" panose="020F0502020204030204" pitchFamily="34" charset="0"/>
                          <a:cs typeface="Calibri" panose="020F0502020204030204" pitchFamily="34" charset="0"/>
                        </a:rPr>
                        <a:t>Individual indicators have moderate correlation with deaths/100k three weeks later (~0.3) at the county level and high correlation (~0.8) at the state level. COVID-19 community levels (county: 0.3, state: 0.7) have </a:t>
                      </a:r>
                      <a:r>
                        <a:rPr lang="en-US" sz="1600" b="1" dirty="0">
                          <a:solidFill>
                            <a:schemeClr val="accent4">
                              <a:lumMod val="50000"/>
                            </a:schemeClr>
                          </a:solidFill>
                          <a:latin typeface="Calibri" panose="020F0502020204030204" pitchFamily="34" charset="0"/>
                          <a:cs typeface="Calibri" panose="020F0502020204030204" pitchFamily="34" charset="0"/>
                        </a:rPr>
                        <a:t>higher</a:t>
                      </a:r>
                      <a:r>
                        <a:rPr lang="en-US" sz="1600" dirty="0">
                          <a:solidFill>
                            <a:schemeClr val="accent4">
                              <a:lumMod val="50000"/>
                            </a:schemeClr>
                          </a:solidFill>
                          <a:latin typeface="Calibri" panose="020F0502020204030204" pitchFamily="34" charset="0"/>
                          <a:cs typeface="Calibri" panose="020F0502020204030204" pitchFamily="34" charset="0"/>
                        </a:rPr>
                        <a:t> correlations with death rates than transmission levels (county: 0.2, state: 0.5)</a:t>
                      </a:r>
                    </a:p>
                  </a:txBody>
                  <a:tcPr marR="182880" marT="91440" marB="91440" anchor="ctr">
                    <a:solidFill>
                      <a:srgbClr val="ABC1BE">
                        <a:alpha val="50000"/>
                      </a:srgbClr>
                    </a:solidFill>
                  </a:tcPr>
                </a:tc>
                <a:extLst>
                  <a:ext uri="{0D108BD9-81ED-4DB2-BD59-A6C34878D82A}">
                    <a16:rowId xmlns:a16="http://schemas.microsoft.com/office/drawing/2014/main" val="4112788810"/>
                  </a:ext>
                </a:extLst>
              </a:tr>
              <a:tr h="370840">
                <a:tc>
                  <a:txBody>
                    <a:bodyPr/>
                    <a:lstStyle/>
                    <a:p>
                      <a:pPr marL="0" marR="0" lvl="0" indent="0" algn="l" defTabSz="1219170" rtl="0" eaLnBrk="1" fontAlgn="auto" latinLnBrk="0" hangingPunct="1">
                        <a:lnSpc>
                          <a:spcPts val="1800"/>
                        </a:lnSpc>
                        <a:spcBef>
                          <a:spcPts val="1200"/>
                        </a:spcBef>
                        <a:spcAft>
                          <a:spcPts val="1200"/>
                        </a:spcAft>
                        <a:buClrTx/>
                        <a:buSzTx/>
                        <a:buFontTx/>
                        <a:buNone/>
                        <a:tabLst/>
                        <a:defRPr/>
                      </a:pPr>
                      <a:r>
                        <a:rPr lang="en-US" sz="1600" dirty="0">
                          <a:solidFill>
                            <a:schemeClr val="accent4">
                              <a:lumMod val="50000"/>
                            </a:schemeClr>
                          </a:solidFill>
                          <a:latin typeface="Calibri" panose="020F0502020204030204" pitchFamily="34" charset="0"/>
                          <a:cs typeface="Calibri" panose="020F0502020204030204" pitchFamily="34" charset="0"/>
                        </a:rPr>
                        <a:t>Which scheme (transmission levels or COVID-19 community levels) is more useful for identifying regions that will experience severe outcomes?</a:t>
                      </a:r>
                    </a:p>
                  </a:txBody>
                  <a:tcPr marR="182880" marT="91440" marB="91440" anchor="ctr"/>
                </a:tc>
                <a:tc>
                  <a:txBody>
                    <a:bodyPr/>
                    <a:lstStyle/>
                    <a:p>
                      <a:pPr>
                        <a:lnSpc>
                          <a:spcPts val="1800"/>
                        </a:lnSpc>
                        <a:spcBef>
                          <a:spcPts val="1200"/>
                        </a:spcBef>
                        <a:spcAft>
                          <a:spcPts val="1200"/>
                        </a:spcAft>
                      </a:pPr>
                      <a:r>
                        <a:rPr lang="en-US" sz="1600" dirty="0">
                          <a:solidFill>
                            <a:schemeClr val="accent4">
                              <a:lumMod val="50000"/>
                            </a:schemeClr>
                          </a:solidFill>
                          <a:latin typeface="Calibri" panose="020F0502020204030204" pitchFamily="34" charset="0"/>
                          <a:cs typeface="Calibri" panose="020F0502020204030204" pitchFamily="34" charset="0"/>
                        </a:rPr>
                        <a:t>COVID-19 community levels are a more effective categorization scheme for identifying regions that will experience high death rates 3 weeks later according to multiple metrics (correlation, AUROC).</a:t>
                      </a:r>
                    </a:p>
                  </a:txBody>
                  <a:tcPr marR="182880" marT="91440" marB="91440" anchor="ctr"/>
                </a:tc>
                <a:extLst>
                  <a:ext uri="{0D108BD9-81ED-4DB2-BD59-A6C34878D82A}">
                    <a16:rowId xmlns:a16="http://schemas.microsoft.com/office/drawing/2014/main" val="1498300478"/>
                  </a:ext>
                </a:extLst>
              </a:tr>
              <a:tr h="370840">
                <a:tc>
                  <a:txBody>
                    <a:bodyPr/>
                    <a:lstStyle/>
                    <a:p>
                      <a:pPr marL="0" marR="0" lvl="0" indent="0" algn="l" defTabSz="1219170" rtl="0" eaLnBrk="1" fontAlgn="auto" latinLnBrk="0" hangingPunct="1">
                        <a:lnSpc>
                          <a:spcPts val="1800"/>
                        </a:lnSpc>
                        <a:spcBef>
                          <a:spcPts val="1200"/>
                        </a:spcBef>
                        <a:spcAft>
                          <a:spcPts val="1200"/>
                        </a:spcAft>
                        <a:buClrTx/>
                        <a:buSzTx/>
                        <a:buFontTx/>
                        <a:buNone/>
                        <a:tabLst/>
                        <a:defRPr/>
                      </a:pPr>
                      <a:r>
                        <a:rPr lang="en-US" sz="1600">
                          <a:solidFill>
                            <a:schemeClr val="accent4">
                              <a:lumMod val="50000"/>
                            </a:schemeClr>
                          </a:solidFill>
                          <a:latin typeface="Calibri" panose="020F0502020204030204" pitchFamily="34" charset="0"/>
                          <a:cs typeface="Calibri" panose="020F0502020204030204" pitchFamily="34" charset="0"/>
                        </a:rPr>
                        <a:t>Should the thresholds be adjusted in response to this analysis?</a:t>
                      </a:r>
                    </a:p>
                  </a:txBody>
                  <a:tcPr marR="182880" marT="91440" marB="91440" anchor="ctr">
                    <a:lnB w="38100" cap="flat" cmpd="sng" algn="ctr">
                      <a:solidFill>
                        <a:srgbClr val="006A71"/>
                      </a:solidFill>
                      <a:prstDash val="solid"/>
                      <a:round/>
                      <a:headEnd type="none" w="med" len="med"/>
                      <a:tailEnd type="none" w="med" len="med"/>
                    </a:lnB>
                    <a:solidFill>
                      <a:srgbClr val="ABC1BE">
                        <a:alpha val="50000"/>
                      </a:srgbClr>
                    </a:solidFill>
                  </a:tcPr>
                </a:tc>
                <a:tc>
                  <a:txBody>
                    <a:bodyPr/>
                    <a:lstStyle/>
                    <a:p>
                      <a:pPr>
                        <a:lnSpc>
                          <a:spcPts val="1800"/>
                        </a:lnSpc>
                        <a:spcBef>
                          <a:spcPts val="1200"/>
                        </a:spcBef>
                        <a:spcAft>
                          <a:spcPts val="1200"/>
                        </a:spcAft>
                      </a:pPr>
                      <a:r>
                        <a:rPr lang="en-US" sz="1600" dirty="0">
                          <a:solidFill>
                            <a:schemeClr val="accent4">
                              <a:lumMod val="50000"/>
                            </a:schemeClr>
                          </a:solidFill>
                          <a:latin typeface="Calibri" panose="020F0502020204030204" pitchFamily="34" charset="0"/>
                          <a:cs typeface="Calibri" panose="020F0502020204030204" pitchFamily="34" charset="0"/>
                        </a:rPr>
                        <a:t>Adjusting thresholds shifts the balance between levels and more balanced categorizations are more informative. COVID-19 community levels result in more balanced categories/levels.</a:t>
                      </a:r>
                    </a:p>
                  </a:txBody>
                  <a:tcPr marR="182880" marT="91440" marB="91440" anchor="ctr">
                    <a:lnB w="38100" cap="flat" cmpd="sng" algn="ctr">
                      <a:solidFill>
                        <a:srgbClr val="006A71"/>
                      </a:solidFill>
                      <a:prstDash val="solid"/>
                      <a:round/>
                      <a:headEnd type="none" w="med" len="med"/>
                      <a:tailEnd type="none" w="med" len="med"/>
                    </a:lnB>
                    <a:solidFill>
                      <a:srgbClr val="ABC1BE">
                        <a:alpha val="50000"/>
                      </a:srgbClr>
                    </a:solidFill>
                  </a:tcPr>
                </a:tc>
                <a:extLst>
                  <a:ext uri="{0D108BD9-81ED-4DB2-BD59-A6C34878D82A}">
                    <a16:rowId xmlns:a16="http://schemas.microsoft.com/office/drawing/2014/main" val="3562947326"/>
                  </a:ext>
                </a:extLst>
              </a:tr>
            </a:tbl>
          </a:graphicData>
        </a:graphic>
      </p:graphicFrame>
    </p:spTree>
    <p:extLst>
      <p:ext uri="{BB962C8B-B14F-4D97-AF65-F5344CB8AC3E}">
        <p14:creationId xmlns:p14="http://schemas.microsoft.com/office/powerpoint/2010/main" val="402771159"/>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2564</Words>
  <Application>Microsoft Office PowerPoint</Application>
  <PresentationFormat>Widescreen</PresentationFormat>
  <Paragraphs>372</Paragraphs>
  <Slides>28</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Arial</vt:lpstr>
      <vt:lpstr>Calibri</vt:lpstr>
      <vt:lpstr>Courier New</vt:lpstr>
      <vt:lpstr>Myriad Web Pro</vt:lpstr>
      <vt:lpstr>Source Sans Pro</vt:lpstr>
      <vt:lpstr>Times New Roman</vt:lpstr>
      <vt:lpstr>Wingdings</vt:lpstr>
      <vt:lpstr>Master</vt:lpstr>
      <vt:lpstr>1_Master</vt:lpstr>
      <vt:lpstr>2_Master</vt:lpstr>
      <vt:lpstr>3_Master</vt:lpstr>
      <vt:lpstr>Indicators for Monitoring COVID-19 Community Levels and COVID-19 and Implementing COVID-19 Prevention Strategies</vt:lpstr>
      <vt:lpstr>Why refocus efforts for monitoring COVID-19 in communities? </vt:lpstr>
      <vt:lpstr>CDC’s Indicators of Community Transmission</vt:lpstr>
      <vt:lpstr>The current state of the pandemic requires a refined approach to monitoring COVID-19</vt:lpstr>
      <vt:lpstr>Criteria for Selecting Community Indicators</vt:lpstr>
      <vt:lpstr>Selecting COVID-19 Community Indicators</vt:lpstr>
      <vt:lpstr>Final Selection of COVID-19 Community Indicators</vt:lpstr>
      <vt:lpstr>Establishing Thresholds for COVID-19 Community Levels</vt:lpstr>
      <vt:lpstr>Indicator Performance Analysis Results</vt:lpstr>
      <vt:lpstr>Do community transmission levels or COVID-19 community levels better predict deaths and ICU utilization in counties?</vt:lpstr>
      <vt:lpstr>Indicator Thresholds were Further Refined</vt:lpstr>
      <vt:lpstr>CDC’s COVID-19 Community Levels and Indicators</vt:lpstr>
      <vt:lpstr>COVID-19 community levels are better predictors of deaths and ICU utilization in communities</vt:lpstr>
      <vt:lpstr>COVID-19 community levels on March 30, 2021 (post Alpha)</vt:lpstr>
      <vt:lpstr>COVID-19 Community Levels on March 30, 2021</vt:lpstr>
      <vt:lpstr>COVID-19 community levels on July 30, 2021 (rise of Delta)</vt:lpstr>
      <vt:lpstr>COVID-19 Community Levels on July 30, 2021</vt:lpstr>
      <vt:lpstr>COVID-19 community levels on September 3, 2021 (peak of Delta)</vt:lpstr>
      <vt:lpstr>COVID-19 Community Levels on September 3, 2021</vt:lpstr>
      <vt:lpstr>COVID-19 community levels on November 5, 2021 (between Delta and Omicron)</vt:lpstr>
      <vt:lpstr>COVID-19 Community Levels on November 5, 2021</vt:lpstr>
      <vt:lpstr>COVID-19 community levels on January 15, 2022 (peak of Omicron)</vt:lpstr>
      <vt:lpstr>COVID-19 Community Levels on January 15, 2022</vt:lpstr>
      <vt:lpstr>Proposed Framework for Monitoring and Prevention</vt:lpstr>
      <vt:lpstr>Implications for Using COVID-19 Community Levels to Inform Public Health Recommendations</vt:lpstr>
      <vt:lpstr>Key Considerations</vt:lpstr>
      <vt:lpstr>COVID-19 community levels on February 24, 2022</vt:lpstr>
      <vt:lpstr>Data sources and 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Massetti, Greta M. (CDC/DDNID/NCIPC/DVP)</dc:creator>
  <cp:lastModifiedBy>Saeed, Craig (CDC/OD/OADC) (CTR)</cp:lastModifiedBy>
  <cp:revision>9</cp:revision>
  <dcterms:created xsi:type="dcterms:W3CDTF">2021-11-08T16:33:37Z</dcterms:created>
  <dcterms:modified xsi:type="dcterms:W3CDTF">2022-02-25T16:36:36Z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2021-11-08T16:33:47Z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dcdb20de-6123-47ee-b2d5-922403fe1890</vt:lpwstr>
  </property>
  <property fmtid="{D5CDD505-2E9C-101B-9397-08002B2CF9AE}" pid="8" name="MSIP_Label_7b94a7b8-f06c-4dfe-bdcc-9b548fd58c31_ContentBits">
    <vt:lpwstr>0</vt:lpwstr>
  </property>
</Properties>
</file>