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30"/>
  </p:notesMasterIdLst>
  <p:sldIdLst>
    <p:sldId id="257" r:id="rId5"/>
    <p:sldId id="727" r:id="rId6"/>
    <p:sldId id="274" r:id="rId7"/>
    <p:sldId id="258" r:id="rId8"/>
    <p:sldId id="283" r:id="rId9"/>
    <p:sldId id="288" r:id="rId10"/>
    <p:sldId id="259" r:id="rId11"/>
    <p:sldId id="730" r:id="rId12"/>
    <p:sldId id="289" r:id="rId13"/>
    <p:sldId id="723" r:id="rId14"/>
    <p:sldId id="291" r:id="rId15"/>
    <p:sldId id="284" r:id="rId16"/>
    <p:sldId id="292" r:id="rId17"/>
    <p:sldId id="293" r:id="rId18"/>
    <p:sldId id="726" r:id="rId19"/>
    <p:sldId id="294" r:id="rId20"/>
    <p:sldId id="729" r:id="rId21"/>
    <p:sldId id="295" r:id="rId22"/>
    <p:sldId id="298" r:id="rId23"/>
    <p:sldId id="724" r:id="rId24"/>
    <p:sldId id="299" r:id="rId25"/>
    <p:sldId id="296" r:id="rId26"/>
    <p:sldId id="725" r:id="rId27"/>
    <p:sldId id="728" r:id="rId28"/>
    <p:sldId id="276" r:id="rId29"/>
  </p:sldIdLst>
  <p:sldSz cx="9144000" cy="5143500" type="screen16x9"/>
  <p:notesSz cx="7315200" cy="9601200"/>
  <p:embeddedFontLst>
    <p:embeddedFont>
      <p:font typeface="Calibri" panose="020F0502020204030204" pitchFamily="34" charset="0"/>
      <p:regular r:id="rId31"/>
      <p:bold r:id="rId32"/>
      <p:italic r:id="rId33"/>
      <p:boldItalic r:id="rId34"/>
    </p:embeddedFont>
    <p:embeddedFont>
      <p:font typeface="Myriad Web Pro" panose="020B0604020202020204" charset="0"/>
      <p:regular r:id="rId35"/>
      <p:bold r:id="rId36"/>
      <p:italic r:id="rId37"/>
    </p:embeddedFont>
  </p:embeddedFontLst>
  <p:custDataLst>
    <p:tags r:id="rId38"/>
  </p:custData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e Perio, Marie A. (CDC/NIOSH/OD)" initials="DPMA(" lastIdx="0" clrIdx="6">
    <p:extLst>
      <p:ext uri="{19B8F6BF-5375-455C-9EA6-DF929625EA0E}">
        <p15:presenceInfo xmlns:p15="http://schemas.microsoft.com/office/powerpoint/2012/main" userId="S::HGJ1@cdc.gov::c0ec88f1-d730-4d4b-b5bd-d77bd4690932" providerId="AD"/>
      </p:ext>
    </p:extLst>
  </p:cmAuthor>
  <p:cmAuthor id="1" name="Dennison, Cori (CDC/DDID/NCEZID/DHQP)" initials="DC(" lastIdx="0" clrIdx="0">
    <p:extLst>
      <p:ext uri="{19B8F6BF-5375-455C-9EA6-DF929625EA0E}">
        <p15:presenceInfo xmlns:p15="http://schemas.microsoft.com/office/powerpoint/2012/main" userId="S::ovj4@cdc.gov::313bf176-3750-4a1a-a1b1-260c93aca0a8" providerId="AD"/>
      </p:ext>
    </p:extLst>
  </p:cmAuthor>
  <p:cmAuthor id="8" name="Stewart, Rebekah (CDC/DDID/NCHHSTP/DTE)" initials="S(" lastIdx="0" clrIdx="7">
    <p:extLst>
      <p:ext uri="{19B8F6BF-5375-455C-9EA6-DF929625EA0E}">
        <p15:presenceInfo xmlns:p15="http://schemas.microsoft.com/office/powerpoint/2012/main" userId="S::yxp5@cdc.gov::6ae75549-9d01-4caa-988a-237553ca6acf" providerId="AD"/>
      </p:ext>
    </p:extLst>
  </p:cmAuthor>
  <p:cmAuthor id="2" name="Lessa, Fernanda (CDC/DDID/NCEZID/DHQP)" initials="LF(" lastIdx="0" clrIdx="1">
    <p:extLst>
      <p:ext uri="{19B8F6BF-5375-455C-9EA6-DF929625EA0E}">
        <p15:presenceInfo xmlns:p15="http://schemas.microsoft.com/office/powerpoint/2012/main" userId="S::dta3@cdc.gov::3b10506a-91e0-4aa6-8e4a-b48f1b2c20e9" providerId="AD"/>
      </p:ext>
    </p:extLst>
  </p:cmAuthor>
  <p:cmAuthor id="9" name="Gastanaduy, Paul A. (CDC/DDID/NCIRD/DVD)" initials="G(" lastIdx="0" clrIdx="8">
    <p:extLst>
      <p:ext uri="{19B8F6BF-5375-455C-9EA6-DF929625EA0E}">
        <p15:presenceInfo xmlns:p15="http://schemas.microsoft.com/office/powerpoint/2012/main" userId="S::vid7@cdc.gov::0455c81a-1fcc-40af-b253-eb7e447073eb" providerId="AD"/>
      </p:ext>
    </p:extLst>
  </p:cmAuthor>
  <p:cmAuthor id="3" name="Smith, Rachel M. (CDC/DDID/NCEZID/DHQP)" initials="SRM(" lastIdx="0" clrIdx="2">
    <p:extLst>
      <p:ext uri="{19B8F6BF-5375-455C-9EA6-DF929625EA0E}">
        <p15:presenceInfo xmlns:p15="http://schemas.microsoft.com/office/powerpoint/2012/main" userId="S::vih9@cdc.gov::dc4abae0-7ac9-444b-87ad-86f55ae96850" providerId="AD"/>
      </p:ext>
    </p:extLst>
  </p:cmAuthor>
  <p:cmAuthor id="10" name="Gregory, Christopher (CDC/DDID/NCEZID/DVBD)" initials="G(" lastIdx="0" clrIdx="9">
    <p:extLst>
      <p:ext uri="{19B8F6BF-5375-455C-9EA6-DF929625EA0E}">
        <p15:presenceInfo xmlns:p15="http://schemas.microsoft.com/office/powerpoint/2012/main" userId="S::hgk4@cdc.gov::53fae4ee-23a6-4e91-b8bf-3975162215e7" providerId="AD"/>
      </p:ext>
    </p:extLst>
  </p:cmAuthor>
  <p:cmAuthor id="4" name="Allen, Elizabeth (CDC/DDID/NCEZID/DPEI)" initials="A(" lastIdx="0" clrIdx="3">
    <p:extLst>
      <p:ext uri="{19B8F6BF-5375-455C-9EA6-DF929625EA0E}">
        <p15:presenceInfo xmlns:p15="http://schemas.microsoft.com/office/powerpoint/2012/main" userId="S::lrk5@cdc.gov::24353ebf-5eb5-4186-97ca-33d65e307034" providerId="AD"/>
      </p:ext>
    </p:extLst>
  </p:cmAuthor>
  <p:cmAuthor id="11" name="Johnson, Valerie (CDC/DDID/NCEZID/OD)" initials="JV(" lastIdx="0" clrIdx="10">
    <p:extLst>
      <p:ext uri="{19B8F6BF-5375-455C-9EA6-DF929625EA0E}">
        <p15:presenceInfo xmlns:p15="http://schemas.microsoft.com/office/powerpoint/2012/main" userId="S::vxj1@cdc.gov::dca7b519-9f5c-4daf-83ff-177d475a6037" providerId="AD"/>
      </p:ext>
    </p:extLst>
  </p:cmAuthor>
  <p:cmAuthor id="5" name="McDonald, Clifford (CDC/DDID/NCEZID/DHQP)" initials="M(" lastIdx="0" clrIdx="4">
    <p:extLst>
      <p:ext uri="{19B8F6BF-5375-455C-9EA6-DF929625EA0E}">
        <p15:presenceInfo xmlns:p15="http://schemas.microsoft.com/office/powerpoint/2012/main" userId="S::ljm3@cdc.gov::a8e632a6-8325-40a5-bedf-642b8079d667" providerId="AD"/>
      </p:ext>
    </p:extLst>
  </p:cmAuthor>
  <p:cmAuthor id="12" name="Lee, Chung-Won (CDC/DDPHSIS/CGH/GID)" initials="LC(" lastIdx="0" clrIdx="11">
    <p:extLst>
      <p:ext uri="{19B8F6BF-5375-455C-9EA6-DF929625EA0E}">
        <p15:presenceInfo xmlns:p15="http://schemas.microsoft.com/office/powerpoint/2012/main" userId="S::cwl4@cdc.gov::742a1b0e-405f-4619-8625-221e45cb1110" providerId="AD"/>
      </p:ext>
    </p:extLst>
  </p:cmAuthor>
  <p:cmAuthor id="6" name="Neblett Fanfair, Robyn C. (CDC/DDID/NCHHSTP/DHPSE)" initials="N(" lastIdx="0" clrIdx="5">
    <p:extLst>
      <p:ext uri="{19B8F6BF-5375-455C-9EA6-DF929625EA0E}">
        <p15:presenceInfo xmlns:p15="http://schemas.microsoft.com/office/powerpoint/2012/main" userId="S::iyo5@cdc.gov::e91cb8bd-b748-40b9-aa8b-8539ec251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2C2C"/>
    <a:srgbClr val="F0A82C"/>
    <a:srgbClr val="2D2D2D"/>
    <a:srgbClr val="006A71"/>
    <a:srgbClr val="FBAB18"/>
    <a:srgbClr val="E6E6E6"/>
    <a:srgbClr val="FFFFFF"/>
    <a:srgbClr val="292B6E"/>
    <a:srgbClr val="B01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5" autoAdjust="0"/>
    <p:restoredTop sz="86181" autoAdjust="0"/>
  </p:normalViewPr>
  <p:slideViewPr>
    <p:cSldViewPr snapToGrid="0">
      <p:cViewPr varScale="1">
        <p:scale>
          <a:sx n="97" d="100"/>
          <a:sy n="97" d="100"/>
        </p:scale>
        <p:origin x="595" y="77"/>
      </p:cViewPr>
      <p:guideLst>
        <p:guide orient="horz" pos="1620"/>
        <p:guide pos="2880"/>
      </p:guideLst>
    </p:cSldViewPr>
  </p:slideViewPr>
  <p:outlineViewPr>
    <p:cViewPr>
      <p:scale>
        <a:sx n="33" d="100"/>
        <a:sy n="33" d="100"/>
      </p:scale>
      <p:origin x="0" y="-1282"/>
    </p:cViewPr>
  </p:outlineViewPr>
  <p:notesTextViewPr>
    <p:cViewPr>
      <p:scale>
        <a:sx n="100" d="100"/>
        <a:sy n="100" d="100"/>
      </p:scale>
      <p:origin x="0" y="0"/>
    </p:cViewPr>
  </p:notesTextViewPr>
  <p:sorterViewPr>
    <p:cViewPr>
      <p:scale>
        <a:sx n="120" d="100"/>
        <a:sy n="120" d="100"/>
      </p:scale>
      <p:origin x="0" y="-36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2"/>
              </a:solidFill>
            </a:ln>
          </c:spPr>
          <c:dPt>
            <c:idx val="0"/>
            <c:bubble3D val="0"/>
            <c:spPr>
              <a:solidFill>
                <a:srgbClr val="00788A"/>
              </a:solidFill>
              <a:ln w="19050">
                <a:solidFill>
                  <a:schemeClr val="bg2"/>
                </a:solidFill>
              </a:ln>
              <a:effectLst/>
            </c:spPr>
            <c:extLst>
              <c:ext xmlns:c16="http://schemas.microsoft.com/office/drawing/2014/chart" uri="{C3380CC4-5D6E-409C-BE32-E72D297353CC}">
                <c16:uniqueId val="{00000001-4385-44BB-B131-D4E0029652DF}"/>
              </c:ext>
            </c:extLst>
          </c:dPt>
          <c:dPt>
            <c:idx val="1"/>
            <c:bubble3D val="0"/>
            <c:spPr>
              <a:solidFill>
                <a:srgbClr val="FFAA00"/>
              </a:solidFill>
              <a:ln w="19050">
                <a:solidFill>
                  <a:schemeClr val="bg2"/>
                </a:solidFill>
              </a:ln>
              <a:effectLst/>
            </c:spPr>
            <c:extLst>
              <c:ext xmlns:c16="http://schemas.microsoft.com/office/drawing/2014/chart" uri="{C3380CC4-5D6E-409C-BE32-E72D297353CC}">
                <c16:uniqueId val="{00000002-4385-44BB-B131-D4E0029652DF}"/>
              </c:ext>
            </c:extLst>
          </c:dPt>
          <c:dPt>
            <c:idx val="2"/>
            <c:bubble3D val="0"/>
            <c:spPr>
              <a:solidFill>
                <a:srgbClr val="4472C4"/>
              </a:solidFill>
              <a:ln w="19050">
                <a:solidFill>
                  <a:srgbClr val="4472C4"/>
                </a:solidFill>
              </a:ln>
              <a:effectLst/>
            </c:spPr>
            <c:extLst>
              <c:ext xmlns:c16="http://schemas.microsoft.com/office/drawing/2014/chart" uri="{C3380CC4-5D6E-409C-BE32-E72D297353CC}">
                <c16:uniqueId val="{00000003-4385-44BB-B131-D4E0029652DF}"/>
              </c:ext>
            </c:extLst>
          </c:dPt>
          <c:dPt>
            <c:idx val="3"/>
            <c:bubble3D val="0"/>
            <c:spPr>
              <a:solidFill>
                <a:schemeClr val="accent4"/>
              </a:solidFill>
              <a:ln w="19050">
                <a:solidFill>
                  <a:schemeClr val="bg2"/>
                </a:solidFill>
              </a:ln>
              <a:effectLst/>
            </c:spPr>
            <c:extLst>
              <c:ext xmlns:c16="http://schemas.microsoft.com/office/drawing/2014/chart" uri="{C3380CC4-5D6E-409C-BE32-E72D297353CC}">
                <c16:uniqueId val="{00000004-4385-44BB-B131-D4E0029652DF}"/>
              </c:ext>
            </c:extLst>
          </c:dPt>
          <c:cat>
            <c:strRef>
              <c:f>Sheet1!$A$2:$A$5</c:f>
              <c:strCache>
                <c:ptCount val="4"/>
                <c:pt idx="0">
                  <c:v>Mild</c:v>
                </c:pt>
                <c:pt idx="1">
                  <c:v>Severe</c:v>
                </c:pt>
                <c:pt idx="2">
                  <c:v>Critical</c:v>
                </c:pt>
                <c:pt idx="3">
                  <c:v>Missing</c:v>
                </c:pt>
              </c:strCache>
            </c:strRef>
          </c:cat>
          <c:val>
            <c:numRef>
              <c:f>Sheet1!$B$2:$B$5</c:f>
              <c:numCache>
                <c:formatCode>0.0%</c:formatCode>
                <c:ptCount val="4"/>
                <c:pt idx="0">
                  <c:v>0.80900000000000005</c:v>
                </c:pt>
                <c:pt idx="1">
                  <c:v>0.13800000000000001</c:v>
                </c:pt>
                <c:pt idx="2">
                  <c:v>4.7E-2</c:v>
                </c:pt>
                <c:pt idx="3">
                  <c:v>6.0000000000000001E-3</c:v>
                </c:pt>
              </c:numCache>
            </c:numRef>
          </c:val>
          <c:extLst>
            <c:ext xmlns:c16="http://schemas.microsoft.com/office/drawing/2014/chart" uri="{C3380CC4-5D6E-409C-BE32-E72D297353CC}">
              <c16:uniqueId val="{00000000-4385-44BB-B131-D4E0029652DF}"/>
            </c:ext>
          </c:extLst>
        </c:ser>
        <c:dLbls>
          <c:showLegendKey val="0"/>
          <c:showVal val="0"/>
          <c:showCatName val="0"/>
          <c:showSerName val="0"/>
          <c:showPercent val="0"/>
          <c:showBubbleSize val="0"/>
          <c:showLeaderLines val="0"/>
        </c:dLbls>
        <c:firstSliceAng val="11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ct val="0"/>
              </a:spcBef>
              <a:spcAft>
                <a:spcPct val="0"/>
              </a:spcAft>
              <a:defRPr sz="1200" smtClean="0">
                <a:latin typeface="+mn-lt"/>
              </a:defRPr>
            </a:lvl1pPr>
          </a:lstStyle>
          <a:p>
            <a:pPr>
              <a:defRPr/>
            </a:pPr>
            <a:fld id="{33C03299-4BB1-4AD2-828F-715F084383AD}" type="datetimeFigureOut">
              <a:rPr lang="en-US"/>
              <a:pPr>
                <a:defRPr/>
              </a:pPr>
              <a:t>8/24/2020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ct val="0"/>
              </a:spcBef>
              <a:spcAft>
                <a:spcPct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coronavirus/2019-ncov/hcp/non-us-settings/ipc-healthcare-facilities-non-us.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cdc.gov/coronavirus/2019-ncov/hcp/non-us-settings/hcf-visitors.html" TargetMode="External"/><Relationship Id="rId5" Type="http://schemas.openxmlformats.org/officeDocument/2006/relationships/hyperlink" Target="https://www.cdc.gov/coronavirus/2019-ncov/hcp/non-us-settings/guidance-identify-hcw-patients.html" TargetMode="External"/><Relationship Id="rId4" Type="http://schemas.openxmlformats.org/officeDocument/2006/relationships/hyperlink" Target="https://www.cdc.gov/coronavirus/2019-ncov/hcp/non-us-settings/sop-triage-prevent-transmission.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89312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52545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La PCI est un élément essentiel du renforcement du système de santé et doit être une priorité</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Dans le contexte de la COVID-19, le contrôle de l’infection est important, car il n'existe actuellement aucun vaccin ni aucun traitement antiviral</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 personnel de santé est exposé à un risque accru d'infection s'il ne respecte pas les règles en matière de contrôle de l'infection</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 contrôle strict de l'infection est le seul moyen de contribuer à stopper la propagation de la COVID-19 dans les établissements de santé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8324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04408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63102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précautions standard restent la pierre angulaire de la prévention des infections dans tous les établissements de santé</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Des précautions standard sont recommandées pour les soins de tous les patients, indépendamment de ce que l’infection soit suspectée ou confirmée</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L'application des précautions standard dépend de la nature de l'interaction entre le personnel de santé et le patient et de l'exposition prévue à des agents infectieux connus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04570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recommandations actuelles de l'OMS concernant les soins du personnel soignant aux patients suspects ou confirmés atteints de COVID-19 suggèrent la prise de précautions contre tout contact et les gouttelettes, en plus des précautions standard qui doivent toujours être prises par tout le personnel soignant.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34085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Pour les chambres générales avec aération naturelle, on considère que la ventilation adéquate pour les patients COVID-19 est de 60 L/s par patient </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Lorsqu'il n'y a pas de chambres individuelles disponibles, les patients suspects de COVID-19 doivent être regroupés</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Mettre une distance d’au moins 1 mètre entre les lits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528792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10000"/>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fr-FR" sz="1800" b="0" i="0" strike="noStrike" cap="none" spc="0" baseline="0">
                <a:solidFill>
                  <a:srgbClr val="000000"/>
                </a:solidFill>
                <a:effectLst/>
                <a:latin typeface="Myriad Web Pro"/>
                <a:ea typeface="Myriad Web Pro"/>
                <a:cs typeface="Myriad Web Pro"/>
              </a:rPr>
              <a:t>Les précautions contre tout contact et les gouttelettes comprennent le port de gants jetables pour la protection des mains, d'une blouse à manches longues propre et non stérile pour protéger les vêtements de la contamination, d'un masque médical pour protéger le nez et la bouche, et d’une protection oculaire (par exemple, des lunettes, un écran facial), avant d'entrer dans la chambre où sont admis les patients suspects ou confirmés atteints de COVID-19. Les respirateurs (par exemple N95) sont requis uniquement pour les procédures de génération d’aérosols</a:t>
            </a:r>
            <a:endParaRPr lang="en-US"/>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Selon les recommandation de l'OMS au 6 avril 2020 (https://www.who.int/publications-detail/advice-on-the-use-of-masks-in-the-community-during-home-care-and-in-healthcare-settings-in-the-context-of-the-novel-coronavirus-(2019-ncov)-outbreak), une étude qui a évalué l'utilisation de masques en tissu dans un établissement de santé a révélé que </a:t>
            </a:r>
            <a:r>
              <a:rPr lang="fr-FR" sz="1800" b="1" i="0" strike="noStrike" cap="none" spc="0" baseline="0">
                <a:solidFill>
                  <a:srgbClr val="000000"/>
                </a:solidFill>
                <a:effectLst/>
                <a:latin typeface="Myriad Web Pro"/>
                <a:ea typeface="Myriad Web Pro"/>
                <a:cs typeface="Myriad Web Pro"/>
              </a:rPr>
              <a:t>le personnel de santé qui utilise des masques en tissu de coton courent un risque accru d'infection par rapport à ceux qui portent des masques médicaux.</a:t>
            </a:r>
            <a:r>
              <a:rPr lang="fr-FR" sz="1800" b="0" i="0" strike="noStrike" cap="none" spc="0" baseline="0">
                <a:solidFill>
                  <a:srgbClr val="000000"/>
                </a:solidFill>
                <a:effectLst/>
                <a:latin typeface="Myriad Web Pro"/>
                <a:ea typeface="Myriad Web Pro"/>
                <a:cs typeface="Myriad Web Pro"/>
              </a:rPr>
              <a:t> L’OMS recommande donc que le personnel de santé continue à porter des masques médicaux</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Dans certaines situations (situations locales de pénurie ou de rupture de stock) où la production de masques en tissu destinés à être utilisés dans les établissements de santé est proposée, une autorité locale doit évaluer l'EPI proposé conformément aux normes minimales et de spécifications techniques particulières </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L'utilisation de bottes, d'une combinaison et d'un tablier </a:t>
            </a:r>
            <a:r>
              <a:rPr lang="fr-FR" sz="1800" b="1" i="0" strike="noStrike" cap="none" spc="0" baseline="0">
                <a:solidFill>
                  <a:srgbClr val="000000"/>
                </a:solidFill>
                <a:effectLst/>
                <a:latin typeface="Myriad Web Pro"/>
                <a:ea typeface="Myriad Web Pro"/>
                <a:cs typeface="Myriad Web Pro"/>
              </a:rPr>
              <a:t>N'EST PAS</a:t>
            </a:r>
            <a:r>
              <a:rPr lang="fr-FR" sz="1800" b="0" i="0" strike="noStrike" cap="none" spc="0" baseline="0">
                <a:solidFill>
                  <a:srgbClr val="000000"/>
                </a:solidFill>
                <a:effectLst/>
                <a:latin typeface="Myriad Web Pro"/>
                <a:ea typeface="Myriad Web Pro"/>
                <a:cs typeface="Myriad Web Pro"/>
              </a:rPr>
              <a:t> nécessaire pour les soins courants </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Après les soins aux patients, il convient de respecter les techniques appropriées de retrait, de mise au rebut des EPI et d'hygiène des mains (voir le lien dans la diapositive pour plus de détails)</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 personnel de santé qui déplace les patients doit se laver les mains et porter l'EPI approprié décrit sur cette diapositive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2790356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Pour le personnel de santé effectuant l'une des procédures de génération d'aérosols énumérées ci-dessus sur des patients atteints de COVID-19 dans l'unité de soins intensifs, </a:t>
            </a:r>
            <a:r>
              <a:rPr lang="fr-FR" sz="1800" b="1" i="0" strike="noStrike" cap="none" spc="0" baseline="0">
                <a:solidFill>
                  <a:srgbClr val="000000"/>
                </a:solidFill>
                <a:effectLst/>
                <a:latin typeface="Myriad Web Pro"/>
                <a:ea typeface="Myriad Web Pro"/>
                <a:cs typeface="Myriad Web Pro"/>
              </a:rPr>
              <a:t>il est recommandé d'utiliser un masque respiratoire adapté (respirateurs N95, FFP2, ou équivalent) par opposition aux masques chirurgicaux/médicaux </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En plus de porter un masque respiratoire adapté, le personnel de santé doit également porter des EPI constitués des gants, d’une blouse et d’une protection oculaire (lunettes de protection/écran facial)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87605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925040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Activités en matière de PCI de priorité stratégique pour le confinement et la prévention </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hlinkClick r:id="rId3" history="0"/>
              </a:rPr>
              <a:t>https://www.cdc.gov/coronavirus/2019-ncov/hcp/non-us-settings/ipc-healthcare-facilities-non-us.html</a:t>
            </a:r>
            <a:endParaRPr lang="en-US"/>
          </a:p>
          <a:p>
            <a:pPr marL="171450" lvl="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POS en matière de triage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fr-FR" sz="1800" b="0" i="0" strike="noStrike" cap="none" spc="0" baseline="0">
                <a:solidFill>
                  <a:srgbClr val="000000"/>
                </a:solidFill>
                <a:effectLst/>
                <a:latin typeface="Myriad Web Pro"/>
                <a:ea typeface="Myriad Web Pro"/>
                <a:cs typeface="Myriad Web Pro"/>
                <a:hlinkClick r:id="rId4" history="0"/>
              </a:rPr>
              <a:t>https://www.cdc.gov/coronavirus/2019-ncov/hcp/non-us-settings/sop-triage-prevent-transmission.html</a:t>
            </a:r>
            <a:endParaRPr lang="en-US"/>
          </a:p>
          <a:p>
            <a:pPr marL="171450" lvl="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Identification des membres du personnel soignant et des patients hospitalisés suspects de COVID-19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fr-FR" sz="1800" b="0" i="0" strike="noStrike" cap="none" spc="0" baseline="0">
                <a:solidFill>
                  <a:srgbClr val="000000"/>
                </a:solidFill>
                <a:effectLst/>
                <a:latin typeface="Myriad Web Pro"/>
                <a:ea typeface="Myriad Web Pro"/>
                <a:cs typeface="Myriad Web Pro"/>
                <a:hlinkClick r:id="rId5" history="0"/>
              </a:rPr>
              <a:t>https://www.cdc.gov/coronavirus/2019-ncov/hcp/non-us-settings/guidance-identify-hcw-patients.html</a:t>
            </a:r>
            <a:endParaRPr lang="en-US"/>
          </a:p>
          <a:p>
            <a:pPr marL="171450" lvl="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Gestion des visites dans les établissements de santé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fr-FR" sz="1800" b="0" i="0" strike="noStrike" cap="none" spc="0" baseline="0">
                <a:solidFill>
                  <a:srgbClr val="000000"/>
                </a:solidFill>
                <a:effectLst/>
                <a:latin typeface="Myriad Web Pro"/>
                <a:ea typeface="Myriad Web Pro"/>
                <a:cs typeface="Myriad Web Pro"/>
                <a:hlinkClick r:id="rId6" history="0"/>
              </a:rPr>
              <a:t>https://www.cdc.gov/coronavirus/2019-ncov/hcp/non-us-settings/hcf-visitors.html</a:t>
            </a:r>
            <a:endParaRPr lang="en-US"/>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fr-FR" sz="1800" b="0" i="0" strike="noStrike" cap="none" spc="0" baseline="0">
                <a:solidFill>
                  <a:srgbClr val="000000"/>
                </a:solidFill>
                <a:effectLst/>
                <a:latin typeface="Myriad Web Pro"/>
                <a:ea typeface="Myriad Web Pro"/>
                <a:cs typeface="Myriad Web Pro"/>
              </a:rPr>
              <a:t>Considérations opérationnelles provisoires pour la gestion de la santé publique du personnel soignant exposé ou positif à la COVID-19</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fr-FR" sz="1800" b="0" i="0" strike="noStrike" cap="none" spc="0" baseline="0">
                <a:solidFill>
                  <a:srgbClr val="000000"/>
                </a:solidFill>
                <a:effectLst/>
                <a:latin typeface="Myriad Web Pro"/>
                <a:ea typeface="Myriad Web Pro"/>
                <a:cs typeface="Myriad Web Pro"/>
              </a:rPr>
              <a:t>https://www.cdc.gov/coronavirus/2019-ncov/hcp/non-us-settings/public-health-management-hcw-exposed.html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172236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coronavirus sont une grande famille de virus qui sont communs à plusieurs espèces animales différentes, notamment les chameaux, le bétail, les chats et surtout les chauves-souris</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Il existe 4 coronavirus connus dans le monde qui provoquent principalement les symptômes du rhume </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Exceptionnellement, les coronavirus animaux peuvent infecter l’Homme et se propager ensuite d’une personne à une autre, comme dans le cas du MERS, du SRAS et de la COVID-19 récemment identifiée</a:t>
            </a:r>
          </a:p>
        </p:txBody>
      </p:sp>
      <p:sp>
        <p:nvSpPr>
          <p:cNvPr id="4" name="Slide Number Placeholder 3"/>
          <p:cNvSpPr>
            <a:spLocks noGrp="1"/>
          </p:cNvSpPr>
          <p:nvPr>
            <p:ph type="sldNum" sz="quarter" idx="10"/>
          </p:nvPr>
        </p:nvSpPr>
        <p:spPr/>
        <p:txBody>
          <a:bodyPr/>
          <a:lstStyle/>
          <a:p>
            <a:fld id="{7E82054C-5FFB-4925-88B8-34BFE44764D6}" type="slidenum">
              <a:rPr lang="en-US" smtClean="0"/>
              <a:t>4</a:t>
            </a:fld>
            <a:endParaRPr lang="en-US"/>
          </a:p>
        </p:txBody>
      </p:sp>
    </p:spTree>
    <p:extLst>
      <p:ext uri="{BB962C8B-B14F-4D97-AF65-F5344CB8AC3E}">
        <p14:creationId xmlns:p14="http://schemas.microsoft.com/office/powerpoint/2010/main" val="103657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 nouveau coronavirus 2019 (SRAS-CoV-2) est un nouveau virus chez l'Homme qui provoque des maladies respiratoires et peut se transmettre d’une personne à une autre</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 SRAS-CoV-2 est un bêtacoronavirus, comme le MERS et le SRAS. Les chauves-souris seraient probablement à l’origine de tous ces virus</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séquences du SRAS-CoV-2 de la Chine et d'autres pays sont très similaires les unes aux autres, ce qui suggère une émergence unique probable de ce virus à partir d'un réservoir animal vers la fin de 2019</a:t>
            </a:r>
          </a:p>
        </p:txBody>
      </p:sp>
      <p:sp>
        <p:nvSpPr>
          <p:cNvPr id="4" name="Slide Number Placeholder 3"/>
          <p:cNvSpPr>
            <a:spLocks noGrp="1"/>
          </p:cNvSpPr>
          <p:nvPr>
            <p:ph type="sldNum" sz="quarter" idx="10"/>
          </p:nvPr>
        </p:nvSpPr>
        <p:spPr/>
        <p:txBody>
          <a:bodyPr/>
          <a:lstStyle/>
          <a:p>
            <a:fld id="{7E82054C-5FFB-4925-88B8-34BFE44764D6}" type="slidenum">
              <a:rPr lang="en-US" smtClean="0"/>
              <a:t>6</a:t>
            </a:fld>
            <a:endParaRPr lang="en-US"/>
          </a:p>
        </p:txBody>
      </p:sp>
    </p:spTree>
    <p:extLst>
      <p:ext uri="{BB962C8B-B14F-4D97-AF65-F5344CB8AC3E}">
        <p14:creationId xmlns:p14="http://schemas.microsoft.com/office/powerpoint/2010/main" val="191094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personnes saines peuvent contracter la COVID-19 d'autres personnes porteuses du virus par le biais de petites gouttelettes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fr-FR" sz="1800" b="0" i="0" strike="noStrike" cap="none" spc="0" baseline="0">
                <a:solidFill>
                  <a:srgbClr val="000000"/>
                </a:solidFill>
                <a:effectLst/>
                <a:latin typeface="Myriad Web Pro"/>
                <a:ea typeface="Myriad Web Pro"/>
                <a:cs typeface="Myriad Web Pro"/>
              </a:rPr>
              <a:t>Ces gouttelettes peuvent atterrir sur des objets et des surfaces autour de la personne lorsqu'elle tousse ou expire par sa salive (Référence</a:t>
            </a:r>
            <a:r>
              <a:rPr lang="fr-FR" sz="1200" b="0" i="0" strike="noStrike" cap="none" spc="0" baseline="0">
                <a:solidFill>
                  <a:srgbClr val="000000"/>
                </a:solidFill>
                <a:effectLst/>
                <a:latin typeface="Calibri"/>
                <a:ea typeface="Calibri"/>
                <a:cs typeface="Calibri"/>
              </a:rPr>
              <a:t> : KKW, Tsang OTY, Yip CCY, et al.  Consistent detection of 2019 novel coronavirus in saliva. Clinical Infectious Diseases, ciaa149. (Détection cohérente du nouveau coronavirus 2019 dans la salive. Maladies infectieuses cliniques), ciaa149. 12 février 2020. DOI : https://academic.oup.com/cid/advance-article/doi/10.1093/cid/ciaa149/5734265)</a:t>
            </a:r>
            <a:endParaRPr lang="en-US"/>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Des personnes saines peuvent alors contracter la COVID-19 en touchant ces objets ou ces surfaces, puis en se touchant les yeux, le nez ou la bouche</a:t>
            </a:r>
          </a:p>
          <a:p>
            <a:pPr marL="628650" lvl="1" indent="-171450">
              <a:buFont typeface="Arial" panose="020B0604020202020204" pitchFamily="34" charset="0"/>
              <a:buChar char="•"/>
            </a:pPr>
            <a:r>
              <a:rPr lang="fr-FR" sz="1800" b="0" i="0" strike="noStrike" cap="none" spc="0" baseline="0">
                <a:solidFill>
                  <a:srgbClr val="FF0000"/>
                </a:solidFill>
                <a:effectLst/>
                <a:latin typeface="Myriad Web Pro"/>
                <a:ea typeface="Myriad Web Pro"/>
                <a:cs typeface="Myriad Web Pro"/>
              </a:rPr>
              <a:t>L’OMS recommande de mettre une distance physique d'au moins 1 mètre entre deux personnes</a:t>
            </a:r>
          </a:p>
          <a:p>
            <a:pPr marL="171450" lvl="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La transmission par des personnes qui présentent des symptômes légers ou qui ne se sentent pas malades reste possible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t>7</a:t>
            </a:fld>
            <a:endParaRPr lang="en-US"/>
          </a:p>
        </p:txBody>
      </p:sp>
    </p:spTree>
    <p:extLst>
      <p:ext uri="{BB962C8B-B14F-4D97-AF65-F5344CB8AC3E}">
        <p14:creationId xmlns:p14="http://schemas.microsoft.com/office/powerpoint/2010/main" val="362208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symptômes de la COVID-19 sont généralement légers et apparaissent de façon progressive </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Certaines personnes contractent le virus, mais ne développent aucun symptôme ou ne se sentent pas mal</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t>9</a:t>
            </a:fld>
            <a:endParaRPr lang="en-US"/>
          </a:p>
        </p:txBody>
      </p:sp>
    </p:spTree>
    <p:extLst>
      <p:ext uri="{BB962C8B-B14F-4D97-AF65-F5344CB8AC3E}">
        <p14:creationId xmlns:p14="http://schemas.microsoft.com/office/powerpoint/2010/main" val="271574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2000" b="0" i="0" strike="noStrike" cap="none" spc="0" baseline="0">
                <a:solidFill>
                  <a:srgbClr val="000000"/>
                </a:solidFill>
                <a:effectLst/>
                <a:latin typeface="Myriad Web Pro"/>
                <a:ea typeface="Myriad Web Pro"/>
                <a:cs typeface="Myriad Web Pro"/>
              </a:rPr>
              <a:t>Malgré les préoccupations importantes concernant les taux de létalité, la plupart des maladies à COVID-19 sont, et nous pensons qu'elles continueront à l’être, bénignes, et la plupart des patients guériront spontanément grâce à des soins de soutien, en particulier les enfants et les adultes d'âge moyen. </a:t>
            </a:r>
            <a:endParaRPr lang="en-US" sz="2000" b="1">
              <a:solidFill>
                <a:srgbClr val="000000"/>
              </a:solidFill>
            </a:endParaRPr>
          </a:p>
          <a:p>
            <a:endParaRPr lang="en-US" sz="2000" b="1">
              <a:solidFill>
                <a:srgbClr val="000000"/>
              </a:solidFill>
            </a:endParaRPr>
          </a:p>
          <a:p>
            <a:r>
              <a:rPr lang="fr-FR" sz="2000" b="1" i="0" strike="noStrike" cap="none" spc="0" baseline="0">
                <a:solidFill>
                  <a:srgbClr val="000000"/>
                </a:solidFill>
                <a:effectLst/>
                <a:latin typeface="Myriad Web Pro"/>
                <a:ea typeface="Myriad Web Pro"/>
                <a:cs typeface="Myriad Web Pro"/>
              </a:rPr>
              <a:t>Légère  </a:t>
            </a:r>
            <a:r>
              <a:rPr lang="fr-FR" sz="1200" b="0" i="0" strike="noStrike" cap="none" spc="0" baseline="0">
                <a:solidFill>
                  <a:srgbClr val="000000"/>
                </a:solidFill>
                <a:effectLst/>
                <a:latin typeface="Myriad Web Pro"/>
                <a:ea typeface="Myriad Web Pro"/>
                <a:cs typeface="Myriad Web Pro"/>
              </a:rPr>
              <a:t>(cas d’absence de pneumonie et de pneumonie légère) </a:t>
            </a:r>
          </a:p>
          <a:p>
            <a:pPr marL="171450" indent="-171450">
              <a:buFont typeface="Arial" panose="020B0604020202020204" pitchFamily="34" charset="0"/>
              <a:buChar char="•"/>
            </a:pPr>
            <a:r>
              <a:rPr lang="fr-FR" sz="1200" b="1" i="0" strike="noStrike" cap="none" spc="0" baseline="0">
                <a:solidFill>
                  <a:srgbClr val="000000"/>
                </a:solidFill>
                <a:effectLst/>
                <a:latin typeface="Myriad Web Pro"/>
                <a:ea typeface="Myriad Web Pro"/>
                <a:cs typeface="Myriad Web Pro"/>
              </a:rPr>
              <a:t>REMARQUE : </a:t>
            </a:r>
            <a:r>
              <a:rPr lang="fr-FR" sz="1200" b="0" i="0" strike="noStrike" cap="none" spc="0" baseline="0">
                <a:solidFill>
                  <a:srgbClr val="000000"/>
                </a:solidFill>
                <a:effectLst/>
                <a:latin typeface="Myriad Web Pro"/>
                <a:ea typeface="Myriad Web Pro"/>
                <a:cs typeface="Myriad Web Pro"/>
              </a:rPr>
              <a:t>Ces cas comprenaient un large éventail de maladies, notamment des patients ayant de la fièvre, la toux, des douleurs thoraciques, des nausées, des douleurs corporelles, etc. Il est important de noter que la mention de maladie « légère » ne fait pas référence aux des symptômes semblables à ceux du rhume. Les patients de cette catégorie ont souffert de plusieurs maladies dont la gravité ne correspondait pas aux catégories graves ou critiques attribuées dans le cadre de l'étude. </a:t>
            </a:r>
          </a:p>
          <a:p>
            <a:endParaRPr lang="en-US" sz="1200" u="none" strike="noStrike" kern="1200" baseline="0">
              <a:solidFill>
                <a:srgbClr val="000000"/>
              </a:solidFill>
            </a:endParaRPr>
          </a:p>
          <a:p>
            <a:r>
              <a:rPr lang="fr-FR" sz="2000" b="1" i="0" strike="noStrike" cap="none" spc="0" baseline="0">
                <a:solidFill>
                  <a:srgbClr val="000000"/>
                </a:solidFill>
                <a:effectLst/>
                <a:latin typeface="Myriad Web Pro"/>
                <a:ea typeface="Myriad Web Pro"/>
                <a:cs typeface="Myriad Web Pro"/>
              </a:rPr>
              <a:t>Grave </a:t>
            </a:r>
            <a:r>
              <a:rPr lang="fr-FR" sz="1200" b="0" i="0" strike="noStrike" cap="none" spc="0" baseline="0">
                <a:solidFill>
                  <a:srgbClr val="000000"/>
                </a:solidFill>
                <a:effectLst/>
                <a:latin typeface="Myriad Web Pro"/>
                <a:ea typeface="Myriad Web Pro"/>
                <a:cs typeface="Myriad Web Pro"/>
              </a:rPr>
              <a:t>(dyspnée, fréquence respiratoire ≥ 30/min, sang O </a:t>
            </a:r>
            <a:r>
              <a:rPr lang="fr-FR" sz="1200" b="0" i="0" strike="noStrike" cap="none" spc="0" baseline="-25000">
                <a:solidFill>
                  <a:srgbClr val="000000"/>
                </a:solidFill>
                <a:effectLst/>
                <a:latin typeface="Myriad Web Pro"/>
                <a:ea typeface="Myriad Web Pro"/>
                <a:cs typeface="Myriad Web Pro"/>
              </a:rPr>
              <a:t>2</a:t>
            </a:r>
            <a:r>
              <a:rPr lang="fr-FR" sz="1200" b="0" i="0" strike="noStrike" cap="none" spc="0" baseline="0">
                <a:solidFill>
                  <a:srgbClr val="000000"/>
                </a:solidFill>
                <a:effectLst/>
                <a:latin typeface="Myriad Web Pro"/>
                <a:ea typeface="Myriad Web Pro"/>
                <a:cs typeface="Myriad Web Pro"/>
              </a:rPr>
              <a:t> sam ≤ 93 %, rapport PaO2/FiO2 &lt; 300, infiltrations pulmonaires &gt; 50 % dans les 24 à 48 heures)</a:t>
            </a:r>
          </a:p>
          <a:p>
            <a:endParaRPr lang="en-US" sz="1200" u="none" strike="noStrike" kern="1200" baseline="0">
              <a:solidFill>
                <a:srgbClr val="000000"/>
              </a:solidFill>
            </a:endParaRPr>
          </a:p>
          <a:p>
            <a:r>
              <a:rPr lang="fr-FR" sz="2000" b="1" i="0" strike="noStrike" cap="none" spc="0" baseline="0">
                <a:solidFill>
                  <a:srgbClr val="000000"/>
                </a:solidFill>
                <a:effectLst/>
                <a:latin typeface="Myriad Web Pro"/>
                <a:ea typeface="Myriad Web Pro"/>
                <a:cs typeface="Myriad Web Pro"/>
              </a:rPr>
              <a:t>Critique </a:t>
            </a:r>
            <a:r>
              <a:rPr lang="fr-FR" sz="1200" b="0" i="0" strike="noStrike" cap="none" spc="0" baseline="0">
                <a:solidFill>
                  <a:srgbClr val="000000"/>
                </a:solidFill>
                <a:effectLst/>
                <a:latin typeface="Myriad Web Pro"/>
                <a:ea typeface="Myriad Web Pro"/>
                <a:cs typeface="Myriad Web Pro"/>
              </a:rPr>
              <a:t>(insuffisance respiratoire, choc septique, et/ou organe multiple, dysfonctionnement ou défaillance, décès)</a:t>
            </a:r>
            <a:endParaRPr lang="en-US" sz="1200">
              <a:solidFill>
                <a:srgbClr val="000000"/>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32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La COVID-19 est une nouvelle maladie, c'est pourquoi il existe peu d'informations sur les facteurs de risque de développer une COVID-19 grave</a:t>
            </a:r>
          </a:p>
          <a:p>
            <a:pPr marL="171450" lvl="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conditions médicales sous-jacentes pourraient inclure :</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personnes ayant une maladie chronique des poumons ou de l’asthme modéré à grave </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personnes qui souffrent de graves problèmes cardiaques</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personnes immunodéprimées, y compris le traitement du cancer </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Les personnes souffrant d'obésité grave ou de certaines affections sous-jacentes telles que le diabète, l'insuffisance rénale ou une maladie du foie </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t>11</a:t>
            </a:fld>
            <a:endParaRPr lang="en-US"/>
          </a:p>
        </p:txBody>
      </p:sp>
    </p:spTree>
    <p:extLst>
      <p:ext uri="{BB962C8B-B14F-4D97-AF65-F5344CB8AC3E}">
        <p14:creationId xmlns:p14="http://schemas.microsoft.com/office/powerpoint/2010/main" val="197644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Respecter la distanciation sociale d’au moins 1 mètre avec les autres</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 lavage des mains doit se faire pendant au moins 40 à 60 secondes, conformément à la recommandation de l'OMS</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Le gel hydroalcoolique doit contenir au moins 60 % d'alcool</a:t>
            </a:r>
          </a:p>
          <a:p>
            <a:pPr marL="171450"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Autres recommandations :</a:t>
            </a:r>
          </a:p>
          <a:p>
            <a:pPr marL="628650" lvl="1" indent="-171450">
              <a:buFont typeface="Arial" panose="020B0604020202020204" pitchFamily="34" charset="0"/>
              <a:buChar char="•"/>
            </a:pPr>
            <a:r>
              <a:rPr lang="fr-FR" sz="1800" b="0" i="0" strike="noStrike" cap="none" spc="0" baseline="0">
                <a:solidFill>
                  <a:srgbClr val="000000"/>
                </a:solidFill>
                <a:effectLst/>
                <a:latin typeface="Myriad Web Pro"/>
                <a:ea typeface="Myriad Web Pro"/>
                <a:cs typeface="Myriad Web Pro"/>
              </a:rPr>
              <a:t>Guide à la production locale : Formulations du gel hydroalcoolique suivant les recommandations de l’OMS. (https://www.who.int/gpsc/5may/Guide_to_Local_Production.pdf)</a:t>
            </a: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t>13</a:t>
            </a:fld>
            <a:endParaRPr lang="en-US"/>
          </a:p>
        </p:txBody>
      </p:sp>
    </p:spTree>
    <p:extLst>
      <p:ext uri="{BB962C8B-B14F-4D97-AF65-F5344CB8AC3E}">
        <p14:creationId xmlns:p14="http://schemas.microsoft.com/office/powerpoint/2010/main" val="2688468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a:blip r:embed="rId2">
            <a:extLst>
              <a:ext uri="{28A0092B-C50C-407E-A947-70E740481C1C}">
                <a14:useLocalDpi xmlns:a14="http://schemas.microsoft.com/office/drawing/2010/main" val="0"/>
              </a:ext>
            </a:extLst>
          </a:blip>
          <a:srcRect l="20615" r="19754"/>
          <a:stretch>
            <a:fillRect/>
          </a:stretch>
        </p:blipFill>
        <p:spPr>
          <a:xfrm>
            <a:off x="5210658" y="966372"/>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anose="020F0502020204030204"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anose="020F050202020403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90" y="4510543"/>
            <a:ext cx="4186094" cy="396636"/>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defRPr/>
            </a:pPr>
            <a:r>
              <a:rPr lang="fr-FR" sz="2000" b="1" i="0" strike="noStrike" cap="none" spc="0" baseline="0">
                <a:solidFill>
                  <a:srgbClr val="2D2D2D"/>
                </a:solidFill>
                <a:effectLst/>
                <a:latin typeface="Calibri"/>
                <a:ea typeface="Calibri"/>
                <a:cs typeface="Calibri"/>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b="18140"/>
          <a:stretch>
            <a:fillRect/>
          </a:stretch>
        </p:blipFill>
        <p:spPr>
          <a:xfrm>
            <a:off x="1956" y="4251554"/>
            <a:ext cx="9144000" cy="883169"/>
          </a:xfrm>
          <a:prstGeom prst="rect">
            <a:avLst/>
          </a:prstGeom>
        </p:spPr>
      </p:pic>
      <p:sp>
        <p:nvSpPr>
          <p:cNvPr id="3" name="TextBox 2"/>
          <p:cNvSpPr txBox="1"/>
          <p:nvPr userDrawn="1"/>
        </p:nvSpPr>
        <p:spPr>
          <a:xfrm>
            <a:off x="127218" y="2746824"/>
            <a:ext cx="6645981" cy="1556034"/>
          </a:xfrm>
          <a:prstGeom prst="rect">
            <a:avLst/>
          </a:prstGeom>
          <a:noFill/>
        </p:spPr>
        <p:txBody>
          <a:bodyPr wrap="square" rtlCol="0">
            <a:spAutoFit/>
          </a:bodyPr>
          <a:lstStyle/>
          <a:p>
            <a:r>
              <a:rPr lang="fr-FR" sz="1200" b="0" i="0" strike="noStrike" cap="none" spc="0" baseline="0">
                <a:solidFill>
                  <a:srgbClr val="2D2D2D"/>
                </a:solidFill>
                <a:effectLst/>
                <a:latin typeface="Calibri"/>
                <a:ea typeface="Calibri"/>
                <a:cs typeface="Calibri"/>
              </a:rPr>
              <a:t>Pour en savoir plus, contactez les CDC au</a:t>
            </a:r>
            <a:br>
              <a:rPr sz="1200"/>
            </a:br>
            <a:r>
              <a:rPr lang="fr-FR" sz="1200" b="0" i="0" strike="noStrike" cap="none" spc="0" baseline="0">
                <a:solidFill>
                  <a:srgbClr val="2D2D2D"/>
                </a:solidFill>
                <a:effectLst/>
                <a:latin typeface="Calibri"/>
                <a:ea typeface="Calibri"/>
                <a:cs typeface="Calibri"/>
              </a:rPr>
              <a:t>1-800-CDC-INFO (232-4636)</a:t>
            </a:r>
            <a:br>
              <a:rPr sz="1200"/>
            </a:br>
            <a:r>
              <a:rPr lang="fr-FR" sz="1200" b="0" i="0" strike="noStrike" cap="none" spc="0" baseline="0">
                <a:solidFill>
                  <a:srgbClr val="2D2D2D"/>
                </a:solidFill>
                <a:effectLst/>
                <a:latin typeface="Calibri"/>
                <a:ea typeface="Calibri"/>
                <a:cs typeface="Calibri"/>
              </a:rPr>
              <a:t>TTY : 1-888-232-6348    www.cdc.gov</a:t>
            </a:r>
            <a:br>
              <a:rPr sz="1200"/>
            </a:br>
            <a:br>
              <a:rPr sz="1200"/>
            </a:br>
            <a:br>
              <a:rPr sz="1200"/>
            </a:br>
            <a:r>
              <a:rPr lang="fr-FR" sz="1200" b="0" i="0" strike="noStrike" cap="none" spc="0" baseline="0">
                <a:solidFill>
                  <a:srgbClr val="2D2D2D"/>
                </a:solidFill>
                <a:effectLst/>
                <a:latin typeface="Calibri"/>
                <a:ea typeface="Calibri"/>
                <a:cs typeface="Calibri"/>
              </a:rPr>
              <a:t>Les résultats et les conclusions exposés dans ce rapport sont ceux des auteurs et ne sont pas nécessairement représentatifs de la position officielle des Centres pour le contrôle et la prévention des maladies.</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anose="020F0502020204030204"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anose="020F050202020403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anose="020F0502020204030204"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anose="020F0502020204030204"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anose="020F0502020204030204"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anose="020F0502020204030204" pitchFamily="34" charset="0"/>
              </a:defRPr>
            </a:lvl1pPr>
            <a:lvl2pPr marL="742950" indent="-285750">
              <a:buClr>
                <a:srgbClr val="005984"/>
              </a:buClr>
              <a:buSzTx/>
              <a:buFont typeface="Arial" panose="020B0604020202020204" pitchFamily="34" charset="0"/>
              <a:buChar char="•"/>
              <a:defRPr sz="2000">
                <a:solidFill>
                  <a:schemeClr val="accent4">
                    <a:lumMod val="75000"/>
                  </a:schemeClr>
                </a:solidFill>
              </a:defRPr>
            </a:lvl2pPr>
            <a:lvl3pPr>
              <a:buClrTx/>
              <a:buSzTx/>
              <a:buFont typeface="Arial" panose="020B0604020202020204"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anose="020B0604020202020204"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anose="020F0502020204030204" pitchFamily="34" charset="0"/>
              </a:defRPr>
            </a:lvl1pPr>
            <a:lvl2pPr marL="742950" indent="-285750">
              <a:buClr>
                <a:srgbClr val="005984"/>
              </a:buClr>
              <a:buSzTx/>
              <a:buFont typeface="Arial" panose="020B0604020202020204" pitchFamily="34" charset="0"/>
              <a:buChar char="•"/>
              <a:defRPr sz="2000">
                <a:solidFill>
                  <a:schemeClr val="accent4">
                    <a:lumMod val="75000"/>
                  </a:schemeClr>
                </a:solidFill>
              </a:defRPr>
            </a:lvl2pPr>
            <a:lvl3pPr>
              <a:buClrTx/>
              <a:buSzTx/>
              <a:buFont typeface="Arial" panose="020B0604020202020204"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anose="020B0604020202020204"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anose="020F0502020204030204"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anose="020F0502020204030204" pitchFamily="34" charset="0"/>
              </a:defRPr>
            </a:lvl1pPr>
            <a:lvl2pPr marL="742950" indent="-285750">
              <a:buClr>
                <a:srgbClr val="005984"/>
              </a:buClr>
              <a:buSzTx/>
              <a:buFont typeface="Arial" panose="020B0604020202020204" pitchFamily="34" charset="0"/>
              <a:buChar char="•"/>
              <a:defRPr sz="2000">
                <a:solidFill>
                  <a:schemeClr val="accent4">
                    <a:lumMod val="75000"/>
                  </a:schemeClr>
                </a:solidFill>
              </a:defRPr>
            </a:lvl2pPr>
            <a:lvl3pPr>
              <a:buClrTx/>
              <a:buSzTx/>
              <a:buFont typeface="Arial" panose="020B0604020202020204"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anose="020B0604020202020204"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anose="020F0502020204030204" pitchFamily="34" charset="0"/>
              </a:defRPr>
            </a:lvl1pPr>
            <a:lvl2pPr marL="742950" indent="-285750">
              <a:buClr>
                <a:srgbClr val="005984"/>
              </a:buClr>
              <a:buSzTx/>
              <a:buFont typeface="Arial" panose="020B0604020202020204" pitchFamily="34" charset="0"/>
              <a:buChar char="•"/>
              <a:defRPr sz="2000">
                <a:solidFill>
                  <a:schemeClr val="accent4">
                    <a:lumMod val="75000"/>
                  </a:schemeClr>
                </a:solidFill>
              </a:defRPr>
            </a:lvl2pPr>
            <a:lvl3pPr>
              <a:buClrTx/>
              <a:buSzTx/>
              <a:buFont typeface="Arial" panose="020B0604020202020204"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anose="020B0604020202020204"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anose="020F0502020204030204"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anose="020F0502020204030204"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b="18140"/>
          <a:stretch>
            <a:fillRect/>
          </a:stretch>
        </p:blipFill>
        <p:spPr>
          <a:xfrm>
            <a:off x="1956" y="4251554"/>
            <a:ext cx="9144000" cy="883169"/>
          </a:xfrm>
          <a:prstGeom prst="rect">
            <a:avLst/>
          </a:prstGeom>
        </p:spPr>
      </p:pic>
      <p:sp>
        <p:nvSpPr>
          <p:cNvPr id="3" name="TextBox 2"/>
          <p:cNvSpPr txBox="1"/>
          <p:nvPr userDrawn="1"/>
        </p:nvSpPr>
        <p:spPr>
          <a:xfrm>
            <a:off x="127218" y="2746824"/>
            <a:ext cx="6645981" cy="1556034"/>
          </a:xfrm>
          <a:prstGeom prst="rect">
            <a:avLst/>
          </a:prstGeom>
          <a:noFill/>
        </p:spPr>
        <p:txBody>
          <a:bodyPr wrap="square" rtlCol="0">
            <a:spAutoFit/>
          </a:bodyPr>
          <a:lstStyle/>
          <a:p>
            <a:r>
              <a:rPr lang="fr-FR" sz="1200" b="0" i="0" strike="noStrike" cap="none" spc="0" baseline="0">
                <a:solidFill>
                  <a:srgbClr val="2D2D2D"/>
                </a:solidFill>
                <a:effectLst/>
                <a:latin typeface="Calibri"/>
                <a:ea typeface="Calibri"/>
                <a:cs typeface="Calibri"/>
              </a:rPr>
              <a:t>Pour en savoir plus, contactez les CDC au</a:t>
            </a:r>
            <a:br>
              <a:rPr sz="1200"/>
            </a:br>
            <a:r>
              <a:rPr lang="fr-FR" sz="1200" b="0" i="0" strike="noStrike" cap="none" spc="0" baseline="0">
                <a:solidFill>
                  <a:srgbClr val="2D2D2D"/>
                </a:solidFill>
                <a:effectLst/>
                <a:latin typeface="Calibri"/>
                <a:ea typeface="Calibri"/>
                <a:cs typeface="Calibri"/>
              </a:rPr>
              <a:t>1-800-CDC-INFO (232-4636)</a:t>
            </a:r>
            <a:br>
              <a:rPr sz="1200"/>
            </a:br>
            <a:r>
              <a:rPr lang="fr-FR" sz="1200" b="0" i="0" strike="noStrike" cap="none" spc="0" baseline="0">
                <a:solidFill>
                  <a:srgbClr val="2D2D2D"/>
                </a:solidFill>
                <a:effectLst/>
                <a:latin typeface="Calibri"/>
                <a:ea typeface="Calibri"/>
                <a:cs typeface="Calibri"/>
              </a:rPr>
              <a:t>TTY : 1-888-232-6348    www.cdc.gov</a:t>
            </a:r>
            <a:br>
              <a:rPr sz="1200"/>
            </a:br>
            <a:br>
              <a:rPr sz="1200"/>
            </a:br>
            <a:br>
              <a:rPr sz="1200"/>
            </a:br>
            <a:r>
              <a:rPr lang="fr-FR" sz="1200" b="0" i="0" strike="noStrike" cap="none" spc="0" baseline="0">
                <a:solidFill>
                  <a:srgbClr val="2D2D2D"/>
                </a:solidFill>
                <a:effectLst/>
                <a:latin typeface="Calibri"/>
                <a:ea typeface="Calibri"/>
                <a:cs typeface="Calibri"/>
              </a:rPr>
              <a:t>Les résultats et les conclusions exposés dans ce rapport sont ceux des auteurs et ne sont pas nécessairement représentatifs de la position officielle des Centres pour le contrôle et la prévention des maladies.</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a:blip r:embed="rId5">
            <a:extLst>
              <a:ext uri="{28A0092B-C50C-407E-A947-70E740481C1C}">
                <a14:useLocalDpi xmlns:a14="http://schemas.microsoft.com/office/drawing/2010/main" val="0"/>
              </a:ext>
            </a:extLst>
          </a:blip>
          <a:srcRect l="20615" r="19754"/>
          <a:stretch>
            <a:fillRect/>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dc.gov/coronavirus/2019-ncov/hcp/non-us-settings/overview/index.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eekly.chinacdc.cn/en/article/id/e53946e2-c6c4-41e9-9a9b-fea8db1a8f5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hcp/non-us-settings/ipc-healthcare-facilities-non-u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o.int/publications/i/item/WHO-2019-nCoV-IPC-2020.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csr/resources/publications/ppe_en.pdf?ua=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publications/i/item/WHO-2019-nCoV-IPC-2020.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cdc.gov/coronavirus/2019-ncov/hcp/non-us-settings/outpatient.html" TargetMode="External"/><Relationship Id="rId3" Type="http://schemas.openxmlformats.org/officeDocument/2006/relationships/hyperlink" Target="https://www.cdc.gov/coronavirus/2019-ncov/hcp/non-us-settings/ipc-healthcare-facilities-non-us.html" TargetMode="External"/><Relationship Id="rId7" Type="http://schemas.openxmlformats.org/officeDocument/2006/relationships/hyperlink" Target="https://www.cdc.gov/coronavirus/2019-ncov/hcp/non-us-settings/public-health-management-hcw-exposed.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cdc.gov/coronavirus/2019-ncov/hcp/non-us-settings/hcf-visitors.html" TargetMode="External"/><Relationship Id="rId5" Type="http://schemas.openxmlformats.org/officeDocument/2006/relationships/hyperlink" Target="https://www.cdc.gov/coronavirus/2019-ncov/hcp/non-us-settings/guidance-identify-hcw-patients.html" TargetMode="External"/><Relationship Id="rId4" Type="http://schemas.openxmlformats.org/officeDocument/2006/relationships/hyperlink" Target="https://www.cdc.gov/coronavirus/2019-ncov/hcp/non-us-settings/sop-triage-prevent-transmission.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who.int/publications/i/item/modes-of-transmission-of-virus-causing-covid-19-implications-for-ipc-precaution-recommendation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fr-FR" sz="2000" b="1" i="0" strike="noStrike" cap="none" spc="0" baseline="0" dirty="0">
                <a:solidFill>
                  <a:srgbClr val="FFFFFF"/>
                </a:solidFill>
                <a:effectLst/>
                <a:latin typeface="Calibri"/>
                <a:ea typeface="Calibri"/>
                <a:cs typeface="Calibri"/>
              </a:rPr>
              <a:t>COVID-19 - Aperçu et priorités en matière de prévention et de contrôle des infections dans les établissements de santé hors des États-Unis</a:t>
            </a:r>
          </a:p>
        </p:txBody>
      </p:sp>
      <p:sp>
        <p:nvSpPr>
          <p:cNvPr id="6" name="Text Placeholder 5"/>
          <p:cNvSpPr>
            <a:spLocks noGrp="1"/>
          </p:cNvSpPr>
          <p:nvPr>
            <p:ph type="body" sz="quarter" idx="10"/>
          </p:nvPr>
        </p:nvSpPr>
        <p:spPr/>
        <p:txBody>
          <a:bodyPr/>
          <a:lstStyle/>
          <a:p>
            <a:pPr marL="0" indent="0"/>
            <a:endParaRPr lang="en-US">
              <a:solidFill>
                <a:srgbClr val="2D2D2D"/>
              </a:solidFill>
            </a:endParaRPr>
          </a:p>
          <a:p>
            <a:endParaRPr lang="en-US"/>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FDE6DB-3681-42A7-8A85-5D2BDAC3CA6B}"/>
              </a:ext>
            </a:extLst>
          </p:cNvPr>
          <p:cNvSpPr txBox="1"/>
          <p:nvPr/>
        </p:nvSpPr>
        <p:spPr>
          <a:xfrm>
            <a:off x="152401" y="1244303"/>
            <a:ext cx="4829032" cy="923330"/>
          </a:xfrm>
          <a:prstGeom prst="rect">
            <a:avLst/>
          </a:prstGeom>
          <a:noFill/>
        </p:spPr>
        <p:txBody>
          <a:bodyPr wrap="square" rtlCol="0">
            <a:spAutoFit/>
          </a:bodyPr>
          <a:lstStyle/>
          <a:p>
            <a:r>
              <a:rPr lang="fr-FR" sz="1800" b="0" i="0" strike="noStrike" cap="none" spc="0" baseline="0" dirty="0">
                <a:solidFill>
                  <a:srgbClr val="000000"/>
                </a:solidFill>
                <a:effectLst/>
                <a:latin typeface="Calibri"/>
                <a:ea typeface="Calibri"/>
                <a:cs typeface="Calibri"/>
              </a:rPr>
              <a:t>Le document est accessible à l'adresse suivante : </a:t>
            </a:r>
          </a:p>
          <a:p>
            <a:r>
              <a:rPr lang="fr-FR" sz="1800" b="0" i="0" strike="noStrike" cap="none" spc="0" baseline="0" dirty="0">
                <a:solidFill>
                  <a:srgbClr val="000000"/>
                </a:solidFill>
                <a:effectLst/>
                <a:latin typeface="Calibri"/>
                <a:ea typeface="Calibri"/>
                <a:cs typeface="Calibri"/>
                <a:hlinkClick r:id="rId4" history="0"/>
              </a:rPr>
              <a:t>https://www.cdc.gov/coronavirus/2019-ncov/hcp/non-us-settings/overview/index.html</a:t>
            </a:r>
            <a:endParaRPr lang="en-US" dirty="0">
              <a:solidFill>
                <a:srgbClr val="000000"/>
              </a:solidFill>
              <a:latin typeface="Calibri" pitchFamily="34" charset="0"/>
            </a:endParaRP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1F7D22-AD19-472B-A259-6604B37FFD30}"/>
              </a:ext>
            </a:extLst>
          </p:cNvPr>
          <p:cNvSpPr>
            <a:spLocks noGrp="1"/>
          </p:cNvSpPr>
          <p:nvPr>
            <p:ph type="title"/>
          </p:nvPr>
        </p:nvSpPr>
        <p:spPr>
          <a:xfrm>
            <a:off x="324057" y="241796"/>
            <a:ext cx="8468592" cy="558607"/>
          </a:xfrm>
        </p:spPr>
        <p:txBody>
          <a:bodyPr/>
          <a:lstStyle/>
          <a:p>
            <a:pPr eaLnBrk="1" fontAlgn="auto" hangingPunct="1">
              <a:lnSpc>
                <a:spcPct val="90000"/>
              </a:lnSpc>
              <a:spcAft>
                <a:spcPct val="0"/>
              </a:spcAft>
              <a:defRPr/>
            </a:pPr>
            <a:r>
              <a:rPr lang="fr-FR" sz="2400" b="1" i="0" strike="noStrike" cap="none" spc="0" baseline="0" dirty="0">
                <a:solidFill>
                  <a:srgbClr val="006A71"/>
                </a:solidFill>
                <a:effectLst/>
                <a:latin typeface="Calibri"/>
                <a:ea typeface="Calibri"/>
                <a:cs typeface="Calibri"/>
              </a:rPr>
              <a:t>COVID-19 : Gravité de la maladie – </a:t>
            </a:r>
            <a:br>
              <a:rPr lang="fr-FR" sz="2400" b="1" i="0" strike="noStrike" cap="none" spc="0" baseline="0" dirty="0">
                <a:solidFill>
                  <a:srgbClr val="006A71"/>
                </a:solidFill>
                <a:effectLst/>
                <a:latin typeface="Calibri"/>
                <a:ea typeface="Calibri"/>
                <a:cs typeface="Calibri"/>
              </a:rPr>
            </a:br>
            <a:r>
              <a:rPr lang="fr-FR" sz="2400" b="1" i="0" strike="noStrike" cap="none" spc="0" baseline="0" dirty="0">
                <a:solidFill>
                  <a:srgbClr val="006A71"/>
                </a:solidFill>
                <a:effectLst/>
                <a:latin typeface="Calibri"/>
                <a:ea typeface="Calibri"/>
                <a:cs typeface="Calibri"/>
              </a:rPr>
              <a:t>Chine 31 déc. 2019 - 11 fév. 2020</a:t>
            </a:r>
            <a:endParaRPr lang="en-US" sz="2400" dirty="0">
              <a:solidFill>
                <a:srgbClr val="00788A"/>
              </a:solidFill>
              <a:latin typeface="Calibri"/>
            </a:endParaRPr>
          </a:p>
        </p:txBody>
      </p:sp>
      <p:sp>
        <p:nvSpPr>
          <p:cNvPr id="22" name="TextBox 21">
            <a:extLst>
              <a:ext uri="{FF2B5EF4-FFF2-40B4-BE49-F238E27FC236}">
                <a16:creationId xmlns:a16="http://schemas.microsoft.com/office/drawing/2014/main" id="{E8A50848-81F8-4491-A9D5-C5AAACC3D0C6}"/>
              </a:ext>
            </a:extLst>
          </p:cNvPr>
          <p:cNvSpPr txBox="1"/>
          <p:nvPr/>
        </p:nvSpPr>
        <p:spPr>
          <a:xfrm>
            <a:off x="1061372" y="4727557"/>
            <a:ext cx="3057722" cy="217387"/>
          </a:xfrm>
          <a:prstGeom prst="rect">
            <a:avLst/>
          </a:prstGeom>
          <a:noFill/>
        </p:spPr>
        <p:txBody>
          <a:bodyPr wrap="none" rtlCol="0">
            <a:spAutoFit/>
          </a:bodyPr>
          <a:lstStyle/>
          <a:p>
            <a:r>
              <a:rPr lang="fr-FR" sz="825" b="0" i="0" strike="noStrike" cap="none" spc="0" baseline="0">
                <a:solidFill>
                  <a:srgbClr val="00788A"/>
                </a:solidFill>
                <a:effectLst/>
                <a:latin typeface="Myriad Web Pro"/>
                <a:ea typeface="Myriad Web Pro"/>
                <a:cs typeface="Myriad Web Pro"/>
              </a:rPr>
              <a:t>adapté de Zhang 2020, </a:t>
            </a:r>
            <a:r>
              <a:rPr lang="fr-FR" sz="825" b="0" i="0" u="sng" strike="noStrike" cap="none" spc="0" baseline="0">
                <a:solidFill>
                  <a:srgbClr val="00788A"/>
                </a:solidFill>
                <a:effectLst/>
                <a:uFill>
                  <a:solidFill>
                    <a:srgbClr val="00788A"/>
                  </a:solidFill>
                </a:uFill>
                <a:latin typeface="Myriad Web Pro"/>
                <a:ea typeface="Myriad Web Pro"/>
                <a:cs typeface="Myriad Web Pro"/>
                <a:hlinkClick r:id="rId3" history="0"/>
              </a:rPr>
              <a:t>China CDC Weekly Report</a:t>
            </a:r>
            <a:r>
              <a:rPr lang="fr-FR" sz="825" b="0" i="0" strike="noStrike" cap="none" spc="0" baseline="0">
                <a:solidFill>
                  <a:srgbClr val="00788A"/>
                </a:solidFill>
                <a:effectLst/>
                <a:latin typeface="Myriad Web Pro"/>
                <a:ea typeface="Myriad Web Pro"/>
                <a:cs typeface="Myriad Web Pro"/>
              </a:rPr>
              <a:t>; 2(8):113-122. </a:t>
            </a:r>
          </a:p>
        </p:txBody>
      </p:sp>
      <p:sp>
        <p:nvSpPr>
          <p:cNvPr id="2" name="TextBox 1">
            <a:extLst>
              <a:ext uri="{FF2B5EF4-FFF2-40B4-BE49-F238E27FC236}">
                <a16:creationId xmlns:a16="http://schemas.microsoft.com/office/drawing/2014/main" id="{A6DF46AE-E3D9-4E9C-B9A9-A6A5BCE45A4C}"/>
              </a:ext>
            </a:extLst>
          </p:cNvPr>
          <p:cNvSpPr txBox="1"/>
          <p:nvPr/>
        </p:nvSpPr>
        <p:spPr>
          <a:xfrm flipH="1">
            <a:off x="4991581" y="4363322"/>
            <a:ext cx="4019229" cy="640720"/>
          </a:xfrm>
          <a:prstGeom prst="rect">
            <a:avLst/>
          </a:prstGeom>
          <a:noFill/>
        </p:spPr>
        <p:txBody>
          <a:bodyPr wrap="square" rtlCol="0">
            <a:spAutoFit/>
          </a:bodyPr>
          <a:lstStyle/>
          <a:p>
            <a:r>
              <a:rPr lang="fr-FR" sz="1800" b="0" i="0" strike="noStrike" cap="none" spc="0" baseline="0">
                <a:solidFill>
                  <a:srgbClr val="000000"/>
                </a:solidFill>
                <a:effectLst/>
                <a:latin typeface="Calibri"/>
                <a:ea typeface="Calibri"/>
                <a:cs typeface="Calibri"/>
              </a:rPr>
              <a:t>* 1 023 (49 %) décès parmi 2 087 patients dans un état critique</a:t>
            </a:r>
          </a:p>
        </p:txBody>
      </p:sp>
      <p:graphicFrame>
        <p:nvGraphicFramePr>
          <p:cNvPr id="7" name="Chart 6">
            <a:extLst>
              <a:ext uri="{FF2B5EF4-FFF2-40B4-BE49-F238E27FC236}">
                <a16:creationId xmlns:a16="http://schemas.microsoft.com/office/drawing/2014/main" id="{0250BCA3-B75F-4784-84AC-1B38993BE1B3}"/>
              </a:ext>
            </a:extLst>
          </p:cNvPr>
          <p:cNvGraphicFramePr/>
          <p:nvPr>
            <p:extLst>
              <p:ext uri="{D42A27DB-BD31-4B8C-83A1-F6EECF244321}">
                <p14:modId xmlns:p14="http://schemas.microsoft.com/office/powerpoint/2010/main" val="1243356733"/>
              </p:ext>
            </p:extLst>
          </p:nvPr>
        </p:nvGraphicFramePr>
        <p:xfrm>
          <a:off x="1194244" y="613161"/>
          <a:ext cx="6379558" cy="375805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CE8E94B-CBAC-4A75-8E02-FFFA6F718FF2}"/>
              </a:ext>
            </a:extLst>
          </p:cNvPr>
          <p:cNvSpPr txBox="1"/>
          <p:nvPr/>
        </p:nvSpPr>
        <p:spPr>
          <a:xfrm>
            <a:off x="3667289" y="1984994"/>
            <a:ext cx="1424538" cy="915314"/>
          </a:xfrm>
          <a:prstGeom prst="rect">
            <a:avLst/>
          </a:prstGeom>
          <a:noFill/>
        </p:spPr>
        <p:txBody>
          <a:bodyPr wrap="square" rtlCol="0">
            <a:spAutoFit/>
          </a:bodyPr>
          <a:lstStyle/>
          <a:p>
            <a:pPr algn="ctr"/>
            <a:r>
              <a:rPr lang="fr-FR" sz="2700" b="1" i="0" strike="noStrike" cap="none" spc="0" baseline="0">
                <a:solidFill>
                  <a:srgbClr val="00788A"/>
                </a:solidFill>
                <a:effectLst/>
                <a:latin typeface="Calibri"/>
                <a:ea typeface="Calibri"/>
                <a:cs typeface="Calibri"/>
              </a:rPr>
              <a:t>44 672 patients</a:t>
            </a:r>
          </a:p>
        </p:txBody>
      </p:sp>
      <p:sp>
        <p:nvSpPr>
          <p:cNvPr id="11" name="TextBox 10">
            <a:extLst>
              <a:ext uri="{FF2B5EF4-FFF2-40B4-BE49-F238E27FC236}">
                <a16:creationId xmlns:a16="http://schemas.microsoft.com/office/drawing/2014/main" id="{C3B8A069-2E05-4D29-9C6A-5B8C953E5493}"/>
              </a:ext>
            </a:extLst>
          </p:cNvPr>
          <p:cNvSpPr txBox="1"/>
          <p:nvPr/>
        </p:nvSpPr>
        <p:spPr>
          <a:xfrm>
            <a:off x="6578451" y="2392138"/>
            <a:ext cx="1666523" cy="915314"/>
          </a:xfrm>
          <a:prstGeom prst="rect">
            <a:avLst/>
          </a:prstGeom>
          <a:noFill/>
        </p:spPr>
        <p:txBody>
          <a:bodyPr wrap="square" rtlCol="0">
            <a:spAutoFit/>
          </a:bodyPr>
          <a:lstStyle/>
          <a:p>
            <a:pPr algn="ctr"/>
            <a:r>
              <a:rPr lang="fr-FR" sz="2700" b="1" i="0" strike="noStrike" cap="none" spc="0" baseline="0">
                <a:solidFill>
                  <a:srgbClr val="000000"/>
                </a:solidFill>
                <a:effectLst/>
                <a:latin typeface="Calibri"/>
                <a:ea typeface="Calibri"/>
                <a:cs typeface="Calibri"/>
              </a:rPr>
              <a:t>Critique* 4,7 %</a:t>
            </a:r>
          </a:p>
        </p:txBody>
      </p:sp>
      <p:sp>
        <p:nvSpPr>
          <p:cNvPr id="12" name="TextBox 11">
            <a:extLst>
              <a:ext uri="{FF2B5EF4-FFF2-40B4-BE49-F238E27FC236}">
                <a16:creationId xmlns:a16="http://schemas.microsoft.com/office/drawing/2014/main" id="{8A1F9C2D-FC59-4462-9398-F9F567A3B016}"/>
              </a:ext>
            </a:extLst>
          </p:cNvPr>
          <p:cNvSpPr txBox="1"/>
          <p:nvPr/>
        </p:nvSpPr>
        <p:spPr>
          <a:xfrm>
            <a:off x="6447298" y="1075445"/>
            <a:ext cx="1766504" cy="915314"/>
          </a:xfrm>
          <a:prstGeom prst="rect">
            <a:avLst/>
          </a:prstGeom>
          <a:noFill/>
        </p:spPr>
        <p:txBody>
          <a:bodyPr wrap="square" rtlCol="0">
            <a:spAutoFit/>
          </a:bodyPr>
          <a:lstStyle/>
          <a:p>
            <a:pPr algn="ctr"/>
            <a:r>
              <a:rPr lang="fr-FR" sz="2700" b="1" i="0" strike="noStrike" cap="none" spc="0" baseline="0">
                <a:solidFill>
                  <a:srgbClr val="000000"/>
                </a:solidFill>
                <a:effectLst/>
                <a:latin typeface="Calibri"/>
                <a:ea typeface="Calibri"/>
                <a:cs typeface="Calibri"/>
              </a:rPr>
              <a:t>Grave 13,8 %</a:t>
            </a:r>
          </a:p>
        </p:txBody>
      </p:sp>
      <p:sp>
        <p:nvSpPr>
          <p:cNvPr id="13" name="TextBox 12">
            <a:extLst>
              <a:ext uri="{FF2B5EF4-FFF2-40B4-BE49-F238E27FC236}">
                <a16:creationId xmlns:a16="http://schemas.microsoft.com/office/drawing/2014/main" id="{2201CBBD-936B-4E6E-ABBA-CEC44E6D2FB6}"/>
              </a:ext>
            </a:extLst>
          </p:cNvPr>
          <p:cNvSpPr txBox="1"/>
          <p:nvPr/>
        </p:nvSpPr>
        <p:spPr>
          <a:xfrm>
            <a:off x="816807" y="1285330"/>
            <a:ext cx="1599679" cy="915314"/>
          </a:xfrm>
          <a:prstGeom prst="rect">
            <a:avLst/>
          </a:prstGeom>
          <a:noFill/>
        </p:spPr>
        <p:txBody>
          <a:bodyPr wrap="square" rtlCol="0">
            <a:spAutoFit/>
          </a:bodyPr>
          <a:lstStyle/>
          <a:p>
            <a:pPr algn="ctr"/>
            <a:r>
              <a:rPr lang="fr-FR" sz="2700" b="1" i="0" strike="noStrike" cap="none" spc="0" baseline="0">
                <a:solidFill>
                  <a:srgbClr val="000000"/>
                </a:solidFill>
                <a:effectLst/>
                <a:latin typeface="Calibri"/>
                <a:ea typeface="Calibri"/>
                <a:cs typeface="Calibri"/>
              </a:rPr>
              <a:t>Bénin 80,9 %</a:t>
            </a:r>
          </a:p>
        </p:txBody>
      </p:sp>
      <p:sp>
        <p:nvSpPr>
          <p:cNvPr id="14" name="TextBox 13">
            <a:extLst>
              <a:ext uri="{FF2B5EF4-FFF2-40B4-BE49-F238E27FC236}">
                <a16:creationId xmlns:a16="http://schemas.microsoft.com/office/drawing/2014/main" id="{FC5B2521-8832-4A4C-958A-33362A5EBBD8}"/>
              </a:ext>
            </a:extLst>
          </p:cNvPr>
          <p:cNvSpPr txBox="1"/>
          <p:nvPr/>
        </p:nvSpPr>
        <p:spPr>
          <a:xfrm>
            <a:off x="5662803" y="3624206"/>
            <a:ext cx="1341071" cy="640720"/>
          </a:xfrm>
          <a:prstGeom prst="rect">
            <a:avLst/>
          </a:prstGeom>
          <a:noFill/>
        </p:spPr>
        <p:txBody>
          <a:bodyPr wrap="square" rtlCol="0">
            <a:spAutoFit/>
          </a:bodyPr>
          <a:lstStyle/>
          <a:p>
            <a:pPr algn="ctr"/>
            <a:r>
              <a:rPr lang="fr-FR" sz="1800" b="0" i="0" strike="noStrike" cap="none" spc="0" baseline="0">
                <a:solidFill>
                  <a:srgbClr val="000000"/>
                </a:solidFill>
                <a:effectLst/>
                <a:latin typeface="Calibri"/>
                <a:ea typeface="Calibri"/>
                <a:cs typeface="Calibri"/>
              </a:rPr>
              <a:t>Manquant 0,6 %</a:t>
            </a:r>
          </a:p>
        </p:txBody>
      </p:sp>
      <p:cxnSp>
        <p:nvCxnSpPr>
          <p:cNvPr id="15" name="Straight Connector 14">
            <a:extLst>
              <a:ext uri="{FF2B5EF4-FFF2-40B4-BE49-F238E27FC236}">
                <a16:creationId xmlns:a16="http://schemas.microsoft.com/office/drawing/2014/main" id="{B4476F0C-40C2-4A4F-9A15-3F3FD7ACA631}"/>
              </a:ext>
            </a:extLst>
          </p:cNvPr>
          <p:cNvCxnSpPr/>
          <p:nvPr/>
        </p:nvCxnSpPr>
        <p:spPr>
          <a:xfrm>
            <a:off x="2186131" y="1671638"/>
            <a:ext cx="1163003" cy="467771"/>
          </a:xfrm>
          <a:prstGeom prst="line">
            <a:avLst/>
          </a:prstGeom>
          <a:ln w="38100">
            <a:solidFill>
              <a:srgbClr val="00788A"/>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78418C-E91E-479B-9316-7594BD1BC2C5}"/>
              </a:ext>
            </a:extLst>
          </p:cNvPr>
          <p:cNvCxnSpPr/>
          <p:nvPr/>
        </p:nvCxnSpPr>
        <p:spPr>
          <a:xfrm flipH="1">
            <a:off x="5332237" y="1569459"/>
            <a:ext cx="1328738" cy="498010"/>
          </a:xfrm>
          <a:prstGeom prst="line">
            <a:avLst/>
          </a:prstGeom>
          <a:ln w="38100">
            <a:solidFill>
              <a:srgbClr val="FFAA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D3DAC4-6315-4E1D-B7D5-C2A6A86E3DCA}"/>
              </a:ext>
            </a:extLst>
          </p:cNvPr>
          <p:cNvCxnSpPr/>
          <p:nvPr/>
        </p:nvCxnSpPr>
        <p:spPr>
          <a:xfrm flipH="1">
            <a:off x="5913374" y="2776708"/>
            <a:ext cx="747601" cy="28815"/>
          </a:xfrm>
          <a:prstGeom prst="line">
            <a:avLst/>
          </a:prstGeom>
          <a:ln w="38100">
            <a:solidFill>
              <a:srgbClr val="4472C4"/>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78383D-6893-4C3F-AA81-FB0D51E033C4}"/>
              </a:ext>
            </a:extLst>
          </p:cNvPr>
          <p:cNvCxnSpPr/>
          <p:nvPr/>
        </p:nvCxnSpPr>
        <p:spPr>
          <a:xfrm>
            <a:off x="5996606" y="3147201"/>
            <a:ext cx="85771" cy="43616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694749"/>
      </p:ext>
    </p:extLst>
  </p:cSld>
  <p:clrMapOvr>
    <a:masterClrMapping/>
  </p:clrMapOvr>
  <p:transition advTm="17673">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8905164" cy="689591"/>
          </a:xfrm>
        </p:spPr>
        <p:txBody>
          <a:bodyPr/>
          <a:lstStyle/>
          <a:p>
            <a:r>
              <a:rPr lang="fr-FR" sz="2800" b="1" i="0" strike="noStrike" cap="none" spc="0" baseline="0" dirty="0">
                <a:solidFill>
                  <a:srgbClr val="006A71"/>
                </a:solidFill>
                <a:effectLst/>
                <a:latin typeface="Calibri"/>
                <a:ea typeface="Calibri"/>
                <a:cs typeface="Calibri"/>
              </a:rPr>
              <a:t>COVID-19 : Les personnes à haut risque de maladie grave</a:t>
            </a:r>
          </a:p>
        </p:txBody>
      </p:sp>
      <p:sp>
        <p:nvSpPr>
          <p:cNvPr id="3" name="Content Placeholder 2"/>
          <p:cNvSpPr>
            <a:spLocks noGrp="1"/>
          </p:cNvSpPr>
          <p:nvPr>
            <p:ph type="body" sz="quarter" idx="10"/>
          </p:nvPr>
        </p:nvSpPr>
        <p:spPr>
          <a:xfrm>
            <a:off x="457200" y="1158875"/>
            <a:ext cx="8229600" cy="3496252"/>
          </a:xfrm>
        </p:spPr>
        <p:txBody>
          <a:bodyPr/>
          <a:lstStyle/>
          <a:p>
            <a:pPr marL="229870" indent="-229870"/>
            <a:r>
              <a:rPr lang="fr-FR" sz="2000" b="0" i="0" strike="noStrike" cap="none" spc="0" baseline="0">
                <a:solidFill>
                  <a:srgbClr val="2D2D2D"/>
                </a:solidFill>
                <a:effectLst/>
                <a:latin typeface="Calibri"/>
                <a:ea typeface="Calibri"/>
                <a:cs typeface="Calibri"/>
              </a:rPr>
              <a:t>Dans certains cas, les personnes souffrant de COVID-19 peuvent tomber gravement malades et développer des difficultés respiratoires </a:t>
            </a:r>
          </a:p>
          <a:p>
            <a:pPr lvl="1"/>
            <a:r>
              <a:rPr lang="fr-FR" sz="1800" b="0" i="0" strike="noStrike" cap="none" spc="0" baseline="0">
                <a:solidFill>
                  <a:srgbClr val="2D2D2D"/>
                </a:solidFill>
                <a:effectLst/>
                <a:latin typeface="Calibri"/>
                <a:ea typeface="Calibri"/>
                <a:cs typeface="Calibri"/>
              </a:rPr>
              <a:t>Ces complications graves peuvent entraîner la mort </a:t>
            </a:r>
          </a:p>
          <a:p>
            <a:r>
              <a:rPr lang="fr-FR" sz="1800" b="0" i="0" strike="noStrike" cap="none" spc="0" baseline="0">
                <a:solidFill>
                  <a:srgbClr val="2D2D2D"/>
                </a:solidFill>
                <a:effectLst/>
                <a:latin typeface="Calibri"/>
                <a:ea typeface="Calibri"/>
                <a:cs typeface="Calibri"/>
              </a:rPr>
              <a:t>Le risque de maladie grave augmente régulièrement avec l’âge</a:t>
            </a:r>
          </a:p>
          <a:p>
            <a:r>
              <a:rPr lang="fr-FR" sz="1800" b="0" i="0" strike="noStrike" cap="none" spc="0" baseline="0">
                <a:solidFill>
                  <a:srgbClr val="2D2D2D"/>
                </a:solidFill>
                <a:effectLst/>
                <a:latin typeface="Calibri"/>
                <a:ea typeface="Calibri"/>
                <a:cs typeface="Calibri"/>
              </a:rPr>
              <a:t>Les personnes de tous les âges ayant des troubles médicaux sous-jacents semblent courir un risque plus élevé de développer une COVID-19 grave que les personnes qui ne les ont pas </a:t>
            </a:r>
            <a:endParaRPr lang="en-US" sz="800"/>
          </a:p>
          <a:p>
            <a:r>
              <a:rPr lang="fr-FR" sz="1800" b="0" i="0" strike="noStrike" cap="none" spc="0" baseline="0">
                <a:solidFill>
                  <a:srgbClr val="2D2C2C"/>
                </a:solidFill>
                <a:effectLst/>
                <a:latin typeface="Calibri"/>
                <a:ea typeface="Calibri"/>
                <a:cs typeface="Calibri"/>
              </a:rPr>
              <a:t>À mesure que de nouvelles données seront disponibles, des facteurs de risque supplémentaires pour la COVID-19 grave pourront être identifiés</a:t>
            </a:r>
          </a:p>
        </p:txBody>
      </p:sp>
    </p:spTree>
    <p:extLst>
      <p:ext uri="{BB962C8B-B14F-4D97-AF65-F5344CB8AC3E}">
        <p14:creationId xmlns:p14="http://schemas.microsoft.com/office/powerpoint/2010/main" val="16166708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z="3600" b="1" i="0" strike="noStrike" cap="none" spc="0" baseline="0">
                <a:solidFill>
                  <a:srgbClr val="FFFFFF"/>
                </a:solidFill>
                <a:effectLst/>
                <a:latin typeface="Calibri"/>
                <a:ea typeface="Calibri"/>
                <a:cs typeface="Calibri"/>
              </a:rPr>
              <a:t>Prévention et le traitement de la COVID-19</a:t>
            </a:r>
          </a:p>
        </p:txBody>
      </p:sp>
    </p:spTree>
    <p:extLst>
      <p:ext uri="{BB962C8B-B14F-4D97-AF65-F5344CB8AC3E}">
        <p14:creationId xmlns:p14="http://schemas.microsoft.com/office/powerpoint/2010/main" val="40819729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COVID-19 : Mesures préventives au quotidien</a:t>
            </a:r>
          </a:p>
        </p:txBody>
      </p:sp>
      <p:sp>
        <p:nvSpPr>
          <p:cNvPr id="3" name="Content Placeholder 2"/>
          <p:cNvSpPr>
            <a:spLocks noGrp="1"/>
          </p:cNvSpPr>
          <p:nvPr>
            <p:ph type="body" sz="quarter" idx="10"/>
          </p:nvPr>
        </p:nvSpPr>
        <p:spPr>
          <a:xfrm>
            <a:off x="457200" y="1011124"/>
            <a:ext cx="8485060" cy="3496252"/>
          </a:xfrm>
        </p:spPr>
        <p:txBody>
          <a:bodyPr/>
          <a:lstStyle/>
          <a:p>
            <a:r>
              <a:rPr lang="fr-FR" sz="1800" b="0" i="0" strike="noStrike" cap="none" spc="0" baseline="0" dirty="0">
                <a:solidFill>
                  <a:srgbClr val="2D2D2D"/>
                </a:solidFill>
                <a:effectLst/>
                <a:latin typeface="Calibri"/>
                <a:ea typeface="Calibri"/>
                <a:cs typeface="Calibri"/>
              </a:rPr>
              <a:t>Évitez de vous toucher les yeux, le nez ou la bouche</a:t>
            </a:r>
          </a:p>
          <a:p>
            <a:r>
              <a:rPr lang="fr-FR" sz="1800" b="0" i="0" strike="noStrike" cap="none" spc="0" baseline="0" dirty="0">
                <a:solidFill>
                  <a:srgbClr val="2D2D2D"/>
                </a:solidFill>
                <a:effectLst/>
                <a:latin typeface="Calibri"/>
                <a:ea typeface="Calibri"/>
                <a:cs typeface="Calibri"/>
              </a:rPr>
              <a:t>Évitez les contacts rapprochés avec des malades</a:t>
            </a:r>
          </a:p>
          <a:p>
            <a:pPr lvl="1"/>
            <a:r>
              <a:rPr lang="fr-FR" sz="1600" b="0" i="0" strike="noStrike" cap="none" spc="0" baseline="0" dirty="0">
                <a:solidFill>
                  <a:srgbClr val="2D2D2D"/>
                </a:solidFill>
                <a:effectLst/>
                <a:latin typeface="Calibri"/>
                <a:ea typeface="Calibri"/>
                <a:cs typeface="Calibri"/>
              </a:rPr>
              <a:t>Gardez à l’esprit que les personnes asymptomatiques peuvent quand même propager le virus </a:t>
            </a:r>
          </a:p>
          <a:p>
            <a:r>
              <a:rPr lang="fr-FR" sz="1800" b="0" i="0" strike="noStrike" cap="none" spc="0" baseline="0" dirty="0">
                <a:solidFill>
                  <a:srgbClr val="2D2D2D"/>
                </a:solidFill>
                <a:effectLst/>
                <a:latin typeface="Calibri"/>
                <a:ea typeface="Calibri"/>
                <a:cs typeface="Calibri"/>
              </a:rPr>
              <a:t>Restez chez vous lorsque vous êtes malade</a:t>
            </a:r>
          </a:p>
          <a:p>
            <a:r>
              <a:rPr lang="fr-FR" sz="1800" b="0" i="0" strike="noStrike" cap="none" spc="0" baseline="0" dirty="0">
                <a:solidFill>
                  <a:srgbClr val="2D2D2D"/>
                </a:solidFill>
                <a:effectLst/>
                <a:latin typeface="Calibri"/>
                <a:ea typeface="Calibri"/>
                <a:cs typeface="Calibri"/>
              </a:rPr>
              <a:t>Couvrez votre toux ou votre éternuement à l’aide d’un mouchoir en papier, puis débarrassez-vous-en correctement</a:t>
            </a:r>
          </a:p>
          <a:p>
            <a:r>
              <a:rPr lang="fr-FR" sz="1800" b="0" i="0" strike="noStrike" cap="none" spc="0" baseline="0" dirty="0">
                <a:solidFill>
                  <a:srgbClr val="2D2C2C"/>
                </a:solidFill>
                <a:effectLst/>
                <a:latin typeface="Calibri"/>
                <a:ea typeface="Calibri"/>
                <a:cs typeface="Calibri"/>
              </a:rPr>
              <a:t>Utilisez un masque facial lorsque la distance physique est difficile à respecter ou lorsque vous vous rendez dans des espaces fermés </a:t>
            </a:r>
          </a:p>
          <a:p>
            <a:r>
              <a:rPr lang="fr-FR" sz="1800" b="0" i="0" strike="noStrike" cap="none" spc="0" baseline="0" dirty="0">
                <a:solidFill>
                  <a:srgbClr val="2D2C2C"/>
                </a:solidFill>
                <a:effectLst/>
                <a:latin typeface="Calibri"/>
                <a:ea typeface="Calibri"/>
                <a:cs typeface="Calibri"/>
              </a:rPr>
              <a:t>Nettoyez et désinfectez fréquemment les surfaces et les objets touchés</a:t>
            </a:r>
          </a:p>
          <a:p>
            <a:r>
              <a:rPr lang="fr-FR" sz="1800" b="0" i="0" strike="noStrike" cap="none" spc="0" baseline="0" dirty="0">
                <a:solidFill>
                  <a:srgbClr val="2D2C2C"/>
                </a:solidFill>
                <a:effectLst/>
                <a:latin typeface="Calibri"/>
                <a:ea typeface="Calibri"/>
                <a:cs typeface="Calibri"/>
              </a:rPr>
              <a:t>Se laver les mains avec du savon et de l’eau ou utiliser un gel </a:t>
            </a:r>
            <a:r>
              <a:rPr lang="fr-FR" sz="1800" b="0" i="0" strike="noStrike" cap="none" spc="0" baseline="0" dirty="0" err="1">
                <a:solidFill>
                  <a:srgbClr val="2D2C2C"/>
                </a:solidFill>
                <a:effectLst/>
                <a:latin typeface="Calibri"/>
                <a:ea typeface="Calibri"/>
                <a:cs typeface="Calibri"/>
              </a:rPr>
              <a:t>hydroalcoolique</a:t>
            </a:r>
            <a:endParaRPr lang="en-US" sz="1800" strike="sngStrike" dirty="0">
              <a:solidFill>
                <a:srgbClr val="2D2C2C"/>
              </a:solidFill>
            </a:endParaRPr>
          </a:p>
        </p:txBody>
      </p:sp>
      <p:pic>
        <p:nvPicPr>
          <p:cNvPr id="5" name="Picture 4">
            <a:extLst>
              <a:ext uri="{FF2B5EF4-FFF2-40B4-BE49-F238E27FC236}">
                <a16:creationId xmlns:a16="http://schemas.microsoft.com/office/drawing/2014/main" id="{51AEB328-C0AE-48C9-85F7-18E6C72F0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496" y="72509"/>
            <a:ext cx="1677412" cy="1677412"/>
          </a:xfrm>
          <a:prstGeom prst="rect">
            <a:avLst/>
          </a:prstGeom>
        </p:spPr>
      </p:pic>
    </p:spTree>
    <p:extLst>
      <p:ext uri="{BB962C8B-B14F-4D97-AF65-F5344CB8AC3E}">
        <p14:creationId xmlns:p14="http://schemas.microsoft.com/office/powerpoint/2010/main" val="8137448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24EC-9F74-4429-9AC7-9D7C7569508F}"/>
              </a:ext>
            </a:extLst>
          </p:cNvPr>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COVID-19 : Traitement</a:t>
            </a:r>
          </a:p>
        </p:txBody>
      </p:sp>
      <p:sp>
        <p:nvSpPr>
          <p:cNvPr id="3" name="Text Placeholder 2">
            <a:extLst>
              <a:ext uri="{FF2B5EF4-FFF2-40B4-BE49-F238E27FC236}">
                <a16:creationId xmlns:a16="http://schemas.microsoft.com/office/drawing/2014/main" id="{CB95F4C5-8366-4CDE-A5F2-4DAB0E4D14FA}"/>
              </a:ext>
            </a:extLst>
          </p:cNvPr>
          <p:cNvSpPr>
            <a:spLocks noGrp="1"/>
          </p:cNvSpPr>
          <p:nvPr>
            <p:ph type="body" sz="quarter" idx="10"/>
          </p:nvPr>
        </p:nvSpPr>
        <p:spPr/>
        <p:txBody>
          <a:bodyPr/>
          <a:lstStyle/>
          <a:p>
            <a:r>
              <a:rPr lang="fr-FR" sz="1800" b="0" i="0" strike="noStrike" cap="none" spc="0" baseline="0" dirty="0">
                <a:solidFill>
                  <a:srgbClr val="2D2D2D"/>
                </a:solidFill>
                <a:effectLst/>
                <a:latin typeface="Calibri"/>
                <a:ea typeface="Calibri"/>
                <a:cs typeface="Calibri"/>
              </a:rPr>
              <a:t>Actuellement, la prise en charge des patients se fait essentiellement par le soutien :</a:t>
            </a:r>
          </a:p>
          <a:p>
            <a:pPr lvl="1"/>
            <a:r>
              <a:rPr lang="fr-FR" sz="1800" b="0" i="0" strike="noStrike" cap="none" spc="0" baseline="0" dirty="0">
                <a:solidFill>
                  <a:srgbClr val="2D2D2D"/>
                </a:solidFill>
                <a:effectLst/>
                <a:latin typeface="Calibri"/>
                <a:ea typeface="Calibri"/>
                <a:cs typeface="Calibri"/>
              </a:rPr>
              <a:t>Soulager les symptômes</a:t>
            </a:r>
          </a:p>
          <a:p>
            <a:pPr lvl="1"/>
            <a:r>
              <a:rPr lang="fr-FR" sz="1800" b="0" i="0" strike="noStrike" cap="none" spc="0" baseline="0" dirty="0">
                <a:solidFill>
                  <a:srgbClr val="2D2D2D"/>
                </a:solidFill>
                <a:effectLst/>
                <a:latin typeface="Calibri"/>
                <a:ea typeface="Calibri"/>
                <a:cs typeface="Calibri"/>
              </a:rPr>
              <a:t>Prendre en charge l'insuffisance respiratoire et celle d'autres organes</a:t>
            </a:r>
          </a:p>
          <a:p>
            <a:r>
              <a:rPr lang="fr-FR" sz="1800" b="0" i="0" strike="noStrike" cap="none" spc="0" baseline="0" dirty="0">
                <a:solidFill>
                  <a:srgbClr val="2D2D2D"/>
                </a:solidFill>
                <a:effectLst/>
                <a:latin typeface="Calibri"/>
                <a:ea typeface="Calibri"/>
                <a:cs typeface="Calibri"/>
              </a:rPr>
              <a:t>Il n’existe </a:t>
            </a:r>
            <a:r>
              <a:rPr lang="fr-FR" sz="1800" b="0" i="0" strike="noStrike" cap="none" spc="0" baseline="0" dirty="0">
                <a:solidFill>
                  <a:srgbClr val="2D2C2C"/>
                </a:solidFill>
                <a:effectLst/>
                <a:latin typeface="Calibri"/>
                <a:ea typeface="Calibri"/>
                <a:cs typeface="Calibri"/>
              </a:rPr>
              <a:t>actuellement</a:t>
            </a:r>
            <a:r>
              <a:rPr lang="fr-FR" sz="1800" b="0" i="0" strike="noStrike" cap="none" spc="0" baseline="0" dirty="0">
                <a:solidFill>
                  <a:srgbClr val="FF0000"/>
                </a:solidFill>
                <a:effectLst/>
                <a:latin typeface="Calibri"/>
                <a:ea typeface="Calibri"/>
                <a:cs typeface="Calibri"/>
              </a:rPr>
              <a:t> </a:t>
            </a:r>
            <a:r>
              <a:rPr lang="fr-FR" sz="1800" b="0" i="0" strike="noStrike" cap="none" spc="0" baseline="0" dirty="0">
                <a:solidFill>
                  <a:srgbClr val="2D2D2D"/>
                </a:solidFill>
                <a:effectLst/>
                <a:latin typeface="Calibri"/>
                <a:ea typeface="Calibri"/>
                <a:cs typeface="Calibri"/>
              </a:rPr>
              <a:t>aucun traitement antiviral spécifique autorisé pour la COVID-19</a:t>
            </a:r>
          </a:p>
          <a:p>
            <a:pPr lvl="1"/>
            <a:r>
              <a:rPr lang="fr-FR" sz="1800" b="0" i="0" strike="noStrike" cap="none" spc="0" baseline="0" dirty="0">
                <a:solidFill>
                  <a:srgbClr val="2D2D2D"/>
                </a:solidFill>
                <a:effectLst/>
                <a:latin typeface="Calibri"/>
                <a:ea typeface="Calibri"/>
                <a:cs typeface="Calibri"/>
              </a:rPr>
              <a:t>De nombreux traitements sont à l'étude</a:t>
            </a:r>
          </a:p>
          <a:p>
            <a:pPr lvl="1"/>
            <a:r>
              <a:rPr lang="fr-FR" sz="1800" b="0" i="0" strike="noStrike" cap="none" spc="0" baseline="0" dirty="0">
                <a:solidFill>
                  <a:srgbClr val="2D2D2D"/>
                </a:solidFill>
                <a:effectLst/>
                <a:latin typeface="Calibri"/>
                <a:ea typeface="Calibri"/>
                <a:cs typeface="Calibri"/>
              </a:rPr>
              <a:t>Le </a:t>
            </a:r>
            <a:r>
              <a:rPr lang="fr-FR" sz="1800" b="0" i="0" strike="noStrike" cap="none" spc="0" baseline="0" dirty="0" err="1">
                <a:solidFill>
                  <a:srgbClr val="2D2D2D"/>
                </a:solidFill>
                <a:effectLst/>
                <a:latin typeface="Calibri"/>
                <a:ea typeface="Calibri"/>
                <a:cs typeface="Calibri"/>
              </a:rPr>
              <a:t>remdesivir</a:t>
            </a:r>
            <a:r>
              <a:rPr lang="fr-FR" sz="1800" b="0" i="0" strike="noStrike" cap="none" spc="0" baseline="0" dirty="0">
                <a:solidFill>
                  <a:srgbClr val="2D2D2D"/>
                </a:solidFill>
                <a:effectLst/>
                <a:latin typeface="Calibri"/>
                <a:ea typeface="Calibri"/>
                <a:cs typeface="Calibri"/>
              </a:rPr>
              <a:t>, qui est également un médicament expérimental, a reçu l'autorisation d’utilisation d’urgence de la Food and Drug Administration (FDA) pour le traitement des patients hospitalisés*.</a:t>
            </a:r>
          </a:p>
          <a:p>
            <a:r>
              <a:rPr lang="fr-FR" sz="1800" b="0" i="0" strike="noStrike" cap="none" spc="0" baseline="0" dirty="0">
                <a:solidFill>
                  <a:srgbClr val="2D2D2D"/>
                </a:solidFill>
                <a:effectLst/>
                <a:latin typeface="Calibri"/>
                <a:ea typeface="Calibri"/>
                <a:cs typeface="Calibri"/>
              </a:rPr>
              <a:t>Aucun vaccin </a:t>
            </a:r>
            <a:r>
              <a:rPr lang="fr-FR" sz="1800" b="0" i="0" strike="noStrike" cap="none" spc="0" baseline="0" dirty="0">
                <a:solidFill>
                  <a:srgbClr val="2D2C2C"/>
                </a:solidFill>
                <a:effectLst/>
                <a:latin typeface="Calibri"/>
                <a:ea typeface="Calibri"/>
                <a:cs typeface="Calibri"/>
              </a:rPr>
              <a:t>n’est actuellement disponible </a:t>
            </a:r>
          </a:p>
          <a:p>
            <a:pPr marL="0" indent="0">
              <a:buNone/>
            </a:pPr>
            <a:r>
              <a:rPr lang="en-US" sz="1800" dirty="0"/>
              <a:t>     </a:t>
            </a:r>
          </a:p>
        </p:txBody>
      </p:sp>
      <p:sp>
        <p:nvSpPr>
          <p:cNvPr id="8" name="TextBox 7">
            <a:extLst>
              <a:ext uri="{FF2B5EF4-FFF2-40B4-BE49-F238E27FC236}">
                <a16:creationId xmlns:a16="http://schemas.microsoft.com/office/drawing/2014/main" id="{A86BC697-5887-4AAF-9714-D8F3F61E8F51}"/>
              </a:ext>
            </a:extLst>
          </p:cNvPr>
          <p:cNvSpPr txBox="1"/>
          <p:nvPr/>
        </p:nvSpPr>
        <p:spPr>
          <a:xfrm>
            <a:off x="1271451" y="4500563"/>
            <a:ext cx="3122875" cy="244084"/>
          </a:xfrm>
          <a:prstGeom prst="rect">
            <a:avLst/>
          </a:prstGeom>
          <a:noFill/>
        </p:spPr>
        <p:txBody>
          <a:bodyPr wrap="none" rtlCol="0">
            <a:spAutoFit/>
          </a:bodyPr>
          <a:lstStyle/>
          <a:p>
            <a:r>
              <a:rPr lang="fr-FR" sz="1000" b="0" i="0" strike="noStrike" cap="none" spc="0" baseline="0">
                <a:solidFill>
                  <a:srgbClr val="2D2C2C"/>
                </a:solidFill>
                <a:effectLst/>
                <a:latin typeface="Myriad Web Pro"/>
                <a:ea typeface="Myriad Web Pro"/>
                <a:cs typeface="Myriad Web Pro"/>
              </a:rPr>
              <a:t>* FDA: https://www.fda.gov/media/137564/download</a:t>
            </a:r>
            <a:endParaRPr lang="en-US" sz="1000">
              <a:solidFill>
                <a:srgbClr val="000000"/>
              </a:solidFill>
              <a:latin typeface="Calibri" pitchFamily="34" charset="0"/>
            </a:endParaRPr>
          </a:p>
        </p:txBody>
      </p:sp>
    </p:spTree>
    <p:extLst>
      <p:ext uri="{BB962C8B-B14F-4D97-AF65-F5344CB8AC3E}">
        <p14:creationId xmlns:p14="http://schemas.microsoft.com/office/powerpoint/2010/main" val="36998396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C056-E07B-4DD3-B048-1D44489292E3}"/>
              </a:ext>
            </a:extLst>
          </p:cNvPr>
          <p:cNvSpPr>
            <a:spLocks noGrp="1"/>
          </p:cNvSpPr>
          <p:nvPr>
            <p:ph type="title"/>
          </p:nvPr>
        </p:nvSpPr>
        <p:spPr>
          <a:xfrm>
            <a:off x="179613" y="2441363"/>
            <a:ext cx="8964387" cy="871538"/>
          </a:xfrm>
        </p:spPr>
        <p:txBody>
          <a:bodyPr/>
          <a:lstStyle/>
          <a:p>
            <a:r>
              <a:rPr lang="fr-FR" sz="3600" b="1" i="0" strike="noStrike" cap="none" spc="0" baseline="0">
                <a:solidFill>
                  <a:srgbClr val="FFFFFF"/>
                </a:solidFill>
                <a:effectLst/>
                <a:latin typeface="Calibri"/>
                <a:ea typeface="Calibri"/>
                <a:cs typeface="Calibri"/>
              </a:rPr>
              <a:t>Prévention et contrôle des infections (PCI) pour le COVID-19</a:t>
            </a:r>
          </a:p>
        </p:txBody>
      </p:sp>
    </p:spTree>
    <p:extLst>
      <p:ext uri="{BB962C8B-B14F-4D97-AF65-F5344CB8AC3E}">
        <p14:creationId xmlns:p14="http://schemas.microsoft.com/office/powerpoint/2010/main" val="19527134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32A0-E894-4926-B9E3-2ACE042F5576}"/>
              </a:ext>
            </a:extLst>
          </p:cNvPr>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Qu’entend-on par PCI ?</a:t>
            </a:r>
          </a:p>
        </p:txBody>
      </p:sp>
      <p:sp>
        <p:nvSpPr>
          <p:cNvPr id="3" name="Text Placeholder 2">
            <a:extLst>
              <a:ext uri="{FF2B5EF4-FFF2-40B4-BE49-F238E27FC236}">
                <a16:creationId xmlns:a16="http://schemas.microsoft.com/office/drawing/2014/main" id="{505CCE07-C96A-4CAD-9A91-7F3AC2B14F86}"/>
              </a:ext>
            </a:extLst>
          </p:cNvPr>
          <p:cNvSpPr>
            <a:spLocks noGrp="1"/>
          </p:cNvSpPr>
          <p:nvPr>
            <p:ph type="body" sz="quarter" idx="10"/>
          </p:nvPr>
        </p:nvSpPr>
        <p:spPr/>
        <p:txBody>
          <a:bodyPr/>
          <a:lstStyle/>
          <a:p>
            <a:r>
              <a:rPr lang="fr-FR" sz="2000" b="0" i="0" strike="noStrike" cap="none" spc="0" baseline="0">
                <a:solidFill>
                  <a:srgbClr val="2D2D2D"/>
                </a:solidFill>
                <a:effectLst/>
                <a:latin typeface="Calibri"/>
                <a:ea typeface="Calibri"/>
                <a:cs typeface="Calibri"/>
              </a:rPr>
              <a:t>Pratique consistant à prévenir ou à arrêter la propagation des infections lors de la prestation de soins dans les établissements tels que : </a:t>
            </a:r>
          </a:p>
          <a:p>
            <a:pPr lvl="1"/>
            <a:r>
              <a:rPr lang="fr-FR" sz="1800" b="0" i="0" strike="noStrike" cap="none" spc="0" baseline="0">
                <a:solidFill>
                  <a:srgbClr val="2D2D2D"/>
                </a:solidFill>
                <a:effectLst/>
                <a:latin typeface="Calibri"/>
                <a:ea typeface="Calibri"/>
                <a:cs typeface="Calibri"/>
              </a:rPr>
              <a:t>Les hôpitaux, les cliniques externes, les centres de dialyse, les établissements de soins de longue portée, chez les tradithérapeutes </a:t>
            </a:r>
          </a:p>
          <a:p>
            <a:endParaRPr lang="en-US" b="1"/>
          </a:p>
          <a:p>
            <a:r>
              <a:rPr lang="fr-FR" sz="2000" b="1" i="0" strike="noStrike" cap="none" spc="0" baseline="0">
                <a:solidFill>
                  <a:srgbClr val="2D2D2D"/>
                </a:solidFill>
                <a:effectLst/>
                <a:latin typeface="Calibri"/>
                <a:ea typeface="Calibri"/>
                <a:cs typeface="Calibri"/>
              </a:rPr>
              <a:t>Objectif de la PCI pour la COVID-19 : Soutenir le maintien des services de santé essentiels en contenant et en prévenant la transmission de la COVID-19 dans les établissements de santé afin de maintenir les patients et le personnel de santé en bonne santé et en sécurité</a:t>
            </a:r>
          </a:p>
        </p:txBody>
      </p:sp>
    </p:spTree>
    <p:extLst>
      <p:ext uri="{BB962C8B-B14F-4D97-AF65-F5344CB8AC3E}">
        <p14:creationId xmlns:p14="http://schemas.microsoft.com/office/powerpoint/2010/main" val="36296486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67D7-DF07-43D7-9C56-1087F7612F5A}"/>
              </a:ext>
            </a:extLst>
          </p:cNvPr>
          <p:cNvSpPr>
            <a:spLocks noGrp="1"/>
          </p:cNvSpPr>
          <p:nvPr>
            <p:ph type="title"/>
          </p:nvPr>
        </p:nvSpPr>
        <p:spPr>
          <a:xfrm>
            <a:off x="457200" y="205979"/>
            <a:ext cx="8229600" cy="459943"/>
          </a:xfrm>
        </p:spPr>
        <p:txBody>
          <a:bodyPr/>
          <a:lstStyle/>
          <a:p>
            <a:r>
              <a:rPr lang="fr-FR" sz="2800" b="1" i="0" strike="noStrike" cap="none" spc="0" baseline="0">
                <a:solidFill>
                  <a:srgbClr val="006A71"/>
                </a:solidFill>
                <a:effectLst/>
                <a:latin typeface="Calibri"/>
                <a:ea typeface="Calibri"/>
                <a:cs typeface="Calibri"/>
              </a:rPr>
              <a:t>COVID-19 : Les priorités en matière de PCI </a:t>
            </a:r>
          </a:p>
        </p:txBody>
      </p:sp>
      <p:sp>
        <p:nvSpPr>
          <p:cNvPr id="3" name="Text Placeholder 2">
            <a:extLst>
              <a:ext uri="{FF2B5EF4-FFF2-40B4-BE49-F238E27FC236}">
                <a16:creationId xmlns:a16="http://schemas.microsoft.com/office/drawing/2014/main" id="{53D415A0-303C-47BB-99D3-D8052B0B0730}"/>
              </a:ext>
            </a:extLst>
          </p:cNvPr>
          <p:cNvSpPr>
            <a:spLocks noGrp="1"/>
          </p:cNvSpPr>
          <p:nvPr>
            <p:ph type="body" sz="quarter" idx="10"/>
          </p:nvPr>
        </p:nvSpPr>
        <p:spPr>
          <a:xfrm>
            <a:off x="674353" y="665922"/>
            <a:ext cx="8229600" cy="3341688"/>
          </a:xfrm>
        </p:spPr>
        <p:txBody>
          <a:bodyPr/>
          <a:lstStyle/>
          <a:p>
            <a:pPr>
              <a:spcBef>
                <a:spcPct val="0"/>
              </a:spcBef>
            </a:pPr>
            <a:r>
              <a:rPr lang="fr-FR" sz="2000" b="0" i="0" strike="noStrike" cap="none" spc="0" baseline="0">
                <a:solidFill>
                  <a:srgbClr val="2D2D2D"/>
                </a:solidFill>
                <a:effectLst/>
                <a:latin typeface="Calibri"/>
                <a:ea typeface="Calibri"/>
                <a:cs typeface="Calibri"/>
              </a:rPr>
              <a:t>Une identification rapide des cas suspects</a:t>
            </a:r>
          </a:p>
          <a:p>
            <a:pPr lvl="1">
              <a:spcBef>
                <a:spcPct val="0"/>
              </a:spcBef>
            </a:pPr>
            <a:r>
              <a:rPr lang="fr-FR" sz="1800" b="0" i="0" strike="noStrike" cap="none" spc="0" baseline="0">
                <a:solidFill>
                  <a:srgbClr val="2D2D2D"/>
                </a:solidFill>
                <a:effectLst/>
                <a:latin typeface="Calibri"/>
                <a:ea typeface="Calibri"/>
                <a:cs typeface="Calibri"/>
              </a:rPr>
              <a:t>Dépistage/triage lors de la première rencontre dans un établissement de santé et mise en œuvre rapide du contrôle à la source</a:t>
            </a:r>
          </a:p>
          <a:p>
            <a:pPr lvl="1">
              <a:spcBef>
                <a:spcPct val="0"/>
              </a:spcBef>
            </a:pPr>
            <a:r>
              <a:rPr lang="fr-FR" sz="1800" b="0" i="0" strike="noStrike" cap="none" spc="0" baseline="0">
                <a:solidFill>
                  <a:srgbClr val="2D2D2D"/>
                </a:solidFill>
                <a:effectLst/>
                <a:latin typeface="Calibri"/>
                <a:ea typeface="Calibri"/>
                <a:cs typeface="Calibri"/>
              </a:rPr>
              <a:t>Restrictions pour le personnel soignant et/ou les visiteurs suspectés ou confirmés atteints de COVID-19</a:t>
            </a:r>
          </a:p>
          <a:p>
            <a:pPr marL="457200" lvl="1" indent="0">
              <a:spcBef>
                <a:spcPct val="0"/>
              </a:spcBef>
              <a:buNone/>
            </a:pPr>
            <a:endParaRPr lang="en-US" sz="300"/>
          </a:p>
          <a:p>
            <a:pPr>
              <a:spcBef>
                <a:spcPct val="0"/>
              </a:spcBef>
            </a:pPr>
            <a:r>
              <a:rPr lang="fr-FR" sz="2000" b="0" i="0" strike="noStrike" cap="none" spc="0" baseline="0">
                <a:solidFill>
                  <a:srgbClr val="2D2D2D"/>
                </a:solidFill>
                <a:effectLst/>
                <a:latin typeface="Calibri"/>
                <a:ea typeface="Calibri"/>
                <a:cs typeface="Calibri"/>
              </a:rPr>
              <a:t>Un isolement immédiat dans l'attente de tests </a:t>
            </a:r>
          </a:p>
          <a:p>
            <a:pPr lvl="1">
              <a:spcBef>
                <a:spcPct val="0"/>
              </a:spcBef>
            </a:pPr>
            <a:r>
              <a:rPr lang="fr-FR" sz="1800" b="0" i="0" strike="noStrike" cap="none" spc="0" baseline="0">
                <a:solidFill>
                  <a:srgbClr val="000000"/>
                </a:solidFill>
                <a:effectLst/>
                <a:latin typeface="Calibri"/>
                <a:ea typeface="Calibri"/>
                <a:cs typeface="Calibri"/>
              </a:rPr>
              <a:t>Regrouper distinctement les patients selon qu’ils sont des cas suspects ou confirmés</a:t>
            </a:r>
          </a:p>
          <a:p>
            <a:pPr lvl="1">
              <a:spcBef>
                <a:spcPct val="0"/>
              </a:spcBef>
            </a:pPr>
            <a:r>
              <a:rPr lang="fr-FR" sz="1800" b="0" i="0" strike="noStrike" cap="none" spc="0" baseline="0">
                <a:solidFill>
                  <a:srgbClr val="000000"/>
                </a:solidFill>
                <a:effectLst/>
                <a:latin typeface="Calibri"/>
                <a:ea typeface="Calibri"/>
                <a:cs typeface="Calibri"/>
              </a:rPr>
              <a:t>Tester tous les patients suspects de COVID-19  </a:t>
            </a:r>
            <a:endParaRPr lang="en-US" sz="300">
              <a:solidFill>
                <a:srgbClr val="000000"/>
              </a:solidFill>
            </a:endParaRPr>
          </a:p>
          <a:p>
            <a:pPr>
              <a:spcBef>
                <a:spcPct val="0"/>
              </a:spcBef>
            </a:pPr>
            <a:r>
              <a:rPr lang="fr-FR" sz="2000" b="0" i="0" strike="noStrike" cap="none" spc="0" baseline="0">
                <a:solidFill>
                  <a:srgbClr val="2D2C2C"/>
                </a:solidFill>
                <a:effectLst/>
                <a:latin typeface="Calibri"/>
                <a:ea typeface="Calibri"/>
                <a:cs typeface="Calibri"/>
              </a:rPr>
              <a:t>Une prise en charge clinique sécurisée</a:t>
            </a:r>
          </a:p>
          <a:p>
            <a:pPr lvl="1">
              <a:spcBef>
                <a:spcPct val="0"/>
              </a:spcBef>
            </a:pPr>
            <a:r>
              <a:rPr lang="fr-FR" sz="1800" b="0" i="0" strike="noStrike" cap="none" spc="0" baseline="0">
                <a:solidFill>
                  <a:srgbClr val="2D2C2C"/>
                </a:solidFill>
                <a:effectLst/>
                <a:latin typeface="Calibri"/>
                <a:ea typeface="Calibri"/>
                <a:cs typeface="Calibri"/>
              </a:rPr>
              <a:t>Identification immédiate des patients hospitalisés et du personnel soignant suspects de COVID-19</a:t>
            </a:r>
          </a:p>
          <a:p>
            <a:pPr marL="457200" lvl="1" indent="0">
              <a:spcBef>
                <a:spcPct val="0"/>
              </a:spcBef>
              <a:buNone/>
            </a:pPr>
            <a:endParaRPr lang="en-US" sz="300">
              <a:solidFill>
                <a:srgbClr val="2D2C2C"/>
              </a:solidFill>
            </a:endParaRPr>
          </a:p>
          <a:p>
            <a:pPr>
              <a:spcBef>
                <a:spcPct val="0"/>
              </a:spcBef>
            </a:pPr>
            <a:r>
              <a:rPr lang="fr-FR" sz="2000" b="0" i="0" strike="noStrike" cap="none" spc="0" baseline="0">
                <a:solidFill>
                  <a:srgbClr val="2D2C2C"/>
                </a:solidFill>
                <a:effectLst/>
                <a:latin typeface="Calibri"/>
                <a:ea typeface="Calibri"/>
                <a:cs typeface="Calibri"/>
              </a:rPr>
              <a:t>Respect des pratiques en matière de PCI </a:t>
            </a:r>
          </a:p>
          <a:p>
            <a:pPr lvl="1">
              <a:spcBef>
                <a:spcPct val="0"/>
              </a:spcBef>
            </a:pPr>
            <a:r>
              <a:rPr lang="fr-FR" sz="1800" b="0" i="0" strike="noStrike" cap="none" spc="0" baseline="0">
                <a:solidFill>
                  <a:srgbClr val="2D2C2C"/>
                </a:solidFill>
                <a:effectLst/>
                <a:latin typeface="Calibri"/>
                <a:ea typeface="Calibri"/>
                <a:cs typeface="Calibri"/>
              </a:rPr>
              <a:t>Bonne utilisation des équipements de protection individuel (EPI)</a:t>
            </a:r>
          </a:p>
        </p:txBody>
      </p:sp>
      <p:sp>
        <p:nvSpPr>
          <p:cNvPr id="4" name="TextBox 3">
            <a:extLst>
              <a:ext uri="{FF2B5EF4-FFF2-40B4-BE49-F238E27FC236}">
                <a16:creationId xmlns:a16="http://schemas.microsoft.com/office/drawing/2014/main" id="{59DF7B2E-96F5-4E94-BEE4-69487E32181B}"/>
              </a:ext>
            </a:extLst>
          </p:cNvPr>
          <p:cNvSpPr txBox="1"/>
          <p:nvPr/>
        </p:nvSpPr>
        <p:spPr>
          <a:xfrm>
            <a:off x="3219662" y="4799021"/>
            <a:ext cx="5906957" cy="274594"/>
          </a:xfrm>
          <a:prstGeom prst="rect">
            <a:avLst/>
          </a:prstGeom>
          <a:noFill/>
        </p:spPr>
        <p:txBody>
          <a:bodyPr wrap="none" rtlCol="0">
            <a:spAutoFit/>
          </a:bodyPr>
          <a:lstStyle/>
          <a:p>
            <a:r>
              <a:rPr lang="fr-FR" sz="1200" b="0" i="0" strike="noStrike" cap="none" spc="0" baseline="0" dirty="0">
                <a:solidFill>
                  <a:srgbClr val="0F56DC"/>
                </a:solidFill>
                <a:effectLst/>
                <a:latin typeface="Myriad Web Pro"/>
                <a:ea typeface="Myriad Web Pro"/>
                <a:cs typeface="Myriad Web Pro"/>
                <a:hlinkClick r:id="rId3" history="0"/>
              </a:rPr>
              <a:t>Activités en matière de PCI de priorité stratégique pour le confinement et la prévention</a:t>
            </a:r>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791252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D4D5-7229-40BF-88EE-1CCE68C442B4}"/>
              </a:ext>
            </a:extLst>
          </p:cNvPr>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Précautions standard et précautions basées sur et la transmission</a:t>
            </a:r>
          </a:p>
        </p:txBody>
      </p:sp>
      <p:sp>
        <p:nvSpPr>
          <p:cNvPr id="3" name="Text Placeholder 2">
            <a:extLst>
              <a:ext uri="{FF2B5EF4-FFF2-40B4-BE49-F238E27FC236}">
                <a16:creationId xmlns:a16="http://schemas.microsoft.com/office/drawing/2014/main" id="{4B3EC723-6242-42D9-B245-1197F9507A7C}"/>
              </a:ext>
            </a:extLst>
          </p:cNvPr>
          <p:cNvSpPr>
            <a:spLocks noGrp="1"/>
          </p:cNvSpPr>
          <p:nvPr>
            <p:ph type="body" sz="quarter" idx="10"/>
          </p:nvPr>
        </p:nvSpPr>
        <p:spPr/>
        <p:txBody>
          <a:bodyPr/>
          <a:lstStyle/>
          <a:p>
            <a:r>
              <a:rPr lang="fr-FR" sz="2000" b="0" i="0" strike="noStrike" cap="none" spc="0" baseline="0">
                <a:solidFill>
                  <a:srgbClr val="2D2D2D"/>
                </a:solidFill>
                <a:effectLst/>
                <a:latin typeface="Calibri"/>
                <a:ea typeface="Calibri"/>
                <a:cs typeface="Calibri"/>
              </a:rPr>
              <a:t>Précautions standard</a:t>
            </a:r>
          </a:p>
          <a:p>
            <a:pPr lvl="1"/>
            <a:r>
              <a:rPr lang="fr-FR" sz="2000" b="0" i="0" strike="noStrike" cap="none" spc="0" baseline="0">
                <a:solidFill>
                  <a:srgbClr val="2D2D2D"/>
                </a:solidFill>
                <a:effectLst/>
                <a:latin typeface="Calibri"/>
                <a:ea typeface="Calibri"/>
                <a:cs typeface="Calibri"/>
              </a:rPr>
              <a:t>Ensemble de pratiques qui s'appliquent aux soins de tous les patients dans tous les établissements de soins de santé</a:t>
            </a:r>
          </a:p>
          <a:p>
            <a:pPr marL="457200" lvl="1" indent="0">
              <a:buNone/>
            </a:pPr>
            <a:endParaRPr lang="en-US"/>
          </a:p>
          <a:p>
            <a:r>
              <a:rPr lang="fr-FR" sz="2000" b="0" i="0" strike="noStrike" cap="none" spc="0" baseline="0">
                <a:solidFill>
                  <a:srgbClr val="2D2D2D"/>
                </a:solidFill>
                <a:effectLst/>
                <a:latin typeface="Calibri"/>
                <a:ea typeface="Calibri"/>
                <a:cs typeface="Calibri"/>
              </a:rPr>
              <a:t>Précautions basées sur la transmission</a:t>
            </a:r>
          </a:p>
          <a:p>
            <a:pPr lvl="1"/>
            <a:r>
              <a:rPr lang="fr-FR" sz="2000" b="0" i="0" strike="noStrike" cap="none" spc="0" baseline="0">
                <a:solidFill>
                  <a:srgbClr val="2D2D2D"/>
                </a:solidFill>
                <a:effectLst/>
                <a:latin typeface="Calibri"/>
                <a:ea typeface="Calibri"/>
                <a:cs typeface="Calibri"/>
              </a:rPr>
              <a:t>Ensemble de pratiques spécifiques aux patients porteurs d'agents infectieux connus ou suspectés qui nécessitent des mesures de contrôle supplémentaires pour prévenir la transmission</a:t>
            </a:r>
          </a:p>
          <a:p>
            <a:pPr lvl="1"/>
            <a:r>
              <a:rPr lang="fr-FR" sz="2000" b="0" i="0" strike="noStrike" cap="none" spc="0" baseline="0">
                <a:solidFill>
                  <a:srgbClr val="2D2D2D"/>
                </a:solidFill>
                <a:effectLst/>
                <a:latin typeface="Calibri"/>
                <a:ea typeface="Calibri"/>
                <a:cs typeface="Calibri"/>
              </a:rPr>
              <a:t>Utilisé en plus des précautions standard </a:t>
            </a:r>
          </a:p>
        </p:txBody>
      </p:sp>
    </p:spTree>
    <p:extLst>
      <p:ext uri="{BB962C8B-B14F-4D97-AF65-F5344CB8AC3E}">
        <p14:creationId xmlns:p14="http://schemas.microsoft.com/office/powerpoint/2010/main" val="263461705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C3F4-3B35-438E-A0A4-AE88B3DF8333}"/>
              </a:ext>
            </a:extLst>
          </p:cNvPr>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Précautions standard</a:t>
            </a:r>
          </a:p>
        </p:txBody>
      </p:sp>
      <p:sp>
        <p:nvSpPr>
          <p:cNvPr id="3" name="Text Placeholder 2">
            <a:extLst>
              <a:ext uri="{FF2B5EF4-FFF2-40B4-BE49-F238E27FC236}">
                <a16:creationId xmlns:a16="http://schemas.microsoft.com/office/drawing/2014/main" id="{2250BD53-DB60-4DC9-94A5-F622F18A3F39}"/>
              </a:ext>
            </a:extLst>
          </p:cNvPr>
          <p:cNvSpPr>
            <a:spLocks noGrp="1"/>
          </p:cNvSpPr>
          <p:nvPr>
            <p:ph type="body" sz="quarter" idx="10"/>
          </p:nvPr>
        </p:nvSpPr>
        <p:spPr>
          <a:xfrm>
            <a:off x="457200" y="1158875"/>
            <a:ext cx="6553200" cy="3341688"/>
          </a:xfrm>
        </p:spPr>
        <p:txBody>
          <a:bodyPr/>
          <a:lstStyle/>
          <a:p>
            <a:r>
              <a:rPr lang="fr-FR" sz="2000" b="0" i="0" strike="noStrike" cap="none" spc="0" baseline="0">
                <a:solidFill>
                  <a:srgbClr val="2D2D2D"/>
                </a:solidFill>
                <a:effectLst/>
                <a:latin typeface="Calibri"/>
                <a:ea typeface="Calibri"/>
                <a:cs typeface="Calibri"/>
              </a:rPr>
              <a:t>Hygiène des mains </a:t>
            </a:r>
          </a:p>
          <a:p>
            <a:r>
              <a:rPr lang="fr-FR" sz="2000" b="0" i="0" strike="noStrike" cap="none" spc="0" baseline="0">
                <a:solidFill>
                  <a:srgbClr val="2D2D2D"/>
                </a:solidFill>
                <a:effectLst/>
                <a:latin typeface="Calibri"/>
                <a:ea typeface="Calibri"/>
                <a:cs typeface="Calibri"/>
              </a:rPr>
              <a:t>Équipement de protection individuelle (EPI)</a:t>
            </a:r>
          </a:p>
          <a:p>
            <a:r>
              <a:rPr lang="fr-FR" sz="2000" b="0" i="0" strike="noStrike" cap="none" spc="0" baseline="0">
                <a:solidFill>
                  <a:srgbClr val="2D2D2D"/>
                </a:solidFill>
                <a:effectLst/>
                <a:latin typeface="Calibri"/>
                <a:ea typeface="Calibri"/>
                <a:cs typeface="Calibri"/>
              </a:rPr>
              <a:t>L'hygiène respiratoire et le savoir-vivre en cas de toux</a:t>
            </a:r>
          </a:p>
          <a:p>
            <a:r>
              <a:rPr lang="fr-FR" sz="2000" b="0" i="0" strike="noStrike" cap="none" spc="0" baseline="0">
                <a:solidFill>
                  <a:srgbClr val="2D2D2D"/>
                </a:solidFill>
                <a:effectLst/>
                <a:latin typeface="Calibri"/>
                <a:ea typeface="Calibri"/>
                <a:cs typeface="Calibri"/>
              </a:rPr>
              <a:t>Nettoyage et désinfection des dispositifs et des surfaces environnementales</a:t>
            </a:r>
          </a:p>
          <a:p>
            <a:r>
              <a:rPr lang="fr-FR" sz="2000" b="0" i="0" strike="noStrike" cap="none" spc="0" baseline="0">
                <a:solidFill>
                  <a:srgbClr val="2D2D2D"/>
                </a:solidFill>
                <a:effectLst/>
                <a:latin typeface="Calibri"/>
                <a:ea typeface="Calibri"/>
                <a:cs typeface="Calibri"/>
              </a:rPr>
              <a:t>Pratiques d'injection sûres </a:t>
            </a:r>
          </a:p>
          <a:p>
            <a:r>
              <a:rPr lang="fr-FR" sz="2000" b="0" i="0" strike="noStrike" cap="none" spc="0" baseline="0">
                <a:solidFill>
                  <a:srgbClr val="2D2D2D"/>
                </a:solidFill>
                <a:effectLst/>
                <a:latin typeface="Calibri"/>
                <a:ea typeface="Calibri"/>
                <a:cs typeface="Calibri"/>
              </a:rPr>
              <a:t>Stockage et manipulation des médicaments </a:t>
            </a:r>
          </a:p>
        </p:txBody>
      </p:sp>
      <p:pic>
        <p:nvPicPr>
          <p:cNvPr id="4" name="Picture 2">
            <a:extLst>
              <a:ext uri="{FF2B5EF4-FFF2-40B4-BE49-F238E27FC236}">
                <a16:creationId xmlns:a16="http://schemas.microsoft.com/office/drawing/2014/main" id="{305BCA92-60BD-4E9A-A5A5-5569DE95A4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57" y="1585170"/>
            <a:ext cx="1973159" cy="197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056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DB16-7745-47B3-AC12-3FAEC08C9074}"/>
              </a:ext>
            </a:extLst>
          </p:cNvPr>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Grandes lignes</a:t>
            </a:r>
          </a:p>
        </p:txBody>
      </p:sp>
      <p:sp>
        <p:nvSpPr>
          <p:cNvPr id="3" name="Text Placeholder 2">
            <a:extLst>
              <a:ext uri="{FF2B5EF4-FFF2-40B4-BE49-F238E27FC236}">
                <a16:creationId xmlns:a16="http://schemas.microsoft.com/office/drawing/2014/main" id="{687E237D-827C-46C3-9977-078E8B171B9A}"/>
              </a:ext>
            </a:extLst>
          </p:cNvPr>
          <p:cNvSpPr>
            <a:spLocks noGrp="1"/>
          </p:cNvSpPr>
          <p:nvPr>
            <p:ph type="body" sz="quarter" idx="10"/>
          </p:nvPr>
        </p:nvSpPr>
        <p:spPr>
          <a:xfrm>
            <a:off x="457200" y="984704"/>
            <a:ext cx="8229600" cy="3341688"/>
          </a:xfrm>
        </p:spPr>
        <p:txBody>
          <a:bodyPr/>
          <a:lstStyle/>
          <a:p>
            <a:r>
              <a:rPr lang="fr-FR" sz="2000" b="0" i="0" strike="noStrike" cap="none" spc="0" baseline="0">
                <a:solidFill>
                  <a:srgbClr val="2D2D2D"/>
                </a:solidFill>
                <a:effectLst/>
                <a:latin typeface="Calibri"/>
                <a:ea typeface="Calibri"/>
                <a:cs typeface="Calibri"/>
              </a:rPr>
              <a:t>Contexte du coronavirus</a:t>
            </a:r>
          </a:p>
          <a:p>
            <a:r>
              <a:rPr lang="fr-FR" sz="2000" b="0" i="0" strike="noStrike" cap="none" spc="0" baseline="0">
                <a:solidFill>
                  <a:srgbClr val="2D2D2D"/>
                </a:solidFill>
                <a:effectLst/>
                <a:latin typeface="Calibri"/>
                <a:ea typeface="Calibri"/>
                <a:cs typeface="Calibri"/>
              </a:rPr>
              <a:t>Maladie du coronavirus 2019 (COVID-19)</a:t>
            </a:r>
          </a:p>
          <a:p>
            <a:pPr lvl="1"/>
            <a:r>
              <a:rPr lang="fr-FR" sz="2000" b="0" i="0" strike="noStrike" cap="none" spc="0" baseline="0">
                <a:solidFill>
                  <a:srgbClr val="2D2D2D"/>
                </a:solidFill>
                <a:effectLst/>
                <a:latin typeface="Calibri"/>
                <a:ea typeface="Calibri"/>
                <a:cs typeface="Calibri"/>
              </a:rPr>
              <a:t>Émergence de la COVID-19</a:t>
            </a:r>
          </a:p>
          <a:p>
            <a:pPr lvl="1"/>
            <a:r>
              <a:rPr lang="fr-FR" sz="2000" b="0" i="0" strike="noStrike" cap="none" spc="0" baseline="0">
                <a:solidFill>
                  <a:srgbClr val="2D2D2D"/>
                </a:solidFill>
                <a:effectLst/>
                <a:latin typeface="Calibri"/>
                <a:ea typeface="Calibri"/>
                <a:cs typeface="Calibri"/>
              </a:rPr>
              <a:t>Transmission</a:t>
            </a:r>
          </a:p>
          <a:p>
            <a:pPr lvl="1"/>
            <a:r>
              <a:rPr lang="fr-FR" sz="2000" b="0" i="0" strike="noStrike" cap="none" spc="0" baseline="0">
                <a:solidFill>
                  <a:srgbClr val="2D2D2D"/>
                </a:solidFill>
                <a:effectLst/>
                <a:latin typeface="Calibri"/>
                <a:ea typeface="Calibri"/>
                <a:cs typeface="Calibri"/>
              </a:rPr>
              <a:t>Symptômes </a:t>
            </a:r>
          </a:p>
          <a:p>
            <a:r>
              <a:rPr lang="fr-FR" sz="2000" b="0" i="0" strike="noStrike" cap="none" spc="0" baseline="0">
                <a:solidFill>
                  <a:srgbClr val="2D2D2D"/>
                </a:solidFill>
                <a:effectLst/>
                <a:latin typeface="Calibri"/>
                <a:ea typeface="Calibri"/>
                <a:cs typeface="Calibri"/>
              </a:rPr>
              <a:t>Prévention et le traitement de la COVID-19</a:t>
            </a:r>
          </a:p>
          <a:p>
            <a:r>
              <a:rPr lang="fr-FR" sz="2000" b="0" i="0" strike="noStrike" cap="none" spc="0" baseline="0">
                <a:solidFill>
                  <a:srgbClr val="2D2D2D"/>
                </a:solidFill>
                <a:effectLst/>
                <a:latin typeface="Calibri"/>
                <a:ea typeface="Calibri"/>
                <a:cs typeface="Calibri"/>
              </a:rPr>
              <a:t>Prévention et contrôle des infections (PCI) pour le COVID-19</a:t>
            </a:r>
          </a:p>
        </p:txBody>
      </p:sp>
    </p:spTree>
    <p:extLst>
      <p:ext uri="{BB962C8B-B14F-4D97-AF65-F5344CB8AC3E}">
        <p14:creationId xmlns:p14="http://schemas.microsoft.com/office/powerpoint/2010/main" val="26523574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4ABB-6558-4122-BFCD-8C491F114DD4}"/>
              </a:ext>
            </a:extLst>
          </p:cNvPr>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COVID-19 : Précautions basées sur la transmission</a:t>
            </a:r>
          </a:p>
        </p:txBody>
      </p:sp>
      <p:sp>
        <p:nvSpPr>
          <p:cNvPr id="3" name="Text Placeholder 2">
            <a:extLst>
              <a:ext uri="{FF2B5EF4-FFF2-40B4-BE49-F238E27FC236}">
                <a16:creationId xmlns:a16="http://schemas.microsoft.com/office/drawing/2014/main" id="{804A015A-AE81-49B6-845D-667DEED358BD}"/>
              </a:ext>
            </a:extLst>
          </p:cNvPr>
          <p:cNvSpPr>
            <a:spLocks noGrp="1"/>
          </p:cNvSpPr>
          <p:nvPr>
            <p:ph type="body" sz="quarter" idx="10"/>
          </p:nvPr>
        </p:nvSpPr>
        <p:spPr>
          <a:xfrm>
            <a:off x="457200" y="1338658"/>
            <a:ext cx="6275363" cy="3335792"/>
          </a:xfrm>
        </p:spPr>
        <p:txBody>
          <a:bodyPr/>
          <a:lstStyle/>
          <a:p>
            <a:r>
              <a:rPr lang="fr-FR" sz="2000" b="0" i="0" strike="noStrike" cap="none" spc="0" baseline="0">
                <a:solidFill>
                  <a:srgbClr val="2D2D2D"/>
                </a:solidFill>
                <a:effectLst/>
                <a:latin typeface="Calibri"/>
                <a:ea typeface="Calibri"/>
                <a:cs typeface="Calibri"/>
              </a:rPr>
              <a:t>Porter un EPI pour éviter tout contact et les gouttelettes*. </a:t>
            </a:r>
          </a:p>
          <a:p>
            <a:pPr lvl="1"/>
            <a:r>
              <a:rPr lang="fr-FR" sz="1800" b="0" i="0" strike="noStrike" cap="none" spc="0" baseline="0">
                <a:solidFill>
                  <a:srgbClr val="2D2D2D"/>
                </a:solidFill>
                <a:effectLst/>
                <a:latin typeface="Calibri"/>
                <a:ea typeface="Calibri"/>
                <a:cs typeface="Calibri"/>
              </a:rPr>
              <a:t>À moins qu'une procédure génératrice d'aérosols ne soit effectuée, auquel cas des précautions contre la transmission aérienne doivent être prises dans l'air</a:t>
            </a:r>
          </a:p>
          <a:p>
            <a:r>
              <a:rPr lang="fr-FR" sz="2000" b="0" i="0" strike="noStrike" cap="none" spc="0" baseline="0">
                <a:solidFill>
                  <a:srgbClr val="2D2D2D"/>
                </a:solidFill>
                <a:effectLst/>
                <a:latin typeface="Calibri"/>
                <a:ea typeface="Calibri"/>
                <a:cs typeface="Calibri"/>
              </a:rPr>
              <a:t>Utiliser du matériel jetable ou dédié aux soins des patients (par exemple, stéthoscopes, tensiomètres)</a:t>
            </a:r>
          </a:p>
          <a:p>
            <a:pPr lvl="1"/>
            <a:r>
              <a:rPr lang="fr-FR" sz="1800" b="0" i="0" strike="noStrike" cap="none" spc="0" baseline="0">
                <a:solidFill>
                  <a:srgbClr val="2D2D2D"/>
                </a:solidFill>
                <a:effectLst/>
                <a:latin typeface="Calibri"/>
                <a:ea typeface="Calibri"/>
                <a:cs typeface="Calibri"/>
              </a:rPr>
              <a:t>Si l'équipement doit être utilisé chez plusieurs patients, il faut le nettoyer et le désinfecter entre chaque utilisation à l’aide de l'alcool éthylique d'au moins 70 %.</a:t>
            </a:r>
          </a:p>
        </p:txBody>
      </p:sp>
      <p:sp>
        <p:nvSpPr>
          <p:cNvPr id="5" name="TextBox 4">
            <a:extLst>
              <a:ext uri="{FF2B5EF4-FFF2-40B4-BE49-F238E27FC236}">
                <a16:creationId xmlns:a16="http://schemas.microsoft.com/office/drawing/2014/main" id="{3E52232E-7E3B-4FB7-98C6-6BC63D6F8BBF}"/>
              </a:ext>
            </a:extLst>
          </p:cNvPr>
          <p:cNvSpPr txBox="1"/>
          <p:nvPr/>
        </p:nvSpPr>
        <p:spPr>
          <a:xfrm>
            <a:off x="1023828" y="4526673"/>
            <a:ext cx="3079652" cy="640720"/>
          </a:xfrm>
          <a:prstGeom prst="rect">
            <a:avLst/>
          </a:prstGeom>
          <a:noFill/>
        </p:spPr>
        <p:txBody>
          <a:bodyPr wrap="square" rtlCol="0">
            <a:spAutoFit/>
          </a:bodyPr>
          <a:lstStyle/>
          <a:p>
            <a:r>
              <a:rPr lang="fr-FR" sz="1800" b="0" i="0" strike="noStrike" cap="none" spc="0" baseline="0">
                <a:solidFill>
                  <a:srgbClr val="000000"/>
                </a:solidFill>
                <a:effectLst/>
                <a:latin typeface="Calibri"/>
                <a:ea typeface="Calibri"/>
                <a:cs typeface="Calibri"/>
              </a:rPr>
              <a:t>*</a:t>
            </a:r>
            <a:r>
              <a:rPr lang="fr-FR" sz="1400" b="0" i="1" strike="noStrike" cap="none" spc="0" baseline="0">
                <a:solidFill>
                  <a:srgbClr val="000000"/>
                </a:solidFill>
                <a:effectLst/>
                <a:latin typeface="Calibri"/>
                <a:ea typeface="Calibri"/>
                <a:cs typeface="Calibri"/>
              </a:rPr>
              <a:t>Recommandations de l’OMS</a:t>
            </a:r>
          </a:p>
          <a:p>
            <a:endParaRPr lang="en-US" i="1">
              <a:solidFill>
                <a:srgbClr val="000000"/>
              </a:solidFill>
              <a:latin typeface="Calibri" pitchFamily="34" charset="0"/>
            </a:endParaRPr>
          </a:p>
        </p:txBody>
      </p:sp>
      <p:sp>
        <p:nvSpPr>
          <p:cNvPr id="6" name="Rectangle 5">
            <a:extLst>
              <a:ext uri="{FF2B5EF4-FFF2-40B4-BE49-F238E27FC236}">
                <a16:creationId xmlns:a16="http://schemas.microsoft.com/office/drawing/2014/main" id="{E8F24944-22EF-42FD-97CF-8F07B51C1B05}"/>
              </a:ext>
            </a:extLst>
          </p:cNvPr>
          <p:cNvSpPr/>
          <p:nvPr/>
        </p:nvSpPr>
        <p:spPr>
          <a:xfrm>
            <a:off x="1126100" y="4822105"/>
            <a:ext cx="7919874" cy="228829"/>
          </a:xfrm>
          <a:prstGeom prst="rect">
            <a:avLst/>
          </a:prstGeom>
        </p:spPr>
        <p:txBody>
          <a:bodyPr wrap="square">
            <a:spAutoFit/>
          </a:bodyPr>
          <a:lstStyle/>
          <a:p>
            <a:r>
              <a:rPr lang="fr-FR" sz="900" b="0" i="0" strike="noStrike" cap="none" spc="0" baseline="0">
                <a:solidFill>
                  <a:srgbClr val="0F56DC"/>
                </a:solidFill>
                <a:effectLst/>
                <a:latin typeface="Calibri"/>
                <a:ea typeface="Calibri"/>
                <a:cs typeface="Calibri"/>
                <a:hlinkClick r:id="rId3" history="0"/>
              </a:rPr>
              <a:t>https://www.who.int/publications/i/item/WHO-2019-nCoV-IPC-2020.4</a:t>
            </a:r>
            <a:endParaRPr lang="en-US" sz="900">
              <a:latin typeface="Calibri" pitchFamily="34" charset="0"/>
              <a:cs typeface="Calibri" panose="020F0502020204030204" pitchFamily="34" charset="0"/>
            </a:endParaRPr>
          </a:p>
        </p:txBody>
      </p:sp>
      <p:pic>
        <p:nvPicPr>
          <p:cNvPr id="7" name="Picture 6">
            <a:extLst>
              <a:ext uri="{FF2B5EF4-FFF2-40B4-BE49-F238E27FC236}">
                <a16:creationId xmlns:a16="http://schemas.microsoft.com/office/drawing/2014/main" id="{C94C3824-9EEE-4E4E-86DA-C65AB9447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306" y="1594631"/>
            <a:ext cx="1954237" cy="1954237"/>
          </a:xfrm>
          <a:prstGeom prst="rect">
            <a:avLst/>
          </a:prstGeom>
        </p:spPr>
      </p:pic>
    </p:spTree>
    <p:extLst>
      <p:ext uri="{BB962C8B-B14F-4D97-AF65-F5344CB8AC3E}">
        <p14:creationId xmlns:p14="http://schemas.microsoft.com/office/powerpoint/2010/main" val="9811071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0CEB-405D-4581-8F44-9C8505C03A0E}"/>
              </a:ext>
            </a:extLst>
          </p:cNvPr>
          <p:cNvSpPr>
            <a:spLocks noGrp="1"/>
          </p:cNvSpPr>
          <p:nvPr>
            <p:ph type="title"/>
          </p:nvPr>
        </p:nvSpPr>
        <p:spPr>
          <a:xfrm>
            <a:off x="457200" y="107983"/>
            <a:ext cx="8229600" cy="689591"/>
          </a:xfrm>
        </p:spPr>
        <p:txBody>
          <a:bodyPr/>
          <a:lstStyle/>
          <a:p>
            <a:r>
              <a:rPr lang="fr-FR" sz="2800" b="1" i="0" strike="noStrike" cap="none" spc="0" baseline="0">
                <a:solidFill>
                  <a:srgbClr val="006A71"/>
                </a:solidFill>
                <a:effectLst/>
                <a:latin typeface="Calibri"/>
                <a:ea typeface="Calibri"/>
                <a:cs typeface="Calibri"/>
              </a:rPr>
              <a:t>COVID-19 : Précautions basées sur la transmission</a:t>
            </a:r>
          </a:p>
        </p:txBody>
      </p:sp>
      <p:sp>
        <p:nvSpPr>
          <p:cNvPr id="3" name="Text Placeholder 2">
            <a:extLst>
              <a:ext uri="{FF2B5EF4-FFF2-40B4-BE49-F238E27FC236}">
                <a16:creationId xmlns:a16="http://schemas.microsoft.com/office/drawing/2014/main" id="{727AF785-D02B-41DB-B60F-2BC56630BC1E}"/>
              </a:ext>
            </a:extLst>
          </p:cNvPr>
          <p:cNvSpPr>
            <a:spLocks noGrp="1"/>
          </p:cNvSpPr>
          <p:nvPr>
            <p:ph type="body" sz="quarter" idx="10"/>
          </p:nvPr>
        </p:nvSpPr>
        <p:spPr>
          <a:xfrm>
            <a:off x="457200" y="920702"/>
            <a:ext cx="7881582" cy="3516154"/>
          </a:xfrm>
        </p:spPr>
        <p:txBody>
          <a:bodyPr/>
          <a:lstStyle/>
          <a:p>
            <a:r>
              <a:rPr lang="fr-FR" sz="1800" b="0" i="0" strike="noStrike" cap="none" spc="0" baseline="0" dirty="0">
                <a:solidFill>
                  <a:srgbClr val="2D2D2D"/>
                </a:solidFill>
                <a:effectLst/>
                <a:latin typeface="Calibri"/>
                <a:ea typeface="Calibri"/>
                <a:cs typeface="Calibri"/>
              </a:rPr>
              <a:t>Utiliser des chambres individuelles suffisamment aérées (de préférence) ou des chambres destinées aux patients de la COVID-19 avec des salles de bain dédiées </a:t>
            </a:r>
          </a:p>
          <a:p>
            <a:pPr lvl="1"/>
            <a:r>
              <a:rPr lang="fr-FR" sz="1800" b="0" i="0" strike="noStrike" cap="none" spc="0" baseline="0" dirty="0">
                <a:solidFill>
                  <a:srgbClr val="2D2D2D"/>
                </a:solidFill>
                <a:effectLst/>
                <a:latin typeface="Calibri"/>
                <a:ea typeface="Calibri"/>
                <a:cs typeface="Calibri"/>
              </a:rPr>
              <a:t>Les salles de bain doivent être nettoyées et désinfectées deux fois par jour </a:t>
            </a:r>
          </a:p>
          <a:p>
            <a:r>
              <a:rPr lang="fr-FR" sz="1800" b="0" i="0" strike="noStrike" cap="none" spc="0" baseline="0" dirty="0">
                <a:solidFill>
                  <a:srgbClr val="2D2D2D"/>
                </a:solidFill>
                <a:effectLst/>
                <a:latin typeface="Calibri"/>
                <a:ea typeface="Calibri"/>
                <a:cs typeface="Calibri"/>
              </a:rPr>
              <a:t>Éviter de déplacer les </a:t>
            </a:r>
            <a:r>
              <a:rPr lang="fr-FR" sz="1800" b="0" i="0" strike="noStrike" cap="none" spc="0" baseline="0" dirty="0">
                <a:solidFill>
                  <a:srgbClr val="2D2C2C"/>
                </a:solidFill>
                <a:effectLst/>
                <a:latin typeface="Calibri"/>
                <a:ea typeface="Calibri"/>
                <a:cs typeface="Calibri"/>
              </a:rPr>
              <a:t>patients </a:t>
            </a:r>
            <a:r>
              <a:rPr lang="fr-FR" sz="1800" b="0" i="0" strike="noStrike" cap="none" spc="0" baseline="0" dirty="0">
                <a:solidFill>
                  <a:srgbClr val="2D2D2D"/>
                </a:solidFill>
                <a:effectLst/>
                <a:latin typeface="Calibri"/>
                <a:ea typeface="Calibri"/>
                <a:cs typeface="Calibri"/>
              </a:rPr>
              <a:t>COVID-19 hors de leur chambre, </a:t>
            </a:r>
            <a:br>
              <a:rPr lang="fr-FR" sz="1800" b="0" i="0" strike="noStrike" cap="none" spc="0" baseline="0" dirty="0">
                <a:solidFill>
                  <a:srgbClr val="2D2D2D"/>
                </a:solidFill>
                <a:effectLst/>
                <a:latin typeface="Calibri"/>
                <a:ea typeface="Calibri"/>
                <a:cs typeface="Calibri"/>
              </a:rPr>
            </a:br>
            <a:r>
              <a:rPr lang="fr-FR" sz="1800" b="0" i="0" strike="noStrike" cap="none" spc="0" baseline="0" dirty="0">
                <a:solidFill>
                  <a:srgbClr val="2D2D2D"/>
                </a:solidFill>
                <a:effectLst/>
                <a:latin typeface="Calibri"/>
                <a:ea typeface="Calibri"/>
                <a:cs typeface="Calibri"/>
              </a:rPr>
              <a:t>sauf en cas de nécessité médicale</a:t>
            </a:r>
          </a:p>
          <a:p>
            <a:pPr lvl="1"/>
            <a:r>
              <a:rPr lang="fr-FR" sz="1600" b="0" i="0" strike="noStrike" cap="none" spc="0" baseline="0" dirty="0">
                <a:solidFill>
                  <a:srgbClr val="2D2D2D"/>
                </a:solidFill>
                <a:effectLst/>
                <a:latin typeface="Calibri"/>
                <a:ea typeface="Calibri"/>
                <a:cs typeface="Calibri"/>
              </a:rPr>
              <a:t>Si le déplacement d’un patient suspecté ou confirmé COVID-19  </a:t>
            </a:r>
            <a:br>
              <a:rPr lang="fr-FR" sz="1600" b="0" i="0" strike="noStrike" cap="none" spc="0" baseline="0" dirty="0">
                <a:solidFill>
                  <a:srgbClr val="2D2D2D"/>
                </a:solidFill>
                <a:effectLst/>
                <a:latin typeface="Calibri"/>
                <a:ea typeface="Calibri"/>
                <a:cs typeface="Calibri"/>
              </a:rPr>
            </a:br>
            <a:r>
              <a:rPr lang="fr-FR" sz="1600" b="0" i="0" strike="noStrike" cap="none" spc="0" baseline="0" dirty="0">
                <a:solidFill>
                  <a:srgbClr val="2D2D2D"/>
                </a:solidFill>
                <a:effectLst/>
                <a:latin typeface="Calibri"/>
                <a:ea typeface="Calibri"/>
                <a:cs typeface="Calibri"/>
              </a:rPr>
              <a:t>est médicalement nécessaire, il devra porter un masque</a:t>
            </a:r>
          </a:p>
          <a:p>
            <a:pPr lvl="1"/>
            <a:r>
              <a:rPr lang="fr-FR" sz="1600" b="0" i="0" strike="noStrike" cap="none" spc="0" baseline="0" dirty="0">
                <a:solidFill>
                  <a:srgbClr val="2D2D2D"/>
                </a:solidFill>
                <a:effectLst/>
                <a:latin typeface="Calibri"/>
                <a:ea typeface="Calibri"/>
                <a:cs typeface="Calibri"/>
              </a:rPr>
              <a:t>Le personnel de santé doit porter des EPI appropriés pendant </a:t>
            </a:r>
            <a:br>
              <a:rPr lang="fr-FR" sz="1600" b="0" i="0" strike="noStrike" cap="none" spc="0" baseline="0" dirty="0">
                <a:solidFill>
                  <a:srgbClr val="2D2D2D"/>
                </a:solidFill>
                <a:effectLst/>
                <a:latin typeface="Calibri"/>
                <a:ea typeface="Calibri"/>
                <a:cs typeface="Calibri"/>
              </a:rPr>
            </a:br>
            <a:r>
              <a:rPr lang="fr-FR" sz="1600" b="0" i="0" strike="noStrike" cap="none" spc="0" baseline="0" dirty="0">
                <a:solidFill>
                  <a:srgbClr val="2D2D2D"/>
                </a:solidFill>
                <a:effectLst/>
                <a:latin typeface="Calibri"/>
                <a:ea typeface="Calibri"/>
                <a:cs typeface="Calibri"/>
              </a:rPr>
              <a:t>le déplacement*</a:t>
            </a:r>
          </a:p>
          <a:p>
            <a:r>
              <a:rPr lang="fr-FR" sz="1800" b="0" i="0" strike="noStrike" cap="none" spc="0" baseline="0" dirty="0">
                <a:solidFill>
                  <a:srgbClr val="000000"/>
                </a:solidFill>
                <a:effectLst/>
                <a:latin typeface="Calibri"/>
                <a:ea typeface="Calibri"/>
                <a:cs typeface="Calibri"/>
              </a:rPr>
              <a:t>Désigner</a:t>
            </a:r>
            <a:r>
              <a:rPr lang="fr-FR" sz="1800" b="0" i="0" strike="noStrike" cap="none" spc="0" baseline="0" dirty="0">
                <a:solidFill>
                  <a:srgbClr val="FF0000"/>
                </a:solidFill>
                <a:effectLst/>
                <a:latin typeface="Calibri"/>
                <a:ea typeface="Calibri"/>
                <a:cs typeface="Calibri"/>
              </a:rPr>
              <a:t> </a:t>
            </a:r>
            <a:r>
              <a:rPr lang="fr-FR" sz="1800" b="0" i="0" strike="noStrike" cap="none" spc="0" baseline="0" dirty="0">
                <a:solidFill>
                  <a:srgbClr val="2D2D2D"/>
                </a:solidFill>
                <a:effectLst/>
                <a:latin typeface="Calibri"/>
                <a:ea typeface="Calibri"/>
                <a:cs typeface="Calibri"/>
              </a:rPr>
              <a:t>le personnel soignant affecté au soin des patients atteints de COVID-19</a:t>
            </a:r>
          </a:p>
          <a:p>
            <a:r>
              <a:rPr lang="fr-FR" sz="1800" b="0" i="0" strike="noStrike" cap="none" spc="0" baseline="0" dirty="0">
                <a:solidFill>
                  <a:srgbClr val="2D2D2D"/>
                </a:solidFill>
                <a:effectLst/>
                <a:latin typeface="Calibri"/>
                <a:ea typeface="Calibri"/>
                <a:cs typeface="Calibri"/>
              </a:rPr>
              <a:t>Limiter le nombre de visiteurs autorisés</a:t>
            </a:r>
          </a:p>
        </p:txBody>
      </p:sp>
      <p:pic>
        <p:nvPicPr>
          <p:cNvPr id="7" name="Picture 6">
            <a:extLst>
              <a:ext uri="{FF2B5EF4-FFF2-40B4-BE49-F238E27FC236}">
                <a16:creationId xmlns:a16="http://schemas.microsoft.com/office/drawing/2014/main" id="{0A362E17-09A5-4868-BF2B-9F1E5F02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121" y="1826090"/>
            <a:ext cx="1738534" cy="1738534"/>
          </a:xfrm>
          <a:prstGeom prst="rect">
            <a:avLst/>
          </a:prstGeom>
        </p:spPr>
      </p:pic>
      <p:sp>
        <p:nvSpPr>
          <p:cNvPr id="4" name="TextBox 3">
            <a:extLst>
              <a:ext uri="{FF2B5EF4-FFF2-40B4-BE49-F238E27FC236}">
                <a16:creationId xmlns:a16="http://schemas.microsoft.com/office/drawing/2014/main" id="{10E1F5F3-865B-42FF-87CD-CF49C2605AB4}"/>
              </a:ext>
            </a:extLst>
          </p:cNvPr>
          <p:cNvSpPr txBox="1"/>
          <p:nvPr/>
        </p:nvSpPr>
        <p:spPr>
          <a:xfrm>
            <a:off x="1451112" y="4559984"/>
            <a:ext cx="7614149" cy="396636"/>
          </a:xfrm>
          <a:prstGeom prst="rect">
            <a:avLst/>
          </a:prstGeom>
          <a:noFill/>
        </p:spPr>
        <p:txBody>
          <a:bodyPr wrap="square" rtlCol="0">
            <a:spAutoFit/>
          </a:bodyPr>
          <a:lstStyle/>
          <a:p>
            <a:r>
              <a:rPr lang="fr-FR" sz="1000" b="0" i="0" strike="noStrike" cap="none" spc="0" baseline="0">
                <a:solidFill>
                  <a:srgbClr val="000000"/>
                </a:solidFill>
                <a:effectLst/>
                <a:latin typeface="Calibri"/>
                <a:ea typeface="Calibri"/>
                <a:cs typeface="Calibri"/>
              </a:rPr>
              <a:t>* </a:t>
            </a:r>
            <a:r>
              <a:rPr lang="fr-FR" sz="1000" b="0" i="0" strike="noStrike" cap="none" spc="0" baseline="0">
                <a:solidFill>
                  <a:srgbClr val="0F56DC"/>
                </a:solidFill>
                <a:effectLst/>
                <a:latin typeface="Calibri"/>
                <a:ea typeface="Calibri"/>
                <a:cs typeface="Calibri"/>
              </a:rPr>
              <a:t>https://www.who.int/publications-detail/rational-use-of-personal-protective-equipment-for-coronavirus-disease-(covid-19)-and-considerations-during-severe-shortages</a:t>
            </a:r>
          </a:p>
        </p:txBody>
      </p:sp>
    </p:spTree>
    <p:extLst>
      <p:ext uri="{BB962C8B-B14F-4D97-AF65-F5344CB8AC3E}">
        <p14:creationId xmlns:p14="http://schemas.microsoft.com/office/powerpoint/2010/main" val="343188860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DDBC-230A-48F0-A7A1-060438BCFB46}"/>
              </a:ext>
            </a:extLst>
          </p:cNvPr>
          <p:cNvSpPr>
            <a:spLocks noGrp="1"/>
          </p:cNvSpPr>
          <p:nvPr>
            <p:ph type="title"/>
          </p:nvPr>
        </p:nvSpPr>
        <p:spPr>
          <a:xfrm>
            <a:off x="457200" y="0"/>
            <a:ext cx="8229600" cy="689591"/>
          </a:xfrm>
        </p:spPr>
        <p:txBody>
          <a:bodyPr/>
          <a:lstStyle/>
          <a:p>
            <a:r>
              <a:rPr lang="fr-FR" sz="2800" b="1" i="0" strike="noStrike" cap="none" spc="0" baseline="0">
                <a:solidFill>
                  <a:srgbClr val="006A71"/>
                </a:solidFill>
                <a:effectLst/>
                <a:latin typeface="Calibri"/>
                <a:ea typeface="Calibri"/>
                <a:cs typeface="Calibri"/>
              </a:rPr>
              <a:t>COVID-19 : EPI</a:t>
            </a:r>
          </a:p>
        </p:txBody>
      </p:sp>
      <p:sp>
        <p:nvSpPr>
          <p:cNvPr id="3" name="Text Placeholder 2">
            <a:extLst>
              <a:ext uri="{FF2B5EF4-FFF2-40B4-BE49-F238E27FC236}">
                <a16:creationId xmlns:a16="http://schemas.microsoft.com/office/drawing/2014/main" id="{2EF4419C-EC53-4B18-B9E4-BF7260226A95}"/>
              </a:ext>
            </a:extLst>
          </p:cNvPr>
          <p:cNvSpPr>
            <a:spLocks noGrp="1"/>
          </p:cNvSpPr>
          <p:nvPr>
            <p:ph type="body" sz="quarter" idx="10"/>
          </p:nvPr>
        </p:nvSpPr>
        <p:spPr>
          <a:xfrm>
            <a:off x="257559" y="878248"/>
            <a:ext cx="6325474" cy="3341688"/>
          </a:xfrm>
        </p:spPr>
        <p:txBody>
          <a:bodyPr/>
          <a:lstStyle/>
          <a:p>
            <a:r>
              <a:rPr lang="fr-FR" sz="1800" b="0" i="0" strike="noStrike" cap="none" spc="0" baseline="0" dirty="0">
                <a:solidFill>
                  <a:srgbClr val="2D2D2D"/>
                </a:solidFill>
                <a:effectLst/>
                <a:latin typeface="Calibri"/>
                <a:ea typeface="Calibri"/>
                <a:cs typeface="Calibri"/>
              </a:rPr>
              <a:t>Le personnel soignant doit :</a:t>
            </a:r>
          </a:p>
          <a:p>
            <a:pPr lvl="1"/>
            <a:r>
              <a:rPr lang="fr-FR" sz="1400" b="0" i="0" strike="noStrike" cap="none" spc="0" baseline="0" dirty="0">
                <a:solidFill>
                  <a:srgbClr val="2D2D2D"/>
                </a:solidFill>
                <a:effectLst/>
                <a:latin typeface="Calibri"/>
                <a:ea typeface="Calibri"/>
                <a:cs typeface="Calibri"/>
              </a:rPr>
              <a:t>Utiliser un masque médical (c'est-à-dire au moins un masque chirurgical/médical)</a:t>
            </a:r>
          </a:p>
          <a:p>
            <a:pPr lvl="2">
              <a:buFont typeface="Wingdings" panose="05000000000000000000" pitchFamily="2" charset="2"/>
              <a:buChar char="ü"/>
            </a:pPr>
            <a:r>
              <a:rPr lang="fr-FR" sz="1400" b="0" i="0" strike="noStrike" cap="none" spc="0" baseline="0" dirty="0">
                <a:solidFill>
                  <a:srgbClr val="2D2C2C"/>
                </a:solidFill>
                <a:effectLst/>
                <a:latin typeface="Calibri"/>
                <a:ea typeface="Calibri"/>
                <a:cs typeface="Calibri"/>
              </a:rPr>
              <a:t>Respirateur N95 pour les procédures de génération d'aérosols</a:t>
            </a:r>
          </a:p>
          <a:p>
            <a:pPr lvl="1"/>
            <a:r>
              <a:rPr lang="fr-FR" sz="1400" b="0" i="0" strike="noStrike" cap="none" spc="0" baseline="0" dirty="0">
                <a:solidFill>
                  <a:srgbClr val="2D2D2D"/>
                </a:solidFill>
                <a:effectLst/>
                <a:latin typeface="Calibri"/>
                <a:ea typeface="Calibri"/>
                <a:cs typeface="Calibri"/>
              </a:rPr>
              <a:t>Porter une protection oculaire (lunettes) ou faciale (écran facial)</a:t>
            </a:r>
          </a:p>
          <a:p>
            <a:pPr lvl="1"/>
            <a:r>
              <a:rPr lang="fr-FR" sz="1400" b="0" i="0" strike="noStrike" cap="none" spc="0" baseline="0" dirty="0">
                <a:solidFill>
                  <a:srgbClr val="2D2D2D"/>
                </a:solidFill>
                <a:effectLst/>
                <a:latin typeface="Calibri"/>
                <a:ea typeface="Calibri"/>
                <a:cs typeface="Calibri"/>
              </a:rPr>
              <a:t>Porter une blouse à manches longues, propre et non stérile</a:t>
            </a:r>
          </a:p>
          <a:p>
            <a:pPr lvl="1"/>
            <a:r>
              <a:rPr lang="fr-FR" sz="1400" b="0" i="0" strike="noStrike" cap="none" spc="0" baseline="0" dirty="0">
                <a:solidFill>
                  <a:srgbClr val="2D2D2D"/>
                </a:solidFill>
                <a:effectLst/>
                <a:latin typeface="Calibri"/>
                <a:ea typeface="Calibri"/>
                <a:cs typeface="Calibri"/>
              </a:rPr>
              <a:t>Utiliser des gants</a:t>
            </a:r>
          </a:p>
          <a:p>
            <a:r>
              <a:rPr lang="fr-FR" sz="1800" b="0" i="0" strike="noStrike" cap="none" spc="0" baseline="0" dirty="0">
                <a:solidFill>
                  <a:srgbClr val="2D2D2D"/>
                </a:solidFill>
                <a:effectLst/>
                <a:latin typeface="Calibri"/>
                <a:ea typeface="Calibri"/>
                <a:cs typeface="Calibri"/>
              </a:rPr>
              <a:t>Le personnel de santé doit être formé à l'utilisation correcte des EPI, notamment le port et le retrait</a:t>
            </a:r>
          </a:p>
          <a:p>
            <a:pPr lvl="1"/>
            <a:r>
              <a:rPr lang="fr-FR" sz="1400" b="0" i="0" strike="noStrike" cap="none" spc="0" baseline="0" dirty="0">
                <a:solidFill>
                  <a:srgbClr val="2D2D2D"/>
                </a:solidFill>
                <a:effectLst/>
                <a:latin typeface="Calibri"/>
                <a:ea typeface="Calibri"/>
                <a:cs typeface="Calibri"/>
              </a:rPr>
              <a:t>L'utilisation et la réutilisation prolongées de certains éléments d'EPI (par exemple, masque, blouse) peuvent être envisagées en cas de pénurie</a:t>
            </a:r>
          </a:p>
          <a:p>
            <a:r>
              <a:rPr lang="fr-FR" sz="1800" b="0" i="0" strike="noStrike" cap="none" spc="0" baseline="0" dirty="0">
                <a:solidFill>
                  <a:srgbClr val="2D2D2D"/>
                </a:solidFill>
                <a:effectLst/>
                <a:latin typeface="Calibri"/>
                <a:ea typeface="Calibri"/>
                <a:cs typeface="Calibri"/>
              </a:rPr>
              <a:t>Le risque d'auto-contamination est élevé lors du retrait des EPI</a:t>
            </a:r>
          </a:p>
          <a:p>
            <a:pPr marL="0" indent="0">
              <a:buNone/>
            </a:pPr>
            <a:endParaRPr lang="en-US" sz="1800" dirty="0"/>
          </a:p>
          <a:p>
            <a:pPr marL="1033463" lvl="1" indent="0">
              <a:buNone/>
            </a:pPr>
            <a:r>
              <a:rPr lang="fr-FR" sz="1100" b="0" i="0" strike="noStrike" cap="none" spc="0" baseline="0" dirty="0">
                <a:solidFill>
                  <a:srgbClr val="2D2D2D"/>
                </a:solidFill>
                <a:effectLst/>
                <a:latin typeface="Calibri"/>
                <a:ea typeface="Calibri"/>
                <a:cs typeface="Calibri"/>
              </a:rPr>
              <a:t>Instructions relatives au port et au retrait des EPI : </a:t>
            </a:r>
            <a:r>
              <a:rPr lang="fr-FR" sz="1100" b="0" i="0" u="sng" strike="noStrike" cap="none" spc="0" baseline="0" dirty="0">
                <a:solidFill>
                  <a:srgbClr val="2D2D2D"/>
                </a:solidFill>
                <a:effectLst/>
                <a:uFill>
                  <a:solidFill>
                    <a:srgbClr val="2D2D2D"/>
                  </a:solidFill>
                </a:uFill>
                <a:latin typeface="Calibri"/>
                <a:ea typeface="Calibri"/>
                <a:cs typeface="Calibri"/>
                <a:hlinkClick r:id="rId3" history="0"/>
              </a:rPr>
              <a:t>https://www.who.int/csr/resources/publications/ppe_en.pdf?ua=1</a:t>
            </a:r>
            <a:endParaRPr lang="en-US" sz="1100" dirty="0"/>
          </a:p>
        </p:txBody>
      </p:sp>
      <p:pic>
        <p:nvPicPr>
          <p:cNvPr id="4" name="Picture 3">
            <a:extLst>
              <a:ext uri="{FF2B5EF4-FFF2-40B4-BE49-F238E27FC236}">
                <a16:creationId xmlns:a16="http://schemas.microsoft.com/office/drawing/2014/main" id="{21C1E0F7-6AC4-4F06-9B6A-946810BDE570}"/>
              </a:ext>
            </a:extLst>
          </p:cNvPr>
          <p:cNvPicPr>
            <a:picLocks noChangeAspect="1"/>
          </p:cNvPicPr>
          <p:nvPr/>
        </p:nvPicPr>
        <p:blipFill>
          <a:blip r:embed="rId4"/>
          <a:stretch>
            <a:fillRect/>
          </a:stretch>
        </p:blipFill>
        <p:spPr>
          <a:xfrm>
            <a:off x="6692363" y="692370"/>
            <a:ext cx="2451637" cy="3341688"/>
          </a:xfrm>
          <a:prstGeom prst="rect">
            <a:avLst/>
          </a:prstGeom>
        </p:spPr>
      </p:pic>
    </p:spTree>
    <p:extLst>
      <p:ext uri="{BB962C8B-B14F-4D97-AF65-F5344CB8AC3E}">
        <p14:creationId xmlns:p14="http://schemas.microsoft.com/office/powerpoint/2010/main" val="19122766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FC03-08B8-4E11-85FD-09B0135D17BC}"/>
              </a:ext>
            </a:extLst>
          </p:cNvPr>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Procédures de génération d'aérosols</a:t>
            </a:r>
          </a:p>
        </p:txBody>
      </p:sp>
      <p:sp>
        <p:nvSpPr>
          <p:cNvPr id="3" name="Text Placeholder 2">
            <a:extLst>
              <a:ext uri="{FF2B5EF4-FFF2-40B4-BE49-F238E27FC236}">
                <a16:creationId xmlns:a16="http://schemas.microsoft.com/office/drawing/2014/main" id="{675C0E2C-569A-4AC2-9991-8B5D4C8E1111}"/>
              </a:ext>
            </a:extLst>
          </p:cNvPr>
          <p:cNvSpPr>
            <a:spLocks noGrp="1"/>
          </p:cNvSpPr>
          <p:nvPr>
            <p:ph type="body" sz="quarter" idx="10"/>
          </p:nvPr>
        </p:nvSpPr>
        <p:spPr>
          <a:xfrm>
            <a:off x="457200" y="1331912"/>
            <a:ext cx="4592472" cy="3341688"/>
          </a:xfrm>
        </p:spPr>
        <p:txBody>
          <a:bodyPr/>
          <a:lstStyle/>
          <a:p>
            <a:r>
              <a:rPr lang="fr-FR" sz="1800" b="0" i="0" strike="noStrike" cap="none" spc="0" baseline="0">
                <a:solidFill>
                  <a:srgbClr val="2D2D2D"/>
                </a:solidFill>
                <a:effectLst/>
                <a:latin typeface="Calibri"/>
                <a:ea typeface="Calibri"/>
                <a:cs typeface="Calibri"/>
              </a:rPr>
              <a:t>Intubation endotrachéale</a:t>
            </a:r>
          </a:p>
          <a:p>
            <a:r>
              <a:rPr lang="fr-FR" sz="1800" b="0" i="0" strike="noStrike" cap="none" spc="0" baseline="0">
                <a:solidFill>
                  <a:srgbClr val="2D2D2D"/>
                </a:solidFill>
                <a:effectLst/>
                <a:latin typeface="Calibri"/>
                <a:ea typeface="Calibri"/>
                <a:cs typeface="Calibri"/>
              </a:rPr>
              <a:t>Bronchoscopie </a:t>
            </a:r>
          </a:p>
          <a:p>
            <a:r>
              <a:rPr lang="fr-FR" sz="1800" b="0" i="0" strike="noStrike" cap="none" spc="0" baseline="0">
                <a:solidFill>
                  <a:srgbClr val="2D2D2D"/>
                </a:solidFill>
                <a:effectLst/>
                <a:latin typeface="Calibri"/>
                <a:ea typeface="Calibri"/>
                <a:cs typeface="Calibri"/>
              </a:rPr>
              <a:t>Ventilation non invasive</a:t>
            </a:r>
          </a:p>
          <a:p>
            <a:r>
              <a:rPr lang="fr-FR" sz="1800" b="0" i="0" strike="noStrike" cap="none" spc="0" baseline="0">
                <a:solidFill>
                  <a:srgbClr val="2D2D2D"/>
                </a:solidFill>
                <a:effectLst/>
                <a:latin typeface="Calibri"/>
                <a:ea typeface="Calibri"/>
                <a:cs typeface="Calibri"/>
              </a:rPr>
              <a:t>Trachéostomie</a:t>
            </a:r>
          </a:p>
          <a:p>
            <a:r>
              <a:rPr lang="fr-FR" sz="1800" b="0" i="0" strike="noStrike" cap="none" spc="0" baseline="0">
                <a:solidFill>
                  <a:srgbClr val="2D2D2D"/>
                </a:solidFill>
                <a:effectLst/>
                <a:latin typeface="Calibri"/>
                <a:ea typeface="Calibri"/>
                <a:cs typeface="Calibri"/>
              </a:rPr>
              <a:t>Ventilation manuelle avant l’intubation</a:t>
            </a:r>
          </a:p>
          <a:p>
            <a:r>
              <a:rPr lang="fr-FR" sz="1800" b="0" i="0" strike="noStrike" cap="none" spc="0" baseline="0">
                <a:solidFill>
                  <a:srgbClr val="2D2D2D"/>
                </a:solidFill>
                <a:effectLst/>
                <a:latin typeface="Calibri"/>
                <a:ea typeface="Calibri"/>
                <a:cs typeface="Calibri"/>
              </a:rPr>
              <a:t>Réanimation cardio-respiratoire </a:t>
            </a:r>
          </a:p>
          <a:p>
            <a:r>
              <a:rPr lang="fr-FR" sz="1800" b="0" i="0" strike="noStrike" cap="none" spc="0" baseline="0">
                <a:solidFill>
                  <a:srgbClr val="000000"/>
                </a:solidFill>
                <a:effectLst/>
                <a:latin typeface="Calibri"/>
                <a:ea typeface="Calibri"/>
                <a:cs typeface="Calibri"/>
              </a:rPr>
              <a:t>Induction de l’expectoration </a:t>
            </a:r>
          </a:p>
          <a:p>
            <a:r>
              <a:rPr lang="fr-FR" sz="1800" b="0" i="0" strike="noStrike" cap="none" spc="0" baseline="0">
                <a:solidFill>
                  <a:srgbClr val="000000"/>
                </a:solidFill>
                <a:effectLst/>
                <a:latin typeface="Calibri"/>
                <a:ea typeface="Calibri"/>
                <a:cs typeface="Calibri"/>
              </a:rPr>
              <a:t>Procédures d’autopsie </a:t>
            </a:r>
          </a:p>
        </p:txBody>
      </p:sp>
      <p:sp>
        <p:nvSpPr>
          <p:cNvPr id="4" name="Rectangle: Rounded Corners 3">
            <a:extLst>
              <a:ext uri="{FF2B5EF4-FFF2-40B4-BE49-F238E27FC236}">
                <a16:creationId xmlns:a16="http://schemas.microsoft.com/office/drawing/2014/main" id="{C375BD1F-7F86-48C8-8B86-F7A119EB4B36}"/>
              </a:ext>
            </a:extLst>
          </p:cNvPr>
          <p:cNvSpPr/>
          <p:nvPr/>
        </p:nvSpPr>
        <p:spPr>
          <a:xfrm>
            <a:off x="5271952" y="1116374"/>
            <a:ext cx="3643448" cy="3341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0" i="0" strike="noStrike" cap="none" spc="0" baseline="0" dirty="0">
                <a:solidFill>
                  <a:srgbClr val="2D2C2C"/>
                </a:solidFill>
                <a:effectLst/>
                <a:latin typeface="Calibri"/>
                <a:ea typeface="Calibri"/>
                <a:cs typeface="Calibri"/>
              </a:rPr>
              <a:t>Recommandations en matière d’EPI pour les procédures de génération d'aérosols effectuées sur des patients COVID-19 :</a:t>
            </a:r>
          </a:p>
          <a:p>
            <a:pPr algn="ctr"/>
            <a:endParaRPr lang="en-US" sz="1600" u="sng" dirty="0">
              <a:solidFill>
                <a:srgbClr val="2D2C2C"/>
              </a:solidFill>
              <a:latin typeface="Calibri" pitchFamily="34" charset="0"/>
              <a:cs typeface="Calibri" panose="020F0502020204030204" pitchFamily="34" charset="0"/>
            </a:endParaRPr>
          </a:p>
          <a:p>
            <a:pPr marL="285750" indent="-285750">
              <a:buFont typeface="Arial" panose="020B0604020202020204" pitchFamily="34" charset="0"/>
              <a:buChar char="•"/>
            </a:pPr>
            <a:r>
              <a:rPr lang="fr-FR" sz="1600" b="0" i="0" strike="noStrike" cap="none" spc="0" baseline="0" dirty="0">
                <a:solidFill>
                  <a:srgbClr val="2D2C2C"/>
                </a:solidFill>
                <a:effectLst/>
                <a:latin typeface="Calibri"/>
                <a:ea typeface="Calibri"/>
                <a:cs typeface="Calibri"/>
              </a:rPr>
              <a:t>Un respirateur adapté (N95, FFP2, ou équivalent) par opposition aux masques chirurgicaux/médicaux</a:t>
            </a:r>
          </a:p>
          <a:p>
            <a:pPr marL="285750" indent="-285750">
              <a:buFont typeface="Arial" panose="020B0604020202020204" pitchFamily="34" charset="0"/>
              <a:buChar char="•"/>
            </a:pPr>
            <a:r>
              <a:rPr lang="fr-FR" sz="1600" b="0" i="0" strike="noStrike" cap="none" spc="0" baseline="0" dirty="0">
                <a:solidFill>
                  <a:srgbClr val="2D2C2C"/>
                </a:solidFill>
                <a:effectLst/>
                <a:latin typeface="Calibri"/>
                <a:ea typeface="Calibri"/>
                <a:cs typeface="Calibri"/>
              </a:rPr>
              <a:t>Gants</a:t>
            </a:r>
          </a:p>
          <a:p>
            <a:pPr marL="285750" indent="-285750">
              <a:buFont typeface="Arial" panose="020B0604020202020204" pitchFamily="34" charset="0"/>
              <a:buChar char="•"/>
            </a:pPr>
            <a:r>
              <a:rPr lang="fr-FR" sz="1600" b="0" i="0" strike="noStrike" cap="none" spc="0" baseline="0" dirty="0">
                <a:solidFill>
                  <a:srgbClr val="2D2C2C"/>
                </a:solidFill>
                <a:effectLst/>
                <a:latin typeface="Calibri"/>
                <a:ea typeface="Calibri"/>
                <a:cs typeface="Calibri"/>
              </a:rPr>
              <a:t>Blouse</a:t>
            </a:r>
          </a:p>
          <a:p>
            <a:pPr marL="285750" indent="-285750">
              <a:buFont typeface="Arial" panose="020B0604020202020204" pitchFamily="34" charset="0"/>
              <a:buChar char="•"/>
            </a:pPr>
            <a:r>
              <a:rPr lang="fr-FR" sz="1600" b="0" i="0" strike="noStrike" cap="none" spc="0" baseline="0" dirty="0">
                <a:solidFill>
                  <a:srgbClr val="2D2C2C"/>
                </a:solidFill>
                <a:effectLst/>
                <a:latin typeface="Calibri"/>
                <a:ea typeface="Calibri"/>
                <a:cs typeface="Calibri"/>
              </a:rPr>
              <a:t>Protection oculaire (lunettes ou masque facial)</a:t>
            </a:r>
          </a:p>
        </p:txBody>
      </p:sp>
      <p:sp>
        <p:nvSpPr>
          <p:cNvPr id="5" name="TextBox 4">
            <a:extLst>
              <a:ext uri="{FF2B5EF4-FFF2-40B4-BE49-F238E27FC236}">
                <a16:creationId xmlns:a16="http://schemas.microsoft.com/office/drawing/2014/main" id="{EA15DD17-352A-47B6-8809-D29A817D3090}"/>
              </a:ext>
            </a:extLst>
          </p:cNvPr>
          <p:cNvSpPr txBox="1"/>
          <p:nvPr/>
        </p:nvSpPr>
        <p:spPr>
          <a:xfrm>
            <a:off x="1600916" y="4617404"/>
            <a:ext cx="6904410" cy="274594"/>
          </a:xfrm>
          <a:prstGeom prst="rect">
            <a:avLst/>
          </a:prstGeom>
          <a:noFill/>
        </p:spPr>
        <p:txBody>
          <a:bodyPr wrap="square" rtlCol="0">
            <a:spAutoFit/>
          </a:bodyPr>
          <a:lstStyle/>
          <a:p>
            <a:r>
              <a:rPr lang="fr-FR" sz="1200" b="0" i="0" strike="noStrike" cap="none" spc="0" baseline="0">
                <a:solidFill>
                  <a:srgbClr val="2D2C2C"/>
                </a:solidFill>
                <a:effectLst/>
                <a:latin typeface="Calibri"/>
                <a:ea typeface="Calibri"/>
                <a:cs typeface="Calibri"/>
                <a:hlinkClick r:id="rId3" history="0"/>
              </a:rPr>
              <a:t>https://www.who.int/publications/i/item/WHO-2019-nCoV-IPC-2020.4</a:t>
            </a:r>
            <a:r>
              <a:rPr lang="fr-FR" sz="1200" b="0" i="0" strike="noStrike" cap="none" spc="0" baseline="0">
                <a:solidFill>
                  <a:srgbClr val="2D2C2C"/>
                </a:solidFill>
                <a:effectLst/>
                <a:latin typeface="Calibri"/>
                <a:ea typeface="Calibri"/>
                <a:cs typeface="Calibri"/>
              </a:rPr>
              <a:t> </a:t>
            </a:r>
          </a:p>
        </p:txBody>
      </p:sp>
    </p:spTree>
    <p:extLst>
      <p:ext uri="{BB962C8B-B14F-4D97-AF65-F5344CB8AC3E}">
        <p14:creationId xmlns:p14="http://schemas.microsoft.com/office/powerpoint/2010/main" val="38080446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66A1-9AA6-41C7-809E-4EBAF6203DBF}"/>
              </a:ext>
            </a:extLst>
          </p:cNvPr>
          <p:cNvSpPr>
            <a:spLocks noGrp="1"/>
          </p:cNvSpPr>
          <p:nvPr>
            <p:ph type="title"/>
          </p:nvPr>
        </p:nvSpPr>
        <p:spPr>
          <a:xfrm>
            <a:off x="457200" y="465291"/>
            <a:ext cx="8022771" cy="689591"/>
          </a:xfrm>
        </p:spPr>
        <p:txBody>
          <a:bodyPr/>
          <a:lstStyle/>
          <a:p>
            <a:r>
              <a:rPr lang="fr-FR" sz="2400" b="1" i="0" strike="noStrike" cap="none" spc="0" baseline="0" dirty="0">
                <a:solidFill>
                  <a:srgbClr val="006A71"/>
                </a:solidFill>
                <a:effectLst/>
                <a:latin typeface="Calibri"/>
                <a:ea typeface="Calibri"/>
                <a:cs typeface="Calibri"/>
              </a:rPr>
              <a:t>Ressources en matière de prévention et de contrôle des infections pour la COVID-19 dans les établissements de santé hors des États-Unis </a:t>
            </a:r>
          </a:p>
        </p:txBody>
      </p:sp>
      <p:sp>
        <p:nvSpPr>
          <p:cNvPr id="3" name="Text Placeholder 2">
            <a:extLst>
              <a:ext uri="{FF2B5EF4-FFF2-40B4-BE49-F238E27FC236}">
                <a16:creationId xmlns:a16="http://schemas.microsoft.com/office/drawing/2014/main" id="{4ECA3B8E-7B63-4B87-BD47-09CC3D7E3394}"/>
              </a:ext>
            </a:extLst>
          </p:cNvPr>
          <p:cNvSpPr>
            <a:spLocks noGrp="1"/>
          </p:cNvSpPr>
          <p:nvPr>
            <p:ph type="body" sz="quarter" idx="10"/>
          </p:nvPr>
        </p:nvSpPr>
        <p:spPr>
          <a:xfrm>
            <a:off x="457200" y="1158875"/>
            <a:ext cx="8022771" cy="3341688"/>
          </a:xfrm>
        </p:spPr>
        <p:txBody>
          <a:bodyPr/>
          <a:lstStyle/>
          <a:p>
            <a:r>
              <a:rPr lang="fr-FR" sz="2000" b="0" i="0" strike="noStrike" cap="none" spc="0" baseline="0">
                <a:solidFill>
                  <a:srgbClr val="2D2D2D"/>
                </a:solidFill>
                <a:effectLst/>
                <a:latin typeface="Calibri"/>
                <a:ea typeface="Calibri"/>
                <a:cs typeface="Calibri"/>
                <a:hlinkClick r:id="rId3" history="0"/>
              </a:rPr>
              <a:t>Activités en matière de PCI de priorité stratégique pour le confinement et la prévention </a:t>
            </a:r>
            <a:endParaRPr lang="en-US"/>
          </a:p>
          <a:p>
            <a:r>
              <a:rPr lang="fr-FR" sz="2000" b="0" i="0" strike="noStrike" cap="none" spc="0" baseline="0">
                <a:solidFill>
                  <a:srgbClr val="2D2D2D"/>
                </a:solidFill>
                <a:effectLst/>
                <a:latin typeface="Calibri"/>
                <a:ea typeface="Calibri"/>
                <a:cs typeface="Calibri"/>
                <a:hlinkClick r:id="rId4" history="0"/>
              </a:rPr>
              <a:t>POS en matière de triage </a:t>
            </a:r>
            <a:endParaRPr lang="en-US"/>
          </a:p>
          <a:p>
            <a:r>
              <a:rPr lang="fr-FR" sz="2000" b="0" i="0" strike="noStrike" cap="none" spc="0" baseline="0">
                <a:solidFill>
                  <a:srgbClr val="2D2D2D"/>
                </a:solidFill>
                <a:effectLst/>
                <a:latin typeface="Calibri"/>
                <a:ea typeface="Calibri"/>
                <a:cs typeface="Calibri"/>
                <a:hlinkClick r:id="rId5" history="0"/>
              </a:rPr>
              <a:t>Identification des membres du personnel soignant et des patients hospitalisés suspects de COVID-19</a:t>
            </a:r>
            <a:endParaRPr lang="en-US"/>
          </a:p>
          <a:p>
            <a:r>
              <a:rPr lang="fr-FR" sz="2000" b="0" i="0" strike="noStrike" cap="none" spc="0" baseline="0">
                <a:solidFill>
                  <a:srgbClr val="2D2D2D"/>
                </a:solidFill>
                <a:effectLst/>
                <a:latin typeface="Calibri"/>
                <a:ea typeface="Calibri"/>
                <a:cs typeface="Calibri"/>
                <a:hlinkClick r:id="rId6" history="0"/>
              </a:rPr>
              <a:t>Gestion des visites dans les établissements de santé</a:t>
            </a:r>
            <a:endParaRPr lang="en-US"/>
          </a:p>
          <a:p>
            <a:r>
              <a:rPr lang="fr-FR" sz="2000" b="0" i="0" strike="noStrike" cap="none" spc="0" baseline="0">
                <a:solidFill>
                  <a:srgbClr val="2D2D2D"/>
                </a:solidFill>
                <a:effectLst/>
                <a:latin typeface="Calibri"/>
                <a:ea typeface="Calibri"/>
                <a:cs typeface="Calibri"/>
                <a:hlinkClick r:id="rId7" history="0"/>
              </a:rPr>
              <a:t>Considérations opérationnelles provisoires pour la gestion de la santé publique du personnel soignant exposé ou positif à la COVID-19</a:t>
            </a:r>
            <a:endParaRPr lang="en-US"/>
          </a:p>
          <a:p>
            <a:r>
              <a:rPr lang="fr-FR" sz="2000" b="0" i="0" strike="noStrike" cap="none" spc="0" baseline="0">
                <a:solidFill>
                  <a:srgbClr val="2D2D2D"/>
                </a:solidFill>
                <a:effectLst/>
                <a:latin typeface="Calibri"/>
                <a:ea typeface="Calibri"/>
                <a:cs typeface="Calibri"/>
                <a:hlinkClick r:id="rId8" history="0"/>
              </a:rPr>
              <a:t>Considérations opérationnelles dans les structures ambulatoires </a:t>
            </a:r>
            <a:endParaRPr lang="en-US"/>
          </a:p>
        </p:txBody>
      </p:sp>
    </p:spTree>
    <p:extLst>
      <p:ext uri="{BB962C8B-B14F-4D97-AF65-F5344CB8AC3E}">
        <p14:creationId xmlns:p14="http://schemas.microsoft.com/office/powerpoint/2010/main" val="27965501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3012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z="3600" b="1" i="0" strike="noStrike" cap="none" spc="0" baseline="0">
                <a:solidFill>
                  <a:srgbClr val="FFFFFF"/>
                </a:solidFill>
                <a:effectLst/>
                <a:latin typeface="Calibri"/>
                <a:ea typeface="Calibri"/>
                <a:cs typeface="Calibri"/>
              </a:rPr>
              <a:t>Contexte des coronavirus</a:t>
            </a:r>
          </a:p>
        </p:txBody>
      </p:sp>
    </p:spTree>
    <p:extLst>
      <p:ext uri="{BB962C8B-B14F-4D97-AF65-F5344CB8AC3E}">
        <p14:creationId xmlns:p14="http://schemas.microsoft.com/office/powerpoint/2010/main" val="14601656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Les coronavirus (CoV) </a:t>
            </a:r>
          </a:p>
        </p:txBody>
      </p:sp>
      <p:sp>
        <p:nvSpPr>
          <p:cNvPr id="3" name="Content Placeholder 2"/>
          <p:cNvSpPr>
            <a:spLocks noGrp="1"/>
          </p:cNvSpPr>
          <p:nvPr>
            <p:ph type="body" sz="quarter" idx="10"/>
          </p:nvPr>
        </p:nvSpPr>
        <p:spPr>
          <a:xfrm>
            <a:off x="457200" y="1158875"/>
            <a:ext cx="5403273" cy="3496252"/>
          </a:xfrm>
        </p:spPr>
        <p:txBody>
          <a:bodyPr/>
          <a:lstStyle/>
          <a:p>
            <a:r>
              <a:rPr lang="fr-FR" sz="2000" b="0" i="0" strike="noStrike" cap="none" spc="0" baseline="0">
                <a:solidFill>
                  <a:srgbClr val="2D2D2D"/>
                </a:solidFill>
                <a:effectLst/>
                <a:latin typeface="Calibri"/>
                <a:ea typeface="Calibri"/>
                <a:cs typeface="Calibri"/>
              </a:rPr>
              <a:t>Les coronavirus sont une grande famille de virus qui peuvent provoquer des maladies chez les animaux ou l’Homme </a:t>
            </a:r>
          </a:p>
          <a:p>
            <a:r>
              <a:rPr lang="fr-FR" sz="2000" b="0" i="0" strike="noStrike" cap="none" spc="0" baseline="0">
                <a:solidFill>
                  <a:srgbClr val="2D2D2D"/>
                </a:solidFill>
                <a:effectLst/>
                <a:latin typeface="Calibri"/>
                <a:ea typeface="Calibri"/>
                <a:cs typeface="Calibri"/>
              </a:rPr>
              <a:t>Chez l'Homme, plusieurs coronavirus connus peuvent provoquer des infections respiratoires</a:t>
            </a:r>
          </a:p>
          <a:p>
            <a:pPr lvl="1"/>
            <a:r>
              <a:rPr lang="fr-FR" sz="1800" b="0" i="0" strike="noStrike" cap="none" spc="0" baseline="0">
                <a:solidFill>
                  <a:srgbClr val="2D2D2D"/>
                </a:solidFill>
                <a:effectLst/>
                <a:latin typeface="Calibri"/>
                <a:ea typeface="Calibri"/>
                <a:cs typeface="Calibri"/>
              </a:rPr>
              <a:t>Ces coronavirus vont du simple rhume à des maladies plus graves telles que le syndrome respiratoire aigu sévère (SRAS), le syndrome respiratoire du Moyen-Orient (MERS) et la maladie à coronavirus 2019 (COVID-19)</a:t>
            </a:r>
          </a:p>
        </p:txBody>
      </p:sp>
      <p:pic>
        <p:nvPicPr>
          <p:cNvPr id="5" name="Picture 4">
            <a:extLst>
              <a:ext uri="{FF2B5EF4-FFF2-40B4-BE49-F238E27FC236}">
                <a16:creationId xmlns:a16="http://schemas.microsoft.com/office/drawing/2014/main" id="{048DB833-9F33-40C6-B18B-707690B31732}"/>
              </a:ext>
            </a:extLst>
          </p:cNvPr>
          <p:cNvPicPr>
            <a:picLocks noChangeAspect="1"/>
          </p:cNvPicPr>
          <p:nvPr/>
        </p:nvPicPr>
        <p:blipFill>
          <a:blip r:embed="rId3"/>
          <a:stretch>
            <a:fillRect/>
          </a:stretch>
        </p:blipFill>
        <p:spPr>
          <a:xfrm>
            <a:off x="6152362" y="924823"/>
            <a:ext cx="2534438" cy="3293854"/>
          </a:xfrm>
          <a:prstGeom prst="rect">
            <a:avLst/>
          </a:prstGeom>
        </p:spPr>
      </p:pic>
    </p:spTree>
    <p:extLst>
      <p:ext uri="{BB962C8B-B14F-4D97-AF65-F5344CB8AC3E}">
        <p14:creationId xmlns:p14="http://schemas.microsoft.com/office/powerpoint/2010/main" val="24719566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z="3600" b="1" i="0" strike="noStrike" cap="none" spc="0" baseline="0">
                <a:solidFill>
                  <a:srgbClr val="FFFFFF"/>
                </a:solidFill>
                <a:effectLst/>
                <a:latin typeface="Calibri"/>
                <a:ea typeface="Calibri"/>
                <a:cs typeface="Calibri"/>
              </a:rPr>
              <a:t>Maladie du coronavirus 2019 (COVID-19)</a:t>
            </a:r>
          </a:p>
        </p:txBody>
      </p:sp>
    </p:spTree>
    <p:extLst>
      <p:ext uri="{BB962C8B-B14F-4D97-AF65-F5344CB8AC3E}">
        <p14:creationId xmlns:p14="http://schemas.microsoft.com/office/powerpoint/2010/main" val="496223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COVID-19 : Urgence</a:t>
            </a:r>
          </a:p>
        </p:txBody>
      </p:sp>
      <p:sp>
        <p:nvSpPr>
          <p:cNvPr id="3" name="Content Placeholder 2"/>
          <p:cNvSpPr>
            <a:spLocks noGrp="1"/>
          </p:cNvSpPr>
          <p:nvPr>
            <p:ph type="body" sz="quarter" idx="10"/>
          </p:nvPr>
        </p:nvSpPr>
        <p:spPr>
          <a:xfrm>
            <a:off x="107246" y="1170164"/>
            <a:ext cx="5029200" cy="3496252"/>
          </a:xfrm>
        </p:spPr>
        <p:txBody>
          <a:bodyPr/>
          <a:lstStyle/>
          <a:p>
            <a:r>
              <a:rPr lang="fr-FR" sz="1800" b="0" i="0" strike="noStrike" cap="none" spc="0" baseline="0" dirty="0">
                <a:solidFill>
                  <a:srgbClr val="2D2D2D"/>
                </a:solidFill>
                <a:effectLst/>
                <a:latin typeface="Calibri"/>
                <a:ea typeface="Calibri"/>
                <a:cs typeface="Calibri"/>
              </a:rPr>
              <a:t>Identifié à Wuhan, en Chine, en décembre 2019</a:t>
            </a:r>
          </a:p>
          <a:p>
            <a:r>
              <a:rPr lang="fr-FR" sz="1800" b="0" i="0" strike="noStrike" cap="none" spc="0" baseline="0" dirty="0">
                <a:solidFill>
                  <a:srgbClr val="2D2D2D"/>
                </a:solidFill>
                <a:effectLst/>
                <a:latin typeface="Calibri"/>
                <a:ea typeface="Calibri"/>
                <a:cs typeface="Calibri"/>
              </a:rPr>
              <a:t>La maladie à COVID-19 est causée par le virus SRAS-CoV-2, </a:t>
            </a:r>
          </a:p>
          <a:p>
            <a:r>
              <a:rPr lang="fr-FR" sz="1800" b="0" i="0" strike="noStrike" cap="none" spc="0" baseline="0" dirty="0">
                <a:solidFill>
                  <a:srgbClr val="2D2D2D"/>
                </a:solidFill>
                <a:effectLst/>
                <a:latin typeface="Calibri"/>
                <a:ea typeface="Calibri"/>
                <a:cs typeface="Calibri"/>
              </a:rPr>
              <a:t>Au début de l'épidémie, on a révélé que de nombreux patients avaient un lien avec un grand marché de fruits de mer et d'animaux vivants,</a:t>
            </a:r>
          </a:p>
          <a:p>
            <a:pPr lvl="1"/>
            <a:r>
              <a:rPr lang="fr-FR" sz="1600" b="0" i="0" strike="noStrike" cap="none" spc="0" baseline="0" dirty="0">
                <a:solidFill>
                  <a:srgbClr val="2D2D2D"/>
                </a:solidFill>
                <a:effectLst/>
                <a:latin typeface="Calibri"/>
                <a:ea typeface="Calibri"/>
                <a:cs typeface="Calibri"/>
              </a:rPr>
              <a:t>mais des cas ultérieurs sans lien avec le marché ont confirmé la transmission de la maladie d’une personne à une autre.</a:t>
            </a:r>
          </a:p>
          <a:p>
            <a:r>
              <a:rPr lang="fr-FR" sz="1800" b="0" i="0" strike="noStrike" cap="none" spc="0" baseline="0" dirty="0">
                <a:solidFill>
                  <a:srgbClr val="2D2D2D"/>
                </a:solidFill>
                <a:effectLst/>
                <a:latin typeface="Calibri"/>
                <a:ea typeface="Calibri"/>
                <a:cs typeface="Calibri"/>
              </a:rPr>
              <a:t>En outre, des cas ont été exportés à travers les voyages. </a:t>
            </a:r>
          </a:p>
        </p:txBody>
      </p:sp>
      <p:pic>
        <p:nvPicPr>
          <p:cNvPr id="7" name="Picture 6">
            <a:extLst>
              <a:ext uri="{FF2B5EF4-FFF2-40B4-BE49-F238E27FC236}">
                <a16:creationId xmlns:a16="http://schemas.microsoft.com/office/drawing/2014/main" id="{4FE32109-15B8-46C3-A83B-D30B30E4B09E}"/>
              </a:ext>
            </a:extLst>
          </p:cNvPr>
          <p:cNvPicPr>
            <a:picLocks noChangeAspect="1"/>
          </p:cNvPicPr>
          <p:nvPr/>
        </p:nvPicPr>
        <p:blipFill>
          <a:blip r:embed="rId3">
            <a:alphaModFix/>
          </a:blip>
          <a:stretch>
            <a:fillRect/>
          </a:stretch>
        </p:blipFill>
        <p:spPr>
          <a:xfrm>
            <a:off x="5136446" y="1060802"/>
            <a:ext cx="3940122" cy="2912534"/>
          </a:xfrm>
          <a:prstGeom prst="rect">
            <a:avLst/>
          </a:prstGeom>
        </p:spPr>
      </p:pic>
      <p:sp>
        <p:nvSpPr>
          <p:cNvPr id="8" name="TextBox 7">
            <a:extLst>
              <a:ext uri="{FF2B5EF4-FFF2-40B4-BE49-F238E27FC236}">
                <a16:creationId xmlns:a16="http://schemas.microsoft.com/office/drawing/2014/main" id="{B5242AA7-9E6E-4E25-9573-C7B9A93FE659}"/>
              </a:ext>
            </a:extLst>
          </p:cNvPr>
          <p:cNvSpPr txBox="1"/>
          <p:nvPr/>
        </p:nvSpPr>
        <p:spPr>
          <a:xfrm>
            <a:off x="5791786" y="4138568"/>
            <a:ext cx="3062628" cy="274594"/>
          </a:xfrm>
          <a:prstGeom prst="rect">
            <a:avLst/>
          </a:prstGeom>
          <a:noFill/>
        </p:spPr>
        <p:txBody>
          <a:bodyPr wrap="square" rtlCol="0">
            <a:spAutoFit/>
          </a:bodyPr>
          <a:lstStyle/>
          <a:p>
            <a:r>
              <a:rPr lang="fr-FR" sz="1200" b="0" i="0" strike="noStrike" cap="none" spc="0" baseline="0">
                <a:solidFill>
                  <a:srgbClr val="00788A"/>
                </a:solidFill>
                <a:effectLst/>
                <a:latin typeface="Myriad Web Pro"/>
                <a:ea typeface="Myriad Web Pro"/>
                <a:cs typeface="Myriad Web Pro"/>
              </a:rPr>
              <a:t> https://www.healthpolicy-watch.org/</a:t>
            </a:r>
          </a:p>
        </p:txBody>
      </p:sp>
    </p:spTree>
    <p:extLst>
      <p:ext uri="{BB962C8B-B14F-4D97-AF65-F5344CB8AC3E}">
        <p14:creationId xmlns:p14="http://schemas.microsoft.com/office/powerpoint/2010/main" val="2285643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COVID-19 : Transmission</a:t>
            </a:r>
          </a:p>
        </p:txBody>
      </p:sp>
      <p:sp>
        <p:nvSpPr>
          <p:cNvPr id="3" name="Content Placeholder 2"/>
          <p:cNvSpPr>
            <a:spLocks noGrp="1"/>
          </p:cNvSpPr>
          <p:nvPr>
            <p:ph type="body" sz="quarter" idx="10"/>
          </p:nvPr>
        </p:nvSpPr>
        <p:spPr>
          <a:xfrm>
            <a:off x="457200" y="895570"/>
            <a:ext cx="6808124" cy="3517404"/>
          </a:xfrm>
        </p:spPr>
        <p:txBody>
          <a:bodyPr/>
          <a:lstStyle/>
          <a:p>
            <a:r>
              <a:rPr lang="fr-FR" sz="2000" b="0" i="0" strike="noStrike" cap="none" spc="0" baseline="0">
                <a:solidFill>
                  <a:srgbClr val="000000"/>
                </a:solidFill>
                <a:effectLst/>
                <a:latin typeface="Calibri"/>
                <a:ea typeface="Calibri"/>
                <a:cs typeface="Calibri"/>
              </a:rPr>
              <a:t>La transmission primaire de la COVID-19 se fait d’une personne à une autre par les gouttelettes respiratoires</a:t>
            </a:r>
          </a:p>
          <a:p>
            <a:pPr lvl="1"/>
            <a:r>
              <a:rPr lang="fr-FR" sz="1800" b="0" i="0" strike="noStrike" cap="none" spc="0" baseline="0">
                <a:solidFill>
                  <a:srgbClr val="000000"/>
                </a:solidFill>
                <a:effectLst/>
                <a:latin typeface="Calibri"/>
                <a:ea typeface="Calibri"/>
                <a:cs typeface="Calibri"/>
              </a:rPr>
              <a:t>Ces gouttelettes sont libérées lorsqu’une personne atteinte de COVID-19 parle, éternue ou tousse</a:t>
            </a:r>
          </a:p>
          <a:p>
            <a:pPr lvl="1"/>
            <a:r>
              <a:rPr lang="fr-FR" sz="1800" b="0" i="0" strike="noStrike" cap="none" spc="0" baseline="0">
                <a:solidFill>
                  <a:srgbClr val="000000"/>
                </a:solidFill>
                <a:effectLst/>
                <a:latin typeface="Calibri"/>
                <a:ea typeface="Calibri"/>
                <a:cs typeface="Calibri"/>
              </a:rPr>
              <a:t>Ces gouttelettes infectieuses peuvent pénétrer dans la bouche ou le nez des personnes alentour, et même être inhalées dans les poumons</a:t>
            </a:r>
            <a:endParaRPr lang="en-US" sz="1800" strike="sngStrike">
              <a:solidFill>
                <a:srgbClr val="000000"/>
              </a:solidFill>
            </a:endParaRPr>
          </a:p>
          <a:p>
            <a:r>
              <a:rPr lang="fr-FR" sz="2000" b="0" i="0" strike="noStrike" cap="none" spc="0" baseline="0">
                <a:solidFill>
                  <a:srgbClr val="000000"/>
                </a:solidFill>
                <a:effectLst/>
                <a:latin typeface="Calibri"/>
                <a:ea typeface="Calibri"/>
                <a:cs typeface="Calibri"/>
              </a:rPr>
              <a:t>La COVID-19 peut également se propager si vous touchez des objets et des surfaces contaminés </a:t>
            </a:r>
          </a:p>
          <a:p>
            <a:r>
              <a:rPr lang="fr-FR" sz="2000" b="0" i="0" strike="noStrike" cap="none" spc="0" baseline="0">
                <a:solidFill>
                  <a:srgbClr val="000000"/>
                </a:solidFill>
                <a:effectLst/>
                <a:latin typeface="Calibri"/>
                <a:ea typeface="Calibri"/>
                <a:cs typeface="Calibri"/>
              </a:rPr>
              <a:t>Des données récentes suggèrent une transmission par des personnes asymptomatiques</a:t>
            </a:r>
          </a:p>
        </p:txBody>
      </p:sp>
      <p:pic>
        <p:nvPicPr>
          <p:cNvPr id="7" name="Picture 6" descr="Icon: Coughing on someone close by">
            <a:extLst>
              <a:ext uri="{FF2B5EF4-FFF2-40B4-BE49-F238E27FC236}">
                <a16:creationId xmlns:a16="http://schemas.microsoft.com/office/drawing/2014/main" id="{0C83AADA-133F-494B-8A46-EA8604FEF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053" y="2886100"/>
            <a:ext cx="1920240" cy="1920240"/>
          </a:xfrm>
          <a:prstGeom prst="rect">
            <a:avLst/>
          </a:prstGeom>
        </p:spPr>
      </p:pic>
    </p:spTree>
    <p:extLst>
      <p:ext uri="{BB962C8B-B14F-4D97-AF65-F5344CB8AC3E}">
        <p14:creationId xmlns:p14="http://schemas.microsoft.com/office/powerpoint/2010/main" val="29620455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C36A-D2A1-47AE-A034-0951FE000393}"/>
              </a:ext>
            </a:extLst>
          </p:cNvPr>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COVID-19 : Transmission</a:t>
            </a:r>
            <a:endParaRPr lang="en-US">
              <a:solidFill>
                <a:srgbClr val="000000"/>
              </a:solidFill>
            </a:endParaRPr>
          </a:p>
        </p:txBody>
      </p:sp>
      <p:sp>
        <p:nvSpPr>
          <p:cNvPr id="3" name="Text Placeholder 2">
            <a:extLst>
              <a:ext uri="{FF2B5EF4-FFF2-40B4-BE49-F238E27FC236}">
                <a16:creationId xmlns:a16="http://schemas.microsoft.com/office/drawing/2014/main" id="{8887C59D-AF7E-4CDD-8BF6-B93CBB397D39}"/>
              </a:ext>
            </a:extLst>
          </p:cNvPr>
          <p:cNvSpPr>
            <a:spLocks noGrp="1"/>
          </p:cNvSpPr>
          <p:nvPr>
            <p:ph type="body" sz="quarter" idx="10"/>
          </p:nvPr>
        </p:nvSpPr>
        <p:spPr/>
        <p:txBody>
          <a:bodyPr/>
          <a:lstStyle/>
          <a:p>
            <a:r>
              <a:rPr lang="fr-FR" sz="2000" b="0" i="0" strike="noStrike" cap="none" spc="0" baseline="0">
                <a:solidFill>
                  <a:srgbClr val="000000"/>
                </a:solidFill>
                <a:effectLst/>
                <a:latin typeface="Calibri"/>
                <a:ea typeface="Calibri"/>
                <a:cs typeface="Calibri"/>
              </a:rPr>
              <a:t>Les données actuelles ne permettent pas de conclure à une transmission du SRAS-CoV-2 à longue portée par aérosol, comme dans le cas de la rougeole et de la tuberculose</a:t>
            </a:r>
          </a:p>
          <a:p>
            <a:r>
              <a:rPr lang="fr-FR" sz="2000" b="0" i="0" strike="noStrike" cap="none" spc="0" baseline="0">
                <a:solidFill>
                  <a:srgbClr val="000000"/>
                </a:solidFill>
                <a:effectLst/>
                <a:latin typeface="Calibri"/>
                <a:ea typeface="Calibri"/>
                <a:cs typeface="Calibri"/>
              </a:rPr>
              <a:t>Comme avec de nombreux agents pathogènes respiratoires, les aérosols d'inhalation à courte portée sont susceptibles de transmettre la COVID-19 </a:t>
            </a:r>
          </a:p>
          <a:p>
            <a:pPr lvl="1"/>
            <a:r>
              <a:rPr lang="fr-FR" sz="2000" b="0" i="0" strike="noStrike" cap="none" spc="0" baseline="0">
                <a:solidFill>
                  <a:srgbClr val="000000"/>
                </a:solidFill>
                <a:effectLst/>
                <a:latin typeface="Calibri"/>
                <a:ea typeface="Calibri"/>
                <a:cs typeface="Calibri"/>
              </a:rPr>
              <a:t>En particulier dans les services médicaux bondés et les espaces à faible ventilation</a:t>
            </a:r>
          </a:p>
          <a:p>
            <a:r>
              <a:rPr lang="fr-FR" sz="2000" b="0" i="0" strike="noStrike" cap="none" spc="0" baseline="0">
                <a:solidFill>
                  <a:srgbClr val="000000"/>
                </a:solidFill>
                <a:effectLst/>
                <a:latin typeface="Calibri"/>
                <a:ea typeface="Calibri"/>
                <a:cs typeface="Calibri"/>
              </a:rPr>
              <a:t>Certaines procédures dans les établissements de santé peuvent générer des aérosols fins et doivent être évitées lorsque cela est possible.  </a:t>
            </a:r>
          </a:p>
          <a:p>
            <a:pPr marL="0" indent="0">
              <a:buNone/>
            </a:pPr>
            <a:endParaRPr lang="en-US">
              <a:solidFill>
                <a:srgbClr val="FF0000"/>
              </a:solidFill>
            </a:endParaRPr>
          </a:p>
        </p:txBody>
      </p:sp>
      <p:sp>
        <p:nvSpPr>
          <p:cNvPr id="4" name="TextBox 3">
            <a:extLst>
              <a:ext uri="{FF2B5EF4-FFF2-40B4-BE49-F238E27FC236}">
                <a16:creationId xmlns:a16="http://schemas.microsoft.com/office/drawing/2014/main" id="{4638463B-3864-4FA7-8B8E-79C6B4355927}"/>
              </a:ext>
            </a:extLst>
          </p:cNvPr>
          <p:cNvSpPr txBox="1"/>
          <p:nvPr/>
        </p:nvSpPr>
        <p:spPr>
          <a:xfrm>
            <a:off x="1381538" y="4500563"/>
            <a:ext cx="7123535" cy="518678"/>
          </a:xfrm>
          <a:prstGeom prst="rect">
            <a:avLst/>
          </a:prstGeom>
          <a:noFill/>
        </p:spPr>
        <p:txBody>
          <a:bodyPr wrap="square" rtlCol="0">
            <a:spAutoFit/>
          </a:bodyPr>
          <a:lstStyle/>
          <a:p>
            <a:r>
              <a:rPr lang="fr-FR" sz="1800" b="0" i="0" strike="noStrike" cap="none" spc="0" baseline="0">
                <a:solidFill>
                  <a:srgbClr val="000000"/>
                </a:solidFill>
                <a:effectLst/>
                <a:latin typeface="Myriad Web Pro"/>
                <a:ea typeface="Myriad Web Pro"/>
                <a:cs typeface="Myriad Web Pro"/>
              </a:rPr>
              <a:t> </a:t>
            </a:r>
            <a:r>
              <a:rPr lang="fr-FR" sz="1000" b="1" i="0" strike="noStrike" cap="none" spc="0" baseline="0">
                <a:solidFill>
                  <a:srgbClr val="000000"/>
                </a:solidFill>
                <a:effectLst/>
                <a:latin typeface="Myriad Web Pro"/>
                <a:ea typeface="Myriad Web Pro"/>
                <a:cs typeface="Myriad Web Pro"/>
              </a:rPr>
              <a:t>Voir les recommandations de l’OMS : </a:t>
            </a:r>
            <a:r>
              <a:rPr lang="fr-FR" sz="1000" b="1" i="0" strike="noStrike" cap="none" spc="0" baseline="0">
                <a:solidFill>
                  <a:srgbClr val="000000"/>
                </a:solidFill>
                <a:effectLst/>
                <a:latin typeface="Myriad Web Pro"/>
                <a:ea typeface="Myriad Web Pro"/>
                <a:cs typeface="Myriad Web Pro"/>
                <a:hlinkClick r:id="rId2" history="0"/>
              </a:rPr>
              <a:t>Modes de transmission du virus à l’origine de la COVID-19 : implications pour les recommandations de précaution en matière de PCI</a:t>
            </a:r>
            <a:r>
              <a:rPr lang="fr-FR" sz="1000" b="1" i="0" strike="noStrike" cap="none" spc="0" baseline="0">
                <a:solidFill>
                  <a:srgbClr val="000000"/>
                </a:solidFill>
                <a:effectLst/>
                <a:latin typeface="Myriad Web Pro"/>
                <a:ea typeface="Myriad Web Pro"/>
                <a:cs typeface="Myriad Web Pro"/>
              </a:rPr>
              <a:t> </a:t>
            </a:r>
            <a:endParaRPr lang="en-US" sz="1000" b="1">
              <a:solidFill>
                <a:srgbClr val="000000"/>
              </a:solidFill>
              <a:latin typeface="Calibri" pitchFamily="34" charset="0"/>
            </a:endParaRPr>
          </a:p>
        </p:txBody>
      </p:sp>
    </p:spTree>
    <p:extLst>
      <p:ext uri="{BB962C8B-B14F-4D97-AF65-F5344CB8AC3E}">
        <p14:creationId xmlns:p14="http://schemas.microsoft.com/office/powerpoint/2010/main" val="5058356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fr-FR" sz="2800" b="1" i="0" strike="noStrike" cap="none" spc="0" baseline="0">
                <a:solidFill>
                  <a:srgbClr val="006A71"/>
                </a:solidFill>
                <a:effectLst/>
                <a:latin typeface="Calibri"/>
                <a:ea typeface="Calibri"/>
                <a:cs typeface="Calibri"/>
              </a:rPr>
              <a:t>COVID-19 : Symptômes</a:t>
            </a:r>
          </a:p>
        </p:txBody>
      </p:sp>
      <p:sp>
        <p:nvSpPr>
          <p:cNvPr id="4" name="Text Placeholder 2">
            <a:extLst>
              <a:ext uri="{FF2B5EF4-FFF2-40B4-BE49-F238E27FC236}">
                <a16:creationId xmlns:a16="http://schemas.microsoft.com/office/drawing/2014/main" id="{2E8E6BDE-AFAB-4A27-840F-7FF88DE6134C}"/>
              </a:ext>
            </a:extLst>
          </p:cNvPr>
          <p:cNvSpPr>
            <a:spLocks noGrp="1"/>
          </p:cNvSpPr>
          <p:nvPr>
            <p:ph type="body" sz="quarter" idx="10"/>
          </p:nvPr>
        </p:nvSpPr>
        <p:spPr>
          <a:xfrm>
            <a:off x="288235" y="927145"/>
            <a:ext cx="5431972" cy="3316463"/>
          </a:xfrm>
        </p:spPr>
        <p:txBody>
          <a:bodyPr/>
          <a:lstStyle/>
          <a:p>
            <a:r>
              <a:rPr lang="fr-FR" sz="1800" b="0" i="0" strike="noStrike" cap="none" spc="0" baseline="0">
                <a:solidFill>
                  <a:srgbClr val="2D2D2D"/>
                </a:solidFill>
                <a:effectLst/>
                <a:latin typeface="Calibri"/>
                <a:ea typeface="Calibri"/>
                <a:cs typeface="Calibri"/>
              </a:rPr>
              <a:t>Large éventail de symptômes signalés*</a:t>
            </a:r>
          </a:p>
          <a:p>
            <a:pPr lvl="1"/>
            <a:r>
              <a:rPr lang="fr-FR" sz="1600" b="0" i="0" strike="noStrike" cap="none" spc="0" baseline="0">
                <a:solidFill>
                  <a:srgbClr val="2D2C2C"/>
                </a:solidFill>
                <a:effectLst/>
                <a:latin typeface="Calibri"/>
                <a:ea typeface="Calibri"/>
                <a:cs typeface="Calibri"/>
              </a:rPr>
              <a:t>Fièvre ou frissons</a:t>
            </a:r>
          </a:p>
          <a:p>
            <a:pPr lvl="1"/>
            <a:r>
              <a:rPr lang="fr-FR" sz="1600" b="0" i="0" strike="noStrike" cap="none" spc="0" baseline="0">
                <a:solidFill>
                  <a:srgbClr val="2D2C2C"/>
                </a:solidFill>
                <a:effectLst/>
                <a:latin typeface="Calibri"/>
                <a:ea typeface="Calibri"/>
                <a:cs typeface="Calibri"/>
              </a:rPr>
              <a:t>Toux</a:t>
            </a:r>
          </a:p>
          <a:p>
            <a:pPr lvl="1"/>
            <a:r>
              <a:rPr lang="fr-FR" sz="1600" b="0" i="0" strike="noStrike" cap="none" spc="0" baseline="0">
                <a:solidFill>
                  <a:srgbClr val="2D2C2C"/>
                </a:solidFill>
                <a:effectLst/>
                <a:latin typeface="Calibri"/>
                <a:ea typeface="Calibri"/>
                <a:cs typeface="Calibri"/>
              </a:rPr>
              <a:t>Essoufflement ou difficulté à respirer</a:t>
            </a:r>
          </a:p>
          <a:p>
            <a:pPr lvl="1"/>
            <a:r>
              <a:rPr lang="fr-FR" sz="1600" b="0" i="0" strike="noStrike" cap="none" spc="0" baseline="0">
                <a:solidFill>
                  <a:srgbClr val="2D2C2C"/>
                </a:solidFill>
                <a:effectLst/>
                <a:latin typeface="Calibri"/>
                <a:ea typeface="Calibri"/>
                <a:cs typeface="Calibri"/>
              </a:rPr>
              <a:t>Maux de tête</a:t>
            </a:r>
          </a:p>
          <a:p>
            <a:pPr lvl="1"/>
            <a:r>
              <a:rPr lang="fr-FR" sz="1600" b="0" i="0" strike="noStrike" cap="none" spc="0" baseline="0">
                <a:solidFill>
                  <a:srgbClr val="2D2C2C"/>
                </a:solidFill>
                <a:effectLst/>
                <a:latin typeface="Calibri"/>
                <a:ea typeface="Calibri"/>
                <a:cs typeface="Calibri"/>
              </a:rPr>
              <a:t>Congestion nasale </a:t>
            </a:r>
            <a:r>
              <a:rPr lang="fr-FR" sz="1600" b="0" i="0" strike="noStrike" cap="none" spc="0" baseline="0">
                <a:solidFill>
                  <a:srgbClr val="000000"/>
                </a:solidFill>
                <a:effectLst/>
                <a:latin typeface="Calibri"/>
                <a:ea typeface="Calibri"/>
                <a:cs typeface="Calibri"/>
              </a:rPr>
              <a:t>ou nez qui coule</a:t>
            </a:r>
          </a:p>
          <a:p>
            <a:pPr lvl="1"/>
            <a:r>
              <a:rPr lang="fr-FR" sz="1600" b="0" i="0" strike="noStrike" cap="none" spc="0" baseline="0">
                <a:solidFill>
                  <a:srgbClr val="000000"/>
                </a:solidFill>
                <a:effectLst/>
                <a:latin typeface="Calibri"/>
                <a:ea typeface="Calibri"/>
                <a:cs typeface="Calibri"/>
              </a:rPr>
              <a:t>Douleurs musculaires ou courbatures</a:t>
            </a:r>
          </a:p>
          <a:p>
            <a:pPr lvl="1"/>
            <a:r>
              <a:rPr lang="fr-FR" sz="1600" b="0" i="0" strike="noStrike" cap="none" spc="0" baseline="0">
                <a:solidFill>
                  <a:srgbClr val="000000"/>
                </a:solidFill>
                <a:effectLst/>
                <a:latin typeface="Calibri"/>
                <a:ea typeface="Calibri"/>
                <a:cs typeface="Calibri"/>
              </a:rPr>
              <a:t>Maux de gorge </a:t>
            </a:r>
          </a:p>
          <a:p>
            <a:pPr lvl="1"/>
            <a:r>
              <a:rPr lang="fr-FR" sz="1600" b="0" i="0" strike="noStrike" cap="none" spc="0" baseline="0">
                <a:solidFill>
                  <a:srgbClr val="000000"/>
                </a:solidFill>
                <a:effectLst/>
                <a:latin typeface="Calibri"/>
                <a:ea typeface="Calibri"/>
                <a:cs typeface="Calibri"/>
              </a:rPr>
              <a:t>Nouvelle perte de l’odorat ou du goût</a:t>
            </a:r>
          </a:p>
          <a:p>
            <a:pPr lvl="1"/>
            <a:r>
              <a:rPr lang="fr-FR" sz="1600" b="0" i="0" strike="noStrike" cap="none" spc="0" baseline="0">
                <a:solidFill>
                  <a:srgbClr val="000000"/>
                </a:solidFill>
                <a:effectLst/>
                <a:latin typeface="Calibri"/>
                <a:ea typeface="Calibri"/>
                <a:cs typeface="Calibri"/>
              </a:rPr>
              <a:t>Diarrhée (peut être présente chez certains patients)</a:t>
            </a:r>
          </a:p>
          <a:p>
            <a:pPr marL="0" indent="0">
              <a:buNone/>
            </a:pPr>
            <a:endParaRPr lang="en-US"/>
          </a:p>
        </p:txBody>
      </p:sp>
      <p:sp>
        <p:nvSpPr>
          <p:cNvPr id="8" name="Text Placeholder 2">
            <a:extLst>
              <a:ext uri="{FF2B5EF4-FFF2-40B4-BE49-F238E27FC236}">
                <a16:creationId xmlns:a16="http://schemas.microsoft.com/office/drawing/2014/main" id="{61DB461D-57DE-42FE-890F-91B5DBB17E54}"/>
              </a:ext>
            </a:extLst>
          </p:cNvPr>
          <p:cNvSpPr txBox="1"/>
          <p:nvPr/>
        </p:nvSpPr>
        <p:spPr bwMode="auto">
          <a:xfrm>
            <a:off x="4831646" y="4536019"/>
            <a:ext cx="5048908" cy="68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b="0" i="0" strike="noStrike" cap="none" spc="0" baseline="0">
                <a:solidFill>
                  <a:srgbClr val="2D2D2D"/>
                </a:solidFill>
                <a:effectLst/>
                <a:latin typeface="Calibri"/>
                <a:ea typeface="Calibri"/>
                <a:cs typeface="Calibri"/>
              </a:rPr>
              <a:t>Durée d'incubation estimée : 2 à 14 jours</a:t>
            </a:r>
          </a:p>
        </p:txBody>
      </p:sp>
      <p:pic>
        <p:nvPicPr>
          <p:cNvPr id="9" name="Picture 8">
            <a:extLst>
              <a:ext uri="{FF2B5EF4-FFF2-40B4-BE49-F238E27FC236}">
                <a16:creationId xmlns:a16="http://schemas.microsoft.com/office/drawing/2014/main" id="{BCC30637-45C9-42DF-9609-2EDB6214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982" y="1033344"/>
            <a:ext cx="1952272" cy="1952272"/>
          </a:xfrm>
          <a:prstGeom prst="rect">
            <a:avLst/>
          </a:prstGeom>
        </p:spPr>
      </p:pic>
      <p:pic>
        <p:nvPicPr>
          <p:cNvPr id="10" name="Picture 9">
            <a:extLst>
              <a:ext uri="{FF2B5EF4-FFF2-40B4-BE49-F238E27FC236}">
                <a16:creationId xmlns:a16="http://schemas.microsoft.com/office/drawing/2014/main" id="{B30CB1AF-BDBF-4055-81D8-0F7157D4C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152" y="2151181"/>
            <a:ext cx="1973159" cy="1973159"/>
          </a:xfrm>
          <a:prstGeom prst="rect">
            <a:avLst/>
          </a:prstGeom>
        </p:spPr>
      </p:pic>
      <p:sp>
        <p:nvSpPr>
          <p:cNvPr id="2" name="Rectangle: Rounded Corners 1">
            <a:extLst>
              <a:ext uri="{FF2B5EF4-FFF2-40B4-BE49-F238E27FC236}">
                <a16:creationId xmlns:a16="http://schemas.microsoft.com/office/drawing/2014/main" id="{18F1C085-C801-4897-AD25-68057D2F69FB}"/>
              </a:ext>
            </a:extLst>
          </p:cNvPr>
          <p:cNvSpPr/>
          <p:nvPr/>
        </p:nvSpPr>
        <p:spPr>
          <a:xfrm>
            <a:off x="4831646" y="4398245"/>
            <a:ext cx="4034114" cy="563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B55E6E-7E77-44DB-B6D7-DDF3F2A0B44D}"/>
              </a:ext>
            </a:extLst>
          </p:cNvPr>
          <p:cNvSpPr txBox="1"/>
          <p:nvPr/>
        </p:nvSpPr>
        <p:spPr>
          <a:xfrm>
            <a:off x="1185332" y="4543731"/>
            <a:ext cx="3390055" cy="366126"/>
          </a:xfrm>
          <a:prstGeom prst="rect">
            <a:avLst/>
          </a:prstGeom>
          <a:noFill/>
        </p:spPr>
        <p:txBody>
          <a:bodyPr wrap="square" rtlCol="0">
            <a:spAutoFit/>
          </a:bodyPr>
          <a:lstStyle/>
          <a:p>
            <a:r>
              <a:rPr lang="fr-FR" sz="900" b="0" i="0" strike="noStrike" cap="none" spc="0" baseline="0">
                <a:solidFill>
                  <a:srgbClr val="000000"/>
                </a:solidFill>
                <a:effectLst/>
                <a:latin typeface="Calibri"/>
                <a:ea typeface="Calibri"/>
                <a:cs typeface="Calibri"/>
              </a:rPr>
              <a:t>* </a:t>
            </a:r>
            <a:r>
              <a:rPr lang="fr-FR" sz="900" b="0" i="0" strike="noStrike" cap="none" spc="0" baseline="0">
                <a:solidFill>
                  <a:srgbClr val="0F56DC"/>
                </a:solidFill>
                <a:effectLst/>
                <a:latin typeface="Calibri"/>
                <a:ea typeface="Calibri"/>
                <a:cs typeface="Calibri"/>
              </a:rPr>
              <a:t>https://www.who.int/publications-detail/clinical-management-of-covid-19</a:t>
            </a:r>
          </a:p>
        </p:txBody>
      </p:sp>
    </p:spTree>
    <p:extLst>
      <p:ext uri="{BB962C8B-B14F-4D97-AF65-F5344CB8AC3E}">
        <p14:creationId xmlns:p14="http://schemas.microsoft.com/office/powerpoint/2010/main" val="389035469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9.04.30"/>
  <p:tag name="AS_TITLE" val="Aspose.Slides for Java"/>
  <p:tag name="AS_VERSION" val="19.4"/>
</p:tagLst>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Arial"/>
        <a:cs typeface="Arial"/>
      </a:majorFont>
      <a:minorFont>
        <a:latin typeface="Myriad Web Pro"/>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63BB87ED693489DF545C68D111AB5" ma:contentTypeVersion="19" ma:contentTypeDescription="Create a new document." ma:contentTypeScope="" ma:versionID="0a0c5dcb93ec546cb01c133f618cb45b">
  <xsd:schema xmlns:xsd="http://www.w3.org/2001/XMLSchema" xmlns:xs="http://www.w3.org/2001/XMLSchema" xmlns:p="http://schemas.microsoft.com/office/2006/metadata/properties" xmlns:ns1="http://schemas.microsoft.com/sharepoint/v3" xmlns:ns2="52ff0146-47b4-4d51-8c1c-03266fcd63a2" xmlns:ns3="cd03f174-a395-49eb-8ee9-8d943e22f40d" targetNamespace="http://schemas.microsoft.com/office/2006/metadata/properties" ma:root="true" ma:fieldsID="9adb54431f74084fbff2d7affc8261f9" ns1:_="" ns2:_="" ns3:_="">
    <xsd:import namespace="http://schemas.microsoft.com/sharepoint/v3"/>
    <xsd:import namespace="52ff0146-47b4-4d51-8c1c-03266fcd63a2"/>
    <xsd:import namespace="cd03f174-a395-49eb-8ee9-8d943e22f4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Status" minOccurs="0"/>
                <xsd:element ref="ns2:_x0070_n49" minOccurs="0"/>
                <xsd:element ref="ns3:TaxKeywordTaxHTField" minOccurs="0"/>
                <xsd:element ref="ns3:TaxCatchAll" minOccurs="0"/>
                <xsd:element ref="ns2:Catch"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element name="PublishingStartDate" ma:index="2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7"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ff0146-47b4-4d51-8c1c-03266fcd63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Status" ma:index="20" nillable="true" ma:displayName="Status" ma:default="Draft" ma:format="Dropdown" ma:internalName="Status">
      <xsd:simpleType>
        <xsd:restriction base="dms:Choice">
          <xsd:enumeration value="Draft"/>
          <xsd:enumeration value="Final"/>
        </xsd:restriction>
      </xsd:simpleType>
    </xsd:element>
    <xsd:element name="_x0070_n49" ma:index="21" nillable="true" ma:displayName="Person or Group" ma:list="UserInfo" ma:internalName="_x0070_n49">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ch" ma:index="25" nillable="true" ma:displayName="Catch" ma:default="New Item" ma:indexed="true" ma:internalName="Catc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03f174-a395-49eb-8ee9-8d943e22f4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9353dbe8-8260-4ccf-8219-3d2995e6fa15"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a3280506-6cd4-40ea-8d11-c5017f6a7f66}" ma:internalName="TaxCatchAll" ma:showField="CatchAllData" ma:web="cd03f174-a395-49eb-8ee9-8d943e22f4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atch xmlns="52ff0146-47b4-4d51-8c1c-03266fcd63a2">New Item</Catch>
    <TaxCatchAll xmlns="cd03f174-a395-49eb-8ee9-8d943e22f40d"/>
    <Status xmlns="52ff0146-47b4-4d51-8c1c-03266fcd63a2">Draft</Status>
    <_x0070_n49 xmlns="52ff0146-47b4-4d51-8c1c-03266fcd63a2">
      <UserInfo>
        <DisplayName/>
        <AccountId xsi:nil="true"/>
        <AccountType/>
      </UserInfo>
    </_x0070_n49>
    <TaxKeywordTaxHTField xmlns="cd03f174-a395-49eb-8ee9-8d943e22f40d">
      <Terms xmlns="http://schemas.microsoft.com/office/infopath/2007/PartnerControls"/>
    </TaxKeywordTaxHTField>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D0F64B-0FA0-4A5F-8BCC-B368B77A6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ff0146-47b4-4d51-8c1c-03266fcd63a2"/>
    <ds:schemaRef ds:uri="cd03f174-a395-49eb-8ee9-8d943e22f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C5A8ED-4866-40D3-8A21-2D266B0718C6}">
  <ds:schemaRefs>
    <ds:schemaRef ds:uri="http://www.w3.org/XML/1998/namespace"/>
    <ds:schemaRef ds:uri="http://purl.org/dc/elements/1.1/"/>
    <ds:schemaRef ds:uri="52ff0146-47b4-4d51-8c1c-03266fcd63a2"/>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cd03f174-a395-49eb-8ee9-8d943e22f40d"/>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233EF46B-D1D9-472A-9C8B-29C7DE59FF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3350</Words>
  <Application>Microsoft Office PowerPoint</Application>
  <PresentationFormat>On-screen Show (16:9)</PresentationFormat>
  <Paragraphs>250</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Wingdings</vt:lpstr>
      <vt:lpstr>Calibri</vt:lpstr>
      <vt:lpstr>Myriad Web Pro</vt:lpstr>
      <vt:lpstr>Courier New</vt:lpstr>
      <vt:lpstr>Master</vt:lpstr>
      <vt:lpstr>COVID-19 - Aperçu et priorités en matière de prévention et de contrôle des infections dans les établissements de santé hors des États-Unis</vt:lpstr>
      <vt:lpstr>Grandes lignes</vt:lpstr>
      <vt:lpstr>Contexte des coronavirus</vt:lpstr>
      <vt:lpstr>Les coronavirus (CoV) </vt:lpstr>
      <vt:lpstr>Maladie du coronavirus 2019 (COVID-19)</vt:lpstr>
      <vt:lpstr>COVID-19 : Urgence</vt:lpstr>
      <vt:lpstr>COVID-19 : Transmission</vt:lpstr>
      <vt:lpstr>COVID-19 : Transmission</vt:lpstr>
      <vt:lpstr>COVID-19 : Symptômes</vt:lpstr>
      <vt:lpstr>COVID-19 : Gravité de la maladie –  Chine 31 déc. 2019 - 11 fév. 2020</vt:lpstr>
      <vt:lpstr>COVID-19 : Les personnes à haut risque de maladie grave</vt:lpstr>
      <vt:lpstr>Prévention et le traitement de la COVID-19</vt:lpstr>
      <vt:lpstr>COVID-19 : Mesures préventives au quotidien</vt:lpstr>
      <vt:lpstr>COVID-19 : Traitement</vt:lpstr>
      <vt:lpstr>Prévention et contrôle des infections (PCI) pour le COVID-19</vt:lpstr>
      <vt:lpstr>Qu’entend-on par PCI ?</vt:lpstr>
      <vt:lpstr>COVID-19 : Les priorités en matière de PCI </vt:lpstr>
      <vt:lpstr>Précautions standard et précautions basées sur et la transmission</vt:lpstr>
      <vt:lpstr>Précautions standard</vt:lpstr>
      <vt:lpstr>COVID-19 : Précautions basées sur la transmission</vt:lpstr>
      <vt:lpstr>COVID-19 : Précautions basées sur la transmission</vt:lpstr>
      <vt:lpstr>COVID-19 : EPI</vt:lpstr>
      <vt:lpstr>Procédures de génération d'aérosols</vt:lpstr>
      <vt:lpstr>Ressources en matière de prévention et de contrôle des infections pour la COVID-19 dans les établissements de santé hors des États-Unis </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Mauricio</cp:lastModifiedBy>
  <cp:revision>428</cp:revision>
  <dcterms:created xsi:type="dcterms:W3CDTF">2011-03-17T17:43:16Z</dcterms:created>
  <dcterms:modified xsi:type="dcterms:W3CDTF">2020-08-24T12:41:10Z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0x010100BB263BB87ED693489DF545C68D111AB5</vt:lpwstr>
  </property>
  <property fmtid="{D5CDD505-2E9C-101B-9397-08002B2CF9AE}" pid="3" name="Language">
    <vt:lpwstr>English</vt:lpwstr>
  </property>
  <property fmtid="{D5CDD505-2E9C-101B-9397-08002B2CF9AE}" pid="4" name="TaxKeyword">
    <vt:lpwstr/>
  </property>
</Properties>
</file>