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1"/>
  </p:notesMasterIdLst>
  <p:handoutMasterIdLst>
    <p:handoutMasterId r:id="rId32"/>
  </p:handoutMasterIdLst>
  <p:sldIdLst>
    <p:sldId id="256" r:id="rId5"/>
    <p:sldId id="310" r:id="rId6"/>
    <p:sldId id="312" r:id="rId7"/>
    <p:sldId id="330" r:id="rId8"/>
    <p:sldId id="332" r:id="rId9"/>
    <p:sldId id="352" r:id="rId10"/>
    <p:sldId id="314" r:id="rId11"/>
    <p:sldId id="329" r:id="rId12"/>
    <p:sldId id="334" r:id="rId13"/>
    <p:sldId id="335" r:id="rId14"/>
    <p:sldId id="350" r:id="rId15"/>
    <p:sldId id="349" r:id="rId16"/>
    <p:sldId id="324" r:id="rId17"/>
    <p:sldId id="336" r:id="rId18"/>
    <p:sldId id="346" r:id="rId19"/>
    <p:sldId id="347" r:id="rId20"/>
    <p:sldId id="337" r:id="rId21"/>
    <p:sldId id="338" r:id="rId22"/>
    <p:sldId id="345" r:id="rId23"/>
    <p:sldId id="339" r:id="rId24"/>
    <p:sldId id="340" r:id="rId25"/>
    <p:sldId id="341" r:id="rId26"/>
    <p:sldId id="343" r:id="rId27"/>
    <p:sldId id="351" r:id="rId28"/>
    <p:sldId id="344" r:id="rId29"/>
    <p:sldId id="32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83EC78-8F61-D3E5-EBFF-FBD7E2F54FC4}" name="Haley Spencer" initials="HS" userId="S::hspencer@Palladianpartners.com::17ef09f3-ed84-43e3-b9e9-f089a85734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mber Mosher" initials="AM" lastIdx="2" clrIdx="6">
    <p:extLst>
      <p:ext uri="{19B8F6BF-5375-455C-9EA6-DF929625EA0E}">
        <p15:presenceInfo xmlns:p15="http://schemas.microsoft.com/office/powerpoint/2012/main" userId="S::amosher@palladianpartners.com::3055293f-a2cb-4c9c-9b91-1d62f3740f66" providerId="AD"/>
      </p:ext>
    </p:extLst>
  </p:cmAuthor>
  <p:cmAuthor id="1" name="Elmi, Joanna (CDC/ONDIEH/NCCDPHP)" initials="EJ(" lastIdx="2" clrIdx="0">
    <p:extLst>
      <p:ext uri="{19B8F6BF-5375-455C-9EA6-DF929625EA0E}">
        <p15:presenceInfo xmlns:p15="http://schemas.microsoft.com/office/powerpoint/2012/main" userId="S-1-5-21-1207783550-2075000910-922709458-176991" providerId="AD"/>
      </p:ext>
    </p:extLst>
  </p:cmAuthor>
  <p:cmAuthor id="8" name="Daniel Greenstein" initials="DG" lastIdx="2" clrIdx="7">
    <p:extLst>
      <p:ext uri="{19B8F6BF-5375-455C-9EA6-DF929625EA0E}">
        <p15:presenceInfo xmlns:p15="http://schemas.microsoft.com/office/powerpoint/2012/main" userId="S::DGreenstein@Palladianpartners.com::3cd33c25-c117-424b-a9b8-2193c714d5a9" providerId="AD"/>
      </p:ext>
    </p:extLst>
  </p:cmAuthor>
  <p:cmAuthor id="2" name="Rivera, Mark (CDC/DDNID/NCCDPHP/DHDSP)" initials="RM(" lastIdx="21" clrIdx="1">
    <p:extLst>
      <p:ext uri="{19B8F6BF-5375-455C-9EA6-DF929625EA0E}">
        <p15:presenceInfo xmlns:p15="http://schemas.microsoft.com/office/powerpoint/2012/main" userId="S-1-5-21-1207783550-2075000910-922709458-199404" providerId="AD"/>
      </p:ext>
    </p:extLst>
  </p:cmAuthor>
  <p:cmAuthor id="9" name="Helena Mickle" initials="HM" lastIdx="11" clrIdx="8">
    <p:extLst>
      <p:ext uri="{19B8F6BF-5375-455C-9EA6-DF929625EA0E}">
        <p15:presenceInfo xmlns:p15="http://schemas.microsoft.com/office/powerpoint/2012/main" userId="S-1-5-21-1417001333-1383384898-725345543-26322" providerId="AD"/>
      </p:ext>
    </p:extLst>
  </p:cmAuthor>
  <p:cmAuthor id="3" name="Shantharam, Sharada (CDC/DDNID/NCCDPHP/DHDSP) (CTR)" initials="SS((" lastIdx="82" clrIdx="2">
    <p:extLst>
      <p:ext uri="{19B8F6BF-5375-455C-9EA6-DF929625EA0E}">
        <p15:presenceInfo xmlns:p15="http://schemas.microsoft.com/office/powerpoint/2012/main" userId="S::ktq4@cdc.gov::709bd3dc-8d6b-47c2-813b-5ff8610d7570" providerId="AD"/>
      </p:ext>
    </p:extLst>
  </p:cmAuthor>
  <p:cmAuthor id="10" name="Haley Spencer" initials="HS" lastIdx="1" clrIdx="9">
    <p:extLst>
      <p:ext uri="{19B8F6BF-5375-455C-9EA6-DF929625EA0E}">
        <p15:presenceInfo xmlns:p15="http://schemas.microsoft.com/office/powerpoint/2012/main" userId="S-1-5-21-1417001333-1383384898-725345543-74439" providerId="AD"/>
      </p:ext>
    </p:extLst>
  </p:cmAuthor>
  <p:cmAuthor id="4" name="Elmi, Joanna (CDC/DDNID/NCCDPHP/DHDSP)" initials="EJ(" lastIdx="13" clrIdx="3">
    <p:extLst>
      <p:ext uri="{19B8F6BF-5375-455C-9EA6-DF929625EA0E}">
        <p15:presenceInfo xmlns:p15="http://schemas.microsoft.com/office/powerpoint/2012/main" userId="S::zft6@cdc.gov::d06a0ef5-b787-45e1-b688-5b3fcf7f00b0" providerId="AD"/>
      </p:ext>
    </p:extLst>
  </p:cmAuthor>
  <p:cmAuthor id="5" name="Rasool, Aysha (CDC/DDNID/NCCDPHP/DHDSP)" initials="RA(" lastIdx="21" clrIdx="4">
    <p:extLst>
      <p:ext uri="{19B8F6BF-5375-455C-9EA6-DF929625EA0E}">
        <p15:presenceInfo xmlns:p15="http://schemas.microsoft.com/office/powerpoint/2012/main" userId="S::ppl4@cdc.gov::7e79212a-1b26-4c60-8002-2321fc64385c" providerId="AD"/>
      </p:ext>
    </p:extLst>
  </p:cmAuthor>
  <p:cmAuthor id="6" name="Rivera, Mark (CDC/DDNID/NCCDPHP/DHDSP)" initials="RM( [2]" lastIdx="32" clrIdx="5">
    <p:extLst>
      <p:ext uri="{19B8F6BF-5375-455C-9EA6-DF929625EA0E}">
        <p15:presenceInfo xmlns:p15="http://schemas.microsoft.com/office/powerpoint/2012/main" userId="S::dhz7@cdc.gov::9fda812a-8b3a-4f3a-ac9a-adacdb5cc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DB1F26"/>
    <a:srgbClr val="E10000"/>
    <a:srgbClr val="C147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3" autoAdjust="0"/>
    <p:restoredTop sz="80779" autoAdjust="0"/>
  </p:normalViewPr>
  <p:slideViewPr>
    <p:cSldViewPr snapToGrid="0">
      <p:cViewPr varScale="1">
        <p:scale>
          <a:sx n="89" d="100"/>
          <a:sy n="89" d="100"/>
        </p:scale>
        <p:origin x="468" y="66"/>
      </p:cViewPr>
      <p:guideLst/>
    </p:cSldViewPr>
  </p:slideViewPr>
  <p:outlineViewPr>
    <p:cViewPr>
      <p:scale>
        <a:sx n="33" d="100"/>
        <a:sy n="33" d="100"/>
      </p:scale>
      <p:origin x="0" y="-23244"/>
    </p:cViewPr>
  </p:outlineViewPr>
  <p:notesTextViewPr>
    <p:cViewPr>
      <p:scale>
        <a:sx n="1" d="1"/>
        <a:sy n="1" d="1"/>
      </p:scale>
      <p:origin x="0" y="0"/>
    </p:cViewPr>
  </p:notesTextViewPr>
  <p:notesViewPr>
    <p:cSldViewPr snapToGrid="0">
      <p:cViewPr varScale="1">
        <p:scale>
          <a:sx n="80" d="100"/>
          <a:sy n="80" d="100"/>
        </p:scale>
        <p:origin x="31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oehm" userId="1641bce7-7692-4520-91be-0eaac45ab18d" providerId="ADAL" clId="{CC684C47-F035-4862-BEC5-A7951E44B173}"/>
    <pc:docChg chg="modSld">
      <pc:chgData name="Steve Boehm" userId="1641bce7-7692-4520-91be-0eaac45ab18d" providerId="ADAL" clId="{CC684C47-F035-4862-BEC5-A7951E44B173}" dt="2022-07-08T22:50:52.578" v="1" actId="962"/>
      <pc:docMkLst>
        <pc:docMk/>
      </pc:docMkLst>
      <pc:sldChg chg="modSp mod">
        <pc:chgData name="Steve Boehm" userId="1641bce7-7692-4520-91be-0eaac45ab18d" providerId="ADAL" clId="{CC684C47-F035-4862-BEC5-A7951E44B173}" dt="2022-07-08T22:50:52.578" v="1" actId="962"/>
        <pc:sldMkLst>
          <pc:docMk/>
          <pc:sldMk cId="3153741620" sldId="341"/>
        </pc:sldMkLst>
        <pc:picChg chg="mod">
          <ac:chgData name="Steve Boehm" userId="1641bce7-7692-4520-91be-0eaac45ab18d" providerId="ADAL" clId="{CC684C47-F035-4862-BEC5-A7951E44B173}" dt="2022-07-08T22:50:52.578" v="1" actId="962"/>
          <ac:picMkLst>
            <pc:docMk/>
            <pc:sldMk cId="3153741620" sldId="341"/>
            <ac:picMk id="10" creationId="{153AEEF9-E959-46F5-82F6-CA67D02577B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1"/>
            <a:ext cx="3038475" cy="466725"/>
          </a:xfrm>
          <a:prstGeom prst="rect">
            <a:avLst/>
          </a:prstGeom>
        </p:spPr>
        <p:txBody>
          <a:bodyPr vert="horz" lIns="91440" tIns="45720" rIns="91440" bIns="45720" rtlCol="0"/>
          <a:lstStyle>
            <a:lvl1pPr algn="r">
              <a:defRPr sz="1200"/>
            </a:lvl1pPr>
          </a:lstStyle>
          <a:p>
            <a:fld id="{5032F326-5689-4BC4-A59D-85016E033396}" type="datetimeFigureOut">
              <a:rPr lang="en-US" smtClean="0"/>
              <a:t>7/21/2022</a:t>
            </a:fld>
            <a:endParaRPr lang="en-US" dirty="0"/>
          </a:p>
        </p:txBody>
      </p:sp>
      <p:sp>
        <p:nvSpPr>
          <p:cNvPr id="4" name="Footer Placeholder 3"/>
          <p:cNvSpPr>
            <a:spLocks noGrp="1"/>
          </p:cNvSpPr>
          <p:nvPr>
            <p:ph type="ftr" sz="quarter" idx="2"/>
          </p:nvPr>
        </p:nvSpPr>
        <p:spPr>
          <a:xfrm>
            <a:off x="2" y="8829677"/>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6725"/>
          </a:xfrm>
          <a:prstGeom prst="rect">
            <a:avLst/>
          </a:prstGeom>
        </p:spPr>
        <p:txBody>
          <a:bodyPr vert="horz" lIns="91440" tIns="45720" rIns="91440" bIns="45720" rtlCol="0" anchor="b"/>
          <a:lstStyle>
            <a:lvl1pPr algn="r">
              <a:defRPr sz="1200"/>
            </a:lvl1pPr>
          </a:lstStyle>
          <a:p>
            <a:fld id="{38C33310-D70C-4B2C-8282-822A7D1AE57C}" type="slidenum">
              <a:rPr lang="en-US" smtClean="0"/>
              <a:t>‹#›</a:t>
            </a:fld>
            <a:endParaRPr lang="en-US" dirty="0"/>
          </a:p>
        </p:txBody>
      </p:sp>
    </p:spTree>
    <p:extLst>
      <p:ext uri="{BB962C8B-B14F-4D97-AF65-F5344CB8AC3E}">
        <p14:creationId xmlns:p14="http://schemas.microsoft.com/office/powerpoint/2010/main" val="3022454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D91E9C-8161-442A-ABDA-74D340288E92}" type="datetimeFigureOut">
              <a:rPr lang="en-US" smtClean="0"/>
              <a:t>7/21/2022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77" tIns="46589" rIns="93177" bIns="46589" rtlCol="0" anchor="b"/>
          <a:lstStyle>
            <a:lvl1pPr algn="r">
              <a:defRPr sz="1200"/>
            </a:lvl1pPr>
          </a:lstStyle>
          <a:p>
            <a:fld id="{29FA07D1-163D-4F40-82F7-B930A22416E2}" type="slidenum">
              <a:rPr lang="en-US" smtClean="0"/>
              <a:t>‹#›</a:t>
            </a:fld>
            <a:endParaRPr lang="en-US" dirty="0"/>
          </a:p>
        </p:txBody>
      </p:sp>
    </p:spTree>
    <p:extLst>
      <p:ext uri="{BB962C8B-B14F-4D97-AF65-F5344CB8AC3E}">
        <p14:creationId xmlns:p14="http://schemas.microsoft.com/office/powerpoint/2010/main" val="179802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a:t>
            </a:fld>
            <a:endParaRPr lang="en-US" dirty="0"/>
          </a:p>
        </p:txBody>
      </p:sp>
    </p:spTree>
    <p:extLst>
      <p:ext uri="{BB962C8B-B14F-4D97-AF65-F5344CB8AC3E}">
        <p14:creationId xmlns:p14="http://schemas.microsoft.com/office/powerpoint/2010/main" val="287113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highlight>
                  <a:srgbClr val="FFFF00"/>
                </a:highlight>
                <a:latin typeface="+mn-lt"/>
                <a:ea typeface="+mn-ea"/>
                <a:cs typeface="+mn-cs"/>
              </a:rPr>
              <a:t>If enabled by your health department, users can save their progress thus far by utilizing the Save and Return button, typically located on the first page. The link to the form can then be shared with other users who can access it through the same account.</a:t>
            </a:r>
          </a:p>
          <a:p>
            <a:endParaRPr lang="en-US" sz="1200" kern="1200" dirty="0">
              <a:solidFill>
                <a:schemeClr val="tx1"/>
              </a:solidFill>
              <a:highlight>
                <a:srgbClr val="FFFF00"/>
              </a:highlight>
              <a:latin typeface="+mn-lt"/>
              <a:ea typeface="+mn-ea"/>
              <a:cs typeface="+mn-cs"/>
            </a:endParaRPr>
          </a:p>
          <a:p>
            <a:r>
              <a:rPr lang="en-US" sz="1200" kern="1200" dirty="0">
                <a:solidFill>
                  <a:schemeClr val="tx1"/>
                </a:solidFill>
                <a:highlight>
                  <a:srgbClr val="FFFF00"/>
                </a:highlight>
                <a:latin typeface="+mn-lt"/>
                <a:ea typeface="+mn-ea"/>
                <a:cs typeface="+mn-cs"/>
              </a:rPr>
              <a:t>We recommend logging into your account provided by your health department prior to beginning answering the questions. If you do not have an account, information will not be saved to complete the form or retrieve entered information or results.</a:t>
            </a:r>
          </a:p>
        </p:txBody>
      </p:sp>
      <p:sp>
        <p:nvSpPr>
          <p:cNvPr id="4" name="Slide Number Placeholder 3"/>
          <p:cNvSpPr>
            <a:spLocks noGrp="1"/>
          </p:cNvSpPr>
          <p:nvPr>
            <p:ph type="sldNum" sz="quarter" idx="5"/>
          </p:nvPr>
        </p:nvSpPr>
        <p:spPr/>
        <p:txBody>
          <a:bodyPr/>
          <a:lstStyle/>
          <a:p>
            <a:fld id="{29FA07D1-163D-4F40-82F7-B930A22416E2}" type="slidenum">
              <a:rPr lang="en-US" smtClean="0"/>
              <a:t>10</a:t>
            </a:fld>
            <a:endParaRPr lang="en-US" dirty="0"/>
          </a:p>
        </p:txBody>
      </p:sp>
    </p:spTree>
    <p:extLst>
      <p:ext uri="{BB962C8B-B14F-4D97-AF65-F5344CB8AC3E}">
        <p14:creationId xmlns:p14="http://schemas.microsoft.com/office/powerpoint/2010/main" val="321606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A07D1-163D-4F40-82F7-B930A22416E2}" type="slidenum">
              <a:rPr lang="en-US" smtClean="0"/>
              <a:t>11</a:t>
            </a:fld>
            <a:endParaRPr lang="en-US" dirty="0"/>
          </a:p>
        </p:txBody>
      </p:sp>
    </p:spTree>
    <p:extLst>
      <p:ext uri="{BB962C8B-B14F-4D97-AF65-F5344CB8AC3E}">
        <p14:creationId xmlns:p14="http://schemas.microsoft.com/office/powerpoint/2010/main" val="331657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to Formsite is the Save &amp; Return feature. Under this feature, you can save their progress and return to complete the ScoreCard at another time. You can also share the login information with another member of their team to enter responses that they may be more familiar with. </a:t>
            </a:r>
          </a:p>
          <a:p>
            <a:r>
              <a:rPr lang="en-US" dirty="0"/>
              <a:t>Your partnering health department can provide a username and password for you, or you can create your own username and password. Either option will allow your partnering health department to view your responses and completion status. We do, however, recommend that you inform your partnering health department of your username if you create your own so they may associate your responses to the username account. </a:t>
            </a:r>
          </a:p>
        </p:txBody>
      </p:sp>
      <p:sp>
        <p:nvSpPr>
          <p:cNvPr id="4" name="Slide Number Placeholder 3"/>
          <p:cNvSpPr>
            <a:spLocks noGrp="1"/>
          </p:cNvSpPr>
          <p:nvPr>
            <p:ph type="sldNum" sz="quarter" idx="5"/>
          </p:nvPr>
        </p:nvSpPr>
        <p:spPr/>
        <p:txBody>
          <a:bodyPr/>
          <a:lstStyle/>
          <a:p>
            <a:fld id="{29FA07D1-163D-4F40-82F7-B930A22416E2}" type="slidenum">
              <a:rPr lang="en-US" smtClean="0"/>
              <a:t>12</a:t>
            </a:fld>
            <a:endParaRPr lang="en-US" dirty="0"/>
          </a:p>
        </p:txBody>
      </p:sp>
    </p:spTree>
    <p:extLst>
      <p:ext uri="{BB962C8B-B14F-4D97-AF65-F5344CB8AC3E}">
        <p14:creationId xmlns:p14="http://schemas.microsoft.com/office/powerpoint/2010/main" val="129224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13</a:t>
            </a:fld>
            <a:endParaRPr lang="en-US" dirty="0"/>
          </a:p>
        </p:txBody>
      </p:sp>
    </p:spTree>
    <p:extLst>
      <p:ext uri="{BB962C8B-B14F-4D97-AF65-F5344CB8AC3E}">
        <p14:creationId xmlns:p14="http://schemas.microsoft.com/office/powerpoint/2010/main" val="163318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14</a:t>
            </a:fld>
            <a:endParaRPr lang="en-US" dirty="0"/>
          </a:p>
        </p:txBody>
      </p:sp>
    </p:spTree>
    <p:extLst>
      <p:ext uri="{BB962C8B-B14F-4D97-AF65-F5344CB8AC3E}">
        <p14:creationId xmlns:p14="http://schemas.microsoft.com/office/powerpoint/2010/main" val="368328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A07D1-163D-4F40-82F7-B930A22416E2}" type="slidenum">
              <a:rPr lang="en-US" smtClean="0"/>
              <a:t>15</a:t>
            </a:fld>
            <a:endParaRPr lang="en-US" dirty="0"/>
          </a:p>
        </p:txBody>
      </p:sp>
    </p:spTree>
    <p:extLst>
      <p:ext uri="{BB962C8B-B14F-4D97-AF65-F5344CB8AC3E}">
        <p14:creationId xmlns:p14="http://schemas.microsoft.com/office/powerpoint/2010/main" val="103261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16</a:t>
            </a:fld>
            <a:endParaRPr lang="en-US" dirty="0"/>
          </a:p>
        </p:txBody>
      </p:sp>
    </p:spTree>
    <p:extLst>
      <p:ext uri="{BB962C8B-B14F-4D97-AF65-F5344CB8AC3E}">
        <p14:creationId xmlns:p14="http://schemas.microsoft.com/office/powerpoint/2010/main" val="380324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17</a:t>
            </a:fld>
            <a:endParaRPr lang="en-US" dirty="0"/>
          </a:p>
        </p:txBody>
      </p:sp>
    </p:spTree>
    <p:extLst>
      <p:ext uri="{BB962C8B-B14F-4D97-AF65-F5344CB8AC3E}">
        <p14:creationId xmlns:p14="http://schemas.microsoft.com/office/powerpoint/2010/main" val="13009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18</a:t>
            </a:fld>
            <a:endParaRPr lang="en-US" dirty="0"/>
          </a:p>
        </p:txBody>
      </p:sp>
    </p:spTree>
    <p:extLst>
      <p:ext uri="{BB962C8B-B14F-4D97-AF65-F5344CB8AC3E}">
        <p14:creationId xmlns:p14="http://schemas.microsoft.com/office/powerpoint/2010/main" val="402052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19</a:t>
            </a:fld>
            <a:endParaRPr lang="en-US" dirty="0"/>
          </a:p>
        </p:txBody>
      </p:sp>
    </p:spTree>
    <p:extLst>
      <p:ext uri="{BB962C8B-B14F-4D97-AF65-F5344CB8AC3E}">
        <p14:creationId xmlns:p14="http://schemas.microsoft.com/office/powerpoint/2010/main" val="341921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2</a:t>
            </a:fld>
            <a:endParaRPr lang="en-US" dirty="0"/>
          </a:p>
        </p:txBody>
      </p:sp>
    </p:spTree>
    <p:extLst>
      <p:ext uri="{BB962C8B-B14F-4D97-AF65-F5344CB8AC3E}">
        <p14:creationId xmlns:p14="http://schemas.microsoft.com/office/powerpoint/2010/main" val="456523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20</a:t>
            </a:fld>
            <a:endParaRPr lang="en-US" dirty="0"/>
          </a:p>
        </p:txBody>
      </p:sp>
    </p:spTree>
    <p:extLst>
      <p:ext uri="{BB962C8B-B14F-4D97-AF65-F5344CB8AC3E}">
        <p14:creationId xmlns:p14="http://schemas.microsoft.com/office/powerpoint/2010/main" val="1814775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Save &amp; Return is enabled, the blue “Save Progress” button will appear in between the previous and next buttons. </a:t>
            </a:r>
          </a:p>
        </p:txBody>
      </p:sp>
      <p:sp>
        <p:nvSpPr>
          <p:cNvPr id="4" name="Slide Number Placeholder 3"/>
          <p:cNvSpPr>
            <a:spLocks noGrp="1"/>
          </p:cNvSpPr>
          <p:nvPr>
            <p:ph type="sldNum" sz="quarter" idx="10"/>
          </p:nvPr>
        </p:nvSpPr>
        <p:spPr/>
        <p:txBody>
          <a:bodyPr/>
          <a:lstStyle/>
          <a:p>
            <a:fld id="{29FA07D1-163D-4F40-82F7-B930A22416E2}" type="slidenum">
              <a:rPr lang="en-US" smtClean="0"/>
              <a:t>21</a:t>
            </a:fld>
            <a:endParaRPr lang="en-US" dirty="0"/>
          </a:p>
        </p:txBody>
      </p:sp>
    </p:spTree>
    <p:extLst>
      <p:ext uri="{BB962C8B-B14F-4D97-AF65-F5344CB8AC3E}">
        <p14:creationId xmlns:p14="http://schemas.microsoft.com/office/powerpoint/2010/main" val="1155769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22</a:t>
            </a:fld>
            <a:endParaRPr lang="en-US" dirty="0"/>
          </a:p>
        </p:txBody>
      </p:sp>
    </p:spTree>
    <p:extLst>
      <p:ext uri="{BB962C8B-B14F-4D97-AF65-F5344CB8AC3E}">
        <p14:creationId xmlns:p14="http://schemas.microsoft.com/office/powerpoint/2010/main" val="3407574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23</a:t>
            </a:fld>
            <a:endParaRPr lang="en-US" dirty="0"/>
          </a:p>
        </p:txBody>
      </p:sp>
    </p:spTree>
    <p:extLst>
      <p:ext uri="{BB962C8B-B14F-4D97-AF65-F5344CB8AC3E}">
        <p14:creationId xmlns:p14="http://schemas.microsoft.com/office/powerpoint/2010/main" val="130121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A07D1-163D-4F40-82F7-B930A22416E2}" type="slidenum">
              <a:rPr lang="en-US" smtClean="0"/>
              <a:t>24</a:t>
            </a:fld>
            <a:endParaRPr lang="en-US" dirty="0"/>
          </a:p>
        </p:txBody>
      </p:sp>
    </p:spTree>
    <p:extLst>
      <p:ext uri="{BB962C8B-B14F-4D97-AF65-F5344CB8AC3E}">
        <p14:creationId xmlns:p14="http://schemas.microsoft.com/office/powerpoint/2010/main" val="2560614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A07D1-163D-4F40-82F7-B930A22416E2}" type="slidenum">
              <a:rPr lang="en-US" smtClean="0"/>
              <a:t>25</a:t>
            </a:fld>
            <a:endParaRPr lang="en-US" dirty="0"/>
          </a:p>
        </p:txBody>
      </p:sp>
    </p:spTree>
    <p:extLst>
      <p:ext uri="{BB962C8B-B14F-4D97-AF65-F5344CB8AC3E}">
        <p14:creationId xmlns:p14="http://schemas.microsoft.com/office/powerpoint/2010/main" val="4090681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*Note to presenter: Include your contact information on this slide.</a:t>
            </a:r>
          </a:p>
        </p:txBody>
      </p:sp>
      <p:sp>
        <p:nvSpPr>
          <p:cNvPr id="4" name="Slide Number Placeholder 3"/>
          <p:cNvSpPr>
            <a:spLocks noGrp="1"/>
          </p:cNvSpPr>
          <p:nvPr>
            <p:ph type="sldNum" sz="quarter" idx="10"/>
          </p:nvPr>
        </p:nvSpPr>
        <p:spPr/>
        <p:txBody>
          <a:bodyPr/>
          <a:lstStyle/>
          <a:p>
            <a:fld id="{29FA07D1-163D-4F40-82F7-B930A22416E2}" type="slidenum">
              <a:rPr lang="en-US" smtClean="0"/>
              <a:t>26</a:t>
            </a:fld>
            <a:endParaRPr lang="en-US" dirty="0"/>
          </a:p>
        </p:txBody>
      </p:sp>
    </p:spTree>
    <p:extLst>
      <p:ext uri="{BB962C8B-B14F-4D97-AF65-F5344CB8AC3E}">
        <p14:creationId xmlns:p14="http://schemas.microsoft.com/office/powerpoint/2010/main" val="387164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Addressing chronic diseases and associated health risk factors is a pressing and costly challenge for the U.S. health care system.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Yet, there is a lack of standard approaches to assess the current state of primary care management strategies and processes for adults</a:t>
            </a:r>
            <a:r>
              <a:rPr lang="en-US" sz="1200" kern="1200" baseline="0" dirty="0">
                <a:solidFill>
                  <a:schemeClr val="tx1"/>
                </a:solidFill>
                <a:effectLst/>
                <a:latin typeface="+mn-lt"/>
                <a:ea typeface="+mn-ea"/>
                <a:cs typeface="+mn-cs"/>
              </a:rPr>
              <a:t> with high blood pressure, high cholesterol, prediabetes or diabetes, obesity, COPD, cancer, or who smoke.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Health Systems Scorecard was developed as a </a:t>
            </a:r>
            <a:r>
              <a:rPr lang="en-US" sz="1200" u="sng" kern="1200" baseline="0" dirty="0">
                <a:solidFill>
                  <a:schemeClr val="tx1"/>
                </a:solidFill>
                <a:effectLst/>
                <a:latin typeface="+mn-lt"/>
                <a:ea typeface="+mn-ea"/>
                <a:cs typeface="+mn-cs"/>
              </a:rPr>
              <a:t>voluntary</a:t>
            </a:r>
            <a:r>
              <a:rPr lang="en-US" sz="1200" kern="1200" baseline="0" dirty="0">
                <a:solidFill>
                  <a:schemeClr val="tx1"/>
                </a:solidFill>
                <a:effectLst/>
                <a:latin typeface="+mn-lt"/>
                <a:ea typeface="+mn-ea"/>
                <a:cs typeface="+mn-cs"/>
              </a:rPr>
              <a:t> quality improvement tool that can be used by health departments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better understand how evidence-based strategies are being implemented by small to medium-sized health systems in their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and to identify possible gaps and prioritize high impact strategies for the improved management of chronic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Results from the Scorecard can be used by health systems and health departments to guide a dialogue on chronic disease management and potential improvements.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29FA07D1-163D-4F40-82F7-B930A22416E2}" type="slidenum">
              <a:rPr lang="en-US" smtClean="0"/>
              <a:t>3</a:t>
            </a:fld>
            <a:endParaRPr lang="en-US" dirty="0"/>
          </a:p>
        </p:txBody>
      </p:sp>
    </p:spTree>
    <p:extLst>
      <p:ext uri="{BB962C8B-B14F-4D97-AF65-F5344CB8AC3E}">
        <p14:creationId xmlns:p14="http://schemas.microsoft.com/office/powerpoint/2010/main" val="190059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You may enter your own case example here.</a:t>
            </a:r>
          </a:p>
        </p:txBody>
      </p:sp>
      <p:sp>
        <p:nvSpPr>
          <p:cNvPr id="4" name="Slide Number Placeholder 3"/>
          <p:cNvSpPr>
            <a:spLocks noGrp="1"/>
          </p:cNvSpPr>
          <p:nvPr>
            <p:ph type="sldNum" sz="quarter" idx="10"/>
          </p:nvPr>
        </p:nvSpPr>
        <p:spPr/>
        <p:txBody>
          <a:bodyPr/>
          <a:lstStyle/>
          <a:p>
            <a:fld id="{29FA07D1-163D-4F40-82F7-B930A22416E2}" type="slidenum">
              <a:rPr lang="en-US" smtClean="0"/>
              <a:t>4</a:t>
            </a:fld>
            <a:endParaRPr lang="en-US" dirty="0"/>
          </a:p>
        </p:txBody>
      </p:sp>
    </p:spTree>
    <p:extLst>
      <p:ext uri="{BB962C8B-B14F-4D97-AF65-F5344CB8AC3E}">
        <p14:creationId xmlns:p14="http://schemas.microsoft.com/office/powerpoint/2010/main" val="421202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5</a:t>
            </a:fld>
            <a:endParaRPr lang="en-US" dirty="0"/>
          </a:p>
        </p:txBody>
      </p:sp>
    </p:spTree>
    <p:extLst>
      <p:ext uri="{BB962C8B-B14F-4D97-AF65-F5344CB8AC3E}">
        <p14:creationId xmlns:p14="http://schemas.microsoft.com/office/powerpoint/2010/main" val="403035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rapid evaluation was conducted in which semi-structured interviews were conducted with 9 state health departments to get their recommendations regarding possible improvements to the first version of the HSSC.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Here are just a few examples the updates that resulted in the 2</a:t>
            </a:r>
            <a:r>
              <a:rPr lang="en-US" sz="1200" b="0" baseline="30000" dirty="0"/>
              <a:t>nd</a:t>
            </a:r>
            <a:r>
              <a:rPr lang="en-US" sz="1200" b="0" dirty="0"/>
              <a:t> version of the HSSC and its supporting documentation, which is now going live.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addition, its worth noting that an HSSC workgroup consisting of health department representatives informed these efforts.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6</a:t>
            </a:fld>
            <a:endParaRPr lang="en-US" dirty="0"/>
          </a:p>
        </p:txBody>
      </p:sp>
    </p:spTree>
    <p:extLst>
      <p:ext uri="{BB962C8B-B14F-4D97-AF65-F5344CB8AC3E}">
        <p14:creationId xmlns:p14="http://schemas.microsoft.com/office/powerpoint/2010/main" val="189432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Four modules—clinical guidelines, clinical decision supports and protocols, patient education, and self-management and care management—are stratified by disease type. And module H is stratified by cancer type. Stratifying these modules allowed for a more targeted assessment and scoring process.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For each Scorecard item, the user indicates “yes” or “no” to whether their health system has a policy in place in the past 12 months to support the strategy. A score of either 1, 2 or 3 is assigned to each “yes” response. The scoring is based on the quality and strength of evidence that the strategy can impact the disease or condition outcome, using the QuIC methodology which I’ll explain a little later.</a:t>
            </a:r>
          </a:p>
        </p:txBody>
      </p:sp>
      <p:sp>
        <p:nvSpPr>
          <p:cNvPr id="4" name="Slide Number Placeholder 3"/>
          <p:cNvSpPr>
            <a:spLocks noGrp="1"/>
          </p:cNvSpPr>
          <p:nvPr>
            <p:ph type="sldNum" sz="quarter" idx="10"/>
          </p:nvPr>
        </p:nvSpPr>
        <p:spPr/>
        <p:txBody>
          <a:bodyPr/>
          <a:lstStyle/>
          <a:p>
            <a:fld id="{29FA07D1-163D-4F40-82F7-B930A22416E2}" type="slidenum">
              <a:rPr lang="en-US" smtClean="0"/>
              <a:t>7</a:t>
            </a:fld>
            <a:endParaRPr lang="en-US" dirty="0"/>
          </a:p>
        </p:txBody>
      </p:sp>
    </p:spTree>
    <p:extLst>
      <p:ext uri="{BB962C8B-B14F-4D97-AF65-F5344CB8AC3E}">
        <p14:creationId xmlns:p14="http://schemas.microsoft.com/office/powerpoint/2010/main" val="287357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user completes a module or modules, the system will produce</a:t>
            </a:r>
            <a:r>
              <a:rPr lang="en-US" baseline="0" dirty="0"/>
              <a:t> a</a:t>
            </a:r>
            <a:r>
              <a:rPr lang="en-US" dirty="0"/>
              <a:t> final score and a list of recommended</a:t>
            </a:r>
            <a:r>
              <a:rPr lang="en-US" baseline="0" dirty="0"/>
              <a:t> resources for areas where the health system scored low.</a:t>
            </a:r>
          </a:p>
          <a:p>
            <a:r>
              <a:rPr lang="en-US" dirty="0"/>
              <a:t>Ideally, the health system can choose to share the results with the partner health department to guide a dialogue about potential improvements and useful resources.</a:t>
            </a:r>
          </a:p>
          <a:p>
            <a:r>
              <a:rPr lang="en-US" dirty="0"/>
              <a:t>And, just as a reminder, </a:t>
            </a:r>
            <a:r>
              <a:rPr lang="en-US" i="1" dirty="0"/>
              <a:t>no data will be shared with or stored by CDC.</a:t>
            </a:r>
          </a:p>
        </p:txBody>
      </p:sp>
      <p:sp>
        <p:nvSpPr>
          <p:cNvPr id="4" name="Slide Number Placeholder 3"/>
          <p:cNvSpPr>
            <a:spLocks noGrp="1"/>
          </p:cNvSpPr>
          <p:nvPr>
            <p:ph type="sldNum" sz="quarter" idx="10"/>
          </p:nvPr>
        </p:nvSpPr>
        <p:spPr/>
        <p:txBody>
          <a:bodyPr/>
          <a:lstStyle/>
          <a:p>
            <a:fld id="{29FA07D1-163D-4F40-82F7-B930A22416E2}" type="slidenum">
              <a:rPr lang="en-US" smtClean="0"/>
              <a:t>8</a:t>
            </a:fld>
            <a:endParaRPr lang="en-US" dirty="0"/>
          </a:p>
        </p:txBody>
      </p:sp>
    </p:spTree>
    <p:extLst>
      <p:ext uri="{BB962C8B-B14F-4D97-AF65-F5344CB8AC3E}">
        <p14:creationId xmlns:p14="http://schemas.microsoft.com/office/powerpoint/2010/main" val="127719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A07D1-163D-4F40-82F7-B930A22416E2}" type="slidenum">
              <a:rPr lang="en-US" smtClean="0"/>
              <a:t>9</a:t>
            </a:fld>
            <a:endParaRPr lang="en-US" dirty="0"/>
          </a:p>
        </p:txBody>
      </p:sp>
    </p:spTree>
    <p:extLst>
      <p:ext uri="{BB962C8B-B14F-4D97-AF65-F5344CB8AC3E}">
        <p14:creationId xmlns:p14="http://schemas.microsoft.com/office/powerpoint/2010/main" val="68539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9" name="Straight Connector 8">
            <a:extLst>
              <a:ext uri="{C183D7F6-B498-43B3-948B-1728B52AA6E4}">
                <adec:decorative xmlns:adec="http://schemas.microsoft.com/office/drawing/2017/decorative" val="1"/>
              </a:ext>
            </a:extLst>
          </p:cNvPr>
          <p:cNvCxnSpPr/>
          <p:nvPr userDrawn="1"/>
        </p:nvCxnSpPr>
        <p:spPr>
          <a:xfrm>
            <a:off x="11548359" y="0"/>
            <a:ext cx="0" cy="6858000"/>
          </a:xfrm>
          <a:prstGeom prst="line">
            <a:avLst/>
          </a:prstGeom>
          <a:ln w="139700">
            <a:solidFill>
              <a:srgbClr val="F1F2F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userDrawn="1"/>
        </p:nvCxnSpPr>
        <p:spPr>
          <a:xfrm>
            <a:off x="11883639" y="0"/>
            <a:ext cx="0" cy="6858000"/>
          </a:xfrm>
          <a:prstGeom prst="line">
            <a:avLst/>
          </a:prstGeom>
          <a:ln w="266700">
            <a:solidFill>
              <a:srgbClr val="F1F2F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88D2598-7723-44E3-BB6D-0C482CB10568}"/>
              </a:ext>
              <a:ext uri="{C183D7F6-B498-43B3-948B-1728B52AA6E4}">
                <adec:decorative xmlns:adec="http://schemas.microsoft.com/office/drawing/2017/decorative" val="1"/>
              </a:ext>
            </a:extLst>
          </p:cNvPr>
          <p:cNvSpPr/>
          <p:nvPr userDrawn="1"/>
        </p:nvSpPr>
        <p:spPr>
          <a:xfrm>
            <a:off x="3" y="1122363"/>
            <a:ext cx="12191997" cy="1873085"/>
          </a:xfrm>
          <a:prstGeom prst="rect">
            <a:avLst/>
          </a:prstGeom>
          <a:solidFill>
            <a:srgbClr val="DB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ctrTitle" hasCustomPrompt="1"/>
          </p:nvPr>
        </p:nvSpPr>
        <p:spPr>
          <a:xfrm>
            <a:off x="0" y="1122363"/>
            <a:ext cx="12192000" cy="1828800"/>
          </a:xfrm>
        </p:spPr>
        <p:txBody>
          <a:bodyPr rIns="822960" anchor="ctr">
            <a:normAutofit/>
          </a:bodyPr>
          <a:lstStyle>
            <a:lvl1pPr algn="ctr">
              <a:defRPr sz="4400" b="1" baseline="0">
                <a:solidFill>
                  <a:schemeClr val="bg1"/>
                </a:solidFill>
                <a:latin typeface="+mj-lt"/>
                <a:ea typeface="Verdana" panose="020B0604030504040204" pitchFamily="34" charset="0"/>
                <a:cs typeface="Calibri" panose="020F0502020204030204" pitchFamily="34" charset="0"/>
              </a:defRPr>
            </a:lvl1pPr>
          </a:lstStyle>
          <a:p>
            <a:r>
              <a:rPr lang="en-US" dirty="0"/>
              <a:t>Title</a:t>
            </a:r>
          </a:p>
        </p:txBody>
      </p:sp>
      <p:sp>
        <p:nvSpPr>
          <p:cNvPr id="3" name="Subtitle 2"/>
          <p:cNvSpPr>
            <a:spLocks noGrp="1"/>
          </p:cNvSpPr>
          <p:nvPr>
            <p:ph type="subTitle" idx="1" hasCustomPrompt="1"/>
          </p:nvPr>
        </p:nvSpPr>
        <p:spPr>
          <a:xfrm>
            <a:off x="1524000" y="3827720"/>
            <a:ext cx="9144000" cy="1430079"/>
          </a:xfrm>
        </p:spPr>
        <p:txBody>
          <a:bodyPr>
            <a:normAutofit/>
          </a:bodyPr>
          <a:lstStyle>
            <a:lvl1pPr marL="0" indent="0" algn="ctr">
              <a:buNone/>
              <a:defRPr sz="2000">
                <a:solidFill>
                  <a:srgbClr val="414042"/>
                </a:solidFill>
                <a:latin typeface="+mn-lt"/>
                <a:ea typeface="Verdana" panose="020B060403050404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Text Placeholder 4">
            <a:extLst>
              <a:ext uri="{FF2B5EF4-FFF2-40B4-BE49-F238E27FC236}">
                <a16:creationId xmlns:a16="http://schemas.microsoft.com/office/drawing/2014/main" id="{CDB415F4-8148-46EA-8527-22A51401E6FC}"/>
              </a:ext>
            </a:extLst>
          </p:cNvPr>
          <p:cNvSpPr>
            <a:spLocks noGrp="1"/>
          </p:cNvSpPr>
          <p:nvPr>
            <p:ph type="body" sz="quarter" idx="10" hasCustomPrompt="1"/>
          </p:nvPr>
        </p:nvSpPr>
        <p:spPr>
          <a:xfrm>
            <a:off x="7675563" y="6410325"/>
            <a:ext cx="3800475" cy="447675"/>
          </a:xfrm>
        </p:spPr>
        <p:txBody>
          <a:bodyPr>
            <a:noAutofit/>
          </a:bodyPr>
          <a:lstStyle>
            <a:lvl1pPr marL="0" indent="0">
              <a:buFont typeface="Arial" panose="020B0604020202020204" pitchFamily="34" charset="0"/>
              <a:buNone/>
              <a:defRPr sz="1100">
                <a:latin typeface="+mn-lt"/>
                <a:cs typeface="Calibri" panose="020F0502020204030204" pitchFamily="34" charset="0"/>
              </a:defRPr>
            </a:lvl1pPr>
            <a:lvl2pPr marL="457200" indent="0">
              <a:buNone/>
              <a:defRPr sz="1100">
                <a:latin typeface="+mn-lt"/>
              </a:defRPr>
            </a:lvl2pPr>
            <a:lvl3pPr marL="914400" indent="0">
              <a:buNone/>
              <a:defRPr sz="1100">
                <a:latin typeface="+mn-lt"/>
              </a:defRPr>
            </a:lvl3pPr>
            <a:lvl4pPr marL="1371600" indent="0">
              <a:buNone/>
              <a:defRPr sz="1100">
                <a:latin typeface="+mn-lt"/>
              </a:defRPr>
            </a:lvl4pPr>
            <a:lvl5pPr marL="1828800" indent="0">
              <a:buNone/>
              <a:defRPr sz="1100">
                <a:latin typeface="+mn-lt"/>
              </a:defRPr>
            </a:lvl5pPr>
          </a:lstStyle>
          <a:p>
            <a:pPr lvl="0"/>
            <a:r>
              <a:rPr lang="en-US"/>
              <a:t>Click to edit Master text stylesl</a:t>
            </a:r>
          </a:p>
        </p:txBody>
      </p:sp>
    </p:spTree>
    <p:extLst>
      <p:ext uri="{BB962C8B-B14F-4D97-AF65-F5344CB8AC3E}">
        <p14:creationId xmlns:p14="http://schemas.microsoft.com/office/powerpoint/2010/main" val="156576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9B3C2D8-4567-4991-B843-67FCC12C1D0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305219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1414557E-2F4E-47B6-B5EA-8BBC6347741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855" y="6037209"/>
            <a:ext cx="1175084" cy="686180"/>
          </a:xfrm>
          <a:prstGeom prst="rect">
            <a:avLst/>
          </a:prstGeom>
        </p:spPr>
      </p:pic>
    </p:spTree>
    <p:extLst>
      <p:ext uri="{BB962C8B-B14F-4D97-AF65-F5344CB8AC3E}">
        <p14:creationId xmlns:p14="http://schemas.microsoft.com/office/powerpoint/2010/main" val="405409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F72F1922-ABF8-4EEC-8550-9317676D4C0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85699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3EABE08D-9C9C-43B6-94D8-09700E4A24D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77873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noFill/>
        </p:spPr>
        <p:txBody>
          <a:bodyPr lIns="822960" rIns="822960"/>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E51B107-9231-4E92-A78F-893F9B07C99D}"/>
              </a:ext>
            </a:extLst>
          </p:cNvPr>
          <p:cNvSpPr>
            <a:spLocks noGrp="1"/>
          </p:cNvSpPr>
          <p:nvPr>
            <p:ph type="body" sz="quarter" idx="10"/>
          </p:nvPr>
        </p:nvSpPr>
        <p:spPr>
          <a:xfrm>
            <a:off x="287677" y="6380299"/>
            <a:ext cx="7150813" cy="322263"/>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None/>
              <a:defRPr sz="1200">
                <a:solidFill>
                  <a:schemeClr val="tx1"/>
                </a:solidFill>
                <a:latin typeface="+mn-lt"/>
              </a:defRPr>
            </a:lvl2pPr>
            <a:lvl3pPr marL="914400" indent="0">
              <a:buNone/>
              <a:defRPr sz="1200">
                <a:solidFill>
                  <a:schemeClr val="tx1"/>
                </a:solidFill>
                <a:latin typeface="+mn-lt"/>
              </a:defRPr>
            </a:lvl3pPr>
            <a:lvl4pPr marL="1371600" indent="0">
              <a:buNone/>
              <a:defRPr sz="1200">
                <a:solidFill>
                  <a:schemeClr val="tx1"/>
                </a:solidFill>
                <a:latin typeface="+mn-lt"/>
              </a:defRPr>
            </a:lvl4pPr>
            <a:lvl5pPr marL="1828800" indent="0">
              <a:buNone/>
              <a:defRPr sz="1200">
                <a:solidFill>
                  <a:schemeClr val="tx1"/>
                </a:solidFill>
                <a:latin typeface="+mn-lt"/>
              </a:defRPr>
            </a:lvl5pPr>
          </a:lstStyle>
          <a:p>
            <a:pPr lvl="0"/>
            <a:r>
              <a:rPr lang="en-US"/>
              <a:t>Click to edit Master text styles</a:t>
            </a:r>
          </a:p>
        </p:txBody>
      </p:sp>
      <p:pic>
        <p:nvPicPr>
          <p:cNvPr id="8" name="Picture 7">
            <a:extLst>
              <a:ext uri="{FF2B5EF4-FFF2-40B4-BE49-F238E27FC236}">
                <a16:creationId xmlns:a16="http://schemas.microsoft.com/office/drawing/2014/main" id="{070C8AF3-26F3-42EA-B367-87A0E00D06E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340752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3130C2-F6F3-4E21-994A-8A8D92B906AD}"/>
              </a:ext>
              <a:ext uri="{C183D7F6-B498-43B3-948B-1728B52AA6E4}">
                <adec:decorative xmlns:adec="http://schemas.microsoft.com/office/drawing/2017/decorative" val="1"/>
              </a:ext>
            </a:extLst>
          </p:cNvPr>
          <p:cNvSpPr/>
          <p:nvPr userDrawn="1"/>
        </p:nvSpPr>
        <p:spPr>
          <a:xfrm>
            <a:off x="831850" y="1682750"/>
            <a:ext cx="10515600" cy="2906713"/>
          </a:xfrm>
          <a:prstGeom prst="rect">
            <a:avLst/>
          </a:prstGeom>
          <a:solidFill>
            <a:srgbClr val="DB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ctr"/>
          <a:lstStyle>
            <a:lvl1pPr>
              <a:defRPr sz="6000">
                <a:latin typeface="+mj-lt"/>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pic>
        <p:nvPicPr>
          <p:cNvPr id="8" name="Picture 7">
            <a:extLst>
              <a:ext uri="{FF2B5EF4-FFF2-40B4-BE49-F238E27FC236}">
                <a16:creationId xmlns:a16="http://schemas.microsoft.com/office/drawing/2014/main" id="{40EF3149-8F0A-4CFE-BF26-B7787B5F7C2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72195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mn-lt"/>
                <a:cs typeface="Calibri" panose="020F0502020204030204" pitchFamily="34" charset="0"/>
              </a:defRPr>
            </a:lvl1pPr>
            <a:lvl2pPr>
              <a:defRPr>
                <a:latin typeface="+mn-lt"/>
                <a:cs typeface="Calibri" panose="020F0502020204030204" pitchFamily="34" charset="0"/>
              </a:defRPr>
            </a:lvl2pPr>
            <a:lvl3pPr>
              <a:defRPr>
                <a:latin typeface="+mn-lt"/>
                <a:cs typeface="Calibri" panose="020F0502020204030204" pitchFamily="34" charset="0"/>
              </a:defRPr>
            </a:lvl3pPr>
            <a:lvl4pPr>
              <a:defRPr>
                <a:latin typeface="+mn-lt"/>
                <a:cs typeface="Calibri" panose="020F0502020204030204" pitchFamily="34" charset="0"/>
              </a:defRPr>
            </a:lvl4pPr>
            <a:lvl5pPr>
              <a:defRPr>
                <a:latin typeface="+mn-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mn-lt"/>
                <a:cs typeface="Calibri" panose="020F0502020204030204" pitchFamily="34" charset="0"/>
              </a:defRPr>
            </a:lvl1pPr>
            <a:lvl2pPr>
              <a:defRPr>
                <a:latin typeface="+mn-lt"/>
                <a:cs typeface="Calibri" panose="020F0502020204030204" pitchFamily="34" charset="0"/>
              </a:defRPr>
            </a:lvl2pPr>
            <a:lvl3pPr>
              <a:defRPr>
                <a:latin typeface="+mn-lt"/>
                <a:cs typeface="Calibri" panose="020F0502020204030204" pitchFamily="34" charset="0"/>
              </a:defRPr>
            </a:lvl3pPr>
            <a:lvl4pPr>
              <a:defRPr>
                <a:latin typeface="+mn-lt"/>
                <a:cs typeface="Calibri" panose="020F0502020204030204" pitchFamily="34" charset="0"/>
              </a:defRPr>
            </a:lvl4pPr>
            <a:lvl5pPr>
              <a:defRPr>
                <a:latin typeface="+mn-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DFFE9068-909E-4E1C-BB53-041B0FC6A270}"/>
              </a:ext>
            </a:extLst>
          </p:cNvPr>
          <p:cNvSpPr>
            <a:spLocks noGrp="1"/>
          </p:cNvSpPr>
          <p:nvPr>
            <p:ph type="body" sz="quarter" idx="10"/>
          </p:nvPr>
        </p:nvSpPr>
        <p:spPr>
          <a:xfrm>
            <a:off x="287677" y="6380299"/>
            <a:ext cx="7150813" cy="322263"/>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None/>
              <a:defRPr sz="1200">
                <a:solidFill>
                  <a:schemeClr val="tx1"/>
                </a:solidFill>
                <a:latin typeface="+mn-lt"/>
              </a:defRPr>
            </a:lvl2pPr>
            <a:lvl3pPr marL="914400" indent="0">
              <a:buNone/>
              <a:defRPr sz="1200">
                <a:solidFill>
                  <a:schemeClr val="tx1"/>
                </a:solidFill>
                <a:latin typeface="+mn-lt"/>
              </a:defRPr>
            </a:lvl3pPr>
            <a:lvl4pPr marL="1371600" indent="0">
              <a:buNone/>
              <a:defRPr sz="1200">
                <a:solidFill>
                  <a:schemeClr val="tx1"/>
                </a:solidFill>
                <a:latin typeface="+mn-lt"/>
              </a:defRPr>
            </a:lvl4pPr>
            <a:lvl5pPr marL="1828800" indent="0">
              <a:buNone/>
              <a:defRPr sz="1200">
                <a:solidFill>
                  <a:schemeClr val="tx1"/>
                </a:solidFill>
                <a:latin typeface="+mn-lt"/>
              </a:defRPr>
            </a:lvl5pPr>
          </a:lstStyle>
          <a:p>
            <a:pPr lvl="0"/>
            <a:r>
              <a:rPr lang="en-US"/>
              <a:t>Click to edit Master text styles</a:t>
            </a:r>
          </a:p>
        </p:txBody>
      </p:sp>
      <p:pic>
        <p:nvPicPr>
          <p:cNvPr id="9" name="Picture 8">
            <a:extLst>
              <a:ext uri="{FF2B5EF4-FFF2-40B4-BE49-F238E27FC236}">
                <a16:creationId xmlns:a16="http://schemas.microsoft.com/office/drawing/2014/main" id="{233A83D5-ECE0-4FA6-98C5-5E81721D7BF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424796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7A555C6-E442-4C4E-B40B-35A094A9579B}"/>
              </a:ext>
            </a:extLst>
          </p:cNvPr>
          <p:cNvSpPr>
            <a:spLocks noGrp="1"/>
          </p:cNvSpPr>
          <p:nvPr>
            <p:ph type="title"/>
          </p:nvPr>
        </p:nvSpPr>
        <p:spPr>
          <a:xfrm>
            <a:off x="0" y="365125"/>
            <a:ext cx="12192000" cy="1325563"/>
          </a:xfrm>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839788" y="1772816"/>
            <a:ext cx="5157787" cy="732258"/>
          </a:xfrm>
        </p:spPr>
        <p:txBody>
          <a:bodyPr anchor="b"/>
          <a:lstStyle>
            <a:lvl1pPr marL="0" indent="0">
              <a:buNone/>
              <a:defRPr sz="2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n-lt"/>
                <a:cs typeface="Calibri" panose="020F0502020204030204" pitchFamily="34" charset="0"/>
              </a:defRPr>
            </a:lvl1pPr>
            <a:lvl2pPr>
              <a:defRPr>
                <a:latin typeface="+mn-lt"/>
                <a:cs typeface="Calibri" panose="020F0502020204030204" pitchFamily="34" charset="0"/>
              </a:defRPr>
            </a:lvl2pPr>
            <a:lvl3pPr>
              <a:defRPr>
                <a:latin typeface="+mn-lt"/>
                <a:cs typeface="Calibri" panose="020F0502020204030204" pitchFamily="34" charset="0"/>
              </a:defRPr>
            </a:lvl3pPr>
            <a:lvl4pPr>
              <a:defRPr>
                <a:latin typeface="+mn-lt"/>
                <a:cs typeface="Calibri" panose="020F0502020204030204" pitchFamily="34" charset="0"/>
              </a:defRPr>
            </a:lvl4pPr>
            <a:lvl5pPr>
              <a:defRPr>
                <a:latin typeface="+mn-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72816"/>
            <a:ext cx="5183188" cy="732258"/>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2D943791-974F-4C59-AE33-1F16AB7B891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7719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1E5F6CE2-9A93-4A29-A2B6-FA55C89AAE9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48706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D5E5D6-E688-44B8-AD09-0A9D0ACFB0B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344406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n-lt"/>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483D427-7B83-4432-BC6A-F478C2C421B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391435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n-lt"/>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icture 8">
            <a:extLst>
              <a:ext uri="{FF2B5EF4-FFF2-40B4-BE49-F238E27FC236}">
                <a16:creationId xmlns:a16="http://schemas.microsoft.com/office/drawing/2014/main" id="{369DAC83-EB74-439A-B883-84ACCB2E5AD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264196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11548359" y="0"/>
            <a:ext cx="0" cy="6858000"/>
          </a:xfrm>
          <a:prstGeom prst="line">
            <a:avLst/>
          </a:prstGeom>
          <a:ln w="139700">
            <a:solidFill>
              <a:srgbClr val="F1F2F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883639" y="0"/>
            <a:ext cx="0" cy="6858000"/>
          </a:xfrm>
          <a:prstGeom prst="line">
            <a:avLst/>
          </a:prstGeom>
          <a:ln w="266700">
            <a:solidFill>
              <a:srgbClr val="F1F2F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964ADA7-629F-4588-B57F-B81136647DAA}"/>
              </a:ext>
              <a:ext uri="{C183D7F6-B498-43B3-948B-1728B52AA6E4}">
                <adec:decorative xmlns:adec="http://schemas.microsoft.com/office/drawing/2017/decorative" val="1"/>
              </a:ext>
            </a:extLst>
          </p:cNvPr>
          <p:cNvSpPr/>
          <p:nvPr userDrawn="1"/>
        </p:nvSpPr>
        <p:spPr>
          <a:xfrm>
            <a:off x="3" y="364756"/>
            <a:ext cx="12191997" cy="1325563"/>
          </a:xfrm>
          <a:prstGeom prst="rect">
            <a:avLst/>
          </a:prstGeom>
          <a:solidFill>
            <a:srgbClr val="DB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0" y="365125"/>
            <a:ext cx="12192000" cy="1325563"/>
          </a:xfrm>
          <a:prstGeom prst="rect">
            <a:avLst/>
          </a:prstGeom>
          <a:noFill/>
        </p:spPr>
        <p:txBody>
          <a:bodyPr vert="horz" lIns="822960" tIns="45720" rIns="82296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3A26611A-4A1C-4686-8C3D-7BDD2B8DAB67}" type="datetimeFigureOut">
              <a:rPr lang="en-US" smtClean="0"/>
              <a:pPr/>
              <a:t>7/21/2022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5391A4A-E043-4195-82F4-0FBFDB0FD62F}" type="slidenum">
              <a:rPr lang="en-US" smtClean="0"/>
              <a:pPr/>
              <a:t>‹#›</a:t>
            </a:fld>
            <a:endParaRPr lang="en-US" dirty="0"/>
          </a:p>
        </p:txBody>
      </p:sp>
    </p:spTree>
    <p:extLst>
      <p:ext uri="{BB962C8B-B14F-4D97-AF65-F5344CB8AC3E}">
        <p14:creationId xmlns:p14="http://schemas.microsoft.com/office/powerpoint/2010/main" val="240189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000" b="1" kern="1200">
          <a:solidFill>
            <a:schemeClr val="bg1"/>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200"/>
        </a:spcBef>
        <a:buSzPct val="106000"/>
        <a:buFontTx/>
        <a:buBlip>
          <a:blip r:embed="rId15"/>
        </a:buBlip>
        <a:defRPr sz="2800" kern="1200">
          <a:solidFill>
            <a:srgbClr val="414042"/>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1200"/>
        </a:spcBef>
        <a:buClr>
          <a:srgbClr val="DB1F26"/>
        </a:buClr>
        <a:buFont typeface="Wingdings" panose="05000000000000000000" pitchFamily="2" charset="2"/>
        <a:buChar char="§"/>
        <a:defRPr sz="2400" kern="1200">
          <a:solidFill>
            <a:srgbClr val="414042"/>
          </a:solidFill>
          <a:latin typeface="+mn-lt"/>
          <a:ea typeface="Verdana" panose="020B0604030504040204" pitchFamily="34" charset="0"/>
          <a:cs typeface="Verdana" panose="020B0604030504040204" pitchFamily="34" charset="0"/>
        </a:defRPr>
      </a:lvl2pPr>
      <a:lvl3pPr marL="1371600" indent="-457200" algn="l" defTabSz="914400" rtl="0" eaLnBrk="1" latinLnBrk="0" hangingPunct="1">
        <a:lnSpc>
          <a:spcPct val="90000"/>
        </a:lnSpc>
        <a:spcBef>
          <a:spcPts val="1200"/>
        </a:spcBef>
        <a:buClr>
          <a:srgbClr val="DB1F26"/>
        </a:buClr>
        <a:buSzPct val="109000"/>
        <a:buFont typeface="Arial" panose="020B0604020202020204" pitchFamily="34" charset="0"/>
        <a:buChar char="•"/>
        <a:defRPr sz="2000" kern="1200">
          <a:solidFill>
            <a:srgbClr val="414042"/>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1200"/>
        </a:spcBef>
        <a:buFont typeface="Arial" panose="020B0604020202020204" pitchFamily="34" charset="0"/>
        <a:buChar char="•"/>
        <a:defRPr sz="1800" kern="1200">
          <a:solidFill>
            <a:srgbClr val="414042"/>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1200"/>
        </a:spcBef>
        <a:buFont typeface="Arial" panose="020B0604020202020204" pitchFamily="34" charset="0"/>
        <a:buChar char="•"/>
        <a:defRPr sz="1800" kern="1200">
          <a:solidFill>
            <a:srgbClr val="414042"/>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formsite.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dhdsp/evaluation_resources/guides/index.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youremail@abc.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dhdsp/evaluation_resources/guides/index.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l of the U.S. Department of Health and Human Services and logo of the Centers for Disease Control and Prevention.">
            <a:extLst>
              <a:ext uri="{FF2B5EF4-FFF2-40B4-BE49-F238E27FC236}">
                <a16:creationId xmlns:a16="http://schemas.microsoft.com/office/drawing/2014/main" id="{70992BB1-D828-4727-8EE0-0105CF3EE0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65650" y="77621"/>
            <a:ext cx="1681553" cy="981576"/>
          </a:xfrm>
          <a:prstGeom prst="rect">
            <a:avLst/>
          </a:prstGeom>
        </p:spPr>
      </p:pic>
      <p:sp>
        <p:nvSpPr>
          <p:cNvPr id="2" name="Title 1"/>
          <p:cNvSpPr>
            <a:spLocks noGrp="1"/>
          </p:cNvSpPr>
          <p:nvPr>
            <p:ph type="ctrTitle"/>
          </p:nvPr>
        </p:nvSpPr>
        <p:spPr>
          <a:xfrm>
            <a:off x="0" y="1122363"/>
            <a:ext cx="12192000" cy="1828800"/>
          </a:xfrm>
        </p:spPr>
        <p:txBody>
          <a:bodyPr>
            <a:normAutofit/>
          </a:bodyPr>
          <a:lstStyle/>
          <a:p>
            <a:r>
              <a:rPr lang="en-US" dirty="0"/>
              <a:t>Training for Health Systems:</a:t>
            </a:r>
            <a:br>
              <a:rPr lang="en-US" dirty="0"/>
            </a:br>
            <a:r>
              <a:rPr lang="en-US" dirty="0"/>
              <a:t> The CDC Health Systems Scorecard v2.0</a:t>
            </a:r>
          </a:p>
        </p:txBody>
      </p:sp>
      <p:pic>
        <p:nvPicPr>
          <p:cNvPr id="5" name="Picture 4" descr="A pencil writing A+ and circling it.">
            <a:extLst>
              <a:ext uri="{FF2B5EF4-FFF2-40B4-BE49-F238E27FC236}">
                <a16:creationId xmlns:a16="http://schemas.microsoft.com/office/drawing/2014/main" id="{536A275A-26CE-42B6-B44F-42A8350DF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360" y="1946555"/>
            <a:ext cx="1229640" cy="1004608"/>
          </a:xfrm>
          <a:prstGeom prst="rect">
            <a:avLst/>
          </a:prstGeom>
          <a:effectLst>
            <a:softEdge rad="63500"/>
          </a:effectLst>
        </p:spPr>
      </p:pic>
      <p:sp>
        <p:nvSpPr>
          <p:cNvPr id="7" name="Subtitle 6">
            <a:extLst>
              <a:ext uri="{FF2B5EF4-FFF2-40B4-BE49-F238E27FC236}">
                <a16:creationId xmlns:a16="http://schemas.microsoft.com/office/drawing/2014/main" id="{47B6117A-F47D-4ECE-884D-81939E4BDB91}"/>
              </a:ext>
            </a:extLst>
          </p:cNvPr>
          <p:cNvSpPr>
            <a:spLocks noGrp="1"/>
          </p:cNvSpPr>
          <p:nvPr>
            <p:ph type="subTitle" idx="1"/>
          </p:nvPr>
        </p:nvSpPr>
        <p:spPr/>
        <p:txBody>
          <a:bodyPr/>
          <a:lstStyle/>
          <a:p>
            <a:r>
              <a:rPr lang="en-US" dirty="0"/>
              <a:t>Your agency/name here</a:t>
            </a:r>
          </a:p>
        </p:txBody>
      </p:sp>
      <p:sp>
        <p:nvSpPr>
          <p:cNvPr id="12" name="Text Placeholder 11">
            <a:extLst>
              <a:ext uri="{FF2B5EF4-FFF2-40B4-BE49-F238E27FC236}">
                <a16:creationId xmlns:a16="http://schemas.microsoft.com/office/drawing/2014/main" id="{14029355-CEFA-4017-B172-C481F41FF2DE}"/>
              </a:ext>
            </a:extLst>
          </p:cNvPr>
          <p:cNvSpPr>
            <a:spLocks noGrp="1"/>
          </p:cNvSpPr>
          <p:nvPr>
            <p:ph type="body" sz="quarter" idx="10"/>
          </p:nvPr>
        </p:nvSpPr>
        <p:spPr/>
        <p:txBody>
          <a:bodyPr/>
          <a:lstStyle/>
          <a:p>
            <a:r>
              <a:rPr lang="en-US" dirty="0">
                <a:latin typeface="Calibri" panose="020F0502020204030204" pitchFamily="34" charset="0"/>
                <a:ea typeface="Calibri" panose="020F0502020204030204" pitchFamily="34" charset="0"/>
              </a:rPr>
              <a:t>See speaker’s notes for additional information.</a:t>
            </a:r>
            <a:endParaRPr lang="en-US" dirty="0"/>
          </a:p>
        </p:txBody>
      </p:sp>
    </p:spTree>
    <p:extLst>
      <p:ext uri="{BB962C8B-B14F-4D97-AF65-F5344CB8AC3E}">
        <p14:creationId xmlns:p14="http://schemas.microsoft.com/office/powerpoint/2010/main" val="209066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n-lt"/>
              </a:rPr>
              <a:t>Establishing a Formsite</a:t>
            </a:r>
            <a:r>
              <a:rPr lang="en-US" baseline="30000" dirty="0">
                <a:latin typeface="+mn-lt"/>
              </a:rPr>
              <a:t>®</a:t>
            </a:r>
            <a:r>
              <a:rPr lang="en-US" dirty="0">
                <a:latin typeface="+mn-lt"/>
              </a:rPr>
              <a:t> Account</a:t>
            </a:r>
          </a:p>
        </p:txBody>
      </p:sp>
      <p:sp>
        <p:nvSpPr>
          <p:cNvPr id="5" name="Content Placeholder 4"/>
          <p:cNvSpPr>
            <a:spLocks noGrp="1"/>
          </p:cNvSpPr>
          <p:nvPr>
            <p:ph idx="1"/>
          </p:nvPr>
        </p:nvSpPr>
        <p:spPr>
          <a:xfrm>
            <a:off x="838200" y="1825625"/>
            <a:ext cx="10515600" cy="4351338"/>
          </a:xfrm>
        </p:spPr>
        <p:txBody>
          <a:bodyPr>
            <a:normAutofit/>
          </a:bodyPr>
          <a:lstStyle/>
          <a:p>
            <a:pPr>
              <a:spcBef>
                <a:spcPts val="2400"/>
              </a:spcBef>
            </a:pPr>
            <a:r>
              <a:rPr lang="en-US" sz="1800" dirty="0">
                <a:latin typeface="+mn-lt"/>
              </a:rPr>
              <a:t>HSSC v2.0 uses the web-based survey software Formsite</a:t>
            </a:r>
            <a:r>
              <a:rPr lang="en-US" sz="1800" baseline="30000" dirty="0">
                <a:latin typeface="+mn-lt"/>
              </a:rPr>
              <a:t>®</a:t>
            </a:r>
            <a:r>
              <a:rPr lang="en-US" sz="1800" dirty="0">
                <a:latin typeface="+mn-lt"/>
              </a:rPr>
              <a:t> (</a:t>
            </a:r>
            <a:r>
              <a:rPr lang="en-US" sz="1800" dirty="0">
                <a:latin typeface="+mn-lt"/>
                <a:hlinkClick r:id="rId3"/>
              </a:rPr>
              <a:t>www.formsite.com</a:t>
            </a:r>
            <a:r>
              <a:rPr lang="en-US" sz="1800" dirty="0">
                <a:latin typeface="+mn-lt"/>
              </a:rPr>
              <a:t>).</a:t>
            </a:r>
          </a:p>
          <a:p>
            <a:pPr>
              <a:spcBef>
                <a:spcPts val="2400"/>
              </a:spcBef>
            </a:pPr>
            <a:r>
              <a:rPr lang="en-US" sz="1800" dirty="0">
                <a:latin typeface="+mn-lt"/>
              </a:rPr>
              <a:t>Health systems are not required to create an account to complete the HSSC v2.0. However, your partner health department may have already established one for you.</a:t>
            </a:r>
          </a:p>
          <a:p>
            <a:pPr>
              <a:spcBef>
                <a:spcPts val="2400"/>
              </a:spcBef>
            </a:pPr>
            <a:r>
              <a:rPr lang="en-US" sz="1800" dirty="0">
                <a:latin typeface="+mn-lt"/>
              </a:rPr>
              <a:t>It is recommended that health systems check with their health department on the status of the account prior to completing the Scorecard.</a:t>
            </a:r>
          </a:p>
          <a:p>
            <a:pPr>
              <a:spcBef>
                <a:spcPts val="2400"/>
              </a:spcBef>
            </a:pPr>
            <a:r>
              <a:rPr lang="en-US" sz="1800" dirty="0">
                <a:latin typeface="+mn-lt"/>
              </a:rPr>
              <a:t>Health departments will have access to the HSSC v2.0 and can send the link to you at no cost.</a:t>
            </a:r>
          </a:p>
          <a:p>
            <a:pPr>
              <a:spcBef>
                <a:spcPts val="2400"/>
              </a:spcBef>
            </a:pPr>
            <a:r>
              <a:rPr lang="en-US" sz="1800" dirty="0">
                <a:latin typeface="+mn-lt"/>
              </a:rPr>
              <a:t>HSSC v2.0 results are then available to the health department, but not to the CDC.</a:t>
            </a:r>
          </a:p>
        </p:txBody>
      </p:sp>
    </p:spTree>
    <p:extLst>
      <p:ext uri="{BB962C8B-B14F-4D97-AF65-F5344CB8AC3E}">
        <p14:creationId xmlns:p14="http://schemas.microsoft.com/office/powerpoint/2010/main" val="82993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HSSC v2.0 in Formsite®</a:t>
            </a:r>
          </a:p>
        </p:txBody>
      </p:sp>
      <p:sp>
        <p:nvSpPr>
          <p:cNvPr id="3" name="Content Placeholder 2"/>
          <p:cNvSpPr>
            <a:spLocks noGrp="1"/>
          </p:cNvSpPr>
          <p:nvPr>
            <p:ph idx="1"/>
          </p:nvPr>
        </p:nvSpPr>
        <p:spPr/>
        <p:txBody>
          <a:bodyPr>
            <a:normAutofit/>
          </a:bodyPr>
          <a:lstStyle/>
          <a:p>
            <a:pPr lvl="0">
              <a:spcBef>
                <a:spcPts val="2400"/>
              </a:spcBef>
            </a:pPr>
            <a:r>
              <a:rPr lang="en-US" sz="2200" dirty="0"/>
              <a:t>Answer “Yes,” “No,” or “not applicable” (“N/A”) for each HSSC item.</a:t>
            </a:r>
          </a:p>
          <a:p>
            <a:pPr lvl="0">
              <a:spcBef>
                <a:spcPts val="2400"/>
              </a:spcBef>
            </a:pPr>
            <a:r>
              <a:rPr lang="en-US" sz="2200" dirty="0"/>
              <a:t>All questions should be answered consistently according to the policies or protocols that are currently in place or were established within the last 12 months in the health system.</a:t>
            </a:r>
          </a:p>
          <a:p>
            <a:pPr lvl="0">
              <a:spcBef>
                <a:spcPts val="2400"/>
              </a:spcBef>
            </a:pPr>
            <a:r>
              <a:rPr lang="en-US" sz="2200" dirty="0"/>
              <a:t>Navigate between modules by pressing the “Next” and “Previous” buttons at the bottom of each page.</a:t>
            </a:r>
          </a:p>
          <a:p>
            <a:pPr lvl="0">
              <a:spcBef>
                <a:spcPts val="2400"/>
              </a:spcBef>
            </a:pPr>
            <a:r>
              <a:rPr lang="en-US" sz="2200" dirty="0"/>
              <a:t>Glossary terms are </a:t>
            </a:r>
            <a:r>
              <a:rPr lang="en-US" sz="2200" b="1" dirty="0">
                <a:solidFill>
                  <a:srgbClr val="0070C0"/>
                </a:solidFill>
              </a:rPr>
              <a:t>bolded in blue</a:t>
            </a:r>
            <a:r>
              <a:rPr lang="en-US" sz="2200" dirty="0"/>
              <a:t>. </a:t>
            </a:r>
            <a:r>
              <a:rPr lang="en-US" sz="2200" u="sng" dirty="0">
                <a:solidFill>
                  <a:srgbClr val="C14700"/>
                </a:solidFill>
              </a:rPr>
              <a:t>Citations</a:t>
            </a:r>
            <a:r>
              <a:rPr lang="en-US" sz="2200" dirty="0"/>
              <a:t> links are available at the top of each module.</a:t>
            </a:r>
          </a:p>
          <a:p>
            <a:pPr>
              <a:spcBef>
                <a:spcPts val="2400"/>
              </a:spcBef>
            </a:pPr>
            <a:r>
              <a:rPr lang="en-US" sz="2200" dirty="0"/>
              <a:t>User responses to the HSSC v2.0 questions and raw data will be housed in the health department’s Formsite® account.</a:t>
            </a:r>
          </a:p>
        </p:txBody>
      </p:sp>
      <p:sp>
        <p:nvSpPr>
          <p:cNvPr id="7" name="Text Placeholder 6">
            <a:extLst>
              <a:ext uri="{FF2B5EF4-FFF2-40B4-BE49-F238E27FC236}">
                <a16:creationId xmlns:a16="http://schemas.microsoft.com/office/drawing/2014/main" id="{7D96C61B-C47E-4859-8432-3F796CADE8AD}"/>
              </a:ext>
            </a:extLst>
          </p:cNvPr>
          <p:cNvSpPr>
            <a:spLocks noGrp="1"/>
          </p:cNvSpPr>
          <p:nvPr>
            <p:ph type="body" sz="quarter" idx="10"/>
          </p:nvPr>
        </p:nvSpPr>
        <p:spPr/>
        <p:txBody>
          <a:bodyPr/>
          <a:lstStyle/>
          <a:p>
            <a:r>
              <a:rPr lang="en-US" dirty="0"/>
              <a:t>NOTE: No data will be shared with or stored by the CDC.</a:t>
            </a:r>
          </a:p>
        </p:txBody>
      </p:sp>
    </p:spTree>
    <p:extLst>
      <p:ext uri="{BB962C8B-B14F-4D97-AF65-F5344CB8AC3E}">
        <p14:creationId xmlns:p14="http://schemas.microsoft.com/office/powerpoint/2010/main" val="404164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0742-7DB0-4ADE-BCD7-1BE0E773E1BA}"/>
              </a:ext>
            </a:extLst>
          </p:cNvPr>
          <p:cNvSpPr>
            <a:spLocks noGrp="1"/>
          </p:cNvSpPr>
          <p:nvPr>
            <p:ph type="title"/>
          </p:nvPr>
        </p:nvSpPr>
        <p:spPr/>
        <p:txBody>
          <a:bodyPr/>
          <a:lstStyle/>
          <a:p>
            <a:r>
              <a:rPr lang="en-US" dirty="0">
                <a:latin typeface="+mn-lt"/>
              </a:rPr>
              <a:t>New Save &amp; Return Feature</a:t>
            </a:r>
          </a:p>
        </p:txBody>
      </p:sp>
      <p:sp>
        <p:nvSpPr>
          <p:cNvPr id="3" name="Content Placeholder 2">
            <a:extLst>
              <a:ext uri="{FF2B5EF4-FFF2-40B4-BE49-F238E27FC236}">
                <a16:creationId xmlns:a16="http://schemas.microsoft.com/office/drawing/2014/main" id="{15C3FDC8-F685-4A22-B713-53BBF520DB57}"/>
              </a:ext>
            </a:extLst>
          </p:cNvPr>
          <p:cNvSpPr>
            <a:spLocks noGrp="1"/>
          </p:cNvSpPr>
          <p:nvPr>
            <p:ph idx="1"/>
          </p:nvPr>
        </p:nvSpPr>
        <p:spPr/>
        <p:txBody>
          <a:bodyPr>
            <a:normAutofit fontScale="92500" lnSpcReduction="10000"/>
          </a:bodyPr>
          <a:lstStyle/>
          <a:p>
            <a:pPr>
              <a:lnSpc>
                <a:spcPct val="120000"/>
              </a:lnSpc>
            </a:pPr>
            <a:r>
              <a:rPr lang="en-US" dirty="0">
                <a:latin typeface="+mn-lt"/>
              </a:rPr>
              <a:t>If your partner health department enables this feature, you can save your progress and return to complete at another time or share the form with another member of your team.</a:t>
            </a:r>
          </a:p>
          <a:p>
            <a:pPr lvl="1">
              <a:lnSpc>
                <a:spcPct val="120000"/>
              </a:lnSpc>
            </a:pPr>
            <a:r>
              <a:rPr lang="en-US" dirty="0">
                <a:latin typeface="+mn-lt"/>
              </a:rPr>
              <a:t>We recommend users contact their health department to inquire if this feature is enabled.</a:t>
            </a:r>
          </a:p>
          <a:p>
            <a:pPr>
              <a:lnSpc>
                <a:spcPct val="120000"/>
              </a:lnSpc>
            </a:pPr>
            <a:r>
              <a:rPr lang="en-US" dirty="0">
                <a:latin typeface="+mn-lt"/>
              </a:rPr>
              <a:t>There are two options for usernames under Save &amp; Return:</a:t>
            </a:r>
          </a:p>
          <a:p>
            <a:pPr lvl="1">
              <a:lnSpc>
                <a:spcPct val="120000"/>
              </a:lnSpc>
            </a:pPr>
            <a:r>
              <a:rPr lang="en-US" dirty="0">
                <a:latin typeface="+mn-lt"/>
              </a:rPr>
              <a:t>Your partner health system can provide a username and password for you.</a:t>
            </a:r>
          </a:p>
          <a:p>
            <a:pPr lvl="1">
              <a:lnSpc>
                <a:spcPct val="120000"/>
              </a:lnSpc>
            </a:pPr>
            <a:r>
              <a:rPr lang="en-US" dirty="0">
                <a:latin typeface="+mn-lt"/>
              </a:rPr>
              <a:t>You can create your own username and password (it is recommended that you inform your partnering health department of your username). </a:t>
            </a:r>
          </a:p>
        </p:txBody>
      </p:sp>
    </p:spTree>
    <p:extLst>
      <p:ext uri="{BB962C8B-B14F-4D97-AF65-F5344CB8AC3E}">
        <p14:creationId xmlns:p14="http://schemas.microsoft.com/office/powerpoint/2010/main" val="148633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E-Version Demonstration </a:t>
            </a:r>
          </a:p>
        </p:txBody>
      </p:sp>
      <p:sp>
        <p:nvSpPr>
          <p:cNvPr id="8" name="Text Placeholder 7">
            <a:extLst>
              <a:ext uri="{FF2B5EF4-FFF2-40B4-BE49-F238E27FC236}">
                <a16:creationId xmlns:a16="http://schemas.microsoft.com/office/drawing/2014/main" id="{DAAE0993-6B9E-4A75-A9A3-D7EE11A35D2E}"/>
              </a:ext>
            </a:extLst>
          </p:cNvPr>
          <p:cNvSpPr>
            <a:spLocks noGrp="1"/>
          </p:cNvSpPr>
          <p:nvPr>
            <p:ph type="body" idx="1"/>
          </p:nvPr>
        </p:nvSpPr>
        <p:spPr>
          <a:xfrm>
            <a:off x="831850" y="4589463"/>
            <a:ext cx="10515600" cy="1500187"/>
          </a:xfrm>
        </p:spPr>
        <p:txBody>
          <a:bodyPr/>
          <a:lstStyle/>
          <a:p>
            <a:endParaRPr lang="en-US" dirty="0"/>
          </a:p>
        </p:txBody>
      </p:sp>
    </p:spTree>
    <p:extLst>
      <p:ext uri="{BB962C8B-B14F-4D97-AF65-F5344CB8AC3E}">
        <p14:creationId xmlns:p14="http://schemas.microsoft.com/office/powerpoint/2010/main" val="306701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1: Introduction to CDC HSSC v2.0</a:t>
            </a:r>
          </a:p>
        </p:txBody>
      </p:sp>
      <p:pic>
        <p:nvPicPr>
          <p:cNvPr id="7" name="Content Placeholder 6" descr="Screen shot of the online CDC Health Systems Scorecardf (HSCC) version 2.0. Includes introduction, purpose, instructions.">
            <a:extLst>
              <a:ext uri="{FF2B5EF4-FFF2-40B4-BE49-F238E27FC236}">
                <a16:creationId xmlns:a16="http://schemas.microsoft.com/office/drawing/2014/main" id="{C9770582-1412-40B0-B7FF-5C3C47A4CCE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790"/>
          <a:stretch/>
        </p:blipFill>
        <p:spPr>
          <a:xfrm>
            <a:off x="1376854" y="1872871"/>
            <a:ext cx="3438985" cy="4855548"/>
          </a:xfrm>
        </p:spPr>
      </p:pic>
      <p:sp>
        <p:nvSpPr>
          <p:cNvPr id="5" name="Content Placeholder 4"/>
          <p:cNvSpPr>
            <a:spLocks noGrp="1"/>
          </p:cNvSpPr>
          <p:nvPr>
            <p:ph sz="half" idx="2"/>
          </p:nvPr>
        </p:nvSpPr>
        <p:spPr>
          <a:xfrm>
            <a:off x="6182711" y="1825625"/>
            <a:ext cx="4632434" cy="4950372"/>
          </a:xfrm>
        </p:spPr>
        <p:txBody>
          <a:bodyPr>
            <a:normAutofit/>
          </a:bodyPr>
          <a:lstStyle/>
          <a:p>
            <a:pPr>
              <a:lnSpc>
                <a:spcPct val="120000"/>
              </a:lnSpc>
            </a:pPr>
            <a:r>
              <a:rPr lang="en-US" sz="1800" dirty="0">
                <a:latin typeface="+mn-lt"/>
              </a:rPr>
              <a:t>It is recommended the user completing the HSSC v2.0 should be:</a:t>
            </a:r>
          </a:p>
          <a:p>
            <a:pPr lvl="1">
              <a:lnSpc>
                <a:spcPct val="120000"/>
              </a:lnSpc>
            </a:pPr>
            <a:r>
              <a:rPr lang="en-US" sz="1600" dirty="0">
                <a:latin typeface="+mn-lt"/>
              </a:rPr>
              <a:t>Someone at the health system level. </a:t>
            </a:r>
          </a:p>
          <a:p>
            <a:pPr lvl="1">
              <a:lnSpc>
                <a:spcPct val="120000"/>
              </a:lnSpc>
            </a:pPr>
            <a:r>
              <a:rPr lang="en-US" sz="1600" dirty="0">
                <a:latin typeface="+mn-lt"/>
              </a:rPr>
              <a:t>Knowledgeable about the policies and protocols in place related to prevention, management, and care of chronic disease.</a:t>
            </a:r>
          </a:p>
          <a:p>
            <a:pPr lvl="1">
              <a:lnSpc>
                <a:spcPct val="120000"/>
              </a:lnSpc>
            </a:pPr>
            <a:r>
              <a:rPr lang="en-US" sz="1600" dirty="0">
                <a:latin typeface="+mn-lt"/>
              </a:rPr>
              <a:t>Familiar with key data systems.</a:t>
            </a:r>
          </a:p>
          <a:p>
            <a:pPr>
              <a:lnSpc>
                <a:spcPct val="120000"/>
              </a:lnSpc>
            </a:pPr>
            <a:r>
              <a:rPr lang="en-US" sz="1800" dirty="0">
                <a:latin typeface="+mn-lt"/>
              </a:rPr>
              <a:t>The HSSC v2.0 introduction page includes basic instructions for how to complete the Scorecard.</a:t>
            </a:r>
          </a:p>
        </p:txBody>
      </p:sp>
    </p:spTree>
    <p:extLst>
      <p:ext uri="{BB962C8B-B14F-4D97-AF65-F5344CB8AC3E}">
        <p14:creationId xmlns:p14="http://schemas.microsoft.com/office/powerpoint/2010/main" val="60926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2: Health System Information</a:t>
            </a:r>
          </a:p>
        </p:txBody>
      </p:sp>
      <p:pic>
        <p:nvPicPr>
          <p:cNvPr id="12" name="Content Placeholder 11" descr="An excerpt from a form entitled “Health System Information and Module Selection,” including fields for the name of the health system and contact information.">
            <a:extLst>
              <a:ext uri="{FF2B5EF4-FFF2-40B4-BE49-F238E27FC236}">
                <a16:creationId xmlns:a16="http://schemas.microsoft.com/office/drawing/2014/main" id="{0209AFC4-4AE2-402F-8532-CE5F94DBA0D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6398" y="1754680"/>
            <a:ext cx="3609453" cy="4351338"/>
          </a:xfrm>
        </p:spPr>
      </p:pic>
      <p:pic>
        <p:nvPicPr>
          <p:cNvPr id="14" name="Picture 13" descr="An excerpt from the form with questions about the user’s health system.">
            <a:extLst>
              <a:ext uri="{FF2B5EF4-FFF2-40B4-BE49-F238E27FC236}">
                <a16:creationId xmlns:a16="http://schemas.microsoft.com/office/drawing/2014/main" id="{7852919E-66AE-4FBD-BB9E-438E9343EF3E}"/>
              </a:ext>
            </a:extLst>
          </p:cNvPr>
          <p:cNvPicPr>
            <a:picLocks noChangeAspect="1"/>
          </p:cNvPicPr>
          <p:nvPr/>
        </p:nvPicPr>
        <p:blipFill rotWithShape="1">
          <a:blip r:embed="rId4">
            <a:extLst>
              <a:ext uri="{28A0092B-C50C-407E-A947-70E740481C1C}">
                <a14:useLocalDpi xmlns:a14="http://schemas.microsoft.com/office/drawing/2010/main" val="0"/>
              </a:ext>
            </a:extLst>
          </a:blip>
          <a:srcRect l="-1" r="-3821" b="29961"/>
          <a:stretch/>
        </p:blipFill>
        <p:spPr>
          <a:xfrm>
            <a:off x="3835851" y="1754680"/>
            <a:ext cx="3497839" cy="4803228"/>
          </a:xfrm>
          <a:prstGeom prst="rect">
            <a:avLst/>
          </a:prstGeom>
        </p:spPr>
      </p:pic>
      <p:sp>
        <p:nvSpPr>
          <p:cNvPr id="4" name="Content Placeholder 3"/>
          <p:cNvSpPr>
            <a:spLocks noGrp="1"/>
          </p:cNvSpPr>
          <p:nvPr>
            <p:ph sz="half" idx="2"/>
          </p:nvPr>
        </p:nvSpPr>
        <p:spPr>
          <a:xfrm>
            <a:off x="7333690" y="1825625"/>
            <a:ext cx="4020109" cy="4351338"/>
          </a:xfrm>
        </p:spPr>
        <p:txBody>
          <a:bodyPr/>
          <a:lstStyle/>
          <a:p>
            <a:pPr lvl="0">
              <a:lnSpc>
                <a:spcPct val="100000"/>
              </a:lnSpc>
            </a:pPr>
            <a:r>
              <a:rPr lang="en-US" dirty="0">
                <a:latin typeface="+mn-lt"/>
              </a:rPr>
              <a:t>Enter your health system information: </a:t>
            </a:r>
          </a:p>
          <a:p>
            <a:pPr lvl="1">
              <a:lnSpc>
                <a:spcPct val="100000"/>
              </a:lnSpc>
            </a:pPr>
            <a:r>
              <a:rPr lang="en-US" dirty="0">
                <a:latin typeface="+mn-lt"/>
              </a:rPr>
              <a:t>Name</a:t>
            </a:r>
          </a:p>
          <a:p>
            <a:pPr lvl="1">
              <a:lnSpc>
                <a:spcPct val="100000"/>
              </a:lnSpc>
            </a:pPr>
            <a:r>
              <a:rPr lang="en-US" dirty="0">
                <a:latin typeface="+mn-lt"/>
              </a:rPr>
              <a:t>Contact information</a:t>
            </a:r>
          </a:p>
          <a:p>
            <a:pPr lvl="1">
              <a:lnSpc>
                <a:spcPct val="100000"/>
              </a:lnSpc>
            </a:pPr>
            <a:r>
              <a:rPr lang="en-US" dirty="0">
                <a:latin typeface="+mn-lt"/>
              </a:rPr>
              <a:t>Demographics</a:t>
            </a:r>
          </a:p>
        </p:txBody>
      </p:sp>
    </p:spTree>
    <p:extLst>
      <p:ext uri="{BB962C8B-B14F-4D97-AF65-F5344CB8AC3E}">
        <p14:creationId xmlns:p14="http://schemas.microsoft.com/office/powerpoint/2010/main" val="65395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3: Selecting Modules</a:t>
            </a:r>
          </a:p>
        </p:txBody>
      </p:sp>
      <p:pic>
        <p:nvPicPr>
          <p:cNvPr id="8" name="Content Placeholder 7" descr="An excerpt from the form “Health System Information and Module Selection” with questions about which modules the user would like to complete.">
            <a:extLst>
              <a:ext uri="{FF2B5EF4-FFF2-40B4-BE49-F238E27FC236}">
                <a16:creationId xmlns:a16="http://schemas.microsoft.com/office/drawing/2014/main" id="{BF68FE38-BF54-404A-8274-6C5228354AF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2901" y="1825625"/>
            <a:ext cx="2785838" cy="5029200"/>
          </a:xfrm>
        </p:spPr>
      </p:pic>
      <p:sp>
        <p:nvSpPr>
          <p:cNvPr id="4" name="Content Placeholder 3"/>
          <p:cNvSpPr>
            <a:spLocks noGrp="1"/>
          </p:cNvSpPr>
          <p:nvPr>
            <p:ph sz="half" idx="2"/>
          </p:nvPr>
        </p:nvSpPr>
        <p:spPr>
          <a:xfrm>
            <a:off x="6096000" y="1825625"/>
            <a:ext cx="5181600" cy="4459562"/>
          </a:xfrm>
        </p:spPr>
        <p:txBody>
          <a:bodyPr>
            <a:normAutofit fontScale="92500" lnSpcReduction="20000"/>
          </a:bodyPr>
          <a:lstStyle/>
          <a:p>
            <a:pPr>
              <a:lnSpc>
                <a:spcPct val="120000"/>
              </a:lnSpc>
            </a:pPr>
            <a:r>
              <a:rPr lang="en-US" dirty="0">
                <a:latin typeface="+mn-lt"/>
              </a:rPr>
              <a:t>Select the modules you wish to complete.</a:t>
            </a:r>
          </a:p>
          <a:p>
            <a:pPr>
              <a:lnSpc>
                <a:spcPct val="120000"/>
              </a:lnSpc>
            </a:pPr>
            <a:r>
              <a:rPr lang="en-US" dirty="0">
                <a:latin typeface="+mn-lt"/>
              </a:rPr>
              <a:t>Consider working with your health department to select modules that can inform the highest-priority areas for health care quality improvement.</a:t>
            </a:r>
          </a:p>
          <a:p>
            <a:pPr>
              <a:lnSpc>
                <a:spcPct val="120000"/>
              </a:lnSpc>
            </a:pPr>
            <a:r>
              <a:rPr lang="en-US" dirty="0">
                <a:latin typeface="+mn-lt"/>
              </a:rPr>
              <a:t>Users can save and return to complete later (provided the Save &amp; Return feature is enabled).</a:t>
            </a:r>
          </a:p>
        </p:txBody>
      </p:sp>
    </p:spTree>
    <p:extLst>
      <p:ext uri="{BB962C8B-B14F-4D97-AF65-F5344CB8AC3E}">
        <p14:creationId xmlns:p14="http://schemas.microsoft.com/office/powerpoint/2010/main" val="63721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4a: Completing Modules </a:t>
            </a:r>
          </a:p>
        </p:txBody>
      </p:sp>
      <p:pic>
        <p:nvPicPr>
          <p:cNvPr id="6" name="Content Placeholder 5" descr="An excerpt from the form for Module A: Multidisciplinary Team for Care Management Approach for Adults with High Blood Pressure, High Cholesterol, Prediabetes, Diabetes, Obesity, or COPD. The form asks questions about the health system’s protocols for multidisciplinary practices.">
            <a:extLst>
              <a:ext uri="{FF2B5EF4-FFF2-40B4-BE49-F238E27FC236}">
                <a16:creationId xmlns:a16="http://schemas.microsoft.com/office/drawing/2014/main" id="{20B1D531-7444-45DA-BD95-70F47379FFF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08860" y="1825625"/>
            <a:ext cx="4440280" cy="4351338"/>
          </a:xfrm>
        </p:spPr>
      </p:pic>
      <p:cxnSp>
        <p:nvCxnSpPr>
          <p:cNvPr id="11" name="Straight Arrow Connector 1" descr="An arrow pointing to the Citations link in the form excerpt."/>
          <p:cNvCxnSpPr/>
          <p:nvPr/>
        </p:nvCxnSpPr>
        <p:spPr>
          <a:xfrm flipV="1">
            <a:off x="808700" y="2304918"/>
            <a:ext cx="400160" cy="493"/>
          </a:xfrm>
          <a:prstGeom prst="straightConnector1">
            <a:avLst/>
          </a:prstGeom>
          <a:ln w="57150">
            <a:solidFill>
              <a:srgbClr val="E10000"/>
            </a:solidFill>
            <a:tailEnd type="triangle"/>
          </a:ln>
        </p:spPr>
        <p:style>
          <a:lnRef idx="2">
            <a:schemeClr val="accent3"/>
          </a:lnRef>
          <a:fillRef idx="0">
            <a:schemeClr val="accent3"/>
          </a:fillRef>
          <a:effectRef idx="1">
            <a:schemeClr val="accent3"/>
          </a:effectRef>
          <a:fontRef idx="minor">
            <a:schemeClr val="tx1"/>
          </a:fontRef>
        </p:style>
      </p:cxnSp>
      <p:cxnSp>
        <p:nvCxnSpPr>
          <p:cNvPr id="12" name="Straight Arrow Connector 2" descr="An arrow pointing to a term with a link to a definition for that term.">
            <a:extLst>
              <a:ext uri="{FF2B5EF4-FFF2-40B4-BE49-F238E27FC236}">
                <a16:creationId xmlns:a16="http://schemas.microsoft.com/office/drawing/2014/main" id="{9A893CF6-C47A-4769-A1AD-1572A661ECE4}"/>
              </a:ext>
            </a:extLst>
          </p:cNvPr>
          <p:cNvCxnSpPr/>
          <p:nvPr/>
        </p:nvCxnSpPr>
        <p:spPr>
          <a:xfrm flipV="1">
            <a:off x="825062" y="3442138"/>
            <a:ext cx="400160" cy="493"/>
          </a:xfrm>
          <a:prstGeom prst="straightConnector1">
            <a:avLst/>
          </a:prstGeom>
          <a:ln w="57150">
            <a:solidFill>
              <a:srgbClr val="E10000"/>
            </a:solidFill>
            <a:tailEnd type="triangle"/>
          </a:ln>
        </p:spPr>
        <p:style>
          <a:lnRef idx="2">
            <a:schemeClr val="accent3"/>
          </a:lnRef>
          <a:fillRef idx="0">
            <a:schemeClr val="accent3"/>
          </a:fillRef>
          <a:effectRef idx="1">
            <a:schemeClr val="accent3"/>
          </a:effectRef>
          <a:fontRef idx="minor">
            <a:schemeClr val="tx1"/>
          </a:fontRef>
        </p:style>
      </p:cxnSp>
      <p:sp>
        <p:nvSpPr>
          <p:cNvPr id="9" name="Content Placeholder 8"/>
          <p:cNvSpPr>
            <a:spLocks noGrp="1"/>
          </p:cNvSpPr>
          <p:nvPr>
            <p:ph sz="half" idx="2"/>
          </p:nvPr>
        </p:nvSpPr>
        <p:spPr/>
        <p:txBody>
          <a:bodyPr>
            <a:normAutofit/>
          </a:bodyPr>
          <a:lstStyle/>
          <a:p>
            <a:pPr>
              <a:lnSpc>
                <a:spcPct val="110000"/>
              </a:lnSpc>
            </a:pPr>
            <a:r>
              <a:rPr lang="en-US" dirty="0">
                <a:latin typeface="+mn-lt"/>
              </a:rPr>
              <a:t>The </a:t>
            </a:r>
            <a:r>
              <a:rPr lang="en-US" u="sng" dirty="0">
                <a:solidFill>
                  <a:srgbClr val="C14700"/>
                </a:solidFill>
                <a:latin typeface="+mn-lt"/>
              </a:rPr>
              <a:t>Citations</a:t>
            </a:r>
            <a:r>
              <a:rPr lang="en-US" dirty="0">
                <a:latin typeface="+mn-lt"/>
              </a:rPr>
              <a:t> link on every module page will bring you to the evidence supporting each module.</a:t>
            </a:r>
          </a:p>
          <a:p>
            <a:pPr>
              <a:lnSpc>
                <a:spcPct val="110000"/>
              </a:lnSpc>
              <a:spcBef>
                <a:spcPts val="2400"/>
              </a:spcBef>
            </a:pPr>
            <a:r>
              <a:rPr lang="en-US" dirty="0">
                <a:latin typeface="+mn-lt"/>
              </a:rPr>
              <a:t>Hovering over or clicking the </a:t>
            </a:r>
            <a:r>
              <a:rPr lang="en-US" b="1" dirty="0">
                <a:solidFill>
                  <a:srgbClr val="0070C0"/>
                </a:solidFill>
                <a:latin typeface="+mn-lt"/>
              </a:rPr>
              <a:t>bolded blue </a:t>
            </a:r>
            <a:r>
              <a:rPr lang="en-US" dirty="0">
                <a:latin typeface="+mn-lt"/>
              </a:rPr>
              <a:t>terms will provide definitions of the terms.</a:t>
            </a:r>
          </a:p>
        </p:txBody>
      </p:sp>
    </p:spTree>
    <p:extLst>
      <p:ext uri="{BB962C8B-B14F-4D97-AF65-F5344CB8AC3E}">
        <p14:creationId xmlns:p14="http://schemas.microsoft.com/office/powerpoint/2010/main" val="193336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4b: Skip Patterns</a:t>
            </a:r>
          </a:p>
        </p:txBody>
      </p:sp>
      <p:pic>
        <p:nvPicPr>
          <p:cNvPr id="8" name="Content Placeholder 7" descr="An excerpt from the form for Module A: Multidisciplinary Team for Care Management Approach for Adults with High Blood Pressure, High Cholesterol, Prediabetes, Diabetes, Obesity, or COPD, with a question about whether the health system has a policy or protocol requiring a multidisciplinary approach.">
            <a:extLst>
              <a:ext uri="{FF2B5EF4-FFF2-40B4-BE49-F238E27FC236}">
                <a16:creationId xmlns:a16="http://schemas.microsoft.com/office/drawing/2014/main" id="{845965C8-230A-41AB-960D-FED72444E18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758031"/>
            <a:ext cx="5181600" cy="2486526"/>
          </a:xfrm>
        </p:spPr>
      </p:pic>
      <p:sp>
        <p:nvSpPr>
          <p:cNvPr id="5" name="Content Placeholder 4"/>
          <p:cNvSpPr>
            <a:spLocks noGrp="1"/>
          </p:cNvSpPr>
          <p:nvPr>
            <p:ph sz="half" idx="2"/>
          </p:nvPr>
        </p:nvSpPr>
        <p:spPr/>
        <p:txBody>
          <a:bodyPr>
            <a:normAutofit lnSpcReduction="10000"/>
          </a:bodyPr>
          <a:lstStyle/>
          <a:p>
            <a:pPr>
              <a:lnSpc>
                <a:spcPct val="120000"/>
              </a:lnSpc>
            </a:pPr>
            <a:r>
              <a:rPr lang="en-US" sz="2000" dirty="0">
                <a:latin typeface="+mn-lt"/>
              </a:rPr>
              <a:t>Some modules utilize skip patterns based on the user’s answers (Module A is an example of this).</a:t>
            </a:r>
          </a:p>
          <a:p>
            <a:pPr>
              <a:lnSpc>
                <a:spcPct val="120000"/>
              </a:lnSpc>
            </a:pPr>
            <a:r>
              <a:rPr lang="en-US" sz="2000" dirty="0">
                <a:latin typeface="+mn-lt"/>
              </a:rPr>
              <a:t>The first question in this module asks if the health system has a policy to use multidisciplinary teams.</a:t>
            </a:r>
          </a:p>
          <a:p>
            <a:pPr>
              <a:lnSpc>
                <a:spcPct val="120000"/>
              </a:lnSpc>
            </a:pPr>
            <a:r>
              <a:rPr lang="en-US" sz="2000" dirty="0">
                <a:latin typeface="+mn-lt"/>
              </a:rPr>
              <a:t>If you select </a:t>
            </a:r>
            <a:r>
              <a:rPr lang="en-US" sz="2000" b="1" i="1" dirty="0">
                <a:latin typeface="+mn-lt"/>
              </a:rPr>
              <a:t>Yes</a:t>
            </a:r>
            <a:r>
              <a:rPr lang="en-US" sz="2000" dirty="0">
                <a:latin typeface="+mn-lt"/>
              </a:rPr>
              <a:t>, the informational question asking who is included on the multidisciplinary teams will appear. </a:t>
            </a:r>
          </a:p>
          <a:p>
            <a:pPr>
              <a:lnSpc>
                <a:spcPct val="120000"/>
              </a:lnSpc>
            </a:pPr>
            <a:r>
              <a:rPr lang="en-US" sz="2000" dirty="0">
                <a:latin typeface="+mn-lt"/>
              </a:rPr>
              <a:t>It is important to note that some modules include skip patterns similar to this example.</a:t>
            </a:r>
          </a:p>
        </p:txBody>
      </p:sp>
    </p:spTree>
    <p:extLst>
      <p:ext uri="{BB962C8B-B14F-4D97-AF65-F5344CB8AC3E}">
        <p14:creationId xmlns:p14="http://schemas.microsoft.com/office/powerpoint/2010/main" val="258620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4c: Informational Questions</a:t>
            </a:r>
          </a:p>
        </p:txBody>
      </p:sp>
      <p:pic>
        <p:nvPicPr>
          <p:cNvPr id="8" name="Content Placeholder 7" descr="An excerpt from the form with a question labeled as being for informational purposes only and not for scoring. The question asks the user to identify multidisciplinary team members by job title or function.">
            <a:extLst>
              <a:ext uri="{FF2B5EF4-FFF2-40B4-BE49-F238E27FC236}">
                <a16:creationId xmlns:a16="http://schemas.microsoft.com/office/drawing/2014/main" id="{DA178F5F-1CFC-47FD-A836-752597552AA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9524" y="2569759"/>
            <a:ext cx="5181600" cy="2610821"/>
          </a:xfrm>
        </p:spPr>
      </p:pic>
      <p:sp>
        <p:nvSpPr>
          <p:cNvPr id="4" name="Content Placeholder 3"/>
          <p:cNvSpPr>
            <a:spLocks noGrp="1"/>
          </p:cNvSpPr>
          <p:nvPr>
            <p:ph sz="half" idx="2"/>
          </p:nvPr>
        </p:nvSpPr>
        <p:spPr/>
        <p:txBody>
          <a:bodyPr>
            <a:normAutofit/>
          </a:bodyPr>
          <a:lstStyle/>
          <a:p>
            <a:r>
              <a:rPr lang="en-US" dirty="0">
                <a:latin typeface="+mn-lt"/>
              </a:rPr>
              <a:t>Some questions will be noted as “for informational purposes only” and are not scored.</a:t>
            </a:r>
          </a:p>
          <a:p>
            <a:pPr>
              <a:spcBef>
                <a:spcPts val="2400"/>
              </a:spcBef>
            </a:pPr>
            <a:r>
              <a:rPr lang="en-US" dirty="0">
                <a:latin typeface="+mn-lt"/>
              </a:rPr>
              <a:t>These questions will provide important contextual information related to a given module.</a:t>
            </a:r>
          </a:p>
        </p:txBody>
      </p:sp>
    </p:spTree>
    <p:extLst>
      <p:ext uri="{BB962C8B-B14F-4D97-AF65-F5344CB8AC3E}">
        <p14:creationId xmlns:p14="http://schemas.microsoft.com/office/powerpoint/2010/main" val="165146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Overview</a:t>
            </a:r>
          </a:p>
        </p:txBody>
      </p:sp>
      <p:sp>
        <p:nvSpPr>
          <p:cNvPr id="3" name="Content Placeholder 2"/>
          <p:cNvSpPr>
            <a:spLocks noGrp="1"/>
          </p:cNvSpPr>
          <p:nvPr>
            <p:ph idx="1"/>
          </p:nvPr>
        </p:nvSpPr>
        <p:spPr/>
        <p:txBody>
          <a:bodyPr>
            <a:normAutofit fontScale="55000" lnSpcReduction="20000"/>
          </a:bodyPr>
          <a:lstStyle/>
          <a:p>
            <a:r>
              <a:rPr lang="en-US" dirty="0"/>
              <a:t>Background and Purpose</a:t>
            </a:r>
          </a:p>
          <a:p>
            <a:r>
              <a:rPr lang="en-US" dirty="0"/>
              <a:t>Implementation of HSSC in the Field</a:t>
            </a:r>
          </a:p>
          <a:p>
            <a:r>
              <a:rPr lang="en-US" dirty="0"/>
              <a:t>Benefits of the HSSC v2.0</a:t>
            </a:r>
          </a:p>
          <a:p>
            <a:r>
              <a:rPr lang="en-US" dirty="0"/>
              <a:t>Updates informed by HSSC v1.0 Evaluation</a:t>
            </a:r>
          </a:p>
          <a:p>
            <a:r>
              <a:rPr lang="en-US" dirty="0"/>
              <a:t>Evidence-Based Modules</a:t>
            </a:r>
          </a:p>
          <a:p>
            <a:r>
              <a:rPr lang="en-US" dirty="0"/>
              <a:t>Module Structure and Scoring</a:t>
            </a:r>
          </a:p>
          <a:p>
            <a:r>
              <a:rPr lang="en-US" dirty="0"/>
              <a:t>Requesting Access to the HSSC v2.0</a:t>
            </a:r>
          </a:p>
          <a:p>
            <a:r>
              <a:rPr lang="en-US" dirty="0"/>
              <a:t>Establishing a Formsite® account</a:t>
            </a:r>
          </a:p>
          <a:p>
            <a:r>
              <a:rPr lang="en-US" dirty="0"/>
              <a:t>Using the HSSC v2.0 in Formsite®</a:t>
            </a:r>
          </a:p>
          <a:p>
            <a:r>
              <a:rPr lang="en-US" dirty="0"/>
              <a:t>New Save &amp; Return Feature</a:t>
            </a:r>
          </a:p>
          <a:p>
            <a:r>
              <a:rPr lang="en-US" dirty="0"/>
              <a:t>E-Version Demonstration</a:t>
            </a:r>
          </a:p>
          <a:p>
            <a:r>
              <a:rPr lang="en-US" dirty="0"/>
              <a:t>Accessing the HSSC v2.0 Data in Formsite®</a:t>
            </a:r>
          </a:p>
          <a:p>
            <a:r>
              <a:rPr lang="en-US" dirty="0"/>
              <a:t>Future steps</a:t>
            </a:r>
          </a:p>
        </p:txBody>
      </p:sp>
      <p:sp>
        <p:nvSpPr>
          <p:cNvPr id="8" name="Text Placeholder 7">
            <a:extLst>
              <a:ext uri="{FF2B5EF4-FFF2-40B4-BE49-F238E27FC236}">
                <a16:creationId xmlns:a16="http://schemas.microsoft.com/office/drawing/2014/main" id="{FC4938E1-2A1A-4FF8-B046-FA8A0C0AF5CE}"/>
              </a:ext>
            </a:extLst>
          </p:cNvPr>
          <p:cNvSpPr>
            <a:spLocks noGrp="1"/>
          </p:cNvSpPr>
          <p:nvPr>
            <p:ph type="body" sz="quarter" idx="10"/>
          </p:nvPr>
        </p:nvSpPr>
        <p:spPr/>
        <p:txBody>
          <a:bodyPr/>
          <a:lstStyle/>
          <a:p>
            <a:r>
              <a:rPr lang="en-US" dirty="0"/>
              <a:t>HSSC v2.0 = Health Systems Scorecard v2.0</a:t>
            </a:r>
          </a:p>
        </p:txBody>
      </p:sp>
      <p:pic>
        <p:nvPicPr>
          <p:cNvPr id="7" name="Picture 6" descr="A pencil writing check marks i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456" y="2461786"/>
            <a:ext cx="3777344" cy="2882698"/>
          </a:xfrm>
          <a:prstGeom prst="rect">
            <a:avLst/>
          </a:prstGeom>
          <a:effectLst>
            <a:softEdge rad="31750"/>
          </a:effectLst>
        </p:spPr>
      </p:pic>
    </p:spTree>
    <p:extLst>
      <p:ext uri="{BB962C8B-B14F-4D97-AF65-F5344CB8AC3E}">
        <p14:creationId xmlns:p14="http://schemas.microsoft.com/office/powerpoint/2010/main" val="1389040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4d: Disease-specific Questions</a:t>
            </a:r>
          </a:p>
        </p:txBody>
      </p:sp>
      <p:pic>
        <p:nvPicPr>
          <p:cNvPr id="10" name="Content Placeholder 9" descr="An excerpt from the form for Module B: Clinical Guidelines for Adults with High Blood Pressure, High Cholesterol, Prediabetes, Diabetes, Obesity, or COPD. The form asks questions about whether the health system has policies or protocols for evidence-based clinical guidelines.">
            <a:extLst>
              <a:ext uri="{FF2B5EF4-FFF2-40B4-BE49-F238E27FC236}">
                <a16:creationId xmlns:a16="http://schemas.microsoft.com/office/drawing/2014/main" id="{94D5D8C0-2B8B-405E-A06B-05BEC0C0A31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72460" y="1825625"/>
            <a:ext cx="4113079" cy="4351338"/>
          </a:xfrm>
        </p:spPr>
      </p:pic>
      <p:cxnSp>
        <p:nvCxnSpPr>
          <p:cNvPr id="8" name="Straight Arrow Connector 1" descr="An arrow pointing at conditions for which the health system has evidence-based clinical guidelines.">
            <a:extLst>
              <a:ext uri="{FF2B5EF4-FFF2-40B4-BE49-F238E27FC236}">
                <a16:creationId xmlns:a16="http://schemas.microsoft.com/office/drawing/2014/main" id="{3A2A5A85-F329-415D-A0F7-812B945C2D74}"/>
              </a:ext>
            </a:extLst>
          </p:cNvPr>
          <p:cNvCxnSpPr/>
          <p:nvPr/>
        </p:nvCxnSpPr>
        <p:spPr>
          <a:xfrm flipV="1">
            <a:off x="838200" y="4000801"/>
            <a:ext cx="400160" cy="493"/>
          </a:xfrm>
          <a:prstGeom prst="straightConnector1">
            <a:avLst/>
          </a:prstGeom>
          <a:ln w="57150">
            <a:solidFill>
              <a:srgbClr val="E10000"/>
            </a:solidFill>
            <a:tailEnd type="triangle"/>
          </a:ln>
        </p:spPr>
        <p:style>
          <a:lnRef idx="2">
            <a:schemeClr val="accent3"/>
          </a:lnRef>
          <a:fillRef idx="0">
            <a:schemeClr val="accent3"/>
          </a:fillRef>
          <a:effectRef idx="1">
            <a:schemeClr val="accent3"/>
          </a:effectRef>
          <a:fontRef idx="minor">
            <a:schemeClr val="tx1"/>
          </a:fontRef>
        </p:style>
      </p:cxnSp>
      <p:sp>
        <p:nvSpPr>
          <p:cNvPr id="5" name="Content Placeholder 4"/>
          <p:cNvSpPr>
            <a:spLocks noGrp="1"/>
          </p:cNvSpPr>
          <p:nvPr>
            <p:ph sz="half" idx="2"/>
          </p:nvPr>
        </p:nvSpPr>
        <p:spPr/>
        <p:txBody>
          <a:bodyPr>
            <a:normAutofit/>
          </a:bodyPr>
          <a:lstStyle/>
          <a:p>
            <a:pPr>
              <a:spcBef>
                <a:spcPts val="3600"/>
              </a:spcBef>
            </a:pPr>
            <a:r>
              <a:rPr lang="en-US" dirty="0">
                <a:latin typeface="Calibri" panose="020F0502020204030204" pitchFamily="34" charset="0"/>
                <a:cs typeface="Calibri" panose="020F0502020204030204" pitchFamily="34" charset="0"/>
              </a:rPr>
              <a:t>Some modules are stratified by chronic disease (Module B contains an example of this).*</a:t>
            </a:r>
          </a:p>
          <a:p>
            <a:pPr>
              <a:spcBef>
                <a:spcPts val="3600"/>
              </a:spcBef>
            </a:pPr>
            <a:r>
              <a:rPr lang="en-US" dirty="0">
                <a:latin typeface="Calibri" panose="020F0502020204030204" pitchFamily="34" charset="0"/>
                <a:cs typeface="Calibri" panose="020F0502020204030204" pitchFamily="34" charset="0"/>
              </a:rPr>
              <a:t>For stratified modules, only the conditions you selected at the beginning of the Scorecard will appear.</a:t>
            </a:r>
          </a:p>
        </p:txBody>
      </p:sp>
      <p:sp>
        <p:nvSpPr>
          <p:cNvPr id="13" name="Text Placeholder 12">
            <a:extLst>
              <a:ext uri="{FF2B5EF4-FFF2-40B4-BE49-F238E27FC236}">
                <a16:creationId xmlns:a16="http://schemas.microsoft.com/office/drawing/2014/main" id="{E31A6F3C-9589-46DD-95F4-CB4F89B84E4C}"/>
              </a:ext>
            </a:extLst>
          </p:cNvPr>
          <p:cNvSpPr>
            <a:spLocks noGrp="1"/>
          </p:cNvSpPr>
          <p:nvPr>
            <p:ph type="body" sz="quarter" idx="10"/>
          </p:nvPr>
        </p:nvSpPr>
        <p:spPr/>
        <p:txBody>
          <a:bodyPr/>
          <a:lstStyle/>
          <a:p>
            <a:r>
              <a:rPr lang="en-US" dirty="0"/>
              <a:t>*Please see slide 8 for a full list of modules stratified by chronic disease.</a:t>
            </a:r>
          </a:p>
        </p:txBody>
      </p:sp>
    </p:spTree>
    <p:extLst>
      <p:ext uri="{BB962C8B-B14F-4D97-AF65-F5344CB8AC3E}">
        <p14:creationId xmlns:p14="http://schemas.microsoft.com/office/powerpoint/2010/main" val="184877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5: Completion of HSSC v2.0</a:t>
            </a:r>
          </a:p>
        </p:txBody>
      </p:sp>
      <p:pic>
        <p:nvPicPr>
          <p:cNvPr id="8" name="Content Placeholder 7" descr="An excerpt from the form thanking the user for completing the Health Systems Scorecard.">
            <a:extLst>
              <a:ext uri="{FF2B5EF4-FFF2-40B4-BE49-F238E27FC236}">
                <a16:creationId xmlns:a16="http://schemas.microsoft.com/office/drawing/2014/main" id="{A4A1B1B8-B685-4C76-AA21-1DCB7517C6E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801226"/>
            <a:ext cx="5181600" cy="2400135"/>
          </a:xfrm>
        </p:spPr>
      </p:pic>
      <p:sp>
        <p:nvSpPr>
          <p:cNvPr id="5" name="Content Placeholder 4"/>
          <p:cNvSpPr>
            <a:spLocks noGrp="1"/>
          </p:cNvSpPr>
          <p:nvPr>
            <p:ph sz="half" idx="2"/>
          </p:nvPr>
        </p:nvSpPr>
        <p:spPr/>
        <p:txBody>
          <a:bodyPr>
            <a:normAutofit fontScale="85000" lnSpcReduction="10000"/>
          </a:bodyPr>
          <a:lstStyle/>
          <a:p>
            <a:pPr>
              <a:lnSpc>
                <a:spcPct val="120000"/>
              </a:lnSpc>
            </a:pPr>
            <a:r>
              <a:rPr lang="en-US" dirty="0">
                <a:latin typeface="+mn-lt"/>
              </a:rPr>
              <a:t>This is what the completion screen should display at completion of all selected modules.</a:t>
            </a:r>
          </a:p>
          <a:p>
            <a:pPr>
              <a:lnSpc>
                <a:spcPct val="120000"/>
              </a:lnSpc>
            </a:pPr>
            <a:r>
              <a:rPr lang="en-US" dirty="0">
                <a:latin typeface="+mn-lt"/>
              </a:rPr>
              <a:t>If you decide to complete additional modules, select </a:t>
            </a:r>
            <a:r>
              <a:rPr lang="en-US" b="1" i="1" dirty="0">
                <a:latin typeface="+mn-lt"/>
              </a:rPr>
              <a:t>Previous</a:t>
            </a:r>
            <a:r>
              <a:rPr lang="en-US" dirty="0">
                <a:latin typeface="+mn-lt"/>
              </a:rPr>
              <a:t> at the bottom of the page to navigate to the beginning and add modules.</a:t>
            </a:r>
          </a:p>
          <a:p>
            <a:pPr>
              <a:lnSpc>
                <a:spcPct val="120000"/>
              </a:lnSpc>
            </a:pPr>
            <a:r>
              <a:rPr lang="en-US" dirty="0">
                <a:latin typeface="+mn-lt"/>
              </a:rPr>
              <a:t>Select </a:t>
            </a:r>
            <a:r>
              <a:rPr lang="en-US" b="1" i="1" dirty="0">
                <a:latin typeface="+mn-lt"/>
              </a:rPr>
              <a:t>Next</a:t>
            </a:r>
            <a:r>
              <a:rPr lang="en-US" dirty="0">
                <a:latin typeface="+mn-lt"/>
              </a:rPr>
              <a:t> to go to the “HSSC v2.0 Score Report.”</a:t>
            </a:r>
          </a:p>
        </p:txBody>
      </p:sp>
    </p:spTree>
    <p:extLst>
      <p:ext uri="{BB962C8B-B14F-4D97-AF65-F5344CB8AC3E}">
        <p14:creationId xmlns:p14="http://schemas.microsoft.com/office/powerpoint/2010/main" val="12243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6: Understanding the Score Report</a:t>
            </a:r>
          </a:p>
        </p:txBody>
      </p:sp>
      <p:pic>
        <p:nvPicPr>
          <p:cNvPr id="10" name="Content Placeholder 9" descr="A screen shot of a sample score card showing an overall score of 69%.">
            <a:extLst>
              <a:ext uri="{FF2B5EF4-FFF2-40B4-BE49-F238E27FC236}">
                <a16:creationId xmlns:a16="http://schemas.microsoft.com/office/drawing/2014/main" id="{153AEEF9-E959-46F5-82F6-CA67D02577B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7" r="47"/>
          <a:stretch/>
        </p:blipFill>
        <p:spPr>
          <a:xfrm>
            <a:off x="1128532" y="1819890"/>
            <a:ext cx="3456532" cy="4834218"/>
          </a:xfrm>
        </p:spPr>
      </p:pic>
      <p:sp>
        <p:nvSpPr>
          <p:cNvPr id="5" name="Content Placeholder 4"/>
          <p:cNvSpPr>
            <a:spLocks noGrp="1"/>
          </p:cNvSpPr>
          <p:nvPr>
            <p:ph sz="half" idx="2"/>
          </p:nvPr>
        </p:nvSpPr>
        <p:spPr>
          <a:xfrm>
            <a:off x="5865707" y="1780906"/>
            <a:ext cx="5257800" cy="4828483"/>
          </a:xfrm>
        </p:spPr>
        <p:txBody>
          <a:bodyPr>
            <a:normAutofit fontScale="70000" lnSpcReduction="20000"/>
          </a:bodyPr>
          <a:lstStyle/>
          <a:p>
            <a:r>
              <a:rPr lang="en-US" dirty="0">
                <a:latin typeface="+mn-lt"/>
              </a:rPr>
              <a:t>The score report is automatically generated each time the scorecard is filled out.</a:t>
            </a:r>
          </a:p>
          <a:p>
            <a:r>
              <a:rPr lang="en-US" dirty="0">
                <a:latin typeface="+mn-lt"/>
              </a:rPr>
              <a:t>It provides 3 percentage scores:</a:t>
            </a:r>
          </a:p>
          <a:p>
            <a:pPr lvl="1"/>
            <a:r>
              <a:rPr lang="en-US" dirty="0">
                <a:latin typeface="+mn-lt"/>
              </a:rPr>
              <a:t>An overall score based on the answers provided to all completed questions in all selected modules</a:t>
            </a:r>
          </a:p>
          <a:p>
            <a:pPr lvl="1"/>
            <a:r>
              <a:rPr lang="en-US" dirty="0">
                <a:latin typeface="+mn-lt"/>
              </a:rPr>
              <a:t>An overall score for each module</a:t>
            </a:r>
          </a:p>
          <a:p>
            <a:pPr lvl="1"/>
            <a:r>
              <a:rPr lang="en-US" dirty="0">
                <a:latin typeface="+mn-lt"/>
              </a:rPr>
              <a:t>Scores for each disease selected for the stratified modules</a:t>
            </a:r>
          </a:p>
          <a:p>
            <a:pPr>
              <a:lnSpc>
                <a:spcPct val="120000"/>
              </a:lnSpc>
            </a:pPr>
            <a:r>
              <a:rPr lang="en-US" dirty="0">
                <a:latin typeface="+mn-lt"/>
              </a:rPr>
              <a:t>Scores are calculated as a percentage of the maximum total points the user could achieve given the selected modules and/or disease.</a:t>
            </a:r>
          </a:p>
          <a:p>
            <a:pPr>
              <a:lnSpc>
                <a:spcPct val="120000"/>
              </a:lnSpc>
            </a:pPr>
            <a:r>
              <a:rPr lang="en-US" dirty="0">
                <a:latin typeface="+mn-lt"/>
              </a:rPr>
              <a:t>For each module, the report provides some helpful considerations and additional resources based on the user’s answers.</a:t>
            </a:r>
          </a:p>
        </p:txBody>
      </p:sp>
    </p:spTree>
    <p:extLst>
      <p:ext uri="{BB962C8B-B14F-4D97-AF65-F5344CB8AC3E}">
        <p14:creationId xmlns:p14="http://schemas.microsoft.com/office/powerpoint/2010/main" val="315374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Save the Score Report</a:t>
            </a:r>
          </a:p>
        </p:txBody>
      </p:sp>
      <p:pic>
        <p:nvPicPr>
          <p:cNvPr id="11" name="Picture 10" descr="A screen shot of the page that allows the user to print the report.">
            <a:extLst>
              <a:ext uri="{FF2B5EF4-FFF2-40B4-BE49-F238E27FC236}">
                <a16:creationId xmlns:a16="http://schemas.microsoft.com/office/drawing/2014/main" id="{F757398F-3CCB-492A-B5A0-50FDC877C408}"/>
              </a:ext>
            </a:extLst>
          </p:cNvPr>
          <p:cNvPicPr>
            <a:picLocks noChangeAspect="1"/>
          </p:cNvPicPr>
          <p:nvPr/>
        </p:nvPicPr>
        <p:blipFill>
          <a:blip r:embed="rId3"/>
          <a:stretch>
            <a:fillRect/>
          </a:stretch>
        </p:blipFill>
        <p:spPr>
          <a:xfrm>
            <a:off x="348364" y="2076600"/>
            <a:ext cx="5823836" cy="3702764"/>
          </a:xfrm>
          <a:prstGeom prst="rect">
            <a:avLst/>
          </a:prstGeom>
        </p:spPr>
      </p:pic>
      <p:cxnSp>
        <p:nvCxnSpPr>
          <p:cNvPr id="12" name="Straight Arrow Connector 11" descr="An arrow pointing to a button that reads &quot;Print Results.&quot;">
            <a:extLst>
              <a:ext uri="{FF2B5EF4-FFF2-40B4-BE49-F238E27FC236}">
                <a16:creationId xmlns:a16="http://schemas.microsoft.com/office/drawing/2014/main" id="{89F7E45B-C125-4A6F-BA96-C877E0B8B4EE}"/>
              </a:ext>
            </a:extLst>
          </p:cNvPr>
          <p:cNvCxnSpPr/>
          <p:nvPr/>
        </p:nvCxnSpPr>
        <p:spPr>
          <a:xfrm flipV="1">
            <a:off x="2297151" y="4482010"/>
            <a:ext cx="400160" cy="493"/>
          </a:xfrm>
          <a:prstGeom prst="straightConnector1">
            <a:avLst/>
          </a:prstGeom>
          <a:ln w="57150">
            <a:solidFill>
              <a:srgbClr val="FF0000"/>
            </a:solidFill>
            <a:tailEnd type="triangle"/>
          </a:ln>
        </p:spPr>
        <p:style>
          <a:lnRef idx="2">
            <a:schemeClr val="accent3"/>
          </a:lnRef>
          <a:fillRef idx="0">
            <a:schemeClr val="accent3"/>
          </a:fillRef>
          <a:effectRef idx="1">
            <a:schemeClr val="accent3"/>
          </a:effectRef>
          <a:fontRef idx="minor">
            <a:schemeClr val="tx1"/>
          </a:fontRef>
        </p:style>
      </p:cxnSp>
      <p:sp>
        <p:nvSpPr>
          <p:cNvPr id="5" name="Content Placeholder 4"/>
          <p:cNvSpPr>
            <a:spLocks noGrp="1"/>
          </p:cNvSpPr>
          <p:nvPr>
            <p:ph sz="half" idx="2"/>
          </p:nvPr>
        </p:nvSpPr>
        <p:spPr/>
        <p:txBody>
          <a:bodyPr>
            <a:normAutofit lnSpcReduction="10000"/>
          </a:bodyPr>
          <a:lstStyle/>
          <a:p>
            <a:pPr>
              <a:spcBef>
                <a:spcPts val="2400"/>
              </a:spcBef>
            </a:pPr>
            <a:r>
              <a:rPr lang="en-US" sz="1600" dirty="0"/>
              <a:t>Once completed, you can select </a:t>
            </a:r>
            <a:r>
              <a:rPr lang="en-US" sz="1600" b="1" i="1" dirty="0"/>
              <a:t>Exit</a:t>
            </a:r>
            <a:r>
              <a:rPr lang="en-US" sz="1600" dirty="0"/>
              <a:t> to close the window.</a:t>
            </a:r>
          </a:p>
          <a:p>
            <a:pPr>
              <a:spcBef>
                <a:spcPts val="2400"/>
              </a:spcBef>
            </a:pPr>
            <a:r>
              <a:rPr lang="en-US" sz="1600" dirty="0"/>
              <a:t>Users can download it as a PDF version.</a:t>
            </a:r>
          </a:p>
          <a:p>
            <a:pPr lvl="1">
              <a:spcBef>
                <a:spcPts val="2400"/>
              </a:spcBef>
            </a:pPr>
            <a:r>
              <a:rPr lang="en-US" sz="1400" dirty="0"/>
              <a:t>NOTE: The hyperlinks will not be active, but short URLs (bit.ly) have been added for easy access to resources.</a:t>
            </a:r>
          </a:p>
          <a:p>
            <a:pPr>
              <a:spcBef>
                <a:spcPts val="2400"/>
              </a:spcBef>
            </a:pPr>
            <a:r>
              <a:rPr lang="en-US" sz="1600" dirty="0"/>
              <a:t>It is highly recommended to download or save this score report. After this point, only users who accessed the form through a </a:t>
            </a:r>
            <a:r>
              <a:rPr lang="en-US" sz="1600" u="sng" dirty="0"/>
              <a:t>Save and Return</a:t>
            </a:r>
            <a:r>
              <a:rPr lang="en-US" sz="1600" dirty="0"/>
              <a:t> link can access their responses and score report.</a:t>
            </a:r>
          </a:p>
          <a:p>
            <a:pPr>
              <a:spcBef>
                <a:spcPts val="2400"/>
              </a:spcBef>
            </a:pPr>
            <a:r>
              <a:rPr lang="en-US" sz="1600" dirty="0"/>
              <a:t>After this point, only state health departments will have access to the raw data.</a:t>
            </a:r>
          </a:p>
          <a:p>
            <a:pPr>
              <a:spcBef>
                <a:spcPts val="2400"/>
              </a:spcBef>
            </a:pPr>
            <a:r>
              <a:rPr lang="en-US" sz="1600" dirty="0"/>
              <a:t>Health systems may share results with partner health departments to guide a dialogue about potential improvements and resources.</a:t>
            </a:r>
          </a:p>
        </p:txBody>
      </p:sp>
      <p:sp>
        <p:nvSpPr>
          <p:cNvPr id="7" name="Text Placeholder 6">
            <a:extLst>
              <a:ext uri="{FF2B5EF4-FFF2-40B4-BE49-F238E27FC236}">
                <a16:creationId xmlns:a16="http://schemas.microsoft.com/office/drawing/2014/main" id="{67343EDC-113A-43CE-B243-9D26C4FC6F94}"/>
              </a:ext>
            </a:extLst>
          </p:cNvPr>
          <p:cNvSpPr>
            <a:spLocks noGrp="1"/>
          </p:cNvSpPr>
          <p:nvPr>
            <p:ph type="body" sz="quarter" idx="10"/>
          </p:nvPr>
        </p:nvSpPr>
        <p:spPr/>
        <p:txBody>
          <a:bodyPr/>
          <a:lstStyle/>
          <a:p>
            <a:r>
              <a:rPr lang="en-US" dirty="0"/>
              <a:t>NOTE: No data will be shared with or stored by the CDC.</a:t>
            </a:r>
          </a:p>
        </p:txBody>
      </p:sp>
    </p:spTree>
    <p:extLst>
      <p:ext uri="{BB962C8B-B14F-4D97-AF65-F5344CB8AC3E}">
        <p14:creationId xmlns:p14="http://schemas.microsoft.com/office/powerpoint/2010/main" val="124693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HSSC v2.0 Data in Formsite®</a:t>
            </a:r>
          </a:p>
        </p:txBody>
      </p:sp>
      <p:sp>
        <p:nvSpPr>
          <p:cNvPr id="3" name="Content Placeholder 2"/>
          <p:cNvSpPr>
            <a:spLocks noGrp="1"/>
          </p:cNvSpPr>
          <p:nvPr>
            <p:ph idx="1"/>
          </p:nvPr>
        </p:nvSpPr>
        <p:spPr/>
        <p:txBody>
          <a:bodyPr/>
          <a:lstStyle/>
          <a:p>
            <a:pPr>
              <a:spcBef>
                <a:spcPts val="4800"/>
              </a:spcBef>
            </a:pPr>
            <a:r>
              <a:rPr lang="en-US" dirty="0"/>
              <a:t>All raw data will reside in the health department’s Formsite® account.</a:t>
            </a:r>
          </a:p>
          <a:p>
            <a:pPr>
              <a:spcBef>
                <a:spcPts val="4800"/>
              </a:spcBef>
            </a:pPr>
            <a:r>
              <a:rPr lang="en-US" dirty="0"/>
              <a:t>Users must reach out to their health department partners to access raw data.</a:t>
            </a:r>
          </a:p>
        </p:txBody>
      </p:sp>
      <p:sp>
        <p:nvSpPr>
          <p:cNvPr id="7" name="Text Placeholder 6">
            <a:extLst>
              <a:ext uri="{FF2B5EF4-FFF2-40B4-BE49-F238E27FC236}">
                <a16:creationId xmlns:a16="http://schemas.microsoft.com/office/drawing/2014/main" id="{3083B6BC-9C02-4135-A819-9F29017B1443}"/>
              </a:ext>
            </a:extLst>
          </p:cNvPr>
          <p:cNvSpPr>
            <a:spLocks noGrp="1"/>
          </p:cNvSpPr>
          <p:nvPr>
            <p:ph type="body" sz="quarter" idx="10"/>
          </p:nvPr>
        </p:nvSpPr>
        <p:spPr/>
        <p:txBody>
          <a:bodyPr/>
          <a:lstStyle/>
          <a:p>
            <a:r>
              <a:rPr lang="en-US" dirty="0"/>
              <a:t>NOTE: No data will be shared with or stored by the CDC.</a:t>
            </a:r>
          </a:p>
        </p:txBody>
      </p:sp>
    </p:spTree>
    <p:extLst>
      <p:ext uri="{BB962C8B-B14F-4D97-AF65-F5344CB8AC3E}">
        <p14:creationId xmlns:p14="http://schemas.microsoft.com/office/powerpoint/2010/main" val="904276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a:latin typeface="+mn-lt"/>
              </a:rPr>
              <a:t>Future Steps </a:t>
            </a:r>
          </a:p>
        </p:txBody>
      </p:sp>
      <p:sp>
        <p:nvSpPr>
          <p:cNvPr id="3" name="Content Placeholder 2"/>
          <p:cNvSpPr>
            <a:spLocks noGrp="1"/>
          </p:cNvSpPr>
          <p:nvPr>
            <p:ph idx="1"/>
          </p:nvPr>
        </p:nvSpPr>
        <p:spPr/>
        <p:txBody>
          <a:bodyPr/>
          <a:lstStyle/>
          <a:p>
            <a:r>
              <a:rPr lang="en-US" dirty="0">
                <a:latin typeface="+mn-lt"/>
              </a:rPr>
              <a:t>We recommend that you complete the HSSC v2.0 periodically to reprioritize health care quality improvement efforts.</a:t>
            </a:r>
          </a:p>
          <a:p>
            <a:pPr>
              <a:spcBef>
                <a:spcPts val="3600"/>
              </a:spcBef>
            </a:pPr>
            <a:r>
              <a:rPr lang="en-US" dirty="0">
                <a:latin typeface="+mn-lt"/>
              </a:rPr>
              <a:t>For more information regarding the HSSC v2.0 and the implications of results, please visit </a:t>
            </a:r>
            <a:r>
              <a:rPr lang="en-US" dirty="0">
                <a:latin typeface="+mn-lt"/>
                <a:hlinkClick r:id="rId3"/>
              </a:rPr>
              <a:t>https://www.cdc.gov/dhdsp/evaluation_resources/guides/index.htm</a:t>
            </a:r>
            <a:r>
              <a:rPr lang="en-US" dirty="0">
                <a:latin typeface="+mn-lt"/>
              </a:rPr>
              <a:t>. </a:t>
            </a:r>
          </a:p>
        </p:txBody>
      </p:sp>
    </p:spTree>
    <p:extLst>
      <p:ext uri="{BB962C8B-B14F-4D97-AF65-F5344CB8AC3E}">
        <p14:creationId xmlns:p14="http://schemas.microsoft.com/office/powerpoint/2010/main" val="3801264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Thank you! </a:t>
            </a:r>
            <a:br>
              <a:rPr lang="en-US" dirty="0">
                <a:latin typeface="+mn-lt"/>
              </a:rPr>
            </a:br>
            <a:r>
              <a:rPr lang="en-US" dirty="0">
                <a:latin typeface="+mn-lt"/>
              </a:rPr>
              <a:t>Questions and Discussion</a:t>
            </a:r>
          </a:p>
        </p:txBody>
      </p:sp>
      <p:pic>
        <p:nvPicPr>
          <p:cNvPr id="4" name="Picture 3" descr="The silhouettes of two heads facing each other. Their brains are represented as a series of gears, and the silhouettes are also surrounded by images of g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70" y="2264750"/>
            <a:ext cx="4800600" cy="4109156"/>
          </a:xfrm>
          <a:prstGeom prst="rect">
            <a:avLst/>
          </a:prstGeom>
        </p:spPr>
      </p:pic>
      <p:sp>
        <p:nvSpPr>
          <p:cNvPr id="9" name="Content Placeholder 8"/>
          <p:cNvSpPr>
            <a:spLocks noGrp="1"/>
          </p:cNvSpPr>
          <p:nvPr>
            <p:ph idx="1"/>
          </p:nvPr>
        </p:nvSpPr>
        <p:spPr>
          <a:xfrm>
            <a:off x="5325035" y="2707340"/>
            <a:ext cx="6364942" cy="3908747"/>
          </a:xfrm>
        </p:spPr>
        <p:txBody>
          <a:bodyPr>
            <a:normAutofit/>
          </a:bodyPr>
          <a:lstStyle/>
          <a:p>
            <a:pPr marL="0" indent="0" algn="ctr">
              <a:buNone/>
            </a:pPr>
            <a:r>
              <a:rPr lang="en-US" dirty="0">
                <a:latin typeface="+mn-lt"/>
              </a:rPr>
              <a:t>For more information, contact: </a:t>
            </a:r>
            <a:r>
              <a:rPr lang="en-US" sz="2400" i="1" dirty="0">
                <a:latin typeface="+mn-lt"/>
                <a:hlinkClick r:id="rId4"/>
              </a:rPr>
              <a:t>youremail@abc.gov</a:t>
            </a:r>
            <a:endParaRPr lang="en-US" dirty="0">
              <a:latin typeface="+mn-lt"/>
            </a:endParaRPr>
          </a:p>
        </p:txBody>
      </p:sp>
    </p:spTree>
    <p:extLst>
      <p:ext uri="{BB962C8B-B14F-4D97-AF65-F5344CB8AC3E}">
        <p14:creationId xmlns:p14="http://schemas.microsoft.com/office/powerpoint/2010/main" val="378997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Background and Purpose</a:t>
            </a:r>
          </a:p>
        </p:txBody>
      </p:sp>
      <p:sp>
        <p:nvSpPr>
          <p:cNvPr id="3" name="Content Placeholder 2"/>
          <p:cNvSpPr>
            <a:spLocks noGrp="1"/>
          </p:cNvSpPr>
          <p:nvPr>
            <p:ph idx="1"/>
          </p:nvPr>
        </p:nvSpPr>
        <p:spPr/>
        <p:txBody>
          <a:bodyPr>
            <a:normAutofit lnSpcReduction="10000"/>
          </a:bodyPr>
          <a:lstStyle/>
          <a:p>
            <a:r>
              <a:rPr lang="en-US" dirty="0">
                <a:latin typeface="+mn-lt"/>
              </a:rPr>
              <a:t>A </a:t>
            </a:r>
            <a:r>
              <a:rPr lang="en-US" u="sng" dirty="0">
                <a:latin typeface="+mn-lt"/>
              </a:rPr>
              <a:t>voluntary quality improvement</a:t>
            </a:r>
            <a:r>
              <a:rPr lang="en-US" dirty="0">
                <a:latin typeface="+mn-lt"/>
              </a:rPr>
              <a:t> tool to assist:</a:t>
            </a:r>
          </a:p>
          <a:p>
            <a:pPr lvl="1"/>
            <a:r>
              <a:rPr lang="en-US" dirty="0">
                <a:latin typeface="+mn-lt"/>
              </a:rPr>
              <a:t>State and local public health programs better understand implementation of evidence-based strategies in partner health systems</a:t>
            </a:r>
          </a:p>
          <a:p>
            <a:pPr lvl="1"/>
            <a:r>
              <a:rPr lang="en-US" dirty="0">
                <a:latin typeface="+mn-lt"/>
              </a:rPr>
              <a:t>Small- to medium-sized health systems to assess current primary care practices, identify possible gaps, and prioritize strategies with the highest impact</a:t>
            </a:r>
          </a:p>
          <a:p>
            <a:pPr lvl="1">
              <a:spcAft>
                <a:spcPts val="2400"/>
              </a:spcAft>
            </a:pPr>
            <a:r>
              <a:rPr lang="en-US" dirty="0">
                <a:latin typeface="+mn-lt"/>
              </a:rPr>
              <a:t>Create dialogue on chronic disease management and potential improvements</a:t>
            </a:r>
          </a:p>
          <a:p>
            <a:r>
              <a:rPr lang="en-US" dirty="0">
                <a:latin typeface="+mn-lt"/>
              </a:rPr>
              <a:t>Health conditions included:</a:t>
            </a:r>
          </a:p>
          <a:p>
            <a:pPr lvl="1"/>
            <a:r>
              <a:rPr lang="en-US" dirty="0">
                <a:latin typeface="+mn-lt"/>
              </a:rPr>
              <a:t>High blood pressure, high cholesterol, prediabetes or diabetes, obesity, chronic obstructive pulmonary disease (COPD), cancer, and tobacco use</a:t>
            </a:r>
          </a:p>
        </p:txBody>
      </p:sp>
    </p:spTree>
    <p:extLst>
      <p:ext uri="{BB962C8B-B14F-4D97-AF65-F5344CB8AC3E}">
        <p14:creationId xmlns:p14="http://schemas.microsoft.com/office/powerpoint/2010/main" val="294002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Implementation of HSSC in the Field</a:t>
            </a:r>
          </a:p>
        </p:txBody>
      </p:sp>
      <p:sp>
        <p:nvSpPr>
          <p:cNvPr id="3" name="Content Placeholder 2"/>
          <p:cNvSpPr>
            <a:spLocks noGrp="1"/>
          </p:cNvSpPr>
          <p:nvPr>
            <p:ph idx="1"/>
          </p:nvPr>
        </p:nvSpPr>
        <p:spPr/>
        <p:txBody>
          <a:bodyPr>
            <a:normAutofit/>
          </a:bodyPr>
          <a:lstStyle/>
          <a:p>
            <a:r>
              <a:rPr lang="en-US" dirty="0">
                <a:latin typeface="+mn-lt"/>
              </a:rPr>
              <a:t>A health department successfully deployed the CDC HSSC to more than 250 health systems to understand the use of evidence-based interventions to manage high blood pressure and diabetes.</a:t>
            </a:r>
          </a:p>
          <a:p>
            <a:pPr>
              <a:spcBef>
                <a:spcPts val="2400"/>
              </a:spcBef>
            </a:pPr>
            <a:r>
              <a:rPr lang="en-US" dirty="0">
                <a:latin typeface="+mn-lt"/>
              </a:rPr>
              <a:t>Results helped them refine the implementation of interventions designed to address high blood pressure and diabetes among health systems. </a:t>
            </a:r>
          </a:p>
          <a:p>
            <a:pPr lvl="1"/>
            <a:r>
              <a:rPr lang="en-US" dirty="0">
                <a:latin typeface="+mn-lt"/>
              </a:rPr>
              <a:t>Ensure ongoing systematic support for quality improvement. </a:t>
            </a:r>
          </a:p>
          <a:p>
            <a:pPr lvl="1"/>
            <a:r>
              <a:rPr lang="en-US" dirty="0">
                <a:latin typeface="+mn-lt"/>
              </a:rPr>
              <a:t>Identify combinations of interventions with the biggest impact on clinical quality of health systems and health outcomes of the populations served. </a:t>
            </a:r>
          </a:p>
        </p:txBody>
      </p:sp>
    </p:spTree>
    <p:extLst>
      <p:ext uri="{BB962C8B-B14F-4D97-AF65-F5344CB8AC3E}">
        <p14:creationId xmlns:p14="http://schemas.microsoft.com/office/powerpoint/2010/main" val="61320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Benefits of the HSSC v2.0</a:t>
            </a:r>
          </a:p>
        </p:txBody>
      </p:sp>
      <p:sp>
        <p:nvSpPr>
          <p:cNvPr id="9" name="Content Placeholder 8"/>
          <p:cNvSpPr>
            <a:spLocks noGrp="1"/>
          </p:cNvSpPr>
          <p:nvPr>
            <p:ph idx="1"/>
          </p:nvPr>
        </p:nvSpPr>
        <p:spPr/>
        <p:txBody>
          <a:bodyPr>
            <a:normAutofit lnSpcReduction="10000"/>
          </a:bodyPr>
          <a:lstStyle/>
          <a:p>
            <a:pPr>
              <a:spcBef>
                <a:spcPts val="2400"/>
              </a:spcBef>
            </a:pPr>
            <a:r>
              <a:rPr lang="en-US" dirty="0">
                <a:latin typeface="+mn-lt"/>
              </a:rPr>
              <a:t>Better understand implementation of evidence-based strategies in health systems.</a:t>
            </a:r>
          </a:p>
          <a:p>
            <a:pPr>
              <a:spcBef>
                <a:spcPts val="2400"/>
              </a:spcBef>
            </a:pPr>
            <a:r>
              <a:rPr lang="en-US" dirty="0">
                <a:latin typeface="+mn-lt"/>
              </a:rPr>
              <a:t>Address comprehensive chronic disease focus areas, using strategies supported by best available evidence.</a:t>
            </a:r>
          </a:p>
          <a:p>
            <a:pPr>
              <a:spcBef>
                <a:spcPts val="2400"/>
              </a:spcBef>
            </a:pPr>
            <a:r>
              <a:rPr lang="en-US" dirty="0">
                <a:latin typeface="+mn-lt"/>
              </a:rPr>
              <a:t>Assess and identify possible gaps and prioritize strategies with the highest impact.</a:t>
            </a:r>
          </a:p>
          <a:p>
            <a:pPr>
              <a:spcBef>
                <a:spcPts val="2400"/>
              </a:spcBef>
            </a:pPr>
            <a:r>
              <a:rPr lang="en-US" dirty="0">
                <a:latin typeface="+mn-lt"/>
              </a:rPr>
              <a:t>Use for quality improvement and evaluation purposes.</a:t>
            </a:r>
          </a:p>
          <a:p>
            <a:pPr>
              <a:spcBef>
                <a:spcPts val="2400"/>
              </a:spcBef>
            </a:pPr>
            <a:r>
              <a:rPr lang="en-US" dirty="0">
                <a:latin typeface="+mn-lt"/>
              </a:rPr>
              <a:t>Immediate user score report with tailored implementation resources.</a:t>
            </a:r>
          </a:p>
        </p:txBody>
      </p:sp>
    </p:spTree>
    <p:extLst>
      <p:ext uri="{BB962C8B-B14F-4D97-AF65-F5344CB8AC3E}">
        <p14:creationId xmlns:p14="http://schemas.microsoft.com/office/powerpoint/2010/main" val="365368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n-lt"/>
              </a:rPr>
              <a:t>Updates Informed by HSSC v1.0 Evaluation</a:t>
            </a:r>
          </a:p>
        </p:txBody>
      </p:sp>
      <p:sp>
        <p:nvSpPr>
          <p:cNvPr id="9" name="Content Placeholder 8"/>
          <p:cNvSpPr>
            <a:spLocks noGrp="1"/>
          </p:cNvSpPr>
          <p:nvPr>
            <p:ph idx="1"/>
          </p:nvPr>
        </p:nvSpPr>
        <p:spPr/>
        <p:txBody>
          <a:bodyPr>
            <a:normAutofit/>
          </a:bodyPr>
          <a:lstStyle/>
          <a:p>
            <a:pPr marL="731520" lvl="0">
              <a:spcBef>
                <a:spcPts val="1800"/>
              </a:spcBef>
            </a:pPr>
            <a:r>
              <a:rPr lang="en-US" sz="2200" dirty="0">
                <a:solidFill>
                  <a:schemeClr val="tx1"/>
                </a:solidFill>
                <a:latin typeface="+mn-lt"/>
              </a:rPr>
              <a:t>Selectively added items and resources</a:t>
            </a:r>
          </a:p>
          <a:p>
            <a:pPr marL="731520">
              <a:spcBef>
                <a:spcPts val="1800"/>
              </a:spcBef>
            </a:pPr>
            <a:r>
              <a:rPr lang="en-US" sz="2200" dirty="0">
                <a:solidFill>
                  <a:schemeClr val="tx1"/>
                </a:solidFill>
                <a:latin typeface="+mn-lt"/>
              </a:rPr>
              <a:t>Revised item wording for clarity/relevance to multiple audiences </a:t>
            </a:r>
          </a:p>
          <a:p>
            <a:pPr marL="731520" lvl="0">
              <a:spcBef>
                <a:spcPts val="1800"/>
              </a:spcBef>
            </a:pPr>
            <a:r>
              <a:rPr lang="en-US" sz="2200" dirty="0">
                <a:solidFill>
                  <a:schemeClr val="tx1"/>
                </a:solidFill>
                <a:latin typeface="+mn-lt"/>
              </a:rPr>
              <a:t>Added terms to the glossary and content to the resource guide</a:t>
            </a:r>
          </a:p>
          <a:p>
            <a:pPr marL="731520" lvl="0">
              <a:spcBef>
                <a:spcPts val="1800"/>
              </a:spcBef>
            </a:pPr>
            <a:r>
              <a:rPr lang="en-US" sz="2200" dirty="0">
                <a:solidFill>
                  <a:schemeClr val="tx1"/>
                </a:solidFill>
                <a:latin typeface="+mn-lt"/>
              </a:rPr>
              <a:t>Reordered and added links between the tool’s content </a:t>
            </a:r>
          </a:p>
          <a:p>
            <a:pPr marL="731520">
              <a:spcBef>
                <a:spcPts val="1800"/>
              </a:spcBef>
            </a:pPr>
            <a:r>
              <a:rPr lang="en-US" sz="2200" dirty="0">
                <a:solidFill>
                  <a:schemeClr val="tx1"/>
                </a:solidFill>
                <a:latin typeface="+mn-lt"/>
              </a:rPr>
              <a:t>Added a feature that enables users to save progress</a:t>
            </a:r>
          </a:p>
          <a:p>
            <a:pPr marL="731520">
              <a:spcBef>
                <a:spcPts val="1800"/>
              </a:spcBef>
            </a:pPr>
            <a:r>
              <a:rPr lang="en-US" sz="2200" dirty="0">
                <a:solidFill>
                  <a:schemeClr val="tx1"/>
                </a:solidFill>
                <a:latin typeface="+mn-lt"/>
              </a:rPr>
              <a:t>Added slide decks for health department and health system training</a:t>
            </a:r>
          </a:p>
          <a:p>
            <a:pPr marL="731520" lvl="0">
              <a:spcBef>
                <a:spcPts val="1800"/>
              </a:spcBef>
            </a:pPr>
            <a:r>
              <a:rPr lang="en-US" sz="2200" dirty="0">
                <a:solidFill>
                  <a:schemeClr val="tx1"/>
                </a:solidFill>
                <a:latin typeface="+mn-lt"/>
              </a:rPr>
              <a:t>Improved access to sample HSSC questions and feedback report</a:t>
            </a:r>
          </a:p>
        </p:txBody>
      </p:sp>
    </p:spTree>
    <p:extLst>
      <p:ext uri="{BB962C8B-B14F-4D97-AF65-F5344CB8AC3E}">
        <p14:creationId xmlns:p14="http://schemas.microsoft.com/office/powerpoint/2010/main" val="245993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Modules</a:t>
            </a:r>
          </a:p>
        </p:txBody>
      </p:sp>
      <p:sp>
        <p:nvSpPr>
          <p:cNvPr id="9" name="Content Placeholder 8"/>
          <p:cNvSpPr>
            <a:spLocks noGrp="1"/>
          </p:cNvSpPr>
          <p:nvPr>
            <p:ph idx="1"/>
          </p:nvPr>
        </p:nvSpPr>
        <p:spPr/>
        <p:txBody>
          <a:bodyPr>
            <a:normAutofit fontScale="92500"/>
          </a:bodyPr>
          <a:lstStyle/>
          <a:p>
            <a:pPr lvl="0"/>
            <a:r>
              <a:rPr lang="en-US" dirty="0"/>
              <a:t>A: Using multidisciplinary teams for care management </a:t>
            </a:r>
          </a:p>
          <a:p>
            <a:pPr lvl="0"/>
            <a:r>
              <a:rPr lang="en-US" b="1" dirty="0"/>
              <a:t>B: Clinical guidelines*</a:t>
            </a:r>
          </a:p>
          <a:p>
            <a:pPr lvl="0"/>
            <a:r>
              <a:rPr lang="en-US" dirty="0"/>
              <a:t>C: Electronic health record (EHR) systems and patient tracking systems</a:t>
            </a:r>
          </a:p>
          <a:p>
            <a:pPr lvl="0"/>
            <a:r>
              <a:rPr lang="en-US" b="1" dirty="0"/>
              <a:t>D: Clinical decision support and protocols*		</a:t>
            </a:r>
          </a:p>
          <a:p>
            <a:pPr lvl="0"/>
            <a:r>
              <a:rPr lang="en-US" b="1" dirty="0"/>
              <a:t>E: Patient education*</a:t>
            </a:r>
          </a:p>
          <a:p>
            <a:pPr lvl="0"/>
            <a:r>
              <a:rPr lang="en-US" b="1" dirty="0"/>
              <a:t>F: Self-management and care management*</a:t>
            </a:r>
          </a:p>
          <a:p>
            <a:pPr lvl="0"/>
            <a:r>
              <a:rPr lang="en-US" dirty="0"/>
              <a:t>G: Tobacco use and dependence cessation </a:t>
            </a:r>
          </a:p>
          <a:p>
            <a:pPr lvl="0"/>
            <a:r>
              <a:rPr lang="en-US" b="1" dirty="0"/>
              <a:t>H: Guidelines for screening for breast, cervical, and/or colorectal cancer*</a:t>
            </a:r>
          </a:p>
        </p:txBody>
      </p:sp>
      <p:sp>
        <p:nvSpPr>
          <p:cNvPr id="5" name="Text Placeholder 4">
            <a:extLst>
              <a:ext uri="{FF2B5EF4-FFF2-40B4-BE49-F238E27FC236}">
                <a16:creationId xmlns:a16="http://schemas.microsoft.com/office/drawing/2014/main" id="{4FC3092E-88D0-47A9-A0BC-B4DB033C9344}"/>
              </a:ext>
            </a:extLst>
          </p:cNvPr>
          <p:cNvSpPr>
            <a:spLocks noGrp="1"/>
          </p:cNvSpPr>
          <p:nvPr>
            <p:ph type="body" sz="quarter" idx="10"/>
          </p:nvPr>
        </p:nvSpPr>
        <p:spPr/>
        <p:txBody>
          <a:bodyPr/>
          <a:lstStyle/>
          <a:p>
            <a:r>
              <a:rPr lang="en-US" dirty="0"/>
              <a:t>* </a:t>
            </a:r>
            <a:r>
              <a:rPr lang="en-US" b="1" dirty="0"/>
              <a:t>Bolded</a:t>
            </a:r>
            <a:r>
              <a:rPr lang="en-US" dirty="0"/>
              <a:t> and starred modules are stratified by disease.	</a:t>
            </a:r>
          </a:p>
        </p:txBody>
      </p:sp>
    </p:spTree>
    <p:extLst>
      <p:ext uri="{BB962C8B-B14F-4D97-AF65-F5344CB8AC3E}">
        <p14:creationId xmlns:p14="http://schemas.microsoft.com/office/powerpoint/2010/main" val="132671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Module Structure and Scoring </a:t>
            </a:r>
          </a:p>
        </p:txBody>
      </p:sp>
      <p:sp>
        <p:nvSpPr>
          <p:cNvPr id="9" name="Content Placeholder 8"/>
          <p:cNvSpPr>
            <a:spLocks noGrp="1"/>
          </p:cNvSpPr>
          <p:nvPr>
            <p:ph idx="1"/>
          </p:nvPr>
        </p:nvSpPr>
        <p:spPr/>
        <p:txBody>
          <a:bodyPr>
            <a:normAutofit fontScale="85000" lnSpcReduction="10000"/>
          </a:bodyPr>
          <a:lstStyle/>
          <a:p>
            <a:pPr>
              <a:lnSpc>
                <a:spcPct val="120000"/>
              </a:lnSpc>
            </a:pPr>
            <a:r>
              <a:rPr lang="en-US" dirty="0">
                <a:latin typeface="+mn-lt"/>
              </a:rPr>
              <a:t>Stratified modules: </a:t>
            </a:r>
          </a:p>
          <a:p>
            <a:pPr lvl="1">
              <a:lnSpc>
                <a:spcPct val="120000"/>
              </a:lnSpc>
            </a:pPr>
            <a:r>
              <a:rPr lang="en-US" dirty="0">
                <a:latin typeface="+mn-lt"/>
              </a:rPr>
              <a:t>By disease (high blood pressure, high cholesterol, prediabetes or diabetes, obesity, or COPD) </a:t>
            </a:r>
            <a:r>
              <a:rPr lang="en-US" dirty="0">
                <a:latin typeface="+mn-lt"/>
                <a:cs typeface="Arial" panose="020B0604020202020204" pitchFamily="34" charset="0"/>
              </a:rPr>
              <a:t>—</a:t>
            </a:r>
            <a:r>
              <a:rPr lang="en-US" dirty="0">
                <a:latin typeface="+mn-lt"/>
              </a:rPr>
              <a:t> Modules B, D, E, F </a:t>
            </a:r>
          </a:p>
          <a:p>
            <a:pPr lvl="1">
              <a:lnSpc>
                <a:spcPct val="120000"/>
              </a:lnSpc>
            </a:pPr>
            <a:r>
              <a:rPr lang="en-US" dirty="0">
                <a:latin typeface="+mn-lt"/>
              </a:rPr>
              <a:t>By cancer type (breast, cervical, colorectal) </a:t>
            </a:r>
            <a:r>
              <a:rPr lang="en-US" dirty="0">
                <a:latin typeface="+mn-lt"/>
                <a:cs typeface="Arial" panose="020B0604020202020204" pitchFamily="34" charset="0"/>
              </a:rPr>
              <a:t>—</a:t>
            </a:r>
            <a:r>
              <a:rPr lang="en-US" dirty="0">
                <a:latin typeface="+mn-lt"/>
              </a:rPr>
              <a:t> Module H </a:t>
            </a:r>
          </a:p>
          <a:p>
            <a:pPr>
              <a:lnSpc>
                <a:spcPct val="120000"/>
              </a:lnSpc>
            </a:pPr>
            <a:r>
              <a:rPr lang="en-US" dirty="0">
                <a:latin typeface="+mn-lt"/>
              </a:rPr>
              <a:t>User indicates existence/nonexistence of evidence-based policy in health system </a:t>
            </a:r>
          </a:p>
          <a:p>
            <a:pPr>
              <a:lnSpc>
                <a:spcPct val="120000"/>
              </a:lnSpc>
            </a:pPr>
            <a:r>
              <a:rPr lang="en-US" dirty="0">
                <a:latin typeface="+mn-lt"/>
              </a:rPr>
              <a:t>“Yes” answers are scored 1</a:t>
            </a:r>
            <a:r>
              <a:rPr lang="en-US" dirty="0">
                <a:latin typeface="+mn-lt"/>
                <a:cs typeface="Arial" panose="020B0604020202020204" pitchFamily="34" charset="0"/>
              </a:rPr>
              <a:t>–</a:t>
            </a:r>
            <a:r>
              <a:rPr lang="en-US" dirty="0">
                <a:latin typeface="+mn-lt"/>
              </a:rPr>
              <a:t>3 pts based on strength of evidence and expert opinion</a:t>
            </a:r>
          </a:p>
          <a:p>
            <a:pPr lvl="1">
              <a:lnSpc>
                <a:spcPct val="120000"/>
              </a:lnSpc>
            </a:pPr>
            <a:r>
              <a:rPr lang="en-US" dirty="0">
                <a:latin typeface="+mn-lt"/>
              </a:rPr>
              <a:t>Extensive literature search, Quality and Impact of Component evidence assessment methodology</a:t>
            </a:r>
          </a:p>
        </p:txBody>
      </p:sp>
    </p:spTree>
    <p:extLst>
      <p:ext uri="{BB962C8B-B14F-4D97-AF65-F5344CB8AC3E}">
        <p14:creationId xmlns:p14="http://schemas.microsoft.com/office/powerpoint/2010/main" val="47043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Requesting Access to the HSSC v2.0</a:t>
            </a:r>
          </a:p>
        </p:txBody>
      </p:sp>
      <p:sp>
        <p:nvSpPr>
          <p:cNvPr id="3" name="Content Placeholder 2"/>
          <p:cNvSpPr>
            <a:spLocks noGrp="1"/>
          </p:cNvSpPr>
          <p:nvPr>
            <p:ph idx="1"/>
          </p:nvPr>
        </p:nvSpPr>
        <p:spPr/>
        <p:txBody>
          <a:bodyPr/>
          <a:lstStyle/>
          <a:p>
            <a:r>
              <a:rPr lang="en-US" dirty="0">
                <a:latin typeface="+mn-lt"/>
              </a:rPr>
              <a:t>To obtain access to the HSSC v2.0, users can reach out to participating state health department representatives.</a:t>
            </a:r>
          </a:p>
          <a:p>
            <a:pPr>
              <a:spcBef>
                <a:spcPts val="2400"/>
              </a:spcBef>
            </a:pPr>
            <a:r>
              <a:rPr lang="en-US" dirty="0">
                <a:latin typeface="+mn-lt"/>
              </a:rPr>
              <a:t>Users can review the comprehensive list of HSSC questions at </a:t>
            </a:r>
            <a:r>
              <a:rPr lang="en-US" dirty="0">
                <a:latin typeface="+mn-lt"/>
                <a:hlinkClick r:id="rId3"/>
              </a:rPr>
              <a:t>https://www.cdc.gov/dhdsp/evaluation_resources/guides/index.htm</a:t>
            </a:r>
            <a:r>
              <a:rPr lang="en-US" dirty="0">
                <a:latin typeface="+mn-lt"/>
              </a:rPr>
              <a:t>.</a:t>
            </a:r>
          </a:p>
        </p:txBody>
      </p:sp>
    </p:spTree>
    <p:extLst>
      <p:ext uri="{BB962C8B-B14F-4D97-AF65-F5344CB8AC3E}">
        <p14:creationId xmlns:p14="http://schemas.microsoft.com/office/powerpoint/2010/main" val="606787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A40DB80-3FA9-4319-B941-BAE2CFB22FC4}" vid="{22328651-BCE8-4A0B-8885-23CE546131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feec96-3405-4c97-8338-5f3d6802db4b">
      <Terms xmlns="http://schemas.microsoft.com/office/infopath/2007/PartnerControls"/>
    </lcf76f155ced4ddcb4097134ff3c332f>
    <TaxCatchAll xmlns="7549e41d-9e9d-4f7f-945a-cf867a25ca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6F8B7C698F524B80825B403DEC4FAB" ma:contentTypeVersion="16" ma:contentTypeDescription="Create a new document." ma:contentTypeScope="" ma:versionID="c584095cfb668e010cb72a3a42fac74b">
  <xsd:schema xmlns:xsd="http://www.w3.org/2001/XMLSchema" xmlns:xs="http://www.w3.org/2001/XMLSchema" xmlns:p="http://schemas.microsoft.com/office/2006/metadata/properties" xmlns:ns2="6bfeec96-3405-4c97-8338-5f3d6802db4b" xmlns:ns3="7549e41d-9e9d-4f7f-945a-cf867a25ca98" targetNamespace="http://schemas.microsoft.com/office/2006/metadata/properties" ma:root="true" ma:fieldsID="0fd8d99ad17e100852ba8549ca1345ca" ns2:_="" ns3:_="">
    <xsd:import namespace="6bfeec96-3405-4c97-8338-5f3d6802db4b"/>
    <xsd:import namespace="7549e41d-9e9d-4f7f-945a-cf867a25ca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eec96-3405-4c97-8338-5f3d6802d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e171600-9ef3-44e2-bb4b-159588a897b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49e41d-9e9d-4f7f-945a-cf867a25ca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8d5b6e-e16a-401d-85d2-2d65fe789d6b}" ma:internalName="TaxCatchAll" ma:showField="CatchAllData" ma:web="7549e41d-9e9d-4f7f-945a-cf867a25ca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1FF567-1A39-4C60-BA19-BD2051E534BE}">
  <ds:schemaRefs>
    <ds:schemaRef ds:uri="6bfeec96-3405-4c97-8338-5f3d6802db4b"/>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7549e41d-9e9d-4f7f-945a-cf867a25ca98"/>
    <ds:schemaRef ds:uri="http://www.w3.org/XML/1998/namespace"/>
    <ds:schemaRef ds:uri="http://purl.org/dc/elements/1.1/"/>
  </ds:schemaRefs>
</ds:datastoreItem>
</file>

<file path=customXml/itemProps2.xml><?xml version="1.0" encoding="utf-8"?>
<ds:datastoreItem xmlns:ds="http://schemas.openxmlformats.org/officeDocument/2006/customXml" ds:itemID="{B760AA6E-919F-4551-9432-6775CCC39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eec96-3405-4c97-8338-5f3d6802db4b"/>
    <ds:schemaRef ds:uri="7549e41d-9e9d-4f7f-945a-cf867a25c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974C6-0C31-4B8A-8D70-F7878E7C0B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EPET_ppt_template</Template>
  <TotalTime>4756</TotalTime>
  <Words>2454</Words>
  <Application>Microsoft Office PowerPoint</Application>
  <PresentationFormat>Widescreen</PresentationFormat>
  <Paragraphs>193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Training for Health Systems:  The CDC Health Systems Scorecard v2.0</vt:lpstr>
      <vt:lpstr>Overview</vt:lpstr>
      <vt:lpstr>Background and Purpose</vt:lpstr>
      <vt:lpstr>Implementation of HSSC in the Field</vt:lpstr>
      <vt:lpstr>Benefits of the HSSC v2.0</vt:lpstr>
      <vt:lpstr>Updates Informed by HSSC v1.0 Evaluation</vt:lpstr>
      <vt:lpstr>Evidence-Based Modules</vt:lpstr>
      <vt:lpstr>Module Structure and Scoring </vt:lpstr>
      <vt:lpstr>Requesting Access to the HSSC v2.0</vt:lpstr>
      <vt:lpstr>Establishing a Formsite® Account</vt:lpstr>
      <vt:lpstr>Using the HSSC v2.0 in Formsite®</vt:lpstr>
      <vt:lpstr>New Save &amp; Return Feature</vt:lpstr>
      <vt:lpstr>E-Version Demonstration </vt:lpstr>
      <vt:lpstr>Step 1: Introduction to CDC HSSC v2.0</vt:lpstr>
      <vt:lpstr>Step 2: Health System Information</vt:lpstr>
      <vt:lpstr>Step 3: Selecting Modules</vt:lpstr>
      <vt:lpstr>Step 4a: Completing Modules </vt:lpstr>
      <vt:lpstr>Step 4b: Skip Patterns</vt:lpstr>
      <vt:lpstr>Step 4c: Informational Questions</vt:lpstr>
      <vt:lpstr>Step 4d: Disease-specific Questions</vt:lpstr>
      <vt:lpstr>Step 5: Completion of HSSC v2.0</vt:lpstr>
      <vt:lpstr>Step 6: Understanding the Score Report</vt:lpstr>
      <vt:lpstr>Step 7: Save the Score Report</vt:lpstr>
      <vt:lpstr>Accessing HSSC v2.0 Data in Formsite®</vt:lpstr>
      <vt:lpstr>Future Steps </vt:lpstr>
      <vt:lpstr>Thank you!  Questions and Discussion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Health Systems:  The CDC Health Systems Scorecard v2.0</dc:title>
  <dc:subject>training for health systems score card</dc:subject>
  <dc:creator>Centers for Disease Control and Prevention Division for Heart Disease and Stroke Prevention</dc:creator>
  <cp:keywords>Centers for Disease Control and Prevention, CDC, Health Systems Scorecard, HSSC, Formsite, chronic disease management, health risk factors, training</cp:keywords>
  <cp:lastModifiedBy>Davis, Susan B. (CDC/DDNID/NCCDPHP/DHDSP) (CTR)</cp:lastModifiedBy>
  <cp:revision>405</cp:revision>
  <cp:lastPrinted>2017-07-17T15:36:00Z</cp:lastPrinted>
  <dcterms:created xsi:type="dcterms:W3CDTF">2016-09-12T19:57:17Z</dcterms:created>
  <dcterms:modified xsi:type="dcterms:W3CDTF">2022-07-21T14:32:52Z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vt:lpwstr>Public Domain</vt:lpwstr>
  </property>
  <property fmtid="{D5CDD505-2E9C-101B-9397-08002B2CF9AE}" pid="4" name="Section 508 Compliance">
    <vt:lpwstr>Palladian Partners</vt:lpwstr>
  </property>
  <property fmtid="{D5CDD505-2E9C-101B-9397-08002B2CF9AE}" pid="5" name="MediaServiceImageTags">
    <vt:lpwstr/>
  </property>
  <property fmtid="{D5CDD505-2E9C-101B-9397-08002B2CF9AE}" pid="6" name="ContentTypeId">
    <vt:lpwstr>0x010100826F8B7C698F524B80825B403DEC4FAB</vt:lpwstr>
  </property>
  <property fmtid="{D5CDD505-2E9C-101B-9397-08002B2CF9AE}" pid="7" name="MSIP_Label_7b94a7b8-f06c-4dfe-bdcc-9b548fd58c31_Enabled">
    <vt:lpwstr>true</vt:lpwstr>
  </property>
  <property fmtid="{D5CDD505-2E9C-101B-9397-08002B2CF9AE}" pid="8" name="MSIP_Label_7b94a7b8-f06c-4dfe-bdcc-9b548fd58c31_SetDate">
    <vt:lpwstr>2022-07-21T14:32:52Z</vt:lpwstr>
  </property>
  <property fmtid="{D5CDD505-2E9C-101B-9397-08002B2CF9AE}" pid="9" name="MSIP_Label_7b94a7b8-f06c-4dfe-bdcc-9b548fd58c31_Method">
    <vt:lpwstr>Privileged</vt:lpwstr>
  </property>
  <property fmtid="{D5CDD505-2E9C-101B-9397-08002B2CF9AE}" pid="10" name="MSIP_Label_7b94a7b8-f06c-4dfe-bdcc-9b548fd58c31_Name">
    <vt:lpwstr>7b94a7b8-f06c-4dfe-bdcc-9b548fd58c31</vt:lpwstr>
  </property>
  <property fmtid="{D5CDD505-2E9C-101B-9397-08002B2CF9AE}" pid="11" name="MSIP_Label_7b94a7b8-f06c-4dfe-bdcc-9b548fd58c31_SiteId">
    <vt:lpwstr>9ce70869-60db-44fd-abe8-d2767077fc8f</vt:lpwstr>
  </property>
  <property fmtid="{D5CDD505-2E9C-101B-9397-08002B2CF9AE}" pid="12" name="MSIP_Label_7b94a7b8-f06c-4dfe-bdcc-9b548fd58c31_ActionId">
    <vt:lpwstr>c739f9b4-b343-4445-a71e-11b056c692f6</vt:lpwstr>
  </property>
  <property fmtid="{D5CDD505-2E9C-101B-9397-08002B2CF9AE}" pid="13" name="MSIP_Label_7b94a7b8-f06c-4dfe-bdcc-9b548fd58c31_ContentBits">
    <vt:lpwstr>0</vt:lpwstr>
  </property>
</Properties>
</file>