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3"/>
  </p:notesMasterIdLst>
  <p:handoutMasterIdLst>
    <p:handoutMasterId r:id="rId34"/>
  </p:handoutMasterIdLst>
  <p:sldIdLst>
    <p:sldId id="256" r:id="rId5"/>
    <p:sldId id="310" r:id="rId6"/>
    <p:sldId id="312" r:id="rId7"/>
    <p:sldId id="314" r:id="rId8"/>
    <p:sldId id="347" r:id="rId9"/>
    <p:sldId id="352" r:id="rId10"/>
    <p:sldId id="328" r:id="rId11"/>
    <p:sldId id="329" r:id="rId12"/>
    <p:sldId id="334" r:id="rId13"/>
    <p:sldId id="330" r:id="rId14"/>
    <p:sldId id="335" r:id="rId15"/>
    <p:sldId id="350" r:id="rId16"/>
    <p:sldId id="353" r:id="rId17"/>
    <p:sldId id="324" r:id="rId18"/>
    <p:sldId id="333" r:id="rId19"/>
    <p:sldId id="336" r:id="rId20"/>
    <p:sldId id="337" r:id="rId21"/>
    <p:sldId id="338" r:id="rId22"/>
    <p:sldId id="339" r:id="rId23"/>
    <p:sldId id="340" r:id="rId24"/>
    <p:sldId id="341" r:id="rId25"/>
    <p:sldId id="342" r:id="rId26"/>
    <p:sldId id="343" r:id="rId27"/>
    <p:sldId id="344" r:id="rId28"/>
    <p:sldId id="345" r:id="rId29"/>
    <p:sldId id="346" r:id="rId30"/>
    <p:sldId id="331" r:id="rId31"/>
    <p:sldId id="325"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83EC78-8F61-D3E5-EBFF-FBD7E2F54FC4}" name="Haley Spencer" initials="HS" userId="S::hspencer@Palladianpartners.com::17ef09f3-ed84-43e3-b9e9-f089a85734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ber Mosher" initials="AM" lastIdx="3" clrIdx="6">
    <p:extLst>
      <p:ext uri="{19B8F6BF-5375-455C-9EA6-DF929625EA0E}">
        <p15:presenceInfo xmlns:p15="http://schemas.microsoft.com/office/powerpoint/2012/main" userId="S::amosher@palladianpartners.com::3055293f-a2cb-4c9c-9b91-1d62f3740f66" providerId="AD"/>
      </p:ext>
    </p:extLst>
  </p:cmAuthor>
  <p:cmAuthor id="1" name="Elmi, Joanna (CDC/ONDIEH/NCCDPHP)" initials="EJ(" lastIdx="2" clrIdx="0">
    <p:extLst>
      <p:ext uri="{19B8F6BF-5375-455C-9EA6-DF929625EA0E}">
        <p15:presenceInfo xmlns:p15="http://schemas.microsoft.com/office/powerpoint/2012/main" userId="S-1-5-21-1207783550-2075000910-922709458-176991" providerId="AD"/>
      </p:ext>
    </p:extLst>
  </p:cmAuthor>
  <p:cmAuthor id="8" name="Daniel Greenstein" initials="DG" lastIdx="3" clrIdx="7">
    <p:extLst>
      <p:ext uri="{19B8F6BF-5375-455C-9EA6-DF929625EA0E}">
        <p15:presenceInfo xmlns:p15="http://schemas.microsoft.com/office/powerpoint/2012/main" userId="S::DGreenstein@Palladianpartners.com::3cd33c25-c117-424b-a9b8-2193c714d5a9" providerId="AD"/>
      </p:ext>
    </p:extLst>
  </p:cmAuthor>
  <p:cmAuthor id="2" name="Rivera, Mark (CDC/DDNID/NCCDPHP/DHDSP)" initials="RM(" lastIdx="9" clrIdx="1">
    <p:extLst>
      <p:ext uri="{19B8F6BF-5375-455C-9EA6-DF929625EA0E}">
        <p15:presenceInfo xmlns:p15="http://schemas.microsoft.com/office/powerpoint/2012/main" userId="S-1-5-21-1207783550-2075000910-922709458-199404" providerId="AD"/>
      </p:ext>
    </p:extLst>
  </p:cmAuthor>
  <p:cmAuthor id="9" name="Helena Mickle" initials="HM" lastIdx="16" clrIdx="8">
    <p:extLst>
      <p:ext uri="{19B8F6BF-5375-455C-9EA6-DF929625EA0E}">
        <p15:presenceInfo xmlns:p15="http://schemas.microsoft.com/office/powerpoint/2012/main" userId="S-1-5-21-1417001333-1383384898-725345543-26322" providerId="AD"/>
      </p:ext>
    </p:extLst>
  </p:cmAuthor>
  <p:cmAuthor id="3" name="Shantharam, Sharada (CDC/DDNID/NCCDPHP/DHDSP) (CTR)" initials="SS((" lastIdx="72" clrIdx="2">
    <p:extLst>
      <p:ext uri="{19B8F6BF-5375-455C-9EA6-DF929625EA0E}">
        <p15:presenceInfo xmlns:p15="http://schemas.microsoft.com/office/powerpoint/2012/main" userId="S::ktq4@cdc.gov::709bd3dc-8d6b-47c2-813b-5ff8610d7570" providerId="AD"/>
      </p:ext>
    </p:extLst>
  </p:cmAuthor>
  <p:cmAuthor id="10" name="Haley Spencer" initials="HS" lastIdx="2" clrIdx="9">
    <p:extLst>
      <p:ext uri="{19B8F6BF-5375-455C-9EA6-DF929625EA0E}">
        <p15:presenceInfo xmlns:p15="http://schemas.microsoft.com/office/powerpoint/2012/main" userId="S-1-5-21-1417001333-1383384898-725345543-74439" providerId="AD"/>
      </p:ext>
    </p:extLst>
  </p:cmAuthor>
  <p:cmAuthor id="4" name="Elmi, Joanna (CDC/DDNID/NCCDPHP/DHDSP)" initials="EJ(" lastIdx="12" clrIdx="3">
    <p:extLst>
      <p:ext uri="{19B8F6BF-5375-455C-9EA6-DF929625EA0E}">
        <p15:presenceInfo xmlns:p15="http://schemas.microsoft.com/office/powerpoint/2012/main" userId="S::zft6@cdc.gov::d06a0ef5-b787-45e1-b688-5b3fcf7f00b0" providerId="AD"/>
      </p:ext>
    </p:extLst>
  </p:cmAuthor>
  <p:cmAuthor id="5" name="Rasool, Aysha (CDC/DDNID/NCCDPHP/DHDSP)" initials="RA(" lastIdx="18" clrIdx="4">
    <p:extLst>
      <p:ext uri="{19B8F6BF-5375-455C-9EA6-DF929625EA0E}">
        <p15:presenceInfo xmlns:p15="http://schemas.microsoft.com/office/powerpoint/2012/main" userId="S::ppl4@cdc.gov::7e79212a-1b26-4c60-8002-2321fc64385c" providerId="AD"/>
      </p:ext>
    </p:extLst>
  </p:cmAuthor>
  <p:cmAuthor id="6" name="Rivera, Mark (CDC/DDNID/NCCDPHP/DHDSP)" initials="RM( [2]" lastIdx="2" clrIdx="5">
    <p:extLst>
      <p:ext uri="{19B8F6BF-5375-455C-9EA6-DF929625EA0E}">
        <p15:presenceInfo xmlns:p15="http://schemas.microsoft.com/office/powerpoint/2012/main" userId="S::dhz7@cdc.gov::9fda812a-8b3a-4f3a-ac9a-adacdb5cc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F26"/>
    <a:srgbClr val="C147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8" autoAdjust="0"/>
    <p:restoredTop sz="95226" autoAdjust="0"/>
  </p:normalViewPr>
  <p:slideViewPr>
    <p:cSldViewPr snapToGrid="0">
      <p:cViewPr varScale="1">
        <p:scale>
          <a:sx n="105" d="100"/>
          <a:sy n="105" d="100"/>
        </p:scale>
        <p:origin x="768" y="78"/>
      </p:cViewPr>
      <p:guideLst/>
    </p:cSldViewPr>
  </p:slideViewPr>
  <p:outlineViewPr>
    <p:cViewPr>
      <p:scale>
        <a:sx n="33" d="100"/>
        <a:sy n="33" d="100"/>
      </p:scale>
      <p:origin x="0" y="-15204"/>
    </p:cViewPr>
  </p:outlineViewPr>
  <p:notesTextViewPr>
    <p:cViewPr>
      <p:scale>
        <a:sx n="1" d="1"/>
        <a:sy n="1" d="1"/>
      </p:scale>
      <p:origin x="0" y="0"/>
    </p:cViewPr>
  </p:notesTextViewPr>
  <p:notesViewPr>
    <p:cSldViewPr snapToGrid="0">
      <p:cViewPr varScale="1">
        <p:scale>
          <a:sx n="58" d="100"/>
          <a:sy n="58" d="100"/>
        </p:scale>
        <p:origin x="24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Susan B. (CDC/DDNID/NCCDPHP/DHDSP) (CTR)" userId="3b6ba1d7-9313-4cb1-94d7-3307e0b11d10" providerId="ADAL" clId="{02B26A93-25F5-4658-BD2E-BE2E1A7E1C5C}"/>
    <pc:docChg chg="modSld">
      <pc:chgData name="Davis, Susan B. (CDC/DDNID/NCCDPHP/DHDSP) (CTR)" userId="3b6ba1d7-9313-4cb1-94d7-3307e0b11d10" providerId="ADAL" clId="{02B26A93-25F5-4658-BD2E-BE2E1A7E1C5C}" dt="2022-07-21T14:30:39.399" v="6" actId="20577"/>
      <pc:docMkLst>
        <pc:docMk/>
      </pc:docMkLst>
      <pc:sldChg chg="modSp mod">
        <pc:chgData name="Davis, Susan B. (CDC/DDNID/NCCDPHP/DHDSP) (CTR)" userId="3b6ba1d7-9313-4cb1-94d7-3307e0b11d10" providerId="ADAL" clId="{02B26A93-25F5-4658-BD2E-BE2E1A7E1C5C}" dt="2022-07-21T14:30:39.399" v="6" actId="20577"/>
        <pc:sldMkLst>
          <pc:docMk/>
          <pc:sldMk cId="1121801433" sldId="353"/>
        </pc:sldMkLst>
        <pc:spChg chg="mod">
          <ac:chgData name="Davis, Susan B. (CDC/DDNID/NCCDPHP/DHDSP) (CTR)" userId="3b6ba1d7-9313-4cb1-94d7-3307e0b11d10" providerId="ADAL" clId="{02B26A93-25F5-4658-BD2E-BE2E1A7E1C5C}" dt="2022-07-21T14:30:39.399" v="6" actId="20577"/>
          <ac:spMkLst>
            <pc:docMk/>
            <pc:sldMk cId="1121801433" sldId="353"/>
            <ac:spMk id="2" creationId="{E8A48C6A-C927-40D8-B841-C3DD90C0C2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5032F326-5689-4BC4-A59D-85016E033396}" type="datetimeFigureOut">
              <a:rPr lang="en-US" smtClean="0"/>
              <a:t>7/21/2022</a:t>
            </a:fld>
            <a:endParaRPr lang="en-US" dirty="0"/>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38C33310-D70C-4B2C-8282-822A7D1AE57C}" type="slidenum">
              <a:rPr lang="en-US" smtClean="0"/>
              <a:t>‹#›</a:t>
            </a:fld>
            <a:endParaRPr lang="en-US" dirty="0"/>
          </a:p>
        </p:txBody>
      </p:sp>
    </p:spTree>
    <p:extLst>
      <p:ext uri="{BB962C8B-B14F-4D97-AF65-F5344CB8AC3E}">
        <p14:creationId xmlns:p14="http://schemas.microsoft.com/office/powerpoint/2010/main" val="3022454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BFD91E9C-8161-442A-ABDA-74D340288E92}" type="datetimeFigureOut">
              <a:rPr lang="en-US" smtClean="0"/>
              <a:t>7/21/2022</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70"/>
            <a:ext cx="2971800" cy="466433"/>
          </a:xfrm>
          <a:prstGeom prst="rect">
            <a:avLst/>
          </a:prstGeom>
        </p:spPr>
        <p:txBody>
          <a:bodyPr vert="horz" lIns="93177" tIns="46589" rIns="93177" bIns="46589" rtlCol="0" anchor="b"/>
          <a:lstStyle>
            <a:lvl1pPr algn="r">
              <a:defRPr sz="1200"/>
            </a:lvl1pPr>
          </a:lstStyle>
          <a:p>
            <a:fld id="{29FA07D1-163D-4F40-82F7-B930A22416E2}" type="slidenum">
              <a:rPr lang="en-US" smtClean="0"/>
              <a:t>‹#›</a:t>
            </a:fld>
            <a:endParaRPr lang="en-US" dirty="0"/>
          </a:p>
        </p:txBody>
      </p:sp>
    </p:spTree>
    <p:extLst>
      <p:ext uri="{BB962C8B-B14F-4D97-AF65-F5344CB8AC3E}">
        <p14:creationId xmlns:p14="http://schemas.microsoft.com/office/powerpoint/2010/main" val="1798026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a:t>
            </a:fld>
            <a:endParaRPr lang="en-US" dirty="0"/>
          </a:p>
        </p:txBody>
      </p:sp>
    </p:spTree>
    <p:extLst>
      <p:ext uri="{BB962C8B-B14F-4D97-AF65-F5344CB8AC3E}">
        <p14:creationId xmlns:p14="http://schemas.microsoft.com/office/powerpoint/2010/main" val="287113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kern="1200" dirty="0">
                <a:solidFill>
                  <a:schemeClr val="tx1"/>
                </a:solidFill>
                <a:effectLst/>
                <a:latin typeface="+mn-lt"/>
                <a:ea typeface="+mn-ea"/>
                <a:cs typeface="+mn-cs"/>
              </a:rPr>
              <a:t>The HSSC uses the web-based survey</a:t>
            </a:r>
            <a:r>
              <a:rPr lang="en-US" sz="1100" b="0" kern="1200" baseline="0" dirty="0">
                <a:solidFill>
                  <a:schemeClr val="tx1"/>
                </a:solidFill>
                <a:effectLst/>
                <a:latin typeface="+mn-lt"/>
                <a:ea typeface="+mn-ea"/>
                <a:cs typeface="+mn-cs"/>
              </a:rPr>
              <a:t> software Formsite. To administer the HSSC, a health department must hold a Formsite account. Formsite account prices range from about 25 dollars per month to 40 dollars per month*. Accounts can be created online through the Formsite website. With a Formsite account, the health department will have access to the HSSC as long as the account remains open. With access to the HSSC, health departments will be able to administer the scorecard using a link to it that is unique to the health department. Any user may follow this link to complete the HSSC at no cost to the user. </a:t>
            </a:r>
          </a:p>
          <a:p>
            <a:r>
              <a:rPr lang="en-US" sz="1100" b="0" kern="1200" baseline="0" dirty="0">
                <a:solidFill>
                  <a:schemeClr val="tx1"/>
                </a:solidFill>
                <a:effectLst/>
                <a:latin typeface="+mn-lt"/>
                <a:ea typeface="+mn-ea"/>
                <a:cs typeface="+mn-cs"/>
              </a:rPr>
              <a:t>Because the health department is administering the scorecard through their own Formsite account, data resulting from the scorecard may be returned to the health department’s Formsite account but will not be returned to CDC. </a:t>
            </a:r>
          </a:p>
          <a:p>
            <a:r>
              <a:rPr lang="en-US" sz="1100" b="0" kern="1200" baseline="0" dirty="0">
                <a:solidFill>
                  <a:schemeClr val="tx1"/>
                </a:solidFill>
                <a:effectLst/>
                <a:latin typeface="+mn-lt"/>
                <a:ea typeface="+mn-ea"/>
                <a:cs typeface="+mn-cs"/>
              </a:rPr>
              <a:t>Detailed instructions on how to create a Formsite account and access the scorecard are included in the CDC HSSC v2.0 Technical Assistance and Resource Guide for Public Health Departments. </a:t>
            </a:r>
          </a:p>
          <a:p>
            <a:r>
              <a:rPr lang="en-US" sz="1100" b="0" i="1" kern="1200" baseline="0" dirty="0">
                <a:solidFill>
                  <a:schemeClr val="tx1"/>
                </a:solidFill>
                <a:effectLst/>
                <a:latin typeface="+mn-lt"/>
                <a:ea typeface="+mn-ea"/>
                <a:cs typeface="+mn-cs"/>
              </a:rPr>
              <a:t>*Note to presenter: Check https://www.formsite.com/pricing/ for most up to date pricing information.</a:t>
            </a:r>
            <a:endParaRPr lang="en-US" sz="11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10</a:t>
            </a:fld>
            <a:endParaRPr lang="en-US" dirty="0"/>
          </a:p>
        </p:txBody>
      </p:sp>
    </p:spTree>
    <p:extLst>
      <p:ext uri="{BB962C8B-B14F-4D97-AF65-F5344CB8AC3E}">
        <p14:creationId xmlns:p14="http://schemas.microsoft.com/office/powerpoint/2010/main" val="51634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11</a:t>
            </a:fld>
            <a:endParaRPr lang="en-US" dirty="0"/>
          </a:p>
        </p:txBody>
      </p:sp>
    </p:spTree>
    <p:extLst>
      <p:ext uri="{BB962C8B-B14F-4D97-AF65-F5344CB8AC3E}">
        <p14:creationId xmlns:p14="http://schemas.microsoft.com/office/powerpoint/2010/main" val="331657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New to Formsite is the Save &amp; Return feature. This feature is only available on Pro 1 accounts or higher and can be enabled under “Form Settings” in your account. Under this feature, users can save their progress and return to complete the ScoreCard at another time. They can also share the login information with another member of their team to enter responses that they may be more familiar with. </a:t>
            </a:r>
            <a:r>
              <a:rPr lang="en-US" dirty="0"/>
              <a:t>In your account settings, you can select whether you would like your health systems to only use the username and password set by you within your account (see bottom image), or a username and password of their choice. This setting will apply to all health systems that you share the form link with. Either option will allow you to view their responses and completion status.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9FA07D1-163D-4F40-82F7-B930A22416E2}" type="slidenum">
              <a:rPr lang="en-US" smtClean="0"/>
              <a:t>12</a:t>
            </a:fld>
            <a:endParaRPr lang="en-US" dirty="0"/>
          </a:p>
        </p:txBody>
      </p:sp>
    </p:spTree>
    <p:extLst>
      <p:ext uri="{BB962C8B-B14F-4D97-AF65-F5344CB8AC3E}">
        <p14:creationId xmlns:p14="http://schemas.microsoft.com/office/powerpoint/2010/main" val="129224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image is an example of the Save and Return login button. Ideally, this button should be placed on the first page of the ScoreCard form, so users can log in prior to entering their responses. Then, they can periodically use the “save progress” button on each module’s page as they complete the ScoreCard. </a:t>
            </a:r>
          </a:p>
          <a:p>
            <a:r>
              <a:rPr lang="en-US"/>
              <a:t>The </a:t>
            </a:r>
            <a:r>
              <a:rPr lang="en-US" dirty="0"/>
              <a:t>bottom image is an example of the landing page users see when they click the Save and Return login button. The image shown is what your page will look like when “Allow User Created Accounts” is enabled: The health systems will have the option to create their own login or use the login information you may have created for them. You can hide the new user option by disabling “Allow User Created Accounts.”</a:t>
            </a:r>
          </a:p>
          <a:p>
            <a:r>
              <a:rPr lang="en-US"/>
              <a:t>Lastly</a:t>
            </a:r>
            <a:r>
              <a:rPr lang="en-US" dirty="0"/>
              <a:t>, the instruction language, headers, and text on the buttons can be modified to fit your needs. </a:t>
            </a:r>
          </a:p>
        </p:txBody>
      </p:sp>
      <p:sp>
        <p:nvSpPr>
          <p:cNvPr id="4" name="Slide Number Placeholder 3"/>
          <p:cNvSpPr>
            <a:spLocks noGrp="1"/>
          </p:cNvSpPr>
          <p:nvPr>
            <p:ph type="sldNum" sz="quarter" idx="5"/>
          </p:nvPr>
        </p:nvSpPr>
        <p:spPr/>
        <p:txBody>
          <a:bodyPr/>
          <a:lstStyle/>
          <a:p>
            <a:fld id="{29FA07D1-163D-4F40-82F7-B930A22416E2}" type="slidenum">
              <a:rPr lang="en-US" smtClean="0"/>
              <a:t>13</a:t>
            </a:fld>
            <a:endParaRPr lang="en-US" dirty="0"/>
          </a:p>
        </p:txBody>
      </p:sp>
    </p:spTree>
    <p:extLst>
      <p:ext uri="{BB962C8B-B14F-4D97-AF65-F5344CB8AC3E}">
        <p14:creationId xmlns:p14="http://schemas.microsoft.com/office/powerpoint/2010/main" val="201650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a:t>
            </a:r>
            <a:r>
              <a:rPr lang="en-US" baseline="0" dirty="0"/>
              <a:t> will provide an e-version demonstration of the Scorecard in the platform called FormSite.</a:t>
            </a:r>
          </a:p>
          <a:p>
            <a:r>
              <a:rPr lang="en-US" i="1" baseline="0" dirty="0"/>
              <a:t>(Switch over to Formsite to walk through the tool. This should take about 8 minutes.)</a:t>
            </a:r>
          </a:p>
          <a:p>
            <a:r>
              <a:rPr lang="en-US" sz="1200" kern="1200" dirty="0">
                <a:solidFill>
                  <a:schemeClr val="tx1"/>
                </a:solidFill>
                <a:effectLst/>
                <a:latin typeface="+mn-lt"/>
                <a:ea typeface="+mn-ea"/>
                <a:cs typeface="+mn-cs"/>
              </a:rPr>
              <a:t>We’ll now run through a quick demonstration of the e-version of the score card to show you exactly how it works.</a:t>
            </a:r>
          </a:p>
          <a:p>
            <a:r>
              <a:rPr lang="en-US" sz="1200" kern="1200" dirty="0">
                <a:solidFill>
                  <a:schemeClr val="tx1"/>
                </a:solidFill>
                <a:effectLst/>
                <a:latin typeface="+mn-lt"/>
                <a:ea typeface="+mn-ea"/>
                <a:cs typeface="+mn-cs"/>
              </a:rPr>
              <a:t>We start off with some basic instructions. We recommend the person completing the scorecard be someone at the health system level who is most knowledgeable about the policies and protocols in place related to prevention, management, and care of chronic disease. We then include some basic instructions for how to complete the scorecard, which I’ll go over as we proceed through the demo.</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HSSC</a:t>
            </a:r>
            <a:r>
              <a:rPr lang="en-US" sz="1200" kern="1200" dirty="0">
                <a:solidFill>
                  <a:schemeClr val="tx1"/>
                </a:solidFill>
                <a:effectLst/>
                <a:latin typeface="+mn-lt"/>
                <a:ea typeface="+mn-ea"/>
                <a:cs typeface="+mn-cs"/>
              </a:rPr>
              <a:t> first asks the respondent</a:t>
            </a:r>
            <a:r>
              <a:rPr lang="en-US" sz="1200" kern="1200" baseline="0" dirty="0">
                <a:solidFill>
                  <a:schemeClr val="tx1"/>
                </a:solidFill>
                <a:effectLst/>
                <a:latin typeface="+mn-lt"/>
                <a:ea typeface="+mn-ea"/>
                <a:cs typeface="+mn-cs"/>
              </a:rPr>
              <a:t> to enter the name of their health system. This question is optional. </a:t>
            </a:r>
            <a:r>
              <a:rPr lang="en-US" sz="1200" kern="1200" dirty="0">
                <a:solidFill>
                  <a:schemeClr val="tx1"/>
                </a:solidFill>
                <a:effectLst/>
                <a:latin typeface="+mn-lt"/>
                <a:ea typeface="+mn-ea"/>
                <a:cs typeface="+mn-cs"/>
              </a:rPr>
              <a:t>The next question asks which of the 9 modules the user would like to complete.</a:t>
            </a:r>
            <a:r>
              <a:rPr lang="en-US" sz="1200" kern="1200" baseline="0" dirty="0">
                <a:solidFill>
                  <a:schemeClr val="tx1"/>
                </a:solidFill>
                <a:effectLst/>
                <a:latin typeface="+mn-lt"/>
                <a:ea typeface="+mn-ea"/>
                <a:cs typeface="+mn-cs"/>
              </a:rPr>
              <a:t> They</a:t>
            </a:r>
            <a:r>
              <a:rPr lang="en-US" sz="1200" kern="1200" dirty="0">
                <a:solidFill>
                  <a:schemeClr val="tx1"/>
                </a:solidFill>
                <a:effectLst/>
                <a:latin typeface="+mn-lt"/>
                <a:ea typeface="+mn-ea"/>
                <a:cs typeface="+mn-cs"/>
              </a:rPr>
              <a:t> could choose to complete the scorecard for all included topics at once, or they could choose to just complete one or a few modules at a time. For this demo, we’ll just go through the first two. </a:t>
            </a:r>
          </a:p>
          <a:p>
            <a:r>
              <a:rPr lang="en-US" sz="1200" kern="1200" dirty="0">
                <a:solidFill>
                  <a:schemeClr val="tx1"/>
                </a:solidFill>
                <a:effectLst/>
                <a:latin typeface="+mn-lt"/>
                <a:ea typeface="+mn-ea"/>
                <a:cs typeface="+mn-cs"/>
              </a:rPr>
              <a:t>You can see module B is one that we have stratified by disease. Similar to the modules themselves, users can choose whether they’d like to complete the scorecard for all included diseases or just a subset. For now, let’s go with high blood pressure and cholesterol.</a:t>
            </a:r>
          </a:p>
          <a:p>
            <a:r>
              <a:rPr lang="en-US" sz="1200" kern="1200" dirty="0">
                <a:solidFill>
                  <a:schemeClr val="tx1"/>
                </a:solidFill>
                <a:effectLst/>
                <a:latin typeface="+mn-lt"/>
                <a:ea typeface="+mn-ea"/>
                <a:cs typeface="+mn-cs"/>
              </a:rPr>
              <a:t>We then move on to the first selected module, in this case module A. Before getting into the questions, I want to note a couple features that are common across all modules. First, you’ll note the link to the citations included in the heading of every module. Following this link will bring the</a:t>
            </a:r>
            <a:r>
              <a:rPr lang="en-US" sz="1200" kern="1200" baseline="0" dirty="0">
                <a:solidFill>
                  <a:schemeClr val="tx1"/>
                </a:solidFill>
                <a:effectLst/>
                <a:latin typeface="+mn-lt"/>
                <a:ea typeface="+mn-ea"/>
                <a:cs typeface="+mn-cs"/>
              </a:rPr>
              <a:t> user</a:t>
            </a:r>
            <a:r>
              <a:rPr lang="en-US" sz="1200" kern="1200" dirty="0">
                <a:solidFill>
                  <a:schemeClr val="tx1"/>
                </a:solidFill>
                <a:effectLst/>
                <a:latin typeface="+mn-lt"/>
                <a:ea typeface="+mn-ea"/>
                <a:cs typeface="+mn-cs"/>
              </a:rPr>
              <a:t> to the full list of references for the supporting sources used for the development of the scorecard and its questions. While the link in each module will bring you straight to that module’s sources, the full list for all topics is included.</a:t>
            </a:r>
          </a:p>
          <a:p>
            <a:r>
              <a:rPr lang="en-US" sz="1200" kern="1200" dirty="0">
                <a:solidFill>
                  <a:schemeClr val="tx1"/>
                </a:solidFill>
                <a:effectLst/>
                <a:latin typeface="+mn-lt"/>
                <a:ea typeface="+mn-ea"/>
                <a:cs typeface="+mn-cs"/>
              </a:rPr>
              <a:t>You’ll also note the terms bolded in blue in the questions. These are our glossary terms that some users may want extra info or clarifications on. For each of these terms, the</a:t>
            </a:r>
            <a:r>
              <a:rPr lang="en-US" sz="1200" kern="1200" baseline="0" dirty="0">
                <a:solidFill>
                  <a:schemeClr val="tx1"/>
                </a:solidFill>
                <a:effectLst/>
                <a:latin typeface="+mn-lt"/>
                <a:ea typeface="+mn-ea"/>
                <a:cs typeface="+mn-cs"/>
              </a:rPr>
              <a:t> user</a:t>
            </a:r>
            <a:r>
              <a:rPr lang="en-US" sz="1200" kern="1200" dirty="0">
                <a:solidFill>
                  <a:schemeClr val="tx1"/>
                </a:solidFill>
                <a:effectLst/>
                <a:latin typeface="+mn-lt"/>
                <a:ea typeface="+mn-ea"/>
                <a:cs typeface="+mn-cs"/>
              </a:rPr>
              <a:t> can hover over it to see a brief definition, or they can click to be brought to the full glossary. In the glossary, we provide full definitions for each term, as well as some extra resources where more information can be found. </a:t>
            </a:r>
          </a:p>
          <a:p>
            <a:r>
              <a:rPr lang="en-US" sz="1200" kern="1200" dirty="0">
                <a:solidFill>
                  <a:schemeClr val="tx1"/>
                </a:solidFill>
                <a:effectLst/>
                <a:latin typeface="+mn-lt"/>
                <a:ea typeface="+mn-ea"/>
                <a:cs typeface="+mn-cs"/>
              </a:rPr>
              <a:t>Now let’s get into actually completing the scorecard questions. The first in this module asks if the health system has a policy to use multidisciplinary teams; we’ll go with “yes” here. You can see that after selecting “yes,” another question appeared. For a couple modules, we include some skip patterns like this. In this case, since we responded that the health system does have a policy to use multidisciplinary teams, the scorecard asks a follow-up question related to those teams, whether they include at least a nurse or pharmacists. If we had selected “no,” a different question appears, asking if the system refers patients to specialized clinics, the next best option after team-based care. For our example, we’ll stay with yes.</a:t>
            </a:r>
          </a:p>
          <a:p>
            <a:r>
              <a:rPr lang="en-US" sz="1200" kern="1200" dirty="0">
                <a:solidFill>
                  <a:schemeClr val="tx1"/>
                </a:solidFill>
                <a:effectLst/>
                <a:latin typeface="+mn-lt"/>
                <a:ea typeface="+mn-ea"/>
                <a:cs typeface="+mn-cs"/>
              </a:rPr>
              <a:t>Carrying on through the questions, let’s say this health system does have collaborative practice agreements in place for pharmacists or CHWs, and say the pharmacists do not provide CDTM or MTM. </a:t>
            </a:r>
          </a:p>
          <a:p>
            <a:r>
              <a:rPr lang="en-US" sz="1200" kern="1200" dirty="0">
                <a:solidFill>
                  <a:schemeClr val="tx1"/>
                </a:solidFill>
                <a:effectLst/>
                <a:latin typeface="+mn-lt"/>
                <a:ea typeface="+mn-ea"/>
                <a:cs typeface="+mn-cs"/>
              </a:rPr>
              <a:t>You’ll also note this extra question at the bottom. This question is not included in the scoring, but having it allows the user to still see and think about the question. In this case, the user can see the possible options that exist for members of health care teams, and they can think about who they normally include or where they could add.</a:t>
            </a:r>
          </a:p>
          <a:p>
            <a:r>
              <a:rPr lang="en-US" sz="1200" kern="1200" dirty="0">
                <a:solidFill>
                  <a:schemeClr val="tx1"/>
                </a:solidFill>
                <a:effectLst/>
                <a:latin typeface="+mn-lt"/>
                <a:ea typeface="+mn-ea"/>
                <a:cs typeface="+mn-cs"/>
              </a:rPr>
              <a:t>Let’s move on to module B. If you recall, module B is one that is stratified by disease. In this case, we picked high blood pressure and cholesterol, so those are the only two options that appear. For this example, although it may not be realistic for most systems, I’ll alternate between “yes” and “no” for the two conditions in order to demonstrate features on the next page. And again we have one of those informational questions at the bottom that is not being scored.</a:t>
            </a:r>
          </a:p>
          <a:p>
            <a:r>
              <a:rPr lang="en-US" sz="1200" kern="1200" dirty="0">
                <a:solidFill>
                  <a:schemeClr val="tx1"/>
                </a:solidFill>
                <a:effectLst/>
                <a:latin typeface="+mn-lt"/>
                <a:ea typeface="+mn-ea"/>
                <a:cs typeface="+mn-cs"/>
              </a:rPr>
              <a:t>We’ve now completed the two modules</a:t>
            </a:r>
            <a:r>
              <a:rPr lang="en-US" sz="1200" kern="1200" baseline="0" dirty="0">
                <a:solidFill>
                  <a:schemeClr val="tx1"/>
                </a:solidFill>
                <a:effectLst/>
                <a:latin typeface="+mn-lt"/>
                <a:ea typeface="+mn-ea"/>
                <a:cs typeface="+mn-cs"/>
              </a:rPr>
              <a:t> we selected. However, if we decided we actually would like to complete additional modules now, we can use the arrows at the bottom of the page to navigate back to the beginning and add additional modules to complete,</a:t>
            </a:r>
            <a:r>
              <a:rPr lang="en-US" sz="1200" kern="1200" dirty="0">
                <a:solidFill>
                  <a:schemeClr val="tx1"/>
                </a:solidFill>
                <a:effectLst/>
                <a:latin typeface="+mn-lt"/>
                <a:ea typeface="+mn-ea"/>
                <a:cs typeface="+mn-cs"/>
              </a:rPr>
              <a:t> and all answers will be saved. The</a:t>
            </a:r>
            <a:r>
              <a:rPr lang="en-US" sz="1200" kern="1200" baseline="0" dirty="0">
                <a:solidFill>
                  <a:schemeClr val="tx1"/>
                </a:solidFill>
                <a:effectLst/>
                <a:latin typeface="+mn-lt"/>
                <a:ea typeface="+mn-ea"/>
                <a:cs typeface="+mn-cs"/>
              </a:rPr>
              <a:t> user can</a:t>
            </a:r>
            <a:r>
              <a:rPr lang="en-US" sz="1200" kern="1200" dirty="0">
                <a:solidFill>
                  <a:schemeClr val="tx1"/>
                </a:solidFill>
                <a:effectLst/>
                <a:latin typeface="+mn-lt"/>
                <a:ea typeface="+mn-ea"/>
                <a:cs typeface="+mn-cs"/>
              </a:rPr>
              <a:t> even navigate back to the beginning and add a module while in the middle of completing the scorecard. However, although all answers are saved while the scorecard is being completed, once the</a:t>
            </a:r>
            <a:r>
              <a:rPr lang="en-US" sz="1200" kern="1200" baseline="0" dirty="0">
                <a:solidFill>
                  <a:schemeClr val="tx1"/>
                </a:solidFill>
                <a:effectLst/>
                <a:latin typeface="+mn-lt"/>
                <a:ea typeface="+mn-ea"/>
                <a:cs typeface="+mn-cs"/>
              </a:rPr>
              <a:t> user</a:t>
            </a:r>
            <a:r>
              <a:rPr lang="en-US" sz="1200" kern="1200" dirty="0">
                <a:solidFill>
                  <a:schemeClr val="tx1"/>
                </a:solidFill>
                <a:effectLst/>
                <a:latin typeface="+mn-lt"/>
                <a:ea typeface="+mn-ea"/>
                <a:cs typeface="+mn-cs"/>
              </a:rPr>
              <a:t> hits the exit button at the end or closes the window, all answers are gone and the user would have to start the HSSC over if they were not finished.</a:t>
            </a:r>
          </a:p>
          <a:p>
            <a:r>
              <a:rPr lang="en-US" sz="1200" kern="1200" dirty="0">
                <a:solidFill>
                  <a:schemeClr val="tx1"/>
                </a:solidFill>
                <a:effectLst/>
                <a:latin typeface="+mn-lt"/>
                <a:ea typeface="+mn-ea"/>
                <a:cs typeface="+mn-cs"/>
              </a:rPr>
              <a:t>We’re now brought to the end report. This report is automatically generated each time the scorecard is filled out based on the answers given. It first provides an Overall score for</a:t>
            </a:r>
            <a:r>
              <a:rPr lang="en-US" sz="1200" kern="1200" baseline="0" dirty="0">
                <a:solidFill>
                  <a:schemeClr val="tx1"/>
                </a:solidFill>
                <a:effectLst/>
                <a:latin typeface="+mn-lt"/>
                <a:ea typeface="+mn-ea"/>
                <a:cs typeface="+mn-cs"/>
              </a:rPr>
              <a:t> all the modules selected as a whole. This score is calculated as a percentage of the maximum total points the user could achieve given the modules selected. Because the score is a percentage, the maximum total points and the specific modules the score corresponds to are provided for clarity. CDC recommends referring to this information when comparing the overall scores on multiple end reports. The report</a:t>
            </a:r>
            <a:r>
              <a:rPr lang="en-US" sz="1200" kern="1200" dirty="0">
                <a:solidFill>
                  <a:schemeClr val="tx1"/>
                </a:solidFill>
                <a:effectLst/>
                <a:latin typeface="+mn-lt"/>
                <a:ea typeface="+mn-ea"/>
                <a:cs typeface="+mn-cs"/>
              </a:rPr>
              <a:t> then provides the scores for each module, as well as some helpful considerations and additional resources that are specific to how the user answered the questions. </a:t>
            </a:r>
          </a:p>
          <a:p>
            <a:r>
              <a:rPr lang="en-US" sz="1200" kern="1200" dirty="0">
                <a:solidFill>
                  <a:schemeClr val="tx1"/>
                </a:solidFill>
                <a:effectLst/>
                <a:latin typeface="+mn-lt"/>
                <a:ea typeface="+mn-ea"/>
                <a:cs typeface="+mn-cs"/>
              </a:rPr>
              <a:t>For module A, you can see we did fairly well, scoring 75%. The percentages given are the percentage of the maximum number of points you could have scored on that module, and I will get into the scoring methodology for each module a little more soon. You’ll remember that the one question we answered no for in module A was about having pharmacists provide CDTM and MTM. Therefore, the scorecard generated this consideration as well as some helpful resources to give some general information to help guide the user to learn more and consider taking steps to implement this strategy at their health system. </a:t>
            </a:r>
          </a:p>
          <a:p>
            <a:r>
              <a:rPr lang="en-US" sz="1200" kern="1200" dirty="0">
                <a:solidFill>
                  <a:schemeClr val="tx1"/>
                </a:solidFill>
                <a:effectLst/>
                <a:latin typeface="+mn-lt"/>
                <a:ea typeface="+mn-ea"/>
                <a:cs typeface="+mn-cs"/>
              </a:rPr>
              <a:t>Moving on to module B, you can see we have different scores for each disease since we answered differently for both diseases in the questions. Likewise, you’ll note the considerations and resources provided for these questions are specific to the disease. </a:t>
            </a:r>
          </a:p>
          <a:p>
            <a:r>
              <a:rPr lang="en-US" sz="1200" kern="1200" dirty="0">
                <a:solidFill>
                  <a:schemeClr val="tx1"/>
                </a:solidFill>
                <a:effectLst/>
                <a:latin typeface="+mn-lt"/>
                <a:ea typeface="+mn-ea"/>
                <a:cs typeface="+mn-cs"/>
              </a:rPr>
              <a:t>At the end, we provide instructions on how to save this report for your records. The</a:t>
            </a:r>
            <a:r>
              <a:rPr lang="en-US" sz="1200" kern="1200" baseline="0" dirty="0">
                <a:solidFill>
                  <a:schemeClr val="tx1"/>
                </a:solidFill>
                <a:effectLst/>
                <a:latin typeface="+mn-lt"/>
                <a:ea typeface="+mn-ea"/>
                <a:cs typeface="+mn-cs"/>
              </a:rPr>
              <a:t> user</a:t>
            </a:r>
            <a:r>
              <a:rPr lang="en-US" sz="1200" kern="1200" dirty="0">
                <a:solidFill>
                  <a:schemeClr val="tx1"/>
                </a:solidFill>
                <a:effectLst/>
                <a:latin typeface="+mn-lt"/>
                <a:ea typeface="+mn-ea"/>
                <a:cs typeface="+mn-cs"/>
              </a:rPr>
              <a:t> could print out this page, or we also give instructions to save it as a PDF, which will allow you to go back and click the links to the provided resources. Once complete, you can hit the exit button or close the window. CDC highly recommends the user print or save this end</a:t>
            </a:r>
            <a:r>
              <a:rPr lang="en-US" sz="1200" kern="1200" baseline="0" dirty="0">
                <a:solidFill>
                  <a:schemeClr val="tx1"/>
                </a:solidFill>
                <a:effectLst/>
                <a:latin typeface="+mn-lt"/>
                <a:ea typeface="+mn-ea"/>
                <a:cs typeface="+mn-cs"/>
              </a:rPr>
              <a:t> report,</a:t>
            </a:r>
            <a:r>
              <a:rPr lang="en-US" sz="1200" kern="1200" dirty="0">
                <a:solidFill>
                  <a:schemeClr val="tx1"/>
                </a:solidFill>
                <a:effectLst/>
                <a:latin typeface="+mn-lt"/>
                <a:ea typeface="+mn-ea"/>
                <a:cs typeface="+mn-cs"/>
              </a:rPr>
              <a:t> as once the window is closed, the report will be gone and cannot be returned to.</a:t>
            </a:r>
          </a:p>
          <a:p>
            <a:r>
              <a:rPr lang="en-US" sz="1200" kern="1200" dirty="0">
                <a:solidFill>
                  <a:schemeClr val="tx1"/>
                </a:solidFill>
                <a:effectLst/>
                <a:latin typeface="+mn-lt"/>
                <a:ea typeface="+mn-ea"/>
                <a:cs typeface="+mn-cs"/>
              </a:rPr>
              <a:t>[click exit] That completes the demo, I’ll</a:t>
            </a:r>
            <a:r>
              <a:rPr lang="en-US" sz="1200" kern="1200" baseline="0" dirty="0">
                <a:solidFill>
                  <a:schemeClr val="tx1"/>
                </a:solidFill>
                <a:effectLst/>
                <a:latin typeface="+mn-lt"/>
                <a:ea typeface="+mn-ea"/>
                <a:cs typeface="+mn-cs"/>
              </a:rPr>
              <a:t> now briefly go over the process of accessing the HSSC</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14</a:t>
            </a:fld>
            <a:endParaRPr lang="en-US" dirty="0"/>
          </a:p>
        </p:txBody>
      </p:sp>
    </p:spTree>
    <p:extLst>
      <p:ext uri="{BB962C8B-B14F-4D97-AF65-F5344CB8AC3E}">
        <p14:creationId xmlns:p14="http://schemas.microsoft.com/office/powerpoint/2010/main" val="163318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15</a:t>
            </a:fld>
            <a:endParaRPr lang="en-US" dirty="0"/>
          </a:p>
        </p:txBody>
      </p:sp>
    </p:spTree>
    <p:extLst>
      <p:ext uri="{BB962C8B-B14F-4D97-AF65-F5344CB8AC3E}">
        <p14:creationId xmlns:p14="http://schemas.microsoft.com/office/powerpoint/2010/main" val="330662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16</a:t>
            </a:fld>
            <a:endParaRPr lang="en-US" dirty="0"/>
          </a:p>
        </p:txBody>
      </p:sp>
    </p:spTree>
    <p:extLst>
      <p:ext uri="{BB962C8B-B14F-4D97-AF65-F5344CB8AC3E}">
        <p14:creationId xmlns:p14="http://schemas.microsoft.com/office/powerpoint/2010/main" val="39044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17</a:t>
            </a:fld>
            <a:endParaRPr lang="en-US" dirty="0"/>
          </a:p>
        </p:txBody>
      </p:sp>
    </p:spTree>
    <p:extLst>
      <p:ext uri="{BB962C8B-B14F-4D97-AF65-F5344CB8AC3E}">
        <p14:creationId xmlns:p14="http://schemas.microsoft.com/office/powerpoint/2010/main" val="355041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18</a:t>
            </a:fld>
            <a:endParaRPr lang="en-US" dirty="0"/>
          </a:p>
        </p:txBody>
      </p:sp>
    </p:spTree>
    <p:extLst>
      <p:ext uri="{BB962C8B-B14F-4D97-AF65-F5344CB8AC3E}">
        <p14:creationId xmlns:p14="http://schemas.microsoft.com/office/powerpoint/2010/main" val="111291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19</a:t>
            </a:fld>
            <a:endParaRPr lang="en-US" dirty="0"/>
          </a:p>
        </p:txBody>
      </p:sp>
    </p:spTree>
    <p:extLst>
      <p:ext uri="{BB962C8B-B14F-4D97-AF65-F5344CB8AC3E}">
        <p14:creationId xmlns:p14="http://schemas.microsoft.com/office/powerpoint/2010/main" val="287706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2</a:t>
            </a:fld>
            <a:endParaRPr lang="en-US" dirty="0"/>
          </a:p>
        </p:txBody>
      </p:sp>
    </p:spTree>
    <p:extLst>
      <p:ext uri="{BB962C8B-B14F-4D97-AF65-F5344CB8AC3E}">
        <p14:creationId xmlns:p14="http://schemas.microsoft.com/office/powerpoint/2010/main" val="456523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20</a:t>
            </a:fld>
            <a:endParaRPr lang="en-US" dirty="0"/>
          </a:p>
        </p:txBody>
      </p:sp>
    </p:spTree>
    <p:extLst>
      <p:ext uri="{BB962C8B-B14F-4D97-AF65-F5344CB8AC3E}">
        <p14:creationId xmlns:p14="http://schemas.microsoft.com/office/powerpoint/2010/main" val="225875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21</a:t>
            </a:fld>
            <a:endParaRPr lang="en-US" dirty="0"/>
          </a:p>
        </p:txBody>
      </p:sp>
    </p:spTree>
    <p:extLst>
      <p:ext uri="{BB962C8B-B14F-4D97-AF65-F5344CB8AC3E}">
        <p14:creationId xmlns:p14="http://schemas.microsoft.com/office/powerpoint/2010/main" val="62572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If Save &amp; Return is enabled, the blue “Save Progress” button will appear in between the previous and next buttons. </a:t>
            </a:r>
          </a:p>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22</a:t>
            </a:fld>
            <a:endParaRPr lang="en-US" dirty="0"/>
          </a:p>
        </p:txBody>
      </p:sp>
    </p:spTree>
    <p:extLst>
      <p:ext uri="{BB962C8B-B14F-4D97-AF65-F5344CB8AC3E}">
        <p14:creationId xmlns:p14="http://schemas.microsoft.com/office/powerpoint/2010/main" val="131978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FA07D1-163D-4F40-82F7-B930A22416E2}" type="slidenum">
              <a:rPr lang="en-US" smtClean="0"/>
              <a:t>23</a:t>
            </a:fld>
            <a:endParaRPr lang="en-US" dirty="0"/>
          </a:p>
        </p:txBody>
      </p:sp>
    </p:spTree>
    <p:extLst>
      <p:ext uri="{BB962C8B-B14F-4D97-AF65-F5344CB8AC3E}">
        <p14:creationId xmlns:p14="http://schemas.microsoft.com/office/powerpoint/2010/main" val="1558241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24</a:t>
            </a:fld>
            <a:endParaRPr lang="en-US" dirty="0"/>
          </a:p>
        </p:txBody>
      </p:sp>
    </p:spTree>
    <p:extLst>
      <p:ext uri="{BB962C8B-B14F-4D97-AF65-F5344CB8AC3E}">
        <p14:creationId xmlns:p14="http://schemas.microsoft.com/office/powerpoint/2010/main" val="2124883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25</a:t>
            </a:fld>
            <a:endParaRPr lang="en-US" dirty="0"/>
          </a:p>
        </p:txBody>
      </p:sp>
    </p:spTree>
    <p:extLst>
      <p:ext uri="{BB962C8B-B14F-4D97-AF65-F5344CB8AC3E}">
        <p14:creationId xmlns:p14="http://schemas.microsoft.com/office/powerpoint/2010/main" val="3360922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FA07D1-163D-4F40-82F7-B930A22416E2}" type="slidenum">
              <a:rPr lang="en-US" smtClean="0"/>
              <a:t>26</a:t>
            </a:fld>
            <a:endParaRPr lang="en-US" dirty="0"/>
          </a:p>
        </p:txBody>
      </p:sp>
    </p:spTree>
    <p:extLst>
      <p:ext uri="{BB962C8B-B14F-4D97-AF65-F5344CB8AC3E}">
        <p14:creationId xmlns:p14="http://schemas.microsoft.com/office/powerpoint/2010/main" val="611505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CDC</a:t>
            </a:r>
            <a:r>
              <a:rPr lang="en-US" sz="1200" b="0" kern="1200" baseline="0" dirty="0">
                <a:solidFill>
                  <a:schemeClr val="tx1"/>
                </a:solidFill>
                <a:effectLst/>
                <a:latin typeface="+mn-lt"/>
                <a:ea typeface="+mn-ea"/>
                <a:cs typeface="+mn-cs"/>
              </a:rPr>
              <a:t> is planning a rapid evaluation following the first 3 months after the tool is released to learn more about its utility by health departments and health systems in the field. And will continue with a longer term outcome evaluation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We also plan to offer a future training webinar directed more to health systems and how they can navigate the Scorecard.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27</a:t>
            </a:fld>
            <a:endParaRPr lang="en-US" dirty="0"/>
          </a:p>
        </p:txBody>
      </p:sp>
    </p:spTree>
    <p:extLst>
      <p:ext uri="{BB962C8B-B14F-4D97-AF65-F5344CB8AC3E}">
        <p14:creationId xmlns:p14="http://schemas.microsoft.com/office/powerpoint/2010/main" val="1151701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a:t>
            </a:r>
            <a:r>
              <a:rPr lang="en-US" sz="1200" kern="1200" baseline="0" dirty="0">
                <a:solidFill>
                  <a:schemeClr val="tx1"/>
                </a:solidFill>
                <a:effectLst/>
                <a:latin typeface="+mn-lt"/>
                <a:ea typeface="+mn-ea"/>
                <a:cs typeface="+mn-cs"/>
              </a:rPr>
              <a:t> for your attention. Any questions?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28</a:t>
            </a:fld>
            <a:endParaRPr lang="en-US" dirty="0"/>
          </a:p>
        </p:txBody>
      </p:sp>
    </p:spTree>
    <p:extLst>
      <p:ext uri="{BB962C8B-B14F-4D97-AF65-F5344CB8AC3E}">
        <p14:creationId xmlns:p14="http://schemas.microsoft.com/office/powerpoint/2010/main" val="38716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Addressing chronic diseases and associated health risk factors is a pressing and costly challenge for the US healthcare system.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Yet, there is a lack of standard approaches to assess the current state of primary care management strategies and processes for adults</a:t>
            </a:r>
            <a:r>
              <a:rPr lang="en-US" sz="1200" kern="1200" baseline="0" dirty="0">
                <a:solidFill>
                  <a:schemeClr val="tx1"/>
                </a:solidFill>
                <a:effectLst/>
                <a:latin typeface="+mn-lt"/>
                <a:ea typeface="+mn-ea"/>
                <a:cs typeface="+mn-cs"/>
              </a:rPr>
              <a:t> with high blood pressure, high cholesterol, prediabetes or diabetes, obesity, COPD, cancer, or who smoke.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Health Systems Scorecard was developed as a </a:t>
            </a:r>
            <a:r>
              <a:rPr lang="en-US" sz="1200" u="sng" kern="1200" baseline="0" dirty="0">
                <a:solidFill>
                  <a:schemeClr val="tx1"/>
                </a:solidFill>
                <a:effectLst/>
                <a:latin typeface="+mn-lt"/>
                <a:ea typeface="+mn-ea"/>
                <a:cs typeface="+mn-cs"/>
              </a:rPr>
              <a:t>voluntary</a:t>
            </a:r>
            <a:r>
              <a:rPr lang="en-US" sz="1200" kern="1200" baseline="0" dirty="0">
                <a:solidFill>
                  <a:schemeClr val="tx1"/>
                </a:solidFill>
                <a:effectLst/>
                <a:latin typeface="+mn-lt"/>
                <a:ea typeface="+mn-ea"/>
                <a:cs typeface="+mn-cs"/>
              </a:rPr>
              <a:t> quality improvement tool that can be used by health departments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better understand how evidence-based strategies are being implemented by small to medium-sized health systems in their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to identify possible gaps and prioritize high impact strategies for the improved management of chronic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Results from the Scorecard can be used by health systems and health departments to guide a dialogue on chronic disease management and potential improvements.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3</a:t>
            </a:fld>
            <a:endParaRPr lang="en-US" dirty="0"/>
          </a:p>
        </p:txBody>
      </p:sp>
    </p:spTree>
    <p:extLst>
      <p:ext uri="{BB962C8B-B14F-4D97-AF65-F5344CB8AC3E}">
        <p14:creationId xmlns:p14="http://schemas.microsoft.com/office/powerpoint/2010/main" val="190059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4</a:t>
            </a:fld>
            <a:endParaRPr lang="en-US" dirty="0"/>
          </a:p>
        </p:txBody>
      </p:sp>
    </p:spTree>
    <p:extLst>
      <p:ext uri="{BB962C8B-B14F-4D97-AF65-F5344CB8AC3E}">
        <p14:creationId xmlns:p14="http://schemas.microsoft.com/office/powerpoint/2010/main" val="287357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5</a:t>
            </a:fld>
            <a:endParaRPr lang="en-US" dirty="0"/>
          </a:p>
        </p:txBody>
      </p:sp>
    </p:spTree>
    <p:extLst>
      <p:ext uri="{BB962C8B-B14F-4D97-AF65-F5344CB8AC3E}">
        <p14:creationId xmlns:p14="http://schemas.microsoft.com/office/powerpoint/2010/main" val="403035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rapid evaluation was conducted in which semi-structured interviews were conducted with 9 state health departments to get their recommendations regarding possible improvements to the first version of the HSSC.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Here are just a few examples of the updates that resulted in the 2</a:t>
            </a:r>
            <a:r>
              <a:rPr lang="en-US" sz="1200" b="0" baseline="30000" dirty="0"/>
              <a:t>nd</a:t>
            </a:r>
            <a:r>
              <a:rPr lang="en-US" sz="1200" b="0" dirty="0"/>
              <a:t> version of the HSSC and its supporting documentation, which is now going live.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t>In addition, it is worth noting that an HSSC workgroup consisting of health department representatives informed these efforts.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9FA07D1-163D-4F40-82F7-B930A22416E2}" type="slidenum">
              <a:rPr lang="en-US" smtClean="0"/>
              <a:t>6</a:t>
            </a:fld>
            <a:endParaRPr lang="en-US" dirty="0"/>
          </a:p>
        </p:txBody>
      </p:sp>
    </p:spTree>
    <p:extLst>
      <p:ext uri="{BB962C8B-B14F-4D97-AF65-F5344CB8AC3E}">
        <p14:creationId xmlns:p14="http://schemas.microsoft.com/office/powerpoint/2010/main" val="189432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Four modules—clinical guidelines,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clinical decision supports and protocols, patient education, and self-management and</a:t>
            </a:r>
            <a:r>
              <a:rPr lang="en-US" sz="1200" kern="1200" baseline="0" dirty="0">
                <a:solidFill>
                  <a:schemeClr val="tx1"/>
                </a:solidFill>
                <a:effectLst/>
                <a:latin typeface="+mn-lt"/>
                <a:ea typeface="+mn-ea"/>
                <a:cs typeface="+mn-cs"/>
              </a:rPr>
              <a:t> care management—</a:t>
            </a:r>
            <a:r>
              <a:rPr lang="en-US" sz="1200" kern="1200" dirty="0">
                <a:solidFill>
                  <a:schemeClr val="tx1"/>
                </a:solidFill>
                <a:effectLst/>
                <a:latin typeface="+mn-lt"/>
                <a:ea typeface="+mn-ea"/>
                <a:cs typeface="+mn-cs"/>
              </a:rPr>
              <a:t>are stratified by disease type</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nd module H is stratified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cancer type. Stratifying these modules allowed for a more targeted assessment and scoring process.</a:t>
            </a:r>
          </a:p>
          <a:p>
            <a:pPr marL="171450" indent="-171450">
              <a:buFontTx/>
              <a:buChar char="-"/>
            </a:pPr>
            <a:r>
              <a:rPr lang="en-US" sz="1200" kern="1200" dirty="0">
                <a:solidFill>
                  <a:schemeClr val="tx1"/>
                </a:solidFill>
                <a:effectLst/>
                <a:latin typeface="+mn-lt"/>
                <a:ea typeface="+mn-ea"/>
                <a:cs typeface="+mn-cs"/>
              </a:rPr>
              <a:t>For each Scorecard item,</a:t>
            </a:r>
            <a:r>
              <a:rPr lang="en-US" sz="1200" kern="1200" baseline="0" dirty="0">
                <a:solidFill>
                  <a:schemeClr val="tx1"/>
                </a:solidFill>
                <a:effectLst/>
                <a:latin typeface="+mn-lt"/>
                <a:ea typeface="+mn-ea"/>
                <a:cs typeface="+mn-cs"/>
              </a:rPr>
              <a:t> the user indicates “yes” or “no” to whether their health system has a policy in place in the past 12 months to support the strategy. A score of either 1, 2 or 3 is assigned to each “yes” response. The scoring is based on the quality and strength of evidence that the strategy can impact the disease or condition outcome, using the QuIC methodology which I’ll explain a little later. </a:t>
            </a:r>
          </a:p>
        </p:txBody>
      </p:sp>
      <p:sp>
        <p:nvSpPr>
          <p:cNvPr id="4" name="Slide Number Placeholder 3"/>
          <p:cNvSpPr>
            <a:spLocks noGrp="1"/>
          </p:cNvSpPr>
          <p:nvPr>
            <p:ph type="sldNum" sz="quarter" idx="10"/>
          </p:nvPr>
        </p:nvSpPr>
        <p:spPr/>
        <p:txBody>
          <a:bodyPr/>
          <a:lstStyle/>
          <a:p>
            <a:fld id="{29FA07D1-163D-4F40-82F7-B930A22416E2}" type="slidenum">
              <a:rPr lang="en-US" smtClean="0"/>
              <a:t>7</a:t>
            </a:fld>
            <a:endParaRPr lang="en-US" dirty="0"/>
          </a:p>
        </p:txBody>
      </p:sp>
    </p:spTree>
    <p:extLst>
      <p:ext uri="{BB962C8B-B14F-4D97-AF65-F5344CB8AC3E}">
        <p14:creationId xmlns:p14="http://schemas.microsoft.com/office/powerpoint/2010/main" val="7853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user completes a module or modules, the system will produce</a:t>
            </a:r>
            <a:r>
              <a:rPr lang="en-US" baseline="0" dirty="0"/>
              <a:t> a</a:t>
            </a:r>
            <a:r>
              <a:rPr lang="en-US" dirty="0"/>
              <a:t> final score and a list of recommended</a:t>
            </a:r>
            <a:r>
              <a:rPr lang="en-US" baseline="0" dirty="0"/>
              <a:t> resources for areas where the health system scored </a:t>
            </a:r>
            <a:r>
              <a:rPr lang="en-US" baseline="0"/>
              <a:t>low.</a:t>
            </a:r>
            <a:endParaRPr lang="en-US" dirty="0"/>
          </a:p>
          <a:p>
            <a:r>
              <a:rPr lang="en-US" dirty="0"/>
              <a:t>Ideally, the health system can choose to share the results with the partner health department to guide a dialogue about potential improvements and useful </a:t>
            </a:r>
            <a:r>
              <a:rPr lang="en-US"/>
              <a:t>resources.</a:t>
            </a:r>
            <a:endParaRPr lang="en-US" dirty="0"/>
          </a:p>
          <a:p>
            <a:r>
              <a:rPr lang="en-US" dirty="0"/>
              <a:t>And, just as a reminder, </a:t>
            </a:r>
            <a:r>
              <a:rPr lang="en-US" i="1" dirty="0"/>
              <a:t>no data will be shared with or stored by CDC.</a:t>
            </a:r>
          </a:p>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8</a:t>
            </a:fld>
            <a:endParaRPr lang="en-US" dirty="0"/>
          </a:p>
        </p:txBody>
      </p:sp>
    </p:spTree>
    <p:extLst>
      <p:ext uri="{BB962C8B-B14F-4D97-AF65-F5344CB8AC3E}">
        <p14:creationId xmlns:p14="http://schemas.microsoft.com/office/powerpoint/2010/main" val="127719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07D1-163D-4F40-82F7-B930A22416E2}" type="slidenum">
              <a:rPr lang="en-US" smtClean="0"/>
              <a:t>9</a:t>
            </a:fld>
            <a:endParaRPr lang="en-US" dirty="0"/>
          </a:p>
        </p:txBody>
      </p:sp>
    </p:spTree>
    <p:extLst>
      <p:ext uri="{BB962C8B-B14F-4D97-AF65-F5344CB8AC3E}">
        <p14:creationId xmlns:p14="http://schemas.microsoft.com/office/powerpoint/2010/main" val="367594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a:extLst>
              <a:ext uri="{C183D7F6-B498-43B3-948B-1728B52AA6E4}">
                <adec:decorative xmlns:adec="http://schemas.microsoft.com/office/drawing/2017/decorative" val="1"/>
              </a:ext>
            </a:extLst>
          </p:cNvPr>
          <p:cNvCxnSpPr/>
          <p:nvPr userDrawn="1"/>
        </p:nvCxnSpPr>
        <p:spPr>
          <a:xfrm>
            <a:off x="11883639" y="0"/>
            <a:ext cx="0" cy="6858000"/>
          </a:xfrm>
          <a:prstGeom prst="line">
            <a:avLst/>
          </a:prstGeom>
          <a:ln w="266700">
            <a:solidFill>
              <a:srgbClr val="F1F2F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userDrawn="1"/>
        </p:nvCxnSpPr>
        <p:spPr>
          <a:xfrm>
            <a:off x="11548359" y="0"/>
            <a:ext cx="0" cy="6858000"/>
          </a:xfrm>
          <a:prstGeom prst="line">
            <a:avLst/>
          </a:prstGeom>
          <a:ln w="139700">
            <a:solidFill>
              <a:srgbClr val="F1F2F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D97DEE4-12C1-4D7E-92BC-DC60A2303945}"/>
              </a:ext>
              <a:ext uri="{C183D7F6-B498-43B3-948B-1728B52AA6E4}">
                <adec:decorative xmlns:adec="http://schemas.microsoft.com/office/drawing/2017/decorative" val="1"/>
              </a:ext>
            </a:extLst>
          </p:cNvPr>
          <p:cNvSpPr/>
          <p:nvPr userDrawn="1"/>
        </p:nvSpPr>
        <p:spPr>
          <a:xfrm>
            <a:off x="3" y="1122363"/>
            <a:ext cx="12191997" cy="1873085"/>
          </a:xfrm>
          <a:prstGeom prst="rect">
            <a:avLst/>
          </a:prstGeom>
          <a:solidFill>
            <a:srgbClr val="DB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ctrTitle" hasCustomPrompt="1"/>
          </p:nvPr>
        </p:nvSpPr>
        <p:spPr>
          <a:xfrm>
            <a:off x="0" y="1122363"/>
            <a:ext cx="12192000" cy="1828800"/>
          </a:xfrm>
          <a:noFill/>
        </p:spPr>
        <p:txBody>
          <a:bodyPr rIns="822960" anchor="ctr">
            <a:normAutofit/>
          </a:bodyPr>
          <a:lstStyle>
            <a:lvl1pPr algn="ctr">
              <a:defRPr sz="5400" b="1" baseline="0">
                <a:solidFill>
                  <a:schemeClr val="bg1"/>
                </a:solidFill>
                <a:latin typeface="+mn-lt"/>
                <a:ea typeface="Verdana" panose="020B0604030504040204" pitchFamily="34" charset="0"/>
                <a:cs typeface="Verdana" panose="020B0604030504040204" pitchFamily="34" charset="0"/>
              </a:defRPr>
            </a:lvl1pPr>
          </a:lstStyle>
          <a:p>
            <a:r>
              <a:rPr lang="en-US" dirty="0"/>
              <a:t>Title</a:t>
            </a:r>
          </a:p>
        </p:txBody>
      </p:sp>
      <p:sp>
        <p:nvSpPr>
          <p:cNvPr id="3" name="Subtitle 2"/>
          <p:cNvSpPr>
            <a:spLocks noGrp="1"/>
          </p:cNvSpPr>
          <p:nvPr>
            <p:ph type="subTitle" idx="1" hasCustomPrompt="1"/>
          </p:nvPr>
        </p:nvSpPr>
        <p:spPr>
          <a:xfrm>
            <a:off x="1524000" y="3827720"/>
            <a:ext cx="9144000" cy="1430079"/>
          </a:xfrm>
        </p:spPr>
        <p:txBody>
          <a:bodyPr>
            <a:normAutofit/>
          </a:bodyPr>
          <a:lstStyle>
            <a:lvl1pPr marL="0" indent="0" algn="ctr">
              <a:buNone/>
              <a:defRPr sz="2000">
                <a:solidFill>
                  <a:srgbClr val="414042"/>
                </a:solidFill>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0" name="Text Placeholder 4">
            <a:extLst>
              <a:ext uri="{FF2B5EF4-FFF2-40B4-BE49-F238E27FC236}">
                <a16:creationId xmlns:a16="http://schemas.microsoft.com/office/drawing/2014/main" id="{35CF3AD1-070D-4988-82FA-9FBDD6C1B1D4}"/>
              </a:ext>
            </a:extLst>
          </p:cNvPr>
          <p:cNvSpPr>
            <a:spLocks noGrp="1"/>
          </p:cNvSpPr>
          <p:nvPr>
            <p:ph type="body" sz="quarter" idx="10" hasCustomPrompt="1"/>
          </p:nvPr>
        </p:nvSpPr>
        <p:spPr>
          <a:xfrm>
            <a:off x="7675563" y="6410325"/>
            <a:ext cx="3800475" cy="447675"/>
          </a:xfrm>
        </p:spPr>
        <p:txBody>
          <a:bodyPr>
            <a:noAutofit/>
          </a:bodyPr>
          <a:lstStyle>
            <a:lvl1pPr marL="0" indent="0">
              <a:buFont typeface="Arial" panose="020B0604020202020204" pitchFamily="34" charset="0"/>
              <a:buNone/>
              <a:defRPr sz="1100">
                <a:latin typeface="+mn-lt"/>
                <a:cs typeface="Calibri" panose="020F0502020204030204" pitchFamily="34" charset="0"/>
              </a:defRPr>
            </a:lvl1pPr>
            <a:lvl2pPr marL="457200" indent="0">
              <a:buNone/>
              <a:defRPr sz="1100">
                <a:latin typeface="+mn-lt"/>
              </a:defRPr>
            </a:lvl2pPr>
            <a:lvl3pPr marL="914400" indent="0">
              <a:buNone/>
              <a:defRPr sz="1100">
                <a:latin typeface="+mn-lt"/>
              </a:defRPr>
            </a:lvl3pPr>
            <a:lvl4pPr marL="1371600" indent="0">
              <a:buNone/>
              <a:defRPr sz="1100">
                <a:latin typeface="+mn-lt"/>
              </a:defRPr>
            </a:lvl4pPr>
            <a:lvl5pPr marL="1828800" indent="0">
              <a:buNone/>
              <a:defRPr sz="1100">
                <a:latin typeface="+mn-lt"/>
              </a:defRPr>
            </a:lvl5pPr>
          </a:lstStyle>
          <a:p>
            <a:pPr lvl="0"/>
            <a:r>
              <a:rPr lang="en-US"/>
              <a:t>Click to edit Master text stylesl</a:t>
            </a:r>
          </a:p>
        </p:txBody>
      </p:sp>
    </p:spTree>
    <p:extLst>
      <p:ext uri="{BB962C8B-B14F-4D97-AF65-F5344CB8AC3E}">
        <p14:creationId xmlns:p14="http://schemas.microsoft.com/office/powerpoint/2010/main" val="156576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B0E4898-6F9B-4BF7-B77C-615089EB2D1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05219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8FFCA3-EA83-40FB-B9A3-6E5A6755F981}"/>
              </a:ext>
            </a:extLst>
          </p:cNvPr>
          <p:cNvSpPr/>
          <p:nvPr userDrawn="1"/>
        </p:nvSpPr>
        <p:spPr>
          <a:xfrm>
            <a:off x="8839200" y="365125"/>
            <a:ext cx="2514600" cy="5811838"/>
          </a:xfrm>
          <a:prstGeom prst="rect">
            <a:avLst/>
          </a:prstGeom>
          <a:solidFill>
            <a:srgbClr val="DB1F26"/>
          </a:solidFill>
          <a:ln>
            <a:solidFill>
              <a:srgbClr val="DB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lvl1pPr>
              <a:defRPr>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346946D-E84E-4030-A244-A8FC2903427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855" y="6037209"/>
            <a:ext cx="1175084" cy="686180"/>
          </a:xfrm>
          <a:prstGeom prst="rect">
            <a:avLst/>
          </a:prstGeom>
        </p:spPr>
      </p:pic>
    </p:spTree>
    <p:extLst>
      <p:ext uri="{BB962C8B-B14F-4D97-AF65-F5344CB8AC3E}">
        <p14:creationId xmlns:p14="http://schemas.microsoft.com/office/powerpoint/2010/main" val="405409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pic>
        <p:nvPicPr>
          <p:cNvPr id="5" name="Picture 4">
            <a:extLst>
              <a:ext uri="{FF2B5EF4-FFF2-40B4-BE49-F238E27FC236}">
                <a16:creationId xmlns:a16="http://schemas.microsoft.com/office/drawing/2014/main" id="{4367B84E-AAC5-49AC-AED1-B067695D44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85699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pic>
        <p:nvPicPr>
          <p:cNvPr id="5" name="Picture 4">
            <a:extLst>
              <a:ext uri="{FF2B5EF4-FFF2-40B4-BE49-F238E27FC236}">
                <a16:creationId xmlns:a16="http://schemas.microsoft.com/office/drawing/2014/main" id="{21A79C44-840D-4CB6-9644-2E2EA045C91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77873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lIns="822960" rIns="822960"/>
          <a:lstStyle>
            <a:lvl1pPr>
              <a:defRPr>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7F788F65-9BE9-49BE-9128-04DBE67EFA9E}"/>
              </a:ext>
            </a:extLst>
          </p:cNvPr>
          <p:cNvSpPr>
            <a:spLocks noGrp="1"/>
          </p:cNvSpPr>
          <p:nvPr>
            <p:ph type="body" sz="quarter" idx="10"/>
          </p:nvPr>
        </p:nvSpPr>
        <p:spPr>
          <a:xfrm>
            <a:off x="287677" y="6380299"/>
            <a:ext cx="7150813" cy="322263"/>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None/>
              <a:defRPr sz="1200">
                <a:solidFill>
                  <a:schemeClr val="tx1"/>
                </a:solidFill>
                <a:latin typeface="+mn-lt"/>
              </a:defRPr>
            </a:lvl2pPr>
            <a:lvl3pPr marL="914400" indent="0">
              <a:buNone/>
              <a:defRPr sz="1200">
                <a:solidFill>
                  <a:schemeClr val="tx1"/>
                </a:solidFill>
                <a:latin typeface="+mn-lt"/>
              </a:defRPr>
            </a:lvl3pPr>
            <a:lvl4pPr marL="1371600" indent="0">
              <a:buNone/>
              <a:defRPr sz="1200">
                <a:solidFill>
                  <a:schemeClr val="tx1"/>
                </a:solidFill>
                <a:latin typeface="+mn-lt"/>
              </a:defRPr>
            </a:lvl4pPr>
            <a:lvl5pPr marL="1828800" indent="0">
              <a:buNone/>
              <a:defRPr sz="1200">
                <a:solidFill>
                  <a:schemeClr val="tx1"/>
                </a:solidFill>
                <a:latin typeface="+mn-lt"/>
              </a:defRPr>
            </a:lvl5pPr>
          </a:lstStyle>
          <a:p>
            <a:pPr lvl="0"/>
            <a:r>
              <a:rPr lang="en-US"/>
              <a:t>Click to edit Master text styles</a:t>
            </a:r>
          </a:p>
        </p:txBody>
      </p:sp>
      <p:pic>
        <p:nvPicPr>
          <p:cNvPr id="5" name="Picture 4">
            <a:extLst>
              <a:ext uri="{FF2B5EF4-FFF2-40B4-BE49-F238E27FC236}">
                <a16:creationId xmlns:a16="http://schemas.microsoft.com/office/drawing/2014/main" id="{822D756A-0BB7-47D1-A980-75FBE0A0170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40752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E530-994A-45DF-8913-FE4BAEF685A8}"/>
              </a:ext>
            </a:extLst>
          </p:cNvPr>
          <p:cNvSpPr/>
          <p:nvPr userDrawn="1"/>
        </p:nvSpPr>
        <p:spPr>
          <a:xfrm>
            <a:off x="844550" y="1709737"/>
            <a:ext cx="10515600" cy="2852737"/>
          </a:xfrm>
          <a:prstGeom prst="rect">
            <a:avLst/>
          </a:prstGeom>
          <a:solidFill>
            <a:srgbClr val="DB1F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a:noFill/>
        </p:spPr>
        <p:txBody>
          <a:bodyPr anchor="ct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7073CC8B-7C12-47DE-A03F-11A18247D4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72195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D1BCABAE-388C-43C7-9496-F83276FD0EFA}"/>
              </a:ext>
            </a:extLst>
          </p:cNvPr>
          <p:cNvSpPr>
            <a:spLocks noGrp="1"/>
          </p:cNvSpPr>
          <p:nvPr>
            <p:ph type="body" sz="quarter" idx="10"/>
          </p:nvPr>
        </p:nvSpPr>
        <p:spPr>
          <a:xfrm>
            <a:off x="287677" y="6380299"/>
            <a:ext cx="7150813" cy="322263"/>
          </a:xfrm>
        </p:spPr>
        <p:txBody>
          <a:bodyPr>
            <a:noAutofit/>
          </a:bodyPr>
          <a:lstStyle>
            <a:lvl1pPr marL="0" indent="0">
              <a:buFont typeface="Arial" panose="020B0604020202020204" pitchFamily="34" charset="0"/>
              <a:buNone/>
              <a:defRPr sz="1800">
                <a:solidFill>
                  <a:schemeClr val="tx1"/>
                </a:solidFill>
                <a:latin typeface="+mn-lt"/>
              </a:defRPr>
            </a:lvl1pPr>
            <a:lvl2pPr marL="457200" indent="0">
              <a:buNone/>
              <a:defRPr sz="1200">
                <a:solidFill>
                  <a:schemeClr val="tx1"/>
                </a:solidFill>
                <a:latin typeface="+mn-lt"/>
              </a:defRPr>
            </a:lvl2pPr>
            <a:lvl3pPr marL="914400" indent="0">
              <a:buNone/>
              <a:defRPr sz="1200">
                <a:solidFill>
                  <a:schemeClr val="tx1"/>
                </a:solidFill>
                <a:latin typeface="+mn-lt"/>
              </a:defRPr>
            </a:lvl3pPr>
            <a:lvl4pPr marL="1371600" indent="0">
              <a:buNone/>
              <a:defRPr sz="1200">
                <a:solidFill>
                  <a:schemeClr val="tx1"/>
                </a:solidFill>
                <a:latin typeface="+mn-lt"/>
              </a:defRPr>
            </a:lvl4pPr>
            <a:lvl5pPr marL="1828800" indent="0">
              <a:buNone/>
              <a:defRPr sz="1200">
                <a:solidFill>
                  <a:schemeClr val="tx1"/>
                </a:solidFill>
                <a:latin typeface="+mn-lt"/>
              </a:defRPr>
            </a:lvl5pPr>
          </a:lstStyle>
          <a:p>
            <a:pPr lvl="0"/>
            <a:r>
              <a:rPr lang="en-US"/>
              <a:t>Click to edit Master text styles</a:t>
            </a:r>
          </a:p>
        </p:txBody>
      </p:sp>
      <p:pic>
        <p:nvPicPr>
          <p:cNvPr id="7" name="Picture 6">
            <a:extLst>
              <a:ext uri="{FF2B5EF4-FFF2-40B4-BE49-F238E27FC236}">
                <a16:creationId xmlns:a16="http://schemas.microsoft.com/office/drawing/2014/main" id="{52FEF62D-9ED9-45B7-BAB2-1FCE43B5249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424796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AED9F0-3494-4DB1-9961-9FD162B78260}"/>
              </a:ext>
            </a:extLst>
          </p:cNvPr>
          <p:cNvSpPr/>
          <p:nvPr userDrawn="1"/>
        </p:nvSpPr>
        <p:spPr>
          <a:xfrm>
            <a:off x="839788" y="365125"/>
            <a:ext cx="10540932" cy="1325563"/>
          </a:xfrm>
          <a:prstGeom prst="rect">
            <a:avLst/>
          </a:prstGeom>
          <a:solidFill>
            <a:srgbClr val="DB1F26"/>
          </a:solidFill>
          <a:ln>
            <a:solidFill>
              <a:srgbClr val="DB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normAutofit/>
          </a:bodyPr>
          <a:lstStyle>
            <a:lvl1pPr>
              <a:defRPr sz="4400">
                <a:latin typeface="+mn-lt"/>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9C0F375-F459-4C72-96C3-4FEFE4D0A55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7719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pic>
        <p:nvPicPr>
          <p:cNvPr id="5" name="Picture 4">
            <a:extLst>
              <a:ext uri="{FF2B5EF4-FFF2-40B4-BE49-F238E27FC236}">
                <a16:creationId xmlns:a16="http://schemas.microsoft.com/office/drawing/2014/main" id="{47A0F153-0B46-4DCF-8022-A5EC2E6F2F1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48706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77379-5118-478A-9CF5-66782128F4E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44406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18A911-37F7-4773-9CFD-ADBF0B530228}"/>
              </a:ext>
            </a:extLst>
          </p:cNvPr>
          <p:cNvSpPr/>
          <p:nvPr userDrawn="1"/>
        </p:nvSpPr>
        <p:spPr>
          <a:xfrm>
            <a:off x="839788" y="457200"/>
            <a:ext cx="3932237" cy="1600200"/>
          </a:xfrm>
          <a:prstGeom prst="rect">
            <a:avLst/>
          </a:prstGeom>
          <a:solidFill>
            <a:srgbClr val="DB1F26"/>
          </a:solidFill>
          <a:ln>
            <a:solidFill>
              <a:srgbClr val="DB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noFill/>
          <a:ln>
            <a:noFill/>
          </a:ln>
        </p:spPr>
        <p:txBody>
          <a:bodyPr anchor="b">
            <a:normAutofit/>
          </a:bodyPr>
          <a:lstStyle>
            <a:lvl1pPr>
              <a:defRPr sz="3600">
                <a:latin typeface="+mn-lt"/>
              </a:defRPr>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FAE465-4813-4222-BEA2-F0CAE2A630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391435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5CDCE8-AC18-49D0-8C9C-5E9CA8741BE4}"/>
              </a:ext>
            </a:extLst>
          </p:cNvPr>
          <p:cNvSpPr/>
          <p:nvPr userDrawn="1"/>
        </p:nvSpPr>
        <p:spPr>
          <a:xfrm>
            <a:off x="839788" y="457200"/>
            <a:ext cx="3932237" cy="1600200"/>
          </a:xfrm>
          <a:prstGeom prst="rect">
            <a:avLst/>
          </a:prstGeom>
          <a:solidFill>
            <a:srgbClr val="DB1F26"/>
          </a:solidFill>
          <a:ln>
            <a:solidFill>
              <a:srgbClr val="DB1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normAutofit/>
          </a:bodyPr>
          <a:lstStyle>
            <a:lvl1pPr>
              <a:defRPr sz="3600">
                <a:latin typeface="+mn-lt"/>
              </a:defRPr>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6">
            <a:extLst>
              <a:ext uri="{FF2B5EF4-FFF2-40B4-BE49-F238E27FC236}">
                <a16:creationId xmlns:a16="http://schemas.microsoft.com/office/drawing/2014/main" id="{C0AF312C-3AC3-467D-8657-E59270B017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636" y="6037209"/>
            <a:ext cx="1175084" cy="686180"/>
          </a:xfrm>
          <a:prstGeom prst="rect">
            <a:avLst/>
          </a:prstGeom>
        </p:spPr>
      </p:pic>
    </p:spTree>
    <p:extLst>
      <p:ext uri="{BB962C8B-B14F-4D97-AF65-F5344CB8AC3E}">
        <p14:creationId xmlns:p14="http://schemas.microsoft.com/office/powerpoint/2010/main" val="264196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11548359" y="0"/>
            <a:ext cx="0" cy="6858000"/>
          </a:xfrm>
          <a:prstGeom prst="line">
            <a:avLst/>
          </a:prstGeom>
          <a:ln w="139700">
            <a:solidFill>
              <a:srgbClr val="F1F2F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1883639" y="0"/>
            <a:ext cx="0" cy="6858000"/>
          </a:xfrm>
          <a:prstGeom prst="line">
            <a:avLst/>
          </a:prstGeom>
          <a:ln w="266700">
            <a:solidFill>
              <a:srgbClr val="F1F2F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B781E2-BF1F-4DD7-8E4F-0FE6F9FA4F9C}"/>
              </a:ext>
              <a:ext uri="{C183D7F6-B498-43B3-948B-1728B52AA6E4}">
                <adec:decorative xmlns:adec="http://schemas.microsoft.com/office/drawing/2017/decorative" val="1"/>
              </a:ext>
            </a:extLst>
          </p:cNvPr>
          <p:cNvSpPr/>
          <p:nvPr userDrawn="1"/>
        </p:nvSpPr>
        <p:spPr>
          <a:xfrm>
            <a:off x="3" y="364756"/>
            <a:ext cx="12191997" cy="1325563"/>
          </a:xfrm>
          <a:prstGeom prst="rect">
            <a:avLst/>
          </a:prstGeom>
          <a:solidFill>
            <a:srgbClr val="DB1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0" y="365125"/>
            <a:ext cx="12192000" cy="1325563"/>
          </a:xfrm>
          <a:prstGeom prst="rect">
            <a:avLst/>
          </a:prstGeom>
          <a:noFill/>
        </p:spPr>
        <p:txBody>
          <a:bodyPr vert="horz" lIns="822960" tIns="45720" rIns="82296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A26611A-4A1C-4686-8C3D-7BDD2B8DAB67}" type="datetimeFigureOut">
              <a:rPr lang="en-US" smtClean="0"/>
              <a:pPr/>
              <a:t>7/21/2022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5391A4A-E043-4195-82F4-0FBFDB0FD62F}" type="slidenum">
              <a:rPr lang="en-US" smtClean="0"/>
              <a:pPr/>
              <a:t>‹#›</a:t>
            </a:fld>
            <a:endParaRPr lang="en-US" dirty="0"/>
          </a:p>
        </p:txBody>
      </p:sp>
    </p:spTree>
    <p:extLst>
      <p:ext uri="{BB962C8B-B14F-4D97-AF65-F5344CB8AC3E}">
        <p14:creationId xmlns:p14="http://schemas.microsoft.com/office/powerpoint/2010/main" val="240189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000" b="1" kern="1200">
          <a:solidFill>
            <a:schemeClr val="bg1"/>
          </a:solidFill>
          <a:latin typeface="+mn-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200"/>
        </a:spcBef>
        <a:buSzPct val="106000"/>
        <a:buFontTx/>
        <a:buBlip>
          <a:blip r:embed="rId15"/>
        </a:buBlip>
        <a:defRPr sz="2800" kern="1200">
          <a:solidFill>
            <a:srgbClr val="414042"/>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1200"/>
        </a:spcBef>
        <a:buClr>
          <a:srgbClr val="DB1F26"/>
        </a:buClr>
        <a:buFont typeface="Wingdings" panose="05000000000000000000" pitchFamily="2" charset="2"/>
        <a:buChar char="§"/>
        <a:defRPr sz="2400" kern="1200">
          <a:solidFill>
            <a:srgbClr val="414042"/>
          </a:solidFill>
          <a:latin typeface="+mn-lt"/>
          <a:ea typeface="Verdana" panose="020B0604030504040204" pitchFamily="34" charset="0"/>
          <a:cs typeface="Verdana" panose="020B0604030504040204" pitchFamily="34" charset="0"/>
        </a:defRPr>
      </a:lvl2pPr>
      <a:lvl3pPr marL="1371600" indent="-457200" algn="l" defTabSz="914400" rtl="0" eaLnBrk="1" latinLnBrk="0" hangingPunct="1">
        <a:lnSpc>
          <a:spcPct val="90000"/>
        </a:lnSpc>
        <a:spcBef>
          <a:spcPts val="1200"/>
        </a:spcBef>
        <a:buClr>
          <a:srgbClr val="DB1F26"/>
        </a:buClr>
        <a:buSzPct val="109000"/>
        <a:buFont typeface="Arial" panose="020B0604020202020204" pitchFamily="34" charset="0"/>
        <a:buChar char="•"/>
        <a:defRPr sz="2000" kern="1200">
          <a:solidFill>
            <a:srgbClr val="414042"/>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1200"/>
        </a:spcBef>
        <a:buFont typeface="Arial" panose="020B0604020202020204" pitchFamily="34" charset="0"/>
        <a:buChar char="•"/>
        <a:defRPr sz="1800" kern="1200">
          <a:solidFill>
            <a:srgbClr val="414042"/>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1200"/>
        </a:spcBef>
        <a:buFont typeface="Arial" panose="020B0604020202020204" pitchFamily="34" charset="0"/>
        <a:buChar char="•"/>
        <a:defRPr sz="1800" kern="1200">
          <a:solidFill>
            <a:srgbClr val="414042"/>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formsite.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dhdsp/evaluation_resources/guides/index.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hssc@cdc.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hssc@cdc.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dc.gov/dhdsp/evaluation_resources/guides/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l of the U.S. Department of Health and Human Services and logo of the Centers for Disease Control and Prevention.">
            <a:extLst>
              <a:ext uri="{FF2B5EF4-FFF2-40B4-BE49-F238E27FC236}">
                <a16:creationId xmlns:a16="http://schemas.microsoft.com/office/drawing/2014/main" id="{392C1290-EC8A-46F3-9E93-15B7330A892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65650" y="77621"/>
            <a:ext cx="1681553" cy="981576"/>
          </a:xfrm>
          <a:prstGeom prst="rect">
            <a:avLst/>
          </a:prstGeom>
        </p:spPr>
      </p:pic>
      <p:sp>
        <p:nvSpPr>
          <p:cNvPr id="2" name="Title 1"/>
          <p:cNvSpPr>
            <a:spLocks noGrp="1"/>
          </p:cNvSpPr>
          <p:nvPr>
            <p:ph type="ctrTitle"/>
          </p:nvPr>
        </p:nvSpPr>
        <p:spPr/>
        <p:txBody>
          <a:bodyPr>
            <a:normAutofit/>
          </a:bodyPr>
          <a:lstStyle/>
          <a:p>
            <a:r>
              <a:rPr lang="en-US" altLang="en-US" sz="4400" dirty="0"/>
              <a:t>Introduction to the CDC Health Systems Scorecard v2.0</a:t>
            </a:r>
            <a:endParaRPr lang="en-US" sz="4400" dirty="0"/>
          </a:p>
        </p:txBody>
      </p:sp>
      <p:pic>
        <p:nvPicPr>
          <p:cNvPr id="4" name="Picture 3" descr="A pencil writing A+ and circling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360" y="1946555"/>
            <a:ext cx="1229640" cy="1004608"/>
          </a:xfrm>
          <a:prstGeom prst="rect">
            <a:avLst/>
          </a:prstGeom>
          <a:effectLst>
            <a:softEdge rad="63500"/>
          </a:effectLst>
        </p:spPr>
      </p:pic>
      <p:sp>
        <p:nvSpPr>
          <p:cNvPr id="3" name="Subtitle 2"/>
          <p:cNvSpPr>
            <a:spLocks noGrp="1"/>
          </p:cNvSpPr>
          <p:nvPr>
            <p:ph type="subTitle" idx="1"/>
          </p:nvPr>
        </p:nvSpPr>
        <p:spPr/>
        <p:txBody>
          <a:bodyPr/>
          <a:lstStyle/>
          <a:p>
            <a:r>
              <a:rPr lang="en-US" dirty="0"/>
              <a:t>Applied Research and Evaluation Branch</a:t>
            </a:r>
          </a:p>
        </p:txBody>
      </p:sp>
      <p:sp>
        <p:nvSpPr>
          <p:cNvPr id="8" name="Text Placeholder 7">
            <a:extLst>
              <a:ext uri="{FF2B5EF4-FFF2-40B4-BE49-F238E27FC236}">
                <a16:creationId xmlns:a16="http://schemas.microsoft.com/office/drawing/2014/main" id="{6FE6A201-9A6D-4B12-A209-AE39C0A3AE51}"/>
              </a:ext>
            </a:extLst>
          </p:cNvPr>
          <p:cNvSpPr>
            <a:spLocks noGrp="1"/>
          </p:cNvSpPr>
          <p:nvPr>
            <p:ph type="body" sz="quarter" idx="10"/>
          </p:nvPr>
        </p:nvSpPr>
        <p:spPr/>
        <p:txBody>
          <a:bodyPr/>
          <a:lstStyle/>
          <a:p>
            <a:r>
              <a:rPr lang="en-US">
                <a:latin typeface="Calibri" panose="020F0502020204030204" pitchFamily="34" charset="0"/>
                <a:ea typeface="Calibri" panose="020F0502020204030204" pitchFamily="34" charset="0"/>
              </a:rPr>
              <a:t>See speaker’s notes for additional information.</a:t>
            </a:r>
            <a:endParaRPr lang="en-US"/>
          </a:p>
        </p:txBody>
      </p:sp>
    </p:spTree>
    <p:extLst>
      <p:ext uri="{BB962C8B-B14F-4D97-AF65-F5344CB8AC3E}">
        <p14:creationId xmlns:p14="http://schemas.microsoft.com/office/powerpoint/2010/main" val="209066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Establishing a Formsite</a:t>
            </a:r>
            <a:r>
              <a:rPr lang="en-US" baseline="30000" dirty="0">
                <a:latin typeface="+mn-lt"/>
              </a:rPr>
              <a:t>®</a:t>
            </a:r>
            <a:r>
              <a:rPr lang="en-US" dirty="0">
                <a:latin typeface="+mn-lt"/>
              </a:rPr>
              <a:t> Account</a:t>
            </a:r>
          </a:p>
        </p:txBody>
      </p:sp>
      <p:sp>
        <p:nvSpPr>
          <p:cNvPr id="9" name="Content Placeholder 8"/>
          <p:cNvSpPr>
            <a:spLocks noGrp="1"/>
          </p:cNvSpPr>
          <p:nvPr>
            <p:ph idx="1"/>
          </p:nvPr>
        </p:nvSpPr>
        <p:spPr>
          <a:xfrm>
            <a:off x="838199" y="1825625"/>
            <a:ext cx="10613571" cy="4351338"/>
          </a:xfrm>
        </p:spPr>
        <p:txBody>
          <a:bodyPr>
            <a:normAutofit/>
          </a:bodyPr>
          <a:lstStyle/>
          <a:p>
            <a:r>
              <a:rPr lang="en-US" dirty="0">
                <a:latin typeface="+mn-lt"/>
              </a:rPr>
              <a:t>HSSC v2.0 uses the web-based survey software Formsite</a:t>
            </a:r>
            <a:r>
              <a:rPr lang="en-US" baseline="30000" dirty="0">
                <a:latin typeface="+mn-lt"/>
              </a:rPr>
              <a:t>®</a:t>
            </a:r>
            <a:r>
              <a:rPr lang="en-US" dirty="0">
                <a:latin typeface="+mn-lt"/>
              </a:rPr>
              <a:t> (</a:t>
            </a:r>
            <a:r>
              <a:rPr lang="en-US" dirty="0">
                <a:latin typeface="+mn-lt"/>
                <a:hlinkClick r:id="rId3"/>
              </a:rPr>
              <a:t>www.formsite.com</a:t>
            </a:r>
            <a:r>
              <a:rPr lang="en-US" dirty="0">
                <a:latin typeface="+mn-lt"/>
              </a:rPr>
              <a:t>).</a:t>
            </a:r>
          </a:p>
          <a:p>
            <a:pPr>
              <a:spcBef>
                <a:spcPts val="2400"/>
              </a:spcBef>
            </a:pPr>
            <a:r>
              <a:rPr lang="en-US">
                <a:latin typeface="+mn-lt"/>
              </a:rPr>
              <a:t>To </a:t>
            </a:r>
            <a:r>
              <a:rPr lang="en-US" dirty="0">
                <a:latin typeface="+mn-lt"/>
              </a:rPr>
              <a:t>administer the HSSC v2.0, a health department must hold a Formsite</a:t>
            </a:r>
            <a:r>
              <a:rPr lang="en-US" baseline="30000" dirty="0">
                <a:latin typeface="+mn-lt"/>
              </a:rPr>
              <a:t>®</a:t>
            </a:r>
            <a:r>
              <a:rPr lang="en-US" dirty="0">
                <a:latin typeface="+mn-lt"/>
              </a:rPr>
              <a:t> account.</a:t>
            </a:r>
          </a:p>
          <a:p>
            <a:pPr lvl="1"/>
            <a:r>
              <a:rPr lang="en-US" dirty="0">
                <a:latin typeface="+mn-lt"/>
              </a:rPr>
              <a:t>Account prices vary depending on the estimated number of HSSC v2.0 end users.</a:t>
            </a:r>
          </a:p>
          <a:p>
            <a:pPr>
              <a:spcBef>
                <a:spcPts val="2400"/>
              </a:spcBef>
            </a:pPr>
            <a:r>
              <a:rPr lang="en-US">
                <a:latin typeface="+mn-lt"/>
              </a:rPr>
              <a:t>With </a:t>
            </a:r>
            <a:r>
              <a:rPr lang="en-US" dirty="0">
                <a:latin typeface="+mn-lt"/>
              </a:rPr>
              <a:t>an account, health departments will have access to the HSSC v2.0 and can send a link to any user (health system) to complete at no cost.</a:t>
            </a:r>
          </a:p>
        </p:txBody>
      </p:sp>
    </p:spTree>
    <p:extLst>
      <p:ext uri="{BB962C8B-B14F-4D97-AF65-F5344CB8AC3E}">
        <p14:creationId xmlns:p14="http://schemas.microsoft.com/office/powerpoint/2010/main" val="266039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latin typeface="+mn-lt"/>
              </a:rPr>
              <a:t>Using </a:t>
            </a:r>
            <a:r>
              <a:rPr lang="en-US">
                <a:latin typeface="+mn-lt"/>
              </a:rPr>
              <a:t>and Sharing </a:t>
            </a:r>
            <a:r>
              <a:rPr lang="en-US" dirty="0">
                <a:latin typeface="+mn-lt"/>
              </a:rPr>
              <a:t>the HSSC v2.0 in Formsite</a:t>
            </a:r>
            <a:r>
              <a:rPr lang="en-US" baseline="30000" dirty="0">
                <a:latin typeface="+mn-lt"/>
              </a:rPr>
              <a:t>®</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latin typeface="+mn-lt"/>
              </a:rPr>
              <a:t>Under “My Forms”, there is a table of forms available to your account. In the “Form Name” column of the table, you will see “Health Systems Scorecard [health department name].”</a:t>
            </a:r>
          </a:p>
          <a:p>
            <a:pPr>
              <a:lnSpc>
                <a:spcPct val="120000"/>
              </a:lnSpc>
            </a:pPr>
            <a:r>
              <a:rPr lang="en-US" dirty="0">
                <a:latin typeface="+mn-lt"/>
              </a:rPr>
              <a:t>Hovering over the HSSC v2.0 will show buttons for </a:t>
            </a:r>
            <a:r>
              <a:rPr lang="en-US" b="1" dirty="0">
                <a:latin typeface="+mn-lt"/>
              </a:rPr>
              <a:t>Edit</a:t>
            </a:r>
            <a:r>
              <a:rPr lang="en-US" dirty="0">
                <a:latin typeface="+mn-lt"/>
              </a:rPr>
              <a:t>, </a:t>
            </a:r>
            <a:r>
              <a:rPr lang="en-US" b="1" dirty="0">
                <a:latin typeface="+mn-lt"/>
              </a:rPr>
              <a:t>Settings</a:t>
            </a:r>
            <a:r>
              <a:rPr lang="en-US" dirty="0">
                <a:latin typeface="+mn-lt"/>
              </a:rPr>
              <a:t>, </a:t>
            </a:r>
            <a:r>
              <a:rPr lang="en-US" b="1" dirty="0">
                <a:latin typeface="+mn-lt"/>
              </a:rPr>
              <a:t>Share</a:t>
            </a:r>
            <a:r>
              <a:rPr lang="en-US" dirty="0">
                <a:latin typeface="+mn-lt"/>
              </a:rPr>
              <a:t>, and </a:t>
            </a:r>
            <a:r>
              <a:rPr lang="en-US" b="1" dirty="0">
                <a:latin typeface="+mn-lt"/>
              </a:rPr>
              <a:t>Results</a:t>
            </a:r>
            <a:r>
              <a:rPr lang="en-US" dirty="0">
                <a:latin typeface="+mn-lt"/>
              </a:rPr>
              <a:t> directly under the name Form name.</a:t>
            </a:r>
          </a:p>
          <a:p>
            <a:pPr>
              <a:lnSpc>
                <a:spcPct val="120000"/>
              </a:lnSpc>
            </a:pPr>
            <a:r>
              <a:rPr lang="en-US" dirty="0">
                <a:latin typeface="+mn-lt"/>
              </a:rPr>
              <a:t>Select Share to be brought to the “Links” page.</a:t>
            </a:r>
          </a:p>
          <a:p>
            <a:pPr>
              <a:lnSpc>
                <a:spcPct val="120000"/>
              </a:lnSpc>
            </a:pPr>
            <a:r>
              <a:rPr lang="en-US" dirty="0">
                <a:latin typeface="+mn-lt"/>
              </a:rPr>
              <a:t>Two link options will appear: “Form” and “Pre-populate.” The “Form” link is the link to the HSSC v2.0 assessment that is unique to your Formsite</a:t>
            </a:r>
            <a:r>
              <a:rPr lang="en-US" baseline="30000" dirty="0">
                <a:latin typeface="+mn-lt"/>
              </a:rPr>
              <a:t>®</a:t>
            </a:r>
            <a:r>
              <a:rPr lang="en-US" dirty="0">
                <a:latin typeface="+mn-lt"/>
              </a:rPr>
              <a:t> and can be shared and used by any user to complete at no additional cost.</a:t>
            </a:r>
          </a:p>
          <a:p>
            <a:pPr>
              <a:lnSpc>
                <a:spcPct val="120000"/>
              </a:lnSpc>
            </a:pPr>
            <a:r>
              <a:rPr lang="en-US" dirty="0">
                <a:latin typeface="+mn-lt"/>
              </a:rPr>
              <a:t>User responses to the HSSC v2.0 questions and raw data will be housed in your Formsite® account.</a:t>
            </a:r>
          </a:p>
        </p:txBody>
      </p:sp>
      <p:sp>
        <p:nvSpPr>
          <p:cNvPr id="5" name="TextBox 4">
            <a:extLst>
              <a:ext uri="{FF2B5EF4-FFF2-40B4-BE49-F238E27FC236}">
                <a16:creationId xmlns:a16="http://schemas.microsoft.com/office/drawing/2014/main" id="{E6E4A57D-00A9-4810-8F8C-913903C8897E}"/>
              </a:ext>
            </a:extLst>
          </p:cNvPr>
          <p:cNvSpPr txBox="1"/>
          <p:nvPr/>
        </p:nvSpPr>
        <p:spPr>
          <a:xfrm>
            <a:off x="0" y="6464355"/>
            <a:ext cx="9161585" cy="369332"/>
          </a:xfrm>
          <a:prstGeom prst="rect">
            <a:avLst/>
          </a:prstGeom>
          <a:noFill/>
        </p:spPr>
        <p:txBody>
          <a:bodyPr wrap="square" rtlCol="0">
            <a:spAutoFit/>
          </a:bodyPr>
          <a:lstStyle/>
          <a:p>
            <a:r>
              <a:rPr lang="en-US" dirty="0"/>
              <a:t>NOTE: No data will be shared with or stored by the CDC.</a:t>
            </a:r>
          </a:p>
        </p:txBody>
      </p:sp>
    </p:spTree>
    <p:extLst>
      <p:ext uri="{BB962C8B-B14F-4D97-AF65-F5344CB8AC3E}">
        <p14:creationId xmlns:p14="http://schemas.microsoft.com/office/powerpoint/2010/main" val="404164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0742-7DB0-4ADE-BCD7-1BE0E773E1BA}"/>
              </a:ext>
            </a:extLst>
          </p:cNvPr>
          <p:cNvSpPr>
            <a:spLocks noGrp="1"/>
          </p:cNvSpPr>
          <p:nvPr>
            <p:ph type="title"/>
          </p:nvPr>
        </p:nvSpPr>
        <p:spPr>
          <a:noFill/>
        </p:spPr>
        <p:txBody>
          <a:bodyPr/>
          <a:lstStyle/>
          <a:p>
            <a:r>
              <a:rPr lang="en-US" dirty="0">
                <a:latin typeface="+mn-lt"/>
              </a:rPr>
              <a:t>New Save &amp; Return Feature</a:t>
            </a:r>
          </a:p>
        </p:txBody>
      </p:sp>
      <p:pic>
        <p:nvPicPr>
          <p:cNvPr id="7" name="Picture 6" descr="A screen shot of the scorecard’s save and return feature under the tab “Form Settings.”">
            <a:extLst>
              <a:ext uri="{FF2B5EF4-FFF2-40B4-BE49-F238E27FC236}">
                <a16:creationId xmlns:a16="http://schemas.microsoft.com/office/drawing/2014/main" id="{FB87BECD-AF4A-419A-BFC7-64FA7F1D08F3}"/>
              </a:ext>
            </a:extLst>
          </p:cNvPr>
          <p:cNvPicPr>
            <a:picLocks noChangeAspect="1"/>
          </p:cNvPicPr>
          <p:nvPr/>
        </p:nvPicPr>
        <p:blipFill rotWithShape="1">
          <a:blip r:embed="rId3">
            <a:extLst>
              <a:ext uri="{28A0092B-C50C-407E-A947-70E740481C1C}">
                <a14:useLocalDpi xmlns:a14="http://schemas.microsoft.com/office/drawing/2010/main" val="0"/>
              </a:ext>
            </a:extLst>
          </a:blip>
          <a:srcRect l="5161" r="3797"/>
          <a:stretch/>
        </p:blipFill>
        <p:spPr>
          <a:xfrm>
            <a:off x="106680" y="1758156"/>
            <a:ext cx="3431690" cy="3947672"/>
          </a:xfrm>
          <a:prstGeom prst="rect">
            <a:avLst/>
          </a:prstGeom>
          <a:ln w="19050">
            <a:solidFill>
              <a:schemeClr val="tx1"/>
            </a:solidFill>
          </a:ln>
        </p:spPr>
      </p:pic>
      <p:sp>
        <p:nvSpPr>
          <p:cNvPr id="3" name="Content Placeholder 2">
            <a:extLst>
              <a:ext uri="{FF2B5EF4-FFF2-40B4-BE49-F238E27FC236}">
                <a16:creationId xmlns:a16="http://schemas.microsoft.com/office/drawing/2014/main" id="{15C3FDC8-F685-4A22-B713-53BBF520DB57}"/>
              </a:ext>
            </a:extLst>
          </p:cNvPr>
          <p:cNvSpPr>
            <a:spLocks noGrp="1"/>
          </p:cNvSpPr>
          <p:nvPr>
            <p:ph idx="1"/>
          </p:nvPr>
        </p:nvSpPr>
        <p:spPr>
          <a:xfrm>
            <a:off x="3538370" y="1823826"/>
            <a:ext cx="7972313" cy="4351338"/>
          </a:xfrm>
        </p:spPr>
        <p:txBody>
          <a:bodyPr>
            <a:normAutofit fontScale="70000" lnSpcReduction="20000"/>
          </a:bodyPr>
          <a:lstStyle/>
          <a:p>
            <a:pPr>
              <a:lnSpc>
                <a:spcPct val="120000"/>
              </a:lnSpc>
            </a:pPr>
            <a:r>
              <a:rPr lang="en-US" dirty="0">
                <a:latin typeface="+mn-lt"/>
              </a:rPr>
              <a:t>Users can save their progress and return to complete at another time or share the form with another member of their team.</a:t>
            </a:r>
          </a:p>
          <a:p>
            <a:pPr>
              <a:lnSpc>
                <a:spcPct val="120000"/>
              </a:lnSpc>
            </a:pPr>
            <a:r>
              <a:rPr lang="en-US" dirty="0">
                <a:latin typeface="+mn-lt"/>
              </a:rPr>
              <a:t>On your Health Systems Scorecard form’s page, under “Form Settings” you will see the option to enable the “Save &amp; Return” feature. </a:t>
            </a:r>
          </a:p>
          <a:p>
            <a:pPr lvl="1">
              <a:lnSpc>
                <a:spcPct val="120000"/>
              </a:lnSpc>
            </a:pPr>
            <a:r>
              <a:rPr lang="en-US" dirty="0">
                <a:latin typeface="+mn-lt"/>
              </a:rPr>
              <a:t>This feature is only available on Pro 1 accounts or higher. If you enable this feature, be sure to also embed the Save &amp; Return button on the Form Editor.</a:t>
            </a:r>
          </a:p>
          <a:p>
            <a:pPr lvl="0">
              <a:lnSpc>
                <a:spcPct val="120000"/>
              </a:lnSpc>
            </a:pPr>
            <a:r>
              <a:rPr lang="en-US" dirty="0">
                <a:latin typeface="+mn-lt"/>
              </a:rPr>
              <a:t>In your account settings, you can select whether you would like them to use only the username and password set by you within your account or a username and password of their choice.</a:t>
            </a:r>
          </a:p>
          <a:p>
            <a:pPr lvl="1">
              <a:lnSpc>
                <a:spcPct val="120000"/>
              </a:lnSpc>
            </a:pPr>
            <a:r>
              <a:rPr lang="en-US" dirty="0">
                <a:latin typeface="+mn-lt"/>
              </a:rPr>
              <a:t>Either option will allow you to view their responses and completion status.</a:t>
            </a:r>
          </a:p>
        </p:txBody>
      </p:sp>
      <p:pic>
        <p:nvPicPr>
          <p:cNvPr id="11" name="Picture 10" descr="A screen shot of the form’s account settings, with fields for username, password, and login emails.">
            <a:extLst>
              <a:ext uri="{FF2B5EF4-FFF2-40B4-BE49-F238E27FC236}">
                <a16:creationId xmlns:a16="http://schemas.microsoft.com/office/drawing/2014/main" id="{A2A57C14-D4D8-417E-ACD5-74E87E21F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 y="5791161"/>
            <a:ext cx="10059296" cy="988340"/>
          </a:xfrm>
          <a:prstGeom prst="rect">
            <a:avLst/>
          </a:prstGeom>
          <a:ln w="19050">
            <a:solidFill>
              <a:schemeClr val="tx1"/>
            </a:solidFill>
          </a:ln>
        </p:spPr>
      </p:pic>
    </p:spTree>
    <p:extLst>
      <p:ext uri="{BB962C8B-B14F-4D97-AF65-F5344CB8AC3E}">
        <p14:creationId xmlns:p14="http://schemas.microsoft.com/office/powerpoint/2010/main" val="423193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8C6A-C927-40D8-B841-C3DD90C0C2D2}"/>
              </a:ext>
            </a:extLst>
          </p:cNvPr>
          <p:cNvSpPr>
            <a:spLocks noGrp="1"/>
          </p:cNvSpPr>
          <p:nvPr>
            <p:ph type="title"/>
          </p:nvPr>
        </p:nvSpPr>
        <p:spPr>
          <a:noFill/>
        </p:spPr>
        <p:txBody>
          <a:bodyPr/>
          <a:lstStyle/>
          <a:p>
            <a:r>
              <a:rPr lang="en-US" dirty="0">
                <a:latin typeface="+mn-lt"/>
              </a:rPr>
              <a:t>New Save &amp; Return Feature, cont.</a:t>
            </a:r>
          </a:p>
        </p:txBody>
      </p:sp>
      <p:pic>
        <p:nvPicPr>
          <p:cNvPr id="13" name="Picture 12" descr="A screen shot from the form with a dialog box labeled “Save and Return. Log in to your account to return to saved work.” A button reads “Log in or create a new account.”">
            <a:extLst>
              <a:ext uri="{FF2B5EF4-FFF2-40B4-BE49-F238E27FC236}">
                <a16:creationId xmlns:a16="http://schemas.microsoft.com/office/drawing/2014/main" id="{98A48612-54C6-4534-A665-6D3CC0B51727}"/>
              </a:ext>
            </a:extLst>
          </p:cNvPr>
          <p:cNvPicPr>
            <a:picLocks noChangeAspect="1"/>
          </p:cNvPicPr>
          <p:nvPr/>
        </p:nvPicPr>
        <p:blipFill rotWithShape="1">
          <a:blip r:embed="rId3">
            <a:extLst>
              <a:ext uri="{28A0092B-C50C-407E-A947-70E740481C1C}">
                <a14:useLocalDpi xmlns:a14="http://schemas.microsoft.com/office/drawing/2010/main" val="0"/>
              </a:ext>
            </a:extLst>
          </a:blip>
          <a:srcRect r="416" b="47056"/>
          <a:stretch/>
        </p:blipFill>
        <p:spPr>
          <a:xfrm>
            <a:off x="0" y="1690688"/>
            <a:ext cx="6099958" cy="822117"/>
          </a:xfrm>
          <a:prstGeom prst="rect">
            <a:avLst/>
          </a:prstGeom>
        </p:spPr>
      </p:pic>
      <p:pic>
        <p:nvPicPr>
          <p:cNvPr id="7" name="Picture 6" descr="A screen shot of the login page, with fields for new and returning users.">
            <a:extLst>
              <a:ext uri="{FF2B5EF4-FFF2-40B4-BE49-F238E27FC236}">
                <a16:creationId xmlns:a16="http://schemas.microsoft.com/office/drawing/2014/main" id="{0AC574F9-7823-46B3-8ADD-5895CEF1C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710927"/>
            <a:ext cx="7270235" cy="3913081"/>
          </a:xfrm>
          <a:prstGeom prst="rect">
            <a:avLst/>
          </a:prstGeom>
          <a:ln w="19050">
            <a:solidFill>
              <a:schemeClr val="tx1"/>
            </a:solidFill>
          </a:ln>
        </p:spPr>
      </p:pic>
    </p:spTree>
    <p:extLst>
      <p:ext uri="{BB962C8B-B14F-4D97-AF65-F5344CB8AC3E}">
        <p14:creationId xmlns:p14="http://schemas.microsoft.com/office/powerpoint/2010/main" val="112180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E-Version Demonstration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701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latin typeface="+mn-lt"/>
              </a:rPr>
              <a:t>Step 1: Introduction to CDC HSSC v2.0</a:t>
            </a:r>
          </a:p>
        </p:txBody>
      </p:sp>
      <p:pic>
        <p:nvPicPr>
          <p:cNvPr id="8" name="Content Placeholder 7" descr="Screen shot of the online CDC Health Systems Scorecardf (HSCC) version 2.0. Includes introduction, purpose, instructions.">
            <a:extLst>
              <a:ext uri="{FF2B5EF4-FFF2-40B4-BE49-F238E27FC236}">
                <a16:creationId xmlns:a16="http://schemas.microsoft.com/office/drawing/2014/main" id="{CB96AF8D-5022-4112-B948-688CA9A2CA1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4587"/>
          <a:stretch/>
        </p:blipFill>
        <p:spPr>
          <a:xfrm>
            <a:off x="1589282" y="1963612"/>
            <a:ext cx="3005938" cy="4213351"/>
          </a:xfrm>
        </p:spPr>
      </p:pic>
      <p:sp>
        <p:nvSpPr>
          <p:cNvPr id="5" name="Content Placeholder 4"/>
          <p:cNvSpPr>
            <a:spLocks noGrp="1"/>
          </p:cNvSpPr>
          <p:nvPr>
            <p:ph sz="half" idx="2"/>
          </p:nvPr>
        </p:nvSpPr>
        <p:spPr>
          <a:xfrm>
            <a:off x="5416952" y="1825625"/>
            <a:ext cx="5936848" cy="4351338"/>
          </a:xfrm>
        </p:spPr>
        <p:txBody>
          <a:bodyPr>
            <a:normAutofit fontScale="85000" lnSpcReduction="20000"/>
          </a:bodyPr>
          <a:lstStyle/>
          <a:p>
            <a:pPr>
              <a:lnSpc>
                <a:spcPct val="120000"/>
              </a:lnSpc>
            </a:pPr>
            <a:r>
              <a:rPr lang="en-US" dirty="0">
                <a:latin typeface="+mn-lt"/>
              </a:rPr>
              <a:t>It is recommended the user completing the HSSC v2.0 should be:</a:t>
            </a:r>
          </a:p>
          <a:p>
            <a:pPr lvl="1">
              <a:lnSpc>
                <a:spcPct val="120000"/>
              </a:lnSpc>
            </a:pPr>
            <a:r>
              <a:rPr lang="en-US" dirty="0">
                <a:latin typeface="+mn-lt"/>
              </a:rPr>
              <a:t>Someone at the health system level. </a:t>
            </a:r>
          </a:p>
          <a:p>
            <a:pPr lvl="1">
              <a:lnSpc>
                <a:spcPct val="120000"/>
              </a:lnSpc>
            </a:pPr>
            <a:r>
              <a:rPr lang="en-US" dirty="0">
                <a:latin typeface="+mn-lt"/>
              </a:rPr>
              <a:t>Knowledgeable about the policies and protocols in place related to prevention, management, and care of chronic disease.</a:t>
            </a:r>
          </a:p>
          <a:p>
            <a:pPr lvl="1">
              <a:lnSpc>
                <a:spcPct val="120000"/>
              </a:lnSpc>
            </a:pPr>
            <a:r>
              <a:rPr lang="en-US" dirty="0">
                <a:latin typeface="+mn-lt"/>
              </a:rPr>
              <a:t>Familiar with key data systems.</a:t>
            </a:r>
          </a:p>
          <a:p>
            <a:pPr>
              <a:lnSpc>
                <a:spcPct val="120000"/>
              </a:lnSpc>
            </a:pPr>
            <a:r>
              <a:rPr lang="en-US" dirty="0">
                <a:latin typeface="+mn-lt"/>
              </a:rPr>
              <a:t>The HSSC v2.0 introduction page includes basic instructions for how to complete the Scorecard.</a:t>
            </a:r>
          </a:p>
        </p:txBody>
      </p:sp>
    </p:spTree>
    <p:extLst>
      <p:ext uri="{BB962C8B-B14F-4D97-AF65-F5344CB8AC3E}">
        <p14:creationId xmlns:p14="http://schemas.microsoft.com/office/powerpoint/2010/main" val="270651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latin typeface="+mn-lt"/>
              </a:rPr>
              <a:t>Step 2: Health System Information</a:t>
            </a:r>
          </a:p>
        </p:txBody>
      </p:sp>
      <p:pic>
        <p:nvPicPr>
          <p:cNvPr id="6" name="Content Placeholder 5" descr="An excerpt from a form entitled “Health System Information and Module Selection,” including fields for the name of the health system and contact information.">
            <a:extLst>
              <a:ext uri="{FF2B5EF4-FFF2-40B4-BE49-F238E27FC236}">
                <a16:creationId xmlns:a16="http://schemas.microsoft.com/office/drawing/2014/main" id="{53A9903D-DFDA-41A5-A90D-BD6FE91C475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9833" y="1825625"/>
            <a:ext cx="3609453" cy="4351338"/>
          </a:xfrm>
        </p:spPr>
      </p:pic>
      <p:pic>
        <p:nvPicPr>
          <p:cNvPr id="10" name="Picture 9" descr="An excerpt from the form with questions about the user’s health system.">
            <a:extLst>
              <a:ext uri="{FF2B5EF4-FFF2-40B4-BE49-F238E27FC236}">
                <a16:creationId xmlns:a16="http://schemas.microsoft.com/office/drawing/2014/main" id="{BB42674F-1A13-475D-B76D-78594280E354}"/>
              </a:ext>
            </a:extLst>
          </p:cNvPr>
          <p:cNvPicPr>
            <a:picLocks noChangeAspect="1"/>
          </p:cNvPicPr>
          <p:nvPr/>
        </p:nvPicPr>
        <p:blipFill rotWithShape="1">
          <a:blip r:embed="rId4">
            <a:extLst>
              <a:ext uri="{28A0092B-C50C-407E-A947-70E740481C1C}">
                <a14:useLocalDpi xmlns:a14="http://schemas.microsoft.com/office/drawing/2010/main" val="0"/>
              </a:ext>
            </a:extLst>
          </a:blip>
          <a:srcRect l="-1" r="-3821" b="29961"/>
          <a:stretch/>
        </p:blipFill>
        <p:spPr>
          <a:xfrm>
            <a:off x="3931184" y="1825625"/>
            <a:ext cx="3497839" cy="4803228"/>
          </a:xfrm>
          <a:prstGeom prst="rect">
            <a:avLst/>
          </a:prstGeom>
        </p:spPr>
      </p:pic>
      <p:sp>
        <p:nvSpPr>
          <p:cNvPr id="7" name="Content Placeholder 6"/>
          <p:cNvSpPr>
            <a:spLocks noGrp="1"/>
          </p:cNvSpPr>
          <p:nvPr>
            <p:ph sz="half" idx="2"/>
          </p:nvPr>
        </p:nvSpPr>
        <p:spPr>
          <a:xfrm>
            <a:off x="7360920" y="1825625"/>
            <a:ext cx="3992880" cy="4351338"/>
          </a:xfrm>
        </p:spPr>
        <p:txBody>
          <a:bodyPr/>
          <a:lstStyle/>
          <a:p>
            <a:pPr lvl="0"/>
            <a:r>
              <a:rPr lang="en-US" dirty="0">
                <a:latin typeface="+mn-lt"/>
              </a:rPr>
              <a:t>Enter your health system information: </a:t>
            </a:r>
          </a:p>
          <a:p>
            <a:pPr lvl="1"/>
            <a:r>
              <a:rPr lang="en-US" dirty="0">
                <a:latin typeface="+mn-lt"/>
              </a:rPr>
              <a:t>Name</a:t>
            </a:r>
          </a:p>
          <a:p>
            <a:pPr lvl="1"/>
            <a:r>
              <a:rPr lang="en-US" dirty="0">
                <a:latin typeface="+mn-lt"/>
              </a:rPr>
              <a:t>Contact information</a:t>
            </a:r>
          </a:p>
          <a:p>
            <a:pPr lvl="1"/>
            <a:r>
              <a:rPr lang="en-US" dirty="0">
                <a:latin typeface="+mn-lt"/>
              </a:rPr>
              <a:t>Demographics</a:t>
            </a:r>
          </a:p>
        </p:txBody>
      </p:sp>
    </p:spTree>
    <p:extLst>
      <p:ext uri="{BB962C8B-B14F-4D97-AF65-F5344CB8AC3E}">
        <p14:creationId xmlns:p14="http://schemas.microsoft.com/office/powerpoint/2010/main" val="12025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latin typeface="+mn-lt"/>
              </a:rPr>
              <a:t>Step 3: Selecting Modules	</a:t>
            </a:r>
          </a:p>
        </p:txBody>
      </p:sp>
      <p:pic>
        <p:nvPicPr>
          <p:cNvPr id="8" name="Content Placeholder 7" descr="An excerpt from the form “Health System Information and Module Selection” with questions about which modules the user would like to complete.">
            <a:extLst>
              <a:ext uri="{FF2B5EF4-FFF2-40B4-BE49-F238E27FC236}">
                <a16:creationId xmlns:a16="http://schemas.microsoft.com/office/drawing/2014/main" id="{8AFEC73B-6AAE-449E-A0D4-CB390F2AE62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23826" y="1825625"/>
            <a:ext cx="2785837" cy="5029200"/>
          </a:xfrm>
        </p:spPr>
      </p:pic>
      <p:sp>
        <p:nvSpPr>
          <p:cNvPr id="6" name="Content Placeholder 5"/>
          <p:cNvSpPr>
            <a:spLocks noGrp="1"/>
          </p:cNvSpPr>
          <p:nvPr>
            <p:ph sz="half" idx="2"/>
          </p:nvPr>
        </p:nvSpPr>
        <p:spPr/>
        <p:txBody>
          <a:bodyPr>
            <a:normAutofit/>
          </a:bodyPr>
          <a:lstStyle/>
          <a:p>
            <a:pPr>
              <a:spcAft>
                <a:spcPts val="1800"/>
              </a:spcAft>
            </a:pPr>
            <a:r>
              <a:rPr lang="en-US" dirty="0">
                <a:latin typeface="+mn-lt"/>
              </a:rPr>
              <a:t>Select the modules you wish to </a:t>
            </a:r>
            <a:r>
              <a:rPr lang="en-US">
                <a:latin typeface="+mn-lt"/>
              </a:rPr>
              <a:t>complete.</a:t>
            </a:r>
            <a:endParaRPr lang="en-US" dirty="0">
              <a:latin typeface="+mn-lt"/>
            </a:endParaRPr>
          </a:p>
          <a:p>
            <a:r>
              <a:rPr lang="en-US" dirty="0">
                <a:latin typeface="+mn-lt"/>
              </a:rPr>
              <a:t>Consider working with your health system to select modules that can inform the highest-priority areas for health care quality </a:t>
            </a:r>
            <a:r>
              <a:rPr lang="en-US">
                <a:latin typeface="+mn-lt"/>
              </a:rPr>
              <a:t>improvement.</a:t>
            </a:r>
            <a:endParaRPr lang="en-US" dirty="0">
              <a:latin typeface="+mn-lt"/>
            </a:endParaRPr>
          </a:p>
        </p:txBody>
      </p:sp>
    </p:spTree>
    <p:extLst>
      <p:ext uri="{BB962C8B-B14F-4D97-AF65-F5344CB8AC3E}">
        <p14:creationId xmlns:p14="http://schemas.microsoft.com/office/powerpoint/2010/main" val="184121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latin typeface="+mn-lt"/>
              </a:rPr>
              <a:t>Step 4a: Completing Modules </a:t>
            </a:r>
          </a:p>
        </p:txBody>
      </p:sp>
      <p:pic>
        <p:nvPicPr>
          <p:cNvPr id="11" name="Content Placeholder 10" descr="An excerpt from the form for Module A: Multidisciplinary Team for Care Management Approach for Adults with High Blood Pressure, High Cholesterol, Prediabetes, Diabetes, Obesity, or COPD. The form asks questions about the health system’s protocols for multidisciplinary practices.">
            <a:extLst>
              <a:ext uri="{FF2B5EF4-FFF2-40B4-BE49-F238E27FC236}">
                <a16:creationId xmlns:a16="http://schemas.microsoft.com/office/drawing/2014/main" id="{0DB60134-C186-48F7-8206-935662501B8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08860" y="1825625"/>
            <a:ext cx="4440280" cy="4351338"/>
          </a:xfrm>
        </p:spPr>
      </p:pic>
      <p:cxnSp>
        <p:nvCxnSpPr>
          <p:cNvPr id="9" name="Straight Arrow Connector 1" descr="An arrow pointing to the Citations link in the form excerpt.">
            <a:extLst>
              <a:ext uri="{FF2B5EF4-FFF2-40B4-BE49-F238E27FC236}">
                <a16:creationId xmlns:a16="http://schemas.microsoft.com/office/drawing/2014/main" id="{9F2463C1-D843-4B69-9DCC-B1683A001BD4}"/>
              </a:ext>
            </a:extLst>
          </p:cNvPr>
          <p:cNvCxnSpPr/>
          <p:nvPr/>
        </p:nvCxnSpPr>
        <p:spPr>
          <a:xfrm flipV="1">
            <a:off x="638120" y="2305783"/>
            <a:ext cx="400160" cy="493"/>
          </a:xfrm>
          <a:prstGeom prst="straightConnector1">
            <a:avLst/>
          </a:prstGeom>
          <a:ln w="57150">
            <a:solidFill>
              <a:srgbClr val="DB1F26"/>
            </a:solidFill>
            <a:tailEnd type="triangle"/>
          </a:ln>
        </p:spPr>
        <p:style>
          <a:lnRef idx="2">
            <a:schemeClr val="accent3"/>
          </a:lnRef>
          <a:fillRef idx="0">
            <a:schemeClr val="accent3"/>
          </a:fillRef>
          <a:effectRef idx="1">
            <a:schemeClr val="accent3"/>
          </a:effectRef>
          <a:fontRef idx="minor">
            <a:schemeClr val="tx1"/>
          </a:fontRef>
        </p:style>
      </p:cxnSp>
      <p:cxnSp>
        <p:nvCxnSpPr>
          <p:cNvPr id="10" name="Straight Arrow Connector 2" descr="An arrow pointing to a term with a link to a definition for that term.">
            <a:extLst>
              <a:ext uri="{FF2B5EF4-FFF2-40B4-BE49-F238E27FC236}">
                <a16:creationId xmlns:a16="http://schemas.microsoft.com/office/drawing/2014/main" id="{BD66AD8F-D6FE-4EF8-A9A3-4FB2D383C066}"/>
              </a:ext>
            </a:extLst>
          </p:cNvPr>
          <p:cNvCxnSpPr/>
          <p:nvPr/>
        </p:nvCxnSpPr>
        <p:spPr>
          <a:xfrm flipV="1">
            <a:off x="638120" y="3429000"/>
            <a:ext cx="400160" cy="493"/>
          </a:xfrm>
          <a:prstGeom prst="straightConnector1">
            <a:avLst/>
          </a:prstGeom>
          <a:ln w="57150">
            <a:solidFill>
              <a:srgbClr val="DB1F26"/>
            </a:solidFill>
            <a:tailEnd type="triangle"/>
          </a:ln>
        </p:spPr>
        <p:style>
          <a:lnRef idx="2">
            <a:schemeClr val="accent3"/>
          </a:lnRef>
          <a:fillRef idx="0">
            <a:schemeClr val="accent3"/>
          </a:fillRef>
          <a:effectRef idx="1">
            <a:schemeClr val="accent3"/>
          </a:effectRef>
          <a:fontRef idx="minor">
            <a:schemeClr val="tx1"/>
          </a:fontRef>
        </p:style>
      </p:cxnSp>
      <p:sp>
        <p:nvSpPr>
          <p:cNvPr id="6" name="Content Placeholder 5"/>
          <p:cNvSpPr>
            <a:spLocks noGrp="1"/>
          </p:cNvSpPr>
          <p:nvPr>
            <p:ph sz="half" idx="2"/>
          </p:nvPr>
        </p:nvSpPr>
        <p:spPr/>
        <p:txBody>
          <a:bodyPr>
            <a:normAutofit/>
          </a:bodyPr>
          <a:lstStyle/>
          <a:p>
            <a:pPr>
              <a:lnSpc>
                <a:spcPct val="110000"/>
              </a:lnSpc>
            </a:pPr>
            <a:r>
              <a:rPr lang="en-US" dirty="0">
                <a:latin typeface="+mn-lt"/>
              </a:rPr>
              <a:t>The </a:t>
            </a:r>
            <a:r>
              <a:rPr lang="en-US" u="sng" dirty="0">
                <a:solidFill>
                  <a:srgbClr val="C14700"/>
                </a:solidFill>
                <a:latin typeface="+mn-lt"/>
              </a:rPr>
              <a:t>Citations</a:t>
            </a:r>
            <a:r>
              <a:rPr lang="en-US" dirty="0">
                <a:latin typeface="+mn-lt"/>
              </a:rPr>
              <a:t> link on every module page will bring you to the evidence supporting each module.</a:t>
            </a:r>
          </a:p>
          <a:p>
            <a:pPr>
              <a:lnSpc>
                <a:spcPct val="110000"/>
              </a:lnSpc>
              <a:spcBef>
                <a:spcPts val="4800"/>
              </a:spcBef>
            </a:pPr>
            <a:r>
              <a:rPr lang="en-US">
                <a:latin typeface="+mn-lt"/>
              </a:rPr>
              <a:t>Hovering </a:t>
            </a:r>
            <a:r>
              <a:rPr lang="en-US" dirty="0">
                <a:latin typeface="+mn-lt"/>
              </a:rPr>
              <a:t>over or clicking the </a:t>
            </a:r>
            <a:r>
              <a:rPr lang="en-US" b="1" dirty="0">
                <a:solidFill>
                  <a:srgbClr val="0070C0"/>
                </a:solidFill>
                <a:latin typeface="+mn-lt"/>
              </a:rPr>
              <a:t>bolded blue</a:t>
            </a:r>
            <a:r>
              <a:rPr lang="en-US" dirty="0">
                <a:latin typeface="+mn-lt"/>
              </a:rPr>
              <a:t> terms will provide definitions of the terms. </a:t>
            </a:r>
          </a:p>
        </p:txBody>
      </p:sp>
    </p:spTree>
    <p:extLst>
      <p:ext uri="{BB962C8B-B14F-4D97-AF65-F5344CB8AC3E}">
        <p14:creationId xmlns:p14="http://schemas.microsoft.com/office/powerpoint/2010/main" val="398949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a:latin typeface="+mn-lt"/>
              </a:rPr>
              <a:t>Step 4b: Skip Patterns </a:t>
            </a:r>
          </a:p>
        </p:txBody>
      </p:sp>
      <p:pic>
        <p:nvPicPr>
          <p:cNvPr id="8" name="Content Placeholder 7" descr="An excerpt from the form for Module A: Multidisciplinary Team for Care Management Approach for Adults with High Blood Pressure, High Cholesterol, Prediabetes, Diabetes, Obesity, or COPD, with a question about whether the health system has a policy or protocol requiring a multidisciplinary approach.">
            <a:extLst>
              <a:ext uri="{FF2B5EF4-FFF2-40B4-BE49-F238E27FC236}">
                <a16:creationId xmlns:a16="http://schemas.microsoft.com/office/drawing/2014/main" id="{BAE410FE-D7A5-4CDA-9F1F-C5947139F0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758031"/>
            <a:ext cx="5181600" cy="2486526"/>
          </a:xfrm>
        </p:spPr>
      </p:pic>
      <p:sp>
        <p:nvSpPr>
          <p:cNvPr id="6" name="Content Placeholder 5"/>
          <p:cNvSpPr>
            <a:spLocks noGrp="1"/>
          </p:cNvSpPr>
          <p:nvPr>
            <p:ph sz="half" idx="2"/>
          </p:nvPr>
        </p:nvSpPr>
        <p:spPr/>
        <p:txBody>
          <a:bodyPr>
            <a:normAutofit lnSpcReduction="10000"/>
          </a:bodyPr>
          <a:lstStyle/>
          <a:p>
            <a:pPr>
              <a:lnSpc>
                <a:spcPct val="120000"/>
              </a:lnSpc>
            </a:pPr>
            <a:r>
              <a:rPr lang="en-US" sz="2000" dirty="0">
                <a:latin typeface="+mn-lt"/>
              </a:rPr>
              <a:t>Some modules utilize skip patterns based on the user’s answers (Module A is an example of this).</a:t>
            </a:r>
          </a:p>
          <a:p>
            <a:pPr>
              <a:lnSpc>
                <a:spcPct val="120000"/>
              </a:lnSpc>
            </a:pPr>
            <a:r>
              <a:rPr lang="en-US" sz="2000" dirty="0">
                <a:latin typeface="+mn-lt"/>
              </a:rPr>
              <a:t>The first question in this module asks if the health system has a policy to use multidisciplinary teams.</a:t>
            </a:r>
          </a:p>
          <a:p>
            <a:pPr>
              <a:lnSpc>
                <a:spcPct val="120000"/>
              </a:lnSpc>
            </a:pPr>
            <a:r>
              <a:rPr lang="en-US" sz="2000" dirty="0">
                <a:latin typeface="+mn-lt"/>
              </a:rPr>
              <a:t>If you select </a:t>
            </a:r>
            <a:r>
              <a:rPr lang="en-US" sz="2000" b="1" i="1" dirty="0">
                <a:latin typeface="+mn-lt"/>
              </a:rPr>
              <a:t>Yes</a:t>
            </a:r>
            <a:r>
              <a:rPr lang="en-US" sz="2000" dirty="0">
                <a:latin typeface="+mn-lt"/>
              </a:rPr>
              <a:t>, the informational question asking who is included on the multidisciplinary teams will appear. </a:t>
            </a:r>
          </a:p>
          <a:p>
            <a:pPr>
              <a:lnSpc>
                <a:spcPct val="120000"/>
              </a:lnSpc>
            </a:pPr>
            <a:r>
              <a:rPr lang="en-US" sz="2000" dirty="0">
                <a:latin typeface="+mn-lt"/>
              </a:rPr>
              <a:t>It is important to note that some modules include skip patterns similar to this example.</a:t>
            </a:r>
          </a:p>
        </p:txBody>
      </p:sp>
    </p:spTree>
    <p:extLst>
      <p:ext uri="{BB962C8B-B14F-4D97-AF65-F5344CB8AC3E}">
        <p14:creationId xmlns:p14="http://schemas.microsoft.com/office/powerpoint/2010/main" val="153308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55000" lnSpcReduction="20000"/>
          </a:bodyPr>
          <a:lstStyle/>
          <a:p>
            <a:r>
              <a:rPr lang="en-US" dirty="0"/>
              <a:t>Background and Purpose</a:t>
            </a:r>
          </a:p>
          <a:p>
            <a:r>
              <a:rPr lang="en-US" dirty="0"/>
              <a:t>Implementation of HSSC in the Field</a:t>
            </a:r>
          </a:p>
          <a:p>
            <a:r>
              <a:rPr lang="en-US" dirty="0"/>
              <a:t>Benefits of the HSSC v2.0</a:t>
            </a:r>
          </a:p>
          <a:p>
            <a:r>
              <a:rPr lang="en-US" dirty="0"/>
              <a:t>Updates informed by HSSC v1.0 Evaluation</a:t>
            </a:r>
          </a:p>
          <a:p>
            <a:r>
              <a:rPr lang="en-US" dirty="0"/>
              <a:t>Evidence-Based Modules</a:t>
            </a:r>
          </a:p>
          <a:p>
            <a:r>
              <a:rPr lang="en-US" dirty="0"/>
              <a:t>Module Structure and scoring </a:t>
            </a:r>
          </a:p>
          <a:p>
            <a:r>
              <a:rPr lang="en-US" dirty="0"/>
              <a:t>Requesting Access to the HSSC v2.0</a:t>
            </a:r>
          </a:p>
          <a:p>
            <a:r>
              <a:rPr lang="en-US" dirty="0"/>
              <a:t>Establishing a Formsite® account</a:t>
            </a:r>
          </a:p>
          <a:p>
            <a:r>
              <a:rPr lang="en-US" dirty="0"/>
              <a:t>Using and Sharing the HSSC v2.0 in Formsite®</a:t>
            </a:r>
          </a:p>
          <a:p>
            <a:r>
              <a:rPr lang="en-US" dirty="0"/>
              <a:t>New Save &amp; Return Feature</a:t>
            </a:r>
          </a:p>
          <a:p>
            <a:r>
              <a:rPr lang="en-US" dirty="0"/>
              <a:t>E-Version Demonstration</a:t>
            </a:r>
          </a:p>
          <a:p>
            <a:r>
              <a:rPr lang="en-US" dirty="0"/>
              <a:t>Managing HSSC v2.0 Data in Formsite®</a:t>
            </a:r>
          </a:p>
          <a:p>
            <a:r>
              <a:rPr lang="en-US" dirty="0"/>
              <a:t>Future steps</a:t>
            </a:r>
          </a:p>
        </p:txBody>
      </p:sp>
      <p:sp>
        <p:nvSpPr>
          <p:cNvPr id="6" name="Text Placeholder 5">
            <a:extLst>
              <a:ext uri="{FF2B5EF4-FFF2-40B4-BE49-F238E27FC236}">
                <a16:creationId xmlns:a16="http://schemas.microsoft.com/office/drawing/2014/main" id="{D6B7BD24-DA69-4837-AFF9-F840054A7548}"/>
              </a:ext>
            </a:extLst>
          </p:cNvPr>
          <p:cNvSpPr>
            <a:spLocks noGrp="1"/>
          </p:cNvSpPr>
          <p:nvPr>
            <p:ph type="body" sz="quarter" idx="10"/>
          </p:nvPr>
        </p:nvSpPr>
        <p:spPr/>
        <p:txBody>
          <a:bodyPr/>
          <a:lstStyle/>
          <a:p>
            <a:r>
              <a:rPr lang="en-US"/>
              <a:t>HSSC v2.0 = Health Systems Scorecard v2.0</a:t>
            </a:r>
          </a:p>
        </p:txBody>
      </p:sp>
      <p:pic>
        <p:nvPicPr>
          <p:cNvPr id="11" name="Picture 10" descr="A pencil writing check marks in boxes.">
            <a:extLst>
              <a:ext uri="{FF2B5EF4-FFF2-40B4-BE49-F238E27FC236}">
                <a16:creationId xmlns:a16="http://schemas.microsoft.com/office/drawing/2014/main" id="{54F0A64A-F4D8-435E-A295-7846DB6F9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6" y="2474226"/>
            <a:ext cx="3777344" cy="2882698"/>
          </a:xfrm>
          <a:prstGeom prst="rect">
            <a:avLst/>
          </a:prstGeom>
          <a:effectLst>
            <a:softEdge rad="31750"/>
          </a:effectLst>
        </p:spPr>
      </p:pic>
    </p:spTree>
    <p:extLst>
      <p:ext uri="{BB962C8B-B14F-4D97-AF65-F5344CB8AC3E}">
        <p14:creationId xmlns:p14="http://schemas.microsoft.com/office/powerpoint/2010/main" val="138904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4c: Informational Questions</a:t>
            </a:r>
          </a:p>
        </p:txBody>
      </p:sp>
      <p:pic>
        <p:nvPicPr>
          <p:cNvPr id="8" name="Content Placeholder 7" descr="An excerpt from the form with a question labeled as being for informational purposes only and not for scoring. The question asks the user to identify multidisciplinary team members by job title or function.">
            <a:extLst>
              <a:ext uri="{FF2B5EF4-FFF2-40B4-BE49-F238E27FC236}">
                <a16:creationId xmlns:a16="http://schemas.microsoft.com/office/drawing/2014/main" id="{7D3D934C-7CC5-4482-BB20-C707E5EEB4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695883"/>
            <a:ext cx="5181600" cy="2610821"/>
          </a:xfrm>
        </p:spPr>
      </p:pic>
      <p:sp>
        <p:nvSpPr>
          <p:cNvPr id="4" name="Content Placeholder 3"/>
          <p:cNvSpPr>
            <a:spLocks noGrp="1"/>
          </p:cNvSpPr>
          <p:nvPr>
            <p:ph sz="half" idx="2"/>
          </p:nvPr>
        </p:nvSpPr>
        <p:spPr/>
        <p:txBody>
          <a:bodyPr>
            <a:normAutofit/>
          </a:bodyPr>
          <a:lstStyle/>
          <a:p>
            <a:r>
              <a:rPr lang="en-US" dirty="0">
                <a:latin typeface="+mn-lt"/>
              </a:rPr>
              <a:t>Some questions will be noted as “for informational purposes only” and are not scored.</a:t>
            </a:r>
          </a:p>
          <a:p>
            <a:pPr>
              <a:spcBef>
                <a:spcPts val="4800"/>
              </a:spcBef>
            </a:pPr>
            <a:r>
              <a:rPr lang="en-US">
                <a:latin typeface="+mn-lt"/>
              </a:rPr>
              <a:t>These </a:t>
            </a:r>
            <a:r>
              <a:rPr lang="en-US" dirty="0">
                <a:latin typeface="+mn-lt"/>
              </a:rPr>
              <a:t>questions will provide important contextual information related to a given module.</a:t>
            </a:r>
          </a:p>
        </p:txBody>
      </p:sp>
    </p:spTree>
    <p:extLst>
      <p:ext uri="{BB962C8B-B14F-4D97-AF65-F5344CB8AC3E}">
        <p14:creationId xmlns:p14="http://schemas.microsoft.com/office/powerpoint/2010/main" val="97784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4d: Disease-Specific Questions</a:t>
            </a:r>
          </a:p>
        </p:txBody>
      </p:sp>
      <p:pic>
        <p:nvPicPr>
          <p:cNvPr id="10" name="Content Placeholder 9" descr="An excerpt from the form for Module B: Clinical Guidelines for Adults with High Blood Pressure, High Cholesterol, Prediabetes, Diabetes, Obesity, or COPD. The form asks questions about whether the health system has policies or protocols for evidence-based clinical guidelines.">
            <a:extLst>
              <a:ext uri="{FF2B5EF4-FFF2-40B4-BE49-F238E27FC236}">
                <a16:creationId xmlns:a16="http://schemas.microsoft.com/office/drawing/2014/main" id="{50C63870-0985-415A-B0A3-2293642263C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72460" y="1825625"/>
            <a:ext cx="4113079" cy="4351338"/>
          </a:xfrm>
        </p:spPr>
      </p:pic>
      <p:cxnSp>
        <p:nvCxnSpPr>
          <p:cNvPr id="8" name="Straight Arrow Connector 1" descr="An arrow pointing at conditions for which the health system has evidence-based clinical guidelines.">
            <a:extLst>
              <a:ext uri="{FF2B5EF4-FFF2-40B4-BE49-F238E27FC236}">
                <a16:creationId xmlns:a16="http://schemas.microsoft.com/office/drawing/2014/main" id="{1584AE56-D618-40D7-8886-DAAAC4002C4D}"/>
              </a:ext>
            </a:extLst>
          </p:cNvPr>
          <p:cNvCxnSpPr/>
          <p:nvPr/>
        </p:nvCxnSpPr>
        <p:spPr>
          <a:xfrm flipV="1">
            <a:off x="972300" y="4000801"/>
            <a:ext cx="400160" cy="493"/>
          </a:xfrm>
          <a:prstGeom prst="straightConnector1">
            <a:avLst/>
          </a:prstGeom>
          <a:ln w="57150">
            <a:solidFill>
              <a:srgbClr val="DB1F26"/>
            </a:solidFill>
            <a:tailEnd type="triangle"/>
          </a:ln>
        </p:spPr>
        <p:style>
          <a:lnRef idx="2">
            <a:schemeClr val="accent3"/>
          </a:lnRef>
          <a:fillRef idx="0">
            <a:schemeClr val="accent3"/>
          </a:fillRef>
          <a:effectRef idx="1">
            <a:schemeClr val="accent3"/>
          </a:effectRef>
          <a:fontRef idx="minor">
            <a:schemeClr val="tx1"/>
          </a:fontRef>
        </p:style>
      </p:cxnSp>
      <p:sp>
        <p:nvSpPr>
          <p:cNvPr id="4" name="Content Placeholder 3"/>
          <p:cNvSpPr>
            <a:spLocks noGrp="1"/>
          </p:cNvSpPr>
          <p:nvPr>
            <p:ph sz="half" idx="2"/>
          </p:nvPr>
        </p:nvSpPr>
        <p:spPr/>
        <p:txBody>
          <a:bodyPr/>
          <a:lstStyle/>
          <a:p>
            <a:r>
              <a:rPr lang="en-US" dirty="0"/>
              <a:t>Some modules are stratified by chronic disease (Module B contains an example of this).*</a:t>
            </a:r>
          </a:p>
          <a:p>
            <a:r>
              <a:rPr lang="en-US"/>
              <a:t>For </a:t>
            </a:r>
            <a:r>
              <a:rPr lang="en-US" dirty="0"/>
              <a:t>stratified modules, only the conditions you selected at the beginning of the Scorecard will appear.</a:t>
            </a:r>
          </a:p>
        </p:txBody>
      </p:sp>
      <p:sp>
        <p:nvSpPr>
          <p:cNvPr id="13" name="Text Placeholder 12">
            <a:extLst>
              <a:ext uri="{FF2B5EF4-FFF2-40B4-BE49-F238E27FC236}">
                <a16:creationId xmlns:a16="http://schemas.microsoft.com/office/drawing/2014/main" id="{C3A36A0D-DE03-4EF2-BB45-BC6A6C5987C5}"/>
              </a:ext>
            </a:extLst>
          </p:cNvPr>
          <p:cNvSpPr>
            <a:spLocks noGrp="1"/>
          </p:cNvSpPr>
          <p:nvPr>
            <p:ph type="body" sz="quarter" idx="10"/>
          </p:nvPr>
        </p:nvSpPr>
        <p:spPr/>
        <p:txBody>
          <a:bodyPr/>
          <a:lstStyle/>
          <a:p>
            <a:r>
              <a:rPr lang="en-US"/>
              <a:t>*Please see slide 8 for a full list of modules stratified by chronic disease.</a:t>
            </a:r>
          </a:p>
        </p:txBody>
      </p:sp>
    </p:spTree>
    <p:extLst>
      <p:ext uri="{BB962C8B-B14F-4D97-AF65-F5344CB8AC3E}">
        <p14:creationId xmlns:p14="http://schemas.microsoft.com/office/powerpoint/2010/main" val="309171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latin typeface="+mn-lt"/>
              </a:rPr>
              <a:t>Step 5: Completion of HSSC v2.0</a:t>
            </a:r>
          </a:p>
        </p:txBody>
      </p:sp>
      <p:pic>
        <p:nvPicPr>
          <p:cNvPr id="7" name="Content Placeholder 6" descr="An excerpt from the form thanking the user for completing the Health Systems Scorecard.">
            <a:extLst>
              <a:ext uri="{FF2B5EF4-FFF2-40B4-BE49-F238E27FC236}">
                <a16:creationId xmlns:a16="http://schemas.microsoft.com/office/drawing/2014/main" id="{B0269B0F-41B2-4AD0-A9A8-574DD146FAA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801226"/>
            <a:ext cx="5181600" cy="2400135"/>
          </a:xfrm>
        </p:spPr>
      </p:pic>
      <p:sp>
        <p:nvSpPr>
          <p:cNvPr id="4" name="Content Placeholder 3"/>
          <p:cNvSpPr>
            <a:spLocks noGrp="1"/>
          </p:cNvSpPr>
          <p:nvPr>
            <p:ph sz="half" idx="2"/>
          </p:nvPr>
        </p:nvSpPr>
        <p:spPr/>
        <p:txBody>
          <a:bodyPr>
            <a:normAutofit/>
          </a:bodyPr>
          <a:lstStyle/>
          <a:p>
            <a:pPr>
              <a:lnSpc>
                <a:spcPct val="120000"/>
              </a:lnSpc>
            </a:pPr>
            <a:r>
              <a:rPr lang="en-US" sz="2400" dirty="0">
                <a:latin typeface="+mn-lt"/>
              </a:rPr>
              <a:t>This is what the completion screen should display at completion of all selected modules.</a:t>
            </a:r>
          </a:p>
          <a:p>
            <a:pPr>
              <a:lnSpc>
                <a:spcPct val="120000"/>
              </a:lnSpc>
            </a:pPr>
            <a:r>
              <a:rPr lang="en-US" sz="2400" dirty="0">
                <a:latin typeface="+mn-lt"/>
              </a:rPr>
              <a:t>If you decide to complete additional modules, select </a:t>
            </a:r>
            <a:r>
              <a:rPr lang="en-US" sz="2400" b="1" i="1" dirty="0">
                <a:latin typeface="+mn-lt"/>
              </a:rPr>
              <a:t>Previous</a:t>
            </a:r>
            <a:r>
              <a:rPr lang="en-US" sz="2400" dirty="0">
                <a:latin typeface="+mn-lt"/>
              </a:rPr>
              <a:t> at the bottom of the page to navigate to the beginning and add modules.</a:t>
            </a:r>
          </a:p>
          <a:p>
            <a:pPr>
              <a:lnSpc>
                <a:spcPct val="120000"/>
              </a:lnSpc>
            </a:pPr>
            <a:r>
              <a:rPr lang="en-US" sz="2400" dirty="0">
                <a:latin typeface="+mn-lt"/>
              </a:rPr>
              <a:t>Select </a:t>
            </a:r>
            <a:r>
              <a:rPr lang="en-US" sz="2400" b="1" i="1" dirty="0">
                <a:latin typeface="+mn-lt"/>
              </a:rPr>
              <a:t>Next</a:t>
            </a:r>
            <a:r>
              <a:rPr lang="en-US" sz="2400" dirty="0">
                <a:latin typeface="+mn-lt"/>
              </a:rPr>
              <a:t> to go to the “HSSC v2.0 Score Report.”</a:t>
            </a:r>
          </a:p>
        </p:txBody>
      </p:sp>
    </p:spTree>
    <p:extLst>
      <p:ext uri="{BB962C8B-B14F-4D97-AF65-F5344CB8AC3E}">
        <p14:creationId xmlns:p14="http://schemas.microsoft.com/office/powerpoint/2010/main" val="318914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125"/>
            <a:ext cx="12192000" cy="1325563"/>
          </a:xfrm>
        </p:spPr>
        <p:txBody>
          <a:bodyPr/>
          <a:lstStyle/>
          <a:p>
            <a:r>
              <a:rPr lang="en-US" dirty="0">
                <a:latin typeface="+mn-lt"/>
              </a:rPr>
              <a:t>Step 6: Understanding the Score Report</a:t>
            </a:r>
          </a:p>
        </p:txBody>
      </p:sp>
      <p:pic>
        <p:nvPicPr>
          <p:cNvPr id="8" name="Content Placeholder 7" descr="A screen shot of a sample score card showing an overall score of 71% Module A and 50% on Module B.">
            <a:extLst>
              <a:ext uri="{FF2B5EF4-FFF2-40B4-BE49-F238E27FC236}">
                <a16:creationId xmlns:a16="http://schemas.microsoft.com/office/drawing/2014/main" id="{94071DD0-DBA6-429C-AE8B-AE0EF1468ED6}"/>
              </a:ext>
            </a:extLst>
          </p:cNvPr>
          <p:cNvPicPr>
            <a:picLocks noGrp="1" noChangeAspect="1"/>
          </p:cNvPicPr>
          <p:nvPr>
            <p:ph sz="half" idx="1"/>
          </p:nvPr>
        </p:nvPicPr>
        <p:blipFill>
          <a:blip r:embed="rId3"/>
          <a:stretch>
            <a:fillRect/>
          </a:stretch>
        </p:blipFill>
        <p:spPr>
          <a:xfrm>
            <a:off x="1801819" y="1825625"/>
            <a:ext cx="3254362" cy="4351338"/>
          </a:xfrm>
          <a:prstGeom prst="rect">
            <a:avLst/>
          </a:prstGeom>
        </p:spPr>
      </p:pic>
      <p:sp>
        <p:nvSpPr>
          <p:cNvPr id="4" name="Content Placeholder 3"/>
          <p:cNvSpPr>
            <a:spLocks noGrp="1"/>
          </p:cNvSpPr>
          <p:nvPr>
            <p:ph sz="half" idx="2"/>
          </p:nvPr>
        </p:nvSpPr>
        <p:spPr/>
        <p:txBody>
          <a:bodyPr>
            <a:normAutofit fontScale="92500" lnSpcReduction="10000"/>
          </a:bodyPr>
          <a:lstStyle/>
          <a:p>
            <a:pPr>
              <a:lnSpc>
                <a:spcPct val="120000"/>
              </a:lnSpc>
            </a:pPr>
            <a:r>
              <a:rPr lang="en-US" sz="1600" dirty="0">
                <a:latin typeface="+mn-lt"/>
              </a:rPr>
              <a:t>The score report is automatically generated each time the scorecard is filled out.</a:t>
            </a:r>
          </a:p>
          <a:p>
            <a:pPr>
              <a:lnSpc>
                <a:spcPct val="120000"/>
              </a:lnSpc>
            </a:pPr>
            <a:r>
              <a:rPr lang="en-US" sz="1600" dirty="0">
                <a:latin typeface="+mn-lt"/>
              </a:rPr>
              <a:t>It provides 3 percentage scores:</a:t>
            </a:r>
          </a:p>
          <a:p>
            <a:pPr lvl="1">
              <a:lnSpc>
                <a:spcPct val="120000"/>
              </a:lnSpc>
            </a:pPr>
            <a:r>
              <a:rPr lang="en-US" sz="1400" dirty="0">
                <a:latin typeface="+mn-lt"/>
              </a:rPr>
              <a:t>An overall score based on the answers provided to all completed questions in all selected modules</a:t>
            </a:r>
          </a:p>
          <a:p>
            <a:pPr lvl="1">
              <a:lnSpc>
                <a:spcPct val="120000"/>
              </a:lnSpc>
            </a:pPr>
            <a:r>
              <a:rPr lang="en-US" sz="1400" dirty="0">
                <a:latin typeface="+mn-lt"/>
              </a:rPr>
              <a:t>An overall score for each module</a:t>
            </a:r>
          </a:p>
          <a:p>
            <a:pPr lvl="1">
              <a:lnSpc>
                <a:spcPct val="120000"/>
              </a:lnSpc>
            </a:pPr>
            <a:r>
              <a:rPr lang="en-US" sz="1400" dirty="0">
                <a:latin typeface="+mn-lt"/>
              </a:rPr>
              <a:t>Scores for each disease selected for the stratified modules</a:t>
            </a:r>
          </a:p>
          <a:p>
            <a:pPr>
              <a:lnSpc>
                <a:spcPct val="120000"/>
              </a:lnSpc>
            </a:pPr>
            <a:r>
              <a:rPr lang="en-US" sz="1600" dirty="0">
                <a:latin typeface="+mn-lt"/>
              </a:rPr>
              <a:t>Scores are calculated as a percentage of the maximum total points the user could achieve given the selected modules and/or disease.</a:t>
            </a:r>
          </a:p>
          <a:p>
            <a:pPr>
              <a:lnSpc>
                <a:spcPct val="120000"/>
              </a:lnSpc>
            </a:pPr>
            <a:r>
              <a:rPr lang="en-US" sz="1600" dirty="0">
                <a:latin typeface="+mn-lt"/>
              </a:rPr>
              <a:t>For each module, the report provides some helpful considerations and additional resources based on the user’s answers.</a:t>
            </a:r>
          </a:p>
        </p:txBody>
      </p:sp>
    </p:spTree>
    <p:extLst>
      <p:ext uri="{BB962C8B-B14F-4D97-AF65-F5344CB8AC3E}">
        <p14:creationId xmlns:p14="http://schemas.microsoft.com/office/powerpoint/2010/main" val="92494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latin typeface="+mn-lt"/>
              </a:rPr>
              <a:t>Step 7: Save the Score Report</a:t>
            </a:r>
          </a:p>
        </p:txBody>
      </p:sp>
      <p:pic>
        <p:nvPicPr>
          <p:cNvPr id="11" name="Picture 10" descr="A screen shot of the page that allows the user to print the report.">
            <a:extLst>
              <a:ext uri="{FF2B5EF4-FFF2-40B4-BE49-F238E27FC236}">
                <a16:creationId xmlns:a16="http://schemas.microsoft.com/office/drawing/2014/main" id="{F634C037-6EB3-498F-AA54-C257280C6374}"/>
              </a:ext>
            </a:extLst>
          </p:cNvPr>
          <p:cNvPicPr>
            <a:picLocks noChangeAspect="1"/>
          </p:cNvPicPr>
          <p:nvPr/>
        </p:nvPicPr>
        <p:blipFill>
          <a:blip r:embed="rId3"/>
          <a:stretch>
            <a:fillRect/>
          </a:stretch>
        </p:blipFill>
        <p:spPr>
          <a:xfrm>
            <a:off x="348364" y="2076600"/>
            <a:ext cx="5823836" cy="3702764"/>
          </a:xfrm>
          <a:prstGeom prst="rect">
            <a:avLst/>
          </a:prstGeom>
        </p:spPr>
      </p:pic>
      <p:cxnSp>
        <p:nvCxnSpPr>
          <p:cNvPr id="12" name="Straight Arrow Connector 11" descr="An arrow pointing to a button that reads &quot;Print Results.&quot;">
            <a:extLst>
              <a:ext uri="{FF2B5EF4-FFF2-40B4-BE49-F238E27FC236}">
                <a16:creationId xmlns:a16="http://schemas.microsoft.com/office/drawing/2014/main" id="{53BA1F9A-138F-484B-A491-A6B0ACE424EB}"/>
              </a:ext>
            </a:extLst>
          </p:cNvPr>
          <p:cNvCxnSpPr/>
          <p:nvPr/>
        </p:nvCxnSpPr>
        <p:spPr>
          <a:xfrm flipV="1">
            <a:off x="2319845" y="4510222"/>
            <a:ext cx="400160" cy="493"/>
          </a:xfrm>
          <a:prstGeom prst="straightConnector1">
            <a:avLst/>
          </a:prstGeom>
          <a:ln w="57150">
            <a:solidFill>
              <a:srgbClr val="FF0000"/>
            </a:solidFill>
            <a:tailEnd type="triangle"/>
          </a:ln>
        </p:spPr>
        <p:style>
          <a:lnRef idx="2">
            <a:schemeClr val="accent3"/>
          </a:lnRef>
          <a:fillRef idx="0">
            <a:schemeClr val="accent3"/>
          </a:fillRef>
          <a:effectRef idx="1">
            <a:schemeClr val="accent3"/>
          </a:effectRef>
          <a:fontRef idx="minor">
            <a:schemeClr val="tx1"/>
          </a:fontRef>
        </p:style>
      </p:cxnSp>
      <p:sp>
        <p:nvSpPr>
          <p:cNvPr id="4" name="Content Placeholder 3"/>
          <p:cNvSpPr>
            <a:spLocks noGrp="1"/>
          </p:cNvSpPr>
          <p:nvPr>
            <p:ph sz="half" idx="2"/>
          </p:nvPr>
        </p:nvSpPr>
        <p:spPr/>
        <p:txBody>
          <a:bodyPr>
            <a:normAutofit/>
          </a:bodyPr>
          <a:lstStyle/>
          <a:p>
            <a:pPr>
              <a:lnSpc>
                <a:spcPct val="120000"/>
              </a:lnSpc>
            </a:pPr>
            <a:r>
              <a:rPr lang="en-US" sz="1600" dirty="0">
                <a:latin typeface="+mn-lt"/>
              </a:rPr>
              <a:t>Once completed, you can select </a:t>
            </a:r>
            <a:r>
              <a:rPr lang="en-US" sz="1600" b="1" i="1" dirty="0">
                <a:latin typeface="+mn-lt"/>
              </a:rPr>
              <a:t>Exit</a:t>
            </a:r>
            <a:r>
              <a:rPr lang="en-US" sz="1600" dirty="0">
                <a:latin typeface="+mn-lt"/>
              </a:rPr>
              <a:t> to close the window.</a:t>
            </a:r>
          </a:p>
          <a:p>
            <a:pPr>
              <a:lnSpc>
                <a:spcPct val="120000"/>
              </a:lnSpc>
            </a:pPr>
            <a:r>
              <a:rPr lang="en-US" sz="1600" dirty="0">
                <a:latin typeface="+mn-lt"/>
              </a:rPr>
              <a:t>Users can download it as a PDF version.</a:t>
            </a:r>
          </a:p>
          <a:p>
            <a:pPr lvl="1">
              <a:lnSpc>
                <a:spcPct val="120000"/>
              </a:lnSpc>
            </a:pPr>
            <a:r>
              <a:rPr lang="en-US" sz="1400" dirty="0">
                <a:latin typeface="+mn-lt"/>
              </a:rPr>
              <a:t>NOTE: The hyperlinks will not be active, but short URLs (bit.ly) have been added for easy access to resources.</a:t>
            </a:r>
          </a:p>
          <a:p>
            <a:pPr>
              <a:lnSpc>
                <a:spcPct val="120000"/>
              </a:lnSpc>
            </a:pPr>
            <a:r>
              <a:rPr lang="en-US" sz="1600" dirty="0">
                <a:latin typeface="+mn-lt"/>
              </a:rPr>
              <a:t>It is highly recommended to download or save this score report. After this point, only users who accessed the form through a </a:t>
            </a:r>
            <a:r>
              <a:rPr lang="en-US" sz="1600" u="sng" dirty="0">
                <a:latin typeface="+mn-lt"/>
              </a:rPr>
              <a:t>Save and Return</a:t>
            </a:r>
            <a:r>
              <a:rPr lang="en-US" sz="1600" b="1" i="1" dirty="0">
                <a:latin typeface="+mn-lt"/>
              </a:rPr>
              <a:t> </a:t>
            </a:r>
            <a:r>
              <a:rPr lang="en-US" sz="1600" dirty="0">
                <a:latin typeface="+mn-lt"/>
              </a:rPr>
              <a:t>link can access their responses and score report.</a:t>
            </a:r>
            <a:endParaRPr lang="en-US" sz="1600" dirty="0">
              <a:solidFill>
                <a:srgbClr val="DB1F26"/>
              </a:solidFill>
              <a:latin typeface="+mn-lt"/>
            </a:endParaRPr>
          </a:p>
          <a:p>
            <a:pPr>
              <a:lnSpc>
                <a:spcPct val="120000"/>
              </a:lnSpc>
            </a:pPr>
            <a:r>
              <a:rPr lang="en-US" sz="1600" dirty="0">
                <a:latin typeface="+mn-lt"/>
              </a:rPr>
              <a:t>Health systems may share results with partner health departments to guide a dialogue about potential improvements and resources.</a:t>
            </a:r>
          </a:p>
        </p:txBody>
      </p:sp>
      <p:sp>
        <p:nvSpPr>
          <p:cNvPr id="6" name="TextBox 5">
            <a:extLst>
              <a:ext uri="{FF2B5EF4-FFF2-40B4-BE49-F238E27FC236}">
                <a16:creationId xmlns:a16="http://schemas.microsoft.com/office/drawing/2014/main" id="{9FFC5F39-7378-4681-AECD-BD3BB88F6088}"/>
              </a:ext>
            </a:extLst>
          </p:cNvPr>
          <p:cNvSpPr txBox="1"/>
          <p:nvPr/>
        </p:nvSpPr>
        <p:spPr>
          <a:xfrm>
            <a:off x="0" y="6464355"/>
            <a:ext cx="9161585" cy="369332"/>
          </a:xfrm>
          <a:prstGeom prst="rect">
            <a:avLst/>
          </a:prstGeom>
          <a:noFill/>
        </p:spPr>
        <p:txBody>
          <a:bodyPr wrap="square" rtlCol="0">
            <a:spAutoFit/>
          </a:bodyPr>
          <a:lstStyle/>
          <a:p>
            <a:r>
              <a:rPr lang="en-US" dirty="0"/>
              <a:t>NOTE: No data will be shared with or stored by the CDC.</a:t>
            </a:r>
          </a:p>
        </p:txBody>
      </p:sp>
    </p:spTree>
    <p:extLst>
      <p:ext uri="{BB962C8B-B14F-4D97-AF65-F5344CB8AC3E}">
        <p14:creationId xmlns:p14="http://schemas.microsoft.com/office/powerpoint/2010/main" val="181477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latin typeface="+mn-lt"/>
              </a:rPr>
              <a:t>Managing HSSC v2.0 Data in Formsite</a:t>
            </a:r>
            <a:r>
              <a:rPr lang="en-US" baseline="30000" dirty="0">
                <a:latin typeface="+mn-lt"/>
              </a:rPr>
              <a:t>®</a:t>
            </a:r>
          </a:p>
        </p:txBody>
      </p:sp>
      <p:sp>
        <p:nvSpPr>
          <p:cNvPr id="3" name="Content Placeholder 2"/>
          <p:cNvSpPr>
            <a:spLocks noGrp="1"/>
          </p:cNvSpPr>
          <p:nvPr>
            <p:ph idx="1"/>
          </p:nvPr>
        </p:nvSpPr>
        <p:spPr/>
        <p:txBody>
          <a:bodyPr>
            <a:normAutofit fontScale="62500" lnSpcReduction="20000"/>
          </a:bodyPr>
          <a:lstStyle/>
          <a:p>
            <a:r>
              <a:rPr lang="en-US" dirty="0">
                <a:latin typeface="+mn-lt"/>
              </a:rPr>
              <a:t>All data will be collected in the form of a </a:t>
            </a:r>
            <a:r>
              <a:rPr lang="en-US" b="1" i="1" dirty="0">
                <a:latin typeface="+mn-lt"/>
              </a:rPr>
              <a:t>Results</a:t>
            </a:r>
            <a:r>
              <a:rPr lang="en-US" dirty="0">
                <a:latin typeface="+mn-lt"/>
              </a:rPr>
              <a:t> table in your Formsite</a:t>
            </a:r>
            <a:r>
              <a:rPr lang="en-US" baseline="30000" dirty="0">
                <a:latin typeface="+mn-lt"/>
              </a:rPr>
              <a:t>®</a:t>
            </a:r>
            <a:r>
              <a:rPr lang="en-US" dirty="0">
                <a:latin typeface="+mn-lt"/>
              </a:rPr>
              <a:t> account. </a:t>
            </a:r>
          </a:p>
          <a:p>
            <a:pPr lvl="1"/>
            <a:r>
              <a:rPr lang="en-US" dirty="0">
                <a:latin typeface="+mn-lt"/>
              </a:rPr>
              <a:t>Under the user </a:t>
            </a:r>
            <a:r>
              <a:rPr lang="en-US" b="1" i="1" dirty="0">
                <a:latin typeface="+mn-lt"/>
              </a:rPr>
              <a:t>My Forms</a:t>
            </a:r>
            <a:r>
              <a:rPr lang="en-US" dirty="0">
                <a:latin typeface="+mn-lt"/>
              </a:rPr>
              <a:t>, hover your mouse over the HSSC v2.0 and Select </a:t>
            </a:r>
            <a:r>
              <a:rPr lang="en-US" b="1" i="1" dirty="0">
                <a:latin typeface="+mn-lt"/>
              </a:rPr>
              <a:t>Results.</a:t>
            </a:r>
          </a:p>
          <a:p>
            <a:pPr lvl="1"/>
            <a:r>
              <a:rPr lang="en-US" dirty="0">
                <a:latin typeface="+mn-lt"/>
              </a:rPr>
              <a:t>The data will be exported to an Excel file.</a:t>
            </a:r>
          </a:p>
          <a:p>
            <a:pPr>
              <a:lnSpc>
                <a:spcPct val="120000"/>
              </a:lnSpc>
              <a:spcBef>
                <a:spcPts val="3600"/>
              </a:spcBef>
            </a:pPr>
            <a:r>
              <a:rPr lang="en-US" dirty="0">
                <a:latin typeface="+mn-lt"/>
              </a:rPr>
              <a:t>The </a:t>
            </a:r>
            <a:r>
              <a:rPr lang="en-US" b="1" i="1" dirty="0">
                <a:latin typeface="+mn-lt"/>
              </a:rPr>
              <a:t>Results</a:t>
            </a:r>
            <a:r>
              <a:rPr lang="en-US" dirty="0">
                <a:latin typeface="+mn-lt"/>
              </a:rPr>
              <a:t> per form limit associated with your account level refers to the number of results data in this table. Once this limit is reached, HSSC v2.0 will no longer be usable until data are removed/exported or the account level is changed to increase the limit.</a:t>
            </a:r>
          </a:p>
          <a:p>
            <a:pPr>
              <a:lnSpc>
                <a:spcPct val="120000"/>
              </a:lnSpc>
              <a:spcBef>
                <a:spcPts val="3600"/>
              </a:spcBef>
            </a:pPr>
            <a:r>
              <a:rPr lang="en-US" dirty="0">
                <a:latin typeface="+mn-lt"/>
              </a:rPr>
              <a:t>Each row of data in the table corresponds to one entry of the HSSC v2.0 through your unique HSSC v2.0 link. It contains the answers selected by the user and the scores calculated from those answers.</a:t>
            </a:r>
          </a:p>
          <a:p>
            <a:pPr>
              <a:lnSpc>
                <a:spcPct val="120000"/>
              </a:lnSpc>
              <a:spcBef>
                <a:spcPts val="3600"/>
              </a:spcBef>
            </a:pPr>
            <a:r>
              <a:rPr lang="en-US" dirty="0"/>
              <a:t>All scores from the </a:t>
            </a:r>
            <a:r>
              <a:rPr lang="en-US" u="sng" dirty="0"/>
              <a:t>Save and Return</a:t>
            </a:r>
            <a:r>
              <a:rPr lang="en-US" dirty="0"/>
              <a:t> link and the One-time link will appear together in your Form’s results.</a:t>
            </a:r>
            <a:endParaRPr lang="en-US" dirty="0">
              <a:latin typeface="+mn-lt"/>
            </a:endParaRPr>
          </a:p>
        </p:txBody>
      </p:sp>
    </p:spTree>
    <p:extLst>
      <p:ext uri="{BB962C8B-B14F-4D97-AF65-F5344CB8AC3E}">
        <p14:creationId xmlns:p14="http://schemas.microsoft.com/office/powerpoint/2010/main" val="904276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latin typeface="+mn-lt"/>
              </a:rPr>
              <a:t>Managing HSSC v2.0 Data in Formsite® (continued)</a:t>
            </a:r>
          </a:p>
        </p:txBody>
      </p:sp>
      <p:sp>
        <p:nvSpPr>
          <p:cNvPr id="3" name="Content Placeholder 2"/>
          <p:cNvSpPr>
            <a:spLocks noGrp="1"/>
          </p:cNvSpPr>
          <p:nvPr>
            <p:ph idx="1"/>
          </p:nvPr>
        </p:nvSpPr>
        <p:spPr/>
        <p:txBody>
          <a:bodyPr/>
          <a:lstStyle/>
          <a:p>
            <a:r>
              <a:rPr lang="en-US" dirty="0">
                <a:latin typeface="+mn-lt"/>
              </a:rPr>
              <a:t>To export data to Excel:</a:t>
            </a:r>
          </a:p>
          <a:p>
            <a:pPr lvl="1">
              <a:lnSpc>
                <a:spcPct val="100000"/>
              </a:lnSpc>
            </a:pPr>
            <a:r>
              <a:rPr lang="en-US" dirty="0">
                <a:latin typeface="+mn-lt"/>
              </a:rPr>
              <a:t>Select </a:t>
            </a:r>
            <a:r>
              <a:rPr lang="en-US" b="1" i="1" dirty="0">
                <a:latin typeface="+mn-lt"/>
              </a:rPr>
              <a:t>Export</a:t>
            </a:r>
            <a:r>
              <a:rPr lang="en-US" dirty="0">
                <a:latin typeface="+mn-lt"/>
              </a:rPr>
              <a:t> located on the right side of the results page. </a:t>
            </a:r>
          </a:p>
          <a:p>
            <a:pPr lvl="1">
              <a:lnSpc>
                <a:spcPct val="100000"/>
              </a:lnSpc>
            </a:pPr>
            <a:r>
              <a:rPr lang="en-US" dirty="0">
                <a:latin typeface="+mn-lt"/>
              </a:rPr>
              <a:t>Under </a:t>
            </a:r>
            <a:r>
              <a:rPr lang="en-US" b="1" i="1" dirty="0">
                <a:latin typeface="+mn-lt"/>
              </a:rPr>
              <a:t>Results</a:t>
            </a:r>
            <a:r>
              <a:rPr lang="en-US" dirty="0">
                <a:latin typeface="+mn-lt"/>
              </a:rPr>
              <a:t> format, choose Summary.</a:t>
            </a:r>
          </a:p>
          <a:p>
            <a:pPr lvl="1">
              <a:lnSpc>
                <a:spcPct val="100000"/>
              </a:lnSpc>
            </a:pPr>
            <a:r>
              <a:rPr lang="en-US" dirty="0">
                <a:latin typeface="+mn-lt"/>
              </a:rPr>
              <a:t>Under </a:t>
            </a:r>
            <a:r>
              <a:rPr lang="en-US" b="1" i="1" dirty="0">
                <a:latin typeface="+mn-lt"/>
              </a:rPr>
              <a:t>Data delimiter</a:t>
            </a:r>
            <a:r>
              <a:rPr lang="en-US" dirty="0">
                <a:latin typeface="+mn-lt"/>
              </a:rPr>
              <a:t>, choose whether you would like the file to be in a standard Excel file or a CSV file.</a:t>
            </a:r>
          </a:p>
          <a:p>
            <a:pPr lvl="1">
              <a:lnSpc>
                <a:spcPct val="100000"/>
              </a:lnSpc>
            </a:pPr>
            <a:r>
              <a:rPr lang="en-US" dirty="0">
                <a:latin typeface="+mn-lt"/>
              </a:rPr>
              <a:t>Under </a:t>
            </a:r>
            <a:r>
              <a:rPr lang="en-US" b="1" i="1" dirty="0">
                <a:latin typeface="+mn-lt"/>
              </a:rPr>
              <a:t>Results View</a:t>
            </a:r>
            <a:r>
              <a:rPr lang="en-US" dirty="0">
                <a:latin typeface="+mn-lt"/>
              </a:rPr>
              <a:t>, select </a:t>
            </a:r>
            <a:r>
              <a:rPr lang="en-US" b="1" i="1" dirty="0">
                <a:latin typeface="+mn-lt"/>
              </a:rPr>
              <a:t>Detailed Results </a:t>
            </a:r>
            <a:r>
              <a:rPr lang="en-US" dirty="0">
                <a:latin typeface="+mn-lt"/>
              </a:rPr>
              <a:t>from the drop down menu.</a:t>
            </a:r>
          </a:p>
          <a:p>
            <a:pPr lvl="1">
              <a:lnSpc>
                <a:spcPct val="100000"/>
              </a:lnSpc>
            </a:pPr>
            <a:r>
              <a:rPr lang="en-US" dirty="0">
                <a:latin typeface="+mn-lt"/>
              </a:rPr>
              <a:t>Click </a:t>
            </a:r>
            <a:r>
              <a:rPr lang="en-US" b="1" i="1" dirty="0">
                <a:latin typeface="+mn-lt"/>
              </a:rPr>
              <a:t>Export</a:t>
            </a:r>
            <a:r>
              <a:rPr lang="en-US" dirty="0">
                <a:latin typeface="+mn-lt"/>
              </a:rPr>
              <a:t> at the bottom of the page to download the results file.</a:t>
            </a:r>
          </a:p>
        </p:txBody>
      </p:sp>
    </p:spTree>
    <p:extLst>
      <p:ext uri="{BB962C8B-B14F-4D97-AF65-F5344CB8AC3E}">
        <p14:creationId xmlns:p14="http://schemas.microsoft.com/office/powerpoint/2010/main" val="978120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Future Steps</a:t>
            </a:r>
          </a:p>
        </p:txBody>
      </p:sp>
      <p:sp>
        <p:nvSpPr>
          <p:cNvPr id="9" name="Content Placeholder 8"/>
          <p:cNvSpPr>
            <a:spLocks noGrp="1"/>
          </p:cNvSpPr>
          <p:nvPr>
            <p:ph idx="1"/>
          </p:nvPr>
        </p:nvSpPr>
        <p:spPr/>
        <p:txBody>
          <a:bodyPr>
            <a:normAutofit/>
          </a:bodyPr>
          <a:lstStyle/>
          <a:p>
            <a:r>
              <a:rPr lang="en-US" dirty="0">
                <a:solidFill>
                  <a:schemeClr val="tx1"/>
                </a:solidFill>
                <a:latin typeface="+mn-lt"/>
              </a:rPr>
              <a:t>We recommend that health systems complete the HSSC v2.0 periodically to reprioritize health care quality improvement efforts.</a:t>
            </a:r>
          </a:p>
          <a:p>
            <a:pPr>
              <a:spcBef>
                <a:spcPts val="4800"/>
              </a:spcBef>
            </a:pPr>
            <a:r>
              <a:rPr lang="en-US">
                <a:solidFill>
                  <a:schemeClr val="tx1"/>
                </a:solidFill>
                <a:latin typeface="+mn-lt"/>
              </a:rPr>
              <a:t>For </a:t>
            </a:r>
            <a:r>
              <a:rPr lang="en-US" dirty="0">
                <a:solidFill>
                  <a:schemeClr val="tx1"/>
                </a:solidFill>
                <a:latin typeface="+mn-lt"/>
              </a:rPr>
              <a:t>more information regarding the HSSC v2.0 detailed instructions and the implication of results, please visit </a:t>
            </a:r>
            <a:r>
              <a:rPr lang="en-US" dirty="0">
                <a:latin typeface="+mn-lt"/>
                <a:hlinkClick r:id="rId3"/>
              </a:rPr>
              <a:t>https://www.cdc.gov/dhdsp/evaluation_resources/guides/index.htm</a:t>
            </a:r>
            <a:r>
              <a:rPr lang="en-US" dirty="0">
                <a:latin typeface="+mn-lt"/>
              </a:rPr>
              <a:t>.</a:t>
            </a:r>
          </a:p>
        </p:txBody>
      </p:sp>
    </p:spTree>
    <p:extLst>
      <p:ext uri="{BB962C8B-B14F-4D97-AF65-F5344CB8AC3E}">
        <p14:creationId xmlns:p14="http://schemas.microsoft.com/office/powerpoint/2010/main" val="3988210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Thank you! </a:t>
            </a:r>
            <a:br>
              <a:rPr lang="en-US" dirty="0">
                <a:latin typeface="+mn-lt"/>
              </a:rPr>
            </a:br>
            <a:r>
              <a:rPr lang="en-US" dirty="0">
                <a:latin typeface="+mn-lt"/>
              </a:rPr>
              <a:t>Questions? Discussion…</a:t>
            </a:r>
          </a:p>
        </p:txBody>
      </p:sp>
      <p:pic>
        <p:nvPicPr>
          <p:cNvPr id="4" name="Picture 3" descr="An illustration of the silhouettes of two heads facing each other. Their brains are represented as a series of gears, and the silhouettes are also surrounded by images of ge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70" y="2264750"/>
            <a:ext cx="4800600" cy="4109156"/>
          </a:xfrm>
          <a:prstGeom prst="rect">
            <a:avLst/>
          </a:prstGeom>
        </p:spPr>
      </p:pic>
      <p:sp>
        <p:nvSpPr>
          <p:cNvPr id="9" name="Content Placeholder 8"/>
          <p:cNvSpPr>
            <a:spLocks noGrp="1"/>
          </p:cNvSpPr>
          <p:nvPr>
            <p:ph idx="1"/>
          </p:nvPr>
        </p:nvSpPr>
        <p:spPr>
          <a:xfrm>
            <a:off x="5325035" y="2264750"/>
            <a:ext cx="6364942" cy="4351338"/>
          </a:xfrm>
        </p:spPr>
        <p:txBody>
          <a:bodyPr>
            <a:normAutofit/>
          </a:bodyPr>
          <a:lstStyle/>
          <a:p>
            <a:pPr marL="0" indent="0" algn="ctr">
              <a:buNone/>
            </a:pPr>
            <a:r>
              <a:rPr lang="en-US">
                <a:latin typeface="+mn-lt"/>
              </a:rPr>
              <a:t>For </a:t>
            </a:r>
            <a:r>
              <a:rPr lang="en-US" dirty="0">
                <a:latin typeface="+mn-lt"/>
              </a:rPr>
              <a:t>more information, contact:</a:t>
            </a:r>
          </a:p>
          <a:p>
            <a:pPr marL="0" indent="0" algn="ctr">
              <a:buNone/>
            </a:pPr>
            <a:r>
              <a:rPr lang="en-US" dirty="0">
                <a:latin typeface="+mn-lt"/>
                <a:hlinkClick r:id="rId4"/>
              </a:rPr>
              <a:t>hssc@cdc.gov</a:t>
            </a:r>
            <a:endParaRPr lang="en-US" dirty="0">
              <a:latin typeface="+mn-lt"/>
            </a:endParaRPr>
          </a:p>
          <a:p>
            <a:pPr marL="0" indent="0" algn="ctr">
              <a:buNone/>
            </a:pPr>
            <a:r>
              <a:rPr lang="en-US" dirty="0">
                <a:latin typeface="+mn-lt"/>
              </a:rPr>
              <a:t> </a:t>
            </a:r>
          </a:p>
          <a:p>
            <a:pPr marL="0" indent="0" algn="ctr">
              <a:buNone/>
            </a:pPr>
            <a:endParaRPr lang="en-US" dirty="0">
              <a:latin typeface="+mn-lt"/>
            </a:endParaRPr>
          </a:p>
        </p:txBody>
      </p:sp>
    </p:spTree>
    <p:extLst>
      <p:ext uri="{BB962C8B-B14F-4D97-AF65-F5344CB8AC3E}">
        <p14:creationId xmlns:p14="http://schemas.microsoft.com/office/powerpoint/2010/main" val="378997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Background and Purpose</a:t>
            </a:r>
          </a:p>
        </p:txBody>
      </p:sp>
      <p:sp>
        <p:nvSpPr>
          <p:cNvPr id="3" name="Content Placeholder 2"/>
          <p:cNvSpPr>
            <a:spLocks noGrp="1"/>
          </p:cNvSpPr>
          <p:nvPr>
            <p:ph idx="1"/>
          </p:nvPr>
        </p:nvSpPr>
        <p:spPr/>
        <p:txBody>
          <a:bodyPr>
            <a:normAutofit lnSpcReduction="10000"/>
          </a:bodyPr>
          <a:lstStyle/>
          <a:p>
            <a:r>
              <a:rPr lang="en-US" dirty="0">
                <a:latin typeface="+mn-lt"/>
              </a:rPr>
              <a:t>A </a:t>
            </a:r>
            <a:r>
              <a:rPr lang="en-US" u="sng" dirty="0">
                <a:latin typeface="+mn-lt"/>
              </a:rPr>
              <a:t>voluntary quality improvement</a:t>
            </a:r>
            <a:r>
              <a:rPr lang="en-US" dirty="0">
                <a:latin typeface="+mn-lt"/>
              </a:rPr>
              <a:t> tool to assist:</a:t>
            </a:r>
          </a:p>
          <a:p>
            <a:pPr lvl="1"/>
            <a:r>
              <a:rPr lang="en-US" dirty="0">
                <a:latin typeface="+mn-lt"/>
              </a:rPr>
              <a:t>State and local public health programs better understand implementation of evidence-based strategies in partner health systems</a:t>
            </a:r>
          </a:p>
          <a:p>
            <a:pPr lvl="1"/>
            <a:r>
              <a:rPr lang="en-US" dirty="0">
                <a:latin typeface="+mn-lt"/>
              </a:rPr>
              <a:t>Small- to medium-sized health systems to assess current primary care practices, identify possible gaps, and prioritize strategies with the highest impact</a:t>
            </a:r>
          </a:p>
          <a:p>
            <a:pPr lvl="1"/>
            <a:r>
              <a:rPr lang="en-US" dirty="0">
                <a:latin typeface="+mn-lt"/>
              </a:rPr>
              <a:t>Create dialogue on chronic disease management and potential improvements</a:t>
            </a:r>
          </a:p>
          <a:p>
            <a:pPr>
              <a:spcBef>
                <a:spcPts val="2400"/>
              </a:spcBef>
            </a:pPr>
            <a:r>
              <a:rPr lang="en-US">
                <a:latin typeface="+mn-lt"/>
              </a:rPr>
              <a:t>Health </a:t>
            </a:r>
            <a:r>
              <a:rPr lang="en-US" dirty="0">
                <a:latin typeface="+mn-lt"/>
              </a:rPr>
              <a:t>conditions included:</a:t>
            </a:r>
          </a:p>
          <a:p>
            <a:pPr lvl="1"/>
            <a:r>
              <a:rPr lang="en-US" dirty="0">
                <a:latin typeface="+mn-lt"/>
              </a:rPr>
              <a:t>High blood pressure, high cholesterol, prediabetes or diabetes, obesity, chronic obstructive pulmonary disease (COPD), cancer, and </a:t>
            </a:r>
            <a:r>
              <a:rPr lang="en-US">
                <a:latin typeface="+mn-lt"/>
              </a:rPr>
              <a:t>tobacco use</a:t>
            </a:r>
            <a:endParaRPr lang="en-US" dirty="0"/>
          </a:p>
        </p:txBody>
      </p:sp>
    </p:spTree>
    <p:extLst>
      <p:ext uri="{BB962C8B-B14F-4D97-AF65-F5344CB8AC3E}">
        <p14:creationId xmlns:p14="http://schemas.microsoft.com/office/powerpoint/2010/main" val="294002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Implementation of HSSC in the Field</a:t>
            </a:r>
          </a:p>
        </p:txBody>
      </p:sp>
      <p:sp>
        <p:nvSpPr>
          <p:cNvPr id="9" name="Content Placeholder 8"/>
          <p:cNvSpPr>
            <a:spLocks noGrp="1"/>
          </p:cNvSpPr>
          <p:nvPr>
            <p:ph idx="1"/>
          </p:nvPr>
        </p:nvSpPr>
        <p:spPr/>
        <p:txBody>
          <a:bodyPr>
            <a:normAutofit/>
          </a:bodyPr>
          <a:lstStyle/>
          <a:p>
            <a:r>
              <a:rPr lang="en-US" dirty="0">
                <a:latin typeface="+mn-lt"/>
              </a:rPr>
              <a:t>A health department successfully deployed the CDC HSSC to more than 250 health systems to understand the use of evidence-based interventions to manage high blood pressure and diabetes.</a:t>
            </a:r>
          </a:p>
          <a:p>
            <a:pPr>
              <a:spcBef>
                <a:spcPts val="3600"/>
              </a:spcBef>
            </a:pPr>
            <a:r>
              <a:rPr lang="en-US" dirty="0">
                <a:latin typeface="+mn-lt"/>
              </a:rPr>
              <a:t>Results helped them refine the implementation of interventions designed to address high blood pressure and diabetes among health systems. </a:t>
            </a:r>
          </a:p>
          <a:p>
            <a:pPr lvl="1"/>
            <a:r>
              <a:rPr lang="en-US" dirty="0">
                <a:latin typeface="+mn-lt"/>
              </a:rPr>
              <a:t>Ensure ongoing systematic support for quality improvement</a:t>
            </a:r>
          </a:p>
          <a:p>
            <a:pPr lvl="1"/>
            <a:r>
              <a:rPr lang="en-US" dirty="0">
                <a:latin typeface="+mn-lt"/>
              </a:rPr>
              <a:t>Identify combinations of interventions with the biggest impact on clinical quality of health systems and health outcomes of the populations served</a:t>
            </a:r>
          </a:p>
        </p:txBody>
      </p:sp>
    </p:spTree>
    <p:extLst>
      <p:ext uri="{BB962C8B-B14F-4D97-AF65-F5344CB8AC3E}">
        <p14:creationId xmlns:p14="http://schemas.microsoft.com/office/powerpoint/2010/main" val="132671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Benefits of the HSSC v2.0</a:t>
            </a:r>
          </a:p>
        </p:txBody>
      </p:sp>
      <p:sp>
        <p:nvSpPr>
          <p:cNvPr id="9" name="Content Placeholder 8"/>
          <p:cNvSpPr>
            <a:spLocks noGrp="1"/>
          </p:cNvSpPr>
          <p:nvPr>
            <p:ph idx="1"/>
          </p:nvPr>
        </p:nvSpPr>
        <p:spPr/>
        <p:txBody>
          <a:bodyPr>
            <a:noAutofit/>
          </a:bodyPr>
          <a:lstStyle/>
          <a:p>
            <a:pPr>
              <a:spcBef>
                <a:spcPts val="2400"/>
              </a:spcBef>
            </a:pPr>
            <a:r>
              <a:rPr lang="en-US" sz="2700" dirty="0">
                <a:latin typeface="+mn-lt"/>
              </a:rPr>
              <a:t>Better understand implementation of evidence-based strategies in health systems</a:t>
            </a:r>
          </a:p>
          <a:p>
            <a:pPr>
              <a:spcBef>
                <a:spcPts val="2400"/>
              </a:spcBef>
            </a:pPr>
            <a:r>
              <a:rPr lang="en-US" sz="2700" dirty="0">
                <a:latin typeface="+mn-lt"/>
              </a:rPr>
              <a:t>Address comprehensive chronic disease focus areas, using strategies supported by best available evidence</a:t>
            </a:r>
          </a:p>
          <a:p>
            <a:pPr>
              <a:spcBef>
                <a:spcPts val="2400"/>
              </a:spcBef>
            </a:pPr>
            <a:r>
              <a:rPr lang="en-US" sz="2700" dirty="0">
                <a:latin typeface="+mn-lt"/>
              </a:rPr>
              <a:t>Assess and identify possible gaps and prioritize strategies with highest impact</a:t>
            </a:r>
          </a:p>
          <a:p>
            <a:pPr>
              <a:spcBef>
                <a:spcPts val="2400"/>
              </a:spcBef>
            </a:pPr>
            <a:r>
              <a:rPr lang="en-US" sz="2700" dirty="0">
                <a:latin typeface="+mn-lt"/>
              </a:rPr>
              <a:t>Use for quality improvement and evaluation purposes</a:t>
            </a:r>
          </a:p>
          <a:p>
            <a:pPr>
              <a:spcBef>
                <a:spcPts val="2400"/>
              </a:spcBef>
            </a:pPr>
            <a:r>
              <a:rPr lang="en-US" sz="2700" dirty="0">
                <a:latin typeface="+mn-lt"/>
              </a:rPr>
              <a:t>Immediate user score report with tailored implementation resources</a:t>
            </a:r>
          </a:p>
        </p:txBody>
      </p:sp>
    </p:spTree>
    <p:extLst>
      <p:ext uri="{BB962C8B-B14F-4D97-AF65-F5344CB8AC3E}">
        <p14:creationId xmlns:p14="http://schemas.microsoft.com/office/powerpoint/2010/main" val="365368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Updates Informed by HSSC v1.0 Evaluation</a:t>
            </a:r>
          </a:p>
        </p:txBody>
      </p:sp>
      <p:sp>
        <p:nvSpPr>
          <p:cNvPr id="9" name="Content Placeholder 8"/>
          <p:cNvSpPr>
            <a:spLocks noGrp="1"/>
          </p:cNvSpPr>
          <p:nvPr>
            <p:ph idx="1"/>
          </p:nvPr>
        </p:nvSpPr>
        <p:spPr/>
        <p:txBody>
          <a:bodyPr>
            <a:normAutofit/>
          </a:bodyPr>
          <a:lstStyle/>
          <a:p>
            <a:pPr marL="731520" lvl="0">
              <a:spcBef>
                <a:spcPts val="1800"/>
              </a:spcBef>
            </a:pPr>
            <a:r>
              <a:rPr lang="en-US" sz="2200" dirty="0">
                <a:solidFill>
                  <a:schemeClr val="tx1"/>
                </a:solidFill>
                <a:latin typeface="+mn-lt"/>
              </a:rPr>
              <a:t>Selectively added items and resources</a:t>
            </a:r>
          </a:p>
          <a:p>
            <a:pPr marL="731520">
              <a:spcBef>
                <a:spcPts val="1800"/>
              </a:spcBef>
            </a:pPr>
            <a:r>
              <a:rPr lang="en-US" sz="2200" dirty="0">
                <a:solidFill>
                  <a:schemeClr val="tx1"/>
                </a:solidFill>
                <a:latin typeface="+mn-lt"/>
              </a:rPr>
              <a:t>Revised item wording for clarity/relevance to multiple audiences </a:t>
            </a:r>
          </a:p>
          <a:p>
            <a:pPr marL="731520" lvl="0">
              <a:spcBef>
                <a:spcPts val="1800"/>
              </a:spcBef>
            </a:pPr>
            <a:r>
              <a:rPr lang="en-US" sz="2200" dirty="0">
                <a:solidFill>
                  <a:schemeClr val="tx1"/>
                </a:solidFill>
                <a:latin typeface="+mn-lt"/>
              </a:rPr>
              <a:t>Added terms to the glossary and content to the resource guide</a:t>
            </a:r>
          </a:p>
          <a:p>
            <a:pPr marL="731520" lvl="0">
              <a:spcBef>
                <a:spcPts val="1800"/>
              </a:spcBef>
            </a:pPr>
            <a:r>
              <a:rPr lang="en-US" sz="2200" dirty="0">
                <a:solidFill>
                  <a:schemeClr val="tx1"/>
                </a:solidFill>
                <a:latin typeface="+mn-lt"/>
              </a:rPr>
              <a:t>Reordered and added links between the tool’s content</a:t>
            </a:r>
          </a:p>
          <a:p>
            <a:pPr marL="731520">
              <a:spcBef>
                <a:spcPts val="1800"/>
              </a:spcBef>
            </a:pPr>
            <a:r>
              <a:rPr lang="en-US" sz="2200" dirty="0">
                <a:solidFill>
                  <a:schemeClr val="tx1"/>
                </a:solidFill>
                <a:latin typeface="+mn-lt"/>
              </a:rPr>
              <a:t>Added a feature that enables users to save progress</a:t>
            </a:r>
          </a:p>
          <a:p>
            <a:pPr marL="731520">
              <a:spcBef>
                <a:spcPts val="1800"/>
              </a:spcBef>
            </a:pPr>
            <a:r>
              <a:rPr lang="en-US" sz="2200" dirty="0">
                <a:solidFill>
                  <a:schemeClr val="tx1"/>
                </a:solidFill>
                <a:latin typeface="+mn-lt"/>
              </a:rPr>
              <a:t>Added slide decks for health department and health system training</a:t>
            </a:r>
          </a:p>
          <a:p>
            <a:pPr marL="731520" lvl="0">
              <a:spcBef>
                <a:spcPts val="1800"/>
              </a:spcBef>
            </a:pPr>
            <a:r>
              <a:rPr lang="en-US" sz="2200" dirty="0">
                <a:solidFill>
                  <a:schemeClr val="tx1"/>
                </a:solidFill>
                <a:latin typeface="+mn-lt"/>
              </a:rPr>
              <a:t>Improved access to sample HSSC questions and </a:t>
            </a:r>
            <a:r>
              <a:rPr lang="en-US" sz="2200">
                <a:solidFill>
                  <a:schemeClr val="tx1"/>
                </a:solidFill>
                <a:latin typeface="+mn-lt"/>
              </a:rPr>
              <a:t>feedback report</a:t>
            </a:r>
            <a:endParaRPr lang="en-US" dirty="0">
              <a:latin typeface="+mn-lt"/>
            </a:endParaRPr>
          </a:p>
        </p:txBody>
      </p:sp>
    </p:spTree>
    <p:extLst>
      <p:ext uri="{BB962C8B-B14F-4D97-AF65-F5344CB8AC3E}">
        <p14:creationId xmlns:p14="http://schemas.microsoft.com/office/powerpoint/2010/main" val="412347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Modules </a:t>
            </a:r>
          </a:p>
        </p:txBody>
      </p:sp>
      <p:sp>
        <p:nvSpPr>
          <p:cNvPr id="9" name="Content Placeholder 8"/>
          <p:cNvSpPr>
            <a:spLocks noGrp="1"/>
          </p:cNvSpPr>
          <p:nvPr>
            <p:ph idx="1"/>
          </p:nvPr>
        </p:nvSpPr>
        <p:spPr/>
        <p:txBody>
          <a:bodyPr>
            <a:normAutofit fontScale="92500"/>
          </a:bodyPr>
          <a:lstStyle/>
          <a:p>
            <a:pPr lvl="0"/>
            <a:r>
              <a:rPr lang="en-US" dirty="0"/>
              <a:t>A: Using multidisciplinary teams for care management </a:t>
            </a:r>
          </a:p>
          <a:p>
            <a:pPr lvl="0"/>
            <a:r>
              <a:rPr lang="en-US" b="1" dirty="0"/>
              <a:t>B: </a:t>
            </a:r>
            <a:r>
              <a:rPr lang="en-US" b="1"/>
              <a:t>Clinical guidelines*</a:t>
            </a:r>
            <a:endParaRPr lang="en-US" b="1" dirty="0"/>
          </a:p>
          <a:p>
            <a:pPr lvl="0"/>
            <a:r>
              <a:rPr lang="en-US" dirty="0"/>
              <a:t>C: Electronic health record (EHR) systems and patient tracking systems</a:t>
            </a:r>
          </a:p>
          <a:p>
            <a:pPr lvl="0"/>
            <a:r>
              <a:rPr lang="en-US" b="1" dirty="0"/>
              <a:t>D: Clinical decision support </a:t>
            </a:r>
            <a:r>
              <a:rPr lang="en-US" b="1"/>
              <a:t>and protocols*</a:t>
            </a:r>
            <a:endParaRPr lang="en-US" b="1" dirty="0"/>
          </a:p>
          <a:p>
            <a:pPr lvl="0"/>
            <a:r>
              <a:rPr lang="en-US" b="1" dirty="0"/>
              <a:t>E: </a:t>
            </a:r>
            <a:r>
              <a:rPr lang="en-US" b="1"/>
              <a:t>Patient education*</a:t>
            </a:r>
            <a:endParaRPr lang="en-US" b="1" dirty="0"/>
          </a:p>
          <a:p>
            <a:pPr lvl="0"/>
            <a:r>
              <a:rPr lang="en-US" b="1" dirty="0"/>
              <a:t>F: Self-management and </a:t>
            </a:r>
            <a:r>
              <a:rPr lang="en-US" b="1"/>
              <a:t>care management*</a:t>
            </a:r>
            <a:endParaRPr lang="en-US" b="1" dirty="0"/>
          </a:p>
          <a:p>
            <a:pPr lvl="0"/>
            <a:r>
              <a:rPr lang="en-US" dirty="0"/>
              <a:t>G: Tobacco use and dependence cessation </a:t>
            </a:r>
          </a:p>
          <a:p>
            <a:pPr lvl="0"/>
            <a:r>
              <a:rPr lang="en-US" b="1" dirty="0"/>
              <a:t>H: Guidelines for screening for breast, cervical, and/or </a:t>
            </a:r>
            <a:r>
              <a:rPr lang="en-US" b="1"/>
              <a:t>colorectal cancer* </a:t>
            </a:r>
            <a:endParaRPr lang="en-US" b="1" dirty="0"/>
          </a:p>
        </p:txBody>
      </p:sp>
      <p:sp>
        <p:nvSpPr>
          <p:cNvPr id="6" name="Text Placeholder 5">
            <a:extLst>
              <a:ext uri="{FF2B5EF4-FFF2-40B4-BE49-F238E27FC236}">
                <a16:creationId xmlns:a16="http://schemas.microsoft.com/office/drawing/2014/main" id="{DE04F15A-8E4D-49BD-90F3-886E96631631}"/>
              </a:ext>
            </a:extLst>
          </p:cNvPr>
          <p:cNvSpPr>
            <a:spLocks noGrp="1"/>
          </p:cNvSpPr>
          <p:nvPr>
            <p:ph type="body" sz="quarter" idx="10"/>
          </p:nvPr>
        </p:nvSpPr>
        <p:spPr/>
        <p:txBody>
          <a:bodyPr/>
          <a:lstStyle/>
          <a:p>
            <a:r>
              <a:rPr lang="en-US"/>
              <a:t>* </a:t>
            </a:r>
            <a:r>
              <a:rPr lang="en-US" b="1"/>
              <a:t>Bolded</a:t>
            </a:r>
            <a:r>
              <a:rPr lang="en-US"/>
              <a:t> and starred modules are stratified by disease.	</a:t>
            </a:r>
          </a:p>
        </p:txBody>
      </p:sp>
    </p:spTree>
    <p:extLst>
      <p:ext uri="{BB962C8B-B14F-4D97-AF65-F5344CB8AC3E}">
        <p14:creationId xmlns:p14="http://schemas.microsoft.com/office/powerpoint/2010/main" val="382232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Module Structure and Scoring </a:t>
            </a:r>
          </a:p>
        </p:txBody>
      </p:sp>
      <p:sp>
        <p:nvSpPr>
          <p:cNvPr id="9" name="Content Placeholder 8"/>
          <p:cNvSpPr>
            <a:spLocks noGrp="1"/>
          </p:cNvSpPr>
          <p:nvPr>
            <p:ph idx="1"/>
          </p:nvPr>
        </p:nvSpPr>
        <p:spPr/>
        <p:txBody>
          <a:bodyPr>
            <a:normAutofit fontScale="85000" lnSpcReduction="10000"/>
          </a:bodyPr>
          <a:lstStyle/>
          <a:p>
            <a:pPr>
              <a:lnSpc>
                <a:spcPct val="120000"/>
              </a:lnSpc>
            </a:pPr>
            <a:r>
              <a:rPr lang="en-US" dirty="0">
                <a:latin typeface="+mn-lt"/>
              </a:rPr>
              <a:t>Stratified modules: </a:t>
            </a:r>
          </a:p>
          <a:p>
            <a:pPr lvl="1">
              <a:lnSpc>
                <a:spcPct val="120000"/>
              </a:lnSpc>
            </a:pPr>
            <a:r>
              <a:rPr lang="en-US" dirty="0">
                <a:latin typeface="+mn-lt"/>
              </a:rPr>
              <a:t>By disease (high blood pressure, high cholesterol, prediabetes or diabetes, obesity, or COPD) </a:t>
            </a:r>
            <a:r>
              <a:rPr lang="en-US" dirty="0">
                <a:latin typeface="+mn-lt"/>
                <a:cs typeface="Arial" panose="020B0604020202020204" pitchFamily="34" charset="0"/>
              </a:rPr>
              <a:t>—</a:t>
            </a:r>
            <a:r>
              <a:rPr lang="en-US" dirty="0">
                <a:latin typeface="+mn-lt"/>
              </a:rPr>
              <a:t> Modules B, D, E, F </a:t>
            </a:r>
          </a:p>
          <a:p>
            <a:pPr lvl="1">
              <a:lnSpc>
                <a:spcPct val="120000"/>
              </a:lnSpc>
            </a:pPr>
            <a:r>
              <a:rPr lang="en-US" dirty="0">
                <a:latin typeface="+mn-lt"/>
              </a:rPr>
              <a:t>By cancer type (breast, cervical, colorectal) </a:t>
            </a:r>
            <a:r>
              <a:rPr lang="en-US" dirty="0">
                <a:latin typeface="+mn-lt"/>
                <a:cs typeface="Arial" panose="020B0604020202020204" pitchFamily="34" charset="0"/>
              </a:rPr>
              <a:t>—</a:t>
            </a:r>
            <a:r>
              <a:rPr lang="en-US" dirty="0">
                <a:latin typeface="+mn-lt"/>
              </a:rPr>
              <a:t> Module H </a:t>
            </a:r>
          </a:p>
          <a:p>
            <a:pPr>
              <a:lnSpc>
                <a:spcPct val="120000"/>
              </a:lnSpc>
            </a:pPr>
            <a:r>
              <a:rPr lang="en-US" dirty="0">
                <a:latin typeface="+mn-lt"/>
              </a:rPr>
              <a:t>User indicates existence/nonexistence of evidence-based policy in health system </a:t>
            </a:r>
          </a:p>
          <a:p>
            <a:pPr>
              <a:lnSpc>
                <a:spcPct val="120000"/>
              </a:lnSpc>
            </a:pPr>
            <a:r>
              <a:rPr lang="en-US" dirty="0">
                <a:latin typeface="+mn-lt"/>
              </a:rPr>
              <a:t>“Yes” answers are scored 1</a:t>
            </a:r>
            <a:r>
              <a:rPr lang="en-US" dirty="0">
                <a:latin typeface="+mn-lt"/>
                <a:cs typeface="Arial" panose="020B0604020202020204" pitchFamily="34" charset="0"/>
              </a:rPr>
              <a:t>–</a:t>
            </a:r>
            <a:r>
              <a:rPr lang="en-US" dirty="0">
                <a:latin typeface="+mn-lt"/>
              </a:rPr>
              <a:t>3 pts based on strength of evidence and expert opinion</a:t>
            </a:r>
          </a:p>
          <a:p>
            <a:pPr lvl="1">
              <a:lnSpc>
                <a:spcPct val="120000"/>
              </a:lnSpc>
            </a:pPr>
            <a:r>
              <a:rPr lang="en-US" dirty="0">
                <a:latin typeface="+mn-lt"/>
              </a:rPr>
              <a:t>Extensive literature search, Quality and Impact of Component evidence assessment </a:t>
            </a:r>
            <a:r>
              <a:rPr lang="en-US">
                <a:latin typeface="+mn-lt"/>
              </a:rPr>
              <a:t>methodology </a:t>
            </a:r>
            <a:endParaRPr lang="en-US" dirty="0">
              <a:latin typeface="+mn-lt"/>
            </a:endParaRPr>
          </a:p>
        </p:txBody>
      </p:sp>
    </p:spTree>
    <p:extLst>
      <p:ext uri="{BB962C8B-B14F-4D97-AF65-F5344CB8AC3E}">
        <p14:creationId xmlns:p14="http://schemas.microsoft.com/office/powerpoint/2010/main" val="47043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Requesting Access to the HSSC v2.0</a:t>
            </a:r>
          </a:p>
        </p:txBody>
      </p:sp>
      <p:sp>
        <p:nvSpPr>
          <p:cNvPr id="3" name="Content Placeholder 2"/>
          <p:cNvSpPr>
            <a:spLocks noGrp="1"/>
          </p:cNvSpPr>
          <p:nvPr>
            <p:ph idx="1"/>
          </p:nvPr>
        </p:nvSpPr>
        <p:spPr/>
        <p:txBody>
          <a:bodyPr>
            <a:normAutofit/>
          </a:bodyPr>
          <a:lstStyle/>
          <a:p>
            <a:r>
              <a:rPr lang="en-US" sz="2400" dirty="0">
                <a:latin typeface="+mn-lt"/>
              </a:rPr>
              <a:t>Send an email requesting access to the HSSC v2.0 to </a:t>
            </a:r>
            <a:r>
              <a:rPr lang="en-US" sz="2400" dirty="0">
                <a:latin typeface="+mn-lt"/>
                <a:hlinkClick r:id="rId3"/>
              </a:rPr>
              <a:t>hssc@cdc.gov</a:t>
            </a:r>
            <a:r>
              <a:rPr lang="en-US" sz="2400" dirty="0">
                <a:latin typeface="+mn-lt"/>
              </a:rPr>
              <a:t>.</a:t>
            </a:r>
          </a:p>
          <a:p>
            <a:pPr lvl="1"/>
            <a:r>
              <a:rPr lang="en-US" sz="1800" dirty="0">
                <a:latin typeface="+mn-lt"/>
              </a:rPr>
              <a:t>“HSSC v2.0 Access Request” in the subject line of the email</a:t>
            </a:r>
          </a:p>
          <a:p>
            <a:pPr lvl="1"/>
            <a:r>
              <a:rPr lang="en-US" sz="1800" dirty="0">
                <a:latin typeface="+mn-lt"/>
              </a:rPr>
              <a:t>The username you created and the name of your health department in the body of the email</a:t>
            </a:r>
            <a:endParaRPr lang="en-US" dirty="0">
              <a:latin typeface="+mn-lt"/>
            </a:endParaRPr>
          </a:p>
          <a:p>
            <a:r>
              <a:rPr lang="en-US" sz="2400" dirty="0">
                <a:latin typeface="+mn-lt"/>
              </a:rPr>
              <a:t>CDC will send the HSSC v2.0 directly to your Formsite</a:t>
            </a:r>
            <a:r>
              <a:rPr lang="en-US" sz="2400" baseline="30000" dirty="0">
                <a:latin typeface="+mn-lt"/>
              </a:rPr>
              <a:t>®</a:t>
            </a:r>
            <a:r>
              <a:rPr lang="en-US" sz="2400" dirty="0">
                <a:latin typeface="+mn-lt"/>
              </a:rPr>
              <a:t> account within 5 business days. It will be available under “My Forms.”</a:t>
            </a:r>
          </a:p>
          <a:p>
            <a:r>
              <a:rPr lang="en-US" sz="2400" dirty="0">
                <a:latin typeface="+mn-lt"/>
              </a:rPr>
              <a:t>You will then be able to use and share the HSSC v2.0 with health system partners.</a:t>
            </a:r>
          </a:p>
          <a:p>
            <a:r>
              <a:rPr lang="en-US" sz="2400" dirty="0">
                <a:latin typeface="+mn-lt"/>
              </a:rPr>
              <a:t>Users can review the comprehensive list of HSSC v2.0 questions at </a:t>
            </a:r>
            <a:r>
              <a:rPr lang="en-US" sz="2400" dirty="0">
                <a:latin typeface="+mn-lt"/>
                <a:hlinkClick r:id="rId4"/>
              </a:rPr>
              <a:t>https://www.cdc.gov/dhdsp/evaluation_resources/guides/index.htm</a:t>
            </a:r>
            <a:r>
              <a:rPr lang="en-US" sz="2400" dirty="0">
                <a:latin typeface="+mn-lt"/>
              </a:rPr>
              <a:t>.</a:t>
            </a:r>
          </a:p>
          <a:p>
            <a:r>
              <a:rPr lang="en-US" sz="2400" dirty="0"/>
              <a:t>You may request a copy of the HSSC v2.0 codebook or a HSSC v1.0-v2.0 comparison codebook by emailing </a:t>
            </a:r>
            <a:r>
              <a:rPr lang="en-US" sz="2400" dirty="0">
                <a:hlinkClick r:id="rId3"/>
              </a:rPr>
              <a:t>hssc@cdc.gov</a:t>
            </a:r>
            <a:r>
              <a:rPr lang="en-US" sz="2400" dirty="0"/>
              <a:t>. </a:t>
            </a:r>
            <a:endParaRPr lang="en-US" sz="2400" dirty="0">
              <a:latin typeface="+mn-lt"/>
            </a:endParaRPr>
          </a:p>
        </p:txBody>
      </p:sp>
    </p:spTree>
    <p:extLst>
      <p:ext uri="{BB962C8B-B14F-4D97-AF65-F5344CB8AC3E}">
        <p14:creationId xmlns:p14="http://schemas.microsoft.com/office/powerpoint/2010/main" val="3675743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A40DB80-3FA9-4319-B941-BAE2CFB22FC4}" vid="{22328651-BCE8-4A0B-8885-23CE546131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6F8B7C698F524B80825B403DEC4FAB" ma:contentTypeVersion="16" ma:contentTypeDescription="Create a new document." ma:contentTypeScope="" ma:versionID="c584095cfb668e010cb72a3a42fac74b">
  <xsd:schema xmlns:xsd="http://www.w3.org/2001/XMLSchema" xmlns:xs="http://www.w3.org/2001/XMLSchema" xmlns:p="http://schemas.microsoft.com/office/2006/metadata/properties" xmlns:ns2="6bfeec96-3405-4c97-8338-5f3d6802db4b" xmlns:ns3="7549e41d-9e9d-4f7f-945a-cf867a25ca98" targetNamespace="http://schemas.microsoft.com/office/2006/metadata/properties" ma:root="true" ma:fieldsID="0fd8d99ad17e100852ba8549ca1345ca" ns2:_="" ns3:_="">
    <xsd:import namespace="6bfeec96-3405-4c97-8338-5f3d6802db4b"/>
    <xsd:import namespace="7549e41d-9e9d-4f7f-945a-cf867a25ca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eec96-3405-4c97-8338-5f3d6802d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49e41d-9e9d-4f7f-945a-cf867a25ca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8d5b6e-e16a-401d-85d2-2d65fe789d6b}" ma:internalName="TaxCatchAll" ma:showField="CatchAllData" ma:web="7549e41d-9e9d-4f7f-945a-cf867a25ca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feec96-3405-4c97-8338-5f3d6802db4b">
      <Terms xmlns="http://schemas.microsoft.com/office/infopath/2007/PartnerControls"/>
    </lcf76f155ced4ddcb4097134ff3c332f>
    <TaxCatchAll xmlns="7549e41d-9e9d-4f7f-945a-cf867a25ca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48FB50-E8A8-47D5-9E2E-1BB574419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eec96-3405-4c97-8338-5f3d6802db4b"/>
    <ds:schemaRef ds:uri="7549e41d-9e9d-4f7f-945a-cf867a25c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966824-6E98-461D-81B2-1FB06E499E88}">
  <ds:schemaRefs>
    <ds:schemaRef ds:uri="http://purl.org/dc/terms/"/>
    <ds:schemaRef ds:uri="6bfeec96-3405-4c97-8338-5f3d6802db4b"/>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7549e41d-9e9d-4f7f-945a-cf867a25ca98"/>
  </ds:schemaRefs>
</ds:datastoreItem>
</file>

<file path=customXml/itemProps3.xml><?xml version="1.0" encoding="utf-8"?>
<ds:datastoreItem xmlns:ds="http://schemas.openxmlformats.org/officeDocument/2006/customXml" ds:itemID="{EBD65708-F407-48AB-AB46-BA652B5BD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EPET_ppt_template</Template>
  <TotalTime>3688</TotalTime>
  <Words>4430</Words>
  <Application>Microsoft Office PowerPoint</Application>
  <PresentationFormat>Widescreen</PresentationFormat>
  <Paragraphs>232</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Introduction to the CDC Health Systems Scorecard v2.0</vt:lpstr>
      <vt:lpstr>Overview</vt:lpstr>
      <vt:lpstr>Background and Purpose</vt:lpstr>
      <vt:lpstr>Implementation of HSSC in the Field</vt:lpstr>
      <vt:lpstr>Benefits of the HSSC v2.0</vt:lpstr>
      <vt:lpstr>Updates Informed by HSSC v1.0 Evaluation</vt:lpstr>
      <vt:lpstr>Evidence-Based Modules </vt:lpstr>
      <vt:lpstr>Module Structure and Scoring </vt:lpstr>
      <vt:lpstr>Requesting Access to the HSSC v2.0</vt:lpstr>
      <vt:lpstr>Establishing a Formsite® Account</vt:lpstr>
      <vt:lpstr>Using and Sharing the HSSC v2.0 in Formsite®</vt:lpstr>
      <vt:lpstr>New Save &amp; Return Feature</vt:lpstr>
      <vt:lpstr>New Save &amp; Return Feature, cont.</vt:lpstr>
      <vt:lpstr>E-Version Demonstration </vt:lpstr>
      <vt:lpstr>Step 1: Introduction to CDC HSSC v2.0</vt:lpstr>
      <vt:lpstr>Step 2: Health System Information</vt:lpstr>
      <vt:lpstr>Step 3: Selecting Modules </vt:lpstr>
      <vt:lpstr>Step 4a: Completing Modules </vt:lpstr>
      <vt:lpstr>Step 4b: Skip Patterns </vt:lpstr>
      <vt:lpstr>Step 4c: Informational Questions</vt:lpstr>
      <vt:lpstr>Step 4d: Disease-Specific Questions</vt:lpstr>
      <vt:lpstr>Step 5: Completion of HSSC v2.0</vt:lpstr>
      <vt:lpstr>Step 6: Understanding the Score Report</vt:lpstr>
      <vt:lpstr>Step 7: Save the Score Report</vt:lpstr>
      <vt:lpstr>Managing HSSC v2.0 Data in Formsite®</vt:lpstr>
      <vt:lpstr>Managing HSSC v2.0 Data in Formsite® (continued)</vt:lpstr>
      <vt:lpstr>Future Steps</vt:lpstr>
      <vt:lpstr>Thank you!  Questions? Discussion…</vt:lpstr>
    </vt:vector>
  </TitlesOfParts>
  <Company>Centers for Disease Control and Prevention</Company>
  <LinksUpToDate>false</LinksUpToDate>
  <SharedDoc>false</SharedDoc>
  <HyperlinkBase>training on the HSSC scorecard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CDC Health Systems Scorecard v2.0</dc:title>
  <dc:creator>Centers for Disease Control and Prevention Division for Heart Disease and Stroke Prevention</dc:creator>
  <cp:keywords>Centers for Disease Control and Prevention, CDC, Health Systems Scorecard, HSSC, Formsite, chronic disease management, health risk factors, training</cp:keywords>
  <cp:lastModifiedBy>Davis, Susan B. (CDC/DDNID/NCCDPHP/DHDSP) (CTR)</cp:lastModifiedBy>
  <cp:revision>371</cp:revision>
  <cp:lastPrinted>2017-08-31T15:17:45Z</cp:lastPrinted>
  <dcterms:created xsi:type="dcterms:W3CDTF">2016-09-12T19:57:17Z</dcterms:created>
  <dcterms:modified xsi:type="dcterms:W3CDTF">2022-07-21T14:32:07Z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status">
    <vt:lpwstr>Public Domain</vt:lpwstr>
  </property>
  <property fmtid="{D5CDD505-2E9C-101B-9397-08002B2CF9AE}" pid="4" name="Section 508 Compliance">
    <vt:lpwstr>Palladian Partners</vt:lpwstr>
  </property>
  <property fmtid="{D5CDD505-2E9C-101B-9397-08002B2CF9AE}" pid="5" name="MediaServiceImageTags">
    <vt:lpwstr/>
  </property>
  <property fmtid="{D5CDD505-2E9C-101B-9397-08002B2CF9AE}" pid="6" name="ContentTypeId">
    <vt:lpwstr>0x010100826F8B7C698F524B80825B403DEC4FAB</vt:lpwstr>
  </property>
  <property fmtid="{D5CDD505-2E9C-101B-9397-08002B2CF9AE}" pid="7" name="MSIP_Label_7b94a7b8-f06c-4dfe-bdcc-9b548fd58c31_Enabled">
    <vt:lpwstr>true</vt:lpwstr>
  </property>
  <property fmtid="{D5CDD505-2E9C-101B-9397-08002B2CF9AE}" pid="8" name="MSIP_Label_7b94a7b8-f06c-4dfe-bdcc-9b548fd58c31_SetDate">
    <vt:lpwstr>2022-07-21T14:32:07Z</vt:lpwstr>
  </property>
  <property fmtid="{D5CDD505-2E9C-101B-9397-08002B2CF9AE}" pid="9" name="MSIP_Label_7b94a7b8-f06c-4dfe-bdcc-9b548fd58c31_Method">
    <vt:lpwstr>Privileged</vt:lpwstr>
  </property>
  <property fmtid="{D5CDD505-2E9C-101B-9397-08002B2CF9AE}" pid="10" name="MSIP_Label_7b94a7b8-f06c-4dfe-bdcc-9b548fd58c31_Name">
    <vt:lpwstr>7b94a7b8-f06c-4dfe-bdcc-9b548fd58c31</vt:lpwstr>
  </property>
  <property fmtid="{D5CDD505-2E9C-101B-9397-08002B2CF9AE}" pid="11" name="MSIP_Label_7b94a7b8-f06c-4dfe-bdcc-9b548fd58c31_SiteId">
    <vt:lpwstr>9ce70869-60db-44fd-abe8-d2767077fc8f</vt:lpwstr>
  </property>
  <property fmtid="{D5CDD505-2E9C-101B-9397-08002B2CF9AE}" pid="12" name="MSIP_Label_7b94a7b8-f06c-4dfe-bdcc-9b548fd58c31_ActionId">
    <vt:lpwstr>d14d6c57-e1d2-4cf5-9514-944188da2d25</vt:lpwstr>
  </property>
  <property fmtid="{D5CDD505-2E9C-101B-9397-08002B2CF9AE}" pid="13" name="MSIP_Label_7b94a7b8-f06c-4dfe-bdcc-9b548fd58c31_ContentBits">
    <vt:lpwstr>0</vt:lpwstr>
  </property>
</Properties>
</file>