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7"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295" r:id="rId16"/>
    <p:sldId id="317" r:id="rId17"/>
    <p:sldId id="318" r:id="rId18"/>
    <p:sldId id="299" r:id="rId19"/>
    <p:sldId id="279" r:id="rId20"/>
    <p:sldId id="303" r:id="rId21"/>
    <p:sldId id="31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0C0"/>
    <a:srgbClr val="E9EFF7"/>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90" autoAdjust="0"/>
  </p:normalViewPr>
  <p:slideViewPr>
    <p:cSldViewPr showGuides="1">
      <p:cViewPr>
        <p:scale>
          <a:sx n="72" d="100"/>
          <a:sy n="72" d="100"/>
        </p:scale>
        <p:origin x="-1685" y="-245"/>
      </p:cViewPr>
      <p:guideLst>
        <p:guide orient="horz" pos="2160"/>
        <p:guide orient="horz" pos="4080"/>
        <p:guide orient="horz" pos="768"/>
        <p:guide orient="horz" pos="3696"/>
        <p:guide pos="2880"/>
        <p:guide pos="225"/>
        <p:guide pos="5533"/>
        <p:guide pos="1104"/>
      </p:guideLst>
    </p:cSldViewPr>
  </p:slideViewPr>
  <p:notesTextViewPr>
    <p:cViewPr>
      <p:scale>
        <a:sx n="1" d="1"/>
        <a:sy n="1" d="1"/>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to Facilitator: Introduce</a:t>
            </a:r>
            <a:r>
              <a:rPr lang="en-US" i="1" baseline="0" dirty="0" smtClean="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Another key role for</a:t>
            </a:r>
            <a:r>
              <a:rPr lang="en-US" baseline="0" dirty="0" smtClean="0"/>
              <a:t> school administrators is to provide support for staff professional development. </a:t>
            </a:r>
          </a:p>
          <a:p>
            <a:endParaRPr lang="en-US" baseline="0" dirty="0" smtClean="0"/>
          </a:p>
          <a:p>
            <a:pPr marL="171450" indent="-171450">
              <a:buFont typeface="Arial" panose="020B0604020202020204" pitchFamily="34" charset="0"/>
              <a:buChar char="•"/>
            </a:pPr>
            <a:r>
              <a:rPr lang="en-US" baseline="0" dirty="0" smtClean="0"/>
              <a:t>You should make sure that all school staff receive annual training on food allergies in coordination with the school nurses or other licensed health care professionals.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Additionally, you need to ensure that your staff understands the school’s legal responsibilities to provide services to students who may be eligible for Section 504 or IDEA accommodations.  It is also important that they understand and comply with the Family Educational Rights and Privacy Act of 1974, also called FERPA, and any other federal and state laws that protect the privacy of student information.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School administrators additionally should take responsibility for communicating district policies and the school’s food allergy emergency plan to all school staff, volunteers, and families.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6142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Another responsibility of the school administrator is to oversee</a:t>
            </a:r>
            <a:r>
              <a:rPr lang="en-US" baseline="0" dirty="0" smtClean="0"/>
              <a:t> the daily management of food allergies for students.</a:t>
            </a:r>
          </a:p>
          <a:p>
            <a:endParaRPr lang="en-US" baseline="0" dirty="0" smtClean="0"/>
          </a:p>
          <a:p>
            <a:pPr marL="171450" indent="-171450">
              <a:buFont typeface="Arial" panose="020B0604020202020204" pitchFamily="34" charset="0"/>
              <a:buChar char="•"/>
            </a:pPr>
            <a:r>
              <a:rPr lang="en-US" baseline="0" dirty="0" smtClean="0"/>
              <a:t>One way to begin accomplishing this is to ensure that the school district’s food allergy policies, school Food Allergy Management and Prevention Plan, and individual student emergency care plans are created and that all plans are implemented consistently by all school staff.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You also are in a position to ensure that provisions for students with 504 and IDEA eligible services are met.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You also need to make sure that the staff members who need to know, have information about students with food allergies. You must ensure that this exchange of information occurs in accordance with FERPA and other federal and state confidentiality laws.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82266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marL="171450" indent="-171450">
              <a:buFont typeface="Arial" panose="020B0604020202020204" pitchFamily="34" charset="0"/>
              <a:buChar char="•"/>
            </a:pPr>
            <a:r>
              <a:rPr lang="en-US" dirty="0" smtClean="0"/>
              <a:t>School administrators</a:t>
            </a:r>
            <a:r>
              <a:rPr lang="en-US" baseline="0" dirty="0" smtClean="0"/>
              <a:t> also need to support practices that promote the health of students with food allergies across the school environment.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includes ensuring that food allergy management practices and policies address before-and after-school activities and the transportation of students. For example, rules that prohibit eating and drinking on school buses go a long way to protect students with food allergies on school buses.</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205036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Another</a:t>
            </a:r>
            <a:r>
              <a:rPr lang="en-US" baseline="0" dirty="0" smtClean="0"/>
              <a:t> action for you as a school administrator is to prepare your school to be ready to respond to food allergy emergencies. You can make sure that responding to food allergy emergencies is part of your school’s emergency plan and that an easy-to-use communication system is available for staff who may need to respond to food allergy reactions and emergencies. Also, as with other emergencies, your food allergy emergency response plan should clearly specify the roles and responsibilities of staff.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254765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marL="171450" indent="-171450">
              <a:buFont typeface="Arial" panose="020B0604020202020204" pitchFamily="34" charset="0"/>
              <a:buChar char="•"/>
            </a:pPr>
            <a:r>
              <a:rPr lang="en-US" dirty="0" smtClean="0"/>
              <a:t>Part</a:t>
            </a:r>
            <a:r>
              <a:rPr lang="en-US" baseline="0" dirty="0" smtClean="0"/>
              <a:t> of being ready to respond is making sure that food allergy management and policies are communicated to all parents and families.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addition, you need to ensure that staff who are trained and delegated to administer emergency epinephrine auto-injectors can get to them quickly and easily.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Make sure that staff plan for the needs of students with food allergies during class field trips and during other extra curricular activities. Make sure that students with food allergies have an equal opportunity to participate in all school activities and events.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Just as with other potential school emergencies like fires and storms, one of the most important activities that you can conduct are periodic emergency response drills to practice how to handle a food allergy emergency.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150318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If you experience a nonfatal</a:t>
            </a:r>
            <a:r>
              <a:rPr lang="en-US" baseline="0" dirty="0" smtClean="0"/>
              <a:t> </a:t>
            </a:r>
            <a:r>
              <a:rPr lang="en-US" dirty="0" smtClean="0"/>
              <a:t>food allergy emergency at</a:t>
            </a:r>
            <a:r>
              <a:rPr lang="en-US" baseline="0" dirty="0" smtClean="0"/>
              <a:t> your school, there are several important steps you can take after the event to evaluate the school response. These include the following:</a:t>
            </a:r>
          </a:p>
          <a:p>
            <a:endParaRPr lang="en-US" dirty="0" smtClean="0"/>
          </a:p>
          <a:p>
            <a:pPr marL="457200" lvl="1" indent="0">
              <a:buNone/>
            </a:pPr>
            <a:r>
              <a:rPr lang="en-US" dirty="0" smtClean="0">
                <a:sym typeface="Wingdings"/>
              </a:rPr>
              <a:t>Call parent or guardian to follow up on student condition.</a:t>
            </a:r>
          </a:p>
          <a:p>
            <a:pPr marL="457200" lvl="1" indent="0">
              <a:buNone/>
            </a:pPr>
            <a:endParaRPr lang="en-US" dirty="0" smtClean="0">
              <a:sym typeface="Wingdings"/>
            </a:endParaRPr>
          </a:p>
          <a:p>
            <a:pPr marL="457200" lvl="1" indent="0">
              <a:buNone/>
            </a:pPr>
            <a:r>
              <a:rPr lang="en-US" dirty="0" smtClean="0">
                <a:sym typeface="Wingdings"/>
              </a:rPr>
              <a:t>Review anaphylactic or allergic episode with parent or guardian and student.</a:t>
            </a:r>
            <a:r>
              <a:rPr lang="en-US" baseline="0" dirty="0" smtClean="0">
                <a:sym typeface="Wingdings"/>
              </a:rPr>
              <a:t> </a:t>
            </a:r>
            <a:r>
              <a:rPr lang="en-US" dirty="0" smtClean="0">
                <a:sym typeface="Wingdings"/>
              </a:rPr>
              <a:t>This review</a:t>
            </a:r>
            <a:r>
              <a:rPr lang="en-US" baseline="0" dirty="0" smtClean="0">
                <a:sym typeface="Wingdings"/>
              </a:rPr>
              <a:t> should include identifying the allergen and route of exposure and discussing the signs and</a:t>
            </a:r>
          </a:p>
          <a:p>
            <a:pPr marL="457200" lvl="1" indent="0">
              <a:buNone/>
            </a:pPr>
            <a:r>
              <a:rPr lang="en-US" baseline="0" dirty="0" smtClean="0">
                <a:sym typeface="Wingdings"/>
              </a:rPr>
              <a:t>  symptoms with the parent or guardian. The actions that were taken should also be reviewed with a discussion of the positive and negative outcomes. Any needed revision to the care</a:t>
            </a:r>
          </a:p>
          <a:p>
            <a:pPr marL="457200" lvl="1" indent="0">
              <a:buNone/>
            </a:pPr>
            <a:r>
              <a:rPr lang="en-US" baseline="0" dirty="0" smtClean="0">
                <a:sym typeface="Wingdings"/>
              </a:rPr>
              <a:t>  plan on the basis of the experience or outcome should also be discussed. </a:t>
            </a:r>
          </a:p>
          <a:p>
            <a:pPr marL="457200" lvl="1" indent="0">
              <a:buNone/>
            </a:pPr>
            <a:endParaRPr lang="en-US" dirty="0" smtClean="0">
              <a:sym typeface="Wingdings"/>
            </a:endParaRPr>
          </a:p>
          <a:p>
            <a:pPr marL="457200" lvl="1" indent="0">
              <a:buNone/>
            </a:pPr>
            <a:r>
              <a:rPr lang="en-US" dirty="0" smtClean="0">
                <a:sym typeface="Wingdings"/>
              </a:rPr>
              <a:t>Discuss family role with parent or guardian to improve outcomes.</a:t>
            </a:r>
          </a:p>
          <a:p>
            <a:pPr marL="457200" lvl="1" indent="0">
              <a:buNone/>
            </a:pPr>
            <a:endParaRPr lang="en-US" dirty="0" smtClean="0">
              <a:sym typeface="Wingdings"/>
            </a:endParaRPr>
          </a:p>
          <a:p>
            <a:pPr marL="457200" lvl="1" indent="0">
              <a:buNone/>
            </a:pPr>
            <a:r>
              <a:rPr lang="en-US" dirty="0" smtClean="0">
                <a:sym typeface="Wingdings"/>
              </a:rPr>
              <a:t>Discuss school and home concerns to improve prevention, response, and student outcomes.</a:t>
            </a:r>
          </a:p>
          <a:p>
            <a:pPr marL="457200" lvl="1" indent="0">
              <a:buNone/>
            </a:pPr>
            <a:endParaRPr lang="en-US" dirty="0" smtClean="0">
              <a:sym typeface="Wingdings"/>
            </a:endParaRPr>
          </a:p>
          <a:p>
            <a:pPr marL="457200" lvl="1" indent="0">
              <a:buNone/>
            </a:pPr>
            <a:r>
              <a:rPr lang="en-US" dirty="0" smtClean="0">
                <a:sym typeface="Wingdings"/>
              </a:rPr>
              <a:t>Ask parent or guardian to replace the epinephrine dose that was given, if needed.</a:t>
            </a:r>
          </a:p>
          <a:p>
            <a:pPr marL="457200" lvl="1" indent="0">
              <a:buNone/>
            </a:pPr>
            <a:endParaRPr lang="en-US" dirty="0" smtClean="0">
              <a:sym typeface="Wingdings"/>
            </a:endParaRPr>
          </a:p>
          <a:p>
            <a:pPr marL="457200" lvl="1" indent="0">
              <a:buNone/>
            </a:pPr>
            <a:r>
              <a:rPr lang="en-US" dirty="0" smtClean="0">
                <a:sym typeface="Wingdings"/>
              </a:rPr>
              <a:t>Ask parent or guardian to follow up with health care provider.  </a:t>
            </a: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15</a:t>
            </a:fld>
            <a:endParaRPr lang="en-US" dirty="0"/>
          </a:p>
        </p:txBody>
      </p:sp>
    </p:spTree>
    <p:extLst>
      <p:ext uri="{BB962C8B-B14F-4D97-AF65-F5344CB8AC3E}">
        <p14:creationId xmlns:p14="http://schemas.microsoft.com/office/powerpoint/2010/main" val="312204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As a school leader, you can take the lead to create</a:t>
            </a:r>
            <a:r>
              <a:rPr lang="en-US" baseline="0" dirty="0" smtClean="0"/>
              <a:t> and maintain a healthy school environment for students with food allergies. </a:t>
            </a:r>
            <a:r>
              <a:rPr lang="en-US" dirty="0" smtClean="0"/>
              <a:t>Establishing food allergy policies and practices</a:t>
            </a:r>
            <a:r>
              <a:rPr lang="en-US" baseline="0" dirty="0" smtClean="0"/>
              <a:t> that address competitive foods, such as those available in vending machines or school stores, at fundraisers or athletic events, and during class parties, or after-school programs is another way that you can take the lead and help to create and maintain a healthy school environment for students with food allergies.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Educating students, parents, and families about food allergies can also help to ensure a safer school environment</a:t>
            </a:r>
            <a:endParaRPr lang="en-US" dirty="0" smtClean="0"/>
          </a:p>
          <a:p>
            <a:endParaRPr lang="en-US" baseline="0" dirty="0" smtClean="0"/>
          </a:p>
          <a:p>
            <a:r>
              <a:rPr lang="en-US" baseline="0" dirty="0" smtClean="0"/>
              <a:t>Finally, school administrators can create a positive psychosocial climate that reduces bullying and social isolation and promotes acceptance and understanding of children with food allergies.  Administrators should reinforce the school’s rules as that prohibit discrimination and bullying as they relate to students with food allergies.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16</a:t>
            </a:fld>
            <a:endParaRPr lang="en-US"/>
          </a:p>
        </p:txBody>
      </p:sp>
    </p:spTree>
    <p:extLst>
      <p:ext uri="{BB962C8B-B14F-4D97-AF65-F5344CB8AC3E}">
        <p14:creationId xmlns:p14="http://schemas.microsoft.com/office/powerpoint/2010/main" val="2134774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marL="171450" indent="-171450">
              <a:buFont typeface="Arial" panose="020B0604020202020204" pitchFamily="34" charset="0"/>
              <a:buChar char="•"/>
            </a:pPr>
            <a:r>
              <a:rPr lang="en-US" dirty="0" smtClean="0"/>
              <a:t>There are several federal laws and regulations that address the responsibilities</a:t>
            </a:r>
            <a:r>
              <a:rPr lang="en-US" baseline="0" dirty="0" smtClean="0"/>
              <a:t> of schools to help students manage food allergies that may constitute a disability under federal law and to ensure that children are not subject to discrimination on the basis of their disability. These include the statues of the Section 504 of the Rehabilitation Act of 1974 and the Americans with Disabilities Act of 1990 and the Individuals with Disabilities Education Act, or IDEA.  </a:t>
            </a:r>
          </a:p>
          <a:p>
            <a:pPr marL="171450" indent="-171450">
              <a:buFont typeface="Arial" panose="020B0604020202020204" pitchFamily="34" charset="0"/>
              <a:buChar char="•"/>
            </a:pPr>
            <a:endParaRPr lang="en-US" i="0" baseline="0" dirty="0" smtClean="0">
              <a:latin typeface="+mn-lt"/>
              <a:cs typeface="Arial" pitchFamily="34" charset="0"/>
            </a:endParaRPr>
          </a:p>
          <a:p>
            <a:pPr marL="171450" indent="-171450">
              <a:buFont typeface="Arial" panose="020B0604020202020204" pitchFamily="34" charset="0"/>
              <a:buChar char="•"/>
            </a:pPr>
            <a:r>
              <a:rPr lang="en-US" i="0" baseline="0" dirty="0" smtClean="0">
                <a:latin typeface="+mn-lt"/>
                <a:cs typeface="Arial" pitchFamily="34" charset="0"/>
              </a:rPr>
              <a:t>The Richard B. Russell National School Lunch Act also provides directions for schools to provide meal accommodations for students with disabilities.  </a:t>
            </a:r>
          </a:p>
          <a:p>
            <a:pPr marL="171450" indent="-171450">
              <a:buFont typeface="Arial" panose="020B0604020202020204" pitchFamily="34" charset="0"/>
              <a:buChar char="•"/>
            </a:pPr>
            <a:endParaRPr lang="en-US" i="0" baseline="0" dirty="0" smtClean="0">
              <a:latin typeface="+mn-lt"/>
              <a:cs typeface="Arial" pitchFamily="34" charset="0"/>
            </a:endParaRPr>
          </a:p>
          <a:p>
            <a:pPr marL="171450" indent="-171450">
              <a:buFont typeface="Arial" panose="020B0604020202020204" pitchFamily="34" charset="0"/>
              <a:buChar char="•"/>
            </a:pPr>
            <a:r>
              <a:rPr lang="en-US" i="0" baseline="0" dirty="0" smtClean="0">
                <a:latin typeface="+mn-lt"/>
                <a:cs typeface="Arial" pitchFamily="34" charset="0"/>
              </a:rPr>
              <a:t>FERPA, or the Family Educational Rights and Privacy Act of 1974, protects the confidentiality of student information.  </a:t>
            </a:r>
          </a:p>
          <a:p>
            <a:pPr marL="171450" indent="-171450">
              <a:buFont typeface="Arial" panose="020B0604020202020204" pitchFamily="34" charset="0"/>
              <a:buChar char="•"/>
            </a:pPr>
            <a:endParaRPr lang="en-US" i="0" baseline="0" dirty="0" smtClean="0">
              <a:latin typeface="+mn-lt"/>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CDC’s </a:t>
            </a:r>
            <a:r>
              <a:rPr lang="en-US" i="1" baseline="0" dirty="0" smtClean="0">
                <a:latin typeface="+mn-lt"/>
                <a:cs typeface="Arial" pitchFamily="34" charset="0"/>
              </a:rPr>
              <a:t>Voluntary Guidelines for Managing Food Allergies in Schools and Early Care and Education Programs </a:t>
            </a:r>
            <a:r>
              <a:rPr lang="en-US" i="0" baseline="0" dirty="0" smtClean="0">
                <a:latin typeface="+mn-lt"/>
                <a:cs typeface="Arial" pitchFamily="34" charset="0"/>
              </a:rPr>
              <a:t> provides more detailed information and links to guidance related to these federal laws and can serve as a good resource if you need more information to understand your legal responsibilities.  </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17</a:t>
            </a:fld>
            <a:endParaRPr lang="en-US"/>
          </a:p>
        </p:txBody>
      </p:sp>
    </p:spTree>
    <p:extLst>
      <p:ext uri="{BB962C8B-B14F-4D97-AF65-F5344CB8AC3E}">
        <p14:creationId xmlns:p14="http://schemas.microsoft.com/office/powerpoint/2010/main" val="294785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Take a moment to ask participants to share any </a:t>
            </a:r>
            <a:r>
              <a:rPr lang="en-US" i="1" baseline="0" dirty="0" smtClean="0"/>
              <a:t>questions that were not addressed during the presentation and answer these questions. You can also ask participants to turn to the person next to them and name one action that they will take in the near future to help better manage students with food allergies at school.    </a:t>
            </a:r>
            <a:endParaRPr lang="en-US" sz="1200" b="1" dirty="0" smtClean="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18</a:t>
            </a:fld>
            <a:endParaRPr lang="en-US" dirty="0"/>
          </a:p>
        </p:txBody>
      </p:sp>
    </p:spTree>
    <p:extLst>
      <p:ext uri="{BB962C8B-B14F-4D97-AF65-F5344CB8AC3E}">
        <p14:creationId xmlns:p14="http://schemas.microsoft.com/office/powerpoint/2010/main" val="407061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smtClean="0"/>
              <a:t>CDC Voluntary Guidelines for Managing Food Allergies in Schools and Early Care and Education Programs</a:t>
            </a:r>
            <a:r>
              <a:rPr lang="en-US" i="0" baseline="0" dirty="0" smtClean="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19</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a:defRPr/>
            </a:pPr>
            <a:r>
              <a:rPr lang="en-US" dirty="0" smtClean="0">
                <a:latin typeface="+mn-lt"/>
                <a:cs typeface="Arial" pitchFamily="34" charset="0"/>
              </a:rPr>
              <a:t>The purpose of this presentation is to explain the role of school administrators</a:t>
            </a:r>
            <a:r>
              <a:rPr lang="en-US" baseline="0" dirty="0" smtClean="0">
                <a:latin typeface="+mn-lt"/>
                <a:cs typeface="Arial" pitchFamily="34" charset="0"/>
              </a:rPr>
              <a:t> in supporting the implementation of practices and policies to effectively manage food allergies in schools. In addition, the purpose is to share the CDC resource of the </a:t>
            </a:r>
            <a:r>
              <a:rPr lang="en-US" i="1" baseline="0" dirty="0" smtClean="0">
                <a:latin typeface="+mn-lt"/>
                <a:cs typeface="Arial" pitchFamily="34" charset="0"/>
              </a:rPr>
              <a:t>Voluntary Guidelines for Managing Food Allergies in Schools and Early Care and Education Programs</a:t>
            </a:r>
            <a:r>
              <a:rPr lang="en-US" baseline="0" dirty="0" smtClean="0">
                <a:latin typeface="+mn-lt"/>
                <a:cs typeface="Arial" pitchFamily="34" charset="0"/>
              </a:rPr>
              <a:t>.  </a:t>
            </a:r>
          </a:p>
          <a:p>
            <a:pPr>
              <a:defRPr/>
            </a:pPr>
            <a:r>
              <a:rPr lang="en-US" baseline="0" dirty="0" smtClean="0">
                <a:latin typeface="+mn-lt"/>
                <a:cs typeface="Arial" pitchFamily="34" charset="0"/>
              </a:rPr>
              <a:t>                </a:t>
            </a:r>
            <a:endParaRPr lang="en-US" dirty="0" smtClean="0">
              <a:latin typeface="+mn-lt"/>
              <a:cs typeface="Arial" pitchFamily="34" charset="0"/>
            </a:endParaRPr>
          </a:p>
          <a:p>
            <a:pPr>
              <a:defRPr/>
            </a:pPr>
            <a:r>
              <a:rPr lang="en-US" dirty="0" smtClean="0">
                <a:latin typeface="+mn-lt"/>
                <a:cs typeface="Arial" pitchFamily="34" charset="0"/>
              </a:rPr>
              <a:t>After this presentation, school administrators will be able to do the following:</a:t>
            </a:r>
          </a:p>
          <a:p>
            <a:pPr>
              <a:defRPr/>
            </a:pPr>
            <a:endParaRPr lang="en-US" dirty="0" smtClean="0">
              <a:latin typeface="+mn-lt"/>
              <a:cs typeface="Arial" pitchFamily="34" charset="0"/>
            </a:endParaRPr>
          </a:p>
          <a:p>
            <a:pPr marL="171450" indent="-171450">
              <a:buFont typeface="Arial" panose="020B0604020202020204" pitchFamily="34" charset="0"/>
              <a:buChar char="•"/>
            </a:pPr>
            <a:r>
              <a:rPr lang="en-US" dirty="0" smtClean="0"/>
              <a:t>Describe the symptoms of food allergies and life-threatening reactions.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actions administrators can take to support the management of food allergies in schools.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two resources that can be used to support the development of healthy and safe schools for students with food allergies. </a:t>
            </a:r>
          </a:p>
          <a:p>
            <a:pPr marL="0" indent="0">
              <a:buFont typeface="Arial" panose="020B0604020202020204" pitchFamily="34" charset="0"/>
              <a:buNone/>
              <a:defRPr/>
            </a:pPr>
            <a:endParaRPr lang="en-US" dirty="0" smtClean="0">
              <a:latin typeface="+mn-lt"/>
              <a:cs typeface="Arial" pitchFamily="34" charset="0"/>
            </a:endParaRPr>
          </a:p>
          <a:p>
            <a:pPr marL="0" indent="0">
              <a:buFont typeface="Arial" panose="020B0604020202020204" pitchFamily="34" charset="0"/>
              <a:buNone/>
              <a:defRPr/>
            </a:pPr>
            <a:r>
              <a:rPr lang="en-US" dirty="0" smtClean="0">
                <a:latin typeface="+mn-lt"/>
                <a:cs typeface="Arial" pitchFamily="34" charset="0"/>
              </a:rPr>
              <a:t>Before we review action steps for school administrators, I will share some information about the guidelines and the nature of food allergies in lives</a:t>
            </a:r>
            <a:r>
              <a:rPr lang="en-US" baseline="0" dirty="0" smtClean="0">
                <a:latin typeface="+mn-lt"/>
                <a:cs typeface="Arial" pitchFamily="34" charset="0"/>
              </a:rPr>
              <a:t> of the students we serve.</a:t>
            </a:r>
            <a:endParaRPr lang="en-US"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315873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the</a:t>
            </a:r>
            <a:r>
              <a:rPr lang="en-US" baseline="0" dirty="0" smtClean="0"/>
              <a:t> CDC published the </a:t>
            </a:r>
            <a:r>
              <a:rPr lang="en-US" i="1" baseline="0" dirty="0" smtClean="0"/>
              <a:t>Voluntary Guidelines for Managing Food Allergies in Schools and Early Care and Education Programs</a:t>
            </a:r>
            <a:r>
              <a:rPr lang="en-US" i="0" baseline="0" dirty="0" smtClean="0"/>
              <a:t>, to help schools manage the risk of food allergies and severe allergic reactions in students. Managing food allergies can be accomplished through a partnership between families, health care providers, and schools. As a school administrator, you provide the leadership necessary to ensure that comprehensive plans are in place for protecting students with food allergies and for responding to food allergy emergencies. This presentation will give you the information you need to lead your school’s food allergy management response.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89461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Food</a:t>
            </a:r>
            <a:r>
              <a:rPr lang="en-US" baseline="0" dirty="0" smtClean="0"/>
              <a:t> allergies are a growing concern for health and education officials alike. Food allergies affect approximately 4% of school-aged children. For reasons that are not completely understood, the incidence of food allergies is also increasing. </a:t>
            </a:r>
            <a:r>
              <a:rPr lang="en-US" baseline="30000" dirty="0" smtClean="0"/>
              <a:t>1,2  </a:t>
            </a:r>
          </a:p>
          <a:p>
            <a:endParaRPr lang="en-US" baseline="30000" dirty="0" smtClean="0"/>
          </a:p>
          <a:p>
            <a:r>
              <a:rPr lang="en-US" sz="1200" baseline="0" dirty="0" smtClean="0"/>
              <a:t>Another alarming statistic is that 1 of 5 students (20%) with food allergies will have a reaction while at school and up to 25% of students who have a severe and potentially life threatening reaction at school have no previous known food allergy.</a:t>
            </a:r>
            <a:r>
              <a:rPr lang="en-US" sz="1200" baseline="30000" dirty="0" smtClean="0"/>
              <a:t>3,4</a:t>
            </a:r>
            <a:endParaRPr lang="en-US" sz="1200" baseline="0" dirty="0" smtClean="0"/>
          </a:p>
          <a:p>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 a good time to have participants</a:t>
            </a:r>
            <a:r>
              <a:rPr lang="en-US" i="1" baseline="0" dirty="0" smtClean="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48992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Understanding</a:t>
            </a:r>
            <a:r>
              <a:rPr lang="en-US" baseline="0" dirty="0" smtClean="0"/>
              <a:t> the nature of food allergies is the first step to being able to effectively manage food allergies in schools.  </a:t>
            </a:r>
          </a:p>
          <a:p>
            <a:endParaRPr lang="en-US" baseline="0" dirty="0" smtClean="0"/>
          </a:p>
          <a:p>
            <a:r>
              <a:rPr lang="en-US" baseline="0" dirty="0" smtClean="0"/>
              <a:t>A food allergy is an adverse immune system response that occurs soon after exposure to a certain food. There are more than 170 different foods which can cause food allergies, but most food allergies are caused by milk, eggs, fish, shellfish, wheat, soy, peanuts, and tree nuts. </a:t>
            </a:r>
          </a:p>
          <a:p>
            <a:endParaRPr lang="en-US" baseline="0" dirty="0" smtClean="0"/>
          </a:p>
          <a:p>
            <a:r>
              <a:rPr lang="en-US" baseline="0" dirty="0" smtClean="0"/>
              <a:t>Food allergy reactions can range from mild to very severe and the severity of reactions is difficult to predict. This immune response can include and affect the respiratory system, gastrointestinal tract, skin or cardiovascular system. Symptoms can include swollen lips, tongue, or eyes; itchiness, rash, or hives; nausea, vomiting, or loss of consciousness; and mood change or confusion.  </a:t>
            </a:r>
          </a:p>
          <a:p>
            <a:endParaRPr lang="en-US" baseline="0" dirty="0" smtClean="0"/>
          </a:p>
          <a:p>
            <a:r>
              <a:rPr lang="en-US" dirty="0" smtClean="0"/>
              <a:t>Anaphylaxis</a:t>
            </a:r>
            <a:r>
              <a:rPr lang="en-US" baseline="0" dirty="0" smtClean="0"/>
              <a:t> is best described as a severe allergic reaction that is rapid in onset and may cause death. 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smtClean="0"/>
              <a:t>1</a:t>
            </a:r>
            <a:r>
              <a:rPr lang="en-US" baseline="0" dirty="0" smtClean="0"/>
              <a:t>  Therefore, all children with known or suspected ingestion of a food allergen and the appearance of symptoms consistent with an allergic reaction must be closely monitored and possibly treated for early signs of anaphylaxis. </a:t>
            </a:r>
          </a:p>
          <a:p>
            <a:endParaRPr lang="en-US" baseline="0" dirty="0" smtClean="0"/>
          </a:p>
          <a:p>
            <a:r>
              <a:rPr lang="en-US" baseline="0" dirty="0" smtClean="0"/>
              <a:t>There is no treatment to prevent food allergy reactions. Strict avoidance of the food allergen is the only way to prevent a reaction. Since avoidance is not always possible, school staff must be prepared to deal with allergic reactions, including anaphylaxis. The recommended first line treatment for anaphylaxis is the prompt use of epinephrine. Epinephrine is typically given by an auto-injector, which is a spring loaded syringe used to deliver a measured dose of epinephrine. Epinephrine auto-injectors are designed so that they can be administered by nonmedical personnel.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413195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endParaRPr lang="en-US" b="1" dirty="0" smtClean="0"/>
          </a:p>
          <a:p>
            <a:r>
              <a:rPr lang="en-US" b="0" dirty="0" smtClean="0"/>
              <a:t>If</a:t>
            </a:r>
            <a:r>
              <a:rPr lang="en-US" b="0" baseline="0" dirty="0" smtClean="0"/>
              <a:t> you suspect anaphylaxis, do the following:</a:t>
            </a:r>
          </a:p>
          <a:p>
            <a:endParaRPr lang="en-US" b="0" baseline="0" dirty="0" smtClean="0"/>
          </a:p>
          <a:p>
            <a:pPr marL="228600" indent="-228600">
              <a:buAutoNum type="arabicPeriod"/>
            </a:pPr>
            <a:r>
              <a:rPr lang="en-US" b="0" baseline="0" dirty="0" smtClean="0"/>
              <a:t>Activate the student’s food allergy emergency plan.</a:t>
            </a:r>
          </a:p>
          <a:p>
            <a:pPr marL="228600" indent="-228600">
              <a:buAutoNum type="arabicPeriod"/>
            </a:pPr>
            <a:r>
              <a:rPr lang="en-US" b="0" baseline="0" dirty="0" smtClean="0"/>
              <a:t>Be ready to administer an epinephrine auto-injector if you are delegated and trained to do so.</a:t>
            </a:r>
          </a:p>
          <a:p>
            <a:pPr marL="228600" indent="-228600">
              <a:buAutoNum type="arabicPeriod"/>
            </a:pPr>
            <a:r>
              <a:rPr lang="en-US" b="0" baseline="0" dirty="0" smtClean="0"/>
              <a:t>Call 911 or the emergency medical system immediately. All students with anaphylaxis must be monitored closely and evaluated as soon as possible in an emergency care setting.</a:t>
            </a:r>
            <a:endParaRPr lang="en-US" b="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247933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baseline="0" dirty="0" smtClean="0"/>
          </a:p>
          <a:p>
            <a:r>
              <a:rPr lang="en-US" baseline="0" dirty="0" smtClean="0"/>
              <a:t>The importance of seeking emergency care as soon as possible must be emphasized. 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smtClean="0"/>
              <a:t>6</a:t>
            </a:r>
          </a:p>
          <a:p>
            <a:endParaRPr lang="en-US" baseline="3000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56662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a:t>
            </a:r>
            <a:r>
              <a:rPr lang="en-US" i="1" baseline="0" dirty="0" smtClean="0"/>
              <a:t> a good time to</a:t>
            </a:r>
            <a:r>
              <a:rPr lang="en-US" i="1" dirty="0" smtClean="0"/>
              <a:t> ask participants</a:t>
            </a:r>
            <a:r>
              <a:rPr lang="en-US" i="1" baseline="0" dirty="0" smtClean="0"/>
              <a:t> if they are aware of a food allergy plan in their school or school district, and if they know where to locate this plan. Depending on their responses, you could charge them with becoming familiar with the contents of the existing plan, or be instrumental in coordinating the development of a Food Allergy Management and Prevention Plan for their schools. </a:t>
            </a:r>
            <a:endParaRPr lang="en-US" dirty="0" smtClean="0"/>
          </a:p>
          <a:p>
            <a:endParaRPr lang="en-US" dirty="0" smtClean="0"/>
          </a:p>
          <a:p>
            <a:r>
              <a:rPr lang="en-US" dirty="0" smtClean="0"/>
              <a:t>School principals and assistant principals are</a:t>
            </a:r>
            <a:r>
              <a:rPr lang="en-US" baseline="0" dirty="0" smtClean="0"/>
              <a:t> in key positions to lead their school in planning for the management of food allergies. Your leadership can ensure that your school is prepared to manage food allergies and food allergy emergencies. Some of the key action steps include the following:</a:t>
            </a:r>
          </a:p>
          <a:p>
            <a:pPr marL="0" indent="0">
              <a:buNone/>
            </a:pPr>
            <a:endParaRPr lang="en-US" baseline="0" dirty="0" smtClean="0"/>
          </a:p>
          <a:p>
            <a:pPr marL="171450" indent="-171450">
              <a:buFont typeface="Arial" panose="020B0604020202020204" pitchFamily="34" charset="0"/>
              <a:buChar char="•"/>
            </a:pPr>
            <a:r>
              <a:rPr lang="en-US" baseline="0" dirty="0" smtClean="0"/>
              <a:t>Coordinate the planning and implementation of your school’s food allergy plan, also sometimes referred to as the food allergy management and prevention plan or FAMPP.  This plan is needed to manage and monitor students with food allergies on a daily basis, whether they are at school or at school-sponsored events.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You should identify a qualified team leader to take responsibility for development and implementation of your school plan in coordination with you and a team of school staff chosen for this work. Often this team leader is the school nurse or other district health official. Your school plan should include developing procedures for identifying children with food allergies and creating individual food allergy emergency plans for these students</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2347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indent="0">
              <a:buNone/>
            </a:pPr>
            <a:endParaRPr lang="en-US" baseline="0" dirty="0" smtClean="0"/>
          </a:p>
          <a:p>
            <a:pPr marL="0" indent="0">
              <a:buNone/>
            </a:pPr>
            <a:r>
              <a:rPr lang="en-US" baseline="0" dirty="0" smtClean="0"/>
              <a:t>Your school’s food allergy plan should address the following five priorities:</a:t>
            </a:r>
          </a:p>
          <a:p>
            <a:pPr marL="0" indent="0">
              <a:buNone/>
            </a:pPr>
            <a:r>
              <a:rPr lang="en-US" baseline="0" dirty="0" smtClean="0"/>
              <a:t> </a:t>
            </a:r>
          </a:p>
          <a:p>
            <a:pPr marL="228600" indent="-228600">
              <a:buAutoNum type="arabicPeriod"/>
            </a:pPr>
            <a:r>
              <a:rPr lang="en-US" baseline="0" dirty="0" smtClean="0"/>
              <a:t>Ensure the daily management of food allergies for individual children.</a:t>
            </a:r>
          </a:p>
          <a:p>
            <a:pPr marL="228600" indent="-228600">
              <a:buAutoNum type="arabicPeriod"/>
            </a:pPr>
            <a:r>
              <a:rPr lang="en-US" baseline="0" dirty="0" smtClean="0"/>
              <a:t>Prepare for food allergy emergencies.</a:t>
            </a:r>
          </a:p>
          <a:p>
            <a:pPr marL="228600" indent="-228600">
              <a:buAutoNum type="arabicPeriod"/>
            </a:pPr>
            <a:r>
              <a:rPr lang="en-US" baseline="0" dirty="0" smtClean="0"/>
              <a:t>Provide professional development on food allergies for staff members.</a:t>
            </a:r>
          </a:p>
          <a:p>
            <a:pPr marL="228600" indent="-228600">
              <a:buAutoNum type="arabicPeriod"/>
            </a:pPr>
            <a:r>
              <a:rPr lang="en-US" baseline="0" dirty="0" smtClean="0"/>
              <a:t>Educate all students and their families about food allergies.</a:t>
            </a:r>
          </a:p>
          <a:p>
            <a:pPr marL="228600" indent="-228600">
              <a:buAutoNum type="arabicPeriod"/>
            </a:pPr>
            <a:r>
              <a:rPr lang="en-US" baseline="0" dirty="0" smtClean="0"/>
              <a:t>Create and maintain a healthy and safe educational environment.</a:t>
            </a:r>
          </a:p>
          <a:p>
            <a:pPr marL="0" indent="0">
              <a:buNone/>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428192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91A59-F280-4AA6-A72B-6979ED79067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
        <p:nvSpPr>
          <p:cNvPr id="7" name="Rectangle 6"/>
          <p:cNvSpPr/>
          <p:nvPr userDrawn="1"/>
        </p:nvSpPr>
        <p:spPr>
          <a:xfrm>
            <a:off x="-2" y="2022910"/>
            <a:ext cx="9144001" cy="3768290"/>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898" t="3846" r="1016" b="2198"/>
          <a:stretch/>
        </p:blipFill>
        <p:spPr>
          <a:xfrm>
            <a:off x="0" y="0"/>
            <a:ext cx="9144000" cy="2022910"/>
          </a:xfrm>
          <a:prstGeom prst="rect">
            <a:avLst/>
          </a:prstGeom>
        </p:spPr>
      </p:pic>
    </p:spTree>
    <p:extLst>
      <p:ext uri="{BB962C8B-B14F-4D97-AF65-F5344CB8AC3E}">
        <p14:creationId xmlns:p14="http://schemas.microsoft.com/office/powerpoint/2010/main" val="2800289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6E43D30-DD02-4CBA-9F14-00606B36FEED}" type="datetime1">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31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A4796-8103-4859-A028-4E3B67A7C981}" type="datetime1">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1DB6471-E754-4246-A6E8-62D56274EB36}"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7228A-1588-4D71-9918-2DFB9C9117A3}"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00D23-0753-4ABC-AEE2-3A74F01BD44D}"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1388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00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6E298C-D959-4672-8ED9-CCCD88B80B24}"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928025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1DD3F-B194-4932-BA52-13A87AEFA32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spTree>
    <p:extLst>
      <p:ext uri="{BB962C8B-B14F-4D97-AF65-F5344CB8AC3E}">
        <p14:creationId xmlns:p14="http://schemas.microsoft.com/office/powerpoint/2010/main" val="24314680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2">
                  <a:lumMod val="60000"/>
                  <a:lumOff val="40000"/>
                </a:schemeClr>
              </a:buClr>
              <a:buSzPct val="75000"/>
              <a:buFont typeface="Wingdings" panose="05000000000000000000" pitchFamily="2" charset="2"/>
              <a:buChar char=""/>
              <a:defRPr>
                <a:solidFill>
                  <a:srgbClr val="000000"/>
                </a:solidFill>
              </a:defRPr>
            </a:lvl1pPr>
            <a:lvl2pPr marL="742950" indent="-285750">
              <a:buClr>
                <a:schemeClr val="tx2">
                  <a:lumMod val="60000"/>
                  <a:lumOff val="40000"/>
                </a:schemeClr>
              </a:buClr>
              <a:buSzPct val="70000"/>
              <a:buFont typeface="Wingdings" panose="05000000000000000000" pitchFamily="2" charset="2"/>
              <a:buChar char="n"/>
              <a:defRPr>
                <a:solidFill>
                  <a:srgbClr val="000000"/>
                </a:solidFill>
              </a:defRPr>
            </a:lvl2pPr>
            <a:lvl3pPr marL="1143000" indent="-228600">
              <a:buClr>
                <a:schemeClr val="tx2">
                  <a:lumMod val="60000"/>
                  <a:lumOff val="40000"/>
                </a:schemeClr>
              </a:buClr>
              <a:buSzPct val="70000"/>
              <a:buFont typeface="Wingdings" panose="05000000000000000000" pitchFamily="2" charset="2"/>
              <a:buChar char="t"/>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4133C9-7D54-4F5B-B39B-EAD6CC6DC818}"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4027970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2">
                  <a:lumMod val="60000"/>
                  <a:lumOff val="40000"/>
                </a:schemeClr>
              </a:buClr>
              <a:buSzPct val="75000"/>
              <a:buFont typeface="Wingdings" panose="05000000000000000000" pitchFamily="2" charset="2"/>
              <a:buChar char=""/>
              <a:defRPr>
                <a:solidFill>
                  <a:srgbClr val="000000"/>
                </a:solidFill>
              </a:defRPr>
            </a:lvl1pPr>
            <a:lvl2pPr marL="742950" indent="-285750">
              <a:buClr>
                <a:schemeClr val="tx2">
                  <a:lumMod val="60000"/>
                  <a:lumOff val="40000"/>
                </a:schemeClr>
              </a:buClr>
              <a:buSzPct val="70000"/>
              <a:buFont typeface="Wingdings" panose="05000000000000000000" pitchFamily="2" charset="2"/>
              <a:buChar char="n"/>
              <a:defRPr>
                <a:solidFill>
                  <a:srgbClr val="000000"/>
                </a:solidFill>
              </a:defRPr>
            </a:lvl2pPr>
            <a:lvl3pPr marL="1143000" indent="-228600">
              <a:buClr>
                <a:schemeClr val="tx2">
                  <a:lumMod val="60000"/>
                  <a:lumOff val="40000"/>
                </a:schemeClr>
              </a:buClr>
              <a:buSzPct val="70000"/>
              <a:buFont typeface="Wingdings" panose="05000000000000000000" pitchFamily="2" charset="2"/>
              <a:buChar char="t"/>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4133C9-7D54-4F5B-B39B-EAD6CC6DC818}"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7" name="Round Same Side Corner Rectangle 6"/>
          <p:cNvSpPr/>
          <p:nvPr userDrawn="1"/>
        </p:nvSpPr>
        <p:spPr>
          <a:xfrm>
            <a:off x="371104" y="372944"/>
            <a:ext cx="8391896" cy="1074856"/>
          </a:xfrm>
          <a:prstGeom prst="round2SameRect">
            <a:avLst>
              <a:gd name="adj1" fmla="val 13007"/>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b="1">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567629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9" name="Group 8"/>
          <p:cNvGrpSpPr/>
          <p:nvPr userDrawn="1"/>
        </p:nvGrpSpPr>
        <p:grpSpPr>
          <a:xfrm>
            <a:off x="381000" y="372944"/>
            <a:ext cx="8391896" cy="6117117"/>
            <a:chOff x="381000" y="372944"/>
            <a:chExt cx="8391896" cy="6117117"/>
          </a:xfrm>
        </p:grpSpPr>
        <p:sp>
          <p:nvSpPr>
            <p:cNvPr id="7" name="Round Single Corner Rectangle 6"/>
            <p:cNvSpPr/>
            <p:nvPr userDrawn="1"/>
          </p:nvSpPr>
          <p:spPr>
            <a:xfrm rot="10800000">
              <a:off x="390894" y="1079862"/>
              <a:ext cx="4800599" cy="5410199"/>
            </a:xfrm>
            <a:prstGeom prst="round1Rect">
              <a:avLst>
                <a:gd name="adj" fmla="val 29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a:off x="381000" y="372944"/>
              <a:ext cx="8391896" cy="846256"/>
            </a:xfrm>
            <a:prstGeom prst="round2SameRect">
              <a:avLst>
                <a:gd name="adj1" fmla="val 13007"/>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304800"/>
            <a:ext cx="8229600" cy="1036638"/>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4267200" cy="4525963"/>
          </a:xfrm>
          <a:prstGeom prst="rect">
            <a:avLst/>
          </a:prstGeom>
        </p:spPr>
        <p:txBody>
          <a:bodyPr/>
          <a:lstStyle>
            <a:lvl1pPr marL="342900" indent="-342900">
              <a:buClr>
                <a:schemeClr val="tx2">
                  <a:lumMod val="60000"/>
                  <a:lumOff val="40000"/>
                </a:schemeClr>
              </a:buClr>
              <a:buSzPct val="75000"/>
              <a:buFont typeface="Wingdings" panose="05000000000000000000" pitchFamily="2" charset="2"/>
              <a:buChar char=""/>
              <a:defRPr>
                <a:solidFill>
                  <a:srgbClr val="000000"/>
                </a:solidFill>
              </a:defRPr>
            </a:lvl1pPr>
            <a:lvl2pPr marL="742950" indent="-285750">
              <a:buClr>
                <a:schemeClr val="tx2">
                  <a:lumMod val="60000"/>
                  <a:lumOff val="40000"/>
                </a:schemeClr>
              </a:buClr>
              <a:buSzPct val="70000"/>
              <a:buFont typeface="Wingdings" panose="05000000000000000000" pitchFamily="2" charset="2"/>
              <a:buChar char="n"/>
              <a:defRPr>
                <a:solidFill>
                  <a:srgbClr val="000000"/>
                </a:solidFill>
              </a:defRPr>
            </a:lvl2pPr>
            <a:lvl3pPr marL="1143000" indent="-228600">
              <a:buClr>
                <a:schemeClr val="tx2">
                  <a:lumMod val="60000"/>
                  <a:lumOff val="40000"/>
                </a:schemeClr>
              </a:buClr>
              <a:buSzPct val="70000"/>
              <a:buFont typeface="Wingdings" panose="05000000000000000000" pitchFamily="2" charset="2"/>
              <a:buChar char="t"/>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173" y="462199"/>
            <a:ext cx="8301903" cy="971746"/>
          </a:xfrm>
          <a:prstGeom prst="rect">
            <a:avLst/>
          </a:prstGeom>
        </p:spPr>
      </p:pic>
      <p:sp>
        <p:nvSpPr>
          <p:cNvPr id="3" name="Content Placeholder 2"/>
          <p:cNvSpPr>
            <a:spLocks noGrp="1"/>
          </p:cNvSpPr>
          <p:nvPr>
            <p:ph idx="1"/>
          </p:nvPr>
        </p:nvSpPr>
        <p:spPr>
          <a:xfrm>
            <a:off x="457200" y="1600200"/>
            <a:ext cx="8153400" cy="4525963"/>
          </a:xfrm>
          <a:prstGeom prst="rect">
            <a:avLst/>
          </a:prstGeom>
        </p:spPr>
        <p:txBody>
          <a:bodyPr/>
          <a:lstStyle>
            <a:lvl1pPr marL="342900" indent="-342900">
              <a:buClr>
                <a:schemeClr val="tx2">
                  <a:lumMod val="60000"/>
                  <a:lumOff val="40000"/>
                </a:schemeClr>
              </a:buClr>
              <a:buSzPct val="75000"/>
              <a:buFont typeface="Wingdings" panose="05000000000000000000" pitchFamily="2" charset="2"/>
              <a:buChar char=""/>
              <a:defRPr>
                <a:solidFill>
                  <a:srgbClr val="000000"/>
                </a:solidFill>
              </a:defRPr>
            </a:lvl1pPr>
            <a:lvl2pPr marL="742950" indent="-285750">
              <a:buClr>
                <a:schemeClr val="tx2">
                  <a:lumMod val="60000"/>
                  <a:lumOff val="40000"/>
                </a:schemeClr>
              </a:buClr>
              <a:buSzPct val="70000"/>
              <a:buFont typeface="Wingdings" panose="05000000000000000000" pitchFamily="2" charset="2"/>
              <a:buChar char="n"/>
              <a:defRPr>
                <a:solidFill>
                  <a:srgbClr val="000000"/>
                </a:solidFill>
              </a:defRPr>
            </a:lvl2pPr>
            <a:lvl3pPr marL="1143000" indent="-228600">
              <a:buClr>
                <a:schemeClr val="tx2">
                  <a:lumMod val="60000"/>
                  <a:lumOff val="40000"/>
                </a:schemeClr>
              </a:buClr>
              <a:buSzPct val="70000"/>
              <a:buFont typeface="Wingdings" panose="05000000000000000000" pitchFamily="2" charset="2"/>
              <a:buChar char="t"/>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32DA1F-80F5-4F95-8328-63B08248F51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609600" y="355602"/>
            <a:ext cx="8229600" cy="1036638"/>
          </a:xfrm>
        </p:spPr>
        <p:txBody>
          <a:bodyPr>
            <a:normAutofit/>
          </a:bodyPr>
          <a:lstStyle>
            <a:lvl1pP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7066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855" y="609600"/>
            <a:ext cx="8361218" cy="914400"/>
          </a:xfrm>
          <a:prstGeom prst="rect">
            <a:avLst/>
          </a:prstGeom>
        </p:spPr>
      </p:pic>
      <p:sp>
        <p:nvSpPr>
          <p:cNvPr id="3" name="Content Placeholder 2"/>
          <p:cNvSpPr>
            <a:spLocks noGrp="1"/>
          </p:cNvSpPr>
          <p:nvPr>
            <p:ph idx="1"/>
          </p:nvPr>
        </p:nvSpPr>
        <p:spPr>
          <a:xfrm>
            <a:off x="457200" y="1600200"/>
            <a:ext cx="8153400" cy="4525963"/>
          </a:xfrm>
          <a:prstGeom prst="rect">
            <a:avLst/>
          </a:prstGeom>
        </p:spPr>
        <p:txBody>
          <a:bodyPr/>
          <a:lstStyle>
            <a:lvl1pPr marL="342900" indent="-342900">
              <a:buClr>
                <a:schemeClr val="tx2">
                  <a:lumMod val="60000"/>
                  <a:lumOff val="40000"/>
                </a:schemeClr>
              </a:buClr>
              <a:buSzPct val="75000"/>
              <a:buFont typeface="Wingdings" panose="05000000000000000000" pitchFamily="2" charset="2"/>
              <a:buChar char=""/>
              <a:defRPr>
                <a:solidFill>
                  <a:srgbClr val="000000"/>
                </a:solidFill>
              </a:defRPr>
            </a:lvl1pPr>
            <a:lvl2pPr marL="742950" indent="-285750">
              <a:buClr>
                <a:schemeClr val="tx2">
                  <a:lumMod val="60000"/>
                  <a:lumOff val="40000"/>
                </a:schemeClr>
              </a:buClr>
              <a:buSzPct val="70000"/>
              <a:buFont typeface="Wingdings" panose="05000000000000000000" pitchFamily="2" charset="2"/>
              <a:buChar char="n"/>
              <a:defRPr>
                <a:solidFill>
                  <a:srgbClr val="000000"/>
                </a:solidFill>
              </a:defRPr>
            </a:lvl2pPr>
            <a:lvl3pPr marL="1143000" indent="-228600">
              <a:buClr>
                <a:schemeClr val="tx2">
                  <a:lumMod val="60000"/>
                  <a:lumOff val="40000"/>
                </a:schemeClr>
              </a:buClr>
              <a:buSzPct val="70000"/>
              <a:buFont typeface="Wingdings" panose="05000000000000000000" pitchFamily="2" charset="2"/>
              <a:buChar char="t"/>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32DA1F-80F5-4F95-8328-63B08248F51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609600" y="487362"/>
            <a:ext cx="8229600" cy="1036638"/>
          </a:xfrm>
        </p:spPr>
        <p:txBody>
          <a:bodyPr>
            <a:normAutofit/>
          </a:bodyPr>
          <a:lstStyle>
            <a:lvl1pP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317654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45" y="513924"/>
            <a:ext cx="8337665" cy="1295400"/>
          </a:xfrm>
          <a:prstGeom prst="rect">
            <a:avLst/>
          </a:prstGeom>
        </p:spPr>
      </p:pic>
      <p:sp>
        <p:nvSpPr>
          <p:cNvPr id="3" name="Content Placeholder 2"/>
          <p:cNvSpPr>
            <a:spLocks noGrp="1"/>
          </p:cNvSpPr>
          <p:nvPr>
            <p:ph idx="1"/>
          </p:nvPr>
        </p:nvSpPr>
        <p:spPr>
          <a:xfrm>
            <a:off x="617833" y="1809324"/>
            <a:ext cx="8153400" cy="4525963"/>
          </a:xfrm>
          <a:prstGeom prst="rect">
            <a:avLst/>
          </a:prstGeom>
        </p:spPr>
        <p:txBody>
          <a:bodyPr/>
          <a:lstStyle>
            <a:lvl1pPr marL="342900" indent="-342900">
              <a:buClr>
                <a:schemeClr val="tx2">
                  <a:lumMod val="60000"/>
                  <a:lumOff val="40000"/>
                </a:schemeClr>
              </a:buClr>
              <a:buSzPct val="75000"/>
              <a:buFont typeface="Wingdings" panose="05000000000000000000" pitchFamily="2" charset="2"/>
              <a:buChar char=""/>
              <a:defRPr>
                <a:solidFill>
                  <a:srgbClr val="000000"/>
                </a:solidFill>
              </a:defRPr>
            </a:lvl1pPr>
            <a:lvl2pPr marL="742950" indent="-285750">
              <a:buClr>
                <a:schemeClr val="tx2">
                  <a:lumMod val="60000"/>
                  <a:lumOff val="40000"/>
                </a:schemeClr>
              </a:buClr>
              <a:buSzPct val="70000"/>
              <a:buFont typeface="Wingdings" panose="05000000000000000000" pitchFamily="2" charset="2"/>
              <a:buChar char="n"/>
              <a:defRPr>
                <a:solidFill>
                  <a:srgbClr val="000000"/>
                </a:solidFill>
              </a:defRPr>
            </a:lvl2pPr>
            <a:lvl3pPr marL="1143000" indent="-228600">
              <a:buClr>
                <a:schemeClr val="tx2">
                  <a:lumMod val="60000"/>
                  <a:lumOff val="40000"/>
                </a:schemeClr>
              </a:buClr>
              <a:buSzPct val="70000"/>
              <a:buFont typeface="Wingdings" panose="05000000000000000000" pitchFamily="2" charset="2"/>
              <a:buChar char="t"/>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32DA1F-80F5-4F95-8328-63B08248F51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2" name="Title 1"/>
          <p:cNvSpPr>
            <a:spLocks noGrp="1"/>
          </p:cNvSpPr>
          <p:nvPr>
            <p:ph type="title"/>
          </p:nvPr>
        </p:nvSpPr>
        <p:spPr>
          <a:xfrm>
            <a:off x="2057400" y="563562"/>
            <a:ext cx="6705600" cy="1036638"/>
          </a:xfrm>
        </p:spPr>
        <p:txBody>
          <a:bodyPr>
            <a:normAutofit/>
          </a:bodyPr>
          <a:lstStyle>
            <a:lvl1pPr>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70401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A37619-FEB6-424C-ACDC-1B9F272535E0}"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B7F41F1-AF65-462B-9828-99D83187009A}"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7707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381000" y="373710"/>
            <a:ext cx="8382000" cy="6118529"/>
          </a:xfrm>
          <a:prstGeom prst="roundRect">
            <a:avLst>
              <a:gd name="adj" fmla="val 2294"/>
            </a:avLst>
          </a:prstGeom>
          <a:solidFill>
            <a:srgbClr val="E9EFF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2/5/2015</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1" r:id="rId4"/>
    <p:sldLayoutId id="2147483662" r:id="rId5"/>
    <p:sldLayoutId id="2147483663" r:id="rId6"/>
    <p:sldLayoutId id="2147483665"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healthyyouth/foodallergies/" TargetMode="External"/><Relationship Id="rId7" Type="http://schemas.openxmlformats.org/officeDocument/2006/relationships/hyperlink" Target="http://www.nsba.org/services/school-board-leadership-services/food-allergiesschool-healt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file:///\\cdc.gov\private\M328\yao7\Food%20Allergies\&#8226;%09http:\www.nsba.org\services\school-board-leadership-services\food-allergiesschool-health" TargetMode="External"/><Relationship Id="rId5" Type="http://schemas.openxmlformats.org/officeDocument/2006/relationships/hyperlink" Target="http://www.nasn.org/ToolsResources/FoodAllergyandAnaphylaxis" TargetMode="External"/><Relationship Id="rId4" Type="http://schemas.openxmlformats.org/officeDocument/2006/relationships/hyperlink" Target="http://www.foodallergy.org/resources/school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naging Food Allergies in Schools.The role of school administrators" title="Alt text."/>
          <p:cNvPicPr>
            <a:picLocks noChangeAspect="1"/>
          </p:cNvPicPr>
          <p:nvPr/>
        </p:nvPicPr>
        <p:blipFill rotWithShape="1">
          <a:blip r:embed="rId3">
            <a:extLst>
              <a:ext uri="{28A0092B-C50C-407E-A947-70E740481C1C}">
                <a14:useLocalDpi xmlns:a14="http://schemas.microsoft.com/office/drawing/2010/main" val="0"/>
              </a:ext>
            </a:extLst>
          </a:blip>
          <a:srcRect l="898" t="3846" r="1016" b="2198"/>
          <a:stretch/>
        </p:blipFill>
        <p:spPr>
          <a:xfrm>
            <a:off x="0" y="82062"/>
            <a:ext cx="9144000" cy="2004646"/>
          </a:xfrm>
          <a:prstGeom prst="rect">
            <a:avLst/>
          </a:prstGeom>
        </p:spPr>
      </p:pic>
      <p:pic>
        <p:nvPicPr>
          <p:cNvPr id="3" name="Picture 2" descr="Photo of students with teacher." title="Alt tex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8408" y="2197162"/>
            <a:ext cx="3892457" cy="2594971"/>
          </a:xfrm>
          <a:prstGeom prst="rect">
            <a:avLst/>
          </a:prstGeom>
        </p:spPr>
      </p:pic>
      <p:sp>
        <p:nvSpPr>
          <p:cNvPr id="2" name="Title 1" descr="Photo of students with teacher." title="Alt text."/>
          <p:cNvSpPr>
            <a:spLocks noGrp="1"/>
          </p:cNvSpPr>
          <p:nvPr>
            <p:ph type="ctrTitle"/>
          </p:nvPr>
        </p:nvSpPr>
        <p:spPr>
          <a:xfrm>
            <a:off x="248055" y="4152495"/>
            <a:ext cx="8558212" cy="1771650"/>
          </a:xfrm>
        </p:spPr>
        <p:txBody>
          <a:bodyPr>
            <a:noAutofit/>
          </a:bodyPr>
          <a:lstStyle/>
          <a:p>
            <a:r>
              <a:rPr lang="en-US" sz="2800" dirty="0" smtClean="0"/>
              <a:t/>
            </a:r>
            <a:br>
              <a:rPr lang="en-US" sz="2800" dirty="0" smtClean="0"/>
            </a:br>
            <a:r>
              <a:rPr lang="en-US" sz="2800" b="1" dirty="0" smtClean="0">
                <a:solidFill>
                  <a:schemeClr val="accent1">
                    <a:lumMod val="75000"/>
                  </a:schemeClr>
                </a:solidFill>
              </a:rPr>
              <a:t>Voluntary Guidelines for Managing Food Allergies in Schools and Early Care and Education Programs</a:t>
            </a:r>
            <a:endParaRPr lang="en-US" sz="2800" b="1" dirty="0">
              <a:solidFill>
                <a:schemeClr val="accent1">
                  <a:lumMod val="75000"/>
                </a:schemeClr>
              </a:solidFill>
            </a:endParaRPr>
          </a:p>
        </p:txBody>
      </p:sp>
    </p:spTree>
    <p:extLst>
      <p:ext uri="{BB962C8B-B14F-4D97-AF65-F5344CB8AC3E}">
        <p14:creationId xmlns:p14="http://schemas.microsoft.com/office/powerpoint/2010/main" val="61340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7188" y="457200"/>
            <a:ext cx="8329612"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a:spLocks noGrp="1"/>
          </p:cNvSpPr>
          <p:nvPr>
            <p:ph idx="1"/>
          </p:nvPr>
        </p:nvSpPr>
        <p:spPr>
          <a:xfrm>
            <a:off x="978826" y="1524000"/>
            <a:ext cx="7326974" cy="4525963"/>
          </a:xfrm>
        </p:spPr>
        <p:txBody>
          <a:bodyPr>
            <a:normAutofit/>
          </a:bodyPr>
          <a:lstStyle/>
          <a:p>
            <a:pPr>
              <a:spcBef>
                <a:spcPts val="0"/>
              </a:spcBef>
              <a:spcAft>
                <a:spcPts val="1200"/>
              </a:spcAft>
            </a:pPr>
            <a:r>
              <a:rPr lang="en-US" sz="2800" b="1" dirty="0" smtClean="0"/>
              <a:t>Support professional development on food allergies for school staff:</a:t>
            </a:r>
          </a:p>
          <a:p>
            <a:pPr lvl="1">
              <a:spcBef>
                <a:spcPts val="0"/>
              </a:spcBef>
              <a:spcAft>
                <a:spcPts val="1200"/>
              </a:spcAft>
            </a:pPr>
            <a:r>
              <a:rPr lang="en-US" dirty="0" smtClean="0"/>
              <a:t>Provide training for all school staff.</a:t>
            </a:r>
          </a:p>
          <a:p>
            <a:pPr lvl="1">
              <a:spcBef>
                <a:spcPts val="0"/>
              </a:spcBef>
              <a:spcAft>
                <a:spcPts val="1200"/>
              </a:spcAft>
            </a:pPr>
            <a:r>
              <a:rPr lang="en-US" dirty="0" smtClean="0"/>
              <a:t>Ensure staff understands the school’s legal responsibilities under federal law.</a:t>
            </a:r>
          </a:p>
          <a:p>
            <a:pPr lvl="1">
              <a:spcBef>
                <a:spcPts val="0"/>
              </a:spcBef>
              <a:spcAft>
                <a:spcPts val="1200"/>
              </a:spcAft>
            </a:pPr>
            <a:r>
              <a:rPr lang="en-US" dirty="0" smtClean="0"/>
              <a:t>Communicate district policies and school’s plan to all school staff, volunteers and families.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73" y="5034823"/>
            <a:ext cx="2133600" cy="1422400"/>
          </a:xfrm>
          <a:prstGeom prst="rect">
            <a:avLst/>
          </a:prstGeom>
          <a:ln>
            <a:solidFill>
              <a:schemeClr val="accent1"/>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10</a:t>
            </a:fld>
            <a:endParaRPr lang="en-US"/>
          </a:p>
        </p:txBody>
      </p:sp>
    </p:spTree>
    <p:extLst>
      <p:ext uri="{BB962C8B-B14F-4D97-AF65-F5344CB8AC3E}">
        <p14:creationId xmlns:p14="http://schemas.microsoft.com/office/powerpoint/2010/main" val="138043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572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a:spLocks noGrp="1"/>
          </p:cNvSpPr>
          <p:nvPr>
            <p:ph idx="1"/>
          </p:nvPr>
        </p:nvSpPr>
        <p:spPr>
          <a:xfrm>
            <a:off x="880531" y="1346199"/>
            <a:ext cx="7620000" cy="5257800"/>
          </a:xfrm>
        </p:spPr>
        <p:txBody>
          <a:bodyPr>
            <a:noAutofit/>
          </a:bodyPr>
          <a:lstStyle/>
          <a:p>
            <a:pPr>
              <a:spcBef>
                <a:spcPts val="0"/>
              </a:spcBef>
              <a:spcAft>
                <a:spcPts val="1200"/>
              </a:spcAft>
            </a:pPr>
            <a:r>
              <a:rPr lang="en-US" sz="2800" b="1" dirty="0" smtClean="0"/>
              <a:t>Oversee the daily management of food allergies for students</a:t>
            </a:r>
          </a:p>
          <a:p>
            <a:pPr lvl="1">
              <a:spcBef>
                <a:spcPts val="0"/>
              </a:spcBef>
              <a:spcAft>
                <a:spcPts val="1200"/>
              </a:spcAft>
            </a:pPr>
            <a:r>
              <a:rPr lang="en-US" sz="2600" dirty="0" smtClean="0"/>
              <a:t>Ensure implementation of district food allergy policies, school Food Allergy Management and Prevention Plan, and student emergency care plans.</a:t>
            </a:r>
          </a:p>
          <a:p>
            <a:pPr lvl="1">
              <a:spcBef>
                <a:spcPts val="0"/>
              </a:spcBef>
              <a:spcAft>
                <a:spcPts val="1200"/>
              </a:spcAft>
            </a:pPr>
            <a:r>
              <a:rPr lang="en-US" sz="2600" dirty="0" smtClean="0"/>
              <a:t>Arrange appropriate accommodations for students with 504 and IDEA eligible services.</a:t>
            </a:r>
          </a:p>
          <a:p>
            <a:pPr lvl="1">
              <a:spcBef>
                <a:spcPts val="0"/>
              </a:spcBef>
              <a:spcAft>
                <a:spcPts val="1200"/>
              </a:spcAft>
            </a:pPr>
            <a:r>
              <a:rPr lang="en-US" sz="2600" dirty="0" smtClean="0"/>
              <a:t>Ensure exchange of information occurs on a need to know basis in accordance with FERPA and other confidentiality laws.</a:t>
            </a:r>
          </a:p>
          <a:p>
            <a:pPr lvl="1">
              <a:spcBef>
                <a:spcPts val="0"/>
              </a:spcBef>
              <a:spcAft>
                <a:spcPts val="1200"/>
              </a:spcAft>
            </a:pPr>
            <a:endParaRPr lang="en-US" sz="2600" dirty="0" smtClean="0"/>
          </a:p>
        </p:txBody>
      </p:sp>
      <p:sp>
        <p:nvSpPr>
          <p:cNvPr id="3" name="Slide Number Placeholder 2"/>
          <p:cNvSpPr>
            <a:spLocks noGrp="1"/>
          </p:cNvSpPr>
          <p:nvPr>
            <p:ph type="sldNum" sz="quarter" idx="12"/>
          </p:nvPr>
        </p:nvSpPr>
        <p:spPr/>
        <p:txBody>
          <a:bodyPr/>
          <a:lstStyle/>
          <a:p>
            <a:fld id="{4CD8DCCA-7606-4C9D-B837-5FF7121B4784}" type="slidenum">
              <a:rPr lang="en-US" smtClean="0"/>
              <a:t>11</a:t>
            </a:fld>
            <a:endParaRPr lang="en-US"/>
          </a:p>
        </p:txBody>
      </p:sp>
    </p:spTree>
    <p:extLst>
      <p:ext uri="{BB962C8B-B14F-4D97-AF65-F5344CB8AC3E}">
        <p14:creationId xmlns:p14="http://schemas.microsoft.com/office/powerpoint/2010/main" val="3163630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825023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a:spLocks noGrp="1"/>
          </p:cNvSpPr>
          <p:nvPr>
            <p:ph idx="1"/>
          </p:nvPr>
        </p:nvSpPr>
        <p:spPr>
          <a:xfrm>
            <a:off x="914400" y="1295400"/>
            <a:ext cx="7924800" cy="3352800"/>
          </a:xfrm>
        </p:spPr>
        <p:txBody>
          <a:bodyPr>
            <a:noAutofit/>
          </a:bodyPr>
          <a:lstStyle/>
          <a:p>
            <a:pPr lvl="1"/>
            <a:endParaRPr lang="en-US" sz="2600" dirty="0" smtClean="0"/>
          </a:p>
          <a:p>
            <a:pPr lvl="1"/>
            <a:r>
              <a:rPr lang="en-US" sz="2600" dirty="0" smtClean="0"/>
              <a:t>Support </a:t>
            </a:r>
            <a:r>
              <a:rPr lang="en-US" sz="2600" dirty="0"/>
              <a:t>practices that protect and promote the health of students with food allergies across the school environment.</a:t>
            </a:r>
          </a:p>
          <a:p>
            <a:pPr lvl="1"/>
            <a:r>
              <a:rPr lang="en-US" sz="2600" dirty="0"/>
              <a:t>Ensure that students with food allergies have an equal opportunity to participate in all school activities and events</a:t>
            </a:r>
            <a:r>
              <a:rPr lang="en-US" sz="2400" dirty="0"/>
              <a:t>.</a:t>
            </a:r>
          </a:p>
          <a:p>
            <a:pPr lvl="1">
              <a:spcBef>
                <a:spcPts val="0"/>
              </a:spcBef>
              <a:spcAft>
                <a:spcPts val="1200"/>
              </a:spcAft>
            </a:pPr>
            <a:endParaRPr lang="en-US" sz="2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667" y="4478865"/>
            <a:ext cx="2895600" cy="1930400"/>
          </a:xfrm>
          <a:prstGeom prst="rect">
            <a:avLst/>
          </a:prstGeom>
          <a:ln>
            <a:solidFill>
              <a:schemeClr val="accent1"/>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95476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457200"/>
            <a:ext cx="807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2"/>
          <p:cNvSpPr>
            <a:spLocks noGrp="1"/>
          </p:cNvSpPr>
          <p:nvPr>
            <p:ph idx="1"/>
          </p:nvPr>
        </p:nvSpPr>
        <p:spPr>
          <a:xfrm>
            <a:off x="3429000" y="1371600"/>
            <a:ext cx="5225562" cy="4876800"/>
          </a:xfrm>
        </p:spPr>
        <p:txBody>
          <a:bodyPr>
            <a:normAutofit fontScale="92500"/>
          </a:bodyPr>
          <a:lstStyle/>
          <a:p>
            <a:pPr>
              <a:spcBef>
                <a:spcPts val="0"/>
              </a:spcBef>
              <a:spcAft>
                <a:spcPts val="1200"/>
              </a:spcAft>
            </a:pPr>
            <a:r>
              <a:rPr lang="en-US" sz="2800" b="1" dirty="0" smtClean="0"/>
              <a:t>Prepare your school to be ready to respond to food allergy emergencies:</a:t>
            </a:r>
          </a:p>
          <a:p>
            <a:pPr lvl="1">
              <a:spcBef>
                <a:spcPts val="0"/>
              </a:spcBef>
              <a:spcAft>
                <a:spcPts val="1200"/>
              </a:spcAft>
            </a:pPr>
            <a:r>
              <a:rPr lang="en-US" dirty="0" smtClean="0"/>
              <a:t>Ensure that responding to food allergy emergencies is a part of your school’s emergency plan.</a:t>
            </a:r>
          </a:p>
          <a:p>
            <a:pPr lvl="1">
              <a:spcBef>
                <a:spcPts val="0"/>
              </a:spcBef>
              <a:spcAft>
                <a:spcPts val="1200"/>
              </a:spcAft>
            </a:pPr>
            <a:r>
              <a:rPr lang="en-US" dirty="0" smtClean="0"/>
              <a:t>Set up an easy-to-use communication system for staff who may need to respond to food allergy reactions and emergencies.</a:t>
            </a:r>
            <a:endParaRPr lang="en-US" dirty="0"/>
          </a:p>
        </p:txBody>
      </p:sp>
      <p:pic>
        <p:nvPicPr>
          <p:cNvPr id="6" name="Picture 5" descr="Photo of basketball coach and player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 y="2819400"/>
            <a:ext cx="3320839" cy="220980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13</a:t>
            </a:fld>
            <a:endParaRPr lang="en-US"/>
          </a:p>
        </p:txBody>
      </p:sp>
    </p:spTree>
    <p:extLst>
      <p:ext uri="{BB962C8B-B14F-4D97-AF65-F5344CB8AC3E}">
        <p14:creationId xmlns:p14="http://schemas.microsoft.com/office/powerpoint/2010/main" val="168641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8" y="347134"/>
            <a:ext cx="8329612" cy="1312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2"/>
          <p:cNvSpPr>
            <a:spLocks noGrp="1"/>
          </p:cNvSpPr>
          <p:nvPr>
            <p:ph idx="1"/>
          </p:nvPr>
        </p:nvSpPr>
        <p:spPr>
          <a:xfrm>
            <a:off x="949568" y="1723292"/>
            <a:ext cx="7438293" cy="4448908"/>
          </a:xfrm>
        </p:spPr>
        <p:txBody>
          <a:bodyPr>
            <a:normAutofit/>
          </a:bodyPr>
          <a:lstStyle/>
          <a:p>
            <a:pPr lvl="1">
              <a:spcBef>
                <a:spcPts val="0"/>
              </a:spcBef>
              <a:spcAft>
                <a:spcPts val="1200"/>
              </a:spcAft>
            </a:pPr>
            <a:r>
              <a:rPr lang="en-US" dirty="0" smtClean="0"/>
              <a:t>Communicate food allergy management and policies to parents and families.</a:t>
            </a:r>
          </a:p>
          <a:p>
            <a:pPr lvl="1">
              <a:spcBef>
                <a:spcPts val="0"/>
              </a:spcBef>
              <a:spcAft>
                <a:spcPts val="1200"/>
              </a:spcAft>
            </a:pPr>
            <a:r>
              <a:rPr lang="en-US" dirty="0" smtClean="0"/>
              <a:t>Ensure that staff who are trained and delegated to administer epinephrine auto-injectors can get to them quickly and easily.</a:t>
            </a:r>
          </a:p>
          <a:p>
            <a:pPr lvl="1">
              <a:spcBef>
                <a:spcPts val="0"/>
              </a:spcBef>
              <a:spcAft>
                <a:spcPts val="1200"/>
              </a:spcAft>
            </a:pPr>
            <a:r>
              <a:rPr lang="en-US" dirty="0" smtClean="0"/>
              <a:t>Plan and prepare for field trips.</a:t>
            </a:r>
          </a:p>
          <a:p>
            <a:pPr lvl="1">
              <a:spcBef>
                <a:spcPts val="0"/>
              </a:spcBef>
              <a:spcAft>
                <a:spcPts val="1200"/>
              </a:spcAft>
            </a:pPr>
            <a:r>
              <a:rPr lang="en-US" dirty="0" smtClean="0"/>
              <a:t>Practice responding to food allergy emergencies with emergency response drills.</a:t>
            </a:r>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3900846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nSpc>
                <a:spcPts val="4000"/>
              </a:lnSpc>
            </a:pPr>
            <a:r>
              <a:rPr lang="en-US" sz="3600" b="1" dirty="0" smtClean="0"/>
              <a:t>Steps to Take Within 24 Hours of a Nonfatal Food Allergy Reaction</a:t>
            </a:r>
            <a:endParaRPr lang="en-US" sz="3600" b="1" dirty="0"/>
          </a:p>
        </p:txBody>
      </p:sp>
      <p:sp>
        <p:nvSpPr>
          <p:cNvPr id="3" name="Content Placeholder 2"/>
          <p:cNvSpPr>
            <a:spLocks noGrp="1"/>
          </p:cNvSpPr>
          <p:nvPr>
            <p:ph idx="1"/>
          </p:nvPr>
        </p:nvSpPr>
        <p:spPr>
          <a:xfrm>
            <a:off x="457200" y="1524000"/>
            <a:ext cx="8229600" cy="4525963"/>
          </a:xfrm>
        </p:spPr>
        <p:txBody>
          <a:bodyPr>
            <a:noAutofit/>
          </a:bodyPr>
          <a:lstStyle/>
          <a:p>
            <a:pPr marL="649224" lvl="1" indent="-374904">
              <a:spcBef>
                <a:spcPts val="600"/>
              </a:spcBef>
              <a:spcAft>
                <a:spcPts val="1200"/>
              </a:spcAft>
              <a:buClr>
                <a:srgbClr val="C00000"/>
              </a:buClr>
              <a:buSzPct val="130000"/>
              <a:buFont typeface="Wingdings" panose="05000000000000000000" pitchFamily="2" charset="2"/>
              <a:buChar char="ü"/>
            </a:pPr>
            <a:r>
              <a:rPr lang="en-US" sz="2200" b="1" dirty="0" smtClean="0">
                <a:sym typeface="Wingdings"/>
              </a:rPr>
              <a:t>Call parent or guardian to follow up on student  condition.</a:t>
            </a:r>
          </a:p>
          <a:p>
            <a:pPr marL="649224" lvl="1" indent="-374904">
              <a:spcBef>
                <a:spcPts val="600"/>
              </a:spcBef>
              <a:spcAft>
                <a:spcPts val="1200"/>
              </a:spcAft>
              <a:buClr>
                <a:srgbClr val="C00000"/>
              </a:buClr>
              <a:buSzPct val="130000"/>
              <a:buFont typeface="Wingdings" panose="05000000000000000000" pitchFamily="2" charset="2"/>
              <a:buChar char="ü"/>
            </a:pPr>
            <a:r>
              <a:rPr lang="en-US" sz="2200" b="1" dirty="0" smtClean="0">
                <a:sym typeface="Wingdings"/>
              </a:rPr>
              <a:t>Review anaphylactic or allergic episode with parent or guardian and student.</a:t>
            </a:r>
          </a:p>
          <a:p>
            <a:pPr marL="649224" lvl="1" indent="-374904">
              <a:spcBef>
                <a:spcPts val="600"/>
              </a:spcBef>
              <a:spcAft>
                <a:spcPts val="1200"/>
              </a:spcAft>
              <a:buClr>
                <a:srgbClr val="C00000"/>
              </a:buClr>
              <a:buSzPct val="130000"/>
              <a:buFont typeface="Wingdings" panose="05000000000000000000" pitchFamily="2" charset="2"/>
              <a:buChar char="ü"/>
            </a:pPr>
            <a:r>
              <a:rPr lang="en-US" sz="2200" b="1" dirty="0" smtClean="0">
                <a:sym typeface="Wingdings"/>
              </a:rPr>
              <a:t>Discuss family role with parent or guardian to improve outcomes.</a:t>
            </a:r>
          </a:p>
          <a:p>
            <a:pPr marL="649224" lvl="1" indent="-374904">
              <a:spcBef>
                <a:spcPts val="600"/>
              </a:spcBef>
              <a:spcAft>
                <a:spcPts val="1200"/>
              </a:spcAft>
              <a:buClr>
                <a:srgbClr val="C00000"/>
              </a:buClr>
              <a:buSzPct val="130000"/>
              <a:buFont typeface="Wingdings" panose="05000000000000000000" pitchFamily="2" charset="2"/>
              <a:buChar char="ü"/>
            </a:pPr>
            <a:r>
              <a:rPr lang="en-US" sz="2200" b="1" dirty="0" smtClean="0">
                <a:sym typeface="Wingdings"/>
              </a:rPr>
              <a:t>Discuss school and home concerns to improve prevention, response and student outcomes.</a:t>
            </a:r>
          </a:p>
          <a:p>
            <a:pPr marL="649224" lvl="1" indent="-374904">
              <a:spcBef>
                <a:spcPts val="600"/>
              </a:spcBef>
              <a:spcAft>
                <a:spcPts val="1200"/>
              </a:spcAft>
              <a:buClr>
                <a:srgbClr val="C00000"/>
              </a:buClr>
              <a:buSzPct val="130000"/>
              <a:buFont typeface="Wingdings" panose="05000000000000000000" pitchFamily="2" charset="2"/>
              <a:buChar char="ü"/>
            </a:pPr>
            <a:r>
              <a:rPr lang="en-US" sz="2200" b="1" dirty="0" smtClean="0">
                <a:sym typeface="Wingdings"/>
              </a:rPr>
              <a:t>Ask parent or guardian to replace the epinephrine dose that was given, if needed.</a:t>
            </a:r>
          </a:p>
          <a:p>
            <a:pPr marL="649224" lvl="1" indent="-374904">
              <a:spcBef>
                <a:spcPts val="600"/>
              </a:spcBef>
              <a:spcAft>
                <a:spcPts val="1200"/>
              </a:spcAft>
              <a:buClr>
                <a:srgbClr val="C00000"/>
              </a:buClr>
              <a:buSzPct val="130000"/>
              <a:buFont typeface="Wingdings" panose="05000000000000000000" pitchFamily="2" charset="2"/>
              <a:buChar char="ü"/>
            </a:pPr>
            <a:r>
              <a:rPr lang="en-US" sz="2200" b="1" dirty="0" smtClean="0">
                <a:sym typeface="Wingdings"/>
              </a:rPr>
              <a:t>Ask parent or guardian to follow up with health care provider.  </a:t>
            </a:r>
          </a:p>
          <a:p>
            <a:pPr marL="649224" lvl="1" indent="-374904">
              <a:spcBef>
                <a:spcPts val="600"/>
              </a:spcBef>
              <a:spcAft>
                <a:spcPts val="1200"/>
              </a:spcAft>
              <a:buSzPct val="120000"/>
              <a:buFont typeface="Wingdings" panose="05000000000000000000" pitchFamily="2" charset="2"/>
              <a:buChar char="ü"/>
            </a:pPr>
            <a:endParaRPr lang="en-US" sz="2200" b="1" dirty="0"/>
          </a:p>
        </p:txBody>
      </p:sp>
      <p:sp>
        <p:nvSpPr>
          <p:cNvPr id="4" name="TextBox 3"/>
          <p:cNvSpPr txBox="1"/>
          <p:nvPr/>
        </p:nvSpPr>
        <p:spPr>
          <a:xfrm>
            <a:off x="4648200" y="6169223"/>
            <a:ext cx="4114800" cy="307777"/>
          </a:xfrm>
          <a:prstGeom prst="rect">
            <a:avLst/>
          </a:prstGeom>
          <a:noFill/>
        </p:spPr>
        <p:txBody>
          <a:bodyPr wrap="square" rtlCol="0">
            <a:spAutoFit/>
          </a:bodyPr>
          <a:lstStyle/>
          <a:p>
            <a:r>
              <a:rPr lang="en-US" sz="1400" dirty="0" smtClean="0"/>
              <a:t>Source: National Association of School Nurses, 2011</a:t>
            </a:r>
            <a:endParaRPr lang="en-US" sz="1400" dirty="0"/>
          </a:p>
        </p:txBody>
      </p:sp>
      <p:sp>
        <p:nvSpPr>
          <p:cNvPr id="5" name="Slide Number Placeholder 4"/>
          <p:cNvSpPr>
            <a:spLocks noGrp="1"/>
          </p:cNvSpPr>
          <p:nvPr>
            <p:ph type="sldNum" sz="quarter" idx="12"/>
          </p:nvPr>
        </p:nvSpPr>
        <p:spPr/>
        <p:txBody>
          <a:bodyPr/>
          <a:lstStyle/>
          <a:p>
            <a:fld id="{4CD8DCCA-7606-4C9D-B837-5FF7121B4784}" type="slidenum">
              <a:rPr lang="en-US" smtClean="0"/>
              <a:t>15</a:t>
            </a:fld>
            <a:endParaRPr lang="en-US"/>
          </a:p>
        </p:txBody>
      </p:sp>
    </p:spTree>
    <p:extLst>
      <p:ext uri="{BB962C8B-B14F-4D97-AF65-F5344CB8AC3E}">
        <p14:creationId xmlns:p14="http://schemas.microsoft.com/office/powerpoint/2010/main" val="394683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8" y="364719"/>
            <a:ext cx="8329612" cy="1312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2"/>
          <p:cNvSpPr>
            <a:spLocks noGrp="1"/>
          </p:cNvSpPr>
          <p:nvPr>
            <p:ph idx="1"/>
          </p:nvPr>
        </p:nvSpPr>
        <p:spPr>
          <a:xfrm>
            <a:off x="3308837" y="1617785"/>
            <a:ext cx="5377963" cy="4554415"/>
          </a:xfrm>
        </p:spPr>
        <p:txBody>
          <a:bodyPr>
            <a:normAutofit lnSpcReduction="10000"/>
          </a:bodyPr>
          <a:lstStyle/>
          <a:p>
            <a:pPr>
              <a:spcBef>
                <a:spcPts val="0"/>
              </a:spcBef>
              <a:spcAft>
                <a:spcPts val="1200"/>
              </a:spcAft>
            </a:pPr>
            <a:r>
              <a:rPr lang="en-US" sz="2800" b="1" dirty="0" smtClean="0"/>
              <a:t>Take the lead to create and maintain a healthy school environment:</a:t>
            </a:r>
          </a:p>
          <a:p>
            <a:pPr lvl="1">
              <a:spcBef>
                <a:spcPts val="0"/>
              </a:spcBef>
              <a:spcAft>
                <a:spcPts val="1200"/>
              </a:spcAft>
            </a:pPr>
            <a:r>
              <a:rPr lang="en-US" dirty="0" smtClean="0"/>
              <a:t>Establish policies that address competitive foods.</a:t>
            </a:r>
          </a:p>
          <a:p>
            <a:pPr lvl="1">
              <a:spcBef>
                <a:spcPts val="0"/>
              </a:spcBef>
              <a:spcAft>
                <a:spcPts val="1200"/>
              </a:spcAft>
            </a:pPr>
            <a:r>
              <a:rPr lang="en-US" dirty="0"/>
              <a:t>Teach children, </a:t>
            </a:r>
            <a:r>
              <a:rPr lang="en-US" dirty="0" smtClean="0"/>
              <a:t>parents, </a:t>
            </a:r>
            <a:r>
              <a:rPr lang="en-US" dirty="0"/>
              <a:t>and families about food </a:t>
            </a:r>
            <a:r>
              <a:rPr lang="en-US" dirty="0" smtClean="0"/>
              <a:t>allergies.</a:t>
            </a:r>
          </a:p>
          <a:p>
            <a:pPr lvl="1">
              <a:spcBef>
                <a:spcPts val="0"/>
              </a:spcBef>
              <a:spcAft>
                <a:spcPts val="1200"/>
              </a:spcAft>
            </a:pPr>
            <a:r>
              <a:rPr lang="en-US" dirty="0" smtClean="0"/>
              <a:t>Enforce school rules that prohibit discrimination and bullying.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62" y="2836985"/>
            <a:ext cx="2695549" cy="1981200"/>
          </a:xfrm>
          <a:prstGeom prst="rect">
            <a:avLst/>
          </a:prstGeom>
          <a:ln>
            <a:solidFill>
              <a:schemeClr val="accent1"/>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16</a:t>
            </a:fld>
            <a:endParaRPr lang="en-US"/>
          </a:p>
        </p:txBody>
      </p:sp>
    </p:spTree>
    <p:extLst>
      <p:ext uri="{BB962C8B-B14F-4D97-AF65-F5344CB8AC3E}">
        <p14:creationId xmlns:p14="http://schemas.microsoft.com/office/powerpoint/2010/main" val="1563628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8" y="347134"/>
            <a:ext cx="8329612" cy="1312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2"/>
          <p:cNvSpPr>
            <a:spLocks noGrp="1"/>
          </p:cNvSpPr>
          <p:nvPr>
            <p:ph idx="1"/>
          </p:nvPr>
        </p:nvSpPr>
        <p:spPr>
          <a:xfrm>
            <a:off x="762000" y="1798637"/>
            <a:ext cx="7924800" cy="4525963"/>
          </a:xfrm>
        </p:spPr>
        <p:txBody>
          <a:bodyPr>
            <a:normAutofit/>
          </a:bodyPr>
          <a:lstStyle/>
          <a:p>
            <a:r>
              <a:rPr lang="en-US" sz="3000" b="1" dirty="0"/>
              <a:t>Know your legal </a:t>
            </a:r>
            <a:r>
              <a:rPr lang="en-US" sz="3000" b="1" dirty="0" smtClean="0"/>
              <a:t>responsibilities</a:t>
            </a:r>
          </a:p>
          <a:p>
            <a:pPr lvl="1">
              <a:spcBef>
                <a:spcPts val="0"/>
              </a:spcBef>
              <a:spcAft>
                <a:spcPts val="300"/>
              </a:spcAft>
            </a:pPr>
            <a:r>
              <a:rPr lang="en-US" sz="3000" dirty="0" smtClean="0"/>
              <a:t>Laws that prohibit discrimination on the basis of disability.</a:t>
            </a:r>
          </a:p>
          <a:p>
            <a:pPr lvl="2">
              <a:spcBef>
                <a:spcPts val="0"/>
              </a:spcBef>
              <a:spcAft>
                <a:spcPts val="300"/>
              </a:spcAft>
            </a:pPr>
            <a:r>
              <a:rPr lang="en-US" sz="2600" dirty="0" smtClean="0"/>
              <a:t>Section 504 of the Rehabilitation Act of 1973.</a:t>
            </a:r>
          </a:p>
          <a:p>
            <a:pPr lvl="2">
              <a:spcBef>
                <a:spcPts val="0"/>
              </a:spcBef>
              <a:spcAft>
                <a:spcPts val="300"/>
              </a:spcAft>
            </a:pPr>
            <a:r>
              <a:rPr lang="en-US" sz="2600" dirty="0" smtClean="0"/>
              <a:t>Americans with Disabilities Act of 1990.</a:t>
            </a:r>
          </a:p>
          <a:p>
            <a:pPr lvl="2">
              <a:spcBef>
                <a:spcPts val="0"/>
              </a:spcBef>
              <a:spcAft>
                <a:spcPts val="300"/>
              </a:spcAft>
            </a:pPr>
            <a:r>
              <a:rPr lang="en-US" sz="2600" dirty="0" smtClean="0"/>
              <a:t>Individuals with Disabilities Education Act (IDEA).</a:t>
            </a:r>
          </a:p>
          <a:p>
            <a:pPr lvl="1"/>
            <a:r>
              <a:rPr lang="en-US" sz="3000" dirty="0" smtClean="0"/>
              <a:t>Richard B. Russell National School Lunch Act.</a:t>
            </a:r>
          </a:p>
          <a:p>
            <a:pPr lvl="1"/>
            <a:r>
              <a:rPr lang="en-US" sz="3000" dirty="0" smtClean="0"/>
              <a:t>Family Educational Rights and Privacy Act of 1974 (FERPA).</a:t>
            </a:r>
            <a:endParaRPr lang="en-US" sz="3000" dirty="0"/>
          </a:p>
        </p:txBody>
      </p:sp>
      <p:sp>
        <p:nvSpPr>
          <p:cNvPr id="3" name="Slide Number Placeholder 2"/>
          <p:cNvSpPr>
            <a:spLocks noGrp="1"/>
          </p:cNvSpPr>
          <p:nvPr>
            <p:ph type="sldNum" sz="quarter" idx="12"/>
          </p:nvPr>
        </p:nvSpPr>
        <p:spPr/>
        <p:txBody>
          <a:bodyPr/>
          <a:lstStyle/>
          <a:p>
            <a:fld id="{4CD8DCCA-7606-4C9D-B837-5FF7121B4784}" type="slidenum">
              <a:rPr lang="en-US" smtClean="0"/>
              <a:t>17</a:t>
            </a:fld>
            <a:endParaRPr lang="en-US"/>
          </a:p>
        </p:txBody>
      </p:sp>
    </p:spTree>
    <p:extLst>
      <p:ext uri="{BB962C8B-B14F-4D97-AF65-F5344CB8AC3E}">
        <p14:creationId xmlns:p14="http://schemas.microsoft.com/office/powerpoint/2010/main" val="1171262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81001"/>
            <a:ext cx="7772400" cy="9993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pPr>
              <a:lnSpc>
                <a:spcPts val="4000"/>
              </a:lnSpc>
            </a:pPr>
            <a:r>
              <a:rPr lang="en-US" sz="3600" b="1" dirty="0" smtClean="0"/>
              <a:t>Where can you find more information?</a:t>
            </a:r>
            <a:endParaRPr lang="en-US" sz="3600" b="1" dirty="0"/>
          </a:p>
        </p:txBody>
      </p:sp>
      <p:sp>
        <p:nvSpPr>
          <p:cNvPr id="5" name="Subtitle 2"/>
          <p:cNvSpPr txBox="1">
            <a:spLocks/>
          </p:cNvSpPr>
          <p:nvPr/>
        </p:nvSpPr>
        <p:spPr>
          <a:xfrm>
            <a:off x="838200" y="1418492"/>
            <a:ext cx="7772400" cy="4876800"/>
          </a:xfrm>
          <a:prstGeom prst="rect">
            <a:avLst/>
          </a:prstGeom>
        </p:spPr>
        <p:txBody>
          <a:bodyPr>
            <a:normAutofit fontScale="70000" lnSpcReduction="20000"/>
          </a:bodyPr>
          <a:lstStyle>
            <a:lvl1pPr marL="342900" indent="-342900" algn="l" defTabSz="914400" rtl="0" eaLnBrk="1" latinLnBrk="0" hangingPunct="1">
              <a:spcBef>
                <a:spcPct val="20000"/>
              </a:spcBef>
              <a:buClr>
                <a:schemeClr val="accent3">
                  <a:lumMod val="75000"/>
                </a:schemeClr>
              </a:buClr>
              <a:buSzPct val="75000"/>
              <a:buFont typeface="Wingdings" panose="05000000000000000000" pitchFamily="2" charset="2"/>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Clr>
                <a:schemeClr val="accent3">
                  <a:lumMod val="75000"/>
                </a:schemeClr>
              </a:buClr>
              <a:buSzPct val="70000"/>
              <a:buFont typeface="Wingdings" panose="05000000000000000000" pitchFamily="2" charset="2"/>
              <a:buChar char="n"/>
              <a:defRPr sz="2800" kern="1200">
                <a:solidFill>
                  <a:srgbClr val="000000"/>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70000"/>
              <a:buFont typeface="Wingdings" panose="05000000000000000000" pitchFamily="2" charset="2"/>
              <a:buChar char="t"/>
              <a:defRPr sz="2400" kern="1200">
                <a:solidFill>
                  <a:srgbClr val="000000"/>
                </a:solidFill>
                <a:latin typeface="+mn-lt"/>
                <a:ea typeface="+mn-ea"/>
                <a:cs typeface="+mn-cs"/>
              </a:defRPr>
            </a:lvl3pPr>
            <a:lvl4pPr marL="1714500" indent="-342900" algn="l" defTabSz="914400" rtl="0" eaLnBrk="1" latinLnBrk="0" hangingPunct="1">
              <a:spcBef>
                <a:spcPct val="20000"/>
              </a:spcBef>
              <a:buClr>
                <a:schemeClr val="accent3">
                  <a:lumMod val="75000"/>
                </a:schemeClr>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chemeClr val="accent3">
                  <a:lumMod val="75000"/>
                </a:schemeClr>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2">
                  <a:lumMod val="60000"/>
                  <a:lumOff val="40000"/>
                </a:schemeClr>
              </a:buClr>
            </a:pPr>
            <a:r>
              <a:rPr lang="en-US" dirty="0" smtClean="0"/>
              <a:t>Voluntary Guidelines for Managing Food Allergies in Schools and Early Care and Education Programs. Available at </a:t>
            </a:r>
          </a:p>
          <a:p>
            <a:pPr>
              <a:buClr>
                <a:schemeClr val="tx2">
                  <a:lumMod val="60000"/>
                  <a:lumOff val="40000"/>
                </a:schemeClr>
              </a:buClr>
            </a:pPr>
            <a:r>
              <a:rPr lang="en-US" dirty="0" smtClean="0">
                <a:hlinkClick r:id="rId3"/>
              </a:rPr>
              <a:t>www.cdc.gov/healthyyouth/foodallergies/</a:t>
            </a:r>
            <a:endParaRPr lang="en-US" dirty="0" smtClean="0"/>
          </a:p>
          <a:p>
            <a:pPr>
              <a:buClr>
                <a:schemeClr val="tx2">
                  <a:lumMod val="60000"/>
                  <a:lumOff val="40000"/>
                </a:schemeClr>
              </a:buClr>
            </a:pPr>
            <a:endParaRPr lang="en-US" dirty="0" smtClean="0"/>
          </a:p>
          <a:p>
            <a:pPr>
              <a:buClr>
                <a:schemeClr val="tx2">
                  <a:lumMod val="60000"/>
                  <a:lumOff val="40000"/>
                </a:schemeClr>
              </a:buClr>
            </a:pPr>
            <a:r>
              <a:rPr lang="en-US" dirty="0" smtClean="0"/>
              <a:t>Food Allergy Resource and Education (FARE). Available at </a:t>
            </a:r>
            <a:r>
              <a:rPr lang="en-US" u="sng" dirty="0" smtClean="0">
                <a:hlinkClick r:id="rId4"/>
              </a:rPr>
              <a:t>http://www.foodallergy.org/resources/schools</a:t>
            </a:r>
            <a:r>
              <a:rPr lang="en-US" dirty="0" smtClean="0"/>
              <a:t> </a:t>
            </a:r>
          </a:p>
          <a:p>
            <a:pPr>
              <a:buClr>
                <a:schemeClr val="tx2">
                  <a:lumMod val="60000"/>
                  <a:lumOff val="40000"/>
                </a:schemeClr>
              </a:buClr>
            </a:pPr>
            <a:endParaRPr lang="en-US" dirty="0" smtClean="0"/>
          </a:p>
          <a:p>
            <a:pPr>
              <a:buClr>
                <a:schemeClr val="tx2">
                  <a:lumMod val="60000"/>
                  <a:lumOff val="40000"/>
                </a:schemeClr>
              </a:buClr>
            </a:pPr>
            <a:r>
              <a:rPr lang="en-US" dirty="0" smtClean="0"/>
              <a:t>National Association of School Nurse (NASN), Food Allergy and Anaphylaxis Tool Kit.  Available at </a:t>
            </a:r>
            <a:r>
              <a:rPr lang="en-US" u="sng" dirty="0" smtClean="0">
                <a:hlinkClick r:id="rId5"/>
              </a:rPr>
              <a:t>http://www.nasn.org/ToolsResources/FoodAllergyandAnaphylaxis</a:t>
            </a:r>
            <a:endParaRPr lang="en-US" u="sng" dirty="0" smtClean="0"/>
          </a:p>
          <a:p>
            <a:pPr>
              <a:buClr>
                <a:schemeClr val="tx2">
                  <a:lumMod val="60000"/>
                  <a:lumOff val="40000"/>
                </a:schemeClr>
              </a:buClr>
            </a:pPr>
            <a:endParaRPr lang="en-US" dirty="0" smtClean="0"/>
          </a:p>
          <a:p>
            <a:pPr>
              <a:buClr>
                <a:schemeClr val="tx2">
                  <a:lumMod val="60000"/>
                  <a:lumOff val="40000"/>
                </a:schemeClr>
              </a:buClr>
            </a:pPr>
            <a:r>
              <a:rPr lang="en-US" dirty="0" smtClean="0"/>
              <a:t>National School Boards Association, </a:t>
            </a:r>
            <a:r>
              <a:rPr lang="en-US" i="1" u="sng" dirty="0" smtClean="0">
                <a:hlinkClick r:id="rId6"/>
              </a:rPr>
              <a:t>Safe at School and Ready to Learn Policy Guide</a:t>
            </a:r>
            <a:r>
              <a:rPr lang="en-US" dirty="0" smtClean="0"/>
              <a:t>. Available at </a:t>
            </a:r>
            <a:r>
              <a:rPr lang="en-US" u="sng" dirty="0" smtClean="0">
                <a:hlinkClick r:id="rId7"/>
              </a:rPr>
              <a:t>http://www.nsba.org/services/school-board-leadership-services/food-allergiesschool-health</a:t>
            </a:r>
            <a:endParaRPr lang="en-US" dirty="0" smtClean="0"/>
          </a:p>
          <a:p>
            <a:endParaRPr lang="en-US" dirty="0"/>
          </a:p>
        </p:txBody>
      </p:sp>
      <p:sp>
        <p:nvSpPr>
          <p:cNvPr id="2" name="Slide Number Placeholder 1"/>
          <p:cNvSpPr>
            <a:spLocks noGrp="1"/>
          </p:cNvSpPr>
          <p:nvPr>
            <p:ph type="sldNum" sz="quarter" idx="12"/>
          </p:nvPr>
        </p:nvSpPr>
        <p:spPr/>
        <p:txBody>
          <a:bodyPr/>
          <a:lstStyle/>
          <a:p>
            <a:fld id="{4CD8DCCA-7606-4C9D-B837-5FF7121B4784}" type="slidenum">
              <a:rPr lang="en-US" smtClean="0"/>
              <a:t>18</a:t>
            </a:fld>
            <a:endParaRPr lang="en-US"/>
          </a:p>
        </p:txBody>
      </p:sp>
    </p:spTree>
    <p:extLst>
      <p:ext uri="{BB962C8B-B14F-4D97-AF65-F5344CB8AC3E}">
        <p14:creationId xmlns:p14="http://schemas.microsoft.com/office/powerpoint/2010/main" val="3258245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b="1" dirty="0" smtClean="0"/>
              <a:t>Questions ?</a:t>
            </a:r>
            <a:endParaRPr lang="en-US" sz="6000" b="1" dirty="0"/>
          </a:p>
        </p:txBody>
      </p:sp>
      <p:pic>
        <p:nvPicPr>
          <p:cNvPr id="3" name="Picture 2" descr="Photo of bo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133600"/>
            <a:ext cx="5734050" cy="3822700"/>
          </a:xfrm>
          <a:prstGeom prst="rect">
            <a:avLst/>
          </a:prstGeom>
        </p:spPr>
      </p:pic>
      <p:sp>
        <p:nvSpPr>
          <p:cNvPr id="5" name="Slide Number Placeholder 4"/>
          <p:cNvSpPr>
            <a:spLocks noGrp="1"/>
          </p:cNvSpPr>
          <p:nvPr>
            <p:ph type="sldNum" sz="quarter" idx="12"/>
          </p:nvPr>
        </p:nvSpPr>
        <p:spPr/>
        <p:txBody>
          <a:bodyPr/>
          <a:lstStyle/>
          <a:p>
            <a:fld id="{DA4F2ACC-3EB2-4AE2-9B8F-56C50A7F71BF}" type="slidenum">
              <a:rPr lang="en-US" smtClean="0"/>
              <a:t>19</a:t>
            </a:fld>
            <a:endParaRPr lang="en-US"/>
          </a:p>
        </p:txBody>
      </p:sp>
    </p:spTree>
    <p:extLst>
      <p:ext uri="{BB962C8B-B14F-4D97-AF65-F5344CB8AC3E}">
        <p14:creationId xmlns:p14="http://schemas.microsoft.com/office/powerpoint/2010/main" val="1312245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p:spPr>
        <p:txBody>
          <a:bodyPr>
            <a:normAutofit/>
          </a:bodyPr>
          <a:lstStyle/>
          <a:p>
            <a:r>
              <a:rPr lang="en-US" sz="3600" b="1" dirty="0" smtClean="0">
                <a:solidFill>
                  <a:schemeClr val="bg1"/>
                </a:solidFill>
              </a:rPr>
              <a:t>Objectives</a:t>
            </a:r>
            <a:endParaRPr lang="en-US" sz="3600" b="1" dirty="0">
              <a:solidFill>
                <a:schemeClr val="bg1"/>
              </a:solidFill>
            </a:endParaRPr>
          </a:p>
        </p:txBody>
      </p:sp>
      <p:sp>
        <p:nvSpPr>
          <p:cNvPr id="5" name="Content Placeholder 2"/>
          <p:cNvSpPr>
            <a:spLocks noGrp="1"/>
          </p:cNvSpPr>
          <p:nvPr>
            <p:ph idx="1"/>
          </p:nvPr>
        </p:nvSpPr>
        <p:spPr>
          <a:xfrm>
            <a:off x="381000" y="1219200"/>
            <a:ext cx="4724400" cy="5257800"/>
          </a:xfrm>
        </p:spPr>
        <p:txBody>
          <a:bodyPr>
            <a:noAutofit/>
          </a:bodyPr>
          <a:lstStyle/>
          <a:p>
            <a:pPr marL="347472" indent="-347472">
              <a:spcBef>
                <a:spcPts val="600"/>
              </a:spcBef>
              <a:spcAft>
                <a:spcPts val="600"/>
              </a:spcAft>
            </a:pPr>
            <a:r>
              <a:rPr lang="en-US" sz="2600" dirty="0"/>
              <a:t>Describe the symptoms of food </a:t>
            </a:r>
            <a:r>
              <a:rPr lang="en-US" sz="2600" dirty="0" smtClean="0"/>
              <a:t>allergies and life-threatening reactions.</a:t>
            </a:r>
          </a:p>
          <a:p>
            <a:pPr marL="347472" indent="-347472">
              <a:spcBef>
                <a:spcPts val="600"/>
              </a:spcBef>
              <a:spcAft>
                <a:spcPts val="600"/>
              </a:spcAft>
            </a:pPr>
            <a:r>
              <a:rPr lang="en-US" sz="2600" dirty="0" smtClean="0"/>
              <a:t>Identify three actions administrators can take to support </a:t>
            </a:r>
            <a:r>
              <a:rPr lang="en-US" sz="2600" dirty="0"/>
              <a:t>the management of food allergies in schools. </a:t>
            </a:r>
            <a:endParaRPr lang="en-US" sz="2600" dirty="0" smtClean="0"/>
          </a:p>
          <a:p>
            <a:pPr marL="347472" indent="-347472">
              <a:spcBef>
                <a:spcPts val="600"/>
              </a:spcBef>
              <a:spcAft>
                <a:spcPts val="600"/>
              </a:spcAft>
            </a:pPr>
            <a:r>
              <a:rPr lang="en-US" sz="2600" dirty="0" smtClean="0"/>
              <a:t>Identify two </a:t>
            </a:r>
            <a:r>
              <a:rPr lang="en-US" sz="2600" dirty="0"/>
              <a:t>resources that can be used to support the development of healthy and safe schools for students with food allergies. </a:t>
            </a:r>
            <a:endParaRPr lang="en-US" sz="2600" dirty="0" smtClean="0"/>
          </a:p>
          <a:p>
            <a:pPr marL="347472" indent="-347472">
              <a:spcBef>
                <a:spcPts val="600"/>
              </a:spcBef>
              <a:spcAft>
                <a:spcPts val="600"/>
              </a:spcAft>
            </a:pPr>
            <a:endParaRPr lang="en-US" sz="2600" dirty="0"/>
          </a:p>
        </p:txBody>
      </p:sp>
      <p:pic>
        <p:nvPicPr>
          <p:cNvPr id="6" name="Picture 5" descr="Photo of Student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133600"/>
            <a:ext cx="3557583" cy="2438400"/>
          </a:xfrm>
          <a:prstGeom prst="rect">
            <a:avLst/>
          </a:prstGeom>
          <a:ln>
            <a:solidFill>
              <a:srgbClr val="0070C0"/>
            </a:solidFill>
          </a:ln>
        </p:spPr>
      </p:pic>
      <p:sp>
        <p:nvSpPr>
          <p:cNvPr id="7" name="Slide Number Placeholder 6"/>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262719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t>Thank You</a:t>
            </a:r>
            <a:endParaRPr lang="en-US" sz="7200" b="1" dirty="0"/>
          </a:p>
        </p:txBody>
      </p:sp>
      <p:pic>
        <p:nvPicPr>
          <p:cNvPr id="4" name="Picture 3" descr="Photo of a group of students." title="Alt Tex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202" y="2057400"/>
            <a:ext cx="5711398" cy="3810000"/>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fld id="{4CD8DCCA-7606-4C9D-B837-5FF7121B4784}" type="slidenum">
              <a:rPr lang="en-US" smtClean="0"/>
              <a:t>20</a:t>
            </a:fld>
            <a:endParaRPr lang="en-US"/>
          </a:p>
        </p:txBody>
      </p:sp>
    </p:spTree>
    <p:extLst>
      <p:ext uri="{BB962C8B-B14F-4D97-AF65-F5344CB8AC3E}">
        <p14:creationId xmlns:p14="http://schemas.microsoft.com/office/powerpoint/2010/main" val="3517053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609600"/>
            <a:ext cx="7696200" cy="868362"/>
          </a:xfrm>
        </p:spPr>
        <p:txBody>
          <a:bodyPr>
            <a:normAutofit/>
          </a:bodyPr>
          <a:lstStyle/>
          <a:p>
            <a:r>
              <a:rPr lang="en-US" sz="3600" b="1" dirty="0" smtClean="0">
                <a:solidFill>
                  <a:schemeClr val="bg1"/>
                </a:solidFill>
              </a:rPr>
              <a:t>References</a:t>
            </a:r>
            <a:endParaRPr lang="en-US" sz="3600" b="1" dirty="0">
              <a:solidFill>
                <a:schemeClr val="bg1"/>
              </a:solidFill>
            </a:endParaRPr>
          </a:p>
        </p:txBody>
      </p:sp>
      <p:sp>
        <p:nvSpPr>
          <p:cNvPr id="5" name="Content Placeholder 2"/>
          <p:cNvSpPr>
            <a:spLocks noGrp="1"/>
          </p:cNvSpPr>
          <p:nvPr>
            <p:ph idx="1"/>
          </p:nvPr>
        </p:nvSpPr>
        <p:spPr>
          <a:xfrm>
            <a:off x="685800" y="1822938"/>
            <a:ext cx="8077200" cy="4730262"/>
          </a:xfrm>
        </p:spPr>
        <p:txBody>
          <a:bodyPr>
            <a:noAutofit/>
          </a:bodyPr>
          <a:lstStyle/>
          <a:p>
            <a:pPr>
              <a:spcBef>
                <a:spcPts val="0"/>
              </a:spcBef>
              <a:spcAft>
                <a:spcPts val="1200"/>
              </a:spcAft>
              <a:buSzPct val="120000"/>
              <a:buFont typeface="+mj-lt"/>
              <a:buAutoNum type="arabicPeriod"/>
            </a:pPr>
            <a:r>
              <a:rPr lang="en-US" sz="1600" dirty="0" err="1" smtClean="0"/>
              <a:t>Branum</a:t>
            </a:r>
            <a:r>
              <a:rPr lang="en-US" sz="1600" dirty="0" smtClean="0"/>
              <a:t> </a:t>
            </a:r>
            <a:r>
              <a:rPr lang="en-US" sz="1600" dirty="0"/>
              <a:t>AM, </a:t>
            </a:r>
            <a:r>
              <a:rPr lang="en-US" sz="1600" dirty="0" err="1"/>
              <a:t>Lukacs</a:t>
            </a:r>
            <a:r>
              <a:rPr lang="en-US" sz="1600" dirty="0"/>
              <a:t> SL. Food allergy among U.S. children: trends in prevalence and hospitalizations. </a:t>
            </a:r>
            <a:r>
              <a:rPr lang="en-US" sz="1600" i="1" dirty="0"/>
              <a:t>NCHS Data Brief</a:t>
            </a:r>
            <a:r>
              <a:rPr lang="en-US" sz="1600" dirty="0"/>
              <a:t>. 2008;10:1-8. </a:t>
            </a:r>
            <a:endParaRPr lang="en-US" sz="1600" dirty="0" smtClean="0"/>
          </a:p>
          <a:p>
            <a:pPr>
              <a:spcBef>
                <a:spcPts val="0"/>
              </a:spcBef>
              <a:spcAft>
                <a:spcPts val="1200"/>
              </a:spcAft>
              <a:buSzPct val="120000"/>
              <a:buFont typeface="+mj-lt"/>
              <a:buAutoNum type="arabicPeriod"/>
            </a:pPr>
            <a:r>
              <a:rPr lang="en-US" sz="1600" dirty="0" smtClean="0"/>
              <a:t>Liu </a:t>
            </a:r>
            <a:r>
              <a:rPr lang="en-US" sz="1600" dirty="0"/>
              <a:t>AH, Jaramillo R, </a:t>
            </a:r>
            <a:r>
              <a:rPr lang="en-US" sz="1600" dirty="0" err="1"/>
              <a:t>Sicherer</a:t>
            </a:r>
            <a:r>
              <a:rPr lang="en-US" sz="1600" dirty="0"/>
              <a:t> SH, et al. National prevalence and risk factors for food allergy and relationship to asthma</a:t>
            </a:r>
            <a:r>
              <a:rPr lang="en-US" sz="1600" dirty="0" smtClean="0"/>
              <a:t>: </a:t>
            </a:r>
            <a:r>
              <a:rPr lang="en-US" sz="1600" dirty="0"/>
              <a:t>results from the National Health and Nutrition Examination Survey 2005-2006. </a:t>
            </a:r>
            <a:r>
              <a:rPr lang="en-US" sz="1600" i="1" dirty="0"/>
              <a:t>J Allergy </a:t>
            </a:r>
            <a:r>
              <a:rPr lang="en-US" sz="1600" i="1" dirty="0" err="1"/>
              <a:t>Clin</a:t>
            </a:r>
            <a:r>
              <a:rPr lang="en-US" sz="1600" i="1" dirty="0"/>
              <a:t> </a:t>
            </a:r>
            <a:r>
              <a:rPr lang="en-US" sz="1600" i="1" dirty="0" err="1"/>
              <a:t>Immunol</a:t>
            </a:r>
            <a:r>
              <a:rPr lang="en-US" sz="1600" dirty="0"/>
              <a:t>. 2010;126(4):798-806.e13. </a:t>
            </a:r>
            <a:endParaRPr lang="en-US" sz="1600" dirty="0" smtClean="0"/>
          </a:p>
          <a:p>
            <a:pPr>
              <a:spcBef>
                <a:spcPts val="0"/>
              </a:spcBef>
              <a:spcAft>
                <a:spcPts val="1200"/>
              </a:spcAft>
              <a:buSzPct val="120000"/>
              <a:buFont typeface="+mj-lt"/>
              <a:buAutoNum type="arabicPeriod"/>
            </a:pPr>
            <a:r>
              <a:rPr lang="en-US" sz="1600" dirty="0" smtClean="0"/>
              <a:t>McIntyre </a:t>
            </a:r>
            <a:r>
              <a:rPr lang="en-US" sz="1600" dirty="0"/>
              <a:t>CL, Sheetz AH, Carroll CR, Young MC. Administration of epinephrine for life-threatening allergic reactions in school settings. </a:t>
            </a:r>
            <a:r>
              <a:rPr lang="en-US" sz="1600" i="1" dirty="0"/>
              <a:t>Pediatrics</a:t>
            </a:r>
            <a:r>
              <a:rPr lang="en-US" sz="1600" dirty="0"/>
              <a:t>. 2005;116(5):1134-1140. </a:t>
            </a:r>
            <a:endParaRPr lang="en-US" sz="1600" dirty="0" smtClean="0"/>
          </a:p>
          <a:p>
            <a:pPr>
              <a:spcBef>
                <a:spcPts val="0"/>
              </a:spcBef>
              <a:spcAft>
                <a:spcPts val="1200"/>
              </a:spcAft>
              <a:buSzPct val="120000"/>
              <a:buFont typeface="+mj-lt"/>
              <a:buAutoNum type="arabicPeriod"/>
            </a:pPr>
            <a:r>
              <a:rPr lang="en-US" sz="1600" dirty="0" err="1" smtClean="0"/>
              <a:t>Sicherer</a:t>
            </a:r>
            <a:r>
              <a:rPr lang="en-US" sz="1600" dirty="0" smtClean="0"/>
              <a:t> </a:t>
            </a:r>
            <a:r>
              <a:rPr lang="en-US" sz="1600" dirty="0"/>
              <a:t>SH, Furlong TJ, </a:t>
            </a:r>
            <a:r>
              <a:rPr lang="en-US" sz="1600" dirty="0" err="1"/>
              <a:t>DeSimone</a:t>
            </a:r>
            <a:r>
              <a:rPr lang="en-US" sz="1600" dirty="0"/>
              <a:t> J, Sampson HA. The US Peanut and Tree Nut Allergy Registry: characteristics of reactions in schools and day care. </a:t>
            </a:r>
            <a:r>
              <a:rPr lang="en-US" sz="1600" i="1" dirty="0"/>
              <a:t>J </a:t>
            </a:r>
            <a:r>
              <a:rPr lang="en-US" sz="1600" i="1" dirty="0" err="1"/>
              <a:t>Pediatr</a:t>
            </a:r>
            <a:r>
              <a:rPr lang="en-US" sz="1600" dirty="0"/>
              <a:t>. 2001;138(4):</a:t>
            </a:r>
            <a:r>
              <a:rPr lang="en-US" sz="1600" dirty="0" smtClean="0"/>
              <a:t>560-565.</a:t>
            </a:r>
          </a:p>
          <a:p>
            <a:pPr>
              <a:spcBef>
                <a:spcPts val="0"/>
              </a:spcBef>
              <a:spcAft>
                <a:spcPts val="1200"/>
              </a:spcAft>
              <a:buSzPct val="120000"/>
              <a:buFont typeface="+mj-lt"/>
              <a:buAutoNum type="arabicPeriod"/>
            </a:pPr>
            <a:r>
              <a:rPr lang="en-US" sz="1600" dirty="0" smtClean="0"/>
              <a:t>Nowak-</a:t>
            </a:r>
            <a:r>
              <a:rPr lang="en-US" sz="1600" dirty="0" err="1" smtClean="0"/>
              <a:t>Wegrzyn</a:t>
            </a:r>
            <a:r>
              <a:rPr lang="en-US" sz="1600" dirty="0" smtClean="0"/>
              <a:t> </a:t>
            </a:r>
            <a:r>
              <a:rPr lang="en-US" sz="1600" dirty="0"/>
              <a:t>A, Conover-Walker MK, Wood RA. Food-allergic reactions in schools and preschools. </a:t>
            </a:r>
            <a:r>
              <a:rPr lang="en-US" sz="1600" i="1" dirty="0"/>
              <a:t>Arch </a:t>
            </a:r>
            <a:r>
              <a:rPr lang="en-US" sz="1600" i="1" dirty="0" err="1"/>
              <a:t>Pediatr</a:t>
            </a:r>
            <a:r>
              <a:rPr lang="en-US" sz="1600" i="1" dirty="0"/>
              <a:t> </a:t>
            </a:r>
            <a:r>
              <a:rPr lang="en-US" sz="1600" i="1" dirty="0" err="1"/>
              <a:t>Adolesc</a:t>
            </a:r>
            <a:r>
              <a:rPr lang="en-US" sz="1600" i="1" dirty="0"/>
              <a:t> Med</a:t>
            </a:r>
            <a:r>
              <a:rPr lang="en-US" sz="1600" dirty="0"/>
              <a:t>. 2001;155(7):</a:t>
            </a:r>
            <a:r>
              <a:rPr lang="en-US" sz="1600" dirty="0" smtClean="0"/>
              <a:t>790-795.</a:t>
            </a:r>
          </a:p>
          <a:p>
            <a:pPr>
              <a:spcBef>
                <a:spcPts val="0"/>
              </a:spcBef>
              <a:spcAft>
                <a:spcPts val="1200"/>
              </a:spcAft>
              <a:buSzPct val="120000"/>
              <a:buFont typeface="+mj-lt"/>
              <a:buAutoNum type="arabicPeriod"/>
            </a:pPr>
            <a:r>
              <a:rPr lang="en-US" sz="1600" dirty="0" smtClean="0"/>
              <a:t>Boyce </a:t>
            </a:r>
            <a:r>
              <a:rPr lang="en-US" sz="1600" dirty="0"/>
              <a:t>JA, </a:t>
            </a:r>
            <a:r>
              <a:rPr lang="en-US" sz="1600" dirty="0" err="1"/>
              <a:t>Assa’ad</a:t>
            </a:r>
            <a:r>
              <a:rPr lang="en-US" sz="1600" dirty="0"/>
              <a:t> A, Burks AW, et al; NIAID-Sponsored Expert Panel. Guidelines for the diagnosis and management of food allergy in the United States: report of the NIAID-sponsored expert panel. </a:t>
            </a:r>
            <a:r>
              <a:rPr lang="en-US" sz="1600" i="1" dirty="0"/>
              <a:t>J Allergy </a:t>
            </a:r>
            <a:r>
              <a:rPr lang="en-US" sz="1600" i="1" dirty="0" err="1"/>
              <a:t>Clin</a:t>
            </a:r>
            <a:r>
              <a:rPr lang="en-US" sz="1600" i="1" dirty="0"/>
              <a:t> </a:t>
            </a:r>
            <a:r>
              <a:rPr lang="en-US" sz="1600" i="1" dirty="0" err="1"/>
              <a:t>Immunol</a:t>
            </a:r>
            <a:r>
              <a:rPr lang="en-US" sz="1600" dirty="0"/>
              <a:t>. 2010;126(</a:t>
            </a:r>
            <a:r>
              <a:rPr lang="en-US" sz="1600" dirty="0" err="1"/>
              <a:t>suppl</a:t>
            </a:r>
            <a:r>
              <a:rPr lang="en-US" sz="1600" dirty="0"/>
              <a:t> 6):S1-S58. </a:t>
            </a:r>
            <a:endParaRPr lang="en-US" sz="1600" dirty="0" smtClean="0"/>
          </a:p>
          <a:p>
            <a:pPr>
              <a:spcBef>
                <a:spcPts val="0"/>
              </a:spcBef>
              <a:spcAft>
                <a:spcPts val="1200"/>
              </a:spcAft>
              <a:buSzPct val="100000"/>
              <a:buFont typeface="+mj-lt"/>
              <a:buAutoNum type="arabicPeriod"/>
            </a:pPr>
            <a:endParaRPr lang="en-US" sz="1600" dirty="0"/>
          </a:p>
          <a:p>
            <a:pPr marL="457200" indent="-457200">
              <a:spcBef>
                <a:spcPts val="0"/>
              </a:spcBef>
              <a:spcAft>
                <a:spcPts val="1200"/>
              </a:spcAft>
              <a:buFont typeface="+mj-lt"/>
              <a:buAutoNum type="arabicPeriod"/>
            </a:pPr>
            <a:endParaRPr lang="en-US" sz="1600" dirty="0"/>
          </a:p>
        </p:txBody>
      </p:sp>
      <p:sp>
        <p:nvSpPr>
          <p:cNvPr id="3" name="Slide Number Placeholder 2"/>
          <p:cNvSpPr>
            <a:spLocks noGrp="1"/>
          </p:cNvSpPr>
          <p:nvPr>
            <p:ph type="sldNum" sz="quarter" idx="12"/>
          </p:nvPr>
        </p:nvSpPr>
        <p:spPr/>
        <p:txBody>
          <a:bodyPr/>
          <a:lstStyle/>
          <a:p>
            <a:fld id="{4CD8DCCA-7606-4C9D-B837-5FF7121B4784}" type="slidenum">
              <a:rPr lang="en-US" smtClean="0"/>
              <a:t>21</a:t>
            </a:fld>
            <a:endParaRPr lang="en-US"/>
          </a:p>
        </p:txBody>
      </p:sp>
    </p:spTree>
    <p:extLst>
      <p:ext uri="{BB962C8B-B14F-4D97-AF65-F5344CB8AC3E}">
        <p14:creationId xmlns:p14="http://schemas.microsoft.com/office/powerpoint/2010/main" val="363680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11287" y="457200"/>
            <a:ext cx="3008313" cy="685800"/>
          </a:xfrm>
        </p:spPr>
        <p:txBody>
          <a:bodyPr>
            <a:normAutofit/>
          </a:bodyPr>
          <a:lstStyle/>
          <a:p>
            <a:r>
              <a:rPr lang="en-US" sz="3600" b="1" dirty="0" smtClean="0">
                <a:solidFill>
                  <a:schemeClr val="bg1"/>
                </a:solidFill>
              </a:rPr>
              <a:t>Overview</a:t>
            </a:r>
            <a:endParaRPr lang="en-US" sz="3600" b="1" dirty="0">
              <a:solidFill>
                <a:schemeClr val="bg1"/>
              </a:solidFill>
            </a:endParaRPr>
          </a:p>
        </p:txBody>
      </p:sp>
      <p:sp>
        <p:nvSpPr>
          <p:cNvPr id="5" name="Text Placeholder 3"/>
          <p:cNvSpPr txBox="1">
            <a:spLocks/>
          </p:cNvSpPr>
          <p:nvPr/>
        </p:nvSpPr>
        <p:spPr>
          <a:xfrm>
            <a:off x="416256" y="1371600"/>
            <a:ext cx="4301023" cy="4724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600"/>
              </a:spcBef>
              <a:spcAft>
                <a:spcPts val="600"/>
              </a:spcAft>
              <a:buClr>
                <a:schemeClr val="tx2">
                  <a:lumMod val="60000"/>
                  <a:lumOff val="40000"/>
                </a:schemeClr>
              </a:buClr>
              <a:buSzPct val="75000"/>
              <a:buFont typeface="Wingdings" panose="05000000000000000000" pitchFamily="2" charset="2"/>
              <a:buChar char="l"/>
            </a:pPr>
            <a:r>
              <a:rPr lang="en-US" sz="2800" dirty="0" smtClean="0"/>
              <a:t>These guidelines can help schools manage the risk of food allergies and severe allergic reactions in students. </a:t>
            </a:r>
          </a:p>
          <a:p>
            <a:pPr marL="457200" indent="-457200">
              <a:spcBef>
                <a:spcPts val="600"/>
              </a:spcBef>
              <a:spcAft>
                <a:spcPts val="600"/>
              </a:spcAft>
              <a:buClr>
                <a:schemeClr val="tx2">
                  <a:lumMod val="60000"/>
                  <a:lumOff val="40000"/>
                </a:schemeClr>
              </a:buClr>
              <a:buSzPct val="75000"/>
              <a:buFont typeface="Wingdings" panose="05000000000000000000" pitchFamily="2" charset="2"/>
              <a:buChar char="l"/>
            </a:pPr>
            <a:r>
              <a:rPr lang="en-US" sz="2800" dirty="0" smtClean="0"/>
              <a:t>Managing food allergies requires a partnership between families, health care providers, and schools.  </a:t>
            </a:r>
            <a:endParaRPr lang="en-US" sz="2800" dirty="0"/>
          </a:p>
        </p:txBody>
      </p:sp>
      <p:pic>
        <p:nvPicPr>
          <p:cNvPr id="6" name="Picture 5" descr="Voluntary Guidelines for Managing Food Allergies in Schools and Early Care and Education Program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358" y="1269642"/>
            <a:ext cx="4034464" cy="5181600"/>
          </a:xfrm>
          <a:prstGeom prst="rect">
            <a:avLst/>
          </a:prstGeom>
        </p:spPr>
      </p:pic>
      <p:sp>
        <p:nvSpPr>
          <p:cNvPr id="7" name="Slide Number Placeholder 6"/>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160477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752600" y="618743"/>
            <a:ext cx="5659438" cy="583619"/>
          </a:xfrm>
        </p:spPr>
        <p:txBody>
          <a:bodyPr>
            <a:noAutofit/>
          </a:bodyPr>
          <a:lstStyle/>
          <a:p>
            <a:pPr algn="ctr"/>
            <a:r>
              <a:rPr lang="en-US" sz="3600" b="1" dirty="0" smtClean="0">
                <a:solidFill>
                  <a:schemeClr val="bg1"/>
                </a:solidFill>
              </a:rPr>
              <a:t>Did you know ?</a:t>
            </a:r>
            <a:endParaRPr lang="en-US" sz="3600" b="1" dirty="0">
              <a:solidFill>
                <a:schemeClr val="bg1"/>
              </a:solidFill>
            </a:endParaRPr>
          </a:p>
        </p:txBody>
      </p:sp>
      <p:sp>
        <p:nvSpPr>
          <p:cNvPr id="4" name="Content Placeholder 2"/>
          <p:cNvSpPr>
            <a:spLocks noGrp="1"/>
          </p:cNvSpPr>
          <p:nvPr>
            <p:ph idx="1"/>
          </p:nvPr>
        </p:nvSpPr>
        <p:spPr>
          <a:xfrm>
            <a:off x="4610807" y="1524000"/>
            <a:ext cx="4137026" cy="4648200"/>
          </a:xfrm>
        </p:spPr>
        <p:txBody>
          <a:bodyPr>
            <a:normAutofit fontScale="77500" lnSpcReduction="20000"/>
          </a:bodyPr>
          <a:lstStyle/>
          <a:p>
            <a:pPr>
              <a:buClr>
                <a:schemeClr val="tx2">
                  <a:lumMod val="60000"/>
                  <a:lumOff val="40000"/>
                </a:schemeClr>
              </a:buClr>
            </a:pPr>
            <a:r>
              <a:rPr lang="en-US" sz="3300" dirty="0" smtClean="0"/>
              <a:t>4% of students are affected by food allergies, and the incidence is increasing.</a:t>
            </a:r>
          </a:p>
          <a:p>
            <a:pPr marL="0" indent="0">
              <a:buClr>
                <a:schemeClr val="tx2">
                  <a:lumMod val="60000"/>
                  <a:lumOff val="40000"/>
                </a:schemeClr>
              </a:buClr>
              <a:buNone/>
            </a:pPr>
            <a:endParaRPr lang="en-US" sz="2100" dirty="0" smtClean="0"/>
          </a:p>
          <a:p>
            <a:pPr>
              <a:buClr>
                <a:schemeClr val="tx2">
                  <a:lumMod val="60000"/>
                  <a:lumOff val="40000"/>
                </a:schemeClr>
              </a:buClr>
            </a:pPr>
            <a:r>
              <a:rPr lang="en-US" sz="3300" dirty="0" smtClean="0"/>
              <a:t>1 in 5 students with food allergies will have a reaction while at school.</a:t>
            </a:r>
          </a:p>
          <a:p>
            <a:pPr>
              <a:buClr>
                <a:schemeClr val="tx2">
                  <a:lumMod val="60000"/>
                  <a:lumOff val="40000"/>
                </a:schemeClr>
              </a:buClr>
            </a:pPr>
            <a:endParaRPr lang="en-US" sz="2100" dirty="0"/>
          </a:p>
          <a:p>
            <a:pPr>
              <a:buClr>
                <a:schemeClr val="tx2">
                  <a:lumMod val="60000"/>
                  <a:lumOff val="40000"/>
                </a:schemeClr>
              </a:buClr>
            </a:pPr>
            <a:r>
              <a:rPr lang="en-US" sz="3300" dirty="0" smtClean="0"/>
              <a:t>25% of severe food allergy reactions at school happen to students with no previous known food allergy.</a:t>
            </a:r>
            <a:endParaRPr lang="en-US" sz="3300" dirty="0"/>
          </a:p>
        </p:txBody>
      </p:sp>
      <p:pic>
        <p:nvPicPr>
          <p:cNvPr id="5" name="Picture 4" descr="About 20% of students with fool allergies (1 of 5) will have a reacton while at school."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69" y="1904999"/>
            <a:ext cx="4032731" cy="2988825"/>
          </a:xfrm>
          <a:prstGeom prst="rect">
            <a:avLst/>
          </a:prstGeom>
        </p:spPr>
      </p:pic>
      <p:sp>
        <p:nvSpPr>
          <p:cNvPr id="7" name="Slide Number Placeholder 6"/>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271249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752600" y="667446"/>
            <a:ext cx="5659438" cy="583619"/>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000000"/>
                </a:solidFill>
                <a:latin typeface="+mj-lt"/>
                <a:ea typeface="+mj-ea"/>
                <a:cs typeface="+mj-cs"/>
              </a:defRPr>
            </a:lvl1pPr>
          </a:lstStyle>
          <a:p>
            <a:pPr algn="ctr"/>
            <a:r>
              <a:rPr lang="en-US" sz="3600" dirty="0" smtClean="0">
                <a:solidFill>
                  <a:schemeClr val="bg1"/>
                </a:solidFill>
              </a:rPr>
              <a:t>Did you know ?</a:t>
            </a:r>
            <a:endParaRPr lang="en-US" sz="3600" dirty="0">
              <a:solidFill>
                <a:schemeClr val="bg1"/>
              </a:solidFill>
            </a:endParaRPr>
          </a:p>
        </p:txBody>
      </p:sp>
      <p:sp>
        <p:nvSpPr>
          <p:cNvPr id="4" name="Content Placeholder 2"/>
          <p:cNvSpPr>
            <a:spLocks noGrp="1"/>
          </p:cNvSpPr>
          <p:nvPr>
            <p:ph idx="1"/>
          </p:nvPr>
        </p:nvSpPr>
        <p:spPr>
          <a:xfrm>
            <a:off x="-43244" y="1662541"/>
            <a:ext cx="4681324" cy="4419600"/>
          </a:xfrm>
        </p:spPr>
        <p:txBody>
          <a:bodyPr>
            <a:noAutofit/>
          </a:bodyPr>
          <a:lstStyle/>
          <a:p>
            <a:pPr lvl="1">
              <a:spcAft>
                <a:spcPts val="1800"/>
              </a:spcAft>
              <a:buClr>
                <a:schemeClr val="tx2">
                  <a:lumMod val="60000"/>
                  <a:lumOff val="40000"/>
                </a:schemeClr>
              </a:buClr>
              <a:buSzPct val="75000"/>
              <a:buFont typeface="Wingdings" panose="05000000000000000000" pitchFamily="2" charset="2"/>
              <a:buChar char="l"/>
            </a:pPr>
            <a:r>
              <a:rPr lang="en-US" sz="2600" dirty="0" smtClean="0"/>
              <a:t>A food allergy is an adverse immune system reaction that occurs soon after exposure to a certain food.</a:t>
            </a:r>
          </a:p>
          <a:p>
            <a:pPr lvl="1">
              <a:buClr>
                <a:schemeClr val="tx2">
                  <a:lumMod val="60000"/>
                  <a:lumOff val="40000"/>
                </a:schemeClr>
              </a:buClr>
              <a:buSzPct val="75000"/>
              <a:buFont typeface="Wingdings" panose="05000000000000000000" pitchFamily="2" charset="2"/>
              <a:buChar char="l"/>
            </a:pPr>
            <a:r>
              <a:rPr lang="en-US" sz="2600" dirty="0" smtClean="0"/>
              <a:t>Food allergy symptoms can include multiple organ systems including, respiratory, </a:t>
            </a:r>
            <a:r>
              <a:rPr lang="en-US" sz="2600" dirty="0"/>
              <a:t>gastrointestinal tract, </a:t>
            </a:r>
            <a:r>
              <a:rPr lang="en-US" sz="2600" dirty="0" smtClean="0"/>
              <a:t>skin, cardiovascular, and neurological.</a:t>
            </a:r>
          </a:p>
        </p:txBody>
      </p:sp>
      <p:sp>
        <p:nvSpPr>
          <p:cNvPr id="7" name="Content Placeholder 2"/>
          <p:cNvSpPr txBox="1">
            <a:spLocks/>
          </p:cNvSpPr>
          <p:nvPr/>
        </p:nvSpPr>
        <p:spPr>
          <a:xfrm>
            <a:off x="4329545" y="4717470"/>
            <a:ext cx="4572000" cy="1524000"/>
          </a:xfrm>
          <a:prstGeom prst="rect">
            <a:avLst/>
          </a:prstGeom>
        </p:spPr>
        <p:txBody>
          <a:bodyPr>
            <a:normAutofit/>
          </a:bodyPr>
          <a:lstStyle>
            <a:lvl1pPr marL="342900" indent="-342900" algn="l" defTabSz="914400" rtl="0" eaLnBrk="1" latinLnBrk="0" hangingPunct="1">
              <a:spcBef>
                <a:spcPct val="20000"/>
              </a:spcBef>
              <a:buClr>
                <a:schemeClr val="accent3">
                  <a:lumMod val="75000"/>
                </a:schemeClr>
              </a:buClr>
              <a:buSzPct val="75000"/>
              <a:buFont typeface="Wingdings" panose="05000000000000000000" pitchFamily="2" charset="2"/>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Clr>
                <a:schemeClr val="accent3">
                  <a:lumMod val="75000"/>
                </a:schemeClr>
              </a:buClr>
              <a:buSzPct val="70000"/>
              <a:buFont typeface="Wingdings" panose="05000000000000000000" pitchFamily="2" charset="2"/>
              <a:buChar char="n"/>
              <a:defRPr sz="2800" kern="1200">
                <a:solidFill>
                  <a:srgbClr val="000000"/>
                </a:solidFill>
                <a:latin typeface="+mn-lt"/>
                <a:ea typeface="+mn-ea"/>
                <a:cs typeface="+mn-cs"/>
              </a:defRPr>
            </a:lvl2pPr>
            <a:lvl3pPr marL="1143000" indent="-228600" algn="l" defTabSz="914400" rtl="0" eaLnBrk="1" latinLnBrk="0" hangingPunct="1">
              <a:spcBef>
                <a:spcPct val="20000"/>
              </a:spcBef>
              <a:buClr>
                <a:schemeClr val="accent3">
                  <a:lumMod val="75000"/>
                </a:schemeClr>
              </a:buClr>
              <a:buSzPct val="70000"/>
              <a:buFont typeface="Wingdings" panose="05000000000000000000" pitchFamily="2" charset="2"/>
              <a:buChar char="t"/>
              <a:defRPr sz="2400" kern="1200">
                <a:solidFill>
                  <a:srgbClr val="000000"/>
                </a:solidFill>
                <a:latin typeface="+mn-lt"/>
                <a:ea typeface="+mn-ea"/>
                <a:cs typeface="+mn-cs"/>
              </a:defRPr>
            </a:lvl3pPr>
            <a:lvl4pPr marL="1600200" indent="-228600" algn="l" defTabSz="914400" rtl="0" eaLnBrk="1" latinLnBrk="0" hangingPunct="1">
              <a:spcBef>
                <a:spcPct val="20000"/>
              </a:spcBef>
              <a:buClr>
                <a:schemeClr val="accent3">
                  <a:lumMod val="75000"/>
                </a:schemeClr>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chemeClr val="accent3">
                  <a:lumMod val="75000"/>
                </a:schemeClr>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chemeClr val="tx2">
                  <a:lumMod val="60000"/>
                  <a:lumOff val="40000"/>
                </a:schemeClr>
              </a:buClr>
              <a:buSzPct val="75000"/>
              <a:buFont typeface="Wingdings" panose="05000000000000000000" pitchFamily="2" charset="2"/>
              <a:buChar char="l"/>
            </a:pPr>
            <a:r>
              <a:rPr lang="en-US" sz="2600" dirty="0" smtClean="0"/>
              <a:t>A severe life-threatening allergic reaction is called </a:t>
            </a:r>
            <a:r>
              <a:rPr lang="en-US" sz="2600" b="1" dirty="0" smtClean="0"/>
              <a:t>anaphylaxis.</a:t>
            </a:r>
            <a:endParaRPr lang="en-US" sz="2600" b="1" dirty="0"/>
          </a:p>
        </p:txBody>
      </p:sp>
      <p:pic>
        <p:nvPicPr>
          <p:cNvPr id="6" name="Picture 5" descr="Photo of peanut butter and jelly sandwich."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210" y="1600200"/>
            <a:ext cx="3889390" cy="2590800"/>
          </a:xfrm>
          <a:prstGeom prst="rect">
            <a:avLst/>
          </a:prstGeom>
          <a:ln>
            <a:solidFill>
              <a:schemeClr val="accent1"/>
            </a:solidFill>
          </a:ln>
        </p:spPr>
      </p:pic>
      <p:sp>
        <p:nvSpPr>
          <p:cNvPr id="8" name="Slide Number Placeholder 7"/>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3676862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smtClean="0"/>
              <a:t>What can you do?</a:t>
            </a:r>
            <a:endParaRPr lang="en-US" sz="3600" dirty="0"/>
          </a:p>
        </p:txBody>
      </p:sp>
      <p:sp>
        <p:nvSpPr>
          <p:cNvPr id="11" name="Content Placeholder 2"/>
          <p:cNvSpPr>
            <a:spLocks noGrp="1"/>
          </p:cNvSpPr>
          <p:nvPr>
            <p:ph idx="1"/>
          </p:nvPr>
        </p:nvSpPr>
        <p:spPr>
          <a:xfrm>
            <a:off x="76200" y="1676400"/>
            <a:ext cx="8763000" cy="4572000"/>
          </a:xfrm>
        </p:spPr>
        <p:txBody>
          <a:bodyPr>
            <a:normAutofit fontScale="92500"/>
          </a:bodyPr>
          <a:lstStyle/>
          <a:p>
            <a:pPr algn="ctr">
              <a:spcAft>
                <a:spcPts val="1200"/>
              </a:spcAft>
            </a:pPr>
            <a:r>
              <a:rPr lang="en-US" b="1" dirty="0" smtClean="0"/>
              <a:t>If </a:t>
            </a:r>
            <a:r>
              <a:rPr lang="en-US" sz="2800" b="1" dirty="0" smtClean="0"/>
              <a:t>you</a:t>
            </a:r>
            <a:r>
              <a:rPr lang="en-US" b="1" dirty="0" smtClean="0"/>
              <a:t> suspect anaphylaxis, do the following:</a:t>
            </a:r>
          </a:p>
          <a:p>
            <a:pPr lvl="2">
              <a:spcBef>
                <a:spcPts val="400"/>
              </a:spcBef>
              <a:spcAft>
                <a:spcPts val="1200"/>
              </a:spcAft>
              <a:buSzPct val="100000"/>
              <a:buAutoNum type="arabicPeriod"/>
            </a:pPr>
            <a:r>
              <a:rPr lang="en-US" sz="2800" dirty="0" smtClean="0"/>
              <a:t>  Activate </a:t>
            </a:r>
            <a:r>
              <a:rPr lang="en-US" sz="2800" dirty="0"/>
              <a:t>the student’s food allergy </a:t>
            </a:r>
            <a:r>
              <a:rPr lang="en-US" sz="2800" dirty="0" smtClean="0"/>
              <a:t>emergency </a:t>
            </a:r>
            <a:r>
              <a:rPr lang="en-US" sz="2800" b="1" dirty="0" smtClean="0"/>
              <a:t>plan</a:t>
            </a:r>
            <a:r>
              <a:rPr lang="en-US" sz="2800" dirty="0"/>
              <a:t>.</a:t>
            </a:r>
          </a:p>
          <a:p>
            <a:pPr lvl="2">
              <a:spcBef>
                <a:spcPts val="0"/>
              </a:spcBef>
              <a:spcAft>
                <a:spcPts val="600"/>
              </a:spcAft>
              <a:buSzPct val="100000"/>
              <a:buAutoNum type="arabicPeriod"/>
            </a:pPr>
            <a:r>
              <a:rPr lang="en-US" sz="2800" dirty="0" smtClean="0"/>
              <a:t>  Be </a:t>
            </a:r>
            <a:r>
              <a:rPr lang="en-US" sz="2800" dirty="0"/>
              <a:t>ready to </a:t>
            </a:r>
            <a:r>
              <a:rPr lang="en-US" sz="2800" b="1" dirty="0"/>
              <a:t>administer</a:t>
            </a:r>
            <a:r>
              <a:rPr lang="en-US" sz="2800" dirty="0"/>
              <a:t> an epinephrine </a:t>
            </a:r>
            <a:r>
              <a:rPr lang="en-US" sz="2800" dirty="0" smtClean="0"/>
              <a:t>auto-injector </a:t>
            </a:r>
          </a:p>
          <a:p>
            <a:pPr marL="914400" lvl="2" indent="0">
              <a:spcBef>
                <a:spcPts val="0"/>
              </a:spcBef>
              <a:spcAft>
                <a:spcPts val="1200"/>
              </a:spcAft>
              <a:buSzPct val="100000"/>
              <a:buNone/>
            </a:pPr>
            <a:r>
              <a:rPr lang="en-US" sz="2800" dirty="0"/>
              <a:t> </a:t>
            </a:r>
            <a:r>
              <a:rPr lang="en-US" sz="2800" dirty="0" smtClean="0"/>
              <a:t>     if you </a:t>
            </a:r>
            <a:r>
              <a:rPr lang="en-US" sz="2800" dirty="0"/>
              <a:t>are delegated and trained to </a:t>
            </a:r>
            <a:r>
              <a:rPr lang="en-US" sz="2800" dirty="0" smtClean="0"/>
              <a:t>do </a:t>
            </a:r>
            <a:r>
              <a:rPr lang="en-US" sz="2800" dirty="0"/>
              <a:t>so. </a:t>
            </a:r>
          </a:p>
          <a:p>
            <a:pPr lvl="2">
              <a:spcBef>
                <a:spcPts val="0"/>
              </a:spcBef>
              <a:spcAft>
                <a:spcPts val="600"/>
              </a:spcAft>
              <a:buSzPct val="100000"/>
              <a:buAutoNum type="arabicPeriod" startAt="3"/>
            </a:pPr>
            <a:r>
              <a:rPr lang="en-US" sz="2800" dirty="0" smtClean="0"/>
              <a:t>  </a:t>
            </a:r>
            <a:r>
              <a:rPr lang="en-US" sz="2800" b="1" dirty="0" smtClean="0"/>
              <a:t>Call</a:t>
            </a:r>
            <a:r>
              <a:rPr lang="en-US" sz="2800" dirty="0" smtClean="0"/>
              <a:t> </a:t>
            </a:r>
            <a:r>
              <a:rPr lang="en-US" sz="2800" dirty="0"/>
              <a:t>911 or the emergency medical </a:t>
            </a:r>
            <a:r>
              <a:rPr lang="en-US" sz="2800" dirty="0" smtClean="0"/>
              <a:t>system</a:t>
            </a:r>
          </a:p>
          <a:p>
            <a:pPr marL="914400" lvl="2" indent="0">
              <a:spcBef>
                <a:spcPts val="0"/>
              </a:spcBef>
              <a:spcAft>
                <a:spcPts val="600"/>
              </a:spcAft>
              <a:buSzPct val="100000"/>
              <a:buNone/>
            </a:pPr>
            <a:r>
              <a:rPr lang="en-US" sz="2800" dirty="0"/>
              <a:t> </a:t>
            </a:r>
            <a:r>
              <a:rPr lang="en-US" sz="2800" dirty="0" smtClean="0"/>
              <a:t>     immediately</a:t>
            </a:r>
            <a:r>
              <a:rPr lang="en-US" sz="2800" dirty="0"/>
              <a:t>. </a:t>
            </a:r>
            <a:r>
              <a:rPr lang="en-US" sz="2800" dirty="0" smtClean="0"/>
              <a:t>All </a:t>
            </a:r>
            <a:r>
              <a:rPr lang="en-US" sz="2800" dirty="0"/>
              <a:t>students with anaphylaxis </a:t>
            </a:r>
            <a:r>
              <a:rPr lang="en-US" sz="2800" dirty="0" smtClean="0"/>
              <a:t>must be</a:t>
            </a:r>
          </a:p>
          <a:p>
            <a:pPr marL="914400" lvl="2" indent="0">
              <a:spcBef>
                <a:spcPts val="0"/>
              </a:spcBef>
              <a:spcAft>
                <a:spcPts val="600"/>
              </a:spcAft>
              <a:buNone/>
            </a:pPr>
            <a:r>
              <a:rPr lang="en-US" sz="2800" dirty="0" smtClean="0"/>
              <a:t>      monitored </a:t>
            </a:r>
            <a:r>
              <a:rPr lang="en-US" sz="2800" dirty="0"/>
              <a:t>closely and </a:t>
            </a:r>
            <a:r>
              <a:rPr lang="en-US" sz="2800" dirty="0" smtClean="0"/>
              <a:t>evaluated </a:t>
            </a:r>
            <a:r>
              <a:rPr lang="en-US" sz="2800" dirty="0"/>
              <a:t>as </a:t>
            </a:r>
            <a:r>
              <a:rPr lang="en-US" sz="2800" dirty="0" smtClean="0"/>
              <a:t>soon </a:t>
            </a:r>
            <a:r>
              <a:rPr lang="en-US" sz="2800" dirty="0"/>
              <a:t>as </a:t>
            </a:r>
            <a:r>
              <a:rPr lang="en-US" sz="2800" dirty="0" smtClean="0"/>
              <a:t>possible</a:t>
            </a:r>
          </a:p>
          <a:p>
            <a:pPr marL="914400" lvl="2" indent="0">
              <a:spcBef>
                <a:spcPts val="0"/>
              </a:spcBef>
              <a:spcAft>
                <a:spcPts val="600"/>
              </a:spcAft>
              <a:buNone/>
            </a:pPr>
            <a:r>
              <a:rPr lang="en-US" sz="2800" dirty="0"/>
              <a:t> </a:t>
            </a:r>
            <a:r>
              <a:rPr lang="en-US" sz="2800" dirty="0" smtClean="0"/>
              <a:t>     </a:t>
            </a:r>
            <a:r>
              <a:rPr lang="en-US" sz="2800" dirty="0"/>
              <a:t>in an emergency care setting.</a:t>
            </a:r>
          </a:p>
          <a:p>
            <a:pPr lvl="1">
              <a:spcBef>
                <a:spcPts val="400"/>
              </a:spcBef>
              <a:spcAft>
                <a:spcPts val="600"/>
              </a:spcAft>
            </a:pPr>
            <a:endParaRPr lang="en-US" b="1" dirty="0" smtClean="0"/>
          </a:p>
          <a:p>
            <a:endParaRPr lang="en-US" b="1" dirty="0"/>
          </a:p>
        </p:txBody>
      </p:sp>
      <p:sp>
        <p:nvSpPr>
          <p:cNvPr id="3" name="Slide Number Placeholder 2"/>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246443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87362"/>
            <a:ext cx="8229600" cy="1036638"/>
          </a:xfrm>
        </p:spPr>
        <p:txBody>
          <a:bodyPr>
            <a:normAutofit/>
          </a:bodyPr>
          <a:lstStyle/>
          <a:p>
            <a:r>
              <a:rPr lang="en-US" sz="3600" b="1" dirty="0" smtClean="0">
                <a:solidFill>
                  <a:schemeClr val="bg1"/>
                </a:solidFill>
              </a:rPr>
              <a:t>Important Anaphylaxis Response</a:t>
            </a:r>
            <a:endParaRPr lang="en-US" sz="3600" b="1" dirty="0">
              <a:solidFill>
                <a:schemeClr val="bg1"/>
              </a:solidFill>
            </a:endParaRPr>
          </a:p>
        </p:txBody>
      </p:sp>
      <p:sp>
        <p:nvSpPr>
          <p:cNvPr id="6" name="Content Placeholder 5"/>
          <p:cNvSpPr>
            <a:spLocks noGrp="1"/>
          </p:cNvSpPr>
          <p:nvPr>
            <p:ph idx="1"/>
          </p:nvPr>
        </p:nvSpPr>
        <p:spPr>
          <a:xfrm>
            <a:off x="1295400" y="1524001"/>
            <a:ext cx="6608762" cy="2362200"/>
          </a:xfrm>
        </p:spPr>
        <p:txBody>
          <a:bodyPr>
            <a:normAutofit/>
          </a:bodyPr>
          <a:lstStyle/>
          <a:p>
            <a:r>
              <a:rPr lang="en-US" sz="3000" b="1" dirty="0" smtClean="0"/>
              <a:t>All students with anaphylaxis must be monitored closely and transported by ambulance for evaluation as soon as possible in an emergency care setting.</a:t>
            </a:r>
            <a:endParaRPr lang="en-US" sz="3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581400"/>
            <a:ext cx="3810000" cy="254000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3072531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5" name="Content Placeholder 4"/>
          <p:cNvSpPr txBox="1">
            <a:spLocks/>
          </p:cNvSpPr>
          <p:nvPr/>
        </p:nvSpPr>
        <p:spPr>
          <a:xfrm>
            <a:off x="838200" y="1752600"/>
            <a:ext cx="7696200" cy="3352800"/>
          </a:xfrm>
          <a:prstGeom prst="rect">
            <a:avLst/>
          </a:prstGeom>
        </p:spPr>
        <p:txBody>
          <a:bodyPr>
            <a:normAutofit/>
          </a:bodyPr>
          <a:lstStyle>
            <a:lvl1pPr marL="342900" indent="-342900" algn="l" defTabSz="914400" rtl="0" eaLnBrk="1" latinLnBrk="0" hangingPunct="1">
              <a:spcBef>
                <a:spcPct val="20000"/>
              </a:spcBef>
              <a:buClr>
                <a:schemeClr val="tx2">
                  <a:lumMod val="60000"/>
                  <a:lumOff val="40000"/>
                </a:schemeClr>
              </a:buClr>
              <a:buSzPct val="75000"/>
              <a:buFont typeface="Wingdings" panose="05000000000000000000" pitchFamily="2" charset="2"/>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Clr>
                <a:schemeClr val="tx2">
                  <a:lumMod val="60000"/>
                  <a:lumOff val="40000"/>
                </a:schemeClr>
              </a:buClr>
              <a:buSzPct val="70000"/>
              <a:buFont typeface="Wingdings" panose="05000000000000000000" pitchFamily="2" charset="2"/>
              <a:buChar char="n"/>
              <a:defRPr sz="2800" kern="1200">
                <a:solidFill>
                  <a:srgbClr val="000000"/>
                </a:solidFill>
                <a:latin typeface="+mn-lt"/>
                <a:ea typeface="+mn-ea"/>
                <a:cs typeface="+mn-cs"/>
              </a:defRPr>
            </a:lvl2pPr>
            <a:lvl3pPr marL="1143000" indent="-228600" algn="l" defTabSz="914400" rtl="0" eaLnBrk="1" latinLnBrk="0" hangingPunct="1">
              <a:spcBef>
                <a:spcPct val="20000"/>
              </a:spcBef>
              <a:buClr>
                <a:schemeClr val="tx2">
                  <a:lumMod val="60000"/>
                  <a:lumOff val="40000"/>
                </a:schemeClr>
              </a:buClr>
              <a:buSzPct val="70000"/>
              <a:buFont typeface="Wingdings" panose="05000000000000000000" pitchFamily="2" charset="2"/>
              <a:buChar char="t"/>
              <a:defRPr sz="2400" kern="1200">
                <a:solidFill>
                  <a:srgbClr val="000000"/>
                </a:solidFill>
                <a:latin typeface="+mn-lt"/>
                <a:ea typeface="+mn-ea"/>
                <a:cs typeface="+mn-cs"/>
              </a:defRPr>
            </a:lvl3pPr>
            <a:lvl4pPr marL="1714500" indent="-342900" algn="l" defTabSz="914400" rtl="0" eaLnBrk="1" latinLnBrk="0" hangingPunct="1">
              <a:spcBef>
                <a:spcPct val="20000"/>
              </a:spcBef>
              <a:buClr>
                <a:schemeClr val="tx2">
                  <a:lumMod val="60000"/>
                  <a:lumOff val="40000"/>
                </a:schemeClr>
              </a:buClr>
              <a:buSzPct val="65000"/>
              <a:buFont typeface="Wingdings" panose="05000000000000000000" pitchFamily="2" charset="2"/>
              <a:buChar char="v"/>
              <a:defRPr sz="2000" kern="1200">
                <a:solidFill>
                  <a:srgbClr val="000000"/>
                </a:solidFill>
                <a:latin typeface="+mn-lt"/>
                <a:ea typeface="+mn-ea"/>
                <a:cs typeface="+mn-cs"/>
              </a:defRPr>
            </a:lvl4pPr>
            <a:lvl5pPr marL="2057400" indent="-228600" algn="l" defTabSz="914400" rtl="0" eaLnBrk="1" latinLnBrk="0" hangingPunct="1">
              <a:spcBef>
                <a:spcPct val="20000"/>
              </a:spcBef>
              <a:buClr>
                <a:schemeClr val="tx2">
                  <a:lumMod val="60000"/>
                  <a:lumOff val="40000"/>
                </a:schemeClr>
              </a:buClr>
              <a:buSzPct val="6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800" b="1" smtClean="0"/>
              <a:t>Lead your school’s planning for managing food allergies</a:t>
            </a:r>
          </a:p>
          <a:p>
            <a:pPr lvl="1">
              <a:spcBef>
                <a:spcPts val="0"/>
              </a:spcBef>
              <a:spcAft>
                <a:spcPts val="1200"/>
              </a:spcAft>
            </a:pPr>
            <a:r>
              <a:rPr lang="en-US" smtClean="0"/>
              <a:t>Coordinate planning and implementation of your school’s Food Allergy Management and Prevention Plan (FAMPP).</a:t>
            </a:r>
          </a:p>
          <a:p>
            <a:pPr lvl="1">
              <a:spcBef>
                <a:spcPts val="0"/>
              </a:spcBef>
              <a:spcAft>
                <a:spcPts val="1200"/>
              </a:spcAft>
            </a:pPr>
            <a:r>
              <a:rPr lang="en-US" smtClean="0"/>
              <a:t>Identify a team leader.</a:t>
            </a:r>
            <a:endParaRPr lang="en-US" dirty="0"/>
          </a:p>
        </p:txBody>
      </p:sp>
      <p:pic>
        <p:nvPicPr>
          <p:cNvPr id="6" name="Picture 5" descr="Photo of meeting." title="Alt te."/>
          <p:cNvPicPr>
            <a:picLocks noChangeAspect="1"/>
          </p:cNvPicPr>
          <p:nvPr/>
        </p:nvPicPr>
        <p:blipFill rotWithShape="1">
          <a:blip r:embed="rId3">
            <a:extLst>
              <a:ext uri="{28A0092B-C50C-407E-A947-70E740481C1C}">
                <a14:useLocalDpi xmlns:a14="http://schemas.microsoft.com/office/drawing/2010/main" val="0"/>
              </a:ext>
            </a:extLst>
          </a:blip>
          <a:srcRect t="43477"/>
          <a:stretch/>
        </p:blipFill>
        <p:spPr>
          <a:xfrm>
            <a:off x="2209800" y="4732870"/>
            <a:ext cx="4648200" cy="1659091"/>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2430809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1666"/>
            <a:ext cx="8229600" cy="1459636"/>
          </a:xfrm>
        </p:spPr>
        <p:txBody>
          <a:bodyPr>
            <a:noAutofit/>
          </a:bodyPr>
          <a:lstStyle/>
          <a:p>
            <a:r>
              <a:rPr lang="en-US" sz="3600" b="1" dirty="0" smtClean="0">
                <a:solidFill>
                  <a:schemeClr val="bg1"/>
                </a:solidFill>
              </a:rPr>
              <a:t>Food Allergy Management and </a:t>
            </a:r>
            <a:br>
              <a:rPr lang="en-US" sz="3600" b="1" dirty="0" smtClean="0">
                <a:solidFill>
                  <a:schemeClr val="bg1"/>
                </a:solidFill>
              </a:rPr>
            </a:br>
            <a:r>
              <a:rPr lang="en-US" sz="3600" b="1" dirty="0" smtClean="0">
                <a:solidFill>
                  <a:schemeClr val="bg1"/>
                </a:solidFill>
              </a:rPr>
              <a:t>Prevention Plan Priorities</a:t>
            </a:r>
            <a:endParaRPr lang="en-US" sz="3600" b="1" dirty="0">
              <a:solidFill>
                <a:schemeClr val="bg1"/>
              </a:solidFill>
            </a:endParaRPr>
          </a:p>
        </p:txBody>
      </p:sp>
      <p:sp>
        <p:nvSpPr>
          <p:cNvPr id="5" name="Content Placeholder 2"/>
          <p:cNvSpPr>
            <a:spLocks noGrp="1"/>
          </p:cNvSpPr>
          <p:nvPr>
            <p:ph idx="1"/>
          </p:nvPr>
        </p:nvSpPr>
        <p:spPr>
          <a:xfrm>
            <a:off x="914400" y="1752600"/>
            <a:ext cx="7467600" cy="4525963"/>
          </a:xfrm>
        </p:spPr>
        <p:txBody>
          <a:bodyPr>
            <a:normAutofit lnSpcReduction="10000"/>
          </a:bodyPr>
          <a:lstStyle/>
          <a:p>
            <a:pPr marL="514350" indent="-514350">
              <a:spcBef>
                <a:spcPts val="0"/>
              </a:spcBef>
              <a:spcAft>
                <a:spcPts val="1200"/>
              </a:spcAft>
              <a:buSzPct val="100000"/>
              <a:buFont typeface="+mj-lt"/>
              <a:buAutoNum type="arabicPeriod"/>
            </a:pPr>
            <a:r>
              <a:rPr lang="en-US" sz="2800" dirty="0" smtClean="0"/>
              <a:t>Ensure </a:t>
            </a:r>
            <a:r>
              <a:rPr lang="en-US" sz="2800" dirty="0"/>
              <a:t>the daily management of </a:t>
            </a:r>
            <a:r>
              <a:rPr lang="en-US" sz="2800" dirty="0" smtClean="0"/>
              <a:t>food allergies </a:t>
            </a:r>
            <a:r>
              <a:rPr lang="en-US" sz="2800" dirty="0"/>
              <a:t>for individual children.</a:t>
            </a:r>
          </a:p>
          <a:p>
            <a:pPr marL="514350" indent="-514350">
              <a:spcBef>
                <a:spcPts val="0"/>
              </a:spcBef>
              <a:spcAft>
                <a:spcPts val="1200"/>
              </a:spcAft>
              <a:buSzPct val="100000"/>
              <a:buFont typeface="+mj-lt"/>
              <a:buAutoNum type="arabicPeriod"/>
            </a:pPr>
            <a:r>
              <a:rPr lang="en-US" sz="2800" dirty="0" smtClean="0"/>
              <a:t>Prepare </a:t>
            </a:r>
            <a:r>
              <a:rPr lang="en-US" sz="2800" dirty="0"/>
              <a:t>for food allergy emergencies.</a:t>
            </a:r>
          </a:p>
          <a:p>
            <a:pPr marL="514350" indent="-514350">
              <a:spcBef>
                <a:spcPts val="0"/>
              </a:spcBef>
              <a:spcAft>
                <a:spcPts val="1200"/>
              </a:spcAft>
              <a:buSzPct val="100000"/>
              <a:buFont typeface="+mj-lt"/>
              <a:buAutoNum type="arabicPeriod"/>
            </a:pPr>
            <a:r>
              <a:rPr lang="en-US" sz="2800" dirty="0" smtClean="0"/>
              <a:t>Provide </a:t>
            </a:r>
            <a:r>
              <a:rPr lang="en-US" sz="2800" dirty="0"/>
              <a:t>professional development </a:t>
            </a:r>
            <a:r>
              <a:rPr lang="en-US" sz="2800" dirty="0" smtClean="0"/>
              <a:t>on food allergies </a:t>
            </a:r>
            <a:r>
              <a:rPr lang="en-US" sz="2800" dirty="0"/>
              <a:t>for staff members.</a:t>
            </a:r>
          </a:p>
          <a:p>
            <a:pPr marL="514350" indent="-514350">
              <a:spcBef>
                <a:spcPts val="0"/>
              </a:spcBef>
              <a:spcAft>
                <a:spcPts val="1200"/>
              </a:spcAft>
              <a:buSzPct val="100000"/>
              <a:buFont typeface="+mj-lt"/>
              <a:buAutoNum type="arabicPeriod"/>
            </a:pPr>
            <a:r>
              <a:rPr lang="en-US" sz="2800" dirty="0" smtClean="0"/>
              <a:t>Educate all students </a:t>
            </a:r>
            <a:r>
              <a:rPr lang="en-US" sz="2800" dirty="0"/>
              <a:t>and </a:t>
            </a:r>
            <a:r>
              <a:rPr lang="en-US" sz="2800" dirty="0" smtClean="0"/>
              <a:t>their family members about </a:t>
            </a:r>
            <a:r>
              <a:rPr lang="en-US" sz="2800" dirty="0"/>
              <a:t>food allergies.</a:t>
            </a:r>
          </a:p>
          <a:p>
            <a:pPr marL="514350" indent="-514350">
              <a:spcBef>
                <a:spcPts val="0"/>
              </a:spcBef>
              <a:spcAft>
                <a:spcPts val="1200"/>
              </a:spcAft>
              <a:buSzPct val="100000"/>
              <a:buFont typeface="+mj-lt"/>
              <a:buAutoNum type="arabicPeriod"/>
            </a:pPr>
            <a:r>
              <a:rPr lang="en-US" sz="2800" dirty="0" smtClean="0"/>
              <a:t>Create </a:t>
            </a:r>
            <a:r>
              <a:rPr lang="en-US" sz="2800" dirty="0"/>
              <a:t>and maintain a healthy and safe </a:t>
            </a:r>
            <a:r>
              <a:rPr lang="en-US" sz="2800" dirty="0" smtClean="0"/>
              <a:t>educational </a:t>
            </a:r>
            <a:r>
              <a:rPr lang="en-US" sz="2800" dirty="0"/>
              <a:t>environment. </a:t>
            </a:r>
          </a:p>
        </p:txBody>
      </p:sp>
      <p:sp>
        <p:nvSpPr>
          <p:cNvPr id="3" name="Slide Number Placeholder 2"/>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300208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TotalTime>
  <Words>3750</Words>
  <Application>Microsoft Office PowerPoint</Application>
  <PresentationFormat>On-screen Show (4:3)</PresentationFormat>
  <Paragraphs>278</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Voluntary Guidelines for Managing Food Allergies in Schools and Early Care and Education Programs</vt:lpstr>
      <vt:lpstr>Objectives</vt:lpstr>
      <vt:lpstr>Overview</vt:lpstr>
      <vt:lpstr>Did you know ?</vt:lpstr>
      <vt:lpstr>PowerPoint Presentation</vt:lpstr>
      <vt:lpstr>PowerPoint Presentation</vt:lpstr>
      <vt:lpstr>Important Anaphylaxis Response</vt:lpstr>
      <vt:lpstr>What can you do?</vt:lpstr>
      <vt:lpstr>Food Allergy Management and  Prevention Plan Priorities</vt:lpstr>
      <vt:lpstr>What can you do?</vt:lpstr>
      <vt:lpstr>PowerPoint Presentation</vt:lpstr>
      <vt:lpstr>PowerPoint Presentation</vt:lpstr>
      <vt:lpstr>PowerPoint Presentation</vt:lpstr>
      <vt:lpstr>PowerPoint Presentation</vt:lpstr>
      <vt:lpstr>Steps to Take Within 24 Hours of a Nonfatal Food Allergy Reaction</vt:lpstr>
      <vt:lpstr>PowerPoint Presentation</vt:lpstr>
      <vt:lpstr>PowerPoint Presentation</vt:lpstr>
      <vt:lpstr>PowerPoint Presentation</vt:lpstr>
      <vt:lpstr>Questions ?</vt:lpstr>
      <vt:lpstr>PowerPoint Presentation</vt:lpstr>
      <vt:lpstr>References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67</cp:revision>
  <dcterms:created xsi:type="dcterms:W3CDTF">2014-12-19T21:55:48Z</dcterms:created>
  <dcterms:modified xsi:type="dcterms:W3CDTF">2015-02-05T19:21:04Z</dcterms:modified>
</cp:coreProperties>
</file>