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7" r:id="rId2"/>
    <p:sldId id="297" r:id="rId3"/>
    <p:sldId id="298" r:id="rId4"/>
    <p:sldId id="299" r:id="rId5"/>
    <p:sldId id="300" r:id="rId6"/>
    <p:sldId id="301" r:id="rId7"/>
    <p:sldId id="302" r:id="rId8"/>
    <p:sldId id="303" r:id="rId9"/>
    <p:sldId id="304" r:id="rId10"/>
    <p:sldId id="305" r:id="rId11"/>
    <p:sldId id="306" r:id="rId12"/>
    <p:sldId id="307" r:id="rId13"/>
    <p:sldId id="308" r:id="rId14"/>
    <p:sldId id="309" r:id="rId15"/>
    <p:sldId id="29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EAE"/>
    <a:srgbClr val="45833D"/>
    <a:srgbClr val="000000"/>
    <a:srgbClr val="008896"/>
    <a:srgbClr val="C1FBFF"/>
    <a:srgbClr val="E5FDFF"/>
    <a:srgbClr val="E9EFF7"/>
    <a:srgbClr val="25EAFF"/>
    <a:srgbClr val="6D6F07"/>
    <a:srgbClr val="8A8D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814" autoAdjust="0"/>
  </p:normalViewPr>
  <p:slideViewPr>
    <p:cSldViewPr showGuides="1">
      <p:cViewPr>
        <p:scale>
          <a:sx n="71" d="100"/>
          <a:sy n="71" d="100"/>
        </p:scale>
        <p:origin x="-1709" y="-240"/>
      </p:cViewPr>
      <p:guideLst>
        <p:guide orient="horz" pos="2160"/>
        <p:guide orient="horz" pos="576"/>
        <p:guide pos="2880"/>
        <p:guide pos="672"/>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62B84D-CC64-4FB7-8097-F1AF35004F03}" type="datetimeFigureOut">
              <a:rPr lang="en-US" smtClean="0"/>
              <a:t>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345ADC-3C0F-4EE9-9FC1-9746E5EFB320}" type="slidenum">
              <a:rPr lang="en-US" smtClean="0"/>
              <a:t>‹#›</a:t>
            </a:fld>
            <a:endParaRPr lang="en-US"/>
          </a:p>
        </p:txBody>
      </p:sp>
    </p:spTree>
    <p:extLst>
      <p:ext uri="{BB962C8B-B14F-4D97-AF65-F5344CB8AC3E}">
        <p14:creationId xmlns:p14="http://schemas.microsoft.com/office/powerpoint/2010/main" val="3835567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Notes to Facilitator: Introduce</a:t>
            </a:r>
            <a:r>
              <a:rPr lang="en-US" i="1" baseline="0" dirty="0" smtClean="0"/>
              <a:t> yourself. Take the opportunity to get to know your audience. If the group is small, perhaps each participant can introduce themselves and describe their role in schools. Larger groups might be prompted by a show of hands to identify their roles, or take a moment to introduce themselves to the participants around them. Another idea is to have participants write down one question they have about food allergies on a piece of paper.  At the end of the presentation, you can ask for participants to share questions that were not answered during the presentation. </a:t>
            </a:r>
            <a:endParaRPr lang="en-US" i="1" dirty="0"/>
          </a:p>
        </p:txBody>
      </p:sp>
      <p:sp>
        <p:nvSpPr>
          <p:cNvPr id="4" name="Slide Number Placeholder 3"/>
          <p:cNvSpPr>
            <a:spLocks noGrp="1"/>
          </p:cNvSpPr>
          <p:nvPr>
            <p:ph type="sldNum" sz="quarter" idx="10"/>
          </p:nvPr>
        </p:nvSpPr>
        <p:spPr/>
        <p:txBody>
          <a:bodyPr/>
          <a:lstStyle/>
          <a:p>
            <a:fld id="{45BEA3B1-32FB-4C85-B82B-B8B523343A40}" type="slidenum">
              <a:rPr lang="en-US" smtClean="0"/>
              <a:t>1</a:t>
            </a:fld>
            <a:endParaRPr lang="en-US"/>
          </a:p>
        </p:txBody>
      </p:sp>
    </p:spTree>
    <p:extLst>
      <p:ext uri="{BB962C8B-B14F-4D97-AF65-F5344CB8AC3E}">
        <p14:creationId xmlns:p14="http://schemas.microsoft.com/office/powerpoint/2010/main" val="785221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pPr lvl="0"/>
            <a:endParaRPr lang="en-US" baseline="0" dirty="0" smtClean="0"/>
          </a:p>
          <a:p>
            <a:pPr lvl="0"/>
            <a:r>
              <a:rPr lang="en-US" baseline="0" dirty="0" smtClean="0"/>
              <a:t>You can help with the daily management of students with food allergies. Students with life-threatening food allergies may have Section 504 or IEP plans which provide for classroom and school accommodations. As school support team members, you can help develop and carry out these important plans for students. </a:t>
            </a:r>
            <a:r>
              <a:rPr lang="en-US" sz="1200" kern="1200" dirty="0" smtClean="0">
                <a:solidFill>
                  <a:schemeClr val="tx1"/>
                </a:solidFill>
                <a:effectLst/>
                <a:latin typeface="+mn-lt"/>
                <a:ea typeface="+mn-ea"/>
                <a:cs typeface="+mn-cs"/>
              </a:rPr>
              <a:t>Address immediate and long-term mental health problems, such as anxiety, depression, social isolation, and stress</a:t>
            </a:r>
            <a:r>
              <a:rPr lang="en-US" sz="1200" kern="1200" baseline="0" dirty="0" smtClean="0">
                <a:solidFill>
                  <a:schemeClr val="tx1"/>
                </a:solidFill>
                <a:effectLst/>
                <a:latin typeface="+mn-lt"/>
                <a:ea typeface="+mn-ea"/>
                <a:cs typeface="+mn-cs"/>
              </a:rPr>
              <a:t> and h</a:t>
            </a:r>
            <a:r>
              <a:rPr lang="en-US" sz="1200" kern="1200" dirty="0" smtClean="0">
                <a:solidFill>
                  <a:schemeClr val="tx1"/>
                </a:solidFill>
                <a:effectLst/>
                <a:latin typeface="+mn-lt"/>
                <a:ea typeface="+mn-ea"/>
                <a:cs typeface="+mn-cs"/>
              </a:rPr>
              <a:t>elp connect families with community health providers and resources.</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10</a:t>
            </a:fld>
            <a:endParaRPr lang="en-US"/>
          </a:p>
        </p:txBody>
      </p:sp>
    </p:spTree>
    <p:extLst>
      <p:ext uri="{BB962C8B-B14F-4D97-AF65-F5344CB8AC3E}">
        <p14:creationId xmlns:p14="http://schemas.microsoft.com/office/powerpoint/2010/main" val="2119150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You also can support a healthy</a:t>
            </a:r>
            <a:r>
              <a:rPr lang="en-US" sz="1200" kern="1200" baseline="0" dirty="0" smtClean="0">
                <a:solidFill>
                  <a:schemeClr val="tx1"/>
                </a:solidFill>
                <a:effectLst/>
                <a:latin typeface="+mn-lt"/>
                <a:ea typeface="+mn-ea"/>
                <a:cs typeface="+mn-cs"/>
              </a:rPr>
              <a:t> and safe school environment for students with food allergies.  </a:t>
            </a:r>
          </a:p>
          <a:p>
            <a:pPr lvl="0"/>
            <a:endParaRPr lang="en-US" sz="1200" kern="1200" baseline="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Support other school health professionals, such as the school nurse, by providing training and education for staff and parents on the mental and emotional health issues faced by students with food allergies.</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Report all bullying to the administrator. </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Work with parents, classroom teachers and other school staff to prevent bullying and discrimination against students with food allergies.</a:t>
            </a:r>
            <a:r>
              <a:rPr lang="en-US" sz="1200" kern="1200" baseline="30000" dirty="0" smtClean="0">
                <a:solidFill>
                  <a:schemeClr val="tx1"/>
                </a:solidFill>
                <a:effectLst/>
                <a:latin typeface="+mn-lt"/>
                <a:ea typeface="+mn-ea"/>
                <a:cs typeface="+mn-cs"/>
              </a:rPr>
              <a:t>4</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11</a:t>
            </a:fld>
            <a:endParaRPr lang="en-US"/>
          </a:p>
        </p:txBody>
      </p:sp>
    </p:spTree>
    <p:extLst>
      <p:ext uri="{BB962C8B-B14F-4D97-AF65-F5344CB8AC3E}">
        <p14:creationId xmlns:p14="http://schemas.microsoft.com/office/powerpoint/2010/main" val="3978089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r>
              <a:rPr lang="en-US" i="0" baseline="0" dirty="0" smtClean="0"/>
              <a:t>Managing food allergies can be accomplished through a partnership between families, health care providers, and schools. Educators need to know how to help students with food allergies be safe and supported at school. This presentation presented an overview of the </a:t>
            </a:r>
            <a:r>
              <a:rPr lang="en-US" i="1" baseline="0" dirty="0" smtClean="0"/>
              <a:t>CDC Voluntary Guidelines for Managing Food Allergies in Schools and Early Care and Education Programs</a:t>
            </a:r>
            <a:r>
              <a:rPr lang="en-US" i="0" baseline="0" dirty="0" smtClean="0"/>
              <a:t>. Thank you for being part of this critical team effort to support students with food allergies so that they can be healthy and safe at school.</a:t>
            </a:r>
            <a:endParaRPr lang="en-US"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13</a:t>
            </a:fld>
            <a:endParaRPr lang="en-US"/>
          </a:p>
        </p:txBody>
      </p:sp>
    </p:spTree>
    <p:extLst>
      <p:ext uri="{BB962C8B-B14F-4D97-AF65-F5344CB8AC3E}">
        <p14:creationId xmlns:p14="http://schemas.microsoft.com/office/powerpoint/2010/main" val="179937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mn-lt"/>
              <a:cs typeface="Arial" pitchFamily="34" charset="0"/>
            </a:endParaRPr>
          </a:p>
          <a:p>
            <a:pPr>
              <a:defRPr/>
            </a:pPr>
            <a:r>
              <a:rPr lang="en-US" dirty="0" smtClean="0">
                <a:latin typeface="+mn-lt"/>
                <a:cs typeface="Arial" pitchFamily="34" charset="0"/>
              </a:rPr>
              <a:t>School mental health</a:t>
            </a:r>
            <a:r>
              <a:rPr lang="en-US" baseline="0" dirty="0" smtClean="0">
                <a:latin typeface="+mn-lt"/>
                <a:cs typeface="Arial" pitchFamily="34" charset="0"/>
              </a:rPr>
              <a:t> professionals play a key role in helping students with social and emotional supports so that they can be healthy and ready to learn. T</a:t>
            </a:r>
            <a:r>
              <a:rPr lang="en-US" dirty="0" smtClean="0">
                <a:latin typeface="+mn-lt"/>
                <a:cs typeface="Arial" pitchFamily="34" charset="0"/>
              </a:rPr>
              <a:t>he purpose of this presentation is to explain the role of school mental</a:t>
            </a:r>
            <a:r>
              <a:rPr lang="en-US" baseline="0" dirty="0" smtClean="0">
                <a:latin typeface="+mn-lt"/>
                <a:cs typeface="Arial" pitchFamily="34" charset="0"/>
              </a:rPr>
              <a:t> health professionals in helping students with food allergies be safe and supported at school. The purpose also is to share the CDC resource of the </a:t>
            </a:r>
            <a:r>
              <a:rPr lang="en-US" i="1" baseline="0" dirty="0" smtClean="0">
                <a:latin typeface="+mn-lt"/>
                <a:cs typeface="Arial" pitchFamily="34" charset="0"/>
              </a:rPr>
              <a:t>Voluntary Guidelines for Managing Food Allergies in Schools and Early Care and Education Programs</a:t>
            </a:r>
            <a:r>
              <a:rPr lang="en-US" baseline="0" dirty="0" smtClean="0">
                <a:latin typeface="+mn-lt"/>
                <a:cs typeface="Arial" pitchFamily="34" charset="0"/>
              </a:rPr>
              <a:t>.  </a:t>
            </a:r>
          </a:p>
          <a:p>
            <a:pPr>
              <a:defRPr/>
            </a:pPr>
            <a:r>
              <a:rPr lang="en-US" baseline="0" dirty="0" smtClean="0">
                <a:latin typeface="+mn-lt"/>
                <a:cs typeface="Arial" pitchFamily="34" charset="0"/>
              </a:rPr>
              <a:t>                 </a:t>
            </a:r>
            <a:endParaRPr lang="en-US" dirty="0" smtClean="0">
              <a:latin typeface="+mn-lt"/>
              <a:cs typeface="Arial" pitchFamily="34" charset="0"/>
            </a:endParaRPr>
          </a:p>
          <a:p>
            <a:pPr>
              <a:defRPr/>
            </a:pPr>
            <a:r>
              <a:rPr lang="en-US" dirty="0" smtClean="0">
                <a:latin typeface="+mn-lt"/>
                <a:cs typeface="Arial" pitchFamily="34" charset="0"/>
              </a:rPr>
              <a:t>Following this presentation, school counselors, social workers</a:t>
            </a:r>
            <a:r>
              <a:rPr lang="en-US" baseline="0" dirty="0" smtClean="0">
                <a:latin typeface="+mn-lt"/>
                <a:cs typeface="Arial" pitchFamily="34" charset="0"/>
              </a:rPr>
              <a:t> and psychologists </a:t>
            </a:r>
            <a:r>
              <a:rPr lang="en-US" dirty="0" smtClean="0">
                <a:latin typeface="+mn-lt"/>
                <a:cs typeface="Arial" pitchFamily="34" charset="0"/>
              </a:rPr>
              <a:t>will be able to do</a:t>
            </a:r>
            <a:r>
              <a:rPr lang="en-US" baseline="0" dirty="0" smtClean="0">
                <a:latin typeface="+mn-lt"/>
                <a:cs typeface="Arial" pitchFamily="34" charset="0"/>
              </a:rPr>
              <a:t> the following</a:t>
            </a:r>
            <a:r>
              <a:rPr lang="en-US" dirty="0" smtClean="0">
                <a:latin typeface="+mn-lt"/>
                <a:cs typeface="Arial" pitchFamily="34" charset="0"/>
              </a:rPr>
              <a:t>:</a:t>
            </a:r>
          </a:p>
          <a:p>
            <a:pPr>
              <a:defRPr/>
            </a:pPr>
            <a:endParaRPr lang="en-US" dirty="0" smtClean="0">
              <a:latin typeface="+mn-lt"/>
              <a:cs typeface="Arial" pitchFamily="34" charset="0"/>
            </a:endParaRPr>
          </a:p>
          <a:p>
            <a:pPr marL="171450" indent="-171450">
              <a:buFont typeface="Arial" panose="020B0604020202020204" pitchFamily="34" charset="0"/>
              <a:buChar char="•"/>
            </a:pPr>
            <a:r>
              <a:rPr lang="en-US" dirty="0" smtClean="0"/>
              <a:t>Describe the symptoms of food allergies and life-threatening reactions.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Identify three actions to help support the daily management of students with food allergies.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Identify two ways to support</a:t>
            </a:r>
            <a:r>
              <a:rPr lang="en-US" baseline="0" dirty="0" smtClean="0"/>
              <a:t> healthy and safe classrooms and schools for students with food allergies.</a:t>
            </a:r>
            <a:endParaRPr lang="en-US" dirty="0" smtClean="0"/>
          </a:p>
          <a:p>
            <a:pPr marL="232914" indent="-232914">
              <a:defRPr/>
            </a:pPr>
            <a:endParaRPr lang="en-US" dirty="0" smtClean="0">
              <a:latin typeface="+mn-lt"/>
              <a:cs typeface="Arial" pitchFamily="34" charset="0"/>
            </a:endParaRPr>
          </a:p>
          <a:p>
            <a:pPr>
              <a:defRPr/>
            </a:pPr>
            <a:r>
              <a:rPr lang="en-US" dirty="0" smtClean="0">
                <a:latin typeface="+mn-lt"/>
                <a:cs typeface="Arial" pitchFamily="34" charset="0"/>
              </a:rPr>
              <a:t>Before we review action steps, I will share some information about the guidelines and the nature of food allergies in lives</a:t>
            </a:r>
            <a:r>
              <a:rPr lang="en-US" baseline="0" dirty="0" smtClean="0">
                <a:latin typeface="+mn-lt"/>
                <a:cs typeface="Arial" pitchFamily="34" charset="0"/>
              </a:rPr>
              <a:t> of the students we serve.</a:t>
            </a:r>
            <a:endParaRPr lang="en-US" dirty="0" smtClean="0">
              <a:latin typeface="+mn-lt"/>
              <a:cs typeface="Arial"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2</a:t>
            </a:fld>
            <a:endParaRPr lang="en-US"/>
          </a:p>
        </p:txBody>
      </p:sp>
    </p:spTree>
    <p:extLst>
      <p:ext uri="{BB962C8B-B14F-4D97-AF65-F5344CB8AC3E}">
        <p14:creationId xmlns:p14="http://schemas.microsoft.com/office/powerpoint/2010/main" val="1021348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mn-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2013, the</a:t>
            </a:r>
            <a:r>
              <a:rPr lang="en-US" baseline="0" dirty="0" smtClean="0"/>
              <a:t> CDC published the </a:t>
            </a:r>
            <a:r>
              <a:rPr lang="en-US" i="1" baseline="0" dirty="0" smtClean="0"/>
              <a:t>Voluntary Guidelines for Managing Food Allergies in Schools and Early Care and Education Programs</a:t>
            </a:r>
            <a:r>
              <a:rPr lang="en-US" i="0" baseline="0" dirty="0" smtClean="0"/>
              <a:t>, to help schools manage the risk of food allergies and severe allergic reactions in students. Managing food allergies can be accomplished through a partnership between families, health care providers, and schools. As a mental health professional, you need to know how to help students with food allergies be safe and supported at school. This presentation will give you the information you need for managing food allergies and responding to food allergy emergencies.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3</a:t>
            </a:fld>
            <a:endParaRPr lang="en-US"/>
          </a:p>
        </p:txBody>
      </p:sp>
    </p:spTree>
    <p:extLst>
      <p:ext uri="{BB962C8B-B14F-4D97-AF65-F5344CB8AC3E}">
        <p14:creationId xmlns:p14="http://schemas.microsoft.com/office/powerpoint/2010/main" val="2884614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endParaRPr lang="en-US" dirty="0" smtClean="0"/>
          </a:p>
          <a:p>
            <a:r>
              <a:rPr lang="en-US" dirty="0" smtClean="0"/>
              <a:t>Food</a:t>
            </a:r>
            <a:r>
              <a:rPr lang="en-US" baseline="0" dirty="0" smtClean="0"/>
              <a:t> allergies are a growing concern for health care providers and school officials alike.  </a:t>
            </a:r>
          </a:p>
          <a:p>
            <a:endParaRPr lang="en-US" baseline="0" dirty="0" smtClean="0"/>
          </a:p>
          <a:p>
            <a:pPr marL="171450" indent="-171450">
              <a:buFont typeface="Arial" panose="020B0604020202020204" pitchFamily="34" charset="0"/>
              <a:buChar char="•"/>
            </a:pPr>
            <a:r>
              <a:rPr lang="en-US" baseline="0" dirty="0" smtClean="0"/>
              <a:t>Food allergies affect approximately 4% of school-aged children. In a class of 25 children, at least 1 student is likely to be affected by food allergies. For reasons that are not completely understood, the incidence of food allergies is also increasing.</a:t>
            </a:r>
            <a:r>
              <a:rPr lang="en-US" baseline="30000" dirty="0" smtClean="0"/>
              <a:t>1,2  </a:t>
            </a:r>
          </a:p>
          <a:p>
            <a:pPr marL="171450" indent="-171450">
              <a:buFont typeface="Arial" panose="020B0604020202020204" pitchFamily="34" charset="0"/>
              <a:buChar char="•"/>
            </a:pPr>
            <a:endParaRPr lang="en-US" baseline="30000" dirty="0" smtClean="0"/>
          </a:p>
          <a:p>
            <a:pPr marL="171450" indent="-171450">
              <a:buFont typeface="Arial" panose="020B0604020202020204" pitchFamily="34" charset="0"/>
              <a:buChar char="•"/>
            </a:pPr>
            <a:r>
              <a:rPr lang="en-US" sz="1200" baseline="0" dirty="0" smtClean="0"/>
              <a:t>There is also concern that students with food allergies may experience more anxiety and fear than their non-allergic peers.</a:t>
            </a:r>
          </a:p>
          <a:p>
            <a:pPr marL="171450" indent="-171450">
              <a:buFont typeface="Arial" panose="020B0604020202020204" pitchFamily="34" charset="0"/>
              <a:buChar char="•"/>
            </a:pPr>
            <a:endParaRPr lang="en-US" sz="1200" baseline="0" dirty="0" smtClean="0"/>
          </a:p>
          <a:p>
            <a:pPr marL="171450" indent="-171450">
              <a:buFont typeface="Arial" panose="020B0604020202020204" pitchFamily="34" charset="0"/>
              <a:buChar char="•"/>
            </a:pPr>
            <a:r>
              <a:rPr lang="en-US" sz="1200" baseline="0" dirty="0" smtClean="0"/>
              <a:t>More than 1 out of 3 people with food allergies report being victims of bullying, teasing, or harassment because of their food allergy.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Notes to Facilitator: This may be a good time to have participants</a:t>
            </a:r>
            <a:r>
              <a:rPr lang="en-US" i="1" baseline="0" dirty="0" smtClean="0"/>
              <a:t> who have ever worked with a student with food allergies or have had a family member with life threatening allergies stand up. This could help emphasize the importance of learning more about managing food allergies in schools.</a:t>
            </a:r>
            <a:endParaRPr lang="en-US" sz="1200" b="0" i="0" u="none" strike="noStrike" kern="1200" baseline="0" dirty="0" smtClean="0">
              <a:solidFill>
                <a:schemeClr val="tx1"/>
              </a:solidFill>
              <a:latin typeface="+mn-lt"/>
              <a:ea typeface="+mn-ea"/>
              <a:cs typeface="+mn-cs"/>
            </a:endParaRPr>
          </a:p>
          <a:p>
            <a:endParaRPr lang="en-US" sz="1200" baseline="0" dirty="0" smtClean="0"/>
          </a:p>
          <a:p>
            <a:endParaRPr lang="en-US" baseline="30000" dirty="0" smtClean="0"/>
          </a:p>
          <a:p>
            <a:r>
              <a:rPr lang="en-US" baseline="0" dirty="0" smtClean="0"/>
              <a:t>So, what do you need to know about food allergies and what you can do to help keep students supported, healthy and safe?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4</a:t>
            </a:fld>
            <a:endParaRPr lang="en-US"/>
          </a:p>
        </p:txBody>
      </p:sp>
    </p:spTree>
    <p:extLst>
      <p:ext uri="{BB962C8B-B14F-4D97-AF65-F5344CB8AC3E}">
        <p14:creationId xmlns:p14="http://schemas.microsoft.com/office/powerpoint/2010/main" val="3147751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endParaRPr lang="en-US" dirty="0" smtClean="0"/>
          </a:p>
          <a:p>
            <a:r>
              <a:rPr lang="en-US" baseline="0" dirty="0" smtClean="0"/>
              <a:t>The first action step you can take is to participate in your school’s planning for managing food allergies. Ask your school nurse or school administrator for information on your school district’s current policies and practices for managing students with food allergies. It is also very important to know your school’s Food Allergy Management and Prevention Plan, and to help carry out this plan throughout the school day. Students with food allergies should also have emergency care plans which will give direction for responding to food allergy reactions. Become familiar with the Food Allergy Management and Prevention Plans for the students you serve</a:t>
            </a:r>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5</a:t>
            </a:fld>
            <a:endParaRPr lang="en-US"/>
          </a:p>
        </p:txBody>
      </p:sp>
    </p:spTree>
    <p:extLst>
      <p:ext uri="{BB962C8B-B14F-4D97-AF65-F5344CB8AC3E}">
        <p14:creationId xmlns:p14="http://schemas.microsoft.com/office/powerpoint/2010/main" val="432769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endParaRPr lang="en-US" dirty="0" smtClean="0"/>
          </a:p>
          <a:p>
            <a:r>
              <a:rPr lang="en-US" baseline="0" dirty="0" smtClean="0"/>
              <a:t>Another important action step for all school staff members is to get trained.  Plan to participate in your school-based food allergy training and review resources to help you recognize the signs and symptoms of food allergies and how to respond in an emergency. Let’s take a moment to learn more about food allergies, their symptoms and how to respond to a food allergy emergency. </a:t>
            </a:r>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6</a:t>
            </a:fld>
            <a:endParaRPr lang="en-US"/>
          </a:p>
        </p:txBody>
      </p:sp>
    </p:spTree>
    <p:extLst>
      <p:ext uri="{BB962C8B-B14F-4D97-AF65-F5344CB8AC3E}">
        <p14:creationId xmlns:p14="http://schemas.microsoft.com/office/powerpoint/2010/main" val="333447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endParaRPr lang="en-US" dirty="0" smtClean="0"/>
          </a:p>
          <a:p>
            <a:r>
              <a:rPr lang="en-US" baseline="0" dirty="0" smtClean="0"/>
              <a:t>Learning about food allergies is essential to being able to effectively help manage food allergies in schools.  </a:t>
            </a:r>
          </a:p>
          <a:p>
            <a:endParaRPr lang="en-US" baseline="0" dirty="0" smtClean="0"/>
          </a:p>
          <a:p>
            <a:pPr marL="171450" indent="-171450">
              <a:buFont typeface="Arial" panose="020B0604020202020204" pitchFamily="34" charset="0"/>
              <a:buChar char="•"/>
            </a:pPr>
            <a:r>
              <a:rPr lang="en-US" baseline="0" dirty="0" smtClean="0"/>
              <a:t>A food allergy is an adverse immune system response that occurs soon after exposure to a certain food.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There are more than 170 different foods which can cause food allergies, but most food allergies are caused by milk, eggs, fish, shellfish, wheat, soy, peanuts, and tree nuts.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dirty="0" smtClean="0"/>
              <a:t>Anaphylaxis</a:t>
            </a:r>
            <a:r>
              <a:rPr lang="en-US" baseline="0" dirty="0" smtClean="0"/>
              <a:t> is best described as a severe allergic reaction that is rapid in onset and may cause death. </a:t>
            </a:r>
          </a:p>
          <a:p>
            <a:endParaRPr lang="en-US" baseline="0" dirty="0" smtClean="0"/>
          </a:p>
          <a:p>
            <a:r>
              <a:rPr lang="en-US" baseline="0" dirty="0" smtClean="0"/>
              <a:t>Not all allergic reactions will develop into anaphylaxis. In fact, most are mild and resolve without problems. However, early signs of anaphylaxis can resemble a mild allergic reaction. Unless obvious symptoms, such as throat hoarseness or swelling, persistent wheezing, or fainting or low blood pressure are present, it is not easy to predict whether these initial, mild symptoms will progress and become an anaphylactic reaction that can result in death.</a:t>
            </a:r>
            <a:r>
              <a:rPr lang="en-US" baseline="30000" dirty="0" smtClean="0"/>
              <a:t>1 </a:t>
            </a:r>
            <a:r>
              <a:rPr lang="en-US" baseline="0" dirty="0" smtClean="0"/>
              <a:t>Therefore, all children with known or suspected ingestion of a food allergen and the appearance of symptoms consistent with an allergic reaction must be closely monitored and possibly treated for early signs of anaphylaxis. </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7</a:t>
            </a:fld>
            <a:endParaRPr lang="en-US"/>
          </a:p>
        </p:txBody>
      </p:sp>
    </p:spTree>
    <p:extLst>
      <p:ext uri="{BB962C8B-B14F-4D97-AF65-F5344CB8AC3E}">
        <p14:creationId xmlns:p14="http://schemas.microsoft.com/office/powerpoint/2010/main" val="3696484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endParaRPr lang="en-US" dirty="0" smtClean="0"/>
          </a:p>
          <a:p>
            <a:pPr lvl="0"/>
            <a:r>
              <a:rPr lang="en-US" sz="1200" kern="1200" dirty="0" smtClean="0">
                <a:solidFill>
                  <a:schemeClr val="tx1"/>
                </a:solidFill>
                <a:effectLst/>
                <a:latin typeface="+mn-lt"/>
                <a:ea typeface="+mn-ea"/>
                <a:cs typeface="+mn-cs"/>
              </a:rPr>
              <a:t>You can learn to recognize food allergy symptoms. The symptoms</a:t>
            </a:r>
            <a:r>
              <a:rPr lang="en-US" sz="1200" kern="1200" baseline="0" dirty="0" smtClean="0">
                <a:solidFill>
                  <a:schemeClr val="tx1"/>
                </a:solidFill>
                <a:effectLst/>
                <a:latin typeface="+mn-lt"/>
                <a:ea typeface="+mn-ea"/>
                <a:cs typeface="+mn-cs"/>
              </a:rPr>
              <a:t> of allergic reactions to food vary both in type and severity among different people and even in one person over time.  Signs and symptoms of an allergic reaction can become evident in a few minutes or up to 1 to 2 hours after exposure to an allergen, or rarely, even several hours later. </a:t>
            </a:r>
            <a:r>
              <a:rPr lang="en-US" sz="1200" kern="1200" dirty="0" smtClean="0">
                <a:solidFill>
                  <a:schemeClr val="tx1"/>
                </a:solidFill>
                <a:effectLst/>
                <a:latin typeface="+mn-lt"/>
                <a:ea typeface="+mn-ea"/>
                <a:cs typeface="+mn-cs"/>
              </a:rPr>
              <a:t>Food allergy symptoms can include swollen lips, tongue or eyes; itchiness, rash, or hives; nausea, vomiting, diarrhea; congestion, hoarse voice, or trouble swallowing; wheezing or difficulty breathing; dizziness or fainting, or loss of consciousness; and mood change or confusion.</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 children, food allergy reactions can be difficult to see. Some children may not be able to clearly communicate their symptoms due to development or age. </a:t>
            </a:r>
            <a:r>
              <a:rPr lang="en-US" sz="1200" kern="1200" dirty="0" smtClean="0">
                <a:solidFill>
                  <a:schemeClr val="tx1"/>
                </a:solidFill>
                <a:effectLst/>
                <a:latin typeface="+mn-lt"/>
                <a:ea typeface="+mn-ea"/>
                <a:cs typeface="+mn-cs"/>
              </a:rPr>
              <a:t>Children with food allergies might communicate their symptoms in the following ways:</a:t>
            </a:r>
          </a:p>
          <a:p>
            <a:pPr lvl="0"/>
            <a:endParaRPr lang="en-US" sz="12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It feels like something is poking my tongue.</a:t>
            </a:r>
            <a:endParaRPr lang="en-US" sz="12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My tongue (or mouth) is tingling (or burning).</a:t>
            </a:r>
            <a:endParaRPr lang="en-US" sz="12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My tongue (or mouth) itches.</a:t>
            </a:r>
            <a:endParaRPr lang="en-US" sz="12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My tongue feels like there is hair on it.</a:t>
            </a:r>
            <a:endParaRPr lang="en-US" sz="12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My mouth feels funny.</a:t>
            </a:r>
            <a:endParaRPr lang="en-US" sz="12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There’s a frog in my throat; there’s something stuck in my throat.</a:t>
            </a:r>
            <a:endParaRPr lang="en-US" sz="12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My tongue feels full (or heavy).</a:t>
            </a:r>
            <a:endParaRPr lang="en-US" sz="12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My lips feel tight.</a:t>
            </a:r>
            <a:endParaRPr lang="en-US" sz="12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It feels like there are bugs in there (to describe itchy ears).</a:t>
            </a:r>
            <a:endParaRPr lang="en-US" sz="12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It (my throat) feels thick.</a:t>
            </a:r>
            <a:endParaRPr lang="en-US" sz="12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It feels like a bump is on the back of my tongue or</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throat.</a:t>
            </a:r>
            <a:r>
              <a:rPr lang="en-US" sz="1200" i="1" kern="1200" baseline="30000" dirty="0" smtClean="0">
                <a:solidFill>
                  <a:schemeClr val="tx1"/>
                </a:solidFill>
                <a:effectLst/>
                <a:latin typeface="+mn-lt"/>
                <a:ea typeface="+mn-ea"/>
                <a:cs typeface="+mn-cs"/>
              </a:rPr>
              <a:t>8</a:t>
            </a:r>
          </a:p>
          <a:p>
            <a:pPr lvl="1"/>
            <a:endParaRPr lang="en-US" sz="1200" i="1" kern="1200" baseline="30000" dirty="0" smtClean="0">
              <a:solidFill>
                <a:schemeClr val="tx1"/>
              </a:solidFill>
              <a:effectLst/>
              <a:latin typeface="+mn-lt"/>
              <a:ea typeface="+mn-ea"/>
              <a:cs typeface="+mn-cs"/>
            </a:endParaRPr>
          </a:p>
          <a:p>
            <a:pPr lvl="1"/>
            <a:r>
              <a:rPr lang="en-US" sz="900" i="0" kern="1200" baseline="0" dirty="0" smtClean="0">
                <a:solidFill>
                  <a:schemeClr val="tx1"/>
                </a:solidFill>
                <a:effectLst/>
                <a:latin typeface="+mn-lt"/>
                <a:ea typeface="+mn-ea"/>
                <a:cs typeface="+mn-cs"/>
              </a:rPr>
              <a:t>Source: The Food Allergy &amp; Anaphylaxis Network</a:t>
            </a:r>
            <a:r>
              <a:rPr lang="en-US" sz="900" i="1" kern="1200" baseline="0" dirty="0" smtClean="0">
                <a:solidFill>
                  <a:schemeClr val="tx1"/>
                </a:solidFill>
                <a:effectLst/>
                <a:latin typeface="+mn-lt"/>
                <a:ea typeface="+mn-ea"/>
                <a:cs typeface="+mn-cs"/>
              </a:rPr>
              <a:t>. Food Allergy News. </a:t>
            </a:r>
            <a:r>
              <a:rPr lang="en-US" sz="900" i="0" kern="1200" baseline="0" dirty="0" smtClean="0">
                <a:solidFill>
                  <a:schemeClr val="tx1"/>
                </a:solidFill>
                <a:effectLst/>
                <a:latin typeface="+mn-lt"/>
                <a:ea typeface="+mn-ea"/>
                <a:cs typeface="+mn-cs"/>
              </a:rPr>
              <a:t>2003; 13(2).</a:t>
            </a:r>
            <a:endParaRPr lang="en-US" sz="900" i="0" kern="1200" dirty="0" smtClean="0">
              <a:solidFill>
                <a:schemeClr val="tx1"/>
              </a:solidFill>
              <a:effectLst/>
              <a:latin typeface="+mn-lt"/>
              <a:ea typeface="+mn-ea"/>
              <a:cs typeface="+mn-cs"/>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8</a:t>
            </a:fld>
            <a:endParaRPr lang="en-US"/>
          </a:p>
        </p:txBody>
      </p:sp>
    </p:spTree>
    <p:extLst>
      <p:ext uri="{BB962C8B-B14F-4D97-AF65-F5344CB8AC3E}">
        <p14:creationId xmlns:p14="http://schemas.microsoft.com/office/powerpoint/2010/main" val="3314642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pPr lvl="1"/>
            <a:endParaRPr lang="en-US" dirty="0" smtClean="0"/>
          </a:p>
          <a:p>
            <a:pPr lvl="1"/>
            <a:r>
              <a:rPr lang="en-US" dirty="0" smtClean="0"/>
              <a:t>If you suspect anaphylaxis do</a:t>
            </a:r>
            <a:r>
              <a:rPr lang="en-US" baseline="0" dirty="0" smtClean="0"/>
              <a:t> the following</a:t>
            </a:r>
            <a:r>
              <a:rPr lang="en-US" dirty="0" smtClean="0"/>
              <a:t>:</a:t>
            </a:r>
          </a:p>
          <a:p>
            <a:pPr lvl="1"/>
            <a:endParaRPr lang="en-US" dirty="0" smtClean="0"/>
          </a:p>
          <a:p>
            <a:pPr marL="1143000" lvl="2" indent="-228600">
              <a:buAutoNum type="arabicPeriod"/>
            </a:pPr>
            <a:r>
              <a:rPr lang="en-US" dirty="0" smtClean="0"/>
              <a:t>Activate the student’s Food Allergy Management and Prevention Plan and contact the school nurse or administrator.</a:t>
            </a:r>
          </a:p>
          <a:p>
            <a:pPr marL="914400" lvl="2" indent="0">
              <a:buNone/>
            </a:pPr>
            <a:endParaRPr lang="en-US" dirty="0" smtClean="0"/>
          </a:p>
          <a:p>
            <a:pPr marL="1143000" lvl="2" indent="-228600">
              <a:buAutoNum type="arabicPeriod"/>
            </a:pPr>
            <a:r>
              <a:rPr lang="en-US" dirty="0" smtClean="0"/>
              <a:t>Be ready to administer an epinephrine auto-injector if you are</a:t>
            </a:r>
            <a:r>
              <a:rPr lang="en-US" baseline="0" dirty="0" smtClean="0"/>
              <a:t> </a:t>
            </a:r>
            <a:r>
              <a:rPr lang="en-US" dirty="0" smtClean="0"/>
              <a:t>delegated and trained to do so. </a:t>
            </a:r>
          </a:p>
          <a:p>
            <a:pPr marL="914400" lvl="2" indent="0">
              <a:buNone/>
            </a:pPr>
            <a:endParaRPr lang="en-US" dirty="0" smtClean="0"/>
          </a:p>
          <a:p>
            <a:pPr marL="1143000" lvl="2" indent="-228600">
              <a:buAutoNum type="arabicPeriod" startAt="3"/>
            </a:pPr>
            <a:r>
              <a:rPr lang="en-US" dirty="0" smtClean="0"/>
              <a:t>Call 911 or the emergency medical system immediately.</a:t>
            </a:r>
            <a:r>
              <a:rPr lang="en-US" baseline="0" dirty="0" smtClean="0"/>
              <a:t> </a:t>
            </a:r>
            <a:r>
              <a:rPr lang="en-US" dirty="0" smtClean="0"/>
              <a:t>All students with anaphylaxis must be monitored closely and evaluated as soon as possible in an emergency care setting.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9</a:t>
            </a:fld>
            <a:endParaRPr lang="en-US"/>
          </a:p>
        </p:txBody>
      </p:sp>
    </p:spTree>
    <p:extLst>
      <p:ext uri="{BB962C8B-B14F-4D97-AF65-F5344CB8AC3E}">
        <p14:creationId xmlns:p14="http://schemas.microsoft.com/office/powerpoint/2010/main" val="51909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0000"/>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2115316"/>
          </a:xfrm>
          <a:prstGeom prst="rect">
            <a:avLst/>
          </a:prstGeom>
        </p:spPr>
      </p:pic>
      <p:sp>
        <p:nvSpPr>
          <p:cNvPr id="9" name="Date Placeholder 3"/>
          <p:cNvSpPr>
            <a:spLocks noGrp="1"/>
          </p:cNvSpPr>
          <p:nvPr>
            <p:ph type="dt" sz="half" idx="10"/>
          </p:nvPr>
        </p:nvSpPr>
        <p:spPr>
          <a:xfrm>
            <a:off x="228600" y="6569075"/>
            <a:ext cx="2133600" cy="212725"/>
          </a:xfrm>
        </p:spPr>
        <p:txBody>
          <a:bodyPr/>
          <a:lstStyle/>
          <a:p>
            <a:fld id="{4E1EE168-9889-4AD4-BAFE-CBC9905EFAB5}" type="datetime1">
              <a:rPr lang="en-US" smtClean="0"/>
              <a:t>2/5/2015</a:t>
            </a:fld>
            <a:endParaRPr lang="en-US"/>
          </a:p>
        </p:txBody>
      </p:sp>
      <p:sp>
        <p:nvSpPr>
          <p:cNvPr id="10" name="Footer Placeholder 4"/>
          <p:cNvSpPr>
            <a:spLocks noGrp="1"/>
          </p:cNvSpPr>
          <p:nvPr>
            <p:ph type="ftr" sz="quarter" idx="11"/>
          </p:nvPr>
        </p:nvSpPr>
        <p:spPr>
          <a:xfrm>
            <a:off x="3124200" y="6569075"/>
            <a:ext cx="2895600" cy="212725"/>
          </a:xfrm>
        </p:spPr>
        <p:txBody>
          <a:bodyPr/>
          <a:lstStyle/>
          <a:p>
            <a:endParaRPr lang="en-US"/>
          </a:p>
        </p:txBody>
      </p:sp>
      <p:sp>
        <p:nvSpPr>
          <p:cNvPr id="11" name="Slide Number Placeholder 5"/>
          <p:cNvSpPr>
            <a:spLocks noGrp="1"/>
          </p:cNvSpPr>
          <p:nvPr>
            <p:ph type="sldNum" sz="quarter" idx="12"/>
          </p:nvPr>
        </p:nvSpPr>
        <p:spPr>
          <a:xfrm>
            <a:off x="6781800" y="6569075"/>
            <a:ext cx="2133600" cy="212725"/>
          </a:xfrm>
        </p:spPr>
        <p:txBody>
          <a:bodyPr/>
          <a:lstStyle/>
          <a:p>
            <a:fld id="{4CD8DCCA-7606-4C9D-B837-5FF7121B4784}" type="slidenum">
              <a:rPr lang="en-US" smtClean="0"/>
              <a:t>‹#›</a:t>
            </a:fld>
            <a:endParaRPr lang="en-US"/>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40635" y="5980747"/>
            <a:ext cx="6571488" cy="755904"/>
          </a:xfrm>
          <a:prstGeom prst="rect">
            <a:avLst/>
          </a:prstGeom>
        </p:spPr>
      </p:pic>
      <p:pic>
        <p:nvPicPr>
          <p:cNvPr id="13" name="Picture 12"/>
          <p:cNvPicPr>
            <a:picLocks noChangeAspect="1"/>
          </p:cNvPicPr>
          <p:nvPr userDrawn="1"/>
        </p:nvPicPr>
        <p:blipFill rotWithShape="1">
          <a:blip r:embed="rId4">
            <a:extLst>
              <a:ext uri="{28A0092B-C50C-407E-A947-70E740481C1C}">
                <a14:useLocalDpi xmlns:a14="http://schemas.microsoft.com/office/drawing/2010/main" val="0"/>
              </a:ext>
            </a:extLst>
          </a:blip>
          <a:srcRect l="182" r="182" b="24815"/>
          <a:stretch/>
        </p:blipFill>
        <p:spPr>
          <a:xfrm>
            <a:off x="-1" y="5701639"/>
            <a:ext cx="9144001" cy="1154373"/>
          </a:xfrm>
          <a:prstGeom prst="rect">
            <a:avLst/>
          </a:prstGeom>
        </p:spPr>
      </p:pic>
      <p:sp>
        <p:nvSpPr>
          <p:cNvPr id="14" name="Rectangle 13"/>
          <p:cNvSpPr/>
          <p:nvPr userDrawn="1"/>
        </p:nvSpPr>
        <p:spPr>
          <a:xfrm>
            <a:off x="1" y="2022910"/>
            <a:ext cx="9156878" cy="3768290"/>
          </a:xfrm>
          <a:prstGeom prst="rect">
            <a:avLst/>
          </a:prstGeom>
          <a:solidFill>
            <a:srgbClr val="E5F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02890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C8ADE5-B008-475B-A31C-BB5E72660E39}" type="datetime1">
              <a:rPr lang="en-US" smtClean="0"/>
              <a:t>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D8DCCA-7606-4C9D-B837-5FF7121B4784}"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0635" y="5980747"/>
            <a:ext cx="6571488" cy="755904"/>
          </a:xfrm>
          <a:prstGeom prst="rect">
            <a:avLst/>
          </a:prstGeom>
        </p:spPr>
      </p:pic>
    </p:spTree>
    <p:extLst>
      <p:ext uri="{BB962C8B-B14F-4D97-AF65-F5344CB8AC3E}">
        <p14:creationId xmlns:p14="http://schemas.microsoft.com/office/powerpoint/2010/main" val="338468960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3F1E6F-E700-4CB1-80A2-C2452EA0FB19}" type="datetime1">
              <a:rPr lang="en-US" smtClean="0"/>
              <a:t>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294434957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000000"/>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2D73529D-B253-4ECB-B7AC-B9EFB471FB42}" type="datetime1">
              <a:rPr lang="en-US" smtClean="0"/>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8DCCA-7606-4C9D-B837-5FF7121B4784}" type="slidenum">
              <a:rPr lang="en-US" smtClean="0"/>
              <a:t>‹#›</a:t>
            </a:fld>
            <a:endParaRPr lang="en-US"/>
          </a:p>
        </p:txBody>
      </p:sp>
      <p:sp>
        <p:nvSpPr>
          <p:cNvPr id="8" name="Content Placeholder 2"/>
          <p:cNvSpPr>
            <a:spLocks noGrp="1"/>
          </p:cNvSpPr>
          <p:nvPr>
            <p:ph idx="1"/>
          </p:nvPr>
        </p:nvSpPr>
        <p:spPr>
          <a:xfrm>
            <a:off x="3962400" y="609600"/>
            <a:ext cx="4724400" cy="5516563"/>
          </a:xfrm>
          <a:prstGeom prst="rect">
            <a:avLst/>
          </a:prstGeom>
        </p:spPr>
        <p:txBody>
          <a:bodyPr/>
          <a:lstStyle>
            <a:lvl1pPr marL="342900" indent="-342900">
              <a:buClr>
                <a:srgbClr val="009EAE"/>
              </a:buClr>
              <a:buSzPct val="75000"/>
              <a:buFont typeface="Wingdings" panose="05000000000000000000" pitchFamily="2" charset="2"/>
              <a:buChar char=""/>
              <a:defRPr>
                <a:solidFill>
                  <a:srgbClr val="000000"/>
                </a:solidFill>
              </a:defRPr>
            </a:lvl1pPr>
            <a:lvl2pPr marL="742950" indent="-285750">
              <a:buClr>
                <a:srgbClr val="009EAE"/>
              </a:buClr>
              <a:buSzPct val="70000"/>
              <a:buFont typeface="Wingdings" panose="05000000000000000000" pitchFamily="2" charset="2"/>
              <a:buChar char="n"/>
              <a:defRPr>
                <a:solidFill>
                  <a:srgbClr val="000000"/>
                </a:solidFill>
              </a:defRPr>
            </a:lvl2pPr>
            <a:lvl3pPr marL="1143000" indent="-228600">
              <a:buClr>
                <a:srgbClr val="009EAE"/>
              </a:buClr>
              <a:buSzPct val="70000"/>
              <a:buFont typeface="Wingdings" panose="05000000000000000000" pitchFamily="2" charset="2"/>
              <a:buChar char="t"/>
              <a:defRPr>
                <a:solidFill>
                  <a:srgbClr val="000000"/>
                </a:solidFill>
              </a:defRPr>
            </a:lvl3pPr>
            <a:lvl4pPr marL="1600200" indent="-228600">
              <a:buClr>
                <a:srgbClr val="009EAE"/>
              </a:buClr>
              <a:buSzPct val="65000"/>
              <a:buFont typeface="Wingdings" panose="05000000000000000000" pitchFamily="2" charset="2"/>
              <a:buChar char="v"/>
              <a:defRPr>
                <a:solidFill>
                  <a:srgbClr val="000000"/>
                </a:solidFill>
              </a:defRPr>
            </a:lvl4pPr>
            <a:lvl5pPr marL="2057400" indent="-228600">
              <a:buClr>
                <a:srgbClr val="009EAE"/>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388185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0000"/>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F40156-9B03-4D89-AF8A-E862CD2EB52E}" type="datetime1">
              <a:rPr lang="en-US" smtClean="0"/>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1802281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ound Same Side Corner Rectangle 6"/>
          <p:cNvSpPr/>
          <p:nvPr userDrawn="1"/>
        </p:nvSpPr>
        <p:spPr>
          <a:xfrm>
            <a:off x="380531" y="384257"/>
            <a:ext cx="8391896" cy="1074856"/>
          </a:xfrm>
          <a:prstGeom prst="round2SameRect">
            <a:avLst>
              <a:gd name="adj1" fmla="val 9202"/>
              <a:gd name="adj2" fmla="val 0"/>
            </a:avLst>
          </a:prstGeom>
          <a:solidFill>
            <a:srgbClr val="009E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rgbClr val="009EAE"/>
              </a:buClr>
              <a:buSzPct val="75000"/>
              <a:buFont typeface="Wingdings" panose="05000000000000000000" pitchFamily="2" charset="2"/>
              <a:buChar char=""/>
              <a:defRPr>
                <a:solidFill>
                  <a:srgbClr val="000000"/>
                </a:solidFill>
              </a:defRPr>
            </a:lvl1pPr>
            <a:lvl2pPr marL="742950" indent="-285750">
              <a:buClr>
                <a:srgbClr val="009EAE"/>
              </a:buClr>
              <a:buSzPct val="70000"/>
              <a:buFont typeface="Wingdings" panose="05000000000000000000" pitchFamily="2" charset="2"/>
              <a:buChar char="n"/>
              <a:defRPr>
                <a:solidFill>
                  <a:srgbClr val="000000"/>
                </a:solidFill>
              </a:defRPr>
            </a:lvl2pPr>
            <a:lvl3pPr marL="1143000" indent="-228600">
              <a:buClr>
                <a:srgbClr val="009EAE"/>
              </a:buClr>
              <a:buSzPct val="70000"/>
              <a:buFont typeface="Wingdings" panose="05000000000000000000" pitchFamily="2" charset="2"/>
              <a:buChar char="t"/>
              <a:defRPr>
                <a:solidFill>
                  <a:srgbClr val="000000"/>
                </a:solidFill>
              </a:defRPr>
            </a:lvl3pPr>
            <a:lvl4pPr marL="1714500" indent="-342900">
              <a:buClr>
                <a:srgbClr val="009EAE"/>
              </a:buClr>
              <a:buSzPct val="65000"/>
              <a:buFont typeface="Wingdings" panose="05000000000000000000" pitchFamily="2" charset="2"/>
              <a:buChar char="v"/>
              <a:defRPr>
                <a:solidFill>
                  <a:srgbClr val="000000"/>
                </a:solidFill>
              </a:defRPr>
            </a:lvl4pPr>
            <a:lvl5pPr marL="2057400" indent="-228600">
              <a:buClr>
                <a:srgbClr val="009EAE"/>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EA101B0-8ADF-4694-A795-B8577E110C37}" type="datetime1">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sp>
        <p:nvSpPr>
          <p:cNvPr id="2" name="Title 1"/>
          <p:cNvSpPr>
            <a:spLocks noGrp="1"/>
          </p:cNvSpPr>
          <p:nvPr>
            <p:ph type="title"/>
          </p:nvPr>
        </p:nvSpPr>
        <p:spPr/>
        <p:txBody>
          <a:bodyPr>
            <a:normAutofit/>
          </a:bodyPr>
          <a:lstStyle>
            <a:lvl1pPr>
              <a:defRPr sz="36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027970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rgbClr val="009EAE"/>
              </a:buClr>
              <a:buSzPct val="75000"/>
              <a:buFont typeface="Wingdings" panose="05000000000000000000" pitchFamily="2" charset="2"/>
              <a:buChar char=""/>
              <a:defRPr>
                <a:solidFill>
                  <a:srgbClr val="000000"/>
                </a:solidFill>
              </a:defRPr>
            </a:lvl1pPr>
            <a:lvl2pPr marL="742950" indent="-285750">
              <a:buClr>
                <a:srgbClr val="009EAE"/>
              </a:buClr>
              <a:buSzPct val="70000"/>
              <a:buFont typeface="Wingdings" panose="05000000000000000000" pitchFamily="2" charset="2"/>
              <a:buChar char="n"/>
              <a:defRPr>
                <a:solidFill>
                  <a:srgbClr val="000000"/>
                </a:solidFill>
              </a:defRPr>
            </a:lvl2pPr>
            <a:lvl3pPr marL="1143000" indent="-228600">
              <a:buClr>
                <a:srgbClr val="009EAE"/>
              </a:buClr>
              <a:buSzPct val="70000"/>
              <a:buFont typeface="Wingdings" panose="05000000000000000000" pitchFamily="2" charset="2"/>
              <a:buChar char="t"/>
              <a:defRPr>
                <a:solidFill>
                  <a:srgbClr val="000000"/>
                </a:solidFill>
              </a:defRPr>
            </a:lvl3pPr>
            <a:lvl4pPr marL="1714500" indent="-342900">
              <a:buClr>
                <a:srgbClr val="009EAE"/>
              </a:buClr>
              <a:buSzPct val="65000"/>
              <a:buFont typeface="Wingdings" panose="05000000000000000000" pitchFamily="2" charset="2"/>
              <a:buChar char="v"/>
              <a:defRPr>
                <a:solidFill>
                  <a:srgbClr val="000000"/>
                </a:solidFill>
              </a:defRPr>
            </a:lvl4pPr>
            <a:lvl5pPr marL="2057400" indent="-228600">
              <a:buClr>
                <a:srgbClr val="009EAE"/>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47EC30-A3CF-4924-A518-559517A8ED1A}" type="datetime1">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9232856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36538"/>
            <a:ext cx="8305799" cy="876300"/>
          </a:xfrm>
          <a:prstGeom prst="rect">
            <a:avLst/>
          </a:prstGeom>
        </p:spPr>
      </p:pic>
      <p:sp>
        <p:nvSpPr>
          <p:cNvPr id="2" name="Title 1"/>
          <p:cNvSpPr>
            <a:spLocks noGrp="1"/>
          </p:cNvSpPr>
          <p:nvPr>
            <p:ph type="title"/>
          </p:nvPr>
        </p:nvSpPr>
        <p:spPr/>
        <p:txBody>
          <a:bodyPr>
            <a:normAutofit/>
          </a:bodyPr>
          <a:lstStyle>
            <a:lvl1pPr>
              <a:defRPr sz="36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rgbClr val="009EAE"/>
              </a:buClr>
              <a:buSzPct val="75000"/>
              <a:buFont typeface="Wingdings" panose="05000000000000000000" pitchFamily="2" charset="2"/>
              <a:buChar char=""/>
              <a:defRPr>
                <a:solidFill>
                  <a:srgbClr val="000000"/>
                </a:solidFill>
              </a:defRPr>
            </a:lvl1pPr>
            <a:lvl2pPr marL="742950" indent="-285750">
              <a:buClr>
                <a:srgbClr val="009EAE"/>
              </a:buClr>
              <a:buSzPct val="70000"/>
              <a:buFont typeface="Wingdings" panose="05000000000000000000" pitchFamily="2" charset="2"/>
              <a:buChar char="n"/>
              <a:defRPr>
                <a:solidFill>
                  <a:srgbClr val="000000"/>
                </a:solidFill>
              </a:defRPr>
            </a:lvl2pPr>
            <a:lvl3pPr marL="1143000" indent="-228600">
              <a:buClr>
                <a:srgbClr val="009EAE"/>
              </a:buClr>
              <a:buSzPct val="70000"/>
              <a:buFont typeface="Wingdings" panose="05000000000000000000" pitchFamily="2" charset="2"/>
              <a:buChar char="t"/>
              <a:defRPr>
                <a:solidFill>
                  <a:srgbClr val="000000"/>
                </a:solidFill>
              </a:defRPr>
            </a:lvl3pPr>
            <a:lvl4pPr marL="1714500" indent="-342900">
              <a:buClr>
                <a:srgbClr val="009EAE"/>
              </a:buClr>
              <a:buSzPct val="65000"/>
              <a:buFont typeface="Wingdings" panose="05000000000000000000" pitchFamily="2" charset="2"/>
              <a:buChar char="v"/>
              <a:defRPr>
                <a:solidFill>
                  <a:srgbClr val="000000"/>
                </a:solidFill>
              </a:defRPr>
            </a:lvl4pPr>
            <a:lvl5pPr marL="2057400" indent="-228600">
              <a:buClr>
                <a:srgbClr val="009EAE"/>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47EC30-A3CF-4924-A518-559517A8ED1A}" type="datetime1">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29502115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rgbClr val="009EAE"/>
              </a:buClr>
              <a:buSzPct val="75000"/>
              <a:buFont typeface="Wingdings" panose="05000000000000000000" pitchFamily="2" charset="2"/>
              <a:buChar char=""/>
              <a:defRPr>
                <a:solidFill>
                  <a:srgbClr val="000000"/>
                </a:solidFill>
              </a:defRPr>
            </a:lvl1pPr>
            <a:lvl2pPr marL="742950" indent="-285750">
              <a:buClr>
                <a:srgbClr val="009EAE"/>
              </a:buClr>
              <a:buSzPct val="70000"/>
              <a:buFont typeface="Wingdings" panose="05000000000000000000" pitchFamily="2" charset="2"/>
              <a:buChar char="n"/>
              <a:defRPr>
                <a:solidFill>
                  <a:srgbClr val="000000"/>
                </a:solidFill>
              </a:defRPr>
            </a:lvl2pPr>
            <a:lvl3pPr marL="1143000" indent="-228600">
              <a:buClr>
                <a:srgbClr val="009EAE"/>
              </a:buClr>
              <a:buSzPct val="70000"/>
              <a:buFont typeface="Wingdings" panose="05000000000000000000" pitchFamily="2" charset="2"/>
              <a:buChar char="t"/>
              <a:defRPr>
                <a:solidFill>
                  <a:srgbClr val="000000"/>
                </a:solidFill>
              </a:defRPr>
            </a:lvl3pPr>
            <a:lvl4pPr marL="1714500" indent="-342900">
              <a:buClr>
                <a:srgbClr val="009EAE"/>
              </a:buClr>
              <a:buSzPct val="65000"/>
              <a:buFont typeface="Wingdings" panose="05000000000000000000" pitchFamily="2" charset="2"/>
              <a:buChar char="v"/>
              <a:defRPr>
                <a:solidFill>
                  <a:srgbClr val="000000"/>
                </a:solidFill>
              </a:defRPr>
            </a:lvl4pPr>
            <a:lvl5pPr marL="2057400" indent="-228600">
              <a:buClr>
                <a:srgbClr val="009EAE"/>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47EC30-A3CF-4924-A518-559517A8ED1A}" type="datetime1">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grpSp>
        <p:nvGrpSpPr>
          <p:cNvPr id="8" name="Group 7"/>
          <p:cNvGrpSpPr/>
          <p:nvPr userDrawn="1"/>
        </p:nvGrpSpPr>
        <p:grpSpPr>
          <a:xfrm>
            <a:off x="457200" y="609600"/>
            <a:ext cx="8301789" cy="786582"/>
            <a:chOff x="409980" y="459415"/>
            <a:chExt cx="8389202" cy="746812"/>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980" y="459415"/>
              <a:ext cx="3458593" cy="746812"/>
            </a:xfrm>
            <a:prstGeom prst="rect">
              <a:avLst/>
            </a:prstGeom>
          </p:spPr>
        </p:pic>
        <p:sp>
          <p:nvSpPr>
            <p:cNvPr id="10" name="Rectangle 9"/>
            <p:cNvSpPr/>
            <p:nvPr/>
          </p:nvSpPr>
          <p:spPr>
            <a:xfrm>
              <a:off x="3846182" y="603605"/>
              <a:ext cx="4953000" cy="406182"/>
            </a:xfrm>
            <a:prstGeom prst="rect">
              <a:avLst/>
            </a:prstGeom>
            <a:solidFill>
              <a:srgbClr val="009E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381000"/>
            <a:ext cx="8229600" cy="1143000"/>
          </a:xfrm>
        </p:spPr>
        <p:txBody>
          <a:bodyPr>
            <a:normAutofit/>
          </a:bodyPr>
          <a:lstStyle>
            <a:lvl1pPr>
              <a:defRPr sz="36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702397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0000"/>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54060F-CE7F-4186-B8A5-B6B9296ECEBE}" type="datetime1">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3480797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0FF4DE9-147E-47D4-A898-9CEF55C0BDA5}" type="datetime1">
              <a:rPr lang="en-US" smtClean="0"/>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8DCCA-7606-4C9D-B837-5FF7121B4784}" type="slidenum">
              <a:rPr lang="en-US" smtClean="0"/>
              <a:t>‹#›</a:t>
            </a:fld>
            <a:endParaRPr lang="en-US"/>
          </a:p>
        </p:txBody>
      </p:sp>
      <p:sp>
        <p:nvSpPr>
          <p:cNvPr id="8" name="Content Placeholder 2"/>
          <p:cNvSpPr>
            <a:spLocks noGrp="1"/>
          </p:cNvSpPr>
          <p:nvPr>
            <p:ph idx="13"/>
          </p:nvPr>
        </p:nvSpPr>
        <p:spPr>
          <a:xfrm>
            <a:off x="457200" y="1600200"/>
            <a:ext cx="3886200" cy="4525963"/>
          </a:xfrm>
          <a:prstGeom prst="rect">
            <a:avLst/>
          </a:prstGeom>
        </p:spPr>
        <p:txBody>
          <a:bodyPr/>
          <a:lstStyle>
            <a:lvl1pPr marL="342900" indent="-342900">
              <a:buClr>
                <a:srgbClr val="009EAE"/>
              </a:buClr>
              <a:buSzPct val="75000"/>
              <a:buFont typeface="Wingdings" panose="05000000000000000000" pitchFamily="2" charset="2"/>
              <a:buChar char=""/>
              <a:defRPr>
                <a:solidFill>
                  <a:srgbClr val="000000"/>
                </a:solidFill>
              </a:defRPr>
            </a:lvl1pPr>
            <a:lvl2pPr marL="742950" indent="-285750">
              <a:buClr>
                <a:srgbClr val="009EAE"/>
              </a:buClr>
              <a:buSzPct val="70000"/>
              <a:buFont typeface="Wingdings" panose="05000000000000000000" pitchFamily="2" charset="2"/>
              <a:buChar char="n"/>
              <a:defRPr>
                <a:solidFill>
                  <a:srgbClr val="000000"/>
                </a:solidFill>
              </a:defRPr>
            </a:lvl2pPr>
            <a:lvl3pPr marL="1143000" indent="-228600">
              <a:buClr>
                <a:srgbClr val="009EAE"/>
              </a:buClr>
              <a:buSzPct val="70000"/>
              <a:buFont typeface="Wingdings" panose="05000000000000000000" pitchFamily="2" charset="2"/>
              <a:buChar char="t"/>
              <a:defRPr>
                <a:solidFill>
                  <a:srgbClr val="000000"/>
                </a:solidFill>
              </a:defRPr>
            </a:lvl3pPr>
            <a:lvl4pPr marL="1600200" indent="-228600">
              <a:buClr>
                <a:srgbClr val="009EAE"/>
              </a:buClr>
              <a:buSzPct val="65000"/>
              <a:buFont typeface="Wingdings" panose="05000000000000000000" pitchFamily="2" charset="2"/>
              <a:buChar char="v"/>
              <a:defRPr>
                <a:solidFill>
                  <a:srgbClr val="000000"/>
                </a:solidFill>
              </a:defRPr>
            </a:lvl4pPr>
            <a:lvl5pPr marL="2057400" indent="-228600">
              <a:buClr>
                <a:srgbClr val="009EAE"/>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4"/>
          </p:nvPr>
        </p:nvSpPr>
        <p:spPr>
          <a:xfrm>
            <a:off x="4724400" y="1600200"/>
            <a:ext cx="3886200" cy="4525963"/>
          </a:xfrm>
          <a:prstGeom prst="rect">
            <a:avLst/>
          </a:prstGeom>
        </p:spPr>
        <p:txBody>
          <a:bodyPr/>
          <a:lstStyle>
            <a:lvl1pPr marL="342900" indent="-342900">
              <a:buClr>
                <a:srgbClr val="009EAE"/>
              </a:buClr>
              <a:buSzPct val="75000"/>
              <a:buFont typeface="Wingdings" panose="05000000000000000000" pitchFamily="2" charset="2"/>
              <a:buChar char=""/>
              <a:defRPr>
                <a:solidFill>
                  <a:srgbClr val="000000"/>
                </a:solidFill>
              </a:defRPr>
            </a:lvl1pPr>
            <a:lvl2pPr marL="742950" indent="-285750">
              <a:buClr>
                <a:srgbClr val="009EAE"/>
              </a:buClr>
              <a:buSzPct val="70000"/>
              <a:buFont typeface="Wingdings" panose="05000000000000000000" pitchFamily="2" charset="2"/>
              <a:buChar char="n"/>
              <a:defRPr>
                <a:solidFill>
                  <a:srgbClr val="000000"/>
                </a:solidFill>
              </a:defRPr>
            </a:lvl2pPr>
            <a:lvl3pPr marL="1143000" indent="-228600">
              <a:buClr>
                <a:srgbClr val="009EAE"/>
              </a:buClr>
              <a:buSzPct val="70000"/>
              <a:buFont typeface="Wingdings" panose="05000000000000000000" pitchFamily="2" charset="2"/>
              <a:buChar char="t"/>
              <a:defRPr>
                <a:solidFill>
                  <a:srgbClr val="000000"/>
                </a:solidFill>
              </a:defRPr>
            </a:lvl3pPr>
            <a:lvl4pPr marL="1600200" indent="-228600">
              <a:buClr>
                <a:srgbClr val="009EAE"/>
              </a:buClr>
              <a:buSzPct val="65000"/>
              <a:buFont typeface="Wingdings" panose="05000000000000000000" pitchFamily="2" charset="2"/>
              <a:buChar char="v"/>
              <a:defRPr>
                <a:solidFill>
                  <a:srgbClr val="000000"/>
                </a:solidFill>
              </a:defRPr>
            </a:lvl4pPr>
            <a:lvl5pPr marL="2057400" indent="-228600">
              <a:buClr>
                <a:srgbClr val="009EAE"/>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87707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7C5FBD2-03B9-4663-93E9-76901C9B752D}" type="datetime1">
              <a:rPr lang="en-US" smtClean="0"/>
              <a:t>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D8DCCA-7606-4C9D-B837-5FF7121B4784}" type="slidenum">
              <a:rPr lang="en-US" smtClean="0"/>
              <a:t>‹#›</a:t>
            </a:fld>
            <a:endParaRPr lang="en-US"/>
          </a:p>
        </p:txBody>
      </p:sp>
      <p:sp>
        <p:nvSpPr>
          <p:cNvPr id="10" name="Content Placeholder 2"/>
          <p:cNvSpPr>
            <a:spLocks noGrp="1"/>
          </p:cNvSpPr>
          <p:nvPr>
            <p:ph idx="13"/>
          </p:nvPr>
        </p:nvSpPr>
        <p:spPr>
          <a:xfrm>
            <a:off x="457200" y="2209800"/>
            <a:ext cx="3886200" cy="3916363"/>
          </a:xfrm>
          <a:prstGeom prst="rect">
            <a:avLst/>
          </a:prstGeom>
        </p:spPr>
        <p:txBody>
          <a:bodyPr/>
          <a:lstStyle>
            <a:lvl1pPr marL="342900" indent="-342900">
              <a:buClr>
                <a:srgbClr val="009EAE"/>
              </a:buClr>
              <a:buSzPct val="75000"/>
              <a:buFont typeface="Wingdings" panose="05000000000000000000" pitchFamily="2" charset="2"/>
              <a:buChar char=""/>
              <a:defRPr>
                <a:solidFill>
                  <a:srgbClr val="000000"/>
                </a:solidFill>
              </a:defRPr>
            </a:lvl1pPr>
            <a:lvl2pPr marL="742950" indent="-285750">
              <a:buClr>
                <a:srgbClr val="009EAE"/>
              </a:buClr>
              <a:buSzPct val="70000"/>
              <a:buFont typeface="Wingdings" panose="05000000000000000000" pitchFamily="2" charset="2"/>
              <a:buChar char="n"/>
              <a:defRPr>
                <a:solidFill>
                  <a:srgbClr val="000000"/>
                </a:solidFill>
              </a:defRPr>
            </a:lvl2pPr>
            <a:lvl3pPr marL="1143000" indent="-228600">
              <a:buClr>
                <a:srgbClr val="009EAE"/>
              </a:buClr>
              <a:buSzPct val="70000"/>
              <a:buFont typeface="Wingdings" panose="05000000000000000000" pitchFamily="2" charset="2"/>
              <a:buChar char="t"/>
              <a:defRPr>
                <a:solidFill>
                  <a:srgbClr val="000000"/>
                </a:solidFill>
              </a:defRPr>
            </a:lvl3pPr>
            <a:lvl4pPr marL="1600200" indent="-228600">
              <a:buClr>
                <a:srgbClr val="009EAE"/>
              </a:buClr>
              <a:buSzPct val="65000"/>
              <a:buFont typeface="Wingdings" panose="05000000000000000000" pitchFamily="2" charset="2"/>
              <a:buChar char="v"/>
              <a:defRPr>
                <a:solidFill>
                  <a:srgbClr val="000000"/>
                </a:solidFill>
              </a:defRPr>
            </a:lvl4pPr>
            <a:lvl5pPr marL="2057400" indent="-228600">
              <a:buClr>
                <a:srgbClr val="009EAE"/>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4"/>
          </p:nvPr>
        </p:nvSpPr>
        <p:spPr>
          <a:xfrm>
            <a:off x="4724400" y="2209800"/>
            <a:ext cx="3886200" cy="3916363"/>
          </a:xfrm>
          <a:prstGeom prst="rect">
            <a:avLst/>
          </a:prstGeom>
        </p:spPr>
        <p:txBody>
          <a:bodyPr/>
          <a:lstStyle>
            <a:lvl1pPr marL="342900" indent="-342900">
              <a:buClr>
                <a:srgbClr val="009EAE"/>
              </a:buClr>
              <a:buSzPct val="75000"/>
              <a:buFont typeface="Wingdings" panose="05000000000000000000" pitchFamily="2" charset="2"/>
              <a:buChar char=""/>
              <a:defRPr>
                <a:solidFill>
                  <a:srgbClr val="000000"/>
                </a:solidFill>
              </a:defRPr>
            </a:lvl1pPr>
            <a:lvl2pPr marL="742950" indent="-285750">
              <a:buClr>
                <a:srgbClr val="009EAE"/>
              </a:buClr>
              <a:buSzPct val="70000"/>
              <a:buFont typeface="Wingdings" panose="05000000000000000000" pitchFamily="2" charset="2"/>
              <a:buChar char="n"/>
              <a:defRPr>
                <a:solidFill>
                  <a:srgbClr val="000000"/>
                </a:solidFill>
              </a:defRPr>
            </a:lvl2pPr>
            <a:lvl3pPr marL="1143000" indent="-228600">
              <a:buClr>
                <a:srgbClr val="009EAE"/>
              </a:buClr>
              <a:buSzPct val="70000"/>
              <a:buFont typeface="Wingdings" panose="05000000000000000000" pitchFamily="2" charset="2"/>
              <a:buChar char="t"/>
              <a:defRPr>
                <a:solidFill>
                  <a:srgbClr val="000000"/>
                </a:solidFill>
              </a:defRPr>
            </a:lvl3pPr>
            <a:lvl4pPr marL="1600200" indent="-228600">
              <a:buClr>
                <a:srgbClr val="009EAE"/>
              </a:buClr>
              <a:buSzPct val="65000"/>
              <a:buFont typeface="Wingdings" panose="05000000000000000000" pitchFamily="2" charset="2"/>
              <a:buChar char="v"/>
              <a:defRPr>
                <a:solidFill>
                  <a:srgbClr val="000000"/>
                </a:solidFill>
              </a:defRPr>
            </a:lvl4pPr>
            <a:lvl5pPr marL="2057400" indent="-228600">
              <a:buClr>
                <a:srgbClr val="009EAE"/>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4359311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0000"/>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Date Placeholder 3"/>
          <p:cNvSpPr>
            <a:spLocks noGrp="1"/>
          </p:cNvSpPr>
          <p:nvPr>
            <p:ph type="dt" sz="half" idx="10"/>
          </p:nvPr>
        </p:nvSpPr>
        <p:spPr>
          <a:xfrm>
            <a:off x="228600" y="6569075"/>
            <a:ext cx="2133600" cy="212725"/>
          </a:xfrm>
        </p:spPr>
        <p:txBody>
          <a:bodyPr/>
          <a:lstStyle/>
          <a:p>
            <a:fld id="{3EF16244-84FE-457C-B19C-1BE94D16C157}" type="datetime1">
              <a:rPr lang="en-US" smtClean="0"/>
              <a:t>2/5/2015</a:t>
            </a:fld>
            <a:endParaRPr lang="en-US"/>
          </a:p>
        </p:txBody>
      </p:sp>
      <p:sp>
        <p:nvSpPr>
          <p:cNvPr id="10" name="Footer Placeholder 4"/>
          <p:cNvSpPr>
            <a:spLocks noGrp="1"/>
          </p:cNvSpPr>
          <p:nvPr>
            <p:ph type="ftr" sz="quarter" idx="11"/>
          </p:nvPr>
        </p:nvSpPr>
        <p:spPr>
          <a:xfrm>
            <a:off x="3124200" y="6569075"/>
            <a:ext cx="2895600" cy="212725"/>
          </a:xfrm>
        </p:spPr>
        <p:txBody>
          <a:bodyPr/>
          <a:lstStyle/>
          <a:p>
            <a:endParaRPr lang="en-US"/>
          </a:p>
        </p:txBody>
      </p:sp>
      <p:sp>
        <p:nvSpPr>
          <p:cNvPr id="11" name="Slide Number Placeholder 5"/>
          <p:cNvSpPr>
            <a:spLocks noGrp="1"/>
          </p:cNvSpPr>
          <p:nvPr>
            <p:ph type="sldNum" sz="quarter" idx="12"/>
          </p:nvPr>
        </p:nvSpPr>
        <p:spPr>
          <a:xfrm>
            <a:off x="6781800" y="6569075"/>
            <a:ext cx="2133600" cy="212725"/>
          </a:xfrm>
        </p:spPr>
        <p:txBody>
          <a:bodyPr/>
          <a:lstStyle/>
          <a:p>
            <a:fld id="{4CD8DCCA-7606-4C9D-B837-5FF7121B4784}" type="slidenum">
              <a:rPr lang="en-US" smtClean="0"/>
              <a:t>‹#›</a:t>
            </a:fld>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0635" y="5980747"/>
            <a:ext cx="6571488" cy="755904"/>
          </a:xfrm>
          <a:prstGeom prst="rect">
            <a:avLst/>
          </a:prstGeom>
        </p:spPr>
      </p:pic>
    </p:spTree>
    <p:extLst>
      <p:ext uri="{BB962C8B-B14F-4D97-AF65-F5344CB8AC3E}">
        <p14:creationId xmlns:p14="http://schemas.microsoft.com/office/powerpoint/2010/main" val="7252444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ounded Rectangle 7"/>
          <p:cNvSpPr/>
          <p:nvPr userDrawn="1"/>
        </p:nvSpPr>
        <p:spPr>
          <a:xfrm>
            <a:off x="381000" y="381000"/>
            <a:ext cx="8382000" cy="6111240"/>
          </a:xfrm>
          <a:prstGeom prst="roundRect">
            <a:avLst>
              <a:gd name="adj" fmla="val 2034"/>
            </a:avLst>
          </a:prstGeom>
          <a:solidFill>
            <a:srgbClr val="E5FDFF"/>
          </a:solidFill>
          <a:ln>
            <a:solidFill>
              <a:srgbClr val="009E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userDrawn="1">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4" name="Date Placeholder 3"/>
          <p:cNvSpPr>
            <a:spLocks noGrp="1"/>
          </p:cNvSpPr>
          <p:nvPr userDrawn="1">
            <p:ph type="dt" sz="half" idx="2"/>
          </p:nvPr>
        </p:nvSpPr>
        <p:spPr>
          <a:xfrm>
            <a:off x="228600" y="6569075"/>
            <a:ext cx="2133600" cy="212725"/>
          </a:xfrm>
          <a:prstGeom prst="rect">
            <a:avLst/>
          </a:prstGeom>
        </p:spPr>
        <p:txBody>
          <a:bodyPr vert="horz" lIns="91440" tIns="45720" rIns="91440" bIns="45720" rtlCol="0" anchor="ctr"/>
          <a:lstStyle>
            <a:lvl1pPr algn="l">
              <a:defRPr sz="1000">
                <a:solidFill>
                  <a:schemeClr val="tx1">
                    <a:tint val="75000"/>
                  </a:schemeClr>
                </a:solidFill>
              </a:defRPr>
            </a:lvl1pPr>
          </a:lstStyle>
          <a:p>
            <a:fld id="{758FDC33-6043-4639-9CDD-7C37E626CB9A}" type="datetime1">
              <a:rPr lang="en-US" smtClean="0"/>
              <a:t>2/5/2015</a:t>
            </a:fld>
            <a:endParaRPr lang="en-US"/>
          </a:p>
        </p:txBody>
      </p:sp>
      <p:sp>
        <p:nvSpPr>
          <p:cNvPr id="5" name="Footer Placeholder 4"/>
          <p:cNvSpPr>
            <a:spLocks noGrp="1"/>
          </p:cNvSpPr>
          <p:nvPr userDrawn="1">
            <p:ph type="ftr" sz="quarter" idx="3"/>
          </p:nvPr>
        </p:nvSpPr>
        <p:spPr>
          <a:xfrm>
            <a:off x="3124200" y="6569075"/>
            <a:ext cx="2895600" cy="2127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userDrawn="1">
            <p:ph type="sldNum" sz="quarter" idx="4"/>
          </p:nvPr>
        </p:nvSpPr>
        <p:spPr>
          <a:xfrm>
            <a:off x="6781800" y="6569075"/>
            <a:ext cx="2133600" cy="212725"/>
          </a:xfrm>
          <a:prstGeom prst="rect">
            <a:avLst/>
          </a:prstGeom>
        </p:spPr>
        <p:txBody>
          <a:bodyPr vert="horz" lIns="91440" tIns="45720" rIns="91440" bIns="45720" rtlCol="0" anchor="ctr"/>
          <a:lstStyle>
            <a:lvl1pPr algn="r">
              <a:defRPr sz="1000" b="1">
                <a:solidFill>
                  <a:schemeClr val="tx1">
                    <a:tint val="75000"/>
                  </a:schemeClr>
                </a:solidFill>
              </a:defRPr>
            </a:lvl1pPr>
          </a:lstStyle>
          <a:p>
            <a:fld id="{4CD8DCCA-7606-4C9D-B837-5FF7121B4784}" type="slidenum">
              <a:rPr lang="en-US" smtClean="0"/>
              <a:pPr/>
              <a:t>‹#›</a:t>
            </a:fld>
            <a:endParaRPr lang="en-US"/>
          </a:p>
        </p:txBody>
      </p:sp>
    </p:spTree>
    <p:extLst>
      <p:ext uri="{BB962C8B-B14F-4D97-AF65-F5344CB8AC3E}">
        <p14:creationId xmlns:p14="http://schemas.microsoft.com/office/powerpoint/2010/main" val="2265403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0" r:id="rId4"/>
    <p:sldLayoutId id="2147483661" r:id="rId5"/>
    <p:sldLayoutId id="2147483651" r:id="rId6"/>
    <p:sldLayoutId id="2147483652" r:id="rId7"/>
    <p:sldLayoutId id="2147483653" r:id="rId8"/>
    <p:sldLayoutId id="2147483658" r:id="rId9"/>
    <p:sldLayoutId id="2147483654" r:id="rId10"/>
    <p:sldLayoutId id="2147483655" r:id="rId11"/>
    <p:sldLayoutId id="2147483656" r:id="rId12"/>
    <p:sldLayoutId id="2147483657" r:id="rId1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rgbClr val="00000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www.cdc.gov/healthyyouth/foodallergies/" TargetMode="External"/><Relationship Id="rId2" Type="http://schemas.openxmlformats.org/officeDocument/2006/relationships/hyperlink" Target="http://www.cdc.gov/HealthyYouth/foodallergies/" TargetMode="External"/><Relationship Id="rId1" Type="http://schemas.openxmlformats.org/officeDocument/2006/relationships/slideLayout" Target="../slideLayouts/slideLayout2.xml"/><Relationship Id="rId4" Type="http://schemas.openxmlformats.org/officeDocument/2006/relationships/hyperlink" Target="http://www.nasponline.org/resources/bullying/index.asp"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hoto of male and female teachers in a meeting." title="Alt tex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60" y="2209800"/>
            <a:ext cx="2264600" cy="3403600"/>
          </a:xfrm>
          <a:prstGeom prst="rect">
            <a:avLst/>
          </a:prstGeom>
        </p:spPr>
      </p:pic>
      <p:sp>
        <p:nvSpPr>
          <p:cNvPr id="2" name="Title 1"/>
          <p:cNvSpPr>
            <a:spLocks noGrp="1"/>
          </p:cNvSpPr>
          <p:nvPr>
            <p:ph type="ctrTitle"/>
          </p:nvPr>
        </p:nvSpPr>
        <p:spPr>
          <a:xfrm>
            <a:off x="3429000" y="2362200"/>
            <a:ext cx="5532120" cy="2438400"/>
          </a:xfrm>
        </p:spPr>
        <p:txBody>
          <a:bodyPr>
            <a:normAutofit/>
          </a:bodyPr>
          <a:lstStyle/>
          <a:p>
            <a:r>
              <a:rPr lang="en-US" sz="3200" b="1" dirty="0" smtClean="0">
                <a:solidFill>
                  <a:srgbClr val="008896"/>
                </a:solidFill>
              </a:rPr>
              <a:t>Voluntary Guidelines for </a:t>
            </a:r>
            <a:br>
              <a:rPr lang="en-US" sz="3200" b="1" dirty="0" smtClean="0">
                <a:solidFill>
                  <a:srgbClr val="008896"/>
                </a:solidFill>
              </a:rPr>
            </a:br>
            <a:r>
              <a:rPr lang="en-US" sz="3200" b="1" dirty="0" smtClean="0">
                <a:solidFill>
                  <a:srgbClr val="008896"/>
                </a:solidFill>
              </a:rPr>
              <a:t>Managing Food Allergies in Schools and Early Care and Education Programs</a:t>
            </a:r>
            <a:endParaRPr lang="en-US" sz="3200" b="1" dirty="0">
              <a:solidFill>
                <a:srgbClr val="008896"/>
              </a:solidFill>
            </a:endParaRPr>
          </a:p>
        </p:txBody>
      </p:sp>
    </p:spTree>
    <p:extLst>
      <p:ext uri="{BB962C8B-B14F-4D97-AF65-F5344CB8AC3E}">
        <p14:creationId xmlns:p14="http://schemas.microsoft.com/office/powerpoint/2010/main" val="613401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057400" y="630590"/>
            <a:ext cx="5334000" cy="668240"/>
          </a:xfrm>
        </p:spPr>
        <p:txBody>
          <a:bodyPr>
            <a:normAutofit/>
          </a:bodyPr>
          <a:lstStyle/>
          <a:p>
            <a:r>
              <a:rPr lang="en-US" sz="3200" b="1" dirty="0" smtClean="0">
                <a:solidFill>
                  <a:schemeClr val="bg1"/>
                </a:solidFill>
              </a:rPr>
              <a:t>What can you do?</a:t>
            </a:r>
            <a:endParaRPr lang="en-US" sz="3200" b="1" dirty="0">
              <a:solidFill>
                <a:schemeClr val="bg1"/>
              </a:solidFill>
            </a:endParaRPr>
          </a:p>
        </p:txBody>
      </p:sp>
      <p:sp>
        <p:nvSpPr>
          <p:cNvPr id="5" name="Content Placeholder 2"/>
          <p:cNvSpPr>
            <a:spLocks noGrp="1"/>
          </p:cNvSpPr>
          <p:nvPr>
            <p:ph idx="1"/>
          </p:nvPr>
        </p:nvSpPr>
        <p:spPr>
          <a:xfrm>
            <a:off x="990600" y="1371600"/>
            <a:ext cx="7239000" cy="3810000"/>
          </a:xfrm>
        </p:spPr>
        <p:txBody>
          <a:bodyPr>
            <a:normAutofit fontScale="77500" lnSpcReduction="20000"/>
          </a:bodyPr>
          <a:lstStyle/>
          <a:p>
            <a:pPr>
              <a:lnSpc>
                <a:spcPct val="110000"/>
              </a:lnSpc>
              <a:spcBef>
                <a:spcPts val="600"/>
              </a:spcBef>
              <a:spcAft>
                <a:spcPts val="1200"/>
              </a:spcAft>
            </a:pPr>
            <a:r>
              <a:rPr lang="en-US" sz="2800" b="1" dirty="0" smtClean="0"/>
              <a:t>Help with the daily management of students with food allergies.</a:t>
            </a:r>
          </a:p>
          <a:p>
            <a:pPr lvl="1">
              <a:lnSpc>
                <a:spcPct val="110000"/>
              </a:lnSpc>
              <a:spcBef>
                <a:spcPts val="600"/>
              </a:spcBef>
              <a:spcAft>
                <a:spcPts val="1200"/>
              </a:spcAft>
            </a:pPr>
            <a:r>
              <a:rPr lang="en-US" dirty="0"/>
              <a:t>Provide assistance with the development of a Section 504 or an Individualized Education Program, if needed. </a:t>
            </a:r>
          </a:p>
          <a:p>
            <a:pPr lvl="1">
              <a:lnSpc>
                <a:spcPct val="110000"/>
              </a:lnSpc>
              <a:spcBef>
                <a:spcPts val="600"/>
              </a:spcBef>
              <a:spcAft>
                <a:spcPts val="1200"/>
              </a:spcAft>
            </a:pPr>
            <a:r>
              <a:rPr lang="en-US" dirty="0"/>
              <a:t>Address immediate and long-term mental health problems, such as anxiety, depression, social </a:t>
            </a:r>
            <a:r>
              <a:rPr lang="en-US" dirty="0" smtClean="0"/>
              <a:t>isolation, </a:t>
            </a:r>
            <a:r>
              <a:rPr lang="en-US" dirty="0"/>
              <a:t>and </a:t>
            </a:r>
            <a:r>
              <a:rPr lang="en-US" dirty="0" smtClean="0"/>
              <a:t>stress.</a:t>
            </a:r>
            <a:endParaRPr lang="en-US" dirty="0"/>
          </a:p>
          <a:p>
            <a:pPr lvl="1">
              <a:lnSpc>
                <a:spcPct val="110000"/>
              </a:lnSpc>
              <a:spcBef>
                <a:spcPts val="600"/>
              </a:spcBef>
              <a:spcAft>
                <a:spcPts val="1200"/>
              </a:spcAft>
            </a:pPr>
            <a:r>
              <a:rPr lang="en-US" dirty="0"/>
              <a:t>Help connect families with community health providers and resources.</a:t>
            </a:r>
          </a:p>
          <a:p>
            <a:pPr>
              <a:lnSpc>
                <a:spcPct val="110000"/>
              </a:lnSpc>
              <a:spcBef>
                <a:spcPts val="600"/>
              </a:spcBef>
              <a:spcAft>
                <a:spcPts val="1200"/>
              </a:spcAft>
              <a:buSzPct val="70000"/>
              <a:buFont typeface="Wingdings" panose="05000000000000000000" pitchFamily="2" charset="2"/>
              <a:buChar char="n"/>
            </a:pPr>
            <a:endParaRPr lang="en-US" sz="2800" dirty="0"/>
          </a:p>
          <a:p>
            <a:pPr lvl="1"/>
            <a:endParaRPr lang="en-US" b="1" dirty="0"/>
          </a:p>
        </p:txBody>
      </p:sp>
      <p:pic>
        <p:nvPicPr>
          <p:cNvPr id="7" name="Picture 6" descr="Photo of people at a  meeting." title="Alat text."/>
          <p:cNvPicPr>
            <a:picLocks noChangeAspect="1"/>
          </p:cNvPicPr>
          <p:nvPr/>
        </p:nvPicPr>
        <p:blipFill rotWithShape="1">
          <a:blip r:embed="rId3">
            <a:extLst>
              <a:ext uri="{28A0092B-C50C-407E-A947-70E740481C1C}">
                <a14:useLocalDpi xmlns:a14="http://schemas.microsoft.com/office/drawing/2010/main" val="0"/>
              </a:ext>
            </a:extLst>
          </a:blip>
          <a:srcRect t="31327"/>
          <a:stretch/>
        </p:blipFill>
        <p:spPr>
          <a:xfrm>
            <a:off x="2724150" y="4809859"/>
            <a:ext cx="3676650" cy="1683238"/>
          </a:xfrm>
          <a:prstGeom prst="rect">
            <a:avLst/>
          </a:prstGeom>
          <a:ln>
            <a:solidFill>
              <a:srgbClr val="009EAE"/>
            </a:solidFill>
          </a:ln>
        </p:spPr>
      </p:pic>
      <p:sp>
        <p:nvSpPr>
          <p:cNvPr id="3" name="Slide Number Placeholder 2"/>
          <p:cNvSpPr>
            <a:spLocks noGrp="1"/>
          </p:cNvSpPr>
          <p:nvPr>
            <p:ph type="sldNum" sz="quarter" idx="12"/>
          </p:nvPr>
        </p:nvSpPr>
        <p:spPr/>
        <p:txBody>
          <a:bodyPr/>
          <a:lstStyle/>
          <a:p>
            <a:fld id="{4CD8DCCA-7606-4C9D-B837-5FF7121B4784}" type="slidenum">
              <a:rPr lang="en-US" smtClean="0"/>
              <a:t>10</a:t>
            </a:fld>
            <a:endParaRPr lang="en-US" dirty="0"/>
          </a:p>
        </p:txBody>
      </p:sp>
    </p:spTree>
    <p:extLst>
      <p:ext uri="{BB962C8B-B14F-4D97-AF65-F5344CB8AC3E}">
        <p14:creationId xmlns:p14="http://schemas.microsoft.com/office/powerpoint/2010/main" val="3135995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057400" y="602880"/>
            <a:ext cx="5334000" cy="668240"/>
          </a:xfrm>
        </p:spPr>
        <p:txBody>
          <a:bodyPr>
            <a:normAutofit/>
          </a:bodyPr>
          <a:lstStyle/>
          <a:p>
            <a:r>
              <a:rPr lang="en-US" sz="3200" b="1" dirty="0" smtClean="0">
                <a:solidFill>
                  <a:schemeClr val="bg1"/>
                </a:solidFill>
              </a:rPr>
              <a:t>What can you do?</a:t>
            </a:r>
            <a:endParaRPr lang="en-US" sz="3200" b="1" dirty="0">
              <a:solidFill>
                <a:schemeClr val="bg1"/>
              </a:solidFill>
            </a:endParaRPr>
          </a:p>
        </p:txBody>
      </p:sp>
      <p:sp>
        <p:nvSpPr>
          <p:cNvPr id="5" name="Content Placeholder 2"/>
          <p:cNvSpPr>
            <a:spLocks noGrp="1"/>
          </p:cNvSpPr>
          <p:nvPr>
            <p:ph idx="1"/>
          </p:nvPr>
        </p:nvSpPr>
        <p:spPr>
          <a:xfrm>
            <a:off x="2667000" y="1524000"/>
            <a:ext cx="6096000" cy="4495799"/>
          </a:xfrm>
        </p:spPr>
        <p:txBody>
          <a:bodyPr>
            <a:normAutofit fontScale="70000" lnSpcReduction="20000"/>
          </a:bodyPr>
          <a:lstStyle/>
          <a:p>
            <a:pPr>
              <a:lnSpc>
                <a:spcPct val="110000"/>
              </a:lnSpc>
              <a:spcBef>
                <a:spcPts val="600"/>
              </a:spcBef>
              <a:spcAft>
                <a:spcPts val="1200"/>
              </a:spcAft>
            </a:pPr>
            <a:r>
              <a:rPr lang="en-US" sz="3000" b="1" dirty="0" smtClean="0"/>
              <a:t>Support a healthy and safe school environment for students with food allergies.</a:t>
            </a:r>
          </a:p>
          <a:p>
            <a:pPr lvl="1">
              <a:lnSpc>
                <a:spcPct val="110000"/>
              </a:lnSpc>
              <a:spcBef>
                <a:spcPts val="600"/>
              </a:spcBef>
              <a:spcAft>
                <a:spcPts val="1200"/>
              </a:spcAft>
            </a:pPr>
            <a:r>
              <a:rPr lang="en-US" sz="3000" dirty="0"/>
              <a:t>Support other school health </a:t>
            </a:r>
            <a:r>
              <a:rPr lang="en-US" sz="3000" dirty="0" smtClean="0"/>
              <a:t>professionals by </a:t>
            </a:r>
            <a:r>
              <a:rPr lang="en-US" sz="3000" dirty="0"/>
              <a:t>providing training and education for staff and parents on the mental and emotional health issues faced by students with food allergies.</a:t>
            </a:r>
          </a:p>
          <a:p>
            <a:pPr lvl="1">
              <a:lnSpc>
                <a:spcPct val="110000"/>
              </a:lnSpc>
              <a:spcBef>
                <a:spcPts val="600"/>
              </a:spcBef>
              <a:spcAft>
                <a:spcPts val="1200"/>
              </a:spcAft>
            </a:pPr>
            <a:r>
              <a:rPr lang="en-US" sz="3000" dirty="0"/>
              <a:t>Report all bullying to the administrator. </a:t>
            </a:r>
          </a:p>
          <a:p>
            <a:pPr lvl="1">
              <a:lnSpc>
                <a:spcPct val="110000"/>
              </a:lnSpc>
              <a:spcBef>
                <a:spcPts val="600"/>
              </a:spcBef>
              <a:spcAft>
                <a:spcPts val="1200"/>
              </a:spcAft>
            </a:pPr>
            <a:r>
              <a:rPr lang="en-US" sz="3000" dirty="0"/>
              <a:t>Work with parents, classroom </a:t>
            </a:r>
            <a:r>
              <a:rPr lang="en-US" sz="3000" dirty="0" smtClean="0"/>
              <a:t>teachers, </a:t>
            </a:r>
            <a:r>
              <a:rPr lang="en-US" sz="3000" dirty="0"/>
              <a:t>and other school staff to prevent bullying and discrimination against students with food allergies</a:t>
            </a:r>
            <a:r>
              <a:rPr lang="en-US" sz="3000" dirty="0" smtClean="0"/>
              <a:t>.</a:t>
            </a:r>
            <a:endParaRPr lang="en-US" sz="3000" dirty="0"/>
          </a:p>
          <a:p>
            <a:pPr lvl="1">
              <a:lnSpc>
                <a:spcPct val="110000"/>
              </a:lnSpc>
              <a:spcBef>
                <a:spcPts val="600"/>
              </a:spcBef>
              <a:spcAft>
                <a:spcPts val="1200"/>
              </a:spcAft>
            </a:pPr>
            <a:endParaRPr lang="en-US" dirty="0"/>
          </a:p>
        </p:txBody>
      </p:sp>
      <p:pic>
        <p:nvPicPr>
          <p:cNvPr id="7" name="Picture 6" descr="Photo of a parent with a teacher." title="Alt text."/>
          <p:cNvPicPr>
            <a:picLocks noChangeAspect="1"/>
          </p:cNvPicPr>
          <p:nvPr/>
        </p:nvPicPr>
        <p:blipFill rotWithShape="1">
          <a:blip r:embed="rId3" cstate="print">
            <a:extLst>
              <a:ext uri="{28A0092B-C50C-407E-A947-70E740481C1C}">
                <a14:useLocalDpi xmlns:a14="http://schemas.microsoft.com/office/drawing/2010/main" val="0"/>
              </a:ext>
            </a:extLst>
          </a:blip>
          <a:srcRect l="26806" t="8530" b="21012"/>
          <a:stretch/>
        </p:blipFill>
        <p:spPr>
          <a:xfrm>
            <a:off x="457200" y="2667000"/>
            <a:ext cx="2667000" cy="2063204"/>
          </a:xfrm>
          <a:prstGeom prst="rect">
            <a:avLst/>
          </a:prstGeom>
          <a:ln>
            <a:solidFill>
              <a:srgbClr val="45833D"/>
            </a:solidFill>
          </a:ln>
        </p:spPr>
      </p:pic>
      <p:sp>
        <p:nvSpPr>
          <p:cNvPr id="8" name="Slide Number Placeholder 2"/>
          <p:cNvSpPr>
            <a:spLocks noGrp="1"/>
          </p:cNvSpPr>
          <p:nvPr>
            <p:ph type="sldNum" sz="quarter" idx="12"/>
          </p:nvPr>
        </p:nvSpPr>
        <p:spPr>
          <a:xfrm>
            <a:off x="6781800" y="6569075"/>
            <a:ext cx="2133600" cy="212725"/>
          </a:xfrm>
        </p:spPr>
        <p:txBody>
          <a:bodyPr/>
          <a:lstStyle/>
          <a:p>
            <a:fld id="{4CD8DCCA-7606-4C9D-B837-5FF7121B4784}" type="slidenum">
              <a:rPr lang="en-US" smtClean="0"/>
              <a:t>11</a:t>
            </a:fld>
            <a:endParaRPr lang="en-US" dirty="0"/>
          </a:p>
        </p:txBody>
      </p:sp>
    </p:spTree>
    <p:extLst>
      <p:ext uri="{BB962C8B-B14F-4D97-AF65-F5344CB8AC3E}">
        <p14:creationId xmlns:p14="http://schemas.microsoft.com/office/powerpoint/2010/main" val="3181854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5800" y="609600"/>
            <a:ext cx="7772400" cy="838200"/>
          </a:xfrm>
          <a:prstGeom prst="rect">
            <a:avLst/>
          </a:prstGeom>
        </p:spPr>
        <p:txBody>
          <a:bodyP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dirty="0" smtClean="0">
                <a:solidFill>
                  <a:schemeClr val="bg1"/>
                </a:solidFill>
              </a:rPr>
              <a:t>Where can you find more information?</a:t>
            </a:r>
            <a:endParaRPr lang="en-US" sz="3600" b="1" dirty="0">
              <a:solidFill>
                <a:schemeClr val="bg1"/>
              </a:solidFill>
            </a:endParaRPr>
          </a:p>
        </p:txBody>
      </p:sp>
      <p:sp>
        <p:nvSpPr>
          <p:cNvPr id="5" name="Subtitle 2"/>
          <p:cNvSpPr txBox="1">
            <a:spLocks/>
          </p:cNvSpPr>
          <p:nvPr/>
        </p:nvSpPr>
        <p:spPr>
          <a:xfrm>
            <a:off x="838200" y="2057400"/>
            <a:ext cx="7772400" cy="31242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009EAE"/>
              </a:buClr>
              <a:buSzPct val="75000"/>
              <a:buFont typeface="Wingdings" panose="05000000000000000000" pitchFamily="2" charset="2"/>
              <a:buChar char="l"/>
            </a:pPr>
            <a:r>
              <a:rPr lang="en-US" sz="2400" dirty="0" smtClean="0">
                <a:solidFill>
                  <a:schemeClr val="tx1"/>
                </a:solidFill>
              </a:rPr>
              <a:t>Centers for Disease Control and Prevention. </a:t>
            </a:r>
            <a:r>
              <a:rPr lang="en-US" sz="2400" i="1" u="sng" dirty="0" smtClean="0">
                <a:solidFill>
                  <a:schemeClr val="tx1"/>
                </a:solidFill>
                <a:hlinkClick r:id="rId2"/>
              </a:rPr>
              <a:t>Voluntary Guidelines for Managing Food Allergies in Schools and Early Care and Education Programs</a:t>
            </a:r>
            <a:r>
              <a:rPr lang="en-US" sz="2400" dirty="0" smtClean="0">
                <a:solidFill>
                  <a:schemeClr val="tx1"/>
                </a:solidFill>
              </a:rPr>
              <a:t>. 2013. Available at </a:t>
            </a:r>
            <a:r>
              <a:rPr lang="en-US" sz="2400" u="sng" dirty="0" smtClean="0">
                <a:solidFill>
                  <a:schemeClr val="tx1"/>
                </a:solidFill>
                <a:hlinkClick r:id="rId3"/>
              </a:rPr>
              <a:t>www.cdc.gov/healthyyouth/foodallergies/</a:t>
            </a:r>
            <a:endParaRPr lang="en-US" sz="2400" dirty="0" smtClean="0">
              <a:solidFill>
                <a:schemeClr val="tx1"/>
              </a:solidFill>
            </a:endParaRPr>
          </a:p>
          <a:p>
            <a:pPr marL="0" indent="0">
              <a:buClr>
                <a:srgbClr val="009EAE"/>
              </a:buClr>
              <a:buSzPct val="75000"/>
              <a:buNone/>
            </a:pPr>
            <a:r>
              <a:rPr lang="en-US" sz="2400" dirty="0" smtClean="0">
                <a:solidFill>
                  <a:schemeClr val="tx1"/>
                </a:solidFill>
              </a:rPr>
              <a:t> </a:t>
            </a:r>
          </a:p>
          <a:p>
            <a:pPr>
              <a:buClr>
                <a:srgbClr val="009EAE"/>
              </a:buClr>
              <a:buSzPct val="75000"/>
              <a:buFont typeface="Wingdings" panose="05000000000000000000" pitchFamily="2" charset="2"/>
              <a:buChar char="l"/>
            </a:pPr>
            <a:r>
              <a:rPr lang="en-US" sz="2400" u="sng" dirty="0" smtClean="0">
                <a:solidFill>
                  <a:schemeClr val="tx1"/>
                </a:solidFill>
              </a:rPr>
              <a:t>National Association of School Psychologists</a:t>
            </a:r>
            <a:r>
              <a:rPr lang="en-US" sz="2400" dirty="0" smtClean="0">
                <a:solidFill>
                  <a:schemeClr val="tx1"/>
                </a:solidFill>
              </a:rPr>
              <a:t>: Available at </a:t>
            </a:r>
            <a:r>
              <a:rPr lang="en-US" sz="2400" u="sng" dirty="0" smtClean="0">
                <a:solidFill>
                  <a:schemeClr val="tx1"/>
                </a:solidFill>
                <a:hlinkClick r:id="rId4"/>
              </a:rPr>
              <a:t>http://www.nasponline.org/resources/bullying/index.asp</a:t>
            </a:r>
            <a:endParaRPr lang="en-US" sz="2400" dirty="0" smtClean="0">
              <a:solidFill>
                <a:schemeClr val="tx1"/>
              </a:solidFill>
            </a:endParaRPr>
          </a:p>
          <a:p>
            <a:pPr>
              <a:buClr>
                <a:srgbClr val="009EAE"/>
              </a:buClr>
              <a:buSzPct val="75000"/>
              <a:buFont typeface="Wingdings" panose="05000000000000000000" pitchFamily="2" charset="2"/>
              <a:buChar char="l"/>
            </a:pPr>
            <a:endParaRPr lang="en-US" sz="2400" dirty="0" smtClean="0">
              <a:solidFill>
                <a:schemeClr val="tx1"/>
              </a:solidFill>
            </a:endParaRPr>
          </a:p>
          <a:p>
            <a:endParaRPr lang="en-US" sz="1600" dirty="0"/>
          </a:p>
        </p:txBody>
      </p:sp>
      <p:sp>
        <p:nvSpPr>
          <p:cNvPr id="3" name="Slide Number Placeholder 2"/>
          <p:cNvSpPr>
            <a:spLocks noGrp="1"/>
          </p:cNvSpPr>
          <p:nvPr>
            <p:ph type="sldNum" sz="quarter" idx="12"/>
          </p:nvPr>
        </p:nvSpPr>
        <p:spPr/>
        <p:txBody>
          <a:bodyPr/>
          <a:lstStyle/>
          <a:p>
            <a:fld id="{4CD8DCCA-7606-4C9D-B837-5FF7121B4784}" type="slidenum">
              <a:rPr lang="en-US" smtClean="0"/>
              <a:t>12</a:t>
            </a:fld>
            <a:endParaRPr lang="en-US"/>
          </a:p>
        </p:txBody>
      </p:sp>
    </p:spTree>
    <p:extLst>
      <p:ext uri="{BB962C8B-B14F-4D97-AF65-F5344CB8AC3E}">
        <p14:creationId xmlns:p14="http://schemas.microsoft.com/office/powerpoint/2010/main" val="477604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457200"/>
            <a:ext cx="8229600" cy="1143000"/>
          </a:xfrm>
        </p:spPr>
        <p:txBody>
          <a:bodyPr>
            <a:normAutofit/>
          </a:bodyPr>
          <a:lstStyle/>
          <a:p>
            <a:r>
              <a:rPr lang="en-US" sz="6000" b="1" dirty="0" smtClean="0"/>
              <a:t>Questions ?</a:t>
            </a:r>
            <a:endParaRPr lang="en-US" sz="6000" b="1" dirty="0"/>
          </a:p>
        </p:txBody>
      </p:sp>
      <p:pic>
        <p:nvPicPr>
          <p:cNvPr id="6" name="Picture 5" descr="photo of child." title="Alt tex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5300" y="1657350"/>
            <a:ext cx="3060700" cy="4591050"/>
          </a:xfrm>
          <a:prstGeom prst="rect">
            <a:avLst/>
          </a:prstGeom>
          <a:ln>
            <a:solidFill>
              <a:srgbClr val="008896"/>
            </a:solidFill>
          </a:ln>
        </p:spPr>
      </p:pic>
      <p:sp>
        <p:nvSpPr>
          <p:cNvPr id="3" name="Slide Number Placeholder 2"/>
          <p:cNvSpPr>
            <a:spLocks noGrp="1"/>
          </p:cNvSpPr>
          <p:nvPr>
            <p:ph type="sldNum" sz="quarter" idx="12"/>
          </p:nvPr>
        </p:nvSpPr>
        <p:spPr/>
        <p:txBody>
          <a:bodyPr/>
          <a:lstStyle/>
          <a:p>
            <a:fld id="{4CD8DCCA-7606-4C9D-B837-5FF7121B4784}" type="slidenum">
              <a:rPr lang="en-US" smtClean="0"/>
              <a:t>13</a:t>
            </a:fld>
            <a:endParaRPr lang="en-US"/>
          </a:p>
        </p:txBody>
      </p:sp>
    </p:spTree>
    <p:extLst>
      <p:ext uri="{BB962C8B-B14F-4D97-AF65-F5344CB8AC3E}">
        <p14:creationId xmlns:p14="http://schemas.microsoft.com/office/powerpoint/2010/main" val="2223768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914400" y="381000"/>
            <a:ext cx="7543800" cy="61722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3600" b="1" smtClean="0"/>
              <a:t>References</a:t>
            </a:r>
          </a:p>
          <a:p>
            <a:pPr marL="228600" indent="-228600">
              <a:buFont typeface="+mj-lt"/>
              <a:buAutoNum type="arabicPeriod"/>
            </a:pPr>
            <a:endParaRPr lang="en-US" sz="1200" smtClean="0"/>
          </a:p>
          <a:p>
            <a:pPr marL="228600" indent="-228600">
              <a:spcBef>
                <a:spcPts val="0"/>
              </a:spcBef>
              <a:spcAft>
                <a:spcPts val="1200"/>
              </a:spcAft>
              <a:buSzPct val="120000"/>
              <a:buFont typeface="+mj-lt"/>
              <a:buAutoNum type="arabicPeriod"/>
            </a:pPr>
            <a:r>
              <a:rPr lang="en-US" sz="1400" smtClean="0"/>
              <a:t>Branum AM, Lukacs SL. Food allergy among U.S. children: trends in prevalence and hospitalizations. NCHS Data Brief. 2008;10:1-8. </a:t>
            </a:r>
          </a:p>
          <a:p>
            <a:pPr marL="228600" indent="-228600">
              <a:spcBef>
                <a:spcPts val="0"/>
              </a:spcBef>
              <a:spcAft>
                <a:spcPts val="1200"/>
              </a:spcAft>
              <a:buSzPct val="120000"/>
              <a:buFont typeface="+mj-lt"/>
              <a:buAutoNum type="arabicPeriod"/>
            </a:pPr>
            <a:r>
              <a:rPr lang="en-US" sz="1400" smtClean="0"/>
              <a:t>Liu AH, Jaramillo R, Sicherer SH, et al. National prevalence and risk factors for food allergy and relationship to asthma: results from the National Health and Nutrition Examination Survey 2005-2006. J Allergy Clin Immunol. 2010;126(4):798-806.e13. </a:t>
            </a:r>
          </a:p>
          <a:p>
            <a:pPr marL="228600" indent="-228600">
              <a:spcBef>
                <a:spcPts val="0"/>
              </a:spcBef>
              <a:spcAft>
                <a:spcPts val="1200"/>
              </a:spcAft>
              <a:buSzPct val="120000"/>
              <a:buFont typeface="+mj-lt"/>
              <a:buAutoNum type="arabicPeriod"/>
            </a:pPr>
            <a:r>
              <a:rPr lang="en-US" sz="1400" smtClean="0"/>
              <a:t>Cummings AJ, Knibb RC, King RM, Lucas JS: The psychosocial impact of food allergy and food hypersensitivity in children, adolescents and their families: a review. Allergy. 2010;65:933-945.</a:t>
            </a:r>
          </a:p>
          <a:p>
            <a:pPr marL="228600" indent="-228600">
              <a:spcBef>
                <a:spcPts val="0"/>
              </a:spcBef>
              <a:spcAft>
                <a:spcPts val="1200"/>
              </a:spcAft>
              <a:buSzPct val="120000"/>
              <a:buFont typeface="+mj-lt"/>
              <a:buAutoNum type="arabicPeriod"/>
            </a:pPr>
            <a:r>
              <a:rPr lang="en-US" sz="1400" smtClean="0"/>
              <a:t>Lieberman J, Weiss C, Furlong TJ, Sicherer SH. Bullying among pediatric patients with food allergy. J Allergy Clinical Immunol. 2010;105:267-271.</a:t>
            </a:r>
          </a:p>
          <a:p>
            <a:pPr marL="228600" indent="-228600">
              <a:spcBef>
                <a:spcPts val="0"/>
              </a:spcBef>
              <a:spcAft>
                <a:spcPts val="1200"/>
              </a:spcAft>
              <a:buSzPct val="120000"/>
              <a:buFont typeface="+mj-lt"/>
              <a:buAutoNum type="arabicPeriod"/>
            </a:pPr>
            <a:r>
              <a:rPr lang="en-US" sz="1400" smtClean="0"/>
              <a:t>Ravid NL, Annunziato RA, Ambrose MA, et al. Mental health and quality-of-life concerns related to the burden of food allergy. Immunol Allergy Clin N Am. 2012:32(1):83-95.</a:t>
            </a:r>
          </a:p>
          <a:p>
            <a:pPr marL="228600" indent="-228600">
              <a:spcBef>
                <a:spcPts val="0"/>
              </a:spcBef>
              <a:spcAft>
                <a:spcPts val="1200"/>
              </a:spcAft>
              <a:buSzPct val="120000"/>
              <a:buFont typeface="+mj-lt"/>
              <a:buAutoNum type="arabicPeriod"/>
            </a:pPr>
            <a:r>
              <a:rPr lang="en-US" sz="1400" smtClean="0"/>
              <a:t>Nowak-Wegrzyn A, Conover-Walker MK, Wood RA. Food-allergic reactions in schools and preschools. Arch Pediatr Adolesc Med. 2001;155(7):790-795. </a:t>
            </a:r>
          </a:p>
          <a:p>
            <a:pPr marL="228600" indent="-228600">
              <a:spcBef>
                <a:spcPts val="0"/>
              </a:spcBef>
              <a:spcAft>
                <a:spcPts val="1200"/>
              </a:spcAft>
              <a:buSzPct val="120000"/>
              <a:buFont typeface="+mj-lt"/>
              <a:buAutoNum type="arabicPeriod"/>
            </a:pPr>
            <a:r>
              <a:rPr lang="en-US" sz="1400" smtClean="0"/>
              <a:t>McIntyre CL, Sheetz AH, Carroll CR, Young MC. Administration of epinephrine for life-threatening allergic reactions in school settings. Pediatrics. 2005;116(5):1134-1140. </a:t>
            </a:r>
          </a:p>
          <a:p>
            <a:pPr marL="228600" indent="-228600">
              <a:spcBef>
                <a:spcPts val="0"/>
              </a:spcBef>
              <a:spcAft>
                <a:spcPts val="1200"/>
              </a:spcAft>
              <a:buSzPct val="120000"/>
              <a:buFont typeface="+mj-lt"/>
              <a:buAutoNum type="arabicPeriod"/>
            </a:pPr>
            <a:r>
              <a:rPr lang="en-US" sz="1400" smtClean="0"/>
              <a:t>Sicherer SH, Furlong TJ, DeSimone J, Sampson HA. The US Peanut and Tree Nut Allergy Registry:</a:t>
            </a:r>
          </a:p>
          <a:p>
            <a:pPr marL="228600" indent="-228600">
              <a:spcBef>
                <a:spcPts val="0"/>
              </a:spcBef>
              <a:spcAft>
                <a:spcPts val="1200"/>
              </a:spcAft>
              <a:buSzPct val="120000"/>
              <a:buFont typeface="+mj-lt"/>
              <a:buAutoNum type="arabicPeriod"/>
            </a:pPr>
            <a:r>
              <a:rPr lang="en-US" sz="1400" smtClean="0"/>
              <a:t>Houle CR, Leo HL, Clark NM. A developmental, community, and psychosocial approach to food allergies in children. Curr Allergy and Asthma Rep. 2010;10(5):381-386</a:t>
            </a:r>
          </a:p>
          <a:p>
            <a:pPr marL="0" indent="0">
              <a:buSzPct val="120000"/>
              <a:buFont typeface="Arial" panose="020B0604020202020204" pitchFamily="34" charset="0"/>
              <a:buNone/>
            </a:pPr>
            <a:endParaRPr lang="en-US" sz="1400" dirty="0"/>
          </a:p>
        </p:txBody>
      </p:sp>
      <p:sp>
        <p:nvSpPr>
          <p:cNvPr id="2" name="Slide Number Placeholder 1"/>
          <p:cNvSpPr>
            <a:spLocks noGrp="1"/>
          </p:cNvSpPr>
          <p:nvPr>
            <p:ph type="sldNum" sz="quarter" idx="12"/>
          </p:nvPr>
        </p:nvSpPr>
        <p:spPr/>
        <p:txBody>
          <a:bodyPr/>
          <a:lstStyle/>
          <a:p>
            <a:fld id="{4CD8DCCA-7606-4C9D-B837-5FF7121B4784}" type="slidenum">
              <a:rPr lang="en-US" smtClean="0"/>
              <a:t>14</a:t>
            </a:fld>
            <a:endParaRPr lang="en-US"/>
          </a:p>
        </p:txBody>
      </p:sp>
    </p:spTree>
    <p:extLst>
      <p:ext uri="{BB962C8B-B14F-4D97-AF65-F5344CB8AC3E}">
        <p14:creationId xmlns:p14="http://schemas.microsoft.com/office/powerpoint/2010/main" val="3206307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2749" y="37473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dirty="0" smtClean="0"/>
              <a:t>Thank You</a:t>
            </a:r>
            <a:endParaRPr lang="en-US" sz="7200" b="1" dirty="0"/>
          </a:p>
        </p:txBody>
      </p:sp>
      <p:pic>
        <p:nvPicPr>
          <p:cNvPr id="2" name="Picture 1" descr="Photo of teacher with students." title="Alt tex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1504226"/>
            <a:ext cx="3060700" cy="4591050"/>
          </a:xfrm>
          <a:prstGeom prst="rect">
            <a:avLst/>
          </a:prstGeom>
        </p:spPr>
      </p:pic>
      <p:sp>
        <p:nvSpPr>
          <p:cNvPr id="3" name="Slide Number Placeholder 2"/>
          <p:cNvSpPr>
            <a:spLocks noGrp="1"/>
          </p:cNvSpPr>
          <p:nvPr>
            <p:ph type="sldNum" sz="quarter" idx="12"/>
          </p:nvPr>
        </p:nvSpPr>
        <p:spPr/>
        <p:txBody>
          <a:bodyPr/>
          <a:lstStyle/>
          <a:p>
            <a:fld id="{4CD8DCCA-7606-4C9D-B837-5FF7121B4784}" type="slidenum">
              <a:rPr lang="en-US" smtClean="0"/>
              <a:t>15</a:t>
            </a:fld>
            <a:endParaRPr lang="en-US"/>
          </a:p>
        </p:txBody>
      </p:sp>
    </p:spTree>
    <p:extLst>
      <p:ext uri="{BB962C8B-B14F-4D97-AF65-F5344CB8AC3E}">
        <p14:creationId xmlns:p14="http://schemas.microsoft.com/office/powerpoint/2010/main" val="2411290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04800"/>
            <a:ext cx="8229600" cy="1143000"/>
          </a:xfrm>
        </p:spPr>
        <p:txBody>
          <a:bodyPr>
            <a:normAutofit/>
          </a:bodyPr>
          <a:lstStyle/>
          <a:p>
            <a:r>
              <a:rPr lang="en-US" sz="3600" b="1" dirty="0" smtClean="0">
                <a:solidFill>
                  <a:schemeClr val="bg1"/>
                </a:solidFill>
              </a:rPr>
              <a:t>Objectives</a:t>
            </a:r>
            <a:endParaRPr lang="en-US" sz="3600" b="1" dirty="0">
              <a:solidFill>
                <a:schemeClr val="bg1"/>
              </a:solidFill>
            </a:endParaRPr>
          </a:p>
        </p:txBody>
      </p:sp>
      <p:sp>
        <p:nvSpPr>
          <p:cNvPr id="6" name="Content Placeholder 2"/>
          <p:cNvSpPr>
            <a:spLocks noGrp="1"/>
          </p:cNvSpPr>
          <p:nvPr>
            <p:ph idx="1"/>
          </p:nvPr>
        </p:nvSpPr>
        <p:spPr>
          <a:xfrm>
            <a:off x="4191000" y="1676401"/>
            <a:ext cx="4572000" cy="4571999"/>
          </a:xfrm>
        </p:spPr>
        <p:txBody>
          <a:bodyPr>
            <a:normAutofit fontScale="92500" lnSpcReduction="20000"/>
          </a:bodyPr>
          <a:lstStyle/>
          <a:p>
            <a:pPr marL="347472" indent="-347472">
              <a:spcBef>
                <a:spcPts val="600"/>
              </a:spcBef>
              <a:spcAft>
                <a:spcPts val="1200"/>
              </a:spcAft>
            </a:pPr>
            <a:r>
              <a:rPr lang="en-US" sz="2800" dirty="0"/>
              <a:t>Describe the symptoms of food </a:t>
            </a:r>
            <a:r>
              <a:rPr lang="en-US" sz="2800" dirty="0" smtClean="0"/>
              <a:t>allergies and life-threatening reactions.</a:t>
            </a:r>
          </a:p>
          <a:p>
            <a:pPr marL="347472" indent="-347472">
              <a:spcBef>
                <a:spcPts val="600"/>
              </a:spcBef>
              <a:spcAft>
                <a:spcPts val="1200"/>
              </a:spcAft>
            </a:pPr>
            <a:r>
              <a:rPr lang="en-US" sz="2800" dirty="0" smtClean="0"/>
              <a:t>Identify three actions to help support the daily management of students with food allergies.</a:t>
            </a:r>
          </a:p>
          <a:p>
            <a:pPr marL="347472" indent="-347472">
              <a:spcBef>
                <a:spcPts val="600"/>
              </a:spcBef>
              <a:spcAft>
                <a:spcPts val="1200"/>
              </a:spcAft>
            </a:pPr>
            <a:r>
              <a:rPr lang="en-US" sz="2800" dirty="0" smtClean="0"/>
              <a:t>Identify two ways to support healthy </a:t>
            </a:r>
            <a:r>
              <a:rPr lang="en-US" sz="2800" dirty="0"/>
              <a:t>and safe </a:t>
            </a:r>
            <a:r>
              <a:rPr lang="en-US" sz="2800" dirty="0" smtClean="0"/>
              <a:t>classrooms and schools </a:t>
            </a:r>
            <a:r>
              <a:rPr lang="en-US" sz="2800" dirty="0"/>
              <a:t>for students with food allergies. </a:t>
            </a:r>
          </a:p>
          <a:p>
            <a:pPr marL="347472" indent="-347472"/>
            <a:endParaRPr lang="en-US" sz="2800" dirty="0"/>
          </a:p>
        </p:txBody>
      </p:sp>
      <p:pic>
        <p:nvPicPr>
          <p:cNvPr id="7" name="Picture 6" descr="Photo of teachers./" title="Alt text"/>
          <p:cNvPicPr>
            <a:picLocks noChangeAspect="1"/>
          </p:cNvPicPr>
          <p:nvPr/>
        </p:nvPicPr>
        <p:blipFill rotWithShape="1">
          <a:blip r:embed="rId3" cstate="print">
            <a:extLst>
              <a:ext uri="{28A0092B-C50C-407E-A947-70E740481C1C}">
                <a14:useLocalDpi xmlns:a14="http://schemas.microsoft.com/office/drawing/2010/main" val="0"/>
              </a:ext>
            </a:extLst>
          </a:blip>
          <a:srcRect l="8632" r="5598" b="25584"/>
          <a:stretch/>
        </p:blipFill>
        <p:spPr>
          <a:xfrm>
            <a:off x="762000" y="1905000"/>
            <a:ext cx="3086769" cy="4038600"/>
          </a:xfrm>
          <a:prstGeom prst="rect">
            <a:avLst/>
          </a:prstGeom>
          <a:ln>
            <a:solidFill>
              <a:srgbClr val="45833D"/>
            </a:solidFill>
          </a:ln>
        </p:spPr>
      </p:pic>
      <p:sp>
        <p:nvSpPr>
          <p:cNvPr id="8" name="Slide Number Placeholder 7"/>
          <p:cNvSpPr>
            <a:spLocks noGrp="1"/>
          </p:cNvSpPr>
          <p:nvPr>
            <p:ph type="sldNum" sz="quarter" idx="12"/>
          </p:nvPr>
        </p:nvSpPr>
        <p:spPr/>
        <p:txBody>
          <a:bodyPr/>
          <a:lstStyle/>
          <a:p>
            <a:fld id="{4CD8DCCA-7606-4C9D-B837-5FF7121B4784}" type="slidenum">
              <a:rPr lang="en-US" smtClean="0"/>
              <a:t>2</a:t>
            </a:fld>
            <a:endParaRPr lang="en-US"/>
          </a:p>
        </p:txBody>
      </p:sp>
    </p:spTree>
    <p:extLst>
      <p:ext uri="{BB962C8B-B14F-4D97-AF65-F5344CB8AC3E}">
        <p14:creationId xmlns:p14="http://schemas.microsoft.com/office/powerpoint/2010/main" val="2749489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39887" y="304800"/>
            <a:ext cx="3008313" cy="838200"/>
          </a:xfrm>
        </p:spPr>
        <p:txBody>
          <a:bodyPr>
            <a:normAutofit/>
          </a:bodyPr>
          <a:lstStyle/>
          <a:p>
            <a:r>
              <a:rPr lang="en-US" sz="3600" dirty="0" smtClean="0">
                <a:solidFill>
                  <a:schemeClr val="bg1"/>
                </a:solidFill>
              </a:rPr>
              <a:t>Overview</a:t>
            </a:r>
            <a:endParaRPr lang="en-US" sz="3600" dirty="0">
              <a:solidFill>
                <a:schemeClr val="bg1"/>
              </a:solidFill>
            </a:endParaRPr>
          </a:p>
        </p:txBody>
      </p:sp>
      <p:sp>
        <p:nvSpPr>
          <p:cNvPr id="5" name="Text Placeholder 3"/>
          <p:cNvSpPr txBox="1">
            <a:spLocks/>
          </p:cNvSpPr>
          <p:nvPr/>
        </p:nvSpPr>
        <p:spPr>
          <a:xfrm>
            <a:off x="381000" y="1633537"/>
            <a:ext cx="4267200" cy="469106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Clr>
                <a:srgbClr val="009EAE"/>
              </a:buClr>
              <a:buSzPct val="75000"/>
              <a:buFont typeface="Wingdings" panose="05000000000000000000" pitchFamily="2" charset="2"/>
              <a:buChar char="l"/>
            </a:pPr>
            <a:r>
              <a:rPr lang="en-US" sz="2800" smtClean="0"/>
              <a:t>The guidelines can help schools manage the risk of food allergies and severe allergic reactions in students.  </a:t>
            </a:r>
          </a:p>
          <a:p>
            <a:pPr marL="457200" indent="-457200">
              <a:buClr>
                <a:srgbClr val="009EAE"/>
              </a:buClr>
              <a:buSzPct val="75000"/>
              <a:buFont typeface="Wingdings" panose="05000000000000000000" pitchFamily="2" charset="2"/>
              <a:buChar char="l"/>
            </a:pPr>
            <a:endParaRPr lang="en-US" sz="1000" smtClean="0"/>
          </a:p>
          <a:p>
            <a:pPr marL="457200" indent="-457200">
              <a:buClr>
                <a:srgbClr val="009EAE"/>
              </a:buClr>
              <a:buSzPct val="75000"/>
              <a:buFont typeface="Wingdings" panose="05000000000000000000" pitchFamily="2" charset="2"/>
              <a:buChar char="l"/>
            </a:pPr>
            <a:r>
              <a:rPr lang="en-US" sz="2800" smtClean="0"/>
              <a:t>Managing food allergies requires a partnership between families, health care providers, and schools.  </a:t>
            </a:r>
            <a:endParaRPr lang="en-US" sz="2800" dirty="0"/>
          </a:p>
        </p:txBody>
      </p:sp>
      <p:pic>
        <p:nvPicPr>
          <p:cNvPr id="6" name="Picture 5" descr="Voluntary Guidelines for Managing Food Allergies in Schools and Early Care and Education Programs." title="Alt tex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4456" y="1458191"/>
            <a:ext cx="3886200" cy="4991180"/>
          </a:xfrm>
          <a:prstGeom prst="rect">
            <a:avLst/>
          </a:prstGeom>
        </p:spPr>
      </p:pic>
      <p:sp>
        <p:nvSpPr>
          <p:cNvPr id="7" name="Slide Number Placeholder 6"/>
          <p:cNvSpPr>
            <a:spLocks noGrp="1"/>
          </p:cNvSpPr>
          <p:nvPr>
            <p:ph type="sldNum" sz="quarter" idx="12"/>
          </p:nvPr>
        </p:nvSpPr>
        <p:spPr/>
        <p:txBody>
          <a:bodyPr/>
          <a:lstStyle/>
          <a:p>
            <a:fld id="{4CD8DCCA-7606-4C9D-B837-5FF7121B4784}" type="slidenum">
              <a:rPr lang="en-US" smtClean="0"/>
              <a:t>3</a:t>
            </a:fld>
            <a:endParaRPr lang="en-US"/>
          </a:p>
        </p:txBody>
      </p:sp>
    </p:spTree>
    <p:extLst>
      <p:ext uri="{BB962C8B-B14F-4D97-AF65-F5344CB8AC3E}">
        <p14:creationId xmlns:p14="http://schemas.microsoft.com/office/powerpoint/2010/main" val="730134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00" y="529323"/>
            <a:ext cx="3008313" cy="552450"/>
          </a:xfrm>
        </p:spPr>
        <p:txBody>
          <a:bodyPr>
            <a:normAutofit fontScale="90000"/>
          </a:bodyPr>
          <a:lstStyle/>
          <a:p>
            <a:r>
              <a:rPr lang="en-US" sz="3600" dirty="0" smtClean="0">
                <a:solidFill>
                  <a:schemeClr val="bg1"/>
                </a:solidFill>
              </a:rPr>
              <a:t>Did you know?</a:t>
            </a:r>
            <a:endParaRPr lang="en-US" sz="3600" dirty="0">
              <a:solidFill>
                <a:schemeClr val="bg1"/>
              </a:solidFill>
            </a:endParaRPr>
          </a:p>
        </p:txBody>
      </p:sp>
      <p:sp>
        <p:nvSpPr>
          <p:cNvPr id="5" name="Content Placeholder 2"/>
          <p:cNvSpPr>
            <a:spLocks noGrp="1"/>
          </p:cNvSpPr>
          <p:nvPr>
            <p:ph idx="1"/>
          </p:nvPr>
        </p:nvSpPr>
        <p:spPr>
          <a:xfrm>
            <a:off x="3962400" y="1371600"/>
            <a:ext cx="4838700" cy="4876800"/>
          </a:xfrm>
        </p:spPr>
        <p:txBody>
          <a:bodyPr>
            <a:normAutofit/>
          </a:bodyPr>
          <a:lstStyle/>
          <a:p>
            <a:r>
              <a:rPr lang="en-US" sz="2400" dirty="0" smtClean="0"/>
              <a:t>In a classroom of 25 students, at least 1 student is likely to be affected by food allergies.</a:t>
            </a:r>
          </a:p>
          <a:p>
            <a:pPr marL="0" indent="0">
              <a:buNone/>
            </a:pPr>
            <a:endParaRPr lang="en-US" sz="2400" dirty="0" smtClean="0"/>
          </a:p>
          <a:p>
            <a:r>
              <a:rPr lang="en-US" sz="2400" dirty="0"/>
              <a:t>Students with food allergies may experience more anxiety and fear than their </a:t>
            </a:r>
            <a:r>
              <a:rPr lang="en-US" sz="2400" dirty="0" err="1" smtClean="0"/>
              <a:t>nonallergic</a:t>
            </a:r>
            <a:r>
              <a:rPr lang="en-US" sz="2400" dirty="0" smtClean="0"/>
              <a:t> </a:t>
            </a:r>
            <a:r>
              <a:rPr lang="en-US" sz="2400" dirty="0"/>
              <a:t>peers</a:t>
            </a:r>
            <a:r>
              <a:rPr lang="en-US" sz="2400" dirty="0" smtClean="0"/>
              <a:t>.</a:t>
            </a:r>
          </a:p>
          <a:p>
            <a:pPr marL="0" indent="0">
              <a:buNone/>
            </a:pPr>
            <a:endParaRPr lang="en-US" sz="2400" dirty="0"/>
          </a:p>
          <a:p>
            <a:r>
              <a:rPr lang="en-US" sz="2400" dirty="0"/>
              <a:t>More than 1 </a:t>
            </a:r>
            <a:r>
              <a:rPr lang="en-US" sz="2400" dirty="0" smtClean="0"/>
              <a:t>of </a:t>
            </a:r>
            <a:r>
              <a:rPr lang="en-US" sz="2400" dirty="0"/>
              <a:t>3 people with food allergies report being the victims of bullying, teasing, or harassment because of their food allergy</a:t>
            </a:r>
            <a:r>
              <a:rPr lang="en-US" sz="2400" dirty="0" smtClean="0"/>
              <a:t>.</a:t>
            </a:r>
            <a:endParaRPr lang="en-US" sz="2400" dirty="0"/>
          </a:p>
        </p:txBody>
      </p:sp>
      <p:pic>
        <p:nvPicPr>
          <p:cNvPr id="7" name="Picture 6" descr="More than 1 of 3 people with food allergies report being the victims of bullying, teasing, or harassment because of their food allergies." title="Alt tex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905000"/>
            <a:ext cx="3231667" cy="2971800"/>
          </a:xfrm>
          <a:prstGeom prst="rect">
            <a:avLst/>
          </a:prstGeom>
        </p:spPr>
      </p:pic>
      <p:sp>
        <p:nvSpPr>
          <p:cNvPr id="4" name="Slide Number Placeholder 3"/>
          <p:cNvSpPr>
            <a:spLocks noGrp="1"/>
          </p:cNvSpPr>
          <p:nvPr>
            <p:ph type="sldNum" sz="quarter" idx="12"/>
          </p:nvPr>
        </p:nvSpPr>
        <p:spPr/>
        <p:txBody>
          <a:bodyPr/>
          <a:lstStyle/>
          <a:p>
            <a:fld id="{4CD8DCCA-7606-4C9D-B837-5FF7121B4784}" type="slidenum">
              <a:rPr lang="en-US" smtClean="0"/>
              <a:t>4</a:t>
            </a:fld>
            <a:endParaRPr lang="en-US"/>
          </a:p>
        </p:txBody>
      </p:sp>
    </p:spTree>
    <p:extLst>
      <p:ext uri="{BB962C8B-B14F-4D97-AF65-F5344CB8AC3E}">
        <p14:creationId xmlns:p14="http://schemas.microsoft.com/office/powerpoint/2010/main" val="9487391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904995" y="644445"/>
            <a:ext cx="5334000" cy="668240"/>
          </a:xfrm>
        </p:spPr>
        <p:txBody>
          <a:bodyPr>
            <a:normAutofit/>
          </a:bodyPr>
          <a:lstStyle/>
          <a:p>
            <a:r>
              <a:rPr lang="en-US" sz="3200" b="1" dirty="0" smtClean="0">
                <a:solidFill>
                  <a:schemeClr val="bg1"/>
                </a:solidFill>
              </a:rPr>
              <a:t>What can you do?</a:t>
            </a:r>
            <a:endParaRPr lang="en-US" sz="3200" b="1" dirty="0">
              <a:solidFill>
                <a:schemeClr val="bg1"/>
              </a:solidFill>
            </a:endParaRPr>
          </a:p>
        </p:txBody>
      </p:sp>
      <p:sp>
        <p:nvSpPr>
          <p:cNvPr id="5" name="Content Placeholder 4"/>
          <p:cNvSpPr>
            <a:spLocks noGrp="1"/>
          </p:cNvSpPr>
          <p:nvPr>
            <p:ph idx="1"/>
          </p:nvPr>
        </p:nvSpPr>
        <p:spPr>
          <a:xfrm>
            <a:off x="762000" y="1371600"/>
            <a:ext cx="7543800" cy="3886200"/>
          </a:xfrm>
        </p:spPr>
        <p:txBody>
          <a:bodyPr>
            <a:normAutofit/>
          </a:bodyPr>
          <a:lstStyle/>
          <a:p>
            <a:r>
              <a:rPr lang="en-US" sz="3000" b="1" dirty="0" smtClean="0"/>
              <a:t>Plan!</a:t>
            </a:r>
          </a:p>
          <a:p>
            <a:pPr lvl="1">
              <a:buFont typeface="Wingdings" panose="05000000000000000000" pitchFamily="2" charset="2"/>
              <a:buChar char=""/>
            </a:pPr>
            <a:r>
              <a:rPr lang="en-US" sz="3000" dirty="0" smtClean="0"/>
              <a:t>Know </a:t>
            </a:r>
            <a:r>
              <a:rPr lang="en-US" sz="3000" dirty="0"/>
              <a:t>your </a:t>
            </a:r>
            <a:r>
              <a:rPr lang="en-US" sz="3000" dirty="0" smtClean="0"/>
              <a:t>school district’s </a:t>
            </a:r>
            <a:r>
              <a:rPr lang="en-US" sz="3000" dirty="0"/>
              <a:t>food allergy policies and rules</a:t>
            </a:r>
            <a:r>
              <a:rPr lang="en-US" sz="3000" dirty="0" smtClean="0"/>
              <a:t>.</a:t>
            </a:r>
          </a:p>
          <a:p>
            <a:pPr lvl="1">
              <a:buFont typeface="Wingdings" panose="05000000000000000000" pitchFamily="2" charset="2"/>
              <a:buChar char=""/>
            </a:pPr>
            <a:r>
              <a:rPr lang="en-US" sz="3000" dirty="0"/>
              <a:t>Know your school’s </a:t>
            </a:r>
            <a:r>
              <a:rPr lang="en-US" sz="3000" dirty="0" smtClean="0"/>
              <a:t>Food Allergy Management and Prevention Plan.</a:t>
            </a:r>
          </a:p>
          <a:p>
            <a:pPr lvl="1">
              <a:buFont typeface="Wingdings" panose="05000000000000000000" pitchFamily="2" charset="2"/>
              <a:buChar char=""/>
            </a:pPr>
            <a:r>
              <a:rPr lang="en-US" sz="3000" dirty="0" smtClean="0"/>
              <a:t>Become familiar with student emergency care plans.</a:t>
            </a:r>
          </a:p>
        </p:txBody>
      </p:sp>
      <p:pic>
        <p:nvPicPr>
          <p:cNvPr id="7" name="Picture 6" descr="Photo of planning meeting." title="Alt text."/>
          <p:cNvPicPr>
            <a:picLocks noChangeAspect="1"/>
          </p:cNvPicPr>
          <p:nvPr/>
        </p:nvPicPr>
        <p:blipFill rotWithShape="1">
          <a:blip r:embed="rId3">
            <a:extLst>
              <a:ext uri="{28A0092B-C50C-407E-A947-70E740481C1C}">
                <a14:useLocalDpi xmlns:a14="http://schemas.microsoft.com/office/drawing/2010/main" val="0"/>
              </a:ext>
            </a:extLst>
          </a:blip>
          <a:srcRect l="7037" r="7037"/>
          <a:stretch/>
        </p:blipFill>
        <p:spPr>
          <a:xfrm>
            <a:off x="3505200" y="4419600"/>
            <a:ext cx="2651767" cy="2057400"/>
          </a:xfrm>
          <a:prstGeom prst="rect">
            <a:avLst/>
          </a:prstGeom>
          <a:ln>
            <a:solidFill>
              <a:srgbClr val="45833D"/>
            </a:solidFill>
          </a:ln>
        </p:spPr>
      </p:pic>
      <p:sp>
        <p:nvSpPr>
          <p:cNvPr id="3" name="Slide Number Placeholder 2"/>
          <p:cNvSpPr>
            <a:spLocks noGrp="1"/>
          </p:cNvSpPr>
          <p:nvPr>
            <p:ph type="sldNum" sz="quarter" idx="12"/>
          </p:nvPr>
        </p:nvSpPr>
        <p:spPr/>
        <p:txBody>
          <a:bodyPr/>
          <a:lstStyle/>
          <a:p>
            <a:fld id="{4CD8DCCA-7606-4C9D-B837-5FF7121B4784}" type="slidenum">
              <a:rPr lang="en-US" smtClean="0"/>
              <a:t>5</a:t>
            </a:fld>
            <a:endParaRPr lang="en-US"/>
          </a:p>
        </p:txBody>
      </p:sp>
    </p:spTree>
    <p:extLst>
      <p:ext uri="{BB962C8B-B14F-4D97-AF65-F5344CB8AC3E}">
        <p14:creationId xmlns:p14="http://schemas.microsoft.com/office/powerpoint/2010/main" val="3019772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05000" y="609600"/>
            <a:ext cx="5334000" cy="6682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200" b="1" dirty="0" smtClean="0">
                <a:solidFill>
                  <a:schemeClr val="bg1"/>
                </a:solidFill>
              </a:rPr>
              <a:t>What can you do?</a:t>
            </a:r>
            <a:endParaRPr lang="en-US" sz="3200" b="1" dirty="0">
              <a:solidFill>
                <a:schemeClr val="bg1"/>
              </a:solidFill>
            </a:endParaRPr>
          </a:p>
        </p:txBody>
      </p:sp>
      <p:sp>
        <p:nvSpPr>
          <p:cNvPr id="5" name="Content Placeholder 4"/>
          <p:cNvSpPr>
            <a:spLocks noGrp="1"/>
          </p:cNvSpPr>
          <p:nvPr>
            <p:ph idx="1"/>
          </p:nvPr>
        </p:nvSpPr>
        <p:spPr>
          <a:xfrm>
            <a:off x="1219199" y="1295400"/>
            <a:ext cx="7539789" cy="3124200"/>
          </a:xfrm>
        </p:spPr>
        <p:txBody>
          <a:bodyPr>
            <a:normAutofit/>
          </a:bodyPr>
          <a:lstStyle/>
          <a:p>
            <a:pPr>
              <a:spcBef>
                <a:spcPts val="600"/>
              </a:spcBef>
              <a:spcAft>
                <a:spcPts val="1200"/>
              </a:spcAft>
            </a:pPr>
            <a:r>
              <a:rPr lang="en-US" sz="2800" b="1" dirty="0" smtClean="0"/>
              <a:t>Get trained!</a:t>
            </a:r>
            <a:endParaRPr lang="en-US" sz="2800" dirty="0"/>
          </a:p>
          <a:p>
            <a:pPr lvl="1">
              <a:spcBef>
                <a:spcPts val="600"/>
              </a:spcBef>
              <a:spcAft>
                <a:spcPts val="1200"/>
              </a:spcAft>
            </a:pPr>
            <a:r>
              <a:rPr lang="en-US" dirty="0" smtClean="0"/>
              <a:t>Participate in training and review resources.</a:t>
            </a:r>
          </a:p>
          <a:p>
            <a:pPr lvl="1">
              <a:spcBef>
                <a:spcPts val="600"/>
              </a:spcBef>
              <a:spcAft>
                <a:spcPts val="1200"/>
              </a:spcAft>
            </a:pPr>
            <a:r>
              <a:rPr lang="en-US" dirty="0" smtClean="0"/>
              <a:t>Know the signs and symptoms of food allergies and how to respond in an emergency.</a:t>
            </a:r>
          </a:p>
          <a:p>
            <a:pPr lvl="1">
              <a:spcBef>
                <a:spcPts val="600"/>
              </a:spcBef>
              <a:spcAft>
                <a:spcPts val="1200"/>
              </a:spcAft>
            </a:pPr>
            <a:endParaRPr lang="en-US" dirty="0" smtClean="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9997" b="27215"/>
          <a:stretch/>
        </p:blipFill>
        <p:spPr>
          <a:xfrm>
            <a:off x="2590800" y="4038600"/>
            <a:ext cx="3962400" cy="2355172"/>
          </a:xfrm>
          <a:prstGeom prst="rect">
            <a:avLst/>
          </a:prstGeom>
          <a:ln>
            <a:solidFill>
              <a:srgbClr val="45833D"/>
            </a:solidFill>
          </a:ln>
        </p:spPr>
      </p:pic>
      <p:sp>
        <p:nvSpPr>
          <p:cNvPr id="3" name="Slide Number Placeholder 2"/>
          <p:cNvSpPr>
            <a:spLocks noGrp="1"/>
          </p:cNvSpPr>
          <p:nvPr>
            <p:ph type="sldNum" sz="quarter" idx="12"/>
          </p:nvPr>
        </p:nvSpPr>
        <p:spPr/>
        <p:txBody>
          <a:bodyPr/>
          <a:lstStyle/>
          <a:p>
            <a:fld id="{4CD8DCCA-7606-4C9D-B837-5FF7121B4784}" type="slidenum">
              <a:rPr lang="en-US" smtClean="0"/>
              <a:t>6</a:t>
            </a:fld>
            <a:endParaRPr lang="en-US"/>
          </a:p>
        </p:txBody>
      </p:sp>
    </p:spTree>
    <p:extLst>
      <p:ext uri="{BB962C8B-B14F-4D97-AF65-F5344CB8AC3E}">
        <p14:creationId xmlns:p14="http://schemas.microsoft.com/office/powerpoint/2010/main" val="1064328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057400" y="602880"/>
            <a:ext cx="5334000" cy="668240"/>
          </a:xfrm>
        </p:spPr>
        <p:txBody>
          <a:bodyPr>
            <a:normAutofit/>
          </a:bodyPr>
          <a:lstStyle/>
          <a:p>
            <a:r>
              <a:rPr lang="en-US" sz="3200" b="1" dirty="0" smtClean="0">
                <a:solidFill>
                  <a:schemeClr val="bg1"/>
                </a:solidFill>
              </a:rPr>
              <a:t>What can you do?</a:t>
            </a:r>
            <a:endParaRPr lang="en-US" sz="3200" b="1" dirty="0">
              <a:solidFill>
                <a:schemeClr val="bg1"/>
              </a:solidFill>
            </a:endParaRPr>
          </a:p>
        </p:txBody>
      </p:sp>
      <p:sp>
        <p:nvSpPr>
          <p:cNvPr id="5" name="Content Placeholder 2"/>
          <p:cNvSpPr>
            <a:spLocks noGrp="1"/>
          </p:cNvSpPr>
          <p:nvPr>
            <p:ph idx="1"/>
          </p:nvPr>
        </p:nvSpPr>
        <p:spPr>
          <a:xfrm>
            <a:off x="2514600" y="1600200"/>
            <a:ext cx="5791200" cy="4525963"/>
          </a:xfrm>
        </p:spPr>
        <p:txBody>
          <a:bodyPr>
            <a:normAutofit fontScale="92500" lnSpcReduction="10000"/>
          </a:bodyPr>
          <a:lstStyle/>
          <a:p>
            <a:pPr>
              <a:spcBef>
                <a:spcPts val="600"/>
              </a:spcBef>
              <a:spcAft>
                <a:spcPts val="1200"/>
              </a:spcAft>
            </a:pPr>
            <a:r>
              <a:rPr lang="en-US" sz="2800" b="1" dirty="0" smtClean="0"/>
              <a:t>Learn about food allergies!</a:t>
            </a:r>
            <a:endParaRPr lang="en-US" sz="2800" dirty="0"/>
          </a:p>
          <a:p>
            <a:pPr lvl="1">
              <a:spcBef>
                <a:spcPts val="600"/>
              </a:spcBef>
              <a:spcAft>
                <a:spcPts val="1200"/>
              </a:spcAft>
            </a:pPr>
            <a:r>
              <a:rPr lang="en-US" dirty="0" smtClean="0"/>
              <a:t>A food allergy is an adverse immune system reaction that occurs soon after exposure to a certain food.</a:t>
            </a:r>
          </a:p>
          <a:p>
            <a:pPr lvl="1">
              <a:spcBef>
                <a:spcPts val="600"/>
              </a:spcBef>
              <a:spcAft>
                <a:spcPts val="1200"/>
              </a:spcAft>
            </a:pPr>
            <a:r>
              <a:rPr lang="en-US" dirty="0" smtClean="0"/>
              <a:t>Any food can cause a food allergy, </a:t>
            </a:r>
            <a:r>
              <a:rPr lang="en-US" dirty="0"/>
              <a:t>but most </a:t>
            </a:r>
            <a:r>
              <a:rPr lang="en-US" dirty="0" smtClean="0"/>
              <a:t>are </a:t>
            </a:r>
            <a:r>
              <a:rPr lang="en-US" dirty="0"/>
              <a:t>caused by milk, eggs, fish, shellfish, wheat, soy, </a:t>
            </a:r>
            <a:r>
              <a:rPr lang="en-US" dirty="0" smtClean="0"/>
              <a:t>peanuts, </a:t>
            </a:r>
            <a:r>
              <a:rPr lang="en-US" dirty="0"/>
              <a:t>and tree nuts. </a:t>
            </a:r>
          </a:p>
          <a:p>
            <a:pPr lvl="1">
              <a:spcBef>
                <a:spcPts val="600"/>
              </a:spcBef>
              <a:spcAft>
                <a:spcPts val="1200"/>
              </a:spcAft>
            </a:pPr>
            <a:r>
              <a:rPr lang="en-US" dirty="0" smtClean="0"/>
              <a:t>A severe life-threatening allergic reaction is called anaphylaxis.</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020385"/>
            <a:ext cx="2400300" cy="3600450"/>
          </a:xfrm>
          <a:prstGeom prst="rect">
            <a:avLst/>
          </a:prstGeom>
          <a:ln>
            <a:solidFill>
              <a:srgbClr val="45833D"/>
            </a:solidFill>
          </a:ln>
        </p:spPr>
      </p:pic>
      <p:sp>
        <p:nvSpPr>
          <p:cNvPr id="3" name="Slide Number Placeholder 2"/>
          <p:cNvSpPr>
            <a:spLocks noGrp="1"/>
          </p:cNvSpPr>
          <p:nvPr>
            <p:ph type="sldNum" sz="quarter" idx="12"/>
          </p:nvPr>
        </p:nvSpPr>
        <p:spPr/>
        <p:txBody>
          <a:bodyPr/>
          <a:lstStyle/>
          <a:p>
            <a:fld id="{4CD8DCCA-7606-4C9D-B837-5FF7121B4784}" type="slidenum">
              <a:rPr lang="en-US" smtClean="0"/>
              <a:t>7</a:t>
            </a:fld>
            <a:endParaRPr lang="en-US"/>
          </a:p>
        </p:txBody>
      </p:sp>
    </p:spTree>
    <p:extLst>
      <p:ext uri="{BB962C8B-B14F-4D97-AF65-F5344CB8AC3E}">
        <p14:creationId xmlns:p14="http://schemas.microsoft.com/office/powerpoint/2010/main" val="3121356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057400" y="644445"/>
            <a:ext cx="5334000" cy="668240"/>
          </a:xfrm>
        </p:spPr>
        <p:txBody>
          <a:bodyPr>
            <a:normAutofit/>
          </a:bodyPr>
          <a:lstStyle/>
          <a:p>
            <a:r>
              <a:rPr lang="en-US" sz="3200" b="1" dirty="0" smtClean="0">
                <a:solidFill>
                  <a:schemeClr val="bg1"/>
                </a:solidFill>
              </a:rPr>
              <a:t>What can you do?</a:t>
            </a:r>
            <a:endParaRPr lang="en-US" sz="3200" b="1" dirty="0">
              <a:solidFill>
                <a:schemeClr val="bg1"/>
              </a:solidFill>
            </a:endParaRPr>
          </a:p>
        </p:txBody>
      </p:sp>
      <p:sp>
        <p:nvSpPr>
          <p:cNvPr id="5" name="Content Placeholder 4"/>
          <p:cNvSpPr>
            <a:spLocks noGrp="1"/>
          </p:cNvSpPr>
          <p:nvPr>
            <p:ph idx="1"/>
          </p:nvPr>
        </p:nvSpPr>
        <p:spPr>
          <a:xfrm>
            <a:off x="2667000" y="1489365"/>
            <a:ext cx="6019800" cy="4525963"/>
          </a:xfrm>
        </p:spPr>
        <p:txBody>
          <a:bodyPr>
            <a:normAutofit fontScale="92500" lnSpcReduction="10000"/>
          </a:bodyPr>
          <a:lstStyle/>
          <a:p>
            <a:pPr>
              <a:spcAft>
                <a:spcPts val="1200"/>
              </a:spcAft>
            </a:pPr>
            <a:r>
              <a:rPr lang="en-US" sz="2800" b="1" dirty="0" smtClean="0"/>
              <a:t>Recognize food allergy symptoms!</a:t>
            </a:r>
            <a:endParaRPr lang="en-US" sz="2800" dirty="0" smtClean="0"/>
          </a:p>
          <a:p>
            <a:pPr lvl="1"/>
            <a:r>
              <a:rPr lang="en-US" dirty="0" smtClean="0"/>
              <a:t>Food allergy symptoms can include </a:t>
            </a:r>
          </a:p>
          <a:p>
            <a:pPr lvl="2"/>
            <a:r>
              <a:rPr lang="en-US" sz="2600" dirty="0"/>
              <a:t>S</a:t>
            </a:r>
            <a:r>
              <a:rPr lang="en-US" sz="2600" dirty="0" smtClean="0"/>
              <a:t>wollen lips, tongue, or eyes. </a:t>
            </a:r>
          </a:p>
          <a:p>
            <a:pPr lvl="2"/>
            <a:r>
              <a:rPr lang="en-US" sz="2600" dirty="0"/>
              <a:t>I</a:t>
            </a:r>
            <a:r>
              <a:rPr lang="en-US" sz="2600" dirty="0" smtClean="0"/>
              <a:t>tchiness, rash, or hives.</a:t>
            </a:r>
          </a:p>
          <a:p>
            <a:pPr lvl="2"/>
            <a:r>
              <a:rPr lang="en-US" sz="2600" dirty="0" smtClean="0"/>
              <a:t>Nausea, vomiting, or diarrhea.</a:t>
            </a:r>
          </a:p>
          <a:p>
            <a:pPr lvl="2"/>
            <a:r>
              <a:rPr lang="en-US" sz="2600" dirty="0" smtClean="0"/>
              <a:t>Congestion, hoarse voice, or trouble swallowing.</a:t>
            </a:r>
          </a:p>
          <a:p>
            <a:pPr lvl="2"/>
            <a:r>
              <a:rPr lang="en-US" sz="2600" dirty="0" smtClean="0"/>
              <a:t>Wheezing or difficulty breathing.</a:t>
            </a:r>
          </a:p>
          <a:p>
            <a:pPr lvl="2"/>
            <a:r>
              <a:rPr lang="en-US" sz="2600" dirty="0" smtClean="0"/>
              <a:t>Dizziness, fainting, or loss of consciousness.</a:t>
            </a:r>
          </a:p>
          <a:p>
            <a:pPr lvl="2"/>
            <a:r>
              <a:rPr lang="en-US" sz="2600" dirty="0" smtClean="0"/>
              <a:t>Mood change or confusion.</a:t>
            </a:r>
          </a:p>
          <a:p>
            <a:pPr marL="0" indent="0">
              <a:buNone/>
            </a:pPr>
            <a:endParaRPr lang="en-US" sz="2600" dirty="0" smtClean="0"/>
          </a:p>
          <a:p>
            <a:pPr lvl="1"/>
            <a:endParaRPr lang="en-US" dirty="0" smtClean="0"/>
          </a:p>
        </p:txBody>
      </p:sp>
      <p:pic>
        <p:nvPicPr>
          <p:cNvPr id="7" name="Picture 6" descr="photo with boy with a rash." title="Alt tex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403765"/>
            <a:ext cx="2336273" cy="3505200"/>
          </a:xfrm>
          <a:prstGeom prst="rect">
            <a:avLst/>
          </a:prstGeom>
          <a:ln>
            <a:solidFill>
              <a:srgbClr val="45833D"/>
            </a:solidFill>
          </a:ln>
        </p:spPr>
      </p:pic>
      <p:sp>
        <p:nvSpPr>
          <p:cNvPr id="3" name="Slide Number Placeholder 2"/>
          <p:cNvSpPr>
            <a:spLocks noGrp="1"/>
          </p:cNvSpPr>
          <p:nvPr>
            <p:ph type="sldNum" sz="quarter" idx="12"/>
          </p:nvPr>
        </p:nvSpPr>
        <p:spPr/>
        <p:txBody>
          <a:bodyPr/>
          <a:lstStyle/>
          <a:p>
            <a:fld id="{4CD8DCCA-7606-4C9D-B837-5FF7121B4784}" type="slidenum">
              <a:rPr lang="en-US" smtClean="0"/>
              <a:t>8</a:t>
            </a:fld>
            <a:endParaRPr lang="en-US"/>
          </a:p>
        </p:txBody>
      </p:sp>
    </p:spTree>
    <p:extLst>
      <p:ext uri="{BB962C8B-B14F-4D97-AF65-F5344CB8AC3E}">
        <p14:creationId xmlns:p14="http://schemas.microsoft.com/office/powerpoint/2010/main" val="2768216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57400" y="630590"/>
            <a:ext cx="5334000" cy="6682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200" b="1" dirty="0" smtClean="0">
                <a:solidFill>
                  <a:schemeClr val="bg1"/>
                </a:solidFill>
              </a:rPr>
              <a:t>What can you do?</a:t>
            </a:r>
            <a:endParaRPr lang="en-US" sz="3200" b="1" dirty="0">
              <a:solidFill>
                <a:schemeClr val="bg1"/>
              </a:solidFill>
            </a:endParaRPr>
          </a:p>
        </p:txBody>
      </p:sp>
      <p:sp>
        <p:nvSpPr>
          <p:cNvPr id="5" name="Content Placeholder 2"/>
          <p:cNvSpPr>
            <a:spLocks noGrp="1"/>
          </p:cNvSpPr>
          <p:nvPr>
            <p:ph idx="1"/>
          </p:nvPr>
        </p:nvSpPr>
        <p:spPr>
          <a:xfrm>
            <a:off x="914400" y="1421009"/>
            <a:ext cx="7696200" cy="3940701"/>
          </a:xfrm>
        </p:spPr>
        <p:txBody>
          <a:bodyPr>
            <a:normAutofit fontScale="77500" lnSpcReduction="20000"/>
          </a:bodyPr>
          <a:lstStyle/>
          <a:p>
            <a:pPr>
              <a:lnSpc>
                <a:spcPct val="110000"/>
              </a:lnSpc>
              <a:spcAft>
                <a:spcPts val="1200"/>
              </a:spcAft>
            </a:pPr>
            <a:r>
              <a:rPr lang="en-US" sz="3000" b="1" dirty="0" smtClean="0"/>
              <a:t>If you suspect anaphylaxis</a:t>
            </a:r>
          </a:p>
          <a:p>
            <a:pPr marL="742950" lvl="2" indent="-395288">
              <a:lnSpc>
                <a:spcPct val="120000"/>
              </a:lnSpc>
              <a:spcBef>
                <a:spcPts val="300"/>
              </a:spcBef>
              <a:buSzPct val="100000"/>
              <a:buFont typeface="+mj-lt"/>
              <a:buAutoNum type="arabicPeriod"/>
            </a:pPr>
            <a:r>
              <a:rPr lang="en-US" sz="2800" dirty="0" smtClean="0"/>
              <a:t>Activate </a:t>
            </a:r>
            <a:r>
              <a:rPr lang="en-US" sz="2800" dirty="0"/>
              <a:t>the student’s Food Allergy Management </a:t>
            </a:r>
            <a:r>
              <a:rPr lang="en-US" sz="2800" dirty="0" smtClean="0"/>
              <a:t> and </a:t>
            </a:r>
            <a:r>
              <a:rPr lang="en-US" sz="2800" dirty="0"/>
              <a:t>Prevention Plan and contact the school nurse or administrator</a:t>
            </a:r>
            <a:r>
              <a:rPr lang="en-US" sz="2800" dirty="0" smtClean="0"/>
              <a:t>.</a:t>
            </a:r>
          </a:p>
          <a:p>
            <a:pPr marL="742950" lvl="2" indent="-395288">
              <a:lnSpc>
                <a:spcPct val="120000"/>
              </a:lnSpc>
              <a:spcBef>
                <a:spcPts val="300"/>
              </a:spcBef>
              <a:buSzPct val="100000"/>
              <a:buFont typeface="+mj-lt"/>
              <a:buAutoNum type="arabicPeriod"/>
            </a:pPr>
            <a:r>
              <a:rPr lang="en-US" sz="2800" dirty="0" smtClean="0"/>
              <a:t>Be </a:t>
            </a:r>
            <a:r>
              <a:rPr lang="en-US" sz="2800" dirty="0"/>
              <a:t>ready to administer an epinephrine auto-injector if you are delegated and trained to do so</a:t>
            </a:r>
            <a:r>
              <a:rPr lang="en-US" sz="2800" dirty="0" smtClean="0"/>
              <a:t>.</a:t>
            </a:r>
          </a:p>
          <a:p>
            <a:pPr marL="742950" lvl="2" indent="-395288">
              <a:lnSpc>
                <a:spcPct val="120000"/>
              </a:lnSpc>
              <a:spcBef>
                <a:spcPts val="300"/>
              </a:spcBef>
              <a:buSzPct val="100000"/>
              <a:buFont typeface="+mj-lt"/>
              <a:buAutoNum type="arabicPeriod"/>
            </a:pPr>
            <a:r>
              <a:rPr lang="en-US" sz="2800" dirty="0" smtClean="0"/>
              <a:t>Call </a:t>
            </a:r>
            <a:r>
              <a:rPr lang="en-US" sz="2800" dirty="0"/>
              <a:t>911 or the emergency medical system immediately. All students with anaphylaxis must be monitored closely and evaluated as soon as possible in an emergency care setting.</a:t>
            </a:r>
          </a:p>
          <a:p>
            <a:pPr lvl="1" indent="-395288"/>
            <a:endParaRPr lang="en-US" sz="2600" b="1" dirty="0" smtClean="0"/>
          </a:p>
          <a:p>
            <a:pPr marL="742950" indent="-395288"/>
            <a:endParaRPr lang="en-US" b="1" dirty="0"/>
          </a:p>
        </p:txBody>
      </p:sp>
      <p:pic>
        <p:nvPicPr>
          <p:cNvPr id="7" name="Picture 6" descr="Photo of an ambulance." title="Alt text."/>
          <p:cNvPicPr>
            <a:picLocks noChangeAspect="1"/>
          </p:cNvPicPr>
          <p:nvPr/>
        </p:nvPicPr>
        <p:blipFill rotWithShape="1">
          <a:blip r:embed="rId3">
            <a:extLst>
              <a:ext uri="{28A0092B-C50C-407E-A947-70E740481C1C}">
                <a14:useLocalDpi xmlns:a14="http://schemas.microsoft.com/office/drawing/2010/main" val="0"/>
              </a:ext>
            </a:extLst>
          </a:blip>
          <a:srcRect t="12893" b="11972"/>
          <a:stretch/>
        </p:blipFill>
        <p:spPr>
          <a:xfrm>
            <a:off x="2971800" y="4858918"/>
            <a:ext cx="3170154" cy="1587917"/>
          </a:xfrm>
          <a:prstGeom prst="rect">
            <a:avLst/>
          </a:prstGeom>
          <a:ln>
            <a:solidFill>
              <a:srgbClr val="45833D"/>
            </a:solidFill>
          </a:ln>
        </p:spPr>
      </p:pic>
      <p:sp>
        <p:nvSpPr>
          <p:cNvPr id="3" name="Slide Number Placeholder 2"/>
          <p:cNvSpPr>
            <a:spLocks noGrp="1"/>
          </p:cNvSpPr>
          <p:nvPr>
            <p:ph type="sldNum" sz="quarter" idx="12"/>
          </p:nvPr>
        </p:nvSpPr>
        <p:spPr/>
        <p:txBody>
          <a:bodyPr/>
          <a:lstStyle/>
          <a:p>
            <a:fld id="{4CD8DCCA-7606-4C9D-B837-5FF7121B4784}" type="slidenum">
              <a:rPr lang="en-US" smtClean="0"/>
              <a:t>9</a:t>
            </a:fld>
            <a:endParaRPr lang="en-US"/>
          </a:p>
        </p:txBody>
      </p:sp>
    </p:spTree>
    <p:extLst>
      <p:ext uri="{BB962C8B-B14F-4D97-AF65-F5344CB8AC3E}">
        <p14:creationId xmlns:p14="http://schemas.microsoft.com/office/powerpoint/2010/main" val="3543208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826</TotalTime>
  <Words>2465</Words>
  <Application>Microsoft Office PowerPoint</Application>
  <PresentationFormat>On-screen Show (4:3)</PresentationFormat>
  <Paragraphs>190</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Voluntary Guidelines for  Managing Food Allergies in Schools and Early Care and Education Programs</vt:lpstr>
      <vt:lpstr>Objectives</vt:lpstr>
      <vt:lpstr>Overview</vt:lpstr>
      <vt:lpstr>Did you know?</vt:lpstr>
      <vt:lpstr>What can you do?</vt:lpstr>
      <vt:lpstr>PowerPoint Presentation</vt:lpstr>
      <vt:lpstr>What can you do?</vt:lpstr>
      <vt:lpstr>What can you do?</vt:lpstr>
      <vt:lpstr>PowerPoint Presentation</vt:lpstr>
      <vt:lpstr>What can you do?</vt:lpstr>
      <vt:lpstr>What can you do?</vt:lpstr>
      <vt:lpstr>PowerPoint Presentation</vt:lpstr>
      <vt:lpstr>Questions ?</vt:lpstr>
      <vt:lpstr>PowerPoint Presentation</vt:lpstr>
      <vt:lpstr>PowerPoint Presentation</vt:lpstr>
    </vt:vector>
  </TitlesOfParts>
  <Company>Centers for Disease Control and Prevention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CDC User</dc:creator>
  <cp:lastModifiedBy>CDC User</cp:lastModifiedBy>
  <cp:revision>46</cp:revision>
  <dcterms:created xsi:type="dcterms:W3CDTF">2014-12-19T21:55:48Z</dcterms:created>
  <dcterms:modified xsi:type="dcterms:W3CDTF">2015-02-05T19:12:37Z</dcterms:modified>
</cp:coreProperties>
</file>