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7" r:id="rId2"/>
    <p:sldId id="301" r:id="rId3"/>
    <p:sldId id="302" r:id="rId4"/>
    <p:sldId id="303" r:id="rId5"/>
    <p:sldId id="304" r:id="rId6"/>
    <p:sldId id="305" r:id="rId7"/>
    <p:sldId id="306" r:id="rId8"/>
    <p:sldId id="307" r:id="rId9"/>
    <p:sldId id="308" r:id="rId10"/>
    <p:sldId id="309" r:id="rId11"/>
    <p:sldId id="314" r:id="rId12"/>
    <p:sldId id="315" r:id="rId13"/>
    <p:sldId id="311" r:id="rId14"/>
    <p:sldId id="312" r:id="rId15"/>
    <p:sldId id="279" r:id="rId16"/>
    <p:sldId id="300" r:id="rId17"/>
    <p:sldId id="31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05C"/>
    <a:srgbClr val="1E7047"/>
    <a:srgbClr val="000000"/>
    <a:srgbClr val="195B3A"/>
    <a:srgbClr val="DEF6EA"/>
    <a:srgbClr val="EFFBF5"/>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showGuides="1">
      <p:cViewPr>
        <p:scale>
          <a:sx n="82" d="100"/>
          <a:sy n="82" d="100"/>
        </p:scale>
        <p:origin x="-1397" y="-168"/>
      </p:cViewPr>
      <p:guideLst>
        <p:guide orient="horz" pos="2160"/>
        <p:guide orient="horz" pos="576"/>
        <p:guide pos="2880"/>
        <p:guide pos="672"/>
        <p:guide pos="288"/>
      </p:guideLst>
    </p:cSldViewPr>
  </p:slideViewPr>
  <p:notesTextViewPr>
    <p:cViewPr>
      <p:scale>
        <a:sx n="1" d="1"/>
        <a:sy n="1" d="1"/>
      </p:scale>
      <p:origin x="0" y="0"/>
    </p:cViewPr>
  </p:notesTextViewPr>
  <p:sorterViewPr>
    <p:cViewPr>
      <p:scale>
        <a:sx n="127" d="100"/>
        <a:sy n="12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dc.gov/healthyyouth/foodallerg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to Facilitator: Introduce</a:t>
            </a:r>
            <a:r>
              <a:rPr lang="en-US" i="1" baseline="0" dirty="0" smtClean="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can help prevent food allergy reactions in the cafeteria.</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 able to recognize students with food allergies in the cafeteria. Use point of purchase alerts to identify students with food allergies, if possible.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 with the school nurse or administrator to identify students with food allergies in a way that does not compromise students’ privacy or confidentiality rights. Be</a:t>
            </a:r>
            <a:r>
              <a:rPr lang="en-US" sz="1200" kern="1200" baseline="0" dirty="0" smtClean="0">
                <a:solidFill>
                  <a:schemeClr val="tx1"/>
                </a:solidFill>
                <a:effectLst/>
                <a:latin typeface="+mn-lt"/>
                <a:ea typeface="+mn-ea"/>
                <a:cs typeface="+mn-cs"/>
              </a:rPr>
              <a:t> familiar with and f</a:t>
            </a:r>
            <a:r>
              <a:rPr lang="en-US" sz="1200" kern="1200" dirty="0" smtClean="0">
                <a:solidFill>
                  <a:schemeClr val="tx1"/>
                </a:solidFill>
                <a:effectLst/>
                <a:latin typeface="+mn-lt"/>
                <a:ea typeface="+mn-ea"/>
                <a:cs typeface="+mn-cs"/>
              </a:rPr>
              <a:t>ollow the student’s section 504 plan or other accommodation plan.</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Understand how to read food labels to identify allergens in foods and beverages served in school meals and snacks. Ingredients can change frequently.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 prepared to share information with parents about ingredients in recipes and all food served by the school nutrition program. Work with parents, school nurse, and administrator to manage food substitutions for students with food allergies.</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Prevent cross-contact of potential food allergens during food preparation and service on utensils, equipment and surfaces.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Wash hands during food preparation.</a:t>
            </a:r>
            <a:r>
              <a:rPr lang="en-US" sz="1200" kern="1200" baseline="30000" dirty="0" smtClean="0">
                <a:solidFill>
                  <a:schemeClr val="tx1"/>
                </a:solidFill>
                <a:effectLst/>
                <a:latin typeface="+mn-lt"/>
                <a:ea typeface="+mn-ea"/>
                <a:cs typeface="+mn-cs"/>
              </a:rPr>
              <a:t>8</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149551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of the best ways</a:t>
            </a:r>
            <a:r>
              <a:rPr lang="en-US" sz="1200" kern="1200" baseline="0" dirty="0" smtClean="0">
                <a:solidFill>
                  <a:schemeClr val="tx1"/>
                </a:solidFill>
                <a:effectLst/>
                <a:latin typeface="+mn-lt"/>
                <a:ea typeface="+mn-ea"/>
                <a:cs typeface="+mn-cs"/>
              </a:rPr>
              <a:t> to prevent accidental food allergy exposures in the cafeteria is to d</a:t>
            </a:r>
            <a:r>
              <a:rPr lang="en-US" sz="1200" kern="1200" dirty="0" smtClean="0">
                <a:solidFill>
                  <a:schemeClr val="tx1"/>
                </a:solidFill>
                <a:effectLst/>
                <a:latin typeface="+mn-lt"/>
                <a:ea typeface="+mn-ea"/>
                <a:cs typeface="+mn-cs"/>
              </a:rPr>
              <a:t>evelop and follow procedures for handling food allergens in the cafeteria, even if a student is not participating in the school meal program.</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 and follow procedures for cleaning food preparation areas and cafeteria tables and chairs.</a:t>
            </a:r>
            <a:r>
              <a:rPr lang="en-US" sz="1200" kern="1200" baseline="30000" dirty="0" smtClean="0">
                <a:solidFill>
                  <a:schemeClr val="tx1"/>
                </a:solidFill>
                <a:effectLst/>
                <a:latin typeface="+mn-lt"/>
                <a:ea typeface="+mn-ea"/>
                <a:cs typeface="+mn-cs"/>
              </a:rPr>
              <a:t>8</a:t>
            </a:r>
            <a:endParaRPr lang="en-US" sz="11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 hand washing by students before and after eating.</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Discourage trading or sharing of food.</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On</a:t>
            </a:r>
            <a:r>
              <a:rPr lang="en-US" sz="1200" kern="1200" baseline="0" dirty="0" smtClean="0">
                <a:solidFill>
                  <a:schemeClr val="tx1"/>
                </a:solidFill>
                <a:effectLst/>
                <a:latin typeface="+mn-lt"/>
                <a:ea typeface="+mn-ea"/>
                <a:cs typeface="+mn-cs"/>
              </a:rPr>
              <a:t> the advice of health care providers and parents, some schools may establish special cafeteria seating for students with life-threatening food allergies. Sometimes these tables are referred to a “peanut-free” or “allergy safe” tables.  If these arrangements are made, every effort should be made to allow other students to also sit at the allergy safe tables as long as they also do not have the allergen on their trays or packed lunch.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258427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b="1" dirty="0" smtClean="0"/>
          </a:p>
          <a:p>
            <a:pPr marL="171450" indent="-171450">
              <a:buFont typeface="Arial" panose="020B0604020202020204" pitchFamily="34" charset="0"/>
              <a:buChar char="•"/>
            </a:pPr>
            <a:r>
              <a:rPr lang="en-US" b="0" dirty="0" smtClean="0"/>
              <a:t>You can help ensure a healthy and safe school environment.</a:t>
            </a:r>
          </a:p>
          <a:p>
            <a:pPr marL="171450" indent="-171450">
              <a:buFont typeface="Arial" panose="020B0604020202020204" pitchFamily="34" charset="0"/>
              <a:buChar char="•"/>
            </a:pPr>
            <a:endParaRPr lang="en-US" b="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Work ahead of time with teachers to plan safe field trip meals and snacks for students with food allergies.</a:t>
            </a:r>
          </a:p>
          <a:p>
            <a:pPr marL="17145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Provide food allergy education to students and parents.</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Make sure that food allergy policies and practices address competitive foods, including foods sold in vending machines and other venues and served at times other than meal-times. </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Report all cases of bullying and harassment against students, including those with food allergies, to the school administrator, school nurse or school counselor.</a:t>
            </a:r>
          </a:p>
          <a:p>
            <a:pPr lvl="0"/>
            <a:endParaRPr lang="en-US" dirty="0" smtClean="0"/>
          </a:p>
          <a:p>
            <a:pPr lvl="0"/>
            <a:r>
              <a:rPr lang="en-US" dirty="0" smtClean="0"/>
              <a:t>As always when dealing with student</a:t>
            </a:r>
            <a:r>
              <a:rPr lang="en-US" baseline="0" dirty="0" smtClean="0"/>
              <a:t> information, it is important to be mindful of the federal and state laws that protect the privacy or confidentiality of student information and other legal rights of students with food allergies. More information about federal laws can be found in the guidelines document.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158891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i="1" baseline="0" dirty="0" smtClean="0">
                <a:latin typeface="+mn-lt"/>
                <a:cs typeface="Arial" pitchFamily="34" charset="0"/>
              </a:rPr>
              <a:t>Voluntary Guidelines for Managing Food Allergies in Schools and Early Care and Education Programs </a:t>
            </a:r>
            <a:r>
              <a:rPr lang="en-US" i="0" baseline="0" dirty="0" smtClean="0">
                <a:latin typeface="+mn-lt"/>
                <a:cs typeface="Arial" pitchFamily="34" charset="0"/>
              </a:rPr>
              <a:t> along with a tool kit of resources for schools at the link on your screen.  This resource can provide school administrators with information needed to be effective school leaders in the important job of managing food allergies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Additionally,</a:t>
            </a:r>
            <a:r>
              <a:rPr lang="en-US" baseline="0" dirty="0" smtClean="0"/>
              <a:t> the following organizations have developed resources for schools which you may find helpful.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14</a:t>
            </a:fld>
            <a:endParaRPr lang="en-US"/>
          </a:p>
        </p:txBody>
      </p:sp>
    </p:spTree>
    <p:extLst>
      <p:ext uri="{BB962C8B-B14F-4D97-AF65-F5344CB8AC3E}">
        <p14:creationId xmlns:p14="http://schemas.microsoft.com/office/powerpoint/2010/main" val="29096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i="0" baseline="0" dirty="0" smtClean="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smtClean="0"/>
              <a:t>CDC Voluntary Guidelines for Managing Food Allergies in Schools and Early Care and Education Programs</a:t>
            </a:r>
            <a:r>
              <a:rPr lang="en-US" i="0" baseline="0" dirty="0" smtClean="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15</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a:defRPr/>
            </a:pPr>
            <a:r>
              <a:rPr lang="en-US" dirty="0" smtClean="0">
                <a:latin typeface="+mn-lt"/>
                <a:cs typeface="Arial" pitchFamily="34" charset="0"/>
              </a:rPr>
              <a:t>The purpose of this presentation is to explain the role of school nutrition professionals</a:t>
            </a:r>
            <a:r>
              <a:rPr lang="en-US" baseline="0" dirty="0" smtClean="0">
                <a:latin typeface="+mn-lt"/>
                <a:cs typeface="Arial" pitchFamily="34" charset="0"/>
              </a:rPr>
              <a:t> in helping students with food allergies be safe and supported at school. The purpose also is to share the CDC resource of the </a:t>
            </a:r>
            <a:r>
              <a:rPr lang="en-US" i="1" baseline="0" dirty="0" smtClean="0">
                <a:latin typeface="+mn-lt"/>
                <a:cs typeface="Arial" pitchFamily="34" charset="0"/>
              </a:rPr>
              <a:t>Voluntary Guidelines for Managing Food Allergies in Schools and Early Care and Education Programs</a:t>
            </a:r>
            <a:r>
              <a:rPr lang="en-US" baseline="0" dirty="0" smtClean="0">
                <a:latin typeface="+mn-lt"/>
                <a:cs typeface="Arial" pitchFamily="34" charset="0"/>
              </a:rPr>
              <a:t>.  </a:t>
            </a:r>
          </a:p>
          <a:p>
            <a:pPr>
              <a:defRPr/>
            </a:pPr>
            <a:r>
              <a:rPr lang="en-US" baseline="0" dirty="0" smtClean="0">
                <a:latin typeface="+mn-lt"/>
                <a:cs typeface="Arial" pitchFamily="34" charset="0"/>
              </a:rPr>
              <a:t>                 </a:t>
            </a:r>
            <a:endParaRPr lang="en-US" dirty="0" smtClean="0">
              <a:latin typeface="+mn-lt"/>
              <a:cs typeface="Arial" pitchFamily="34" charset="0"/>
            </a:endParaRPr>
          </a:p>
          <a:p>
            <a:pPr>
              <a:defRPr/>
            </a:pPr>
            <a:r>
              <a:rPr lang="en-US" dirty="0" smtClean="0">
                <a:latin typeface="+mn-lt"/>
                <a:cs typeface="Arial" pitchFamily="34" charset="0"/>
              </a:rPr>
              <a:t>After this presentation, school nutrition</a:t>
            </a:r>
            <a:r>
              <a:rPr lang="en-US" baseline="0" dirty="0" smtClean="0">
                <a:latin typeface="+mn-lt"/>
                <a:cs typeface="Arial" pitchFamily="34" charset="0"/>
              </a:rPr>
              <a:t> professionals </a:t>
            </a:r>
            <a:r>
              <a:rPr lang="en-US" dirty="0" smtClean="0">
                <a:latin typeface="+mn-lt"/>
                <a:cs typeface="Arial" pitchFamily="34" charset="0"/>
              </a:rPr>
              <a:t>will be able to do the following:</a:t>
            </a:r>
          </a:p>
          <a:p>
            <a:pPr>
              <a:defRPr/>
            </a:pPr>
            <a:endParaRPr lang="en-US" dirty="0" smtClean="0">
              <a:latin typeface="+mn-lt"/>
              <a:cs typeface="Arial" pitchFamily="34" charset="0"/>
            </a:endParaRPr>
          </a:p>
          <a:p>
            <a:pPr marL="171450" indent="-171450">
              <a:buFont typeface="Arial" panose="020B0604020202020204" pitchFamily="34" charset="0"/>
              <a:buChar char="•"/>
            </a:pPr>
            <a:r>
              <a:rPr lang="en-US" dirty="0" smtClean="0"/>
              <a:t>Describe the symptoms of food allergies and life-threatening reactions.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actions to prepare for and respond to food allergy emergencies.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ways to create and maintain healthy,</a:t>
            </a:r>
            <a:r>
              <a:rPr lang="en-US" baseline="0" dirty="0" smtClean="0"/>
              <a:t> </a:t>
            </a:r>
            <a:r>
              <a:rPr lang="en-US" dirty="0" smtClean="0"/>
              <a:t>safe,</a:t>
            </a:r>
            <a:r>
              <a:rPr lang="en-US" baseline="0" dirty="0" smtClean="0"/>
              <a:t> </a:t>
            </a:r>
            <a:r>
              <a:rPr lang="en-US" dirty="0" smtClean="0"/>
              <a:t>and inclusive eating environments</a:t>
            </a:r>
            <a:r>
              <a:rPr lang="en-US" baseline="0" dirty="0" smtClean="0"/>
              <a:t> </a:t>
            </a:r>
            <a:r>
              <a:rPr lang="en-US" dirty="0" smtClean="0"/>
              <a:t>for students with food allergies. </a:t>
            </a:r>
          </a:p>
          <a:p>
            <a:pPr marL="232914" indent="-232914">
              <a:defRPr/>
            </a:pPr>
            <a:endParaRPr lang="en-US" dirty="0" smtClean="0">
              <a:latin typeface="+mn-lt"/>
              <a:cs typeface="Arial" pitchFamily="34" charset="0"/>
            </a:endParaRPr>
          </a:p>
          <a:p>
            <a:pPr>
              <a:defRPr/>
            </a:pPr>
            <a:r>
              <a:rPr lang="en-US" dirty="0" smtClean="0">
                <a:latin typeface="+mn-lt"/>
                <a:cs typeface="Arial" pitchFamily="34" charset="0"/>
              </a:rPr>
              <a:t>Before we review action steps, I will share some information about the guidelines and the nature of food allergies in lives</a:t>
            </a:r>
            <a:r>
              <a:rPr lang="en-US" baseline="0" dirty="0" smtClean="0">
                <a:latin typeface="+mn-lt"/>
                <a:cs typeface="Arial" pitchFamily="34" charset="0"/>
              </a:rPr>
              <a:t> of the students we serve.</a:t>
            </a:r>
            <a:endParaRPr lang="en-US"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4574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2013, the</a:t>
            </a:r>
            <a:r>
              <a:rPr lang="en-US" baseline="0" dirty="0" smtClean="0"/>
              <a:t> CDC published the </a:t>
            </a:r>
            <a:r>
              <a:rPr lang="en-US" i="1" baseline="0" dirty="0" smtClean="0"/>
              <a:t>Voluntary Guidelines for Managing Food Allergies in Schools and Early Care and Education Programs</a:t>
            </a:r>
            <a:r>
              <a:rPr lang="en-US" i="0" baseline="0" dirty="0" smtClean="0"/>
              <a:t>, to help schools manage the risk of food allergies and severe allergic reactions in students. Managing food allergies can be accomplished through a partnership between families, health care providers, and schools. As a school nutrition professional, you need to know how to help students with food allergies be safe and supported at school. This presentation will give you the information you need for managing food allergies and responding to food allergy emergencies.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56034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Food</a:t>
            </a:r>
            <a:r>
              <a:rPr lang="en-US" baseline="0" dirty="0" smtClean="0"/>
              <a:t> allergies are a growing concern for health care providers and schools alike. Food allergies affect approximately 4% of school-aged children. In a school cafeteria of 100 students, at least 4 students are likely to be affected by food allergies. For reasons that are not completely understood, the incidence of food allergies is also increasing.</a:t>
            </a:r>
            <a:r>
              <a:rPr lang="en-US" baseline="30000" dirty="0" smtClean="0"/>
              <a:t>1,2  </a:t>
            </a:r>
          </a:p>
          <a:p>
            <a:endParaRPr lang="en-US" baseline="30000" dirty="0" smtClean="0"/>
          </a:p>
          <a:p>
            <a:r>
              <a:rPr lang="en-US" sz="1200" baseline="0" dirty="0" smtClean="0"/>
              <a:t>Another alarming statistic is that 1 of 5 students (20%)  with food allergies will have a reaction while at school and up to 1 of 4  students (25%) who have a severe and potentially life threatening reaction at school have no previous known food allergy.</a:t>
            </a:r>
            <a:r>
              <a:rPr lang="en-US" sz="1200" baseline="30000" dirty="0" smtClean="0"/>
              <a:t>3,4</a:t>
            </a:r>
          </a:p>
          <a:p>
            <a:endParaRPr lang="en-US" sz="1200"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 a good time to have participants</a:t>
            </a:r>
            <a:r>
              <a:rPr lang="en-US" i="1" baseline="0" dirty="0" smtClean="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smtClean="0">
              <a:solidFill>
                <a:schemeClr val="tx1"/>
              </a:solidFill>
              <a:latin typeface="+mn-lt"/>
              <a:ea typeface="+mn-ea"/>
              <a:cs typeface="+mn-cs"/>
            </a:endParaRPr>
          </a:p>
          <a:p>
            <a:endParaRPr lang="en-US" sz="1200" baseline="0" dirty="0" smtClean="0"/>
          </a:p>
          <a:p>
            <a:endParaRPr lang="en-US" baseline="30000" dirty="0" smtClean="0"/>
          </a:p>
          <a:p>
            <a:r>
              <a:rPr lang="en-US" baseline="0" dirty="0" smtClean="0"/>
              <a:t>So, what do you need to know about food allergies and what you can do to help keep your students healthy and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245483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a:t>
            </a:r>
            <a:r>
              <a:rPr lang="en-US" i="1" baseline="0" dirty="0" smtClean="0"/>
              <a:t> a good time to</a:t>
            </a:r>
            <a:r>
              <a:rPr lang="en-US" i="1" dirty="0" smtClean="0"/>
              <a:t> ask participants</a:t>
            </a:r>
            <a:r>
              <a:rPr lang="en-US" i="1" baseline="0" dirty="0" smtClean="0"/>
              <a:t> if they are aware of school district food allergy policies and practices and a Food Allergy Management and Prevention Plan in their school and if they know where to locate these plans. Depending on their responses, you could let them know where to locate the food allergy policies and Food Allergy Management and Prevention Plan and charge them with becoming familiar with the contents of these documents. </a:t>
            </a:r>
            <a:endParaRPr lang="en-US" dirty="0" smtClean="0"/>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Participate in school-based training and review </a:t>
            </a:r>
            <a:r>
              <a:rPr lang="en-US" sz="1200" u="sng" kern="1200" dirty="0" smtClean="0">
                <a:solidFill>
                  <a:schemeClr val="tx1"/>
                </a:solidFill>
                <a:effectLst/>
                <a:latin typeface="+mn-lt"/>
                <a:ea typeface="+mn-ea"/>
                <a:cs typeface="+mn-cs"/>
                <a:hlinkClick r:id="rId3"/>
              </a:rPr>
              <a:t>resources</a:t>
            </a:r>
            <a:r>
              <a:rPr lang="en-US" sz="1200" kern="1200" dirty="0" smtClean="0">
                <a:solidFill>
                  <a:schemeClr val="tx1"/>
                </a:solidFill>
                <a:effectLst/>
                <a:latin typeface="+mn-lt"/>
                <a:ea typeface="+mn-ea"/>
                <a:cs typeface="+mn-cs"/>
              </a:rPr>
              <a:t> to help you recognize the signs and symptoms of food allergies and how to respond in an emergency.</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school nurse or school administrator for information on current policies and practices for managing students with food allergies.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Help communicate appropriate actions to avoid allergic reactions and respond to food allergy emergencies to all food service staff.</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96078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Another important action step is to learn about food allergies. </a:t>
            </a:r>
            <a:r>
              <a:rPr lang="en-US" dirty="0" smtClean="0"/>
              <a:t>Understanding</a:t>
            </a:r>
            <a:r>
              <a:rPr lang="en-US" baseline="0" dirty="0" smtClean="0"/>
              <a:t> the nature of food allergies is essential to being able to effectively manage food allergies in schools.  </a:t>
            </a:r>
          </a:p>
          <a:p>
            <a:endParaRPr lang="en-US" baseline="0" dirty="0" smtClean="0"/>
          </a:p>
          <a:p>
            <a:r>
              <a:rPr lang="en-US" baseline="0" dirty="0" smtClean="0"/>
              <a:t>A food allergy is an adverse immune system response that occurs soon after exposure to a certain food. There are more than 170 different foods which can cause food allergies, but most food allergies are caused by milk, eggs, fish, shellfish, wheat, soy, peanuts, and tree nuts. </a:t>
            </a:r>
          </a:p>
          <a:p>
            <a:endParaRPr lang="en-US" baseline="0" dirty="0" smtClean="0"/>
          </a:p>
          <a:p>
            <a:r>
              <a:rPr lang="en-US" dirty="0" smtClean="0"/>
              <a:t>Anaphylaxis</a:t>
            </a:r>
            <a:r>
              <a:rPr lang="en-US" baseline="0" dirty="0" smtClean="0"/>
              <a:t> is best described as a severe allergic reaction that is rapid in onset and may cause death. Not all allergic reactions will develop into anaphylaxis. In fact, most allergic reactions are mild and resolve without problems. However, early signs of anaphylaxis can resemble a mild allergic reaction. It is not easy to predict whether these initial, mild symptoms will progress and become an anaphylactic reaction that can result in death.</a:t>
            </a:r>
            <a:r>
              <a:rPr lang="en-US" baseline="30000" dirty="0" smtClean="0"/>
              <a:t>1</a:t>
            </a:r>
            <a:r>
              <a:rPr lang="en-US" baseline="0" dirty="0" smtClean="0"/>
              <a:t> Therefore, all children with known or suspected ingestion of a food allergen and the appearance of symptoms consistent with an allergic reaction must be closely monitored and possibly treated for early signs of anaphylaxis.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173519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pPr lvl="0"/>
            <a:r>
              <a:rPr lang="en-US" sz="1200" kern="1200" dirty="0" smtClean="0">
                <a:solidFill>
                  <a:schemeClr val="tx1"/>
                </a:solidFill>
                <a:effectLst/>
                <a:latin typeface="+mn-lt"/>
                <a:ea typeface="+mn-ea"/>
                <a:cs typeface="+mn-cs"/>
              </a:rPr>
              <a:t>The symptoms</a:t>
            </a:r>
            <a:r>
              <a:rPr lang="en-US" sz="1200" kern="1200" baseline="0" dirty="0" smtClean="0">
                <a:solidFill>
                  <a:schemeClr val="tx1"/>
                </a:solidFill>
                <a:effectLst/>
                <a:latin typeface="+mn-lt"/>
                <a:ea typeface="+mn-ea"/>
                <a:cs typeface="+mn-cs"/>
              </a:rPr>
              <a:t> of allergic reactions to food vary both in type and severity among different people and even in one person over time. Signs and symptoms of an allergic reaction can become evident in a few minutes or up to 1 to 2 hours after exposure to an allergen, or rarely, even several hours later.  </a:t>
            </a:r>
            <a:r>
              <a:rPr lang="en-US" sz="1200" kern="1200" dirty="0" smtClean="0">
                <a:solidFill>
                  <a:schemeClr val="tx1"/>
                </a:solidFill>
                <a:effectLst/>
                <a:latin typeface="+mn-lt"/>
                <a:ea typeface="+mn-ea"/>
                <a:cs typeface="+mn-cs"/>
              </a:rPr>
              <a:t>Food allergy symptoms can include swollen lips, tongue, or eyes; itchiness, rash, or hives; nausea, vomiting</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diarrhea; congestion, hoarse voice</a:t>
            </a:r>
            <a:r>
              <a:rPr lang="en-US" sz="1200" kern="1200" baseline="0" dirty="0" smtClean="0">
                <a:solidFill>
                  <a:schemeClr val="tx1"/>
                </a:solidFill>
                <a:effectLst/>
                <a:latin typeface="+mn-lt"/>
                <a:ea typeface="+mn-ea"/>
                <a:cs typeface="+mn-cs"/>
              </a:rPr>
              <a:t> or</a:t>
            </a:r>
            <a:r>
              <a:rPr lang="en-US" sz="1200" kern="1200" dirty="0" smtClean="0">
                <a:solidFill>
                  <a:schemeClr val="tx1"/>
                </a:solidFill>
                <a:effectLst/>
                <a:latin typeface="+mn-lt"/>
                <a:ea typeface="+mn-ea"/>
                <a:cs typeface="+mn-cs"/>
              </a:rPr>
              <a:t> trouble swallowing; wheezing or difficulty breathing; dizziness,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fainting, or loss of consciousness; and mood change or confusion.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children, food allergy reactions can be difficult to see. Some children may not be able to clearly communicate their symptoms due to development or age.  </a:t>
            </a:r>
            <a:r>
              <a:rPr lang="en-US" sz="1200" kern="1200" dirty="0" smtClean="0">
                <a:solidFill>
                  <a:schemeClr val="tx1"/>
                </a:solidFill>
                <a:effectLst/>
                <a:latin typeface="+mn-lt"/>
                <a:ea typeface="+mn-ea"/>
                <a:cs typeface="+mn-cs"/>
              </a:rPr>
              <a:t>Children with food allergies might communicate their symptoms in the following ways:</a:t>
            </a:r>
          </a:p>
          <a:p>
            <a:pPr lvl="1"/>
            <a:r>
              <a:rPr lang="en-US" sz="1200" i="1" kern="1200" dirty="0" smtClean="0">
                <a:solidFill>
                  <a:schemeClr val="tx1"/>
                </a:solidFill>
                <a:effectLst/>
                <a:latin typeface="+mn-lt"/>
                <a:ea typeface="+mn-ea"/>
                <a:cs typeface="+mn-cs"/>
              </a:rPr>
              <a:t>It feels like something is poking my tongue.</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is tingling (or burning).</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(or mouth) itches.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like there is hair on it.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mouth feels funny.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There’s a frog in my throat; there’s something stuck in my throat.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tongue feels full (or heavy).</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My lips feel tight.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there are bugs in there (to describe itchy ears).</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(my throat) feels thick.</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It feels like a bump is on the back of my tongue or</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throat.</a:t>
            </a:r>
            <a:r>
              <a:rPr lang="en-US" sz="1200" i="1" kern="1200" baseline="30000" dirty="0" smtClean="0">
                <a:solidFill>
                  <a:schemeClr val="tx1"/>
                </a:solidFill>
                <a:effectLst/>
                <a:latin typeface="+mn-lt"/>
                <a:ea typeface="+mn-ea"/>
                <a:cs typeface="+mn-cs"/>
              </a:rPr>
              <a:t>8</a:t>
            </a:r>
          </a:p>
          <a:p>
            <a:pPr lvl="1"/>
            <a:endParaRPr lang="en-US" sz="1200" i="1" kern="1200" baseline="30000" dirty="0" smtClean="0">
              <a:solidFill>
                <a:schemeClr val="tx1"/>
              </a:solidFill>
              <a:effectLst/>
              <a:latin typeface="+mn-lt"/>
              <a:ea typeface="+mn-ea"/>
              <a:cs typeface="+mn-cs"/>
            </a:endParaRPr>
          </a:p>
          <a:p>
            <a:pPr lvl="1"/>
            <a:r>
              <a:rPr lang="en-US" sz="900" i="0" kern="1200" baseline="0" dirty="0" smtClean="0">
                <a:solidFill>
                  <a:schemeClr val="tx1"/>
                </a:solidFill>
                <a:effectLst/>
                <a:latin typeface="+mn-lt"/>
                <a:ea typeface="+mn-ea"/>
                <a:cs typeface="+mn-cs"/>
              </a:rPr>
              <a:t>Source: The Food Allergy &amp; Anaphylaxis Network</a:t>
            </a:r>
            <a:r>
              <a:rPr lang="en-US" sz="900" i="1" kern="1200" baseline="0" dirty="0" smtClean="0">
                <a:solidFill>
                  <a:schemeClr val="tx1"/>
                </a:solidFill>
                <a:effectLst/>
                <a:latin typeface="+mn-lt"/>
                <a:ea typeface="+mn-ea"/>
                <a:cs typeface="+mn-cs"/>
              </a:rPr>
              <a:t>. Food Allergy News. </a:t>
            </a:r>
            <a:r>
              <a:rPr lang="en-US" sz="900" i="0" kern="1200" baseline="0" dirty="0" smtClean="0">
                <a:solidFill>
                  <a:schemeClr val="tx1"/>
                </a:solidFill>
                <a:effectLst/>
                <a:latin typeface="+mn-lt"/>
                <a:ea typeface="+mn-ea"/>
                <a:cs typeface="+mn-cs"/>
              </a:rPr>
              <a:t>2003;13(2).</a:t>
            </a:r>
            <a:endParaRPr lang="en-US" sz="9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97815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r>
              <a:rPr lang="en-US" baseline="0" dirty="0" smtClean="0"/>
              <a:t> </a:t>
            </a:r>
          </a:p>
          <a:p>
            <a:r>
              <a:rPr lang="en-US" baseline="0" dirty="0" smtClean="0"/>
              <a:t>You can learn how to respond to food allergy emergencies.</a:t>
            </a:r>
          </a:p>
          <a:p>
            <a:endParaRPr lang="en-US" baseline="0" dirty="0" smtClean="0"/>
          </a:p>
          <a:p>
            <a:r>
              <a:rPr lang="en-US" baseline="0" dirty="0" smtClean="0"/>
              <a:t>There is no treatment to prevent food allergy reactions. Strict avoidance of the food allergen is the only way to prevent a reaction. Because avoidance is not always possible, school staff must be prepared to deal with allergic reactions, including anaphylaxis. </a:t>
            </a:r>
          </a:p>
          <a:p>
            <a:endParaRPr lang="en-US" baseline="0" dirty="0" smtClean="0"/>
          </a:p>
          <a:p>
            <a:endParaRPr lang="en-US" baseline="30000" dirty="0" smtClean="0"/>
          </a:p>
          <a:p>
            <a:pPr marL="171450" indent="-171450">
              <a:buFont typeface="Arial" panose="020B0604020202020204" pitchFamily="34" charset="0"/>
              <a:buChar char="•"/>
            </a:pPr>
            <a:r>
              <a:rPr lang="en-US" baseline="0" dirty="0" smtClean="0"/>
              <a:t>If you suspect an any allergic reaction, or if a student has had an accidental exposure to a known allergy, </a:t>
            </a:r>
            <a:r>
              <a:rPr lang="en-US" dirty="0" smtClean="0"/>
              <a:t>activate the student’s emergency care plan immediately and call the school nurse or administrator.</a:t>
            </a:r>
            <a:r>
              <a:rPr lang="en-US" baseline="0" dirty="0" smtClean="0"/>
              <a:t> You should never send a student with a suspected allergic reaction to the school nurse alone. Allergic reactions can progress rapidly and therefore, a student with a suspected allergic reaction should never be left alone.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recommended first line treatment for anaphylaxis is the prompt use of epinephrine. Epinephrine is typically given by an auto-injector, which is a spring loaded syringe used to deliver a measured dose of epinephrine. This medication is designed to be easy to administer by those without a medical background.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 </a:t>
            </a:r>
            <a:endParaRPr lang="en-US" baseline="30000" dirty="0" smtClean="0"/>
          </a:p>
          <a:p>
            <a:pPr marL="171450" indent="-171450">
              <a:buFont typeface="Arial" panose="020B0604020202020204" pitchFamily="34" charset="0"/>
              <a:buChar char="•"/>
            </a:pPr>
            <a:endParaRPr lang="en-US" baseline="0" dirty="0" smtClean="0"/>
          </a:p>
          <a:p>
            <a:r>
              <a:rPr lang="en-US" baseline="0" dirty="0" smtClean="0"/>
              <a:t>Let’s review the action steps to take if you suspect anaphylaxis.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147816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1"/>
            <a:endParaRPr lang="en-US" dirty="0" smtClean="0"/>
          </a:p>
          <a:p>
            <a:pPr lvl="1"/>
            <a:r>
              <a:rPr lang="en-US" dirty="0" smtClean="0"/>
              <a:t>If you suspect anaphylaxis</a:t>
            </a:r>
          </a:p>
          <a:p>
            <a:pPr marL="1143000" lvl="2" indent="-228600">
              <a:buAutoNum type="arabicPeriod"/>
            </a:pPr>
            <a:r>
              <a:rPr lang="en-US" dirty="0" smtClean="0"/>
              <a:t>Activate the student’s food allergy emergency plan.</a:t>
            </a:r>
          </a:p>
          <a:p>
            <a:pPr marL="1143000" lvl="2" indent="-228600">
              <a:buAutoNum type="arabicPeriod"/>
            </a:pPr>
            <a:r>
              <a:rPr lang="en-US" dirty="0" smtClean="0"/>
              <a:t>Be ready to administer an epinephrine auto-injector if you are</a:t>
            </a:r>
            <a:r>
              <a:rPr lang="en-US" baseline="0" dirty="0" smtClean="0"/>
              <a:t> </a:t>
            </a:r>
            <a:r>
              <a:rPr lang="en-US" dirty="0" smtClean="0"/>
              <a:t>delegated and trained to do so. </a:t>
            </a:r>
          </a:p>
          <a:p>
            <a:pPr marL="1143000" lvl="2" indent="-228600">
              <a:buAutoNum type="arabicPeriod" startAt="3"/>
            </a:pPr>
            <a:r>
              <a:rPr lang="en-US" dirty="0" smtClean="0"/>
              <a:t>Call 911 or the emergency medical system immediately after</a:t>
            </a:r>
            <a:r>
              <a:rPr lang="en-US" baseline="0" dirty="0" smtClean="0"/>
              <a:t> </a:t>
            </a:r>
            <a:r>
              <a:rPr lang="en-US" dirty="0" smtClean="0"/>
              <a:t>administering the epinephrine.</a:t>
            </a:r>
            <a:r>
              <a:rPr lang="en-US" baseline="0" dirty="0" smtClean="0"/>
              <a:t> </a:t>
            </a:r>
            <a:r>
              <a:rPr lang="en-US" dirty="0" smtClean="0"/>
              <a:t>All students with anaphylaxis must be monitored closely and</a:t>
            </a:r>
            <a:r>
              <a:rPr lang="en-US" baseline="0" dirty="0" smtClean="0"/>
              <a:t> </a:t>
            </a:r>
            <a:r>
              <a:rPr lang="en-US" dirty="0" smtClean="0"/>
              <a:t>evaluated as soon as possible in an emergency care setting.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3589102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285E1-7CD6-4392-86B8-D5F34052B871}"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10" name="Rectangle 9"/>
          <p:cNvSpPr/>
          <p:nvPr userDrawn="1"/>
        </p:nvSpPr>
        <p:spPr>
          <a:xfrm>
            <a:off x="-2" y="1447800"/>
            <a:ext cx="9144001" cy="4343400"/>
          </a:xfrm>
          <a:prstGeom prst="rect">
            <a:avLst/>
          </a:prstGeom>
          <a:solidFill>
            <a:srgbClr val="DEF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2" r="182" b="24815"/>
          <a:stretch/>
        </p:blipFill>
        <p:spPr>
          <a:xfrm>
            <a:off x="-10884" y="5708700"/>
            <a:ext cx="9171500" cy="115437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1" cy="1810512"/>
          </a:xfrm>
          <a:prstGeom prst="rect">
            <a:avLst/>
          </a:prstGeom>
        </p:spPr>
      </p:pic>
    </p:spTree>
    <p:extLst>
      <p:ext uri="{BB962C8B-B14F-4D97-AF65-F5344CB8AC3E}">
        <p14:creationId xmlns:p14="http://schemas.microsoft.com/office/powerpoint/2010/main" val="2800289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7109B-935A-4394-B9E3-2DB39AA353BF}"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480797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2E27E16-424A-4928-88B4-A9878FCC4B61}"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3"/>
          </p:nvPr>
        </p:nvSpPr>
        <p:spPr>
          <a:xfrm>
            <a:off x="457200" y="1600200"/>
            <a:ext cx="38862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600200" indent="-2286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724400" y="1600200"/>
            <a:ext cx="38862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600200" indent="-2286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7707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594F574-F353-4E6B-B1AA-BD594E337340}" type="datetime1">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8DCCA-7606-4C9D-B837-5FF7121B4784}" type="slidenum">
              <a:rPr lang="en-US" smtClean="0"/>
              <a:t>‹#›</a:t>
            </a:fld>
            <a:endParaRPr lang="en-US"/>
          </a:p>
        </p:txBody>
      </p:sp>
      <p:sp>
        <p:nvSpPr>
          <p:cNvPr id="10" name="Content Placeholder 2"/>
          <p:cNvSpPr>
            <a:spLocks noGrp="1"/>
          </p:cNvSpPr>
          <p:nvPr>
            <p:ph idx="13"/>
          </p:nvPr>
        </p:nvSpPr>
        <p:spPr>
          <a:xfrm>
            <a:off x="457200" y="2209800"/>
            <a:ext cx="3886200" cy="39163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600200" indent="-2286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24400" y="2209800"/>
            <a:ext cx="3886200" cy="39163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600200" indent="-2286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3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63352-5DA4-4F09-8C0E-D47E608F36FD}" type="datetime1">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384689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C4BA7-C2B5-4659-8472-02AF94ADD8FC}" type="datetime1">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E96D1E2-4137-49E5-81E2-B5CE1454297E}"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
          </p:nvPr>
        </p:nvSpPr>
        <p:spPr>
          <a:xfrm>
            <a:off x="3962400" y="609600"/>
            <a:ext cx="4724400" cy="55165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600200" indent="-2286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8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51CDC-7CCC-47D2-BD30-E45432C2EBD1}"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8022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0A0587-062F-4C1B-BD72-AB437D4D88B4}"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2" r="182" b="24815"/>
          <a:stretch/>
        </p:blipFill>
        <p:spPr>
          <a:xfrm>
            <a:off x="-10884" y="5708700"/>
            <a:ext cx="9171500" cy="1154373"/>
          </a:xfrm>
          <a:prstGeom prst="rect">
            <a:avLst/>
          </a:prstGeom>
        </p:spPr>
      </p:pic>
    </p:spTree>
    <p:extLst>
      <p:ext uri="{BB962C8B-B14F-4D97-AF65-F5344CB8AC3E}">
        <p14:creationId xmlns:p14="http://schemas.microsoft.com/office/powerpoint/2010/main" val="5472446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714500" indent="-3429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3368BE-B8F4-4547-943E-08403A1A65F0}"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402797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 Same Side Corner Rectangle 6"/>
          <p:cNvSpPr/>
          <p:nvPr userDrawn="1"/>
        </p:nvSpPr>
        <p:spPr>
          <a:xfrm>
            <a:off x="371104" y="374744"/>
            <a:ext cx="8391896" cy="846256"/>
          </a:xfrm>
          <a:prstGeom prst="round2SameRect">
            <a:avLst>
              <a:gd name="adj1" fmla="val 13007"/>
              <a:gd name="adj2" fmla="val 0"/>
            </a:avLst>
          </a:prstGeom>
          <a:solidFill>
            <a:srgbClr val="269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714500" indent="-3429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290962-7AAF-4462-A11A-CF5C03FE80C2}"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5836405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ound Same Side Corner Rectangle 6"/>
          <p:cNvSpPr/>
          <p:nvPr userDrawn="1"/>
        </p:nvSpPr>
        <p:spPr>
          <a:xfrm>
            <a:off x="371104" y="374744"/>
            <a:ext cx="8391896" cy="1225456"/>
          </a:xfrm>
          <a:prstGeom prst="round2SameRect">
            <a:avLst>
              <a:gd name="adj1" fmla="val 13007"/>
              <a:gd name="adj2" fmla="val 0"/>
            </a:avLst>
          </a:prstGeom>
          <a:solidFill>
            <a:srgbClr val="269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714500" indent="-3429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290962-7AAF-4462-A11A-CF5C03FE80C2}"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0847104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756" y="457201"/>
            <a:ext cx="4691644" cy="1000150"/>
          </a:xfrm>
          <a:prstGeom prst="rect">
            <a:avLst/>
          </a:prstGeom>
        </p:spPr>
      </p:pic>
      <p:sp>
        <p:nvSpPr>
          <p:cNvPr id="10" name="Rectangle 9"/>
          <p:cNvSpPr/>
          <p:nvPr/>
        </p:nvSpPr>
        <p:spPr>
          <a:xfrm>
            <a:off x="1524001" y="652059"/>
            <a:ext cx="7295098" cy="537913"/>
          </a:xfrm>
          <a:prstGeom prst="rect">
            <a:avLst/>
          </a:prstGeom>
          <a:solidFill>
            <a:srgbClr val="26905C"/>
          </a:solidFill>
          <a:ln w="9525">
            <a:solidFill>
              <a:srgbClr val="269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906624" y="381000"/>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762000" y="1600200"/>
            <a:ext cx="82296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714500" indent="-3429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F63B42DD-3928-4C04-9821-9884DC7B340F}" type="datetime1">
              <a:rPr lang="en-US" smtClean="0"/>
              <a:t>2/5/2015</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8034531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11" name="Group 10"/>
          <p:cNvGrpSpPr/>
          <p:nvPr userDrawn="1"/>
        </p:nvGrpSpPr>
        <p:grpSpPr>
          <a:xfrm>
            <a:off x="421364" y="523876"/>
            <a:ext cx="8341636" cy="1004887"/>
            <a:chOff x="432486" y="-1695451"/>
            <a:chExt cx="8322584" cy="1004887"/>
          </a:xfrm>
        </p:grpSpPr>
        <p:sp>
          <p:nvSpPr>
            <p:cNvPr id="12" name="Rectangle 11"/>
            <p:cNvSpPr/>
            <p:nvPr/>
          </p:nvSpPr>
          <p:spPr>
            <a:xfrm>
              <a:off x="4876800" y="-1500076"/>
              <a:ext cx="3878270" cy="537913"/>
            </a:xfrm>
            <a:prstGeom prst="rect">
              <a:avLst/>
            </a:prstGeom>
            <a:solidFill>
              <a:srgbClr val="26905C"/>
            </a:solidFill>
            <a:ln w="9525">
              <a:solidFill>
                <a:srgbClr val="269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86" y="-1695451"/>
              <a:ext cx="4549586" cy="1004887"/>
            </a:xfrm>
            <a:prstGeom prst="rect">
              <a:avLst/>
            </a:prstGeom>
          </p:spPr>
        </p:pic>
      </p:grpSp>
      <p:sp>
        <p:nvSpPr>
          <p:cNvPr id="2" name="Title 1"/>
          <p:cNvSpPr>
            <a:spLocks noGrp="1"/>
          </p:cNvSpPr>
          <p:nvPr userDrawn="1">
            <p:ph type="title"/>
          </p:nvPr>
        </p:nvSpPr>
        <p:spPr>
          <a:xfrm>
            <a:off x="906624" y="381000"/>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762000" y="1600200"/>
            <a:ext cx="82296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714500" indent="-3429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742BBA2B-A782-4514-A940-00C89DD106E0}" type="datetime1">
              <a:rPr lang="en-US" smtClean="0"/>
              <a:t>2/5/2015</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9281128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56260"/>
            <a:ext cx="8382000" cy="914400"/>
          </a:xfrm>
          <a:prstGeom prst="rect">
            <a:avLst/>
          </a:prstGeom>
        </p:spPr>
      </p:pic>
      <p:sp>
        <p:nvSpPr>
          <p:cNvPr id="2" name="Title 1"/>
          <p:cNvSpPr>
            <a:spLocks noGrp="1"/>
          </p:cNvSpPr>
          <p:nvPr userDrawn="1">
            <p:ph type="title"/>
          </p:nvPr>
        </p:nvSpPr>
        <p:spPr>
          <a:xfrm>
            <a:off x="906624" y="381000"/>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762000" y="1600200"/>
            <a:ext cx="82296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714500" indent="-3429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F68E6635-27C5-46B2-8350-505071F61ECB}" type="datetime1">
              <a:rPr lang="en-US" smtClean="0"/>
              <a:t>2/5/2015</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905860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352" y="475549"/>
            <a:ext cx="8357648" cy="743651"/>
          </a:xfrm>
          <a:prstGeom prst="rect">
            <a:avLst/>
          </a:prstGeom>
        </p:spPr>
      </p:pic>
      <p:sp>
        <p:nvSpPr>
          <p:cNvPr id="2" name="Title 1"/>
          <p:cNvSpPr>
            <a:spLocks noGrp="1"/>
          </p:cNvSpPr>
          <p:nvPr userDrawn="1">
            <p:ph type="title"/>
          </p:nvPr>
        </p:nvSpPr>
        <p:spPr>
          <a:xfrm>
            <a:off x="906624" y="232959"/>
            <a:ext cx="8229600" cy="1143000"/>
          </a:xfrm>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762000" y="1600200"/>
            <a:ext cx="8229600" cy="4525963"/>
          </a:xfrm>
          <a:prstGeom prst="rect">
            <a:avLst/>
          </a:prstGeom>
        </p:spPr>
        <p:txBody>
          <a:bodyPr/>
          <a:lstStyle>
            <a:lvl1pPr marL="342900" indent="-342900">
              <a:buClr>
                <a:srgbClr val="26905C"/>
              </a:buClr>
              <a:buSzPct val="75000"/>
              <a:buFont typeface="Wingdings" panose="05000000000000000000" pitchFamily="2" charset="2"/>
              <a:buChar char=""/>
              <a:defRPr>
                <a:solidFill>
                  <a:srgbClr val="000000"/>
                </a:solidFill>
              </a:defRPr>
            </a:lvl1pPr>
            <a:lvl2pPr marL="742950" indent="-285750">
              <a:buClr>
                <a:srgbClr val="26905C"/>
              </a:buClr>
              <a:buSzPct val="70000"/>
              <a:buFont typeface="Wingdings" panose="05000000000000000000" pitchFamily="2" charset="2"/>
              <a:buChar char="n"/>
              <a:defRPr>
                <a:solidFill>
                  <a:srgbClr val="000000"/>
                </a:solidFill>
              </a:defRPr>
            </a:lvl2pPr>
            <a:lvl3pPr marL="1143000" indent="-228600">
              <a:buClr>
                <a:srgbClr val="26905C"/>
              </a:buClr>
              <a:buSzPct val="70000"/>
              <a:buFont typeface="Wingdings" panose="05000000000000000000" pitchFamily="2" charset="2"/>
              <a:buChar char="t"/>
              <a:defRPr>
                <a:solidFill>
                  <a:srgbClr val="000000"/>
                </a:solidFill>
              </a:defRPr>
            </a:lvl3pPr>
            <a:lvl4pPr marL="1714500" indent="-342900">
              <a:buClr>
                <a:srgbClr val="26905C"/>
              </a:buClr>
              <a:buSzPct val="65000"/>
              <a:buFont typeface="Wingdings" panose="05000000000000000000" pitchFamily="2" charset="2"/>
              <a:buChar char="v"/>
              <a:defRPr>
                <a:solidFill>
                  <a:srgbClr val="000000"/>
                </a:solidFill>
              </a:defRPr>
            </a:lvl4pPr>
            <a:lvl5pPr marL="2057400" indent="-228600">
              <a:buClr>
                <a:srgbClr val="26905C"/>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76F0450F-8A02-4BDA-8755-56D512F33186}" type="datetime1">
              <a:rPr lang="en-US" smtClean="0"/>
              <a:t>2/5/2015</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626575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0" y="0"/>
            <a:ext cx="9144000" cy="6858000"/>
            <a:chOff x="0" y="0"/>
            <a:chExt cx="9144000" cy="6858000"/>
          </a:xfrm>
        </p:grpSpPr>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ounded Rectangle 9"/>
            <p:cNvSpPr/>
            <p:nvPr userDrawn="1"/>
          </p:nvSpPr>
          <p:spPr>
            <a:xfrm>
              <a:off x="381000" y="373710"/>
              <a:ext cx="8382000" cy="6118529"/>
            </a:xfrm>
            <a:prstGeom prst="roundRect">
              <a:avLst>
                <a:gd name="adj" fmla="val 2294"/>
              </a:avLst>
            </a:prstGeom>
            <a:solidFill>
              <a:srgbClr val="EFFBF5"/>
            </a:solidFill>
            <a:ln>
              <a:solidFill>
                <a:srgbClr val="269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721E1002-D00D-406A-9334-EE5FA080FE6F}" type="datetime1">
              <a:rPr lang="en-US" smtClean="0"/>
              <a:t>2/5/2015</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64" r:id="rId5"/>
    <p:sldLayoutId id="2147483660" r:id="rId6"/>
    <p:sldLayoutId id="2147483661" r:id="rId7"/>
    <p:sldLayoutId id="2147483662" r:id="rId8"/>
    <p:sldLayoutId id="2147483663" r:id="rId9"/>
    <p:sldLayoutId id="2147483651" r:id="rId10"/>
    <p:sldLayoutId id="2147483652" r:id="rId11"/>
    <p:sldLayoutId id="2147483653" r:id="rId12"/>
    <p:sldLayoutId id="2147483654" r:id="rId13"/>
    <p:sldLayoutId id="2147483655" r:id="rId14"/>
    <p:sldLayoutId id="2147483656" r:id="rId15"/>
    <p:sldLayoutId id="2147483657" r:id="rId1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neahin.org/educator-resources/foodallergybook.html" TargetMode="External"/><Relationship Id="rId3" Type="http://schemas.openxmlformats.org/officeDocument/2006/relationships/hyperlink" Target="http://www.cdc.gov/HealthyYouth/foodallergies/" TargetMode="External"/><Relationship Id="rId7" Type="http://schemas.openxmlformats.org/officeDocument/2006/relationships/hyperlink" Target="http://www.nasn.org/ToolsResources/FoodAllergyandAnaphylaxi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www.foodallergy.org/schools/cafeteria" TargetMode="External"/><Relationship Id="rId5" Type="http://schemas.openxmlformats.org/officeDocument/2006/relationships/hyperlink" Target="http://www.allergyhome.org/schools/" TargetMode="External"/><Relationship Id="rId10" Type="http://schemas.openxmlformats.org/officeDocument/2006/relationships/hyperlink" Target="http://www.fda.gov/food/resourcesforyou/consumers/ucm079311.htm" TargetMode="External"/><Relationship Id="rId4" Type="http://schemas.openxmlformats.org/officeDocument/2006/relationships/hyperlink" Target="http://www.cdc.gov/healthyyouth/foodallergies/" TargetMode="External"/><Relationship Id="rId9" Type="http://schemas.openxmlformats.org/officeDocument/2006/relationships/hyperlink" Target="http://www.schoolnutrition.org/Content.aspx?id=1724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aging Food Allergies in Schools.The role of school Nutrition Professonal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88"/>
            <a:ext cx="9144000" cy="1792224"/>
          </a:xfrm>
          <a:prstGeom prst="rect">
            <a:avLst/>
          </a:prstGeom>
        </p:spPr>
      </p:pic>
      <p:pic>
        <p:nvPicPr>
          <p:cNvPr id="9" name="Picture 8" descr="Photo of two Women stancing by trays of food." title="Alt tex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192" y="1810512"/>
            <a:ext cx="4267200" cy="2844800"/>
          </a:xfrm>
          <a:prstGeom prst="rect">
            <a:avLst/>
          </a:prstGeom>
          <a:ln w="12700">
            <a:solidFill>
              <a:srgbClr val="26905C"/>
            </a:solidFill>
          </a:ln>
        </p:spPr>
      </p:pic>
      <p:sp>
        <p:nvSpPr>
          <p:cNvPr id="2" name="Title 1"/>
          <p:cNvSpPr>
            <a:spLocks noGrp="1"/>
          </p:cNvSpPr>
          <p:nvPr>
            <p:ph type="ctrTitle"/>
          </p:nvPr>
        </p:nvSpPr>
        <p:spPr>
          <a:xfrm>
            <a:off x="184640" y="4572000"/>
            <a:ext cx="8763000" cy="1219200"/>
          </a:xfrm>
        </p:spPr>
        <p:txBody>
          <a:bodyPr>
            <a:noAutofit/>
          </a:bodyPr>
          <a:lstStyle/>
          <a:p>
            <a:r>
              <a:rPr lang="en-US" sz="3200" b="1" dirty="0" smtClean="0">
                <a:solidFill>
                  <a:srgbClr val="195B3A"/>
                </a:solidFill>
              </a:rPr>
              <a:t>Voluntary Guidelines for Managing Food Allergies in Schools and Early Care and Education Programs</a:t>
            </a:r>
            <a:endParaRPr lang="en-US" sz="3200" b="1" dirty="0">
              <a:solidFill>
                <a:srgbClr val="195B3A"/>
              </a:solidFill>
            </a:endParaRPr>
          </a:p>
        </p:txBody>
      </p:sp>
    </p:spTree>
    <p:extLst>
      <p:ext uri="{BB962C8B-B14F-4D97-AF65-F5344CB8AC3E}">
        <p14:creationId xmlns:p14="http://schemas.microsoft.com/office/powerpoint/2010/main" val="61340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1364" y="3810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2971800" y="1905000"/>
            <a:ext cx="5867400" cy="4267200"/>
          </a:xfrm>
        </p:spPr>
        <p:txBody>
          <a:bodyPr>
            <a:normAutofit fontScale="92500" lnSpcReduction="20000"/>
          </a:bodyPr>
          <a:lstStyle/>
          <a:p>
            <a:pPr>
              <a:lnSpc>
                <a:spcPct val="110000"/>
              </a:lnSpc>
              <a:spcBef>
                <a:spcPts val="600"/>
              </a:spcBef>
              <a:spcAft>
                <a:spcPts val="1200"/>
              </a:spcAft>
            </a:pPr>
            <a:r>
              <a:rPr lang="en-US" sz="2800" b="1" dirty="0" smtClean="0"/>
              <a:t>Help prevent food allergy reactions in the cafeteria.</a:t>
            </a:r>
          </a:p>
          <a:p>
            <a:pPr lvl="1">
              <a:spcBef>
                <a:spcPts val="600"/>
              </a:spcBef>
              <a:spcAft>
                <a:spcPts val="1200"/>
              </a:spcAft>
            </a:pPr>
            <a:r>
              <a:rPr lang="en-US" dirty="0" smtClean="0"/>
              <a:t>Recognize students with food allergies.</a:t>
            </a:r>
          </a:p>
          <a:p>
            <a:pPr lvl="1">
              <a:spcBef>
                <a:spcPts val="600"/>
              </a:spcBef>
              <a:spcAft>
                <a:spcPts val="1200"/>
              </a:spcAft>
            </a:pPr>
            <a:r>
              <a:rPr lang="en-US" dirty="0" smtClean="0"/>
              <a:t>Understand how to read food labels.</a:t>
            </a:r>
          </a:p>
          <a:p>
            <a:pPr lvl="1">
              <a:spcBef>
                <a:spcPts val="600"/>
              </a:spcBef>
              <a:spcAft>
                <a:spcPts val="1200"/>
              </a:spcAft>
            </a:pPr>
            <a:r>
              <a:rPr lang="en-US" dirty="0" smtClean="0"/>
              <a:t>Prevent cross-contact of possible food allergens.</a:t>
            </a:r>
          </a:p>
          <a:p>
            <a:pPr lvl="1">
              <a:spcBef>
                <a:spcPts val="600"/>
              </a:spcBef>
              <a:spcAft>
                <a:spcPts val="1200"/>
              </a:spcAft>
            </a:pPr>
            <a:r>
              <a:rPr lang="en-US" dirty="0" smtClean="0"/>
              <a:t>Wash hands during food preparation.</a:t>
            </a:r>
          </a:p>
          <a:p>
            <a:pPr>
              <a:spcBef>
                <a:spcPts val="600"/>
              </a:spcBef>
              <a:spcAft>
                <a:spcPts val="1200"/>
              </a:spcAft>
              <a:buFont typeface="Wingdings" panose="05000000000000000000" pitchFamily="2" charset="2"/>
              <a:buChar char="n"/>
            </a:pPr>
            <a:endParaRPr lang="en-US" sz="2800" b="1" dirty="0"/>
          </a:p>
        </p:txBody>
      </p:sp>
      <p:pic>
        <p:nvPicPr>
          <p:cNvPr id="6" name="Picture 5" descr="Photograph of children eating outside."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98" y="2743200"/>
            <a:ext cx="2857500" cy="1905000"/>
          </a:xfrm>
          <a:prstGeom prst="rect">
            <a:avLst/>
          </a:prstGeom>
          <a:ln>
            <a:solidFill>
              <a:srgbClr val="26905C"/>
            </a:solidFill>
          </a:ln>
        </p:spPr>
      </p:pic>
      <p:sp>
        <p:nvSpPr>
          <p:cNvPr id="7" name="Slide Number Placeholder 6"/>
          <p:cNvSpPr>
            <a:spLocks noGrp="1"/>
          </p:cNvSpPr>
          <p:nvPr>
            <p:ph type="sldNum" sz="quarter" idx="12"/>
          </p:nvPr>
        </p:nvSpPr>
        <p:spPr/>
        <p:txBody>
          <a:bodyPr/>
          <a:lstStyle/>
          <a:p>
            <a:fld id="{4CD8DCCA-7606-4C9D-B837-5FF7121B4784}" type="slidenum">
              <a:rPr lang="en-US" smtClean="0"/>
              <a:t>10</a:t>
            </a:fld>
            <a:endParaRPr lang="en-US"/>
          </a:p>
        </p:txBody>
      </p:sp>
    </p:spTree>
    <p:extLst>
      <p:ext uri="{BB962C8B-B14F-4D97-AF65-F5344CB8AC3E}">
        <p14:creationId xmlns:p14="http://schemas.microsoft.com/office/powerpoint/2010/main" val="120648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609600"/>
            <a:ext cx="8229600"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pPr>
              <a:lnSpc>
                <a:spcPct val="110000"/>
              </a:lnSpc>
              <a:spcBef>
                <a:spcPts val="600"/>
              </a:spcBef>
              <a:spcAft>
                <a:spcPts val="1200"/>
              </a:spcAft>
            </a:pPr>
            <a:r>
              <a:rPr lang="en-US" sz="2800" b="1" dirty="0" smtClean="0">
                <a:solidFill>
                  <a:schemeClr val="bg1"/>
                </a:solidFill>
              </a:rPr>
              <a:t>Know the Eight Food Groups which Cause Most Serious Food Allergy Reactions</a:t>
            </a:r>
            <a:endParaRPr lang="en-US" sz="2800" b="1" dirty="0">
              <a:solidFill>
                <a:schemeClr val="bg1"/>
              </a:solidFill>
            </a:endParaRPr>
          </a:p>
        </p:txBody>
      </p:sp>
      <p:pic>
        <p:nvPicPr>
          <p:cNvPr id="5" name="Picture 4" descr="Chart of 8 food groups that can cause an allergic reaction." title="Alt tex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36" y="2265729"/>
            <a:ext cx="8111413" cy="2621282"/>
          </a:xfrm>
          <a:prstGeom prst="rect">
            <a:avLst/>
          </a:prstGeom>
        </p:spPr>
      </p:pic>
      <p:sp>
        <p:nvSpPr>
          <p:cNvPr id="4" name="Slide Number Placeholder 3"/>
          <p:cNvSpPr>
            <a:spLocks noGrp="1"/>
          </p:cNvSpPr>
          <p:nvPr>
            <p:ph type="sldNum" sz="quarter" idx="12"/>
          </p:nvPr>
        </p:nvSpPr>
        <p:spPr/>
        <p:txBody>
          <a:bodyPr/>
          <a:lstStyle/>
          <a:p>
            <a:fld id="{4CD8DCCA-7606-4C9D-B837-5FF7121B4784}" type="slidenum">
              <a:rPr lang="en-US" smtClean="0"/>
              <a:t>11</a:t>
            </a:fld>
            <a:endParaRPr lang="en-US"/>
          </a:p>
        </p:txBody>
      </p:sp>
    </p:spTree>
    <p:extLst>
      <p:ext uri="{BB962C8B-B14F-4D97-AF65-F5344CB8AC3E}">
        <p14:creationId xmlns:p14="http://schemas.microsoft.com/office/powerpoint/2010/main" val="2587892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1143000"/>
          </a:xfrm>
        </p:spPr>
        <p:txBody>
          <a:bodyPr>
            <a:normAutofit/>
          </a:bodyPr>
          <a:lstStyle/>
          <a:p>
            <a:pPr>
              <a:lnSpc>
                <a:spcPct val="110000"/>
              </a:lnSpc>
              <a:spcBef>
                <a:spcPts val="600"/>
              </a:spcBef>
              <a:spcAft>
                <a:spcPts val="1200"/>
              </a:spcAft>
            </a:pPr>
            <a:r>
              <a:rPr lang="en-US" sz="2800" b="1" dirty="0">
                <a:solidFill>
                  <a:schemeClr val="bg1"/>
                </a:solidFill>
              </a:rPr>
              <a:t>Help prevent food allergy reactions in the cafeteria.</a:t>
            </a:r>
          </a:p>
        </p:txBody>
      </p:sp>
      <p:sp>
        <p:nvSpPr>
          <p:cNvPr id="5" name="Content Placeholder 2"/>
          <p:cNvSpPr>
            <a:spLocks noGrp="1"/>
          </p:cNvSpPr>
          <p:nvPr>
            <p:ph idx="1"/>
          </p:nvPr>
        </p:nvSpPr>
        <p:spPr>
          <a:xfrm>
            <a:off x="1752600" y="1722437"/>
            <a:ext cx="7086600" cy="4297363"/>
          </a:xfrm>
        </p:spPr>
        <p:txBody>
          <a:bodyPr>
            <a:normAutofit/>
          </a:bodyPr>
          <a:lstStyle/>
          <a:p>
            <a:pPr lvl="1">
              <a:spcBef>
                <a:spcPts val="600"/>
              </a:spcBef>
              <a:spcAft>
                <a:spcPts val="600"/>
              </a:spcAft>
            </a:pPr>
            <a:r>
              <a:rPr lang="en-US" b="1" dirty="0" smtClean="0"/>
              <a:t>Develop </a:t>
            </a:r>
            <a:r>
              <a:rPr lang="en-US" b="1" dirty="0"/>
              <a:t>and follow procedures for handling food allergens in the </a:t>
            </a:r>
            <a:r>
              <a:rPr lang="en-US" b="1" dirty="0" smtClean="0"/>
              <a:t>cafeteria.</a:t>
            </a:r>
          </a:p>
          <a:p>
            <a:pPr lvl="2" indent="-365760">
              <a:spcBef>
                <a:spcPts val="600"/>
              </a:spcBef>
              <a:spcAft>
                <a:spcPts val="600"/>
              </a:spcAft>
            </a:pPr>
            <a:r>
              <a:rPr lang="en-US" sz="2800" dirty="0"/>
              <a:t>Develop and follow procedures for cleaning food preparation areas and cafeteria tables and chairs</a:t>
            </a:r>
            <a:r>
              <a:rPr lang="en-US" sz="2800" dirty="0" smtClean="0"/>
              <a:t>.</a:t>
            </a:r>
            <a:endParaRPr lang="en-US" sz="2800" dirty="0"/>
          </a:p>
          <a:p>
            <a:pPr lvl="2" indent="-365760">
              <a:spcBef>
                <a:spcPts val="600"/>
              </a:spcBef>
              <a:spcAft>
                <a:spcPts val="600"/>
              </a:spcAft>
            </a:pPr>
            <a:r>
              <a:rPr lang="en-US" sz="2800" dirty="0"/>
              <a:t>Support hand washing by students before and after eating.</a:t>
            </a:r>
          </a:p>
          <a:p>
            <a:pPr lvl="2" indent="-365760">
              <a:spcBef>
                <a:spcPts val="600"/>
              </a:spcBef>
              <a:spcAft>
                <a:spcPts val="600"/>
              </a:spcAft>
            </a:pPr>
            <a:r>
              <a:rPr lang="en-US" sz="2800" dirty="0"/>
              <a:t>Discourage trading or sharing of food.</a:t>
            </a:r>
          </a:p>
          <a:p>
            <a:pPr lvl="2">
              <a:spcBef>
                <a:spcPts val="600"/>
              </a:spcBef>
              <a:spcAft>
                <a:spcPts val="600"/>
              </a:spcAft>
            </a:pPr>
            <a:endParaRPr lang="en-US" sz="2800" dirty="0"/>
          </a:p>
          <a:p>
            <a:pPr lvl="2"/>
            <a:endParaRPr lang="en-US" sz="2000" b="1" dirty="0" smtClean="0"/>
          </a:p>
        </p:txBody>
      </p:sp>
      <p:pic>
        <p:nvPicPr>
          <p:cNvPr id="7" name="Picture 6" descr="photo of woman a plate of food." title="Alt text."/>
          <p:cNvPicPr>
            <a:picLocks noChangeAspect="1"/>
          </p:cNvPicPr>
          <p:nvPr/>
        </p:nvPicPr>
        <p:blipFill rotWithShape="1">
          <a:blip r:embed="rId3" cstate="print">
            <a:extLst>
              <a:ext uri="{28A0092B-C50C-407E-A947-70E740481C1C}">
                <a14:useLocalDpi xmlns:a14="http://schemas.microsoft.com/office/drawing/2010/main" val="0"/>
              </a:ext>
            </a:extLst>
          </a:blip>
          <a:srcRect r="7907" b="12913"/>
          <a:stretch/>
        </p:blipFill>
        <p:spPr>
          <a:xfrm>
            <a:off x="407126" y="2667000"/>
            <a:ext cx="1933914" cy="2743200"/>
          </a:xfrm>
          <a:prstGeom prst="rect">
            <a:avLst/>
          </a:prstGeom>
          <a:ln>
            <a:solidFill>
              <a:srgbClr val="26905C"/>
            </a:solidFill>
          </a:ln>
        </p:spPr>
      </p:pic>
      <p:sp>
        <p:nvSpPr>
          <p:cNvPr id="4" name="Slide Number Placeholder 3"/>
          <p:cNvSpPr>
            <a:spLocks noGrp="1"/>
          </p:cNvSpPr>
          <p:nvPr>
            <p:ph type="sldNum" sz="quarter" idx="12"/>
          </p:nvPr>
        </p:nvSpPr>
        <p:spPr/>
        <p:txBody>
          <a:bodyPr/>
          <a:lstStyle/>
          <a:p>
            <a:fld id="{4CD8DCCA-7606-4C9D-B837-5FF7121B4784}" type="slidenum">
              <a:rPr lang="en-US" smtClean="0"/>
              <a:t>12</a:t>
            </a:fld>
            <a:endParaRPr lang="en-US"/>
          </a:p>
        </p:txBody>
      </p:sp>
    </p:spTree>
    <p:extLst>
      <p:ext uri="{BB962C8B-B14F-4D97-AF65-F5344CB8AC3E}">
        <p14:creationId xmlns:p14="http://schemas.microsoft.com/office/powerpoint/2010/main" val="147370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1865" y="3810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2294261" y="1528763"/>
            <a:ext cx="6509240" cy="4525963"/>
          </a:xfrm>
        </p:spPr>
        <p:txBody>
          <a:bodyPr>
            <a:normAutofit fontScale="85000" lnSpcReduction="20000"/>
          </a:bodyPr>
          <a:lstStyle/>
          <a:p>
            <a:pPr>
              <a:spcBef>
                <a:spcPts val="600"/>
              </a:spcBef>
              <a:spcAft>
                <a:spcPts val="1200"/>
              </a:spcAft>
            </a:pPr>
            <a:r>
              <a:rPr lang="en-US" sz="3000" b="1" dirty="0"/>
              <a:t>Help ensure a </a:t>
            </a:r>
            <a:r>
              <a:rPr lang="en-US" sz="3000" b="1" dirty="0" smtClean="0"/>
              <a:t>healthy and safe school environment</a:t>
            </a:r>
            <a:r>
              <a:rPr lang="en-US" sz="3000" b="1" dirty="0"/>
              <a:t>.</a:t>
            </a:r>
            <a:endParaRPr lang="en-US" sz="3000" dirty="0"/>
          </a:p>
          <a:p>
            <a:pPr lvl="1">
              <a:spcBef>
                <a:spcPts val="600"/>
              </a:spcBef>
              <a:spcAft>
                <a:spcPts val="1200"/>
              </a:spcAft>
            </a:pPr>
            <a:r>
              <a:rPr lang="en-US" dirty="0"/>
              <a:t>Work ahead of time with </a:t>
            </a:r>
            <a:r>
              <a:rPr lang="en-US" dirty="0" smtClean="0"/>
              <a:t>teachers to </a:t>
            </a:r>
            <a:r>
              <a:rPr lang="en-US" dirty="0"/>
              <a:t>plan safe </a:t>
            </a:r>
            <a:r>
              <a:rPr lang="en-US" dirty="0" smtClean="0"/>
              <a:t>field trip meals </a:t>
            </a:r>
            <a:r>
              <a:rPr lang="en-US" dirty="0"/>
              <a:t>and snacks for students with food allergies</a:t>
            </a:r>
            <a:r>
              <a:rPr lang="en-US" dirty="0" smtClean="0"/>
              <a:t>.</a:t>
            </a:r>
          </a:p>
          <a:p>
            <a:pPr lvl="1">
              <a:spcBef>
                <a:spcPts val="600"/>
              </a:spcBef>
              <a:spcAft>
                <a:spcPts val="1200"/>
              </a:spcAft>
            </a:pPr>
            <a:r>
              <a:rPr lang="en-US" dirty="0" smtClean="0"/>
              <a:t>Provide food allergy education to students and parents.</a:t>
            </a:r>
          </a:p>
          <a:p>
            <a:pPr lvl="1">
              <a:spcBef>
                <a:spcPts val="600"/>
              </a:spcBef>
              <a:spcAft>
                <a:spcPts val="1200"/>
              </a:spcAft>
            </a:pPr>
            <a:r>
              <a:rPr lang="en-US" dirty="0" smtClean="0"/>
              <a:t>Make sure that food allergy policies and practices address all food served at school.</a:t>
            </a:r>
          </a:p>
          <a:p>
            <a:pPr lvl="1">
              <a:spcBef>
                <a:spcPts val="600"/>
              </a:spcBef>
              <a:spcAft>
                <a:spcPts val="1200"/>
              </a:spcAft>
            </a:pPr>
            <a:r>
              <a:rPr lang="en-US" dirty="0" smtClean="0"/>
              <a:t>Report all cases of bullying to the school administrator.</a:t>
            </a:r>
            <a:endParaRPr lang="en-US" dirty="0"/>
          </a:p>
        </p:txBody>
      </p:sp>
      <p:pic>
        <p:nvPicPr>
          <p:cNvPr id="6" name="Picture 5" descr="Photo of children with teacher."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19295" t="20272" r="25005" b="16249"/>
          <a:stretch/>
        </p:blipFill>
        <p:spPr>
          <a:xfrm>
            <a:off x="408301" y="3063239"/>
            <a:ext cx="2336074" cy="2024744"/>
          </a:xfrm>
          <a:prstGeom prst="rect">
            <a:avLst/>
          </a:prstGeom>
          <a:ln>
            <a:solidFill>
              <a:srgbClr val="26905C"/>
            </a:solidFill>
          </a:ln>
        </p:spPr>
      </p:pic>
      <p:sp>
        <p:nvSpPr>
          <p:cNvPr id="7" name="Slide Number Placeholder 6"/>
          <p:cNvSpPr>
            <a:spLocks noGrp="1"/>
          </p:cNvSpPr>
          <p:nvPr>
            <p:ph type="sldNum" sz="quarter" idx="12"/>
          </p:nvPr>
        </p:nvSpPr>
        <p:spPr/>
        <p:txBody>
          <a:bodyPr/>
          <a:lstStyle/>
          <a:p>
            <a:fld id="{4CD8DCCA-7606-4C9D-B837-5FF7121B4784}" type="slidenum">
              <a:rPr lang="en-US" smtClean="0"/>
              <a:t>13</a:t>
            </a:fld>
            <a:endParaRPr lang="en-US"/>
          </a:p>
        </p:txBody>
      </p:sp>
    </p:spTree>
    <p:extLst>
      <p:ext uri="{BB962C8B-B14F-4D97-AF65-F5344CB8AC3E}">
        <p14:creationId xmlns:p14="http://schemas.microsoft.com/office/powerpoint/2010/main" val="666948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533400"/>
            <a:ext cx="7441163" cy="800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smtClean="0">
                <a:solidFill>
                  <a:schemeClr val="bg1"/>
                </a:solidFill>
              </a:rPr>
              <a:t>Resources</a:t>
            </a:r>
            <a:endParaRPr lang="en-US" sz="3600" dirty="0">
              <a:solidFill>
                <a:schemeClr val="bg1"/>
              </a:solidFill>
            </a:endParaRPr>
          </a:p>
        </p:txBody>
      </p:sp>
      <p:sp>
        <p:nvSpPr>
          <p:cNvPr id="4" name="Content Placeholder 2"/>
          <p:cNvSpPr>
            <a:spLocks noGrp="1"/>
          </p:cNvSpPr>
          <p:nvPr>
            <p:ph idx="1"/>
          </p:nvPr>
        </p:nvSpPr>
        <p:spPr>
          <a:xfrm>
            <a:off x="762000" y="1524000"/>
            <a:ext cx="7848600" cy="4572000"/>
          </a:xfrm>
        </p:spPr>
        <p:txBody>
          <a:bodyPr>
            <a:normAutofit fontScale="47500" lnSpcReduction="20000"/>
          </a:bodyPr>
          <a:lstStyle/>
          <a:p>
            <a:pPr marL="365760" indent="-365760">
              <a:lnSpc>
                <a:spcPct val="120000"/>
              </a:lnSpc>
              <a:spcBef>
                <a:spcPts val="600"/>
              </a:spcBef>
              <a:spcAft>
                <a:spcPts val="600"/>
              </a:spcAft>
              <a:buSzPct val="110000"/>
              <a:buFont typeface="+mj-lt"/>
              <a:buAutoNum type="arabicPeriod"/>
            </a:pPr>
            <a:r>
              <a:rPr lang="en-US" dirty="0"/>
              <a:t>Centers for Disease Control and Prevention. </a:t>
            </a:r>
            <a:r>
              <a:rPr lang="en-US" i="1" u="sng" dirty="0">
                <a:hlinkClick r:id="rId3"/>
              </a:rPr>
              <a:t>Voluntary Guidelines for Managing Food Allergies in Schools and Early Care and Education Programs</a:t>
            </a:r>
            <a:r>
              <a:rPr lang="en-US" dirty="0"/>
              <a:t>. 2013. Available at </a:t>
            </a:r>
            <a:r>
              <a:rPr lang="en-US" u="sng" dirty="0">
                <a:hlinkClick r:id="rId4"/>
              </a:rPr>
              <a:t>www.cdc.gov/healthyyouth/foodallergies</a:t>
            </a:r>
            <a:r>
              <a:rPr lang="en-US" u="sng" dirty="0" smtClean="0">
                <a:hlinkClick r:id="rId4"/>
              </a:rPr>
              <a:t>/</a:t>
            </a:r>
            <a:endParaRPr lang="en-US" u="sng" dirty="0" smtClean="0"/>
          </a:p>
          <a:p>
            <a:pPr marL="365760" indent="-365760">
              <a:lnSpc>
                <a:spcPct val="120000"/>
              </a:lnSpc>
              <a:spcBef>
                <a:spcPts val="600"/>
              </a:spcBef>
              <a:spcAft>
                <a:spcPts val="600"/>
              </a:spcAft>
              <a:buSzPct val="110000"/>
              <a:buFont typeface="+mj-lt"/>
              <a:buAutoNum type="arabicPeriod"/>
            </a:pPr>
            <a:r>
              <a:rPr lang="en-US" u="sng" dirty="0" err="1" smtClean="0"/>
              <a:t>Allergyhome</a:t>
            </a:r>
            <a:r>
              <a:rPr lang="en-US" u="sng" dirty="0"/>
              <a:t>. org resources for schools</a:t>
            </a:r>
            <a:r>
              <a:rPr lang="en-US" dirty="0"/>
              <a:t>. Available at </a:t>
            </a:r>
            <a:r>
              <a:rPr lang="en-US" u="sng" dirty="0">
                <a:hlinkClick r:id="rId5"/>
              </a:rPr>
              <a:t>http://www.allergyhome.org/schools</a:t>
            </a:r>
            <a:r>
              <a:rPr lang="en-US" u="sng" dirty="0" smtClean="0">
                <a:hlinkClick r:id="rId5"/>
              </a:rPr>
              <a:t>/</a:t>
            </a:r>
            <a:endParaRPr lang="en-US" dirty="0"/>
          </a:p>
          <a:p>
            <a:pPr marL="365760" indent="-365760">
              <a:lnSpc>
                <a:spcPct val="120000"/>
              </a:lnSpc>
              <a:spcBef>
                <a:spcPts val="600"/>
              </a:spcBef>
              <a:spcAft>
                <a:spcPts val="600"/>
              </a:spcAft>
              <a:buSzPct val="110000"/>
              <a:buFont typeface="+mj-lt"/>
              <a:buAutoNum type="arabicPeriod"/>
            </a:pPr>
            <a:r>
              <a:rPr lang="en-US" u="sng" dirty="0"/>
              <a:t>Food Allergy Resource and Education (FARE). </a:t>
            </a:r>
            <a:r>
              <a:rPr lang="en-US" u="sng" dirty="0">
                <a:hlinkClick r:id="rId6"/>
              </a:rPr>
              <a:t>Managing Food Allergies in the Cafeteria.</a:t>
            </a:r>
            <a:r>
              <a:rPr lang="en-US" dirty="0"/>
              <a:t> Available at </a:t>
            </a:r>
            <a:r>
              <a:rPr lang="en-US" u="sng" dirty="0">
                <a:hlinkClick r:id="rId6"/>
              </a:rPr>
              <a:t>http://www.foodallergy.org/schools/cafeteria</a:t>
            </a:r>
            <a:r>
              <a:rPr lang="en-US" dirty="0"/>
              <a:t>  </a:t>
            </a:r>
          </a:p>
          <a:p>
            <a:pPr marL="365760" indent="-365760">
              <a:lnSpc>
                <a:spcPct val="120000"/>
              </a:lnSpc>
              <a:spcBef>
                <a:spcPts val="600"/>
              </a:spcBef>
              <a:spcAft>
                <a:spcPts val="600"/>
              </a:spcAft>
              <a:buSzPct val="110000"/>
              <a:buFont typeface="+mj-lt"/>
              <a:buAutoNum type="arabicPeriod"/>
            </a:pPr>
            <a:r>
              <a:rPr lang="en-US" u="sng" dirty="0"/>
              <a:t>National Association of School Nurse (NASN), </a:t>
            </a:r>
            <a:r>
              <a:rPr lang="en-US" i="1" u="sng" dirty="0">
                <a:hlinkClick r:id="rId7"/>
              </a:rPr>
              <a:t>Food Allergy and Anaphylaxis Tool Kit</a:t>
            </a:r>
            <a:r>
              <a:rPr lang="en-US" dirty="0"/>
              <a:t>.  Available at </a:t>
            </a:r>
            <a:r>
              <a:rPr lang="en-US" u="sng" dirty="0">
                <a:hlinkClick r:id="rId7"/>
              </a:rPr>
              <a:t>http://</a:t>
            </a:r>
            <a:r>
              <a:rPr lang="en-US" u="sng" dirty="0" smtClean="0">
                <a:hlinkClick r:id="rId7"/>
              </a:rPr>
              <a:t>www.nasn.org/ToolsResources/FoodAllergyandAnaphylaxis</a:t>
            </a:r>
            <a:endParaRPr lang="en-US" dirty="0"/>
          </a:p>
          <a:p>
            <a:pPr marL="365760" indent="-365760">
              <a:lnSpc>
                <a:spcPct val="120000"/>
              </a:lnSpc>
              <a:spcBef>
                <a:spcPts val="600"/>
              </a:spcBef>
              <a:spcAft>
                <a:spcPts val="600"/>
              </a:spcAft>
              <a:buSzPct val="110000"/>
              <a:buFont typeface="+mj-lt"/>
              <a:buAutoNum type="arabicPeriod"/>
            </a:pPr>
            <a:r>
              <a:rPr lang="en-US" u="sng" dirty="0"/>
              <a:t>NEA Health Information Network. </a:t>
            </a:r>
            <a:r>
              <a:rPr lang="en-US" i="1" u="sng" dirty="0">
                <a:hlinkClick r:id="rId8"/>
              </a:rPr>
              <a:t>Food Allergy Book: What School Employees Need to Know</a:t>
            </a:r>
            <a:r>
              <a:rPr lang="en-US" i="1" u="sng" dirty="0"/>
              <a:t>.</a:t>
            </a:r>
            <a:r>
              <a:rPr lang="en-US" u="sng" dirty="0"/>
              <a:t> Available at </a:t>
            </a:r>
            <a:r>
              <a:rPr lang="en-US" u="sng" dirty="0">
                <a:hlinkClick r:id="rId8"/>
              </a:rPr>
              <a:t>http://</a:t>
            </a:r>
            <a:r>
              <a:rPr lang="en-US" u="sng" dirty="0" smtClean="0">
                <a:hlinkClick r:id="rId8"/>
              </a:rPr>
              <a:t>www.neahin.org/educator-resources/foodallergybook.html</a:t>
            </a:r>
            <a:endParaRPr lang="en-US" dirty="0"/>
          </a:p>
          <a:p>
            <a:pPr marL="365760" indent="-365760">
              <a:lnSpc>
                <a:spcPct val="120000"/>
              </a:lnSpc>
              <a:spcBef>
                <a:spcPts val="600"/>
              </a:spcBef>
              <a:spcAft>
                <a:spcPts val="600"/>
              </a:spcAft>
              <a:buSzPct val="110000"/>
              <a:buFont typeface="+mj-lt"/>
              <a:buAutoNum type="arabicPeriod"/>
            </a:pPr>
            <a:r>
              <a:rPr lang="en-US" u="sng" dirty="0"/>
              <a:t>School Nutrition Association. </a:t>
            </a:r>
            <a:r>
              <a:rPr lang="en-US" i="1" u="sng" dirty="0">
                <a:hlinkClick r:id="rId9"/>
              </a:rPr>
              <a:t>Food Allergy Resource Center</a:t>
            </a:r>
            <a:r>
              <a:rPr lang="en-US" i="1" u="sng" dirty="0"/>
              <a:t>. </a:t>
            </a:r>
            <a:r>
              <a:rPr lang="en-US" dirty="0"/>
              <a:t>Available </a:t>
            </a:r>
            <a:r>
              <a:rPr lang="en-US" dirty="0" smtClean="0"/>
              <a:t>at </a:t>
            </a:r>
            <a:r>
              <a:rPr lang="en-US" i="1" u="sng" dirty="0" smtClean="0">
                <a:hlinkClick r:id="rId9"/>
              </a:rPr>
              <a:t>http</a:t>
            </a:r>
            <a:r>
              <a:rPr lang="en-US" i="1" u="sng" dirty="0">
                <a:hlinkClick r:id="rId9"/>
              </a:rPr>
              <a:t>://</a:t>
            </a:r>
            <a:r>
              <a:rPr lang="en-US" i="1" u="sng" dirty="0" smtClean="0">
                <a:hlinkClick r:id="rId9"/>
              </a:rPr>
              <a:t>www.schoolnutrition.org/Content.aspx?id=17241</a:t>
            </a:r>
            <a:endParaRPr lang="en-US" dirty="0"/>
          </a:p>
          <a:p>
            <a:pPr marL="365760" indent="-365760">
              <a:lnSpc>
                <a:spcPct val="120000"/>
              </a:lnSpc>
              <a:spcBef>
                <a:spcPts val="600"/>
              </a:spcBef>
              <a:spcAft>
                <a:spcPts val="600"/>
              </a:spcAft>
              <a:buSzPct val="110000"/>
              <a:buFont typeface="+mj-lt"/>
              <a:buAutoNum type="arabicPeriod"/>
            </a:pPr>
            <a:r>
              <a:rPr lang="en-US" u="sng" dirty="0"/>
              <a:t>U.S. Food and Drug Administration. </a:t>
            </a:r>
            <a:r>
              <a:rPr lang="en-US" i="1" u="sng" dirty="0">
                <a:hlinkClick r:id="rId10"/>
              </a:rPr>
              <a:t>Food Allergies: What You Need to Know</a:t>
            </a:r>
            <a:r>
              <a:rPr lang="en-US" i="1" dirty="0"/>
              <a:t>. </a:t>
            </a:r>
            <a:r>
              <a:rPr lang="en-US" dirty="0"/>
              <a:t>Available </a:t>
            </a:r>
            <a:r>
              <a:rPr lang="en-US" dirty="0" smtClean="0"/>
              <a:t>at h</a:t>
            </a:r>
            <a:r>
              <a:rPr lang="en-US" u="sng" dirty="0" smtClean="0">
                <a:hlinkClick r:id="rId10"/>
              </a:rPr>
              <a:t>ttp</a:t>
            </a:r>
            <a:r>
              <a:rPr lang="en-US" u="sng" dirty="0">
                <a:hlinkClick r:id="rId10"/>
              </a:rPr>
              <a:t>://www.fda.gov/food/resourcesforyou/consumers/ucm079311.htm</a:t>
            </a:r>
            <a:r>
              <a:rPr lang="en-US" dirty="0"/>
              <a:t> </a:t>
            </a:r>
          </a:p>
          <a:p>
            <a:pPr marL="514350" indent="-514350">
              <a:lnSpc>
                <a:spcPct val="120000"/>
              </a:lnSpc>
              <a:spcBef>
                <a:spcPts val="600"/>
              </a:spcBef>
              <a:spcAft>
                <a:spcPts val="600"/>
              </a:spcAft>
              <a:buFont typeface="+mj-lt"/>
              <a:buAutoNum type="arabicPeriod"/>
            </a:pPr>
            <a:endParaRPr lang="en-US" dirty="0"/>
          </a:p>
        </p:txBody>
      </p:sp>
      <p:sp>
        <p:nvSpPr>
          <p:cNvPr id="7" name="Slide Number Placeholder 6"/>
          <p:cNvSpPr>
            <a:spLocks noGrp="1"/>
          </p:cNvSpPr>
          <p:nvPr>
            <p:ph type="sldNum" sz="quarter" idx="12"/>
          </p:nvPr>
        </p:nvSpPr>
        <p:spPr/>
        <p:txBody>
          <a:bodyPr/>
          <a:lstStyle/>
          <a:p>
            <a:fld id="{4CD8DCCA-7606-4C9D-B837-5FF7121B4784}" type="slidenum">
              <a:rPr lang="en-US" smtClean="0"/>
              <a:t>14</a:t>
            </a:fld>
            <a:endParaRPr lang="en-US"/>
          </a:p>
        </p:txBody>
      </p:sp>
    </p:spTree>
    <p:extLst>
      <p:ext uri="{BB962C8B-B14F-4D97-AF65-F5344CB8AC3E}">
        <p14:creationId xmlns:p14="http://schemas.microsoft.com/office/powerpoint/2010/main" val="324428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6000" b="1" dirty="0" smtClean="0"/>
              <a:t>Questions ?</a:t>
            </a:r>
            <a:endParaRPr lang="en-US" sz="6000" b="1" dirty="0"/>
          </a:p>
        </p:txBody>
      </p:sp>
      <p:pic>
        <p:nvPicPr>
          <p:cNvPr id="3" name="Picture 2" descr="Photograph of young boy smiling." title="Alt text."/>
          <p:cNvPicPr>
            <a:picLocks noChangeAspect="1"/>
          </p:cNvPicPr>
          <p:nvPr/>
        </p:nvPicPr>
        <p:blipFill rotWithShape="1">
          <a:blip r:embed="rId3">
            <a:extLst>
              <a:ext uri="{28A0092B-C50C-407E-A947-70E740481C1C}">
                <a14:useLocalDpi xmlns:a14="http://schemas.microsoft.com/office/drawing/2010/main" val="0"/>
              </a:ext>
            </a:extLst>
          </a:blip>
          <a:srcRect t="5189" b="1318"/>
          <a:stretch/>
        </p:blipFill>
        <p:spPr>
          <a:xfrm>
            <a:off x="2806700" y="1447800"/>
            <a:ext cx="3441700" cy="4826524"/>
          </a:xfrm>
          <a:prstGeom prst="rect">
            <a:avLst/>
          </a:prstGeom>
          <a:ln>
            <a:solidFill>
              <a:srgbClr val="26905C"/>
            </a:solidFill>
          </a:ln>
        </p:spPr>
      </p:pic>
      <p:sp>
        <p:nvSpPr>
          <p:cNvPr id="5" name="Slide Number Placeholder 4"/>
          <p:cNvSpPr>
            <a:spLocks noGrp="1"/>
          </p:cNvSpPr>
          <p:nvPr>
            <p:ph type="sldNum" sz="quarter" idx="12"/>
          </p:nvPr>
        </p:nvSpPr>
        <p:spPr/>
        <p:txBody>
          <a:bodyPr/>
          <a:lstStyle/>
          <a:p>
            <a:fld id="{DA4F2ACC-3EB2-4AE2-9B8F-56C50A7F71BF}" type="slidenum">
              <a:rPr lang="en-US" smtClean="0"/>
              <a:t>15</a:t>
            </a:fld>
            <a:endParaRPr lang="en-US"/>
          </a:p>
        </p:txBody>
      </p:sp>
    </p:spTree>
    <p:extLst>
      <p:ext uri="{BB962C8B-B14F-4D97-AF65-F5344CB8AC3E}">
        <p14:creationId xmlns:p14="http://schemas.microsoft.com/office/powerpoint/2010/main" val="1312245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6508" y="609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t>Thank You</a:t>
            </a:r>
            <a:endParaRPr lang="en-US" sz="7200" b="1" dirty="0"/>
          </a:p>
        </p:txBody>
      </p:sp>
      <p:pic>
        <p:nvPicPr>
          <p:cNvPr id="2" name="Picture 1" descr="two students in line for lunch." title="Alt tex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25600"/>
            <a:ext cx="6019800" cy="4013200"/>
          </a:xfrm>
          <a:prstGeom prst="rect">
            <a:avLst/>
          </a:prstGeom>
          <a:ln>
            <a:solidFill>
              <a:srgbClr val="26905C"/>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16</a:t>
            </a:fld>
            <a:endParaRPr lang="en-US"/>
          </a:p>
        </p:txBody>
      </p:sp>
    </p:spTree>
    <p:extLst>
      <p:ext uri="{BB962C8B-B14F-4D97-AF65-F5344CB8AC3E}">
        <p14:creationId xmlns:p14="http://schemas.microsoft.com/office/powerpoint/2010/main" val="4162981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4735" y="580535"/>
            <a:ext cx="1752600" cy="461665"/>
          </a:xfrm>
          <a:prstGeom prst="rect">
            <a:avLst/>
          </a:prstGeom>
          <a:noFill/>
        </p:spPr>
        <p:txBody>
          <a:bodyPr wrap="square" rtlCol="0">
            <a:spAutoFit/>
          </a:bodyPr>
          <a:lstStyle/>
          <a:p>
            <a:pPr algn="ctr"/>
            <a:r>
              <a:rPr lang="en-US" sz="2400" b="1" dirty="0" smtClean="0">
                <a:solidFill>
                  <a:schemeClr val="bg1"/>
                </a:solidFill>
              </a:rPr>
              <a:t>References</a:t>
            </a:r>
            <a:endParaRPr lang="en-US" sz="2400" dirty="0">
              <a:solidFill>
                <a:schemeClr val="bg1"/>
              </a:solidFill>
            </a:endParaRPr>
          </a:p>
        </p:txBody>
      </p:sp>
      <p:sp>
        <p:nvSpPr>
          <p:cNvPr id="4" name="Content Placeholder 2"/>
          <p:cNvSpPr>
            <a:spLocks noGrp="1"/>
          </p:cNvSpPr>
          <p:nvPr>
            <p:ph idx="1"/>
          </p:nvPr>
        </p:nvSpPr>
        <p:spPr>
          <a:xfrm>
            <a:off x="609600" y="1143000"/>
            <a:ext cx="8077200" cy="5334000"/>
          </a:xfrm>
        </p:spPr>
        <p:txBody>
          <a:bodyPr>
            <a:noAutofit/>
          </a:bodyPr>
          <a:lstStyle/>
          <a:p>
            <a:pPr marL="228600" indent="-228600">
              <a:spcBef>
                <a:spcPts val="0"/>
              </a:spcBef>
              <a:spcAft>
                <a:spcPts val="1200"/>
              </a:spcAft>
              <a:buSzPct val="100000"/>
              <a:buFont typeface="+mj-lt"/>
              <a:buAutoNum type="arabicPeriod"/>
            </a:pPr>
            <a:r>
              <a:rPr lang="en-US" sz="1400" dirty="0" err="1" smtClean="0"/>
              <a:t>Branum</a:t>
            </a:r>
            <a:r>
              <a:rPr lang="en-US" sz="1400" dirty="0" smtClean="0"/>
              <a:t> </a:t>
            </a:r>
            <a:r>
              <a:rPr lang="en-US" sz="1400" dirty="0"/>
              <a:t>AM, </a:t>
            </a:r>
            <a:r>
              <a:rPr lang="en-US" sz="1400" dirty="0" err="1"/>
              <a:t>Lukacs</a:t>
            </a:r>
            <a:r>
              <a:rPr lang="en-US" sz="1400" dirty="0"/>
              <a:t> SL. Food allergy among U.S. children: trends in prevalence and hospitalizations. NCHS  Data Brief. 2008;10:1-8. </a:t>
            </a:r>
          </a:p>
          <a:p>
            <a:pPr marL="228600" indent="-228600">
              <a:spcBef>
                <a:spcPts val="0"/>
              </a:spcBef>
              <a:spcAft>
                <a:spcPts val="1200"/>
              </a:spcAft>
              <a:buSzPct val="100000"/>
              <a:buFont typeface="+mj-lt"/>
              <a:buAutoNum type="arabicPeriod"/>
            </a:pPr>
            <a:r>
              <a:rPr lang="en-US" sz="1400" dirty="0" smtClean="0"/>
              <a:t>Liu </a:t>
            </a:r>
            <a:r>
              <a:rPr lang="en-US" sz="1400" dirty="0"/>
              <a:t>AH, Jaramillo R, </a:t>
            </a:r>
            <a:r>
              <a:rPr lang="en-US" sz="1400" dirty="0" err="1"/>
              <a:t>Sicherer</a:t>
            </a:r>
            <a:r>
              <a:rPr lang="en-US" sz="1400" dirty="0"/>
              <a:t> SH, et al. National prevalence and risk factors for food allergy and relationship to asthma: results from the National Health and Nutrition Examination Survey 2005-2006. J Allergy </a:t>
            </a:r>
            <a:r>
              <a:rPr lang="en-US" sz="1400" dirty="0" err="1"/>
              <a:t>Clin</a:t>
            </a:r>
            <a:r>
              <a:rPr lang="en-US" sz="1400" dirty="0"/>
              <a:t> </a:t>
            </a:r>
            <a:r>
              <a:rPr lang="en-US" sz="1400" dirty="0" err="1"/>
              <a:t>Immunol</a:t>
            </a:r>
            <a:r>
              <a:rPr lang="en-US" sz="1400" dirty="0"/>
              <a:t>. 2010;126(4):798-806.e13.</a:t>
            </a:r>
          </a:p>
          <a:p>
            <a:pPr marL="228600" indent="-228600">
              <a:spcBef>
                <a:spcPts val="0"/>
              </a:spcBef>
              <a:spcAft>
                <a:spcPts val="1200"/>
              </a:spcAft>
              <a:buSzPct val="100000"/>
              <a:buFont typeface="+mj-lt"/>
              <a:buAutoNum type="arabicPeriod"/>
            </a:pPr>
            <a:r>
              <a:rPr lang="en-US" sz="1400" dirty="0" smtClean="0"/>
              <a:t>Nowak-</a:t>
            </a:r>
            <a:r>
              <a:rPr lang="en-US" sz="1400" dirty="0" err="1" smtClean="0"/>
              <a:t>Wegrzyn</a:t>
            </a:r>
            <a:r>
              <a:rPr lang="en-US" sz="1400" dirty="0" smtClean="0"/>
              <a:t> </a:t>
            </a:r>
            <a:r>
              <a:rPr lang="en-US" sz="1400" dirty="0"/>
              <a:t>A, Conover-Walker MK, Wood RA. Food-allergic reactions in schools and preschools. </a:t>
            </a:r>
            <a:r>
              <a:rPr lang="en-US" sz="1400" dirty="0" smtClean="0"/>
              <a:t>Arch </a:t>
            </a:r>
            <a:r>
              <a:rPr lang="en-US" sz="1400" dirty="0" err="1"/>
              <a:t>Pediatr</a:t>
            </a:r>
            <a:r>
              <a:rPr lang="en-US" sz="1400" dirty="0"/>
              <a:t>  </a:t>
            </a:r>
            <a:r>
              <a:rPr lang="en-US" sz="1400" dirty="0" err="1"/>
              <a:t>Adolesc</a:t>
            </a:r>
            <a:r>
              <a:rPr lang="en-US" sz="1400" dirty="0"/>
              <a:t> Med. 2001;155(7):790-795. </a:t>
            </a:r>
          </a:p>
          <a:p>
            <a:pPr marL="228600" indent="-228600">
              <a:spcBef>
                <a:spcPts val="0"/>
              </a:spcBef>
              <a:spcAft>
                <a:spcPts val="1200"/>
              </a:spcAft>
              <a:buSzPct val="100000"/>
              <a:buFont typeface="+mj-lt"/>
              <a:buAutoNum type="arabicPeriod"/>
            </a:pPr>
            <a:r>
              <a:rPr lang="en-US" sz="1400" dirty="0" smtClean="0"/>
              <a:t>McIntyre </a:t>
            </a:r>
            <a:r>
              <a:rPr lang="en-US" sz="1400" dirty="0"/>
              <a:t>CL, Sheetz AH, Carroll CR, Young MC. Administration of epinephrine for life-threatening allergic reactions in school settings. Pediatrics. 2005;116(5):1134-1140. </a:t>
            </a:r>
            <a:endParaRPr lang="en-US" sz="1400" dirty="0" smtClean="0"/>
          </a:p>
          <a:p>
            <a:pPr marL="228600" indent="-228600">
              <a:spcBef>
                <a:spcPts val="0"/>
              </a:spcBef>
              <a:spcAft>
                <a:spcPts val="1200"/>
              </a:spcAft>
              <a:buSzPct val="100000"/>
              <a:buFont typeface="+mj-lt"/>
              <a:buAutoNum type="arabicPeriod"/>
            </a:pPr>
            <a:r>
              <a:rPr lang="en-US" sz="1400" dirty="0" err="1" smtClean="0"/>
              <a:t>Sicherer</a:t>
            </a:r>
            <a:r>
              <a:rPr lang="en-US" sz="1400" dirty="0" smtClean="0"/>
              <a:t> </a:t>
            </a:r>
            <a:r>
              <a:rPr lang="en-US" sz="1400" dirty="0"/>
              <a:t>SH, Furlong TJ, </a:t>
            </a:r>
            <a:r>
              <a:rPr lang="en-US" sz="1400" dirty="0" err="1"/>
              <a:t>DeSimone</a:t>
            </a:r>
            <a:r>
              <a:rPr lang="en-US" sz="1400" dirty="0"/>
              <a:t> J, Sampson HA. The US Peanut and Tree Nut Allergy Registry: characteristics of reactions  in  schools and day care. J </a:t>
            </a:r>
            <a:r>
              <a:rPr lang="en-US" sz="1400" dirty="0" err="1"/>
              <a:t>Pediatr</a:t>
            </a:r>
            <a:r>
              <a:rPr lang="en-US" sz="1400" dirty="0"/>
              <a:t>. 2001;138(4):560-565.</a:t>
            </a:r>
          </a:p>
          <a:p>
            <a:pPr marL="228600" indent="-228600">
              <a:spcBef>
                <a:spcPts val="0"/>
              </a:spcBef>
              <a:spcAft>
                <a:spcPts val="1200"/>
              </a:spcAft>
              <a:buSzPct val="100000"/>
              <a:buFont typeface="+mj-lt"/>
              <a:buAutoNum type="arabicPeriod"/>
            </a:pPr>
            <a:r>
              <a:rPr lang="en-US" sz="1400" dirty="0" smtClean="0"/>
              <a:t>The </a:t>
            </a:r>
            <a:r>
              <a:rPr lang="en-US" sz="1400" dirty="0"/>
              <a:t>Food Allergy &amp; Anaphylaxis Network. Food Allergy News. 2003;13(2).</a:t>
            </a:r>
          </a:p>
          <a:p>
            <a:pPr marL="228600" indent="-228600">
              <a:spcBef>
                <a:spcPts val="0"/>
              </a:spcBef>
              <a:spcAft>
                <a:spcPts val="1200"/>
              </a:spcAft>
              <a:buSzPct val="100000"/>
              <a:buFont typeface="+mj-lt"/>
              <a:buAutoNum type="arabicPeriod"/>
            </a:pPr>
            <a:r>
              <a:rPr lang="en-US" sz="1400" dirty="0" smtClean="0"/>
              <a:t>Boyce </a:t>
            </a:r>
            <a:r>
              <a:rPr lang="en-US" sz="1400" dirty="0"/>
              <a:t>JA, </a:t>
            </a:r>
            <a:r>
              <a:rPr lang="en-US" sz="1400" dirty="0" err="1"/>
              <a:t>Assa’ad</a:t>
            </a:r>
            <a:r>
              <a:rPr lang="en-US" sz="1400" dirty="0"/>
              <a:t> A, Burks AW, et al; NIAID-Sponsored Expert Panel. Guidelines for the diagnosis and management of food allergy in the United States: report of the NIAID-sponsored expert panel. J Allergy </a:t>
            </a:r>
            <a:r>
              <a:rPr lang="en-US" sz="1400" dirty="0" err="1"/>
              <a:t>Clin</a:t>
            </a:r>
            <a:r>
              <a:rPr lang="en-US" sz="1400" dirty="0"/>
              <a:t> </a:t>
            </a:r>
            <a:r>
              <a:rPr lang="en-US" sz="1400" dirty="0" err="1"/>
              <a:t>Immunol</a:t>
            </a:r>
            <a:r>
              <a:rPr lang="en-US" sz="1400" dirty="0"/>
              <a:t>. 2010;126(</a:t>
            </a:r>
            <a:r>
              <a:rPr lang="en-US" sz="1400" dirty="0" err="1"/>
              <a:t>suppl</a:t>
            </a:r>
            <a:r>
              <a:rPr lang="en-US" sz="1400" dirty="0"/>
              <a:t> 6):S1-S58.</a:t>
            </a:r>
          </a:p>
          <a:p>
            <a:pPr marL="228600" indent="-228600">
              <a:spcBef>
                <a:spcPts val="0"/>
              </a:spcBef>
              <a:spcAft>
                <a:spcPts val="1200"/>
              </a:spcAft>
              <a:buSzPct val="100000"/>
              <a:buFont typeface="+mj-lt"/>
              <a:buAutoNum type="arabicPeriod"/>
            </a:pPr>
            <a:r>
              <a:rPr lang="en-US" sz="1400" dirty="0" smtClean="0"/>
              <a:t>Food </a:t>
            </a:r>
            <a:r>
              <a:rPr lang="en-US" sz="1400" dirty="0"/>
              <a:t>Code, 2009 Recommendations of the United States Public Health Service, Food and Drug Administration, National Technical Information Service Publication PB2009112613. Accessed 6/25/14 at http://www.fda.gov/downloads/Food/FoodSafety/ </a:t>
            </a:r>
            <a:r>
              <a:rPr lang="en-US" sz="1400" dirty="0" err="1"/>
              <a:t>RetailFoodProtection</a:t>
            </a:r>
            <a:r>
              <a:rPr lang="en-US" sz="1400" dirty="0"/>
              <a:t>/</a:t>
            </a:r>
            <a:r>
              <a:rPr lang="en-US" sz="1400" dirty="0" err="1"/>
              <a:t>FoodCode</a:t>
            </a:r>
            <a:r>
              <a:rPr lang="en-US" sz="1400" dirty="0"/>
              <a:t>/FoodCode2009/UCM189448.pdf </a:t>
            </a:r>
            <a:endParaRPr lang="en-US" sz="1400" dirty="0" smtClean="0"/>
          </a:p>
        </p:txBody>
      </p:sp>
      <p:sp>
        <p:nvSpPr>
          <p:cNvPr id="6" name="Slide Number Placeholder 5"/>
          <p:cNvSpPr>
            <a:spLocks noGrp="1"/>
          </p:cNvSpPr>
          <p:nvPr>
            <p:ph type="sldNum" sz="quarter" idx="12"/>
          </p:nvPr>
        </p:nvSpPr>
        <p:spPr/>
        <p:txBody>
          <a:bodyPr/>
          <a:lstStyle/>
          <a:p>
            <a:fld id="{4CD8DCCA-7606-4C9D-B837-5FF7121B4784}" type="slidenum">
              <a:rPr lang="en-US" smtClean="0"/>
              <a:t>17</a:t>
            </a:fld>
            <a:endParaRPr lang="en-US"/>
          </a:p>
        </p:txBody>
      </p:sp>
    </p:spTree>
    <p:extLst>
      <p:ext uri="{BB962C8B-B14F-4D97-AF65-F5344CB8AC3E}">
        <p14:creationId xmlns:p14="http://schemas.microsoft.com/office/powerpoint/2010/main" val="306387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000" b="1" dirty="0" smtClean="0">
                <a:solidFill>
                  <a:schemeClr val="bg1"/>
                </a:solidFill>
              </a:rPr>
              <a:t>Objectives</a:t>
            </a:r>
            <a:endParaRPr lang="en-US" sz="4000" b="1" dirty="0">
              <a:solidFill>
                <a:schemeClr val="bg1"/>
              </a:solidFill>
            </a:endParaRPr>
          </a:p>
        </p:txBody>
      </p:sp>
      <p:sp>
        <p:nvSpPr>
          <p:cNvPr id="5" name="Content Placeholder 2"/>
          <p:cNvSpPr>
            <a:spLocks noGrp="1"/>
          </p:cNvSpPr>
          <p:nvPr>
            <p:ph idx="1"/>
          </p:nvPr>
        </p:nvSpPr>
        <p:spPr>
          <a:xfrm>
            <a:off x="1143000" y="1600200"/>
            <a:ext cx="7391400" cy="4525963"/>
          </a:xfrm>
        </p:spPr>
        <p:txBody>
          <a:bodyPr>
            <a:normAutofit/>
          </a:bodyPr>
          <a:lstStyle/>
          <a:p>
            <a:pPr marL="347472" indent="-347472"/>
            <a:r>
              <a:rPr lang="en-US" sz="2800" dirty="0"/>
              <a:t>Describe the symptoms of food allergies and </a:t>
            </a:r>
            <a:r>
              <a:rPr lang="en-US" sz="2800" dirty="0" smtClean="0"/>
              <a:t>life-threatening </a:t>
            </a:r>
            <a:r>
              <a:rPr lang="en-US" sz="2800" dirty="0"/>
              <a:t>reactions.</a:t>
            </a:r>
          </a:p>
          <a:p>
            <a:pPr marL="347472" indent="-347472">
              <a:buNone/>
            </a:pPr>
            <a:endParaRPr lang="en-US" sz="1800" dirty="0"/>
          </a:p>
          <a:p>
            <a:pPr marL="347472" indent="-347472"/>
            <a:r>
              <a:rPr lang="en-US" sz="2800" dirty="0"/>
              <a:t>Identify three actions to prepare for and respond to food allergy emergencies.</a:t>
            </a:r>
          </a:p>
          <a:p>
            <a:pPr marL="347472" indent="-347472">
              <a:buNone/>
            </a:pPr>
            <a:endParaRPr lang="en-US" sz="1800" dirty="0"/>
          </a:p>
          <a:p>
            <a:pPr marL="347472" indent="-347472"/>
            <a:r>
              <a:rPr lang="en-US" sz="2800" dirty="0"/>
              <a:t>Identify three ways to create and maintain </a:t>
            </a:r>
            <a:r>
              <a:rPr lang="en-US" sz="2800" dirty="0" smtClean="0"/>
              <a:t>healthy, safe, and inclusive eating environments for </a:t>
            </a:r>
            <a:r>
              <a:rPr lang="en-US" sz="2800" dirty="0"/>
              <a:t>students with food allergies. </a:t>
            </a:r>
          </a:p>
          <a:p>
            <a:pPr marL="347472" indent="-347472"/>
            <a:endParaRPr lang="en-US" sz="2800" dirty="0"/>
          </a:p>
        </p:txBody>
      </p:sp>
      <p:sp>
        <p:nvSpPr>
          <p:cNvPr id="6" name="Slide Number Placeholder 5"/>
          <p:cNvSpPr>
            <a:spLocks noGrp="1"/>
          </p:cNvSpPr>
          <p:nvPr>
            <p:ph type="sldNum" sz="quarter" idx="12"/>
          </p:nvPr>
        </p:nvSpPr>
        <p:spPr/>
        <p:txBody>
          <a:bodyPr/>
          <a:lstStyle/>
          <a:p>
            <a:fld id="{4CD8DCCA-7606-4C9D-B837-5FF7121B4784}" type="slidenum">
              <a:rPr lang="en-US" smtClean="0"/>
              <a:t>2</a:t>
            </a:fld>
            <a:endParaRPr lang="en-US"/>
          </a:p>
        </p:txBody>
      </p:sp>
    </p:spTree>
    <p:extLst>
      <p:ext uri="{BB962C8B-B14F-4D97-AF65-F5344CB8AC3E}">
        <p14:creationId xmlns:p14="http://schemas.microsoft.com/office/powerpoint/2010/main" val="19926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1104" y="440108"/>
            <a:ext cx="4505696" cy="685800"/>
          </a:xfrm>
        </p:spPr>
        <p:txBody>
          <a:bodyPr>
            <a:normAutofit/>
          </a:bodyPr>
          <a:lstStyle/>
          <a:p>
            <a:pPr algn="ctr"/>
            <a:r>
              <a:rPr lang="en-US" sz="3600" b="1" dirty="0" smtClean="0">
                <a:solidFill>
                  <a:schemeClr val="bg1"/>
                </a:solidFill>
              </a:rPr>
              <a:t>Overview</a:t>
            </a:r>
            <a:endParaRPr lang="en-US" sz="3600" b="1" dirty="0">
              <a:solidFill>
                <a:schemeClr val="bg1"/>
              </a:solidFill>
            </a:endParaRPr>
          </a:p>
        </p:txBody>
      </p:sp>
      <p:sp>
        <p:nvSpPr>
          <p:cNvPr id="5" name="Text Placeholder 3"/>
          <p:cNvSpPr txBox="1">
            <a:spLocks/>
          </p:cNvSpPr>
          <p:nvPr/>
        </p:nvSpPr>
        <p:spPr>
          <a:xfrm>
            <a:off x="533400" y="1435100"/>
            <a:ext cx="4343400" cy="48133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Clr>
                <a:srgbClr val="26905C"/>
              </a:buClr>
              <a:buSzPct val="75000"/>
              <a:buFont typeface="Wingdings" panose="05000000000000000000" pitchFamily="2" charset="2"/>
              <a:buChar char="l"/>
            </a:pPr>
            <a:r>
              <a:rPr lang="en-US" sz="2800" smtClean="0"/>
              <a:t>The guidelines can help schools manage the risk of food allergies and severe allergic reactions in students.  </a:t>
            </a:r>
          </a:p>
          <a:p>
            <a:pPr marL="457200" indent="-457200">
              <a:buClr>
                <a:srgbClr val="26905C"/>
              </a:buClr>
              <a:buSzPct val="75000"/>
              <a:buFont typeface="Wingdings" panose="05000000000000000000" pitchFamily="2" charset="2"/>
              <a:buChar char="l"/>
            </a:pPr>
            <a:endParaRPr lang="en-US" sz="1800" smtClean="0"/>
          </a:p>
          <a:p>
            <a:pPr marL="457200" indent="-457200">
              <a:buClr>
                <a:srgbClr val="26905C"/>
              </a:buClr>
              <a:buSzPct val="75000"/>
              <a:buFont typeface="Wingdings" panose="05000000000000000000" pitchFamily="2" charset="2"/>
              <a:buChar char="l"/>
            </a:pPr>
            <a:r>
              <a:rPr lang="en-US" sz="2800" smtClean="0"/>
              <a:t>Managing food allergies requires a partnership between families, health care providers, and schools.  </a:t>
            </a:r>
            <a:endParaRPr lang="en-US" sz="2800" dirty="0"/>
          </a:p>
        </p:txBody>
      </p:sp>
      <p:pic>
        <p:nvPicPr>
          <p:cNvPr id="6" name="Picture 5" descr="Voluntary Guidelines for Managing Food Allergies in Schools and Early Care and Education Program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26" y="1248072"/>
            <a:ext cx="4038600" cy="5186912"/>
          </a:xfrm>
          <a:prstGeom prst="rect">
            <a:avLst/>
          </a:prstGeom>
        </p:spPr>
      </p:pic>
      <p:sp>
        <p:nvSpPr>
          <p:cNvPr id="7" name="Slide Number Placeholder 6"/>
          <p:cNvSpPr>
            <a:spLocks noGrp="1"/>
          </p:cNvSpPr>
          <p:nvPr>
            <p:ph type="sldNum" sz="quarter" idx="12"/>
          </p:nvPr>
        </p:nvSpPr>
        <p:spPr/>
        <p:txBody>
          <a:bodyPr/>
          <a:lstStyle/>
          <a:p>
            <a:fld id="{4CD8DCCA-7606-4C9D-B837-5FF7121B4784}" type="slidenum">
              <a:rPr lang="en-US" smtClean="0"/>
              <a:t>3</a:t>
            </a:fld>
            <a:endParaRPr lang="en-US"/>
          </a:p>
        </p:txBody>
      </p:sp>
    </p:spTree>
    <p:extLst>
      <p:ext uri="{BB962C8B-B14F-4D97-AF65-F5344CB8AC3E}">
        <p14:creationId xmlns:p14="http://schemas.microsoft.com/office/powerpoint/2010/main" val="1659459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067843" y="381000"/>
            <a:ext cx="3008313" cy="1022350"/>
          </a:xfrm>
        </p:spPr>
        <p:txBody>
          <a:bodyPr>
            <a:normAutofit/>
          </a:bodyPr>
          <a:lstStyle/>
          <a:p>
            <a:r>
              <a:rPr lang="en-US" sz="3600" dirty="0" smtClean="0">
                <a:solidFill>
                  <a:schemeClr val="bg1"/>
                </a:solidFill>
              </a:rPr>
              <a:t>Did you know?</a:t>
            </a:r>
            <a:endParaRPr lang="en-US" sz="3600" dirty="0">
              <a:solidFill>
                <a:schemeClr val="bg1"/>
              </a:solidFill>
            </a:endParaRPr>
          </a:p>
        </p:txBody>
      </p:sp>
      <p:sp>
        <p:nvSpPr>
          <p:cNvPr id="4" name="Content Placeholder 2"/>
          <p:cNvSpPr>
            <a:spLocks noGrp="1"/>
          </p:cNvSpPr>
          <p:nvPr>
            <p:ph idx="1"/>
          </p:nvPr>
        </p:nvSpPr>
        <p:spPr>
          <a:xfrm>
            <a:off x="4101965" y="1524000"/>
            <a:ext cx="4668547" cy="4724400"/>
          </a:xfrm>
        </p:spPr>
        <p:txBody>
          <a:bodyPr>
            <a:noAutofit/>
          </a:bodyPr>
          <a:lstStyle/>
          <a:p>
            <a:pPr>
              <a:spcBef>
                <a:spcPts val="300"/>
              </a:spcBef>
              <a:spcAft>
                <a:spcPts val="1200"/>
              </a:spcAft>
            </a:pPr>
            <a:r>
              <a:rPr lang="en-US" sz="2600" dirty="0" smtClean="0"/>
              <a:t>In a cafeteria of 100 students, at least 4 students are likely to be affected by food allergies.</a:t>
            </a:r>
          </a:p>
          <a:p>
            <a:pPr>
              <a:spcBef>
                <a:spcPts val="300"/>
              </a:spcBef>
              <a:spcAft>
                <a:spcPts val="1200"/>
              </a:spcAft>
            </a:pPr>
            <a:r>
              <a:rPr lang="en-US" sz="2600" dirty="0" smtClean="0"/>
              <a:t>About 20% of students with food allergies (1 of 5) will have a reaction while at school.</a:t>
            </a:r>
          </a:p>
          <a:p>
            <a:pPr>
              <a:spcBef>
                <a:spcPts val="300"/>
              </a:spcBef>
              <a:spcAft>
                <a:spcPts val="300"/>
              </a:spcAft>
            </a:pPr>
            <a:r>
              <a:rPr lang="en-US" sz="2600" dirty="0" smtClean="0"/>
              <a:t>25% of severe food allergy reactions (1 of 4) at school happen to students with no previous known food allergy.</a:t>
            </a:r>
            <a:endParaRPr lang="en-US" sz="2600" dirty="0"/>
          </a:p>
        </p:txBody>
      </p:sp>
      <p:pic>
        <p:nvPicPr>
          <p:cNvPr id="5" name="Picture 4" descr="About 20% of students with food allergies (1 of 5) will have a reaction whicle at school."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3555687" cy="3429000"/>
          </a:xfrm>
          <a:prstGeom prst="rect">
            <a:avLst/>
          </a:prstGeom>
        </p:spPr>
      </p:pic>
      <p:sp>
        <p:nvSpPr>
          <p:cNvPr id="10" name="Slide Number Placeholder 9"/>
          <p:cNvSpPr>
            <a:spLocks noGrp="1"/>
          </p:cNvSpPr>
          <p:nvPr>
            <p:ph type="sldNum" sz="quarter" idx="12"/>
          </p:nvPr>
        </p:nvSpPr>
        <p:spPr/>
        <p:txBody>
          <a:bodyPr/>
          <a:lstStyle/>
          <a:p>
            <a:fld id="{4CD8DCCA-7606-4C9D-B837-5FF7121B4784}" type="slidenum">
              <a:rPr lang="en-US" smtClean="0"/>
              <a:t>4</a:t>
            </a:fld>
            <a:endParaRPr lang="en-US"/>
          </a:p>
        </p:txBody>
      </p:sp>
    </p:spTree>
    <p:extLst>
      <p:ext uri="{BB962C8B-B14F-4D97-AF65-F5344CB8AC3E}">
        <p14:creationId xmlns:p14="http://schemas.microsoft.com/office/powerpoint/2010/main" val="296068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1364" y="3810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2438400" y="1600200"/>
            <a:ext cx="6172200" cy="4495800"/>
          </a:xfrm>
        </p:spPr>
        <p:txBody>
          <a:bodyPr>
            <a:normAutofit fontScale="77500" lnSpcReduction="20000"/>
          </a:bodyPr>
          <a:lstStyle/>
          <a:p>
            <a:pPr>
              <a:spcAft>
                <a:spcPts val="1200"/>
              </a:spcAft>
            </a:pPr>
            <a:r>
              <a:rPr lang="en-US" sz="3000" b="1" dirty="0" smtClean="0"/>
              <a:t>Get trained!</a:t>
            </a:r>
          </a:p>
          <a:p>
            <a:pPr lvl="1">
              <a:spcAft>
                <a:spcPts val="600"/>
              </a:spcAft>
            </a:pPr>
            <a:r>
              <a:rPr lang="en-US" dirty="0"/>
              <a:t>Participate in food allergy </a:t>
            </a:r>
            <a:r>
              <a:rPr lang="en-US" dirty="0" smtClean="0"/>
              <a:t>training.</a:t>
            </a:r>
            <a:endParaRPr lang="en-US" dirty="0"/>
          </a:p>
          <a:p>
            <a:pPr lvl="1">
              <a:spcAft>
                <a:spcPts val="600"/>
              </a:spcAft>
            </a:pPr>
            <a:r>
              <a:rPr lang="en-US" dirty="0"/>
              <a:t>Ask the school nurse or administrator for information about school </a:t>
            </a:r>
            <a:r>
              <a:rPr lang="en-US" dirty="0" smtClean="0"/>
              <a:t>district food </a:t>
            </a:r>
            <a:r>
              <a:rPr lang="en-US" dirty="0"/>
              <a:t>allergy </a:t>
            </a:r>
            <a:r>
              <a:rPr lang="en-US" dirty="0" smtClean="0"/>
              <a:t>policies and school Food Allergy Management and Prevention Plan.</a:t>
            </a:r>
            <a:endParaRPr lang="en-US" dirty="0"/>
          </a:p>
          <a:p>
            <a:pPr lvl="1">
              <a:spcAft>
                <a:spcPts val="600"/>
              </a:spcAft>
            </a:pPr>
            <a:r>
              <a:rPr lang="en-US" dirty="0"/>
              <a:t>Know which students in your school have food allergies and review their emergency </a:t>
            </a:r>
            <a:r>
              <a:rPr lang="en-US" dirty="0" smtClean="0"/>
              <a:t>care </a:t>
            </a:r>
            <a:r>
              <a:rPr lang="en-US" dirty="0"/>
              <a:t>plans, Section 504 plans, or other accommodation </a:t>
            </a:r>
            <a:r>
              <a:rPr lang="en-US" dirty="0" smtClean="0"/>
              <a:t>plans.</a:t>
            </a:r>
          </a:p>
          <a:p>
            <a:pPr lvl="1"/>
            <a:r>
              <a:rPr lang="en-US" dirty="0" smtClean="0"/>
              <a:t>Help share appropriate actions to avoid allergic reactions and how to respond to food allergy emergencies with all food service staff.  </a:t>
            </a:r>
            <a:endParaRPr lang="en-US" dirty="0"/>
          </a:p>
          <a:p>
            <a:pPr lvl="1"/>
            <a:endParaRPr lang="en-US" b="1" dirty="0"/>
          </a:p>
        </p:txBody>
      </p:sp>
      <p:pic>
        <p:nvPicPr>
          <p:cNvPr id="7" name="Picture 6" descr="Photo of a training meeting."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981200"/>
            <a:ext cx="2336800" cy="3505200"/>
          </a:xfrm>
          <a:prstGeom prst="rect">
            <a:avLst/>
          </a:prstGeom>
          <a:ln>
            <a:solidFill>
              <a:srgbClr val="26905C"/>
            </a:solidFill>
          </a:ln>
        </p:spPr>
      </p:pic>
      <p:sp>
        <p:nvSpPr>
          <p:cNvPr id="6" name="Slide Number Placeholder 5"/>
          <p:cNvSpPr>
            <a:spLocks noGrp="1"/>
          </p:cNvSpPr>
          <p:nvPr>
            <p:ph type="sldNum" sz="quarter" idx="12"/>
          </p:nvPr>
        </p:nvSpPr>
        <p:spPr/>
        <p:txBody>
          <a:bodyPr/>
          <a:lstStyle/>
          <a:p>
            <a:fld id="{4CD8DCCA-7606-4C9D-B837-5FF7121B4784}" type="slidenum">
              <a:rPr lang="en-US" smtClean="0"/>
              <a:t>5</a:t>
            </a:fld>
            <a:endParaRPr lang="en-US"/>
          </a:p>
        </p:txBody>
      </p:sp>
    </p:spTree>
    <p:extLst>
      <p:ext uri="{BB962C8B-B14F-4D97-AF65-F5344CB8AC3E}">
        <p14:creationId xmlns:p14="http://schemas.microsoft.com/office/powerpoint/2010/main" val="3413322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1364" y="3810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457200" y="1600200"/>
            <a:ext cx="6248400" cy="4525963"/>
          </a:xfrm>
        </p:spPr>
        <p:txBody>
          <a:bodyPr>
            <a:normAutofit lnSpcReduction="10000"/>
          </a:bodyPr>
          <a:lstStyle/>
          <a:p>
            <a:r>
              <a:rPr lang="en-US" sz="2800" b="1" dirty="0" smtClean="0"/>
              <a:t>Learn about food allergies!</a:t>
            </a:r>
            <a:endParaRPr lang="en-US" sz="2800" dirty="0"/>
          </a:p>
          <a:p>
            <a:pPr lvl="1"/>
            <a:r>
              <a:rPr lang="en-US" dirty="0" smtClean="0"/>
              <a:t>A food allergy is an adverse immune system reaction that occurs soon after exposure to a certain food.</a:t>
            </a:r>
          </a:p>
          <a:p>
            <a:pPr lvl="1"/>
            <a:r>
              <a:rPr lang="en-US" dirty="0" smtClean="0"/>
              <a:t>Any food can cause a food allergy, </a:t>
            </a:r>
            <a:r>
              <a:rPr lang="en-US" dirty="0"/>
              <a:t>but most </a:t>
            </a:r>
            <a:r>
              <a:rPr lang="en-US" dirty="0" smtClean="0"/>
              <a:t>are </a:t>
            </a:r>
            <a:r>
              <a:rPr lang="en-US" dirty="0"/>
              <a:t>caused by milk, eggs, fish, shellfish, wheat, soy, </a:t>
            </a:r>
            <a:r>
              <a:rPr lang="en-US" dirty="0" smtClean="0"/>
              <a:t>peanuts, </a:t>
            </a:r>
            <a:r>
              <a:rPr lang="en-US" dirty="0"/>
              <a:t>and tree nuts. </a:t>
            </a:r>
          </a:p>
          <a:p>
            <a:pPr lvl="1"/>
            <a:r>
              <a:rPr lang="en-US" dirty="0" smtClean="0"/>
              <a:t>A severe life-threatening allergic reaction is called anaphylaxis.</a:t>
            </a:r>
            <a:endParaRPr lang="en-US" dirty="0"/>
          </a:p>
        </p:txBody>
      </p:sp>
      <p:pic>
        <p:nvPicPr>
          <p:cNvPr id="7" name="Picture 6" descr="Teachers talking about allergie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671" y="2399522"/>
            <a:ext cx="2122329" cy="3200400"/>
          </a:xfrm>
          <a:prstGeom prst="rect">
            <a:avLst/>
          </a:prstGeom>
          <a:ln>
            <a:solidFill>
              <a:srgbClr val="26905C"/>
            </a:solidFill>
          </a:ln>
        </p:spPr>
      </p:pic>
      <p:sp>
        <p:nvSpPr>
          <p:cNvPr id="6" name="Slide Number Placeholder 5"/>
          <p:cNvSpPr>
            <a:spLocks noGrp="1"/>
          </p:cNvSpPr>
          <p:nvPr>
            <p:ph type="sldNum" sz="quarter" idx="12"/>
          </p:nvPr>
        </p:nvSpPr>
        <p:spPr/>
        <p:txBody>
          <a:bodyPr/>
          <a:lstStyle/>
          <a:p>
            <a:fld id="{4CD8DCCA-7606-4C9D-B837-5FF7121B4784}" type="slidenum">
              <a:rPr lang="en-US" smtClean="0"/>
              <a:t>6</a:t>
            </a:fld>
            <a:endParaRPr lang="en-US"/>
          </a:p>
        </p:txBody>
      </p:sp>
    </p:spTree>
    <p:extLst>
      <p:ext uri="{BB962C8B-B14F-4D97-AF65-F5344CB8AC3E}">
        <p14:creationId xmlns:p14="http://schemas.microsoft.com/office/powerpoint/2010/main" val="428348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0094" y="3810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4"/>
          <p:cNvSpPr>
            <a:spLocks noGrp="1"/>
          </p:cNvSpPr>
          <p:nvPr>
            <p:ph idx="1"/>
          </p:nvPr>
        </p:nvSpPr>
        <p:spPr>
          <a:xfrm>
            <a:off x="2304730" y="1295400"/>
            <a:ext cx="6477000" cy="5257800"/>
          </a:xfrm>
        </p:spPr>
        <p:txBody>
          <a:bodyPr>
            <a:noAutofit/>
          </a:bodyPr>
          <a:lstStyle/>
          <a:p>
            <a:pPr>
              <a:spcAft>
                <a:spcPts val="600"/>
              </a:spcAft>
            </a:pPr>
            <a:r>
              <a:rPr lang="en-US" sz="2800" b="1" dirty="0" smtClean="0"/>
              <a:t>Recognize food allergy symptoms!</a:t>
            </a:r>
            <a:endParaRPr lang="en-US" sz="2800" dirty="0" smtClean="0"/>
          </a:p>
          <a:p>
            <a:pPr lvl="1"/>
            <a:r>
              <a:rPr lang="en-US" dirty="0" smtClean="0"/>
              <a:t>Food allergy symptoms can include</a:t>
            </a:r>
          </a:p>
          <a:p>
            <a:pPr lvl="2">
              <a:spcBef>
                <a:spcPts val="300"/>
              </a:spcBef>
              <a:spcAft>
                <a:spcPts val="300"/>
              </a:spcAft>
            </a:pPr>
            <a:r>
              <a:rPr lang="en-US" sz="2600" dirty="0"/>
              <a:t>S</a:t>
            </a:r>
            <a:r>
              <a:rPr lang="en-US" sz="2600" dirty="0" smtClean="0"/>
              <a:t>wollen lips, tongue, or eyes. </a:t>
            </a:r>
          </a:p>
          <a:p>
            <a:pPr lvl="2">
              <a:spcBef>
                <a:spcPts val="300"/>
              </a:spcBef>
              <a:spcAft>
                <a:spcPts val="300"/>
              </a:spcAft>
            </a:pPr>
            <a:r>
              <a:rPr lang="en-US" sz="2600" dirty="0"/>
              <a:t>I</a:t>
            </a:r>
            <a:r>
              <a:rPr lang="en-US" sz="2600" dirty="0" smtClean="0"/>
              <a:t>tchiness, rash, or hives.</a:t>
            </a:r>
          </a:p>
          <a:p>
            <a:pPr lvl="2">
              <a:spcBef>
                <a:spcPts val="300"/>
              </a:spcBef>
              <a:spcAft>
                <a:spcPts val="300"/>
              </a:spcAft>
            </a:pPr>
            <a:r>
              <a:rPr lang="en-US" sz="2600" dirty="0" smtClean="0"/>
              <a:t>Nausea, vomiting, or diarrhea.</a:t>
            </a:r>
          </a:p>
          <a:p>
            <a:pPr lvl="2">
              <a:spcBef>
                <a:spcPts val="300"/>
              </a:spcBef>
              <a:spcAft>
                <a:spcPts val="300"/>
              </a:spcAft>
            </a:pPr>
            <a:r>
              <a:rPr lang="en-US" sz="2600" dirty="0" smtClean="0"/>
              <a:t>Congestion, hoarse voice, or trouble swallowing.</a:t>
            </a:r>
          </a:p>
          <a:p>
            <a:pPr lvl="2">
              <a:spcBef>
                <a:spcPts val="300"/>
              </a:spcBef>
              <a:spcAft>
                <a:spcPts val="300"/>
              </a:spcAft>
            </a:pPr>
            <a:r>
              <a:rPr lang="en-US" sz="2600" dirty="0" smtClean="0"/>
              <a:t>Wheezing or difficulty breathing.</a:t>
            </a:r>
          </a:p>
          <a:p>
            <a:pPr lvl="2">
              <a:spcBef>
                <a:spcPts val="300"/>
              </a:spcBef>
              <a:spcAft>
                <a:spcPts val="300"/>
              </a:spcAft>
            </a:pPr>
            <a:r>
              <a:rPr lang="en-US" sz="2600" dirty="0" smtClean="0"/>
              <a:t>Dizziness, fainting, or loss of consciousness.</a:t>
            </a:r>
          </a:p>
          <a:p>
            <a:pPr lvl="2">
              <a:spcBef>
                <a:spcPts val="300"/>
              </a:spcBef>
              <a:spcAft>
                <a:spcPts val="300"/>
              </a:spcAft>
            </a:pPr>
            <a:r>
              <a:rPr lang="en-US" sz="2600" dirty="0" smtClean="0"/>
              <a:t>Mood change or confusion.</a:t>
            </a:r>
          </a:p>
          <a:p>
            <a:pPr marL="0" indent="0">
              <a:spcBef>
                <a:spcPts val="300"/>
              </a:spcBef>
              <a:spcAft>
                <a:spcPts val="300"/>
              </a:spcAft>
              <a:buNone/>
            </a:pPr>
            <a:endParaRPr lang="en-US" sz="2600" dirty="0" smtClean="0"/>
          </a:p>
          <a:p>
            <a:pPr lvl="1">
              <a:spcBef>
                <a:spcPts val="300"/>
              </a:spcBef>
              <a:spcAft>
                <a:spcPts val="300"/>
              </a:spcAft>
            </a:pPr>
            <a:endParaRPr lang="en-US" sz="2600" dirty="0" smtClean="0"/>
          </a:p>
        </p:txBody>
      </p:sp>
      <p:pic>
        <p:nvPicPr>
          <p:cNvPr id="6" name="Picture 5" descr="boy scrathing his head." title="Alt text."/>
          <p:cNvPicPr>
            <a:picLocks noChangeAspect="1"/>
          </p:cNvPicPr>
          <p:nvPr/>
        </p:nvPicPr>
        <p:blipFill rotWithShape="1">
          <a:blip r:embed="rId3">
            <a:extLst>
              <a:ext uri="{28A0092B-C50C-407E-A947-70E740481C1C}">
                <a14:useLocalDpi xmlns:a14="http://schemas.microsoft.com/office/drawing/2010/main" val="0"/>
              </a:ext>
            </a:extLst>
          </a:blip>
          <a:srcRect l="10814" t="5491" r="10523"/>
          <a:stretch/>
        </p:blipFill>
        <p:spPr>
          <a:xfrm>
            <a:off x="552130" y="2286000"/>
            <a:ext cx="1945025" cy="3505200"/>
          </a:xfrm>
          <a:prstGeom prst="rect">
            <a:avLst/>
          </a:prstGeom>
          <a:ln>
            <a:solidFill>
              <a:srgbClr val="26905C"/>
            </a:solidFill>
          </a:ln>
        </p:spPr>
      </p:pic>
      <p:sp>
        <p:nvSpPr>
          <p:cNvPr id="7" name="Slide Number Placeholder 6"/>
          <p:cNvSpPr>
            <a:spLocks noGrp="1"/>
          </p:cNvSpPr>
          <p:nvPr>
            <p:ph type="sldNum" sz="quarter" idx="12"/>
          </p:nvPr>
        </p:nvSpPr>
        <p:spPr/>
        <p:txBody>
          <a:bodyPr/>
          <a:lstStyle/>
          <a:p>
            <a:fld id="{4CD8DCCA-7606-4C9D-B837-5FF7121B4784}" type="slidenum">
              <a:rPr lang="en-US" smtClean="0"/>
              <a:t>7</a:t>
            </a:fld>
            <a:endParaRPr lang="en-US"/>
          </a:p>
        </p:txBody>
      </p:sp>
    </p:spTree>
    <p:extLst>
      <p:ext uri="{BB962C8B-B14F-4D97-AF65-F5344CB8AC3E}">
        <p14:creationId xmlns:p14="http://schemas.microsoft.com/office/powerpoint/2010/main" val="1394555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1364" y="3810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5"/>
          <p:cNvSpPr>
            <a:spLocks noGrp="1"/>
          </p:cNvSpPr>
          <p:nvPr>
            <p:ph idx="1"/>
          </p:nvPr>
        </p:nvSpPr>
        <p:spPr>
          <a:xfrm>
            <a:off x="1981200" y="1676400"/>
            <a:ext cx="6781800" cy="4800600"/>
          </a:xfrm>
        </p:spPr>
        <p:txBody>
          <a:bodyPr>
            <a:normAutofit lnSpcReduction="10000"/>
          </a:bodyPr>
          <a:lstStyle/>
          <a:p>
            <a:pPr>
              <a:spcBef>
                <a:spcPts val="600"/>
              </a:spcBef>
              <a:spcAft>
                <a:spcPts val="600"/>
              </a:spcAft>
            </a:pPr>
            <a:r>
              <a:rPr lang="en-US" sz="2800" b="1" dirty="0" smtClean="0"/>
              <a:t>Know how to respond to food allergy emergencies!</a:t>
            </a:r>
          </a:p>
          <a:p>
            <a:pPr lvl="1">
              <a:spcBef>
                <a:spcPts val="600"/>
              </a:spcBef>
              <a:spcAft>
                <a:spcPts val="300"/>
              </a:spcAft>
            </a:pPr>
            <a:r>
              <a:rPr lang="en-US" sz="2600" dirty="0" smtClean="0"/>
              <a:t>If </a:t>
            </a:r>
            <a:r>
              <a:rPr lang="en-US" sz="2600" dirty="0"/>
              <a:t>you suspect an allergic reaction, </a:t>
            </a:r>
            <a:r>
              <a:rPr lang="en-US" sz="2600" dirty="0" smtClean="0"/>
              <a:t>activate the student’s emergency care plan immediately and call </a:t>
            </a:r>
            <a:r>
              <a:rPr lang="en-US" sz="2600" dirty="0"/>
              <a:t>the school nurse or </a:t>
            </a:r>
            <a:r>
              <a:rPr lang="en-US" sz="2600" dirty="0" smtClean="0"/>
              <a:t>administrator.</a:t>
            </a:r>
          </a:p>
          <a:p>
            <a:pPr lvl="1">
              <a:spcBef>
                <a:spcPts val="600"/>
              </a:spcBef>
              <a:spcAft>
                <a:spcPts val="300"/>
              </a:spcAft>
            </a:pPr>
            <a:r>
              <a:rPr lang="en-US" sz="2600" dirty="0" smtClean="0"/>
              <a:t>Never send </a:t>
            </a:r>
            <a:r>
              <a:rPr lang="en-US" sz="2600" dirty="0"/>
              <a:t>a student with a suspected allergic reaction to the school nurse </a:t>
            </a:r>
            <a:r>
              <a:rPr lang="en-US" sz="2600" dirty="0" smtClean="0"/>
              <a:t>alone.</a:t>
            </a:r>
            <a:endParaRPr lang="en-US" sz="2600" dirty="0"/>
          </a:p>
          <a:p>
            <a:pPr lvl="1">
              <a:spcBef>
                <a:spcPts val="600"/>
              </a:spcBef>
              <a:spcAft>
                <a:spcPts val="300"/>
              </a:spcAft>
            </a:pPr>
            <a:r>
              <a:rPr lang="en-US" sz="2600" dirty="0" smtClean="0"/>
              <a:t>The recommended first-line treatment for anaphylaxis is the prompt use of an injectable medication called epinephrine.</a:t>
            </a:r>
          </a:p>
          <a:p>
            <a:pPr lvl="1"/>
            <a:endParaRPr lang="en-US" dirty="0" smtClean="0"/>
          </a:p>
        </p:txBody>
      </p:sp>
      <p:pic>
        <p:nvPicPr>
          <p:cNvPr id="6" name="Picture 5" descr="Photo of people in meeting."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9266" r="6950" b="24324"/>
          <a:stretch/>
        </p:blipFill>
        <p:spPr>
          <a:xfrm>
            <a:off x="399591" y="2971800"/>
            <a:ext cx="1981201" cy="1422400"/>
          </a:xfrm>
          <a:prstGeom prst="rect">
            <a:avLst/>
          </a:prstGeom>
          <a:ln>
            <a:solidFill>
              <a:srgbClr val="26905C"/>
            </a:solidFill>
          </a:ln>
        </p:spPr>
      </p:pic>
      <p:sp>
        <p:nvSpPr>
          <p:cNvPr id="7" name="Slide Number Placeholder 6"/>
          <p:cNvSpPr>
            <a:spLocks noGrp="1"/>
          </p:cNvSpPr>
          <p:nvPr>
            <p:ph type="sldNum" sz="quarter" idx="12"/>
          </p:nvPr>
        </p:nvSpPr>
        <p:spPr/>
        <p:txBody>
          <a:bodyPr/>
          <a:lstStyle/>
          <a:p>
            <a:fld id="{4CD8DCCA-7606-4C9D-B837-5FF7121B4784}" type="slidenum">
              <a:rPr lang="en-US" smtClean="0"/>
              <a:t>8</a:t>
            </a:fld>
            <a:endParaRPr lang="en-US"/>
          </a:p>
        </p:txBody>
      </p:sp>
    </p:spTree>
    <p:extLst>
      <p:ext uri="{BB962C8B-B14F-4D97-AF65-F5344CB8AC3E}">
        <p14:creationId xmlns:p14="http://schemas.microsoft.com/office/powerpoint/2010/main" val="3441923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21364" y="381000"/>
            <a:ext cx="8229600" cy="1143000"/>
          </a:xfrm>
        </p:spPr>
        <p:txBody>
          <a:bodyPr>
            <a:normAutofit/>
          </a:bodyPr>
          <a:lstStyle/>
          <a:p>
            <a:r>
              <a:rPr lang="en-US" sz="3600" b="1" dirty="0" smtClean="0">
                <a:solidFill>
                  <a:schemeClr val="bg1"/>
                </a:solidFill>
              </a:rPr>
              <a:t>What can you do?</a:t>
            </a:r>
            <a:endParaRPr lang="en-US" sz="3600" b="1" dirty="0">
              <a:solidFill>
                <a:schemeClr val="bg1"/>
              </a:solidFill>
            </a:endParaRPr>
          </a:p>
        </p:txBody>
      </p:sp>
      <p:sp>
        <p:nvSpPr>
          <p:cNvPr id="4" name="Content Placeholder 2"/>
          <p:cNvSpPr>
            <a:spLocks noGrp="1"/>
          </p:cNvSpPr>
          <p:nvPr>
            <p:ph idx="1"/>
          </p:nvPr>
        </p:nvSpPr>
        <p:spPr>
          <a:xfrm>
            <a:off x="914400" y="1447800"/>
            <a:ext cx="7924800" cy="3733800"/>
          </a:xfrm>
        </p:spPr>
        <p:txBody>
          <a:bodyPr>
            <a:normAutofit fontScale="92500" lnSpcReduction="10000"/>
          </a:bodyPr>
          <a:lstStyle/>
          <a:p>
            <a:pPr>
              <a:spcAft>
                <a:spcPts val="1200"/>
              </a:spcAft>
            </a:pPr>
            <a:r>
              <a:rPr lang="en-US" sz="2800" b="1" dirty="0" smtClean="0"/>
              <a:t>If you suspect anaphylaxis</a:t>
            </a:r>
          </a:p>
          <a:p>
            <a:pPr marL="740664" lvl="2" indent="-365760">
              <a:spcBef>
                <a:spcPts val="600"/>
              </a:spcBef>
              <a:spcAft>
                <a:spcPts val="1200"/>
              </a:spcAft>
              <a:buSzPct val="100000"/>
              <a:buFont typeface="+mj-lt"/>
              <a:buAutoNum type="arabicPeriod"/>
            </a:pPr>
            <a:r>
              <a:rPr lang="en-US" sz="2600" dirty="0" smtClean="0"/>
              <a:t>Activate </a:t>
            </a:r>
            <a:r>
              <a:rPr lang="en-US" sz="2600" dirty="0"/>
              <a:t>the student’s </a:t>
            </a:r>
            <a:r>
              <a:rPr lang="en-US" sz="2600" dirty="0" smtClean="0"/>
              <a:t>food allergy emergency plan.</a:t>
            </a:r>
            <a:r>
              <a:rPr lang="en-US" sz="2600" dirty="0"/>
              <a:t> </a:t>
            </a:r>
            <a:endParaRPr lang="en-US" sz="2600" dirty="0" smtClean="0"/>
          </a:p>
          <a:p>
            <a:pPr marL="740664" lvl="2" indent="-365760">
              <a:spcBef>
                <a:spcPts val="600"/>
              </a:spcBef>
              <a:spcAft>
                <a:spcPts val="1200"/>
              </a:spcAft>
              <a:buSzPct val="100000"/>
              <a:buFont typeface="+mj-lt"/>
              <a:buAutoNum type="arabicPeriod"/>
            </a:pPr>
            <a:r>
              <a:rPr lang="en-US" sz="2600" dirty="0" smtClean="0"/>
              <a:t>Be ready to administer an epinephrine auto-injector </a:t>
            </a:r>
            <a:r>
              <a:rPr lang="en-US" sz="2600" dirty="0"/>
              <a:t>if </a:t>
            </a:r>
            <a:r>
              <a:rPr lang="en-US" sz="2600" dirty="0" smtClean="0"/>
              <a:t>you </a:t>
            </a:r>
            <a:r>
              <a:rPr lang="en-US" sz="2600" dirty="0"/>
              <a:t>are delegated and trained to do </a:t>
            </a:r>
            <a:r>
              <a:rPr lang="en-US" sz="2600" dirty="0" smtClean="0"/>
              <a:t>so</a:t>
            </a:r>
            <a:r>
              <a:rPr lang="en-US" sz="2600" dirty="0"/>
              <a:t>. </a:t>
            </a:r>
          </a:p>
          <a:p>
            <a:pPr marL="740664" lvl="2" indent="-365760">
              <a:spcBef>
                <a:spcPts val="600"/>
              </a:spcBef>
              <a:spcAft>
                <a:spcPts val="1200"/>
              </a:spcAft>
              <a:buSzPct val="100000"/>
              <a:buFont typeface="+mj-lt"/>
              <a:buAutoNum type="arabicPeriod"/>
            </a:pPr>
            <a:r>
              <a:rPr lang="en-US" sz="2600" dirty="0" smtClean="0"/>
              <a:t>Call </a:t>
            </a:r>
            <a:r>
              <a:rPr lang="en-US" sz="2600" dirty="0"/>
              <a:t>911 or the emergency medical </a:t>
            </a:r>
            <a:r>
              <a:rPr lang="en-US" sz="2600" dirty="0" smtClean="0"/>
              <a:t>system  immediately after administering the epinephrine. All </a:t>
            </a:r>
            <a:r>
              <a:rPr lang="en-US" sz="2600" dirty="0"/>
              <a:t>students with anaphylaxis </a:t>
            </a:r>
            <a:r>
              <a:rPr lang="en-US" sz="2600" dirty="0" smtClean="0"/>
              <a:t>must be monitored </a:t>
            </a:r>
            <a:r>
              <a:rPr lang="en-US" sz="2600" dirty="0"/>
              <a:t>closely and </a:t>
            </a:r>
            <a:r>
              <a:rPr lang="en-US" sz="2600" dirty="0" smtClean="0"/>
              <a:t>evaluated </a:t>
            </a:r>
            <a:r>
              <a:rPr lang="en-US" sz="2600" dirty="0"/>
              <a:t>as soon as </a:t>
            </a:r>
            <a:r>
              <a:rPr lang="en-US" sz="2600" dirty="0" smtClean="0"/>
              <a:t>possible </a:t>
            </a:r>
            <a:r>
              <a:rPr lang="en-US" sz="2600" dirty="0"/>
              <a:t>in an emergency care setting</a:t>
            </a:r>
            <a:r>
              <a:rPr lang="en-US" sz="2600" dirty="0" smtClean="0"/>
              <a:t>.</a:t>
            </a:r>
          </a:p>
          <a:p>
            <a:pPr marL="796925" lvl="2" indent="-334963">
              <a:spcBef>
                <a:spcPts val="600"/>
              </a:spcBef>
              <a:spcAft>
                <a:spcPts val="1200"/>
              </a:spcAft>
              <a:buSzPct val="100000"/>
              <a:buFont typeface="+mj-lt"/>
              <a:buAutoNum type="arabicPeriod"/>
            </a:pPr>
            <a:endParaRPr lang="en-US" b="1" dirty="0" smtClean="0"/>
          </a:p>
          <a:p>
            <a:pPr marL="796925" indent="-334963"/>
            <a:endParaRPr lang="en-US" sz="2800" b="1" dirty="0"/>
          </a:p>
        </p:txBody>
      </p:sp>
      <p:pic>
        <p:nvPicPr>
          <p:cNvPr id="6" name="Picture 5" descr="Picture of an ambulance." title="Alt text."/>
          <p:cNvPicPr>
            <a:picLocks noChangeAspect="1"/>
          </p:cNvPicPr>
          <p:nvPr/>
        </p:nvPicPr>
        <p:blipFill rotWithShape="1">
          <a:blip r:embed="rId3">
            <a:extLst>
              <a:ext uri="{28A0092B-C50C-407E-A947-70E740481C1C}">
                <a14:useLocalDpi xmlns:a14="http://schemas.microsoft.com/office/drawing/2010/main" val="0"/>
              </a:ext>
            </a:extLst>
          </a:blip>
          <a:srcRect t="11143" b="12143"/>
          <a:stretch/>
        </p:blipFill>
        <p:spPr>
          <a:xfrm>
            <a:off x="2895600" y="4840224"/>
            <a:ext cx="3200400" cy="1636776"/>
          </a:xfrm>
          <a:prstGeom prst="rect">
            <a:avLst/>
          </a:prstGeom>
          <a:ln>
            <a:solidFill>
              <a:srgbClr val="26905C"/>
            </a:solidFill>
          </a:ln>
        </p:spPr>
      </p:pic>
      <p:sp>
        <p:nvSpPr>
          <p:cNvPr id="7" name="Slide Number Placeholder 6"/>
          <p:cNvSpPr>
            <a:spLocks noGrp="1"/>
          </p:cNvSpPr>
          <p:nvPr>
            <p:ph type="sldNum" sz="quarter" idx="12"/>
          </p:nvPr>
        </p:nvSpPr>
        <p:spPr/>
        <p:txBody>
          <a:bodyPr/>
          <a:lstStyle/>
          <a:p>
            <a:fld id="{4CD8DCCA-7606-4C9D-B837-5FF7121B4784}" type="slidenum">
              <a:rPr lang="en-US" smtClean="0"/>
              <a:t>9</a:t>
            </a:fld>
            <a:endParaRPr lang="en-US"/>
          </a:p>
        </p:txBody>
      </p:sp>
    </p:spTree>
    <p:extLst>
      <p:ext uri="{BB962C8B-B14F-4D97-AF65-F5344CB8AC3E}">
        <p14:creationId xmlns:p14="http://schemas.microsoft.com/office/powerpoint/2010/main" val="4006627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3262</Words>
  <Application>Microsoft Office PowerPoint</Application>
  <PresentationFormat>On-screen Show (4:3)</PresentationFormat>
  <Paragraphs>239</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Voluntary Guidelines for Managing Food Allergies in Schools and Early Care and Education Programs</vt:lpstr>
      <vt:lpstr>Objectives</vt:lpstr>
      <vt:lpstr>Overview</vt:lpstr>
      <vt:lpstr>Did you know?</vt:lpstr>
      <vt:lpstr>What can you do?</vt:lpstr>
      <vt:lpstr>What can you do?</vt:lpstr>
      <vt:lpstr>What can you do?</vt:lpstr>
      <vt:lpstr>What can you do?</vt:lpstr>
      <vt:lpstr>What can you do?</vt:lpstr>
      <vt:lpstr>What can you do?</vt:lpstr>
      <vt:lpstr>PowerPoint Presentation</vt:lpstr>
      <vt:lpstr>Help prevent food allergy reactions in the cafeteria.</vt:lpstr>
      <vt:lpstr>What can you do?</vt:lpstr>
      <vt:lpstr>PowerPoint Presentation</vt:lpstr>
      <vt:lpstr>Questions ?</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49</cp:revision>
  <dcterms:created xsi:type="dcterms:W3CDTF">2014-12-19T21:55:48Z</dcterms:created>
  <dcterms:modified xsi:type="dcterms:W3CDTF">2015-02-05T19:07:41Z</dcterms:modified>
</cp:coreProperties>
</file>