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7" r:id="rId2"/>
    <p:sldId id="281" r:id="rId3"/>
    <p:sldId id="282" r:id="rId4"/>
    <p:sldId id="283" r:id="rId5"/>
    <p:sldId id="284" r:id="rId6"/>
    <p:sldId id="285" r:id="rId7"/>
    <p:sldId id="286" r:id="rId8"/>
    <p:sldId id="287" r:id="rId9"/>
    <p:sldId id="288" r:id="rId10"/>
    <p:sldId id="289" r:id="rId11"/>
    <p:sldId id="290" r:id="rId12"/>
    <p:sldId id="291" r:id="rId13"/>
    <p:sldId id="293" r:id="rId14"/>
    <p:sldId id="292" r:id="rId15"/>
    <p:sldId id="278" r:id="rId16"/>
    <p:sldId id="279" r:id="rId17"/>
    <p:sldId id="276"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833D"/>
    <a:srgbClr val="000000"/>
    <a:srgbClr val="75B152"/>
    <a:srgbClr val="EAF3E5"/>
    <a:srgbClr val="56A24B"/>
    <a:srgbClr val="6D6F07"/>
    <a:srgbClr val="8A8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58" autoAdjust="0"/>
    <p:restoredTop sz="74945" autoAdjust="0"/>
  </p:normalViewPr>
  <p:slideViewPr>
    <p:cSldViewPr showGuides="1">
      <p:cViewPr>
        <p:scale>
          <a:sx n="62" d="100"/>
          <a:sy n="62" d="100"/>
        </p:scale>
        <p:origin x="-2112" y="-245"/>
      </p:cViewPr>
      <p:guideLst>
        <p:guide orient="horz" pos="2160"/>
        <p:guide orient="horz" pos="576"/>
        <p:guide pos="2880"/>
        <p:guide pos="672"/>
      </p:guideLst>
    </p:cSldViewPr>
  </p:slideViewPr>
  <p:notesTextViewPr>
    <p:cViewPr>
      <p:scale>
        <a:sx n="1" d="1"/>
        <a:sy n="1" d="1"/>
      </p:scale>
      <p:origin x="0" y="0"/>
    </p:cViewPr>
  </p:notesTextViewPr>
  <p:sorterViewPr>
    <p:cViewPr>
      <p:scale>
        <a:sx n="117" d="100"/>
        <a:sy n="11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2B84D-CC64-4FB7-8097-F1AF35004F03}" type="datetimeFigureOut">
              <a:rPr lang="en-US" smtClean="0"/>
              <a:t>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45ADC-3C0F-4EE9-9FC1-9746E5EFB320}" type="slidenum">
              <a:rPr lang="en-US" smtClean="0"/>
              <a:t>‹#›</a:t>
            </a:fld>
            <a:endParaRPr lang="en-US"/>
          </a:p>
        </p:txBody>
      </p:sp>
    </p:spTree>
    <p:extLst>
      <p:ext uri="{BB962C8B-B14F-4D97-AF65-F5344CB8AC3E}">
        <p14:creationId xmlns:p14="http://schemas.microsoft.com/office/powerpoint/2010/main" val="383556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Notes to Facilitator: Introduce</a:t>
            </a:r>
            <a:r>
              <a:rPr lang="en-US" i="1" baseline="0" dirty="0" smtClean="0"/>
              <a:t> yourself. Take the opportunity to get to know your audience. If the group is small, perhaps each participant can introduce themselves and describe their role in schools. Larger groups might be prompted by a show of hands to identify their roles, or take a moment to introduce themselves to the participants around them. Another idea is to have participants write down one question they have about food allergies on a piece of paper.  At the end of the presentation, you can ask for participants to share questions that were not answered during the presentation. </a:t>
            </a:r>
            <a:endParaRPr lang="en-US" i="1" dirty="0"/>
          </a:p>
        </p:txBody>
      </p:sp>
      <p:sp>
        <p:nvSpPr>
          <p:cNvPr id="4" name="Slide Number Placeholder 3"/>
          <p:cNvSpPr>
            <a:spLocks noGrp="1"/>
          </p:cNvSpPr>
          <p:nvPr>
            <p:ph type="sldNum" sz="quarter" idx="10"/>
          </p:nvPr>
        </p:nvSpPr>
        <p:spPr/>
        <p:txBody>
          <a:bodyPr/>
          <a:lstStyle/>
          <a:p>
            <a:fld id="{45BEA3B1-32FB-4C85-B82B-B8B523343A40}" type="slidenum">
              <a:rPr lang="en-US" smtClean="0"/>
              <a:t>1</a:t>
            </a:fld>
            <a:endParaRPr lang="en-US"/>
          </a:p>
        </p:txBody>
      </p:sp>
    </p:spTree>
    <p:extLst>
      <p:ext uri="{BB962C8B-B14F-4D97-AF65-F5344CB8AC3E}">
        <p14:creationId xmlns:p14="http://schemas.microsoft.com/office/powerpoint/2010/main" val="78522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baseline="0" dirty="0" smtClean="0"/>
              <a:t>Teachers and </a:t>
            </a:r>
            <a:r>
              <a:rPr lang="en-US" baseline="0" dirty="0" err="1" smtClean="0"/>
              <a:t>paraeducators</a:t>
            </a:r>
            <a:r>
              <a:rPr lang="en-US" baseline="0" dirty="0" smtClean="0"/>
              <a:t> are key to managing food allergies in the classroom and school. First of all, educators need to know which students in their classes have food allergies. Student emergency care plans should be kept in an easy to reach and secure location. For students who travel to more than one teacher, this may mean keeping a copy of the emergency plan in each classroom where the student spends time. Also, teachers should share information and responsibilities with other school staff, including substitute teachers and staff who work regularly in the classroom. At the same time, it is very important to respect the privacy of each student and only share information on a “need to know” basis. It is always wise to gain parental consent prior to sharing confidential information.  </a:t>
            </a:r>
          </a:p>
          <a:p>
            <a:endParaRPr lang="en-US" baseline="0" dirty="0" smtClean="0"/>
          </a:p>
          <a:p>
            <a:r>
              <a:rPr lang="en-US" baseline="0" dirty="0" smtClean="0"/>
              <a:t>Prevention is the primary goal of managing food allergies in school and there are several important steps that teachers and other educators can take to help prevent food allergy emergencies.</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Making classroom modifications to ensure that all students can participate fully in class is one such strategy. This can include to clean surfaces, get rid of nonfood materials that contain food allergens (for example, clay and paste), and prevent cross contact of allergens when meals or snacks are served in the classroom. Cross contact occurs when someone comes in contact with a surface or object that is contaminated with an allergen. Avoiding the use of allergens in activities that you plan including arts and crafts, counting, science projects, parties, holidays and celebrations, and cooking can go a long way to creating a safe classroom environment for students with food allergies. </a:t>
            </a:r>
            <a:r>
              <a:rPr lang="en-US" dirty="0" smtClean="0"/>
              <a:t>Ideas for nonfood items for celebrations</a:t>
            </a:r>
            <a:r>
              <a:rPr lang="en-US" baseline="0" dirty="0" smtClean="0"/>
              <a:t>,</a:t>
            </a:r>
            <a:r>
              <a:rPr lang="en-US" dirty="0" smtClean="0"/>
              <a:t> rewards or incentives, can include providing special privileges, extra recess, and small non-food prizes. </a:t>
            </a:r>
            <a:r>
              <a:rPr lang="en-US" baseline="0" dirty="0" smtClean="0"/>
              <a:t>A resource with ideas for celebrating without food can be found at the end of this presentation.</a:t>
            </a:r>
          </a:p>
          <a:p>
            <a:endParaRPr lang="en-US" baseline="0" dirty="0" smtClean="0"/>
          </a:p>
          <a:p>
            <a:r>
              <a:rPr lang="en-US" baseline="0" dirty="0" smtClean="0"/>
              <a:t>If you cannot avoid using a food or known allergen in the classroom, </a:t>
            </a:r>
            <a:r>
              <a:rPr lang="en-US" u="sng" baseline="0" dirty="0" smtClean="0"/>
              <a:t>always</a:t>
            </a:r>
            <a:r>
              <a:rPr lang="en-US" baseline="0" dirty="0" smtClean="0"/>
              <a:t> inform parents and the school nurse and administrator prior to these activities.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10</a:t>
            </a:fld>
            <a:endParaRPr lang="en-US"/>
          </a:p>
        </p:txBody>
      </p:sp>
    </p:spTree>
    <p:extLst>
      <p:ext uri="{BB962C8B-B14F-4D97-AF65-F5344CB8AC3E}">
        <p14:creationId xmlns:p14="http://schemas.microsoft.com/office/powerpoint/2010/main" val="314462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r>
              <a:rPr lang="en-US" dirty="0" smtClean="0"/>
              <a:t>Creating</a:t>
            </a:r>
            <a:r>
              <a:rPr lang="en-US" baseline="0" dirty="0" smtClean="0"/>
              <a:t> and maintaining a healthy, safe, and inclusive classroom also means following and enforcing the school district’s rules and practices for dealing with food allergies. Teachers should take the responsibility also for communicating these rules with students and parents.  </a:t>
            </a:r>
          </a:p>
          <a:p>
            <a:r>
              <a:rPr lang="en-US" baseline="0" dirty="0" smtClean="0"/>
              <a:t/>
            </a:r>
            <a:br>
              <a:rPr lang="en-US" baseline="0" dirty="0" smtClean="0"/>
            </a:br>
            <a:r>
              <a:rPr lang="en-US" baseline="0" dirty="0" smtClean="0"/>
              <a:t>Teachers can also partner with other school professionals including school nurses and mental health professionals to provide the support necessary for students with food allergies and to work with individual students to help them learn to manage their food allergies. Managing food allergies in the classroom and school is a team effort.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key action is to work with parents, school administrators and other school staff to prevent bullying and discrimination against students with food allergies. Teachers can be great role models by respecting the needs of all students and encouraging supportive and positive interactions between students.  All incidents of bullying should be reported to parents and the school administrator.</a:t>
            </a:r>
            <a:r>
              <a:rPr lang="en-US" baseline="30000" dirty="0" smtClean="0"/>
              <a:t>6,7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30000" dirty="0" smtClean="0"/>
          </a:p>
          <a:p>
            <a:r>
              <a:rPr lang="en-US" baseline="0" dirty="0" smtClean="0"/>
              <a:t>Ensuring safe and inclusive eating environments for students can also be accomplished by providing supervision in the cafeteria, when meals or snacks are served in the classroom, on field trips, and during extracurricular activities.</a:t>
            </a:r>
          </a:p>
          <a:p>
            <a:endParaRPr lang="en-US" baseline="0" dirty="0" smtClean="0"/>
          </a:p>
          <a:p>
            <a:r>
              <a:rPr lang="en-US" baseline="0" dirty="0" smtClean="0"/>
              <a:t>Always enforce hand washing before and after eating. Clean surfaces to prevent cross-contact of allergens and do not allow students to trade or share food.  </a:t>
            </a:r>
          </a:p>
          <a:p>
            <a:endParaRPr lang="en-US" baseline="0" dirty="0" smtClean="0"/>
          </a:p>
          <a:p>
            <a:r>
              <a:rPr lang="en-US" baseline="0" dirty="0" smtClean="0"/>
              <a:t>Preparing ahead of time for field trips is very important to ensure that field trip activities are safe for students with food allergies and that there is a plan in place to handle food allergy emergencies during a field trip.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11</a:t>
            </a:fld>
            <a:endParaRPr lang="en-US"/>
          </a:p>
        </p:txBody>
      </p:sp>
    </p:spTree>
    <p:extLst>
      <p:ext uri="{BB962C8B-B14F-4D97-AF65-F5344CB8AC3E}">
        <p14:creationId xmlns:p14="http://schemas.microsoft.com/office/powerpoint/2010/main" val="1824778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actions and planning of s</a:t>
            </a:r>
            <a:r>
              <a:rPr lang="en-US" sz="1200" kern="1200" dirty="0" smtClean="0">
                <a:solidFill>
                  <a:schemeClr val="tx1"/>
                </a:solidFill>
                <a:effectLst/>
                <a:latin typeface="+mn-lt"/>
                <a:ea typeface="+mn-ea"/>
                <a:cs typeface="+mn-cs"/>
              </a:rPr>
              <a:t>chool nutrition</a:t>
            </a:r>
            <a:r>
              <a:rPr lang="en-US" sz="1200" kern="1200" baseline="0" dirty="0" smtClean="0">
                <a:solidFill>
                  <a:schemeClr val="tx1"/>
                </a:solidFill>
                <a:effectLst/>
                <a:latin typeface="+mn-lt"/>
                <a:ea typeface="+mn-ea"/>
                <a:cs typeface="+mn-cs"/>
              </a:rPr>
              <a:t> professionals are also important to ensure healthy and safe schools for students with food allergies. </a:t>
            </a:r>
            <a:r>
              <a:rPr lang="en-US" sz="1200" kern="1200" dirty="0" smtClean="0">
                <a:solidFill>
                  <a:schemeClr val="tx1"/>
                </a:solidFill>
                <a:effectLst/>
                <a:latin typeface="+mn-lt"/>
                <a:ea typeface="+mn-ea"/>
                <a:cs typeface="+mn-cs"/>
              </a:rPr>
              <a:t>School nutrition staff should be able to recognize students with food allergies in the cafeteria. They</a:t>
            </a:r>
            <a:r>
              <a:rPr lang="en-US" sz="1200" kern="1200" baseline="0" dirty="0" smtClean="0">
                <a:solidFill>
                  <a:schemeClr val="tx1"/>
                </a:solidFill>
                <a:effectLst/>
                <a:latin typeface="+mn-lt"/>
                <a:ea typeface="+mn-ea"/>
                <a:cs typeface="+mn-cs"/>
              </a:rPr>
              <a:t> should u</a:t>
            </a:r>
            <a:r>
              <a:rPr lang="en-US" sz="1200" kern="1200" dirty="0" smtClean="0">
                <a:solidFill>
                  <a:schemeClr val="tx1"/>
                </a:solidFill>
                <a:effectLst/>
                <a:latin typeface="+mn-lt"/>
                <a:ea typeface="+mn-ea"/>
                <a:cs typeface="+mn-cs"/>
              </a:rPr>
              <a:t>se point of purchase alerts to identify students with food allergies, if possible.</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y also need to w</a:t>
            </a:r>
            <a:r>
              <a:rPr lang="en-US" sz="1200" kern="1200" dirty="0" smtClean="0">
                <a:solidFill>
                  <a:schemeClr val="tx1"/>
                </a:solidFill>
                <a:effectLst/>
                <a:latin typeface="+mn-lt"/>
                <a:ea typeface="+mn-ea"/>
                <a:cs typeface="+mn-cs"/>
              </a:rPr>
              <a:t>ork with the school nurse or administrator to identify students with food allergies in a way that does not compromise students’ privacy or confidentiality rights.</a:t>
            </a:r>
          </a:p>
          <a:p>
            <a:pPr lvl="0"/>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Another key action is</a:t>
            </a:r>
            <a:r>
              <a:rPr lang="en-US" sz="1200" kern="1200" baseline="0" dirty="0" smtClean="0">
                <a:solidFill>
                  <a:schemeClr val="tx1"/>
                </a:solidFill>
                <a:effectLst/>
                <a:latin typeface="+mn-lt"/>
                <a:ea typeface="+mn-ea"/>
                <a:cs typeface="+mn-cs"/>
              </a:rPr>
              <a:t> to u</a:t>
            </a:r>
            <a:r>
              <a:rPr lang="en-US" sz="1200" kern="1200" dirty="0" smtClean="0">
                <a:solidFill>
                  <a:schemeClr val="tx1"/>
                </a:solidFill>
                <a:effectLst/>
                <a:latin typeface="+mn-lt"/>
                <a:ea typeface="+mn-ea"/>
                <a:cs typeface="+mn-cs"/>
              </a:rPr>
              <a:t>nderstand how to read food labels to identify allergens in foods and beverages served in school meals and snacks. Ingredients can change frequently.</a:t>
            </a:r>
          </a:p>
          <a:p>
            <a:pPr lvl="0"/>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They should be prepared to share information with parents and school nurses about ingredients in recipes and in all food served by the school nutrition program. </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Preventing cross-contact of potential food allergens during food preparation and service on utensils, equipment, and surfaces is additionally</a:t>
            </a:r>
            <a:r>
              <a:rPr lang="en-US" sz="1200" kern="1200" baseline="0" dirty="0" smtClean="0">
                <a:solidFill>
                  <a:schemeClr val="tx1"/>
                </a:solidFill>
                <a:effectLst/>
                <a:latin typeface="+mn-lt"/>
                <a:ea typeface="+mn-ea"/>
                <a:cs typeface="+mn-cs"/>
              </a:rPr>
              <a:t> very important</a:t>
            </a:r>
            <a:r>
              <a:rPr lang="en-US" sz="1200" kern="1200" dirty="0" smtClean="0">
                <a:solidFill>
                  <a:schemeClr val="tx1"/>
                </a:solidFill>
                <a:effectLst/>
                <a:latin typeface="+mn-lt"/>
                <a:ea typeface="+mn-ea"/>
                <a:cs typeface="+mn-cs"/>
              </a:rPr>
              <a:t>. Food service personnel should wash hands during food preparation.</a:t>
            </a:r>
            <a:r>
              <a:rPr lang="en-US" sz="1200" kern="1200" baseline="30000" dirty="0" smtClean="0">
                <a:solidFill>
                  <a:schemeClr val="tx1"/>
                </a:solidFill>
                <a:effectLst/>
                <a:latin typeface="+mn-lt"/>
                <a:ea typeface="+mn-ea"/>
                <a:cs typeface="+mn-cs"/>
              </a:rPr>
              <a:t>8</a:t>
            </a:r>
            <a:endParaRPr lang="en-US" sz="1100" kern="1200" dirty="0" smtClean="0">
              <a:solidFill>
                <a:schemeClr val="tx1"/>
              </a:solidFill>
              <a:effectLst/>
              <a:latin typeface="+mn-lt"/>
              <a:ea typeface="+mn-ea"/>
              <a:cs typeface="+mn-cs"/>
            </a:endParaRPr>
          </a:p>
          <a:p>
            <a:endParaRPr lang="en-US" dirty="0" smtClean="0"/>
          </a:p>
          <a:p>
            <a:pPr lvl="0"/>
            <a:r>
              <a:rPr lang="en-US" sz="1200" kern="1200" dirty="0" smtClean="0">
                <a:solidFill>
                  <a:schemeClr val="tx1"/>
                </a:solidFill>
                <a:effectLst/>
                <a:latin typeface="+mn-lt"/>
                <a:ea typeface="+mn-ea"/>
                <a:cs typeface="+mn-cs"/>
              </a:rPr>
              <a:t>One of the best ways</a:t>
            </a:r>
            <a:r>
              <a:rPr lang="en-US" sz="1200" kern="1200" baseline="0" dirty="0" smtClean="0">
                <a:solidFill>
                  <a:schemeClr val="tx1"/>
                </a:solidFill>
                <a:effectLst/>
                <a:latin typeface="+mn-lt"/>
                <a:ea typeface="+mn-ea"/>
                <a:cs typeface="+mn-cs"/>
              </a:rPr>
              <a:t> to prevent accidental food allergy exposures in the cafeteria is to d</a:t>
            </a:r>
            <a:r>
              <a:rPr lang="en-US" sz="1200" kern="1200" dirty="0" smtClean="0">
                <a:solidFill>
                  <a:schemeClr val="tx1"/>
                </a:solidFill>
                <a:effectLst/>
                <a:latin typeface="+mn-lt"/>
                <a:ea typeface="+mn-ea"/>
                <a:cs typeface="+mn-cs"/>
              </a:rPr>
              <a:t>evelop and follow procedures for handling food allergens in the cafeteria, even if a student is not participating in the school meal program.  These actions can help support this goal</a:t>
            </a:r>
          </a:p>
          <a:p>
            <a:pPr lvl="0"/>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Develop and follow procedures for cleaning food preparation areas and cafeteria tables and chairs.</a:t>
            </a:r>
            <a:r>
              <a:rPr lang="en-US" sz="1200" kern="1200" baseline="30000" dirty="0" smtClean="0">
                <a:solidFill>
                  <a:schemeClr val="tx1"/>
                </a:solidFill>
                <a:effectLst/>
                <a:latin typeface="+mn-lt"/>
                <a:ea typeface="+mn-ea"/>
                <a:cs typeface="+mn-cs"/>
              </a:rPr>
              <a:t>8</a:t>
            </a:r>
          </a:p>
          <a:p>
            <a:pPr marL="457200" lvl="1" indent="0">
              <a:buFont typeface="Arial" panose="020B0604020202020204" pitchFamily="34" charset="0"/>
              <a:buNone/>
            </a:pP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Support hand washing by students before and after eating.</a:t>
            </a:r>
          </a:p>
          <a:p>
            <a:pPr marL="457200" lvl="1" indent="0">
              <a:buFont typeface="Arial" panose="020B0604020202020204" pitchFamily="34" charset="0"/>
              <a:buNone/>
            </a:pP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Discourage trading or sharing of food.</a:t>
            </a:r>
          </a:p>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1" indent="0">
              <a:buFont typeface="Arial" panose="020B0604020202020204" pitchFamily="34" charset="0"/>
              <a:buNone/>
            </a:pPr>
            <a:r>
              <a:rPr lang="en-US" sz="1200" kern="1200" dirty="0" smtClean="0">
                <a:solidFill>
                  <a:schemeClr val="tx1"/>
                </a:solidFill>
                <a:effectLst/>
                <a:latin typeface="+mn-lt"/>
                <a:ea typeface="+mn-ea"/>
                <a:cs typeface="+mn-cs"/>
              </a:rPr>
              <a:t>On</a:t>
            </a:r>
            <a:r>
              <a:rPr lang="en-US" sz="1200" kern="1200" baseline="0" dirty="0" smtClean="0">
                <a:solidFill>
                  <a:schemeClr val="tx1"/>
                </a:solidFill>
                <a:effectLst/>
                <a:latin typeface="+mn-lt"/>
                <a:ea typeface="+mn-ea"/>
                <a:cs typeface="+mn-cs"/>
              </a:rPr>
              <a:t> the advice of health care providers and parents, some schools may establish special cafeteria seating for students with life-threatening food allergies.  Sometimes these tables are referred to as “peanut-free” or “allergy safe” tables.  If these arrangements are made, every effort should be made to allow other students to also sit at the allergen-free tables as long as they also do not have the allergen on their trays and packaged lunches.  </a:t>
            </a:r>
            <a:endParaRPr lang="en-US" sz="11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12</a:t>
            </a:fld>
            <a:endParaRPr lang="en-US"/>
          </a:p>
        </p:txBody>
      </p:sp>
    </p:spTree>
    <p:extLst>
      <p:ext uri="{BB962C8B-B14F-4D97-AF65-F5344CB8AC3E}">
        <p14:creationId xmlns:p14="http://schemas.microsoft.com/office/powerpoint/2010/main" val="1077275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lvl="0"/>
            <a:endParaRPr lang="en-US" baseline="0" dirty="0" smtClean="0"/>
          </a:p>
          <a:p>
            <a:pPr lvl="0"/>
            <a:r>
              <a:rPr lang="en-US" baseline="0" dirty="0" smtClean="0"/>
              <a:t>School mental health professionals are also important food allergy team members. Students with life-threatening food allergies may have Section 504 or IEP plans which provide for classroom and school accommodations. School mental health professionals can help develop and carry out these important plans for students. </a:t>
            </a:r>
            <a:r>
              <a:rPr lang="en-US" sz="1200" kern="1200" dirty="0" smtClean="0">
                <a:solidFill>
                  <a:schemeClr val="tx1"/>
                </a:solidFill>
                <a:effectLst/>
                <a:latin typeface="+mn-lt"/>
                <a:ea typeface="+mn-ea"/>
                <a:cs typeface="+mn-cs"/>
              </a:rPr>
              <a:t>They are also able</a:t>
            </a:r>
            <a:r>
              <a:rPr lang="en-US" sz="1200" kern="1200" baseline="0" dirty="0" smtClean="0">
                <a:solidFill>
                  <a:schemeClr val="tx1"/>
                </a:solidFill>
                <a:effectLst/>
                <a:latin typeface="+mn-lt"/>
                <a:ea typeface="+mn-ea"/>
                <a:cs typeface="+mn-cs"/>
              </a:rPr>
              <a:t> to a</a:t>
            </a:r>
            <a:r>
              <a:rPr lang="en-US" sz="1200" kern="1200" dirty="0" smtClean="0">
                <a:solidFill>
                  <a:schemeClr val="tx1"/>
                </a:solidFill>
                <a:effectLst/>
                <a:latin typeface="+mn-lt"/>
                <a:ea typeface="+mn-ea"/>
                <a:cs typeface="+mn-cs"/>
              </a:rPr>
              <a:t>ddress immediate and long-term mental health problems, such as anxiety, depression, social isolation, and stress,</a:t>
            </a:r>
            <a:r>
              <a:rPr lang="en-US" sz="1200" kern="1200" baseline="0" dirty="0" smtClean="0">
                <a:solidFill>
                  <a:schemeClr val="tx1"/>
                </a:solidFill>
                <a:effectLst/>
                <a:latin typeface="+mn-lt"/>
                <a:ea typeface="+mn-ea"/>
                <a:cs typeface="+mn-cs"/>
              </a:rPr>
              <a:t> and can h</a:t>
            </a:r>
            <a:r>
              <a:rPr lang="en-US" sz="1200" kern="1200" dirty="0" smtClean="0">
                <a:solidFill>
                  <a:schemeClr val="tx1"/>
                </a:solidFill>
                <a:effectLst/>
                <a:latin typeface="+mn-lt"/>
                <a:ea typeface="+mn-ea"/>
                <a:cs typeface="+mn-cs"/>
              </a:rPr>
              <a:t>elp connect families with community health providers and resources.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In addition</a:t>
            </a:r>
            <a:r>
              <a:rPr lang="en-US" sz="1200" kern="1200" baseline="0" dirty="0" smtClean="0">
                <a:solidFill>
                  <a:schemeClr val="tx1"/>
                </a:solidFill>
                <a:effectLst/>
                <a:latin typeface="+mn-lt"/>
                <a:ea typeface="+mn-ea"/>
                <a:cs typeface="+mn-cs"/>
              </a:rPr>
              <a:t> to helping with the daily management of students with food allergies, school mental health professionals are also in a position to help support a healthy and safe school environment by </a:t>
            </a:r>
            <a:r>
              <a:rPr lang="en-US" sz="1200" kern="1200" dirty="0" smtClean="0">
                <a:solidFill>
                  <a:schemeClr val="tx1"/>
                </a:solidFill>
                <a:effectLst/>
                <a:latin typeface="+mn-lt"/>
                <a:ea typeface="+mn-ea"/>
                <a:cs typeface="+mn-cs"/>
              </a:rPr>
              <a:t>providing training and education for staff and parents on the mental and emotional health issues faced by students with food allergies.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a:t>
            </a:r>
            <a:r>
              <a:rPr lang="en-US" sz="1200" kern="1200" baseline="0" dirty="0" smtClean="0">
                <a:solidFill>
                  <a:schemeClr val="tx1"/>
                </a:solidFill>
                <a:effectLst/>
                <a:latin typeface="+mn-lt"/>
                <a:ea typeface="+mn-ea"/>
                <a:cs typeface="+mn-cs"/>
              </a:rPr>
              <a:t> also can help encourage a climate of kindness and w</a:t>
            </a:r>
            <a:r>
              <a:rPr lang="en-US" sz="1200" kern="1200" dirty="0" smtClean="0">
                <a:solidFill>
                  <a:schemeClr val="tx1"/>
                </a:solidFill>
                <a:effectLst/>
                <a:latin typeface="+mn-lt"/>
                <a:ea typeface="+mn-ea"/>
                <a:cs typeface="+mn-cs"/>
              </a:rPr>
              <a:t>ork with parents, classroom teachers and other school staff to prevent bullying and discrimination against students with food allergies.</a:t>
            </a:r>
            <a:r>
              <a:rPr lang="en-US" sz="1200" kern="1200" baseline="30000" dirty="0" smtClean="0">
                <a:solidFill>
                  <a:schemeClr val="tx1"/>
                </a:solidFill>
                <a:effectLst/>
                <a:latin typeface="+mn-lt"/>
                <a:ea typeface="+mn-ea"/>
                <a:cs typeface="+mn-cs"/>
              </a:rPr>
              <a:t>4</a:t>
            </a:r>
            <a:r>
              <a:rPr lang="en-US" sz="1200" kern="1200" baseline="0" dirty="0" smtClean="0">
                <a:solidFill>
                  <a:schemeClr val="tx1"/>
                </a:solidFill>
                <a:effectLst/>
                <a:latin typeface="+mn-lt"/>
                <a:ea typeface="+mn-ea"/>
                <a:cs typeface="+mn-cs"/>
              </a:rPr>
              <a:t> </a:t>
            </a:r>
            <a:r>
              <a:rPr lang="en-US" dirty="0" smtClean="0"/>
              <a:t>All bullying should be reported</a:t>
            </a:r>
            <a:r>
              <a:rPr lang="en-US" baseline="0" dirty="0" smtClean="0"/>
              <a:t> to the school administrator.</a:t>
            </a:r>
            <a:endParaRPr lang="en-US" dirty="0" smtClean="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13</a:t>
            </a:fld>
            <a:endParaRPr lang="en-US"/>
          </a:p>
        </p:txBody>
      </p:sp>
    </p:spTree>
    <p:extLst>
      <p:ext uri="{BB962C8B-B14F-4D97-AF65-F5344CB8AC3E}">
        <p14:creationId xmlns:p14="http://schemas.microsoft.com/office/powerpoint/2010/main" val="4280281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baseline="0" dirty="0" smtClean="0"/>
              <a:t>For all school districts, the goal of transporting students is to get them to their homes and schools safely. There are several important actions that bus drivers and attendants can do to help prevent food allergy emergencies on school buses.</a:t>
            </a:r>
          </a:p>
          <a:p>
            <a:endParaRPr lang="en-US" baseline="0" dirty="0" smtClean="0"/>
          </a:p>
          <a:p>
            <a:pPr lvl="0"/>
            <a:r>
              <a:rPr lang="en-US" sz="1200" kern="1200" dirty="0" smtClean="0">
                <a:solidFill>
                  <a:schemeClr val="tx1"/>
                </a:solidFill>
                <a:effectLst/>
                <a:latin typeface="+mn-lt"/>
                <a:ea typeface="+mn-ea"/>
                <a:cs typeface="+mn-cs"/>
              </a:rPr>
              <a:t>First, transportation staff</a:t>
            </a:r>
            <a:r>
              <a:rPr lang="en-US" sz="1200" kern="1200" baseline="0" dirty="0" smtClean="0">
                <a:solidFill>
                  <a:schemeClr val="tx1"/>
                </a:solidFill>
                <a:effectLst/>
                <a:latin typeface="+mn-lt"/>
                <a:ea typeface="+mn-ea"/>
                <a:cs typeface="+mn-cs"/>
              </a:rPr>
              <a:t> should</a:t>
            </a:r>
            <a:r>
              <a:rPr lang="en-US" sz="1200" kern="1200" dirty="0" smtClean="0">
                <a:solidFill>
                  <a:schemeClr val="tx1"/>
                </a:solidFill>
                <a:effectLst/>
                <a:latin typeface="+mn-lt"/>
                <a:ea typeface="+mn-ea"/>
                <a:cs typeface="+mn-cs"/>
              </a:rPr>
              <a:t> enforce district food policies for all students riding a school bus. Rules that prohibit eating and drinking on school buses help to protect students from food allergy reactions while riding the bus. Exceptions may need to be made for individual students who need to eat due to medical conditions, such as diabetes.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food or candy should not be given to students riding the bus</a:t>
            </a:r>
            <a:r>
              <a:rPr lang="en-US" sz="1200" kern="1200" baseline="0" dirty="0" smtClean="0">
                <a:solidFill>
                  <a:schemeClr val="tx1"/>
                </a:solidFill>
                <a:effectLst/>
                <a:latin typeface="+mn-lt"/>
                <a:ea typeface="+mn-ea"/>
                <a:cs typeface="+mn-cs"/>
              </a:rPr>
              <a:t>. Many allergens are hidden in candy and could pose a danger to students with food allergies</a:t>
            </a:r>
            <a:r>
              <a:rPr lang="en-US" sz="1200" kern="1200" dirty="0" smtClean="0">
                <a:solidFill>
                  <a:schemeClr val="tx1"/>
                </a:solidFill>
                <a:effectLst/>
                <a:latin typeface="+mn-lt"/>
                <a:ea typeface="+mn-ea"/>
                <a:cs typeface="+mn-cs"/>
              </a:rPr>
              <a:t>. Bus</a:t>
            </a:r>
            <a:r>
              <a:rPr lang="en-US" sz="1200" kern="1200" baseline="0" dirty="0" smtClean="0">
                <a:solidFill>
                  <a:schemeClr val="tx1"/>
                </a:solidFill>
                <a:effectLst/>
                <a:latin typeface="+mn-lt"/>
                <a:ea typeface="+mn-ea"/>
                <a:cs typeface="+mn-cs"/>
              </a:rPr>
              <a:t> drivers should c</a:t>
            </a:r>
            <a:r>
              <a:rPr lang="en-US" sz="1200" kern="1200" dirty="0" smtClean="0">
                <a:solidFill>
                  <a:schemeClr val="tx1"/>
                </a:solidFill>
                <a:effectLst/>
                <a:latin typeface="+mn-lt"/>
                <a:ea typeface="+mn-ea"/>
                <a:cs typeface="+mn-cs"/>
              </a:rPr>
              <a:t>onsider rewarding children</a:t>
            </a:r>
            <a:r>
              <a:rPr lang="en-US" sz="1200" kern="1200" baseline="0" dirty="0" smtClean="0">
                <a:solidFill>
                  <a:schemeClr val="tx1"/>
                </a:solidFill>
                <a:effectLst/>
                <a:latin typeface="+mn-lt"/>
                <a:ea typeface="+mn-ea"/>
                <a:cs typeface="+mn-cs"/>
              </a:rPr>
              <a:t> with praise or small nonfood items. A kind word of praise will linger with a child much longer than a piece of candy.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Finally,</a:t>
            </a:r>
            <a:r>
              <a:rPr lang="en-US" sz="1200" kern="1200" baseline="0" dirty="0" smtClean="0">
                <a:solidFill>
                  <a:schemeClr val="tx1"/>
                </a:solidFill>
                <a:effectLst/>
                <a:latin typeface="+mn-lt"/>
                <a:ea typeface="+mn-ea"/>
                <a:cs typeface="+mn-cs"/>
              </a:rPr>
              <a:t> school </a:t>
            </a:r>
            <a:r>
              <a:rPr lang="en-US" sz="1200" kern="1200" dirty="0" smtClean="0">
                <a:solidFill>
                  <a:schemeClr val="tx1"/>
                </a:solidFill>
                <a:effectLst/>
                <a:latin typeface="+mn-lt"/>
                <a:ea typeface="+mn-ea"/>
                <a:cs typeface="+mn-cs"/>
              </a:rPr>
              <a:t>districts should develop cleaning procedures for bus surfaces, such as seats and handrails. This</a:t>
            </a:r>
            <a:r>
              <a:rPr lang="en-US" sz="1200" kern="1200" baseline="0" dirty="0" smtClean="0">
                <a:solidFill>
                  <a:schemeClr val="tx1"/>
                </a:solidFill>
                <a:effectLst/>
                <a:latin typeface="+mn-lt"/>
                <a:ea typeface="+mn-ea"/>
                <a:cs typeface="+mn-cs"/>
              </a:rPr>
              <a:t> will help decrease the possibility of cross contact with allergens.</a:t>
            </a:r>
            <a:endParaRPr lang="en-US" sz="1200" kern="1200" dirty="0" smtClean="0">
              <a:solidFill>
                <a:schemeClr val="tx1"/>
              </a:solidFill>
              <a:effectLst/>
              <a:latin typeface="+mn-lt"/>
              <a:ea typeface="+mn-ea"/>
              <a:cs typeface="+mn-cs"/>
            </a:endParaRPr>
          </a:p>
          <a:p>
            <a:endParaRPr lang="en-US" baseline="0" dirty="0" smtClean="0"/>
          </a:p>
          <a:p>
            <a:r>
              <a:rPr lang="en-US" sz="1200" b="0" kern="1200" dirty="0" smtClean="0">
                <a:solidFill>
                  <a:schemeClr val="tx1"/>
                </a:solidFill>
                <a:effectLst/>
                <a:latin typeface="+mn-lt"/>
                <a:ea typeface="+mn-ea"/>
                <a:cs typeface="+mn-cs"/>
                <a:sym typeface="Wingdings"/>
              </a:rPr>
              <a:t>Another</a:t>
            </a:r>
            <a:r>
              <a:rPr lang="en-US" sz="1200" b="0" kern="1200" baseline="0" dirty="0" smtClean="0">
                <a:solidFill>
                  <a:schemeClr val="tx1"/>
                </a:solidFill>
                <a:effectLst/>
                <a:latin typeface="+mn-lt"/>
                <a:ea typeface="+mn-ea"/>
                <a:cs typeface="+mn-cs"/>
                <a:sym typeface="Wingdings"/>
              </a:rPr>
              <a:t> important consideration for bus drivers is to </a:t>
            </a:r>
            <a:r>
              <a:rPr lang="en-US" sz="1200" b="0" kern="1200" dirty="0" smtClean="0">
                <a:solidFill>
                  <a:schemeClr val="tx1"/>
                </a:solidFill>
                <a:effectLst/>
                <a:latin typeface="+mn-lt"/>
                <a:ea typeface="+mn-ea"/>
                <a:cs typeface="+mn-cs"/>
              </a:rPr>
              <a:t>support healthy and safe transportation. Several actions are critical.</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These include to ensure that two-way communication systems between schools and school buses are working properly,</a:t>
            </a:r>
            <a:r>
              <a:rPr lang="en-US" sz="1200" kern="1200" baseline="0" dirty="0" smtClean="0">
                <a:solidFill>
                  <a:schemeClr val="tx1"/>
                </a:solidFill>
                <a:effectLst/>
                <a:latin typeface="+mn-lt"/>
                <a:ea typeface="+mn-ea"/>
                <a:cs typeface="+mn-cs"/>
              </a:rPr>
              <a:t> to e</a:t>
            </a:r>
            <a:r>
              <a:rPr lang="en-US" sz="1200" kern="1200" dirty="0" smtClean="0">
                <a:solidFill>
                  <a:schemeClr val="tx1"/>
                </a:solidFill>
                <a:effectLst/>
                <a:latin typeface="+mn-lt"/>
                <a:ea typeface="+mn-ea"/>
                <a:cs typeface="+mn-cs"/>
              </a:rPr>
              <a:t>ncourage students to treat each</a:t>
            </a:r>
            <a:r>
              <a:rPr lang="en-US" sz="1200" kern="1200" baseline="0" dirty="0" smtClean="0">
                <a:solidFill>
                  <a:schemeClr val="tx1"/>
                </a:solidFill>
                <a:effectLst/>
                <a:latin typeface="+mn-lt"/>
                <a:ea typeface="+mn-ea"/>
                <a:cs typeface="+mn-cs"/>
              </a:rPr>
              <a:t> other with kindness and respect, and to</a:t>
            </a:r>
            <a:r>
              <a:rPr lang="en-US" sz="1200" kern="1200" dirty="0" smtClean="0">
                <a:solidFill>
                  <a:schemeClr val="tx1"/>
                </a:solidFill>
                <a:effectLst/>
                <a:latin typeface="+mn-lt"/>
                <a:ea typeface="+mn-ea"/>
                <a:cs typeface="+mn-cs"/>
              </a:rPr>
              <a:t> report all cases of bullying to parents and the school administrator.</a:t>
            </a:r>
          </a:p>
          <a:p>
            <a:pPr lvl="0"/>
            <a:endParaRPr lang="en-US" sz="1200" kern="1200" dirty="0" smtClean="0">
              <a:solidFill>
                <a:schemeClr val="tx1"/>
              </a:solidFill>
              <a:effectLst/>
              <a:latin typeface="+mn-lt"/>
              <a:ea typeface="+mn-ea"/>
              <a:cs typeface="+mn-cs"/>
            </a:endParaRPr>
          </a:p>
          <a:p>
            <a:r>
              <a:rPr lang="en-US" baseline="0" dirty="0" smtClean="0"/>
              <a:t>There is no treatment to prevent food allergy reactions. Strict avoidance of the food allergen is the only way to prevent a reaction. Since avoidance is not always possible, school transportation staff, like all school staff, must be prepared to deal with allergic reactions, including anaphylaxis. </a:t>
            </a:r>
          </a:p>
          <a:p>
            <a:endParaRPr lang="en-US" baseline="0" dirty="0" smtClean="0"/>
          </a:p>
          <a:p>
            <a:pPr lvl="0"/>
            <a:r>
              <a:rPr lang="en-US" sz="1200" kern="1200" dirty="0" smtClean="0">
                <a:solidFill>
                  <a:schemeClr val="tx1"/>
                </a:solidFill>
                <a:effectLst/>
                <a:latin typeface="+mn-lt"/>
                <a:ea typeface="+mn-ea"/>
                <a:cs typeface="+mn-cs"/>
              </a:rPr>
              <a:t>If a severe food allergy reaction, or anaphylaxis, is suspected on the bus, staff should take immediate action: </a:t>
            </a:r>
          </a:p>
          <a:p>
            <a:pPr lvl="0"/>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Call 911 or the emergency medical system (EMS) and ask for emergency transportation of any student showing signs of anaphylaxis. </a:t>
            </a:r>
          </a:p>
          <a:p>
            <a:pPr marL="457200" lvl="1" indent="0">
              <a:buFont typeface="Arial" panose="020B0604020202020204" pitchFamily="34" charset="0"/>
              <a:buNone/>
            </a:pP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Transportation staff need to know the location of emergency medication and be ready to administer an epinephrine auto-injector if they are a delegated and trained staff member.</a:t>
            </a:r>
            <a:r>
              <a:rPr lang="en-US" sz="1200" kern="1200" baseline="30000" dirty="0" smtClean="0">
                <a:solidFill>
                  <a:schemeClr val="tx1"/>
                </a:solidFill>
                <a:effectLst/>
                <a:latin typeface="+mn-lt"/>
                <a:ea typeface="+mn-ea"/>
                <a:cs typeface="+mn-cs"/>
              </a:rPr>
              <a:t>3-4</a:t>
            </a:r>
          </a:p>
          <a:p>
            <a:pPr marL="628650" lvl="1" indent="-171450">
              <a:buFont typeface="Arial" panose="020B0604020202020204" pitchFamily="34" charset="0"/>
              <a:buChar char="•"/>
            </a:pP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Finally,</a:t>
            </a:r>
            <a:r>
              <a:rPr lang="en-US" sz="1200" kern="1200" baseline="0" dirty="0" smtClean="0">
                <a:solidFill>
                  <a:schemeClr val="tx1"/>
                </a:solidFill>
                <a:effectLst/>
                <a:latin typeface="+mn-lt"/>
                <a:ea typeface="+mn-ea"/>
                <a:cs typeface="+mn-cs"/>
              </a:rPr>
              <a:t> if a food allergy emergency does happen on the bus,</a:t>
            </a:r>
            <a:r>
              <a:rPr lang="en-US" sz="1200" kern="1200" dirty="0" smtClean="0">
                <a:solidFill>
                  <a:schemeClr val="tx1"/>
                </a:solidFill>
                <a:effectLst/>
                <a:latin typeface="+mn-lt"/>
                <a:ea typeface="+mn-ea"/>
                <a:cs typeface="+mn-cs"/>
              </a:rPr>
              <a:t> the school administrator should be</a:t>
            </a:r>
            <a:r>
              <a:rPr lang="en-US" sz="1200" kern="1200" baseline="0" dirty="0" smtClean="0">
                <a:solidFill>
                  <a:schemeClr val="tx1"/>
                </a:solidFill>
                <a:effectLst/>
                <a:latin typeface="+mn-lt"/>
                <a:ea typeface="+mn-ea"/>
                <a:cs typeface="+mn-cs"/>
              </a:rPr>
              <a:t> informed of </a:t>
            </a:r>
            <a:r>
              <a:rPr lang="en-US" sz="1200" kern="1200" dirty="0" smtClean="0">
                <a:solidFill>
                  <a:schemeClr val="tx1"/>
                </a:solidFill>
                <a:effectLst/>
                <a:latin typeface="+mn-lt"/>
                <a:ea typeface="+mn-ea"/>
                <a:cs typeface="+mn-cs"/>
              </a:rPr>
              <a:t>the actions taken and the need for someone to contact the student’s parents.</a:t>
            </a:r>
          </a:p>
          <a:p>
            <a:pPr marL="628650" lvl="1" indent="-171450">
              <a:buFont typeface="Arial" panose="020B0604020202020204" pitchFamily="34" charset="0"/>
              <a:buChar char="•"/>
            </a:pPr>
            <a:endParaRPr lang="en-US" sz="11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14</a:t>
            </a:fld>
            <a:endParaRPr lang="en-US"/>
          </a:p>
        </p:txBody>
      </p:sp>
    </p:spTree>
    <p:extLst>
      <p:ext uri="{BB962C8B-B14F-4D97-AF65-F5344CB8AC3E}">
        <p14:creationId xmlns:p14="http://schemas.microsoft.com/office/powerpoint/2010/main" val="141734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r>
              <a:rPr lang="en-US" i="0" baseline="0" dirty="0" smtClean="0"/>
              <a:t>Managing food allergies can be accomplished through a partnership between families, health care providers, and schools. Educators need to know how to help students with food allergies be safe and supported at school. This presentation presented an overview of the </a:t>
            </a:r>
            <a:r>
              <a:rPr lang="en-US" i="1" baseline="0" dirty="0" smtClean="0"/>
              <a:t>CDC Voluntary Guidelines for Managing Food Allergies in Schools and Early Care and Education Programs</a:t>
            </a:r>
            <a:r>
              <a:rPr lang="en-US" i="0" baseline="0" dirty="0" smtClean="0"/>
              <a:t>. Thank you for being part of this critical team effort to support students with food allergies so that they can be healthy and safe at school.</a:t>
            </a:r>
            <a:endParaRPr lang="en-US" dirty="0"/>
          </a:p>
        </p:txBody>
      </p:sp>
      <p:sp>
        <p:nvSpPr>
          <p:cNvPr id="4" name="Slide Number Placeholder 3"/>
          <p:cNvSpPr>
            <a:spLocks noGrp="1"/>
          </p:cNvSpPr>
          <p:nvPr>
            <p:ph type="sldNum" sz="quarter" idx="10"/>
          </p:nvPr>
        </p:nvSpPr>
        <p:spPr/>
        <p:txBody>
          <a:bodyPr/>
          <a:lstStyle/>
          <a:p>
            <a:fld id="{45BEA3B1-32FB-4C85-B82B-B8B523343A40}" type="slidenum">
              <a:rPr lang="en-US" smtClean="0"/>
              <a:t>16</a:t>
            </a:fld>
            <a:endParaRPr lang="en-US"/>
          </a:p>
        </p:txBody>
      </p:sp>
    </p:spTree>
    <p:extLst>
      <p:ext uri="{BB962C8B-B14F-4D97-AF65-F5344CB8AC3E}">
        <p14:creationId xmlns:p14="http://schemas.microsoft.com/office/powerpoint/2010/main" val="3256665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A3B1-32FB-4C85-B82B-B8B523343A40}" type="slidenum">
              <a:rPr lang="en-US" smtClean="0"/>
              <a:t>17</a:t>
            </a:fld>
            <a:endParaRPr lang="en-US"/>
          </a:p>
        </p:txBody>
      </p:sp>
    </p:spTree>
    <p:extLst>
      <p:ext uri="{BB962C8B-B14F-4D97-AF65-F5344CB8AC3E}">
        <p14:creationId xmlns:p14="http://schemas.microsoft.com/office/powerpoint/2010/main" val="275836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a:defRPr/>
            </a:pPr>
            <a:r>
              <a:rPr lang="en-US" dirty="0" smtClean="0">
                <a:latin typeface="+mn-lt"/>
                <a:cs typeface="Arial" pitchFamily="34" charset="0"/>
              </a:rPr>
              <a:t>The purpose of this presentation is to explain the role of schools </a:t>
            </a:r>
            <a:r>
              <a:rPr lang="en-US" baseline="0" dirty="0" smtClean="0">
                <a:latin typeface="+mn-lt"/>
                <a:cs typeface="Arial" pitchFamily="34" charset="0"/>
              </a:rPr>
              <a:t>in helping students with food allergies be safe and supported at school. The purpose also is to share the CDC resource of the </a:t>
            </a:r>
            <a:r>
              <a:rPr lang="en-US" i="1" baseline="0" dirty="0" smtClean="0">
                <a:latin typeface="+mn-lt"/>
                <a:cs typeface="Arial" pitchFamily="34" charset="0"/>
              </a:rPr>
              <a:t>Voluntary Guidelines for Managing Food Allergies in Schools and Early Care and Education Programs</a:t>
            </a:r>
            <a:r>
              <a:rPr lang="en-US" i="0" baseline="0" dirty="0" smtClean="0">
                <a:latin typeface="+mn-lt"/>
                <a:cs typeface="Arial" pitchFamily="34" charset="0"/>
              </a:rPr>
              <a:t>.   </a:t>
            </a:r>
          </a:p>
          <a:p>
            <a:pPr>
              <a:defRPr/>
            </a:pPr>
            <a:endParaRPr lang="en-US" i="0" baseline="0" dirty="0" smtClean="0">
              <a:latin typeface="+mn-lt"/>
              <a:cs typeface="Arial" pitchFamily="34" charset="0"/>
            </a:endParaRPr>
          </a:p>
          <a:p>
            <a:pPr>
              <a:defRPr/>
            </a:pPr>
            <a:r>
              <a:rPr lang="en-US" i="0" baseline="0" dirty="0" smtClean="0">
                <a:latin typeface="+mn-lt"/>
                <a:cs typeface="Arial" pitchFamily="34" charset="0"/>
              </a:rPr>
              <a:t>At the end of this presentation, participants will be able to</a:t>
            </a:r>
            <a:endParaRPr lang="en-US" baseline="0" dirty="0" smtClean="0">
              <a:latin typeface="+mn-lt"/>
              <a:cs typeface="Arial" pitchFamily="34" charset="0"/>
            </a:endParaRPr>
          </a:p>
          <a:p>
            <a:pPr>
              <a:defRPr/>
            </a:pPr>
            <a:r>
              <a:rPr lang="en-US" baseline="0" dirty="0" smtClean="0">
                <a:latin typeface="+mn-lt"/>
                <a:cs typeface="Arial" pitchFamily="34" charset="0"/>
              </a:rPr>
              <a:t>                 </a:t>
            </a:r>
            <a:endParaRPr lang="en-US" dirty="0" smtClean="0">
              <a:latin typeface="+mn-lt"/>
              <a:cs typeface="Arial" pitchFamily="34" charset="0"/>
            </a:endParaRPr>
          </a:p>
          <a:p>
            <a:pPr marL="171450" indent="-171450">
              <a:buFont typeface="Arial" panose="020B0604020202020204" pitchFamily="34" charset="0"/>
              <a:buChar char="•"/>
            </a:pPr>
            <a:r>
              <a:rPr lang="en-US" dirty="0" smtClean="0"/>
              <a:t>Describe the symptoms of food allergies and life-threatening reactions.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Identify three action</a:t>
            </a:r>
            <a:r>
              <a:rPr lang="en-US" baseline="0" dirty="0" smtClean="0"/>
              <a:t> steps</a:t>
            </a:r>
            <a:r>
              <a:rPr lang="en-US" dirty="0" smtClean="0"/>
              <a:t> for schools to prepare for and respond to food allergy emergencies.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Identify three ways specific school personnel can create and maintain healthy and safe classrooms and school environments for</a:t>
            </a:r>
            <a:r>
              <a:rPr lang="en-US" baseline="0" dirty="0" smtClean="0"/>
              <a:t> </a:t>
            </a:r>
            <a:r>
              <a:rPr lang="en-US" dirty="0" smtClean="0"/>
              <a:t>students with food allergies. </a:t>
            </a:r>
          </a:p>
          <a:p>
            <a:pPr marL="232914" indent="-232914">
              <a:defRPr/>
            </a:pPr>
            <a:endParaRPr lang="en-US" dirty="0" smtClean="0">
              <a:latin typeface="+mn-lt"/>
              <a:cs typeface="Arial" pitchFamily="34" charset="0"/>
            </a:endParaRPr>
          </a:p>
          <a:p>
            <a:pPr>
              <a:defRPr/>
            </a:pPr>
            <a:r>
              <a:rPr lang="en-US" dirty="0" smtClean="0">
                <a:latin typeface="+mn-lt"/>
                <a:cs typeface="Arial" pitchFamily="34" charset="0"/>
              </a:rPr>
              <a:t>Before we review action steps, I will share some information about the guidelines and the nature of food allergies in the lives</a:t>
            </a:r>
            <a:r>
              <a:rPr lang="en-US" baseline="0" dirty="0" smtClean="0">
                <a:latin typeface="+mn-lt"/>
                <a:cs typeface="Arial" pitchFamily="34" charset="0"/>
              </a:rPr>
              <a:t> of the students we serve.</a:t>
            </a:r>
            <a:endParaRPr lang="en-US" dirty="0" smtClean="0">
              <a:latin typeface="+mn-lt"/>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2</a:t>
            </a:fld>
            <a:endParaRPr lang="en-US"/>
          </a:p>
        </p:txBody>
      </p:sp>
    </p:spTree>
    <p:extLst>
      <p:ext uri="{BB962C8B-B14F-4D97-AF65-F5344CB8AC3E}">
        <p14:creationId xmlns:p14="http://schemas.microsoft.com/office/powerpoint/2010/main" val="228497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2013, CDC</a:t>
            </a:r>
            <a:r>
              <a:rPr lang="en-US" baseline="0" dirty="0" smtClean="0"/>
              <a:t> published the </a:t>
            </a:r>
            <a:r>
              <a:rPr lang="en-US" i="1" baseline="0" dirty="0" smtClean="0"/>
              <a:t>Voluntary Guidelines for Managing Food Allergies in Schools and Early Care and Education Programs</a:t>
            </a:r>
            <a:r>
              <a:rPr lang="en-US" i="0" baseline="0" dirty="0" smtClean="0"/>
              <a:t>, to help schools manage the risk of food allergies and severe allergic reactions in students. Managing food allergies can be accomplished through a partnership between families, health care providers, and schools. All members of the school community need to know how to help students with food allergies be safe and supported at school. This presentation will give you information schools need for managing food allergies and responding to food allergy emergencies.</a:t>
            </a:r>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3</a:t>
            </a:fld>
            <a:endParaRPr lang="en-US"/>
          </a:p>
        </p:txBody>
      </p:sp>
    </p:spTree>
    <p:extLst>
      <p:ext uri="{BB962C8B-B14F-4D97-AF65-F5344CB8AC3E}">
        <p14:creationId xmlns:p14="http://schemas.microsoft.com/office/powerpoint/2010/main" val="851649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dirty="0" smtClean="0"/>
              <a:t>Food</a:t>
            </a:r>
            <a:r>
              <a:rPr lang="en-US" baseline="0" dirty="0" smtClean="0"/>
              <a:t> allergies are a growing concern for health and education officials alike.  Food allergies affect approximately 4% of school-aged children.  For reasons that are not completely understood, the incidence of food allergies is also increasing.</a:t>
            </a:r>
            <a:r>
              <a:rPr lang="en-US" baseline="30000" dirty="0" smtClean="0"/>
              <a:t>1,2  </a:t>
            </a:r>
          </a:p>
          <a:p>
            <a:endParaRPr lang="en-US" baseline="30000" dirty="0" smtClean="0"/>
          </a:p>
          <a:p>
            <a:r>
              <a:rPr lang="en-US" sz="1200" baseline="0" dirty="0" smtClean="0"/>
              <a:t>Another alarming statistic is that 1 of 5 students (20%) with food allergies will have a reaction while at school and up to 25% of students who have a severe and potentially life threatening reaction at school have no previous know food allergy.</a:t>
            </a:r>
            <a:r>
              <a:rPr lang="en-US" sz="1200" baseline="30000" dirty="0" smtClean="0"/>
              <a:t>3,4</a:t>
            </a:r>
            <a:endParaRPr lang="en-US" sz="1200" baseline="0" dirty="0" smtClean="0"/>
          </a:p>
          <a:p>
            <a:endParaRPr lang="en-US"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Notes to Facilitator: This may be a good time to have participants</a:t>
            </a:r>
            <a:r>
              <a:rPr lang="en-US" i="1" baseline="0" dirty="0" smtClean="0"/>
              <a:t> who have ever worked with a student with food allergies or have had a family member with life threatening allergies stand up.  This could help emphasize the importance of learning more about managing food allergies in schools.</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4</a:t>
            </a:fld>
            <a:endParaRPr lang="en-US"/>
          </a:p>
        </p:txBody>
      </p:sp>
    </p:spTree>
    <p:extLst>
      <p:ext uri="{BB962C8B-B14F-4D97-AF65-F5344CB8AC3E}">
        <p14:creationId xmlns:p14="http://schemas.microsoft.com/office/powerpoint/2010/main" val="3255379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dirty="0" smtClean="0"/>
              <a:t>Understanding</a:t>
            </a:r>
            <a:r>
              <a:rPr lang="en-US" baseline="0" dirty="0" smtClean="0"/>
              <a:t> the nature of food allergies is the first step to effectively manage food allergies in schools.  </a:t>
            </a:r>
          </a:p>
          <a:p>
            <a:endParaRPr lang="en-US" baseline="0" dirty="0" smtClean="0"/>
          </a:p>
          <a:p>
            <a:r>
              <a:rPr lang="en-US" baseline="0" dirty="0" smtClean="0"/>
              <a:t>A food allergy is an adverse immune system response that occurs soon after exposure to a certain food. There are over 170 different foods which can cause food allergies, but most food allergies are caused by milk, eggs, fish, shellfish, wheat, soy, peanuts, and tree nuts. </a:t>
            </a:r>
          </a:p>
          <a:p>
            <a:endParaRPr lang="en-US" baseline="0" dirty="0" smtClean="0"/>
          </a:p>
          <a:p>
            <a:r>
              <a:rPr lang="en-US" baseline="0" dirty="0" smtClean="0"/>
              <a:t>Food allergy reactions can range from mild to very severe and the severity of reactions is difficult to predict. This immune response can include affect the respiratory system, gastrointestinal tract, skin or cardiovascular system. Symptoms can include swollen lips, tongue or eyes; itchiness, rash or hives; nausea, vomiting, loss of consciousness; and mood change or confusion.  </a:t>
            </a:r>
          </a:p>
          <a:p>
            <a:endParaRPr lang="en-US" baseline="0" dirty="0" smtClean="0"/>
          </a:p>
          <a:p>
            <a:r>
              <a:rPr lang="en-US" dirty="0" smtClean="0"/>
              <a:t>Anaphylaxis</a:t>
            </a:r>
            <a:r>
              <a:rPr lang="en-US" baseline="0" dirty="0" smtClean="0"/>
              <a:t> is best described as a severe allergic reaction that is rapid in onset and may cause death. Although not all allergic reactions will develop into anaphylaxis, early signs of anaphylaxis can resemble a mild allergic reaction. Unless obvious symptoms, such as throat hoarseness or swelling, persistent wheezing, or fainting or low blood pressure are present, it is not easy to predict whether these initial, mild symptoms will progress and become an anaphylactic reaction that can result in death.</a:t>
            </a:r>
            <a:r>
              <a:rPr lang="en-US" baseline="30000" dirty="0" smtClean="0"/>
              <a:t>1</a:t>
            </a:r>
            <a:r>
              <a:rPr lang="en-US" baseline="0" dirty="0" smtClean="0"/>
              <a:t> Therefore, all children with known or suspected ingestion of a food allergen and the appearance of symptoms consistent with an allergic reaction must be closely monitored and possibly treated for early signs of anaphylaxis. </a:t>
            </a:r>
          </a:p>
          <a:p>
            <a:endParaRPr lang="en-US" baseline="0" dirty="0" smtClean="0"/>
          </a:p>
          <a:p>
            <a:r>
              <a:rPr lang="en-US" baseline="0" dirty="0" smtClean="0"/>
              <a:t>There is no treatment to prevent food allergy reactions. Strict avoidance of the food allergen is the only way to prevent a reaction. Since avoidance is not always possible, school staff must be prepared to deal with allergic reactions, including anaphylaxis. The recommended first line treatment for anaphylaxis is the prompt use of epinephrine. Epinephrine is typically given by an auto-injector, which is a spring loaded syringe used to deliver a measured dose of epinephrine.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5</a:t>
            </a:fld>
            <a:endParaRPr lang="en-US"/>
          </a:p>
        </p:txBody>
      </p:sp>
    </p:spTree>
    <p:extLst>
      <p:ext uri="{BB962C8B-B14F-4D97-AF65-F5344CB8AC3E}">
        <p14:creationId xmlns:p14="http://schemas.microsoft.com/office/powerpoint/2010/main" val="916600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indent="0">
              <a:buNone/>
            </a:pPr>
            <a:endParaRPr lang="en-US" baseline="0" dirty="0" smtClean="0"/>
          </a:p>
          <a:p>
            <a:pPr marL="0" indent="0">
              <a:buNone/>
            </a:pPr>
            <a:r>
              <a:rPr lang="en-US" baseline="0" dirty="0" smtClean="0"/>
              <a:t>Each school’s food allergy management and prevention plan should address the following five priorities:</a:t>
            </a:r>
          </a:p>
          <a:p>
            <a:pPr marL="0" indent="0">
              <a:buNone/>
            </a:pPr>
            <a:endParaRPr lang="en-US" baseline="0" dirty="0" smtClean="0"/>
          </a:p>
          <a:p>
            <a:pPr marL="171450" indent="-171450">
              <a:buFont typeface="Arial" panose="020B0604020202020204" pitchFamily="34" charset="0"/>
              <a:buChar char="•"/>
            </a:pPr>
            <a:r>
              <a:rPr lang="en-US" baseline="0" dirty="0" smtClean="0"/>
              <a:t>Ensure the daily management of food allergies for individual children.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Prepare for food allergy emergencies.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Provide professional development on food allergies for staff members.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Educate children and family members about food allergies.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Create and maintain a healthy, safe, and inclusive educational environment. </a:t>
            </a:r>
          </a:p>
          <a:p>
            <a:endParaRPr lang="en-US" dirty="0" smtClean="0"/>
          </a:p>
          <a:p>
            <a:r>
              <a:rPr lang="en-US" i="1" dirty="0" smtClean="0"/>
              <a:t>Notes to Facilitator: You could ask participants</a:t>
            </a:r>
            <a:r>
              <a:rPr lang="en-US" i="1" baseline="0" dirty="0" smtClean="0"/>
              <a:t> if they are aware of a food allergy emergency plan in your school or school division and if they know where to locate this plan.  </a:t>
            </a:r>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6</a:t>
            </a:fld>
            <a:endParaRPr lang="en-US"/>
          </a:p>
        </p:txBody>
      </p:sp>
    </p:spTree>
    <p:extLst>
      <p:ext uri="{BB962C8B-B14F-4D97-AF65-F5344CB8AC3E}">
        <p14:creationId xmlns:p14="http://schemas.microsoft.com/office/powerpoint/2010/main" val="48775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dirty="0" smtClean="0"/>
              <a:t>School principals and assistant principals are</a:t>
            </a:r>
            <a:r>
              <a:rPr lang="en-US" baseline="0" dirty="0" smtClean="0"/>
              <a:t> in key positions to lead their schools in planning for the management of food allergies.  School leaders can ensure that their schools are prepared to manage food allergies and food allergy emergencies. Some of the key action steps include</a:t>
            </a:r>
          </a:p>
          <a:p>
            <a:pPr marL="0" indent="0">
              <a:buNone/>
            </a:pPr>
            <a:endParaRPr lang="en-US" baseline="0" dirty="0" smtClean="0"/>
          </a:p>
          <a:p>
            <a:pPr marL="171450" indent="-171450">
              <a:buFont typeface="Arial" panose="020B0604020202020204" pitchFamily="34" charset="0"/>
              <a:buChar char="•"/>
            </a:pPr>
            <a:r>
              <a:rPr lang="en-US" baseline="0" dirty="0" smtClean="0"/>
              <a:t>Coordinate the implementation of the school district’s food allergy policies and the planning and implementation of school’s food allergy plan, also sometimes referred to as the food allergy management and prevention plan or FAMPP. The school administrator also should identify a qualified team leader to take responsibility for development and implementation of the school plan in coordination with school leadership and a team of school staff chosen for this work.  Often this team leader is the school nurse or other district health official. The school plan should include developing procedures for identifying children with food allergies and creating food allergy emergency plans for these students.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Another responsibility of the school administrator is to oversee</a:t>
            </a:r>
            <a:r>
              <a:rPr lang="en-US" baseline="0" dirty="0" smtClean="0"/>
              <a:t> the daily management of food allergies for students.</a:t>
            </a:r>
          </a:p>
          <a:p>
            <a:pPr marL="171450"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One way to accomplish this is to ensure that the school district’s food allergy policies, school management and emergency plans and individual student emergency care plans are created and that all plans are implemented consistently by all school staff.  The school administrator is in a position to ensure that provisions for students receiving 504 and IDEA eligible services are met.</a:t>
            </a:r>
          </a:p>
          <a:p>
            <a:pPr marL="171450"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The school administrator also needs to make sure that the staff members who need to know, have information about students with food allergies.  This exchange of information should occur in accordance with FERPA and other federal and state confidentiality laws.  </a:t>
            </a:r>
          </a:p>
          <a:p>
            <a:pPr marL="171450"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dirty="0" smtClean="0"/>
              <a:t>School administrators</a:t>
            </a:r>
            <a:r>
              <a:rPr lang="en-US" baseline="0" dirty="0" smtClean="0"/>
              <a:t> also need to support practices that promote the health of students with food allergies across the school environment. This includes ensuring that food allergy management practices and policies address before-and-after school activities and the transportation of students.  For example, rules that prohibit eating and drinking on school buses go a long way to protect students with food allergies on school buses. Another important consideration is to ensure that students with food allergies have an equal opportunity to participate in all school activities and events. </a:t>
            </a:r>
            <a:endParaRPr lang="en-US" dirty="0" smtClean="0"/>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7</a:t>
            </a:fld>
            <a:endParaRPr lang="en-US"/>
          </a:p>
        </p:txBody>
      </p:sp>
    </p:spTree>
    <p:extLst>
      <p:ext uri="{BB962C8B-B14F-4D97-AF65-F5344CB8AC3E}">
        <p14:creationId xmlns:p14="http://schemas.microsoft.com/office/powerpoint/2010/main" val="393038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endParaRPr lang="en-US" dirty="0" smtClean="0"/>
          </a:p>
          <a:p>
            <a:r>
              <a:rPr lang="en-US" dirty="0" smtClean="0"/>
              <a:t>Another</a:t>
            </a:r>
            <a:r>
              <a:rPr lang="en-US" baseline="0" dirty="0" smtClean="0"/>
              <a:t> action for school administrators is to prepare schools to be ready to respond to food allergy emergencies. They can make sure that response to food allergy emergencies is part of each school’s emergency plan and that an easy-to-use communication system is available for staff who may need to respond to food allergy reactions and emergencies.</a:t>
            </a:r>
          </a:p>
          <a:p>
            <a:endParaRPr lang="en-US" baseline="0" dirty="0" smtClean="0"/>
          </a:p>
          <a:p>
            <a:r>
              <a:rPr lang="en-US" dirty="0" smtClean="0"/>
              <a:t>Part</a:t>
            </a:r>
            <a:r>
              <a:rPr lang="en-US" baseline="0" dirty="0" smtClean="0"/>
              <a:t> of being ready to respond is to make sure that food allergy management practices and policies are communicated to all parents and families.</a:t>
            </a:r>
          </a:p>
          <a:p>
            <a:endParaRPr lang="en-US" baseline="0" dirty="0" smtClean="0"/>
          </a:p>
          <a:p>
            <a:r>
              <a:rPr lang="en-US" baseline="0" dirty="0" smtClean="0"/>
              <a:t>In addition, school administrators need to ensure that staff who are trained and delegated to administer emergency epinephrine auto-injectors can get to them quickly and easily.</a:t>
            </a:r>
          </a:p>
          <a:p>
            <a:endParaRPr lang="en-US" baseline="0" dirty="0" smtClean="0"/>
          </a:p>
          <a:p>
            <a:r>
              <a:rPr lang="en-US" baseline="0" dirty="0" smtClean="0"/>
              <a:t>Ensuring that staff plan for the needs of students with food allergies during class field trips and during other extra curricular activities is another action step for school leaders. Students with food allergies must have an equal opportunity to participate in all school activities and events.</a:t>
            </a:r>
          </a:p>
          <a:p>
            <a:endParaRPr lang="en-US" baseline="0" dirty="0" smtClean="0"/>
          </a:p>
          <a:p>
            <a:r>
              <a:rPr lang="en-US" baseline="0" dirty="0" smtClean="0"/>
              <a:t>Just as with other potential school emergencies like fires and storms, one of the most important activities that school administrators can conduct are periodic emergency response drills to practice how to handle a food allergy emergency.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8</a:t>
            </a:fld>
            <a:endParaRPr lang="en-US"/>
          </a:p>
        </p:txBody>
      </p:sp>
    </p:spTree>
    <p:extLst>
      <p:ext uri="{BB962C8B-B14F-4D97-AF65-F5344CB8AC3E}">
        <p14:creationId xmlns:p14="http://schemas.microsoft.com/office/powerpoint/2010/main" val="193020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school administrator support and leadership is critical, managing food allergies in school is a team effort. Let’s take a moment to look at key actions that all school staff, including teachers, </a:t>
            </a:r>
            <a:r>
              <a:rPr lang="en-US" baseline="0" dirty="0" err="1" smtClean="0"/>
              <a:t>paraeducators</a:t>
            </a:r>
            <a:r>
              <a:rPr lang="en-US" baseline="0" dirty="0" smtClean="0"/>
              <a:t>, school support teams, food service staff and transportation staff, can all do to support students with food allergies.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all staff need to be trained to recognize and respond to food allergies. All school staff should participate in school-based food allergy training and review resources to help them recognize the signs and symptoms of food allergies and how to respond in an emergency.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There is no treatment to prevent food allergy reactions. Strict avoidance of the food allergen is the only way to prevent a reaction. Since avoidance is not always possible and accidental exposures happen, school staff must be prepared to deal with allergic reactions, including anaphylaxis. </a:t>
            </a:r>
          </a:p>
          <a:p>
            <a:pPr lvl="1"/>
            <a:endParaRPr lang="en-US" baseline="0" dirty="0" smtClean="0"/>
          </a:p>
          <a:p>
            <a:pPr marL="628650" lvl="1" indent="-171450">
              <a:buFont typeface="Arial" panose="020B0604020202020204" pitchFamily="34" charset="0"/>
              <a:buChar char="•"/>
            </a:pPr>
            <a:r>
              <a:rPr lang="en-US" dirty="0" smtClean="0"/>
              <a:t>If an allergic reaction is suspected, the student’s</a:t>
            </a:r>
            <a:r>
              <a:rPr lang="en-US" baseline="0" dirty="0" smtClean="0"/>
              <a:t> food allergy emergency plan should be activated and the </a:t>
            </a:r>
            <a:r>
              <a:rPr lang="en-US" dirty="0" smtClean="0"/>
              <a:t>school nurse or administrator should be called immediately.</a:t>
            </a:r>
          </a:p>
          <a:p>
            <a:pPr marL="628650" lvl="1" indent="-171450">
              <a:buFont typeface="Arial" panose="020B0604020202020204" pitchFamily="34" charset="0"/>
              <a:buChar char="•"/>
            </a:pPr>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 student with a suspected allergic reaction should never be sent to the school nurse alone. </a:t>
            </a:r>
            <a:r>
              <a:rPr lang="en-US" baseline="0" dirty="0" smtClean="0"/>
              <a:t>Allergic reactions can progress rapidly and therefore, a student with a suspected allergic reaction should never be left alone. </a:t>
            </a:r>
          </a:p>
          <a:p>
            <a:pPr marL="457200" lvl="1" indent="0">
              <a:buFont typeface="Arial" panose="020B0604020202020204" pitchFamily="34" charset="0"/>
              <a:buNone/>
            </a:pPr>
            <a:endParaRPr lang="en-US" dirty="0" smtClean="0"/>
          </a:p>
          <a:p>
            <a:pPr marL="628650" lvl="1" indent="-171450">
              <a:buFont typeface="Arial" panose="020B0604020202020204" pitchFamily="34" charset="0"/>
              <a:buChar char="•"/>
            </a:pPr>
            <a:r>
              <a:rPr lang="en-US" dirty="0" smtClean="0"/>
              <a:t>The recommended first-line treatment for anaphylaxis is the prompt use of an injectable medication called epinephrine. This medication</a:t>
            </a:r>
            <a:r>
              <a:rPr lang="en-US" baseline="0" dirty="0" smtClean="0"/>
              <a:t> is given by an auto-injector and is designed to be able to be easily administered by anyone.  </a:t>
            </a:r>
            <a:endParaRPr lang="en-US" dirty="0" smtClean="0"/>
          </a:p>
          <a:p>
            <a:endParaRPr lang="en-US" baseline="0" dirty="0" smtClean="0"/>
          </a:p>
          <a:p>
            <a:r>
              <a:rPr lang="en-US" baseline="0" dirty="0" smtClean="0"/>
              <a:t>Let’s review the important anaphylaxis action steps.</a:t>
            </a:r>
          </a:p>
          <a:p>
            <a:pPr lvl="1"/>
            <a:r>
              <a:rPr lang="en-US" dirty="0" smtClean="0"/>
              <a:t>If anaphylaxis is suspected,</a:t>
            </a:r>
            <a:r>
              <a:rPr lang="en-US" baseline="0" dirty="0" smtClean="0"/>
              <a:t> school staff should</a:t>
            </a:r>
          </a:p>
          <a:p>
            <a:pPr marL="1085850" lvl="2" indent="-171450">
              <a:buFont typeface="Arial" panose="020B0604020202020204" pitchFamily="34" charset="0"/>
              <a:buChar char="•"/>
            </a:pPr>
            <a:r>
              <a:rPr lang="en-US" dirty="0" smtClean="0"/>
              <a:t>Activate the student’s food allergy emergency plan.</a:t>
            </a:r>
          </a:p>
          <a:p>
            <a:pPr marL="1085850" lvl="2" indent="-171450">
              <a:buFont typeface="Arial" panose="020B0604020202020204" pitchFamily="34" charset="0"/>
              <a:buChar char="•"/>
            </a:pPr>
            <a:r>
              <a:rPr lang="en-US" dirty="0" smtClean="0"/>
              <a:t>Be ready to administer an epinephrine auto-injector if the</a:t>
            </a:r>
            <a:r>
              <a:rPr lang="en-US" baseline="0" dirty="0" smtClean="0"/>
              <a:t> staff member </a:t>
            </a:r>
            <a:r>
              <a:rPr lang="en-US" dirty="0" smtClean="0"/>
              <a:t>delegated and trained to do so. </a:t>
            </a:r>
          </a:p>
          <a:p>
            <a:pPr marL="1085850" lvl="2" indent="-171450">
              <a:buFont typeface="Arial" panose="020B0604020202020204" pitchFamily="34" charset="0"/>
              <a:buChar char="•"/>
            </a:pPr>
            <a:r>
              <a:rPr lang="en-US" dirty="0" smtClean="0"/>
              <a:t>Call 911 or the emergency medical system immediately.</a:t>
            </a:r>
            <a:r>
              <a:rPr lang="en-US" baseline="0" dirty="0" smtClean="0"/>
              <a:t> </a:t>
            </a:r>
            <a:r>
              <a:rPr lang="en-US" dirty="0" smtClean="0"/>
              <a:t>All students with anaphylaxis must be monitored closely and</a:t>
            </a:r>
            <a:r>
              <a:rPr lang="en-US" baseline="0" dirty="0" smtClean="0"/>
              <a:t> </a:t>
            </a:r>
            <a:r>
              <a:rPr lang="en-US" dirty="0" smtClean="0"/>
              <a:t>evaluated as soon as possible in an emergency care setting.</a:t>
            </a:r>
          </a:p>
          <a:p>
            <a:endParaRPr lang="en-US" dirty="0" smtClean="0"/>
          </a:p>
          <a:p>
            <a:r>
              <a:rPr lang="en-US" baseline="0" dirty="0" smtClean="0"/>
              <a:t>While epinephrine can quickly improve a person’s symptoms, the effects are not long-lasting and symptoms can recur, resulting in the need for additional doses of epinephrine. It is very important to remember, that even when epinephrine is used, 911 or other emergency medical services (EMS) must be called so the student can be transported quickly in the emergency vehicle to the nearest hospital emergency department for further medical treatment and observation.</a:t>
            </a:r>
            <a:r>
              <a:rPr lang="en-US" baseline="30000" dirty="0" smtClean="0"/>
              <a:t>5</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Planning for the management of food allergies is another key action step for schools. The school nurse or school administrator should be able to provide information on current policies and practices for managing students with food allergies, including how to manage medications and respond to a food allergy reaction. It is also very important to know the school’s food allergy emergency plan, and to be able to help carry out this plan in the classroom and throughout the school day. Students with life-threatening food allergies may have Section 504 or IEP plans which provide for classroom and school accommodations.  School teachers and support teams can help develop and carry out these important plans for students. Students with food allergies should also have emergency care plans which will give direction for responding to food allergy reactions. Staff should become familiar with the food allergy emergency plans for the students they serve.</a:t>
            </a:r>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9</a:t>
            </a:fld>
            <a:endParaRPr lang="en-US"/>
          </a:p>
        </p:txBody>
      </p:sp>
    </p:spTree>
    <p:extLst>
      <p:ext uri="{BB962C8B-B14F-4D97-AF65-F5344CB8AC3E}">
        <p14:creationId xmlns:p14="http://schemas.microsoft.com/office/powerpoint/2010/main" val="2031628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 Id="rId4" Type="http://schemas.openxmlformats.org/officeDocument/2006/relationships/image" Target="../media/image4.t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371600"/>
            <a:ext cx="9144000" cy="4330039"/>
          </a:xfrm>
          <a:prstGeom prst="rect">
            <a:avLst/>
          </a:prstGeom>
          <a:solidFill>
            <a:srgbClr val="EA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510D9B-F8DC-4900-828B-1F5483728567}"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0635" y="5980747"/>
            <a:ext cx="6571488" cy="755904"/>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82" r="182" b="24815"/>
          <a:stretch/>
        </p:blipFill>
        <p:spPr>
          <a:xfrm>
            <a:off x="-1" y="5701639"/>
            <a:ext cx="9144001" cy="1154373"/>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0"/>
            <a:ext cx="9177645" cy="1778466"/>
          </a:xfrm>
          <a:prstGeom prst="rect">
            <a:avLst/>
          </a:prstGeom>
        </p:spPr>
      </p:pic>
    </p:spTree>
    <p:extLst>
      <p:ext uri="{BB962C8B-B14F-4D97-AF65-F5344CB8AC3E}">
        <p14:creationId xmlns:p14="http://schemas.microsoft.com/office/powerpoint/2010/main" val="28002890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16995-9F42-46A3-9E94-70C2C7D1374A}" type="datetime1">
              <a:rPr lang="en-US" smtClean="0"/>
              <a:t>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9443495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0000"/>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A5E3282-8AC7-460A-AA21-F25CDD043F9E}" type="datetime1">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
        <p:nvSpPr>
          <p:cNvPr id="8" name="Content Placeholder 2"/>
          <p:cNvSpPr>
            <a:spLocks noGrp="1"/>
          </p:cNvSpPr>
          <p:nvPr>
            <p:ph idx="1"/>
          </p:nvPr>
        </p:nvSpPr>
        <p:spPr>
          <a:xfrm>
            <a:off x="3962400" y="609600"/>
            <a:ext cx="4724400" cy="5516563"/>
          </a:xfrm>
          <a:prstGeom prst="rect">
            <a:avLst/>
          </a:prstGeom>
        </p:spPr>
        <p:txBody>
          <a:bodyPr/>
          <a:lstStyle>
            <a:lvl1pPr marL="342900" indent="-342900">
              <a:buClr>
                <a:schemeClr val="accent3">
                  <a:lumMod val="75000"/>
                </a:schemeClr>
              </a:buClr>
              <a:buSzPct val="75000"/>
              <a:buFont typeface="Wingdings" panose="05000000000000000000" pitchFamily="2" charset="2"/>
              <a:buChar char=""/>
              <a:defRPr>
                <a:solidFill>
                  <a:srgbClr val="000000"/>
                </a:solidFill>
              </a:defRPr>
            </a:lvl1pPr>
            <a:lvl2pPr marL="742950" indent="-285750">
              <a:buClr>
                <a:schemeClr val="accent3">
                  <a:lumMod val="75000"/>
                </a:schemeClr>
              </a:buClr>
              <a:buSzPct val="70000"/>
              <a:buFont typeface="Wingdings" panose="05000000000000000000" pitchFamily="2" charset="2"/>
              <a:buChar char="n"/>
              <a:defRPr>
                <a:solidFill>
                  <a:srgbClr val="000000"/>
                </a:solidFill>
              </a:defRPr>
            </a:lvl2pPr>
            <a:lvl3pPr marL="1143000" indent="-228600">
              <a:buClr>
                <a:schemeClr val="accent3">
                  <a:lumMod val="75000"/>
                </a:schemeClr>
              </a:buClr>
              <a:buSzPct val="70000"/>
              <a:buFont typeface="Wingdings" panose="05000000000000000000" pitchFamily="2" charset="2"/>
              <a:buChar char="t"/>
              <a:defRPr>
                <a:solidFill>
                  <a:srgbClr val="000000"/>
                </a:solidFill>
              </a:defRPr>
            </a:lvl3pPr>
            <a:lvl4pPr marL="1600200" indent="-228600">
              <a:buClr>
                <a:schemeClr val="accent3">
                  <a:lumMod val="75000"/>
                </a:schemeClr>
              </a:buClr>
              <a:buSzPct val="65000"/>
              <a:buFont typeface="Wingdings" panose="05000000000000000000" pitchFamily="2" charset="2"/>
              <a:buChar char="v"/>
              <a:defRPr>
                <a:solidFill>
                  <a:srgbClr val="000000"/>
                </a:solidFill>
              </a:defRPr>
            </a:lvl4pPr>
            <a:lvl5pPr marL="2057400" indent="-228600">
              <a:buClr>
                <a:schemeClr val="accent3">
                  <a:lumMod val="75000"/>
                </a:schemeClr>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8818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0000"/>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25A3C2-DD25-423E-9E38-EDE809F0DBA8}" type="datetime1">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180228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45833D"/>
              </a:buClr>
              <a:buSzPct val="75000"/>
              <a:buFont typeface="Wingdings" panose="05000000000000000000" pitchFamily="2" charset="2"/>
              <a:buChar char=""/>
              <a:defRPr>
                <a:solidFill>
                  <a:srgbClr val="000000"/>
                </a:solidFill>
              </a:defRPr>
            </a:lvl1pPr>
            <a:lvl2pPr marL="742950" indent="-285750">
              <a:buClr>
                <a:srgbClr val="45833D"/>
              </a:buClr>
              <a:buSzPct val="70000"/>
              <a:buFont typeface="Wingdings" panose="05000000000000000000" pitchFamily="2" charset="2"/>
              <a:buChar char="n"/>
              <a:defRPr>
                <a:solidFill>
                  <a:srgbClr val="000000"/>
                </a:solidFill>
              </a:defRPr>
            </a:lvl2pPr>
            <a:lvl3pPr marL="1143000" indent="-228600">
              <a:buClr>
                <a:srgbClr val="45833D"/>
              </a:buClr>
              <a:buSzPct val="70000"/>
              <a:buFont typeface="Wingdings" panose="05000000000000000000" pitchFamily="2" charset="2"/>
              <a:buChar char="t"/>
              <a:defRPr>
                <a:solidFill>
                  <a:srgbClr val="000000"/>
                </a:solidFill>
              </a:defRPr>
            </a:lvl3pPr>
            <a:lvl4pPr marL="1714500" indent="-342900">
              <a:buClr>
                <a:srgbClr val="45833D"/>
              </a:buClr>
              <a:buSzPct val="65000"/>
              <a:buFont typeface="Wingdings" panose="05000000000000000000" pitchFamily="2" charset="2"/>
              <a:buChar char="v"/>
              <a:defRPr>
                <a:solidFill>
                  <a:srgbClr val="000000"/>
                </a:solidFill>
              </a:defRPr>
            </a:lvl4pPr>
            <a:lvl5pPr marL="2057400" indent="-228600">
              <a:buClr>
                <a:srgbClr val="45833D"/>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AD838EC-62D8-458E-A2AF-F3F1142EA3EF}"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14027970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45833D"/>
              </a:buClr>
              <a:buSzPct val="75000"/>
              <a:buFont typeface="Wingdings" panose="05000000000000000000" pitchFamily="2" charset="2"/>
              <a:buChar char=""/>
              <a:defRPr>
                <a:solidFill>
                  <a:srgbClr val="000000"/>
                </a:solidFill>
              </a:defRPr>
            </a:lvl1pPr>
            <a:lvl2pPr marL="742950" indent="-285750">
              <a:buClr>
                <a:srgbClr val="45833D"/>
              </a:buClr>
              <a:buSzPct val="70000"/>
              <a:buFont typeface="Wingdings" panose="05000000000000000000" pitchFamily="2" charset="2"/>
              <a:buChar char="n"/>
              <a:defRPr>
                <a:solidFill>
                  <a:srgbClr val="000000"/>
                </a:solidFill>
              </a:defRPr>
            </a:lvl2pPr>
            <a:lvl3pPr marL="1143000" indent="-228600">
              <a:buClr>
                <a:srgbClr val="45833D"/>
              </a:buClr>
              <a:buSzPct val="70000"/>
              <a:buFont typeface="Wingdings" panose="05000000000000000000" pitchFamily="2" charset="2"/>
              <a:buChar char="t"/>
              <a:defRPr>
                <a:solidFill>
                  <a:srgbClr val="000000"/>
                </a:solidFill>
              </a:defRPr>
            </a:lvl3pPr>
            <a:lvl4pPr marL="1714500" indent="-342900">
              <a:buClr>
                <a:srgbClr val="45833D"/>
              </a:buClr>
              <a:buSzPct val="65000"/>
              <a:buFont typeface="Wingdings" panose="05000000000000000000" pitchFamily="2" charset="2"/>
              <a:buChar char="v"/>
              <a:defRPr>
                <a:solidFill>
                  <a:srgbClr val="000000"/>
                </a:solidFill>
              </a:defRPr>
            </a:lvl4pPr>
            <a:lvl5pPr marL="2057400" indent="-228600">
              <a:buClr>
                <a:srgbClr val="45833D"/>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AD838EC-62D8-458E-A2AF-F3F1142EA3EF}"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
        <p:nvSpPr>
          <p:cNvPr id="7" name="Round Same Side Corner Rectangle 6"/>
          <p:cNvSpPr/>
          <p:nvPr userDrawn="1"/>
        </p:nvSpPr>
        <p:spPr>
          <a:xfrm>
            <a:off x="357324" y="392464"/>
            <a:ext cx="8431235" cy="846256"/>
          </a:xfrm>
          <a:prstGeom prst="round2SameRect">
            <a:avLst>
              <a:gd name="adj1" fmla="val 13007"/>
              <a:gd name="adj2" fmla="val 0"/>
            </a:avLst>
          </a:prstGeom>
          <a:solidFill>
            <a:srgbClr val="458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4163823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45833D"/>
              </a:buClr>
              <a:buSzPct val="75000"/>
              <a:buFont typeface="Wingdings" panose="05000000000000000000" pitchFamily="2" charset="2"/>
              <a:buChar char=""/>
              <a:defRPr>
                <a:solidFill>
                  <a:srgbClr val="000000"/>
                </a:solidFill>
              </a:defRPr>
            </a:lvl1pPr>
            <a:lvl2pPr marL="742950" indent="-285750">
              <a:buClr>
                <a:srgbClr val="45833D"/>
              </a:buClr>
              <a:buSzPct val="70000"/>
              <a:buFont typeface="Wingdings" panose="05000000000000000000" pitchFamily="2" charset="2"/>
              <a:buChar char="n"/>
              <a:defRPr>
                <a:solidFill>
                  <a:srgbClr val="000000"/>
                </a:solidFill>
              </a:defRPr>
            </a:lvl2pPr>
            <a:lvl3pPr marL="1143000" indent="-228600">
              <a:buClr>
                <a:srgbClr val="45833D"/>
              </a:buClr>
              <a:buSzPct val="70000"/>
              <a:buFont typeface="Wingdings" panose="05000000000000000000" pitchFamily="2" charset="2"/>
              <a:buChar char="t"/>
              <a:defRPr>
                <a:solidFill>
                  <a:srgbClr val="000000"/>
                </a:solidFill>
              </a:defRPr>
            </a:lvl3pPr>
            <a:lvl4pPr marL="1714500" indent="-342900">
              <a:buClr>
                <a:srgbClr val="45833D"/>
              </a:buClr>
              <a:buSzPct val="65000"/>
              <a:buFont typeface="Wingdings" panose="05000000000000000000" pitchFamily="2" charset="2"/>
              <a:buChar char="v"/>
              <a:defRPr>
                <a:solidFill>
                  <a:srgbClr val="000000"/>
                </a:solidFill>
              </a:defRPr>
            </a:lvl4pPr>
            <a:lvl5pPr marL="2057400" indent="-228600">
              <a:buClr>
                <a:srgbClr val="45833D"/>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AD838EC-62D8-458E-A2AF-F3F1142EA3EF}"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
        <p:nvSpPr>
          <p:cNvPr id="7" name="Round Same Side Corner Rectangle 6"/>
          <p:cNvSpPr/>
          <p:nvPr userDrawn="1"/>
        </p:nvSpPr>
        <p:spPr>
          <a:xfrm>
            <a:off x="357324" y="392464"/>
            <a:ext cx="8431235" cy="1283936"/>
          </a:xfrm>
          <a:prstGeom prst="round2SameRect">
            <a:avLst>
              <a:gd name="adj1" fmla="val 9739"/>
              <a:gd name="adj2" fmla="val 0"/>
            </a:avLst>
          </a:prstGeom>
          <a:solidFill>
            <a:srgbClr val="458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2884529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454" y="533400"/>
            <a:ext cx="8421837" cy="905226"/>
          </a:xfrm>
          <a:prstGeom prst="rect">
            <a:avLst/>
          </a:prstGeom>
        </p:spPr>
      </p:pic>
      <p:sp>
        <p:nvSpPr>
          <p:cNvPr id="2" name="Title 1"/>
          <p:cNvSpPr>
            <a:spLocks noGrp="1"/>
          </p:cNvSpPr>
          <p:nvPr>
            <p:ph type="title"/>
          </p:nvPr>
        </p:nvSpPr>
        <p:spPr>
          <a:xfrm>
            <a:off x="533400" y="381000"/>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45833D"/>
              </a:buClr>
              <a:buSzPct val="75000"/>
              <a:buFont typeface="Wingdings" panose="05000000000000000000" pitchFamily="2" charset="2"/>
              <a:buChar char=""/>
              <a:defRPr>
                <a:solidFill>
                  <a:srgbClr val="000000"/>
                </a:solidFill>
              </a:defRPr>
            </a:lvl1pPr>
            <a:lvl2pPr marL="742950" indent="-285750">
              <a:buClr>
                <a:srgbClr val="45833D"/>
              </a:buClr>
              <a:buSzPct val="70000"/>
              <a:buFont typeface="Wingdings" panose="05000000000000000000" pitchFamily="2" charset="2"/>
              <a:buChar char="n"/>
              <a:defRPr>
                <a:solidFill>
                  <a:srgbClr val="000000"/>
                </a:solidFill>
              </a:defRPr>
            </a:lvl2pPr>
            <a:lvl3pPr marL="1143000" indent="-228600">
              <a:buClr>
                <a:srgbClr val="45833D"/>
              </a:buClr>
              <a:buSzPct val="70000"/>
              <a:buFont typeface="Wingdings" panose="05000000000000000000" pitchFamily="2" charset="2"/>
              <a:buChar char="t"/>
              <a:defRPr>
                <a:solidFill>
                  <a:srgbClr val="000000"/>
                </a:solidFill>
              </a:defRPr>
            </a:lvl3pPr>
            <a:lvl4pPr marL="1714500" indent="-342900">
              <a:buClr>
                <a:srgbClr val="45833D"/>
              </a:buClr>
              <a:buSzPct val="65000"/>
              <a:buFont typeface="Wingdings" panose="05000000000000000000" pitchFamily="2" charset="2"/>
              <a:buChar char="v"/>
              <a:defRPr>
                <a:solidFill>
                  <a:srgbClr val="000000"/>
                </a:solidFill>
              </a:defRPr>
            </a:lvl4pPr>
            <a:lvl5pPr marL="2057400" indent="-228600">
              <a:buClr>
                <a:srgbClr val="45833D"/>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AD838EC-62D8-458E-A2AF-F3F1142EA3EF}"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16972147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00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23B860-8088-4BE0-8F32-1F29E70EDA9A}" type="datetime1">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3480797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FC8937D-23A1-46CE-BB9D-075D6F28C4C2}" type="datetime1">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8DCCA-7606-4C9D-B837-5FF7121B4784}" type="slidenum">
              <a:rPr lang="en-US" smtClean="0"/>
              <a:t>‹#›</a:t>
            </a:fld>
            <a:endParaRPr lang="en-US"/>
          </a:p>
        </p:txBody>
      </p:sp>
      <p:sp>
        <p:nvSpPr>
          <p:cNvPr id="8" name="Content Placeholder 2"/>
          <p:cNvSpPr>
            <a:spLocks noGrp="1"/>
          </p:cNvSpPr>
          <p:nvPr>
            <p:ph idx="13"/>
          </p:nvPr>
        </p:nvSpPr>
        <p:spPr>
          <a:xfrm>
            <a:off x="457200" y="1600200"/>
            <a:ext cx="3886200" cy="4525963"/>
          </a:xfrm>
          <a:prstGeom prst="rect">
            <a:avLst/>
          </a:prstGeom>
        </p:spPr>
        <p:txBody>
          <a:bodyPr/>
          <a:lstStyle>
            <a:lvl1pPr marL="342900" indent="-342900">
              <a:buClr>
                <a:srgbClr val="45833D"/>
              </a:buClr>
              <a:buSzPct val="75000"/>
              <a:buFont typeface="Wingdings" panose="05000000000000000000" pitchFamily="2" charset="2"/>
              <a:buChar char=""/>
              <a:defRPr>
                <a:solidFill>
                  <a:srgbClr val="000000"/>
                </a:solidFill>
              </a:defRPr>
            </a:lvl1pPr>
            <a:lvl2pPr marL="742950" indent="-285750">
              <a:buClr>
                <a:srgbClr val="45833D"/>
              </a:buClr>
              <a:buSzPct val="70000"/>
              <a:buFont typeface="Wingdings" panose="05000000000000000000" pitchFamily="2" charset="2"/>
              <a:buChar char="n"/>
              <a:defRPr>
                <a:solidFill>
                  <a:srgbClr val="000000"/>
                </a:solidFill>
              </a:defRPr>
            </a:lvl2pPr>
            <a:lvl3pPr marL="1143000" indent="-228600">
              <a:buClr>
                <a:srgbClr val="45833D"/>
              </a:buClr>
              <a:buSzPct val="70000"/>
              <a:buFont typeface="Wingdings" panose="05000000000000000000" pitchFamily="2" charset="2"/>
              <a:buChar char="t"/>
              <a:defRPr>
                <a:solidFill>
                  <a:srgbClr val="000000"/>
                </a:solidFill>
              </a:defRPr>
            </a:lvl3pPr>
            <a:lvl4pPr marL="1600200" indent="-228600">
              <a:buClr>
                <a:srgbClr val="45833D"/>
              </a:buClr>
              <a:buSzPct val="65000"/>
              <a:buFont typeface="Wingdings" panose="05000000000000000000" pitchFamily="2" charset="2"/>
              <a:buChar char="v"/>
              <a:defRPr>
                <a:solidFill>
                  <a:srgbClr val="000000"/>
                </a:solidFill>
              </a:defRPr>
            </a:lvl4pPr>
            <a:lvl5pPr marL="2057400" indent="-228600">
              <a:buClr>
                <a:srgbClr val="45833D"/>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724400" y="1600200"/>
            <a:ext cx="3886200" cy="4525963"/>
          </a:xfrm>
          <a:prstGeom prst="rect">
            <a:avLst/>
          </a:prstGeom>
        </p:spPr>
        <p:txBody>
          <a:bodyPr/>
          <a:lstStyle>
            <a:lvl1pPr marL="342900" indent="-342900">
              <a:buClr>
                <a:srgbClr val="45833D"/>
              </a:buClr>
              <a:buSzPct val="75000"/>
              <a:buFont typeface="Wingdings" panose="05000000000000000000" pitchFamily="2" charset="2"/>
              <a:buChar char=""/>
              <a:defRPr>
                <a:solidFill>
                  <a:srgbClr val="000000"/>
                </a:solidFill>
              </a:defRPr>
            </a:lvl1pPr>
            <a:lvl2pPr marL="742950" indent="-285750">
              <a:buClr>
                <a:srgbClr val="45833D"/>
              </a:buClr>
              <a:buSzPct val="70000"/>
              <a:buFont typeface="Wingdings" panose="05000000000000000000" pitchFamily="2" charset="2"/>
              <a:buChar char="n"/>
              <a:defRPr>
                <a:solidFill>
                  <a:srgbClr val="000000"/>
                </a:solidFill>
              </a:defRPr>
            </a:lvl2pPr>
            <a:lvl3pPr marL="1143000" indent="-228600">
              <a:buClr>
                <a:srgbClr val="45833D"/>
              </a:buClr>
              <a:buSzPct val="70000"/>
              <a:buFont typeface="Wingdings" panose="05000000000000000000" pitchFamily="2" charset="2"/>
              <a:buChar char="t"/>
              <a:defRPr>
                <a:solidFill>
                  <a:srgbClr val="000000"/>
                </a:solidFill>
              </a:defRPr>
            </a:lvl3pPr>
            <a:lvl4pPr marL="1600200" indent="-228600">
              <a:buClr>
                <a:srgbClr val="45833D"/>
              </a:buClr>
              <a:buSzPct val="65000"/>
              <a:buFont typeface="Wingdings" panose="05000000000000000000" pitchFamily="2" charset="2"/>
              <a:buChar char="v"/>
              <a:defRPr>
                <a:solidFill>
                  <a:srgbClr val="000000"/>
                </a:solidFill>
              </a:defRPr>
            </a:lvl4pPr>
            <a:lvl5pPr marL="2057400" indent="-228600">
              <a:buClr>
                <a:srgbClr val="45833D"/>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87707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AFB11B7-C860-445E-9D1F-454E394AB7A8}" type="datetime1">
              <a:rPr lang="en-US" smtClean="0"/>
              <a:t>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8DCCA-7606-4C9D-B837-5FF7121B4784}" type="slidenum">
              <a:rPr lang="en-US" smtClean="0"/>
              <a:t>‹#›</a:t>
            </a:fld>
            <a:endParaRPr lang="en-US"/>
          </a:p>
        </p:txBody>
      </p:sp>
      <p:sp>
        <p:nvSpPr>
          <p:cNvPr id="10" name="Content Placeholder 2"/>
          <p:cNvSpPr>
            <a:spLocks noGrp="1"/>
          </p:cNvSpPr>
          <p:nvPr>
            <p:ph idx="13"/>
          </p:nvPr>
        </p:nvSpPr>
        <p:spPr>
          <a:xfrm>
            <a:off x="457200" y="2209800"/>
            <a:ext cx="3886200" cy="3916363"/>
          </a:xfrm>
          <a:prstGeom prst="rect">
            <a:avLst/>
          </a:prstGeom>
        </p:spPr>
        <p:txBody>
          <a:bodyPr/>
          <a:lstStyle>
            <a:lvl1pPr marL="342900" indent="-342900">
              <a:buClr>
                <a:srgbClr val="45833D"/>
              </a:buClr>
              <a:buSzPct val="75000"/>
              <a:buFont typeface="Wingdings" panose="05000000000000000000" pitchFamily="2" charset="2"/>
              <a:buChar char=""/>
              <a:defRPr>
                <a:solidFill>
                  <a:srgbClr val="000000"/>
                </a:solidFill>
              </a:defRPr>
            </a:lvl1pPr>
            <a:lvl2pPr marL="742950" indent="-285750">
              <a:buClr>
                <a:srgbClr val="45833D"/>
              </a:buClr>
              <a:buSzPct val="70000"/>
              <a:buFont typeface="Wingdings" panose="05000000000000000000" pitchFamily="2" charset="2"/>
              <a:buChar char="n"/>
              <a:defRPr>
                <a:solidFill>
                  <a:srgbClr val="000000"/>
                </a:solidFill>
              </a:defRPr>
            </a:lvl2pPr>
            <a:lvl3pPr marL="1143000" indent="-228600">
              <a:buClr>
                <a:srgbClr val="45833D"/>
              </a:buClr>
              <a:buSzPct val="70000"/>
              <a:buFont typeface="Wingdings" panose="05000000000000000000" pitchFamily="2" charset="2"/>
              <a:buChar char="t"/>
              <a:defRPr>
                <a:solidFill>
                  <a:srgbClr val="000000"/>
                </a:solidFill>
              </a:defRPr>
            </a:lvl3pPr>
            <a:lvl4pPr marL="1600200" indent="-228600">
              <a:buClr>
                <a:srgbClr val="45833D"/>
              </a:buClr>
              <a:buSzPct val="65000"/>
              <a:buFont typeface="Wingdings" panose="05000000000000000000" pitchFamily="2" charset="2"/>
              <a:buChar char="v"/>
              <a:defRPr>
                <a:solidFill>
                  <a:srgbClr val="000000"/>
                </a:solidFill>
              </a:defRPr>
            </a:lvl4pPr>
            <a:lvl5pPr marL="2057400" indent="-228600">
              <a:buClr>
                <a:srgbClr val="45833D"/>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724400" y="2209800"/>
            <a:ext cx="3886200" cy="3916363"/>
          </a:xfrm>
          <a:prstGeom prst="rect">
            <a:avLst/>
          </a:prstGeom>
        </p:spPr>
        <p:txBody>
          <a:bodyPr/>
          <a:lstStyle>
            <a:lvl1pPr marL="342900" indent="-342900">
              <a:buClr>
                <a:srgbClr val="45833D"/>
              </a:buClr>
              <a:buSzPct val="75000"/>
              <a:buFont typeface="Wingdings" panose="05000000000000000000" pitchFamily="2" charset="2"/>
              <a:buChar char=""/>
              <a:defRPr>
                <a:solidFill>
                  <a:srgbClr val="000000"/>
                </a:solidFill>
              </a:defRPr>
            </a:lvl1pPr>
            <a:lvl2pPr marL="742950" indent="-285750">
              <a:buClr>
                <a:srgbClr val="45833D"/>
              </a:buClr>
              <a:buSzPct val="70000"/>
              <a:buFont typeface="Wingdings" panose="05000000000000000000" pitchFamily="2" charset="2"/>
              <a:buChar char="n"/>
              <a:defRPr>
                <a:solidFill>
                  <a:srgbClr val="000000"/>
                </a:solidFill>
              </a:defRPr>
            </a:lvl2pPr>
            <a:lvl3pPr marL="1143000" indent="-228600">
              <a:buClr>
                <a:srgbClr val="45833D"/>
              </a:buClr>
              <a:buSzPct val="70000"/>
              <a:buFont typeface="Wingdings" panose="05000000000000000000" pitchFamily="2" charset="2"/>
              <a:buChar char="t"/>
              <a:defRPr>
                <a:solidFill>
                  <a:srgbClr val="000000"/>
                </a:solidFill>
              </a:defRPr>
            </a:lvl3pPr>
            <a:lvl4pPr marL="1600200" indent="-228600">
              <a:buClr>
                <a:srgbClr val="45833D"/>
              </a:buClr>
              <a:buSzPct val="65000"/>
              <a:buFont typeface="Wingdings" panose="05000000000000000000" pitchFamily="2" charset="2"/>
              <a:buChar char="v"/>
              <a:defRPr>
                <a:solidFill>
                  <a:srgbClr val="000000"/>
                </a:solidFill>
              </a:defRPr>
            </a:lvl4pPr>
            <a:lvl5pPr marL="2057400" indent="-228600">
              <a:buClr>
                <a:srgbClr val="45833D"/>
              </a:buClr>
              <a:buSzPct val="65000"/>
              <a:buFont typeface="Wingdings" panose="05000000000000000000" pitchFamily="2" charset="2"/>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35931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39581C-8BFB-4619-BB2F-C214183B06DB}" type="datetime1">
              <a:rPr lang="en-US" smtClean="0"/>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8DCCA-7606-4C9D-B837-5FF7121B478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0635" y="5980747"/>
            <a:ext cx="6571488" cy="755904"/>
          </a:xfrm>
          <a:prstGeom prst="rect">
            <a:avLst/>
          </a:prstGeom>
        </p:spPr>
      </p:pic>
    </p:spTree>
    <p:extLst>
      <p:ext uri="{BB962C8B-B14F-4D97-AF65-F5344CB8AC3E}">
        <p14:creationId xmlns:p14="http://schemas.microsoft.com/office/powerpoint/2010/main" val="33846896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7620"/>
            <a:ext cx="9144000" cy="6858000"/>
          </a:xfrm>
          <a:prstGeom prst="rect">
            <a:avLst/>
          </a:prstGeom>
        </p:spPr>
      </p:pic>
      <p:sp>
        <p:nvSpPr>
          <p:cNvPr id="4" name="Date Placeholder 3"/>
          <p:cNvSpPr>
            <a:spLocks noGrp="1"/>
          </p:cNvSpPr>
          <p:nvPr userDrawn="1">
            <p:ph type="dt" sz="half" idx="2"/>
          </p:nvPr>
        </p:nvSpPr>
        <p:spPr>
          <a:xfrm>
            <a:off x="228600" y="6569075"/>
            <a:ext cx="2133600" cy="212725"/>
          </a:xfrm>
          <a:prstGeom prst="rect">
            <a:avLst/>
          </a:prstGeom>
        </p:spPr>
        <p:txBody>
          <a:bodyPr vert="horz" lIns="91440" tIns="45720" rIns="91440" bIns="45720" rtlCol="0" anchor="ctr"/>
          <a:lstStyle>
            <a:lvl1pPr algn="l">
              <a:defRPr sz="1000">
                <a:solidFill>
                  <a:schemeClr val="tx1">
                    <a:tint val="75000"/>
                  </a:schemeClr>
                </a:solidFill>
              </a:defRPr>
            </a:lvl1pPr>
          </a:lstStyle>
          <a:p>
            <a:fld id="{C03CDA04-72E3-48F2-90F8-84DDA80C2F47}" type="datetime1">
              <a:rPr lang="en-US" smtClean="0"/>
              <a:t>2/5/2015</a:t>
            </a:fld>
            <a:endParaRPr lang="en-US"/>
          </a:p>
        </p:txBody>
      </p:sp>
      <p:sp>
        <p:nvSpPr>
          <p:cNvPr id="5" name="Footer Placeholder 4"/>
          <p:cNvSpPr>
            <a:spLocks noGrp="1"/>
          </p:cNvSpPr>
          <p:nvPr userDrawn="1">
            <p:ph type="ftr" sz="quarter" idx="3"/>
          </p:nvPr>
        </p:nvSpPr>
        <p:spPr>
          <a:xfrm>
            <a:off x="3124200" y="6569075"/>
            <a:ext cx="2895600" cy="2127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6781800" y="6569075"/>
            <a:ext cx="2133600" cy="2127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4CD8DCCA-7606-4C9D-B837-5FF7121B4784}" type="slidenum">
              <a:rPr lang="en-US" smtClean="0"/>
              <a:pPr/>
              <a:t>‹#›</a:t>
            </a:fld>
            <a:endParaRPr lang="en-US"/>
          </a:p>
        </p:txBody>
      </p:sp>
      <p:sp>
        <p:nvSpPr>
          <p:cNvPr id="3" name="Rectangle 2"/>
          <p:cNvSpPr/>
          <p:nvPr userDrawn="1"/>
        </p:nvSpPr>
        <p:spPr>
          <a:xfrm>
            <a:off x="0" y="0"/>
            <a:ext cx="9144000" cy="6858000"/>
          </a:xfrm>
          <a:prstGeom prst="rect">
            <a:avLst/>
          </a:prstGeom>
          <a:solidFill>
            <a:srgbClr val="75B15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347256" y="381000"/>
            <a:ext cx="8446100" cy="6111240"/>
          </a:xfrm>
          <a:prstGeom prst="roundRect">
            <a:avLst>
              <a:gd name="adj" fmla="val 2034"/>
            </a:avLst>
          </a:prstGeom>
          <a:solidFill>
            <a:srgbClr val="EAF3E5"/>
          </a:solidFill>
          <a:ln>
            <a:solidFill>
              <a:srgbClr val="75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userDrawn="1">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265403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60" r:id="rId4"/>
    <p:sldLayoutId id="2147483659" r:id="rId5"/>
    <p:sldLayoutId id="2147483651" r:id="rId6"/>
    <p:sldLayoutId id="2147483652" r:id="rId7"/>
    <p:sldLayoutId id="2147483653" r:id="rId8"/>
    <p:sldLayoutId id="2147483654" r:id="rId9"/>
    <p:sldLayoutId id="2147483655" r:id="rId10"/>
    <p:sldLayoutId id="2147483656" r:id="rId11"/>
    <p:sldLayoutId id="2147483657"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allergyhome.org/schools/" TargetMode="External"/><Relationship Id="rId7" Type="http://schemas.openxmlformats.org/officeDocument/2006/relationships/hyperlink" Target="http://www.neahin.org/educator-resources/foodallergybook.html" TargetMode="External"/><Relationship Id="rId2" Type="http://schemas.openxmlformats.org/officeDocument/2006/relationships/hyperlink" Target="http://www.cdc.gov/healthyyouth/foodallergies/" TargetMode="External"/><Relationship Id="rId1" Type="http://schemas.openxmlformats.org/officeDocument/2006/relationships/slideLayout" Target="../slideLayouts/slideLayout10.xml"/><Relationship Id="rId6" Type="http://schemas.openxmlformats.org/officeDocument/2006/relationships/hyperlink" Target="http://www.nasn.org/ToolsResources/FoodAllergyandAnaphylaxis" TargetMode="External"/><Relationship Id="rId5" Type="http://schemas.openxmlformats.org/officeDocument/2006/relationships/hyperlink" Target="http://www.michigan.gov/documents/mde/foodrewards_290201_7.pdf" TargetMode="External"/><Relationship Id="rId4" Type="http://schemas.openxmlformats.org/officeDocument/2006/relationships/hyperlink" Target="http://www.foodallergy.org/resources/school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013" y="3733800"/>
            <a:ext cx="8458200" cy="2533650"/>
          </a:xfrm>
        </p:spPr>
        <p:txBody>
          <a:bodyPr>
            <a:normAutofit/>
          </a:bodyPr>
          <a:lstStyle/>
          <a:p>
            <a:r>
              <a:rPr lang="en-US" sz="3000" dirty="0" smtClean="0">
                <a:solidFill>
                  <a:srgbClr val="45833D"/>
                </a:solidFill>
              </a:rPr>
              <a:t/>
            </a:r>
            <a:br>
              <a:rPr lang="en-US" sz="3000" dirty="0" smtClean="0">
                <a:solidFill>
                  <a:srgbClr val="45833D"/>
                </a:solidFill>
              </a:rPr>
            </a:br>
            <a:r>
              <a:rPr lang="en-US" sz="3000" b="1" dirty="0" smtClean="0">
                <a:solidFill>
                  <a:srgbClr val="45833D"/>
                </a:solidFill>
              </a:rPr>
              <a:t>Voluntary Guidelines for Managing Food Allergies in Schools and Early Care and Education Programs</a:t>
            </a:r>
            <a:endParaRPr lang="en-US" sz="3000" b="1" dirty="0">
              <a:solidFill>
                <a:srgbClr val="45833D"/>
              </a:solidFill>
            </a:endParaRPr>
          </a:p>
        </p:txBody>
      </p:sp>
      <p:pic>
        <p:nvPicPr>
          <p:cNvPr id="5" name="Picture 4" descr="Photograph of students eating."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4358" y="1790000"/>
            <a:ext cx="4686300" cy="2926011"/>
          </a:xfrm>
          <a:prstGeom prst="rect">
            <a:avLst/>
          </a:prstGeom>
          <a:ln>
            <a:solidFill>
              <a:srgbClr val="45833D"/>
            </a:solidFill>
          </a:ln>
        </p:spPr>
      </p:pic>
    </p:spTree>
    <p:extLst>
      <p:ext uri="{BB962C8B-B14F-4D97-AF65-F5344CB8AC3E}">
        <p14:creationId xmlns:p14="http://schemas.microsoft.com/office/powerpoint/2010/main" val="613401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28600"/>
            <a:ext cx="8229600" cy="1143000"/>
          </a:xfrm>
        </p:spPr>
        <p:txBody>
          <a:bodyPr>
            <a:normAutofit/>
          </a:bodyPr>
          <a:lstStyle/>
          <a:p>
            <a:r>
              <a:rPr lang="en-US" sz="3600" b="1" dirty="0" smtClean="0"/>
              <a:t>Actions for Teachers and </a:t>
            </a:r>
            <a:r>
              <a:rPr lang="en-US" sz="3600" b="1" dirty="0" err="1" smtClean="0"/>
              <a:t>Paraeducators</a:t>
            </a:r>
            <a:endParaRPr lang="en-US" sz="3600" b="1" dirty="0"/>
          </a:p>
        </p:txBody>
      </p:sp>
      <p:sp>
        <p:nvSpPr>
          <p:cNvPr id="6" name="Content Placeholder 4"/>
          <p:cNvSpPr>
            <a:spLocks noGrp="1"/>
          </p:cNvSpPr>
          <p:nvPr>
            <p:ph idx="1"/>
          </p:nvPr>
        </p:nvSpPr>
        <p:spPr>
          <a:xfrm>
            <a:off x="1143000" y="1600200"/>
            <a:ext cx="7162800" cy="1676400"/>
          </a:xfrm>
        </p:spPr>
        <p:txBody>
          <a:bodyPr>
            <a:normAutofit/>
          </a:bodyPr>
          <a:lstStyle/>
          <a:p>
            <a:pPr>
              <a:spcAft>
                <a:spcPts val="600"/>
              </a:spcAft>
            </a:pPr>
            <a:r>
              <a:rPr lang="en-US" sz="3000" dirty="0" smtClean="0"/>
              <a:t>Help manage food allergies at your school.</a:t>
            </a:r>
          </a:p>
          <a:p>
            <a:pPr>
              <a:spcAft>
                <a:spcPts val="600"/>
              </a:spcAft>
            </a:pPr>
            <a:r>
              <a:rPr lang="en-US" sz="3000" dirty="0" smtClean="0"/>
              <a:t>Help </a:t>
            </a:r>
            <a:r>
              <a:rPr lang="en-US" sz="3000" dirty="0"/>
              <a:t>prevent food allergy </a:t>
            </a:r>
            <a:r>
              <a:rPr lang="en-US" sz="3000" dirty="0" smtClean="0"/>
              <a:t>emergencies.</a:t>
            </a:r>
            <a:endParaRPr lang="en-US" sz="3000" dirty="0"/>
          </a:p>
          <a:p>
            <a:pPr marL="0" indent="0">
              <a:spcAft>
                <a:spcPts val="600"/>
              </a:spcAft>
              <a:buNone/>
            </a:pPr>
            <a:endParaRPr lang="en-US" sz="3000" dirty="0" smtClean="0"/>
          </a:p>
        </p:txBody>
      </p:sp>
      <p:pic>
        <p:nvPicPr>
          <p:cNvPr id="7" name="Picture 6" descr="Photo of students eating lunch."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3048000"/>
            <a:ext cx="4800600" cy="3199986"/>
          </a:xfrm>
          <a:prstGeom prst="rect">
            <a:avLst/>
          </a:prstGeom>
          <a:ln>
            <a:solidFill>
              <a:srgbClr val="45833D"/>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10</a:t>
            </a:fld>
            <a:endParaRPr lang="en-US"/>
          </a:p>
        </p:txBody>
      </p:sp>
    </p:spTree>
    <p:extLst>
      <p:ext uri="{BB962C8B-B14F-4D97-AF65-F5344CB8AC3E}">
        <p14:creationId xmlns:p14="http://schemas.microsoft.com/office/powerpoint/2010/main" val="2971139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1143000"/>
          </a:xfrm>
        </p:spPr>
        <p:txBody>
          <a:bodyPr>
            <a:normAutofit/>
          </a:bodyPr>
          <a:lstStyle/>
          <a:p>
            <a:r>
              <a:rPr lang="en-US" sz="3600" b="1" dirty="0"/>
              <a:t>Actions for Teachers and </a:t>
            </a:r>
            <a:r>
              <a:rPr lang="en-US" sz="3600" b="1" dirty="0" err="1"/>
              <a:t>Paraeducators</a:t>
            </a:r>
            <a:endParaRPr lang="en-US" sz="3600" b="1" dirty="0"/>
          </a:p>
        </p:txBody>
      </p:sp>
      <p:sp>
        <p:nvSpPr>
          <p:cNvPr id="6" name="Content Placeholder 4"/>
          <p:cNvSpPr>
            <a:spLocks noGrp="1"/>
          </p:cNvSpPr>
          <p:nvPr>
            <p:ph idx="1"/>
          </p:nvPr>
        </p:nvSpPr>
        <p:spPr>
          <a:xfrm>
            <a:off x="990600" y="1752600"/>
            <a:ext cx="6400800" cy="3505200"/>
          </a:xfrm>
        </p:spPr>
        <p:txBody>
          <a:bodyPr>
            <a:normAutofit/>
          </a:bodyPr>
          <a:lstStyle/>
          <a:p>
            <a:pPr>
              <a:tabLst>
                <a:tab pos="685800" algn="l"/>
              </a:tabLst>
            </a:pPr>
            <a:r>
              <a:rPr lang="en-US" sz="2800" dirty="0" smtClean="0"/>
              <a:t>Create and maintain a healthy, safe, and inclusive classroom.</a:t>
            </a:r>
          </a:p>
          <a:p>
            <a:pPr>
              <a:tabLst>
                <a:tab pos="685800" algn="l"/>
              </a:tabLst>
            </a:pPr>
            <a:endParaRPr lang="en-US" sz="1800" dirty="0" smtClean="0"/>
          </a:p>
          <a:p>
            <a:pPr>
              <a:tabLst>
                <a:tab pos="685800" algn="l"/>
              </a:tabLst>
            </a:pPr>
            <a:r>
              <a:rPr lang="en-US" sz="2800" dirty="0" smtClean="0"/>
              <a:t>Create </a:t>
            </a:r>
            <a:r>
              <a:rPr lang="en-US" sz="2800" dirty="0"/>
              <a:t>and </a:t>
            </a:r>
            <a:r>
              <a:rPr lang="en-US" sz="2800" dirty="0" smtClean="0"/>
              <a:t>maintain healthy, safe, and inclusive eating environments.</a:t>
            </a:r>
          </a:p>
          <a:p>
            <a:pPr>
              <a:tabLst>
                <a:tab pos="685800" algn="l"/>
              </a:tabLst>
            </a:pPr>
            <a:endParaRPr lang="en-US" sz="1800" dirty="0" smtClean="0"/>
          </a:p>
          <a:p>
            <a:pPr>
              <a:tabLst>
                <a:tab pos="685800" algn="l"/>
              </a:tabLst>
            </a:pPr>
            <a:r>
              <a:rPr lang="en-US" sz="2800" dirty="0" smtClean="0"/>
              <a:t>Carefully plan field trips.</a:t>
            </a:r>
            <a:endParaRPr lang="en-US" sz="2800" dirty="0"/>
          </a:p>
          <a:p>
            <a:pPr>
              <a:tabLst>
                <a:tab pos="685800" algn="l"/>
              </a:tabLst>
            </a:pPr>
            <a:endParaRPr lang="en-US" sz="2800" b="1" dirty="0" smtClean="0"/>
          </a:p>
          <a:p>
            <a:endParaRPr lang="en-US" sz="2800" dirty="0"/>
          </a:p>
          <a:p>
            <a:pPr lvl="1"/>
            <a:endParaRPr lang="en-US" sz="2400" dirty="0"/>
          </a:p>
          <a:p>
            <a:pPr marL="457200" lvl="1" indent="0">
              <a:buNone/>
            </a:pPr>
            <a:endParaRPr lang="en-US" sz="2400" dirty="0"/>
          </a:p>
          <a:p>
            <a:pPr marL="457200" lvl="1" indent="0">
              <a:buNone/>
            </a:pPr>
            <a:endParaRPr lang="en-US" sz="2400" dirty="0" smtClean="0"/>
          </a:p>
        </p:txBody>
      </p:sp>
      <p:pic>
        <p:nvPicPr>
          <p:cNvPr id="7" name="Picture 6" descr="Photo of students looking out of bus window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3962400"/>
            <a:ext cx="3429000" cy="2286000"/>
          </a:xfrm>
          <a:prstGeom prst="rect">
            <a:avLst/>
          </a:prstGeom>
          <a:ln>
            <a:solidFill>
              <a:srgbClr val="45833D"/>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11</a:t>
            </a:fld>
            <a:endParaRPr lang="en-US"/>
          </a:p>
        </p:txBody>
      </p:sp>
    </p:spTree>
    <p:extLst>
      <p:ext uri="{BB962C8B-B14F-4D97-AF65-F5344CB8AC3E}">
        <p14:creationId xmlns:p14="http://schemas.microsoft.com/office/powerpoint/2010/main" val="232132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1143000"/>
          </a:xfrm>
        </p:spPr>
        <p:txBody>
          <a:bodyPr>
            <a:normAutofit fontScale="90000"/>
          </a:bodyPr>
          <a:lstStyle/>
          <a:p>
            <a:r>
              <a:rPr lang="en-US" sz="3600" b="1" dirty="0" smtClean="0"/>
              <a:t>Actions for </a:t>
            </a:r>
            <a:br>
              <a:rPr lang="en-US" sz="3600" b="1" dirty="0" smtClean="0"/>
            </a:br>
            <a:r>
              <a:rPr lang="en-US" sz="3600" b="1" dirty="0" smtClean="0"/>
              <a:t>School Nutrition Professionals</a:t>
            </a:r>
            <a:endParaRPr lang="en-US" sz="3600" b="1" dirty="0"/>
          </a:p>
        </p:txBody>
      </p:sp>
      <p:sp>
        <p:nvSpPr>
          <p:cNvPr id="6" name="Content Placeholder 2"/>
          <p:cNvSpPr>
            <a:spLocks noGrp="1"/>
          </p:cNvSpPr>
          <p:nvPr>
            <p:ph idx="1"/>
          </p:nvPr>
        </p:nvSpPr>
        <p:spPr>
          <a:xfrm>
            <a:off x="584200" y="1905000"/>
            <a:ext cx="4521200" cy="3810000"/>
          </a:xfrm>
        </p:spPr>
        <p:txBody>
          <a:bodyPr>
            <a:normAutofit/>
          </a:bodyPr>
          <a:lstStyle/>
          <a:p>
            <a:pPr>
              <a:buFont typeface="Wingdings" panose="05000000000000000000" pitchFamily="2" charset="2"/>
              <a:buChar char="l"/>
            </a:pPr>
            <a:r>
              <a:rPr lang="en-US" sz="3000" dirty="0" smtClean="0"/>
              <a:t>Help prevent food allergy reactions in the cafeteria.</a:t>
            </a:r>
          </a:p>
          <a:p>
            <a:pPr>
              <a:buFont typeface="Wingdings" panose="05000000000000000000" pitchFamily="2" charset="2"/>
              <a:buChar char="l"/>
            </a:pPr>
            <a:endParaRPr lang="en-US" sz="1900" dirty="0" smtClean="0"/>
          </a:p>
          <a:p>
            <a:pPr marL="342900" lvl="1" indent="-342900">
              <a:buSzPct val="75000"/>
              <a:buFont typeface="Wingdings" panose="05000000000000000000" pitchFamily="2" charset="2"/>
              <a:buChar char="l"/>
            </a:pPr>
            <a:r>
              <a:rPr lang="en-US" sz="3000" dirty="0"/>
              <a:t>Develop and follow procedures for handling food allergens in the </a:t>
            </a:r>
            <a:r>
              <a:rPr lang="en-US" sz="3000" dirty="0" smtClean="0"/>
              <a:t>cafeteria.</a:t>
            </a:r>
            <a:endParaRPr lang="en-US" sz="3000" dirty="0"/>
          </a:p>
          <a:p>
            <a:pPr>
              <a:buFont typeface="Wingdings" panose="05000000000000000000" pitchFamily="2" charset="2"/>
              <a:buChar char="l"/>
            </a:pPr>
            <a:endParaRPr lang="en-US" sz="3000" b="1" dirty="0"/>
          </a:p>
        </p:txBody>
      </p:sp>
      <p:pic>
        <p:nvPicPr>
          <p:cNvPr id="7" name="Picture 6" descr="Photo of cafeteria lady serving a student."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828800"/>
            <a:ext cx="2946400" cy="4419600"/>
          </a:xfrm>
          <a:prstGeom prst="rect">
            <a:avLst/>
          </a:prstGeom>
          <a:ln>
            <a:solidFill>
              <a:srgbClr val="45833D"/>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12</a:t>
            </a:fld>
            <a:endParaRPr lang="en-US"/>
          </a:p>
        </p:txBody>
      </p:sp>
    </p:spTree>
    <p:extLst>
      <p:ext uri="{BB962C8B-B14F-4D97-AF65-F5344CB8AC3E}">
        <p14:creationId xmlns:p14="http://schemas.microsoft.com/office/powerpoint/2010/main" val="1244160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33400"/>
            <a:ext cx="8229600" cy="1143000"/>
          </a:xfrm>
        </p:spPr>
        <p:txBody>
          <a:bodyPr>
            <a:noAutofit/>
          </a:bodyPr>
          <a:lstStyle/>
          <a:p>
            <a:r>
              <a:rPr lang="en-US" sz="3600" b="1" dirty="0" smtClean="0"/>
              <a:t>Actions for School </a:t>
            </a:r>
            <a:br>
              <a:rPr lang="en-US" sz="3600" b="1" dirty="0" smtClean="0"/>
            </a:br>
            <a:r>
              <a:rPr lang="en-US" sz="3600" b="1" dirty="0" smtClean="0"/>
              <a:t>Mental Health Professionals</a:t>
            </a:r>
            <a:endParaRPr lang="en-US" sz="3600" b="1" dirty="0"/>
          </a:p>
        </p:txBody>
      </p:sp>
      <p:sp>
        <p:nvSpPr>
          <p:cNvPr id="6" name="Content Placeholder 2"/>
          <p:cNvSpPr>
            <a:spLocks noGrp="1"/>
          </p:cNvSpPr>
          <p:nvPr>
            <p:ph idx="1"/>
          </p:nvPr>
        </p:nvSpPr>
        <p:spPr>
          <a:xfrm>
            <a:off x="609600" y="2247900"/>
            <a:ext cx="4724400" cy="3314700"/>
          </a:xfrm>
        </p:spPr>
        <p:txBody>
          <a:bodyPr>
            <a:normAutofit/>
          </a:bodyPr>
          <a:lstStyle/>
          <a:p>
            <a:r>
              <a:rPr lang="en-US" sz="2800" dirty="0" smtClean="0"/>
              <a:t>Help with the daily management of students with food allergies.</a:t>
            </a:r>
            <a:endParaRPr lang="en-US" sz="2800" dirty="0"/>
          </a:p>
          <a:p>
            <a:endParaRPr lang="en-US" sz="1800" dirty="0" smtClean="0"/>
          </a:p>
          <a:p>
            <a:r>
              <a:rPr lang="en-US" sz="2800" dirty="0"/>
              <a:t>Support a healthy and safe school environment for students with food allergies.</a:t>
            </a:r>
          </a:p>
          <a:p>
            <a:pPr marL="0" indent="0">
              <a:buNone/>
            </a:pPr>
            <a:endParaRPr lang="en-US" sz="2800" dirty="0"/>
          </a:p>
        </p:txBody>
      </p:sp>
      <p:pic>
        <p:nvPicPr>
          <p:cNvPr id="7" name="Picture 6" descr="Photo of smiling teacher." title="Alt text."/>
          <p:cNvPicPr>
            <a:picLocks noChangeAspect="1"/>
          </p:cNvPicPr>
          <p:nvPr/>
        </p:nvPicPr>
        <p:blipFill rotWithShape="1">
          <a:blip r:embed="rId3" cstate="print">
            <a:extLst>
              <a:ext uri="{28A0092B-C50C-407E-A947-70E740481C1C}">
                <a14:useLocalDpi xmlns:a14="http://schemas.microsoft.com/office/drawing/2010/main" val="0"/>
              </a:ext>
            </a:extLst>
          </a:blip>
          <a:srcRect l="19560" t="24324"/>
          <a:stretch/>
        </p:blipFill>
        <p:spPr>
          <a:xfrm>
            <a:off x="5334000" y="1981200"/>
            <a:ext cx="2964436" cy="4191000"/>
          </a:xfrm>
          <a:prstGeom prst="rect">
            <a:avLst/>
          </a:prstGeom>
          <a:ln>
            <a:solidFill>
              <a:srgbClr val="45833D"/>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13</a:t>
            </a:fld>
            <a:endParaRPr lang="en-US"/>
          </a:p>
        </p:txBody>
      </p:sp>
    </p:spTree>
    <p:extLst>
      <p:ext uri="{BB962C8B-B14F-4D97-AF65-F5344CB8AC3E}">
        <p14:creationId xmlns:p14="http://schemas.microsoft.com/office/powerpoint/2010/main" val="2543551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33400"/>
            <a:ext cx="8229600" cy="1143000"/>
          </a:xfrm>
        </p:spPr>
        <p:txBody>
          <a:bodyPr>
            <a:normAutofit fontScale="90000"/>
          </a:bodyPr>
          <a:lstStyle/>
          <a:p>
            <a:r>
              <a:rPr lang="en-US" sz="3600" b="1" dirty="0"/>
              <a:t>Actions for </a:t>
            </a:r>
            <a:r>
              <a:rPr lang="en-US" sz="3600" b="1" dirty="0" smtClean="0"/>
              <a:t/>
            </a:r>
            <a:br>
              <a:rPr lang="en-US" sz="3600" b="1" dirty="0" smtClean="0"/>
            </a:br>
            <a:r>
              <a:rPr lang="en-US" sz="3600" b="1" dirty="0" smtClean="0"/>
              <a:t>School </a:t>
            </a:r>
            <a:r>
              <a:rPr lang="en-US" sz="3600" b="1" dirty="0"/>
              <a:t>Transportation Staff</a:t>
            </a:r>
          </a:p>
        </p:txBody>
      </p:sp>
      <p:sp>
        <p:nvSpPr>
          <p:cNvPr id="6" name="Content Placeholder 4"/>
          <p:cNvSpPr>
            <a:spLocks noGrp="1"/>
          </p:cNvSpPr>
          <p:nvPr>
            <p:ph idx="1"/>
          </p:nvPr>
        </p:nvSpPr>
        <p:spPr>
          <a:xfrm>
            <a:off x="4267200" y="1981200"/>
            <a:ext cx="4495800" cy="4267200"/>
          </a:xfrm>
        </p:spPr>
        <p:txBody>
          <a:bodyPr>
            <a:noAutofit/>
          </a:bodyPr>
          <a:lstStyle/>
          <a:p>
            <a:r>
              <a:rPr lang="en-US" sz="2800" dirty="0" smtClean="0"/>
              <a:t>Help prevent food allergy emergencies.</a:t>
            </a:r>
          </a:p>
          <a:p>
            <a:endParaRPr lang="en-US" sz="2800" dirty="0" smtClean="0"/>
          </a:p>
          <a:p>
            <a:r>
              <a:rPr lang="en-US" sz="2800" dirty="0" smtClean="0"/>
              <a:t>Support healthy and safe transportation.</a:t>
            </a:r>
          </a:p>
          <a:p>
            <a:pPr marL="857250" lvl="2" indent="-457200">
              <a:buFont typeface="Wingdings" panose="05000000000000000000" pitchFamily="2" charset="2"/>
              <a:buChar char="n"/>
            </a:pPr>
            <a:r>
              <a:rPr lang="en-US" sz="2800" dirty="0" smtClean="0"/>
              <a:t>Take immediate action if a severe food allergy reaction is suspected.</a:t>
            </a:r>
          </a:p>
          <a:p>
            <a:pPr marL="0" indent="0">
              <a:buNone/>
            </a:pPr>
            <a:endParaRPr lang="en-US" sz="2800" dirty="0" smtClean="0"/>
          </a:p>
        </p:txBody>
      </p:sp>
      <p:pic>
        <p:nvPicPr>
          <p:cNvPr id="7" name="Picture 6" descr="Photo of front of bus." title="Alt text."/>
          <p:cNvPicPr>
            <a:picLocks noChangeAspect="1"/>
          </p:cNvPicPr>
          <p:nvPr/>
        </p:nvPicPr>
        <p:blipFill rotWithShape="1">
          <a:blip r:embed="rId3" cstate="print">
            <a:extLst>
              <a:ext uri="{28A0092B-C50C-407E-A947-70E740481C1C}">
                <a14:useLocalDpi xmlns:a14="http://schemas.microsoft.com/office/drawing/2010/main" val="0"/>
              </a:ext>
            </a:extLst>
          </a:blip>
          <a:srcRect t="13158" r="2301" b="18349"/>
          <a:stretch/>
        </p:blipFill>
        <p:spPr>
          <a:xfrm>
            <a:off x="513304" y="1841970"/>
            <a:ext cx="3672703" cy="3966519"/>
          </a:xfrm>
          <a:prstGeom prst="rect">
            <a:avLst/>
          </a:prstGeom>
          <a:ln>
            <a:solidFill>
              <a:srgbClr val="45833D"/>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14</a:t>
            </a:fld>
            <a:endParaRPr lang="en-US"/>
          </a:p>
        </p:txBody>
      </p:sp>
    </p:spTree>
    <p:extLst>
      <p:ext uri="{BB962C8B-B14F-4D97-AF65-F5344CB8AC3E}">
        <p14:creationId xmlns:p14="http://schemas.microsoft.com/office/powerpoint/2010/main" val="3819782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0"/>
            <a:ext cx="77724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Where can you find more information?</a:t>
            </a:r>
            <a:endParaRPr lang="en-US" sz="3600" b="1" dirty="0"/>
          </a:p>
        </p:txBody>
      </p:sp>
      <p:sp>
        <p:nvSpPr>
          <p:cNvPr id="3" name="Subtitle 2"/>
          <p:cNvSpPr txBox="1">
            <a:spLocks/>
          </p:cNvSpPr>
          <p:nvPr/>
        </p:nvSpPr>
        <p:spPr>
          <a:xfrm>
            <a:off x="457200" y="1066800"/>
            <a:ext cx="8382000" cy="5486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45833D"/>
              </a:buClr>
              <a:buSzPct val="75000"/>
              <a:buFont typeface="Wingdings" panose="05000000000000000000" pitchFamily="2" charset="2"/>
              <a:buChar char="l"/>
            </a:pPr>
            <a:r>
              <a:rPr lang="en-US" sz="2000" i="1" dirty="0" smtClean="0"/>
              <a:t>Voluntary Guidelines for Managing Food Allergies in Schools and Early Care and Education Programs. </a:t>
            </a:r>
            <a:r>
              <a:rPr lang="en-US" sz="2000" dirty="0" smtClean="0"/>
              <a:t>Available at </a:t>
            </a:r>
            <a:r>
              <a:rPr lang="en-US" sz="2000" i="1" dirty="0" smtClean="0"/>
              <a:t> </a:t>
            </a:r>
            <a:r>
              <a:rPr lang="en-US" sz="2000" dirty="0" smtClean="0">
                <a:hlinkClick r:id="rId2"/>
              </a:rPr>
              <a:t>www.cdc.gov/healthyyouth/foodallergies/</a:t>
            </a:r>
            <a:r>
              <a:rPr lang="en-US" sz="2000" dirty="0" smtClean="0"/>
              <a:t>.</a:t>
            </a:r>
          </a:p>
          <a:p>
            <a:pPr>
              <a:buClr>
                <a:srgbClr val="45833D"/>
              </a:buClr>
              <a:buSzPct val="75000"/>
              <a:buFont typeface="Wingdings" panose="05000000000000000000" pitchFamily="2" charset="2"/>
              <a:buChar char="l"/>
            </a:pPr>
            <a:r>
              <a:rPr lang="en-US" sz="2000" dirty="0" err="1" smtClean="0"/>
              <a:t>Allergyhome</a:t>
            </a:r>
            <a:r>
              <a:rPr lang="en-US" sz="2000" dirty="0" smtClean="0"/>
              <a:t>. org resources for schools. Available at</a:t>
            </a:r>
            <a:r>
              <a:rPr lang="en-US" sz="2000" u="sng" dirty="0" smtClean="0"/>
              <a:t> </a:t>
            </a:r>
            <a:r>
              <a:rPr lang="en-US" sz="2000" u="sng" dirty="0" smtClean="0">
                <a:hlinkClick r:id="rId3"/>
              </a:rPr>
              <a:t>http://www.allergyhome.org/schools/</a:t>
            </a:r>
            <a:r>
              <a:rPr lang="en-US" sz="2000" u="sng" dirty="0" smtClean="0"/>
              <a:t>.</a:t>
            </a:r>
          </a:p>
          <a:p>
            <a:pPr>
              <a:buClr>
                <a:srgbClr val="45833D"/>
              </a:buClr>
              <a:buSzPct val="75000"/>
              <a:buFont typeface="Wingdings" panose="05000000000000000000" pitchFamily="2" charset="2"/>
              <a:buChar char="l"/>
            </a:pPr>
            <a:r>
              <a:rPr lang="en-US" sz="2000" dirty="0" smtClean="0"/>
              <a:t> Food Allergy Resource and Education (FARE). Available at  </a:t>
            </a:r>
            <a:r>
              <a:rPr lang="en-US" sz="2000" u="sng" dirty="0" smtClean="0">
                <a:hlinkClick r:id="rId4"/>
              </a:rPr>
              <a:t>http://www.foodallergy.org/resources/schools</a:t>
            </a:r>
            <a:r>
              <a:rPr lang="en-US" sz="2000" dirty="0" smtClean="0"/>
              <a:t> .</a:t>
            </a:r>
          </a:p>
          <a:p>
            <a:pPr>
              <a:buClr>
                <a:srgbClr val="45833D"/>
              </a:buClr>
              <a:buSzPct val="75000"/>
              <a:buFont typeface="Wingdings" panose="05000000000000000000" pitchFamily="2" charset="2"/>
              <a:buChar char="l"/>
            </a:pPr>
            <a:r>
              <a:rPr lang="en-US" sz="2000" dirty="0" smtClean="0"/>
              <a:t>Michigan State University Extension, </a:t>
            </a:r>
            <a:r>
              <a:rPr lang="en-US" sz="2000" i="1" dirty="0" smtClean="0"/>
              <a:t>Alternatives to Using Food as a Reward.  </a:t>
            </a:r>
            <a:r>
              <a:rPr lang="en-US" sz="2000" dirty="0" smtClean="0"/>
              <a:t>Available at </a:t>
            </a:r>
            <a:r>
              <a:rPr lang="en-US" sz="2000" dirty="0" smtClean="0">
                <a:hlinkClick r:id="rId5"/>
              </a:rPr>
              <a:t>http://www.michigan.gov/documents/mde/foodrewards_290201_7.pdf</a:t>
            </a:r>
            <a:r>
              <a:rPr lang="en-US" sz="2000" dirty="0" smtClean="0"/>
              <a:t>.</a:t>
            </a:r>
          </a:p>
          <a:p>
            <a:pPr>
              <a:buClr>
                <a:srgbClr val="45833D"/>
              </a:buClr>
              <a:buSzPct val="75000"/>
              <a:buFont typeface="Wingdings" panose="05000000000000000000" pitchFamily="2" charset="2"/>
              <a:buChar char="l"/>
            </a:pPr>
            <a:r>
              <a:rPr lang="en-US" sz="2000" dirty="0" smtClean="0"/>
              <a:t>National Association of School Nurse (NASN), Food Allergy and Anaphylaxis Tool Kit.  Available at </a:t>
            </a:r>
            <a:r>
              <a:rPr lang="en-US" sz="2000" u="sng" dirty="0" smtClean="0">
                <a:hlinkClick r:id="rId6"/>
              </a:rPr>
              <a:t>http://www.nasn.org/ToolsResources/FoodAllergyandAnaphylaxis</a:t>
            </a:r>
            <a:r>
              <a:rPr lang="en-US" sz="2000" u="sng" dirty="0" smtClean="0"/>
              <a:t>.</a:t>
            </a:r>
          </a:p>
          <a:p>
            <a:pPr>
              <a:buClr>
                <a:srgbClr val="45833D"/>
              </a:buClr>
              <a:buSzPct val="75000"/>
              <a:buFont typeface="Wingdings" panose="05000000000000000000" pitchFamily="2" charset="2"/>
              <a:buChar char="l"/>
            </a:pPr>
            <a:r>
              <a:rPr lang="en-US" sz="2000" dirty="0" smtClean="0"/>
              <a:t>NEA Health Information Network. </a:t>
            </a:r>
            <a:r>
              <a:rPr lang="en-US" sz="2000" i="1" dirty="0" smtClean="0"/>
              <a:t>Food Allergy Book: What School Employees Need to Know.  </a:t>
            </a:r>
            <a:r>
              <a:rPr lang="en-US" sz="2000" dirty="0" smtClean="0"/>
              <a:t>Available at </a:t>
            </a:r>
            <a:r>
              <a:rPr lang="en-US" sz="2000" dirty="0" smtClean="0">
                <a:hlinkClick r:id="rId7"/>
              </a:rPr>
              <a:t>http://www.neahin.org/educator-resources/foodallergybook.html</a:t>
            </a:r>
            <a:r>
              <a:rPr lang="en-US" sz="2000" dirty="0" smtClean="0"/>
              <a:t>.</a:t>
            </a:r>
          </a:p>
          <a:p>
            <a:pPr>
              <a:buClr>
                <a:srgbClr val="45833D"/>
              </a:buClr>
              <a:buSzPct val="75000"/>
              <a:buFont typeface="Wingdings" panose="05000000000000000000" pitchFamily="2" charset="2"/>
              <a:buChar char="l"/>
            </a:pPr>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4CD8DCCA-7606-4C9D-B837-5FF7121B4784}" type="slidenum">
              <a:rPr lang="en-US" smtClean="0"/>
              <a:t>15</a:t>
            </a:fld>
            <a:endParaRPr lang="en-US"/>
          </a:p>
        </p:txBody>
      </p:sp>
    </p:spTree>
    <p:extLst>
      <p:ext uri="{BB962C8B-B14F-4D97-AF65-F5344CB8AC3E}">
        <p14:creationId xmlns:p14="http://schemas.microsoft.com/office/powerpoint/2010/main" val="4024435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8229600" cy="1143000"/>
          </a:xfrm>
        </p:spPr>
        <p:txBody>
          <a:bodyPr>
            <a:normAutofit/>
          </a:bodyPr>
          <a:lstStyle/>
          <a:p>
            <a:r>
              <a:rPr lang="en-US" sz="6000" b="1" dirty="0" smtClean="0"/>
              <a:t>Questions ?</a:t>
            </a:r>
            <a:endParaRPr lang="en-US" sz="6000" b="1" dirty="0"/>
          </a:p>
        </p:txBody>
      </p:sp>
      <p:pic>
        <p:nvPicPr>
          <p:cNvPr id="4" name="Picture 3" descr="Photo of boy."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429" y="1373834"/>
            <a:ext cx="3362971" cy="4950766"/>
          </a:xfrm>
          <a:prstGeom prst="rect">
            <a:avLst/>
          </a:prstGeom>
          <a:ln>
            <a:solidFill>
              <a:srgbClr val="45833D"/>
            </a:solidFill>
          </a:ln>
        </p:spPr>
      </p:pic>
      <p:sp>
        <p:nvSpPr>
          <p:cNvPr id="5" name="Slide Number Placeholder 4"/>
          <p:cNvSpPr>
            <a:spLocks noGrp="1"/>
          </p:cNvSpPr>
          <p:nvPr>
            <p:ph type="sldNum" sz="quarter" idx="12"/>
          </p:nvPr>
        </p:nvSpPr>
        <p:spPr/>
        <p:txBody>
          <a:bodyPr/>
          <a:lstStyle/>
          <a:p>
            <a:fld id="{DA4F2ACC-3EB2-4AE2-9B8F-56C50A7F71BF}" type="slidenum">
              <a:rPr lang="en-US" smtClean="0"/>
              <a:t>16</a:t>
            </a:fld>
            <a:endParaRPr lang="en-US"/>
          </a:p>
        </p:txBody>
      </p:sp>
    </p:spTree>
    <p:extLst>
      <p:ext uri="{BB962C8B-B14F-4D97-AF65-F5344CB8AC3E}">
        <p14:creationId xmlns:p14="http://schemas.microsoft.com/office/powerpoint/2010/main" val="1312245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153400" cy="6678751"/>
          </a:xfrm>
          <a:prstGeom prst="rect">
            <a:avLst/>
          </a:prstGeom>
        </p:spPr>
        <p:txBody>
          <a:bodyPr wrap="square">
            <a:spAutoFit/>
          </a:bodyPr>
          <a:lstStyle/>
          <a:p>
            <a:pPr marL="347472" indent="-347472" algn="ctr">
              <a:spcAft>
                <a:spcPts val="900"/>
              </a:spcAft>
              <a:buSzPct val="90000"/>
            </a:pPr>
            <a:r>
              <a:rPr lang="en-US" sz="2000" b="1" dirty="0" smtClean="0"/>
              <a:t>References</a:t>
            </a:r>
          </a:p>
          <a:p>
            <a:pPr marL="347472" lvl="0" indent="-347472">
              <a:spcBef>
                <a:spcPts val="600"/>
              </a:spcBef>
              <a:spcAft>
                <a:spcPts val="900"/>
              </a:spcAft>
              <a:buClr>
                <a:srgbClr val="56A24B"/>
              </a:buClr>
              <a:buSzPct val="90000"/>
              <a:buAutoNum type="arabicPeriod"/>
            </a:pPr>
            <a:r>
              <a:rPr lang="en-US" sz="2200" baseline="30000" dirty="0" err="1" smtClean="0"/>
              <a:t>Branum</a:t>
            </a:r>
            <a:r>
              <a:rPr lang="en-US" sz="2200" baseline="30000" dirty="0" smtClean="0"/>
              <a:t> </a:t>
            </a:r>
            <a:r>
              <a:rPr lang="en-US" sz="2200" baseline="30000" dirty="0"/>
              <a:t>AM, </a:t>
            </a:r>
            <a:r>
              <a:rPr lang="en-US" sz="2200" baseline="30000" dirty="0" err="1"/>
              <a:t>Lukacs</a:t>
            </a:r>
            <a:r>
              <a:rPr lang="en-US" sz="2200" baseline="30000" dirty="0"/>
              <a:t> SL. Food allergy among U.S. children: trends in prevalence and hospitalizations. NCHS Data Brief. </a:t>
            </a:r>
            <a:r>
              <a:rPr lang="en-US" sz="2200" baseline="30000" dirty="0" smtClean="0"/>
              <a:t>2008;10:1-8</a:t>
            </a:r>
            <a:r>
              <a:rPr lang="en-US" sz="2200" baseline="30000" dirty="0"/>
              <a:t>.  </a:t>
            </a:r>
            <a:endParaRPr lang="en-US" sz="2200" baseline="30000" dirty="0" smtClean="0"/>
          </a:p>
          <a:p>
            <a:pPr marL="347472" lvl="0" indent="-347472">
              <a:spcAft>
                <a:spcPts val="900"/>
              </a:spcAft>
              <a:buClr>
                <a:srgbClr val="56A24B"/>
              </a:buClr>
              <a:buSzPct val="90000"/>
              <a:buAutoNum type="arabicPeriod" startAt="2"/>
            </a:pPr>
            <a:r>
              <a:rPr lang="en-US" sz="2200" baseline="30000" dirty="0" smtClean="0"/>
              <a:t>Liu AH, Jaramillo R, </a:t>
            </a:r>
            <a:r>
              <a:rPr lang="en-US" sz="2200" baseline="30000" dirty="0" err="1" smtClean="0"/>
              <a:t>Sicherer</a:t>
            </a:r>
            <a:r>
              <a:rPr lang="en-US" sz="2200" baseline="30000" dirty="0" smtClean="0"/>
              <a:t> SH, et al. National prevalence and risk factors for food allergy and relationship to asthma: results from the National Health and Nutrition Examination Survey 2005-2006. J Allergy </a:t>
            </a:r>
            <a:r>
              <a:rPr lang="en-US" sz="2200" baseline="30000" dirty="0" err="1" smtClean="0"/>
              <a:t>Clin</a:t>
            </a:r>
            <a:r>
              <a:rPr lang="en-US" sz="2200" baseline="30000" dirty="0" smtClean="0"/>
              <a:t> </a:t>
            </a:r>
            <a:r>
              <a:rPr lang="en-US" sz="2200" baseline="30000" dirty="0" err="1" smtClean="0"/>
              <a:t>Immunol</a:t>
            </a:r>
            <a:r>
              <a:rPr lang="en-US" sz="2200" baseline="30000" dirty="0" smtClean="0"/>
              <a:t>.  2010;126(4</a:t>
            </a:r>
            <a:r>
              <a:rPr lang="en-US" sz="2200" baseline="30000" dirty="0"/>
              <a:t>):798-806.e13</a:t>
            </a:r>
            <a:r>
              <a:rPr lang="en-US" sz="2200" baseline="30000" dirty="0" smtClean="0"/>
              <a:t>.</a:t>
            </a:r>
            <a:r>
              <a:rPr lang="en-US" sz="2200" baseline="30000" dirty="0"/>
              <a:t> </a:t>
            </a:r>
          </a:p>
          <a:p>
            <a:pPr marL="347472" lvl="0" indent="-347472">
              <a:spcAft>
                <a:spcPts val="900"/>
              </a:spcAft>
              <a:buClr>
                <a:srgbClr val="56A24B"/>
              </a:buClr>
              <a:buSzPct val="90000"/>
              <a:buAutoNum type="arabicPeriod" startAt="3"/>
            </a:pPr>
            <a:r>
              <a:rPr lang="en-US" sz="2200" baseline="30000" dirty="0" smtClean="0"/>
              <a:t>Nowak-</a:t>
            </a:r>
            <a:r>
              <a:rPr lang="en-US" sz="2200" baseline="30000" dirty="0" err="1" smtClean="0"/>
              <a:t>Wegrzyn</a:t>
            </a:r>
            <a:r>
              <a:rPr lang="en-US" sz="2200" baseline="30000" dirty="0" smtClean="0"/>
              <a:t> </a:t>
            </a:r>
            <a:r>
              <a:rPr lang="en-US" sz="2200" baseline="30000" dirty="0"/>
              <a:t>A, Conover-Walker MK, Wood RA. Food-allergic reactions in schools and preschools. Arch </a:t>
            </a:r>
            <a:r>
              <a:rPr lang="en-US" sz="2200" baseline="30000" dirty="0" err="1" smtClean="0"/>
              <a:t>Pediatr</a:t>
            </a:r>
            <a:r>
              <a:rPr lang="en-US" sz="2200" baseline="30000" dirty="0"/>
              <a:t> </a:t>
            </a:r>
            <a:r>
              <a:rPr lang="en-US" sz="2200" baseline="30000" dirty="0" err="1" smtClean="0"/>
              <a:t>Adolesc</a:t>
            </a:r>
            <a:r>
              <a:rPr lang="en-US" sz="2200" baseline="30000" dirty="0" smtClean="0"/>
              <a:t> </a:t>
            </a:r>
            <a:r>
              <a:rPr lang="en-US" sz="2200" baseline="30000" dirty="0"/>
              <a:t>Med. 2001;155(7):790-795. </a:t>
            </a:r>
          </a:p>
          <a:p>
            <a:pPr marL="347472" lvl="0" indent="-347472">
              <a:spcAft>
                <a:spcPts val="900"/>
              </a:spcAft>
              <a:buClr>
                <a:srgbClr val="56A24B"/>
              </a:buClr>
              <a:buSzPct val="90000"/>
              <a:buAutoNum type="arabicPeriod" startAt="4"/>
            </a:pPr>
            <a:r>
              <a:rPr lang="en-US" sz="2200" baseline="30000" dirty="0" smtClean="0"/>
              <a:t>McIntyre </a:t>
            </a:r>
            <a:r>
              <a:rPr lang="en-US" sz="2200" baseline="30000" dirty="0"/>
              <a:t>CL, Sheetz AH, Carroll CR, Young MC. Administration of epinephrine for life-threatening allergic reactions in </a:t>
            </a:r>
            <a:r>
              <a:rPr lang="en-US" sz="2200" baseline="30000" dirty="0" smtClean="0"/>
              <a:t>school </a:t>
            </a:r>
            <a:r>
              <a:rPr lang="en-US" sz="2200" baseline="30000" dirty="0"/>
              <a:t>settings. Pediatrics. 2005;116(5):1134-1140.  </a:t>
            </a:r>
          </a:p>
          <a:p>
            <a:pPr marL="347472" lvl="0" indent="-347472">
              <a:spcAft>
                <a:spcPts val="900"/>
              </a:spcAft>
              <a:buClr>
                <a:srgbClr val="56A24B"/>
              </a:buClr>
              <a:buSzPct val="90000"/>
              <a:buAutoNum type="arabicPeriod" startAt="5"/>
            </a:pPr>
            <a:r>
              <a:rPr lang="en-US" sz="2200" baseline="30000" dirty="0" smtClean="0"/>
              <a:t>Boyce </a:t>
            </a:r>
            <a:r>
              <a:rPr lang="en-US" sz="2200" baseline="30000" dirty="0"/>
              <a:t>JA, </a:t>
            </a:r>
            <a:r>
              <a:rPr lang="en-US" sz="2200" baseline="30000" dirty="0" err="1"/>
              <a:t>Assa’ad</a:t>
            </a:r>
            <a:r>
              <a:rPr lang="en-US" sz="2200" baseline="30000" dirty="0"/>
              <a:t> A, Burks AW, et al; NIAID-Sponsored Expert Panel. Guidelines for the diagnosis and management </a:t>
            </a:r>
            <a:r>
              <a:rPr lang="en-US" sz="2200" baseline="30000" dirty="0" smtClean="0"/>
              <a:t>of food </a:t>
            </a:r>
            <a:r>
              <a:rPr lang="en-US" sz="2200" baseline="30000" dirty="0"/>
              <a:t>allergy in the United States: report of the NIAID-sponsored expert panel. J Allergy </a:t>
            </a:r>
            <a:r>
              <a:rPr lang="en-US" sz="2200" baseline="30000" dirty="0" err="1"/>
              <a:t>Clin</a:t>
            </a:r>
            <a:r>
              <a:rPr lang="en-US" sz="2200" baseline="30000" dirty="0"/>
              <a:t> </a:t>
            </a:r>
            <a:r>
              <a:rPr lang="en-US" sz="2200" baseline="30000" dirty="0" err="1"/>
              <a:t>Immunol</a:t>
            </a:r>
            <a:r>
              <a:rPr lang="en-US" sz="2200" baseline="30000" dirty="0"/>
              <a:t>. </a:t>
            </a:r>
            <a:r>
              <a:rPr lang="en-US" sz="2200" baseline="30000" dirty="0" smtClean="0"/>
              <a:t>2010;126(suppl6</a:t>
            </a:r>
            <a:r>
              <a:rPr lang="en-US" sz="2200" baseline="30000" dirty="0"/>
              <a:t>):S1-S58.  </a:t>
            </a:r>
          </a:p>
          <a:p>
            <a:pPr marL="347472" lvl="0" indent="-347472">
              <a:spcAft>
                <a:spcPts val="900"/>
              </a:spcAft>
              <a:buClr>
                <a:srgbClr val="56A24B"/>
              </a:buClr>
              <a:buSzPct val="90000"/>
              <a:buAutoNum type="arabicPeriod" startAt="6"/>
            </a:pPr>
            <a:r>
              <a:rPr lang="en-US" sz="2200" baseline="30000" dirty="0" smtClean="0"/>
              <a:t>Lieberman </a:t>
            </a:r>
            <a:r>
              <a:rPr lang="en-US" sz="2200" baseline="30000" dirty="0"/>
              <a:t>J, Weiss C, Furlong TJ, </a:t>
            </a:r>
            <a:r>
              <a:rPr lang="en-US" sz="2200" baseline="30000" dirty="0" err="1"/>
              <a:t>Sicherer</a:t>
            </a:r>
            <a:r>
              <a:rPr lang="en-US" sz="2200" baseline="30000" dirty="0"/>
              <a:t> SH. Bullying among pediatric patients with food allergy. J Allergy Clinical </a:t>
            </a:r>
            <a:r>
              <a:rPr lang="en-US" sz="2200" baseline="30000" dirty="0" smtClean="0"/>
              <a:t> </a:t>
            </a:r>
            <a:r>
              <a:rPr lang="en-US" sz="2200" baseline="30000" dirty="0" err="1" smtClean="0"/>
              <a:t>Immunol</a:t>
            </a:r>
            <a:r>
              <a:rPr lang="en-US" sz="2200" baseline="30000" dirty="0"/>
              <a:t>. 2010;105:267-271</a:t>
            </a:r>
            <a:r>
              <a:rPr lang="en-US" sz="2200" baseline="30000" dirty="0" smtClean="0"/>
              <a:t>.</a:t>
            </a:r>
            <a:r>
              <a:rPr lang="en-US" sz="2200" baseline="30000" dirty="0"/>
              <a:t> </a:t>
            </a:r>
            <a:r>
              <a:rPr lang="en-US" sz="2200" baseline="30000" dirty="0" smtClean="0"/>
              <a:t> </a:t>
            </a:r>
          </a:p>
          <a:p>
            <a:pPr marL="347472" lvl="0" indent="-347472">
              <a:spcAft>
                <a:spcPts val="900"/>
              </a:spcAft>
              <a:buClr>
                <a:srgbClr val="56A24B"/>
              </a:buClr>
              <a:buSzPct val="90000"/>
              <a:buAutoNum type="arabicPeriod" startAt="6"/>
            </a:pPr>
            <a:r>
              <a:rPr lang="en-US" sz="2200" baseline="30000" dirty="0" smtClean="0"/>
              <a:t>Cummings AJ, </a:t>
            </a:r>
            <a:r>
              <a:rPr lang="en-US" sz="2200" baseline="30000" dirty="0" err="1" smtClean="0"/>
              <a:t>Knibb</a:t>
            </a:r>
            <a:r>
              <a:rPr lang="en-US" sz="2200" baseline="30000" dirty="0" smtClean="0"/>
              <a:t> RC, King RM, Lucas JS: The psychosocial</a:t>
            </a:r>
            <a:r>
              <a:rPr lang="en-US" sz="2200" dirty="0" smtClean="0"/>
              <a:t> </a:t>
            </a:r>
            <a:r>
              <a:rPr lang="en-US" sz="2200" baseline="30000" dirty="0" smtClean="0"/>
              <a:t>impact </a:t>
            </a:r>
            <a:r>
              <a:rPr lang="en-US" sz="2200" baseline="30000" dirty="0"/>
              <a:t>of food allergy and </a:t>
            </a:r>
            <a:r>
              <a:rPr lang="en-US" sz="2200" baseline="30000" dirty="0" smtClean="0"/>
              <a:t>food hypersensitivity in children,</a:t>
            </a:r>
            <a:r>
              <a:rPr lang="en-US" sz="2200" dirty="0" smtClean="0"/>
              <a:t> </a:t>
            </a:r>
            <a:r>
              <a:rPr lang="en-US" sz="2200" baseline="30000" dirty="0" smtClean="0"/>
              <a:t>adolescents </a:t>
            </a:r>
            <a:r>
              <a:rPr lang="en-US" sz="2200" baseline="30000" dirty="0"/>
              <a:t>and their families: a review. Allergy. 2010;65:933-945</a:t>
            </a:r>
            <a:r>
              <a:rPr lang="en-US" sz="2200" baseline="30000" dirty="0" smtClean="0"/>
              <a:t>.</a:t>
            </a:r>
            <a:r>
              <a:rPr lang="en-US" sz="2200" baseline="30000" dirty="0"/>
              <a:t> </a:t>
            </a:r>
          </a:p>
          <a:p>
            <a:pPr marL="347472" lvl="0" indent="-347472">
              <a:spcAft>
                <a:spcPts val="900"/>
              </a:spcAft>
              <a:buClr>
                <a:srgbClr val="56A24B"/>
              </a:buClr>
              <a:buSzPct val="90000"/>
              <a:buAutoNum type="arabicPeriod" startAt="8"/>
            </a:pPr>
            <a:r>
              <a:rPr lang="en-US" sz="2200" baseline="30000" dirty="0" smtClean="0"/>
              <a:t>The </a:t>
            </a:r>
            <a:r>
              <a:rPr lang="en-US" sz="2200" baseline="30000" dirty="0"/>
              <a:t>Food Allergy &amp; Anaphylaxis Network. Food Allergy News. 2003;13(2</a:t>
            </a:r>
            <a:r>
              <a:rPr lang="en-US" sz="2200" baseline="30000" dirty="0" smtClean="0"/>
              <a:t>).</a:t>
            </a:r>
            <a:r>
              <a:rPr lang="en-US" sz="2200" baseline="30000" dirty="0"/>
              <a:t> </a:t>
            </a:r>
          </a:p>
          <a:p>
            <a:pPr marL="347472" lvl="0" indent="-347472">
              <a:spcAft>
                <a:spcPts val="900"/>
              </a:spcAft>
              <a:buClr>
                <a:srgbClr val="56A24B"/>
              </a:buClr>
              <a:buSzPct val="90000"/>
              <a:buAutoNum type="arabicPeriod" startAt="9"/>
            </a:pPr>
            <a:r>
              <a:rPr lang="en-US" sz="2200" baseline="30000" dirty="0" smtClean="0"/>
              <a:t>Sampson </a:t>
            </a:r>
            <a:r>
              <a:rPr lang="en-US" sz="2200" baseline="30000" dirty="0"/>
              <a:t>HA, Muñoz-Furlong A, Campbell RL, et al. Second symposium on the definition and management of anaphylaxis</a:t>
            </a:r>
            <a:r>
              <a:rPr lang="en-US" sz="2200" baseline="30000" dirty="0" smtClean="0"/>
              <a:t>: </a:t>
            </a:r>
            <a:r>
              <a:rPr lang="en-US" sz="2200" baseline="30000" dirty="0"/>
              <a:t>summary report—Second National Institute of Allergy and Infectious Disease/Food Allergy and Anaphylaxis Network Symposium. Ann </a:t>
            </a:r>
            <a:r>
              <a:rPr lang="en-US" sz="2200" baseline="30000" dirty="0" err="1"/>
              <a:t>Emerg</a:t>
            </a:r>
            <a:r>
              <a:rPr lang="en-US" sz="2200" baseline="30000" dirty="0"/>
              <a:t> Med. 2006;47(4):373-380. </a:t>
            </a:r>
          </a:p>
          <a:p>
            <a:pPr marL="347472" indent="-347472">
              <a:spcAft>
                <a:spcPts val="900"/>
              </a:spcAft>
              <a:buClr>
                <a:srgbClr val="56A24B"/>
              </a:buClr>
              <a:buSzPct val="90000"/>
            </a:pPr>
            <a:r>
              <a:rPr lang="en-US" sz="2000" dirty="0"/>
              <a:t> </a:t>
            </a:r>
          </a:p>
        </p:txBody>
      </p:sp>
      <p:sp>
        <p:nvSpPr>
          <p:cNvPr id="3" name="Slide Number Placeholder 2"/>
          <p:cNvSpPr>
            <a:spLocks noGrp="1"/>
          </p:cNvSpPr>
          <p:nvPr>
            <p:ph type="sldNum" sz="quarter" idx="12"/>
          </p:nvPr>
        </p:nvSpPr>
        <p:spPr/>
        <p:txBody>
          <a:bodyPr/>
          <a:lstStyle/>
          <a:p>
            <a:fld id="{DA4F2ACC-3EB2-4AE2-9B8F-56C50A7F71BF}" type="slidenum">
              <a:rPr lang="en-US" smtClean="0"/>
              <a:t>17</a:t>
            </a:fld>
            <a:endParaRPr lang="en-US"/>
          </a:p>
        </p:txBody>
      </p:sp>
    </p:spTree>
    <p:extLst>
      <p:ext uri="{BB962C8B-B14F-4D97-AF65-F5344CB8AC3E}">
        <p14:creationId xmlns:p14="http://schemas.microsoft.com/office/powerpoint/2010/main" val="18177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6000" b="1" dirty="0"/>
              <a:t>Thank </a:t>
            </a:r>
            <a:r>
              <a:rPr lang="en-US" sz="6000" b="1" dirty="0" smtClean="0"/>
              <a:t>You ! !</a:t>
            </a:r>
            <a:endParaRPr lang="en-US" sz="6000" b="1" dirty="0"/>
          </a:p>
        </p:txBody>
      </p:sp>
      <p:pic>
        <p:nvPicPr>
          <p:cNvPr id="4" name="Picture 3" descr="Photo of teacher eating lunch with students." title="Alt tex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701800"/>
            <a:ext cx="6248400" cy="4165600"/>
          </a:xfrm>
          <a:prstGeom prst="rect">
            <a:avLst/>
          </a:prstGeom>
          <a:ln w="12700">
            <a:solidFill>
              <a:srgbClr val="45833D"/>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18</a:t>
            </a:fld>
            <a:endParaRPr lang="en-US"/>
          </a:p>
        </p:txBody>
      </p:sp>
    </p:spTree>
    <p:extLst>
      <p:ext uri="{BB962C8B-B14F-4D97-AF65-F5344CB8AC3E}">
        <p14:creationId xmlns:p14="http://schemas.microsoft.com/office/powerpoint/2010/main" val="1921927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372454"/>
            <a:ext cx="8229600" cy="838200"/>
          </a:xfrm>
        </p:spPr>
        <p:txBody>
          <a:bodyPr>
            <a:normAutofit/>
          </a:bodyPr>
          <a:lstStyle/>
          <a:p>
            <a:r>
              <a:rPr lang="en-US" sz="3600" b="1" dirty="0" smtClean="0">
                <a:solidFill>
                  <a:schemeClr val="bg1"/>
                </a:solidFill>
              </a:rPr>
              <a:t>Objectives</a:t>
            </a:r>
            <a:endParaRPr lang="en-US" sz="3600" b="1" dirty="0">
              <a:solidFill>
                <a:schemeClr val="bg1"/>
              </a:solidFill>
            </a:endParaRPr>
          </a:p>
        </p:txBody>
      </p:sp>
      <p:sp>
        <p:nvSpPr>
          <p:cNvPr id="9" name="Content Placeholder 2"/>
          <p:cNvSpPr>
            <a:spLocks noGrp="1"/>
          </p:cNvSpPr>
          <p:nvPr>
            <p:ph idx="1"/>
          </p:nvPr>
        </p:nvSpPr>
        <p:spPr>
          <a:xfrm>
            <a:off x="609600" y="1371600"/>
            <a:ext cx="7848600" cy="3124200"/>
          </a:xfrm>
        </p:spPr>
        <p:txBody>
          <a:bodyPr>
            <a:noAutofit/>
          </a:bodyPr>
          <a:lstStyle/>
          <a:p>
            <a:pPr marL="347472" indent="-347472"/>
            <a:r>
              <a:rPr lang="en-US" sz="2600" dirty="0"/>
              <a:t>Describe the symptoms of food </a:t>
            </a:r>
            <a:r>
              <a:rPr lang="en-US" sz="2600" dirty="0" smtClean="0"/>
              <a:t>allergies and life-threatening reactions.</a:t>
            </a:r>
          </a:p>
          <a:p>
            <a:pPr marL="347472" indent="-347472"/>
            <a:r>
              <a:rPr lang="en-US" sz="2600" dirty="0" smtClean="0"/>
              <a:t>Identify three action steps for schools to prepare for and respond to food allergy emergencies.</a:t>
            </a:r>
          </a:p>
          <a:p>
            <a:pPr marL="347472" indent="-347472"/>
            <a:r>
              <a:rPr lang="en-US" sz="2600" dirty="0" smtClean="0"/>
              <a:t>Identify three ways specific school staff can create and maintain healthy </a:t>
            </a:r>
            <a:r>
              <a:rPr lang="en-US" sz="2600" dirty="0"/>
              <a:t>and safe </a:t>
            </a:r>
            <a:r>
              <a:rPr lang="en-US" sz="2600" dirty="0" smtClean="0"/>
              <a:t>classrooms and school environments </a:t>
            </a:r>
            <a:r>
              <a:rPr lang="en-US" sz="2600" dirty="0"/>
              <a:t>for students with food allergies. </a:t>
            </a:r>
          </a:p>
          <a:p>
            <a:pPr marL="347472" indent="-347472"/>
            <a:endParaRPr lang="en-US" sz="2600" dirty="0"/>
          </a:p>
        </p:txBody>
      </p:sp>
      <p:pic>
        <p:nvPicPr>
          <p:cNvPr id="10" name="Picture 9" descr="Photograph of adult people in a classroom setting." title="Alt text."/>
          <p:cNvPicPr>
            <a:picLocks noChangeAspect="1"/>
          </p:cNvPicPr>
          <p:nvPr/>
        </p:nvPicPr>
        <p:blipFill rotWithShape="1">
          <a:blip r:embed="rId3">
            <a:extLst>
              <a:ext uri="{28A0092B-C50C-407E-A947-70E740481C1C}">
                <a14:useLocalDpi xmlns:a14="http://schemas.microsoft.com/office/drawing/2010/main" val="0"/>
              </a:ext>
            </a:extLst>
          </a:blip>
          <a:srcRect t="8088" r="8487" b="9758"/>
          <a:stretch/>
        </p:blipFill>
        <p:spPr>
          <a:xfrm>
            <a:off x="3124200" y="4495800"/>
            <a:ext cx="2819400" cy="1860304"/>
          </a:xfrm>
          <a:prstGeom prst="rect">
            <a:avLst/>
          </a:prstGeom>
          <a:ln>
            <a:solidFill>
              <a:srgbClr val="45833D"/>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2</a:t>
            </a:fld>
            <a:endParaRPr lang="en-US"/>
          </a:p>
        </p:txBody>
      </p:sp>
    </p:spTree>
    <p:extLst>
      <p:ext uri="{BB962C8B-B14F-4D97-AF65-F5344CB8AC3E}">
        <p14:creationId xmlns:p14="http://schemas.microsoft.com/office/powerpoint/2010/main" val="3638095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381000"/>
            <a:ext cx="8331358" cy="762000"/>
          </a:xfrm>
        </p:spPr>
        <p:txBody>
          <a:bodyPr>
            <a:normAutofit/>
          </a:bodyPr>
          <a:lstStyle/>
          <a:p>
            <a:pPr algn="ctr"/>
            <a:r>
              <a:rPr lang="en-US" sz="3600" b="1" dirty="0" smtClean="0">
                <a:solidFill>
                  <a:schemeClr val="bg1"/>
                </a:solidFill>
              </a:rPr>
              <a:t>Overview</a:t>
            </a:r>
            <a:endParaRPr lang="en-US" sz="3600" b="1" dirty="0">
              <a:solidFill>
                <a:schemeClr val="bg1"/>
              </a:solidFill>
            </a:endParaRPr>
          </a:p>
        </p:txBody>
      </p:sp>
      <p:sp>
        <p:nvSpPr>
          <p:cNvPr id="5" name="Text Placeholder 3"/>
          <p:cNvSpPr txBox="1">
            <a:spLocks/>
          </p:cNvSpPr>
          <p:nvPr/>
        </p:nvSpPr>
        <p:spPr>
          <a:xfrm>
            <a:off x="381000" y="1676400"/>
            <a:ext cx="4343400" cy="50419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Clr>
                <a:srgbClr val="45833D"/>
              </a:buClr>
              <a:buSzPct val="75000"/>
              <a:buFont typeface="Wingdings" panose="05000000000000000000" pitchFamily="2" charset="2"/>
              <a:buChar char="l"/>
            </a:pPr>
            <a:r>
              <a:rPr lang="en-US" sz="2800" dirty="0" smtClean="0"/>
              <a:t>The guidelines can help schools manage the risk of food allergies and severe allergic reactions in students.  </a:t>
            </a:r>
          </a:p>
          <a:p>
            <a:pPr marL="457200" indent="-457200">
              <a:buClr>
                <a:srgbClr val="45833D"/>
              </a:buClr>
              <a:buSzPct val="75000"/>
              <a:buFont typeface="Wingdings" panose="05000000000000000000" pitchFamily="2" charset="2"/>
              <a:buChar char="l"/>
            </a:pPr>
            <a:r>
              <a:rPr lang="en-US" sz="2800" dirty="0" smtClean="0"/>
              <a:t>Managing food allergies requires a partnership between families, health care providers, and schools.  </a:t>
            </a:r>
            <a:endParaRPr lang="en-US" sz="2800" dirty="0"/>
          </a:p>
        </p:txBody>
      </p:sp>
      <p:pic>
        <p:nvPicPr>
          <p:cNvPr id="6" name="Picture 5" descr="Voluntary Guidelines for Managing Food Allergies in Schools and Early Care and Education Program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371600"/>
            <a:ext cx="3915803" cy="5029200"/>
          </a:xfrm>
          <a:prstGeom prst="rect">
            <a:avLst/>
          </a:prstGeom>
        </p:spPr>
      </p:pic>
      <p:sp>
        <p:nvSpPr>
          <p:cNvPr id="3" name="Slide Number Placeholder 2"/>
          <p:cNvSpPr>
            <a:spLocks noGrp="1"/>
          </p:cNvSpPr>
          <p:nvPr>
            <p:ph type="sldNum" sz="quarter" idx="12"/>
          </p:nvPr>
        </p:nvSpPr>
        <p:spPr/>
        <p:txBody>
          <a:bodyPr/>
          <a:lstStyle/>
          <a:p>
            <a:fld id="{4CD8DCCA-7606-4C9D-B837-5FF7121B4784}" type="slidenum">
              <a:rPr lang="en-US" smtClean="0"/>
              <a:t>3</a:t>
            </a:fld>
            <a:endParaRPr lang="en-US"/>
          </a:p>
        </p:txBody>
      </p:sp>
    </p:spTree>
    <p:extLst>
      <p:ext uri="{BB962C8B-B14F-4D97-AF65-F5344CB8AC3E}">
        <p14:creationId xmlns:p14="http://schemas.microsoft.com/office/powerpoint/2010/main" val="2540924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14400" y="527516"/>
            <a:ext cx="7575091" cy="793750"/>
          </a:xfrm>
        </p:spPr>
        <p:txBody>
          <a:bodyPr>
            <a:normAutofit/>
          </a:bodyPr>
          <a:lstStyle/>
          <a:p>
            <a:pPr algn="ctr"/>
            <a:r>
              <a:rPr lang="en-US" sz="3600" b="1" dirty="0" smtClean="0">
                <a:solidFill>
                  <a:schemeClr val="bg1"/>
                </a:solidFill>
              </a:rPr>
              <a:t>Did you know?</a:t>
            </a:r>
            <a:endParaRPr lang="en-US" sz="3600" b="1" dirty="0">
              <a:solidFill>
                <a:schemeClr val="bg1"/>
              </a:solidFill>
            </a:endParaRPr>
          </a:p>
        </p:txBody>
      </p:sp>
      <p:sp>
        <p:nvSpPr>
          <p:cNvPr id="5" name="Content Placeholder 2"/>
          <p:cNvSpPr>
            <a:spLocks noGrp="1"/>
          </p:cNvSpPr>
          <p:nvPr>
            <p:ph idx="4294967295"/>
          </p:nvPr>
        </p:nvSpPr>
        <p:spPr>
          <a:xfrm>
            <a:off x="4269641" y="1676400"/>
            <a:ext cx="4417159" cy="4876800"/>
          </a:xfrm>
          <a:prstGeom prst="rect">
            <a:avLst/>
          </a:prstGeom>
        </p:spPr>
        <p:txBody>
          <a:bodyPr>
            <a:noAutofit/>
          </a:bodyPr>
          <a:lstStyle/>
          <a:p>
            <a:pPr>
              <a:spcAft>
                <a:spcPts val="600"/>
              </a:spcAft>
              <a:buClr>
                <a:srgbClr val="45833D"/>
              </a:buClr>
              <a:buSzPct val="75000"/>
              <a:buFont typeface="Wingdings" panose="05000000000000000000" pitchFamily="2" charset="2"/>
              <a:buChar char="l"/>
            </a:pPr>
            <a:r>
              <a:rPr lang="en-US" sz="2600" dirty="0" smtClean="0"/>
              <a:t>4% of students are affected by food allergies, and the incidence is increasing.</a:t>
            </a:r>
          </a:p>
          <a:p>
            <a:pPr>
              <a:spcAft>
                <a:spcPts val="600"/>
              </a:spcAft>
              <a:buClr>
                <a:srgbClr val="45833D"/>
              </a:buClr>
              <a:buSzPct val="75000"/>
              <a:buFont typeface="Wingdings" panose="05000000000000000000" pitchFamily="2" charset="2"/>
              <a:buChar char="l"/>
            </a:pPr>
            <a:r>
              <a:rPr lang="en-US" sz="2600" dirty="0" smtClean="0"/>
              <a:t>1 of 5 students with food allergies will have a reaction while at school.</a:t>
            </a:r>
          </a:p>
          <a:p>
            <a:pPr>
              <a:spcAft>
                <a:spcPts val="600"/>
              </a:spcAft>
              <a:buClr>
                <a:srgbClr val="45833D"/>
              </a:buClr>
              <a:buSzPct val="75000"/>
              <a:buFont typeface="Wingdings" panose="05000000000000000000" pitchFamily="2" charset="2"/>
              <a:buChar char="l"/>
            </a:pPr>
            <a:r>
              <a:rPr lang="en-US" sz="2600" dirty="0" smtClean="0"/>
              <a:t>25% of severe food allergy reactions at school happen to students with no previous known food allergy.</a:t>
            </a:r>
            <a:endParaRPr lang="en-US" sz="2600" dirty="0"/>
          </a:p>
        </p:txBody>
      </p:sp>
      <p:pic>
        <p:nvPicPr>
          <p:cNvPr id="6" name="Picture 5" descr="graph displaying: about 20% of students with food allergies (1 of 5) will have a reaction while at school."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590800"/>
            <a:ext cx="3598502" cy="2667000"/>
          </a:xfrm>
          <a:prstGeom prst="rect">
            <a:avLst/>
          </a:prstGeom>
        </p:spPr>
      </p:pic>
      <p:sp>
        <p:nvSpPr>
          <p:cNvPr id="4" name="Slide Number Placeholder 3"/>
          <p:cNvSpPr>
            <a:spLocks noGrp="1"/>
          </p:cNvSpPr>
          <p:nvPr>
            <p:ph type="sldNum" sz="quarter" idx="12"/>
          </p:nvPr>
        </p:nvSpPr>
        <p:spPr/>
        <p:txBody>
          <a:bodyPr/>
          <a:lstStyle/>
          <a:p>
            <a:fld id="{4CD8DCCA-7606-4C9D-B837-5FF7121B4784}" type="slidenum">
              <a:rPr lang="en-US" smtClean="0"/>
              <a:t>4</a:t>
            </a:fld>
            <a:endParaRPr lang="en-US"/>
          </a:p>
        </p:txBody>
      </p:sp>
    </p:spTree>
    <p:extLst>
      <p:ext uri="{BB962C8B-B14F-4D97-AF65-F5344CB8AC3E}">
        <p14:creationId xmlns:p14="http://schemas.microsoft.com/office/powerpoint/2010/main" val="1430073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535905"/>
            <a:ext cx="7575091" cy="793750"/>
          </a:xfrm>
        </p:spPr>
        <p:txBody>
          <a:bodyPr>
            <a:normAutofit/>
          </a:bodyPr>
          <a:lstStyle/>
          <a:p>
            <a:pPr algn="ctr"/>
            <a:r>
              <a:rPr lang="en-US" sz="3600" b="1" dirty="0" smtClean="0">
                <a:solidFill>
                  <a:schemeClr val="bg1"/>
                </a:solidFill>
              </a:rPr>
              <a:t>Did you know?</a:t>
            </a:r>
            <a:endParaRPr lang="en-US" sz="3600" b="1" dirty="0">
              <a:solidFill>
                <a:schemeClr val="bg1"/>
              </a:solidFill>
            </a:endParaRPr>
          </a:p>
        </p:txBody>
      </p:sp>
      <p:sp>
        <p:nvSpPr>
          <p:cNvPr id="3" name="Content Placeholder 2"/>
          <p:cNvSpPr>
            <a:spLocks noGrp="1"/>
          </p:cNvSpPr>
          <p:nvPr>
            <p:ph idx="4294967295"/>
          </p:nvPr>
        </p:nvSpPr>
        <p:spPr>
          <a:xfrm>
            <a:off x="3458308" y="1295400"/>
            <a:ext cx="5609492" cy="5029200"/>
          </a:xfrm>
          <a:prstGeom prst="rect">
            <a:avLst/>
          </a:prstGeom>
        </p:spPr>
        <p:txBody>
          <a:bodyPr>
            <a:normAutofit/>
          </a:bodyPr>
          <a:lstStyle/>
          <a:p>
            <a:pPr lvl="1">
              <a:spcAft>
                <a:spcPts val="600"/>
              </a:spcAft>
              <a:buClr>
                <a:srgbClr val="45833D"/>
              </a:buClr>
              <a:buSzPct val="75000"/>
              <a:buFont typeface="Wingdings" panose="05000000000000000000" pitchFamily="2" charset="2"/>
              <a:buChar char="l"/>
            </a:pPr>
            <a:r>
              <a:rPr lang="en-US" sz="2600" dirty="0" smtClean="0"/>
              <a:t>A food allergy is an adverse immune system reaction that occurs soon after exposure to a certain food.</a:t>
            </a:r>
          </a:p>
          <a:p>
            <a:pPr lvl="1">
              <a:spcAft>
                <a:spcPts val="600"/>
              </a:spcAft>
              <a:buClr>
                <a:srgbClr val="45833D"/>
              </a:buClr>
              <a:buSzPct val="75000"/>
              <a:buFont typeface="Wingdings" panose="05000000000000000000" pitchFamily="2" charset="2"/>
              <a:buChar char="l"/>
            </a:pPr>
            <a:r>
              <a:rPr lang="en-US" sz="2600" dirty="0" smtClean="0"/>
              <a:t>Food allergy symptoms can include multiple organ systems including, respiratory, </a:t>
            </a:r>
            <a:r>
              <a:rPr lang="en-US" sz="2600" dirty="0"/>
              <a:t>gastrointestinal tract, </a:t>
            </a:r>
            <a:r>
              <a:rPr lang="en-US" sz="2600" dirty="0" smtClean="0"/>
              <a:t>skin, cardiovascular, and neurological.</a:t>
            </a:r>
          </a:p>
          <a:p>
            <a:pPr lvl="1">
              <a:spcAft>
                <a:spcPts val="600"/>
              </a:spcAft>
              <a:buClr>
                <a:srgbClr val="45833D"/>
              </a:buClr>
              <a:buSzPct val="75000"/>
              <a:buFont typeface="Wingdings" panose="05000000000000000000" pitchFamily="2" charset="2"/>
              <a:buChar char="l"/>
            </a:pPr>
            <a:r>
              <a:rPr lang="en-US" sz="2600" dirty="0" smtClean="0"/>
              <a:t>A severe life-threatening allergic reaction is called anaphylaxis.</a:t>
            </a:r>
            <a:endParaRPr lang="en-US" sz="2600" dirty="0"/>
          </a:p>
        </p:txBody>
      </p:sp>
      <p:pic>
        <p:nvPicPr>
          <p:cNvPr id="6" name="Picture 5" descr="Boy holding plate with lunch." title="Alt text."/>
          <p:cNvPicPr>
            <a:picLocks noChangeAspect="1"/>
          </p:cNvPicPr>
          <p:nvPr/>
        </p:nvPicPr>
        <p:blipFill rotWithShape="1">
          <a:blip r:embed="rId3" cstate="print">
            <a:extLst>
              <a:ext uri="{28A0092B-C50C-407E-A947-70E740481C1C}">
                <a14:useLocalDpi xmlns:a14="http://schemas.microsoft.com/office/drawing/2010/main" val="0"/>
              </a:ext>
            </a:extLst>
          </a:blip>
          <a:srcRect l="19397" t="5102" r="27203"/>
          <a:stretch/>
        </p:blipFill>
        <p:spPr>
          <a:xfrm>
            <a:off x="411585" y="1676400"/>
            <a:ext cx="3344514" cy="3962400"/>
          </a:xfrm>
          <a:prstGeom prst="rect">
            <a:avLst/>
          </a:prstGeom>
          <a:ln>
            <a:solidFill>
              <a:srgbClr val="45833D"/>
            </a:solidFill>
          </a:ln>
        </p:spPr>
      </p:pic>
      <p:sp>
        <p:nvSpPr>
          <p:cNvPr id="4" name="Slide Number Placeholder 3"/>
          <p:cNvSpPr>
            <a:spLocks noGrp="1"/>
          </p:cNvSpPr>
          <p:nvPr>
            <p:ph type="sldNum" sz="quarter" idx="12"/>
          </p:nvPr>
        </p:nvSpPr>
        <p:spPr/>
        <p:txBody>
          <a:bodyPr/>
          <a:lstStyle/>
          <a:p>
            <a:fld id="{4CD8DCCA-7606-4C9D-B837-5FF7121B4784}" type="slidenum">
              <a:rPr lang="en-US" smtClean="0"/>
              <a:t>5</a:t>
            </a:fld>
            <a:endParaRPr lang="en-US"/>
          </a:p>
        </p:txBody>
      </p:sp>
    </p:spTree>
    <p:extLst>
      <p:ext uri="{BB962C8B-B14F-4D97-AF65-F5344CB8AC3E}">
        <p14:creationId xmlns:p14="http://schemas.microsoft.com/office/powerpoint/2010/main" val="3102296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33400"/>
            <a:ext cx="8229600" cy="1143000"/>
          </a:xfrm>
        </p:spPr>
        <p:txBody>
          <a:bodyPr>
            <a:noAutofit/>
          </a:bodyPr>
          <a:lstStyle/>
          <a:p>
            <a:r>
              <a:rPr lang="en-US" sz="3600" b="1" dirty="0" smtClean="0"/>
              <a:t>Food Allergy Management and </a:t>
            </a:r>
            <a:br>
              <a:rPr lang="en-US" sz="3600" b="1" dirty="0" smtClean="0"/>
            </a:br>
            <a:r>
              <a:rPr lang="en-US" sz="3600" b="1" dirty="0" smtClean="0"/>
              <a:t>Prevention Plan Priorities</a:t>
            </a:r>
            <a:endParaRPr lang="en-US" sz="3600" b="1" dirty="0"/>
          </a:p>
        </p:txBody>
      </p:sp>
      <p:sp>
        <p:nvSpPr>
          <p:cNvPr id="6" name="Content Placeholder 2"/>
          <p:cNvSpPr>
            <a:spLocks noGrp="1"/>
          </p:cNvSpPr>
          <p:nvPr>
            <p:ph idx="1"/>
          </p:nvPr>
        </p:nvSpPr>
        <p:spPr>
          <a:xfrm>
            <a:off x="609600" y="1951037"/>
            <a:ext cx="6248400" cy="4525963"/>
          </a:xfrm>
        </p:spPr>
        <p:txBody>
          <a:bodyPr>
            <a:normAutofit/>
          </a:bodyPr>
          <a:lstStyle/>
          <a:p>
            <a:pPr>
              <a:tabLst>
                <a:tab pos="342900" algn="l"/>
              </a:tabLst>
            </a:pPr>
            <a:r>
              <a:rPr lang="en-US" sz="2800" dirty="0" smtClean="0"/>
              <a:t>Ensure </a:t>
            </a:r>
            <a:r>
              <a:rPr lang="en-US" sz="2800" dirty="0"/>
              <a:t>the daily management of </a:t>
            </a:r>
            <a:r>
              <a:rPr lang="en-US" sz="2800" dirty="0" smtClean="0"/>
              <a:t>food allergies for </a:t>
            </a:r>
            <a:r>
              <a:rPr lang="en-US" sz="2800" dirty="0"/>
              <a:t>individual children.</a:t>
            </a:r>
          </a:p>
          <a:p>
            <a:r>
              <a:rPr lang="en-US" sz="2800" dirty="0" smtClean="0"/>
              <a:t>Prepare </a:t>
            </a:r>
            <a:r>
              <a:rPr lang="en-US" sz="2800" dirty="0"/>
              <a:t>for food allergy emergencies.</a:t>
            </a:r>
          </a:p>
          <a:p>
            <a:r>
              <a:rPr lang="en-US" sz="2800" dirty="0" smtClean="0"/>
              <a:t>Provide </a:t>
            </a:r>
            <a:r>
              <a:rPr lang="en-US" sz="2800" dirty="0"/>
              <a:t>professional development </a:t>
            </a:r>
            <a:r>
              <a:rPr lang="en-US" sz="2800" dirty="0" smtClean="0"/>
              <a:t>on food allergies </a:t>
            </a:r>
            <a:r>
              <a:rPr lang="en-US" sz="2800" dirty="0"/>
              <a:t>for staff members.</a:t>
            </a:r>
          </a:p>
          <a:p>
            <a:r>
              <a:rPr lang="en-US" sz="2800" dirty="0" smtClean="0"/>
              <a:t>Educate </a:t>
            </a:r>
            <a:r>
              <a:rPr lang="en-US" sz="2800" dirty="0"/>
              <a:t>children and family </a:t>
            </a:r>
            <a:r>
              <a:rPr lang="en-US" sz="2800" dirty="0" smtClean="0"/>
              <a:t>members about food allergies.</a:t>
            </a:r>
          </a:p>
          <a:p>
            <a:r>
              <a:rPr lang="en-US" sz="2800" dirty="0" smtClean="0"/>
              <a:t>Create </a:t>
            </a:r>
            <a:r>
              <a:rPr lang="en-US" sz="2800" dirty="0"/>
              <a:t>and maintain a </a:t>
            </a:r>
            <a:r>
              <a:rPr lang="en-US" sz="2800" dirty="0" smtClean="0"/>
              <a:t>healthy, safe, and inclusive educational </a:t>
            </a:r>
            <a:r>
              <a:rPr lang="en-US" sz="2800" dirty="0"/>
              <a:t>environment. </a:t>
            </a:r>
          </a:p>
        </p:txBody>
      </p:sp>
      <p:pic>
        <p:nvPicPr>
          <p:cNvPr id="7" name="Picture 6" descr="Photograph of man and woman talking." title="Alt text. "/>
          <p:cNvPicPr>
            <a:picLocks noChangeAspect="1"/>
          </p:cNvPicPr>
          <p:nvPr/>
        </p:nvPicPr>
        <p:blipFill rotWithShape="1">
          <a:blip r:embed="rId3" cstate="print">
            <a:extLst>
              <a:ext uri="{28A0092B-C50C-407E-A947-70E740481C1C}">
                <a14:useLocalDpi xmlns:a14="http://schemas.microsoft.com/office/drawing/2010/main" val="0"/>
              </a:ext>
            </a:extLst>
          </a:blip>
          <a:srcRect l="8739" t="9258" b="8626"/>
          <a:stretch/>
        </p:blipFill>
        <p:spPr>
          <a:xfrm>
            <a:off x="6553200" y="2236573"/>
            <a:ext cx="2172218" cy="2940908"/>
          </a:xfrm>
          <a:prstGeom prst="rect">
            <a:avLst/>
          </a:prstGeom>
          <a:ln>
            <a:solidFill>
              <a:srgbClr val="45833D"/>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6</a:t>
            </a:fld>
            <a:endParaRPr lang="en-US"/>
          </a:p>
        </p:txBody>
      </p:sp>
    </p:spTree>
    <p:extLst>
      <p:ext uri="{BB962C8B-B14F-4D97-AF65-F5344CB8AC3E}">
        <p14:creationId xmlns:p14="http://schemas.microsoft.com/office/powerpoint/2010/main" val="1801413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1143000"/>
          </a:xfrm>
        </p:spPr>
        <p:txBody>
          <a:bodyPr>
            <a:normAutofit/>
          </a:bodyPr>
          <a:lstStyle/>
          <a:p>
            <a:r>
              <a:rPr lang="en-US" sz="3600" b="1" dirty="0"/>
              <a:t>Actions for School </a:t>
            </a:r>
            <a:r>
              <a:rPr lang="en-US" sz="3600" b="1" dirty="0" smtClean="0"/>
              <a:t>Administrators</a:t>
            </a:r>
            <a:endParaRPr lang="en-US" sz="3600" b="1" dirty="0"/>
          </a:p>
        </p:txBody>
      </p:sp>
      <p:sp>
        <p:nvSpPr>
          <p:cNvPr id="6" name="Content Placeholder 4"/>
          <p:cNvSpPr>
            <a:spLocks noGrp="1"/>
          </p:cNvSpPr>
          <p:nvPr>
            <p:ph idx="1"/>
          </p:nvPr>
        </p:nvSpPr>
        <p:spPr>
          <a:xfrm>
            <a:off x="4267200" y="2133600"/>
            <a:ext cx="4191000" cy="3810000"/>
          </a:xfrm>
        </p:spPr>
        <p:txBody>
          <a:bodyPr>
            <a:normAutofit/>
          </a:bodyPr>
          <a:lstStyle/>
          <a:p>
            <a:r>
              <a:rPr lang="en-US" sz="2800" dirty="0" smtClean="0"/>
              <a:t>Lead school’s planning for managing food allergies.</a:t>
            </a:r>
          </a:p>
          <a:p>
            <a:endParaRPr lang="en-US" sz="2800" dirty="0" smtClean="0"/>
          </a:p>
          <a:p>
            <a:r>
              <a:rPr lang="en-US" sz="2800" dirty="0" smtClean="0"/>
              <a:t>Oversee </a:t>
            </a:r>
            <a:r>
              <a:rPr lang="en-US" sz="2800" dirty="0"/>
              <a:t>the daily management of food </a:t>
            </a:r>
            <a:r>
              <a:rPr lang="en-US" sz="2800" dirty="0" smtClean="0"/>
              <a:t>allergies </a:t>
            </a:r>
            <a:r>
              <a:rPr lang="en-US" sz="2800" dirty="0"/>
              <a:t>for </a:t>
            </a:r>
            <a:r>
              <a:rPr lang="en-US" sz="2800" dirty="0" smtClean="0"/>
              <a:t>students.</a:t>
            </a:r>
            <a:endParaRPr lang="en-US" sz="2800" dirty="0"/>
          </a:p>
          <a:p>
            <a:endParaRPr lang="en-US" sz="2800" dirty="0" smtClean="0"/>
          </a:p>
        </p:txBody>
      </p:sp>
      <p:pic>
        <p:nvPicPr>
          <p:cNvPr id="7" name="Picture 6" descr="Lady speaking to adult class." title="Alt text."/>
          <p:cNvPicPr>
            <a:picLocks noChangeAspect="1"/>
          </p:cNvPicPr>
          <p:nvPr/>
        </p:nvPicPr>
        <p:blipFill rotWithShape="1">
          <a:blip r:embed="rId3" cstate="print">
            <a:extLst>
              <a:ext uri="{28A0092B-C50C-407E-A947-70E740481C1C}">
                <a14:useLocalDpi xmlns:a14="http://schemas.microsoft.com/office/drawing/2010/main" val="0"/>
              </a:ext>
            </a:extLst>
          </a:blip>
          <a:srcRect b="19595"/>
          <a:stretch/>
        </p:blipFill>
        <p:spPr>
          <a:xfrm>
            <a:off x="838200" y="1981200"/>
            <a:ext cx="3267996" cy="3962400"/>
          </a:xfrm>
          <a:prstGeom prst="rect">
            <a:avLst/>
          </a:prstGeom>
          <a:ln>
            <a:solidFill>
              <a:srgbClr val="45833D"/>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7</a:t>
            </a:fld>
            <a:endParaRPr lang="en-US"/>
          </a:p>
        </p:txBody>
      </p:sp>
    </p:spTree>
    <p:extLst>
      <p:ext uri="{BB962C8B-B14F-4D97-AF65-F5344CB8AC3E}">
        <p14:creationId xmlns:p14="http://schemas.microsoft.com/office/powerpoint/2010/main" val="48367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4185"/>
            <a:ext cx="8229600" cy="1143000"/>
          </a:xfrm>
        </p:spPr>
        <p:txBody>
          <a:bodyPr>
            <a:normAutofit/>
          </a:bodyPr>
          <a:lstStyle/>
          <a:p>
            <a:r>
              <a:rPr lang="en-US" sz="3600" b="1" dirty="0"/>
              <a:t>Actions for School Administrators</a:t>
            </a:r>
          </a:p>
        </p:txBody>
      </p:sp>
      <p:sp>
        <p:nvSpPr>
          <p:cNvPr id="6" name="Content Placeholder 2"/>
          <p:cNvSpPr>
            <a:spLocks noGrp="1"/>
          </p:cNvSpPr>
          <p:nvPr>
            <p:ph idx="1"/>
          </p:nvPr>
        </p:nvSpPr>
        <p:spPr>
          <a:xfrm>
            <a:off x="762000" y="1226108"/>
            <a:ext cx="8077200" cy="3992563"/>
          </a:xfrm>
        </p:spPr>
        <p:txBody>
          <a:bodyPr>
            <a:normAutofit/>
          </a:bodyPr>
          <a:lstStyle/>
          <a:p>
            <a:pPr>
              <a:spcAft>
                <a:spcPts val="600"/>
              </a:spcAft>
            </a:pPr>
            <a:r>
              <a:rPr lang="en-US" sz="2800" b="1" dirty="0" smtClean="0"/>
              <a:t>Prepare schools to be ready to respond to food allergy emergencies:</a:t>
            </a:r>
          </a:p>
          <a:p>
            <a:pPr lvl="1">
              <a:spcAft>
                <a:spcPts val="600"/>
              </a:spcAft>
            </a:pPr>
            <a:r>
              <a:rPr lang="en-US" dirty="0" smtClean="0"/>
              <a:t>Ensure that response to food allergy emergencies is a part of each school’s emergency plan.</a:t>
            </a:r>
          </a:p>
          <a:p>
            <a:pPr lvl="1">
              <a:spcAft>
                <a:spcPts val="600"/>
              </a:spcAft>
            </a:pPr>
            <a:r>
              <a:rPr lang="en-US" dirty="0" smtClean="0"/>
              <a:t>Set up an easy-to-use communication system for staff who may need to respond to food allergy reactions and emergencies.</a:t>
            </a:r>
            <a:endParaRPr lang="en-US" dirty="0"/>
          </a:p>
        </p:txBody>
      </p:sp>
      <p:pic>
        <p:nvPicPr>
          <p:cNvPr id="7" name="Picture 6" descr="Photograph of adult meeting." title="Alt text."/>
          <p:cNvPicPr>
            <a:picLocks noChangeAspect="1"/>
          </p:cNvPicPr>
          <p:nvPr/>
        </p:nvPicPr>
        <p:blipFill rotWithShape="1">
          <a:blip r:embed="rId3">
            <a:extLst>
              <a:ext uri="{28A0092B-C50C-407E-A947-70E740481C1C}">
                <a14:useLocalDpi xmlns:a14="http://schemas.microsoft.com/office/drawing/2010/main" val="0"/>
              </a:ext>
            </a:extLst>
          </a:blip>
          <a:srcRect t="43845"/>
          <a:stretch/>
        </p:blipFill>
        <p:spPr>
          <a:xfrm>
            <a:off x="2057400" y="4596715"/>
            <a:ext cx="5257800" cy="1864450"/>
          </a:xfrm>
          <a:prstGeom prst="rect">
            <a:avLst/>
          </a:prstGeom>
          <a:ln>
            <a:solidFill>
              <a:srgbClr val="45833D"/>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8</a:t>
            </a:fld>
            <a:endParaRPr lang="en-US"/>
          </a:p>
        </p:txBody>
      </p:sp>
    </p:spTree>
    <p:extLst>
      <p:ext uri="{BB962C8B-B14F-4D97-AF65-F5344CB8AC3E}">
        <p14:creationId xmlns:p14="http://schemas.microsoft.com/office/powerpoint/2010/main" val="2569052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200" y="304800"/>
            <a:ext cx="8229600" cy="1143000"/>
          </a:xfrm>
        </p:spPr>
        <p:txBody>
          <a:bodyPr>
            <a:normAutofit/>
          </a:bodyPr>
          <a:lstStyle/>
          <a:p>
            <a:r>
              <a:rPr lang="en-US" sz="3600" b="1" dirty="0"/>
              <a:t>Actions For </a:t>
            </a:r>
            <a:r>
              <a:rPr lang="en-US" sz="3600" b="1" dirty="0" smtClean="0"/>
              <a:t>Entire School Team</a:t>
            </a:r>
            <a:endParaRPr lang="en-US" sz="3600" b="1" dirty="0"/>
          </a:p>
        </p:txBody>
      </p:sp>
      <p:sp>
        <p:nvSpPr>
          <p:cNvPr id="9" name="Content Placeholder 5"/>
          <p:cNvSpPr>
            <a:spLocks noGrp="1"/>
          </p:cNvSpPr>
          <p:nvPr>
            <p:ph idx="1"/>
          </p:nvPr>
        </p:nvSpPr>
        <p:spPr>
          <a:xfrm>
            <a:off x="1219200" y="1600200"/>
            <a:ext cx="6781800" cy="2667000"/>
          </a:xfrm>
        </p:spPr>
        <p:txBody>
          <a:bodyPr>
            <a:noAutofit/>
          </a:bodyPr>
          <a:lstStyle/>
          <a:p>
            <a:pPr>
              <a:spcAft>
                <a:spcPts val="600"/>
              </a:spcAft>
              <a:tabLst>
                <a:tab pos="685800" algn="l"/>
              </a:tabLst>
            </a:pPr>
            <a:r>
              <a:rPr lang="en-US" sz="2800" dirty="0" smtClean="0"/>
              <a:t>Get </a:t>
            </a:r>
            <a:r>
              <a:rPr lang="en-US" sz="2800" b="1" dirty="0" smtClean="0"/>
              <a:t>trained </a:t>
            </a:r>
            <a:r>
              <a:rPr lang="en-US" sz="2800" dirty="0" smtClean="0"/>
              <a:t>and know now how to respond    to food allergy emergencies!</a:t>
            </a:r>
          </a:p>
          <a:p>
            <a:pPr>
              <a:spcAft>
                <a:spcPts val="600"/>
              </a:spcAft>
            </a:pPr>
            <a:r>
              <a:rPr lang="en-US" sz="2800" dirty="0" smtClean="0"/>
              <a:t>If anaphylaxis is suspected, </a:t>
            </a:r>
            <a:r>
              <a:rPr lang="en-US" sz="2800" b="1" dirty="0" smtClean="0"/>
              <a:t>act</a:t>
            </a:r>
            <a:r>
              <a:rPr lang="en-US" sz="2800" dirty="0" smtClean="0"/>
              <a:t>!</a:t>
            </a:r>
          </a:p>
          <a:p>
            <a:pPr>
              <a:spcAft>
                <a:spcPts val="600"/>
              </a:spcAft>
            </a:pPr>
            <a:r>
              <a:rPr lang="en-US" sz="2800" b="1" dirty="0" smtClean="0"/>
              <a:t>Plan!</a:t>
            </a:r>
          </a:p>
        </p:txBody>
      </p:sp>
      <p:pic>
        <p:nvPicPr>
          <p:cNvPr id="10" name="Picture 9" descr="Photo of adult training meeting."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900" y="3733800"/>
            <a:ext cx="3886200" cy="2590800"/>
          </a:xfrm>
          <a:prstGeom prst="rect">
            <a:avLst/>
          </a:prstGeom>
          <a:ln>
            <a:solidFill>
              <a:srgbClr val="45833D"/>
            </a:solidFill>
          </a:ln>
        </p:spPr>
      </p:pic>
      <p:sp>
        <p:nvSpPr>
          <p:cNvPr id="3" name="Slide Number Placeholder 2"/>
          <p:cNvSpPr>
            <a:spLocks noGrp="1"/>
          </p:cNvSpPr>
          <p:nvPr>
            <p:ph type="sldNum" sz="quarter" idx="12"/>
          </p:nvPr>
        </p:nvSpPr>
        <p:spPr/>
        <p:txBody>
          <a:bodyPr/>
          <a:lstStyle/>
          <a:p>
            <a:fld id="{4CD8DCCA-7606-4C9D-B837-5FF7121B4784}" type="slidenum">
              <a:rPr lang="en-US" smtClean="0"/>
              <a:t>9</a:t>
            </a:fld>
            <a:endParaRPr lang="en-US"/>
          </a:p>
        </p:txBody>
      </p:sp>
    </p:spTree>
    <p:extLst>
      <p:ext uri="{BB962C8B-B14F-4D97-AF65-F5344CB8AC3E}">
        <p14:creationId xmlns:p14="http://schemas.microsoft.com/office/powerpoint/2010/main" val="4061933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TotalTime>
  <Words>3828</Words>
  <Application>Microsoft Office PowerPoint</Application>
  <PresentationFormat>On-screen Show (4:3)</PresentationFormat>
  <Paragraphs>282</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Voluntary Guidelines for Managing Food Allergies in Schools and Early Care and Education Programs</vt:lpstr>
      <vt:lpstr>Objectives</vt:lpstr>
      <vt:lpstr>Overview</vt:lpstr>
      <vt:lpstr>Did you know?</vt:lpstr>
      <vt:lpstr>Did you know?</vt:lpstr>
      <vt:lpstr>Food Allergy Management and  Prevention Plan Priorities</vt:lpstr>
      <vt:lpstr>Actions for School Administrators</vt:lpstr>
      <vt:lpstr>Actions for School Administrators</vt:lpstr>
      <vt:lpstr>Actions For Entire School Team</vt:lpstr>
      <vt:lpstr>Actions for Teachers and Paraeducators</vt:lpstr>
      <vt:lpstr>Actions for Teachers and Paraeducators</vt:lpstr>
      <vt:lpstr>Actions for  School Nutrition Professionals</vt:lpstr>
      <vt:lpstr>Actions for School  Mental Health Professionals</vt:lpstr>
      <vt:lpstr>Actions for  School Transportation Staff</vt:lpstr>
      <vt:lpstr>PowerPoint Presentation</vt:lpstr>
      <vt:lpstr>Questions ?</vt:lpstr>
      <vt:lpstr>PowerPoint Presentation</vt:lpstr>
      <vt:lpstr>Thank You ! !</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CDC User</cp:lastModifiedBy>
  <cp:revision>52</cp:revision>
  <dcterms:created xsi:type="dcterms:W3CDTF">2014-12-19T21:55:48Z</dcterms:created>
  <dcterms:modified xsi:type="dcterms:W3CDTF">2015-02-05T16:26:20Z</dcterms:modified>
</cp:coreProperties>
</file>