
<file path=[Content_Types].xml><?xml version="1.0" encoding="utf-8"?>
<Types xmlns="http://schemas.openxmlformats.org/package/2006/content-types">
  <Override PartName="/ppt/notesSlides/notesSlide2.xml" ContentType="application/vnd.openxmlformats-officedocument.presentationml.notesSlide+xml"/>
  <Override PartName="/ppt/theme/themeOverride12.xml" ContentType="application/vnd.openxmlformats-officedocument.themeOverr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theme/themeOverride5.xml" ContentType="application/vnd.openxmlformats-officedocument.themeOverride+xml"/>
  <Override PartName="/ppt/theme/theme1.xml" ContentType="application/vnd.openxmlformats-officedocument.theme+xml"/>
  <Override PartName="/ppt/slideLayouts/slideLayout2.xml" ContentType="application/vnd.openxmlformats-officedocument.presentationml.slideLayout+xml"/>
  <Override PartName="/ppt/charts/chart17.xml" ContentType="application/vnd.openxmlformats-officedocument.drawingml.chart+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charts/chart13.xml" ContentType="application/vnd.openxmlformats-officedocument.drawingml.chart+xml"/>
  <Override PartName="/ppt/notesSlides/notesSlide16.xml" ContentType="application/vnd.openxmlformats-officedocument.presentationml.notesSlide+xml"/>
  <Override PartName="/ppt/charts/chart15.xml" ContentType="application/vnd.openxmlformats-officedocument.drawingml.char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9.xml" ContentType="application/vnd.openxmlformats-officedocument.drawingml.chart+xml"/>
  <Override PartName="/ppt/charts/chart11.xml" ContentType="application/vnd.openxmlformats-officedocument.drawingml.chart+xml"/>
  <Override PartName="/ppt/notesSlides/notesSlide14.xml" ContentType="application/vnd.openxmlformats-officedocument.presentationml.notesSlide+xml"/>
  <Override PartName="/ppt/theme/themeOverride19.xml" ContentType="application/vnd.openxmlformats-officedocument.themeOverride+xml"/>
  <Override PartName="/ppt/charts/chart7.xml" ContentType="application/vnd.openxmlformats-officedocument.drawingml.chart+xml"/>
  <Override PartName="/ppt/notesSlides/notesSlide9.xml" ContentType="application/vnd.openxmlformats-officedocument.presentationml.notesSlide+xml"/>
  <Override PartName="/ppt/notesSlides/notesSlide12.xml" ContentType="application/vnd.openxmlformats-officedocument.presentationml.notesSlide+xml"/>
  <Override PartName="/ppt/theme/themeOverride17.xml" ContentType="application/vnd.openxmlformats-officedocument.themeOverride+xml"/>
  <Override PartName="/ppt/notesSlides/notesSlide21.xml" ContentType="application/vnd.openxmlformats-officedocument.presentationml.notesSlide+xml"/>
  <Override PartName="/ppt/charts/chart20.xml" ContentType="application/vnd.openxmlformats-officedocument.drawingml.chart+xml"/>
  <Default Extension="xlsx" ContentType="application/vnd.openxmlformats-officedocument.spreadsheetml.sheet"/>
  <Override PartName="/ppt/charts/chart3.xml" ContentType="application/vnd.openxmlformats-officedocument.drawingml.chart+xml"/>
  <Override PartName="/ppt/charts/chart5.xml" ContentType="application/vnd.openxmlformats-officedocument.drawingml.chart+xml"/>
  <Override PartName="/ppt/notesSlides/notesSlide7.xml" ContentType="application/vnd.openxmlformats-officedocument.presentationml.notesSlide+xml"/>
  <Override PartName="/ppt/notesSlides/notesSlide10.xml" ContentType="application/vnd.openxmlformats-officedocument.presentationml.notesSlide+xml"/>
  <Override PartName="/ppt/theme/themeOverride15.xml" ContentType="application/vnd.openxmlformats-officedocument.themeOverr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notesSlides/notesSlide5.xml" ContentType="application/vnd.openxmlformats-officedocument.presentationml.notesSlide+xml"/>
  <Override PartName="/ppt/theme/themeOverride13.xml" ContentType="application/vnd.openxmlformats-officedocument.themeOverride+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theme/themeOverride8.xml" ContentType="application/vnd.openxmlformats-officedocument.themeOverride+xml"/>
  <Override PartName="/ppt/theme/themeOverride11.xml" ContentType="application/vnd.openxmlformats-officedocument.themeOverride+xml"/>
  <Override PartName="/ppt/theme/themeOverride20.xml" ContentType="application/vnd.openxmlformats-officedocument.themeOverr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heme/themeOverride6.xml" ContentType="application/vnd.openxmlformats-officedocument.themeOverride+xml"/>
  <Override PartName="/ppt/notesSlides/notesSlide19.xml" ContentType="application/vnd.openxmlformats-officedocument.presentationml.notesSlide+xml"/>
  <Override PartName="/ppt/charts/chart18.xml" ContentType="application/vnd.openxmlformats-officedocument.drawingml.chart+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theme/themeOverride4.xml" ContentType="application/vnd.openxmlformats-officedocument.themeOverride+xml"/>
  <Override PartName="/ppt/notesSlides/notesSlide17.xml" ContentType="application/vnd.openxmlformats-officedocument.presentationml.notesSlide+xml"/>
  <Override PartName="/ppt/charts/chart16.xml" ContentType="application/vnd.openxmlformats-officedocument.drawingml.chart+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ppt/notesSlides/notesSlide15.xml" ContentType="application/vnd.openxmlformats-officedocument.presentationml.notesSlide+xml"/>
  <Override PartName="/ppt/charts/chart14.xml" ContentType="application/vnd.openxmlformats-officedocument.drawingml.char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charts/chart8.xml" ContentType="application/vnd.openxmlformats-officedocument.drawingml.chart+xml"/>
  <Override PartName="/ppt/notesSlides/notesSlide13.xml" ContentType="application/vnd.openxmlformats-officedocument.presentationml.notesSlide+xml"/>
  <Override PartName="/ppt/charts/chart12.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charts/chart10.xml" ContentType="application/vnd.openxmlformats-officedocument.drawingml.chart+xml"/>
  <Override PartName="/ppt/theme/themeOverride18.xml" ContentType="application/vnd.openxmlformats-officedocument.themeOverride+xml"/>
  <Override PartName="/ppt/notesSlides/notesSlide20.xml" ContentType="application/vnd.openxmlformats-officedocument.presentationml.notesSlide+xml"/>
  <Override PartName="/ppt/charts/chart4.xml" ContentType="application/vnd.openxmlformats-officedocument.drawingml.chart+xml"/>
  <Override PartName="/ppt/notesSlides/notesSlide6.xml" ContentType="application/vnd.openxmlformats-officedocument.presentationml.notesSlide+xml"/>
  <Override PartName="/ppt/theme/themeOverride16.xml" ContentType="application/vnd.openxmlformats-officedocument.themeOverride+xml"/>
  <Override PartName="/ppt/slides/slide8.xml" ContentType="application/vnd.openxmlformats-officedocument.presentationml.slide+xml"/>
  <Override PartName="/ppt/handoutMasters/handoutMaster1.xml" ContentType="application/vnd.openxmlformats-officedocument.presentationml.handoutMaster+xml"/>
  <Override PartName="/ppt/charts/chart2.xml" ContentType="application/vnd.openxmlformats-officedocument.drawingml.chart+xml"/>
  <Override PartName="/ppt/notesSlides/notesSlide4.xml" ContentType="application/vnd.openxmlformats-officedocument.presentationml.notesSlide+xml"/>
  <Override PartName="/ppt/theme/themeOverride9.xml" ContentType="application/vnd.openxmlformats-officedocument.themeOverride+xml"/>
  <Override PartName="/ppt/theme/themeOverride14.xml" ContentType="application/vnd.openxmlformats-officedocument.themeOverr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theme/themeOverride7.xml" ContentType="application/vnd.openxmlformats-officedocument.themeOverr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3.xml" ContentType="application/vnd.openxmlformats-officedocument.theme+xml"/>
  <Override PartName="/ppt/theme/themeOverride10.xml" ContentType="application/vnd.openxmlformats-officedocument.themeOverride+xml"/>
  <Override PartName="/ppt/charts/chart19.xml" ContentType="application/vnd.openxmlformats-officedocument.drawingml.chart+xml"/>
  <Override PartName="/ppt/slides/slide2.xml" ContentType="application/vnd.openxmlformats-officedocument.presentationml.slide+xml"/>
  <Override PartName="/ppt/slides/slide16.xml" ContentType="application/vnd.openxmlformats-officedocument.presentationml.slide+xml"/>
  <Override PartName="/ppt/theme/themeOverride3.xml" ContentType="application/vnd.openxmlformats-officedocument.themeOverride+xml"/>
  <Override PartName="/ppt/notesSlides/notesSlide18.xml" ContentType="application/vnd.openxmlformats-officedocument.presentationml.notes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handoutMasterIdLst>
    <p:handoutMasterId r:id="rId24"/>
  </p:handout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88012" autoAdjust="0"/>
  </p:normalViewPr>
  <p:slideViewPr>
    <p:cSldViewPr>
      <p:cViewPr>
        <p:scale>
          <a:sx n="75" d="100"/>
          <a:sy n="75" d="100"/>
        </p:scale>
        <p:origin x="-690" y="-12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248" y="1050"/>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Office_Excel_Worksheet1.xlsx"/><Relationship Id="rId1" Type="http://schemas.openxmlformats.org/officeDocument/2006/relationships/themeOverride" Target="../theme/themeOverride1.xml"/></Relationships>
</file>

<file path=ppt/charts/_rels/chart10.xml.rels><?xml version="1.0" encoding="UTF-8" standalone="yes"?>
<Relationships xmlns="http://schemas.openxmlformats.org/package/2006/relationships"><Relationship Id="rId2" Type="http://schemas.openxmlformats.org/officeDocument/2006/relationships/package" Target="../embeddings/Microsoft_Office_Excel_Worksheet10.xlsx"/><Relationship Id="rId1" Type="http://schemas.openxmlformats.org/officeDocument/2006/relationships/themeOverride" Target="../theme/themeOverride10.xml"/></Relationships>
</file>

<file path=ppt/charts/_rels/chart11.xml.rels><?xml version="1.0" encoding="UTF-8" standalone="yes"?>
<Relationships xmlns="http://schemas.openxmlformats.org/package/2006/relationships"><Relationship Id="rId2" Type="http://schemas.openxmlformats.org/officeDocument/2006/relationships/package" Target="../embeddings/Microsoft_Office_Excel_Worksheet11.xlsx"/><Relationship Id="rId1" Type="http://schemas.openxmlformats.org/officeDocument/2006/relationships/themeOverride" Target="../theme/themeOverride11.xml"/></Relationships>
</file>

<file path=ppt/charts/_rels/chart12.xml.rels><?xml version="1.0" encoding="UTF-8" standalone="yes"?>
<Relationships xmlns="http://schemas.openxmlformats.org/package/2006/relationships"><Relationship Id="rId2" Type="http://schemas.openxmlformats.org/officeDocument/2006/relationships/package" Target="../embeddings/Microsoft_Office_Excel_Worksheet12.xlsx"/><Relationship Id="rId1" Type="http://schemas.openxmlformats.org/officeDocument/2006/relationships/themeOverride" Target="../theme/themeOverride12.xml"/></Relationships>
</file>

<file path=ppt/charts/_rels/chart13.xml.rels><?xml version="1.0" encoding="UTF-8" standalone="yes"?>
<Relationships xmlns="http://schemas.openxmlformats.org/package/2006/relationships"><Relationship Id="rId2" Type="http://schemas.openxmlformats.org/officeDocument/2006/relationships/package" Target="../embeddings/Microsoft_Office_Excel_Worksheet13.xlsx"/><Relationship Id="rId1" Type="http://schemas.openxmlformats.org/officeDocument/2006/relationships/themeOverride" Target="../theme/themeOverride13.xml"/></Relationships>
</file>

<file path=ppt/charts/_rels/chart14.xml.rels><?xml version="1.0" encoding="UTF-8" standalone="yes"?>
<Relationships xmlns="http://schemas.openxmlformats.org/package/2006/relationships"><Relationship Id="rId2" Type="http://schemas.openxmlformats.org/officeDocument/2006/relationships/package" Target="../embeddings/Microsoft_Office_Excel_Worksheet14.xlsx"/><Relationship Id="rId1" Type="http://schemas.openxmlformats.org/officeDocument/2006/relationships/themeOverride" Target="../theme/themeOverride14.xml"/></Relationships>
</file>

<file path=ppt/charts/_rels/chart15.xml.rels><?xml version="1.0" encoding="UTF-8" standalone="yes"?>
<Relationships xmlns="http://schemas.openxmlformats.org/package/2006/relationships"><Relationship Id="rId2" Type="http://schemas.openxmlformats.org/officeDocument/2006/relationships/package" Target="../embeddings/Microsoft_Office_Excel_Worksheet15.xlsx"/><Relationship Id="rId1" Type="http://schemas.openxmlformats.org/officeDocument/2006/relationships/themeOverride" Target="../theme/themeOverride15.xml"/></Relationships>
</file>

<file path=ppt/charts/_rels/chart16.xml.rels><?xml version="1.0" encoding="UTF-8" standalone="yes"?>
<Relationships xmlns="http://schemas.openxmlformats.org/package/2006/relationships"><Relationship Id="rId2" Type="http://schemas.openxmlformats.org/officeDocument/2006/relationships/package" Target="../embeddings/Microsoft_Office_Excel_Worksheet16.xlsx"/><Relationship Id="rId1" Type="http://schemas.openxmlformats.org/officeDocument/2006/relationships/themeOverride" Target="../theme/themeOverride16.xml"/></Relationships>
</file>

<file path=ppt/charts/_rels/chart17.xml.rels><?xml version="1.0" encoding="UTF-8" standalone="yes"?>
<Relationships xmlns="http://schemas.openxmlformats.org/package/2006/relationships"><Relationship Id="rId2" Type="http://schemas.openxmlformats.org/officeDocument/2006/relationships/package" Target="../embeddings/Microsoft_Office_Excel_Worksheet17.xlsx"/><Relationship Id="rId1" Type="http://schemas.openxmlformats.org/officeDocument/2006/relationships/themeOverride" Target="../theme/themeOverride17.xml"/></Relationships>
</file>

<file path=ppt/charts/_rels/chart18.xml.rels><?xml version="1.0" encoding="UTF-8" standalone="yes"?>
<Relationships xmlns="http://schemas.openxmlformats.org/package/2006/relationships"><Relationship Id="rId2" Type="http://schemas.openxmlformats.org/officeDocument/2006/relationships/package" Target="../embeddings/Microsoft_Office_Excel_Worksheet18.xlsx"/><Relationship Id="rId1" Type="http://schemas.openxmlformats.org/officeDocument/2006/relationships/themeOverride" Target="../theme/themeOverride18.xml"/></Relationships>
</file>

<file path=ppt/charts/_rels/chart19.xml.rels><?xml version="1.0" encoding="UTF-8" standalone="yes"?>
<Relationships xmlns="http://schemas.openxmlformats.org/package/2006/relationships"><Relationship Id="rId2" Type="http://schemas.openxmlformats.org/officeDocument/2006/relationships/package" Target="../embeddings/Microsoft_Office_Excel_Worksheet19.xlsx"/><Relationship Id="rId1" Type="http://schemas.openxmlformats.org/officeDocument/2006/relationships/themeOverride" Target="../theme/themeOverride19.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Office_Excel_Worksheet2.xlsx"/><Relationship Id="rId1" Type="http://schemas.openxmlformats.org/officeDocument/2006/relationships/themeOverride" Target="../theme/themeOverride2.xml"/></Relationships>
</file>

<file path=ppt/charts/_rels/chart20.xml.rels><?xml version="1.0" encoding="UTF-8" standalone="yes"?>
<Relationships xmlns="http://schemas.openxmlformats.org/package/2006/relationships"><Relationship Id="rId2" Type="http://schemas.openxmlformats.org/officeDocument/2006/relationships/package" Target="../embeddings/Microsoft_Office_Excel_Worksheet20.xlsx"/><Relationship Id="rId1" Type="http://schemas.openxmlformats.org/officeDocument/2006/relationships/themeOverride" Target="../theme/themeOverride20.xml"/></Relationships>
</file>

<file path=ppt/charts/_rels/chart3.xml.rels><?xml version="1.0" encoding="UTF-8" standalone="yes"?>
<Relationships xmlns="http://schemas.openxmlformats.org/package/2006/relationships"><Relationship Id="rId2" Type="http://schemas.openxmlformats.org/officeDocument/2006/relationships/package" Target="../embeddings/Microsoft_Office_Excel_Worksheet3.xlsx"/><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2" Type="http://schemas.openxmlformats.org/officeDocument/2006/relationships/package" Target="../embeddings/Microsoft_Office_Excel_Worksheet4.xlsx"/><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2" Type="http://schemas.openxmlformats.org/officeDocument/2006/relationships/package" Target="../embeddings/Microsoft_Office_Excel_Worksheet5.xlsx"/><Relationship Id="rId1" Type="http://schemas.openxmlformats.org/officeDocument/2006/relationships/themeOverride" Target="../theme/themeOverride5.xml"/></Relationships>
</file>

<file path=ppt/charts/_rels/chart6.xml.rels><?xml version="1.0" encoding="UTF-8" standalone="yes"?>
<Relationships xmlns="http://schemas.openxmlformats.org/package/2006/relationships"><Relationship Id="rId2" Type="http://schemas.openxmlformats.org/officeDocument/2006/relationships/package" Target="../embeddings/Microsoft_Office_Excel_Worksheet6.xlsx"/><Relationship Id="rId1" Type="http://schemas.openxmlformats.org/officeDocument/2006/relationships/themeOverride" Target="../theme/themeOverride6.xml"/></Relationships>
</file>

<file path=ppt/charts/_rels/chart7.xml.rels><?xml version="1.0" encoding="UTF-8" standalone="yes"?>
<Relationships xmlns="http://schemas.openxmlformats.org/package/2006/relationships"><Relationship Id="rId2" Type="http://schemas.openxmlformats.org/officeDocument/2006/relationships/package" Target="../embeddings/Microsoft_Office_Excel_Worksheet7.xlsx"/><Relationship Id="rId1" Type="http://schemas.openxmlformats.org/officeDocument/2006/relationships/themeOverride" Target="../theme/themeOverride7.xml"/></Relationships>
</file>

<file path=ppt/charts/_rels/chart8.xml.rels><?xml version="1.0" encoding="UTF-8" standalone="yes"?>
<Relationships xmlns="http://schemas.openxmlformats.org/package/2006/relationships"><Relationship Id="rId2" Type="http://schemas.openxmlformats.org/officeDocument/2006/relationships/package" Target="../embeddings/Microsoft_Office_Excel_Worksheet8.xlsx"/><Relationship Id="rId1" Type="http://schemas.openxmlformats.org/officeDocument/2006/relationships/themeOverride" Target="../theme/themeOverride8.xml"/></Relationships>
</file>

<file path=ppt/charts/_rels/chart9.xml.rels><?xml version="1.0" encoding="UTF-8" standalone="yes"?>
<Relationships xmlns="http://schemas.openxmlformats.org/package/2006/relationships"><Relationship Id="rId2" Type="http://schemas.openxmlformats.org/officeDocument/2006/relationships/package" Target="../embeddings/Microsoft_Office_Excel_Worksheet9.xlsx"/><Relationship Id="rId1" Type="http://schemas.openxmlformats.org/officeDocument/2006/relationships/themeOverride" Target="../theme/themeOverride9.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0964384660250802"/>
          <c:y val="5.2909356985004416E-2"/>
          <c:w val="0.86533957845433263"/>
          <c:h val="0.75519630484988465"/>
        </c:manualLayout>
      </c:layout>
      <c:barChart>
        <c:barDir val="col"/>
        <c:grouping val="clustered"/>
        <c:ser>
          <c:idx val="0"/>
          <c:order val="0"/>
          <c:tx>
            <c:strRef>
              <c:f>Sheet1!$A$2</c:f>
              <c:strCache>
                <c:ptCount val="1"/>
                <c:pt idx="0">
                  <c:v>Mostly A's</c:v>
                </c:pt>
              </c:strCache>
            </c:strRef>
          </c:tx>
          <c:spPr>
            <a:ln w="22225">
              <a:solidFill>
                <a:srgbClr val="000000"/>
              </a:solidFill>
            </a:ln>
          </c:spPr>
          <c:dLbls>
            <c:txPr>
              <a:bodyPr/>
              <a:lstStyle/>
              <a:p>
                <a:pPr>
                  <a:defRPr b="1">
                    <a:latin typeface="+mj-lt"/>
                  </a:defRPr>
                </a:pPr>
                <a:endParaRPr lang="en-US"/>
              </a:p>
            </c:txPr>
            <c:dLblPos val="outEnd"/>
            <c:showVal val="1"/>
          </c:dLbls>
          <c:cat>
            <c:strRef>
              <c:f>Sheet1!$B$1:$B$1</c:f>
              <c:strCache>
                <c:ptCount val="1"/>
                <c:pt idx="0">
                  <c:v>Ever drank alcohol</c:v>
                </c:pt>
              </c:strCache>
            </c:strRef>
          </c:cat>
          <c:val>
            <c:numRef>
              <c:f>Sheet1!$B$2:$B$2</c:f>
              <c:numCache>
                <c:formatCode>General</c:formatCode>
                <c:ptCount val="1"/>
                <c:pt idx="0">
                  <c:v>63</c:v>
                </c:pt>
              </c:numCache>
            </c:numRef>
          </c:val>
        </c:ser>
        <c:ser>
          <c:idx val="1"/>
          <c:order val="1"/>
          <c:tx>
            <c:strRef>
              <c:f>Sheet1!$A$3</c:f>
              <c:strCache>
                <c:ptCount val="1"/>
                <c:pt idx="0">
                  <c:v>Mostly B's</c:v>
                </c:pt>
              </c:strCache>
            </c:strRef>
          </c:tx>
          <c:spPr>
            <a:ln w="22225">
              <a:solidFill>
                <a:srgbClr val="000000"/>
              </a:solidFill>
            </a:ln>
          </c:spPr>
          <c:dLbls>
            <c:txPr>
              <a:bodyPr/>
              <a:lstStyle/>
              <a:p>
                <a:pPr algn="ctr">
                  <a:defRPr lang="en-US" sz="1800" b="1" i="0" u="none" strike="noStrike" kern="1200" baseline="0">
                    <a:solidFill>
                      <a:srgbClr val="000000"/>
                    </a:solidFill>
                    <a:latin typeface="+mj-lt"/>
                    <a:ea typeface="+mn-ea"/>
                    <a:cs typeface="+mn-cs"/>
                  </a:defRPr>
                </a:pPr>
                <a:endParaRPr lang="en-US"/>
              </a:p>
            </c:txPr>
            <c:dLblPos val="outEnd"/>
            <c:showVal val="1"/>
          </c:dLbls>
          <c:cat>
            <c:strRef>
              <c:f>Sheet1!$B$1:$B$1</c:f>
              <c:strCache>
                <c:ptCount val="1"/>
                <c:pt idx="0">
                  <c:v>Ever drank alcohol</c:v>
                </c:pt>
              </c:strCache>
            </c:strRef>
          </c:cat>
          <c:val>
            <c:numRef>
              <c:f>Sheet1!$B$3:$B$3</c:f>
              <c:numCache>
                <c:formatCode>General</c:formatCode>
                <c:ptCount val="1"/>
                <c:pt idx="0">
                  <c:v>74</c:v>
                </c:pt>
              </c:numCache>
            </c:numRef>
          </c:val>
        </c:ser>
        <c:ser>
          <c:idx val="2"/>
          <c:order val="2"/>
          <c:tx>
            <c:strRef>
              <c:f>Sheet1!$A$4</c:f>
              <c:strCache>
                <c:ptCount val="1"/>
                <c:pt idx="0">
                  <c:v>Mostly C's</c:v>
                </c:pt>
              </c:strCache>
            </c:strRef>
          </c:tx>
          <c:spPr>
            <a:ln w="22225">
              <a:solidFill>
                <a:srgbClr val="000000"/>
              </a:solidFill>
            </a:ln>
          </c:spPr>
          <c:dLbls>
            <c:txPr>
              <a:bodyPr/>
              <a:lstStyle/>
              <a:p>
                <a:pPr algn="ctr">
                  <a:defRPr lang="en-US" sz="1800" b="1" i="0" u="none" strike="noStrike" kern="1200" baseline="0">
                    <a:solidFill>
                      <a:srgbClr val="000000"/>
                    </a:solidFill>
                    <a:latin typeface="+mj-lt"/>
                    <a:ea typeface="+mn-ea"/>
                    <a:cs typeface="+mn-cs"/>
                  </a:defRPr>
                </a:pPr>
                <a:endParaRPr lang="en-US"/>
              </a:p>
            </c:txPr>
            <c:dLblPos val="outEnd"/>
            <c:showVal val="1"/>
          </c:dLbls>
          <c:cat>
            <c:strRef>
              <c:f>Sheet1!$B$1:$B$1</c:f>
              <c:strCache>
                <c:ptCount val="1"/>
                <c:pt idx="0">
                  <c:v>Ever drank alcohol</c:v>
                </c:pt>
              </c:strCache>
            </c:strRef>
          </c:cat>
          <c:val>
            <c:numRef>
              <c:f>Sheet1!$B$4:$B$4</c:f>
              <c:numCache>
                <c:formatCode>General</c:formatCode>
                <c:ptCount val="1"/>
                <c:pt idx="0">
                  <c:v>80</c:v>
                </c:pt>
              </c:numCache>
            </c:numRef>
          </c:val>
        </c:ser>
        <c:ser>
          <c:idx val="3"/>
          <c:order val="3"/>
          <c:tx>
            <c:strRef>
              <c:f>Sheet1!$A$5</c:f>
              <c:strCache>
                <c:ptCount val="1"/>
                <c:pt idx="0">
                  <c:v>Mostly D's/F's</c:v>
                </c:pt>
              </c:strCache>
            </c:strRef>
          </c:tx>
          <c:spPr>
            <a:ln w="22225">
              <a:solidFill>
                <a:srgbClr val="000000"/>
              </a:solidFill>
            </a:ln>
          </c:spPr>
          <c:dLbls>
            <c:txPr>
              <a:bodyPr/>
              <a:lstStyle/>
              <a:p>
                <a:pPr algn="ctr">
                  <a:defRPr lang="en-US" sz="1800" b="1" i="0" u="none" strike="noStrike" kern="1200" baseline="0">
                    <a:solidFill>
                      <a:srgbClr val="000000"/>
                    </a:solidFill>
                    <a:latin typeface="+mj-lt"/>
                    <a:ea typeface="+mn-ea"/>
                    <a:cs typeface="+mn-cs"/>
                  </a:defRPr>
                </a:pPr>
                <a:endParaRPr lang="en-US"/>
              </a:p>
            </c:txPr>
            <c:dLblPos val="outEnd"/>
            <c:showVal val="1"/>
          </c:dLbls>
          <c:cat>
            <c:strRef>
              <c:f>Sheet1!$B$1:$B$1</c:f>
              <c:strCache>
                <c:ptCount val="1"/>
                <c:pt idx="0">
                  <c:v>Ever drank alcohol</c:v>
                </c:pt>
              </c:strCache>
            </c:strRef>
          </c:cat>
          <c:val>
            <c:numRef>
              <c:f>Sheet1!$B$5:$B$5</c:f>
              <c:numCache>
                <c:formatCode>General</c:formatCode>
                <c:ptCount val="1"/>
                <c:pt idx="0">
                  <c:v>87</c:v>
                </c:pt>
              </c:numCache>
            </c:numRef>
          </c:val>
        </c:ser>
        <c:dLbls>
          <c:showVal val="1"/>
        </c:dLbls>
        <c:axId val="83501440"/>
        <c:axId val="83502976"/>
      </c:barChart>
      <c:catAx>
        <c:axId val="83501440"/>
        <c:scaling>
          <c:orientation val="minMax"/>
        </c:scaling>
        <c:axPos val="b"/>
        <c:numFmt formatCode="General" sourceLinked="1"/>
        <c:majorTickMark val="cross"/>
        <c:tickLblPos val="nextTo"/>
        <c:spPr>
          <a:ln w="22225">
            <a:solidFill>
              <a:srgbClr val="000000"/>
            </a:solidFill>
          </a:ln>
        </c:spPr>
        <c:txPr>
          <a:bodyPr rot="0" vert="horz"/>
          <a:lstStyle/>
          <a:p>
            <a:pPr>
              <a:defRPr sz="1300"/>
            </a:pPr>
            <a:endParaRPr lang="en-US"/>
          </a:p>
        </c:txPr>
        <c:crossAx val="83502976"/>
        <c:crosses val="autoZero"/>
        <c:auto val="1"/>
        <c:lblAlgn val="ctr"/>
        <c:lblOffset val="100"/>
        <c:tickLblSkip val="1"/>
        <c:tickMarkSkip val="1"/>
      </c:catAx>
      <c:valAx>
        <c:axId val="83502976"/>
        <c:scaling>
          <c:orientation val="minMax"/>
          <c:max val="100"/>
        </c:scaling>
        <c:axPos val="l"/>
        <c:title>
          <c:tx>
            <c:rich>
              <a:bodyPr/>
              <a:lstStyle/>
              <a:p>
                <a:pPr>
                  <a:defRPr sz="1400" b="0">
                    <a:latin typeface="+mj-lt"/>
                  </a:defRPr>
                </a:pPr>
                <a:r>
                  <a:rPr lang="en-US" dirty="0" smtClean="0"/>
                  <a:t>% of students who</a:t>
                </a:r>
              </a:p>
              <a:p>
                <a:pPr>
                  <a:defRPr sz="1400" b="0">
                    <a:latin typeface="+mj-lt"/>
                  </a:defRPr>
                </a:pPr>
                <a:r>
                  <a:rPr lang="en-US" dirty="0" smtClean="0"/>
                  <a:t>engaged in behavior</a:t>
                </a:r>
                <a:endParaRPr lang="en-US" dirty="0"/>
              </a:p>
            </c:rich>
          </c:tx>
          <c:layout>
            <c:manualLayout>
              <c:xMode val="edge"/>
              <c:yMode val="edge"/>
              <c:x val="0"/>
              <c:y val="0.26651764497411934"/>
            </c:manualLayout>
          </c:layout>
        </c:title>
        <c:numFmt formatCode="General" sourceLinked="1"/>
        <c:majorTickMark val="cross"/>
        <c:tickLblPos val="nextTo"/>
        <c:spPr>
          <a:ln w="22225">
            <a:solidFill>
              <a:schemeClr val="tx1"/>
            </a:solidFill>
          </a:ln>
        </c:spPr>
        <c:txPr>
          <a:bodyPr rot="0" vert="horz"/>
          <a:lstStyle/>
          <a:p>
            <a:pPr>
              <a:defRPr sz="1400">
                <a:latin typeface="+mj-lt"/>
              </a:defRPr>
            </a:pPr>
            <a:endParaRPr lang="en-US"/>
          </a:p>
        </c:txPr>
        <c:crossAx val="83501440"/>
        <c:crosses val="autoZero"/>
        <c:crossBetween val="between"/>
        <c:majorUnit val="20"/>
      </c:valAx>
    </c:plotArea>
    <c:legend>
      <c:legendPos val="b"/>
      <c:layout>
        <c:manualLayout>
          <c:xMode val="edge"/>
          <c:yMode val="edge"/>
          <c:x val="0.20491797900262598"/>
          <c:y val="0.90572889449766869"/>
          <c:w val="0.6604215456674476"/>
          <c:h val="6.6974595842956119E-2"/>
        </c:manualLayout>
      </c:layout>
      <c:txPr>
        <a:bodyPr/>
        <a:lstStyle/>
        <a:p>
          <a:pPr>
            <a:defRPr sz="1300"/>
          </a:pPr>
          <a:endParaRPr lang="en-US"/>
        </a:p>
      </c:txPr>
    </c:legend>
    <c:plotVisOnly val="1"/>
    <c:dispBlanksAs val="gap"/>
  </c:chart>
  <c:txPr>
    <a:bodyPr/>
    <a:lstStyle/>
    <a:p>
      <a:pPr>
        <a:defRPr sz="1800"/>
      </a:pPr>
      <a:endParaRPr lang="en-US"/>
    </a:p>
  </c:txPr>
  <c:externalData r:id="rId2"/>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0964384660250802"/>
          <c:y val="5.2909356985004416E-2"/>
          <c:w val="0.86533957845433263"/>
          <c:h val="0.75519630484988465"/>
        </c:manualLayout>
      </c:layout>
      <c:barChart>
        <c:barDir val="col"/>
        <c:grouping val="clustered"/>
        <c:ser>
          <c:idx val="0"/>
          <c:order val="0"/>
          <c:tx>
            <c:strRef>
              <c:f>Sheet1!$A$2</c:f>
              <c:strCache>
                <c:ptCount val="1"/>
                <c:pt idx="0">
                  <c:v>Mostly A's</c:v>
                </c:pt>
              </c:strCache>
            </c:strRef>
          </c:tx>
          <c:spPr>
            <a:ln w="22225">
              <a:solidFill>
                <a:srgbClr val="000000"/>
              </a:solidFill>
            </a:ln>
          </c:spPr>
          <c:dLbls>
            <c:txPr>
              <a:bodyPr/>
              <a:lstStyle/>
              <a:p>
                <a:pPr>
                  <a:defRPr b="1">
                    <a:latin typeface="+mj-lt"/>
                  </a:defRPr>
                </a:pPr>
                <a:endParaRPr lang="en-US"/>
              </a:p>
            </c:txPr>
            <c:dLblPos val="outEnd"/>
            <c:showVal val="1"/>
          </c:dLbls>
          <c:cat>
            <c:strRef>
              <c:f>Sheet1!$B$1:$B$1</c:f>
              <c:strCache>
                <c:ptCount val="1"/>
                <c:pt idx="0">
                  <c:v>Ever took prescription drugs without a doctor's prescription</c:v>
                </c:pt>
              </c:strCache>
            </c:strRef>
          </c:cat>
          <c:val>
            <c:numRef>
              <c:f>Sheet1!$B$2:$B$2</c:f>
              <c:numCache>
                <c:formatCode>General</c:formatCode>
                <c:ptCount val="1"/>
                <c:pt idx="0">
                  <c:v>13</c:v>
                </c:pt>
              </c:numCache>
            </c:numRef>
          </c:val>
        </c:ser>
        <c:ser>
          <c:idx val="1"/>
          <c:order val="1"/>
          <c:tx>
            <c:strRef>
              <c:f>Sheet1!$A$3</c:f>
              <c:strCache>
                <c:ptCount val="1"/>
                <c:pt idx="0">
                  <c:v>Mostly B's</c:v>
                </c:pt>
              </c:strCache>
            </c:strRef>
          </c:tx>
          <c:spPr>
            <a:ln w="22225">
              <a:solidFill>
                <a:srgbClr val="000000"/>
              </a:solidFill>
            </a:ln>
          </c:spPr>
          <c:dLbls>
            <c:txPr>
              <a:bodyPr/>
              <a:lstStyle/>
              <a:p>
                <a:pPr algn="ctr">
                  <a:defRPr lang="en-US" sz="1800" b="1" i="0" u="none" strike="noStrike" kern="1200" baseline="0">
                    <a:solidFill>
                      <a:srgbClr val="000000"/>
                    </a:solidFill>
                    <a:latin typeface="+mj-lt"/>
                    <a:ea typeface="+mn-ea"/>
                    <a:cs typeface="+mn-cs"/>
                  </a:defRPr>
                </a:pPr>
                <a:endParaRPr lang="en-US"/>
              </a:p>
            </c:txPr>
            <c:dLblPos val="outEnd"/>
            <c:showVal val="1"/>
          </c:dLbls>
          <c:cat>
            <c:strRef>
              <c:f>Sheet1!$B$1:$B$1</c:f>
              <c:strCache>
                <c:ptCount val="1"/>
                <c:pt idx="0">
                  <c:v>Ever took prescription drugs without a doctor's prescription</c:v>
                </c:pt>
              </c:strCache>
            </c:strRef>
          </c:cat>
          <c:val>
            <c:numRef>
              <c:f>Sheet1!$B$3:$B$3</c:f>
              <c:numCache>
                <c:formatCode>General</c:formatCode>
                <c:ptCount val="1"/>
                <c:pt idx="0">
                  <c:v>19</c:v>
                </c:pt>
              </c:numCache>
            </c:numRef>
          </c:val>
        </c:ser>
        <c:ser>
          <c:idx val="2"/>
          <c:order val="2"/>
          <c:tx>
            <c:strRef>
              <c:f>Sheet1!$A$4</c:f>
              <c:strCache>
                <c:ptCount val="1"/>
                <c:pt idx="0">
                  <c:v>Mostly C's</c:v>
                </c:pt>
              </c:strCache>
            </c:strRef>
          </c:tx>
          <c:spPr>
            <a:ln w="22225">
              <a:solidFill>
                <a:srgbClr val="000000"/>
              </a:solidFill>
            </a:ln>
          </c:spPr>
          <c:dLbls>
            <c:txPr>
              <a:bodyPr/>
              <a:lstStyle/>
              <a:p>
                <a:pPr algn="ctr">
                  <a:defRPr lang="en-US" sz="1800" b="1" i="0" u="none" strike="noStrike" kern="1200" baseline="0">
                    <a:solidFill>
                      <a:srgbClr val="000000"/>
                    </a:solidFill>
                    <a:latin typeface="+mj-lt"/>
                    <a:ea typeface="+mn-ea"/>
                    <a:cs typeface="+mn-cs"/>
                  </a:defRPr>
                </a:pPr>
                <a:endParaRPr lang="en-US"/>
              </a:p>
            </c:txPr>
            <c:dLblPos val="outEnd"/>
            <c:showVal val="1"/>
          </c:dLbls>
          <c:cat>
            <c:strRef>
              <c:f>Sheet1!$B$1:$B$1</c:f>
              <c:strCache>
                <c:ptCount val="1"/>
                <c:pt idx="0">
                  <c:v>Ever took prescription drugs without a doctor's prescription</c:v>
                </c:pt>
              </c:strCache>
            </c:strRef>
          </c:cat>
          <c:val>
            <c:numRef>
              <c:f>Sheet1!$B$4:$B$4</c:f>
              <c:numCache>
                <c:formatCode>General</c:formatCode>
                <c:ptCount val="1"/>
                <c:pt idx="0">
                  <c:v>26</c:v>
                </c:pt>
              </c:numCache>
            </c:numRef>
          </c:val>
        </c:ser>
        <c:ser>
          <c:idx val="3"/>
          <c:order val="3"/>
          <c:tx>
            <c:strRef>
              <c:f>Sheet1!$A$5</c:f>
              <c:strCache>
                <c:ptCount val="1"/>
                <c:pt idx="0">
                  <c:v>Mostly D's/F's</c:v>
                </c:pt>
              </c:strCache>
            </c:strRef>
          </c:tx>
          <c:spPr>
            <a:ln w="22225">
              <a:solidFill>
                <a:srgbClr val="000000"/>
              </a:solidFill>
            </a:ln>
          </c:spPr>
          <c:dLbls>
            <c:txPr>
              <a:bodyPr/>
              <a:lstStyle/>
              <a:p>
                <a:pPr algn="ctr">
                  <a:defRPr lang="en-US" sz="1800" b="1" i="0" u="none" strike="noStrike" kern="1200" baseline="0">
                    <a:solidFill>
                      <a:srgbClr val="000000"/>
                    </a:solidFill>
                    <a:latin typeface="+mj-lt"/>
                    <a:ea typeface="+mn-ea"/>
                    <a:cs typeface="+mn-cs"/>
                  </a:defRPr>
                </a:pPr>
                <a:endParaRPr lang="en-US"/>
              </a:p>
            </c:txPr>
            <c:dLblPos val="outEnd"/>
            <c:showVal val="1"/>
          </c:dLbls>
          <c:cat>
            <c:strRef>
              <c:f>Sheet1!$B$1:$B$1</c:f>
              <c:strCache>
                <c:ptCount val="1"/>
                <c:pt idx="0">
                  <c:v>Ever took prescription drugs without a doctor's prescription</c:v>
                </c:pt>
              </c:strCache>
            </c:strRef>
          </c:cat>
          <c:val>
            <c:numRef>
              <c:f>Sheet1!$B$5:$B$5</c:f>
              <c:numCache>
                <c:formatCode>General</c:formatCode>
                <c:ptCount val="1"/>
                <c:pt idx="0">
                  <c:v>41</c:v>
                </c:pt>
              </c:numCache>
            </c:numRef>
          </c:val>
        </c:ser>
        <c:dLbls>
          <c:showVal val="1"/>
        </c:dLbls>
        <c:axId val="97477376"/>
        <c:axId val="97478912"/>
      </c:barChart>
      <c:catAx>
        <c:axId val="97477376"/>
        <c:scaling>
          <c:orientation val="minMax"/>
        </c:scaling>
        <c:axPos val="b"/>
        <c:numFmt formatCode="General" sourceLinked="1"/>
        <c:majorTickMark val="cross"/>
        <c:tickLblPos val="nextTo"/>
        <c:spPr>
          <a:ln w="22225">
            <a:solidFill>
              <a:srgbClr val="000000"/>
            </a:solidFill>
          </a:ln>
        </c:spPr>
        <c:txPr>
          <a:bodyPr rot="0" vert="horz"/>
          <a:lstStyle/>
          <a:p>
            <a:pPr>
              <a:defRPr sz="1300"/>
            </a:pPr>
            <a:endParaRPr lang="en-US"/>
          </a:p>
        </c:txPr>
        <c:crossAx val="97478912"/>
        <c:crosses val="autoZero"/>
        <c:auto val="1"/>
        <c:lblAlgn val="ctr"/>
        <c:lblOffset val="100"/>
        <c:tickLblSkip val="1"/>
        <c:tickMarkSkip val="1"/>
      </c:catAx>
      <c:valAx>
        <c:axId val="97478912"/>
        <c:scaling>
          <c:orientation val="minMax"/>
          <c:max val="100"/>
        </c:scaling>
        <c:axPos val="l"/>
        <c:title>
          <c:tx>
            <c:rich>
              <a:bodyPr/>
              <a:lstStyle/>
              <a:p>
                <a:pPr>
                  <a:defRPr sz="1400" b="0">
                    <a:latin typeface="+mj-lt"/>
                  </a:defRPr>
                </a:pPr>
                <a:r>
                  <a:rPr lang="en-US" dirty="0" smtClean="0"/>
                  <a:t>% of students who</a:t>
                </a:r>
              </a:p>
              <a:p>
                <a:pPr>
                  <a:defRPr sz="1400" b="0">
                    <a:latin typeface="+mj-lt"/>
                  </a:defRPr>
                </a:pPr>
                <a:r>
                  <a:rPr lang="en-US" dirty="0" smtClean="0"/>
                  <a:t>engaged in behavior</a:t>
                </a:r>
                <a:endParaRPr lang="en-US" dirty="0"/>
              </a:p>
            </c:rich>
          </c:tx>
          <c:layout>
            <c:manualLayout>
              <c:xMode val="edge"/>
              <c:yMode val="edge"/>
              <c:x val="0"/>
              <c:y val="0.28335384093948685"/>
            </c:manualLayout>
          </c:layout>
        </c:title>
        <c:numFmt formatCode="General" sourceLinked="1"/>
        <c:majorTickMark val="cross"/>
        <c:tickLblPos val="nextTo"/>
        <c:spPr>
          <a:ln w="22225">
            <a:solidFill>
              <a:schemeClr val="tx1"/>
            </a:solidFill>
          </a:ln>
        </c:spPr>
        <c:txPr>
          <a:bodyPr rot="0" vert="horz"/>
          <a:lstStyle/>
          <a:p>
            <a:pPr>
              <a:defRPr sz="1400">
                <a:latin typeface="+mj-lt"/>
              </a:defRPr>
            </a:pPr>
            <a:endParaRPr lang="en-US"/>
          </a:p>
        </c:txPr>
        <c:crossAx val="97477376"/>
        <c:crosses val="autoZero"/>
        <c:crossBetween val="between"/>
        <c:majorUnit val="20"/>
      </c:valAx>
    </c:plotArea>
    <c:legend>
      <c:legendPos val="b"/>
      <c:layout>
        <c:manualLayout>
          <c:xMode val="edge"/>
          <c:yMode val="edge"/>
          <c:x val="0.20491797900262598"/>
          <c:y val="0.90572889449766869"/>
          <c:w val="0.6604215456674476"/>
          <c:h val="6.6974595842956119E-2"/>
        </c:manualLayout>
      </c:layout>
      <c:txPr>
        <a:bodyPr/>
        <a:lstStyle/>
        <a:p>
          <a:pPr>
            <a:defRPr sz="1300"/>
          </a:pPr>
          <a:endParaRPr lang="en-US"/>
        </a:p>
      </c:txPr>
    </c:legend>
    <c:plotVisOnly val="1"/>
    <c:dispBlanksAs val="gap"/>
  </c:chart>
  <c:txPr>
    <a:bodyPr/>
    <a:lstStyle/>
    <a:p>
      <a:pPr>
        <a:defRPr sz="1800"/>
      </a:pPr>
      <a:endParaRPr lang="en-US"/>
    </a:p>
  </c:txPr>
  <c:externalData r:id="rId2"/>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0964384660250802"/>
          <c:y val="5.2909356985004416E-2"/>
          <c:w val="0.86533957845433263"/>
          <c:h val="0.75519630484988465"/>
        </c:manualLayout>
      </c:layout>
      <c:barChart>
        <c:barDir val="col"/>
        <c:grouping val="clustered"/>
        <c:ser>
          <c:idx val="0"/>
          <c:order val="0"/>
          <c:tx>
            <c:strRef>
              <c:f>Sheet1!$A$2</c:f>
              <c:strCache>
                <c:ptCount val="1"/>
                <c:pt idx="0">
                  <c:v>Mostly A's</c:v>
                </c:pt>
              </c:strCache>
            </c:strRef>
          </c:tx>
          <c:spPr>
            <a:ln w="22225">
              <a:solidFill>
                <a:srgbClr val="000000"/>
              </a:solidFill>
            </a:ln>
          </c:spPr>
          <c:dLbls>
            <c:txPr>
              <a:bodyPr/>
              <a:lstStyle/>
              <a:p>
                <a:pPr>
                  <a:defRPr b="1">
                    <a:latin typeface="+mj-lt"/>
                  </a:defRPr>
                </a:pPr>
                <a:endParaRPr lang="en-US"/>
              </a:p>
            </c:txPr>
            <c:dLblPos val="outEnd"/>
            <c:showVal val="1"/>
          </c:dLbls>
          <c:cat>
            <c:strRef>
              <c:f>Sheet1!$B$1:$B$1</c:f>
              <c:strCache>
                <c:ptCount val="1"/>
                <c:pt idx="0">
                  <c:v>Ever used cocaine</c:v>
                </c:pt>
              </c:strCache>
            </c:strRef>
          </c:cat>
          <c:val>
            <c:numRef>
              <c:f>Sheet1!$B$2:$B$2</c:f>
              <c:numCache>
                <c:formatCode>General</c:formatCode>
                <c:ptCount val="1"/>
                <c:pt idx="0">
                  <c:v>3</c:v>
                </c:pt>
              </c:numCache>
            </c:numRef>
          </c:val>
        </c:ser>
        <c:ser>
          <c:idx val="1"/>
          <c:order val="1"/>
          <c:tx>
            <c:strRef>
              <c:f>Sheet1!$A$3</c:f>
              <c:strCache>
                <c:ptCount val="1"/>
                <c:pt idx="0">
                  <c:v>Mostly B's</c:v>
                </c:pt>
              </c:strCache>
            </c:strRef>
          </c:tx>
          <c:spPr>
            <a:ln w="22225">
              <a:solidFill>
                <a:srgbClr val="000000"/>
              </a:solidFill>
            </a:ln>
          </c:spPr>
          <c:dLbls>
            <c:txPr>
              <a:bodyPr/>
              <a:lstStyle/>
              <a:p>
                <a:pPr algn="ctr">
                  <a:defRPr lang="en-US" sz="1800" b="1" i="0" u="none" strike="noStrike" kern="1200" baseline="0">
                    <a:solidFill>
                      <a:srgbClr val="000000"/>
                    </a:solidFill>
                    <a:latin typeface="+mj-lt"/>
                    <a:ea typeface="+mn-ea"/>
                    <a:cs typeface="+mn-cs"/>
                  </a:defRPr>
                </a:pPr>
                <a:endParaRPr lang="en-US"/>
              </a:p>
            </c:txPr>
            <c:dLblPos val="outEnd"/>
            <c:showVal val="1"/>
          </c:dLbls>
          <c:cat>
            <c:strRef>
              <c:f>Sheet1!$B$1:$B$1</c:f>
              <c:strCache>
                <c:ptCount val="1"/>
                <c:pt idx="0">
                  <c:v>Ever used cocaine</c:v>
                </c:pt>
              </c:strCache>
            </c:strRef>
          </c:cat>
          <c:val>
            <c:numRef>
              <c:f>Sheet1!$B$3:$B$3</c:f>
              <c:numCache>
                <c:formatCode>General</c:formatCode>
                <c:ptCount val="1"/>
                <c:pt idx="0">
                  <c:v>5</c:v>
                </c:pt>
              </c:numCache>
            </c:numRef>
          </c:val>
        </c:ser>
        <c:ser>
          <c:idx val="2"/>
          <c:order val="2"/>
          <c:tx>
            <c:strRef>
              <c:f>Sheet1!$A$4</c:f>
              <c:strCache>
                <c:ptCount val="1"/>
                <c:pt idx="0">
                  <c:v>Mostly C's</c:v>
                </c:pt>
              </c:strCache>
            </c:strRef>
          </c:tx>
          <c:spPr>
            <a:ln w="22225">
              <a:solidFill>
                <a:srgbClr val="000000"/>
              </a:solidFill>
            </a:ln>
          </c:spPr>
          <c:dLbls>
            <c:txPr>
              <a:bodyPr/>
              <a:lstStyle/>
              <a:p>
                <a:pPr algn="ctr">
                  <a:defRPr lang="en-US" sz="1800" b="1" i="0" u="none" strike="noStrike" kern="1200" baseline="0">
                    <a:solidFill>
                      <a:srgbClr val="000000"/>
                    </a:solidFill>
                    <a:latin typeface="+mj-lt"/>
                    <a:ea typeface="+mn-ea"/>
                    <a:cs typeface="+mn-cs"/>
                  </a:defRPr>
                </a:pPr>
                <a:endParaRPr lang="en-US"/>
              </a:p>
            </c:txPr>
            <c:dLblPos val="outEnd"/>
            <c:showVal val="1"/>
          </c:dLbls>
          <c:cat>
            <c:strRef>
              <c:f>Sheet1!$B$1:$B$1</c:f>
              <c:strCache>
                <c:ptCount val="1"/>
                <c:pt idx="0">
                  <c:v>Ever used cocaine</c:v>
                </c:pt>
              </c:strCache>
            </c:strRef>
          </c:cat>
          <c:val>
            <c:numRef>
              <c:f>Sheet1!$B$4:$B$4</c:f>
              <c:numCache>
                <c:formatCode>General</c:formatCode>
                <c:ptCount val="1"/>
                <c:pt idx="0">
                  <c:v>9</c:v>
                </c:pt>
              </c:numCache>
            </c:numRef>
          </c:val>
        </c:ser>
        <c:ser>
          <c:idx val="3"/>
          <c:order val="3"/>
          <c:tx>
            <c:strRef>
              <c:f>Sheet1!$A$5</c:f>
              <c:strCache>
                <c:ptCount val="1"/>
                <c:pt idx="0">
                  <c:v>Mostly D's/F's</c:v>
                </c:pt>
              </c:strCache>
            </c:strRef>
          </c:tx>
          <c:spPr>
            <a:ln w="22225">
              <a:solidFill>
                <a:srgbClr val="000000"/>
              </a:solidFill>
            </a:ln>
          </c:spPr>
          <c:dLbls>
            <c:txPr>
              <a:bodyPr/>
              <a:lstStyle/>
              <a:p>
                <a:pPr algn="ctr">
                  <a:defRPr lang="en-US" sz="1800" b="1" i="0" u="none" strike="noStrike" kern="1200" baseline="0">
                    <a:solidFill>
                      <a:srgbClr val="000000"/>
                    </a:solidFill>
                    <a:latin typeface="+mj-lt"/>
                    <a:ea typeface="+mn-ea"/>
                    <a:cs typeface="+mn-cs"/>
                  </a:defRPr>
                </a:pPr>
                <a:endParaRPr lang="en-US"/>
              </a:p>
            </c:txPr>
            <c:dLblPos val="outEnd"/>
            <c:showVal val="1"/>
          </c:dLbls>
          <c:cat>
            <c:strRef>
              <c:f>Sheet1!$B$1:$B$1</c:f>
              <c:strCache>
                <c:ptCount val="1"/>
                <c:pt idx="0">
                  <c:v>Ever used cocaine</c:v>
                </c:pt>
              </c:strCache>
            </c:strRef>
          </c:cat>
          <c:val>
            <c:numRef>
              <c:f>Sheet1!$B$5:$B$5</c:f>
              <c:numCache>
                <c:formatCode>General</c:formatCode>
                <c:ptCount val="1"/>
                <c:pt idx="0">
                  <c:v>20</c:v>
                </c:pt>
              </c:numCache>
            </c:numRef>
          </c:val>
        </c:ser>
        <c:dLbls>
          <c:showVal val="1"/>
        </c:dLbls>
        <c:axId val="97975680"/>
        <c:axId val="98067584"/>
      </c:barChart>
      <c:catAx>
        <c:axId val="97975680"/>
        <c:scaling>
          <c:orientation val="minMax"/>
        </c:scaling>
        <c:axPos val="b"/>
        <c:numFmt formatCode="General" sourceLinked="1"/>
        <c:majorTickMark val="cross"/>
        <c:tickLblPos val="nextTo"/>
        <c:spPr>
          <a:ln w="22225">
            <a:solidFill>
              <a:srgbClr val="000000"/>
            </a:solidFill>
          </a:ln>
        </c:spPr>
        <c:txPr>
          <a:bodyPr rot="0" vert="horz"/>
          <a:lstStyle/>
          <a:p>
            <a:pPr>
              <a:defRPr sz="1300"/>
            </a:pPr>
            <a:endParaRPr lang="en-US"/>
          </a:p>
        </c:txPr>
        <c:crossAx val="98067584"/>
        <c:crosses val="autoZero"/>
        <c:auto val="1"/>
        <c:lblAlgn val="ctr"/>
        <c:lblOffset val="100"/>
        <c:tickLblSkip val="1"/>
        <c:tickMarkSkip val="1"/>
      </c:catAx>
      <c:valAx>
        <c:axId val="98067584"/>
        <c:scaling>
          <c:orientation val="minMax"/>
          <c:max val="100"/>
        </c:scaling>
        <c:axPos val="l"/>
        <c:title>
          <c:tx>
            <c:rich>
              <a:bodyPr/>
              <a:lstStyle/>
              <a:p>
                <a:pPr>
                  <a:defRPr sz="1400" b="0">
                    <a:latin typeface="+mj-lt"/>
                  </a:defRPr>
                </a:pPr>
                <a:r>
                  <a:rPr lang="en-US" dirty="0" smtClean="0"/>
                  <a:t>% of students who</a:t>
                </a:r>
              </a:p>
              <a:p>
                <a:pPr>
                  <a:defRPr sz="1400" b="0">
                    <a:latin typeface="+mj-lt"/>
                  </a:defRPr>
                </a:pPr>
                <a:r>
                  <a:rPr lang="en-US" dirty="0" smtClean="0"/>
                  <a:t>engaged in behavior</a:t>
                </a:r>
                <a:endParaRPr lang="en-US" dirty="0"/>
              </a:p>
            </c:rich>
          </c:tx>
          <c:layout>
            <c:manualLayout>
              <c:xMode val="edge"/>
              <c:yMode val="edge"/>
              <c:x val="0"/>
              <c:y val="0.26651764497411934"/>
            </c:manualLayout>
          </c:layout>
        </c:title>
        <c:numFmt formatCode="General" sourceLinked="1"/>
        <c:majorTickMark val="cross"/>
        <c:tickLblPos val="nextTo"/>
        <c:spPr>
          <a:ln w="22225">
            <a:solidFill>
              <a:schemeClr val="tx1"/>
            </a:solidFill>
          </a:ln>
        </c:spPr>
        <c:txPr>
          <a:bodyPr rot="0" vert="horz"/>
          <a:lstStyle/>
          <a:p>
            <a:pPr>
              <a:defRPr sz="1400">
                <a:latin typeface="+mj-lt"/>
              </a:defRPr>
            </a:pPr>
            <a:endParaRPr lang="en-US"/>
          </a:p>
        </c:txPr>
        <c:crossAx val="97975680"/>
        <c:crosses val="autoZero"/>
        <c:crossBetween val="between"/>
        <c:majorUnit val="20"/>
      </c:valAx>
    </c:plotArea>
    <c:legend>
      <c:legendPos val="b"/>
      <c:layout>
        <c:manualLayout>
          <c:xMode val="edge"/>
          <c:yMode val="edge"/>
          <c:x val="0.20491797900262598"/>
          <c:y val="0.90572889449766869"/>
          <c:w val="0.6604215456674476"/>
          <c:h val="6.6974595842956119E-2"/>
        </c:manualLayout>
      </c:layout>
      <c:txPr>
        <a:bodyPr/>
        <a:lstStyle/>
        <a:p>
          <a:pPr>
            <a:defRPr sz="1300"/>
          </a:pPr>
          <a:endParaRPr lang="en-US"/>
        </a:p>
      </c:txPr>
    </c:legend>
    <c:plotVisOnly val="1"/>
    <c:dispBlanksAs val="gap"/>
  </c:chart>
  <c:txPr>
    <a:bodyPr/>
    <a:lstStyle/>
    <a:p>
      <a:pPr>
        <a:defRPr sz="1800"/>
      </a:pPr>
      <a:endParaRPr lang="en-US"/>
    </a:p>
  </c:txPr>
  <c:externalData r:id="rId2"/>
</c:chartSpace>
</file>

<file path=ppt/charts/chart12.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0964384660250802"/>
          <c:y val="5.2909356985004416E-2"/>
          <c:w val="0.86533957845433263"/>
          <c:h val="0.75519630484988465"/>
        </c:manualLayout>
      </c:layout>
      <c:barChart>
        <c:barDir val="col"/>
        <c:grouping val="clustered"/>
        <c:ser>
          <c:idx val="0"/>
          <c:order val="0"/>
          <c:tx>
            <c:strRef>
              <c:f>Sheet1!$A$2</c:f>
              <c:strCache>
                <c:ptCount val="1"/>
                <c:pt idx="0">
                  <c:v>Mostly A's</c:v>
                </c:pt>
              </c:strCache>
            </c:strRef>
          </c:tx>
          <c:spPr>
            <a:ln w="22225">
              <a:solidFill>
                <a:srgbClr val="000000"/>
              </a:solidFill>
            </a:ln>
          </c:spPr>
          <c:dLbls>
            <c:txPr>
              <a:bodyPr/>
              <a:lstStyle/>
              <a:p>
                <a:pPr>
                  <a:defRPr b="1">
                    <a:latin typeface="+mj-lt"/>
                  </a:defRPr>
                </a:pPr>
                <a:endParaRPr lang="en-US"/>
              </a:p>
            </c:txPr>
            <c:dLblPos val="outEnd"/>
            <c:showVal val="1"/>
          </c:dLbls>
          <c:cat>
            <c:strRef>
              <c:f>Sheet1!$B$1:$B$1</c:f>
              <c:strCache>
                <c:ptCount val="1"/>
                <c:pt idx="0">
                  <c:v>Current cocaine use</c:v>
                </c:pt>
              </c:strCache>
            </c:strRef>
          </c:cat>
          <c:val>
            <c:numRef>
              <c:f>Sheet1!$B$2:$B$2</c:f>
              <c:numCache>
                <c:formatCode>General</c:formatCode>
                <c:ptCount val="1"/>
                <c:pt idx="0">
                  <c:v>1</c:v>
                </c:pt>
              </c:numCache>
            </c:numRef>
          </c:val>
        </c:ser>
        <c:ser>
          <c:idx val="1"/>
          <c:order val="1"/>
          <c:tx>
            <c:strRef>
              <c:f>Sheet1!$A$3</c:f>
              <c:strCache>
                <c:ptCount val="1"/>
                <c:pt idx="0">
                  <c:v>Mostly B's</c:v>
                </c:pt>
              </c:strCache>
            </c:strRef>
          </c:tx>
          <c:spPr>
            <a:ln w="22225">
              <a:solidFill>
                <a:srgbClr val="000000"/>
              </a:solidFill>
            </a:ln>
          </c:spPr>
          <c:dLbls>
            <c:txPr>
              <a:bodyPr/>
              <a:lstStyle/>
              <a:p>
                <a:pPr algn="ctr">
                  <a:defRPr lang="en-US" sz="1800" b="1" i="0" u="none" strike="noStrike" kern="1200" baseline="0">
                    <a:solidFill>
                      <a:srgbClr val="000000"/>
                    </a:solidFill>
                    <a:latin typeface="+mj-lt"/>
                    <a:ea typeface="+mn-ea"/>
                    <a:cs typeface="+mn-cs"/>
                  </a:defRPr>
                </a:pPr>
                <a:endParaRPr lang="en-US"/>
              </a:p>
            </c:txPr>
            <c:dLblPos val="outEnd"/>
            <c:showVal val="1"/>
          </c:dLbls>
          <c:cat>
            <c:strRef>
              <c:f>Sheet1!$B$1:$B$1</c:f>
              <c:strCache>
                <c:ptCount val="1"/>
                <c:pt idx="0">
                  <c:v>Current cocaine use</c:v>
                </c:pt>
              </c:strCache>
            </c:strRef>
          </c:cat>
          <c:val>
            <c:numRef>
              <c:f>Sheet1!$B$3:$B$3</c:f>
              <c:numCache>
                <c:formatCode>General</c:formatCode>
                <c:ptCount val="1"/>
                <c:pt idx="0">
                  <c:v>2</c:v>
                </c:pt>
              </c:numCache>
            </c:numRef>
          </c:val>
        </c:ser>
        <c:ser>
          <c:idx val="2"/>
          <c:order val="2"/>
          <c:tx>
            <c:strRef>
              <c:f>Sheet1!$A$4</c:f>
              <c:strCache>
                <c:ptCount val="1"/>
                <c:pt idx="0">
                  <c:v>Mostly C's</c:v>
                </c:pt>
              </c:strCache>
            </c:strRef>
          </c:tx>
          <c:spPr>
            <a:ln w="22225">
              <a:solidFill>
                <a:srgbClr val="000000"/>
              </a:solidFill>
            </a:ln>
          </c:spPr>
          <c:dLbls>
            <c:txPr>
              <a:bodyPr/>
              <a:lstStyle/>
              <a:p>
                <a:pPr algn="ctr">
                  <a:defRPr lang="en-US" sz="1800" b="1" i="0" u="none" strike="noStrike" kern="1200" baseline="0">
                    <a:solidFill>
                      <a:srgbClr val="000000"/>
                    </a:solidFill>
                    <a:latin typeface="+mj-lt"/>
                    <a:ea typeface="+mn-ea"/>
                    <a:cs typeface="+mn-cs"/>
                  </a:defRPr>
                </a:pPr>
                <a:endParaRPr lang="en-US"/>
              </a:p>
            </c:txPr>
            <c:dLblPos val="outEnd"/>
            <c:showVal val="1"/>
          </c:dLbls>
          <c:cat>
            <c:strRef>
              <c:f>Sheet1!$B$1:$B$1</c:f>
              <c:strCache>
                <c:ptCount val="1"/>
                <c:pt idx="0">
                  <c:v>Current cocaine use</c:v>
                </c:pt>
              </c:strCache>
            </c:strRef>
          </c:cat>
          <c:val>
            <c:numRef>
              <c:f>Sheet1!$B$4:$B$4</c:f>
              <c:numCache>
                <c:formatCode>General</c:formatCode>
                <c:ptCount val="1"/>
                <c:pt idx="0">
                  <c:v>3</c:v>
                </c:pt>
              </c:numCache>
            </c:numRef>
          </c:val>
        </c:ser>
        <c:ser>
          <c:idx val="3"/>
          <c:order val="3"/>
          <c:tx>
            <c:strRef>
              <c:f>Sheet1!$A$5</c:f>
              <c:strCache>
                <c:ptCount val="1"/>
                <c:pt idx="0">
                  <c:v>Mostly D's/F's</c:v>
                </c:pt>
              </c:strCache>
            </c:strRef>
          </c:tx>
          <c:spPr>
            <a:ln w="22225">
              <a:solidFill>
                <a:srgbClr val="000000"/>
              </a:solidFill>
            </a:ln>
          </c:spPr>
          <c:dLbls>
            <c:txPr>
              <a:bodyPr/>
              <a:lstStyle/>
              <a:p>
                <a:pPr algn="ctr">
                  <a:defRPr lang="en-US" sz="1800" b="1" i="0" u="none" strike="noStrike" kern="1200" baseline="0">
                    <a:solidFill>
                      <a:srgbClr val="000000"/>
                    </a:solidFill>
                    <a:latin typeface="+mj-lt"/>
                    <a:ea typeface="+mn-ea"/>
                    <a:cs typeface="+mn-cs"/>
                  </a:defRPr>
                </a:pPr>
                <a:endParaRPr lang="en-US"/>
              </a:p>
            </c:txPr>
            <c:dLblPos val="outEnd"/>
            <c:showVal val="1"/>
          </c:dLbls>
          <c:cat>
            <c:strRef>
              <c:f>Sheet1!$B$1:$B$1</c:f>
              <c:strCache>
                <c:ptCount val="1"/>
                <c:pt idx="0">
                  <c:v>Current cocaine use</c:v>
                </c:pt>
              </c:strCache>
            </c:strRef>
          </c:cat>
          <c:val>
            <c:numRef>
              <c:f>Sheet1!$B$5:$B$5</c:f>
              <c:numCache>
                <c:formatCode>General</c:formatCode>
                <c:ptCount val="1"/>
                <c:pt idx="0">
                  <c:v>13</c:v>
                </c:pt>
              </c:numCache>
            </c:numRef>
          </c:val>
        </c:ser>
        <c:dLbls>
          <c:showVal val="1"/>
        </c:dLbls>
        <c:axId val="98219520"/>
        <c:axId val="98221056"/>
      </c:barChart>
      <c:catAx>
        <c:axId val="98219520"/>
        <c:scaling>
          <c:orientation val="minMax"/>
        </c:scaling>
        <c:axPos val="b"/>
        <c:numFmt formatCode="General" sourceLinked="1"/>
        <c:majorTickMark val="cross"/>
        <c:tickLblPos val="nextTo"/>
        <c:spPr>
          <a:ln w="22225">
            <a:solidFill>
              <a:srgbClr val="000000"/>
            </a:solidFill>
          </a:ln>
        </c:spPr>
        <c:txPr>
          <a:bodyPr rot="0" vert="horz"/>
          <a:lstStyle/>
          <a:p>
            <a:pPr>
              <a:defRPr sz="1300"/>
            </a:pPr>
            <a:endParaRPr lang="en-US"/>
          </a:p>
        </c:txPr>
        <c:crossAx val="98221056"/>
        <c:crosses val="autoZero"/>
        <c:auto val="1"/>
        <c:lblAlgn val="ctr"/>
        <c:lblOffset val="100"/>
        <c:tickLblSkip val="1"/>
        <c:tickMarkSkip val="1"/>
      </c:catAx>
      <c:valAx>
        <c:axId val="98221056"/>
        <c:scaling>
          <c:orientation val="minMax"/>
          <c:max val="100"/>
        </c:scaling>
        <c:axPos val="l"/>
        <c:title>
          <c:tx>
            <c:rich>
              <a:bodyPr/>
              <a:lstStyle/>
              <a:p>
                <a:pPr>
                  <a:defRPr sz="1400" b="0">
                    <a:latin typeface="+mj-lt"/>
                  </a:defRPr>
                </a:pPr>
                <a:r>
                  <a:rPr lang="en-US" dirty="0" smtClean="0"/>
                  <a:t>% of students who</a:t>
                </a:r>
              </a:p>
              <a:p>
                <a:pPr>
                  <a:defRPr sz="1400" b="0">
                    <a:latin typeface="+mj-lt"/>
                  </a:defRPr>
                </a:pPr>
                <a:r>
                  <a:rPr lang="en-US" dirty="0" smtClean="0"/>
                  <a:t>engaged in behavior</a:t>
                </a:r>
                <a:endParaRPr lang="en-US" dirty="0"/>
              </a:p>
            </c:rich>
          </c:tx>
          <c:layout>
            <c:manualLayout>
              <c:xMode val="edge"/>
              <c:yMode val="edge"/>
              <c:x val="0"/>
              <c:y val="0.28335384093948685"/>
            </c:manualLayout>
          </c:layout>
        </c:title>
        <c:numFmt formatCode="General" sourceLinked="1"/>
        <c:majorTickMark val="cross"/>
        <c:tickLblPos val="nextTo"/>
        <c:spPr>
          <a:ln w="22225">
            <a:solidFill>
              <a:schemeClr val="tx1"/>
            </a:solidFill>
          </a:ln>
        </c:spPr>
        <c:txPr>
          <a:bodyPr rot="0" vert="horz"/>
          <a:lstStyle/>
          <a:p>
            <a:pPr>
              <a:defRPr sz="1400">
                <a:latin typeface="+mj-lt"/>
              </a:defRPr>
            </a:pPr>
            <a:endParaRPr lang="en-US"/>
          </a:p>
        </c:txPr>
        <c:crossAx val="98219520"/>
        <c:crosses val="autoZero"/>
        <c:crossBetween val="between"/>
        <c:majorUnit val="20"/>
      </c:valAx>
    </c:plotArea>
    <c:legend>
      <c:legendPos val="b"/>
      <c:layout>
        <c:manualLayout>
          <c:xMode val="edge"/>
          <c:yMode val="edge"/>
          <c:x val="0.20491797900262598"/>
          <c:y val="0.90572889449766869"/>
          <c:w val="0.6604215456674476"/>
          <c:h val="6.6974595842956119E-2"/>
        </c:manualLayout>
      </c:layout>
      <c:txPr>
        <a:bodyPr/>
        <a:lstStyle/>
        <a:p>
          <a:pPr>
            <a:defRPr sz="1300"/>
          </a:pPr>
          <a:endParaRPr lang="en-US"/>
        </a:p>
      </c:txPr>
    </c:legend>
    <c:plotVisOnly val="1"/>
    <c:dispBlanksAs val="gap"/>
  </c:chart>
  <c:txPr>
    <a:bodyPr/>
    <a:lstStyle/>
    <a:p>
      <a:pPr>
        <a:defRPr sz="1800"/>
      </a:pPr>
      <a:endParaRPr lang="en-US"/>
    </a:p>
  </c:txPr>
  <c:externalData r:id="rId2"/>
</c:chartSpace>
</file>

<file path=ppt/charts/chart13.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0964384660250802"/>
          <c:y val="5.2909356985004416E-2"/>
          <c:w val="0.86533957845433263"/>
          <c:h val="0.75519630484988465"/>
        </c:manualLayout>
      </c:layout>
      <c:barChart>
        <c:barDir val="col"/>
        <c:grouping val="clustered"/>
        <c:ser>
          <c:idx val="0"/>
          <c:order val="0"/>
          <c:tx>
            <c:strRef>
              <c:f>Sheet1!$A$2</c:f>
              <c:strCache>
                <c:ptCount val="1"/>
                <c:pt idx="0">
                  <c:v>Mostly A's</c:v>
                </c:pt>
              </c:strCache>
            </c:strRef>
          </c:tx>
          <c:spPr>
            <a:ln w="22225">
              <a:solidFill>
                <a:srgbClr val="000000"/>
              </a:solidFill>
            </a:ln>
          </c:spPr>
          <c:dLbls>
            <c:txPr>
              <a:bodyPr/>
              <a:lstStyle/>
              <a:p>
                <a:pPr>
                  <a:defRPr b="1">
                    <a:latin typeface="+mj-lt"/>
                  </a:defRPr>
                </a:pPr>
                <a:endParaRPr lang="en-US"/>
              </a:p>
            </c:txPr>
            <c:dLblPos val="outEnd"/>
            <c:showVal val="1"/>
          </c:dLbls>
          <c:cat>
            <c:strRef>
              <c:f>Sheet1!$B$1:$B$1</c:f>
              <c:strCache>
                <c:ptCount val="1"/>
                <c:pt idx="0">
                  <c:v>Ever injected illegal drugs</c:v>
                </c:pt>
              </c:strCache>
            </c:strRef>
          </c:cat>
          <c:val>
            <c:numRef>
              <c:f>Sheet1!$B$2:$B$2</c:f>
              <c:numCache>
                <c:formatCode>General</c:formatCode>
                <c:ptCount val="1"/>
                <c:pt idx="0">
                  <c:v>1</c:v>
                </c:pt>
              </c:numCache>
            </c:numRef>
          </c:val>
        </c:ser>
        <c:ser>
          <c:idx val="1"/>
          <c:order val="1"/>
          <c:tx>
            <c:strRef>
              <c:f>Sheet1!$A$3</c:f>
              <c:strCache>
                <c:ptCount val="1"/>
                <c:pt idx="0">
                  <c:v>Mostly B's</c:v>
                </c:pt>
              </c:strCache>
            </c:strRef>
          </c:tx>
          <c:spPr>
            <a:ln w="22225">
              <a:solidFill>
                <a:srgbClr val="000000"/>
              </a:solidFill>
            </a:ln>
          </c:spPr>
          <c:dLbls>
            <c:txPr>
              <a:bodyPr/>
              <a:lstStyle/>
              <a:p>
                <a:pPr algn="ctr">
                  <a:defRPr lang="en-US" sz="1800" b="1" i="0" u="none" strike="noStrike" kern="1200" baseline="0">
                    <a:solidFill>
                      <a:srgbClr val="000000"/>
                    </a:solidFill>
                    <a:latin typeface="+mj-lt"/>
                    <a:ea typeface="+mn-ea"/>
                    <a:cs typeface="+mn-cs"/>
                  </a:defRPr>
                </a:pPr>
                <a:endParaRPr lang="en-US"/>
              </a:p>
            </c:txPr>
            <c:dLblPos val="outEnd"/>
            <c:showVal val="1"/>
          </c:dLbls>
          <c:cat>
            <c:strRef>
              <c:f>Sheet1!$B$1:$B$1</c:f>
              <c:strCache>
                <c:ptCount val="1"/>
                <c:pt idx="0">
                  <c:v>Ever injected illegal drugs</c:v>
                </c:pt>
              </c:strCache>
            </c:strRef>
          </c:cat>
          <c:val>
            <c:numRef>
              <c:f>Sheet1!$B$3:$B$3</c:f>
              <c:numCache>
                <c:formatCode>General</c:formatCode>
                <c:ptCount val="1"/>
                <c:pt idx="0">
                  <c:v>1</c:v>
                </c:pt>
              </c:numCache>
            </c:numRef>
          </c:val>
        </c:ser>
        <c:ser>
          <c:idx val="2"/>
          <c:order val="2"/>
          <c:tx>
            <c:strRef>
              <c:f>Sheet1!$A$4</c:f>
              <c:strCache>
                <c:ptCount val="1"/>
                <c:pt idx="0">
                  <c:v>Mostly C's</c:v>
                </c:pt>
              </c:strCache>
            </c:strRef>
          </c:tx>
          <c:spPr>
            <a:ln w="22225">
              <a:solidFill>
                <a:srgbClr val="000000"/>
              </a:solidFill>
            </a:ln>
          </c:spPr>
          <c:dLbls>
            <c:txPr>
              <a:bodyPr/>
              <a:lstStyle/>
              <a:p>
                <a:pPr algn="ctr">
                  <a:defRPr lang="en-US" sz="1800" b="1" i="0" u="none" strike="noStrike" kern="1200" baseline="0">
                    <a:solidFill>
                      <a:srgbClr val="000000"/>
                    </a:solidFill>
                    <a:latin typeface="+mj-lt"/>
                    <a:ea typeface="+mn-ea"/>
                    <a:cs typeface="+mn-cs"/>
                  </a:defRPr>
                </a:pPr>
                <a:endParaRPr lang="en-US"/>
              </a:p>
            </c:txPr>
            <c:dLblPos val="outEnd"/>
            <c:showVal val="1"/>
          </c:dLbls>
          <c:cat>
            <c:strRef>
              <c:f>Sheet1!$B$1:$B$1</c:f>
              <c:strCache>
                <c:ptCount val="1"/>
                <c:pt idx="0">
                  <c:v>Ever injected illegal drugs</c:v>
                </c:pt>
              </c:strCache>
            </c:strRef>
          </c:cat>
          <c:val>
            <c:numRef>
              <c:f>Sheet1!$B$4:$B$4</c:f>
              <c:numCache>
                <c:formatCode>General</c:formatCode>
                <c:ptCount val="1"/>
                <c:pt idx="0">
                  <c:v>2</c:v>
                </c:pt>
              </c:numCache>
            </c:numRef>
          </c:val>
        </c:ser>
        <c:ser>
          <c:idx val="3"/>
          <c:order val="3"/>
          <c:tx>
            <c:strRef>
              <c:f>Sheet1!$A$5</c:f>
              <c:strCache>
                <c:ptCount val="1"/>
                <c:pt idx="0">
                  <c:v>Mostly D's/F's</c:v>
                </c:pt>
              </c:strCache>
            </c:strRef>
          </c:tx>
          <c:spPr>
            <a:ln w="22225">
              <a:solidFill>
                <a:srgbClr val="000000"/>
              </a:solidFill>
            </a:ln>
          </c:spPr>
          <c:dLbls>
            <c:txPr>
              <a:bodyPr/>
              <a:lstStyle/>
              <a:p>
                <a:pPr algn="ctr">
                  <a:defRPr lang="en-US" sz="1800" b="1" i="0" u="none" strike="noStrike" kern="1200" baseline="0">
                    <a:solidFill>
                      <a:srgbClr val="000000"/>
                    </a:solidFill>
                    <a:latin typeface="+mj-lt"/>
                    <a:ea typeface="+mn-ea"/>
                    <a:cs typeface="+mn-cs"/>
                  </a:defRPr>
                </a:pPr>
                <a:endParaRPr lang="en-US"/>
              </a:p>
            </c:txPr>
            <c:dLblPos val="outEnd"/>
            <c:showVal val="1"/>
          </c:dLbls>
          <c:cat>
            <c:strRef>
              <c:f>Sheet1!$B$1:$B$1</c:f>
              <c:strCache>
                <c:ptCount val="1"/>
                <c:pt idx="0">
                  <c:v>Ever injected illegal drugs</c:v>
                </c:pt>
              </c:strCache>
            </c:strRef>
          </c:cat>
          <c:val>
            <c:numRef>
              <c:f>Sheet1!$B$5:$B$5</c:f>
              <c:numCache>
                <c:formatCode>General</c:formatCode>
                <c:ptCount val="1"/>
                <c:pt idx="0">
                  <c:v>9</c:v>
                </c:pt>
              </c:numCache>
            </c:numRef>
          </c:val>
        </c:ser>
        <c:dLbls>
          <c:showVal val="1"/>
        </c:dLbls>
        <c:axId val="98151808"/>
        <c:axId val="98157696"/>
      </c:barChart>
      <c:catAx>
        <c:axId val="98151808"/>
        <c:scaling>
          <c:orientation val="minMax"/>
        </c:scaling>
        <c:axPos val="b"/>
        <c:numFmt formatCode="General" sourceLinked="1"/>
        <c:majorTickMark val="cross"/>
        <c:tickLblPos val="nextTo"/>
        <c:spPr>
          <a:ln w="22225">
            <a:solidFill>
              <a:srgbClr val="000000"/>
            </a:solidFill>
          </a:ln>
        </c:spPr>
        <c:txPr>
          <a:bodyPr rot="0" vert="horz"/>
          <a:lstStyle/>
          <a:p>
            <a:pPr>
              <a:defRPr sz="1300"/>
            </a:pPr>
            <a:endParaRPr lang="en-US"/>
          </a:p>
        </c:txPr>
        <c:crossAx val="98157696"/>
        <c:crosses val="autoZero"/>
        <c:auto val="1"/>
        <c:lblAlgn val="ctr"/>
        <c:lblOffset val="100"/>
        <c:tickLblSkip val="1"/>
        <c:tickMarkSkip val="1"/>
      </c:catAx>
      <c:valAx>
        <c:axId val="98157696"/>
        <c:scaling>
          <c:orientation val="minMax"/>
          <c:max val="100"/>
        </c:scaling>
        <c:axPos val="l"/>
        <c:title>
          <c:tx>
            <c:rich>
              <a:bodyPr/>
              <a:lstStyle/>
              <a:p>
                <a:pPr>
                  <a:defRPr sz="1400" b="0">
                    <a:latin typeface="+mj-lt"/>
                  </a:defRPr>
                </a:pPr>
                <a:r>
                  <a:rPr lang="en-US" dirty="0" smtClean="0"/>
                  <a:t>% of students who</a:t>
                </a:r>
              </a:p>
              <a:p>
                <a:pPr>
                  <a:defRPr sz="1400" b="0">
                    <a:latin typeface="+mj-lt"/>
                  </a:defRPr>
                </a:pPr>
                <a:r>
                  <a:rPr lang="en-US" dirty="0" smtClean="0"/>
                  <a:t>engaged in behavior</a:t>
                </a:r>
                <a:endParaRPr lang="en-US" dirty="0"/>
              </a:p>
            </c:rich>
          </c:tx>
          <c:layout>
            <c:manualLayout>
              <c:xMode val="edge"/>
              <c:yMode val="edge"/>
              <c:x val="0"/>
              <c:y val="0.28335384093948685"/>
            </c:manualLayout>
          </c:layout>
        </c:title>
        <c:numFmt formatCode="General" sourceLinked="1"/>
        <c:majorTickMark val="cross"/>
        <c:tickLblPos val="nextTo"/>
        <c:spPr>
          <a:ln w="22225">
            <a:solidFill>
              <a:schemeClr val="tx1"/>
            </a:solidFill>
          </a:ln>
        </c:spPr>
        <c:txPr>
          <a:bodyPr rot="0" vert="horz"/>
          <a:lstStyle/>
          <a:p>
            <a:pPr>
              <a:defRPr sz="1400">
                <a:latin typeface="+mj-lt"/>
              </a:defRPr>
            </a:pPr>
            <a:endParaRPr lang="en-US"/>
          </a:p>
        </c:txPr>
        <c:crossAx val="98151808"/>
        <c:crosses val="autoZero"/>
        <c:crossBetween val="between"/>
        <c:majorUnit val="20"/>
      </c:valAx>
    </c:plotArea>
    <c:legend>
      <c:legendPos val="b"/>
      <c:layout>
        <c:manualLayout>
          <c:xMode val="edge"/>
          <c:yMode val="edge"/>
          <c:x val="0.20491797900262598"/>
          <c:y val="0.90572889449766869"/>
          <c:w val="0.6604215456674476"/>
          <c:h val="6.6974595842956119E-2"/>
        </c:manualLayout>
      </c:layout>
      <c:txPr>
        <a:bodyPr/>
        <a:lstStyle/>
        <a:p>
          <a:pPr>
            <a:defRPr sz="1300"/>
          </a:pPr>
          <a:endParaRPr lang="en-US"/>
        </a:p>
      </c:txPr>
    </c:legend>
    <c:plotVisOnly val="1"/>
    <c:dispBlanksAs val="gap"/>
  </c:chart>
  <c:txPr>
    <a:bodyPr/>
    <a:lstStyle/>
    <a:p>
      <a:pPr>
        <a:defRPr sz="1800"/>
      </a:pPr>
      <a:endParaRPr lang="en-US"/>
    </a:p>
  </c:txPr>
  <c:externalData r:id="rId2"/>
</c:chartSpace>
</file>

<file path=ppt/charts/chart14.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0964384660250802"/>
          <c:y val="5.2909356985004416E-2"/>
          <c:w val="0.86533957845433263"/>
          <c:h val="0.75519630484988465"/>
        </c:manualLayout>
      </c:layout>
      <c:barChart>
        <c:barDir val="col"/>
        <c:grouping val="clustered"/>
        <c:ser>
          <c:idx val="0"/>
          <c:order val="0"/>
          <c:tx>
            <c:strRef>
              <c:f>Sheet1!$A$2</c:f>
              <c:strCache>
                <c:ptCount val="1"/>
                <c:pt idx="0">
                  <c:v>Mostly A's</c:v>
                </c:pt>
              </c:strCache>
            </c:strRef>
          </c:tx>
          <c:spPr>
            <a:ln w="22225">
              <a:solidFill>
                <a:srgbClr val="000000"/>
              </a:solidFill>
            </a:ln>
          </c:spPr>
          <c:dLbls>
            <c:txPr>
              <a:bodyPr/>
              <a:lstStyle/>
              <a:p>
                <a:pPr>
                  <a:defRPr b="1">
                    <a:latin typeface="+mj-lt"/>
                  </a:defRPr>
                </a:pPr>
                <a:endParaRPr lang="en-US"/>
              </a:p>
            </c:txPr>
            <c:dLblPos val="outEnd"/>
            <c:showVal val="1"/>
          </c:dLbls>
          <c:cat>
            <c:strRef>
              <c:f>Sheet1!$B$1:$B$1</c:f>
              <c:strCache>
                <c:ptCount val="1"/>
                <c:pt idx="0">
                  <c:v>Ever used inhalants</c:v>
                </c:pt>
              </c:strCache>
            </c:strRef>
          </c:cat>
          <c:val>
            <c:numRef>
              <c:f>Sheet1!$B$2:$B$2</c:f>
              <c:numCache>
                <c:formatCode>General</c:formatCode>
                <c:ptCount val="1"/>
                <c:pt idx="0">
                  <c:v>7</c:v>
                </c:pt>
              </c:numCache>
            </c:numRef>
          </c:val>
        </c:ser>
        <c:ser>
          <c:idx val="1"/>
          <c:order val="1"/>
          <c:tx>
            <c:strRef>
              <c:f>Sheet1!$A$3</c:f>
              <c:strCache>
                <c:ptCount val="1"/>
                <c:pt idx="0">
                  <c:v>Mostly B's</c:v>
                </c:pt>
              </c:strCache>
            </c:strRef>
          </c:tx>
          <c:spPr>
            <a:ln w="22225">
              <a:solidFill>
                <a:srgbClr val="000000"/>
              </a:solidFill>
            </a:ln>
          </c:spPr>
          <c:dLbls>
            <c:txPr>
              <a:bodyPr/>
              <a:lstStyle/>
              <a:p>
                <a:pPr algn="ctr">
                  <a:defRPr lang="en-US" sz="1800" b="1" i="0" u="none" strike="noStrike" kern="1200" baseline="0">
                    <a:solidFill>
                      <a:srgbClr val="000000"/>
                    </a:solidFill>
                    <a:latin typeface="+mj-lt"/>
                    <a:ea typeface="+mn-ea"/>
                    <a:cs typeface="+mn-cs"/>
                  </a:defRPr>
                </a:pPr>
                <a:endParaRPr lang="en-US"/>
              </a:p>
            </c:txPr>
            <c:dLblPos val="outEnd"/>
            <c:showVal val="1"/>
          </c:dLbls>
          <c:cat>
            <c:strRef>
              <c:f>Sheet1!$B$1:$B$1</c:f>
              <c:strCache>
                <c:ptCount val="1"/>
                <c:pt idx="0">
                  <c:v>Ever used inhalants</c:v>
                </c:pt>
              </c:strCache>
            </c:strRef>
          </c:cat>
          <c:val>
            <c:numRef>
              <c:f>Sheet1!$B$3:$B$3</c:f>
              <c:numCache>
                <c:formatCode>General</c:formatCode>
                <c:ptCount val="1"/>
                <c:pt idx="0">
                  <c:v>11</c:v>
                </c:pt>
              </c:numCache>
            </c:numRef>
          </c:val>
        </c:ser>
        <c:ser>
          <c:idx val="2"/>
          <c:order val="2"/>
          <c:tx>
            <c:strRef>
              <c:f>Sheet1!$A$4</c:f>
              <c:strCache>
                <c:ptCount val="1"/>
                <c:pt idx="0">
                  <c:v>Mostly C's</c:v>
                </c:pt>
              </c:strCache>
            </c:strRef>
          </c:tx>
          <c:spPr>
            <a:ln w="22225">
              <a:solidFill>
                <a:srgbClr val="000000"/>
              </a:solidFill>
            </a:ln>
          </c:spPr>
          <c:dLbls>
            <c:txPr>
              <a:bodyPr/>
              <a:lstStyle/>
              <a:p>
                <a:pPr algn="ctr">
                  <a:defRPr lang="en-US" sz="1800" b="1" i="0" u="none" strike="noStrike" kern="1200" baseline="0">
                    <a:solidFill>
                      <a:srgbClr val="000000"/>
                    </a:solidFill>
                    <a:latin typeface="+mj-lt"/>
                    <a:ea typeface="+mn-ea"/>
                    <a:cs typeface="+mn-cs"/>
                  </a:defRPr>
                </a:pPr>
                <a:endParaRPr lang="en-US"/>
              </a:p>
            </c:txPr>
            <c:dLblPos val="outEnd"/>
            <c:showVal val="1"/>
          </c:dLbls>
          <c:cat>
            <c:strRef>
              <c:f>Sheet1!$B$1:$B$1</c:f>
              <c:strCache>
                <c:ptCount val="1"/>
                <c:pt idx="0">
                  <c:v>Ever used inhalants</c:v>
                </c:pt>
              </c:strCache>
            </c:strRef>
          </c:cat>
          <c:val>
            <c:numRef>
              <c:f>Sheet1!$B$4:$B$4</c:f>
              <c:numCache>
                <c:formatCode>General</c:formatCode>
                <c:ptCount val="1"/>
                <c:pt idx="0">
                  <c:v>14</c:v>
                </c:pt>
              </c:numCache>
            </c:numRef>
          </c:val>
        </c:ser>
        <c:ser>
          <c:idx val="3"/>
          <c:order val="3"/>
          <c:tx>
            <c:strRef>
              <c:f>Sheet1!$A$5</c:f>
              <c:strCache>
                <c:ptCount val="1"/>
                <c:pt idx="0">
                  <c:v>Mostly D's/F's</c:v>
                </c:pt>
              </c:strCache>
            </c:strRef>
          </c:tx>
          <c:spPr>
            <a:ln w="22225">
              <a:solidFill>
                <a:srgbClr val="000000"/>
              </a:solidFill>
            </a:ln>
          </c:spPr>
          <c:dLbls>
            <c:txPr>
              <a:bodyPr/>
              <a:lstStyle/>
              <a:p>
                <a:pPr algn="ctr">
                  <a:defRPr lang="en-US" sz="1800" b="1" i="0" u="none" strike="noStrike" kern="1200" baseline="0">
                    <a:solidFill>
                      <a:srgbClr val="000000"/>
                    </a:solidFill>
                    <a:latin typeface="+mj-lt"/>
                    <a:ea typeface="+mn-ea"/>
                    <a:cs typeface="+mn-cs"/>
                  </a:defRPr>
                </a:pPr>
                <a:endParaRPr lang="en-US"/>
              </a:p>
            </c:txPr>
            <c:dLblPos val="outEnd"/>
            <c:showVal val="1"/>
          </c:dLbls>
          <c:cat>
            <c:strRef>
              <c:f>Sheet1!$B$1:$B$1</c:f>
              <c:strCache>
                <c:ptCount val="1"/>
                <c:pt idx="0">
                  <c:v>Ever used inhalants</c:v>
                </c:pt>
              </c:strCache>
            </c:strRef>
          </c:cat>
          <c:val>
            <c:numRef>
              <c:f>Sheet1!$B$5:$B$5</c:f>
              <c:numCache>
                <c:formatCode>General</c:formatCode>
                <c:ptCount val="1"/>
                <c:pt idx="0">
                  <c:v>27</c:v>
                </c:pt>
              </c:numCache>
            </c:numRef>
          </c:val>
        </c:ser>
        <c:dLbls>
          <c:showVal val="1"/>
        </c:dLbls>
        <c:axId val="98539008"/>
        <c:axId val="98540544"/>
      </c:barChart>
      <c:catAx>
        <c:axId val="98539008"/>
        <c:scaling>
          <c:orientation val="minMax"/>
        </c:scaling>
        <c:axPos val="b"/>
        <c:numFmt formatCode="General" sourceLinked="1"/>
        <c:majorTickMark val="cross"/>
        <c:tickLblPos val="nextTo"/>
        <c:spPr>
          <a:ln w="22225">
            <a:solidFill>
              <a:srgbClr val="000000"/>
            </a:solidFill>
          </a:ln>
        </c:spPr>
        <c:txPr>
          <a:bodyPr rot="0" vert="horz"/>
          <a:lstStyle/>
          <a:p>
            <a:pPr>
              <a:defRPr sz="1300"/>
            </a:pPr>
            <a:endParaRPr lang="en-US"/>
          </a:p>
        </c:txPr>
        <c:crossAx val="98540544"/>
        <c:crosses val="autoZero"/>
        <c:auto val="1"/>
        <c:lblAlgn val="ctr"/>
        <c:lblOffset val="100"/>
        <c:tickLblSkip val="1"/>
        <c:tickMarkSkip val="1"/>
      </c:catAx>
      <c:valAx>
        <c:axId val="98540544"/>
        <c:scaling>
          <c:orientation val="minMax"/>
          <c:max val="100"/>
        </c:scaling>
        <c:axPos val="l"/>
        <c:title>
          <c:tx>
            <c:rich>
              <a:bodyPr/>
              <a:lstStyle/>
              <a:p>
                <a:pPr>
                  <a:defRPr sz="1400" b="0">
                    <a:latin typeface="+mj-lt"/>
                  </a:defRPr>
                </a:pPr>
                <a:r>
                  <a:rPr lang="en-US" dirty="0" smtClean="0"/>
                  <a:t>% of students who</a:t>
                </a:r>
              </a:p>
              <a:p>
                <a:pPr>
                  <a:defRPr sz="1400" b="0">
                    <a:latin typeface="+mj-lt"/>
                  </a:defRPr>
                </a:pPr>
                <a:r>
                  <a:rPr lang="en-US" dirty="0" smtClean="0"/>
                  <a:t>engaged in behavior</a:t>
                </a:r>
                <a:endParaRPr lang="en-US" dirty="0"/>
              </a:p>
            </c:rich>
          </c:tx>
          <c:layout>
            <c:manualLayout>
              <c:xMode val="edge"/>
              <c:yMode val="edge"/>
              <c:x val="0"/>
              <c:y val="0.28335384093948685"/>
            </c:manualLayout>
          </c:layout>
        </c:title>
        <c:numFmt formatCode="General" sourceLinked="1"/>
        <c:majorTickMark val="cross"/>
        <c:tickLblPos val="nextTo"/>
        <c:spPr>
          <a:ln w="22225">
            <a:solidFill>
              <a:schemeClr val="tx1"/>
            </a:solidFill>
          </a:ln>
        </c:spPr>
        <c:txPr>
          <a:bodyPr rot="0" vert="horz"/>
          <a:lstStyle/>
          <a:p>
            <a:pPr>
              <a:defRPr sz="1400">
                <a:latin typeface="+mj-lt"/>
              </a:defRPr>
            </a:pPr>
            <a:endParaRPr lang="en-US"/>
          </a:p>
        </c:txPr>
        <c:crossAx val="98539008"/>
        <c:crosses val="autoZero"/>
        <c:crossBetween val="between"/>
        <c:majorUnit val="20"/>
      </c:valAx>
    </c:plotArea>
    <c:legend>
      <c:legendPos val="b"/>
      <c:layout>
        <c:manualLayout>
          <c:xMode val="edge"/>
          <c:yMode val="edge"/>
          <c:x val="0.20491797900262598"/>
          <c:y val="0.90572889449766869"/>
          <c:w val="0.6604215456674476"/>
          <c:h val="6.6974595842956119E-2"/>
        </c:manualLayout>
      </c:layout>
      <c:txPr>
        <a:bodyPr/>
        <a:lstStyle/>
        <a:p>
          <a:pPr>
            <a:defRPr sz="1300"/>
          </a:pPr>
          <a:endParaRPr lang="en-US"/>
        </a:p>
      </c:txPr>
    </c:legend>
    <c:plotVisOnly val="1"/>
    <c:dispBlanksAs val="gap"/>
  </c:chart>
  <c:txPr>
    <a:bodyPr/>
    <a:lstStyle/>
    <a:p>
      <a:pPr>
        <a:defRPr sz="1800"/>
      </a:pPr>
      <a:endParaRPr lang="en-US"/>
    </a:p>
  </c:txPr>
  <c:externalData r:id="rId2"/>
</c:chartSpace>
</file>

<file path=ppt/charts/chart15.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0964384660250802"/>
          <c:y val="5.2909356985004416E-2"/>
          <c:w val="0.86533957845433263"/>
          <c:h val="0.75519630484988465"/>
        </c:manualLayout>
      </c:layout>
      <c:barChart>
        <c:barDir val="col"/>
        <c:grouping val="clustered"/>
        <c:ser>
          <c:idx val="0"/>
          <c:order val="0"/>
          <c:tx>
            <c:strRef>
              <c:f>Sheet1!$A$2</c:f>
              <c:strCache>
                <c:ptCount val="1"/>
                <c:pt idx="0">
                  <c:v>Mostly A's</c:v>
                </c:pt>
              </c:strCache>
            </c:strRef>
          </c:tx>
          <c:spPr>
            <a:ln w="22225">
              <a:solidFill>
                <a:srgbClr val="000000"/>
              </a:solidFill>
            </a:ln>
          </c:spPr>
          <c:dLbls>
            <c:txPr>
              <a:bodyPr/>
              <a:lstStyle/>
              <a:p>
                <a:pPr>
                  <a:defRPr b="1">
                    <a:latin typeface="+mj-lt"/>
                  </a:defRPr>
                </a:pPr>
                <a:endParaRPr lang="en-US"/>
              </a:p>
            </c:txPr>
            <c:dLblPos val="outEnd"/>
            <c:showVal val="1"/>
          </c:dLbls>
          <c:cat>
            <c:strRef>
              <c:f>Sheet1!$B$1:$B$1</c:f>
              <c:strCache>
                <c:ptCount val="1"/>
                <c:pt idx="0">
                  <c:v>Ever took steroids without a doctor's prescription</c:v>
                </c:pt>
              </c:strCache>
            </c:strRef>
          </c:cat>
          <c:val>
            <c:numRef>
              <c:f>Sheet1!$B$2:$B$2</c:f>
              <c:numCache>
                <c:formatCode>General</c:formatCode>
                <c:ptCount val="1"/>
                <c:pt idx="0">
                  <c:v>2</c:v>
                </c:pt>
              </c:numCache>
            </c:numRef>
          </c:val>
        </c:ser>
        <c:ser>
          <c:idx val="1"/>
          <c:order val="1"/>
          <c:tx>
            <c:strRef>
              <c:f>Sheet1!$A$3</c:f>
              <c:strCache>
                <c:ptCount val="1"/>
                <c:pt idx="0">
                  <c:v>Mostly B's</c:v>
                </c:pt>
              </c:strCache>
            </c:strRef>
          </c:tx>
          <c:spPr>
            <a:ln w="22225">
              <a:solidFill>
                <a:srgbClr val="000000"/>
              </a:solidFill>
            </a:ln>
          </c:spPr>
          <c:dLbls>
            <c:txPr>
              <a:bodyPr/>
              <a:lstStyle/>
              <a:p>
                <a:pPr algn="ctr">
                  <a:defRPr lang="en-US" sz="1800" b="1" i="0" u="none" strike="noStrike" kern="1200" baseline="0">
                    <a:solidFill>
                      <a:srgbClr val="000000"/>
                    </a:solidFill>
                    <a:latin typeface="+mj-lt"/>
                    <a:ea typeface="+mn-ea"/>
                    <a:cs typeface="+mn-cs"/>
                  </a:defRPr>
                </a:pPr>
                <a:endParaRPr lang="en-US"/>
              </a:p>
            </c:txPr>
            <c:dLblPos val="outEnd"/>
            <c:showVal val="1"/>
          </c:dLbls>
          <c:cat>
            <c:strRef>
              <c:f>Sheet1!$B$1:$B$1</c:f>
              <c:strCache>
                <c:ptCount val="1"/>
                <c:pt idx="0">
                  <c:v>Ever took steroids without a doctor's prescription</c:v>
                </c:pt>
              </c:strCache>
            </c:strRef>
          </c:cat>
          <c:val>
            <c:numRef>
              <c:f>Sheet1!$B$3:$B$3</c:f>
              <c:numCache>
                <c:formatCode>General</c:formatCode>
                <c:ptCount val="1"/>
                <c:pt idx="0">
                  <c:v>2</c:v>
                </c:pt>
              </c:numCache>
            </c:numRef>
          </c:val>
        </c:ser>
        <c:ser>
          <c:idx val="2"/>
          <c:order val="2"/>
          <c:tx>
            <c:strRef>
              <c:f>Sheet1!$A$4</c:f>
              <c:strCache>
                <c:ptCount val="1"/>
                <c:pt idx="0">
                  <c:v>Mostly C's</c:v>
                </c:pt>
              </c:strCache>
            </c:strRef>
          </c:tx>
          <c:spPr>
            <a:ln w="22225">
              <a:solidFill>
                <a:srgbClr val="000000"/>
              </a:solidFill>
            </a:ln>
          </c:spPr>
          <c:dLbls>
            <c:txPr>
              <a:bodyPr/>
              <a:lstStyle/>
              <a:p>
                <a:pPr algn="ctr">
                  <a:defRPr lang="en-US" sz="1800" b="1" i="0" u="none" strike="noStrike" kern="1200" baseline="0">
                    <a:solidFill>
                      <a:srgbClr val="000000"/>
                    </a:solidFill>
                    <a:latin typeface="+mj-lt"/>
                    <a:ea typeface="+mn-ea"/>
                    <a:cs typeface="+mn-cs"/>
                  </a:defRPr>
                </a:pPr>
                <a:endParaRPr lang="en-US"/>
              </a:p>
            </c:txPr>
            <c:dLblPos val="outEnd"/>
            <c:showVal val="1"/>
          </c:dLbls>
          <c:cat>
            <c:strRef>
              <c:f>Sheet1!$B$1:$B$1</c:f>
              <c:strCache>
                <c:ptCount val="1"/>
                <c:pt idx="0">
                  <c:v>Ever took steroids without a doctor's prescription</c:v>
                </c:pt>
              </c:strCache>
            </c:strRef>
          </c:cat>
          <c:val>
            <c:numRef>
              <c:f>Sheet1!$B$4:$B$4</c:f>
              <c:numCache>
                <c:formatCode>General</c:formatCode>
                <c:ptCount val="1"/>
                <c:pt idx="0">
                  <c:v>4</c:v>
                </c:pt>
              </c:numCache>
            </c:numRef>
          </c:val>
        </c:ser>
        <c:ser>
          <c:idx val="3"/>
          <c:order val="3"/>
          <c:tx>
            <c:strRef>
              <c:f>Sheet1!$A$5</c:f>
              <c:strCache>
                <c:ptCount val="1"/>
                <c:pt idx="0">
                  <c:v>Mostly D's/F's</c:v>
                </c:pt>
              </c:strCache>
            </c:strRef>
          </c:tx>
          <c:spPr>
            <a:ln w="22225">
              <a:solidFill>
                <a:srgbClr val="000000"/>
              </a:solidFill>
            </a:ln>
          </c:spPr>
          <c:dLbls>
            <c:txPr>
              <a:bodyPr/>
              <a:lstStyle/>
              <a:p>
                <a:pPr algn="ctr">
                  <a:defRPr lang="en-US" sz="1800" b="1" i="0" u="none" strike="noStrike" kern="1200" baseline="0">
                    <a:solidFill>
                      <a:srgbClr val="000000"/>
                    </a:solidFill>
                    <a:latin typeface="+mj-lt"/>
                    <a:ea typeface="+mn-ea"/>
                    <a:cs typeface="+mn-cs"/>
                  </a:defRPr>
                </a:pPr>
                <a:endParaRPr lang="en-US"/>
              </a:p>
            </c:txPr>
            <c:dLblPos val="outEnd"/>
            <c:showVal val="1"/>
          </c:dLbls>
          <c:cat>
            <c:strRef>
              <c:f>Sheet1!$B$1:$B$1</c:f>
              <c:strCache>
                <c:ptCount val="1"/>
                <c:pt idx="0">
                  <c:v>Ever took steroids without a doctor's prescription</c:v>
                </c:pt>
              </c:strCache>
            </c:strRef>
          </c:cat>
          <c:val>
            <c:numRef>
              <c:f>Sheet1!$B$5:$B$5</c:f>
              <c:numCache>
                <c:formatCode>General</c:formatCode>
                <c:ptCount val="1"/>
                <c:pt idx="0">
                  <c:v>12</c:v>
                </c:pt>
              </c:numCache>
            </c:numRef>
          </c:val>
        </c:ser>
        <c:dLbls>
          <c:showVal val="1"/>
        </c:dLbls>
        <c:axId val="98749440"/>
        <c:axId val="98759424"/>
      </c:barChart>
      <c:catAx>
        <c:axId val="98749440"/>
        <c:scaling>
          <c:orientation val="minMax"/>
        </c:scaling>
        <c:axPos val="b"/>
        <c:numFmt formatCode="General" sourceLinked="1"/>
        <c:majorTickMark val="cross"/>
        <c:tickLblPos val="nextTo"/>
        <c:spPr>
          <a:ln w="22225">
            <a:solidFill>
              <a:srgbClr val="000000"/>
            </a:solidFill>
          </a:ln>
        </c:spPr>
        <c:txPr>
          <a:bodyPr rot="0" vert="horz"/>
          <a:lstStyle/>
          <a:p>
            <a:pPr>
              <a:defRPr sz="1300"/>
            </a:pPr>
            <a:endParaRPr lang="en-US"/>
          </a:p>
        </c:txPr>
        <c:crossAx val="98759424"/>
        <c:crosses val="autoZero"/>
        <c:auto val="1"/>
        <c:lblAlgn val="ctr"/>
        <c:lblOffset val="100"/>
        <c:tickLblSkip val="1"/>
        <c:tickMarkSkip val="1"/>
      </c:catAx>
      <c:valAx>
        <c:axId val="98759424"/>
        <c:scaling>
          <c:orientation val="minMax"/>
          <c:max val="100"/>
        </c:scaling>
        <c:axPos val="l"/>
        <c:title>
          <c:tx>
            <c:rich>
              <a:bodyPr/>
              <a:lstStyle/>
              <a:p>
                <a:pPr>
                  <a:defRPr sz="1400" b="0">
                    <a:latin typeface="+mj-lt"/>
                  </a:defRPr>
                </a:pPr>
                <a:r>
                  <a:rPr lang="en-US" dirty="0" smtClean="0"/>
                  <a:t>% of students who</a:t>
                </a:r>
              </a:p>
              <a:p>
                <a:pPr>
                  <a:defRPr sz="1400" b="0">
                    <a:latin typeface="+mj-lt"/>
                  </a:defRPr>
                </a:pPr>
                <a:r>
                  <a:rPr lang="en-US" dirty="0" smtClean="0"/>
                  <a:t>engaged in behavior</a:t>
                </a:r>
                <a:endParaRPr lang="en-US" dirty="0"/>
              </a:p>
            </c:rich>
          </c:tx>
          <c:layout>
            <c:manualLayout>
              <c:xMode val="edge"/>
              <c:yMode val="edge"/>
              <c:x val="0"/>
              <c:y val="0.28331824837684855"/>
            </c:manualLayout>
          </c:layout>
        </c:title>
        <c:numFmt formatCode="General" sourceLinked="1"/>
        <c:majorTickMark val="cross"/>
        <c:tickLblPos val="nextTo"/>
        <c:spPr>
          <a:ln w="22225">
            <a:solidFill>
              <a:schemeClr val="tx1"/>
            </a:solidFill>
          </a:ln>
        </c:spPr>
        <c:txPr>
          <a:bodyPr rot="0" vert="horz"/>
          <a:lstStyle/>
          <a:p>
            <a:pPr>
              <a:defRPr sz="1400">
                <a:latin typeface="+mj-lt"/>
              </a:defRPr>
            </a:pPr>
            <a:endParaRPr lang="en-US"/>
          </a:p>
        </c:txPr>
        <c:crossAx val="98749440"/>
        <c:crosses val="autoZero"/>
        <c:crossBetween val="between"/>
        <c:majorUnit val="20"/>
      </c:valAx>
    </c:plotArea>
    <c:legend>
      <c:legendPos val="b"/>
      <c:layout>
        <c:manualLayout>
          <c:xMode val="edge"/>
          <c:yMode val="edge"/>
          <c:x val="0.20491797900262598"/>
          <c:y val="0.90572889449766869"/>
          <c:w val="0.6604215456674476"/>
          <c:h val="6.6974595842956119E-2"/>
        </c:manualLayout>
      </c:layout>
      <c:txPr>
        <a:bodyPr/>
        <a:lstStyle/>
        <a:p>
          <a:pPr>
            <a:defRPr sz="1300"/>
          </a:pPr>
          <a:endParaRPr lang="en-US"/>
        </a:p>
      </c:txPr>
    </c:legend>
    <c:plotVisOnly val="1"/>
    <c:dispBlanksAs val="gap"/>
  </c:chart>
  <c:txPr>
    <a:bodyPr/>
    <a:lstStyle/>
    <a:p>
      <a:pPr>
        <a:defRPr sz="1800"/>
      </a:pPr>
      <a:endParaRPr lang="en-US"/>
    </a:p>
  </c:txPr>
  <c:externalData r:id="rId2"/>
</c:chartSpace>
</file>

<file path=ppt/charts/chart16.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0964384660250802"/>
          <c:y val="5.2909356985004416E-2"/>
          <c:w val="0.86533957845433263"/>
          <c:h val="0.75519630484988465"/>
        </c:manualLayout>
      </c:layout>
      <c:barChart>
        <c:barDir val="col"/>
        <c:grouping val="clustered"/>
        <c:ser>
          <c:idx val="0"/>
          <c:order val="0"/>
          <c:tx>
            <c:strRef>
              <c:f>Sheet1!$A$2</c:f>
              <c:strCache>
                <c:ptCount val="1"/>
                <c:pt idx="0">
                  <c:v>Mostly A's</c:v>
                </c:pt>
              </c:strCache>
            </c:strRef>
          </c:tx>
          <c:spPr>
            <a:ln w="22225">
              <a:solidFill>
                <a:srgbClr val="000000"/>
              </a:solidFill>
            </a:ln>
          </c:spPr>
          <c:dLbls>
            <c:txPr>
              <a:bodyPr/>
              <a:lstStyle/>
              <a:p>
                <a:pPr>
                  <a:defRPr b="1">
                    <a:latin typeface="+mj-lt"/>
                  </a:defRPr>
                </a:pPr>
                <a:endParaRPr lang="en-US"/>
              </a:p>
            </c:txPr>
            <c:dLblPos val="outEnd"/>
            <c:showVal val="1"/>
          </c:dLbls>
          <c:cat>
            <c:strRef>
              <c:f>Sheet1!$B$1:$B$1</c:f>
              <c:strCache>
                <c:ptCount val="1"/>
                <c:pt idx="0">
                  <c:v>Ever used hallucinogenic drugs</c:v>
                </c:pt>
              </c:strCache>
            </c:strRef>
          </c:cat>
          <c:val>
            <c:numRef>
              <c:f>Sheet1!$B$2:$B$2</c:f>
              <c:numCache>
                <c:formatCode>General</c:formatCode>
                <c:ptCount val="1"/>
                <c:pt idx="0">
                  <c:v>4</c:v>
                </c:pt>
              </c:numCache>
            </c:numRef>
          </c:val>
        </c:ser>
        <c:ser>
          <c:idx val="1"/>
          <c:order val="1"/>
          <c:tx>
            <c:strRef>
              <c:f>Sheet1!$A$3</c:f>
              <c:strCache>
                <c:ptCount val="1"/>
                <c:pt idx="0">
                  <c:v>Mostly B's</c:v>
                </c:pt>
              </c:strCache>
            </c:strRef>
          </c:tx>
          <c:spPr>
            <a:ln w="22225">
              <a:solidFill>
                <a:srgbClr val="000000"/>
              </a:solidFill>
            </a:ln>
          </c:spPr>
          <c:dLbls>
            <c:txPr>
              <a:bodyPr/>
              <a:lstStyle/>
              <a:p>
                <a:pPr algn="ctr">
                  <a:defRPr lang="en-US" sz="1800" b="1" i="0" u="none" strike="noStrike" kern="1200" baseline="0">
                    <a:solidFill>
                      <a:srgbClr val="000000"/>
                    </a:solidFill>
                    <a:latin typeface="+mj-lt"/>
                    <a:ea typeface="+mn-ea"/>
                    <a:cs typeface="+mn-cs"/>
                  </a:defRPr>
                </a:pPr>
                <a:endParaRPr lang="en-US"/>
              </a:p>
            </c:txPr>
            <c:dLblPos val="outEnd"/>
            <c:showVal val="1"/>
          </c:dLbls>
          <c:cat>
            <c:strRef>
              <c:f>Sheet1!$B$1:$B$1</c:f>
              <c:strCache>
                <c:ptCount val="1"/>
                <c:pt idx="0">
                  <c:v>Ever used hallucinogenic drugs</c:v>
                </c:pt>
              </c:strCache>
            </c:strRef>
          </c:cat>
          <c:val>
            <c:numRef>
              <c:f>Sheet1!$B$3:$B$3</c:f>
              <c:numCache>
                <c:formatCode>General</c:formatCode>
                <c:ptCount val="1"/>
                <c:pt idx="0">
                  <c:v>7</c:v>
                </c:pt>
              </c:numCache>
            </c:numRef>
          </c:val>
        </c:ser>
        <c:ser>
          <c:idx val="2"/>
          <c:order val="2"/>
          <c:tx>
            <c:strRef>
              <c:f>Sheet1!$A$4</c:f>
              <c:strCache>
                <c:ptCount val="1"/>
                <c:pt idx="0">
                  <c:v>Mostly C's</c:v>
                </c:pt>
              </c:strCache>
            </c:strRef>
          </c:tx>
          <c:spPr>
            <a:ln w="22225">
              <a:solidFill>
                <a:srgbClr val="000000"/>
              </a:solidFill>
            </a:ln>
          </c:spPr>
          <c:dLbls>
            <c:txPr>
              <a:bodyPr/>
              <a:lstStyle/>
              <a:p>
                <a:pPr algn="ctr">
                  <a:defRPr lang="en-US" sz="1800" b="1" i="0" u="none" strike="noStrike" kern="1200" baseline="0">
                    <a:solidFill>
                      <a:srgbClr val="000000"/>
                    </a:solidFill>
                    <a:latin typeface="+mj-lt"/>
                    <a:ea typeface="+mn-ea"/>
                    <a:cs typeface="+mn-cs"/>
                  </a:defRPr>
                </a:pPr>
                <a:endParaRPr lang="en-US"/>
              </a:p>
            </c:txPr>
            <c:dLblPos val="outEnd"/>
            <c:showVal val="1"/>
          </c:dLbls>
          <c:cat>
            <c:strRef>
              <c:f>Sheet1!$B$1:$B$1</c:f>
              <c:strCache>
                <c:ptCount val="1"/>
                <c:pt idx="0">
                  <c:v>Ever used hallucinogenic drugs</c:v>
                </c:pt>
              </c:strCache>
            </c:strRef>
          </c:cat>
          <c:val>
            <c:numRef>
              <c:f>Sheet1!$B$4:$B$4</c:f>
              <c:numCache>
                <c:formatCode>General</c:formatCode>
                <c:ptCount val="1"/>
                <c:pt idx="0">
                  <c:v>10</c:v>
                </c:pt>
              </c:numCache>
            </c:numRef>
          </c:val>
        </c:ser>
        <c:ser>
          <c:idx val="3"/>
          <c:order val="3"/>
          <c:tx>
            <c:strRef>
              <c:f>Sheet1!$A$5</c:f>
              <c:strCache>
                <c:ptCount val="1"/>
                <c:pt idx="0">
                  <c:v>Mostly D's/F's</c:v>
                </c:pt>
              </c:strCache>
            </c:strRef>
          </c:tx>
          <c:spPr>
            <a:ln w="22225">
              <a:solidFill>
                <a:srgbClr val="000000"/>
              </a:solidFill>
            </a:ln>
          </c:spPr>
          <c:dLbls>
            <c:txPr>
              <a:bodyPr/>
              <a:lstStyle/>
              <a:p>
                <a:pPr algn="ctr">
                  <a:defRPr lang="en-US" sz="1800" b="1" i="0" u="none" strike="noStrike" kern="1200" baseline="0">
                    <a:solidFill>
                      <a:srgbClr val="000000"/>
                    </a:solidFill>
                    <a:latin typeface="+mj-lt"/>
                    <a:ea typeface="+mn-ea"/>
                    <a:cs typeface="+mn-cs"/>
                  </a:defRPr>
                </a:pPr>
                <a:endParaRPr lang="en-US"/>
              </a:p>
            </c:txPr>
            <c:dLblPos val="outEnd"/>
            <c:showVal val="1"/>
          </c:dLbls>
          <c:cat>
            <c:strRef>
              <c:f>Sheet1!$B$1:$B$1</c:f>
              <c:strCache>
                <c:ptCount val="1"/>
                <c:pt idx="0">
                  <c:v>Ever used hallucinogenic drugs</c:v>
                </c:pt>
              </c:strCache>
            </c:strRef>
          </c:cat>
          <c:val>
            <c:numRef>
              <c:f>Sheet1!$B$5:$B$5</c:f>
              <c:numCache>
                <c:formatCode>General</c:formatCode>
                <c:ptCount val="1"/>
                <c:pt idx="0">
                  <c:v>23</c:v>
                </c:pt>
              </c:numCache>
            </c:numRef>
          </c:val>
        </c:ser>
        <c:dLbls>
          <c:showVal val="1"/>
        </c:dLbls>
        <c:axId val="98498048"/>
        <c:axId val="98499584"/>
      </c:barChart>
      <c:catAx>
        <c:axId val="98498048"/>
        <c:scaling>
          <c:orientation val="minMax"/>
        </c:scaling>
        <c:axPos val="b"/>
        <c:numFmt formatCode="General" sourceLinked="1"/>
        <c:majorTickMark val="cross"/>
        <c:tickLblPos val="nextTo"/>
        <c:spPr>
          <a:ln w="22225">
            <a:solidFill>
              <a:srgbClr val="000000"/>
            </a:solidFill>
          </a:ln>
        </c:spPr>
        <c:txPr>
          <a:bodyPr rot="0" vert="horz"/>
          <a:lstStyle/>
          <a:p>
            <a:pPr>
              <a:defRPr sz="1300"/>
            </a:pPr>
            <a:endParaRPr lang="en-US"/>
          </a:p>
        </c:txPr>
        <c:crossAx val="98499584"/>
        <c:crosses val="autoZero"/>
        <c:auto val="1"/>
        <c:lblAlgn val="ctr"/>
        <c:lblOffset val="100"/>
        <c:tickLblSkip val="1"/>
        <c:tickMarkSkip val="1"/>
      </c:catAx>
      <c:valAx>
        <c:axId val="98499584"/>
        <c:scaling>
          <c:orientation val="minMax"/>
          <c:max val="100"/>
        </c:scaling>
        <c:axPos val="l"/>
        <c:title>
          <c:tx>
            <c:rich>
              <a:bodyPr/>
              <a:lstStyle/>
              <a:p>
                <a:pPr>
                  <a:defRPr sz="1400" b="0">
                    <a:latin typeface="+mj-lt"/>
                  </a:defRPr>
                </a:pPr>
                <a:r>
                  <a:rPr lang="en-US" dirty="0" smtClean="0"/>
                  <a:t>% of students who</a:t>
                </a:r>
              </a:p>
              <a:p>
                <a:pPr>
                  <a:defRPr sz="1400" b="0">
                    <a:latin typeface="+mj-lt"/>
                  </a:defRPr>
                </a:pPr>
                <a:r>
                  <a:rPr lang="en-US" dirty="0" smtClean="0"/>
                  <a:t>engaged in behavior</a:t>
                </a:r>
                <a:endParaRPr lang="en-US" dirty="0"/>
              </a:p>
            </c:rich>
          </c:tx>
          <c:layout>
            <c:manualLayout>
              <c:xMode val="edge"/>
              <c:yMode val="edge"/>
              <c:x val="0"/>
              <c:y val="0.28331824837684855"/>
            </c:manualLayout>
          </c:layout>
        </c:title>
        <c:numFmt formatCode="General" sourceLinked="1"/>
        <c:majorTickMark val="cross"/>
        <c:tickLblPos val="nextTo"/>
        <c:spPr>
          <a:ln w="22225">
            <a:solidFill>
              <a:schemeClr val="tx1"/>
            </a:solidFill>
          </a:ln>
        </c:spPr>
        <c:txPr>
          <a:bodyPr rot="0" vert="horz"/>
          <a:lstStyle/>
          <a:p>
            <a:pPr>
              <a:defRPr sz="1400">
                <a:latin typeface="+mj-lt"/>
              </a:defRPr>
            </a:pPr>
            <a:endParaRPr lang="en-US"/>
          </a:p>
        </c:txPr>
        <c:crossAx val="98498048"/>
        <c:crosses val="autoZero"/>
        <c:crossBetween val="between"/>
        <c:majorUnit val="20"/>
      </c:valAx>
    </c:plotArea>
    <c:legend>
      <c:legendPos val="b"/>
      <c:layout>
        <c:manualLayout>
          <c:xMode val="edge"/>
          <c:yMode val="edge"/>
          <c:x val="0.20491797900262598"/>
          <c:y val="0.90572889449766869"/>
          <c:w val="0.6604215456674476"/>
          <c:h val="6.6974595842956119E-2"/>
        </c:manualLayout>
      </c:layout>
      <c:txPr>
        <a:bodyPr/>
        <a:lstStyle/>
        <a:p>
          <a:pPr>
            <a:defRPr sz="1300"/>
          </a:pPr>
          <a:endParaRPr lang="en-US"/>
        </a:p>
      </c:txPr>
    </c:legend>
    <c:plotVisOnly val="1"/>
    <c:dispBlanksAs val="gap"/>
  </c:chart>
  <c:txPr>
    <a:bodyPr/>
    <a:lstStyle/>
    <a:p>
      <a:pPr>
        <a:defRPr sz="1800"/>
      </a:pPr>
      <a:endParaRPr lang="en-US"/>
    </a:p>
  </c:txPr>
  <c:externalData r:id="rId2"/>
</c:chartSpace>
</file>

<file path=ppt/charts/chart17.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0964384660250802"/>
          <c:y val="5.2909356985004416E-2"/>
          <c:w val="0.86533957845433263"/>
          <c:h val="0.75519630484988465"/>
        </c:manualLayout>
      </c:layout>
      <c:barChart>
        <c:barDir val="col"/>
        <c:grouping val="clustered"/>
        <c:ser>
          <c:idx val="0"/>
          <c:order val="0"/>
          <c:tx>
            <c:strRef>
              <c:f>Sheet1!$A$2</c:f>
              <c:strCache>
                <c:ptCount val="1"/>
                <c:pt idx="0">
                  <c:v>Mostly A's</c:v>
                </c:pt>
              </c:strCache>
            </c:strRef>
          </c:tx>
          <c:spPr>
            <a:ln w="22225">
              <a:solidFill>
                <a:srgbClr val="000000"/>
              </a:solidFill>
            </a:ln>
          </c:spPr>
          <c:dLbls>
            <c:txPr>
              <a:bodyPr/>
              <a:lstStyle/>
              <a:p>
                <a:pPr>
                  <a:defRPr b="1">
                    <a:latin typeface="+mj-lt"/>
                  </a:defRPr>
                </a:pPr>
                <a:endParaRPr lang="en-US"/>
              </a:p>
            </c:txPr>
            <c:dLblPos val="outEnd"/>
            <c:showVal val="1"/>
          </c:dLbls>
          <c:cat>
            <c:strRef>
              <c:f>Sheet1!$B$1:$B$1</c:f>
              <c:strCache>
                <c:ptCount val="1"/>
                <c:pt idx="0">
                  <c:v>Ever used heroin</c:v>
                </c:pt>
              </c:strCache>
            </c:strRef>
          </c:cat>
          <c:val>
            <c:numRef>
              <c:f>Sheet1!$B$2:$B$2</c:f>
              <c:numCache>
                <c:formatCode>General</c:formatCode>
                <c:ptCount val="1"/>
                <c:pt idx="0">
                  <c:v>2</c:v>
                </c:pt>
              </c:numCache>
            </c:numRef>
          </c:val>
        </c:ser>
        <c:ser>
          <c:idx val="1"/>
          <c:order val="1"/>
          <c:tx>
            <c:strRef>
              <c:f>Sheet1!$A$3</c:f>
              <c:strCache>
                <c:ptCount val="1"/>
                <c:pt idx="0">
                  <c:v>Mostly B's</c:v>
                </c:pt>
              </c:strCache>
            </c:strRef>
          </c:tx>
          <c:spPr>
            <a:ln w="22225">
              <a:solidFill>
                <a:srgbClr val="000000"/>
              </a:solidFill>
            </a:ln>
          </c:spPr>
          <c:dLbls>
            <c:txPr>
              <a:bodyPr/>
              <a:lstStyle/>
              <a:p>
                <a:pPr algn="ctr">
                  <a:defRPr lang="en-US" sz="1800" b="1" i="0" u="none" strike="noStrike" kern="1200" baseline="0">
                    <a:solidFill>
                      <a:srgbClr val="000000"/>
                    </a:solidFill>
                    <a:latin typeface="+mj-lt"/>
                    <a:ea typeface="+mn-ea"/>
                    <a:cs typeface="+mn-cs"/>
                  </a:defRPr>
                </a:pPr>
                <a:endParaRPr lang="en-US"/>
              </a:p>
            </c:txPr>
            <c:dLblPos val="outEnd"/>
            <c:showVal val="1"/>
          </c:dLbls>
          <c:cat>
            <c:strRef>
              <c:f>Sheet1!$B$1:$B$1</c:f>
              <c:strCache>
                <c:ptCount val="1"/>
                <c:pt idx="0">
                  <c:v>Ever used heroin</c:v>
                </c:pt>
              </c:strCache>
            </c:strRef>
          </c:cat>
          <c:val>
            <c:numRef>
              <c:f>Sheet1!$B$3:$B$3</c:f>
              <c:numCache>
                <c:formatCode>General</c:formatCode>
                <c:ptCount val="1"/>
                <c:pt idx="0">
                  <c:v>2</c:v>
                </c:pt>
              </c:numCache>
            </c:numRef>
          </c:val>
        </c:ser>
        <c:ser>
          <c:idx val="2"/>
          <c:order val="2"/>
          <c:tx>
            <c:strRef>
              <c:f>Sheet1!$A$4</c:f>
              <c:strCache>
                <c:ptCount val="1"/>
                <c:pt idx="0">
                  <c:v>Mostly C's</c:v>
                </c:pt>
              </c:strCache>
            </c:strRef>
          </c:tx>
          <c:spPr>
            <a:ln w="22225">
              <a:solidFill>
                <a:srgbClr val="000000"/>
              </a:solidFill>
            </a:ln>
          </c:spPr>
          <c:dLbls>
            <c:txPr>
              <a:bodyPr/>
              <a:lstStyle/>
              <a:p>
                <a:pPr algn="ctr">
                  <a:defRPr lang="en-US" sz="1800" b="1" i="0" u="none" strike="noStrike" kern="1200" baseline="0">
                    <a:solidFill>
                      <a:srgbClr val="000000"/>
                    </a:solidFill>
                    <a:latin typeface="+mj-lt"/>
                    <a:ea typeface="+mn-ea"/>
                    <a:cs typeface="+mn-cs"/>
                  </a:defRPr>
                </a:pPr>
                <a:endParaRPr lang="en-US"/>
              </a:p>
            </c:txPr>
            <c:dLblPos val="outEnd"/>
            <c:showVal val="1"/>
          </c:dLbls>
          <c:cat>
            <c:strRef>
              <c:f>Sheet1!$B$1:$B$1</c:f>
              <c:strCache>
                <c:ptCount val="1"/>
                <c:pt idx="0">
                  <c:v>Ever used heroin</c:v>
                </c:pt>
              </c:strCache>
            </c:strRef>
          </c:cat>
          <c:val>
            <c:numRef>
              <c:f>Sheet1!$B$4:$B$4</c:f>
              <c:numCache>
                <c:formatCode>General</c:formatCode>
                <c:ptCount val="1"/>
                <c:pt idx="0">
                  <c:v>2</c:v>
                </c:pt>
              </c:numCache>
            </c:numRef>
          </c:val>
        </c:ser>
        <c:ser>
          <c:idx val="3"/>
          <c:order val="3"/>
          <c:tx>
            <c:strRef>
              <c:f>Sheet1!$A$5</c:f>
              <c:strCache>
                <c:ptCount val="1"/>
                <c:pt idx="0">
                  <c:v>Mostly D's/F's</c:v>
                </c:pt>
              </c:strCache>
            </c:strRef>
          </c:tx>
          <c:spPr>
            <a:ln w="22225">
              <a:solidFill>
                <a:srgbClr val="000000"/>
              </a:solidFill>
            </a:ln>
          </c:spPr>
          <c:dLbls>
            <c:txPr>
              <a:bodyPr/>
              <a:lstStyle/>
              <a:p>
                <a:pPr algn="ctr">
                  <a:defRPr lang="en-US" sz="1800" b="1" i="0" u="none" strike="noStrike" kern="1200" baseline="0">
                    <a:solidFill>
                      <a:srgbClr val="000000"/>
                    </a:solidFill>
                    <a:latin typeface="+mj-lt"/>
                    <a:ea typeface="+mn-ea"/>
                    <a:cs typeface="+mn-cs"/>
                  </a:defRPr>
                </a:pPr>
                <a:endParaRPr lang="en-US"/>
              </a:p>
            </c:txPr>
            <c:dLblPos val="outEnd"/>
            <c:showVal val="1"/>
          </c:dLbls>
          <c:cat>
            <c:strRef>
              <c:f>Sheet1!$B$1:$B$1</c:f>
              <c:strCache>
                <c:ptCount val="1"/>
                <c:pt idx="0">
                  <c:v>Ever used heroin</c:v>
                </c:pt>
              </c:strCache>
            </c:strRef>
          </c:cat>
          <c:val>
            <c:numRef>
              <c:f>Sheet1!$B$5:$B$5</c:f>
              <c:numCache>
                <c:formatCode>General</c:formatCode>
                <c:ptCount val="1"/>
                <c:pt idx="0">
                  <c:v>10</c:v>
                </c:pt>
              </c:numCache>
            </c:numRef>
          </c:val>
        </c:ser>
        <c:dLbls>
          <c:showVal val="1"/>
        </c:dLbls>
        <c:axId val="99167232"/>
        <c:axId val="99181312"/>
      </c:barChart>
      <c:catAx>
        <c:axId val="99167232"/>
        <c:scaling>
          <c:orientation val="minMax"/>
        </c:scaling>
        <c:axPos val="b"/>
        <c:numFmt formatCode="General" sourceLinked="1"/>
        <c:majorTickMark val="cross"/>
        <c:tickLblPos val="nextTo"/>
        <c:spPr>
          <a:ln w="22225">
            <a:solidFill>
              <a:srgbClr val="000000"/>
            </a:solidFill>
          </a:ln>
        </c:spPr>
        <c:txPr>
          <a:bodyPr rot="0" vert="horz"/>
          <a:lstStyle/>
          <a:p>
            <a:pPr>
              <a:defRPr sz="1300"/>
            </a:pPr>
            <a:endParaRPr lang="en-US"/>
          </a:p>
        </c:txPr>
        <c:crossAx val="99181312"/>
        <c:crosses val="autoZero"/>
        <c:auto val="1"/>
        <c:lblAlgn val="ctr"/>
        <c:lblOffset val="100"/>
        <c:tickLblSkip val="1"/>
        <c:tickMarkSkip val="1"/>
      </c:catAx>
      <c:valAx>
        <c:axId val="99181312"/>
        <c:scaling>
          <c:orientation val="minMax"/>
          <c:max val="100"/>
        </c:scaling>
        <c:axPos val="l"/>
        <c:title>
          <c:tx>
            <c:rich>
              <a:bodyPr/>
              <a:lstStyle/>
              <a:p>
                <a:pPr>
                  <a:defRPr sz="1400" b="0">
                    <a:latin typeface="+mj-lt"/>
                  </a:defRPr>
                </a:pPr>
                <a:r>
                  <a:rPr lang="en-US" dirty="0" smtClean="0"/>
                  <a:t>% of students who</a:t>
                </a:r>
              </a:p>
              <a:p>
                <a:pPr>
                  <a:defRPr sz="1400" b="0">
                    <a:latin typeface="+mj-lt"/>
                  </a:defRPr>
                </a:pPr>
                <a:r>
                  <a:rPr lang="en-US" dirty="0" smtClean="0"/>
                  <a:t>engaged in behavior</a:t>
                </a:r>
                <a:endParaRPr lang="en-US" dirty="0"/>
              </a:p>
            </c:rich>
          </c:tx>
          <c:layout>
            <c:manualLayout>
              <c:xMode val="edge"/>
              <c:yMode val="edge"/>
              <c:x val="0"/>
              <c:y val="0.28331824837684855"/>
            </c:manualLayout>
          </c:layout>
        </c:title>
        <c:numFmt formatCode="General" sourceLinked="1"/>
        <c:majorTickMark val="cross"/>
        <c:tickLblPos val="nextTo"/>
        <c:spPr>
          <a:ln w="22225">
            <a:solidFill>
              <a:schemeClr val="tx1"/>
            </a:solidFill>
          </a:ln>
        </c:spPr>
        <c:txPr>
          <a:bodyPr rot="0" vert="horz"/>
          <a:lstStyle/>
          <a:p>
            <a:pPr>
              <a:defRPr sz="1400">
                <a:latin typeface="+mj-lt"/>
              </a:defRPr>
            </a:pPr>
            <a:endParaRPr lang="en-US"/>
          </a:p>
        </c:txPr>
        <c:crossAx val="99167232"/>
        <c:crosses val="autoZero"/>
        <c:crossBetween val="between"/>
        <c:majorUnit val="20"/>
      </c:valAx>
    </c:plotArea>
    <c:legend>
      <c:legendPos val="b"/>
      <c:layout>
        <c:manualLayout>
          <c:xMode val="edge"/>
          <c:yMode val="edge"/>
          <c:x val="0.20491797900262598"/>
          <c:y val="0.90572889449766869"/>
          <c:w val="0.6604215456674476"/>
          <c:h val="6.6974595842956119E-2"/>
        </c:manualLayout>
      </c:layout>
      <c:txPr>
        <a:bodyPr/>
        <a:lstStyle/>
        <a:p>
          <a:pPr>
            <a:defRPr sz="1300"/>
          </a:pPr>
          <a:endParaRPr lang="en-US"/>
        </a:p>
      </c:txPr>
    </c:legend>
    <c:plotVisOnly val="1"/>
    <c:dispBlanksAs val="gap"/>
  </c:chart>
  <c:txPr>
    <a:bodyPr/>
    <a:lstStyle/>
    <a:p>
      <a:pPr>
        <a:defRPr sz="1800"/>
      </a:pPr>
      <a:endParaRPr lang="en-US"/>
    </a:p>
  </c:txPr>
  <c:externalData r:id="rId2"/>
</c:chartSpace>
</file>

<file path=ppt/charts/chart18.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0964384660250802"/>
          <c:y val="5.2909356985004416E-2"/>
          <c:w val="0.86533957845433263"/>
          <c:h val="0.75519630484988465"/>
        </c:manualLayout>
      </c:layout>
      <c:barChart>
        <c:barDir val="col"/>
        <c:grouping val="clustered"/>
        <c:ser>
          <c:idx val="0"/>
          <c:order val="0"/>
          <c:tx>
            <c:strRef>
              <c:f>Sheet1!$A$2</c:f>
              <c:strCache>
                <c:ptCount val="1"/>
                <c:pt idx="0">
                  <c:v>Mostly A's</c:v>
                </c:pt>
              </c:strCache>
            </c:strRef>
          </c:tx>
          <c:spPr>
            <a:ln w="22225">
              <a:solidFill>
                <a:srgbClr val="000000"/>
              </a:solidFill>
            </a:ln>
          </c:spPr>
          <c:dLbls>
            <c:txPr>
              <a:bodyPr/>
              <a:lstStyle/>
              <a:p>
                <a:pPr>
                  <a:defRPr b="1">
                    <a:latin typeface="+mj-lt"/>
                  </a:defRPr>
                </a:pPr>
                <a:endParaRPr lang="en-US"/>
              </a:p>
            </c:txPr>
            <c:dLblPos val="outEnd"/>
            <c:showVal val="1"/>
          </c:dLbls>
          <c:cat>
            <c:strRef>
              <c:f>Sheet1!$B$1:$B$1</c:f>
              <c:strCache>
                <c:ptCount val="1"/>
                <c:pt idx="0">
                  <c:v>Ever used methamphetamines</c:v>
                </c:pt>
              </c:strCache>
            </c:strRef>
          </c:cat>
          <c:val>
            <c:numRef>
              <c:f>Sheet1!$B$2:$B$2</c:f>
              <c:numCache>
                <c:formatCode>General</c:formatCode>
                <c:ptCount val="1"/>
                <c:pt idx="0">
                  <c:v>2</c:v>
                </c:pt>
              </c:numCache>
            </c:numRef>
          </c:val>
        </c:ser>
        <c:ser>
          <c:idx val="1"/>
          <c:order val="1"/>
          <c:tx>
            <c:strRef>
              <c:f>Sheet1!$A$3</c:f>
              <c:strCache>
                <c:ptCount val="1"/>
                <c:pt idx="0">
                  <c:v>Mostly B's</c:v>
                </c:pt>
              </c:strCache>
            </c:strRef>
          </c:tx>
          <c:spPr>
            <a:ln w="22225">
              <a:solidFill>
                <a:srgbClr val="000000"/>
              </a:solidFill>
            </a:ln>
          </c:spPr>
          <c:dLbls>
            <c:txPr>
              <a:bodyPr/>
              <a:lstStyle/>
              <a:p>
                <a:pPr algn="ctr">
                  <a:defRPr lang="en-US" sz="1800" b="1" i="0" u="none" strike="noStrike" kern="1200" baseline="0">
                    <a:solidFill>
                      <a:srgbClr val="000000"/>
                    </a:solidFill>
                    <a:latin typeface="+mj-lt"/>
                    <a:ea typeface="+mn-ea"/>
                    <a:cs typeface="+mn-cs"/>
                  </a:defRPr>
                </a:pPr>
                <a:endParaRPr lang="en-US"/>
              </a:p>
            </c:txPr>
            <c:dLblPos val="outEnd"/>
            <c:showVal val="1"/>
          </c:dLbls>
          <c:cat>
            <c:strRef>
              <c:f>Sheet1!$B$1:$B$1</c:f>
              <c:strCache>
                <c:ptCount val="1"/>
                <c:pt idx="0">
                  <c:v>Ever used methamphetamines</c:v>
                </c:pt>
              </c:strCache>
            </c:strRef>
          </c:cat>
          <c:val>
            <c:numRef>
              <c:f>Sheet1!$B$3:$B$3</c:f>
              <c:numCache>
                <c:formatCode>General</c:formatCode>
                <c:ptCount val="1"/>
                <c:pt idx="0">
                  <c:v>3</c:v>
                </c:pt>
              </c:numCache>
            </c:numRef>
          </c:val>
        </c:ser>
        <c:ser>
          <c:idx val="2"/>
          <c:order val="2"/>
          <c:tx>
            <c:strRef>
              <c:f>Sheet1!$A$4</c:f>
              <c:strCache>
                <c:ptCount val="1"/>
                <c:pt idx="0">
                  <c:v>Mostly C's</c:v>
                </c:pt>
              </c:strCache>
            </c:strRef>
          </c:tx>
          <c:spPr>
            <a:ln w="22225">
              <a:solidFill>
                <a:srgbClr val="000000"/>
              </a:solidFill>
            </a:ln>
          </c:spPr>
          <c:dLbls>
            <c:txPr>
              <a:bodyPr/>
              <a:lstStyle/>
              <a:p>
                <a:pPr algn="ctr">
                  <a:defRPr lang="en-US" sz="1800" b="1" i="0" u="none" strike="noStrike" kern="1200" baseline="0">
                    <a:solidFill>
                      <a:srgbClr val="000000"/>
                    </a:solidFill>
                    <a:latin typeface="+mj-lt"/>
                    <a:ea typeface="+mn-ea"/>
                    <a:cs typeface="+mn-cs"/>
                  </a:defRPr>
                </a:pPr>
                <a:endParaRPr lang="en-US"/>
              </a:p>
            </c:txPr>
            <c:dLblPos val="outEnd"/>
            <c:showVal val="1"/>
          </c:dLbls>
          <c:cat>
            <c:strRef>
              <c:f>Sheet1!$B$1:$B$1</c:f>
              <c:strCache>
                <c:ptCount val="1"/>
                <c:pt idx="0">
                  <c:v>Ever used methamphetamines</c:v>
                </c:pt>
              </c:strCache>
            </c:strRef>
          </c:cat>
          <c:val>
            <c:numRef>
              <c:f>Sheet1!$B$4:$B$4</c:f>
              <c:numCache>
                <c:formatCode>General</c:formatCode>
                <c:ptCount val="1"/>
                <c:pt idx="0">
                  <c:v>5</c:v>
                </c:pt>
              </c:numCache>
            </c:numRef>
          </c:val>
        </c:ser>
        <c:ser>
          <c:idx val="3"/>
          <c:order val="3"/>
          <c:tx>
            <c:strRef>
              <c:f>Sheet1!$A$5</c:f>
              <c:strCache>
                <c:ptCount val="1"/>
                <c:pt idx="0">
                  <c:v>Mostly D's/F's</c:v>
                </c:pt>
              </c:strCache>
            </c:strRef>
          </c:tx>
          <c:spPr>
            <a:ln w="22225">
              <a:solidFill>
                <a:srgbClr val="000000"/>
              </a:solidFill>
            </a:ln>
          </c:spPr>
          <c:dLbls>
            <c:txPr>
              <a:bodyPr/>
              <a:lstStyle/>
              <a:p>
                <a:pPr algn="ctr">
                  <a:defRPr lang="en-US" sz="1800" b="1" i="0" u="none" strike="noStrike" kern="1200" baseline="0">
                    <a:solidFill>
                      <a:srgbClr val="000000"/>
                    </a:solidFill>
                    <a:latin typeface="+mj-lt"/>
                    <a:ea typeface="+mn-ea"/>
                    <a:cs typeface="+mn-cs"/>
                  </a:defRPr>
                </a:pPr>
                <a:endParaRPr lang="en-US"/>
              </a:p>
            </c:txPr>
            <c:dLblPos val="outEnd"/>
            <c:showVal val="1"/>
          </c:dLbls>
          <c:cat>
            <c:strRef>
              <c:f>Sheet1!$B$1:$B$1</c:f>
              <c:strCache>
                <c:ptCount val="1"/>
                <c:pt idx="0">
                  <c:v>Ever used methamphetamines</c:v>
                </c:pt>
              </c:strCache>
            </c:strRef>
          </c:cat>
          <c:val>
            <c:numRef>
              <c:f>Sheet1!$B$5:$B$5</c:f>
              <c:numCache>
                <c:formatCode>General</c:formatCode>
                <c:ptCount val="1"/>
                <c:pt idx="0">
                  <c:v>14</c:v>
                </c:pt>
              </c:numCache>
            </c:numRef>
          </c:val>
        </c:ser>
        <c:dLbls>
          <c:showVal val="1"/>
        </c:dLbls>
        <c:axId val="99284096"/>
        <c:axId val="99285632"/>
      </c:barChart>
      <c:catAx>
        <c:axId val="99284096"/>
        <c:scaling>
          <c:orientation val="minMax"/>
        </c:scaling>
        <c:axPos val="b"/>
        <c:numFmt formatCode="General" sourceLinked="1"/>
        <c:majorTickMark val="cross"/>
        <c:tickLblPos val="nextTo"/>
        <c:spPr>
          <a:ln w="22225">
            <a:solidFill>
              <a:srgbClr val="000000"/>
            </a:solidFill>
          </a:ln>
        </c:spPr>
        <c:txPr>
          <a:bodyPr rot="0" vert="horz"/>
          <a:lstStyle/>
          <a:p>
            <a:pPr>
              <a:defRPr sz="1300"/>
            </a:pPr>
            <a:endParaRPr lang="en-US"/>
          </a:p>
        </c:txPr>
        <c:crossAx val="99285632"/>
        <c:crosses val="autoZero"/>
        <c:auto val="1"/>
        <c:lblAlgn val="ctr"/>
        <c:lblOffset val="100"/>
        <c:tickLblSkip val="1"/>
        <c:tickMarkSkip val="1"/>
      </c:catAx>
      <c:valAx>
        <c:axId val="99285632"/>
        <c:scaling>
          <c:orientation val="minMax"/>
          <c:max val="100"/>
        </c:scaling>
        <c:axPos val="l"/>
        <c:title>
          <c:tx>
            <c:rich>
              <a:bodyPr/>
              <a:lstStyle/>
              <a:p>
                <a:pPr>
                  <a:defRPr sz="1400" b="0">
                    <a:latin typeface="+mj-lt"/>
                  </a:defRPr>
                </a:pPr>
                <a:r>
                  <a:rPr lang="en-US" dirty="0" smtClean="0"/>
                  <a:t>% of students who</a:t>
                </a:r>
              </a:p>
              <a:p>
                <a:pPr>
                  <a:defRPr sz="1400" b="0">
                    <a:latin typeface="+mj-lt"/>
                  </a:defRPr>
                </a:pPr>
                <a:r>
                  <a:rPr lang="en-US" dirty="0" smtClean="0"/>
                  <a:t>engaged in behavior</a:t>
                </a:r>
                <a:endParaRPr lang="en-US" dirty="0"/>
              </a:p>
            </c:rich>
          </c:tx>
          <c:layout>
            <c:manualLayout>
              <c:xMode val="edge"/>
              <c:yMode val="edge"/>
              <c:x val="0"/>
              <c:y val="0.28331824837684855"/>
            </c:manualLayout>
          </c:layout>
        </c:title>
        <c:numFmt formatCode="General" sourceLinked="1"/>
        <c:majorTickMark val="cross"/>
        <c:tickLblPos val="nextTo"/>
        <c:spPr>
          <a:ln w="22225">
            <a:solidFill>
              <a:schemeClr val="tx1"/>
            </a:solidFill>
          </a:ln>
        </c:spPr>
        <c:txPr>
          <a:bodyPr rot="0" vert="horz"/>
          <a:lstStyle/>
          <a:p>
            <a:pPr>
              <a:defRPr sz="1400">
                <a:latin typeface="+mj-lt"/>
              </a:defRPr>
            </a:pPr>
            <a:endParaRPr lang="en-US"/>
          </a:p>
        </c:txPr>
        <c:crossAx val="99284096"/>
        <c:crosses val="autoZero"/>
        <c:crossBetween val="between"/>
        <c:majorUnit val="20"/>
      </c:valAx>
    </c:plotArea>
    <c:legend>
      <c:legendPos val="b"/>
      <c:layout>
        <c:manualLayout>
          <c:xMode val="edge"/>
          <c:yMode val="edge"/>
          <c:x val="0.20491797900262598"/>
          <c:y val="0.90572889449766869"/>
          <c:w val="0.6604215456674476"/>
          <c:h val="6.6974595842956119E-2"/>
        </c:manualLayout>
      </c:layout>
      <c:txPr>
        <a:bodyPr/>
        <a:lstStyle/>
        <a:p>
          <a:pPr>
            <a:defRPr sz="1300"/>
          </a:pPr>
          <a:endParaRPr lang="en-US"/>
        </a:p>
      </c:txPr>
    </c:legend>
    <c:plotVisOnly val="1"/>
    <c:dispBlanksAs val="gap"/>
  </c:chart>
  <c:txPr>
    <a:bodyPr/>
    <a:lstStyle/>
    <a:p>
      <a:pPr>
        <a:defRPr sz="1800"/>
      </a:pPr>
      <a:endParaRPr lang="en-US"/>
    </a:p>
  </c:txPr>
  <c:externalData r:id="rId2"/>
</c:chartSpace>
</file>

<file path=ppt/charts/chart19.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0964384660250802"/>
          <c:y val="5.2909356985004416E-2"/>
          <c:w val="0.86533957845433263"/>
          <c:h val="0.75519630484988465"/>
        </c:manualLayout>
      </c:layout>
      <c:barChart>
        <c:barDir val="col"/>
        <c:grouping val="clustered"/>
        <c:ser>
          <c:idx val="0"/>
          <c:order val="0"/>
          <c:tx>
            <c:strRef>
              <c:f>Sheet1!$A$2</c:f>
              <c:strCache>
                <c:ptCount val="1"/>
                <c:pt idx="0">
                  <c:v>Mostly A's</c:v>
                </c:pt>
              </c:strCache>
            </c:strRef>
          </c:tx>
          <c:spPr>
            <a:ln w="22225">
              <a:solidFill>
                <a:srgbClr val="000000"/>
              </a:solidFill>
            </a:ln>
          </c:spPr>
          <c:dLbls>
            <c:txPr>
              <a:bodyPr/>
              <a:lstStyle/>
              <a:p>
                <a:pPr>
                  <a:defRPr b="1">
                    <a:latin typeface="+mj-lt"/>
                  </a:defRPr>
                </a:pPr>
                <a:endParaRPr lang="en-US"/>
              </a:p>
            </c:txPr>
            <c:dLblPos val="outEnd"/>
            <c:showVal val="1"/>
          </c:dLbls>
          <c:cat>
            <c:strRef>
              <c:f>Sheet1!$B$1:$B$1</c:f>
              <c:strCache>
                <c:ptCount val="1"/>
                <c:pt idx="0">
                  <c:v>Ever used ecstasy</c:v>
                </c:pt>
              </c:strCache>
            </c:strRef>
          </c:cat>
          <c:val>
            <c:numRef>
              <c:f>Sheet1!$B$2:$B$2</c:f>
              <c:numCache>
                <c:formatCode>General</c:formatCode>
                <c:ptCount val="1"/>
                <c:pt idx="0">
                  <c:v>3</c:v>
                </c:pt>
              </c:numCache>
            </c:numRef>
          </c:val>
        </c:ser>
        <c:ser>
          <c:idx val="1"/>
          <c:order val="1"/>
          <c:tx>
            <c:strRef>
              <c:f>Sheet1!$A$3</c:f>
              <c:strCache>
                <c:ptCount val="1"/>
                <c:pt idx="0">
                  <c:v>Mostly B's</c:v>
                </c:pt>
              </c:strCache>
            </c:strRef>
          </c:tx>
          <c:spPr>
            <a:ln w="22225">
              <a:solidFill>
                <a:srgbClr val="000000"/>
              </a:solidFill>
            </a:ln>
          </c:spPr>
          <c:dLbls>
            <c:txPr>
              <a:bodyPr/>
              <a:lstStyle/>
              <a:p>
                <a:pPr algn="ctr">
                  <a:defRPr lang="en-US" sz="1800" b="1" i="0" u="none" strike="noStrike" kern="1200" baseline="0">
                    <a:solidFill>
                      <a:srgbClr val="000000"/>
                    </a:solidFill>
                    <a:latin typeface="+mj-lt"/>
                    <a:ea typeface="+mn-ea"/>
                    <a:cs typeface="+mn-cs"/>
                  </a:defRPr>
                </a:pPr>
                <a:endParaRPr lang="en-US"/>
              </a:p>
            </c:txPr>
            <c:dLblPos val="outEnd"/>
            <c:showVal val="1"/>
          </c:dLbls>
          <c:cat>
            <c:strRef>
              <c:f>Sheet1!$B$1:$B$1</c:f>
              <c:strCache>
                <c:ptCount val="1"/>
                <c:pt idx="0">
                  <c:v>Ever used ecstasy</c:v>
                </c:pt>
              </c:strCache>
            </c:strRef>
          </c:cat>
          <c:val>
            <c:numRef>
              <c:f>Sheet1!$B$3:$B$3</c:f>
              <c:numCache>
                <c:formatCode>General</c:formatCode>
                <c:ptCount val="1"/>
                <c:pt idx="0">
                  <c:v>5</c:v>
                </c:pt>
              </c:numCache>
            </c:numRef>
          </c:val>
        </c:ser>
        <c:ser>
          <c:idx val="2"/>
          <c:order val="2"/>
          <c:tx>
            <c:strRef>
              <c:f>Sheet1!$A$4</c:f>
              <c:strCache>
                <c:ptCount val="1"/>
                <c:pt idx="0">
                  <c:v>Mostly C's</c:v>
                </c:pt>
              </c:strCache>
            </c:strRef>
          </c:tx>
          <c:spPr>
            <a:ln w="22225">
              <a:solidFill>
                <a:srgbClr val="000000"/>
              </a:solidFill>
            </a:ln>
          </c:spPr>
          <c:dLbls>
            <c:txPr>
              <a:bodyPr/>
              <a:lstStyle/>
              <a:p>
                <a:pPr algn="ctr">
                  <a:defRPr lang="en-US" sz="1800" b="1" i="0" u="none" strike="noStrike" kern="1200" baseline="0">
                    <a:solidFill>
                      <a:srgbClr val="000000"/>
                    </a:solidFill>
                    <a:latin typeface="+mj-lt"/>
                    <a:ea typeface="+mn-ea"/>
                    <a:cs typeface="+mn-cs"/>
                  </a:defRPr>
                </a:pPr>
                <a:endParaRPr lang="en-US"/>
              </a:p>
            </c:txPr>
            <c:dLblPos val="outEnd"/>
            <c:showVal val="1"/>
          </c:dLbls>
          <c:cat>
            <c:strRef>
              <c:f>Sheet1!$B$1:$B$1</c:f>
              <c:strCache>
                <c:ptCount val="1"/>
                <c:pt idx="0">
                  <c:v>Ever used ecstasy</c:v>
                </c:pt>
              </c:strCache>
            </c:strRef>
          </c:cat>
          <c:val>
            <c:numRef>
              <c:f>Sheet1!$B$4:$B$4</c:f>
              <c:numCache>
                <c:formatCode>General</c:formatCode>
                <c:ptCount val="1"/>
                <c:pt idx="0">
                  <c:v>9</c:v>
                </c:pt>
              </c:numCache>
            </c:numRef>
          </c:val>
        </c:ser>
        <c:ser>
          <c:idx val="3"/>
          <c:order val="3"/>
          <c:tx>
            <c:strRef>
              <c:f>Sheet1!$A$5</c:f>
              <c:strCache>
                <c:ptCount val="1"/>
                <c:pt idx="0">
                  <c:v>Mostly D's/F's</c:v>
                </c:pt>
              </c:strCache>
            </c:strRef>
          </c:tx>
          <c:spPr>
            <a:ln w="22225">
              <a:solidFill>
                <a:srgbClr val="000000"/>
              </a:solidFill>
            </a:ln>
          </c:spPr>
          <c:dLbls>
            <c:txPr>
              <a:bodyPr/>
              <a:lstStyle/>
              <a:p>
                <a:pPr algn="ctr">
                  <a:defRPr lang="en-US" sz="1800" b="1" i="0" u="none" strike="noStrike" kern="1200" baseline="0">
                    <a:solidFill>
                      <a:srgbClr val="000000"/>
                    </a:solidFill>
                    <a:latin typeface="+mj-lt"/>
                    <a:ea typeface="+mn-ea"/>
                    <a:cs typeface="+mn-cs"/>
                  </a:defRPr>
                </a:pPr>
                <a:endParaRPr lang="en-US"/>
              </a:p>
            </c:txPr>
            <c:dLblPos val="outEnd"/>
            <c:showVal val="1"/>
          </c:dLbls>
          <c:cat>
            <c:strRef>
              <c:f>Sheet1!$B$1:$B$1</c:f>
              <c:strCache>
                <c:ptCount val="1"/>
                <c:pt idx="0">
                  <c:v>Ever used ecstasy</c:v>
                </c:pt>
              </c:strCache>
            </c:strRef>
          </c:cat>
          <c:val>
            <c:numRef>
              <c:f>Sheet1!$B$5:$B$5</c:f>
              <c:numCache>
                <c:formatCode>General</c:formatCode>
                <c:ptCount val="1"/>
                <c:pt idx="0">
                  <c:v>21</c:v>
                </c:pt>
              </c:numCache>
            </c:numRef>
          </c:val>
        </c:ser>
        <c:dLbls>
          <c:showVal val="1"/>
        </c:dLbls>
        <c:axId val="99126656"/>
        <c:axId val="99599488"/>
      </c:barChart>
      <c:catAx>
        <c:axId val="99126656"/>
        <c:scaling>
          <c:orientation val="minMax"/>
        </c:scaling>
        <c:axPos val="b"/>
        <c:numFmt formatCode="General" sourceLinked="1"/>
        <c:majorTickMark val="cross"/>
        <c:tickLblPos val="nextTo"/>
        <c:spPr>
          <a:ln w="22225">
            <a:solidFill>
              <a:srgbClr val="000000"/>
            </a:solidFill>
          </a:ln>
        </c:spPr>
        <c:txPr>
          <a:bodyPr rot="0" vert="horz"/>
          <a:lstStyle/>
          <a:p>
            <a:pPr>
              <a:defRPr sz="1300"/>
            </a:pPr>
            <a:endParaRPr lang="en-US"/>
          </a:p>
        </c:txPr>
        <c:crossAx val="99599488"/>
        <c:crosses val="autoZero"/>
        <c:auto val="1"/>
        <c:lblAlgn val="ctr"/>
        <c:lblOffset val="100"/>
        <c:tickLblSkip val="1"/>
        <c:tickMarkSkip val="1"/>
      </c:catAx>
      <c:valAx>
        <c:axId val="99599488"/>
        <c:scaling>
          <c:orientation val="minMax"/>
          <c:max val="100"/>
        </c:scaling>
        <c:axPos val="l"/>
        <c:title>
          <c:tx>
            <c:rich>
              <a:bodyPr/>
              <a:lstStyle/>
              <a:p>
                <a:pPr>
                  <a:defRPr sz="1400" b="0">
                    <a:latin typeface="+mj-lt"/>
                  </a:defRPr>
                </a:pPr>
                <a:r>
                  <a:rPr lang="en-US" dirty="0" smtClean="0"/>
                  <a:t>% of students who</a:t>
                </a:r>
              </a:p>
              <a:p>
                <a:pPr>
                  <a:defRPr sz="1400" b="0">
                    <a:latin typeface="+mj-lt"/>
                  </a:defRPr>
                </a:pPr>
                <a:r>
                  <a:rPr lang="en-US" dirty="0" smtClean="0"/>
                  <a:t>engaged in behavior</a:t>
                </a:r>
                <a:endParaRPr lang="en-US" dirty="0"/>
              </a:p>
            </c:rich>
          </c:tx>
          <c:layout>
            <c:manualLayout>
              <c:xMode val="edge"/>
              <c:yMode val="edge"/>
              <c:x val="0"/>
              <c:y val="0.26647614311369022"/>
            </c:manualLayout>
          </c:layout>
        </c:title>
        <c:numFmt formatCode="General" sourceLinked="1"/>
        <c:majorTickMark val="cross"/>
        <c:tickLblPos val="nextTo"/>
        <c:spPr>
          <a:ln w="22225">
            <a:solidFill>
              <a:schemeClr val="tx1"/>
            </a:solidFill>
          </a:ln>
        </c:spPr>
        <c:txPr>
          <a:bodyPr rot="0" vert="horz"/>
          <a:lstStyle/>
          <a:p>
            <a:pPr>
              <a:defRPr sz="1400">
                <a:latin typeface="+mj-lt"/>
              </a:defRPr>
            </a:pPr>
            <a:endParaRPr lang="en-US"/>
          </a:p>
        </c:txPr>
        <c:crossAx val="99126656"/>
        <c:crosses val="autoZero"/>
        <c:crossBetween val="between"/>
        <c:majorUnit val="20"/>
      </c:valAx>
    </c:plotArea>
    <c:legend>
      <c:legendPos val="b"/>
      <c:layout>
        <c:manualLayout>
          <c:xMode val="edge"/>
          <c:yMode val="edge"/>
          <c:x val="0.20491797900262598"/>
          <c:y val="0.90572889449766869"/>
          <c:w val="0.6604215456674476"/>
          <c:h val="6.6974595842956119E-2"/>
        </c:manualLayout>
      </c:layout>
      <c:txPr>
        <a:bodyPr/>
        <a:lstStyle/>
        <a:p>
          <a:pPr>
            <a:defRPr sz="1300"/>
          </a:pPr>
          <a:endParaRPr lang="en-US"/>
        </a:p>
      </c:txPr>
    </c:legend>
    <c:plotVisOnly val="1"/>
    <c:dispBlanksAs val="gap"/>
  </c:chart>
  <c:txPr>
    <a:bodyPr/>
    <a:lstStyle/>
    <a:p>
      <a:pPr>
        <a:defRPr sz="1800"/>
      </a:pPr>
      <a:endParaRPr lang="en-US"/>
    </a:p>
  </c:txPr>
  <c:externalData r:id="rId2"/>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0964384660250802"/>
          <c:y val="5.2909356985004416E-2"/>
          <c:w val="0.86533957845433263"/>
          <c:h val="0.75519630484988465"/>
        </c:manualLayout>
      </c:layout>
      <c:barChart>
        <c:barDir val="col"/>
        <c:grouping val="clustered"/>
        <c:ser>
          <c:idx val="0"/>
          <c:order val="0"/>
          <c:tx>
            <c:strRef>
              <c:f>Sheet1!$A$2</c:f>
              <c:strCache>
                <c:ptCount val="1"/>
                <c:pt idx="0">
                  <c:v>Mostly A's</c:v>
                </c:pt>
              </c:strCache>
            </c:strRef>
          </c:tx>
          <c:spPr>
            <a:ln w="22225">
              <a:solidFill>
                <a:srgbClr val="000000"/>
              </a:solidFill>
            </a:ln>
          </c:spPr>
          <c:dLbls>
            <c:txPr>
              <a:bodyPr/>
              <a:lstStyle/>
              <a:p>
                <a:pPr>
                  <a:defRPr b="1">
                    <a:latin typeface="+mj-lt"/>
                  </a:defRPr>
                </a:pPr>
                <a:endParaRPr lang="en-US"/>
              </a:p>
            </c:txPr>
            <c:dLblPos val="outEnd"/>
            <c:showVal val="1"/>
          </c:dLbls>
          <c:cat>
            <c:strRef>
              <c:f>Sheet1!$B$1:$B$1</c:f>
              <c:strCache>
                <c:ptCount val="1"/>
                <c:pt idx="0">
                  <c:v>Current alcohol use</c:v>
                </c:pt>
              </c:strCache>
            </c:strRef>
          </c:cat>
          <c:val>
            <c:numRef>
              <c:f>Sheet1!$B$2:$B$2</c:f>
              <c:numCache>
                <c:formatCode>General</c:formatCode>
                <c:ptCount val="1"/>
                <c:pt idx="0">
                  <c:v>32</c:v>
                </c:pt>
              </c:numCache>
            </c:numRef>
          </c:val>
        </c:ser>
        <c:ser>
          <c:idx val="1"/>
          <c:order val="1"/>
          <c:tx>
            <c:strRef>
              <c:f>Sheet1!$A$3</c:f>
              <c:strCache>
                <c:ptCount val="1"/>
                <c:pt idx="0">
                  <c:v>Mostly B's</c:v>
                </c:pt>
              </c:strCache>
            </c:strRef>
          </c:tx>
          <c:spPr>
            <a:ln w="22225">
              <a:solidFill>
                <a:srgbClr val="000000"/>
              </a:solidFill>
            </a:ln>
          </c:spPr>
          <c:dLbls>
            <c:txPr>
              <a:bodyPr/>
              <a:lstStyle/>
              <a:p>
                <a:pPr algn="ctr">
                  <a:defRPr lang="en-US" sz="1800" b="1" i="0" u="none" strike="noStrike" kern="1200" baseline="0">
                    <a:solidFill>
                      <a:srgbClr val="000000"/>
                    </a:solidFill>
                    <a:latin typeface="+mj-lt"/>
                    <a:ea typeface="+mn-ea"/>
                    <a:cs typeface="+mn-cs"/>
                  </a:defRPr>
                </a:pPr>
                <a:endParaRPr lang="en-US"/>
              </a:p>
            </c:txPr>
            <c:dLblPos val="outEnd"/>
            <c:showVal val="1"/>
          </c:dLbls>
          <c:cat>
            <c:strRef>
              <c:f>Sheet1!$B$1:$B$1</c:f>
              <c:strCache>
                <c:ptCount val="1"/>
                <c:pt idx="0">
                  <c:v>Current alcohol use</c:v>
                </c:pt>
              </c:strCache>
            </c:strRef>
          </c:cat>
          <c:val>
            <c:numRef>
              <c:f>Sheet1!$B$3:$B$3</c:f>
              <c:numCache>
                <c:formatCode>General</c:formatCode>
                <c:ptCount val="1"/>
                <c:pt idx="0">
                  <c:v>43</c:v>
                </c:pt>
              </c:numCache>
            </c:numRef>
          </c:val>
        </c:ser>
        <c:ser>
          <c:idx val="2"/>
          <c:order val="2"/>
          <c:tx>
            <c:strRef>
              <c:f>Sheet1!$A$4</c:f>
              <c:strCache>
                <c:ptCount val="1"/>
                <c:pt idx="0">
                  <c:v>Mostly C's</c:v>
                </c:pt>
              </c:strCache>
            </c:strRef>
          </c:tx>
          <c:spPr>
            <a:ln w="22225">
              <a:solidFill>
                <a:srgbClr val="000000"/>
              </a:solidFill>
            </a:ln>
          </c:spPr>
          <c:dLbls>
            <c:txPr>
              <a:bodyPr/>
              <a:lstStyle/>
              <a:p>
                <a:pPr algn="ctr">
                  <a:defRPr lang="en-US" sz="1800" b="1" i="0" u="none" strike="noStrike" kern="1200" baseline="0">
                    <a:solidFill>
                      <a:srgbClr val="000000"/>
                    </a:solidFill>
                    <a:latin typeface="+mj-lt"/>
                    <a:ea typeface="+mn-ea"/>
                    <a:cs typeface="+mn-cs"/>
                  </a:defRPr>
                </a:pPr>
                <a:endParaRPr lang="en-US"/>
              </a:p>
            </c:txPr>
            <c:dLblPos val="outEnd"/>
            <c:showVal val="1"/>
          </c:dLbls>
          <c:cat>
            <c:strRef>
              <c:f>Sheet1!$B$1:$B$1</c:f>
              <c:strCache>
                <c:ptCount val="1"/>
                <c:pt idx="0">
                  <c:v>Current alcohol use</c:v>
                </c:pt>
              </c:strCache>
            </c:strRef>
          </c:cat>
          <c:val>
            <c:numRef>
              <c:f>Sheet1!$B$4:$B$4</c:f>
              <c:numCache>
                <c:formatCode>General</c:formatCode>
                <c:ptCount val="1"/>
                <c:pt idx="0">
                  <c:v>51</c:v>
                </c:pt>
              </c:numCache>
            </c:numRef>
          </c:val>
        </c:ser>
        <c:ser>
          <c:idx val="3"/>
          <c:order val="3"/>
          <c:tx>
            <c:strRef>
              <c:f>Sheet1!$A$5</c:f>
              <c:strCache>
                <c:ptCount val="1"/>
                <c:pt idx="0">
                  <c:v>Mostly D's/F's</c:v>
                </c:pt>
              </c:strCache>
            </c:strRef>
          </c:tx>
          <c:spPr>
            <a:ln w="22225">
              <a:solidFill>
                <a:srgbClr val="000000"/>
              </a:solidFill>
            </a:ln>
          </c:spPr>
          <c:dLbls>
            <c:txPr>
              <a:bodyPr/>
              <a:lstStyle/>
              <a:p>
                <a:pPr algn="ctr">
                  <a:defRPr lang="en-US" sz="1800" b="1" i="0" u="none" strike="noStrike" kern="1200" baseline="0">
                    <a:solidFill>
                      <a:srgbClr val="000000"/>
                    </a:solidFill>
                    <a:latin typeface="+mj-lt"/>
                    <a:ea typeface="+mn-ea"/>
                    <a:cs typeface="+mn-cs"/>
                  </a:defRPr>
                </a:pPr>
                <a:endParaRPr lang="en-US"/>
              </a:p>
            </c:txPr>
            <c:dLblPos val="outEnd"/>
            <c:showVal val="1"/>
          </c:dLbls>
          <c:cat>
            <c:strRef>
              <c:f>Sheet1!$B$1:$B$1</c:f>
              <c:strCache>
                <c:ptCount val="1"/>
                <c:pt idx="0">
                  <c:v>Current alcohol use</c:v>
                </c:pt>
              </c:strCache>
            </c:strRef>
          </c:cat>
          <c:val>
            <c:numRef>
              <c:f>Sheet1!$B$5:$B$5</c:f>
              <c:numCache>
                <c:formatCode>General</c:formatCode>
                <c:ptCount val="1"/>
                <c:pt idx="0">
                  <c:v>62</c:v>
                </c:pt>
              </c:numCache>
            </c:numRef>
          </c:val>
        </c:ser>
        <c:dLbls>
          <c:showVal val="1"/>
        </c:dLbls>
        <c:axId val="88254336"/>
        <c:axId val="88255872"/>
      </c:barChart>
      <c:catAx>
        <c:axId val="88254336"/>
        <c:scaling>
          <c:orientation val="minMax"/>
        </c:scaling>
        <c:axPos val="b"/>
        <c:numFmt formatCode="General" sourceLinked="1"/>
        <c:majorTickMark val="cross"/>
        <c:tickLblPos val="nextTo"/>
        <c:spPr>
          <a:ln w="22225">
            <a:solidFill>
              <a:srgbClr val="000000"/>
            </a:solidFill>
          </a:ln>
        </c:spPr>
        <c:txPr>
          <a:bodyPr rot="0" vert="horz"/>
          <a:lstStyle/>
          <a:p>
            <a:pPr>
              <a:defRPr sz="1300"/>
            </a:pPr>
            <a:endParaRPr lang="en-US"/>
          </a:p>
        </c:txPr>
        <c:crossAx val="88255872"/>
        <c:crosses val="autoZero"/>
        <c:auto val="1"/>
        <c:lblAlgn val="ctr"/>
        <c:lblOffset val="100"/>
        <c:tickLblSkip val="1"/>
        <c:tickMarkSkip val="1"/>
      </c:catAx>
      <c:valAx>
        <c:axId val="88255872"/>
        <c:scaling>
          <c:orientation val="minMax"/>
          <c:max val="100"/>
        </c:scaling>
        <c:axPos val="l"/>
        <c:title>
          <c:tx>
            <c:rich>
              <a:bodyPr/>
              <a:lstStyle/>
              <a:p>
                <a:pPr>
                  <a:defRPr sz="1400" b="0">
                    <a:latin typeface="+mj-lt"/>
                  </a:defRPr>
                </a:pPr>
                <a:r>
                  <a:rPr lang="en-US" dirty="0" smtClean="0"/>
                  <a:t>% of students who</a:t>
                </a:r>
              </a:p>
              <a:p>
                <a:pPr>
                  <a:defRPr sz="1400" b="0">
                    <a:latin typeface="+mj-lt"/>
                  </a:defRPr>
                </a:pPr>
                <a:r>
                  <a:rPr lang="en-US" dirty="0" smtClean="0"/>
                  <a:t>engaged in behavior</a:t>
                </a:r>
                <a:endParaRPr lang="en-US" dirty="0"/>
              </a:p>
            </c:rich>
          </c:tx>
          <c:layout>
            <c:manualLayout>
              <c:xMode val="edge"/>
              <c:yMode val="edge"/>
              <c:x val="0"/>
              <c:y val="0.28335384093948685"/>
            </c:manualLayout>
          </c:layout>
        </c:title>
        <c:numFmt formatCode="General" sourceLinked="1"/>
        <c:majorTickMark val="cross"/>
        <c:tickLblPos val="nextTo"/>
        <c:spPr>
          <a:ln w="22225">
            <a:solidFill>
              <a:schemeClr val="tx1"/>
            </a:solidFill>
          </a:ln>
        </c:spPr>
        <c:txPr>
          <a:bodyPr rot="0" vert="horz"/>
          <a:lstStyle/>
          <a:p>
            <a:pPr>
              <a:defRPr sz="1400">
                <a:latin typeface="+mj-lt"/>
              </a:defRPr>
            </a:pPr>
            <a:endParaRPr lang="en-US"/>
          </a:p>
        </c:txPr>
        <c:crossAx val="88254336"/>
        <c:crosses val="autoZero"/>
        <c:crossBetween val="between"/>
        <c:majorUnit val="20"/>
      </c:valAx>
    </c:plotArea>
    <c:legend>
      <c:legendPos val="b"/>
      <c:layout>
        <c:manualLayout>
          <c:xMode val="edge"/>
          <c:yMode val="edge"/>
          <c:x val="0.20491797900262598"/>
          <c:y val="0.90572889449766869"/>
          <c:w val="0.6604215456674476"/>
          <c:h val="6.6974595842956119E-2"/>
        </c:manualLayout>
      </c:layout>
      <c:txPr>
        <a:bodyPr/>
        <a:lstStyle/>
        <a:p>
          <a:pPr>
            <a:defRPr sz="1300"/>
          </a:pPr>
          <a:endParaRPr lang="en-US"/>
        </a:p>
      </c:txPr>
    </c:legend>
    <c:plotVisOnly val="1"/>
    <c:dispBlanksAs val="gap"/>
  </c:chart>
  <c:txPr>
    <a:bodyPr/>
    <a:lstStyle/>
    <a:p>
      <a:pPr>
        <a:defRPr sz="1800"/>
      </a:pPr>
      <a:endParaRPr lang="en-US"/>
    </a:p>
  </c:txPr>
  <c:externalData r:id="rId2"/>
</c:chartSpace>
</file>

<file path=ppt/charts/chart20.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0964384660250802"/>
          <c:y val="5.2909356985004416E-2"/>
          <c:w val="0.86533957845433263"/>
          <c:h val="0.75519630484988465"/>
        </c:manualLayout>
      </c:layout>
      <c:barChart>
        <c:barDir val="col"/>
        <c:grouping val="clustered"/>
        <c:ser>
          <c:idx val="0"/>
          <c:order val="0"/>
          <c:tx>
            <c:strRef>
              <c:f>Sheet1!$A$2</c:f>
              <c:strCache>
                <c:ptCount val="1"/>
                <c:pt idx="0">
                  <c:v>Mostly A's</c:v>
                </c:pt>
              </c:strCache>
            </c:strRef>
          </c:tx>
          <c:spPr>
            <a:ln w="22225">
              <a:solidFill>
                <a:srgbClr val="000000"/>
              </a:solidFill>
            </a:ln>
          </c:spPr>
          <c:dLbls>
            <c:txPr>
              <a:bodyPr/>
              <a:lstStyle/>
              <a:p>
                <a:pPr>
                  <a:defRPr b="1">
                    <a:latin typeface="+mj-lt"/>
                  </a:defRPr>
                </a:pPr>
                <a:endParaRPr lang="en-US"/>
              </a:p>
            </c:txPr>
            <c:dLblPos val="outEnd"/>
            <c:showVal val="1"/>
          </c:dLbls>
          <c:cat>
            <c:strRef>
              <c:f>Sheet1!$B$1:$B$1</c:f>
              <c:strCache>
                <c:ptCount val="1"/>
                <c:pt idx="0">
                  <c:v>Offered, sold, or given an illegal drug by someone on school property</c:v>
                </c:pt>
              </c:strCache>
            </c:strRef>
          </c:cat>
          <c:val>
            <c:numRef>
              <c:f>Sheet1!$B$2:$B$2</c:f>
              <c:numCache>
                <c:formatCode>General</c:formatCode>
                <c:ptCount val="1"/>
                <c:pt idx="0">
                  <c:v>15</c:v>
                </c:pt>
              </c:numCache>
            </c:numRef>
          </c:val>
        </c:ser>
        <c:ser>
          <c:idx val="1"/>
          <c:order val="1"/>
          <c:tx>
            <c:strRef>
              <c:f>Sheet1!$A$3</c:f>
              <c:strCache>
                <c:ptCount val="1"/>
                <c:pt idx="0">
                  <c:v>Mostly B's</c:v>
                </c:pt>
              </c:strCache>
            </c:strRef>
          </c:tx>
          <c:spPr>
            <a:ln w="22225">
              <a:solidFill>
                <a:srgbClr val="000000"/>
              </a:solidFill>
            </a:ln>
          </c:spPr>
          <c:dLbls>
            <c:txPr>
              <a:bodyPr/>
              <a:lstStyle/>
              <a:p>
                <a:pPr algn="ctr">
                  <a:defRPr lang="en-US" sz="1800" b="1" i="0" u="none" strike="noStrike" kern="1200" baseline="0">
                    <a:solidFill>
                      <a:srgbClr val="000000"/>
                    </a:solidFill>
                    <a:latin typeface="+mj-lt"/>
                    <a:ea typeface="+mn-ea"/>
                    <a:cs typeface="+mn-cs"/>
                  </a:defRPr>
                </a:pPr>
                <a:endParaRPr lang="en-US"/>
              </a:p>
            </c:txPr>
            <c:dLblPos val="outEnd"/>
            <c:showVal val="1"/>
          </c:dLbls>
          <c:cat>
            <c:strRef>
              <c:f>Sheet1!$B$1:$B$1</c:f>
              <c:strCache>
                <c:ptCount val="1"/>
                <c:pt idx="0">
                  <c:v>Offered, sold, or given an illegal drug by someone on school property</c:v>
                </c:pt>
              </c:strCache>
            </c:strRef>
          </c:cat>
          <c:val>
            <c:numRef>
              <c:f>Sheet1!$B$3:$B$3</c:f>
              <c:numCache>
                <c:formatCode>General</c:formatCode>
                <c:ptCount val="1"/>
                <c:pt idx="0">
                  <c:v>22</c:v>
                </c:pt>
              </c:numCache>
            </c:numRef>
          </c:val>
        </c:ser>
        <c:ser>
          <c:idx val="2"/>
          <c:order val="2"/>
          <c:tx>
            <c:strRef>
              <c:f>Sheet1!$A$4</c:f>
              <c:strCache>
                <c:ptCount val="1"/>
                <c:pt idx="0">
                  <c:v>Mostly C's</c:v>
                </c:pt>
              </c:strCache>
            </c:strRef>
          </c:tx>
          <c:spPr>
            <a:ln w="22225">
              <a:solidFill>
                <a:srgbClr val="000000"/>
              </a:solidFill>
            </a:ln>
          </c:spPr>
          <c:dLbls>
            <c:txPr>
              <a:bodyPr/>
              <a:lstStyle/>
              <a:p>
                <a:pPr algn="ctr">
                  <a:defRPr lang="en-US" sz="1800" b="1" i="0" u="none" strike="noStrike" kern="1200" baseline="0">
                    <a:solidFill>
                      <a:srgbClr val="000000"/>
                    </a:solidFill>
                    <a:latin typeface="+mj-lt"/>
                    <a:ea typeface="+mn-ea"/>
                    <a:cs typeface="+mn-cs"/>
                  </a:defRPr>
                </a:pPr>
                <a:endParaRPr lang="en-US"/>
              </a:p>
            </c:txPr>
            <c:dLblPos val="outEnd"/>
            <c:showVal val="1"/>
          </c:dLbls>
          <c:cat>
            <c:strRef>
              <c:f>Sheet1!$B$1:$B$1</c:f>
              <c:strCache>
                <c:ptCount val="1"/>
                <c:pt idx="0">
                  <c:v>Offered, sold, or given an illegal drug by someone on school property</c:v>
                </c:pt>
              </c:strCache>
            </c:strRef>
          </c:cat>
          <c:val>
            <c:numRef>
              <c:f>Sheet1!$B$4:$B$4</c:f>
              <c:numCache>
                <c:formatCode>General</c:formatCode>
                <c:ptCount val="1"/>
                <c:pt idx="0">
                  <c:v>27</c:v>
                </c:pt>
              </c:numCache>
            </c:numRef>
          </c:val>
        </c:ser>
        <c:ser>
          <c:idx val="3"/>
          <c:order val="3"/>
          <c:tx>
            <c:strRef>
              <c:f>Sheet1!$A$5</c:f>
              <c:strCache>
                <c:ptCount val="1"/>
                <c:pt idx="0">
                  <c:v>Mostly D's/F's</c:v>
                </c:pt>
              </c:strCache>
            </c:strRef>
          </c:tx>
          <c:spPr>
            <a:ln w="22225">
              <a:solidFill>
                <a:srgbClr val="000000"/>
              </a:solidFill>
            </a:ln>
          </c:spPr>
          <c:dLbls>
            <c:txPr>
              <a:bodyPr/>
              <a:lstStyle/>
              <a:p>
                <a:pPr algn="ctr">
                  <a:defRPr lang="en-US" sz="1800" b="1" i="0" u="none" strike="noStrike" kern="1200" baseline="0">
                    <a:solidFill>
                      <a:srgbClr val="000000"/>
                    </a:solidFill>
                    <a:latin typeface="+mj-lt"/>
                    <a:ea typeface="+mn-ea"/>
                    <a:cs typeface="+mn-cs"/>
                  </a:defRPr>
                </a:pPr>
                <a:endParaRPr lang="en-US"/>
              </a:p>
            </c:txPr>
            <c:dLblPos val="outEnd"/>
            <c:showVal val="1"/>
          </c:dLbls>
          <c:cat>
            <c:strRef>
              <c:f>Sheet1!$B$1:$B$1</c:f>
              <c:strCache>
                <c:ptCount val="1"/>
                <c:pt idx="0">
                  <c:v>Offered, sold, or given an illegal drug by someone on school property</c:v>
                </c:pt>
              </c:strCache>
            </c:strRef>
          </c:cat>
          <c:val>
            <c:numRef>
              <c:f>Sheet1!$B$5:$B$5</c:f>
              <c:numCache>
                <c:formatCode>General</c:formatCode>
                <c:ptCount val="1"/>
                <c:pt idx="0">
                  <c:v>44</c:v>
                </c:pt>
              </c:numCache>
            </c:numRef>
          </c:val>
        </c:ser>
        <c:dLbls>
          <c:showVal val="1"/>
        </c:dLbls>
        <c:axId val="99681408"/>
        <c:axId val="99682944"/>
      </c:barChart>
      <c:catAx>
        <c:axId val="99681408"/>
        <c:scaling>
          <c:orientation val="minMax"/>
        </c:scaling>
        <c:axPos val="b"/>
        <c:numFmt formatCode="General" sourceLinked="1"/>
        <c:majorTickMark val="cross"/>
        <c:tickLblPos val="nextTo"/>
        <c:spPr>
          <a:ln w="22225">
            <a:solidFill>
              <a:srgbClr val="000000"/>
            </a:solidFill>
          </a:ln>
        </c:spPr>
        <c:txPr>
          <a:bodyPr rot="0" vert="horz"/>
          <a:lstStyle/>
          <a:p>
            <a:pPr>
              <a:defRPr sz="1300"/>
            </a:pPr>
            <a:endParaRPr lang="en-US"/>
          </a:p>
        </c:txPr>
        <c:crossAx val="99682944"/>
        <c:crosses val="autoZero"/>
        <c:auto val="1"/>
        <c:lblAlgn val="ctr"/>
        <c:lblOffset val="100"/>
        <c:tickLblSkip val="1"/>
        <c:tickMarkSkip val="1"/>
      </c:catAx>
      <c:valAx>
        <c:axId val="99682944"/>
        <c:scaling>
          <c:orientation val="minMax"/>
          <c:max val="100"/>
        </c:scaling>
        <c:axPos val="l"/>
        <c:title>
          <c:tx>
            <c:rich>
              <a:bodyPr/>
              <a:lstStyle/>
              <a:p>
                <a:pPr>
                  <a:defRPr sz="1400" b="0">
                    <a:latin typeface="+mj-lt"/>
                  </a:defRPr>
                </a:pPr>
                <a:r>
                  <a:rPr lang="en-US" dirty="0" smtClean="0"/>
                  <a:t>% of students who</a:t>
                </a:r>
              </a:p>
              <a:p>
                <a:pPr>
                  <a:defRPr sz="1400" b="0">
                    <a:latin typeface="+mj-lt"/>
                  </a:defRPr>
                </a:pPr>
                <a:r>
                  <a:rPr lang="en-US" dirty="0" smtClean="0"/>
                  <a:t>engaged in behavior</a:t>
                </a:r>
                <a:endParaRPr lang="en-US" dirty="0"/>
              </a:p>
            </c:rich>
          </c:tx>
          <c:layout>
            <c:manualLayout>
              <c:xMode val="edge"/>
              <c:yMode val="edge"/>
              <c:x val="0"/>
              <c:y val="0.28331824837684855"/>
            </c:manualLayout>
          </c:layout>
        </c:title>
        <c:numFmt formatCode="General" sourceLinked="1"/>
        <c:majorTickMark val="cross"/>
        <c:tickLblPos val="nextTo"/>
        <c:spPr>
          <a:ln w="22225">
            <a:solidFill>
              <a:schemeClr val="tx1"/>
            </a:solidFill>
          </a:ln>
        </c:spPr>
        <c:txPr>
          <a:bodyPr rot="0" vert="horz"/>
          <a:lstStyle/>
          <a:p>
            <a:pPr>
              <a:defRPr sz="1400">
                <a:latin typeface="+mj-lt"/>
              </a:defRPr>
            </a:pPr>
            <a:endParaRPr lang="en-US"/>
          </a:p>
        </c:txPr>
        <c:crossAx val="99681408"/>
        <c:crosses val="autoZero"/>
        <c:crossBetween val="between"/>
        <c:majorUnit val="20"/>
      </c:valAx>
    </c:plotArea>
    <c:legend>
      <c:legendPos val="b"/>
      <c:layout>
        <c:manualLayout>
          <c:xMode val="edge"/>
          <c:yMode val="edge"/>
          <c:x val="0.20491797900262598"/>
          <c:y val="0.90572889449766869"/>
          <c:w val="0.6604215456674476"/>
          <c:h val="6.6974595842956119E-2"/>
        </c:manualLayout>
      </c:layout>
      <c:txPr>
        <a:bodyPr/>
        <a:lstStyle/>
        <a:p>
          <a:pPr>
            <a:defRPr sz="1300"/>
          </a:pPr>
          <a:endParaRPr lang="en-US"/>
        </a:p>
      </c:txPr>
    </c:legend>
    <c:plotVisOnly val="1"/>
    <c:dispBlanksAs val="gap"/>
  </c:chart>
  <c:txPr>
    <a:bodyPr/>
    <a:lstStyle/>
    <a:p>
      <a:pPr>
        <a:defRPr sz="1800"/>
      </a:pPr>
      <a:endParaRPr lang="en-US"/>
    </a:p>
  </c:txPr>
  <c:externalData r:id="rId2"/>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0964384660250802"/>
          <c:y val="5.2909356985004416E-2"/>
          <c:w val="0.86533957845433263"/>
          <c:h val="0.75519630484988465"/>
        </c:manualLayout>
      </c:layout>
      <c:barChart>
        <c:barDir val="col"/>
        <c:grouping val="clustered"/>
        <c:ser>
          <c:idx val="0"/>
          <c:order val="0"/>
          <c:tx>
            <c:strRef>
              <c:f>Sheet1!$A$2</c:f>
              <c:strCache>
                <c:ptCount val="1"/>
                <c:pt idx="0">
                  <c:v>Mostly A's</c:v>
                </c:pt>
              </c:strCache>
            </c:strRef>
          </c:tx>
          <c:spPr>
            <a:ln w="22225">
              <a:solidFill>
                <a:srgbClr val="000000"/>
              </a:solidFill>
            </a:ln>
          </c:spPr>
          <c:dLbls>
            <c:txPr>
              <a:bodyPr/>
              <a:lstStyle/>
              <a:p>
                <a:pPr>
                  <a:defRPr b="1">
                    <a:latin typeface="+mj-lt"/>
                  </a:defRPr>
                </a:pPr>
                <a:endParaRPr lang="en-US"/>
              </a:p>
            </c:txPr>
            <c:dLblPos val="outEnd"/>
            <c:showVal val="1"/>
          </c:dLbls>
          <c:cat>
            <c:strRef>
              <c:f>Sheet1!$B$1:$B$1</c:f>
              <c:strCache>
                <c:ptCount val="1"/>
                <c:pt idx="0">
                  <c:v>Current binge drinking</c:v>
                </c:pt>
              </c:strCache>
            </c:strRef>
          </c:cat>
          <c:val>
            <c:numRef>
              <c:f>Sheet1!$B$2:$B$2</c:f>
              <c:numCache>
                <c:formatCode>General</c:formatCode>
                <c:ptCount val="1"/>
                <c:pt idx="0">
                  <c:v>17</c:v>
                </c:pt>
              </c:numCache>
            </c:numRef>
          </c:val>
        </c:ser>
        <c:ser>
          <c:idx val="1"/>
          <c:order val="1"/>
          <c:tx>
            <c:strRef>
              <c:f>Sheet1!$A$3</c:f>
              <c:strCache>
                <c:ptCount val="1"/>
                <c:pt idx="0">
                  <c:v>Mostly B's</c:v>
                </c:pt>
              </c:strCache>
            </c:strRef>
          </c:tx>
          <c:spPr>
            <a:ln w="22225">
              <a:solidFill>
                <a:srgbClr val="000000"/>
              </a:solidFill>
            </a:ln>
          </c:spPr>
          <c:dLbls>
            <c:txPr>
              <a:bodyPr/>
              <a:lstStyle/>
              <a:p>
                <a:pPr algn="ctr">
                  <a:defRPr lang="en-US" sz="1800" b="1" i="0" u="none" strike="noStrike" kern="1200" baseline="0">
                    <a:solidFill>
                      <a:srgbClr val="000000"/>
                    </a:solidFill>
                    <a:latin typeface="+mj-lt"/>
                    <a:ea typeface="+mn-ea"/>
                    <a:cs typeface="+mn-cs"/>
                  </a:defRPr>
                </a:pPr>
                <a:endParaRPr lang="en-US"/>
              </a:p>
            </c:txPr>
            <c:dLblPos val="outEnd"/>
            <c:showVal val="1"/>
          </c:dLbls>
          <c:cat>
            <c:strRef>
              <c:f>Sheet1!$B$1:$B$1</c:f>
              <c:strCache>
                <c:ptCount val="1"/>
                <c:pt idx="0">
                  <c:v>Current binge drinking</c:v>
                </c:pt>
              </c:strCache>
            </c:strRef>
          </c:cat>
          <c:val>
            <c:numRef>
              <c:f>Sheet1!$B$3:$B$3</c:f>
              <c:numCache>
                <c:formatCode>General</c:formatCode>
                <c:ptCount val="1"/>
                <c:pt idx="0">
                  <c:v>25</c:v>
                </c:pt>
              </c:numCache>
            </c:numRef>
          </c:val>
        </c:ser>
        <c:ser>
          <c:idx val="2"/>
          <c:order val="2"/>
          <c:tx>
            <c:strRef>
              <c:f>Sheet1!$A$4</c:f>
              <c:strCache>
                <c:ptCount val="1"/>
                <c:pt idx="0">
                  <c:v>Mostly C's</c:v>
                </c:pt>
              </c:strCache>
            </c:strRef>
          </c:tx>
          <c:spPr>
            <a:ln w="22225">
              <a:solidFill>
                <a:srgbClr val="000000"/>
              </a:solidFill>
            </a:ln>
          </c:spPr>
          <c:dLbls>
            <c:txPr>
              <a:bodyPr/>
              <a:lstStyle/>
              <a:p>
                <a:pPr algn="ctr">
                  <a:defRPr lang="en-US" sz="1800" b="1" i="0" u="none" strike="noStrike" kern="1200" baseline="0">
                    <a:solidFill>
                      <a:srgbClr val="000000"/>
                    </a:solidFill>
                    <a:latin typeface="+mj-lt"/>
                    <a:ea typeface="+mn-ea"/>
                    <a:cs typeface="+mn-cs"/>
                  </a:defRPr>
                </a:pPr>
                <a:endParaRPr lang="en-US"/>
              </a:p>
            </c:txPr>
            <c:dLblPos val="outEnd"/>
            <c:showVal val="1"/>
          </c:dLbls>
          <c:cat>
            <c:strRef>
              <c:f>Sheet1!$B$1:$B$1</c:f>
              <c:strCache>
                <c:ptCount val="1"/>
                <c:pt idx="0">
                  <c:v>Current binge drinking</c:v>
                </c:pt>
              </c:strCache>
            </c:strRef>
          </c:cat>
          <c:val>
            <c:numRef>
              <c:f>Sheet1!$B$4:$B$4</c:f>
              <c:numCache>
                <c:formatCode>General</c:formatCode>
                <c:ptCount val="1"/>
                <c:pt idx="0">
                  <c:v>30</c:v>
                </c:pt>
              </c:numCache>
            </c:numRef>
          </c:val>
        </c:ser>
        <c:ser>
          <c:idx val="3"/>
          <c:order val="3"/>
          <c:tx>
            <c:strRef>
              <c:f>Sheet1!$A$5</c:f>
              <c:strCache>
                <c:ptCount val="1"/>
                <c:pt idx="0">
                  <c:v>Mostly D's/F's</c:v>
                </c:pt>
              </c:strCache>
            </c:strRef>
          </c:tx>
          <c:spPr>
            <a:ln w="22225">
              <a:solidFill>
                <a:srgbClr val="000000"/>
              </a:solidFill>
            </a:ln>
          </c:spPr>
          <c:dLbls>
            <c:txPr>
              <a:bodyPr/>
              <a:lstStyle/>
              <a:p>
                <a:pPr algn="ctr">
                  <a:defRPr lang="en-US" sz="1800" b="1" i="0" u="none" strike="noStrike" kern="1200" baseline="0">
                    <a:solidFill>
                      <a:srgbClr val="000000"/>
                    </a:solidFill>
                    <a:latin typeface="+mj-lt"/>
                    <a:ea typeface="+mn-ea"/>
                    <a:cs typeface="+mn-cs"/>
                  </a:defRPr>
                </a:pPr>
                <a:endParaRPr lang="en-US"/>
              </a:p>
            </c:txPr>
            <c:dLblPos val="outEnd"/>
            <c:showVal val="1"/>
          </c:dLbls>
          <c:cat>
            <c:strRef>
              <c:f>Sheet1!$B$1:$B$1</c:f>
              <c:strCache>
                <c:ptCount val="1"/>
                <c:pt idx="0">
                  <c:v>Current binge drinking</c:v>
                </c:pt>
              </c:strCache>
            </c:strRef>
          </c:cat>
          <c:val>
            <c:numRef>
              <c:f>Sheet1!$B$5:$B$5</c:f>
              <c:numCache>
                <c:formatCode>General</c:formatCode>
                <c:ptCount val="1"/>
                <c:pt idx="0">
                  <c:v>46</c:v>
                </c:pt>
              </c:numCache>
            </c:numRef>
          </c:val>
        </c:ser>
        <c:dLbls>
          <c:showVal val="1"/>
        </c:dLbls>
        <c:axId val="88461312"/>
        <c:axId val="88462848"/>
      </c:barChart>
      <c:catAx>
        <c:axId val="88461312"/>
        <c:scaling>
          <c:orientation val="minMax"/>
        </c:scaling>
        <c:axPos val="b"/>
        <c:numFmt formatCode="General" sourceLinked="1"/>
        <c:majorTickMark val="cross"/>
        <c:tickLblPos val="nextTo"/>
        <c:spPr>
          <a:ln w="22225">
            <a:solidFill>
              <a:srgbClr val="000000"/>
            </a:solidFill>
          </a:ln>
        </c:spPr>
        <c:txPr>
          <a:bodyPr rot="0" vert="horz"/>
          <a:lstStyle/>
          <a:p>
            <a:pPr>
              <a:defRPr sz="1300"/>
            </a:pPr>
            <a:endParaRPr lang="en-US"/>
          </a:p>
        </c:txPr>
        <c:crossAx val="88462848"/>
        <c:crosses val="autoZero"/>
        <c:auto val="1"/>
        <c:lblAlgn val="ctr"/>
        <c:lblOffset val="100"/>
        <c:tickLblSkip val="1"/>
        <c:tickMarkSkip val="1"/>
      </c:catAx>
      <c:valAx>
        <c:axId val="88462848"/>
        <c:scaling>
          <c:orientation val="minMax"/>
          <c:max val="100"/>
        </c:scaling>
        <c:axPos val="l"/>
        <c:title>
          <c:tx>
            <c:rich>
              <a:bodyPr/>
              <a:lstStyle/>
              <a:p>
                <a:pPr>
                  <a:defRPr sz="1400" b="0">
                    <a:latin typeface="+mj-lt"/>
                  </a:defRPr>
                </a:pPr>
                <a:r>
                  <a:rPr lang="en-US" dirty="0" smtClean="0"/>
                  <a:t>% of students who</a:t>
                </a:r>
              </a:p>
              <a:p>
                <a:pPr>
                  <a:defRPr sz="1400" b="0">
                    <a:latin typeface="+mj-lt"/>
                  </a:defRPr>
                </a:pPr>
                <a:r>
                  <a:rPr lang="en-US" dirty="0" smtClean="0"/>
                  <a:t>engaged in behavior</a:t>
                </a:r>
                <a:endParaRPr lang="en-US" dirty="0"/>
              </a:p>
            </c:rich>
          </c:tx>
          <c:layout>
            <c:manualLayout>
              <c:xMode val="edge"/>
              <c:yMode val="edge"/>
              <c:x val="0"/>
              <c:y val="0.28335384093948685"/>
            </c:manualLayout>
          </c:layout>
        </c:title>
        <c:numFmt formatCode="General" sourceLinked="1"/>
        <c:majorTickMark val="cross"/>
        <c:tickLblPos val="nextTo"/>
        <c:spPr>
          <a:ln w="22225">
            <a:solidFill>
              <a:schemeClr val="tx1"/>
            </a:solidFill>
          </a:ln>
        </c:spPr>
        <c:txPr>
          <a:bodyPr rot="0" vert="horz"/>
          <a:lstStyle/>
          <a:p>
            <a:pPr>
              <a:defRPr sz="1400">
                <a:latin typeface="+mj-lt"/>
              </a:defRPr>
            </a:pPr>
            <a:endParaRPr lang="en-US"/>
          </a:p>
        </c:txPr>
        <c:crossAx val="88461312"/>
        <c:crosses val="autoZero"/>
        <c:crossBetween val="between"/>
        <c:majorUnit val="20"/>
      </c:valAx>
    </c:plotArea>
    <c:legend>
      <c:legendPos val="b"/>
      <c:layout>
        <c:manualLayout>
          <c:xMode val="edge"/>
          <c:yMode val="edge"/>
          <c:x val="0.20491797900262598"/>
          <c:y val="0.90572889449766869"/>
          <c:w val="0.6604215456674476"/>
          <c:h val="6.6974595842956119E-2"/>
        </c:manualLayout>
      </c:layout>
      <c:txPr>
        <a:bodyPr/>
        <a:lstStyle/>
        <a:p>
          <a:pPr>
            <a:defRPr sz="1300"/>
          </a:pPr>
          <a:endParaRPr lang="en-US"/>
        </a:p>
      </c:txPr>
    </c:legend>
    <c:plotVisOnly val="1"/>
    <c:dispBlanksAs val="gap"/>
  </c:chart>
  <c:txPr>
    <a:bodyPr/>
    <a:lstStyle/>
    <a:p>
      <a:pPr>
        <a:defRPr sz="1800"/>
      </a:pPr>
      <a:endParaRPr lang="en-US"/>
    </a:p>
  </c:txPr>
  <c:externalData r:id="rId2"/>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0964384660250802"/>
          <c:y val="5.2909356985004416E-2"/>
          <c:w val="0.86533957845433263"/>
          <c:h val="0.75519630484988465"/>
        </c:manualLayout>
      </c:layout>
      <c:barChart>
        <c:barDir val="col"/>
        <c:grouping val="clustered"/>
        <c:ser>
          <c:idx val="0"/>
          <c:order val="0"/>
          <c:tx>
            <c:strRef>
              <c:f>Sheet1!$A$2</c:f>
              <c:strCache>
                <c:ptCount val="1"/>
                <c:pt idx="0">
                  <c:v>Mostly A's</c:v>
                </c:pt>
              </c:strCache>
            </c:strRef>
          </c:tx>
          <c:spPr>
            <a:ln w="22225">
              <a:solidFill>
                <a:srgbClr val="000000"/>
              </a:solidFill>
            </a:ln>
          </c:spPr>
          <c:dLbls>
            <c:txPr>
              <a:bodyPr/>
              <a:lstStyle/>
              <a:p>
                <a:pPr>
                  <a:defRPr b="1">
                    <a:latin typeface="+mj-lt"/>
                  </a:defRPr>
                </a:pPr>
                <a:endParaRPr lang="en-US"/>
              </a:p>
            </c:txPr>
            <c:dLblPos val="outEnd"/>
            <c:showVal val="1"/>
          </c:dLbls>
          <c:cat>
            <c:strRef>
              <c:f>Sheet1!$B$1:$B$1</c:f>
              <c:strCache>
                <c:ptCount val="1"/>
                <c:pt idx="0">
                  <c:v>Drank alcohol for the first time before age 13 years</c:v>
                </c:pt>
              </c:strCache>
            </c:strRef>
          </c:cat>
          <c:val>
            <c:numRef>
              <c:f>Sheet1!$B$2:$B$2</c:f>
              <c:numCache>
                <c:formatCode>General</c:formatCode>
                <c:ptCount val="1"/>
                <c:pt idx="0">
                  <c:v>14</c:v>
                </c:pt>
              </c:numCache>
            </c:numRef>
          </c:val>
        </c:ser>
        <c:ser>
          <c:idx val="1"/>
          <c:order val="1"/>
          <c:tx>
            <c:strRef>
              <c:f>Sheet1!$A$3</c:f>
              <c:strCache>
                <c:ptCount val="1"/>
                <c:pt idx="0">
                  <c:v>Mostly B's</c:v>
                </c:pt>
              </c:strCache>
            </c:strRef>
          </c:tx>
          <c:spPr>
            <a:ln w="22225">
              <a:solidFill>
                <a:srgbClr val="000000"/>
              </a:solidFill>
            </a:ln>
          </c:spPr>
          <c:dLbls>
            <c:txPr>
              <a:bodyPr/>
              <a:lstStyle/>
              <a:p>
                <a:pPr algn="ctr">
                  <a:defRPr lang="en-US" sz="1800" b="1" i="0" u="none" strike="noStrike" kern="1200" baseline="0">
                    <a:solidFill>
                      <a:srgbClr val="000000"/>
                    </a:solidFill>
                    <a:latin typeface="+mj-lt"/>
                    <a:ea typeface="+mn-ea"/>
                    <a:cs typeface="+mn-cs"/>
                  </a:defRPr>
                </a:pPr>
                <a:endParaRPr lang="en-US"/>
              </a:p>
            </c:txPr>
            <c:dLblPos val="outEnd"/>
            <c:showVal val="1"/>
          </c:dLbls>
          <c:cat>
            <c:strRef>
              <c:f>Sheet1!$B$1:$B$1</c:f>
              <c:strCache>
                <c:ptCount val="1"/>
                <c:pt idx="0">
                  <c:v>Drank alcohol for the first time before age 13 years</c:v>
                </c:pt>
              </c:strCache>
            </c:strRef>
          </c:cat>
          <c:val>
            <c:numRef>
              <c:f>Sheet1!$B$3:$B$3</c:f>
              <c:numCache>
                <c:formatCode>General</c:formatCode>
                <c:ptCount val="1"/>
                <c:pt idx="0">
                  <c:v>19</c:v>
                </c:pt>
              </c:numCache>
            </c:numRef>
          </c:val>
        </c:ser>
        <c:ser>
          <c:idx val="2"/>
          <c:order val="2"/>
          <c:tx>
            <c:strRef>
              <c:f>Sheet1!$A$4</c:f>
              <c:strCache>
                <c:ptCount val="1"/>
                <c:pt idx="0">
                  <c:v>Mostly C's</c:v>
                </c:pt>
              </c:strCache>
            </c:strRef>
          </c:tx>
          <c:spPr>
            <a:ln w="22225">
              <a:solidFill>
                <a:srgbClr val="000000"/>
              </a:solidFill>
            </a:ln>
          </c:spPr>
          <c:dLbls>
            <c:txPr>
              <a:bodyPr/>
              <a:lstStyle/>
              <a:p>
                <a:pPr algn="ctr">
                  <a:defRPr lang="en-US" sz="1800" b="1" i="0" u="none" strike="noStrike" kern="1200" baseline="0">
                    <a:solidFill>
                      <a:srgbClr val="000000"/>
                    </a:solidFill>
                    <a:latin typeface="+mj-lt"/>
                    <a:ea typeface="+mn-ea"/>
                    <a:cs typeface="+mn-cs"/>
                  </a:defRPr>
                </a:pPr>
                <a:endParaRPr lang="en-US"/>
              </a:p>
            </c:txPr>
            <c:dLblPos val="outEnd"/>
            <c:showVal val="1"/>
          </c:dLbls>
          <c:cat>
            <c:strRef>
              <c:f>Sheet1!$B$1:$B$1</c:f>
              <c:strCache>
                <c:ptCount val="1"/>
                <c:pt idx="0">
                  <c:v>Drank alcohol for the first time before age 13 years</c:v>
                </c:pt>
              </c:strCache>
            </c:strRef>
          </c:cat>
          <c:val>
            <c:numRef>
              <c:f>Sheet1!$B$4:$B$4</c:f>
              <c:numCache>
                <c:formatCode>General</c:formatCode>
                <c:ptCount val="1"/>
                <c:pt idx="0">
                  <c:v>28</c:v>
                </c:pt>
              </c:numCache>
            </c:numRef>
          </c:val>
        </c:ser>
        <c:ser>
          <c:idx val="3"/>
          <c:order val="3"/>
          <c:tx>
            <c:strRef>
              <c:f>Sheet1!$A$5</c:f>
              <c:strCache>
                <c:ptCount val="1"/>
                <c:pt idx="0">
                  <c:v>Mostly D's/F's</c:v>
                </c:pt>
              </c:strCache>
            </c:strRef>
          </c:tx>
          <c:spPr>
            <a:ln w="22225">
              <a:solidFill>
                <a:srgbClr val="000000"/>
              </a:solidFill>
            </a:ln>
          </c:spPr>
          <c:dLbls>
            <c:txPr>
              <a:bodyPr/>
              <a:lstStyle/>
              <a:p>
                <a:pPr algn="ctr">
                  <a:defRPr lang="en-US" sz="1800" b="1" i="0" u="none" strike="noStrike" kern="1200" baseline="0">
                    <a:solidFill>
                      <a:srgbClr val="000000"/>
                    </a:solidFill>
                    <a:latin typeface="+mj-lt"/>
                    <a:ea typeface="+mn-ea"/>
                    <a:cs typeface="+mn-cs"/>
                  </a:defRPr>
                </a:pPr>
                <a:endParaRPr lang="en-US"/>
              </a:p>
            </c:txPr>
            <c:dLblPos val="outEnd"/>
            <c:showVal val="1"/>
          </c:dLbls>
          <c:cat>
            <c:strRef>
              <c:f>Sheet1!$B$1:$B$1</c:f>
              <c:strCache>
                <c:ptCount val="1"/>
                <c:pt idx="0">
                  <c:v>Drank alcohol for the first time before age 13 years</c:v>
                </c:pt>
              </c:strCache>
            </c:strRef>
          </c:cat>
          <c:val>
            <c:numRef>
              <c:f>Sheet1!$B$5:$B$5</c:f>
              <c:numCache>
                <c:formatCode>General</c:formatCode>
                <c:ptCount val="1"/>
                <c:pt idx="0">
                  <c:v>41</c:v>
                </c:pt>
              </c:numCache>
            </c:numRef>
          </c:val>
        </c:ser>
        <c:dLbls>
          <c:showVal val="1"/>
        </c:dLbls>
        <c:axId val="88888832"/>
        <c:axId val="88890368"/>
      </c:barChart>
      <c:catAx>
        <c:axId val="88888832"/>
        <c:scaling>
          <c:orientation val="minMax"/>
        </c:scaling>
        <c:axPos val="b"/>
        <c:numFmt formatCode="General" sourceLinked="1"/>
        <c:majorTickMark val="cross"/>
        <c:tickLblPos val="nextTo"/>
        <c:spPr>
          <a:ln w="22225">
            <a:solidFill>
              <a:srgbClr val="000000"/>
            </a:solidFill>
          </a:ln>
        </c:spPr>
        <c:txPr>
          <a:bodyPr rot="0" vert="horz"/>
          <a:lstStyle/>
          <a:p>
            <a:pPr>
              <a:defRPr sz="1300"/>
            </a:pPr>
            <a:endParaRPr lang="en-US"/>
          </a:p>
        </c:txPr>
        <c:crossAx val="88890368"/>
        <c:crosses val="autoZero"/>
        <c:auto val="1"/>
        <c:lblAlgn val="ctr"/>
        <c:lblOffset val="100"/>
        <c:tickLblSkip val="1"/>
        <c:tickMarkSkip val="1"/>
      </c:catAx>
      <c:valAx>
        <c:axId val="88890368"/>
        <c:scaling>
          <c:orientation val="minMax"/>
          <c:max val="100"/>
        </c:scaling>
        <c:axPos val="l"/>
        <c:title>
          <c:tx>
            <c:rich>
              <a:bodyPr/>
              <a:lstStyle/>
              <a:p>
                <a:pPr>
                  <a:defRPr sz="1400" b="0">
                    <a:latin typeface="+mj-lt"/>
                  </a:defRPr>
                </a:pPr>
                <a:r>
                  <a:rPr lang="en-US" dirty="0" smtClean="0"/>
                  <a:t>% of students who</a:t>
                </a:r>
              </a:p>
              <a:p>
                <a:pPr>
                  <a:defRPr sz="1400" b="0">
                    <a:latin typeface="+mj-lt"/>
                  </a:defRPr>
                </a:pPr>
                <a:r>
                  <a:rPr lang="en-US" dirty="0" smtClean="0"/>
                  <a:t>engaged in behavior</a:t>
                </a:r>
                <a:endParaRPr lang="en-US" dirty="0"/>
              </a:p>
            </c:rich>
          </c:tx>
          <c:layout>
            <c:manualLayout>
              <c:xMode val="edge"/>
              <c:yMode val="edge"/>
              <c:x val="0"/>
              <c:y val="0.28335384093948685"/>
            </c:manualLayout>
          </c:layout>
        </c:title>
        <c:numFmt formatCode="General" sourceLinked="1"/>
        <c:majorTickMark val="cross"/>
        <c:tickLblPos val="nextTo"/>
        <c:spPr>
          <a:ln w="22225">
            <a:solidFill>
              <a:schemeClr val="tx1"/>
            </a:solidFill>
          </a:ln>
        </c:spPr>
        <c:txPr>
          <a:bodyPr rot="0" vert="horz"/>
          <a:lstStyle/>
          <a:p>
            <a:pPr>
              <a:defRPr sz="1400">
                <a:latin typeface="+mj-lt"/>
              </a:defRPr>
            </a:pPr>
            <a:endParaRPr lang="en-US"/>
          </a:p>
        </c:txPr>
        <c:crossAx val="88888832"/>
        <c:crosses val="autoZero"/>
        <c:crossBetween val="between"/>
        <c:majorUnit val="20"/>
      </c:valAx>
    </c:plotArea>
    <c:legend>
      <c:legendPos val="b"/>
      <c:layout>
        <c:manualLayout>
          <c:xMode val="edge"/>
          <c:yMode val="edge"/>
          <c:x val="0.20491797900262598"/>
          <c:y val="0.90572889449766869"/>
          <c:w val="0.6604215456674476"/>
          <c:h val="6.6974595842956119E-2"/>
        </c:manualLayout>
      </c:layout>
      <c:txPr>
        <a:bodyPr/>
        <a:lstStyle/>
        <a:p>
          <a:pPr>
            <a:defRPr sz="1300"/>
          </a:pPr>
          <a:endParaRPr lang="en-US"/>
        </a:p>
      </c:txPr>
    </c:legend>
    <c:plotVisOnly val="1"/>
    <c:dispBlanksAs val="gap"/>
  </c:chart>
  <c:txPr>
    <a:bodyPr/>
    <a:lstStyle/>
    <a:p>
      <a:pPr>
        <a:defRPr sz="1800"/>
      </a:pPr>
      <a:endParaRPr lang="en-US"/>
    </a:p>
  </c:txPr>
  <c:externalData r:id="rId2"/>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0964384660250802"/>
          <c:y val="5.2909356985004416E-2"/>
          <c:w val="0.86533957845433263"/>
          <c:h val="0.75519630484988465"/>
        </c:manualLayout>
      </c:layout>
      <c:barChart>
        <c:barDir val="col"/>
        <c:grouping val="clustered"/>
        <c:ser>
          <c:idx val="0"/>
          <c:order val="0"/>
          <c:tx>
            <c:strRef>
              <c:f>Sheet1!$A$2</c:f>
              <c:strCache>
                <c:ptCount val="1"/>
                <c:pt idx="0">
                  <c:v>Mostly A's</c:v>
                </c:pt>
              </c:strCache>
            </c:strRef>
          </c:tx>
          <c:spPr>
            <a:ln w="22225">
              <a:solidFill>
                <a:srgbClr val="000000"/>
              </a:solidFill>
            </a:ln>
          </c:spPr>
          <c:dLbls>
            <c:txPr>
              <a:bodyPr/>
              <a:lstStyle/>
              <a:p>
                <a:pPr>
                  <a:defRPr b="1">
                    <a:latin typeface="+mj-lt"/>
                  </a:defRPr>
                </a:pPr>
                <a:endParaRPr lang="en-US"/>
              </a:p>
            </c:txPr>
            <c:dLblPos val="outEnd"/>
            <c:showVal val="1"/>
          </c:dLbls>
          <c:cat>
            <c:strRef>
              <c:f>Sheet1!$B$1:$B$1</c:f>
              <c:strCache>
                <c:ptCount val="1"/>
                <c:pt idx="0">
                  <c:v>Drank alcohol on school property</c:v>
                </c:pt>
              </c:strCache>
            </c:strRef>
          </c:cat>
          <c:val>
            <c:numRef>
              <c:f>Sheet1!$B$2:$B$2</c:f>
              <c:numCache>
                <c:formatCode>General</c:formatCode>
                <c:ptCount val="1"/>
                <c:pt idx="0">
                  <c:v>2</c:v>
                </c:pt>
              </c:numCache>
            </c:numRef>
          </c:val>
        </c:ser>
        <c:ser>
          <c:idx val="1"/>
          <c:order val="1"/>
          <c:tx>
            <c:strRef>
              <c:f>Sheet1!$A$3</c:f>
              <c:strCache>
                <c:ptCount val="1"/>
                <c:pt idx="0">
                  <c:v>Mostly B's</c:v>
                </c:pt>
              </c:strCache>
            </c:strRef>
          </c:tx>
          <c:spPr>
            <a:ln w="22225">
              <a:solidFill>
                <a:srgbClr val="000000"/>
              </a:solidFill>
            </a:ln>
          </c:spPr>
          <c:dLbls>
            <c:txPr>
              <a:bodyPr/>
              <a:lstStyle/>
              <a:p>
                <a:pPr algn="ctr">
                  <a:defRPr lang="en-US" sz="1800" b="1" i="0" u="none" strike="noStrike" kern="1200" baseline="0">
                    <a:solidFill>
                      <a:srgbClr val="000000"/>
                    </a:solidFill>
                    <a:latin typeface="+mj-lt"/>
                    <a:ea typeface="+mn-ea"/>
                    <a:cs typeface="+mn-cs"/>
                  </a:defRPr>
                </a:pPr>
                <a:endParaRPr lang="en-US"/>
              </a:p>
            </c:txPr>
            <c:dLblPos val="outEnd"/>
            <c:showVal val="1"/>
          </c:dLbls>
          <c:cat>
            <c:strRef>
              <c:f>Sheet1!$B$1:$B$1</c:f>
              <c:strCache>
                <c:ptCount val="1"/>
                <c:pt idx="0">
                  <c:v>Drank alcohol on school property</c:v>
                </c:pt>
              </c:strCache>
            </c:strRef>
          </c:cat>
          <c:val>
            <c:numRef>
              <c:f>Sheet1!$B$3:$B$3</c:f>
              <c:numCache>
                <c:formatCode>General</c:formatCode>
                <c:ptCount val="1"/>
                <c:pt idx="0">
                  <c:v>3</c:v>
                </c:pt>
              </c:numCache>
            </c:numRef>
          </c:val>
        </c:ser>
        <c:ser>
          <c:idx val="2"/>
          <c:order val="2"/>
          <c:tx>
            <c:strRef>
              <c:f>Sheet1!$A$4</c:f>
              <c:strCache>
                <c:ptCount val="1"/>
                <c:pt idx="0">
                  <c:v>Mostly C's</c:v>
                </c:pt>
              </c:strCache>
            </c:strRef>
          </c:tx>
          <c:spPr>
            <a:ln w="22225">
              <a:solidFill>
                <a:srgbClr val="000000"/>
              </a:solidFill>
            </a:ln>
          </c:spPr>
          <c:dLbls>
            <c:txPr>
              <a:bodyPr/>
              <a:lstStyle/>
              <a:p>
                <a:pPr algn="ctr">
                  <a:defRPr lang="en-US" sz="1800" b="1" i="0" u="none" strike="noStrike" kern="1200" baseline="0">
                    <a:solidFill>
                      <a:srgbClr val="000000"/>
                    </a:solidFill>
                    <a:latin typeface="+mj-lt"/>
                    <a:ea typeface="+mn-ea"/>
                    <a:cs typeface="+mn-cs"/>
                  </a:defRPr>
                </a:pPr>
                <a:endParaRPr lang="en-US"/>
              </a:p>
            </c:txPr>
            <c:dLblPos val="outEnd"/>
            <c:showVal val="1"/>
          </c:dLbls>
          <c:cat>
            <c:strRef>
              <c:f>Sheet1!$B$1:$B$1</c:f>
              <c:strCache>
                <c:ptCount val="1"/>
                <c:pt idx="0">
                  <c:v>Drank alcohol on school property</c:v>
                </c:pt>
              </c:strCache>
            </c:strRef>
          </c:cat>
          <c:val>
            <c:numRef>
              <c:f>Sheet1!$B$4:$B$4</c:f>
              <c:numCache>
                <c:formatCode>General</c:formatCode>
                <c:ptCount val="1"/>
                <c:pt idx="0">
                  <c:v>6</c:v>
                </c:pt>
              </c:numCache>
            </c:numRef>
          </c:val>
        </c:ser>
        <c:ser>
          <c:idx val="3"/>
          <c:order val="3"/>
          <c:tx>
            <c:strRef>
              <c:f>Sheet1!$A$5</c:f>
              <c:strCache>
                <c:ptCount val="1"/>
                <c:pt idx="0">
                  <c:v>Mostly D's/F's</c:v>
                </c:pt>
              </c:strCache>
            </c:strRef>
          </c:tx>
          <c:spPr>
            <a:ln w="22225">
              <a:solidFill>
                <a:srgbClr val="000000"/>
              </a:solidFill>
            </a:ln>
          </c:spPr>
          <c:dLbls>
            <c:txPr>
              <a:bodyPr/>
              <a:lstStyle/>
              <a:p>
                <a:pPr algn="ctr">
                  <a:defRPr lang="en-US" sz="1800" b="1" i="0" u="none" strike="noStrike" kern="1200" baseline="0">
                    <a:solidFill>
                      <a:srgbClr val="000000"/>
                    </a:solidFill>
                    <a:latin typeface="+mj-lt"/>
                    <a:ea typeface="+mn-ea"/>
                    <a:cs typeface="+mn-cs"/>
                  </a:defRPr>
                </a:pPr>
                <a:endParaRPr lang="en-US"/>
              </a:p>
            </c:txPr>
            <c:dLblPos val="outEnd"/>
            <c:showVal val="1"/>
          </c:dLbls>
          <c:cat>
            <c:strRef>
              <c:f>Sheet1!$B$1:$B$1</c:f>
              <c:strCache>
                <c:ptCount val="1"/>
                <c:pt idx="0">
                  <c:v>Drank alcohol on school property</c:v>
                </c:pt>
              </c:strCache>
            </c:strRef>
          </c:cat>
          <c:val>
            <c:numRef>
              <c:f>Sheet1!$B$5:$B$5</c:f>
              <c:numCache>
                <c:formatCode>General</c:formatCode>
                <c:ptCount val="1"/>
                <c:pt idx="0">
                  <c:v>17</c:v>
                </c:pt>
              </c:numCache>
            </c:numRef>
          </c:val>
        </c:ser>
        <c:dLbls>
          <c:showVal val="1"/>
        </c:dLbls>
        <c:axId val="88927616"/>
        <c:axId val="89056384"/>
      </c:barChart>
      <c:catAx>
        <c:axId val="88927616"/>
        <c:scaling>
          <c:orientation val="minMax"/>
        </c:scaling>
        <c:axPos val="b"/>
        <c:numFmt formatCode="General" sourceLinked="1"/>
        <c:majorTickMark val="cross"/>
        <c:tickLblPos val="nextTo"/>
        <c:spPr>
          <a:ln w="22225">
            <a:solidFill>
              <a:srgbClr val="000000"/>
            </a:solidFill>
          </a:ln>
        </c:spPr>
        <c:txPr>
          <a:bodyPr rot="0" vert="horz"/>
          <a:lstStyle/>
          <a:p>
            <a:pPr>
              <a:defRPr sz="1300"/>
            </a:pPr>
            <a:endParaRPr lang="en-US"/>
          </a:p>
        </c:txPr>
        <c:crossAx val="89056384"/>
        <c:crosses val="autoZero"/>
        <c:auto val="1"/>
        <c:lblAlgn val="ctr"/>
        <c:lblOffset val="100"/>
        <c:tickLblSkip val="1"/>
        <c:tickMarkSkip val="1"/>
      </c:catAx>
      <c:valAx>
        <c:axId val="89056384"/>
        <c:scaling>
          <c:orientation val="minMax"/>
          <c:max val="100"/>
        </c:scaling>
        <c:axPos val="l"/>
        <c:title>
          <c:tx>
            <c:rich>
              <a:bodyPr/>
              <a:lstStyle/>
              <a:p>
                <a:pPr>
                  <a:defRPr sz="1400" b="0">
                    <a:latin typeface="+mj-lt"/>
                  </a:defRPr>
                </a:pPr>
                <a:r>
                  <a:rPr lang="en-US" dirty="0" smtClean="0"/>
                  <a:t>% of students who</a:t>
                </a:r>
              </a:p>
              <a:p>
                <a:pPr>
                  <a:defRPr sz="1400" b="0">
                    <a:latin typeface="+mj-lt"/>
                  </a:defRPr>
                </a:pPr>
                <a:r>
                  <a:rPr lang="en-US" dirty="0" smtClean="0"/>
                  <a:t>engaged in behavior</a:t>
                </a:r>
                <a:endParaRPr lang="en-US" dirty="0"/>
              </a:p>
            </c:rich>
          </c:tx>
          <c:layout>
            <c:manualLayout>
              <c:xMode val="edge"/>
              <c:yMode val="edge"/>
              <c:x val="0"/>
              <c:y val="0.26651764497411934"/>
            </c:manualLayout>
          </c:layout>
        </c:title>
        <c:numFmt formatCode="General" sourceLinked="1"/>
        <c:majorTickMark val="cross"/>
        <c:tickLblPos val="nextTo"/>
        <c:spPr>
          <a:ln w="22225">
            <a:solidFill>
              <a:schemeClr val="tx1"/>
            </a:solidFill>
          </a:ln>
        </c:spPr>
        <c:txPr>
          <a:bodyPr rot="0" vert="horz"/>
          <a:lstStyle/>
          <a:p>
            <a:pPr>
              <a:defRPr sz="1400">
                <a:latin typeface="+mj-lt"/>
              </a:defRPr>
            </a:pPr>
            <a:endParaRPr lang="en-US"/>
          </a:p>
        </c:txPr>
        <c:crossAx val="88927616"/>
        <c:crosses val="autoZero"/>
        <c:crossBetween val="between"/>
        <c:majorUnit val="20"/>
      </c:valAx>
    </c:plotArea>
    <c:legend>
      <c:legendPos val="b"/>
      <c:layout>
        <c:manualLayout>
          <c:xMode val="edge"/>
          <c:yMode val="edge"/>
          <c:x val="0.20491797900262598"/>
          <c:y val="0.90572889449766869"/>
          <c:w val="0.6604215456674476"/>
          <c:h val="6.6974595842956119E-2"/>
        </c:manualLayout>
      </c:layout>
      <c:txPr>
        <a:bodyPr/>
        <a:lstStyle/>
        <a:p>
          <a:pPr>
            <a:defRPr sz="1300"/>
          </a:pPr>
          <a:endParaRPr lang="en-US"/>
        </a:p>
      </c:txPr>
    </c:legend>
    <c:plotVisOnly val="1"/>
    <c:dispBlanksAs val="gap"/>
  </c:chart>
  <c:txPr>
    <a:bodyPr/>
    <a:lstStyle/>
    <a:p>
      <a:pPr>
        <a:defRPr sz="1800"/>
      </a:pPr>
      <a:endParaRPr lang="en-US"/>
    </a:p>
  </c:txPr>
  <c:externalData r:id="rId2"/>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0964384660250802"/>
          <c:y val="5.2909356985004416E-2"/>
          <c:w val="0.86533957845433263"/>
          <c:h val="0.75519630484988465"/>
        </c:manualLayout>
      </c:layout>
      <c:barChart>
        <c:barDir val="col"/>
        <c:grouping val="clustered"/>
        <c:ser>
          <c:idx val="0"/>
          <c:order val="0"/>
          <c:tx>
            <c:strRef>
              <c:f>Sheet1!$A$2</c:f>
              <c:strCache>
                <c:ptCount val="1"/>
                <c:pt idx="0">
                  <c:v>Mostly A's</c:v>
                </c:pt>
              </c:strCache>
            </c:strRef>
          </c:tx>
          <c:spPr>
            <a:ln w="22225">
              <a:solidFill>
                <a:srgbClr val="000000"/>
              </a:solidFill>
            </a:ln>
          </c:spPr>
          <c:dLbls>
            <c:txPr>
              <a:bodyPr/>
              <a:lstStyle/>
              <a:p>
                <a:pPr>
                  <a:defRPr b="1">
                    <a:latin typeface="+mj-lt"/>
                  </a:defRPr>
                </a:pPr>
                <a:endParaRPr lang="en-US"/>
              </a:p>
            </c:txPr>
            <c:dLblPos val="outEnd"/>
            <c:showVal val="1"/>
          </c:dLbls>
          <c:cat>
            <c:strRef>
              <c:f>Sheet1!$B$1:$B$1</c:f>
              <c:strCache>
                <c:ptCount val="1"/>
                <c:pt idx="0">
                  <c:v>Ever used marijuana</c:v>
                </c:pt>
              </c:strCache>
            </c:strRef>
          </c:cat>
          <c:val>
            <c:numRef>
              <c:f>Sheet1!$B$2:$B$2</c:f>
              <c:numCache>
                <c:formatCode>General</c:formatCode>
                <c:ptCount val="1"/>
                <c:pt idx="0">
                  <c:v>21</c:v>
                </c:pt>
              </c:numCache>
            </c:numRef>
          </c:val>
        </c:ser>
        <c:ser>
          <c:idx val="1"/>
          <c:order val="1"/>
          <c:tx>
            <c:strRef>
              <c:f>Sheet1!$A$3</c:f>
              <c:strCache>
                <c:ptCount val="1"/>
                <c:pt idx="0">
                  <c:v>Mostly B's</c:v>
                </c:pt>
              </c:strCache>
            </c:strRef>
          </c:tx>
          <c:spPr>
            <a:ln w="22225">
              <a:solidFill>
                <a:srgbClr val="000000"/>
              </a:solidFill>
            </a:ln>
          </c:spPr>
          <c:dLbls>
            <c:txPr>
              <a:bodyPr/>
              <a:lstStyle/>
              <a:p>
                <a:pPr algn="ctr">
                  <a:defRPr lang="en-US" sz="1800" b="1" i="0" u="none" strike="noStrike" kern="1200" baseline="0">
                    <a:solidFill>
                      <a:srgbClr val="000000"/>
                    </a:solidFill>
                    <a:latin typeface="+mj-lt"/>
                    <a:ea typeface="+mn-ea"/>
                    <a:cs typeface="+mn-cs"/>
                  </a:defRPr>
                </a:pPr>
                <a:endParaRPr lang="en-US"/>
              </a:p>
            </c:txPr>
            <c:dLblPos val="outEnd"/>
            <c:showVal val="1"/>
          </c:dLbls>
          <c:cat>
            <c:strRef>
              <c:f>Sheet1!$B$1:$B$1</c:f>
              <c:strCache>
                <c:ptCount val="1"/>
                <c:pt idx="0">
                  <c:v>Ever used marijuana</c:v>
                </c:pt>
              </c:strCache>
            </c:strRef>
          </c:cat>
          <c:val>
            <c:numRef>
              <c:f>Sheet1!$B$3:$B$3</c:f>
              <c:numCache>
                <c:formatCode>General</c:formatCode>
                <c:ptCount val="1"/>
                <c:pt idx="0">
                  <c:v>37</c:v>
                </c:pt>
              </c:numCache>
            </c:numRef>
          </c:val>
        </c:ser>
        <c:ser>
          <c:idx val="2"/>
          <c:order val="2"/>
          <c:tx>
            <c:strRef>
              <c:f>Sheet1!$A$4</c:f>
              <c:strCache>
                <c:ptCount val="1"/>
                <c:pt idx="0">
                  <c:v>Mostly C's</c:v>
                </c:pt>
              </c:strCache>
            </c:strRef>
          </c:tx>
          <c:spPr>
            <a:ln w="22225">
              <a:solidFill>
                <a:srgbClr val="000000"/>
              </a:solidFill>
            </a:ln>
          </c:spPr>
          <c:dLbls>
            <c:txPr>
              <a:bodyPr/>
              <a:lstStyle/>
              <a:p>
                <a:pPr algn="ctr">
                  <a:defRPr lang="en-US" sz="1800" b="1" i="0" u="none" strike="noStrike" kern="1200" baseline="0">
                    <a:solidFill>
                      <a:srgbClr val="000000"/>
                    </a:solidFill>
                    <a:latin typeface="+mj-lt"/>
                    <a:ea typeface="+mn-ea"/>
                    <a:cs typeface="+mn-cs"/>
                  </a:defRPr>
                </a:pPr>
                <a:endParaRPr lang="en-US"/>
              </a:p>
            </c:txPr>
            <c:dLblPos val="outEnd"/>
            <c:showVal val="1"/>
          </c:dLbls>
          <c:cat>
            <c:strRef>
              <c:f>Sheet1!$B$1:$B$1</c:f>
              <c:strCache>
                <c:ptCount val="1"/>
                <c:pt idx="0">
                  <c:v>Ever used marijuana</c:v>
                </c:pt>
              </c:strCache>
            </c:strRef>
          </c:cat>
          <c:val>
            <c:numRef>
              <c:f>Sheet1!$B$4:$B$4</c:f>
              <c:numCache>
                <c:formatCode>General</c:formatCode>
                <c:ptCount val="1"/>
                <c:pt idx="0">
                  <c:v>50</c:v>
                </c:pt>
              </c:numCache>
            </c:numRef>
          </c:val>
        </c:ser>
        <c:ser>
          <c:idx val="3"/>
          <c:order val="3"/>
          <c:tx>
            <c:strRef>
              <c:f>Sheet1!$A$5</c:f>
              <c:strCache>
                <c:ptCount val="1"/>
                <c:pt idx="0">
                  <c:v>Mostly D's/F's</c:v>
                </c:pt>
              </c:strCache>
            </c:strRef>
          </c:tx>
          <c:spPr>
            <a:ln w="22225">
              <a:solidFill>
                <a:srgbClr val="000000"/>
              </a:solidFill>
            </a:ln>
          </c:spPr>
          <c:dLbls>
            <c:txPr>
              <a:bodyPr/>
              <a:lstStyle/>
              <a:p>
                <a:pPr algn="ctr">
                  <a:defRPr lang="en-US" sz="1800" b="1" i="0" u="none" strike="noStrike" kern="1200" baseline="0">
                    <a:solidFill>
                      <a:srgbClr val="000000"/>
                    </a:solidFill>
                    <a:latin typeface="+mj-lt"/>
                    <a:ea typeface="+mn-ea"/>
                    <a:cs typeface="+mn-cs"/>
                  </a:defRPr>
                </a:pPr>
                <a:endParaRPr lang="en-US"/>
              </a:p>
            </c:txPr>
            <c:dLblPos val="outEnd"/>
            <c:showVal val="1"/>
          </c:dLbls>
          <c:cat>
            <c:strRef>
              <c:f>Sheet1!$B$1:$B$1</c:f>
              <c:strCache>
                <c:ptCount val="1"/>
                <c:pt idx="0">
                  <c:v>Ever used marijuana</c:v>
                </c:pt>
              </c:strCache>
            </c:strRef>
          </c:cat>
          <c:val>
            <c:numRef>
              <c:f>Sheet1!$B$5:$B$5</c:f>
              <c:numCache>
                <c:formatCode>General</c:formatCode>
                <c:ptCount val="1"/>
                <c:pt idx="0">
                  <c:v>66</c:v>
                </c:pt>
              </c:numCache>
            </c:numRef>
          </c:val>
        </c:ser>
        <c:dLbls>
          <c:showVal val="1"/>
        </c:dLbls>
        <c:axId val="88602496"/>
        <c:axId val="88604032"/>
      </c:barChart>
      <c:catAx>
        <c:axId val="88602496"/>
        <c:scaling>
          <c:orientation val="minMax"/>
        </c:scaling>
        <c:axPos val="b"/>
        <c:numFmt formatCode="General" sourceLinked="1"/>
        <c:majorTickMark val="cross"/>
        <c:tickLblPos val="nextTo"/>
        <c:spPr>
          <a:ln w="22225">
            <a:solidFill>
              <a:srgbClr val="000000"/>
            </a:solidFill>
          </a:ln>
        </c:spPr>
        <c:txPr>
          <a:bodyPr rot="0" vert="horz"/>
          <a:lstStyle/>
          <a:p>
            <a:pPr>
              <a:defRPr sz="1300"/>
            </a:pPr>
            <a:endParaRPr lang="en-US"/>
          </a:p>
        </c:txPr>
        <c:crossAx val="88604032"/>
        <c:crosses val="autoZero"/>
        <c:auto val="1"/>
        <c:lblAlgn val="ctr"/>
        <c:lblOffset val="100"/>
        <c:tickLblSkip val="1"/>
        <c:tickMarkSkip val="1"/>
      </c:catAx>
      <c:valAx>
        <c:axId val="88604032"/>
        <c:scaling>
          <c:orientation val="minMax"/>
          <c:max val="100"/>
        </c:scaling>
        <c:axPos val="l"/>
        <c:title>
          <c:tx>
            <c:rich>
              <a:bodyPr/>
              <a:lstStyle/>
              <a:p>
                <a:pPr>
                  <a:defRPr sz="1400" b="0">
                    <a:latin typeface="+mj-lt"/>
                  </a:defRPr>
                </a:pPr>
                <a:r>
                  <a:rPr lang="en-US" dirty="0" smtClean="0"/>
                  <a:t>% of students who</a:t>
                </a:r>
              </a:p>
              <a:p>
                <a:pPr>
                  <a:defRPr sz="1400" b="0">
                    <a:latin typeface="+mj-lt"/>
                  </a:defRPr>
                </a:pPr>
                <a:r>
                  <a:rPr lang="en-US" dirty="0" smtClean="0"/>
                  <a:t>engaged in behavior</a:t>
                </a:r>
                <a:endParaRPr lang="en-US" dirty="0"/>
              </a:p>
            </c:rich>
          </c:tx>
          <c:layout>
            <c:manualLayout>
              <c:xMode val="edge"/>
              <c:yMode val="edge"/>
              <c:x val="0"/>
              <c:y val="0.28335384093948685"/>
            </c:manualLayout>
          </c:layout>
        </c:title>
        <c:numFmt formatCode="General" sourceLinked="1"/>
        <c:majorTickMark val="cross"/>
        <c:tickLblPos val="nextTo"/>
        <c:spPr>
          <a:ln w="22225">
            <a:solidFill>
              <a:schemeClr val="tx1"/>
            </a:solidFill>
          </a:ln>
        </c:spPr>
        <c:txPr>
          <a:bodyPr rot="0" vert="horz"/>
          <a:lstStyle/>
          <a:p>
            <a:pPr>
              <a:defRPr sz="1400">
                <a:latin typeface="+mj-lt"/>
              </a:defRPr>
            </a:pPr>
            <a:endParaRPr lang="en-US"/>
          </a:p>
        </c:txPr>
        <c:crossAx val="88602496"/>
        <c:crosses val="autoZero"/>
        <c:crossBetween val="between"/>
        <c:majorUnit val="20"/>
      </c:valAx>
    </c:plotArea>
    <c:legend>
      <c:legendPos val="b"/>
      <c:layout>
        <c:manualLayout>
          <c:xMode val="edge"/>
          <c:yMode val="edge"/>
          <c:x val="0.20491797900262598"/>
          <c:y val="0.90572889449766869"/>
          <c:w val="0.6604215456674476"/>
          <c:h val="6.6974595842956119E-2"/>
        </c:manualLayout>
      </c:layout>
      <c:txPr>
        <a:bodyPr/>
        <a:lstStyle/>
        <a:p>
          <a:pPr>
            <a:defRPr sz="1300"/>
          </a:pPr>
          <a:endParaRPr lang="en-US"/>
        </a:p>
      </c:txPr>
    </c:legend>
    <c:plotVisOnly val="1"/>
    <c:dispBlanksAs val="gap"/>
  </c:chart>
  <c:txPr>
    <a:bodyPr/>
    <a:lstStyle/>
    <a:p>
      <a:pPr>
        <a:defRPr sz="1800"/>
      </a:pPr>
      <a:endParaRPr lang="en-US"/>
    </a:p>
  </c:txPr>
  <c:externalData r:id="rId2"/>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0964384660250802"/>
          <c:y val="5.2909356985004416E-2"/>
          <c:w val="0.86533957845433263"/>
          <c:h val="0.75519630484988465"/>
        </c:manualLayout>
      </c:layout>
      <c:barChart>
        <c:barDir val="col"/>
        <c:grouping val="clustered"/>
        <c:ser>
          <c:idx val="0"/>
          <c:order val="0"/>
          <c:tx>
            <c:strRef>
              <c:f>Sheet1!$A$2</c:f>
              <c:strCache>
                <c:ptCount val="1"/>
                <c:pt idx="0">
                  <c:v>Mostly A's</c:v>
                </c:pt>
              </c:strCache>
            </c:strRef>
          </c:tx>
          <c:spPr>
            <a:ln w="22225">
              <a:solidFill>
                <a:srgbClr val="000000"/>
              </a:solidFill>
            </a:ln>
          </c:spPr>
          <c:dLbls>
            <c:txPr>
              <a:bodyPr/>
              <a:lstStyle/>
              <a:p>
                <a:pPr>
                  <a:defRPr b="1">
                    <a:latin typeface="+mj-lt"/>
                  </a:defRPr>
                </a:pPr>
                <a:endParaRPr lang="en-US"/>
              </a:p>
            </c:txPr>
            <c:dLblPos val="outEnd"/>
            <c:showVal val="1"/>
          </c:dLbls>
          <c:cat>
            <c:strRef>
              <c:f>Sheet1!$B$1:$B$1</c:f>
              <c:strCache>
                <c:ptCount val="1"/>
                <c:pt idx="0">
                  <c:v>Current marijuana use</c:v>
                </c:pt>
              </c:strCache>
            </c:strRef>
          </c:cat>
          <c:val>
            <c:numRef>
              <c:f>Sheet1!$B$2:$B$2</c:f>
              <c:numCache>
                <c:formatCode>General</c:formatCode>
                <c:ptCount val="1"/>
                <c:pt idx="0">
                  <c:v>10</c:v>
                </c:pt>
              </c:numCache>
            </c:numRef>
          </c:val>
        </c:ser>
        <c:ser>
          <c:idx val="1"/>
          <c:order val="1"/>
          <c:tx>
            <c:strRef>
              <c:f>Sheet1!$A$3</c:f>
              <c:strCache>
                <c:ptCount val="1"/>
                <c:pt idx="0">
                  <c:v>Mostly B's</c:v>
                </c:pt>
              </c:strCache>
            </c:strRef>
          </c:tx>
          <c:spPr>
            <a:ln w="22225">
              <a:solidFill>
                <a:srgbClr val="000000"/>
              </a:solidFill>
            </a:ln>
          </c:spPr>
          <c:dLbls>
            <c:txPr>
              <a:bodyPr/>
              <a:lstStyle/>
              <a:p>
                <a:pPr algn="ctr">
                  <a:defRPr lang="en-US" sz="1800" b="1" i="0" u="none" strike="noStrike" kern="1200" baseline="0">
                    <a:solidFill>
                      <a:srgbClr val="000000"/>
                    </a:solidFill>
                    <a:latin typeface="+mj-lt"/>
                    <a:ea typeface="+mn-ea"/>
                    <a:cs typeface="+mn-cs"/>
                  </a:defRPr>
                </a:pPr>
                <a:endParaRPr lang="en-US"/>
              </a:p>
            </c:txPr>
            <c:dLblPos val="outEnd"/>
            <c:showVal val="1"/>
          </c:dLbls>
          <c:cat>
            <c:strRef>
              <c:f>Sheet1!$B$1:$B$1</c:f>
              <c:strCache>
                <c:ptCount val="1"/>
                <c:pt idx="0">
                  <c:v>Current marijuana use</c:v>
                </c:pt>
              </c:strCache>
            </c:strRef>
          </c:cat>
          <c:val>
            <c:numRef>
              <c:f>Sheet1!$B$3:$B$3</c:f>
              <c:numCache>
                <c:formatCode>General</c:formatCode>
                <c:ptCount val="1"/>
                <c:pt idx="0">
                  <c:v>19</c:v>
                </c:pt>
              </c:numCache>
            </c:numRef>
          </c:val>
        </c:ser>
        <c:ser>
          <c:idx val="2"/>
          <c:order val="2"/>
          <c:tx>
            <c:strRef>
              <c:f>Sheet1!$A$4</c:f>
              <c:strCache>
                <c:ptCount val="1"/>
                <c:pt idx="0">
                  <c:v>Mostly C's</c:v>
                </c:pt>
              </c:strCache>
            </c:strRef>
          </c:tx>
          <c:spPr>
            <a:ln w="22225">
              <a:solidFill>
                <a:srgbClr val="000000"/>
              </a:solidFill>
            </a:ln>
          </c:spPr>
          <c:dLbls>
            <c:txPr>
              <a:bodyPr/>
              <a:lstStyle/>
              <a:p>
                <a:pPr algn="ctr">
                  <a:defRPr lang="en-US" sz="1800" b="1" i="0" u="none" strike="noStrike" kern="1200" baseline="0">
                    <a:solidFill>
                      <a:srgbClr val="000000"/>
                    </a:solidFill>
                    <a:latin typeface="+mj-lt"/>
                    <a:ea typeface="+mn-ea"/>
                    <a:cs typeface="+mn-cs"/>
                  </a:defRPr>
                </a:pPr>
                <a:endParaRPr lang="en-US"/>
              </a:p>
            </c:txPr>
            <c:dLblPos val="outEnd"/>
            <c:showVal val="1"/>
          </c:dLbls>
          <c:cat>
            <c:strRef>
              <c:f>Sheet1!$B$1:$B$1</c:f>
              <c:strCache>
                <c:ptCount val="1"/>
                <c:pt idx="0">
                  <c:v>Current marijuana use</c:v>
                </c:pt>
              </c:strCache>
            </c:strRef>
          </c:cat>
          <c:val>
            <c:numRef>
              <c:f>Sheet1!$B$4:$B$4</c:f>
              <c:numCache>
                <c:formatCode>General</c:formatCode>
                <c:ptCount val="1"/>
                <c:pt idx="0">
                  <c:v>30</c:v>
                </c:pt>
              </c:numCache>
            </c:numRef>
          </c:val>
        </c:ser>
        <c:ser>
          <c:idx val="3"/>
          <c:order val="3"/>
          <c:tx>
            <c:strRef>
              <c:f>Sheet1!$A$5</c:f>
              <c:strCache>
                <c:ptCount val="1"/>
                <c:pt idx="0">
                  <c:v>Mostly D's/F's</c:v>
                </c:pt>
              </c:strCache>
            </c:strRef>
          </c:tx>
          <c:spPr>
            <a:ln w="22225">
              <a:solidFill>
                <a:srgbClr val="000000"/>
              </a:solidFill>
            </a:ln>
          </c:spPr>
          <c:dLbls>
            <c:txPr>
              <a:bodyPr/>
              <a:lstStyle/>
              <a:p>
                <a:pPr algn="ctr">
                  <a:defRPr lang="en-US" sz="1800" b="1" i="0" u="none" strike="noStrike" kern="1200" baseline="0">
                    <a:solidFill>
                      <a:srgbClr val="000000"/>
                    </a:solidFill>
                    <a:latin typeface="+mj-lt"/>
                    <a:ea typeface="+mn-ea"/>
                    <a:cs typeface="+mn-cs"/>
                  </a:defRPr>
                </a:pPr>
                <a:endParaRPr lang="en-US"/>
              </a:p>
            </c:txPr>
            <c:dLblPos val="outEnd"/>
            <c:showVal val="1"/>
          </c:dLbls>
          <c:cat>
            <c:strRef>
              <c:f>Sheet1!$B$1:$B$1</c:f>
              <c:strCache>
                <c:ptCount val="1"/>
                <c:pt idx="0">
                  <c:v>Current marijuana use</c:v>
                </c:pt>
              </c:strCache>
            </c:strRef>
          </c:cat>
          <c:val>
            <c:numRef>
              <c:f>Sheet1!$B$5:$B$5</c:f>
              <c:numCache>
                <c:formatCode>General</c:formatCode>
                <c:ptCount val="1"/>
                <c:pt idx="0">
                  <c:v>48</c:v>
                </c:pt>
              </c:numCache>
            </c:numRef>
          </c:val>
        </c:ser>
        <c:dLbls>
          <c:showVal val="1"/>
        </c:dLbls>
        <c:axId val="89329024"/>
        <c:axId val="89347200"/>
      </c:barChart>
      <c:catAx>
        <c:axId val="89329024"/>
        <c:scaling>
          <c:orientation val="minMax"/>
        </c:scaling>
        <c:axPos val="b"/>
        <c:numFmt formatCode="General" sourceLinked="1"/>
        <c:majorTickMark val="cross"/>
        <c:tickLblPos val="nextTo"/>
        <c:spPr>
          <a:ln w="22225">
            <a:solidFill>
              <a:srgbClr val="000000"/>
            </a:solidFill>
          </a:ln>
        </c:spPr>
        <c:txPr>
          <a:bodyPr rot="0" vert="horz"/>
          <a:lstStyle/>
          <a:p>
            <a:pPr>
              <a:defRPr sz="1300"/>
            </a:pPr>
            <a:endParaRPr lang="en-US"/>
          </a:p>
        </c:txPr>
        <c:crossAx val="89347200"/>
        <c:crosses val="autoZero"/>
        <c:auto val="1"/>
        <c:lblAlgn val="ctr"/>
        <c:lblOffset val="100"/>
        <c:tickLblSkip val="1"/>
        <c:tickMarkSkip val="1"/>
      </c:catAx>
      <c:valAx>
        <c:axId val="89347200"/>
        <c:scaling>
          <c:orientation val="minMax"/>
          <c:max val="100"/>
        </c:scaling>
        <c:axPos val="l"/>
        <c:title>
          <c:tx>
            <c:rich>
              <a:bodyPr/>
              <a:lstStyle/>
              <a:p>
                <a:pPr>
                  <a:defRPr sz="1400" b="0">
                    <a:latin typeface="+mj-lt"/>
                  </a:defRPr>
                </a:pPr>
                <a:r>
                  <a:rPr lang="en-US" dirty="0" smtClean="0"/>
                  <a:t>% of students who</a:t>
                </a:r>
              </a:p>
              <a:p>
                <a:pPr>
                  <a:defRPr sz="1400" b="0">
                    <a:latin typeface="+mj-lt"/>
                  </a:defRPr>
                </a:pPr>
                <a:r>
                  <a:rPr lang="en-US" dirty="0" smtClean="0"/>
                  <a:t>engaged in behavior</a:t>
                </a:r>
                <a:endParaRPr lang="en-US" dirty="0"/>
              </a:p>
            </c:rich>
          </c:tx>
          <c:layout>
            <c:manualLayout>
              <c:xMode val="edge"/>
              <c:yMode val="edge"/>
              <c:x val="0"/>
              <c:y val="0.28335384093948685"/>
            </c:manualLayout>
          </c:layout>
        </c:title>
        <c:numFmt formatCode="General" sourceLinked="1"/>
        <c:majorTickMark val="cross"/>
        <c:tickLblPos val="nextTo"/>
        <c:spPr>
          <a:ln w="22225">
            <a:solidFill>
              <a:schemeClr val="tx1"/>
            </a:solidFill>
          </a:ln>
        </c:spPr>
        <c:txPr>
          <a:bodyPr rot="0" vert="horz"/>
          <a:lstStyle/>
          <a:p>
            <a:pPr>
              <a:defRPr sz="1400">
                <a:latin typeface="+mj-lt"/>
              </a:defRPr>
            </a:pPr>
            <a:endParaRPr lang="en-US"/>
          </a:p>
        </c:txPr>
        <c:crossAx val="89329024"/>
        <c:crosses val="autoZero"/>
        <c:crossBetween val="between"/>
        <c:majorUnit val="20"/>
      </c:valAx>
    </c:plotArea>
    <c:legend>
      <c:legendPos val="b"/>
      <c:layout>
        <c:manualLayout>
          <c:xMode val="edge"/>
          <c:yMode val="edge"/>
          <c:x val="0.20491797900262598"/>
          <c:y val="0.90572889449766869"/>
          <c:w val="0.6604215456674476"/>
          <c:h val="6.6974595842956119E-2"/>
        </c:manualLayout>
      </c:layout>
      <c:txPr>
        <a:bodyPr/>
        <a:lstStyle/>
        <a:p>
          <a:pPr>
            <a:defRPr sz="1300"/>
          </a:pPr>
          <a:endParaRPr lang="en-US"/>
        </a:p>
      </c:txPr>
    </c:legend>
    <c:plotVisOnly val="1"/>
    <c:dispBlanksAs val="gap"/>
  </c:chart>
  <c:txPr>
    <a:bodyPr/>
    <a:lstStyle/>
    <a:p>
      <a:pPr>
        <a:defRPr sz="1800"/>
      </a:pPr>
      <a:endParaRPr lang="en-US"/>
    </a:p>
  </c:txPr>
  <c:externalData r:id="rId2"/>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0964384660250802"/>
          <c:y val="5.2909356985004416E-2"/>
          <c:w val="0.86533957845433263"/>
          <c:h val="0.75519630484988465"/>
        </c:manualLayout>
      </c:layout>
      <c:barChart>
        <c:barDir val="col"/>
        <c:grouping val="clustered"/>
        <c:ser>
          <c:idx val="0"/>
          <c:order val="0"/>
          <c:tx>
            <c:strRef>
              <c:f>Sheet1!$A$2</c:f>
              <c:strCache>
                <c:ptCount val="1"/>
                <c:pt idx="0">
                  <c:v>Mostly A's</c:v>
                </c:pt>
              </c:strCache>
            </c:strRef>
          </c:tx>
          <c:spPr>
            <a:ln w="22225">
              <a:solidFill>
                <a:srgbClr val="000000"/>
              </a:solidFill>
            </a:ln>
          </c:spPr>
          <c:dLbls>
            <c:txPr>
              <a:bodyPr/>
              <a:lstStyle/>
              <a:p>
                <a:pPr>
                  <a:defRPr b="1">
                    <a:latin typeface="+mj-lt"/>
                  </a:defRPr>
                </a:pPr>
                <a:endParaRPr lang="en-US"/>
              </a:p>
            </c:txPr>
            <c:dLblPos val="outEnd"/>
            <c:showVal val="1"/>
          </c:dLbls>
          <c:cat>
            <c:strRef>
              <c:f>Sheet1!$B$1:$B$1</c:f>
              <c:strCache>
                <c:ptCount val="1"/>
                <c:pt idx="0">
                  <c:v>Tried marijuana for the first time before age 13 years</c:v>
                </c:pt>
              </c:strCache>
            </c:strRef>
          </c:cat>
          <c:val>
            <c:numRef>
              <c:f>Sheet1!$B$2:$B$2</c:f>
              <c:numCache>
                <c:formatCode>General</c:formatCode>
                <c:ptCount val="1"/>
                <c:pt idx="0">
                  <c:v>3</c:v>
                </c:pt>
              </c:numCache>
            </c:numRef>
          </c:val>
        </c:ser>
        <c:ser>
          <c:idx val="1"/>
          <c:order val="1"/>
          <c:tx>
            <c:strRef>
              <c:f>Sheet1!$A$3</c:f>
              <c:strCache>
                <c:ptCount val="1"/>
                <c:pt idx="0">
                  <c:v>Mostly B's</c:v>
                </c:pt>
              </c:strCache>
            </c:strRef>
          </c:tx>
          <c:spPr>
            <a:ln w="22225">
              <a:solidFill>
                <a:srgbClr val="000000"/>
              </a:solidFill>
            </a:ln>
          </c:spPr>
          <c:dLbls>
            <c:txPr>
              <a:bodyPr/>
              <a:lstStyle/>
              <a:p>
                <a:pPr algn="ctr">
                  <a:defRPr lang="en-US" sz="1800" b="1" i="0" u="none" strike="noStrike" kern="1200" baseline="0">
                    <a:solidFill>
                      <a:srgbClr val="000000"/>
                    </a:solidFill>
                    <a:latin typeface="+mj-lt"/>
                    <a:ea typeface="+mn-ea"/>
                    <a:cs typeface="+mn-cs"/>
                  </a:defRPr>
                </a:pPr>
                <a:endParaRPr lang="en-US"/>
              </a:p>
            </c:txPr>
            <c:dLblPos val="outEnd"/>
            <c:showVal val="1"/>
          </c:dLbls>
          <c:cat>
            <c:strRef>
              <c:f>Sheet1!$B$1:$B$1</c:f>
              <c:strCache>
                <c:ptCount val="1"/>
                <c:pt idx="0">
                  <c:v>Tried marijuana for the first time before age 13 years</c:v>
                </c:pt>
              </c:strCache>
            </c:strRef>
          </c:cat>
          <c:val>
            <c:numRef>
              <c:f>Sheet1!$B$3:$B$3</c:f>
              <c:numCache>
                <c:formatCode>General</c:formatCode>
                <c:ptCount val="1"/>
                <c:pt idx="0">
                  <c:v>5</c:v>
                </c:pt>
              </c:numCache>
            </c:numRef>
          </c:val>
        </c:ser>
        <c:ser>
          <c:idx val="2"/>
          <c:order val="2"/>
          <c:tx>
            <c:strRef>
              <c:f>Sheet1!$A$4</c:f>
              <c:strCache>
                <c:ptCount val="1"/>
                <c:pt idx="0">
                  <c:v>Mostly C's</c:v>
                </c:pt>
              </c:strCache>
            </c:strRef>
          </c:tx>
          <c:spPr>
            <a:ln w="22225">
              <a:solidFill>
                <a:srgbClr val="000000"/>
              </a:solidFill>
            </a:ln>
          </c:spPr>
          <c:dLbls>
            <c:txPr>
              <a:bodyPr/>
              <a:lstStyle/>
              <a:p>
                <a:pPr algn="ctr">
                  <a:defRPr lang="en-US" sz="1800" b="1" i="0" u="none" strike="noStrike" kern="1200" baseline="0">
                    <a:solidFill>
                      <a:srgbClr val="000000"/>
                    </a:solidFill>
                    <a:latin typeface="+mj-lt"/>
                    <a:ea typeface="+mn-ea"/>
                    <a:cs typeface="+mn-cs"/>
                  </a:defRPr>
                </a:pPr>
                <a:endParaRPr lang="en-US"/>
              </a:p>
            </c:txPr>
            <c:dLblPos val="outEnd"/>
            <c:showVal val="1"/>
          </c:dLbls>
          <c:cat>
            <c:strRef>
              <c:f>Sheet1!$B$1:$B$1</c:f>
              <c:strCache>
                <c:ptCount val="1"/>
                <c:pt idx="0">
                  <c:v>Tried marijuana for the first time before age 13 years</c:v>
                </c:pt>
              </c:strCache>
            </c:strRef>
          </c:cat>
          <c:val>
            <c:numRef>
              <c:f>Sheet1!$B$4:$B$4</c:f>
              <c:numCache>
                <c:formatCode>General</c:formatCode>
                <c:ptCount val="1"/>
                <c:pt idx="0">
                  <c:v>12</c:v>
                </c:pt>
              </c:numCache>
            </c:numRef>
          </c:val>
        </c:ser>
        <c:ser>
          <c:idx val="3"/>
          <c:order val="3"/>
          <c:tx>
            <c:strRef>
              <c:f>Sheet1!$A$5</c:f>
              <c:strCache>
                <c:ptCount val="1"/>
                <c:pt idx="0">
                  <c:v>Mostly D's/F's</c:v>
                </c:pt>
              </c:strCache>
            </c:strRef>
          </c:tx>
          <c:spPr>
            <a:ln w="22225">
              <a:solidFill>
                <a:srgbClr val="000000"/>
              </a:solidFill>
            </a:ln>
          </c:spPr>
          <c:dLbls>
            <c:txPr>
              <a:bodyPr/>
              <a:lstStyle/>
              <a:p>
                <a:pPr algn="ctr">
                  <a:defRPr lang="en-US" sz="1800" b="1" i="0" u="none" strike="noStrike" kern="1200" baseline="0">
                    <a:solidFill>
                      <a:srgbClr val="000000"/>
                    </a:solidFill>
                    <a:latin typeface="+mj-lt"/>
                    <a:ea typeface="+mn-ea"/>
                    <a:cs typeface="+mn-cs"/>
                  </a:defRPr>
                </a:pPr>
                <a:endParaRPr lang="en-US"/>
              </a:p>
            </c:txPr>
            <c:dLblPos val="outEnd"/>
            <c:showVal val="1"/>
          </c:dLbls>
          <c:cat>
            <c:strRef>
              <c:f>Sheet1!$B$1:$B$1</c:f>
              <c:strCache>
                <c:ptCount val="1"/>
                <c:pt idx="0">
                  <c:v>Tried marijuana for the first time before age 13 years</c:v>
                </c:pt>
              </c:strCache>
            </c:strRef>
          </c:cat>
          <c:val>
            <c:numRef>
              <c:f>Sheet1!$B$5:$B$5</c:f>
              <c:numCache>
                <c:formatCode>General</c:formatCode>
                <c:ptCount val="1"/>
                <c:pt idx="0">
                  <c:v>24</c:v>
                </c:pt>
              </c:numCache>
            </c:numRef>
          </c:val>
        </c:ser>
        <c:dLbls>
          <c:showVal val="1"/>
        </c:dLbls>
        <c:axId val="89683456"/>
        <c:axId val="89684992"/>
      </c:barChart>
      <c:catAx>
        <c:axId val="89683456"/>
        <c:scaling>
          <c:orientation val="minMax"/>
        </c:scaling>
        <c:axPos val="b"/>
        <c:numFmt formatCode="General" sourceLinked="1"/>
        <c:majorTickMark val="cross"/>
        <c:tickLblPos val="nextTo"/>
        <c:spPr>
          <a:ln w="22225">
            <a:solidFill>
              <a:srgbClr val="000000"/>
            </a:solidFill>
          </a:ln>
        </c:spPr>
        <c:txPr>
          <a:bodyPr rot="0" vert="horz"/>
          <a:lstStyle/>
          <a:p>
            <a:pPr>
              <a:defRPr sz="1300"/>
            </a:pPr>
            <a:endParaRPr lang="en-US"/>
          </a:p>
        </c:txPr>
        <c:crossAx val="89684992"/>
        <c:crosses val="autoZero"/>
        <c:auto val="1"/>
        <c:lblAlgn val="ctr"/>
        <c:lblOffset val="100"/>
        <c:tickLblSkip val="1"/>
        <c:tickMarkSkip val="1"/>
      </c:catAx>
      <c:valAx>
        <c:axId val="89684992"/>
        <c:scaling>
          <c:orientation val="minMax"/>
          <c:max val="100"/>
        </c:scaling>
        <c:axPos val="l"/>
        <c:title>
          <c:tx>
            <c:rich>
              <a:bodyPr/>
              <a:lstStyle/>
              <a:p>
                <a:pPr>
                  <a:defRPr sz="1400" b="0">
                    <a:latin typeface="+mj-lt"/>
                  </a:defRPr>
                </a:pPr>
                <a:r>
                  <a:rPr lang="en-US" dirty="0" smtClean="0"/>
                  <a:t>% of students who</a:t>
                </a:r>
              </a:p>
              <a:p>
                <a:pPr>
                  <a:defRPr sz="1400" b="0">
                    <a:latin typeface="+mj-lt"/>
                  </a:defRPr>
                </a:pPr>
                <a:r>
                  <a:rPr lang="en-US" dirty="0" smtClean="0"/>
                  <a:t>engaged in behavior</a:t>
                </a:r>
                <a:endParaRPr lang="en-US" dirty="0"/>
              </a:p>
            </c:rich>
          </c:tx>
          <c:layout>
            <c:manualLayout>
              <c:xMode val="edge"/>
              <c:yMode val="edge"/>
              <c:x val="0"/>
              <c:y val="0.26651764497411934"/>
            </c:manualLayout>
          </c:layout>
        </c:title>
        <c:numFmt formatCode="General" sourceLinked="1"/>
        <c:majorTickMark val="cross"/>
        <c:tickLblPos val="nextTo"/>
        <c:spPr>
          <a:ln w="22225">
            <a:solidFill>
              <a:schemeClr val="tx1"/>
            </a:solidFill>
          </a:ln>
        </c:spPr>
        <c:txPr>
          <a:bodyPr rot="0" vert="horz"/>
          <a:lstStyle/>
          <a:p>
            <a:pPr>
              <a:defRPr sz="1400">
                <a:latin typeface="+mj-lt"/>
              </a:defRPr>
            </a:pPr>
            <a:endParaRPr lang="en-US"/>
          </a:p>
        </c:txPr>
        <c:crossAx val="89683456"/>
        <c:crosses val="autoZero"/>
        <c:crossBetween val="between"/>
        <c:majorUnit val="20"/>
      </c:valAx>
    </c:plotArea>
    <c:legend>
      <c:legendPos val="b"/>
      <c:layout>
        <c:manualLayout>
          <c:xMode val="edge"/>
          <c:yMode val="edge"/>
          <c:x val="0.20491797900262598"/>
          <c:y val="0.90572889449766869"/>
          <c:w val="0.6604215456674476"/>
          <c:h val="6.6974595842956119E-2"/>
        </c:manualLayout>
      </c:layout>
      <c:txPr>
        <a:bodyPr/>
        <a:lstStyle/>
        <a:p>
          <a:pPr>
            <a:defRPr sz="1300"/>
          </a:pPr>
          <a:endParaRPr lang="en-US"/>
        </a:p>
      </c:txPr>
    </c:legend>
    <c:plotVisOnly val="1"/>
    <c:dispBlanksAs val="gap"/>
  </c:chart>
  <c:txPr>
    <a:bodyPr/>
    <a:lstStyle/>
    <a:p>
      <a:pPr>
        <a:defRPr sz="1800"/>
      </a:pPr>
      <a:endParaRPr lang="en-US"/>
    </a:p>
  </c:txPr>
  <c:externalData r:id="rId2"/>
</c:chartSpace>
</file>

<file path=ppt/charts/chart9.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0964384660250802"/>
          <c:y val="5.2909356985004416E-2"/>
          <c:w val="0.86533957845433263"/>
          <c:h val="0.75519630484988465"/>
        </c:manualLayout>
      </c:layout>
      <c:barChart>
        <c:barDir val="col"/>
        <c:grouping val="clustered"/>
        <c:ser>
          <c:idx val="0"/>
          <c:order val="0"/>
          <c:tx>
            <c:strRef>
              <c:f>Sheet1!$A$2</c:f>
              <c:strCache>
                <c:ptCount val="1"/>
                <c:pt idx="0">
                  <c:v>Mostly A's</c:v>
                </c:pt>
              </c:strCache>
            </c:strRef>
          </c:tx>
          <c:spPr>
            <a:ln w="22225">
              <a:solidFill>
                <a:srgbClr val="000000"/>
              </a:solidFill>
            </a:ln>
          </c:spPr>
          <c:dLbls>
            <c:txPr>
              <a:bodyPr/>
              <a:lstStyle/>
              <a:p>
                <a:pPr>
                  <a:defRPr b="1">
                    <a:latin typeface="+mj-lt"/>
                  </a:defRPr>
                </a:pPr>
                <a:endParaRPr lang="en-US"/>
              </a:p>
            </c:txPr>
            <c:dLblPos val="outEnd"/>
            <c:showVal val="1"/>
          </c:dLbls>
          <c:cat>
            <c:strRef>
              <c:f>Sheet1!$B$1:$B$1</c:f>
              <c:strCache>
                <c:ptCount val="1"/>
                <c:pt idx="0">
                  <c:v>Used marijuana on school property</c:v>
                </c:pt>
              </c:strCache>
            </c:strRef>
          </c:cat>
          <c:val>
            <c:numRef>
              <c:f>Sheet1!$B$2:$B$2</c:f>
              <c:numCache>
                <c:formatCode>General</c:formatCode>
                <c:ptCount val="1"/>
                <c:pt idx="0">
                  <c:v>2</c:v>
                </c:pt>
              </c:numCache>
            </c:numRef>
          </c:val>
        </c:ser>
        <c:ser>
          <c:idx val="1"/>
          <c:order val="1"/>
          <c:tx>
            <c:strRef>
              <c:f>Sheet1!$A$3</c:f>
              <c:strCache>
                <c:ptCount val="1"/>
                <c:pt idx="0">
                  <c:v>Mostly B's</c:v>
                </c:pt>
              </c:strCache>
            </c:strRef>
          </c:tx>
          <c:spPr>
            <a:ln w="22225">
              <a:solidFill>
                <a:srgbClr val="000000"/>
              </a:solidFill>
            </a:ln>
          </c:spPr>
          <c:dLbls>
            <c:txPr>
              <a:bodyPr/>
              <a:lstStyle/>
              <a:p>
                <a:pPr algn="ctr">
                  <a:defRPr lang="en-US" sz="1800" b="1" i="0" u="none" strike="noStrike" kern="1200" baseline="0">
                    <a:solidFill>
                      <a:srgbClr val="000000"/>
                    </a:solidFill>
                    <a:latin typeface="+mj-lt"/>
                    <a:ea typeface="+mn-ea"/>
                    <a:cs typeface="+mn-cs"/>
                  </a:defRPr>
                </a:pPr>
                <a:endParaRPr lang="en-US"/>
              </a:p>
            </c:txPr>
            <c:dLblPos val="outEnd"/>
            <c:showVal val="1"/>
          </c:dLbls>
          <c:cat>
            <c:strRef>
              <c:f>Sheet1!$B$1:$B$1</c:f>
              <c:strCache>
                <c:ptCount val="1"/>
                <c:pt idx="0">
                  <c:v>Used marijuana on school property</c:v>
                </c:pt>
              </c:strCache>
            </c:strRef>
          </c:cat>
          <c:val>
            <c:numRef>
              <c:f>Sheet1!$B$3:$B$3</c:f>
              <c:numCache>
                <c:formatCode>General</c:formatCode>
                <c:ptCount val="1"/>
                <c:pt idx="0">
                  <c:v>3</c:v>
                </c:pt>
              </c:numCache>
            </c:numRef>
          </c:val>
        </c:ser>
        <c:ser>
          <c:idx val="2"/>
          <c:order val="2"/>
          <c:tx>
            <c:strRef>
              <c:f>Sheet1!$A$4</c:f>
              <c:strCache>
                <c:ptCount val="1"/>
                <c:pt idx="0">
                  <c:v>Mostly C's</c:v>
                </c:pt>
              </c:strCache>
            </c:strRef>
          </c:tx>
          <c:spPr>
            <a:ln w="22225">
              <a:solidFill>
                <a:srgbClr val="000000"/>
              </a:solidFill>
            </a:ln>
          </c:spPr>
          <c:dLbls>
            <c:txPr>
              <a:bodyPr/>
              <a:lstStyle/>
              <a:p>
                <a:pPr algn="ctr">
                  <a:defRPr lang="en-US" sz="1800" b="1" i="0" u="none" strike="noStrike" kern="1200" baseline="0">
                    <a:solidFill>
                      <a:srgbClr val="000000"/>
                    </a:solidFill>
                    <a:latin typeface="+mj-lt"/>
                    <a:ea typeface="+mn-ea"/>
                    <a:cs typeface="+mn-cs"/>
                  </a:defRPr>
                </a:pPr>
                <a:endParaRPr lang="en-US"/>
              </a:p>
            </c:txPr>
            <c:dLblPos val="outEnd"/>
            <c:showVal val="1"/>
          </c:dLbls>
          <c:cat>
            <c:strRef>
              <c:f>Sheet1!$B$1:$B$1</c:f>
              <c:strCache>
                <c:ptCount val="1"/>
                <c:pt idx="0">
                  <c:v>Used marijuana on school property</c:v>
                </c:pt>
              </c:strCache>
            </c:strRef>
          </c:cat>
          <c:val>
            <c:numRef>
              <c:f>Sheet1!$B$4:$B$4</c:f>
              <c:numCache>
                <c:formatCode>General</c:formatCode>
                <c:ptCount val="1"/>
                <c:pt idx="0">
                  <c:v>6</c:v>
                </c:pt>
              </c:numCache>
            </c:numRef>
          </c:val>
        </c:ser>
        <c:ser>
          <c:idx val="3"/>
          <c:order val="3"/>
          <c:tx>
            <c:strRef>
              <c:f>Sheet1!$A$5</c:f>
              <c:strCache>
                <c:ptCount val="1"/>
                <c:pt idx="0">
                  <c:v>Mostly D's/F's</c:v>
                </c:pt>
              </c:strCache>
            </c:strRef>
          </c:tx>
          <c:spPr>
            <a:ln w="22225">
              <a:solidFill>
                <a:srgbClr val="000000"/>
              </a:solidFill>
            </a:ln>
          </c:spPr>
          <c:dLbls>
            <c:txPr>
              <a:bodyPr/>
              <a:lstStyle/>
              <a:p>
                <a:pPr algn="ctr">
                  <a:defRPr lang="en-US" sz="1800" b="1" i="0" u="none" strike="noStrike" kern="1200" baseline="0">
                    <a:solidFill>
                      <a:srgbClr val="000000"/>
                    </a:solidFill>
                    <a:latin typeface="+mj-lt"/>
                    <a:ea typeface="+mn-ea"/>
                    <a:cs typeface="+mn-cs"/>
                  </a:defRPr>
                </a:pPr>
                <a:endParaRPr lang="en-US"/>
              </a:p>
            </c:txPr>
            <c:dLblPos val="outEnd"/>
            <c:showVal val="1"/>
          </c:dLbls>
          <c:cat>
            <c:strRef>
              <c:f>Sheet1!$B$1:$B$1</c:f>
              <c:strCache>
                <c:ptCount val="1"/>
                <c:pt idx="0">
                  <c:v>Used marijuana on school property</c:v>
                </c:pt>
              </c:strCache>
            </c:strRef>
          </c:cat>
          <c:val>
            <c:numRef>
              <c:f>Sheet1!$B$5:$B$5</c:f>
              <c:numCache>
                <c:formatCode>General</c:formatCode>
                <c:ptCount val="1"/>
                <c:pt idx="0">
                  <c:v>17</c:v>
                </c:pt>
              </c:numCache>
            </c:numRef>
          </c:val>
        </c:ser>
        <c:dLbls>
          <c:showVal val="1"/>
        </c:dLbls>
        <c:axId val="89619840"/>
        <c:axId val="89658496"/>
      </c:barChart>
      <c:catAx>
        <c:axId val="89619840"/>
        <c:scaling>
          <c:orientation val="minMax"/>
        </c:scaling>
        <c:axPos val="b"/>
        <c:numFmt formatCode="General" sourceLinked="1"/>
        <c:majorTickMark val="cross"/>
        <c:tickLblPos val="nextTo"/>
        <c:spPr>
          <a:ln w="22225">
            <a:solidFill>
              <a:srgbClr val="000000"/>
            </a:solidFill>
          </a:ln>
        </c:spPr>
        <c:txPr>
          <a:bodyPr rot="0" vert="horz"/>
          <a:lstStyle/>
          <a:p>
            <a:pPr>
              <a:defRPr sz="1300"/>
            </a:pPr>
            <a:endParaRPr lang="en-US"/>
          </a:p>
        </c:txPr>
        <c:crossAx val="89658496"/>
        <c:crosses val="autoZero"/>
        <c:auto val="1"/>
        <c:lblAlgn val="ctr"/>
        <c:lblOffset val="100"/>
        <c:tickLblSkip val="1"/>
        <c:tickMarkSkip val="1"/>
      </c:catAx>
      <c:valAx>
        <c:axId val="89658496"/>
        <c:scaling>
          <c:orientation val="minMax"/>
          <c:max val="100"/>
        </c:scaling>
        <c:axPos val="l"/>
        <c:title>
          <c:tx>
            <c:rich>
              <a:bodyPr/>
              <a:lstStyle/>
              <a:p>
                <a:pPr>
                  <a:defRPr sz="1400" b="0">
                    <a:latin typeface="+mj-lt"/>
                  </a:defRPr>
                </a:pPr>
                <a:r>
                  <a:rPr lang="en-US" dirty="0" smtClean="0"/>
                  <a:t>% of students who</a:t>
                </a:r>
              </a:p>
              <a:p>
                <a:pPr>
                  <a:defRPr sz="1400" b="0">
                    <a:latin typeface="+mj-lt"/>
                  </a:defRPr>
                </a:pPr>
                <a:r>
                  <a:rPr lang="en-US" dirty="0" smtClean="0"/>
                  <a:t>engaged in behavior</a:t>
                </a:r>
                <a:endParaRPr lang="en-US" dirty="0"/>
              </a:p>
            </c:rich>
          </c:tx>
          <c:layout>
            <c:manualLayout>
              <c:xMode val="edge"/>
              <c:yMode val="edge"/>
              <c:x val="0"/>
              <c:y val="0.28335384093948685"/>
            </c:manualLayout>
          </c:layout>
        </c:title>
        <c:numFmt formatCode="General" sourceLinked="1"/>
        <c:majorTickMark val="cross"/>
        <c:tickLblPos val="nextTo"/>
        <c:spPr>
          <a:ln w="22225">
            <a:solidFill>
              <a:schemeClr val="tx1"/>
            </a:solidFill>
          </a:ln>
        </c:spPr>
        <c:txPr>
          <a:bodyPr rot="0" vert="horz"/>
          <a:lstStyle/>
          <a:p>
            <a:pPr>
              <a:defRPr sz="1400">
                <a:latin typeface="+mj-lt"/>
              </a:defRPr>
            </a:pPr>
            <a:endParaRPr lang="en-US"/>
          </a:p>
        </c:txPr>
        <c:crossAx val="89619840"/>
        <c:crosses val="autoZero"/>
        <c:crossBetween val="between"/>
        <c:majorUnit val="20"/>
      </c:valAx>
    </c:plotArea>
    <c:legend>
      <c:legendPos val="b"/>
      <c:layout>
        <c:manualLayout>
          <c:xMode val="edge"/>
          <c:yMode val="edge"/>
          <c:x val="0.20491797900262598"/>
          <c:y val="0.90572889449766869"/>
          <c:w val="0.6604215456674476"/>
          <c:h val="6.6974595842956119E-2"/>
        </c:manualLayout>
      </c:layout>
      <c:txPr>
        <a:bodyPr/>
        <a:lstStyle/>
        <a:p>
          <a:pPr>
            <a:defRPr sz="1300"/>
          </a:pPr>
          <a:endParaRPr lang="en-US"/>
        </a:p>
      </c:txPr>
    </c:legend>
    <c:plotVisOnly val="1"/>
    <c:dispBlanksAs val="gap"/>
  </c:chart>
  <c:txPr>
    <a:bodyPr/>
    <a:lstStyle/>
    <a:p>
      <a:pPr>
        <a:defRPr sz="1800"/>
      </a:pPr>
      <a:endParaRPr lang="en-US"/>
    </a:p>
  </c:txPr>
  <c:externalData r:id="rId2"/>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7F7D777-5E79-427F-904F-CC570177CA1F}" type="datetimeFigureOut">
              <a:rPr lang="en-US" smtClean="0"/>
              <a:pPr/>
              <a:t>7/15/2010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BF652D6-63B1-4F98-94EE-4E3C12604376}"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C4F360-806F-4DA3-A7D4-C602BCE21357}" type="datetimeFigureOut">
              <a:rPr lang="en-US" smtClean="0"/>
              <a:pPr/>
              <a:t>7/15/2010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4E43C21-17A1-4EFA-A2B4-F73491E5824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a:ln/>
        </p:spPr>
        <p:txBody>
          <a:bodyPr/>
          <a:lstStyle/>
          <a:p>
            <a:endParaRPr lang="en-US" smtClean="0"/>
          </a:p>
        </p:txBody>
      </p:sp>
      <p:sp>
        <p:nvSpPr>
          <p:cNvPr id="25604" name="Slide Number Placeholder 3"/>
          <p:cNvSpPr>
            <a:spLocks noGrp="1"/>
          </p:cNvSpPr>
          <p:nvPr>
            <p:ph type="sldNum" sz="quarter" idx="5"/>
          </p:nvPr>
        </p:nvSpPr>
        <p:spPr>
          <a:noFill/>
        </p:spPr>
        <p:txBody>
          <a:bodyPr/>
          <a:lstStyle/>
          <a:p>
            <a:fld id="{4261E6AA-E669-41F6-BE62-312E32479690}"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092461F4-2571-4E61-BF1A-4AFCCD4C1167}" type="slidenum">
              <a:rPr lang="en-US" smtClean="0"/>
              <a:pPr/>
              <a:t>10</a:t>
            </a:fld>
            <a:endParaRPr lang="en-US" smtClean="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r>
              <a:rPr lang="en-US" dirty="0" smtClean="0">
                <a:cs typeface="Arial" charset="0"/>
              </a:rPr>
              <a:t>This means that 2% of high school students with mostly A’s used marijuana on school property one or more times, and 17% of </a:t>
            </a:r>
            <a:r>
              <a:rPr lang="en-US" dirty="0" smtClean="0"/>
              <a:t>high school </a:t>
            </a:r>
            <a:r>
              <a:rPr lang="en-US" dirty="0" smtClean="0">
                <a:cs typeface="Arial" charset="0"/>
              </a:rPr>
              <a:t>students with mostly D</a:t>
            </a:r>
            <a:r>
              <a:rPr lang="en-US" dirty="0" smtClean="0"/>
              <a:t>’</a:t>
            </a:r>
            <a:r>
              <a:rPr lang="en-US" dirty="0" smtClean="0">
                <a:cs typeface="Arial" charset="0"/>
              </a:rPr>
              <a:t>s/F</a:t>
            </a:r>
            <a:r>
              <a:rPr lang="en-US" dirty="0" smtClean="0"/>
              <a:t>’</a:t>
            </a:r>
            <a:r>
              <a:rPr lang="en-US" dirty="0" smtClean="0">
                <a:cs typeface="Arial" charset="0"/>
              </a:rPr>
              <a:t>s used marijuana on school property one or more times during the 30 days before the survey.</a:t>
            </a:r>
          </a:p>
          <a:p>
            <a:pPr eaLnBrk="1" hangingPunct="1"/>
            <a:endParaRPr lang="en-US" dirty="0" smtClean="0">
              <a:cs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26AA716A-BE9B-4A03-B914-9F75179A5DAF}" type="slidenum">
              <a:rPr lang="en-US" smtClean="0"/>
              <a:pPr/>
              <a:t>11</a:t>
            </a:fld>
            <a:endParaRPr lang="en-US" smtClean="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r>
              <a:rPr lang="en-US" dirty="0" smtClean="0">
                <a:cs typeface="Arial" charset="0"/>
              </a:rPr>
              <a:t>This means that 13% of high school students with mostly A’s took prescription drugs without a doctor’s prescription, for example, </a:t>
            </a:r>
            <a:r>
              <a:rPr lang="en-US" dirty="0" err="1" smtClean="0">
                <a:cs typeface="Arial" charset="0"/>
              </a:rPr>
              <a:t>OxyContin</a:t>
            </a:r>
            <a:r>
              <a:rPr lang="en-US" dirty="0" smtClean="0">
                <a:cs typeface="Arial" charset="0"/>
              </a:rPr>
              <a:t>, Percocet, </a:t>
            </a:r>
            <a:r>
              <a:rPr lang="en-US" dirty="0" err="1" smtClean="0">
                <a:cs typeface="Arial" charset="0"/>
              </a:rPr>
              <a:t>Vicodin</a:t>
            </a:r>
            <a:r>
              <a:rPr lang="en-US" dirty="0" smtClean="0">
                <a:cs typeface="Arial" charset="0"/>
              </a:rPr>
              <a:t>, </a:t>
            </a:r>
            <a:r>
              <a:rPr lang="en-US" dirty="0" err="1" smtClean="0">
                <a:cs typeface="Arial" charset="0"/>
              </a:rPr>
              <a:t>Adderall</a:t>
            </a:r>
            <a:r>
              <a:rPr lang="en-US" dirty="0" smtClean="0">
                <a:cs typeface="Arial" charset="0"/>
              </a:rPr>
              <a:t>, Ritalin, or </a:t>
            </a:r>
            <a:r>
              <a:rPr lang="en-US" dirty="0" err="1" smtClean="0">
                <a:cs typeface="Arial" charset="0"/>
              </a:rPr>
              <a:t>Xanax</a:t>
            </a:r>
            <a:r>
              <a:rPr lang="en-US" dirty="0" smtClean="0">
                <a:cs typeface="Arial" charset="0"/>
              </a:rPr>
              <a:t>, and 41% of high school students with mostly D</a:t>
            </a:r>
            <a:r>
              <a:rPr lang="en-US" dirty="0" smtClean="0"/>
              <a:t>’</a:t>
            </a:r>
            <a:r>
              <a:rPr lang="en-US" dirty="0" smtClean="0">
                <a:cs typeface="Arial" charset="0"/>
              </a:rPr>
              <a:t>s/F</a:t>
            </a:r>
            <a:r>
              <a:rPr lang="en-US" dirty="0" smtClean="0"/>
              <a:t>’</a:t>
            </a:r>
            <a:r>
              <a:rPr lang="en-US" dirty="0" smtClean="0">
                <a:cs typeface="Arial" charset="0"/>
              </a:rPr>
              <a:t>s took prescription drugs without a doctor’s prescription, for example, </a:t>
            </a:r>
            <a:r>
              <a:rPr lang="en-US" dirty="0" err="1" smtClean="0">
                <a:cs typeface="Arial" charset="0"/>
              </a:rPr>
              <a:t>OxyContin</a:t>
            </a:r>
            <a:r>
              <a:rPr lang="en-US" dirty="0" smtClean="0">
                <a:cs typeface="Arial" charset="0"/>
              </a:rPr>
              <a:t>, Percocet, </a:t>
            </a:r>
            <a:r>
              <a:rPr lang="en-US" dirty="0" err="1" smtClean="0">
                <a:cs typeface="Arial" charset="0"/>
              </a:rPr>
              <a:t>Vicodin</a:t>
            </a:r>
            <a:r>
              <a:rPr lang="en-US" dirty="0" smtClean="0">
                <a:cs typeface="Arial" charset="0"/>
              </a:rPr>
              <a:t>, </a:t>
            </a:r>
            <a:r>
              <a:rPr lang="en-US" dirty="0" err="1" smtClean="0">
                <a:cs typeface="Arial" charset="0"/>
              </a:rPr>
              <a:t>Adderall</a:t>
            </a:r>
            <a:r>
              <a:rPr lang="en-US" dirty="0" smtClean="0">
                <a:cs typeface="Arial" charset="0"/>
              </a:rPr>
              <a:t>, Ritalin, or </a:t>
            </a:r>
            <a:r>
              <a:rPr lang="en-US" dirty="0" err="1" smtClean="0">
                <a:cs typeface="Arial" charset="0"/>
              </a:rPr>
              <a:t>Xanax</a:t>
            </a:r>
            <a:r>
              <a:rPr lang="en-US" dirty="0" smtClean="0">
                <a:cs typeface="Arial" charset="0"/>
              </a:rPr>
              <a:t> one or more times during their life.</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35B22CAA-4CAB-4754-8AE4-9B6DFAEB32A4}" type="slidenum">
              <a:rPr lang="en-US" smtClean="0"/>
              <a:pPr/>
              <a:t>12</a:t>
            </a:fld>
            <a:endParaRPr lang="en-US" smtClean="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r>
              <a:rPr lang="en-US" dirty="0" smtClean="0">
                <a:cs typeface="Arial" charset="0"/>
              </a:rPr>
              <a:t>This means that 3% of high school students with mostly A’s used any form of cocaine (e.g., powder, crack, or freebase), and 20% of high school students with mostly D</a:t>
            </a:r>
            <a:r>
              <a:rPr lang="en-US" dirty="0" smtClean="0"/>
              <a:t>’</a:t>
            </a:r>
            <a:r>
              <a:rPr lang="en-US" dirty="0" smtClean="0">
                <a:cs typeface="Arial" charset="0"/>
              </a:rPr>
              <a:t>s/F</a:t>
            </a:r>
            <a:r>
              <a:rPr lang="en-US" dirty="0" smtClean="0"/>
              <a:t>’</a:t>
            </a:r>
            <a:r>
              <a:rPr lang="en-US" dirty="0" smtClean="0">
                <a:cs typeface="Arial" charset="0"/>
              </a:rPr>
              <a:t>s, used any form of cocaine (e.g., powder, crack, or freebase) one or more times during their life. </a:t>
            </a:r>
          </a:p>
          <a:p>
            <a:pPr eaLnBrk="1" hangingPunct="1"/>
            <a:endParaRPr lang="en-US" dirty="0" smtClean="0">
              <a:cs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A498EFE4-4944-454B-9E11-C1852C376BAC}" type="slidenum">
              <a:rPr lang="en-US" smtClean="0"/>
              <a:pPr/>
              <a:t>13</a:t>
            </a:fld>
            <a:endParaRPr lang="en-US" smtClean="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r>
              <a:rPr lang="en-US" dirty="0" smtClean="0">
                <a:cs typeface="Arial" charset="0"/>
              </a:rPr>
              <a:t>This means that 1% of high school students with mostly A’s used any form of cocaine (e.g., powder, crack, or freebase), and 13% of high school students with mostly D</a:t>
            </a:r>
            <a:r>
              <a:rPr lang="en-US" dirty="0" smtClean="0"/>
              <a:t>’</a:t>
            </a:r>
            <a:r>
              <a:rPr lang="en-US" dirty="0" smtClean="0">
                <a:cs typeface="Arial" charset="0"/>
              </a:rPr>
              <a:t>s/F</a:t>
            </a:r>
            <a:r>
              <a:rPr lang="en-US" dirty="0" smtClean="0"/>
              <a:t>’</a:t>
            </a:r>
            <a:r>
              <a:rPr lang="en-US" dirty="0" smtClean="0">
                <a:cs typeface="Arial" charset="0"/>
              </a:rPr>
              <a:t>s used any form of cocaine (e.g., powder, crack, or freebase) one or more times during the 30 days before the survey.</a:t>
            </a:r>
          </a:p>
          <a:p>
            <a:pPr eaLnBrk="1" hangingPunct="1"/>
            <a:endParaRPr lang="en-US" dirty="0" smtClean="0">
              <a:cs typeface="Arial"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8CDB646A-6027-4136-9DC1-0A96D92C6F9B}" type="slidenum">
              <a:rPr lang="en-US" smtClean="0"/>
              <a:pPr/>
              <a:t>14</a:t>
            </a:fld>
            <a:endParaRPr lang="en-US" smtClean="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r>
              <a:rPr lang="en-US" dirty="0" smtClean="0"/>
              <a:t>This means that 1% of high school students with </a:t>
            </a:r>
            <a:r>
              <a:rPr lang="en-US" dirty="0" smtClean="0">
                <a:cs typeface="Arial" charset="0"/>
              </a:rPr>
              <a:t>mostly </a:t>
            </a:r>
            <a:r>
              <a:rPr lang="en-US" dirty="0" smtClean="0"/>
              <a:t>A’s used a needle to inject any illegal drug into their body, and 9% of high school students with </a:t>
            </a:r>
            <a:r>
              <a:rPr lang="en-US" dirty="0" smtClean="0">
                <a:cs typeface="Arial" charset="0"/>
              </a:rPr>
              <a:t>mostly </a:t>
            </a:r>
            <a:r>
              <a:rPr lang="en-US" dirty="0" smtClean="0"/>
              <a:t>D’s/F’s used a needle to inject any illegal drug into their body one or more times during their life. </a:t>
            </a:r>
          </a:p>
          <a:p>
            <a:pPr eaLnBrk="1" hangingPunct="1"/>
            <a:endParaRPr lang="en-US"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EDBB3248-535B-417E-AD98-653504D9E404}" type="slidenum">
              <a:rPr lang="en-US" smtClean="0"/>
              <a:pPr/>
              <a:t>15</a:t>
            </a:fld>
            <a:endParaRPr lang="en-US" smtClean="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a:spcBef>
                <a:spcPct val="0"/>
              </a:spcBef>
            </a:pPr>
            <a:r>
              <a:rPr lang="en-US" dirty="0" smtClean="0">
                <a:cs typeface="Arial" charset="0"/>
              </a:rPr>
              <a:t>This means that 7% of high school students with mostly A’s sniffed glue, breathed the contents of aerosol spray cans, or inhaled any paints or sprays to get high, and 27% of </a:t>
            </a:r>
            <a:r>
              <a:rPr lang="en-US" dirty="0" smtClean="0"/>
              <a:t>high school </a:t>
            </a:r>
            <a:r>
              <a:rPr lang="en-US" dirty="0" smtClean="0">
                <a:cs typeface="Arial" charset="0"/>
              </a:rPr>
              <a:t>students with mostly D</a:t>
            </a:r>
            <a:r>
              <a:rPr lang="en-US" dirty="0" smtClean="0"/>
              <a:t>’</a:t>
            </a:r>
            <a:r>
              <a:rPr lang="en-US" dirty="0" smtClean="0">
                <a:cs typeface="Arial" charset="0"/>
              </a:rPr>
              <a:t>s/F</a:t>
            </a:r>
            <a:r>
              <a:rPr lang="en-US" dirty="0" smtClean="0"/>
              <a:t>’</a:t>
            </a:r>
            <a:r>
              <a:rPr lang="en-US" dirty="0" smtClean="0">
                <a:cs typeface="Arial" charset="0"/>
              </a:rPr>
              <a:t>s sniffed glue, breathed the contents of aerosol spray cans, or inhaled any paints or sprays to get high one or more times during their life. </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3304346F-C0A9-4C8A-B355-8C6FA1E06D5F}" type="slidenum">
              <a:rPr lang="en-US" smtClean="0"/>
              <a:pPr/>
              <a:t>16</a:t>
            </a:fld>
            <a:endParaRPr lang="en-US"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a:spcBef>
                <a:spcPct val="0"/>
              </a:spcBef>
            </a:pPr>
            <a:r>
              <a:rPr lang="en-US" dirty="0" smtClean="0">
                <a:cs typeface="Arial" charset="0"/>
              </a:rPr>
              <a:t>This means that 2% of high school students with mostly A’s took steroid pills or shots without a doctor’s prescription, and 12% of high school students with mostly D</a:t>
            </a:r>
            <a:r>
              <a:rPr lang="en-US" dirty="0" smtClean="0"/>
              <a:t>’</a:t>
            </a:r>
            <a:r>
              <a:rPr lang="en-US" dirty="0" smtClean="0">
                <a:cs typeface="Arial" charset="0"/>
              </a:rPr>
              <a:t>s/F</a:t>
            </a:r>
            <a:r>
              <a:rPr lang="en-US" dirty="0" smtClean="0"/>
              <a:t>’</a:t>
            </a:r>
            <a:r>
              <a:rPr lang="en-US" dirty="0" smtClean="0">
                <a:cs typeface="Arial" charset="0"/>
              </a:rPr>
              <a:t>s took steroid pills or shots without a doctor’s prescription one or more times during their life. </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44E422F3-E7E2-4EFC-BC71-19A07DDBA64E}" type="slidenum">
              <a:rPr lang="en-US" smtClean="0"/>
              <a:pPr/>
              <a:t>17</a:t>
            </a:fld>
            <a:endParaRPr lang="en-US"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a:spcBef>
                <a:spcPct val="0"/>
              </a:spcBef>
            </a:pPr>
            <a:r>
              <a:rPr lang="en-US" dirty="0" smtClean="0">
                <a:cs typeface="Arial" charset="0"/>
              </a:rPr>
              <a:t>This means that 4% of high school students with mostly A’s used hallucinogenic drugs (e.g.,  LSD, acid, PCP, angel dust, mescaline, or mushrooms), and 23% of </a:t>
            </a:r>
            <a:r>
              <a:rPr lang="en-US" dirty="0" smtClean="0"/>
              <a:t>high school </a:t>
            </a:r>
            <a:r>
              <a:rPr lang="en-US" dirty="0" smtClean="0">
                <a:cs typeface="Arial" charset="0"/>
              </a:rPr>
              <a:t>students with mostly D</a:t>
            </a:r>
            <a:r>
              <a:rPr lang="en-US" dirty="0" smtClean="0"/>
              <a:t>’</a:t>
            </a:r>
            <a:r>
              <a:rPr lang="en-US" dirty="0" smtClean="0">
                <a:cs typeface="Arial" charset="0"/>
              </a:rPr>
              <a:t>s/F</a:t>
            </a:r>
            <a:r>
              <a:rPr lang="en-US" dirty="0" smtClean="0"/>
              <a:t>’</a:t>
            </a:r>
            <a:r>
              <a:rPr lang="en-US" dirty="0" smtClean="0">
                <a:cs typeface="Arial" charset="0"/>
              </a:rPr>
              <a:t>s used hallucinogenic drugs (e.g.,  LSD, acid, PCP, angel dust, mescaline, or mushrooms) one or more times during their life. </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1CF5EA5D-BD95-4736-8237-A93A10808404}" type="slidenum">
              <a:rPr lang="en-US" smtClean="0"/>
              <a:pPr/>
              <a:t>18</a:t>
            </a:fld>
            <a:endParaRPr lang="en-US" smtClean="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a:spcBef>
                <a:spcPct val="0"/>
              </a:spcBef>
            </a:pPr>
            <a:r>
              <a:rPr lang="en-US" dirty="0" smtClean="0">
                <a:cs typeface="Arial" charset="0"/>
              </a:rPr>
              <a:t>This means that 2% of high school students with mostly A’s used heroin (also called smack, junk, or China White), and 10% of high school students with mostly D</a:t>
            </a:r>
            <a:r>
              <a:rPr lang="en-US" dirty="0" smtClean="0"/>
              <a:t>’</a:t>
            </a:r>
            <a:r>
              <a:rPr lang="en-US" dirty="0" smtClean="0">
                <a:cs typeface="Arial" charset="0"/>
              </a:rPr>
              <a:t>s/F</a:t>
            </a:r>
            <a:r>
              <a:rPr lang="en-US" dirty="0" smtClean="0"/>
              <a:t>’</a:t>
            </a:r>
            <a:r>
              <a:rPr lang="en-US" dirty="0" smtClean="0">
                <a:cs typeface="Arial" charset="0"/>
              </a:rPr>
              <a:t>s used heroin (also called smack, junk, or China White) one or more times during their life. </a:t>
            </a:r>
          </a:p>
          <a:p>
            <a:pPr eaLnBrk="1" hangingPunct="1"/>
            <a:endParaRPr lang="en-US" dirty="0" smtClean="0">
              <a:cs typeface="Arial"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F55AEFD4-44E3-41FE-BC31-243DD8E46203}" type="slidenum">
              <a:rPr lang="en-US" smtClean="0"/>
              <a:pPr/>
              <a:t>19</a:t>
            </a:fld>
            <a:endParaRPr lang="en-US" smtClean="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a:spcBef>
                <a:spcPct val="0"/>
              </a:spcBef>
            </a:pPr>
            <a:r>
              <a:rPr lang="en-US" dirty="0" smtClean="0">
                <a:cs typeface="Arial" charset="0"/>
              </a:rPr>
              <a:t>This means 2% of high school students with mostly A’s used methamphetamines (also called speed, crystal, crank, or ice), and 14% of high school students with mostly D</a:t>
            </a:r>
            <a:r>
              <a:rPr lang="en-US" dirty="0" smtClean="0"/>
              <a:t>’</a:t>
            </a:r>
            <a:r>
              <a:rPr lang="en-US" dirty="0" smtClean="0">
                <a:cs typeface="Arial" charset="0"/>
              </a:rPr>
              <a:t>s/F</a:t>
            </a:r>
            <a:r>
              <a:rPr lang="en-US" dirty="0" smtClean="0"/>
              <a:t>’</a:t>
            </a:r>
            <a:r>
              <a:rPr lang="en-US" dirty="0" smtClean="0">
                <a:cs typeface="Arial" charset="0"/>
              </a:rPr>
              <a:t>s used methamphetamines (also called speed, crystal, crank, or ice) one or more times during their life.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FDC01C46-6B57-4CDC-809C-2CAF190C6896}" type="slidenum">
              <a:rPr lang="en-US" smtClean="0"/>
              <a:pPr/>
              <a:t>2</a:t>
            </a:fld>
            <a:endParaRPr lang="en-US" smtClean="0"/>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r>
              <a:rPr lang="en-US" dirty="0" smtClean="0">
                <a:cs typeface="Arial" charset="0"/>
              </a:rPr>
              <a:t>This means that 63% of high school students with </a:t>
            </a:r>
            <a:r>
              <a:rPr lang="en-US" dirty="0" smtClean="0"/>
              <a:t>mostly </a:t>
            </a:r>
            <a:r>
              <a:rPr lang="en-US" dirty="0" smtClean="0">
                <a:cs typeface="Arial" charset="0"/>
              </a:rPr>
              <a:t>A’s ever had at least one drink of alcohol, and 87% of high school students with </a:t>
            </a:r>
            <a:r>
              <a:rPr lang="en-US" dirty="0" smtClean="0"/>
              <a:t>mostly </a:t>
            </a:r>
            <a:r>
              <a:rPr lang="en-US" dirty="0" smtClean="0">
                <a:cs typeface="Arial" charset="0"/>
              </a:rPr>
              <a:t>D’s/F’s ever had at least one drink of alcohol on at least 1 day during their life.</a:t>
            </a:r>
          </a:p>
          <a:p>
            <a:pPr eaLnBrk="1" hangingPunct="1"/>
            <a:endParaRPr lang="en-US" dirty="0" smtClean="0">
              <a:cs typeface="Arial"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7FF51833-B35D-44D9-83CF-F0B470565F8A}" type="slidenum">
              <a:rPr lang="en-US" smtClean="0"/>
              <a:pPr/>
              <a:t>20</a:t>
            </a:fld>
            <a:endParaRPr lang="en-US" smtClean="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a:spcBef>
                <a:spcPct val="0"/>
              </a:spcBef>
            </a:pPr>
            <a:r>
              <a:rPr lang="en-US" dirty="0" smtClean="0">
                <a:cs typeface="Arial" charset="0"/>
              </a:rPr>
              <a:t>This means that 3% of high school students with mostly A’s used ecstasy (also called MDMA), and 21% of high school students with mostly D</a:t>
            </a:r>
            <a:r>
              <a:rPr lang="en-US" dirty="0" smtClean="0"/>
              <a:t>’</a:t>
            </a:r>
            <a:r>
              <a:rPr lang="en-US" dirty="0" smtClean="0">
                <a:cs typeface="Arial" charset="0"/>
              </a:rPr>
              <a:t>s/F</a:t>
            </a:r>
            <a:r>
              <a:rPr lang="en-US" dirty="0" smtClean="0"/>
              <a:t>’</a:t>
            </a:r>
            <a:r>
              <a:rPr lang="en-US" dirty="0" smtClean="0">
                <a:cs typeface="Arial" charset="0"/>
              </a:rPr>
              <a:t>s used ecstasy (also called MDMA) one or more times during their life. </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3BFFA4CE-CFE0-4AD1-B255-C9FD6F6A19E3}" type="slidenum">
              <a:rPr lang="en-US" smtClean="0"/>
              <a:pPr/>
              <a:t>21</a:t>
            </a:fld>
            <a:endParaRPr lang="en-US" smtClean="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r>
              <a:rPr lang="en-US" dirty="0" smtClean="0">
                <a:cs typeface="Arial" charset="0"/>
              </a:rPr>
              <a:t>This means that 15% of high school students with mostly A’s were offered, sold, or given an illegal drug by someone on school property, and 44% of high school students with mostly D</a:t>
            </a:r>
            <a:r>
              <a:rPr lang="en-US" dirty="0" smtClean="0"/>
              <a:t>’</a:t>
            </a:r>
            <a:r>
              <a:rPr lang="en-US" dirty="0" smtClean="0">
                <a:cs typeface="Arial" charset="0"/>
              </a:rPr>
              <a:t>s/F</a:t>
            </a:r>
            <a:r>
              <a:rPr lang="en-US" dirty="0" smtClean="0"/>
              <a:t>’</a:t>
            </a:r>
            <a:r>
              <a:rPr lang="en-US" dirty="0" smtClean="0">
                <a:cs typeface="Arial" charset="0"/>
              </a:rPr>
              <a:t>s were offered, sold, or given an illegal drug by someone on school property during the 12 months before the survey. </a:t>
            </a:r>
          </a:p>
          <a:p>
            <a:pPr eaLnBrk="1" hangingPunct="1"/>
            <a:endParaRPr lang="en-US" dirty="0" smtClean="0">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8C89B50D-5039-4174-84B5-34B8589A2120}" type="slidenum">
              <a:rPr lang="en-US" smtClean="0"/>
              <a:pPr/>
              <a:t>3</a:t>
            </a:fld>
            <a:endParaRPr 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r>
              <a:rPr lang="en-US" dirty="0" smtClean="0"/>
              <a:t>This means that 32% of high school students with mostly A’s had at least one drink of alcohol, and 62% of high school students with mostly D’s/F’s had at least one drink of alcohol on at least 1 day during the 30 days before the survey.</a:t>
            </a:r>
          </a:p>
          <a:p>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9ED2E20E-11ED-4859-9A20-116E4B828C34}" type="slidenum">
              <a:rPr lang="en-US" smtClean="0"/>
              <a:pPr/>
              <a:t>4</a:t>
            </a:fld>
            <a:endParaRPr lang="en-US" smtClean="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r>
              <a:rPr lang="en-US" dirty="0" smtClean="0">
                <a:cs typeface="Arial" charset="0"/>
              </a:rPr>
              <a:t>This means that 17% of high school students with </a:t>
            </a:r>
            <a:r>
              <a:rPr lang="en-US" dirty="0" smtClean="0"/>
              <a:t>mostly </a:t>
            </a:r>
            <a:r>
              <a:rPr lang="en-US" dirty="0" smtClean="0">
                <a:cs typeface="Arial" charset="0"/>
              </a:rPr>
              <a:t>A’s had five or more drinks in a row within a couple of hours, and 46% of students with </a:t>
            </a:r>
            <a:r>
              <a:rPr lang="en-US" dirty="0" smtClean="0"/>
              <a:t>mostly </a:t>
            </a:r>
            <a:r>
              <a:rPr lang="en-US" dirty="0" smtClean="0">
                <a:cs typeface="Arial" charset="0"/>
              </a:rPr>
              <a:t>D</a:t>
            </a:r>
            <a:r>
              <a:rPr lang="en-US" dirty="0" smtClean="0"/>
              <a:t>’</a:t>
            </a:r>
            <a:r>
              <a:rPr lang="en-US" dirty="0" smtClean="0">
                <a:cs typeface="Arial" charset="0"/>
              </a:rPr>
              <a:t>s/F</a:t>
            </a:r>
            <a:r>
              <a:rPr lang="en-US" dirty="0" smtClean="0"/>
              <a:t>’</a:t>
            </a:r>
            <a:r>
              <a:rPr lang="en-US" dirty="0" smtClean="0">
                <a:cs typeface="Arial" charset="0"/>
              </a:rPr>
              <a:t>s had five or more drinks in a row within a couple of hours on at least 1 day during the 30 days before the survey.</a:t>
            </a:r>
          </a:p>
          <a:p>
            <a:pPr eaLnBrk="1" hangingPunct="1"/>
            <a:endParaRPr lang="en-US" dirty="0" smtClean="0">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00061F85-37B6-4F71-83AC-6973BB494EFD}" type="slidenum">
              <a:rPr lang="en-US" smtClean="0"/>
              <a:pPr/>
              <a:t>5</a:t>
            </a:fld>
            <a:endParaRPr lang="en-US" smtClean="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a:spcBef>
                <a:spcPct val="0"/>
              </a:spcBef>
            </a:pPr>
            <a:r>
              <a:rPr lang="en-US" dirty="0" smtClean="0">
                <a:cs typeface="Arial" charset="0"/>
              </a:rPr>
              <a:t>This means that 14% of high school students with mostly A’s drank alcohol for the first time before age 13 years, and 41% of </a:t>
            </a:r>
            <a:r>
              <a:rPr lang="en-US" dirty="0" smtClean="0"/>
              <a:t>high school </a:t>
            </a:r>
            <a:r>
              <a:rPr lang="en-US" dirty="0" smtClean="0">
                <a:cs typeface="Arial" charset="0"/>
              </a:rPr>
              <a:t>students with mostly D</a:t>
            </a:r>
            <a:r>
              <a:rPr lang="en-US" dirty="0" smtClean="0"/>
              <a:t>’</a:t>
            </a:r>
            <a:r>
              <a:rPr lang="en-US" dirty="0" smtClean="0">
                <a:cs typeface="Arial" charset="0"/>
              </a:rPr>
              <a:t>s/F</a:t>
            </a:r>
            <a:r>
              <a:rPr lang="en-US" dirty="0" smtClean="0"/>
              <a:t>’</a:t>
            </a:r>
            <a:r>
              <a:rPr lang="en-US" dirty="0" smtClean="0">
                <a:cs typeface="Arial" charset="0"/>
              </a:rPr>
              <a:t>s drank alcohol for the first time before age 13 years other than a few sips.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D5F0E8F2-C038-4808-B2FC-849FF228C551}" type="slidenum">
              <a:rPr lang="en-US" smtClean="0"/>
              <a:pPr/>
              <a:t>6</a:t>
            </a:fld>
            <a:endParaRPr lang="en-US" smtClean="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a:spcBef>
                <a:spcPct val="0"/>
              </a:spcBef>
            </a:pPr>
            <a:r>
              <a:rPr lang="en-US" dirty="0" smtClean="0"/>
              <a:t>This means that 2% of high school students with </a:t>
            </a:r>
            <a:r>
              <a:rPr lang="en-US" dirty="0" smtClean="0">
                <a:cs typeface="Arial" charset="0"/>
              </a:rPr>
              <a:t>mostly </a:t>
            </a:r>
            <a:r>
              <a:rPr lang="en-US" dirty="0" smtClean="0"/>
              <a:t>A’s drank at least one drink of alcohol on school property, and 17% of high school students with </a:t>
            </a:r>
            <a:r>
              <a:rPr lang="en-US" dirty="0" smtClean="0">
                <a:cs typeface="Arial" charset="0"/>
              </a:rPr>
              <a:t>mostly </a:t>
            </a:r>
            <a:r>
              <a:rPr lang="en-US" dirty="0" smtClean="0"/>
              <a:t>D’s/F’s, drank at least one drink of alcohol on school property on at least one day during the 30 days before the survey.</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878A354D-9875-4EEB-A50D-4D1A63BD0D3A}" type="slidenum">
              <a:rPr lang="en-US" smtClean="0"/>
              <a:pPr/>
              <a:t>7</a:t>
            </a:fld>
            <a:endParaRPr lang="en-US" smtClean="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a:spcBef>
                <a:spcPct val="0"/>
              </a:spcBef>
            </a:pPr>
            <a:r>
              <a:rPr lang="en-US" dirty="0" smtClean="0"/>
              <a:t>This means that 21% of high school students with </a:t>
            </a:r>
            <a:r>
              <a:rPr lang="en-US" dirty="0" smtClean="0">
                <a:cs typeface="Arial" charset="0"/>
              </a:rPr>
              <a:t>mostly </a:t>
            </a:r>
            <a:r>
              <a:rPr lang="en-US" dirty="0" smtClean="0"/>
              <a:t>A’s used marijuana one or more times, and 66% of high school students with </a:t>
            </a:r>
            <a:r>
              <a:rPr lang="en-US" dirty="0" smtClean="0">
                <a:cs typeface="Arial" charset="0"/>
              </a:rPr>
              <a:t>mostly </a:t>
            </a:r>
            <a:r>
              <a:rPr lang="en-US" dirty="0" smtClean="0"/>
              <a:t>D’s/F’s used marijuana one or more times during their life.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736783F0-AC85-441A-8733-41EC1C720242}" type="slidenum">
              <a:rPr lang="en-US" smtClean="0"/>
              <a:pPr/>
              <a:t>8</a:t>
            </a:fld>
            <a:endParaRPr lang="en-US" smtClean="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a:spcBef>
                <a:spcPct val="0"/>
              </a:spcBef>
            </a:pPr>
            <a:r>
              <a:rPr lang="en-US" dirty="0" smtClean="0">
                <a:cs typeface="Arial" charset="0"/>
              </a:rPr>
              <a:t>This means that 10% of high school students with mostly A’s used marijuana one or more times, and 48% of high school students with mostly D</a:t>
            </a:r>
            <a:r>
              <a:rPr lang="en-US" dirty="0" smtClean="0"/>
              <a:t>’</a:t>
            </a:r>
            <a:r>
              <a:rPr lang="en-US" dirty="0" smtClean="0">
                <a:cs typeface="Arial" charset="0"/>
              </a:rPr>
              <a:t>s/F</a:t>
            </a:r>
            <a:r>
              <a:rPr lang="en-US" dirty="0" smtClean="0"/>
              <a:t>’</a:t>
            </a:r>
            <a:r>
              <a:rPr lang="en-US" dirty="0" smtClean="0">
                <a:cs typeface="Arial" charset="0"/>
              </a:rPr>
              <a:t>s used marijuana one or more times during the 30 days before the survey.</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1E2AEAB9-67FC-4226-8440-7F5613675E78}" type="slidenum">
              <a:rPr lang="en-US" smtClean="0"/>
              <a:pPr/>
              <a:t>9</a:t>
            </a:fld>
            <a:endParaRPr lang="en-US" smtClean="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r>
              <a:rPr lang="en-US" dirty="0" smtClean="0"/>
              <a:t>This means that 3% of high school students with </a:t>
            </a:r>
            <a:r>
              <a:rPr lang="en-US" dirty="0" smtClean="0">
                <a:cs typeface="Arial" charset="0"/>
              </a:rPr>
              <a:t>mostly </a:t>
            </a:r>
            <a:r>
              <a:rPr lang="en-US" dirty="0" smtClean="0"/>
              <a:t>A’s tried marijuana for the first time before age 13 years, and 24% of high school students with </a:t>
            </a:r>
            <a:r>
              <a:rPr lang="en-US" dirty="0" smtClean="0">
                <a:cs typeface="Arial" charset="0"/>
              </a:rPr>
              <a:t>mostly </a:t>
            </a:r>
            <a:r>
              <a:rPr lang="en-US" dirty="0" smtClean="0"/>
              <a:t>D’s/F’s tried marijuana for the first time before age 13 years.</a:t>
            </a:r>
          </a:p>
          <a:p>
            <a:pPr eaLnBrk="1" hangingPunct="1"/>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bg>
      <p:bgPr>
        <a:solidFill>
          <a:srgbClr val="3A7EF0"/>
        </a:solidFill>
        <a:effectLst/>
      </p:bgPr>
    </p:bg>
    <p:spTree>
      <p:nvGrpSpPr>
        <p:cNvPr id="1" name=""/>
        <p:cNvGrpSpPr/>
        <p:nvPr/>
      </p:nvGrpSpPr>
      <p:grpSpPr>
        <a:xfrm>
          <a:off x="0" y="0"/>
          <a:ext cx="0" cy="0"/>
          <a:chOff x="0" y="0"/>
          <a:chExt cx="0" cy="0"/>
        </a:xfrm>
      </p:grpSpPr>
      <p:pic>
        <p:nvPicPr>
          <p:cNvPr id="4" name="Picture 7" descr="DHHS_CDC_header"/>
          <p:cNvPicPr>
            <a:picLocks noChangeAspect="1" noChangeArrowheads="1"/>
          </p:cNvPicPr>
          <p:nvPr/>
        </p:nvPicPr>
        <p:blipFill>
          <a:blip r:embed="rId2" cstate="print"/>
          <a:srcRect/>
          <a:stretch>
            <a:fillRect/>
          </a:stretch>
        </p:blipFill>
        <p:spPr bwMode="blackGray">
          <a:xfrm>
            <a:off x="3175" y="4800600"/>
            <a:ext cx="9140825" cy="1441450"/>
          </a:xfrm>
          <a:prstGeom prst="rect">
            <a:avLst/>
          </a:prstGeom>
          <a:noFill/>
          <a:ln>
            <a:noFill/>
          </a:ln>
          <a:effectLst>
            <a:glow rad="63500">
              <a:schemeClr val="accent2">
                <a:lumMod val="40000"/>
                <a:lumOff val="60000"/>
                <a:alpha val="40000"/>
              </a:schemeClr>
            </a:glow>
          </a:effectLst>
        </p:spPr>
      </p:pic>
      <p:sp>
        <p:nvSpPr>
          <p:cNvPr id="6" name="Rectangle 2"/>
          <p:cNvSpPr>
            <a:spLocks noGrp="1" noChangeArrowheads="1"/>
          </p:cNvSpPr>
          <p:nvPr>
            <p:ph type="ctrTitle"/>
          </p:nvPr>
        </p:nvSpPr>
        <p:spPr>
          <a:xfrm>
            <a:off x="685800" y="1981200"/>
            <a:ext cx="7772400" cy="1470025"/>
          </a:xfrm>
        </p:spPr>
        <p:txBody>
          <a:bodyPr lIns="91440" tIns="91440" rIns="91440" bIns="91440" anchor="ctr"/>
          <a:lstStyle>
            <a:lvl1pPr>
              <a:defRPr sz="5000" b="1">
                <a:solidFill>
                  <a:schemeClr val="bg1"/>
                </a:solidFill>
                <a:latin typeface="Futura Md BT" pitchFamily="34" charset="0"/>
              </a:defRPr>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21EB0040-0458-4D9B-AEE8-2770B19EFA51}" type="datetimeFigureOut">
              <a:rPr lang="en-US" smtClean="0"/>
              <a:pPr/>
              <a:t>7/15/2010</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C0379276-52C2-4033-9CB7-331ADA4F2CB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304800"/>
            <a:ext cx="2133600" cy="58213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4800" y="304800"/>
            <a:ext cx="6248400" cy="58213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21EB0040-0458-4D9B-AEE8-2770B19EFA51}" type="datetimeFigureOut">
              <a:rPr lang="en-US" smtClean="0"/>
              <a:pPr/>
              <a:t>7/15/2010</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C0379276-52C2-4033-9CB7-331ADA4F2CBD}"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600"/>
            </a:lvl1pPr>
          </a:lstStyle>
          <a:p>
            <a:r>
              <a:rPr lang="en-US" smtClean="0"/>
              <a:t>Click to edit Master title style</a:t>
            </a:r>
            <a:endParaRPr lang="en-US" dirty="0"/>
          </a:p>
        </p:txBody>
      </p:sp>
      <p:sp>
        <p:nvSpPr>
          <p:cNvPr id="3" name="Content Placeholder 2"/>
          <p:cNvSpPr>
            <a:spLocks noGrp="1"/>
          </p:cNvSpPr>
          <p:nvPr>
            <p:ph idx="1"/>
          </p:nvPr>
        </p:nvSpPr>
        <p:spPr>
          <a:xfrm>
            <a:off x="457200" y="1371600"/>
            <a:ext cx="8229600" cy="4525963"/>
          </a:xfrm>
        </p:spPr>
        <p:txBody>
          <a:bodyPr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Rectangle 6"/>
          <p:cNvSpPr>
            <a:spLocks noGrp="1" noChangeArrowheads="1"/>
          </p:cNvSpPr>
          <p:nvPr>
            <p:ph type="sldNum" sz="quarter" idx="12"/>
          </p:nvPr>
        </p:nvSpPr>
        <p:spPr>
          <a:ln/>
        </p:spPr>
        <p:txBody>
          <a:bodyPr/>
          <a:lstStyle>
            <a:lvl1pPr>
              <a:defRPr/>
            </a:lvl1pPr>
          </a:lstStyle>
          <a:p>
            <a:fld id="{C0379276-52C2-4033-9CB7-331ADA4F2CBD}" type="slidenum">
              <a:rPr lang="en-US" smtClean="0"/>
              <a:pPr/>
              <a:t>‹#›</a:t>
            </a:fld>
            <a:endParaRPr lang="en-US"/>
          </a:p>
        </p:txBody>
      </p:sp>
      <p:sp>
        <p:nvSpPr>
          <p:cNvPr id="8" name="Text Placeholder 7"/>
          <p:cNvSpPr>
            <a:spLocks noGrp="1"/>
          </p:cNvSpPr>
          <p:nvPr>
            <p:ph type="body" sz="quarter" idx="13"/>
          </p:nvPr>
        </p:nvSpPr>
        <p:spPr>
          <a:xfrm>
            <a:off x="152400" y="6172200"/>
            <a:ext cx="8229600" cy="276999"/>
          </a:xfrm>
        </p:spPr>
        <p:txBody>
          <a:bodyPr lIns="0" rIns="0" anchor="b" anchorCtr="0">
            <a:spAutoFit/>
          </a:bodyPr>
          <a:lstStyle>
            <a:lvl1pPr>
              <a:buNone/>
              <a:defRPr sz="1200">
                <a:latin typeface="+mj-lt"/>
              </a:defRPr>
            </a:lvl1pPr>
            <a:lvl2pPr>
              <a:defRPr sz="1200">
                <a:latin typeface="+mj-lt"/>
              </a:defRPr>
            </a:lvl2pPr>
            <a:lvl3pPr>
              <a:defRPr sz="1200">
                <a:latin typeface="+mj-lt"/>
              </a:defRPr>
            </a:lvl3pPr>
            <a:lvl4pPr>
              <a:defRPr sz="1200">
                <a:latin typeface="+mj-lt"/>
              </a:defRPr>
            </a:lvl4pPr>
            <a:lvl5pPr>
              <a:defRPr sz="1200">
                <a:latin typeface="+mj-lt"/>
              </a:defRPr>
            </a:lvl5pPr>
          </a:lstStyle>
          <a:p>
            <a:pPr lvl="0"/>
            <a:r>
              <a:rPr lang="en-US" smtClean="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57200" y="1371600"/>
            <a:ext cx="8229600" cy="4525963"/>
          </a:xfrm>
        </p:spPr>
        <p:txBody>
          <a:bodyPr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Rectangle 6"/>
          <p:cNvSpPr>
            <a:spLocks noGrp="1" noChangeArrowheads="1"/>
          </p:cNvSpPr>
          <p:nvPr>
            <p:ph type="sldNum" sz="quarter" idx="12"/>
          </p:nvPr>
        </p:nvSpPr>
        <p:spPr>
          <a:ln/>
        </p:spPr>
        <p:txBody>
          <a:bodyPr/>
          <a:lstStyle>
            <a:lvl1pPr>
              <a:defRPr/>
            </a:lvl1pPr>
          </a:lstStyle>
          <a:p>
            <a:fld id="{C0379276-52C2-4033-9CB7-331ADA4F2CB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fld id="{21EB0040-0458-4D9B-AEE8-2770B19EFA51}" type="datetimeFigureOut">
              <a:rPr lang="en-US" smtClean="0"/>
              <a:pPr/>
              <a:t>7/15/2010</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C0379276-52C2-4033-9CB7-331ADA4F2CB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fld id="{21EB0040-0458-4D9B-AEE8-2770B19EFA51}" type="datetimeFigureOut">
              <a:rPr lang="en-US" smtClean="0"/>
              <a:pPr/>
              <a:t>7/15/2010</a:t>
            </a:fld>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C0379276-52C2-4033-9CB7-331ADA4F2CB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fld id="{21EB0040-0458-4D9B-AEE8-2770B19EFA51}" type="datetimeFigureOut">
              <a:rPr lang="en-US" smtClean="0"/>
              <a:pPr/>
              <a:t>7/15/2010</a:t>
            </a:fld>
            <a:endParaRPr lang="en-US"/>
          </a:p>
        </p:txBody>
      </p:sp>
      <p:sp>
        <p:nvSpPr>
          <p:cNvPr id="8" name="Rectangle 5"/>
          <p:cNvSpPr>
            <a:spLocks noGrp="1" noChangeArrowheads="1"/>
          </p:cNvSpPr>
          <p:nvPr>
            <p:ph type="ftr" sz="quarter" idx="11"/>
          </p:nvPr>
        </p:nvSpPr>
        <p:spPr>
          <a:ln/>
        </p:spPr>
        <p:txBody>
          <a:bodyPr/>
          <a:lstStyle>
            <a:lvl1pPr>
              <a:defRPr/>
            </a:lvl1pPr>
          </a:lstStyle>
          <a:p>
            <a:endParaRPr lang="en-US"/>
          </a:p>
        </p:txBody>
      </p:sp>
      <p:sp>
        <p:nvSpPr>
          <p:cNvPr id="9" name="Rectangle 6"/>
          <p:cNvSpPr>
            <a:spLocks noGrp="1" noChangeArrowheads="1"/>
          </p:cNvSpPr>
          <p:nvPr>
            <p:ph type="sldNum" sz="quarter" idx="12"/>
          </p:nvPr>
        </p:nvSpPr>
        <p:spPr>
          <a:ln/>
        </p:spPr>
        <p:txBody>
          <a:bodyPr/>
          <a:lstStyle>
            <a:lvl1pPr>
              <a:defRPr/>
            </a:lvl1pPr>
          </a:lstStyle>
          <a:p>
            <a:fld id="{C0379276-52C2-4033-9CB7-331ADA4F2CB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000">
                <a:latin typeface="+mn-lt"/>
              </a:defRPr>
            </a:lvl1pPr>
          </a:lstStyle>
          <a:p>
            <a:r>
              <a:rPr lang="en-US" smtClean="0"/>
              <a:t>Click to edit Master title style</a:t>
            </a:r>
            <a:endParaRPr lang="en-US" dirty="0"/>
          </a:p>
        </p:txBody>
      </p:sp>
      <p:sp>
        <p:nvSpPr>
          <p:cNvPr id="3" name="Rectangle 4"/>
          <p:cNvSpPr>
            <a:spLocks noGrp="1" noChangeArrowheads="1"/>
          </p:cNvSpPr>
          <p:nvPr>
            <p:ph type="dt" sz="half" idx="10"/>
          </p:nvPr>
        </p:nvSpPr>
        <p:spPr>
          <a:ln/>
        </p:spPr>
        <p:txBody>
          <a:bodyPr/>
          <a:lstStyle>
            <a:lvl1pPr>
              <a:defRPr/>
            </a:lvl1pPr>
          </a:lstStyle>
          <a:p>
            <a:fld id="{21EB0040-0458-4D9B-AEE8-2770B19EFA51}" type="datetimeFigureOut">
              <a:rPr lang="en-US" smtClean="0"/>
              <a:pPr/>
              <a:t>7/15/2010</a:t>
            </a:fld>
            <a:endParaRPr lang="en-US"/>
          </a:p>
        </p:txBody>
      </p:sp>
      <p:sp>
        <p:nvSpPr>
          <p:cNvPr id="4" name="Rectangle 5"/>
          <p:cNvSpPr>
            <a:spLocks noGrp="1" noChangeArrowheads="1"/>
          </p:cNvSpPr>
          <p:nvPr>
            <p:ph type="ftr" sz="quarter" idx="11"/>
          </p:nvPr>
        </p:nvSpPr>
        <p:spPr>
          <a:ln/>
        </p:spPr>
        <p:txBody>
          <a:bodyPr/>
          <a:lstStyle>
            <a:lvl1pPr>
              <a:defRPr/>
            </a:lvl1pPr>
          </a:lstStyle>
          <a:p>
            <a:endParaRPr lang="en-US"/>
          </a:p>
        </p:txBody>
      </p:sp>
      <p:sp>
        <p:nvSpPr>
          <p:cNvPr id="5" name="Rectangle 6"/>
          <p:cNvSpPr>
            <a:spLocks noGrp="1" noChangeArrowheads="1"/>
          </p:cNvSpPr>
          <p:nvPr>
            <p:ph type="sldNum" sz="quarter" idx="12"/>
          </p:nvPr>
        </p:nvSpPr>
        <p:spPr>
          <a:ln/>
        </p:spPr>
        <p:txBody>
          <a:bodyPr/>
          <a:lstStyle>
            <a:lvl1pPr>
              <a:defRPr/>
            </a:lvl1pPr>
          </a:lstStyle>
          <a:p>
            <a:fld id="{C0379276-52C2-4033-9CB7-331ADA4F2CB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21EB0040-0458-4D9B-AEE8-2770B19EFA51}" type="datetimeFigureOut">
              <a:rPr lang="en-US" smtClean="0"/>
              <a:pPr/>
              <a:t>7/15/2010</a:t>
            </a:fld>
            <a:endParaRPr lang="en-US"/>
          </a:p>
        </p:txBody>
      </p:sp>
      <p:sp>
        <p:nvSpPr>
          <p:cNvPr id="3" name="Rectangle 5"/>
          <p:cNvSpPr>
            <a:spLocks noGrp="1" noChangeArrowheads="1"/>
          </p:cNvSpPr>
          <p:nvPr>
            <p:ph type="ftr" sz="quarter" idx="11"/>
          </p:nvPr>
        </p:nvSpPr>
        <p:spPr>
          <a:ln/>
        </p:spPr>
        <p:txBody>
          <a:bodyPr/>
          <a:lstStyle>
            <a:lvl1pPr>
              <a:defRPr/>
            </a:lvl1pPr>
          </a:lstStyle>
          <a:p>
            <a:endParaRPr lang="en-US"/>
          </a:p>
        </p:txBody>
      </p:sp>
      <p:sp>
        <p:nvSpPr>
          <p:cNvPr id="4" name="Rectangle 6"/>
          <p:cNvSpPr>
            <a:spLocks noGrp="1" noChangeArrowheads="1"/>
          </p:cNvSpPr>
          <p:nvPr>
            <p:ph type="sldNum" sz="quarter" idx="12"/>
          </p:nvPr>
        </p:nvSpPr>
        <p:spPr>
          <a:ln/>
        </p:spPr>
        <p:txBody>
          <a:bodyPr/>
          <a:lstStyle>
            <a:lvl1pPr>
              <a:defRPr/>
            </a:lvl1pPr>
          </a:lstStyle>
          <a:p>
            <a:fld id="{C0379276-52C2-4033-9CB7-331ADA4F2CB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21EB0040-0458-4D9B-AEE8-2770B19EFA51}" type="datetimeFigureOut">
              <a:rPr lang="en-US" smtClean="0"/>
              <a:pPr/>
              <a:t>7/15/2010</a:t>
            </a:fld>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C0379276-52C2-4033-9CB7-331ADA4F2CB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21EB0040-0458-4D9B-AEE8-2770B19EFA51}" type="datetimeFigureOut">
              <a:rPr lang="en-US" smtClean="0"/>
              <a:pPr/>
              <a:t>7/15/2010</a:t>
            </a:fld>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C0379276-52C2-4033-9CB7-331ADA4F2CB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2F2F2"/>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bwMode="auto">
          <a:xfrm>
            <a:off x="0" y="304800"/>
            <a:ext cx="9144000" cy="1020763"/>
          </a:xfrm>
          <a:prstGeom prst="rect">
            <a:avLst/>
          </a:prstGeom>
          <a:noFill/>
          <a:ln w="9525">
            <a:noFill/>
            <a:miter lim="800000"/>
            <a:headEnd/>
            <a:tailEnd/>
          </a:ln>
        </p:spPr>
        <p:txBody>
          <a:bodyPr vert="horz" wrap="square" lIns="0" tIns="0" rIns="0" bIns="0" numCol="1" anchor="ctr" anchorCtr="0" compatLnSpc="1">
            <a:prstTxWarp prst="textNoShape">
              <a:avLst/>
            </a:prstTxWarp>
          </a:bodyPr>
          <a:lstStyle/>
          <a:p>
            <a:pPr lvl="0"/>
            <a:r>
              <a:rPr lang="en-US" smtClean="0"/>
              <a:t>Click to edit Master title style</a:t>
            </a:r>
            <a:endParaRPr lang="en-US" dirty="0" smtClean="0"/>
          </a:p>
        </p:txBody>
      </p:sp>
      <p:sp>
        <p:nvSpPr>
          <p:cNvPr id="2150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50532" name="Rectangle 4"/>
          <p:cNvSpPr>
            <a:spLocks noGrp="1" noChangeArrowheads="1"/>
          </p:cNvSpPr>
          <p:nvPr>
            <p:ph type="dt" sz="half" idx="2"/>
          </p:nvPr>
        </p:nvSpPr>
        <p:spPr bwMode="auto">
          <a:xfrm>
            <a:off x="457200" y="63817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21EB0040-0458-4D9B-AEE8-2770B19EFA51}" type="datetimeFigureOut">
              <a:rPr lang="en-US" smtClean="0"/>
              <a:pPr/>
              <a:t>7/15/2010</a:t>
            </a:fld>
            <a:endParaRPr lang="en-US"/>
          </a:p>
        </p:txBody>
      </p:sp>
      <p:sp>
        <p:nvSpPr>
          <p:cNvPr id="150533" name="Rectangle 5"/>
          <p:cNvSpPr>
            <a:spLocks noGrp="1" noChangeArrowheads="1"/>
          </p:cNvSpPr>
          <p:nvPr>
            <p:ph type="ftr" sz="quarter" idx="3"/>
          </p:nvPr>
        </p:nvSpPr>
        <p:spPr bwMode="auto">
          <a:xfrm>
            <a:off x="3124200" y="6381750"/>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50534" name="Rectangle 6"/>
          <p:cNvSpPr>
            <a:spLocks noGrp="1" noChangeArrowheads="1"/>
          </p:cNvSpPr>
          <p:nvPr>
            <p:ph type="sldNum" sz="quarter" idx="4"/>
          </p:nvPr>
        </p:nvSpPr>
        <p:spPr bwMode="auto">
          <a:xfrm>
            <a:off x="6019800" y="63817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C0379276-52C2-4033-9CB7-331ADA4F2CBD}" type="slidenum">
              <a:rPr lang="en-US" smtClean="0"/>
              <a:pPr/>
              <a:t>‹#›</a:t>
            </a:fld>
            <a:endParaRPr lang="en-US"/>
          </a:p>
        </p:txBody>
      </p:sp>
      <p:pic>
        <p:nvPicPr>
          <p:cNvPr id="9" name="Picture 14" descr="CDClogo286"/>
          <p:cNvPicPr>
            <a:picLocks noChangeAspect="1" noChangeArrowheads="1"/>
          </p:cNvPicPr>
          <p:nvPr/>
        </p:nvPicPr>
        <p:blipFill>
          <a:blip r:embed="rId14" cstate="print"/>
          <a:srcRect/>
          <a:stretch>
            <a:fillRect/>
          </a:stretch>
        </p:blipFill>
        <p:spPr bwMode="auto">
          <a:xfrm>
            <a:off x="8229600" y="6324600"/>
            <a:ext cx="914400" cy="5492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rtl="0" eaLnBrk="1" fontAlgn="base" hangingPunct="1">
        <a:spcBef>
          <a:spcPct val="0"/>
        </a:spcBef>
        <a:spcAft>
          <a:spcPct val="0"/>
        </a:spcAft>
        <a:defRPr sz="2000" b="1">
          <a:solidFill>
            <a:schemeClr val="tx1"/>
          </a:solidFill>
          <a:latin typeface="+mj-lt"/>
          <a:ea typeface="+mj-ea"/>
          <a:cs typeface="Arial" pitchFamily="34" charset="0"/>
        </a:defRPr>
      </a:lvl1pPr>
      <a:lvl2pPr algn="ctr" rtl="0" eaLnBrk="1" fontAlgn="base" hangingPunct="1">
        <a:spcBef>
          <a:spcPct val="0"/>
        </a:spcBef>
        <a:spcAft>
          <a:spcPct val="0"/>
        </a:spcAft>
        <a:defRPr sz="3400" b="1">
          <a:solidFill>
            <a:srgbClr val="0B3D91"/>
          </a:solidFill>
          <a:latin typeface="Arial" charset="0"/>
          <a:cs typeface="Arial" charset="0"/>
        </a:defRPr>
      </a:lvl2pPr>
      <a:lvl3pPr algn="ctr" rtl="0" eaLnBrk="1" fontAlgn="base" hangingPunct="1">
        <a:spcBef>
          <a:spcPct val="0"/>
        </a:spcBef>
        <a:spcAft>
          <a:spcPct val="0"/>
        </a:spcAft>
        <a:defRPr sz="3400" b="1">
          <a:solidFill>
            <a:srgbClr val="0B3D91"/>
          </a:solidFill>
          <a:latin typeface="Arial" charset="0"/>
          <a:cs typeface="Arial" charset="0"/>
        </a:defRPr>
      </a:lvl3pPr>
      <a:lvl4pPr algn="ctr" rtl="0" eaLnBrk="1" fontAlgn="base" hangingPunct="1">
        <a:spcBef>
          <a:spcPct val="0"/>
        </a:spcBef>
        <a:spcAft>
          <a:spcPct val="0"/>
        </a:spcAft>
        <a:defRPr sz="3400" b="1">
          <a:solidFill>
            <a:srgbClr val="0B3D91"/>
          </a:solidFill>
          <a:latin typeface="Arial" charset="0"/>
          <a:cs typeface="Arial" charset="0"/>
        </a:defRPr>
      </a:lvl4pPr>
      <a:lvl5pPr algn="ctr" rtl="0" eaLnBrk="1" fontAlgn="base" hangingPunct="1">
        <a:spcBef>
          <a:spcPct val="0"/>
        </a:spcBef>
        <a:spcAft>
          <a:spcPct val="0"/>
        </a:spcAft>
        <a:defRPr sz="3400" b="1">
          <a:solidFill>
            <a:srgbClr val="0B3D91"/>
          </a:solidFill>
          <a:latin typeface="Arial" charset="0"/>
          <a:cs typeface="Arial" charset="0"/>
        </a:defRPr>
      </a:lvl5pPr>
      <a:lvl6pPr marL="457200" algn="ctr" rtl="0" eaLnBrk="1" fontAlgn="base" hangingPunct="1">
        <a:spcBef>
          <a:spcPct val="0"/>
        </a:spcBef>
        <a:spcAft>
          <a:spcPct val="0"/>
        </a:spcAft>
        <a:defRPr sz="2000" b="1">
          <a:solidFill>
            <a:srgbClr val="0B3D91"/>
          </a:solidFill>
          <a:latin typeface="Arial Narrow" pitchFamily="34" charset="0"/>
        </a:defRPr>
      </a:lvl6pPr>
      <a:lvl7pPr marL="914400" algn="ctr" rtl="0" eaLnBrk="1" fontAlgn="base" hangingPunct="1">
        <a:spcBef>
          <a:spcPct val="0"/>
        </a:spcBef>
        <a:spcAft>
          <a:spcPct val="0"/>
        </a:spcAft>
        <a:defRPr sz="2000" b="1">
          <a:solidFill>
            <a:srgbClr val="0B3D91"/>
          </a:solidFill>
          <a:latin typeface="Arial Narrow" pitchFamily="34" charset="0"/>
        </a:defRPr>
      </a:lvl7pPr>
      <a:lvl8pPr marL="1371600" algn="ctr" rtl="0" eaLnBrk="1" fontAlgn="base" hangingPunct="1">
        <a:spcBef>
          <a:spcPct val="0"/>
        </a:spcBef>
        <a:spcAft>
          <a:spcPct val="0"/>
        </a:spcAft>
        <a:defRPr sz="2000" b="1">
          <a:solidFill>
            <a:srgbClr val="0B3D91"/>
          </a:solidFill>
          <a:latin typeface="Arial Narrow" pitchFamily="34" charset="0"/>
        </a:defRPr>
      </a:lvl8pPr>
      <a:lvl9pPr marL="1828800" algn="ctr" rtl="0" eaLnBrk="1" fontAlgn="base" hangingPunct="1">
        <a:spcBef>
          <a:spcPct val="0"/>
        </a:spcBef>
        <a:spcAft>
          <a:spcPct val="0"/>
        </a:spcAft>
        <a:defRPr sz="2000" b="1">
          <a:solidFill>
            <a:srgbClr val="0B3D91"/>
          </a:solidFill>
          <a:latin typeface="Arial Narrow" pitchFamily="34"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0" y="1981200"/>
            <a:ext cx="9144000" cy="1470025"/>
          </a:xfrm>
        </p:spPr>
        <p:txBody>
          <a:bodyPr/>
          <a:lstStyle/>
          <a:p>
            <a:r>
              <a:rPr lang="en-US" dirty="0" smtClean="0"/>
              <a:t>Alcohol and Other Drug Use</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5"/>
          <p:cNvSpPr>
            <a:spLocks noGrp="1" noChangeArrowheads="1"/>
          </p:cNvSpPr>
          <p:nvPr>
            <p:ph type="title"/>
          </p:nvPr>
        </p:nvSpPr>
        <p:spPr/>
        <p:txBody>
          <a:bodyPr>
            <a:normAutofit/>
          </a:bodyPr>
          <a:lstStyle/>
          <a:p>
            <a:r>
              <a:rPr lang="en-US" dirty="0" smtClean="0"/>
              <a:t>Percentage of High School Students Who Used Marijuana on School Property,*</a:t>
            </a:r>
            <a:br>
              <a:rPr lang="en-US" dirty="0" smtClean="0"/>
            </a:br>
            <a:r>
              <a:rPr lang="en-US" dirty="0" smtClean="0"/>
              <a:t> by Type of Grades Earned (Mostly A’s, B’s, C’s or D’s/F’s), 2009**</a:t>
            </a:r>
          </a:p>
        </p:txBody>
      </p:sp>
      <p:graphicFrame>
        <p:nvGraphicFramePr>
          <p:cNvPr id="6" name="Object 3" descr="Among high school students nationwide in 2009 who used marijuana on school property one or more times during the 30 days before the survey: Mostly A's 2%, Mostly B's 3%, Mostly C's 6%, Mostly D's/F's 17%."/>
          <p:cNvGraphicFramePr>
            <a:graphicFrameLocks noGrp="1" noChangeAspect="1"/>
          </p:cNvGraphicFramePr>
          <p:nvPr>
            <p:ph idx="1"/>
          </p:nvPr>
        </p:nvGraphicFramePr>
        <p:xfrm>
          <a:off x="469157" y="1371600"/>
          <a:ext cx="8205685"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9220" name="Text Box 4"/>
          <p:cNvSpPr txBox="1">
            <a:spLocks noChangeArrowheads="1"/>
          </p:cNvSpPr>
          <p:nvPr/>
        </p:nvSpPr>
        <p:spPr bwMode="auto">
          <a:xfrm>
            <a:off x="0" y="5943600"/>
            <a:ext cx="5384800" cy="461963"/>
          </a:xfrm>
          <a:prstGeom prst="rect">
            <a:avLst/>
          </a:prstGeom>
          <a:noFill/>
          <a:ln w="9525">
            <a:noFill/>
            <a:miter lim="800000"/>
            <a:headEnd/>
            <a:tailEnd/>
          </a:ln>
        </p:spPr>
        <p:txBody>
          <a:bodyPr>
            <a:spAutoFit/>
          </a:bodyPr>
          <a:lstStyle/>
          <a:p>
            <a:r>
              <a:rPr lang="en-US" sz="1200" i="1">
                <a:latin typeface="Arial Narrow" pitchFamily="34" charset="0"/>
              </a:rPr>
              <a:t>*One or more times during the 30 days before the survey.</a:t>
            </a:r>
          </a:p>
          <a:p>
            <a:r>
              <a:rPr lang="en-US" sz="1200" i="1">
                <a:latin typeface="Arial Narrow" pitchFamily="34" charset="0"/>
              </a:rPr>
              <a:t>**p&lt;.0001 after controlling for sex, race/ethnicity, and grade level. </a:t>
            </a:r>
          </a:p>
        </p:txBody>
      </p:sp>
      <p:sp>
        <p:nvSpPr>
          <p:cNvPr id="9221" name="TextBox 4"/>
          <p:cNvSpPr txBox="1">
            <a:spLocks noChangeArrowheads="1"/>
          </p:cNvSpPr>
          <p:nvPr/>
        </p:nvSpPr>
        <p:spPr bwMode="auto">
          <a:xfrm>
            <a:off x="0" y="6477000"/>
            <a:ext cx="4800600" cy="338138"/>
          </a:xfrm>
          <a:prstGeom prst="rect">
            <a:avLst/>
          </a:prstGeom>
          <a:noFill/>
          <a:ln w="9525">
            <a:noFill/>
            <a:miter lim="800000"/>
            <a:headEnd/>
            <a:tailEnd/>
          </a:ln>
        </p:spPr>
        <p:txBody>
          <a:bodyPr>
            <a:spAutoFit/>
          </a:bodyPr>
          <a:lstStyle/>
          <a:p>
            <a:r>
              <a:rPr lang="en-US" sz="1600" i="1"/>
              <a:t>United States, Youth Risk Behavior Survey, 2009</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5"/>
          <p:cNvSpPr>
            <a:spLocks noGrp="1" noChangeArrowheads="1"/>
          </p:cNvSpPr>
          <p:nvPr>
            <p:ph type="title"/>
          </p:nvPr>
        </p:nvSpPr>
        <p:spPr/>
        <p:txBody>
          <a:bodyPr>
            <a:normAutofit/>
          </a:bodyPr>
          <a:lstStyle/>
          <a:p>
            <a:r>
              <a:rPr lang="en-US" dirty="0" smtClean="0"/>
              <a:t>Percentage of High School Students Who Ever Took Prescription Drugs Without a </a:t>
            </a:r>
            <a:br>
              <a:rPr lang="en-US" dirty="0" smtClean="0"/>
            </a:br>
            <a:r>
              <a:rPr lang="en-US" dirty="0" smtClean="0"/>
              <a:t>Doctor's Prescription,* by Type of Grades Earned (Mostly A’s, B’s, C’s or D’s/F’s), 2009**</a:t>
            </a:r>
          </a:p>
        </p:txBody>
      </p:sp>
      <p:graphicFrame>
        <p:nvGraphicFramePr>
          <p:cNvPr id="6" name="Object 3" descr="Among high school students nationwide in 2009 who ever took prescription drugs [e.g., OxyContin, Percocet, Vicodin, Adderall, Ritalin, or Xanax] without a doctor’s prescription one or more times during their life: Mostly A's 13%, Mostly B's 19%, Mostly C's 26%, Mostly D's/F's 41%."/>
          <p:cNvGraphicFramePr>
            <a:graphicFrameLocks noGrp="1" noChangeAspect="1"/>
          </p:cNvGraphicFramePr>
          <p:nvPr>
            <p:ph idx="1"/>
          </p:nvPr>
        </p:nvGraphicFramePr>
        <p:xfrm>
          <a:off x="469157" y="1371600"/>
          <a:ext cx="8205685"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10244" name="Text Box 4"/>
          <p:cNvSpPr txBox="1">
            <a:spLocks noChangeArrowheads="1"/>
          </p:cNvSpPr>
          <p:nvPr/>
        </p:nvSpPr>
        <p:spPr bwMode="auto">
          <a:xfrm>
            <a:off x="0" y="5943600"/>
            <a:ext cx="6400800" cy="461963"/>
          </a:xfrm>
          <a:prstGeom prst="rect">
            <a:avLst/>
          </a:prstGeom>
          <a:noFill/>
          <a:ln w="9525">
            <a:noFill/>
            <a:miter lim="800000"/>
            <a:headEnd/>
            <a:tailEnd/>
          </a:ln>
        </p:spPr>
        <p:txBody>
          <a:bodyPr>
            <a:spAutoFit/>
          </a:bodyPr>
          <a:lstStyle/>
          <a:p>
            <a:r>
              <a:rPr lang="en-US" sz="1200" i="1">
                <a:latin typeface="Arial Narrow" pitchFamily="34" charset="0"/>
              </a:rPr>
              <a:t>*For example, OxyContin, Percocet, Vicodin, Adderall, Ritalin, or Xanax one or more times during their life. </a:t>
            </a:r>
          </a:p>
          <a:p>
            <a:r>
              <a:rPr lang="en-US" sz="1200" i="1">
                <a:latin typeface="Arial Narrow" pitchFamily="34" charset="0"/>
              </a:rPr>
              <a:t>**p&lt;.0001 after controlling for sex, race/ethnicity, and grade level. </a:t>
            </a:r>
          </a:p>
        </p:txBody>
      </p:sp>
      <p:sp>
        <p:nvSpPr>
          <p:cNvPr id="10245" name="TextBox 4"/>
          <p:cNvSpPr txBox="1">
            <a:spLocks noChangeArrowheads="1"/>
          </p:cNvSpPr>
          <p:nvPr/>
        </p:nvSpPr>
        <p:spPr bwMode="auto">
          <a:xfrm>
            <a:off x="0" y="6477000"/>
            <a:ext cx="4800600" cy="338138"/>
          </a:xfrm>
          <a:prstGeom prst="rect">
            <a:avLst/>
          </a:prstGeom>
          <a:noFill/>
          <a:ln w="9525">
            <a:noFill/>
            <a:miter lim="800000"/>
            <a:headEnd/>
            <a:tailEnd/>
          </a:ln>
        </p:spPr>
        <p:txBody>
          <a:bodyPr>
            <a:spAutoFit/>
          </a:bodyPr>
          <a:lstStyle/>
          <a:p>
            <a:r>
              <a:rPr lang="en-US" sz="1600" i="1"/>
              <a:t>United States, Youth Risk Behavior Survey, 2009</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5"/>
          <p:cNvSpPr>
            <a:spLocks noGrp="1" noChangeArrowheads="1"/>
          </p:cNvSpPr>
          <p:nvPr>
            <p:ph type="title"/>
          </p:nvPr>
        </p:nvSpPr>
        <p:spPr/>
        <p:txBody>
          <a:bodyPr/>
          <a:lstStyle/>
          <a:p>
            <a:r>
              <a:rPr lang="en-US" dirty="0" smtClean="0"/>
              <a:t>Percentage of High School Students Who Ever Used Cocaine,* </a:t>
            </a:r>
            <a:br>
              <a:rPr lang="en-US" dirty="0" smtClean="0"/>
            </a:br>
            <a:r>
              <a:rPr lang="en-US" dirty="0" smtClean="0"/>
              <a:t>by Type of Grades Earned (Mostly A’s, B’s, C’s or D’s/F’s), 2009**</a:t>
            </a:r>
          </a:p>
        </p:txBody>
      </p:sp>
      <p:graphicFrame>
        <p:nvGraphicFramePr>
          <p:cNvPr id="6" name="Object 3" descr="Among high school students nationwide in 2009 who ever used any form of cocaine (e.g., powder, crack, or freebase) one or more times&#10;during their life: Mostly A's 3%, Mostly B's 5%, Mostly C's 9%, Mostly D's/F's 20%."/>
          <p:cNvGraphicFramePr>
            <a:graphicFrameLocks noGrp="1" noChangeAspect="1"/>
          </p:cNvGraphicFramePr>
          <p:nvPr>
            <p:ph idx="1"/>
          </p:nvPr>
        </p:nvGraphicFramePr>
        <p:xfrm>
          <a:off x="468270" y="1371600"/>
          <a:ext cx="8207459"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11268" name="Text Box 4"/>
          <p:cNvSpPr txBox="1">
            <a:spLocks noChangeArrowheads="1"/>
          </p:cNvSpPr>
          <p:nvPr/>
        </p:nvSpPr>
        <p:spPr bwMode="auto">
          <a:xfrm>
            <a:off x="0" y="5943600"/>
            <a:ext cx="6934200" cy="461963"/>
          </a:xfrm>
          <a:prstGeom prst="rect">
            <a:avLst/>
          </a:prstGeom>
          <a:noFill/>
          <a:ln w="9525">
            <a:noFill/>
            <a:miter lim="800000"/>
            <a:headEnd/>
            <a:tailEnd/>
          </a:ln>
        </p:spPr>
        <p:txBody>
          <a:bodyPr>
            <a:spAutoFit/>
          </a:bodyPr>
          <a:lstStyle/>
          <a:p>
            <a:r>
              <a:rPr lang="en-US" sz="1200" i="1">
                <a:latin typeface="Arial Narrow" pitchFamily="34" charset="0"/>
              </a:rPr>
              <a:t>*Used any form of cocaine (e.g., powder, crack, or freebase) one or more times during their life. </a:t>
            </a:r>
          </a:p>
          <a:p>
            <a:r>
              <a:rPr lang="en-US" sz="1200" i="1">
                <a:latin typeface="Arial Narrow" pitchFamily="34" charset="0"/>
              </a:rPr>
              <a:t>**p&lt;.0001 after controlling for sex, race/ethnicity, and grade level. </a:t>
            </a:r>
          </a:p>
        </p:txBody>
      </p:sp>
      <p:sp>
        <p:nvSpPr>
          <p:cNvPr id="11269" name="TextBox 4"/>
          <p:cNvSpPr txBox="1">
            <a:spLocks noChangeArrowheads="1"/>
          </p:cNvSpPr>
          <p:nvPr/>
        </p:nvSpPr>
        <p:spPr bwMode="auto">
          <a:xfrm>
            <a:off x="0" y="6477000"/>
            <a:ext cx="4800600" cy="338138"/>
          </a:xfrm>
          <a:prstGeom prst="rect">
            <a:avLst/>
          </a:prstGeom>
          <a:noFill/>
          <a:ln w="9525">
            <a:noFill/>
            <a:miter lim="800000"/>
            <a:headEnd/>
            <a:tailEnd/>
          </a:ln>
        </p:spPr>
        <p:txBody>
          <a:bodyPr>
            <a:spAutoFit/>
          </a:bodyPr>
          <a:lstStyle/>
          <a:p>
            <a:r>
              <a:rPr lang="en-US" sz="1600" i="1"/>
              <a:t>United States, Youth Risk Behavior Survey, 2009</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5"/>
          <p:cNvSpPr>
            <a:spLocks noGrp="1" noChangeArrowheads="1"/>
          </p:cNvSpPr>
          <p:nvPr>
            <p:ph type="title"/>
          </p:nvPr>
        </p:nvSpPr>
        <p:spPr/>
        <p:txBody>
          <a:bodyPr/>
          <a:lstStyle/>
          <a:p>
            <a:r>
              <a:rPr lang="en-US" dirty="0" smtClean="0"/>
              <a:t>Percentage of High School Students Who Currently Used Cocaine,* </a:t>
            </a:r>
            <a:br>
              <a:rPr lang="en-US" dirty="0" smtClean="0"/>
            </a:br>
            <a:r>
              <a:rPr lang="en-US" dirty="0" smtClean="0"/>
              <a:t>by Type of Grades Earned (Mostly A’s, B’s, C’s or D’s/F’s), 2009**</a:t>
            </a:r>
          </a:p>
        </p:txBody>
      </p:sp>
      <p:graphicFrame>
        <p:nvGraphicFramePr>
          <p:cNvPr id="6" name="Object 3" descr="Among high school students nationwide in 2009 who used any form of cocaine (e.g., powder, crack, or freebase) one or more times during the 30 days before the survey: Mostly A's 1%, Mostly B's 2%, Mostly C's 3%, Mostly D's/F's 13%."/>
          <p:cNvGraphicFramePr>
            <a:graphicFrameLocks noGrp="1" noChangeAspect="1"/>
          </p:cNvGraphicFramePr>
          <p:nvPr>
            <p:ph idx="1"/>
          </p:nvPr>
        </p:nvGraphicFramePr>
        <p:xfrm>
          <a:off x="468270" y="1371600"/>
          <a:ext cx="8207459"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12292" name="Text Box 4"/>
          <p:cNvSpPr txBox="1">
            <a:spLocks noChangeArrowheads="1"/>
          </p:cNvSpPr>
          <p:nvPr/>
        </p:nvSpPr>
        <p:spPr bwMode="auto">
          <a:xfrm>
            <a:off x="0" y="5943600"/>
            <a:ext cx="6705600" cy="461963"/>
          </a:xfrm>
          <a:prstGeom prst="rect">
            <a:avLst/>
          </a:prstGeom>
          <a:noFill/>
          <a:ln w="9525">
            <a:noFill/>
            <a:miter lim="800000"/>
            <a:headEnd/>
            <a:tailEnd/>
          </a:ln>
        </p:spPr>
        <p:txBody>
          <a:bodyPr>
            <a:spAutoFit/>
          </a:bodyPr>
          <a:lstStyle/>
          <a:p>
            <a:r>
              <a:rPr lang="en-US" sz="1200" i="1">
                <a:latin typeface="Arial Narrow" pitchFamily="34" charset="0"/>
              </a:rPr>
              <a:t>*Any form of cocaine (e.g., powder, crack, or freebase) one or more times during the 30 days before the survey.</a:t>
            </a:r>
          </a:p>
          <a:p>
            <a:r>
              <a:rPr lang="en-US" sz="1200" i="1">
                <a:latin typeface="Arial Narrow" pitchFamily="34" charset="0"/>
              </a:rPr>
              <a:t>**p&lt;.0001 after controlling for sex, race/ethnicity, and grade level. </a:t>
            </a:r>
          </a:p>
        </p:txBody>
      </p:sp>
      <p:sp>
        <p:nvSpPr>
          <p:cNvPr id="12293" name="TextBox 4"/>
          <p:cNvSpPr txBox="1">
            <a:spLocks noChangeArrowheads="1"/>
          </p:cNvSpPr>
          <p:nvPr/>
        </p:nvSpPr>
        <p:spPr bwMode="auto">
          <a:xfrm>
            <a:off x="0" y="6477000"/>
            <a:ext cx="4800600" cy="338138"/>
          </a:xfrm>
          <a:prstGeom prst="rect">
            <a:avLst/>
          </a:prstGeom>
          <a:noFill/>
          <a:ln w="9525">
            <a:noFill/>
            <a:miter lim="800000"/>
            <a:headEnd/>
            <a:tailEnd/>
          </a:ln>
        </p:spPr>
        <p:txBody>
          <a:bodyPr>
            <a:spAutoFit/>
          </a:bodyPr>
          <a:lstStyle/>
          <a:p>
            <a:r>
              <a:rPr lang="en-US" sz="1600" i="1"/>
              <a:t>United States, Youth Risk Behavior Survey, 2009</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5"/>
          <p:cNvSpPr>
            <a:spLocks noGrp="1" noChangeArrowheads="1"/>
          </p:cNvSpPr>
          <p:nvPr>
            <p:ph type="title"/>
          </p:nvPr>
        </p:nvSpPr>
        <p:spPr/>
        <p:txBody>
          <a:bodyPr/>
          <a:lstStyle/>
          <a:p>
            <a:r>
              <a:rPr lang="en-US" dirty="0" smtClean="0"/>
              <a:t>Percentage of High School Students Who Ever Injected Illegal Drugs,* </a:t>
            </a:r>
            <a:br>
              <a:rPr lang="en-US" dirty="0" smtClean="0"/>
            </a:br>
            <a:r>
              <a:rPr lang="en-US" dirty="0" smtClean="0"/>
              <a:t>by Type of Grades Earned (Mostly A’s, B’s, C’s or D’s/F’s), 2009**</a:t>
            </a:r>
          </a:p>
        </p:txBody>
      </p:sp>
      <p:graphicFrame>
        <p:nvGraphicFramePr>
          <p:cNvPr id="6" name="Object 3" descr="Among high school students nationwide in 2009 who used a needle to inject any illegal drug into their body one or more times during their life: Mostly A's 1%, Mostly B's 1%, Mostly C's 2%, Mostly D's/F's 9%."/>
          <p:cNvGraphicFramePr>
            <a:graphicFrameLocks noGrp="1" noChangeAspect="1"/>
          </p:cNvGraphicFramePr>
          <p:nvPr>
            <p:ph idx="1"/>
          </p:nvPr>
        </p:nvGraphicFramePr>
        <p:xfrm>
          <a:off x="468270" y="1371600"/>
          <a:ext cx="8207459"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13316" name="Text Box 4"/>
          <p:cNvSpPr txBox="1">
            <a:spLocks noChangeArrowheads="1"/>
          </p:cNvSpPr>
          <p:nvPr/>
        </p:nvSpPr>
        <p:spPr bwMode="auto">
          <a:xfrm>
            <a:off x="0" y="5943600"/>
            <a:ext cx="5410200" cy="461963"/>
          </a:xfrm>
          <a:prstGeom prst="rect">
            <a:avLst/>
          </a:prstGeom>
          <a:noFill/>
          <a:ln w="9525">
            <a:noFill/>
            <a:miter lim="800000"/>
            <a:headEnd/>
            <a:tailEnd/>
          </a:ln>
        </p:spPr>
        <p:txBody>
          <a:bodyPr>
            <a:spAutoFit/>
          </a:bodyPr>
          <a:lstStyle/>
          <a:p>
            <a:r>
              <a:rPr lang="en-US" sz="1200">
                <a:latin typeface="Arial Narrow" pitchFamily="34" charset="0"/>
              </a:rPr>
              <a:t>*</a:t>
            </a:r>
            <a:r>
              <a:rPr lang="en-US" sz="1200" i="1">
                <a:latin typeface="Arial Narrow" pitchFamily="34" charset="0"/>
              </a:rPr>
              <a:t>Used a needle to inject any illegal drug into their body one or more times during their life</a:t>
            </a:r>
            <a:r>
              <a:rPr lang="en-US" sz="1200">
                <a:latin typeface="Arial Narrow" pitchFamily="34" charset="0"/>
              </a:rPr>
              <a:t>. </a:t>
            </a:r>
          </a:p>
          <a:p>
            <a:r>
              <a:rPr lang="en-US" sz="1200" i="1">
                <a:latin typeface="Arial Narrow" pitchFamily="34" charset="0"/>
              </a:rPr>
              <a:t>**p&lt;.0001 after controlling for sex, race/ethnicity, and grade level. </a:t>
            </a:r>
          </a:p>
        </p:txBody>
      </p:sp>
      <p:sp>
        <p:nvSpPr>
          <p:cNvPr id="13317" name="TextBox 4"/>
          <p:cNvSpPr txBox="1">
            <a:spLocks noChangeArrowheads="1"/>
          </p:cNvSpPr>
          <p:nvPr/>
        </p:nvSpPr>
        <p:spPr bwMode="auto">
          <a:xfrm>
            <a:off x="0" y="6477000"/>
            <a:ext cx="4800600" cy="338138"/>
          </a:xfrm>
          <a:prstGeom prst="rect">
            <a:avLst/>
          </a:prstGeom>
          <a:noFill/>
          <a:ln w="9525">
            <a:noFill/>
            <a:miter lim="800000"/>
            <a:headEnd/>
            <a:tailEnd/>
          </a:ln>
        </p:spPr>
        <p:txBody>
          <a:bodyPr>
            <a:spAutoFit/>
          </a:bodyPr>
          <a:lstStyle/>
          <a:p>
            <a:r>
              <a:rPr lang="en-US" sz="1600" i="1"/>
              <a:t>United States, Youth Risk Behavior Survey, 2009</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5"/>
          <p:cNvSpPr>
            <a:spLocks noGrp="1" noChangeArrowheads="1"/>
          </p:cNvSpPr>
          <p:nvPr>
            <p:ph type="title"/>
          </p:nvPr>
        </p:nvSpPr>
        <p:spPr/>
        <p:txBody>
          <a:bodyPr/>
          <a:lstStyle/>
          <a:p>
            <a:r>
              <a:rPr lang="en-US" dirty="0" smtClean="0"/>
              <a:t>Percentage of High School Students Who Ever Used Inhalants,* </a:t>
            </a:r>
            <a:br>
              <a:rPr lang="en-US" dirty="0" smtClean="0"/>
            </a:br>
            <a:r>
              <a:rPr lang="en-US" dirty="0" smtClean="0"/>
              <a:t>by Type of Grades Earned (Mostly A’s, B’s, C’s or D’s/F’s), 2009**</a:t>
            </a:r>
          </a:p>
        </p:txBody>
      </p:sp>
      <p:graphicFrame>
        <p:nvGraphicFramePr>
          <p:cNvPr id="6" name="Object 3" descr="Among high school students nationwide in 2009 who sniffed glue, breathed the contents of aerosol spray cans, or inhaled any paints or sprays to get high one or more times during their life: Mostly A's 7%, Mostly B's 11%, Mostly C's 14%, Mostly D's/F's 27%."/>
          <p:cNvGraphicFramePr>
            <a:graphicFrameLocks noGrp="1" noChangeAspect="1"/>
          </p:cNvGraphicFramePr>
          <p:nvPr>
            <p:ph idx="1"/>
          </p:nvPr>
        </p:nvGraphicFramePr>
        <p:xfrm>
          <a:off x="468270" y="1371600"/>
          <a:ext cx="8207459"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14340" name="Text Box 4"/>
          <p:cNvSpPr txBox="1">
            <a:spLocks noChangeArrowheads="1"/>
          </p:cNvSpPr>
          <p:nvPr/>
        </p:nvSpPr>
        <p:spPr bwMode="auto">
          <a:xfrm>
            <a:off x="0" y="5867400"/>
            <a:ext cx="8077200" cy="461963"/>
          </a:xfrm>
          <a:prstGeom prst="rect">
            <a:avLst/>
          </a:prstGeom>
          <a:noFill/>
          <a:ln w="9525">
            <a:noFill/>
            <a:miter lim="800000"/>
            <a:headEnd/>
            <a:tailEnd/>
          </a:ln>
        </p:spPr>
        <p:txBody>
          <a:bodyPr>
            <a:spAutoFit/>
          </a:bodyPr>
          <a:lstStyle/>
          <a:p>
            <a:r>
              <a:rPr lang="en-US" sz="1200" i="1">
                <a:latin typeface="Arial Narrow" pitchFamily="34" charset="0"/>
              </a:rPr>
              <a:t>*Sniffed glue, breathed the contents of aerosol spray cans, or inhaled any paints or sprays to get high one or more times during their life. **p&lt;.0001 after controlling for sex, race/ethnicity, and grade level. </a:t>
            </a:r>
          </a:p>
        </p:txBody>
      </p:sp>
      <p:sp>
        <p:nvSpPr>
          <p:cNvPr id="14341" name="TextBox 4"/>
          <p:cNvSpPr txBox="1">
            <a:spLocks noChangeArrowheads="1"/>
          </p:cNvSpPr>
          <p:nvPr/>
        </p:nvSpPr>
        <p:spPr bwMode="auto">
          <a:xfrm>
            <a:off x="0" y="6477000"/>
            <a:ext cx="4800600" cy="338138"/>
          </a:xfrm>
          <a:prstGeom prst="rect">
            <a:avLst/>
          </a:prstGeom>
          <a:noFill/>
          <a:ln w="9525">
            <a:noFill/>
            <a:miter lim="800000"/>
            <a:headEnd/>
            <a:tailEnd/>
          </a:ln>
        </p:spPr>
        <p:txBody>
          <a:bodyPr>
            <a:spAutoFit/>
          </a:bodyPr>
          <a:lstStyle/>
          <a:p>
            <a:r>
              <a:rPr lang="en-US" sz="1600" i="1"/>
              <a:t>United States, Youth Risk Behavior Survey, 2009</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5"/>
          <p:cNvSpPr>
            <a:spLocks noGrp="1" noChangeArrowheads="1"/>
          </p:cNvSpPr>
          <p:nvPr>
            <p:ph type="title"/>
          </p:nvPr>
        </p:nvSpPr>
        <p:spPr/>
        <p:txBody>
          <a:bodyPr>
            <a:normAutofit/>
          </a:bodyPr>
          <a:lstStyle/>
          <a:p>
            <a:r>
              <a:rPr lang="en-US" dirty="0" smtClean="0"/>
              <a:t>Percentage of High School Students Who Ever Took Steroids Without a Doctor’s </a:t>
            </a:r>
            <a:br>
              <a:rPr lang="en-US" dirty="0" smtClean="0"/>
            </a:br>
            <a:r>
              <a:rPr lang="en-US" dirty="0" smtClean="0"/>
              <a:t>Prescription,* by Type of Grades Earned (Mostly A’s, B’s, C’s or D’s/F’s), 2009**</a:t>
            </a:r>
          </a:p>
        </p:txBody>
      </p:sp>
      <p:graphicFrame>
        <p:nvGraphicFramePr>
          <p:cNvPr id="6" name="Object 3" descr="Among high school students nationwide in 2009 who took steroid pills or shots without a doctor’s prescription one or more times during their life: Mostly A's 2%, Mostly B's 2%, Mostly C's 4%, Mostly D's/F's 12%."/>
          <p:cNvGraphicFramePr>
            <a:graphicFrameLocks noGrp="1" noChangeAspect="1"/>
          </p:cNvGraphicFramePr>
          <p:nvPr>
            <p:ph idx="1"/>
          </p:nvPr>
        </p:nvGraphicFramePr>
        <p:xfrm>
          <a:off x="457200" y="1372394"/>
          <a:ext cx="8229600" cy="4524375"/>
        </p:xfrm>
        <a:graphic>
          <a:graphicData uri="http://schemas.openxmlformats.org/drawingml/2006/chart">
            <c:chart xmlns:c="http://schemas.openxmlformats.org/drawingml/2006/chart" xmlns:r="http://schemas.openxmlformats.org/officeDocument/2006/relationships" r:id="rId3"/>
          </a:graphicData>
        </a:graphic>
      </p:graphicFrame>
      <p:sp>
        <p:nvSpPr>
          <p:cNvPr id="15364" name="Text Box 4"/>
          <p:cNvSpPr txBox="1">
            <a:spLocks noChangeArrowheads="1"/>
          </p:cNvSpPr>
          <p:nvPr/>
        </p:nvSpPr>
        <p:spPr bwMode="auto">
          <a:xfrm>
            <a:off x="0" y="5943600"/>
            <a:ext cx="5867400" cy="461963"/>
          </a:xfrm>
          <a:prstGeom prst="rect">
            <a:avLst/>
          </a:prstGeom>
          <a:noFill/>
          <a:ln w="9525">
            <a:noFill/>
            <a:miter lim="800000"/>
            <a:headEnd/>
            <a:tailEnd/>
          </a:ln>
        </p:spPr>
        <p:txBody>
          <a:bodyPr>
            <a:spAutoFit/>
          </a:bodyPr>
          <a:lstStyle/>
          <a:p>
            <a:r>
              <a:rPr lang="en-US" sz="1200" i="1">
                <a:latin typeface="Arial Narrow" pitchFamily="34" charset="0"/>
              </a:rPr>
              <a:t>*Took steroid pills or shots without a doctor’s prescription one or more times during their life. </a:t>
            </a:r>
          </a:p>
          <a:p>
            <a:r>
              <a:rPr lang="en-US" sz="1200" i="1">
                <a:latin typeface="Arial Narrow" pitchFamily="34" charset="0"/>
              </a:rPr>
              <a:t>**p&lt;.0001 after controlling for sex, race/ethnicity, and grade level. </a:t>
            </a:r>
          </a:p>
        </p:txBody>
      </p:sp>
      <p:sp>
        <p:nvSpPr>
          <p:cNvPr id="15365" name="TextBox 4"/>
          <p:cNvSpPr txBox="1">
            <a:spLocks noChangeArrowheads="1"/>
          </p:cNvSpPr>
          <p:nvPr/>
        </p:nvSpPr>
        <p:spPr bwMode="auto">
          <a:xfrm>
            <a:off x="0" y="6477000"/>
            <a:ext cx="4800600" cy="338138"/>
          </a:xfrm>
          <a:prstGeom prst="rect">
            <a:avLst/>
          </a:prstGeom>
          <a:noFill/>
          <a:ln w="9525">
            <a:noFill/>
            <a:miter lim="800000"/>
            <a:headEnd/>
            <a:tailEnd/>
          </a:ln>
        </p:spPr>
        <p:txBody>
          <a:bodyPr>
            <a:spAutoFit/>
          </a:bodyPr>
          <a:lstStyle/>
          <a:p>
            <a:r>
              <a:rPr lang="en-US" sz="1600" i="1"/>
              <a:t>United States, Youth Risk Behavior Survey, 2009</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5"/>
          <p:cNvSpPr>
            <a:spLocks noGrp="1" noChangeArrowheads="1"/>
          </p:cNvSpPr>
          <p:nvPr>
            <p:ph type="title"/>
          </p:nvPr>
        </p:nvSpPr>
        <p:spPr/>
        <p:txBody>
          <a:bodyPr/>
          <a:lstStyle/>
          <a:p>
            <a:r>
              <a:rPr lang="en-US" dirty="0" smtClean="0"/>
              <a:t>Percentage of High School Students Who Ever Used Hallucinogenic Drugs,* </a:t>
            </a:r>
            <a:br>
              <a:rPr lang="en-US" dirty="0" smtClean="0"/>
            </a:br>
            <a:r>
              <a:rPr lang="en-US" dirty="0" smtClean="0"/>
              <a:t>by Type of Grades Earned (Mostly A’s, B’s, C’s or D’s/F’s), 2009**</a:t>
            </a:r>
          </a:p>
        </p:txBody>
      </p:sp>
      <p:sp>
        <p:nvSpPr>
          <p:cNvPr id="16388" name="Text Box 4"/>
          <p:cNvSpPr txBox="1">
            <a:spLocks noChangeArrowheads="1"/>
          </p:cNvSpPr>
          <p:nvPr/>
        </p:nvSpPr>
        <p:spPr bwMode="auto">
          <a:xfrm>
            <a:off x="0" y="5943600"/>
            <a:ext cx="7239000" cy="461963"/>
          </a:xfrm>
          <a:prstGeom prst="rect">
            <a:avLst/>
          </a:prstGeom>
          <a:noFill/>
          <a:ln w="9525">
            <a:noFill/>
            <a:miter lim="800000"/>
            <a:headEnd/>
            <a:tailEnd/>
          </a:ln>
        </p:spPr>
        <p:txBody>
          <a:bodyPr>
            <a:spAutoFit/>
          </a:bodyPr>
          <a:lstStyle/>
          <a:p>
            <a:r>
              <a:rPr lang="en-US" sz="1200" i="1">
                <a:latin typeface="Arial Narrow" pitchFamily="34" charset="0"/>
              </a:rPr>
              <a:t>*Used hallucinogenic drugs (e.g. LSD, acid, PCP, angel dust, mescaline, or mushrooms) one or more times during their life. </a:t>
            </a:r>
          </a:p>
          <a:p>
            <a:r>
              <a:rPr lang="en-US" sz="1200" i="1">
                <a:latin typeface="Arial Narrow" pitchFamily="34" charset="0"/>
              </a:rPr>
              <a:t>**p&lt;.0001 after controlling for sex, race/ethnicity, and grade level. </a:t>
            </a:r>
          </a:p>
        </p:txBody>
      </p:sp>
      <p:sp>
        <p:nvSpPr>
          <p:cNvPr id="16389" name="TextBox 4"/>
          <p:cNvSpPr txBox="1">
            <a:spLocks noChangeArrowheads="1"/>
          </p:cNvSpPr>
          <p:nvPr/>
        </p:nvSpPr>
        <p:spPr bwMode="auto">
          <a:xfrm>
            <a:off x="0" y="6477000"/>
            <a:ext cx="4800600" cy="338138"/>
          </a:xfrm>
          <a:prstGeom prst="rect">
            <a:avLst/>
          </a:prstGeom>
          <a:noFill/>
          <a:ln w="9525">
            <a:noFill/>
            <a:miter lim="800000"/>
            <a:headEnd/>
            <a:tailEnd/>
          </a:ln>
        </p:spPr>
        <p:txBody>
          <a:bodyPr>
            <a:spAutoFit/>
          </a:bodyPr>
          <a:lstStyle/>
          <a:p>
            <a:r>
              <a:rPr lang="en-US" sz="1600" i="1"/>
              <a:t>United States, Youth Risk Behavior Survey, 2009</a:t>
            </a:r>
          </a:p>
        </p:txBody>
      </p:sp>
      <p:graphicFrame>
        <p:nvGraphicFramePr>
          <p:cNvPr id="9" name="Object 6" descr="Among high school students nationwide in 2009 who used hallucinogenic drugs (e.g. LSD, acid, PCP, angel dust, mescaline, or mushrooms) one or more times during their life: Mostly A's 4%, Mostly B's 7%, Mostly C's 10%, Mostly D's/F's 23%."/>
          <p:cNvGraphicFramePr>
            <a:graphicFrameLocks noGrp="1" noChangeAspect="1"/>
          </p:cNvGraphicFramePr>
          <p:nvPr>
            <p:ph idx="1"/>
          </p:nvPr>
        </p:nvGraphicFramePr>
        <p:xfrm>
          <a:off x="457200" y="1372394"/>
          <a:ext cx="8229600" cy="452437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5"/>
          <p:cNvSpPr>
            <a:spLocks noGrp="1" noChangeArrowheads="1"/>
          </p:cNvSpPr>
          <p:nvPr>
            <p:ph type="title"/>
          </p:nvPr>
        </p:nvSpPr>
        <p:spPr/>
        <p:txBody>
          <a:bodyPr/>
          <a:lstStyle/>
          <a:p>
            <a:r>
              <a:rPr lang="en-US" dirty="0" smtClean="0"/>
              <a:t>Percentage of High School Students Who Ever Used Heroin,* </a:t>
            </a:r>
            <a:br>
              <a:rPr lang="en-US" dirty="0" smtClean="0"/>
            </a:br>
            <a:r>
              <a:rPr lang="en-US" dirty="0" smtClean="0"/>
              <a:t>by Type of Grades Earned (Mostly A’s, B’s, C’s or D’s/F’s), 2009**</a:t>
            </a:r>
          </a:p>
        </p:txBody>
      </p:sp>
      <p:graphicFrame>
        <p:nvGraphicFramePr>
          <p:cNvPr id="6" name="Object 3" descr="Among high school students nationwide in 2009 who used heroin (also called smack, junk, or China White) one or more times during&#10;their life: Mostly A's 2%, Mostly B's 2%, Mostly C's 2%, Mostly D's/F's 10%."/>
          <p:cNvGraphicFramePr>
            <a:graphicFrameLocks noGrp="1" noChangeAspect="1"/>
          </p:cNvGraphicFramePr>
          <p:nvPr>
            <p:ph idx="1"/>
          </p:nvPr>
        </p:nvGraphicFramePr>
        <p:xfrm>
          <a:off x="457200" y="1372394"/>
          <a:ext cx="8229600" cy="4524375"/>
        </p:xfrm>
        <a:graphic>
          <a:graphicData uri="http://schemas.openxmlformats.org/drawingml/2006/chart">
            <c:chart xmlns:c="http://schemas.openxmlformats.org/drawingml/2006/chart" xmlns:r="http://schemas.openxmlformats.org/officeDocument/2006/relationships" r:id="rId3"/>
          </a:graphicData>
        </a:graphic>
      </p:graphicFrame>
      <p:sp>
        <p:nvSpPr>
          <p:cNvPr id="17412" name="Text Box 4"/>
          <p:cNvSpPr txBox="1">
            <a:spLocks noChangeArrowheads="1"/>
          </p:cNvSpPr>
          <p:nvPr/>
        </p:nvSpPr>
        <p:spPr bwMode="auto">
          <a:xfrm>
            <a:off x="0" y="5867400"/>
            <a:ext cx="5181600" cy="461963"/>
          </a:xfrm>
          <a:prstGeom prst="rect">
            <a:avLst/>
          </a:prstGeom>
          <a:noFill/>
          <a:ln w="9525">
            <a:noFill/>
            <a:miter lim="800000"/>
            <a:headEnd/>
            <a:tailEnd/>
          </a:ln>
        </p:spPr>
        <p:txBody>
          <a:bodyPr>
            <a:spAutoFit/>
          </a:bodyPr>
          <a:lstStyle/>
          <a:p>
            <a:r>
              <a:rPr lang="en-US" sz="1200" i="1" dirty="0">
                <a:latin typeface="Arial Narrow" pitchFamily="34" charset="0"/>
              </a:rPr>
              <a:t>*Used heroin </a:t>
            </a:r>
            <a:r>
              <a:rPr lang="en-US" sz="1200" i="1" dirty="0" smtClean="0">
                <a:latin typeface="Arial Narrow" pitchFamily="34" charset="0"/>
              </a:rPr>
              <a:t>(also </a:t>
            </a:r>
            <a:r>
              <a:rPr lang="en-US" sz="1200" i="1" dirty="0">
                <a:latin typeface="Arial Narrow" pitchFamily="34" charset="0"/>
              </a:rPr>
              <a:t>called smack, junk, or China White</a:t>
            </a:r>
            <a:r>
              <a:rPr lang="en-US" sz="1200" i="1" dirty="0" smtClean="0">
                <a:latin typeface="Arial Narrow" pitchFamily="34" charset="0"/>
              </a:rPr>
              <a:t>) one </a:t>
            </a:r>
            <a:r>
              <a:rPr lang="en-US" sz="1200" i="1" dirty="0">
                <a:latin typeface="Arial Narrow" pitchFamily="34" charset="0"/>
              </a:rPr>
              <a:t>or more times during their life. </a:t>
            </a:r>
          </a:p>
          <a:p>
            <a:r>
              <a:rPr lang="en-US" sz="1200" i="1" dirty="0">
                <a:latin typeface="Arial Narrow" pitchFamily="34" charset="0"/>
              </a:rPr>
              <a:t>**p&lt;.0001 after controlling for sex, race/ethnicity, and grade level. </a:t>
            </a:r>
          </a:p>
        </p:txBody>
      </p:sp>
      <p:sp>
        <p:nvSpPr>
          <p:cNvPr id="17413" name="TextBox 4"/>
          <p:cNvSpPr txBox="1">
            <a:spLocks noChangeArrowheads="1"/>
          </p:cNvSpPr>
          <p:nvPr/>
        </p:nvSpPr>
        <p:spPr bwMode="auto">
          <a:xfrm>
            <a:off x="0" y="6477000"/>
            <a:ext cx="4724400" cy="338138"/>
          </a:xfrm>
          <a:prstGeom prst="rect">
            <a:avLst/>
          </a:prstGeom>
          <a:noFill/>
          <a:ln w="9525">
            <a:noFill/>
            <a:miter lim="800000"/>
            <a:headEnd/>
            <a:tailEnd/>
          </a:ln>
        </p:spPr>
        <p:txBody>
          <a:bodyPr>
            <a:spAutoFit/>
          </a:bodyPr>
          <a:lstStyle/>
          <a:p>
            <a:r>
              <a:rPr lang="en-US" sz="1600" i="1"/>
              <a:t>United States, Youth Risk Behavior Survey, 2009</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5"/>
          <p:cNvSpPr>
            <a:spLocks noGrp="1" noChangeArrowheads="1"/>
          </p:cNvSpPr>
          <p:nvPr>
            <p:ph type="title"/>
          </p:nvPr>
        </p:nvSpPr>
        <p:spPr/>
        <p:txBody>
          <a:bodyPr/>
          <a:lstStyle/>
          <a:p>
            <a:r>
              <a:rPr lang="en-US" dirty="0" smtClean="0"/>
              <a:t>Percentage of High School Students Who Ever Used Methamphetamines,* </a:t>
            </a:r>
            <a:br>
              <a:rPr lang="en-US" dirty="0" smtClean="0"/>
            </a:br>
            <a:r>
              <a:rPr lang="en-US" dirty="0" smtClean="0"/>
              <a:t>by Type of Grades Earned (Mostly A’s, B’s, C’s or D’s/F’s), 2009**</a:t>
            </a:r>
          </a:p>
        </p:txBody>
      </p:sp>
      <p:graphicFrame>
        <p:nvGraphicFramePr>
          <p:cNvPr id="6" name="Object 3" descr="Among high school students nationwide in 2009 who used methamphetamines (also called speed, crystal, crank, or ice) &#10;one or more times during their life: Mostly A's 2%, Mostly B's 3%, Mostly C's 5%, Mostly D's/F's 14%."/>
          <p:cNvGraphicFramePr>
            <a:graphicFrameLocks noGrp="1" noChangeAspect="1"/>
          </p:cNvGraphicFramePr>
          <p:nvPr>
            <p:ph idx="1"/>
          </p:nvPr>
        </p:nvGraphicFramePr>
        <p:xfrm>
          <a:off x="457200" y="1372394"/>
          <a:ext cx="8229600" cy="4524375"/>
        </p:xfrm>
        <a:graphic>
          <a:graphicData uri="http://schemas.openxmlformats.org/drawingml/2006/chart">
            <c:chart xmlns:c="http://schemas.openxmlformats.org/drawingml/2006/chart" xmlns:r="http://schemas.openxmlformats.org/officeDocument/2006/relationships" r:id="rId3"/>
          </a:graphicData>
        </a:graphic>
      </p:graphicFrame>
      <p:sp>
        <p:nvSpPr>
          <p:cNvPr id="18436" name="Text Box 4"/>
          <p:cNvSpPr txBox="1">
            <a:spLocks noChangeArrowheads="1"/>
          </p:cNvSpPr>
          <p:nvPr/>
        </p:nvSpPr>
        <p:spPr bwMode="auto">
          <a:xfrm>
            <a:off x="0" y="5943600"/>
            <a:ext cx="6629400" cy="461963"/>
          </a:xfrm>
          <a:prstGeom prst="rect">
            <a:avLst/>
          </a:prstGeom>
          <a:noFill/>
          <a:ln w="9525">
            <a:noFill/>
            <a:miter lim="800000"/>
            <a:headEnd/>
            <a:tailEnd/>
          </a:ln>
        </p:spPr>
        <p:txBody>
          <a:bodyPr>
            <a:spAutoFit/>
          </a:bodyPr>
          <a:lstStyle/>
          <a:p>
            <a:r>
              <a:rPr lang="en-US" sz="1200" i="1" dirty="0">
                <a:latin typeface="Arial Narrow" pitchFamily="34" charset="0"/>
              </a:rPr>
              <a:t>*Used methamphetamines (also called speed, crystal, crank, </a:t>
            </a:r>
            <a:r>
              <a:rPr lang="en-US" sz="1200" i="1">
                <a:latin typeface="Arial Narrow" pitchFamily="34" charset="0"/>
              </a:rPr>
              <a:t>or </a:t>
            </a:r>
            <a:r>
              <a:rPr lang="en-US" sz="1200" i="1" smtClean="0">
                <a:latin typeface="Arial Narrow" pitchFamily="34" charset="0"/>
              </a:rPr>
              <a:t>ice) one </a:t>
            </a:r>
            <a:r>
              <a:rPr lang="en-US" sz="1200" i="1" dirty="0">
                <a:latin typeface="Arial Narrow" pitchFamily="34" charset="0"/>
              </a:rPr>
              <a:t>or more times during their life. </a:t>
            </a:r>
          </a:p>
          <a:p>
            <a:r>
              <a:rPr lang="en-US" sz="1200" i="1" dirty="0">
                <a:latin typeface="Arial Narrow" pitchFamily="34" charset="0"/>
              </a:rPr>
              <a:t>**p&lt;.0001 after controlling for sex, race/ethnicity, and grade level. </a:t>
            </a:r>
          </a:p>
        </p:txBody>
      </p:sp>
      <p:sp>
        <p:nvSpPr>
          <p:cNvPr id="18437" name="TextBox 4"/>
          <p:cNvSpPr txBox="1">
            <a:spLocks noChangeArrowheads="1"/>
          </p:cNvSpPr>
          <p:nvPr/>
        </p:nvSpPr>
        <p:spPr bwMode="auto">
          <a:xfrm>
            <a:off x="0" y="6477000"/>
            <a:ext cx="4800600" cy="338138"/>
          </a:xfrm>
          <a:prstGeom prst="rect">
            <a:avLst/>
          </a:prstGeom>
          <a:noFill/>
          <a:ln w="9525">
            <a:noFill/>
            <a:miter lim="800000"/>
            <a:headEnd/>
            <a:tailEnd/>
          </a:ln>
        </p:spPr>
        <p:txBody>
          <a:bodyPr>
            <a:spAutoFit/>
          </a:bodyPr>
          <a:lstStyle/>
          <a:p>
            <a:r>
              <a:rPr lang="en-US" sz="1600" i="1"/>
              <a:t>United States, Youth Risk Behavior Survey, 2009</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Grp="1" noChangeArrowheads="1"/>
          </p:cNvSpPr>
          <p:nvPr>
            <p:ph type="title"/>
          </p:nvPr>
        </p:nvSpPr>
        <p:spPr/>
        <p:txBody>
          <a:bodyPr/>
          <a:lstStyle/>
          <a:p>
            <a:r>
              <a:rPr lang="en-US" dirty="0" smtClean="0"/>
              <a:t>Percentage of High School Students Who Ever Drank Alcohol,* </a:t>
            </a:r>
            <a:br>
              <a:rPr lang="en-US" dirty="0" smtClean="0"/>
            </a:br>
            <a:r>
              <a:rPr lang="en-US" dirty="0" smtClean="0"/>
              <a:t>by Type of Grades Earned (Mostly A’s, B’s, C’s or D’s/F’s), 2009**</a:t>
            </a:r>
          </a:p>
        </p:txBody>
      </p:sp>
      <p:graphicFrame>
        <p:nvGraphicFramePr>
          <p:cNvPr id="6" name="Object 3" descr="Among high school students nationwide in 2009 who ever had at least one drink of alcohol on at least 1 day during their life: Mostly A's 63%, Mostly B's 74%, Mostly C's 80%, Mostly D's/F's 87%."/>
          <p:cNvGraphicFramePr>
            <a:graphicFrameLocks noGrp="1" noChangeAspect="1"/>
          </p:cNvGraphicFramePr>
          <p:nvPr>
            <p:ph idx="1"/>
          </p:nvPr>
        </p:nvGraphicFramePr>
        <p:xfrm>
          <a:off x="468270" y="1371600"/>
          <a:ext cx="8207459"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1028" name="Text Box 4"/>
          <p:cNvSpPr txBox="1">
            <a:spLocks noChangeArrowheads="1"/>
          </p:cNvSpPr>
          <p:nvPr/>
        </p:nvSpPr>
        <p:spPr bwMode="auto">
          <a:xfrm>
            <a:off x="0" y="6019800"/>
            <a:ext cx="6019800" cy="461963"/>
          </a:xfrm>
          <a:prstGeom prst="rect">
            <a:avLst/>
          </a:prstGeom>
          <a:noFill/>
          <a:ln w="9525">
            <a:noFill/>
            <a:miter lim="800000"/>
            <a:headEnd/>
            <a:tailEnd/>
          </a:ln>
        </p:spPr>
        <p:txBody>
          <a:bodyPr>
            <a:spAutoFit/>
          </a:bodyPr>
          <a:lstStyle/>
          <a:p>
            <a:r>
              <a:rPr lang="en-US" sz="1200" i="1">
                <a:latin typeface="Arial Narrow" pitchFamily="34" charset="0"/>
              </a:rPr>
              <a:t>*Had at least one drink of alcohol on at least 1 day during their life. </a:t>
            </a:r>
          </a:p>
          <a:p>
            <a:r>
              <a:rPr lang="en-US" sz="1200" i="1">
                <a:latin typeface="Arial Narrow" pitchFamily="34" charset="0"/>
              </a:rPr>
              <a:t>**p&lt;.0001 after controlling for sex, race/ethnicity, and grade level. </a:t>
            </a:r>
          </a:p>
        </p:txBody>
      </p:sp>
      <p:sp>
        <p:nvSpPr>
          <p:cNvPr id="1029" name="TextBox 4"/>
          <p:cNvSpPr txBox="1">
            <a:spLocks noChangeArrowheads="1"/>
          </p:cNvSpPr>
          <p:nvPr/>
        </p:nvSpPr>
        <p:spPr bwMode="auto">
          <a:xfrm>
            <a:off x="0" y="6477000"/>
            <a:ext cx="4800600" cy="338138"/>
          </a:xfrm>
          <a:prstGeom prst="rect">
            <a:avLst/>
          </a:prstGeom>
          <a:noFill/>
          <a:ln w="9525">
            <a:noFill/>
            <a:miter lim="800000"/>
            <a:headEnd/>
            <a:tailEnd/>
          </a:ln>
        </p:spPr>
        <p:txBody>
          <a:bodyPr>
            <a:spAutoFit/>
          </a:bodyPr>
          <a:lstStyle/>
          <a:p>
            <a:r>
              <a:rPr lang="en-US" sz="1600" i="1"/>
              <a:t>United States, Youth Risk Behavior Survey, 2009</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5"/>
          <p:cNvSpPr>
            <a:spLocks noGrp="1" noChangeArrowheads="1"/>
          </p:cNvSpPr>
          <p:nvPr>
            <p:ph type="title"/>
          </p:nvPr>
        </p:nvSpPr>
        <p:spPr/>
        <p:txBody>
          <a:bodyPr/>
          <a:lstStyle/>
          <a:p>
            <a:r>
              <a:rPr lang="en-US" dirty="0" smtClean="0"/>
              <a:t>Percentage of High School Students Who Ever Used Ecstasy* </a:t>
            </a:r>
            <a:br>
              <a:rPr lang="en-US" dirty="0" smtClean="0"/>
            </a:br>
            <a:r>
              <a:rPr lang="en-US" dirty="0" smtClean="0"/>
              <a:t>by Type of Grades Earned (Mostly A’s, B’s, C’s or D’s/F’s), 2009**</a:t>
            </a:r>
          </a:p>
        </p:txBody>
      </p:sp>
      <p:graphicFrame>
        <p:nvGraphicFramePr>
          <p:cNvPr id="6" name="Object 3" descr="Among high school students nationwide in 2009 who used ecstasy (also called MDMA) one or more times during their life: Mostly A's 3%, Mostly B's 5%, Mostly C's 9%, Mostly D's/F's 21%."/>
          <p:cNvGraphicFramePr>
            <a:graphicFrameLocks noGrp="1" noChangeAspect="1"/>
          </p:cNvGraphicFramePr>
          <p:nvPr>
            <p:ph idx="1"/>
          </p:nvPr>
        </p:nvGraphicFramePr>
        <p:xfrm>
          <a:off x="457200" y="1372394"/>
          <a:ext cx="8229600" cy="4524375"/>
        </p:xfrm>
        <a:graphic>
          <a:graphicData uri="http://schemas.openxmlformats.org/drawingml/2006/chart">
            <c:chart xmlns:c="http://schemas.openxmlformats.org/drawingml/2006/chart" xmlns:r="http://schemas.openxmlformats.org/officeDocument/2006/relationships" r:id="rId3"/>
          </a:graphicData>
        </a:graphic>
      </p:graphicFrame>
      <p:sp>
        <p:nvSpPr>
          <p:cNvPr id="19460" name="Text Box 4"/>
          <p:cNvSpPr txBox="1">
            <a:spLocks noChangeArrowheads="1"/>
          </p:cNvSpPr>
          <p:nvPr/>
        </p:nvSpPr>
        <p:spPr bwMode="auto">
          <a:xfrm>
            <a:off x="0" y="5943600"/>
            <a:ext cx="4953000" cy="461963"/>
          </a:xfrm>
          <a:prstGeom prst="rect">
            <a:avLst/>
          </a:prstGeom>
          <a:noFill/>
          <a:ln w="9525">
            <a:noFill/>
            <a:miter lim="800000"/>
            <a:headEnd/>
            <a:tailEnd/>
          </a:ln>
        </p:spPr>
        <p:txBody>
          <a:bodyPr>
            <a:spAutoFit/>
          </a:bodyPr>
          <a:lstStyle/>
          <a:p>
            <a:r>
              <a:rPr lang="en-US" sz="1200" i="1">
                <a:latin typeface="Arial Narrow" pitchFamily="34" charset="0"/>
              </a:rPr>
              <a:t>*Used ecstasy (also called MDMA) one or more times during their life. </a:t>
            </a:r>
          </a:p>
          <a:p>
            <a:r>
              <a:rPr lang="en-US" sz="1200" i="1">
                <a:latin typeface="Arial Narrow" pitchFamily="34" charset="0"/>
              </a:rPr>
              <a:t>**p&lt;.0001 after controlling for sex, race/ethnicity, and grade level. </a:t>
            </a:r>
          </a:p>
        </p:txBody>
      </p:sp>
      <p:sp>
        <p:nvSpPr>
          <p:cNvPr id="19461" name="TextBox 4"/>
          <p:cNvSpPr txBox="1">
            <a:spLocks noChangeArrowheads="1"/>
          </p:cNvSpPr>
          <p:nvPr/>
        </p:nvSpPr>
        <p:spPr bwMode="auto">
          <a:xfrm>
            <a:off x="0" y="6477000"/>
            <a:ext cx="4800600" cy="338138"/>
          </a:xfrm>
          <a:prstGeom prst="rect">
            <a:avLst/>
          </a:prstGeom>
          <a:noFill/>
          <a:ln w="9525">
            <a:noFill/>
            <a:miter lim="800000"/>
            <a:headEnd/>
            <a:tailEnd/>
          </a:ln>
        </p:spPr>
        <p:txBody>
          <a:bodyPr>
            <a:spAutoFit/>
          </a:bodyPr>
          <a:lstStyle/>
          <a:p>
            <a:r>
              <a:rPr lang="en-US" sz="1600" i="1"/>
              <a:t>United States, Youth Risk Behavior Survey, 2009</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5"/>
          <p:cNvSpPr>
            <a:spLocks noGrp="1" noChangeArrowheads="1"/>
          </p:cNvSpPr>
          <p:nvPr>
            <p:ph type="title"/>
          </p:nvPr>
        </p:nvSpPr>
        <p:spPr/>
        <p:txBody>
          <a:bodyPr/>
          <a:lstStyle/>
          <a:p>
            <a:r>
              <a:rPr lang="en-US" dirty="0" smtClean="0"/>
              <a:t>Percentage of High School Students Who Were Offered, Sold, or Given an </a:t>
            </a:r>
            <a:br>
              <a:rPr lang="en-US" dirty="0" smtClean="0"/>
            </a:br>
            <a:r>
              <a:rPr lang="en-US" dirty="0" smtClean="0"/>
              <a:t>Illegal Drug by Someone on School Property,* by Type of Grades Earned  </a:t>
            </a:r>
            <a:br>
              <a:rPr lang="en-US" dirty="0" smtClean="0"/>
            </a:br>
            <a:r>
              <a:rPr lang="en-US" dirty="0" smtClean="0"/>
              <a:t>(Mostly A’s, B’s, C’s or D’s/F’s), 2009**</a:t>
            </a:r>
          </a:p>
        </p:txBody>
      </p:sp>
      <p:graphicFrame>
        <p:nvGraphicFramePr>
          <p:cNvPr id="6" name="Object 3" descr="Among high school students nationwide in 2009 who were offered, sold, or given an illegal drug by someone on school property during the 12 months before the survey: Mostly A's 15%, Mostly B's 22%, Mostly C's 27%, Mostly D's/F's 44%."/>
          <p:cNvGraphicFramePr>
            <a:graphicFrameLocks noGrp="1" noChangeAspect="1"/>
          </p:cNvGraphicFramePr>
          <p:nvPr>
            <p:ph idx="1"/>
          </p:nvPr>
        </p:nvGraphicFramePr>
        <p:xfrm>
          <a:off x="457200" y="1372394"/>
          <a:ext cx="8229600" cy="4524375"/>
        </p:xfrm>
        <a:graphic>
          <a:graphicData uri="http://schemas.openxmlformats.org/drawingml/2006/chart">
            <c:chart xmlns:c="http://schemas.openxmlformats.org/drawingml/2006/chart" xmlns:r="http://schemas.openxmlformats.org/officeDocument/2006/relationships" r:id="rId3"/>
          </a:graphicData>
        </a:graphic>
      </p:graphicFrame>
      <p:sp>
        <p:nvSpPr>
          <p:cNvPr id="20484" name="Text Box 4"/>
          <p:cNvSpPr txBox="1">
            <a:spLocks noChangeArrowheads="1"/>
          </p:cNvSpPr>
          <p:nvPr/>
        </p:nvSpPr>
        <p:spPr bwMode="auto">
          <a:xfrm>
            <a:off x="0" y="5943600"/>
            <a:ext cx="3962400" cy="457200"/>
          </a:xfrm>
          <a:prstGeom prst="rect">
            <a:avLst/>
          </a:prstGeom>
          <a:noFill/>
          <a:ln w="9525">
            <a:noFill/>
            <a:miter lim="800000"/>
            <a:headEnd/>
            <a:tailEnd/>
          </a:ln>
        </p:spPr>
        <p:txBody>
          <a:bodyPr>
            <a:spAutoFit/>
          </a:bodyPr>
          <a:lstStyle/>
          <a:p>
            <a:r>
              <a:rPr lang="en-US" sz="1200" i="1">
                <a:latin typeface="Arial Narrow" pitchFamily="34" charset="0"/>
              </a:rPr>
              <a:t>*During the 12 months before the survey. </a:t>
            </a:r>
          </a:p>
          <a:p>
            <a:r>
              <a:rPr lang="en-US" sz="1200" i="1">
                <a:latin typeface="Arial Narrow" pitchFamily="34" charset="0"/>
              </a:rPr>
              <a:t>**p&lt;.0001 after controlling for sex, race/ethnicity, and grade level. </a:t>
            </a:r>
          </a:p>
        </p:txBody>
      </p:sp>
      <p:sp>
        <p:nvSpPr>
          <p:cNvPr id="20485" name="TextBox 4"/>
          <p:cNvSpPr txBox="1">
            <a:spLocks noChangeArrowheads="1"/>
          </p:cNvSpPr>
          <p:nvPr/>
        </p:nvSpPr>
        <p:spPr bwMode="auto">
          <a:xfrm>
            <a:off x="0" y="6477000"/>
            <a:ext cx="4800600" cy="338138"/>
          </a:xfrm>
          <a:prstGeom prst="rect">
            <a:avLst/>
          </a:prstGeom>
          <a:noFill/>
          <a:ln w="9525">
            <a:noFill/>
            <a:miter lim="800000"/>
            <a:headEnd/>
            <a:tailEnd/>
          </a:ln>
        </p:spPr>
        <p:txBody>
          <a:bodyPr>
            <a:spAutoFit/>
          </a:bodyPr>
          <a:lstStyle/>
          <a:p>
            <a:r>
              <a:rPr lang="en-US" sz="1600" i="1"/>
              <a:t>United States, Youth Risk Behavior Survey, 2009</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5"/>
          <p:cNvSpPr>
            <a:spLocks noGrp="1" noChangeArrowheads="1"/>
          </p:cNvSpPr>
          <p:nvPr>
            <p:ph type="title"/>
          </p:nvPr>
        </p:nvSpPr>
        <p:spPr/>
        <p:txBody>
          <a:bodyPr/>
          <a:lstStyle/>
          <a:p>
            <a:r>
              <a:rPr lang="en-US" dirty="0" smtClean="0"/>
              <a:t>Percentage of High School Students Who Currently Used Alcohol,* </a:t>
            </a:r>
            <a:br>
              <a:rPr lang="en-US" dirty="0" smtClean="0"/>
            </a:br>
            <a:r>
              <a:rPr lang="en-US" dirty="0" smtClean="0"/>
              <a:t>by Type of Grades Earned (Mostly A’s, B’s, C’s or D’s/F’s), 2009**</a:t>
            </a:r>
          </a:p>
        </p:txBody>
      </p:sp>
      <p:graphicFrame>
        <p:nvGraphicFramePr>
          <p:cNvPr id="6" name="Object 3" descr="Among high school students nationwide in 2009 who had at least one drink of alcohol on at least 1 day during the 30 days before the survey: Mostly A's 32%, Mostly B's 43%, Mostly C's 51%, Mostly D's/F's 62%."/>
          <p:cNvGraphicFramePr>
            <a:graphicFrameLocks noGrp="1" noChangeAspect="1"/>
          </p:cNvGraphicFramePr>
          <p:nvPr>
            <p:ph idx="1"/>
          </p:nvPr>
        </p:nvGraphicFramePr>
        <p:xfrm>
          <a:off x="464403" y="1371600"/>
          <a:ext cx="8215193"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2052" name="Text Box 4"/>
          <p:cNvSpPr txBox="1">
            <a:spLocks noChangeArrowheads="1"/>
          </p:cNvSpPr>
          <p:nvPr/>
        </p:nvSpPr>
        <p:spPr bwMode="auto">
          <a:xfrm>
            <a:off x="0" y="6019800"/>
            <a:ext cx="6019800" cy="461963"/>
          </a:xfrm>
          <a:prstGeom prst="rect">
            <a:avLst/>
          </a:prstGeom>
          <a:noFill/>
          <a:ln w="9525">
            <a:noFill/>
            <a:miter lim="800000"/>
            <a:headEnd/>
            <a:tailEnd/>
          </a:ln>
        </p:spPr>
        <p:txBody>
          <a:bodyPr>
            <a:spAutoFit/>
          </a:bodyPr>
          <a:lstStyle/>
          <a:p>
            <a:r>
              <a:rPr lang="en-US" sz="1200" i="1">
                <a:latin typeface="Arial Narrow" pitchFamily="34" charset="0"/>
              </a:rPr>
              <a:t>*Had at least one drink of alcohol on at least 1 day during the 30 days before the survey. </a:t>
            </a:r>
          </a:p>
          <a:p>
            <a:r>
              <a:rPr lang="en-US" sz="1200" i="1">
                <a:latin typeface="Arial Narrow" pitchFamily="34" charset="0"/>
              </a:rPr>
              <a:t>**p&lt;.0001 after controlling for sex, race/ethnicity, and grade level. </a:t>
            </a:r>
          </a:p>
        </p:txBody>
      </p:sp>
      <p:sp>
        <p:nvSpPr>
          <p:cNvPr id="2053" name="TextBox 4"/>
          <p:cNvSpPr txBox="1">
            <a:spLocks noChangeArrowheads="1"/>
          </p:cNvSpPr>
          <p:nvPr/>
        </p:nvSpPr>
        <p:spPr bwMode="auto">
          <a:xfrm>
            <a:off x="0" y="6477000"/>
            <a:ext cx="4800600" cy="338138"/>
          </a:xfrm>
          <a:prstGeom prst="rect">
            <a:avLst/>
          </a:prstGeom>
          <a:noFill/>
          <a:ln w="9525">
            <a:noFill/>
            <a:miter lim="800000"/>
            <a:headEnd/>
            <a:tailEnd/>
          </a:ln>
        </p:spPr>
        <p:txBody>
          <a:bodyPr>
            <a:spAutoFit/>
          </a:bodyPr>
          <a:lstStyle/>
          <a:p>
            <a:r>
              <a:rPr lang="en-US" sz="1600" i="1"/>
              <a:t>United States, Youth Risk Behavior Survey, 2009</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5"/>
          <p:cNvSpPr>
            <a:spLocks noGrp="1" noChangeArrowheads="1"/>
          </p:cNvSpPr>
          <p:nvPr>
            <p:ph type="title"/>
          </p:nvPr>
        </p:nvSpPr>
        <p:spPr/>
        <p:txBody>
          <a:bodyPr/>
          <a:lstStyle/>
          <a:p>
            <a:r>
              <a:rPr lang="en-US" dirty="0" smtClean="0"/>
              <a:t>Percentage of High School Students Who Reported Current Binge Drinking,*</a:t>
            </a:r>
            <a:br>
              <a:rPr lang="en-US" dirty="0" smtClean="0"/>
            </a:br>
            <a:r>
              <a:rPr lang="en-US" dirty="0" smtClean="0"/>
              <a:t> by Type of Grades Earned (Mostly A’s, B’s, C’s or D’s/F’s), 2009**</a:t>
            </a:r>
          </a:p>
        </p:txBody>
      </p:sp>
      <p:graphicFrame>
        <p:nvGraphicFramePr>
          <p:cNvPr id="6" name="Object 3" descr="Among high school students nationwide in 2009 who had five or more drinks of alcohol in a row within a couple of hours on at least 1 day&#10;during the 30 days before the survey: Mostly A's 17%, Mostly B's 25%, Mostly C's 30%, Mostly D's/F's 46%."/>
          <p:cNvGraphicFramePr>
            <a:graphicFrameLocks noGrp="1" noChangeAspect="1"/>
          </p:cNvGraphicFramePr>
          <p:nvPr>
            <p:ph idx="1"/>
          </p:nvPr>
        </p:nvGraphicFramePr>
        <p:xfrm>
          <a:off x="468270" y="1371600"/>
          <a:ext cx="8207459"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3076" name="Text Box 4"/>
          <p:cNvSpPr txBox="1">
            <a:spLocks noChangeArrowheads="1"/>
          </p:cNvSpPr>
          <p:nvPr/>
        </p:nvSpPr>
        <p:spPr bwMode="auto">
          <a:xfrm>
            <a:off x="0" y="5943600"/>
            <a:ext cx="8001000" cy="461963"/>
          </a:xfrm>
          <a:prstGeom prst="rect">
            <a:avLst/>
          </a:prstGeom>
          <a:noFill/>
          <a:ln w="9525">
            <a:noFill/>
            <a:miter lim="800000"/>
            <a:headEnd/>
            <a:tailEnd/>
          </a:ln>
        </p:spPr>
        <p:txBody>
          <a:bodyPr>
            <a:spAutoFit/>
          </a:bodyPr>
          <a:lstStyle/>
          <a:p>
            <a:r>
              <a:rPr lang="en-US" sz="1200" i="1">
                <a:latin typeface="Arial Narrow" pitchFamily="34" charset="0"/>
              </a:rPr>
              <a:t>*Had five or more drinks of alcohol in a row within a couple of hours on at least 1 day during the 30 days before the survey. </a:t>
            </a:r>
          </a:p>
          <a:p>
            <a:r>
              <a:rPr lang="en-US" sz="1200" i="1">
                <a:latin typeface="Arial Narrow" pitchFamily="34" charset="0"/>
              </a:rPr>
              <a:t>**p&lt;.0001 after controlling for sex, race/ethnicity, and grade level. </a:t>
            </a:r>
          </a:p>
        </p:txBody>
      </p:sp>
      <p:sp>
        <p:nvSpPr>
          <p:cNvPr id="3077" name="TextBox 4"/>
          <p:cNvSpPr txBox="1">
            <a:spLocks noChangeArrowheads="1"/>
          </p:cNvSpPr>
          <p:nvPr/>
        </p:nvSpPr>
        <p:spPr bwMode="auto">
          <a:xfrm>
            <a:off x="0" y="6477000"/>
            <a:ext cx="4800600" cy="338138"/>
          </a:xfrm>
          <a:prstGeom prst="rect">
            <a:avLst/>
          </a:prstGeom>
          <a:noFill/>
          <a:ln w="9525">
            <a:noFill/>
            <a:miter lim="800000"/>
            <a:headEnd/>
            <a:tailEnd/>
          </a:ln>
        </p:spPr>
        <p:txBody>
          <a:bodyPr>
            <a:spAutoFit/>
          </a:bodyPr>
          <a:lstStyle/>
          <a:p>
            <a:r>
              <a:rPr lang="en-US" sz="1600" i="1"/>
              <a:t>United States, Youth Risk Behavior Survey, 2009</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5"/>
          <p:cNvSpPr>
            <a:spLocks noGrp="1" noChangeArrowheads="1"/>
          </p:cNvSpPr>
          <p:nvPr>
            <p:ph type="title"/>
          </p:nvPr>
        </p:nvSpPr>
        <p:spPr/>
        <p:txBody>
          <a:bodyPr/>
          <a:lstStyle/>
          <a:p>
            <a:r>
              <a:rPr lang="en-US" dirty="0" smtClean="0"/>
              <a:t>Percentage of High School Students Who Drank Alcohol for the First Time Before Age</a:t>
            </a:r>
            <a:br>
              <a:rPr lang="en-US" dirty="0" smtClean="0"/>
            </a:br>
            <a:r>
              <a:rPr lang="en-US" dirty="0" smtClean="0"/>
              <a:t>13 Years,* by Type of Grades Earned (Mostly A’s, B’s, C’s or D’s/F’s), 2009**</a:t>
            </a:r>
          </a:p>
        </p:txBody>
      </p:sp>
      <p:graphicFrame>
        <p:nvGraphicFramePr>
          <p:cNvPr id="6" name="Object 3" descr="Among high school students nationwide in 2009 who drank alcohol for the first time before age 13 years, other than a few sips: Mostly A's 14%, Mostly B's 19%, Mostly C's 28%, Mostly D's/F's 41%."/>
          <p:cNvGraphicFramePr>
            <a:graphicFrameLocks noGrp="1" noChangeAspect="1"/>
          </p:cNvGraphicFramePr>
          <p:nvPr>
            <p:ph idx="1"/>
          </p:nvPr>
        </p:nvGraphicFramePr>
        <p:xfrm>
          <a:off x="468270" y="1371600"/>
          <a:ext cx="8207459"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4100" name="Text Box 4"/>
          <p:cNvSpPr txBox="1">
            <a:spLocks noChangeArrowheads="1"/>
          </p:cNvSpPr>
          <p:nvPr/>
        </p:nvSpPr>
        <p:spPr bwMode="auto">
          <a:xfrm>
            <a:off x="0" y="5943600"/>
            <a:ext cx="4379913" cy="461963"/>
          </a:xfrm>
          <a:prstGeom prst="rect">
            <a:avLst/>
          </a:prstGeom>
          <a:noFill/>
          <a:ln w="9525">
            <a:noFill/>
            <a:miter lim="800000"/>
            <a:headEnd/>
            <a:tailEnd/>
          </a:ln>
        </p:spPr>
        <p:txBody>
          <a:bodyPr>
            <a:spAutoFit/>
          </a:bodyPr>
          <a:lstStyle/>
          <a:p>
            <a:r>
              <a:rPr lang="en-US" sz="1200" i="1">
                <a:latin typeface="Arial Narrow" pitchFamily="34" charset="0"/>
              </a:rPr>
              <a:t>*Other than a few sips. </a:t>
            </a:r>
          </a:p>
          <a:p>
            <a:r>
              <a:rPr lang="en-US" sz="1200" i="1">
                <a:latin typeface="Arial Narrow" pitchFamily="34" charset="0"/>
              </a:rPr>
              <a:t>**p&lt;.0001 after controlling for sex, race/ethnicity, and grade level. </a:t>
            </a:r>
          </a:p>
        </p:txBody>
      </p:sp>
      <p:sp>
        <p:nvSpPr>
          <p:cNvPr id="4101" name="TextBox 4"/>
          <p:cNvSpPr txBox="1">
            <a:spLocks noChangeArrowheads="1"/>
          </p:cNvSpPr>
          <p:nvPr/>
        </p:nvSpPr>
        <p:spPr bwMode="auto">
          <a:xfrm>
            <a:off x="0" y="6477000"/>
            <a:ext cx="4800600" cy="338138"/>
          </a:xfrm>
          <a:prstGeom prst="rect">
            <a:avLst/>
          </a:prstGeom>
          <a:noFill/>
          <a:ln w="9525">
            <a:noFill/>
            <a:miter lim="800000"/>
            <a:headEnd/>
            <a:tailEnd/>
          </a:ln>
        </p:spPr>
        <p:txBody>
          <a:bodyPr>
            <a:spAutoFit/>
          </a:bodyPr>
          <a:lstStyle/>
          <a:p>
            <a:r>
              <a:rPr lang="en-US" sz="1600" i="1"/>
              <a:t>United States, Youth Risk Behavior Survey, 2009</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5"/>
          <p:cNvSpPr>
            <a:spLocks noGrp="1" noChangeArrowheads="1"/>
          </p:cNvSpPr>
          <p:nvPr>
            <p:ph type="title"/>
          </p:nvPr>
        </p:nvSpPr>
        <p:spPr/>
        <p:txBody>
          <a:bodyPr/>
          <a:lstStyle/>
          <a:p>
            <a:r>
              <a:rPr lang="en-US" dirty="0" smtClean="0"/>
              <a:t>Percentage of High School Students Who Drank Alcohol on School Property,* </a:t>
            </a:r>
            <a:br>
              <a:rPr lang="en-US" dirty="0" smtClean="0"/>
            </a:br>
            <a:r>
              <a:rPr lang="en-US" dirty="0" smtClean="0"/>
              <a:t>by Type of Grades Earned (Mostly A’s, B’s, C’s or D’s/F’s), 2009**</a:t>
            </a:r>
          </a:p>
        </p:txBody>
      </p:sp>
      <p:graphicFrame>
        <p:nvGraphicFramePr>
          <p:cNvPr id="6" name="Object 3" descr="Among high school students nationwide in 2009 who drank at least 1 drink of alcohol on school property on at least 1 day during the 30 days before the survey: Mostly A's 2%, Mostly B's 3%, Mostly C's 6%, Mostly D's/F's 17%."/>
          <p:cNvGraphicFramePr>
            <a:graphicFrameLocks noGrp="1" noChangeAspect="1"/>
          </p:cNvGraphicFramePr>
          <p:nvPr>
            <p:ph idx="1"/>
          </p:nvPr>
        </p:nvGraphicFramePr>
        <p:xfrm>
          <a:off x="468270" y="1371600"/>
          <a:ext cx="8207459"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5124" name="Text Box 4"/>
          <p:cNvSpPr txBox="1">
            <a:spLocks noChangeArrowheads="1"/>
          </p:cNvSpPr>
          <p:nvPr/>
        </p:nvSpPr>
        <p:spPr bwMode="auto">
          <a:xfrm>
            <a:off x="0" y="5943600"/>
            <a:ext cx="7620000" cy="461963"/>
          </a:xfrm>
          <a:prstGeom prst="rect">
            <a:avLst/>
          </a:prstGeom>
          <a:noFill/>
          <a:ln w="9525">
            <a:noFill/>
            <a:miter lim="800000"/>
            <a:headEnd/>
            <a:tailEnd/>
          </a:ln>
        </p:spPr>
        <p:txBody>
          <a:bodyPr>
            <a:spAutoFit/>
          </a:bodyPr>
          <a:lstStyle/>
          <a:p>
            <a:r>
              <a:rPr lang="en-US" sz="1200" i="1">
                <a:latin typeface="Arial Narrow" pitchFamily="34" charset="0"/>
              </a:rPr>
              <a:t>*</a:t>
            </a:r>
            <a:r>
              <a:rPr lang="en-US" sz="1200"/>
              <a:t> </a:t>
            </a:r>
            <a:r>
              <a:rPr lang="en-US" sz="1200" i="1"/>
              <a:t>At least one drink of alcohol on at least 1 day during the 30 days before the survey.</a:t>
            </a:r>
            <a:endParaRPr lang="en-US" sz="1200" i="1">
              <a:latin typeface="Arial Narrow" pitchFamily="34" charset="0"/>
            </a:endParaRPr>
          </a:p>
          <a:p>
            <a:r>
              <a:rPr lang="en-US" sz="1200" i="1">
                <a:latin typeface="Arial Narrow" pitchFamily="34" charset="0"/>
              </a:rPr>
              <a:t>**p&lt;.0001 after controlling for sex, race/ethnicity, and grade level. </a:t>
            </a:r>
          </a:p>
        </p:txBody>
      </p:sp>
      <p:sp>
        <p:nvSpPr>
          <p:cNvPr id="5125" name="TextBox 4"/>
          <p:cNvSpPr txBox="1">
            <a:spLocks noChangeArrowheads="1"/>
          </p:cNvSpPr>
          <p:nvPr/>
        </p:nvSpPr>
        <p:spPr bwMode="auto">
          <a:xfrm>
            <a:off x="0" y="6477000"/>
            <a:ext cx="4800600" cy="338138"/>
          </a:xfrm>
          <a:prstGeom prst="rect">
            <a:avLst/>
          </a:prstGeom>
          <a:noFill/>
          <a:ln w="9525">
            <a:noFill/>
            <a:miter lim="800000"/>
            <a:headEnd/>
            <a:tailEnd/>
          </a:ln>
        </p:spPr>
        <p:txBody>
          <a:bodyPr>
            <a:spAutoFit/>
          </a:bodyPr>
          <a:lstStyle/>
          <a:p>
            <a:r>
              <a:rPr lang="en-US" sz="1600" i="1"/>
              <a:t>United States, Youth Risk Behavior Survey, 2009</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5"/>
          <p:cNvSpPr>
            <a:spLocks noGrp="1" noChangeArrowheads="1"/>
          </p:cNvSpPr>
          <p:nvPr>
            <p:ph type="title"/>
          </p:nvPr>
        </p:nvSpPr>
        <p:spPr/>
        <p:txBody>
          <a:bodyPr/>
          <a:lstStyle/>
          <a:p>
            <a:r>
              <a:rPr lang="en-US" dirty="0" smtClean="0"/>
              <a:t>Percentage of High School Students Who Ever Used Marijuana,*</a:t>
            </a:r>
            <a:br>
              <a:rPr lang="en-US" dirty="0" smtClean="0"/>
            </a:br>
            <a:r>
              <a:rPr lang="en-US" dirty="0" smtClean="0"/>
              <a:t>by Type of Grades Earned (Mostly A’s, B’s, C’s or D’s/F’s), 2009**</a:t>
            </a:r>
          </a:p>
        </p:txBody>
      </p:sp>
      <p:graphicFrame>
        <p:nvGraphicFramePr>
          <p:cNvPr id="6" name="Object 3" descr="Among high school students nationwide in 2009 who used marijuana one or more times during their life: Mostly A's 21%, Mostly B's 37%, Mostly C's 50%, Mostly D's/F's 66%."/>
          <p:cNvGraphicFramePr>
            <a:graphicFrameLocks noGrp="1" noChangeAspect="1"/>
          </p:cNvGraphicFramePr>
          <p:nvPr>
            <p:ph idx="1"/>
          </p:nvPr>
        </p:nvGraphicFramePr>
        <p:xfrm>
          <a:off x="468270" y="1371600"/>
          <a:ext cx="8207459"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36868" name="Text Box 4"/>
          <p:cNvSpPr txBox="1">
            <a:spLocks noChangeArrowheads="1"/>
          </p:cNvSpPr>
          <p:nvPr/>
        </p:nvSpPr>
        <p:spPr bwMode="auto">
          <a:xfrm>
            <a:off x="0" y="5943600"/>
            <a:ext cx="4114800" cy="461963"/>
          </a:xfrm>
          <a:prstGeom prst="rect">
            <a:avLst/>
          </a:prstGeom>
          <a:noFill/>
          <a:ln w="9525">
            <a:noFill/>
            <a:miter lim="800000"/>
            <a:headEnd/>
            <a:tailEnd/>
          </a:ln>
        </p:spPr>
        <p:txBody>
          <a:bodyPr>
            <a:spAutoFit/>
          </a:bodyPr>
          <a:lstStyle/>
          <a:p>
            <a:pPr>
              <a:defRPr/>
            </a:pPr>
            <a:r>
              <a:rPr lang="en-US" sz="1200" i="1" dirty="0">
                <a:latin typeface="Arial Narrow" pitchFamily="34" charset="0"/>
              </a:rPr>
              <a:t>*</a:t>
            </a:r>
            <a:r>
              <a:rPr lang="en-US" sz="1200" dirty="0">
                <a:latin typeface="+mj-lt"/>
              </a:rPr>
              <a:t>Used marijuana one or more times during their </a:t>
            </a:r>
            <a:r>
              <a:rPr lang="en-US" sz="1200" dirty="0">
                <a:latin typeface="Arial Narrow" pitchFamily="34" charset="0"/>
              </a:rPr>
              <a:t>life</a:t>
            </a:r>
            <a:r>
              <a:rPr lang="en-US" sz="1200" dirty="0">
                <a:latin typeface="+mj-lt"/>
              </a:rPr>
              <a:t>. </a:t>
            </a:r>
          </a:p>
          <a:p>
            <a:pPr>
              <a:defRPr/>
            </a:pPr>
            <a:r>
              <a:rPr lang="en-US" sz="1200" i="1" dirty="0">
                <a:latin typeface="Arial Narrow" pitchFamily="34" charset="0"/>
              </a:rPr>
              <a:t>**p&lt;.0001 after controlling for sex, race/ethnicity, and grade level. </a:t>
            </a:r>
          </a:p>
        </p:txBody>
      </p:sp>
      <p:sp>
        <p:nvSpPr>
          <p:cNvPr id="6149" name="TextBox 4"/>
          <p:cNvSpPr txBox="1">
            <a:spLocks noChangeArrowheads="1"/>
          </p:cNvSpPr>
          <p:nvPr/>
        </p:nvSpPr>
        <p:spPr bwMode="auto">
          <a:xfrm>
            <a:off x="0" y="6477000"/>
            <a:ext cx="4800600" cy="338138"/>
          </a:xfrm>
          <a:prstGeom prst="rect">
            <a:avLst/>
          </a:prstGeom>
          <a:noFill/>
          <a:ln w="9525">
            <a:noFill/>
            <a:miter lim="800000"/>
            <a:headEnd/>
            <a:tailEnd/>
          </a:ln>
        </p:spPr>
        <p:txBody>
          <a:bodyPr>
            <a:spAutoFit/>
          </a:bodyPr>
          <a:lstStyle/>
          <a:p>
            <a:r>
              <a:rPr lang="en-US" sz="1600" i="1"/>
              <a:t>United States, Youth Risk Behavior Survey, 2009</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5"/>
          <p:cNvSpPr>
            <a:spLocks noGrp="1" noChangeArrowheads="1"/>
          </p:cNvSpPr>
          <p:nvPr>
            <p:ph type="title"/>
          </p:nvPr>
        </p:nvSpPr>
        <p:spPr/>
        <p:txBody>
          <a:bodyPr/>
          <a:lstStyle/>
          <a:p>
            <a:r>
              <a:rPr lang="en-US" dirty="0" smtClean="0"/>
              <a:t>Percentage of High School Students Who Currently Used Marijuana,* </a:t>
            </a:r>
            <a:br>
              <a:rPr lang="en-US" dirty="0" smtClean="0"/>
            </a:br>
            <a:r>
              <a:rPr lang="en-US" dirty="0" smtClean="0"/>
              <a:t>by Type of Grades Earned (Mostly A’s, B’s, C’s or D’s/F’s), 2009**</a:t>
            </a:r>
          </a:p>
        </p:txBody>
      </p:sp>
      <p:graphicFrame>
        <p:nvGraphicFramePr>
          <p:cNvPr id="6" name="Object 3" descr="Among high school students nationwide in 2009 who used marijuana one or more times during the 30 days before the survey: Mostly A's 10%, Mostly B's 19%, Mostly C's 30%, Mostly D's/F's 48%."/>
          <p:cNvGraphicFramePr>
            <a:graphicFrameLocks noGrp="1" noChangeAspect="1"/>
          </p:cNvGraphicFramePr>
          <p:nvPr>
            <p:ph idx="1"/>
          </p:nvPr>
        </p:nvGraphicFramePr>
        <p:xfrm>
          <a:off x="468270" y="1371600"/>
          <a:ext cx="8207459"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7172" name="Text Box 4"/>
          <p:cNvSpPr txBox="1">
            <a:spLocks noChangeArrowheads="1"/>
          </p:cNvSpPr>
          <p:nvPr/>
        </p:nvSpPr>
        <p:spPr bwMode="auto">
          <a:xfrm>
            <a:off x="80963" y="5943600"/>
            <a:ext cx="4310062" cy="461963"/>
          </a:xfrm>
          <a:prstGeom prst="rect">
            <a:avLst/>
          </a:prstGeom>
          <a:noFill/>
          <a:ln w="9525">
            <a:noFill/>
            <a:miter lim="800000"/>
            <a:headEnd/>
            <a:tailEnd/>
          </a:ln>
        </p:spPr>
        <p:txBody>
          <a:bodyPr>
            <a:spAutoFit/>
          </a:bodyPr>
          <a:lstStyle/>
          <a:p>
            <a:r>
              <a:rPr lang="en-US" sz="1200" i="1">
                <a:latin typeface="Arial Narrow" pitchFamily="34" charset="0"/>
              </a:rPr>
              <a:t>*Used marijuana one or more times during the 30 days before the survey.</a:t>
            </a:r>
          </a:p>
          <a:p>
            <a:r>
              <a:rPr lang="en-US" sz="1200" i="1">
                <a:latin typeface="Arial Narrow" pitchFamily="34" charset="0"/>
              </a:rPr>
              <a:t>**p&lt;.0001 after controlling for sex, race/ethnicity, and grade level. </a:t>
            </a:r>
          </a:p>
        </p:txBody>
      </p:sp>
      <p:sp>
        <p:nvSpPr>
          <p:cNvPr id="7173" name="TextBox 4"/>
          <p:cNvSpPr txBox="1">
            <a:spLocks noChangeArrowheads="1"/>
          </p:cNvSpPr>
          <p:nvPr/>
        </p:nvSpPr>
        <p:spPr bwMode="auto">
          <a:xfrm>
            <a:off x="0" y="6477000"/>
            <a:ext cx="4800600" cy="338138"/>
          </a:xfrm>
          <a:prstGeom prst="rect">
            <a:avLst/>
          </a:prstGeom>
          <a:noFill/>
          <a:ln w="9525">
            <a:noFill/>
            <a:miter lim="800000"/>
            <a:headEnd/>
            <a:tailEnd/>
          </a:ln>
        </p:spPr>
        <p:txBody>
          <a:bodyPr>
            <a:spAutoFit/>
          </a:bodyPr>
          <a:lstStyle/>
          <a:p>
            <a:r>
              <a:rPr lang="en-US" sz="1600" i="1"/>
              <a:t>United States, Youth Risk Behavior Survey, 2009</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5"/>
          <p:cNvSpPr>
            <a:spLocks noGrp="1" noChangeArrowheads="1"/>
          </p:cNvSpPr>
          <p:nvPr>
            <p:ph type="title"/>
          </p:nvPr>
        </p:nvSpPr>
        <p:spPr/>
        <p:txBody>
          <a:bodyPr>
            <a:normAutofit/>
          </a:bodyPr>
          <a:lstStyle/>
          <a:p>
            <a:r>
              <a:rPr lang="en-US" dirty="0" smtClean="0"/>
              <a:t>Percentage of High School Students Who Tried Marijuana for the First Time Before </a:t>
            </a:r>
            <a:br>
              <a:rPr lang="en-US" dirty="0" smtClean="0"/>
            </a:br>
            <a:r>
              <a:rPr lang="en-US" dirty="0" smtClean="0"/>
              <a:t>Age 13 Years, by Type of Grades Earned (Mostly A’s, B’s, C’s or D’s/F’s), 2009*</a:t>
            </a:r>
          </a:p>
        </p:txBody>
      </p:sp>
      <p:graphicFrame>
        <p:nvGraphicFramePr>
          <p:cNvPr id="6" name="Object 3" descr="Among high school students nationwide in 2009 who tried marijuana for the first time before age 13 years: Mostly A's 3%, Mostly B's 5%, Mostly C's 12%, Mostly D's/F's 24%."/>
          <p:cNvGraphicFramePr>
            <a:graphicFrameLocks noGrp="1" noChangeAspect="1"/>
          </p:cNvGraphicFramePr>
          <p:nvPr>
            <p:ph idx="1"/>
          </p:nvPr>
        </p:nvGraphicFramePr>
        <p:xfrm>
          <a:off x="468270" y="1371600"/>
          <a:ext cx="8207459"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8196" name="Text Box 4"/>
          <p:cNvSpPr txBox="1">
            <a:spLocks noChangeArrowheads="1"/>
          </p:cNvSpPr>
          <p:nvPr/>
        </p:nvSpPr>
        <p:spPr bwMode="auto">
          <a:xfrm>
            <a:off x="0" y="6096000"/>
            <a:ext cx="3827463" cy="276225"/>
          </a:xfrm>
          <a:prstGeom prst="rect">
            <a:avLst/>
          </a:prstGeom>
          <a:noFill/>
          <a:ln w="9525">
            <a:noFill/>
            <a:miter lim="800000"/>
            <a:headEnd/>
            <a:tailEnd/>
          </a:ln>
        </p:spPr>
        <p:txBody>
          <a:bodyPr wrap="none">
            <a:spAutoFit/>
          </a:bodyPr>
          <a:lstStyle/>
          <a:p>
            <a:r>
              <a:rPr lang="en-US" sz="1200" i="1">
                <a:latin typeface="Arial Narrow" pitchFamily="34" charset="0"/>
              </a:rPr>
              <a:t>*p&lt;.0001 after controlling for sex, race/ethnicity, and grade level. </a:t>
            </a:r>
          </a:p>
        </p:txBody>
      </p:sp>
      <p:sp>
        <p:nvSpPr>
          <p:cNvPr id="8197" name="TextBox 4"/>
          <p:cNvSpPr txBox="1">
            <a:spLocks noChangeArrowheads="1"/>
          </p:cNvSpPr>
          <p:nvPr/>
        </p:nvSpPr>
        <p:spPr bwMode="auto">
          <a:xfrm>
            <a:off x="0" y="6477000"/>
            <a:ext cx="4800600" cy="338138"/>
          </a:xfrm>
          <a:prstGeom prst="rect">
            <a:avLst/>
          </a:prstGeom>
          <a:noFill/>
          <a:ln w="9525">
            <a:noFill/>
            <a:miter lim="800000"/>
            <a:headEnd/>
            <a:tailEnd/>
          </a:ln>
        </p:spPr>
        <p:txBody>
          <a:bodyPr>
            <a:spAutoFit/>
          </a:bodyPr>
          <a:lstStyle/>
          <a:p>
            <a:r>
              <a:rPr lang="en-US" sz="1600" i="1"/>
              <a:t>United States, Youth Risk Behavior Survey, 2009</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YRBS_HA_PPT_Template">
  <a:themeElements>
    <a:clrScheme name="YRBS HA">
      <a:dk1>
        <a:srgbClr val="000000"/>
      </a:dk1>
      <a:lt1>
        <a:srgbClr val="FFFFFF"/>
      </a:lt1>
      <a:dk2>
        <a:srgbClr val="000000"/>
      </a:dk2>
      <a:lt2>
        <a:srgbClr val="F2F2F2"/>
      </a:lt2>
      <a:accent1>
        <a:srgbClr val="B5C2DB"/>
      </a:accent1>
      <a:accent2>
        <a:srgbClr val="7C96C2"/>
      </a:accent2>
      <a:accent3>
        <a:srgbClr val="4469AA"/>
      </a:accent3>
      <a:accent4>
        <a:srgbClr val="0B3D91"/>
      </a:accent4>
      <a:accent5>
        <a:srgbClr val="4D7FBB"/>
      </a:accent5>
      <a:accent6>
        <a:srgbClr val="0B3D91"/>
      </a:accent6>
      <a:hlink>
        <a:srgbClr val="0B3D91"/>
      </a:hlink>
      <a:folHlink>
        <a:srgbClr val="F87E3A"/>
      </a:folHlink>
    </a:clrScheme>
    <a:fontScheme name="YRBS">
      <a:majorFont>
        <a:latin typeface="Arial Narrow"/>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YRBS HA">
    <a:dk1>
      <a:srgbClr val="000000"/>
    </a:dk1>
    <a:lt1>
      <a:srgbClr val="FFFFFF"/>
    </a:lt1>
    <a:dk2>
      <a:srgbClr val="000000"/>
    </a:dk2>
    <a:lt2>
      <a:srgbClr val="F2F2F2"/>
    </a:lt2>
    <a:accent1>
      <a:srgbClr val="B5C2DB"/>
    </a:accent1>
    <a:accent2>
      <a:srgbClr val="7C96C2"/>
    </a:accent2>
    <a:accent3>
      <a:srgbClr val="4469AA"/>
    </a:accent3>
    <a:accent4>
      <a:srgbClr val="0B3D91"/>
    </a:accent4>
    <a:accent5>
      <a:srgbClr val="4D7FBB"/>
    </a:accent5>
    <a:accent6>
      <a:srgbClr val="0B3D91"/>
    </a:accent6>
    <a:hlink>
      <a:srgbClr val="0B3D91"/>
    </a:hlink>
    <a:folHlink>
      <a:srgbClr val="F87E3A"/>
    </a:folHlink>
  </a:clrScheme>
  <a:fontScheme name="YRBS">
    <a:majorFont>
      <a:latin typeface="Arial Narrow"/>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0.xml><?xml version="1.0" encoding="utf-8"?>
<a:themeOverride xmlns:a="http://schemas.openxmlformats.org/drawingml/2006/main">
  <a:clrScheme name="YRBS HA">
    <a:dk1>
      <a:srgbClr val="000000"/>
    </a:dk1>
    <a:lt1>
      <a:srgbClr val="FFFFFF"/>
    </a:lt1>
    <a:dk2>
      <a:srgbClr val="000000"/>
    </a:dk2>
    <a:lt2>
      <a:srgbClr val="F2F2F2"/>
    </a:lt2>
    <a:accent1>
      <a:srgbClr val="B5C2DB"/>
    </a:accent1>
    <a:accent2>
      <a:srgbClr val="7C96C2"/>
    </a:accent2>
    <a:accent3>
      <a:srgbClr val="4469AA"/>
    </a:accent3>
    <a:accent4>
      <a:srgbClr val="0B3D91"/>
    </a:accent4>
    <a:accent5>
      <a:srgbClr val="4D7FBB"/>
    </a:accent5>
    <a:accent6>
      <a:srgbClr val="0B3D91"/>
    </a:accent6>
    <a:hlink>
      <a:srgbClr val="0B3D91"/>
    </a:hlink>
    <a:folHlink>
      <a:srgbClr val="F87E3A"/>
    </a:folHlink>
  </a:clrScheme>
  <a:fontScheme name="YRBS">
    <a:majorFont>
      <a:latin typeface="Arial Narrow"/>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1.xml><?xml version="1.0" encoding="utf-8"?>
<a:themeOverride xmlns:a="http://schemas.openxmlformats.org/drawingml/2006/main">
  <a:clrScheme name="YRBS HA">
    <a:dk1>
      <a:srgbClr val="000000"/>
    </a:dk1>
    <a:lt1>
      <a:srgbClr val="FFFFFF"/>
    </a:lt1>
    <a:dk2>
      <a:srgbClr val="000000"/>
    </a:dk2>
    <a:lt2>
      <a:srgbClr val="F2F2F2"/>
    </a:lt2>
    <a:accent1>
      <a:srgbClr val="B5C2DB"/>
    </a:accent1>
    <a:accent2>
      <a:srgbClr val="7C96C2"/>
    </a:accent2>
    <a:accent3>
      <a:srgbClr val="4469AA"/>
    </a:accent3>
    <a:accent4>
      <a:srgbClr val="0B3D91"/>
    </a:accent4>
    <a:accent5>
      <a:srgbClr val="4D7FBB"/>
    </a:accent5>
    <a:accent6>
      <a:srgbClr val="0B3D91"/>
    </a:accent6>
    <a:hlink>
      <a:srgbClr val="0B3D91"/>
    </a:hlink>
    <a:folHlink>
      <a:srgbClr val="F87E3A"/>
    </a:folHlink>
  </a:clrScheme>
  <a:fontScheme name="YRBS">
    <a:majorFont>
      <a:latin typeface="Arial Narrow"/>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2.xml><?xml version="1.0" encoding="utf-8"?>
<a:themeOverride xmlns:a="http://schemas.openxmlformats.org/drawingml/2006/main">
  <a:clrScheme name="YRBS HA">
    <a:dk1>
      <a:srgbClr val="000000"/>
    </a:dk1>
    <a:lt1>
      <a:srgbClr val="FFFFFF"/>
    </a:lt1>
    <a:dk2>
      <a:srgbClr val="000000"/>
    </a:dk2>
    <a:lt2>
      <a:srgbClr val="F2F2F2"/>
    </a:lt2>
    <a:accent1>
      <a:srgbClr val="B5C2DB"/>
    </a:accent1>
    <a:accent2>
      <a:srgbClr val="7C96C2"/>
    </a:accent2>
    <a:accent3>
      <a:srgbClr val="4469AA"/>
    </a:accent3>
    <a:accent4>
      <a:srgbClr val="0B3D91"/>
    </a:accent4>
    <a:accent5>
      <a:srgbClr val="4D7FBB"/>
    </a:accent5>
    <a:accent6>
      <a:srgbClr val="0B3D91"/>
    </a:accent6>
    <a:hlink>
      <a:srgbClr val="0B3D91"/>
    </a:hlink>
    <a:folHlink>
      <a:srgbClr val="F87E3A"/>
    </a:folHlink>
  </a:clrScheme>
  <a:fontScheme name="YRBS">
    <a:majorFont>
      <a:latin typeface="Arial Narrow"/>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3.xml><?xml version="1.0" encoding="utf-8"?>
<a:themeOverride xmlns:a="http://schemas.openxmlformats.org/drawingml/2006/main">
  <a:clrScheme name="YRBS HA">
    <a:dk1>
      <a:srgbClr val="000000"/>
    </a:dk1>
    <a:lt1>
      <a:srgbClr val="FFFFFF"/>
    </a:lt1>
    <a:dk2>
      <a:srgbClr val="000000"/>
    </a:dk2>
    <a:lt2>
      <a:srgbClr val="F2F2F2"/>
    </a:lt2>
    <a:accent1>
      <a:srgbClr val="B5C2DB"/>
    </a:accent1>
    <a:accent2>
      <a:srgbClr val="7C96C2"/>
    </a:accent2>
    <a:accent3>
      <a:srgbClr val="4469AA"/>
    </a:accent3>
    <a:accent4>
      <a:srgbClr val="0B3D91"/>
    </a:accent4>
    <a:accent5>
      <a:srgbClr val="4D7FBB"/>
    </a:accent5>
    <a:accent6>
      <a:srgbClr val="0B3D91"/>
    </a:accent6>
    <a:hlink>
      <a:srgbClr val="0B3D91"/>
    </a:hlink>
    <a:folHlink>
      <a:srgbClr val="F87E3A"/>
    </a:folHlink>
  </a:clrScheme>
  <a:fontScheme name="YRBS">
    <a:majorFont>
      <a:latin typeface="Arial Narrow"/>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4.xml><?xml version="1.0" encoding="utf-8"?>
<a:themeOverride xmlns:a="http://schemas.openxmlformats.org/drawingml/2006/main">
  <a:clrScheme name="YRBS HA">
    <a:dk1>
      <a:srgbClr val="000000"/>
    </a:dk1>
    <a:lt1>
      <a:srgbClr val="FFFFFF"/>
    </a:lt1>
    <a:dk2>
      <a:srgbClr val="000000"/>
    </a:dk2>
    <a:lt2>
      <a:srgbClr val="F2F2F2"/>
    </a:lt2>
    <a:accent1>
      <a:srgbClr val="B5C2DB"/>
    </a:accent1>
    <a:accent2>
      <a:srgbClr val="7C96C2"/>
    </a:accent2>
    <a:accent3>
      <a:srgbClr val="4469AA"/>
    </a:accent3>
    <a:accent4>
      <a:srgbClr val="0B3D91"/>
    </a:accent4>
    <a:accent5>
      <a:srgbClr val="4D7FBB"/>
    </a:accent5>
    <a:accent6>
      <a:srgbClr val="0B3D91"/>
    </a:accent6>
    <a:hlink>
      <a:srgbClr val="0B3D91"/>
    </a:hlink>
    <a:folHlink>
      <a:srgbClr val="F87E3A"/>
    </a:folHlink>
  </a:clrScheme>
  <a:fontScheme name="YRBS">
    <a:majorFont>
      <a:latin typeface="Arial Narrow"/>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5.xml><?xml version="1.0" encoding="utf-8"?>
<a:themeOverride xmlns:a="http://schemas.openxmlformats.org/drawingml/2006/main">
  <a:clrScheme name="YRBS HA">
    <a:dk1>
      <a:srgbClr val="000000"/>
    </a:dk1>
    <a:lt1>
      <a:srgbClr val="FFFFFF"/>
    </a:lt1>
    <a:dk2>
      <a:srgbClr val="000000"/>
    </a:dk2>
    <a:lt2>
      <a:srgbClr val="F2F2F2"/>
    </a:lt2>
    <a:accent1>
      <a:srgbClr val="B5C2DB"/>
    </a:accent1>
    <a:accent2>
      <a:srgbClr val="7C96C2"/>
    </a:accent2>
    <a:accent3>
      <a:srgbClr val="4469AA"/>
    </a:accent3>
    <a:accent4>
      <a:srgbClr val="0B3D91"/>
    </a:accent4>
    <a:accent5>
      <a:srgbClr val="4D7FBB"/>
    </a:accent5>
    <a:accent6>
      <a:srgbClr val="0B3D91"/>
    </a:accent6>
    <a:hlink>
      <a:srgbClr val="0B3D91"/>
    </a:hlink>
    <a:folHlink>
      <a:srgbClr val="F87E3A"/>
    </a:folHlink>
  </a:clrScheme>
  <a:fontScheme name="YRBS">
    <a:majorFont>
      <a:latin typeface="Arial Narrow"/>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6.xml><?xml version="1.0" encoding="utf-8"?>
<a:themeOverride xmlns:a="http://schemas.openxmlformats.org/drawingml/2006/main">
  <a:clrScheme name="YRBS HA">
    <a:dk1>
      <a:srgbClr val="000000"/>
    </a:dk1>
    <a:lt1>
      <a:srgbClr val="FFFFFF"/>
    </a:lt1>
    <a:dk2>
      <a:srgbClr val="000000"/>
    </a:dk2>
    <a:lt2>
      <a:srgbClr val="F2F2F2"/>
    </a:lt2>
    <a:accent1>
      <a:srgbClr val="B5C2DB"/>
    </a:accent1>
    <a:accent2>
      <a:srgbClr val="7C96C2"/>
    </a:accent2>
    <a:accent3>
      <a:srgbClr val="4469AA"/>
    </a:accent3>
    <a:accent4>
      <a:srgbClr val="0B3D91"/>
    </a:accent4>
    <a:accent5>
      <a:srgbClr val="4D7FBB"/>
    </a:accent5>
    <a:accent6>
      <a:srgbClr val="0B3D91"/>
    </a:accent6>
    <a:hlink>
      <a:srgbClr val="0B3D91"/>
    </a:hlink>
    <a:folHlink>
      <a:srgbClr val="F87E3A"/>
    </a:folHlink>
  </a:clrScheme>
  <a:fontScheme name="YRBS">
    <a:majorFont>
      <a:latin typeface="Arial Narrow"/>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7.xml><?xml version="1.0" encoding="utf-8"?>
<a:themeOverride xmlns:a="http://schemas.openxmlformats.org/drawingml/2006/main">
  <a:clrScheme name="YRBS HA">
    <a:dk1>
      <a:srgbClr val="000000"/>
    </a:dk1>
    <a:lt1>
      <a:srgbClr val="FFFFFF"/>
    </a:lt1>
    <a:dk2>
      <a:srgbClr val="000000"/>
    </a:dk2>
    <a:lt2>
      <a:srgbClr val="F2F2F2"/>
    </a:lt2>
    <a:accent1>
      <a:srgbClr val="B5C2DB"/>
    </a:accent1>
    <a:accent2>
      <a:srgbClr val="7C96C2"/>
    </a:accent2>
    <a:accent3>
      <a:srgbClr val="4469AA"/>
    </a:accent3>
    <a:accent4>
      <a:srgbClr val="0B3D91"/>
    </a:accent4>
    <a:accent5>
      <a:srgbClr val="4D7FBB"/>
    </a:accent5>
    <a:accent6>
      <a:srgbClr val="0B3D91"/>
    </a:accent6>
    <a:hlink>
      <a:srgbClr val="0B3D91"/>
    </a:hlink>
    <a:folHlink>
      <a:srgbClr val="F87E3A"/>
    </a:folHlink>
  </a:clrScheme>
  <a:fontScheme name="YRBS">
    <a:majorFont>
      <a:latin typeface="Arial Narrow"/>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8.xml><?xml version="1.0" encoding="utf-8"?>
<a:themeOverride xmlns:a="http://schemas.openxmlformats.org/drawingml/2006/main">
  <a:clrScheme name="YRBS HA">
    <a:dk1>
      <a:srgbClr val="000000"/>
    </a:dk1>
    <a:lt1>
      <a:srgbClr val="FFFFFF"/>
    </a:lt1>
    <a:dk2>
      <a:srgbClr val="000000"/>
    </a:dk2>
    <a:lt2>
      <a:srgbClr val="F2F2F2"/>
    </a:lt2>
    <a:accent1>
      <a:srgbClr val="B5C2DB"/>
    </a:accent1>
    <a:accent2>
      <a:srgbClr val="7C96C2"/>
    </a:accent2>
    <a:accent3>
      <a:srgbClr val="4469AA"/>
    </a:accent3>
    <a:accent4>
      <a:srgbClr val="0B3D91"/>
    </a:accent4>
    <a:accent5>
      <a:srgbClr val="4D7FBB"/>
    </a:accent5>
    <a:accent6>
      <a:srgbClr val="0B3D91"/>
    </a:accent6>
    <a:hlink>
      <a:srgbClr val="0B3D91"/>
    </a:hlink>
    <a:folHlink>
      <a:srgbClr val="F87E3A"/>
    </a:folHlink>
  </a:clrScheme>
  <a:fontScheme name="YRBS">
    <a:majorFont>
      <a:latin typeface="Arial Narrow"/>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9.xml><?xml version="1.0" encoding="utf-8"?>
<a:themeOverride xmlns:a="http://schemas.openxmlformats.org/drawingml/2006/main">
  <a:clrScheme name="YRBS HA">
    <a:dk1>
      <a:srgbClr val="000000"/>
    </a:dk1>
    <a:lt1>
      <a:srgbClr val="FFFFFF"/>
    </a:lt1>
    <a:dk2>
      <a:srgbClr val="000000"/>
    </a:dk2>
    <a:lt2>
      <a:srgbClr val="F2F2F2"/>
    </a:lt2>
    <a:accent1>
      <a:srgbClr val="B5C2DB"/>
    </a:accent1>
    <a:accent2>
      <a:srgbClr val="7C96C2"/>
    </a:accent2>
    <a:accent3>
      <a:srgbClr val="4469AA"/>
    </a:accent3>
    <a:accent4>
      <a:srgbClr val="0B3D91"/>
    </a:accent4>
    <a:accent5>
      <a:srgbClr val="4D7FBB"/>
    </a:accent5>
    <a:accent6>
      <a:srgbClr val="0B3D91"/>
    </a:accent6>
    <a:hlink>
      <a:srgbClr val="0B3D91"/>
    </a:hlink>
    <a:folHlink>
      <a:srgbClr val="F87E3A"/>
    </a:folHlink>
  </a:clrScheme>
  <a:fontScheme name="YRBS">
    <a:majorFont>
      <a:latin typeface="Arial Narrow"/>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YRBS HA">
    <a:dk1>
      <a:srgbClr val="000000"/>
    </a:dk1>
    <a:lt1>
      <a:srgbClr val="FFFFFF"/>
    </a:lt1>
    <a:dk2>
      <a:srgbClr val="000000"/>
    </a:dk2>
    <a:lt2>
      <a:srgbClr val="F2F2F2"/>
    </a:lt2>
    <a:accent1>
      <a:srgbClr val="B5C2DB"/>
    </a:accent1>
    <a:accent2>
      <a:srgbClr val="7C96C2"/>
    </a:accent2>
    <a:accent3>
      <a:srgbClr val="4469AA"/>
    </a:accent3>
    <a:accent4>
      <a:srgbClr val="0B3D91"/>
    </a:accent4>
    <a:accent5>
      <a:srgbClr val="4D7FBB"/>
    </a:accent5>
    <a:accent6>
      <a:srgbClr val="0B3D91"/>
    </a:accent6>
    <a:hlink>
      <a:srgbClr val="0B3D91"/>
    </a:hlink>
    <a:folHlink>
      <a:srgbClr val="F87E3A"/>
    </a:folHlink>
  </a:clrScheme>
  <a:fontScheme name="YRBS">
    <a:majorFont>
      <a:latin typeface="Arial Narrow"/>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0.xml><?xml version="1.0" encoding="utf-8"?>
<a:themeOverride xmlns:a="http://schemas.openxmlformats.org/drawingml/2006/main">
  <a:clrScheme name="YRBS HA">
    <a:dk1>
      <a:srgbClr val="000000"/>
    </a:dk1>
    <a:lt1>
      <a:srgbClr val="FFFFFF"/>
    </a:lt1>
    <a:dk2>
      <a:srgbClr val="000000"/>
    </a:dk2>
    <a:lt2>
      <a:srgbClr val="F2F2F2"/>
    </a:lt2>
    <a:accent1>
      <a:srgbClr val="B5C2DB"/>
    </a:accent1>
    <a:accent2>
      <a:srgbClr val="7C96C2"/>
    </a:accent2>
    <a:accent3>
      <a:srgbClr val="4469AA"/>
    </a:accent3>
    <a:accent4>
      <a:srgbClr val="0B3D91"/>
    </a:accent4>
    <a:accent5>
      <a:srgbClr val="4D7FBB"/>
    </a:accent5>
    <a:accent6>
      <a:srgbClr val="0B3D91"/>
    </a:accent6>
    <a:hlink>
      <a:srgbClr val="0B3D91"/>
    </a:hlink>
    <a:folHlink>
      <a:srgbClr val="F87E3A"/>
    </a:folHlink>
  </a:clrScheme>
  <a:fontScheme name="YRBS">
    <a:majorFont>
      <a:latin typeface="Arial Narrow"/>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YRBS HA">
    <a:dk1>
      <a:srgbClr val="000000"/>
    </a:dk1>
    <a:lt1>
      <a:srgbClr val="FFFFFF"/>
    </a:lt1>
    <a:dk2>
      <a:srgbClr val="000000"/>
    </a:dk2>
    <a:lt2>
      <a:srgbClr val="F2F2F2"/>
    </a:lt2>
    <a:accent1>
      <a:srgbClr val="B5C2DB"/>
    </a:accent1>
    <a:accent2>
      <a:srgbClr val="7C96C2"/>
    </a:accent2>
    <a:accent3>
      <a:srgbClr val="4469AA"/>
    </a:accent3>
    <a:accent4>
      <a:srgbClr val="0B3D91"/>
    </a:accent4>
    <a:accent5>
      <a:srgbClr val="4D7FBB"/>
    </a:accent5>
    <a:accent6>
      <a:srgbClr val="0B3D91"/>
    </a:accent6>
    <a:hlink>
      <a:srgbClr val="0B3D91"/>
    </a:hlink>
    <a:folHlink>
      <a:srgbClr val="F87E3A"/>
    </a:folHlink>
  </a:clrScheme>
  <a:fontScheme name="YRBS">
    <a:majorFont>
      <a:latin typeface="Arial Narrow"/>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YRBS HA">
    <a:dk1>
      <a:srgbClr val="000000"/>
    </a:dk1>
    <a:lt1>
      <a:srgbClr val="FFFFFF"/>
    </a:lt1>
    <a:dk2>
      <a:srgbClr val="000000"/>
    </a:dk2>
    <a:lt2>
      <a:srgbClr val="F2F2F2"/>
    </a:lt2>
    <a:accent1>
      <a:srgbClr val="B5C2DB"/>
    </a:accent1>
    <a:accent2>
      <a:srgbClr val="7C96C2"/>
    </a:accent2>
    <a:accent3>
      <a:srgbClr val="4469AA"/>
    </a:accent3>
    <a:accent4>
      <a:srgbClr val="0B3D91"/>
    </a:accent4>
    <a:accent5>
      <a:srgbClr val="4D7FBB"/>
    </a:accent5>
    <a:accent6>
      <a:srgbClr val="0B3D91"/>
    </a:accent6>
    <a:hlink>
      <a:srgbClr val="0B3D91"/>
    </a:hlink>
    <a:folHlink>
      <a:srgbClr val="F87E3A"/>
    </a:folHlink>
  </a:clrScheme>
  <a:fontScheme name="YRBS">
    <a:majorFont>
      <a:latin typeface="Arial Narrow"/>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YRBS HA">
    <a:dk1>
      <a:srgbClr val="000000"/>
    </a:dk1>
    <a:lt1>
      <a:srgbClr val="FFFFFF"/>
    </a:lt1>
    <a:dk2>
      <a:srgbClr val="000000"/>
    </a:dk2>
    <a:lt2>
      <a:srgbClr val="F2F2F2"/>
    </a:lt2>
    <a:accent1>
      <a:srgbClr val="B5C2DB"/>
    </a:accent1>
    <a:accent2>
      <a:srgbClr val="7C96C2"/>
    </a:accent2>
    <a:accent3>
      <a:srgbClr val="4469AA"/>
    </a:accent3>
    <a:accent4>
      <a:srgbClr val="0B3D91"/>
    </a:accent4>
    <a:accent5>
      <a:srgbClr val="4D7FBB"/>
    </a:accent5>
    <a:accent6>
      <a:srgbClr val="0B3D91"/>
    </a:accent6>
    <a:hlink>
      <a:srgbClr val="0B3D91"/>
    </a:hlink>
    <a:folHlink>
      <a:srgbClr val="F87E3A"/>
    </a:folHlink>
  </a:clrScheme>
  <a:fontScheme name="YRBS">
    <a:majorFont>
      <a:latin typeface="Arial Narrow"/>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YRBS HA">
    <a:dk1>
      <a:srgbClr val="000000"/>
    </a:dk1>
    <a:lt1>
      <a:srgbClr val="FFFFFF"/>
    </a:lt1>
    <a:dk2>
      <a:srgbClr val="000000"/>
    </a:dk2>
    <a:lt2>
      <a:srgbClr val="F2F2F2"/>
    </a:lt2>
    <a:accent1>
      <a:srgbClr val="B5C2DB"/>
    </a:accent1>
    <a:accent2>
      <a:srgbClr val="7C96C2"/>
    </a:accent2>
    <a:accent3>
      <a:srgbClr val="4469AA"/>
    </a:accent3>
    <a:accent4>
      <a:srgbClr val="0B3D91"/>
    </a:accent4>
    <a:accent5>
      <a:srgbClr val="4D7FBB"/>
    </a:accent5>
    <a:accent6>
      <a:srgbClr val="0B3D91"/>
    </a:accent6>
    <a:hlink>
      <a:srgbClr val="0B3D91"/>
    </a:hlink>
    <a:folHlink>
      <a:srgbClr val="F87E3A"/>
    </a:folHlink>
  </a:clrScheme>
  <a:fontScheme name="YRBS">
    <a:majorFont>
      <a:latin typeface="Arial Narrow"/>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YRBS HA">
    <a:dk1>
      <a:srgbClr val="000000"/>
    </a:dk1>
    <a:lt1>
      <a:srgbClr val="FFFFFF"/>
    </a:lt1>
    <a:dk2>
      <a:srgbClr val="000000"/>
    </a:dk2>
    <a:lt2>
      <a:srgbClr val="F2F2F2"/>
    </a:lt2>
    <a:accent1>
      <a:srgbClr val="B5C2DB"/>
    </a:accent1>
    <a:accent2>
      <a:srgbClr val="7C96C2"/>
    </a:accent2>
    <a:accent3>
      <a:srgbClr val="4469AA"/>
    </a:accent3>
    <a:accent4>
      <a:srgbClr val="0B3D91"/>
    </a:accent4>
    <a:accent5>
      <a:srgbClr val="4D7FBB"/>
    </a:accent5>
    <a:accent6>
      <a:srgbClr val="0B3D91"/>
    </a:accent6>
    <a:hlink>
      <a:srgbClr val="0B3D91"/>
    </a:hlink>
    <a:folHlink>
      <a:srgbClr val="F87E3A"/>
    </a:folHlink>
  </a:clrScheme>
  <a:fontScheme name="YRBS">
    <a:majorFont>
      <a:latin typeface="Arial Narrow"/>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YRBS HA">
    <a:dk1>
      <a:srgbClr val="000000"/>
    </a:dk1>
    <a:lt1>
      <a:srgbClr val="FFFFFF"/>
    </a:lt1>
    <a:dk2>
      <a:srgbClr val="000000"/>
    </a:dk2>
    <a:lt2>
      <a:srgbClr val="F2F2F2"/>
    </a:lt2>
    <a:accent1>
      <a:srgbClr val="B5C2DB"/>
    </a:accent1>
    <a:accent2>
      <a:srgbClr val="7C96C2"/>
    </a:accent2>
    <a:accent3>
      <a:srgbClr val="4469AA"/>
    </a:accent3>
    <a:accent4>
      <a:srgbClr val="0B3D91"/>
    </a:accent4>
    <a:accent5>
      <a:srgbClr val="4D7FBB"/>
    </a:accent5>
    <a:accent6>
      <a:srgbClr val="0B3D91"/>
    </a:accent6>
    <a:hlink>
      <a:srgbClr val="0B3D91"/>
    </a:hlink>
    <a:folHlink>
      <a:srgbClr val="F87E3A"/>
    </a:folHlink>
  </a:clrScheme>
  <a:fontScheme name="YRBS">
    <a:majorFont>
      <a:latin typeface="Arial Narrow"/>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9.xml><?xml version="1.0" encoding="utf-8"?>
<a:themeOverride xmlns:a="http://schemas.openxmlformats.org/drawingml/2006/main">
  <a:clrScheme name="YRBS HA">
    <a:dk1>
      <a:srgbClr val="000000"/>
    </a:dk1>
    <a:lt1>
      <a:srgbClr val="FFFFFF"/>
    </a:lt1>
    <a:dk2>
      <a:srgbClr val="000000"/>
    </a:dk2>
    <a:lt2>
      <a:srgbClr val="F2F2F2"/>
    </a:lt2>
    <a:accent1>
      <a:srgbClr val="B5C2DB"/>
    </a:accent1>
    <a:accent2>
      <a:srgbClr val="7C96C2"/>
    </a:accent2>
    <a:accent3>
      <a:srgbClr val="4469AA"/>
    </a:accent3>
    <a:accent4>
      <a:srgbClr val="0B3D91"/>
    </a:accent4>
    <a:accent5>
      <a:srgbClr val="4D7FBB"/>
    </a:accent5>
    <a:accent6>
      <a:srgbClr val="0B3D91"/>
    </a:accent6>
    <a:hlink>
      <a:srgbClr val="0B3D91"/>
    </a:hlink>
    <a:folHlink>
      <a:srgbClr val="F87E3A"/>
    </a:folHlink>
  </a:clrScheme>
  <a:fontScheme name="YRBS">
    <a:majorFont>
      <a:latin typeface="Arial Narrow"/>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YRBS_HA_PPT_Template</Template>
  <TotalTime>45</TotalTime>
  <Words>2344</Words>
  <Application>Microsoft Office PowerPoint</Application>
  <PresentationFormat>On-screen Show (4:3)</PresentationFormat>
  <Paragraphs>160</Paragraphs>
  <Slides>21</Slides>
  <Notes>21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YRBS_HA_PPT_Template</vt:lpstr>
      <vt:lpstr>Alcohol and Other Drug Use</vt:lpstr>
      <vt:lpstr>Percentage of High School Students Who Ever Drank Alcohol,*  by Type of Grades Earned (Mostly A’s, B’s, C’s or D’s/F’s), 2009**</vt:lpstr>
      <vt:lpstr>Percentage of High School Students Who Currently Used Alcohol,*  by Type of Grades Earned (Mostly A’s, B’s, C’s or D’s/F’s), 2009**</vt:lpstr>
      <vt:lpstr>Percentage of High School Students Who Reported Current Binge Drinking,*  by Type of Grades Earned (Mostly A’s, B’s, C’s or D’s/F’s), 2009**</vt:lpstr>
      <vt:lpstr>Percentage of High School Students Who Drank Alcohol for the First Time Before Age 13 Years,* by Type of Grades Earned (Mostly A’s, B’s, C’s or D’s/F’s), 2009**</vt:lpstr>
      <vt:lpstr>Percentage of High School Students Who Drank Alcohol on School Property,*  by Type of Grades Earned (Mostly A’s, B’s, C’s or D’s/F’s), 2009**</vt:lpstr>
      <vt:lpstr>Percentage of High School Students Who Ever Used Marijuana,* by Type of Grades Earned (Mostly A’s, B’s, C’s or D’s/F’s), 2009**</vt:lpstr>
      <vt:lpstr>Percentage of High School Students Who Currently Used Marijuana,*  by Type of Grades Earned (Mostly A’s, B’s, C’s or D’s/F’s), 2009**</vt:lpstr>
      <vt:lpstr>Percentage of High School Students Who Tried Marijuana for the First Time Before  Age 13 Years, by Type of Grades Earned (Mostly A’s, B’s, C’s or D’s/F’s), 2009*</vt:lpstr>
      <vt:lpstr>Percentage of High School Students Who Used Marijuana on School Property,*  by Type of Grades Earned (Mostly A’s, B’s, C’s or D’s/F’s), 2009**</vt:lpstr>
      <vt:lpstr>Percentage of High School Students Who Ever Took Prescription Drugs Without a  Doctor's Prescription,* by Type of Grades Earned (Mostly A’s, B’s, C’s or D’s/F’s), 2009**</vt:lpstr>
      <vt:lpstr>Percentage of High School Students Who Ever Used Cocaine,*  by Type of Grades Earned (Mostly A’s, B’s, C’s or D’s/F’s), 2009**</vt:lpstr>
      <vt:lpstr>Percentage of High School Students Who Currently Used Cocaine,*  by Type of Grades Earned (Mostly A’s, B’s, C’s or D’s/F’s), 2009**</vt:lpstr>
      <vt:lpstr>Percentage of High School Students Who Ever Injected Illegal Drugs,*  by Type of Grades Earned (Mostly A’s, B’s, C’s or D’s/F’s), 2009**</vt:lpstr>
      <vt:lpstr>Percentage of High School Students Who Ever Used Inhalants,*  by Type of Grades Earned (Mostly A’s, B’s, C’s or D’s/F’s), 2009**</vt:lpstr>
      <vt:lpstr>Percentage of High School Students Who Ever Took Steroids Without a Doctor’s  Prescription,* by Type of Grades Earned (Mostly A’s, B’s, C’s or D’s/F’s), 2009**</vt:lpstr>
      <vt:lpstr>Percentage of High School Students Who Ever Used Hallucinogenic Drugs,*  by Type of Grades Earned (Mostly A’s, B’s, C’s or D’s/F’s), 2009**</vt:lpstr>
      <vt:lpstr>Percentage of High School Students Who Ever Used Heroin,*  by Type of Grades Earned (Mostly A’s, B’s, C’s or D’s/F’s), 2009**</vt:lpstr>
      <vt:lpstr>Percentage of High School Students Who Ever Used Methamphetamines,*  by Type of Grades Earned (Mostly A’s, B’s, C’s or D’s/F’s), 2009**</vt:lpstr>
      <vt:lpstr>Percentage of High School Students Who Ever Used Ecstasy*  by Type of Grades Earned (Mostly A’s, B’s, C’s or D’s/F’s), 2009**</vt:lpstr>
      <vt:lpstr>Percentage of High School Students Who Were Offered, Sold, or Given an  Illegal Drug by Someone on School Property,* by Type of Grades Earned   (Mostly A’s, B’s, C’s or D’s/F’s), 2009**</vt:lpstr>
    </vt:vector>
  </TitlesOfParts>
  <Company>Danya International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Alcohol and Other Drug Use</dc:title>
  <dc:subject>Alcohol and Other Drug Use</dc:subject>
  <dc:creator>CDC</dc:creator>
  <cp:keywords>YRBS, alcohol, other drug use</cp:keywords>
  <cp:lastModifiedBy>Jennifer Forberg</cp:lastModifiedBy>
  <cp:revision>9</cp:revision>
  <dcterms:created xsi:type="dcterms:W3CDTF">2010-06-22T14:21:46Z</dcterms:created>
  <dcterms:modified xsi:type="dcterms:W3CDTF">2010-07-15T12:07:52Z</dcterms:modified>
</cp:coreProperties>
</file>