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89833" autoAdjust="0"/>
  </p:normalViewPr>
  <p:slideViewPr>
    <p:cSldViewPr>
      <p:cViewPr>
        <p:scale>
          <a:sx n="75" d="100"/>
          <a:sy n="75" d="100"/>
        </p:scale>
        <p:origin x="-696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50" d="100"/>
          <a:sy n="150" d="100"/>
        </p:scale>
        <p:origin x="-5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18FB99A-6D34-49D4-BC91-8DF9EC719A95}" type="datetimeFigureOut">
              <a:rPr lang="en-US"/>
              <a:pPr>
                <a:defRPr/>
              </a:pPr>
              <a:t>7/15/2010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241BE0E-8F9A-40F0-A5BF-DCBA1EAF8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7F12C0-73E3-4372-BD6E-F71168407A7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522C58-EF2D-49BE-998B-30FB612011B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This means that 6% of high school students with mostly A’s used chewing tobacco, snuff, or dip, and 19% of high school students with mostly D’s/F’s used chewing tobacco, snuff, or dip on at least 1 day during the 30 days before the survey.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7094AD-4A4E-4359-AC72-DF619036B2E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cs typeface="Arial" charset="0"/>
              </a:rPr>
              <a:t>This means that 3% of high school students with </a:t>
            </a:r>
            <a:r>
              <a:rPr lang="en-US" smtClean="0"/>
              <a:t>mostly </a:t>
            </a:r>
            <a:r>
              <a:rPr lang="en-US" smtClean="0">
                <a:cs typeface="Arial" charset="0"/>
              </a:rPr>
              <a:t>A</a:t>
            </a:r>
            <a:r>
              <a:rPr lang="en-US" smtClean="0"/>
              <a:t>’</a:t>
            </a:r>
            <a:r>
              <a:rPr lang="en-US" smtClean="0">
                <a:cs typeface="Arial" charset="0"/>
              </a:rPr>
              <a:t>s used chewing tobacco, snuff, or dip on school property, and 14% of students with </a:t>
            </a:r>
            <a:r>
              <a:rPr lang="en-US" smtClean="0"/>
              <a:t>mostly </a:t>
            </a:r>
            <a:r>
              <a:rPr lang="en-US" smtClean="0">
                <a:cs typeface="Arial" charset="0"/>
              </a:rPr>
              <a:t>D</a:t>
            </a:r>
            <a:r>
              <a:rPr lang="en-US" smtClean="0"/>
              <a:t>’</a:t>
            </a:r>
            <a:r>
              <a:rPr lang="en-US" smtClean="0">
                <a:cs typeface="Arial" charset="0"/>
              </a:rPr>
              <a:t>s/F</a:t>
            </a:r>
            <a:r>
              <a:rPr lang="en-US" smtClean="0"/>
              <a:t>’</a:t>
            </a:r>
            <a:r>
              <a:rPr lang="en-US" smtClean="0">
                <a:cs typeface="Arial" charset="0"/>
              </a:rPr>
              <a:t>s used chewing tobacco, snuff, or dip on school property on at least 1 day during the 30 days before the survey.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02400D-BA5E-4E51-BBAA-31E5D9DBE15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cs typeface="Arial" charset="0"/>
              </a:rPr>
              <a:t>This means that 31% of high school students with </a:t>
            </a:r>
            <a:r>
              <a:rPr lang="en-US" smtClean="0"/>
              <a:t>mostly </a:t>
            </a:r>
            <a:r>
              <a:rPr lang="en-US" smtClean="0">
                <a:cs typeface="Arial" charset="0"/>
              </a:rPr>
              <a:t>A</a:t>
            </a:r>
            <a:r>
              <a:rPr lang="en-US" smtClean="0"/>
              <a:t>’</a:t>
            </a:r>
            <a:r>
              <a:rPr lang="en-US" smtClean="0">
                <a:cs typeface="Arial" charset="0"/>
              </a:rPr>
              <a:t>s had ever tried cigarette smoking, even one or two puffs, and 74% of high school students with </a:t>
            </a:r>
            <a:r>
              <a:rPr lang="en-US" smtClean="0"/>
              <a:t>mostly </a:t>
            </a:r>
            <a:r>
              <a:rPr lang="en-US" smtClean="0">
                <a:cs typeface="Arial" charset="0"/>
              </a:rPr>
              <a:t>D</a:t>
            </a:r>
            <a:r>
              <a:rPr lang="en-US" smtClean="0"/>
              <a:t>’</a:t>
            </a:r>
            <a:r>
              <a:rPr lang="en-US" smtClean="0">
                <a:cs typeface="Arial" charset="0"/>
              </a:rPr>
              <a:t>s/F</a:t>
            </a:r>
            <a:r>
              <a:rPr lang="en-US" smtClean="0"/>
              <a:t>’</a:t>
            </a:r>
            <a:r>
              <a:rPr lang="en-US" smtClean="0">
                <a:cs typeface="Arial" charset="0"/>
              </a:rPr>
              <a:t>s had ever tried cigarette smoking even one or two puffs. 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EC49B9-8CF0-416E-93F1-2CB44E01EA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This means that 5% of high school students with mostly A’s had ever smoked at least one cigarette every day for 30 days, and 30% of high school students with mostly D’s/F’s had ever smoked at least one cigarette every day for 30 days.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055E3EF-CD54-456C-B3BC-752400AFE9E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This means that 10% of high school students with mostly A’s currently smoked cigarettes, and 45% of high school students with mostly D’s/F’s currently smoked cigarettes </a:t>
            </a:r>
            <a:r>
              <a:rPr lang="en-US" smtClean="0">
                <a:cs typeface="Arial" charset="0"/>
              </a:rPr>
              <a:t>on at least 1 day during the 30 days before the survey.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302FA5-F955-4504-B568-82ACF172179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This means that 3% of high school students with mostly A’s smoked cigarettes on 20 or more days, and 22% of high school students with mostly D’s/F’s smoked cigarettes on 20 or more days during the 30 days before the survey.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AD25D3-F90A-4036-ACF0-CAD359491B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This means that 9% of high school students with mostly A’s currently smoked cigars, cigarillos, or little cigars, and 31% of high school students with mostly D’s/F’s currently smoked cigars, cigarillos, or little cigars on at least 1 day during the 30 days before the survey. 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74388E-EE28-408E-8736-9018E55DE2B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cs typeface="Arial" charset="0"/>
              </a:rPr>
              <a:t>This means that 16% of high school students with </a:t>
            </a:r>
            <a:r>
              <a:rPr lang="en-US" smtClean="0"/>
              <a:t>mostly </a:t>
            </a:r>
            <a:r>
              <a:rPr lang="en-US" smtClean="0">
                <a:cs typeface="Arial" charset="0"/>
              </a:rPr>
              <a:t>A</a:t>
            </a:r>
            <a:r>
              <a:rPr lang="en-US" smtClean="0"/>
              <a:t>’</a:t>
            </a:r>
            <a:r>
              <a:rPr lang="en-US" smtClean="0">
                <a:cs typeface="Arial" charset="0"/>
              </a:rPr>
              <a:t>s, smoked cigarettes, cigars, cigarillos, or little cigars; or used chewing tobacco, snuff, or dip, and 52% of high school students with </a:t>
            </a:r>
            <a:r>
              <a:rPr lang="en-US" smtClean="0"/>
              <a:t>mostly </a:t>
            </a:r>
            <a:r>
              <a:rPr lang="en-US" smtClean="0">
                <a:cs typeface="Arial" charset="0"/>
              </a:rPr>
              <a:t>D</a:t>
            </a:r>
            <a:r>
              <a:rPr lang="en-US" smtClean="0"/>
              <a:t>’</a:t>
            </a:r>
            <a:r>
              <a:rPr lang="en-US" smtClean="0">
                <a:cs typeface="Arial" charset="0"/>
              </a:rPr>
              <a:t>s/F</a:t>
            </a:r>
            <a:r>
              <a:rPr lang="en-US" smtClean="0"/>
              <a:t>’</a:t>
            </a:r>
            <a:r>
              <a:rPr lang="en-US" smtClean="0">
                <a:cs typeface="Arial" charset="0"/>
              </a:rPr>
              <a:t>s, smoked cigarettes, cigars, cigarillos, or little cigars; or used chewing tobacco, snuff, or dip on at least 1 day during the 30 days before the survey. 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12626B0-869F-4425-A536-045E39F4C4D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This means that 6% of high school students with mostly A’s smoked a whole cigarette for the first time before age 13 years, and 27% of high school students with mostly D’s/F’s smoked a whole cigarette for the first time before age 13 years.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74270DF-8BCE-4C28-B7BC-CCDD5DA8F2F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This means that 2% of high school students with mostly A’s smoked cigarettes on school property, and 21% of high school students with mostly D’s/F’s smoked cigarettes on school property </a:t>
            </a:r>
            <a:r>
              <a:rPr lang="en-US" smtClean="0">
                <a:cs typeface="Arial" charset="0"/>
              </a:rPr>
              <a:t>on at least 1 day during the 30 days before the survey.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rgbClr val="3A7E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DHHS_CDC_hea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blackGray">
          <a:xfrm>
            <a:off x="3175" y="4800600"/>
            <a:ext cx="9140825" cy="1441450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lumMod val="40000"/>
                <a:lumOff val="60000"/>
                <a:alpha val="40000"/>
              </a:schemeClr>
            </a:glow>
          </a:effectLst>
        </p:spPr>
      </p:pic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 lIns="91440" tIns="91440" rIns="91440" bIns="91440"/>
          <a:lstStyle>
            <a:lvl1pPr>
              <a:defRPr sz="5000" b="1">
                <a:solidFill>
                  <a:schemeClr val="bg1"/>
                </a:solidFill>
                <a:latin typeface="Futura Md BT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AC23F-D496-4AAA-AA75-BD6C2E3B5378}" type="datetimeFigureOut">
              <a:rPr lang="en-US"/>
              <a:pPr>
                <a:defRPr/>
              </a:pPr>
              <a:t>7/15/2010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10E9F-FF6E-48AB-AA12-578109D18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94545-E0D9-4B68-80BB-E07EF9E7D8F5}" type="datetimeFigureOut">
              <a:rPr lang="en-US"/>
              <a:pPr>
                <a:defRPr/>
              </a:pPr>
              <a:t>7/15/2010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4A0ED-295F-4233-BF72-B32BBB11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52400" y="6172200"/>
            <a:ext cx="8229600" cy="276999"/>
          </a:xfrm>
        </p:spPr>
        <p:txBody>
          <a:bodyPr lIns="0" rIns="0" anchor="b">
            <a:spAutoFit/>
          </a:bodyPr>
          <a:lstStyle>
            <a:lvl1pPr>
              <a:buNone/>
              <a:defRPr sz="1200">
                <a:latin typeface="+mj-lt"/>
              </a:defRPr>
            </a:lvl1pPr>
            <a:lvl2pPr>
              <a:defRPr sz="1200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200">
                <a:latin typeface="+mj-lt"/>
              </a:defRPr>
            </a:lvl4pPr>
            <a:lvl5pPr>
              <a:defRPr sz="1200"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03A36D-CBF6-4166-81AD-6D84BBB27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0D35A0-63B5-4CE3-88D6-4BDC5DCAD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CDA76-7985-4F8A-BFCB-F0E54A6F25B4}" type="datetimeFigureOut">
              <a:rPr lang="en-US"/>
              <a:pPr>
                <a:defRPr/>
              </a:pPr>
              <a:t>7/15/2010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FB718-3C3F-4C12-B70B-E397D64EC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EA048-5274-4874-94E4-412302F00E89}" type="datetimeFigureOut">
              <a:rPr lang="en-US"/>
              <a:pPr>
                <a:defRPr/>
              </a:pPr>
              <a:t>7/15/2010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D439A-DEE2-4A10-BEB7-783AD29E8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469CC-2F8D-427C-80CC-9A36A9329428}" type="datetimeFigureOut">
              <a:rPr lang="en-US"/>
              <a:pPr>
                <a:defRPr/>
              </a:pPr>
              <a:t>7/15/2010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FF27D-911A-4433-A7A8-15BBE7A21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32651-FCD4-4F9C-82A2-80288F4CD44C}" type="datetimeFigureOut">
              <a:rPr lang="en-US"/>
              <a:pPr>
                <a:defRPr/>
              </a:pPr>
              <a:t>7/15/2010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87F14-1C7A-456D-A7C0-6DF67215B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719EB-EF48-4EE3-A018-04A2C94E226E}" type="datetimeFigureOut">
              <a:rPr lang="en-US"/>
              <a:pPr>
                <a:defRPr/>
              </a:pPr>
              <a:t>7/15/2010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83D69-B63E-4FBA-A865-18DFE303D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E2AD3-297D-49B9-90B3-F10C3B3C30FC}" type="datetimeFigureOut">
              <a:rPr lang="en-US"/>
              <a:pPr>
                <a:defRPr/>
              </a:pPr>
              <a:t>7/15/2010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529B3-CAFC-4C45-A8E8-A07992BFB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742F5-829E-4412-BCE4-7136A71136FB}" type="datetimeFigureOut">
              <a:rPr lang="en-US"/>
              <a:pPr>
                <a:defRPr/>
              </a:pPr>
              <a:t>7/15/2010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7FA67-15E5-41B5-9C50-C7B767C4F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0480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</a:defRPr>
            </a:lvl1pPr>
          </a:lstStyle>
          <a:p>
            <a:pPr>
              <a:defRPr/>
            </a:pPr>
            <a:fld id="{4489BA64-1FC6-4009-9ED5-0C3D59DDDD32}" type="datetimeFigureOut">
              <a:rPr lang="en-US"/>
              <a:pPr>
                <a:defRPr/>
              </a:pPr>
              <a:t>7/15/2010</a:t>
            </a:fld>
            <a:endParaRPr lang="en-US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</a:defRPr>
            </a:lvl1pPr>
          </a:lstStyle>
          <a:p>
            <a:pPr>
              <a:defRPr/>
            </a:pPr>
            <a:fld id="{725D3462-1AD1-4ADE-AC5D-121C8F2B5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4" descr="CDClogo28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29600" y="6324600"/>
            <a:ext cx="914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 Narrow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 Narrow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 Narrow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 Narrow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B3D91"/>
          </a:solidFill>
          <a:latin typeface="Arial Narrow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B3D91"/>
          </a:solidFill>
          <a:latin typeface="Arial Narrow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B3D91"/>
          </a:solidFill>
          <a:latin typeface="Arial Narrow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B3D9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Excel_97-2003_Worksheet9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Excel_97-2003_Worksheet10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4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_Worksheet5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Excel_97-2003_Worksheet6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Excel_97-2003_Worksheet7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Excel_97-2003_Worksheet8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latin typeface="Futura Md BT"/>
                <a:cs typeface="Arial" charset="0"/>
              </a:rPr>
              <a:t>Tobacco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Percentage of High School Students Who Currently Used Smokeless Tobacco,* </a:t>
            </a:r>
            <a:br>
              <a:rPr lang="en-US" smtClean="0">
                <a:cs typeface="Arial" charset="0"/>
              </a:rPr>
            </a:br>
            <a:r>
              <a:rPr lang="en-US" smtClean="0">
                <a:cs typeface="Arial" charset="0"/>
              </a:rPr>
              <a:t>by Type of Grades Earned (Mostly A’s, B’s, C’s or D’s/F’s), 2009**</a:t>
            </a:r>
          </a:p>
        </p:txBody>
      </p:sp>
      <p:graphicFrame>
        <p:nvGraphicFramePr>
          <p:cNvPr id="33794" name="Object 3" descr="Among high school students nationwide in 2009 who used chewing tobacco, snuff, or dip on at least 1 day during  the 30 days before the survey: Mostly A's 6%, Mostly B's 8%, Mostly C's 11%, Mostly D's/F's 19%.&#10;&#10;."/>
          <p:cNvGraphicFramePr>
            <a:graphicFrameLocks noGrp="1" noChangeAspect="1"/>
          </p:cNvGraphicFramePr>
          <p:nvPr>
            <p:ph idx="1"/>
          </p:nvPr>
        </p:nvGraphicFramePr>
        <p:xfrm>
          <a:off x="468313" y="1371600"/>
          <a:ext cx="8207375" cy="4525963"/>
        </p:xfrm>
        <a:graphic>
          <a:graphicData uri="http://schemas.openxmlformats.org/presentationml/2006/ole">
            <p:oleObj spid="_x0000_s33794" r:id="rId4" imgW="8205927" imgH="4523624" progId="Excel.Sheet.8">
              <p:embed/>
            </p:oleObj>
          </a:graphicData>
        </a:graphic>
      </p:graphicFrame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0" y="6019800"/>
            <a:ext cx="655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>
                <a:latin typeface="Arial Narrow" pitchFamily="34" charset="0"/>
              </a:rPr>
              <a:t>*</a:t>
            </a:r>
            <a:r>
              <a:rPr lang="en-US" sz="1200" i="1" dirty="0">
                <a:latin typeface="+mj-lt"/>
              </a:rPr>
              <a:t>Used chewing tobacco, snuff, or dip on at least 1 day during the 30 days before the survey.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>
                <a:latin typeface="Arial Narrow" pitchFamily="34" charset="0"/>
              </a:rPr>
              <a:t>**p&lt;.0001 after controlling for sex, race/ethnicity, and grade level. </a:t>
            </a:r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0" y="6477000"/>
            <a:ext cx="480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/>
              <a:t>United States, Youth Risk Behavior Survey,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Percentage of High School Students Who Used Smokeless Tobacco on School Property,* by Type of Grades Earned (Mostly A’s, B’s, C’s or D’s/F’s), 2009**</a:t>
            </a:r>
          </a:p>
        </p:txBody>
      </p:sp>
      <p:graphicFrame>
        <p:nvGraphicFramePr>
          <p:cNvPr id="35842" name="Object 3" descr="Among high school students nationwide in 2009 who used chewing tobacco, snuff, or dip on school property on at least 1 day during  the 30 days before the survey: Mostly A's 3%, Mostly B's 5%, Mostly C's 7%, Mostly D's/F's 14%.&#10;"/>
          <p:cNvGraphicFramePr>
            <a:graphicFrameLocks noGrp="1" noChangeAspect="1"/>
          </p:cNvGraphicFramePr>
          <p:nvPr>
            <p:ph idx="1"/>
          </p:nvPr>
        </p:nvGraphicFramePr>
        <p:xfrm>
          <a:off x="468313" y="1371600"/>
          <a:ext cx="8207375" cy="4525963"/>
        </p:xfrm>
        <a:graphic>
          <a:graphicData uri="http://schemas.openxmlformats.org/presentationml/2006/ole">
            <p:oleObj spid="_x0000_s35842" r:id="rId4" imgW="8205927" imgH="4523624" progId="Excel.Sheet.8">
              <p:embed/>
            </p:oleObj>
          </a:graphicData>
        </a:graphic>
      </p:graphicFrame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0" y="5943600"/>
            <a:ext cx="777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i="1">
                <a:latin typeface="Arial Narrow" pitchFamily="34" charset="0"/>
              </a:rPr>
              <a:t>* Used chewing tobacco, snuff, or dip on at least 1 day during the 30 days before the survey.</a:t>
            </a:r>
          </a:p>
          <a:p>
            <a:r>
              <a:rPr lang="en-US" sz="1200" i="1">
                <a:latin typeface="Arial Narrow" pitchFamily="34" charset="0"/>
              </a:rPr>
              <a:t>**p&lt;.0001 after controlling for sex, race/ethnicity, and grade level. </a:t>
            </a: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0" y="6477000"/>
            <a:ext cx="480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/>
              <a:t>United States, Youth Risk Behavior Survey,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 Percentage of High School Students Who Ever Smoked Cigarettes,* </a:t>
            </a:r>
            <a:br>
              <a:rPr lang="en-US" smtClean="0">
                <a:cs typeface="Arial" charset="0"/>
              </a:rPr>
            </a:br>
            <a:r>
              <a:rPr lang="en-US" smtClean="0">
                <a:cs typeface="Arial" charset="0"/>
              </a:rPr>
              <a:t>by Type of Grades Earned (Mostly A’s, B’s, C’s or D’s/F’s), 2009**</a:t>
            </a:r>
          </a:p>
        </p:txBody>
      </p:sp>
      <p:graphicFrame>
        <p:nvGraphicFramePr>
          <p:cNvPr id="17410" name="Object 3" descr="Among high school students nationwide in 2009 who ever tried cigarette smoking even one or two puffs:  Mostly A's 31%, Mostly B's 46%, Mostly C's 60%, Mostly D's/F's 74%."/>
          <p:cNvGraphicFramePr>
            <a:graphicFrameLocks noGrp="1" noChangeAspect="1"/>
          </p:cNvGraphicFramePr>
          <p:nvPr>
            <p:ph idx="1"/>
          </p:nvPr>
        </p:nvGraphicFramePr>
        <p:xfrm>
          <a:off x="473075" y="1371600"/>
          <a:ext cx="8197850" cy="4525963"/>
        </p:xfrm>
        <a:graphic>
          <a:graphicData uri="http://schemas.openxmlformats.org/presentationml/2006/ole">
            <p:oleObj spid="_x0000_s17410" r:id="rId4" imgW="8193734" imgH="4523624" progId="Excel.Sheet.8">
              <p:embed/>
            </p:oleObj>
          </a:graphicData>
        </a:graphic>
      </p:graphicFrame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0" y="5943600"/>
            <a:ext cx="3827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i="1">
                <a:latin typeface="Arial Narrow" pitchFamily="34" charset="0"/>
              </a:rPr>
              <a:t>*Ever tried cigarette smoking, even one or two puffs.</a:t>
            </a:r>
          </a:p>
          <a:p>
            <a:r>
              <a:rPr lang="en-US" sz="1200" i="1">
                <a:latin typeface="Arial Narrow" pitchFamily="34" charset="0"/>
              </a:rPr>
              <a:t>**p&lt;.0001 after controlling for sex, race/ethnicity, and grade level. </a:t>
            </a: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0" y="6477000"/>
            <a:ext cx="480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/>
              <a:t>United States, Youth Risk Behavior Survey,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 Percentage of High School Students Who Ever Smoked Cigarettes Daily* </a:t>
            </a:r>
            <a:br>
              <a:rPr lang="en-US" smtClean="0">
                <a:cs typeface="Arial" charset="0"/>
              </a:rPr>
            </a:br>
            <a:r>
              <a:rPr lang="en-US" smtClean="0">
                <a:cs typeface="Arial" charset="0"/>
              </a:rPr>
              <a:t>by Type of Grades Earned (Mostly A’s, B’s, C’s or D’s/F’s), 2009**</a:t>
            </a:r>
          </a:p>
        </p:txBody>
      </p:sp>
      <p:graphicFrame>
        <p:nvGraphicFramePr>
          <p:cNvPr id="19458" name="Object 3" descr="Among high school students nationwide in 2009 who ever had ever smoked at least one cigarette every day for 30 days:  Mostly A's 5%, Mostly B's 10%, Mostly C's 17%, Mostly D's/F's 30%."/>
          <p:cNvGraphicFramePr>
            <a:graphicFrameLocks noGrp="1" noChangeAspect="1"/>
          </p:cNvGraphicFramePr>
          <p:nvPr>
            <p:ph idx="1"/>
          </p:nvPr>
        </p:nvGraphicFramePr>
        <p:xfrm>
          <a:off x="473075" y="1371600"/>
          <a:ext cx="8197850" cy="4525963"/>
        </p:xfrm>
        <a:graphic>
          <a:graphicData uri="http://schemas.openxmlformats.org/presentationml/2006/ole">
            <p:oleObj spid="_x0000_s19458" r:id="rId4" imgW="8193734" imgH="4523624" progId="Excel.Sheet.8">
              <p:embed/>
            </p:oleObj>
          </a:graphicData>
        </a:graphic>
      </p:graphicFrame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0" y="5943600"/>
            <a:ext cx="3827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i="1">
                <a:latin typeface="Arial Narrow" pitchFamily="34" charset="0"/>
              </a:rPr>
              <a:t>*Ever smoked at least one cigarette every day for 30 days.</a:t>
            </a:r>
          </a:p>
          <a:p>
            <a:r>
              <a:rPr lang="en-US" sz="1200" i="1">
                <a:latin typeface="Arial Narrow" pitchFamily="34" charset="0"/>
              </a:rPr>
              <a:t>**p&lt;.0001 after controlling for sex, race/ethnicity, and grade level. </a:t>
            </a: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0" y="6477000"/>
            <a:ext cx="480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/>
              <a:t>United States, Youth Risk Behavior Survey,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 Percentage of High School Students Who Currently Smoked Cigarettes,* </a:t>
            </a:r>
            <a:br>
              <a:rPr lang="en-US" smtClean="0">
                <a:cs typeface="Arial" charset="0"/>
              </a:rPr>
            </a:br>
            <a:r>
              <a:rPr lang="en-US" smtClean="0">
                <a:cs typeface="Arial" charset="0"/>
              </a:rPr>
              <a:t>by Type of Grades Earned (Mostly A’s, B’s, C’s or D’s/F’s), 2009**</a:t>
            </a:r>
          </a:p>
        </p:txBody>
      </p:sp>
      <p:graphicFrame>
        <p:nvGraphicFramePr>
          <p:cNvPr id="21506" name="Object 3" descr="Among high school students nationwide in 2009 who smoked cigarettes on at least 1 day during the 30 days before the survey:  Mostly A's 10%, Mostly B's 19%, Mostly C's 27%, Mostly D's/F's 45%."/>
          <p:cNvGraphicFramePr>
            <a:graphicFrameLocks noGrp="1" noChangeAspect="1"/>
          </p:cNvGraphicFramePr>
          <p:nvPr>
            <p:ph idx="1"/>
          </p:nvPr>
        </p:nvGraphicFramePr>
        <p:xfrm>
          <a:off x="468313" y="1371600"/>
          <a:ext cx="8207375" cy="4525963"/>
        </p:xfrm>
        <a:graphic>
          <a:graphicData uri="http://schemas.openxmlformats.org/presentationml/2006/ole">
            <p:oleObj spid="_x0000_s21506" r:id="rId4" imgW="8205927" imgH="4523624" progId="Excel.Sheet.8">
              <p:embed/>
            </p:oleObj>
          </a:graphicData>
        </a:graphic>
      </p:graphicFrame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0" y="5943600"/>
            <a:ext cx="571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i="1">
                <a:latin typeface="Arial Narrow" pitchFamily="34" charset="0"/>
              </a:rPr>
              <a:t>*Smoked cigarettes on at least 1 day during the 30 days before the survey.</a:t>
            </a:r>
          </a:p>
          <a:p>
            <a:r>
              <a:rPr lang="en-US" sz="1200" i="1">
                <a:latin typeface="Arial Narrow" pitchFamily="34" charset="0"/>
              </a:rPr>
              <a:t>**p&lt;.0001 after controlling for sex, race/ethnicity, and grade level. </a:t>
            </a: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0" y="6477000"/>
            <a:ext cx="480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/>
              <a:t>United States, Youth Risk Behavior Survey,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Percentage of High School Students Who Reported Current Frequent Cigarette Use,*</a:t>
            </a:r>
            <a:br>
              <a:rPr lang="en-US" smtClean="0">
                <a:cs typeface="Arial" charset="0"/>
              </a:rPr>
            </a:br>
            <a:r>
              <a:rPr lang="en-US" smtClean="0">
                <a:cs typeface="Arial" charset="0"/>
              </a:rPr>
              <a:t>by Type of Grades Earned (Mostly A’s, B’s, C’s or D’s/F’s), 2009**</a:t>
            </a:r>
          </a:p>
        </p:txBody>
      </p:sp>
      <p:graphicFrame>
        <p:nvGraphicFramePr>
          <p:cNvPr id="23554" name="Object 3" descr="Among high school students nationwide in 2009 who smoked cigarettes on 20 or more days during the 30 days before the survey:  Mostly A's 3%, Mostly B's 6%, Mostly C's 12%, Mostly D's/F's 22%."/>
          <p:cNvGraphicFramePr>
            <a:graphicFrameLocks noGrp="1" noChangeAspect="1"/>
          </p:cNvGraphicFramePr>
          <p:nvPr>
            <p:ph idx="1"/>
          </p:nvPr>
        </p:nvGraphicFramePr>
        <p:xfrm>
          <a:off x="468313" y="1371600"/>
          <a:ext cx="8207375" cy="4525963"/>
        </p:xfrm>
        <a:graphic>
          <a:graphicData uri="http://schemas.openxmlformats.org/presentationml/2006/ole">
            <p:oleObj spid="_x0000_s23554" r:id="rId4" imgW="8205927" imgH="4523624" progId="Excel.Sheet.8">
              <p:embed/>
            </p:oleObj>
          </a:graphicData>
        </a:graphic>
      </p:graphicFrame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0" y="5943600"/>
            <a:ext cx="571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>
                <a:latin typeface="Arial Narrow" pitchFamily="34" charset="0"/>
              </a:rPr>
              <a:t>*</a:t>
            </a:r>
            <a:r>
              <a:rPr lang="en-US" sz="1200" i="1" dirty="0">
                <a:latin typeface="+mj-lt"/>
              </a:rPr>
              <a:t>Smoked cigarettes on 20 or more days during the 30 days before the survey.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>
                <a:latin typeface="Arial Narrow" pitchFamily="34" charset="0"/>
              </a:rPr>
              <a:t>**p&lt;.0001 after controlling for sex, race/ethnicity, and grade level. </a:t>
            </a:r>
          </a:p>
        </p:txBody>
      </p:sp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0" y="6477000"/>
            <a:ext cx="480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/>
              <a:t>United States, Youth Risk Behavior Survey,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Percentage of High School Students Who Currently Smoked Cigars,* </a:t>
            </a:r>
            <a:br>
              <a:rPr lang="en-US" smtClean="0">
                <a:cs typeface="Arial" charset="0"/>
              </a:rPr>
            </a:br>
            <a:r>
              <a:rPr lang="en-US" smtClean="0">
                <a:cs typeface="Arial" charset="0"/>
              </a:rPr>
              <a:t>by Type of Grades Earned (Mostly A’s, B’s, C’s or D’s/F’s), 2009**</a:t>
            </a:r>
          </a:p>
        </p:txBody>
      </p:sp>
      <p:graphicFrame>
        <p:nvGraphicFramePr>
          <p:cNvPr id="25602" name="Object 3" descr="Among high school students nationwide in 2009 who smoked cigars, cigarillos, or little cigars on at least 1 day during the 30 days before the survey:  Mostly A's 9%, Mostly B's 13%, Mostly C's 17%, Mostly D's/F's 31%."/>
          <p:cNvGraphicFramePr>
            <a:graphicFrameLocks noGrp="1" noChangeAspect="1"/>
          </p:cNvGraphicFramePr>
          <p:nvPr>
            <p:ph idx="1"/>
          </p:nvPr>
        </p:nvGraphicFramePr>
        <p:xfrm>
          <a:off x="468313" y="1371600"/>
          <a:ext cx="8207375" cy="4525963"/>
        </p:xfrm>
        <a:graphic>
          <a:graphicData uri="http://schemas.openxmlformats.org/presentationml/2006/ole">
            <p:oleObj spid="_x0000_s25602" r:id="rId4" imgW="8205927" imgH="4523624" progId="Excel.Sheet.8">
              <p:embed/>
            </p:oleObj>
          </a:graphicData>
        </a:graphic>
      </p:graphicFrame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0" y="5943600"/>
            <a:ext cx="571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>
                <a:latin typeface="Arial Narrow" pitchFamily="34" charset="0"/>
              </a:rPr>
              <a:t>*</a:t>
            </a:r>
            <a:r>
              <a:rPr lang="en-US" sz="1200" i="1" dirty="0">
                <a:latin typeface="+mj-lt"/>
              </a:rPr>
              <a:t>Smoked cigars, cigarillos, or little cigars on at least 1 day during the 30 days before the survey.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>
                <a:latin typeface="Arial Narrow" pitchFamily="34" charset="0"/>
              </a:rPr>
              <a:t>**p&lt;.0001 after controlling for sex, race/ethnicity, and grade level. </a:t>
            </a: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0" y="6477000"/>
            <a:ext cx="480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/>
              <a:t>United States, Youth Risk Behavior Survey,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Percentage of High School Students Who Currently Used Tobacco,* </a:t>
            </a:r>
            <a:br>
              <a:rPr lang="en-US" smtClean="0">
                <a:cs typeface="Arial" charset="0"/>
              </a:rPr>
            </a:br>
            <a:r>
              <a:rPr lang="en-US" smtClean="0">
                <a:cs typeface="Arial" charset="0"/>
              </a:rPr>
              <a:t>by Type of Grades Earned (Mostly A’s, B’s, C’s or D’s/F’s), 2009**</a:t>
            </a:r>
          </a:p>
        </p:txBody>
      </p:sp>
      <p:graphicFrame>
        <p:nvGraphicFramePr>
          <p:cNvPr id="27650" name="Object 3" descr="Among high school students nationwide in 2009 who currently smoked cigarettes, cigars, cigarillos, or little cigars; or used chewing tobacco, snuff, or dip on at least one day during the 30 days before the survey: Mostly A's 16%, Mostly B's 27%, Mostly C's 34%, Mostly D's/F's 52%."/>
          <p:cNvGraphicFramePr>
            <a:graphicFrameLocks noGrp="1" noChangeAspect="1"/>
          </p:cNvGraphicFramePr>
          <p:nvPr>
            <p:ph idx="1"/>
          </p:nvPr>
        </p:nvGraphicFramePr>
        <p:xfrm>
          <a:off x="468313" y="1371600"/>
          <a:ext cx="8207375" cy="4525963"/>
        </p:xfrm>
        <a:graphic>
          <a:graphicData uri="http://schemas.openxmlformats.org/presentationml/2006/ole">
            <p:oleObj spid="_x0000_s27650" r:id="rId4" imgW="8205927" imgH="4523624" progId="Excel.Sheet.8">
              <p:embed/>
            </p:oleObj>
          </a:graphicData>
        </a:graphic>
      </p:graphicFrame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15875" y="6019800"/>
            <a:ext cx="9128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i="1">
                <a:latin typeface="Arial Narrow" pitchFamily="34" charset="0"/>
              </a:rPr>
              <a:t>*Smoked cigarettes, cigars, cigarillos, or little cigars; or used chewing tobacco, snuff, or dip on at least 1 day during the 30 days before the survey. </a:t>
            </a:r>
          </a:p>
          <a:p>
            <a:r>
              <a:rPr lang="en-US" sz="1200" i="1">
                <a:latin typeface="Arial Narrow" pitchFamily="34" charset="0"/>
              </a:rPr>
              <a:t>**p&lt;.0001 after controlling for sex, race/ethnicity, and grade level. </a:t>
            </a: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0" y="6477000"/>
            <a:ext cx="480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/>
              <a:t>United States, Youth Risk Behavior Survey,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Percentage of High School Students Who Smoked a Whole Cigarette for the First Time</a:t>
            </a:r>
            <a:br>
              <a:rPr lang="en-US" smtClean="0">
                <a:cs typeface="Arial" charset="0"/>
              </a:rPr>
            </a:br>
            <a:r>
              <a:rPr lang="en-US" smtClean="0">
                <a:cs typeface="Arial" charset="0"/>
              </a:rPr>
              <a:t>Before Age 13 Years, by Type of Grades Earned (Mostly A’s, B’s, C’s or D’s/F’s), 2009*</a:t>
            </a:r>
          </a:p>
        </p:txBody>
      </p:sp>
      <p:graphicFrame>
        <p:nvGraphicFramePr>
          <p:cNvPr id="29698" name="Object 3" descr="Among high school students nationwide in 2009 who smoked a whole cigarette for the first time before age 13 years: Mostly A's 6%, Mostly B's 9%, Mostly C's 16%, Mostly D's/F's 27%."/>
          <p:cNvGraphicFramePr>
            <a:graphicFrameLocks noGrp="1" noChangeAspect="1"/>
          </p:cNvGraphicFramePr>
          <p:nvPr>
            <p:ph idx="1"/>
          </p:nvPr>
        </p:nvGraphicFramePr>
        <p:xfrm>
          <a:off x="468313" y="1371600"/>
          <a:ext cx="8207375" cy="4525963"/>
        </p:xfrm>
        <a:graphic>
          <a:graphicData uri="http://schemas.openxmlformats.org/presentationml/2006/ole">
            <p:oleObj spid="_x0000_s29698" r:id="rId4" imgW="8205927" imgH="4523624" progId="Excel.Sheet.8">
              <p:embed/>
            </p:oleObj>
          </a:graphicData>
        </a:graphic>
      </p:graphicFrame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0" y="6172200"/>
            <a:ext cx="38274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i="1">
                <a:latin typeface="Arial Narrow" pitchFamily="34" charset="0"/>
              </a:rPr>
              <a:t>*p&lt;.0001 after controlling for sex, race/ethnicity, and grade level. </a:t>
            </a:r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0" y="6477000"/>
            <a:ext cx="480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/>
              <a:t>United States, Youth Risk Behavior Survey,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Arial" charset="0"/>
              </a:rPr>
              <a:t>Percentage of High School Students Who Smoked Cigarettes on School Property,* </a:t>
            </a:r>
            <a:br>
              <a:rPr lang="en-US" smtClean="0">
                <a:cs typeface="Arial" charset="0"/>
              </a:rPr>
            </a:br>
            <a:r>
              <a:rPr lang="en-US" smtClean="0">
                <a:cs typeface="Arial" charset="0"/>
              </a:rPr>
              <a:t>by Type of Grades Earned (Mostly A’s, B’s, C’s or D’s/F’s), 2009**</a:t>
            </a:r>
          </a:p>
        </p:txBody>
      </p:sp>
      <p:graphicFrame>
        <p:nvGraphicFramePr>
          <p:cNvPr id="31746" name="Object 3" descr="Among high school students nationwide in 2009 who smoked cigarettes on school property on at least 1 day during the 30 days before the survey: Mostly A's 2%, Mostly B's 4%, Mostly C's 7%, Mostly D's/F's 21%."/>
          <p:cNvGraphicFramePr>
            <a:graphicFrameLocks noGrp="1" noChangeAspect="1"/>
          </p:cNvGraphicFramePr>
          <p:nvPr>
            <p:ph idx="1"/>
          </p:nvPr>
        </p:nvGraphicFramePr>
        <p:xfrm>
          <a:off x="468313" y="1371600"/>
          <a:ext cx="8207375" cy="4525963"/>
        </p:xfrm>
        <a:graphic>
          <a:graphicData uri="http://schemas.openxmlformats.org/presentationml/2006/ole">
            <p:oleObj spid="_x0000_s31746" r:id="rId4" imgW="8205927" imgH="4523624" progId="Excel.Sheet.8">
              <p:embed/>
            </p:oleObj>
          </a:graphicData>
        </a:graphic>
      </p:graphicFrame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0" y="586740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i="1">
                <a:latin typeface="Arial Narrow" pitchFamily="34" charset="0"/>
              </a:rPr>
              <a:t>* On at least 1 day during the 30 days before the survey. </a:t>
            </a:r>
          </a:p>
          <a:p>
            <a:r>
              <a:rPr lang="en-US" sz="1200" i="1">
                <a:latin typeface="Arial Narrow" pitchFamily="34" charset="0"/>
              </a:rPr>
              <a:t>**p&lt;.0001 after controlling for sex, race/ethnicity, and grade level. 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0" y="6477000"/>
            <a:ext cx="480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i="1"/>
              <a:t>United States, Youth Risk Behavior Survey,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YRBS_HA_PPT_Template">
  <a:themeElements>
    <a:clrScheme name="YRBS HA">
      <a:dk1>
        <a:srgbClr val="000000"/>
      </a:dk1>
      <a:lt1>
        <a:srgbClr val="FFFFFF"/>
      </a:lt1>
      <a:dk2>
        <a:srgbClr val="000000"/>
      </a:dk2>
      <a:lt2>
        <a:srgbClr val="F2F2F2"/>
      </a:lt2>
      <a:accent1>
        <a:srgbClr val="B5C2DB"/>
      </a:accent1>
      <a:accent2>
        <a:srgbClr val="7C96C2"/>
      </a:accent2>
      <a:accent3>
        <a:srgbClr val="4469AA"/>
      </a:accent3>
      <a:accent4>
        <a:srgbClr val="0B3D91"/>
      </a:accent4>
      <a:accent5>
        <a:srgbClr val="4D7FBB"/>
      </a:accent5>
      <a:accent6>
        <a:srgbClr val="0B3D91"/>
      </a:accent6>
      <a:hlink>
        <a:srgbClr val="0B3D91"/>
      </a:hlink>
      <a:folHlink>
        <a:srgbClr val="F87E3A"/>
      </a:folHlink>
    </a:clrScheme>
    <a:fontScheme name="YRBS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YRBS_HA_PPT_Template</Template>
  <TotalTime>21</TotalTime>
  <Words>1071</Words>
  <Application>Microsoft Office PowerPoint</Application>
  <PresentationFormat>On-screen Show (4:3)</PresentationFormat>
  <Paragraphs>61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1_YRBS_HA_PPT_Template</vt:lpstr>
      <vt:lpstr>Microsoft Office Excel 97-2003 Worksheet</vt:lpstr>
      <vt:lpstr>Tobacco Use</vt:lpstr>
      <vt:lpstr> Percentage of High School Students Who Ever Smoked Cigarettes,*  by Type of Grades Earned (Mostly A’s, B’s, C’s or D’s/F’s), 2009**</vt:lpstr>
      <vt:lpstr> Percentage of High School Students Who Ever Smoked Cigarettes Daily*  by Type of Grades Earned (Mostly A’s, B’s, C’s or D’s/F’s), 2009**</vt:lpstr>
      <vt:lpstr> Percentage of High School Students Who Currently Smoked Cigarettes,*  by Type of Grades Earned (Mostly A’s, B’s, C’s or D’s/F’s), 2009**</vt:lpstr>
      <vt:lpstr>Percentage of High School Students Who Reported Current Frequent Cigarette Use,* by Type of Grades Earned (Mostly A’s, B’s, C’s or D’s/F’s), 2009**</vt:lpstr>
      <vt:lpstr>Percentage of High School Students Who Currently Smoked Cigars,*  by Type of Grades Earned (Mostly A’s, B’s, C’s or D’s/F’s), 2009**</vt:lpstr>
      <vt:lpstr>Percentage of High School Students Who Currently Used Tobacco,*  by Type of Grades Earned (Mostly A’s, B’s, C’s or D’s/F’s), 2009**</vt:lpstr>
      <vt:lpstr>Percentage of High School Students Who Smoked a Whole Cigarette for the First Time Before Age 13 Years, by Type of Grades Earned (Mostly A’s, B’s, C’s or D’s/F’s), 2009*</vt:lpstr>
      <vt:lpstr>Percentage of High School Students Who Smoked Cigarettes on School Property,*  by Type of Grades Earned (Mostly A’s, B’s, C’s or D’s/F’s), 2009**</vt:lpstr>
      <vt:lpstr>Percentage of High School Students Who Currently Used Smokeless Tobacco,*  by Type of Grades Earned (Mostly A’s, B’s, C’s or D’s/F’s), 2009**</vt:lpstr>
      <vt:lpstr>Percentage of High School Students Who Used Smokeless Tobacco on School Property,* by Type of Grades Earned (Mostly A’s, B’s, C’s or D’s/F’s), 2009**</vt:lpstr>
    </vt:vector>
  </TitlesOfParts>
  <Company>Danya International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Tobacco Use</dc:title>
  <dc:subject>Tobacco Use</dc:subject>
  <dc:creator>CDC</dc:creator>
  <cp:keywords>YRBS, tobacco use</cp:keywords>
  <cp:lastModifiedBy>Jennifer Forberg</cp:lastModifiedBy>
  <cp:revision>11</cp:revision>
  <dcterms:created xsi:type="dcterms:W3CDTF">2010-06-22T14:09:14Z</dcterms:created>
  <dcterms:modified xsi:type="dcterms:W3CDTF">2010-07-15T12:08:47Z</dcterms:modified>
</cp:coreProperties>
</file>