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</p:sldMasterIdLst>
  <p:notesMasterIdLst>
    <p:notesMasterId r:id="rId11"/>
  </p:notesMasterIdLst>
  <p:sldIdLst>
    <p:sldId id="908" r:id="rId6"/>
    <p:sldId id="2147309067" r:id="rId7"/>
    <p:sldId id="2147309091" r:id="rId8"/>
    <p:sldId id="2147309092" r:id="rId9"/>
    <p:sldId id="21473090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1B3F0AA6-7DF0-EA44-BA22-70CE638DB7B5}">
          <p14:sldIdLst>
            <p14:sldId id="908"/>
          </p14:sldIdLst>
        </p14:section>
        <p14:section name="Table of Contents" id="{3642342E-6010-3846-B9A2-F5824A686ABF}">
          <p14:sldIdLst>
            <p14:sldId id="2147309067"/>
            <p14:sldId id="2147309091"/>
            <p14:sldId id="2147309092"/>
            <p14:sldId id="2147309080"/>
          </p14:sldIdLst>
        </p14:section>
        <p14:section name="Content Slides" id="{E3A2FFF6-FB1A-4845-80D2-46C1B3E21116}">
          <p14:sldIdLst/>
        </p14:section>
        <p14:section name="Transition Slides" id="{28175184-C66D-F14E-9AD0-ADB040B45DBB}">
          <p14:sldIdLst/>
        </p14:section>
        <p14:section name="Questions &amp; Thank You Slides" id="{CE6C4362-EB9F-3F4F-9CF1-1C4116D23012}">
          <p14:sldIdLst/>
        </p14:section>
        <p14:section name="Resources" id="{68F1F3C4-E119-C041-B1DF-0CD2F0D6C5B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11A"/>
    <a:srgbClr val="851238"/>
    <a:srgbClr val="D3F9F3"/>
    <a:srgbClr val="F5615C"/>
    <a:srgbClr val="3CD1D4"/>
    <a:srgbClr val="13556F"/>
    <a:srgbClr val="206176"/>
    <a:srgbClr val="FD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06" autoAdjust="0"/>
    <p:restoredTop sz="95315" autoAdjust="0"/>
  </p:normalViewPr>
  <p:slideViewPr>
    <p:cSldViewPr snapToGrid="0" snapToObjects="1">
      <p:cViewPr varScale="1">
        <p:scale>
          <a:sx n="77" d="100"/>
          <a:sy n="77" d="100"/>
        </p:scale>
        <p:origin x="13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1C916-C456-D241-92B0-B5A2BF65C1C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B453B-070D-4E49-AF1F-950E716E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2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45EF5B8-1F19-024C-8319-7CA352C8E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5897B961-385F-9449-962C-D36861EEA01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375478" y="2136500"/>
            <a:ext cx="5441044" cy="486571"/>
          </a:xfrm>
          <a:effectLst/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1DDABA-A541-5146-B0D8-608BF0639F5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133850" y="2585207"/>
            <a:ext cx="3924300" cy="4953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528EC04B-3C32-4742-9513-FBBEF03FA17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949700" y="3535315"/>
            <a:ext cx="4292600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cap="none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 of Meeting | Presenter Name(s)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9979E6-A41A-144A-ABE6-D37BDC279573}"/>
              </a:ext>
            </a:extLst>
          </p:cNvPr>
          <p:cNvSpPr txBox="1"/>
          <p:nvPr userDrawn="1"/>
        </p:nvSpPr>
        <p:spPr>
          <a:xfrm>
            <a:off x="281126" y="5861822"/>
            <a:ext cx="5814874" cy="48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solidFill>
                  <a:schemeClr val="bg1"/>
                </a:solidFill>
              </a:rPr>
              <a:t>Centers for Disease Control and Prevention</a:t>
            </a:r>
          </a:p>
          <a:p>
            <a:pPr lvl="0">
              <a:lnSpc>
                <a:spcPct val="150000"/>
              </a:lnSpc>
            </a:pPr>
            <a:r>
              <a:rPr lang="en-US" sz="900" b="0" dirty="0">
                <a:solidFill>
                  <a:schemeClr val="bg1"/>
                </a:solidFill>
              </a:rPr>
              <a:t>National Center for Chronic Disease Prevention and Health Promotion</a:t>
            </a:r>
          </a:p>
        </p:txBody>
      </p:sp>
      <p:sp>
        <p:nvSpPr>
          <p:cNvPr id="28" name="Division Name">
            <a:extLst>
              <a:ext uri="{FF2B5EF4-FFF2-40B4-BE49-F238E27FC236}">
                <a16:creationId xmlns:a16="http://schemas.microsoft.com/office/drawing/2014/main" id="{1C05C024-2448-084E-B53D-9CCD3F04AFA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81126" y="6355716"/>
            <a:ext cx="5154215" cy="296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r>
              <a:rPr lang="en-US" dirty="0"/>
              <a:t>Click to enter your Division Name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EC4993-7A2E-F54A-A816-C8D1D0A8F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07047"/>
            <a:ext cx="12192000" cy="1750954"/>
          </a:xfrm>
          <a:prstGeom prst="rect">
            <a:avLst/>
          </a:prstGeom>
          <a:gradFill>
            <a:gsLst>
              <a:gs pos="0">
                <a:srgbClr val="31B1BA"/>
              </a:gs>
              <a:gs pos="2400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0FA0AD-C01E-5B47-ACCE-F4A235E08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88925"/>
            <a:ext cx="12192000" cy="236243"/>
          </a:xfrm>
          <a:prstGeom prst="rect">
            <a:avLst/>
          </a:prstGeom>
          <a:solidFill>
            <a:schemeClr val="bg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E26990E-92CC-084A-93B4-F8192307C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684" y="3380127"/>
            <a:ext cx="902633" cy="70795"/>
          </a:xfrm>
          <a:prstGeom prst="rect">
            <a:avLst/>
          </a:prstGeom>
        </p:spPr>
      </p:pic>
      <p:pic>
        <p:nvPicPr>
          <p:cNvPr id="32" name="Picture 31" descr="logo: USDHHS (United States Department of Health and Human Services), CDC (Centers for Disease Control and Prevention)">
            <a:extLst>
              <a:ext uri="{FF2B5EF4-FFF2-40B4-BE49-F238E27FC236}">
                <a16:creationId xmlns:a16="http://schemas.microsoft.com/office/drawing/2014/main" id="{DD9FC9F1-872A-A844-BA3F-B9F5F423F7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874" y="5737970"/>
            <a:ext cx="1524001" cy="8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4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Dark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B4EA8-E9FD-5146-A146-E7141710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5557"/>
            <a:ext cx="6448258" cy="15191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E9A4F8-3B04-2E43-816F-2CA6C4D15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2016578"/>
            <a:ext cx="6448258" cy="37317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 descr="Populate this object with alternative text.">
            <a:extLst>
              <a:ext uri="{FF2B5EF4-FFF2-40B4-BE49-F238E27FC236}">
                <a16:creationId xmlns:a16="http://schemas.microsoft.com/office/drawing/2014/main" id="{2ACE2404-71A3-414D-AF59-8DF131917D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0113" y="0"/>
            <a:ext cx="4941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7077223-3B81-114A-A648-1FB3DAC8D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  <p:sp>
        <p:nvSpPr>
          <p:cNvPr id="27" name="Slide Number Placeholder 9">
            <a:extLst>
              <a:ext uri="{FF2B5EF4-FFF2-40B4-BE49-F238E27FC236}">
                <a16:creationId xmlns:a16="http://schemas.microsoft.com/office/drawing/2014/main" id="{EC042F99-9C8A-1D4E-8EF7-B13D5DC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023372"/>
            <a:ext cx="105251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Date Placeholder 6">
            <a:extLst>
              <a:ext uri="{FF2B5EF4-FFF2-40B4-BE49-F238E27FC236}">
                <a16:creationId xmlns:a16="http://schemas.microsoft.com/office/drawing/2014/main" id="{4BB8420F-9C94-DC4D-B650-4A1C16C0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024449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Footer Placeholder 8">
            <a:extLst>
              <a:ext uri="{FF2B5EF4-FFF2-40B4-BE49-F238E27FC236}">
                <a16:creationId xmlns:a16="http://schemas.microsoft.com/office/drawing/2014/main" id="{C96D7685-2B68-E540-AB92-8EFC5FA8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020123"/>
            <a:ext cx="691721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BBEC84-13D5-DA48-AAD9-4ABF462F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6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44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6">
            <a:extLst>
              <a:ext uri="{FF2B5EF4-FFF2-40B4-BE49-F238E27FC236}">
                <a16:creationId xmlns:a16="http://schemas.microsoft.com/office/drawing/2014/main" id="{96EF7A6D-717B-4D4B-BE72-54D1E8B0F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982"/>
            <a:ext cx="12175112" cy="68879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077223-3B81-114A-A648-1FB3DAC8D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B0F35876-14D4-1748-9864-02A17F7C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5557"/>
            <a:ext cx="6448258" cy="15191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303FC8-4E28-3646-9140-FABAB1D78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2016578"/>
            <a:ext cx="6448258" cy="37317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8" descr="Populate this object with alternative text.">
            <a:extLst>
              <a:ext uri="{FF2B5EF4-FFF2-40B4-BE49-F238E27FC236}">
                <a16:creationId xmlns:a16="http://schemas.microsoft.com/office/drawing/2014/main" id="{1472D0A2-D7ED-B84F-AA4B-3185DA90A3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0113" y="0"/>
            <a:ext cx="494188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Slide Number Placeholder 9">
            <a:extLst>
              <a:ext uri="{FF2B5EF4-FFF2-40B4-BE49-F238E27FC236}">
                <a16:creationId xmlns:a16="http://schemas.microsoft.com/office/drawing/2014/main" id="{EC042F99-9C8A-1D4E-8EF7-B13D5DC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023372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Date Placeholder 6">
            <a:extLst>
              <a:ext uri="{FF2B5EF4-FFF2-40B4-BE49-F238E27FC236}">
                <a16:creationId xmlns:a16="http://schemas.microsoft.com/office/drawing/2014/main" id="{4BB8420F-9C94-DC4D-B650-4A1C16C0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024449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Footer Placeholder 8">
            <a:extLst>
              <a:ext uri="{FF2B5EF4-FFF2-40B4-BE49-F238E27FC236}">
                <a16:creationId xmlns:a16="http://schemas.microsoft.com/office/drawing/2014/main" id="{C96D7685-2B68-E540-AB92-8EFC5FA8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020123"/>
            <a:ext cx="691721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422230-45CD-3B4C-B265-C64050D56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6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6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| Dark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75CC82AD-44BE-C94B-B717-A6556CB4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85" y="469503"/>
            <a:ext cx="6776192" cy="15191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AFC7444-E2F6-4846-A1A9-07148082D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4618" y="2110524"/>
            <a:ext cx="6776192" cy="37317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 descr="Populate this object with alternative text.">
            <a:extLst>
              <a:ext uri="{FF2B5EF4-FFF2-40B4-BE49-F238E27FC236}">
                <a16:creationId xmlns:a16="http://schemas.microsoft.com/office/drawing/2014/main" id="{E09B5FA4-80F7-CF48-8417-05759757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7542"/>
            <a:ext cx="4586050" cy="686554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17470-30B7-8B4F-B0F9-922A81AA5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C1D3F-16FE-BB4A-942F-7AC53B0B314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84224-0BA4-0D46-9A7F-3B46DB51B9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18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| Light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BBDB60DA-E331-604A-B662-F4B463422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8" y="-29962"/>
            <a:ext cx="12175112" cy="6887963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C4D51730-58EB-1040-B94D-09BBDA1B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85" y="469503"/>
            <a:ext cx="6776192" cy="15191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6170891-AFB5-1D47-9398-D2F979DFAD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4618" y="2110524"/>
            <a:ext cx="6776192" cy="37317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 descr="Populate this object with alternative text.">
            <a:extLst>
              <a:ext uri="{FF2B5EF4-FFF2-40B4-BE49-F238E27FC236}">
                <a16:creationId xmlns:a16="http://schemas.microsoft.com/office/drawing/2014/main" id="{E09B5FA4-80F7-CF48-8417-05759757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7542"/>
            <a:ext cx="4586050" cy="686554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17470-30B7-8B4F-B0F9-922A81AA5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C1D3F-16FE-BB4A-942F-7AC53B0B314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84224-0BA4-0D46-9A7F-3B46DB51B9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CD66C1-C676-2340-B689-E319335F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23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Monitor |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3193902" cy="17144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 descr="Populate this object with alternative text."/>
          <p:cNvSpPr>
            <a:spLocks noGrp="1"/>
          </p:cNvSpPr>
          <p:nvPr>
            <p:ph idx="1" hasCustomPrompt="1"/>
          </p:nvPr>
        </p:nvSpPr>
        <p:spPr>
          <a:xfrm>
            <a:off x="581192" y="2727025"/>
            <a:ext cx="3193902" cy="2849554"/>
          </a:xfrm>
        </p:spPr>
        <p:txBody>
          <a:bodyPr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</a:lstStyle>
          <a:p>
            <a:pPr lvl="0"/>
            <a:r>
              <a:rPr lang="en-US"/>
              <a:t>Edit text (Click icon below if you want to add an object and alt text)</a:t>
            </a:r>
          </a:p>
        </p:txBody>
      </p:sp>
      <p:pic>
        <p:nvPicPr>
          <p:cNvPr id="12" name="Picture 11" descr="Populate this object with alternative text.">
            <a:extLst>
              <a:ext uri="{FF2B5EF4-FFF2-40B4-BE49-F238E27FC236}">
                <a16:creationId xmlns:a16="http://schemas.microsoft.com/office/drawing/2014/main" id="{E23C55B2-DB9A-2F42-BDCB-89B3EB22C2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4844" y="-279993"/>
            <a:ext cx="10648604" cy="790832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66B10-3FCA-4840-AD3C-F18AA51F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E3CB86-093F-1946-BD31-11D22BD0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E033C3-FCDC-8747-BE08-BEF45DA6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3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Monitor |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B1386601-D0AA-6045-84DC-1B262068A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8" y="-29962"/>
            <a:ext cx="12175112" cy="6887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3193902" cy="17144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727025"/>
            <a:ext cx="3193902" cy="2849554"/>
          </a:xfrm>
        </p:spPr>
        <p:txBody>
          <a:bodyPr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</a:lstStyle>
          <a:p>
            <a:pPr lvl="0"/>
            <a:r>
              <a:rPr lang="en-US"/>
              <a:t>Edit text (Click icon below if you want to add an object and alt text)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3C55B2-DB9A-2F42-BDCB-89B3EB2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4844" y="-279993"/>
            <a:ext cx="10648604" cy="790832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66B10-3FCA-4840-AD3C-F18AA51F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E3CB86-093F-1946-BD31-11D22BD0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E033C3-FCDC-8747-BE08-BEF45DA6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56C567-030D-584C-B89B-CD05F3CED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58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 |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1609223"/>
            <a:ext cx="11029615" cy="1497507"/>
          </a:xfrm>
        </p:spPr>
        <p:txBody>
          <a:bodyPr anchor="b">
            <a:normAutofit/>
          </a:bodyPr>
          <a:lstStyle>
            <a:lvl1pPr algn="ctr">
              <a:defRPr sz="36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1192" y="3106730"/>
            <a:ext cx="11029615" cy="60055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91C31B-8D29-1D40-BA26-FD64F81E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18043"/>
            <a:ext cx="12192000" cy="1639958"/>
          </a:xfrm>
          <a:prstGeom prst="rect">
            <a:avLst/>
          </a:prstGeom>
          <a:gradFill>
            <a:gsLst>
              <a:gs pos="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F4CCD34-B8C5-3249-BA81-98E8A9C8A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A6EDE7-574E-9042-AB0E-B3848BAC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099921"/>
            <a:ext cx="12192000" cy="236243"/>
          </a:xfrm>
          <a:prstGeom prst="rect">
            <a:avLst/>
          </a:prstGeom>
          <a:solidFill>
            <a:schemeClr val="tx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2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 |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6">
            <a:extLst>
              <a:ext uri="{FF2B5EF4-FFF2-40B4-BE49-F238E27FC236}">
                <a16:creationId xmlns:a16="http://schemas.microsoft.com/office/drawing/2014/main" id="{536819FF-2479-804F-AC44-DA5E23A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8" y="-29962"/>
            <a:ext cx="12175112" cy="68879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9B52DCE-B4AC-8B4E-82EE-9207197A0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3" y="1609223"/>
            <a:ext cx="11029615" cy="1497507"/>
          </a:xfrm>
        </p:spPr>
        <p:txBody>
          <a:bodyPr anchor="b">
            <a:normAutofit/>
          </a:bodyPr>
          <a:lstStyle>
            <a:lvl1pPr algn="ctr">
              <a:defRPr sz="36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6A48A43-069D-4B4F-9F30-4D0DC14C7D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1192" y="3106730"/>
            <a:ext cx="11029615" cy="60055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3165F9-6887-8847-80AC-BE5A953BE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18043"/>
            <a:ext cx="12192000" cy="1639958"/>
          </a:xfrm>
          <a:prstGeom prst="rect">
            <a:avLst/>
          </a:prstGeom>
          <a:gradFill>
            <a:gsLst>
              <a:gs pos="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DD82DC2-E7F0-BC4C-BE62-455F0FEB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846D8E-C7A6-8242-95E5-2F6A618B9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099921"/>
            <a:ext cx="12192000" cy="236243"/>
          </a:xfrm>
          <a:prstGeom prst="rect">
            <a:avLst/>
          </a:prstGeom>
          <a:solidFill>
            <a:schemeClr val="tx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57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|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055329E-1508-4643-AA20-EE35A14AF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4037917"/>
            <a:ext cx="6537158" cy="90147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5400" b="1" dirty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</a:pPr>
            <a:r>
              <a:rPr lang="en-US" dirty="0"/>
              <a:t>QUESTIONS</a:t>
            </a:r>
          </a:p>
        </p:txBody>
      </p:sp>
      <p:pic>
        <p:nvPicPr>
          <p:cNvPr id="21" name="Picture Placeholder 6">
            <a:extLst>
              <a:ext uri="{FF2B5EF4-FFF2-40B4-BE49-F238E27FC236}">
                <a16:creationId xmlns:a16="http://schemas.microsoft.com/office/drawing/2014/main" id="{96EF7A6D-717B-4D4B-BE72-54D1E8B0F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8" y="-29962"/>
            <a:ext cx="12175112" cy="6887963"/>
          </a:xfrm>
          <a:prstGeom prst="rect">
            <a:avLst/>
          </a:prstGeom>
        </p:spPr>
      </p:pic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7676B9A7-9EE8-1A40-98DD-55FA9428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077223-3B81-114A-A648-1FB3DAC8D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  <p:sp>
        <p:nvSpPr>
          <p:cNvPr id="27" name="Slide Number Placeholder 9">
            <a:extLst>
              <a:ext uri="{FF2B5EF4-FFF2-40B4-BE49-F238E27FC236}">
                <a16:creationId xmlns:a16="http://schemas.microsoft.com/office/drawing/2014/main" id="{EC042F99-9C8A-1D4E-8EF7-B13D5DC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023372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Date Placeholder 6">
            <a:extLst>
              <a:ext uri="{FF2B5EF4-FFF2-40B4-BE49-F238E27FC236}">
                <a16:creationId xmlns:a16="http://schemas.microsoft.com/office/drawing/2014/main" id="{4BB8420F-9C94-DC4D-B650-4A1C16C0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024449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Footer Placeholder 8">
            <a:extLst>
              <a:ext uri="{FF2B5EF4-FFF2-40B4-BE49-F238E27FC236}">
                <a16:creationId xmlns:a16="http://schemas.microsoft.com/office/drawing/2014/main" id="{C96D7685-2B68-E540-AB92-8EFC5FA8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020123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21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|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7676B9A7-9EE8-1A40-98DD-55FA9428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FD40F6-634C-224C-9858-A8D5A36A5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72050" cy="685799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9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055329E-1508-4643-AA20-EE35A14AF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4037917"/>
            <a:ext cx="6537158" cy="90147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5400" b="1" dirty="0">
                <a:latin typeface="+mn-lt"/>
                <a:ea typeface="+mn-ea"/>
              </a:defRPr>
            </a:lvl1pPr>
          </a:lstStyle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</a:pPr>
            <a:r>
              <a:rPr lang="en-US" dirty="0"/>
              <a:t>QUESTIONS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7077223-3B81-114A-A648-1FB3DAC8D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  <p:sp>
        <p:nvSpPr>
          <p:cNvPr id="27" name="Slide Number Placeholder 9">
            <a:extLst>
              <a:ext uri="{FF2B5EF4-FFF2-40B4-BE49-F238E27FC236}">
                <a16:creationId xmlns:a16="http://schemas.microsoft.com/office/drawing/2014/main" id="{EC042F99-9C8A-1D4E-8EF7-B13D5DC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023372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Date Placeholder 6">
            <a:extLst>
              <a:ext uri="{FF2B5EF4-FFF2-40B4-BE49-F238E27FC236}">
                <a16:creationId xmlns:a16="http://schemas.microsoft.com/office/drawing/2014/main" id="{4BB8420F-9C94-DC4D-B650-4A1C16C0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024449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Footer Placeholder 8">
            <a:extLst>
              <a:ext uri="{FF2B5EF4-FFF2-40B4-BE49-F238E27FC236}">
                <a16:creationId xmlns:a16="http://schemas.microsoft.com/office/drawing/2014/main" id="{C96D7685-2B68-E540-AB92-8EFC5FA8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020123"/>
            <a:ext cx="691721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3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0EC4993-7A2E-F54A-A816-C8D1D0A8F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07047"/>
            <a:ext cx="12192000" cy="1750954"/>
          </a:xfrm>
          <a:prstGeom prst="rect">
            <a:avLst/>
          </a:prstGeom>
          <a:gradFill>
            <a:gsLst>
              <a:gs pos="0">
                <a:srgbClr val="31B1BA"/>
              </a:gs>
              <a:gs pos="2400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0FA0AD-C01E-5B47-ACCE-F4A235E08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88925"/>
            <a:ext cx="12192000" cy="236243"/>
          </a:xfrm>
          <a:prstGeom prst="rect">
            <a:avLst/>
          </a:prstGeom>
          <a:solidFill>
            <a:schemeClr val="bg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E26990E-92CC-084A-93B4-F8192307C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684" y="3380127"/>
            <a:ext cx="902633" cy="7079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5897B961-385F-9449-962C-D36861EEA01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375478" y="2136500"/>
            <a:ext cx="5441044" cy="486571"/>
          </a:xfrm>
          <a:effectLst/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1DDABA-A541-5146-B0D8-608BF0639F5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133850" y="2585207"/>
            <a:ext cx="3924300" cy="4953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528EC04B-3C32-4742-9513-FBBEF03FA17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949700" y="3535315"/>
            <a:ext cx="4292600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 of Meeting | Presenter Name(s)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9979E6-A41A-144A-ABE6-D37BDC279573}"/>
              </a:ext>
            </a:extLst>
          </p:cNvPr>
          <p:cNvSpPr txBox="1"/>
          <p:nvPr userDrawn="1"/>
        </p:nvSpPr>
        <p:spPr>
          <a:xfrm>
            <a:off x="281126" y="5861822"/>
            <a:ext cx="5814874" cy="48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solidFill>
                  <a:schemeClr val="bg1"/>
                </a:solidFill>
              </a:rPr>
              <a:t>Centers for Disease Control and Prevention</a:t>
            </a:r>
          </a:p>
          <a:p>
            <a:pPr lvl="0">
              <a:lnSpc>
                <a:spcPct val="150000"/>
              </a:lnSpc>
            </a:pPr>
            <a:r>
              <a:rPr lang="en-US" sz="900" b="0" dirty="0">
                <a:solidFill>
                  <a:schemeClr val="bg1"/>
                </a:solidFill>
              </a:rPr>
              <a:t>National Center for Chronic Disease Prevention and Health Promotion</a:t>
            </a:r>
          </a:p>
        </p:txBody>
      </p:sp>
      <p:sp>
        <p:nvSpPr>
          <p:cNvPr id="28" name="Division Name">
            <a:extLst>
              <a:ext uri="{FF2B5EF4-FFF2-40B4-BE49-F238E27FC236}">
                <a16:creationId xmlns:a16="http://schemas.microsoft.com/office/drawing/2014/main" id="{1C05C024-2448-084E-B53D-9CCD3F04AFA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81126" y="6355716"/>
            <a:ext cx="5154215" cy="296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r>
              <a:rPr lang="en-US" dirty="0"/>
              <a:t>Click to enter your Division Name here</a:t>
            </a:r>
          </a:p>
        </p:txBody>
      </p:sp>
      <p:pic>
        <p:nvPicPr>
          <p:cNvPr id="32" name="Picture 31" descr="logo: USDHHS (United States Department of Health and Human Services), CDC (Centers for Disease Control and Prevention)">
            <a:extLst>
              <a:ext uri="{FF2B5EF4-FFF2-40B4-BE49-F238E27FC236}">
                <a16:creationId xmlns:a16="http://schemas.microsoft.com/office/drawing/2014/main" id="{DD9FC9F1-872A-A844-BA3F-B9F5F423F7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874" y="5737970"/>
            <a:ext cx="1524001" cy="8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5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| 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45EF5B8-1F19-024C-8319-7CA352C8E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EC4993-7A2E-F54A-A816-C8D1D0A8F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07047"/>
            <a:ext cx="12192000" cy="1750954"/>
          </a:xfrm>
          <a:prstGeom prst="rect">
            <a:avLst/>
          </a:prstGeom>
          <a:gradFill>
            <a:gsLst>
              <a:gs pos="0">
                <a:srgbClr val="31B1BA"/>
              </a:gs>
              <a:gs pos="2400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0FA0AD-C01E-5B47-ACCE-F4A235E08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88925"/>
            <a:ext cx="12192000" cy="236243"/>
          </a:xfrm>
          <a:prstGeom prst="rect">
            <a:avLst/>
          </a:prstGeom>
          <a:solidFill>
            <a:schemeClr val="bg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84E0CD-A2C7-5541-8CC5-0ECDAEDA0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383" y="3029550"/>
            <a:ext cx="902633" cy="7079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769CEF8-B1A7-694C-A10B-D1618F5FBE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1133" y="2101541"/>
            <a:ext cx="5453331" cy="715070"/>
          </a:xfrm>
          <a:effectLst/>
        </p:spPr>
        <p:txBody>
          <a:bodyPr anchor="ctr">
            <a:noAutofit/>
          </a:bodyPr>
          <a:lstStyle>
            <a:lvl1pPr algn="ctr"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145E4AC-0F44-0F41-92D7-F07A266675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62400" y="3184738"/>
            <a:ext cx="4292600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cap="none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 of Next Meeting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7DD82E-2761-0D47-99A6-208582B9B270}"/>
              </a:ext>
            </a:extLst>
          </p:cNvPr>
          <p:cNvSpPr txBox="1"/>
          <p:nvPr userDrawn="1"/>
        </p:nvSpPr>
        <p:spPr>
          <a:xfrm>
            <a:off x="6108699" y="5694613"/>
            <a:ext cx="5814874" cy="48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solidFill>
                  <a:schemeClr val="bg1"/>
                </a:solidFill>
              </a:rPr>
              <a:t>Centers for Disease Control and Prevention</a:t>
            </a:r>
          </a:p>
          <a:p>
            <a:pPr lvl="0" algn="r">
              <a:lnSpc>
                <a:spcPct val="150000"/>
              </a:lnSpc>
            </a:pPr>
            <a:r>
              <a:rPr lang="en-US" sz="900" b="0" dirty="0">
                <a:solidFill>
                  <a:schemeClr val="bg1"/>
                </a:solidFill>
              </a:rPr>
              <a:t>National Center for Chronic Disease Prevention and Health Promotion</a:t>
            </a:r>
          </a:p>
        </p:txBody>
      </p:sp>
      <p:sp>
        <p:nvSpPr>
          <p:cNvPr id="17" name="Division Name">
            <a:extLst>
              <a:ext uri="{FF2B5EF4-FFF2-40B4-BE49-F238E27FC236}">
                <a16:creationId xmlns:a16="http://schemas.microsoft.com/office/drawing/2014/main" id="{5813D31A-E497-5F47-BE63-99A047D95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9358" y="6188507"/>
            <a:ext cx="5154215" cy="296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r>
              <a:rPr lang="en-US" dirty="0"/>
              <a:t>Click to enter your Division Name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FED2A-4725-3549-8D39-306DD1121E1E}"/>
              </a:ext>
            </a:extLst>
          </p:cNvPr>
          <p:cNvSpPr/>
          <p:nvPr userDrawn="1"/>
        </p:nvSpPr>
        <p:spPr>
          <a:xfrm>
            <a:off x="2356482" y="6426340"/>
            <a:ext cx="9567091" cy="27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FEC58A-F342-794A-B73A-BA9E15465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42" y="5737970"/>
            <a:ext cx="1524001" cy="8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00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|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0EC4993-7A2E-F54A-A816-C8D1D0A8F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07047"/>
            <a:ext cx="12192000" cy="1750954"/>
          </a:xfrm>
          <a:prstGeom prst="rect">
            <a:avLst/>
          </a:prstGeom>
          <a:gradFill>
            <a:gsLst>
              <a:gs pos="0">
                <a:srgbClr val="31B1BA"/>
              </a:gs>
              <a:gs pos="2400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0FA0AD-C01E-5B47-ACCE-F4A235E08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88925"/>
            <a:ext cx="12192000" cy="236243"/>
          </a:xfrm>
          <a:prstGeom prst="rect">
            <a:avLst/>
          </a:prstGeom>
          <a:solidFill>
            <a:schemeClr val="bg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1E2350-388A-D94B-B4AF-FF083C4C7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383" y="3029550"/>
            <a:ext cx="902633" cy="7079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0B224DA-D422-904F-A7E5-7CC5FB0E14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1133" y="2101541"/>
            <a:ext cx="5453331" cy="715070"/>
          </a:xfrm>
          <a:effectLst/>
        </p:spPr>
        <p:txBody>
          <a:bodyPr anchor="ctr"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BB7E49-A433-6B4B-A980-E11AEB54E9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62400" y="3184738"/>
            <a:ext cx="4292600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 of Next Meeting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76558-3C73-6845-A401-B5BAEF1D066A}"/>
              </a:ext>
            </a:extLst>
          </p:cNvPr>
          <p:cNvSpPr txBox="1"/>
          <p:nvPr userDrawn="1"/>
        </p:nvSpPr>
        <p:spPr>
          <a:xfrm>
            <a:off x="6108699" y="5694613"/>
            <a:ext cx="5814874" cy="48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solidFill>
                  <a:schemeClr val="bg1"/>
                </a:solidFill>
              </a:rPr>
              <a:t>Centers for Disease Control and Prevention</a:t>
            </a:r>
          </a:p>
          <a:p>
            <a:pPr lvl="0" algn="r">
              <a:lnSpc>
                <a:spcPct val="150000"/>
              </a:lnSpc>
            </a:pPr>
            <a:r>
              <a:rPr lang="en-US" sz="900" b="0" dirty="0">
                <a:solidFill>
                  <a:schemeClr val="bg1"/>
                </a:solidFill>
              </a:rPr>
              <a:t>National Center for Chronic Disease Prevention and Health Promotion</a:t>
            </a:r>
          </a:p>
        </p:txBody>
      </p:sp>
      <p:sp>
        <p:nvSpPr>
          <p:cNvPr id="16" name="Division Name">
            <a:extLst>
              <a:ext uri="{FF2B5EF4-FFF2-40B4-BE49-F238E27FC236}">
                <a16:creationId xmlns:a16="http://schemas.microsoft.com/office/drawing/2014/main" id="{637FA8BF-B4BB-434C-84E7-DACF9376FF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9358" y="6188507"/>
            <a:ext cx="5154215" cy="296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r>
              <a:rPr lang="en-US" dirty="0"/>
              <a:t>Click to enter your Division Name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127ABE-D5C8-4B40-921D-0788740B6D32}"/>
              </a:ext>
            </a:extLst>
          </p:cNvPr>
          <p:cNvSpPr/>
          <p:nvPr userDrawn="1"/>
        </p:nvSpPr>
        <p:spPr>
          <a:xfrm>
            <a:off x="2356482" y="6426340"/>
            <a:ext cx="9567091" cy="27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E9B0B0-2A98-8346-BEE8-A9E1044C3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42" y="5737970"/>
            <a:ext cx="1524001" cy="8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83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 | 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C5C4B111-534A-524F-9225-2420A71EB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699" y="-1272"/>
            <a:ext cx="3053130" cy="3859968"/>
          </a:xfrm>
          <a:prstGeom prst="rect">
            <a:avLst/>
          </a:prstGeom>
        </p:spPr>
      </p:pic>
      <p:pic>
        <p:nvPicPr>
          <p:cNvPr id="23" name="Picture Placeholder 6">
            <a:extLst>
              <a:ext uri="{FF2B5EF4-FFF2-40B4-BE49-F238E27FC236}">
                <a16:creationId xmlns:a16="http://schemas.microsoft.com/office/drawing/2014/main" id="{D84BF61F-2402-3641-93EB-EE81B7232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8870" y="0"/>
            <a:ext cx="3053130" cy="3742774"/>
          </a:xfrm>
          <a:prstGeom prst="rect">
            <a:avLst/>
          </a:prstGeom>
        </p:spPr>
      </p:pic>
      <p:pic>
        <p:nvPicPr>
          <p:cNvPr id="24" name="Picture Placeholder 6">
            <a:extLst>
              <a:ext uri="{FF2B5EF4-FFF2-40B4-BE49-F238E27FC236}">
                <a16:creationId xmlns:a16="http://schemas.microsoft.com/office/drawing/2014/main" id="{A2CAEB1B-F143-0044-9FBC-66B3CA07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3083242" cy="3742772"/>
          </a:xfrm>
          <a:prstGeom prst="rect">
            <a:avLst/>
          </a:prstGeom>
        </p:spPr>
      </p:pic>
      <p:pic>
        <p:nvPicPr>
          <p:cNvPr id="25" name="Picture Placeholder 6">
            <a:extLst>
              <a:ext uri="{FF2B5EF4-FFF2-40B4-BE49-F238E27FC236}">
                <a16:creationId xmlns:a16="http://schemas.microsoft.com/office/drawing/2014/main" id="{D24F8BDE-08C0-C549-B685-DB088C05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144" y="1"/>
            <a:ext cx="3051544" cy="3859968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5897B961-385F-9449-962C-D36861EEA0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742" y="4107608"/>
            <a:ext cx="5453331" cy="715070"/>
          </a:xfrm>
          <a:effectLst/>
        </p:spPr>
        <p:txBody>
          <a:bodyPr anchor="ctr">
            <a:noAutofit/>
          </a:bodyPr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E59930-0883-0240-AEC6-30DA2A17B3FB}"/>
              </a:ext>
            </a:extLst>
          </p:cNvPr>
          <p:cNvSpPr txBox="1"/>
          <p:nvPr userDrawn="1"/>
        </p:nvSpPr>
        <p:spPr>
          <a:xfrm>
            <a:off x="6108699" y="5694613"/>
            <a:ext cx="5814874" cy="48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solidFill>
                  <a:schemeClr val="bg1"/>
                </a:solidFill>
              </a:rPr>
              <a:t>Centers for Disease Control and Prevention</a:t>
            </a:r>
          </a:p>
          <a:p>
            <a:pPr lvl="0" algn="r">
              <a:lnSpc>
                <a:spcPct val="150000"/>
              </a:lnSpc>
            </a:pPr>
            <a:r>
              <a:rPr lang="en-US" sz="900" b="0" dirty="0">
                <a:solidFill>
                  <a:schemeClr val="bg1"/>
                </a:solidFill>
              </a:rPr>
              <a:t>National Center for Chronic Disease Prevention and Health Promotion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528EC04B-3C32-4742-9513-FBBEF03FA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742" y="5043105"/>
            <a:ext cx="4292600" cy="38954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Contact Info</a:t>
            </a:r>
          </a:p>
        </p:txBody>
      </p:sp>
      <p:sp>
        <p:nvSpPr>
          <p:cNvPr id="18" name="Division Name">
            <a:extLst>
              <a:ext uri="{FF2B5EF4-FFF2-40B4-BE49-F238E27FC236}">
                <a16:creationId xmlns:a16="http://schemas.microsoft.com/office/drawing/2014/main" id="{2E17C6EB-E192-2741-BAFA-AF2449ADD8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9358" y="6188507"/>
            <a:ext cx="5154215" cy="296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r>
              <a:rPr lang="en-US" dirty="0"/>
              <a:t>Click to enter your Division Name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FCE278-30E9-4E4F-BC16-75E4DB661074}"/>
              </a:ext>
            </a:extLst>
          </p:cNvPr>
          <p:cNvSpPr/>
          <p:nvPr userDrawn="1"/>
        </p:nvSpPr>
        <p:spPr>
          <a:xfrm>
            <a:off x="2356482" y="6426340"/>
            <a:ext cx="9567091" cy="27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F3A6F-0DB6-3E4E-9354-5A3C02FB6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42774"/>
            <a:ext cx="12192000" cy="3115226"/>
          </a:xfrm>
          <a:prstGeom prst="rect">
            <a:avLst/>
          </a:prstGeom>
          <a:gradFill>
            <a:gsLst>
              <a:gs pos="0">
                <a:srgbClr val="31B1BA"/>
              </a:gs>
              <a:gs pos="2400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D9FC9F1-872A-A844-BA3F-B9F5F423F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42" y="5737970"/>
            <a:ext cx="1524001" cy="8733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26990E-92CC-084A-93B4-F8192307C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00" y="4924334"/>
            <a:ext cx="902633" cy="707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D30A13C-785C-D143-92EA-3E6776D42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4704"/>
            <a:ext cx="12192000" cy="236243"/>
          </a:xfrm>
          <a:prstGeom prst="rect">
            <a:avLst/>
          </a:prstGeom>
          <a:solidFill>
            <a:schemeClr val="bg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26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F78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F78B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F78B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2F78B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09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Photograph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48FAF1-D016-8244-B6B9-A68D48532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634727"/>
            <a:ext cx="12192000" cy="12232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BF9B6DCF-B02F-C847-B214-F3548F2C1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699" y="-1272"/>
            <a:ext cx="3053130" cy="3859968"/>
          </a:xfrm>
          <a:prstGeom prst="rect">
            <a:avLst/>
          </a:prstGeom>
        </p:spPr>
      </p:pic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586D702C-5FEE-1D49-BC85-65BE823AC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8870" y="0"/>
            <a:ext cx="3053130" cy="3742774"/>
          </a:xfrm>
          <a:prstGeom prst="rect">
            <a:avLst/>
          </a:prstGeom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B882EF8D-49EE-B34C-BE14-B912AF49A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3083242" cy="3742772"/>
          </a:xfrm>
          <a:prstGeom prst="rect">
            <a:avLst/>
          </a:prstGeom>
        </p:spPr>
      </p:pic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3140EFED-5F88-1A47-9AE6-07032D85E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144" y="1"/>
            <a:ext cx="3051544" cy="3859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7F3A6F-0DB6-3E4E-9354-5A3C02FB6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42774"/>
            <a:ext cx="12192000" cy="1891953"/>
          </a:xfrm>
          <a:prstGeom prst="rect">
            <a:avLst/>
          </a:prstGeom>
          <a:gradFill>
            <a:gsLst>
              <a:gs pos="0">
                <a:srgbClr val="31B1BA"/>
              </a:gs>
              <a:gs pos="2400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E26990E-92CC-084A-93B4-F8192307C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36" y="5093753"/>
            <a:ext cx="902633" cy="707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D30A13C-785C-D143-92EA-3E6776D42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23725"/>
            <a:ext cx="12192000" cy="236243"/>
          </a:xfrm>
          <a:prstGeom prst="rect">
            <a:avLst/>
          </a:prstGeom>
          <a:solidFill>
            <a:schemeClr val="bg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0DDE451-2CF3-0949-B3F9-0E97F313B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084" y="4049701"/>
            <a:ext cx="5441044" cy="486571"/>
          </a:xfrm>
          <a:effectLst/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9AA9A01-1A33-8B4A-878D-1737A853FA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084" y="4498408"/>
            <a:ext cx="3924300" cy="4953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528EC04B-3C32-4742-9513-FBBEF03FA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742" y="5212524"/>
            <a:ext cx="4292600" cy="38954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 of Meeting | Presenter Name(s)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E864F8-4763-4847-88BA-A0BBD72EA6CA}"/>
              </a:ext>
            </a:extLst>
          </p:cNvPr>
          <p:cNvSpPr txBox="1"/>
          <p:nvPr userDrawn="1"/>
        </p:nvSpPr>
        <p:spPr>
          <a:xfrm>
            <a:off x="281126" y="5861822"/>
            <a:ext cx="5814874" cy="48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solidFill>
                  <a:schemeClr val="bg1"/>
                </a:solidFill>
              </a:rPr>
              <a:t>Centers for Disease Control and Prevention</a:t>
            </a:r>
          </a:p>
          <a:p>
            <a:pPr lvl="0">
              <a:lnSpc>
                <a:spcPct val="150000"/>
              </a:lnSpc>
            </a:pPr>
            <a:r>
              <a:rPr lang="en-US" sz="900" b="0" dirty="0">
                <a:solidFill>
                  <a:schemeClr val="bg1"/>
                </a:solidFill>
              </a:rPr>
              <a:t>National Center for Chronic Disease Prevention and Health Promotion</a:t>
            </a:r>
          </a:p>
        </p:txBody>
      </p:sp>
      <p:sp>
        <p:nvSpPr>
          <p:cNvPr id="15" name="Division Name">
            <a:extLst>
              <a:ext uri="{FF2B5EF4-FFF2-40B4-BE49-F238E27FC236}">
                <a16:creationId xmlns:a16="http://schemas.microsoft.com/office/drawing/2014/main" id="{0D6F8120-0546-4F43-AFAA-11D464A50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126" y="6412864"/>
            <a:ext cx="5154215" cy="296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r>
              <a:rPr lang="en-US" dirty="0"/>
              <a:t>Click to enter your Division Name here</a:t>
            </a:r>
          </a:p>
        </p:txBody>
      </p:sp>
      <p:pic>
        <p:nvPicPr>
          <p:cNvPr id="32" name="Picture 31" descr="logo: USDHHS (United States Department of Health and Human Services), CDC (Centers for Disease Control and Prevention)">
            <a:extLst>
              <a:ext uri="{FF2B5EF4-FFF2-40B4-BE49-F238E27FC236}">
                <a16:creationId xmlns:a16="http://schemas.microsoft.com/office/drawing/2014/main" id="{DD9FC9F1-872A-A844-BA3F-B9F5F423F7B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874" y="5795118"/>
            <a:ext cx="1524001" cy="8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4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|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E275F2-8210-4840-B12C-B36DA0B31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5328" y="705124"/>
            <a:ext cx="8165479" cy="1189554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7E6E2B-5F88-584B-8B63-04704EA28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5327" y="2095122"/>
            <a:ext cx="8165479" cy="345009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>
                <a:solidFill>
                  <a:schemeClr val="tx1"/>
                </a:solidFill>
              </a:defRPr>
            </a:lvl1pPr>
            <a:lvl2pPr marL="324000" indent="0">
              <a:buNone/>
              <a:defRPr>
                <a:solidFill>
                  <a:schemeClr val="tx1"/>
                </a:solidFill>
              </a:defRPr>
            </a:lvl2pPr>
            <a:lvl3pPr marL="630000" indent="0">
              <a:buNone/>
              <a:defRPr>
                <a:solidFill>
                  <a:schemeClr val="tx1"/>
                </a:solidFill>
              </a:defRPr>
            </a:lvl3pPr>
            <a:lvl4pPr marL="1008000" indent="0">
              <a:buNone/>
              <a:defRPr>
                <a:solidFill>
                  <a:schemeClr val="tx1"/>
                </a:solidFill>
              </a:defRPr>
            </a:lvl4pPr>
            <a:lvl5pPr marL="1368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Section 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 dirty="0"/>
              <a:t>Section 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 dirty="0"/>
              <a:t>Section Title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 dirty="0"/>
              <a:t>Section Title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 dirty="0"/>
              <a:t>Section Title 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 dirty="0"/>
              <a:t>Section Title 6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F78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F78B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F78B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5326" y="6019046"/>
            <a:ext cx="405307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2F78B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7F67F-9B94-2641-9A40-55B101D10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1873578" y="1873577"/>
            <a:ext cx="6858000" cy="3110845"/>
          </a:xfrm>
          <a:prstGeom prst="rect">
            <a:avLst/>
          </a:prstGeom>
          <a:gradFill>
            <a:gsLst>
              <a:gs pos="0">
                <a:srgbClr val="31B1BA"/>
              </a:gs>
              <a:gs pos="2400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FCEE8-3773-E546-9E7D-954BE62F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318155" y="3310880"/>
            <a:ext cx="6857999" cy="236243"/>
          </a:xfrm>
          <a:prstGeom prst="rect">
            <a:avLst/>
          </a:prstGeom>
          <a:solidFill>
            <a:schemeClr val="tx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77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|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EB276D34-F03E-7441-BC58-5BDA718A4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8" y="-29962"/>
            <a:ext cx="12175112" cy="6887963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0B3D011E-A37B-F240-BF8F-AB462A681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5328" y="705124"/>
            <a:ext cx="8165479" cy="1189554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2266888-8F4F-8D42-AFA4-4B5164DE8E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5327" y="2095122"/>
            <a:ext cx="8165479" cy="345009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>
                <a:solidFill>
                  <a:schemeClr val="tx1"/>
                </a:solidFill>
              </a:defRPr>
            </a:lvl1pPr>
            <a:lvl2pPr marL="324000" indent="0">
              <a:buNone/>
              <a:defRPr>
                <a:solidFill>
                  <a:schemeClr val="tx1"/>
                </a:solidFill>
              </a:defRPr>
            </a:lvl2pPr>
            <a:lvl3pPr marL="630000" indent="0">
              <a:buNone/>
              <a:defRPr>
                <a:solidFill>
                  <a:schemeClr val="tx1"/>
                </a:solidFill>
              </a:defRPr>
            </a:lvl3pPr>
            <a:lvl4pPr marL="1008000" indent="0">
              <a:buNone/>
              <a:defRPr>
                <a:solidFill>
                  <a:schemeClr val="tx1"/>
                </a:solidFill>
              </a:defRPr>
            </a:lvl4pPr>
            <a:lvl5pPr marL="1368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Section 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 dirty="0"/>
              <a:t>Section 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 dirty="0"/>
              <a:t>Section Title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 dirty="0"/>
              <a:t>Section Title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 dirty="0"/>
              <a:t>Section Title 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 dirty="0"/>
              <a:t>Section Title 6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F78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F78B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F78B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5326" y="6019046"/>
            <a:ext cx="405307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2F78B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7F67F-9B94-2641-9A40-55B101D10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1873578" y="1873577"/>
            <a:ext cx="6858000" cy="3110845"/>
          </a:xfrm>
          <a:prstGeom prst="rect">
            <a:avLst/>
          </a:prstGeom>
          <a:gradFill>
            <a:gsLst>
              <a:gs pos="0">
                <a:srgbClr val="31B1BA"/>
              </a:gs>
              <a:gs pos="2400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FCEE8-3773-E546-9E7D-954BE62F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318155" y="3310880"/>
            <a:ext cx="6857999" cy="236243"/>
          </a:xfrm>
          <a:prstGeom prst="rect">
            <a:avLst/>
          </a:prstGeom>
          <a:solidFill>
            <a:schemeClr val="tx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322462-E9BD-1046-A1FE-47F97D479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11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|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E67E3BF6-3CC8-0047-BBA2-FF8805D17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8" y="-29962"/>
            <a:ext cx="12175112" cy="6887963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82B34E-3313-2C43-86BF-3691D3D4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3704"/>
            <a:ext cx="11029615" cy="3678303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66B10-3FCA-4840-AD3C-F18AA51F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E3CB86-093F-1946-BD31-11D22BD0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E033C3-FCDC-8747-BE08-BEF45DA6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EA51E6-B005-8848-A06B-8944C8E9D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7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|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BB03F69-996C-7949-A380-220A3331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8C6E31-1339-4340-8E59-29B23D94A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83704"/>
            <a:ext cx="11029615" cy="3678303"/>
          </a:xfrm>
        </p:spPr>
        <p:txBody>
          <a:bodyPr/>
          <a:lstStyle>
            <a:lvl1pPr>
              <a:buClr>
                <a:srgbClr val="569FD3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569FD3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66B10-3FCA-4840-AD3C-F18AA51F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E3CB86-093F-1946-BD31-11D22BD0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E033C3-FCDC-8747-BE08-BEF45DA6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78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6A41B2D-63A5-9E42-A734-7100CC60E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34873"/>
            <a:ext cx="12192000" cy="923128"/>
          </a:xfrm>
          <a:prstGeom prst="rect">
            <a:avLst/>
          </a:prstGeom>
          <a:gradFill>
            <a:gsLst>
              <a:gs pos="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EE80-8067-D748-858F-5D3F727C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91D177-207F-9C47-AA89-4101F95F6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1973263"/>
            <a:ext cx="6917210" cy="3883025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 descr="Populate this object with alternative text.">
            <a:extLst>
              <a:ext uri="{FF2B5EF4-FFF2-40B4-BE49-F238E27FC236}">
                <a16:creationId xmlns:a16="http://schemas.microsoft.com/office/drawing/2014/main" id="{E09B5FA4-80F7-CF48-8417-05759757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05951" y="1973263"/>
            <a:ext cx="4005024" cy="38830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17470-30B7-8B4F-B0F9-922A81AA5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C1D3F-16FE-BB4A-942F-7AC53B0B314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84224-0BA4-0D46-9A7F-3B46DB51B9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1A070BD-3871-C247-B2EB-AAD439AF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58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CA6BA279-F4F1-564E-A7D6-05C709834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8" y="-29962"/>
            <a:ext cx="12175112" cy="6887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7EEE80-8067-D748-858F-5D3F727C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91D177-207F-9C47-AA89-4101F95F6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1973263"/>
            <a:ext cx="6917210" cy="3883025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 descr="Populate this object with alternative text.">
            <a:extLst>
              <a:ext uri="{FF2B5EF4-FFF2-40B4-BE49-F238E27FC236}">
                <a16:creationId xmlns:a16="http://schemas.microsoft.com/office/drawing/2014/main" id="{E09B5FA4-80F7-CF48-8417-05759757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05951" y="1973263"/>
            <a:ext cx="4005024" cy="38830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A41B2D-63A5-9E42-A734-7100CC60E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34873"/>
            <a:ext cx="12192000" cy="923128"/>
          </a:xfrm>
          <a:prstGeom prst="rect">
            <a:avLst/>
          </a:prstGeom>
          <a:gradFill>
            <a:gsLst>
              <a:gs pos="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17470-30B7-8B4F-B0F9-922A81AA5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C1D3F-16FE-BB4A-942F-7AC53B0B314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84224-0BA4-0D46-9A7F-3B46DB51B9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1A070BD-3871-C247-B2EB-AAD439AF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42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997339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02337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023372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019046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1BD40E-B1E3-8841-94E9-6E7DE8F2A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8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34" r:id="rId2"/>
    <p:sldLayoutId id="2147483694" r:id="rId3"/>
    <p:sldLayoutId id="2147483697" r:id="rId4"/>
    <p:sldLayoutId id="2147483698" r:id="rId5"/>
    <p:sldLayoutId id="2147483665" r:id="rId6"/>
    <p:sldLayoutId id="2147483667" r:id="rId7"/>
    <p:sldLayoutId id="2147483671" r:id="rId8"/>
    <p:sldLayoutId id="2147483695" r:id="rId9"/>
    <p:sldLayoutId id="2147483735" r:id="rId10"/>
    <p:sldLayoutId id="2147483711" r:id="rId11"/>
    <p:sldLayoutId id="2147483669" r:id="rId12"/>
    <p:sldLayoutId id="2147483691" r:id="rId13"/>
    <p:sldLayoutId id="2147483668" r:id="rId14"/>
    <p:sldLayoutId id="2147483712" r:id="rId15"/>
    <p:sldLayoutId id="2147483675" r:id="rId16"/>
    <p:sldLayoutId id="2147483674" r:id="rId17"/>
    <p:sldLayoutId id="2147483736" r:id="rId18"/>
    <p:sldLayoutId id="2147483738" r:id="rId19"/>
    <p:sldLayoutId id="2147483739" r:id="rId20"/>
    <p:sldLayoutId id="2147483740" r:id="rId21"/>
    <p:sldLayoutId id="2147483717" r:id="rId22"/>
    <p:sldLayoutId id="2147483696" r:id="rId23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kern="1200" cap="none">
          <a:solidFill>
            <a:schemeClr val="tx1"/>
          </a:solidFill>
          <a:latin typeface="+mj-lt"/>
          <a:ea typeface="+mj-ea"/>
          <a:cs typeface="Calibri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/>
        <a:buChar char="•"/>
        <a:defRPr sz="2000" kern="1200">
          <a:solidFill>
            <a:srgbClr val="122C41"/>
          </a:solidFill>
          <a:latin typeface="+mn-lt"/>
          <a:ea typeface="+mn-ea"/>
          <a:cs typeface="Calibri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/>
        <a:buChar char="•"/>
        <a:defRPr sz="1800" kern="1200">
          <a:solidFill>
            <a:srgbClr val="122C41"/>
          </a:solidFill>
          <a:latin typeface="+mn-lt"/>
          <a:ea typeface="+mn-ea"/>
          <a:cs typeface="Calibri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/>
        <a:buChar char="•"/>
        <a:defRPr sz="1600" kern="1200">
          <a:solidFill>
            <a:srgbClr val="122C41"/>
          </a:solidFill>
          <a:latin typeface="+mn-lt"/>
          <a:ea typeface="+mn-ea"/>
          <a:cs typeface="Calibri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/>
        <a:buChar char="•"/>
        <a:defRPr sz="1400" kern="1200">
          <a:solidFill>
            <a:srgbClr val="122C41"/>
          </a:solidFill>
          <a:latin typeface="+mn-lt"/>
          <a:ea typeface="+mn-ea"/>
          <a:cs typeface="Calibri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/>
        <a:buChar char="•"/>
        <a:defRPr sz="1400" kern="1200">
          <a:solidFill>
            <a:srgbClr val="122C41"/>
          </a:solidFill>
          <a:latin typeface="+mn-lt"/>
          <a:ea typeface="+mn-ea"/>
          <a:cs typeface="Calibri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ealthyschools/nofo/nofo.htm" TargetMode="External"/><Relationship Id="rId2" Type="http://schemas.openxmlformats.org/officeDocument/2006/relationships/hyperlink" Target="https://www.grants.gov/web/grants/view-opportunity.html?oppId=342776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0B1F0A-6D3C-488F-82E4-64DF0C06D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CDC RFA-DP23-0002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4F5D5-9231-8141-80ED-BCD598FB9D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Informational Webinar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B30DAB0-5806-4B5B-8CFC-0D47A51B59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10,2023 | Healthy Schools Branch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1F88B52-F666-47FD-87FD-A44E29882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Division of Population Health</a:t>
            </a:r>
          </a:p>
        </p:txBody>
      </p:sp>
    </p:spTree>
    <p:extLst>
      <p:ext uri="{BB962C8B-B14F-4D97-AF65-F5344CB8AC3E}">
        <p14:creationId xmlns:p14="http://schemas.microsoft.com/office/powerpoint/2010/main" val="28467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0DD48490-DD73-447D-A3E6-7D82212E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328" y="277612"/>
            <a:ext cx="8165479" cy="1189554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B06EB1E-CD06-AE43-B637-4132A9F3F3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5331" y="1686296"/>
            <a:ext cx="8165479" cy="4702200"/>
          </a:xfrm>
        </p:spPr>
        <p:txBody>
          <a:bodyPr>
            <a:normAutofit lnSpcReduction="10000"/>
          </a:bodyPr>
          <a:lstStyle/>
          <a:p>
            <a:r>
              <a:rPr lang="en-US" sz="2500" dirty="0"/>
              <a:t>Introductions and Welcome</a:t>
            </a:r>
          </a:p>
          <a:p>
            <a:r>
              <a:rPr lang="en-US" sz="2500" dirty="0"/>
              <a:t>Overview of Notice of Funding Opportunity (NOFO)</a:t>
            </a:r>
          </a:p>
          <a:p>
            <a:r>
              <a:rPr lang="en-US" sz="2500" dirty="0"/>
              <a:t>Overview of Evaluation and Performance Measure Strategies, Outcomes and Performance Measure Plan</a:t>
            </a:r>
          </a:p>
          <a:p>
            <a:r>
              <a:rPr lang="en-US" sz="2500" dirty="0"/>
              <a:t>Organizational Capacity, Work Plan, Collaboration Plan, Monitoring and Accountibility and Program Activities</a:t>
            </a:r>
          </a:p>
          <a:p>
            <a:r>
              <a:rPr lang="en-US" sz="2500" dirty="0"/>
              <a:t>Budget, Eligibility and Submission Requirements</a:t>
            </a:r>
          </a:p>
          <a:p>
            <a:r>
              <a:rPr lang="en-US" sz="2500" dirty="0"/>
              <a:t>Email Box and Website</a:t>
            </a:r>
          </a:p>
          <a:p>
            <a:r>
              <a:rPr lang="en-US" sz="2500" dirty="0"/>
              <a:t>Q and A</a:t>
            </a:r>
          </a:p>
          <a:p>
            <a:r>
              <a:rPr lang="en-US" sz="2500" dirty="0"/>
              <a:t>Closing</a:t>
            </a:r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C49356-C9A5-3C40-8EF2-0E10CF74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8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0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495E99FA-492C-4C5E-9893-0F326B1B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18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403CAF-E260-46CE-8BDC-41587FA7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 dirty="0">
                <a:solidFill>
                  <a:srgbClr val="FFFFFF"/>
                </a:solidFill>
                <a:cs typeface="+mj-cs"/>
              </a:rPr>
              <a:t>Additional Resource Links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97F73A-1281-28BC-4D4A-AC6FB290F5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5905" y="1113764"/>
            <a:ext cx="6108179" cy="46243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cs typeface="+mn-cs"/>
              </a:rPr>
              <a:t>To view the application package: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cs typeface="+mn-cs"/>
              </a:rPr>
              <a:t>V</a:t>
            </a:r>
            <a:r>
              <a:rPr lang="en-US" b="0" i="0" dirty="0">
                <a:solidFill>
                  <a:schemeClr val="tx2"/>
                </a:solidFill>
                <a:effectLst/>
                <a:cs typeface="+mn-cs"/>
              </a:rPr>
              <a:t>isit </a:t>
            </a:r>
            <a:r>
              <a:rPr lang="en-US" b="0" i="0" u="sng" dirty="0">
                <a:solidFill>
                  <a:schemeClr val="tx2"/>
                </a:solidFill>
                <a:effectLst/>
                <a:cs typeface="+mn-cs"/>
                <a:hlinkClick r:id="rId2"/>
              </a:rPr>
              <a:t>grants.gov</a:t>
            </a:r>
            <a:r>
              <a:rPr lang="en-US" b="0" i="0" dirty="0">
                <a:solidFill>
                  <a:schemeClr val="tx2"/>
                </a:solidFill>
                <a:effectLst/>
                <a:cs typeface="+mn-cs"/>
              </a:rPr>
              <a:t> and search for CDC-RFA-DP22-2203.</a:t>
            </a:r>
          </a:p>
          <a:p>
            <a:pPr marL="0" indent="0"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2"/>
              </a:solidFill>
              <a:cs typeface="+mn-cs"/>
            </a:endParaRPr>
          </a:p>
          <a:p>
            <a:pPr marL="0" indent="0"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2"/>
              </a:solidFill>
              <a:cs typeface="+mn-cs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cs typeface="+mn-cs"/>
              </a:rPr>
              <a:t>Healthy Schools Branch Notice of Funding Opportunity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cs typeface="+mn-cs"/>
                <a:hlinkClick r:id="rId3"/>
              </a:rPr>
              <a:t>Notice of Funding Opportunity CDC-RFA-DP-23-0002 | Healthy Schools | CDC</a:t>
            </a:r>
            <a:endParaRPr lang="en-US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69C2C1-7487-8B03-39B5-2401B2100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58300" y="6425344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D57F1E4F-1CFF-5643-939E-217C01CDF565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7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5EDC-1ADF-4742-A70A-72F87769E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C1A66F-D26F-4A54-B6AF-2735C3AA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1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096D09-C4EB-DC46-9CE7-08A5A4EA3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A9864-D4D5-9046-8ADB-6643EF0E90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Enter Your Division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93477"/>
      </p:ext>
    </p:extLst>
  </p:cSld>
  <p:clrMapOvr>
    <a:masterClrMapping/>
  </p:clrMapOvr>
</p:sld>
</file>

<file path=ppt/theme/theme1.xml><?xml version="1.0" encoding="utf-8"?>
<a:theme xmlns:a="http://schemas.openxmlformats.org/drawingml/2006/main" name="4_Dividend">
  <a:themeElements>
    <a:clrScheme name="#d3f9f3">
      <a:dk1>
        <a:srgbClr val="102B40"/>
      </a:dk1>
      <a:lt1>
        <a:srgbClr val="FFFFFF"/>
      </a:lt1>
      <a:dk2>
        <a:srgbClr val="2A5660"/>
      </a:dk2>
      <a:lt2>
        <a:srgbClr val="D2F9EB"/>
      </a:lt2>
      <a:accent1>
        <a:srgbClr val="569FD3"/>
      </a:accent1>
      <a:accent2>
        <a:srgbClr val="2F78BC"/>
      </a:accent2>
      <a:accent3>
        <a:srgbClr val="0F8577"/>
      </a:accent3>
      <a:accent4>
        <a:srgbClr val="5ACB59"/>
      </a:accent4>
      <a:accent5>
        <a:srgbClr val="F4605C"/>
      </a:accent5>
      <a:accent6>
        <a:srgbClr val="851238"/>
      </a:accent6>
      <a:hlink>
        <a:srgbClr val="569FD3"/>
      </a:hlink>
      <a:folHlink>
        <a:srgbClr val="102B40"/>
      </a:folHlink>
    </a:clrScheme>
    <a:fontScheme name="NCCDPHP template blank June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9E29735EC7E048B317629824F3C6C2" ma:contentTypeVersion="18" ma:contentTypeDescription="Create a new document." ma:contentTypeScope="" ma:versionID="9f1fd6b7adc565dd6b33bdb675d31a70">
  <xsd:schema xmlns:xsd="http://www.w3.org/2001/XMLSchema" xmlns:xs="http://www.w3.org/2001/XMLSchema" xmlns:p="http://schemas.microsoft.com/office/2006/metadata/properties" xmlns:ns1="http://schemas.microsoft.com/sharepoint/v3" xmlns:ns2="db76390e-f4cf-41d2-93e5-461b3cd39f49" xmlns:ns3="aeddc57e-36eb-4c2b-bcb6-66f49e586641" targetNamespace="http://schemas.microsoft.com/office/2006/metadata/properties" ma:root="true" ma:fieldsID="c37ec5f41beab779c9b549349a00fba2" ns1:_="" ns2:_="" ns3:_="">
    <xsd:import namespace="http://schemas.microsoft.com/sharepoint/v3"/>
    <xsd:import namespace="db76390e-f4cf-41d2-93e5-461b3cd39f49"/>
    <xsd:import namespace="aeddc57e-36eb-4c2b-bcb6-66f49e58664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6390e-f4cf-41d2-93e5-461b3cd39f49" elementFormDefault="qualified">
    <xsd:import namespace="http://schemas.microsoft.com/office/2006/documentManagement/types"/>
    <xsd:import namespace="http://schemas.microsoft.com/office/infopath/2007/PartnerControls"/>
    <xsd:element name="_dlc_DocId" ma:index="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dc57e-36eb-4c2b-bcb6-66f49e5866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db76390e-f4cf-41d2-93e5-461b3cd39f49">D6Y6PZP3QQNH-2006677505-472</_dlc_DocId>
    <_dlc_DocIdUrl xmlns="db76390e-f4cf-41d2-93e5-461b3cd39f49">
      <Url>https://cdc.sharepoint.com/teams/NCCDPHP-DPH-SHB/_layouts/15/DocIdRedir.aspx?ID=D6Y6PZP3QQNH-2006677505-472</Url>
      <Description>D6Y6PZP3QQNH-2006677505-472</Description>
    </_dlc_DocIdUrl>
    <SharedWithUsers xmlns="db76390e-f4cf-41d2-93e5-461b3cd39f49">
      <UserInfo>
        <DisplayName>Hebenton, Tod M. (CDC/DDNID/NCCDPHP/OD) (CTR)</DisplayName>
        <AccountId>38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1A4758-F3CD-45A6-AFEE-E84EC5866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b76390e-f4cf-41d2-93e5-461b3cd39f49"/>
    <ds:schemaRef ds:uri="aeddc57e-36eb-4c2b-bcb6-66f49e5866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00BDF3-2752-47F2-A4B8-EA3DE2082F0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15885C1-2680-4E99-BED6-93D5C2218099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aeddc57e-36eb-4c2b-bcb6-66f49e586641"/>
    <ds:schemaRef ds:uri="db76390e-f4cf-41d2-93e5-461b3cd39f49"/>
    <ds:schemaRef ds:uri="http://www.w3.org/XML/1998/namespace"/>
    <ds:schemaRef ds:uri="http://schemas.microsoft.com/sharepoint/v3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4F8940A7-5BA4-4048-92C3-3D88A4EE3A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3413</TotalTime>
  <Words>115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 2</vt:lpstr>
      <vt:lpstr>4_Dividend</vt:lpstr>
      <vt:lpstr>CDC RFA-DP23-0002</vt:lpstr>
      <vt:lpstr>Agenda</vt:lpstr>
      <vt:lpstr>Additional Resource Links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RFA-DP23-0002 Informational Webinar Slides 12-16-2022</dc:title>
  <dc:subject>NCCDPHP</dc:subject>
  <dc:creator>Centers for Disease Control and Prevention (CDC)</dc:creator>
  <cp:keywords>Centers for Disease Control and Prevention (CDC)</cp:keywords>
  <cp:lastModifiedBy>Hebenton, Tod M. (CDC/DDNID/NCCDPHP/OD) (CTR)</cp:lastModifiedBy>
  <cp:revision>269</cp:revision>
  <dcterms:created xsi:type="dcterms:W3CDTF">2022-01-27T20:28:42Z</dcterms:created>
  <dcterms:modified xsi:type="dcterms:W3CDTF">2023-01-18T13:57:33Z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2022-05-06T17:03:15Z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933dab1f-9760-4a66-9351-b1cd417b9e2c</vt:lpwstr>
  </property>
  <property fmtid="{D5CDD505-2E9C-101B-9397-08002B2CF9AE}" pid="8" name="MSIP_Label_7b94a7b8-f06c-4dfe-bdcc-9b548fd58c31_ContentBits">
    <vt:lpwstr>0</vt:lpwstr>
  </property>
  <property fmtid="{D5CDD505-2E9C-101B-9397-08002B2CF9AE}" pid="9" name="ContentTypeId">
    <vt:lpwstr>0x010100629E29735EC7E048B317629824F3C6C2</vt:lpwstr>
  </property>
  <property fmtid="{D5CDD505-2E9C-101B-9397-08002B2CF9AE}" pid="10" name="_dlc_DocIdItemGuid">
    <vt:lpwstr>3cad45fc-0635-47f4-9cb7-2f422dae9523</vt:lpwstr>
  </property>
</Properties>
</file>