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EF2"/>
    <a:srgbClr val="D5EFF3"/>
    <a:srgbClr val="DE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82" autoAdjust="0"/>
    <p:restoredTop sz="87942" autoAdjust="0"/>
  </p:normalViewPr>
  <p:slideViewPr>
    <p:cSldViewPr snapToGrid="0">
      <p:cViewPr varScale="1">
        <p:scale>
          <a:sx n="65" d="100"/>
          <a:sy n="65" d="100"/>
        </p:scale>
        <p:origin x="1932" y="78"/>
      </p:cViewPr>
      <p:guideLst>
        <p:guide orient="horz" pos="336"/>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4B4AA-2263-49C3-977B-5E9E090E1B85}" type="datetimeFigureOut">
              <a:rPr lang="en-US" smtClean="0"/>
              <a:t>5/26/2016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D48EF-6D2D-4029-BC84-A13C991BC30B}" type="slidenum">
              <a:rPr lang="en-US" smtClean="0"/>
              <a:t>‹#›</a:t>
            </a:fld>
            <a:endParaRPr lang="en-US"/>
          </a:p>
        </p:txBody>
      </p:sp>
    </p:spTree>
    <p:extLst>
      <p:ext uri="{BB962C8B-B14F-4D97-AF65-F5344CB8AC3E}">
        <p14:creationId xmlns:p14="http://schemas.microsoft.com/office/powerpoint/2010/main" val="829708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dc.gov/healthyyouth/physicalactivity/pdf/13_242620-A_CSPAP_SchoolPhysActivityPrograms_Final_508_12192013.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sos.jhu.edu/p2000/nnps_model/school/atp.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sos.jhu.edu/p2000/nnps_model/school/atp.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Welcome! This presentation shares why schools are an important place to support the health of students, highlights what is currently happening in schools, and explains best practices and actions that parents can advocate for and do, respectively, to improve the school health environment and support healthy and successful students. Although there are many aspects of a healthy school environment, this presentation focuses on school nutrition, physical activity, and managing chronic health conditions. These three areas are particularly important because of the effect they have on the health of students now and throughout their lives. We want students to eat healthy, be active, and take care of their health by getting the health care they need. Parents can help schools identify and implement concrete practices that will help students make the healthy choice at home and in school.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Presenters can personalize this presentation by adding local policy and activity references to the slides, where appropriate. Places for personalization will also be noted in the “NOTES FOR PRESENTER” section. Depending on audience interaction and questions, allow 15 to 20 minutes to present the information provided in this presentation.</a:t>
            </a:r>
          </a:p>
          <a:p>
            <a:pPr eaLnBrk="1" fontAlgn="auto" hangingPunct="1">
              <a:spcBef>
                <a:spcPts val="600"/>
              </a:spcBef>
              <a:spcAft>
                <a:spcPts val="0"/>
              </a:spcAft>
              <a:buFont typeface="Arial" pitchFamily="34" charset="0"/>
              <a:buNone/>
              <a:defRPr/>
            </a:pPr>
            <a:endParaRPr lang="en-US" sz="1200" dirty="0" smtClean="0">
              <a:solidFill>
                <a:srgbClr val="173C8B"/>
              </a:solidFill>
            </a:endParaRPr>
          </a:p>
          <a:p>
            <a:endParaRPr lang="en-US" sz="1200" dirty="0"/>
          </a:p>
        </p:txBody>
      </p:sp>
      <p:sp>
        <p:nvSpPr>
          <p:cNvPr id="4" name="Slide Number Placeholder 3"/>
          <p:cNvSpPr>
            <a:spLocks noGrp="1"/>
          </p:cNvSpPr>
          <p:nvPr>
            <p:ph type="sldNum" sz="quarter" idx="10"/>
          </p:nvPr>
        </p:nvSpPr>
        <p:spPr/>
        <p:txBody>
          <a:bodyPr/>
          <a:lstStyle/>
          <a:p>
            <a:fld id="{7D3D48EF-6D2D-4029-BC84-A13C991BC30B}" type="slidenum">
              <a:rPr lang="en-US" smtClean="0"/>
              <a:t>1</a:t>
            </a:fld>
            <a:endParaRPr lang="en-US"/>
          </a:p>
        </p:txBody>
      </p:sp>
    </p:spTree>
    <p:extLst>
      <p:ext uri="{BB962C8B-B14F-4D97-AF65-F5344CB8AC3E}">
        <p14:creationId xmlns:p14="http://schemas.microsoft.com/office/powerpoint/2010/main" val="635458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Parents can help make a difference in the types of foods students are eating at school, the opportunities students get to be physically active, and the support that students get in managing their chronic health conditions, such as asthma or diabetes.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will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Briefly highlight school practices that should be in place for a healthy school nutrition environment and services, physical education and school-based physical activity, and managing chronic health conditions in school.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some general actions that parents can take to address all three of these topics.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2 specific next steps that parents can take to start making a difference.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NOTES TO PRESENTER: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personalize the narrative by replacing “you” for “parents.” </a:t>
            </a:r>
          </a:p>
          <a:p>
            <a:endParaRPr lang="en-US" dirty="0"/>
          </a:p>
        </p:txBody>
      </p:sp>
      <p:sp>
        <p:nvSpPr>
          <p:cNvPr id="4" name="Slide Number Placeholder 3"/>
          <p:cNvSpPr>
            <a:spLocks noGrp="1"/>
          </p:cNvSpPr>
          <p:nvPr>
            <p:ph type="sldNum" sz="quarter" idx="10"/>
          </p:nvPr>
        </p:nvSpPr>
        <p:spPr/>
        <p:txBody>
          <a:bodyPr/>
          <a:lstStyle/>
          <a:p>
            <a:fld id="{7D3D48EF-6D2D-4029-BC84-A13C991BC30B}" type="slidenum">
              <a:rPr lang="en-US" smtClean="0"/>
              <a:t>10</a:t>
            </a:fld>
            <a:endParaRPr lang="en-US"/>
          </a:p>
        </p:txBody>
      </p:sp>
    </p:spTree>
    <p:extLst>
      <p:ext uri="{BB962C8B-B14F-4D97-AF65-F5344CB8AC3E}">
        <p14:creationId xmlns:p14="http://schemas.microsoft.com/office/powerpoint/2010/main" val="96674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CDC recommends that schools promote access to and participation in school meals, including the National School Lunch Program and School Breakfast Program. Schools should ensure that these meals meet or exceed federal requirements. Schools should also ensure that foods sold outside of the school meal programs, including through vending machines, school stores, fundraisers, and snack bars, meet or exceed the Smart Snacks in School nutrition standards.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Schools can also encourage that healthy options be made available for school parties and other school celebrations and events, and ensure that students have access to drinking water throughout the 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Schools should provide opportunities for students to learn about healthy eating, including through nutrition education classes, school gardens, and opportunities to taste test new foods. Schools can ensure that students receive consistent messages about healthy eating by only marketing and promoting healthy foods and beverages.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Parents can support a healthy school nutrition environment and services by participating in the school health council, encouraging participation in the school meals, and volunteering their time with healthy school fundraisers and nutrition education activities.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NOTES TO PRESENTER: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Refer to Ideas for Parents.</a:t>
            </a:r>
          </a:p>
          <a:p>
            <a:endParaRPr lang="en-US" dirty="0"/>
          </a:p>
        </p:txBody>
      </p:sp>
      <p:sp>
        <p:nvSpPr>
          <p:cNvPr id="4" name="Slide Number Placeholder 3"/>
          <p:cNvSpPr>
            <a:spLocks noGrp="1"/>
          </p:cNvSpPr>
          <p:nvPr>
            <p:ph type="sldNum" sz="quarter" idx="10"/>
          </p:nvPr>
        </p:nvSpPr>
        <p:spPr/>
        <p:txBody>
          <a:bodyPr/>
          <a:lstStyle/>
          <a:p>
            <a:fld id="{7D3D48EF-6D2D-4029-BC84-A13C991BC30B}" type="slidenum">
              <a:rPr lang="en-US" smtClean="0"/>
              <a:t>11</a:t>
            </a:fld>
            <a:endParaRPr lang="en-US"/>
          </a:p>
        </p:txBody>
      </p:sp>
    </p:spTree>
    <p:extLst>
      <p:ext uri="{BB962C8B-B14F-4D97-AF65-F5344CB8AC3E}">
        <p14:creationId xmlns:p14="http://schemas.microsoft.com/office/powerpoint/2010/main" val="849760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CDC and other national organizations recommend a comprehensive, school-wide approach to physical activity that provides opportunities for students to be physically active throughout the school day and after school. A Comprehensive School Physical Activity Program (CSPAP) has five components: physical education, physical activity during school, physical activity before and after school, staff involvement, and family and community engagement. Parents can help by participating on the team or committee for comprehensive school physical activity programs.  They can also encourage the school leadership to support this effort.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Physical education is the foundation of a CSPAP. It provides the opportunity for students to learn knowledge and skills needed to establish and maintain physically active lifestyles. Physical activity during school includes classroom activity breaks and recess; both of these contribute to activity levels and help kids get their 60 minutes.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Parents can play an important role in getting schools to have daily physical education, recess, and classroom physical activity.  They can be the voice at school board meetings and school health council meetings.  They can also volunteer their time to help with physical education, recess, and classroom physical activity.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NOTES TO PRESENTER: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Refer to Ideas for Parents.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Centers for Disease Control and Prevention (CDC), in collaboration with SHAPE America, developed a step-by-step guide for schools and school districts to develop, implement, and evaluate comprehensive school physical activity programs. The document is call </a:t>
            </a:r>
            <a:r>
              <a:rPr lang="en-US" sz="1200" i="1" kern="1200" dirty="0" smtClean="0">
                <a:solidFill>
                  <a:schemeClr val="tx1"/>
                </a:solidFill>
                <a:effectLst/>
                <a:latin typeface="+mn-lt"/>
                <a:ea typeface="+mn-ea"/>
                <a:cs typeface="+mn-cs"/>
              </a:rPr>
              <a:t>A Comprehensive School Physical Activity Program Guide for Schools</a:t>
            </a:r>
            <a:r>
              <a:rPr lang="en-US" sz="1200" kern="1200" dirty="0" smtClean="0">
                <a:solidFill>
                  <a:schemeClr val="tx1"/>
                </a:solidFill>
                <a:effectLst/>
                <a:latin typeface="+mn-lt"/>
                <a:ea typeface="+mn-ea"/>
                <a:cs typeface="+mn-cs"/>
              </a:rPr>
              <a:t> and is available at </a:t>
            </a:r>
            <a:r>
              <a:rPr lang="en-US" sz="1200" u="sng" kern="1200" dirty="0" smtClean="0">
                <a:solidFill>
                  <a:schemeClr val="tx1"/>
                </a:solidFill>
                <a:effectLst/>
                <a:latin typeface="+mn-lt"/>
                <a:ea typeface="+mn-ea"/>
                <a:cs typeface="+mn-cs"/>
                <a:hlinkClick r:id="rId3"/>
              </a:rPr>
              <a:t>http://www.cdc.gov/healthyyouth/physicalactivity/pdf/13_242620-A_CSPAP_SchoolPhysActivityPrograms_Final_508_12192013.pdf</a:t>
            </a:r>
            <a:r>
              <a:rPr lang="en-US" sz="1200" kern="1200" dirty="0" smtClean="0">
                <a:solidFill>
                  <a:schemeClr val="tx1"/>
                </a:solidFill>
                <a:effectLst/>
                <a:latin typeface="+mn-lt"/>
                <a:ea typeface="+mn-ea"/>
                <a:cs typeface="+mn-cs"/>
              </a:rPr>
              <a:t>.  </a:t>
            </a:r>
          </a:p>
          <a:p>
            <a:pPr>
              <a:lnSpc>
                <a:spcPct val="100000"/>
              </a:lnSpc>
              <a:spcBef>
                <a:spcPts val="0"/>
              </a:spcBef>
              <a:spcAft>
                <a:spcPts val="0"/>
              </a:spcAft>
            </a:pPr>
            <a:endParaRPr lang="en-US" b="0" baseline="0"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7D3D48EF-6D2D-4029-BC84-A13C991BC30B}" type="slidenum">
              <a:rPr lang="en-US" smtClean="0"/>
              <a:t>12</a:t>
            </a:fld>
            <a:endParaRPr lang="en-US"/>
          </a:p>
        </p:txBody>
      </p:sp>
    </p:spTree>
    <p:extLst>
      <p:ext uri="{BB962C8B-B14F-4D97-AF65-F5344CB8AC3E}">
        <p14:creationId xmlns:p14="http://schemas.microsoft.com/office/powerpoint/2010/main" val="1342997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children who have chronic health conditions, having access to student health services is critical. Every school should have a registered nurse available for all students, ideally with a ratio of 1 nurse for every 750 healthy children.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Parents can advocate for a school nurse.  Parents can also advocate for school health services that can assist all students with health concerns, including first aid and emergency care. School </a:t>
            </a:r>
            <a:r>
              <a:rPr lang="en-US" sz="1200" kern="1200" smtClean="0">
                <a:solidFill>
                  <a:schemeClr val="tx1"/>
                </a:solidFill>
                <a:effectLst/>
                <a:latin typeface="+mn-lt"/>
                <a:ea typeface="+mn-ea"/>
                <a:cs typeface="+mn-cs"/>
              </a:rPr>
              <a:t>health</a:t>
            </a:r>
            <a:r>
              <a:rPr lang="en-US" sz="1200" kern="1200" baseline="0" smtClean="0">
                <a:solidFill>
                  <a:schemeClr val="tx1"/>
                </a:solidFill>
                <a:effectLst/>
                <a:latin typeface="+mn-lt"/>
                <a:ea typeface="+mn-ea"/>
                <a:cs typeface="+mn-cs"/>
              </a:rPr>
              <a:t> services</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be an integral part of managing chronic conditions, such as asthma or diabetes, as well as promoting prevention and wellness by ensuring appropriate vaccination status, encouraging proper nutrition and physical activity, and providing health education for both students and parents.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important for parents and families to be engaged, especially if the student has a chronic health condition. Together with the school nurse and other appropriate school officials, the family can help with the development of an individualized health care plan.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Parents should give permission to the school nurse to communicate with the family’s health care provider and update any changes, as needed. Care coordination is essential</a:t>
            </a:r>
            <a:r>
              <a:rPr lang="en-US" sz="1200" kern="1200" baseline="0" dirty="0" smtClean="0">
                <a:solidFill>
                  <a:schemeClr val="tx1"/>
                </a:solidFill>
                <a:effectLst/>
                <a:latin typeface="+mn-lt"/>
                <a:ea typeface="+mn-ea"/>
                <a:cs typeface="+mn-cs"/>
              </a:rPr>
              <a:t> to students with chronic health conditions and will help them with their daily management and needs.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case of an emergency or disaster, a student’s medication or medical devices, such as asthma inhalers or insulin, should be readily available. Parents can ensure this is in place.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NOTES TO PRESENTER: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Refer to Ideas for Parents.</a:t>
            </a:r>
          </a:p>
          <a:p>
            <a:endParaRPr lang="en-US" dirty="0"/>
          </a:p>
        </p:txBody>
      </p:sp>
      <p:sp>
        <p:nvSpPr>
          <p:cNvPr id="4" name="Slide Number Placeholder 3"/>
          <p:cNvSpPr>
            <a:spLocks noGrp="1"/>
          </p:cNvSpPr>
          <p:nvPr>
            <p:ph type="sldNum" sz="quarter" idx="10"/>
          </p:nvPr>
        </p:nvSpPr>
        <p:spPr/>
        <p:txBody>
          <a:bodyPr/>
          <a:lstStyle/>
          <a:p>
            <a:fld id="{7D3D48EF-6D2D-4029-BC84-A13C991BC30B}" type="slidenum">
              <a:rPr lang="en-US" smtClean="0"/>
              <a:t>13</a:t>
            </a:fld>
            <a:endParaRPr lang="en-US"/>
          </a:p>
        </p:txBody>
      </p:sp>
    </p:spTree>
    <p:extLst>
      <p:ext uri="{BB962C8B-B14F-4D97-AF65-F5344CB8AC3E}">
        <p14:creationId xmlns:p14="http://schemas.microsoft.com/office/powerpoint/2010/main" val="1236710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just shared some specific examples of how parents [you] can help promote a healthy school nutrition environment, physical education and physical activity, and manage chronic health conditions. Although there are many ways and activities to support these different health topics, there are four key actions that are consistent across them and help promote a healthy school environment. These include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Bringing your voice and expertise to help with school health activities in your child's school—this can be done by attending classes on health topics supported by the school, communicating with the school about health issues, volunteering to support health activities, making decisions related to school health policies and practices, and reinforcing health messages taught in school at home.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Helping your school implement the local school wellness policy or other school board policies that focus on nutrition education, foods and beverages sold at school, physical activity, physical education, and managing chronic health conditions.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Asking the school to provide educational opportunities for you to learn about the connection between health and academic achievement, the importance of healthy eating and physical activity, and ways to support your child with a chronic health condition in school.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Joining a group that supports and can address a healthy school environment, such as the Parent Teacher Association (PTA), school wellness council, school health advisory council, or action team for partnerships (</a:t>
            </a:r>
            <a:r>
              <a:rPr lang="en-US" sz="1200" u="sng" kern="1200" dirty="0" smtClean="0">
                <a:solidFill>
                  <a:schemeClr val="tx1"/>
                </a:solidFill>
                <a:effectLst/>
                <a:latin typeface="+mn-lt"/>
                <a:ea typeface="+mn-ea"/>
                <a:cs typeface="+mn-cs"/>
                <a:hlinkClick r:id="rId3"/>
              </a:rPr>
              <a:t>http://www.csos.jhu.edu/p2000/nnps_model/school/atp.htm</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NOTES TO PRESENTER: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edit these actions, as needed, so they are consistent to what is possible at your school.</a:t>
            </a:r>
          </a:p>
          <a:p>
            <a:endParaRPr lang="en-US" dirty="0"/>
          </a:p>
        </p:txBody>
      </p:sp>
      <p:sp>
        <p:nvSpPr>
          <p:cNvPr id="4" name="Slide Number Placeholder 3"/>
          <p:cNvSpPr>
            <a:spLocks noGrp="1"/>
          </p:cNvSpPr>
          <p:nvPr>
            <p:ph type="sldNum" sz="quarter" idx="10"/>
          </p:nvPr>
        </p:nvSpPr>
        <p:spPr/>
        <p:txBody>
          <a:bodyPr/>
          <a:lstStyle/>
          <a:p>
            <a:fld id="{7D3D48EF-6D2D-4029-BC84-A13C991BC30B}" type="slidenum">
              <a:rPr lang="en-US" smtClean="0"/>
              <a:t>14</a:t>
            </a:fld>
            <a:endParaRPr lang="en-US"/>
          </a:p>
        </p:txBody>
      </p:sp>
    </p:spTree>
    <p:extLst>
      <p:ext uri="{BB962C8B-B14F-4D97-AF65-F5344CB8AC3E}">
        <p14:creationId xmlns:p14="http://schemas.microsoft.com/office/powerpoint/2010/main" val="4147846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should</a:t>
            </a:r>
            <a:r>
              <a:rPr lang="en-US" sz="1200" kern="1200" baseline="0" dirty="0" smtClean="0">
                <a:solidFill>
                  <a:schemeClr val="tx1"/>
                </a:solidFill>
                <a:effectLst/>
                <a:latin typeface="+mn-lt"/>
                <a:ea typeface="+mn-ea"/>
                <a:cs typeface="+mn-cs"/>
              </a:rPr>
              <a:t> be your next steps</a:t>
            </a:r>
            <a:r>
              <a:rPr lang="en-US" sz="1200" kern="1200" dirty="0" smtClean="0">
                <a:solidFill>
                  <a:schemeClr val="tx1"/>
                </a:solidFill>
                <a:effectLst/>
                <a:latin typeface="+mn-lt"/>
                <a:ea typeface="+mn-ea"/>
                <a:cs typeface="+mn-cs"/>
              </a:rPr>
              <a:t>? There are 2 things you can do immediately.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you can learn more about a healthy school nutrition environment, opportunities for physical activity in schools, and helping students manage chronic conditions in schools. This information is located at [ADD LINK TO PARENT IDEA SHEETS]. At this website, you will find one-page overview documents that suggest key questions and ideas parents should consider for taking action on school-related nutrition, physical activity and physical education, and chronic conditions.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Second, get involved in a school group that is already addressing these health issues, such as the Parent Teacher Association (PTA), school wellness council, school health advisory council, or action team for partnerships (</a:t>
            </a:r>
            <a:r>
              <a:rPr lang="en-US" sz="1200" u="sng" kern="1200" dirty="0" smtClean="0">
                <a:solidFill>
                  <a:schemeClr val="tx1"/>
                </a:solidFill>
                <a:effectLst/>
                <a:latin typeface="+mn-lt"/>
                <a:ea typeface="+mn-ea"/>
                <a:cs typeface="+mn-cs"/>
                <a:hlinkClick r:id="rId3"/>
              </a:rPr>
              <a:t>http://www.csos.jhu.edu/p2000/nnps_model/school/atp.htm</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NOTES TO PRESENTER: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include on this slide the person(s) whom parents should contact in the school to join this school group(s), or what meeting(s) they should attend. You can also create another slide with this information.</a:t>
            </a:r>
          </a:p>
          <a:p>
            <a:endParaRPr lang="en-US" dirty="0"/>
          </a:p>
        </p:txBody>
      </p:sp>
      <p:sp>
        <p:nvSpPr>
          <p:cNvPr id="4" name="Slide Number Placeholder 3"/>
          <p:cNvSpPr>
            <a:spLocks noGrp="1"/>
          </p:cNvSpPr>
          <p:nvPr>
            <p:ph type="sldNum" sz="quarter" idx="10"/>
          </p:nvPr>
        </p:nvSpPr>
        <p:spPr/>
        <p:txBody>
          <a:bodyPr/>
          <a:lstStyle/>
          <a:p>
            <a:fld id="{7D3D48EF-6D2D-4029-BC84-A13C991BC30B}" type="slidenum">
              <a:rPr lang="en-US" smtClean="0"/>
              <a:t>15</a:t>
            </a:fld>
            <a:endParaRPr lang="en-US"/>
          </a:p>
        </p:txBody>
      </p:sp>
    </p:spTree>
    <p:extLst>
      <p:ext uri="{BB962C8B-B14F-4D97-AF65-F5344CB8AC3E}">
        <p14:creationId xmlns:p14="http://schemas.microsoft.com/office/powerpoint/2010/main" val="774937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Thank you for your participation!</a:t>
            </a:r>
          </a:p>
          <a:p>
            <a:endParaRPr lang="en-US" dirty="0"/>
          </a:p>
        </p:txBody>
      </p:sp>
      <p:sp>
        <p:nvSpPr>
          <p:cNvPr id="4" name="Slide Number Placeholder 3"/>
          <p:cNvSpPr>
            <a:spLocks noGrp="1"/>
          </p:cNvSpPr>
          <p:nvPr>
            <p:ph type="sldNum" sz="quarter" idx="10"/>
          </p:nvPr>
        </p:nvSpPr>
        <p:spPr/>
        <p:txBody>
          <a:bodyPr/>
          <a:lstStyle/>
          <a:p>
            <a:fld id="{7D3D48EF-6D2D-4029-BC84-A13C991BC30B}" type="slidenum">
              <a:rPr lang="en-US" smtClean="0"/>
              <a:t>16</a:t>
            </a:fld>
            <a:endParaRPr lang="en-US"/>
          </a:p>
        </p:txBody>
      </p:sp>
    </p:spTree>
    <p:extLst>
      <p:ext uri="{BB962C8B-B14F-4D97-AF65-F5344CB8AC3E}">
        <p14:creationId xmlns:p14="http://schemas.microsoft.com/office/powerpoint/2010/main" val="265235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Schools are an important setting to promote healthy eating and physical activity and to address chronic health conditions. More than 95% of young people in the United States are in school for 13 critical years of their development.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Health and learning are strongly connected. Evidence supports that healthy students perform better in school. For example, the connection between students being physically active, eating healthy foods, and managing their chronic health conditions, and improved test scores, grades, school attendance, and classroom behaviors, such as being focused and not getting into trouble, is supported by research.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Research shows that education and health for students must go hand-in-hand for students to succeed.  In addition to making sure students are learning, there are school health policies and practices that need to be in place, such as offering healthy food options, providing opportunities for students to be physically active, and having a school nurse.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NOTES FOR PRESENTER: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Health behaviors clearly influence the quality of life for youth and their ability to contribute to and live productively in society. It boils down to the fact that students’ success in schools is not just about academics. </a:t>
            </a:r>
          </a:p>
          <a:p>
            <a:endParaRPr lang="en-US" dirty="0"/>
          </a:p>
        </p:txBody>
      </p:sp>
      <p:sp>
        <p:nvSpPr>
          <p:cNvPr id="4" name="Slide Number Placeholder 3"/>
          <p:cNvSpPr>
            <a:spLocks noGrp="1"/>
          </p:cNvSpPr>
          <p:nvPr>
            <p:ph type="sldNum" sz="quarter" idx="10"/>
          </p:nvPr>
        </p:nvSpPr>
        <p:spPr/>
        <p:txBody>
          <a:bodyPr/>
          <a:lstStyle/>
          <a:p>
            <a:fld id="{7D3D48EF-6D2D-4029-BC84-A13C991BC30B}" type="slidenum">
              <a:rPr lang="en-US" smtClean="0"/>
              <a:t>2</a:t>
            </a:fld>
            <a:endParaRPr lang="en-US"/>
          </a:p>
        </p:txBody>
      </p:sp>
    </p:spTree>
    <p:extLst>
      <p:ext uri="{BB962C8B-B14F-4D97-AF65-F5344CB8AC3E}">
        <p14:creationId xmlns:p14="http://schemas.microsoft.com/office/powerpoint/2010/main" val="158280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many opportunities for students to learn about and practice healthy behaviors in schools. In class, especially in health education and physical education, students learn about nutrition and healthy eating, physical activity, and chronic health conditions. However, schools can be doing a better job of aligning what they are teaching with the health practices in the school.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are your concerns about your child’s health in school? How about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foods and beverages offered or sold in the school building?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Having opportunities for your child to be physically active during the school day?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Your child having access to school health services staff, including a full-time school nurse?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take a look at what’s happening in general and then specifically in your child’s school.</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TO PRESENTER: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the audience to provide examples or ADD personalized examples from your school or district. </a:t>
            </a:r>
          </a:p>
          <a:p>
            <a:endParaRPr lang="en-US" dirty="0"/>
          </a:p>
        </p:txBody>
      </p:sp>
      <p:sp>
        <p:nvSpPr>
          <p:cNvPr id="4" name="Slide Number Placeholder 3"/>
          <p:cNvSpPr>
            <a:spLocks noGrp="1"/>
          </p:cNvSpPr>
          <p:nvPr>
            <p:ph type="sldNum" sz="quarter" idx="10"/>
          </p:nvPr>
        </p:nvSpPr>
        <p:spPr/>
        <p:txBody>
          <a:bodyPr/>
          <a:lstStyle/>
          <a:p>
            <a:fld id="{7D3D48EF-6D2D-4029-BC84-A13C991BC30B}" type="slidenum">
              <a:rPr lang="en-US" smtClean="0"/>
              <a:t>3</a:t>
            </a:fld>
            <a:endParaRPr lang="en-US"/>
          </a:p>
        </p:txBody>
      </p:sp>
    </p:spTree>
    <p:extLst>
      <p:ext uri="{BB962C8B-B14F-4D97-AF65-F5344CB8AC3E}">
        <p14:creationId xmlns:p14="http://schemas.microsoft.com/office/powerpoint/2010/main" val="123558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school nutrition environment and services include many different aspects, such as the federal school meal programs, snack foods that are sold in different locations of the schools, items sold for fundraising purposes, and foods that are given to students as rewards for good behavior and academic performance, or during school celebrations and classroom parties.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CDC and other national organizations recommend that schools do the following: provide a quality school meal program; ensure that students have only appealing, healthy food and beverage choices offered outside of the school meal program; market healthy foods and beverages; and use fundraising activities and student rewards that support health. The goal is to ensure that students have access to healthy food choices during the school day and messages that reinforce these choices. However, there is still much work to be done. The reality is that </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74% of schools sell soft drinks to students; (this includes all venues, not just during the school day).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Nearly one-fourth (22%) of schools allow soft drink companies to advertise soft drinks on vending machines. The percentage is higher among high schools compared with middle and elementary schools.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has been an increase since 2006 in the percentage of schools that holds fundraiser nights at fast food restaurants, where a portion of the sales made on a particular night benefit the school (from 25% to 37%), and over half of schools sell baked goods not low in fat, such as cookies for school fundraisers.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Students can purchase fruits or vegetables from vending machines, school stores, or snack bars in only 6% of schools. In addition, less than one-fourth (23.2%) of schools have a policy stating that if food is served at student parties, then fruits or vegetables will be among the foods offered, and only 5.1% of schools have a similar policy related to concession stands.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Less than half (46.6%) of schools prohibit or actively discourage staff from using food or food coupons as a reward for good behavior or good academic performance.</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These data show what was happening in schools across the country before we started to implement Smart Snacks—a set of federal nutrition standards for foods sold in schools. </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(Data from the 2014 School Health Policies and Practices Study [SHPPS] support these bullet points.)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TO PRESENTER: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Reference: Centers for Disease Control and Prevention. </a:t>
            </a:r>
            <a:r>
              <a:rPr lang="en-US" sz="1200" i="1" kern="1200" dirty="0" smtClean="0">
                <a:solidFill>
                  <a:schemeClr val="tx1"/>
                </a:solidFill>
                <a:effectLst/>
                <a:latin typeface="+mn-lt"/>
                <a:ea typeface="+mn-ea"/>
                <a:cs typeface="+mn-cs"/>
              </a:rPr>
              <a:t>Results from the School Health Policies and Practices Study 2014. </a:t>
            </a:r>
            <a:r>
              <a:rPr lang="en-US" sz="1200" kern="1200" dirty="0" smtClean="0">
                <a:solidFill>
                  <a:schemeClr val="tx1"/>
                </a:solidFill>
                <a:effectLst/>
                <a:latin typeface="+mn-lt"/>
                <a:ea typeface="+mn-ea"/>
                <a:cs typeface="+mn-cs"/>
              </a:rPr>
              <a:t>Atlanta, GA: US </a:t>
            </a:r>
            <a:r>
              <a:rPr lang="en-US" sz="1200" kern="1200" dirty="0" err="1" smtClean="0">
                <a:solidFill>
                  <a:schemeClr val="tx1"/>
                </a:solidFill>
                <a:effectLst/>
                <a:latin typeface="+mn-lt"/>
                <a:ea typeface="+mn-ea"/>
                <a:cs typeface="+mn-cs"/>
              </a:rPr>
              <a:t>Dept</a:t>
            </a:r>
            <a:r>
              <a:rPr lang="en-US" sz="1200" kern="1200" dirty="0" smtClean="0">
                <a:solidFill>
                  <a:schemeClr val="tx1"/>
                </a:solidFill>
                <a:effectLst/>
                <a:latin typeface="+mn-lt"/>
                <a:ea typeface="+mn-ea"/>
                <a:cs typeface="+mn-cs"/>
              </a:rPr>
              <a:t> of Health and Human Services; 2015. </a:t>
            </a:r>
          </a:p>
          <a:p>
            <a:pPr marL="0" marR="0" indent="0" algn="l" defTabSz="914400" rtl="0" eaLnBrk="0" fontAlgn="base" latinLnBrk="0" hangingPunct="0">
              <a:lnSpc>
                <a:spcPct val="100000"/>
              </a:lnSpc>
              <a:spcBef>
                <a:spcPts val="0"/>
              </a:spcBef>
              <a:spcAft>
                <a:spcPts val="0"/>
              </a:spcAft>
              <a:buClrTx/>
              <a:buSzTx/>
              <a:buFontTx/>
              <a:buNone/>
              <a:tabLst/>
              <a:defRPr/>
            </a:pPr>
            <a:endParaRPr lang="en-US" sz="1200" baseline="0" dirty="0" smtClean="0">
              <a:latin typeface="+mn-lt"/>
              <a:cs typeface="Arial" charset="0"/>
            </a:endParaRPr>
          </a:p>
          <a:p>
            <a:endParaRPr lang="en-US" dirty="0"/>
          </a:p>
        </p:txBody>
      </p:sp>
      <p:sp>
        <p:nvSpPr>
          <p:cNvPr id="4" name="Slide Number Placeholder 3"/>
          <p:cNvSpPr>
            <a:spLocks noGrp="1"/>
          </p:cNvSpPr>
          <p:nvPr>
            <p:ph type="sldNum" sz="quarter" idx="10"/>
          </p:nvPr>
        </p:nvSpPr>
        <p:spPr/>
        <p:txBody>
          <a:bodyPr/>
          <a:lstStyle/>
          <a:p>
            <a:fld id="{7D3D48EF-6D2D-4029-BC84-A13C991BC30B}" type="slidenum">
              <a:rPr lang="en-US" smtClean="0"/>
              <a:t>4</a:t>
            </a:fld>
            <a:endParaRPr lang="en-US"/>
          </a:p>
        </p:txBody>
      </p:sp>
    </p:spTree>
    <p:extLst>
      <p:ext uri="{BB962C8B-B14F-4D97-AF65-F5344CB8AC3E}">
        <p14:creationId xmlns:p14="http://schemas.microsoft.com/office/powerpoint/2010/main" val="687179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NOTE TO PRESENTER: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 personalized examples from your school or district. Give some examples of what is happening in your school or district related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School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Competitive foods.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Fundraisers.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Student rewards.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Events and celebrations.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Drinking water availability.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Food and</a:t>
            </a:r>
            <a:r>
              <a:rPr lang="en-US" sz="1200" kern="1200" baseline="0" dirty="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rPr>
              <a:t>beverages marketing.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are you and other parents concerned about related to the school nutrition environment?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DELETE this slide if you don’t want to highlight what is happening at your school or district. Instead of creating a slide, you can the ASK audience to provide examples. </a:t>
            </a:r>
          </a:p>
          <a:p>
            <a:endParaRPr lang="en-US" dirty="0"/>
          </a:p>
        </p:txBody>
      </p:sp>
      <p:sp>
        <p:nvSpPr>
          <p:cNvPr id="4" name="Slide Number Placeholder 3"/>
          <p:cNvSpPr>
            <a:spLocks noGrp="1"/>
          </p:cNvSpPr>
          <p:nvPr>
            <p:ph type="sldNum" sz="quarter" idx="10"/>
          </p:nvPr>
        </p:nvSpPr>
        <p:spPr/>
        <p:txBody>
          <a:bodyPr/>
          <a:lstStyle/>
          <a:p>
            <a:fld id="{7D3D48EF-6D2D-4029-BC84-A13C991BC30B}" type="slidenum">
              <a:rPr lang="en-US" smtClean="0"/>
              <a:t>5</a:t>
            </a:fld>
            <a:endParaRPr lang="en-US"/>
          </a:p>
        </p:txBody>
      </p:sp>
    </p:spTree>
    <p:extLst>
      <p:ext uri="{BB962C8B-B14F-4D97-AF65-F5344CB8AC3E}">
        <p14:creationId xmlns:p14="http://schemas.microsoft.com/office/powerpoint/2010/main" val="251496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federal </a:t>
            </a:r>
            <a:r>
              <a:rPr lang="en-US" sz="1200" i="1" kern="1200" dirty="0" smtClean="0">
                <a:solidFill>
                  <a:schemeClr val="tx1"/>
                </a:solidFill>
                <a:effectLst/>
                <a:latin typeface="+mn-lt"/>
                <a:ea typeface="+mn-ea"/>
                <a:cs typeface="+mn-cs"/>
              </a:rPr>
              <a:t>Physical Activity Guidelines for Americans</a:t>
            </a:r>
            <a:r>
              <a:rPr lang="en-US" sz="1200" kern="1200" dirty="0" smtClean="0">
                <a:solidFill>
                  <a:schemeClr val="tx1"/>
                </a:solidFill>
                <a:effectLst/>
                <a:latin typeface="+mn-lt"/>
                <a:ea typeface="+mn-ea"/>
                <a:cs typeface="+mn-cs"/>
              </a:rPr>
              <a:t> recommends that children and adolescents should do 60 minutes (1 hour) or more of physical activity daily. However, data from the 2013 Youth Risk Behavior Survey (YRBS) showed that only 27.1% of students had been physically active at least 60 minutes per day on all 7 days.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Here’s the reality: many students are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getting opportunities to be active, which provides them with the knowledge and skills needed to establish and maintain physically active lifestyles. Data from the 2014 School Health Policies and Practices Study (SHPPS) showed the following: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Less than 4% of all schools require daily physical education for the entire school year.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Only 45% of all schools provide opportunities for students to participate in classroom physical activity breaks.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Only 55% of all schools offer opportunities for students to participate in physical activity clubs or intramural sports programs.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More than half of all schools have 10% or less of their students walking or biking to and from school.</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TO PRESENTER: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Reference: Centers for Disease Control and Prevention. </a:t>
            </a:r>
            <a:r>
              <a:rPr lang="en-US" sz="1200" i="1" kern="1200" dirty="0" smtClean="0">
                <a:solidFill>
                  <a:schemeClr val="tx1"/>
                </a:solidFill>
                <a:effectLst/>
                <a:latin typeface="+mn-lt"/>
                <a:ea typeface="+mn-ea"/>
                <a:cs typeface="+mn-cs"/>
              </a:rPr>
              <a:t>Results from the School Health Policies and Practices Study 2014. </a:t>
            </a:r>
            <a:r>
              <a:rPr lang="en-US" sz="1200" kern="1200" dirty="0" smtClean="0">
                <a:solidFill>
                  <a:schemeClr val="tx1"/>
                </a:solidFill>
                <a:effectLst/>
                <a:latin typeface="+mn-lt"/>
                <a:ea typeface="+mn-ea"/>
                <a:cs typeface="+mn-cs"/>
              </a:rPr>
              <a:t>Atlanta, GA: US </a:t>
            </a:r>
            <a:r>
              <a:rPr lang="en-US" sz="1200" kern="1200" dirty="0" err="1" smtClean="0">
                <a:solidFill>
                  <a:schemeClr val="tx1"/>
                </a:solidFill>
                <a:effectLst/>
                <a:latin typeface="+mn-lt"/>
                <a:ea typeface="+mn-ea"/>
                <a:cs typeface="+mn-cs"/>
              </a:rPr>
              <a:t>Dept</a:t>
            </a:r>
            <a:r>
              <a:rPr lang="en-US" sz="1200" kern="1200" dirty="0" smtClean="0">
                <a:solidFill>
                  <a:schemeClr val="tx1"/>
                </a:solidFill>
                <a:effectLst/>
                <a:latin typeface="+mn-lt"/>
                <a:ea typeface="+mn-ea"/>
                <a:cs typeface="+mn-cs"/>
              </a:rPr>
              <a:t> of Health and Human Services; 2015. </a:t>
            </a:r>
          </a:p>
          <a:p>
            <a:endParaRPr lang="en-US" dirty="0"/>
          </a:p>
        </p:txBody>
      </p:sp>
      <p:sp>
        <p:nvSpPr>
          <p:cNvPr id="4" name="Slide Number Placeholder 3"/>
          <p:cNvSpPr>
            <a:spLocks noGrp="1"/>
          </p:cNvSpPr>
          <p:nvPr>
            <p:ph type="sldNum" sz="quarter" idx="10"/>
          </p:nvPr>
        </p:nvSpPr>
        <p:spPr/>
        <p:txBody>
          <a:bodyPr/>
          <a:lstStyle/>
          <a:p>
            <a:fld id="{7D3D48EF-6D2D-4029-BC84-A13C991BC30B}" type="slidenum">
              <a:rPr lang="en-US" smtClean="0"/>
              <a:t>6</a:t>
            </a:fld>
            <a:endParaRPr lang="en-US"/>
          </a:p>
        </p:txBody>
      </p:sp>
    </p:spTree>
    <p:extLst>
      <p:ext uri="{BB962C8B-B14F-4D97-AF65-F5344CB8AC3E}">
        <p14:creationId xmlns:p14="http://schemas.microsoft.com/office/powerpoint/2010/main" val="93287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NOTE TO PRESENTER: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 personalized examples from your school or district. Give some examples of what is happening in your school or district related to the following: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Physical education.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Student fitness assessments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Physical activity during schools.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Recess.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Classroom physical activity.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Physical activity before and after school, such as walking or biking to school and intramural or interscholastic sports.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School staff involved in modeling and providing physical activity in their classrooms.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Family and community engaged in supporting physical activity in schools.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are you and other parents concerned about related to physical activity in school and physical education?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DELETE this slide if you don’t want to highlight what is happening at your school or district. Instead of creating a slide, you can ASK the audience to provide examples. </a:t>
            </a:r>
          </a:p>
          <a:p>
            <a:endParaRPr lang="en-US" dirty="0"/>
          </a:p>
        </p:txBody>
      </p:sp>
      <p:sp>
        <p:nvSpPr>
          <p:cNvPr id="4" name="Slide Number Placeholder 3"/>
          <p:cNvSpPr>
            <a:spLocks noGrp="1"/>
          </p:cNvSpPr>
          <p:nvPr>
            <p:ph type="sldNum" sz="quarter" idx="10"/>
          </p:nvPr>
        </p:nvSpPr>
        <p:spPr/>
        <p:txBody>
          <a:bodyPr/>
          <a:lstStyle/>
          <a:p>
            <a:fld id="{7D3D48EF-6D2D-4029-BC84-A13C991BC30B}" type="slidenum">
              <a:rPr lang="en-US" smtClean="0"/>
              <a:t>7</a:t>
            </a:fld>
            <a:endParaRPr lang="en-US"/>
          </a:p>
        </p:txBody>
      </p:sp>
    </p:spTree>
    <p:extLst>
      <p:ext uri="{BB962C8B-B14F-4D97-AF65-F5344CB8AC3E}">
        <p14:creationId xmlns:p14="http://schemas.microsoft.com/office/powerpoint/2010/main" val="98118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NARRATIVE: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 past few decades, chronic health conditions and mental health problems have increased among children. As a consequence, demand for school health services has risen dramatically as more complex needs are being addressed.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National Association of School Nurses states that every school-aged child deserves a registered nurse, and every school should have a full-time school nurse all day, every day; however, many schools across the United States do not meet this recommendation.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According to School Health Policies and Practices Study (SHPPS) 2014 data, only about 50% of the nation’s public schools have a full-time registered nurse, and others may have one who works part-time, often dividing his or her hours between several school buildings. Sadly, approximately 20% have no nurse at all. One study shows that for every dollar invested in school health services delivered by full-time registered nurses, society gains $2.20 in savings from medical costs and lost productivity associated with caring for children with chronic health conditions.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TO PRESENTER: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References: Wang LY, Vernon-Smiley M, </a:t>
            </a:r>
            <a:r>
              <a:rPr lang="en-US" sz="1200" kern="1200" dirty="0" err="1" smtClean="0">
                <a:solidFill>
                  <a:schemeClr val="tx1"/>
                </a:solidFill>
                <a:effectLst/>
                <a:latin typeface="+mn-lt"/>
                <a:ea typeface="+mn-ea"/>
                <a:cs typeface="+mn-cs"/>
              </a:rPr>
              <a:t>Gapinski</a:t>
            </a:r>
            <a:r>
              <a:rPr lang="en-US" sz="1200" kern="1200" dirty="0" smtClean="0">
                <a:solidFill>
                  <a:schemeClr val="tx1"/>
                </a:solidFill>
                <a:effectLst/>
                <a:latin typeface="+mn-lt"/>
                <a:ea typeface="+mn-ea"/>
                <a:cs typeface="+mn-cs"/>
              </a:rPr>
              <a:t> MA, </a:t>
            </a:r>
            <a:r>
              <a:rPr lang="en-US" sz="1200" kern="1200" dirty="0" err="1" smtClean="0">
                <a:solidFill>
                  <a:schemeClr val="tx1"/>
                </a:solidFill>
                <a:effectLst/>
                <a:latin typeface="+mn-lt"/>
                <a:ea typeface="+mn-ea"/>
                <a:cs typeface="+mn-cs"/>
              </a:rPr>
              <a:t>Desisto</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Maughan</a:t>
            </a:r>
            <a:r>
              <a:rPr lang="en-US" sz="1200" kern="1200" dirty="0" smtClean="0">
                <a:solidFill>
                  <a:schemeClr val="tx1"/>
                </a:solidFill>
                <a:effectLst/>
                <a:latin typeface="+mn-lt"/>
                <a:ea typeface="+mn-ea"/>
                <a:cs typeface="+mn-cs"/>
              </a:rPr>
              <a:t> E, Sheetz A. Cost-benefit study of school nursing services. </a:t>
            </a:r>
            <a:r>
              <a:rPr lang="pt-BR" sz="1200" i="1" kern="1200" dirty="0" smtClean="0">
                <a:solidFill>
                  <a:schemeClr val="tx1"/>
                </a:solidFill>
                <a:effectLst/>
                <a:latin typeface="+mn-lt"/>
                <a:ea typeface="+mn-ea"/>
                <a:cs typeface="+mn-cs"/>
              </a:rPr>
              <a:t>JAMA Pediatr</a:t>
            </a:r>
            <a:r>
              <a:rPr lang="pt-BR" sz="1200" kern="1200" dirty="0" smtClean="0">
                <a:solidFill>
                  <a:schemeClr val="tx1"/>
                </a:solidFill>
                <a:effectLst/>
                <a:latin typeface="+mn-lt"/>
                <a:ea typeface="+mn-ea"/>
                <a:cs typeface="+mn-cs"/>
              </a:rPr>
              <a:t>. 2014;168:642-648.</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Centers for Disease Control and Prevention. </a:t>
            </a:r>
            <a:r>
              <a:rPr lang="en-US" sz="1200" i="1" kern="1200" dirty="0" smtClean="0">
                <a:solidFill>
                  <a:schemeClr val="tx1"/>
                </a:solidFill>
                <a:effectLst/>
                <a:latin typeface="+mn-lt"/>
                <a:ea typeface="+mn-ea"/>
                <a:cs typeface="+mn-cs"/>
              </a:rPr>
              <a:t>Results from the School Health Policies and Practices Study 2014. </a:t>
            </a:r>
            <a:r>
              <a:rPr lang="en-US" sz="1200" kern="1200" dirty="0" smtClean="0">
                <a:solidFill>
                  <a:schemeClr val="tx1"/>
                </a:solidFill>
                <a:effectLst/>
                <a:latin typeface="+mn-lt"/>
                <a:ea typeface="+mn-ea"/>
                <a:cs typeface="+mn-cs"/>
              </a:rPr>
              <a:t>Atlanta, GA: US </a:t>
            </a:r>
            <a:r>
              <a:rPr lang="en-US" sz="1200" kern="1200" dirty="0" err="1" smtClean="0">
                <a:solidFill>
                  <a:schemeClr val="tx1"/>
                </a:solidFill>
                <a:effectLst/>
                <a:latin typeface="+mn-lt"/>
                <a:ea typeface="+mn-ea"/>
                <a:cs typeface="+mn-cs"/>
              </a:rPr>
              <a:t>Dept</a:t>
            </a:r>
            <a:r>
              <a:rPr lang="en-US" sz="1200" kern="1200" dirty="0" smtClean="0">
                <a:solidFill>
                  <a:schemeClr val="tx1"/>
                </a:solidFill>
                <a:effectLst/>
                <a:latin typeface="+mn-lt"/>
                <a:ea typeface="+mn-ea"/>
                <a:cs typeface="+mn-cs"/>
              </a:rPr>
              <a:t> of Health and Human Services; 2015.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3D48EF-6D2D-4029-BC84-A13C991BC30B}" type="slidenum">
              <a:rPr lang="en-US" smtClean="0"/>
              <a:t>8</a:t>
            </a:fld>
            <a:endParaRPr lang="en-US"/>
          </a:p>
        </p:txBody>
      </p:sp>
    </p:spTree>
    <p:extLst>
      <p:ext uri="{BB962C8B-B14F-4D97-AF65-F5344CB8AC3E}">
        <p14:creationId xmlns:p14="http://schemas.microsoft.com/office/powerpoint/2010/main" val="342045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NOTE TO PRESENTER: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 personalized examples from your school or district. Give some examples of what is happening in your school or district related to the following: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Health services</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Healthy Weight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Asthma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Food allergy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Diabetes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Seizure disorders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Oral health</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are you and other parents concerned about related to school health services? For example, if there is not a school nurse available, what happens in an emergency?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DELETE this slide if you don’t want to highlight what is happening at your school or district. Instead of creating a slide, you can ASK the audience to provide examples. </a:t>
            </a:r>
          </a:p>
          <a:p>
            <a:endParaRPr lang="en-US" dirty="0"/>
          </a:p>
        </p:txBody>
      </p:sp>
      <p:sp>
        <p:nvSpPr>
          <p:cNvPr id="4" name="Slide Number Placeholder 3"/>
          <p:cNvSpPr>
            <a:spLocks noGrp="1"/>
          </p:cNvSpPr>
          <p:nvPr>
            <p:ph type="sldNum" sz="quarter" idx="10"/>
          </p:nvPr>
        </p:nvSpPr>
        <p:spPr/>
        <p:txBody>
          <a:bodyPr/>
          <a:lstStyle/>
          <a:p>
            <a:fld id="{7D3D48EF-6D2D-4029-BC84-A13C991BC30B}" type="slidenum">
              <a:rPr lang="en-US" smtClean="0"/>
              <a:t>9</a:t>
            </a:fld>
            <a:endParaRPr lang="en-US"/>
          </a:p>
        </p:txBody>
      </p:sp>
    </p:spTree>
    <p:extLst>
      <p:ext uri="{BB962C8B-B14F-4D97-AF65-F5344CB8AC3E}">
        <p14:creationId xmlns:p14="http://schemas.microsoft.com/office/powerpoint/2010/main" val="2547400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5704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421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latin typeface="+mn-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241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DEF3F7"/>
        </a:solidFill>
        <a:effectLst/>
      </p:bgPr>
    </p:bg>
    <p:spTree>
      <p:nvGrpSpPr>
        <p:cNvPr id="1" name=""/>
        <p:cNvGrpSpPr/>
        <p:nvPr/>
      </p:nvGrpSpPr>
      <p:grpSpPr>
        <a:xfrm>
          <a:off x="0" y="0"/>
          <a:ext cx="0" cy="0"/>
          <a:chOff x="0" y="0"/>
          <a:chExt cx="0" cy="0"/>
        </a:xfrm>
      </p:grpSpPr>
      <p:pic>
        <p:nvPicPr>
          <p:cNvPr id="6" name="Picture 5" descr="NCCDPHP_text_locku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130" y="5986955"/>
            <a:ext cx="1347216" cy="786384"/>
          </a:xfrm>
          <a:prstGeom prst="rect">
            <a:avLst/>
          </a:prstGeom>
        </p:spPr>
      </p:pic>
    </p:spTree>
    <p:extLst>
      <p:ext uri="{BB962C8B-B14F-4D97-AF65-F5344CB8AC3E}">
        <p14:creationId xmlns:p14="http://schemas.microsoft.com/office/powerpoint/2010/main" val="3039721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835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68477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737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b="1">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174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3607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06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i="0">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33045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latin typeface="+mn-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91686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1A5BE-09E1-4F99-9C67-8665BF8A855F}" type="datetimeFigureOut">
              <a:rPr lang="en-US" smtClean="0"/>
              <a:t>5/26/2016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408F8-AD69-4A1C-9CB7-78A6B5F55E95}" type="slidenum">
              <a:rPr lang="en-US" smtClean="0"/>
              <a:t>‹#›</a:t>
            </a:fld>
            <a:endParaRPr lang="en-US"/>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3061"/>
            <a:ext cx="9144000" cy="6831878"/>
          </a:xfrm>
          <a:prstGeom prst="rect">
            <a:avLst/>
          </a:prstGeom>
        </p:spPr>
      </p:pic>
      <p:sp>
        <p:nvSpPr>
          <p:cNvPr id="9" name="Text Box 5"/>
          <p:cNvSpPr txBox="1">
            <a:spLocks noChangeArrowheads="1"/>
          </p:cNvSpPr>
          <p:nvPr userDrawn="1"/>
        </p:nvSpPr>
        <p:spPr bwMode="auto">
          <a:xfrm>
            <a:off x="8622471" y="6477000"/>
            <a:ext cx="445330" cy="2616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fld id="{EFFF46DD-CD61-4019-8585-B0118926AD13}" type="slidenum">
              <a:rPr lang="en-US" sz="1100">
                <a:solidFill>
                  <a:schemeClr val="tx1"/>
                </a:solidFill>
                <a:latin typeface="Calibri" panose="020F0502020204030204" pitchFamily="34" charset="0"/>
              </a:rPr>
              <a:pPr eaLnBrk="0" fontAlgn="base" hangingPunct="0">
                <a:spcBef>
                  <a:spcPct val="50000"/>
                </a:spcBef>
                <a:spcAft>
                  <a:spcPct val="0"/>
                </a:spcAft>
                <a:defRPr/>
              </a:pPr>
              <a:t>‹#›</a:t>
            </a:fld>
            <a:endParaRPr lang="en-US" sz="1100" dirty="0">
              <a:solidFill>
                <a:schemeClr val="tx1"/>
              </a:solidFill>
              <a:latin typeface="Calibri" panose="020F0502020204030204" pitchFamily="34" charset="0"/>
            </a:endParaRPr>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700" y="13061"/>
            <a:ext cx="9144000" cy="6831878"/>
          </a:xfrm>
          <a:prstGeom prst="rect">
            <a:avLst/>
          </a:prstGeom>
        </p:spPr>
      </p:pic>
    </p:spTree>
    <p:extLst>
      <p:ext uri="{BB962C8B-B14F-4D97-AF65-F5344CB8AC3E}">
        <p14:creationId xmlns:p14="http://schemas.microsoft.com/office/powerpoint/2010/main" val="414861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healthyschool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cdc.gov/cdc-inf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8343" y="189619"/>
            <a:ext cx="8752114" cy="1015663"/>
          </a:xfrm>
          <a:prstGeom prst="rect">
            <a:avLst/>
          </a:prstGeom>
          <a:noFill/>
        </p:spPr>
        <p:txBody>
          <a:bodyPr wrap="square" rtlCol="0">
            <a:spAutoFit/>
          </a:bodyPr>
          <a:lstStyle/>
          <a:p>
            <a:pPr algn="ctr"/>
            <a:r>
              <a:rPr lang="en-US" sz="3600" b="1" dirty="0">
                <a:latin typeface="Calibri" panose="020F0502020204030204" pitchFamily="34" charset="0"/>
              </a:rPr>
              <a:t>Parents for Healthy Schools:</a:t>
            </a:r>
          </a:p>
          <a:p>
            <a:pPr algn="ctr"/>
            <a:r>
              <a:rPr lang="en-US" sz="2400" b="1" dirty="0">
                <a:latin typeface="Calibri" panose="020F0502020204030204" pitchFamily="34" charset="0"/>
              </a:rPr>
              <a:t>Making a Difference in Your Child’s </a:t>
            </a:r>
            <a:r>
              <a:rPr lang="en-US" sz="2400" b="1" dirty="0" smtClean="0">
                <a:latin typeface="Calibri" panose="020F0502020204030204" pitchFamily="34" charset="0"/>
              </a:rPr>
              <a:t>School</a:t>
            </a:r>
            <a:endParaRPr lang="en-US" sz="2400" b="1" dirty="0">
              <a:latin typeface="Calibri" panose="020F0502020204030204" pitchFamily="34" charset="0"/>
            </a:endParaRPr>
          </a:p>
        </p:txBody>
      </p:sp>
      <p:pic>
        <p:nvPicPr>
          <p:cNvPr id="7" name="Picture 6" descr="people arriving at a school" title="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294"/>
            <a:ext cx="9144000" cy="6831878"/>
          </a:xfrm>
          <a:prstGeom prst="rect">
            <a:avLst/>
          </a:prstGeom>
        </p:spPr>
      </p:pic>
      <p:sp>
        <p:nvSpPr>
          <p:cNvPr id="2" name="Title 1"/>
          <p:cNvSpPr>
            <a:spLocks noGrp="1"/>
          </p:cNvSpPr>
          <p:nvPr>
            <p:ph type="ctrTitle"/>
          </p:nvPr>
        </p:nvSpPr>
        <p:spPr>
          <a:xfrm>
            <a:off x="685800" y="1"/>
            <a:ext cx="7772400" cy="1398466"/>
          </a:xfrm>
        </p:spPr>
        <p:txBody>
          <a:bodyPr>
            <a:noAutofit/>
          </a:bodyPr>
          <a:lstStyle/>
          <a:p>
            <a:r>
              <a:rPr lang="en-US" sz="3600" dirty="0" smtClean="0"/>
              <a:t>Parents </a:t>
            </a:r>
            <a:r>
              <a:rPr lang="en-US" sz="3600" dirty="0"/>
              <a:t>for Healthy Schools:</a:t>
            </a:r>
            <a:br>
              <a:rPr lang="en-US" sz="3600" dirty="0"/>
            </a:br>
            <a:r>
              <a:rPr lang="en-US" sz="2400" dirty="0"/>
              <a:t>Making a Difference in Your Child’s School</a:t>
            </a:r>
            <a:br>
              <a:rPr lang="en-US" sz="2400" dirty="0"/>
            </a:br>
            <a:endParaRPr lang="en-US" sz="2400" dirty="0"/>
          </a:p>
        </p:txBody>
      </p:sp>
    </p:spTree>
    <p:extLst>
      <p:ext uri="{BB962C8B-B14F-4D97-AF65-F5344CB8AC3E}">
        <p14:creationId xmlns:p14="http://schemas.microsoft.com/office/powerpoint/2010/main" val="273302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88170"/>
          </a:xfrm>
        </p:spPr>
        <p:txBody>
          <a:bodyPr/>
          <a:lstStyle/>
          <a:p>
            <a:r>
              <a:rPr lang="en-US" dirty="0" smtClean="0"/>
              <a:t>What Can Parents Do?</a:t>
            </a:r>
            <a:endParaRPr lang="en-US" dirty="0"/>
          </a:p>
        </p:txBody>
      </p:sp>
      <p:pic>
        <p:nvPicPr>
          <p:cNvPr id="3" name="Picture 2" descr="Mother and children near miniv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275" y="1053297"/>
            <a:ext cx="5759450" cy="3840379"/>
          </a:xfrm>
          <a:prstGeom prst="roundRect">
            <a:avLst>
              <a:gd name="adj" fmla="val 16667"/>
            </a:avLst>
          </a:prstGeom>
          <a:ln w="57150">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Box 5"/>
          <p:cNvSpPr txBox="1">
            <a:spLocks noChangeArrowheads="1"/>
          </p:cNvSpPr>
          <p:nvPr/>
        </p:nvSpPr>
        <p:spPr bwMode="auto">
          <a:xfrm>
            <a:off x="8622471" y="6477000"/>
            <a:ext cx="445330" cy="2616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100" dirty="0" smtClean="0">
                <a:solidFill>
                  <a:schemeClr val="tx1"/>
                </a:solidFill>
                <a:latin typeface="Calibri" panose="020F0502020204030204" pitchFamily="34" charset="0"/>
              </a:rPr>
              <a:t>10</a:t>
            </a:r>
          </a:p>
        </p:txBody>
      </p:sp>
    </p:spTree>
    <p:extLst>
      <p:ext uri="{BB962C8B-B14F-4D97-AF65-F5344CB8AC3E}">
        <p14:creationId xmlns:p14="http://schemas.microsoft.com/office/powerpoint/2010/main" val="198620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DEF3F7"/>
        </a:solidFill>
        <a:effectLst/>
      </p:bgPr>
    </p:bg>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8622471" y="6477000"/>
            <a:ext cx="445330" cy="2616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100" dirty="0" smtClean="0">
                <a:solidFill>
                  <a:schemeClr val="tx1"/>
                </a:solidFill>
                <a:latin typeface="Calibri" panose="020F0502020204030204" pitchFamily="34" charset="0"/>
              </a:rPr>
              <a:t>11</a:t>
            </a:r>
            <a:endParaRPr lang="en-US" sz="1100" dirty="0">
              <a:solidFill>
                <a:schemeClr val="tx1"/>
              </a:solidFill>
              <a:latin typeface="Calibri" panose="020F0502020204030204" pitchFamily="34" charset="0"/>
            </a:endParaRPr>
          </a:p>
        </p:txBody>
      </p:sp>
      <p:sp>
        <p:nvSpPr>
          <p:cNvPr id="3" name="Title 1"/>
          <p:cNvSpPr>
            <a:spLocks noGrp="1"/>
          </p:cNvSpPr>
          <p:nvPr>
            <p:ph type="title"/>
          </p:nvPr>
        </p:nvSpPr>
        <p:spPr>
          <a:xfrm>
            <a:off x="0" y="44336"/>
            <a:ext cx="9144000" cy="1070482"/>
          </a:xfrm>
        </p:spPr>
        <p:txBody>
          <a:bodyPr lIns="0" tIns="0" rIns="0" bIns="0">
            <a:normAutofit/>
          </a:bodyPr>
          <a:lstStyle/>
          <a:p>
            <a:r>
              <a:rPr lang="en-US" dirty="0" smtClean="0">
                <a:latin typeface="Calibri" panose="020F0502020204030204" pitchFamily="34" charset="0"/>
              </a:rPr>
              <a:t>Help Promote Healthy School Practices</a:t>
            </a:r>
            <a:br>
              <a:rPr lang="en-US" dirty="0" smtClean="0">
                <a:latin typeface="Calibri" panose="020F0502020204030204" pitchFamily="34" charset="0"/>
              </a:rPr>
            </a:br>
            <a:r>
              <a:rPr lang="en-US" sz="2400" dirty="0" smtClean="0">
                <a:latin typeface="Calibri" panose="020F0502020204030204" pitchFamily="34" charset="0"/>
              </a:rPr>
              <a:t>Healthy school nutrition environment and services</a:t>
            </a:r>
            <a:endParaRPr lang="en-US" dirty="0">
              <a:latin typeface="Calibri" panose="020F0502020204030204" pitchFamily="34" charset="0"/>
            </a:endParaRPr>
          </a:p>
        </p:txBody>
      </p:sp>
      <p:pic>
        <p:nvPicPr>
          <p:cNvPr id="8" name="Picture 7" descr="NCCDPHP_text_locku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30" y="5986955"/>
            <a:ext cx="1347216" cy="78638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7210" y="1209876"/>
            <a:ext cx="5394123" cy="5394123"/>
          </a:xfrm>
          <a:prstGeom prst="rect">
            <a:avLst/>
          </a:prstGeom>
        </p:spPr>
      </p:pic>
    </p:spTree>
    <p:extLst>
      <p:ext uri="{BB962C8B-B14F-4D97-AF65-F5344CB8AC3E}">
        <p14:creationId xmlns:p14="http://schemas.microsoft.com/office/powerpoint/2010/main" val="74280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D4EEF2"/>
        </a:solidFill>
        <a:effectLst/>
      </p:bgPr>
    </p:bg>
    <p:spTree>
      <p:nvGrpSpPr>
        <p:cNvPr id="1" name=""/>
        <p:cNvGrpSpPr/>
        <p:nvPr/>
      </p:nvGrpSpPr>
      <p:grpSpPr>
        <a:xfrm>
          <a:off x="0" y="0"/>
          <a:ext cx="0" cy="0"/>
          <a:chOff x="0" y="0"/>
          <a:chExt cx="0" cy="0"/>
        </a:xfrm>
      </p:grpSpPr>
      <p:pic>
        <p:nvPicPr>
          <p:cNvPr id="5" name="Picture 4" descr="The CDC and other national organizations recommend a comprehensive, school-wide approach to physical activity that provides opportunities for students to be physically active throughout the school day and after school. A Comprehensive School Physical Activity Program (CSPAP) has five components: physical education, physical activity during school, physical activity before and after school, staff involvement, and family and community engagement. Parents can help by participating on the team or committee for comprehensive school physical activity programs.  They can also encourage the school leadership to support this effort. &#10; &#10;Physical education is the foundation of a CSPAP. It provides the opportunity for students to learn knowledge and skills needed to establish and maintain physically active lifestyles. Physical activity during school includes classroom activity breaks and recess; both of these contribute to activity levels and help kids get their 60 minutes. &#10; &#10;Parents can play an important role in getting schools to have daily physical education, recess, and classroom physical activity.  They can be the voice at school board meetings and school health council meetings.  They can also volunteer their time to help with physical education, recess, and classroom physical activity." title="Help Promote Healthy School Practices"/>
          <p:cNvPicPr>
            <a:picLocks noChangeAspect="1"/>
          </p:cNvPicPr>
          <p:nvPr/>
        </p:nvPicPr>
        <p:blipFill rotWithShape="1">
          <a:blip r:embed="rId3" cstate="print">
            <a:extLst>
              <a:ext uri="{28A0092B-C50C-407E-A947-70E740481C1C}">
                <a14:useLocalDpi xmlns:a14="http://schemas.microsoft.com/office/drawing/2010/main" val="0"/>
              </a:ext>
            </a:extLst>
          </a:blip>
          <a:srcRect l="14779" t="3307" r="15611" b="3393"/>
          <a:stretch/>
        </p:blipFill>
        <p:spPr>
          <a:xfrm>
            <a:off x="1762343" y="1073062"/>
            <a:ext cx="5552857" cy="5581894"/>
          </a:xfrm>
          <a:prstGeom prst="rect">
            <a:avLst/>
          </a:prstGeom>
          <a:solidFill>
            <a:srgbClr val="D5EFF3"/>
          </a:solidFill>
        </p:spPr>
      </p:pic>
      <p:sp>
        <p:nvSpPr>
          <p:cNvPr id="7" name="Text Box 5"/>
          <p:cNvSpPr txBox="1">
            <a:spLocks noChangeArrowheads="1"/>
          </p:cNvSpPr>
          <p:nvPr/>
        </p:nvSpPr>
        <p:spPr bwMode="auto">
          <a:xfrm>
            <a:off x="8622471" y="6477000"/>
            <a:ext cx="445330" cy="2616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100" dirty="0" smtClean="0">
                <a:solidFill>
                  <a:schemeClr val="tx1"/>
                </a:solidFill>
                <a:latin typeface="Calibri" panose="020F0502020204030204" pitchFamily="34" charset="0"/>
              </a:rPr>
              <a:t>12</a:t>
            </a:r>
            <a:endParaRPr lang="en-US" sz="1100" dirty="0">
              <a:solidFill>
                <a:schemeClr val="tx1"/>
              </a:solidFill>
              <a:latin typeface="Calibri" panose="020F0502020204030204" pitchFamily="34" charset="0"/>
            </a:endParaRPr>
          </a:p>
        </p:txBody>
      </p:sp>
      <p:sp>
        <p:nvSpPr>
          <p:cNvPr id="3" name="Title 1"/>
          <p:cNvSpPr>
            <a:spLocks noGrp="1"/>
          </p:cNvSpPr>
          <p:nvPr>
            <p:ph type="title"/>
          </p:nvPr>
        </p:nvSpPr>
        <p:spPr>
          <a:xfrm>
            <a:off x="0" y="-83946"/>
            <a:ext cx="9144000" cy="1325563"/>
          </a:xfrm>
        </p:spPr>
        <p:txBody>
          <a:bodyPr lIns="0" tIns="0" rIns="0" bIns="0">
            <a:normAutofit/>
          </a:bodyPr>
          <a:lstStyle/>
          <a:p>
            <a:r>
              <a:rPr lang="en-US" dirty="0" smtClean="0"/>
              <a:t>Help Promote Healthy School Practices</a:t>
            </a:r>
            <a:br>
              <a:rPr lang="en-US" dirty="0" smtClean="0"/>
            </a:br>
            <a:r>
              <a:rPr lang="en-US" sz="2400" dirty="0" smtClean="0"/>
              <a:t>Physical Education and School-based Physical Activity</a:t>
            </a:r>
            <a:endParaRPr lang="en-US" sz="2400" dirty="0"/>
          </a:p>
        </p:txBody>
      </p:sp>
      <p:pic>
        <p:nvPicPr>
          <p:cNvPr id="8" name="Picture 7" descr="NCCDPHP_text_locku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30" y="5986955"/>
            <a:ext cx="1347216" cy="786384"/>
          </a:xfrm>
          <a:prstGeom prst="rect">
            <a:avLst/>
          </a:prstGeom>
        </p:spPr>
      </p:pic>
    </p:spTree>
    <p:extLst>
      <p:ext uri="{BB962C8B-B14F-4D97-AF65-F5344CB8AC3E}">
        <p14:creationId xmlns:p14="http://schemas.microsoft.com/office/powerpoint/2010/main" val="2378620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D4EEF2"/>
        </a:solidFill>
        <a:effectLst/>
      </p:bgPr>
    </p:bg>
    <p:spTree>
      <p:nvGrpSpPr>
        <p:cNvPr id="1" name=""/>
        <p:cNvGrpSpPr/>
        <p:nvPr/>
      </p:nvGrpSpPr>
      <p:grpSpPr>
        <a:xfrm>
          <a:off x="0" y="0"/>
          <a:ext cx="0" cy="0"/>
          <a:chOff x="0" y="0"/>
          <a:chExt cx="0" cy="0"/>
        </a:xfrm>
      </p:grpSpPr>
      <p:pic>
        <p:nvPicPr>
          <p:cNvPr id="5" name="Picture 4" descr="For children who have chronic health conditions, having access to student health services is critical. Every school should have a registered nurse available for all students, ideally with a ratio of 1 nurse for every 750 healthy children. Parents can advocate for a school nurse.  Parents can also advocate for school health services that can assist all students with health concerns, including first aid and emergency care. Parents can be an integral part of managing chronic conditions, such as asthma or diabetes, as well as promoting prevention and wellness by ensuring appropriate vaccination status, encouraging proper nutrition and physical activity, and providing health education for both students and parents.  &#10; &#10;It is important for parents and families to be engaged, especially if the student has a chronic health condition. Together with the school nurse and other appropriate school officials, the family can help with the development of an individualized health care plan.&#10; &#10;Parents should give permission to the school nurse to communicate with the family’s health care provider and update any changes, as needed. Care coordination is essential to students with chronic health conditions and will help them with their daily management and needs. &#10; &#10;In case of an emergency or disaster, a student’s medication or medical devices, such as asthma inhalers or insulin, should be readily available. Parents can ensure this is in place." title="Help Promote Healthy School Practices"/>
          <p:cNvPicPr>
            <a:picLocks noChangeAspect="1"/>
          </p:cNvPicPr>
          <p:nvPr/>
        </p:nvPicPr>
        <p:blipFill rotWithShape="1">
          <a:blip r:embed="rId3" cstate="print">
            <a:extLst>
              <a:ext uri="{28A0092B-C50C-407E-A947-70E740481C1C}">
                <a14:useLocalDpi xmlns:a14="http://schemas.microsoft.com/office/drawing/2010/main" val="0"/>
              </a:ext>
            </a:extLst>
          </a:blip>
          <a:srcRect l="15598" t="5325" r="16186" b="5210"/>
          <a:stretch/>
        </p:blipFill>
        <p:spPr>
          <a:xfrm>
            <a:off x="1831260" y="1201042"/>
            <a:ext cx="5434713" cy="5345622"/>
          </a:xfrm>
          <a:prstGeom prst="rect">
            <a:avLst/>
          </a:prstGeom>
          <a:solidFill>
            <a:srgbClr val="D5EFF3"/>
          </a:solidFill>
        </p:spPr>
      </p:pic>
      <p:sp>
        <p:nvSpPr>
          <p:cNvPr id="7" name="Text Box 5"/>
          <p:cNvSpPr txBox="1">
            <a:spLocks noChangeArrowheads="1"/>
          </p:cNvSpPr>
          <p:nvPr/>
        </p:nvSpPr>
        <p:spPr bwMode="auto">
          <a:xfrm>
            <a:off x="8622471" y="6477000"/>
            <a:ext cx="445330" cy="2616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100" dirty="0" smtClean="0">
                <a:solidFill>
                  <a:schemeClr val="tx1"/>
                </a:solidFill>
                <a:latin typeface="Calibri" panose="020F0502020204030204" pitchFamily="34" charset="0"/>
              </a:rPr>
              <a:t>13</a:t>
            </a:r>
            <a:endParaRPr lang="en-US" sz="1100" dirty="0">
              <a:solidFill>
                <a:schemeClr val="tx1"/>
              </a:solidFill>
              <a:latin typeface="Calibri" panose="020F0502020204030204" pitchFamily="34" charset="0"/>
            </a:endParaRPr>
          </a:p>
        </p:txBody>
      </p:sp>
      <p:sp>
        <p:nvSpPr>
          <p:cNvPr id="3" name="Title 1"/>
          <p:cNvSpPr>
            <a:spLocks noGrp="1"/>
          </p:cNvSpPr>
          <p:nvPr>
            <p:ph type="title"/>
          </p:nvPr>
        </p:nvSpPr>
        <p:spPr>
          <a:xfrm>
            <a:off x="0" y="-65658"/>
            <a:ext cx="9143999" cy="1325563"/>
          </a:xfrm>
        </p:spPr>
        <p:txBody>
          <a:bodyPr lIns="0" tIns="0" rIns="0">
            <a:normAutofit/>
          </a:bodyPr>
          <a:lstStyle/>
          <a:p>
            <a:r>
              <a:rPr lang="en-US" dirty="0" smtClean="0">
                <a:latin typeface="Calibri" panose="020F0502020204030204" pitchFamily="34" charset="0"/>
              </a:rPr>
              <a:t>Help Promote Healthy School Practices</a:t>
            </a:r>
            <a:br>
              <a:rPr lang="en-US" dirty="0" smtClean="0">
                <a:latin typeface="Calibri" panose="020F0502020204030204" pitchFamily="34" charset="0"/>
              </a:rPr>
            </a:br>
            <a:r>
              <a:rPr lang="en-US" sz="2400" dirty="0" smtClean="0">
                <a:latin typeface="Calibri" panose="020F0502020204030204" pitchFamily="34" charset="0"/>
              </a:rPr>
              <a:t>Managing Chronic Health Conditions in Schools</a:t>
            </a:r>
            <a:endParaRPr lang="en-US" sz="2400" dirty="0">
              <a:latin typeface="Calibri" panose="020F0502020204030204" pitchFamily="34" charset="0"/>
            </a:endParaRPr>
          </a:p>
        </p:txBody>
      </p:sp>
      <p:pic>
        <p:nvPicPr>
          <p:cNvPr id="8" name="Picture 7" descr="NCCDPHP_text_locku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30" y="5986955"/>
            <a:ext cx="1347216" cy="786384"/>
          </a:xfrm>
          <a:prstGeom prst="rect">
            <a:avLst/>
          </a:prstGeom>
        </p:spPr>
      </p:pic>
    </p:spTree>
    <p:extLst>
      <p:ext uri="{BB962C8B-B14F-4D97-AF65-F5344CB8AC3E}">
        <p14:creationId xmlns:p14="http://schemas.microsoft.com/office/powerpoint/2010/main" val="3935545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46044"/>
          </a:xfrm>
        </p:spPr>
        <p:txBody>
          <a:bodyPr>
            <a:normAutofit/>
          </a:bodyPr>
          <a:lstStyle/>
          <a:p>
            <a:r>
              <a:rPr lang="en-US" dirty="0" smtClean="0"/>
              <a:t>Key Actions For Parents</a:t>
            </a:r>
            <a:endParaRPr lang="en-US" dirty="0"/>
          </a:p>
        </p:txBody>
      </p:sp>
      <p:sp>
        <p:nvSpPr>
          <p:cNvPr id="3" name="Content Placeholder 2"/>
          <p:cNvSpPr>
            <a:spLocks noGrp="1"/>
          </p:cNvSpPr>
          <p:nvPr>
            <p:ph idx="1"/>
          </p:nvPr>
        </p:nvSpPr>
        <p:spPr>
          <a:xfrm>
            <a:off x="628650" y="1111170"/>
            <a:ext cx="7886700" cy="4246356"/>
          </a:xfrm>
        </p:spPr>
        <p:txBody>
          <a:bodyPr>
            <a:normAutofit/>
          </a:bodyPr>
          <a:lstStyle/>
          <a:p>
            <a:pPr lvl="0"/>
            <a:r>
              <a:rPr lang="en-US" b="0" dirty="0"/>
              <a:t>Bring your voice and expertise to help with school health activities in your child's school. </a:t>
            </a:r>
          </a:p>
          <a:p>
            <a:pPr lvl="0"/>
            <a:r>
              <a:rPr lang="en-US" b="0" dirty="0"/>
              <a:t>Help your school put into action the local school wellness policy or other school board policies.</a:t>
            </a:r>
          </a:p>
          <a:p>
            <a:r>
              <a:rPr lang="en-US" b="0" dirty="0"/>
              <a:t>Ask the school to provide educational </a:t>
            </a:r>
            <a:r>
              <a:rPr lang="en-US" b="0" dirty="0" smtClean="0"/>
              <a:t>opportunities for parents.</a:t>
            </a:r>
            <a:endParaRPr lang="en-US" b="0" dirty="0"/>
          </a:p>
          <a:p>
            <a:pPr lvl="0"/>
            <a:r>
              <a:rPr lang="en-US" b="0" dirty="0"/>
              <a:t>Join a school group that addresses a healthy school environment</a:t>
            </a:r>
            <a:r>
              <a:rPr lang="en-US" b="0" dirty="0" smtClean="0"/>
              <a:t>.</a:t>
            </a:r>
            <a:endParaRPr lang="en-US" b="0" dirty="0"/>
          </a:p>
        </p:txBody>
      </p:sp>
      <p:sp>
        <p:nvSpPr>
          <p:cNvPr id="8" name="Text Box 5"/>
          <p:cNvSpPr txBox="1">
            <a:spLocks noChangeArrowheads="1"/>
          </p:cNvSpPr>
          <p:nvPr/>
        </p:nvSpPr>
        <p:spPr bwMode="auto">
          <a:xfrm>
            <a:off x="8622471" y="6477000"/>
            <a:ext cx="445330" cy="2616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100" dirty="0" smtClean="0">
                <a:solidFill>
                  <a:schemeClr val="tx1"/>
                </a:solidFill>
                <a:latin typeface="Calibri" panose="020F0502020204030204" pitchFamily="34" charset="0"/>
              </a:rPr>
              <a:t>14</a:t>
            </a:r>
            <a:endParaRPr lang="en-US" sz="11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811047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81050" y="517526"/>
            <a:ext cx="7886700" cy="83864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a:lstStyle>
          <a:p>
            <a:r>
              <a:rPr lang="en-US" smtClean="0"/>
              <a:t>What Should Be Your Next Steps?</a:t>
            </a:r>
            <a:endParaRPr lang="en-US" dirty="0"/>
          </a:p>
        </p:txBody>
      </p:sp>
      <p:sp>
        <p:nvSpPr>
          <p:cNvPr id="8" name="Content Placeholder 2"/>
          <p:cNvSpPr txBox="1">
            <a:spLocks/>
          </p:cNvSpPr>
          <p:nvPr/>
        </p:nvSpPr>
        <p:spPr>
          <a:xfrm>
            <a:off x="781050" y="1576086"/>
            <a:ext cx="7987316" cy="47532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b="0" smtClean="0"/>
              <a:t>Learn more about</a:t>
            </a:r>
          </a:p>
          <a:p>
            <a:pPr marL="966788" lvl="1" indent="-231775"/>
            <a:r>
              <a:rPr lang="en-US" smtClean="0"/>
              <a:t>The healthy school nutrition environment</a:t>
            </a:r>
          </a:p>
          <a:p>
            <a:pPr marL="966788" lvl="1" indent="-231775"/>
            <a:r>
              <a:rPr lang="en-US" smtClean="0"/>
              <a:t>Opportunities for physical activity in schools</a:t>
            </a:r>
          </a:p>
          <a:p>
            <a:pPr marL="966788" lvl="1" indent="-231775"/>
            <a:r>
              <a:rPr lang="en-US" smtClean="0"/>
              <a:t>Helping students manage chronic health conditions in schools</a:t>
            </a:r>
          </a:p>
          <a:p>
            <a:pPr marL="0" indent="0" algn="ctr">
              <a:buFont typeface="Arial" panose="020B0604020202020204" pitchFamily="34" charset="0"/>
              <a:buNone/>
            </a:pPr>
            <a:endParaRPr lang="en-US" sz="2400" b="0" smtClean="0"/>
          </a:p>
          <a:p>
            <a:pPr marL="514350" indent="-514350">
              <a:buFont typeface="+mj-lt"/>
              <a:buAutoNum type="arabicPeriod" startAt="2"/>
            </a:pPr>
            <a:r>
              <a:rPr lang="en-US" b="0" smtClean="0"/>
              <a:t>Get involved in a school group that addresses the healthy school environment.</a:t>
            </a:r>
            <a:endParaRPr lang="en-US" b="0" dirty="0" smtClean="0"/>
          </a:p>
        </p:txBody>
      </p:sp>
      <p:pic>
        <p:nvPicPr>
          <p:cNvPr id="5" name="Picture 4" descr="People going to scho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061"/>
            <a:ext cx="9144000" cy="6831878"/>
          </a:xfrm>
          <a:prstGeom prst="rect">
            <a:avLst/>
          </a:prstGeom>
        </p:spPr>
      </p:pic>
      <p:sp>
        <p:nvSpPr>
          <p:cNvPr id="2" name="Title 1"/>
          <p:cNvSpPr>
            <a:spLocks noGrp="1"/>
          </p:cNvSpPr>
          <p:nvPr>
            <p:ph type="title"/>
          </p:nvPr>
        </p:nvSpPr>
        <p:spPr>
          <a:xfrm>
            <a:off x="628650" y="365126"/>
            <a:ext cx="7886700" cy="838641"/>
          </a:xfrm>
        </p:spPr>
        <p:txBody>
          <a:bodyPr>
            <a:normAutofit/>
          </a:bodyPr>
          <a:lstStyle/>
          <a:p>
            <a:r>
              <a:rPr lang="en-US" dirty="0" smtClean="0"/>
              <a:t>What Should Be Your Next Steps?</a:t>
            </a:r>
            <a:endParaRPr lang="en-US" dirty="0"/>
          </a:p>
        </p:txBody>
      </p:sp>
      <p:sp>
        <p:nvSpPr>
          <p:cNvPr id="3" name="Content Placeholder 2"/>
          <p:cNvSpPr>
            <a:spLocks noGrp="1"/>
          </p:cNvSpPr>
          <p:nvPr>
            <p:ph idx="1"/>
          </p:nvPr>
        </p:nvSpPr>
        <p:spPr>
          <a:xfrm>
            <a:off x="628650" y="1423686"/>
            <a:ext cx="7987316" cy="4753277"/>
          </a:xfrm>
        </p:spPr>
        <p:txBody>
          <a:bodyPr>
            <a:normAutofit/>
          </a:bodyPr>
          <a:lstStyle/>
          <a:p>
            <a:pPr marL="514350" indent="-514350">
              <a:buFont typeface="+mj-lt"/>
              <a:buAutoNum type="arabicPeriod"/>
            </a:pPr>
            <a:r>
              <a:rPr lang="en-US" b="0" dirty="0" smtClean="0"/>
              <a:t>Learn more about</a:t>
            </a:r>
          </a:p>
          <a:p>
            <a:pPr marL="966788" lvl="1" indent="-231775"/>
            <a:r>
              <a:rPr lang="en-US" b="0" dirty="0"/>
              <a:t>The healthy school nutrition </a:t>
            </a:r>
            <a:r>
              <a:rPr lang="en-US" b="0" dirty="0" smtClean="0"/>
              <a:t>environment</a:t>
            </a:r>
            <a:endParaRPr lang="en-US" b="0" dirty="0"/>
          </a:p>
          <a:p>
            <a:pPr marL="966788" lvl="1" indent="-231775"/>
            <a:r>
              <a:rPr lang="en-US" b="0" dirty="0"/>
              <a:t>Opportunities for physical activity in </a:t>
            </a:r>
            <a:r>
              <a:rPr lang="en-US" b="0" dirty="0" smtClean="0"/>
              <a:t>schools</a:t>
            </a:r>
            <a:endParaRPr lang="en-US" b="0" dirty="0"/>
          </a:p>
          <a:p>
            <a:pPr marL="966788" lvl="1" indent="-231775"/>
            <a:r>
              <a:rPr lang="en-US" b="0" dirty="0"/>
              <a:t>Helping students manage chronic </a:t>
            </a:r>
            <a:r>
              <a:rPr lang="en-US" b="0" dirty="0" smtClean="0"/>
              <a:t>health conditions </a:t>
            </a:r>
            <a:r>
              <a:rPr lang="en-US" b="0" dirty="0"/>
              <a:t>in </a:t>
            </a:r>
            <a:r>
              <a:rPr lang="en-US" b="0" dirty="0" smtClean="0"/>
              <a:t>schools</a:t>
            </a:r>
            <a:endParaRPr lang="en-US" b="0" dirty="0"/>
          </a:p>
          <a:p>
            <a:pPr marL="0" indent="0" algn="ctr">
              <a:buNone/>
            </a:pPr>
            <a:endParaRPr lang="en-US" sz="2400" b="0" dirty="0" smtClean="0"/>
          </a:p>
          <a:p>
            <a:pPr marL="514350" indent="-514350">
              <a:buFont typeface="+mj-lt"/>
              <a:buAutoNum type="arabicPeriod" startAt="2"/>
            </a:pPr>
            <a:r>
              <a:rPr lang="en-US" b="0" dirty="0"/>
              <a:t>Get involved in a school group that addresses the healthy school environment</a:t>
            </a:r>
            <a:r>
              <a:rPr lang="en-US" b="0" dirty="0" smtClean="0"/>
              <a:t>.</a:t>
            </a:r>
          </a:p>
        </p:txBody>
      </p:sp>
      <p:sp>
        <p:nvSpPr>
          <p:cNvPr id="9" name="Text Box 5"/>
          <p:cNvSpPr txBox="1">
            <a:spLocks noChangeArrowheads="1"/>
          </p:cNvSpPr>
          <p:nvPr/>
        </p:nvSpPr>
        <p:spPr bwMode="auto">
          <a:xfrm>
            <a:off x="8622471" y="6477000"/>
            <a:ext cx="445330" cy="2616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100" dirty="0" smtClean="0">
                <a:solidFill>
                  <a:schemeClr val="tx1"/>
                </a:solidFill>
                <a:latin typeface="Calibri" panose="020F0502020204030204" pitchFamily="34" charset="0"/>
              </a:rPr>
              <a:t>15</a:t>
            </a:r>
            <a:endParaRPr lang="en-US" sz="11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000441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For more information, please contact the Centers for Disease Control and Prevention:</a:t>
            </a:r>
          </a:p>
          <a:p>
            <a:pPr marL="0" indent="0">
              <a:buNone/>
            </a:pPr>
            <a:r>
              <a:rPr lang="en-US" sz="2000" dirty="0" smtClean="0"/>
              <a:t>4770 Buford Highway NE, Atlanta Georgia 30341 USA</a:t>
            </a:r>
          </a:p>
          <a:p>
            <a:pPr marL="0" indent="0">
              <a:buNone/>
            </a:pPr>
            <a:r>
              <a:rPr lang="en-US" sz="2000" dirty="0" smtClean="0"/>
              <a:t>Visit </a:t>
            </a:r>
            <a:r>
              <a:rPr lang="en-US" sz="2000" dirty="0">
                <a:hlinkClick r:id="rId3"/>
              </a:rPr>
              <a:t>http://www.cdc.gov/healthyschools</a:t>
            </a:r>
            <a:r>
              <a:rPr lang="en-US" sz="2000" dirty="0" smtClean="0">
                <a:hlinkClick r:id="rId3"/>
              </a:rPr>
              <a:t>/</a:t>
            </a:r>
            <a:r>
              <a:rPr lang="en-US" sz="2000" dirty="0" smtClean="0"/>
              <a:t>  	</a:t>
            </a:r>
          </a:p>
          <a:p>
            <a:pPr marL="0" indent="0">
              <a:buNone/>
            </a:pPr>
            <a:r>
              <a:rPr lang="en-US" sz="2000" dirty="0" smtClean="0"/>
              <a:t>Email CDC-INFO </a:t>
            </a:r>
            <a:r>
              <a:rPr lang="en-US" sz="2000" dirty="0" smtClean="0">
                <a:hlinkClick r:id="rId4"/>
              </a:rPr>
              <a:t>www.cdc.gov/cdc-info</a:t>
            </a:r>
            <a:endParaRPr lang="en-US" sz="2000" dirty="0" smtClean="0"/>
          </a:p>
          <a:p>
            <a:pPr marL="0" indent="0">
              <a:buNone/>
            </a:pPr>
            <a:r>
              <a:rPr lang="en-US" sz="2000" dirty="0" smtClean="0"/>
              <a:t>Call: 1-800-CDC-INFO (232-4636); TTY: 1-888-232-6348</a:t>
            </a:r>
          </a:p>
          <a:p>
            <a:pPr marL="0" indent="0">
              <a:buNone/>
            </a:pPr>
            <a:endParaRPr lang="en-US" sz="2000" dirty="0"/>
          </a:p>
        </p:txBody>
      </p:sp>
      <p:sp>
        <p:nvSpPr>
          <p:cNvPr id="6" name="Text Box 5"/>
          <p:cNvSpPr txBox="1">
            <a:spLocks noChangeArrowheads="1"/>
          </p:cNvSpPr>
          <p:nvPr/>
        </p:nvSpPr>
        <p:spPr bwMode="auto">
          <a:xfrm>
            <a:off x="8622471" y="6477000"/>
            <a:ext cx="445330" cy="2616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100" dirty="0" smtClean="0">
                <a:solidFill>
                  <a:schemeClr val="tx1"/>
                </a:solidFill>
                <a:latin typeface="Calibri" panose="020F0502020204030204" pitchFamily="34" charset="0"/>
              </a:rPr>
              <a:t>16</a:t>
            </a:r>
            <a:endParaRPr lang="en-US" sz="11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150166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hools are an important setting to promote healthy eating and physical activity and to address chronic health conditions. More than 95% of young people in the United States are in school for 13 critical years of their development. &#10; &#10;Health and learning are strongly connected. Evidence supports that healthy students perform better in school. For example, the connection between students being physically active, eating healthy foods, and managing their chronic health conditions, and improved test scores, grades, school attendance, and classroom behaviors, such as being focused and not getting into trouble, is supported by research. &#10; &#10;Research shows that education and health for students must go hand-in-hand for students to succeed.  In addition to making sure students are learning, there are school health policies and practices that need to be in place, such as offering healthy food options, providing opportunities for students to be physically active, and having a school nurse.&#10;" title="Healthy Students Do Better in Scho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D5EFF3"/>
          </a:solidFill>
        </p:spPr>
      </p:pic>
      <p:sp>
        <p:nvSpPr>
          <p:cNvPr id="7" name="Title 6"/>
          <p:cNvSpPr>
            <a:spLocks noGrp="1"/>
          </p:cNvSpPr>
          <p:nvPr>
            <p:ph type="title"/>
          </p:nvPr>
        </p:nvSpPr>
        <p:spPr>
          <a:xfrm>
            <a:off x="628650" y="259307"/>
            <a:ext cx="7886700" cy="409434"/>
          </a:xfrm>
          <a:solidFill>
            <a:srgbClr val="D5EFF3"/>
          </a:solidFill>
        </p:spPr>
        <p:txBody>
          <a:bodyPr>
            <a:noAutofit/>
          </a:bodyPr>
          <a:lstStyle/>
          <a:p>
            <a:r>
              <a:rPr lang="en-US" dirty="0">
                <a:solidFill>
                  <a:prstClr val="black"/>
                </a:solidFill>
              </a:rPr>
              <a:t>Healthy Students Do Better in </a:t>
            </a:r>
            <a:r>
              <a:rPr lang="en-US" dirty="0" smtClean="0">
                <a:solidFill>
                  <a:prstClr val="black"/>
                </a:solidFill>
              </a:rPr>
              <a:t>School</a:t>
            </a:r>
            <a:endParaRPr lang="en-US" dirty="0"/>
          </a:p>
        </p:txBody>
      </p:sp>
    </p:spTree>
    <p:extLst>
      <p:ext uri="{BB962C8B-B14F-4D97-AF65-F5344CB8AC3E}">
        <p14:creationId xmlns:p14="http://schemas.microsoft.com/office/powerpoint/2010/main" val="316610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478537"/>
            <a:ext cx="8851392" cy="454152"/>
          </a:xfrm>
        </p:spPr>
        <p:txBody>
          <a:bodyPr>
            <a:normAutofit fontScale="90000"/>
          </a:bodyPr>
          <a:lstStyle/>
          <a:p>
            <a:r>
              <a:rPr lang="en-US" dirty="0" smtClean="0"/>
              <a:t>What’s Happening in Your Child’s School?</a:t>
            </a:r>
            <a:endParaRPr lang="en-US" dirty="0"/>
          </a:p>
        </p:txBody>
      </p:sp>
      <p:pic>
        <p:nvPicPr>
          <p:cNvPr id="4" name="Picture 3" descr="children playing"/>
          <p:cNvPicPr>
            <a:picLocks noChangeAspect="1"/>
          </p:cNvPicPr>
          <p:nvPr/>
        </p:nvPicPr>
        <p:blipFill rotWithShape="1">
          <a:blip r:embed="rId3" cstate="print">
            <a:extLst>
              <a:ext uri="{28A0092B-C50C-407E-A947-70E740481C1C}">
                <a14:useLocalDpi xmlns:a14="http://schemas.microsoft.com/office/drawing/2010/main" val="0"/>
              </a:ext>
            </a:extLst>
          </a:blip>
          <a:srcRect l="6693" r="10467" b="23149"/>
          <a:stretch/>
        </p:blipFill>
        <p:spPr>
          <a:xfrm>
            <a:off x="478060" y="1196350"/>
            <a:ext cx="2331884" cy="3244932"/>
          </a:xfrm>
          <a:prstGeom prst="roundRect">
            <a:avLst>
              <a:gd name="adj" fmla="val 16667"/>
            </a:avLst>
          </a:prstGeom>
          <a:ln w="57150">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girl eating"/>
          <p:cNvPicPr>
            <a:picLocks noChangeAspect="1"/>
          </p:cNvPicPr>
          <p:nvPr/>
        </p:nvPicPr>
        <p:blipFill rotWithShape="1">
          <a:blip r:embed="rId4" cstate="print">
            <a:extLst>
              <a:ext uri="{28A0092B-C50C-407E-A947-70E740481C1C}">
                <a14:useLocalDpi xmlns:a14="http://schemas.microsoft.com/office/drawing/2010/main" val="0"/>
              </a:ext>
            </a:extLst>
          </a:blip>
          <a:srcRect b="7141"/>
          <a:stretch/>
        </p:blipFill>
        <p:spPr>
          <a:xfrm>
            <a:off x="3406772" y="1191705"/>
            <a:ext cx="2333011" cy="3249577"/>
          </a:xfrm>
          <a:prstGeom prst="roundRect">
            <a:avLst>
              <a:gd name="adj" fmla="val 16667"/>
            </a:avLst>
          </a:prstGeom>
          <a:ln w="57150">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boy being examined by school nurse"/>
          <p:cNvPicPr>
            <a:picLocks noChangeAspect="1"/>
          </p:cNvPicPr>
          <p:nvPr/>
        </p:nvPicPr>
        <p:blipFill rotWithShape="1">
          <a:blip r:embed="rId5" cstate="print">
            <a:extLst>
              <a:ext uri="{28A0092B-C50C-407E-A947-70E740481C1C}">
                <a14:useLocalDpi xmlns:a14="http://schemas.microsoft.com/office/drawing/2010/main" val="0"/>
              </a:ext>
            </a:extLst>
          </a:blip>
          <a:srcRect l="22454" r="29482" b="-420"/>
          <a:stretch/>
        </p:blipFill>
        <p:spPr>
          <a:xfrm>
            <a:off x="6293068" y="1196810"/>
            <a:ext cx="2329403" cy="3244472"/>
          </a:xfrm>
          <a:prstGeom prst="roundRect">
            <a:avLst>
              <a:gd name="adj" fmla="val 16667"/>
            </a:avLst>
          </a:prstGeom>
          <a:ln w="57150">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 Box 5"/>
          <p:cNvSpPr txBox="1">
            <a:spLocks noChangeArrowheads="1"/>
          </p:cNvSpPr>
          <p:nvPr/>
        </p:nvSpPr>
        <p:spPr bwMode="auto">
          <a:xfrm>
            <a:off x="8622471" y="6477000"/>
            <a:ext cx="445330" cy="2616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100" dirty="0" smtClean="0">
                <a:solidFill>
                  <a:schemeClr val="tx1"/>
                </a:solidFill>
                <a:latin typeface="Calibri" panose="020F0502020204030204" pitchFamily="34" charset="0"/>
              </a:rPr>
              <a:t>3</a:t>
            </a:r>
            <a:endParaRPr lang="en-US" sz="11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517710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school nutrition environment and services include many different aspects, such as the federal school meal programs, snack foods that are sold in different locations of the schools, items sold for fundraising purposes, and foods that are given to students as rewards for good behavior and academic performance, or during school celebrations and classroom parties. &#10; &#10;The CDC and other national organizations recommend that schools do the following: provide a quality school meal program; ensure that students have only appealing, healthy food and beverage choices offered outside of the school meal program; market healthy foods and beverages; and use fundraising activities and student rewards that support health. The goal is to ensure that students have access to healthy food choices during the school day and messages that reinforce these choices. However, there is still much work to be done. The reality is that &#10; &#10;74% of schools sell soft drinks to students; (this includes all venues, not just during the school day). &#10;Nearly one-fourth (22%) of schools allow soft drink companies to advertise soft drinks on vending machines. The percentage is higher among high schools compared with middle and elementary schools.&#10;There has been an increase since 2006 in the percentage of schools that holds fundraiser nights at fast food restaurants, where a portion of the sales made on a particular night benefit the school (from 25% to 37%), and over half of schools sell baked goods not low in fat, such as cookies for school fundraisers.&#10;Students can purchase fruits or vegetables from vending machines, school stores, or snack bars in only 6% of schools. In addition, less than one-fourth (23.2%) of schools have a policy stating that if food is served at student parties, then fruits or vegetables will be among the foods offered, and only 5.1% of schools have a similar policy related to concession stands. &#10;Less than half (46.6%) of schools prohibit or actively discourage staff from using food or food coupons as a reward for good behavior or good academic performance.&#10;" title="Recommenda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229"/>
            <a:ext cx="9144000" cy="6858000"/>
          </a:xfrm>
          <a:prstGeom prst="rect">
            <a:avLst/>
          </a:prstGeom>
          <a:solidFill>
            <a:srgbClr val="D5EFF3"/>
          </a:solidFill>
        </p:spPr>
      </p:pic>
      <p:sp>
        <p:nvSpPr>
          <p:cNvPr id="3" name="Text Box 5"/>
          <p:cNvSpPr txBox="1">
            <a:spLocks noChangeArrowheads="1"/>
          </p:cNvSpPr>
          <p:nvPr/>
        </p:nvSpPr>
        <p:spPr bwMode="auto">
          <a:xfrm>
            <a:off x="8622471" y="6477000"/>
            <a:ext cx="445330" cy="2616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100" dirty="0">
                <a:latin typeface="Calibri" panose="020F0502020204030204" pitchFamily="34" charset="0"/>
              </a:rPr>
              <a:t>4</a:t>
            </a:r>
          </a:p>
        </p:txBody>
      </p:sp>
    </p:spTree>
    <p:extLst>
      <p:ext uri="{BB962C8B-B14F-4D97-AF65-F5344CB8AC3E}">
        <p14:creationId xmlns:p14="http://schemas.microsoft.com/office/powerpoint/2010/main" val="2237805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WHAT’S HAPPENING IN OUR SCHOOL? </a:t>
            </a:r>
            <a:br>
              <a:rPr lang="en-US" sz="3600" dirty="0" smtClean="0"/>
            </a:br>
            <a:r>
              <a:rPr lang="en-US" sz="2400" dirty="0" smtClean="0"/>
              <a:t>SCHOOL NUTRITION ENVIRONMENT AND SERVICES</a:t>
            </a:r>
            <a:endParaRPr lang="en-US" sz="2400" dirty="0"/>
          </a:p>
        </p:txBody>
      </p:sp>
      <p:sp>
        <p:nvSpPr>
          <p:cNvPr id="8" name="Text Box 5"/>
          <p:cNvSpPr txBox="1">
            <a:spLocks noChangeArrowheads="1"/>
          </p:cNvSpPr>
          <p:nvPr/>
        </p:nvSpPr>
        <p:spPr bwMode="auto">
          <a:xfrm>
            <a:off x="8622471" y="6477000"/>
            <a:ext cx="445330" cy="2616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100" dirty="0" smtClean="0">
                <a:solidFill>
                  <a:schemeClr val="tx1"/>
                </a:solidFill>
                <a:latin typeface="Calibri" panose="020F0502020204030204" pitchFamily="34" charset="0"/>
              </a:rPr>
              <a:t>5</a:t>
            </a:r>
            <a:endParaRPr lang="en-US" sz="11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650325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federal Physical Activity Guidelines for Americans recommends that children and adolescents should do 60 minutes (1 hour) or more of physical activity daily. However, data from the 2013 Youth Risk Behavior Survey (YRBS) showed that only 27.1% of students had been physically active at least 60 minutes per day on all 7 days.&#10; &#10;Here’s the reality: many students are not getting opportunities to be active, which provides them with the knowledge and skills needed to establish and maintain physically active lifestyles. Data from the 2014 School Health Policies and Practices Study (SHPPS) showed the following:&#10;Less than 4% of all schools require daily physical education for the entire school year.&#10;Only 45% of all schools provide opportunities for students to participate in classroom physical activity breaks.&#10;Only 55% of all schools offer opportunities for students to participate in physical activity clubs or intramural sports programs.&#10;More than half of all schools have 10% or less of their students walking or biking to and from school." title="Recommenda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 y="16042"/>
            <a:ext cx="9144000" cy="6858000"/>
          </a:xfrm>
          <a:prstGeom prst="rect">
            <a:avLst/>
          </a:prstGeom>
          <a:solidFill>
            <a:srgbClr val="D5EFF3"/>
          </a:solidFill>
        </p:spPr>
      </p:pic>
      <p:sp>
        <p:nvSpPr>
          <p:cNvPr id="3" name="Text Box 5"/>
          <p:cNvSpPr txBox="1">
            <a:spLocks noChangeArrowheads="1"/>
          </p:cNvSpPr>
          <p:nvPr/>
        </p:nvSpPr>
        <p:spPr bwMode="auto">
          <a:xfrm>
            <a:off x="8622471" y="6477000"/>
            <a:ext cx="445330" cy="2616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100" dirty="0" smtClean="0">
                <a:latin typeface="Calibri" panose="020F0502020204030204" pitchFamily="34" charset="0"/>
              </a:rPr>
              <a:t>6</a:t>
            </a:r>
            <a:endParaRPr lang="en-US" sz="1100" dirty="0">
              <a:latin typeface="Calibri" panose="020F0502020204030204" pitchFamily="34" charset="0"/>
            </a:endParaRPr>
          </a:p>
        </p:txBody>
      </p:sp>
    </p:spTree>
    <p:extLst>
      <p:ext uri="{BB962C8B-B14F-4D97-AF65-F5344CB8AC3E}">
        <p14:creationId xmlns:p14="http://schemas.microsoft.com/office/powerpoint/2010/main" val="4013960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WHAT’S HAPPENING IN OUR SCHOOL? </a:t>
            </a:r>
            <a:r>
              <a:rPr lang="en-US" sz="4000" dirty="0" smtClean="0"/>
              <a:t/>
            </a:r>
            <a:br>
              <a:rPr lang="en-US" sz="4000" dirty="0" smtClean="0"/>
            </a:br>
            <a:r>
              <a:rPr lang="en-US" sz="2400" dirty="0" smtClean="0"/>
              <a:t>PHYSICAL EDUCATION AND PHYSICAL ACTIVITY</a:t>
            </a:r>
            <a:endParaRPr lang="en-US" dirty="0"/>
          </a:p>
        </p:txBody>
      </p:sp>
      <p:sp>
        <p:nvSpPr>
          <p:cNvPr id="9" name="Text Box 5"/>
          <p:cNvSpPr txBox="1">
            <a:spLocks noChangeArrowheads="1"/>
          </p:cNvSpPr>
          <p:nvPr/>
        </p:nvSpPr>
        <p:spPr bwMode="auto">
          <a:xfrm>
            <a:off x="8622471" y="6477000"/>
            <a:ext cx="445330" cy="2616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100" dirty="0" smtClean="0">
                <a:solidFill>
                  <a:schemeClr val="tx1"/>
                </a:solidFill>
                <a:latin typeface="Calibri" panose="020F0502020204030204" pitchFamily="34" charset="0"/>
              </a:rPr>
              <a:t>7</a:t>
            </a:r>
            <a:endParaRPr lang="en-US" sz="11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858428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uring the past few decades, chronic health conditions and mental health problems have increased among children. As a consequence, demand for school health services has risen dramatically as more complex needs are being addressed. &#10; &#10;The National Association of School Nurses states that every school-aged child deserves a registered nurse, and every school should have a full-time school nurse all day, every day; however, many schools across the United States do not meet this recommendation. &#10; &#10;According to School Health Policies and Practices Study (SHPPS) 2014 data, only about 50% of the nation’s public schools have a full-time registered nurse, and others may have one who works part-time, often dividing his or her hours between several school buildings. Sadly, approximately 20% have no nurse at all. One study shows that for every dollar invested in school health services delivered by full-time registered nurses, society gains $2.20 in savings from medical costs and lost productivity associated with caring for children with chronic health conditions." title="Recommenda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5" y="6416"/>
            <a:ext cx="9144000" cy="6858000"/>
          </a:xfrm>
          <a:prstGeom prst="rect">
            <a:avLst/>
          </a:prstGeom>
          <a:solidFill>
            <a:srgbClr val="D5EFF3"/>
          </a:solidFill>
        </p:spPr>
      </p:pic>
      <p:sp>
        <p:nvSpPr>
          <p:cNvPr id="3" name="Text Box 5"/>
          <p:cNvSpPr txBox="1">
            <a:spLocks noChangeArrowheads="1"/>
          </p:cNvSpPr>
          <p:nvPr/>
        </p:nvSpPr>
        <p:spPr bwMode="auto">
          <a:xfrm>
            <a:off x="8622471" y="6477000"/>
            <a:ext cx="445330" cy="2616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100" dirty="0" smtClean="0">
                <a:latin typeface="Calibri" panose="020F0502020204030204" pitchFamily="34" charset="0"/>
              </a:rPr>
              <a:t>8</a:t>
            </a:r>
            <a:endParaRPr lang="en-US" sz="1100" dirty="0">
              <a:latin typeface="Calibri" panose="020F0502020204030204" pitchFamily="34" charset="0"/>
            </a:endParaRPr>
          </a:p>
        </p:txBody>
      </p:sp>
    </p:spTree>
    <p:extLst>
      <p:ext uri="{BB962C8B-B14F-4D97-AF65-F5344CB8AC3E}">
        <p14:creationId xmlns:p14="http://schemas.microsoft.com/office/powerpoint/2010/main" val="430970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WHAT’S HAPPENING IN OUR SCHOOL? </a:t>
            </a:r>
            <a:r>
              <a:rPr lang="en-US" sz="2400" dirty="0" smtClean="0"/>
              <a:t>MANAGING CHRONIC HEALTH CONDITIONS</a:t>
            </a:r>
            <a:endParaRPr lang="en-US" sz="2400" dirty="0"/>
          </a:p>
        </p:txBody>
      </p:sp>
      <p:sp>
        <p:nvSpPr>
          <p:cNvPr id="8" name="Text Box 5"/>
          <p:cNvSpPr txBox="1">
            <a:spLocks noChangeArrowheads="1"/>
          </p:cNvSpPr>
          <p:nvPr/>
        </p:nvSpPr>
        <p:spPr bwMode="auto">
          <a:xfrm>
            <a:off x="8622471" y="6477000"/>
            <a:ext cx="445330" cy="26161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100" dirty="0" smtClean="0">
                <a:solidFill>
                  <a:schemeClr val="tx1"/>
                </a:solidFill>
                <a:latin typeface="Calibri" panose="020F0502020204030204" pitchFamily="34" charset="0"/>
              </a:rPr>
              <a:t>9</a:t>
            </a:r>
            <a:endParaRPr lang="en-US" sz="11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920890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ooper Black"/>
        <a:ea typeface=""/>
        <a:cs typeface=""/>
      </a:majorFont>
      <a:minorFont>
        <a:latin typeface="Myriad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1231</TotalTime>
  <Words>1669</Words>
  <Application>Microsoft Office PowerPoint</Application>
  <PresentationFormat>On-screen Show (4:3)</PresentationFormat>
  <Paragraphs>235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Cooper Black</vt:lpstr>
      <vt:lpstr>Myriad Pro</vt:lpstr>
      <vt:lpstr>Office Theme</vt:lpstr>
      <vt:lpstr>Parents for Healthy Schools: Making a Difference in Your Child’s School </vt:lpstr>
      <vt:lpstr>Healthy Students Do Better in School</vt:lpstr>
      <vt:lpstr>What’s Happening in Your Child’s School?</vt:lpstr>
      <vt:lpstr>PowerPoint Presentation</vt:lpstr>
      <vt:lpstr>WHAT’S HAPPENING IN OUR SCHOOL?  SCHOOL NUTRITION ENVIRONMENT AND SERVICES</vt:lpstr>
      <vt:lpstr>PowerPoint Presentation</vt:lpstr>
      <vt:lpstr>WHAT’S HAPPENING IN OUR SCHOOL?  PHYSICAL EDUCATION AND PHYSICAL ACTIVITY</vt:lpstr>
      <vt:lpstr>PowerPoint Presentation</vt:lpstr>
      <vt:lpstr>WHAT’S HAPPENING IN OUR SCHOOL? MANAGING CHRONIC HEALTH CONDITIONS</vt:lpstr>
      <vt:lpstr>What Can Parents Do?</vt:lpstr>
      <vt:lpstr>Help Promote Healthy School Practices Healthy school nutrition environment and services</vt:lpstr>
      <vt:lpstr>Help Promote Healthy School Practices Physical Education and School-based Physical Activity</vt:lpstr>
      <vt:lpstr>Help Promote Healthy School Practices Managing Chronic Health Conditions in Schools</vt:lpstr>
      <vt:lpstr>Key Actions For Parents</vt:lpstr>
      <vt:lpstr>What Should Be Your Next Steps?</vt:lpstr>
      <vt:lpstr>Thank You!</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Schools</dc:title>
  <dc:creator>Shannon Michael</dc:creator>
  <cp:lastModifiedBy>Hebenton, Tod M. (CDC/ONDIEH/NCCDPHP) (CTR)</cp:lastModifiedBy>
  <cp:revision>91</cp:revision>
  <dcterms:created xsi:type="dcterms:W3CDTF">2015-09-30T13:21:51Z</dcterms:created>
  <dcterms:modified xsi:type="dcterms:W3CDTF">2016-05-26T15:55:27Z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