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3"/>
  </p:notesMasterIdLst>
  <p:handoutMasterIdLst>
    <p:handoutMasterId r:id="rId44"/>
  </p:handoutMasterIdLst>
  <p:sldIdLst>
    <p:sldId id="256" r:id="rId2"/>
    <p:sldId id="257" r:id="rId3"/>
    <p:sldId id="258" r:id="rId4"/>
    <p:sldId id="302" r:id="rId5"/>
    <p:sldId id="303" r:id="rId6"/>
    <p:sldId id="265" r:id="rId7"/>
    <p:sldId id="261" r:id="rId8"/>
    <p:sldId id="262" r:id="rId9"/>
    <p:sldId id="264" r:id="rId10"/>
    <p:sldId id="266" r:id="rId11"/>
    <p:sldId id="267" r:id="rId12"/>
    <p:sldId id="269" r:id="rId13"/>
    <p:sldId id="270" r:id="rId14"/>
    <p:sldId id="280" r:id="rId15"/>
    <p:sldId id="271" r:id="rId16"/>
    <p:sldId id="304" r:id="rId17"/>
    <p:sldId id="274" r:id="rId18"/>
    <p:sldId id="268" r:id="rId19"/>
    <p:sldId id="286" r:id="rId20"/>
    <p:sldId id="279" r:id="rId21"/>
    <p:sldId id="287" r:id="rId22"/>
    <p:sldId id="281" r:id="rId23"/>
    <p:sldId id="282" r:id="rId24"/>
    <p:sldId id="283" r:id="rId25"/>
    <p:sldId id="284" r:id="rId26"/>
    <p:sldId id="285" r:id="rId27"/>
    <p:sldId id="289" r:id="rId28"/>
    <p:sldId id="291" r:id="rId29"/>
    <p:sldId id="290" r:id="rId30"/>
    <p:sldId id="292" r:id="rId31"/>
    <p:sldId id="293" r:id="rId32"/>
    <p:sldId id="288" r:id="rId33"/>
    <p:sldId id="294" r:id="rId34"/>
    <p:sldId id="295" r:id="rId35"/>
    <p:sldId id="296" r:id="rId36"/>
    <p:sldId id="297" r:id="rId37"/>
    <p:sldId id="298" r:id="rId38"/>
    <p:sldId id="275" r:id="rId39"/>
    <p:sldId id="300" r:id="rId40"/>
    <p:sldId id="299" r:id="rId41"/>
    <p:sldId id="301" r:id="rId42"/>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erine Vasso"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99FF"/>
    <a:srgbClr val="A7B1F7"/>
    <a:srgbClr val="800080"/>
    <a:srgbClr val="CCA8CC"/>
    <a:srgbClr val="E6D4E6"/>
    <a:srgbClr val="D8BCD8"/>
    <a:srgbClr val="E0CAE0"/>
    <a:srgbClr val="E2CC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5" autoAdjust="0"/>
    <p:restoredTop sz="85562" autoAdjust="0"/>
  </p:normalViewPr>
  <p:slideViewPr>
    <p:cSldViewPr>
      <p:cViewPr>
        <p:scale>
          <a:sx n="140" d="100"/>
          <a:sy n="140" d="100"/>
        </p:scale>
        <p:origin x="792" y="-8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04"/>
    </p:cViewPr>
  </p:sorterViewPr>
  <p:notesViewPr>
    <p:cSldViewPr>
      <p:cViewPr>
        <p:scale>
          <a:sx n="75" d="100"/>
          <a:sy n="75" d="100"/>
        </p:scale>
        <p:origin x="-660" y="79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hdr" sz="quarter"/>
          </p:nvPr>
        </p:nvSpPr>
        <p:spPr bwMode="auto">
          <a:xfrm>
            <a:off x="0" y="0"/>
            <a:ext cx="3038579" cy="462433"/>
          </a:xfrm>
          <a:prstGeom prst="rect">
            <a:avLst/>
          </a:prstGeom>
          <a:noFill/>
          <a:ln w="9525">
            <a:noFill/>
            <a:miter lim="800000"/>
            <a:headEnd/>
            <a:tailEnd/>
          </a:ln>
          <a:effectLst/>
        </p:spPr>
        <p:txBody>
          <a:bodyPr vert="horz" wrap="square" lIns="92834" tIns="46417" rIns="92834" bIns="46417" numCol="1" anchor="t" anchorCtr="0" compatLnSpc="1">
            <a:prstTxWarp prst="textNoShape">
              <a:avLst/>
            </a:prstTxWarp>
          </a:bodyPr>
          <a:lstStyle>
            <a:lvl1pPr defTabSz="928680">
              <a:defRPr sz="1200"/>
            </a:lvl1pPr>
          </a:lstStyle>
          <a:p>
            <a:endParaRPr lang="en-US"/>
          </a:p>
        </p:txBody>
      </p:sp>
      <p:sp>
        <p:nvSpPr>
          <p:cNvPr id="175107" name="Rectangle 3"/>
          <p:cNvSpPr>
            <a:spLocks noGrp="1" noChangeArrowheads="1"/>
          </p:cNvSpPr>
          <p:nvPr>
            <p:ph type="dt" sz="quarter" idx="1"/>
          </p:nvPr>
        </p:nvSpPr>
        <p:spPr bwMode="auto">
          <a:xfrm>
            <a:off x="3970240" y="0"/>
            <a:ext cx="3038579" cy="462433"/>
          </a:xfrm>
          <a:prstGeom prst="rect">
            <a:avLst/>
          </a:prstGeom>
          <a:noFill/>
          <a:ln w="9525">
            <a:noFill/>
            <a:miter lim="800000"/>
            <a:headEnd/>
            <a:tailEnd/>
          </a:ln>
          <a:effectLst/>
        </p:spPr>
        <p:txBody>
          <a:bodyPr vert="horz" wrap="square" lIns="92834" tIns="46417" rIns="92834" bIns="46417" numCol="1" anchor="t" anchorCtr="0" compatLnSpc="1">
            <a:prstTxWarp prst="textNoShape">
              <a:avLst/>
            </a:prstTxWarp>
          </a:bodyPr>
          <a:lstStyle>
            <a:lvl1pPr algn="r" defTabSz="928680">
              <a:defRPr sz="1200"/>
            </a:lvl1pPr>
          </a:lstStyle>
          <a:p>
            <a:endParaRPr lang="en-US"/>
          </a:p>
        </p:txBody>
      </p:sp>
      <p:sp>
        <p:nvSpPr>
          <p:cNvPr id="175108" name="Rectangle 4"/>
          <p:cNvSpPr>
            <a:spLocks noGrp="1" noChangeArrowheads="1"/>
          </p:cNvSpPr>
          <p:nvPr>
            <p:ph type="ftr" sz="quarter" idx="2"/>
          </p:nvPr>
        </p:nvSpPr>
        <p:spPr bwMode="auto">
          <a:xfrm>
            <a:off x="0" y="8772070"/>
            <a:ext cx="3038579" cy="462433"/>
          </a:xfrm>
          <a:prstGeom prst="rect">
            <a:avLst/>
          </a:prstGeom>
          <a:noFill/>
          <a:ln w="9525">
            <a:noFill/>
            <a:miter lim="800000"/>
            <a:headEnd/>
            <a:tailEnd/>
          </a:ln>
          <a:effectLst/>
        </p:spPr>
        <p:txBody>
          <a:bodyPr vert="horz" wrap="square" lIns="92834" tIns="46417" rIns="92834" bIns="46417" numCol="1" anchor="b" anchorCtr="0" compatLnSpc="1">
            <a:prstTxWarp prst="textNoShape">
              <a:avLst/>
            </a:prstTxWarp>
          </a:bodyPr>
          <a:lstStyle>
            <a:lvl1pPr defTabSz="928680">
              <a:defRPr sz="1200"/>
            </a:lvl1pPr>
          </a:lstStyle>
          <a:p>
            <a:endParaRPr lang="en-US"/>
          </a:p>
        </p:txBody>
      </p:sp>
      <p:sp>
        <p:nvSpPr>
          <p:cNvPr id="175109" name="Rectangle 5"/>
          <p:cNvSpPr>
            <a:spLocks noGrp="1" noChangeArrowheads="1"/>
          </p:cNvSpPr>
          <p:nvPr>
            <p:ph type="sldNum" sz="quarter" idx="3"/>
          </p:nvPr>
        </p:nvSpPr>
        <p:spPr bwMode="auto">
          <a:xfrm>
            <a:off x="3970240" y="8772070"/>
            <a:ext cx="3038579" cy="462433"/>
          </a:xfrm>
          <a:prstGeom prst="rect">
            <a:avLst/>
          </a:prstGeom>
          <a:noFill/>
          <a:ln w="9525">
            <a:noFill/>
            <a:miter lim="800000"/>
            <a:headEnd/>
            <a:tailEnd/>
          </a:ln>
          <a:effectLst/>
        </p:spPr>
        <p:txBody>
          <a:bodyPr vert="horz" wrap="square" lIns="92834" tIns="46417" rIns="92834" bIns="46417" numCol="1" anchor="b" anchorCtr="0" compatLnSpc="1">
            <a:prstTxWarp prst="textNoShape">
              <a:avLst/>
            </a:prstTxWarp>
          </a:bodyPr>
          <a:lstStyle>
            <a:lvl1pPr algn="r" defTabSz="928680">
              <a:defRPr sz="1200"/>
            </a:lvl1pPr>
          </a:lstStyle>
          <a:p>
            <a:fld id="{5786891B-57A3-4B47-848D-B811C63E5FE2}" type="slidenum">
              <a:rPr lang="en-US"/>
              <a:pPr/>
              <a:t>‹#›</a:t>
            </a:fld>
            <a:endParaRPr lang="en-US"/>
          </a:p>
        </p:txBody>
      </p:sp>
    </p:spTree>
    <p:extLst>
      <p:ext uri="{BB962C8B-B14F-4D97-AF65-F5344CB8AC3E}">
        <p14:creationId xmlns:p14="http://schemas.microsoft.com/office/powerpoint/2010/main" val="2564960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8579" cy="462433"/>
          </a:xfrm>
          <a:prstGeom prst="rect">
            <a:avLst/>
          </a:prstGeom>
          <a:noFill/>
          <a:ln w="9525">
            <a:noFill/>
            <a:miter lim="800000"/>
            <a:headEnd/>
            <a:tailEnd/>
          </a:ln>
          <a:effectLst/>
        </p:spPr>
        <p:txBody>
          <a:bodyPr vert="horz" wrap="square" lIns="92834" tIns="46417" rIns="92834" bIns="46417" numCol="1" anchor="t" anchorCtr="0" compatLnSpc="1">
            <a:prstTxWarp prst="textNoShape">
              <a:avLst/>
            </a:prstTxWarp>
          </a:bodyPr>
          <a:lstStyle>
            <a:lvl1pPr defTabSz="928680">
              <a:defRPr sz="1200"/>
            </a:lvl1pPr>
          </a:lstStyle>
          <a:p>
            <a:endParaRPr lang="en-US"/>
          </a:p>
        </p:txBody>
      </p:sp>
      <p:sp>
        <p:nvSpPr>
          <p:cNvPr id="32771" name="Rectangle 3"/>
          <p:cNvSpPr>
            <a:spLocks noGrp="1" noChangeArrowheads="1"/>
          </p:cNvSpPr>
          <p:nvPr>
            <p:ph type="dt" idx="1"/>
          </p:nvPr>
        </p:nvSpPr>
        <p:spPr bwMode="auto">
          <a:xfrm>
            <a:off x="3970240" y="0"/>
            <a:ext cx="3038579" cy="462433"/>
          </a:xfrm>
          <a:prstGeom prst="rect">
            <a:avLst/>
          </a:prstGeom>
          <a:noFill/>
          <a:ln w="9525">
            <a:noFill/>
            <a:miter lim="800000"/>
            <a:headEnd/>
            <a:tailEnd/>
          </a:ln>
          <a:effectLst/>
        </p:spPr>
        <p:txBody>
          <a:bodyPr vert="horz" wrap="square" lIns="92834" tIns="46417" rIns="92834" bIns="46417" numCol="1" anchor="t" anchorCtr="0" compatLnSpc="1">
            <a:prstTxWarp prst="textNoShape">
              <a:avLst/>
            </a:prstTxWarp>
          </a:bodyPr>
          <a:lstStyle>
            <a:lvl1pPr algn="r" defTabSz="928680">
              <a:defRPr sz="1200"/>
            </a:lvl1pPr>
          </a:lstStyle>
          <a:p>
            <a:endParaRPr lang="en-US"/>
          </a:p>
        </p:txBody>
      </p:sp>
      <p:sp>
        <p:nvSpPr>
          <p:cNvPr id="32772"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700724" y="4386822"/>
            <a:ext cx="5608953" cy="4157177"/>
          </a:xfrm>
          <a:prstGeom prst="rect">
            <a:avLst/>
          </a:prstGeom>
          <a:noFill/>
          <a:ln w="9525">
            <a:noFill/>
            <a:miter lim="800000"/>
            <a:headEnd/>
            <a:tailEnd/>
          </a:ln>
          <a:effectLst/>
        </p:spPr>
        <p:txBody>
          <a:bodyPr vert="horz" wrap="square" lIns="92834" tIns="46417" rIns="92834" bIns="4641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4" name="Rectangle 6"/>
          <p:cNvSpPr>
            <a:spLocks noGrp="1" noChangeArrowheads="1"/>
          </p:cNvSpPr>
          <p:nvPr>
            <p:ph type="ftr" sz="quarter" idx="4"/>
          </p:nvPr>
        </p:nvSpPr>
        <p:spPr bwMode="auto">
          <a:xfrm>
            <a:off x="0" y="8772070"/>
            <a:ext cx="3038579" cy="462433"/>
          </a:xfrm>
          <a:prstGeom prst="rect">
            <a:avLst/>
          </a:prstGeom>
          <a:noFill/>
          <a:ln w="9525">
            <a:noFill/>
            <a:miter lim="800000"/>
            <a:headEnd/>
            <a:tailEnd/>
          </a:ln>
          <a:effectLst/>
        </p:spPr>
        <p:txBody>
          <a:bodyPr vert="horz" wrap="square" lIns="92834" tIns="46417" rIns="92834" bIns="46417" numCol="1" anchor="b" anchorCtr="0" compatLnSpc="1">
            <a:prstTxWarp prst="textNoShape">
              <a:avLst/>
            </a:prstTxWarp>
          </a:bodyPr>
          <a:lstStyle>
            <a:lvl1pPr defTabSz="928680">
              <a:defRPr sz="1200"/>
            </a:lvl1pPr>
          </a:lstStyle>
          <a:p>
            <a:endParaRPr lang="en-US"/>
          </a:p>
        </p:txBody>
      </p:sp>
      <p:sp>
        <p:nvSpPr>
          <p:cNvPr id="32775" name="Rectangle 7"/>
          <p:cNvSpPr>
            <a:spLocks noGrp="1" noChangeArrowheads="1"/>
          </p:cNvSpPr>
          <p:nvPr>
            <p:ph type="sldNum" sz="quarter" idx="5"/>
          </p:nvPr>
        </p:nvSpPr>
        <p:spPr bwMode="auto">
          <a:xfrm>
            <a:off x="3970240" y="8772070"/>
            <a:ext cx="3038579" cy="462433"/>
          </a:xfrm>
          <a:prstGeom prst="rect">
            <a:avLst/>
          </a:prstGeom>
          <a:noFill/>
          <a:ln w="9525">
            <a:noFill/>
            <a:miter lim="800000"/>
            <a:headEnd/>
            <a:tailEnd/>
          </a:ln>
          <a:effectLst/>
        </p:spPr>
        <p:txBody>
          <a:bodyPr vert="horz" wrap="square" lIns="92834" tIns="46417" rIns="92834" bIns="46417" numCol="1" anchor="b" anchorCtr="0" compatLnSpc="1">
            <a:prstTxWarp prst="textNoShape">
              <a:avLst/>
            </a:prstTxWarp>
          </a:bodyPr>
          <a:lstStyle>
            <a:lvl1pPr algn="r" defTabSz="928680">
              <a:defRPr sz="1200"/>
            </a:lvl1pPr>
          </a:lstStyle>
          <a:p>
            <a:fld id="{9D461466-764A-462F-8B0F-B11DEDFB5165}" type="slidenum">
              <a:rPr lang="en-US"/>
              <a:pPr/>
              <a:t>‹#›</a:t>
            </a:fld>
            <a:endParaRPr lang="en-US"/>
          </a:p>
        </p:txBody>
      </p:sp>
    </p:spTree>
    <p:extLst>
      <p:ext uri="{BB962C8B-B14F-4D97-AF65-F5344CB8AC3E}">
        <p14:creationId xmlns:p14="http://schemas.microsoft.com/office/powerpoint/2010/main" val="1975267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www.cdc.gov/HealthyYouth/publication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003C3B-ADD4-48CC-9D9F-20A770B0E51A}" type="slidenum">
              <a:rPr lang="en-US"/>
              <a:pPr/>
              <a:t>1</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dirty="0"/>
              <a:t>I will now provide an overview of CDC’s </a:t>
            </a:r>
            <a:r>
              <a:rPr lang="en-US" i="1" dirty="0"/>
              <a:t>School Health Index (SHI): A Self-Assessment and Planning Guide</a:t>
            </a:r>
            <a:r>
              <a:rPr lang="en-US" dirty="0"/>
              <a:t> and describe how this tool can be used to assess and improve school health policies and programs.</a:t>
            </a:r>
          </a:p>
          <a:p>
            <a:endParaRPr lang="en-US" dirty="0"/>
          </a:p>
        </p:txBody>
      </p:sp>
    </p:spTree>
    <p:extLst>
      <p:ext uri="{BB962C8B-B14F-4D97-AF65-F5344CB8AC3E}">
        <p14:creationId xmlns:p14="http://schemas.microsoft.com/office/powerpoint/2010/main" val="3429694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004ACF-9E5F-4F29-B0F5-0F74C7F497E9}" type="slidenum">
              <a:rPr lang="en-US"/>
              <a:pPr/>
              <a:t>10</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dirty="0"/>
              <a:t>There are some common misconceptions about the SHI and how it is used, so I’d like to talk to you a little bit about what the SHI is and what it is not.</a:t>
            </a:r>
          </a:p>
          <a:p>
            <a:endParaRPr lang="en-US" dirty="0"/>
          </a:p>
          <a:p>
            <a:r>
              <a:rPr lang="en-US" dirty="0"/>
              <a:t>The SHI </a:t>
            </a:r>
            <a:r>
              <a:rPr lang="en-US" b="1" dirty="0"/>
              <a:t>is</a:t>
            </a:r>
            <a:r>
              <a:rPr lang="en-US" dirty="0"/>
              <a:t> a self-assessment and planning tool, </a:t>
            </a:r>
            <a:r>
              <a:rPr lang="en-US" b="1" dirty="0"/>
              <a:t>not</a:t>
            </a:r>
            <a:r>
              <a:rPr lang="en-US" dirty="0"/>
              <a:t> a tool meant for research or evaluation.</a:t>
            </a:r>
          </a:p>
          <a:p>
            <a:endParaRPr lang="en-US" dirty="0"/>
          </a:p>
          <a:p>
            <a:r>
              <a:rPr lang="en-US" dirty="0"/>
              <a:t>The SHI </a:t>
            </a:r>
            <a:r>
              <a:rPr lang="en-US" b="1" dirty="0"/>
              <a:t>is</a:t>
            </a:r>
            <a:r>
              <a:rPr lang="en-US" dirty="0"/>
              <a:t> an educational and community-organizing process, </a:t>
            </a:r>
            <a:r>
              <a:rPr lang="en-US" b="1" dirty="0"/>
              <a:t>not</a:t>
            </a:r>
            <a:r>
              <a:rPr lang="en-US" dirty="0"/>
              <a:t> a tool to audit or punish school staff.</a:t>
            </a:r>
          </a:p>
          <a:p>
            <a:endParaRPr lang="en-US" dirty="0"/>
          </a:p>
          <a:p>
            <a:endParaRPr lang="en-US" dirty="0"/>
          </a:p>
          <a:p>
            <a:endParaRPr lang="en-US" dirty="0"/>
          </a:p>
        </p:txBody>
      </p:sp>
    </p:spTree>
    <p:extLst>
      <p:ext uri="{BB962C8B-B14F-4D97-AF65-F5344CB8AC3E}">
        <p14:creationId xmlns:p14="http://schemas.microsoft.com/office/powerpoint/2010/main" val="2091433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A38E1E-791E-40BA-8F20-AED85CF0CC60}" type="slidenum">
              <a:rPr lang="en-US"/>
              <a:pPr/>
              <a:t>11</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t>The SHI </a:t>
            </a:r>
            <a:r>
              <a:rPr lang="en-US" b="1"/>
              <a:t>is</a:t>
            </a:r>
            <a:r>
              <a:rPr lang="en-US"/>
              <a:t> a process that identifies low-cost or no-cost changes, </a:t>
            </a:r>
            <a:r>
              <a:rPr lang="en-US" b="1"/>
              <a:t>not</a:t>
            </a:r>
            <a:r>
              <a:rPr lang="en-US"/>
              <a:t> a process that will require expensive changes.</a:t>
            </a:r>
          </a:p>
          <a:p>
            <a:endParaRPr lang="en-US"/>
          </a:p>
          <a:p>
            <a:r>
              <a:rPr lang="en-US"/>
              <a:t>The SHI </a:t>
            </a:r>
            <a:r>
              <a:rPr lang="en-US" b="1"/>
              <a:t>is</a:t>
            </a:r>
            <a:r>
              <a:rPr lang="en-US"/>
              <a:t> a focused, reasonable, and user-friendly experience, </a:t>
            </a:r>
            <a:r>
              <a:rPr lang="en-US" b="1"/>
              <a:t>not</a:t>
            </a:r>
            <a:r>
              <a:rPr lang="en-US"/>
              <a:t> a long, bureaucratic, and painful process.  </a:t>
            </a:r>
          </a:p>
        </p:txBody>
      </p:sp>
    </p:spTree>
    <p:extLst>
      <p:ext uri="{BB962C8B-B14F-4D97-AF65-F5344CB8AC3E}">
        <p14:creationId xmlns:p14="http://schemas.microsoft.com/office/powerpoint/2010/main" val="3877276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199E0B-8678-4400-81FD-53AD6F91BF05}" type="slidenum">
              <a:rPr lang="en-US"/>
              <a:pPr/>
              <a:t>12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Field testing of the School Health Index has shown that it can be completed in as little as 6 hours.   Each of the first four modules may take about 1 hour to complete, and each of the last four modules take about 30 minutes to complete.  Of course, some questions may require you to seek additional information or engage in open discussion, both of which will require some extra time.  </a:t>
            </a:r>
          </a:p>
          <a:p>
            <a:endParaRPr lang="en-US"/>
          </a:p>
          <a:p>
            <a:r>
              <a:rPr lang="en-US"/>
              <a:t>Remember that a small investment of time can pay big dividends in improving students’ well-being, readiness to learn, and prospects for a healthy life.</a:t>
            </a:r>
          </a:p>
          <a:p>
            <a:endParaRPr lang="en-US"/>
          </a:p>
        </p:txBody>
      </p:sp>
    </p:spTree>
    <p:extLst>
      <p:ext uri="{BB962C8B-B14F-4D97-AF65-F5344CB8AC3E}">
        <p14:creationId xmlns:p14="http://schemas.microsoft.com/office/powerpoint/2010/main" val="2186789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6C3C2F-7F98-4ED4-8AC7-0F3977544431}" type="slidenum">
              <a:rPr lang="en-US"/>
              <a:pPr/>
              <a:t>13</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sz="1000" dirty="0"/>
              <a:t>The most essential thing to remember is that completing the SHI should be a team effort.  The strength of the process comes from having people from different parts of the school community sit down together and plan ways to work towards improving school policies and programs.  The connections that develop among SHI participants are among the most important outcomes of the process.</a:t>
            </a:r>
          </a:p>
          <a:p>
            <a:endParaRPr lang="en-US" sz="1000" dirty="0"/>
          </a:p>
          <a:p>
            <a:r>
              <a:rPr lang="en-US" sz="1000" dirty="0"/>
              <a:t>There are two separate versions of the publication:  one for elementary schools and one for middle schools and high schools.  The majority of the questions are identical in the two versions.  However, there are some questions that are targeted to the school level.  For example, the elementary SHI includes a question about playgrounds meeting safety standards, whereas the middle/high school SHI asks about physical activity facilities meeting safety standards.</a:t>
            </a:r>
          </a:p>
          <a:p>
            <a:endParaRPr lang="en-US" sz="1000" dirty="0"/>
          </a:p>
          <a:p>
            <a:r>
              <a:rPr lang="en-US" sz="1000" dirty="0"/>
              <a:t>The SHI is composed of two main parts:  the self-assessment process and the planning process.  The self-assessment process consists of a series of questions organized into eight modules, corresponding to the eight components of Coordinated School Health.</a:t>
            </a:r>
          </a:p>
          <a:p>
            <a:endParaRPr lang="en-US" sz="1000" dirty="0"/>
          </a:p>
          <a:p>
            <a:r>
              <a:rPr lang="en-US" sz="1000" dirty="0"/>
              <a:t>Following the completion of the self-assessment modules, school health teams are guided through the planning process, which will help them create an action plan to improve high priority areas.</a:t>
            </a:r>
          </a:p>
        </p:txBody>
      </p:sp>
    </p:spTree>
    <p:extLst>
      <p:ext uri="{BB962C8B-B14F-4D97-AF65-F5344CB8AC3E}">
        <p14:creationId xmlns:p14="http://schemas.microsoft.com/office/powerpoint/2010/main" val="318673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211FC2-F4F5-42E9-A377-814D5385609F}" type="slidenum">
              <a:rPr lang="en-US"/>
              <a:pPr/>
              <a:t>14</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dirty="0"/>
              <a:t>Here is a list of the eight modules.  Remember, the eight modules of the SHI correspond to the components of CDC’s model </a:t>
            </a:r>
            <a:r>
              <a:rPr lang="en-US" dirty="0" smtClean="0"/>
              <a:t>of </a:t>
            </a:r>
            <a:r>
              <a:rPr lang="en-US" dirty="0"/>
              <a:t>Coordinated School </a:t>
            </a:r>
            <a:r>
              <a:rPr lang="en-US" dirty="0" smtClean="0"/>
              <a:t>Health.  </a:t>
            </a:r>
            <a:endParaRPr lang="en-US" dirty="0"/>
          </a:p>
        </p:txBody>
      </p:sp>
    </p:spTree>
    <p:extLst>
      <p:ext uri="{BB962C8B-B14F-4D97-AF65-F5344CB8AC3E}">
        <p14:creationId xmlns:p14="http://schemas.microsoft.com/office/powerpoint/2010/main" val="927059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ADBD3-4E39-4C03-A382-B0B4FC4E4EC2}" type="slidenum">
              <a:rPr lang="en-US"/>
              <a:pPr/>
              <a:t>15</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a:t>In addition to questions for each of the </a:t>
            </a:r>
            <a:r>
              <a:rPr lang="en-US" dirty="0" smtClean="0"/>
              <a:t>SHI’s six </a:t>
            </a:r>
            <a:r>
              <a:rPr lang="en-US" dirty="0"/>
              <a:t>health topic areas (physical activity, nutrition, tobacco-use prevention, safety, </a:t>
            </a:r>
            <a:r>
              <a:rPr lang="en-US" dirty="0" smtClean="0"/>
              <a:t>asthma, and sexual</a:t>
            </a:r>
            <a:r>
              <a:rPr lang="en-US" baseline="0" dirty="0" smtClean="0"/>
              <a:t> health</a:t>
            </a:r>
            <a:r>
              <a:rPr lang="en-US" dirty="0" smtClean="0"/>
              <a:t>), </a:t>
            </a:r>
            <a:r>
              <a:rPr lang="en-US" dirty="0"/>
              <a:t>each module contains cross-cutting questions, meaning that these questions apply to ALL </a:t>
            </a:r>
            <a:r>
              <a:rPr lang="en-US" dirty="0" smtClean="0"/>
              <a:t>SIX topic </a:t>
            </a:r>
            <a:r>
              <a:rPr lang="en-US" dirty="0"/>
              <a:t>areas.  For example, one cross-cutting question in the module that relates to policies and environment asks, “Does </a:t>
            </a:r>
            <a:r>
              <a:rPr lang="en-US" dirty="0" smtClean="0"/>
              <a:t>your </a:t>
            </a:r>
            <a:r>
              <a:rPr lang="en-US" dirty="0"/>
              <a:t>school or district have </a:t>
            </a:r>
            <a:r>
              <a:rPr lang="en-US" b="0" dirty="0"/>
              <a:t>written</a:t>
            </a:r>
            <a:r>
              <a:rPr lang="en-US" dirty="0"/>
              <a:t> </a:t>
            </a:r>
            <a:r>
              <a:rPr lang="en-US" dirty="0" smtClean="0"/>
              <a:t>health and safety policies that include the following components? The</a:t>
            </a:r>
            <a:r>
              <a:rPr lang="en-US" baseline="0" dirty="0" smtClean="0"/>
              <a:t> listed components, for example, policy rationale or procedures for addressing policy infractions, are important regardless of health topic.</a:t>
            </a:r>
            <a:r>
              <a:rPr lang="en-US" dirty="0" smtClean="0"/>
              <a:t> </a:t>
            </a:r>
            <a:endParaRPr lang="en-US" dirty="0"/>
          </a:p>
          <a:p>
            <a:endParaRPr lang="en-US" dirty="0"/>
          </a:p>
          <a:p>
            <a:r>
              <a:rPr lang="en-US" dirty="0"/>
              <a:t>Although we would love schools to implement the entire SHI (i.e., all </a:t>
            </a:r>
            <a:r>
              <a:rPr lang="en-US" dirty="0" smtClean="0"/>
              <a:t>six </a:t>
            </a:r>
            <a:r>
              <a:rPr lang="en-US" dirty="0"/>
              <a:t>health topics and all cross-cutting questions in all eight modules), we recognize that some schools might want to focus their assessment on particular topics of interest.  To assist in the selection, we have </a:t>
            </a:r>
            <a:r>
              <a:rPr lang="en-US" dirty="0">
                <a:solidFill>
                  <a:schemeClr val="tx2"/>
                </a:solidFill>
              </a:rPr>
              <a:t>grouped and labeled the questions by health topics: cross-cutting (CC), physical activity (PA), nutrition (N), tobacco-use prevention (T), safety (i.e., unintentional injury and violence prevention) (S), </a:t>
            </a:r>
            <a:r>
              <a:rPr lang="en-US" dirty="0" smtClean="0">
                <a:solidFill>
                  <a:schemeClr val="tx2"/>
                </a:solidFill>
              </a:rPr>
              <a:t>asthma </a:t>
            </a:r>
            <a:r>
              <a:rPr lang="en-US" dirty="0">
                <a:solidFill>
                  <a:schemeClr val="tx2"/>
                </a:solidFill>
              </a:rPr>
              <a:t>(A</a:t>
            </a:r>
            <a:r>
              <a:rPr lang="en-US" dirty="0" smtClean="0">
                <a:solidFill>
                  <a:schemeClr val="tx2"/>
                </a:solidFill>
              </a:rPr>
              <a:t>), and sexual health (SH).  </a:t>
            </a:r>
            <a:r>
              <a:rPr lang="en-US" dirty="0">
                <a:solidFill>
                  <a:schemeClr val="tx2"/>
                </a:solidFill>
              </a:rPr>
              <a:t>Regardless of the health topic(s) a school selects, it should always address the cross-cutting issues.  If you use the interactive online version of the SHI, the system will sort the questions for you.  We will talk a little more about the online SHI a little later.</a:t>
            </a:r>
          </a:p>
          <a:p>
            <a:endParaRPr lang="en-US" dirty="0"/>
          </a:p>
          <a:p>
            <a:endParaRPr lang="en-US" dirty="0"/>
          </a:p>
          <a:p>
            <a:endParaRPr lang="en-US" dirty="0"/>
          </a:p>
        </p:txBody>
      </p:sp>
    </p:spTree>
    <p:extLst>
      <p:ext uri="{BB962C8B-B14F-4D97-AF65-F5344CB8AC3E}">
        <p14:creationId xmlns:p14="http://schemas.microsoft.com/office/powerpoint/2010/main" val="2790450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DAF04-4DCA-4E37-86C5-6FB4FBE81680}" type="slidenum">
              <a:rPr lang="en-US"/>
              <a:pPr/>
              <a:t>16</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t>How does a school go about implementing the SHI?  I will discuss four basic steps of the implementation process.</a:t>
            </a:r>
          </a:p>
          <a:p>
            <a:endParaRPr lang="en-US"/>
          </a:p>
          <a:p>
            <a:endParaRPr lang="en-US"/>
          </a:p>
        </p:txBody>
      </p:sp>
    </p:spTree>
    <p:extLst>
      <p:ext uri="{BB962C8B-B14F-4D97-AF65-F5344CB8AC3E}">
        <p14:creationId xmlns:p14="http://schemas.microsoft.com/office/powerpoint/2010/main" val="2413131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63A0B-B74B-4BF4-843A-735C490B98B5}" type="slidenum">
              <a:rPr lang="en-US"/>
              <a:pPr/>
              <a:t>17</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a:t>First, a SHI team is assembled that represents various segments of the school population.  Some schools choose to use an existing committee or council.  The strength of the team is critical for success, so oftentimes using a pre-existing group may be effective.</a:t>
            </a:r>
          </a:p>
          <a:p>
            <a:endParaRPr lang="en-US"/>
          </a:p>
        </p:txBody>
      </p:sp>
    </p:spTree>
    <p:extLst>
      <p:ext uri="{BB962C8B-B14F-4D97-AF65-F5344CB8AC3E}">
        <p14:creationId xmlns:p14="http://schemas.microsoft.com/office/powerpoint/2010/main" val="4181086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AC7663-9C1E-497C-9ACE-4AFC851C1DBD}" type="slidenum">
              <a:rPr lang="en-US"/>
              <a:pPr/>
              <a:t>18</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dirty="0"/>
              <a:t>Who should be on the School Health Index team?  Possible members include the school principal or assistant principal, physical education teacher, school </a:t>
            </a:r>
            <a:r>
              <a:rPr lang="en-US" dirty="0" smtClean="0"/>
              <a:t>nutrition services </a:t>
            </a:r>
            <a:r>
              <a:rPr lang="en-US" dirty="0"/>
              <a:t>manager, health education teacher, classroom teachers, school nurse, school counselor, school psychologist or social worker, and janitor or custodian.</a:t>
            </a:r>
          </a:p>
          <a:p>
            <a:endParaRPr lang="en-US" dirty="0"/>
          </a:p>
          <a:p>
            <a:r>
              <a:rPr lang="en-US" dirty="0"/>
              <a:t>The SHI team may also include parents and students; community-based health care and social services providers; a representative from a community health organization, such as the American Cancer Society; a staff member from the local health department; and a representative from the cooperative extension service.</a:t>
            </a:r>
          </a:p>
          <a:p>
            <a:endParaRPr lang="en-US" dirty="0"/>
          </a:p>
          <a:p>
            <a:endParaRPr lang="en-US" dirty="0"/>
          </a:p>
        </p:txBody>
      </p:sp>
    </p:spTree>
    <p:extLst>
      <p:ext uri="{BB962C8B-B14F-4D97-AF65-F5344CB8AC3E}">
        <p14:creationId xmlns:p14="http://schemas.microsoft.com/office/powerpoint/2010/main" val="16192322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787CE-8410-4D36-A7C4-73E5CC78D143}" type="slidenum">
              <a:rPr lang="en-US"/>
              <a:pPr/>
              <a:t>19</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r>
              <a:rPr lang="en-US"/>
              <a:t>After the SHI team members are selected, the team meets to begin the SHI implementation process.  </a:t>
            </a:r>
          </a:p>
        </p:txBody>
      </p:sp>
    </p:spTree>
    <p:extLst>
      <p:ext uri="{BB962C8B-B14F-4D97-AF65-F5344CB8AC3E}">
        <p14:creationId xmlns:p14="http://schemas.microsoft.com/office/powerpoint/2010/main" val="3135909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75B61F-B094-482B-BB11-F80FE77F9422}" type="slidenum">
              <a:rPr lang="en-US"/>
              <a:pPr/>
              <a:t>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dirty="0"/>
              <a:t>The School Health Index (SHI) was developed by the Centers for Disease Control and Prevention (CDC) in partnership with school administrators and staff, school health experts, parents, and national nongovernmental health and education agencies.  </a:t>
            </a:r>
          </a:p>
        </p:txBody>
      </p:sp>
    </p:spTree>
    <p:extLst>
      <p:ext uri="{BB962C8B-B14F-4D97-AF65-F5344CB8AC3E}">
        <p14:creationId xmlns:p14="http://schemas.microsoft.com/office/powerpoint/2010/main" val="1082243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800C00-9138-4F87-B1F2-B01348B7C269}" type="slidenum">
              <a:rPr lang="en-US"/>
              <a:pPr/>
              <a:t>20</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r>
              <a:rPr lang="en-US" dirty="0"/>
              <a:t>During the first SHI team meeting, the facilitator or coordinator will explain the SHI process, using an overview presentation much like I am giving you today.  The team will also decide how the SHI should be implemented in their school. Some SHI teams decide to complete all eight modules of the SHI together in one sitting.  Typically, a smaller group will be created for each of the eight modules. When the module groups are being formed, it is very important to have at least two people work on each module because having more than one person will increase accuracy and elicit a variety of creative insights for improving school health policies and programs.  Each SHI team member will be assigned to a module based on their area of interest.  The person most knowledgeable about the module topic will serve as that module’s coordinator.  For example, the school </a:t>
            </a:r>
            <a:r>
              <a:rPr lang="en-US" dirty="0" smtClean="0"/>
              <a:t>nutrition services </a:t>
            </a:r>
            <a:r>
              <a:rPr lang="en-US" dirty="0"/>
              <a:t>manager may choose to participate in Module 4, Nutrition Services, along with a classroom teacher and a parent.  The </a:t>
            </a:r>
            <a:r>
              <a:rPr lang="en-US" dirty="0" smtClean="0"/>
              <a:t>nutrition</a:t>
            </a:r>
            <a:r>
              <a:rPr lang="en-US" baseline="0" dirty="0" smtClean="0"/>
              <a:t> </a:t>
            </a:r>
            <a:r>
              <a:rPr lang="en-US" dirty="0" smtClean="0"/>
              <a:t>services </a:t>
            </a:r>
            <a:r>
              <a:rPr lang="en-US" dirty="0"/>
              <a:t>manager would serve as the coordinator for that module.</a:t>
            </a:r>
          </a:p>
          <a:p>
            <a:endParaRPr lang="en-US" dirty="0"/>
          </a:p>
          <a:p>
            <a:endParaRPr lang="en-US" dirty="0"/>
          </a:p>
          <a:p>
            <a:endParaRPr lang="en-US" dirty="0"/>
          </a:p>
        </p:txBody>
      </p:sp>
    </p:spTree>
    <p:extLst>
      <p:ext uri="{BB962C8B-B14F-4D97-AF65-F5344CB8AC3E}">
        <p14:creationId xmlns:p14="http://schemas.microsoft.com/office/powerpoint/2010/main" val="2043121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BDEBC-AC28-40FE-8528-0C2E040B0DC2}" type="slidenum">
              <a:rPr lang="en-US"/>
              <a:pPr/>
              <a:t>21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If the entire SHI team is completing the self-assessment modules together, all team members will work on the eight modules by answering a series of questions and developing a set of recommendations.  If the SHI team has broken up into smaller groups, each of the eight groups will meet and complete the series of questions and recommendations for their assigned module.</a:t>
            </a:r>
          </a:p>
          <a:p>
            <a:endParaRPr lang="en-US"/>
          </a:p>
        </p:txBody>
      </p:sp>
    </p:spTree>
    <p:extLst>
      <p:ext uri="{BB962C8B-B14F-4D97-AF65-F5344CB8AC3E}">
        <p14:creationId xmlns:p14="http://schemas.microsoft.com/office/powerpoint/2010/main" val="210172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16060-1CFB-4757-9369-1F1567B8A2A2}" type="slidenum">
              <a:rPr lang="en-US"/>
              <a:pPr/>
              <a:t>22</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a:lnSpc>
                <a:spcPct val="90000"/>
              </a:lnSpc>
            </a:pPr>
            <a:r>
              <a:rPr lang="en-US" dirty="0"/>
              <a:t>Let’s talk in a little bit more detail about what the self-assessment process involves.</a:t>
            </a:r>
          </a:p>
          <a:p>
            <a:pPr>
              <a:lnSpc>
                <a:spcPct val="90000"/>
              </a:lnSpc>
            </a:pPr>
            <a:endParaRPr lang="en-US" dirty="0"/>
          </a:p>
          <a:p>
            <a:pPr>
              <a:lnSpc>
                <a:spcPct val="90000"/>
              </a:lnSpc>
            </a:pPr>
            <a:r>
              <a:rPr lang="en-US" dirty="0"/>
              <a:t>Module 1 of the School Health Index focuses on school policies and environment and may be the most broad of the eight modules because it addresses a wide range of topics.  The questions in Module 1 address all </a:t>
            </a:r>
            <a:r>
              <a:rPr lang="en-US" dirty="0" smtClean="0"/>
              <a:t>six health </a:t>
            </a:r>
            <a:r>
              <a:rPr lang="en-US" dirty="0"/>
              <a:t>topic areas as well as questions that cut across all of these content issues.  Some sample question topics include:</a:t>
            </a:r>
          </a:p>
          <a:p>
            <a:pPr>
              <a:lnSpc>
                <a:spcPct val="90000"/>
              </a:lnSpc>
            </a:pPr>
            <a:endParaRPr lang="en-US" dirty="0"/>
          </a:p>
          <a:p>
            <a:pPr>
              <a:lnSpc>
                <a:spcPct val="80000"/>
              </a:lnSpc>
            </a:pPr>
            <a:r>
              <a:rPr lang="en-US" dirty="0"/>
              <a:t>Representative school health committee or team</a:t>
            </a:r>
          </a:p>
          <a:p>
            <a:pPr>
              <a:lnSpc>
                <a:spcPct val="80000"/>
              </a:lnSpc>
            </a:pPr>
            <a:r>
              <a:rPr lang="en-US" dirty="0"/>
              <a:t>Positive school climate</a:t>
            </a:r>
          </a:p>
          <a:p>
            <a:pPr>
              <a:lnSpc>
                <a:spcPct val="80000"/>
              </a:lnSpc>
            </a:pPr>
            <a:r>
              <a:rPr lang="en-US" dirty="0"/>
              <a:t>Prohibit using physical activity as punishment</a:t>
            </a:r>
          </a:p>
          <a:p>
            <a:pPr>
              <a:lnSpc>
                <a:spcPct val="80000"/>
              </a:lnSpc>
            </a:pPr>
            <a:r>
              <a:rPr lang="en-US" dirty="0"/>
              <a:t>Adequate physical activity facilities</a:t>
            </a:r>
          </a:p>
          <a:p>
            <a:pPr>
              <a:lnSpc>
                <a:spcPct val="80000"/>
              </a:lnSpc>
            </a:pPr>
            <a:r>
              <a:rPr lang="en-US" dirty="0"/>
              <a:t>Prohibit sugar sweetened beverages</a:t>
            </a:r>
          </a:p>
          <a:p>
            <a:pPr>
              <a:lnSpc>
                <a:spcPct val="80000"/>
              </a:lnSpc>
            </a:pPr>
            <a:r>
              <a:rPr lang="en-US" dirty="0"/>
              <a:t>Access to free drinking water</a:t>
            </a:r>
          </a:p>
          <a:p>
            <a:pPr>
              <a:lnSpc>
                <a:spcPct val="80000"/>
              </a:lnSpc>
            </a:pPr>
            <a:r>
              <a:rPr lang="en-US" dirty="0"/>
              <a:t>Enforce tobacco-use policies</a:t>
            </a:r>
          </a:p>
          <a:p>
            <a:pPr>
              <a:lnSpc>
                <a:spcPct val="80000"/>
              </a:lnSpc>
            </a:pPr>
            <a:r>
              <a:rPr lang="en-US" dirty="0"/>
              <a:t>Maintain safe physical environment</a:t>
            </a:r>
          </a:p>
          <a:p>
            <a:pPr>
              <a:lnSpc>
                <a:spcPct val="80000"/>
              </a:lnSpc>
            </a:pPr>
            <a:r>
              <a:rPr lang="en-US" dirty="0"/>
              <a:t>Implement indoor air quality practices</a:t>
            </a:r>
          </a:p>
          <a:p>
            <a:pPr>
              <a:lnSpc>
                <a:spcPct val="80000"/>
              </a:lnSpc>
            </a:pPr>
            <a:r>
              <a:rPr lang="en-US" dirty="0"/>
              <a:t>Confidentiality of HIV status </a:t>
            </a:r>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3285839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57611-820D-495C-B101-A8B90E96510F}" type="slidenum">
              <a:rPr lang="en-US"/>
              <a:pPr/>
              <a:t>23</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defTabSz="908182">
              <a:defRPr/>
            </a:pPr>
            <a:r>
              <a:rPr lang="en-US" dirty="0"/>
              <a:t>Here is an example, using a cross-cutting question, of how SHI questions are written.  Each question is summarized in a phrase that is presented above the question and used on the scorecard.  For this question the phrase reads, “Representative school health </a:t>
            </a:r>
            <a:r>
              <a:rPr lang="en-US" dirty="0" smtClean="0"/>
              <a:t>committee or team.”  </a:t>
            </a:r>
            <a:r>
              <a:rPr lang="en-US" dirty="0"/>
              <a:t>Directly beneath the phrase, the full question is written: </a:t>
            </a:r>
            <a:r>
              <a:rPr lang="en-US" dirty="0" smtClean="0"/>
              <a:t>“Does your school have a </a:t>
            </a:r>
            <a:r>
              <a:rPr lang="en-US" b="1" u="sng" dirty="0" smtClean="0"/>
              <a:t>representative</a:t>
            </a:r>
            <a:r>
              <a:rPr lang="en-US" dirty="0" smtClean="0"/>
              <a:t> committee or team that meets at least four times a year and oversees school health and safety </a:t>
            </a:r>
            <a:r>
              <a:rPr lang="en-US" b="1" u="sng" dirty="0" smtClean="0"/>
              <a:t>policies</a:t>
            </a:r>
            <a:r>
              <a:rPr lang="en-US" dirty="0" smtClean="0"/>
              <a:t> and programs?”</a:t>
            </a:r>
            <a:endParaRPr lang="en-US" dirty="0"/>
          </a:p>
          <a:p>
            <a:endParaRPr lang="en-US" dirty="0"/>
          </a:p>
        </p:txBody>
      </p:sp>
    </p:spTree>
    <p:extLst>
      <p:ext uri="{BB962C8B-B14F-4D97-AF65-F5344CB8AC3E}">
        <p14:creationId xmlns:p14="http://schemas.microsoft.com/office/powerpoint/2010/main" val="578041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1EC85B-810B-41B5-9BAB-8E09DE49DDA9}" type="slidenum">
              <a:rPr lang="en-US"/>
              <a:pPr/>
              <a:t>24</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dirty="0"/>
              <a:t>When needed, definitions and examples are included </a:t>
            </a:r>
            <a:r>
              <a:rPr lang="en-US" dirty="0" smtClean="0"/>
              <a:t>in a glossary</a:t>
            </a:r>
            <a:r>
              <a:rPr lang="en-US" baseline="0" dirty="0" smtClean="0"/>
              <a:t> </a:t>
            </a:r>
            <a:r>
              <a:rPr lang="en-US" dirty="0" smtClean="0"/>
              <a:t>to </a:t>
            </a:r>
            <a:r>
              <a:rPr lang="en-US" dirty="0"/>
              <a:t>help the user understand the terminology</a:t>
            </a:r>
            <a:r>
              <a:rPr lang="en-US" dirty="0" smtClean="0"/>
              <a:t>.</a:t>
            </a:r>
            <a:r>
              <a:rPr lang="en-US" baseline="0" dirty="0" smtClean="0"/>
              <a:t> In the SHI online, these definitions are provided as hyperlinks.</a:t>
            </a:r>
            <a:endParaRPr lang="en-US" dirty="0"/>
          </a:p>
          <a:p>
            <a:endParaRPr lang="en-US" dirty="0"/>
          </a:p>
          <a:p>
            <a:pPr defTabSz="908182">
              <a:defRPr/>
            </a:pPr>
            <a:r>
              <a:rPr lang="en-US" dirty="0"/>
              <a:t>This example provides more detail about what is meant by representative in question CC.1.  </a:t>
            </a:r>
            <a:r>
              <a:rPr lang="en-US" dirty="0" smtClean="0"/>
              <a:t>“</a:t>
            </a:r>
            <a:r>
              <a:rPr lang="en-US" b="1" dirty="0"/>
              <a:t>Representative </a:t>
            </a:r>
            <a:r>
              <a:rPr lang="en-US" dirty="0"/>
              <a:t>means that it includes school administrators, health education teachers, physical education teachers, mental health or social services staff members, nutrition services staff members, health services staff members, maintenance and transportation staff members, students, parents, community members, local health departments or organizations, faith-based organizations, businesses, and local government representatives</a:t>
            </a:r>
            <a:r>
              <a:rPr lang="en-US" dirty="0" smtClean="0"/>
              <a:t>.”</a:t>
            </a:r>
            <a:endParaRPr lang="en-US" dirty="0"/>
          </a:p>
          <a:p>
            <a:endParaRPr lang="en-US" dirty="0"/>
          </a:p>
          <a:p>
            <a:endParaRPr lang="en-US" dirty="0"/>
          </a:p>
        </p:txBody>
      </p:sp>
    </p:spTree>
    <p:extLst>
      <p:ext uri="{BB962C8B-B14F-4D97-AF65-F5344CB8AC3E}">
        <p14:creationId xmlns:p14="http://schemas.microsoft.com/office/powerpoint/2010/main" val="40237579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1FC2CA-94BC-4735-9B90-A0A991FC06E1}" type="slidenum">
              <a:rPr lang="en-US"/>
              <a:pPr/>
              <a:t>25</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t>The last part of each question is the scoring description.  All questions in the School Health Index use a 4-point scale.  For each question, a score of 3 points means that the school is achieving the “gold standard,” the ideal goal that schools should be achieving.  A score of 2 points means that the school is doing very good but falls somewhat short of the goal.  A score of 1 point means that the school is doing something in this area but falls far short of the goal.  Finally, 0 points indicates that the school is not doing anything to meet the goal.  Later, these scores will be used to identify strengths and weaknesses.  The 3’s and 2’s are strengths, and the 1’s and 0’s are weaknesses.</a:t>
            </a:r>
          </a:p>
        </p:txBody>
      </p:sp>
    </p:spTree>
    <p:extLst>
      <p:ext uri="{BB962C8B-B14F-4D97-AF65-F5344CB8AC3E}">
        <p14:creationId xmlns:p14="http://schemas.microsoft.com/office/powerpoint/2010/main" val="1605782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AA3141-4310-4CCC-A333-EBCE5DB75C2D}" type="slidenum">
              <a:rPr lang="en-US"/>
              <a:pPr/>
              <a:t>26</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r>
              <a:rPr lang="en-US" dirty="0"/>
              <a:t>Teams will complete each of the discussion questions, inserting their scores on the Module Scorecards.  They will then calculate their module scores.  Here is an example of a completed Scorecard for Module 1.</a:t>
            </a:r>
          </a:p>
          <a:p>
            <a:endParaRPr lang="en-US" dirty="0"/>
          </a:p>
          <a:p>
            <a:endParaRPr lang="en-US" dirty="0"/>
          </a:p>
          <a:p>
            <a:r>
              <a:rPr lang="en-US" dirty="0"/>
              <a:t>To calculate the module score</a:t>
            </a:r>
          </a:p>
          <a:p>
            <a:pPr>
              <a:buFontTx/>
              <a:buAutoNum type="arabicPeriod"/>
            </a:pPr>
            <a:r>
              <a:rPr lang="en-US" dirty="0"/>
              <a:t> First add up each of the column scores.  In this example, the columns total up to </a:t>
            </a:r>
            <a:r>
              <a:rPr lang="en-US" dirty="0" smtClean="0"/>
              <a:t>21, 18, 6, </a:t>
            </a:r>
            <a:r>
              <a:rPr lang="en-US" dirty="0"/>
              <a:t>and 0.</a:t>
            </a:r>
          </a:p>
          <a:p>
            <a:pPr>
              <a:buFontTx/>
              <a:buAutoNum type="arabicPeriod"/>
            </a:pPr>
            <a:r>
              <a:rPr lang="en-US" dirty="0"/>
              <a:t> Then add the column scores together across the bottom.  Here they add up to </a:t>
            </a:r>
            <a:r>
              <a:rPr lang="en-US" dirty="0" smtClean="0"/>
              <a:t>45.</a:t>
            </a:r>
            <a:endParaRPr lang="en-US" dirty="0"/>
          </a:p>
          <a:p>
            <a:pPr>
              <a:buFontTx/>
              <a:buAutoNum type="arabicPeriod"/>
            </a:pPr>
            <a:r>
              <a:rPr lang="en-US" dirty="0"/>
              <a:t> Divide the total score by the total points possible for the module.  We divide </a:t>
            </a:r>
            <a:r>
              <a:rPr lang="en-US" dirty="0" smtClean="0"/>
              <a:t>45 </a:t>
            </a:r>
            <a:r>
              <a:rPr lang="en-US" dirty="0"/>
              <a:t>by the </a:t>
            </a:r>
            <a:r>
              <a:rPr lang="en-US" dirty="0" smtClean="0"/>
              <a:t>69 </a:t>
            </a:r>
            <a:r>
              <a:rPr lang="en-US" dirty="0"/>
              <a:t>total possible points.  </a:t>
            </a:r>
          </a:p>
          <a:p>
            <a:pPr>
              <a:buFontTx/>
              <a:buAutoNum type="arabicPeriod"/>
            </a:pPr>
            <a:r>
              <a:rPr lang="en-US" dirty="0"/>
              <a:t> Lastly, multiply that number by 100 to get a percentage score.  The score for Module 1 in this example </a:t>
            </a:r>
            <a:r>
              <a:rPr lang="en-US"/>
              <a:t>is </a:t>
            </a:r>
            <a:r>
              <a:rPr lang="en-US" smtClean="0"/>
              <a:t>65%.</a:t>
            </a:r>
            <a:endParaRPr lang="en-US" dirty="0"/>
          </a:p>
          <a:p>
            <a:pPr>
              <a:buFontTx/>
              <a:buAutoNum type="arabicPeriod"/>
            </a:pPr>
            <a:endParaRPr lang="en-US" dirty="0"/>
          </a:p>
          <a:p>
            <a:endParaRPr lang="en-US" dirty="0"/>
          </a:p>
        </p:txBody>
      </p:sp>
    </p:spTree>
    <p:extLst>
      <p:ext uri="{BB962C8B-B14F-4D97-AF65-F5344CB8AC3E}">
        <p14:creationId xmlns:p14="http://schemas.microsoft.com/office/powerpoint/2010/main" val="28986681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84EA2B-5F11-4F4A-8D0C-E41E6F372783}" type="slidenum">
              <a:rPr lang="en-US"/>
              <a:pPr/>
              <a:t>27</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dirty="0"/>
              <a:t>Each module ends with three planning questions that will result in a list of recommendations.  </a:t>
            </a:r>
          </a:p>
          <a:p>
            <a:pPr>
              <a:buFontTx/>
              <a:buChar char="•"/>
            </a:pPr>
            <a:endParaRPr lang="en-US" dirty="0"/>
          </a:p>
          <a:p>
            <a:r>
              <a:rPr lang="en-US" dirty="0"/>
              <a:t>The first planning question asks the group to list the strengths and weaknesses found in the module based on the scores earned for each item.  In general, strengths will be those questions that were scored as 3’s or 2’s, and the weaknesses will be those scored as 1’s or 0’s.</a:t>
            </a:r>
          </a:p>
          <a:p>
            <a:endParaRPr lang="en-US" dirty="0"/>
          </a:p>
          <a:p>
            <a:r>
              <a:rPr lang="en-US" dirty="0"/>
              <a:t>The second question asks the group to identify actions to improve each weakness identified in the first planning question.  These are meant to be simple statements converting the items that were weaknesses into actions.  For example, if your school scored a 0 on having a representative school health committee, your action item could be to create and maintain a school health committee.</a:t>
            </a:r>
          </a:p>
          <a:p>
            <a:pPr>
              <a:buFontTx/>
              <a:buChar char="•"/>
            </a:pPr>
            <a:endParaRPr lang="en-US" dirty="0"/>
          </a:p>
          <a:p>
            <a:r>
              <a:rPr lang="en-US" dirty="0"/>
              <a:t>The third question will have the group prioritize the actions.  We will look at that in a moment.</a:t>
            </a:r>
          </a:p>
          <a:p>
            <a:endParaRPr lang="en-US" dirty="0"/>
          </a:p>
        </p:txBody>
      </p:sp>
    </p:spTree>
    <p:extLst>
      <p:ext uri="{BB962C8B-B14F-4D97-AF65-F5344CB8AC3E}">
        <p14:creationId xmlns:p14="http://schemas.microsoft.com/office/powerpoint/2010/main" val="10109524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C8B430-2CA9-4183-BBC6-2AF55E620F99}" type="slidenum">
              <a:rPr lang="en-US"/>
              <a:pPr/>
              <a:t>28</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dirty="0"/>
              <a:t>Here’s an example of what the first two completed planning questions would look like.</a:t>
            </a:r>
          </a:p>
          <a:p>
            <a:pPr>
              <a:buFontTx/>
              <a:buChar char="•"/>
            </a:pPr>
            <a:endParaRPr lang="en-US" dirty="0"/>
          </a:p>
          <a:p>
            <a:r>
              <a:rPr lang="en-US" dirty="0"/>
              <a:t>In this example, the group has decided that some actions the school could take to address its weaknesses are:</a:t>
            </a:r>
          </a:p>
          <a:p>
            <a:r>
              <a:rPr lang="en-US" dirty="0"/>
              <a:t>Form a school health committee.  </a:t>
            </a:r>
          </a:p>
          <a:p>
            <a:r>
              <a:rPr lang="en-US" dirty="0" smtClean="0"/>
              <a:t>Have the school health committee review</a:t>
            </a:r>
            <a:r>
              <a:rPr lang="en-US" baseline="0" dirty="0" smtClean="0"/>
              <a:t> the district local wellness policy.</a:t>
            </a:r>
            <a:endParaRPr lang="en-US" dirty="0"/>
          </a:p>
          <a:p>
            <a:r>
              <a:rPr lang="en-US" dirty="0" smtClean="0"/>
              <a:t>Conduct staff development on dealing</a:t>
            </a:r>
            <a:r>
              <a:rPr lang="en-US" baseline="0" dirty="0" smtClean="0"/>
              <a:t> with bullying.</a:t>
            </a:r>
            <a:endParaRPr lang="en-US" dirty="0"/>
          </a:p>
          <a:p>
            <a:r>
              <a:rPr lang="en-US" dirty="0" smtClean="0"/>
              <a:t>Make sure all teachers are providing</a:t>
            </a:r>
            <a:r>
              <a:rPr lang="en-US" baseline="0" dirty="0" smtClean="0"/>
              <a:t> daily, 20 minute recess.</a:t>
            </a:r>
            <a:endParaRPr lang="en-US" dirty="0"/>
          </a:p>
          <a:p>
            <a:r>
              <a:rPr lang="en-US" dirty="0" smtClean="0"/>
              <a:t>Work with the nutrition</a:t>
            </a:r>
            <a:r>
              <a:rPr lang="en-US" baseline="0" dirty="0" smtClean="0"/>
              <a:t> service staff to make sure all foods meet the new standards.</a:t>
            </a:r>
            <a:endParaRPr lang="en-US" dirty="0"/>
          </a:p>
          <a:p>
            <a:r>
              <a:rPr lang="en-US" dirty="0" smtClean="0"/>
              <a:t>Change vending</a:t>
            </a:r>
            <a:r>
              <a:rPr lang="en-US" baseline="0" dirty="0" smtClean="0"/>
              <a:t> machines to not sell sugar-sweetened beverages outside school hours.</a:t>
            </a:r>
            <a:endParaRPr lang="en-US" dirty="0"/>
          </a:p>
        </p:txBody>
      </p:sp>
    </p:spTree>
    <p:extLst>
      <p:ext uri="{BB962C8B-B14F-4D97-AF65-F5344CB8AC3E}">
        <p14:creationId xmlns:p14="http://schemas.microsoft.com/office/powerpoint/2010/main" val="2219047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CDAEDD-AFD4-4D9D-A40F-D10E6566D935}" type="slidenum">
              <a:rPr lang="en-US"/>
              <a:pPr/>
              <a:t>29</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dirty="0"/>
              <a:t>The third planning question asks the group to rate from 1 to 5 each proposed action in terms of five dimensions.  This enables actions to be prioritized for implementation.</a:t>
            </a:r>
          </a:p>
          <a:p>
            <a:endParaRPr lang="en-US" dirty="0"/>
          </a:p>
          <a:p>
            <a:r>
              <a:rPr lang="en-US" dirty="0"/>
              <a:t>The five dimensions ask the following questions:</a:t>
            </a:r>
          </a:p>
          <a:p>
            <a:r>
              <a:rPr lang="en-US" u="sng" dirty="0"/>
              <a:t>Importance</a:t>
            </a:r>
            <a:r>
              <a:rPr lang="en-US" dirty="0"/>
              <a:t> – How important is the action to my school? </a:t>
            </a:r>
          </a:p>
          <a:p>
            <a:r>
              <a:rPr lang="en-US" u="sng" dirty="0"/>
              <a:t>Cost</a:t>
            </a:r>
            <a:r>
              <a:rPr lang="en-US" dirty="0"/>
              <a:t> – How expensive would it be to plan and implement the action? </a:t>
            </a:r>
          </a:p>
          <a:p>
            <a:r>
              <a:rPr lang="en-US" u="sng" dirty="0"/>
              <a:t>Time</a:t>
            </a:r>
            <a:r>
              <a:rPr lang="en-US" dirty="0"/>
              <a:t> – How much time and effort would it take to implement the action? </a:t>
            </a:r>
          </a:p>
          <a:p>
            <a:r>
              <a:rPr lang="en-US" u="sng" dirty="0"/>
              <a:t>Commitment</a:t>
            </a:r>
            <a:r>
              <a:rPr lang="en-US" dirty="0"/>
              <a:t> – How enthusiastic would the school community be about implementing the action? </a:t>
            </a:r>
          </a:p>
          <a:p>
            <a:r>
              <a:rPr lang="en-US" u="sng" dirty="0"/>
              <a:t>Feasibility</a:t>
            </a:r>
            <a:r>
              <a:rPr lang="en-US" dirty="0"/>
              <a:t> – How difficult would it be to complete the action? </a:t>
            </a:r>
          </a:p>
          <a:p>
            <a:endParaRPr lang="en-US" dirty="0"/>
          </a:p>
        </p:txBody>
      </p:sp>
    </p:spTree>
    <p:extLst>
      <p:ext uri="{BB962C8B-B14F-4D97-AF65-F5344CB8AC3E}">
        <p14:creationId xmlns:p14="http://schemas.microsoft.com/office/powerpoint/2010/main" val="853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D61E4E-A417-49A9-92B9-D6A67A8485D7}" type="slidenum">
              <a:rPr lang="en-US"/>
              <a:pPr/>
              <a:t>3</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t>The School Health Index enables schools to identify the strengths and weaknesses of their health and safety policies and programs, as well as helps schools develop an action plan for improving school health.  One of the SHI’s most important attributes is that it gives teachers, parents, and community members a means of making a difference in the lives of young people by providing specific opportunities to involve them in the assessment process and by inviting them to help shape plans to improve school programs.</a:t>
            </a:r>
          </a:p>
          <a:p>
            <a:endParaRPr lang="en-US"/>
          </a:p>
        </p:txBody>
      </p:sp>
    </p:spTree>
    <p:extLst>
      <p:ext uri="{BB962C8B-B14F-4D97-AF65-F5344CB8AC3E}">
        <p14:creationId xmlns:p14="http://schemas.microsoft.com/office/powerpoint/2010/main" val="7673241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620CF8-6BCD-4F1B-906C-D57D4C5F8DE3}" type="slidenum">
              <a:rPr lang="en-US"/>
              <a:pPr/>
              <a:t>30</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t>Here is an example of how a module’s third planning question may appear.  The module group has entered into the left-hand column actions brainstormed during the previous planning question.  These actions have also been prioritized based on the five dimensions just described.</a:t>
            </a:r>
          </a:p>
          <a:p>
            <a:endParaRPr lang="en-US"/>
          </a:p>
        </p:txBody>
      </p:sp>
    </p:spTree>
    <p:extLst>
      <p:ext uri="{BB962C8B-B14F-4D97-AF65-F5344CB8AC3E}">
        <p14:creationId xmlns:p14="http://schemas.microsoft.com/office/powerpoint/2010/main" val="22526084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EAA6C6-9428-4F01-A02D-305D0302A983}" type="slidenum">
              <a:rPr lang="en-US"/>
              <a:pPr/>
              <a:t>31</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While completing the modules, it is important to keep a few things in mind.  First, answer all questions as accurately as possible.  The SHI is a self-help tool designed solely to help you understand your school’s environment.  There is no such thing as a passing grade, and your scores are not intended to be compared among schools.  Also, low scores should be expected.  These scores will help you build awareness of areas that need improvement.</a:t>
            </a:r>
          </a:p>
          <a:p>
            <a:endParaRPr lang="en-US"/>
          </a:p>
        </p:txBody>
      </p:sp>
    </p:spTree>
    <p:extLst>
      <p:ext uri="{BB962C8B-B14F-4D97-AF65-F5344CB8AC3E}">
        <p14:creationId xmlns:p14="http://schemas.microsoft.com/office/powerpoint/2010/main" val="4287045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2F3523-0EEE-46E9-B5E5-8CF786C65B9A}" type="slidenum">
              <a:rPr lang="en-US"/>
              <a:pPr/>
              <a:t>32</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r>
              <a:rPr lang="en-US"/>
              <a:t>Following the self-assessment process is the planning step.  All members of the SHI team meet to participate in the planning process. This is the time for the SHI team to summarize results, reflect on the school’s strengths, and discuss areas that need improvement.</a:t>
            </a:r>
          </a:p>
          <a:p>
            <a:endParaRPr lang="en-US"/>
          </a:p>
        </p:txBody>
      </p:sp>
    </p:spTree>
    <p:extLst>
      <p:ext uri="{BB962C8B-B14F-4D97-AF65-F5344CB8AC3E}">
        <p14:creationId xmlns:p14="http://schemas.microsoft.com/office/powerpoint/2010/main" val="2300634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B0D8AE-CE76-4F19-8353-4BB6DE448FB5}" type="slidenum">
              <a:rPr lang="en-US"/>
              <a:pPr/>
              <a:t>33</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t>As seen here, the module groups transfer their module scores onto the Overall Scorecard.  Schools can place an X to indicate the range in which each module score falls.  For example, if a school received a score of 48% on Module 1, the team would place an X in the range of 41-60%.  This Score Card provides a snapshot of the scores received on all eight modules relative to each other and allows the school health team to see an overall picture of the strengths and weaknesses of the school’s health policies and programs.  It will assist them in determining which areas are most in need of improvement.</a:t>
            </a:r>
          </a:p>
          <a:p>
            <a:endParaRPr lang="en-US"/>
          </a:p>
        </p:txBody>
      </p:sp>
    </p:spTree>
    <p:extLst>
      <p:ext uri="{BB962C8B-B14F-4D97-AF65-F5344CB8AC3E}">
        <p14:creationId xmlns:p14="http://schemas.microsoft.com/office/powerpoint/2010/main" val="1496594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91A37C-AE72-4099-9017-3B8BAE1E7F97}" type="slidenum">
              <a:rPr lang="en-US"/>
              <a:pPr/>
              <a:t>34</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If the SHI team has broken into smaller groups to complete the self-assessment modules, each module group will present two or three actions that it believes should be implemented first based on its assessment.  </a:t>
            </a:r>
          </a:p>
          <a:p>
            <a:endParaRPr lang="en-US" dirty="0"/>
          </a:p>
          <a:p>
            <a:r>
              <a:rPr lang="en-US" dirty="0"/>
              <a:t>The SHI team will then select a manageable number of actions to address, mixing both short- and long-term goals.  Generally, it is recommended that the team select no more than three to five actions for the next school year.  The actions that are not selected can be kept on a list to address in future school years.</a:t>
            </a:r>
          </a:p>
          <a:p>
            <a:endParaRPr lang="en-US" dirty="0"/>
          </a:p>
          <a:p>
            <a:r>
              <a:rPr lang="en-US" dirty="0"/>
              <a:t>Finally, the team will complete the action plan.  The School Health Improvement Plan asks for the SHI team to identify priority actions, list specific steps that need to be taken to implement each action, and designate who will be responsible for each step.  Assigning tasks increases accountability, making team members more likely to follow through with their tasks.  It is important to be as specific as possible when listing the steps to complete an action.  </a:t>
            </a:r>
          </a:p>
          <a:p>
            <a:endParaRPr lang="en-US" dirty="0"/>
          </a:p>
        </p:txBody>
      </p:sp>
    </p:spTree>
    <p:extLst>
      <p:ext uri="{BB962C8B-B14F-4D97-AF65-F5344CB8AC3E}">
        <p14:creationId xmlns:p14="http://schemas.microsoft.com/office/powerpoint/2010/main" val="4038979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905E22-9E93-483B-8818-489FC5195621}" type="slidenum">
              <a:rPr lang="en-US"/>
              <a:pPr/>
              <a:t>35</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dirty="0"/>
              <a:t>Here is an example of a completed action plan for one action.  The SHI team plans to offer asthma education to students with asthma. </a:t>
            </a:r>
          </a:p>
          <a:p>
            <a:r>
              <a:rPr lang="en-US" dirty="0"/>
              <a:t> </a:t>
            </a:r>
          </a:p>
          <a:p>
            <a:r>
              <a:rPr lang="en-US" dirty="0"/>
              <a:t>The steps for completion are as follows:</a:t>
            </a:r>
          </a:p>
          <a:p>
            <a:r>
              <a:rPr lang="en-US" dirty="0"/>
              <a:t>a.  Develop survey to assess interest in asthma education (including when, where, and how often the program would occur).</a:t>
            </a:r>
          </a:p>
          <a:p>
            <a:r>
              <a:rPr lang="en-US" dirty="0"/>
              <a:t>b.  Ask students with asthma to complete survey.</a:t>
            </a:r>
          </a:p>
          <a:p>
            <a:r>
              <a:rPr lang="en-US" dirty="0"/>
              <a:t>c.  Collect surveys and compile results into one-page summary.</a:t>
            </a:r>
          </a:p>
          <a:p>
            <a:r>
              <a:rPr lang="en-US" dirty="0"/>
              <a:t>d.  Contact American Lung Association for information on Open Airways. </a:t>
            </a:r>
          </a:p>
          <a:p>
            <a:r>
              <a:rPr lang="en-US" dirty="0"/>
              <a:t>e.  Present survey results and project plans to principal to get support for program and to request space for asthma education.</a:t>
            </a:r>
          </a:p>
          <a:p>
            <a:r>
              <a:rPr lang="en-US" dirty="0"/>
              <a:t>f. Ask classroom teachers to allow students with asthma to participate in asthma education.</a:t>
            </a:r>
          </a:p>
          <a:p>
            <a:r>
              <a:rPr lang="en-US" dirty="0"/>
              <a:t>g.  Create brochure and posters to promote program.</a:t>
            </a:r>
          </a:p>
          <a:p>
            <a:r>
              <a:rPr lang="en-US" dirty="0"/>
              <a:t>h.  Schedule and conduct asthma education.</a:t>
            </a:r>
          </a:p>
          <a:p>
            <a:r>
              <a:rPr lang="en-US" dirty="0"/>
              <a:t>i.  Get feedback from teachers, parents, and students regarding the program and its effectiveness. </a:t>
            </a:r>
          </a:p>
        </p:txBody>
      </p:sp>
    </p:spTree>
    <p:extLst>
      <p:ext uri="{BB962C8B-B14F-4D97-AF65-F5344CB8AC3E}">
        <p14:creationId xmlns:p14="http://schemas.microsoft.com/office/powerpoint/2010/main" val="4883402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44F3B-00A1-41E0-98DB-22D0D4F9D34E}" type="slidenum">
              <a:rPr lang="en-US"/>
              <a:pPr/>
              <a:t>36</a:t>
            </a:fld>
            <a:endParaRPr lang="en-US"/>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t>There are some important things to keep in mind when completing the planning process. First, some recommended actions may require additional resources, whereas other actions may simply involve making better use of existing resources.  Remember to keep the SHI team together to monitor progress and also to schedule annual assessments of your school.</a:t>
            </a:r>
          </a:p>
          <a:p>
            <a:endParaRPr lang="en-US"/>
          </a:p>
        </p:txBody>
      </p:sp>
    </p:spTree>
    <p:extLst>
      <p:ext uri="{BB962C8B-B14F-4D97-AF65-F5344CB8AC3E}">
        <p14:creationId xmlns:p14="http://schemas.microsoft.com/office/powerpoint/2010/main" val="15720793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1C690B-4531-4201-A572-550E31257D29}" type="slidenum">
              <a:rPr lang="en-US"/>
              <a:pPr/>
              <a:t>37</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dirty="0"/>
              <a:t>A comprehensive and up-to-date list of school health and safety resources is available online at </a:t>
            </a:r>
            <a:r>
              <a:rPr lang="en-US" u="sng" dirty="0">
                <a:hlinkClick r:id="rId3"/>
              </a:rPr>
              <a:t>www.cdc.gov/HealthyYouth/publications</a:t>
            </a:r>
            <a:r>
              <a:rPr lang="en-US" dirty="0"/>
              <a:t>. The online list includes resources for each of the health topics addressed in SHI and for cross-cutting topics such as coordinated school health. </a:t>
            </a:r>
          </a:p>
          <a:p>
            <a:endParaRPr lang="en-US" dirty="0"/>
          </a:p>
          <a:p>
            <a:r>
              <a:rPr lang="en-US" dirty="0"/>
              <a:t>[On this page are images of the following:</a:t>
            </a:r>
          </a:p>
          <a:p>
            <a:pPr marL="170284" indent="-170284">
              <a:buFontTx/>
              <a:buChar char="-"/>
            </a:pPr>
            <a:r>
              <a:rPr lang="en-US" dirty="0" smtClean="0"/>
              <a:t>CDC’s Health Education Curriculum Analysis Tool</a:t>
            </a:r>
          </a:p>
          <a:p>
            <a:pPr marL="170284" indent="-170284">
              <a:buFontTx/>
              <a:buChar char="-"/>
            </a:pPr>
            <a:r>
              <a:rPr lang="en-US" dirty="0" smtClean="0"/>
              <a:t>CDC’s Parent Engagement:</a:t>
            </a:r>
            <a:r>
              <a:rPr lang="en-US" baseline="0" dirty="0" smtClean="0"/>
              <a:t> Strategies for Involving Parents in School Health</a:t>
            </a:r>
          </a:p>
          <a:p>
            <a:pPr marL="170284" indent="-170284">
              <a:buFontTx/>
              <a:buChar char="-"/>
            </a:pPr>
            <a:r>
              <a:rPr lang="en-US" baseline="0" dirty="0" smtClean="0"/>
              <a:t>Directors of Health Promotion and Education’s School Employee Wellness: A Guide for Protecting the Assets of Our Nation’s Schools</a:t>
            </a:r>
          </a:p>
          <a:p>
            <a:pPr marL="170284" indent="-170284">
              <a:buFontTx/>
              <a:buChar char="-"/>
            </a:pPr>
            <a:r>
              <a:rPr lang="en-US" baseline="0" dirty="0" smtClean="0"/>
              <a:t>Action for Healthy Kids’ Wellness Policy Tool]</a:t>
            </a:r>
          </a:p>
          <a:p>
            <a:pPr marL="170284" indent="-170284">
              <a:buFontTx/>
              <a:buChar char="-"/>
            </a:pPr>
            <a:endParaRPr lang="en-US" dirty="0"/>
          </a:p>
        </p:txBody>
      </p:sp>
    </p:spTree>
    <p:extLst>
      <p:ext uri="{BB962C8B-B14F-4D97-AF65-F5344CB8AC3E}">
        <p14:creationId xmlns:p14="http://schemas.microsoft.com/office/powerpoint/2010/main" val="3125415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51BA8-DF6A-4497-9019-D1DF0E6EFAB9}" type="slidenum">
              <a:rPr lang="en-US"/>
              <a:pPr/>
              <a:t>38</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700724" y="4232677"/>
            <a:ext cx="5608953" cy="4157177"/>
          </a:xfrm>
        </p:spPr>
        <p:txBody>
          <a:bodyPr/>
          <a:lstStyle/>
          <a:p>
            <a:pPr>
              <a:lnSpc>
                <a:spcPct val="80000"/>
              </a:lnSpc>
            </a:pPr>
            <a:r>
              <a:rPr lang="en-US" sz="1100" dirty="0"/>
              <a:t>There is no single way to implement the SHI.  Schools have developed many approaches, and you need to find the approach that best meets your school’s needs.  Regardless of the approach a school uses, we have found that there are some important keys to success in the SHI process.</a:t>
            </a:r>
          </a:p>
          <a:p>
            <a:pPr>
              <a:lnSpc>
                <a:spcPct val="80000"/>
              </a:lnSpc>
            </a:pPr>
            <a:endParaRPr lang="en-US" sz="1100" dirty="0"/>
          </a:p>
          <a:p>
            <a:pPr>
              <a:lnSpc>
                <a:spcPct val="80000"/>
              </a:lnSpc>
            </a:pPr>
            <a:r>
              <a:rPr lang="en-US" sz="1100" dirty="0"/>
              <a:t>The identity of the school health champion will vary from school to school.  He or she may be a school nurse, a classroom teacher, a health education teacher, a principal, or even a concerned parent or student.  Whoever this individual is, his or her leadership and commitment can help maintain the momentum to get the SHI process going and ensure that the team follows through with the action plan.</a:t>
            </a:r>
          </a:p>
          <a:p>
            <a:pPr>
              <a:lnSpc>
                <a:spcPct val="80000"/>
              </a:lnSpc>
            </a:pPr>
            <a:endParaRPr lang="en-US" sz="1100" dirty="0"/>
          </a:p>
          <a:p>
            <a:pPr>
              <a:lnSpc>
                <a:spcPct val="80000"/>
              </a:lnSpc>
            </a:pPr>
            <a:r>
              <a:rPr lang="en-US" sz="1100" dirty="0"/>
              <a:t>Gaining support from school administrators before you begin greatly improves commitment to the process of completing the SHI and following through with the action plan.</a:t>
            </a:r>
          </a:p>
          <a:p>
            <a:pPr>
              <a:lnSpc>
                <a:spcPct val="80000"/>
              </a:lnSpc>
            </a:pPr>
            <a:endParaRPr lang="en-US" sz="1100" dirty="0"/>
          </a:p>
          <a:p>
            <a:pPr>
              <a:lnSpc>
                <a:spcPct val="80000"/>
              </a:lnSpc>
            </a:pPr>
            <a:r>
              <a:rPr lang="en-US" sz="1100" dirty="0"/>
              <a:t>Remember, the SHI should always be a group effort: the strength of the process comes from having individuals from different parts of the school community sit down together and plan ways to work towards improving school policies and programs.  It is important to ensure that the team is representative of the school and local communities and that the team members are committed to making a difference in the lives of your school’s students.  The connections that develop among SHI team members are among the most important outcomes of the process and, if sustained, can greatly affect future efforts to improve school health.</a:t>
            </a:r>
          </a:p>
          <a:p>
            <a:pPr>
              <a:lnSpc>
                <a:spcPct val="80000"/>
              </a:lnSpc>
            </a:pPr>
            <a:endParaRPr lang="en-US" sz="1100" dirty="0"/>
          </a:p>
          <a:p>
            <a:pPr>
              <a:lnSpc>
                <a:spcPct val="80000"/>
              </a:lnSpc>
              <a:buClr>
                <a:schemeClr val="tx1"/>
              </a:buClr>
            </a:pPr>
            <a:r>
              <a:rPr lang="en-US" sz="1100" dirty="0"/>
              <a:t>It is important to have a clear, organized, and well-facilitated process.  Many schools have found that it is best to have someone from outside the school facilitate the SHI process.  Because an outside facilitator is removed from school politics, this individual can be more neutral and help the staff deal with internal conflicts.</a:t>
            </a:r>
          </a:p>
          <a:p>
            <a:pPr>
              <a:lnSpc>
                <a:spcPct val="80000"/>
              </a:lnSpc>
              <a:buClr>
                <a:schemeClr val="tx1"/>
              </a:buClr>
            </a:pPr>
            <a:endParaRPr lang="en-US" sz="1100" dirty="0"/>
          </a:p>
          <a:p>
            <a:pPr>
              <a:lnSpc>
                <a:spcPct val="80000"/>
              </a:lnSpc>
              <a:buClr>
                <a:schemeClr val="tx1"/>
              </a:buClr>
            </a:pPr>
            <a:r>
              <a:rPr lang="en-US" sz="1100" dirty="0"/>
              <a:t>When creating and implementing action plans, try to start with small, achievable goals and then build on those successes.</a:t>
            </a:r>
          </a:p>
          <a:p>
            <a:pPr>
              <a:lnSpc>
                <a:spcPct val="80000"/>
              </a:lnSpc>
            </a:pPr>
            <a:endParaRPr lang="en-US" sz="1100" dirty="0"/>
          </a:p>
        </p:txBody>
      </p:sp>
    </p:spTree>
    <p:extLst>
      <p:ext uri="{BB962C8B-B14F-4D97-AF65-F5344CB8AC3E}">
        <p14:creationId xmlns:p14="http://schemas.microsoft.com/office/powerpoint/2010/main" val="26576988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DDA227-6557-42A9-905E-EF67FF9123BD}" type="slidenum">
              <a:rPr lang="en-US"/>
              <a:pPr/>
              <a:t>39</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dirty="0"/>
              <a:t>The SHI is available in both </a:t>
            </a:r>
            <a:r>
              <a:rPr lang="en-US" dirty="0" smtClean="0"/>
              <a:t>downloadable PDF</a:t>
            </a:r>
            <a:r>
              <a:rPr lang="en-US" baseline="0" dirty="0" smtClean="0"/>
              <a:t> files</a:t>
            </a:r>
            <a:r>
              <a:rPr lang="en-US" dirty="0" smtClean="0"/>
              <a:t> </a:t>
            </a:r>
            <a:r>
              <a:rPr lang="en-US" dirty="0"/>
              <a:t>and online. The interactive online system allows schools to select health topics they want to address, complete their SHI directly online, and archive older versions of the SHI.</a:t>
            </a:r>
          </a:p>
        </p:txBody>
      </p:sp>
    </p:spTree>
    <p:extLst>
      <p:ext uri="{BB962C8B-B14F-4D97-AF65-F5344CB8AC3E}">
        <p14:creationId xmlns:p14="http://schemas.microsoft.com/office/powerpoint/2010/main" val="3240957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30DA60-EA97-45E3-8E64-A4388B21FA6C}" type="slidenum">
              <a:rPr lang="en-US"/>
              <a:pPr/>
              <a:t>4</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t>The questions in the School Health Index are derived from CDC’s research-based guidelines and strategies for school health programs, which identify the policies and practices most likely to be effective in improving healthy behaviors among students. </a:t>
            </a:r>
          </a:p>
        </p:txBody>
      </p:sp>
    </p:spTree>
    <p:extLst>
      <p:ext uri="{BB962C8B-B14F-4D97-AF65-F5344CB8AC3E}">
        <p14:creationId xmlns:p14="http://schemas.microsoft.com/office/powerpoint/2010/main" val="19700838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F1A43A-5B3A-44A6-AA9A-D272129D213F}" type="slidenum">
              <a:rPr lang="en-US"/>
              <a:pPr/>
              <a:t>40</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dirty="0"/>
              <a:t>Perhaps the most exciting thing of all about the School Health Index is that it is available free of charge.  You may interactively complete the SHI on the Web.  You may also </a:t>
            </a:r>
            <a:r>
              <a:rPr lang="en-US" dirty="0" smtClean="0"/>
              <a:t>download </a:t>
            </a:r>
            <a:r>
              <a:rPr lang="en-US" dirty="0"/>
              <a:t>or print copies from the CDC Web </a:t>
            </a:r>
            <a:r>
              <a:rPr lang="en-US" dirty="0" smtClean="0"/>
              <a:t>site.</a:t>
            </a:r>
            <a:endParaRPr lang="en-US" dirty="0"/>
          </a:p>
          <a:p>
            <a:endParaRPr lang="en-US" dirty="0"/>
          </a:p>
        </p:txBody>
      </p:sp>
    </p:spTree>
    <p:extLst>
      <p:ext uri="{BB962C8B-B14F-4D97-AF65-F5344CB8AC3E}">
        <p14:creationId xmlns:p14="http://schemas.microsoft.com/office/powerpoint/2010/main" val="24944894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ECBDA4-3B8B-42A1-8967-C4CC8873B356}" type="slidenum">
              <a:rPr lang="en-US"/>
              <a:pPr/>
              <a:t>41</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4476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505651-436C-4A57-BD2C-8ECFCA484CB5}" type="slidenum">
              <a:rPr lang="en-US"/>
              <a:pPr/>
              <a:t>5</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dirty="0"/>
              <a:t>The SHI is structured around the CDC Coordinated School Health </a:t>
            </a:r>
            <a:r>
              <a:rPr lang="en-US" dirty="0" smtClean="0"/>
              <a:t>approach (CSH).  </a:t>
            </a:r>
            <a:r>
              <a:rPr lang="en-US" dirty="0"/>
              <a:t>There are eight modules in the SHI which correspond to the eight components of </a:t>
            </a:r>
            <a:r>
              <a:rPr lang="en-US" dirty="0" smtClean="0"/>
              <a:t>CSH.  </a:t>
            </a:r>
            <a:r>
              <a:rPr lang="en-US" dirty="0"/>
              <a:t>This model highlights the importance of involving and coordinating the efforts of all eight interactive components to maintain the well-being of young people.  The eight components are:  physical education and other physical activity programs; health services; nutrition services; counseling, psychological, and social services; healthy school environment; health promotion for staff; family and community involvement; and health education. </a:t>
            </a:r>
          </a:p>
          <a:p>
            <a:endParaRPr lang="en-US" dirty="0"/>
          </a:p>
          <a:p>
            <a:r>
              <a:rPr lang="en-US" dirty="0"/>
              <a:t>For example, if a school wants to improve its physical activity programs, it should certainly enhance the physical education program.  However, the school should also think about other ways to increase physical activity among students.  Students should be taught about physical activity in health education class; families should be taught about the importance of physical activity and encouraged to model healthy behaviors; schools should seek out physical activity opportunities in the community; staff should model physical activity; the environment should be conducive to physical activity (e.g., having sidewalks around the school, having adequate gyms and tracks), health and social services providers in the school could provide individual counseling related to physical activity or weight management; and so forth.</a:t>
            </a:r>
          </a:p>
          <a:p>
            <a:endParaRPr lang="en-US" dirty="0"/>
          </a:p>
          <a:p>
            <a:endParaRPr lang="en-US" dirty="0"/>
          </a:p>
        </p:txBody>
      </p:sp>
    </p:spTree>
    <p:extLst>
      <p:ext uri="{BB962C8B-B14F-4D97-AF65-F5344CB8AC3E}">
        <p14:creationId xmlns:p14="http://schemas.microsoft.com/office/powerpoint/2010/main" val="386123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5B02A-A0E5-4884-85D9-0D66018F145E}" type="slidenum">
              <a:rPr lang="en-US"/>
              <a:pPr/>
              <a:t>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dirty="0"/>
              <a:t>The </a:t>
            </a:r>
            <a:r>
              <a:rPr lang="en-US" dirty="0" smtClean="0"/>
              <a:t>6</a:t>
            </a:r>
            <a:r>
              <a:rPr lang="en-US" baseline="30000" dirty="0" smtClean="0"/>
              <a:t>th</a:t>
            </a:r>
            <a:r>
              <a:rPr lang="en-US" dirty="0" smtClean="0"/>
              <a:t> </a:t>
            </a:r>
            <a:r>
              <a:rPr lang="en-US" dirty="0"/>
              <a:t>edition of the </a:t>
            </a:r>
            <a:r>
              <a:rPr lang="en-US" dirty="0" smtClean="0"/>
              <a:t>SHI released </a:t>
            </a:r>
            <a:r>
              <a:rPr lang="en-US" smtClean="0"/>
              <a:t>in 2014 </a:t>
            </a:r>
            <a:r>
              <a:rPr lang="en-US" dirty="0" smtClean="0"/>
              <a:t>addresses six </a:t>
            </a:r>
            <a:r>
              <a:rPr lang="en-US" dirty="0"/>
              <a:t>health topics:  physical activity; nutrition; tobacco-use prevention; safety (unintentional injury and violence </a:t>
            </a:r>
            <a:r>
              <a:rPr lang="en-US" dirty="0" smtClean="0"/>
              <a:t>prevention);</a:t>
            </a:r>
            <a:r>
              <a:rPr lang="en-US" baseline="0" dirty="0" smtClean="0"/>
              <a:t> </a:t>
            </a:r>
            <a:r>
              <a:rPr lang="en-US" dirty="0" smtClean="0"/>
              <a:t>asthma; and sexual</a:t>
            </a:r>
            <a:r>
              <a:rPr lang="en-US" baseline="0" dirty="0" smtClean="0"/>
              <a:t> health</a:t>
            </a:r>
            <a:r>
              <a:rPr lang="en-US" dirty="0" smtClean="0"/>
              <a:t>.  </a:t>
            </a:r>
            <a:endParaRPr lang="en-US" dirty="0"/>
          </a:p>
          <a:p>
            <a:endParaRPr lang="en-US" dirty="0"/>
          </a:p>
        </p:txBody>
      </p:sp>
    </p:spTree>
    <p:extLst>
      <p:ext uri="{BB962C8B-B14F-4D97-AF65-F5344CB8AC3E}">
        <p14:creationId xmlns:p14="http://schemas.microsoft.com/office/powerpoint/2010/main" val="850261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4C60A-640B-481D-B8FE-7378935BA80C}" type="slidenum">
              <a:rPr lang="en-US"/>
              <a:pPr/>
              <a:t>7</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a:lnSpc>
                <a:spcPct val="90000"/>
              </a:lnSpc>
            </a:pPr>
            <a:r>
              <a:rPr lang="en-US" dirty="0"/>
              <a:t>The SHI is being widely implemented throughout the United States and has even been adapted for use in Canada, Mexico, and Saudi Arabia. In some areas of the country, the SHI has been used in high concentrations. For example, in hundreds of schools in Missouri, Georgia, and Kansas; in addition, all metro Nashville schools, 93 schools in Austin, and more than half of the middle schools in Houston.  “SHI” is one of the most searched terms on the Division of Adolescent and School Health (DASH) Web </a:t>
            </a:r>
            <a:r>
              <a:rPr lang="en-US" dirty="0" smtClean="0"/>
              <a:t>site. </a:t>
            </a:r>
            <a:r>
              <a:rPr lang="en-US" dirty="0"/>
              <a:t>School Health Index online has more than 19,000 registered users. From 2007 through 2011, the CDC warehouse shipped more than 27,000 copies of SHI.</a:t>
            </a:r>
          </a:p>
          <a:p>
            <a:endParaRPr lang="en-US" dirty="0"/>
          </a:p>
        </p:txBody>
      </p:sp>
    </p:spTree>
    <p:extLst>
      <p:ext uri="{BB962C8B-B14F-4D97-AF65-F5344CB8AC3E}">
        <p14:creationId xmlns:p14="http://schemas.microsoft.com/office/powerpoint/2010/main" val="4015332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2612C9-A9ED-4FD8-A769-A4DBAEF13B29}" type="slidenum">
              <a:rPr lang="en-US"/>
              <a:pPr/>
              <a:t>8</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dirty="0"/>
              <a:t>As a result of implementing the SHI, schools have made a wide variety of changes in their school health and safety policies and programs. For example, schools have:  </a:t>
            </a:r>
          </a:p>
          <a:p>
            <a:endParaRPr lang="en-US" dirty="0"/>
          </a:p>
          <a:p>
            <a:r>
              <a:rPr lang="en-US" dirty="0"/>
              <a:t>Created a school health team.</a:t>
            </a:r>
          </a:p>
          <a:p>
            <a:r>
              <a:rPr lang="en-US" dirty="0"/>
              <a:t>Moved healthier options to the front of the lunch line.</a:t>
            </a:r>
          </a:p>
          <a:p>
            <a:r>
              <a:rPr lang="en-US" dirty="0"/>
              <a:t>Increased time for physical education.</a:t>
            </a:r>
          </a:p>
          <a:p>
            <a:r>
              <a:rPr lang="en-US" dirty="0"/>
              <a:t>Started staff and student walking clubs.</a:t>
            </a:r>
          </a:p>
          <a:p>
            <a:r>
              <a:rPr lang="en-US" dirty="0"/>
              <a:t>Added healthy choices to vending machines.</a:t>
            </a:r>
          </a:p>
          <a:p>
            <a:r>
              <a:rPr lang="en-US" dirty="0"/>
              <a:t>Offered access to the gym outside of school hours.</a:t>
            </a:r>
          </a:p>
          <a:p>
            <a:r>
              <a:rPr lang="en-US" dirty="0"/>
              <a:t>Provided parent education through newsletters and healthy activity nights.</a:t>
            </a:r>
          </a:p>
          <a:p>
            <a:r>
              <a:rPr lang="en-US" dirty="0"/>
              <a:t>Replaced fried foods with baked items.</a:t>
            </a:r>
          </a:p>
          <a:p>
            <a:r>
              <a:rPr lang="en-US" dirty="0"/>
              <a:t>Provided conflict resolution training to staff.</a:t>
            </a:r>
          </a:p>
          <a:p>
            <a:r>
              <a:rPr lang="en-US" dirty="0"/>
              <a:t>Offered health screenings for staff.</a:t>
            </a:r>
          </a:p>
          <a:p>
            <a:endParaRPr lang="en-US" dirty="0"/>
          </a:p>
        </p:txBody>
      </p:sp>
    </p:spTree>
    <p:extLst>
      <p:ext uri="{BB962C8B-B14F-4D97-AF65-F5344CB8AC3E}">
        <p14:creationId xmlns:p14="http://schemas.microsoft.com/office/powerpoint/2010/main" val="3211085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8FED7-9386-4921-81AF-B24A22AED939}" type="slidenum">
              <a:rPr lang="en-US"/>
              <a:pPr/>
              <a:t>9</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t>It is important to note that the SHI is not designed to compare schools with each other.  Low scores on the SHI do not indicate that you have a “low-performing” school. The SHI is a tool to help your school make an accurate and fair assessment of its health and safety programs and policies for the sole purpose of better serving the needs of your students, families, and staff.</a:t>
            </a:r>
          </a:p>
          <a:p>
            <a:endParaRPr lang="en-US"/>
          </a:p>
          <a:p>
            <a:r>
              <a:rPr lang="en-US"/>
              <a:t>Completion of the SHI will conclude with the development of an action plan.  The actions recommended in your plan often will not require any changes in staff responsibilities or additional resources.  </a:t>
            </a:r>
          </a:p>
          <a:p>
            <a:pPr>
              <a:buFontTx/>
              <a:buChar char="•"/>
            </a:pPr>
            <a:endParaRPr lang="en-US"/>
          </a:p>
          <a:p>
            <a:r>
              <a:rPr lang="en-US"/>
              <a:t>Of course, some actions might require new resources.  Completing the SHI, however, can provide you with the information to help stimulate support and justify funding requests.</a:t>
            </a:r>
          </a:p>
          <a:p>
            <a:endParaRPr lang="en-US"/>
          </a:p>
          <a:p>
            <a:endParaRPr lang="en-US"/>
          </a:p>
        </p:txBody>
      </p:sp>
    </p:spTree>
    <p:extLst>
      <p:ext uri="{BB962C8B-B14F-4D97-AF65-F5344CB8AC3E}">
        <p14:creationId xmlns:p14="http://schemas.microsoft.com/office/powerpoint/2010/main" val="30170403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6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43364" name="Text Box 4"/>
          <p:cNvSpPr txBox="1">
            <a:spLocks noChangeArrowheads="1"/>
          </p:cNvSpPr>
          <p:nvPr/>
        </p:nvSpPr>
        <p:spPr bwMode="auto">
          <a:xfrm>
            <a:off x="533400" y="6324600"/>
            <a:ext cx="7162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43365" name="Rectangle 5"/>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43366" name="Text Box 6"/>
          <p:cNvSpPr txBox="1">
            <a:spLocks noChangeArrowheads="1"/>
          </p:cNvSpPr>
          <p:nvPr/>
        </p:nvSpPr>
        <p:spPr bwMode="auto">
          <a:xfrm>
            <a:off x="533400" y="6324600"/>
            <a:ext cx="7162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43368" name="Text Box 8"/>
          <p:cNvSpPr txBox="1">
            <a:spLocks noChangeArrowheads="1"/>
          </p:cNvSpPr>
          <p:nvPr userDrawn="1"/>
        </p:nvSpPr>
        <p:spPr bwMode="auto">
          <a:xfrm>
            <a:off x="533400" y="6324600"/>
            <a:ext cx="7162800"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143370" name="Picture 10"/>
          <p:cNvPicPr>
            <a:picLocks noChangeAspect="1" noChangeArrowheads="1"/>
          </p:cNvPicPr>
          <p:nvPr userDrawn="1"/>
        </p:nvPicPr>
        <p:blipFill>
          <a:blip r:embed="rId2" cstate="print"/>
          <a:srcRect/>
          <a:stretch>
            <a:fillRect/>
          </a:stretch>
        </p:blipFill>
        <p:spPr bwMode="auto">
          <a:xfrm>
            <a:off x="0" y="0"/>
            <a:ext cx="9144000" cy="1447800"/>
          </a:xfrm>
          <a:prstGeom prst="rect">
            <a:avLst/>
          </a:prstGeom>
          <a:noFill/>
          <a:ln w="9525">
            <a:noFill/>
            <a:miter lim="800000"/>
            <a:headEnd/>
            <a:tailEnd/>
          </a:ln>
          <a:effectLst/>
        </p:spPr>
      </p:pic>
      <p:pic>
        <p:nvPicPr>
          <p:cNvPr id="143371" name="Picture 11" descr="_gif"/>
          <p:cNvPicPr>
            <a:picLocks noChangeAspect="1" noChangeArrowheads="1"/>
          </p:cNvPicPr>
          <p:nvPr userDrawn="1"/>
        </p:nvPicPr>
        <p:blipFill>
          <a:blip r:embed="rId3" cstate="print"/>
          <a:srcRect l="11250"/>
          <a:stretch>
            <a:fillRect/>
          </a:stretch>
        </p:blipFill>
        <p:spPr bwMode="auto">
          <a:xfrm>
            <a:off x="0" y="990600"/>
            <a:ext cx="5410200" cy="57912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938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CCE2"/>
        </a:solidFill>
        <a:effectLst/>
      </p:bgPr>
    </p:bg>
    <p:spTree>
      <p:nvGrpSpPr>
        <p:cNvPr id="1" name=""/>
        <p:cNvGrpSpPr/>
        <p:nvPr/>
      </p:nvGrpSpPr>
      <p:grpSpPr>
        <a:xfrm>
          <a:off x="0" y="0"/>
          <a:ext cx="0" cy="0"/>
          <a:chOff x="0" y="0"/>
          <a:chExt cx="0" cy="0"/>
        </a:xfrm>
      </p:grpSpPr>
      <p:pic>
        <p:nvPicPr>
          <p:cNvPr id="142338" name="Picture 2" descr="_gif"/>
          <p:cNvPicPr>
            <a:picLocks noChangeAspect="1" noChangeArrowheads="1"/>
          </p:cNvPicPr>
          <p:nvPr/>
        </p:nvPicPr>
        <p:blipFill>
          <a:blip r:embed="rId13" cstate="print"/>
          <a:srcRect l="11250" t="4301"/>
          <a:stretch>
            <a:fillRect/>
          </a:stretch>
        </p:blipFill>
        <p:spPr bwMode="auto">
          <a:xfrm>
            <a:off x="0" y="0"/>
            <a:ext cx="5410200" cy="6781800"/>
          </a:xfrm>
          <a:prstGeom prst="rect">
            <a:avLst/>
          </a:prstGeom>
          <a:noFill/>
        </p:spPr>
      </p:pic>
      <p:sp>
        <p:nvSpPr>
          <p:cNvPr id="142339" name="Rectangle 3"/>
          <p:cNvSpPr>
            <a:spLocks noGrp="1" noChangeArrowheads="1"/>
          </p:cNvSpPr>
          <p:nvPr>
            <p:ph type="body" idx="1"/>
          </p:nvPr>
        </p:nvSpPr>
        <p:spPr bwMode="auto">
          <a:xfrm>
            <a:off x="457200" y="1493838"/>
            <a:ext cx="8229600" cy="4525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2340" name="Rectangle 4"/>
          <p:cNvSpPr>
            <a:spLocks noGrp="1" noChangeArrowheads="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2341" name="Text Box 5"/>
          <p:cNvSpPr txBox="1">
            <a:spLocks noChangeArrowheads="1"/>
          </p:cNvSpPr>
          <p:nvPr/>
        </p:nvSpPr>
        <p:spPr bwMode="auto">
          <a:xfrm>
            <a:off x="533400" y="6324600"/>
            <a:ext cx="7162800" cy="366713"/>
          </a:xfrm>
          <a:prstGeom prst="rect">
            <a:avLst/>
          </a:prstGeom>
          <a:noFill/>
          <a:ln w="9525">
            <a:noFill/>
            <a:miter lim="800000"/>
            <a:headEnd/>
            <a:tailEnd/>
          </a:ln>
          <a:effectLst/>
        </p:spPr>
        <p:txBody>
          <a:bodyPr>
            <a:spAutoFit/>
          </a:bodyPr>
          <a:lstStyle/>
          <a:p>
            <a:pPr>
              <a:spcBef>
                <a:spcPct val="50000"/>
              </a:spcBef>
            </a:pPr>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fontAlgn="base">
        <a:spcBef>
          <a:spcPct val="0"/>
        </a:spcBef>
        <a:spcAft>
          <a:spcPct val="0"/>
        </a:spcAft>
        <a:defRPr sz="3200" b="1">
          <a:solidFill>
            <a:schemeClr val="accent2"/>
          </a:solidFill>
          <a:latin typeface="+mj-lt"/>
          <a:ea typeface="+mj-ea"/>
          <a:cs typeface="+mj-cs"/>
        </a:defRPr>
      </a:lvl1pPr>
      <a:lvl2pPr algn="ctr" rtl="0" fontAlgn="base">
        <a:spcBef>
          <a:spcPct val="0"/>
        </a:spcBef>
        <a:spcAft>
          <a:spcPct val="0"/>
        </a:spcAft>
        <a:defRPr sz="3200" b="1">
          <a:solidFill>
            <a:schemeClr val="accent2"/>
          </a:solidFill>
          <a:latin typeface="Arial" charset="0"/>
        </a:defRPr>
      </a:lvl2pPr>
      <a:lvl3pPr algn="ctr" rtl="0" fontAlgn="base">
        <a:spcBef>
          <a:spcPct val="0"/>
        </a:spcBef>
        <a:spcAft>
          <a:spcPct val="0"/>
        </a:spcAft>
        <a:defRPr sz="3200" b="1">
          <a:solidFill>
            <a:schemeClr val="accent2"/>
          </a:solidFill>
          <a:latin typeface="Arial" charset="0"/>
        </a:defRPr>
      </a:lvl3pPr>
      <a:lvl4pPr algn="ctr" rtl="0" fontAlgn="base">
        <a:spcBef>
          <a:spcPct val="0"/>
        </a:spcBef>
        <a:spcAft>
          <a:spcPct val="0"/>
        </a:spcAft>
        <a:defRPr sz="3200" b="1">
          <a:solidFill>
            <a:schemeClr val="accent2"/>
          </a:solidFill>
          <a:latin typeface="Arial" charset="0"/>
        </a:defRPr>
      </a:lvl4pPr>
      <a:lvl5pPr algn="ctr" rtl="0" fontAlgn="base">
        <a:spcBef>
          <a:spcPct val="0"/>
        </a:spcBef>
        <a:spcAft>
          <a:spcPct val="0"/>
        </a:spcAft>
        <a:defRPr sz="3200" b="1">
          <a:solidFill>
            <a:schemeClr val="accent2"/>
          </a:solidFill>
          <a:latin typeface="Arial" charset="0"/>
        </a:defRPr>
      </a:lvl5pPr>
      <a:lvl6pPr marL="457200" algn="ctr" rtl="0" fontAlgn="base">
        <a:spcBef>
          <a:spcPct val="0"/>
        </a:spcBef>
        <a:spcAft>
          <a:spcPct val="0"/>
        </a:spcAft>
        <a:defRPr sz="3200" b="1">
          <a:solidFill>
            <a:schemeClr val="accent2"/>
          </a:solidFill>
          <a:latin typeface="Arial" charset="0"/>
        </a:defRPr>
      </a:lvl6pPr>
      <a:lvl7pPr marL="914400" algn="ctr" rtl="0" fontAlgn="base">
        <a:spcBef>
          <a:spcPct val="0"/>
        </a:spcBef>
        <a:spcAft>
          <a:spcPct val="0"/>
        </a:spcAft>
        <a:defRPr sz="3200" b="1">
          <a:solidFill>
            <a:schemeClr val="accent2"/>
          </a:solidFill>
          <a:latin typeface="Arial" charset="0"/>
        </a:defRPr>
      </a:lvl7pPr>
      <a:lvl8pPr marL="1371600" algn="ctr" rtl="0" fontAlgn="base">
        <a:spcBef>
          <a:spcPct val="0"/>
        </a:spcBef>
        <a:spcAft>
          <a:spcPct val="0"/>
        </a:spcAft>
        <a:defRPr sz="3200" b="1">
          <a:solidFill>
            <a:schemeClr val="accent2"/>
          </a:solidFill>
          <a:latin typeface="Arial" charset="0"/>
        </a:defRPr>
      </a:lvl8pPr>
      <a:lvl9pPr marL="1828800" algn="ctr" rtl="0" fontAlgn="base">
        <a:spcBef>
          <a:spcPct val="0"/>
        </a:spcBef>
        <a:spcAft>
          <a:spcPct val="0"/>
        </a:spcAft>
        <a:defRPr sz="3200" b="1">
          <a:solidFill>
            <a:schemeClr val="accent2"/>
          </a:solidFill>
          <a:latin typeface="Arial" charset="0"/>
        </a:defRPr>
      </a:lvl9pPr>
    </p:titleStyle>
    <p:bodyStyle>
      <a:lvl1pPr marL="342900" indent="-342900" algn="l" rtl="0" fontAlgn="base">
        <a:spcBef>
          <a:spcPct val="20000"/>
        </a:spcBef>
        <a:spcAft>
          <a:spcPct val="0"/>
        </a:spcAft>
        <a:buClr>
          <a:srgbClr val="800080"/>
        </a:buClr>
        <a:buSzPct val="120000"/>
        <a:buChar char="•"/>
        <a:defRPr sz="3200">
          <a:solidFill>
            <a:schemeClr val="accent2"/>
          </a:solidFill>
          <a:latin typeface="+mn-lt"/>
          <a:ea typeface="+mn-ea"/>
          <a:cs typeface="+mn-cs"/>
        </a:defRPr>
      </a:lvl1pPr>
      <a:lvl2pPr marL="742950" indent="-285750" algn="l" rtl="0" fontAlgn="base">
        <a:spcBef>
          <a:spcPct val="20000"/>
        </a:spcBef>
        <a:spcAft>
          <a:spcPct val="0"/>
        </a:spcAft>
        <a:buClr>
          <a:srgbClr val="800080"/>
        </a:buClr>
        <a:buChar char="–"/>
        <a:defRPr sz="2800">
          <a:solidFill>
            <a:schemeClr val="accent2"/>
          </a:solidFill>
          <a:latin typeface="+mn-lt"/>
        </a:defRPr>
      </a:lvl2pPr>
      <a:lvl3pPr marL="1143000" indent="-228600" algn="l" rtl="0" fontAlgn="base">
        <a:spcBef>
          <a:spcPct val="20000"/>
        </a:spcBef>
        <a:spcAft>
          <a:spcPct val="0"/>
        </a:spcAft>
        <a:buClr>
          <a:srgbClr val="800080"/>
        </a:buClr>
        <a:buChar char="•"/>
        <a:defRPr sz="2400">
          <a:solidFill>
            <a:schemeClr val="accent2"/>
          </a:solidFill>
          <a:latin typeface="+mn-lt"/>
        </a:defRPr>
      </a:lvl3pPr>
      <a:lvl4pPr marL="1600200" indent="-228600" algn="l" rtl="0" fontAlgn="base">
        <a:spcBef>
          <a:spcPct val="20000"/>
        </a:spcBef>
        <a:spcAft>
          <a:spcPct val="0"/>
        </a:spcAft>
        <a:buClr>
          <a:srgbClr val="800080"/>
        </a:buClr>
        <a:buChar char="–"/>
        <a:defRPr sz="2000">
          <a:solidFill>
            <a:schemeClr val="accent2"/>
          </a:solidFill>
          <a:latin typeface="+mn-lt"/>
        </a:defRPr>
      </a:lvl4pPr>
      <a:lvl5pPr marL="2057400" indent="-228600" algn="l" rtl="0" fontAlgn="base">
        <a:spcBef>
          <a:spcPct val="20000"/>
        </a:spcBef>
        <a:spcAft>
          <a:spcPct val="0"/>
        </a:spcAft>
        <a:buClr>
          <a:srgbClr val="800080"/>
        </a:buClr>
        <a:buChar char="»"/>
        <a:defRPr sz="2000">
          <a:solidFill>
            <a:schemeClr val="accent2"/>
          </a:solidFill>
          <a:latin typeface="+mn-lt"/>
        </a:defRPr>
      </a:lvl5pPr>
      <a:lvl6pPr marL="2514600" indent="-228600" algn="l" rtl="0" fontAlgn="base">
        <a:spcBef>
          <a:spcPct val="20000"/>
        </a:spcBef>
        <a:spcAft>
          <a:spcPct val="0"/>
        </a:spcAft>
        <a:buClr>
          <a:srgbClr val="800080"/>
        </a:buClr>
        <a:buChar char="»"/>
        <a:defRPr sz="2000">
          <a:solidFill>
            <a:schemeClr val="accent2"/>
          </a:solidFill>
          <a:latin typeface="+mn-lt"/>
        </a:defRPr>
      </a:lvl6pPr>
      <a:lvl7pPr marL="2971800" indent="-228600" algn="l" rtl="0" fontAlgn="base">
        <a:spcBef>
          <a:spcPct val="20000"/>
        </a:spcBef>
        <a:spcAft>
          <a:spcPct val="0"/>
        </a:spcAft>
        <a:buClr>
          <a:srgbClr val="800080"/>
        </a:buClr>
        <a:buChar char="»"/>
        <a:defRPr sz="2000">
          <a:solidFill>
            <a:schemeClr val="accent2"/>
          </a:solidFill>
          <a:latin typeface="+mn-lt"/>
        </a:defRPr>
      </a:lvl7pPr>
      <a:lvl8pPr marL="3429000" indent="-228600" algn="l" rtl="0" fontAlgn="base">
        <a:spcBef>
          <a:spcPct val="20000"/>
        </a:spcBef>
        <a:spcAft>
          <a:spcPct val="0"/>
        </a:spcAft>
        <a:buClr>
          <a:srgbClr val="800080"/>
        </a:buClr>
        <a:buChar char="»"/>
        <a:defRPr sz="2000">
          <a:solidFill>
            <a:schemeClr val="accent2"/>
          </a:solidFill>
          <a:latin typeface="+mn-lt"/>
        </a:defRPr>
      </a:lvl8pPr>
      <a:lvl9pPr marL="3886200" indent="-228600" algn="l" rtl="0" fontAlgn="base">
        <a:spcBef>
          <a:spcPct val="20000"/>
        </a:spcBef>
        <a:spcAft>
          <a:spcPct val="0"/>
        </a:spcAft>
        <a:buClr>
          <a:srgbClr val="800080"/>
        </a:buClr>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hyperlink" Target="http://www.cdc.gov/HealthyYouth/shi/"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3051175"/>
          </a:xfrm>
        </p:spPr>
        <p:txBody>
          <a:bodyPr/>
          <a:lstStyle/>
          <a:p>
            <a:r>
              <a:rPr lang="en-US" sz="4400"/>
              <a:t>CDC’s </a:t>
            </a:r>
            <a:r>
              <a:rPr lang="en-US" sz="4400" i="1"/>
              <a:t>School Health Index:  A Self-Assessment and Planning Guide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z="4000"/>
              <a:t>What SHI Is and What SHI Is NOT</a:t>
            </a:r>
          </a:p>
        </p:txBody>
      </p:sp>
      <p:sp>
        <p:nvSpPr>
          <p:cNvPr id="55300" name="AutoShape 4"/>
          <p:cNvSpPr>
            <a:spLocks noChangeArrowheads="1"/>
          </p:cNvSpPr>
          <p:nvPr/>
        </p:nvSpPr>
        <p:spPr bwMode="auto">
          <a:xfrm>
            <a:off x="304800" y="2286000"/>
            <a:ext cx="3962400" cy="1066800"/>
          </a:xfrm>
          <a:prstGeom prst="roundRect">
            <a:avLst>
              <a:gd name="adj" fmla="val 16667"/>
            </a:avLst>
          </a:prstGeom>
          <a:solidFill>
            <a:srgbClr val="D8BCD8"/>
          </a:solidFill>
          <a:ln w="9525" algn="ctr">
            <a:solidFill>
              <a:srgbClr val="800080"/>
            </a:solidFill>
            <a:round/>
            <a:headEnd/>
            <a:tailEnd/>
          </a:ln>
          <a:effectLst/>
        </p:spPr>
        <p:txBody>
          <a:bodyPr wrap="none" anchor="ctr"/>
          <a:lstStyle/>
          <a:p>
            <a:pPr algn="ctr"/>
            <a:r>
              <a:rPr lang="en-US" sz="2400">
                <a:solidFill>
                  <a:srgbClr val="333399"/>
                </a:solidFill>
              </a:rPr>
              <a:t>Self-assessment and</a:t>
            </a:r>
          </a:p>
          <a:p>
            <a:pPr algn="ctr"/>
            <a:r>
              <a:rPr lang="en-US" sz="2400">
                <a:solidFill>
                  <a:srgbClr val="333399"/>
                </a:solidFill>
              </a:rPr>
              <a:t>planning tool</a:t>
            </a:r>
          </a:p>
        </p:txBody>
      </p:sp>
      <p:sp>
        <p:nvSpPr>
          <p:cNvPr id="55301" name="AutoShape 5"/>
          <p:cNvSpPr>
            <a:spLocks noChangeArrowheads="1"/>
          </p:cNvSpPr>
          <p:nvPr/>
        </p:nvSpPr>
        <p:spPr bwMode="auto">
          <a:xfrm>
            <a:off x="4876800" y="2286000"/>
            <a:ext cx="3962400" cy="1066800"/>
          </a:xfrm>
          <a:prstGeom prst="roundRect">
            <a:avLst>
              <a:gd name="adj" fmla="val 16667"/>
            </a:avLst>
          </a:prstGeom>
          <a:solidFill>
            <a:srgbClr val="D8BCD8"/>
          </a:solidFill>
          <a:ln w="9525" algn="ctr">
            <a:solidFill>
              <a:srgbClr val="800080"/>
            </a:solidFill>
            <a:round/>
            <a:headEnd/>
            <a:tailEnd/>
          </a:ln>
          <a:effectLst/>
        </p:spPr>
        <p:txBody>
          <a:bodyPr wrap="none" anchor="ctr"/>
          <a:lstStyle/>
          <a:p>
            <a:pPr algn="ctr"/>
            <a:r>
              <a:rPr lang="en-US" sz="2400">
                <a:solidFill>
                  <a:srgbClr val="333399"/>
                </a:solidFill>
              </a:rPr>
              <a:t>Research or evaluation tool</a:t>
            </a:r>
          </a:p>
        </p:txBody>
      </p:sp>
      <p:sp>
        <p:nvSpPr>
          <p:cNvPr id="55302" name="AutoShape 6"/>
          <p:cNvSpPr>
            <a:spLocks noChangeArrowheads="1"/>
          </p:cNvSpPr>
          <p:nvPr/>
        </p:nvSpPr>
        <p:spPr bwMode="auto">
          <a:xfrm>
            <a:off x="304800" y="4419600"/>
            <a:ext cx="3962400" cy="1066800"/>
          </a:xfrm>
          <a:prstGeom prst="roundRect">
            <a:avLst>
              <a:gd name="adj" fmla="val 16667"/>
            </a:avLst>
          </a:prstGeom>
          <a:solidFill>
            <a:srgbClr val="D8BCD8"/>
          </a:solidFill>
          <a:ln w="9525" algn="ctr">
            <a:solidFill>
              <a:srgbClr val="800080"/>
            </a:solidFill>
            <a:round/>
            <a:headEnd/>
            <a:tailEnd/>
          </a:ln>
          <a:effectLst/>
        </p:spPr>
        <p:txBody>
          <a:bodyPr wrap="none" anchor="ctr"/>
          <a:lstStyle/>
          <a:p>
            <a:pPr algn="ctr"/>
            <a:r>
              <a:rPr lang="en-US" sz="2400">
                <a:solidFill>
                  <a:srgbClr val="333399"/>
                </a:solidFill>
              </a:rPr>
              <a:t>Educational and</a:t>
            </a:r>
          </a:p>
          <a:p>
            <a:pPr algn="ctr"/>
            <a:r>
              <a:rPr lang="en-US" sz="2400">
                <a:solidFill>
                  <a:srgbClr val="333399"/>
                </a:solidFill>
              </a:rPr>
              <a:t>community-organizing</a:t>
            </a:r>
          </a:p>
          <a:p>
            <a:pPr algn="ctr"/>
            <a:r>
              <a:rPr lang="en-US" sz="2400">
                <a:solidFill>
                  <a:srgbClr val="333399"/>
                </a:solidFill>
              </a:rPr>
              <a:t>process</a:t>
            </a:r>
          </a:p>
        </p:txBody>
      </p:sp>
      <p:sp>
        <p:nvSpPr>
          <p:cNvPr id="55303" name="AutoShape 7"/>
          <p:cNvSpPr>
            <a:spLocks noChangeArrowheads="1"/>
          </p:cNvSpPr>
          <p:nvPr/>
        </p:nvSpPr>
        <p:spPr bwMode="auto">
          <a:xfrm>
            <a:off x="4876800" y="4419600"/>
            <a:ext cx="3962400" cy="1066800"/>
          </a:xfrm>
          <a:prstGeom prst="roundRect">
            <a:avLst>
              <a:gd name="adj" fmla="val 16667"/>
            </a:avLst>
          </a:prstGeom>
          <a:solidFill>
            <a:srgbClr val="D8BCD8"/>
          </a:solidFill>
          <a:ln w="9525" algn="ctr">
            <a:solidFill>
              <a:srgbClr val="800080"/>
            </a:solidFill>
            <a:round/>
            <a:headEnd/>
            <a:tailEnd/>
          </a:ln>
          <a:effectLst/>
        </p:spPr>
        <p:txBody>
          <a:bodyPr wrap="none" anchor="ctr"/>
          <a:lstStyle/>
          <a:p>
            <a:pPr algn="ctr"/>
            <a:r>
              <a:rPr lang="en-US" sz="2400">
                <a:solidFill>
                  <a:srgbClr val="333399"/>
                </a:solidFill>
              </a:rPr>
              <a:t>Tool to audit or punish</a:t>
            </a:r>
          </a:p>
          <a:p>
            <a:pPr algn="ctr"/>
            <a:r>
              <a:rPr lang="en-US" sz="2400">
                <a:solidFill>
                  <a:srgbClr val="333399"/>
                </a:solidFill>
              </a:rPr>
              <a:t>school staff</a:t>
            </a:r>
          </a:p>
        </p:txBody>
      </p:sp>
      <p:sp>
        <p:nvSpPr>
          <p:cNvPr id="55308" name="Line 12"/>
          <p:cNvSpPr>
            <a:spLocks noChangeShapeType="1"/>
          </p:cNvSpPr>
          <p:nvPr/>
        </p:nvSpPr>
        <p:spPr bwMode="auto">
          <a:xfrm flipV="1">
            <a:off x="4724400" y="2209800"/>
            <a:ext cx="4191000" cy="1066800"/>
          </a:xfrm>
          <a:prstGeom prst="line">
            <a:avLst/>
          </a:prstGeom>
          <a:noFill/>
          <a:ln w="38100">
            <a:solidFill>
              <a:schemeClr val="accent2"/>
            </a:solidFill>
            <a:round/>
            <a:headEnd/>
            <a:tailEnd/>
          </a:ln>
          <a:effectLst/>
        </p:spPr>
        <p:txBody>
          <a:bodyPr/>
          <a:lstStyle/>
          <a:p>
            <a:endParaRPr lang="en-US"/>
          </a:p>
        </p:txBody>
      </p:sp>
      <p:sp>
        <p:nvSpPr>
          <p:cNvPr id="55309" name="Line 13"/>
          <p:cNvSpPr>
            <a:spLocks noChangeShapeType="1"/>
          </p:cNvSpPr>
          <p:nvPr/>
        </p:nvSpPr>
        <p:spPr bwMode="auto">
          <a:xfrm flipV="1">
            <a:off x="4648200" y="4343400"/>
            <a:ext cx="4191000" cy="1066800"/>
          </a:xfrm>
          <a:prstGeom prst="line">
            <a:avLst/>
          </a:prstGeom>
          <a:noFill/>
          <a:ln w="38100">
            <a:solidFill>
              <a:schemeClr val="accent2"/>
            </a:solidFill>
            <a:round/>
            <a:headEnd/>
            <a:tailEnd/>
          </a:ln>
          <a:effectLst/>
        </p:spPr>
        <p:txBody>
          <a:bodyPr/>
          <a:lstStyle/>
          <a:p>
            <a:endParaRPr lang="en-US"/>
          </a:p>
        </p:txBody>
      </p:sp>
      <p:sp>
        <p:nvSpPr>
          <p:cNvPr id="55310" name="Line 14"/>
          <p:cNvSpPr>
            <a:spLocks noChangeShapeType="1"/>
          </p:cNvSpPr>
          <p:nvPr/>
        </p:nvSpPr>
        <p:spPr bwMode="auto">
          <a:xfrm>
            <a:off x="4800600" y="2209800"/>
            <a:ext cx="4114800" cy="1143000"/>
          </a:xfrm>
          <a:prstGeom prst="line">
            <a:avLst/>
          </a:prstGeom>
          <a:noFill/>
          <a:ln w="38100">
            <a:solidFill>
              <a:schemeClr val="accent2"/>
            </a:solidFill>
            <a:round/>
            <a:headEnd/>
            <a:tailEnd/>
          </a:ln>
          <a:effectLst/>
        </p:spPr>
        <p:txBody>
          <a:bodyPr/>
          <a:lstStyle/>
          <a:p>
            <a:endParaRPr lang="en-US"/>
          </a:p>
        </p:txBody>
      </p:sp>
      <p:sp>
        <p:nvSpPr>
          <p:cNvPr id="55311" name="Line 15"/>
          <p:cNvSpPr>
            <a:spLocks noChangeShapeType="1"/>
          </p:cNvSpPr>
          <p:nvPr/>
        </p:nvSpPr>
        <p:spPr bwMode="auto">
          <a:xfrm>
            <a:off x="4800600" y="4343400"/>
            <a:ext cx="4114800" cy="1143000"/>
          </a:xfrm>
          <a:prstGeom prst="line">
            <a:avLst/>
          </a:prstGeom>
          <a:noFill/>
          <a:ln w="38100">
            <a:solidFill>
              <a:schemeClr val="accent2"/>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a:t>What SHI Is and What SHI Is NOT</a:t>
            </a:r>
          </a:p>
        </p:txBody>
      </p:sp>
      <p:sp>
        <p:nvSpPr>
          <p:cNvPr id="57348" name="AutoShape 4"/>
          <p:cNvSpPr>
            <a:spLocks noChangeArrowheads="1"/>
          </p:cNvSpPr>
          <p:nvPr/>
        </p:nvSpPr>
        <p:spPr bwMode="auto">
          <a:xfrm>
            <a:off x="304800" y="2286000"/>
            <a:ext cx="3962400" cy="1066800"/>
          </a:xfrm>
          <a:prstGeom prst="roundRect">
            <a:avLst>
              <a:gd name="adj" fmla="val 16667"/>
            </a:avLst>
          </a:prstGeom>
          <a:solidFill>
            <a:srgbClr val="D8BCD8"/>
          </a:solidFill>
          <a:ln w="9525" algn="ctr">
            <a:solidFill>
              <a:srgbClr val="800080"/>
            </a:solidFill>
            <a:round/>
            <a:headEnd/>
            <a:tailEnd/>
          </a:ln>
          <a:effectLst/>
        </p:spPr>
        <p:txBody>
          <a:bodyPr wrap="none" anchor="ctr"/>
          <a:lstStyle/>
          <a:p>
            <a:pPr algn="ctr"/>
            <a:r>
              <a:rPr lang="en-US" sz="2400">
                <a:solidFill>
                  <a:srgbClr val="333399"/>
                </a:solidFill>
              </a:rPr>
              <a:t>Identifies low-cost or</a:t>
            </a:r>
          </a:p>
          <a:p>
            <a:pPr algn="ctr"/>
            <a:r>
              <a:rPr lang="en-US" sz="2400">
                <a:solidFill>
                  <a:srgbClr val="333399"/>
                </a:solidFill>
              </a:rPr>
              <a:t>no-cost changes</a:t>
            </a:r>
          </a:p>
        </p:txBody>
      </p:sp>
      <p:sp>
        <p:nvSpPr>
          <p:cNvPr id="57349" name="AutoShape 5"/>
          <p:cNvSpPr>
            <a:spLocks noChangeArrowheads="1"/>
          </p:cNvSpPr>
          <p:nvPr/>
        </p:nvSpPr>
        <p:spPr bwMode="auto">
          <a:xfrm>
            <a:off x="4876800" y="2286000"/>
            <a:ext cx="3962400" cy="1066800"/>
          </a:xfrm>
          <a:prstGeom prst="roundRect">
            <a:avLst>
              <a:gd name="adj" fmla="val 16667"/>
            </a:avLst>
          </a:prstGeom>
          <a:solidFill>
            <a:srgbClr val="D8BCD8"/>
          </a:solidFill>
          <a:ln w="9525" algn="ctr">
            <a:solidFill>
              <a:srgbClr val="800080"/>
            </a:solidFill>
            <a:round/>
            <a:headEnd/>
            <a:tailEnd/>
          </a:ln>
          <a:effectLst/>
        </p:spPr>
        <p:txBody>
          <a:bodyPr wrap="none" anchor="ctr"/>
          <a:lstStyle/>
          <a:p>
            <a:pPr algn="ctr"/>
            <a:r>
              <a:rPr lang="en-US" sz="2400">
                <a:solidFill>
                  <a:srgbClr val="333399"/>
                </a:solidFill>
              </a:rPr>
              <a:t>Requires</a:t>
            </a:r>
          </a:p>
          <a:p>
            <a:pPr algn="ctr"/>
            <a:r>
              <a:rPr lang="en-US" sz="2400">
                <a:solidFill>
                  <a:srgbClr val="333399"/>
                </a:solidFill>
              </a:rPr>
              <a:t>expensive changes</a:t>
            </a:r>
          </a:p>
        </p:txBody>
      </p:sp>
      <p:sp>
        <p:nvSpPr>
          <p:cNvPr id="57350" name="AutoShape 6"/>
          <p:cNvSpPr>
            <a:spLocks noChangeArrowheads="1"/>
          </p:cNvSpPr>
          <p:nvPr/>
        </p:nvSpPr>
        <p:spPr bwMode="auto">
          <a:xfrm>
            <a:off x="304800" y="4419600"/>
            <a:ext cx="3962400" cy="1066800"/>
          </a:xfrm>
          <a:prstGeom prst="roundRect">
            <a:avLst>
              <a:gd name="adj" fmla="val 16667"/>
            </a:avLst>
          </a:prstGeom>
          <a:solidFill>
            <a:srgbClr val="D8BCD8"/>
          </a:solidFill>
          <a:ln w="9525" algn="ctr">
            <a:solidFill>
              <a:srgbClr val="800080"/>
            </a:solidFill>
            <a:round/>
            <a:headEnd/>
            <a:tailEnd/>
          </a:ln>
          <a:effectLst/>
        </p:spPr>
        <p:txBody>
          <a:bodyPr wrap="none" anchor="ctr"/>
          <a:lstStyle/>
          <a:p>
            <a:pPr algn="ctr"/>
            <a:r>
              <a:rPr lang="en-US" sz="2400">
                <a:solidFill>
                  <a:srgbClr val="333399"/>
                </a:solidFill>
              </a:rPr>
              <a:t>Focused, reasonable, and</a:t>
            </a:r>
          </a:p>
          <a:p>
            <a:pPr algn="ctr"/>
            <a:r>
              <a:rPr lang="en-US" sz="2400">
                <a:solidFill>
                  <a:srgbClr val="333399"/>
                </a:solidFill>
              </a:rPr>
              <a:t>user-friendly experience</a:t>
            </a:r>
          </a:p>
        </p:txBody>
      </p:sp>
      <p:sp>
        <p:nvSpPr>
          <p:cNvPr id="57351" name="AutoShape 7"/>
          <p:cNvSpPr>
            <a:spLocks noChangeArrowheads="1"/>
          </p:cNvSpPr>
          <p:nvPr/>
        </p:nvSpPr>
        <p:spPr bwMode="auto">
          <a:xfrm>
            <a:off x="4876800" y="4419600"/>
            <a:ext cx="3962400" cy="1066800"/>
          </a:xfrm>
          <a:prstGeom prst="roundRect">
            <a:avLst>
              <a:gd name="adj" fmla="val 16667"/>
            </a:avLst>
          </a:prstGeom>
          <a:solidFill>
            <a:srgbClr val="D8BCD8"/>
          </a:solidFill>
          <a:ln w="9525" algn="ctr">
            <a:solidFill>
              <a:srgbClr val="800080"/>
            </a:solidFill>
            <a:round/>
            <a:headEnd/>
            <a:tailEnd/>
          </a:ln>
          <a:effectLst/>
        </p:spPr>
        <p:txBody>
          <a:bodyPr wrap="none" anchor="ctr"/>
          <a:lstStyle/>
          <a:p>
            <a:pPr algn="ctr"/>
            <a:r>
              <a:rPr lang="en-US" sz="2400">
                <a:solidFill>
                  <a:srgbClr val="333399"/>
                </a:solidFill>
              </a:rPr>
              <a:t>Long, bureaucratic, and</a:t>
            </a:r>
          </a:p>
          <a:p>
            <a:pPr algn="ctr"/>
            <a:r>
              <a:rPr lang="en-US" sz="2400">
                <a:solidFill>
                  <a:srgbClr val="333399"/>
                </a:solidFill>
              </a:rPr>
              <a:t>painful process</a:t>
            </a:r>
          </a:p>
        </p:txBody>
      </p:sp>
      <p:sp>
        <p:nvSpPr>
          <p:cNvPr id="57352" name="Line 8"/>
          <p:cNvSpPr>
            <a:spLocks noChangeShapeType="1"/>
          </p:cNvSpPr>
          <p:nvPr/>
        </p:nvSpPr>
        <p:spPr bwMode="auto">
          <a:xfrm flipV="1">
            <a:off x="4724400" y="2209800"/>
            <a:ext cx="4191000" cy="1066800"/>
          </a:xfrm>
          <a:prstGeom prst="line">
            <a:avLst/>
          </a:prstGeom>
          <a:noFill/>
          <a:ln w="38100">
            <a:solidFill>
              <a:schemeClr val="accent2"/>
            </a:solidFill>
            <a:round/>
            <a:headEnd/>
            <a:tailEnd/>
          </a:ln>
          <a:effectLst/>
        </p:spPr>
        <p:txBody>
          <a:bodyPr/>
          <a:lstStyle/>
          <a:p>
            <a:endParaRPr lang="en-US"/>
          </a:p>
        </p:txBody>
      </p:sp>
      <p:sp>
        <p:nvSpPr>
          <p:cNvPr id="57353" name="Line 9"/>
          <p:cNvSpPr>
            <a:spLocks noChangeShapeType="1"/>
          </p:cNvSpPr>
          <p:nvPr/>
        </p:nvSpPr>
        <p:spPr bwMode="auto">
          <a:xfrm flipV="1">
            <a:off x="4800600" y="4419600"/>
            <a:ext cx="4191000" cy="1066800"/>
          </a:xfrm>
          <a:prstGeom prst="line">
            <a:avLst/>
          </a:prstGeom>
          <a:noFill/>
          <a:ln w="38100">
            <a:solidFill>
              <a:schemeClr val="accent2"/>
            </a:solidFill>
            <a:round/>
            <a:headEnd/>
            <a:tailEnd/>
          </a:ln>
          <a:effectLst/>
        </p:spPr>
        <p:txBody>
          <a:bodyPr/>
          <a:lstStyle/>
          <a:p>
            <a:endParaRPr lang="en-US"/>
          </a:p>
        </p:txBody>
      </p:sp>
      <p:sp>
        <p:nvSpPr>
          <p:cNvPr id="57354" name="Line 10"/>
          <p:cNvSpPr>
            <a:spLocks noChangeShapeType="1"/>
          </p:cNvSpPr>
          <p:nvPr/>
        </p:nvSpPr>
        <p:spPr bwMode="auto">
          <a:xfrm>
            <a:off x="4800600" y="2209800"/>
            <a:ext cx="4114800" cy="1143000"/>
          </a:xfrm>
          <a:prstGeom prst="line">
            <a:avLst/>
          </a:prstGeom>
          <a:noFill/>
          <a:ln w="38100">
            <a:solidFill>
              <a:schemeClr val="accent2"/>
            </a:solidFill>
            <a:round/>
            <a:headEnd/>
            <a:tailEnd/>
          </a:ln>
          <a:effectLst/>
        </p:spPr>
        <p:txBody>
          <a:bodyPr/>
          <a:lstStyle/>
          <a:p>
            <a:endParaRPr lang="en-US"/>
          </a:p>
        </p:txBody>
      </p:sp>
      <p:sp>
        <p:nvSpPr>
          <p:cNvPr id="57355" name="Line 11"/>
          <p:cNvSpPr>
            <a:spLocks noChangeShapeType="1"/>
          </p:cNvSpPr>
          <p:nvPr/>
        </p:nvSpPr>
        <p:spPr bwMode="auto">
          <a:xfrm>
            <a:off x="4800600" y="4343400"/>
            <a:ext cx="4114800" cy="1143000"/>
          </a:xfrm>
          <a:prstGeom prst="line">
            <a:avLst/>
          </a:prstGeom>
          <a:noFill/>
          <a:ln w="38100">
            <a:solidFill>
              <a:schemeClr val="accent2"/>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a:t>Time Commitment</a:t>
            </a:r>
          </a:p>
        </p:txBody>
      </p:sp>
      <p:sp>
        <p:nvSpPr>
          <p:cNvPr id="61443" name="Rectangle 3"/>
          <p:cNvSpPr>
            <a:spLocks noGrp="1" noChangeArrowheads="1"/>
          </p:cNvSpPr>
          <p:nvPr>
            <p:ph type="body" idx="1"/>
          </p:nvPr>
        </p:nvSpPr>
        <p:spPr/>
        <p:txBody>
          <a:bodyPr/>
          <a:lstStyle/>
          <a:p>
            <a:pPr marL="0" indent="0"/>
            <a:r>
              <a:rPr lang="en-US"/>
              <a:t>  The SHI can be completed in as little as 6 hours:</a:t>
            </a:r>
          </a:p>
          <a:p>
            <a:pPr lvl="1"/>
            <a:r>
              <a:rPr lang="en-US"/>
              <a:t>Modules 1-4:  ~1 hour each</a:t>
            </a:r>
          </a:p>
          <a:p>
            <a:pPr lvl="1"/>
            <a:r>
              <a:rPr lang="en-US"/>
              <a:t>Modules 5-8:  ~30 minutes each</a:t>
            </a:r>
          </a:p>
          <a:p>
            <a:pPr marL="0" indent="0" algn="ctr" eaLnBrk="0" hangingPunct="0">
              <a:spcBef>
                <a:spcPct val="50000"/>
              </a:spcBef>
              <a:buClrTx/>
              <a:buSzTx/>
              <a:buFontTx/>
              <a:buNone/>
            </a:pPr>
            <a:r>
              <a:rPr lang="en-US" i="1"/>
              <a:t>A small investment of time can pay big dividends in improving students’ well-being, readiness to learn, and prospects for a healthy life.</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sz="4000"/>
              <a:t>SHI Format</a:t>
            </a:r>
          </a:p>
        </p:txBody>
      </p:sp>
      <p:sp>
        <p:nvSpPr>
          <p:cNvPr id="62467" name="Rectangle 3"/>
          <p:cNvSpPr>
            <a:spLocks noGrp="1" noChangeArrowheads="1"/>
          </p:cNvSpPr>
          <p:nvPr>
            <p:ph type="body" idx="1"/>
          </p:nvPr>
        </p:nvSpPr>
        <p:spPr>
          <a:xfrm>
            <a:off x="457200" y="1493838"/>
            <a:ext cx="8686800" cy="4525962"/>
          </a:xfrm>
        </p:spPr>
        <p:txBody>
          <a:bodyPr/>
          <a:lstStyle/>
          <a:p>
            <a:pPr>
              <a:lnSpc>
                <a:spcPct val="90000"/>
              </a:lnSpc>
            </a:pPr>
            <a:r>
              <a:rPr lang="en-US" dirty="0"/>
              <a:t>Completed by school health </a:t>
            </a:r>
            <a:r>
              <a:rPr lang="en-US" b="1" u="sng" dirty="0"/>
              <a:t>teams</a:t>
            </a:r>
          </a:p>
          <a:p>
            <a:pPr>
              <a:lnSpc>
                <a:spcPct val="90000"/>
              </a:lnSpc>
            </a:pPr>
            <a:r>
              <a:rPr lang="en-US" dirty="0"/>
              <a:t>Two separate versions:</a:t>
            </a:r>
          </a:p>
          <a:p>
            <a:pPr lvl="1">
              <a:lnSpc>
                <a:spcPct val="90000"/>
              </a:lnSpc>
            </a:pPr>
            <a:r>
              <a:rPr lang="en-US" dirty="0"/>
              <a:t>Elementary School</a:t>
            </a:r>
          </a:p>
          <a:p>
            <a:pPr lvl="1">
              <a:lnSpc>
                <a:spcPct val="90000"/>
              </a:lnSpc>
            </a:pPr>
            <a:r>
              <a:rPr lang="en-US" dirty="0"/>
              <a:t>Middle School/High School</a:t>
            </a:r>
          </a:p>
          <a:p>
            <a:pPr>
              <a:lnSpc>
                <a:spcPct val="90000"/>
              </a:lnSpc>
            </a:pPr>
            <a:r>
              <a:rPr lang="en-US" b="1" u="sng" dirty="0"/>
              <a:t>Self-Assessment:</a:t>
            </a:r>
            <a:r>
              <a:rPr lang="en-US" dirty="0"/>
              <a:t>  8 modules corresponding to Coordinated School </a:t>
            </a:r>
            <a:br>
              <a:rPr lang="en-US" dirty="0"/>
            </a:br>
            <a:r>
              <a:rPr lang="en-US" dirty="0" smtClean="0"/>
              <a:t>Health</a:t>
            </a:r>
          </a:p>
          <a:p>
            <a:pPr>
              <a:lnSpc>
                <a:spcPct val="90000"/>
              </a:lnSpc>
            </a:pPr>
            <a:r>
              <a:rPr lang="en-US" b="1" u="sng" dirty="0" smtClean="0"/>
              <a:t>Planning:</a:t>
            </a:r>
            <a:r>
              <a:rPr lang="en-US" dirty="0" smtClean="0"/>
              <a:t>  Planning for Improvement </a:t>
            </a:r>
            <a:br>
              <a:rPr lang="en-US" dirty="0" smtClean="0"/>
            </a:br>
            <a:r>
              <a:rPr lang="en-US" dirty="0" smtClean="0"/>
              <a:t>section</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4000" dirty="0"/>
              <a:t>Modules = </a:t>
            </a:r>
            <a:r>
              <a:rPr lang="en-US" sz="4000" dirty="0" smtClean="0"/>
              <a:t>CSH </a:t>
            </a:r>
            <a:r>
              <a:rPr lang="en-US" sz="4000" dirty="0"/>
              <a:t>Components</a:t>
            </a:r>
          </a:p>
        </p:txBody>
      </p:sp>
      <p:sp>
        <p:nvSpPr>
          <p:cNvPr id="83971" name="Rectangle 3"/>
          <p:cNvSpPr>
            <a:spLocks noGrp="1" noChangeArrowheads="1"/>
          </p:cNvSpPr>
          <p:nvPr>
            <p:ph type="body" idx="1"/>
          </p:nvPr>
        </p:nvSpPr>
        <p:spPr/>
        <p:txBody>
          <a:bodyPr/>
          <a:lstStyle/>
          <a:p>
            <a:pPr marL="609600" indent="-609600">
              <a:lnSpc>
                <a:spcPct val="90000"/>
              </a:lnSpc>
              <a:buFontTx/>
              <a:buAutoNum type="arabicPeriod"/>
            </a:pPr>
            <a:r>
              <a:rPr lang="en-US" sz="2800"/>
              <a:t>School Health and Safety Policies and Environment</a:t>
            </a:r>
          </a:p>
          <a:p>
            <a:pPr marL="609600" indent="-609600">
              <a:lnSpc>
                <a:spcPct val="90000"/>
              </a:lnSpc>
              <a:buFontTx/>
              <a:buAutoNum type="arabicPeriod"/>
            </a:pPr>
            <a:r>
              <a:rPr lang="en-US" sz="2800"/>
              <a:t>Health Education</a:t>
            </a:r>
          </a:p>
          <a:p>
            <a:pPr marL="609600" indent="-609600">
              <a:lnSpc>
                <a:spcPct val="90000"/>
              </a:lnSpc>
              <a:buFontTx/>
              <a:buAutoNum type="arabicPeriod"/>
            </a:pPr>
            <a:r>
              <a:rPr lang="en-US" sz="2800"/>
              <a:t>Physical Education and Other Physical Activity Programs</a:t>
            </a:r>
          </a:p>
          <a:p>
            <a:pPr marL="609600" indent="-609600">
              <a:lnSpc>
                <a:spcPct val="90000"/>
              </a:lnSpc>
              <a:buFontTx/>
              <a:buAutoNum type="arabicPeriod"/>
            </a:pPr>
            <a:r>
              <a:rPr lang="en-US" sz="2800"/>
              <a:t>Nutrition Services</a:t>
            </a:r>
          </a:p>
          <a:p>
            <a:pPr marL="609600" indent="-609600">
              <a:lnSpc>
                <a:spcPct val="90000"/>
              </a:lnSpc>
              <a:buFontTx/>
              <a:buAutoNum type="arabicPeriod"/>
            </a:pPr>
            <a:r>
              <a:rPr lang="en-US" sz="2800"/>
              <a:t>School Health Services</a:t>
            </a:r>
          </a:p>
          <a:p>
            <a:pPr marL="609600" indent="-609600">
              <a:lnSpc>
                <a:spcPct val="90000"/>
              </a:lnSpc>
              <a:buFontTx/>
              <a:buAutoNum type="arabicPeriod"/>
            </a:pPr>
            <a:r>
              <a:rPr lang="en-US" sz="2800"/>
              <a:t>School Counseling, Psychological, and Social Services</a:t>
            </a:r>
          </a:p>
          <a:p>
            <a:pPr marL="609600" indent="-609600">
              <a:lnSpc>
                <a:spcPct val="90000"/>
              </a:lnSpc>
              <a:buFontTx/>
              <a:buAutoNum type="arabicPeriod"/>
            </a:pPr>
            <a:r>
              <a:rPr lang="en-US" sz="2800"/>
              <a:t>Health Promotion for Staff</a:t>
            </a:r>
          </a:p>
          <a:p>
            <a:pPr marL="609600" indent="-609600">
              <a:lnSpc>
                <a:spcPct val="90000"/>
              </a:lnSpc>
              <a:buFontTx/>
              <a:buAutoNum type="arabicPeriod"/>
            </a:pPr>
            <a:r>
              <a:rPr lang="en-US" sz="2800"/>
              <a:t>Family and Community Involvement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sz="4000"/>
              <a:t>Question Coding</a:t>
            </a:r>
          </a:p>
        </p:txBody>
      </p:sp>
      <p:sp>
        <p:nvSpPr>
          <p:cNvPr id="63491" name="Rectangle 3"/>
          <p:cNvSpPr>
            <a:spLocks noGrp="1" noChangeArrowheads="1"/>
          </p:cNvSpPr>
          <p:nvPr>
            <p:ph type="body" idx="1"/>
          </p:nvPr>
        </p:nvSpPr>
        <p:spPr/>
        <p:txBody>
          <a:bodyPr/>
          <a:lstStyle/>
          <a:p>
            <a:pPr>
              <a:buFontTx/>
              <a:buNone/>
            </a:pPr>
            <a:r>
              <a:rPr lang="en-US" sz="3600" dirty="0"/>
              <a:t>CC = cross-cutting</a:t>
            </a:r>
          </a:p>
          <a:p>
            <a:pPr>
              <a:buFontTx/>
              <a:buNone/>
            </a:pPr>
            <a:r>
              <a:rPr lang="en-US" sz="3600" dirty="0"/>
              <a:t>PA = physical activity</a:t>
            </a:r>
          </a:p>
          <a:p>
            <a:pPr>
              <a:buFontTx/>
              <a:buNone/>
            </a:pPr>
            <a:r>
              <a:rPr lang="en-US" sz="3600" dirty="0"/>
              <a:t>N = nutrition</a:t>
            </a:r>
          </a:p>
          <a:p>
            <a:pPr>
              <a:buFontTx/>
              <a:buNone/>
            </a:pPr>
            <a:r>
              <a:rPr lang="en-US" sz="3600" dirty="0"/>
              <a:t>T = tobacco-use prevention</a:t>
            </a:r>
          </a:p>
          <a:p>
            <a:pPr>
              <a:buFontTx/>
              <a:buNone/>
            </a:pPr>
            <a:r>
              <a:rPr lang="en-US" sz="3600" dirty="0"/>
              <a:t>S = safety (unintentional injury and violence prevention)</a:t>
            </a:r>
          </a:p>
          <a:p>
            <a:pPr>
              <a:buFontTx/>
              <a:buNone/>
            </a:pPr>
            <a:r>
              <a:rPr lang="en-US" sz="3600" dirty="0"/>
              <a:t>A = </a:t>
            </a:r>
            <a:r>
              <a:rPr lang="en-US" sz="3600" dirty="0" smtClean="0"/>
              <a:t>asthma</a:t>
            </a:r>
          </a:p>
          <a:p>
            <a:pPr>
              <a:buFontTx/>
              <a:buNone/>
            </a:pPr>
            <a:r>
              <a:rPr lang="en-US" sz="3600" dirty="0" smtClean="0"/>
              <a:t>SH = sexual health</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sz="4000"/>
              <a:t>Implementing the SHI</a:t>
            </a:r>
          </a:p>
        </p:txBody>
      </p:sp>
      <p:sp>
        <p:nvSpPr>
          <p:cNvPr id="160771" name="Rectangle 3"/>
          <p:cNvSpPr>
            <a:spLocks noGrp="1" noChangeArrowheads="1"/>
          </p:cNvSpPr>
          <p:nvPr>
            <p:ph type="body" idx="1"/>
          </p:nvPr>
        </p:nvSpPr>
        <p:spPr>
          <a:xfrm>
            <a:off x="457200" y="2179638"/>
            <a:ext cx="8382000" cy="4525962"/>
          </a:xfrm>
        </p:spPr>
        <p:txBody>
          <a:bodyPr/>
          <a:lstStyle/>
          <a:p>
            <a:pPr marL="866775" indent="-866775">
              <a:buFontTx/>
              <a:buAutoNum type="arabicPeriod"/>
            </a:pPr>
            <a:r>
              <a:rPr lang="en-US" sz="3600"/>
              <a:t>Assemble SHI team</a:t>
            </a:r>
          </a:p>
          <a:p>
            <a:pPr marL="866775" indent="-866775">
              <a:buFontTx/>
              <a:buAutoNum type="arabicPeriod" startAt="2"/>
            </a:pPr>
            <a:r>
              <a:rPr lang="en-US" sz="3600"/>
              <a:t>Conduct SHI introduction meeting</a:t>
            </a:r>
          </a:p>
          <a:p>
            <a:pPr marL="866775" indent="-866775">
              <a:buFontTx/>
              <a:buAutoNum type="arabicPeriod" startAt="2"/>
            </a:pPr>
            <a:r>
              <a:rPr lang="en-US" sz="3600"/>
              <a:t>Complete self-assessment modules</a:t>
            </a:r>
          </a:p>
          <a:p>
            <a:pPr marL="866775" indent="-866775">
              <a:buFontTx/>
              <a:buAutoNum type="arabicPeriod" startAt="4"/>
            </a:pPr>
            <a:r>
              <a:rPr lang="en-US" sz="3600"/>
              <a:t>Conduct SHI planning meeting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sz="4000"/>
              <a:t>Implementing the SHI</a:t>
            </a:r>
          </a:p>
        </p:txBody>
      </p:sp>
      <p:sp>
        <p:nvSpPr>
          <p:cNvPr id="72707" name="Rectangle 3"/>
          <p:cNvSpPr>
            <a:spLocks noGrp="1" noChangeArrowheads="1"/>
          </p:cNvSpPr>
          <p:nvPr>
            <p:ph type="body" idx="1"/>
          </p:nvPr>
        </p:nvSpPr>
        <p:spPr>
          <a:xfrm>
            <a:off x="457200" y="2179638"/>
            <a:ext cx="8382000" cy="4525962"/>
          </a:xfrm>
        </p:spPr>
        <p:txBody>
          <a:bodyPr/>
          <a:lstStyle/>
          <a:p>
            <a:pPr marL="866775" indent="-866775">
              <a:buFontTx/>
              <a:buAutoNum type="arabicPeriod"/>
            </a:pPr>
            <a:r>
              <a:rPr lang="en-US" sz="3600" b="1" dirty="0"/>
              <a:t>Assemble SHI team</a:t>
            </a:r>
          </a:p>
          <a:p>
            <a:pPr marL="866775" indent="-866775">
              <a:buFontTx/>
              <a:buAutoNum type="arabicPeriod" startAt="2"/>
            </a:pPr>
            <a:r>
              <a:rPr lang="en-US" sz="3600" dirty="0"/>
              <a:t>Conduct SHI introduction meeting</a:t>
            </a:r>
          </a:p>
          <a:p>
            <a:pPr marL="866775" indent="-866775">
              <a:buFontTx/>
              <a:buAutoNum type="arabicPeriod" startAt="2"/>
            </a:pPr>
            <a:r>
              <a:rPr lang="en-US" sz="3600" dirty="0"/>
              <a:t>Complete self-assessment modules</a:t>
            </a:r>
          </a:p>
          <a:p>
            <a:pPr marL="866775" indent="-866775">
              <a:buFontTx/>
              <a:buAutoNum type="arabicPeriod" startAt="4"/>
            </a:pPr>
            <a:r>
              <a:rPr lang="en-US" sz="3600" dirty="0"/>
              <a:t>Conduct SHI planning meeting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sz="4000"/>
              <a:t>Possible Team Members</a:t>
            </a:r>
          </a:p>
        </p:txBody>
      </p:sp>
      <p:sp>
        <p:nvSpPr>
          <p:cNvPr id="58372" name="Rectangle 4"/>
          <p:cNvSpPr>
            <a:spLocks noGrp="1" noChangeArrowheads="1"/>
          </p:cNvSpPr>
          <p:nvPr>
            <p:ph type="body" sz="half" idx="1"/>
          </p:nvPr>
        </p:nvSpPr>
        <p:spPr>
          <a:xfrm>
            <a:off x="228600" y="1371600"/>
            <a:ext cx="4724400" cy="4525963"/>
          </a:xfrm>
        </p:spPr>
        <p:txBody>
          <a:bodyPr/>
          <a:lstStyle/>
          <a:p>
            <a:pPr>
              <a:lnSpc>
                <a:spcPct val="90000"/>
              </a:lnSpc>
            </a:pPr>
            <a:r>
              <a:rPr lang="en-US" sz="2600" dirty="0"/>
              <a:t>Principal or assistant principal</a:t>
            </a:r>
          </a:p>
          <a:p>
            <a:pPr>
              <a:lnSpc>
                <a:spcPct val="90000"/>
              </a:lnSpc>
            </a:pPr>
            <a:r>
              <a:rPr lang="en-US" sz="2600" dirty="0"/>
              <a:t>Physical education teacher</a:t>
            </a:r>
          </a:p>
          <a:p>
            <a:pPr>
              <a:lnSpc>
                <a:spcPct val="90000"/>
              </a:lnSpc>
            </a:pPr>
            <a:r>
              <a:rPr lang="en-US" sz="2600" dirty="0"/>
              <a:t>School </a:t>
            </a:r>
            <a:r>
              <a:rPr lang="en-US" sz="2600" dirty="0" smtClean="0"/>
              <a:t>nutrition services </a:t>
            </a:r>
            <a:r>
              <a:rPr lang="en-US" sz="2600" dirty="0"/>
              <a:t>manager</a:t>
            </a:r>
          </a:p>
          <a:p>
            <a:pPr>
              <a:lnSpc>
                <a:spcPct val="90000"/>
              </a:lnSpc>
            </a:pPr>
            <a:r>
              <a:rPr lang="en-US" sz="2600" dirty="0"/>
              <a:t>Health education teacher</a:t>
            </a:r>
          </a:p>
          <a:p>
            <a:pPr>
              <a:lnSpc>
                <a:spcPct val="90000"/>
              </a:lnSpc>
            </a:pPr>
            <a:r>
              <a:rPr lang="en-US" sz="2600" dirty="0"/>
              <a:t>Classroom teacher</a:t>
            </a:r>
          </a:p>
          <a:p>
            <a:pPr>
              <a:lnSpc>
                <a:spcPct val="90000"/>
              </a:lnSpc>
            </a:pPr>
            <a:r>
              <a:rPr lang="en-US" sz="2600" dirty="0"/>
              <a:t>School nurse</a:t>
            </a:r>
          </a:p>
          <a:p>
            <a:pPr>
              <a:lnSpc>
                <a:spcPct val="90000"/>
              </a:lnSpc>
            </a:pPr>
            <a:r>
              <a:rPr lang="en-US" sz="2600" dirty="0"/>
              <a:t>School counselor</a:t>
            </a:r>
          </a:p>
          <a:p>
            <a:pPr>
              <a:lnSpc>
                <a:spcPct val="90000"/>
              </a:lnSpc>
            </a:pPr>
            <a:r>
              <a:rPr lang="en-US" sz="2600" dirty="0"/>
              <a:t>School psychologist or social worker</a:t>
            </a:r>
          </a:p>
          <a:p>
            <a:pPr>
              <a:lnSpc>
                <a:spcPct val="90000"/>
              </a:lnSpc>
            </a:pPr>
            <a:r>
              <a:rPr lang="en-US" sz="2600" dirty="0"/>
              <a:t>Janitor or custodian</a:t>
            </a:r>
          </a:p>
        </p:txBody>
      </p:sp>
      <p:sp>
        <p:nvSpPr>
          <p:cNvPr id="58373" name="Rectangle 5"/>
          <p:cNvSpPr>
            <a:spLocks noGrp="1" noChangeArrowheads="1"/>
          </p:cNvSpPr>
          <p:nvPr>
            <p:ph type="body" sz="half" idx="2"/>
          </p:nvPr>
        </p:nvSpPr>
        <p:spPr>
          <a:xfrm>
            <a:off x="5029200" y="1371600"/>
            <a:ext cx="4114800" cy="4525963"/>
          </a:xfrm>
        </p:spPr>
        <p:txBody>
          <a:bodyPr/>
          <a:lstStyle/>
          <a:p>
            <a:pPr>
              <a:lnSpc>
                <a:spcPct val="90000"/>
              </a:lnSpc>
            </a:pPr>
            <a:r>
              <a:rPr lang="en-US" sz="2600"/>
              <a:t>Parents</a:t>
            </a:r>
          </a:p>
          <a:p>
            <a:pPr>
              <a:lnSpc>
                <a:spcPct val="90000"/>
              </a:lnSpc>
            </a:pPr>
            <a:r>
              <a:rPr lang="en-US" sz="2600"/>
              <a:t>Students</a:t>
            </a:r>
          </a:p>
          <a:p>
            <a:pPr>
              <a:lnSpc>
                <a:spcPct val="90000"/>
              </a:lnSpc>
            </a:pPr>
            <a:r>
              <a:rPr lang="en-US" sz="2600"/>
              <a:t>Community-based health care and social services providers</a:t>
            </a:r>
          </a:p>
          <a:p>
            <a:pPr>
              <a:lnSpc>
                <a:spcPct val="90000"/>
              </a:lnSpc>
            </a:pPr>
            <a:r>
              <a:rPr lang="en-US" sz="2600"/>
              <a:t>Community health organization representative  </a:t>
            </a:r>
            <a:br>
              <a:rPr lang="en-US" sz="2600"/>
            </a:br>
            <a:r>
              <a:rPr lang="en-US" sz="2600"/>
              <a:t>(e.g., ACS)</a:t>
            </a:r>
          </a:p>
          <a:p>
            <a:pPr>
              <a:lnSpc>
                <a:spcPct val="90000"/>
              </a:lnSpc>
            </a:pPr>
            <a:r>
              <a:rPr lang="en-US" sz="2600"/>
              <a:t>Local health department staff member</a:t>
            </a:r>
          </a:p>
          <a:p>
            <a:pPr>
              <a:lnSpc>
                <a:spcPct val="90000"/>
              </a:lnSpc>
            </a:pPr>
            <a:r>
              <a:rPr lang="en-US" sz="2600"/>
              <a:t>Cooperative extension service representative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sz="4000"/>
              <a:t>Implementing the SHI</a:t>
            </a:r>
          </a:p>
        </p:txBody>
      </p:sp>
      <p:sp>
        <p:nvSpPr>
          <p:cNvPr id="97283" name="Rectangle 3"/>
          <p:cNvSpPr>
            <a:spLocks noGrp="1" noChangeArrowheads="1"/>
          </p:cNvSpPr>
          <p:nvPr>
            <p:ph type="body" idx="1"/>
          </p:nvPr>
        </p:nvSpPr>
        <p:spPr>
          <a:xfrm>
            <a:off x="304800" y="2179638"/>
            <a:ext cx="8686800" cy="4525962"/>
          </a:xfrm>
        </p:spPr>
        <p:txBody>
          <a:bodyPr/>
          <a:lstStyle/>
          <a:p>
            <a:pPr marL="962025" indent="-962025">
              <a:buFontTx/>
              <a:buAutoNum type="arabicPeriod"/>
            </a:pPr>
            <a:r>
              <a:rPr lang="en-US" sz="3600" dirty="0"/>
              <a:t>Assemble SHI team</a:t>
            </a:r>
          </a:p>
          <a:p>
            <a:pPr marL="962025" indent="-962025">
              <a:buFontTx/>
              <a:buAutoNum type="arabicPeriod" startAt="2"/>
            </a:pPr>
            <a:r>
              <a:rPr lang="en-US" sz="3600" b="1" dirty="0"/>
              <a:t>Conduct SHI introduction meeting</a:t>
            </a:r>
          </a:p>
          <a:p>
            <a:pPr marL="962025" indent="-962025">
              <a:buFontTx/>
              <a:buAutoNum type="arabicPeriod" startAt="2"/>
            </a:pPr>
            <a:r>
              <a:rPr lang="en-US" sz="3600" dirty="0"/>
              <a:t>Complete self-assessment modules</a:t>
            </a:r>
          </a:p>
          <a:p>
            <a:pPr marL="962025" indent="-962025">
              <a:buFontTx/>
              <a:buAutoNum type="arabicPeriod" startAt="4"/>
            </a:pPr>
            <a:r>
              <a:rPr lang="en-US" sz="3600" dirty="0"/>
              <a:t>Conduct SHI planning meeting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Rectangle 8"/>
          <p:cNvSpPr>
            <a:spLocks noGrp="1" noChangeArrowheads="1"/>
          </p:cNvSpPr>
          <p:nvPr>
            <p:ph type="title"/>
          </p:nvPr>
        </p:nvSpPr>
        <p:spPr/>
        <p:txBody>
          <a:bodyPr/>
          <a:lstStyle/>
          <a:p>
            <a:r>
              <a:rPr lang="en-US" sz="4000"/>
              <a:t>School Health Index</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3008" y="1752600"/>
            <a:ext cx="3132109" cy="404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1752600"/>
            <a:ext cx="3127491" cy="4043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4000"/>
              <a:t>Introduction Meeting</a:t>
            </a:r>
          </a:p>
        </p:txBody>
      </p:sp>
      <p:sp>
        <p:nvSpPr>
          <p:cNvPr id="79875" name="Rectangle 3"/>
          <p:cNvSpPr>
            <a:spLocks noGrp="1" noChangeArrowheads="1"/>
          </p:cNvSpPr>
          <p:nvPr>
            <p:ph type="body" idx="1"/>
          </p:nvPr>
        </p:nvSpPr>
        <p:spPr>
          <a:xfrm>
            <a:off x="457200" y="1646238"/>
            <a:ext cx="8229600" cy="4525962"/>
          </a:xfrm>
        </p:spPr>
        <p:txBody>
          <a:bodyPr/>
          <a:lstStyle/>
          <a:p>
            <a:pPr marL="609600" indent="-609600"/>
            <a:r>
              <a:rPr lang="en-US" sz="3600"/>
              <a:t>Explain the SHI</a:t>
            </a:r>
          </a:p>
          <a:p>
            <a:pPr marL="609600" indent="-609600">
              <a:buFontTx/>
              <a:buNone/>
            </a:pPr>
            <a:endParaRPr lang="en-US" sz="3600"/>
          </a:p>
          <a:p>
            <a:pPr marL="609600" indent="-609600"/>
            <a:r>
              <a:rPr lang="en-US" sz="3600"/>
              <a:t>Assign modules to groups</a:t>
            </a:r>
          </a:p>
          <a:p>
            <a:pPr marL="609600" indent="-609600">
              <a:buFontTx/>
              <a:buNone/>
            </a:pPr>
            <a:endParaRPr lang="en-US" sz="3600"/>
          </a:p>
          <a:p>
            <a:pPr marL="609600" indent="-609600"/>
            <a:r>
              <a:rPr lang="en-US" sz="3600"/>
              <a:t>Identify module coordinators</a:t>
            </a:r>
          </a:p>
          <a:p>
            <a:pPr marL="609600" indent="-609600">
              <a:buFontTx/>
              <a:buNone/>
            </a:pPr>
            <a:endParaRPr lang="en-US" sz="3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4000" dirty="0"/>
              <a:t>Implementing the SHI</a:t>
            </a:r>
          </a:p>
        </p:txBody>
      </p:sp>
      <p:sp>
        <p:nvSpPr>
          <p:cNvPr id="100355" name="Rectangle 3"/>
          <p:cNvSpPr>
            <a:spLocks noGrp="1" noChangeArrowheads="1"/>
          </p:cNvSpPr>
          <p:nvPr>
            <p:ph type="body" idx="1"/>
          </p:nvPr>
        </p:nvSpPr>
        <p:spPr>
          <a:xfrm>
            <a:off x="304800" y="2179638"/>
            <a:ext cx="9144000" cy="4525962"/>
          </a:xfrm>
        </p:spPr>
        <p:txBody>
          <a:bodyPr/>
          <a:lstStyle/>
          <a:p>
            <a:pPr marL="746125" indent="-746125">
              <a:buFontTx/>
              <a:buAutoNum type="arabicPeriod"/>
            </a:pPr>
            <a:r>
              <a:rPr lang="en-US" sz="3600" dirty="0"/>
              <a:t>Assemble SHI team</a:t>
            </a:r>
          </a:p>
          <a:p>
            <a:pPr marL="746125" indent="-746125">
              <a:buFontTx/>
              <a:buAutoNum type="arabicPeriod" startAt="2"/>
            </a:pPr>
            <a:r>
              <a:rPr lang="en-US" sz="3600" dirty="0"/>
              <a:t>Conduct SHI introduction meeting</a:t>
            </a:r>
          </a:p>
          <a:p>
            <a:pPr marL="746125" indent="-746125">
              <a:buFontTx/>
              <a:buAutoNum type="arabicPeriod" startAt="2"/>
            </a:pPr>
            <a:r>
              <a:rPr lang="en-US" sz="3600" b="1" dirty="0"/>
              <a:t>Complete self-assessment modules</a:t>
            </a:r>
          </a:p>
          <a:p>
            <a:pPr marL="746125" indent="-746125">
              <a:buFontTx/>
              <a:buAutoNum type="arabicPeriod" startAt="4"/>
            </a:pPr>
            <a:r>
              <a:rPr lang="en-US" sz="3600" dirty="0"/>
              <a:t>Conduct SHI planning meeting</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3100" dirty="0" smtClean="0"/>
              <a:t>Module 1: School Health and Safety Policies and Environment (sample topics)</a:t>
            </a:r>
            <a:endParaRPr lang="en-US" sz="3100" dirty="0"/>
          </a:p>
        </p:txBody>
      </p:sp>
      <p:sp>
        <p:nvSpPr>
          <p:cNvPr id="86019" name="Rectangle 3"/>
          <p:cNvSpPr>
            <a:spLocks noGrp="1" noChangeArrowheads="1"/>
          </p:cNvSpPr>
          <p:nvPr>
            <p:ph type="body" idx="1"/>
          </p:nvPr>
        </p:nvSpPr>
        <p:spPr>
          <a:xfrm>
            <a:off x="457200" y="1722438"/>
            <a:ext cx="8229600" cy="4525962"/>
          </a:xfrm>
        </p:spPr>
        <p:txBody>
          <a:bodyPr/>
          <a:lstStyle/>
          <a:p>
            <a:pPr>
              <a:lnSpc>
                <a:spcPct val="80000"/>
              </a:lnSpc>
            </a:pPr>
            <a:r>
              <a:rPr lang="en-US" sz="2800" dirty="0"/>
              <a:t>Representative school health </a:t>
            </a:r>
            <a:r>
              <a:rPr lang="en-US" sz="2800" dirty="0" smtClean="0"/>
              <a:t>committee or team</a:t>
            </a:r>
          </a:p>
          <a:p>
            <a:pPr>
              <a:lnSpc>
                <a:spcPct val="80000"/>
              </a:lnSpc>
            </a:pPr>
            <a:r>
              <a:rPr lang="en-US" sz="2800" dirty="0" smtClean="0"/>
              <a:t>Positive school climate</a:t>
            </a:r>
            <a:endParaRPr lang="en-US" sz="2800" dirty="0"/>
          </a:p>
          <a:p>
            <a:pPr>
              <a:lnSpc>
                <a:spcPct val="80000"/>
              </a:lnSpc>
            </a:pPr>
            <a:r>
              <a:rPr lang="en-US" sz="2800" dirty="0"/>
              <a:t>Prohibit </a:t>
            </a:r>
            <a:r>
              <a:rPr lang="en-US" sz="2800" dirty="0" smtClean="0"/>
              <a:t>using physical </a:t>
            </a:r>
            <a:r>
              <a:rPr lang="en-US" sz="2800" dirty="0"/>
              <a:t>activity as punishment</a:t>
            </a:r>
          </a:p>
          <a:p>
            <a:pPr>
              <a:lnSpc>
                <a:spcPct val="80000"/>
              </a:lnSpc>
            </a:pPr>
            <a:r>
              <a:rPr lang="en-US" sz="2800" dirty="0"/>
              <a:t>Adequate </a:t>
            </a:r>
            <a:r>
              <a:rPr lang="en-US" sz="2800" dirty="0" smtClean="0"/>
              <a:t>physical activity facilities</a:t>
            </a:r>
            <a:endParaRPr lang="en-US" sz="2800" dirty="0"/>
          </a:p>
          <a:p>
            <a:pPr>
              <a:lnSpc>
                <a:spcPct val="80000"/>
              </a:lnSpc>
            </a:pPr>
            <a:r>
              <a:rPr lang="en-US" sz="2800" dirty="0" smtClean="0"/>
              <a:t>Prohibit sugar sweetened beverages</a:t>
            </a:r>
            <a:endParaRPr lang="en-US" sz="2800" dirty="0"/>
          </a:p>
          <a:p>
            <a:pPr>
              <a:lnSpc>
                <a:spcPct val="80000"/>
              </a:lnSpc>
            </a:pPr>
            <a:r>
              <a:rPr lang="en-US" sz="2800" dirty="0" smtClean="0"/>
              <a:t>Access to free drinking water</a:t>
            </a:r>
            <a:endParaRPr lang="en-US" sz="2800" dirty="0"/>
          </a:p>
          <a:p>
            <a:pPr>
              <a:lnSpc>
                <a:spcPct val="80000"/>
              </a:lnSpc>
            </a:pPr>
            <a:r>
              <a:rPr lang="en-US" sz="2800" dirty="0"/>
              <a:t>Enforce tobacco-use policies</a:t>
            </a:r>
          </a:p>
          <a:p>
            <a:pPr>
              <a:lnSpc>
                <a:spcPct val="80000"/>
              </a:lnSpc>
            </a:pPr>
            <a:r>
              <a:rPr lang="en-US" sz="2800" dirty="0" smtClean="0"/>
              <a:t>Maintain </a:t>
            </a:r>
            <a:r>
              <a:rPr lang="en-US" sz="2800" dirty="0"/>
              <a:t>safe physical environment</a:t>
            </a:r>
          </a:p>
          <a:p>
            <a:pPr>
              <a:lnSpc>
                <a:spcPct val="80000"/>
              </a:lnSpc>
            </a:pPr>
            <a:r>
              <a:rPr lang="en-US" sz="2800" dirty="0" smtClean="0"/>
              <a:t>Implement indoor air quality practices</a:t>
            </a:r>
          </a:p>
          <a:p>
            <a:pPr>
              <a:lnSpc>
                <a:spcPct val="80000"/>
              </a:lnSpc>
            </a:pPr>
            <a:r>
              <a:rPr lang="en-US" sz="2800" dirty="0" smtClean="0"/>
              <a:t>Confidentiality of HIV status </a:t>
            </a:r>
            <a:endParaRPr lang="en-US" sz="2800" dirty="0"/>
          </a:p>
          <a:p>
            <a:pPr>
              <a:lnSpc>
                <a:spcPct val="80000"/>
              </a:lnSpc>
            </a:pP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sz="4000"/>
              <a:t>Question CC.1</a:t>
            </a:r>
          </a:p>
        </p:txBody>
      </p:sp>
      <p:sp>
        <p:nvSpPr>
          <p:cNvPr id="89091" name="Rectangle 3"/>
          <p:cNvSpPr>
            <a:spLocks noGrp="1" noChangeArrowheads="1"/>
          </p:cNvSpPr>
          <p:nvPr>
            <p:ph type="body" idx="1"/>
          </p:nvPr>
        </p:nvSpPr>
        <p:spPr>
          <a:xfrm>
            <a:off x="457200" y="1951038"/>
            <a:ext cx="8382000" cy="4525962"/>
          </a:xfrm>
        </p:spPr>
        <p:txBody>
          <a:bodyPr/>
          <a:lstStyle/>
          <a:p>
            <a:pPr marL="0" indent="0">
              <a:buFontTx/>
              <a:buNone/>
            </a:pPr>
            <a:r>
              <a:rPr lang="en-US" sz="3600" b="1" dirty="0"/>
              <a:t>Representative school health </a:t>
            </a:r>
            <a:r>
              <a:rPr lang="en-US" sz="3600" b="1" dirty="0" smtClean="0"/>
              <a:t>committee or team</a:t>
            </a:r>
            <a:endParaRPr lang="en-US" sz="3600" b="1" dirty="0"/>
          </a:p>
          <a:p>
            <a:pPr marL="0" indent="0">
              <a:buFontTx/>
              <a:buNone/>
            </a:pPr>
            <a:endParaRPr lang="en-US" dirty="0"/>
          </a:p>
          <a:p>
            <a:pPr marL="0" indent="0">
              <a:buFontTx/>
              <a:buNone/>
            </a:pPr>
            <a:r>
              <a:rPr lang="en-US" dirty="0"/>
              <a:t>Does </a:t>
            </a:r>
            <a:r>
              <a:rPr lang="en-US" dirty="0" smtClean="0"/>
              <a:t>your </a:t>
            </a:r>
            <a:r>
              <a:rPr lang="en-US" dirty="0"/>
              <a:t>school have a </a:t>
            </a:r>
            <a:r>
              <a:rPr lang="en-US" b="1" u="sng" dirty="0" smtClean="0"/>
              <a:t>representative</a:t>
            </a:r>
            <a:r>
              <a:rPr lang="en-US" dirty="0" smtClean="0"/>
              <a:t> committee or team </a:t>
            </a:r>
            <a:r>
              <a:rPr lang="en-US" dirty="0"/>
              <a:t>that meets at least </a:t>
            </a:r>
            <a:r>
              <a:rPr lang="en-US" dirty="0" smtClean="0"/>
              <a:t>four times </a:t>
            </a:r>
            <a:r>
              <a:rPr lang="en-US" dirty="0"/>
              <a:t>a year and oversees school health and safety </a:t>
            </a:r>
            <a:r>
              <a:rPr lang="en-US" b="1" u="sng" dirty="0"/>
              <a:t>policies</a:t>
            </a:r>
            <a:r>
              <a:rPr lang="en-US" dirty="0"/>
              <a:t> and programs?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304800" y="1798638"/>
            <a:ext cx="8686800" cy="4525962"/>
          </a:xfrm>
        </p:spPr>
        <p:txBody>
          <a:bodyPr>
            <a:normAutofit fontScale="92500" lnSpcReduction="10000"/>
          </a:bodyPr>
          <a:lstStyle/>
          <a:p>
            <a:pPr>
              <a:buNone/>
            </a:pPr>
            <a:r>
              <a:rPr lang="en-US" b="1" dirty="0" smtClean="0"/>
              <a:t>   </a:t>
            </a:r>
            <a:r>
              <a:rPr lang="en-US" b="1" u="sng" dirty="0" smtClean="0"/>
              <a:t>Representative</a:t>
            </a:r>
            <a:r>
              <a:rPr lang="en-US" b="1" dirty="0" smtClean="0"/>
              <a:t> </a:t>
            </a:r>
            <a:r>
              <a:rPr lang="en-US" dirty="0" smtClean="0"/>
              <a:t>means that it includes school administrators, health education teachers, physical education teachers, mental health or social services staff members, nutrition services staff members, health services staff members, maintenance and transportation staff members, students, parents, community members, local health departments or organizations, faith-based organizations, businesses, and local government representatives.</a:t>
            </a:r>
            <a:endParaRPr lang="en-US" u="sng" dirty="0" smtClean="0"/>
          </a:p>
          <a:p>
            <a:pPr marL="0" indent="0">
              <a:buFontTx/>
              <a:buNone/>
            </a:pPr>
            <a:endParaRPr lang="en-US" sz="2800" dirty="0"/>
          </a:p>
        </p:txBody>
      </p:sp>
      <p:sp>
        <p:nvSpPr>
          <p:cNvPr id="91140" name="Rectangle 4"/>
          <p:cNvSpPr>
            <a:spLocks noGrp="1" noChangeArrowheads="1"/>
          </p:cNvSpPr>
          <p:nvPr>
            <p:ph type="title"/>
          </p:nvPr>
        </p:nvSpPr>
        <p:spPr/>
        <p:txBody>
          <a:bodyPr/>
          <a:lstStyle/>
          <a:p>
            <a:r>
              <a:rPr lang="en-US" sz="4000"/>
              <a:t>Question CC.1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sz="4000"/>
              <a:t>Question CC.1</a:t>
            </a:r>
          </a:p>
        </p:txBody>
      </p:sp>
      <p:sp>
        <p:nvSpPr>
          <p:cNvPr id="93187" name="Rectangle 3"/>
          <p:cNvSpPr>
            <a:spLocks noGrp="1" noChangeArrowheads="1"/>
          </p:cNvSpPr>
          <p:nvPr>
            <p:ph type="body" idx="1"/>
          </p:nvPr>
        </p:nvSpPr>
        <p:spPr/>
        <p:txBody>
          <a:bodyPr>
            <a:normAutofit fontScale="92500"/>
          </a:bodyPr>
          <a:lstStyle/>
          <a:p>
            <a:pPr>
              <a:lnSpc>
                <a:spcPct val="90000"/>
              </a:lnSpc>
              <a:spcAft>
                <a:spcPct val="70000"/>
              </a:spcAft>
              <a:buFontTx/>
              <a:buNone/>
            </a:pPr>
            <a:r>
              <a:rPr lang="en-US" dirty="0"/>
              <a:t>3 =	Yes.</a:t>
            </a:r>
          </a:p>
          <a:p>
            <a:pPr>
              <a:lnSpc>
                <a:spcPct val="90000"/>
              </a:lnSpc>
              <a:spcAft>
                <a:spcPct val="70000"/>
              </a:spcAft>
              <a:buFontTx/>
              <a:buNone/>
            </a:pPr>
            <a:r>
              <a:rPr lang="en-US" dirty="0"/>
              <a:t>2 =	There is a </a:t>
            </a:r>
            <a:r>
              <a:rPr lang="en-US" dirty="0" smtClean="0"/>
              <a:t>committee or team</a:t>
            </a:r>
            <a:r>
              <a:rPr lang="en-US" dirty="0" smtClean="0">
                <a:solidFill>
                  <a:srgbClr val="FFFF00"/>
                </a:solidFill>
              </a:rPr>
              <a:t> </a:t>
            </a:r>
            <a:r>
              <a:rPr lang="en-US" dirty="0"/>
              <a:t>that does </a:t>
            </a:r>
            <a:r>
              <a:rPr lang="en-US" dirty="0" smtClean="0"/>
              <a:t>      	this</a:t>
            </a:r>
            <a:r>
              <a:rPr lang="en-US" dirty="0"/>
              <a:t>, </a:t>
            </a:r>
            <a:r>
              <a:rPr lang="en-US" dirty="0" smtClean="0"/>
              <a:t>but </a:t>
            </a:r>
            <a:r>
              <a:rPr lang="en-US" dirty="0"/>
              <a:t>it could be </a:t>
            </a:r>
            <a:r>
              <a:rPr lang="en-US" dirty="0" smtClean="0"/>
              <a:t>more representative</a:t>
            </a:r>
            <a:r>
              <a:rPr lang="en-US" dirty="0"/>
              <a:t>.</a:t>
            </a:r>
          </a:p>
          <a:p>
            <a:pPr>
              <a:lnSpc>
                <a:spcPct val="90000"/>
              </a:lnSpc>
              <a:spcAft>
                <a:spcPct val="70000"/>
              </a:spcAft>
              <a:buFontTx/>
              <a:buNone/>
            </a:pPr>
            <a:r>
              <a:rPr lang="en-US" dirty="0"/>
              <a:t>1 =	There is a </a:t>
            </a:r>
            <a:r>
              <a:rPr lang="en-US" dirty="0" smtClean="0"/>
              <a:t>committee or team, </a:t>
            </a:r>
            <a:r>
              <a:rPr lang="en-US" dirty="0"/>
              <a:t>but it is not 	representative, </a:t>
            </a:r>
            <a:r>
              <a:rPr lang="en-US" b="1" dirty="0"/>
              <a:t>or</a:t>
            </a:r>
            <a:r>
              <a:rPr lang="en-US" dirty="0"/>
              <a:t> it meets less often 	than </a:t>
            </a:r>
            <a:r>
              <a:rPr lang="en-US" dirty="0" smtClean="0"/>
              <a:t>four times </a:t>
            </a:r>
            <a:r>
              <a:rPr lang="en-US" dirty="0"/>
              <a:t>a year.</a:t>
            </a:r>
          </a:p>
          <a:p>
            <a:pPr>
              <a:lnSpc>
                <a:spcPct val="90000"/>
              </a:lnSpc>
              <a:spcAft>
                <a:spcPct val="70000"/>
              </a:spcAft>
              <a:buFontTx/>
              <a:buNone/>
            </a:pPr>
            <a:r>
              <a:rPr lang="en-US" dirty="0"/>
              <a:t>0 =	No.</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4" name="Rectangle 12"/>
          <p:cNvSpPr>
            <a:spLocks noGrp="1" noChangeArrowheads="1"/>
          </p:cNvSpPr>
          <p:nvPr>
            <p:ph type="title"/>
          </p:nvPr>
        </p:nvSpPr>
        <p:spPr/>
        <p:txBody>
          <a:bodyPr/>
          <a:lstStyle/>
          <a:p>
            <a:r>
              <a:rPr lang="en-US" sz="4000" dirty="0"/>
              <a:t>Completed Module Scorecard</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371600"/>
            <a:ext cx="3567112" cy="5210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 y="381000"/>
            <a:ext cx="8686800" cy="1143000"/>
          </a:xfrm>
        </p:spPr>
        <p:txBody>
          <a:bodyPr/>
          <a:lstStyle/>
          <a:p>
            <a:r>
              <a:rPr lang="en-US" sz="4000"/>
              <a:t>Module Planning Questions 1 &amp; 2</a:t>
            </a:r>
          </a:p>
        </p:txBody>
      </p:sp>
      <p:sp>
        <p:nvSpPr>
          <p:cNvPr id="104451" name="Rectangle 3"/>
          <p:cNvSpPr>
            <a:spLocks noGrp="1" noChangeArrowheads="1"/>
          </p:cNvSpPr>
          <p:nvPr>
            <p:ph type="body" idx="1"/>
          </p:nvPr>
        </p:nvSpPr>
        <p:spPr/>
        <p:txBody>
          <a:bodyPr/>
          <a:lstStyle/>
          <a:p>
            <a:r>
              <a:rPr lang="en-US" sz="2800" u="sng"/>
              <a:t>Planning Question 1:</a:t>
            </a:r>
            <a:r>
              <a:rPr lang="en-US" sz="2800"/>
              <a:t>  Look back at the scores you assigned to each question.  According to these scores, what are the </a:t>
            </a:r>
            <a:r>
              <a:rPr lang="en-US" sz="2800" b="1"/>
              <a:t>strengths</a:t>
            </a:r>
            <a:r>
              <a:rPr lang="en-US" sz="2800"/>
              <a:t> and </a:t>
            </a:r>
            <a:r>
              <a:rPr lang="en-US" sz="2800" b="1"/>
              <a:t>weaknesses</a:t>
            </a:r>
            <a:r>
              <a:rPr lang="en-US" sz="2800"/>
              <a:t> of your school’s policies and environment related to health and safety?</a:t>
            </a:r>
          </a:p>
          <a:p>
            <a:r>
              <a:rPr lang="en-US" sz="2800" u="sng"/>
              <a:t>Planning Question 2:</a:t>
            </a:r>
            <a:r>
              <a:rPr lang="en-US" sz="2800"/>
              <a:t>  For each of the weaknesses identified above, list several recommended actions to improve the school’s scores (e.g., create and maintain a school health committee).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3400"/>
              <a:t>Completed Planning Questions 1 &amp; 2</a:t>
            </a:r>
          </a:p>
        </p:txBody>
      </p:sp>
      <p:pic>
        <p:nvPicPr>
          <p:cNvPr id="2051" name="Picture 3"/>
          <p:cNvPicPr>
            <a:picLocks noChangeAspect="1" noChangeArrowheads="1"/>
          </p:cNvPicPr>
          <p:nvPr/>
        </p:nvPicPr>
        <p:blipFill>
          <a:blip r:embed="rId3"/>
          <a:srcRect/>
          <a:stretch>
            <a:fillRect/>
          </a:stretch>
        </p:blipFill>
        <p:spPr bwMode="auto">
          <a:xfrm>
            <a:off x="1066692" y="1295400"/>
            <a:ext cx="7010617" cy="53673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000"/>
              <a:t>Module Planning Question 3</a:t>
            </a:r>
          </a:p>
        </p:txBody>
      </p:sp>
      <p:sp>
        <p:nvSpPr>
          <p:cNvPr id="105475" name="Rectangle 3"/>
          <p:cNvSpPr>
            <a:spLocks noGrp="1" noChangeArrowheads="1"/>
          </p:cNvSpPr>
          <p:nvPr>
            <p:ph type="body" idx="1"/>
          </p:nvPr>
        </p:nvSpPr>
        <p:spPr/>
        <p:txBody>
          <a:bodyPr/>
          <a:lstStyle/>
          <a:p>
            <a:r>
              <a:rPr lang="en-US" sz="2800" u="sng"/>
              <a:t>Planning Question 3:</a:t>
            </a:r>
            <a:r>
              <a:rPr lang="en-US" sz="2800"/>
              <a:t>  List each of the proposed actions identified in Planning Question 2 in the table.  Use the scales to rank each action on the five dimensions below.  Add the points for each action to get the total points.</a:t>
            </a:r>
          </a:p>
          <a:p>
            <a:pPr lvl="1"/>
            <a:r>
              <a:rPr lang="en-US" sz="2400"/>
              <a:t>Importance</a:t>
            </a:r>
          </a:p>
          <a:p>
            <a:pPr lvl="1"/>
            <a:r>
              <a:rPr lang="en-US" sz="2400"/>
              <a:t>Cost</a:t>
            </a:r>
          </a:p>
          <a:p>
            <a:pPr lvl="1"/>
            <a:r>
              <a:rPr lang="en-US" sz="2400"/>
              <a:t>Time</a:t>
            </a:r>
          </a:p>
          <a:p>
            <a:pPr lvl="1"/>
            <a:r>
              <a:rPr lang="en-US" sz="2400"/>
              <a:t>Commitment</a:t>
            </a:r>
          </a:p>
          <a:p>
            <a:pPr lvl="1"/>
            <a:r>
              <a:rPr lang="en-US" sz="2400"/>
              <a:t>Feasibility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z="4000"/>
              <a:t>What is the Purpose of the SHI?</a:t>
            </a:r>
          </a:p>
        </p:txBody>
      </p:sp>
      <p:sp>
        <p:nvSpPr>
          <p:cNvPr id="39939" name="Rectangle 3"/>
          <p:cNvSpPr>
            <a:spLocks noGrp="1" noChangeArrowheads="1"/>
          </p:cNvSpPr>
          <p:nvPr>
            <p:ph type="body" idx="1"/>
          </p:nvPr>
        </p:nvSpPr>
        <p:spPr/>
        <p:txBody>
          <a:bodyPr/>
          <a:lstStyle/>
          <a:p>
            <a:pPr>
              <a:lnSpc>
                <a:spcPct val="80000"/>
              </a:lnSpc>
            </a:pPr>
            <a:r>
              <a:rPr lang="en-US" sz="3000"/>
              <a:t>Enables schools to identify strengths and weaknesses of health promotion policies and programs.</a:t>
            </a:r>
          </a:p>
          <a:p>
            <a:pPr>
              <a:lnSpc>
                <a:spcPct val="80000"/>
              </a:lnSpc>
              <a:buFontTx/>
              <a:buNone/>
            </a:pPr>
            <a:endParaRPr lang="en-US" sz="3000"/>
          </a:p>
          <a:p>
            <a:pPr>
              <a:lnSpc>
                <a:spcPct val="80000"/>
              </a:lnSpc>
            </a:pPr>
            <a:r>
              <a:rPr lang="en-US" sz="3000"/>
              <a:t>Enables schools to develop an action plan for improving student health.</a:t>
            </a:r>
          </a:p>
          <a:p>
            <a:pPr>
              <a:lnSpc>
                <a:spcPct val="80000"/>
              </a:lnSpc>
              <a:buFontTx/>
              <a:buNone/>
            </a:pPr>
            <a:endParaRPr lang="en-US" sz="3000"/>
          </a:p>
          <a:p>
            <a:pPr>
              <a:lnSpc>
                <a:spcPct val="80000"/>
              </a:lnSpc>
            </a:pPr>
            <a:r>
              <a:rPr lang="en-US" sz="3000"/>
              <a:t>Engages teachers, parents, students, and the community in promoting health-enhancing behaviors and better health.</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sz="4000"/>
              <a:t>Completed Planning Question 3</a:t>
            </a:r>
          </a:p>
        </p:txBody>
      </p:sp>
      <p:pic>
        <p:nvPicPr>
          <p:cNvPr id="3074" name="Picture 2"/>
          <p:cNvPicPr>
            <a:picLocks noChangeAspect="1" noChangeArrowheads="1"/>
          </p:cNvPicPr>
          <p:nvPr/>
        </p:nvPicPr>
        <p:blipFill>
          <a:blip r:embed="rId3"/>
          <a:srcRect/>
          <a:stretch>
            <a:fillRect/>
          </a:stretch>
        </p:blipFill>
        <p:spPr bwMode="auto">
          <a:xfrm>
            <a:off x="1094420" y="1371600"/>
            <a:ext cx="6955160"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sz="4000"/>
              <a:t>Keep in Mind…</a:t>
            </a:r>
          </a:p>
        </p:txBody>
      </p:sp>
      <p:sp>
        <p:nvSpPr>
          <p:cNvPr id="112643" name="Rectangle 3"/>
          <p:cNvSpPr>
            <a:spLocks noGrp="1" noChangeArrowheads="1"/>
          </p:cNvSpPr>
          <p:nvPr>
            <p:ph type="body" idx="1"/>
          </p:nvPr>
        </p:nvSpPr>
        <p:spPr>
          <a:xfrm>
            <a:off x="457200" y="1570038"/>
            <a:ext cx="8229600" cy="4525962"/>
          </a:xfrm>
        </p:spPr>
        <p:txBody>
          <a:bodyPr/>
          <a:lstStyle/>
          <a:p>
            <a:pPr>
              <a:lnSpc>
                <a:spcPct val="90000"/>
              </a:lnSpc>
              <a:spcAft>
                <a:spcPct val="100000"/>
              </a:spcAft>
            </a:pPr>
            <a:r>
              <a:rPr lang="en-US" sz="2800" u="sng"/>
              <a:t>Answer questions as accurately as possible</a:t>
            </a:r>
            <a:r>
              <a:rPr lang="en-US" sz="2800"/>
              <a:t>.  This is a self-help tool, not an instrument for punishing staff.</a:t>
            </a:r>
          </a:p>
          <a:p>
            <a:pPr>
              <a:lnSpc>
                <a:spcPct val="90000"/>
              </a:lnSpc>
              <a:spcAft>
                <a:spcPct val="100000"/>
              </a:spcAft>
            </a:pPr>
            <a:r>
              <a:rPr lang="en-US" sz="2800" u="sng"/>
              <a:t>There is no passing grade</a:t>
            </a:r>
            <a:r>
              <a:rPr lang="en-US" sz="2800"/>
              <a:t>.  This is designed to help you understand your school, not to compare your school with other schools.</a:t>
            </a:r>
          </a:p>
          <a:p>
            <a:pPr>
              <a:lnSpc>
                <a:spcPct val="90000"/>
              </a:lnSpc>
              <a:spcAft>
                <a:spcPct val="100000"/>
              </a:spcAft>
            </a:pPr>
            <a:r>
              <a:rPr lang="en-US" sz="2800" u="sng"/>
              <a:t>You should EXPECT to get at least some low scores.</a:t>
            </a:r>
            <a:r>
              <a:rPr lang="en-US" sz="2800"/>
              <a:t>  Low scores can help you build awareness of areas needing improvement.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4000"/>
              <a:t>Implementing the SHI</a:t>
            </a:r>
          </a:p>
        </p:txBody>
      </p:sp>
      <p:sp>
        <p:nvSpPr>
          <p:cNvPr id="102403" name="Rectangle 3"/>
          <p:cNvSpPr>
            <a:spLocks noGrp="1" noChangeArrowheads="1"/>
          </p:cNvSpPr>
          <p:nvPr>
            <p:ph type="body" idx="1"/>
          </p:nvPr>
        </p:nvSpPr>
        <p:spPr>
          <a:xfrm>
            <a:off x="457200" y="2179638"/>
            <a:ext cx="8686800" cy="4525962"/>
          </a:xfrm>
        </p:spPr>
        <p:txBody>
          <a:bodyPr/>
          <a:lstStyle/>
          <a:p>
            <a:pPr marL="746125" indent="-746125">
              <a:buFontTx/>
              <a:buAutoNum type="arabicPeriod"/>
            </a:pPr>
            <a:r>
              <a:rPr lang="en-US" sz="3600" dirty="0"/>
              <a:t>Assemble SHI team</a:t>
            </a:r>
          </a:p>
          <a:p>
            <a:pPr marL="746125" indent="-746125">
              <a:buFontTx/>
              <a:buAutoNum type="arabicPeriod" startAt="2"/>
            </a:pPr>
            <a:r>
              <a:rPr lang="en-US" sz="3600" dirty="0"/>
              <a:t>Conduct SHI introduction meeting</a:t>
            </a:r>
          </a:p>
          <a:p>
            <a:pPr marL="746125" indent="-746125">
              <a:buFontTx/>
              <a:buAutoNum type="arabicPeriod" startAt="2"/>
            </a:pPr>
            <a:r>
              <a:rPr lang="en-US" sz="3600" dirty="0"/>
              <a:t>Complete self-assessment modules</a:t>
            </a:r>
          </a:p>
          <a:p>
            <a:pPr marL="746125" indent="-746125">
              <a:buFontTx/>
              <a:buAutoNum type="arabicPeriod" startAt="4"/>
            </a:pPr>
            <a:r>
              <a:rPr lang="en-US" sz="3600" b="1" dirty="0"/>
              <a:t>Conduct SHI planning meeting</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z="4000"/>
              <a:t>Completed Overall Scorecard</a:t>
            </a:r>
          </a:p>
        </p:txBody>
      </p:sp>
      <p:pic>
        <p:nvPicPr>
          <p:cNvPr id="114700" name="Picture 12"/>
          <p:cNvPicPr>
            <a:picLocks noChangeAspect="1" noChangeArrowheads="1"/>
          </p:cNvPicPr>
          <p:nvPr/>
        </p:nvPicPr>
        <p:blipFill>
          <a:blip r:embed="rId3" cstate="print"/>
          <a:srcRect/>
          <a:stretch>
            <a:fillRect/>
          </a:stretch>
        </p:blipFill>
        <p:spPr bwMode="auto">
          <a:xfrm>
            <a:off x="1219200" y="1447800"/>
            <a:ext cx="6781800" cy="50768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sz="4000"/>
              <a:t>Action Plan</a:t>
            </a:r>
          </a:p>
        </p:txBody>
      </p:sp>
      <p:sp>
        <p:nvSpPr>
          <p:cNvPr id="115715" name="Rectangle 3"/>
          <p:cNvSpPr>
            <a:spLocks noGrp="1" noChangeArrowheads="1"/>
          </p:cNvSpPr>
          <p:nvPr>
            <p:ph type="body" idx="1"/>
          </p:nvPr>
        </p:nvSpPr>
        <p:spPr/>
        <p:txBody>
          <a:bodyPr/>
          <a:lstStyle/>
          <a:p>
            <a:r>
              <a:rPr lang="en-US"/>
              <a:t>Module groups present two or three actions</a:t>
            </a:r>
          </a:p>
          <a:p>
            <a:r>
              <a:rPr lang="en-US"/>
              <a:t>SHI team selects manageable number </a:t>
            </a:r>
            <a:br>
              <a:rPr lang="en-US"/>
            </a:br>
            <a:r>
              <a:rPr lang="en-US"/>
              <a:t>of actions</a:t>
            </a:r>
          </a:p>
          <a:p>
            <a:r>
              <a:rPr lang="en-US"/>
              <a:t>Team mixes both short- and long-term actions</a:t>
            </a:r>
          </a:p>
          <a:p>
            <a:r>
              <a:rPr lang="en-US"/>
              <a:t>Team completes action plan (action, steps to completion, person responsible, timeline)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4000"/>
              <a:t>Completed Action Plan</a:t>
            </a:r>
          </a:p>
        </p:txBody>
      </p:sp>
      <p:pic>
        <p:nvPicPr>
          <p:cNvPr id="116746" name="Picture 10"/>
          <p:cNvPicPr>
            <a:picLocks noChangeAspect="1" noChangeArrowheads="1"/>
          </p:cNvPicPr>
          <p:nvPr/>
        </p:nvPicPr>
        <p:blipFill>
          <a:blip r:embed="rId3" cstate="print"/>
          <a:srcRect/>
          <a:stretch>
            <a:fillRect/>
          </a:stretch>
        </p:blipFill>
        <p:spPr bwMode="auto">
          <a:xfrm>
            <a:off x="1066800" y="1362075"/>
            <a:ext cx="7010400" cy="5419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Grp="1" noChangeArrowheads="1"/>
          </p:cNvSpPr>
          <p:nvPr>
            <p:ph type="title"/>
          </p:nvPr>
        </p:nvSpPr>
        <p:spPr/>
        <p:txBody>
          <a:bodyPr/>
          <a:lstStyle/>
          <a:p>
            <a:r>
              <a:rPr lang="en-US" sz="4000"/>
              <a:t>Keep in Mind…</a:t>
            </a:r>
          </a:p>
        </p:txBody>
      </p:sp>
      <p:sp>
        <p:nvSpPr>
          <p:cNvPr id="118789" name="Rectangle 5"/>
          <p:cNvSpPr>
            <a:spLocks noGrp="1" noChangeArrowheads="1"/>
          </p:cNvSpPr>
          <p:nvPr>
            <p:ph type="body" idx="1"/>
          </p:nvPr>
        </p:nvSpPr>
        <p:spPr>
          <a:xfrm>
            <a:off x="457200" y="1722438"/>
            <a:ext cx="8229600" cy="4525962"/>
          </a:xfrm>
        </p:spPr>
        <p:txBody>
          <a:bodyPr/>
          <a:lstStyle/>
          <a:p>
            <a:r>
              <a:rPr lang="en-US"/>
              <a:t>Some actions will involve simply making better use of existing resources.</a:t>
            </a:r>
          </a:p>
          <a:p>
            <a:r>
              <a:rPr lang="en-US"/>
              <a:t>Other actions may require additional resources.</a:t>
            </a:r>
          </a:p>
          <a:p>
            <a:r>
              <a:rPr lang="en-US"/>
              <a:t>Keep the team together to monitor progress.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381000"/>
            <a:ext cx="8229600" cy="1143000"/>
          </a:xfrm>
        </p:spPr>
        <p:txBody>
          <a:bodyPr/>
          <a:lstStyle/>
          <a:p>
            <a:r>
              <a:rPr lang="en-US" sz="4000" dirty="0"/>
              <a:t>Resources</a:t>
            </a:r>
          </a:p>
        </p:txBody>
      </p:sp>
      <p:pic>
        <p:nvPicPr>
          <p:cNvPr id="4098" name="Picture 2"/>
          <p:cNvPicPr>
            <a:picLocks noChangeAspect="1" noChangeArrowheads="1"/>
          </p:cNvPicPr>
          <p:nvPr/>
        </p:nvPicPr>
        <p:blipFill>
          <a:blip r:embed="rId3" cstate="print"/>
          <a:srcRect/>
          <a:stretch>
            <a:fillRect/>
          </a:stretch>
        </p:blipFill>
        <p:spPr bwMode="auto">
          <a:xfrm>
            <a:off x="298004" y="2590800"/>
            <a:ext cx="2826196" cy="3657600"/>
          </a:xfrm>
          <a:prstGeom prst="rect">
            <a:avLst/>
          </a:prstGeom>
          <a:noFill/>
          <a:ln w="9525">
            <a:solidFill>
              <a:schemeClr val="tx1"/>
            </a:solid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2279211" y="1295400"/>
            <a:ext cx="2826189" cy="3657600"/>
          </a:xfrm>
          <a:prstGeom prst="rect">
            <a:avLst/>
          </a:prstGeom>
          <a:noFill/>
          <a:ln w="9525">
            <a:solidFill>
              <a:schemeClr val="tx1"/>
            </a:solidFill>
            <a:miter lim="800000"/>
            <a:headEnd/>
            <a:tailEnd/>
          </a:ln>
          <a:effectLst/>
        </p:spPr>
      </p:pic>
      <p:pic>
        <p:nvPicPr>
          <p:cNvPr id="4101" name="Picture 5"/>
          <p:cNvPicPr>
            <a:picLocks noChangeAspect="1" noChangeArrowheads="1"/>
          </p:cNvPicPr>
          <p:nvPr/>
        </p:nvPicPr>
        <p:blipFill>
          <a:blip r:embed="rId5" cstate="print"/>
          <a:srcRect/>
          <a:stretch>
            <a:fillRect/>
          </a:stretch>
        </p:blipFill>
        <p:spPr bwMode="auto">
          <a:xfrm>
            <a:off x="4114800" y="2590800"/>
            <a:ext cx="2826196" cy="3657600"/>
          </a:xfrm>
          <a:prstGeom prst="rect">
            <a:avLst/>
          </a:prstGeom>
          <a:noFill/>
          <a:ln w="9525">
            <a:solidFill>
              <a:schemeClr val="tx1"/>
            </a:solidFill>
            <a:miter lim="800000"/>
            <a:headEnd/>
            <a:tailEnd/>
          </a:ln>
          <a:effectLst/>
        </p:spPr>
      </p:pic>
      <p:sp>
        <p:nvSpPr>
          <p:cNvPr id="10" name="TextBox 9"/>
          <p:cNvSpPr txBox="1"/>
          <p:nvPr/>
        </p:nvSpPr>
        <p:spPr>
          <a:xfrm flipH="1">
            <a:off x="304799" y="6400800"/>
            <a:ext cx="7772400" cy="369332"/>
          </a:xfrm>
          <a:prstGeom prst="rect">
            <a:avLst/>
          </a:prstGeom>
          <a:noFill/>
        </p:spPr>
        <p:txBody>
          <a:bodyPr wrap="square" rtlCol="0">
            <a:spAutoFit/>
          </a:bodyPr>
          <a:lstStyle/>
          <a:p>
            <a:r>
              <a:rPr lang="en-US" dirty="0" smtClean="0"/>
              <a:t>www.cdc.gov/HealthyYouth/publications</a:t>
            </a:r>
            <a:endParaRPr lang="en-US" dirty="0"/>
          </a:p>
        </p:txBody>
      </p:sp>
      <p:pic>
        <p:nvPicPr>
          <p:cNvPr id="2050" name="Picture 2"/>
          <p:cNvPicPr>
            <a:picLocks noChangeAspect="1" noChangeArrowheads="1"/>
          </p:cNvPicPr>
          <p:nvPr/>
        </p:nvPicPr>
        <p:blipFill>
          <a:blip r:embed="rId6"/>
          <a:srcRect l="18741" r="35777"/>
          <a:stretch>
            <a:fillRect/>
          </a:stretch>
        </p:blipFill>
        <p:spPr bwMode="auto">
          <a:xfrm>
            <a:off x="5943600" y="1600200"/>
            <a:ext cx="2958897" cy="36576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4000"/>
              <a:t>What are the keys to success?</a:t>
            </a:r>
          </a:p>
        </p:txBody>
      </p:sp>
      <p:sp>
        <p:nvSpPr>
          <p:cNvPr id="73731" name="Rectangle 3"/>
          <p:cNvSpPr>
            <a:spLocks noGrp="1" noChangeArrowheads="1"/>
          </p:cNvSpPr>
          <p:nvPr>
            <p:ph type="body" idx="1"/>
          </p:nvPr>
        </p:nvSpPr>
        <p:spPr/>
        <p:txBody>
          <a:bodyPr/>
          <a:lstStyle/>
          <a:p>
            <a:r>
              <a:rPr lang="en-US" sz="2800"/>
              <a:t>School health champion (strong leadership)</a:t>
            </a:r>
          </a:p>
          <a:p>
            <a:r>
              <a:rPr lang="en-US" sz="2800"/>
              <a:t>Administrative buy-in</a:t>
            </a:r>
          </a:p>
          <a:p>
            <a:r>
              <a:rPr lang="en-US" sz="2800"/>
              <a:t>Team representation, cohesion, and commitment</a:t>
            </a:r>
          </a:p>
          <a:p>
            <a:r>
              <a:rPr lang="en-US" sz="2800"/>
              <a:t>Clear, organized, and well-facilitated process (many schools are using outside facilitators)</a:t>
            </a:r>
          </a:p>
          <a:p>
            <a:r>
              <a:rPr lang="en-US" sz="2800"/>
              <a:t>Starting with small, achievable goals</a:t>
            </a:r>
          </a:p>
          <a:p>
            <a:r>
              <a:rPr lang="en-US" sz="2800"/>
              <a:t>Highlighting and build on successes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304800"/>
            <a:ext cx="8229600" cy="1143000"/>
          </a:xfrm>
        </p:spPr>
        <p:txBody>
          <a:bodyPr/>
          <a:lstStyle/>
          <a:p>
            <a:r>
              <a:rPr lang="en-US" sz="4000" dirty="0"/>
              <a:t>SHI Online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154613"/>
            <a:ext cx="4648200" cy="5611397"/>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5701" t="21875" r="37149" b="14222"/>
          <a:stretch/>
        </p:blipFill>
        <p:spPr bwMode="auto">
          <a:xfrm>
            <a:off x="3553195" y="1371600"/>
            <a:ext cx="2238395" cy="2887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6451" name="Picture 19"/>
          <p:cNvPicPr>
            <a:picLocks noChangeAspect="1" noChangeArrowheads="1"/>
          </p:cNvPicPr>
          <p:nvPr/>
        </p:nvPicPr>
        <p:blipFill>
          <a:blip r:embed="rId4" cstate="print"/>
          <a:srcRect/>
          <a:stretch>
            <a:fillRect/>
          </a:stretch>
        </p:blipFill>
        <p:spPr bwMode="auto">
          <a:xfrm>
            <a:off x="6245407" y="1371600"/>
            <a:ext cx="2030702" cy="2887817"/>
          </a:xfrm>
          <a:prstGeom prst="rect">
            <a:avLst/>
          </a:prstGeom>
          <a:noFill/>
          <a:ln w="9525">
            <a:noFill/>
            <a:miter lim="800000"/>
            <a:headEnd/>
            <a:tailEnd/>
          </a:ln>
          <a:effectLst/>
        </p:spPr>
      </p:pic>
      <p:pic>
        <p:nvPicPr>
          <p:cNvPr id="146447" name="Picture 15"/>
          <p:cNvPicPr>
            <a:picLocks noChangeAspect="1" noChangeArrowheads="1"/>
          </p:cNvPicPr>
          <p:nvPr/>
        </p:nvPicPr>
        <p:blipFill>
          <a:blip r:embed="rId5" cstate="print"/>
          <a:srcRect/>
          <a:stretch>
            <a:fillRect/>
          </a:stretch>
        </p:blipFill>
        <p:spPr bwMode="auto">
          <a:xfrm>
            <a:off x="990600" y="1371600"/>
            <a:ext cx="2108779" cy="2938463"/>
          </a:xfrm>
          <a:prstGeom prst="rect">
            <a:avLst/>
          </a:prstGeom>
          <a:noFill/>
          <a:ln w="9525">
            <a:noFill/>
            <a:miter lim="800000"/>
            <a:headEnd/>
            <a:tailEnd/>
          </a:ln>
          <a:effectLst/>
        </p:spPr>
      </p:pic>
      <p:sp>
        <p:nvSpPr>
          <p:cNvPr id="146434" name="Rectangle 2"/>
          <p:cNvSpPr>
            <a:spLocks noGrp="1" noChangeArrowheads="1"/>
          </p:cNvSpPr>
          <p:nvPr>
            <p:ph type="title" idx="4294967295"/>
          </p:nvPr>
        </p:nvSpPr>
        <p:spPr>
          <a:xfrm>
            <a:off x="457200" y="304800"/>
            <a:ext cx="8229600" cy="1143000"/>
          </a:xfrm>
        </p:spPr>
        <p:txBody>
          <a:bodyPr/>
          <a:lstStyle/>
          <a:p>
            <a:r>
              <a:rPr lang="en-US" sz="3600"/>
              <a:t>CDC Guidelines and Strategies for </a:t>
            </a:r>
            <a:br>
              <a:rPr lang="en-US" sz="3600"/>
            </a:br>
            <a:r>
              <a:rPr lang="en-US" sz="3600"/>
              <a:t>School Health Programs</a:t>
            </a:r>
          </a:p>
        </p:txBody>
      </p:sp>
      <p:pic>
        <p:nvPicPr>
          <p:cNvPr id="146452" name="Picture 20"/>
          <p:cNvPicPr>
            <a:picLocks noChangeAspect="1" noChangeArrowheads="1"/>
          </p:cNvPicPr>
          <p:nvPr/>
        </p:nvPicPr>
        <p:blipFill>
          <a:blip r:embed="rId6" cstate="print"/>
          <a:srcRect/>
          <a:stretch>
            <a:fillRect/>
          </a:stretch>
        </p:blipFill>
        <p:spPr bwMode="auto">
          <a:xfrm>
            <a:off x="6435497" y="3428998"/>
            <a:ext cx="2296300" cy="3041747"/>
          </a:xfrm>
          <a:prstGeom prst="rect">
            <a:avLst/>
          </a:prstGeom>
          <a:noFill/>
          <a:ln w="9525">
            <a:noFill/>
            <a:miter lim="800000"/>
            <a:headEnd/>
            <a:tailEnd/>
          </a:ln>
          <a:effec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26002" t="20919" r="32813" b="6250"/>
          <a:stretch/>
        </p:blipFill>
        <p:spPr bwMode="auto">
          <a:xfrm>
            <a:off x="1283564" y="3428999"/>
            <a:ext cx="2367703" cy="304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29127" t="16415" r="40097" b="32334"/>
          <a:stretch/>
        </p:blipFill>
        <p:spPr bwMode="auto">
          <a:xfrm>
            <a:off x="3825679" y="3428999"/>
            <a:ext cx="2435407" cy="3041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4000"/>
              <a:t>How can I access the SHI?</a:t>
            </a:r>
          </a:p>
        </p:txBody>
      </p:sp>
      <p:sp>
        <p:nvSpPr>
          <p:cNvPr id="120835" name="Rectangle 3"/>
          <p:cNvSpPr>
            <a:spLocks noGrp="1" noChangeArrowheads="1"/>
          </p:cNvSpPr>
          <p:nvPr>
            <p:ph type="body" idx="1"/>
          </p:nvPr>
        </p:nvSpPr>
        <p:spPr>
          <a:xfrm>
            <a:off x="457200" y="1798638"/>
            <a:ext cx="8229600" cy="4525962"/>
          </a:xfrm>
        </p:spPr>
        <p:txBody>
          <a:bodyPr/>
          <a:lstStyle/>
          <a:p>
            <a:r>
              <a:rPr lang="en-US" dirty="0"/>
              <a:t>Complete the SHI interactively on the Web </a:t>
            </a:r>
            <a:r>
              <a:rPr lang="en-US" dirty="0">
                <a:hlinkClick r:id="rId3"/>
              </a:rPr>
              <a:t>http://www.cdc.gov/HealthyYouth/shi/</a:t>
            </a:r>
            <a:endParaRPr lang="en-US" dirty="0"/>
          </a:p>
          <a:p>
            <a:r>
              <a:rPr lang="en-US" dirty="0" smtClean="0"/>
              <a:t>Download or print </a:t>
            </a:r>
            <a:r>
              <a:rPr lang="en-US" dirty="0"/>
              <a:t>from Web site</a:t>
            </a:r>
          </a:p>
          <a:p>
            <a:pPr>
              <a:buFontTx/>
              <a:buNone/>
            </a:pPr>
            <a:endParaRPr lang="en-US" sz="2800" dirty="0"/>
          </a:p>
          <a:p>
            <a:pPr>
              <a:buNone/>
            </a:pP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685800" y="2130425"/>
            <a:ext cx="7772400" cy="3051175"/>
          </a:xfrm>
        </p:spPr>
        <p:txBody>
          <a:bodyPr/>
          <a:lstStyle/>
          <a:p>
            <a:r>
              <a:rPr lang="en-US" sz="4400"/>
              <a:t>CDC’s </a:t>
            </a:r>
            <a:r>
              <a:rPr lang="en-US" sz="4400" i="1"/>
              <a:t>School Health Index:  A Self-Assessment and Planning Guide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381000"/>
            <a:ext cx="8229600" cy="1143000"/>
          </a:xfrm>
        </p:spPr>
        <p:txBody>
          <a:bodyPr/>
          <a:lstStyle/>
          <a:p>
            <a:r>
              <a:rPr lang="en-US" sz="4000" dirty="0"/>
              <a:t>Coordinated School </a:t>
            </a:r>
            <a:r>
              <a:rPr lang="en-US" sz="4000" dirty="0" smtClean="0"/>
              <a:t>Health (CSH)</a:t>
            </a:r>
            <a:endParaRPr lang="en-US" sz="4000" dirty="0"/>
          </a:p>
        </p:txBody>
      </p:sp>
      <p:sp>
        <p:nvSpPr>
          <p:cNvPr id="150555" name="Rectangle 27"/>
          <p:cNvSpPr>
            <a:spLocks noChangeArrowheads="1"/>
          </p:cNvSpPr>
          <p:nvPr/>
        </p:nvSpPr>
        <p:spPr bwMode="auto">
          <a:xfrm>
            <a:off x="885825" y="2760663"/>
            <a:ext cx="0" cy="244475"/>
          </a:xfrm>
          <a:prstGeom prst="rect">
            <a:avLst/>
          </a:prstGeom>
          <a:solidFill>
            <a:srgbClr val="800080"/>
          </a:solidFill>
          <a:ln w="9525">
            <a:noFill/>
            <a:miter lim="800000"/>
            <a:headEnd/>
            <a:tailEnd/>
          </a:ln>
        </p:spPr>
        <p:txBody>
          <a:bodyPr wrap="none" lIns="0" tIns="0" rIns="0" bIns="0">
            <a:spAutoFit/>
          </a:bodyPr>
          <a:lstStyle/>
          <a:p>
            <a:pPr eaLnBrk="0" hangingPunct="0"/>
            <a:endParaRPr lang="en-US" sz="1600" b="1">
              <a:solidFill>
                <a:schemeClr val="bg1"/>
              </a:solidFill>
              <a:latin typeface="Futura Md BT" pitchFamily="34" charset="0"/>
            </a:endParaRPr>
          </a:p>
        </p:txBody>
      </p:sp>
      <p:sp>
        <p:nvSpPr>
          <p:cNvPr id="150556" name="Rectangle 28"/>
          <p:cNvSpPr>
            <a:spLocks noChangeArrowheads="1"/>
          </p:cNvSpPr>
          <p:nvPr/>
        </p:nvSpPr>
        <p:spPr bwMode="auto">
          <a:xfrm>
            <a:off x="768350" y="4371975"/>
            <a:ext cx="0" cy="244475"/>
          </a:xfrm>
          <a:prstGeom prst="rect">
            <a:avLst/>
          </a:prstGeom>
          <a:solidFill>
            <a:srgbClr val="800080"/>
          </a:solidFill>
          <a:ln w="9525">
            <a:noFill/>
            <a:miter lim="800000"/>
            <a:headEnd/>
            <a:tailEnd/>
          </a:ln>
        </p:spPr>
        <p:txBody>
          <a:bodyPr wrap="none" lIns="0" tIns="0" rIns="0" bIns="0">
            <a:spAutoFit/>
          </a:bodyPr>
          <a:lstStyle/>
          <a:p>
            <a:pPr eaLnBrk="0" hangingPunct="0"/>
            <a:endParaRPr lang="en-US" sz="1600" b="1">
              <a:solidFill>
                <a:schemeClr val="bg1"/>
              </a:solidFill>
              <a:latin typeface="Futura Md BT" pitchFamily="34" charset="0"/>
            </a:endParaRPr>
          </a:p>
        </p:txBody>
      </p:sp>
      <p:sp>
        <p:nvSpPr>
          <p:cNvPr id="150557" name="Rectangle 29"/>
          <p:cNvSpPr>
            <a:spLocks noChangeArrowheads="1"/>
          </p:cNvSpPr>
          <p:nvPr/>
        </p:nvSpPr>
        <p:spPr bwMode="auto">
          <a:xfrm>
            <a:off x="1138238" y="5783263"/>
            <a:ext cx="0" cy="244475"/>
          </a:xfrm>
          <a:prstGeom prst="rect">
            <a:avLst/>
          </a:prstGeom>
          <a:solidFill>
            <a:srgbClr val="800080"/>
          </a:solidFill>
          <a:ln w="9525">
            <a:noFill/>
            <a:miter lim="800000"/>
            <a:headEnd/>
            <a:tailEnd/>
          </a:ln>
        </p:spPr>
        <p:txBody>
          <a:bodyPr wrap="none" lIns="0" tIns="0" rIns="0" bIns="0">
            <a:spAutoFit/>
          </a:bodyPr>
          <a:lstStyle/>
          <a:p>
            <a:pPr eaLnBrk="0" hangingPunct="0"/>
            <a:endParaRPr lang="en-US" sz="1600" b="1">
              <a:solidFill>
                <a:schemeClr val="bg1"/>
              </a:solidFill>
              <a:latin typeface="Futura Md BT" pitchFamily="34" charset="0"/>
            </a:endParaRPr>
          </a:p>
        </p:txBody>
      </p:sp>
      <p:sp>
        <p:nvSpPr>
          <p:cNvPr id="150558" name="Rectangle 30"/>
          <p:cNvSpPr>
            <a:spLocks noChangeArrowheads="1"/>
          </p:cNvSpPr>
          <p:nvPr/>
        </p:nvSpPr>
        <p:spPr bwMode="auto">
          <a:xfrm>
            <a:off x="6096000" y="6478588"/>
            <a:ext cx="0" cy="244475"/>
          </a:xfrm>
          <a:prstGeom prst="rect">
            <a:avLst/>
          </a:prstGeom>
          <a:solidFill>
            <a:srgbClr val="800080"/>
          </a:solidFill>
          <a:ln w="9525">
            <a:noFill/>
            <a:miter lim="800000"/>
            <a:headEnd/>
            <a:tailEnd/>
          </a:ln>
        </p:spPr>
        <p:txBody>
          <a:bodyPr wrap="none" lIns="0" tIns="0" rIns="0" bIns="0">
            <a:spAutoFit/>
          </a:bodyPr>
          <a:lstStyle/>
          <a:p>
            <a:pPr eaLnBrk="0" hangingPunct="0"/>
            <a:endParaRPr lang="en-US" sz="1600" b="1">
              <a:solidFill>
                <a:schemeClr val="bg1"/>
              </a:solidFill>
              <a:latin typeface="Futura Md BT" pitchFamily="34" charset="0"/>
            </a:endParaRPr>
          </a:p>
        </p:txBody>
      </p:sp>
      <p:sp>
        <p:nvSpPr>
          <p:cNvPr id="150559" name="Rectangle 31"/>
          <p:cNvSpPr>
            <a:spLocks noChangeArrowheads="1"/>
          </p:cNvSpPr>
          <p:nvPr/>
        </p:nvSpPr>
        <p:spPr bwMode="auto">
          <a:xfrm>
            <a:off x="3825875" y="6353175"/>
            <a:ext cx="0" cy="244475"/>
          </a:xfrm>
          <a:prstGeom prst="rect">
            <a:avLst/>
          </a:prstGeom>
          <a:solidFill>
            <a:srgbClr val="800080"/>
          </a:solidFill>
          <a:ln w="9525">
            <a:noFill/>
            <a:miter lim="800000"/>
            <a:headEnd/>
            <a:tailEnd/>
          </a:ln>
        </p:spPr>
        <p:txBody>
          <a:bodyPr wrap="none" lIns="0" tIns="0" rIns="0" bIns="0">
            <a:spAutoFit/>
          </a:bodyPr>
          <a:lstStyle/>
          <a:p>
            <a:pPr eaLnBrk="0" hangingPunct="0"/>
            <a:endParaRPr lang="en-US" sz="1600" b="1">
              <a:solidFill>
                <a:schemeClr val="bg1"/>
              </a:solidFill>
              <a:latin typeface="Futura Md BT" pitchFamily="34" charset="0"/>
            </a:endParaRPr>
          </a:p>
        </p:txBody>
      </p:sp>
      <p:pic>
        <p:nvPicPr>
          <p:cNvPr id="150560" name="Picture 32" descr="kids"/>
          <p:cNvPicPr>
            <a:picLocks noChangeAspect="1" noChangeArrowheads="1"/>
          </p:cNvPicPr>
          <p:nvPr/>
        </p:nvPicPr>
        <p:blipFill>
          <a:blip r:embed="rId3" cstate="print"/>
          <a:srcRect/>
          <a:stretch>
            <a:fillRect/>
          </a:stretch>
        </p:blipFill>
        <p:spPr bwMode="auto">
          <a:xfrm>
            <a:off x="2209800" y="2135188"/>
            <a:ext cx="4760913" cy="3862387"/>
          </a:xfrm>
          <a:prstGeom prst="rect">
            <a:avLst/>
          </a:prstGeom>
          <a:noFill/>
        </p:spPr>
      </p:pic>
      <p:sp>
        <p:nvSpPr>
          <p:cNvPr id="150561" name="Freeform 33"/>
          <p:cNvSpPr>
            <a:spLocks/>
          </p:cNvSpPr>
          <p:nvPr/>
        </p:nvSpPr>
        <p:spPr bwMode="auto">
          <a:xfrm>
            <a:off x="2392363" y="2630488"/>
            <a:ext cx="579437" cy="387350"/>
          </a:xfrm>
          <a:custGeom>
            <a:avLst/>
            <a:gdLst/>
            <a:ahLst/>
            <a:cxnLst>
              <a:cxn ang="0">
                <a:pos x="553" y="416"/>
              </a:cxn>
              <a:cxn ang="0">
                <a:pos x="353" y="65"/>
              </a:cxn>
              <a:cxn ang="0">
                <a:pos x="341" y="164"/>
              </a:cxn>
              <a:cxn ang="0">
                <a:pos x="104" y="0"/>
              </a:cxn>
              <a:cxn ang="0">
                <a:pos x="0" y="159"/>
              </a:cxn>
              <a:cxn ang="0">
                <a:pos x="241" y="323"/>
              </a:cxn>
              <a:cxn ang="0">
                <a:pos x="161" y="367"/>
              </a:cxn>
              <a:cxn ang="0">
                <a:pos x="553" y="416"/>
              </a:cxn>
            </a:cxnLst>
            <a:rect l="0" t="0" r="r" b="b"/>
            <a:pathLst>
              <a:path w="553" h="416">
                <a:moveTo>
                  <a:pt x="553" y="416"/>
                </a:moveTo>
                <a:lnTo>
                  <a:pt x="353" y="65"/>
                </a:lnTo>
                <a:lnTo>
                  <a:pt x="341" y="164"/>
                </a:lnTo>
                <a:lnTo>
                  <a:pt x="104" y="0"/>
                </a:lnTo>
                <a:lnTo>
                  <a:pt x="0" y="159"/>
                </a:lnTo>
                <a:lnTo>
                  <a:pt x="241" y="323"/>
                </a:lnTo>
                <a:lnTo>
                  <a:pt x="161" y="367"/>
                </a:lnTo>
                <a:lnTo>
                  <a:pt x="553" y="416"/>
                </a:lnTo>
                <a:close/>
              </a:path>
            </a:pathLst>
          </a:custGeom>
          <a:solidFill>
            <a:srgbClr val="33CCCC"/>
          </a:solidFill>
          <a:ln w="20638">
            <a:solidFill>
              <a:schemeClr val="bg1"/>
            </a:solidFill>
            <a:prstDash val="solid"/>
            <a:round/>
            <a:headEnd/>
            <a:tailEnd/>
          </a:ln>
        </p:spPr>
        <p:txBody>
          <a:bodyPr/>
          <a:lstStyle/>
          <a:p>
            <a:endParaRPr lang="en-US"/>
          </a:p>
        </p:txBody>
      </p:sp>
      <p:sp>
        <p:nvSpPr>
          <p:cNvPr id="150562" name="Oval 34"/>
          <p:cNvSpPr>
            <a:spLocks noChangeArrowheads="1"/>
          </p:cNvSpPr>
          <p:nvPr/>
        </p:nvSpPr>
        <p:spPr bwMode="auto">
          <a:xfrm>
            <a:off x="427038" y="2098675"/>
            <a:ext cx="2119312" cy="1139825"/>
          </a:xfrm>
          <a:prstGeom prst="ellipse">
            <a:avLst/>
          </a:prstGeom>
          <a:solidFill>
            <a:srgbClr val="79DFDD"/>
          </a:solidFill>
          <a:ln w="20638">
            <a:solidFill>
              <a:schemeClr val="bg1"/>
            </a:solidFill>
            <a:round/>
            <a:headEnd/>
            <a:tailEnd/>
          </a:ln>
        </p:spPr>
        <p:txBody>
          <a:bodyPr/>
          <a:lstStyle/>
          <a:p>
            <a:endParaRPr lang="en-US"/>
          </a:p>
        </p:txBody>
      </p:sp>
      <p:sp>
        <p:nvSpPr>
          <p:cNvPr id="150563" name="Rectangle 35"/>
          <p:cNvSpPr>
            <a:spLocks noChangeArrowheads="1"/>
          </p:cNvSpPr>
          <p:nvPr/>
        </p:nvSpPr>
        <p:spPr bwMode="auto">
          <a:xfrm>
            <a:off x="533400" y="2486025"/>
            <a:ext cx="1909763" cy="519113"/>
          </a:xfrm>
          <a:prstGeom prst="rect">
            <a:avLst/>
          </a:prstGeom>
          <a:noFill/>
          <a:ln w="9525">
            <a:noFill/>
            <a:miter lim="800000"/>
            <a:headEnd/>
            <a:tailEnd/>
          </a:ln>
        </p:spPr>
        <p:txBody>
          <a:bodyPr wrap="none" lIns="0" tIns="0" rIns="0" bIns="0">
            <a:spAutoFit/>
          </a:bodyPr>
          <a:lstStyle/>
          <a:p>
            <a:pPr algn="ctr" eaLnBrk="0" hangingPunct="0"/>
            <a:r>
              <a:rPr lang="en-US" sz="1600" b="1">
                <a:solidFill>
                  <a:srgbClr val="660066"/>
                </a:solidFill>
                <a:latin typeface="Futura Md BT" pitchFamily="34" charset="0"/>
              </a:rPr>
              <a:t>Family/Community</a:t>
            </a:r>
            <a:br>
              <a:rPr lang="en-US" sz="1600" b="1">
                <a:solidFill>
                  <a:srgbClr val="660066"/>
                </a:solidFill>
                <a:latin typeface="Futura Md BT" pitchFamily="34" charset="0"/>
              </a:rPr>
            </a:br>
            <a:r>
              <a:rPr lang="en-US" b="1">
                <a:solidFill>
                  <a:srgbClr val="660066"/>
                </a:solidFill>
              </a:rPr>
              <a:t>Involvement</a:t>
            </a:r>
            <a:endParaRPr lang="en-US" sz="1600" b="1">
              <a:solidFill>
                <a:srgbClr val="660066"/>
              </a:solidFill>
              <a:latin typeface="Futura Md BT" pitchFamily="34" charset="0"/>
            </a:endParaRPr>
          </a:p>
        </p:txBody>
      </p:sp>
      <p:sp>
        <p:nvSpPr>
          <p:cNvPr id="150564" name="Freeform 36"/>
          <p:cNvSpPr>
            <a:spLocks/>
          </p:cNvSpPr>
          <p:nvPr/>
        </p:nvSpPr>
        <p:spPr bwMode="auto">
          <a:xfrm>
            <a:off x="4438650" y="2478088"/>
            <a:ext cx="366713" cy="571500"/>
          </a:xfrm>
          <a:custGeom>
            <a:avLst/>
            <a:gdLst/>
            <a:ahLst/>
            <a:cxnLst>
              <a:cxn ang="0">
                <a:pos x="181" y="622"/>
              </a:cxn>
              <a:cxn ang="0">
                <a:pos x="349" y="252"/>
              </a:cxn>
              <a:cxn ang="0">
                <a:pos x="263" y="297"/>
              </a:cxn>
              <a:cxn ang="0">
                <a:pos x="260" y="0"/>
              </a:cxn>
              <a:cxn ang="0">
                <a:pos x="77" y="1"/>
              </a:cxn>
              <a:cxn ang="0">
                <a:pos x="81" y="299"/>
              </a:cxn>
              <a:cxn ang="0">
                <a:pos x="0" y="257"/>
              </a:cxn>
              <a:cxn ang="0">
                <a:pos x="181" y="622"/>
              </a:cxn>
            </a:cxnLst>
            <a:rect l="0" t="0" r="r" b="b"/>
            <a:pathLst>
              <a:path w="349" h="622">
                <a:moveTo>
                  <a:pt x="181" y="622"/>
                </a:moveTo>
                <a:lnTo>
                  <a:pt x="349" y="252"/>
                </a:lnTo>
                <a:lnTo>
                  <a:pt x="263" y="297"/>
                </a:lnTo>
                <a:lnTo>
                  <a:pt x="260" y="0"/>
                </a:lnTo>
                <a:lnTo>
                  <a:pt x="77" y="1"/>
                </a:lnTo>
                <a:lnTo>
                  <a:pt x="81" y="299"/>
                </a:lnTo>
                <a:lnTo>
                  <a:pt x="0" y="257"/>
                </a:lnTo>
                <a:lnTo>
                  <a:pt x="181" y="622"/>
                </a:lnTo>
                <a:close/>
              </a:path>
            </a:pathLst>
          </a:custGeom>
          <a:solidFill>
            <a:srgbClr val="33CCCC"/>
          </a:solidFill>
          <a:ln w="20638">
            <a:solidFill>
              <a:schemeClr val="bg1"/>
            </a:solidFill>
            <a:prstDash val="solid"/>
            <a:round/>
            <a:headEnd/>
            <a:tailEnd/>
          </a:ln>
        </p:spPr>
        <p:txBody>
          <a:bodyPr/>
          <a:lstStyle/>
          <a:p>
            <a:endParaRPr lang="en-US"/>
          </a:p>
        </p:txBody>
      </p:sp>
      <p:sp>
        <p:nvSpPr>
          <p:cNvPr id="150565" name="Oval 37"/>
          <p:cNvSpPr>
            <a:spLocks noChangeArrowheads="1"/>
          </p:cNvSpPr>
          <p:nvPr/>
        </p:nvSpPr>
        <p:spPr bwMode="auto">
          <a:xfrm>
            <a:off x="3521075" y="1503363"/>
            <a:ext cx="2117725" cy="1001712"/>
          </a:xfrm>
          <a:prstGeom prst="ellipse">
            <a:avLst/>
          </a:prstGeom>
          <a:solidFill>
            <a:srgbClr val="6ADDDA"/>
          </a:solidFill>
          <a:ln w="20638">
            <a:solidFill>
              <a:schemeClr val="bg1"/>
            </a:solidFill>
            <a:round/>
            <a:headEnd/>
            <a:tailEnd/>
          </a:ln>
        </p:spPr>
        <p:txBody>
          <a:bodyPr/>
          <a:lstStyle/>
          <a:p>
            <a:endParaRPr lang="en-US"/>
          </a:p>
        </p:txBody>
      </p:sp>
      <p:sp>
        <p:nvSpPr>
          <p:cNvPr id="150566" name="Rectangle 38"/>
          <p:cNvSpPr>
            <a:spLocks noChangeArrowheads="1"/>
          </p:cNvSpPr>
          <p:nvPr/>
        </p:nvSpPr>
        <p:spPr bwMode="auto">
          <a:xfrm>
            <a:off x="3657600" y="1890713"/>
            <a:ext cx="1757363"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660066"/>
                </a:solidFill>
                <a:latin typeface="Futura Md BT" pitchFamily="34" charset="0"/>
              </a:rPr>
              <a:t>Health Education</a:t>
            </a:r>
          </a:p>
        </p:txBody>
      </p:sp>
      <p:sp>
        <p:nvSpPr>
          <p:cNvPr id="150567" name="Freeform 39"/>
          <p:cNvSpPr>
            <a:spLocks/>
          </p:cNvSpPr>
          <p:nvPr/>
        </p:nvSpPr>
        <p:spPr bwMode="auto">
          <a:xfrm>
            <a:off x="2117725" y="4160838"/>
            <a:ext cx="625475" cy="334962"/>
          </a:xfrm>
          <a:custGeom>
            <a:avLst/>
            <a:gdLst/>
            <a:ahLst/>
            <a:cxnLst>
              <a:cxn ang="0">
                <a:pos x="599" y="178"/>
              </a:cxn>
              <a:cxn ang="0">
                <a:pos x="247" y="0"/>
              </a:cxn>
              <a:cxn ang="0">
                <a:pos x="287" y="89"/>
              </a:cxn>
              <a:cxn ang="0">
                <a:pos x="0" y="89"/>
              </a:cxn>
              <a:cxn ang="0">
                <a:pos x="0" y="281"/>
              </a:cxn>
              <a:cxn ang="0">
                <a:pos x="287" y="281"/>
              </a:cxn>
              <a:cxn ang="0">
                <a:pos x="247" y="363"/>
              </a:cxn>
              <a:cxn ang="0">
                <a:pos x="599" y="178"/>
              </a:cxn>
            </a:cxnLst>
            <a:rect l="0" t="0" r="r" b="b"/>
            <a:pathLst>
              <a:path w="599" h="363">
                <a:moveTo>
                  <a:pt x="599" y="178"/>
                </a:moveTo>
                <a:lnTo>
                  <a:pt x="247" y="0"/>
                </a:lnTo>
                <a:lnTo>
                  <a:pt x="287" y="89"/>
                </a:lnTo>
                <a:lnTo>
                  <a:pt x="0" y="89"/>
                </a:lnTo>
                <a:lnTo>
                  <a:pt x="0" y="281"/>
                </a:lnTo>
                <a:lnTo>
                  <a:pt x="287" y="281"/>
                </a:lnTo>
                <a:lnTo>
                  <a:pt x="247" y="363"/>
                </a:lnTo>
                <a:lnTo>
                  <a:pt x="599" y="178"/>
                </a:lnTo>
                <a:close/>
              </a:path>
            </a:pathLst>
          </a:custGeom>
          <a:solidFill>
            <a:srgbClr val="33CCCC"/>
          </a:solidFill>
          <a:ln w="20638">
            <a:solidFill>
              <a:schemeClr val="bg1"/>
            </a:solidFill>
            <a:prstDash val="solid"/>
            <a:round/>
            <a:headEnd/>
            <a:tailEnd/>
          </a:ln>
        </p:spPr>
        <p:txBody>
          <a:bodyPr/>
          <a:lstStyle/>
          <a:p>
            <a:endParaRPr lang="en-US"/>
          </a:p>
        </p:txBody>
      </p:sp>
      <p:sp>
        <p:nvSpPr>
          <p:cNvPr id="150568" name="Oval 40"/>
          <p:cNvSpPr>
            <a:spLocks noChangeArrowheads="1"/>
          </p:cNvSpPr>
          <p:nvPr/>
        </p:nvSpPr>
        <p:spPr bwMode="auto">
          <a:xfrm>
            <a:off x="42863" y="3805238"/>
            <a:ext cx="2116137" cy="1001712"/>
          </a:xfrm>
          <a:prstGeom prst="ellipse">
            <a:avLst/>
          </a:prstGeom>
          <a:solidFill>
            <a:srgbClr val="79DFDD"/>
          </a:solidFill>
          <a:ln w="20638">
            <a:solidFill>
              <a:schemeClr val="bg1"/>
            </a:solidFill>
            <a:round/>
            <a:headEnd/>
            <a:tailEnd/>
          </a:ln>
        </p:spPr>
        <p:txBody>
          <a:bodyPr/>
          <a:lstStyle/>
          <a:p>
            <a:endParaRPr lang="en-US"/>
          </a:p>
        </p:txBody>
      </p:sp>
      <p:sp>
        <p:nvSpPr>
          <p:cNvPr id="150569" name="Rectangle 41"/>
          <p:cNvSpPr>
            <a:spLocks noChangeArrowheads="1"/>
          </p:cNvSpPr>
          <p:nvPr/>
        </p:nvSpPr>
        <p:spPr bwMode="auto">
          <a:xfrm>
            <a:off x="228600" y="4148138"/>
            <a:ext cx="1814513" cy="733425"/>
          </a:xfrm>
          <a:prstGeom prst="rect">
            <a:avLst/>
          </a:prstGeom>
          <a:noFill/>
          <a:ln w="9525">
            <a:noFill/>
            <a:miter lim="800000"/>
            <a:headEnd/>
            <a:tailEnd/>
          </a:ln>
        </p:spPr>
        <p:txBody>
          <a:bodyPr wrap="none" lIns="0" tIns="0" rIns="0" bIns="0">
            <a:spAutoFit/>
          </a:bodyPr>
          <a:lstStyle/>
          <a:p>
            <a:pPr algn="ctr" eaLnBrk="0" hangingPunct="0"/>
            <a:r>
              <a:rPr lang="en-US" sz="1600" b="1" dirty="0">
                <a:solidFill>
                  <a:srgbClr val="660066"/>
                </a:solidFill>
                <a:latin typeface="Futura Md BT" pitchFamily="34" charset="0"/>
              </a:rPr>
              <a:t>Health Promotion</a:t>
            </a:r>
            <a:br>
              <a:rPr lang="en-US" sz="1600" b="1" dirty="0">
                <a:solidFill>
                  <a:srgbClr val="660066"/>
                </a:solidFill>
                <a:latin typeface="Futura Md BT" pitchFamily="34" charset="0"/>
              </a:rPr>
            </a:br>
            <a:r>
              <a:rPr lang="en-US" sz="1600" b="1" dirty="0">
                <a:solidFill>
                  <a:srgbClr val="660066"/>
                </a:solidFill>
              </a:rPr>
              <a:t>for Staff</a:t>
            </a:r>
          </a:p>
          <a:p>
            <a:pPr algn="ctr" eaLnBrk="0" hangingPunct="0"/>
            <a:endParaRPr lang="en-US" sz="1600" b="1" dirty="0">
              <a:solidFill>
                <a:srgbClr val="660066"/>
              </a:solidFill>
              <a:latin typeface="Futura Md BT" pitchFamily="34" charset="0"/>
            </a:endParaRPr>
          </a:p>
        </p:txBody>
      </p:sp>
      <p:sp>
        <p:nvSpPr>
          <p:cNvPr id="150570" name="Freeform 42"/>
          <p:cNvSpPr>
            <a:spLocks/>
          </p:cNvSpPr>
          <p:nvPr/>
        </p:nvSpPr>
        <p:spPr bwMode="auto">
          <a:xfrm>
            <a:off x="2370138" y="5030788"/>
            <a:ext cx="525462" cy="434975"/>
          </a:xfrm>
          <a:custGeom>
            <a:avLst/>
            <a:gdLst/>
            <a:ahLst/>
            <a:cxnLst>
              <a:cxn ang="0">
                <a:pos x="510" y="0"/>
              </a:cxn>
              <a:cxn ang="0">
                <a:pos x="132" y="100"/>
              </a:cxn>
              <a:cxn ang="0">
                <a:pos x="219" y="141"/>
              </a:cxn>
              <a:cxn ang="0">
                <a:pos x="0" y="333"/>
              </a:cxn>
              <a:cxn ang="0">
                <a:pos x="121" y="478"/>
              </a:cxn>
              <a:cxn ang="0">
                <a:pos x="339" y="285"/>
              </a:cxn>
              <a:cxn ang="0">
                <a:pos x="358" y="377"/>
              </a:cxn>
              <a:cxn ang="0">
                <a:pos x="510" y="0"/>
              </a:cxn>
            </a:cxnLst>
            <a:rect l="0" t="0" r="r" b="b"/>
            <a:pathLst>
              <a:path w="510" h="478">
                <a:moveTo>
                  <a:pt x="510" y="0"/>
                </a:moveTo>
                <a:lnTo>
                  <a:pt x="132" y="100"/>
                </a:lnTo>
                <a:lnTo>
                  <a:pt x="219" y="141"/>
                </a:lnTo>
                <a:lnTo>
                  <a:pt x="0" y="333"/>
                </a:lnTo>
                <a:lnTo>
                  <a:pt x="121" y="478"/>
                </a:lnTo>
                <a:lnTo>
                  <a:pt x="339" y="285"/>
                </a:lnTo>
                <a:lnTo>
                  <a:pt x="358" y="377"/>
                </a:lnTo>
                <a:lnTo>
                  <a:pt x="510" y="0"/>
                </a:lnTo>
                <a:close/>
              </a:path>
            </a:pathLst>
          </a:custGeom>
          <a:solidFill>
            <a:srgbClr val="33CCCC"/>
          </a:solidFill>
          <a:ln w="20638">
            <a:solidFill>
              <a:schemeClr val="bg1"/>
            </a:solidFill>
            <a:prstDash val="solid"/>
            <a:round/>
            <a:headEnd/>
            <a:tailEnd/>
          </a:ln>
        </p:spPr>
        <p:txBody>
          <a:bodyPr/>
          <a:lstStyle/>
          <a:p>
            <a:endParaRPr lang="en-US"/>
          </a:p>
        </p:txBody>
      </p:sp>
      <p:sp>
        <p:nvSpPr>
          <p:cNvPr id="150571" name="Oval 43"/>
          <p:cNvSpPr>
            <a:spLocks noChangeArrowheads="1"/>
          </p:cNvSpPr>
          <p:nvPr/>
        </p:nvSpPr>
        <p:spPr bwMode="auto">
          <a:xfrm>
            <a:off x="652463" y="5235575"/>
            <a:ext cx="2109787" cy="984250"/>
          </a:xfrm>
          <a:prstGeom prst="ellipse">
            <a:avLst/>
          </a:prstGeom>
          <a:solidFill>
            <a:srgbClr val="79DFDD"/>
          </a:solidFill>
          <a:ln w="20638">
            <a:solidFill>
              <a:schemeClr val="bg1"/>
            </a:solidFill>
            <a:round/>
            <a:headEnd/>
            <a:tailEnd/>
          </a:ln>
        </p:spPr>
        <p:txBody>
          <a:bodyPr/>
          <a:lstStyle/>
          <a:p>
            <a:endParaRPr lang="en-US"/>
          </a:p>
        </p:txBody>
      </p:sp>
      <p:sp>
        <p:nvSpPr>
          <p:cNvPr id="150572" name="Rectangle 44"/>
          <p:cNvSpPr>
            <a:spLocks noChangeArrowheads="1"/>
          </p:cNvSpPr>
          <p:nvPr/>
        </p:nvSpPr>
        <p:spPr bwMode="auto">
          <a:xfrm>
            <a:off x="989013" y="5553075"/>
            <a:ext cx="1524000" cy="488950"/>
          </a:xfrm>
          <a:prstGeom prst="rect">
            <a:avLst/>
          </a:prstGeom>
          <a:noFill/>
          <a:ln w="9525">
            <a:noFill/>
            <a:miter lim="800000"/>
            <a:headEnd/>
            <a:tailEnd/>
          </a:ln>
        </p:spPr>
        <p:txBody>
          <a:bodyPr wrap="none" lIns="0" tIns="0" rIns="0" bIns="0">
            <a:spAutoFit/>
          </a:bodyPr>
          <a:lstStyle/>
          <a:p>
            <a:pPr algn="ctr" eaLnBrk="0" hangingPunct="0"/>
            <a:r>
              <a:rPr lang="en-US" sz="1600" b="1" dirty="0">
                <a:solidFill>
                  <a:srgbClr val="660066"/>
                </a:solidFill>
                <a:latin typeface="Futura Md BT" pitchFamily="34" charset="0"/>
              </a:rPr>
              <a:t>Healthy School</a:t>
            </a:r>
            <a:br>
              <a:rPr lang="en-US" sz="1600" b="1" dirty="0">
                <a:solidFill>
                  <a:srgbClr val="660066"/>
                </a:solidFill>
                <a:latin typeface="Futura Md BT" pitchFamily="34" charset="0"/>
              </a:rPr>
            </a:br>
            <a:r>
              <a:rPr lang="en-US" sz="1600" b="1" dirty="0">
                <a:solidFill>
                  <a:srgbClr val="660066"/>
                </a:solidFill>
              </a:rPr>
              <a:t>Environment</a:t>
            </a:r>
            <a:endParaRPr lang="en-US" sz="1600" b="1" dirty="0">
              <a:solidFill>
                <a:srgbClr val="660066"/>
              </a:solidFill>
              <a:latin typeface="Futura Md BT" pitchFamily="34" charset="0"/>
            </a:endParaRPr>
          </a:p>
        </p:txBody>
      </p:sp>
      <p:sp>
        <p:nvSpPr>
          <p:cNvPr id="150573" name="Freeform 45"/>
          <p:cNvSpPr>
            <a:spLocks/>
          </p:cNvSpPr>
          <p:nvPr/>
        </p:nvSpPr>
        <p:spPr bwMode="auto">
          <a:xfrm>
            <a:off x="4338638" y="5183188"/>
            <a:ext cx="363537" cy="577850"/>
          </a:xfrm>
          <a:custGeom>
            <a:avLst/>
            <a:gdLst/>
            <a:ahLst/>
            <a:cxnLst>
              <a:cxn ang="0">
                <a:pos x="180" y="0"/>
              </a:cxn>
              <a:cxn ang="0">
                <a:pos x="0" y="364"/>
              </a:cxn>
              <a:cxn ang="0">
                <a:pos x="88" y="322"/>
              </a:cxn>
              <a:cxn ang="0">
                <a:pos x="82" y="618"/>
              </a:cxn>
              <a:cxn ang="0">
                <a:pos x="265" y="622"/>
              </a:cxn>
              <a:cxn ang="0">
                <a:pos x="271" y="325"/>
              </a:cxn>
              <a:cxn ang="0">
                <a:pos x="349" y="370"/>
              </a:cxn>
              <a:cxn ang="0">
                <a:pos x="180" y="0"/>
              </a:cxn>
            </a:cxnLst>
            <a:rect l="0" t="0" r="r" b="b"/>
            <a:pathLst>
              <a:path w="349" h="622">
                <a:moveTo>
                  <a:pt x="180" y="0"/>
                </a:moveTo>
                <a:lnTo>
                  <a:pt x="0" y="364"/>
                </a:lnTo>
                <a:lnTo>
                  <a:pt x="88" y="322"/>
                </a:lnTo>
                <a:lnTo>
                  <a:pt x="82" y="618"/>
                </a:lnTo>
                <a:lnTo>
                  <a:pt x="265" y="622"/>
                </a:lnTo>
                <a:lnTo>
                  <a:pt x="271" y="325"/>
                </a:lnTo>
                <a:lnTo>
                  <a:pt x="349" y="370"/>
                </a:lnTo>
                <a:lnTo>
                  <a:pt x="180" y="0"/>
                </a:lnTo>
                <a:close/>
              </a:path>
            </a:pathLst>
          </a:custGeom>
          <a:solidFill>
            <a:srgbClr val="33CCCC"/>
          </a:solidFill>
          <a:ln w="20638">
            <a:solidFill>
              <a:schemeClr val="bg1"/>
            </a:solidFill>
            <a:prstDash val="solid"/>
            <a:round/>
            <a:headEnd/>
            <a:tailEnd/>
          </a:ln>
        </p:spPr>
        <p:txBody>
          <a:bodyPr/>
          <a:lstStyle/>
          <a:p>
            <a:endParaRPr lang="en-US"/>
          </a:p>
        </p:txBody>
      </p:sp>
      <p:sp>
        <p:nvSpPr>
          <p:cNvPr id="150574" name="Oval 46"/>
          <p:cNvSpPr>
            <a:spLocks noChangeArrowheads="1"/>
          </p:cNvSpPr>
          <p:nvPr/>
        </p:nvSpPr>
        <p:spPr bwMode="auto">
          <a:xfrm>
            <a:off x="3429000" y="5735638"/>
            <a:ext cx="2209800" cy="1046162"/>
          </a:xfrm>
          <a:prstGeom prst="ellipse">
            <a:avLst/>
          </a:prstGeom>
          <a:solidFill>
            <a:srgbClr val="79DFDD"/>
          </a:solidFill>
          <a:ln w="20638">
            <a:solidFill>
              <a:schemeClr val="bg1"/>
            </a:solidFill>
            <a:round/>
            <a:headEnd/>
            <a:tailEnd/>
          </a:ln>
        </p:spPr>
        <p:txBody>
          <a:bodyPr/>
          <a:lstStyle/>
          <a:p>
            <a:endParaRPr lang="en-US"/>
          </a:p>
        </p:txBody>
      </p:sp>
      <p:sp>
        <p:nvSpPr>
          <p:cNvPr id="150575" name="Rectangle 47"/>
          <p:cNvSpPr>
            <a:spLocks noChangeArrowheads="1"/>
          </p:cNvSpPr>
          <p:nvPr/>
        </p:nvSpPr>
        <p:spPr bwMode="auto">
          <a:xfrm>
            <a:off x="3675062" y="5837238"/>
            <a:ext cx="1641475" cy="738664"/>
          </a:xfrm>
          <a:prstGeom prst="rect">
            <a:avLst/>
          </a:prstGeom>
          <a:noFill/>
          <a:ln w="9525">
            <a:noFill/>
            <a:miter lim="800000"/>
            <a:headEnd/>
            <a:tailEnd/>
          </a:ln>
        </p:spPr>
        <p:txBody>
          <a:bodyPr wrap="none" lIns="0" tIns="0" rIns="0" bIns="0">
            <a:spAutoFit/>
          </a:bodyPr>
          <a:lstStyle/>
          <a:p>
            <a:pPr algn="ctr" eaLnBrk="0" hangingPunct="0"/>
            <a:r>
              <a:rPr lang="en-US" sz="1600" b="1" dirty="0">
                <a:solidFill>
                  <a:srgbClr val="660066"/>
                </a:solidFill>
                <a:latin typeface="Futura Md BT" pitchFamily="34" charset="0"/>
              </a:rPr>
              <a:t>Counseling,</a:t>
            </a:r>
            <a:br>
              <a:rPr lang="en-US" sz="1600" b="1" dirty="0">
                <a:solidFill>
                  <a:srgbClr val="660066"/>
                </a:solidFill>
                <a:latin typeface="Futura Md BT" pitchFamily="34" charset="0"/>
              </a:rPr>
            </a:br>
            <a:r>
              <a:rPr lang="en-US" sz="1600" b="1" dirty="0">
                <a:solidFill>
                  <a:srgbClr val="660066"/>
                </a:solidFill>
                <a:latin typeface="Futura Md BT"/>
              </a:rPr>
              <a:t>Psychological, &amp;</a:t>
            </a:r>
            <a:br>
              <a:rPr lang="en-US" sz="1600" b="1" dirty="0">
                <a:solidFill>
                  <a:srgbClr val="660066"/>
                </a:solidFill>
                <a:latin typeface="Futura Md BT"/>
              </a:rPr>
            </a:br>
            <a:r>
              <a:rPr lang="en-US" sz="1600" b="1" dirty="0">
                <a:solidFill>
                  <a:srgbClr val="660066"/>
                </a:solidFill>
                <a:latin typeface="Futura Md BT"/>
              </a:rPr>
              <a:t>Social Services</a:t>
            </a:r>
            <a:endParaRPr lang="en-US" sz="1400" b="1" dirty="0">
              <a:solidFill>
                <a:srgbClr val="660066"/>
              </a:solidFill>
              <a:latin typeface="Futura Md BT"/>
            </a:endParaRPr>
          </a:p>
        </p:txBody>
      </p:sp>
      <p:sp>
        <p:nvSpPr>
          <p:cNvPr id="150576" name="Freeform 48"/>
          <p:cNvSpPr>
            <a:spLocks/>
          </p:cNvSpPr>
          <p:nvPr/>
        </p:nvSpPr>
        <p:spPr bwMode="auto">
          <a:xfrm>
            <a:off x="5980113" y="5138738"/>
            <a:ext cx="577850" cy="381000"/>
          </a:xfrm>
          <a:custGeom>
            <a:avLst/>
            <a:gdLst/>
            <a:ahLst/>
            <a:cxnLst>
              <a:cxn ang="0">
                <a:pos x="0" y="0"/>
              </a:cxn>
              <a:cxn ang="0">
                <a:pos x="202" y="349"/>
              </a:cxn>
              <a:cxn ang="0">
                <a:pos x="214" y="250"/>
              </a:cxn>
              <a:cxn ang="0">
                <a:pos x="454" y="413"/>
              </a:cxn>
              <a:cxn ang="0">
                <a:pos x="553" y="251"/>
              </a:cxn>
              <a:cxn ang="0">
                <a:pos x="313" y="92"/>
              </a:cxn>
              <a:cxn ang="0">
                <a:pos x="391" y="46"/>
              </a:cxn>
              <a:cxn ang="0">
                <a:pos x="0" y="0"/>
              </a:cxn>
            </a:cxnLst>
            <a:rect l="0" t="0" r="r" b="b"/>
            <a:pathLst>
              <a:path w="553" h="413">
                <a:moveTo>
                  <a:pt x="0" y="0"/>
                </a:moveTo>
                <a:lnTo>
                  <a:pt x="202" y="349"/>
                </a:lnTo>
                <a:lnTo>
                  <a:pt x="214" y="250"/>
                </a:lnTo>
                <a:lnTo>
                  <a:pt x="454" y="413"/>
                </a:lnTo>
                <a:lnTo>
                  <a:pt x="553" y="251"/>
                </a:lnTo>
                <a:lnTo>
                  <a:pt x="313" y="92"/>
                </a:lnTo>
                <a:lnTo>
                  <a:pt x="391" y="46"/>
                </a:lnTo>
                <a:lnTo>
                  <a:pt x="0" y="0"/>
                </a:lnTo>
                <a:close/>
              </a:path>
            </a:pathLst>
          </a:custGeom>
          <a:solidFill>
            <a:srgbClr val="33CCCC"/>
          </a:solidFill>
          <a:ln w="20638">
            <a:solidFill>
              <a:schemeClr val="bg1"/>
            </a:solidFill>
            <a:prstDash val="solid"/>
            <a:round/>
            <a:headEnd/>
            <a:tailEnd/>
          </a:ln>
        </p:spPr>
        <p:txBody>
          <a:bodyPr/>
          <a:lstStyle/>
          <a:p>
            <a:endParaRPr lang="en-US"/>
          </a:p>
        </p:txBody>
      </p:sp>
      <p:sp>
        <p:nvSpPr>
          <p:cNvPr id="150577" name="Oval 49"/>
          <p:cNvSpPr>
            <a:spLocks noChangeArrowheads="1"/>
          </p:cNvSpPr>
          <p:nvPr/>
        </p:nvSpPr>
        <p:spPr bwMode="auto">
          <a:xfrm>
            <a:off x="6264275" y="5173663"/>
            <a:ext cx="2117725" cy="1000125"/>
          </a:xfrm>
          <a:prstGeom prst="ellipse">
            <a:avLst/>
          </a:prstGeom>
          <a:solidFill>
            <a:srgbClr val="79DFDD"/>
          </a:solidFill>
          <a:ln w="20638">
            <a:solidFill>
              <a:schemeClr val="bg1"/>
            </a:solidFill>
            <a:round/>
            <a:headEnd/>
            <a:tailEnd/>
          </a:ln>
        </p:spPr>
        <p:txBody>
          <a:bodyPr/>
          <a:lstStyle/>
          <a:p>
            <a:endParaRPr lang="en-US"/>
          </a:p>
        </p:txBody>
      </p:sp>
      <p:sp>
        <p:nvSpPr>
          <p:cNvPr id="150578" name="Rectangle 50"/>
          <p:cNvSpPr>
            <a:spLocks noChangeArrowheads="1"/>
          </p:cNvSpPr>
          <p:nvPr/>
        </p:nvSpPr>
        <p:spPr bwMode="auto">
          <a:xfrm>
            <a:off x="6427788" y="5483225"/>
            <a:ext cx="1785937" cy="488950"/>
          </a:xfrm>
          <a:prstGeom prst="rect">
            <a:avLst/>
          </a:prstGeom>
          <a:noFill/>
          <a:ln w="9525">
            <a:noFill/>
            <a:miter lim="800000"/>
            <a:headEnd/>
            <a:tailEnd/>
          </a:ln>
        </p:spPr>
        <p:txBody>
          <a:bodyPr lIns="0" tIns="0" rIns="0" bIns="0">
            <a:spAutoFit/>
          </a:bodyPr>
          <a:lstStyle/>
          <a:p>
            <a:pPr algn="ctr" eaLnBrk="0" hangingPunct="0"/>
            <a:r>
              <a:rPr lang="en-US" sz="1600" b="1">
                <a:solidFill>
                  <a:srgbClr val="660066"/>
                </a:solidFill>
                <a:latin typeface="Futura Md BT" pitchFamily="34" charset="0"/>
              </a:rPr>
              <a:t>Nutrition Services</a:t>
            </a:r>
          </a:p>
        </p:txBody>
      </p:sp>
      <p:sp>
        <p:nvSpPr>
          <p:cNvPr id="150579" name="Freeform 51"/>
          <p:cNvSpPr>
            <a:spLocks/>
          </p:cNvSpPr>
          <p:nvPr/>
        </p:nvSpPr>
        <p:spPr bwMode="auto">
          <a:xfrm>
            <a:off x="6400800" y="3963988"/>
            <a:ext cx="623888" cy="338137"/>
          </a:xfrm>
          <a:custGeom>
            <a:avLst/>
            <a:gdLst/>
            <a:ahLst/>
            <a:cxnLst>
              <a:cxn ang="0">
                <a:pos x="0" y="201"/>
              </a:cxn>
              <a:cxn ang="0">
                <a:pos x="360" y="362"/>
              </a:cxn>
              <a:cxn ang="0">
                <a:pos x="315" y="274"/>
              </a:cxn>
              <a:cxn ang="0">
                <a:pos x="600" y="259"/>
              </a:cxn>
              <a:cxn ang="0">
                <a:pos x="592" y="70"/>
              </a:cxn>
              <a:cxn ang="0">
                <a:pos x="305" y="85"/>
              </a:cxn>
              <a:cxn ang="0">
                <a:pos x="343" y="0"/>
              </a:cxn>
              <a:cxn ang="0">
                <a:pos x="0" y="201"/>
              </a:cxn>
            </a:cxnLst>
            <a:rect l="0" t="0" r="r" b="b"/>
            <a:pathLst>
              <a:path w="600" h="362">
                <a:moveTo>
                  <a:pt x="0" y="201"/>
                </a:moveTo>
                <a:lnTo>
                  <a:pt x="360" y="362"/>
                </a:lnTo>
                <a:lnTo>
                  <a:pt x="315" y="274"/>
                </a:lnTo>
                <a:lnTo>
                  <a:pt x="600" y="259"/>
                </a:lnTo>
                <a:lnTo>
                  <a:pt x="592" y="70"/>
                </a:lnTo>
                <a:lnTo>
                  <a:pt x="305" y="85"/>
                </a:lnTo>
                <a:lnTo>
                  <a:pt x="343" y="0"/>
                </a:lnTo>
                <a:lnTo>
                  <a:pt x="0" y="201"/>
                </a:lnTo>
                <a:close/>
              </a:path>
            </a:pathLst>
          </a:custGeom>
          <a:solidFill>
            <a:srgbClr val="33CCCC"/>
          </a:solidFill>
          <a:ln w="20638">
            <a:solidFill>
              <a:schemeClr val="bg1"/>
            </a:solidFill>
            <a:prstDash val="solid"/>
            <a:round/>
            <a:headEnd/>
            <a:tailEnd/>
          </a:ln>
        </p:spPr>
        <p:txBody>
          <a:bodyPr/>
          <a:lstStyle/>
          <a:p>
            <a:endParaRPr lang="en-US"/>
          </a:p>
        </p:txBody>
      </p:sp>
      <p:sp>
        <p:nvSpPr>
          <p:cNvPr id="150580" name="Oval 52"/>
          <p:cNvSpPr>
            <a:spLocks noChangeArrowheads="1"/>
          </p:cNvSpPr>
          <p:nvPr/>
        </p:nvSpPr>
        <p:spPr bwMode="auto">
          <a:xfrm>
            <a:off x="6904038" y="3617913"/>
            <a:ext cx="2117725" cy="1003300"/>
          </a:xfrm>
          <a:prstGeom prst="ellipse">
            <a:avLst/>
          </a:prstGeom>
          <a:solidFill>
            <a:srgbClr val="79DFDD"/>
          </a:solidFill>
          <a:ln w="20638">
            <a:solidFill>
              <a:schemeClr val="bg1"/>
            </a:solidFill>
            <a:round/>
            <a:headEnd/>
            <a:tailEnd/>
          </a:ln>
        </p:spPr>
        <p:txBody>
          <a:bodyPr/>
          <a:lstStyle/>
          <a:p>
            <a:endParaRPr lang="en-US"/>
          </a:p>
        </p:txBody>
      </p:sp>
      <p:sp>
        <p:nvSpPr>
          <p:cNvPr id="150581" name="Rectangle 53"/>
          <p:cNvSpPr>
            <a:spLocks noChangeArrowheads="1"/>
          </p:cNvSpPr>
          <p:nvPr/>
        </p:nvSpPr>
        <p:spPr bwMode="auto">
          <a:xfrm>
            <a:off x="7153275" y="3887788"/>
            <a:ext cx="1528763" cy="488950"/>
          </a:xfrm>
          <a:prstGeom prst="rect">
            <a:avLst/>
          </a:prstGeom>
          <a:noFill/>
          <a:ln w="9525">
            <a:noFill/>
            <a:miter lim="800000"/>
            <a:headEnd/>
            <a:tailEnd/>
          </a:ln>
        </p:spPr>
        <p:txBody>
          <a:bodyPr lIns="0" tIns="0" rIns="0" bIns="0">
            <a:spAutoFit/>
          </a:bodyPr>
          <a:lstStyle/>
          <a:p>
            <a:pPr algn="ctr" eaLnBrk="0" hangingPunct="0"/>
            <a:r>
              <a:rPr lang="en-US" sz="1600" b="1">
                <a:solidFill>
                  <a:srgbClr val="660066"/>
                </a:solidFill>
                <a:latin typeface="Futura Md BT" pitchFamily="34" charset="0"/>
              </a:rPr>
              <a:t>Health Services</a:t>
            </a:r>
          </a:p>
        </p:txBody>
      </p:sp>
      <p:sp>
        <p:nvSpPr>
          <p:cNvPr id="150582" name="Freeform 54"/>
          <p:cNvSpPr>
            <a:spLocks/>
          </p:cNvSpPr>
          <p:nvPr/>
        </p:nvSpPr>
        <p:spPr bwMode="auto">
          <a:xfrm>
            <a:off x="6248400" y="2646363"/>
            <a:ext cx="544513" cy="425450"/>
          </a:xfrm>
          <a:custGeom>
            <a:avLst/>
            <a:gdLst/>
            <a:ahLst/>
            <a:cxnLst>
              <a:cxn ang="0">
                <a:pos x="0" y="459"/>
              </a:cxn>
              <a:cxn ang="0">
                <a:pos x="382" y="373"/>
              </a:cxn>
              <a:cxn ang="0">
                <a:pos x="297" y="332"/>
              </a:cxn>
              <a:cxn ang="0">
                <a:pos x="522" y="149"/>
              </a:cxn>
              <a:cxn ang="0">
                <a:pos x="409" y="0"/>
              </a:cxn>
              <a:cxn ang="0">
                <a:pos x="185" y="182"/>
              </a:cxn>
              <a:cxn ang="0">
                <a:pos x="168" y="89"/>
              </a:cxn>
              <a:cxn ang="0">
                <a:pos x="0" y="459"/>
              </a:cxn>
            </a:cxnLst>
            <a:rect l="0" t="0" r="r" b="b"/>
            <a:pathLst>
              <a:path w="522" h="459">
                <a:moveTo>
                  <a:pt x="0" y="459"/>
                </a:moveTo>
                <a:lnTo>
                  <a:pt x="382" y="373"/>
                </a:lnTo>
                <a:lnTo>
                  <a:pt x="297" y="332"/>
                </a:lnTo>
                <a:lnTo>
                  <a:pt x="522" y="149"/>
                </a:lnTo>
                <a:lnTo>
                  <a:pt x="409" y="0"/>
                </a:lnTo>
                <a:lnTo>
                  <a:pt x="185" y="182"/>
                </a:lnTo>
                <a:lnTo>
                  <a:pt x="168" y="89"/>
                </a:lnTo>
                <a:lnTo>
                  <a:pt x="0" y="459"/>
                </a:lnTo>
                <a:close/>
              </a:path>
            </a:pathLst>
          </a:custGeom>
          <a:solidFill>
            <a:srgbClr val="33CCCC"/>
          </a:solidFill>
          <a:ln w="20638">
            <a:solidFill>
              <a:schemeClr val="bg1"/>
            </a:solidFill>
            <a:prstDash val="solid"/>
            <a:round/>
            <a:headEnd/>
            <a:tailEnd/>
          </a:ln>
        </p:spPr>
        <p:txBody>
          <a:bodyPr/>
          <a:lstStyle/>
          <a:p>
            <a:endParaRPr lang="en-US"/>
          </a:p>
        </p:txBody>
      </p:sp>
      <p:sp>
        <p:nvSpPr>
          <p:cNvPr id="150583" name="Oval 55"/>
          <p:cNvSpPr>
            <a:spLocks noChangeArrowheads="1"/>
          </p:cNvSpPr>
          <p:nvPr/>
        </p:nvSpPr>
        <p:spPr bwMode="auto">
          <a:xfrm>
            <a:off x="6643688" y="2058988"/>
            <a:ext cx="2122487" cy="1004887"/>
          </a:xfrm>
          <a:prstGeom prst="ellipse">
            <a:avLst/>
          </a:prstGeom>
          <a:solidFill>
            <a:srgbClr val="79DFDD"/>
          </a:solidFill>
          <a:ln w="20638">
            <a:solidFill>
              <a:schemeClr val="bg1"/>
            </a:solidFill>
            <a:round/>
            <a:headEnd/>
            <a:tailEnd/>
          </a:ln>
        </p:spPr>
        <p:txBody>
          <a:bodyPr/>
          <a:lstStyle/>
          <a:p>
            <a:endParaRPr lang="en-US"/>
          </a:p>
        </p:txBody>
      </p:sp>
      <p:sp>
        <p:nvSpPr>
          <p:cNvPr id="150584" name="Rectangle 56"/>
          <p:cNvSpPr>
            <a:spLocks noChangeArrowheads="1"/>
          </p:cNvSpPr>
          <p:nvPr/>
        </p:nvSpPr>
        <p:spPr bwMode="auto">
          <a:xfrm>
            <a:off x="6781800" y="2439988"/>
            <a:ext cx="1892300" cy="244475"/>
          </a:xfrm>
          <a:prstGeom prst="rect">
            <a:avLst/>
          </a:prstGeom>
          <a:noFill/>
          <a:ln w="9525">
            <a:noFill/>
            <a:miter lim="800000"/>
            <a:headEnd/>
            <a:tailEnd/>
          </a:ln>
        </p:spPr>
        <p:txBody>
          <a:bodyPr wrap="none" lIns="0" tIns="0" rIns="0" bIns="0">
            <a:spAutoFit/>
          </a:bodyPr>
          <a:lstStyle/>
          <a:p>
            <a:pPr eaLnBrk="0" hangingPunct="0"/>
            <a:r>
              <a:rPr lang="en-US" sz="1600" b="1">
                <a:solidFill>
                  <a:srgbClr val="660066"/>
                </a:solidFill>
                <a:latin typeface="Futura Md BT" pitchFamily="34" charset="0"/>
              </a:rPr>
              <a:t>Physical Education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sz="4000" dirty="0"/>
              <a:t>Health Topics in the SHI </a:t>
            </a:r>
            <a:br>
              <a:rPr lang="en-US" sz="4000" dirty="0"/>
            </a:br>
            <a:r>
              <a:rPr lang="en-US" sz="4000" dirty="0" smtClean="0"/>
              <a:t>(2014 </a:t>
            </a:r>
            <a:r>
              <a:rPr lang="en-US" sz="4000" dirty="0"/>
              <a:t>edition)</a:t>
            </a:r>
          </a:p>
        </p:txBody>
      </p:sp>
      <p:sp>
        <p:nvSpPr>
          <p:cNvPr id="52227" name="Rectangle 3"/>
          <p:cNvSpPr>
            <a:spLocks noGrp="1" noChangeArrowheads="1"/>
          </p:cNvSpPr>
          <p:nvPr>
            <p:ph type="body" idx="1"/>
          </p:nvPr>
        </p:nvSpPr>
        <p:spPr>
          <a:xfrm>
            <a:off x="457200" y="1951038"/>
            <a:ext cx="8229600" cy="4525962"/>
          </a:xfrm>
        </p:spPr>
        <p:txBody>
          <a:bodyPr/>
          <a:lstStyle/>
          <a:p>
            <a:r>
              <a:rPr lang="en-US" dirty="0"/>
              <a:t>Physical activity</a:t>
            </a:r>
          </a:p>
          <a:p>
            <a:r>
              <a:rPr lang="en-US" dirty="0"/>
              <a:t>Nutrition</a:t>
            </a:r>
          </a:p>
          <a:p>
            <a:r>
              <a:rPr lang="en-US" dirty="0"/>
              <a:t>Tobacco-use prevention</a:t>
            </a:r>
          </a:p>
          <a:p>
            <a:r>
              <a:rPr lang="en-US" dirty="0"/>
              <a:t>Safety (unintentional injury and violence prevention)</a:t>
            </a:r>
          </a:p>
          <a:p>
            <a:r>
              <a:rPr lang="en-US" dirty="0" smtClean="0"/>
              <a:t>Asthma</a:t>
            </a:r>
          </a:p>
          <a:p>
            <a:r>
              <a:rPr lang="en-US" dirty="0" smtClean="0"/>
              <a:t>Sexual health</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4000"/>
              <a:t>Uses of the SHI</a:t>
            </a:r>
          </a:p>
        </p:txBody>
      </p:sp>
      <p:sp>
        <p:nvSpPr>
          <p:cNvPr id="46083" name="Rectangle 3"/>
          <p:cNvSpPr>
            <a:spLocks noGrp="1" noChangeArrowheads="1"/>
          </p:cNvSpPr>
          <p:nvPr>
            <p:ph type="body" idx="1"/>
          </p:nvPr>
        </p:nvSpPr>
        <p:spPr>
          <a:xfrm>
            <a:off x="533400" y="1600200"/>
            <a:ext cx="8229600" cy="4724400"/>
          </a:xfrm>
        </p:spPr>
        <p:txBody>
          <a:bodyPr/>
          <a:lstStyle/>
          <a:p>
            <a:pPr>
              <a:lnSpc>
                <a:spcPct val="90000"/>
              </a:lnSpc>
            </a:pPr>
            <a:r>
              <a:rPr lang="en-US" sz="2400" dirty="0"/>
              <a:t>Used in at least 46 U.S. states</a:t>
            </a:r>
          </a:p>
          <a:p>
            <a:pPr>
              <a:lnSpc>
                <a:spcPct val="90000"/>
              </a:lnSpc>
            </a:pPr>
            <a:r>
              <a:rPr lang="en-US" sz="2400" dirty="0"/>
              <a:t>Adapted for use in Canada, Mexico, and Saudi Arabia</a:t>
            </a:r>
          </a:p>
          <a:p>
            <a:pPr>
              <a:lnSpc>
                <a:spcPct val="90000"/>
              </a:lnSpc>
            </a:pPr>
            <a:r>
              <a:rPr lang="en-US" sz="2400" dirty="0"/>
              <a:t>&gt; 300 schools in Missouri </a:t>
            </a:r>
          </a:p>
          <a:p>
            <a:pPr>
              <a:lnSpc>
                <a:spcPct val="90000"/>
              </a:lnSpc>
            </a:pPr>
            <a:r>
              <a:rPr lang="en-US" sz="2400" dirty="0"/>
              <a:t>200-250 schools in Georgia</a:t>
            </a:r>
          </a:p>
          <a:p>
            <a:pPr>
              <a:lnSpc>
                <a:spcPct val="90000"/>
              </a:lnSpc>
            </a:pPr>
            <a:r>
              <a:rPr lang="en-US" sz="2400" dirty="0"/>
              <a:t>109 schools in Kansas</a:t>
            </a:r>
          </a:p>
          <a:p>
            <a:pPr>
              <a:lnSpc>
                <a:spcPct val="90000"/>
              </a:lnSpc>
            </a:pPr>
            <a:r>
              <a:rPr lang="en-US" sz="2400" dirty="0"/>
              <a:t>All metro Nashville schools</a:t>
            </a:r>
          </a:p>
          <a:p>
            <a:pPr>
              <a:lnSpc>
                <a:spcPct val="90000"/>
              </a:lnSpc>
            </a:pPr>
            <a:r>
              <a:rPr lang="en-US" sz="2400" dirty="0"/>
              <a:t>93 schools in Austin; more than half of middle schools in Houston</a:t>
            </a:r>
          </a:p>
          <a:p>
            <a:pPr>
              <a:lnSpc>
                <a:spcPct val="90000"/>
              </a:lnSpc>
            </a:pPr>
            <a:r>
              <a:rPr lang="en-US" sz="2400" dirty="0"/>
              <a:t>One of CDC’s Division of Adolescent and School Health’s most popular </a:t>
            </a:r>
            <a:r>
              <a:rPr lang="en-US" sz="2400" dirty="0" smtClean="0"/>
              <a:t>publications </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4000"/>
              <a:t>Making a Difference</a:t>
            </a:r>
          </a:p>
        </p:txBody>
      </p:sp>
      <p:sp>
        <p:nvSpPr>
          <p:cNvPr id="48131" name="Rectangle 3"/>
          <p:cNvSpPr>
            <a:spLocks noGrp="1" noChangeArrowheads="1"/>
          </p:cNvSpPr>
          <p:nvPr>
            <p:ph type="body" idx="1"/>
          </p:nvPr>
        </p:nvSpPr>
        <p:spPr>
          <a:xfrm>
            <a:off x="304800" y="1493838"/>
            <a:ext cx="8839200" cy="4602162"/>
          </a:xfrm>
        </p:spPr>
        <p:txBody>
          <a:bodyPr/>
          <a:lstStyle/>
          <a:p>
            <a:pPr>
              <a:lnSpc>
                <a:spcPct val="80000"/>
              </a:lnSpc>
              <a:buFontTx/>
              <a:buNone/>
            </a:pPr>
            <a:r>
              <a:rPr lang="en-US" sz="2400"/>
              <a:t>As a result of implementing the SHI, schools have</a:t>
            </a:r>
          </a:p>
          <a:p>
            <a:pPr>
              <a:lnSpc>
                <a:spcPct val="80000"/>
              </a:lnSpc>
            </a:pPr>
            <a:r>
              <a:rPr lang="en-US" sz="2400"/>
              <a:t>Created a school health team.</a:t>
            </a:r>
          </a:p>
          <a:p>
            <a:pPr>
              <a:lnSpc>
                <a:spcPct val="80000"/>
              </a:lnSpc>
            </a:pPr>
            <a:r>
              <a:rPr lang="en-US" sz="2400"/>
              <a:t>Moved healthier options to the front of the lunch line.</a:t>
            </a:r>
          </a:p>
          <a:p>
            <a:pPr>
              <a:lnSpc>
                <a:spcPct val="80000"/>
              </a:lnSpc>
            </a:pPr>
            <a:r>
              <a:rPr lang="en-US" sz="2400"/>
              <a:t>Increased time for physical education.</a:t>
            </a:r>
          </a:p>
          <a:p>
            <a:pPr>
              <a:lnSpc>
                <a:spcPct val="80000"/>
              </a:lnSpc>
            </a:pPr>
            <a:r>
              <a:rPr lang="en-US" sz="2400"/>
              <a:t>Started student and staff walking clubs.</a:t>
            </a:r>
          </a:p>
          <a:p>
            <a:pPr>
              <a:lnSpc>
                <a:spcPct val="80000"/>
              </a:lnSpc>
            </a:pPr>
            <a:r>
              <a:rPr lang="en-US" sz="2400"/>
              <a:t>Added healthy choices to vending machines.</a:t>
            </a:r>
          </a:p>
          <a:p>
            <a:pPr>
              <a:lnSpc>
                <a:spcPct val="80000"/>
              </a:lnSpc>
            </a:pPr>
            <a:r>
              <a:rPr lang="en-US" sz="2400"/>
              <a:t>Offered access to the gym outside of school hours.</a:t>
            </a:r>
          </a:p>
          <a:p>
            <a:pPr>
              <a:lnSpc>
                <a:spcPct val="80000"/>
              </a:lnSpc>
            </a:pPr>
            <a:r>
              <a:rPr lang="en-US" sz="2400"/>
              <a:t>Provided parent education through newsletters and healthy activity nights.</a:t>
            </a:r>
          </a:p>
          <a:p>
            <a:pPr>
              <a:lnSpc>
                <a:spcPct val="80000"/>
              </a:lnSpc>
            </a:pPr>
            <a:r>
              <a:rPr lang="en-US" sz="2400"/>
              <a:t>Replaced fried foods with baked items.</a:t>
            </a:r>
          </a:p>
          <a:p>
            <a:pPr>
              <a:lnSpc>
                <a:spcPct val="80000"/>
              </a:lnSpc>
            </a:pPr>
            <a:r>
              <a:rPr lang="en-US" sz="2400"/>
              <a:t>Provided conflict resolution training to staff.</a:t>
            </a:r>
          </a:p>
          <a:p>
            <a:pPr>
              <a:lnSpc>
                <a:spcPct val="80000"/>
              </a:lnSpc>
            </a:pPr>
            <a:r>
              <a:rPr lang="en-US" sz="2400"/>
              <a:t>Offered health screenings for staff.</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a:t>Clarifying Points</a:t>
            </a:r>
          </a:p>
        </p:txBody>
      </p:sp>
      <p:sp>
        <p:nvSpPr>
          <p:cNvPr id="51203" name="Rectangle 3"/>
          <p:cNvSpPr>
            <a:spLocks noGrp="1" noChangeArrowheads="1"/>
          </p:cNvSpPr>
          <p:nvPr>
            <p:ph type="body" idx="1"/>
          </p:nvPr>
        </p:nvSpPr>
        <p:spPr/>
        <p:txBody>
          <a:bodyPr/>
          <a:lstStyle/>
          <a:p>
            <a:pPr>
              <a:lnSpc>
                <a:spcPct val="90000"/>
              </a:lnSpc>
            </a:pPr>
            <a:r>
              <a:rPr lang="en-US"/>
              <a:t>Low scores on the SHI do NOT indicate </a:t>
            </a:r>
            <a:br>
              <a:rPr lang="en-US"/>
            </a:br>
            <a:r>
              <a:rPr lang="en-US"/>
              <a:t>“low-performing” schools.</a:t>
            </a:r>
          </a:p>
          <a:p>
            <a:pPr>
              <a:lnSpc>
                <a:spcPct val="90000"/>
              </a:lnSpc>
            </a:pPr>
            <a:r>
              <a:rPr lang="en-US"/>
              <a:t>Many actions will NOT require new resources or responsibilities.</a:t>
            </a:r>
          </a:p>
          <a:p>
            <a:pPr>
              <a:lnSpc>
                <a:spcPct val="90000"/>
              </a:lnSpc>
            </a:pPr>
            <a:r>
              <a:rPr lang="en-US"/>
              <a:t>For actions requiring new resources, results can help</a:t>
            </a:r>
          </a:p>
          <a:p>
            <a:pPr lvl="1">
              <a:lnSpc>
                <a:spcPct val="90000"/>
              </a:lnSpc>
            </a:pPr>
            <a:r>
              <a:rPr lang="en-US"/>
              <a:t>Provide information to stimulate school board or community support.</a:t>
            </a:r>
          </a:p>
          <a:p>
            <a:pPr lvl="1">
              <a:lnSpc>
                <a:spcPct val="90000"/>
              </a:lnSpc>
            </a:pPr>
            <a:r>
              <a:rPr lang="en-US"/>
              <a:t>Establish data and justification for funding requests.</a:t>
            </a:r>
          </a:p>
          <a:p>
            <a:pPr>
              <a:lnSpc>
                <a:spcPct val="90000"/>
              </a:lnSpc>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SHI Training Template2">
  <a:themeElements>
    <a:clrScheme name="1_SHI Training 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HI Training Template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HI Training 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HI Training Templat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HI Training Templat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HI Training Templat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HI Training Templat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HI Training Templat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HI Training Template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HI Training Templat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HI Training Templat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HI Training Templat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HI Training Templat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HI Training Templat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SHI Training Template</Template>
  <TotalTime>2770</TotalTime>
  <Words>5403</Words>
  <Application>Microsoft Office PowerPoint</Application>
  <PresentationFormat>On-screen Show (4:3)</PresentationFormat>
  <Paragraphs>403</Paragraphs>
  <Slides>41</Slides>
  <Notes>41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Futura Md BT</vt:lpstr>
      <vt:lpstr>1_SHI Training Template2</vt:lpstr>
      <vt:lpstr>CDC’s School Health Index:  A Self-Assessment and Planning Guide</vt:lpstr>
      <vt:lpstr>School Health Index</vt:lpstr>
      <vt:lpstr>What is the Purpose of the SHI?</vt:lpstr>
      <vt:lpstr>CDC Guidelines and Strategies for  School Health Programs</vt:lpstr>
      <vt:lpstr>Coordinated School Health (CSH)</vt:lpstr>
      <vt:lpstr>Health Topics in the SHI  (2014 edition)</vt:lpstr>
      <vt:lpstr>Uses of the SHI</vt:lpstr>
      <vt:lpstr>Making a Difference</vt:lpstr>
      <vt:lpstr>Clarifying Points</vt:lpstr>
      <vt:lpstr>What SHI Is and What SHI Is NOT</vt:lpstr>
      <vt:lpstr>What SHI Is and What SHI Is NOT</vt:lpstr>
      <vt:lpstr>Time Commitment</vt:lpstr>
      <vt:lpstr>SHI Format</vt:lpstr>
      <vt:lpstr>Modules = CSH Components</vt:lpstr>
      <vt:lpstr>Question Coding</vt:lpstr>
      <vt:lpstr>Implementing the SHI</vt:lpstr>
      <vt:lpstr>Implementing the SHI</vt:lpstr>
      <vt:lpstr>Possible Team Members</vt:lpstr>
      <vt:lpstr>Implementing the SHI</vt:lpstr>
      <vt:lpstr>Introduction Meeting</vt:lpstr>
      <vt:lpstr>Implementing the SHI</vt:lpstr>
      <vt:lpstr>Module 1: School Health and Safety Policies and Environment (sample topics)</vt:lpstr>
      <vt:lpstr>Question CC.1</vt:lpstr>
      <vt:lpstr>Question CC.1</vt:lpstr>
      <vt:lpstr>Question CC.1</vt:lpstr>
      <vt:lpstr>Completed Module Scorecard</vt:lpstr>
      <vt:lpstr>Module Planning Questions 1 &amp; 2</vt:lpstr>
      <vt:lpstr>Completed Planning Questions 1 &amp; 2</vt:lpstr>
      <vt:lpstr>Module Planning Question 3</vt:lpstr>
      <vt:lpstr>Completed Planning Question 3</vt:lpstr>
      <vt:lpstr>Keep in Mind…</vt:lpstr>
      <vt:lpstr>Implementing the SHI</vt:lpstr>
      <vt:lpstr>Completed Overall Scorecard</vt:lpstr>
      <vt:lpstr>Action Plan</vt:lpstr>
      <vt:lpstr>Completed Action Plan</vt:lpstr>
      <vt:lpstr>Keep in Mind…</vt:lpstr>
      <vt:lpstr>Resources</vt:lpstr>
      <vt:lpstr>What are the keys to success?</vt:lpstr>
      <vt:lpstr>SHI Online</vt:lpstr>
      <vt:lpstr>How can I access the SHI?</vt:lpstr>
      <vt:lpstr>CDC’s School Health Index:  A Self-Assessment and Planning Guide</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(Training Manual) for CDC’s School Health Index: A Self-Assessment and Planning Guide</dc:title>
  <dc:subject>Orientation (Training Manual) for CDC’s School Health Index: A Self-Assessment and Planning Guide</dc:subject>
  <dc:creator>CDC</dc:creator>
  <cp:keywords>Orientation (Training Manual) for CDC’s School Health Index: A Self-Assessment and Planning Guide</cp:keywords>
  <cp:lastModifiedBy>Saucier, Bethany Anne Wolfe (CDC/ONDIEH/NCCDPHP) (CTR)</cp:lastModifiedBy>
  <cp:revision>294</cp:revision>
  <cp:lastPrinted>2014-07-31T18:04:28Z</cp:lastPrinted>
  <dcterms:created xsi:type="dcterms:W3CDTF">2005-02-03T19:08:49Z</dcterms:created>
  <dcterms:modified xsi:type="dcterms:W3CDTF">2015-06-24T21:37:33Z</dcterms:modified>
</cp:coreProperties>
</file>