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CC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87" autoAdjust="0"/>
  </p:normalViewPr>
  <p:slideViewPr>
    <p:cSldViewPr showGuides="1">
      <p:cViewPr>
        <p:scale>
          <a:sx n="180" d="100"/>
          <a:sy n="180" d="100"/>
        </p:scale>
        <p:origin x="-366" y="-21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43" d="100"/>
          <a:sy n="43" d="100"/>
        </p:scale>
        <p:origin x="-144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A3FE316-E6E7-4EB1-B545-CAE4409444CF}" type="slidenum">
              <a:rPr lang="en-US"/>
              <a:pPr/>
              <a:t>‹#›</a:t>
            </a:fld>
            <a:endParaRPr lang="en-US"/>
          </a:p>
        </p:txBody>
      </p:sp>
    </p:spTree>
    <p:extLst>
      <p:ext uri="{BB962C8B-B14F-4D97-AF65-F5344CB8AC3E}">
        <p14:creationId xmlns:p14="http://schemas.microsoft.com/office/powerpoint/2010/main" val="2561977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91C332-534B-4587-A22C-796FC12553F0}" type="slidenum">
              <a:rPr lang="en-US"/>
              <a:pPr/>
              <a:t>1</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a:t>As you recall, the SHI includes eight self-assessment modules.  To gain a better understanding of what is involved in completing a module, we are going to practice a module together.</a:t>
            </a:r>
          </a:p>
          <a:p>
            <a:endParaRPr lang="en-US"/>
          </a:p>
        </p:txBody>
      </p:sp>
    </p:spTree>
    <p:extLst>
      <p:ext uri="{BB962C8B-B14F-4D97-AF65-F5344CB8AC3E}">
        <p14:creationId xmlns:p14="http://schemas.microsoft.com/office/powerpoint/2010/main" val="21819660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A6E34-DBED-4ACB-B9C5-C3B793A40A94}" type="slidenum">
              <a:rPr lang="en-US"/>
              <a:pPr/>
              <a:t>10</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dirty="0"/>
              <a:t>Although we offer a couple of cessation services, staff members might consider them to be expensive or inaccessible, so we should score a 1 on this question.</a:t>
            </a:r>
          </a:p>
        </p:txBody>
      </p:sp>
    </p:spTree>
    <p:extLst>
      <p:ext uri="{BB962C8B-B14F-4D97-AF65-F5344CB8AC3E}">
        <p14:creationId xmlns:p14="http://schemas.microsoft.com/office/powerpoint/2010/main" val="1546728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269A8C-C0EA-4522-B2D7-6019967FF3C5}" type="slidenum">
              <a:rPr lang="en-US"/>
              <a:pPr/>
              <a:t>11</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r>
              <a:rPr lang="en-US" dirty="0"/>
              <a:t>As we completed Module 7, Health Promotion for Staff, we recorded our answers on this Scorecard.  We also added in some fake scores for the items we did not discuss.  Let’s tally the scores for each column, then add all those scores together.  Finally we will divide our total points, </a:t>
            </a:r>
            <a:r>
              <a:rPr lang="en-US" dirty="0" smtClean="0"/>
              <a:t>8, </a:t>
            </a:r>
            <a:r>
              <a:rPr lang="en-US" dirty="0"/>
              <a:t>by the total possible points, </a:t>
            </a:r>
            <a:r>
              <a:rPr lang="en-US" dirty="0" smtClean="0"/>
              <a:t>39, </a:t>
            </a:r>
            <a:r>
              <a:rPr lang="en-US" dirty="0"/>
              <a:t>and multiply that by 100.  Therefore, our percentage score for this module </a:t>
            </a:r>
            <a:r>
              <a:rPr lang="en-US"/>
              <a:t>is </a:t>
            </a:r>
            <a:r>
              <a:rPr lang="en-US" smtClean="0"/>
              <a:t>21%.  </a:t>
            </a:r>
            <a:endParaRPr lang="en-US" dirty="0"/>
          </a:p>
          <a:p>
            <a:endParaRPr lang="en-US" dirty="0"/>
          </a:p>
        </p:txBody>
      </p:sp>
    </p:spTree>
    <p:extLst>
      <p:ext uri="{BB962C8B-B14F-4D97-AF65-F5344CB8AC3E}">
        <p14:creationId xmlns:p14="http://schemas.microsoft.com/office/powerpoint/2010/main" val="398628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AB8413-BC42-45DD-8C3A-8C3BBBE3EB7C}" type="slidenum">
              <a:rPr lang="en-US"/>
              <a:pPr/>
              <a:t>12</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dirty="0"/>
              <a:t>Planning Question 1 asks us to list our strengths and weaknesses in regards to Module 7, Health Promotion for Staff.  Remember:  In general, the questions that we scored 3’s and 2’s on are our strengths, and the 1’s and 0’s are our weaknesses.  Based on our assessment of Module 7, which was summarized in the Scorecard we just saw, what would you say our strengths are?  </a:t>
            </a:r>
          </a:p>
          <a:p>
            <a:endParaRPr lang="en-US" dirty="0"/>
          </a:p>
          <a:p>
            <a:r>
              <a:rPr lang="en-US" dirty="0"/>
              <a:t>They are health </a:t>
            </a:r>
            <a:r>
              <a:rPr lang="en-US" dirty="0" smtClean="0"/>
              <a:t>education for staff members </a:t>
            </a:r>
            <a:r>
              <a:rPr lang="en-US" dirty="0"/>
              <a:t>and promotion of staff participation.  </a:t>
            </a:r>
          </a:p>
          <a:p>
            <a:endParaRPr lang="en-US" dirty="0"/>
          </a:p>
          <a:p>
            <a:r>
              <a:rPr lang="en-US" dirty="0"/>
              <a:t>What are our weaknesses?  </a:t>
            </a:r>
          </a:p>
          <a:p>
            <a:endParaRPr lang="en-US" dirty="0"/>
          </a:p>
          <a:p>
            <a:r>
              <a:rPr lang="en-US" dirty="0"/>
              <a:t>They are the lack of programs for </a:t>
            </a:r>
            <a:r>
              <a:rPr lang="en-US" dirty="0" smtClean="0"/>
              <a:t>health assessments</a:t>
            </a:r>
            <a:r>
              <a:rPr lang="en-US" baseline="0" dirty="0" smtClean="0"/>
              <a:t> for staff members, </a:t>
            </a:r>
            <a:r>
              <a:rPr lang="en-US" dirty="0" smtClean="0"/>
              <a:t>stress </a:t>
            </a:r>
            <a:r>
              <a:rPr lang="en-US" dirty="0"/>
              <a:t>management, conflict resolution</a:t>
            </a:r>
            <a:r>
              <a:rPr lang="en-US" dirty="0" smtClean="0"/>
              <a:t>, breastfeeding policy, </a:t>
            </a:r>
            <a:r>
              <a:rPr lang="en-US" dirty="0"/>
              <a:t>first aid and CPR, physical activity/fitness, weight management/healthy </a:t>
            </a:r>
            <a:r>
              <a:rPr lang="en-US" dirty="0" smtClean="0"/>
              <a:t>eating,</a:t>
            </a:r>
            <a:r>
              <a:rPr lang="en-US" baseline="0" dirty="0" smtClean="0"/>
              <a:t> </a:t>
            </a:r>
            <a:r>
              <a:rPr lang="en-US" dirty="0" smtClean="0"/>
              <a:t>tobacco-use cessation,</a:t>
            </a:r>
            <a:r>
              <a:rPr lang="en-US" baseline="0" dirty="0" smtClean="0"/>
              <a:t> and asthma management and/or education.</a:t>
            </a:r>
            <a:endParaRPr lang="en-US" dirty="0"/>
          </a:p>
        </p:txBody>
      </p:sp>
    </p:spTree>
    <p:extLst>
      <p:ext uri="{BB962C8B-B14F-4D97-AF65-F5344CB8AC3E}">
        <p14:creationId xmlns:p14="http://schemas.microsoft.com/office/powerpoint/2010/main" val="3444818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7E9F0C-2506-4752-8498-08DC1F47E7B3}" type="slidenum">
              <a:rPr lang="en-US"/>
              <a:pPr/>
              <a:t>13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dirty="0"/>
              <a:t>Planning Question 2 asks us to list some actions for each of our weaknesses.  Remember:  This is where we should essentially flip around our weaknesses to create actions.</a:t>
            </a:r>
          </a:p>
          <a:p>
            <a:endParaRPr lang="en-US" dirty="0"/>
          </a:p>
          <a:p>
            <a:r>
              <a:rPr lang="en-US" dirty="0"/>
              <a:t>What are some actions we could take to address our weaknesses?</a:t>
            </a:r>
          </a:p>
          <a:p>
            <a:endParaRPr lang="en-US" dirty="0"/>
          </a:p>
          <a:p>
            <a:r>
              <a:rPr lang="en-US" dirty="0"/>
              <a:t>Examples include </a:t>
            </a:r>
            <a:r>
              <a:rPr lang="en-US" dirty="0" smtClean="0"/>
              <a:t>increasing health assessments for staff members, offering stress management programs, </a:t>
            </a:r>
            <a:r>
              <a:rPr lang="en-US" dirty="0"/>
              <a:t>conflict resolution, first aid, and CPR; partnering with local gyms to offer employee </a:t>
            </a:r>
            <a:r>
              <a:rPr lang="en-US" dirty="0" smtClean="0"/>
              <a:t>discounts or with local organizations for weight management/healthy eating programs; further advertising current tobacco-use cessation</a:t>
            </a:r>
            <a:r>
              <a:rPr lang="en-US" baseline="0" dirty="0" smtClean="0"/>
              <a:t> programs</a:t>
            </a:r>
            <a:r>
              <a:rPr lang="en-US" dirty="0" smtClean="0"/>
              <a:t>; </a:t>
            </a:r>
            <a:r>
              <a:rPr lang="en-US" dirty="0"/>
              <a:t>and creating </a:t>
            </a:r>
            <a:r>
              <a:rPr lang="en-US" dirty="0" smtClean="0"/>
              <a:t>asthma management and/or</a:t>
            </a:r>
            <a:r>
              <a:rPr lang="en-US" baseline="0" dirty="0" smtClean="0"/>
              <a:t> </a:t>
            </a:r>
            <a:r>
              <a:rPr lang="en-US" baseline="0" smtClean="0"/>
              <a:t>education programs</a:t>
            </a:r>
            <a:r>
              <a:rPr lang="en-US" smtClean="0"/>
              <a:t>.</a:t>
            </a:r>
            <a:endParaRPr lang="en-US" dirty="0"/>
          </a:p>
        </p:txBody>
      </p:sp>
    </p:spTree>
    <p:extLst>
      <p:ext uri="{BB962C8B-B14F-4D97-AF65-F5344CB8AC3E}">
        <p14:creationId xmlns:p14="http://schemas.microsoft.com/office/powerpoint/2010/main" val="3589971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E377B6-149C-4229-840E-489DB95D7BE8}" type="slidenum">
              <a:rPr lang="en-US"/>
              <a:pPr/>
              <a:t>14</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a:t>Planning Question 3 asks us to rate the actions that we listed in Planning Question 2 on the following five criteria:</a:t>
            </a:r>
          </a:p>
          <a:p>
            <a:endParaRPr lang="en-US"/>
          </a:p>
          <a:p>
            <a:r>
              <a:rPr lang="en-US" b="1" u="sng"/>
              <a:t>Importance</a:t>
            </a:r>
            <a:r>
              <a:rPr lang="en-US"/>
              <a:t> – How important is this action to my school?</a:t>
            </a:r>
          </a:p>
          <a:p>
            <a:r>
              <a:rPr lang="en-US" b="1" u="sng"/>
              <a:t>Cost</a:t>
            </a:r>
            <a:r>
              <a:rPr lang="en-US"/>
              <a:t> – How expensive would it be to plan and implement this action?</a:t>
            </a:r>
          </a:p>
          <a:p>
            <a:r>
              <a:rPr lang="en-US" b="1" u="sng"/>
              <a:t>Time</a:t>
            </a:r>
            <a:r>
              <a:rPr lang="en-US"/>
              <a:t> – How much time and effort would it take to implement the action?</a:t>
            </a:r>
          </a:p>
          <a:p>
            <a:r>
              <a:rPr lang="en-US" b="1" u="sng"/>
              <a:t>Commitment</a:t>
            </a:r>
            <a:r>
              <a:rPr lang="en-US"/>
              <a:t> – How enthusiastic would the school community be about implementing the action?</a:t>
            </a:r>
          </a:p>
          <a:p>
            <a:r>
              <a:rPr lang="en-US" b="1" u="sng"/>
              <a:t>Feasibility</a:t>
            </a:r>
            <a:r>
              <a:rPr lang="en-US"/>
              <a:t> – How difficult would it be to complete the action?</a:t>
            </a:r>
          </a:p>
          <a:p>
            <a:endParaRPr lang="en-US"/>
          </a:p>
          <a:p>
            <a:r>
              <a:rPr lang="en-US"/>
              <a:t>Let’s look at our list of actions again </a:t>
            </a:r>
            <a:r>
              <a:rPr lang="en-US" i="1"/>
              <a:t>(go to the previous slide).</a:t>
            </a:r>
            <a:r>
              <a:rPr lang="en-US"/>
              <a:t>  Now, let’s select a few of the actions and rate them on a scale of 1 to 5, on each of the five dimensions:  importance, cost, time, commitment, and feasibility.  </a:t>
            </a:r>
          </a:p>
        </p:txBody>
      </p:sp>
    </p:spTree>
    <p:extLst>
      <p:ext uri="{BB962C8B-B14F-4D97-AF65-F5344CB8AC3E}">
        <p14:creationId xmlns:p14="http://schemas.microsoft.com/office/powerpoint/2010/main" val="3122830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FF13E-3E81-4746-8A77-E8239BBACC1E}" type="slidenum">
              <a:rPr lang="en-US"/>
              <a:pPr/>
              <a:t>15</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t>That concludes the demonstration.  Now we will have you try this on your own.  </a:t>
            </a:r>
            <a:r>
              <a:rPr lang="en-US" i="1"/>
              <a:t>(Refer back to Activity Plan to read detailed instructions for this activity.)</a:t>
            </a:r>
          </a:p>
          <a:p>
            <a:endParaRPr lang="en-US" i="1"/>
          </a:p>
          <a:p>
            <a:endParaRPr lang="en-US"/>
          </a:p>
        </p:txBody>
      </p:sp>
    </p:spTree>
    <p:extLst>
      <p:ext uri="{BB962C8B-B14F-4D97-AF65-F5344CB8AC3E}">
        <p14:creationId xmlns:p14="http://schemas.microsoft.com/office/powerpoint/2010/main" val="2007058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90751D-D972-43A9-B852-A9F356BCF1DB}" type="slidenum">
              <a:rPr lang="en-US"/>
              <a:pPr/>
              <a:t>16</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a:t>Now let’s step back from this activity and talk a little about what this experience was like.</a:t>
            </a:r>
          </a:p>
          <a:p>
            <a:endParaRPr lang="en-US"/>
          </a:p>
          <a:p>
            <a:r>
              <a:rPr lang="en-US"/>
              <a:t>What was easy?  </a:t>
            </a:r>
          </a:p>
          <a:p>
            <a:r>
              <a:rPr lang="en-US"/>
              <a:t>What was difficult? </a:t>
            </a:r>
          </a:p>
          <a:p>
            <a:r>
              <a:rPr lang="en-US"/>
              <a:t>Did you learn anything new by discussing these issues?</a:t>
            </a:r>
          </a:p>
          <a:p>
            <a:r>
              <a:rPr lang="en-US"/>
              <a:t>What was one barrier your group faced, and how did you overcome it?</a:t>
            </a:r>
          </a:p>
          <a:p>
            <a:r>
              <a:rPr lang="en-US"/>
              <a:t>Does anyone have any questions about completing the discussion questions before we move on to the planning questions?</a:t>
            </a:r>
          </a:p>
          <a:p>
            <a:endParaRPr lang="en-US"/>
          </a:p>
        </p:txBody>
      </p:sp>
    </p:spTree>
    <p:extLst>
      <p:ext uri="{BB962C8B-B14F-4D97-AF65-F5344CB8AC3E}">
        <p14:creationId xmlns:p14="http://schemas.microsoft.com/office/powerpoint/2010/main" val="567128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B8845-B2B2-4991-851E-5E3531A2773F}" type="slidenum">
              <a:rPr lang="en-US"/>
              <a:pPr/>
              <a:t>17</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Let’s get back into our teams.  Remember your roles from the previous activity.  Complete the three planning questions:  identify strengths and weaknesses, brainstorm actions to address weaknesses, and prioritize actions using the table.  I also would like for each group to select a volunteer to report back to the large group following this activity.</a:t>
            </a:r>
          </a:p>
          <a:p>
            <a:endParaRPr lang="en-US"/>
          </a:p>
          <a:p>
            <a:endParaRPr lang="en-US"/>
          </a:p>
        </p:txBody>
      </p:sp>
    </p:spTree>
    <p:extLst>
      <p:ext uri="{BB962C8B-B14F-4D97-AF65-F5344CB8AC3E}">
        <p14:creationId xmlns:p14="http://schemas.microsoft.com/office/powerpoint/2010/main" val="13761988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4D7843-8759-475A-8FB8-808EC54A7A26}" type="slidenum">
              <a:rPr lang="en-US"/>
              <a:pPr/>
              <a:t>18</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t>Each group should pick one action that you identified as a priority and tell us which weakness you are addressing with this action.</a:t>
            </a:r>
          </a:p>
        </p:txBody>
      </p:sp>
    </p:spTree>
    <p:extLst>
      <p:ext uri="{BB962C8B-B14F-4D97-AF65-F5344CB8AC3E}">
        <p14:creationId xmlns:p14="http://schemas.microsoft.com/office/powerpoint/2010/main" val="2213264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5A2CFF-F493-4C02-AEE6-EBA31536B821}" type="slidenum">
              <a:rPr lang="en-US"/>
              <a:pPr/>
              <a:t>2</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a:t>Before I have you practice a module on your own, we will demonstrate the completion of a few of the items from Module 7.  Turn to Module 7, Health Promotion for Staff, in your SHI notebooks and follow along as we look at these items.  </a:t>
            </a:r>
          </a:p>
          <a:p>
            <a:endParaRPr lang="en-US"/>
          </a:p>
          <a:p>
            <a:r>
              <a:rPr lang="en-US" i="1"/>
              <a:t>(Co-facilitators should participate in informal dialogue to complete demonstration questions [slides 2-14].  If another facilitator is not available, ask for a volunteer from the audience to walk through the questions, or you may demonstrate alone.)</a:t>
            </a:r>
          </a:p>
          <a:p>
            <a:endParaRPr lang="en-US" i="1"/>
          </a:p>
          <a:p>
            <a:endParaRPr lang="en-US"/>
          </a:p>
        </p:txBody>
      </p:sp>
    </p:spTree>
    <p:extLst>
      <p:ext uri="{BB962C8B-B14F-4D97-AF65-F5344CB8AC3E}">
        <p14:creationId xmlns:p14="http://schemas.microsoft.com/office/powerpoint/2010/main" val="2888413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F77C97-C0B9-4772-BAAB-1E5388C9A4BA}" type="slidenum">
              <a:rPr lang="en-US"/>
              <a:pPr/>
              <a:t>3</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Question CC.3, a cross-cutting question on promoting staff participation asks, “Does </a:t>
            </a:r>
            <a:r>
              <a:rPr lang="en-US" dirty="0" smtClean="0"/>
              <a:t>your school </a:t>
            </a:r>
            <a:r>
              <a:rPr lang="en-US" dirty="0"/>
              <a:t>or district use three or more methods to promote and encourage staff </a:t>
            </a:r>
            <a:r>
              <a:rPr lang="en-US" dirty="0" smtClean="0"/>
              <a:t>participation </a:t>
            </a:r>
            <a:r>
              <a:rPr lang="en-US" dirty="0"/>
              <a:t>in its health promotion programs?”</a:t>
            </a:r>
          </a:p>
          <a:p>
            <a:endParaRPr lang="en-US" dirty="0"/>
          </a:p>
        </p:txBody>
      </p:sp>
    </p:spTree>
    <p:extLst>
      <p:ext uri="{BB962C8B-B14F-4D97-AF65-F5344CB8AC3E}">
        <p14:creationId xmlns:p14="http://schemas.microsoft.com/office/powerpoint/2010/main" val="2547323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B66ADF-E0BC-43D4-B170-56B30E56A473}" type="slidenum">
              <a:rPr lang="en-US"/>
              <a:pPr/>
              <a:t>4</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dirty="0" smtClean="0"/>
              <a:t>The Glossary</a:t>
            </a:r>
            <a:r>
              <a:rPr lang="en-US" baseline="0" dirty="0" smtClean="0"/>
              <a:t> includes examples of </a:t>
            </a:r>
            <a:r>
              <a:rPr lang="en-US" dirty="0" smtClean="0"/>
              <a:t>methods </a:t>
            </a:r>
            <a:r>
              <a:rPr lang="en-US" dirty="0"/>
              <a:t>to promote and encourage staff participation </a:t>
            </a:r>
            <a:r>
              <a:rPr lang="en-US" dirty="0" smtClean="0"/>
              <a:t>including </a:t>
            </a:r>
            <a:r>
              <a:rPr lang="en-US" dirty="0"/>
              <a:t>information at orientation for new </a:t>
            </a:r>
            <a:r>
              <a:rPr lang="en-US" dirty="0" smtClean="0"/>
              <a:t>staff members, information included </a:t>
            </a:r>
            <a:r>
              <a:rPr lang="en-US" dirty="0"/>
              <a:t>with paycheck, flyers posted on school </a:t>
            </a:r>
            <a:r>
              <a:rPr lang="en-US" dirty="0" smtClean="0"/>
              <a:t>bulletin boards, </a:t>
            </a:r>
            <a:r>
              <a:rPr lang="en-US" dirty="0"/>
              <a:t>letters mailed directly to staff, announcements at staff meetings, articles in staff newsletters, incentive/reward programs, public recognition, </a:t>
            </a:r>
            <a:r>
              <a:rPr lang="en-US" dirty="0" smtClean="0"/>
              <a:t>life/health </a:t>
            </a:r>
            <a:r>
              <a:rPr lang="en-US" dirty="0"/>
              <a:t>insurance discounts</a:t>
            </a:r>
            <a:r>
              <a:rPr lang="en-US" dirty="0" smtClean="0"/>
              <a:t>, gym or health club discounts, </a:t>
            </a:r>
            <a:r>
              <a:rPr lang="en-US" dirty="0"/>
              <a:t>posting to a Web </a:t>
            </a:r>
            <a:r>
              <a:rPr lang="en-US" dirty="0" smtClean="0"/>
              <a:t>site or</a:t>
            </a:r>
            <a:r>
              <a:rPr lang="en-US" baseline="0" dirty="0" smtClean="0"/>
              <a:t> list-</a:t>
            </a:r>
            <a:r>
              <a:rPr lang="en-US" baseline="0" dirty="0" err="1" smtClean="0"/>
              <a:t>serv</a:t>
            </a:r>
            <a:r>
              <a:rPr lang="en-US" baseline="0" dirty="0" smtClean="0"/>
              <a:t>, </a:t>
            </a:r>
            <a:r>
              <a:rPr lang="en-US" dirty="0" smtClean="0"/>
              <a:t>e-mail messages,</a:t>
            </a:r>
            <a:r>
              <a:rPr lang="en-US" baseline="0" dirty="0" smtClean="0"/>
              <a:t> and positive role modeling by administrators or other leaders.</a:t>
            </a:r>
            <a:endParaRPr lang="en-US" dirty="0"/>
          </a:p>
          <a:p>
            <a:endParaRPr lang="en-US" dirty="0"/>
          </a:p>
          <a:p>
            <a:r>
              <a:rPr lang="en-US" dirty="0"/>
              <a:t>In our school, we provide some information on our health promotion programs at the new staff orientation, and we often make announcements of health programs at our staff meetings.</a:t>
            </a:r>
          </a:p>
        </p:txBody>
      </p:sp>
    </p:spTree>
    <p:extLst>
      <p:ext uri="{BB962C8B-B14F-4D97-AF65-F5344CB8AC3E}">
        <p14:creationId xmlns:p14="http://schemas.microsoft.com/office/powerpoint/2010/main" val="1318616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6382A6-CE8D-4A8F-9781-0E35D55C6DD8}" type="slidenum">
              <a:rPr lang="en-US"/>
              <a:pPr/>
              <a:t>5</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dirty="0"/>
              <a:t>Looking back at our list, we use two methods to promote staff participation, so we would score a 2 on this question.</a:t>
            </a:r>
          </a:p>
        </p:txBody>
      </p:sp>
    </p:spTree>
    <p:extLst>
      <p:ext uri="{BB962C8B-B14F-4D97-AF65-F5344CB8AC3E}">
        <p14:creationId xmlns:p14="http://schemas.microsoft.com/office/powerpoint/2010/main" val="2665795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D8E563-AA45-4D02-A7CF-CCBA0469C6E2}" type="slidenum">
              <a:rPr lang="en-US"/>
              <a:pPr/>
              <a:t>6</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dirty="0"/>
              <a:t>Let’s move on to the next question.</a:t>
            </a:r>
          </a:p>
          <a:p>
            <a:endParaRPr lang="en-US" dirty="0"/>
          </a:p>
          <a:p>
            <a:r>
              <a:rPr lang="en-US" dirty="0" smtClean="0"/>
              <a:t>Question PA.1 is a physical activity question about programs for staff on physical activity/fitness.  This question asks, “Does the school or district offer staff members physical activity/fitness programs that are accessible and free or low-cost?”  </a:t>
            </a:r>
          </a:p>
          <a:p>
            <a:endParaRPr 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Offer staff members means that the school or district has arranged for staff members to receive these services either on-site or through a community program off-site. This could be part of the employee benefits package, wellness program, employee assistance program, or through partnership with a community provider.</a:t>
            </a:r>
          </a:p>
          <a:p>
            <a:endParaRPr lang="en-US" dirty="0" smtClean="0"/>
          </a:p>
          <a:p>
            <a:r>
              <a:rPr lang="en-US" dirty="0" smtClean="0"/>
              <a:t>Physical activity/fitness programs include classes, workshops, and special events.</a:t>
            </a:r>
          </a:p>
          <a:p>
            <a:endParaRPr lang="en-US" dirty="0" smtClean="0"/>
          </a:p>
          <a:p>
            <a:endParaRPr lang="en-US" dirty="0"/>
          </a:p>
        </p:txBody>
      </p:sp>
    </p:spTree>
    <p:extLst>
      <p:ext uri="{BB962C8B-B14F-4D97-AF65-F5344CB8AC3E}">
        <p14:creationId xmlns:p14="http://schemas.microsoft.com/office/powerpoint/2010/main" val="1225492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0FE045-2401-4BA1-A931-7A28B6C028AD}" type="slidenum">
              <a:rPr lang="en-US"/>
              <a:pPr/>
              <a:t>7</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a:t>Hmmm…well, I don’t think we offer any type of physical activity programs, so we would score a 0 on this question.</a:t>
            </a:r>
          </a:p>
        </p:txBody>
      </p:sp>
    </p:spTree>
    <p:extLst>
      <p:ext uri="{BB962C8B-B14F-4D97-AF65-F5344CB8AC3E}">
        <p14:creationId xmlns:p14="http://schemas.microsoft.com/office/powerpoint/2010/main" val="3794419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29BD9A-24CB-4F7C-89AF-AA9E00CFF205}" type="slidenum">
              <a:rPr lang="en-US"/>
              <a:pPr/>
              <a:t>8</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US" dirty="0"/>
              <a:t>Let’s do one more question as part of this demonstration.</a:t>
            </a:r>
          </a:p>
          <a:p>
            <a:endParaRPr lang="en-US" dirty="0"/>
          </a:p>
          <a:p>
            <a:r>
              <a:rPr lang="en-US" dirty="0"/>
              <a:t>Question T.1, a tobacco question, is about programs for staff on tobacco-use cessation.  The question reads “Does the school or district offer staff members tobacco-use cessation </a:t>
            </a:r>
            <a:r>
              <a:rPr lang="en-US" dirty="0" smtClean="0"/>
              <a:t>services that </a:t>
            </a:r>
            <a:r>
              <a:rPr lang="en-US" dirty="0"/>
              <a:t>are accessible and free or low-cost?”  </a:t>
            </a:r>
          </a:p>
          <a:p>
            <a:endParaRPr lang="en-US" dirty="0"/>
          </a:p>
          <a:p>
            <a:pPr>
              <a:buFontTx/>
              <a:buNone/>
            </a:pPr>
            <a:r>
              <a:rPr lang="en-US" dirty="0"/>
              <a:t>Again, </a:t>
            </a:r>
            <a:r>
              <a:rPr lang="en-US" sz="1200" dirty="0" smtClean="0"/>
              <a:t>offer staff members means that the school or district has arranged for staff members to receive these services either on-site or through a community program off-site. This could be part of the employee benefits package, wellness program, employee assistance program, or through partnership with a community provider.</a:t>
            </a:r>
          </a:p>
        </p:txBody>
      </p:sp>
    </p:spTree>
    <p:extLst>
      <p:ext uri="{BB962C8B-B14F-4D97-AF65-F5344CB8AC3E}">
        <p14:creationId xmlns:p14="http://schemas.microsoft.com/office/powerpoint/2010/main" val="2617602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34C1CF-42F7-47C9-87D2-4A1B36A4F97A}" type="slidenum">
              <a:rPr lang="en-US"/>
              <a:pPr/>
              <a:t>9</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dirty="0"/>
              <a:t>Tobacco-use cessation services might include group tobacco-use cessation </a:t>
            </a:r>
            <a:r>
              <a:rPr lang="en-US" dirty="0" smtClean="0"/>
              <a:t>counseling, </a:t>
            </a:r>
            <a:r>
              <a:rPr lang="en-US" dirty="0"/>
              <a:t>brief clinical counseling, self-help education materials, computer-based cessation programs, referrals to local physicians, telephone quit lines, or pharmacological cessation aids. </a:t>
            </a:r>
          </a:p>
          <a:p>
            <a:endParaRPr lang="en-US" dirty="0"/>
          </a:p>
          <a:p>
            <a:r>
              <a:rPr lang="en-US" dirty="0"/>
              <a:t>In our school, we have some brochures about quitting smoking as well as a physician referral list. </a:t>
            </a:r>
          </a:p>
        </p:txBody>
      </p:sp>
    </p:spTree>
    <p:extLst>
      <p:ext uri="{BB962C8B-B14F-4D97-AF65-F5344CB8AC3E}">
        <p14:creationId xmlns:p14="http://schemas.microsoft.com/office/powerpoint/2010/main" val="40701448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124" name="Text Box 4"/>
          <p:cNvSpPr txBox="1">
            <a:spLocks noChangeArrowheads="1"/>
          </p:cNvSpPr>
          <p:nvPr/>
        </p:nvSpPr>
        <p:spPr bwMode="auto">
          <a:xfrm>
            <a:off x="533400" y="63246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5125" name="Rectangle 5"/>
          <p:cNvSpPr>
            <a:spLocks noGrp="1" noChangeArrowheads="1"/>
          </p:cNvSpPr>
          <p:nvPr>
            <p:ph type="ctrTitle"/>
          </p:nvPr>
        </p:nvSpPr>
        <p:spPr>
          <a:xfrm>
            <a:off x="685800" y="1524000"/>
            <a:ext cx="7772400" cy="1470025"/>
          </a:xfrm>
        </p:spPr>
        <p:txBody>
          <a:bodyPr anchor="t" anchorCtr="1"/>
          <a:lstStyle>
            <a:lvl1pPr algn="l">
              <a:defRPr sz="4000"/>
            </a:lvl1pPr>
          </a:lstStyle>
          <a:p>
            <a:pPr lvl="0"/>
            <a:r>
              <a:rPr lang="en-US" noProof="0" smtClean="0"/>
              <a:t>Click to edit Master title style</a:t>
            </a:r>
          </a:p>
        </p:txBody>
      </p:sp>
      <p:sp>
        <p:nvSpPr>
          <p:cNvPr id="5126" name="Text Box 6"/>
          <p:cNvSpPr txBox="1">
            <a:spLocks noChangeArrowheads="1"/>
          </p:cNvSpPr>
          <p:nvPr/>
        </p:nvSpPr>
        <p:spPr bwMode="auto">
          <a:xfrm>
            <a:off x="533400" y="63246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pic>
        <p:nvPicPr>
          <p:cNvPr id="5128"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9" name="Picture 9" descr="_gif"/>
          <p:cNvPicPr>
            <a:picLocks noChangeAspect="1" noChangeArrowheads="1"/>
          </p:cNvPicPr>
          <p:nvPr userDrawn="1"/>
        </p:nvPicPr>
        <p:blipFill>
          <a:blip r:embed="rId3">
            <a:extLst>
              <a:ext uri="{28A0092B-C50C-407E-A947-70E740481C1C}">
                <a14:useLocalDpi xmlns:a14="http://schemas.microsoft.com/office/drawing/2010/main" val="0"/>
              </a:ext>
            </a:extLst>
          </a:blip>
          <a:srcRect l="11250"/>
          <a:stretch>
            <a:fillRect/>
          </a:stretch>
        </p:blipFill>
        <p:spPr bwMode="auto">
          <a:xfrm>
            <a:off x="0" y="990600"/>
            <a:ext cx="5410200" cy="579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55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977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0864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7564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938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938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571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230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8291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9311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87701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65995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2CCE2"/>
        </a:solidFill>
        <a:effectLst/>
      </p:bgPr>
    </p:bg>
    <p:spTree>
      <p:nvGrpSpPr>
        <p:cNvPr id="1" name=""/>
        <p:cNvGrpSpPr/>
        <p:nvPr/>
      </p:nvGrpSpPr>
      <p:grpSpPr>
        <a:xfrm>
          <a:off x="0" y="0"/>
          <a:ext cx="0" cy="0"/>
          <a:chOff x="0" y="0"/>
          <a:chExt cx="0" cy="0"/>
        </a:xfrm>
      </p:grpSpPr>
      <p:pic>
        <p:nvPicPr>
          <p:cNvPr id="4098" name="Picture 2" descr="_gif"/>
          <p:cNvPicPr>
            <a:picLocks noChangeAspect="1" noChangeArrowheads="1"/>
          </p:cNvPicPr>
          <p:nvPr/>
        </p:nvPicPr>
        <p:blipFill>
          <a:blip r:embed="rId13">
            <a:extLst>
              <a:ext uri="{28A0092B-C50C-407E-A947-70E740481C1C}">
                <a14:useLocalDpi xmlns:a14="http://schemas.microsoft.com/office/drawing/2010/main" val="0"/>
              </a:ext>
            </a:extLst>
          </a:blip>
          <a:srcRect l="11250" t="4301"/>
          <a:stretch>
            <a:fillRect/>
          </a:stretch>
        </p:blipFill>
        <p:spPr bwMode="auto">
          <a:xfrm>
            <a:off x="0" y="0"/>
            <a:ext cx="5410200" cy="6781800"/>
          </a:xfrm>
          <a:prstGeom prst="rect">
            <a:avLst/>
          </a:prstGeom>
          <a:noFill/>
          <a:extLst>
            <a:ext uri="{909E8E84-426E-40DD-AFC4-6F175D3DCCD1}">
              <a14:hiddenFill xmlns:a14="http://schemas.microsoft.com/office/drawing/2010/main">
                <a:solidFill>
                  <a:srgbClr val="FFFFFF"/>
                </a:solidFill>
              </a14:hiddenFill>
            </a:ext>
          </a:extLst>
        </p:spPr>
      </p:pic>
      <p:sp>
        <p:nvSpPr>
          <p:cNvPr id="4099" name="Rectangle 3"/>
          <p:cNvSpPr>
            <a:spLocks noGrp="1" noChangeArrowheads="1"/>
          </p:cNvSpPr>
          <p:nvPr>
            <p:ph type="body" idx="1"/>
          </p:nvPr>
        </p:nvSpPr>
        <p:spPr bwMode="auto">
          <a:xfrm>
            <a:off x="457200" y="1493838"/>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title"/>
          </p:nvPr>
        </p:nvSpPr>
        <p:spPr bwMode="auto">
          <a:xfrm>
            <a:off x="457200" y="4572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3200" b="1">
          <a:solidFill>
            <a:schemeClr val="accent2"/>
          </a:solidFill>
          <a:latin typeface="+mj-lt"/>
          <a:ea typeface="+mj-ea"/>
          <a:cs typeface="+mj-cs"/>
        </a:defRPr>
      </a:lvl1pPr>
      <a:lvl2pPr algn="ctr" rtl="0" fontAlgn="base">
        <a:spcBef>
          <a:spcPct val="0"/>
        </a:spcBef>
        <a:spcAft>
          <a:spcPct val="0"/>
        </a:spcAft>
        <a:defRPr sz="3200" b="1">
          <a:solidFill>
            <a:schemeClr val="accent2"/>
          </a:solidFill>
          <a:latin typeface="Arial" charset="0"/>
        </a:defRPr>
      </a:lvl2pPr>
      <a:lvl3pPr algn="ctr" rtl="0" fontAlgn="base">
        <a:spcBef>
          <a:spcPct val="0"/>
        </a:spcBef>
        <a:spcAft>
          <a:spcPct val="0"/>
        </a:spcAft>
        <a:defRPr sz="3200" b="1">
          <a:solidFill>
            <a:schemeClr val="accent2"/>
          </a:solidFill>
          <a:latin typeface="Arial" charset="0"/>
        </a:defRPr>
      </a:lvl3pPr>
      <a:lvl4pPr algn="ctr" rtl="0" fontAlgn="base">
        <a:spcBef>
          <a:spcPct val="0"/>
        </a:spcBef>
        <a:spcAft>
          <a:spcPct val="0"/>
        </a:spcAft>
        <a:defRPr sz="3200" b="1">
          <a:solidFill>
            <a:schemeClr val="accent2"/>
          </a:solidFill>
          <a:latin typeface="Arial" charset="0"/>
        </a:defRPr>
      </a:lvl4pPr>
      <a:lvl5pPr algn="ctr" rtl="0" fontAlgn="base">
        <a:spcBef>
          <a:spcPct val="0"/>
        </a:spcBef>
        <a:spcAft>
          <a:spcPct val="0"/>
        </a:spcAft>
        <a:defRPr sz="3200" b="1">
          <a:solidFill>
            <a:schemeClr val="accent2"/>
          </a:solidFill>
          <a:latin typeface="Arial" charset="0"/>
        </a:defRPr>
      </a:lvl5pPr>
      <a:lvl6pPr marL="457200" algn="ctr" rtl="0" fontAlgn="base">
        <a:spcBef>
          <a:spcPct val="0"/>
        </a:spcBef>
        <a:spcAft>
          <a:spcPct val="0"/>
        </a:spcAft>
        <a:defRPr sz="3200" b="1">
          <a:solidFill>
            <a:schemeClr val="accent2"/>
          </a:solidFill>
          <a:latin typeface="Arial" charset="0"/>
        </a:defRPr>
      </a:lvl6pPr>
      <a:lvl7pPr marL="914400" algn="ctr" rtl="0" fontAlgn="base">
        <a:spcBef>
          <a:spcPct val="0"/>
        </a:spcBef>
        <a:spcAft>
          <a:spcPct val="0"/>
        </a:spcAft>
        <a:defRPr sz="3200" b="1">
          <a:solidFill>
            <a:schemeClr val="accent2"/>
          </a:solidFill>
          <a:latin typeface="Arial" charset="0"/>
        </a:defRPr>
      </a:lvl7pPr>
      <a:lvl8pPr marL="1371600" algn="ctr" rtl="0" fontAlgn="base">
        <a:spcBef>
          <a:spcPct val="0"/>
        </a:spcBef>
        <a:spcAft>
          <a:spcPct val="0"/>
        </a:spcAft>
        <a:defRPr sz="3200" b="1">
          <a:solidFill>
            <a:schemeClr val="accent2"/>
          </a:solidFill>
          <a:latin typeface="Arial" charset="0"/>
        </a:defRPr>
      </a:lvl8pPr>
      <a:lvl9pPr marL="1828800" algn="ctr" rtl="0" fontAlgn="base">
        <a:spcBef>
          <a:spcPct val="0"/>
        </a:spcBef>
        <a:spcAft>
          <a:spcPct val="0"/>
        </a:spcAft>
        <a:defRPr sz="3200" b="1">
          <a:solidFill>
            <a:schemeClr val="accent2"/>
          </a:solidFill>
          <a:latin typeface="Arial" charset="0"/>
        </a:defRPr>
      </a:lvl9pPr>
    </p:titleStyle>
    <p:bodyStyle>
      <a:lvl1pPr marL="342900" indent="-342900" algn="l" rtl="0" fontAlgn="base">
        <a:spcBef>
          <a:spcPct val="20000"/>
        </a:spcBef>
        <a:spcAft>
          <a:spcPct val="0"/>
        </a:spcAft>
        <a:buClr>
          <a:srgbClr val="800080"/>
        </a:buClr>
        <a:buSzPct val="120000"/>
        <a:buChar char="•"/>
        <a:defRPr sz="3200">
          <a:solidFill>
            <a:schemeClr val="accent2"/>
          </a:solidFill>
          <a:latin typeface="+mn-lt"/>
          <a:ea typeface="+mn-ea"/>
          <a:cs typeface="+mn-cs"/>
        </a:defRPr>
      </a:lvl1pPr>
      <a:lvl2pPr marL="742950" indent="-285750" algn="l" rtl="0" fontAlgn="base">
        <a:spcBef>
          <a:spcPct val="20000"/>
        </a:spcBef>
        <a:spcAft>
          <a:spcPct val="0"/>
        </a:spcAft>
        <a:buClr>
          <a:srgbClr val="800080"/>
        </a:buClr>
        <a:buChar char="–"/>
        <a:defRPr sz="2800">
          <a:solidFill>
            <a:schemeClr val="accent2"/>
          </a:solidFill>
          <a:latin typeface="+mn-lt"/>
        </a:defRPr>
      </a:lvl2pPr>
      <a:lvl3pPr marL="1143000" indent="-228600" algn="l" rtl="0" fontAlgn="base">
        <a:spcBef>
          <a:spcPct val="20000"/>
        </a:spcBef>
        <a:spcAft>
          <a:spcPct val="0"/>
        </a:spcAft>
        <a:buClr>
          <a:srgbClr val="800080"/>
        </a:buClr>
        <a:buChar char="•"/>
        <a:defRPr sz="2400">
          <a:solidFill>
            <a:schemeClr val="accent2"/>
          </a:solidFill>
          <a:latin typeface="+mn-lt"/>
        </a:defRPr>
      </a:lvl3pPr>
      <a:lvl4pPr marL="1600200" indent="-228600" algn="l" rtl="0" fontAlgn="base">
        <a:spcBef>
          <a:spcPct val="20000"/>
        </a:spcBef>
        <a:spcAft>
          <a:spcPct val="0"/>
        </a:spcAft>
        <a:buClr>
          <a:srgbClr val="800080"/>
        </a:buClr>
        <a:buChar char="–"/>
        <a:defRPr sz="2000">
          <a:solidFill>
            <a:schemeClr val="accent2"/>
          </a:solidFill>
          <a:latin typeface="+mn-lt"/>
        </a:defRPr>
      </a:lvl4pPr>
      <a:lvl5pPr marL="2057400" indent="-228600" algn="l" rtl="0" fontAlgn="base">
        <a:spcBef>
          <a:spcPct val="20000"/>
        </a:spcBef>
        <a:spcAft>
          <a:spcPct val="0"/>
        </a:spcAft>
        <a:buClr>
          <a:srgbClr val="800080"/>
        </a:buClr>
        <a:buChar char="»"/>
        <a:defRPr sz="2000">
          <a:solidFill>
            <a:schemeClr val="accent2"/>
          </a:solidFill>
          <a:latin typeface="+mn-lt"/>
        </a:defRPr>
      </a:lvl5pPr>
      <a:lvl6pPr marL="2514600" indent="-228600" algn="l" rtl="0" fontAlgn="base">
        <a:spcBef>
          <a:spcPct val="20000"/>
        </a:spcBef>
        <a:spcAft>
          <a:spcPct val="0"/>
        </a:spcAft>
        <a:buClr>
          <a:srgbClr val="800080"/>
        </a:buClr>
        <a:buChar char="»"/>
        <a:defRPr sz="2000">
          <a:solidFill>
            <a:schemeClr val="accent2"/>
          </a:solidFill>
          <a:latin typeface="+mn-lt"/>
        </a:defRPr>
      </a:lvl6pPr>
      <a:lvl7pPr marL="2971800" indent="-228600" algn="l" rtl="0" fontAlgn="base">
        <a:spcBef>
          <a:spcPct val="20000"/>
        </a:spcBef>
        <a:spcAft>
          <a:spcPct val="0"/>
        </a:spcAft>
        <a:buClr>
          <a:srgbClr val="800080"/>
        </a:buClr>
        <a:buChar char="»"/>
        <a:defRPr sz="2000">
          <a:solidFill>
            <a:schemeClr val="accent2"/>
          </a:solidFill>
          <a:latin typeface="+mn-lt"/>
        </a:defRPr>
      </a:lvl7pPr>
      <a:lvl8pPr marL="3429000" indent="-228600" algn="l" rtl="0" fontAlgn="base">
        <a:spcBef>
          <a:spcPct val="20000"/>
        </a:spcBef>
        <a:spcAft>
          <a:spcPct val="0"/>
        </a:spcAft>
        <a:buClr>
          <a:srgbClr val="800080"/>
        </a:buClr>
        <a:buChar char="»"/>
        <a:defRPr sz="2000">
          <a:solidFill>
            <a:schemeClr val="accent2"/>
          </a:solidFill>
          <a:latin typeface="+mn-lt"/>
        </a:defRPr>
      </a:lvl8pPr>
      <a:lvl9pPr marL="3886200" indent="-228600" algn="l" rtl="0" fontAlgn="base">
        <a:spcBef>
          <a:spcPct val="20000"/>
        </a:spcBef>
        <a:spcAft>
          <a:spcPct val="0"/>
        </a:spcAft>
        <a:buClr>
          <a:srgbClr val="800080"/>
        </a:buClr>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p:nvPr>
        </p:nvSpPr>
        <p:spPr>
          <a:xfrm>
            <a:off x="685800" y="1371600"/>
            <a:ext cx="7772400" cy="1470025"/>
          </a:xfrm>
        </p:spPr>
        <p:txBody>
          <a:bodyPr/>
          <a:lstStyle/>
          <a:p>
            <a:r>
              <a:rPr lang="en-US" sz="5000"/>
              <a:t>Practice Module</a:t>
            </a:r>
          </a:p>
        </p:txBody>
      </p:sp>
      <p:pic>
        <p:nvPicPr>
          <p:cNvPr id="2" name="Picture 2" descr="image of a group of teenagers smil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6024" y="2286000"/>
            <a:ext cx="3133725" cy="404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4000" dirty="0"/>
              <a:t>T.1  Programs for </a:t>
            </a:r>
            <a:r>
              <a:rPr lang="en-US" sz="4000" dirty="0" smtClean="0"/>
              <a:t>staff members </a:t>
            </a:r>
            <a:r>
              <a:rPr lang="en-US" sz="4000" dirty="0"/>
              <a:t>on tobacco-use cessation</a:t>
            </a:r>
          </a:p>
        </p:txBody>
      </p:sp>
      <p:sp>
        <p:nvSpPr>
          <p:cNvPr id="25603" name="Rectangle 3"/>
          <p:cNvSpPr>
            <a:spLocks noGrp="1" noChangeArrowheads="1"/>
          </p:cNvSpPr>
          <p:nvPr>
            <p:ph type="body" idx="1"/>
          </p:nvPr>
        </p:nvSpPr>
        <p:spPr>
          <a:xfrm>
            <a:off x="457200" y="1798638"/>
            <a:ext cx="8229600" cy="4525962"/>
          </a:xfrm>
        </p:spPr>
        <p:txBody>
          <a:bodyPr/>
          <a:lstStyle/>
          <a:p>
            <a:pPr>
              <a:lnSpc>
                <a:spcPct val="90000"/>
              </a:lnSpc>
              <a:buFontTx/>
              <a:buNone/>
            </a:pPr>
            <a:r>
              <a:rPr lang="en-US" dirty="0"/>
              <a:t>3 =	Yes.</a:t>
            </a:r>
          </a:p>
          <a:p>
            <a:pPr marL="914400" indent="-914400">
              <a:lnSpc>
                <a:spcPct val="90000"/>
              </a:lnSpc>
              <a:buFontTx/>
              <a:buNone/>
            </a:pPr>
            <a:r>
              <a:rPr lang="en-US" dirty="0"/>
              <a:t>2 =	Offers tobacco-use cessation </a:t>
            </a:r>
            <a:r>
              <a:rPr lang="en-US" dirty="0" smtClean="0"/>
              <a:t>services, </a:t>
            </a:r>
            <a:r>
              <a:rPr lang="en-US" dirty="0"/>
              <a:t>but </a:t>
            </a:r>
            <a:r>
              <a:rPr lang="en-US" b="1" dirty="0"/>
              <a:t>some</a:t>
            </a:r>
            <a:r>
              <a:rPr lang="en-US" dirty="0"/>
              <a:t> staff members </a:t>
            </a:r>
            <a:r>
              <a:rPr lang="en-US" dirty="0" smtClean="0"/>
              <a:t>find them </a:t>
            </a:r>
            <a:r>
              <a:rPr lang="en-US" dirty="0"/>
              <a:t>inaccessible or expensive.</a:t>
            </a:r>
          </a:p>
          <a:p>
            <a:pPr marL="914400" indent="-914400">
              <a:lnSpc>
                <a:spcPct val="90000"/>
              </a:lnSpc>
              <a:buFontTx/>
              <a:buNone/>
            </a:pPr>
            <a:r>
              <a:rPr lang="en-US" dirty="0"/>
              <a:t>1 </a:t>
            </a:r>
            <a:r>
              <a:rPr lang="en-US" dirty="0" smtClean="0"/>
              <a:t>=	</a:t>
            </a:r>
            <a:r>
              <a:rPr lang="en-US" u="sng" dirty="0" smtClean="0"/>
              <a:t>Offers </a:t>
            </a:r>
            <a:r>
              <a:rPr lang="en-US" u="sng" dirty="0"/>
              <a:t>tobacco-use cessation </a:t>
            </a:r>
            <a:r>
              <a:rPr lang="en-US" u="sng" dirty="0" smtClean="0"/>
              <a:t>services, </a:t>
            </a:r>
            <a:r>
              <a:rPr lang="en-US" u="sng" dirty="0"/>
              <a:t>but </a:t>
            </a:r>
            <a:r>
              <a:rPr lang="en-US" b="1" u="sng" dirty="0"/>
              <a:t>many</a:t>
            </a:r>
            <a:r>
              <a:rPr lang="en-US" u="sng" dirty="0"/>
              <a:t> staff members find </a:t>
            </a:r>
            <a:r>
              <a:rPr lang="en-US" u="sng" dirty="0" smtClean="0"/>
              <a:t>them </a:t>
            </a:r>
            <a:r>
              <a:rPr lang="en-US" u="sng" dirty="0"/>
              <a:t>inaccessible or expensive.</a:t>
            </a:r>
          </a:p>
          <a:p>
            <a:pPr>
              <a:lnSpc>
                <a:spcPct val="90000"/>
              </a:lnSpc>
              <a:buFontTx/>
              <a:buNone/>
            </a:pPr>
            <a:r>
              <a:rPr lang="en-US" dirty="0"/>
              <a:t>0 =	Does </a:t>
            </a:r>
            <a:r>
              <a:rPr lang="en-US" b="1" dirty="0"/>
              <a:t>not</a:t>
            </a:r>
            <a:r>
              <a:rPr lang="en-US" dirty="0"/>
              <a:t> offer tobacco-use cessation 	</a:t>
            </a:r>
            <a:r>
              <a:rPr lang="en-US" dirty="0" smtClean="0"/>
              <a:t>services.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8" name="Rectangle 10"/>
          <p:cNvSpPr>
            <a:spLocks noGrp="1" noChangeArrowheads="1"/>
          </p:cNvSpPr>
          <p:nvPr>
            <p:ph type="title"/>
          </p:nvPr>
        </p:nvSpPr>
        <p:spPr/>
        <p:txBody>
          <a:bodyPr/>
          <a:lstStyle/>
          <a:p>
            <a:r>
              <a:rPr lang="en-US" sz="4000"/>
              <a:t>Completed Module 7 Scorecard</a:t>
            </a:r>
          </a:p>
        </p:txBody>
      </p:sp>
      <p:pic>
        <p:nvPicPr>
          <p:cNvPr id="2050" name="Picture 2" descr="Image of the &quot;Module 7: Health Promotion for Staff&quot; Scorec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447800"/>
            <a:ext cx="3352800" cy="4932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304800"/>
            <a:ext cx="8229600" cy="1143000"/>
          </a:xfrm>
        </p:spPr>
        <p:txBody>
          <a:bodyPr/>
          <a:lstStyle/>
          <a:p>
            <a:r>
              <a:rPr lang="en-US" sz="4000"/>
              <a:t>Planning Question 1:</a:t>
            </a:r>
            <a:br>
              <a:rPr lang="en-US" sz="4000"/>
            </a:br>
            <a:r>
              <a:rPr lang="en-US" sz="4000"/>
              <a:t>List </a:t>
            </a:r>
            <a:r>
              <a:rPr lang="en-US" sz="4000" u="sng"/>
              <a:t>strengths</a:t>
            </a:r>
            <a:r>
              <a:rPr lang="en-US" sz="4000"/>
              <a:t> and </a:t>
            </a:r>
            <a:r>
              <a:rPr lang="en-US" sz="4000" u="sng"/>
              <a:t>weaknesses</a:t>
            </a:r>
            <a:endParaRPr lang="en-US" sz="4000"/>
          </a:p>
        </p:txBody>
      </p:sp>
      <p:sp>
        <p:nvSpPr>
          <p:cNvPr id="29699" name="Rectangle 3"/>
          <p:cNvSpPr>
            <a:spLocks noGrp="1" noChangeArrowheads="1"/>
          </p:cNvSpPr>
          <p:nvPr>
            <p:ph type="body" idx="1"/>
          </p:nvPr>
        </p:nvSpPr>
        <p:spPr>
          <a:xfrm>
            <a:off x="457200" y="1493838"/>
            <a:ext cx="8229600" cy="4906962"/>
          </a:xfrm>
        </p:spPr>
        <p:txBody>
          <a:bodyPr>
            <a:normAutofit fontScale="92500" lnSpcReduction="20000"/>
          </a:bodyPr>
          <a:lstStyle/>
          <a:p>
            <a:pPr>
              <a:lnSpc>
                <a:spcPct val="90000"/>
              </a:lnSpc>
            </a:pPr>
            <a:r>
              <a:rPr lang="en-US" dirty="0"/>
              <a:t>Strengths</a:t>
            </a:r>
          </a:p>
          <a:p>
            <a:pPr lvl="1">
              <a:lnSpc>
                <a:spcPct val="90000"/>
              </a:lnSpc>
            </a:pPr>
            <a:r>
              <a:rPr lang="en-US" dirty="0"/>
              <a:t>Health </a:t>
            </a:r>
            <a:r>
              <a:rPr lang="en-US" dirty="0" smtClean="0"/>
              <a:t>education for staff members</a:t>
            </a:r>
            <a:endParaRPr lang="en-US" dirty="0"/>
          </a:p>
          <a:p>
            <a:pPr lvl="1">
              <a:lnSpc>
                <a:spcPct val="90000"/>
              </a:lnSpc>
            </a:pPr>
            <a:r>
              <a:rPr lang="en-US" dirty="0"/>
              <a:t>Promoting staff </a:t>
            </a:r>
            <a:r>
              <a:rPr lang="en-US" dirty="0" smtClean="0"/>
              <a:t>member participation</a:t>
            </a:r>
            <a:endParaRPr lang="en-US" dirty="0"/>
          </a:p>
          <a:p>
            <a:pPr>
              <a:lnSpc>
                <a:spcPct val="90000"/>
              </a:lnSpc>
            </a:pPr>
            <a:r>
              <a:rPr lang="en-US" dirty="0" smtClean="0"/>
              <a:t>Weaknesses</a:t>
            </a:r>
          </a:p>
          <a:p>
            <a:pPr lvl="1">
              <a:lnSpc>
                <a:spcPct val="90000"/>
              </a:lnSpc>
            </a:pPr>
            <a:r>
              <a:rPr lang="en-US" dirty="0" smtClean="0"/>
              <a:t>Health assessment for staff members</a:t>
            </a:r>
            <a:endParaRPr lang="en-US" dirty="0"/>
          </a:p>
          <a:p>
            <a:pPr lvl="1">
              <a:lnSpc>
                <a:spcPct val="90000"/>
              </a:lnSpc>
            </a:pPr>
            <a:r>
              <a:rPr lang="en-US" dirty="0"/>
              <a:t>Stress </a:t>
            </a:r>
            <a:r>
              <a:rPr lang="en-US" dirty="0" smtClean="0"/>
              <a:t>management</a:t>
            </a:r>
          </a:p>
          <a:p>
            <a:pPr lvl="1">
              <a:lnSpc>
                <a:spcPct val="90000"/>
              </a:lnSpc>
            </a:pPr>
            <a:r>
              <a:rPr lang="en-US" dirty="0" smtClean="0"/>
              <a:t>Breastfeeding policy</a:t>
            </a:r>
            <a:endParaRPr lang="en-US" dirty="0"/>
          </a:p>
          <a:p>
            <a:pPr lvl="1">
              <a:lnSpc>
                <a:spcPct val="90000"/>
              </a:lnSpc>
            </a:pPr>
            <a:r>
              <a:rPr lang="en-US" dirty="0"/>
              <a:t>Conflict resolution</a:t>
            </a:r>
          </a:p>
          <a:p>
            <a:pPr lvl="1">
              <a:lnSpc>
                <a:spcPct val="90000"/>
              </a:lnSpc>
            </a:pPr>
            <a:r>
              <a:rPr lang="en-US" dirty="0"/>
              <a:t>First aid and CPR</a:t>
            </a:r>
          </a:p>
          <a:p>
            <a:pPr lvl="1">
              <a:lnSpc>
                <a:spcPct val="90000"/>
              </a:lnSpc>
            </a:pPr>
            <a:r>
              <a:rPr lang="en-US" dirty="0"/>
              <a:t>Physical activity/fitness</a:t>
            </a:r>
          </a:p>
          <a:p>
            <a:pPr lvl="1">
              <a:lnSpc>
                <a:spcPct val="90000"/>
              </a:lnSpc>
            </a:pPr>
            <a:r>
              <a:rPr lang="en-US" dirty="0"/>
              <a:t>Weight management/healthy eating</a:t>
            </a:r>
          </a:p>
          <a:p>
            <a:pPr lvl="1">
              <a:lnSpc>
                <a:spcPct val="90000"/>
              </a:lnSpc>
            </a:pPr>
            <a:r>
              <a:rPr lang="en-US" dirty="0"/>
              <a:t>Tobacco use </a:t>
            </a:r>
            <a:r>
              <a:rPr lang="en-US" dirty="0" smtClean="0"/>
              <a:t>cessation</a:t>
            </a:r>
          </a:p>
          <a:p>
            <a:pPr lvl="1">
              <a:lnSpc>
                <a:spcPct val="90000"/>
              </a:lnSpc>
            </a:pPr>
            <a:r>
              <a:rPr lang="en-US" dirty="0" smtClean="0"/>
              <a:t>Asthma management and/or education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04800"/>
            <a:ext cx="8229600" cy="1143000"/>
          </a:xfrm>
        </p:spPr>
        <p:txBody>
          <a:bodyPr/>
          <a:lstStyle/>
          <a:p>
            <a:r>
              <a:rPr lang="en-US" sz="4000"/>
              <a:t>Planning Question 2:</a:t>
            </a:r>
            <a:br>
              <a:rPr lang="en-US" sz="4000"/>
            </a:br>
            <a:r>
              <a:rPr lang="en-US" sz="4000"/>
              <a:t>For each weakness, list </a:t>
            </a:r>
            <a:r>
              <a:rPr lang="en-US" sz="4000" u="sng"/>
              <a:t>actions</a:t>
            </a:r>
          </a:p>
        </p:txBody>
      </p:sp>
      <p:sp>
        <p:nvSpPr>
          <p:cNvPr id="31747" name="Rectangle 3"/>
          <p:cNvSpPr>
            <a:spLocks noGrp="1" noChangeArrowheads="1"/>
          </p:cNvSpPr>
          <p:nvPr>
            <p:ph type="body" idx="1"/>
          </p:nvPr>
        </p:nvSpPr>
        <p:spPr>
          <a:xfrm>
            <a:off x="457200" y="1646238"/>
            <a:ext cx="8229600" cy="4830762"/>
          </a:xfrm>
        </p:spPr>
        <p:txBody>
          <a:bodyPr>
            <a:normAutofit lnSpcReduction="10000"/>
          </a:bodyPr>
          <a:lstStyle/>
          <a:p>
            <a:pPr>
              <a:lnSpc>
                <a:spcPct val="80000"/>
              </a:lnSpc>
            </a:pPr>
            <a:r>
              <a:rPr lang="en-US" sz="2800" dirty="0" smtClean="0"/>
              <a:t>Increase health assessments for staff members</a:t>
            </a:r>
          </a:p>
          <a:p>
            <a:pPr>
              <a:lnSpc>
                <a:spcPct val="80000"/>
              </a:lnSpc>
            </a:pPr>
            <a:r>
              <a:rPr lang="en-US" sz="2800" dirty="0" smtClean="0"/>
              <a:t>Offer </a:t>
            </a:r>
            <a:r>
              <a:rPr lang="en-US" sz="2800" dirty="0"/>
              <a:t>stress management </a:t>
            </a:r>
            <a:r>
              <a:rPr lang="en-US" sz="2800" dirty="0" smtClean="0"/>
              <a:t>programs</a:t>
            </a:r>
          </a:p>
          <a:p>
            <a:pPr>
              <a:lnSpc>
                <a:spcPct val="80000"/>
              </a:lnSpc>
            </a:pPr>
            <a:r>
              <a:rPr lang="en-US" sz="2800" dirty="0" smtClean="0"/>
              <a:t>Develop a breastfeeding policy</a:t>
            </a:r>
            <a:endParaRPr lang="en-US" sz="2800" dirty="0"/>
          </a:p>
          <a:p>
            <a:pPr>
              <a:lnSpc>
                <a:spcPct val="80000"/>
              </a:lnSpc>
            </a:pPr>
            <a:r>
              <a:rPr lang="en-US" sz="2800" dirty="0"/>
              <a:t>Increase access to conflict resolution programs</a:t>
            </a:r>
          </a:p>
          <a:p>
            <a:pPr>
              <a:lnSpc>
                <a:spcPct val="80000"/>
              </a:lnSpc>
            </a:pPr>
            <a:r>
              <a:rPr lang="en-US" sz="2800" dirty="0"/>
              <a:t>Offer first aid and CPR</a:t>
            </a:r>
          </a:p>
          <a:p>
            <a:pPr>
              <a:lnSpc>
                <a:spcPct val="80000"/>
              </a:lnSpc>
            </a:pPr>
            <a:r>
              <a:rPr lang="en-US" sz="2800" dirty="0"/>
              <a:t>Partner with local gym to offer employee discounts</a:t>
            </a:r>
          </a:p>
          <a:p>
            <a:pPr>
              <a:lnSpc>
                <a:spcPct val="80000"/>
              </a:lnSpc>
            </a:pPr>
            <a:r>
              <a:rPr lang="en-US" sz="2800" dirty="0" smtClean="0"/>
              <a:t>Partner </a:t>
            </a:r>
            <a:r>
              <a:rPr lang="en-US" sz="2800" dirty="0"/>
              <a:t>with local organizations for weight management/healthy eating programs</a:t>
            </a:r>
          </a:p>
          <a:p>
            <a:pPr>
              <a:lnSpc>
                <a:spcPct val="80000"/>
              </a:lnSpc>
            </a:pPr>
            <a:r>
              <a:rPr lang="en-US" sz="2800" dirty="0"/>
              <a:t>Further advertise current tobacco-use cessation programs</a:t>
            </a:r>
          </a:p>
          <a:p>
            <a:pPr>
              <a:lnSpc>
                <a:spcPct val="80000"/>
              </a:lnSpc>
            </a:pPr>
            <a:r>
              <a:rPr lang="en-US" sz="2800" dirty="0"/>
              <a:t>Create </a:t>
            </a:r>
            <a:r>
              <a:rPr lang="en-US" sz="2800" dirty="0" smtClean="0"/>
              <a:t>asthma management and/or education programs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4000"/>
              <a:t>Planning Question 3:</a:t>
            </a:r>
            <a:br>
              <a:rPr lang="en-US" sz="4000"/>
            </a:br>
            <a:r>
              <a:rPr lang="en-US" sz="4000" u="sng"/>
              <a:t>Rate</a:t>
            </a:r>
            <a:r>
              <a:rPr lang="en-US" sz="4000"/>
              <a:t> actions</a:t>
            </a:r>
          </a:p>
        </p:txBody>
      </p:sp>
      <p:sp>
        <p:nvSpPr>
          <p:cNvPr id="33795" name="Rectangle 3"/>
          <p:cNvSpPr>
            <a:spLocks noGrp="1" noChangeArrowheads="1"/>
          </p:cNvSpPr>
          <p:nvPr>
            <p:ph type="body" idx="1"/>
          </p:nvPr>
        </p:nvSpPr>
        <p:spPr>
          <a:xfrm>
            <a:off x="685800" y="1981200"/>
            <a:ext cx="8077200" cy="4191000"/>
          </a:xfrm>
        </p:spPr>
        <p:txBody>
          <a:bodyPr/>
          <a:lstStyle/>
          <a:p>
            <a:pPr>
              <a:lnSpc>
                <a:spcPct val="90000"/>
              </a:lnSpc>
              <a:buFontTx/>
              <a:buNone/>
            </a:pPr>
            <a:r>
              <a:rPr lang="en-US" sz="2400"/>
              <a:t>Rate each proposed action based on</a:t>
            </a:r>
          </a:p>
          <a:p>
            <a:pPr>
              <a:lnSpc>
                <a:spcPct val="90000"/>
              </a:lnSpc>
            </a:pPr>
            <a:r>
              <a:rPr lang="en-US" sz="2400" b="1" u="sng"/>
              <a:t>Importance</a:t>
            </a:r>
            <a:r>
              <a:rPr lang="en-US" sz="2400"/>
              <a:t> – How important is this action to my school?</a:t>
            </a:r>
          </a:p>
          <a:p>
            <a:pPr>
              <a:lnSpc>
                <a:spcPct val="90000"/>
              </a:lnSpc>
            </a:pPr>
            <a:r>
              <a:rPr lang="en-US" sz="2400" b="1" u="sng"/>
              <a:t>Cost</a:t>
            </a:r>
            <a:r>
              <a:rPr lang="en-US" sz="2400"/>
              <a:t> – How expensive would it be to plan and implement this action?</a:t>
            </a:r>
          </a:p>
          <a:p>
            <a:pPr>
              <a:lnSpc>
                <a:spcPct val="90000"/>
              </a:lnSpc>
            </a:pPr>
            <a:r>
              <a:rPr lang="en-US" sz="2400" b="1" u="sng"/>
              <a:t>Time</a:t>
            </a:r>
            <a:r>
              <a:rPr lang="en-US" sz="2400"/>
              <a:t> – How much time and effort would it take to implement the action?</a:t>
            </a:r>
          </a:p>
          <a:p>
            <a:pPr>
              <a:lnSpc>
                <a:spcPct val="90000"/>
              </a:lnSpc>
            </a:pPr>
            <a:r>
              <a:rPr lang="en-US" sz="2400" b="1" u="sng"/>
              <a:t>Commitment</a:t>
            </a:r>
            <a:r>
              <a:rPr lang="en-US" sz="2400"/>
              <a:t> – How enthusiastic would the school community be about implementing the action?</a:t>
            </a:r>
          </a:p>
          <a:p>
            <a:pPr>
              <a:lnSpc>
                <a:spcPct val="90000"/>
              </a:lnSpc>
            </a:pPr>
            <a:r>
              <a:rPr lang="en-US" sz="2400" b="1" u="sng"/>
              <a:t>Feasibility</a:t>
            </a:r>
            <a:r>
              <a:rPr lang="en-US" sz="2400"/>
              <a:t> – How difficult would it be to complete the action?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4000"/>
              <a:t>Activity I</a:t>
            </a:r>
            <a:br>
              <a:rPr lang="en-US" sz="4000"/>
            </a:br>
            <a:r>
              <a:rPr lang="en-US" sz="4000"/>
              <a:t>Instructions</a:t>
            </a:r>
          </a:p>
        </p:txBody>
      </p:sp>
      <p:sp>
        <p:nvSpPr>
          <p:cNvPr id="35843" name="Rectangle 3"/>
          <p:cNvSpPr>
            <a:spLocks noGrp="1" noChangeArrowheads="1"/>
          </p:cNvSpPr>
          <p:nvPr>
            <p:ph type="body" idx="1"/>
          </p:nvPr>
        </p:nvSpPr>
        <p:spPr>
          <a:xfrm>
            <a:off x="685800" y="1951038"/>
            <a:ext cx="7696200" cy="3535362"/>
          </a:xfrm>
        </p:spPr>
        <p:txBody>
          <a:bodyPr/>
          <a:lstStyle/>
          <a:p>
            <a:r>
              <a:rPr lang="en-US"/>
              <a:t>Assign roles</a:t>
            </a:r>
          </a:p>
          <a:p>
            <a:r>
              <a:rPr lang="en-US"/>
              <a:t>Separate Practice Module 1 Scorecard from discussion questions</a:t>
            </a:r>
          </a:p>
          <a:p>
            <a:r>
              <a:rPr lang="en-US"/>
              <a:t>Walk through discussion questions and record answers on Scorecard</a:t>
            </a:r>
          </a:p>
          <a:p>
            <a:r>
              <a:rPr lang="en-US"/>
              <a:t>Calculate score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4000"/>
              <a:t>Activity I </a:t>
            </a:r>
            <a:br>
              <a:rPr lang="en-US" sz="4000"/>
            </a:br>
            <a:r>
              <a:rPr lang="en-US" sz="4000"/>
              <a:t>Discussion</a:t>
            </a:r>
          </a:p>
        </p:txBody>
      </p:sp>
      <p:sp>
        <p:nvSpPr>
          <p:cNvPr id="39939" name="Rectangle 3"/>
          <p:cNvSpPr>
            <a:spLocks noGrp="1" noChangeArrowheads="1"/>
          </p:cNvSpPr>
          <p:nvPr>
            <p:ph type="body" idx="1"/>
          </p:nvPr>
        </p:nvSpPr>
        <p:spPr>
          <a:xfrm>
            <a:off x="457200" y="1951038"/>
            <a:ext cx="8229600" cy="4144962"/>
          </a:xfrm>
        </p:spPr>
        <p:txBody>
          <a:bodyPr/>
          <a:lstStyle/>
          <a:p>
            <a:pPr>
              <a:lnSpc>
                <a:spcPct val="90000"/>
              </a:lnSpc>
            </a:pPr>
            <a:r>
              <a:rPr lang="en-US" sz="2800"/>
              <a:t>What was easy?</a:t>
            </a:r>
          </a:p>
          <a:p>
            <a:pPr>
              <a:lnSpc>
                <a:spcPct val="90000"/>
              </a:lnSpc>
            </a:pPr>
            <a:r>
              <a:rPr lang="en-US" sz="2800"/>
              <a:t>What was difficult?</a:t>
            </a:r>
          </a:p>
          <a:p>
            <a:pPr>
              <a:lnSpc>
                <a:spcPct val="90000"/>
              </a:lnSpc>
            </a:pPr>
            <a:r>
              <a:rPr lang="en-US" sz="2800"/>
              <a:t>Did you learn anything new by discussing these issues?</a:t>
            </a:r>
          </a:p>
          <a:p>
            <a:pPr>
              <a:lnSpc>
                <a:spcPct val="90000"/>
              </a:lnSpc>
            </a:pPr>
            <a:r>
              <a:rPr lang="en-US" sz="2800"/>
              <a:t>What was one barrier your group faced, and how did you overcome it?</a:t>
            </a:r>
          </a:p>
          <a:p>
            <a:pPr>
              <a:lnSpc>
                <a:spcPct val="90000"/>
              </a:lnSpc>
            </a:pPr>
            <a:r>
              <a:rPr lang="en-US" sz="2800"/>
              <a:t>Does anyone have any questions about completing the discussion questions before we move on to the planning questions?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4000"/>
              <a:t>Activity II</a:t>
            </a:r>
            <a:br>
              <a:rPr lang="en-US" sz="4000"/>
            </a:br>
            <a:r>
              <a:rPr lang="en-US" sz="4000"/>
              <a:t>Instructions</a:t>
            </a:r>
          </a:p>
        </p:txBody>
      </p:sp>
      <p:sp>
        <p:nvSpPr>
          <p:cNvPr id="37891" name="Rectangle 3"/>
          <p:cNvSpPr>
            <a:spLocks noGrp="1" noChangeArrowheads="1"/>
          </p:cNvSpPr>
          <p:nvPr>
            <p:ph type="body" idx="1"/>
          </p:nvPr>
        </p:nvSpPr>
        <p:spPr>
          <a:xfrm>
            <a:off x="685800" y="2255838"/>
            <a:ext cx="7772400" cy="4525962"/>
          </a:xfrm>
        </p:spPr>
        <p:txBody>
          <a:bodyPr/>
          <a:lstStyle/>
          <a:p>
            <a:r>
              <a:rPr lang="en-US"/>
              <a:t>Remember roles!</a:t>
            </a:r>
          </a:p>
          <a:p>
            <a:r>
              <a:rPr lang="en-US"/>
              <a:t>Complete planning questions</a:t>
            </a:r>
          </a:p>
          <a:p>
            <a:pPr lvl="1"/>
            <a:r>
              <a:rPr lang="en-US"/>
              <a:t>Identify strengths and weaknesses</a:t>
            </a:r>
          </a:p>
          <a:p>
            <a:pPr lvl="1"/>
            <a:r>
              <a:rPr lang="en-US"/>
              <a:t>Brainstorm actions to address weaknesses</a:t>
            </a:r>
          </a:p>
          <a:p>
            <a:pPr lvl="1"/>
            <a:r>
              <a:rPr lang="en-US"/>
              <a:t>Prioritize actions using table</a:t>
            </a:r>
          </a:p>
          <a:p>
            <a:r>
              <a:rPr lang="en-US"/>
              <a:t>Select a representative to report back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a:t>Activity II</a:t>
            </a:r>
            <a:br>
              <a:rPr lang="en-US" sz="4000"/>
            </a:br>
            <a:r>
              <a:rPr lang="en-US" sz="4000"/>
              <a:t>Debrief</a:t>
            </a:r>
          </a:p>
        </p:txBody>
      </p:sp>
      <p:sp>
        <p:nvSpPr>
          <p:cNvPr id="43011" name="Rectangle 3"/>
          <p:cNvSpPr>
            <a:spLocks noGrp="1" noChangeArrowheads="1"/>
          </p:cNvSpPr>
          <p:nvPr>
            <p:ph type="body" idx="1"/>
          </p:nvPr>
        </p:nvSpPr>
        <p:spPr>
          <a:xfrm>
            <a:off x="457200" y="2743200"/>
            <a:ext cx="8229600" cy="4525963"/>
          </a:xfrm>
        </p:spPr>
        <p:txBody>
          <a:bodyPr/>
          <a:lstStyle/>
          <a:p>
            <a:r>
              <a:rPr lang="en-US"/>
              <a:t>Each group share one action that was identified as a priority and tell us which weakness you are addressing with this action.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990600"/>
            <a:ext cx="8229600" cy="1143000"/>
          </a:xfrm>
        </p:spPr>
        <p:txBody>
          <a:bodyPr/>
          <a:lstStyle/>
          <a:p>
            <a:r>
              <a:rPr lang="en-US" sz="4000"/>
              <a:t>Demonstration</a:t>
            </a:r>
          </a:p>
        </p:txBody>
      </p:sp>
      <p:sp>
        <p:nvSpPr>
          <p:cNvPr id="9219" name="Rectangle 3"/>
          <p:cNvSpPr>
            <a:spLocks noGrp="1" noChangeArrowheads="1"/>
          </p:cNvSpPr>
          <p:nvPr>
            <p:ph type="body" idx="1"/>
          </p:nvPr>
        </p:nvSpPr>
        <p:spPr>
          <a:xfrm>
            <a:off x="457200" y="2667000"/>
            <a:ext cx="8229600" cy="1600200"/>
          </a:xfrm>
        </p:spPr>
        <p:txBody>
          <a:bodyPr/>
          <a:lstStyle/>
          <a:p>
            <a:pPr algn="ctr">
              <a:buFontTx/>
              <a:buNone/>
            </a:pPr>
            <a:r>
              <a:rPr lang="en-US"/>
              <a:t>Module 7: Health Promotion for Staff</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533400"/>
            <a:ext cx="8229600" cy="1143000"/>
          </a:xfrm>
        </p:spPr>
        <p:txBody>
          <a:bodyPr/>
          <a:lstStyle/>
          <a:p>
            <a:r>
              <a:rPr lang="en-US" sz="4000"/>
              <a:t>CC.3  Promote staff participation</a:t>
            </a:r>
          </a:p>
        </p:txBody>
      </p:sp>
      <p:sp>
        <p:nvSpPr>
          <p:cNvPr id="11267" name="Rectangle 3"/>
          <p:cNvSpPr>
            <a:spLocks noGrp="1" noChangeArrowheads="1"/>
          </p:cNvSpPr>
          <p:nvPr>
            <p:ph type="body" idx="1"/>
          </p:nvPr>
        </p:nvSpPr>
        <p:spPr>
          <a:xfrm>
            <a:off x="457200" y="2819400"/>
            <a:ext cx="8229600" cy="2392363"/>
          </a:xfrm>
        </p:spPr>
        <p:txBody>
          <a:bodyPr/>
          <a:lstStyle/>
          <a:p>
            <a:pPr>
              <a:buFontTx/>
              <a:buNone/>
            </a:pPr>
            <a:r>
              <a:rPr lang="en-US" dirty="0"/>
              <a:t>Does </a:t>
            </a:r>
            <a:r>
              <a:rPr lang="en-US" dirty="0" smtClean="0"/>
              <a:t>your school </a:t>
            </a:r>
            <a:r>
              <a:rPr lang="en-US" dirty="0"/>
              <a:t>or district use three or more </a:t>
            </a:r>
            <a:r>
              <a:rPr lang="en-US" b="1" u="sng" dirty="0"/>
              <a:t>methods to promote and encourage staff </a:t>
            </a:r>
            <a:r>
              <a:rPr lang="en-US" b="1" u="sng" dirty="0" smtClean="0"/>
              <a:t>participation</a:t>
            </a:r>
            <a:r>
              <a:rPr lang="en-US" dirty="0" smtClean="0"/>
              <a:t> </a:t>
            </a:r>
            <a:r>
              <a:rPr lang="en-US" dirty="0"/>
              <a:t>in its health promotion programs?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4000"/>
              <a:t>CC.3  Promote staff participation</a:t>
            </a:r>
          </a:p>
        </p:txBody>
      </p:sp>
      <p:sp>
        <p:nvSpPr>
          <p:cNvPr id="13315" name="Rectangle 3"/>
          <p:cNvSpPr>
            <a:spLocks noGrp="1" noChangeArrowheads="1"/>
          </p:cNvSpPr>
          <p:nvPr>
            <p:ph type="body" idx="1"/>
          </p:nvPr>
        </p:nvSpPr>
        <p:spPr>
          <a:xfrm>
            <a:off x="457200" y="1371600"/>
            <a:ext cx="8229600" cy="5257800"/>
          </a:xfrm>
        </p:spPr>
        <p:txBody>
          <a:bodyPr/>
          <a:lstStyle/>
          <a:p>
            <a:pPr>
              <a:lnSpc>
                <a:spcPct val="80000"/>
              </a:lnSpc>
              <a:buFontTx/>
              <a:buNone/>
            </a:pPr>
            <a:r>
              <a:rPr lang="en-US" sz="2400" b="1" u="sng" dirty="0"/>
              <a:t>M</a:t>
            </a:r>
            <a:r>
              <a:rPr lang="en-US" sz="2400" b="1" u="sng" dirty="0" smtClean="0"/>
              <a:t>ethods </a:t>
            </a:r>
            <a:r>
              <a:rPr lang="en-US" sz="2400" b="1" u="sng" dirty="0"/>
              <a:t>to promote and encourage staff participation </a:t>
            </a:r>
            <a:endParaRPr lang="en-US" sz="2400" dirty="0"/>
          </a:p>
          <a:p>
            <a:pPr>
              <a:lnSpc>
                <a:spcPct val="80000"/>
              </a:lnSpc>
            </a:pPr>
            <a:r>
              <a:rPr lang="en-US" sz="2400" u="sng" dirty="0"/>
              <a:t>Information at orientation for new </a:t>
            </a:r>
            <a:r>
              <a:rPr lang="en-US" sz="2400" u="sng" dirty="0" smtClean="0"/>
              <a:t>staff members</a:t>
            </a:r>
            <a:endParaRPr lang="en-US" sz="2400" u="sng" dirty="0"/>
          </a:p>
          <a:p>
            <a:pPr>
              <a:lnSpc>
                <a:spcPct val="80000"/>
              </a:lnSpc>
            </a:pPr>
            <a:r>
              <a:rPr lang="en-US" sz="2400" dirty="0"/>
              <a:t>Information included with paycheck</a:t>
            </a:r>
          </a:p>
          <a:p>
            <a:pPr>
              <a:lnSpc>
                <a:spcPct val="80000"/>
              </a:lnSpc>
            </a:pPr>
            <a:r>
              <a:rPr lang="en-US" sz="2400" dirty="0"/>
              <a:t>Flyers posted on school </a:t>
            </a:r>
            <a:r>
              <a:rPr lang="en-US" sz="2400" dirty="0" smtClean="0"/>
              <a:t>bulletin boards</a:t>
            </a:r>
            <a:endParaRPr lang="en-US" sz="2400" dirty="0"/>
          </a:p>
          <a:p>
            <a:pPr>
              <a:lnSpc>
                <a:spcPct val="80000"/>
              </a:lnSpc>
            </a:pPr>
            <a:r>
              <a:rPr lang="en-US" sz="2400" dirty="0"/>
              <a:t>Letters mailed directly to staff</a:t>
            </a:r>
          </a:p>
          <a:p>
            <a:pPr>
              <a:lnSpc>
                <a:spcPct val="80000"/>
              </a:lnSpc>
            </a:pPr>
            <a:r>
              <a:rPr lang="en-US" sz="2400" u="sng" dirty="0"/>
              <a:t>Announcements at staff meetings</a:t>
            </a:r>
          </a:p>
          <a:p>
            <a:pPr>
              <a:lnSpc>
                <a:spcPct val="80000"/>
              </a:lnSpc>
            </a:pPr>
            <a:r>
              <a:rPr lang="en-US" sz="2400" dirty="0"/>
              <a:t>Articles in staff newsletters</a:t>
            </a:r>
          </a:p>
          <a:p>
            <a:pPr>
              <a:lnSpc>
                <a:spcPct val="80000"/>
              </a:lnSpc>
            </a:pPr>
            <a:r>
              <a:rPr lang="en-US" sz="2400" dirty="0"/>
              <a:t>Incentive/reward programs</a:t>
            </a:r>
          </a:p>
          <a:p>
            <a:pPr>
              <a:lnSpc>
                <a:spcPct val="80000"/>
              </a:lnSpc>
            </a:pPr>
            <a:r>
              <a:rPr lang="en-US" sz="2400" dirty="0"/>
              <a:t>Public recognition</a:t>
            </a:r>
          </a:p>
          <a:p>
            <a:pPr>
              <a:lnSpc>
                <a:spcPct val="80000"/>
              </a:lnSpc>
            </a:pPr>
            <a:r>
              <a:rPr lang="en-US" sz="2400" dirty="0" smtClean="0"/>
              <a:t>Life/Health </a:t>
            </a:r>
            <a:r>
              <a:rPr lang="en-US" sz="2400" dirty="0"/>
              <a:t>insurance </a:t>
            </a:r>
            <a:r>
              <a:rPr lang="en-US" sz="2400" dirty="0" smtClean="0"/>
              <a:t>discounts</a:t>
            </a:r>
          </a:p>
          <a:p>
            <a:pPr>
              <a:lnSpc>
                <a:spcPct val="80000"/>
              </a:lnSpc>
            </a:pPr>
            <a:r>
              <a:rPr lang="en-US" sz="2400" dirty="0" smtClean="0"/>
              <a:t>Gym or health club discounts</a:t>
            </a:r>
            <a:endParaRPr lang="en-US" sz="2400" dirty="0"/>
          </a:p>
          <a:p>
            <a:pPr>
              <a:lnSpc>
                <a:spcPct val="80000"/>
              </a:lnSpc>
            </a:pPr>
            <a:r>
              <a:rPr lang="en-US" sz="2400" dirty="0"/>
              <a:t>Posting to a Web </a:t>
            </a:r>
            <a:r>
              <a:rPr lang="en-US" sz="2400" dirty="0" smtClean="0"/>
              <a:t>site or list-</a:t>
            </a:r>
            <a:r>
              <a:rPr lang="en-US" sz="2400" dirty="0" err="1" smtClean="0"/>
              <a:t>serv</a:t>
            </a:r>
            <a:endParaRPr lang="en-US" sz="2400" dirty="0" smtClean="0"/>
          </a:p>
          <a:p>
            <a:pPr>
              <a:lnSpc>
                <a:spcPct val="80000"/>
              </a:lnSpc>
            </a:pPr>
            <a:r>
              <a:rPr lang="en-US" sz="2400" dirty="0" smtClean="0"/>
              <a:t>e-mail messages</a:t>
            </a:r>
          </a:p>
          <a:p>
            <a:pPr>
              <a:lnSpc>
                <a:spcPct val="80000"/>
              </a:lnSpc>
            </a:pPr>
            <a:r>
              <a:rPr lang="en-US" sz="2400" dirty="0" smtClean="0"/>
              <a:t>Positive role modeling by administrators or other leaders</a:t>
            </a:r>
            <a:endParaRPr lang="en-US" sz="2400" dirty="0"/>
          </a:p>
          <a:p>
            <a:pPr>
              <a:lnSpc>
                <a:spcPct val="80000"/>
              </a:lnSpc>
            </a:pP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4000"/>
              <a:t>CC.3  Promote staff participation</a:t>
            </a:r>
          </a:p>
        </p:txBody>
      </p:sp>
      <p:sp>
        <p:nvSpPr>
          <p:cNvPr id="15363" name="Rectangle 3"/>
          <p:cNvSpPr>
            <a:spLocks noGrp="1" noChangeArrowheads="1"/>
          </p:cNvSpPr>
          <p:nvPr>
            <p:ph type="body" idx="1"/>
          </p:nvPr>
        </p:nvSpPr>
        <p:spPr>
          <a:xfrm>
            <a:off x="457200" y="1646238"/>
            <a:ext cx="8229600" cy="4525962"/>
          </a:xfrm>
        </p:spPr>
        <p:txBody>
          <a:bodyPr/>
          <a:lstStyle/>
          <a:p>
            <a:pPr>
              <a:lnSpc>
                <a:spcPct val="90000"/>
              </a:lnSpc>
              <a:buFontTx/>
              <a:buNone/>
            </a:pPr>
            <a:r>
              <a:rPr lang="en-US" dirty="0"/>
              <a:t>3 =	Yes, uses three or more of these       	methods.</a:t>
            </a:r>
          </a:p>
          <a:p>
            <a:pPr>
              <a:lnSpc>
                <a:spcPct val="90000"/>
              </a:lnSpc>
              <a:buFontTx/>
              <a:buNone/>
            </a:pPr>
            <a:endParaRPr lang="en-US" dirty="0"/>
          </a:p>
          <a:p>
            <a:pPr>
              <a:lnSpc>
                <a:spcPct val="90000"/>
              </a:lnSpc>
              <a:buFontTx/>
              <a:buNone/>
            </a:pPr>
            <a:r>
              <a:rPr lang="en-US" dirty="0"/>
              <a:t>2 =	</a:t>
            </a:r>
            <a:r>
              <a:rPr lang="en-US" u="sng" dirty="0"/>
              <a:t>Uses two of these methods.</a:t>
            </a:r>
          </a:p>
          <a:p>
            <a:pPr>
              <a:lnSpc>
                <a:spcPct val="90000"/>
              </a:lnSpc>
              <a:buFontTx/>
              <a:buNone/>
            </a:pPr>
            <a:endParaRPr lang="en-US" dirty="0"/>
          </a:p>
          <a:p>
            <a:pPr>
              <a:lnSpc>
                <a:spcPct val="90000"/>
              </a:lnSpc>
              <a:buFontTx/>
              <a:buNone/>
            </a:pPr>
            <a:r>
              <a:rPr lang="en-US" dirty="0"/>
              <a:t>1 =	Uses one of these methods.</a:t>
            </a:r>
          </a:p>
          <a:p>
            <a:pPr>
              <a:lnSpc>
                <a:spcPct val="90000"/>
              </a:lnSpc>
              <a:buFontTx/>
              <a:buNone/>
            </a:pPr>
            <a:endParaRPr lang="en-US" dirty="0"/>
          </a:p>
          <a:p>
            <a:pPr>
              <a:lnSpc>
                <a:spcPct val="90000"/>
              </a:lnSpc>
              <a:buFontTx/>
              <a:buNone/>
            </a:pPr>
            <a:r>
              <a:rPr lang="en-US" dirty="0"/>
              <a:t>0 =	Uses none of these methods.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304800"/>
            <a:ext cx="8229600" cy="1143000"/>
          </a:xfrm>
        </p:spPr>
        <p:txBody>
          <a:bodyPr>
            <a:normAutofit fontScale="90000"/>
          </a:bodyPr>
          <a:lstStyle/>
          <a:p>
            <a:r>
              <a:rPr lang="en-US" sz="4000" dirty="0"/>
              <a:t>PA.1  Programs for </a:t>
            </a:r>
            <a:r>
              <a:rPr lang="en-US" sz="4000" dirty="0" smtClean="0"/>
              <a:t>staff members </a:t>
            </a:r>
            <a:r>
              <a:rPr lang="en-US" sz="4000" dirty="0"/>
              <a:t>on physical activity/fitness</a:t>
            </a:r>
          </a:p>
        </p:txBody>
      </p:sp>
      <p:sp>
        <p:nvSpPr>
          <p:cNvPr id="16387" name="Rectangle 3"/>
          <p:cNvSpPr>
            <a:spLocks noGrp="1" noChangeArrowheads="1"/>
          </p:cNvSpPr>
          <p:nvPr>
            <p:ph type="body" idx="1"/>
          </p:nvPr>
        </p:nvSpPr>
        <p:spPr>
          <a:xfrm>
            <a:off x="457200" y="1600200"/>
            <a:ext cx="8229600" cy="4800600"/>
          </a:xfrm>
        </p:spPr>
        <p:txBody>
          <a:bodyPr>
            <a:normAutofit fontScale="92500" lnSpcReduction="10000"/>
          </a:bodyPr>
          <a:lstStyle/>
          <a:p>
            <a:pPr>
              <a:buFontTx/>
              <a:buNone/>
            </a:pPr>
            <a:r>
              <a:rPr lang="en-US" dirty="0"/>
              <a:t>Does the school or district </a:t>
            </a:r>
            <a:r>
              <a:rPr lang="en-US" b="1" u="sng" dirty="0" smtClean="0"/>
              <a:t>offer </a:t>
            </a:r>
            <a:r>
              <a:rPr lang="en-US" b="1" u="sng" dirty="0"/>
              <a:t>staff </a:t>
            </a:r>
            <a:r>
              <a:rPr lang="en-US" b="1" u="sng" dirty="0" smtClean="0"/>
              <a:t>members</a:t>
            </a:r>
            <a:r>
              <a:rPr lang="en-US" dirty="0" smtClean="0"/>
              <a:t> </a:t>
            </a:r>
            <a:r>
              <a:rPr lang="en-US" dirty="0"/>
              <a:t>accessible and free or </a:t>
            </a:r>
            <a:r>
              <a:rPr lang="en-US" dirty="0" smtClean="0"/>
              <a:t>low-cost </a:t>
            </a:r>
            <a:r>
              <a:rPr lang="en-US" b="1" u="sng" dirty="0" smtClean="0"/>
              <a:t>physical activity/fitness programs</a:t>
            </a:r>
            <a:r>
              <a:rPr lang="en-US" dirty="0" smtClean="0"/>
              <a:t>?</a:t>
            </a:r>
            <a:endParaRPr lang="en-US" dirty="0"/>
          </a:p>
          <a:p>
            <a:pPr>
              <a:buFontTx/>
              <a:buNone/>
            </a:pPr>
            <a:endParaRPr lang="en-US" sz="2300" dirty="0" smtClean="0"/>
          </a:p>
          <a:p>
            <a:pPr>
              <a:buFontTx/>
              <a:buNone/>
            </a:pPr>
            <a:r>
              <a:rPr lang="en-US" sz="2500" dirty="0" smtClean="0"/>
              <a:t>Offer staff members means that the school or district has arranged for staff members to receive these services either on-site or through a community program off-site. This could be part of the employee benefits package, wellness program, employee assistance program, or through partnership with a community provider.</a:t>
            </a:r>
          </a:p>
          <a:p>
            <a:pPr>
              <a:buFontTx/>
              <a:buNone/>
            </a:pPr>
            <a:endParaRPr lang="en-US" sz="2300" dirty="0" smtClean="0"/>
          </a:p>
          <a:p>
            <a:pPr>
              <a:buFontTx/>
              <a:buNone/>
            </a:pPr>
            <a:r>
              <a:rPr lang="en-US" sz="2500" dirty="0" smtClean="0"/>
              <a:t>Physical </a:t>
            </a:r>
            <a:r>
              <a:rPr lang="en-US" sz="2500" dirty="0"/>
              <a:t>activity/fitness programs include classes, workshops, and special events.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en-US" sz="4000" dirty="0"/>
              <a:t>PA.1  Programs for staff </a:t>
            </a:r>
            <a:r>
              <a:rPr lang="en-US" sz="4000" dirty="0" smtClean="0"/>
              <a:t>members on </a:t>
            </a:r>
            <a:r>
              <a:rPr lang="en-US" sz="4000" dirty="0"/>
              <a:t>physical activity/fitness</a:t>
            </a:r>
          </a:p>
        </p:txBody>
      </p:sp>
      <p:sp>
        <p:nvSpPr>
          <p:cNvPr id="19459" name="Rectangle 3"/>
          <p:cNvSpPr>
            <a:spLocks noGrp="1" noChangeArrowheads="1"/>
          </p:cNvSpPr>
          <p:nvPr>
            <p:ph type="body" idx="1"/>
          </p:nvPr>
        </p:nvSpPr>
        <p:spPr>
          <a:xfrm>
            <a:off x="457200" y="1600200"/>
            <a:ext cx="8229600" cy="4953000"/>
          </a:xfrm>
        </p:spPr>
        <p:txBody>
          <a:bodyPr/>
          <a:lstStyle/>
          <a:p>
            <a:pPr>
              <a:buFontTx/>
              <a:buNone/>
            </a:pPr>
            <a:r>
              <a:rPr lang="en-US" dirty="0"/>
              <a:t>3 =	Yes.</a:t>
            </a:r>
          </a:p>
          <a:p>
            <a:pPr>
              <a:buFontTx/>
              <a:buNone/>
            </a:pPr>
            <a:r>
              <a:rPr lang="en-US" dirty="0"/>
              <a:t>2 =	Offers physical activity/fitness 	programs, but </a:t>
            </a:r>
            <a:r>
              <a:rPr lang="en-US" b="1" dirty="0"/>
              <a:t>some</a:t>
            </a:r>
            <a:r>
              <a:rPr lang="en-US" dirty="0"/>
              <a:t> staff members find 	them inaccessible or expensive.</a:t>
            </a:r>
          </a:p>
          <a:p>
            <a:pPr>
              <a:buFontTx/>
              <a:buNone/>
            </a:pPr>
            <a:r>
              <a:rPr lang="en-US" dirty="0"/>
              <a:t>1 =	Offers physical activity/fitness 	programs, but </a:t>
            </a:r>
            <a:r>
              <a:rPr lang="en-US" b="1" dirty="0"/>
              <a:t>many</a:t>
            </a:r>
            <a:r>
              <a:rPr lang="en-US" dirty="0"/>
              <a:t> staff members find 	them inaccessible or expensive.</a:t>
            </a:r>
          </a:p>
          <a:p>
            <a:pPr>
              <a:buFontTx/>
              <a:buNone/>
            </a:pPr>
            <a:r>
              <a:rPr lang="en-US" dirty="0"/>
              <a:t>0 =	</a:t>
            </a:r>
            <a:r>
              <a:rPr lang="en-US" u="sng" dirty="0"/>
              <a:t>Does </a:t>
            </a:r>
            <a:r>
              <a:rPr lang="en-US" b="1" u="sng" dirty="0"/>
              <a:t>not</a:t>
            </a:r>
            <a:r>
              <a:rPr lang="en-US" u="sng" dirty="0"/>
              <a:t> offer physical activity/fitness </a:t>
            </a:r>
            <a:r>
              <a:rPr lang="en-US" dirty="0"/>
              <a:t>	</a:t>
            </a:r>
            <a:r>
              <a:rPr lang="en-US" u="sng" dirty="0"/>
              <a:t>programs.</a:t>
            </a:r>
          </a:p>
          <a:p>
            <a:pPr>
              <a:buFontTx/>
              <a:buNone/>
            </a:pPr>
            <a:endParaRPr lang="en-US" u="sn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4000" dirty="0"/>
              <a:t>T.1  Programs for </a:t>
            </a:r>
            <a:r>
              <a:rPr lang="en-US" sz="4000" dirty="0" smtClean="0"/>
              <a:t>staff members </a:t>
            </a:r>
            <a:r>
              <a:rPr lang="en-US" sz="4000" dirty="0"/>
              <a:t>on tobacco-use cessation</a:t>
            </a:r>
          </a:p>
        </p:txBody>
      </p:sp>
      <p:sp>
        <p:nvSpPr>
          <p:cNvPr id="21507" name="Rectangle 3"/>
          <p:cNvSpPr>
            <a:spLocks noGrp="1" noChangeArrowheads="1"/>
          </p:cNvSpPr>
          <p:nvPr>
            <p:ph type="body" idx="1"/>
          </p:nvPr>
        </p:nvSpPr>
        <p:spPr>
          <a:xfrm>
            <a:off x="457200" y="1752600"/>
            <a:ext cx="8229600" cy="4953000"/>
          </a:xfrm>
        </p:spPr>
        <p:txBody>
          <a:bodyPr/>
          <a:lstStyle/>
          <a:p>
            <a:pPr>
              <a:buFontTx/>
              <a:buNone/>
            </a:pPr>
            <a:r>
              <a:rPr lang="en-US" dirty="0"/>
              <a:t>Does the school or district </a:t>
            </a:r>
            <a:r>
              <a:rPr lang="en-US" b="1" u="sng" dirty="0" smtClean="0"/>
              <a:t>offer </a:t>
            </a:r>
            <a:r>
              <a:rPr lang="en-US" b="1" u="sng" dirty="0"/>
              <a:t>staff members</a:t>
            </a:r>
            <a:r>
              <a:rPr lang="en-US" dirty="0"/>
              <a:t> tobacco-use </a:t>
            </a:r>
            <a:r>
              <a:rPr lang="en-US" b="1" u="sng" dirty="0"/>
              <a:t>cessation </a:t>
            </a:r>
            <a:r>
              <a:rPr lang="en-US" b="1" u="sng" dirty="0" smtClean="0"/>
              <a:t>services </a:t>
            </a:r>
            <a:r>
              <a:rPr lang="en-US" dirty="0"/>
              <a:t>that are accessible and free or low-cost?</a:t>
            </a:r>
          </a:p>
          <a:p>
            <a:pPr>
              <a:buFontTx/>
              <a:buNone/>
            </a:pPr>
            <a:endParaRPr lang="en-US" sz="2400" dirty="0" smtClean="0"/>
          </a:p>
          <a:p>
            <a:pPr>
              <a:buFontTx/>
              <a:buNone/>
            </a:pPr>
            <a:r>
              <a:rPr lang="en-US" sz="2400" dirty="0" smtClean="0"/>
              <a:t>Offer staff members means that the school or district has arranged for staff members to receive these services either on-site or through a community program off-site. This could be part of the employee benefits package, wellness program, employee assistance program, or through partnership with a community provider.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457200"/>
            <a:ext cx="8229600" cy="1447800"/>
          </a:xfrm>
        </p:spPr>
        <p:txBody>
          <a:bodyPr/>
          <a:lstStyle/>
          <a:p>
            <a:r>
              <a:rPr lang="en-US" sz="4000" dirty="0"/>
              <a:t>T.1  Programs for staff on tobacco-use cessation</a:t>
            </a:r>
          </a:p>
        </p:txBody>
      </p:sp>
      <p:sp>
        <p:nvSpPr>
          <p:cNvPr id="23555" name="Rectangle 3"/>
          <p:cNvSpPr>
            <a:spLocks noGrp="1" noChangeArrowheads="1"/>
          </p:cNvSpPr>
          <p:nvPr>
            <p:ph type="body" idx="1"/>
          </p:nvPr>
        </p:nvSpPr>
        <p:spPr>
          <a:xfrm>
            <a:off x="457200" y="2057400"/>
            <a:ext cx="8229600" cy="4525963"/>
          </a:xfrm>
        </p:spPr>
        <p:txBody>
          <a:bodyPr/>
          <a:lstStyle/>
          <a:p>
            <a:pPr marL="0" indent="0">
              <a:lnSpc>
                <a:spcPct val="80000"/>
              </a:lnSpc>
              <a:buNone/>
            </a:pPr>
            <a:r>
              <a:rPr lang="en-US" dirty="0" smtClean="0"/>
              <a:t>Cessation </a:t>
            </a:r>
            <a:r>
              <a:rPr lang="en-US" dirty="0"/>
              <a:t>services can include any of </a:t>
            </a:r>
            <a:r>
              <a:rPr lang="en-US" dirty="0" smtClean="0"/>
              <a:t>the following</a:t>
            </a:r>
            <a:r>
              <a:rPr lang="en-US" dirty="0"/>
              <a:t>:</a:t>
            </a:r>
          </a:p>
          <a:p>
            <a:pPr>
              <a:lnSpc>
                <a:spcPct val="80000"/>
              </a:lnSpc>
            </a:pPr>
            <a:r>
              <a:rPr lang="en-US" sz="2800" dirty="0"/>
              <a:t>Group tobacco-use cessation </a:t>
            </a:r>
            <a:r>
              <a:rPr lang="en-US" sz="2800" dirty="0" smtClean="0"/>
              <a:t>counseling</a:t>
            </a:r>
            <a:endParaRPr lang="en-US" sz="2800" dirty="0"/>
          </a:p>
          <a:p>
            <a:pPr>
              <a:lnSpc>
                <a:spcPct val="80000"/>
              </a:lnSpc>
            </a:pPr>
            <a:r>
              <a:rPr lang="en-US" sz="2800" dirty="0"/>
              <a:t>Brief clinical counseling</a:t>
            </a:r>
          </a:p>
          <a:p>
            <a:pPr>
              <a:lnSpc>
                <a:spcPct val="80000"/>
              </a:lnSpc>
            </a:pPr>
            <a:r>
              <a:rPr lang="en-US" sz="2800" u="sng" dirty="0"/>
              <a:t>Self-help educational material</a:t>
            </a:r>
            <a:endParaRPr lang="en-US" sz="2800" dirty="0"/>
          </a:p>
          <a:p>
            <a:pPr>
              <a:lnSpc>
                <a:spcPct val="80000"/>
              </a:lnSpc>
            </a:pPr>
            <a:r>
              <a:rPr lang="en-US" sz="2800" dirty="0"/>
              <a:t>Computer-based cessation program</a:t>
            </a:r>
          </a:p>
          <a:p>
            <a:pPr>
              <a:lnSpc>
                <a:spcPct val="80000"/>
              </a:lnSpc>
            </a:pPr>
            <a:r>
              <a:rPr lang="en-US" sz="2800" u="sng" dirty="0"/>
              <a:t>Referral to local physician</a:t>
            </a:r>
            <a:endParaRPr lang="en-US" sz="2800" dirty="0"/>
          </a:p>
          <a:p>
            <a:pPr>
              <a:lnSpc>
                <a:spcPct val="80000"/>
              </a:lnSpc>
            </a:pPr>
            <a:r>
              <a:rPr lang="en-US" sz="2800" dirty="0"/>
              <a:t>Telephone </a:t>
            </a:r>
            <a:r>
              <a:rPr lang="en-US" sz="2800" dirty="0" smtClean="0"/>
              <a:t>quit </a:t>
            </a:r>
            <a:r>
              <a:rPr lang="en-US" sz="2800" dirty="0"/>
              <a:t>line</a:t>
            </a:r>
          </a:p>
          <a:p>
            <a:pPr>
              <a:lnSpc>
                <a:spcPct val="80000"/>
              </a:lnSpc>
            </a:pPr>
            <a:r>
              <a:rPr lang="en-US" sz="2800" dirty="0"/>
              <a:t>Pharmacological cessation aid (e.g., nicotine replacement </a:t>
            </a:r>
            <a:r>
              <a:rPr lang="en-US" sz="2800" dirty="0" smtClean="0"/>
              <a:t>therapy)</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HI Training Template2">
  <a:themeElements>
    <a:clrScheme name="SHI Training Templat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HI Training Template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 Training Templat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HI Training Template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HI Training Template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HI Training Template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HI Training Template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HI Training Template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HI Training Template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HI Training Template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HI Training Template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HI Training Template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HI Training Template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HI Training Template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 Training Template</Template>
  <TotalTime>494</TotalTime>
  <Words>1945</Words>
  <Application>Microsoft Office PowerPoint</Application>
  <PresentationFormat>On-screen Show (4:3)</PresentationFormat>
  <Paragraphs>185</Paragraphs>
  <Slides>18</Slides>
  <Notes>18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SHI Training Template2</vt:lpstr>
      <vt:lpstr>Practice Module</vt:lpstr>
      <vt:lpstr>Demonstration</vt:lpstr>
      <vt:lpstr>CC.3  Promote staff participation</vt:lpstr>
      <vt:lpstr>CC.3  Promote staff participation</vt:lpstr>
      <vt:lpstr>CC.3  Promote staff participation</vt:lpstr>
      <vt:lpstr>PA.1  Programs for staff members on physical activity/fitness</vt:lpstr>
      <vt:lpstr>PA.1  Programs for staff members on physical activity/fitness</vt:lpstr>
      <vt:lpstr>T.1  Programs for staff members on tobacco-use cessation</vt:lpstr>
      <vt:lpstr>T.1  Programs for staff on tobacco-use cessation</vt:lpstr>
      <vt:lpstr>T.1  Programs for staff members on tobacco-use cessation</vt:lpstr>
      <vt:lpstr>Completed Module 7 Scorecard</vt:lpstr>
      <vt:lpstr>Planning Question 1: List strengths and weaknesses</vt:lpstr>
      <vt:lpstr>Planning Question 2: For each weakness, list actions</vt:lpstr>
      <vt:lpstr>Planning Question 3: Rate actions</vt:lpstr>
      <vt:lpstr>Activity I Instructions</vt:lpstr>
      <vt:lpstr>Activity I  Discussion</vt:lpstr>
      <vt:lpstr>Activity II Instructions</vt:lpstr>
      <vt:lpstr>Activity II Debrief</vt:lpstr>
    </vt:vector>
  </TitlesOfParts>
  <Company>CDC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School Health Index (SHI): A Self-Assessment and Planning Guide - Practice Module</dc:title>
  <dc:subject>2014 School Health Index (SHI): A Self-Assessment and Planning Guide - Practice Module</dc:subject>
  <dc:creator>CDC</dc:creator>
  <cp:keywords>school, health, index, shi, 2014, self, assessment, planning guide, elementary, youth, young, students, children, boys, girls</cp:keywords>
  <cp:lastModifiedBy>Saucier, Bethany Anne Wolfe (CDC/ONDIEH/NCCDPHP) (CTR)</cp:lastModifiedBy>
  <cp:revision>80</cp:revision>
  <dcterms:created xsi:type="dcterms:W3CDTF">2005-06-13T18:12:01Z</dcterms:created>
  <dcterms:modified xsi:type="dcterms:W3CDTF">2015-06-24T21:40:10Z</dcterms:modified>
</cp:coreProperties>
</file>