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6"/>
  </p:notesMasterIdLst>
  <p:sldIdLst>
    <p:sldId id="257" r:id="rId3"/>
    <p:sldId id="256" r:id="rId4"/>
    <p:sldId id="259" r:id="rId5"/>
    <p:sldId id="279" r:id="rId6"/>
    <p:sldId id="280" r:id="rId7"/>
    <p:sldId id="266" r:id="rId8"/>
    <p:sldId id="260" r:id="rId9"/>
    <p:sldId id="281" r:id="rId10"/>
    <p:sldId id="270" r:id="rId11"/>
    <p:sldId id="261" r:id="rId12"/>
    <p:sldId id="282" r:id="rId13"/>
    <p:sldId id="284" r:id="rId14"/>
    <p:sldId id="285" r:id="rId15"/>
    <p:sldId id="286" r:id="rId16"/>
    <p:sldId id="287" r:id="rId17"/>
    <p:sldId id="288" r:id="rId18"/>
    <p:sldId id="290" r:id="rId19"/>
    <p:sldId id="291" r:id="rId20"/>
    <p:sldId id="289" r:id="rId21"/>
    <p:sldId id="292" r:id="rId22"/>
    <p:sldId id="262" r:id="rId23"/>
    <p:sldId id="273" r:id="rId24"/>
    <p:sldId id="271" r:id="rId25"/>
    <p:sldId id="293" r:id="rId26"/>
    <p:sldId id="294" r:id="rId27"/>
    <p:sldId id="295" r:id="rId28"/>
    <p:sldId id="296" r:id="rId29"/>
    <p:sldId id="297" r:id="rId30"/>
    <p:sldId id="298" r:id="rId31"/>
    <p:sldId id="299" r:id="rId32"/>
    <p:sldId id="300" r:id="rId33"/>
    <p:sldId id="274" r:id="rId34"/>
    <p:sldId id="269" r:id="rId35"/>
    <p:sldId id="263" r:id="rId36"/>
    <p:sldId id="301" r:id="rId37"/>
    <p:sldId id="302" r:id="rId38"/>
    <p:sldId id="303" r:id="rId39"/>
    <p:sldId id="304" r:id="rId40"/>
    <p:sldId id="305" r:id="rId41"/>
    <p:sldId id="306" r:id="rId42"/>
    <p:sldId id="307" r:id="rId43"/>
    <p:sldId id="308" r:id="rId44"/>
    <p:sldId id="309" r:id="rId45"/>
    <p:sldId id="314" r:id="rId46"/>
    <p:sldId id="312" r:id="rId47"/>
    <p:sldId id="313" r:id="rId48"/>
    <p:sldId id="310" r:id="rId49"/>
    <p:sldId id="311" r:id="rId50"/>
    <p:sldId id="275" r:id="rId51"/>
    <p:sldId id="272" r:id="rId52"/>
    <p:sldId id="276" r:id="rId53"/>
    <p:sldId id="264" r:id="rId54"/>
    <p:sldId id="26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BFE"/>
    <a:srgbClr val="F4F9FC"/>
    <a:srgbClr val="FAFAF8"/>
    <a:srgbClr val="F8F8F8"/>
    <a:srgbClr val="FFFFE5"/>
    <a:srgbClr val="FFFFBD"/>
    <a:srgbClr val="DCDCDC"/>
    <a:srgbClr val="F0F0F0"/>
    <a:srgbClr val="FF99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3" autoAdjust="0"/>
    <p:restoredTop sz="87575" autoAdjust="0"/>
  </p:normalViewPr>
  <p:slideViewPr>
    <p:cSldViewPr showGuides="1">
      <p:cViewPr varScale="1">
        <p:scale>
          <a:sx n="93" d="100"/>
          <a:sy n="93" d="100"/>
        </p:scale>
        <p:origin x="2310" y="66"/>
      </p:cViewPr>
      <p:guideLst>
        <p:guide orient="horz" pos="2160"/>
        <p:guide pos="2880"/>
      </p:guideLst>
    </p:cSldViewPr>
  </p:slideViewPr>
  <p:outlineViewPr>
    <p:cViewPr>
      <p:scale>
        <a:sx n="33" d="100"/>
        <a:sy n="33" d="100"/>
      </p:scale>
      <p:origin x="0" y="2862"/>
    </p:cViewPr>
  </p:outlineViewPr>
  <p:notesTextViewPr>
    <p:cViewPr>
      <p:scale>
        <a:sx n="1" d="1"/>
        <a:sy n="1" d="1"/>
      </p:scale>
      <p:origin x="0" y="0"/>
    </p:cViewPr>
  </p:notesTextViewPr>
  <p:sorterViewPr>
    <p:cViewPr>
      <p:scale>
        <a:sx n="100" d="100"/>
        <a:sy n="100" d="100"/>
      </p:scale>
      <p:origin x="0" y="112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270D0-A52F-4AE4-B533-6DD4DB03998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2066BF4-487A-4961-8D07-52CFBB762292}">
      <dgm:prSet phldrT="[Text]"/>
      <dgm:spPr>
        <a:solidFill>
          <a:srgbClr val="808000"/>
        </a:solidFill>
      </dgm:spPr>
      <dgm:t>
        <a:bodyPr/>
        <a:lstStyle/>
        <a:p>
          <a:r>
            <a:rPr lang="en-US" dirty="0"/>
            <a:t>DESIGN</a:t>
          </a:r>
        </a:p>
      </dgm:t>
    </dgm:pt>
    <dgm:pt modelId="{8F22F0B0-DD87-4B4C-89F8-F6C1476617D2}" type="parTrans" cxnId="{2B0972A6-74EE-4D7A-8AFF-520B240D7032}">
      <dgm:prSet/>
      <dgm:spPr/>
      <dgm:t>
        <a:bodyPr/>
        <a:lstStyle/>
        <a:p>
          <a:endParaRPr lang="en-US"/>
        </a:p>
      </dgm:t>
    </dgm:pt>
    <dgm:pt modelId="{AD6F895D-E74C-4582-BC42-FDC5C8496E53}" type="sibTrans" cxnId="{2B0972A6-74EE-4D7A-8AFF-520B240D7032}">
      <dgm:prSet/>
      <dgm:spPr/>
      <dgm:t>
        <a:bodyPr/>
        <a:lstStyle/>
        <a:p>
          <a:endParaRPr lang="en-US"/>
        </a:p>
      </dgm:t>
    </dgm:pt>
    <dgm:pt modelId="{DF83940D-F006-41CF-BE89-046286289F6E}">
      <dgm:prSet phldrT="[Text]"/>
      <dgm:spPr>
        <a:solidFill>
          <a:srgbClr val="3399FF"/>
        </a:solidFill>
      </dgm:spPr>
      <dgm:t>
        <a:bodyPr/>
        <a:lstStyle/>
        <a:p>
          <a:r>
            <a:rPr lang="en-US" dirty="0"/>
            <a:t>MARKET</a:t>
          </a:r>
        </a:p>
      </dgm:t>
    </dgm:pt>
    <dgm:pt modelId="{A7ECC407-3A00-4F2C-B9C4-BD3941DC19B9}" type="parTrans" cxnId="{013D708A-B6C1-4741-AAFD-538CCB898422}">
      <dgm:prSet/>
      <dgm:spPr/>
      <dgm:t>
        <a:bodyPr/>
        <a:lstStyle/>
        <a:p>
          <a:endParaRPr lang="en-US"/>
        </a:p>
      </dgm:t>
    </dgm:pt>
    <dgm:pt modelId="{9A16812A-0F17-4A92-9534-4E46003D3D56}" type="sibTrans" cxnId="{013D708A-B6C1-4741-AAFD-538CCB898422}">
      <dgm:prSet/>
      <dgm:spPr/>
      <dgm:t>
        <a:bodyPr/>
        <a:lstStyle/>
        <a:p>
          <a:endParaRPr lang="en-US"/>
        </a:p>
      </dgm:t>
    </dgm:pt>
    <dgm:pt modelId="{B14BCADD-0984-439B-A5DA-D0153DE1C2CB}">
      <dgm:prSet phldrT="[Text]"/>
      <dgm:spPr>
        <a:solidFill>
          <a:srgbClr val="FFCC00"/>
        </a:solidFill>
      </dgm:spPr>
      <dgm:t>
        <a:bodyPr/>
        <a:lstStyle/>
        <a:p>
          <a:r>
            <a:rPr lang="en-US" dirty="0"/>
            <a:t>DELIVER</a:t>
          </a:r>
        </a:p>
      </dgm:t>
    </dgm:pt>
    <dgm:pt modelId="{0E9EF5E5-DDEF-4A36-ABE8-A4A862951F45}" type="parTrans" cxnId="{6A65C182-848C-4B68-86B2-7456F354D131}">
      <dgm:prSet/>
      <dgm:spPr/>
      <dgm:t>
        <a:bodyPr/>
        <a:lstStyle/>
        <a:p>
          <a:endParaRPr lang="en-US"/>
        </a:p>
      </dgm:t>
    </dgm:pt>
    <dgm:pt modelId="{BCF026BC-812B-4BA0-8F85-CF3339443C28}" type="sibTrans" cxnId="{6A65C182-848C-4B68-86B2-7456F354D131}">
      <dgm:prSet/>
      <dgm:spPr/>
      <dgm:t>
        <a:bodyPr/>
        <a:lstStyle/>
        <a:p>
          <a:endParaRPr lang="en-US"/>
        </a:p>
      </dgm:t>
    </dgm:pt>
    <dgm:pt modelId="{B8FD48CE-816E-4F7F-BA2E-D01F9D672D67}">
      <dgm:prSet phldrT="[Text]"/>
      <dgm:spPr>
        <a:solidFill>
          <a:schemeClr val="accent3">
            <a:lumMod val="50000"/>
          </a:schemeClr>
        </a:solidFill>
      </dgm:spPr>
      <dgm:t>
        <a:bodyPr/>
        <a:lstStyle/>
        <a:p>
          <a:r>
            <a:rPr lang="en-US" dirty="0"/>
            <a:t>FOLLOW UP</a:t>
          </a:r>
        </a:p>
      </dgm:t>
    </dgm:pt>
    <dgm:pt modelId="{32EAE4C3-B2DB-4DC7-9D4C-3E8B51F19BBB}" type="parTrans" cxnId="{99F91148-A6A6-4FA1-AF95-DA90518C8C3B}">
      <dgm:prSet/>
      <dgm:spPr/>
      <dgm:t>
        <a:bodyPr/>
        <a:lstStyle/>
        <a:p>
          <a:endParaRPr lang="en-US"/>
        </a:p>
      </dgm:t>
    </dgm:pt>
    <dgm:pt modelId="{FAF77683-76F0-40B8-A347-162B9E5170C3}" type="sibTrans" cxnId="{99F91148-A6A6-4FA1-AF95-DA90518C8C3B}">
      <dgm:prSet/>
      <dgm:spPr/>
      <dgm:t>
        <a:bodyPr/>
        <a:lstStyle/>
        <a:p>
          <a:endParaRPr lang="en-US"/>
        </a:p>
      </dgm:t>
    </dgm:pt>
    <dgm:pt modelId="{FFEA23B5-3BB8-4750-95AE-C579D7124F17}">
      <dgm:prSet phldrT="[Text]"/>
      <dgm:spPr>
        <a:solidFill>
          <a:srgbClr val="FF9900"/>
        </a:solidFill>
      </dgm:spPr>
      <dgm:t>
        <a:bodyPr/>
        <a:lstStyle/>
        <a:p>
          <a:r>
            <a:rPr lang="en-US" dirty="0"/>
            <a:t>EVALUATE</a:t>
          </a:r>
        </a:p>
      </dgm:t>
    </dgm:pt>
    <dgm:pt modelId="{644BD737-7FC2-4D2D-B82C-91DFCC924E05}" type="parTrans" cxnId="{15945980-7074-46AD-8C56-6216FA6642E0}">
      <dgm:prSet/>
      <dgm:spPr/>
      <dgm:t>
        <a:bodyPr/>
        <a:lstStyle/>
        <a:p>
          <a:endParaRPr lang="en-US"/>
        </a:p>
      </dgm:t>
    </dgm:pt>
    <dgm:pt modelId="{1F41064C-C689-40F7-AAC4-7B193DC0C865}" type="sibTrans" cxnId="{15945980-7074-46AD-8C56-6216FA6642E0}">
      <dgm:prSet/>
      <dgm:spPr/>
      <dgm:t>
        <a:bodyPr/>
        <a:lstStyle/>
        <a:p>
          <a:endParaRPr lang="en-US"/>
        </a:p>
      </dgm:t>
    </dgm:pt>
    <dgm:pt modelId="{18BA98EF-957D-4194-A1C2-639F49B63892}">
      <dgm:prSet phldrT="[Text]"/>
      <dgm:spPr>
        <a:solidFill>
          <a:schemeClr val="accent2">
            <a:lumMod val="75000"/>
          </a:schemeClr>
        </a:solidFill>
      </dgm:spPr>
      <dgm:t>
        <a:bodyPr/>
        <a:lstStyle/>
        <a:p>
          <a:r>
            <a:rPr lang="en-US" dirty="0"/>
            <a:t>SUSTAIN</a:t>
          </a:r>
        </a:p>
      </dgm:t>
    </dgm:pt>
    <dgm:pt modelId="{8388570A-197D-4CEB-BDF8-003F1657949A}" type="sibTrans" cxnId="{AC660155-DDBC-45C4-9813-43914748A6F9}">
      <dgm:prSet/>
      <dgm:spPr/>
      <dgm:t>
        <a:bodyPr/>
        <a:lstStyle/>
        <a:p>
          <a:endParaRPr lang="en-US"/>
        </a:p>
      </dgm:t>
    </dgm:pt>
    <dgm:pt modelId="{E26BBA99-986E-4BD8-B83B-74BE470D4B8A}" type="parTrans" cxnId="{AC660155-DDBC-45C4-9813-43914748A6F9}">
      <dgm:prSet/>
      <dgm:spPr/>
      <dgm:t>
        <a:bodyPr/>
        <a:lstStyle/>
        <a:p>
          <a:endParaRPr lang="en-US"/>
        </a:p>
      </dgm:t>
    </dgm:pt>
    <dgm:pt modelId="{98C3265D-2178-4CBF-9895-55CC71D91632}" type="pres">
      <dgm:prSet presAssocID="{4A6270D0-A52F-4AE4-B533-6DD4DB03998F}" presName="Name0" presStyleCnt="0">
        <dgm:presLayoutVars>
          <dgm:dir/>
          <dgm:resizeHandles val="exact"/>
        </dgm:presLayoutVars>
      </dgm:prSet>
      <dgm:spPr/>
    </dgm:pt>
    <dgm:pt modelId="{A91122E2-B9A7-4653-BAF0-71A18C7803F6}" type="pres">
      <dgm:prSet presAssocID="{4A6270D0-A52F-4AE4-B533-6DD4DB03998F}" presName="cycle" presStyleCnt="0"/>
      <dgm:spPr/>
    </dgm:pt>
    <dgm:pt modelId="{89E503B0-F0BC-4817-B338-83DB94F094BE}" type="pres">
      <dgm:prSet presAssocID="{18BA98EF-957D-4194-A1C2-639F49B63892}" presName="nodeFirstNode" presStyleLbl="node1" presStyleIdx="0" presStyleCnt="6">
        <dgm:presLayoutVars>
          <dgm:bulletEnabled val="1"/>
        </dgm:presLayoutVars>
      </dgm:prSet>
      <dgm:spPr/>
    </dgm:pt>
    <dgm:pt modelId="{F8BF4E16-A071-49A7-9E00-6B7F9DAD7DB1}" type="pres">
      <dgm:prSet presAssocID="{8388570A-197D-4CEB-BDF8-003F1657949A}" presName="sibTransFirstNode" presStyleLbl="bgShp" presStyleIdx="0" presStyleCnt="1"/>
      <dgm:spPr/>
    </dgm:pt>
    <dgm:pt modelId="{6F7A1881-7413-4D7F-9AB6-739A6E6DE93D}" type="pres">
      <dgm:prSet presAssocID="{52066BF4-487A-4961-8D07-52CFBB762292}" presName="nodeFollowingNodes" presStyleLbl="node1" presStyleIdx="1" presStyleCnt="6">
        <dgm:presLayoutVars>
          <dgm:bulletEnabled val="1"/>
        </dgm:presLayoutVars>
      </dgm:prSet>
      <dgm:spPr/>
    </dgm:pt>
    <dgm:pt modelId="{A08AF6B0-0919-4322-9044-2AC81DF5C83A}" type="pres">
      <dgm:prSet presAssocID="{DF83940D-F006-41CF-BE89-046286289F6E}" presName="nodeFollowingNodes" presStyleLbl="node1" presStyleIdx="2" presStyleCnt="6">
        <dgm:presLayoutVars>
          <dgm:bulletEnabled val="1"/>
        </dgm:presLayoutVars>
      </dgm:prSet>
      <dgm:spPr/>
    </dgm:pt>
    <dgm:pt modelId="{46A3AB1F-B21D-4FFB-8E0C-FEC534FDF21C}" type="pres">
      <dgm:prSet presAssocID="{B14BCADD-0984-439B-A5DA-D0153DE1C2CB}" presName="nodeFollowingNodes" presStyleLbl="node1" presStyleIdx="3" presStyleCnt="6">
        <dgm:presLayoutVars>
          <dgm:bulletEnabled val="1"/>
        </dgm:presLayoutVars>
      </dgm:prSet>
      <dgm:spPr/>
    </dgm:pt>
    <dgm:pt modelId="{1DC9CA81-713F-4FAC-890C-1E1D1CDCB626}" type="pres">
      <dgm:prSet presAssocID="{B8FD48CE-816E-4F7F-BA2E-D01F9D672D67}" presName="nodeFollowingNodes" presStyleLbl="node1" presStyleIdx="4" presStyleCnt="6">
        <dgm:presLayoutVars>
          <dgm:bulletEnabled val="1"/>
        </dgm:presLayoutVars>
      </dgm:prSet>
      <dgm:spPr/>
    </dgm:pt>
    <dgm:pt modelId="{C98D77E9-533C-484F-8D57-DC3EC4335FD7}" type="pres">
      <dgm:prSet presAssocID="{FFEA23B5-3BB8-4750-95AE-C579D7124F17}" presName="nodeFollowingNodes" presStyleLbl="node1" presStyleIdx="5" presStyleCnt="6">
        <dgm:presLayoutVars>
          <dgm:bulletEnabled val="1"/>
        </dgm:presLayoutVars>
      </dgm:prSet>
      <dgm:spPr/>
    </dgm:pt>
  </dgm:ptLst>
  <dgm:cxnLst>
    <dgm:cxn modelId="{B77D3FE6-EB4C-40E4-B237-8CF5713AD503}" type="presOf" srcId="{DF83940D-F006-41CF-BE89-046286289F6E}" destId="{A08AF6B0-0919-4322-9044-2AC81DF5C83A}" srcOrd="0" destOrd="0" presId="urn:microsoft.com/office/officeart/2005/8/layout/cycle3"/>
    <dgm:cxn modelId="{DE33D646-638E-4594-B4A5-127116315EAE}" type="presOf" srcId="{8388570A-197D-4CEB-BDF8-003F1657949A}" destId="{F8BF4E16-A071-49A7-9E00-6B7F9DAD7DB1}" srcOrd="0" destOrd="0" presId="urn:microsoft.com/office/officeart/2005/8/layout/cycle3"/>
    <dgm:cxn modelId="{3613413E-7647-44FA-9ED1-440D23E988A2}" type="presOf" srcId="{B8FD48CE-816E-4F7F-BA2E-D01F9D672D67}" destId="{1DC9CA81-713F-4FAC-890C-1E1D1CDCB626}" srcOrd="0" destOrd="0" presId="urn:microsoft.com/office/officeart/2005/8/layout/cycle3"/>
    <dgm:cxn modelId="{046ABC4D-CDBC-4AF7-84FD-F1641D89C600}" type="presOf" srcId="{4A6270D0-A52F-4AE4-B533-6DD4DB03998F}" destId="{98C3265D-2178-4CBF-9895-55CC71D91632}" srcOrd="0" destOrd="0" presId="urn:microsoft.com/office/officeart/2005/8/layout/cycle3"/>
    <dgm:cxn modelId="{2B0972A6-74EE-4D7A-8AFF-520B240D7032}" srcId="{4A6270D0-A52F-4AE4-B533-6DD4DB03998F}" destId="{52066BF4-487A-4961-8D07-52CFBB762292}" srcOrd="1" destOrd="0" parTransId="{8F22F0B0-DD87-4B4C-89F8-F6C1476617D2}" sibTransId="{AD6F895D-E74C-4582-BC42-FDC5C8496E53}"/>
    <dgm:cxn modelId="{320179E2-1B25-405F-A166-07DC3A7D0970}" type="presOf" srcId="{52066BF4-487A-4961-8D07-52CFBB762292}" destId="{6F7A1881-7413-4D7F-9AB6-739A6E6DE93D}" srcOrd="0" destOrd="0" presId="urn:microsoft.com/office/officeart/2005/8/layout/cycle3"/>
    <dgm:cxn modelId="{AC660155-DDBC-45C4-9813-43914748A6F9}" srcId="{4A6270D0-A52F-4AE4-B533-6DD4DB03998F}" destId="{18BA98EF-957D-4194-A1C2-639F49B63892}" srcOrd="0" destOrd="0" parTransId="{E26BBA99-986E-4BD8-B83B-74BE470D4B8A}" sibTransId="{8388570A-197D-4CEB-BDF8-003F1657949A}"/>
    <dgm:cxn modelId="{013D708A-B6C1-4741-AAFD-538CCB898422}" srcId="{4A6270D0-A52F-4AE4-B533-6DD4DB03998F}" destId="{DF83940D-F006-41CF-BE89-046286289F6E}" srcOrd="2" destOrd="0" parTransId="{A7ECC407-3A00-4F2C-B9C4-BD3941DC19B9}" sibTransId="{9A16812A-0F17-4A92-9534-4E46003D3D56}"/>
    <dgm:cxn modelId="{002497B6-12FF-451E-BDBC-6589F3F0736B}" type="presOf" srcId="{FFEA23B5-3BB8-4750-95AE-C579D7124F17}" destId="{C98D77E9-533C-484F-8D57-DC3EC4335FD7}" srcOrd="0" destOrd="0" presId="urn:microsoft.com/office/officeart/2005/8/layout/cycle3"/>
    <dgm:cxn modelId="{99F91148-A6A6-4FA1-AF95-DA90518C8C3B}" srcId="{4A6270D0-A52F-4AE4-B533-6DD4DB03998F}" destId="{B8FD48CE-816E-4F7F-BA2E-D01F9D672D67}" srcOrd="4" destOrd="0" parTransId="{32EAE4C3-B2DB-4DC7-9D4C-3E8B51F19BBB}" sibTransId="{FAF77683-76F0-40B8-A347-162B9E5170C3}"/>
    <dgm:cxn modelId="{935D9639-6636-4479-B9BB-3C9F5751723A}" type="presOf" srcId="{18BA98EF-957D-4194-A1C2-639F49B63892}" destId="{89E503B0-F0BC-4817-B338-83DB94F094BE}" srcOrd="0" destOrd="0" presId="urn:microsoft.com/office/officeart/2005/8/layout/cycle3"/>
    <dgm:cxn modelId="{15945980-7074-46AD-8C56-6216FA6642E0}" srcId="{4A6270D0-A52F-4AE4-B533-6DD4DB03998F}" destId="{FFEA23B5-3BB8-4750-95AE-C579D7124F17}" srcOrd="5" destOrd="0" parTransId="{644BD737-7FC2-4D2D-B82C-91DFCC924E05}" sibTransId="{1F41064C-C689-40F7-AAC4-7B193DC0C865}"/>
    <dgm:cxn modelId="{6A65C182-848C-4B68-86B2-7456F354D131}" srcId="{4A6270D0-A52F-4AE4-B533-6DD4DB03998F}" destId="{B14BCADD-0984-439B-A5DA-D0153DE1C2CB}" srcOrd="3" destOrd="0" parTransId="{0E9EF5E5-DDEF-4A36-ABE8-A4A862951F45}" sibTransId="{BCF026BC-812B-4BA0-8F85-CF3339443C28}"/>
    <dgm:cxn modelId="{D0A8A9FA-812B-42EB-9860-7B370BDD9045}" type="presOf" srcId="{B14BCADD-0984-439B-A5DA-D0153DE1C2CB}" destId="{46A3AB1F-B21D-4FFB-8E0C-FEC534FDF21C}" srcOrd="0" destOrd="0" presId="urn:microsoft.com/office/officeart/2005/8/layout/cycle3"/>
    <dgm:cxn modelId="{1D6D24C4-BAD5-4270-8904-8A9FEF703272}" type="presParOf" srcId="{98C3265D-2178-4CBF-9895-55CC71D91632}" destId="{A91122E2-B9A7-4653-BAF0-71A18C7803F6}" srcOrd="0" destOrd="0" presId="urn:microsoft.com/office/officeart/2005/8/layout/cycle3"/>
    <dgm:cxn modelId="{4183233F-A592-4AC3-AFEA-30A99EFFA2CA}" type="presParOf" srcId="{A91122E2-B9A7-4653-BAF0-71A18C7803F6}" destId="{89E503B0-F0BC-4817-B338-83DB94F094BE}" srcOrd="0" destOrd="0" presId="urn:microsoft.com/office/officeart/2005/8/layout/cycle3"/>
    <dgm:cxn modelId="{DAC77A7F-4289-41DB-A4BE-1FD9EFCE1728}" type="presParOf" srcId="{A91122E2-B9A7-4653-BAF0-71A18C7803F6}" destId="{F8BF4E16-A071-49A7-9E00-6B7F9DAD7DB1}" srcOrd="1" destOrd="0" presId="urn:microsoft.com/office/officeart/2005/8/layout/cycle3"/>
    <dgm:cxn modelId="{54C68099-4231-410E-88E1-5A205136E2BF}" type="presParOf" srcId="{A91122E2-B9A7-4653-BAF0-71A18C7803F6}" destId="{6F7A1881-7413-4D7F-9AB6-739A6E6DE93D}" srcOrd="2" destOrd="0" presId="urn:microsoft.com/office/officeart/2005/8/layout/cycle3"/>
    <dgm:cxn modelId="{7B6659D5-B7A1-4545-A389-6FF4A5373562}" type="presParOf" srcId="{A91122E2-B9A7-4653-BAF0-71A18C7803F6}" destId="{A08AF6B0-0919-4322-9044-2AC81DF5C83A}" srcOrd="3" destOrd="0" presId="urn:microsoft.com/office/officeart/2005/8/layout/cycle3"/>
    <dgm:cxn modelId="{762CD752-FD2E-4980-8F42-15EFC569F329}" type="presParOf" srcId="{A91122E2-B9A7-4653-BAF0-71A18C7803F6}" destId="{46A3AB1F-B21D-4FFB-8E0C-FEC534FDF21C}" srcOrd="4" destOrd="0" presId="urn:microsoft.com/office/officeart/2005/8/layout/cycle3"/>
    <dgm:cxn modelId="{8BC13BEA-6E31-4F07-86A4-B1498A34546B}" type="presParOf" srcId="{A91122E2-B9A7-4653-BAF0-71A18C7803F6}" destId="{1DC9CA81-713F-4FAC-890C-1E1D1CDCB626}" srcOrd="5" destOrd="0" presId="urn:microsoft.com/office/officeart/2005/8/layout/cycle3"/>
    <dgm:cxn modelId="{0E474360-3E43-47E5-B4D1-BF21040FDB16}" type="presParOf" srcId="{A91122E2-B9A7-4653-BAF0-71A18C7803F6}" destId="{C98D77E9-533C-484F-8D57-DC3EC4335FD7}"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9FF60-F60A-4C27-A055-445E5B300D47}"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n-US"/>
        </a:p>
      </dgm:t>
    </dgm:pt>
    <dgm:pt modelId="{F194C7C8-0FDB-4C49-A363-9E2E02202D89}">
      <dgm:prSet phldrT="[Text]"/>
      <dgm:spPr/>
      <dgm:t>
        <a:bodyPr/>
        <a:lstStyle/>
        <a:p>
          <a:r>
            <a:rPr lang="en-US" dirty="0"/>
            <a:t>S</a:t>
          </a:r>
        </a:p>
      </dgm:t>
    </dgm:pt>
    <dgm:pt modelId="{FB9EE143-4E81-4AB3-9B54-F38DCBC71DFB}" type="parTrans" cxnId="{446A86D8-C08B-4670-9071-392E62C5C54C}">
      <dgm:prSet/>
      <dgm:spPr/>
      <dgm:t>
        <a:bodyPr/>
        <a:lstStyle/>
        <a:p>
          <a:endParaRPr lang="en-US"/>
        </a:p>
      </dgm:t>
    </dgm:pt>
    <dgm:pt modelId="{B1B04FDB-F561-4768-9768-1D46ADD490FD}" type="sibTrans" cxnId="{446A86D8-C08B-4670-9071-392E62C5C54C}">
      <dgm:prSet/>
      <dgm:spPr/>
      <dgm:t>
        <a:bodyPr/>
        <a:lstStyle/>
        <a:p>
          <a:endParaRPr lang="en-US"/>
        </a:p>
      </dgm:t>
    </dgm:pt>
    <dgm:pt modelId="{71071A02-F4EF-4A7E-B67A-B4B5298041AB}">
      <dgm:prSet phldrT="[Text]"/>
      <dgm:spPr/>
      <dgm:t>
        <a:bodyPr/>
        <a:lstStyle/>
        <a:p>
          <a:r>
            <a:rPr lang="en-US" dirty="0"/>
            <a:t>Specific</a:t>
          </a:r>
        </a:p>
      </dgm:t>
    </dgm:pt>
    <dgm:pt modelId="{581E4F54-32AC-433C-A979-D7BA9D185C19}" type="parTrans" cxnId="{38F2283B-7A1D-4185-8321-25A88BE3EC89}">
      <dgm:prSet/>
      <dgm:spPr/>
      <dgm:t>
        <a:bodyPr/>
        <a:lstStyle/>
        <a:p>
          <a:endParaRPr lang="en-US"/>
        </a:p>
      </dgm:t>
    </dgm:pt>
    <dgm:pt modelId="{CF7D0F32-CFB7-40DF-81DB-86D1B37E28DC}" type="sibTrans" cxnId="{38F2283B-7A1D-4185-8321-25A88BE3EC89}">
      <dgm:prSet/>
      <dgm:spPr/>
      <dgm:t>
        <a:bodyPr/>
        <a:lstStyle/>
        <a:p>
          <a:endParaRPr lang="en-US"/>
        </a:p>
      </dgm:t>
    </dgm:pt>
    <dgm:pt modelId="{7A6A04AA-76A6-4579-B5CF-A78560BF851E}">
      <dgm:prSet phldrT="[Text]"/>
      <dgm:spPr/>
      <dgm:t>
        <a:bodyPr/>
        <a:lstStyle/>
        <a:p>
          <a:r>
            <a:rPr lang="en-US" dirty="0"/>
            <a:t>M</a:t>
          </a:r>
        </a:p>
      </dgm:t>
    </dgm:pt>
    <dgm:pt modelId="{6AB93D26-63BF-46BD-9135-F47355E14B95}" type="parTrans" cxnId="{4AD1F5E9-DBCC-4497-91E3-84B69B989C9C}">
      <dgm:prSet/>
      <dgm:spPr/>
      <dgm:t>
        <a:bodyPr/>
        <a:lstStyle/>
        <a:p>
          <a:endParaRPr lang="en-US"/>
        </a:p>
      </dgm:t>
    </dgm:pt>
    <dgm:pt modelId="{89BB5656-E042-4969-BB7B-BF7712D3BFA9}" type="sibTrans" cxnId="{4AD1F5E9-DBCC-4497-91E3-84B69B989C9C}">
      <dgm:prSet/>
      <dgm:spPr/>
      <dgm:t>
        <a:bodyPr/>
        <a:lstStyle/>
        <a:p>
          <a:endParaRPr lang="en-US"/>
        </a:p>
      </dgm:t>
    </dgm:pt>
    <dgm:pt modelId="{CD3E505B-21B1-4735-9A65-842D44164C3A}">
      <dgm:prSet phldrT="[Text]"/>
      <dgm:spPr/>
      <dgm:t>
        <a:bodyPr/>
        <a:lstStyle/>
        <a:p>
          <a:r>
            <a:rPr lang="en-US" dirty="0"/>
            <a:t>Measurable</a:t>
          </a:r>
        </a:p>
      </dgm:t>
    </dgm:pt>
    <dgm:pt modelId="{B8F28BA7-B457-4E98-A734-5F57D6F768F5}" type="parTrans" cxnId="{30DF4804-3854-4760-85FF-874B5582D41A}">
      <dgm:prSet/>
      <dgm:spPr/>
      <dgm:t>
        <a:bodyPr/>
        <a:lstStyle/>
        <a:p>
          <a:endParaRPr lang="en-US"/>
        </a:p>
      </dgm:t>
    </dgm:pt>
    <dgm:pt modelId="{30F826F3-DE4D-45C1-B62B-AA53C23179D9}" type="sibTrans" cxnId="{30DF4804-3854-4760-85FF-874B5582D41A}">
      <dgm:prSet/>
      <dgm:spPr/>
      <dgm:t>
        <a:bodyPr/>
        <a:lstStyle/>
        <a:p>
          <a:endParaRPr lang="en-US"/>
        </a:p>
      </dgm:t>
    </dgm:pt>
    <dgm:pt modelId="{E162171A-B9F8-4BF0-BDA4-7A13F33C6979}">
      <dgm:prSet phldrT="[Text]"/>
      <dgm:spPr/>
      <dgm:t>
        <a:bodyPr/>
        <a:lstStyle/>
        <a:p>
          <a:r>
            <a:rPr lang="en-US" dirty="0"/>
            <a:t>A</a:t>
          </a:r>
        </a:p>
      </dgm:t>
    </dgm:pt>
    <dgm:pt modelId="{3E998758-962D-4A6C-B6D9-44FE3628CF18}" type="parTrans" cxnId="{70530893-9E49-4CEB-A847-12687D93F062}">
      <dgm:prSet/>
      <dgm:spPr/>
      <dgm:t>
        <a:bodyPr/>
        <a:lstStyle/>
        <a:p>
          <a:endParaRPr lang="en-US"/>
        </a:p>
      </dgm:t>
    </dgm:pt>
    <dgm:pt modelId="{FCB59E66-3193-48F5-9F38-C4D0A98A381B}" type="sibTrans" cxnId="{70530893-9E49-4CEB-A847-12687D93F062}">
      <dgm:prSet/>
      <dgm:spPr/>
      <dgm:t>
        <a:bodyPr/>
        <a:lstStyle/>
        <a:p>
          <a:endParaRPr lang="en-US"/>
        </a:p>
      </dgm:t>
    </dgm:pt>
    <dgm:pt modelId="{98E164C9-88B7-4A95-AA22-98B7C3125DDC}">
      <dgm:prSet phldrT="[Text]"/>
      <dgm:spPr/>
      <dgm:t>
        <a:bodyPr/>
        <a:lstStyle/>
        <a:p>
          <a:r>
            <a:rPr lang="en-US" dirty="0"/>
            <a:t>Achievable</a:t>
          </a:r>
        </a:p>
      </dgm:t>
    </dgm:pt>
    <dgm:pt modelId="{F7A8F393-A641-4B0B-A16B-97BEB7822B64}" type="parTrans" cxnId="{454A8883-E39C-4985-ACE2-A3C491D3C574}">
      <dgm:prSet/>
      <dgm:spPr/>
      <dgm:t>
        <a:bodyPr/>
        <a:lstStyle/>
        <a:p>
          <a:endParaRPr lang="en-US"/>
        </a:p>
      </dgm:t>
    </dgm:pt>
    <dgm:pt modelId="{857C0A86-6453-44A5-8404-E430B934B63E}" type="sibTrans" cxnId="{454A8883-E39C-4985-ACE2-A3C491D3C574}">
      <dgm:prSet/>
      <dgm:spPr/>
      <dgm:t>
        <a:bodyPr/>
        <a:lstStyle/>
        <a:p>
          <a:endParaRPr lang="en-US"/>
        </a:p>
      </dgm:t>
    </dgm:pt>
    <dgm:pt modelId="{CBAE67B7-F9F8-49C3-AB7F-E8F82EEF2A10}">
      <dgm:prSet phldrT="[Text]"/>
      <dgm:spPr/>
      <dgm:t>
        <a:bodyPr/>
        <a:lstStyle/>
        <a:p>
          <a:r>
            <a:rPr lang="en-US" dirty="0"/>
            <a:t>R</a:t>
          </a:r>
        </a:p>
      </dgm:t>
    </dgm:pt>
    <dgm:pt modelId="{4BA43EC1-65DE-476B-9785-7CE00E276C25}" type="parTrans" cxnId="{9207EF07-3E69-4AFC-A398-AB9BE9AA8CD8}">
      <dgm:prSet/>
      <dgm:spPr/>
      <dgm:t>
        <a:bodyPr/>
        <a:lstStyle/>
        <a:p>
          <a:endParaRPr lang="en-US"/>
        </a:p>
      </dgm:t>
    </dgm:pt>
    <dgm:pt modelId="{1205CAFF-30A6-4C5F-80BC-DEF2AF0C9269}" type="sibTrans" cxnId="{9207EF07-3E69-4AFC-A398-AB9BE9AA8CD8}">
      <dgm:prSet/>
      <dgm:spPr/>
      <dgm:t>
        <a:bodyPr/>
        <a:lstStyle/>
        <a:p>
          <a:endParaRPr lang="en-US"/>
        </a:p>
      </dgm:t>
    </dgm:pt>
    <dgm:pt modelId="{E2BF479A-73FC-4E82-895C-38F79BAB9570}">
      <dgm:prSet phldrT="[Text]"/>
      <dgm:spPr/>
      <dgm:t>
        <a:bodyPr/>
        <a:lstStyle/>
        <a:p>
          <a:r>
            <a:rPr lang="en-US" dirty="0"/>
            <a:t>Reasonable</a:t>
          </a:r>
        </a:p>
      </dgm:t>
    </dgm:pt>
    <dgm:pt modelId="{8BF79051-CE78-452D-A0F7-0FBFC5890F42}" type="parTrans" cxnId="{907A40F6-76DC-40D6-8F33-F264F11A1EE4}">
      <dgm:prSet/>
      <dgm:spPr/>
      <dgm:t>
        <a:bodyPr/>
        <a:lstStyle/>
        <a:p>
          <a:endParaRPr lang="en-US"/>
        </a:p>
      </dgm:t>
    </dgm:pt>
    <dgm:pt modelId="{D34AAB4D-D9FA-472F-9E47-0FADCD62CA24}" type="sibTrans" cxnId="{907A40F6-76DC-40D6-8F33-F264F11A1EE4}">
      <dgm:prSet/>
      <dgm:spPr/>
      <dgm:t>
        <a:bodyPr/>
        <a:lstStyle/>
        <a:p>
          <a:endParaRPr lang="en-US"/>
        </a:p>
      </dgm:t>
    </dgm:pt>
    <dgm:pt modelId="{52C33C36-3947-4F65-B9F0-CBAD0BD342B6}">
      <dgm:prSet phldrT="[Text]"/>
      <dgm:spPr/>
      <dgm:t>
        <a:bodyPr/>
        <a:lstStyle/>
        <a:p>
          <a:r>
            <a:rPr lang="en-US" dirty="0"/>
            <a:t>T</a:t>
          </a:r>
        </a:p>
      </dgm:t>
    </dgm:pt>
    <dgm:pt modelId="{05DB895C-9CBA-4C42-AB3E-84F63D2CEECB}" type="parTrans" cxnId="{13F6781C-FBF0-4F52-8F1D-E7199C2430DF}">
      <dgm:prSet/>
      <dgm:spPr/>
      <dgm:t>
        <a:bodyPr/>
        <a:lstStyle/>
        <a:p>
          <a:endParaRPr lang="en-US"/>
        </a:p>
      </dgm:t>
    </dgm:pt>
    <dgm:pt modelId="{7CF21B7B-E74F-4C2C-9F23-A8FBF6B7BB3F}" type="sibTrans" cxnId="{13F6781C-FBF0-4F52-8F1D-E7199C2430DF}">
      <dgm:prSet/>
      <dgm:spPr/>
      <dgm:t>
        <a:bodyPr/>
        <a:lstStyle/>
        <a:p>
          <a:endParaRPr lang="en-US"/>
        </a:p>
      </dgm:t>
    </dgm:pt>
    <dgm:pt modelId="{4800CE73-48D4-45E7-AA04-0DBD784005AD}">
      <dgm:prSet phldrT="[Text]"/>
      <dgm:spPr/>
      <dgm:t>
        <a:bodyPr/>
        <a:lstStyle/>
        <a:p>
          <a:r>
            <a:rPr lang="en-US" dirty="0"/>
            <a:t>Time-based</a:t>
          </a:r>
        </a:p>
      </dgm:t>
    </dgm:pt>
    <dgm:pt modelId="{6A937938-3156-444B-98EC-105ED5616FAB}" type="parTrans" cxnId="{A4BF601A-7944-40A3-974E-DDF049FE0DD2}">
      <dgm:prSet/>
      <dgm:spPr/>
      <dgm:t>
        <a:bodyPr/>
        <a:lstStyle/>
        <a:p>
          <a:endParaRPr lang="en-US"/>
        </a:p>
      </dgm:t>
    </dgm:pt>
    <dgm:pt modelId="{58405BBD-E004-4C4A-8C68-34FD19AECC36}" type="sibTrans" cxnId="{A4BF601A-7944-40A3-974E-DDF049FE0DD2}">
      <dgm:prSet/>
      <dgm:spPr/>
      <dgm:t>
        <a:bodyPr/>
        <a:lstStyle/>
        <a:p>
          <a:endParaRPr lang="en-US"/>
        </a:p>
      </dgm:t>
    </dgm:pt>
    <dgm:pt modelId="{7C8640F8-C692-4E56-A18F-4B2D6BFB1246}" type="pres">
      <dgm:prSet presAssocID="{12E9FF60-F60A-4C27-A055-445E5B300D47}" presName="Name0" presStyleCnt="0">
        <dgm:presLayoutVars>
          <dgm:chPref val="3"/>
          <dgm:dir/>
          <dgm:animLvl val="lvl"/>
          <dgm:resizeHandles/>
        </dgm:presLayoutVars>
      </dgm:prSet>
      <dgm:spPr/>
    </dgm:pt>
    <dgm:pt modelId="{40ABE1FF-BDF0-40B8-8C2B-660121732078}" type="pres">
      <dgm:prSet presAssocID="{F194C7C8-0FDB-4C49-A363-9E2E02202D89}" presName="horFlow" presStyleCnt="0"/>
      <dgm:spPr/>
    </dgm:pt>
    <dgm:pt modelId="{7B425360-48B3-4B83-83F1-63BA96A01016}" type="pres">
      <dgm:prSet presAssocID="{F194C7C8-0FDB-4C49-A363-9E2E02202D89}" presName="bigChev" presStyleLbl="node1" presStyleIdx="0" presStyleCnt="5"/>
      <dgm:spPr/>
    </dgm:pt>
    <dgm:pt modelId="{8B8C21D5-248D-444F-911B-F0A8368A240D}" type="pres">
      <dgm:prSet presAssocID="{581E4F54-32AC-433C-A979-D7BA9D185C19}" presName="parTrans" presStyleCnt="0"/>
      <dgm:spPr/>
    </dgm:pt>
    <dgm:pt modelId="{3622FE2F-8B1E-4A5B-8B26-AFFDA733CF79}" type="pres">
      <dgm:prSet presAssocID="{71071A02-F4EF-4A7E-B67A-B4B5298041AB}" presName="node" presStyleLbl="alignAccFollowNode1" presStyleIdx="0" presStyleCnt="5" custScaleX="199273">
        <dgm:presLayoutVars>
          <dgm:bulletEnabled val="1"/>
        </dgm:presLayoutVars>
      </dgm:prSet>
      <dgm:spPr/>
    </dgm:pt>
    <dgm:pt modelId="{03F7487A-D536-47B5-B3A4-8B81AE94157A}" type="pres">
      <dgm:prSet presAssocID="{F194C7C8-0FDB-4C49-A363-9E2E02202D89}" presName="vSp" presStyleCnt="0"/>
      <dgm:spPr/>
    </dgm:pt>
    <dgm:pt modelId="{F48563E3-E54D-42AC-A279-5183240FC664}" type="pres">
      <dgm:prSet presAssocID="{7A6A04AA-76A6-4579-B5CF-A78560BF851E}" presName="horFlow" presStyleCnt="0"/>
      <dgm:spPr/>
    </dgm:pt>
    <dgm:pt modelId="{843EC0CC-8AB0-4290-8C17-E89E534234D9}" type="pres">
      <dgm:prSet presAssocID="{7A6A04AA-76A6-4579-B5CF-A78560BF851E}" presName="bigChev" presStyleLbl="node1" presStyleIdx="1" presStyleCnt="5"/>
      <dgm:spPr/>
    </dgm:pt>
    <dgm:pt modelId="{6A82BDA4-3CF6-4388-864D-4049D2ED9CA9}" type="pres">
      <dgm:prSet presAssocID="{B8F28BA7-B457-4E98-A734-5F57D6F768F5}" presName="parTrans" presStyleCnt="0"/>
      <dgm:spPr/>
    </dgm:pt>
    <dgm:pt modelId="{C19E1EF6-0001-4070-AE65-1AC35DBCB258}" type="pres">
      <dgm:prSet presAssocID="{CD3E505B-21B1-4735-9A65-842D44164C3A}" presName="node" presStyleLbl="alignAccFollowNode1" presStyleIdx="1" presStyleCnt="5" custScaleX="199273">
        <dgm:presLayoutVars>
          <dgm:bulletEnabled val="1"/>
        </dgm:presLayoutVars>
      </dgm:prSet>
      <dgm:spPr/>
    </dgm:pt>
    <dgm:pt modelId="{5B807272-60B5-4136-A3A2-ECDCE5F557A7}" type="pres">
      <dgm:prSet presAssocID="{7A6A04AA-76A6-4579-B5CF-A78560BF851E}" presName="vSp" presStyleCnt="0"/>
      <dgm:spPr/>
    </dgm:pt>
    <dgm:pt modelId="{9D06F68B-68E9-4861-9AB0-45ED7A6F3D5E}" type="pres">
      <dgm:prSet presAssocID="{E162171A-B9F8-4BF0-BDA4-7A13F33C6979}" presName="horFlow" presStyleCnt="0"/>
      <dgm:spPr/>
    </dgm:pt>
    <dgm:pt modelId="{C3E0DCB8-B329-4B65-A8B9-A4D0936D9515}" type="pres">
      <dgm:prSet presAssocID="{E162171A-B9F8-4BF0-BDA4-7A13F33C6979}" presName="bigChev" presStyleLbl="node1" presStyleIdx="2" presStyleCnt="5"/>
      <dgm:spPr/>
    </dgm:pt>
    <dgm:pt modelId="{DD02A0CB-1E38-4434-B37F-FD10538987E4}" type="pres">
      <dgm:prSet presAssocID="{F7A8F393-A641-4B0B-A16B-97BEB7822B64}" presName="parTrans" presStyleCnt="0"/>
      <dgm:spPr/>
    </dgm:pt>
    <dgm:pt modelId="{3C76A32E-F8BD-4847-B032-99E2BD5E102B}" type="pres">
      <dgm:prSet presAssocID="{98E164C9-88B7-4A95-AA22-98B7C3125DDC}" presName="node" presStyleLbl="alignAccFollowNode1" presStyleIdx="2" presStyleCnt="5" custScaleX="199273">
        <dgm:presLayoutVars>
          <dgm:bulletEnabled val="1"/>
        </dgm:presLayoutVars>
      </dgm:prSet>
      <dgm:spPr/>
    </dgm:pt>
    <dgm:pt modelId="{96DDB143-7C56-4AB9-8311-FFC8C4B89092}" type="pres">
      <dgm:prSet presAssocID="{E162171A-B9F8-4BF0-BDA4-7A13F33C6979}" presName="vSp" presStyleCnt="0"/>
      <dgm:spPr/>
    </dgm:pt>
    <dgm:pt modelId="{58B1B972-54A9-41E1-83E3-6BC65D6FDE9E}" type="pres">
      <dgm:prSet presAssocID="{CBAE67B7-F9F8-49C3-AB7F-E8F82EEF2A10}" presName="horFlow" presStyleCnt="0"/>
      <dgm:spPr/>
    </dgm:pt>
    <dgm:pt modelId="{05D15FC4-E791-49AF-AE99-24CB845C195E}" type="pres">
      <dgm:prSet presAssocID="{CBAE67B7-F9F8-49C3-AB7F-E8F82EEF2A10}" presName="bigChev" presStyleLbl="node1" presStyleIdx="3" presStyleCnt="5"/>
      <dgm:spPr/>
    </dgm:pt>
    <dgm:pt modelId="{A199C4C9-C9D8-4D80-AA30-45D9EDF3CB0E}" type="pres">
      <dgm:prSet presAssocID="{8BF79051-CE78-452D-A0F7-0FBFC5890F42}" presName="parTrans" presStyleCnt="0"/>
      <dgm:spPr/>
    </dgm:pt>
    <dgm:pt modelId="{D8D40DB4-69B2-404E-B843-4FFF5966AC79}" type="pres">
      <dgm:prSet presAssocID="{E2BF479A-73FC-4E82-895C-38F79BAB9570}" presName="node" presStyleLbl="alignAccFollowNode1" presStyleIdx="3" presStyleCnt="5" custScaleX="199273">
        <dgm:presLayoutVars>
          <dgm:bulletEnabled val="1"/>
        </dgm:presLayoutVars>
      </dgm:prSet>
      <dgm:spPr/>
    </dgm:pt>
    <dgm:pt modelId="{E258AD37-F77E-4132-8D99-B69C74A7099A}" type="pres">
      <dgm:prSet presAssocID="{CBAE67B7-F9F8-49C3-AB7F-E8F82EEF2A10}" presName="vSp" presStyleCnt="0"/>
      <dgm:spPr/>
    </dgm:pt>
    <dgm:pt modelId="{36AE2228-581F-4EB6-A3F3-E28FEF7F621B}" type="pres">
      <dgm:prSet presAssocID="{52C33C36-3947-4F65-B9F0-CBAD0BD342B6}" presName="horFlow" presStyleCnt="0"/>
      <dgm:spPr/>
    </dgm:pt>
    <dgm:pt modelId="{5F201F98-2302-4259-A209-C88C5C7749B0}" type="pres">
      <dgm:prSet presAssocID="{52C33C36-3947-4F65-B9F0-CBAD0BD342B6}" presName="bigChev" presStyleLbl="node1" presStyleIdx="4" presStyleCnt="5"/>
      <dgm:spPr/>
    </dgm:pt>
    <dgm:pt modelId="{8A630428-35D4-48FB-A2AA-5A3C945DC760}" type="pres">
      <dgm:prSet presAssocID="{6A937938-3156-444B-98EC-105ED5616FAB}" presName="parTrans" presStyleCnt="0"/>
      <dgm:spPr/>
    </dgm:pt>
    <dgm:pt modelId="{4238581A-186C-4388-9B87-39D762DFF4F2}" type="pres">
      <dgm:prSet presAssocID="{4800CE73-48D4-45E7-AA04-0DBD784005AD}" presName="node" presStyleLbl="alignAccFollowNode1" presStyleIdx="4" presStyleCnt="5" custScaleX="199273">
        <dgm:presLayoutVars>
          <dgm:bulletEnabled val="1"/>
        </dgm:presLayoutVars>
      </dgm:prSet>
      <dgm:spPr/>
    </dgm:pt>
  </dgm:ptLst>
  <dgm:cxnLst>
    <dgm:cxn modelId="{446A86D8-C08B-4670-9071-392E62C5C54C}" srcId="{12E9FF60-F60A-4C27-A055-445E5B300D47}" destId="{F194C7C8-0FDB-4C49-A363-9E2E02202D89}" srcOrd="0" destOrd="0" parTransId="{FB9EE143-4E81-4AB3-9B54-F38DCBC71DFB}" sibTransId="{B1B04FDB-F561-4768-9768-1D46ADD490FD}"/>
    <dgm:cxn modelId="{2D239BBA-89BD-48F1-B4D1-1B8BE580411C}" type="presOf" srcId="{CBAE67B7-F9F8-49C3-AB7F-E8F82EEF2A10}" destId="{05D15FC4-E791-49AF-AE99-24CB845C195E}" srcOrd="0" destOrd="0" presId="urn:microsoft.com/office/officeart/2005/8/layout/lProcess3"/>
    <dgm:cxn modelId="{54A42D1D-BCA4-4C34-8A4E-9DB940D2FC12}" type="presOf" srcId="{71071A02-F4EF-4A7E-B67A-B4B5298041AB}" destId="{3622FE2F-8B1E-4A5B-8B26-AFFDA733CF79}" srcOrd="0" destOrd="0" presId="urn:microsoft.com/office/officeart/2005/8/layout/lProcess3"/>
    <dgm:cxn modelId="{4D2402BC-B6B5-4DFC-B0C7-942CBAB56544}" type="presOf" srcId="{CD3E505B-21B1-4735-9A65-842D44164C3A}" destId="{C19E1EF6-0001-4070-AE65-1AC35DBCB258}" srcOrd="0" destOrd="0" presId="urn:microsoft.com/office/officeart/2005/8/layout/lProcess3"/>
    <dgm:cxn modelId="{907A40F6-76DC-40D6-8F33-F264F11A1EE4}" srcId="{CBAE67B7-F9F8-49C3-AB7F-E8F82EEF2A10}" destId="{E2BF479A-73FC-4E82-895C-38F79BAB9570}" srcOrd="0" destOrd="0" parTransId="{8BF79051-CE78-452D-A0F7-0FBFC5890F42}" sibTransId="{D34AAB4D-D9FA-472F-9E47-0FADCD62CA24}"/>
    <dgm:cxn modelId="{7BDDA438-4BE6-4E8B-B59B-CEC7D92F56D4}" type="presOf" srcId="{E162171A-B9F8-4BF0-BDA4-7A13F33C6979}" destId="{C3E0DCB8-B329-4B65-A8B9-A4D0936D9515}" srcOrd="0" destOrd="0" presId="urn:microsoft.com/office/officeart/2005/8/layout/lProcess3"/>
    <dgm:cxn modelId="{A4BF601A-7944-40A3-974E-DDF049FE0DD2}" srcId="{52C33C36-3947-4F65-B9F0-CBAD0BD342B6}" destId="{4800CE73-48D4-45E7-AA04-0DBD784005AD}" srcOrd="0" destOrd="0" parTransId="{6A937938-3156-444B-98EC-105ED5616FAB}" sibTransId="{58405BBD-E004-4C4A-8C68-34FD19AECC36}"/>
    <dgm:cxn modelId="{13F6781C-FBF0-4F52-8F1D-E7199C2430DF}" srcId="{12E9FF60-F60A-4C27-A055-445E5B300D47}" destId="{52C33C36-3947-4F65-B9F0-CBAD0BD342B6}" srcOrd="4" destOrd="0" parTransId="{05DB895C-9CBA-4C42-AB3E-84F63D2CEECB}" sibTransId="{7CF21B7B-E74F-4C2C-9F23-A8FBF6B7BB3F}"/>
    <dgm:cxn modelId="{72A00CB9-6A02-4785-8265-0D7C2D057F13}" type="presOf" srcId="{F194C7C8-0FDB-4C49-A363-9E2E02202D89}" destId="{7B425360-48B3-4B83-83F1-63BA96A01016}" srcOrd="0" destOrd="0" presId="urn:microsoft.com/office/officeart/2005/8/layout/lProcess3"/>
    <dgm:cxn modelId="{AE9F3C4E-32C4-4B4C-8907-98D90BA5956D}" type="presOf" srcId="{52C33C36-3947-4F65-B9F0-CBAD0BD342B6}" destId="{5F201F98-2302-4259-A209-C88C5C7749B0}" srcOrd="0" destOrd="0" presId="urn:microsoft.com/office/officeart/2005/8/layout/lProcess3"/>
    <dgm:cxn modelId="{9207EF07-3E69-4AFC-A398-AB9BE9AA8CD8}" srcId="{12E9FF60-F60A-4C27-A055-445E5B300D47}" destId="{CBAE67B7-F9F8-49C3-AB7F-E8F82EEF2A10}" srcOrd="3" destOrd="0" parTransId="{4BA43EC1-65DE-476B-9785-7CE00E276C25}" sibTransId="{1205CAFF-30A6-4C5F-80BC-DEF2AF0C9269}"/>
    <dgm:cxn modelId="{30DF4804-3854-4760-85FF-874B5582D41A}" srcId="{7A6A04AA-76A6-4579-B5CF-A78560BF851E}" destId="{CD3E505B-21B1-4735-9A65-842D44164C3A}" srcOrd="0" destOrd="0" parTransId="{B8F28BA7-B457-4E98-A734-5F57D6F768F5}" sibTransId="{30F826F3-DE4D-45C1-B62B-AA53C23179D9}"/>
    <dgm:cxn modelId="{38F2283B-7A1D-4185-8321-25A88BE3EC89}" srcId="{F194C7C8-0FDB-4C49-A363-9E2E02202D89}" destId="{71071A02-F4EF-4A7E-B67A-B4B5298041AB}" srcOrd="0" destOrd="0" parTransId="{581E4F54-32AC-433C-A979-D7BA9D185C19}" sibTransId="{CF7D0F32-CFB7-40DF-81DB-86D1B37E28DC}"/>
    <dgm:cxn modelId="{3F9907EB-E81F-46AB-BC29-F149D7A1F96B}" type="presOf" srcId="{12E9FF60-F60A-4C27-A055-445E5B300D47}" destId="{7C8640F8-C692-4E56-A18F-4B2D6BFB1246}" srcOrd="0" destOrd="0" presId="urn:microsoft.com/office/officeart/2005/8/layout/lProcess3"/>
    <dgm:cxn modelId="{9C85B5A1-5E80-4570-9285-618D50DCD506}" type="presOf" srcId="{7A6A04AA-76A6-4579-B5CF-A78560BF851E}" destId="{843EC0CC-8AB0-4290-8C17-E89E534234D9}" srcOrd="0" destOrd="0" presId="urn:microsoft.com/office/officeart/2005/8/layout/lProcess3"/>
    <dgm:cxn modelId="{4AD1F5E9-DBCC-4497-91E3-84B69B989C9C}" srcId="{12E9FF60-F60A-4C27-A055-445E5B300D47}" destId="{7A6A04AA-76A6-4579-B5CF-A78560BF851E}" srcOrd="1" destOrd="0" parTransId="{6AB93D26-63BF-46BD-9135-F47355E14B95}" sibTransId="{89BB5656-E042-4969-BB7B-BF7712D3BFA9}"/>
    <dgm:cxn modelId="{EA6DE54C-6C5C-4D17-AC34-D8790CA50987}" type="presOf" srcId="{E2BF479A-73FC-4E82-895C-38F79BAB9570}" destId="{D8D40DB4-69B2-404E-B843-4FFF5966AC79}" srcOrd="0" destOrd="0" presId="urn:microsoft.com/office/officeart/2005/8/layout/lProcess3"/>
    <dgm:cxn modelId="{D5C24CA5-1B86-41EB-A366-B4D65596A291}" type="presOf" srcId="{4800CE73-48D4-45E7-AA04-0DBD784005AD}" destId="{4238581A-186C-4388-9B87-39D762DFF4F2}" srcOrd="0" destOrd="0" presId="urn:microsoft.com/office/officeart/2005/8/layout/lProcess3"/>
    <dgm:cxn modelId="{454A8883-E39C-4985-ACE2-A3C491D3C574}" srcId="{E162171A-B9F8-4BF0-BDA4-7A13F33C6979}" destId="{98E164C9-88B7-4A95-AA22-98B7C3125DDC}" srcOrd="0" destOrd="0" parTransId="{F7A8F393-A641-4B0B-A16B-97BEB7822B64}" sibTransId="{857C0A86-6453-44A5-8404-E430B934B63E}"/>
    <dgm:cxn modelId="{07D9DF8F-1A99-478E-9717-25E76598C76C}" type="presOf" srcId="{98E164C9-88B7-4A95-AA22-98B7C3125DDC}" destId="{3C76A32E-F8BD-4847-B032-99E2BD5E102B}" srcOrd="0" destOrd="0" presId="urn:microsoft.com/office/officeart/2005/8/layout/lProcess3"/>
    <dgm:cxn modelId="{70530893-9E49-4CEB-A847-12687D93F062}" srcId="{12E9FF60-F60A-4C27-A055-445E5B300D47}" destId="{E162171A-B9F8-4BF0-BDA4-7A13F33C6979}" srcOrd="2" destOrd="0" parTransId="{3E998758-962D-4A6C-B6D9-44FE3628CF18}" sibTransId="{FCB59E66-3193-48F5-9F38-C4D0A98A381B}"/>
    <dgm:cxn modelId="{D58CBDB8-EA39-41B0-98A4-6FE39127D256}" type="presParOf" srcId="{7C8640F8-C692-4E56-A18F-4B2D6BFB1246}" destId="{40ABE1FF-BDF0-40B8-8C2B-660121732078}" srcOrd="0" destOrd="0" presId="urn:microsoft.com/office/officeart/2005/8/layout/lProcess3"/>
    <dgm:cxn modelId="{DCB27C91-B1A9-4893-B945-699FE19B3F7B}" type="presParOf" srcId="{40ABE1FF-BDF0-40B8-8C2B-660121732078}" destId="{7B425360-48B3-4B83-83F1-63BA96A01016}" srcOrd="0" destOrd="0" presId="urn:microsoft.com/office/officeart/2005/8/layout/lProcess3"/>
    <dgm:cxn modelId="{B8A384A7-2CDE-4CC0-A057-8B33F52DB6B6}" type="presParOf" srcId="{40ABE1FF-BDF0-40B8-8C2B-660121732078}" destId="{8B8C21D5-248D-444F-911B-F0A8368A240D}" srcOrd="1" destOrd="0" presId="urn:microsoft.com/office/officeart/2005/8/layout/lProcess3"/>
    <dgm:cxn modelId="{5D647808-67DC-48E2-B4A0-4C167B37C57F}" type="presParOf" srcId="{40ABE1FF-BDF0-40B8-8C2B-660121732078}" destId="{3622FE2F-8B1E-4A5B-8B26-AFFDA733CF79}" srcOrd="2" destOrd="0" presId="urn:microsoft.com/office/officeart/2005/8/layout/lProcess3"/>
    <dgm:cxn modelId="{3B8D25BF-C099-4867-9CE7-18712A568128}" type="presParOf" srcId="{7C8640F8-C692-4E56-A18F-4B2D6BFB1246}" destId="{03F7487A-D536-47B5-B3A4-8B81AE94157A}" srcOrd="1" destOrd="0" presId="urn:microsoft.com/office/officeart/2005/8/layout/lProcess3"/>
    <dgm:cxn modelId="{F43F3F05-B01D-442E-AC20-4A8149DDDE56}" type="presParOf" srcId="{7C8640F8-C692-4E56-A18F-4B2D6BFB1246}" destId="{F48563E3-E54D-42AC-A279-5183240FC664}" srcOrd="2" destOrd="0" presId="urn:microsoft.com/office/officeart/2005/8/layout/lProcess3"/>
    <dgm:cxn modelId="{DF84E921-EAAA-42EE-94BF-2A13ACE5E383}" type="presParOf" srcId="{F48563E3-E54D-42AC-A279-5183240FC664}" destId="{843EC0CC-8AB0-4290-8C17-E89E534234D9}" srcOrd="0" destOrd="0" presId="urn:microsoft.com/office/officeart/2005/8/layout/lProcess3"/>
    <dgm:cxn modelId="{DCED9261-6977-48BC-9278-513CF506E180}" type="presParOf" srcId="{F48563E3-E54D-42AC-A279-5183240FC664}" destId="{6A82BDA4-3CF6-4388-864D-4049D2ED9CA9}" srcOrd="1" destOrd="0" presId="urn:microsoft.com/office/officeart/2005/8/layout/lProcess3"/>
    <dgm:cxn modelId="{8B2F402D-42E4-4DBD-AC2C-66D4D224BEA4}" type="presParOf" srcId="{F48563E3-E54D-42AC-A279-5183240FC664}" destId="{C19E1EF6-0001-4070-AE65-1AC35DBCB258}" srcOrd="2" destOrd="0" presId="urn:microsoft.com/office/officeart/2005/8/layout/lProcess3"/>
    <dgm:cxn modelId="{B12BFBBA-9048-49FE-B666-B66257035669}" type="presParOf" srcId="{7C8640F8-C692-4E56-A18F-4B2D6BFB1246}" destId="{5B807272-60B5-4136-A3A2-ECDCE5F557A7}" srcOrd="3" destOrd="0" presId="urn:microsoft.com/office/officeart/2005/8/layout/lProcess3"/>
    <dgm:cxn modelId="{432A052D-C309-4E38-B411-95523D57A0DA}" type="presParOf" srcId="{7C8640F8-C692-4E56-A18F-4B2D6BFB1246}" destId="{9D06F68B-68E9-4861-9AB0-45ED7A6F3D5E}" srcOrd="4" destOrd="0" presId="urn:microsoft.com/office/officeart/2005/8/layout/lProcess3"/>
    <dgm:cxn modelId="{6BABDC01-5985-4CA4-931B-6CBE0883DB41}" type="presParOf" srcId="{9D06F68B-68E9-4861-9AB0-45ED7A6F3D5E}" destId="{C3E0DCB8-B329-4B65-A8B9-A4D0936D9515}" srcOrd="0" destOrd="0" presId="urn:microsoft.com/office/officeart/2005/8/layout/lProcess3"/>
    <dgm:cxn modelId="{D0880C80-10B3-4709-AECB-4F23E8AD7C4D}" type="presParOf" srcId="{9D06F68B-68E9-4861-9AB0-45ED7A6F3D5E}" destId="{DD02A0CB-1E38-4434-B37F-FD10538987E4}" srcOrd="1" destOrd="0" presId="urn:microsoft.com/office/officeart/2005/8/layout/lProcess3"/>
    <dgm:cxn modelId="{9F38B4E1-F8AB-49F3-BA52-5D256B13DC93}" type="presParOf" srcId="{9D06F68B-68E9-4861-9AB0-45ED7A6F3D5E}" destId="{3C76A32E-F8BD-4847-B032-99E2BD5E102B}" srcOrd="2" destOrd="0" presId="urn:microsoft.com/office/officeart/2005/8/layout/lProcess3"/>
    <dgm:cxn modelId="{2B3EB8C7-392B-4DBA-B4BD-B932CFF85A6F}" type="presParOf" srcId="{7C8640F8-C692-4E56-A18F-4B2D6BFB1246}" destId="{96DDB143-7C56-4AB9-8311-FFC8C4B89092}" srcOrd="5" destOrd="0" presId="urn:microsoft.com/office/officeart/2005/8/layout/lProcess3"/>
    <dgm:cxn modelId="{4AA751A4-1418-4936-99D5-19C81727148D}" type="presParOf" srcId="{7C8640F8-C692-4E56-A18F-4B2D6BFB1246}" destId="{58B1B972-54A9-41E1-83E3-6BC65D6FDE9E}" srcOrd="6" destOrd="0" presId="urn:microsoft.com/office/officeart/2005/8/layout/lProcess3"/>
    <dgm:cxn modelId="{275DA984-1790-4825-80D8-77ACA2EE6134}" type="presParOf" srcId="{58B1B972-54A9-41E1-83E3-6BC65D6FDE9E}" destId="{05D15FC4-E791-49AF-AE99-24CB845C195E}" srcOrd="0" destOrd="0" presId="urn:microsoft.com/office/officeart/2005/8/layout/lProcess3"/>
    <dgm:cxn modelId="{94A37425-0391-41C9-AEF7-812CA37241CC}" type="presParOf" srcId="{58B1B972-54A9-41E1-83E3-6BC65D6FDE9E}" destId="{A199C4C9-C9D8-4D80-AA30-45D9EDF3CB0E}" srcOrd="1" destOrd="0" presId="urn:microsoft.com/office/officeart/2005/8/layout/lProcess3"/>
    <dgm:cxn modelId="{B9E2E585-F1E1-4B53-AB59-3F12AD4CD62B}" type="presParOf" srcId="{58B1B972-54A9-41E1-83E3-6BC65D6FDE9E}" destId="{D8D40DB4-69B2-404E-B843-4FFF5966AC79}" srcOrd="2" destOrd="0" presId="urn:microsoft.com/office/officeart/2005/8/layout/lProcess3"/>
    <dgm:cxn modelId="{B61BA8F7-5B4E-45F9-B1B5-C36E31E8C79B}" type="presParOf" srcId="{7C8640F8-C692-4E56-A18F-4B2D6BFB1246}" destId="{E258AD37-F77E-4132-8D99-B69C74A7099A}" srcOrd="7" destOrd="0" presId="urn:microsoft.com/office/officeart/2005/8/layout/lProcess3"/>
    <dgm:cxn modelId="{BAE2ACA8-A7BA-4195-AE55-1EA49D84F2E8}" type="presParOf" srcId="{7C8640F8-C692-4E56-A18F-4B2D6BFB1246}" destId="{36AE2228-581F-4EB6-A3F3-E28FEF7F621B}" srcOrd="8" destOrd="0" presId="urn:microsoft.com/office/officeart/2005/8/layout/lProcess3"/>
    <dgm:cxn modelId="{F44DFAA3-0615-4BAD-9FEE-04334F06303A}" type="presParOf" srcId="{36AE2228-581F-4EB6-A3F3-E28FEF7F621B}" destId="{5F201F98-2302-4259-A209-C88C5C7749B0}" srcOrd="0" destOrd="0" presId="urn:microsoft.com/office/officeart/2005/8/layout/lProcess3"/>
    <dgm:cxn modelId="{BF23D94E-0C59-4C07-971D-EA8AAF57D049}" type="presParOf" srcId="{36AE2228-581F-4EB6-A3F3-E28FEF7F621B}" destId="{8A630428-35D4-48FB-A2AA-5A3C945DC760}" srcOrd="1" destOrd="0" presId="urn:microsoft.com/office/officeart/2005/8/layout/lProcess3"/>
    <dgm:cxn modelId="{B0C63D0C-3098-4767-8B25-45339D7948D2}" type="presParOf" srcId="{36AE2228-581F-4EB6-A3F3-E28FEF7F621B}" destId="{4238581A-186C-4388-9B87-39D762DFF4F2}"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F4E16-A071-49A7-9E00-6B7F9DAD7DB1}">
      <dsp:nvSpPr>
        <dsp:cNvPr id="0" name=""/>
        <dsp:cNvSpPr/>
      </dsp:nvSpPr>
      <dsp:spPr>
        <a:xfrm>
          <a:off x="1758481" y="-6214"/>
          <a:ext cx="5246037" cy="5246037"/>
        </a:xfrm>
        <a:prstGeom prst="circularArrow">
          <a:avLst>
            <a:gd name="adj1" fmla="val 5274"/>
            <a:gd name="adj2" fmla="val 312630"/>
            <a:gd name="adj3" fmla="val 14221068"/>
            <a:gd name="adj4" fmla="val 17131153"/>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503B0-F0BC-4817-B338-83DB94F094BE}">
      <dsp:nvSpPr>
        <dsp:cNvPr id="0" name=""/>
        <dsp:cNvSpPr/>
      </dsp:nvSpPr>
      <dsp:spPr>
        <a:xfrm>
          <a:off x="3380258" y="69"/>
          <a:ext cx="2002482" cy="1001241"/>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SUSTAIN</a:t>
          </a:r>
        </a:p>
      </dsp:txBody>
      <dsp:txXfrm>
        <a:off x="3429135" y="48946"/>
        <a:ext cx="1904728" cy="903487"/>
      </dsp:txXfrm>
    </dsp:sp>
    <dsp:sp modelId="{6F7A1881-7413-4D7F-9AB6-739A6E6DE93D}">
      <dsp:nvSpPr>
        <dsp:cNvPr id="0" name=""/>
        <dsp:cNvSpPr/>
      </dsp:nvSpPr>
      <dsp:spPr>
        <a:xfrm>
          <a:off x="5223342" y="1064174"/>
          <a:ext cx="2002482" cy="1001241"/>
        </a:xfrm>
        <a:prstGeom prst="roundRect">
          <a:avLst/>
        </a:prstGeom>
        <a:solidFill>
          <a:srgbClr val="8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DESIGN</a:t>
          </a:r>
        </a:p>
      </dsp:txBody>
      <dsp:txXfrm>
        <a:off x="5272219" y="1113051"/>
        <a:ext cx="1904728" cy="903487"/>
      </dsp:txXfrm>
    </dsp:sp>
    <dsp:sp modelId="{A08AF6B0-0919-4322-9044-2AC81DF5C83A}">
      <dsp:nvSpPr>
        <dsp:cNvPr id="0" name=""/>
        <dsp:cNvSpPr/>
      </dsp:nvSpPr>
      <dsp:spPr>
        <a:xfrm>
          <a:off x="5223342" y="3192384"/>
          <a:ext cx="2002482" cy="1001241"/>
        </a:xfrm>
        <a:prstGeom prst="roundRect">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MARKET</a:t>
          </a:r>
        </a:p>
      </dsp:txBody>
      <dsp:txXfrm>
        <a:off x="5272219" y="3241261"/>
        <a:ext cx="1904728" cy="903487"/>
      </dsp:txXfrm>
    </dsp:sp>
    <dsp:sp modelId="{46A3AB1F-B21D-4FFB-8E0C-FEC534FDF21C}">
      <dsp:nvSpPr>
        <dsp:cNvPr id="0" name=""/>
        <dsp:cNvSpPr/>
      </dsp:nvSpPr>
      <dsp:spPr>
        <a:xfrm>
          <a:off x="3380258" y="4256489"/>
          <a:ext cx="2002482" cy="1001241"/>
        </a:xfrm>
        <a:prstGeom prst="roundRect">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DELIVER</a:t>
          </a:r>
        </a:p>
      </dsp:txBody>
      <dsp:txXfrm>
        <a:off x="3429135" y="4305366"/>
        <a:ext cx="1904728" cy="903487"/>
      </dsp:txXfrm>
    </dsp:sp>
    <dsp:sp modelId="{1DC9CA81-713F-4FAC-890C-1E1D1CDCB626}">
      <dsp:nvSpPr>
        <dsp:cNvPr id="0" name=""/>
        <dsp:cNvSpPr/>
      </dsp:nvSpPr>
      <dsp:spPr>
        <a:xfrm>
          <a:off x="1537174" y="3192384"/>
          <a:ext cx="2002482" cy="1001241"/>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FOLLOW UP</a:t>
          </a:r>
        </a:p>
      </dsp:txBody>
      <dsp:txXfrm>
        <a:off x="1586051" y="3241261"/>
        <a:ext cx="1904728" cy="903487"/>
      </dsp:txXfrm>
    </dsp:sp>
    <dsp:sp modelId="{C98D77E9-533C-484F-8D57-DC3EC4335FD7}">
      <dsp:nvSpPr>
        <dsp:cNvPr id="0" name=""/>
        <dsp:cNvSpPr/>
      </dsp:nvSpPr>
      <dsp:spPr>
        <a:xfrm>
          <a:off x="1537174" y="1064174"/>
          <a:ext cx="2002482" cy="1001241"/>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EVALUATE</a:t>
          </a:r>
        </a:p>
      </dsp:txBody>
      <dsp:txXfrm>
        <a:off x="1586051" y="1113051"/>
        <a:ext cx="1904728" cy="903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25360-48B3-4B83-83F1-63BA96A01016}">
      <dsp:nvSpPr>
        <dsp:cNvPr id="0" name=""/>
        <dsp:cNvSpPr/>
      </dsp:nvSpPr>
      <dsp:spPr>
        <a:xfrm>
          <a:off x="1219201" y="1234"/>
          <a:ext cx="2294483" cy="917793"/>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0" bIns="38100" numCol="1" spcCol="1270" anchor="ctr" anchorCtr="0">
          <a:noAutofit/>
        </a:bodyPr>
        <a:lstStyle/>
        <a:p>
          <a:pPr lvl="0" algn="ctr" defTabSz="2667000">
            <a:lnSpc>
              <a:spcPct val="90000"/>
            </a:lnSpc>
            <a:spcBef>
              <a:spcPct val="0"/>
            </a:spcBef>
            <a:spcAft>
              <a:spcPct val="35000"/>
            </a:spcAft>
          </a:pPr>
          <a:r>
            <a:rPr lang="en-US" sz="6000" kern="1200" dirty="0"/>
            <a:t>S</a:t>
          </a:r>
        </a:p>
      </dsp:txBody>
      <dsp:txXfrm>
        <a:off x="1678098" y="1234"/>
        <a:ext cx="1376690" cy="917793"/>
      </dsp:txXfrm>
    </dsp:sp>
    <dsp:sp modelId="{3622FE2F-8B1E-4A5B-8B26-AFFDA733CF79}">
      <dsp:nvSpPr>
        <dsp:cNvPr id="0" name=""/>
        <dsp:cNvSpPr/>
      </dsp:nvSpPr>
      <dsp:spPr>
        <a:xfrm>
          <a:off x="3215401" y="79246"/>
          <a:ext cx="3794996" cy="761768"/>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0" bIns="30480" numCol="1" spcCol="1270" anchor="ctr" anchorCtr="0">
          <a:noAutofit/>
        </a:bodyPr>
        <a:lstStyle/>
        <a:p>
          <a:pPr lvl="0" algn="ctr" defTabSz="2133600">
            <a:lnSpc>
              <a:spcPct val="90000"/>
            </a:lnSpc>
            <a:spcBef>
              <a:spcPct val="0"/>
            </a:spcBef>
            <a:spcAft>
              <a:spcPct val="35000"/>
            </a:spcAft>
          </a:pPr>
          <a:r>
            <a:rPr lang="en-US" sz="4800" kern="1200" dirty="0"/>
            <a:t>Specific</a:t>
          </a:r>
        </a:p>
      </dsp:txBody>
      <dsp:txXfrm>
        <a:off x="3596285" y="79246"/>
        <a:ext cx="3033228" cy="761768"/>
      </dsp:txXfrm>
    </dsp:sp>
    <dsp:sp modelId="{843EC0CC-8AB0-4290-8C17-E89E534234D9}">
      <dsp:nvSpPr>
        <dsp:cNvPr id="0" name=""/>
        <dsp:cNvSpPr/>
      </dsp:nvSpPr>
      <dsp:spPr>
        <a:xfrm>
          <a:off x="1219201" y="1047518"/>
          <a:ext cx="2294483" cy="917793"/>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0" bIns="38100" numCol="1" spcCol="1270" anchor="ctr" anchorCtr="0">
          <a:noAutofit/>
        </a:bodyPr>
        <a:lstStyle/>
        <a:p>
          <a:pPr lvl="0" algn="ctr" defTabSz="2667000">
            <a:lnSpc>
              <a:spcPct val="90000"/>
            </a:lnSpc>
            <a:spcBef>
              <a:spcPct val="0"/>
            </a:spcBef>
            <a:spcAft>
              <a:spcPct val="35000"/>
            </a:spcAft>
          </a:pPr>
          <a:r>
            <a:rPr lang="en-US" sz="6000" kern="1200" dirty="0"/>
            <a:t>M</a:t>
          </a:r>
        </a:p>
      </dsp:txBody>
      <dsp:txXfrm>
        <a:off x="1678098" y="1047518"/>
        <a:ext cx="1376690" cy="917793"/>
      </dsp:txXfrm>
    </dsp:sp>
    <dsp:sp modelId="{C19E1EF6-0001-4070-AE65-1AC35DBCB258}">
      <dsp:nvSpPr>
        <dsp:cNvPr id="0" name=""/>
        <dsp:cNvSpPr/>
      </dsp:nvSpPr>
      <dsp:spPr>
        <a:xfrm>
          <a:off x="3215401" y="1125530"/>
          <a:ext cx="3794996" cy="761768"/>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0" bIns="30480" numCol="1" spcCol="1270" anchor="ctr" anchorCtr="0">
          <a:noAutofit/>
        </a:bodyPr>
        <a:lstStyle/>
        <a:p>
          <a:pPr lvl="0" algn="ctr" defTabSz="2133600">
            <a:lnSpc>
              <a:spcPct val="90000"/>
            </a:lnSpc>
            <a:spcBef>
              <a:spcPct val="0"/>
            </a:spcBef>
            <a:spcAft>
              <a:spcPct val="35000"/>
            </a:spcAft>
          </a:pPr>
          <a:r>
            <a:rPr lang="en-US" sz="4800" kern="1200" dirty="0"/>
            <a:t>Measurable</a:t>
          </a:r>
        </a:p>
      </dsp:txBody>
      <dsp:txXfrm>
        <a:off x="3596285" y="1125530"/>
        <a:ext cx="3033228" cy="761768"/>
      </dsp:txXfrm>
    </dsp:sp>
    <dsp:sp modelId="{C3E0DCB8-B329-4B65-A8B9-A4D0936D9515}">
      <dsp:nvSpPr>
        <dsp:cNvPr id="0" name=""/>
        <dsp:cNvSpPr/>
      </dsp:nvSpPr>
      <dsp:spPr>
        <a:xfrm>
          <a:off x="1219201" y="2093802"/>
          <a:ext cx="2294483" cy="917793"/>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0" bIns="38100" numCol="1" spcCol="1270" anchor="ctr" anchorCtr="0">
          <a:noAutofit/>
        </a:bodyPr>
        <a:lstStyle/>
        <a:p>
          <a:pPr lvl="0" algn="ctr" defTabSz="2667000">
            <a:lnSpc>
              <a:spcPct val="90000"/>
            </a:lnSpc>
            <a:spcBef>
              <a:spcPct val="0"/>
            </a:spcBef>
            <a:spcAft>
              <a:spcPct val="35000"/>
            </a:spcAft>
          </a:pPr>
          <a:r>
            <a:rPr lang="en-US" sz="6000" kern="1200" dirty="0"/>
            <a:t>A</a:t>
          </a:r>
        </a:p>
      </dsp:txBody>
      <dsp:txXfrm>
        <a:off x="1678098" y="2093802"/>
        <a:ext cx="1376690" cy="917793"/>
      </dsp:txXfrm>
    </dsp:sp>
    <dsp:sp modelId="{3C76A32E-F8BD-4847-B032-99E2BD5E102B}">
      <dsp:nvSpPr>
        <dsp:cNvPr id="0" name=""/>
        <dsp:cNvSpPr/>
      </dsp:nvSpPr>
      <dsp:spPr>
        <a:xfrm>
          <a:off x="3215401" y="2171815"/>
          <a:ext cx="3794996" cy="761768"/>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0" bIns="30480" numCol="1" spcCol="1270" anchor="ctr" anchorCtr="0">
          <a:noAutofit/>
        </a:bodyPr>
        <a:lstStyle/>
        <a:p>
          <a:pPr lvl="0" algn="ctr" defTabSz="2133600">
            <a:lnSpc>
              <a:spcPct val="90000"/>
            </a:lnSpc>
            <a:spcBef>
              <a:spcPct val="0"/>
            </a:spcBef>
            <a:spcAft>
              <a:spcPct val="35000"/>
            </a:spcAft>
          </a:pPr>
          <a:r>
            <a:rPr lang="en-US" sz="4800" kern="1200" dirty="0"/>
            <a:t>Achievable</a:t>
          </a:r>
        </a:p>
      </dsp:txBody>
      <dsp:txXfrm>
        <a:off x="3596285" y="2171815"/>
        <a:ext cx="3033228" cy="761768"/>
      </dsp:txXfrm>
    </dsp:sp>
    <dsp:sp modelId="{05D15FC4-E791-49AF-AE99-24CB845C195E}">
      <dsp:nvSpPr>
        <dsp:cNvPr id="0" name=""/>
        <dsp:cNvSpPr/>
      </dsp:nvSpPr>
      <dsp:spPr>
        <a:xfrm>
          <a:off x="1219201" y="3140087"/>
          <a:ext cx="2294483" cy="917793"/>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0" bIns="38100" numCol="1" spcCol="1270" anchor="ctr" anchorCtr="0">
          <a:noAutofit/>
        </a:bodyPr>
        <a:lstStyle/>
        <a:p>
          <a:pPr lvl="0" algn="ctr" defTabSz="2667000">
            <a:lnSpc>
              <a:spcPct val="90000"/>
            </a:lnSpc>
            <a:spcBef>
              <a:spcPct val="0"/>
            </a:spcBef>
            <a:spcAft>
              <a:spcPct val="35000"/>
            </a:spcAft>
          </a:pPr>
          <a:r>
            <a:rPr lang="en-US" sz="6000" kern="1200" dirty="0"/>
            <a:t>R</a:t>
          </a:r>
        </a:p>
      </dsp:txBody>
      <dsp:txXfrm>
        <a:off x="1678098" y="3140087"/>
        <a:ext cx="1376690" cy="917793"/>
      </dsp:txXfrm>
    </dsp:sp>
    <dsp:sp modelId="{D8D40DB4-69B2-404E-B843-4FFF5966AC79}">
      <dsp:nvSpPr>
        <dsp:cNvPr id="0" name=""/>
        <dsp:cNvSpPr/>
      </dsp:nvSpPr>
      <dsp:spPr>
        <a:xfrm>
          <a:off x="3215401" y="3218099"/>
          <a:ext cx="3794996" cy="761768"/>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0" bIns="30480" numCol="1" spcCol="1270" anchor="ctr" anchorCtr="0">
          <a:noAutofit/>
        </a:bodyPr>
        <a:lstStyle/>
        <a:p>
          <a:pPr lvl="0" algn="ctr" defTabSz="2133600">
            <a:lnSpc>
              <a:spcPct val="90000"/>
            </a:lnSpc>
            <a:spcBef>
              <a:spcPct val="0"/>
            </a:spcBef>
            <a:spcAft>
              <a:spcPct val="35000"/>
            </a:spcAft>
          </a:pPr>
          <a:r>
            <a:rPr lang="en-US" sz="4800" kern="1200" dirty="0"/>
            <a:t>Reasonable</a:t>
          </a:r>
        </a:p>
      </dsp:txBody>
      <dsp:txXfrm>
        <a:off x="3596285" y="3218099"/>
        <a:ext cx="3033228" cy="761768"/>
      </dsp:txXfrm>
    </dsp:sp>
    <dsp:sp modelId="{5F201F98-2302-4259-A209-C88C5C7749B0}">
      <dsp:nvSpPr>
        <dsp:cNvPr id="0" name=""/>
        <dsp:cNvSpPr/>
      </dsp:nvSpPr>
      <dsp:spPr>
        <a:xfrm>
          <a:off x="1219201" y="4186371"/>
          <a:ext cx="2294483" cy="917793"/>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0" bIns="38100" numCol="1" spcCol="1270" anchor="ctr" anchorCtr="0">
          <a:noAutofit/>
        </a:bodyPr>
        <a:lstStyle/>
        <a:p>
          <a:pPr lvl="0" algn="ctr" defTabSz="2667000">
            <a:lnSpc>
              <a:spcPct val="90000"/>
            </a:lnSpc>
            <a:spcBef>
              <a:spcPct val="0"/>
            </a:spcBef>
            <a:spcAft>
              <a:spcPct val="35000"/>
            </a:spcAft>
          </a:pPr>
          <a:r>
            <a:rPr lang="en-US" sz="6000" kern="1200" dirty="0"/>
            <a:t>T</a:t>
          </a:r>
        </a:p>
      </dsp:txBody>
      <dsp:txXfrm>
        <a:off x="1678098" y="4186371"/>
        <a:ext cx="1376690" cy="917793"/>
      </dsp:txXfrm>
    </dsp:sp>
    <dsp:sp modelId="{4238581A-186C-4388-9B87-39D762DFF4F2}">
      <dsp:nvSpPr>
        <dsp:cNvPr id="0" name=""/>
        <dsp:cNvSpPr/>
      </dsp:nvSpPr>
      <dsp:spPr>
        <a:xfrm>
          <a:off x="3215401" y="4264383"/>
          <a:ext cx="3794996" cy="761768"/>
        </a:xfrm>
        <a:prstGeom prst="chevron">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30480" rIns="0" bIns="30480" numCol="1" spcCol="1270" anchor="ctr" anchorCtr="0">
          <a:noAutofit/>
        </a:bodyPr>
        <a:lstStyle/>
        <a:p>
          <a:pPr lvl="0" algn="ctr" defTabSz="2133600">
            <a:lnSpc>
              <a:spcPct val="90000"/>
            </a:lnSpc>
            <a:spcBef>
              <a:spcPct val="0"/>
            </a:spcBef>
            <a:spcAft>
              <a:spcPct val="35000"/>
            </a:spcAft>
          </a:pPr>
          <a:r>
            <a:rPr lang="en-US" sz="4800" kern="1200" dirty="0"/>
            <a:t>Time-based</a:t>
          </a:r>
        </a:p>
      </dsp:txBody>
      <dsp:txXfrm>
        <a:off x="3596285" y="4264383"/>
        <a:ext cx="3033228" cy="76176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EDCCF-C7B6-42C8-B06C-E896307D839B}" type="datetimeFigureOut">
              <a:rPr lang="en-US" smtClean="0"/>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F50A4-1C80-4005-94C5-2ED3EC4F16F4}" type="slidenum">
              <a:rPr lang="en-US" smtClean="0"/>
              <a:t>‹#›</a:t>
            </a:fld>
            <a:endParaRPr lang="en-US"/>
          </a:p>
        </p:txBody>
      </p:sp>
    </p:spTree>
    <p:extLst>
      <p:ext uri="{BB962C8B-B14F-4D97-AF65-F5344CB8AC3E}">
        <p14:creationId xmlns:p14="http://schemas.microsoft.com/office/powerpoint/2010/main" val="386744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HMcQKz3H0yY"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hue8@cdc.gov"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Welcome to </a:t>
            </a:r>
            <a:r>
              <a:rPr lang="en-US" sz="1200" i="1" kern="1200" dirty="0">
                <a:solidFill>
                  <a:schemeClr val="tx1"/>
                </a:solidFill>
                <a:effectLst/>
                <a:latin typeface="+mn-lt"/>
                <a:ea typeface="+mn-ea"/>
                <a:cs typeface="+mn-cs"/>
              </a:rPr>
              <a:t>Professional Development 101: The Basics</a:t>
            </a:r>
            <a:r>
              <a:rPr lang="en-US" sz="1200" kern="1200" dirty="0">
                <a:solidFill>
                  <a:schemeClr val="tx1"/>
                </a:solidFill>
                <a:effectLst/>
                <a:latin typeface="+mn-lt"/>
                <a:ea typeface="+mn-ea"/>
                <a:cs typeface="+mn-cs"/>
              </a:rPr>
              <a:t>, the first course in the Professional Development series.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My name is Bridget </a:t>
            </a:r>
            <a:r>
              <a:rPr lang="en-US" sz="1200" kern="1200" dirty="0" err="1">
                <a:solidFill>
                  <a:schemeClr val="tx1"/>
                </a:solidFill>
                <a:effectLst/>
                <a:latin typeface="+mn-lt"/>
                <a:ea typeface="+mn-ea"/>
                <a:cs typeface="+mn-cs"/>
              </a:rPr>
              <a:t>Borgogna</a:t>
            </a:r>
            <a:r>
              <a:rPr lang="en-US" sz="1200" kern="1200" dirty="0">
                <a:solidFill>
                  <a:schemeClr val="tx1"/>
                </a:solidFill>
                <a:effectLst/>
                <a:latin typeface="+mn-lt"/>
                <a:ea typeface="+mn-ea"/>
                <a:cs typeface="+mn-cs"/>
              </a:rPr>
              <a:t>, and I am a health education specialist and project officer at CDC’s Division of Population Health, School Health Branch. I’m joined by Melissa </a:t>
            </a:r>
            <a:r>
              <a:rPr lang="en-US" sz="1200" kern="1200" dirty="0" err="1">
                <a:solidFill>
                  <a:schemeClr val="tx1"/>
                </a:solidFill>
                <a:effectLst/>
                <a:latin typeface="+mn-lt"/>
                <a:ea typeface="+mn-ea"/>
                <a:cs typeface="+mn-cs"/>
              </a:rPr>
              <a:t>Fahrenbruch</a:t>
            </a:r>
            <a:r>
              <a:rPr lang="en-US" sz="1200" kern="1200" dirty="0">
                <a:solidFill>
                  <a:schemeClr val="tx1"/>
                </a:solidFill>
                <a:effectLst/>
                <a:latin typeface="+mn-lt"/>
                <a:ea typeface="+mn-ea"/>
                <a:cs typeface="+mn-cs"/>
              </a:rPr>
              <a:t>, who is the team lead for the Program and Professional Development team in the School Health Branch.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Hello. I’m looking forward to kicking off the series with you.</a:t>
            </a:r>
          </a:p>
        </p:txBody>
      </p:sp>
      <p:sp>
        <p:nvSpPr>
          <p:cNvPr id="4" name="Slide Number Placeholder 3"/>
          <p:cNvSpPr>
            <a:spLocks noGrp="1"/>
          </p:cNvSpPr>
          <p:nvPr>
            <p:ph type="sldNum" sz="quarter" idx="10"/>
          </p:nvPr>
        </p:nvSpPr>
        <p:spPr/>
        <p:txBody>
          <a:bodyPr/>
          <a:lstStyle/>
          <a:p>
            <a:fld id="{DE8F50A4-1C80-4005-94C5-2ED3EC4F16F4}" type="slidenum">
              <a:rPr lang="en-US" smtClean="0"/>
              <a:t>3</a:t>
            </a:fld>
            <a:endParaRPr lang="en-US"/>
          </a:p>
        </p:txBody>
      </p:sp>
    </p:spTree>
    <p:extLst>
      <p:ext uri="{BB962C8B-B14F-4D97-AF65-F5344CB8AC3E}">
        <p14:creationId xmlns:p14="http://schemas.microsoft.com/office/powerpoint/2010/main" val="2907807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In </a:t>
            </a:r>
            <a:r>
              <a:rPr lang="en-US" sz="1200" i="1" kern="1200" dirty="0">
                <a:solidFill>
                  <a:schemeClr val="tx1"/>
                </a:solidFill>
                <a:effectLst/>
                <a:latin typeface="+mn-lt"/>
                <a:ea typeface="+mn-ea"/>
                <a:cs typeface="+mn-cs"/>
              </a:rPr>
              <a:t>synchronous</a:t>
            </a:r>
            <a:r>
              <a:rPr lang="en-US" sz="1200" kern="1200" dirty="0">
                <a:solidFill>
                  <a:schemeClr val="tx1"/>
                </a:solidFill>
                <a:effectLst/>
                <a:latin typeface="+mn-lt"/>
                <a:ea typeface="+mn-ea"/>
                <a:cs typeface="+mn-cs"/>
              </a:rPr>
              <a:t> delivery, instruction is conducted in real time. That is, all participants are present at the same time.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Synchronous delivery most closely resembles a traditional classroom, despite the participants being located remotely.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Exactly. It requires an organized timetable and an instructor to be present. Participants can typically interact with the instructor, and they may even interact with each other. Web-, video-, or phone-conferencing, live streaming, and Internet radio are all examples of synchronous technology.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Web-conferencing software, such as Adobe Connect, usually contains interactive tools such as hand raising, polling, and chatting.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These tools are helpful for the instructor to engage participants.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14</a:t>
            </a:fld>
            <a:endParaRPr lang="en-US"/>
          </a:p>
        </p:txBody>
      </p:sp>
    </p:spTree>
    <p:extLst>
      <p:ext uri="{BB962C8B-B14F-4D97-AF65-F5344CB8AC3E}">
        <p14:creationId xmlns:p14="http://schemas.microsoft.com/office/powerpoint/2010/main" val="3378667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In </a:t>
            </a:r>
            <a:r>
              <a:rPr lang="en-US" sz="1200" i="1" kern="1200" dirty="0">
                <a:solidFill>
                  <a:schemeClr val="tx1"/>
                </a:solidFill>
                <a:effectLst/>
                <a:latin typeface="+mn-lt"/>
                <a:ea typeface="+mn-ea"/>
                <a:cs typeface="+mn-cs"/>
              </a:rPr>
              <a:t>asynchronous</a:t>
            </a:r>
            <a:r>
              <a:rPr lang="en-US" sz="1200" kern="1200" dirty="0">
                <a:solidFill>
                  <a:schemeClr val="tx1"/>
                </a:solidFill>
                <a:effectLst/>
                <a:latin typeface="+mn-lt"/>
                <a:ea typeface="+mn-ea"/>
                <a:cs typeface="+mn-cs"/>
              </a:rPr>
              <a:t> delivery, instruction is self-paced. Participants access course materials on their own schedules and are not required to be together at the same time. Delivery technology includes video and audio recordings, discussion board forums, e-mail, and self-directed print materials.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The good ole postal service and CDs you mentioned earlier are also good examples.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Ha…that’s true!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synchronous and asynchronous technologies are combined, that is called hybrid or blended learning.</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15</a:t>
            </a:fld>
            <a:endParaRPr lang="en-US"/>
          </a:p>
        </p:txBody>
      </p:sp>
    </p:spTree>
    <p:extLst>
      <p:ext uri="{BB962C8B-B14F-4D97-AF65-F5344CB8AC3E}">
        <p14:creationId xmlns:p14="http://schemas.microsoft.com/office/powerpoint/2010/main" val="335345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Another form of offerings is the information and presentation session.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Presentations are tailored to specific audiences also, but their purpose is to provide a </a:t>
            </a:r>
            <a:r>
              <a:rPr lang="en-US" sz="1200" b="1" kern="1200" dirty="0">
                <a:solidFill>
                  <a:schemeClr val="tx1"/>
                </a:solidFill>
                <a:effectLst/>
                <a:latin typeface="+mn-lt"/>
                <a:ea typeface="+mn-ea"/>
                <a:cs typeface="+mn-cs"/>
              </a:rPr>
              <a:t>familiarity</a:t>
            </a:r>
            <a:r>
              <a:rPr lang="en-US" sz="1200" kern="1200" dirty="0">
                <a:solidFill>
                  <a:schemeClr val="tx1"/>
                </a:solidFill>
                <a:effectLst/>
                <a:latin typeface="+mn-lt"/>
                <a:ea typeface="+mn-ea"/>
                <a:cs typeface="+mn-cs"/>
              </a:rPr>
              <a:t> level of knowledge on a specific topic. At the end of the session, participants have enough information to decide whether or not to pursue further investigation or implementation of the topic.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Your audience for an information session could be school administrators, faculty, education and health professionals, adolescents, parents, college students, legislators, or community groups.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those are good examples.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16</a:t>
            </a:fld>
            <a:endParaRPr lang="en-US"/>
          </a:p>
        </p:txBody>
      </p:sp>
    </p:spTree>
    <p:extLst>
      <p:ext uri="{BB962C8B-B14F-4D97-AF65-F5344CB8AC3E}">
        <p14:creationId xmlns:p14="http://schemas.microsoft.com/office/powerpoint/2010/main" val="1203002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Information sessions can be delivered in a variety of ways: in person, online, or in paper-based formats. Sessions can be one-time events or a series of events. They are delivered in a short time, usually between 30 minutes and an hour, and definitely not more than three hours.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So, if I’m marketing a training idea, such as using the School Health Index, and I give a 20-minute presentation about it—that’s not training. That’s an information session, right?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that’s correct. In that case, the focus is on providing information rather than building skills.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17</a:t>
            </a:fld>
            <a:endParaRPr lang="en-US"/>
          </a:p>
        </p:txBody>
      </p:sp>
    </p:spTree>
    <p:extLst>
      <p:ext uri="{BB962C8B-B14F-4D97-AF65-F5344CB8AC3E}">
        <p14:creationId xmlns:p14="http://schemas.microsoft.com/office/powerpoint/2010/main" val="375130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We’ve talked about events and information and presentation sessions. The final offering we need to talk about is technical assistance.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Technical assistance is the process of providing targeted support to an organization with a development need or problem. It is an effective method for building the capacity of an organization.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It’s also known as TA and commonly referred to as consulting.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Right! TA involves communication between a specialist or consultant and the organization. The specialist should be aware of the organizational culture and any specific circumstances related to the development need.</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18</a:t>
            </a:fld>
            <a:endParaRPr lang="en-US"/>
          </a:p>
        </p:txBody>
      </p:sp>
    </p:spTree>
    <p:extLst>
      <p:ext uri="{BB962C8B-B14F-4D97-AF65-F5344CB8AC3E}">
        <p14:creationId xmlns:p14="http://schemas.microsoft.com/office/powerpoint/2010/main" val="1111256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Core principles of good technical assistance means that it is:</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Collaborative</a:t>
            </a:r>
            <a:r>
              <a:rPr lang="en-US" sz="1200" kern="1200" dirty="0">
                <a:solidFill>
                  <a:schemeClr val="tx1"/>
                </a:solidFill>
                <a:effectLst/>
                <a:latin typeface="+mn-lt"/>
                <a:ea typeface="+mn-ea"/>
                <a:cs typeface="+mn-cs"/>
              </a:rPr>
              <a:t>. Work jointly with the organization’s staff to identify underlying needs.</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Systematic</a:t>
            </a:r>
            <a:r>
              <a:rPr lang="en-US" sz="1200" kern="1200" dirty="0">
                <a:solidFill>
                  <a:schemeClr val="tx1"/>
                </a:solidFill>
                <a:effectLst/>
                <a:latin typeface="+mn-lt"/>
                <a:ea typeface="+mn-ea"/>
                <a:cs typeface="+mn-cs"/>
              </a:rPr>
              <a:t>. Use an orderly approach.</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Targeted</a:t>
            </a:r>
            <a:r>
              <a:rPr lang="en-US" sz="1200" kern="1200" dirty="0">
                <a:solidFill>
                  <a:schemeClr val="tx1"/>
                </a:solidFill>
                <a:effectLst/>
                <a:latin typeface="+mn-lt"/>
                <a:ea typeface="+mn-ea"/>
                <a:cs typeface="+mn-cs"/>
              </a:rPr>
              <a:t>. Determine where technical assistance will have the greatest impact.</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Adaptive</a:t>
            </a:r>
            <a:r>
              <a:rPr lang="en-US" sz="1200" kern="1200" dirty="0">
                <a:solidFill>
                  <a:schemeClr val="tx1"/>
                </a:solidFill>
                <a:effectLst/>
                <a:latin typeface="+mn-lt"/>
                <a:ea typeface="+mn-ea"/>
                <a:cs typeface="+mn-cs"/>
              </a:rPr>
              <a:t>. Be flexible.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Flexibility is always key—especially given different audiences.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Right! Continuing with the core principles, good technical assistance is:</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Customized</a:t>
            </a:r>
            <a:r>
              <a:rPr lang="en-US" sz="1200" kern="1200" dirty="0">
                <a:solidFill>
                  <a:schemeClr val="tx1"/>
                </a:solidFill>
                <a:effectLst/>
                <a:latin typeface="+mn-lt"/>
                <a:ea typeface="+mn-ea"/>
                <a:cs typeface="+mn-cs"/>
              </a:rPr>
              <a:t>. Respond to the unique needs of the organization.</a:t>
            </a:r>
          </a:p>
          <a:p>
            <a:pPr marL="628650" lvl="1" indent="-171450">
              <a:buFont typeface="Arial" panose="020B0604020202020204" pitchFamily="34" charset="0"/>
              <a:buChar char="•"/>
            </a:pPr>
            <a:r>
              <a:rPr lang="en-US" sz="1200" i="1" kern="1200" dirty="0">
                <a:solidFill>
                  <a:schemeClr val="tx1"/>
                </a:solidFill>
                <a:effectLst/>
                <a:latin typeface="+mn-lt"/>
                <a:ea typeface="+mn-ea"/>
                <a:cs typeface="+mn-cs"/>
              </a:rPr>
              <a:t>Results-driven</a:t>
            </a:r>
            <a:r>
              <a:rPr lang="en-US" sz="1200" kern="1200" dirty="0">
                <a:solidFill>
                  <a:schemeClr val="tx1"/>
                </a:solidFill>
                <a:effectLst/>
                <a:latin typeface="+mn-lt"/>
                <a:ea typeface="+mn-ea"/>
                <a:cs typeface="+mn-cs"/>
              </a:rPr>
              <a:t>. Identify measures that indicate improvement.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19</a:t>
            </a:fld>
            <a:endParaRPr lang="en-US"/>
          </a:p>
        </p:txBody>
      </p:sp>
    </p:spTree>
    <p:extLst>
      <p:ext uri="{BB962C8B-B14F-4D97-AF65-F5344CB8AC3E}">
        <p14:creationId xmlns:p14="http://schemas.microsoft.com/office/powerpoint/2010/main" val="876281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There is flexibility in how technical assistance is provided and what it looks like. The structure can be one-on-one consultation or small-group facilitation, which can be provided in person or by phone, e-mail, and of course, Internet technologies such as Web-conferencing.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One-on-one technical assistance is also known as coaching or mentoring.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That’s a good point. I should also point out that TA is typically delivered over an extended period.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20</a:t>
            </a:fld>
            <a:endParaRPr lang="en-US"/>
          </a:p>
        </p:txBody>
      </p:sp>
    </p:spTree>
    <p:extLst>
      <p:ext uri="{BB962C8B-B14F-4D97-AF65-F5344CB8AC3E}">
        <p14:creationId xmlns:p14="http://schemas.microsoft.com/office/powerpoint/2010/main" val="1013804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That wraps up our discussion of professional development activities. We talked about how events, information and presentation sessions, and technical assistance are delivered and their average length.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Now, let’s take a minute to review.</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21</a:t>
            </a:fld>
            <a:endParaRPr lang="en-US"/>
          </a:p>
        </p:txBody>
      </p:sp>
    </p:spTree>
    <p:extLst>
      <p:ext uri="{BB962C8B-B14F-4D97-AF65-F5344CB8AC3E}">
        <p14:creationId xmlns:p14="http://schemas.microsoft.com/office/powerpoint/2010/main" val="1838663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Now, we will turn our attention to six professional development practices that we will refer to as PD Practices. In this section, we will talk about the PD Practices framework and potential outcomes.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are the six practices.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24</a:t>
            </a:fld>
            <a:endParaRPr lang="en-US"/>
          </a:p>
        </p:txBody>
      </p:sp>
    </p:spTree>
    <p:extLst>
      <p:ext uri="{BB962C8B-B14F-4D97-AF65-F5344CB8AC3E}">
        <p14:creationId xmlns:p14="http://schemas.microsoft.com/office/powerpoint/2010/main" val="2069799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 </a:t>
            </a:r>
            <a:r>
              <a:rPr lang="en-US" sz="1200" kern="1200" dirty="0">
                <a:solidFill>
                  <a:schemeClr val="tx1"/>
                </a:solidFill>
                <a:effectLst/>
                <a:latin typeface="+mn-lt"/>
                <a:ea typeface="+mn-ea"/>
                <a:cs typeface="+mn-cs"/>
              </a:rPr>
              <a:t>The PD Practices emphasize quality over quantity, with a solid framework supported by best practices. Although not a step-by-step formula, the PD Practices do follow a logical flow, from one practice to the next.</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25</a:t>
            </a:fld>
            <a:endParaRPr lang="en-US"/>
          </a:p>
        </p:txBody>
      </p:sp>
    </p:spTree>
    <p:extLst>
      <p:ext uri="{BB962C8B-B14F-4D97-AF65-F5344CB8AC3E}">
        <p14:creationId xmlns:p14="http://schemas.microsoft.com/office/powerpoint/2010/main" val="308625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In Part 1 of this course, we’ll introduce you to Professional Development Practices that are based on research and best practices. The practices were developed in partnership with Rocky Mountain Center for Health Promotion and Education, or RMC Health.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Yes, we have worked with RMC Health for a number of years. We partnered with them in 2012 to help funded partners strengthen their education delivery through professional development activities.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By providing courses like this, we believe we can help you increase the skill-building capacity of your staff, as they work toward improving health and educational outcomes among youth.</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a:t>
            </a:fld>
            <a:endParaRPr lang="en-US"/>
          </a:p>
        </p:txBody>
      </p:sp>
    </p:spTree>
    <p:extLst>
      <p:ext uri="{BB962C8B-B14F-4D97-AF65-F5344CB8AC3E}">
        <p14:creationId xmlns:p14="http://schemas.microsoft.com/office/powerpoint/2010/main" val="2668793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B: </a:t>
            </a:r>
            <a:r>
              <a:rPr lang="en-US" sz="1200" b="1" kern="1200" dirty="0">
                <a:solidFill>
                  <a:schemeClr val="tx1"/>
                </a:solidFill>
                <a:effectLst/>
                <a:latin typeface="+mn-lt"/>
                <a:ea typeface="+mn-ea"/>
                <a:cs typeface="+mn-cs"/>
              </a:rPr>
              <a:t>Sustaining</a:t>
            </a:r>
            <a:r>
              <a:rPr lang="en-US" sz="1200" kern="1200" dirty="0">
                <a:solidFill>
                  <a:schemeClr val="tx1"/>
                </a:solidFill>
                <a:effectLst/>
                <a:latin typeface="+mn-lt"/>
                <a:ea typeface="+mn-ea"/>
                <a:cs typeface="+mn-cs"/>
              </a:rPr>
              <a:t> a PD infrastructure builds professional and agency capacity. PD Practices allow you to </a:t>
            </a:r>
            <a:r>
              <a:rPr lang="en-US" sz="1200" b="1" kern="1200" dirty="0">
                <a:solidFill>
                  <a:schemeClr val="tx1"/>
                </a:solidFill>
                <a:effectLst/>
                <a:latin typeface="+mn-lt"/>
                <a:ea typeface="+mn-ea"/>
                <a:cs typeface="+mn-cs"/>
              </a:rPr>
              <a:t>design</a:t>
            </a:r>
            <a:r>
              <a:rPr lang="en-US" sz="1200" kern="1200" dirty="0">
                <a:solidFill>
                  <a:schemeClr val="tx1"/>
                </a:solidFill>
                <a:effectLst/>
                <a:latin typeface="+mn-lt"/>
                <a:ea typeface="+mn-ea"/>
                <a:cs typeface="+mn-cs"/>
              </a:rPr>
              <a:t> instructionally sound professional development activities under optimal conditions. </a:t>
            </a:r>
            <a:r>
              <a:rPr lang="en-US" sz="1200" b="1" kern="1200" dirty="0">
                <a:solidFill>
                  <a:schemeClr val="tx1"/>
                </a:solidFill>
                <a:effectLst/>
                <a:latin typeface="+mn-lt"/>
                <a:ea typeface="+mn-ea"/>
                <a:cs typeface="+mn-cs"/>
              </a:rPr>
              <a:t>Marketing</a:t>
            </a:r>
            <a:r>
              <a:rPr lang="en-US" sz="1200" kern="1200" dirty="0">
                <a:solidFill>
                  <a:schemeClr val="tx1"/>
                </a:solidFill>
                <a:effectLst/>
                <a:latin typeface="+mn-lt"/>
                <a:ea typeface="+mn-ea"/>
                <a:cs typeface="+mn-cs"/>
              </a:rPr>
              <a:t> becomes more focused because of sustained contacts and consistent services. </a:t>
            </a:r>
            <a:r>
              <a:rPr lang="en-US" sz="1200" b="1" kern="1200" dirty="0">
                <a:solidFill>
                  <a:schemeClr val="tx1"/>
                </a:solidFill>
                <a:effectLst/>
                <a:latin typeface="+mn-lt"/>
                <a:ea typeface="+mn-ea"/>
                <a:cs typeface="+mn-cs"/>
              </a:rPr>
              <a:t>Delivery</a:t>
            </a:r>
            <a:r>
              <a:rPr lang="en-US" sz="1200" kern="1200" dirty="0">
                <a:solidFill>
                  <a:schemeClr val="tx1"/>
                </a:solidFill>
                <a:effectLst/>
                <a:latin typeface="+mn-lt"/>
                <a:ea typeface="+mn-ea"/>
                <a:cs typeface="+mn-cs"/>
              </a:rPr>
              <a:t> is streamlined to be responsive and timely. </a:t>
            </a:r>
            <a:r>
              <a:rPr lang="en-US" sz="1200" b="1" kern="1200" dirty="0">
                <a:solidFill>
                  <a:schemeClr val="tx1"/>
                </a:solidFill>
                <a:effectLst/>
                <a:latin typeface="+mn-lt"/>
                <a:ea typeface="+mn-ea"/>
                <a:cs typeface="+mn-cs"/>
              </a:rPr>
              <a:t>Follow-up</a:t>
            </a:r>
            <a:r>
              <a:rPr lang="en-US" sz="1200" kern="1200" dirty="0">
                <a:solidFill>
                  <a:schemeClr val="tx1"/>
                </a:solidFill>
                <a:effectLst/>
                <a:latin typeface="+mn-lt"/>
                <a:ea typeface="+mn-ea"/>
                <a:cs typeface="+mn-cs"/>
              </a:rPr>
              <a:t> efforts support growth to meet goals. </a:t>
            </a:r>
            <a:r>
              <a:rPr lang="en-US" sz="1200" b="1" kern="1200" dirty="0">
                <a:solidFill>
                  <a:schemeClr val="tx1"/>
                </a:solidFill>
                <a:effectLst/>
                <a:latin typeface="+mn-lt"/>
                <a:ea typeface="+mn-ea"/>
                <a:cs typeface="+mn-cs"/>
              </a:rPr>
              <a:t>Evaluation</a:t>
            </a:r>
            <a:r>
              <a:rPr lang="en-US" sz="1200" kern="1200" dirty="0">
                <a:solidFill>
                  <a:schemeClr val="tx1"/>
                </a:solidFill>
                <a:effectLst/>
                <a:latin typeface="+mn-lt"/>
                <a:ea typeface="+mn-ea"/>
                <a:cs typeface="+mn-cs"/>
              </a:rPr>
              <a:t> of the processes allows continuous improvement.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I do see a logical flow here.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Exactly.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26</a:t>
            </a:fld>
            <a:endParaRPr lang="en-US"/>
          </a:p>
        </p:txBody>
      </p:sp>
    </p:spTree>
    <p:extLst>
      <p:ext uri="{BB962C8B-B14F-4D97-AF65-F5344CB8AC3E}">
        <p14:creationId xmlns:p14="http://schemas.microsoft.com/office/powerpoint/2010/main" val="3199268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Promoting professional development allows organizations to augment their professional capacity. The ability to achieve the organization’s mission increases when program staff receive the support they need to do their best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What improvements can organizations expect to see when they follow PD Practices?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Measurable outcomes include increases in: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Skills and knowledge;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Implementation of programs, practices, and policies;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Quality, quantity, or cost-effectiveness of programs, practices, and policies; and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Sustainability of the infrastructure or systems that support programs, practices, and policies.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27</a:t>
            </a:fld>
            <a:endParaRPr lang="en-US"/>
          </a:p>
        </p:txBody>
      </p:sp>
    </p:spTree>
    <p:extLst>
      <p:ext uri="{BB962C8B-B14F-4D97-AF65-F5344CB8AC3E}">
        <p14:creationId xmlns:p14="http://schemas.microsoft.com/office/powerpoint/2010/main" val="2716181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Partnerships between program staff and professional development providers involve cooperation and collaboration as professional development teams.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Yes, I can see where collaboration can lead to sustained conversations and awareness. Activities are more likely to be designed to meet identified needs. Partnerships could also allow PD teams to build on previous evaluation results.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28</a:t>
            </a:fld>
            <a:endParaRPr lang="en-US"/>
          </a:p>
        </p:txBody>
      </p:sp>
    </p:spTree>
    <p:extLst>
      <p:ext uri="{BB962C8B-B14F-4D97-AF65-F5344CB8AC3E}">
        <p14:creationId xmlns:p14="http://schemas.microsoft.com/office/powerpoint/2010/main" val="3659465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Characteristics of good partnerships include: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Mutual respect;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Coordination of administrative responsibility;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Reciprocal roles;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Shared participation in decision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making;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Mutual accountability; and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Transparency</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29</a:t>
            </a:fld>
            <a:endParaRPr lang="en-US"/>
          </a:p>
        </p:txBody>
      </p:sp>
    </p:spTree>
    <p:extLst>
      <p:ext uri="{BB962C8B-B14F-4D97-AF65-F5344CB8AC3E}">
        <p14:creationId xmlns:p14="http://schemas.microsoft.com/office/powerpoint/2010/main" val="3277365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 What are some outcomes that organizations have seen through partnerships?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 As organizations grow in professional capacity and effective partnerships, they see outcomes such as: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Increased contributions from program staff because of improved skills and knowledge;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Synergy through collaboration;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Increased program resilience; and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Better alignment between professional and organizational goals.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30</a:t>
            </a:fld>
            <a:endParaRPr lang="en-US"/>
          </a:p>
        </p:txBody>
      </p:sp>
    </p:spTree>
    <p:extLst>
      <p:ext uri="{BB962C8B-B14F-4D97-AF65-F5344CB8AC3E}">
        <p14:creationId xmlns:p14="http://schemas.microsoft.com/office/powerpoint/2010/main" val="1140865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 OK! That wraps up our section on the PD Practices framework and potential outcomes organizations can derive by following the practices. Now, let’s take a minute to do an exercise to review those potential outcomes.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31</a:t>
            </a:fld>
            <a:endParaRPr lang="en-US"/>
          </a:p>
        </p:txBody>
      </p:sp>
    </p:spTree>
    <p:extLst>
      <p:ext uri="{BB962C8B-B14F-4D97-AF65-F5344CB8AC3E}">
        <p14:creationId xmlns:p14="http://schemas.microsoft.com/office/powerpoint/2010/main" val="1616271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Earlier, we described what the six professional development practices are. Now, we’ll go into detail for the first three practices: Sustain, Design, and Market. We will cover the remaining three practices, Deliver, Follow-Up, and Evaluate, in Part 2 of this course.</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34</a:t>
            </a:fld>
            <a:endParaRPr lang="en-US"/>
          </a:p>
        </p:txBody>
      </p:sp>
    </p:spTree>
    <p:extLst>
      <p:ext uri="{BB962C8B-B14F-4D97-AF65-F5344CB8AC3E}">
        <p14:creationId xmlns:p14="http://schemas.microsoft.com/office/powerpoint/2010/main" val="278664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The first PD Practice is:</a:t>
            </a:r>
            <a:r>
              <a:rPr lang="en-US" sz="1200" b="1" kern="1200" dirty="0">
                <a:solidFill>
                  <a:schemeClr val="tx1"/>
                </a:solidFill>
                <a:effectLst/>
                <a:latin typeface="+mn-lt"/>
                <a:ea typeface="+mn-ea"/>
                <a:cs typeface="+mn-cs"/>
              </a:rPr>
              <a:t> Sustain </a:t>
            </a:r>
            <a:r>
              <a:rPr lang="en-US" sz="1200" kern="1200" dirty="0">
                <a:solidFill>
                  <a:schemeClr val="tx1"/>
                </a:solidFill>
                <a:effectLst/>
                <a:latin typeface="+mn-lt"/>
                <a:ea typeface="+mn-ea"/>
                <a:cs typeface="+mn-cs"/>
              </a:rPr>
              <a:t>a Professional Development Infrastructure.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practice provides the underlying foundation for all the other practices. We can think of the </a:t>
            </a:r>
            <a:r>
              <a:rPr lang="en-US" sz="1200" b="1" kern="1200" dirty="0">
                <a:solidFill>
                  <a:schemeClr val="tx1"/>
                </a:solidFill>
                <a:effectLst/>
                <a:latin typeface="+mn-lt"/>
                <a:ea typeface="+mn-ea"/>
                <a:cs typeface="+mn-cs"/>
              </a:rPr>
              <a:t>sustain</a:t>
            </a:r>
            <a:r>
              <a:rPr lang="en-US" sz="1200" kern="1200" dirty="0">
                <a:solidFill>
                  <a:schemeClr val="tx1"/>
                </a:solidFill>
                <a:effectLst/>
                <a:latin typeface="+mn-lt"/>
                <a:ea typeface="+mn-ea"/>
                <a:cs typeface="+mn-cs"/>
              </a:rPr>
              <a:t> practice in the same way that we think of the architecture of a house: it provides the framework of your professional development program.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solid framework establishes the standard of practice for building and sustaining a strong PD infrastructure. Without a viable infrastructure, it is difficult to achieve sustainable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practice sets the stage for success through:</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Strong leadership;</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Advocacy for PD;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 skilled team of staff and trainers;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Alignment with planning tools, such as your strategic plan or work plan; and 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Plan for evaluation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35</a:t>
            </a:fld>
            <a:endParaRPr lang="en-US"/>
          </a:p>
        </p:txBody>
      </p:sp>
    </p:spTree>
    <p:extLst>
      <p:ext uri="{BB962C8B-B14F-4D97-AF65-F5344CB8AC3E}">
        <p14:creationId xmlns:p14="http://schemas.microsoft.com/office/powerpoint/2010/main" val="3305401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 So, what would you say are key characteristics of an effective infrastructure?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Top on the list is a culture of continuous learning that includes both formal and informal PD, with substantial contact hours for formal PD.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An appropriate number of contact hours would be between 30 and 100 hours. An example of informal PD is the use of self-reflection tools, such as personality type indicators or personal learning journals.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Next on the list of key characteristics is a focus on specific, relevant content, closely followed by professional collaboration.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Learning teams are excellent for collaboration! Teamwork leads to increases in consistency, problem solving, and willingness to share.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Exactly! And teams also provide a balance of pressure and support.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What do you mean by pressure? Busy professionals have enough pressure to deal with!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True, but this kind of pressure is good. It leads to accountability of team members, and support offers encouragement and sharing of resources among the team.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I see what you mean. That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a good balance!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know of some helpful tools. RMC Health developed several a few years ago to identify gaps in PD infrastructures. One is “</a:t>
            </a:r>
            <a:r>
              <a:rPr lang="en-US" sz="1200" i="1" kern="1200" dirty="0">
                <a:solidFill>
                  <a:schemeClr val="tx1"/>
                </a:solidFill>
                <a:effectLst/>
                <a:latin typeface="+mn-lt"/>
                <a:ea typeface="+mn-ea"/>
                <a:cs typeface="+mn-cs"/>
              </a:rPr>
              <a:t>How Strong Is Our Program PD Infrastructure?</a:t>
            </a:r>
            <a:r>
              <a:rPr lang="en-US" sz="1200" kern="1200" dirty="0">
                <a:solidFill>
                  <a:schemeClr val="tx1"/>
                </a:solidFill>
                <a:effectLst/>
                <a:latin typeface="+mn-lt"/>
                <a:ea typeface="+mn-ea"/>
                <a:cs typeface="+mn-cs"/>
              </a:rPr>
              <a:t>” It helps evaluate the status of your team-building, advocacy, evaluation, and cadre-development processes. Another is the “</a:t>
            </a:r>
            <a:r>
              <a:rPr lang="en-US" sz="1200" i="1" kern="1200" dirty="0">
                <a:solidFill>
                  <a:schemeClr val="tx1"/>
                </a:solidFill>
                <a:effectLst/>
                <a:latin typeface="+mn-lt"/>
                <a:ea typeface="+mn-ea"/>
                <a:cs typeface="+mn-cs"/>
              </a:rPr>
              <a:t>Professional Development Practices Inventory</a:t>
            </a:r>
            <a:r>
              <a:rPr lang="en-US" sz="1200" kern="1200" dirty="0">
                <a:solidFill>
                  <a:schemeClr val="tx1"/>
                </a:solidFill>
                <a:effectLst/>
                <a:latin typeface="+mn-lt"/>
                <a:ea typeface="+mn-ea"/>
                <a:cs typeface="+mn-cs"/>
              </a:rPr>
              <a:t>.” It walks you through suggested processes for each practice and helps you determine priorities and next steps.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Thanks for pointing that out. These tools are available in the Additional Resources section of this course. We will share other resources with you as we go along.</a:t>
            </a:r>
          </a:p>
        </p:txBody>
      </p:sp>
      <p:sp>
        <p:nvSpPr>
          <p:cNvPr id="4" name="Slide Number Placeholder 3"/>
          <p:cNvSpPr>
            <a:spLocks noGrp="1"/>
          </p:cNvSpPr>
          <p:nvPr>
            <p:ph type="sldNum" sz="quarter" idx="10"/>
          </p:nvPr>
        </p:nvSpPr>
        <p:spPr/>
        <p:txBody>
          <a:bodyPr/>
          <a:lstStyle/>
          <a:p>
            <a:fld id="{DE8F50A4-1C80-4005-94C5-2ED3EC4F16F4}" type="slidenum">
              <a:rPr lang="en-US" smtClean="0"/>
              <a:t>36</a:t>
            </a:fld>
            <a:endParaRPr lang="en-US"/>
          </a:p>
        </p:txBody>
      </p:sp>
    </p:spTree>
    <p:extLst>
      <p:ext uri="{BB962C8B-B14F-4D97-AF65-F5344CB8AC3E}">
        <p14:creationId xmlns:p14="http://schemas.microsoft.com/office/powerpoint/2010/main" val="3742375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here are a number of strategies to follow to ensure a sustainable infrastructure. In the interest of time, I’ll go over just a few, and you can download a more comprehensive list from the Additional Resources section.</a:t>
            </a:r>
          </a:p>
          <a:p>
            <a:pPr marL="685800" lvl="1" indent="-228600">
              <a:buFont typeface="+mj-lt"/>
              <a:buAutoNum type="arabicPeriod"/>
            </a:pPr>
            <a:r>
              <a:rPr lang="en-US" sz="1200" kern="1200" dirty="0">
                <a:solidFill>
                  <a:schemeClr val="tx1"/>
                </a:solidFill>
                <a:effectLst/>
                <a:latin typeface="+mn-lt"/>
                <a:ea typeface="+mn-ea"/>
                <a:cs typeface="+mn-cs"/>
              </a:rPr>
              <a:t>Identify a person to provide leadership for PD efforts.</a:t>
            </a:r>
          </a:p>
          <a:p>
            <a:pPr marL="685800" lvl="1" indent="-228600">
              <a:buFont typeface="+mj-lt"/>
              <a:buAutoNum type="arabicPeriod"/>
            </a:pPr>
            <a:r>
              <a:rPr lang="en-US" sz="1200" kern="1200" dirty="0">
                <a:solidFill>
                  <a:schemeClr val="tx1"/>
                </a:solidFill>
                <a:effectLst/>
                <a:latin typeface="+mn-lt"/>
                <a:ea typeface="+mn-ea"/>
                <a:cs typeface="+mn-cs"/>
              </a:rPr>
              <a:t>Secure financial and human resources to support professional development and collaboration.</a:t>
            </a:r>
          </a:p>
          <a:p>
            <a:pPr marL="685800" lvl="1" indent="-228600">
              <a:buFont typeface="+mj-lt"/>
              <a:buAutoNum type="arabicPeriod"/>
            </a:pPr>
            <a:r>
              <a:rPr lang="en-US" sz="1200" kern="1200" dirty="0">
                <a:solidFill>
                  <a:schemeClr val="tx1"/>
                </a:solidFill>
                <a:effectLst/>
                <a:latin typeface="+mn-lt"/>
                <a:ea typeface="+mn-ea"/>
                <a:cs typeface="+mn-cs"/>
              </a:rPr>
              <a:t>Establish and implement a PD plan.</a:t>
            </a:r>
          </a:p>
          <a:p>
            <a:pPr marL="685800" lvl="1" indent="-228600">
              <a:buFont typeface="+mj-lt"/>
              <a:buAutoNum type="arabicPeriod"/>
            </a:pPr>
            <a:r>
              <a:rPr lang="en-US" sz="1200" kern="1200" dirty="0">
                <a:solidFill>
                  <a:schemeClr val="tx1"/>
                </a:solidFill>
                <a:effectLst/>
                <a:latin typeface="+mn-lt"/>
                <a:ea typeface="+mn-ea"/>
                <a:cs typeface="+mn-cs"/>
              </a:rPr>
              <a:t>Develop a process to ensure qualified PD providers that includes recruitment, development, and assessment.</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37</a:t>
            </a:fld>
            <a:endParaRPr lang="en-US"/>
          </a:p>
        </p:txBody>
      </p:sp>
    </p:spTree>
    <p:extLst>
      <p:ext uri="{BB962C8B-B14F-4D97-AF65-F5344CB8AC3E}">
        <p14:creationId xmlns:p14="http://schemas.microsoft.com/office/powerpoint/2010/main" val="85202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These are the points we’ll cover over the next hour.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define what we mean by professional development and go over key terms. We’ll introduce you to three of the six practices that, if used, can enhance your state’s professional development capabilities. Finally, we will share some strategies you can use with each practice.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Throughout the course, you’ll have opportunities to review, test your knowledge,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get more information. At the end, we’ll want to know your opinions about Part 1 of the course before we wrap up this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right, let’s get started!</a:t>
            </a:r>
          </a:p>
        </p:txBody>
      </p:sp>
      <p:sp>
        <p:nvSpPr>
          <p:cNvPr id="4" name="Slide Number Placeholder 3"/>
          <p:cNvSpPr>
            <a:spLocks noGrp="1"/>
          </p:cNvSpPr>
          <p:nvPr>
            <p:ph type="sldNum" sz="quarter" idx="10"/>
          </p:nvPr>
        </p:nvSpPr>
        <p:spPr/>
        <p:txBody>
          <a:bodyPr/>
          <a:lstStyle/>
          <a:p>
            <a:fld id="{DE8F50A4-1C80-4005-94C5-2ED3EC4F16F4}" type="slidenum">
              <a:rPr lang="en-US" smtClean="0"/>
              <a:t>5</a:t>
            </a:fld>
            <a:endParaRPr lang="en-US"/>
          </a:p>
        </p:txBody>
      </p:sp>
    </p:spTree>
    <p:extLst>
      <p:ext uri="{BB962C8B-B14F-4D97-AF65-F5344CB8AC3E}">
        <p14:creationId xmlns:p14="http://schemas.microsoft.com/office/powerpoint/2010/main" val="2174889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The next practice we will cover is: </a:t>
            </a:r>
            <a:r>
              <a:rPr lang="en-US" sz="1200" b="1" kern="1200" dirty="0">
                <a:solidFill>
                  <a:schemeClr val="tx1"/>
                </a:solidFill>
                <a:effectLst/>
                <a:latin typeface="+mn-lt"/>
                <a:ea typeface="+mn-ea"/>
                <a:cs typeface="+mn-cs"/>
              </a:rPr>
              <a:t>Design</a:t>
            </a:r>
            <a:r>
              <a:rPr lang="en-US" sz="1200" kern="1200" dirty="0">
                <a:solidFill>
                  <a:schemeClr val="tx1"/>
                </a:solidFill>
                <a:effectLst/>
                <a:latin typeface="+mn-lt"/>
                <a:ea typeface="+mn-ea"/>
                <a:cs typeface="+mn-cs"/>
              </a:rPr>
              <a:t> Professional Development Offerings.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keeping with our architectural analogy, the design practice can be viewed as the solid construction of the house. Solid PD offerings are thoughtfully designed with a specific purpose.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offerings are events, information sessions, and technical assistance. These are either designed for group or one-on-one settings, in person or online.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Group settings are typically training and presentation events, while one-on-one usually means technical assistance.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Absolutely.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38</a:t>
            </a:fld>
            <a:endParaRPr lang="en-US"/>
          </a:p>
        </p:txBody>
      </p:sp>
    </p:spTree>
    <p:extLst>
      <p:ext uri="{BB962C8B-B14F-4D97-AF65-F5344CB8AC3E}">
        <p14:creationId xmlns:p14="http://schemas.microsoft.com/office/powerpoint/2010/main" val="4263019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The key to a good design strategy is to start with effective training objectives.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Unclear objectives, too many objectives, or too much content in general are the most common mistakes people make when designing training.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You’re so right! Without thoughtful planning about the </a:t>
            </a:r>
            <a:r>
              <a:rPr lang="en-US" sz="1200" i="1" kern="1200" dirty="0">
                <a:solidFill>
                  <a:schemeClr val="tx1"/>
                </a:solidFill>
                <a:effectLst/>
                <a:latin typeface="+mn-lt"/>
                <a:ea typeface="+mn-ea"/>
                <a:cs typeface="+mn-cs"/>
              </a:rPr>
              <a:t>intent</a:t>
            </a:r>
            <a:r>
              <a:rPr lang="en-US" sz="1200" kern="1200" dirty="0">
                <a:solidFill>
                  <a:schemeClr val="tx1"/>
                </a:solidFill>
                <a:effectLst/>
                <a:latin typeface="+mn-lt"/>
                <a:ea typeface="+mn-ea"/>
                <a:cs typeface="+mn-cs"/>
              </a:rPr>
              <a:t> of the event, it is difficult to develop specific, measurable objectives and keep the agenda from spreading all over the place.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Ah, yes! Design ooze! That happens when there is an overabundance of content or irrelevant activities crammed into the agenda with little thought about the </a:t>
            </a:r>
            <a:r>
              <a:rPr lang="en-US" sz="1200" i="1" kern="1200" dirty="0">
                <a:solidFill>
                  <a:schemeClr val="tx1"/>
                </a:solidFill>
                <a:effectLst/>
                <a:latin typeface="+mn-lt"/>
                <a:ea typeface="+mn-ea"/>
                <a:cs typeface="+mn-cs"/>
              </a:rPr>
              <a:t>intent</a:t>
            </a:r>
            <a:r>
              <a:rPr lang="en-US" sz="1200" kern="1200" dirty="0">
                <a:solidFill>
                  <a:schemeClr val="tx1"/>
                </a:solidFill>
                <a:effectLst/>
                <a:latin typeface="+mn-lt"/>
                <a:ea typeface="+mn-ea"/>
                <a:cs typeface="+mn-cs"/>
              </a:rPr>
              <a:t> of the event. That’s a good way for participants to feel overwhelmed or become complacent.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Without clear objectives, participants are not clear about what is expected of them and fail to grasp the intended knowledge and skills. This ultimately leads to a lack of transfer of learning to the workplace.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So, what can designers do to stop the ooze?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I’m glad you asked. The bottom line is be intentional in your design! And that starts by beginning with the end in mind.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What do you mean?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After creating clearly written, feasible objectives, you end up with logical intended outcomes and a strong foundation that sets the intention and boundaries needed to guide the training design. Any potential content piece that does not align with the objectives is tossed 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You mention </a:t>
            </a:r>
            <a:r>
              <a:rPr lang="en-US" sz="1200" i="1" kern="1200" dirty="0">
                <a:solidFill>
                  <a:schemeClr val="tx1"/>
                </a:solidFill>
                <a:effectLst/>
                <a:latin typeface="+mn-lt"/>
                <a:ea typeface="+mn-ea"/>
                <a:cs typeface="+mn-cs"/>
              </a:rPr>
              <a:t>feasible</a:t>
            </a:r>
            <a:r>
              <a:rPr lang="en-US" sz="1200" kern="1200" dirty="0">
                <a:solidFill>
                  <a:schemeClr val="tx1"/>
                </a:solidFill>
                <a:effectLst/>
                <a:latin typeface="+mn-lt"/>
                <a:ea typeface="+mn-ea"/>
                <a:cs typeface="+mn-cs"/>
              </a:rPr>
              <a:t> objectives. You mean the objectives must be </a:t>
            </a:r>
            <a:r>
              <a:rPr lang="en-US" sz="1200" i="1" kern="1200" dirty="0">
                <a:solidFill>
                  <a:schemeClr val="tx1"/>
                </a:solidFill>
                <a:effectLst/>
                <a:latin typeface="+mn-lt"/>
                <a:ea typeface="+mn-ea"/>
                <a:cs typeface="+mn-cs"/>
              </a:rPr>
              <a:t>doable</a:t>
            </a:r>
            <a:r>
              <a:rPr lang="en-US" sz="1200" kern="1200" dirty="0">
                <a:solidFill>
                  <a:schemeClr val="tx1"/>
                </a:solidFill>
                <a:effectLst/>
                <a:latin typeface="+mn-lt"/>
                <a:ea typeface="+mn-ea"/>
                <a:cs typeface="+mn-cs"/>
              </a:rPr>
              <a:t> within your training time frame, right?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that’s what I mean. Remember, we said earlier: training should be delivered in a time span that is adequate to cover the topic in detail, typically at least three hours.</a:t>
            </a:r>
          </a:p>
        </p:txBody>
      </p:sp>
      <p:sp>
        <p:nvSpPr>
          <p:cNvPr id="4" name="Slide Number Placeholder 3"/>
          <p:cNvSpPr>
            <a:spLocks noGrp="1"/>
          </p:cNvSpPr>
          <p:nvPr>
            <p:ph type="sldNum" sz="quarter" idx="10"/>
          </p:nvPr>
        </p:nvSpPr>
        <p:spPr/>
        <p:txBody>
          <a:bodyPr/>
          <a:lstStyle/>
          <a:p>
            <a:fld id="{DE8F50A4-1C80-4005-94C5-2ED3EC4F16F4}" type="slidenum">
              <a:rPr lang="en-US" smtClean="0"/>
              <a:t>39</a:t>
            </a:fld>
            <a:endParaRPr lang="en-US"/>
          </a:p>
        </p:txBody>
      </p:sp>
    </p:spTree>
    <p:extLst>
      <p:ext uri="{BB962C8B-B14F-4D97-AF65-F5344CB8AC3E}">
        <p14:creationId xmlns:p14="http://schemas.microsoft.com/office/powerpoint/2010/main" val="3144191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When crafting objectives, it’s important to keep in mind the specific change you wish to see in participant knowledge, skills, or attitudes as a result of what you are providing. As you plan your next PD event, ask yourself:</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specifically, do I want learners to know and be able to do as a result of this training?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What evidence would I accept to verify their learning?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This will make evaluation of learning possible because you can measure pre- and post- behaviors.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An acronym to remember when crafting your objectives is SMART. You’ll hear the term “SMART” objectives frequently used.</a:t>
            </a:r>
          </a:p>
          <a:p>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“S” stands for </a:t>
            </a:r>
            <a:r>
              <a:rPr lang="en-US" sz="1200" i="1" kern="1200" dirty="0">
                <a:solidFill>
                  <a:schemeClr val="tx1"/>
                </a:solidFill>
                <a:effectLst/>
                <a:latin typeface="+mn-lt"/>
                <a:ea typeface="+mn-ea"/>
                <a:cs typeface="+mn-cs"/>
              </a:rPr>
              <a:t>Specific</a:t>
            </a:r>
            <a:r>
              <a:rPr lang="en-US" sz="1200" kern="1200" dirty="0">
                <a:solidFill>
                  <a:schemeClr val="tx1"/>
                </a:solidFill>
                <a:effectLst/>
                <a:latin typeface="+mn-lt"/>
                <a:ea typeface="+mn-ea"/>
                <a:cs typeface="+mn-cs"/>
              </a:rPr>
              <a:t>. The objective is clear because it answers the six “W” questions.</a:t>
            </a:r>
          </a:p>
          <a:p>
            <a:pPr lvl="1"/>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 Who, what, where, when, which, and why.</a:t>
            </a:r>
          </a:p>
          <a:p>
            <a:pPr lvl="1"/>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“M” stands for </a:t>
            </a:r>
            <a:r>
              <a:rPr lang="en-US" sz="1200" i="1" kern="1200" dirty="0">
                <a:solidFill>
                  <a:schemeClr val="tx1"/>
                </a:solidFill>
                <a:effectLst/>
                <a:latin typeface="+mn-lt"/>
                <a:ea typeface="+mn-ea"/>
                <a:cs typeface="+mn-cs"/>
              </a:rPr>
              <a:t>Measurable</a:t>
            </a:r>
            <a:r>
              <a:rPr lang="en-US" sz="1200" kern="1200" dirty="0">
                <a:solidFill>
                  <a:schemeClr val="tx1"/>
                </a:solidFill>
                <a:effectLst/>
                <a:latin typeface="+mn-lt"/>
                <a:ea typeface="+mn-ea"/>
                <a:cs typeface="+mn-cs"/>
              </a:rPr>
              <a:t>. You can tell when the objective has been achieved because criteria to measure progress have been set.</a:t>
            </a:r>
          </a:p>
          <a:p>
            <a:pPr lvl="1"/>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“A” stands for </a:t>
            </a:r>
            <a:r>
              <a:rPr lang="en-US" sz="1200" i="1" kern="1200" dirty="0">
                <a:solidFill>
                  <a:schemeClr val="tx1"/>
                </a:solidFill>
                <a:effectLst/>
                <a:latin typeface="+mn-lt"/>
                <a:ea typeface="+mn-ea"/>
                <a:cs typeface="+mn-cs"/>
              </a:rPr>
              <a:t>Achievable</a:t>
            </a:r>
            <a:r>
              <a:rPr lang="en-US" sz="1200" kern="1200" dirty="0">
                <a:solidFill>
                  <a:schemeClr val="tx1"/>
                </a:solidFill>
                <a:effectLst/>
                <a:latin typeface="+mn-lt"/>
                <a:ea typeface="+mn-ea"/>
                <a:cs typeface="+mn-cs"/>
              </a:rPr>
              <a:t>. It is likely to happen.</a:t>
            </a:r>
          </a:p>
          <a:p>
            <a:pPr lvl="1"/>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“R” stands for </a:t>
            </a:r>
            <a:r>
              <a:rPr lang="en-US" sz="1200" i="1" kern="1200" dirty="0">
                <a:solidFill>
                  <a:schemeClr val="tx1"/>
                </a:solidFill>
                <a:effectLst/>
                <a:latin typeface="+mn-lt"/>
                <a:ea typeface="+mn-ea"/>
                <a:cs typeface="+mn-cs"/>
              </a:rPr>
              <a:t>Realistic</a:t>
            </a:r>
            <a:r>
              <a:rPr lang="en-US" sz="1200" kern="1200" dirty="0">
                <a:solidFill>
                  <a:schemeClr val="tx1"/>
                </a:solidFill>
                <a:effectLst/>
                <a:latin typeface="+mn-lt"/>
                <a:ea typeface="+mn-ea"/>
                <a:cs typeface="+mn-cs"/>
              </a:rPr>
              <a:t>. Relevant factors have been taken into account.</a:t>
            </a:r>
          </a:p>
          <a:p>
            <a:pPr lvl="1"/>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“T” stands for </a:t>
            </a:r>
            <a:r>
              <a:rPr lang="en-US" sz="1200" i="1" kern="1200" dirty="0">
                <a:solidFill>
                  <a:schemeClr val="tx1"/>
                </a:solidFill>
                <a:effectLst/>
                <a:latin typeface="+mn-lt"/>
                <a:ea typeface="+mn-ea"/>
                <a:cs typeface="+mn-cs"/>
              </a:rPr>
              <a:t>Time-based</a:t>
            </a:r>
            <a:r>
              <a:rPr lang="en-US" sz="1200" kern="1200" dirty="0">
                <a:solidFill>
                  <a:schemeClr val="tx1"/>
                </a:solidFill>
                <a:effectLst/>
                <a:latin typeface="+mn-lt"/>
                <a:ea typeface="+mn-ea"/>
                <a:cs typeface="+mn-cs"/>
              </a:rPr>
              <a:t>. It is grounded within a specific time frame.</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E8F50A4-1C80-4005-94C5-2ED3EC4F16F4}" type="slidenum">
              <a:rPr lang="en-US" smtClean="0"/>
              <a:t>40</a:t>
            </a:fld>
            <a:endParaRPr lang="en-US"/>
          </a:p>
        </p:txBody>
      </p:sp>
    </p:spTree>
    <p:extLst>
      <p:ext uri="{BB962C8B-B14F-4D97-AF65-F5344CB8AC3E}">
        <p14:creationId xmlns:p14="http://schemas.microsoft.com/office/powerpoint/2010/main" val="19125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You also need to keep adult learning principles in mind during the design phase.</a:t>
            </a:r>
          </a:p>
          <a:p>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Adults need to know why they are learning.</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Adults are motivated to learn by the need to solve problems.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Their previous experience must be respected and built upon.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They need learning approaches that match their background and diversity.</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adults need to be actively involved in the learning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a sneak preview: we will dig deeper into adult learning principles in the next course of this series, “</a:t>
            </a:r>
            <a:r>
              <a:rPr lang="en-US" sz="1200" i="1" kern="1200" dirty="0">
                <a:solidFill>
                  <a:schemeClr val="tx1"/>
                </a:solidFill>
                <a:effectLst/>
                <a:latin typeface="+mn-lt"/>
                <a:ea typeface="+mn-ea"/>
                <a:cs typeface="+mn-cs"/>
              </a:rPr>
              <a:t>From Basic to Dynamic</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Finally, another important concept to remember when we design with the end in mind is follow-up. We’ll go into a lot of detail about how to systematically plan for follow-up support of your PD activities in Part 2 of this course.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Follow-Up is practice number five of the PD Practices!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Two templates you can use to help you record things to remember, such as activities, required materials, and provisions for follow-up support, as you design your </a:t>
            </a:r>
            <a:r>
              <a:rPr lang="en-US" sz="1200" kern="1200" dirty="0" err="1">
                <a:solidFill>
                  <a:schemeClr val="tx1"/>
                </a:solidFill>
                <a:effectLst/>
                <a:latin typeface="+mn-lt"/>
                <a:ea typeface="+mn-ea"/>
                <a:cs typeface="+mn-cs"/>
              </a:rPr>
              <a:t>trainingare</a:t>
            </a:r>
            <a:r>
              <a:rPr lang="en-US" sz="1200" kern="1200" dirty="0">
                <a:solidFill>
                  <a:schemeClr val="tx1"/>
                </a:solidFill>
                <a:effectLst/>
                <a:latin typeface="+mn-lt"/>
                <a:ea typeface="+mn-ea"/>
                <a:cs typeface="+mn-cs"/>
              </a:rPr>
              <a:t> available in Additional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41</a:t>
            </a:fld>
            <a:endParaRPr lang="en-US"/>
          </a:p>
        </p:txBody>
      </p:sp>
    </p:spTree>
    <p:extLst>
      <p:ext uri="{BB962C8B-B14F-4D97-AF65-F5344CB8AC3E}">
        <p14:creationId xmlns:p14="http://schemas.microsoft.com/office/powerpoint/2010/main" val="2416709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r>
              <a:rPr lang="en-US" sz="1200" kern="1200" dirty="0">
                <a:solidFill>
                  <a:schemeClr val="tx1"/>
                </a:solidFill>
                <a:effectLst/>
                <a:latin typeface="+mn-lt"/>
                <a:ea typeface="+mn-ea"/>
                <a:cs typeface="+mn-cs"/>
              </a:rPr>
              <a:t>As with the Sustain practice, there are a number of strategies to implement effective design. I’ll go over a few, and remember that you can download the comprehensive list from the Additional Resources section.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few strategies for group settings include:</a:t>
            </a:r>
          </a:p>
          <a:p>
            <a:pPr lvl="0"/>
            <a:r>
              <a:rPr lang="en-US" sz="1200" kern="1200" dirty="0">
                <a:solidFill>
                  <a:schemeClr val="tx1"/>
                </a:solidFill>
                <a:effectLst/>
                <a:latin typeface="+mn-lt"/>
                <a:ea typeface="+mn-ea"/>
                <a:cs typeface="+mn-cs"/>
              </a:rPr>
              <a:t>Identify the target audience;</a:t>
            </a:r>
          </a:p>
          <a:p>
            <a:pPr lvl="0"/>
            <a:r>
              <a:rPr lang="en-US" sz="1200" kern="1200" dirty="0">
                <a:solidFill>
                  <a:schemeClr val="tx1"/>
                </a:solidFill>
                <a:effectLst/>
                <a:latin typeface="+mn-lt"/>
                <a:ea typeface="+mn-ea"/>
                <a:cs typeface="+mn-cs"/>
              </a:rPr>
              <a:t>Develop SMART objectives;</a:t>
            </a:r>
          </a:p>
          <a:p>
            <a:pPr lvl="0"/>
            <a:r>
              <a:rPr lang="en-US" sz="1200" kern="1200" dirty="0">
                <a:solidFill>
                  <a:schemeClr val="tx1"/>
                </a:solidFill>
                <a:effectLst/>
                <a:latin typeface="+mn-lt"/>
                <a:ea typeface="+mn-ea"/>
                <a:cs typeface="+mn-cs"/>
              </a:rPr>
              <a:t>Develop a comprehensive agenda; and</a:t>
            </a:r>
          </a:p>
          <a:p>
            <a:pPr lvl="0"/>
            <a:r>
              <a:rPr lang="en-US" sz="1200" kern="1200" dirty="0">
                <a:solidFill>
                  <a:schemeClr val="tx1"/>
                </a:solidFill>
                <a:effectLst/>
                <a:latin typeface="+mn-lt"/>
                <a:ea typeface="+mn-ea"/>
                <a:cs typeface="+mn-cs"/>
              </a:rPr>
              <a:t>Develop plans for evaluation and follow-up support.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one-on-one settings, your technical assistance protocol should include:</a:t>
            </a:r>
          </a:p>
          <a:p>
            <a:pPr lvl="0"/>
            <a:r>
              <a:rPr lang="en-US" sz="1200" kern="1200" dirty="0">
                <a:solidFill>
                  <a:schemeClr val="tx1"/>
                </a:solidFill>
                <a:effectLst/>
                <a:latin typeface="+mn-lt"/>
                <a:ea typeface="+mn-ea"/>
                <a:cs typeface="+mn-cs"/>
              </a:rPr>
              <a:t>Response time;</a:t>
            </a:r>
          </a:p>
          <a:p>
            <a:pPr lvl="0"/>
            <a:r>
              <a:rPr lang="en-US" sz="1200" kern="1200" dirty="0">
                <a:solidFill>
                  <a:schemeClr val="tx1"/>
                </a:solidFill>
                <a:effectLst/>
                <a:latin typeface="+mn-lt"/>
                <a:ea typeface="+mn-ea"/>
                <a:cs typeface="+mn-cs"/>
              </a:rPr>
              <a:t>Topics to be covered; and</a:t>
            </a:r>
          </a:p>
          <a:p>
            <a:pPr lvl="0"/>
            <a:r>
              <a:rPr lang="en-US" sz="1200" kern="1200" dirty="0">
                <a:solidFill>
                  <a:schemeClr val="tx1"/>
                </a:solidFill>
                <a:effectLst/>
                <a:latin typeface="+mn-lt"/>
                <a:ea typeface="+mn-ea"/>
                <a:cs typeface="+mn-cs"/>
              </a:rPr>
              <a:t>Follow-up support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remember—be intentional in your design!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42</a:t>
            </a:fld>
            <a:endParaRPr lang="en-US"/>
          </a:p>
        </p:txBody>
      </p:sp>
    </p:spTree>
    <p:extLst>
      <p:ext uri="{BB962C8B-B14F-4D97-AF65-F5344CB8AC3E}">
        <p14:creationId xmlns:p14="http://schemas.microsoft.com/office/powerpoint/2010/main" val="560557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Now we’ll move on to the third PD practice: </a:t>
            </a:r>
            <a:r>
              <a:rPr lang="en-US" sz="1200" b="1" kern="1200" dirty="0">
                <a:solidFill>
                  <a:schemeClr val="tx1"/>
                </a:solidFill>
                <a:effectLst/>
                <a:latin typeface="+mn-lt"/>
                <a:ea typeface="+mn-ea"/>
                <a:cs typeface="+mn-cs"/>
              </a:rPr>
              <a:t>Market</a:t>
            </a:r>
            <a:r>
              <a:rPr lang="en-US" sz="1200" kern="1200" dirty="0">
                <a:solidFill>
                  <a:schemeClr val="tx1"/>
                </a:solidFill>
                <a:effectLst/>
                <a:latin typeface="+mn-lt"/>
                <a:ea typeface="+mn-ea"/>
                <a:cs typeface="+mn-cs"/>
              </a:rPr>
              <a:t> Professional Development Services.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Using our architectural analogy, the house has now been constructed and a realtor is ready to put it on the market. Just as a realtor has a marketing strategy to sell the house, you also employ marketing tactics to capture the attention of your target audience.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Marketing can seem overwhelming, but we have some tips to help you draw hard-to-reach audiences to your professional development events:</a:t>
            </a:r>
          </a:p>
          <a:p>
            <a:r>
              <a:rPr lang="en-US" sz="1200" kern="1200" dirty="0">
                <a:solidFill>
                  <a:schemeClr val="tx1"/>
                </a:solidFill>
                <a:effectLst/>
                <a:latin typeface="+mn-lt"/>
                <a:ea typeface="+mn-ea"/>
                <a:cs typeface="+mn-cs"/>
              </a:rPr>
              <a:t> </a:t>
            </a:r>
          </a:p>
          <a:p>
            <a:pPr marL="0" lvl="0" indent="0">
              <a:buFont typeface="Arial" panose="020B0604020202020204" pitchFamily="34" charset="0"/>
              <a:buNone/>
            </a:pPr>
            <a:r>
              <a:rPr lang="en-US" sz="1200" kern="1200" dirty="0">
                <a:solidFill>
                  <a:schemeClr val="tx1"/>
                </a:solidFill>
                <a:effectLst/>
                <a:latin typeface="+mn-lt"/>
                <a:ea typeface="+mn-ea"/>
                <a:cs typeface="+mn-cs"/>
              </a:rPr>
              <a:t>B: The first tip is: contact the people you are trying to reach.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Adding two or three questions to your evaluation forms can give you good feedback from your audience.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 Know who your audience segments 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There could be more than one type of participant, or there could even be a gatekeeper that you need to convince first.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 Promote the benefits of your events.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Think about resources that showcase what you offer.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 Utilize various approaches.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Like TV, radio, print ads, or closed-circuit TV channels in your school district. The key is to stick to one main look and feel that your audience can recognize.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 Use models that work.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Talk to colleagues about what has worked for them.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 The final tip is: build partnerships with key allies.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Connecting with community organizations, non-profits, and local businesses can bring attention and credibility to your PD efforts.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43</a:t>
            </a:fld>
            <a:endParaRPr lang="en-US"/>
          </a:p>
        </p:txBody>
      </p:sp>
    </p:spTree>
    <p:extLst>
      <p:ext uri="{BB962C8B-B14F-4D97-AF65-F5344CB8AC3E}">
        <p14:creationId xmlns:p14="http://schemas.microsoft.com/office/powerpoint/2010/main" val="659010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Let’s talk about a common trap that describes the attitude of some professional developers, but first, let’s watch this short clip.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[VIDEO CLIP, 00:33 seconds]</a:t>
            </a:r>
          </a:p>
          <a:p>
            <a:r>
              <a:rPr lang="en-US" sz="1200" u="sng" kern="1200" dirty="0">
                <a:solidFill>
                  <a:schemeClr val="tx1"/>
                </a:solidFill>
                <a:effectLst/>
                <a:latin typeface="+mn-lt"/>
                <a:ea typeface="+mn-ea"/>
                <a:cs typeface="+mn-cs"/>
                <a:hlinkClick r:id="rId3"/>
              </a:rPr>
              <a:t>https://www.youtube.com/watch?v=HMcQKz3H0yY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Borrowing from the movie, </a:t>
            </a:r>
            <a:r>
              <a:rPr lang="en-US" sz="1200" i="1" kern="1200" dirty="0">
                <a:solidFill>
                  <a:schemeClr val="tx1"/>
                </a:solidFill>
                <a:effectLst/>
                <a:latin typeface="+mn-lt"/>
                <a:ea typeface="+mn-ea"/>
                <a:cs typeface="+mn-cs"/>
              </a:rPr>
              <a:t>Field of Dreams</a:t>
            </a:r>
            <a:r>
              <a:rPr lang="en-US" sz="1200" kern="1200" dirty="0">
                <a:solidFill>
                  <a:schemeClr val="tx1"/>
                </a:solidFill>
                <a:effectLst/>
                <a:latin typeface="+mn-lt"/>
                <a:ea typeface="+mn-ea"/>
                <a:cs typeface="+mn-cs"/>
              </a:rPr>
              <a:t> with Kevin Costner, I call this trap, “</a:t>
            </a:r>
            <a:r>
              <a:rPr lang="en-US" sz="1200" i="1" kern="1200" dirty="0">
                <a:solidFill>
                  <a:schemeClr val="tx1"/>
                </a:solidFill>
                <a:effectLst/>
                <a:latin typeface="+mn-lt"/>
                <a:ea typeface="+mn-ea"/>
                <a:cs typeface="+mn-cs"/>
              </a:rPr>
              <a:t>If I provide it, they will come!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wishful thinking that often does not work!  The key is to have a marketing strategy that will help your target audience access your valuable events and services.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44</a:t>
            </a:fld>
            <a:endParaRPr lang="en-US"/>
          </a:p>
        </p:txBody>
      </p:sp>
    </p:spTree>
    <p:extLst>
      <p:ext uri="{BB962C8B-B14F-4D97-AF65-F5344CB8AC3E}">
        <p14:creationId xmlns:p14="http://schemas.microsoft.com/office/powerpoint/2010/main" val="111366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When we take a closer look at marketing, we see that strategy involves four steps: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Step 1: Determine the services that match your audience’s needs.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Start with an audience profile for insight on how to impact your audience and discover their vested interests. Then, frame your messages in a way that addresses their perspective and needs. A needs assessment will help you identify how to focus your efforts.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Step 2: Develop a comprehensive marketing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Set good marketing goals. Remember to develop SMART objectives to accomplish those goals. Then relate them to your program goals and develop key messages that will resonate with your audience and end with a call to action.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Step 3: Implement the marketing plan</a:t>
            </a:r>
            <a:r>
              <a:rPr lang="en-US" sz="1200" kern="1200">
                <a:solidFill>
                  <a:schemeClr val="tx1"/>
                </a:solidFill>
                <a:effectLst/>
                <a:latin typeface="+mn-lt"/>
                <a:ea typeface="+mn-ea"/>
                <a:cs typeface="+mn-cs"/>
              </a:rPr>
              <a:t>,</a:t>
            </a:r>
            <a:r>
              <a:rPr lang="en-US" sz="1200" kern="1200" baseline="0">
                <a:solidFill>
                  <a:schemeClr val="tx1"/>
                </a:solidFill>
                <a:effectLst/>
                <a:latin typeface="+mn-lt"/>
                <a:ea typeface="+mn-ea"/>
                <a:cs typeface="+mn-cs"/>
              </a:rPr>
              <a:t> followed by </a:t>
            </a:r>
            <a:r>
              <a:rPr lang="en-US" sz="1200" kern="1200">
                <a:solidFill>
                  <a:schemeClr val="tx1"/>
                </a:solidFill>
                <a:effectLst/>
                <a:latin typeface="+mn-lt"/>
                <a:ea typeface="+mn-ea"/>
                <a:cs typeface="+mn-cs"/>
              </a:rPr>
              <a:t>Step </a:t>
            </a:r>
            <a:r>
              <a:rPr lang="en-US" sz="1200" kern="1200" dirty="0">
                <a:solidFill>
                  <a:schemeClr val="tx1"/>
                </a:solidFill>
                <a:effectLst/>
                <a:latin typeface="+mn-lt"/>
                <a:ea typeface="+mn-ea"/>
                <a:cs typeface="+mn-cs"/>
              </a:rPr>
              <a:t>4: Use data.</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You collect data to measure your success and see how your efforts have paid off. Evaluation improves the effectiveness of your marketing efforts.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And evaluation helps you gather data in the form of feedback from your audience to learn how they are responding to your messages.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Exactly, and with limited resources, evaluation helps you determine how to effectively distribute your marketing investments.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45</a:t>
            </a:fld>
            <a:endParaRPr lang="en-US"/>
          </a:p>
        </p:txBody>
      </p:sp>
    </p:spTree>
    <p:extLst>
      <p:ext uri="{BB962C8B-B14F-4D97-AF65-F5344CB8AC3E}">
        <p14:creationId xmlns:p14="http://schemas.microsoft.com/office/powerpoint/2010/main" val="1889403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MARKETING CONTINUUM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There are lots of options for your marketing campaign, which can range from low-cost, minimal time investments all the way to costly, time-intensive efforts. When you look at the continuum from left to right, you see the lower end gives examples like smiles and enthusiasm. Moving toward the middle, you can see how effort increases. For example, developing fact sheets and information cards would be the mid-range of cost and time. Finally, high-cost marketing options can be activities like sponsoring events or developing displays for marketing booths.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RMC Health developed a “</a:t>
            </a:r>
            <a:r>
              <a:rPr lang="en-US" sz="1200" i="1" kern="1200" dirty="0">
                <a:solidFill>
                  <a:schemeClr val="tx1"/>
                </a:solidFill>
                <a:effectLst/>
                <a:latin typeface="+mn-lt"/>
                <a:ea typeface="+mn-ea"/>
                <a:cs typeface="+mn-cs"/>
              </a:rPr>
              <a:t>Marketing Plan Workbook,</a:t>
            </a:r>
            <a:r>
              <a:rPr lang="en-US" sz="1200" kern="1200" dirty="0">
                <a:solidFill>
                  <a:schemeClr val="tx1"/>
                </a:solidFill>
                <a:effectLst/>
                <a:latin typeface="+mn-lt"/>
                <a:ea typeface="+mn-ea"/>
                <a:cs typeface="+mn-cs"/>
              </a:rPr>
              <a:t>” which can help you organize your marketing strategy by answering guided questions in the workbook, available in Additional Resources.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is also a “</a:t>
            </a:r>
            <a:r>
              <a:rPr lang="en-US" sz="1200" i="1" kern="1200" dirty="0">
                <a:solidFill>
                  <a:schemeClr val="tx1"/>
                </a:solidFill>
                <a:effectLst/>
                <a:latin typeface="+mn-lt"/>
                <a:ea typeface="+mn-ea"/>
                <a:cs typeface="+mn-cs"/>
              </a:rPr>
              <a:t>Marketing Toolkit,</a:t>
            </a:r>
            <a:r>
              <a:rPr lang="en-US" sz="1200" kern="1200" dirty="0">
                <a:solidFill>
                  <a:schemeClr val="tx1"/>
                </a:solidFill>
                <a:effectLst/>
                <a:latin typeface="+mn-lt"/>
                <a:ea typeface="+mn-ea"/>
                <a:cs typeface="+mn-cs"/>
              </a:rPr>
              <a:t>” which can be obtained by contacting Bridget. Send an e-mail to </a:t>
            </a:r>
            <a:r>
              <a:rPr lang="en-US" sz="1200" u="sng" kern="1200" dirty="0">
                <a:solidFill>
                  <a:schemeClr val="tx1"/>
                </a:solidFill>
                <a:effectLst/>
                <a:latin typeface="+mn-lt"/>
                <a:ea typeface="+mn-ea"/>
                <a:cs typeface="+mn-cs"/>
                <a:hlinkClick r:id="rId3"/>
              </a:rPr>
              <a:t>hue8@cdc.gov</a:t>
            </a:r>
            <a:r>
              <a:rPr lang="en-US" sz="1200" kern="1200" dirty="0">
                <a:solidFill>
                  <a:schemeClr val="tx1"/>
                </a:solidFill>
                <a:effectLst/>
                <a:latin typeface="+mn-lt"/>
                <a:ea typeface="+mn-ea"/>
                <a:cs typeface="+mn-cs"/>
              </a:rPr>
              <a:t>. The toolkit is a comprehensive, step-by-step guide full of customizable work sheets, tools, and resources that you can use to implement your marketing plan.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Yes, these are excellent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46</a:t>
            </a:fld>
            <a:endParaRPr lang="en-US"/>
          </a:p>
        </p:txBody>
      </p:sp>
    </p:spTree>
    <p:extLst>
      <p:ext uri="{BB962C8B-B14F-4D97-AF65-F5344CB8AC3E}">
        <p14:creationId xmlns:p14="http://schemas.microsoft.com/office/powerpoint/2010/main" val="15268489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So, to recap the marketing strategies; they are: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Link your PD services to your target audience’s needs.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Develop and implement a marketing plan.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Use evaluation data to monitor and adjust your marketing plan, materials, and messages.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Remember, a more detailed list is available in Additional Resources.</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47</a:t>
            </a:fld>
            <a:endParaRPr lang="en-US"/>
          </a:p>
        </p:txBody>
      </p:sp>
    </p:spTree>
    <p:extLst>
      <p:ext uri="{BB962C8B-B14F-4D97-AF65-F5344CB8AC3E}">
        <p14:creationId xmlns:p14="http://schemas.microsoft.com/office/powerpoint/2010/main" val="1163987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 What is that? Police Department?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No! Professional development is commonly referred to as PD. And you’ll hear me use it throughout this course.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does professional development mean to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It is a systematic process that strengthens how professionals obtain and retain knowledge, skills, and attitudes.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You’re right. Put another way, we can say it is the consciously designed processes and activities developed to improve organizational practices.</a:t>
            </a:r>
          </a:p>
        </p:txBody>
      </p:sp>
      <p:sp>
        <p:nvSpPr>
          <p:cNvPr id="4" name="Slide Number Placeholder 3"/>
          <p:cNvSpPr>
            <a:spLocks noGrp="1"/>
          </p:cNvSpPr>
          <p:nvPr>
            <p:ph type="sldNum" sz="quarter" idx="10"/>
          </p:nvPr>
        </p:nvSpPr>
        <p:spPr/>
        <p:txBody>
          <a:bodyPr/>
          <a:lstStyle/>
          <a:p>
            <a:fld id="{DE8F50A4-1C80-4005-94C5-2ED3EC4F16F4}" type="slidenum">
              <a:rPr lang="en-US" smtClean="0"/>
              <a:t>7</a:t>
            </a:fld>
            <a:endParaRPr lang="en-US"/>
          </a:p>
        </p:txBody>
      </p:sp>
    </p:spTree>
    <p:extLst>
      <p:ext uri="{BB962C8B-B14F-4D97-AF65-F5344CB8AC3E}">
        <p14:creationId xmlns:p14="http://schemas.microsoft.com/office/powerpoint/2010/main" val="937560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We have now covered half of the PD Practices. Let’s wrap up Part 1 of this course with an exercise to review the Sustain, Market, and Design practices.</a:t>
            </a:r>
          </a:p>
        </p:txBody>
      </p:sp>
      <p:sp>
        <p:nvSpPr>
          <p:cNvPr id="4" name="Slide Number Placeholder 3"/>
          <p:cNvSpPr>
            <a:spLocks noGrp="1"/>
          </p:cNvSpPr>
          <p:nvPr>
            <p:ph type="sldNum" sz="quarter" idx="10"/>
          </p:nvPr>
        </p:nvSpPr>
        <p:spPr/>
        <p:txBody>
          <a:bodyPr/>
          <a:lstStyle/>
          <a:p>
            <a:fld id="{DE8F50A4-1C80-4005-94C5-2ED3EC4F16F4}" type="slidenum">
              <a:rPr lang="en-US" smtClean="0"/>
              <a:t>48</a:t>
            </a:fld>
            <a:endParaRPr lang="en-US"/>
          </a:p>
        </p:txBody>
      </p:sp>
    </p:spTree>
    <p:extLst>
      <p:ext uri="{BB962C8B-B14F-4D97-AF65-F5344CB8AC3E}">
        <p14:creationId xmlns:p14="http://schemas.microsoft.com/office/powerpoint/2010/main" val="1838663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r>
              <a:rPr lang="en-US" sz="1200" kern="1200" dirty="0">
                <a:solidFill>
                  <a:schemeClr val="tx1"/>
                </a:solidFill>
                <a:effectLst/>
                <a:latin typeface="+mn-lt"/>
                <a:ea typeface="+mn-ea"/>
                <a:cs typeface="+mn-cs"/>
              </a:rPr>
              <a:t>Remember we started our discussion of Professional Development basics by introducing you to the six PD Practices. Then, we went into detail for three of the six practices.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talked about how </a:t>
            </a:r>
            <a:r>
              <a:rPr lang="en-US" sz="1200" b="1" kern="1200" dirty="0">
                <a:solidFill>
                  <a:schemeClr val="tx1"/>
                </a:solidFill>
                <a:effectLst/>
                <a:latin typeface="+mn-lt"/>
                <a:ea typeface="+mn-ea"/>
                <a:cs typeface="+mn-cs"/>
              </a:rPr>
              <a:t>sustaining</a:t>
            </a:r>
            <a:r>
              <a:rPr lang="en-US" sz="1200" kern="1200" dirty="0">
                <a:solidFill>
                  <a:schemeClr val="tx1"/>
                </a:solidFill>
                <a:effectLst/>
                <a:latin typeface="+mn-lt"/>
                <a:ea typeface="+mn-ea"/>
                <a:cs typeface="+mn-cs"/>
              </a:rPr>
              <a:t> a PD infrastructure builds capacity and how PD Practices allow you to </a:t>
            </a:r>
            <a:r>
              <a:rPr lang="en-US" sz="1200" b="1" kern="1200" dirty="0">
                <a:solidFill>
                  <a:schemeClr val="tx1"/>
                </a:solidFill>
                <a:effectLst/>
                <a:latin typeface="+mn-lt"/>
                <a:ea typeface="+mn-ea"/>
                <a:cs typeface="+mn-cs"/>
              </a:rPr>
              <a:t>design</a:t>
            </a:r>
            <a:r>
              <a:rPr lang="en-US" sz="1200" kern="1200" dirty="0">
                <a:solidFill>
                  <a:schemeClr val="tx1"/>
                </a:solidFill>
                <a:effectLst/>
                <a:latin typeface="+mn-lt"/>
                <a:ea typeface="+mn-ea"/>
                <a:cs typeface="+mn-cs"/>
              </a:rPr>
              <a:t> instructionally sound activities under optimal conditions. We also talked about how to </a:t>
            </a:r>
            <a:r>
              <a:rPr lang="en-US" sz="1200" b="1" kern="1200" dirty="0">
                <a:solidFill>
                  <a:schemeClr val="tx1"/>
                </a:solidFill>
                <a:effectLst/>
                <a:latin typeface="+mn-lt"/>
                <a:ea typeface="+mn-ea"/>
                <a:cs typeface="+mn-cs"/>
              </a:rPr>
              <a:t>market</a:t>
            </a:r>
            <a:r>
              <a:rPr lang="en-US" sz="1200" kern="1200" dirty="0">
                <a:solidFill>
                  <a:schemeClr val="tx1"/>
                </a:solidFill>
                <a:effectLst/>
                <a:latin typeface="+mn-lt"/>
                <a:ea typeface="+mn-ea"/>
                <a:cs typeface="+mn-cs"/>
              </a:rPr>
              <a:t> your PD services. </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51</a:t>
            </a:fld>
            <a:endParaRPr lang="en-US"/>
          </a:p>
        </p:txBody>
      </p:sp>
    </p:spTree>
    <p:extLst>
      <p:ext uri="{BB962C8B-B14F-4D97-AF65-F5344CB8AC3E}">
        <p14:creationId xmlns:p14="http://schemas.microsoft.com/office/powerpoint/2010/main" val="353141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Throughout this course, I’ve given you several sneak previews into Part 2 of this course and about the next course in the series, “</a:t>
            </a:r>
            <a:r>
              <a:rPr lang="en-US" sz="1200" i="1" kern="1200" dirty="0">
                <a:solidFill>
                  <a:schemeClr val="tx1"/>
                </a:solidFill>
                <a:effectLst/>
                <a:latin typeface="+mn-lt"/>
                <a:ea typeface="+mn-ea"/>
                <a:cs typeface="+mn-cs"/>
              </a:rPr>
              <a:t>Professional Development 201: From Basic to Dynamic</a:t>
            </a:r>
            <a:r>
              <a:rPr lang="en-US" sz="1200" kern="1200" dirty="0">
                <a:solidFill>
                  <a:schemeClr val="tx1"/>
                </a:solidFill>
                <a:effectLst/>
                <a:latin typeface="+mn-lt"/>
                <a:ea typeface="+mn-ea"/>
                <a:cs typeface="+mn-cs"/>
              </a:rPr>
              <a:t>.” I hope that has piqued your interest to participate!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PD101 – Part 2 will continue digging into the Professional Development Practices. We will cover the remaining practices in detail, offering you more strategies on how to enhance your state’s professional development capabilities.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PD201 will build on the first course, going further into adult learning principles, facilitation tips for online delivery, and lots of information on developing webinars, from pre-production to post-production.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52</a:t>
            </a:fld>
            <a:endParaRPr lang="en-US"/>
          </a:p>
        </p:txBody>
      </p:sp>
    </p:spTree>
    <p:extLst>
      <p:ext uri="{BB962C8B-B14F-4D97-AF65-F5344CB8AC3E}">
        <p14:creationId xmlns:p14="http://schemas.microsoft.com/office/powerpoint/2010/main" val="4286099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Thank you so much for participating in “</a:t>
            </a:r>
            <a:r>
              <a:rPr lang="en-US" sz="1200" i="1" kern="1200" dirty="0">
                <a:solidFill>
                  <a:schemeClr val="tx1"/>
                </a:solidFill>
                <a:effectLst/>
                <a:latin typeface="+mn-lt"/>
                <a:ea typeface="+mn-ea"/>
                <a:cs typeface="+mn-cs"/>
              </a:rPr>
              <a:t>Professional Development 101: The Basics – Part 1</a:t>
            </a:r>
            <a:r>
              <a:rPr lang="en-US" sz="1200" kern="1200" dirty="0">
                <a:solidFill>
                  <a:schemeClr val="tx1"/>
                </a:solidFill>
                <a:effectLst/>
                <a:latin typeface="+mn-lt"/>
                <a:ea typeface="+mn-ea"/>
                <a:cs typeface="+mn-cs"/>
              </a:rPr>
              <a:t>.” We hope you’ve enjoyed it as much as we have.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Please take a few minutes to let us know what you thought of Part 1 of the course. We value your feedback and will use it for continuous improvement, as we continue to develop courses of interest.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Take care, and we hope to see you for Part 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Take care!</a:t>
            </a:r>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53</a:t>
            </a:fld>
            <a:endParaRPr lang="en-US"/>
          </a:p>
        </p:txBody>
      </p:sp>
    </p:spTree>
    <p:extLst>
      <p:ext uri="{BB962C8B-B14F-4D97-AF65-F5344CB8AC3E}">
        <p14:creationId xmlns:p14="http://schemas.microsoft.com/office/powerpoint/2010/main" val="2335940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There is more to it than just having some offerings available in your program. Effective professional development offerings should follow adult learning principles to engage learners. That means following a systematic process that includes planning, designing, marketing, delivering, following up, and evaluating.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That sounds like a very extensive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It can be. Professional development will come together as we talk more about strategies to implement a useful process.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But first… what is considered an offering?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Good question. Offerings are events, information and presentation sessions, and technical assistance. Let’s break down what each of these terms mean.</a:t>
            </a:r>
          </a:p>
        </p:txBody>
      </p:sp>
      <p:sp>
        <p:nvSpPr>
          <p:cNvPr id="4" name="Slide Number Placeholder 3"/>
          <p:cNvSpPr>
            <a:spLocks noGrp="1"/>
          </p:cNvSpPr>
          <p:nvPr>
            <p:ph type="sldNum" sz="quarter" idx="10"/>
          </p:nvPr>
        </p:nvSpPr>
        <p:spPr/>
        <p:txBody>
          <a:bodyPr/>
          <a:lstStyle/>
          <a:p>
            <a:fld id="{DE8F50A4-1C80-4005-94C5-2ED3EC4F16F4}" type="slidenum">
              <a:rPr lang="en-US" smtClean="0"/>
              <a:t>8</a:t>
            </a:fld>
            <a:endParaRPr lang="en-US"/>
          </a:p>
        </p:txBody>
      </p:sp>
    </p:spTree>
    <p:extLst>
      <p:ext uri="{BB962C8B-B14F-4D97-AF65-F5344CB8AC3E}">
        <p14:creationId xmlns:p14="http://schemas.microsoft.com/office/powerpoint/2010/main" val="368412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Simply put, an event is something that happens.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professional development event is a set of skill-building processes and activities designed to assist individuals in obtaining new knowledge and skills. The purpose is to reach specific goals and improve workplace performance.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Events can be face-to-face training, distance learning, workshops, training of trainers, or webinars. Events have in common three things: they are targeted to a specific audience, they are centered on the learner, and they have a call to action.</a:t>
            </a:r>
          </a:p>
          <a:p>
            <a:endParaRPr lang="en-US" dirty="0"/>
          </a:p>
        </p:txBody>
      </p:sp>
      <p:sp>
        <p:nvSpPr>
          <p:cNvPr id="4" name="Slide Number Placeholder 3"/>
          <p:cNvSpPr>
            <a:spLocks noGrp="1"/>
          </p:cNvSpPr>
          <p:nvPr>
            <p:ph type="sldNum" sz="quarter" idx="10"/>
          </p:nvPr>
        </p:nvSpPr>
        <p:spPr/>
        <p:txBody>
          <a:bodyPr/>
          <a:lstStyle/>
          <a:p>
            <a:fld id="{DE8F50A4-1C80-4005-94C5-2ED3EC4F16F4}" type="slidenum">
              <a:rPr lang="en-US" smtClean="0"/>
              <a:t>10</a:t>
            </a:fld>
            <a:endParaRPr lang="en-US"/>
          </a:p>
        </p:txBody>
      </p:sp>
    </p:spTree>
    <p:extLst>
      <p:ext uri="{BB962C8B-B14F-4D97-AF65-F5344CB8AC3E}">
        <p14:creationId xmlns:p14="http://schemas.microsoft.com/office/powerpoint/2010/main" val="186738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Events should incorporate characteristics of adult learning principles. A successful event shows: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Participants feel respected.</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learning environment is safe and supportive.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content is relevant to participants’ needs.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Learning activities are varied to address the needs of a diverse audience.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Participants have opportunities to practice skills and apply new knowledge.</a:t>
            </a:r>
          </a:p>
          <a:p>
            <a:r>
              <a:rPr lang="en-US" sz="1200" kern="1200" dirty="0">
                <a:solidFill>
                  <a:schemeClr val="tx1"/>
                </a:solidFill>
                <a:effectLst/>
                <a:latin typeface="+mn-lt"/>
                <a:ea typeface="+mn-ea"/>
                <a:cs typeface="+mn-cs"/>
              </a:rPr>
              <a:t> Also, they should be delivered in a time span that is adequate to cover the topic in detail, typically </a:t>
            </a:r>
            <a:r>
              <a:rPr lang="en-US" sz="1200" b="1" kern="1200" dirty="0">
                <a:solidFill>
                  <a:schemeClr val="tx1"/>
                </a:solidFill>
                <a:effectLst/>
                <a:latin typeface="+mn-lt"/>
                <a:ea typeface="+mn-ea"/>
                <a:cs typeface="+mn-cs"/>
              </a:rPr>
              <a:t>around</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3 hours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So, what if I do two one-and-a-half-hour sessions?  Does that count as an event?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Sure! As long as both sessions are related to mastering the same learning objectives.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How do you know whether or not the event was effective?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Evaluation is the key! We’ll be talking more about that when we discuss the Evaluate Professional Development Practice in Part 2 of this course.</a:t>
            </a:r>
          </a:p>
        </p:txBody>
      </p:sp>
      <p:sp>
        <p:nvSpPr>
          <p:cNvPr id="4" name="Slide Number Placeholder 3"/>
          <p:cNvSpPr>
            <a:spLocks noGrp="1"/>
          </p:cNvSpPr>
          <p:nvPr>
            <p:ph type="sldNum" sz="quarter" idx="10"/>
          </p:nvPr>
        </p:nvSpPr>
        <p:spPr/>
        <p:txBody>
          <a:bodyPr/>
          <a:lstStyle/>
          <a:p>
            <a:fld id="{DE8F50A4-1C80-4005-94C5-2ED3EC4F16F4}" type="slidenum">
              <a:rPr lang="en-US" smtClean="0"/>
              <a:t>11</a:t>
            </a:fld>
            <a:endParaRPr lang="en-US"/>
          </a:p>
        </p:txBody>
      </p:sp>
    </p:spTree>
    <p:extLst>
      <p:ext uri="{BB962C8B-B14F-4D97-AF65-F5344CB8AC3E}">
        <p14:creationId xmlns:p14="http://schemas.microsoft.com/office/powerpoint/2010/main" val="2063987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I mentioned that an event can include training or workshops. Let me talk a little bit about the differences between the two.</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workshop is usually an educational program for a small group of people that focuses on techniques and skills in a particular field. Participants gain long-term benefits, like sustainable skills.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Training is an instructional experience provided primarily by employers for employees. It is designed to develop new skills and knowledge that are expected to be applied immediately on the job.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Let me see if I have this straight. Attending a mandatory session on recognizing e-mail</a:t>
            </a:r>
            <a:r>
              <a:rPr lang="en-US" sz="1200" kern="1200" baseline="0" dirty="0">
                <a:solidFill>
                  <a:schemeClr val="tx1"/>
                </a:solidFill>
                <a:effectLst/>
                <a:latin typeface="+mn-lt"/>
                <a:ea typeface="+mn-ea"/>
                <a:cs typeface="+mn-cs"/>
              </a:rPr>
              <a:t> phishing scams to prevent identity theft would be</a:t>
            </a:r>
            <a:r>
              <a:rPr lang="en-US" sz="1200" kern="1200" dirty="0">
                <a:solidFill>
                  <a:schemeClr val="tx1"/>
                </a:solidFill>
                <a:effectLst/>
                <a:latin typeface="+mn-lt"/>
                <a:ea typeface="+mn-ea"/>
                <a:cs typeface="+mn-cs"/>
              </a:rPr>
              <a:t> compliance </a:t>
            </a:r>
            <a:r>
              <a:rPr lang="en-US" sz="1200" b="1" kern="1200" dirty="0">
                <a:solidFill>
                  <a:schemeClr val="tx1"/>
                </a:solidFill>
                <a:effectLst/>
                <a:latin typeface="+mn-lt"/>
                <a:ea typeface="+mn-ea"/>
                <a:cs typeface="+mn-cs"/>
              </a:rPr>
              <a:t>training</a:t>
            </a:r>
            <a:r>
              <a:rPr lang="en-US" sz="1200" kern="1200" dirty="0">
                <a:solidFill>
                  <a:schemeClr val="tx1"/>
                </a:solidFill>
                <a:effectLst/>
                <a:latin typeface="+mn-lt"/>
                <a:ea typeface="+mn-ea"/>
                <a:cs typeface="+mn-cs"/>
              </a:rPr>
              <a:t>, while attending a session on learning how to implement the School Health Index to improve my school’s healthy eating policy would be a </a:t>
            </a:r>
            <a:r>
              <a:rPr lang="en-US" sz="1200" b="1" kern="1200" dirty="0">
                <a:solidFill>
                  <a:schemeClr val="tx1"/>
                </a:solidFill>
                <a:effectLst/>
                <a:latin typeface="+mn-lt"/>
                <a:ea typeface="+mn-ea"/>
                <a:cs typeface="+mn-cs"/>
              </a:rPr>
              <a:t>workshop</a:t>
            </a:r>
            <a:r>
              <a:rPr lang="en-US" sz="1200" kern="1200" dirty="0">
                <a:solidFill>
                  <a:schemeClr val="tx1"/>
                </a:solidFill>
                <a:effectLst/>
                <a:latin typeface="+mn-lt"/>
                <a:ea typeface="+mn-ea"/>
                <a:cs typeface="+mn-cs"/>
              </a:rPr>
              <a:t>, right?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You got it! What’s the key difference between the two scenarios?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 With the compliance training, employees would be expected to recognize </a:t>
            </a:r>
            <a:r>
              <a:rPr lang="en-US" sz="1200" kern="1200">
                <a:solidFill>
                  <a:schemeClr val="tx1"/>
                </a:solidFill>
                <a:effectLst/>
                <a:latin typeface="+mn-lt"/>
                <a:ea typeface="+mn-ea"/>
                <a:cs typeface="+mn-cs"/>
              </a:rPr>
              <a:t>phishing scams on </a:t>
            </a:r>
            <a:r>
              <a:rPr lang="en-US" sz="1200" kern="1200" dirty="0">
                <a:solidFill>
                  <a:schemeClr val="tx1"/>
                </a:solidFill>
                <a:effectLst/>
                <a:latin typeface="+mn-lt"/>
                <a:ea typeface="+mn-ea"/>
                <a:cs typeface="+mn-cs"/>
              </a:rPr>
              <a:t>the job and apply the skills learned right away. With the workshop, participants would reap the long-term benefit of knowing how to use the School Health Index but might not use the skills immediately following the workshop.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Exactly.</a:t>
            </a:r>
          </a:p>
        </p:txBody>
      </p:sp>
      <p:sp>
        <p:nvSpPr>
          <p:cNvPr id="4" name="Slide Number Placeholder 3"/>
          <p:cNvSpPr>
            <a:spLocks noGrp="1"/>
          </p:cNvSpPr>
          <p:nvPr>
            <p:ph type="sldNum" sz="quarter" idx="10"/>
          </p:nvPr>
        </p:nvSpPr>
        <p:spPr/>
        <p:txBody>
          <a:bodyPr/>
          <a:lstStyle/>
          <a:p>
            <a:fld id="{DE8F50A4-1C80-4005-94C5-2ED3EC4F16F4}" type="slidenum">
              <a:rPr lang="en-US" smtClean="0"/>
              <a:t>12</a:t>
            </a:fld>
            <a:endParaRPr lang="en-US"/>
          </a:p>
        </p:txBody>
      </p:sp>
    </p:spTree>
    <p:extLst>
      <p:ext uri="{BB962C8B-B14F-4D97-AF65-F5344CB8AC3E}">
        <p14:creationId xmlns:p14="http://schemas.microsoft.com/office/powerpoint/2010/main" val="184471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 Distance learning is also an event because it is a skill-building process, targeted to a specific audience.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Distance learning is a mode of delivering instruction using technology to individuals who are separated by time, or distance, or both. Technology can include modalities as archaic as the U.S. Postal Service to mail correspondence courses or CDs to insert in computer drives. Today, the most common technology is, of course, the Internet.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two modes of delivery: synchronous and asynchronous.</a:t>
            </a:r>
          </a:p>
        </p:txBody>
      </p:sp>
      <p:sp>
        <p:nvSpPr>
          <p:cNvPr id="4" name="Slide Number Placeholder 3"/>
          <p:cNvSpPr>
            <a:spLocks noGrp="1"/>
          </p:cNvSpPr>
          <p:nvPr>
            <p:ph type="sldNum" sz="quarter" idx="10"/>
          </p:nvPr>
        </p:nvSpPr>
        <p:spPr/>
        <p:txBody>
          <a:bodyPr/>
          <a:lstStyle/>
          <a:p>
            <a:fld id="{DE8F50A4-1C80-4005-94C5-2ED3EC4F16F4}" type="slidenum">
              <a:rPr lang="en-US" smtClean="0"/>
              <a:t>13</a:t>
            </a:fld>
            <a:endParaRPr lang="en-US"/>
          </a:p>
        </p:txBody>
      </p:sp>
    </p:spTree>
    <p:extLst>
      <p:ext uri="{BB962C8B-B14F-4D97-AF65-F5344CB8AC3E}">
        <p14:creationId xmlns:p14="http://schemas.microsoft.com/office/powerpoint/2010/main" val="197069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5CD1F2-FA14-4528-87EF-8D2EE691D1F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7201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CD1F2-FA14-4528-87EF-8D2EE691D1F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87944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CD1F2-FA14-4528-87EF-8D2EE691D1F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76783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CD1F2-FA14-4528-87EF-8D2EE691D1F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3339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5CD1F2-FA14-4528-87EF-8D2EE691D1F1}"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423938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5CD1F2-FA14-4528-87EF-8D2EE691D1F1}"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475780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5CD1F2-FA14-4528-87EF-8D2EE691D1F1}"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556879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5CD1F2-FA14-4528-87EF-8D2EE691D1F1}"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86188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CD1F2-FA14-4528-87EF-8D2EE691D1F1}"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134956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12414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5CD1F2-FA14-4528-87EF-8D2EE691D1F1}"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39630-0466-4522-B4CB-C44AD874023A}" type="slidenum">
              <a:rPr lang="en-US" smtClean="0"/>
              <a:t>‹#›</a:t>
            </a:fld>
            <a:endParaRPr lang="en-US"/>
          </a:p>
        </p:txBody>
      </p:sp>
    </p:spTree>
    <p:extLst>
      <p:ext uri="{BB962C8B-B14F-4D97-AF65-F5344CB8AC3E}">
        <p14:creationId xmlns:p14="http://schemas.microsoft.com/office/powerpoint/2010/main" val="29838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BFE">
            <a:alpha val="96078"/>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CD1F2-FA14-4528-87EF-8D2EE691D1F1}" type="datetimeFigureOut">
              <a:rPr lang="en-US" smtClean="0"/>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39630-0466-4522-B4CB-C44AD874023A}" type="slidenum">
              <a:rPr lang="en-US" smtClean="0"/>
              <a:t>‹#›</a:t>
            </a:fld>
            <a:endParaRPr lang="en-US"/>
          </a:p>
        </p:txBody>
      </p:sp>
    </p:spTree>
    <p:extLst>
      <p:ext uri="{BB962C8B-B14F-4D97-AF65-F5344CB8AC3E}">
        <p14:creationId xmlns:p14="http://schemas.microsoft.com/office/powerpoint/2010/main" val="1504092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hue8@cdc.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orausurvey.orau.org/n/PD101a.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ndescript background image"/>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4838" r="4836" b="6267"/>
          <a:stretch/>
        </p:blipFill>
        <p:spPr>
          <a:xfrm>
            <a:off x="0" y="0"/>
            <a:ext cx="9142412" cy="6899275"/>
          </a:xfrm>
        </p:spPr>
      </p:pic>
      <p:sp>
        <p:nvSpPr>
          <p:cNvPr id="6" name="Subtitle 5"/>
          <p:cNvSpPr>
            <a:spLocks noGrp="1"/>
          </p:cNvSpPr>
          <p:nvPr>
            <p:ph type="subTitle" idx="1"/>
          </p:nvPr>
        </p:nvSpPr>
        <p:spPr/>
        <p:txBody>
          <a:bodyPr>
            <a:normAutofit/>
          </a:bodyPr>
          <a:lstStyle/>
          <a:p>
            <a:r>
              <a:rPr lang="en-US" sz="2400" dirty="0">
                <a:solidFill>
                  <a:schemeClr val="bg1"/>
                </a:solidFill>
              </a:rPr>
              <a:t>A Professional Development Series from the</a:t>
            </a:r>
          </a:p>
          <a:p>
            <a:r>
              <a:rPr lang="en-US" sz="2400" dirty="0">
                <a:solidFill>
                  <a:schemeClr val="bg1"/>
                </a:solidFill>
              </a:rPr>
              <a:t>CDC’s Division of Population Health</a:t>
            </a:r>
          </a:p>
          <a:p>
            <a:r>
              <a:rPr lang="en-US" sz="2400" dirty="0">
                <a:solidFill>
                  <a:schemeClr val="bg1"/>
                </a:solidFill>
              </a:rPr>
              <a:t>School Health Branch</a:t>
            </a:r>
          </a:p>
        </p:txBody>
      </p:sp>
      <p:sp>
        <p:nvSpPr>
          <p:cNvPr id="5" name="Title 4"/>
          <p:cNvSpPr>
            <a:spLocks noGrp="1"/>
          </p:cNvSpPr>
          <p:nvPr>
            <p:ph type="ctrTitle"/>
          </p:nvPr>
        </p:nvSpPr>
        <p:spPr>
          <a:xfrm>
            <a:off x="685800" y="1066800"/>
            <a:ext cx="7772400" cy="1470025"/>
          </a:xfrm>
        </p:spPr>
        <p:txBody>
          <a:bodyPr/>
          <a:lstStyle/>
          <a:p>
            <a:r>
              <a:rPr lang="en-US" b="1" dirty="0">
                <a:solidFill>
                  <a:schemeClr val="bg1"/>
                </a:solidFill>
              </a:rPr>
              <a:t>Professional Development 101:</a:t>
            </a:r>
            <a:br>
              <a:rPr lang="en-US" b="1" dirty="0">
                <a:solidFill>
                  <a:schemeClr val="bg1"/>
                </a:solidFill>
              </a:rPr>
            </a:br>
            <a:r>
              <a:rPr lang="en-US" b="1" dirty="0">
                <a:solidFill>
                  <a:schemeClr val="bg1"/>
                </a:solidFill>
              </a:rPr>
              <a:t>The Basics – Part 1</a:t>
            </a:r>
          </a:p>
        </p:txBody>
      </p:sp>
    </p:spTree>
    <p:extLst>
      <p:ext uri="{BB962C8B-B14F-4D97-AF65-F5344CB8AC3E}">
        <p14:creationId xmlns:p14="http://schemas.microsoft.com/office/powerpoint/2010/main" val="366518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Events</a:t>
            </a:r>
          </a:p>
        </p:txBody>
      </p:sp>
      <p:sp>
        <p:nvSpPr>
          <p:cNvPr id="3" name="Content Placeholder 2"/>
          <p:cNvSpPr>
            <a:spLocks noGrp="1"/>
          </p:cNvSpPr>
          <p:nvPr>
            <p:ph idx="1"/>
          </p:nvPr>
        </p:nvSpPr>
        <p:spPr>
          <a:xfrm>
            <a:off x="457200" y="1371600"/>
            <a:ext cx="8229600" cy="4525963"/>
          </a:xfrm>
        </p:spPr>
        <p:txBody>
          <a:bodyPr>
            <a:normAutofit/>
          </a:bodyPr>
          <a:lstStyle/>
          <a:p>
            <a:r>
              <a:rPr lang="en-US" dirty="0"/>
              <a:t>Set of skill-building processes and activities designed to assist individuals in obtaining new knowledge and skills</a:t>
            </a:r>
          </a:p>
          <a:p>
            <a:r>
              <a:rPr lang="en-US" dirty="0"/>
              <a:t>Purpose: to reach specific goals and improve workplace performance</a:t>
            </a:r>
          </a:p>
          <a:p>
            <a:r>
              <a:rPr lang="en-US" dirty="0"/>
              <a:t>Targeted to a specific audience, learner-centered, call to action</a:t>
            </a:r>
          </a:p>
        </p:txBody>
      </p:sp>
      <p:pic>
        <p:nvPicPr>
          <p:cNvPr id="4" name="Picture 3" descr="image of people looking at papers on a des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51620"/>
            <a:ext cx="2514600" cy="1625600"/>
          </a:xfrm>
          <a:prstGeom prst="rect">
            <a:avLst/>
          </a:prstGeom>
          <a:ln>
            <a:noFill/>
          </a:ln>
          <a:effectLst>
            <a:outerShdw blurRad="292100" dist="139700" dir="2700000" algn="tl" rotWithShape="0">
              <a:srgbClr val="333333">
                <a:alpha val="65000"/>
              </a:srgbClr>
            </a:outerShdw>
          </a:effectLst>
        </p:spPr>
      </p:pic>
      <p:pic>
        <p:nvPicPr>
          <p:cNvPr id="7" name="Picture 6" descr="image of a person looking at an open laptop computer on a desk with books and notebook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4665" y="5151620"/>
            <a:ext cx="2405889" cy="1625600"/>
          </a:xfrm>
          <a:prstGeom prst="rect">
            <a:avLst/>
          </a:prstGeom>
          <a:ln>
            <a:noFill/>
          </a:ln>
          <a:effectLst>
            <a:outerShdw blurRad="292100" dist="139700" dir="2700000" algn="tl" rotWithShape="0">
              <a:srgbClr val="333333">
                <a:alpha val="65000"/>
              </a:srgbClr>
            </a:outerShdw>
          </a:effectLst>
        </p:spPr>
      </p:pic>
      <p:pic>
        <p:nvPicPr>
          <p:cNvPr id="8" name="Picture 7" descr="image of a person listening on headphones and looking at an open laptop compute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5151620"/>
            <a:ext cx="2362200" cy="1657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503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Adult Learning Principles</a:t>
            </a:r>
          </a:p>
        </p:txBody>
      </p:sp>
      <p:sp>
        <p:nvSpPr>
          <p:cNvPr id="3" name="Content Placeholder 2"/>
          <p:cNvSpPr>
            <a:spLocks noGrp="1"/>
          </p:cNvSpPr>
          <p:nvPr>
            <p:ph idx="1"/>
          </p:nvPr>
        </p:nvSpPr>
        <p:spPr>
          <a:xfrm>
            <a:off x="457200" y="1600200"/>
            <a:ext cx="6294120" cy="4525963"/>
          </a:xfrm>
        </p:spPr>
        <p:txBody>
          <a:bodyPr>
            <a:normAutofit lnSpcReduction="10000"/>
          </a:bodyPr>
          <a:lstStyle/>
          <a:p>
            <a:pPr lvl="0"/>
            <a:r>
              <a:rPr lang="en-US" dirty="0"/>
              <a:t>Respected</a:t>
            </a:r>
          </a:p>
          <a:p>
            <a:pPr lvl="0"/>
            <a:r>
              <a:rPr lang="en-US" dirty="0"/>
              <a:t>Safe and supportive</a:t>
            </a:r>
          </a:p>
          <a:p>
            <a:pPr lvl="0"/>
            <a:r>
              <a:rPr lang="en-US" dirty="0"/>
              <a:t>Relevant </a:t>
            </a:r>
          </a:p>
          <a:p>
            <a:pPr lvl="0"/>
            <a:r>
              <a:rPr lang="en-US" dirty="0"/>
              <a:t>Varied </a:t>
            </a:r>
          </a:p>
          <a:p>
            <a:r>
              <a:rPr lang="en-US" dirty="0"/>
              <a:t>Opportunities to practice </a:t>
            </a:r>
          </a:p>
          <a:p>
            <a:endParaRPr lang="en-US" dirty="0"/>
          </a:p>
          <a:p>
            <a:pPr marL="0" indent="0">
              <a:buNone/>
            </a:pPr>
            <a:r>
              <a:rPr lang="en-US" dirty="0"/>
              <a:t>Delivered in a time span that is adequate to cover the topic in detail</a:t>
            </a:r>
          </a:p>
        </p:txBody>
      </p:sp>
      <p:pic>
        <p:nvPicPr>
          <p:cNvPr id="4" name="Picture 3" descr="image of the face of a clock"/>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29400" y="4191000"/>
            <a:ext cx="2392680" cy="2340665"/>
          </a:xfrm>
          <a:prstGeom prst="rect">
            <a:avLst/>
          </a:prstGeom>
        </p:spPr>
      </p:pic>
    </p:spTree>
    <p:extLst>
      <p:ext uri="{BB962C8B-B14F-4D97-AF65-F5344CB8AC3E}">
        <p14:creationId xmlns:p14="http://schemas.microsoft.com/office/powerpoint/2010/main" val="7716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What is the difference?</a:t>
            </a:r>
          </a:p>
        </p:txBody>
      </p:sp>
      <p:sp>
        <p:nvSpPr>
          <p:cNvPr id="3" name="Content Placeholder 2"/>
          <p:cNvSpPr>
            <a:spLocks noGrp="1"/>
          </p:cNvSpPr>
          <p:nvPr>
            <p:ph idx="1"/>
          </p:nvPr>
        </p:nvSpPr>
        <p:spPr>
          <a:xfrm>
            <a:off x="457200" y="1600200"/>
            <a:ext cx="5334000" cy="4525963"/>
          </a:xfrm>
        </p:spPr>
        <p:txBody>
          <a:bodyPr>
            <a:normAutofit lnSpcReduction="10000"/>
          </a:bodyPr>
          <a:lstStyle/>
          <a:p>
            <a:r>
              <a:rPr lang="en-US" dirty="0"/>
              <a:t>Workshop</a:t>
            </a:r>
          </a:p>
          <a:p>
            <a:pPr lvl="1"/>
            <a:r>
              <a:rPr lang="en-US" dirty="0"/>
              <a:t>Educational program</a:t>
            </a:r>
          </a:p>
          <a:p>
            <a:pPr lvl="1"/>
            <a:r>
              <a:rPr lang="en-US" dirty="0"/>
              <a:t>Techniques and skills in a particular field</a:t>
            </a:r>
          </a:p>
          <a:p>
            <a:pPr lvl="1"/>
            <a:r>
              <a:rPr lang="en-US" dirty="0"/>
              <a:t>Long-term benefits</a:t>
            </a:r>
          </a:p>
          <a:p>
            <a:r>
              <a:rPr lang="en-US" dirty="0"/>
              <a:t>Training</a:t>
            </a:r>
          </a:p>
          <a:p>
            <a:pPr lvl="1"/>
            <a:r>
              <a:rPr lang="en-US" dirty="0"/>
              <a:t>Instructional experience</a:t>
            </a:r>
          </a:p>
          <a:p>
            <a:pPr lvl="1"/>
            <a:r>
              <a:rPr lang="en-US" dirty="0"/>
              <a:t>New skills and knowledge</a:t>
            </a:r>
          </a:p>
          <a:p>
            <a:pPr lvl="1"/>
            <a:r>
              <a:rPr lang="en-US" dirty="0"/>
              <a:t>On-the-job application</a:t>
            </a:r>
          </a:p>
        </p:txBody>
      </p:sp>
      <p:pic>
        <p:nvPicPr>
          <p:cNvPr id="6" name="Picture 5" descr="image of an empty auditori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7797" y="4005587"/>
            <a:ext cx="3091402" cy="2055624"/>
          </a:xfrm>
          <a:prstGeom prst="rect">
            <a:avLst/>
          </a:prstGeom>
          <a:ln>
            <a:noFill/>
          </a:ln>
          <a:effectLst>
            <a:outerShdw blurRad="292100" dist="139700" dir="2700000" algn="tl" rotWithShape="0">
              <a:srgbClr val="333333">
                <a:alpha val="65000"/>
              </a:srgbClr>
            </a:outerShdw>
          </a:effectLst>
        </p:spPr>
      </p:pic>
      <p:pic>
        <p:nvPicPr>
          <p:cNvPr id="7" name="Picture 6" descr="image of an empty office conference roo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447800"/>
            <a:ext cx="3089397" cy="2132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916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Distance Learning</a:t>
            </a:r>
          </a:p>
        </p:txBody>
      </p:sp>
      <p:sp>
        <p:nvSpPr>
          <p:cNvPr id="3" name="Content Placeholder 2"/>
          <p:cNvSpPr>
            <a:spLocks noGrp="1"/>
          </p:cNvSpPr>
          <p:nvPr>
            <p:ph idx="1"/>
          </p:nvPr>
        </p:nvSpPr>
        <p:spPr/>
        <p:txBody>
          <a:bodyPr>
            <a:normAutofit/>
          </a:bodyPr>
          <a:lstStyle/>
          <a:p>
            <a:r>
              <a:rPr lang="en-US" dirty="0"/>
              <a:t>Skill-building process, targeted to a specific audience</a:t>
            </a:r>
          </a:p>
          <a:p>
            <a:r>
              <a:rPr lang="en-US" dirty="0"/>
              <a:t>Individuals who are separated by time, or distance, or both</a:t>
            </a:r>
          </a:p>
          <a:p>
            <a:r>
              <a:rPr lang="en-US" dirty="0"/>
              <a:t>Modes of delivery: </a:t>
            </a:r>
          </a:p>
          <a:p>
            <a:pPr lvl="1"/>
            <a:r>
              <a:rPr lang="en-US" dirty="0"/>
              <a:t>Synchronous</a:t>
            </a:r>
          </a:p>
          <a:p>
            <a:pPr lvl="1"/>
            <a:r>
              <a:rPr lang="en-US" dirty="0"/>
              <a:t>Asynchronous</a:t>
            </a:r>
          </a:p>
        </p:txBody>
      </p:sp>
    </p:spTree>
    <p:extLst>
      <p:ext uri="{BB962C8B-B14F-4D97-AF65-F5344CB8AC3E}">
        <p14:creationId xmlns:p14="http://schemas.microsoft.com/office/powerpoint/2010/main" val="1187194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Synchronous Delivery</a:t>
            </a:r>
          </a:p>
        </p:txBody>
      </p:sp>
      <p:sp>
        <p:nvSpPr>
          <p:cNvPr id="4" name="Content Placeholder 3"/>
          <p:cNvSpPr>
            <a:spLocks noGrp="1"/>
          </p:cNvSpPr>
          <p:nvPr>
            <p:ph sz="half" idx="1"/>
          </p:nvPr>
        </p:nvSpPr>
        <p:spPr/>
        <p:txBody>
          <a:bodyPr/>
          <a:lstStyle/>
          <a:p>
            <a:pPr marL="342900" lvl="1" indent="-342900">
              <a:buFont typeface="Arial" panose="020B0604020202020204" pitchFamily="34" charset="0"/>
              <a:buChar char="•"/>
            </a:pPr>
            <a:r>
              <a:rPr lang="en-US" sz="2800" dirty="0"/>
              <a:t>All participants present at the same time</a:t>
            </a:r>
          </a:p>
          <a:p>
            <a:r>
              <a:rPr lang="en-US" dirty="0"/>
              <a:t>Organized timetable</a:t>
            </a:r>
          </a:p>
          <a:p>
            <a:r>
              <a:rPr lang="en-US" dirty="0"/>
              <a:t>Instructor present</a:t>
            </a:r>
          </a:p>
          <a:p>
            <a:r>
              <a:rPr lang="en-US" dirty="0"/>
              <a:t>Interaction</a:t>
            </a:r>
          </a:p>
          <a:p>
            <a:endParaRPr lang="en-US" dirty="0"/>
          </a:p>
        </p:txBody>
      </p:sp>
      <p:pic>
        <p:nvPicPr>
          <p:cNvPr id="8" name="Content Placeholder 7" descr="image of a computer screen with a map of the globe on it and waves of color and data streaming into and out of i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0335" y="1600200"/>
            <a:ext cx="3716594" cy="2438400"/>
          </a:xfrm>
          <a:prstGeom prst="rect">
            <a:avLst/>
          </a:prstGeom>
          <a:ln>
            <a:noFill/>
          </a:ln>
          <a:effectLst>
            <a:outerShdw blurRad="292100" dist="139700" dir="2700000" algn="tl" rotWithShape="0">
              <a:srgbClr val="333333">
                <a:alpha val="65000"/>
              </a:srgbClr>
            </a:outerShdw>
          </a:effectLst>
        </p:spPr>
      </p:pic>
      <p:pic>
        <p:nvPicPr>
          <p:cNvPr id="10" name="Picture 9" descr="image of an office telephone"/>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5870"/>
          <a:stretch/>
        </p:blipFill>
        <p:spPr>
          <a:xfrm>
            <a:off x="5562600" y="4692770"/>
            <a:ext cx="2754261" cy="1936630"/>
          </a:xfrm>
          <a:prstGeom prst="rect">
            <a:avLst/>
          </a:prstGeom>
        </p:spPr>
      </p:pic>
    </p:spTree>
    <p:extLst>
      <p:ext uri="{BB962C8B-B14F-4D97-AF65-F5344CB8AC3E}">
        <p14:creationId xmlns:p14="http://schemas.microsoft.com/office/powerpoint/2010/main" val="284621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Asynchronous Delivery</a:t>
            </a:r>
          </a:p>
        </p:txBody>
      </p:sp>
      <p:sp>
        <p:nvSpPr>
          <p:cNvPr id="4" name="Content Placeholder 3"/>
          <p:cNvSpPr>
            <a:spLocks noGrp="1"/>
          </p:cNvSpPr>
          <p:nvPr>
            <p:ph sz="half" idx="1"/>
          </p:nvPr>
        </p:nvSpPr>
        <p:spPr/>
        <p:txBody>
          <a:bodyPr/>
          <a:lstStyle/>
          <a:p>
            <a:r>
              <a:rPr lang="en-US" dirty="0"/>
              <a:t>Self-paced</a:t>
            </a:r>
          </a:p>
          <a:p>
            <a:r>
              <a:rPr lang="en-US" dirty="0"/>
              <a:t>Access materials on own schedule</a:t>
            </a:r>
          </a:p>
          <a:p>
            <a:r>
              <a:rPr lang="en-US" dirty="0"/>
              <a:t>Not required to be together</a:t>
            </a:r>
          </a:p>
        </p:txBody>
      </p:sp>
      <p:pic>
        <p:nvPicPr>
          <p:cNvPr id="6" name="Content Placeholder 5" descr="image of a DVD being put into a computer slot by a han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86400" y="1447800"/>
            <a:ext cx="2743200" cy="1838685"/>
          </a:xfrm>
          <a:prstGeom prst="rect">
            <a:avLst/>
          </a:prstGeom>
          <a:ln>
            <a:noFill/>
          </a:ln>
          <a:effectLst>
            <a:outerShdw blurRad="292100" dist="139700" dir="2700000" algn="tl" rotWithShape="0">
              <a:srgbClr val="333333">
                <a:alpha val="65000"/>
              </a:srgbClr>
            </a:outerShdw>
          </a:effectLst>
        </p:spPr>
      </p:pic>
      <p:pic>
        <p:nvPicPr>
          <p:cNvPr id="7" name="Picture 6" descr="image of a paper envelop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2240" y="5434290"/>
            <a:ext cx="1716724" cy="1276308"/>
          </a:xfrm>
          <a:prstGeom prst="rect">
            <a:avLst/>
          </a:prstGeom>
        </p:spPr>
      </p:pic>
      <p:pic>
        <p:nvPicPr>
          <p:cNvPr id="8" name="Picture 7" descr="image of a stack of books"/>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400" y="3446489"/>
            <a:ext cx="2814952" cy="1907400"/>
          </a:xfrm>
          <a:prstGeom prst="rect">
            <a:avLst/>
          </a:prstGeom>
        </p:spPr>
      </p:pic>
    </p:spTree>
    <p:extLst>
      <p:ext uri="{BB962C8B-B14F-4D97-AF65-F5344CB8AC3E}">
        <p14:creationId xmlns:p14="http://schemas.microsoft.com/office/powerpoint/2010/main" val="3363629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chemeClr val="accent1">
                    <a:lumMod val="75000"/>
                  </a:schemeClr>
                </a:solidFill>
              </a:rPr>
              <a:t>Information and Presentation Sessions</a:t>
            </a:r>
          </a:p>
        </p:txBody>
      </p:sp>
      <p:sp>
        <p:nvSpPr>
          <p:cNvPr id="3" name="Content Placeholder 2"/>
          <p:cNvSpPr>
            <a:spLocks noGrp="1"/>
          </p:cNvSpPr>
          <p:nvPr>
            <p:ph idx="1"/>
          </p:nvPr>
        </p:nvSpPr>
        <p:spPr>
          <a:xfrm>
            <a:off x="457200" y="1722437"/>
            <a:ext cx="8229600" cy="4525963"/>
          </a:xfrm>
        </p:spPr>
        <p:txBody>
          <a:bodyPr/>
          <a:lstStyle/>
          <a:p>
            <a:r>
              <a:rPr lang="en-US" dirty="0"/>
              <a:t>Provide a </a:t>
            </a:r>
            <a:r>
              <a:rPr lang="en-US" b="1" dirty="0"/>
              <a:t>familiarity</a:t>
            </a:r>
            <a:r>
              <a:rPr lang="en-US" dirty="0"/>
              <a:t> level of knowledge </a:t>
            </a:r>
          </a:p>
          <a:p>
            <a:r>
              <a:rPr lang="en-US" dirty="0"/>
              <a:t>Enough information to decide whether or not to pursue</a:t>
            </a:r>
          </a:p>
          <a:p>
            <a:pPr marL="0" indent="0">
              <a:buNone/>
            </a:pPr>
            <a:endParaRPr lang="en-US" dirty="0"/>
          </a:p>
        </p:txBody>
      </p:sp>
    </p:spTree>
    <p:extLst>
      <p:ext uri="{BB962C8B-B14F-4D97-AF65-F5344CB8AC3E}">
        <p14:creationId xmlns:p14="http://schemas.microsoft.com/office/powerpoint/2010/main" val="408306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chemeClr val="accent1">
                    <a:lumMod val="75000"/>
                  </a:schemeClr>
                </a:solidFill>
              </a:rPr>
              <a:t>Delivery</a:t>
            </a:r>
            <a:endParaRPr lang="en-US" dirty="0"/>
          </a:p>
        </p:txBody>
      </p:sp>
      <p:sp>
        <p:nvSpPr>
          <p:cNvPr id="3" name="Content Placeholder 2"/>
          <p:cNvSpPr>
            <a:spLocks noGrp="1"/>
          </p:cNvSpPr>
          <p:nvPr>
            <p:ph idx="1"/>
          </p:nvPr>
        </p:nvSpPr>
        <p:spPr/>
        <p:txBody>
          <a:bodyPr/>
          <a:lstStyle/>
          <a:p>
            <a:r>
              <a:rPr lang="en-US" dirty="0"/>
              <a:t>One-time or series of events</a:t>
            </a:r>
          </a:p>
          <a:p>
            <a:r>
              <a:rPr lang="en-US" dirty="0"/>
              <a:t>Delivered in a short period of time</a:t>
            </a:r>
          </a:p>
          <a:p>
            <a:endParaRPr lang="en-US" dirty="0"/>
          </a:p>
        </p:txBody>
      </p:sp>
      <p:pic>
        <p:nvPicPr>
          <p:cNvPr id="4" name="Picture 3" descr="image of the face of a clock"/>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85089" y="5334000"/>
            <a:ext cx="1402080" cy="1371600"/>
          </a:xfrm>
          <a:prstGeom prst="rect">
            <a:avLst/>
          </a:prstGeom>
        </p:spPr>
      </p:pic>
      <p:pic>
        <p:nvPicPr>
          <p:cNvPr id="5" name="Picture 4" descr="image of a computer screen with data shown on it"/>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29200" y="3128171"/>
            <a:ext cx="2860831" cy="2405698"/>
          </a:xfrm>
          <a:prstGeom prst="rect">
            <a:avLst/>
          </a:prstGeom>
        </p:spPr>
      </p:pic>
      <p:pic>
        <p:nvPicPr>
          <p:cNvPr id="6" name="Picture 5" descr="iamge of an empty auditoriu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156902"/>
            <a:ext cx="4017305" cy="2634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126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Technical Assistance</a:t>
            </a:r>
          </a:p>
        </p:txBody>
      </p:sp>
      <p:sp>
        <p:nvSpPr>
          <p:cNvPr id="3" name="Content Placeholder 2"/>
          <p:cNvSpPr>
            <a:spLocks noGrp="1"/>
          </p:cNvSpPr>
          <p:nvPr>
            <p:ph idx="1"/>
          </p:nvPr>
        </p:nvSpPr>
        <p:spPr/>
        <p:txBody>
          <a:bodyPr/>
          <a:lstStyle/>
          <a:p>
            <a:r>
              <a:rPr lang="en-US" dirty="0"/>
              <a:t>Process of providing targeted support to an organization with a development need or problem</a:t>
            </a:r>
          </a:p>
          <a:p>
            <a:r>
              <a:rPr lang="en-US" dirty="0"/>
              <a:t>Involves communication between a specialist or consultant and the organization</a:t>
            </a:r>
          </a:p>
          <a:p>
            <a:endParaRPr lang="en-US" dirty="0"/>
          </a:p>
        </p:txBody>
      </p:sp>
      <p:pic>
        <p:nvPicPr>
          <p:cNvPr id="4" name="Picture 3" descr="image of an office buil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191000"/>
            <a:ext cx="2656839" cy="24907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2996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Core Principles</a:t>
            </a:r>
          </a:p>
        </p:txBody>
      </p:sp>
      <p:sp>
        <p:nvSpPr>
          <p:cNvPr id="3" name="Content Placeholder 2"/>
          <p:cNvSpPr>
            <a:spLocks noGrp="1"/>
          </p:cNvSpPr>
          <p:nvPr>
            <p:ph idx="1"/>
          </p:nvPr>
        </p:nvSpPr>
        <p:spPr/>
        <p:txBody>
          <a:bodyPr/>
          <a:lstStyle/>
          <a:p>
            <a:pPr lvl="0"/>
            <a:r>
              <a:rPr lang="en-US" dirty="0"/>
              <a:t>Collaborative</a:t>
            </a:r>
          </a:p>
          <a:p>
            <a:pPr lvl="0"/>
            <a:r>
              <a:rPr lang="en-US" dirty="0"/>
              <a:t>Systematic</a:t>
            </a:r>
          </a:p>
          <a:p>
            <a:pPr lvl="0"/>
            <a:r>
              <a:rPr lang="en-US" dirty="0"/>
              <a:t>Targeted</a:t>
            </a:r>
          </a:p>
          <a:p>
            <a:pPr lvl="0"/>
            <a:r>
              <a:rPr lang="en-US" dirty="0"/>
              <a:t>Adaptive</a:t>
            </a:r>
          </a:p>
          <a:p>
            <a:pPr lvl="0"/>
            <a:r>
              <a:rPr lang="en-US" dirty="0"/>
              <a:t>Customized</a:t>
            </a:r>
          </a:p>
          <a:p>
            <a:pPr lvl="0"/>
            <a:r>
              <a:rPr lang="en-US" dirty="0"/>
              <a:t>Results-driven</a:t>
            </a:r>
          </a:p>
          <a:p>
            <a:endParaRPr lang="en-US" dirty="0"/>
          </a:p>
        </p:txBody>
      </p:sp>
      <p:pic>
        <p:nvPicPr>
          <p:cNvPr id="2050" name="Picture 2" descr="image of people shaking hands across a de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521" y="2103620"/>
            <a:ext cx="4121122"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80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a:solidFill>
                  <a:schemeClr val="bg1"/>
                </a:solidFill>
              </a:rPr>
              <a:t>Introduction</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One:</a:t>
            </a:r>
          </a:p>
        </p:txBody>
      </p:sp>
      <p:pic>
        <p:nvPicPr>
          <p:cNvPr id="8" name="Picture 7" descr="iamge of text: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24810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Structure</a:t>
            </a:r>
          </a:p>
        </p:txBody>
      </p:sp>
      <p:sp>
        <p:nvSpPr>
          <p:cNvPr id="3" name="Content Placeholder 2"/>
          <p:cNvSpPr>
            <a:spLocks noGrp="1"/>
          </p:cNvSpPr>
          <p:nvPr>
            <p:ph idx="1"/>
          </p:nvPr>
        </p:nvSpPr>
        <p:spPr/>
        <p:txBody>
          <a:bodyPr/>
          <a:lstStyle/>
          <a:p>
            <a:r>
              <a:rPr lang="en-US" dirty="0"/>
              <a:t>One-on-one consultation</a:t>
            </a:r>
          </a:p>
          <a:p>
            <a:r>
              <a:rPr lang="en-US" dirty="0"/>
              <a:t>Small-group facilitation</a:t>
            </a:r>
          </a:p>
          <a:p>
            <a:pPr lvl="1"/>
            <a:r>
              <a:rPr lang="en-US" dirty="0"/>
              <a:t>In person</a:t>
            </a:r>
          </a:p>
          <a:p>
            <a:pPr lvl="1"/>
            <a:r>
              <a:rPr lang="en-US" dirty="0"/>
              <a:t>Phone</a:t>
            </a:r>
          </a:p>
          <a:p>
            <a:pPr lvl="1"/>
            <a:r>
              <a:rPr lang="en-US" dirty="0"/>
              <a:t>E-mail</a:t>
            </a:r>
          </a:p>
          <a:p>
            <a:pPr lvl="1"/>
            <a:r>
              <a:rPr lang="en-US" dirty="0"/>
              <a:t>Internet technologies</a:t>
            </a:r>
          </a:p>
        </p:txBody>
      </p:sp>
      <p:pic>
        <p:nvPicPr>
          <p:cNvPr id="4" name="Picture 3" descr="image of an the words: leadership, career, coaching, personnel, goals, help, development, strate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8" y="1524000"/>
            <a:ext cx="3567853" cy="2667000"/>
          </a:xfrm>
          <a:prstGeom prst="rect">
            <a:avLst/>
          </a:prstGeom>
          <a:ln>
            <a:noFill/>
          </a:ln>
          <a:effectLst>
            <a:outerShdw blurRad="292100" dist="139700" dir="2700000" algn="tl" rotWithShape="0">
              <a:srgbClr val="333333">
                <a:alpha val="65000"/>
              </a:srgbClr>
            </a:outerShdw>
          </a:effectLst>
        </p:spPr>
      </p:pic>
      <p:pic>
        <p:nvPicPr>
          <p:cNvPr id="5" name="Picture 4" descr="image of the face of a clock"/>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1083" y="4834328"/>
            <a:ext cx="1913681" cy="1795072"/>
          </a:xfrm>
          <a:prstGeom prst="rect">
            <a:avLst/>
          </a:prstGeom>
          <a:noFill/>
          <a:ln>
            <a:noFill/>
          </a:ln>
        </p:spPr>
      </p:pic>
    </p:spTree>
    <p:extLst>
      <p:ext uri="{BB962C8B-B14F-4D97-AF65-F5344CB8AC3E}">
        <p14:creationId xmlns:p14="http://schemas.microsoft.com/office/powerpoint/2010/main" val="2869044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ndescript background image"/>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94580" y="-59194"/>
            <a:ext cx="9238580" cy="6937460"/>
          </a:xfrm>
          <a:prstGeom prst="rect">
            <a:avLst/>
          </a:prstGeom>
        </p:spPr>
      </p:pic>
      <p:sp>
        <p:nvSpPr>
          <p:cNvPr id="2" name="Title 1"/>
          <p:cNvSpPr>
            <a:spLocks noGrp="1"/>
          </p:cNvSpPr>
          <p:nvPr>
            <p:ph type="title"/>
          </p:nvPr>
        </p:nvSpPr>
        <p:spPr/>
        <p:txBody>
          <a:bodyPr/>
          <a:lstStyle/>
          <a:p>
            <a:pPr algn="l"/>
            <a:r>
              <a:rPr lang="en-US" b="1" dirty="0">
                <a:solidFill>
                  <a:schemeClr val="bg1"/>
                </a:solidFill>
              </a:rPr>
              <a:t>Summary of Activities</a:t>
            </a:r>
          </a:p>
        </p:txBody>
      </p:sp>
      <p:sp>
        <p:nvSpPr>
          <p:cNvPr id="3" name="Content Placeholder 2"/>
          <p:cNvSpPr>
            <a:spLocks noGrp="1"/>
          </p:cNvSpPr>
          <p:nvPr>
            <p:ph idx="1"/>
          </p:nvPr>
        </p:nvSpPr>
        <p:spPr/>
        <p:txBody>
          <a:bodyPr/>
          <a:lstStyle/>
          <a:p>
            <a:r>
              <a:rPr lang="en-US" dirty="0">
                <a:solidFill>
                  <a:schemeClr val="bg1"/>
                </a:solidFill>
              </a:rPr>
              <a:t>Events</a:t>
            </a:r>
          </a:p>
          <a:p>
            <a:r>
              <a:rPr lang="en-US" dirty="0">
                <a:solidFill>
                  <a:schemeClr val="bg1"/>
                </a:solidFill>
              </a:rPr>
              <a:t>Information and presentation sessions</a:t>
            </a:r>
          </a:p>
          <a:p>
            <a:r>
              <a:rPr lang="en-US" dirty="0">
                <a:solidFill>
                  <a:schemeClr val="bg1"/>
                </a:solidFill>
              </a:rPr>
              <a:t>Technical assistance</a:t>
            </a:r>
          </a:p>
        </p:txBody>
      </p:sp>
    </p:spTree>
    <p:extLst>
      <p:ext uri="{BB962C8B-B14F-4D97-AF65-F5344CB8AC3E}">
        <p14:creationId xmlns:p14="http://schemas.microsoft.com/office/powerpoint/2010/main" val="118687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a:solidFill>
                  <a:schemeClr val="bg1"/>
                </a:solidFill>
              </a:rPr>
              <a:t>REVIEW OF Terminology</a:t>
            </a:r>
          </a:p>
        </p:txBody>
      </p:sp>
      <p:sp>
        <p:nvSpPr>
          <p:cNvPr id="5" name="Text Placeholder 4"/>
          <p:cNvSpPr>
            <a:spLocks noGrp="1"/>
          </p:cNvSpPr>
          <p:nvPr>
            <p:ph type="body" idx="1"/>
          </p:nvPr>
        </p:nvSpPr>
        <p:spPr/>
        <p:txBody>
          <a:bodyPr>
            <a:normAutofit/>
          </a:bodyPr>
          <a:lstStyle/>
          <a:p>
            <a:r>
              <a:rPr lang="en-US" sz="2400" dirty="0">
                <a:solidFill>
                  <a:schemeClr val="bg1"/>
                </a:solidFill>
              </a:rPr>
              <a:t>Learning Activity One:</a:t>
            </a:r>
          </a:p>
        </p:txBody>
      </p:sp>
      <p:pic>
        <p:nvPicPr>
          <p:cNvPr id="2" name="Picture 4" descr="image of lego building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283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a:solidFill>
                  <a:schemeClr val="bg1"/>
                </a:solidFill>
              </a:rPr>
              <a:t>Professional development  practices</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Four:</a:t>
            </a:r>
          </a:p>
        </p:txBody>
      </p:sp>
      <p:pic>
        <p:nvPicPr>
          <p:cNvPr id="8" name="Picture 7" descr="image of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chemeClr val="accent1">
                    <a:lumMod val="75000"/>
                  </a:schemeClr>
                </a:solidFill>
              </a:rPr>
              <a:t>Six Professional Development Practices</a:t>
            </a:r>
          </a:p>
        </p:txBody>
      </p:sp>
      <p:sp>
        <p:nvSpPr>
          <p:cNvPr id="3" name="Content Placeholder 2"/>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services</a:t>
            </a:r>
          </a:p>
          <a:p>
            <a:r>
              <a:rPr lang="en-US" b="1" dirty="0"/>
              <a:t>Deliver</a:t>
            </a:r>
            <a:r>
              <a:rPr lang="en-US" dirty="0"/>
              <a:t> PD offerings</a:t>
            </a:r>
          </a:p>
          <a:p>
            <a:r>
              <a:rPr lang="en-US" b="1" dirty="0"/>
              <a:t>Follow up</a:t>
            </a:r>
            <a:r>
              <a:rPr lang="en-US" dirty="0"/>
              <a:t> with support</a:t>
            </a:r>
          </a:p>
          <a:p>
            <a:r>
              <a:rPr lang="en-US" b="1" dirty="0"/>
              <a:t>Evaluate</a:t>
            </a:r>
            <a:r>
              <a:rPr lang="en-US" dirty="0"/>
              <a:t> PD processes</a:t>
            </a:r>
          </a:p>
        </p:txBody>
      </p:sp>
      <p:grpSp>
        <p:nvGrpSpPr>
          <p:cNvPr id="4" name="Group 3" descr="image of words: sustain, design, market, deliver, support, evaluate"/>
          <p:cNvGrpSpPr/>
          <p:nvPr/>
        </p:nvGrpSpPr>
        <p:grpSpPr>
          <a:xfrm>
            <a:off x="118533" y="5204178"/>
            <a:ext cx="9025467" cy="1520389"/>
            <a:chOff x="118533" y="5204178"/>
            <a:chExt cx="9025467" cy="1520389"/>
          </a:xfrm>
        </p:grpSpPr>
        <p:pic>
          <p:nvPicPr>
            <p:cNvPr id="1027" name="Picture 3" descr="image of words: sustain, design, market, deliver, support, evalu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3" y="526062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of words: sustain, design, market, deliver, support, evalu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822" y="5255995"/>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of words: sustain, design, market, deliver, support, evalu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288" y="527857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image of words: sustain, design, market, deliver, support, evalu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526062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mage of words: sustain, design, market, deliver, support, evalu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0288" y="5260623"/>
              <a:ext cx="1447800" cy="1441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image of words: sustain, design, market, deliver, support, evalua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0665" y="5204178"/>
              <a:ext cx="1520389" cy="15203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184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Framework</a:t>
            </a:r>
          </a:p>
        </p:txBody>
      </p:sp>
      <p:graphicFrame>
        <p:nvGraphicFramePr>
          <p:cNvPr id="4" name="Content Placeholder 3" descr="image of words: sustain, design, market, deliver, support, evaluate"/>
          <p:cNvGraphicFramePr>
            <a:graphicFrameLocks noGrp="1"/>
          </p:cNvGraphicFramePr>
          <p:nvPr>
            <p:ph idx="1"/>
            <p:extLst>
              <p:ext uri="{D42A27DB-BD31-4B8C-83A1-F6EECF244321}">
                <p14:modId xmlns:p14="http://schemas.microsoft.com/office/powerpoint/2010/main" val="4192761449"/>
              </p:ext>
            </p:extLst>
          </p:nvPr>
        </p:nvGraphicFramePr>
        <p:xfrm>
          <a:off x="228600" y="12954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848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Infrastructure</a:t>
            </a:r>
          </a:p>
        </p:txBody>
      </p:sp>
      <p:sp>
        <p:nvSpPr>
          <p:cNvPr id="4" name="Content Placeholder 3"/>
          <p:cNvSpPr>
            <a:spLocks noGrp="1"/>
          </p:cNvSpPr>
          <p:nvPr>
            <p:ph sz="half" idx="1"/>
          </p:nvPr>
        </p:nvSpPr>
        <p:spPr>
          <a:xfrm>
            <a:off x="457200" y="1600200"/>
            <a:ext cx="4724400" cy="4525963"/>
          </a:xfrm>
        </p:spPr>
        <p:txBody>
          <a:bodyPr>
            <a:normAutofit lnSpcReduction="10000"/>
          </a:bodyPr>
          <a:lstStyle/>
          <a:p>
            <a:r>
              <a:rPr lang="en-US" b="1" dirty="0"/>
              <a:t>Sustain</a:t>
            </a:r>
            <a:r>
              <a:rPr lang="en-US" dirty="0"/>
              <a:t>: professional and agency capacity</a:t>
            </a:r>
          </a:p>
          <a:p>
            <a:r>
              <a:rPr lang="en-US" b="1" dirty="0"/>
              <a:t>Design</a:t>
            </a:r>
            <a:r>
              <a:rPr lang="en-US" dirty="0"/>
              <a:t>: instructionally sound  activities</a:t>
            </a:r>
          </a:p>
          <a:p>
            <a:r>
              <a:rPr lang="en-US" b="1" dirty="0"/>
              <a:t>Market</a:t>
            </a:r>
            <a:r>
              <a:rPr lang="en-US" dirty="0"/>
              <a:t>: focused</a:t>
            </a:r>
          </a:p>
          <a:p>
            <a:r>
              <a:rPr lang="en-US" b="1" dirty="0"/>
              <a:t>Deliver</a:t>
            </a:r>
            <a:r>
              <a:rPr lang="en-US" dirty="0"/>
              <a:t>: streamlined, responsive, timely</a:t>
            </a:r>
          </a:p>
          <a:p>
            <a:r>
              <a:rPr lang="en-US" b="1" dirty="0"/>
              <a:t>Follow up</a:t>
            </a:r>
            <a:r>
              <a:rPr lang="en-US" dirty="0"/>
              <a:t>: growth</a:t>
            </a:r>
          </a:p>
          <a:p>
            <a:r>
              <a:rPr lang="en-US" b="1" dirty="0"/>
              <a:t>Evaluate</a:t>
            </a:r>
            <a:r>
              <a:rPr lang="en-US" dirty="0"/>
              <a:t>: continuous improvement</a:t>
            </a:r>
          </a:p>
        </p:txBody>
      </p:sp>
      <p:pic>
        <p:nvPicPr>
          <p:cNvPr id="6" name="Content Placeholder 5" descr="image of words: sustain, design, market, deliver, support, evaluat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09610" y="159779"/>
            <a:ext cx="1143000" cy="1143000"/>
          </a:xfrm>
        </p:spPr>
      </p:pic>
      <p:pic>
        <p:nvPicPr>
          <p:cNvPr id="7" name="Picture 6" descr="image of words: sustain, design, market, deliver, support, evaluat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1245320"/>
            <a:ext cx="1143000" cy="1143000"/>
          </a:xfrm>
          <a:prstGeom prst="rect">
            <a:avLst/>
          </a:prstGeom>
        </p:spPr>
      </p:pic>
      <p:pic>
        <p:nvPicPr>
          <p:cNvPr id="8" name="Picture 7" descr="image of words: sustain, design, market, deliver, support, evaluat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5849" y="2336479"/>
            <a:ext cx="1143000" cy="1143000"/>
          </a:xfrm>
          <a:prstGeom prst="rect">
            <a:avLst/>
          </a:prstGeom>
        </p:spPr>
      </p:pic>
      <p:pic>
        <p:nvPicPr>
          <p:cNvPr id="9" name="Picture 8" descr="image of words: sustain, design, market, deliver, support, evaluat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0859" y="3400525"/>
            <a:ext cx="1143000" cy="1143000"/>
          </a:xfrm>
          <a:prstGeom prst="rect">
            <a:avLst/>
          </a:prstGeom>
        </p:spPr>
      </p:pic>
      <p:pic>
        <p:nvPicPr>
          <p:cNvPr id="11" name="Picture 10" descr="image of words: sustain, design, market, deliver, support, evaluat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3613" y="5686525"/>
            <a:ext cx="1143000" cy="1143000"/>
          </a:xfrm>
          <a:prstGeom prst="rect">
            <a:avLst/>
          </a:prstGeom>
        </p:spPr>
      </p:pic>
      <p:pic>
        <p:nvPicPr>
          <p:cNvPr id="2050" name="Picture 2" descr="image of words: sustain, design, market, deliver, support, evaluat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24600" y="4539539"/>
            <a:ext cx="1129259" cy="112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848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Organizational Outcomes</a:t>
            </a:r>
          </a:p>
        </p:txBody>
      </p:sp>
      <p:sp>
        <p:nvSpPr>
          <p:cNvPr id="3" name="Content Placeholder 2"/>
          <p:cNvSpPr>
            <a:spLocks noGrp="1"/>
          </p:cNvSpPr>
          <p:nvPr>
            <p:ph idx="1"/>
          </p:nvPr>
        </p:nvSpPr>
        <p:spPr/>
        <p:txBody>
          <a:bodyPr/>
          <a:lstStyle/>
          <a:p>
            <a:pPr marL="0" indent="0">
              <a:buNone/>
            </a:pPr>
            <a:r>
              <a:rPr lang="en-US" dirty="0"/>
              <a:t>Increases in:</a:t>
            </a:r>
          </a:p>
          <a:p>
            <a:pPr lvl="0"/>
            <a:r>
              <a:rPr lang="en-US" dirty="0"/>
              <a:t>Skills and knowledge</a:t>
            </a:r>
          </a:p>
          <a:p>
            <a:pPr lvl="0"/>
            <a:r>
              <a:rPr lang="en-US" dirty="0"/>
              <a:t>Implementation</a:t>
            </a:r>
          </a:p>
          <a:p>
            <a:pPr lvl="0"/>
            <a:r>
              <a:rPr lang="en-US" dirty="0"/>
              <a:t>Quality, quantity, or cost-effectiveness</a:t>
            </a:r>
          </a:p>
          <a:p>
            <a:r>
              <a:rPr lang="en-US" dirty="0"/>
              <a:t>Sustainability</a:t>
            </a:r>
          </a:p>
        </p:txBody>
      </p:sp>
      <p:pic>
        <p:nvPicPr>
          <p:cNvPr id="4" name="Picture 3" descr="image of a group of people showing the thumbs up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957391"/>
            <a:ext cx="3962400" cy="26274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84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Partnerships</a:t>
            </a:r>
          </a:p>
        </p:txBody>
      </p:sp>
      <p:sp>
        <p:nvSpPr>
          <p:cNvPr id="3" name="Content Placeholder 2"/>
          <p:cNvSpPr>
            <a:spLocks noGrp="1"/>
          </p:cNvSpPr>
          <p:nvPr>
            <p:ph idx="1"/>
          </p:nvPr>
        </p:nvSpPr>
        <p:spPr/>
        <p:txBody>
          <a:bodyPr/>
          <a:lstStyle/>
          <a:p>
            <a:r>
              <a:rPr lang="en-US" dirty="0"/>
              <a:t>Cooperation</a:t>
            </a:r>
          </a:p>
          <a:p>
            <a:r>
              <a:rPr lang="en-US" dirty="0"/>
              <a:t>Collaboration</a:t>
            </a:r>
          </a:p>
        </p:txBody>
      </p:sp>
      <p:pic>
        <p:nvPicPr>
          <p:cNvPr id="4" name="Picture 3" descr="image of icons of people meant to relay the meaning of partnershi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74" y="2855810"/>
            <a:ext cx="8001000" cy="3941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184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Effective Partnerships</a:t>
            </a:r>
          </a:p>
        </p:txBody>
      </p:sp>
      <p:sp>
        <p:nvSpPr>
          <p:cNvPr id="3" name="Content Placeholder 2"/>
          <p:cNvSpPr>
            <a:spLocks noGrp="1"/>
          </p:cNvSpPr>
          <p:nvPr>
            <p:ph idx="1"/>
          </p:nvPr>
        </p:nvSpPr>
        <p:spPr/>
        <p:txBody>
          <a:bodyPr/>
          <a:lstStyle/>
          <a:p>
            <a:pPr lvl="0"/>
            <a:r>
              <a:rPr lang="en-US" dirty="0"/>
              <a:t>Mutual respect</a:t>
            </a:r>
          </a:p>
          <a:p>
            <a:pPr lvl="0"/>
            <a:r>
              <a:rPr lang="en-US" dirty="0"/>
              <a:t>Coordination </a:t>
            </a:r>
          </a:p>
          <a:p>
            <a:pPr lvl="0"/>
            <a:r>
              <a:rPr lang="en-US" dirty="0"/>
              <a:t>Reciprocal roles</a:t>
            </a:r>
          </a:p>
          <a:p>
            <a:pPr lvl="0"/>
            <a:r>
              <a:rPr lang="en-US" dirty="0"/>
              <a:t>Shared participation</a:t>
            </a:r>
          </a:p>
          <a:p>
            <a:pPr lvl="0"/>
            <a:r>
              <a:rPr lang="en-US" dirty="0"/>
              <a:t>Mutual accountability</a:t>
            </a:r>
          </a:p>
          <a:p>
            <a:pPr lvl="0"/>
            <a:r>
              <a:rPr lang="en-US" dirty="0"/>
              <a:t>Transparency</a:t>
            </a:r>
          </a:p>
          <a:p>
            <a:endParaRPr lang="en-US" dirty="0"/>
          </a:p>
        </p:txBody>
      </p:sp>
    </p:spTree>
    <p:extLst>
      <p:ext uri="{BB962C8B-B14F-4D97-AF65-F5344CB8AC3E}">
        <p14:creationId xmlns:p14="http://schemas.microsoft.com/office/powerpoint/2010/main" val="366184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Welcome</a:t>
            </a:r>
          </a:p>
        </p:txBody>
      </p:sp>
      <p:pic>
        <p:nvPicPr>
          <p:cNvPr id="4" name="Content Placeholder 3" descr="image of a woman named Bridget Borgogna"/>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295400"/>
            <a:ext cx="365760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image of a woman named Melissa Fahrenbruch"/>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793" y="1295400"/>
            <a:ext cx="379003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304800" y="5562600"/>
            <a:ext cx="4267200" cy="523220"/>
          </a:xfrm>
          <a:prstGeom prst="rect">
            <a:avLst/>
          </a:prstGeom>
          <a:noFill/>
        </p:spPr>
        <p:txBody>
          <a:bodyPr wrap="square" rtlCol="0">
            <a:spAutoFit/>
          </a:bodyPr>
          <a:lstStyle/>
          <a:p>
            <a:r>
              <a:rPr lang="en-US" sz="1400" b="1" dirty="0"/>
              <a:t>Bridget </a:t>
            </a:r>
            <a:r>
              <a:rPr lang="en-US" sz="1400" b="1" dirty="0" err="1"/>
              <a:t>Borgogna</a:t>
            </a:r>
            <a:endParaRPr lang="en-US" sz="1400" b="1" dirty="0"/>
          </a:p>
          <a:p>
            <a:r>
              <a:rPr lang="en-US" sz="1400" dirty="0"/>
              <a:t>Health Education Specialist/Project Officer</a:t>
            </a:r>
          </a:p>
        </p:txBody>
      </p:sp>
      <p:sp>
        <p:nvSpPr>
          <p:cNvPr id="7" name="TextBox 6"/>
          <p:cNvSpPr txBox="1"/>
          <p:nvPr/>
        </p:nvSpPr>
        <p:spPr>
          <a:xfrm>
            <a:off x="4728148" y="5572780"/>
            <a:ext cx="4415852" cy="523220"/>
          </a:xfrm>
          <a:prstGeom prst="rect">
            <a:avLst/>
          </a:prstGeom>
          <a:noFill/>
        </p:spPr>
        <p:txBody>
          <a:bodyPr wrap="square" rtlCol="0">
            <a:spAutoFit/>
          </a:bodyPr>
          <a:lstStyle/>
          <a:p>
            <a:r>
              <a:rPr lang="en-US" sz="1400" b="1" dirty="0"/>
              <a:t>Melissa </a:t>
            </a:r>
            <a:r>
              <a:rPr lang="en-US" sz="1400" b="1" dirty="0" err="1"/>
              <a:t>Fahrenbruch</a:t>
            </a:r>
            <a:endParaRPr lang="en-US" sz="1400" b="1" dirty="0"/>
          </a:p>
          <a:p>
            <a:r>
              <a:rPr lang="en-US" sz="1400" dirty="0"/>
              <a:t>Team Lead, Program and Professional Development Team</a:t>
            </a:r>
          </a:p>
        </p:txBody>
      </p:sp>
    </p:spTree>
    <p:extLst>
      <p:ext uri="{BB962C8B-B14F-4D97-AF65-F5344CB8AC3E}">
        <p14:creationId xmlns:p14="http://schemas.microsoft.com/office/powerpoint/2010/main" val="3127622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Partnership Outcomes</a:t>
            </a:r>
          </a:p>
        </p:txBody>
      </p:sp>
      <p:sp>
        <p:nvSpPr>
          <p:cNvPr id="3" name="Content Placeholder 2"/>
          <p:cNvSpPr>
            <a:spLocks noGrp="1"/>
          </p:cNvSpPr>
          <p:nvPr>
            <p:ph idx="1"/>
          </p:nvPr>
        </p:nvSpPr>
        <p:spPr/>
        <p:txBody>
          <a:bodyPr/>
          <a:lstStyle/>
          <a:p>
            <a:pPr lvl="0"/>
            <a:r>
              <a:rPr lang="en-US" dirty="0"/>
              <a:t>Increased contributions</a:t>
            </a:r>
          </a:p>
          <a:p>
            <a:pPr lvl="0"/>
            <a:r>
              <a:rPr lang="en-US" dirty="0"/>
              <a:t>Synergy</a:t>
            </a:r>
          </a:p>
          <a:p>
            <a:pPr lvl="0"/>
            <a:r>
              <a:rPr lang="en-US" dirty="0"/>
              <a:t>Program resilience</a:t>
            </a:r>
          </a:p>
          <a:p>
            <a:r>
              <a:rPr lang="en-US" dirty="0"/>
              <a:t>Better alignment</a:t>
            </a:r>
          </a:p>
        </p:txBody>
      </p:sp>
    </p:spTree>
    <p:extLst>
      <p:ext uri="{BB962C8B-B14F-4D97-AF65-F5344CB8AC3E}">
        <p14:creationId xmlns:p14="http://schemas.microsoft.com/office/powerpoint/2010/main" val="2983911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ndescript background image"/>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0"/>
            <a:ext cx="9144642" cy="6858000"/>
          </a:xfrm>
          <a:prstGeom prst="rect">
            <a:avLst/>
          </a:prstGeom>
        </p:spPr>
      </p:pic>
      <p:sp>
        <p:nvSpPr>
          <p:cNvPr id="2" name="Title 1"/>
          <p:cNvSpPr>
            <a:spLocks noGrp="1"/>
          </p:cNvSpPr>
          <p:nvPr>
            <p:ph type="title"/>
          </p:nvPr>
        </p:nvSpPr>
        <p:spPr/>
        <p:txBody>
          <a:bodyPr/>
          <a:lstStyle/>
          <a:p>
            <a:pPr algn="l"/>
            <a:r>
              <a:rPr lang="en-US" b="1" dirty="0">
                <a:solidFill>
                  <a:schemeClr val="bg1"/>
                </a:solidFill>
              </a:rPr>
              <a:t>Summary</a:t>
            </a:r>
          </a:p>
        </p:txBody>
      </p:sp>
      <p:sp>
        <p:nvSpPr>
          <p:cNvPr id="3" name="Content Placeholder 2"/>
          <p:cNvSpPr>
            <a:spLocks noGrp="1"/>
          </p:cNvSpPr>
          <p:nvPr>
            <p:ph idx="1"/>
          </p:nvPr>
        </p:nvSpPr>
        <p:spPr/>
        <p:txBody>
          <a:bodyPr/>
          <a:lstStyle/>
          <a:p>
            <a:r>
              <a:rPr lang="en-US" dirty="0">
                <a:solidFill>
                  <a:schemeClr val="bg1"/>
                </a:solidFill>
              </a:rPr>
              <a:t>Professional development practices framework</a:t>
            </a:r>
          </a:p>
          <a:p>
            <a:r>
              <a:rPr lang="en-US" dirty="0">
                <a:solidFill>
                  <a:schemeClr val="bg1"/>
                </a:solidFill>
              </a:rPr>
              <a:t>Organizational outcomes</a:t>
            </a:r>
          </a:p>
          <a:p>
            <a:r>
              <a:rPr lang="en-US" dirty="0">
                <a:solidFill>
                  <a:schemeClr val="bg1"/>
                </a:solidFill>
              </a:rPr>
              <a:t>Characteristics of effective partnerships</a:t>
            </a:r>
          </a:p>
        </p:txBody>
      </p:sp>
    </p:spTree>
    <p:extLst>
      <p:ext uri="{BB962C8B-B14F-4D97-AF65-F5344CB8AC3E}">
        <p14:creationId xmlns:p14="http://schemas.microsoft.com/office/powerpoint/2010/main" val="25037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7888287" cy="1362075"/>
          </a:xfrm>
        </p:spPr>
        <p:txBody>
          <a:bodyPr>
            <a:normAutofit fontScale="90000"/>
          </a:bodyPr>
          <a:lstStyle/>
          <a:p>
            <a:r>
              <a:rPr lang="en-US" sz="4400" dirty="0">
                <a:solidFill>
                  <a:schemeClr val="bg1"/>
                </a:solidFill>
              </a:rPr>
              <a:t>REVIEW OF Potential outcomes</a:t>
            </a:r>
          </a:p>
        </p:txBody>
      </p:sp>
      <p:sp>
        <p:nvSpPr>
          <p:cNvPr id="5" name="Text Placeholder 4"/>
          <p:cNvSpPr>
            <a:spLocks noGrp="1"/>
          </p:cNvSpPr>
          <p:nvPr>
            <p:ph type="body" idx="1"/>
          </p:nvPr>
        </p:nvSpPr>
        <p:spPr/>
        <p:txBody>
          <a:bodyPr>
            <a:normAutofit/>
          </a:bodyPr>
          <a:lstStyle/>
          <a:p>
            <a:r>
              <a:rPr lang="en-US" sz="2400" dirty="0">
                <a:solidFill>
                  <a:schemeClr val="bg1"/>
                </a:solidFill>
              </a:rPr>
              <a:t>Learning Activity Two:</a:t>
            </a:r>
          </a:p>
        </p:txBody>
      </p:sp>
      <p:pic>
        <p:nvPicPr>
          <p:cNvPr id="8" name="Picture 4" descr="image of lego building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944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a:solidFill>
                  <a:schemeClr val="bg1"/>
                </a:solidFill>
              </a:rPr>
              <a:t>SUSTAIN, DESIGN, MARKET</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Five:</a:t>
            </a:r>
          </a:p>
        </p:txBody>
      </p:sp>
      <p:pic>
        <p:nvPicPr>
          <p:cNvPr id="8" name="Picture 7" descr="image of text: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chemeClr val="accent1">
                    <a:lumMod val="75000"/>
                  </a:schemeClr>
                </a:solidFill>
              </a:rPr>
              <a:t>Six Professional Development Practices</a:t>
            </a:r>
          </a:p>
        </p:txBody>
      </p:sp>
      <p:sp>
        <p:nvSpPr>
          <p:cNvPr id="3" name="Content Placeholder 2"/>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services</a:t>
            </a:r>
          </a:p>
          <a:p>
            <a:r>
              <a:rPr lang="en-US" b="1" dirty="0"/>
              <a:t>Deliver</a:t>
            </a:r>
            <a:r>
              <a:rPr lang="en-US" dirty="0"/>
              <a:t> PD offerings</a:t>
            </a:r>
          </a:p>
          <a:p>
            <a:r>
              <a:rPr lang="en-US" b="1" dirty="0"/>
              <a:t>Follow up</a:t>
            </a:r>
            <a:r>
              <a:rPr lang="en-US" dirty="0"/>
              <a:t>  with support</a:t>
            </a:r>
          </a:p>
          <a:p>
            <a:r>
              <a:rPr lang="en-US" b="1" dirty="0"/>
              <a:t>Evaluate</a:t>
            </a:r>
            <a:r>
              <a:rPr lang="en-US" dirty="0"/>
              <a:t> PD processes</a:t>
            </a:r>
          </a:p>
        </p:txBody>
      </p:sp>
      <p:pic>
        <p:nvPicPr>
          <p:cNvPr id="5" name="Picture 4" descr="image of the words: fostering professional development practi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5299462"/>
            <a:ext cx="5943600" cy="1282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5321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7937" cy="1143000"/>
          </a:xfrm>
        </p:spPr>
        <p:txBody>
          <a:bodyPr>
            <a:normAutofit fontScale="90000"/>
          </a:bodyPr>
          <a:lstStyle/>
          <a:p>
            <a:pPr algn="l"/>
            <a:r>
              <a:rPr lang="en-US" b="1" dirty="0">
                <a:solidFill>
                  <a:schemeClr val="accent1">
                    <a:lumMod val="75000"/>
                  </a:schemeClr>
                </a:solidFill>
              </a:rPr>
              <a:t>Sustain a Professional Development Infrastructure</a:t>
            </a:r>
          </a:p>
        </p:txBody>
      </p:sp>
      <p:sp>
        <p:nvSpPr>
          <p:cNvPr id="3" name="Content Placeholder 2"/>
          <p:cNvSpPr>
            <a:spLocks noGrp="1"/>
          </p:cNvSpPr>
          <p:nvPr>
            <p:ph idx="1"/>
          </p:nvPr>
        </p:nvSpPr>
        <p:spPr/>
        <p:txBody>
          <a:bodyPr>
            <a:normAutofit/>
          </a:bodyPr>
          <a:lstStyle/>
          <a:p>
            <a:r>
              <a:rPr lang="en-US" dirty="0"/>
              <a:t>Provides the underlying foundation for all the practices</a:t>
            </a:r>
          </a:p>
          <a:p>
            <a:r>
              <a:rPr lang="en-US" dirty="0"/>
              <a:t>Stage for success:</a:t>
            </a:r>
          </a:p>
          <a:p>
            <a:pPr lvl="1"/>
            <a:r>
              <a:rPr lang="en-US" dirty="0"/>
              <a:t>Leadership</a:t>
            </a:r>
          </a:p>
          <a:p>
            <a:pPr lvl="1"/>
            <a:r>
              <a:rPr lang="en-US" dirty="0"/>
              <a:t>Advocacy</a:t>
            </a:r>
          </a:p>
          <a:p>
            <a:pPr lvl="1"/>
            <a:r>
              <a:rPr lang="en-US" dirty="0"/>
              <a:t>Skilled staff</a:t>
            </a:r>
          </a:p>
          <a:p>
            <a:pPr lvl="1"/>
            <a:r>
              <a:rPr lang="en-US" dirty="0"/>
              <a:t>Alignment</a:t>
            </a:r>
          </a:p>
          <a:p>
            <a:pPr lvl="1"/>
            <a:r>
              <a:rPr lang="en-US" dirty="0"/>
              <a:t>Evaluation</a:t>
            </a:r>
          </a:p>
        </p:txBody>
      </p:sp>
      <p:pic>
        <p:nvPicPr>
          <p:cNvPr id="4" name="Picture 3" descr="image of the word Sust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136" y="43721"/>
            <a:ext cx="1366365" cy="1371600"/>
          </a:xfrm>
          <a:prstGeom prst="rect">
            <a:avLst/>
          </a:prstGeom>
        </p:spPr>
      </p:pic>
      <p:pic>
        <p:nvPicPr>
          <p:cNvPr id="5" name="Picture 4" descr="image of a person hammering into place a brick on mort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396520"/>
            <a:ext cx="4191000" cy="3019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5980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Key Characteristics</a:t>
            </a:r>
          </a:p>
        </p:txBody>
      </p:sp>
      <p:sp>
        <p:nvSpPr>
          <p:cNvPr id="3" name="Content Placeholder 2"/>
          <p:cNvSpPr>
            <a:spLocks noGrp="1"/>
          </p:cNvSpPr>
          <p:nvPr>
            <p:ph idx="1"/>
          </p:nvPr>
        </p:nvSpPr>
        <p:spPr/>
        <p:txBody>
          <a:bodyPr>
            <a:normAutofit/>
          </a:bodyPr>
          <a:lstStyle/>
          <a:p>
            <a:r>
              <a:rPr lang="en-US" dirty="0"/>
              <a:t>Continuous learning</a:t>
            </a:r>
          </a:p>
          <a:p>
            <a:r>
              <a:rPr lang="en-US" dirty="0"/>
              <a:t>Focus on relevant content</a:t>
            </a:r>
          </a:p>
          <a:p>
            <a:r>
              <a:rPr lang="en-US" dirty="0"/>
              <a:t>Professional collaboration</a:t>
            </a:r>
          </a:p>
          <a:p>
            <a:endParaRPr lang="en-US" dirty="0"/>
          </a:p>
        </p:txBody>
      </p:sp>
      <p:pic>
        <p:nvPicPr>
          <p:cNvPr id="4" name="Picture 3" descr="image of a group of people with their arms and feet joined at a center point in the middle, their hands face down on top of one an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437743"/>
            <a:ext cx="4458325" cy="2972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3565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Key Strategies</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Identify a person to provide leadership.</a:t>
            </a:r>
          </a:p>
          <a:p>
            <a:pPr marL="514350" lvl="0" indent="-514350">
              <a:buFont typeface="+mj-lt"/>
              <a:buAutoNum type="arabicPeriod"/>
            </a:pPr>
            <a:r>
              <a:rPr lang="en-US" dirty="0"/>
              <a:t>Secure financial and human resources.</a:t>
            </a:r>
          </a:p>
          <a:p>
            <a:pPr marL="514350" lvl="0" indent="-514350">
              <a:buFont typeface="+mj-lt"/>
              <a:buAutoNum type="arabicPeriod"/>
            </a:pPr>
            <a:r>
              <a:rPr lang="en-US" dirty="0"/>
              <a:t>Establish and implement a PD plan.</a:t>
            </a:r>
          </a:p>
          <a:p>
            <a:pPr marL="514350" lvl="0" indent="-514350">
              <a:buFont typeface="+mj-lt"/>
              <a:buAutoNum type="arabicPeriod"/>
            </a:pPr>
            <a:r>
              <a:rPr lang="en-US" dirty="0"/>
              <a:t>Develop a process to ensure qualified PD providers.</a:t>
            </a:r>
          </a:p>
          <a:p>
            <a:endParaRPr lang="en-US" dirty="0"/>
          </a:p>
        </p:txBody>
      </p:sp>
      <p:pic>
        <p:nvPicPr>
          <p:cNvPr id="4" name="Picture 3" descr="image of the word Sust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136" y="43721"/>
            <a:ext cx="1366365" cy="1371600"/>
          </a:xfrm>
          <a:prstGeom prst="rect">
            <a:avLst/>
          </a:prstGeom>
        </p:spPr>
      </p:pic>
    </p:spTree>
    <p:extLst>
      <p:ext uri="{BB962C8B-B14F-4D97-AF65-F5344CB8AC3E}">
        <p14:creationId xmlns:p14="http://schemas.microsoft.com/office/powerpoint/2010/main" val="2539757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chemeClr val="accent1">
                    <a:lumMod val="75000"/>
                  </a:schemeClr>
                </a:solidFill>
              </a:rPr>
              <a:t>Design Professional Development Offerings</a:t>
            </a:r>
          </a:p>
        </p:txBody>
      </p:sp>
      <p:sp>
        <p:nvSpPr>
          <p:cNvPr id="5" name="Content Placeholder 4"/>
          <p:cNvSpPr>
            <a:spLocks noGrp="1"/>
          </p:cNvSpPr>
          <p:nvPr>
            <p:ph idx="1"/>
          </p:nvPr>
        </p:nvSpPr>
        <p:spPr/>
        <p:txBody>
          <a:bodyPr/>
          <a:lstStyle/>
          <a:p>
            <a:pPr marL="0" indent="0">
              <a:buNone/>
            </a:pPr>
            <a:r>
              <a:rPr lang="en-US" dirty="0"/>
              <a:t>Solid PD offerings are thoughtfully designed with a specific purpose. </a:t>
            </a:r>
          </a:p>
          <a:p>
            <a:pPr lvl="0"/>
            <a:r>
              <a:rPr lang="en-US" dirty="0"/>
              <a:t>Groups</a:t>
            </a:r>
          </a:p>
          <a:p>
            <a:pPr lvl="0"/>
            <a:r>
              <a:rPr lang="en-US" dirty="0"/>
              <a:t>One-on-one settings</a:t>
            </a:r>
          </a:p>
          <a:p>
            <a:pPr lvl="0"/>
            <a:r>
              <a:rPr lang="en-US" dirty="0"/>
              <a:t>In person</a:t>
            </a:r>
          </a:p>
          <a:p>
            <a:r>
              <a:rPr lang="en-US" dirty="0"/>
              <a:t>Online</a:t>
            </a:r>
          </a:p>
        </p:txBody>
      </p:sp>
      <p:pic>
        <p:nvPicPr>
          <p:cNvPr id="8" name="Picture 7" descr="image of the word De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8855"/>
            <a:ext cx="1366365" cy="1371600"/>
          </a:xfrm>
          <a:prstGeom prst="rect">
            <a:avLst/>
          </a:prstGeom>
        </p:spPr>
      </p:pic>
    </p:spTree>
    <p:extLst>
      <p:ext uri="{BB962C8B-B14F-4D97-AF65-F5344CB8AC3E}">
        <p14:creationId xmlns:p14="http://schemas.microsoft.com/office/powerpoint/2010/main" val="2584205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Effective Training Objectives</a:t>
            </a:r>
          </a:p>
        </p:txBody>
      </p:sp>
      <p:sp>
        <p:nvSpPr>
          <p:cNvPr id="4" name="Text Placeholder 3"/>
          <p:cNvSpPr>
            <a:spLocks noGrp="1"/>
          </p:cNvSpPr>
          <p:nvPr>
            <p:ph type="body" idx="1"/>
          </p:nvPr>
        </p:nvSpPr>
        <p:spPr/>
        <p:txBody>
          <a:bodyPr>
            <a:normAutofit fontScale="92500" lnSpcReduction="20000"/>
          </a:bodyPr>
          <a:lstStyle/>
          <a:p>
            <a:r>
              <a:rPr lang="en-US" dirty="0"/>
              <a:t>Without clear objectives, participants:</a:t>
            </a:r>
          </a:p>
        </p:txBody>
      </p:sp>
      <p:sp>
        <p:nvSpPr>
          <p:cNvPr id="5" name="Content Placeholder 4"/>
          <p:cNvSpPr>
            <a:spLocks noGrp="1"/>
          </p:cNvSpPr>
          <p:nvPr>
            <p:ph sz="half" idx="2"/>
          </p:nvPr>
        </p:nvSpPr>
        <p:spPr/>
        <p:txBody>
          <a:bodyPr/>
          <a:lstStyle/>
          <a:p>
            <a:pPr lvl="0"/>
            <a:r>
              <a:rPr lang="en-US" dirty="0"/>
              <a:t>Are unclear about what is expected</a:t>
            </a:r>
          </a:p>
          <a:p>
            <a:pPr lvl="0"/>
            <a:r>
              <a:rPr lang="en-US" dirty="0"/>
              <a:t>Fail to grasp intended outcomes</a:t>
            </a:r>
          </a:p>
          <a:p>
            <a:pPr lvl="0"/>
            <a:r>
              <a:rPr lang="en-US" dirty="0"/>
              <a:t>Lack transfer of learning</a:t>
            </a:r>
          </a:p>
          <a:p>
            <a:endParaRPr lang="en-US" dirty="0"/>
          </a:p>
        </p:txBody>
      </p:sp>
      <p:sp>
        <p:nvSpPr>
          <p:cNvPr id="6" name="Text Placeholder 5"/>
          <p:cNvSpPr>
            <a:spLocks noGrp="1"/>
          </p:cNvSpPr>
          <p:nvPr>
            <p:ph type="body" sz="quarter" idx="3"/>
          </p:nvPr>
        </p:nvSpPr>
        <p:spPr/>
        <p:txBody>
          <a:bodyPr>
            <a:normAutofit fontScale="92500" lnSpcReduction="20000"/>
          </a:bodyPr>
          <a:lstStyle/>
          <a:p>
            <a:r>
              <a:rPr lang="en-US" dirty="0"/>
              <a:t>With clear objectives, design has: </a:t>
            </a:r>
          </a:p>
        </p:txBody>
      </p:sp>
      <p:sp>
        <p:nvSpPr>
          <p:cNvPr id="7" name="Content Placeholder 6"/>
          <p:cNvSpPr>
            <a:spLocks noGrp="1"/>
          </p:cNvSpPr>
          <p:nvPr>
            <p:ph sz="quarter" idx="4"/>
          </p:nvPr>
        </p:nvSpPr>
        <p:spPr/>
        <p:txBody>
          <a:bodyPr/>
          <a:lstStyle/>
          <a:p>
            <a:pPr lvl="0"/>
            <a:r>
              <a:rPr lang="en-US" dirty="0"/>
              <a:t>Logical intended outcomes</a:t>
            </a:r>
          </a:p>
          <a:p>
            <a:pPr lvl="0"/>
            <a:r>
              <a:rPr lang="en-US" dirty="0"/>
              <a:t>Strong foundation</a:t>
            </a:r>
          </a:p>
          <a:p>
            <a:pPr lvl="0"/>
            <a:r>
              <a:rPr lang="en-US" dirty="0"/>
              <a:t>Intent</a:t>
            </a:r>
          </a:p>
          <a:p>
            <a:r>
              <a:rPr lang="en-US" dirty="0"/>
              <a:t>Boundaries</a:t>
            </a:r>
          </a:p>
        </p:txBody>
      </p:sp>
      <p:pic>
        <p:nvPicPr>
          <p:cNvPr id="8" name="Picture 7" descr="image of a man looking at a complex drawing on a chalk board, scratching his h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4343400"/>
            <a:ext cx="3841322" cy="2436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393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Purpose</a:t>
            </a:r>
          </a:p>
        </p:txBody>
      </p:sp>
      <p:sp>
        <p:nvSpPr>
          <p:cNvPr id="3" name="Content Placeholder 2"/>
          <p:cNvSpPr>
            <a:spLocks noGrp="1"/>
          </p:cNvSpPr>
          <p:nvPr>
            <p:ph idx="1"/>
          </p:nvPr>
        </p:nvSpPr>
        <p:spPr/>
        <p:txBody>
          <a:bodyPr/>
          <a:lstStyle/>
          <a:p>
            <a:pPr marL="0" indent="0">
              <a:buNone/>
            </a:pPr>
            <a:r>
              <a:rPr lang="en-US" dirty="0"/>
              <a:t>Professional development strengthens education delivery and increases skill-building capacity.</a:t>
            </a:r>
          </a:p>
        </p:txBody>
      </p:sp>
      <p:pic>
        <p:nvPicPr>
          <p:cNvPr id="6" name="Picture 5" descr="logo: population health. leading the way to a healthier future."/>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852" y="4800600"/>
            <a:ext cx="3590109" cy="1295400"/>
          </a:xfrm>
          <a:prstGeom prst="rect">
            <a:avLst/>
          </a:prstGeom>
        </p:spPr>
      </p:pic>
      <p:pic>
        <p:nvPicPr>
          <p:cNvPr id="7" name="Picture 6" descr="logo: RMC health. Transforming Professioanl Learn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952068"/>
            <a:ext cx="3733800" cy="1319063"/>
          </a:xfrm>
          <a:prstGeom prst="rect">
            <a:avLst/>
          </a:prstGeom>
        </p:spPr>
      </p:pic>
      <p:pic>
        <p:nvPicPr>
          <p:cNvPr id="8" name="Picture 7" descr="logo: Fostering Professional Development practic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 y="3442023"/>
            <a:ext cx="5943600" cy="1282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5447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solidFill>
                  <a:schemeClr val="accent1">
                    <a:lumMod val="75000"/>
                  </a:schemeClr>
                </a:solidFill>
              </a:rPr>
              <a:t>SMART Objectives</a:t>
            </a:r>
            <a:endParaRPr lang="en-US" dirty="0">
              <a:solidFill>
                <a:schemeClr val="accent1">
                  <a:lumMod val="75000"/>
                </a:schemeClr>
              </a:solidFill>
            </a:endParaRPr>
          </a:p>
        </p:txBody>
      </p:sp>
      <p:graphicFrame>
        <p:nvGraphicFramePr>
          <p:cNvPr id="4" name="Content Placeholder 3" descr="image of the words stacked on top of each other: specific, measurable, achievable, reasonable, time-based"/>
          <p:cNvGraphicFramePr>
            <a:graphicFrameLocks noGrp="1"/>
          </p:cNvGraphicFramePr>
          <p:nvPr>
            <p:ph idx="1"/>
            <p:extLst>
              <p:ext uri="{D42A27DB-BD31-4B8C-83A1-F6EECF244321}">
                <p14:modId xmlns:p14="http://schemas.microsoft.com/office/powerpoint/2010/main" val="1506983218"/>
              </p:ext>
            </p:extLst>
          </p:nvPr>
        </p:nvGraphicFramePr>
        <p:xfrm>
          <a:off x="457200" y="1447800"/>
          <a:ext cx="82296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6949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Adult Learning Principles</a:t>
            </a:r>
          </a:p>
        </p:txBody>
      </p:sp>
      <p:sp>
        <p:nvSpPr>
          <p:cNvPr id="3" name="Content Placeholder 2"/>
          <p:cNvSpPr>
            <a:spLocks noGrp="1"/>
          </p:cNvSpPr>
          <p:nvPr>
            <p:ph idx="1"/>
          </p:nvPr>
        </p:nvSpPr>
        <p:spPr/>
        <p:txBody>
          <a:bodyPr/>
          <a:lstStyle/>
          <a:p>
            <a:pPr marL="0" indent="0">
              <a:buNone/>
            </a:pPr>
            <a:r>
              <a:rPr lang="en-US" dirty="0"/>
              <a:t>Adults:</a:t>
            </a:r>
          </a:p>
          <a:p>
            <a:pPr lvl="0"/>
            <a:r>
              <a:rPr lang="en-US" dirty="0"/>
              <a:t>Need to know</a:t>
            </a:r>
          </a:p>
          <a:p>
            <a:pPr lvl="0"/>
            <a:r>
              <a:rPr lang="en-US" dirty="0"/>
              <a:t>Are motivated to learn</a:t>
            </a:r>
          </a:p>
          <a:p>
            <a:pPr lvl="0"/>
            <a:r>
              <a:rPr lang="en-US" dirty="0"/>
              <a:t>Have previous experience</a:t>
            </a:r>
          </a:p>
          <a:p>
            <a:pPr lvl="0"/>
            <a:r>
              <a:rPr lang="en-US" dirty="0"/>
              <a:t>Need variety</a:t>
            </a:r>
          </a:p>
          <a:p>
            <a:pPr lvl="0"/>
            <a:r>
              <a:rPr lang="en-US" dirty="0"/>
              <a:t>Need to be involved</a:t>
            </a:r>
          </a:p>
          <a:p>
            <a:endParaRPr lang="en-US" dirty="0"/>
          </a:p>
        </p:txBody>
      </p:sp>
    </p:spTree>
    <p:extLst>
      <p:ext uri="{BB962C8B-B14F-4D97-AF65-F5344CB8AC3E}">
        <p14:creationId xmlns:p14="http://schemas.microsoft.com/office/powerpoint/2010/main" val="2476324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Key Strategies</a:t>
            </a:r>
          </a:p>
        </p:txBody>
      </p:sp>
      <p:sp>
        <p:nvSpPr>
          <p:cNvPr id="3" name="Content Placeholder 2"/>
          <p:cNvSpPr>
            <a:spLocks noGrp="1"/>
          </p:cNvSpPr>
          <p:nvPr>
            <p:ph idx="1"/>
          </p:nvPr>
        </p:nvSpPr>
        <p:spPr>
          <a:xfrm>
            <a:off x="457200" y="1447800"/>
            <a:ext cx="8229600" cy="4953000"/>
          </a:xfrm>
        </p:spPr>
        <p:txBody>
          <a:bodyPr>
            <a:normAutofit fontScale="92500" lnSpcReduction="20000"/>
          </a:bodyPr>
          <a:lstStyle/>
          <a:p>
            <a:pPr marL="0" indent="0">
              <a:buNone/>
            </a:pPr>
            <a:r>
              <a:rPr lang="en-US" dirty="0"/>
              <a:t>Group settings:</a:t>
            </a:r>
          </a:p>
          <a:p>
            <a:pPr marL="514350" lvl="0" indent="-514350">
              <a:buFont typeface="+mj-lt"/>
              <a:buAutoNum type="arabicPeriod"/>
            </a:pPr>
            <a:r>
              <a:rPr lang="en-US" dirty="0"/>
              <a:t>Identify the target audience</a:t>
            </a:r>
          </a:p>
          <a:p>
            <a:pPr marL="514350" lvl="0" indent="-514350">
              <a:buFont typeface="+mj-lt"/>
              <a:buAutoNum type="arabicPeriod"/>
            </a:pPr>
            <a:r>
              <a:rPr lang="en-US" dirty="0"/>
              <a:t>Develop SMART objectives</a:t>
            </a:r>
          </a:p>
          <a:p>
            <a:pPr marL="514350" lvl="0" indent="-514350">
              <a:buFont typeface="+mj-lt"/>
              <a:buAutoNum type="arabicPeriod"/>
            </a:pPr>
            <a:r>
              <a:rPr lang="en-US" dirty="0"/>
              <a:t>Develop a comprehensive agenda</a:t>
            </a:r>
          </a:p>
          <a:p>
            <a:pPr marL="514350" lvl="0" indent="-514350">
              <a:buFont typeface="+mj-lt"/>
              <a:buAutoNum type="arabicPeriod"/>
            </a:pPr>
            <a:r>
              <a:rPr lang="en-US" dirty="0"/>
              <a:t>Develop plans for evaluation and follow-up support</a:t>
            </a:r>
          </a:p>
          <a:p>
            <a:pPr marL="0" indent="0">
              <a:buNone/>
            </a:pPr>
            <a:endParaRPr lang="en-US" dirty="0"/>
          </a:p>
          <a:p>
            <a:pPr marL="0" indent="0">
              <a:buNone/>
            </a:pPr>
            <a:r>
              <a:rPr lang="en-US" dirty="0"/>
              <a:t>Technical assistance:</a:t>
            </a:r>
          </a:p>
          <a:p>
            <a:pPr marL="514350" lvl="0" indent="-514350">
              <a:buFont typeface="+mj-lt"/>
              <a:buAutoNum type="arabicPeriod"/>
            </a:pPr>
            <a:r>
              <a:rPr lang="en-US" dirty="0"/>
              <a:t>Response time</a:t>
            </a:r>
          </a:p>
          <a:p>
            <a:pPr marL="514350" lvl="0" indent="-514350">
              <a:buFont typeface="+mj-lt"/>
              <a:buAutoNum type="arabicPeriod"/>
            </a:pPr>
            <a:r>
              <a:rPr lang="en-US" dirty="0"/>
              <a:t>Topics to be covered</a:t>
            </a:r>
          </a:p>
          <a:p>
            <a:pPr marL="514350" lvl="0" indent="-514350">
              <a:buFont typeface="+mj-lt"/>
              <a:buAutoNum type="arabicPeriod"/>
            </a:pPr>
            <a:r>
              <a:rPr lang="en-US" dirty="0"/>
              <a:t>Follow-up support</a:t>
            </a:r>
          </a:p>
          <a:p>
            <a:endParaRPr lang="en-US" dirty="0"/>
          </a:p>
        </p:txBody>
      </p:sp>
      <p:pic>
        <p:nvPicPr>
          <p:cNvPr id="4" name="Picture 3" descr="image of the word De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635" y="78855"/>
            <a:ext cx="1366365" cy="1371600"/>
          </a:xfrm>
          <a:prstGeom prst="rect">
            <a:avLst/>
          </a:prstGeom>
        </p:spPr>
      </p:pic>
    </p:spTree>
    <p:extLst>
      <p:ext uri="{BB962C8B-B14F-4D97-AF65-F5344CB8AC3E}">
        <p14:creationId xmlns:p14="http://schemas.microsoft.com/office/powerpoint/2010/main" val="1654900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pPr algn="l"/>
            <a:r>
              <a:rPr lang="en-US" b="1" dirty="0">
                <a:solidFill>
                  <a:schemeClr val="accent1">
                    <a:lumMod val="75000"/>
                  </a:schemeClr>
                </a:solidFill>
              </a:rPr>
              <a:t>Market Professional Development Services</a:t>
            </a:r>
          </a:p>
        </p:txBody>
      </p:sp>
      <p:sp>
        <p:nvSpPr>
          <p:cNvPr id="3" name="Content Placeholder 2"/>
          <p:cNvSpPr>
            <a:spLocks noGrp="1"/>
          </p:cNvSpPr>
          <p:nvPr>
            <p:ph idx="1"/>
          </p:nvPr>
        </p:nvSpPr>
        <p:spPr/>
        <p:txBody>
          <a:bodyPr/>
          <a:lstStyle/>
          <a:p>
            <a:pPr lvl="0"/>
            <a:r>
              <a:rPr lang="en-US" dirty="0"/>
              <a:t>Contact people</a:t>
            </a:r>
          </a:p>
          <a:p>
            <a:pPr lvl="0"/>
            <a:r>
              <a:rPr lang="en-US" dirty="0"/>
              <a:t>Know your audience segments</a:t>
            </a:r>
          </a:p>
          <a:p>
            <a:pPr lvl="0"/>
            <a:r>
              <a:rPr lang="en-US" dirty="0"/>
              <a:t>Promote health benefits</a:t>
            </a:r>
          </a:p>
          <a:p>
            <a:pPr lvl="0"/>
            <a:r>
              <a:rPr lang="en-US" dirty="0"/>
              <a:t>Utilize various approaches</a:t>
            </a:r>
          </a:p>
          <a:p>
            <a:pPr lvl="0"/>
            <a:r>
              <a:rPr lang="en-US" dirty="0"/>
              <a:t>Use models that work</a:t>
            </a:r>
          </a:p>
          <a:p>
            <a:pPr lvl="0"/>
            <a:r>
              <a:rPr lang="en-US" dirty="0"/>
              <a:t>Build partnerships</a:t>
            </a:r>
          </a:p>
          <a:p>
            <a:endParaRPr lang="en-US" dirty="0"/>
          </a:p>
        </p:txBody>
      </p:sp>
      <p:pic>
        <p:nvPicPr>
          <p:cNvPr id="4" name="Picture 3" descr="image of a for sale sign with a SOLD sign over 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3421504"/>
            <a:ext cx="3530769" cy="2445895"/>
          </a:xfrm>
          <a:prstGeom prst="rect">
            <a:avLst/>
          </a:prstGeom>
          <a:ln>
            <a:noFill/>
          </a:ln>
          <a:effectLst>
            <a:outerShdw blurRad="292100" dist="139700" dir="2700000" algn="tl" rotWithShape="0">
              <a:srgbClr val="333333">
                <a:alpha val="65000"/>
              </a:srgbClr>
            </a:outerShdw>
          </a:effectLst>
        </p:spPr>
      </p:pic>
      <p:pic>
        <p:nvPicPr>
          <p:cNvPr id="5" name="Picture 4" descr="image of the word Mark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092" y="76200"/>
            <a:ext cx="1361170" cy="1371600"/>
          </a:xfrm>
          <a:prstGeom prst="rect">
            <a:avLst/>
          </a:prstGeom>
        </p:spPr>
      </p:pic>
    </p:spTree>
    <p:extLst>
      <p:ext uri="{BB962C8B-B14F-4D97-AF65-F5344CB8AC3E}">
        <p14:creationId xmlns:p14="http://schemas.microsoft.com/office/powerpoint/2010/main" val="2627596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a:solidFill>
                  <a:schemeClr val="accent1">
                    <a:lumMod val="75000"/>
                  </a:schemeClr>
                </a:solidFill>
              </a:rPr>
              <a:t>Field of Dreams</a:t>
            </a:r>
          </a:p>
        </p:txBody>
      </p:sp>
      <p:pic>
        <p:nvPicPr>
          <p:cNvPr id="3" name="Picture 2" descr="very short clip from the motion picture film titled &quot;Field of Dreams&quot; where a man hears a voice say, &quot;If you build it, he will come.&quot; https://www.youtube.com/watch?v=HMcQKz3H0yY &#10;"/>
          <p:cNvPicPr>
            <a:picLocks noChangeAspect="1"/>
          </p:cNvPicPr>
          <p:nvPr/>
        </p:nvPicPr>
        <p:blipFill rotWithShape="1">
          <a:blip r:embed="rId3"/>
          <a:srcRect l="10116" t="9311" r="70775" b="50742"/>
          <a:stretch/>
        </p:blipFill>
        <p:spPr>
          <a:xfrm>
            <a:off x="762000" y="1390240"/>
            <a:ext cx="6705600" cy="4575425"/>
          </a:xfrm>
          <a:prstGeom prst="rect">
            <a:avLst/>
          </a:prstGeom>
        </p:spPr>
      </p:pic>
    </p:spTree>
    <p:extLst>
      <p:ext uri="{BB962C8B-B14F-4D97-AF65-F5344CB8AC3E}">
        <p14:creationId xmlns:p14="http://schemas.microsoft.com/office/powerpoint/2010/main" val="917881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Marketing Steps</a:t>
            </a: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Determine services</a:t>
            </a:r>
          </a:p>
          <a:p>
            <a:pPr marL="514350" lvl="0" indent="-514350">
              <a:buFont typeface="+mj-lt"/>
              <a:buAutoNum type="arabicPeriod"/>
            </a:pPr>
            <a:r>
              <a:rPr lang="en-US" dirty="0"/>
              <a:t>Develop a comprehensive marketing plan</a:t>
            </a:r>
          </a:p>
          <a:p>
            <a:pPr marL="514350" lvl="0" indent="-514350">
              <a:buFont typeface="+mj-lt"/>
              <a:buAutoNum type="arabicPeriod"/>
            </a:pPr>
            <a:r>
              <a:rPr lang="en-US" dirty="0"/>
              <a:t>Implement the marketing plan</a:t>
            </a:r>
          </a:p>
          <a:p>
            <a:pPr marL="514350" lvl="0" indent="-514350">
              <a:buFont typeface="+mj-lt"/>
              <a:buAutoNum type="arabicPeriod"/>
            </a:pPr>
            <a:r>
              <a:rPr lang="en-US" dirty="0"/>
              <a:t>Use data</a:t>
            </a:r>
          </a:p>
        </p:txBody>
      </p:sp>
    </p:spTree>
    <p:extLst>
      <p:ext uri="{BB962C8B-B14F-4D97-AF65-F5344CB8AC3E}">
        <p14:creationId xmlns:p14="http://schemas.microsoft.com/office/powerpoint/2010/main" val="805203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Professional Development (PD) Marketing - The Continuum</a:t>
            </a:r>
          </a:p>
        </p:txBody>
      </p:sp>
      <p:pic>
        <p:nvPicPr>
          <p:cNvPr id="3" name="Content Placeholder 2" descr="image of a table of text cells which makes up what is called a Continuum. The continuum is described (from left to right): the lower end gives examples like smiles and enthusiasm. Moving toward the middle, see how effort increases. For example, developing fact sheets and information cards would be the mid-range of cost and time. Finally, high-cost marketing options can be activities like sponsoring events or developing displays for marketing booth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44001" cy="6846332"/>
          </a:xfrm>
        </p:spPr>
      </p:pic>
      <p:sp>
        <p:nvSpPr>
          <p:cNvPr id="6" name="TextBox 5"/>
          <p:cNvSpPr txBox="1"/>
          <p:nvPr/>
        </p:nvSpPr>
        <p:spPr>
          <a:xfrm>
            <a:off x="0" y="6477000"/>
            <a:ext cx="6019800" cy="369332"/>
          </a:xfrm>
          <a:prstGeom prst="rect">
            <a:avLst/>
          </a:prstGeom>
          <a:noFill/>
        </p:spPr>
        <p:txBody>
          <a:bodyPr wrap="square" rtlCol="0">
            <a:spAutoFit/>
          </a:bodyPr>
          <a:lstStyle/>
          <a:p>
            <a:r>
              <a:rPr lang="en-US" dirty="0"/>
              <a:t>E-mail </a:t>
            </a:r>
            <a:r>
              <a:rPr lang="en-US" dirty="0">
                <a:hlinkClick r:id="rId4"/>
              </a:rPr>
              <a:t>hue8@cdc.gov</a:t>
            </a:r>
            <a:r>
              <a:rPr lang="en-US" dirty="0"/>
              <a:t> for a copy of the Marketing Toolkit.</a:t>
            </a:r>
          </a:p>
        </p:txBody>
      </p:sp>
    </p:spTree>
    <p:extLst>
      <p:ext uri="{BB962C8B-B14F-4D97-AF65-F5344CB8AC3E}">
        <p14:creationId xmlns:p14="http://schemas.microsoft.com/office/powerpoint/2010/main" val="3529527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Key Strategies</a:t>
            </a:r>
          </a:p>
        </p:txBody>
      </p:sp>
      <p:sp>
        <p:nvSpPr>
          <p:cNvPr id="3" name="Content Placeholder 2"/>
          <p:cNvSpPr>
            <a:spLocks noGrp="1"/>
          </p:cNvSpPr>
          <p:nvPr>
            <p:ph idx="1"/>
          </p:nvPr>
        </p:nvSpPr>
        <p:spPr/>
        <p:txBody>
          <a:bodyPr/>
          <a:lstStyle/>
          <a:p>
            <a:pPr marL="514350" lvl="0" indent="-514350">
              <a:buFont typeface="+mj-lt"/>
              <a:buAutoNum type="arabicPeriod"/>
            </a:pPr>
            <a:r>
              <a:rPr lang="en-US" dirty="0"/>
              <a:t>Link PD services to target audience needs</a:t>
            </a:r>
          </a:p>
          <a:p>
            <a:pPr marL="514350" lvl="0" indent="-514350">
              <a:buFont typeface="+mj-lt"/>
              <a:buAutoNum type="arabicPeriod"/>
            </a:pPr>
            <a:r>
              <a:rPr lang="en-US" dirty="0"/>
              <a:t>Develop and implement a marketing plan</a:t>
            </a:r>
          </a:p>
          <a:p>
            <a:pPr marL="514350" indent="-514350">
              <a:buFont typeface="+mj-lt"/>
              <a:buAutoNum type="arabicPeriod"/>
            </a:pPr>
            <a:r>
              <a:rPr lang="en-US" dirty="0"/>
              <a:t>Monitor and adjust, as appropriate</a:t>
            </a:r>
          </a:p>
        </p:txBody>
      </p:sp>
      <p:pic>
        <p:nvPicPr>
          <p:cNvPr id="4" name="Picture 3" descr="image of the word Mark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4092" y="76200"/>
            <a:ext cx="1361170" cy="1371600"/>
          </a:xfrm>
          <a:prstGeom prst="rect">
            <a:avLst/>
          </a:prstGeom>
        </p:spPr>
      </p:pic>
    </p:spTree>
    <p:extLst>
      <p:ext uri="{BB962C8B-B14F-4D97-AF65-F5344CB8AC3E}">
        <p14:creationId xmlns:p14="http://schemas.microsoft.com/office/powerpoint/2010/main" val="3090286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ndescript background image"/>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0"/>
            <a:ext cx="9144642" cy="6868133"/>
          </a:xfrm>
          <a:prstGeom prst="rect">
            <a:avLst/>
          </a:prstGeom>
        </p:spPr>
      </p:pic>
      <p:sp>
        <p:nvSpPr>
          <p:cNvPr id="2" name="Title 1"/>
          <p:cNvSpPr>
            <a:spLocks noGrp="1"/>
          </p:cNvSpPr>
          <p:nvPr>
            <p:ph type="title"/>
          </p:nvPr>
        </p:nvSpPr>
        <p:spPr/>
        <p:txBody>
          <a:bodyPr/>
          <a:lstStyle/>
          <a:p>
            <a:pPr algn="l"/>
            <a:r>
              <a:rPr lang="en-US" b="1" dirty="0">
                <a:solidFill>
                  <a:schemeClr val="bg1"/>
                </a:solidFill>
              </a:rPr>
              <a:t>Summary of Three Practices</a:t>
            </a:r>
          </a:p>
        </p:txBody>
      </p:sp>
      <p:sp>
        <p:nvSpPr>
          <p:cNvPr id="3" name="Content Placeholder 2"/>
          <p:cNvSpPr>
            <a:spLocks noGrp="1"/>
          </p:cNvSpPr>
          <p:nvPr>
            <p:ph idx="1"/>
          </p:nvPr>
        </p:nvSpPr>
        <p:spPr/>
        <p:txBody>
          <a:bodyPr/>
          <a:lstStyle/>
          <a:p>
            <a:r>
              <a:rPr lang="en-US" dirty="0">
                <a:solidFill>
                  <a:schemeClr val="bg1"/>
                </a:solidFill>
              </a:rPr>
              <a:t>Sustain</a:t>
            </a:r>
          </a:p>
          <a:p>
            <a:r>
              <a:rPr lang="en-US" dirty="0">
                <a:solidFill>
                  <a:schemeClr val="bg1"/>
                </a:solidFill>
              </a:rPr>
              <a:t>Market</a:t>
            </a:r>
          </a:p>
          <a:p>
            <a:r>
              <a:rPr lang="en-US" dirty="0">
                <a:solidFill>
                  <a:schemeClr val="bg1"/>
                </a:solidFill>
              </a:rPr>
              <a:t>Design</a:t>
            </a:r>
          </a:p>
        </p:txBody>
      </p:sp>
    </p:spTree>
    <p:extLst>
      <p:ext uri="{BB962C8B-B14F-4D97-AF65-F5344CB8AC3E}">
        <p14:creationId xmlns:p14="http://schemas.microsoft.com/office/powerpoint/2010/main" val="4707899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2" y="4406900"/>
            <a:ext cx="8116888" cy="1362075"/>
          </a:xfrm>
        </p:spPr>
        <p:txBody>
          <a:bodyPr>
            <a:normAutofit fontScale="90000"/>
          </a:bodyPr>
          <a:lstStyle/>
          <a:p>
            <a:r>
              <a:rPr lang="en-US" sz="4400" dirty="0">
                <a:solidFill>
                  <a:schemeClr val="bg1"/>
                </a:solidFill>
              </a:rPr>
              <a:t>REVIEW OF Sustain, design, market</a:t>
            </a:r>
          </a:p>
        </p:txBody>
      </p:sp>
      <p:sp>
        <p:nvSpPr>
          <p:cNvPr id="5" name="Text Placeholder 4"/>
          <p:cNvSpPr>
            <a:spLocks noGrp="1"/>
          </p:cNvSpPr>
          <p:nvPr>
            <p:ph type="body" idx="1"/>
          </p:nvPr>
        </p:nvSpPr>
        <p:spPr/>
        <p:txBody>
          <a:bodyPr>
            <a:normAutofit/>
          </a:bodyPr>
          <a:lstStyle/>
          <a:p>
            <a:r>
              <a:rPr lang="en-US" sz="2400" dirty="0">
                <a:solidFill>
                  <a:schemeClr val="bg1"/>
                </a:solidFill>
              </a:rPr>
              <a:t>Learning Activity Three:</a:t>
            </a:r>
          </a:p>
        </p:txBody>
      </p:sp>
      <p:pic>
        <p:nvPicPr>
          <p:cNvPr id="8" name="Picture 4" descr="image of lego building 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518" y="1074790"/>
            <a:ext cx="2775481" cy="2317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63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Learning Objectives</a:t>
            </a:r>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US" dirty="0"/>
              <a:t>Define professional development.</a:t>
            </a:r>
          </a:p>
          <a:p>
            <a:pPr marL="514350" lvl="0" indent="-514350">
              <a:buFont typeface="+mj-lt"/>
              <a:buAutoNum type="arabicPeriod"/>
            </a:pPr>
            <a:r>
              <a:rPr lang="en-US" dirty="0"/>
              <a:t>Identify key professional development terms.</a:t>
            </a:r>
          </a:p>
          <a:p>
            <a:pPr marL="514350" lvl="0" indent="-514350">
              <a:buFont typeface="+mj-lt"/>
              <a:buAutoNum type="arabicPeriod"/>
            </a:pPr>
            <a:r>
              <a:rPr lang="en-US" dirty="0"/>
              <a:t>Identify three professional developmental practices.</a:t>
            </a:r>
          </a:p>
          <a:p>
            <a:pPr marL="514350" lvl="0" indent="-514350">
              <a:buFont typeface="+mj-lt"/>
              <a:buAutoNum type="arabicPeriod"/>
            </a:pPr>
            <a:r>
              <a:rPr lang="en-US" dirty="0"/>
              <a:t>Describe how these practices can improve your state’s professional development capabilities.</a:t>
            </a:r>
          </a:p>
          <a:p>
            <a:pPr marL="514350" lvl="0" indent="-514350">
              <a:buFont typeface="+mj-lt"/>
              <a:buAutoNum type="arabicPeriod"/>
            </a:pPr>
            <a:r>
              <a:rPr lang="en-US" dirty="0"/>
              <a:t>Identify strategies to support each professional development practice.</a:t>
            </a:r>
          </a:p>
        </p:txBody>
      </p:sp>
    </p:spTree>
    <p:extLst>
      <p:ext uri="{BB962C8B-B14F-4D97-AF65-F5344CB8AC3E}">
        <p14:creationId xmlns:p14="http://schemas.microsoft.com/office/powerpoint/2010/main" val="412373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a:bodyPr>
          <a:lstStyle/>
          <a:p>
            <a:r>
              <a:rPr lang="en-US" sz="4400" dirty="0">
                <a:solidFill>
                  <a:schemeClr val="bg1"/>
                </a:solidFill>
              </a:rPr>
              <a:t>conclusion</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Six:</a:t>
            </a:r>
          </a:p>
        </p:txBody>
      </p:sp>
      <p:pic>
        <p:nvPicPr>
          <p:cNvPr id="8" name="Picture 7" descr="image of the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431401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Summary</a:t>
            </a:r>
          </a:p>
        </p:txBody>
      </p:sp>
      <p:sp>
        <p:nvSpPr>
          <p:cNvPr id="3" name="Content Placeholder 2"/>
          <p:cNvSpPr>
            <a:spLocks noGrp="1"/>
          </p:cNvSpPr>
          <p:nvPr>
            <p:ph idx="1"/>
          </p:nvPr>
        </p:nvSpPr>
        <p:spPr/>
        <p:txBody>
          <a:bodyPr/>
          <a:lstStyle/>
          <a:p>
            <a:r>
              <a:rPr lang="en-US" b="1" dirty="0"/>
              <a:t>Sustain</a:t>
            </a:r>
            <a:r>
              <a:rPr lang="en-US" dirty="0"/>
              <a:t> a PD infrastructure</a:t>
            </a:r>
          </a:p>
          <a:p>
            <a:r>
              <a:rPr lang="en-US" b="1" dirty="0"/>
              <a:t>Design</a:t>
            </a:r>
            <a:r>
              <a:rPr lang="en-US" dirty="0"/>
              <a:t> PD offerings</a:t>
            </a:r>
          </a:p>
          <a:p>
            <a:r>
              <a:rPr lang="en-US" b="1" dirty="0"/>
              <a:t>Market</a:t>
            </a:r>
            <a:r>
              <a:rPr lang="en-US" dirty="0"/>
              <a:t> PD services</a:t>
            </a:r>
          </a:p>
        </p:txBody>
      </p:sp>
      <p:pic>
        <p:nvPicPr>
          <p:cNvPr id="4" name="Picture 3" descr="image of the words: fostering professional development practic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4038600"/>
            <a:ext cx="5943600" cy="1282377"/>
          </a:xfrm>
          <a:prstGeom prst="rect">
            <a:avLst/>
          </a:prstGeom>
          <a:ln>
            <a:noFill/>
          </a:ln>
          <a:effectLst>
            <a:outerShdw blurRad="292100" dist="139700" dir="2700000" algn="tl" rotWithShape="0">
              <a:srgbClr val="333333">
                <a:alpha val="65000"/>
              </a:srgbClr>
            </a:outerShdw>
          </a:effectLst>
        </p:spPr>
      </p:pic>
      <p:pic>
        <p:nvPicPr>
          <p:cNvPr id="5" name="Picture 4" descr="image of the word Sustai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375" y="76200"/>
            <a:ext cx="2486025" cy="2495550"/>
          </a:xfrm>
          <a:prstGeom prst="rect">
            <a:avLst/>
          </a:prstGeom>
        </p:spPr>
      </p:pic>
      <p:pic>
        <p:nvPicPr>
          <p:cNvPr id="6" name="Picture 5" descr="image of the word De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374" y="2362200"/>
            <a:ext cx="2486025" cy="2495550"/>
          </a:xfrm>
          <a:prstGeom prst="rect">
            <a:avLst/>
          </a:prstGeom>
        </p:spPr>
      </p:pic>
      <p:pic>
        <p:nvPicPr>
          <p:cNvPr id="7" name="Picture 6" descr="image of the word Marke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9375" y="4648200"/>
            <a:ext cx="2486025" cy="2505075"/>
          </a:xfrm>
          <a:prstGeom prst="rect">
            <a:avLst/>
          </a:prstGeom>
        </p:spPr>
      </p:pic>
    </p:spTree>
    <p:extLst>
      <p:ext uri="{BB962C8B-B14F-4D97-AF65-F5344CB8AC3E}">
        <p14:creationId xmlns:p14="http://schemas.microsoft.com/office/powerpoint/2010/main" val="3882101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Next Steps</a:t>
            </a:r>
          </a:p>
        </p:txBody>
      </p:sp>
      <p:sp>
        <p:nvSpPr>
          <p:cNvPr id="3" name="Content Placeholder 2"/>
          <p:cNvSpPr>
            <a:spLocks noGrp="1"/>
          </p:cNvSpPr>
          <p:nvPr>
            <p:ph idx="1"/>
          </p:nvPr>
        </p:nvSpPr>
        <p:spPr>
          <a:xfrm>
            <a:off x="457200" y="1600200"/>
            <a:ext cx="8458200" cy="4525963"/>
          </a:xfrm>
        </p:spPr>
        <p:txBody>
          <a:bodyPr>
            <a:normAutofit fontScale="92500"/>
          </a:bodyPr>
          <a:lstStyle/>
          <a:p>
            <a:r>
              <a:rPr lang="en-US" dirty="0"/>
              <a:t>Professional Development 101: The Basics – Part 2</a:t>
            </a:r>
          </a:p>
          <a:p>
            <a:pPr lvl="1"/>
            <a:r>
              <a:rPr lang="en-US" dirty="0"/>
              <a:t>Deliver</a:t>
            </a:r>
          </a:p>
          <a:p>
            <a:pPr lvl="1"/>
            <a:r>
              <a:rPr lang="en-US" dirty="0"/>
              <a:t>Follow-Up</a:t>
            </a:r>
          </a:p>
          <a:p>
            <a:pPr lvl="1"/>
            <a:r>
              <a:rPr lang="en-US" dirty="0"/>
              <a:t>Evaluate</a:t>
            </a:r>
          </a:p>
          <a:p>
            <a:r>
              <a:rPr lang="en-US" dirty="0"/>
              <a:t>Professional Development 201: From Basic to Dynamic</a:t>
            </a:r>
          </a:p>
          <a:p>
            <a:pPr lvl="1"/>
            <a:r>
              <a:rPr lang="en-US" dirty="0"/>
              <a:t>Adult learning principles</a:t>
            </a:r>
          </a:p>
          <a:p>
            <a:pPr lvl="1"/>
            <a:r>
              <a:rPr lang="en-US" dirty="0"/>
              <a:t>Facilitation tips</a:t>
            </a:r>
          </a:p>
          <a:p>
            <a:pPr lvl="1"/>
            <a:r>
              <a:rPr lang="en-US" dirty="0"/>
              <a:t>Webinar development</a:t>
            </a:r>
          </a:p>
        </p:txBody>
      </p:sp>
      <p:pic>
        <p:nvPicPr>
          <p:cNvPr id="4" name="Picture 3" descr="image of a stack of books coming out of the face of an open laptop compute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41180" y="4111052"/>
            <a:ext cx="3321820" cy="2533592"/>
          </a:xfrm>
          <a:prstGeom prst="rect">
            <a:avLst/>
          </a:prstGeom>
        </p:spPr>
      </p:pic>
    </p:spTree>
    <p:extLst>
      <p:ext uri="{BB962C8B-B14F-4D97-AF65-F5344CB8AC3E}">
        <p14:creationId xmlns:p14="http://schemas.microsoft.com/office/powerpoint/2010/main" val="2422557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ndescript background image"/>
          <p:cNvPicPr>
            <a:picLocks noChangeAspect="1"/>
          </p:cNvPicPr>
          <p:nvPr/>
        </p:nvPicPr>
        <p:blipFill rotWithShape="1">
          <a:blip r:embed="rId3">
            <a:extLst>
              <a:ext uri="{28A0092B-C50C-407E-A947-70E740481C1C}">
                <a14:useLocalDpi xmlns:a14="http://schemas.microsoft.com/office/drawing/2010/main" val="0"/>
              </a:ext>
            </a:extLst>
          </a:blip>
          <a:srcRect l="4526" r="4632" b="6325"/>
          <a:stretch/>
        </p:blipFill>
        <p:spPr>
          <a:xfrm>
            <a:off x="2498" y="-23734"/>
            <a:ext cx="9144642" cy="6881734"/>
          </a:xfrm>
          <a:prstGeom prst="rect">
            <a:avLst/>
          </a:prstGeom>
        </p:spPr>
      </p:pic>
      <p:sp>
        <p:nvSpPr>
          <p:cNvPr id="2" name="Title 1"/>
          <p:cNvSpPr>
            <a:spLocks noGrp="1"/>
          </p:cNvSpPr>
          <p:nvPr>
            <p:ph type="title"/>
          </p:nvPr>
        </p:nvSpPr>
        <p:spPr/>
        <p:txBody>
          <a:bodyPr/>
          <a:lstStyle/>
          <a:p>
            <a:pPr algn="l"/>
            <a:r>
              <a:rPr lang="en-US" b="1" dirty="0">
                <a:solidFill>
                  <a:schemeClr val="bg1"/>
                </a:solidFill>
              </a:rPr>
              <a:t>Evaluation</a:t>
            </a:r>
          </a:p>
        </p:txBody>
      </p:sp>
      <p:sp>
        <p:nvSpPr>
          <p:cNvPr id="3" name="Content Placeholder 2"/>
          <p:cNvSpPr>
            <a:spLocks noGrp="1"/>
          </p:cNvSpPr>
          <p:nvPr>
            <p:ph idx="1"/>
          </p:nvPr>
        </p:nvSpPr>
        <p:spPr/>
        <p:txBody>
          <a:bodyPr/>
          <a:lstStyle/>
          <a:p>
            <a:pPr marL="0" indent="0" algn="ctr">
              <a:buNone/>
            </a:pPr>
            <a:r>
              <a:rPr lang="en-US" dirty="0">
                <a:solidFill>
                  <a:schemeClr val="bg1"/>
                </a:solidFill>
              </a:rPr>
              <a:t>Thank you for taking a few minutes to let us know your thoughts about this course. </a:t>
            </a:r>
          </a:p>
          <a:p>
            <a:pPr marL="0" indent="0">
              <a:buNone/>
            </a:pPr>
            <a:endParaRPr lang="en-US" dirty="0">
              <a:solidFill>
                <a:schemeClr val="bg1"/>
              </a:solidFill>
            </a:endParaRPr>
          </a:p>
          <a:p>
            <a:pPr marL="0" indent="0" algn="ctr">
              <a:buNone/>
            </a:pPr>
            <a:r>
              <a:rPr lang="en-US" b="1" dirty="0">
                <a:hlinkClick r:id="rId4"/>
              </a:rPr>
              <a:t>https://orausurvey.orau.org/n/PD101a.aspx</a:t>
            </a:r>
            <a:endParaRPr lang="en-US" b="1" dirty="0"/>
          </a:p>
          <a:p>
            <a:pPr marL="0" indent="0" algn="ctr">
              <a:buNone/>
            </a:pPr>
            <a:endParaRPr lang="en-US" b="1" dirty="0"/>
          </a:p>
          <a:p>
            <a:pPr marL="0" indent="0" algn="ctr">
              <a:buNone/>
            </a:pPr>
            <a:r>
              <a:rPr lang="en-US" dirty="0">
                <a:solidFill>
                  <a:schemeClr val="bg1"/>
                </a:solidFill>
              </a:rPr>
              <a:t>We value your feedback.</a:t>
            </a:r>
            <a:endParaRPr lang="en-US" b="1" dirty="0"/>
          </a:p>
        </p:txBody>
      </p:sp>
    </p:spTree>
    <p:extLst>
      <p:ext uri="{BB962C8B-B14F-4D97-AF65-F5344CB8AC3E}">
        <p14:creationId xmlns:p14="http://schemas.microsoft.com/office/powerpoint/2010/main" val="335716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0"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a:solidFill>
                  <a:schemeClr val="bg1"/>
                </a:solidFill>
              </a:rPr>
              <a:t>Professional development  defined</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Two:</a:t>
            </a:r>
          </a:p>
        </p:txBody>
      </p:sp>
      <p:pic>
        <p:nvPicPr>
          <p:cNvPr id="8" name="Picture 7" descr="text image of the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131469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solidFill>
                  <a:schemeClr val="accent1">
                    <a:lumMod val="75000"/>
                  </a:schemeClr>
                </a:solidFill>
              </a:rPr>
              <a:t>What is Professional Development?</a:t>
            </a:r>
          </a:p>
        </p:txBody>
      </p:sp>
      <p:sp>
        <p:nvSpPr>
          <p:cNvPr id="3" name="Content Placeholder 2"/>
          <p:cNvSpPr>
            <a:spLocks noGrp="1"/>
          </p:cNvSpPr>
          <p:nvPr>
            <p:ph idx="1"/>
          </p:nvPr>
        </p:nvSpPr>
        <p:spPr>
          <a:xfrm>
            <a:off x="4114800" y="1600200"/>
            <a:ext cx="4495798" cy="4525963"/>
          </a:xfrm>
        </p:spPr>
        <p:txBody>
          <a:bodyPr>
            <a:normAutofit lnSpcReduction="10000"/>
          </a:bodyPr>
          <a:lstStyle/>
          <a:p>
            <a:r>
              <a:rPr lang="en-US" dirty="0"/>
              <a:t>Systematic process that strengthens how professionals obtain and retain knowledge, skills, and attitudes</a:t>
            </a:r>
          </a:p>
          <a:p>
            <a:r>
              <a:rPr lang="en-US" dirty="0"/>
              <a:t>Consciously designed processes and activities developed to improve organizational practices</a:t>
            </a:r>
          </a:p>
        </p:txBody>
      </p:sp>
      <p:sp>
        <p:nvSpPr>
          <p:cNvPr id="4" name="Rectangle 3"/>
          <p:cNvSpPr/>
          <p:nvPr/>
        </p:nvSpPr>
        <p:spPr>
          <a:xfrm>
            <a:off x="228599" y="2209800"/>
            <a:ext cx="4009869" cy="2400657"/>
          </a:xfrm>
          <a:prstGeom prst="rect">
            <a:avLst/>
          </a:prstGeom>
          <a:noFill/>
        </p:spPr>
        <p:txBody>
          <a:bodyPr wrap="square" lIns="91440" tIns="45720" rIns="91440" bIns="45720">
            <a:spAutoFit/>
            <a:scene3d>
              <a:camera prst="perspectiveRight"/>
              <a:lightRig rig="flat" dir="tl">
                <a:rot lat="0" lon="0" rev="6600000"/>
              </a:lightRig>
            </a:scene3d>
            <a:sp3d extrusionH="25400" contourW="8890">
              <a:bevelT w="38100" h="31750"/>
              <a:contourClr>
                <a:schemeClr val="accent2">
                  <a:shade val="75000"/>
                </a:schemeClr>
              </a:contourClr>
            </a:sp3d>
          </a:bodyPr>
          <a:lstStyle/>
          <a:p>
            <a:pPr algn="ctr"/>
            <a:r>
              <a:rPr lang="en-US" sz="15000" b="1" i="1" dirty="0">
                <a:ln w="11430">
                  <a:solidFill>
                    <a:schemeClr val="tx2">
                      <a:lumMod val="75000"/>
                    </a:schemeClr>
                  </a:solidFill>
                </a:ln>
                <a:solidFill>
                  <a:schemeClr val="tx2">
                    <a:lumMod val="75000"/>
                  </a:schemeClr>
                </a:solidFill>
                <a:effectLst>
                  <a:outerShdw blurRad="60007" dist="310007" dir="7680000" sy="30000" kx="1300200" algn="ctr" rotWithShape="0">
                    <a:prstClr val="black">
                      <a:alpha val="32000"/>
                    </a:prstClr>
                  </a:outerShdw>
                </a:effectLst>
                <a:latin typeface="HelveticaNeue LT 53 Ex" panose="00000400000000000000" pitchFamily="2" charset="0"/>
              </a:rPr>
              <a:t>PD</a:t>
            </a:r>
          </a:p>
        </p:txBody>
      </p:sp>
    </p:spTree>
    <p:extLst>
      <p:ext uri="{BB962C8B-B14F-4D97-AF65-F5344CB8AC3E}">
        <p14:creationId xmlns:p14="http://schemas.microsoft.com/office/powerpoint/2010/main" val="4018890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chemeClr val="accent1">
                    <a:lumMod val="75000"/>
                  </a:schemeClr>
                </a:solidFill>
              </a:rPr>
              <a:t>But, wait… there’s more!</a:t>
            </a:r>
          </a:p>
        </p:txBody>
      </p:sp>
      <p:sp>
        <p:nvSpPr>
          <p:cNvPr id="3" name="Content Placeholder 2"/>
          <p:cNvSpPr>
            <a:spLocks noGrp="1"/>
          </p:cNvSpPr>
          <p:nvPr>
            <p:ph idx="1"/>
          </p:nvPr>
        </p:nvSpPr>
        <p:spPr/>
        <p:txBody>
          <a:bodyPr>
            <a:normAutofit/>
          </a:bodyPr>
          <a:lstStyle/>
          <a:p>
            <a:r>
              <a:rPr lang="en-US" dirty="0"/>
              <a:t>Adult learning principles to engage learners</a:t>
            </a:r>
          </a:p>
          <a:p>
            <a:r>
              <a:rPr lang="en-US" dirty="0"/>
              <a:t>Systematic process: planning, designing, marketing, delivering, evaluating, and following up</a:t>
            </a:r>
          </a:p>
          <a:p>
            <a:r>
              <a:rPr lang="en-US" dirty="0"/>
              <a:t>Events, information and presentation sessions, and technical assistance</a:t>
            </a:r>
          </a:p>
        </p:txBody>
      </p:sp>
    </p:spTree>
    <p:extLst>
      <p:ext uri="{BB962C8B-B14F-4D97-AF65-F5344CB8AC3E}">
        <p14:creationId xmlns:p14="http://schemas.microsoft.com/office/powerpoint/2010/main" val="2482028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ndescript background image"/>
          <p:cNvPicPr>
            <a:picLocks noChangeAspect="1"/>
          </p:cNvPicPr>
          <p:nvPr/>
        </p:nvPicPr>
        <p:blipFill rotWithShape="1">
          <a:blip r:embed="rId2">
            <a:extLst>
              <a:ext uri="{28A0092B-C50C-407E-A947-70E740481C1C}">
                <a14:useLocalDpi xmlns:a14="http://schemas.microsoft.com/office/drawing/2010/main" val="0"/>
              </a:ext>
            </a:extLst>
          </a:blip>
          <a:srcRect l="4526" r="4632" b="6325"/>
          <a:stretch/>
        </p:blipFill>
        <p:spPr>
          <a:xfrm>
            <a:off x="2498" y="0"/>
            <a:ext cx="9144642" cy="6858000"/>
          </a:xfrm>
          <a:prstGeom prst="rect">
            <a:avLst/>
          </a:prstGeom>
        </p:spPr>
      </p:pic>
      <p:sp>
        <p:nvSpPr>
          <p:cNvPr id="4" name="Title 3"/>
          <p:cNvSpPr>
            <a:spLocks noGrp="1"/>
          </p:cNvSpPr>
          <p:nvPr>
            <p:ph type="title"/>
          </p:nvPr>
        </p:nvSpPr>
        <p:spPr>
          <a:xfrm>
            <a:off x="722313" y="4406900"/>
            <a:ext cx="7021512" cy="1362075"/>
          </a:xfrm>
        </p:spPr>
        <p:txBody>
          <a:bodyPr>
            <a:normAutofit fontScale="90000"/>
          </a:bodyPr>
          <a:lstStyle/>
          <a:p>
            <a:r>
              <a:rPr lang="en-US" sz="4400" dirty="0">
                <a:solidFill>
                  <a:schemeClr val="bg1"/>
                </a:solidFill>
              </a:rPr>
              <a:t>Professional development  activities</a:t>
            </a:r>
          </a:p>
        </p:txBody>
      </p:sp>
      <p:sp>
        <p:nvSpPr>
          <p:cNvPr id="5" name="Text Placeholder 4"/>
          <p:cNvSpPr>
            <a:spLocks noGrp="1"/>
          </p:cNvSpPr>
          <p:nvPr>
            <p:ph type="body" idx="1"/>
          </p:nvPr>
        </p:nvSpPr>
        <p:spPr/>
        <p:txBody>
          <a:bodyPr>
            <a:normAutofit/>
          </a:bodyPr>
          <a:lstStyle/>
          <a:p>
            <a:r>
              <a:rPr lang="en-US" sz="2400" dirty="0">
                <a:solidFill>
                  <a:schemeClr val="bg1"/>
                </a:solidFill>
              </a:rPr>
              <a:t>Section Three:</a:t>
            </a:r>
          </a:p>
        </p:txBody>
      </p:sp>
      <p:pic>
        <p:nvPicPr>
          <p:cNvPr id="8" name="Picture 7" descr="text image of the words sustain, design, market, deliver, support, evalu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9625"/>
            <a:ext cx="1400175" cy="6477000"/>
          </a:xfrm>
          <a:prstGeom prst="rect">
            <a:avLst/>
          </a:prstGeom>
        </p:spPr>
      </p:pic>
    </p:spTree>
    <p:extLst>
      <p:ext uri="{BB962C8B-B14F-4D97-AF65-F5344CB8AC3E}">
        <p14:creationId xmlns:p14="http://schemas.microsoft.com/office/powerpoint/2010/main" val="85069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4D05E78-6713-4F4A-A5B9-1D07AACC1488}">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1046</TotalTime>
  <Words>2686</Words>
  <Application>Microsoft Office PowerPoint</Application>
  <PresentationFormat>On-screen Show (4:3)</PresentationFormat>
  <Paragraphs>652</Paragraphs>
  <Slides>53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HelveticaNeue LT 53 Ex</vt:lpstr>
      <vt:lpstr>Office Theme</vt:lpstr>
      <vt:lpstr>Professional Development 101: The Basics – Part 1</vt:lpstr>
      <vt:lpstr>Introduction</vt:lpstr>
      <vt:lpstr>Welcome</vt:lpstr>
      <vt:lpstr>Purpose</vt:lpstr>
      <vt:lpstr>Learning Objectives</vt:lpstr>
      <vt:lpstr>Professional development  defined</vt:lpstr>
      <vt:lpstr>What is Professional Development?</vt:lpstr>
      <vt:lpstr>But, wait… there’s more!</vt:lpstr>
      <vt:lpstr>Professional development  activities</vt:lpstr>
      <vt:lpstr>Events</vt:lpstr>
      <vt:lpstr>Adult Learning Principles</vt:lpstr>
      <vt:lpstr>What is the difference?</vt:lpstr>
      <vt:lpstr>Distance Learning</vt:lpstr>
      <vt:lpstr>Synchronous Delivery</vt:lpstr>
      <vt:lpstr>Asynchronous Delivery</vt:lpstr>
      <vt:lpstr>Information and Presentation Sessions</vt:lpstr>
      <vt:lpstr>Delivery</vt:lpstr>
      <vt:lpstr>Technical Assistance</vt:lpstr>
      <vt:lpstr>Core Principles</vt:lpstr>
      <vt:lpstr>Structure</vt:lpstr>
      <vt:lpstr>Summary of Activities</vt:lpstr>
      <vt:lpstr>REVIEW OF Terminology</vt:lpstr>
      <vt:lpstr>Professional development  practices</vt:lpstr>
      <vt:lpstr>Six Professional Development Practices</vt:lpstr>
      <vt:lpstr>Framework</vt:lpstr>
      <vt:lpstr>Infrastructure</vt:lpstr>
      <vt:lpstr>Organizational Outcomes</vt:lpstr>
      <vt:lpstr>Partnerships</vt:lpstr>
      <vt:lpstr>Effective Partnerships</vt:lpstr>
      <vt:lpstr>Partnership Outcomes</vt:lpstr>
      <vt:lpstr>Summary</vt:lpstr>
      <vt:lpstr>REVIEW OF Potential outcomes</vt:lpstr>
      <vt:lpstr>SUSTAIN, DESIGN, MARKET</vt:lpstr>
      <vt:lpstr>Six Professional Development Practices</vt:lpstr>
      <vt:lpstr>Sustain a Professional Development Infrastructure</vt:lpstr>
      <vt:lpstr>Key Characteristics</vt:lpstr>
      <vt:lpstr>Key Strategies</vt:lpstr>
      <vt:lpstr>Design Professional Development Offerings</vt:lpstr>
      <vt:lpstr>Effective Training Objectives</vt:lpstr>
      <vt:lpstr>SMART Objectives</vt:lpstr>
      <vt:lpstr>Adult Learning Principles</vt:lpstr>
      <vt:lpstr>Key Strategies</vt:lpstr>
      <vt:lpstr>Market Professional Development Services</vt:lpstr>
      <vt:lpstr>Field of Dreams</vt:lpstr>
      <vt:lpstr>Marketing Steps</vt:lpstr>
      <vt:lpstr>Professional Development (PD) Marketing - The Continuum</vt:lpstr>
      <vt:lpstr>Key Strategies</vt:lpstr>
      <vt:lpstr>Summary of Three Practices</vt:lpstr>
      <vt:lpstr>REVIEW OF Sustain, design, market</vt:lpstr>
      <vt:lpstr>conclusion</vt:lpstr>
      <vt:lpstr>Summary</vt:lpstr>
      <vt:lpstr>Next Steps</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101: The Basics</dc:title>
  <dc:subject>Professional Development 101: The Basics</dc:subject>
  <dc:creator>Center for Disease Control and Prevention (CDC)</dc:creator>
  <cp:keywords>Script; Professional Development 101; The Basics; Part 1; Center for Disease Control and Prevention; CDC; Division of Population Health; School Health Branch; Rocky Mountain Center for Health Promotion and Education; RMC Health</cp:keywords>
  <dc:description/>
  <cp:lastModifiedBy>borderless printing may be invoked</cp:lastModifiedBy>
  <cp:revision>81</cp:revision>
  <dcterms:created xsi:type="dcterms:W3CDTF">2015-07-08T16:58:05Z</dcterms:created>
  <dcterms:modified xsi:type="dcterms:W3CDTF">2016-03-14T14:57:59Z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