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456" r:id="rId3"/>
    <p:sldId id="447" r:id="rId4"/>
    <p:sldId id="443" r:id="rId5"/>
    <p:sldId id="444" r:id="rId6"/>
    <p:sldId id="343" r:id="rId7"/>
    <p:sldId id="344" r:id="rId8"/>
    <p:sldId id="445" r:id="rId9"/>
    <p:sldId id="345" r:id="rId10"/>
    <p:sldId id="359" r:id="rId11"/>
    <p:sldId id="452" r:id="rId12"/>
    <p:sldId id="346" r:id="rId13"/>
    <p:sldId id="347" r:id="rId14"/>
    <p:sldId id="348" r:id="rId15"/>
    <p:sldId id="349" r:id="rId16"/>
    <p:sldId id="384" r:id="rId17"/>
    <p:sldId id="391" r:id="rId18"/>
    <p:sldId id="316" r:id="rId19"/>
    <p:sldId id="455" r:id="rId20"/>
    <p:sldId id="450" r:id="rId21"/>
    <p:sldId id="454" r:id="rId22"/>
    <p:sldId id="439" r:id="rId23"/>
    <p:sldId id="440" r:id="rId24"/>
    <p:sldId id="441" r:id="rId25"/>
    <p:sldId id="449" r:id="rId26"/>
    <p:sldId id="448" r:id="rId27"/>
    <p:sldId id="434" r:id="rId28"/>
    <p:sldId id="435"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m" initials="jxm"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5943" autoAdjust="0"/>
  </p:normalViewPr>
  <p:slideViewPr>
    <p:cSldViewPr>
      <p:cViewPr>
        <p:scale>
          <a:sx n="88" d="100"/>
          <a:sy n="88" d="100"/>
        </p:scale>
        <p:origin x="-5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ierpaolo\Documents\021%20Manuale%20CDC%20Diana%20Valencia\2013-01%20%20Versione%20finale%20gennaio%202013\Appendix_K_prevalence%20ICBDS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c:spPr>
          <c:invertIfNegative val="0"/>
          <c:dPt>
            <c:idx val="21"/>
            <c:invertIfNegative val="0"/>
            <c:bubble3D val="0"/>
          </c:dPt>
          <c:val>
            <c:numRef>
              <c:f>Foglio2!$G$5:$G$47</c:f>
              <c:numCache>
                <c:formatCode>0.00</c:formatCode>
                <c:ptCount val="43"/>
                <c:pt idx="0">
                  <c:v>1.539434999999995</c:v>
                </c:pt>
                <c:pt idx="1">
                  <c:v>1.9976949999999938</c:v>
                </c:pt>
                <c:pt idx="2">
                  <c:v>2.2693409999999998</c:v>
                </c:pt>
                <c:pt idx="3">
                  <c:v>2.3052479999999904</c:v>
                </c:pt>
                <c:pt idx="4">
                  <c:v>2.506176</c:v>
                </c:pt>
                <c:pt idx="5">
                  <c:v>2.5992769999999967</c:v>
                </c:pt>
                <c:pt idx="6">
                  <c:v>2.7610440000000001</c:v>
                </c:pt>
                <c:pt idx="7">
                  <c:v>3.0980749999999997</c:v>
                </c:pt>
                <c:pt idx="8">
                  <c:v>3.3464039999999908</c:v>
                </c:pt>
                <c:pt idx="9">
                  <c:v>3.3739999999999997</c:v>
                </c:pt>
                <c:pt idx="10">
                  <c:v>3.458186</c:v>
                </c:pt>
                <c:pt idx="11">
                  <c:v>3.4835920000000002</c:v>
                </c:pt>
                <c:pt idx="12">
                  <c:v>3.5842000000000001</c:v>
                </c:pt>
                <c:pt idx="13">
                  <c:v>3.6000999999999999</c:v>
                </c:pt>
                <c:pt idx="14">
                  <c:v>3.626636</c:v>
                </c:pt>
                <c:pt idx="15">
                  <c:v>3.895197</c:v>
                </c:pt>
                <c:pt idx="16">
                  <c:v>3.910774</c:v>
                </c:pt>
                <c:pt idx="17">
                  <c:v>3.9460919999999997</c:v>
                </c:pt>
                <c:pt idx="18">
                  <c:v>4.4496610000000336</c:v>
                </c:pt>
                <c:pt idx="19">
                  <c:v>4.4794530000000226</c:v>
                </c:pt>
                <c:pt idx="20">
                  <c:v>4.5543949999999809</c:v>
                </c:pt>
                <c:pt idx="21">
                  <c:v>4.5728139999999975</c:v>
                </c:pt>
                <c:pt idx="22">
                  <c:v>4.7666199999999996</c:v>
                </c:pt>
                <c:pt idx="23">
                  <c:v>4.817666</c:v>
                </c:pt>
                <c:pt idx="24">
                  <c:v>4.9143970000000001</c:v>
                </c:pt>
                <c:pt idx="25">
                  <c:v>5.4501109999999855</c:v>
                </c:pt>
                <c:pt idx="26">
                  <c:v>5.5710899999999999</c:v>
                </c:pt>
                <c:pt idx="27">
                  <c:v>5.7964039999999999</c:v>
                </c:pt>
                <c:pt idx="28">
                  <c:v>5.8061389999999955</c:v>
                </c:pt>
                <c:pt idx="29">
                  <c:v>6.2213050000000001</c:v>
                </c:pt>
                <c:pt idx="30">
                  <c:v>6.2339079999999996</c:v>
                </c:pt>
                <c:pt idx="31">
                  <c:v>6.3425649999999845</c:v>
                </c:pt>
                <c:pt idx="32">
                  <c:v>6.3722799999999999</c:v>
                </c:pt>
                <c:pt idx="33">
                  <c:v>6.5386040000000003</c:v>
                </c:pt>
                <c:pt idx="34">
                  <c:v>6.5459709999999856</c:v>
                </c:pt>
                <c:pt idx="35">
                  <c:v>6.5709660000000003</c:v>
                </c:pt>
                <c:pt idx="36">
                  <c:v>7.0173759999999845</c:v>
                </c:pt>
                <c:pt idx="37">
                  <c:v>7.186388</c:v>
                </c:pt>
                <c:pt idx="38">
                  <c:v>7.5981719999999955</c:v>
                </c:pt>
                <c:pt idx="39">
                  <c:v>8.1095800000000047</c:v>
                </c:pt>
                <c:pt idx="40">
                  <c:v>8.3660870000000411</c:v>
                </c:pt>
                <c:pt idx="41">
                  <c:v>8.4994870000000411</c:v>
                </c:pt>
                <c:pt idx="42">
                  <c:v>10.72204</c:v>
                </c:pt>
              </c:numCache>
            </c:numRef>
          </c:val>
        </c:ser>
        <c:dLbls>
          <c:showLegendKey val="0"/>
          <c:showVal val="0"/>
          <c:showCatName val="0"/>
          <c:showSerName val="0"/>
          <c:showPercent val="0"/>
          <c:showBubbleSize val="0"/>
        </c:dLbls>
        <c:gapWidth val="118"/>
        <c:axId val="129975040"/>
        <c:axId val="129976576"/>
      </c:barChart>
      <c:catAx>
        <c:axId val="129975040"/>
        <c:scaling>
          <c:orientation val="minMax"/>
        </c:scaling>
        <c:delete val="0"/>
        <c:axPos val="b"/>
        <c:majorTickMark val="out"/>
        <c:minorTickMark val="none"/>
        <c:tickLblPos val="nextTo"/>
        <c:crossAx val="129976576"/>
        <c:crosses val="autoZero"/>
        <c:auto val="1"/>
        <c:lblAlgn val="ctr"/>
        <c:lblOffset val="100"/>
        <c:noMultiLvlLbl val="0"/>
      </c:catAx>
      <c:valAx>
        <c:axId val="129976576"/>
        <c:scaling>
          <c:orientation val="minMax"/>
        </c:scaling>
        <c:delete val="0"/>
        <c:axPos val="l"/>
        <c:majorGridlines/>
        <c:numFmt formatCode="0.00" sourceLinked="1"/>
        <c:majorTickMark val="out"/>
        <c:minorTickMark val="none"/>
        <c:tickLblPos val="nextTo"/>
        <c:crossAx val="1299750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A8080-4225-4B81-9A06-D4D4E02EDA3B}" type="datetimeFigureOut">
              <a:rPr lang="it-IT" smtClean="0"/>
              <a:pPr/>
              <a:t>02/11/2015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D73D53-C7D0-4C7C-A7B3-DF981CF0703B}" type="slidenum">
              <a:rPr lang="it-IT" smtClean="0"/>
              <a:pPr/>
              <a:t>‹#›</a:t>
            </a:fld>
            <a:endParaRPr lang="it-IT"/>
          </a:p>
        </p:txBody>
      </p:sp>
    </p:spTree>
    <p:extLst>
      <p:ext uri="{BB962C8B-B14F-4D97-AF65-F5344CB8AC3E}">
        <p14:creationId xmlns:p14="http://schemas.microsoft.com/office/powerpoint/2010/main" val="146575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BA-AE5C-46F0-9131-1BF8C71BB0A4}" type="datetimeFigureOut">
              <a:rPr lang="it-IT" smtClean="0"/>
              <a:pPr/>
              <a:t>02/11/2015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FF01C-BD9D-44A6-9902-0DD383E02C4A}" type="slidenum">
              <a:rPr lang="it-IT" smtClean="0"/>
              <a:pPr/>
              <a:t>‹#›</a:t>
            </a:fld>
            <a:endParaRPr lang="it-IT"/>
          </a:p>
        </p:txBody>
      </p:sp>
    </p:spTree>
    <p:extLst>
      <p:ext uri="{BB962C8B-B14F-4D97-AF65-F5344CB8AC3E}">
        <p14:creationId xmlns:p14="http://schemas.microsoft.com/office/powerpoint/2010/main" val="96335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 –</a:t>
            </a:r>
          </a:p>
          <a:p>
            <a:r>
              <a:rPr lang="en-US" dirty="0" smtClean="0"/>
              <a:t>We will be talking about congenital limb deficiencies also known as congenital limb reduction</a:t>
            </a:r>
            <a:r>
              <a:rPr lang="en-US" baseline="0" dirty="0" smtClean="0"/>
              <a:t> defects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a:t>
            </a:fld>
            <a:endParaRPr lang="it-IT"/>
          </a:p>
        </p:txBody>
      </p:sp>
    </p:spTree>
    <p:extLst>
      <p:ext uri="{BB962C8B-B14F-4D97-AF65-F5344CB8AC3E}">
        <p14:creationId xmlns:p14="http://schemas.microsoft.com/office/powerpoint/2010/main" val="212588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type of limb deficiencies we will discuss today are longitudinal limb deficiencies.  Longitudinal deficiencies occur when one or more bones of a limb are absent parallel to the long axis of the limb.  </a:t>
            </a:r>
          </a:p>
          <a:p>
            <a:endParaRPr lang="en-US" baseline="0" dirty="0" smtClean="0"/>
          </a:p>
          <a:p>
            <a:r>
              <a:rPr lang="en-US" baseline="0" dirty="0" smtClean="0"/>
              <a:t>Longitudinal limb deficiencies are classified as </a:t>
            </a:r>
            <a:r>
              <a:rPr lang="en-US" baseline="0" dirty="0" err="1" smtClean="0"/>
              <a:t>preaxial</a:t>
            </a:r>
            <a:r>
              <a:rPr lang="en-US" baseline="0" dirty="0" smtClean="0"/>
              <a:t>, central or axial, and postaxial. For these types of deficiencies, X-rays are very useful for final diagnosis.</a:t>
            </a:r>
          </a:p>
          <a:p>
            <a:endParaRPr lang="en-US" baseline="0" dirty="0" smtClean="0"/>
          </a:p>
          <a:p>
            <a:r>
              <a:rPr lang="en-US" baseline="0" dirty="0" smtClean="0"/>
              <a:t>In a </a:t>
            </a:r>
            <a:r>
              <a:rPr lang="en-US" baseline="0" dirty="0" err="1" smtClean="0"/>
              <a:t>preaxial</a:t>
            </a:r>
            <a:r>
              <a:rPr lang="en-US" baseline="0" dirty="0" smtClean="0"/>
              <a:t> longitudinal deficiency, the radius or the tibia are absent.</a:t>
            </a:r>
          </a:p>
          <a:p>
            <a:r>
              <a:rPr lang="en-US" baseline="0" dirty="0" smtClean="0"/>
              <a:t>In a central/axial longitudinal deficiency, the central digits and metacarpals are absent</a:t>
            </a:r>
          </a:p>
          <a:p>
            <a:r>
              <a:rPr lang="en-US" baseline="0" dirty="0" smtClean="0"/>
              <a:t>In a postaxial longitudinal deficiency, the ulna or fibula are absent</a:t>
            </a:r>
          </a:p>
          <a:p>
            <a:endParaRPr lang="en-US" baseline="0" dirty="0" smtClean="0"/>
          </a:p>
          <a:p>
            <a:r>
              <a:rPr lang="en-US" baseline="0" dirty="0" smtClean="0"/>
              <a:t>In the next slides we will discuss examples of these three types of longitudinal defects</a:t>
            </a:r>
          </a:p>
          <a:p>
            <a:endParaRPr lang="en-US" baseline="0" dirty="0" smtClean="0"/>
          </a:p>
          <a:p>
            <a:r>
              <a:rPr lang="en-US" baseline="0" dirty="0" smtClean="0"/>
              <a:t>Note: Instructor can ask: “Do you know what post axial and pre axial means?. Illustrate pre and post axial using your arms and legs.”</a:t>
            </a:r>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10</a:t>
            </a:fld>
            <a:endParaRPr lang="en-US"/>
          </a:p>
        </p:txBody>
      </p:sp>
    </p:spTree>
    <p:extLst>
      <p:ext uri="{BB962C8B-B14F-4D97-AF65-F5344CB8AC3E}">
        <p14:creationId xmlns:p14="http://schemas.microsoft.com/office/powerpoint/2010/main" val="89806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in the previous slide, in pre axial deficiencies</a:t>
            </a:r>
            <a:r>
              <a:rPr lang="en-US" baseline="0" dirty="0" smtClean="0"/>
              <a:t> either </a:t>
            </a:r>
            <a:r>
              <a:rPr lang="en-US" dirty="0" smtClean="0"/>
              <a:t>the radius or the tibia</a:t>
            </a:r>
            <a:r>
              <a:rPr lang="en-US" baseline="0" dirty="0" smtClean="0"/>
              <a:t> </a:t>
            </a:r>
            <a:r>
              <a:rPr lang="en-US" dirty="0" smtClean="0"/>
              <a:t>can be absent.  The dark color on the illustration to</a:t>
            </a:r>
            <a:r>
              <a:rPr lang="en-US" baseline="0" dirty="0" smtClean="0"/>
              <a:t> the left of the slide shows the absence of the radius and tibia. To the right of the slide you see photographs and X-rays of neonates with an absent radius – the top two images, and an absent tibia  - the bottom two images.</a:t>
            </a:r>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11</a:t>
            </a:fld>
            <a:endParaRPr lang="it-IT"/>
          </a:p>
        </p:txBody>
      </p:sp>
    </p:spTree>
    <p:extLst>
      <p:ext uri="{BB962C8B-B14F-4D97-AF65-F5344CB8AC3E}">
        <p14:creationId xmlns:p14="http://schemas.microsoft.com/office/powerpoint/2010/main" val="43152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central or axial deficiencies, the central digits are missing, as are some metacarpals and/or metatarsals. This type of defect is also commonly referred</a:t>
            </a:r>
            <a:r>
              <a:rPr lang="en-US" baseline="0" dirty="0" smtClean="0"/>
              <a:t> to </a:t>
            </a:r>
            <a:r>
              <a:rPr lang="en-US" dirty="0" smtClean="0"/>
              <a:t>as split hand or split</a:t>
            </a:r>
            <a:r>
              <a:rPr lang="en-US" baseline="0" dirty="0" smtClean="0"/>
              <a:t> foot.</a:t>
            </a:r>
          </a:p>
          <a:p>
            <a:r>
              <a:rPr lang="en-US" baseline="0" dirty="0" smtClean="0"/>
              <a:t>In the past, this defect was sometimes referred to as lobster claw; however, this term should no longer be used. </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12</a:t>
            </a:fld>
            <a:endParaRPr lang="it-IT"/>
          </a:p>
        </p:txBody>
      </p:sp>
    </p:spTree>
    <p:extLst>
      <p:ext uri="{BB962C8B-B14F-4D97-AF65-F5344CB8AC3E}">
        <p14:creationId xmlns:p14="http://schemas.microsoft.com/office/powerpoint/2010/main" val="3890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postaxial defects, either the ulna or the fibula can be absent. The dark color on the illustration to</a:t>
            </a:r>
            <a:r>
              <a:rPr lang="en-US" baseline="0" dirty="0" smtClean="0"/>
              <a:t> the left of the slide shows the absence of the ulnas and fibulas. To the right of the slide you see a photograph and X-rays of an infant with an absent ulna – in the top image, and an absent fibula – in the bottom images.  Note that the foot is also abnormal.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13</a:t>
            </a:fld>
            <a:endParaRPr lang="it-IT"/>
          </a:p>
        </p:txBody>
      </p:sp>
    </p:spTree>
    <p:extLst>
      <p:ext uri="{BB962C8B-B14F-4D97-AF65-F5344CB8AC3E}">
        <p14:creationId xmlns:p14="http://schemas.microsoft.com/office/powerpoint/2010/main" val="252485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There are times when a neonate presents with more than one type of limb deficiency. These are referred to as mixed subtypes.  It is important to classify each defect in its own category.  In the X-ray, you can see both the absence of the right femur as well as the absence of the left fibula.</a:t>
            </a:r>
            <a:r>
              <a:rPr lang="en-US" sz="1200"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Robert JM, </a:t>
            </a:r>
            <a:r>
              <a:rPr lang="en-US" sz="1200" dirty="0" err="1" smtClean="0">
                <a:solidFill>
                  <a:srgbClr val="002060"/>
                </a:solidFill>
              </a:rPr>
              <a:t>Guibaud</a:t>
            </a:r>
            <a:r>
              <a:rPr lang="en-US" sz="1200" dirty="0" smtClean="0">
                <a:solidFill>
                  <a:srgbClr val="002060"/>
                </a:solidFill>
              </a:rPr>
              <a:t> P, Robert E..  A local outbreak of femoral hypoplasia or aplasia and femoral fibula-ulnar-complex. J Genet Hum. 1981 Dec;29(4):379-94.</a:t>
            </a:r>
          </a:p>
          <a:p>
            <a:endParaRPr lang="it-IT" dirty="0"/>
          </a:p>
        </p:txBody>
      </p:sp>
      <p:sp>
        <p:nvSpPr>
          <p:cNvPr id="4" name="Segnaposto numero diapositiva 3"/>
          <p:cNvSpPr>
            <a:spLocks noGrp="1"/>
          </p:cNvSpPr>
          <p:nvPr>
            <p:ph type="sldNum" sz="quarter" idx="10"/>
          </p:nvPr>
        </p:nvSpPr>
        <p:spPr/>
        <p:txBody>
          <a:bodyPr/>
          <a:lstStyle/>
          <a:p>
            <a:fld id="{D61FF01C-BD9D-44A6-9902-0DD383E02C4A}" type="slidenum">
              <a:rPr lang="it-IT" smtClean="0"/>
              <a:pPr/>
              <a:t>14</a:t>
            </a:fld>
            <a:endParaRPr lang="it-IT"/>
          </a:p>
        </p:txBody>
      </p:sp>
    </p:spTree>
    <p:extLst>
      <p:ext uri="{BB962C8B-B14F-4D97-AF65-F5344CB8AC3E}">
        <p14:creationId xmlns:p14="http://schemas.microsoft.com/office/powerpoint/2010/main" val="120749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How are limb deficiencies diagnosed?</a:t>
            </a:r>
          </a:p>
          <a:p>
            <a:endParaRPr lang="en-US" dirty="0" smtClean="0"/>
          </a:p>
          <a:p>
            <a:r>
              <a:rPr lang="en-US" dirty="0" smtClean="0"/>
              <a:t>Limb deficiencies are easily recognized at delivery while the neonate is being examined.  However, sometimes is not easy to determine exactly which</a:t>
            </a:r>
            <a:r>
              <a:rPr lang="en-US" baseline="0" dirty="0" smtClean="0"/>
              <a:t> </a:t>
            </a:r>
            <a:r>
              <a:rPr lang="en-US" dirty="0" smtClean="0"/>
              <a:t>bones are missing until an X-ray or an autopsy (in case of a stillbirth or neonatal death) is done. If a prenatal</a:t>
            </a:r>
            <a:r>
              <a:rPr lang="en-US" baseline="0" dirty="0" smtClean="0"/>
              <a:t> diagnosis was done, i</a:t>
            </a:r>
            <a:r>
              <a:rPr lang="en-US" dirty="0" smtClean="0"/>
              <a:t>t is still important to confirm the prenatal diagnosis at birth.</a:t>
            </a:r>
          </a:p>
          <a:p>
            <a:endParaRPr lang="en-US" dirty="0" smtClean="0"/>
          </a:p>
          <a:p>
            <a:r>
              <a:rPr lang="en-US" dirty="0" smtClean="0"/>
              <a:t>What</a:t>
            </a:r>
            <a:r>
              <a:rPr lang="en-US" baseline="0" dirty="0" smtClean="0"/>
              <a:t> are the causes of limb deficiencies?  Although we do not always know the exact cause for a limb deficiency, studies have found that these types of deficiencies can be attributed to p</a:t>
            </a:r>
            <a:r>
              <a:rPr lang="en-US" sz="1200" baseline="0" noProof="0" dirty="0" smtClean="0">
                <a:solidFill>
                  <a:srgbClr val="002060"/>
                </a:solidFill>
              </a:rPr>
              <a:t>resumed vascular disruption, syndromes, chromosomal abnormalities, maternal health conditions, or exposure to teratogens. </a:t>
            </a:r>
            <a:endParaRPr lang="en-US" sz="1100" baseline="0" noProof="0" dirty="0" smtClean="0">
              <a:solidFill>
                <a:srgbClr val="002060"/>
              </a:solidFill>
            </a:endParaRPr>
          </a:p>
          <a:p>
            <a:endParaRPr lang="it-IT" dirty="0" smtClean="0"/>
          </a:p>
          <a:p>
            <a:r>
              <a:rPr lang="en-US" sz="1200" kern="1200" dirty="0" smtClean="0">
                <a:solidFill>
                  <a:schemeClr val="tx1"/>
                </a:solidFill>
                <a:effectLst/>
                <a:latin typeface="+mn-lt"/>
                <a:ea typeface="+mn-ea"/>
                <a:cs typeface="+mn-cs"/>
              </a:rPr>
              <a:t>Kim K et al. Prevalence and Trends of Selected Congenital Malformations in New York State, 1983 to 2007. Birth Defects Research (Part A) 2013; 97:619-27.</a:t>
            </a:r>
          </a:p>
          <a:p>
            <a:r>
              <a:rPr lang="en-US" sz="1200" kern="1200" dirty="0" smtClean="0">
                <a:solidFill>
                  <a:schemeClr val="tx1"/>
                </a:solidFill>
                <a:effectLst/>
                <a:latin typeface="+mn-lt"/>
                <a:ea typeface="+mn-ea"/>
                <a:cs typeface="+mn-cs"/>
              </a:rPr>
              <a:t>New York State: 4.38/10,000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Gold NB, Westgate MN, Holmes LB.et al. Anatomic and etiological classification of congenital limb deficiencies. Am J Med Genet A. 2011; 155 A:1225-35.</a:t>
            </a:r>
          </a:p>
          <a:p>
            <a:r>
              <a:rPr lang="en-US" sz="1200" kern="1200" dirty="0" smtClean="0">
                <a:solidFill>
                  <a:schemeClr val="tx1"/>
                </a:solidFill>
                <a:effectLst/>
                <a:latin typeface="+mn-lt"/>
                <a:ea typeface="+mn-ea"/>
                <a:cs typeface="+mn-cs"/>
              </a:rPr>
              <a:t>Brigham and Women's Hospital, Boston: 7.9/10,000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Stoll C et al. Associated malformations in patients with limb reduction deficiencies. European J Med Genet. 2010; 53:286e290.</a:t>
            </a:r>
          </a:p>
          <a:p>
            <a:r>
              <a:rPr lang="en-US" sz="1200" kern="1200" dirty="0" smtClean="0">
                <a:solidFill>
                  <a:schemeClr val="tx1"/>
                </a:solidFill>
                <a:effectLst/>
                <a:latin typeface="+mn-lt"/>
                <a:ea typeface="+mn-ea"/>
                <a:cs typeface="+mn-cs"/>
              </a:rPr>
              <a:t>Strasbourg, France: 7.8/10,000</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Froster-Iskenius</a:t>
            </a:r>
            <a:r>
              <a:rPr lang="en-US" sz="1200" kern="1200" dirty="0" smtClean="0">
                <a:solidFill>
                  <a:schemeClr val="tx1"/>
                </a:solidFill>
                <a:effectLst/>
                <a:latin typeface="+mn-lt"/>
                <a:ea typeface="+mn-ea"/>
                <a:cs typeface="+mn-cs"/>
              </a:rPr>
              <a:t> UG &amp; Baird PA. Limb Reduction Defects in Over One Million Consecutive Livebirths. Teratology. 1989; 39:127-135</a:t>
            </a:r>
          </a:p>
          <a:p>
            <a:r>
              <a:rPr lang="en-US" sz="1200" kern="1200" dirty="0" smtClean="0">
                <a:solidFill>
                  <a:schemeClr val="tx1"/>
                </a:solidFill>
                <a:effectLst/>
                <a:latin typeface="+mn-lt"/>
                <a:ea typeface="+mn-ea"/>
                <a:cs typeface="+mn-cs"/>
              </a:rPr>
              <a:t>British Columbia: 5.97/10,000</a:t>
            </a:r>
          </a:p>
          <a:p>
            <a:r>
              <a:rPr lang="en-US" sz="1200" kern="1200" dirty="0" smtClean="0">
                <a:solidFill>
                  <a:schemeClr val="tx1"/>
                </a:solidFill>
                <a:effectLst/>
                <a:latin typeface="+mn-lt"/>
                <a:ea typeface="+mn-ea"/>
                <a:cs typeface="+mn-cs"/>
              </a:rPr>
              <a:t> </a:t>
            </a:r>
          </a:p>
          <a:p>
            <a:endParaRPr lang="it-IT"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15</a:t>
            </a:fld>
            <a:endParaRPr lang="it-IT"/>
          </a:p>
        </p:txBody>
      </p:sp>
    </p:spTree>
    <p:extLst>
      <p:ext uri="{BB962C8B-B14F-4D97-AF65-F5344CB8AC3E}">
        <p14:creationId xmlns:p14="http://schemas.microsoft.com/office/powerpoint/2010/main" val="175605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The</a:t>
            </a:r>
            <a:r>
              <a:rPr lang="it-IT" baseline="0" dirty="0" smtClean="0"/>
              <a:t> p</a:t>
            </a:r>
            <a:r>
              <a:rPr lang="it-IT" dirty="0" smtClean="0"/>
              <a:t>revalence of limb</a:t>
            </a:r>
            <a:r>
              <a:rPr lang="it-IT" baseline="0" dirty="0" smtClean="0"/>
              <a:t> deficiencies varies from 2 per 10,000 births to 11 per 10,000 births.  For example one publication indicated the prevalence of </a:t>
            </a:r>
            <a:r>
              <a:rPr lang="it-IT" dirty="0" smtClean="0"/>
              <a:t>limb</a:t>
            </a:r>
            <a:r>
              <a:rPr lang="it-IT" baseline="0" dirty="0" smtClean="0"/>
              <a:t> deficiencies in New York (USA) as 4.38 per 10,000 births while another publication estimated the prevalence in Starsbourg (France) to be 7.8 per 10,000 births. As you will see in the next slide, it is important to keep in mind that differences seen in prevalence can be due to ascertainment issues – either underreporting or over reporting.</a:t>
            </a:r>
          </a:p>
          <a:p>
            <a:endParaRPr lang="it-IT" baseline="0" dirty="0" smtClean="0"/>
          </a:p>
          <a:p>
            <a:endParaRPr lang="it-IT" baseline="0" dirty="0" smtClean="0"/>
          </a:p>
          <a:p>
            <a:r>
              <a:rPr lang="it-IT" baseline="0" dirty="0" smtClean="0"/>
              <a:t>Further, because limb deficiencies often accompany other defects , it is important to check for other defects in a neonate who presents with a limb deficiency.</a:t>
            </a:r>
          </a:p>
          <a:p>
            <a:endParaRPr lang="it-IT" dirty="0" smtClean="0"/>
          </a:p>
        </p:txBody>
      </p:sp>
      <p:sp>
        <p:nvSpPr>
          <p:cNvPr id="4" name="Segnaposto numero diapositiva 3"/>
          <p:cNvSpPr>
            <a:spLocks noGrp="1"/>
          </p:cNvSpPr>
          <p:nvPr>
            <p:ph type="sldNum" sz="quarter" idx="10"/>
          </p:nvPr>
        </p:nvSpPr>
        <p:spPr/>
        <p:txBody>
          <a:bodyPr/>
          <a:lstStyle/>
          <a:p>
            <a:fld id="{74618584-A6DB-4EE9-BDBF-64876A29A2D7}" type="slidenum">
              <a:rPr lang="it-IT" smtClean="0"/>
              <a:pPr/>
              <a:t>16</a:t>
            </a:fld>
            <a:endParaRPr lang="it-IT"/>
          </a:p>
        </p:txBody>
      </p:sp>
    </p:spTree>
    <p:extLst>
      <p:ext uri="{BB962C8B-B14F-4D97-AF65-F5344CB8AC3E}">
        <p14:creationId xmlns:p14="http://schemas.microsoft.com/office/powerpoint/2010/main" val="428825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instructor – Ask participants: “</a:t>
            </a:r>
            <a:r>
              <a:rPr lang="en-US" dirty="0" smtClean="0"/>
              <a:t>What</a:t>
            </a:r>
            <a:r>
              <a:rPr lang="en-US" baseline="0" dirty="0" smtClean="0"/>
              <a:t> is this graph telling you?” Allow time for responses. </a:t>
            </a:r>
          </a:p>
          <a:p>
            <a:endParaRPr lang="en-US" baseline="0" dirty="0" smtClean="0"/>
          </a:p>
          <a:p>
            <a:r>
              <a:rPr lang="en-US" baseline="0" dirty="0" smtClean="0"/>
              <a:t>As you can see in this slide, there is wide variation in the prevalence of limb deficiencies. Although these </a:t>
            </a:r>
            <a:r>
              <a:rPr lang="en-US" dirty="0" smtClean="0"/>
              <a:t>differences</a:t>
            </a:r>
            <a:r>
              <a:rPr lang="en-US" baseline="0" dirty="0" smtClean="0"/>
              <a:t> can be true differences, there is also the possibility that wide variation in prevalence estimates for limb deficiencies might be due, in some cases, to differences in the way a case was ascertained. Programs with prenatal ascertainment, or countries with high numbers of terminations of pregnancy might have very different estimates from countries with no prenatal ascertainment or where terminations of pregnancy are not allowed.</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17</a:t>
            </a:fld>
            <a:endParaRPr lang="it-IT"/>
          </a:p>
        </p:txBody>
      </p:sp>
    </p:spTree>
    <p:extLst>
      <p:ext uri="{BB962C8B-B14F-4D97-AF65-F5344CB8AC3E}">
        <p14:creationId xmlns:p14="http://schemas.microsoft.com/office/powerpoint/2010/main" val="97298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proportion of</a:t>
            </a:r>
            <a:r>
              <a:rPr lang="en-US" baseline="0" dirty="0" smtClean="0"/>
              <a:t> the</a:t>
            </a:r>
            <a:r>
              <a:rPr lang="en-US" dirty="0" smtClean="0"/>
              <a:t> various subtypes of limb deficiencies</a:t>
            </a:r>
            <a:r>
              <a:rPr lang="en-US" baseline="0" dirty="0" smtClean="0"/>
              <a:t> varies.  </a:t>
            </a:r>
            <a:r>
              <a:rPr lang="en-US" dirty="0" smtClean="0"/>
              <a:t>In this slide you can see the approximate proportion by limb deficiency type.</a:t>
            </a:r>
            <a:r>
              <a:rPr lang="en-US" baseline="0" dirty="0" smtClean="0"/>
              <a:t>  The largest proportion is among transverse deficiencies.  </a:t>
            </a:r>
          </a:p>
          <a:p>
            <a:endParaRPr lang="en-US" baseline="0" dirty="0" smtClean="0"/>
          </a:p>
          <a:p>
            <a:r>
              <a:rPr lang="en-US" baseline="0" dirty="0" smtClean="0"/>
              <a:t>There is some evidence that folic acid might help prevent some of the transverse limb deficiencies.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18</a:t>
            </a:fld>
            <a:endParaRPr lang="it-IT"/>
          </a:p>
        </p:txBody>
      </p:sp>
    </p:spTree>
    <p:extLst>
      <p:ext uri="{BB962C8B-B14F-4D97-AF65-F5344CB8AC3E}">
        <p14:creationId xmlns:p14="http://schemas.microsoft.com/office/powerpoint/2010/main" val="55929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discussed how to identify and classify</a:t>
            </a:r>
            <a:r>
              <a:rPr lang="en-US" baseline="0" dirty="0" smtClean="0"/>
              <a:t> limb anomalies, the next step is to know how to report and code them. </a:t>
            </a:r>
          </a:p>
          <a:p>
            <a:endParaRPr lang="en-US" baseline="0" dirty="0" smtClean="0"/>
          </a:p>
          <a:p>
            <a:pPr marL="228600" indent="-228600">
              <a:buAutoNum type="arabicPeriod"/>
            </a:pPr>
            <a:r>
              <a:rPr lang="en-US" baseline="0" dirty="0" smtClean="0"/>
              <a:t>Describe! Describe! Describe!  This is the most important part.  When a neonate presents with a limb defect, it is critical to provide a written, comprehensive description of what you are seeing. For example, which limbs are affected?, what parts of the limb?, are there other defects? In your description, note whether any additional malformations are present. </a:t>
            </a:r>
          </a:p>
          <a:p>
            <a:pPr marL="228600" indent="-228600">
              <a:buAutoNum type="arabicPeriod"/>
            </a:pPr>
            <a:r>
              <a:rPr lang="en-US" baseline="0" dirty="0" smtClean="0"/>
              <a:t>If possible take a photograph.  If this is not possible, please make a drawing or use an illustration to indicate what the defect is and where it is located.</a:t>
            </a:r>
          </a:p>
          <a:p>
            <a:pPr marL="228600" indent="-228600">
              <a:buAutoNum type="arabicPeriod"/>
            </a:pPr>
            <a:r>
              <a:rPr lang="en-US" baseline="0" dirty="0" smtClean="0"/>
              <a:t>Indicate whether a specialist was consulted.</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19</a:t>
            </a:fld>
            <a:endParaRPr lang="it-IT"/>
          </a:p>
        </p:txBody>
      </p:sp>
    </p:spTree>
    <p:extLst>
      <p:ext uri="{BB962C8B-B14F-4D97-AF65-F5344CB8AC3E}">
        <p14:creationId xmlns:p14="http://schemas.microsoft.com/office/powerpoint/2010/main" val="74672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 you will be able to understand the different types of limb deficiencies, describe clinical features, understand how to classify</a:t>
            </a:r>
            <a:r>
              <a:rPr lang="en-US" baseline="0" dirty="0" smtClean="0"/>
              <a:t> and code the limb deficiencies and also describe some epidemiological features of limb defects.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a:t>
            </a:fld>
            <a:endParaRPr lang="it-IT"/>
          </a:p>
        </p:txBody>
      </p:sp>
    </p:spTree>
    <p:extLst>
      <p:ext uri="{BB962C8B-B14F-4D97-AF65-F5344CB8AC3E}">
        <p14:creationId xmlns:p14="http://schemas.microsoft.com/office/powerpoint/2010/main" val="225498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drawing that can be developed if it is not possible to take a photograph. You can u</a:t>
            </a:r>
            <a:r>
              <a:rPr lang="en-US" dirty="0" smtClean="0"/>
              <a:t>se</a:t>
            </a:r>
            <a:r>
              <a:rPr lang="en-US" baseline="0" dirty="0" smtClean="0"/>
              <a:t> this illustration to indicate where the limb defect is located on the body and which bones are likely absent.  </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20</a:t>
            </a:fld>
            <a:endParaRPr lang="it-IT"/>
          </a:p>
        </p:txBody>
      </p:sp>
    </p:spTree>
    <p:extLst>
      <p:ext uri="{BB962C8B-B14F-4D97-AF65-F5344CB8AC3E}">
        <p14:creationId xmlns:p14="http://schemas.microsoft.com/office/powerpoint/2010/main" val="857933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 of the ICD 10 RCPCH codes for limb deficiencies.  The list is long and is divided into upper and lower limb deficiencies.</a:t>
            </a:r>
          </a:p>
          <a:p>
            <a:endParaRPr lang="en-US" baseline="0" dirty="0" smtClean="0"/>
          </a:p>
          <a:p>
            <a:r>
              <a:rPr lang="en-US" baseline="0" dirty="0" smtClean="0"/>
              <a:t>The codes for upper deficiencies begin with Q 71.XX</a:t>
            </a:r>
          </a:p>
          <a:p>
            <a:r>
              <a:rPr lang="en-US" baseline="0" dirty="0" smtClean="0"/>
              <a:t>The codes for lower deficiencies begin with Q 72.XX</a:t>
            </a:r>
          </a:p>
          <a:p>
            <a:r>
              <a:rPr lang="en-US" baseline="0" dirty="0" smtClean="0"/>
              <a:t>The code for unspecified limb deficiencies Q73.XX can be applied when the individual who is completing the information does not describe where the defect is; however, this is not recommended. It is critical to try and describe the defects as best as possible so that they can be captured under codes Q71 or Q72.</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21</a:t>
            </a:fld>
            <a:endParaRPr lang="it-IT"/>
          </a:p>
        </p:txBody>
      </p:sp>
    </p:spTree>
    <p:extLst>
      <p:ext uri="{BB962C8B-B14F-4D97-AF65-F5344CB8AC3E}">
        <p14:creationId xmlns:p14="http://schemas.microsoft.com/office/powerpoint/2010/main" val="32149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a:t>
            </a:r>
            <a:r>
              <a:rPr lang="en-US" baseline="0" dirty="0" smtClean="0"/>
              <a:t> shows</a:t>
            </a:r>
            <a:r>
              <a:rPr lang="en-US" dirty="0" smtClean="0"/>
              <a:t> the codes for lower limb deficiencies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22</a:t>
            </a:fld>
            <a:endParaRPr lang="it-IT"/>
          </a:p>
        </p:txBody>
      </p:sp>
    </p:spTree>
    <p:extLst>
      <p:ext uri="{BB962C8B-B14F-4D97-AF65-F5344CB8AC3E}">
        <p14:creationId xmlns:p14="http://schemas.microsoft.com/office/powerpoint/2010/main" val="5995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a:t>
            </a:r>
            <a:r>
              <a:rPr lang="en-US" dirty="0" smtClean="0"/>
              <a:t>codes for unspecified limb deficiencies.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23</a:t>
            </a:fld>
            <a:endParaRPr lang="it-IT"/>
          </a:p>
        </p:txBody>
      </p:sp>
    </p:spTree>
    <p:extLst>
      <p:ext uri="{BB962C8B-B14F-4D97-AF65-F5344CB8AC3E}">
        <p14:creationId xmlns:p14="http://schemas.microsoft.com/office/powerpoint/2010/main" val="342341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defects listed on this slide should not be counted as limb deficiencies.  They have their own codes and are not to be coded under Q71 or Q72 coding.</a:t>
            </a:r>
          </a:p>
        </p:txBody>
      </p:sp>
      <p:sp>
        <p:nvSpPr>
          <p:cNvPr id="4" name="Slide Number Placeholder 3"/>
          <p:cNvSpPr>
            <a:spLocks noGrp="1"/>
          </p:cNvSpPr>
          <p:nvPr>
            <p:ph type="sldNum" sz="quarter" idx="10"/>
          </p:nvPr>
        </p:nvSpPr>
        <p:spPr/>
        <p:txBody>
          <a:bodyPr/>
          <a:lstStyle/>
          <a:p>
            <a:fld id="{D61FF01C-BD9D-44A6-9902-0DD383E02C4A}" type="slidenum">
              <a:rPr lang="it-IT" smtClean="0"/>
              <a:pPr/>
              <a:t>24</a:t>
            </a:fld>
            <a:endParaRPr lang="it-IT"/>
          </a:p>
        </p:txBody>
      </p:sp>
    </p:spTree>
    <p:extLst>
      <p:ext uri="{BB962C8B-B14F-4D97-AF65-F5344CB8AC3E}">
        <p14:creationId xmlns:p14="http://schemas.microsoft.com/office/powerpoint/2010/main" val="9690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there are some examples of limb defects that are not malformations but rather due to disruptions,</a:t>
            </a:r>
            <a:r>
              <a:rPr lang="en-US" baseline="0" dirty="0" smtClean="0"/>
              <a:t> or </a:t>
            </a:r>
            <a:r>
              <a:rPr lang="en-US" baseline="0" dirty="0" err="1" smtClean="0"/>
              <a:t>hypovascularization</a:t>
            </a:r>
            <a:r>
              <a:rPr lang="en-US" baseline="0" dirty="0" smtClean="0"/>
              <a:t> or amniotic bands.</a:t>
            </a:r>
          </a:p>
          <a:p>
            <a:r>
              <a:rPr lang="en-US" dirty="0" smtClean="0"/>
              <a:t>These also should not be coded</a:t>
            </a:r>
            <a:r>
              <a:rPr lang="en-US" baseline="0" dirty="0" smtClean="0"/>
              <a:t> using Q71 or Q72 codes.  They have their own coding.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25</a:t>
            </a:fld>
            <a:endParaRPr lang="it-IT"/>
          </a:p>
        </p:txBody>
      </p:sp>
    </p:spTree>
    <p:extLst>
      <p:ext uri="{BB962C8B-B14F-4D97-AF65-F5344CB8AC3E}">
        <p14:creationId xmlns:p14="http://schemas.microsoft.com/office/powerpoint/2010/main" val="142047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0A6B8AB-D69F-402B-8992-A4CD209A17E0}" type="slidenum">
              <a:rPr lang="en-US" smtClean="0">
                <a:solidFill>
                  <a:prstClr val="black"/>
                </a:solidFill>
                <a:latin typeface="Arial" pitchFamily="34" charset="0"/>
              </a:rPr>
              <a:pPr/>
              <a:t>26</a:t>
            </a:fld>
            <a:endParaRPr lang="en-US" smtClean="0">
              <a:solidFill>
                <a:prstClr val="black"/>
              </a:solidFill>
              <a:latin typeface="Arial" pitchFamily="34" charset="0"/>
            </a:endParaRPr>
          </a:p>
        </p:txBody>
      </p:sp>
      <p:sp>
        <p:nvSpPr>
          <p:cNvPr id="133123"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anchor="b"/>
          <a:lstStyle/>
          <a:p>
            <a:pPr algn="r" defTabSz="928773"/>
            <a:fld id="{5E9961A3-DFFA-432D-AEE1-D386FBF642B9}" type="slidenum">
              <a:rPr lang="en-US" sz="1200">
                <a:solidFill>
                  <a:prstClr val="black"/>
                </a:solidFill>
              </a:rPr>
              <a:pPr algn="r" defTabSz="928773"/>
              <a:t>26</a:t>
            </a:fld>
            <a:endParaRPr lang="en-US" sz="1200">
              <a:solidFill>
                <a:prstClr val="black"/>
              </a:solidFill>
            </a:endParaRPr>
          </a:p>
        </p:txBody>
      </p:sp>
      <p:sp>
        <p:nvSpPr>
          <p:cNvPr id="133124"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anchor="b"/>
          <a:lstStyle/>
          <a:p>
            <a:pPr algn="r" defTabSz="928773"/>
            <a:fld id="{2FC93113-AA6F-4001-B057-4CFD27230471}" type="slidenum">
              <a:rPr lang="en-US" sz="1200">
                <a:solidFill>
                  <a:prstClr val="black"/>
                </a:solidFill>
              </a:rPr>
              <a:pPr algn="r" defTabSz="928773"/>
              <a:t>26</a:t>
            </a:fld>
            <a:endParaRPr lang="en-US" sz="1200">
              <a:solidFill>
                <a:prstClr val="black"/>
              </a:solidFill>
            </a:endParaRPr>
          </a:p>
        </p:txBody>
      </p:sp>
      <p:sp>
        <p:nvSpPr>
          <p:cNvPr id="133125"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anchor="b"/>
          <a:lstStyle/>
          <a:p>
            <a:pPr algn="r" defTabSz="928773"/>
            <a:fld id="{AA1A8A80-9510-4A01-81C0-55D6830D0233}" type="slidenum">
              <a:rPr lang="en-US" sz="1200">
                <a:solidFill>
                  <a:prstClr val="black"/>
                </a:solidFill>
              </a:rPr>
              <a:pPr algn="r" defTabSz="928773"/>
              <a:t>26</a:t>
            </a:fld>
            <a:endParaRPr lang="en-US" sz="1200">
              <a:solidFill>
                <a:prstClr val="black"/>
              </a:solidFill>
            </a:endParaRPr>
          </a:p>
        </p:txBody>
      </p:sp>
      <p:sp>
        <p:nvSpPr>
          <p:cNvPr id="133126" name="Rectangle 2"/>
          <p:cNvSpPr>
            <a:spLocks noGrp="1" noRot="1" noChangeAspect="1" noChangeArrowheads="1" noTextEdit="1"/>
          </p:cNvSpPr>
          <p:nvPr>
            <p:ph type="sldImg"/>
          </p:nvPr>
        </p:nvSpPr>
        <p:spPr>
          <a:xfrm>
            <a:off x="1127125" y="681038"/>
            <a:ext cx="4568825" cy="3427412"/>
          </a:xfrm>
          <a:ln/>
        </p:spPr>
      </p:sp>
      <p:sp>
        <p:nvSpPr>
          <p:cNvPr id="133127" name="Rectangle 3"/>
          <p:cNvSpPr>
            <a:spLocks noGrp="1" noChangeArrowheads="1"/>
          </p:cNvSpPr>
          <p:nvPr>
            <p:ph type="body" idx="1"/>
          </p:nvPr>
        </p:nvSpPr>
        <p:spPr>
          <a:xfrm>
            <a:off x="611881" y="4461139"/>
            <a:ext cx="6048893" cy="4114487"/>
          </a:xfrm>
          <a:noFill/>
          <a:ln/>
        </p:spPr>
        <p:txBody>
          <a:bodyPr/>
          <a:lstStyle/>
          <a:p>
            <a:pPr>
              <a:buFont typeface="Wingdings" pitchFamily="2" charset="2"/>
              <a:buNone/>
            </a:pPr>
            <a:r>
              <a:rPr lang="en-US" sz="1400" dirty="0" smtClean="0">
                <a:latin typeface="Arial" pitchFamily="34" charset="0"/>
              </a:rPr>
              <a:t> This presentation was prepared by ICBDSR and CDC</a:t>
            </a:r>
            <a:endParaRPr lang="en-US" b="1" dirty="0" smtClean="0">
              <a:solidFill>
                <a:schemeClr val="bg2"/>
              </a:solidFill>
              <a:latin typeface="Arial" pitchFamily="34" charset="0"/>
            </a:endParaRPr>
          </a:p>
          <a:p>
            <a:pPr marL="342900" indent="-342900">
              <a:spcBef>
                <a:spcPct val="20000"/>
              </a:spcBef>
              <a:buClr>
                <a:schemeClr val="tx1"/>
              </a:buClr>
              <a:buSzPct val="80000"/>
              <a:buFont typeface="Wingdings" pitchFamily="2" charset="2"/>
              <a:buChar char="q"/>
              <a:defRPr/>
            </a:pPr>
            <a:endParaRPr lang="en-US" dirty="0" smtClean="0">
              <a:latin typeface="Arial" pitchFamily="34" charset="0"/>
            </a:endParaRPr>
          </a:p>
        </p:txBody>
      </p:sp>
    </p:spTree>
    <p:extLst>
      <p:ext uri="{BB962C8B-B14F-4D97-AF65-F5344CB8AC3E}">
        <p14:creationId xmlns:p14="http://schemas.microsoft.com/office/powerpoint/2010/main" val="219052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A4FBC-CCAE-4E34-BB17-D3B1CEF4B1A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365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590"/>
              </a:spcBef>
              <a:spcAft>
                <a:spcPts val="590"/>
              </a:spcAft>
            </a:pPr>
            <a:r>
              <a:rPr lang="en-US" sz="2200" dirty="0"/>
              <a:t>Limb </a:t>
            </a:r>
            <a:r>
              <a:rPr lang="en-US" sz="2200" dirty="0" smtClean="0"/>
              <a:t>deficiencies are a</a:t>
            </a:r>
            <a:r>
              <a:rPr lang="en-US" sz="2200" baseline="0" dirty="0" smtClean="0"/>
              <a:t> category </a:t>
            </a:r>
            <a:r>
              <a:rPr lang="en-US" sz="2200" dirty="0" smtClean="0"/>
              <a:t>of congenital</a:t>
            </a:r>
            <a:r>
              <a:rPr lang="en-US" sz="2200" baseline="0" dirty="0" smtClean="0"/>
              <a:t> anomalies that</a:t>
            </a:r>
            <a:r>
              <a:rPr lang="en-US" sz="2200" dirty="0" smtClean="0"/>
              <a:t> </a:t>
            </a:r>
            <a:r>
              <a:rPr lang="en-US" sz="2200" dirty="0"/>
              <a:t>are characterized by total or partial </a:t>
            </a:r>
            <a:r>
              <a:rPr lang="en-US" sz="2200" dirty="0" smtClean="0"/>
              <a:t>absence of bones </a:t>
            </a:r>
            <a:r>
              <a:rPr lang="en-US" sz="2200" dirty="0"/>
              <a:t>of the </a:t>
            </a:r>
            <a:r>
              <a:rPr lang="en-US" sz="2200" dirty="0" smtClean="0"/>
              <a:t>limbs, or different degrees of hypoplasia.</a:t>
            </a:r>
            <a:endParaRPr lang="en-US" sz="2200" dirty="0"/>
          </a:p>
          <a:p>
            <a:pPr>
              <a:spcBef>
                <a:spcPts val="590"/>
              </a:spcBef>
              <a:spcAft>
                <a:spcPts val="590"/>
              </a:spcAft>
            </a:pPr>
            <a:endParaRPr lang="en-US" sz="2200" dirty="0" smtClean="0"/>
          </a:p>
          <a:p>
            <a:pPr>
              <a:spcBef>
                <a:spcPts val="590"/>
              </a:spcBef>
              <a:spcAft>
                <a:spcPts val="590"/>
              </a:spcAft>
            </a:pPr>
            <a:r>
              <a:rPr lang="en-US" sz="2200" dirty="0" smtClean="0"/>
              <a:t>These deficiencies</a:t>
            </a:r>
            <a:r>
              <a:rPr lang="en-US" sz="2200" baseline="0" dirty="0" smtClean="0"/>
              <a:t> </a:t>
            </a:r>
            <a:r>
              <a:rPr lang="en-US" sz="2200" dirty="0" smtClean="0"/>
              <a:t>are typically classified </a:t>
            </a:r>
            <a:r>
              <a:rPr lang="en-US" sz="2200" dirty="0"/>
              <a:t>into three large </a:t>
            </a:r>
            <a:r>
              <a:rPr lang="en-US" sz="2200" dirty="0" smtClean="0"/>
              <a:t>groups:  transverse</a:t>
            </a:r>
            <a:r>
              <a:rPr lang="en-US" sz="2200" dirty="0"/>
              <a:t>, </a:t>
            </a:r>
            <a:r>
              <a:rPr lang="en-US" sz="2200" dirty="0" smtClean="0"/>
              <a:t> intercalary, and longitudinal.</a:t>
            </a:r>
          </a:p>
          <a:p>
            <a:pPr>
              <a:spcBef>
                <a:spcPts val="590"/>
              </a:spcBef>
              <a:spcAft>
                <a:spcPts val="590"/>
              </a:spcAft>
            </a:pPr>
            <a:endParaRPr lang="en-US" sz="2200" baseline="0" dirty="0" smtClean="0"/>
          </a:p>
          <a:p>
            <a:pPr>
              <a:spcBef>
                <a:spcPts val="590"/>
              </a:spcBef>
              <a:spcAft>
                <a:spcPts val="590"/>
              </a:spcAft>
            </a:pPr>
            <a:r>
              <a:rPr lang="en-US" sz="2200" baseline="0" dirty="0" smtClean="0"/>
              <a:t>In the presentation,</a:t>
            </a:r>
            <a:r>
              <a:rPr lang="en-US" sz="2200" dirty="0" smtClean="0"/>
              <a:t> we will go into more detail about each of these categories.</a:t>
            </a:r>
          </a:p>
          <a:p>
            <a:pPr>
              <a:spcBef>
                <a:spcPts val="590"/>
              </a:spcBef>
              <a:spcAft>
                <a:spcPts val="590"/>
              </a:spcAft>
            </a:pPr>
            <a:endParaRPr lang="en-US" sz="2200" dirty="0" smtClean="0"/>
          </a:p>
          <a:p>
            <a:pPr>
              <a:spcBef>
                <a:spcPts val="590"/>
              </a:spcBef>
              <a:spcAft>
                <a:spcPts val="590"/>
              </a:spcAft>
            </a:pPr>
            <a:r>
              <a:rPr lang="en-US" sz="2200" dirty="0" smtClean="0"/>
              <a:t>It is important to mention that the use of a medication called Thalidomide during early pregnancy can cause severe limb deficiencies like </a:t>
            </a:r>
            <a:r>
              <a:rPr lang="en-US" sz="2200" dirty="0" err="1" smtClean="0"/>
              <a:t>phocomelia</a:t>
            </a:r>
            <a:r>
              <a:rPr lang="en-US" sz="2200" dirty="0" smtClean="0"/>
              <a:t>. This</a:t>
            </a:r>
            <a:r>
              <a:rPr lang="en-US" sz="2200" baseline="0" dirty="0" smtClean="0"/>
              <a:t> discovery launched birth defects surveillance systems around the world.</a:t>
            </a:r>
            <a:endParaRPr lang="en-US" sz="2200" dirty="0"/>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3</a:t>
            </a:fld>
            <a:endParaRPr lang="en-US"/>
          </a:p>
        </p:txBody>
      </p:sp>
    </p:spTree>
    <p:extLst>
      <p:ext uri="{BB962C8B-B14F-4D97-AF65-F5344CB8AC3E}">
        <p14:creationId xmlns:p14="http://schemas.microsoft.com/office/powerpoint/2010/main" val="29033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0"/>
              </a:spcBef>
              <a:spcAft>
                <a:spcPts val="590"/>
              </a:spcAft>
            </a:pPr>
            <a:r>
              <a:rPr lang="en-US" dirty="0" smtClean="0">
                <a:solidFill>
                  <a:schemeClr val="bg2"/>
                </a:solidFill>
              </a:rPr>
              <a:t>Now</a:t>
            </a:r>
            <a:r>
              <a:rPr lang="en-US" baseline="0" dirty="0" smtClean="0">
                <a:solidFill>
                  <a:schemeClr val="bg2"/>
                </a:solidFill>
              </a:rPr>
              <a:t> we are going to talk a little bit more about transverse limb deficiencies.</a:t>
            </a:r>
          </a:p>
          <a:p>
            <a:pPr>
              <a:spcBef>
                <a:spcPts val="590"/>
              </a:spcBef>
              <a:spcAft>
                <a:spcPts val="590"/>
              </a:spcAft>
            </a:pPr>
            <a:r>
              <a:rPr lang="en-US" baseline="0" dirty="0" smtClean="0">
                <a:solidFill>
                  <a:schemeClr val="bg2"/>
                </a:solidFill>
              </a:rPr>
              <a:t>Transverse means that there is a complete or partial absence of structures of a limb after the point where the defect begins.  The limb structures before the point of the defect remain intact.</a:t>
            </a:r>
            <a:endParaRPr lang="en-US" dirty="0">
              <a:solidFill>
                <a:schemeClr val="bg2"/>
              </a:solidFill>
            </a:endParaRPr>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4</a:t>
            </a:fld>
            <a:endParaRPr lang="en-US"/>
          </a:p>
        </p:txBody>
      </p:sp>
    </p:spTree>
    <p:extLst>
      <p:ext uri="{BB962C8B-B14F-4D97-AF65-F5344CB8AC3E}">
        <p14:creationId xmlns:p14="http://schemas.microsoft.com/office/powerpoint/2010/main" val="40139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a:t>
            </a:r>
            <a:r>
              <a:rPr lang="en-US" dirty="0" smtClean="0"/>
              <a:t> an</a:t>
            </a:r>
            <a:r>
              <a:rPr lang="en-US" baseline="0" dirty="0" smtClean="0"/>
              <a:t> illustration of transverse limb deficiencies.  The dark colors are showing the parts of the limbs that can be missing in transverse limb deficiencies.  </a:t>
            </a:r>
          </a:p>
          <a:p>
            <a:r>
              <a:rPr lang="en-US" baseline="0" dirty="0" smtClean="0"/>
              <a:t>When the limb is completely absent is also known as </a:t>
            </a:r>
            <a:r>
              <a:rPr lang="en-US" baseline="0" dirty="0" err="1" smtClean="0"/>
              <a:t>amelia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5</a:t>
            </a:fld>
            <a:endParaRPr lang="it-IT"/>
          </a:p>
        </p:txBody>
      </p:sp>
    </p:spTree>
    <p:extLst>
      <p:ext uri="{BB962C8B-B14F-4D97-AF65-F5344CB8AC3E}">
        <p14:creationId xmlns:p14="http://schemas.microsoft.com/office/powerpoint/2010/main" val="268658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16278381-2157-4F44-A0FF-2EF6BAE62731}" type="slidenum">
              <a:rPr lang="en-US" smtClean="0"/>
              <a:pPr/>
              <a:t>6</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it-IT" dirty="0" smtClean="0"/>
              <a:t>The photos in this slide represent</a:t>
            </a:r>
            <a:r>
              <a:rPr lang="it-IT" baseline="0" dirty="0" smtClean="0"/>
              <a:t> </a:t>
            </a:r>
            <a:r>
              <a:rPr lang="it-IT" dirty="0" smtClean="0"/>
              <a:t>neonates with transverse limb deficiencies. You can see in the pictures that</a:t>
            </a:r>
            <a:r>
              <a:rPr lang="it-IT" baseline="0" dirty="0" smtClean="0"/>
              <a:t> there is no limb structure after the point of the defect.</a:t>
            </a:r>
            <a:endParaRPr lang="it-IT" dirty="0" smtClean="0"/>
          </a:p>
        </p:txBody>
      </p:sp>
    </p:spTree>
    <p:extLst>
      <p:ext uri="{BB962C8B-B14F-4D97-AF65-F5344CB8AC3E}">
        <p14:creationId xmlns:p14="http://schemas.microsoft.com/office/powerpoint/2010/main" val="143780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Intercalary deficiencies are categorized by a missing middle segment of a limb</a:t>
            </a:r>
            <a:r>
              <a:rPr lang="en-US" baseline="0" dirty="0" smtClean="0"/>
              <a:t> with some proximal and distant segments still present. The distal segments that are present are often near normal. You can see in the photograph on the left how the hands are missing fingers. This defect is often referred to as </a:t>
            </a:r>
            <a:r>
              <a:rPr lang="en-US" baseline="0" dirty="0" err="1" smtClean="0"/>
              <a:t>phocomelia</a:t>
            </a:r>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7</a:t>
            </a:fld>
            <a:endParaRPr lang="en-US"/>
          </a:p>
        </p:txBody>
      </p:sp>
    </p:spTree>
    <p:extLst>
      <p:ext uri="{BB962C8B-B14F-4D97-AF65-F5344CB8AC3E}">
        <p14:creationId xmlns:p14="http://schemas.microsoft.com/office/powerpoint/2010/main" val="252258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illustration showing the different types</a:t>
            </a:r>
            <a:r>
              <a:rPr lang="en-US" baseline="0" dirty="0" smtClean="0"/>
              <a:t> of intercalary deficiencies.  Although the illustration portrays a “normal” hand and foot, this is not typically the case.</a:t>
            </a:r>
          </a:p>
          <a:p>
            <a:endParaRPr lang="en-US" baseline="0" dirty="0" smtClean="0"/>
          </a:p>
          <a:p>
            <a:r>
              <a:rPr lang="en-US" baseline="0" dirty="0" smtClean="0"/>
              <a:t>Let’s look at the left side of the illustration. The dark color on the right arm illustrates the section of the arm that is missing, while the hand is present. The dark color on the right leg illustrates that the femur is absent, while the lower leg is present and would be attached to the groin.</a:t>
            </a:r>
          </a:p>
          <a:p>
            <a:endParaRPr lang="en-US" baseline="0" dirty="0" smtClean="0"/>
          </a:p>
          <a:p>
            <a:r>
              <a:rPr lang="en-US" baseline="0" dirty="0" smtClean="0"/>
              <a:t>Now let’s look at the right side of the illustration.  The dark color on the left arm illustrates that the radius and ulna are missing (forearm), while the upper part of the arm and the hand are present. The dark color on the left leg illustrates that the tibia-fibula are absent, while the upper part of the leg and the foot are present.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8</a:t>
            </a:fld>
            <a:endParaRPr lang="it-IT"/>
          </a:p>
        </p:txBody>
      </p:sp>
    </p:spTree>
    <p:extLst>
      <p:ext uri="{BB962C8B-B14F-4D97-AF65-F5344CB8AC3E}">
        <p14:creationId xmlns:p14="http://schemas.microsoft.com/office/powerpoint/2010/main" val="417791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photographs of infants with intercalary limb deficiencies. Note how the hands and feet</a:t>
            </a:r>
            <a:r>
              <a:rPr lang="en-US" baseline="0" dirty="0" smtClean="0"/>
              <a:t> are not well formed.</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9</a:t>
            </a:fld>
            <a:endParaRPr lang="it-IT"/>
          </a:p>
        </p:txBody>
      </p:sp>
    </p:spTree>
    <p:extLst>
      <p:ext uri="{BB962C8B-B14F-4D97-AF65-F5344CB8AC3E}">
        <p14:creationId xmlns:p14="http://schemas.microsoft.com/office/powerpoint/2010/main" val="389722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5552267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756676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451320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7197987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630820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2639943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270775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9420719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552660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31863" y="1763713"/>
            <a:ext cx="779303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96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C6310-A9A5-4302-98F8-2CB605E11E63}"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24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gif"/><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hyperlink" Target="mailto:icbd@icb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gif"/><Relationship Id="rId4" Type="http://schemas.openxmlformats.org/officeDocument/2006/relationships/hyperlink" Target="mailto:birthdefectscount@c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p:txBody>
          <a:bodyPr/>
          <a:lstStyle/>
          <a:p>
            <a:r>
              <a:rPr lang="en-US" sz="4000" b="1" dirty="0">
                <a:solidFill>
                  <a:schemeClr val="tx2"/>
                </a:solidFill>
              </a:rPr>
              <a:t>Congenital Limb </a:t>
            </a:r>
            <a:r>
              <a:rPr lang="en-US" sz="4000" b="1" dirty="0" smtClean="0">
                <a:solidFill>
                  <a:schemeClr val="tx2"/>
                </a:solidFill>
              </a:rPr>
              <a:t>Deficiencies</a:t>
            </a:r>
            <a:br>
              <a:rPr lang="en-US" sz="4000" b="1" dirty="0" smtClean="0">
                <a:solidFill>
                  <a:schemeClr val="tx2"/>
                </a:solidFill>
              </a:rPr>
            </a:br>
            <a:r>
              <a:rPr lang="en-US" sz="4000" b="1" dirty="0" smtClean="0">
                <a:solidFill>
                  <a:schemeClr val="tx2"/>
                </a:solidFill>
              </a:rPr>
              <a:t>Limb reduction defects</a:t>
            </a:r>
            <a:endParaRPr lang="en-US" sz="4000" b="1" dirty="0">
              <a:solidFill>
                <a:schemeClr val="tx2"/>
              </a:solidFill>
            </a:endParaRP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solidFill>
                  <a:schemeClr val="tx1"/>
                </a:solidFill>
              </a:rPr>
              <a:t>Presenter</a:t>
            </a:r>
            <a:endParaRPr lang="en-US" sz="2600" dirty="0" smtClean="0">
              <a:solidFill>
                <a:schemeClr val="tx1"/>
              </a:solidFill>
            </a:endParaRPr>
          </a:p>
        </p:txBody>
      </p:sp>
      <p:grpSp>
        <p:nvGrpSpPr>
          <p:cNvPr id="14" name="Group 3"/>
          <p:cNvGrpSpPr/>
          <p:nvPr/>
        </p:nvGrpSpPr>
        <p:grpSpPr>
          <a:xfrm>
            <a:off x="323528" y="260648"/>
            <a:ext cx="8496944" cy="1296144"/>
            <a:chOff x="323528" y="260648"/>
            <a:chExt cx="8496944" cy="1296144"/>
          </a:xfrm>
        </p:grpSpPr>
        <p:pic>
          <p:nvPicPr>
            <p:cNvPr id="15" name="Picture 3"/>
            <p:cNvPicPr>
              <a:picLocks noChangeAspect="1" noChangeArrowheads="1"/>
            </p:cNvPicPr>
            <p:nvPr/>
          </p:nvPicPr>
          <p:blipFill>
            <a:blip r:embed="rId3" cstate="print"/>
            <a:srcRect r="48190"/>
            <a:stretch>
              <a:fillRect/>
            </a:stretch>
          </p:blipFill>
          <p:spPr bwMode="auto">
            <a:xfrm>
              <a:off x="5606920" y="404664"/>
              <a:ext cx="3069536" cy="1052412"/>
            </a:xfrm>
            <a:prstGeom prst="rect">
              <a:avLst/>
            </a:prstGeom>
            <a:noFill/>
            <a:ln w="19050">
              <a:noFill/>
              <a:miter lim="800000"/>
              <a:headEnd/>
              <a:tailEnd/>
            </a:ln>
          </p:spPr>
        </p:pic>
        <p:pic>
          <p:nvPicPr>
            <p:cNvPr id="16" name="Immagine 6" descr="HHS-CDC(CMYK).jpg"/>
            <p:cNvPicPr>
              <a:picLocks noChangeAspect="1"/>
            </p:cNvPicPr>
            <p:nvPr/>
          </p:nvPicPr>
          <p:blipFill>
            <a:blip r:embed="rId4"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descr="image001"/>
            <p:cNvPicPr>
              <a:picLocks noChangeAspect="1" noChangeArrowheads="1"/>
            </p:cNvPicPr>
            <p:nvPr/>
          </p:nvPicPr>
          <p:blipFill>
            <a:blip r:embed="rId5" cstate="print"/>
            <a:srcRect/>
            <a:stretch>
              <a:fillRect/>
            </a:stretch>
          </p:blipFill>
          <p:spPr bwMode="auto">
            <a:xfrm>
              <a:off x="3275856" y="404663"/>
              <a:ext cx="1926696" cy="1061467"/>
            </a:xfrm>
            <a:prstGeom prst="rect">
              <a:avLst/>
            </a:prstGeom>
            <a:noFill/>
            <a:ln w="9525">
              <a:noFill/>
              <a:miter lim="800000"/>
              <a:headEnd/>
              <a:tailEnd/>
            </a:ln>
          </p:spPr>
        </p:pic>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2806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Longitudinal Limb Deficiencies</a:t>
            </a:r>
            <a:endParaRPr lang="en-US" sz="3600" i="1" dirty="0">
              <a:solidFill>
                <a:srgbClr val="002060"/>
              </a:solidFill>
            </a:endParaRPr>
          </a:p>
        </p:txBody>
      </p:sp>
      <p:sp>
        <p:nvSpPr>
          <p:cNvPr id="3" name="Content Placeholder 2"/>
          <p:cNvSpPr>
            <a:spLocks noGrp="1"/>
          </p:cNvSpPr>
          <p:nvPr>
            <p:ph idx="1"/>
          </p:nvPr>
        </p:nvSpPr>
        <p:spPr>
          <a:xfrm>
            <a:off x="72008" y="1412776"/>
            <a:ext cx="8702675" cy="4680520"/>
          </a:xfrm>
        </p:spPr>
        <p:txBody>
          <a:bodyPr/>
          <a:lstStyle/>
          <a:p>
            <a:r>
              <a:rPr lang="en-US" sz="2400" dirty="0" smtClean="0">
                <a:solidFill>
                  <a:srgbClr val="002060"/>
                </a:solidFill>
              </a:rPr>
              <a:t>Partial </a:t>
            </a:r>
            <a:r>
              <a:rPr lang="en-US" sz="2400" dirty="0">
                <a:solidFill>
                  <a:srgbClr val="002060"/>
                </a:solidFill>
              </a:rPr>
              <a:t>absence of </a:t>
            </a:r>
            <a:r>
              <a:rPr lang="en-US" sz="2400" dirty="0" smtClean="0">
                <a:solidFill>
                  <a:srgbClr val="002060"/>
                </a:solidFill>
              </a:rPr>
              <a:t>one or more bones of a limb </a:t>
            </a:r>
            <a:r>
              <a:rPr lang="en-US" sz="2400" dirty="0">
                <a:solidFill>
                  <a:srgbClr val="002060"/>
                </a:solidFill>
              </a:rPr>
              <a:t>extending parallel </a:t>
            </a:r>
            <a:r>
              <a:rPr lang="en-US" sz="2400" dirty="0" smtClean="0">
                <a:solidFill>
                  <a:srgbClr val="002060"/>
                </a:solidFill>
              </a:rPr>
              <a:t>to the long </a:t>
            </a:r>
            <a:r>
              <a:rPr lang="en-US" sz="2400" dirty="0">
                <a:solidFill>
                  <a:srgbClr val="002060"/>
                </a:solidFill>
              </a:rPr>
              <a:t>axis of the </a:t>
            </a:r>
            <a:r>
              <a:rPr lang="en-US" sz="2400" dirty="0" smtClean="0">
                <a:solidFill>
                  <a:srgbClr val="002060"/>
                </a:solidFill>
              </a:rPr>
              <a:t>limb</a:t>
            </a:r>
          </a:p>
          <a:p>
            <a:r>
              <a:rPr lang="en-US" sz="2400" dirty="0" smtClean="0">
                <a:solidFill>
                  <a:srgbClr val="002060"/>
                </a:solidFill>
              </a:rPr>
              <a:t>Deficiencies involve </a:t>
            </a:r>
            <a:r>
              <a:rPr lang="en-US" sz="2400" dirty="0">
                <a:solidFill>
                  <a:srgbClr val="002060"/>
                </a:solidFill>
              </a:rPr>
              <a:t>specific </a:t>
            </a:r>
            <a:r>
              <a:rPr lang="en-US" sz="2400" dirty="0" smtClean="0">
                <a:solidFill>
                  <a:srgbClr val="002060"/>
                </a:solidFill>
              </a:rPr>
              <a:t>areas of </a:t>
            </a:r>
            <a:r>
              <a:rPr lang="en-US" sz="2400" dirty="0">
                <a:solidFill>
                  <a:srgbClr val="002060"/>
                </a:solidFill>
              </a:rPr>
              <a:t>the limbs</a:t>
            </a:r>
            <a:r>
              <a:rPr lang="en-US" sz="2400" dirty="0" smtClean="0">
                <a:solidFill>
                  <a:srgbClr val="002060"/>
                </a:solidFill>
              </a:rPr>
              <a:t>:</a:t>
            </a:r>
          </a:p>
          <a:p>
            <a:pPr lvl="1"/>
            <a:r>
              <a:rPr lang="en-US" sz="2400" dirty="0" smtClean="0">
                <a:solidFill>
                  <a:srgbClr val="002060"/>
                </a:solidFill>
              </a:rPr>
              <a:t>Pre-axial: affects radial side of the arm and/or tibial side of the leg </a:t>
            </a:r>
          </a:p>
          <a:p>
            <a:pPr lvl="1"/>
            <a:r>
              <a:rPr lang="en-US" sz="2400" dirty="0" smtClean="0">
                <a:solidFill>
                  <a:srgbClr val="002060"/>
                </a:solidFill>
              </a:rPr>
              <a:t>Central/Axial: affects central digits and metacarpals and/or metatarsals</a:t>
            </a:r>
          </a:p>
          <a:p>
            <a:pPr lvl="1"/>
            <a:r>
              <a:rPr lang="en-US" sz="2400" dirty="0" smtClean="0">
                <a:solidFill>
                  <a:srgbClr val="002060"/>
                </a:solidFill>
              </a:rPr>
              <a:t>Post-axial: affects ulnar side of the arm and/or the fibular side of the leg</a:t>
            </a:r>
          </a:p>
          <a:p>
            <a:pPr marL="457200" lvl="1" indent="0">
              <a:buNone/>
            </a:pPr>
            <a:endParaRPr lang="en-US" sz="2400" dirty="0">
              <a:solidFill>
                <a:srgbClr val="002060"/>
              </a:solidFill>
            </a:endParaRPr>
          </a:p>
          <a:p>
            <a:endParaRPr lang="en-US" sz="2400" dirty="0">
              <a:solidFill>
                <a:srgbClr val="002060"/>
              </a:solidFill>
            </a:endParaRPr>
          </a:p>
        </p:txBody>
      </p:sp>
      <p:sp>
        <p:nvSpPr>
          <p:cNvPr id="5" name="Text Box 9"/>
          <p:cNvSpPr txBox="1">
            <a:spLocks noChangeArrowheads="1"/>
          </p:cNvSpPr>
          <p:nvPr/>
        </p:nvSpPr>
        <p:spPr bwMode="auto">
          <a:xfrm>
            <a:off x="228600" y="6479758"/>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10</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290958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solidFill>
                  <a:srgbClr val="002060"/>
                </a:solidFill>
              </a:rPr>
              <a:t>Longitudinal Limb Deficiencies</a:t>
            </a:r>
            <a:br>
              <a:rPr lang="it-IT" sz="3600" b="1" dirty="0" smtClean="0">
                <a:solidFill>
                  <a:srgbClr val="002060"/>
                </a:solidFill>
              </a:rPr>
            </a:br>
            <a:r>
              <a:rPr lang="it-IT" sz="3600" b="1" i="1" dirty="0" smtClean="0">
                <a:solidFill>
                  <a:srgbClr val="002060"/>
                </a:solidFill>
              </a:rPr>
              <a:t>Pre-axial</a:t>
            </a:r>
            <a:endParaRPr lang="it-IT" sz="3600" dirty="0">
              <a:solidFill>
                <a:srgbClr val="002060"/>
              </a:solidFill>
            </a:endParaRPr>
          </a:p>
        </p:txBody>
      </p:sp>
      <p:grpSp>
        <p:nvGrpSpPr>
          <p:cNvPr id="16" name="Gruppo 15"/>
          <p:cNvGrpSpPr/>
          <p:nvPr/>
        </p:nvGrpSpPr>
        <p:grpSpPr>
          <a:xfrm>
            <a:off x="120079" y="1948751"/>
            <a:ext cx="2738250" cy="3734817"/>
            <a:chOff x="228600" y="2636912"/>
            <a:chExt cx="2738250" cy="3734817"/>
          </a:xfrm>
        </p:grpSpPr>
        <p:pic>
          <p:nvPicPr>
            <p:cNvPr id="4" name="Picture 2"/>
            <p:cNvPicPr>
              <a:picLocks noChangeAspect="1" noChangeArrowheads="1"/>
            </p:cNvPicPr>
            <p:nvPr/>
          </p:nvPicPr>
          <p:blipFill>
            <a:blip r:embed="rId3" cstate="print"/>
            <a:srcRect l="46345" t="38816" r="46197" b="35728"/>
            <a:stretch>
              <a:fillRect/>
            </a:stretch>
          </p:blipFill>
          <p:spPr bwMode="auto">
            <a:xfrm>
              <a:off x="467544" y="2636912"/>
              <a:ext cx="1800200" cy="3456384"/>
            </a:xfrm>
            <a:prstGeom prst="rect">
              <a:avLst/>
            </a:prstGeom>
            <a:noFill/>
            <a:ln w="9525">
              <a:solidFill>
                <a:srgbClr val="00B0F0"/>
              </a:solidFill>
              <a:miter lim="800000"/>
              <a:headEnd/>
              <a:tailEnd/>
            </a:ln>
          </p:spPr>
        </p:pic>
        <p:sp>
          <p:nvSpPr>
            <p:cNvPr id="9" name="Rectangle 1"/>
            <p:cNvSpPr>
              <a:spLocks noChangeArrowheads="1"/>
            </p:cNvSpPr>
            <p:nvPr/>
          </p:nvSpPr>
          <p:spPr bwMode="auto">
            <a:xfrm>
              <a:off x="228600" y="6110119"/>
              <a:ext cx="273825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100" dirty="0" err="1" smtClean="0">
                  <a:solidFill>
                    <a:srgbClr val="002060"/>
                  </a:solidFill>
                  <a:ea typeface="Calibri" pitchFamily="34" charset="0"/>
                  <a:cs typeface="Arial" pitchFamily="34" charset="0"/>
                </a:rPr>
                <a:t>Source</a:t>
              </a:r>
              <a:r>
                <a:rPr lang="es-AR" sz="1100" dirty="0" smtClean="0">
                  <a:solidFill>
                    <a:srgbClr val="002060"/>
                  </a:solidFill>
                  <a:ea typeface="Calibri" pitchFamily="34" charset="0"/>
                  <a:cs typeface="Arial" pitchFamily="34" charset="0"/>
                </a:rPr>
                <a:t>: </a:t>
              </a:r>
              <a:r>
                <a:rPr lang="es-AR" sz="1100" dirty="0" err="1" smtClean="0">
                  <a:solidFill>
                    <a:srgbClr val="002060"/>
                  </a:solidFill>
                  <a:ea typeface="Calibri" pitchFamily="34" charset="0"/>
                  <a:cs typeface="Arial" pitchFamily="34" charset="0"/>
                </a:rPr>
                <a:t>Birth</a:t>
              </a:r>
              <a:r>
                <a:rPr lang="es-AR" sz="1100" dirty="0" smtClean="0">
                  <a:solidFill>
                    <a:srgbClr val="002060"/>
                  </a:solidFill>
                  <a:ea typeface="Calibri" pitchFamily="34" charset="0"/>
                  <a:cs typeface="Arial" pitchFamily="34" charset="0"/>
                </a:rPr>
                <a:t> </a:t>
              </a:r>
              <a:r>
                <a:rPr lang="es-AR" sz="1100" dirty="0" err="1" smtClean="0">
                  <a:solidFill>
                    <a:srgbClr val="002060"/>
                  </a:solidFill>
                  <a:ea typeface="Calibri" pitchFamily="34" charset="0"/>
                  <a:cs typeface="Arial" pitchFamily="34" charset="0"/>
                </a:rPr>
                <a:t>defects</a:t>
              </a:r>
              <a:r>
                <a:rPr lang="es-AR" sz="1100" dirty="0" smtClean="0">
                  <a:solidFill>
                    <a:srgbClr val="002060"/>
                  </a:solidFill>
                  <a:ea typeface="Calibri" pitchFamily="34" charset="0"/>
                  <a:cs typeface="Arial" pitchFamily="34" charset="0"/>
                </a:rPr>
                <a:t> atlas. </a:t>
              </a:r>
              <a:r>
                <a:rPr kumimoji="0" lang="en-US" sz="11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600" b="0" i="0" u="none" strike="noStrike" cap="none" normalizeH="0" baseline="0" dirty="0" smtClean="0">
                <a:ln>
                  <a:noFill/>
                </a:ln>
                <a:solidFill>
                  <a:srgbClr val="002060"/>
                </a:solidFill>
                <a:effectLst/>
                <a:cs typeface="Arial" pitchFamily="34" charset="0"/>
              </a:endParaRPr>
            </a:p>
          </p:txBody>
        </p:sp>
      </p:grpSp>
      <p:pic>
        <p:nvPicPr>
          <p:cNvPr id="1026" name="Picture 2"/>
          <p:cNvPicPr>
            <a:picLocks noChangeAspect="1" noChangeArrowheads="1"/>
          </p:cNvPicPr>
          <p:nvPr/>
        </p:nvPicPr>
        <p:blipFill>
          <a:blip r:embed="rId4" cstate="print"/>
          <a:srcRect/>
          <a:stretch>
            <a:fillRect/>
          </a:stretch>
        </p:blipFill>
        <p:spPr bwMode="auto">
          <a:xfrm>
            <a:off x="3203848" y="4013424"/>
            <a:ext cx="2516882" cy="1446669"/>
          </a:xfrm>
          <a:prstGeom prst="rect">
            <a:avLst/>
          </a:prstGeom>
          <a:noFill/>
          <a:ln w="57150">
            <a:solidFill>
              <a:srgbClr val="00B0F0"/>
            </a:solidFill>
            <a:miter lim="800000"/>
            <a:headEnd/>
            <a:tailEnd/>
          </a:ln>
        </p:spPr>
      </p:pic>
      <p:sp>
        <p:nvSpPr>
          <p:cNvPr id="19" name="Rectangle 18"/>
          <p:cNvSpPr/>
          <p:nvPr/>
        </p:nvSpPr>
        <p:spPr>
          <a:xfrm>
            <a:off x="3563888" y="2926218"/>
            <a:ext cx="4824536" cy="523220"/>
          </a:xfrm>
          <a:prstGeom prst="rect">
            <a:avLst/>
          </a:prstGeom>
        </p:spPr>
        <p:txBody>
          <a:bodyPr wrap="square">
            <a:spAutoFit/>
          </a:bodyPr>
          <a:lstStyle/>
          <a:p>
            <a:pPr algn="ctr"/>
            <a:r>
              <a:rPr lang="en-US" sz="1400" b="1" dirty="0" smtClean="0"/>
              <a:t>Longitudinal reduction defect of radius </a:t>
            </a:r>
          </a:p>
          <a:p>
            <a:pPr algn="ctr"/>
            <a:r>
              <a:rPr lang="en-US" sz="1400" b="1" dirty="0" smtClean="0"/>
              <a:t>(Q71.4)    </a:t>
            </a:r>
            <a:endParaRPr lang="en-US" sz="1400" dirty="0"/>
          </a:p>
        </p:txBody>
      </p:sp>
      <p:sp>
        <p:nvSpPr>
          <p:cNvPr id="20" name="Rectangle 19"/>
          <p:cNvSpPr/>
          <p:nvPr/>
        </p:nvSpPr>
        <p:spPr>
          <a:xfrm>
            <a:off x="3864159" y="5911741"/>
            <a:ext cx="4236233" cy="523220"/>
          </a:xfrm>
          <a:prstGeom prst="rect">
            <a:avLst/>
          </a:prstGeom>
        </p:spPr>
        <p:txBody>
          <a:bodyPr wrap="square">
            <a:spAutoFit/>
          </a:bodyPr>
          <a:lstStyle/>
          <a:p>
            <a:pPr algn="ctr"/>
            <a:r>
              <a:rPr lang="en-US" sz="1400" b="1" dirty="0" smtClean="0"/>
              <a:t>Longitudinal reduction defect of tibia </a:t>
            </a:r>
          </a:p>
          <a:p>
            <a:pPr algn="ctr"/>
            <a:r>
              <a:rPr lang="en-US" sz="1400" b="1" dirty="0" smtClean="0"/>
              <a:t>(Q72.5)    </a:t>
            </a:r>
            <a:endParaRPr lang="en-US" sz="1400"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750901"/>
            <a:ext cx="23050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descr="\\cdc.gov\private\M319\ile9\CITGO\AppSettings\Pictures\Tibia_IndianJHumGenet_2013_19_1_108_112924_u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05663" y="3594669"/>
            <a:ext cx="2766313" cy="22841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001" y="1758984"/>
            <a:ext cx="23145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11</a:t>
            </a:fld>
            <a:endParaRPr lang="en-US" sz="1000" dirty="0">
              <a:solidFill>
                <a:srgbClr val="0F56DC"/>
              </a:solidFill>
              <a:latin typeface="Calibri" pitchFamily="34" charset="0"/>
            </a:endParaRPr>
          </a:p>
        </p:txBody>
      </p:sp>
      <p:sp>
        <p:nvSpPr>
          <p:cNvPr id="15" name="Rectangle 14"/>
          <p:cNvSpPr/>
          <p:nvPr/>
        </p:nvSpPr>
        <p:spPr>
          <a:xfrm>
            <a:off x="69081" y="6155010"/>
            <a:ext cx="5472608" cy="369332"/>
          </a:xfrm>
          <a:prstGeom prst="rect">
            <a:avLst/>
          </a:prstGeom>
        </p:spPr>
        <p:txBody>
          <a:bodyPr wrap="square">
            <a:spAutoFit/>
          </a:bodyPr>
          <a:lstStyle/>
          <a:p>
            <a:r>
              <a:rPr lang="en-US" sz="900" b="1" dirty="0"/>
              <a:t>Courtesy of CDC-Beijing Medical </a:t>
            </a:r>
            <a:r>
              <a:rPr lang="en-US" sz="900" b="1" dirty="0" smtClean="0"/>
              <a:t>University collaborative project </a:t>
            </a:r>
            <a:r>
              <a:rPr lang="en-US" sz="900" b="1" dirty="0">
                <a:solidFill>
                  <a:srgbClr val="002060"/>
                </a:solidFill>
              </a:rPr>
              <a:t>in: WHO/CDC/ICBDSR. </a:t>
            </a:r>
            <a:endParaRPr lang="en-US" sz="900" b="1" dirty="0" smtClean="0">
              <a:solidFill>
                <a:srgbClr val="002060"/>
              </a:solidFill>
            </a:endParaRPr>
          </a:p>
          <a:p>
            <a:r>
              <a:rPr lang="en-US" sz="900" b="1" dirty="0" smtClean="0">
                <a:solidFill>
                  <a:srgbClr val="002060"/>
                </a:solidFill>
              </a:rPr>
              <a:t>Birth </a:t>
            </a:r>
            <a:r>
              <a:rPr lang="en-US" sz="900" b="1" dirty="0">
                <a:solidFill>
                  <a:srgbClr val="002060"/>
                </a:solidFill>
              </a:rPr>
              <a:t>defects surveillance: a manual for </a:t>
            </a:r>
            <a:r>
              <a:rPr lang="en-US" sz="900" b="1" dirty="0" err="1" smtClean="0">
                <a:solidFill>
                  <a:srgbClr val="002060"/>
                </a:solidFill>
              </a:rPr>
              <a:t>programme</a:t>
            </a:r>
            <a:r>
              <a:rPr lang="en-US" sz="900" b="1" dirty="0" smtClean="0">
                <a:solidFill>
                  <a:srgbClr val="002060"/>
                </a:solidFill>
              </a:rPr>
              <a:t> </a:t>
            </a:r>
            <a:r>
              <a:rPr lang="en-US" sz="900" b="1" dirty="0">
                <a:solidFill>
                  <a:srgbClr val="002060"/>
                </a:solidFill>
              </a:rPr>
              <a:t>managers. Geneva: </a:t>
            </a:r>
            <a:r>
              <a:rPr lang="en-US" sz="900" b="1" dirty="0" smtClean="0">
                <a:solidFill>
                  <a:srgbClr val="002060"/>
                </a:solidFill>
              </a:rPr>
              <a:t>World </a:t>
            </a:r>
            <a:r>
              <a:rPr lang="en-US" sz="900" b="1" dirty="0">
                <a:solidFill>
                  <a:srgbClr val="002060"/>
                </a:solidFill>
              </a:rPr>
              <a:t>Health Organization; 2014.</a:t>
            </a:r>
            <a:endParaRPr lang="it-IT" sz="9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2060"/>
                </a:solidFill>
              </a:rPr>
              <a:t>Longitudinal </a:t>
            </a:r>
            <a:r>
              <a:rPr lang="it-IT" sz="3600" b="1" dirty="0" smtClean="0">
                <a:solidFill>
                  <a:srgbClr val="002060"/>
                </a:solidFill>
              </a:rPr>
              <a:t>Limb Deficiencies</a:t>
            </a:r>
            <a:br>
              <a:rPr lang="it-IT" sz="3600" b="1" dirty="0" smtClean="0">
                <a:solidFill>
                  <a:srgbClr val="002060"/>
                </a:solidFill>
              </a:rPr>
            </a:br>
            <a:r>
              <a:rPr lang="it-IT" sz="3600" b="1" i="1" dirty="0" smtClean="0">
                <a:solidFill>
                  <a:srgbClr val="002060"/>
                </a:solidFill>
              </a:rPr>
              <a:t>Central</a:t>
            </a:r>
            <a:r>
              <a:rPr lang="it-IT" sz="3600" b="1" dirty="0">
                <a:solidFill>
                  <a:srgbClr val="002060"/>
                </a:solidFill>
              </a:rPr>
              <a:t>/</a:t>
            </a:r>
            <a:r>
              <a:rPr lang="it-IT" sz="3600" b="1" i="1" dirty="0" smtClean="0">
                <a:solidFill>
                  <a:srgbClr val="002060"/>
                </a:solidFill>
              </a:rPr>
              <a:t>Axial</a:t>
            </a:r>
            <a:endParaRPr lang="it-IT" sz="3600" i="1" dirty="0">
              <a:solidFill>
                <a:srgbClr val="002060"/>
              </a:solidFill>
            </a:endParaRPr>
          </a:p>
        </p:txBody>
      </p:sp>
      <p:grpSp>
        <p:nvGrpSpPr>
          <p:cNvPr id="3" name="Gruppo 9"/>
          <p:cNvGrpSpPr/>
          <p:nvPr/>
        </p:nvGrpSpPr>
        <p:grpSpPr>
          <a:xfrm>
            <a:off x="79206" y="1764690"/>
            <a:ext cx="2459519" cy="4150456"/>
            <a:chOff x="-72694" y="2590238"/>
            <a:chExt cx="2697017" cy="4181440"/>
          </a:xfrm>
        </p:grpSpPr>
        <p:pic>
          <p:nvPicPr>
            <p:cNvPr id="4" name="Picture 2"/>
            <p:cNvPicPr>
              <a:picLocks noChangeAspect="1" noChangeArrowheads="1"/>
            </p:cNvPicPr>
            <p:nvPr/>
          </p:nvPicPr>
          <p:blipFill>
            <a:blip r:embed="rId3" cstate="print"/>
            <a:srcRect l="53652" t="38816" r="39785" b="35728"/>
            <a:stretch>
              <a:fillRect/>
            </a:stretch>
          </p:blipFill>
          <p:spPr bwMode="auto">
            <a:xfrm>
              <a:off x="353141" y="2590238"/>
              <a:ext cx="1770586" cy="3863098"/>
            </a:xfrm>
            <a:prstGeom prst="rect">
              <a:avLst/>
            </a:prstGeom>
            <a:noFill/>
            <a:ln w="9525">
              <a:solidFill>
                <a:srgbClr val="00B0F0"/>
              </a:solidFill>
              <a:miter lim="800000"/>
              <a:headEnd/>
              <a:tailEnd/>
            </a:ln>
          </p:spPr>
        </p:pic>
        <p:sp>
          <p:nvSpPr>
            <p:cNvPr id="5" name="Rectangle 1"/>
            <p:cNvSpPr>
              <a:spLocks noChangeArrowheads="1"/>
            </p:cNvSpPr>
            <p:nvPr/>
          </p:nvSpPr>
          <p:spPr bwMode="auto">
            <a:xfrm>
              <a:off x="-72694" y="6492611"/>
              <a:ext cx="2697017" cy="27906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grpSp>
      <p:pic>
        <p:nvPicPr>
          <p:cNvPr id="13" name="Picture 12" descr="Split hand2"/>
          <p:cNvPicPr/>
          <p:nvPr/>
        </p:nvPicPr>
        <p:blipFill rotWithShape="1">
          <a:blip r:embed="rId4" cstate="print">
            <a:extLst>
              <a:ext uri="{28A0092B-C50C-407E-A947-70E740481C1C}">
                <a14:useLocalDpi xmlns:a14="http://schemas.microsoft.com/office/drawing/2010/main" val="0"/>
              </a:ext>
            </a:extLst>
          </a:blip>
          <a:srcRect b="-712"/>
          <a:stretch/>
        </p:blipFill>
        <p:spPr bwMode="auto">
          <a:xfrm>
            <a:off x="2714544" y="2348880"/>
            <a:ext cx="2505528" cy="2362314"/>
          </a:xfrm>
          <a:prstGeom prst="rect">
            <a:avLst/>
          </a:prstGeom>
          <a:noFill/>
        </p:spPr>
      </p:pic>
      <p:sp>
        <p:nvSpPr>
          <p:cNvPr id="6" name="Rectangle 5"/>
          <p:cNvSpPr/>
          <p:nvPr/>
        </p:nvSpPr>
        <p:spPr>
          <a:xfrm>
            <a:off x="3539839" y="6093296"/>
            <a:ext cx="5472608" cy="369332"/>
          </a:xfrm>
          <a:prstGeom prst="rect">
            <a:avLst/>
          </a:prstGeom>
        </p:spPr>
        <p:txBody>
          <a:bodyPr wrap="square">
            <a:spAutoFit/>
          </a:bodyPr>
          <a:lstStyle/>
          <a:p>
            <a:r>
              <a:rPr lang="en-US" sz="900" b="1" dirty="0"/>
              <a:t>Courtesy of CDC-Beijing Medical </a:t>
            </a:r>
            <a:r>
              <a:rPr lang="en-US" sz="900" b="1" dirty="0" smtClean="0"/>
              <a:t>University collaborative project </a:t>
            </a:r>
            <a:r>
              <a:rPr lang="en-US" sz="900" b="1" dirty="0">
                <a:solidFill>
                  <a:srgbClr val="002060"/>
                </a:solidFill>
              </a:rPr>
              <a:t>in: WHO/CDC/ICBDSR. </a:t>
            </a:r>
            <a:endParaRPr lang="en-US" sz="900" b="1" dirty="0" smtClean="0">
              <a:solidFill>
                <a:srgbClr val="002060"/>
              </a:solidFill>
            </a:endParaRPr>
          </a:p>
          <a:p>
            <a:r>
              <a:rPr lang="en-US" sz="900" b="1" dirty="0" smtClean="0">
                <a:solidFill>
                  <a:srgbClr val="002060"/>
                </a:solidFill>
              </a:rPr>
              <a:t>Birth </a:t>
            </a:r>
            <a:r>
              <a:rPr lang="en-US" sz="900" b="1" dirty="0">
                <a:solidFill>
                  <a:srgbClr val="002060"/>
                </a:solidFill>
              </a:rPr>
              <a:t>defects surveillance: a manual for </a:t>
            </a:r>
            <a:r>
              <a:rPr lang="en-US" sz="900" b="1" dirty="0" err="1" smtClean="0">
                <a:solidFill>
                  <a:srgbClr val="002060"/>
                </a:solidFill>
              </a:rPr>
              <a:t>programme</a:t>
            </a:r>
            <a:r>
              <a:rPr lang="en-US" sz="900" b="1" dirty="0" smtClean="0">
                <a:solidFill>
                  <a:srgbClr val="002060"/>
                </a:solidFill>
              </a:rPr>
              <a:t> </a:t>
            </a:r>
            <a:r>
              <a:rPr lang="en-US" sz="900" b="1" dirty="0">
                <a:solidFill>
                  <a:srgbClr val="002060"/>
                </a:solidFill>
              </a:rPr>
              <a:t>managers. Geneva: </a:t>
            </a:r>
            <a:r>
              <a:rPr lang="en-US" sz="900" b="1" dirty="0" smtClean="0">
                <a:solidFill>
                  <a:srgbClr val="002060"/>
                </a:solidFill>
              </a:rPr>
              <a:t>World </a:t>
            </a:r>
            <a:r>
              <a:rPr lang="en-US" sz="900" b="1" dirty="0">
                <a:solidFill>
                  <a:srgbClr val="002060"/>
                </a:solidFill>
              </a:rPr>
              <a:t>Health Organization; 2014.</a:t>
            </a:r>
            <a:endParaRPr lang="it-IT" sz="900" b="1" dirty="0"/>
          </a:p>
        </p:txBody>
      </p:sp>
      <p:sp>
        <p:nvSpPr>
          <p:cNvPr id="16" name="Rectangle 15"/>
          <p:cNvSpPr/>
          <p:nvPr/>
        </p:nvSpPr>
        <p:spPr>
          <a:xfrm>
            <a:off x="2714544" y="4700726"/>
            <a:ext cx="2505527" cy="523220"/>
          </a:xfrm>
          <a:prstGeom prst="rect">
            <a:avLst/>
          </a:prstGeom>
        </p:spPr>
        <p:txBody>
          <a:bodyPr wrap="square">
            <a:spAutoFit/>
          </a:bodyPr>
          <a:lstStyle/>
          <a:p>
            <a:pPr algn="ctr"/>
            <a:r>
              <a:rPr lang="en-US" sz="1400" b="1" dirty="0" smtClean="0"/>
              <a:t>Split hand </a:t>
            </a:r>
          </a:p>
          <a:p>
            <a:pPr algn="ctr"/>
            <a:r>
              <a:rPr lang="en-US" sz="1400" b="1" dirty="0" smtClean="0"/>
              <a:t>(Q71.6)    </a:t>
            </a:r>
            <a:endParaRPr lang="en-US" sz="1400" dirty="0"/>
          </a:p>
        </p:txBody>
      </p:sp>
      <p:pic>
        <p:nvPicPr>
          <p:cNvPr id="17" name="Picture 16" descr="Limb_SHSF3_rev"/>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085582" y="2168390"/>
            <a:ext cx="1870793" cy="2562225"/>
          </a:xfrm>
          <a:prstGeom prst="rect">
            <a:avLst/>
          </a:prstGeom>
          <a:noFill/>
        </p:spPr>
      </p:pic>
      <p:sp>
        <p:nvSpPr>
          <p:cNvPr id="19" name="Rectangle 18"/>
          <p:cNvSpPr/>
          <p:nvPr/>
        </p:nvSpPr>
        <p:spPr>
          <a:xfrm>
            <a:off x="6085582" y="4714676"/>
            <a:ext cx="1870794" cy="523220"/>
          </a:xfrm>
          <a:prstGeom prst="rect">
            <a:avLst/>
          </a:prstGeom>
        </p:spPr>
        <p:txBody>
          <a:bodyPr wrap="square">
            <a:spAutoFit/>
          </a:bodyPr>
          <a:lstStyle/>
          <a:p>
            <a:pPr algn="ctr"/>
            <a:r>
              <a:rPr lang="en-US" sz="1400" b="1" dirty="0" smtClean="0"/>
              <a:t>Split foot </a:t>
            </a:r>
          </a:p>
          <a:p>
            <a:pPr algn="ctr"/>
            <a:r>
              <a:rPr lang="en-US" sz="1400" b="1" dirty="0" smtClean="0"/>
              <a:t>(Q72.7)    </a:t>
            </a:r>
            <a:endParaRPr lang="en-US" sz="1400" dirty="0"/>
          </a:p>
        </p:txBody>
      </p:sp>
      <p:sp>
        <p:nvSpPr>
          <p:cNvPr id="15" name="Text Box 9"/>
          <p:cNvSpPr txBox="1">
            <a:spLocks noChangeArrowheads="1"/>
          </p:cNvSpPr>
          <p:nvPr/>
        </p:nvSpPr>
        <p:spPr bwMode="auto">
          <a:xfrm>
            <a:off x="86221" y="653160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12</a:t>
            </a:fld>
            <a:endParaRPr lang="en-US" sz="1000" dirty="0">
              <a:solidFill>
                <a:srgbClr val="0F56DC"/>
              </a:solidFill>
              <a:latin typeface="Calibri" pitchFamily="34" charset="0"/>
            </a:endParaRPr>
          </a:p>
        </p:txBody>
      </p:sp>
      <p:sp>
        <p:nvSpPr>
          <p:cNvPr id="23" name="Freeform 22"/>
          <p:cNvSpPr/>
          <p:nvPr/>
        </p:nvSpPr>
        <p:spPr>
          <a:xfrm>
            <a:off x="1582615" y="3188677"/>
            <a:ext cx="199348" cy="609600"/>
          </a:xfrm>
          <a:custGeom>
            <a:avLst/>
            <a:gdLst>
              <a:gd name="connsiteX0" fmla="*/ 0 w 199348"/>
              <a:gd name="connsiteY0" fmla="*/ 0 h 609600"/>
              <a:gd name="connsiteX1" fmla="*/ 199293 w 199348"/>
              <a:gd name="connsiteY1" fmla="*/ 609600 h 609600"/>
              <a:gd name="connsiteX2" fmla="*/ 0 w 199348"/>
              <a:gd name="connsiteY2" fmla="*/ 0 h 609600"/>
            </a:gdLst>
            <a:ahLst/>
            <a:cxnLst>
              <a:cxn ang="0">
                <a:pos x="connsiteX0" y="connsiteY0"/>
              </a:cxn>
              <a:cxn ang="0">
                <a:pos x="connsiteX1" y="connsiteY1"/>
              </a:cxn>
              <a:cxn ang="0">
                <a:pos x="connsiteX2" y="connsiteY2"/>
              </a:cxn>
            </a:cxnLst>
            <a:rect l="l" t="t" r="r" b="b"/>
            <a:pathLst>
              <a:path w="199348" h="609600">
                <a:moveTo>
                  <a:pt x="0" y="0"/>
                </a:moveTo>
                <a:cubicBezTo>
                  <a:pt x="0" y="0"/>
                  <a:pt x="195385" y="609600"/>
                  <a:pt x="199293" y="609600"/>
                </a:cubicBezTo>
                <a:cubicBezTo>
                  <a:pt x="203201" y="609600"/>
                  <a:pt x="0" y="0"/>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71017" y="3188677"/>
            <a:ext cx="219955" cy="684341"/>
          </a:xfrm>
          <a:custGeom>
            <a:avLst/>
            <a:gdLst>
              <a:gd name="connsiteX0" fmla="*/ 219937 w 219955"/>
              <a:gd name="connsiteY0" fmla="*/ 0 h 684341"/>
              <a:gd name="connsiteX1" fmla="*/ 32368 w 219955"/>
              <a:gd name="connsiteY1" fmla="*/ 609600 h 684341"/>
              <a:gd name="connsiteX2" fmla="*/ 20644 w 219955"/>
              <a:gd name="connsiteY2" fmla="*/ 609600 h 684341"/>
              <a:gd name="connsiteX3" fmla="*/ 219937 w 219955"/>
              <a:gd name="connsiteY3" fmla="*/ 0 h 684341"/>
            </a:gdLst>
            <a:ahLst/>
            <a:cxnLst>
              <a:cxn ang="0">
                <a:pos x="connsiteX0" y="connsiteY0"/>
              </a:cxn>
              <a:cxn ang="0">
                <a:pos x="connsiteX1" y="connsiteY1"/>
              </a:cxn>
              <a:cxn ang="0">
                <a:pos x="connsiteX2" y="connsiteY2"/>
              </a:cxn>
              <a:cxn ang="0">
                <a:pos x="connsiteX3" y="connsiteY3"/>
              </a:cxn>
            </a:cxnLst>
            <a:rect l="l" t="t" r="r" b="b"/>
            <a:pathLst>
              <a:path w="219955" h="684341">
                <a:moveTo>
                  <a:pt x="219937" y="0"/>
                </a:moveTo>
                <a:cubicBezTo>
                  <a:pt x="221891" y="0"/>
                  <a:pt x="65583" y="508000"/>
                  <a:pt x="32368" y="609600"/>
                </a:cubicBezTo>
                <a:cubicBezTo>
                  <a:pt x="-848" y="711200"/>
                  <a:pt x="-14525" y="707292"/>
                  <a:pt x="20644" y="609600"/>
                </a:cubicBezTo>
                <a:cubicBezTo>
                  <a:pt x="55813" y="511908"/>
                  <a:pt x="217983" y="0"/>
                  <a:pt x="219937"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312985" y="4806461"/>
            <a:ext cx="11723" cy="468924"/>
          </a:xfrm>
          <a:custGeom>
            <a:avLst/>
            <a:gdLst>
              <a:gd name="connsiteX0" fmla="*/ 11723 w 11723"/>
              <a:gd name="connsiteY0" fmla="*/ 0 h 515816"/>
              <a:gd name="connsiteX1" fmla="*/ 0 w 11723"/>
              <a:gd name="connsiteY1" fmla="*/ 515816 h 515816"/>
              <a:gd name="connsiteX2" fmla="*/ 0 w 11723"/>
              <a:gd name="connsiteY2" fmla="*/ 515816 h 515816"/>
              <a:gd name="connsiteX3" fmla="*/ 11723 w 11723"/>
              <a:gd name="connsiteY3" fmla="*/ 0 h 515816"/>
            </a:gdLst>
            <a:ahLst/>
            <a:cxnLst>
              <a:cxn ang="0">
                <a:pos x="connsiteX0" y="connsiteY0"/>
              </a:cxn>
              <a:cxn ang="0">
                <a:pos x="connsiteX1" y="connsiteY1"/>
              </a:cxn>
              <a:cxn ang="0">
                <a:pos x="connsiteX2" y="connsiteY2"/>
              </a:cxn>
              <a:cxn ang="0">
                <a:pos x="connsiteX3" y="connsiteY3"/>
              </a:cxn>
            </a:cxnLst>
            <a:rect l="l" t="t" r="r" b="b"/>
            <a:pathLst>
              <a:path w="11723" h="515816">
                <a:moveTo>
                  <a:pt x="11723" y="0"/>
                </a:moveTo>
                <a:lnTo>
                  <a:pt x="0" y="515816"/>
                </a:lnTo>
                <a:lnTo>
                  <a:pt x="0" y="515816"/>
                </a:lnTo>
                <a:lnTo>
                  <a:pt x="11723"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175901" y="4797152"/>
            <a:ext cx="11723" cy="468924"/>
          </a:xfrm>
          <a:custGeom>
            <a:avLst/>
            <a:gdLst>
              <a:gd name="connsiteX0" fmla="*/ 11723 w 11723"/>
              <a:gd name="connsiteY0" fmla="*/ 0 h 515816"/>
              <a:gd name="connsiteX1" fmla="*/ 0 w 11723"/>
              <a:gd name="connsiteY1" fmla="*/ 515816 h 515816"/>
              <a:gd name="connsiteX2" fmla="*/ 0 w 11723"/>
              <a:gd name="connsiteY2" fmla="*/ 515816 h 515816"/>
              <a:gd name="connsiteX3" fmla="*/ 11723 w 11723"/>
              <a:gd name="connsiteY3" fmla="*/ 0 h 515816"/>
            </a:gdLst>
            <a:ahLst/>
            <a:cxnLst>
              <a:cxn ang="0">
                <a:pos x="connsiteX0" y="connsiteY0"/>
              </a:cxn>
              <a:cxn ang="0">
                <a:pos x="connsiteX1" y="connsiteY1"/>
              </a:cxn>
              <a:cxn ang="0">
                <a:pos x="connsiteX2" y="connsiteY2"/>
              </a:cxn>
              <a:cxn ang="0">
                <a:pos x="connsiteX3" y="connsiteY3"/>
              </a:cxn>
            </a:cxnLst>
            <a:rect l="l" t="t" r="r" b="b"/>
            <a:pathLst>
              <a:path w="11723" h="515816">
                <a:moveTo>
                  <a:pt x="11723" y="0"/>
                </a:moveTo>
                <a:lnTo>
                  <a:pt x="0" y="515816"/>
                </a:lnTo>
                <a:lnTo>
                  <a:pt x="0" y="515816"/>
                </a:lnTo>
                <a:lnTo>
                  <a:pt x="11723"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it-IT" sz="3600" b="1" dirty="0">
                <a:solidFill>
                  <a:srgbClr val="002060"/>
                </a:solidFill>
              </a:rPr>
              <a:t>Longitudinal </a:t>
            </a:r>
            <a:r>
              <a:rPr lang="it-IT" sz="3600" b="1" dirty="0" smtClean="0">
                <a:solidFill>
                  <a:srgbClr val="002060"/>
                </a:solidFill>
              </a:rPr>
              <a:t>Limb Deficiencies</a:t>
            </a:r>
            <a:br>
              <a:rPr lang="it-IT" sz="3600" b="1" dirty="0" smtClean="0">
                <a:solidFill>
                  <a:srgbClr val="002060"/>
                </a:solidFill>
              </a:rPr>
            </a:br>
            <a:r>
              <a:rPr lang="it-IT" sz="3600" b="1" i="1" dirty="0" smtClean="0">
                <a:solidFill>
                  <a:srgbClr val="002060"/>
                </a:solidFill>
              </a:rPr>
              <a:t>Post-axial</a:t>
            </a:r>
            <a:endParaRPr lang="it-IT" sz="3600" dirty="0">
              <a:solidFill>
                <a:srgbClr val="002060"/>
              </a:solidFill>
            </a:endParaRPr>
          </a:p>
        </p:txBody>
      </p:sp>
      <p:grpSp>
        <p:nvGrpSpPr>
          <p:cNvPr id="14" name="Gruppo 13"/>
          <p:cNvGrpSpPr/>
          <p:nvPr/>
        </p:nvGrpSpPr>
        <p:grpSpPr>
          <a:xfrm>
            <a:off x="755574" y="1556374"/>
            <a:ext cx="2689783" cy="4381955"/>
            <a:chOff x="1312748" y="2249941"/>
            <a:chExt cx="2429121" cy="4103870"/>
          </a:xfrm>
        </p:grpSpPr>
        <p:pic>
          <p:nvPicPr>
            <p:cNvPr id="5" name="Picture 2"/>
            <p:cNvPicPr>
              <a:picLocks noChangeAspect="1" noChangeArrowheads="1"/>
            </p:cNvPicPr>
            <p:nvPr/>
          </p:nvPicPr>
          <p:blipFill>
            <a:blip r:embed="rId3" cstate="print"/>
            <a:srcRect l="59916" t="38816" r="33071" b="35728"/>
            <a:stretch>
              <a:fillRect/>
            </a:stretch>
          </p:blipFill>
          <p:spPr bwMode="auto">
            <a:xfrm>
              <a:off x="1403647" y="2249941"/>
              <a:ext cx="1846943" cy="3771347"/>
            </a:xfrm>
            <a:prstGeom prst="rect">
              <a:avLst/>
            </a:prstGeom>
            <a:noFill/>
            <a:ln w="9525">
              <a:solidFill>
                <a:srgbClr val="00B0F0"/>
              </a:solidFill>
              <a:miter lim="800000"/>
              <a:headEnd/>
              <a:tailEnd/>
            </a:ln>
          </p:spPr>
        </p:pic>
        <p:sp>
          <p:nvSpPr>
            <p:cNvPr id="7" name="Rectangle 1"/>
            <p:cNvSpPr>
              <a:spLocks noChangeArrowheads="1"/>
            </p:cNvSpPr>
            <p:nvPr/>
          </p:nvSpPr>
          <p:spPr bwMode="auto">
            <a:xfrm>
              <a:off x="1312748" y="6094391"/>
              <a:ext cx="2429121" cy="25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grpSp>
      <p:pic>
        <p:nvPicPr>
          <p:cNvPr id="4"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17664" y="3906292"/>
            <a:ext cx="1170560" cy="2122253"/>
          </a:xfrm>
          <a:prstGeom prst="rect">
            <a:avLst/>
          </a:prstGeom>
          <a:noFill/>
          <a:ln w="38100">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5796136" y="1196752"/>
            <a:ext cx="1800200" cy="1957064"/>
          </a:xfrm>
          <a:prstGeom prst="rect">
            <a:avLst/>
          </a:prstGeom>
          <a:noFill/>
          <a:ln w="28575">
            <a:noFill/>
            <a:miter lim="800000"/>
            <a:headEnd/>
            <a:tailEnd/>
          </a:ln>
        </p:spPr>
      </p:pic>
      <p:sp>
        <p:nvSpPr>
          <p:cNvPr id="17" name="Rectangle 16"/>
          <p:cNvSpPr/>
          <p:nvPr/>
        </p:nvSpPr>
        <p:spPr>
          <a:xfrm>
            <a:off x="5436096" y="3228825"/>
            <a:ext cx="2520280" cy="523220"/>
          </a:xfrm>
          <a:prstGeom prst="rect">
            <a:avLst/>
          </a:prstGeom>
        </p:spPr>
        <p:txBody>
          <a:bodyPr wrap="square">
            <a:spAutoFit/>
          </a:bodyPr>
          <a:lstStyle/>
          <a:p>
            <a:pPr algn="ctr"/>
            <a:r>
              <a:rPr lang="en-US" sz="1400" b="1" dirty="0" smtClean="0">
                <a:solidFill>
                  <a:srgbClr val="002060"/>
                </a:solidFill>
              </a:rPr>
              <a:t>Longitudinal reduction defect of ulna (Q71.5)    </a:t>
            </a:r>
            <a:endParaRPr lang="en-US" sz="1400" dirty="0">
              <a:solidFill>
                <a:srgbClr val="002060"/>
              </a:solidFill>
            </a:endParaRPr>
          </a:p>
        </p:txBody>
      </p:sp>
      <p:sp>
        <p:nvSpPr>
          <p:cNvPr id="18" name="Rectangle 17"/>
          <p:cNvSpPr/>
          <p:nvPr/>
        </p:nvSpPr>
        <p:spPr>
          <a:xfrm>
            <a:off x="5076056" y="6028546"/>
            <a:ext cx="3189461" cy="523220"/>
          </a:xfrm>
          <a:prstGeom prst="rect">
            <a:avLst/>
          </a:prstGeom>
        </p:spPr>
        <p:txBody>
          <a:bodyPr wrap="square">
            <a:spAutoFit/>
          </a:bodyPr>
          <a:lstStyle/>
          <a:p>
            <a:pPr algn="ctr"/>
            <a:r>
              <a:rPr lang="en-US" sz="1400" b="1" dirty="0" smtClean="0">
                <a:solidFill>
                  <a:srgbClr val="002060"/>
                </a:solidFill>
              </a:rPr>
              <a:t>Longitudinal reduction defect of fibula </a:t>
            </a:r>
          </a:p>
          <a:p>
            <a:pPr algn="ctr"/>
            <a:r>
              <a:rPr lang="en-US" sz="1400" b="1" dirty="0" smtClean="0">
                <a:solidFill>
                  <a:srgbClr val="002060"/>
                </a:solidFill>
              </a:rPr>
              <a:t>(Q72.6)    </a:t>
            </a:r>
            <a:endParaRPr lang="en-US" sz="1400" dirty="0">
              <a:solidFill>
                <a:srgbClr val="002060"/>
              </a:solidFill>
            </a:endParaRPr>
          </a:p>
        </p:txBody>
      </p:sp>
      <p:pic>
        <p:nvPicPr>
          <p:cNvPr id="20" name="Picture 2" descr="C:\Users\ile9\AppData\Local\Microsoft\Windows\Temporary Internet Files\Content.IE5\6Z6GEBAY\1749-799X-6-51-1.tif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953300"/>
            <a:ext cx="1389261" cy="19944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p:cNvSpPr>
            <a:spLocks noChangeArrowheads="1"/>
          </p:cNvSpPr>
          <p:nvPr/>
        </p:nvSpPr>
        <p:spPr bwMode="auto">
          <a:xfrm>
            <a:off x="3229336" y="5013176"/>
            <a:ext cx="20627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1200" dirty="0" smtClean="0">
                <a:solidFill>
                  <a:srgbClr val="002060"/>
                </a:solidFill>
                <a:ea typeface="Calibri" pitchFamily="34" charset="0"/>
                <a:cs typeface="Arial" pitchFamily="34" charset="0"/>
              </a:rPr>
              <a:t>Absence of toes on the fibular</a:t>
            </a:r>
          </a:p>
          <a:p>
            <a:pPr lvl="0" fontAlgn="base">
              <a:spcBef>
                <a:spcPct val="0"/>
              </a:spcBef>
              <a:spcAft>
                <a:spcPct val="0"/>
              </a:spcAft>
            </a:pPr>
            <a:r>
              <a:rPr kumimoji="0" lang="en-US" sz="1200" b="0" i="0" u="none" strike="noStrike" cap="none" normalizeH="0" baseline="0" dirty="0" smtClean="0">
                <a:ln>
                  <a:noFill/>
                </a:ln>
                <a:solidFill>
                  <a:srgbClr val="002060"/>
                </a:solidFill>
                <a:effectLst/>
                <a:cs typeface="Arial" pitchFamily="34" charset="0"/>
              </a:rPr>
              <a:t>side of the left leg</a:t>
            </a:r>
            <a:endParaRPr kumimoji="0" lang="it-IT" sz="700" b="0" i="0" u="none" strike="noStrike" cap="none" normalizeH="0" baseline="0" dirty="0" smtClean="0">
              <a:ln>
                <a:noFill/>
              </a:ln>
              <a:solidFill>
                <a:srgbClr val="002060"/>
              </a:solidFill>
              <a:effectLst/>
              <a:cs typeface="Arial" pitchFamily="34" charset="0"/>
            </a:endParaRPr>
          </a:p>
        </p:txBody>
      </p:sp>
      <p:cxnSp>
        <p:nvCxnSpPr>
          <p:cNvPr id="6" name="Straight Arrow Connector 5"/>
          <p:cNvCxnSpPr/>
          <p:nvPr/>
        </p:nvCxnSpPr>
        <p:spPr>
          <a:xfrm>
            <a:off x="4799694" y="5373216"/>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13</a:t>
            </a:fld>
            <a:endParaRPr lang="en-US" sz="1000" dirty="0">
              <a:solidFill>
                <a:srgbClr val="0F56DC"/>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it-IT" sz="3600" b="1" dirty="0" smtClean="0">
                <a:solidFill>
                  <a:srgbClr val="002060"/>
                </a:solidFill>
              </a:rPr>
              <a:t>Limb </a:t>
            </a:r>
            <a:r>
              <a:rPr lang="it-IT" sz="3600" b="1" dirty="0">
                <a:solidFill>
                  <a:srgbClr val="002060"/>
                </a:solidFill>
              </a:rPr>
              <a:t>D</a:t>
            </a:r>
            <a:r>
              <a:rPr lang="it-IT" sz="3600" b="1" dirty="0" smtClean="0">
                <a:solidFill>
                  <a:srgbClr val="002060"/>
                </a:solidFill>
              </a:rPr>
              <a:t>eficiencies </a:t>
            </a:r>
            <a:br>
              <a:rPr lang="it-IT" sz="3600" b="1" dirty="0" smtClean="0">
                <a:solidFill>
                  <a:srgbClr val="002060"/>
                </a:solidFill>
              </a:rPr>
            </a:br>
            <a:r>
              <a:rPr lang="it-IT" sz="3600" b="1" i="1" dirty="0" smtClean="0">
                <a:solidFill>
                  <a:srgbClr val="002060"/>
                </a:solidFill>
              </a:rPr>
              <a:t>Mixed Subtypes</a:t>
            </a:r>
            <a:endParaRPr lang="it-IT" sz="3600" i="1" dirty="0">
              <a:solidFill>
                <a:srgbClr val="002060"/>
              </a:solidFill>
            </a:endParaRPr>
          </a:p>
        </p:txBody>
      </p:sp>
      <p:pic>
        <p:nvPicPr>
          <p:cNvPr id="3074" name="Picture 2"/>
          <p:cNvPicPr>
            <a:picLocks noChangeAspect="1" noChangeArrowheads="1"/>
          </p:cNvPicPr>
          <p:nvPr/>
        </p:nvPicPr>
        <p:blipFill>
          <a:blip r:embed="rId3" cstate="print"/>
          <a:srcRect/>
          <a:stretch>
            <a:fillRect/>
          </a:stretch>
        </p:blipFill>
        <p:spPr bwMode="auto">
          <a:xfrm>
            <a:off x="1763688" y="4218274"/>
            <a:ext cx="2432735" cy="2146968"/>
          </a:xfrm>
          <a:prstGeom prst="rect">
            <a:avLst/>
          </a:prstGeom>
          <a:noFill/>
          <a:ln w="28575">
            <a:noFill/>
            <a:miter lim="800000"/>
            <a:headEnd/>
            <a:tailEnd/>
          </a:ln>
        </p:spPr>
      </p:pic>
      <p:sp>
        <p:nvSpPr>
          <p:cNvPr id="7" name="TextBox 6"/>
          <p:cNvSpPr txBox="1"/>
          <p:nvPr/>
        </p:nvSpPr>
        <p:spPr>
          <a:xfrm>
            <a:off x="72008" y="1423687"/>
            <a:ext cx="882047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2060"/>
                </a:solidFill>
              </a:rPr>
              <a:t>Limb deficiencies in which the anomalies can be classified into more than one category.  </a:t>
            </a:r>
          </a:p>
          <a:p>
            <a:pPr marL="285750" indent="-285750">
              <a:buFont typeface="Arial" panose="020B0604020202020204" pitchFamily="34" charset="0"/>
              <a:buChar char="•"/>
            </a:pPr>
            <a:r>
              <a:rPr lang="en-US" sz="2400" dirty="0" smtClean="0">
                <a:solidFill>
                  <a:srgbClr val="002060"/>
                </a:solidFill>
              </a:rPr>
              <a:t>For example, </a:t>
            </a:r>
          </a:p>
          <a:p>
            <a:pPr marL="800100" lvl="1" indent="-342900">
              <a:buFont typeface="Arial" panose="020B0604020202020204" pitchFamily="34" charset="0"/>
              <a:buChar char="•"/>
            </a:pPr>
            <a:r>
              <a:rPr lang="en-US" sz="2400" dirty="0" smtClean="0">
                <a:solidFill>
                  <a:srgbClr val="002060"/>
                </a:solidFill>
              </a:rPr>
              <a:t>Missing right </a:t>
            </a:r>
            <a:r>
              <a:rPr lang="en-US" sz="2400" dirty="0">
                <a:solidFill>
                  <a:srgbClr val="002060"/>
                </a:solidFill>
              </a:rPr>
              <a:t>hand + absence of </a:t>
            </a:r>
            <a:r>
              <a:rPr lang="en-US" sz="2400" dirty="0" smtClean="0">
                <a:solidFill>
                  <a:srgbClr val="002060"/>
                </a:solidFill>
              </a:rPr>
              <a:t>left radius</a:t>
            </a:r>
          </a:p>
          <a:p>
            <a:pPr marL="800100" lvl="1" indent="-342900">
              <a:buFont typeface="Arial" panose="020B0604020202020204" pitchFamily="34" charset="0"/>
              <a:buChar char="•"/>
            </a:pPr>
            <a:r>
              <a:rPr lang="en-US" sz="2400" dirty="0">
                <a:solidFill>
                  <a:srgbClr val="002060"/>
                </a:solidFill>
              </a:rPr>
              <a:t>A</a:t>
            </a:r>
            <a:r>
              <a:rPr lang="en-US" sz="2400" dirty="0" smtClean="0">
                <a:solidFill>
                  <a:srgbClr val="002060"/>
                </a:solidFill>
              </a:rPr>
              <a:t>bsence </a:t>
            </a:r>
            <a:r>
              <a:rPr lang="en-US" sz="2400" dirty="0">
                <a:solidFill>
                  <a:srgbClr val="002060"/>
                </a:solidFill>
              </a:rPr>
              <a:t>of third finger of right hand + </a:t>
            </a:r>
            <a:r>
              <a:rPr lang="en-US" sz="2400" dirty="0" smtClean="0">
                <a:solidFill>
                  <a:srgbClr val="002060"/>
                </a:solidFill>
              </a:rPr>
              <a:t>absence </a:t>
            </a:r>
            <a:r>
              <a:rPr lang="en-US" sz="2400" dirty="0">
                <a:solidFill>
                  <a:srgbClr val="002060"/>
                </a:solidFill>
              </a:rPr>
              <a:t>of right </a:t>
            </a:r>
            <a:r>
              <a:rPr lang="en-US" sz="2400" dirty="0" smtClean="0">
                <a:solidFill>
                  <a:srgbClr val="002060"/>
                </a:solidFill>
              </a:rPr>
              <a:t>ulna</a:t>
            </a:r>
          </a:p>
          <a:p>
            <a:pPr marL="800100" lvl="1" indent="-342900">
              <a:buFont typeface="Arial" panose="020B0604020202020204" pitchFamily="34" charset="0"/>
              <a:buChar char="•"/>
            </a:pPr>
            <a:r>
              <a:rPr lang="en-US" sz="2400" dirty="0" smtClean="0">
                <a:solidFill>
                  <a:srgbClr val="002060"/>
                </a:solidFill>
              </a:rPr>
              <a:t>Right </a:t>
            </a:r>
            <a:r>
              <a:rPr lang="en-US" sz="2400" dirty="0">
                <a:solidFill>
                  <a:srgbClr val="002060"/>
                </a:solidFill>
              </a:rPr>
              <a:t>sided </a:t>
            </a:r>
            <a:r>
              <a:rPr lang="en-US" sz="2400" dirty="0" smtClean="0">
                <a:solidFill>
                  <a:srgbClr val="002060"/>
                </a:solidFill>
              </a:rPr>
              <a:t>femoral </a:t>
            </a:r>
            <a:r>
              <a:rPr lang="en-US" sz="2400" dirty="0">
                <a:solidFill>
                  <a:srgbClr val="002060"/>
                </a:solidFill>
              </a:rPr>
              <a:t>aplasia </a:t>
            </a:r>
            <a:r>
              <a:rPr lang="en-US" sz="2400" dirty="0" smtClean="0">
                <a:solidFill>
                  <a:srgbClr val="002060"/>
                </a:solidFill>
              </a:rPr>
              <a:t>and left-sided femoral and </a:t>
            </a:r>
          </a:p>
          <a:p>
            <a:pPr lvl="1"/>
            <a:r>
              <a:rPr lang="en-US" sz="2400" dirty="0">
                <a:solidFill>
                  <a:srgbClr val="002060"/>
                </a:solidFill>
              </a:rPr>
              <a:t> </a:t>
            </a:r>
            <a:r>
              <a:rPr lang="en-US" sz="2400" dirty="0" smtClean="0">
                <a:solidFill>
                  <a:srgbClr val="002060"/>
                </a:solidFill>
              </a:rPr>
              <a:t>    fibular aplasia (image below)</a:t>
            </a:r>
            <a:endParaRPr lang="en-US" sz="2400" dirty="0">
              <a:solidFill>
                <a:srgbClr val="002060"/>
              </a:solidFill>
            </a:endParaRPr>
          </a:p>
        </p:txBody>
      </p:sp>
      <p:sp>
        <p:nvSpPr>
          <p:cNvPr id="3" name="Rectangle 2"/>
          <p:cNvSpPr/>
          <p:nvPr/>
        </p:nvSpPr>
        <p:spPr>
          <a:xfrm>
            <a:off x="4355976" y="4922426"/>
            <a:ext cx="3744416" cy="738664"/>
          </a:xfrm>
          <a:prstGeom prst="rect">
            <a:avLst/>
          </a:prstGeom>
        </p:spPr>
        <p:txBody>
          <a:bodyPr wrap="square">
            <a:spAutoFit/>
          </a:bodyPr>
          <a:lstStyle/>
          <a:p>
            <a:pPr algn="ctr"/>
            <a:r>
              <a:rPr lang="en-US" sz="1400" b="1" dirty="0" smtClean="0"/>
              <a:t>Femoral aplasia </a:t>
            </a:r>
            <a:r>
              <a:rPr lang="en-US" sz="1400" b="1" dirty="0"/>
              <a:t>on the </a:t>
            </a:r>
            <a:r>
              <a:rPr lang="en-US" sz="1400" b="1" dirty="0" smtClean="0"/>
              <a:t>right (Q72.4</a:t>
            </a:r>
            <a:r>
              <a:rPr lang="en-US" sz="1400" b="1" dirty="0"/>
              <a:t>) and </a:t>
            </a:r>
            <a:r>
              <a:rPr lang="en-US" sz="1400" b="1" dirty="0" smtClean="0"/>
              <a:t>femoral (Q72.4</a:t>
            </a:r>
            <a:r>
              <a:rPr lang="en-US" sz="1400" b="1" dirty="0"/>
              <a:t>) and </a:t>
            </a:r>
            <a:r>
              <a:rPr lang="en-US" sz="1400" b="1" dirty="0" smtClean="0"/>
              <a:t>fibular  aplasia (Q72.6)   (</a:t>
            </a:r>
            <a:r>
              <a:rPr lang="en-US" sz="1400" b="1" dirty="0"/>
              <a:t>on the left)</a:t>
            </a:r>
          </a:p>
        </p:txBody>
      </p:sp>
      <p:sp>
        <p:nvSpPr>
          <p:cNvPr id="8"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14</a:t>
            </a:fld>
            <a:endParaRPr lang="en-US" sz="1000" dirty="0">
              <a:solidFill>
                <a:srgbClr val="0F56DC"/>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rgbClr val="002060"/>
                </a:solidFill>
              </a:rPr>
              <a:t>Diagnosis of Limb Deficiencies </a:t>
            </a:r>
            <a:endParaRPr lang="en-US" b="1" dirty="0">
              <a:solidFill>
                <a:srgbClr val="002060"/>
              </a:solidFill>
            </a:endParaRPr>
          </a:p>
        </p:txBody>
      </p:sp>
      <p:sp>
        <p:nvSpPr>
          <p:cNvPr id="3" name="Segnaposto contenuto 2"/>
          <p:cNvSpPr>
            <a:spLocks noGrp="1"/>
          </p:cNvSpPr>
          <p:nvPr>
            <p:ph idx="1"/>
          </p:nvPr>
        </p:nvSpPr>
        <p:spPr>
          <a:xfrm>
            <a:off x="238919" y="1800672"/>
            <a:ext cx="8702674" cy="4752528"/>
          </a:xfrm>
        </p:spPr>
        <p:txBody>
          <a:bodyPr>
            <a:noAutofit/>
          </a:bodyPr>
          <a:lstStyle/>
          <a:p>
            <a:r>
              <a:rPr lang="en-US" sz="2400" dirty="0" smtClean="0">
                <a:solidFill>
                  <a:srgbClr val="002060"/>
                </a:solidFill>
              </a:rPr>
              <a:t>Usually easily recognized upon physical examination at delivery; however: </a:t>
            </a:r>
            <a:endParaRPr lang="en-US" sz="2400" dirty="0" smtClean="0">
              <a:solidFill>
                <a:srgbClr val="FF0000"/>
              </a:solidFill>
            </a:endParaRPr>
          </a:p>
          <a:p>
            <a:pPr lvl="1">
              <a:buFont typeface="Arial" panose="020B0604020202020204" pitchFamily="34" charset="0"/>
              <a:buChar char="•"/>
            </a:pPr>
            <a:r>
              <a:rPr lang="en-US" sz="2400" dirty="0" smtClean="0">
                <a:solidFill>
                  <a:srgbClr val="002060"/>
                </a:solidFill>
              </a:rPr>
              <a:t>X-ray or autopsies might be required for confirmation</a:t>
            </a:r>
            <a:endParaRPr lang="en-US" sz="2400" dirty="0">
              <a:solidFill>
                <a:srgbClr val="002060"/>
              </a:solidFill>
            </a:endParaRPr>
          </a:p>
          <a:p>
            <a:pPr lvl="1">
              <a:buFont typeface="Arial" panose="020B0604020202020204" pitchFamily="34" charset="0"/>
              <a:buChar char="•"/>
            </a:pPr>
            <a:r>
              <a:rPr lang="en-US" sz="2400" dirty="0" smtClean="0">
                <a:solidFill>
                  <a:srgbClr val="002060"/>
                </a:solidFill>
              </a:rPr>
              <a:t>Absence </a:t>
            </a:r>
            <a:r>
              <a:rPr lang="en-US" sz="2400" dirty="0">
                <a:solidFill>
                  <a:srgbClr val="002060"/>
                </a:solidFill>
              </a:rPr>
              <a:t>of phalanges may be undetected at </a:t>
            </a:r>
            <a:r>
              <a:rPr lang="en-US" sz="2400" dirty="0" smtClean="0">
                <a:solidFill>
                  <a:srgbClr val="002060"/>
                </a:solidFill>
              </a:rPr>
              <a:t>birth</a:t>
            </a:r>
          </a:p>
          <a:p>
            <a:pPr lvl="1">
              <a:buFont typeface="Arial" panose="020B0604020202020204" pitchFamily="34" charset="0"/>
              <a:buChar char="•"/>
            </a:pPr>
            <a:endParaRPr lang="en-US" sz="2400" dirty="0">
              <a:solidFill>
                <a:srgbClr val="002060"/>
              </a:solidFill>
            </a:endParaRPr>
          </a:p>
        </p:txBody>
      </p:sp>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15</a:t>
            </a:fld>
            <a:endParaRPr lang="en-US" sz="1000" dirty="0">
              <a:solidFill>
                <a:srgbClr val="0F56DC"/>
              </a:solidFill>
              <a:latin typeface="Calibri" pitchFamily="34" charset="0"/>
            </a:endParaRPr>
          </a:p>
        </p:txBody>
      </p:sp>
      <p:sp>
        <p:nvSpPr>
          <p:cNvPr id="4" name="Rectangle 3"/>
          <p:cNvSpPr/>
          <p:nvPr/>
        </p:nvSpPr>
        <p:spPr>
          <a:xfrm>
            <a:off x="251520" y="3861048"/>
            <a:ext cx="8640960"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In general, if prenatal diagnosis is not confirmed </a:t>
            </a:r>
            <a:r>
              <a:rPr lang="en-US" sz="2400" dirty="0" smtClean="0">
                <a:solidFill>
                  <a:srgbClr val="002060"/>
                </a:solidFill>
              </a:rPr>
              <a:t>postnatally, it </a:t>
            </a:r>
            <a:r>
              <a:rPr lang="en-US" sz="2400" dirty="0">
                <a:solidFill>
                  <a:srgbClr val="002060"/>
                </a:solidFill>
              </a:rPr>
              <a:t>should not be </a:t>
            </a:r>
            <a:r>
              <a:rPr lang="en-US" sz="2400" dirty="0" smtClean="0">
                <a:solidFill>
                  <a:srgbClr val="002060"/>
                </a:solidFill>
              </a:rPr>
              <a:t>counted; </a:t>
            </a:r>
            <a:r>
              <a:rPr lang="en-US" sz="2400" dirty="0">
                <a:solidFill>
                  <a:srgbClr val="002060"/>
                </a:solidFill>
              </a:rPr>
              <a:t>however:</a:t>
            </a:r>
          </a:p>
          <a:p>
            <a:pPr lvl="1">
              <a:buFont typeface="Arial" panose="020B0604020202020204" pitchFamily="34" charset="0"/>
              <a:buChar char="•"/>
            </a:pPr>
            <a:r>
              <a:rPr lang="en-US" sz="2400" dirty="0" smtClean="0">
                <a:solidFill>
                  <a:srgbClr val="002060"/>
                </a:solidFill>
              </a:rPr>
              <a:t> When </a:t>
            </a:r>
            <a:r>
              <a:rPr lang="en-US" sz="2400" dirty="0">
                <a:solidFill>
                  <a:srgbClr val="002060"/>
                </a:solidFill>
              </a:rPr>
              <a:t>the degree of certainty is high (e.g., severe deficiency; </a:t>
            </a:r>
            <a:r>
              <a:rPr lang="en-US" sz="2400" dirty="0" smtClean="0">
                <a:solidFill>
                  <a:srgbClr val="002060"/>
                </a:solidFill>
              </a:rPr>
              <a:t> </a:t>
            </a:r>
            <a:br>
              <a:rPr lang="en-US" sz="2400" dirty="0" smtClean="0">
                <a:solidFill>
                  <a:srgbClr val="002060"/>
                </a:solidFill>
              </a:rPr>
            </a:br>
            <a:r>
              <a:rPr lang="en-US" sz="2400" dirty="0" smtClean="0">
                <a:solidFill>
                  <a:srgbClr val="002060"/>
                </a:solidFill>
              </a:rPr>
              <a:t>   high </a:t>
            </a:r>
            <a:r>
              <a:rPr lang="en-US" sz="2400" dirty="0">
                <a:solidFill>
                  <a:srgbClr val="002060"/>
                </a:solidFill>
              </a:rPr>
              <a:t>resolution </a:t>
            </a:r>
            <a:r>
              <a:rPr lang="en-US" sz="2400" dirty="0" smtClean="0">
                <a:solidFill>
                  <a:srgbClr val="002060"/>
                </a:solidFill>
              </a:rPr>
              <a:t>ultrasound), the program protocol would   </a:t>
            </a:r>
            <a:br>
              <a:rPr lang="en-US" sz="2400" dirty="0" smtClean="0">
                <a:solidFill>
                  <a:srgbClr val="002060"/>
                </a:solidFill>
              </a:rPr>
            </a:br>
            <a:r>
              <a:rPr lang="en-US" sz="2400" dirty="0" smtClean="0">
                <a:solidFill>
                  <a:srgbClr val="002060"/>
                </a:solidFill>
              </a:rPr>
              <a:t>   determine whether the defect is included   </a:t>
            </a:r>
            <a:br>
              <a:rPr lang="en-US" sz="2400" dirty="0" smtClean="0">
                <a:solidFill>
                  <a:srgbClr val="002060"/>
                </a:solidFill>
              </a:rPr>
            </a:br>
            <a:r>
              <a:rPr lang="en-US" sz="2400" dirty="0" smtClean="0">
                <a:solidFill>
                  <a:srgbClr val="002060"/>
                </a:solidFill>
              </a:rPr>
              <a:t>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00"/>
            <a:ext cx="8229600" cy="1143000"/>
          </a:xfrm>
        </p:spPr>
        <p:txBody>
          <a:bodyPr/>
          <a:lstStyle/>
          <a:p>
            <a:r>
              <a:rPr lang="en-US" b="1" dirty="0" smtClean="0">
                <a:solidFill>
                  <a:srgbClr val="002060"/>
                </a:solidFill>
              </a:rPr>
              <a:t>Main Epidemiological Features</a:t>
            </a:r>
            <a:endParaRPr lang="en-US" b="1" dirty="0">
              <a:solidFill>
                <a:srgbClr val="00206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913926625"/>
              </p:ext>
            </p:extLst>
          </p:nvPr>
        </p:nvGraphicFramePr>
        <p:xfrm>
          <a:off x="457199" y="692696"/>
          <a:ext cx="8313737" cy="4327926"/>
        </p:xfrm>
        <a:graphic>
          <a:graphicData uri="http://schemas.openxmlformats.org/drawingml/2006/table">
            <a:tbl>
              <a:tblPr firstRow="1" bandRow="1">
                <a:tableStyleId>{5C22544A-7EE6-4342-B048-85BDC9FD1C3A}</a:tableStyleId>
              </a:tblPr>
              <a:tblGrid>
                <a:gridCol w="2629241"/>
                <a:gridCol w="5684496"/>
              </a:tblGrid>
              <a:tr h="648072">
                <a:tc>
                  <a:txBody>
                    <a:bodyPr/>
                    <a:lstStyle/>
                    <a:p>
                      <a:r>
                        <a:rPr lang="en-US" sz="3600" noProof="0" dirty="0" smtClean="0"/>
                        <a:t>Feature</a:t>
                      </a:r>
                      <a:endParaRPr lang="en-US" sz="3600" noProof="0" dirty="0"/>
                    </a:p>
                  </a:txBody>
                  <a:tcPr/>
                </a:tc>
                <a:tc>
                  <a:txBody>
                    <a:bodyPr/>
                    <a:lstStyle/>
                    <a:p>
                      <a:r>
                        <a:rPr lang="en-US" sz="3600" noProof="0" dirty="0" smtClean="0"/>
                        <a:t>Typical  Findings</a:t>
                      </a:r>
                      <a:endParaRPr lang="en-US" sz="3600" noProof="0" dirty="0"/>
                    </a:p>
                  </a:txBody>
                  <a:tcPr/>
                </a:tc>
              </a:tr>
              <a:tr h="1326935">
                <a:tc>
                  <a:txBody>
                    <a:bodyPr/>
                    <a:lstStyle/>
                    <a:p>
                      <a:r>
                        <a:rPr lang="en-US" noProof="0" dirty="0" smtClean="0">
                          <a:solidFill>
                            <a:srgbClr val="002060"/>
                          </a:solidFill>
                        </a:rPr>
                        <a:t>Prevalence</a:t>
                      </a:r>
                    </a:p>
                  </a:txBody>
                  <a:tcPr>
                    <a:solidFill>
                      <a:schemeClr val="accent5">
                        <a:lumMod val="40000"/>
                        <a:lumOff val="60000"/>
                      </a:schemeClr>
                    </a:solidFill>
                  </a:tcPr>
                </a:tc>
                <a:tc>
                  <a:txBody>
                    <a:bodyPr/>
                    <a:lstStyle/>
                    <a:p>
                      <a:r>
                        <a:rPr lang="en-US" noProof="0" dirty="0" smtClean="0">
                          <a:solidFill>
                            <a:srgbClr val="002060"/>
                          </a:solidFill>
                        </a:rPr>
                        <a:t>Global estimate (2004-2008): 2.0 – 11.0 per 10,000*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latin typeface="+mn-lt"/>
                          <a:ea typeface="+mn-ea"/>
                          <a:cs typeface="+mn-cs"/>
                        </a:rPr>
                        <a:t>New York State, US (1983-2007): 4.38/10,000**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latin typeface="+mn-lt"/>
                          <a:ea typeface="+mn-ea"/>
                          <a:cs typeface="+mn-cs"/>
                        </a:rPr>
                        <a:t>Strasbourg, France (2010): 7.8/10,000***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latin typeface="+mn-lt"/>
                          <a:ea typeface="+mn-ea"/>
                          <a:cs typeface="+mn-cs"/>
                        </a:rPr>
                        <a:t>British Columbia, Canada (1989): 5.97/10,000****</a:t>
                      </a:r>
                      <a:endParaRPr lang="en-US" noProof="0" dirty="0">
                        <a:solidFill>
                          <a:srgbClr val="002060"/>
                        </a:solidFill>
                      </a:endParaRPr>
                    </a:p>
                  </a:txBody>
                  <a:tcPr>
                    <a:solidFill>
                      <a:schemeClr val="accent5">
                        <a:lumMod val="40000"/>
                        <a:lumOff val="60000"/>
                      </a:schemeClr>
                    </a:solidFill>
                  </a:tcPr>
                </a:tc>
              </a:tr>
              <a:tr h="1265353">
                <a:tc>
                  <a:txBody>
                    <a:bodyPr/>
                    <a:lstStyle/>
                    <a:p>
                      <a:r>
                        <a:rPr lang="en-US" noProof="0" dirty="0" smtClean="0">
                          <a:solidFill>
                            <a:srgbClr val="002060"/>
                          </a:solidFill>
                        </a:rPr>
                        <a:t>Variability of prevalence</a:t>
                      </a:r>
                      <a:endParaRPr lang="en-US" noProof="0" dirty="0">
                        <a:solidFill>
                          <a:srgbClr val="002060"/>
                        </a:solidFill>
                      </a:endParaRPr>
                    </a:p>
                  </a:txBody>
                  <a:tcPr/>
                </a:tc>
                <a:tc>
                  <a:txBody>
                    <a:bodyPr/>
                    <a:lstStyle/>
                    <a:p>
                      <a:r>
                        <a:rPr lang="en-US" noProof="0" dirty="0" smtClean="0">
                          <a:solidFill>
                            <a:srgbClr val="002060"/>
                          </a:solidFill>
                        </a:rPr>
                        <a:t>Under-ascertainment</a:t>
                      </a:r>
                      <a:r>
                        <a:rPr lang="en-US" baseline="0" noProof="0" dirty="0" smtClean="0">
                          <a:solidFill>
                            <a:srgbClr val="002060"/>
                          </a:solidFill>
                        </a:rPr>
                        <a:t> of less severe defects (digits and phalanges)</a:t>
                      </a:r>
                    </a:p>
                    <a:p>
                      <a:r>
                        <a:rPr lang="en-US" baseline="0" noProof="0" dirty="0" smtClean="0">
                          <a:solidFill>
                            <a:srgbClr val="002060"/>
                          </a:solidFill>
                        </a:rPr>
                        <a:t>Over-reporting of mild cases that do not require treatment</a:t>
                      </a:r>
                    </a:p>
                    <a:p>
                      <a:r>
                        <a:rPr lang="en-US" baseline="0" noProof="0" dirty="0" smtClean="0">
                          <a:solidFill>
                            <a:srgbClr val="002060"/>
                          </a:solidFill>
                        </a:rPr>
                        <a:t>Higher prevalence in non-Hispanic American Indians  </a:t>
                      </a:r>
                      <a:endParaRPr lang="en-US" noProof="0" dirty="0">
                        <a:solidFill>
                          <a:srgbClr val="002060"/>
                        </a:solidFill>
                      </a:endParaRPr>
                    </a:p>
                  </a:txBody>
                  <a:tcPr/>
                </a:tc>
              </a:tr>
              <a:tr h="1087566">
                <a:tc>
                  <a:txBody>
                    <a:bodyPr/>
                    <a:lstStyle/>
                    <a:p>
                      <a:r>
                        <a:rPr lang="en-US" noProof="0" dirty="0" smtClean="0">
                          <a:solidFill>
                            <a:srgbClr val="002060"/>
                          </a:solidFill>
                        </a:rPr>
                        <a:t>Associations</a:t>
                      </a:r>
                      <a:endParaRPr lang="en-US" noProof="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a:buNone/>
                        <a:tabLst/>
                        <a:defRPr/>
                      </a:pPr>
                      <a:r>
                        <a:rPr lang="en-US" sz="1800" noProof="0" dirty="0" smtClean="0">
                          <a:solidFill>
                            <a:srgbClr val="002060"/>
                          </a:solidFill>
                          <a:sym typeface="Symbol"/>
                        </a:rPr>
                        <a:t>Estimated</a:t>
                      </a:r>
                      <a:r>
                        <a:rPr lang="en-US" sz="1800" baseline="0" noProof="0" dirty="0" smtClean="0">
                          <a:solidFill>
                            <a:srgbClr val="002060"/>
                          </a:solidFill>
                          <a:sym typeface="Symbol"/>
                        </a:rPr>
                        <a:t> </a:t>
                      </a:r>
                      <a:r>
                        <a:rPr lang="en-US" sz="1800" noProof="0" dirty="0" smtClean="0">
                          <a:solidFill>
                            <a:srgbClr val="002060"/>
                          </a:solidFill>
                          <a:sym typeface="Symbol"/>
                        </a:rPr>
                        <a:t>40-50%</a:t>
                      </a:r>
                      <a:r>
                        <a:rPr lang="en-US" sz="1800" baseline="0" noProof="0" dirty="0" smtClean="0">
                          <a:solidFill>
                            <a:srgbClr val="002060"/>
                          </a:solidFill>
                        </a:rPr>
                        <a:t> of all limb deficiencies have associated</a:t>
                      </a:r>
                    </a:p>
                    <a:p>
                      <a:pPr marL="0" marR="0" indent="0" algn="l" defTabSz="914400" rtl="0" eaLnBrk="1" fontAlgn="auto" latinLnBrk="0" hangingPunct="1">
                        <a:lnSpc>
                          <a:spcPct val="100000"/>
                        </a:lnSpc>
                        <a:spcBef>
                          <a:spcPts val="0"/>
                        </a:spcBef>
                        <a:spcAft>
                          <a:spcPts val="0"/>
                        </a:spcAft>
                        <a:buClrTx/>
                        <a:buSzTx/>
                        <a:buFont typeface="Symbol"/>
                        <a:buNone/>
                        <a:tabLst/>
                        <a:defRPr/>
                      </a:pPr>
                      <a:r>
                        <a:rPr lang="en-US" sz="1800" baseline="0" noProof="0" dirty="0" smtClean="0">
                          <a:solidFill>
                            <a:srgbClr val="002060"/>
                          </a:solidFill>
                        </a:rPr>
                        <a:t>malformations </a:t>
                      </a:r>
                    </a:p>
                    <a:p>
                      <a:pPr marL="0" marR="0" indent="0" algn="l" defTabSz="914400" rtl="0" eaLnBrk="1" fontAlgn="auto" latinLnBrk="0" hangingPunct="1">
                        <a:lnSpc>
                          <a:spcPct val="100000"/>
                        </a:lnSpc>
                        <a:spcBef>
                          <a:spcPts val="0"/>
                        </a:spcBef>
                        <a:spcAft>
                          <a:spcPts val="0"/>
                        </a:spcAft>
                        <a:buClrTx/>
                        <a:buSzTx/>
                        <a:buFont typeface="Symbol"/>
                        <a:buNone/>
                        <a:tabLst/>
                        <a:defRPr/>
                      </a:pPr>
                      <a:r>
                        <a:rPr lang="en-US" sz="1800" baseline="0" noProof="0" dirty="0" smtClean="0">
                          <a:solidFill>
                            <a:srgbClr val="002060"/>
                          </a:solidFill>
                        </a:rPr>
                        <a:t>Associated defects are more frequent in pre-axial types</a:t>
                      </a:r>
                    </a:p>
                  </a:txBody>
                  <a:tcPr/>
                </a:tc>
              </a:tr>
            </a:tbl>
          </a:graphicData>
        </a:graphic>
      </p:graphicFrame>
      <p:sp>
        <p:nvSpPr>
          <p:cNvPr id="7"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16</a:t>
            </a:fld>
            <a:endParaRPr lang="en-US" sz="1000" dirty="0">
              <a:solidFill>
                <a:srgbClr val="0F56DC"/>
              </a:solidFill>
              <a:latin typeface="Calibri" pitchFamily="34" charset="0"/>
            </a:endParaRPr>
          </a:p>
        </p:txBody>
      </p:sp>
      <p:sp>
        <p:nvSpPr>
          <p:cNvPr id="3" name="TextBox 2"/>
          <p:cNvSpPr txBox="1"/>
          <p:nvPr/>
        </p:nvSpPr>
        <p:spPr>
          <a:xfrm>
            <a:off x="481906" y="4821645"/>
            <a:ext cx="8056518" cy="1754326"/>
          </a:xfrm>
          <a:prstGeom prst="rect">
            <a:avLst/>
          </a:prstGeom>
          <a:noFill/>
        </p:spPr>
        <p:txBody>
          <a:bodyPr wrap="square" rtlCol="0">
            <a:spAutoFit/>
          </a:bodyPr>
          <a:lstStyle/>
          <a:p>
            <a:r>
              <a:rPr lang="en-US" dirty="0">
                <a:solidFill>
                  <a:srgbClr val="002060"/>
                </a:solidFill>
              </a:rPr>
              <a:t> </a:t>
            </a:r>
            <a:endParaRPr lang="en-US" sz="1200" dirty="0">
              <a:solidFill>
                <a:srgbClr val="002060"/>
              </a:solidFill>
            </a:endParaRPr>
          </a:p>
          <a:p>
            <a:r>
              <a:rPr lang="en-US" sz="1000" dirty="0" smtClean="0">
                <a:solidFill>
                  <a:srgbClr val="002060"/>
                </a:solidFill>
              </a:rPr>
              <a:t>ICBDSR Annual Report, 2010.</a:t>
            </a:r>
          </a:p>
          <a:p>
            <a:r>
              <a:rPr lang="en-US" sz="1000" dirty="0" smtClean="0">
                <a:solidFill>
                  <a:srgbClr val="002060"/>
                </a:solidFill>
              </a:rPr>
              <a:t>Stoll </a:t>
            </a:r>
            <a:r>
              <a:rPr lang="en-US" sz="1000" dirty="0">
                <a:solidFill>
                  <a:srgbClr val="002060"/>
                </a:solidFill>
              </a:rPr>
              <a:t>C et al. Associated malformations in patients with limb reduction deficiencies. European J Med Genet. 2010; 53:286e290.</a:t>
            </a:r>
          </a:p>
          <a:p>
            <a:r>
              <a:rPr lang="en-US" sz="1000" dirty="0">
                <a:solidFill>
                  <a:srgbClr val="002060"/>
                </a:solidFill>
              </a:rPr>
              <a:t>Strasbourg, France: 7.8/10,000</a:t>
            </a:r>
          </a:p>
          <a:p>
            <a:r>
              <a:rPr lang="en-US" sz="1000" dirty="0" err="1" smtClean="0">
                <a:solidFill>
                  <a:srgbClr val="002060"/>
                </a:solidFill>
              </a:rPr>
              <a:t>Froster-Iskenius</a:t>
            </a:r>
            <a:r>
              <a:rPr lang="en-US" sz="1000" dirty="0" smtClean="0">
                <a:solidFill>
                  <a:srgbClr val="002060"/>
                </a:solidFill>
              </a:rPr>
              <a:t> </a:t>
            </a:r>
            <a:r>
              <a:rPr lang="en-US" sz="1000" dirty="0">
                <a:solidFill>
                  <a:srgbClr val="002060"/>
                </a:solidFill>
              </a:rPr>
              <a:t>UG &amp; Baird PA. Limb Reduction Defects in Over One Million Consecutive </a:t>
            </a:r>
            <a:r>
              <a:rPr lang="en-US" sz="1000" dirty="0" err="1">
                <a:solidFill>
                  <a:srgbClr val="002060"/>
                </a:solidFill>
              </a:rPr>
              <a:t>Livebirths</a:t>
            </a:r>
            <a:r>
              <a:rPr lang="en-US" sz="1000" dirty="0">
                <a:solidFill>
                  <a:srgbClr val="002060"/>
                </a:solidFill>
              </a:rPr>
              <a:t>. Teratology. 1989; 39:127-135</a:t>
            </a:r>
          </a:p>
          <a:p>
            <a:r>
              <a:rPr lang="en-US" sz="1000" dirty="0">
                <a:solidFill>
                  <a:srgbClr val="002060"/>
                </a:solidFill>
              </a:rPr>
              <a:t>British Columbia: 5.97/10,000</a:t>
            </a:r>
          </a:p>
          <a:p>
            <a:r>
              <a:rPr lang="en-US" sz="1000" dirty="0">
                <a:solidFill>
                  <a:srgbClr val="002060"/>
                </a:solidFill>
              </a:rPr>
              <a:t>Kim K et al. Prevalence and Trends of Selected Congenital Malformations in New York State, 1983 to 2007. Birth Defects Research (Part A) 2013; 97:619-27.</a:t>
            </a:r>
          </a:p>
          <a:p>
            <a:r>
              <a:rPr lang="en-US" sz="1000" dirty="0">
                <a:solidFill>
                  <a:srgbClr val="002060"/>
                </a:solidFill>
              </a:rPr>
              <a:t>New York State: 4.38/10,000</a:t>
            </a:r>
          </a:p>
          <a:p>
            <a:endParaRPr lang="en-US" sz="10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000" b="1" dirty="0" smtClean="0">
                <a:solidFill>
                  <a:srgbClr val="0070C0"/>
                </a:solidFill>
              </a:rPr>
              <a:t>Variation in prevalence of limb deficiency </a:t>
            </a:r>
            <a:br>
              <a:rPr lang="en-US" sz="3000" b="1" dirty="0" smtClean="0">
                <a:solidFill>
                  <a:srgbClr val="0070C0"/>
                </a:solidFill>
              </a:rPr>
            </a:br>
            <a:r>
              <a:rPr lang="en-US" sz="3000" b="1" dirty="0" smtClean="0">
                <a:solidFill>
                  <a:srgbClr val="0070C0"/>
                </a:solidFill>
              </a:rPr>
              <a:t>in 43 surveillance programs</a:t>
            </a:r>
            <a:br>
              <a:rPr lang="en-US" sz="3000" b="1" dirty="0" smtClean="0">
                <a:solidFill>
                  <a:srgbClr val="0070C0"/>
                </a:solidFill>
              </a:rPr>
            </a:br>
            <a:r>
              <a:rPr lang="en-US" sz="3000" b="1" dirty="0" smtClean="0">
                <a:solidFill>
                  <a:srgbClr val="0070C0"/>
                </a:solidFill>
              </a:rPr>
              <a:t> (ICBDSR, 2004-2008)</a:t>
            </a:r>
            <a:endParaRPr lang="en-US" sz="3000" b="1" dirty="0">
              <a:solidFill>
                <a:srgbClr val="0070C0"/>
              </a:solidFill>
            </a:endParaRPr>
          </a:p>
        </p:txBody>
      </p:sp>
      <p:graphicFrame>
        <p:nvGraphicFramePr>
          <p:cNvPr id="3" name="Grafico 2"/>
          <p:cNvGraphicFramePr/>
          <p:nvPr>
            <p:extLst>
              <p:ext uri="{D42A27DB-BD31-4B8C-83A1-F6EECF244321}">
                <p14:modId xmlns:p14="http://schemas.microsoft.com/office/powerpoint/2010/main" val="1233952471"/>
              </p:ext>
            </p:extLst>
          </p:nvPr>
        </p:nvGraphicFramePr>
        <p:xfrm>
          <a:off x="467544" y="2057400"/>
          <a:ext cx="7992888" cy="3603848"/>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llaDiTesto 10"/>
          <p:cNvSpPr txBox="1"/>
          <p:nvPr/>
        </p:nvSpPr>
        <p:spPr>
          <a:xfrm rot="16200000">
            <a:off x="-670271" y="3348929"/>
            <a:ext cx="2007344" cy="276999"/>
          </a:xfrm>
          <a:prstGeom prst="rect">
            <a:avLst/>
          </a:prstGeom>
          <a:noFill/>
        </p:spPr>
        <p:txBody>
          <a:bodyPr wrap="none" rtlCol="0">
            <a:spAutoFit/>
          </a:bodyPr>
          <a:lstStyle/>
          <a:p>
            <a:r>
              <a:rPr lang="en-US" sz="1200" b="1" dirty="0" smtClean="0">
                <a:solidFill>
                  <a:schemeClr val="tx2">
                    <a:lumMod val="75000"/>
                  </a:schemeClr>
                </a:solidFill>
              </a:rPr>
              <a:t>Prevalence per 10,000 births</a:t>
            </a:r>
            <a:endParaRPr lang="en-US" sz="1200" b="1" dirty="0">
              <a:solidFill>
                <a:schemeClr val="tx2">
                  <a:lumMod val="75000"/>
                </a:schemeClr>
              </a:solidFill>
            </a:endParaRPr>
          </a:p>
        </p:txBody>
      </p:sp>
      <p:sp>
        <p:nvSpPr>
          <p:cNvPr id="12" name="CasellaDiTesto 11"/>
          <p:cNvSpPr txBox="1"/>
          <p:nvPr/>
        </p:nvSpPr>
        <p:spPr>
          <a:xfrm>
            <a:off x="2195736" y="5641503"/>
            <a:ext cx="4752528" cy="307777"/>
          </a:xfrm>
          <a:prstGeom prst="rect">
            <a:avLst/>
          </a:prstGeom>
          <a:noFill/>
        </p:spPr>
        <p:txBody>
          <a:bodyPr wrap="square" rtlCol="0">
            <a:spAutoFit/>
          </a:bodyPr>
          <a:lstStyle/>
          <a:p>
            <a:pPr algn="ctr"/>
            <a:r>
              <a:rPr lang="en-US" sz="1400" b="1" dirty="0" smtClean="0">
                <a:solidFill>
                  <a:srgbClr val="002060"/>
                </a:solidFill>
              </a:rPr>
              <a:t>ICBDSR Programs</a:t>
            </a:r>
            <a:endParaRPr lang="en-US" sz="1400" b="1" dirty="0">
              <a:solidFill>
                <a:srgbClr val="002060"/>
              </a:solidFill>
            </a:endParaRPr>
          </a:p>
        </p:txBody>
      </p:sp>
      <p:sp>
        <p:nvSpPr>
          <p:cNvPr id="7"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17</a:t>
            </a:fld>
            <a:endParaRPr lang="en-US" sz="1000" dirty="0">
              <a:solidFill>
                <a:srgbClr val="0F56D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b="1" dirty="0" smtClean="0">
                <a:solidFill>
                  <a:srgbClr val="002060"/>
                </a:solidFill>
              </a:rPr>
              <a:t>Approximate Proportion of Various Subtypes of Limb Deficiencies</a:t>
            </a:r>
            <a:endParaRPr lang="en-US" sz="3200" b="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010" y="1772816"/>
            <a:ext cx="7864790" cy="4176464"/>
          </a:xfrm>
        </p:spPr>
      </p:pic>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18</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16009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65137" y="116632"/>
            <a:ext cx="8229600" cy="936104"/>
          </a:xfrm>
        </p:spPr>
        <p:txBody>
          <a:bodyPr>
            <a:normAutofit/>
          </a:bodyPr>
          <a:lstStyle/>
          <a:p>
            <a:r>
              <a:rPr lang="en-US" sz="3600" b="1" dirty="0" smtClean="0">
                <a:solidFill>
                  <a:srgbClr val="002060"/>
                </a:solidFill>
              </a:rPr>
              <a:t>Tips for </a:t>
            </a:r>
            <a:r>
              <a:rPr lang="en-US" sz="3600" b="1" dirty="0">
                <a:solidFill>
                  <a:srgbClr val="002060"/>
                </a:solidFill>
              </a:rPr>
              <a:t>R</a:t>
            </a:r>
            <a:r>
              <a:rPr lang="en-US" sz="3600" b="1" dirty="0" smtClean="0">
                <a:solidFill>
                  <a:srgbClr val="002060"/>
                </a:solidFill>
              </a:rPr>
              <a:t>eporting</a:t>
            </a:r>
          </a:p>
        </p:txBody>
      </p:sp>
      <p:sp>
        <p:nvSpPr>
          <p:cNvPr id="8195" name="Segnaposto contenuto 2"/>
          <p:cNvSpPr>
            <a:spLocks noGrp="1"/>
          </p:cNvSpPr>
          <p:nvPr>
            <p:ph idx="1"/>
          </p:nvPr>
        </p:nvSpPr>
        <p:spPr>
          <a:xfrm>
            <a:off x="475456" y="1340768"/>
            <a:ext cx="8345016" cy="4968552"/>
          </a:xfrm>
        </p:spPr>
        <p:txBody>
          <a:bodyPr>
            <a:noAutofit/>
          </a:bodyPr>
          <a:lstStyle/>
          <a:p>
            <a:pPr>
              <a:spcAft>
                <a:spcPts val="600"/>
              </a:spcAft>
            </a:pPr>
            <a:r>
              <a:rPr lang="en-US" sz="2400" dirty="0">
                <a:solidFill>
                  <a:schemeClr val="tx2"/>
                </a:solidFill>
              </a:rPr>
              <a:t>Describe the defect(s) precisely, indicating the </a:t>
            </a:r>
            <a:r>
              <a:rPr lang="en-US" sz="2400" dirty="0" smtClean="0">
                <a:solidFill>
                  <a:schemeClr val="tx2"/>
                </a:solidFill>
              </a:rPr>
              <a:t>bones involved </a:t>
            </a:r>
            <a:endParaRPr lang="en-US" sz="2400" dirty="0">
              <a:solidFill>
                <a:schemeClr val="tx2"/>
              </a:solidFill>
            </a:endParaRPr>
          </a:p>
          <a:p>
            <a:pPr>
              <a:spcAft>
                <a:spcPts val="600"/>
              </a:spcAft>
            </a:pPr>
            <a:r>
              <a:rPr lang="en-US" sz="2400" dirty="0">
                <a:solidFill>
                  <a:schemeClr val="tx2"/>
                </a:solidFill>
              </a:rPr>
              <a:t>Deficiencies affecting upper and lower limbs, even if different, are considered  a single anomaly</a:t>
            </a:r>
          </a:p>
          <a:p>
            <a:pPr>
              <a:spcAft>
                <a:spcPts val="600"/>
              </a:spcAft>
            </a:pPr>
            <a:r>
              <a:rPr lang="en-US" sz="2400" dirty="0" smtClean="0">
                <a:solidFill>
                  <a:schemeClr val="tx2"/>
                </a:solidFill>
              </a:rPr>
              <a:t>Take photographs; they are useful for review but </a:t>
            </a:r>
            <a:r>
              <a:rPr lang="en-US" sz="2400" dirty="0">
                <a:solidFill>
                  <a:schemeClr val="tx2"/>
                </a:solidFill>
              </a:rPr>
              <a:t>not sufficient for </a:t>
            </a:r>
            <a:r>
              <a:rPr lang="en-US" sz="2400" dirty="0" smtClean="0">
                <a:solidFill>
                  <a:schemeClr val="tx2"/>
                </a:solidFill>
              </a:rPr>
              <a:t>confirmation of diagnosis</a:t>
            </a:r>
            <a:endParaRPr lang="en-US" sz="2400" dirty="0">
              <a:solidFill>
                <a:schemeClr val="tx2"/>
              </a:solidFill>
            </a:endParaRPr>
          </a:p>
          <a:p>
            <a:r>
              <a:rPr lang="en-US" sz="2400" dirty="0" smtClean="0">
                <a:solidFill>
                  <a:schemeClr val="tx2"/>
                </a:solidFill>
              </a:rPr>
              <a:t>Describe </a:t>
            </a:r>
            <a:r>
              <a:rPr lang="en-US" sz="2400" dirty="0">
                <a:solidFill>
                  <a:schemeClr val="tx2"/>
                </a:solidFill>
              </a:rPr>
              <a:t>additional malformations if present </a:t>
            </a:r>
          </a:p>
          <a:p>
            <a:r>
              <a:rPr lang="en-US" sz="2400" dirty="0" smtClean="0">
                <a:solidFill>
                  <a:schemeClr val="tx2"/>
                </a:solidFill>
              </a:rPr>
              <a:t>Indicate whether a specialist was consulted</a:t>
            </a:r>
          </a:p>
          <a:p>
            <a:endParaRPr lang="en-US" sz="2400" dirty="0" smtClean="0">
              <a:solidFill>
                <a:srgbClr val="002060"/>
              </a:solidFill>
            </a:endParaRPr>
          </a:p>
        </p:txBody>
      </p:sp>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19</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16712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edg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edg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edg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edge">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edge">
                                      <p:cBhvr>
                                        <p:cTn id="27"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rPr>
              <a:t>Learning Objectives</a:t>
            </a:r>
            <a:endParaRPr lang="en-US" sz="3600" b="1" dirty="0">
              <a:solidFill>
                <a:schemeClr val="tx2"/>
              </a:solidFill>
            </a:endParaRPr>
          </a:p>
        </p:txBody>
      </p:sp>
      <p:sp>
        <p:nvSpPr>
          <p:cNvPr id="3" name="Content Placeholder 2"/>
          <p:cNvSpPr>
            <a:spLocks noGrp="1"/>
          </p:cNvSpPr>
          <p:nvPr>
            <p:ph idx="1"/>
          </p:nvPr>
        </p:nvSpPr>
        <p:spPr/>
        <p:txBody>
          <a:bodyPr/>
          <a:lstStyle/>
          <a:p>
            <a:r>
              <a:rPr lang="en-US" dirty="0">
                <a:solidFill>
                  <a:schemeClr val="tx2"/>
                </a:solidFill>
                <a:latin typeface="+mj-lt"/>
                <a:cs typeface="Arial" pitchFamily="34" charset="0"/>
              </a:rPr>
              <a:t>By the end of this presentation participants will be able to describe</a:t>
            </a:r>
            <a:r>
              <a:rPr lang="en-US" dirty="0" smtClean="0">
                <a:solidFill>
                  <a:schemeClr val="tx2"/>
                </a:solidFill>
                <a:latin typeface="+mj-lt"/>
                <a:cs typeface="Arial" pitchFamily="34" charset="0"/>
              </a:rPr>
              <a:t>:</a:t>
            </a:r>
          </a:p>
          <a:p>
            <a:pPr lvl="1"/>
            <a:r>
              <a:rPr lang="en-US" dirty="0" smtClean="0">
                <a:solidFill>
                  <a:schemeClr val="tx2"/>
                </a:solidFill>
                <a:latin typeface="+mj-lt"/>
                <a:cs typeface="Arial" pitchFamily="34" charset="0"/>
              </a:rPr>
              <a:t>Classification of limb deficiencies</a:t>
            </a:r>
            <a:endParaRPr lang="en-US" dirty="0">
              <a:solidFill>
                <a:schemeClr val="tx2"/>
              </a:solidFill>
              <a:latin typeface="+mj-lt"/>
              <a:cs typeface="Arial" pitchFamily="34" charset="0"/>
            </a:endParaRPr>
          </a:p>
          <a:p>
            <a:pPr lvl="1"/>
            <a:r>
              <a:rPr lang="en-US" dirty="0">
                <a:solidFill>
                  <a:schemeClr val="tx2"/>
                </a:solidFill>
                <a:latin typeface="+mj-lt"/>
                <a:cs typeface="Arial" pitchFamily="34" charset="0"/>
              </a:rPr>
              <a:t>Clinical features of </a:t>
            </a:r>
            <a:r>
              <a:rPr lang="en-US" dirty="0" smtClean="0">
                <a:solidFill>
                  <a:schemeClr val="tx2"/>
                </a:solidFill>
                <a:latin typeface="+mj-lt"/>
                <a:cs typeface="Arial" panose="020B0604020202020204" pitchFamily="34" charset="0"/>
              </a:rPr>
              <a:t>limb deficiencies</a:t>
            </a:r>
            <a:endParaRPr lang="en-US" dirty="0">
              <a:solidFill>
                <a:schemeClr val="tx2"/>
              </a:solidFill>
              <a:latin typeface="+mj-lt"/>
              <a:cs typeface="Arial" pitchFamily="34" charset="0"/>
            </a:endParaRPr>
          </a:p>
          <a:p>
            <a:pPr lvl="1"/>
            <a:r>
              <a:rPr lang="en-US" dirty="0">
                <a:solidFill>
                  <a:schemeClr val="tx2"/>
                </a:solidFill>
                <a:latin typeface="+mj-lt"/>
                <a:cs typeface="Arial" pitchFamily="34" charset="0"/>
              </a:rPr>
              <a:t>Elements of coding and reporting</a:t>
            </a:r>
          </a:p>
          <a:p>
            <a:pPr lvl="1"/>
            <a:r>
              <a:rPr lang="en-US" dirty="0">
                <a:solidFill>
                  <a:schemeClr val="tx2"/>
                </a:solidFill>
                <a:latin typeface="+mj-lt"/>
                <a:cs typeface="Arial" pitchFamily="34" charset="0"/>
              </a:rPr>
              <a:t>Main epidemiological features of limb deficiencies</a:t>
            </a:r>
          </a:p>
          <a:p>
            <a:endParaRPr lang="en-US" dirty="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02060"/>
                </a:solidFill>
                <a:latin typeface="Calibri" pitchFamily="34" charset="0"/>
              </a:rPr>
              <a:t>Limb deficiencies                                                                                                                                                            			</a:t>
            </a:r>
            <a:r>
              <a:rPr lang="en-U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a:defRPr/>
              </a:pPr>
              <a:t>2</a:t>
            </a:fld>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37232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rgbClr val="002060"/>
                </a:solidFill>
              </a:rPr>
              <a:t>Example of Standard Drawing </a:t>
            </a:r>
            <a:endParaRPr lang="en-US" b="1" dirty="0">
              <a:solidFill>
                <a:srgbClr val="002060"/>
              </a:solidFill>
            </a:endParaRPr>
          </a:p>
        </p:txBody>
      </p:sp>
      <p:pic>
        <p:nvPicPr>
          <p:cNvPr id="1026" name="Picture 2" descr="C:\Users\Pierpaolo\Pictures\Scaneer da simo\Figura_arti.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23949" y="2204864"/>
            <a:ext cx="7664475" cy="1831099"/>
          </a:xfrm>
          <a:prstGeom prst="rect">
            <a:avLst/>
          </a:prstGeom>
          <a:noFill/>
          <a:ln w="9525">
            <a:solidFill>
              <a:srgbClr val="0070C0"/>
            </a:solidFill>
          </a:ln>
        </p:spPr>
      </p:pic>
      <p:pic>
        <p:nvPicPr>
          <p:cNvPr id="8" name="Picture 2" descr="C:\Users\Pierpaolo\Pictures\Scaneer da simo\Figura_arti.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23949" y="4365104"/>
            <a:ext cx="7664475" cy="914576"/>
          </a:xfrm>
          <a:prstGeom prst="rect">
            <a:avLst/>
          </a:prstGeom>
          <a:noFill/>
          <a:ln w="9525">
            <a:solidFill>
              <a:srgbClr val="0070C0"/>
            </a:solidFill>
          </a:ln>
        </p:spPr>
      </p:pic>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20</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262372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Recommendations</a:t>
            </a:r>
            <a:r>
              <a:rPr lang="en-US" sz="3600" dirty="0">
                <a:solidFill>
                  <a:srgbClr val="002060"/>
                </a:solidFill>
              </a:rPr>
              <a:t/>
            </a:r>
            <a:br>
              <a:rPr lang="en-US" sz="3600" dirty="0">
                <a:solidFill>
                  <a:srgbClr val="002060"/>
                </a:solidFill>
              </a:rPr>
            </a:br>
            <a:endParaRPr lang="en-US" sz="3600" dirty="0">
              <a:solidFill>
                <a:srgbClr val="002060"/>
              </a:solidFill>
            </a:endParaRPr>
          </a:p>
        </p:txBody>
      </p:sp>
      <p:sp>
        <p:nvSpPr>
          <p:cNvPr id="5" name="Content Placeholder 4"/>
          <p:cNvSpPr>
            <a:spLocks noGrp="1"/>
          </p:cNvSpPr>
          <p:nvPr>
            <p:ph idx="1"/>
          </p:nvPr>
        </p:nvSpPr>
        <p:spPr>
          <a:xfrm>
            <a:off x="457200" y="1124744"/>
            <a:ext cx="8229600" cy="4988024"/>
          </a:xfrm>
        </p:spPr>
        <p:txBody>
          <a:bodyPr>
            <a:noAutofit/>
          </a:bodyPr>
          <a:lstStyle/>
          <a:p>
            <a:pPr marL="0" indent="0">
              <a:buNone/>
            </a:pPr>
            <a:r>
              <a:rPr lang="en-GB" sz="1800" dirty="0" smtClean="0">
                <a:solidFill>
                  <a:srgbClr val="002060"/>
                </a:solidFill>
              </a:rPr>
              <a:t>Reduction </a:t>
            </a:r>
            <a:r>
              <a:rPr lang="en-GB" sz="1800" dirty="0">
                <a:solidFill>
                  <a:srgbClr val="002060"/>
                </a:solidFill>
              </a:rPr>
              <a:t>defects of upper limbs</a:t>
            </a:r>
            <a:endParaRPr lang="en-US" sz="1800" dirty="0">
              <a:solidFill>
                <a:srgbClr val="002060"/>
              </a:solidFill>
            </a:endParaRPr>
          </a:p>
          <a:p>
            <a:r>
              <a:rPr lang="en-GB" sz="1050" dirty="0">
                <a:solidFill>
                  <a:srgbClr val="002060"/>
                </a:solidFill>
              </a:rPr>
              <a:t>Q71 	Reduction defects of upper limb (avoid using this general code if more specific information is available)</a:t>
            </a:r>
            <a:endParaRPr lang="en-US" sz="1050" dirty="0">
              <a:solidFill>
                <a:srgbClr val="002060"/>
              </a:solidFill>
            </a:endParaRPr>
          </a:p>
          <a:p>
            <a:r>
              <a:rPr lang="en-GB" sz="1050" dirty="0">
                <a:solidFill>
                  <a:srgbClr val="002060"/>
                </a:solidFill>
              </a:rPr>
              <a:t>Q71.0	Congenital complete absence of upper limb(s)</a:t>
            </a:r>
            <a:endParaRPr lang="en-US" sz="1050" dirty="0">
              <a:solidFill>
                <a:srgbClr val="002060"/>
              </a:solidFill>
            </a:endParaRPr>
          </a:p>
          <a:p>
            <a:pPr marL="0" indent="0">
              <a:buNone/>
            </a:pPr>
            <a:r>
              <a:rPr lang="en-GB" sz="1050" dirty="0" smtClean="0">
                <a:solidFill>
                  <a:srgbClr val="002060"/>
                </a:solidFill>
              </a:rPr>
              <a:t>                          Amelia </a:t>
            </a:r>
            <a:r>
              <a:rPr lang="en-GB" sz="1050" dirty="0">
                <a:solidFill>
                  <a:srgbClr val="002060"/>
                </a:solidFill>
              </a:rPr>
              <a:t>of upper limb</a:t>
            </a:r>
            <a:endParaRPr lang="en-US" sz="1050" dirty="0">
              <a:solidFill>
                <a:srgbClr val="002060"/>
              </a:solidFill>
            </a:endParaRPr>
          </a:p>
          <a:p>
            <a:r>
              <a:rPr lang="en-GB" sz="1050" dirty="0">
                <a:solidFill>
                  <a:srgbClr val="002060"/>
                </a:solidFill>
              </a:rPr>
              <a:t>Q71.1	Congenital absence of upper arm and forearm with hand present</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Phocomelia</a:t>
            </a:r>
            <a:r>
              <a:rPr lang="en-GB" sz="1050" dirty="0" smtClean="0">
                <a:solidFill>
                  <a:srgbClr val="002060"/>
                </a:solidFill>
              </a:rPr>
              <a:t> </a:t>
            </a:r>
            <a:r>
              <a:rPr lang="en-GB" sz="1050" dirty="0">
                <a:solidFill>
                  <a:srgbClr val="002060"/>
                </a:solidFill>
              </a:rPr>
              <a:t>of upper limb</a:t>
            </a:r>
            <a:endParaRPr lang="en-US" sz="1050" dirty="0">
              <a:solidFill>
                <a:srgbClr val="002060"/>
              </a:solidFill>
            </a:endParaRPr>
          </a:p>
          <a:p>
            <a:r>
              <a:rPr lang="en-GB" sz="1050" dirty="0">
                <a:solidFill>
                  <a:srgbClr val="002060"/>
                </a:solidFill>
              </a:rPr>
              <a:t>Q71.2	Congenital absence of both forearm and hand</a:t>
            </a:r>
            <a:endParaRPr lang="en-US" sz="1050" dirty="0">
              <a:solidFill>
                <a:srgbClr val="002060"/>
              </a:solidFill>
            </a:endParaRPr>
          </a:p>
          <a:p>
            <a:r>
              <a:rPr lang="en-GB" sz="1050" dirty="0">
                <a:solidFill>
                  <a:srgbClr val="002060"/>
                </a:solidFill>
              </a:rPr>
              <a:t>Q71.3	Congenital absence of hand and finger(s)</a:t>
            </a:r>
            <a:endParaRPr lang="en-US" sz="1050" dirty="0">
              <a:solidFill>
                <a:srgbClr val="002060"/>
              </a:solidFill>
            </a:endParaRPr>
          </a:p>
          <a:p>
            <a:r>
              <a:rPr lang="en-GB" sz="1050" dirty="0">
                <a:solidFill>
                  <a:srgbClr val="002060"/>
                </a:solidFill>
              </a:rPr>
              <a:t>Q71.30	Congenital absence of finger(s) </a:t>
            </a:r>
            <a:endParaRPr lang="en-US" sz="1050" dirty="0">
              <a:solidFill>
                <a:srgbClr val="002060"/>
              </a:solidFill>
            </a:endParaRPr>
          </a:p>
          <a:p>
            <a:pPr marL="0" indent="0">
              <a:buNone/>
            </a:pPr>
            <a:r>
              <a:rPr lang="en-GB" sz="1050" dirty="0" smtClean="0">
                <a:solidFill>
                  <a:srgbClr val="002060"/>
                </a:solidFill>
              </a:rPr>
              <a:t>                          (</a:t>
            </a:r>
            <a:r>
              <a:rPr lang="en-GB" sz="1050" dirty="0">
                <a:solidFill>
                  <a:srgbClr val="002060"/>
                </a:solidFill>
              </a:rPr>
              <a:t>Remainder of hand intact)</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Aphalangia</a:t>
            </a:r>
            <a:r>
              <a:rPr lang="en-GB" sz="1050" dirty="0">
                <a:solidFill>
                  <a:srgbClr val="002060"/>
                </a:solidFill>
              </a:rPr>
              <a:t>: absent phalanx (an individual bone in a finger) or phalanges</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Adactyly</a:t>
            </a:r>
            <a:r>
              <a:rPr lang="en-GB" sz="1050" dirty="0">
                <a:solidFill>
                  <a:srgbClr val="002060"/>
                </a:solidFill>
              </a:rPr>
              <a:t>: absence of fingers (generally refers to all fingers on a hand, although soft tissue nubbins without bones can </a:t>
            </a:r>
            <a:r>
              <a:rPr lang="en-GB" sz="1050" dirty="0" smtClean="0">
                <a:solidFill>
                  <a:srgbClr val="002060"/>
                </a:solidFill>
              </a:rPr>
              <a:t> be </a:t>
            </a:r>
            <a:r>
              <a:rPr lang="en-GB" sz="1050" dirty="0">
                <a:solidFill>
                  <a:srgbClr val="002060"/>
                </a:solidFill>
              </a:rPr>
              <a:t>present)</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Oligodactyly</a:t>
            </a:r>
            <a:r>
              <a:rPr lang="en-GB" sz="1050" dirty="0">
                <a:solidFill>
                  <a:srgbClr val="002060"/>
                </a:solidFill>
              </a:rPr>
              <a:t>: fewer than 10 complete fingers</a:t>
            </a:r>
            <a:endParaRPr lang="en-US" sz="1050" dirty="0">
              <a:solidFill>
                <a:srgbClr val="002060"/>
              </a:solidFill>
            </a:endParaRPr>
          </a:p>
          <a:p>
            <a:r>
              <a:rPr lang="en-GB" sz="1050" dirty="0">
                <a:solidFill>
                  <a:srgbClr val="002060"/>
                </a:solidFill>
              </a:rPr>
              <a:t>Q71.31	Absence or hypoplasia of thumb</a:t>
            </a:r>
            <a:endParaRPr lang="en-US" sz="1050" dirty="0">
              <a:solidFill>
                <a:srgbClr val="002060"/>
              </a:solidFill>
            </a:endParaRPr>
          </a:p>
          <a:p>
            <a:pPr marL="0" indent="0">
              <a:buNone/>
            </a:pPr>
            <a:r>
              <a:rPr lang="en-GB" sz="1050" dirty="0" smtClean="0">
                <a:solidFill>
                  <a:srgbClr val="002060"/>
                </a:solidFill>
              </a:rPr>
              <a:t>                          (</a:t>
            </a:r>
            <a:r>
              <a:rPr lang="en-GB" sz="1050" dirty="0">
                <a:solidFill>
                  <a:srgbClr val="002060"/>
                </a:solidFill>
              </a:rPr>
              <a:t>Other digits intact)</a:t>
            </a:r>
            <a:endParaRPr lang="en-US" sz="1050" dirty="0">
              <a:solidFill>
                <a:srgbClr val="002060"/>
              </a:solidFill>
            </a:endParaRPr>
          </a:p>
          <a:p>
            <a:r>
              <a:rPr lang="en-GB" sz="1050" dirty="0">
                <a:solidFill>
                  <a:srgbClr val="002060"/>
                </a:solidFill>
              </a:rPr>
              <a:t>Q71.4	Longitudinal reduction defect of radius		</a:t>
            </a:r>
            <a:endParaRPr lang="en-US" sz="1050" dirty="0">
              <a:solidFill>
                <a:srgbClr val="002060"/>
              </a:solidFill>
            </a:endParaRPr>
          </a:p>
          <a:p>
            <a:pPr marL="0" indent="0">
              <a:buNone/>
            </a:pPr>
            <a:r>
              <a:rPr lang="es-ES" sz="1050" dirty="0" smtClean="0">
                <a:solidFill>
                  <a:srgbClr val="002060"/>
                </a:solidFill>
              </a:rPr>
              <a:t>                          Radial </a:t>
            </a:r>
            <a:r>
              <a:rPr lang="es-ES" sz="1050" dirty="0">
                <a:solidFill>
                  <a:srgbClr val="002060"/>
                </a:solidFill>
              </a:rPr>
              <a:t>aplasia/</a:t>
            </a:r>
            <a:r>
              <a:rPr lang="es-ES" sz="1050" dirty="0" err="1">
                <a:solidFill>
                  <a:srgbClr val="002060"/>
                </a:solidFill>
              </a:rPr>
              <a:t>hypoplasia</a:t>
            </a:r>
            <a:endParaRPr lang="en-US" sz="1050" dirty="0">
              <a:solidFill>
                <a:srgbClr val="002060"/>
              </a:solidFill>
            </a:endParaRPr>
          </a:p>
          <a:p>
            <a:pPr marL="0" indent="0">
              <a:buNone/>
            </a:pPr>
            <a:r>
              <a:rPr lang="es-ES" sz="1050" dirty="0" smtClean="0">
                <a:solidFill>
                  <a:srgbClr val="002060"/>
                </a:solidFill>
              </a:rPr>
              <a:t>                          </a:t>
            </a:r>
            <a:r>
              <a:rPr lang="es-ES" sz="1050" dirty="0" err="1" smtClean="0">
                <a:solidFill>
                  <a:srgbClr val="002060"/>
                </a:solidFill>
              </a:rPr>
              <a:t>Clubhand</a:t>
            </a:r>
            <a:r>
              <a:rPr lang="es-ES" sz="1050" dirty="0" smtClean="0">
                <a:solidFill>
                  <a:srgbClr val="002060"/>
                </a:solidFill>
              </a:rPr>
              <a:t> </a:t>
            </a:r>
            <a:r>
              <a:rPr lang="es-ES" sz="1050" dirty="0">
                <a:solidFill>
                  <a:srgbClr val="002060"/>
                </a:solidFill>
              </a:rPr>
              <a:t>(</a:t>
            </a:r>
            <a:r>
              <a:rPr lang="es-ES" sz="1050" dirty="0" err="1">
                <a:solidFill>
                  <a:srgbClr val="002060"/>
                </a:solidFill>
              </a:rPr>
              <a:t>congenital</a:t>
            </a:r>
            <a:r>
              <a:rPr lang="es-ES" sz="1050" dirty="0">
                <a:solidFill>
                  <a:srgbClr val="002060"/>
                </a:solidFill>
              </a:rPr>
              <a:t>)</a:t>
            </a:r>
            <a:endParaRPr lang="en-US" sz="1050" dirty="0">
              <a:solidFill>
                <a:srgbClr val="002060"/>
              </a:solidFill>
            </a:endParaRPr>
          </a:p>
          <a:p>
            <a:pPr marL="0" indent="0">
              <a:buNone/>
            </a:pPr>
            <a:r>
              <a:rPr lang="en-GB" sz="1050" dirty="0" smtClean="0">
                <a:solidFill>
                  <a:srgbClr val="002060"/>
                </a:solidFill>
              </a:rPr>
              <a:t>                          Radial </a:t>
            </a:r>
            <a:r>
              <a:rPr lang="en-GB" sz="1050" dirty="0" err="1">
                <a:solidFill>
                  <a:srgbClr val="002060"/>
                </a:solidFill>
              </a:rPr>
              <a:t>clubhand</a:t>
            </a:r>
            <a:endParaRPr lang="en-US" sz="1050" dirty="0">
              <a:solidFill>
                <a:srgbClr val="002060"/>
              </a:solidFill>
            </a:endParaRPr>
          </a:p>
          <a:p>
            <a:r>
              <a:rPr lang="en-GB" sz="1050" dirty="0">
                <a:solidFill>
                  <a:srgbClr val="002060"/>
                </a:solidFill>
              </a:rPr>
              <a:t>Q71.5	Longitudinal reduction defect of ulna</a:t>
            </a:r>
            <a:endParaRPr lang="en-US" sz="1050" dirty="0">
              <a:solidFill>
                <a:srgbClr val="002060"/>
              </a:solidFill>
            </a:endParaRPr>
          </a:p>
          <a:p>
            <a:pPr marL="0" indent="0">
              <a:buNone/>
            </a:pPr>
            <a:r>
              <a:rPr lang="es-ES" sz="1050" dirty="0" smtClean="0">
                <a:solidFill>
                  <a:srgbClr val="002060"/>
                </a:solidFill>
              </a:rPr>
              <a:t>                           </a:t>
            </a:r>
            <a:r>
              <a:rPr lang="es-ES" sz="1050" dirty="0" err="1" smtClean="0">
                <a:solidFill>
                  <a:srgbClr val="002060"/>
                </a:solidFill>
              </a:rPr>
              <a:t>Ulnar</a:t>
            </a:r>
            <a:r>
              <a:rPr lang="es-ES" sz="1050" dirty="0" smtClean="0">
                <a:solidFill>
                  <a:srgbClr val="002060"/>
                </a:solidFill>
              </a:rPr>
              <a:t> </a:t>
            </a:r>
            <a:r>
              <a:rPr lang="es-ES" sz="1050" dirty="0">
                <a:solidFill>
                  <a:srgbClr val="002060"/>
                </a:solidFill>
              </a:rPr>
              <a:t>aplasia/</a:t>
            </a:r>
            <a:r>
              <a:rPr lang="es-ES" sz="1050" dirty="0" err="1">
                <a:solidFill>
                  <a:srgbClr val="002060"/>
                </a:solidFill>
              </a:rPr>
              <a:t>hypoplasia</a:t>
            </a:r>
            <a:endParaRPr lang="en-US" sz="1050" dirty="0">
              <a:solidFill>
                <a:srgbClr val="002060"/>
              </a:solidFill>
            </a:endParaRPr>
          </a:p>
          <a:p>
            <a:r>
              <a:rPr lang="es-ES" sz="1050" dirty="0">
                <a:solidFill>
                  <a:srgbClr val="002060"/>
                </a:solidFill>
              </a:rPr>
              <a:t>Q71.6	</a:t>
            </a:r>
            <a:r>
              <a:rPr lang="es-ES" sz="1050" dirty="0" err="1">
                <a:solidFill>
                  <a:srgbClr val="002060"/>
                </a:solidFill>
              </a:rPr>
              <a:t>Lobster-claw</a:t>
            </a:r>
            <a:r>
              <a:rPr lang="es-ES" sz="1050" dirty="0">
                <a:solidFill>
                  <a:srgbClr val="002060"/>
                </a:solidFill>
              </a:rPr>
              <a:t> </a:t>
            </a:r>
            <a:r>
              <a:rPr lang="es-ES" sz="1050" dirty="0" err="1">
                <a:solidFill>
                  <a:srgbClr val="002060"/>
                </a:solidFill>
              </a:rPr>
              <a:t>hand</a:t>
            </a:r>
            <a:endParaRPr lang="en-US" sz="1050" dirty="0">
              <a:solidFill>
                <a:srgbClr val="002060"/>
              </a:solidFill>
            </a:endParaRPr>
          </a:p>
          <a:p>
            <a:pPr marL="0" indent="0">
              <a:buNone/>
            </a:pPr>
            <a:r>
              <a:rPr lang="en-GB" sz="1050" dirty="0" smtClean="0">
                <a:solidFill>
                  <a:srgbClr val="002060"/>
                </a:solidFill>
              </a:rPr>
              <a:t>                          Split </a:t>
            </a:r>
            <a:r>
              <a:rPr lang="en-GB" sz="1050" dirty="0">
                <a:solidFill>
                  <a:srgbClr val="002060"/>
                </a:solidFill>
              </a:rPr>
              <a:t>hand</a:t>
            </a:r>
            <a:endParaRPr lang="en-US" sz="1050" dirty="0">
              <a:solidFill>
                <a:srgbClr val="002060"/>
              </a:solidFill>
            </a:endParaRPr>
          </a:p>
          <a:p>
            <a:pPr marL="0" indent="0">
              <a:buNone/>
            </a:pPr>
            <a:r>
              <a:rPr lang="en-GB" sz="1050" dirty="0" smtClean="0">
                <a:solidFill>
                  <a:srgbClr val="002060"/>
                </a:solidFill>
              </a:rPr>
              <a:t>                          Congenital </a:t>
            </a:r>
            <a:r>
              <a:rPr lang="en-GB" sz="1050" dirty="0">
                <a:solidFill>
                  <a:srgbClr val="002060"/>
                </a:solidFill>
              </a:rPr>
              <a:t>cleft hand</a:t>
            </a:r>
            <a:endParaRPr lang="en-US" sz="1050" dirty="0">
              <a:solidFill>
                <a:srgbClr val="002060"/>
              </a:solidFill>
            </a:endParaRPr>
          </a:p>
          <a:p>
            <a:r>
              <a:rPr lang="en-GB" sz="1050" dirty="0">
                <a:solidFill>
                  <a:srgbClr val="002060"/>
                </a:solidFill>
              </a:rPr>
              <a:t>Q71.8	Other reduction defects of upper limb(s)</a:t>
            </a:r>
            <a:endParaRPr lang="en-US" sz="1050" dirty="0">
              <a:solidFill>
                <a:srgbClr val="002060"/>
              </a:solidFill>
            </a:endParaRPr>
          </a:p>
          <a:p>
            <a:pPr marL="0" indent="0">
              <a:buNone/>
            </a:pPr>
            <a:r>
              <a:rPr lang="en-GB" sz="1050" dirty="0" smtClean="0">
                <a:solidFill>
                  <a:srgbClr val="002060"/>
                </a:solidFill>
              </a:rPr>
              <a:t>                           Congenital </a:t>
            </a:r>
            <a:r>
              <a:rPr lang="en-GB" sz="1050" dirty="0">
                <a:solidFill>
                  <a:srgbClr val="002060"/>
                </a:solidFill>
              </a:rPr>
              <a:t>shortening of upper limb(s)</a:t>
            </a:r>
            <a:endParaRPr lang="en-US" sz="1050" dirty="0">
              <a:solidFill>
                <a:srgbClr val="002060"/>
              </a:solidFill>
            </a:endParaRPr>
          </a:p>
          <a:p>
            <a:r>
              <a:rPr lang="en-GB" sz="1050" dirty="0">
                <a:solidFill>
                  <a:srgbClr val="002060"/>
                </a:solidFill>
              </a:rPr>
              <a:t>Q71.9	Reduction defect of upper limb, </a:t>
            </a:r>
            <a:r>
              <a:rPr lang="en-GB" sz="1050" dirty="0" smtClean="0">
                <a:solidFill>
                  <a:srgbClr val="002060"/>
                </a:solidFill>
              </a:rPr>
              <a:t>unspecified</a:t>
            </a:r>
            <a:endParaRPr lang="en-US" sz="1050" dirty="0">
              <a:solidFill>
                <a:srgbClr val="002060"/>
              </a:solidFill>
            </a:endParaRPr>
          </a:p>
        </p:txBody>
      </p:sp>
      <p:sp>
        <p:nvSpPr>
          <p:cNvPr id="8"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21</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57914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44624"/>
            <a:ext cx="8229600" cy="1143000"/>
          </a:xfrm>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a:t>
            </a:r>
            <a:r>
              <a:rPr lang="en-GB" sz="3600" dirty="0">
                <a:solidFill>
                  <a:srgbClr val="002060"/>
                </a:solidFill>
              </a:rPr>
              <a:t>R</a:t>
            </a:r>
            <a:r>
              <a:rPr lang="en-GB" sz="3600" dirty="0" smtClean="0">
                <a:solidFill>
                  <a:srgbClr val="002060"/>
                </a:solidFill>
              </a:rPr>
              <a:t>ecommendations</a:t>
            </a:r>
            <a:endParaRPr lang="en-US" sz="3600" dirty="0">
              <a:solidFill>
                <a:srgbClr val="002060"/>
              </a:solidFill>
            </a:endParaRPr>
          </a:p>
        </p:txBody>
      </p:sp>
      <p:sp>
        <p:nvSpPr>
          <p:cNvPr id="3" name="Content Placeholder 2"/>
          <p:cNvSpPr>
            <a:spLocks noGrp="1"/>
          </p:cNvSpPr>
          <p:nvPr>
            <p:ph idx="1"/>
          </p:nvPr>
        </p:nvSpPr>
        <p:spPr>
          <a:xfrm>
            <a:off x="228600" y="1196752"/>
            <a:ext cx="8702675" cy="5040560"/>
          </a:xfrm>
        </p:spPr>
        <p:txBody>
          <a:bodyPr>
            <a:noAutofit/>
          </a:bodyPr>
          <a:lstStyle/>
          <a:p>
            <a:pPr marL="0" indent="0">
              <a:buNone/>
            </a:pPr>
            <a:r>
              <a:rPr lang="en-US" sz="1800" dirty="0" smtClean="0">
                <a:solidFill>
                  <a:srgbClr val="002060"/>
                </a:solidFill>
              </a:rPr>
              <a:t>Reduction defect of lower limbs</a:t>
            </a:r>
          </a:p>
          <a:p>
            <a:r>
              <a:rPr lang="en-US" sz="1200" dirty="0" smtClean="0">
                <a:solidFill>
                  <a:srgbClr val="002060"/>
                </a:solidFill>
              </a:rPr>
              <a:t>Q72	Reduction defects of lower limb (avoid using this general code if more specific information is available)</a:t>
            </a:r>
          </a:p>
          <a:p>
            <a:r>
              <a:rPr lang="en-US" sz="1200" dirty="0" smtClean="0">
                <a:solidFill>
                  <a:srgbClr val="002060"/>
                </a:solidFill>
              </a:rPr>
              <a:t>Q72.0	Congenital complete absence of lower limb(s)</a:t>
            </a:r>
          </a:p>
          <a:p>
            <a:pPr marL="0" indent="0">
              <a:buNone/>
            </a:pPr>
            <a:r>
              <a:rPr lang="en-US" sz="1200" dirty="0" smtClean="0">
                <a:solidFill>
                  <a:srgbClr val="002060"/>
                </a:solidFill>
              </a:rPr>
              <a:t>                        Amelia of lower limb</a:t>
            </a:r>
          </a:p>
          <a:p>
            <a:r>
              <a:rPr lang="en-US" sz="1200" dirty="0" smtClean="0">
                <a:solidFill>
                  <a:srgbClr val="002060"/>
                </a:solidFill>
              </a:rPr>
              <a:t>Q72.1	Congenital absence of thigh and lower leg with foot present</a:t>
            </a:r>
          </a:p>
          <a:p>
            <a:pPr marL="0" indent="0">
              <a:buNone/>
            </a:pPr>
            <a:r>
              <a:rPr lang="en-US" sz="1200" dirty="0" smtClean="0">
                <a:solidFill>
                  <a:srgbClr val="002060"/>
                </a:solidFill>
              </a:rPr>
              <a:t>                         </a:t>
            </a:r>
            <a:r>
              <a:rPr lang="en-US" sz="1200" dirty="0" err="1" smtClean="0">
                <a:solidFill>
                  <a:srgbClr val="002060"/>
                </a:solidFill>
              </a:rPr>
              <a:t>Phocomelia</a:t>
            </a:r>
            <a:r>
              <a:rPr lang="en-US" sz="1200" dirty="0" smtClean="0">
                <a:solidFill>
                  <a:srgbClr val="002060"/>
                </a:solidFill>
              </a:rPr>
              <a:t> of lower limb</a:t>
            </a:r>
          </a:p>
          <a:p>
            <a:r>
              <a:rPr lang="en-US" sz="1200" dirty="0" smtClean="0">
                <a:solidFill>
                  <a:srgbClr val="002060"/>
                </a:solidFill>
              </a:rPr>
              <a:t>Q72.2	Congenital absence of both lower leg and foot</a:t>
            </a:r>
          </a:p>
          <a:p>
            <a:r>
              <a:rPr lang="en-US" sz="1200" dirty="0" smtClean="0">
                <a:solidFill>
                  <a:srgbClr val="002060"/>
                </a:solidFill>
              </a:rPr>
              <a:t>Q72.3	Congenital absence of foot and toe(s)</a:t>
            </a:r>
          </a:p>
          <a:p>
            <a:r>
              <a:rPr lang="en-US" sz="1200" dirty="0" smtClean="0">
                <a:solidFill>
                  <a:srgbClr val="002060"/>
                </a:solidFill>
              </a:rPr>
              <a:t>Q72.30	Congenital absence or hypoplasia of toe (s) with remainder of foot intact</a:t>
            </a:r>
          </a:p>
          <a:p>
            <a:pPr marL="0" indent="0">
              <a:buNone/>
            </a:pPr>
            <a:r>
              <a:rPr lang="en-US" sz="1200" dirty="0" smtClean="0">
                <a:solidFill>
                  <a:srgbClr val="002060"/>
                </a:solidFill>
              </a:rPr>
              <a:t>                        </a:t>
            </a:r>
            <a:r>
              <a:rPr lang="en-US" sz="1200" dirty="0" err="1" smtClean="0">
                <a:solidFill>
                  <a:srgbClr val="002060"/>
                </a:solidFill>
              </a:rPr>
              <a:t>Aphalangia</a:t>
            </a:r>
            <a:r>
              <a:rPr lang="en-US" sz="1200" dirty="0" smtClean="0">
                <a:solidFill>
                  <a:srgbClr val="002060"/>
                </a:solidFill>
              </a:rPr>
              <a:t>: absent phalanx (an individual bone in a toe) or phalanges</a:t>
            </a:r>
          </a:p>
          <a:p>
            <a:pPr marL="0" indent="0">
              <a:buNone/>
            </a:pPr>
            <a:r>
              <a:rPr lang="en-US" sz="1200" dirty="0" smtClean="0">
                <a:solidFill>
                  <a:srgbClr val="002060"/>
                </a:solidFill>
              </a:rPr>
              <a:t>                        </a:t>
            </a:r>
            <a:r>
              <a:rPr lang="en-US" sz="1200" dirty="0" err="1" smtClean="0">
                <a:solidFill>
                  <a:srgbClr val="002060"/>
                </a:solidFill>
              </a:rPr>
              <a:t>Adactyly</a:t>
            </a:r>
            <a:r>
              <a:rPr lang="en-US" sz="1200" dirty="0" smtClean="0">
                <a:solidFill>
                  <a:srgbClr val="002060"/>
                </a:solidFill>
              </a:rPr>
              <a:t>: absence of toes (generally refers to all toes on a foot, although soft tissue nubbins without bones  can be present)</a:t>
            </a:r>
          </a:p>
          <a:p>
            <a:pPr marL="0" indent="0">
              <a:buNone/>
            </a:pPr>
            <a:r>
              <a:rPr lang="en-US" sz="1200" dirty="0" smtClean="0">
                <a:solidFill>
                  <a:srgbClr val="002060"/>
                </a:solidFill>
              </a:rPr>
              <a:t>                        </a:t>
            </a:r>
            <a:r>
              <a:rPr lang="en-US" sz="1200" dirty="0" err="1" smtClean="0">
                <a:solidFill>
                  <a:srgbClr val="002060"/>
                </a:solidFill>
              </a:rPr>
              <a:t>Oligodactyly</a:t>
            </a:r>
            <a:r>
              <a:rPr lang="en-US" sz="1200" dirty="0" smtClean="0">
                <a:solidFill>
                  <a:srgbClr val="002060"/>
                </a:solidFill>
              </a:rPr>
              <a:t>: fewer than 10 complete toes</a:t>
            </a:r>
          </a:p>
          <a:p>
            <a:r>
              <a:rPr lang="en-US" sz="1200" dirty="0" smtClean="0">
                <a:solidFill>
                  <a:srgbClr val="002060"/>
                </a:solidFill>
              </a:rPr>
              <a:t>Q72.31	Absence or hypoplasia of first toe with other digits present</a:t>
            </a:r>
          </a:p>
          <a:p>
            <a:r>
              <a:rPr lang="en-US" sz="1200" dirty="0" smtClean="0">
                <a:solidFill>
                  <a:srgbClr val="002060"/>
                </a:solidFill>
              </a:rPr>
              <a:t>Q72.4	Longitudinal reduction defect of femur (commonly referred to as Femoral  aplasia/hypoplasia)</a:t>
            </a:r>
          </a:p>
          <a:p>
            <a:pPr marL="0" indent="0">
              <a:buNone/>
            </a:pPr>
            <a:r>
              <a:rPr lang="en-US" sz="1200" dirty="0" smtClean="0">
                <a:solidFill>
                  <a:srgbClr val="002060"/>
                </a:solidFill>
              </a:rPr>
              <a:t>                        Proximal femoral focal deficiency</a:t>
            </a:r>
          </a:p>
          <a:p>
            <a:r>
              <a:rPr lang="en-US" sz="1200" dirty="0" smtClean="0">
                <a:solidFill>
                  <a:srgbClr val="002060"/>
                </a:solidFill>
              </a:rPr>
              <a:t>Q72.5	Longitudinal reduction defect of tibia</a:t>
            </a:r>
          </a:p>
          <a:p>
            <a:pPr marL="0" indent="0">
              <a:buNone/>
            </a:pPr>
            <a:r>
              <a:rPr lang="en-US" sz="1200" dirty="0" smtClean="0">
                <a:solidFill>
                  <a:srgbClr val="002060"/>
                </a:solidFill>
              </a:rPr>
              <a:t>                        Tibial aplasia/hypoplasia</a:t>
            </a:r>
          </a:p>
          <a:p>
            <a:r>
              <a:rPr lang="en-US" sz="1200" dirty="0" smtClean="0">
                <a:solidFill>
                  <a:srgbClr val="002060"/>
                </a:solidFill>
              </a:rPr>
              <a:t>Q72.6	Longitudinal reduction defect of fibula</a:t>
            </a:r>
          </a:p>
          <a:p>
            <a:pPr marL="0" indent="0">
              <a:buNone/>
            </a:pPr>
            <a:r>
              <a:rPr lang="en-US" sz="1200" dirty="0" smtClean="0">
                <a:solidFill>
                  <a:srgbClr val="002060"/>
                </a:solidFill>
              </a:rPr>
              <a:t>                        Fibular aplasia/hypoplasia</a:t>
            </a:r>
          </a:p>
          <a:p>
            <a:r>
              <a:rPr lang="en-US" sz="1200" dirty="0" smtClean="0">
                <a:solidFill>
                  <a:srgbClr val="002060"/>
                </a:solidFill>
              </a:rPr>
              <a:t>Q72.7	Split foot</a:t>
            </a:r>
          </a:p>
          <a:p>
            <a:r>
              <a:rPr lang="en-US" sz="1200" dirty="0" smtClean="0">
                <a:solidFill>
                  <a:srgbClr val="002060"/>
                </a:solidFill>
              </a:rPr>
              <a:t>Q72.8	Other reduction defects of lower limb(s)</a:t>
            </a:r>
          </a:p>
          <a:p>
            <a:pPr marL="0" indent="0">
              <a:buNone/>
            </a:pPr>
            <a:r>
              <a:rPr lang="en-US" sz="1200" dirty="0" smtClean="0">
                <a:solidFill>
                  <a:srgbClr val="002060"/>
                </a:solidFill>
              </a:rPr>
              <a:t>                        Congenital shortening of lower limb(s)</a:t>
            </a:r>
          </a:p>
          <a:p>
            <a:r>
              <a:rPr lang="en-US" sz="1200" dirty="0" smtClean="0">
                <a:solidFill>
                  <a:srgbClr val="002060"/>
                </a:solidFill>
              </a:rPr>
              <a:t>Q72.9	Reduction defect of lower limb, unspecified</a:t>
            </a:r>
          </a:p>
          <a:p>
            <a:endParaRPr lang="en-US" sz="1200" dirty="0" smtClean="0">
              <a:solidFill>
                <a:srgbClr val="002060"/>
              </a:solidFill>
            </a:endParaRPr>
          </a:p>
          <a:p>
            <a:endParaRPr lang="en-US" sz="1200" dirty="0">
              <a:solidFill>
                <a:srgbClr val="002060"/>
              </a:solidFill>
            </a:endParaRPr>
          </a:p>
        </p:txBody>
      </p:sp>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22</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83634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Recommendations</a:t>
            </a:r>
            <a:endParaRPr lang="en-US" sz="3600" dirty="0">
              <a:solidFill>
                <a:srgbClr val="002060"/>
              </a:solidFill>
            </a:endParaRPr>
          </a:p>
        </p:txBody>
      </p:sp>
      <p:sp>
        <p:nvSpPr>
          <p:cNvPr id="3" name="Content Placeholder 2"/>
          <p:cNvSpPr>
            <a:spLocks noGrp="1"/>
          </p:cNvSpPr>
          <p:nvPr>
            <p:ph idx="1"/>
          </p:nvPr>
        </p:nvSpPr>
        <p:spPr/>
        <p:txBody>
          <a:bodyPr/>
          <a:lstStyle/>
          <a:p>
            <a:pPr marL="0" indent="0">
              <a:buNone/>
            </a:pPr>
            <a:r>
              <a:rPr lang="en-US" sz="1600" dirty="0" smtClean="0">
                <a:solidFill>
                  <a:srgbClr val="002060"/>
                </a:solidFill>
              </a:rPr>
              <a:t>Reduction defect of unspecified limb</a:t>
            </a:r>
          </a:p>
          <a:p>
            <a:r>
              <a:rPr lang="en-US" sz="1600" dirty="0" smtClean="0">
                <a:solidFill>
                  <a:srgbClr val="002060"/>
                </a:solidFill>
              </a:rPr>
              <a:t>Q73	Reduction defects of unspecified limb (avoid using this general code if more specific information is available)</a:t>
            </a:r>
          </a:p>
          <a:p>
            <a:r>
              <a:rPr lang="en-US" sz="1600" dirty="0" smtClean="0">
                <a:solidFill>
                  <a:srgbClr val="002060"/>
                </a:solidFill>
              </a:rPr>
              <a:t>Q73.0	 Congenital absence of unspecified limb(s)</a:t>
            </a:r>
          </a:p>
          <a:p>
            <a:pPr marL="0" indent="0">
              <a:buNone/>
            </a:pPr>
            <a:r>
              <a:rPr lang="en-US" sz="1600" dirty="0" smtClean="0">
                <a:solidFill>
                  <a:srgbClr val="002060"/>
                </a:solidFill>
              </a:rPr>
              <a:t>                 Amelia NOS</a:t>
            </a:r>
          </a:p>
          <a:p>
            <a:r>
              <a:rPr lang="en-US" sz="1600" dirty="0" smtClean="0">
                <a:solidFill>
                  <a:srgbClr val="002060"/>
                </a:solidFill>
              </a:rPr>
              <a:t>Q73.1  </a:t>
            </a:r>
            <a:r>
              <a:rPr lang="en-US" sz="1600" dirty="0" err="1" smtClean="0">
                <a:solidFill>
                  <a:srgbClr val="002060"/>
                </a:solidFill>
              </a:rPr>
              <a:t>Phocomelia</a:t>
            </a:r>
            <a:r>
              <a:rPr lang="en-US" sz="1600" dirty="0" smtClean="0">
                <a:solidFill>
                  <a:srgbClr val="002060"/>
                </a:solidFill>
              </a:rPr>
              <a:t>, unspecified limb(s)</a:t>
            </a:r>
          </a:p>
          <a:p>
            <a:pPr marL="0" indent="0">
              <a:buNone/>
            </a:pPr>
            <a:r>
              <a:rPr lang="en-US" sz="1600" dirty="0" smtClean="0">
                <a:solidFill>
                  <a:srgbClr val="002060"/>
                </a:solidFill>
              </a:rPr>
              <a:t>                  </a:t>
            </a:r>
            <a:r>
              <a:rPr lang="en-US" sz="1600" dirty="0" err="1" smtClean="0">
                <a:solidFill>
                  <a:srgbClr val="002060"/>
                </a:solidFill>
              </a:rPr>
              <a:t>Phocomelia</a:t>
            </a:r>
            <a:r>
              <a:rPr lang="en-US" sz="1600" dirty="0" smtClean="0">
                <a:solidFill>
                  <a:srgbClr val="002060"/>
                </a:solidFill>
              </a:rPr>
              <a:t> NOS</a:t>
            </a:r>
          </a:p>
          <a:p>
            <a:r>
              <a:rPr lang="en-US" sz="1600" dirty="0" smtClean="0">
                <a:solidFill>
                  <a:srgbClr val="002060"/>
                </a:solidFill>
              </a:rPr>
              <a:t>Q73.8	  Other reduction defects of unspecified limb(s)</a:t>
            </a:r>
          </a:p>
          <a:p>
            <a:pPr marL="0" indent="0">
              <a:buNone/>
            </a:pPr>
            <a:r>
              <a:rPr lang="en-US" sz="1600" dirty="0" smtClean="0">
                <a:solidFill>
                  <a:srgbClr val="002060"/>
                </a:solidFill>
              </a:rPr>
              <a:t>                      Longitudinal reduction deformity of unspecified limb (s)</a:t>
            </a:r>
          </a:p>
          <a:p>
            <a:pPr marL="0" indent="0">
              <a:buNone/>
            </a:pPr>
            <a:r>
              <a:rPr lang="en-US" sz="1600" dirty="0" smtClean="0">
                <a:solidFill>
                  <a:srgbClr val="002060"/>
                </a:solidFill>
              </a:rPr>
              <a:t>                      </a:t>
            </a:r>
            <a:r>
              <a:rPr lang="en-US" sz="1600" dirty="0" err="1" smtClean="0">
                <a:solidFill>
                  <a:srgbClr val="002060"/>
                </a:solidFill>
              </a:rPr>
              <a:t>Ectromelia</a:t>
            </a:r>
            <a:r>
              <a:rPr lang="en-US" sz="1600" dirty="0" smtClean="0">
                <a:solidFill>
                  <a:srgbClr val="002060"/>
                </a:solidFill>
              </a:rPr>
              <a:t> NOS</a:t>
            </a:r>
          </a:p>
          <a:p>
            <a:pPr marL="0" indent="0">
              <a:buNone/>
            </a:pPr>
            <a:r>
              <a:rPr lang="en-US" sz="1600" dirty="0" smtClean="0">
                <a:solidFill>
                  <a:srgbClr val="002060"/>
                </a:solidFill>
              </a:rPr>
              <a:t>                      </a:t>
            </a:r>
            <a:r>
              <a:rPr lang="en-US" sz="1600" dirty="0" err="1" smtClean="0">
                <a:solidFill>
                  <a:srgbClr val="002060"/>
                </a:solidFill>
              </a:rPr>
              <a:t>Hemimelia</a:t>
            </a:r>
            <a:r>
              <a:rPr lang="en-US" sz="1600" dirty="0" smtClean="0">
                <a:solidFill>
                  <a:srgbClr val="002060"/>
                </a:solidFill>
              </a:rPr>
              <a:t> NOS</a:t>
            </a:r>
          </a:p>
          <a:p>
            <a:pPr marL="0" indent="0">
              <a:buNone/>
            </a:pPr>
            <a:r>
              <a:rPr lang="en-US" sz="1600" dirty="0" smtClean="0">
                <a:solidFill>
                  <a:srgbClr val="002060"/>
                </a:solidFill>
              </a:rPr>
              <a:t>                      Reduction defect NOS</a:t>
            </a:r>
          </a:p>
          <a:p>
            <a:r>
              <a:rPr lang="en-US" sz="1600" dirty="0" smtClean="0">
                <a:solidFill>
                  <a:srgbClr val="002060"/>
                </a:solidFill>
              </a:rPr>
              <a:t>Q73.80 Absent digits, unspecified</a:t>
            </a:r>
          </a:p>
          <a:p>
            <a:pPr marL="0" indent="0">
              <a:buNone/>
            </a:pPr>
            <a:endParaRPr lang="en-US" sz="1600" dirty="0" smtClean="0">
              <a:solidFill>
                <a:srgbClr val="002060"/>
              </a:solidFill>
            </a:endParaRPr>
          </a:p>
          <a:p>
            <a:endParaRPr lang="en-US" sz="1600" dirty="0">
              <a:solidFill>
                <a:srgbClr val="002060"/>
              </a:solidFill>
            </a:endParaRPr>
          </a:p>
        </p:txBody>
      </p:sp>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23</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286983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Recommendations</a:t>
            </a:r>
            <a:endParaRPr lang="en-US" sz="3600" dirty="0">
              <a:solidFill>
                <a:srgbClr val="002060"/>
              </a:solidFill>
            </a:endParaRPr>
          </a:p>
        </p:txBody>
      </p:sp>
      <p:sp>
        <p:nvSpPr>
          <p:cNvPr id="3" name="Content Placeholder 2"/>
          <p:cNvSpPr>
            <a:spLocks noGrp="1"/>
          </p:cNvSpPr>
          <p:nvPr>
            <p:ph idx="1"/>
          </p:nvPr>
        </p:nvSpPr>
        <p:spPr/>
        <p:txBody>
          <a:bodyPr>
            <a:normAutofit lnSpcReduction="10000"/>
          </a:bodyPr>
          <a:lstStyle/>
          <a:p>
            <a:pPr marL="0" lvl="0" indent="0">
              <a:buClr>
                <a:srgbClr val="FFC000"/>
              </a:buClr>
              <a:buNone/>
            </a:pPr>
            <a:r>
              <a:rPr lang="en-GB" sz="2800" dirty="0">
                <a:solidFill>
                  <a:srgbClr val="002060"/>
                </a:solidFill>
              </a:rPr>
              <a:t>Exclusions</a:t>
            </a:r>
            <a:endParaRPr lang="en-US" sz="2800" dirty="0">
              <a:solidFill>
                <a:srgbClr val="002060"/>
              </a:solidFill>
            </a:endParaRPr>
          </a:p>
          <a:p>
            <a:pPr lvl="0">
              <a:buClr>
                <a:srgbClr val="FFC000"/>
              </a:buClr>
            </a:pPr>
            <a:r>
              <a:rPr lang="en-GB" sz="1800" dirty="0">
                <a:solidFill>
                  <a:srgbClr val="002060"/>
                </a:solidFill>
              </a:rPr>
              <a:t>Q77.0–Q77.9, </a:t>
            </a:r>
            <a:r>
              <a:rPr lang="en-GB" sz="1800" dirty="0" smtClean="0">
                <a:solidFill>
                  <a:srgbClr val="002060"/>
                </a:solidFill>
              </a:rPr>
              <a:t>Q78.0–Q78.9  Generalized </a:t>
            </a:r>
            <a:r>
              <a:rPr lang="en-GB" sz="1800" dirty="0">
                <a:solidFill>
                  <a:srgbClr val="002060"/>
                </a:solidFill>
              </a:rPr>
              <a:t>limb shortening including skeletal </a:t>
            </a:r>
            <a:r>
              <a:rPr lang="en-GB" sz="1800" dirty="0" smtClean="0">
                <a:solidFill>
                  <a:srgbClr val="002060"/>
                </a:solidFill>
              </a:rPr>
              <a:t>     	     </a:t>
            </a:r>
            <a:r>
              <a:rPr lang="en-GB" sz="1800" dirty="0" err="1" smtClean="0">
                <a:solidFill>
                  <a:srgbClr val="002060"/>
                </a:solidFill>
              </a:rPr>
              <a:t>dysplasias</a:t>
            </a:r>
            <a:r>
              <a:rPr lang="en-GB" sz="1800" dirty="0">
                <a:solidFill>
                  <a:srgbClr val="002060"/>
                </a:solidFill>
              </a:rPr>
              <a:t>  (</a:t>
            </a:r>
            <a:r>
              <a:rPr lang="en-GB" sz="1800" dirty="0" err="1">
                <a:solidFill>
                  <a:srgbClr val="002060"/>
                </a:solidFill>
              </a:rPr>
              <a:t>osteochondrodysplasias</a:t>
            </a:r>
            <a:r>
              <a:rPr lang="en-GB" sz="1800" dirty="0">
                <a:solidFill>
                  <a:srgbClr val="002060"/>
                </a:solidFill>
              </a:rPr>
              <a:t>)</a:t>
            </a:r>
            <a:endParaRPr lang="en-US" sz="1800" dirty="0">
              <a:solidFill>
                <a:srgbClr val="002060"/>
              </a:solidFill>
            </a:endParaRPr>
          </a:p>
          <a:p>
            <a:pPr lvl="0">
              <a:buClr>
                <a:srgbClr val="FFC000"/>
              </a:buClr>
            </a:pPr>
            <a:r>
              <a:rPr lang="en-GB" sz="1800" dirty="0" smtClean="0">
                <a:solidFill>
                  <a:srgbClr val="002060"/>
                </a:solidFill>
              </a:rPr>
              <a:t>Q79.80    Amniotic </a:t>
            </a:r>
            <a:r>
              <a:rPr lang="en-GB" sz="1800" dirty="0">
                <a:solidFill>
                  <a:srgbClr val="002060"/>
                </a:solidFill>
              </a:rPr>
              <a:t>band/constriction band </a:t>
            </a:r>
            <a:r>
              <a:rPr lang="en-GB" sz="1800" dirty="0" smtClean="0">
                <a:solidFill>
                  <a:srgbClr val="002060"/>
                </a:solidFill>
              </a:rPr>
              <a:t>- </a:t>
            </a:r>
            <a:r>
              <a:rPr lang="en-GB" sz="1800" dirty="0">
                <a:solidFill>
                  <a:srgbClr val="002060"/>
                </a:solidFill>
              </a:rPr>
              <a:t>known or </a:t>
            </a:r>
            <a:r>
              <a:rPr lang="en-GB" sz="1800" dirty="0" err="1" smtClean="0">
                <a:solidFill>
                  <a:srgbClr val="002060"/>
                </a:solidFill>
              </a:rPr>
              <a:t>probable</a:t>
            </a:r>
            <a:r>
              <a:rPr lang="en-GB" sz="1800" baseline="30000" dirty="0" err="1" smtClean="0">
                <a:solidFill>
                  <a:srgbClr val="002060"/>
                </a:solidFill>
              </a:rPr>
              <a:t>a</a:t>
            </a:r>
            <a:endParaRPr lang="en-US" sz="1800" dirty="0">
              <a:solidFill>
                <a:srgbClr val="002060"/>
              </a:solidFill>
            </a:endParaRPr>
          </a:p>
          <a:p>
            <a:pPr lvl="0">
              <a:buClr>
                <a:srgbClr val="FFC000"/>
              </a:buClr>
            </a:pPr>
            <a:r>
              <a:rPr lang="en-GB" sz="1800" dirty="0">
                <a:solidFill>
                  <a:srgbClr val="002060"/>
                </a:solidFill>
              </a:rPr>
              <a:t>Q84.6	</a:t>
            </a:r>
            <a:r>
              <a:rPr lang="en-GB" sz="1800" dirty="0" smtClean="0">
                <a:solidFill>
                  <a:srgbClr val="002060"/>
                </a:solidFill>
              </a:rPr>
              <a:t>    Nail </a:t>
            </a:r>
            <a:r>
              <a:rPr lang="en-GB" sz="1800" dirty="0">
                <a:solidFill>
                  <a:srgbClr val="002060"/>
                </a:solidFill>
              </a:rPr>
              <a:t>hypoplasia</a:t>
            </a:r>
            <a:endParaRPr lang="en-US" sz="1800" dirty="0">
              <a:solidFill>
                <a:srgbClr val="002060"/>
              </a:solidFill>
            </a:endParaRPr>
          </a:p>
          <a:p>
            <a:pPr lvl="0">
              <a:buClr>
                <a:srgbClr val="FFC000"/>
              </a:buClr>
            </a:pPr>
            <a:r>
              <a:rPr lang="en-GB" sz="1800" dirty="0" smtClean="0">
                <a:solidFill>
                  <a:srgbClr val="002060"/>
                </a:solidFill>
              </a:rPr>
              <a:t>Q89.80    Lower </a:t>
            </a:r>
            <a:r>
              <a:rPr lang="en-GB" sz="1800" dirty="0">
                <a:solidFill>
                  <a:srgbClr val="002060"/>
                </a:solidFill>
              </a:rPr>
              <a:t>extremity deficiencies with caudal </a:t>
            </a:r>
            <a:r>
              <a:rPr lang="en-GB" sz="1800" dirty="0" err="1">
                <a:solidFill>
                  <a:srgbClr val="002060"/>
                </a:solidFill>
              </a:rPr>
              <a:t>dysgenesis</a:t>
            </a:r>
            <a:endParaRPr lang="en-US" sz="1800" dirty="0">
              <a:solidFill>
                <a:srgbClr val="002060"/>
              </a:solidFill>
            </a:endParaRPr>
          </a:p>
          <a:p>
            <a:pPr lvl="0">
              <a:buClr>
                <a:srgbClr val="FFC000"/>
              </a:buClr>
            </a:pPr>
            <a:r>
              <a:rPr lang="en-GB" sz="1800" dirty="0">
                <a:solidFill>
                  <a:srgbClr val="002060"/>
                </a:solidFill>
              </a:rPr>
              <a:t>Q87.2	</a:t>
            </a:r>
            <a:r>
              <a:rPr lang="en-GB" sz="1800" dirty="0" smtClean="0">
                <a:solidFill>
                  <a:srgbClr val="002060"/>
                </a:solidFill>
              </a:rPr>
              <a:t>    </a:t>
            </a:r>
            <a:r>
              <a:rPr lang="en-GB" sz="1800" dirty="0" err="1" smtClean="0">
                <a:solidFill>
                  <a:srgbClr val="002060"/>
                </a:solidFill>
              </a:rPr>
              <a:t>Sirenomelia</a:t>
            </a:r>
            <a:endParaRPr lang="en-US" sz="1800" dirty="0">
              <a:solidFill>
                <a:srgbClr val="002060"/>
              </a:solidFill>
            </a:endParaRPr>
          </a:p>
          <a:p>
            <a:pPr lvl="0">
              <a:buClr>
                <a:srgbClr val="FFC000"/>
              </a:buClr>
            </a:pPr>
            <a:r>
              <a:rPr lang="en-GB" sz="1800" dirty="0">
                <a:solidFill>
                  <a:srgbClr val="002060"/>
                </a:solidFill>
              </a:rPr>
              <a:t>All types of </a:t>
            </a:r>
            <a:r>
              <a:rPr lang="en-GB" sz="1800" dirty="0" err="1">
                <a:solidFill>
                  <a:srgbClr val="002060"/>
                </a:solidFill>
              </a:rPr>
              <a:t>brachydactyly</a:t>
            </a:r>
            <a:r>
              <a:rPr lang="en-GB" sz="1800" dirty="0">
                <a:solidFill>
                  <a:srgbClr val="002060"/>
                </a:solidFill>
              </a:rPr>
              <a:t> (no associated ICD-10 codes</a:t>
            </a:r>
            <a:r>
              <a:rPr lang="en-GB" sz="1800" dirty="0" smtClean="0">
                <a:solidFill>
                  <a:srgbClr val="002060"/>
                </a:solidFill>
              </a:rPr>
              <a:t>)</a:t>
            </a:r>
          </a:p>
          <a:p>
            <a:pPr lvl="0">
              <a:buClr>
                <a:srgbClr val="FFC000"/>
              </a:buClr>
            </a:pPr>
            <a:r>
              <a:rPr lang="en-US" sz="1800" dirty="0">
                <a:solidFill>
                  <a:srgbClr val="002060"/>
                </a:solidFill>
              </a:rPr>
              <a:t>Short limb without deficiency or severe abnormal shape</a:t>
            </a:r>
          </a:p>
          <a:p>
            <a:pPr lvl="0">
              <a:buClr>
                <a:srgbClr val="FFC000"/>
              </a:buClr>
            </a:pPr>
            <a:r>
              <a:rPr lang="en-US" sz="1800" dirty="0">
                <a:solidFill>
                  <a:srgbClr val="002060"/>
                </a:solidFill>
              </a:rPr>
              <a:t>Absence of middle phalanx of fifth finger or small </a:t>
            </a:r>
            <a:r>
              <a:rPr lang="en-US" sz="1800" dirty="0" smtClean="0">
                <a:solidFill>
                  <a:srgbClr val="002060"/>
                </a:solidFill>
              </a:rPr>
              <a:t>fingers  (Q68.1) or toes </a:t>
            </a:r>
            <a:r>
              <a:rPr lang="en-US" sz="1800" dirty="0">
                <a:solidFill>
                  <a:srgbClr val="002060"/>
                </a:solidFill>
              </a:rPr>
              <a:t>(minor) </a:t>
            </a:r>
          </a:p>
          <a:p>
            <a:pPr marL="0" lvl="0" indent="0">
              <a:buClr>
                <a:srgbClr val="FFC000"/>
              </a:buClr>
              <a:buNone/>
            </a:pPr>
            <a:endParaRPr lang="en-US" sz="1800" dirty="0">
              <a:solidFill>
                <a:srgbClr val="002060"/>
              </a:solidFill>
            </a:endParaRPr>
          </a:p>
          <a:p>
            <a:pPr marL="0" lvl="0" indent="0">
              <a:buClr>
                <a:srgbClr val="FFC000"/>
              </a:buClr>
              <a:buNone/>
            </a:pPr>
            <a:endParaRPr lang="en-GB" sz="1800" baseline="30000" dirty="0" smtClean="0">
              <a:solidFill>
                <a:srgbClr val="002060"/>
              </a:solidFill>
            </a:endParaRPr>
          </a:p>
          <a:p>
            <a:pPr marL="0" lvl="0" indent="0">
              <a:buClr>
                <a:srgbClr val="FFC000"/>
              </a:buClr>
              <a:buNone/>
            </a:pPr>
            <a:r>
              <a:rPr lang="en-GB" sz="1800" baseline="30000" dirty="0" err="1" smtClean="0">
                <a:solidFill>
                  <a:srgbClr val="002060"/>
                </a:solidFill>
              </a:rPr>
              <a:t>a</a:t>
            </a:r>
            <a:r>
              <a:rPr lang="en-GB" sz="1800" dirty="0" err="1" smtClean="0">
                <a:solidFill>
                  <a:srgbClr val="002060"/>
                </a:solidFill>
              </a:rPr>
              <a:t>ICBDSR</a:t>
            </a:r>
            <a:r>
              <a:rPr lang="en-GB" sz="1800" dirty="0" smtClean="0">
                <a:solidFill>
                  <a:srgbClr val="002060"/>
                </a:solidFill>
              </a:rPr>
              <a:t> </a:t>
            </a:r>
            <a:r>
              <a:rPr lang="en-GB" sz="1800" dirty="0">
                <a:solidFill>
                  <a:srgbClr val="002060"/>
                </a:solidFill>
              </a:rPr>
              <a:t>recommends using Q79.80 to identify the presence of an amniotic band. </a:t>
            </a:r>
            <a:endParaRPr lang="en-GB" sz="1800" dirty="0" smtClean="0">
              <a:solidFill>
                <a:srgbClr val="002060"/>
              </a:solidFill>
            </a:endParaRPr>
          </a:p>
          <a:p>
            <a:pPr marL="0" lvl="0" indent="0">
              <a:buClr>
                <a:srgbClr val="FFC000"/>
              </a:buClr>
              <a:buNone/>
            </a:pPr>
            <a:r>
              <a:rPr lang="en-GB" sz="1800" dirty="0" smtClean="0">
                <a:solidFill>
                  <a:srgbClr val="002060"/>
                </a:solidFill>
              </a:rPr>
              <a:t>Other defect codes </a:t>
            </a:r>
            <a:r>
              <a:rPr lang="en-GB" sz="1800" dirty="0">
                <a:solidFill>
                  <a:srgbClr val="002060"/>
                </a:solidFill>
              </a:rPr>
              <a:t>should </a:t>
            </a:r>
            <a:r>
              <a:rPr lang="en-GB" sz="1800" dirty="0" smtClean="0">
                <a:solidFill>
                  <a:srgbClr val="002060"/>
                </a:solidFill>
              </a:rPr>
              <a:t>be additionally used  </a:t>
            </a:r>
            <a:r>
              <a:rPr lang="en-GB" sz="1800" dirty="0">
                <a:solidFill>
                  <a:srgbClr val="002060"/>
                </a:solidFill>
              </a:rPr>
              <a:t>for </a:t>
            </a:r>
            <a:r>
              <a:rPr lang="en-GB" sz="1800" dirty="0" smtClean="0">
                <a:solidFill>
                  <a:srgbClr val="002060"/>
                </a:solidFill>
              </a:rPr>
              <a:t>specified </a:t>
            </a:r>
            <a:r>
              <a:rPr lang="en-GB" sz="1800" dirty="0">
                <a:solidFill>
                  <a:srgbClr val="002060"/>
                </a:solidFill>
              </a:rPr>
              <a:t>birth </a:t>
            </a:r>
            <a:r>
              <a:rPr lang="en-GB" sz="1800" dirty="0" smtClean="0">
                <a:solidFill>
                  <a:srgbClr val="002060"/>
                </a:solidFill>
              </a:rPr>
              <a:t>defects </a:t>
            </a:r>
            <a:r>
              <a:rPr lang="en-GB" sz="1800" dirty="0">
                <a:solidFill>
                  <a:srgbClr val="002060"/>
                </a:solidFill>
              </a:rPr>
              <a:t>as </a:t>
            </a:r>
            <a:r>
              <a:rPr lang="en-GB" sz="1800" dirty="0" smtClean="0">
                <a:solidFill>
                  <a:srgbClr val="002060"/>
                </a:solidFill>
              </a:rPr>
              <a:t>well.</a:t>
            </a:r>
          </a:p>
          <a:p>
            <a:pPr marL="0" lvl="0" indent="0">
              <a:buClr>
                <a:srgbClr val="FFC000"/>
              </a:buClr>
              <a:buNone/>
            </a:pPr>
            <a:endParaRPr lang="en-US" sz="1800" dirty="0">
              <a:solidFill>
                <a:srgbClr val="002060"/>
              </a:solidFill>
            </a:endParaRPr>
          </a:p>
        </p:txBody>
      </p:sp>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24</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80052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520" y="53752"/>
            <a:ext cx="9505056" cy="998984"/>
          </a:xfrm>
        </p:spPr>
        <p:txBody>
          <a:bodyPr>
            <a:noAutofit/>
          </a:bodyPr>
          <a:lstStyle/>
          <a:p>
            <a:r>
              <a:rPr lang="en-US" sz="2800" b="1" dirty="0" smtClean="0">
                <a:solidFill>
                  <a:schemeClr val="tx2"/>
                </a:solidFill>
              </a:rPr>
              <a:t>Some Terminal Transverse Deficiencies As “Disruptions” </a:t>
            </a:r>
            <a:endParaRPr lang="en-US" sz="2800" b="1" dirty="0">
              <a:solidFill>
                <a:schemeClr val="tx2"/>
              </a:solidFill>
            </a:endParaRPr>
          </a:p>
        </p:txBody>
      </p:sp>
      <p:pic>
        <p:nvPicPr>
          <p:cNvPr id="6" name="Segnaposto contenuto 3" descr="Sadler_12.15.jpg"/>
          <p:cNvPicPr>
            <a:picLocks noGrp="1" noChangeAspect="1"/>
          </p:cNvPicPr>
          <p:nvPr>
            <p:ph idx="1"/>
          </p:nvPr>
        </p:nvPicPr>
        <p:blipFill>
          <a:blip r:embed="rId3" cstate="print"/>
          <a:stretch>
            <a:fillRect/>
          </a:stretch>
        </p:blipFill>
        <p:spPr>
          <a:xfrm>
            <a:off x="2051720" y="2420888"/>
            <a:ext cx="3905966" cy="2058451"/>
          </a:xfrm>
        </p:spPr>
      </p:pic>
      <p:sp>
        <p:nvSpPr>
          <p:cNvPr id="4" name="CasellaDiTesto 3"/>
          <p:cNvSpPr txBox="1"/>
          <p:nvPr/>
        </p:nvSpPr>
        <p:spPr>
          <a:xfrm>
            <a:off x="2051720" y="1124744"/>
            <a:ext cx="6557268" cy="923330"/>
          </a:xfrm>
          <a:prstGeom prst="rect">
            <a:avLst/>
          </a:prstGeom>
          <a:solidFill>
            <a:srgbClr val="92D050"/>
          </a:solidFill>
        </p:spPr>
        <p:txBody>
          <a:bodyPr wrap="square" rtlCol="0">
            <a:spAutoFit/>
          </a:bodyPr>
          <a:lstStyle/>
          <a:p>
            <a:r>
              <a:rPr lang="en-US" dirty="0" smtClean="0">
                <a:solidFill>
                  <a:srgbClr val="002060"/>
                </a:solidFill>
              </a:rPr>
              <a:t>Some transverse limb deficiencies are </a:t>
            </a:r>
            <a:r>
              <a:rPr lang="en-US" b="1" dirty="0" smtClean="0">
                <a:solidFill>
                  <a:srgbClr val="002060"/>
                </a:solidFill>
              </a:rPr>
              <a:t>not “malformations” </a:t>
            </a:r>
            <a:r>
              <a:rPr lang="en-US" dirty="0" smtClean="0">
                <a:solidFill>
                  <a:srgbClr val="002060"/>
                </a:solidFill>
              </a:rPr>
              <a:t>but </a:t>
            </a:r>
            <a:r>
              <a:rPr lang="en-US" b="1" dirty="0" smtClean="0">
                <a:solidFill>
                  <a:srgbClr val="002060"/>
                </a:solidFill>
              </a:rPr>
              <a:t>“disruptions”</a:t>
            </a:r>
            <a:r>
              <a:rPr lang="en-US" dirty="0" smtClean="0">
                <a:solidFill>
                  <a:srgbClr val="002060"/>
                </a:solidFill>
              </a:rPr>
              <a:t>,  presumably due to vascular disruption and/or hypovascularization, or amniotic rupture/band</a:t>
            </a:r>
            <a:endParaRPr lang="en-US" dirty="0">
              <a:solidFill>
                <a:srgbClr val="002060"/>
              </a:solidFill>
            </a:endParaRPr>
          </a:p>
        </p:txBody>
      </p:sp>
      <p:sp>
        <p:nvSpPr>
          <p:cNvPr id="7" name="CasellaDiTesto 6"/>
          <p:cNvSpPr txBox="1"/>
          <p:nvPr/>
        </p:nvSpPr>
        <p:spPr>
          <a:xfrm>
            <a:off x="2289076" y="4566642"/>
            <a:ext cx="3024336" cy="230832"/>
          </a:xfrm>
          <a:prstGeom prst="rect">
            <a:avLst/>
          </a:prstGeom>
          <a:noFill/>
        </p:spPr>
        <p:txBody>
          <a:bodyPr wrap="square" rtlCol="0">
            <a:spAutoFit/>
          </a:bodyPr>
          <a:lstStyle/>
          <a:p>
            <a:r>
              <a:rPr lang="en-US" sz="900" dirty="0" smtClean="0">
                <a:solidFill>
                  <a:srgbClr val="002060"/>
                </a:solidFill>
              </a:rPr>
              <a:t>Sadler TW. </a:t>
            </a:r>
            <a:r>
              <a:rPr lang="en-US" sz="900" dirty="0" err="1" smtClean="0">
                <a:solidFill>
                  <a:srgbClr val="002060"/>
                </a:solidFill>
              </a:rPr>
              <a:t>Langman’s</a:t>
            </a:r>
            <a:r>
              <a:rPr lang="en-US" sz="900" dirty="0" smtClean="0">
                <a:solidFill>
                  <a:srgbClr val="002060"/>
                </a:solidFill>
              </a:rPr>
              <a:t> Medical Embryology 12th Ed.. 2012</a:t>
            </a:r>
            <a:endParaRPr lang="en-US" sz="900" dirty="0">
              <a:solidFill>
                <a:srgbClr val="002060"/>
              </a:solidFill>
            </a:endParaRPr>
          </a:p>
        </p:txBody>
      </p:sp>
      <p:grpSp>
        <p:nvGrpSpPr>
          <p:cNvPr id="3" name="Gruppo 9"/>
          <p:cNvGrpSpPr/>
          <p:nvPr/>
        </p:nvGrpSpPr>
        <p:grpSpPr>
          <a:xfrm>
            <a:off x="6160716" y="2492896"/>
            <a:ext cx="2448272" cy="2000494"/>
            <a:chOff x="6516216" y="1653822"/>
            <a:chExt cx="2448272" cy="2000494"/>
          </a:xfrm>
        </p:grpSpPr>
        <p:pic>
          <p:nvPicPr>
            <p:cNvPr id="9218" name="Picture 2" descr="File:Amniotic band hand.jpg"/>
            <p:cNvPicPr>
              <a:picLocks noChangeAspect="1" noChangeArrowheads="1"/>
            </p:cNvPicPr>
            <p:nvPr/>
          </p:nvPicPr>
          <p:blipFill>
            <a:blip r:embed="rId4" cstate="print"/>
            <a:srcRect/>
            <a:stretch>
              <a:fillRect/>
            </a:stretch>
          </p:blipFill>
          <p:spPr bwMode="auto">
            <a:xfrm>
              <a:off x="6516216" y="1653822"/>
              <a:ext cx="2448272" cy="1631162"/>
            </a:xfrm>
            <a:prstGeom prst="rect">
              <a:avLst/>
            </a:prstGeom>
            <a:noFill/>
          </p:spPr>
        </p:pic>
        <p:sp>
          <p:nvSpPr>
            <p:cNvPr id="8" name="Rettangolo 7"/>
            <p:cNvSpPr/>
            <p:nvPr/>
          </p:nvSpPr>
          <p:spPr>
            <a:xfrm>
              <a:off x="6588224" y="3284984"/>
              <a:ext cx="2304256" cy="369332"/>
            </a:xfrm>
            <a:prstGeom prst="rect">
              <a:avLst/>
            </a:prstGeom>
          </p:spPr>
          <p:txBody>
            <a:bodyPr wrap="square">
              <a:spAutoFit/>
            </a:bodyPr>
            <a:lstStyle/>
            <a:p>
              <a:r>
                <a:rPr lang="en-US" sz="900" dirty="0" smtClean="0">
                  <a:solidFill>
                    <a:srgbClr val="002060"/>
                  </a:solidFill>
                </a:rPr>
                <a:t>http://en.wikipedia.org/wiki/Amniotic_band_constriction</a:t>
              </a:r>
              <a:endParaRPr lang="en-US" sz="900" dirty="0">
                <a:solidFill>
                  <a:srgbClr val="002060"/>
                </a:solidFill>
              </a:endParaRPr>
            </a:p>
          </p:txBody>
        </p:sp>
      </p:grpSp>
      <p:grpSp>
        <p:nvGrpSpPr>
          <p:cNvPr id="5" name="Gruppo 13"/>
          <p:cNvGrpSpPr/>
          <p:nvPr/>
        </p:nvGrpSpPr>
        <p:grpSpPr>
          <a:xfrm>
            <a:off x="62767" y="1229866"/>
            <a:ext cx="1800200" cy="4619582"/>
            <a:chOff x="224302" y="1484784"/>
            <a:chExt cx="2763522" cy="5964713"/>
          </a:xfrm>
        </p:grpSpPr>
        <p:grpSp>
          <p:nvGrpSpPr>
            <p:cNvPr id="10" name="Gruppo 11"/>
            <p:cNvGrpSpPr/>
            <p:nvPr/>
          </p:nvGrpSpPr>
          <p:grpSpPr>
            <a:xfrm>
              <a:off x="224302" y="1484784"/>
              <a:ext cx="2763522" cy="5552882"/>
              <a:chOff x="224302" y="1484784"/>
              <a:chExt cx="2763522" cy="5552882"/>
            </a:xfrm>
          </p:grpSpPr>
          <p:sp>
            <p:nvSpPr>
              <p:cNvPr id="9" name="Rettangolo 8"/>
              <p:cNvSpPr/>
              <p:nvPr/>
            </p:nvSpPr>
            <p:spPr>
              <a:xfrm>
                <a:off x="251520" y="4077073"/>
                <a:ext cx="2736304" cy="2960593"/>
              </a:xfrm>
              <a:prstGeom prst="rect">
                <a:avLst/>
              </a:prstGeom>
            </p:spPr>
            <p:txBody>
              <a:bodyPr wrap="square">
                <a:spAutoFit/>
              </a:bodyPr>
              <a:lstStyle/>
              <a:p>
                <a:r>
                  <a:rPr lang="en-US" sz="1100" b="1" dirty="0" smtClean="0">
                    <a:solidFill>
                      <a:srgbClr val="002060"/>
                    </a:solidFill>
                  </a:rPr>
                  <a:t>It is believed </a:t>
                </a:r>
                <a:r>
                  <a:rPr lang="en-US" sz="1100" dirty="0" smtClean="0">
                    <a:solidFill>
                      <a:srgbClr val="002060"/>
                    </a:solidFill>
                  </a:rPr>
                  <a:t>that amniotic band syndrome occurs when the inner membrane </a:t>
                </a:r>
                <a:r>
                  <a:rPr lang="en-US" sz="1100" b="1" dirty="0" smtClean="0">
                    <a:solidFill>
                      <a:srgbClr val="002060"/>
                    </a:solidFill>
                  </a:rPr>
                  <a:t>(amnion) ruptures, </a:t>
                </a:r>
                <a:r>
                  <a:rPr lang="en-US" sz="1100" dirty="0" smtClean="0">
                    <a:solidFill>
                      <a:srgbClr val="002060"/>
                    </a:solidFill>
                  </a:rPr>
                  <a:t>or tears, without injury to the outer membrane (</a:t>
                </a:r>
                <a:r>
                  <a:rPr lang="en-US" sz="1100" dirty="0" err="1" smtClean="0">
                    <a:solidFill>
                      <a:srgbClr val="002060"/>
                    </a:solidFill>
                  </a:rPr>
                  <a:t>chorion</a:t>
                </a:r>
                <a:r>
                  <a:rPr lang="en-US" sz="1100" dirty="0" smtClean="0">
                    <a:solidFill>
                      <a:srgbClr val="002060"/>
                    </a:solidFill>
                  </a:rPr>
                  <a:t>). The developing fetus is still in fluid but is then exposed to the floating tissue (bands) from the ruptured amnion. This </a:t>
                </a:r>
                <a:r>
                  <a:rPr lang="en-US" sz="1100" b="1" dirty="0" smtClean="0">
                    <a:solidFill>
                      <a:srgbClr val="002060"/>
                    </a:solidFill>
                  </a:rPr>
                  <a:t>floating tissue can become entangled around the fetus. </a:t>
                </a:r>
                <a:endParaRPr lang="en-US" sz="1100" b="1" dirty="0">
                  <a:solidFill>
                    <a:srgbClr val="002060"/>
                  </a:solidFill>
                </a:endParaRPr>
              </a:p>
            </p:txBody>
          </p:sp>
          <p:pic>
            <p:nvPicPr>
              <p:cNvPr id="9220" name="Picture 4" descr="amniotic band syndrome illustration"/>
              <p:cNvPicPr>
                <a:picLocks noChangeAspect="1" noChangeArrowheads="1"/>
              </p:cNvPicPr>
              <p:nvPr/>
            </p:nvPicPr>
            <p:blipFill>
              <a:blip r:embed="rId5" cstate="print"/>
              <a:srcRect/>
              <a:stretch>
                <a:fillRect/>
              </a:stretch>
            </p:blipFill>
            <p:spPr bwMode="auto">
              <a:xfrm>
                <a:off x="224302" y="1484784"/>
                <a:ext cx="2691514" cy="2592288"/>
              </a:xfrm>
              <a:prstGeom prst="rect">
                <a:avLst/>
              </a:prstGeom>
              <a:noFill/>
            </p:spPr>
          </p:pic>
        </p:grpSp>
        <p:sp>
          <p:nvSpPr>
            <p:cNvPr id="13" name="Rettangolo 12"/>
            <p:cNvSpPr/>
            <p:nvPr/>
          </p:nvSpPr>
          <p:spPr>
            <a:xfrm>
              <a:off x="287432" y="7049387"/>
              <a:ext cx="2592289" cy="400110"/>
            </a:xfrm>
            <a:prstGeom prst="rect">
              <a:avLst/>
            </a:prstGeom>
          </p:spPr>
          <p:txBody>
            <a:bodyPr wrap="square">
              <a:spAutoFit/>
            </a:bodyPr>
            <a:lstStyle/>
            <a:p>
              <a:r>
                <a:rPr lang="en-US" sz="1000" dirty="0" smtClean="0">
                  <a:solidFill>
                    <a:srgbClr val="002060"/>
                  </a:solidFill>
                </a:rPr>
                <a:t>http://fetus.ucsfmedicalcenter.org/amniotic/learn_more.asp</a:t>
              </a:r>
              <a:endParaRPr lang="en-US" sz="1000" dirty="0">
                <a:solidFill>
                  <a:srgbClr val="002060"/>
                </a:solidFill>
              </a:endParaRPr>
            </a:p>
          </p:txBody>
        </p:sp>
      </p:grpSp>
      <p:grpSp>
        <p:nvGrpSpPr>
          <p:cNvPr id="11" name="Gruppo 17"/>
          <p:cNvGrpSpPr/>
          <p:nvPr/>
        </p:nvGrpSpPr>
        <p:grpSpPr>
          <a:xfrm>
            <a:off x="6016700" y="4687366"/>
            <a:ext cx="2736304" cy="1514226"/>
            <a:chOff x="754280" y="3038402"/>
            <a:chExt cx="4528655" cy="3474577"/>
          </a:xfrm>
        </p:grpSpPr>
        <p:pic>
          <p:nvPicPr>
            <p:cNvPr id="9222" name="Picture 6" descr="http://sonoworld.com/images/FetusItemImages/images2007/Membranes/Am_bend_Navarro/9.jpg"/>
            <p:cNvPicPr>
              <a:picLocks noChangeAspect="1" noChangeArrowheads="1"/>
            </p:cNvPicPr>
            <p:nvPr/>
          </p:nvPicPr>
          <p:blipFill>
            <a:blip r:embed="rId6" cstate="print"/>
            <a:srcRect r="23077" b="10256"/>
            <a:stretch>
              <a:fillRect/>
            </a:stretch>
          </p:blipFill>
          <p:spPr bwMode="auto">
            <a:xfrm>
              <a:off x="1399533" y="3038402"/>
              <a:ext cx="3168352" cy="2843395"/>
            </a:xfrm>
            <a:prstGeom prst="rect">
              <a:avLst/>
            </a:prstGeom>
            <a:noFill/>
          </p:spPr>
        </p:pic>
        <p:sp>
          <p:nvSpPr>
            <p:cNvPr id="17" name="Rettangolo 16"/>
            <p:cNvSpPr/>
            <p:nvPr/>
          </p:nvSpPr>
          <p:spPr>
            <a:xfrm>
              <a:off x="754280" y="5983307"/>
              <a:ext cx="4528655" cy="529672"/>
            </a:xfrm>
            <a:prstGeom prst="rect">
              <a:avLst/>
            </a:prstGeom>
          </p:spPr>
          <p:txBody>
            <a:bodyPr wrap="square">
              <a:spAutoFit/>
            </a:bodyPr>
            <a:lstStyle/>
            <a:p>
              <a:r>
                <a:rPr lang="en-US" sz="900" dirty="0" smtClean="0">
                  <a:solidFill>
                    <a:srgbClr val="002060"/>
                  </a:solidFill>
                </a:rPr>
                <a:t>http://sonoworld.com/fetus/page.aspx?id=2318</a:t>
              </a:r>
              <a:endParaRPr lang="en-US" sz="900" dirty="0">
                <a:solidFill>
                  <a:srgbClr val="002060"/>
                </a:solidFill>
              </a:endParaRPr>
            </a:p>
          </p:txBody>
        </p:sp>
      </p:grpSp>
      <p:sp>
        <p:nvSpPr>
          <p:cNvPr id="19"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25</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125025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par>
                                <p:cTn id="21" presetID="2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par>
                                <p:cTn id="24" presetID="2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edg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44624"/>
            <a:ext cx="8229600" cy="1143000"/>
          </a:xfrm>
        </p:spPr>
        <p:txBody>
          <a:bodyPr>
            <a:noAutofit/>
          </a:bodyPr>
          <a:lstStyle/>
          <a:p>
            <a:r>
              <a:rPr lang="en-US" sz="3600" dirty="0"/>
              <a:t/>
            </a:r>
            <a:br>
              <a:rPr lang="en-US" sz="3600" dirty="0"/>
            </a:br>
            <a:r>
              <a:rPr lang="en-US" sz="3200" b="1" dirty="0" smtClean="0"/>
              <a:t>Acknowledgements</a:t>
            </a:r>
            <a:endParaRPr lang="en-US" sz="3200" b="1" dirty="0"/>
          </a:p>
        </p:txBody>
      </p:sp>
      <p:sp>
        <p:nvSpPr>
          <p:cNvPr id="10" name="Content Placeholder 2"/>
          <p:cNvSpPr>
            <a:spLocks noGrp="1"/>
          </p:cNvSpPr>
          <p:nvPr>
            <p:ph idx="1"/>
          </p:nvPr>
        </p:nvSpPr>
        <p:spPr>
          <a:xfrm>
            <a:off x="457200" y="1196752"/>
            <a:ext cx="8229600" cy="4525963"/>
          </a:xfrm>
        </p:spPr>
        <p:txBody>
          <a:bodyPr/>
          <a:lstStyle/>
          <a:p>
            <a:pPr lvl="1">
              <a:buClr>
                <a:schemeClr val="tx1"/>
              </a:buClr>
              <a:buSzPct val="65000"/>
              <a:buFont typeface="Wingdings" pitchFamily="2" charset="2"/>
              <a:buChar char="q"/>
            </a:pPr>
            <a:endParaRPr lang="en-US" sz="1800" b="1" dirty="0">
              <a:solidFill>
                <a:schemeClr val="tx2"/>
              </a:solidFill>
            </a:endParaRPr>
          </a:p>
          <a:p>
            <a:pPr>
              <a:buClr>
                <a:schemeClr val="tx1"/>
              </a:buClr>
              <a:buSzPct val="65000"/>
              <a:buFont typeface="Wingdings" pitchFamily="2" charset="2"/>
              <a:buChar char="q"/>
            </a:pPr>
            <a:r>
              <a:rPr lang="en-US" sz="1800" b="1" dirty="0">
                <a:solidFill>
                  <a:schemeClr val="tx2"/>
                </a:solidFill>
              </a:rPr>
              <a:t>International Clearinghouse on Birth Defects Surveillance and Research</a:t>
            </a:r>
          </a:p>
          <a:p>
            <a:pPr lvl="1">
              <a:buClr>
                <a:schemeClr val="tx1"/>
              </a:buClr>
              <a:buSzPct val="65000"/>
              <a:buFont typeface="Wingdings" pitchFamily="2" charset="2"/>
              <a:buChar char="§"/>
            </a:pPr>
            <a:r>
              <a:rPr lang="en-US" sz="1800" b="1" dirty="0" err="1">
                <a:solidFill>
                  <a:schemeClr val="tx2"/>
                </a:solidFill>
              </a:rPr>
              <a:t>Pierpaolo</a:t>
            </a:r>
            <a:r>
              <a:rPr lang="en-US" sz="1800" b="1" dirty="0">
                <a:solidFill>
                  <a:schemeClr val="tx2"/>
                </a:solidFill>
              </a:rPr>
              <a:t> </a:t>
            </a:r>
            <a:r>
              <a:rPr lang="it-IT" sz="1800" b="1" dirty="0">
                <a:solidFill>
                  <a:schemeClr val="tx2"/>
                </a:solidFill>
              </a:rPr>
              <a:t>Mastroiacovo</a:t>
            </a:r>
          </a:p>
          <a:p>
            <a:pPr lvl="1">
              <a:buClr>
                <a:schemeClr val="tx1"/>
              </a:buClr>
              <a:buSzPct val="65000"/>
              <a:buFont typeface="Wingdings" pitchFamily="2" charset="2"/>
              <a:buChar char="§"/>
            </a:pPr>
            <a:r>
              <a:rPr lang="en-US" sz="1800" b="1" dirty="0">
                <a:solidFill>
                  <a:schemeClr val="tx2"/>
                </a:solidFill>
              </a:rPr>
              <a:t>Lorenzo </a:t>
            </a:r>
            <a:r>
              <a:rPr lang="en-US" sz="1800" b="1" dirty="0" err="1" smtClean="0">
                <a:solidFill>
                  <a:schemeClr val="tx2"/>
                </a:solidFill>
              </a:rPr>
              <a:t>Botto</a:t>
            </a:r>
            <a:endParaRPr lang="en-US" sz="1800" b="1" dirty="0">
              <a:solidFill>
                <a:schemeClr val="tx2"/>
              </a:solidFill>
            </a:endParaRPr>
          </a:p>
          <a:p>
            <a:pPr>
              <a:buClr>
                <a:schemeClr val="tx1"/>
              </a:buClr>
              <a:buSzPct val="65000"/>
              <a:buFont typeface="Wingdings" charset="2"/>
              <a:buChar char="q"/>
            </a:pPr>
            <a:r>
              <a:rPr lang="en-US" sz="1800" b="1" dirty="0" smtClean="0">
                <a:solidFill>
                  <a:schemeClr val="tx2"/>
                </a:solidFill>
              </a:rPr>
              <a:t>CDC National Center for Birth Defects and Developmental Disabilities</a:t>
            </a:r>
          </a:p>
          <a:p>
            <a:pPr lvl="1">
              <a:buClr>
                <a:schemeClr val="tx1"/>
              </a:buClr>
              <a:buSzPct val="80000"/>
              <a:buFont typeface="Wingdings" panose="05000000000000000000" pitchFamily="2" charset="2"/>
              <a:buChar char="§"/>
            </a:pPr>
            <a:r>
              <a:rPr lang="en-US" sz="1800" b="1" dirty="0" smtClean="0">
                <a:solidFill>
                  <a:schemeClr val="tx2"/>
                </a:solidFill>
              </a:rPr>
              <a:t>Surveillance Working Group</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930461"/>
            <a:ext cx="5181600" cy="20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6933" y="3933056"/>
            <a:ext cx="1970851" cy="2016901"/>
          </a:xfrm>
          <a:prstGeom prst="rect">
            <a:avLst/>
          </a:prstGeom>
        </p:spPr>
      </p:pic>
      <p:sp>
        <p:nvSpPr>
          <p:cNvPr id="8" name="Text Box 9"/>
          <p:cNvSpPr txBox="1">
            <a:spLocks noChangeArrowheads="1"/>
          </p:cNvSpPr>
          <p:nvPr/>
        </p:nvSpPr>
        <p:spPr bwMode="auto">
          <a:xfrm>
            <a:off x="72008" y="6553200"/>
            <a:ext cx="9036496"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Limbs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26</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73296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Questions?</a:t>
            </a:r>
          </a:p>
        </p:txBody>
      </p:sp>
      <p:sp>
        <p:nvSpPr>
          <p:cNvPr id="2" name="Subtitle 1"/>
          <p:cNvSpPr>
            <a:spLocks noGrp="1"/>
          </p:cNvSpPr>
          <p:nvPr>
            <p:ph idx="1"/>
          </p:nvPr>
        </p:nvSpPr>
        <p:spPr/>
        <p:txBody>
          <a:bodyPr>
            <a:normAutofit/>
          </a:bodyPr>
          <a:lstStyle/>
          <a:p>
            <a:pPr marL="0" indent="0">
              <a:buNone/>
            </a:pPr>
            <a:r>
              <a:rPr lang="en-US" dirty="0" smtClean="0"/>
              <a:t>If you have questions please contact:</a:t>
            </a:r>
          </a:p>
          <a:p>
            <a:pPr marL="0" indent="0">
              <a:buNone/>
            </a:pPr>
            <a:r>
              <a:rPr lang="en-US" dirty="0" smtClean="0">
                <a:hlinkClick r:id="rId3"/>
              </a:rPr>
              <a:t>icbd@icbd.org</a:t>
            </a:r>
            <a:r>
              <a:rPr lang="en-US" dirty="0" smtClean="0"/>
              <a:t> </a:t>
            </a:r>
          </a:p>
          <a:p>
            <a:pPr marL="0" indent="0">
              <a:buNone/>
            </a:pPr>
            <a:r>
              <a:rPr lang="en-US" dirty="0" smtClean="0"/>
              <a:t>or</a:t>
            </a:r>
          </a:p>
          <a:p>
            <a:pPr marL="0" indent="0">
              <a:buNone/>
            </a:pPr>
            <a:r>
              <a:rPr lang="en-US" dirty="0" smtClean="0">
                <a:hlinkClick r:id="rId4"/>
              </a:rPr>
              <a:t>birthdefectscount@cdc.gov</a:t>
            </a:r>
            <a:endParaRPr lang="en-US" dirty="0" smtClean="0"/>
          </a:p>
          <a:p>
            <a:pPr marL="0" indent="0">
              <a:buNone/>
            </a:pPr>
            <a:endParaRPr lang="en-US" dirty="0"/>
          </a:p>
        </p:txBody>
      </p:sp>
      <p:sp>
        <p:nvSpPr>
          <p:cNvPr id="6" name="Text Placeholder 5"/>
          <p:cNvSpPr>
            <a:spLocks noGrp="1"/>
          </p:cNvSpPr>
          <p:nvPr>
            <p:ph type="body" sz="quarter" idx="4294967295"/>
          </p:nvPr>
        </p:nvSpPr>
        <p:spPr>
          <a:xfrm>
            <a:off x="4038600" y="6284913"/>
            <a:ext cx="5105400" cy="184150"/>
          </a:xfrm>
        </p:spPr>
        <p:txBody>
          <a:bodyPr>
            <a:noAutofit/>
          </a:bodyPr>
          <a:lstStyle/>
          <a:p>
            <a:r>
              <a:rPr lang="en-US" sz="900" dirty="0" smtClean="0"/>
              <a:t>National Center on Birth Defects and Developmental Disabilities</a:t>
            </a:r>
          </a:p>
          <a:p>
            <a:endParaRPr lang="en-US" sz="900" dirty="0"/>
          </a:p>
        </p:txBody>
      </p:sp>
      <p:sp>
        <p:nvSpPr>
          <p:cNvPr id="10" name="Text Placeholder 9"/>
          <p:cNvSpPr>
            <a:spLocks noGrp="1"/>
          </p:cNvSpPr>
          <p:nvPr>
            <p:ph type="body" sz="quarter" idx="4294967295"/>
          </p:nvPr>
        </p:nvSpPr>
        <p:spPr>
          <a:xfrm>
            <a:off x="4038600" y="6446838"/>
            <a:ext cx="5105400" cy="228600"/>
          </a:xfrm>
        </p:spPr>
        <p:txBody>
          <a:bodyPr>
            <a:normAutofit fontScale="32500" lnSpcReduction="20000"/>
          </a:bodyPr>
          <a:lstStyle/>
          <a:p>
            <a:r>
              <a:rPr lang="en-US" dirty="0" smtClean="0"/>
              <a:t>Division of Birth Defects and Developmental Disabilities</a:t>
            </a:r>
            <a:endParaRPr lang="en-US" dirty="0"/>
          </a:p>
        </p:txBody>
      </p:sp>
      <p:pic>
        <p:nvPicPr>
          <p:cNvPr id="8" name="Picture 7" descr="Logos of the United States Department of Health and Human Services and Centers for Disease Control and Prevention&#10;"/>
          <p:cNvPicPr>
            <a:picLocks noChangeAspect="1"/>
          </p:cNvPicPr>
          <p:nvPr/>
        </p:nvPicPr>
        <p:blipFill>
          <a:blip r:embed="rId5" cstate="print"/>
          <a:stretch>
            <a:fillRect/>
          </a:stretch>
        </p:blipFill>
        <p:spPr>
          <a:xfrm>
            <a:off x="8382000" y="6477000"/>
            <a:ext cx="190500" cy="190500"/>
          </a:xfrm>
          <a:prstGeom prst="rect">
            <a:avLst/>
          </a:prstGeom>
        </p:spPr>
      </p:pic>
      <p:pic>
        <p:nvPicPr>
          <p:cNvPr id="2050" name="Picture 2" descr="C:\Users\jes6\AppData\Local\Microsoft\Windows\Temporary Internet Files\Content.IE5\X5XT1058\MC900078622[1].wmf"/>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0272" y="1916832"/>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z="3600" b="1" dirty="0" smtClean="0">
                <a:solidFill>
                  <a:schemeClr val="tx2"/>
                </a:solidFill>
              </a:rPr>
              <a:t>Limb Deficiencies</a:t>
            </a:r>
            <a:endParaRPr lang="en-US" sz="3600" b="1" dirty="0">
              <a:solidFill>
                <a:schemeClr val="tx2"/>
              </a:solidFill>
            </a:endParaRPr>
          </a:p>
        </p:txBody>
      </p:sp>
      <p:sp>
        <p:nvSpPr>
          <p:cNvPr id="3" name="Content Placeholder 2"/>
          <p:cNvSpPr>
            <a:spLocks noGrp="1"/>
          </p:cNvSpPr>
          <p:nvPr>
            <p:ph idx="1"/>
          </p:nvPr>
        </p:nvSpPr>
        <p:spPr>
          <a:xfrm>
            <a:off x="444918" y="980728"/>
            <a:ext cx="8229600" cy="2929476"/>
          </a:xfrm>
        </p:spPr>
        <p:txBody>
          <a:bodyPr>
            <a:noAutofit/>
          </a:bodyPr>
          <a:lstStyle/>
          <a:p>
            <a:pPr>
              <a:spcBef>
                <a:spcPts val="600"/>
              </a:spcBef>
              <a:spcAft>
                <a:spcPts val="600"/>
              </a:spcAft>
            </a:pPr>
            <a:r>
              <a:rPr lang="en-US" sz="2400" dirty="0" smtClean="0">
                <a:solidFill>
                  <a:schemeClr val="tx2"/>
                </a:solidFill>
              </a:rPr>
              <a:t>Limb </a:t>
            </a:r>
            <a:r>
              <a:rPr lang="en-US" sz="2400" dirty="0" err="1" smtClean="0">
                <a:solidFill>
                  <a:schemeClr val="tx2"/>
                </a:solidFill>
              </a:rPr>
              <a:t>deficency</a:t>
            </a:r>
            <a:r>
              <a:rPr lang="en-US" sz="2400" dirty="0" smtClean="0">
                <a:solidFill>
                  <a:schemeClr val="tx2"/>
                </a:solidFill>
              </a:rPr>
              <a:t> defects are characterized </a:t>
            </a:r>
            <a:r>
              <a:rPr lang="en-US" sz="2400" dirty="0">
                <a:solidFill>
                  <a:schemeClr val="tx2"/>
                </a:solidFill>
              </a:rPr>
              <a:t>by total or partial absence or different degrees of hypoplasia of the skeletal structures of the </a:t>
            </a:r>
            <a:r>
              <a:rPr lang="en-US" sz="2400" dirty="0" smtClean="0">
                <a:solidFill>
                  <a:schemeClr val="tx2"/>
                </a:solidFill>
              </a:rPr>
              <a:t>limbs</a:t>
            </a:r>
          </a:p>
          <a:p>
            <a:pPr>
              <a:spcBef>
                <a:spcPts val="600"/>
              </a:spcBef>
              <a:spcAft>
                <a:spcPts val="600"/>
              </a:spcAft>
            </a:pPr>
            <a:r>
              <a:rPr lang="en-US" sz="2400" dirty="0" smtClean="0">
                <a:solidFill>
                  <a:schemeClr val="tx2"/>
                </a:solidFill>
              </a:rPr>
              <a:t>Classified into three large groups: transverse, intercalary and longitudinal</a:t>
            </a:r>
          </a:p>
          <a:p>
            <a:pPr>
              <a:spcBef>
                <a:spcPts val="600"/>
              </a:spcBef>
              <a:spcAft>
                <a:spcPts val="600"/>
              </a:spcAft>
            </a:pPr>
            <a:r>
              <a:rPr lang="en-US" sz="2400" dirty="0">
                <a:solidFill>
                  <a:schemeClr val="tx2"/>
                </a:solidFill>
              </a:rPr>
              <a:t>Some cases may have anomalies that fit into more than one of these groups (Mixed)</a:t>
            </a:r>
          </a:p>
          <a:p>
            <a:pPr>
              <a:spcBef>
                <a:spcPts val="600"/>
              </a:spcBef>
              <a:spcAft>
                <a:spcPts val="600"/>
              </a:spcAft>
            </a:pPr>
            <a:endParaRPr lang="en-US" sz="2400" dirty="0" smtClean="0">
              <a:solidFill>
                <a:schemeClr val="tx2"/>
              </a:solidFill>
            </a:endParaRPr>
          </a:p>
          <a:p>
            <a:pPr>
              <a:spcBef>
                <a:spcPts val="600"/>
              </a:spcBef>
              <a:spcAft>
                <a:spcPts val="600"/>
              </a:spcAft>
            </a:pPr>
            <a:endParaRPr lang="en-US" sz="2400" dirty="0">
              <a:solidFill>
                <a:schemeClr val="tx2"/>
              </a:solidFill>
            </a:endParaRPr>
          </a:p>
        </p:txBody>
      </p:sp>
      <p:sp>
        <p:nvSpPr>
          <p:cNvPr id="4" name="TextBox 3"/>
          <p:cNvSpPr txBox="1"/>
          <p:nvPr/>
        </p:nvSpPr>
        <p:spPr>
          <a:xfrm>
            <a:off x="6160950" y="6116574"/>
            <a:ext cx="2198551" cy="369332"/>
          </a:xfrm>
          <a:prstGeom prst="rect">
            <a:avLst/>
          </a:prstGeom>
          <a:solidFill>
            <a:schemeClr val="bg2"/>
          </a:solidFill>
          <a:ln>
            <a:solidFill>
              <a:schemeClr val="bg1">
                <a:lumMod val="50000"/>
              </a:schemeClr>
            </a:solidFill>
          </a:ln>
        </p:spPr>
        <p:txBody>
          <a:bodyPr wrap="square" rtlCol="0">
            <a:spAutoFit/>
          </a:bodyPr>
          <a:lstStyle/>
          <a:p>
            <a:pPr algn="ctr"/>
            <a:r>
              <a:rPr lang="en-US" dirty="0" smtClean="0"/>
              <a:t>Longitudinal </a:t>
            </a:r>
            <a:endParaRPr lang="en-US" dirty="0"/>
          </a:p>
        </p:txBody>
      </p:sp>
      <p:sp>
        <p:nvSpPr>
          <p:cNvPr id="8" name="TextBox 7"/>
          <p:cNvSpPr txBox="1"/>
          <p:nvPr/>
        </p:nvSpPr>
        <p:spPr>
          <a:xfrm>
            <a:off x="1311626" y="6134284"/>
            <a:ext cx="1446439" cy="369332"/>
          </a:xfrm>
          <a:prstGeom prst="rect">
            <a:avLst/>
          </a:prstGeom>
          <a:solidFill>
            <a:schemeClr val="bg2"/>
          </a:solidFill>
          <a:ln>
            <a:solidFill>
              <a:schemeClr val="bg1">
                <a:lumMod val="50000"/>
              </a:schemeClr>
            </a:solidFill>
          </a:ln>
        </p:spPr>
        <p:txBody>
          <a:bodyPr wrap="square" rtlCol="0">
            <a:spAutoFit/>
          </a:bodyPr>
          <a:lstStyle/>
          <a:p>
            <a:pPr algn="ctr"/>
            <a:r>
              <a:rPr lang="en-US" dirty="0" smtClean="0"/>
              <a:t>Transverse</a:t>
            </a:r>
            <a:endParaRPr lang="en-US" dirty="0"/>
          </a:p>
        </p:txBody>
      </p:sp>
      <p:sp>
        <p:nvSpPr>
          <p:cNvPr id="9" name="TextBox 8"/>
          <p:cNvSpPr txBox="1"/>
          <p:nvPr/>
        </p:nvSpPr>
        <p:spPr>
          <a:xfrm>
            <a:off x="3836499" y="6116574"/>
            <a:ext cx="1446439" cy="369332"/>
          </a:xfrm>
          <a:prstGeom prst="rect">
            <a:avLst/>
          </a:prstGeom>
          <a:solidFill>
            <a:schemeClr val="bg2"/>
          </a:solidFill>
          <a:ln>
            <a:solidFill>
              <a:schemeClr val="bg1">
                <a:lumMod val="50000"/>
              </a:schemeClr>
            </a:solidFill>
          </a:ln>
        </p:spPr>
        <p:txBody>
          <a:bodyPr wrap="square" rtlCol="0">
            <a:spAutoFit/>
          </a:bodyPr>
          <a:lstStyle/>
          <a:p>
            <a:pPr algn="ctr"/>
            <a:r>
              <a:rPr lang="en-US" dirty="0" smtClean="0"/>
              <a:t>Intercalary</a:t>
            </a:r>
            <a:endParaRPr lang="en-US" dirty="0"/>
          </a:p>
        </p:txBody>
      </p:sp>
      <p:pic>
        <p:nvPicPr>
          <p:cNvPr id="14" name="Picture 2" descr="upperextremity_revisions_fla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0575" y="3938333"/>
            <a:ext cx="2019300" cy="2052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transverse"/>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5195" y="4054221"/>
            <a:ext cx="2019300" cy="1936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intercalary"/>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50068" y="4054221"/>
            <a:ext cx="2019300" cy="20038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02060"/>
                </a:solidFill>
                <a:latin typeface="Calibri" pitchFamily="34" charset="0"/>
              </a:rPr>
              <a:t>Limb deficiencies                                                                                                                                                            			</a:t>
            </a:r>
            <a:r>
              <a:rPr lang="en-US" sz="1000" dirty="0" smtClean="0">
                <a:solidFill>
                  <a:srgbClr val="002060"/>
                </a:solidFill>
                <a:latin typeface="Calibri" pitchFamily="34" charset="0"/>
              </a:rPr>
              <a:t>|  3</a:t>
            </a:r>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361213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89" y="706686"/>
            <a:ext cx="8229600" cy="562074"/>
          </a:xfrm>
        </p:spPr>
        <p:txBody>
          <a:bodyPr>
            <a:noAutofit/>
          </a:bodyPr>
          <a:lstStyle/>
          <a:p>
            <a:r>
              <a:rPr lang="en-US" sz="3600" b="1" dirty="0" smtClean="0">
                <a:solidFill>
                  <a:schemeClr val="tx2"/>
                </a:solidFill>
              </a:rPr>
              <a:t>Transverse</a:t>
            </a:r>
            <a:r>
              <a:rPr lang="en-US" sz="3600" i="1" dirty="0" smtClean="0">
                <a:solidFill>
                  <a:schemeClr val="tx2"/>
                </a:solidFill>
              </a:rPr>
              <a:t> </a:t>
            </a:r>
            <a:r>
              <a:rPr lang="en-US" sz="3600" b="1" dirty="0" smtClean="0">
                <a:solidFill>
                  <a:schemeClr val="tx2"/>
                </a:solidFill>
              </a:rPr>
              <a:t>Limb </a:t>
            </a:r>
            <a:r>
              <a:rPr lang="en-US" sz="3600" b="1" dirty="0">
                <a:solidFill>
                  <a:schemeClr val="tx2"/>
                </a:solidFill>
              </a:rPr>
              <a:t>Deficiencies</a:t>
            </a:r>
            <a:r>
              <a:rPr lang="en-US" sz="3600" i="1" dirty="0">
                <a:solidFill>
                  <a:schemeClr val="tx2"/>
                </a:solidFill>
              </a:rPr>
              <a:t/>
            </a:r>
            <a:br>
              <a:rPr lang="en-US" sz="3600" i="1" dirty="0">
                <a:solidFill>
                  <a:schemeClr val="tx2"/>
                </a:solidFill>
              </a:rPr>
            </a:br>
            <a:r>
              <a:rPr lang="en-US" sz="3600" dirty="0" smtClean="0">
                <a:solidFill>
                  <a:schemeClr val="tx2"/>
                </a:solidFill>
              </a:rPr>
              <a:t/>
            </a:r>
            <a:br>
              <a:rPr lang="en-US" sz="3600" dirty="0" smtClean="0">
                <a:solidFill>
                  <a:schemeClr val="tx2"/>
                </a:solidFill>
              </a:rPr>
            </a:br>
            <a:endParaRPr lang="en-US" sz="3600" i="1" dirty="0">
              <a:solidFill>
                <a:schemeClr val="tx2"/>
              </a:solidFill>
            </a:endParaRPr>
          </a:p>
        </p:txBody>
      </p:sp>
      <p:sp>
        <p:nvSpPr>
          <p:cNvPr id="3" name="Content Placeholder 2"/>
          <p:cNvSpPr>
            <a:spLocks noGrp="1"/>
          </p:cNvSpPr>
          <p:nvPr>
            <p:ph idx="1"/>
          </p:nvPr>
        </p:nvSpPr>
        <p:spPr>
          <a:xfrm>
            <a:off x="539552" y="1124744"/>
            <a:ext cx="7643192" cy="1505205"/>
          </a:xfrm>
        </p:spPr>
        <p:txBody>
          <a:bodyPr>
            <a:normAutofit/>
          </a:bodyPr>
          <a:lstStyle/>
          <a:p>
            <a:pPr marL="0" indent="0">
              <a:spcBef>
                <a:spcPts val="600"/>
              </a:spcBef>
              <a:spcAft>
                <a:spcPts val="600"/>
              </a:spcAft>
              <a:buNone/>
            </a:pPr>
            <a:r>
              <a:rPr lang="en-US" sz="2400" dirty="0" smtClean="0">
                <a:solidFill>
                  <a:schemeClr val="tx2"/>
                </a:solidFill>
              </a:rPr>
              <a:t>Complete </a:t>
            </a:r>
            <a:r>
              <a:rPr lang="en-US" sz="2400" dirty="0">
                <a:solidFill>
                  <a:schemeClr val="tx2"/>
                </a:solidFill>
              </a:rPr>
              <a:t>or partial absence of distal structures of a </a:t>
            </a:r>
            <a:r>
              <a:rPr lang="en-US" sz="2400" dirty="0" smtClean="0">
                <a:solidFill>
                  <a:schemeClr val="tx2"/>
                </a:solidFill>
              </a:rPr>
              <a:t>limb in </a:t>
            </a:r>
            <a:r>
              <a:rPr lang="en-US" sz="2400" dirty="0">
                <a:solidFill>
                  <a:schemeClr val="tx2"/>
                </a:solidFill>
              </a:rPr>
              <a:t>a transverse plane at the point where the deficiency begins, with proximal structures </a:t>
            </a:r>
            <a:r>
              <a:rPr lang="en-US" sz="2400" dirty="0" smtClean="0">
                <a:solidFill>
                  <a:schemeClr val="tx2"/>
                </a:solidFill>
              </a:rPr>
              <a:t>being </a:t>
            </a:r>
            <a:r>
              <a:rPr lang="en-US" sz="2400" dirty="0">
                <a:solidFill>
                  <a:schemeClr val="tx2"/>
                </a:solidFill>
              </a:rPr>
              <a:t>essentially </a:t>
            </a:r>
            <a:r>
              <a:rPr lang="en-US" sz="2400" dirty="0" smtClean="0">
                <a:solidFill>
                  <a:schemeClr val="tx2"/>
                </a:solidFill>
              </a:rPr>
              <a:t>intact</a:t>
            </a:r>
            <a:endParaRPr lang="en-US" sz="2400" dirty="0">
              <a:solidFill>
                <a:schemeClr val="tx2"/>
              </a:solidFill>
            </a:endParaRPr>
          </a:p>
          <a:p>
            <a:pPr>
              <a:spcBef>
                <a:spcPts val="600"/>
              </a:spcBef>
              <a:spcAft>
                <a:spcPts val="600"/>
              </a:spcAft>
            </a:pPr>
            <a:endParaRPr lang="en-US" sz="2400" dirty="0" smtClean="0">
              <a:solidFill>
                <a:schemeClr val="tx2"/>
              </a:solidFill>
            </a:endParaRPr>
          </a:p>
        </p:txBody>
      </p:sp>
      <p:sp>
        <p:nvSpPr>
          <p:cNvPr id="7" name="Content Placeholder 2"/>
          <p:cNvSpPr txBox="1">
            <a:spLocks/>
          </p:cNvSpPr>
          <p:nvPr/>
        </p:nvSpPr>
        <p:spPr>
          <a:xfrm>
            <a:off x="435429" y="4419600"/>
            <a:ext cx="376645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endParaRPr lang="en-US" sz="2300" dirty="0"/>
          </a:p>
        </p:txBody>
      </p:sp>
      <p:sp>
        <p:nvSpPr>
          <p:cNvPr id="9" name="Rectangle 8"/>
          <p:cNvSpPr/>
          <p:nvPr/>
        </p:nvSpPr>
        <p:spPr>
          <a:xfrm>
            <a:off x="762000" y="6202612"/>
            <a:ext cx="4292341" cy="276999"/>
          </a:xfrm>
          <a:prstGeom prst="rect">
            <a:avLst/>
          </a:prstGeom>
        </p:spPr>
        <p:txBody>
          <a:bodyPr wrap="square">
            <a:spAutoFit/>
          </a:bodyPr>
          <a:lstStyle/>
          <a:p>
            <a:r>
              <a:rPr lang="en-US" sz="1200" b="1" dirty="0" smtClean="0">
                <a:solidFill>
                  <a:srgbClr val="002060"/>
                </a:solidFill>
              </a:rPr>
              <a:t>Source: CDC-Beijing </a:t>
            </a:r>
            <a:r>
              <a:rPr lang="en-US" sz="1200" b="1" dirty="0">
                <a:solidFill>
                  <a:srgbClr val="002060"/>
                </a:solidFill>
              </a:rPr>
              <a:t>Medical University collaborative project</a:t>
            </a:r>
          </a:p>
        </p:txBody>
      </p:sp>
      <p:pic>
        <p:nvPicPr>
          <p:cNvPr id="11" name="Picture 10" descr="Amelia of upper limb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66" y="2753097"/>
            <a:ext cx="3389630" cy="2552700"/>
          </a:xfrm>
          <a:prstGeom prst="rect">
            <a:avLst/>
          </a:prstGeom>
          <a:noFill/>
        </p:spPr>
      </p:pic>
      <p:sp>
        <p:nvSpPr>
          <p:cNvPr id="4" name="Rectangle 3"/>
          <p:cNvSpPr/>
          <p:nvPr/>
        </p:nvSpPr>
        <p:spPr>
          <a:xfrm>
            <a:off x="0" y="5297792"/>
            <a:ext cx="3339374" cy="738664"/>
          </a:xfrm>
          <a:prstGeom prst="rect">
            <a:avLst/>
          </a:prstGeom>
        </p:spPr>
        <p:txBody>
          <a:bodyPr wrap="square">
            <a:spAutoFit/>
          </a:bodyPr>
          <a:lstStyle/>
          <a:p>
            <a:pPr algn="ctr"/>
            <a:r>
              <a:rPr lang="en-US" sz="1400" b="1" dirty="0">
                <a:solidFill>
                  <a:srgbClr val="002060"/>
                </a:solidFill>
              </a:rPr>
              <a:t>Congenital complete absence of upper </a:t>
            </a:r>
            <a:r>
              <a:rPr lang="en-US" sz="1400" b="1" dirty="0" smtClean="0">
                <a:solidFill>
                  <a:srgbClr val="002060"/>
                </a:solidFill>
              </a:rPr>
              <a:t>limbs/Amelia </a:t>
            </a:r>
            <a:r>
              <a:rPr lang="en-US" sz="1400" b="1" dirty="0">
                <a:solidFill>
                  <a:srgbClr val="002060"/>
                </a:solidFill>
              </a:rPr>
              <a:t>of upper </a:t>
            </a:r>
            <a:r>
              <a:rPr lang="en-US" sz="1400" b="1" dirty="0" smtClean="0">
                <a:solidFill>
                  <a:srgbClr val="002060"/>
                </a:solidFill>
              </a:rPr>
              <a:t>limb</a:t>
            </a:r>
          </a:p>
          <a:p>
            <a:pPr algn="ctr"/>
            <a:r>
              <a:rPr lang="en-US" sz="1400" b="1" dirty="0" smtClean="0">
                <a:solidFill>
                  <a:srgbClr val="002060"/>
                </a:solidFill>
              </a:rPr>
              <a:t> </a:t>
            </a:r>
            <a:r>
              <a:rPr lang="en-US" sz="1400" b="1" dirty="0">
                <a:solidFill>
                  <a:srgbClr val="002060"/>
                </a:solidFill>
              </a:rPr>
              <a:t>(Q71.0)    </a:t>
            </a:r>
            <a:endParaRPr lang="en-US" sz="1400" dirty="0">
              <a:solidFill>
                <a:srgbClr val="002060"/>
              </a:solidFill>
            </a:endParaRPr>
          </a:p>
        </p:txBody>
      </p:sp>
      <p:sp>
        <p:nvSpPr>
          <p:cNvPr id="12" name="Rectangle 11"/>
          <p:cNvSpPr/>
          <p:nvPr/>
        </p:nvSpPr>
        <p:spPr>
          <a:xfrm>
            <a:off x="5974650" y="5333207"/>
            <a:ext cx="2952328" cy="738664"/>
          </a:xfrm>
          <a:prstGeom prst="rect">
            <a:avLst/>
          </a:prstGeom>
        </p:spPr>
        <p:txBody>
          <a:bodyPr wrap="square">
            <a:spAutoFit/>
          </a:bodyPr>
          <a:lstStyle/>
          <a:p>
            <a:pPr algn="ctr"/>
            <a:r>
              <a:rPr lang="en-US" sz="1400" b="1" dirty="0">
                <a:solidFill>
                  <a:srgbClr val="002060"/>
                </a:solidFill>
              </a:rPr>
              <a:t>Congenital complete absence of </a:t>
            </a:r>
            <a:r>
              <a:rPr lang="en-US" sz="1400" b="1" dirty="0" smtClean="0">
                <a:solidFill>
                  <a:srgbClr val="002060"/>
                </a:solidFill>
              </a:rPr>
              <a:t>lower limb/Amelia </a:t>
            </a:r>
            <a:r>
              <a:rPr lang="en-US" sz="1400" b="1" dirty="0">
                <a:solidFill>
                  <a:srgbClr val="002060"/>
                </a:solidFill>
              </a:rPr>
              <a:t>of </a:t>
            </a:r>
            <a:r>
              <a:rPr lang="en-US" sz="1400" b="1" dirty="0" smtClean="0">
                <a:solidFill>
                  <a:srgbClr val="002060"/>
                </a:solidFill>
              </a:rPr>
              <a:t>lower </a:t>
            </a:r>
            <a:r>
              <a:rPr lang="en-US" sz="1400" b="1" dirty="0">
                <a:solidFill>
                  <a:srgbClr val="002060"/>
                </a:solidFill>
              </a:rPr>
              <a:t>limb (</a:t>
            </a:r>
            <a:r>
              <a:rPr lang="en-US" sz="1400" b="1" dirty="0" smtClean="0">
                <a:solidFill>
                  <a:srgbClr val="002060"/>
                </a:solidFill>
              </a:rPr>
              <a:t>Q72.0</a:t>
            </a:r>
            <a:r>
              <a:rPr lang="en-US" sz="1400" b="1" dirty="0">
                <a:solidFill>
                  <a:srgbClr val="002060"/>
                </a:solidFill>
              </a:rPr>
              <a:t>)    </a:t>
            </a:r>
            <a:endParaRPr lang="en-US" sz="1400" dirty="0">
              <a:solidFill>
                <a:srgbClr val="002060"/>
              </a:solidFill>
            </a:endParaRPr>
          </a:p>
        </p:txBody>
      </p:sp>
      <p:pic>
        <p:nvPicPr>
          <p:cNvPr id="13" name="Picture 12" descr="Limb_Tran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616349"/>
            <a:ext cx="2013212" cy="2736304"/>
          </a:xfrm>
          <a:prstGeom prst="rect">
            <a:avLst/>
          </a:prstGeom>
          <a:noFill/>
        </p:spPr>
      </p:pic>
      <p:sp>
        <p:nvSpPr>
          <p:cNvPr id="5" name="Rectangle 4"/>
          <p:cNvSpPr/>
          <p:nvPr/>
        </p:nvSpPr>
        <p:spPr>
          <a:xfrm>
            <a:off x="3591910" y="5306920"/>
            <a:ext cx="2852298" cy="738664"/>
          </a:xfrm>
          <a:prstGeom prst="rect">
            <a:avLst/>
          </a:prstGeom>
        </p:spPr>
        <p:txBody>
          <a:bodyPr wrap="square">
            <a:spAutoFit/>
          </a:bodyPr>
          <a:lstStyle/>
          <a:p>
            <a:pPr algn="ctr"/>
            <a:r>
              <a:rPr lang="en-US" sz="1400" b="1" dirty="0" smtClean="0">
                <a:solidFill>
                  <a:srgbClr val="002060"/>
                </a:solidFill>
              </a:rPr>
              <a:t>Congenital absence </a:t>
            </a:r>
          </a:p>
          <a:p>
            <a:pPr algn="ctr"/>
            <a:r>
              <a:rPr lang="en-US" sz="1400" b="1" dirty="0" smtClean="0">
                <a:solidFill>
                  <a:srgbClr val="002060"/>
                </a:solidFill>
              </a:rPr>
              <a:t>of </a:t>
            </a:r>
            <a:r>
              <a:rPr lang="en-US" sz="1400" b="1" dirty="0">
                <a:solidFill>
                  <a:srgbClr val="002060"/>
                </a:solidFill>
              </a:rPr>
              <a:t>both </a:t>
            </a:r>
            <a:r>
              <a:rPr lang="en-US" sz="1400" b="1" dirty="0" smtClean="0">
                <a:solidFill>
                  <a:srgbClr val="002060"/>
                </a:solidFill>
              </a:rPr>
              <a:t>forearm and </a:t>
            </a:r>
            <a:r>
              <a:rPr lang="en-US" sz="1400" b="1" dirty="0">
                <a:solidFill>
                  <a:srgbClr val="002060"/>
                </a:solidFill>
              </a:rPr>
              <a:t>hand </a:t>
            </a:r>
            <a:endParaRPr lang="en-US" sz="1400" b="1" dirty="0" smtClean="0">
              <a:solidFill>
                <a:srgbClr val="002060"/>
              </a:solidFill>
            </a:endParaRPr>
          </a:p>
          <a:p>
            <a:pPr algn="ctr"/>
            <a:r>
              <a:rPr lang="en-US" sz="1400" b="1" dirty="0" smtClean="0">
                <a:solidFill>
                  <a:srgbClr val="002060"/>
                </a:solidFill>
              </a:rPr>
              <a:t>(</a:t>
            </a:r>
            <a:r>
              <a:rPr lang="en-US" sz="1400" b="1" dirty="0">
                <a:solidFill>
                  <a:srgbClr val="002060"/>
                </a:solidFill>
              </a:rPr>
              <a:t>Q71.2)</a:t>
            </a:r>
            <a:endParaRPr lang="en-US" sz="1400" dirty="0">
              <a:solidFill>
                <a:srgbClr val="00206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225" y="2534854"/>
            <a:ext cx="2088232" cy="284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9"/>
          <p:cNvSpPr txBox="1">
            <a:spLocks noChangeArrowheads="1"/>
          </p:cNvSpPr>
          <p:nvPr/>
        </p:nvSpPr>
        <p:spPr bwMode="auto">
          <a:xfrm>
            <a:off x="215460" y="657538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02060"/>
                </a:solidFill>
                <a:latin typeface="Calibri" pitchFamily="34" charset="0"/>
              </a:rPr>
              <a:t>Limb deficiencies                                                                                                                                                            			</a:t>
            </a:r>
            <a:r>
              <a:rPr lang="en-US" sz="1000" dirty="0" smtClean="0">
                <a:solidFill>
                  <a:srgbClr val="002060"/>
                </a:solidFill>
                <a:latin typeface="Calibri" pitchFamily="34" charset="0"/>
              </a:rPr>
              <a:t>|  4</a:t>
            </a:r>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425311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chemeClr val="tx2"/>
                </a:solidFill>
              </a:rPr>
              <a:t>Transverse </a:t>
            </a:r>
            <a:r>
              <a:rPr lang="en-US" sz="3600" b="1" dirty="0" smtClean="0">
                <a:solidFill>
                  <a:schemeClr val="tx2"/>
                </a:solidFill>
              </a:rPr>
              <a:t>Limb </a:t>
            </a:r>
            <a:r>
              <a:rPr lang="en-US" sz="3600" b="1" dirty="0">
                <a:solidFill>
                  <a:schemeClr val="tx2"/>
                </a:solidFill>
              </a:rPr>
              <a:t>Deficiencies</a:t>
            </a:r>
            <a:endParaRPr lang="it-IT" sz="3600" b="1" dirty="0">
              <a:solidFill>
                <a:schemeClr val="tx2"/>
              </a:solidFill>
            </a:endParaRPr>
          </a:p>
        </p:txBody>
      </p:sp>
      <p:pic>
        <p:nvPicPr>
          <p:cNvPr id="7" name="Picture 2"/>
          <p:cNvPicPr>
            <a:picLocks noChangeAspect="1" noChangeArrowheads="1"/>
          </p:cNvPicPr>
          <p:nvPr/>
        </p:nvPicPr>
        <p:blipFill>
          <a:blip r:embed="rId3" cstate="print"/>
          <a:srcRect l="32026" t="38816" r="60966" b="35728"/>
          <a:stretch>
            <a:fillRect/>
          </a:stretch>
        </p:blipFill>
        <p:spPr bwMode="auto">
          <a:xfrm>
            <a:off x="3059832" y="1403451"/>
            <a:ext cx="2304256" cy="4707979"/>
          </a:xfrm>
          <a:prstGeom prst="rect">
            <a:avLst/>
          </a:prstGeom>
          <a:noFill/>
          <a:ln w="9525">
            <a:solidFill>
              <a:srgbClr val="00B0F0"/>
            </a:solidFill>
            <a:miter lim="800000"/>
            <a:headEnd/>
            <a:tailEnd/>
          </a:ln>
        </p:spPr>
      </p:pic>
      <p:sp>
        <p:nvSpPr>
          <p:cNvPr id="5" name="Rectangle 1"/>
          <p:cNvSpPr>
            <a:spLocks noChangeArrowheads="1"/>
          </p:cNvSpPr>
          <p:nvPr/>
        </p:nvSpPr>
        <p:spPr bwMode="auto">
          <a:xfrm>
            <a:off x="3354688" y="6237312"/>
            <a:ext cx="1895071"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900" dirty="0" err="1" smtClean="0">
                <a:solidFill>
                  <a:srgbClr val="002060"/>
                </a:solidFill>
                <a:ea typeface="Calibri" pitchFamily="34" charset="0"/>
                <a:cs typeface="Arial" pitchFamily="34" charset="0"/>
              </a:rPr>
              <a:t>Birth</a:t>
            </a:r>
            <a:r>
              <a:rPr lang="es-AR" sz="900" dirty="0" smtClean="0">
                <a:solidFill>
                  <a:srgbClr val="002060"/>
                </a:solidFill>
                <a:ea typeface="Calibri" pitchFamily="34" charset="0"/>
                <a:cs typeface="Arial" pitchFamily="34" charset="0"/>
              </a:rPr>
              <a:t> </a:t>
            </a:r>
            <a:r>
              <a:rPr lang="es-AR" sz="900" dirty="0" err="1" smtClean="0">
                <a:solidFill>
                  <a:srgbClr val="002060"/>
                </a:solidFill>
                <a:ea typeface="Calibri" pitchFamily="34" charset="0"/>
                <a:cs typeface="Arial" pitchFamily="34" charset="0"/>
              </a:rPr>
              <a:t>defects</a:t>
            </a:r>
            <a:r>
              <a:rPr lang="es-AR" sz="900" dirty="0" smtClean="0">
                <a:solidFill>
                  <a:srgbClr val="002060"/>
                </a:solidFill>
                <a:ea typeface="Calibri" pitchFamily="34" charset="0"/>
                <a:cs typeface="Arial" pitchFamily="34" charset="0"/>
              </a:rPr>
              <a:t> atlas. </a:t>
            </a:r>
            <a:r>
              <a:rPr kumimoji="0" lang="en-US" sz="9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300" b="0" i="0" u="none" strike="noStrike" cap="none" normalizeH="0" baseline="0" dirty="0" smtClean="0">
              <a:ln>
                <a:noFill/>
              </a:ln>
              <a:solidFill>
                <a:srgbClr val="002060"/>
              </a:solidFill>
              <a:effectLst/>
              <a:cs typeface="Arial" pitchFamily="34" charset="0"/>
            </a:endParaRPr>
          </a:p>
        </p:txBody>
      </p:sp>
      <p:cxnSp>
        <p:nvCxnSpPr>
          <p:cNvPr id="4" name="Straight Arrow Connector 3"/>
          <p:cNvCxnSpPr/>
          <p:nvPr/>
        </p:nvCxnSpPr>
        <p:spPr>
          <a:xfrm>
            <a:off x="1901531" y="3585154"/>
            <a:ext cx="145315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1531" y="3844498"/>
            <a:ext cx="1734365" cy="10966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552" y="3212976"/>
            <a:ext cx="1462067" cy="830997"/>
          </a:xfrm>
          <a:prstGeom prst="rect">
            <a:avLst/>
          </a:prstGeom>
          <a:noFill/>
        </p:spPr>
        <p:txBody>
          <a:bodyPr wrap="none" rtlCol="0">
            <a:spAutoFit/>
          </a:bodyPr>
          <a:lstStyle/>
          <a:p>
            <a:r>
              <a:rPr lang="en-US" sz="2400" dirty="0" smtClean="0"/>
              <a:t>Complete </a:t>
            </a:r>
          </a:p>
          <a:p>
            <a:r>
              <a:rPr lang="en-US" sz="2400" dirty="0" smtClean="0"/>
              <a:t>(Amelia)</a:t>
            </a:r>
            <a:endParaRPr lang="en-US" sz="2400" dirty="0"/>
          </a:p>
        </p:txBody>
      </p:sp>
      <p:cxnSp>
        <p:nvCxnSpPr>
          <p:cNvPr id="15" name="Straight Arrow Connector 14"/>
          <p:cNvCxnSpPr>
            <a:stCxn id="19" idx="1"/>
          </p:cNvCxnSpPr>
          <p:nvPr/>
        </p:nvCxnSpPr>
        <p:spPr>
          <a:xfrm flipH="1" flipV="1">
            <a:off x="5004048" y="3573016"/>
            <a:ext cx="2232248" cy="40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6296" y="3382833"/>
            <a:ext cx="982770" cy="461665"/>
          </a:xfrm>
          <a:prstGeom prst="rect">
            <a:avLst/>
          </a:prstGeom>
          <a:noFill/>
        </p:spPr>
        <p:txBody>
          <a:bodyPr wrap="none" rtlCol="0">
            <a:spAutoFit/>
          </a:bodyPr>
          <a:lstStyle/>
          <a:p>
            <a:r>
              <a:rPr lang="en-US" sz="2400" dirty="0" smtClean="0"/>
              <a:t>Partial</a:t>
            </a:r>
            <a:endParaRPr lang="en-US" sz="2400" dirty="0"/>
          </a:p>
        </p:txBody>
      </p:sp>
      <p:cxnSp>
        <p:nvCxnSpPr>
          <p:cNvPr id="20" name="Straight Arrow Connector 19"/>
          <p:cNvCxnSpPr/>
          <p:nvPr/>
        </p:nvCxnSpPr>
        <p:spPr>
          <a:xfrm flipH="1">
            <a:off x="4590256" y="3752165"/>
            <a:ext cx="2646040" cy="10449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 Box 9"/>
          <p:cNvSpPr txBox="1">
            <a:spLocks noChangeArrowheads="1"/>
          </p:cNvSpPr>
          <p:nvPr/>
        </p:nvSpPr>
        <p:spPr bwMode="auto">
          <a:xfrm>
            <a:off x="228599" y="656781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5</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84"/>
            <a:ext cx="8229600" cy="1143000"/>
          </a:xfrm>
        </p:spPr>
        <p:txBody>
          <a:bodyPr>
            <a:noAutofit/>
          </a:bodyPr>
          <a:lstStyle/>
          <a:p>
            <a:pPr eaLnBrk="1" hangingPunct="1"/>
            <a:r>
              <a:rPr lang="it-IT" sz="3600" b="1" dirty="0" smtClean="0">
                <a:solidFill>
                  <a:schemeClr val="tx2"/>
                </a:solidFill>
                <a:latin typeface="Calibri" pitchFamily="34" charset="0"/>
              </a:rPr>
              <a:t>Transverse </a:t>
            </a:r>
            <a:r>
              <a:rPr lang="it-IT" sz="3600" b="1" dirty="0">
                <a:solidFill>
                  <a:schemeClr val="tx2"/>
                </a:solidFill>
                <a:latin typeface="Calibri" pitchFamily="34" charset="0"/>
              </a:rPr>
              <a:t>L</a:t>
            </a:r>
            <a:r>
              <a:rPr lang="it-IT" sz="3600" b="1" dirty="0" smtClean="0">
                <a:solidFill>
                  <a:schemeClr val="tx2"/>
                </a:solidFill>
                <a:latin typeface="Calibri" pitchFamily="34" charset="0"/>
              </a:rPr>
              <a:t>imb Deficiences: Examples</a:t>
            </a:r>
            <a:endParaRPr lang="it-IT" sz="3600" dirty="0" smtClean="0">
              <a:solidFill>
                <a:schemeClr val="tx2"/>
              </a:solidFill>
              <a:latin typeface="Calibri" pitchFamily="34" charset="0"/>
            </a:endParaRPr>
          </a:p>
        </p:txBody>
      </p:sp>
      <p:pic>
        <p:nvPicPr>
          <p:cNvPr id="7" name="Picture 2"/>
          <p:cNvPicPr>
            <a:picLocks noChangeAspect="1" noChangeArrowheads="1"/>
          </p:cNvPicPr>
          <p:nvPr/>
        </p:nvPicPr>
        <p:blipFill>
          <a:blip r:embed="rId3" cstate="print"/>
          <a:srcRect l="36576" t="21315" r="32996" b="18227"/>
          <a:stretch>
            <a:fillRect/>
          </a:stretch>
        </p:blipFill>
        <p:spPr bwMode="auto">
          <a:xfrm>
            <a:off x="1403648" y="908720"/>
            <a:ext cx="2088232" cy="2333907"/>
          </a:xfrm>
          <a:prstGeom prst="rect">
            <a:avLst/>
          </a:prstGeom>
          <a:noFill/>
          <a:ln w="38100">
            <a:solidFill>
              <a:srgbClr val="00B0F0"/>
            </a:solidFill>
            <a:miter lim="800000"/>
            <a:headEnd/>
            <a:tailEnd/>
          </a:ln>
        </p:spPr>
      </p:pic>
      <p:pic>
        <p:nvPicPr>
          <p:cNvPr id="11" name="Picture 6"/>
          <p:cNvPicPr>
            <a:picLocks noChangeAspect="1" noChangeArrowheads="1"/>
          </p:cNvPicPr>
          <p:nvPr/>
        </p:nvPicPr>
        <p:blipFill>
          <a:blip r:embed="rId4" cstate="print"/>
          <a:srcRect l="32996" t="18133" r="32996" b="15045"/>
          <a:stretch>
            <a:fillRect/>
          </a:stretch>
        </p:blipFill>
        <p:spPr bwMode="auto">
          <a:xfrm>
            <a:off x="5277432" y="1014169"/>
            <a:ext cx="2016224" cy="2228458"/>
          </a:xfrm>
          <a:prstGeom prst="rect">
            <a:avLst/>
          </a:prstGeom>
          <a:noFill/>
          <a:ln w="38100">
            <a:solidFill>
              <a:srgbClr val="00B0F0"/>
            </a:solidFill>
            <a:miter lim="800000"/>
            <a:headEnd/>
            <a:tailEnd/>
          </a:ln>
        </p:spPr>
      </p:pic>
      <p:pic>
        <p:nvPicPr>
          <p:cNvPr id="12" name="Picture 7"/>
          <p:cNvPicPr>
            <a:picLocks noChangeAspect="1" noChangeArrowheads="1"/>
          </p:cNvPicPr>
          <p:nvPr/>
        </p:nvPicPr>
        <p:blipFill>
          <a:blip r:embed="rId5" cstate="print"/>
          <a:srcRect l="32101" t="24497" r="32996" b="16636"/>
          <a:stretch>
            <a:fillRect/>
          </a:stretch>
        </p:blipFill>
        <p:spPr bwMode="auto">
          <a:xfrm>
            <a:off x="1330616" y="3996162"/>
            <a:ext cx="2164358" cy="2053365"/>
          </a:xfrm>
          <a:prstGeom prst="rect">
            <a:avLst/>
          </a:prstGeom>
          <a:noFill/>
          <a:ln w="38100">
            <a:solidFill>
              <a:srgbClr val="00B0F0"/>
            </a:solidFill>
            <a:miter lim="800000"/>
            <a:headEnd/>
            <a:tailEnd/>
          </a:ln>
        </p:spPr>
      </p:pic>
      <p:pic>
        <p:nvPicPr>
          <p:cNvPr id="13" name="Picture 8"/>
          <p:cNvPicPr>
            <a:picLocks noChangeAspect="1" noChangeArrowheads="1"/>
          </p:cNvPicPr>
          <p:nvPr/>
        </p:nvPicPr>
        <p:blipFill>
          <a:blip r:embed="rId6" cstate="print"/>
          <a:srcRect l="31685" t="44714" r="52437" b="37429"/>
          <a:stretch>
            <a:fillRect/>
          </a:stretch>
        </p:blipFill>
        <p:spPr bwMode="auto">
          <a:xfrm>
            <a:off x="5001309" y="3996163"/>
            <a:ext cx="2952328" cy="1867799"/>
          </a:xfrm>
          <a:prstGeom prst="rect">
            <a:avLst/>
          </a:prstGeom>
          <a:noFill/>
          <a:ln w="38100">
            <a:solidFill>
              <a:srgbClr val="00B0F0"/>
            </a:solidFill>
            <a:miter lim="800000"/>
            <a:headEnd/>
            <a:tailEnd/>
          </a:ln>
        </p:spPr>
      </p:pic>
      <p:sp>
        <p:nvSpPr>
          <p:cNvPr id="15" name="Rectangle 1"/>
          <p:cNvSpPr>
            <a:spLocks noChangeArrowheads="1"/>
          </p:cNvSpPr>
          <p:nvPr/>
        </p:nvSpPr>
        <p:spPr bwMode="auto">
          <a:xfrm>
            <a:off x="5930259" y="6282245"/>
            <a:ext cx="296222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Source</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sp>
        <p:nvSpPr>
          <p:cNvPr id="9" name="Rectangle 8"/>
          <p:cNvSpPr/>
          <p:nvPr/>
        </p:nvSpPr>
        <p:spPr>
          <a:xfrm>
            <a:off x="812256" y="3258708"/>
            <a:ext cx="3389630" cy="738664"/>
          </a:xfrm>
          <a:prstGeom prst="rect">
            <a:avLst/>
          </a:prstGeom>
        </p:spPr>
        <p:txBody>
          <a:bodyPr wrap="square">
            <a:spAutoFit/>
          </a:bodyPr>
          <a:lstStyle/>
          <a:p>
            <a:pPr algn="ctr"/>
            <a:r>
              <a:rPr lang="en-US" sz="1400" b="1" dirty="0"/>
              <a:t>Congenital complete absence of upper </a:t>
            </a:r>
            <a:r>
              <a:rPr lang="en-US" sz="1400" b="1" dirty="0" smtClean="0"/>
              <a:t>limbs/Amelia </a:t>
            </a:r>
            <a:r>
              <a:rPr lang="en-US" sz="1400" b="1" dirty="0"/>
              <a:t>of upper limb </a:t>
            </a:r>
            <a:endParaRPr lang="en-US" sz="1400" b="1" dirty="0" smtClean="0"/>
          </a:p>
          <a:p>
            <a:pPr algn="ctr"/>
            <a:r>
              <a:rPr lang="en-US" sz="1400" b="1" dirty="0" smtClean="0"/>
              <a:t>(</a:t>
            </a:r>
            <a:r>
              <a:rPr lang="en-US" sz="1400" b="1" dirty="0"/>
              <a:t>Q71.0)    </a:t>
            </a:r>
            <a:endParaRPr lang="en-US" sz="1400" dirty="0"/>
          </a:p>
        </p:txBody>
      </p:sp>
      <p:sp>
        <p:nvSpPr>
          <p:cNvPr id="10" name="Rectangle 9"/>
          <p:cNvSpPr/>
          <p:nvPr/>
        </p:nvSpPr>
        <p:spPr>
          <a:xfrm>
            <a:off x="4590729" y="3270547"/>
            <a:ext cx="3389630" cy="523220"/>
          </a:xfrm>
          <a:prstGeom prst="rect">
            <a:avLst/>
          </a:prstGeom>
        </p:spPr>
        <p:txBody>
          <a:bodyPr wrap="square">
            <a:spAutoFit/>
          </a:bodyPr>
          <a:lstStyle/>
          <a:p>
            <a:pPr algn="ctr"/>
            <a:r>
              <a:rPr lang="en-US" sz="1400" b="1" dirty="0"/>
              <a:t>Congenital </a:t>
            </a:r>
            <a:r>
              <a:rPr lang="en-US" sz="1400" b="1" dirty="0" smtClean="0"/>
              <a:t>absence </a:t>
            </a:r>
            <a:r>
              <a:rPr lang="en-US" sz="1400" b="1" dirty="0"/>
              <a:t>of </a:t>
            </a:r>
            <a:r>
              <a:rPr lang="en-US" sz="1400" b="1" dirty="0" smtClean="0"/>
              <a:t>both forearm and hand </a:t>
            </a:r>
            <a:r>
              <a:rPr lang="en-US" sz="1400" b="1" dirty="0"/>
              <a:t>(</a:t>
            </a:r>
            <a:r>
              <a:rPr lang="en-US" sz="1400" b="1" dirty="0" smtClean="0"/>
              <a:t>Q71.2)    </a:t>
            </a:r>
            <a:endParaRPr lang="en-US" sz="1400" dirty="0"/>
          </a:p>
        </p:txBody>
      </p:sp>
      <p:sp>
        <p:nvSpPr>
          <p:cNvPr id="14" name="Rectangle 13"/>
          <p:cNvSpPr/>
          <p:nvPr/>
        </p:nvSpPr>
        <p:spPr>
          <a:xfrm>
            <a:off x="4871103" y="5877959"/>
            <a:ext cx="3389630" cy="523220"/>
          </a:xfrm>
          <a:prstGeom prst="rect">
            <a:avLst/>
          </a:prstGeom>
        </p:spPr>
        <p:txBody>
          <a:bodyPr wrap="square">
            <a:spAutoFit/>
          </a:bodyPr>
          <a:lstStyle/>
          <a:p>
            <a:pPr algn="ctr"/>
            <a:r>
              <a:rPr lang="en-US" sz="1400" b="1" dirty="0"/>
              <a:t>Congenital </a:t>
            </a:r>
            <a:r>
              <a:rPr lang="en-US" sz="1400" b="1" dirty="0" smtClean="0"/>
              <a:t>absence </a:t>
            </a:r>
            <a:r>
              <a:rPr lang="en-US" sz="1400" b="1" dirty="0"/>
              <a:t>of </a:t>
            </a:r>
            <a:r>
              <a:rPr lang="en-US" sz="1400" b="1" dirty="0" smtClean="0"/>
              <a:t>foot  and toes (Q72.3)    </a:t>
            </a:r>
            <a:endParaRPr lang="en-US" sz="1400" dirty="0"/>
          </a:p>
        </p:txBody>
      </p:sp>
      <p:sp>
        <p:nvSpPr>
          <p:cNvPr id="16" name="Rectangle 15"/>
          <p:cNvSpPr/>
          <p:nvPr/>
        </p:nvSpPr>
        <p:spPr>
          <a:xfrm>
            <a:off x="960092" y="6074132"/>
            <a:ext cx="3389630" cy="523220"/>
          </a:xfrm>
          <a:prstGeom prst="rect">
            <a:avLst/>
          </a:prstGeom>
        </p:spPr>
        <p:txBody>
          <a:bodyPr wrap="square">
            <a:spAutoFit/>
          </a:bodyPr>
          <a:lstStyle/>
          <a:p>
            <a:pPr algn="ctr"/>
            <a:r>
              <a:rPr lang="en-US" sz="1400" b="1" dirty="0"/>
              <a:t>Congenital </a:t>
            </a:r>
            <a:r>
              <a:rPr lang="en-US" sz="1400" b="1" dirty="0" smtClean="0"/>
              <a:t>absence </a:t>
            </a:r>
            <a:r>
              <a:rPr lang="en-US" sz="1400" b="1" dirty="0"/>
              <a:t>of </a:t>
            </a:r>
            <a:r>
              <a:rPr lang="en-US" sz="1400" b="1" dirty="0" smtClean="0"/>
              <a:t>lower </a:t>
            </a:r>
            <a:r>
              <a:rPr lang="en-US" sz="1400" b="1" dirty="0"/>
              <a:t>leg and foot</a:t>
            </a:r>
            <a:r>
              <a:rPr lang="en-US" sz="1400" b="1" dirty="0" smtClean="0"/>
              <a:t> </a:t>
            </a:r>
            <a:r>
              <a:rPr lang="en-US" sz="1400" b="1" dirty="0"/>
              <a:t>(</a:t>
            </a:r>
            <a:r>
              <a:rPr lang="en-US" sz="1400" b="1" dirty="0" smtClean="0"/>
              <a:t>Q72.2)    </a:t>
            </a:r>
            <a:endParaRPr lang="en-US" sz="1400" dirty="0"/>
          </a:p>
        </p:txBody>
      </p:sp>
      <p:sp>
        <p:nvSpPr>
          <p:cNvPr id="17" name="Text Box 9"/>
          <p:cNvSpPr txBox="1">
            <a:spLocks noChangeArrowheads="1"/>
          </p:cNvSpPr>
          <p:nvPr/>
        </p:nvSpPr>
        <p:spPr bwMode="auto">
          <a:xfrm>
            <a:off x="178347" y="654556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6</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600" b="1" dirty="0" smtClean="0">
                <a:solidFill>
                  <a:schemeClr val="tx2"/>
                </a:solidFill>
              </a:rPr>
              <a:t>Intercalary</a:t>
            </a:r>
            <a:r>
              <a:rPr lang="en-US" sz="3600" i="1" dirty="0" smtClean="0">
                <a:solidFill>
                  <a:schemeClr val="tx2"/>
                </a:solidFill>
              </a:rPr>
              <a:t> </a:t>
            </a:r>
            <a:r>
              <a:rPr lang="en-US" sz="3600" b="1" dirty="0" smtClean="0">
                <a:solidFill>
                  <a:schemeClr val="tx2"/>
                </a:solidFill>
              </a:rPr>
              <a:t>Limb Deficiencies</a:t>
            </a:r>
            <a:endParaRPr lang="en-US" sz="3600" i="1" dirty="0">
              <a:solidFill>
                <a:schemeClr val="tx2"/>
              </a:solidFill>
            </a:endParaRPr>
          </a:p>
        </p:txBody>
      </p:sp>
      <p:sp>
        <p:nvSpPr>
          <p:cNvPr id="3" name="Content Placeholder 2"/>
          <p:cNvSpPr>
            <a:spLocks noGrp="1"/>
          </p:cNvSpPr>
          <p:nvPr>
            <p:ph idx="1"/>
          </p:nvPr>
        </p:nvSpPr>
        <p:spPr>
          <a:xfrm>
            <a:off x="475456" y="1128261"/>
            <a:ext cx="8229600" cy="4525963"/>
          </a:xfrm>
        </p:spPr>
        <p:txBody>
          <a:bodyPr/>
          <a:lstStyle/>
          <a:p>
            <a:r>
              <a:rPr lang="en-US" sz="2400" dirty="0" smtClean="0">
                <a:solidFill>
                  <a:schemeClr val="tx2"/>
                </a:solidFill>
              </a:rPr>
              <a:t>Complete </a:t>
            </a:r>
            <a:r>
              <a:rPr lang="en-US" sz="2400" dirty="0">
                <a:solidFill>
                  <a:schemeClr val="tx2"/>
                </a:solidFill>
              </a:rPr>
              <a:t>or partial absence of proximal </a:t>
            </a:r>
            <a:r>
              <a:rPr lang="en-US" sz="2400" dirty="0" smtClean="0">
                <a:solidFill>
                  <a:schemeClr val="tx2"/>
                </a:solidFill>
              </a:rPr>
              <a:t>and/or middle segment(s</a:t>
            </a:r>
            <a:r>
              <a:rPr lang="en-US" sz="2400" dirty="0">
                <a:solidFill>
                  <a:schemeClr val="tx2"/>
                </a:solidFill>
              </a:rPr>
              <a:t>) of a limb with all or part of the distal segment </a:t>
            </a:r>
            <a:r>
              <a:rPr lang="en-US" sz="2400" dirty="0" smtClean="0">
                <a:solidFill>
                  <a:schemeClr val="tx2"/>
                </a:solidFill>
              </a:rPr>
              <a:t>present </a:t>
            </a:r>
            <a:endParaRPr lang="en-US" sz="2400" dirty="0" smtClean="0">
              <a:solidFill>
                <a:srgbClr val="FF0000"/>
              </a:solidFill>
            </a:endParaRPr>
          </a:p>
          <a:p>
            <a:r>
              <a:rPr lang="en-US" sz="2400" dirty="0" smtClean="0">
                <a:solidFill>
                  <a:schemeClr val="tx2"/>
                </a:solidFill>
              </a:rPr>
              <a:t>Complete, or nearly complete, absence of </a:t>
            </a:r>
            <a:r>
              <a:rPr lang="en-US" sz="2400" dirty="0">
                <a:solidFill>
                  <a:schemeClr val="tx2"/>
                </a:solidFill>
              </a:rPr>
              <a:t>proximal </a:t>
            </a:r>
            <a:r>
              <a:rPr lang="en-US" sz="2400" dirty="0" smtClean="0">
                <a:solidFill>
                  <a:schemeClr val="tx2"/>
                </a:solidFill>
              </a:rPr>
              <a:t>and middle segments is also called </a:t>
            </a:r>
            <a:r>
              <a:rPr lang="en-US" sz="2400" dirty="0" err="1">
                <a:solidFill>
                  <a:schemeClr val="tx2"/>
                </a:solidFill>
              </a:rPr>
              <a:t>phocomelia</a:t>
            </a:r>
            <a:endParaRPr lang="en-US" sz="2400" dirty="0">
              <a:solidFill>
                <a:schemeClr val="tx2"/>
              </a:solidFill>
            </a:endParaRPr>
          </a:p>
          <a:p>
            <a:r>
              <a:rPr lang="en-US" sz="2400" dirty="0" smtClean="0">
                <a:solidFill>
                  <a:schemeClr val="tx2"/>
                </a:solidFill>
              </a:rPr>
              <a:t>Distal segments may be normal </a:t>
            </a:r>
          </a:p>
          <a:p>
            <a:pPr marL="0" indent="0">
              <a:buNone/>
            </a:pPr>
            <a:endParaRPr lang="en-US" sz="2400" dirty="0">
              <a:solidFill>
                <a:schemeClr val="tx2"/>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100" y="3917155"/>
            <a:ext cx="2136128" cy="193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917155"/>
            <a:ext cx="2050906" cy="183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71601" y="5714672"/>
            <a:ext cx="2880320" cy="738664"/>
          </a:xfrm>
          <a:prstGeom prst="rect">
            <a:avLst/>
          </a:prstGeom>
          <a:solidFill>
            <a:schemeClr val="bg1"/>
          </a:solidFill>
        </p:spPr>
        <p:txBody>
          <a:bodyPr wrap="square">
            <a:spAutoFit/>
          </a:bodyPr>
          <a:lstStyle/>
          <a:p>
            <a:pPr algn="ctr"/>
            <a:r>
              <a:rPr lang="en-US" sz="1400" b="1" dirty="0" smtClean="0"/>
              <a:t>Congenital absence of upper arm and forearm with hand present (Q71.1)</a:t>
            </a:r>
            <a:endParaRPr lang="en-US" sz="1400" b="1" dirty="0"/>
          </a:p>
        </p:txBody>
      </p:sp>
      <p:sp>
        <p:nvSpPr>
          <p:cNvPr id="13" name="Rectangle 12"/>
          <p:cNvSpPr/>
          <p:nvPr/>
        </p:nvSpPr>
        <p:spPr>
          <a:xfrm>
            <a:off x="2054987" y="6608472"/>
            <a:ext cx="4304466" cy="246221"/>
          </a:xfrm>
          <a:prstGeom prst="rect">
            <a:avLst/>
          </a:prstGeom>
        </p:spPr>
        <p:txBody>
          <a:bodyPr wrap="square">
            <a:spAutoFit/>
          </a:bodyPr>
          <a:lstStyle/>
          <a:p>
            <a:pPr algn="ctr"/>
            <a:r>
              <a:rPr lang="en-US" sz="1000" dirty="0" smtClean="0">
                <a:solidFill>
                  <a:schemeClr val="bg2"/>
                </a:solidFill>
              </a:rPr>
              <a:t>Source: Dr Jaime Frias</a:t>
            </a:r>
            <a:endParaRPr lang="en-US" sz="1000" dirty="0">
              <a:solidFill>
                <a:schemeClr val="bg2"/>
              </a:solidFill>
            </a:endParaRPr>
          </a:p>
        </p:txBody>
      </p:sp>
      <p:sp>
        <p:nvSpPr>
          <p:cNvPr id="15" name="Rectangle 14"/>
          <p:cNvSpPr/>
          <p:nvPr/>
        </p:nvSpPr>
        <p:spPr>
          <a:xfrm>
            <a:off x="5319514" y="5661248"/>
            <a:ext cx="2598821" cy="738664"/>
          </a:xfrm>
          <a:prstGeom prst="rect">
            <a:avLst/>
          </a:prstGeom>
        </p:spPr>
        <p:txBody>
          <a:bodyPr wrap="square">
            <a:spAutoFit/>
          </a:bodyPr>
          <a:lstStyle/>
          <a:p>
            <a:pPr algn="ctr"/>
            <a:r>
              <a:rPr lang="en-US" sz="1400" b="1" dirty="0" smtClean="0"/>
              <a:t>Congenital absence of </a:t>
            </a:r>
            <a:r>
              <a:rPr lang="en-US" sz="1400" b="1" dirty="0"/>
              <a:t>thigh and lower leg with foot present </a:t>
            </a:r>
            <a:r>
              <a:rPr lang="en-US" sz="1400" b="1" dirty="0" smtClean="0"/>
              <a:t>(Q72.1)</a:t>
            </a:r>
            <a:endParaRPr lang="en-US" sz="1400" b="1" dirty="0"/>
          </a:p>
        </p:txBody>
      </p:sp>
      <p:sp>
        <p:nvSpPr>
          <p:cNvPr id="12" name="Text Box 9"/>
          <p:cNvSpPr txBox="1">
            <a:spLocks noChangeArrowheads="1"/>
          </p:cNvSpPr>
          <p:nvPr/>
        </p:nvSpPr>
        <p:spPr bwMode="auto">
          <a:xfrm>
            <a:off x="228600"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7</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162435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457200" y="274638"/>
            <a:ext cx="8229600" cy="850106"/>
          </a:xfrm>
        </p:spPr>
        <p:txBody>
          <a:bodyPr>
            <a:normAutofit/>
          </a:bodyPr>
          <a:lstStyle/>
          <a:p>
            <a:r>
              <a:rPr lang="it-IT" sz="3600" b="1" dirty="0">
                <a:solidFill>
                  <a:schemeClr val="tx2"/>
                </a:solidFill>
              </a:rPr>
              <a:t>Intercalary </a:t>
            </a:r>
            <a:r>
              <a:rPr lang="it-IT" sz="3600" b="1" dirty="0" smtClean="0">
                <a:solidFill>
                  <a:schemeClr val="tx2"/>
                </a:solidFill>
              </a:rPr>
              <a:t>Limb Deficiencies</a:t>
            </a:r>
            <a:endParaRPr lang="it-IT" sz="3600" dirty="0">
              <a:solidFill>
                <a:schemeClr val="tx2"/>
              </a:solidFill>
            </a:endParaRPr>
          </a:p>
        </p:txBody>
      </p:sp>
      <p:pic>
        <p:nvPicPr>
          <p:cNvPr id="4" name="Picture 2"/>
          <p:cNvPicPr>
            <a:picLocks noChangeAspect="1" noChangeArrowheads="1"/>
          </p:cNvPicPr>
          <p:nvPr/>
        </p:nvPicPr>
        <p:blipFill>
          <a:blip r:embed="rId3" cstate="print"/>
          <a:srcRect l="38736" t="38816" r="54104" b="35728"/>
          <a:stretch>
            <a:fillRect/>
          </a:stretch>
        </p:blipFill>
        <p:spPr bwMode="auto">
          <a:xfrm>
            <a:off x="3419872" y="1268760"/>
            <a:ext cx="2304256" cy="4608512"/>
          </a:xfrm>
          <a:prstGeom prst="rect">
            <a:avLst/>
          </a:prstGeom>
          <a:noFill/>
          <a:ln w="9525">
            <a:solidFill>
              <a:srgbClr val="00B0F0"/>
            </a:solidFill>
            <a:miter lim="800000"/>
            <a:headEnd/>
            <a:tailEnd/>
          </a:ln>
        </p:spPr>
      </p:pic>
      <p:sp>
        <p:nvSpPr>
          <p:cNvPr id="9" name="Rectangle 1"/>
          <p:cNvSpPr>
            <a:spLocks noChangeArrowheads="1"/>
          </p:cNvSpPr>
          <p:nvPr/>
        </p:nvSpPr>
        <p:spPr bwMode="auto">
          <a:xfrm>
            <a:off x="3613033" y="6142222"/>
            <a:ext cx="245951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sp>
        <p:nvSpPr>
          <p:cNvPr id="15" name="CasellaDiTesto 14"/>
          <p:cNvSpPr txBox="1"/>
          <p:nvPr/>
        </p:nvSpPr>
        <p:spPr>
          <a:xfrm>
            <a:off x="115888" y="1988840"/>
            <a:ext cx="2989456" cy="1323439"/>
          </a:xfrm>
          <a:prstGeom prst="rect">
            <a:avLst/>
          </a:prstGeom>
          <a:noFill/>
        </p:spPr>
        <p:txBody>
          <a:bodyPr wrap="square" rtlCol="0">
            <a:spAutoFit/>
          </a:bodyPr>
          <a:lstStyle/>
          <a:p>
            <a:pPr algn="ctr"/>
            <a:endParaRPr lang="en-US" sz="2000" b="1" dirty="0" smtClean="0">
              <a:solidFill>
                <a:schemeClr val="tx2"/>
              </a:solidFill>
            </a:endParaRPr>
          </a:p>
          <a:p>
            <a:pPr algn="ctr"/>
            <a:r>
              <a:rPr lang="en-US" sz="2000" dirty="0" smtClean="0">
                <a:solidFill>
                  <a:schemeClr val="tx2"/>
                </a:solidFill>
              </a:rPr>
              <a:t>Absence of all limb bones proximal to the hand (foot) which is often near normal</a:t>
            </a:r>
            <a:endParaRPr lang="it-IT" sz="2000" dirty="0">
              <a:solidFill>
                <a:schemeClr val="tx2"/>
              </a:solidFill>
            </a:endParaRPr>
          </a:p>
        </p:txBody>
      </p:sp>
      <p:sp>
        <p:nvSpPr>
          <p:cNvPr id="16" name="CasellaDiTesto 15"/>
          <p:cNvSpPr txBox="1"/>
          <p:nvPr/>
        </p:nvSpPr>
        <p:spPr>
          <a:xfrm>
            <a:off x="5868144" y="3750131"/>
            <a:ext cx="2736304" cy="1323439"/>
          </a:xfrm>
          <a:prstGeom prst="rect">
            <a:avLst/>
          </a:prstGeom>
          <a:noFill/>
        </p:spPr>
        <p:txBody>
          <a:bodyPr wrap="square" rtlCol="0">
            <a:spAutoFit/>
          </a:bodyPr>
          <a:lstStyle/>
          <a:p>
            <a:pPr algn="ctr"/>
            <a:r>
              <a:rPr lang="it-IT" sz="2000" dirty="0" smtClean="0">
                <a:solidFill>
                  <a:schemeClr val="tx2"/>
                </a:solidFill>
              </a:rPr>
              <a:t>Absence of femur or tibia-fibula with </a:t>
            </a:r>
            <a:r>
              <a:rPr lang="en-US" sz="2000" dirty="0" smtClean="0">
                <a:solidFill>
                  <a:schemeClr val="tx2"/>
                </a:solidFill>
              </a:rPr>
              <a:t>a foot </a:t>
            </a:r>
            <a:r>
              <a:rPr lang="en-US" sz="2000" dirty="0">
                <a:solidFill>
                  <a:schemeClr val="tx2"/>
                </a:solidFill>
              </a:rPr>
              <a:t>which is </a:t>
            </a:r>
            <a:r>
              <a:rPr lang="en-US" sz="2000" dirty="0" smtClean="0">
                <a:solidFill>
                  <a:schemeClr val="tx2"/>
                </a:solidFill>
              </a:rPr>
              <a:t>often near normal</a:t>
            </a:r>
            <a:endParaRPr lang="it-IT" sz="2000" dirty="0">
              <a:solidFill>
                <a:schemeClr val="tx2"/>
              </a:solidFill>
            </a:endParaRPr>
          </a:p>
        </p:txBody>
      </p:sp>
      <p:sp>
        <p:nvSpPr>
          <p:cNvPr id="17" name="CasellaDiTesto 16"/>
          <p:cNvSpPr txBox="1"/>
          <p:nvPr/>
        </p:nvSpPr>
        <p:spPr>
          <a:xfrm>
            <a:off x="907976" y="3750130"/>
            <a:ext cx="2511896" cy="1631216"/>
          </a:xfrm>
          <a:prstGeom prst="rect">
            <a:avLst/>
          </a:prstGeom>
          <a:noFill/>
        </p:spPr>
        <p:txBody>
          <a:bodyPr wrap="square" rtlCol="0">
            <a:spAutoFit/>
          </a:bodyPr>
          <a:lstStyle/>
          <a:p>
            <a:pPr algn="ctr"/>
            <a:r>
              <a:rPr lang="en-US" sz="2000" dirty="0" smtClean="0">
                <a:solidFill>
                  <a:schemeClr val="tx2"/>
                </a:solidFill>
              </a:rPr>
              <a:t>Femoral hypoplasia/aplasia </a:t>
            </a:r>
          </a:p>
          <a:p>
            <a:pPr algn="ctr"/>
            <a:r>
              <a:rPr lang="en-US" sz="2000" dirty="0" smtClean="0">
                <a:solidFill>
                  <a:schemeClr val="tx2"/>
                </a:solidFill>
              </a:rPr>
              <a:t>(particular type of intercalary limb deficiency)</a:t>
            </a:r>
            <a:endParaRPr lang="it-IT" sz="2000" dirty="0">
              <a:solidFill>
                <a:schemeClr val="tx2"/>
              </a:solidFill>
            </a:endParaRPr>
          </a:p>
        </p:txBody>
      </p:sp>
      <p:cxnSp>
        <p:nvCxnSpPr>
          <p:cNvPr id="19" name="Connettore 2 18"/>
          <p:cNvCxnSpPr/>
          <p:nvPr/>
        </p:nvCxnSpPr>
        <p:spPr>
          <a:xfrm>
            <a:off x="2955379" y="2776506"/>
            <a:ext cx="100811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3203848" y="4285620"/>
            <a:ext cx="1008112" cy="31801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5292080" y="2820961"/>
            <a:ext cx="1152128" cy="41549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860033" y="4188132"/>
            <a:ext cx="1008112" cy="88543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5"/>
          <p:cNvSpPr txBox="1"/>
          <p:nvPr/>
        </p:nvSpPr>
        <p:spPr>
          <a:xfrm>
            <a:off x="6228184" y="2043534"/>
            <a:ext cx="2880320" cy="1323439"/>
          </a:xfrm>
          <a:prstGeom prst="rect">
            <a:avLst/>
          </a:prstGeom>
          <a:noFill/>
        </p:spPr>
        <p:txBody>
          <a:bodyPr wrap="square" rtlCol="0">
            <a:spAutoFit/>
          </a:bodyPr>
          <a:lstStyle/>
          <a:p>
            <a:pPr algn="ctr"/>
            <a:r>
              <a:rPr lang="it-IT" sz="2000" dirty="0" smtClean="0">
                <a:solidFill>
                  <a:schemeClr val="tx2"/>
                </a:solidFill>
              </a:rPr>
              <a:t>Absence of humerus or both radius-ulna  with a hand which is often near normal</a:t>
            </a:r>
            <a:endParaRPr lang="it-IT" sz="2000" dirty="0">
              <a:solidFill>
                <a:schemeClr val="tx2"/>
              </a:solidFill>
            </a:endParaRPr>
          </a:p>
        </p:txBody>
      </p:sp>
      <p:sp>
        <p:nvSpPr>
          <p:cNvPr id="14" name="Text Box 9"/>
          <p:cNvSpPr txBox="1">
            <a:spLocks noChangeArrowheads="1"/>
          </p:cNvSpPr>
          <p:nvPr/>
        </p:nvSpPr>
        <p:spPr bwMode="auto">
          <a:xfrm>
            <a:off x="220662" y="653160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8</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normAutofit/>
          </a:bodyPr>
          <a:lstStyle/>
          <a:p>
            <a:r>
              <a:rPr lang="it-IT" sz="3600" b="1" dirty="0" smtClean="0">
                <a:solidFill>
                  <a:schemeClr val="tx2"/>
                </a:solidFill>
              </a:rPr>
              <a:t>Intercalary </a:t>
            </a:r>
            <a:r>
              <a:rPr lang="it-IT" sz="3600" b="1" dirty="0">
                <a:solidFill>
                  <a:schemeClr val="tx2"/>
                </a:solidFill>
              </a:rPr>
              <a:t>L</a:t>
            </a:r>
            <a:r>
              <a:rPr lang="it-IT" sz="3600" b="1" dirty="0" smtClean="0">
                <a:solidFill>
                  <a:schemeClr val="tx2"/>
                </a:solidFill>
              </a:rPr>
              <a:t>imb Deficiencies</a:t>
            </a:r>
            <a:endParaRPr lang="it-IT" sz="3600" dirty="0">
              <a:solidFill>
                <a:srgbClr val="FF0000"/>
              </a:solidFill>
            </a:endParaRPr>
          </a:p>
        </p:txBody>
      </p:sp>
      <p:pic>
        <p:nvPicPr>
          <p:cNvPr id="5" name="Picture 3"/>
          <p:cNvPicPr>
            <a:picLocks noChangeAspect="1" noChangeArrowheads="1"/>
          </p:cNvPicPr>
          <p:nvPr/>
        </p:nvPicPr>
        <p:blipFill>
          <a:blip r:embed="rId3" cstate="print"/>
          <a:srcRect l="32101" t="26088" r="32996" b="24591"/>
          <a:stretch>
            <a:fillRect/>
          </a:stretch>
        </p:blipFill>
        <p:spPr bwMode="auto">
          <a:xfrm>
            <a:off x="368329" y="2335741"/>
            <a:ext cx="2376264" cy="1888825"/>
          </a:xfrm>
          <a:prstGeom prst="rect">
            <a:avLst/>
          </a:prstGeom>
          <a:noFill/>
          <a:ln w="38100">
            <a:solidFill>
              <a:srgbClr val="00B0F0"/>
            </a:solidFill>
            <a:miter lim="800000"/>
            <a:headEnd/>
            <a:tailEnd/>
          </a:ln>
        </p:spPr>
      </p:pic>
      <p:pic>
        <p:nvPicPr>
          <p:cNvPr id="7" name="Picture 4"/>
          <p:cNvPicPr>
            <a:picLocks noChangeAspect="1" noChangeArrowheads="1"/>
          </p:cNvPicPr>
          <p:nvPr/>
        </p:nvPicPr>
        <p:blipFill>
          <a:blip r:embed="rId4" cstate="print"/>
          <a:srcRect l="32101" t="35634" r="34786" b="34137"/>
          <a:stretch>
            <a:fillRect/>
          </a:stretch>
        </p:blipFill>
        <p:spPr bwMode="auto">
          <a:xfrm>
            <a:off x="2938679" y="2540612"/>
            <a:ext cx="2880320" cy="1479083"/>
          </a:xfrm>
          <a:prstGeom prst="rect">
            <a:avLst/>
          </a:prstGeom>
          <a:noFill/>
          <a:ln w="28575">
            <a:solidFill>
              <a:srgbClr val="00B0F0"/>
            </a:solidFill>
            <a:miter lim="800000"/>
            <a:headEnd/>
            <a:tailEnd/>
          </a:ln>
        </p:spPr>
      </p:pic>
      <p:sp>
        <p:nvSpPr>
          <p:cNvPr id="8" name="Rectangle 1"/>
          <p:cNvSpPr>
            <a:spLocks noChangeArrowheads="1"/>
          </p:cNvSpPr>
          <p:nvPr/>
        </p:nvSpPr>
        <p:spPr bwMode="auto">
          <a:xfrm>
            <a:off x="1691680" y="5074334"/>
            <a:ext cx="342388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400" dirty="0" err="1" smtClean="0">
                <a:solidFill>
                  <a:srgbClr val="002060"/>
                </a:solidFill>
                <a:ea typeface="Calibri" pitchFamily="34" charset="0"/>
                <a:cs typeface="Arial" pitchFamily="34" charset="0"/>
              </a:rPr>
              <a:t>Source</a:t>
            </a:r>
            <a:r>
              <a:rPr lang="es-AR" sz="1400" dirty="0" smtClean="0">
                <a:solidFill>
                  <a:srgbClr val="002060"/>
                </a:solidFill>
                <a:ea typeface="Calibri" pitchFamily="34" charset="0"/>
                <a:cs typeface="Arial" pitchFamily="34" charset="0"/>
              </a:rPr>
              <a:t>: </a:t>
            </a:r>
            <a:r>
              <a:rPr lang="es-AR" sz="1400" dirty="0" err="1" smtClean="0">
                <a:solidFill>
                  <a:srgbClr val="002060"/>
                </a:solidFill>
                <a:ea typeface="Calibri" pitchFamily="34" charset="0"/>
                <a:cs typeface="Arial" pitchFamily="34" charset="0"/>
              </a:rPr>
              <a:t>Birth</a:t>
            </a:r>
            <a:r>
              <a:rPr lang="es-AR" sz="1400" dirty="0" smtClean="0">
                <a:solidFill>
                  <a:srgbClr val="002060"/>
                </a:solidFill>
                <a:ea typeface="Calibri" pitchFamily="34" charset="0"/>
                <a:cs typeface="Arial" pitchFamily="34" charset="0"/>
              </a:rPr>
              <a:t> </a:t>
            </a:r>
            <a:r>
              <a:rPr lang="es-AR" sz="1400" dirty="0" err="1" smtClean="0">
                <a:solidFill>
                  <a:srgbClr val="002060"/>
                </a:solidFill>
                <a:ea typeface="Calibri" pitchFamily="34" charset="0"/>
                <a:cs typeface="Arial" pitchFamily="34" charset="0"/>
              </a:rPr>
              <a:t>defects</a:t>
            </a:r>
            <a:r>
              <a:rPr lang="es-AR" sz="1400" dirty="0" smtClean="0">
                <a:solidFill>
                  <a:srgbClr val="002060"/>
                </a:solidFill>
                <a:ea typeface="Calibri" pitchFamily="34" charset="0"/>
                <a:cs typeface="Arial" pitchFamily="34" charset="0"/>
              </a:rPr>
              <a:t> atlas; </a:t>
            </a:r>
            <a:r>
              <a:rPr kumimoji="0" lang="en-US" sz="14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800" b="0" i="0" u="none" strike="noStrike" cap="none" normalizeH="0" baseline="0" dirty="0" smtClean="0">
              <a:ln>
                <a:noFill/>
              </a:ln>
              <a:solidFill>
                <a:srgbClr val="002060"/>
              </a:solidFill>
              <a:effectLst/>
              <a:cs typeface="Arial" pitchFamily="34" charset="0"/>
            </a:endParaRPr>
          </a:p>
        </p:txBody>
      </p:sp>
      <p:grpSp>
        <p:nvGrpSpPr>
          <p:cNvPr id="2" name="Gruppo 11"/>
          <p:cNvGrpSpPr/>
          <p:nvPr/>
        </p:nvGrpSpPr>
        <p:grpSpPr>
          <a:xfrm>
            <a:off x="6012159" y="1916832"/>
            <a:ext cx="2448272" cy="3126497"/>
            <a:chOff x="6034662" y="2780929"/>
            <a:chExt cx="1683187" cy="2596959"/>
          </a:xfrm>
        </p:grpSpPr>
        <p:pic>
          <p:nvPicPr>
            <p:cNvPr id="19458" name="Picture 2" descr="http://sonoworld.com/images/FetusItemImages/article-images/Musculoskeletal/Femoral_hypoplasia_unusual_facies_syndrome_Manohar/1.jpg"/>
            <p:cNvPicPr>
              <a:picLocks noChangeAspect="1" noChangeArrowheads="1"/>
            </p:cNvPicPr>
            <p:nvPr/>
          </p:nvPicPr>
          <p:blipFill>
            <a:blip r:embed="rId5" cstate="print"/>
            <a:srcRect t="9069" b="8266"/>
            <a:stretch>
              <a:fillRect/>
            </a:stretch>
          </p:blipFill>
          <p:spPr bwMode="auto">
            <a:xfrm rot="5400000">
              <a:off x="5743841" y="3193264"/>
              <a:ext cx="2264829" cy="1440160"/>
            </a:xfrm>
            <a:prstGeom prst="rect">
              <a:avLst/>
            </a:prstGeom>
            <a:noFill/>
            <a:ln w="38100">
              <a:solidFill>
                <a:srgbClr val="00B0F0"/>
              </a:solidFill>
            </a:ln>
          </p:spPr>
        </p:pic>
        <p:sp>
          <p:nvSpPr>
            <p:cNvPr id="10" name="Rettangolo 9"/>
            <p:cNvSpPr/>
            <p:nvPr/>
          </p:nvSpPr>
          <p:spPr>
            <a:xfrm>
              <a:off x="6034662" y="5122240"/>
              <a:ext cx="1683187" cy="255648"/>
            </a:xfrm>
            <a:prstGeom prst="rect">
              <a:avLst/>
            </a:prstGeom>
          </p:spPr>
          <p:txBody>
            <a:bodyPr wrap="square">
              <a:spAutoFit/>
            </a:bodyPr>
            <a:lstStyle/>
            <a:p>
              <a:pPr algn="ctr"/>
              <a:r>
                <a:rPr lang="it-IT" sz="1400" b="1" dirty="0" smtClean="0"/>
                <a:t>Bilateral femoral hypoplasia</a:t>
              </a:r>
            </a:p>
          </p:txBody>
        </p:sp>
      </p:grpSp>
      <p:sp>
        <p:nvSpPr>
          <p:cNvPr id="12" name="Rectangle 11"/>
          <p:cNvSpPr/>
          <p:nvPr/>
        </p:nvSpPr>
        <p:spPr>
          <a:xfrm>
            <a:off x="72008" y="4335670"/>
            <a:ext cx="2672585" cy="738664"/>
          </a:xfrm>
          <a:prstGeom prst="rect">
            <a:avLst/>
          </a:prstGeom>
        </p:spPr>
        <p:txBody>
          <a:bodyPr wrap="square">
            <a:spAutoFit/>
          </a:bodyPr>
          <a:lstStyle/>
          <a:p>
            <a:pPr algn="ctr"/>
            <a:r>
              <a:rPr lang="en-US" sz="1400" b="1" dirty="0"/>
              <a:t>Congenital </a:t>
            </a:r>
            <a:r>
              <a:rPr lang="en-US" sz="1400" b="1" dirty="0" smtClean="0"/>
              <a:t>absence of thigh and lower leg with foot present</a:t>
            </a:r>
          </a:p>
          <a:p>
            <a:pPr algn="ctr"/>
            <a:r>
              <a:rPr lang="en-US" sz="1400" b="1" dirty="0" smtClean="0"/>
              <a:t> </a:t>
            </a:r>
            <a:r>
              <a:rPr lang="en-US" sz="1400" b="1" dirty="0"/>
              <a:t>(</a:t>
            </a:r>
            <a:r>
              <a:rPr lang="en-US" sz="1400" b="1" dirty="0" smtClean="0"/>
              <a:t>Q72.1)    </a:t>
            </a:r>
            <a:endParaRPr lang="en-US" sz="1400" dirty="0"/>
          </a:p>
        </p:txBody>
      </p:sp>
      <p:sp>
        <p:nvSpPr>
          <p:cNvPr id="13" name="Rectangle 12"/>
          <p:cNvSpPr/>
          <p:nvPr/>
        </p:nvSpPr>
        <p:spPr>
          <a:xfrm>
            <a:off x="2938679" y="4142583"/>
            <a:ext cx="2880319" cy="738664"/>
          </a:xfrm>
          <a:prstGeom prst="rect">
            <a:avLst/>
          </a:prstGeom>
        </p:spPr>
        <p:txBody>
          <a:bodyPr wrap="square">
            <a:spAutoFit/>
          </a:bodyPr>
          <a:lstStyle/>
          <a:p>
            <a:pPr algn="ctr"/>
            <a:r>
              <a:rPr lang="en-US" sz="1400" b="1" dirty="0"/>
              <a:t>Congenital </a:t>
            </a:r>
            <a:r>
              <a:rPr lang="en-US" sz="1400" b="1" dirty="0" smtClean="0"/>
              <a:t>absence of upper arm and forearm with hand present </a:t>
            </a:r>
          </a:p>
          <a:p>
            <a:pPr algn="ctr"/>
            <a:r>
              <a:rPr lang="en-US" sz="1400" b="1" dirty="0" smtClean="0"/>
              <a:t>(Q71.1)    </a:t>
            </a:r>
            <a:endParaRPr lang="en-US" sz="1400" dirty="0"/>
          </a:p>
        </p:txBody>
      </p:sp>
      <p:sp>
        <p:nvSpPr>
          <p:cNvPr id="3" name="Rectangle 2"/>
          <p:cNvSpPr/>
          <p:nvPr/>
        </p:nvSpPr>
        <p:spPr>
          <a:xfrm>
            <a:off x="5818999" y="5369124"/>
            <a:ext cx="3096344" cy="523220"/>
          </a:xfrm>
          <a:prstGeom prst="rect">
            <a:avLst/>
          </a:prstGeom>
        </p:spPr>
        <p:txBody>
          <a:bodyPr wrap="square">
            <a:spAutoFit/>
          </a:bodyPr>
          <a:lstStyle/>
          <a:p>
            <a:pPr algn="ctr"/>
            <a:r>
              <a:rPr lang="it-IT" sz="1400" dirty="0">
                <a:solidFill>
                  <a:srgbClr val="002060"/>
                </a:solidFill>
              </a:rPr>
              <a:t>Source:http://sonoworld.com/fetus/page.aspx?id=1954</a:t>
            </a:r>
          </a:p>
        </p:txBody>
      </p:sp>
      <p:sp>
        <p:nvSpPr>
          <p:cNvPr id="14" name="Text Box 9"/>
          <p:cNvSpPr txBox="1">
            <a:spLocks noChangeArrowheads="1"/>
          </p:cNvSpPr>
          <p:nvPr/>
        </p:nvSpPr>
        <p:spPr bwMode="auto">
          <a:xfrm>
            <a:off x="228600" y="6479758"/>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9</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TotalTime>
  <Words>3117</Words>
  <Application>Microsoft Office PowerPoint</Application>
  <PresentationFormat>On-screen Show (4:3)</PresentationFormat>
  <Paragraphs>386</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Tema di Office</vt:lpstr>
      <vt:lpstr>NCHHSTP_PPT_dark(</vt:lpstr>
      <vt:lpstr>Congenital Limb Deficiencies Limb reduction defects</vt:lpstr>
      <vt:lpstr>Learning Objectives</vt:lpstr>
      <vt:lpstr>Limb Deficiencies</vt:lpstr>
      <vt:lpstr>Transverse Limb Deficiencies  </vt:lpstr>
      <vt:lpstr>Transverse Limb Deficiencies</vt:lpstr>
      <vt:lpstr>Transverse Limb Deficiences: Examples</vt:lpstr>
      <vt:lpstr>Intercalary Limb Deficiencies</vt:lpstr>
      <vt:lpstr>Intercalary Limb Deficiencies</vt:lpstr>
      <vt:lpstr>Intercalary Limb Deficiencies</vt:lpstr>
      <vt:lpstr>Longitudinal Limb Deficiencies</vt:lpstr>
      <vt:lpstr>Longitudinal Limb Deficiencies Pre-axial</vt:lpstr>
      <vt:lpstr>Longitudinal Limb Deficiencies Central/Axial</vt:lpstr>
      <vt:lpstr>Longitudinal Limb Deficiencies Post-axial</vt:lpstr>
      <vt:lpstr>Limb Deficiencies  Mixed Subtypes</vt:lpstr>
      <vt:lpstr>Diagnosis of Limb Deficiencies </vt:lpstr>
      <vt:lpstr>Main Epidemiological Features</vt:lpstr>
      <vt:lpstr>Variation in prevalence of limb deficiency  in 43 surveillance programs  (ICBDSR, 2004-2008)</vt:lpstr>
      <vt:lpstr>Approximate Proportion of Various Subtypes of Limb Deficiencies</vt:lpstr>
      <vt:lpstr>Tips for Reporting</vt:lpstr>
      <vt:lpstr>Example of Standard Drawing </vt:lpstr>
      <vt:lpstr>Relevant ICD-10 Codes and  RCPCH Recommendations </vt:lpstr>
      <vt:lpstr>Relevant ICD-10 Codes and  RCPCH Recommendations</vt:lpstr>
      <vt:lpstr>Relevant ICD-10 Codes and  RCPCH Recommendations</vt:lpstr>
      <vt:lpstr>Relevant ICD-10 Codes and  RCPCH Recommendations</vt:lpstr>
      <vt:lpstr>Some Terminal Transverse Deficiencies As “Disruptions” </vt:lpstr>
      <vt:lpstr> 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Dye, Laurel</cp:lastModifiedBy>
  <cp:revision>409</cp:revision>
  <dcterms:created xsi:type="dcterms:W3CDTF">2013-09-20T07:41:20Z</dcterms:created>
  <dcterms:modified xsi:type="dcterms:W3CDTF">2015-11-02T21:00:23Z</dcterms:modified>
</cp:coreProperties>
</file>