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 id="2147483702" r:id="rId2"/>
    <p:sldMasterId id="2147483717" r:id="rId3"/>
  </p:sldMasterIdLst>
  <p:notesMasterIdLst>
    <p:notesMasterId r:id="rId40"/>
  </p:notesMasterIdLst>
  <p:handoutMasterIdLst>
    <p:handoutMasterId r:id="rId41"/>
  </p:handoutMasterIdLst>
  <p:sldIdLst>
    <p:sldId id="422" r:id="rId4"/>
    <p:sldId id="313" r:id="rId5"/>
    <p:sldId id="310" r:id="rId6"/>
    <p:sldId id="411" r:id="rId7"/>
    <p:sldId id="410" r:id="rId8"/>
    <p:sldId id="384" r:id="rId9"/>
    <p:sldId id="406" r:id="rId10"/>
    <p:sldId id="391" r:id="rId11"/>
    <p:sldId id="392" r:id="rId12"/>
    <p:sldId id="407" r:id="rId13"/>
    <p:sldId id="396" r:id="rId14"/>
    <p:sldId id="400" r:id="rId15"/>
    <p:sldId id="409" r:id="rId16"/>
    <p:sldId id="394" r:id="rId17"/>
    <p:sldId id="404" r:id="rId18"/>
    <p:sldId id="413" r:id="rId19"/>
    <p:sldId id="415" r:id="rId20"/>
    <p:sldId id="405" r:id="rId21"/>
    <p:sldId id="330" r:id="rId22"/>
    <p:sldId id="416" r:id="rId23"/>
    <p:sldId id="336" r:id="rId24"/>
    <p:sldId id="381" r:id="rId25"/>
    <p:sldId id="377" r:id="rId26"/>
    <p:sldId id="418" r:id="rId27"/>
    <p:sldId id="340" r:id="rId28"/>
    <p:sldId id="419" r:id="rId29"/>
    <p:sldId id="344" r:id="rId30"/>
    <p:sldId id="350" r:id="rId31"/>
    <p:sldId id="351" r:id="rId32"/>
    <p:sldId id="352" r:id="rId33"/>
    <p:sldId id="353" r:id="rId34"/>
    <p:sldId id="354" r:id="rId35"/>
    <p:sldId id="420" r:id="rId36"/>
    <p:sldId id="357" r:id="rId37"/>
    <p:sldId id="385" r:id="rId38"/>
    <p:sldId id="423" r:id="rId39"/>
  </p:sldIdLst>
  <p:sldSz cx="9144000" cy="6858000" type="screen4x3"/>
  <p:notesSz cx="6858000" cy="9296400"/>
  <p:embeddedFontLst>
    <p:embeddedFont>
      <p:font typeface="Calibri" pitchFamily="34" charset="0"/>
      <p:regular r:id="rId42"/>
      <p:bold r:id="rId43"/>
      <p:italic r:id="rId44"/>
      <p:boldItalic r:id="rId45"/>
    </p:embeddedFont>
    <p:embeddedFont>
      <p:font typeface="Tahoma" pitchFamily="34" charset="0"/>
      <p:regular r:id="rId46"/>
      <p:bold r:id="rId47"/>
    </p:embeddedFont>
    <p:embeddedFont>
      <p:font typeface="Calibri Light" pitchFamily="34" charset="0"/>
      <p:regular r:id="rId48"/>
      <p:italic r:id="rId49"/>
    </p:embeddedFont>
    <p:embeddedFont>
      <p:font typeface="Myriad Web Pro" pitchFamily="34" charset="0"/>
      <p:regular r:id="rId50"/>
      <p:bold r:id="rId51"/>
      <p:italic r:id="rId52"/>
    </p:embeddedFont>
  </p:embeddedFont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4">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xm" initials="jxm" lastIdx="12" clrIdx="0"/>
  <p:cmAuthor id="7" name="Sniezek, Joe (CDC/ONDIEH/NCBDDD)" initials="SJ(" lastIdx="6" clrIdx="7">
    <p:extLst/>
  </p:cmAuthor>
  <p:cmAuthor id="1" name="Sniezek, Joe (CDC/ONDIEH/NCBDDD)" initials="jes" lastIdx="1" clrIdx="1"/>
  <p:cmAuthor id="8" name="Nicole Dowling" initials="NFD" lastIdx="2" clrIdx="8"/>
  <p:cmAuthor id="2" name="agp4" initials="agp4" lastIdx="1" clrIdx="2"/>
  <p:cmAuthor id="3" name="Flores, Alina (CDC/ONDIEH/NCBDDD)" initials="FA(" lastIdx="15" clrIdx="3"/>
  <p:cmAuthor id="4" name="CDC User" initials="jxm" lastIdx="1" clrIdx="4"/>
  <p:cmAuthor id="5" name="Pierpaolo" initials="P" lastIdx="0" clrIdx="5"/>
  <p:cmAuthor id="6" name="mrc7" initials="MC"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66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79751" autoAdjust="0"/>
  </p:normalViewPr>
  <p:slideViewPr>
    <p:cSldViewPr>
      <p:cViewPr>
        <p:scale>
          <a:sx n="75" d="100"/>
          <a:sy n="75" d="100"/>
        </p:scale>
        <p:origin x="-2856" y="-462"/>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3570" y="61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Pierpaolo\Documents\005%20Meeting%20Corsi%20e%20Congressi%20MIEI%20da%2007-2008\2013-07-13%20Bangkok\Nuova%20cartella\03%20Figure%20IMR%20&amp;%20causes%20(WORLD%20BAN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BE"/>
  <c:chart>
    <c:autoTitleDeleted val="1"/>
    <c:view3D>
      <c:rotY val="60"/>
      <c:perspective val="0"/>
    </c:view3D>
    <c:plotArea>
      <c:layout>
        <c:manualLayout>
          <c:layoutTarget val="inner"/>
          <c:xMode val="edge"/>
          <c:yMode val="edge"/>
          <c:x val="0.12367491166077739"/>
          <c:y val="0.17587939698492466"/>
          <c:w val="0.76060070671378111"/>
          <c:h val="0.57286432160804024"/>
        </c:manualLayout>
      </c:layout>
      <c:pie3DChart>
        <c:varyColors val="1"/>
        <c:ser>
          <c:idx val="0"/>
          <c:order val="0"/>
          <c:tx>
            <c:strRef>
              <c:f>Sheet1!$A$2</c:f>
              <c:strCache>
                <c:ptCount val="1"/>
              </c:strCache>
            </c:strRef>
          </c:tx>
          <c:dPt>
            <c:idx val="0"/>
            <c:spPr>
              <a:solidFill>
                <a:srgbClr val="C00000"/>
              </a:solidFill>
            </c:spPr>
            <c:extLst xmlns:c16r2="http://schemas.microsoft.com/office/drawing/2015/06/chart">
              <c:ext xmlns:c16="http://schemas.microsoft.com/office/drawing/2014/chart" uri="{C3380CC4-5D6E-409C-BE32-E72D297353CC}">
                <c16:uniqueId val="{00000001-81BF-4F6A-BFB7-D5675CB62C45}"/>
              </c:ext>
            </c:extLst>
          </c:dPt>
          <c:dPt>
            <c:idx val="1"/>
            <c:spPr>
              <a:solidFill>
                <a:srgbClr val="C00000"/>
              </a:solidFill>
            </c:spPr>
            <c:extLst xmlns:c16r2="http://schemas.microsoft.com/office/drawing/2015/06/chart">
              <c:ext xmlns:c16="http://schemas.microsoft.com/office/drawing/2014/chart" uri="{C3380CC4-5D6E-409C-BE32-E72D297353CC}">
                <c16:uniqueId val="{00000003-81BF-4F6A-BFB7-D5675CB62C45}"/>
              </c:ext>
            </c:extLst>
          </c:dPt>
          <c:dPt>
            <c:idx val="2"/>
            <c:spPr>
              <a:solidFill>
                <a:srgbClr val="FFFF00"/>
              </a:solidFill>
            </c:spPr>
            <c:extLst xmlns:c16r2="http://schemas.microsoft.com/office/drawing/2015/06/chart">
              <c:ext xmlns:c16="http://schemas.microsoft.com/office/drawing/2014/chart" uri="{C3380CC4-5D6E-409C-BE32-E72D297353CC}">
                <c16:uniqueId val="{00000005-81BF-4F6A-BFB7-D5675CB62C45}"/>
              </c:ext>
            </c:extLst>
          </c:dPt>
          <c:dPt>
            <c:idx val="3"/>
            <c:spPr>
              <a:solidFill>
                <a:schemeClr val="bg1">
                  <a:lumMod val="60000"/>
                  <a:lumOff val="40000"/>
                </a:schemeClr>
              </a:solidFill>
            </c:spPr>
            <c:extLst xmlns:c16r2="http://schemas.microsoft.com/office/drawing/2015/06/chart">
              <c:ext xmlns:c16="http://schemas.microsoft.com/office/drawing/2014/chart" uri="{C3380CC4-5D6E-409C-BE32-E72D297353CC}">
                <c16:uniqueId val="{00000007-81BF-4F6A-BFB7-D5675CB62C45}"/>
              </c:ext>
            </c:extLst>
          </c:dPt>
          <c:dPt>
            <c:idx val="4"/>
            <c:extLst xmlns:c16r2="http://schemas.microsoft.com/office/drawing/2015/06/chart">
              <c:ext xmlns:c16="http://schemas.microsoft.com/office/drawing/2014/chart" uri="{C3380CC4-5D6E-409C-BE32-E72D297353CC}">
                <c16:uniqueId val="{00000008-81BF-4F6A-BFB7-D5675CB62C45}"/>
              </c:ext>
            </c:extLst>
          </c:dPt>
          <c:cat>
            <c:strRef>
              <c:f>Sheet1!$B$1:$F$1</c:f>
              <c:strCache>
                <c:ptCount val="5"/>
                <c:pt idx="1">
                  <c:v>Inconnu</c:v>
                </c:pt>
                <c:pt idx="2">
                  <c:v>monogénique </c:v>
                </c:pt>
                <c:pt idx="3">
                  <c:v>chromosomique</c:v>
                </c:pt>
                <c:pt idx="4">
                  <c:v>Environnemental</c:v>
                </c:pt>
              </c:strCache>
            </c:strRef>
          </c:cat>
          <c:val>
            <c:numRef>
              <c:f>Sheet1!$B$2:$F$2</c:f>
              <c:numCache>
                <c:formatCode>General</c:formatCode>
                <c:ptCount val="5"/>
                <c:pt idx="1">
                  <c:v>65</c:v>
                </c:pt>
                <c:pt idx="2">
                  <c:v>15</c:v>
                </c:pt>
                <c:pt idx="3">
                  <c:v>10</c:v>
                </c:pt>
                <c:pt idx="4">
                  <c:v>10</c:v>
                </c:pt>
              </c:numCache>
            </c:numRef>
          </c:val>
          <c:extLst xmlns:c16r2="http://schemas.microsoft.com/office/drawing/2015/06/chart">
            <c:ext xmlns:c16="http://schemas.microsoft.com/office/drawing/2014/chart" uri="{C3380CC4-5D6E-409C-BE32-E72D297353CC}">
              <c16:uniqueId val="{00000009-81BF-4F6A-BFB7-D5675CB62C45}"/>
            </c:ext>
          </c:extLst>
        </c:ser>
        <c:dLbls/>
      </c:pie3DChart>
    </c:plotArea>
    <c:plotVisOnly val="1"/>
    <c:dispBlanksAs val="zero"/>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BE"/>
  <c:chart>
    <c:plotArea>
      <c:layout>
        <c:manualLayout>
          <c:layoutTarget val="inner"/>
          <c:xMode val="edge"/>
          <c:yMode val="edge"/>
          <c:x val="0.10456347956505484"/>
          <c:y val="3.7288049534752239E-2"/>
          <c:w val="0.78920629921259844"/>
          <c:h val="0.7758787450657465"/>
        </c:manualLayout>
      </c:layout>
      <c:barChart>
        <c:barDir val="col"/>
        <c:grouping val="stacked"/>
        <c:ser>
          <c:idx val="1"/>
          <c:order val="1"/>
          <c:tx>
            <c:v>Birth defects</c:v>
          </c:tx>
          <c:spPr>
            <a:solidFill>
              <a:schemeClr val="accent2">
                <a:lumMod val="20000"/>
                <a:lumOff val="80000"/>
              </a:schemeClr>
            </a:solidFill>
            <a:ln w="15875">
              <a:noFill/>
            </a:ln>
          </c:spPr>
          <c:val>
            <c:numRef>
              <c:f>'Figure (WHO &amp; WB)'!$G$40:$G$61</c:f>
              <c:numCache>
                <c:formatCode>0.0%</c:formatCode>
                <c:ptCount val="22"/>
                <c:pt idx="0">
                  <c:v>3.1919650000000001E-2</c:v>
                </c:pt>
                <c:pt idx="1">
                  <c:v>3.7075500000000122E-2</c:v>
                </c:pt>
                <c:pt idx="2">
                  <c:v>4.3677780000000013E-2</c:v>
                </c:pt>
                <c:pt idx="3">
                  <c:v>4.5508940000000012E-2</c:v>
                </c:pt>
                <c:pt idx="4">
                  <c:v>4.6302020000000006E-2</c:v>
                </c:pt>
                <c:pt idx="5">
                  <c:v>6.3676450000000023E-2</c:v>
                </c:pt>
                <c:pt idx="6">
                  <c:v>6.9034820000000011E-2</c:v>
                </c:pt>
                <c:pt idx="7">
                  <c:v>7.6354580000000033E-2</c:v>
                </c:pt>
                <c:pt idx="8">
                  <c:v>9.3639290000000042E-2</c:v>
                </c:pt>
                <c:pt idx="9">
                  <c:v>0.10119570000000042</c:v>
                </c:pt>
                <c:pt idx="10">
                  <c:v>0.1083095</c:v>
                </c:pt>
                <c:pt idx="11">
                  <c:v>0.14076569999999999</c:v>
                </c:pt>
                <c:pt idx="12">
                  <c:v>0.15368920000000041</c:v>
                </c:pt>
                <c:pt idx="13">
                  <c:v>0.17364350000000001</c:v>
                </c:pt>
                <c:pt idx="14">
                  <c:v>0.19739960000000004</c:v>
                </c:pt>
                <c:pt idx="15">
                  <c:v>0.21211920000000051</c:v>
                </c:pt>
                <c:pt idx="16">
                  <c:v>0.22297500000000003</c:v>
                </c:pt>
                <c:pt idx="17">
                  <c:v>0.22528500000000004</c:v>
                </c:pt>
                <c:pt idx="18">
                  <c:v>0.24375780000000041</c:v>
                </c:pt>
                <c:pt idx="19">
                  <c:v>0.28720710000000005</c:v>
                </c:pt>
                <c:pt idx="20">
                  <c:v>0.29360840000000032</c:v>
                </c:pt>
                <c:pt idx="21">
                  <c:v>0.30150510000000008</c:v>
                </c:pt>
              </c:numCache>
            </c:numRef>
          </c:val>
          <c:extLst xmlns:c16r2="http://schemas.microsoft.com/office/drawing/2015/06/chart">
            <c:ext xmlns:c16="http://schemas.microsoft.com/office/drawing/2014/chart" uri="{C3380CC4-5D6E-409C-BE32-E72D297353CC}">
              <c16:uniqueId val="{00000000-DEDF-4637-9E7E-D8EAAA451496}"/>
            </c:ext>
          </c:extLst>
        </c:ser>
        <c:dLbls/>
        <c:gapWidth val="70"/>
        <c:overlap val="100"/>
        <c:axId val="83056512"/>
        <c:axId val="83058048"/>
      </c:barChart>
      <c:lineChart>
        <c:grouping val="standard"/>
        <c:ser>
          <c:idx val="0"/>
          <c:order val="0"/>
          <c:tx>
            <c:v>Under-5 mortality rate</c:v>
          </c:tx>
          <c:spPr>
            <a:ln w="44450">
              <a:solidFill>
                <a:srgbClr val="00B0F0"/>
              </a:solidFill>
            </a:ln>
          </c:spPr>
          <c:marker>
            <c:symbol val="none"/>
          </c:marker>
          <c:cat>
            <c:strRef>
              <c:f>'Figure (WHO &amp; WB)'!$C$40:$C$61</c:f>
              <c:strCache>
                <c:ptCount val="22"/>
                <c:pt idx="0">
                  <c:v>AM - L</c:v>
                </c:pt>
                <c:pt idx="1">
                  <c:v>EM - L</c:v>
                </c:pt>
                <c:pt idx="2">
                  <c:v>AFR - L</c:v>
                </c:pt>
                <c:pt idx="3">
                  <c:v>AFR - LM</c:v>
                </c:pt>
                <c:pt idx="4">
                  <c:v>AFR - H</c:v>
                </c:pt>
                <c:pt idx="5">
                  <c:v>SEA - L</c:v>
                </c:pt>
                <c:pt idx="6">
                  <c:v>SEA - LM</c:v>
                </c:pt>
                <c:pt idx="7">
                  <c:v>EM - LM</c:v>
                </c:pt>
                <c:pt idx="8">
                  <c:v>AFR - UM</c:v>
                </c:pt>
                <c:pt idx="9">
                  <c:v>EUR - L</c:v>
                </c:pt>
                <c:pt idx="10">
                  <c:v>WP - LM</c:v>
                </c:pt>
                <c:pt idx="11">
                  <c:v>AM - LM</c:v>
                </c:pt>
                <c:pt idx="12">
                  <c:v>WP - L</c:v>
                </c:pt>
                <c:pt idx="13">
                  <c:v>EUR - LM</c:v>
                </c:pt>
                <c:pt idx="14">
                  <c:v>EM - UM</c:v>
                </c:pt>
                <c:pt idx="15">
                  <c:v>AM - UM</c:v>
                </c:pt>
                <c:pt idx="16">
                  <c:v>EUR - UM</c:v>
                </c:pt>
                <c:pt idx="17">
                  <c:v>AM - H</c:v>
                </c:pt>
                <c:pt idx="18">
                  <c:v>EM - H</c:v>
                </c:pt>
                <c:pt idx="19">
                  <c:v>EUR - H</c:v>
                </c:pt>
                <c:pt idx="20">
                  <c:v>WP - H</c:v>
                </c:pt>
                <c:pt idx="21">
                  <c:v>WP- UM</c:v>
                </c:pt>
              </c:strCache>
            </c:strRef>
          </c:cat>
          <c:val>
            <c:numRef>
              <c:f>'Figure (WHO &amp; WB)'!$D$40:$D$61</c:f>
              <c:numCache>
                <c:formatCode>0</c:formatCode>
                <c:ptCount val="22"/>
                <c:pt idx="0">
                  <c:v>161.00000059692053</c:v>
                </c:pt>
                <c:pt idx="1">
                  <c:v>105.32584180344935</c:v>
                </c:pt>
                <c:pt idx="2">
                  <c:v>107.00408864345641</c:v>
                </c:pt>
                <c:pt idx="3">
                  <c:v>129.84785706122307</c:v>
                </c:pt>
                <c:pt idx="4">
                  <c:v>121.99999688118589</c:v>
                </c:pt>
                <c:pt idx="5">
                  <c:v>50.846705527677884</c:v>
                </c:pt>
                <c:pt idx="6">
                  <c:v>56.734091276087192</c:v>
                </c:pt>
                <c:pt idx="7">
                  <c:v>55.367272150003295</c:v>
                </c:pt>
                <c:pt idx="8">
                  <c:v>43.240271752285544</c:v>
                </c:pt>
                <c:pt idx="9">
                  <c:v>49.890859404379931</c:v>
                </c:pt>
                <c:pt idx="10">
                  <c:v>17.598534083564989</c:v>
                </c:pt>
                <c:pt idx="11">
                  <c:v>30.060842671426879</c:v>
                </c:pt>
                <c:pt idx="12">
                  <c:v>28.773064032564829</c:v>
                </c:pt>
                <c:pt idx="13">
                  <c:v>22.098090911417888</c:v>
                </c:pt>
                <c:pt idx="14">
                  <c:v>13.394535413545675</c:v>
                </c:pt>
                <c:pt idx="15">
                  <c:v>16.863843731112013</c:v>
                </c:pt>
                <c:pt idx="16">
                  <c:v>14.328410589964372</c:v>
                </c:pt>
                <c:pt idx="17">
                  <c:v>7.9297423125497746</c:v>
                </c:pt>
                <c:pt idx="18">
                  <c:v>9.774917606941731</c:v>
                </c:pt>
                <c:pt idx="19">
                  <c:v>4.3866866238103963</c:v>
                </c:pt>
                <c:pt idx="20">
                  <c:v>3.8993207774719094</c:v>
                </c:pt>
                <c:pt idx="21">
                  <c:v>7.3893210523905406</c:v>
                </c:pt>
              </c:numCache>
            </c:numRef>
          </c:val>
          <c:extLst xmlns:c16r2="http://schemas.microsoft.com/office/drawing/2015/06/chart">
            <c:ext xmlns:c16="http://schemas.microsoft.com/office/drawing/2014/chart" uri="{C3380CC4-5D6E-409C-BE32-E72D297353CC}">
              <c16:uniqueId val="{00000001-DEDF-4637-9E7E-D8EAAA451496}"/>
            </c:ext>
          </c:extLst>
        </c:ser>
        <c:dLbls/>
        <c:marker val="1"/>
        <c:axId val="83036416"/>
        <c:axId val="83054592"/>
      </c:lineChart>
      <c:catAx>
        <c:axId val="83036416"/>
        <c:scaling>
          <c:orientation val="minMax"/>
        </c:scaling>
        <c:axPos val="b"/>
        <c:numFmt formatCode="General" sourceLinked="1"/>
        <c:tickLblPos val="nextTo"/>
        <c:txPr>
          <a:bodyPr rot="-3120000" vert="horz"/>
          <a:lstStyle/>
          <a:p>
            <a:pPr>
              <a:defRPr/>
            </a:pPr>
            <a:endParaRPr lang="fr-FR"/>
          </a:p>
        </c:txPr>
        <c:crossAx val="83054592"/>
        <c:crosses val="autoZero"/>
        <c:auto val="1"/>
        <c:lblAlgn val="ctr"/>
        <c:lblOffset val="100"/>
      </c:catAx>
      <c:valAx>
        <c:axId val="83054592"/>
        <c:scaling>
          <c:orientation val="minMax"/>
        </c:scaling>
        <c:axPos val="l"/>
        <c:majorGridlines/>
        <c:title>
          <c:tx>
            <c:rich>
              <a:bodyPr rot="-5400000" vert="horz"/>
              <a:lstStyle/>
              <a:p>
                <a:pPr>
                  <a:defRPr/>
                </a:pPr>
                <a:r>
                  <a:rPr lang="it-IT" sz="900" dirty="0"/>
                  <a:t>Taux de mortalité moins de 5 ans (sur 1 000 naissances)</a:t>
                </a:r>
              </a:p>
            </c:rich>
          </c:tx>
          <c:layout>
            <c:manualLayout>
              <c:xMode val="edge"/>
              <c:yMode val="edge"/>
              <c:x val="2.9144590608530334E-3"/>
              <c:y val="5.8330745873842203E-2"/>
            </c:manualLayout>
          </c:layout>
          <c:spPr>
            <a:ln w="19050">
              <a:solidFill>
                <a:srgbClr val="B911A1"/>
              </a:solidFill>
            </a:ln>
          </c:spPr>
        </c:title>
        <c:numFmt formatCode="#,##0.0" sourceLinked="0"/>
        <c:tickLblPos val="nextTo"/>
        <c:crossAx val="83036416"/>
        <c:crosses val="autoZero"/>
        <c:crossBetween val="between"/>
      </c:valAx>
      <c:catAx>
        <c:axId val="83056512"/>
        <c:scaling>
          <c:orientation val="minMax"/>
        </c:scaling>
        <c:delete val="1"/>
        <c:axPos val="b"/>
        <c:tickLblPos val="none"/>
        <c:crossAx val="83058048"/>
        <c:crosses val="autoZero"/>
        <c:auto val="1"/>
        <c:lblAlgn val="ctr"/>
        <c:lblOffset val="100"/>
      </c:catAx>
      <c:valAx>
        <c:axId val="83058048"/>
        <c:scaling>
          <c:orientation val="minMax"/>
          <c:max val="0.35000000000000031"/>
        </c:scaling>
        <c:axPos val="r"/>
        <c:numFmt formatCode="0.0%" sourceLinked="1"/>
        <c:tickLblPos val="nextTo"/>
        <c:spPr>
          <a:ln>
            <a:solidFill>
              <a:schemeClr val="accent1"/>
            </a:solidFill>
          </a:ln>
        </c:spPr>
        <c:crossAx val="83056512"/>
        <c:crosses val="max"/>
        <c:crossBetween val="between"/>
        <c:majorUnit val="5.000000000000001E-2"/>
      </c:valAx>
      <c:spPr>
        <a:noFill/>
        <a:ln w="25400">
          <a:noFill/>
        </a:ln>
      </c:spPr>
    </c:plotArea>
    <c:plotVisOnly val="1"/>
    <c:dispBlanksAs val="gap"/>
  </c:chart>
  <c:txPr>
    <a:bodyPr/>
    <a:lstStyle/>
    <a:p>
      <a:pPr>
        <a:defRPr b="1">
          <a:solidFill>
            <a:schemeClr val="tx2"/>
          </a:solidFill>
        </a:defRPr>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385" cy="464343"/>
          </a:xfrm>
          <a:prstGeom prst="rect">
            <a:avLst/>
          </a:prstGeom>
        </p:spPr>
        <p:txBody>
          <a:bodyPr vert="horz" lIns="91440" tIns="45720" rIns="91440" bIns="45720" rtlCol="0"/>
          <a:lstStyle>
            <a:lvl1pPr algn="l" rtl="0">
              <a:defRPr sz="1200"/>
            </a:lvl1pPr>
          </a:lstStyle>
          <a:p>
            <a:pPr rtl="0"/>
            <a:endParaRPr lang="en-US"/>
          </a:p>
        </p:txBody>
      </p:sp>
      <p:sp>
        <p:nvSpPr>
          <p:cNvPr id="3" name="Date Placeholder 2"/>
          <p:cNvSpPr>
            <a:spLocks noGrp="1"/>
          </p:cNvSpPr>
          <p:nvPr>
            <p:ph type="dt" sz="quarter" idx="1"/>
          </p:nvPr>
        </p:nvSpPr>
        <p:spPr>
          <a:xfrm>
            <a:off x="3885059" y="0"/>
            <a:ext cx="2971385" cy="464343"/>
          </a:xfrm>
          <a:prstGeom prst="rect">
            <a:avLst/>
          </a:prstGeom>
        </p:spPr>
        <p:txBody>
          <a:bodyPr vert="horz" lIns="91440" tIns="45720" rIns="91440" bIns="45720" rtlCol="0"/>
          <a:lstStyle>
            <a:lvl1pPr algn="l" rtl="0">
              <a:defRPr sz="1200"/>
            </a:lvl1pPr>
          </a:lstStyle>
          <a:p>
            <a:pPr rtl="0"/>
            <a:r>
              <a:rPr lang="en-US"/>
              <a:t>2/22/2016</a:t>
            </a:r>
          </a:p>
        </p:txBody>
      </p:sp>
      <p:sp>
        <p:nvSpPr>
          <p:cNvPr id="4" name="Footer Placeholder 3"/>
          <p:cNvSpPr>
            <a:spLocks noGrp="1"/>
          </p:cNvSpPr>
          <p:nvPr>
            <p:ph type="ftr" sz="quarter" idx="2"/>
          </p:nvPr>
        </p:nvSpPr>
        <p:spPr>
          <a:xfrm>
            <a:off x="0" y="8830467"/>
            <a:ext cx="2971385" cy="464343"/>
          </a:xfrm>
          <a:prstGeom prst="rect">
            <a:avLst/>
          </a:prstGeom>
        </p:spPr>
        <p:txBody>
          <a:bodyPr vert="horz" lIns="91440" tIns="45720" rIns="91440" bIns="45720" rtlCol="0" anchor="b"/>
          <a:lstStyle>
            <a:lvl1pPr algn="l" rtl="0">
              <a:defRPr sz="1200"/>
            </a:lvl1pPr>
          </a:lstStyle>
          <a:p>
            <a:pPr rtl="0"/>
            <a:endParaRPr lang="en-US"/>
          </a:p>
        </p:txBody>
      </p:sp>
      <p:sp>
        <p:nvSpPr>
          <p:cNvPr id="5" name="Slide Number Placeholder 4"/>
          <p:cNvSpPr>
            <a:spLocks noGrp="1"/>
          </p:cNvSpPr>
          <p:nvPr>
            <p:ph type="sldNum" sz="quarter" idx="3"/>
          </p:nvPr>
        </p:nvSpPr>
        <p:spPr>
          <a:xfrm>
            <a:off x="3885059" y="8830467"/>
            <a:ext cx="2971385" cy="464343"/>
          </a:xfrm>
          <a:prstGeom prst="rect">
            <a:avLst/>
          </a:prstGeom>
        </p:spPr>
        <p:txBody>
          <a:bodyPr vert="horz" lIns="91440" tIns="45720" rIns="91440" bIns="45720" rtlCol="0" anchor="b"/>
          <a:lstStyle>
            <a:lvl1pPr algn="l" rtl="0">
              <a:defRPr sz="1200"/>
            </a:lvl1pPr>
          </a:lstStyle>
          <a:p>
            <a:pPr rtl="0"/>
            <a:fld id="{4CBD3B26-E1CE-4B14-926E-14ADC45B16D3}" type="slidenum">
              <a:rPr lang="en-US" smtClean="0"/>
              <a:pPr rtl="0"/>
              <a:t>‹N°›</a:t>
            </a:fld>
            <a:endParaRPr lang="en-US"/>
          </a:p>
        </p:txBody>
      </p:sp>
    </p:spTree>
    <p:extLst>
      <p:ext uri="{BB962C8B-B14F-4D97-AF65-F5344CB8AC3E}">
        <p14:creationId xmlns:p14="http://schemas.microsoft.com/office/powerpoint/2010/main" xmlns="" val="1495474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385" cy="464343"/>
          </a:xfrm>
          <a:prstGeom prst="rect">
            <a:avLst/>
          </a:prstGeom>
        </p:spPr>
        <p:txBody>
          <a:bodyPr vert="horz" lIns="91440" tIns="45720" rIns="91440" bIns="45720" rtlCol="0"/>
          <a:lstStyle>
            <a:lvl1pPr algn="l" rtl="0">
              <a:defRPr sz="1200"/>
            </a:lvl1pPr>
          </a:lstStyle>
          <a:p>
            <a:pPr rtl="0"/>
            <a:endParaRPr lang="en-US"/>
          </a:p>
        </p:txBody>
      </p:sp>
      <p:sp>
        <p:nvSpPr>
          <p:cNvPr id="3" name="Date Placeholder 2"/>
          <p:cNvSpPr>
            <a:spLocks noGrp="1"/>
          </p:cNvSpPr>
          <p:nvPr>
            <p:ph type="dt" idx="1"/>
          </p:nvPr>
        </p:nvSpPr>
        <p:spPr>
          <a:xfrm>
            <a:off x="3885059" y="0"/>
            <a:ext cx="2971385" cy="464343"/>
          </a:xfrm>
          <a:prstGeom prst="rect">
            <a:avLst/>
          </a:prstGeom>
        </p:spPr>
        <p:txBody>
          <a:bodyPr vert="horz" lIns="91440" tIns="45720" rIns="91440" bIns="45720" rtlCol="0"/>
          <a:lstStyle>
            <a:lvl1pPr algn="l" rtl="0">
              <a:defRPr sz="1200"/>
            </a:lvl1pPr>
          </a:lstStyle>
          <a:p>
            <a:pPr rtl="0"/>
            <a:r>
              <a:rPr lang="en-US"/>
              <a:t>2/22/2016</a:t>
            </a:r>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6423" y="4416029"/>
            <a:ext cx="5485155" cy="4183857"/>
          </a:xfrm>
          <a:prstGeom prst="rect">
            <a:avLst/>
          </a:prstGeom>
        </p:spPr>
        <p:txBody>
          <a:bodyPr vert="horz" lIns="91440" tIns="45720" rIns="91440" bIns="45720"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6" name="Footer Placeholder 5"/>
          <p:cNvSpPr>
            <a:spLocks noGrp="1"/>
          </p:cNvSpPr>
          <p:nvPr>
            <p:ph type="ftr" sz="quarter" idx="4"/>
          </p:nvPr>
        </p:nvSpPr>
        <p:spPr>
          <a:xfrm>
            <a:off x="0" y="8830467"/>
            <a:ext cx="2971385" cy="464343"/>
          </a:xfrm>
          <a:prstGeom prst="rect">
            <a:avLst/>
          </a:prstGeom>
        </p:spPr>
        <p:txBody>
          <a:bodyPr vert="horz" lIns="91440" tIns="45720" rIns="91440" bIns="45720" rtlCol="0" anchor="b"/>
          <a:lstStyle>
            <a:lvl1pPr algn="l" rtl="0">
              <a:defRPr sz="1200"/>
            </a:lvl1pPr>
          </a:lstStyle>
          <a:p>
            <a:pPr rtl="0"/>
            <a:endParaRPr lang="en-US"/>
          </a:p>
        </p:txBody>
      </p:sp>
      <p:sp>
        <p:nvSpPr>
          <p:cNvPr id="7" name="Slide Number Placeholder 6"/>
          <p:cNvSpPr>
            <a:spLocks noGrp="1"/>
          </p:cNvSpPr>
          <p:nvPr>
            <p:ph type="sldNum" sz="quarter" idx="5"/>
          </p:nvPr>
        </p:nvSpPr>
        <p:spPr>
          <a:xfrm>
            <a:off x="3885059" y="8830467"/>
            <a:ext cx="2971385" cy="464343"/>
          </a:xfrm>
          <a:prstGeom prst="rect">
            <a:avLst/>
          </a:prstGeom>
        </p:spPr>
        <p:txBody>
          <a:bodyPr vert="horz" lIns="91440" tIns="45720" rIns="91440" bIns="45720" rtlCol="0" anchor="b"/>
          <a:lstStyle>
            <a:lvl1pPr algn="l" rtl="0">
              <a:defRPr sz="1200"/>
            </a:lvl1pPr>
          </a:lstStyle>
          <a:p>
            <a:pPr rtl="0"/>
            <a:fld id="{C9AA4FBC-CCAE-4E34-BB17-D3B1CEF4B1AF}" type="slidenum">
              <a:rPr lang="en-US" smtClean="0"/>
              <a:pPr rtl="0"/>
              <a:t>‹N°›</a:t>
            </a:fld>
            <a:endParaRPr lang="en-US"/>
          </a:p>
        </p:txBody>
      </p:sp>
    </p:spTree>
    <p:extLst>
      <p:ext uri="{BB962C8B-B14F-4D97-AF65-F5344CB8AC3E}">
        <p14:creationId xmlns:p14="http://schemas.microsoft.com/office/powerpoint/2010/main" xmlns="" val="244929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1</a:t>
            </a:fld>
            <a:endParaRPr lang="en-US" dirty="0"/>
          </a:p>
        </p:txBody>
      </p:sp>
    </p:spTree>
    <p:extLst>
      <p:ext uri="{BB962C8B-B14F-4D97-AF65-F5344CB8AC3E}">
        <p14:creationId xmlns:p14="http://schemas.microsoft.com/office/powerpoint/2010/main" xmlns="" val="94171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Une autre façon de classifier les anomalies congénitales est par la pathogenèse ou le développement de la maladie. Nous allons aborder quatre types de pathogenèse. </a:t>
            </a:r>
          </a:p>
          <a:p>
            <a:pPr rtl="0"/>
            <a:endParaRPr lang="en-US" baseline="0" dirty="0"/>
          </a:p>
          <a:p>
            <a:pPr rtl="0"/>
            <a:r>
              <a:rPr lang="fr-FR" dirty="0"/>
              <a:t>En premier lieu, certaines anomalies congénitales se développent en raison de malformations. Les </a:t>
            </a:r>
            <a:r>
              <a:rPr lang="fr-FR" b="1" dirty="0"/>
              <a:t>malformations</a:t>
            </a:r>
            <a:r>
              <a:rPr lang="fr-FR" dirty="0"/>
              <a:t> sont des anomalies structurelles qui apparaissent durant la formation initiale d’une structure comme résultant d’un processus intrinsèquement anormal. </a:t>
            </a:r>
          </a:p>
          <a:p>
            <a:pPr rtl="0"/>
            <a:endParaRPr lang="en-US" baseline="0" dirty="0"/>
          </a:p>
          <a:p>
            <a:pPr rtl="0"/>
            <a:r>
              <a:rPr lang="fr-BE" dirty="0" smtClean="0"/>
              <a:t>Les anomalies du tube neural qui surviennent à la suite de l’incapacité du tube neural à se fermer dans les 28 premiers jours de la conception constituent un exemple de ce processus.</a:t>
            </a:r>
            <a:r>
              <a:rPr lang="fr-FR" dirty="0" smtClean="0"/>
              <a:t> </a:t>
            </a:r>
            <a:r>
              <a:rPr lang="fr-FR" dirty="0"/>
              <a:t>De nombreuses anomalies du tube neural peuvent être prévenues par une prise adéquate d’acide folique. </a:t>
            </a:r>
          </a:p>
          <a:p>
            <a:pPr rtl="0"/>
            <a:endParaRPr lang="en-US" baseline="0" dirty="0"/>
          </a:p>
          <a:p>
            <a:pPr rtl="0"/>
            <a:r>
              <a:rPr lang="fr-FR"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 malformation est une anomalie structurelle qui survient pendant l’organogenèse comme résultat d’un processus intrinsèquement anormal.  Un exemple - les anomalies du tube neural</a:t>
            </a:r>
            <a:endParaRPr lang="en-US" dirty="0"/>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10</a:t>
            </a:fld>
            <a:endParaRPr lang="en-US"/>
          </a:p>
        </p:txBody>
      </p:sp>
    </p:spTree>
    <p:extLst>
      <p:ext uri="{BB962C8B-B14F-4D97-AF65-F5344CB8AC3E}">
        <p14:creationId xmlns:p14="http://schemas.microsoft.com/office/powerpoint/2010/main" xmlns="" val="373414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En deuxième lieu, les anomalies congénitales peuvent se développer en raison de déformations. L’origine des déformations n’est pas dans la formation initiale de la structure. Au contraire, la structure se développe normalement, et des forces mécaniques mènent ensuite à une forme ou une position anormale du corps. </a:t>
            </a:r>
          </a:p>
          <a:p>
            <a:pPr rtl="0"/>
            <a:endParaRPr lang="en-US" baseline="0" dirty="0"/>
          </a:p>
          <a:p>
            <a:pPr rtl="0"/>
            <a:r>
              <a:rPr lang="fr-FR" dirty="0"/>
              <a:t>Un exemple de déformation est la séquence de Potter, qui se caractérise principalement par un pli cutané des tissus s’étendant de l’œil jusqu’à la joue. Elle est causée par une diminution du liquide amniotique. </a:t>
            </a:r>
          </a:p>
          <a:p>
            <a:pPr rtl="0"/>
            <a:endParaRPr lang="en-US" baseline="0" dirty="0"/>
          </a:p>
          <a:p>
            <a:pPr rtl="0"/>
            <a:r>
              <a:rPr lang="fr-FR"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Déformation - La formation initiale de la structure est normale mais des forces mécaniques affectent son développement comme c’est le cas pour la séquence de Potter</a:t>
            </a:r>
            <a:endParaRPr lang="en-US" dirty="0"/>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11</a:t>
            </a:fld>
            <a:endParaRPr lang="en-US"/>
          </a:p>
        </p:txBody>
      </p:sp>
    </p:spTree>
    <p:extLst>
      <p:ext uri="{BB962C8B-B14F-4D97-AF65-F5344CB8AC3E}">
        <p14:creationId xmlns:p14="http://schemas.microsoft.com/office/powerpoint/2010/main" xmlns="" val="184588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En troisième lieu, la pathogenèse des</a:t>
            </a:r>
            <a:r>
              <a:rPr lang="fr-FR" dirty="0"/>
              <a:t> anomalies congénitales peut être due à des disruptions. Les disruptions sont des anomalies structurelles d’une structure du corps résultant d’une détérioration extrinsèque à un processus de développement initialement normal ou d’une interférence avec celui-ci.</a:t>
            </a:r>
          </a:p>
          <a:p>
            <a:pPr rtl="0"/>
            <a:endParaRPr lang="en-US" baseline="0" dirty="0"/>
          </a:p>
          <a:p>
            <a:pPr rtl="0"/>
            <a:r>
              <a:rPr lang="fr-FR" dirty="0"/>
              <a:t>Dans cet exemple, la séquence des brides amniotiques, des bandes des tissus du sac amniotique emmêlent des membres ou d’autres parties du fœtus, causant une disruption des zones affectées.  </a:t>
            </a:r>
          </a:p>
          <a:p>
            <a:pPr rtl="0"/>
            <a:endParaRPr lang="en-US" baseline="0" dirty="0"/>
          </a:p>
          <a:p>
            <a:pPr rtl="0"/>
            <a:r>
              <a:rPr lang="fr-FR"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Le développement initial est normal mais le processus est interrompu ou perturbé.  Exemple - brides amniotiques</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12</a:t>
            </a:fld>
            <a:endParaRPr lang="en-US"/>
          </a:p>
        </p:txBody>
      </p:sp>
    </p:spTree>
    <p:extLst>
      <p:ext uri="{BB962C8B-B14F-4D97-AF65-F5344CB8AC3E}">
        <p14:creationId xmlns:p14="http://schemas.microsoft.com/office/powerpoint/2010/main" xmlns="" val="348457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En quatrième lieu, </a:t>
            </a:r>
            <a:r>
              <a:rPr lang="en" i="1" dirty="0"/>
              <a:t>la pathogenèse des</a:t>
            </a:r>
            <a:r>
              <a:rPr lang="en" dirty="0"/>
              <a:t> anomalies congénitales peut être due à des dysplasies qui sont des anomalies de l’histogenèse ou de la formation des tissus. Les dysplasies affectent normalement la peau, le cerveau, le cartilage ou les os. </a:t>
            </a:r>
          </a:p>
          <a:p>
            <a:pPr rtl="0"/>
            <a:endParaRPr lang="en-US" baseline="0" dirty="0"/>
          </a:p>
          <a:p>
            <a:pPr rtl="0"/>
            <a:r>
              <a:rPr lang="fr-FR" dirty="0"/>
              <a:t>Elles peuvent être limitées à une région du corps ou généralisées. </a:t>
            </a:r>
          </a:p>
          <a:p>
            <a:pPr rtl="0"/>
            <a:endParaRPr lang="en-US" baseline="0" dirty="0"/>
          </a:p>
          <a:p>
            <a:pPr rtl="0"/>
            <a:r>
              <a:rPr lang="fr-FR" dirty="0"/>
              <a:t>---------</a:t>
            </a:r>
          </a:p>
          <a:p>
            <a:pPr rtl="0"/>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Anomalies de l’histogenèse ou formation des tissus</a:t>
            </a:r>
            <a:endParaRPr lang="en-US" dirty="0"/>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13</a:t>
            </a:fld>
            <a:endParaRPr lang="en-US"/>
          </a:p>
        </p:txBody>
      </p:sp>
    </p:spTree>
    <p:extLst>
      <p:ext uri="{BB962C8B-B14F-4D97-AF65-F5344CB8AC3E}">
        <p14:creationId xmlns:p14="http://schemas.microsoft.com/office/powerpoint/2010/main" xmlns="" val="420310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25000" lnSpcReduction="20000"/>
          </a:bodyPr>
          <a:lstStyle/>
          <a:p>
            <a:pPr marL="687321" lvl="1" rtl="0" eaLnBrk="0" hangingPunct="0">
              <a:spcBef>
                <a:spcPts val="599"/>
              </a:spcBef>
              <a:spcAft>
                <a:spcPts val="599"/>
              </a:spcAft>
              <a:buClr>
                <a:schemeClr val="tx1"/>
              </a:buClr>
              <a:buSzPct val="100000"/>
              <a:defRPr/>
            </a:pPr>
            <a:r>
              <a:rPr lang="fr-FR" sz="1600" dirty="0">
                <a:solidFill>
                  <a:schemeClr val="bg2"/>
                </a:solidFill>
              </a:rPr>
              <a:t>Enfin, une autre classification courante se fait selon la présentation clinique. Les anomalies congénitales isolées et les anomalies congénitales multiples figurent dans le cadre de la classification clinique.</a:t>
            </a:r>
          </a:p>
          <a:p>
            <a:pPr marL="687321" lvl="1" rtl="0" eaLnBrk="0" hangingPunct="0">
              <a:spcBef>
                <a:spcPts val="599"/>
              </a:spcBef>
              <a:spcAft>
                <a:spcPts val="599"/>
              </a:spcAft>
              <a:buClr>
                <a:schemeClr val="tx1"/>
              </a:buClr>
              <a:buSzPct val="100000"/>
              <a:defRPr/>
            </a:pPr>
            <a:r>
              <a:rPr lang="fr-FR" sz="1600" dirty="0">
                <a:solidFill>
                  <a:schemeClr val="bg2"/>
                </a:solidFill>
              </a:rPr>
              <a:t>Les anomalies isolées ne sont accompagnées d’aucune autre anomalie majeure. Elles représentent environ 75 % de toutes les anomalies congénitales majeures.  Les séquences sont également considérées comme des anomalies isolées.  Une séquence est une configuration d’anomalies liées qui résultent d’UNE seule source (</a:t>
            </a:r>
            <a:r>
              <a:rPr lang="fr-FR" sz="1600" i="1" dirty="0">
                <a:solidFill>
                  <a:schemeClr val="bg2"/>
                </a:solidFill>
              </a:rPr>
              <a:t>par exemple</a:t>
            </a:r>
            <a:r>
              <a:rPr lang="fr-FR" sz="1600" dirty="0">
                <a:solidFill>
                  <a:schemeClr val="bg2"/>
                </a:solidFill>
              </a:rPr>
              <a:t>, une anomalie primaire ou un facteur mécanique primaire).  DONC cette UNIQUE source est ce qui la rend isolée.  Une séquence est une cascade d’anomalies qui sont des conséquences d’une SEULE malformation, disruption ou déformation. Un exemple en est l’hydrocéphalie, le spina-bifida et le pied bot. L’hydrocéphalie et le pied bot sont des conséquences de la malformation primaire du spina-bifida. </a:t>
            </a:r>
          </a:p>
          <a:p>
            <a:pPr marL="687321" lvl="1" rtl="0" eaLnBrk="0" hangingPunct="0">
              <a:spcBef>
                <a:spcPts val="599"/>
              </a:spcBef>
              <a:spcAft>
                <a:spcPts val="599"/>
              </a:spcAft>
              <a:buClr>
                <a:schemeClr val="tx1"/>
              </a:buClr>
              <a:buSzPct val="100000"/>
              <a:defRPr/>
            </a:pPr>
            <a:endParaRPr lang="en-US" sz="1600" baseline="0" dirty="0">
              <a:solidFill>
                <a:schemeClr val="bg2"/>
              </a:solidFill>
            </a:endParaRPr>
          </a:p>
          <a:p>
            <a:pPr marL="687321" lvl="1" rtl="0" eaLnBrk="0" hangingPunct="0">
              <a:spcBef>
                <a:spcPts val="599"/>
              </a:spcBef>
              <a:spcAft>
                <a:spcPts val="599"/>
              </a:spcAft>
              <a:buClr>
                <a:schemeClr val="tx1"/>
              </a:buClr>
              <a:buSzPct val="100000"/>
              <a:defRPr/>
            </a:pPr>
            <a:r>
              <a:rPr lang="fr-FR" sz="1600" dirty="0">
                <a:solidFill>
                  <a:schemeClr val="bg2"/>
                </a:solidFill>
              </a:rPr>
              <a:t>Les anomalies multiples sont deux anomalies majeures ou plus non liées. Par exemple, un enfant peut souffrir aléatoirement </a:t>
            </a:r>
            <a:r>
              <a:rPr lang="fr-FR" sz="1600" i="1" dirty="0">
                <a:solidFill>
                  <a:schemeClr val="bg2"/>
                </a:solidFill>
              </a:rPr>
              <a:t>à la fois</a:t>
            </a:r>
            <a:r>
              <a:rPr lang="fr-FR" sz="1600" dirty="0">
                <a:solidFill>
                  <a:schemeClr val="bg2"/>
                </a:solidFill>
              </a:rPr>
              <a:t> de la difformité d’un membre et d’hypospadias. Dans le cadre des anomalies multiples, il existe deux autres sous-catégories, appelées associations et syndromes.  Une association est une configuration d’anomalies qui se produit à une fréquence plus élevée que les événements aléatoires auxquels on pourrait s'attendre. En d’autres termes, vous savez que vous constatez cette configuration plus souvent que vous ne le feriez si elle était aléatoire, mais il n’y a aucun chemin commun (la pathogenèse n’est pas connue) en ce qui concerne le pourquoi. </a:t>
            </a:r>
          </a:p>
          <a:p>
            <a:pPr marL="687321" lvl="1" rtl="0" eaLnBrk="0" hangingPunct="0">
              <a:spcBef>
                <a:spcPts val="599"/>
              </a:spcBef>
              <a:spcAft>
                <a:spcPts val="599"/>
              </a:spcAft>
              <a:buClr>
                <a:schemeClr val="tx1"/>
              </a:buClr>
              <a:buSzPct val="100000"/>
              <a:defRPr/>
            </a:pPr>
            <a:endParaRPr lang="en-US" sz="1600" baseline="0" dirty="0">
              <a:solidFill>
                <a:schemeClr val="bg2"/>
              </a:solidFill>
            </a:endParaRPr>
          </a:p>
          <a:p>
            <a:pPr marL="687321" lvl="1" rtl="0" eaLnBrk="0" hangingPunct="0">
              <a:spcBef>
                <a:spcPts val="599"/>
              </a:spcBef>
              <a:spcAft>
                <a:spcPts val="599"/>
              </a:spcAft>
              <a:buClr>
                <a:schemeClr val="tx1"/>
              </a:buClr>
              <a:buSzPct val="100000"/>
              <a:defRPr/>
            </a:pPr>
            <a:r>
              <a:rPr lang="fr-FR" sz="1600" dirty="0">
                <a:solidFill>
                  <a:schemeClr val="bg2"/>
                </a:solidFill>
              </a:rPr>
              <a:t>Les syndromes sont des anomalies multiples pathologiquement liées et provenant d’une seule CAUSE, telles que la trisomie 21 ou l’embryopathie </a:t>
            </a:r>
            <a:r>
              <a:rPr lang="fr-FR" sz="1600" dirty="0" err="1">
                <a:solidFill>
                  <a:schemeClr val="bg2"/>
                </a:solidFill>
              </a:rPr>
              <a:t>rubéolique</a:t>
            </a:r>
            <a:r>
              <a:rPr lang="fr-FR" sz="1600" dirty="0">
                <a:solidFill>
                  <a:schemeClr val="bg2"/>
                </a:solidFill>
              </a:rPr>
              <a:t>. </a:t>
            </a:r>
          </a:p>
          <a:p>
            <a:pPr marL="687321" lvl="1" rtl="0" eaLnBrk="0" hangingPunct="0">
              <a:spcBef>
                <a:spcPts val="599"/>
              </a:spcBef>
              <a:spcAft>
                <a:spcPts val="599"/>
              </a:spcAft>
              <a:buClr>
                <a:schemeClr val="tx1"/>
              </a:buClr>
              <a:buSzPct val="100000"/>
              <a:defRPr/>
            </a:pPr>
            <a:endParaRPr lang="en-US" sz="1600" baseline="0" dirty="0">
              <a:solidFill>
                <a:schemeClr val="bg2"/>
              </a:solidFill>
            </a:endParaRPr>
          </a:p>
          <a:p>
            <a:pPr marL="687321" lvl="1" rtl="0" eaLnBrk="0" hangingPunct="0">
              <a:spcBef>
                <a:spcPts val="599"/>
              </a:spcBef>
              <a:spcAft>
                <a:spcPts val="599"/>
              </a:spcAft>
              <a:buClr>
                <a:schemeClr val="tx1"/>
              </a:buClr>
              <a:buSzPct val="100000"/>
              <a:defRPr/>
            </a:pPr>
            <a:r>
              <a:rPr lang="fr-FR" sz="1600" dirty="0">
                <a:solidFill>
                  <a:schemeClr val="bg2"/>
                </a:solidFill>
              </a:rPr>
              <a:t>Des syndromes connexes se réfèrent à une configuration d’anomalies multiples du même système d’organes [donc par exemple, l’</a:t>
            </a:r>
            <a:r>
              <a:rPr lang="fr-FR" sz="1600" dirty="0" err="1">
                <a:solidFill>
                  <a:schemeClr val="bg2"/>
                </a:solidFill>
              </a:rPr>
              <a:t>anotie</a:t>
            </a:r>
            <a:r>
              <a:rPr lang="fr-FR" sz="1600" dirty="0">
                <a:solidFill>
                  <a:schemeClr val="bg2"/>
                </a:solidFill>
              </a:rPr>
              <a:t> (absence d’oreille) et la </a:t>
            </a:r>
            <a:r>
              <a:rPr lang="fr-FR" sz="1600" dirty="0" err="1">
                <a:solidFill>
                  <a:schemeClr val="bg2"/>
                </a:solidFill>
              </a:rPr>
              <a:t>microtie</a:t>
            </a:r>
            <a:r>
              <a:rPr lang="fr-FR" sz="1600" dirty="0">
                <a:solidFill>
                  <a:schemeClr val="bg2"/>
                </a:solidFill>
              </a:rPr>
              <a:t> (petite oreille)] dont on pense qu’elles sont liées </a:t>
            </a:r>
            <a:r>
              <a:rPr lang="fr-FR" sz="1600" dirty="0" err="1">
                <a:solidFill>
                  <a:schemeClr val="bg2"/>
                </a:solidFill>
              </a:rPr>
              <a:t>pathogéniquement</a:t>
            </a:r>
            <a:r>
              <a:rPr lang="fr-FR" sz="1600" dirty="0">
                <a:solidFill>
                  <a:schemeClr val="bg2"/>
                </a:solidFill>
              </a:rPr>
              <a:t>. </a:t>
            </a:r>
            <a:endParaRPr lang="en-US" sz="1600" dirty="0">
              <a:solidFill>
                <a:schemeClr val="bg2"/>
              </a:solidFill>
            </a:endParaRPr>
          </a:p>
          <a:p>
            <a:pPr marL="687321" lvl="1" rtl="0" eaLnBrk="0" hangingPunct="0">
              <a:spcBef>
                <a:spcPts val="599"/>
              </a:spcBef>
              <a:spcAft>
                <a:spcPts val="599"/>
              </a:spcAft>
              <a:buClr>
                <a:schemeClr val="tx1"/>
              </a:buClr>
              <a:buSzPct val="100000"/>
              <a:defRPr/>
            </a:pPr>
            <a:endParaRPr lang="en-US" sz="1600" b="1" dirty="0">
              <a:solidFill>
                <a:schemeClr val="bg2"/>
              </a:solidFill>
            </a:endParaRPr>
          </a:p>
          <a:p>
            <a:pPr marL="687321" lvl="1" rtl="0" eaLnBrk="0" hangingPunct="0">
              <a:spcBef>
                <a:spcPts val="599"/>
              </a:spcBef>
              <a:spcAft>
                <a:spcPts val="599"/>
              </a:spcAft>
              <a:buClr>
                <a:schemeClr val="tx1"/>
              </a:buClr>
              <a:buSzPct val="100000"/>
              <a:defRPr/>
            </a:pPr>
            <a:r>
              <a:rPr lang="fr-FR" sz="1600" b="1" dirty="0">
                <a:solidFill>
                  <a:schemeClr val="bg2"/>
                </a:solidFill>
              </a:rPr>
              <a:t>------------</a:t>
            </a:r>
          </a:p>
          <a:p>
            <a:pPr marL="687321" lvl="1" rtl="0" eaLnBrk="0" hangingPunct="0">
              <a:spcBef>
                <a:spcPts val="599"/>
              </a:spcBef>
              <a:spcAft>
                <a:spcPts val="599"/>
              </a:spcAft>
              <a:buClr>
                <a:schemeClr val="tx1"/>
              </a:buClr>
              <a:buSzPct val="100000"/>
              <a:defRPr/>
            </a:pPr>
            <a:endParaRPr lang="en-US" sz="1600" b="1" dirty="0">
              <a:solidFill>
                <a:schemeClr val="bg2"/>
              </a:solidFill>
            </a:endParaRPr>
          </a:p>
          <a:p>
            <a:pPr marL="687321" lvl="1" rtl="0" eaLnBrk="0" hangingPunct="0">
              <a:spcBef>
                <a:spcPts val="599"/>
              </a:spcBef>
              <a:spcAft>
                <a:spcPts val="599"/>
              </a:spcAft>
              <a:buClr>
                <a:schemeClr val="tx1"/>
              </a:buClr>
              <a:buSzPct val="100000"/>
              <a:defRPr/>
            </a:pPr>
            <a:r>
              <a:rPr lang="fr-FR" sz="1600" dirty="0">
                <a:solidFill>
                  <a:schemeClr val="bg2"/>
                </a:solidFill>
              </a:rPr>
              <a:t>Dans la présentation clinique, vous classifiez les anomalies comme des anomalies congénitales isolées ou comme des anomalies congénitales multiples.</a:t>
            </a:r>
          </a:p>
          <a:p>
            <a:pPr marL="687321" lvl="1" rtl="0" eaLnBrk="0" hangingPunct="0">
              <a:spcBef>
                <a:spcPts val="599"/>
              </a:spcBef>
              <a:spcAft>
                <a:spcPts val="599"/>
              </a:spcAft>
              <a:buClr>
                <a:schemeClr val="tx1"/>
              </a:buClr>
              <a:buSzPct val="100000"/>
              <a:defRPr/>
            </a:pPr>
            <a:r>
              <a:rPr lang="fr-FR" sz="1600" dirty="0">
                <a:solidFill>
                  <a:schemeClr val="bg2"/>
                </a:solidFill>
              </a:rPr>
              <a:t>Les anomalies isolées ne sont accompagnées d’aucune autre anomalie majeure. Elles représentent environ 75 % de toutes les anomalies congénitales majeures.  Les séquences sont également considérées comme des anomalies isolées.  Une séquence est une cascade d’anomalies qui sont des conséquences d’une SEULE malformation. Un exemple en est l’hydrocéphalie, le spina-bifida et le pied bot. L’hydrocéphalie et le pied bot sont des conséquences de la malformation primaire du spina-bifida. </a:t>
            </a:r>
          </a:p>
          <a:p>
            <a:pPr marL="687321" lvl="1" rtl="0" eaLnBrk="0" hangingPunct="0">
              <a:spcBef>
                <a:spcPts val="599"/>
              </a:spcBef>
              <a:spcAft>
                <a:spcPts val="599"/>
              </a:spcAft>
              <a:buClr>
                <a:schemeClr val="tx1"/>
              </a:buClr>
              <a:buSzPct val="100000"/>
              <a:defRPr/>
            </a:pPr>
            <a:endParaRPr lang="en-US" sz="1600" baseline="0" dirty="0">
              <a:solidFill>
                <a:schemeClr val="bg2"/>
              </a:solidFill>
            </a:endParaRPr>
          </a:p>
          <a:p>
            <a:pPr marL="687321" lvl="1" rtl="0" eaLnBrk="0" hangingPunct="0">
              <a:spcBef>
                <a:spcPts val="599"/>
              </a:spcBef>
              <a:spcAft>
                <a:spcPts val="599"/>
              </a:spcAft>
              <a:buClr>
                <a:schemeClr val="tx1"/>
              </a:buClr>
              <a:buSzPct val="100000"/>
              <a:defRPr/>
            </a:pPr>
            <a:r>
              <a:rPr lang="fr-FR" sz="1600" dirty="0">
                <a:solidFill>
                  <a:schemeClr val="bg2"/>
                </a:solidFill>
              </a:rPr>
              <a:t>Les anomalies multiples sont deux anomalies majeures ou plus non liées. Par exemple, l’enfant peut souffrir de difformité d’un membre et également d’hypospadias. Dans le cadre des anomalies multiples, il existe deux autres sous-catégories, appelées associations et syndromes.  Une association est une configuration d’anomalies qui se produit à une fréquence plus élevée que les événements aléatoires auxquels on pourrait s'attendre. </a:t>
            </a:r>
            <a:r>
              <a:rPr lang="fr-FR" sz="1600" dirty="0" err="1">
                <a:solidFill>
                  <a:schemeClr val="bg2"/>
                </a:solidFill>
              </a:rPr>
              <a:t>VACTERL</a:t>
            </a:r>
            <a:r>
              <a:rPr lang="fr-FR" sz="1600" dirty="0">
                <a:solidFill>
                  <a:schemeClr val="bg2"/>
                </a:solidFill>
              </a:rPr>
              <a:t> en anglais signifie anomalies vertébrales, atrésie anale, anomalies cardiaques, fistule </a:t>
            </a:r>
            <a:r>
              <a:rPr lang="fr-FR" sz="1600" dirty="0" err="1">
                <a:solidFill>
                  <a:schemeClr val="bg2"/>
                </a:solidFill>
              </a:rPr>
              <a:t>trachéo</a:t>
            </a:r>
            <a:r>
              <a:rPr lang="fr-FR" sz="1600" dirty="0">
                <a:solidFill>
                  <a:schemeClr val="bg2"/>
                </a:solidFill>
              </a:rPr>
              <a:t>-œsophagienne, anomalies rénales et anomalies des membres</a:t>
            </a:r>
          </a:p>
          <a:p>
            <a:pPr marL="687321" lvl="1" rtl="0" eaLnBrk="0" hangingPunct="0">
              <a:spcBef>
                <a:spcPts val="599"/>
              </a:spcBef>
              <a:spcAft>
                <a:spcPts val="599"/>
              </a:spcAft>
              <a:buClr>
                <a:schemeClr val="tx1"/>
              </a:buClr>
              <a:buSzPct val="100000"/>
              <a:defRPr/>
            </a:pPr>
            <a:endParaRPr lang="en-US" sz="1600" baseline="0" dirty="0">
              <a:solidFill>
                <a:schemeClr val="bg2"/>
              </a:solidFill>
            </a:endParaRPr>
          </a:p>
          <a:p>
            <a:pPr marL="687321" lvl="1" rtl="0" eaLnBrk="0" hangingPunct="0">
              <a:spcBef>
                <a:spcPts val="599"/>
              </a:spcBef>
              <a:spcAft>
                <a:spcPts val="599"/>
              </a:spcAft>
              <a:buClr>
                <a:schemeClr val="tx1"/>
              </a:buClr>
              <a:buSzPct val="100000"/>
              <a:defRPr/>
            </a:pPr>
            <a:r>
              <a:rPr lang="fr-FR" sz="1600" dirty="0">
                <a:solidFill>
                  <a:schemeClr val="bg2"/>
                </a:solidFill>
              </a:rPr>
              <a:t>Les syndromes sont des anomalies multiples pathologiquement liées et provenant d’une seule CAUSE.  Par exemple la trisomie 21 ou l’embryopathie </a:t>
            </a:r>
            <a:r>
              <a:rPr lang="fr-FR" sz="1600" dirty="0" err="1">
                <a:solidFill>
                  <a:schemeClr val="bg2"/>
                </a:solidFill>
              </a:rPr>
              <a:t>rubéolique</a:t>
            </a:r>
            <a:r>
              <a:rPr lang="fr-FR" sz="1600" dirty="0">
                <a:solidFill>
                  <a:schemeClr val="bg2"/>
                </a:solidFill>
              </a:rPr>
              <a:t>. </a:t>
            </a:r>
          </a:p>
          <a:p>
            <a:pPr marL="687321" lvl="1" rtl="0" eaLnBrk="0" hangingPunct="0">
              <a:spcBef>
                <a:spcPts val="599"/>
              </a:spcBef>
              <a:spcAft>
                <a:spcPts val="599"/>
              </a:spcAft>
              <a:buClr>
                <a:schemeClr val="tx1"/>
              </a:buClr>
              <a:buSzPct val="100000"/>
              <a:defRPr/>
            </a:pPr>
            <a:endParaRPr lang="en-US" sz="1600" baseline="0" dirty="0">
              <a:solidFill>
                <a:schemeClr val="bg2"/>
              </a:solidFill>
            </a:endParaRPr>
          </a:p>
          <a:p>
            <a:pPr marL="687321" lvl="1" rtl="0" eaLnBrk="0" hangingPunct="0">
              <a:spcBef>
                <a:spcPts val="599"/>
              </a:spcBef>
              <a:spcAft>
                <a:spcPts val="599"/>
              </a:spcAft>
              <a:buClr>
                <a:schemeClr val="tx1"/>
              </a:buClr>
              <a:buSzPct val="100000"/>
              <a:defRPr/>
            </a:pPr>
            <a:endParaRPr lang="en-US" sz="1600" b="1" dirty="0">
              <a:solidFill>
                <a:schemeClr val="bg2"/>
              </a:solidFill>
            </a:endParaRP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14</a:t>
            </a:fld>
            <a:endParaRPr lang="it-IT"/>
          </a:p>
        </p:txBody>
      </p:sp>
    </p:spTree>
    <p:extLst>
      <p:ext uri="{BB962C8B-B14F-4D97-AF65-F5344CB8AC3E}">
        <p14:creationId xmlns:p14="http://schemas.microsoft.com/office/powerpoint/2010/main" xmlns="" val="158961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t>Le deuxième message à retenir concerne l’étiologie, ou la cause des anomalies congénitales. Il s’agit d’un sujet important car plus nous en savons, plus nos chances de les prévenir augmente.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15</a:t>
            </a:fld>
            <a:endParaRPr lang="it-IT"/>
          </a:p>
        </p:txBody>
      </p:sp>
    </p:spTree>
    <p:extLst>
      <p:ext uri="{BB962C8B-B14F-4D97-AF65-F5344CB8AC3E}">
        <p14:creationId xmlns:p14="http://schemas.microsoft.com/office/powerpoint/2010/main" xmlns="" val="133244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rtlCol="0"/>
          <a:lstStyle/>
          <a:p>
            <a:pPr rtl="0"/>
            <a:r>
              <a:rPr lang="fr-FR" dirty="0"/>
              <a:t>On estime qu’environ 14 % des anomalies congénitales sont causées par des désordres d’un seul gène, que 10 % sont causées par des anomalies chromosomiques et que 10 % sont dues à des facteurs environnementaux. Cependant, comme vous pouvez le voir sur le diagramme circulaire, une grande proportion d’anomalies congénitales sont d’étiologie inconnue ou multifactorielle.  Nous avons donc encore beaucoup à apprendre sur les anomalies congénitales. </a:t>
            </a:r>
          </a:p>
          <a:p>
            <a:pPr rtl="0"/>
            <a:endParaRPr lang="en-US" baseline="0" dirty="0"/>
          </a:p>
          <a:p>
            <a:pPr rtl="0"/>
            <a:r>
              <a:rPr lang="fr-FR" dirty="0"/>
              <a:t>------</a:t>
            </a:r>
          </a:p>
          <a:p>
            <a:pPr rtl="0"/>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Voici quelques pourcentages sur l’étiologie des anomalies congénitales.  Comme vous pouvez le voir, la cause de 66 % des anomalies congénitales reste inconnue </a:t>
            </a:r>
            <a:endParaRPr lang="en-US" dirty="0"/>
          </a:p>
          <a:p>
            <a:pPr rtl="0"/>
            <a:endParaRPr lang="en-US" dirty="0"/>
          </a:p>
          <a:p>
            <a:pPr rtl="0"/>
            <a:endParaRPr lang="en-US" dirty="0"/>
          </a:p>
        </p:txBody>
      </p:sp>
    </p:spTree>
    <p:extLst>
      <p:ext uri="{BB962C8B-B14F-4D97-AF65-F5344CB8AC3E}">
        <p14:creationId xmlns:p14="http://schemas.microsoft.com/office/powerpoint/2010/main" xmlns="" val="158910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FR"/>
              <a:t>La liste ci-dessus fournit des exemples de facteurs de risque </a:t>
            </a:r>
            <a:r>
              <a:rPr lang="fr-FR" b="1"/>
              <a:t>connus </a:t>
            </a:r>
            <a:r>
              <a:rPr lang="fr-FR"/>
              <a:t>qui peuvent aider à réduire le risque d’une femme d’avoir un enfant né avec une anomalie congénitale. Bien que cette liste ne soit pas exhaustive, certains exemples de facteurs de risques modifiables incluent la consommation d’alcool, la prise de médicaments anticonvulsivants et l’obésité. </a:t>
            </a:r>
          </a:p>
          <a:p>
            <a:pPr rtl="0"/>
            <a:endParaRPr lang="en-US" baseline="0" dirty="0"/>
          </a:p>
          <a:p>
            <a:pPr rtl="0"/>
            <a:r>
              <a:rPr lang="fr-FR"/>
              <a:t>----</a:t>
            </a:r>
          </a:p>
          <a:p>
            <a:pPr rtl="0"/>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a:t>Nous savons certaines choses, il y a donc un potentiel de prévention</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1B650516-D076-42DC-8955-7583B3F2DB22}" type="slidenum">
              <a:rPr lang="en-US" smtClean="0"/>
              <a:pPr rtl="0"/>
              <a:t>17</a:t>
            </a:fld>
            <a:endParaRPr lang="en-US" dirty="0"/>
          </a:p>
        </p:txBody>
      </p:sp>
    </p:spTree>
    <p:extLst>
      <p:ext uri="{BB962C8B-B14F-4D97-AF65-F5344CB8AC3E}">
        <p14:creationId xmlns:p14="http://schemas.microsoft.com/office/powerpoint/2010/main" xmlns="" val="418558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FR"/>
              <a:t>Le prochain message à retenir est la charge des anomalies génétiques. </a:t>
            </a:r>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18</a:t>
            </a:fld>
            <a:endParaRPr lang="it-IT"/>
          </a:p>
        </p:txBody>
      </p:sp>
    </p:spTree>
    <p:extLst>
      <p:ext uri="{BB962C8B-B14F-4D97-AF65-F5344CB8AC3E}">
        <p14:creationId xmlns:p14="http://schemas.microsoft.com/office/powerpoint/2010/main" xmlns="" val="3852719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normAutofit fontScale="77500" lnSpcReduction="20000"/>
          </a:bodyPr>
          <a:lstStyle/>
          <a:p>
            <a:pPr rtl="0"/>
            <a:r>
              <a:rPr lang="fr-FR" dirty="0"/>
              <a:t>Le tableau de cette diapositive présente le risque relatif des facteurs de risque et des anomalies congénitales connexes bien documentés. Comme vous pouvez le voir, le risque varie et certains facteurs de risque présentent un </a:t>
            </a:r>
            <a:r>
              <a:rPr lang="fr-FR" i="1" dirty="0">
                <a:solidFill>
                  <a:srgbClr val="FF0000"/>
                </a:solidFill>
              </a:rPr>
              <a:t>risque</a:t>
            </a:r>
            <a:r>
              <a:rPr lang="fr-FR" dirty="0"/>
              <a:t> plus grand que d’autres. </a:t>
            </a:r>
            <a:endParaRPr lang="it-IT" dirty="0"/>
          </a:p>
          <a:p>
            <a:pPr rtl="0"/>
            <a:endParaRPr lang="it-IT" dirty="0"/>
          </a:p>
          <a:p>
            <a:pPr rtl="0"/>
            <a:endParaRPr lang="it-IT" dirty="0"/>
          </a:p>
          <a:p>
            <a:pPr rtl="0"/>
            <a:r>
              <a:rPr lang="fr-FR" dirty="0"/>
              <a:t>De-</a:t>
            </a:r>
            <a:r>
              <a:rPr lang="fr-FR" dirty="0" err="1"/>
              <a:t>Regil</a:t>
            </a:r>
            <a:r>
              <a:rPr lang="fr-FR" dirty="0"/>
              <a:t> LM, Fernández-</a:t>
            </a:r>
            <a:r>
              <a:rPr lang="fr-FR" dirty="0" err="1"/>
              <a:t>Gaxiola</a:t>
            </a:r>
            <a:r>
              <a:rPr lang="fr-FR" dirty="0"/>
              <a:t> AC, </a:t>
            </a:r>
            <a:r>
              <a:rPr lang="fr-FR" dirty="0" err="1"/>
              <a:t>Dowswell</a:t>
            </a:r>
            <a:r>
              <a:rPr lang="fr-FR" dirty="0"/>
              <a:t> T, </a:t>
            </a:r>
            <a:r>
              <a:rPr lang="fr-FR" dirty="0" err="1"/>
              <a:t>Peña</a:t>
            </a:r>
            <a:r>
              <a:rPr lang="fr-FR" dirty="0"/>
              <a:t>-Rosas </a:t>
            </a:r>
            <a:r>
              <a:rPr lang="fr-FR" dirty="0" err="1"/>
              <a:t>JP</a:t>
            </a:r>
            <a:r>
              <a:rPr lang="fr-FR" dirty="0"/>
              <a:t>. </a:t>
            </a:r>
            <a:r>
              <a:rPr lang="fr-FR" dirty="0" err="1"/>
              <a:t>Effects</a:t>
            </a:r>
            <a:r>
              <a:rPr lang="fr-FR" dirty="0"/>
              <a:t> and </a:t>
            </a:r>
            <a:r>
              <a:rPr lang="fr-FR" dirty="0" err="1"/>
              <a:t>safety</a:t>
            </a:r>
            <a:r>
              <a:rPr lang="fr-FR" dirty="0"/>
              <a:t> of </a:t>
            </a:r>
            <a:r>
              <a:rPr lang="fr-FR" dirty="0" err="1"/>
              <a:t>periconceptional</a:t>
            </a:r>
            <a:r>
              <a:rPr lang="fr-FR" dirty="0"/>
              <a:t> </a:t>
            </a:r>
            <a:r>
              <a:rPr lang="fr-FR" dirty="0" err="1"/>
              <a:t>folate</a:t>
            </a:r>
            <a:r>
              <a:rPr lang="fr-FR" dirty="0"/>
              <a:t> </a:t>
            </a:r>
            <a:r>
              <a:rPr lang="fr-FR" dirty="0" err="1"/>
              <a:t>supplementation</a:t>
            </a:r>
            <a:r>
              <a:rPr lang="fr-FR" dirty="0"/>
              <a:t> for </a:t>
            </a:r>
            <a:r>
              <a:rPr lang="fr-FR" dirty="0" err="1"/>
              <a:t>preventing</a:t>
            </a:r>
            <a:r>
              <a:rPr lang="fr-FR" dirty="0"/>
              <a:t> </a:t>
            </a:r>
            <a:r>
              <a:rPr lang="fr-FR" dirty="0" err="1"/>
              <a:t>birth</a:t>
            </a:r>
            <a:r>
              <a:rPr lang="fr-FR" dirty="0"/>
              <a:t> </a:t>
            </a:r>
            <a:r>
              <a:rPr lang="fr-FR" dirty="0" err="1"/>
              <a:t>defects</a:t>
            </a:r>
            <a:r>
              <a:rPr lang="fr-FR" dirty="0"/>
              <a:t> [</a:t>
            </a:r>
            <a:r>
              <a:rPr lang="en" i="1" dirty="0"/>
              <a:t>Effets et sécurité des suppléments périconceptionnels en folate pour la prévention des anomalies congénitales</a:t>
            </a:r>
            <a:r>
              <a:rPr lang="en" dirty="0"/>
              <a:t>]. Cochrane Database Syst Rev. 2010 Oct 6;(10):CD007950. doi: 10.1002/14651858.CD007950.pub2. Révision. PubMed PMID: 20927767; PubMed Central PMCID: PMC4160020.</a:t>
            </a:r>
          </a:p>
          <a:p>
            <a:pPr rtl="0"/>
            <a:endParaRPr lang="it-IT" dirty="0"/>
          </a:p>
          <a:p>
            <a:pPr rtl="0"/>
            <a:r>
              <a:rPr lang="fr-FR" dirty="0" err="1"/>
              <a:t>Butali</a:t>
            </a:r>
            <a:r>
              <a:rPr lang="fr-FR" dirty="0"/>
              <a:t> A, </a:t>
            </a:r>
            <a:r>
              <a:rPr lang="fr-FR" dirty="0" err="1"/>
              <a:t>Little</a:t>
            </a:r>
            <a:r>
              <a:rPr lang="fr-FR" dirty="0"/>
              <a:t> J, Chevrier C, Cordier S, </a:t>
            </a:r>
            <a:r>
              <a:rPr lang="fr-FR" dirty="0" err="1"/>
              <a:t>Steegers</a:t>
            </a:r>
            <a:r>
              <a:rPr lang="fr-FR" dirty="0"/>
              <a:t>-</a:t>
            </a:r>
            <a:r>
              <a:rPr lang="fr-FR" dirty="0" err="1"/>
              <a:t>Theunissen</a:t>
            </a:r>
            <a:r>
              <a:rPr lang="fr-FR" dirty="0"/>
              <a:t> R, </a:t>
            </a:r>
            <a:r>
              <a:rPr lang="fr-FR" dirty="0" err="1"/>
              <a:t>Jugessur</a:t>
            </a:r>
            <a:r>
              <a:rPr lang="fr-FR" dirty="0"/>
              <a:t> A,  </a:t>
            </a:r>
            <a:r>
              <a:rPr lang="fr-FR" dirty="0" err="1"/>
              <a:t>Oladugba</a:t>
            </a:r>
            <a:r>
              <a:rPr lang="fr-FR" dirty="0"/>
              <a:t> B, </a:t>
            </a:r>
            <a:r>
              <a:rPr lang="fr-FR" dirty="0" err="1"/>
              <a:t>Mossey</a:t>
            </a:r>
            <a:r>
              <a:rPr lang="fr-FR" dirty="0"/>
              <a:t> PA. </a:t>
            </a:r>
            <a:r>
              <a:rPr lang="fr-FR" dirty="0" err="1"/>
              <a:t>Folic</a:t>
            </a:r>
            <a:r>
              <a:rPr lang="fr-FR" dirty="0"/>
              <a:t> </a:t>
            </a:r>
            <a:r>
              <a:rPr lang="fr-FR" dirty="0" err="1"/>
              <a:t>acid</a:t>
            </a:r>
            <a:r>
              <a:rPr lang="fr-FR" dirty="0"/>
              <a:t> </a:t>
            </a:r>
            <a:r>
              <a:rPr lang="fr-FR" dirty="0" err="1"/>
              <a:t>supplementation</a:t>
            </a:r>
            <a:r>
              <a:rPr lang="fr-FR" dirty="0"/>
              <a:t> use and the </a:t>
            </a:r>
            <a:r>
              <a:rPr lang="fr-FR" dirty="0" err="1"/>
              <a:t>MTHFR</a:t>
            </a:r>
            <a:r>
              <a:rPr lang="fr-FR" dirty="0"/>
              <a:t> C677T </a:t>
            </a:r>
            <a:r>
              <a:rPr lang="fr-FR" dirty="0" err="1"/>
              <a:t>polymorphism</a:t>
            </a:r>
            <a:r>
              <a:rPr lang="fr-FR" dirty="0"/>
              <a:t> in </a:t>
            </a:r>
            <a:r>
              <a:rPr lang="fr-FR" dirty="0" err="1"/>
              <a:t>orofacial</a:t>
            </a:r>
            <a:r>
              <a:rPr lang="fr-FR" dirty="0"/>
              <a:t> </a:t>
            </a:r>
            <a:r>
              <a:rPr lang="fr-FR" dirty="0" err="1"/>
              <a:t>clefts</a:t>
            </a:r>
            <a:r>
              <a:rPr lang="fr-FR" dirty="0"/>
              <a:t> </a:t>
            </a:r>
            <a:r>
              <a:rPr lang="fr-FR" dirty="0" err="1"/>
              <a:t>etiology</a:t>
            </a:r>
            <a:r>
              <a:rPr lang="fr-FR" dirty="0"/>
              <a:t>: An </a:t>
            </a:r>
            <a:r>
              <a:rPr lang="fr-FR" dirty="0" err="1"/>
              <a:t>individual</a:t>
            </a:r>
            <a:r>
              <a:rPr lang="fr-FR" dirty="0"/>
              <a:t> participant data </a:t>
            </a:r>
            <a:r>
              <a:rPr lang="fr-FR" dirty="0" err="1"/>
              <a:t>pooled</a:t>
            </a:r>
            <a:r>
              <a:rPr lang="fr-FR" dirty="0"/>
              <a:t>-</a:t>
            </a:r>
            <a:r>
              <a:rPr lang="fr-FR" dirty="0" err="1"/>
              <a:t>analysis</a:t>
            </a:r>
            <a:r>
              <a:rPr lang="fr-FR" dirty="0"/>
              <a:t> [</a:t>
            </a:r>
            <a:r>
              <a:rPr lang="en" i="1" dirty="0"/>
              <a:t>Consommation de suppléments d’acide folique et polymorphisme MTHFR C677T dans l’étiologie des fentes orofaciales : une analyse combinée de données d’un participant individuel</a:t>
            </a:r>
            <a:r>
              <a:rPr lang="en" dirty="0"/>
              <a:t>]. Birth Defects Res A Clin Mol Teratol. 2013 Aug;97(8):509-14. doi: 10.1002/bdra.23133. Epub 2013 Mar 13. PubMed PMID: 23670871; PubMed Central  PMCID: PMC3745533.</a:t>
            </a:r>
          </a:p>
          <a:p>
            <a:pPr rtl="0"/>
            <a:endParaRPr lang="it-IT" dirty="0"/>
          </a:p>
          <a:p>
            <a:pPr rtl="0"/>
            <a:r>
              <a:rPr lang="fr-FR" dirty="0" err="1"/>
              <a:t>Dreier</a:t>
            </a:r>
            <a:r>
              <a:rPr lang="fr-FR" dirty="0"/>
              <a:t> </a:t>
            </a:r>
            <a:r>
              <a:rPr lang="fr-FR" dirty="0" err="1"/>
              <a:t>JW</a:t>
            </a:r>
            <a:r>
              <a:rPr lang="fr-FR" dirty="0"/>
              <a:t>, Andersen AM, Berg-</a:t>
            </a:r>
            <a:r>
              <a:rPr lang="fr-FR" dirty="0" err="1"/>
              <a:t>Beckhoff</a:t>
            </a:r>
            <a:r>
              <a:rPr lang="fr-FR" dirty="0"/>
              <a:t> G. </a:t>
            </a:r>
            <a:r>
              <a:rPr lang="fr-FR" dirty="0" err="1"/>
              <a:t>Systematic</a:t>
            </a:r>
            <a:r>
              <a:rPr lang="fr-FR" dirty="0"/>
              <a:t> </a:t>
            </a:r>
            <a:r>
              <a:rPr lang="fr-FR" dirty="0" err="1"/>
              <a:t>review</a:t>
            </a:r>
            <a:r>
              <a:rPr lang="fr-FR" dirty="0"/>
              <a:t> and </a:t>
            </a:r>
            <a:r>
              <a:rPr lang="fr-FR" dirty="0" err="1"/>
              <a:t>meta</a:t>
            </a:r>
            <a:r>
              <a:rPr lang="fr-FR" dirty="0"/>
              <a:t>-analyses: </a:t>
            </a:r>
            <a:r>
              <a:rPr lang="fr-FR" dirty="0" err="1"/>
              <a:t>fever</a:t>
            </a:r>
            <a:r>
              <a:rPr lang="fr-FR" dirty="0"/>
              <a:t> in </a:t>
            </a:r>
            <a:r>
              <a:rPr lang="fr-FR" dirty="0" err="1"/>
              <a:t>pregnancy</a:t>
            </a:r>
            <a:r>
              <a:rPr lang="fr-FR" dirty="0"/>
              <a:t> and </a:t>
            </a:r>
            <a:r>
              <a:rPr lang="fr-FR" dirty="0" err="1"/>
              <a:t>health</a:t>
            </a:r>
            <a:r>
              <a:rPr lang="fr-FR" dirty="0"/>
              <a:t> impacts in the </a:t>
            </a:r>
            <a:r>
              <a:rPr lang="fr-FR" dirty="0" err="1"/>
              <a:t>offspring</a:t>
            </a:r>
            <a:r>
              <a:rPr lang="fr-FR" dirty="0"/>
              <a:t> [</a:t>
            </a:r>
            <a:r>
              <a:rPr lang="en" i="1" dirty="0"/>
              <a:t>Examen systématique et méta-analyses : fièvre pendant la grossesse et impact sanitaire sur la descendance</a:t>
            </a:r>
            <a:r>
              <a:rPr lang="en" dirty="0"/>
              <a:t>]. Pediatrics. 2014 Mar;133(3):e674-88. doi: 10.1542/peds.2013-3205. Epub 2014 Feb 24. Révision. PubMed PMID: 24567014.</a:t>
            </a:r>
          </a:p>
          <a:p>
            <a:pPr rtl="0"/>
            <a:endParaRPr lang="it-IT" dirty="0"/>
          </a:p>
          <a:p>
            <a:pPr rtl="0"/>
            <a:r>
              <a:rPr lang="fr-FR" dirty="0" err="1"/>
              <a:t>Cai</a:t>
            </a:r>
            <a:r>
              <a:rPr lang="fr-FR" dirty="0"/>
              <a:t> </a:t>
            </a:r>
            <a:r>
              <a:rPr lang="fr-FR" dirty="0" err="1"/>
              <a:t>GJ</a:t>
            </a:r>
            <a:r>
              <a:rPr lang="fr-FR" dirty="0"/>
              <a:t>, Sun XX, Zhang L, Hong Q. Association </a:t>
            </a:r>
            <a:r>
              <a:rPr lang="fr-FR" dirty="0" err="1"/>
              <a:t>between</a:t>
            </a:r>
            <a:r>
              <a:rPr lang="fr-FR" dirty="0"/>
              <a:t> </a:t>
            </a:r>
            <a:r>
              <a:rPr lang="fr-FR" dirty="0" err="1"/>
              <a:t>maternal</a:t>
            </a:r>
            <a:r>
              <a:rPr lang="fr-FR" dirty="0"/>
              <a:t> body mass index and </a:t>
            </a:r>
            <a:r>
              <a:rPr lang="fr-FR" dirty="0" err="1"/>
              <a:t>congenital</a:t>
            </a:r>
            <a:r>
              <a:rPr lang="fr-FR" dirty="0"/>
              <a:t> </a:t>
            </a:r>
            <a:r>
              <a:rPr lang="fr-FR" dirty="0" err="1"/>
              <a:t>heart</a:t>
            </a:r>
            <a:r>
              <a:rPr lang="fr-FR" dirty="0"/>
              <a:t> </a:t>
            </a:r>
            <a:r>
              <a:rPr lang="fr-FR" dirty="0" err="1"/>
              <a:t>defects</a:t>
            </a:r>
            <a:r>
              <a:rPr lang="fr-FR" dirty="0"/>
              <a:t> in </a:t>
            </a:r>
            <a:r>
              <a:rPr lang="fr-FR" dirty="0" err="1"/>
              <a:t>offspring</a:t>
            </a:r>
            <a:r>
              <a:rPr lang="fr-FR" dirty="0"/>
              <a:t>: a </a:t>
            </a:r>
            <a:r>
              <a:rPr lang="fr-FR" dirty="0" err="1"/>
              <a:t>systematic</a:t>
            </a:r>
            <a:r>
              <a:rPr lang="fr-FR" dirty="0"/>
              <a:t> </a:t>
            </a:r>
            <a:r>
              <a:rPr lang="fr-FR" dirty="0" err="1"/>
              <a:t>review</a:t>
            </a:r>
            <a:r>
              <a:rPr lang="fr-FR" dirty="0"/>
              <a:t> [</a:t>
            </a:r>
            <a:r>
              <a:rPr lang="en" i="1" dirty="0"/>
              <a:t>Association entre indice de masse corporelle maternelle et anomalies cardiaques congénitales de la descendance : un examen systématique</a:t>
            </a:r>
            <a:r>
              <a:rPr lang="en" dirty="0"/>
              <a:t>]. Am J Obstet Gynecol. 2014 Aug;211(2):91-117. doi: 10.1016/j.ajog.2014.03.028. Epub 2014 Mar 14. Révision. PubMed PMID: 24631708.</a:t>
            </a:r>
          </a:p>
          <a:p>
            <a:pPr rtl="0"/>
            <a:endParaRPr lang="it-IT" dirty="0"/>
          </a:p>
          <a:p>
            <a:pPr rtl="0"/>
            <a:r>
              <a:rPr lang="fr-FR" dirty="0" err="1"/>
              <a:t>Simeone</a:t>
            </a:r>
            <a:r>
              <a:rPr lang="fr-FR" dirty="0"/>
              <a:t> RM, Devine </a:t>
            </a:r>
            <a:r>
              <a:rPr lang="fr-FR" dirty="0" err="1"/>
              <a:t>OJ</a:t>
            </a:r>
            <a:r>
              <a:rPr lang="fr-FR" dirty="0"/>
              <a:t>, </a:t>
            </a:r>
            <a:r>
              <a:rPr lang="fr-FR" dirty="0" err="1"/>
              <a:t>Marcinkevage</a:t>
            </a:r>
            <a:r>
              <a:rPr lang="fr-FR" dirty="0"/>
              <a:t> </a:t>
            </a:r>
            <a:r>
              <a:rPr lang="fr-FR" dirty="0" err="1"/>
              <a:t>JA</a:t>
            </a:r>
            <a:r>
              <a:rPr lang="fr-FR" dirty="0"/>
              <a:t>, </a:t>
            </a:r>
            <a:r>
              <a:rPr lang="fr-FR" dirty="0" err="1"/>
              <a:t>Gilboa</a:t>
            </a:r>
            <a:r>
              <a:rPr lang="fr-FR" dirty="0"/>
              <a:t> SM, </a:t>
            </a:r>
            <a:r>
              <a:rPr lang="fr-FR" dirty="0" err="1"/>
              <a:t>Razzaghi</a:t>
            </a:r>
            <a:r>
              <a:rPr lang="fr-FR" dirty="0"/>
              <a:t> H, </a:t>
            </a:r>
            <a:r>
              <a:rPr lang="fr-FR" dirty="0" err="1"/>
              <a:t>Bardenheier</a:t>
            </a:r>
            <a:r>
              <a:rPr lang="fr-FR" dirty="0"/>
              <a:t> </a:t>
            </a:r>
            <a:r>
              <a:rPr lang="fr-FR" dirty="0" err="1"/>
              <a:t>BH</a:t>
            </a:r>
            <a:r>
              <a:rPr lang="fr-FR" dirty="0"/>
              <a:t>, Sharma </a:t>
            </a:r>
            <a:r>
              <a:rPr lang="fr-FR" dirty="0" err="1"/>
              <a:t>AJ</a:t>
            </a:r>
            <a:r>
              <a:rPr lang="fr-FR" dirty="0"/>
              <a:t>, </a:t>
            </a:r>
            <a:r>
              <a:rPr lang="fr-FR" dirty="0" err="1"/>
              <a:t>Honein</a:t>
            </a:r>
            <a:r>
              <a:rPr lang="fr-FR" dirty="0"/>
              <a:t> MA. </a:t>
            </a:r>
            <a:r>
              <a:rPr lang="fr-FR" dirty="0" err="1"/>
              <a:t>Diabetes</a:t>
            </a:r>
            <a:r>
              <a:rPr lang="fr-FR" dirty="0"/>
              <a:t> and </a:t>
            </a:r>
            <a:r>
              <a:rPr lang="fr-FR" dirty="0" err="1"/>
              <a:t>Congenital</a:t>
            </a:r>
            <a:r>
              <a:rPr lang="fr-FR" dirty="0"/>
              <a:t> </a:t>
            </a:r>
            <a:r>
              <a:rPr lang="fr-FR" dirty="0" err="1"/>
              <a:t>Heart</a:t>
            </a:r>
            <a:r>
              <a:rPr lang="fr-FR" dirty="0"/>
              <a:t> </a:t>
            </a:r>
            <a:r>
              <a:rPr lang="fr-FR" dirty="0" err="1"/>
              <a:t>Defects</a:t>
            </a:r>
            <a:r>
              <a:rPr lang="fr-FR" dirty="0"/>
              <a:t>: A </a:t>
            </a:r>
            <a:r>
              <a:rPr lang="fr-FR" dirty="0" err="1"/>
              <a:t>Systematic</a:t>
            </a:r>
            <a:r>
              <a:rPr lang="fr-FR" dirty="0"/>
              <a:t> </a:t>
            </a:r>
            <a:r>
              <a:rPr lang="fr-FR" dirty="0" err="1"/>
              <a:t>Review</a:t>
            </a:r>
            <a:r>
              <a:rPr lang="fr-FR" dirty="0"/>
              <a:t>, Meta-</a:t>
            </a:r>
            <a:r>
              <a:rPr lang="fr-FR" dirty="0" err="1"/>
              <a:t>Analysis</a:t>
            </a:r>
            <a:r>
              <a:rPr lang="fr-FR" dirty="0"/>
              <a:t>, and </a:t>
            </a:r>
            <a:r>
              <a:rPr lang="fr-FR" dirty="0" err="1"/>
              <a:t>Modeling</a:t>
            </a:r>
            <a:r>
              <a:rPr lang="fr-FR" dirty="0"/>
              <a:t> Project [</a:t>
            </a:r>
            <a:r>
              <a:rPr lang="en" i="1" dirty="0"/>
              <a:t>Diabète et anomalies cardiaques congénitales : examen systématique, méta-analyse et projet de modélisation</a:t>
            </a:r>
            <a:r>
              <a:rPr lang="en" dirty="0"/>
              <a:t>]. Am J Prev Med. 2014 Oct 6. pii: S0749-3797(14)00502-9. doi: 10.1016/j.amepre.2014.09.002. [Epub ahead of print] PubMed PMID: 25326416.</a:t>
            </a:r>
          </a:p>
          <a:p>
            <a:pPr rtl="0"/>
            <a:endParaRPr lang="it-IT" dirty="0"/>
          </a:p>
          <a:p>
            <a:pPr rtl="0"/>
            <a:r>
              <a:rPr lang="fr-FR" dirty="0" err="1"/>
              <a:t>Jentink</a:t>
            </a:r>
            <a:r>
              <a:rPr lang="fr-FR" dirty="0"/>
              <a:t> J, </a:t>
            </a:r>
            <a:r>
              <a:rPr lang="fr-FR" dirty="0" err="1"/>
              <a:t>Loane</a:t>
            </a:r>
            <a:r>
              <a:rPr lang="fr-FR" dirty="0"/>
              <a:t> MA, </a:t>
            </a:r>
            <a:r>
              <a:rPr lang="fr-FR" dirty="0" err="1"/>
              <a:t>Dolk</a:t>
            </a:r>
            <a:r>
              <a:rPr lang="fr-FR" dirty="0"/>
              <a:t> H, </a:t>
            </a:r>
            <a:r>
              <a:rPr lang="fr-FR" dirty="0" err="1"/>
              <a:t>Barisic</a:t>
            </a:r>
            <a:r>
              <a:rPr lang="fr-FR" dirty="0"/>
              <a:t> I, </a:t>
            </a:r>
            <a:r>
              <a:rPr lang="fr-FR" dirty="0" err="1"/>
              <a:t>Garne</a:t>
            </a:r>
            <a:r>
              <a:rPr lang="fr-FR" dirty="0"/>
              <a:t> E, Morris </a:t>
            </a:r>
            <a:r>
              <a:rPr lang="fr-FR" dirty="0" err="1"/>
              <a:t>JK</a:t>
            </a:r>
            <a:r>
              <a:rPr lang="fr-FR" dirty="0"/>
              <a:t>, de Jong-van den Berg </a:t>
            </a:r>
            <a:r>
              <a:rPr lang="fr-FR" dirty="0" err="1"/>
              <a:t>LT</a:t>
            </a:r>
            <a:r>
              <a:rPr lang="fr-FR" dirty="0"/>
              <a:t>; Groupe de travail </a:t>
            </a:r>
            <a:r>
              <a:rPr lang="fr-FR" dirty="0" err="1"/>
              <a:t>EUROCAT</a:t>
            </a:r>
            <a:r>
              <a:rPr lang="fr-FR" dirty="0"/>
              <a:t> d’études antiépileptiques. </a:t>
            </a:r>
            <a:r>
              <a:rPr lang="fr-FR" dirty="0" err="1"/>
              <a:t>Valproic</a:t>
            </a:r>
            <a:r>
              <a:rPr lang="fr-FR" dirty="0"/>
              <a:t> </a:t>
            </a:r>
            <a:r>
              <a:rPr lang="fr-FR" dirty="0" err="1"/>
              <a:t>acid</a:t>
            </a:r>
            <a:r>
              <a:rPr lang="fr-FR" dirty="0"/>
              <a:t> </a:t>
            </a:r>
            <a:r>
              <a:rPr lang="fr-FR" dirty="0" err="1"/>
              <a:t>monotherapy</a:t>
            </a:r>
            <a:r>
              <a:rPr lang="fr-FR" dirty="0"/>
              <a:t> in </a:t>
            </a:r>
            <a:r>
              <a:rPr lang="fr-FR" dirty="0" err="1"/>
              <a:t>pregnancy</a:t>
            </a:r>
            <a:r>
              <a:rPr lang="fr-FR" dirty="0"/>
              <a:t> and major </a:t>
            </a:r>
            <a:r>
              <a:rPr lang="fr-FR" dirty="0" err="1"/>
              <a:t>congenital</a:t>
            </a:r>
            <a:r>
              <a:rPr lang="fr-FR" dirty="0"/>
              <a:t> malformations [</a:t>
            </a:r>
            <a:r>
              <a:rPr lang="en" i="1" dirty="0"/>
              <a:t>Monothérapie à l’acide valproïque pendant la grossesse et malformations congénitales majeures</a:t>
            </a:r>
            <a:r>
              <a:rPr lang="en" dirty="0"/>
              <a:t>]. N Engl J Med. 2010 Jun 10;362(23):2185-93. doi: 10.1056/NEJMoa0907328. Révision. PubMed PMID: 20558369.</a:t>
            </a:r>
          </a:p>
          <a:p>
            <a:pPr rtl="0"/>
            <a:endParaRPr lang="it-IT" dirty="0" err="1"/>
          </a:p>
        </p:txBody>
      </p:sp>
      <p:sp>
        <p:nvSpPr>
          <p:cNvPr id="4" name="Segnaposto numero diapositiva 3"/>
          <p:cNvSpPr>
            <a:spLocks noGrp="1"/>
          </p:cNvSpPr>
          <p:nvPr>
            <p:ph type="sldNum" sz="quarter" idx="10"/>
          </p:nvPr>
        </p:nvSpPr>
        <p:spPr/>
        <p:txBody>
          <a:bodyPr rtlCol="0"/>
          <a:lstStyle/>
          <a:p>
            <a:pPr rtl="0"/>
            <a:fld id="{1B650516-D076-42DC-8955-7583B3F2DB22}" type="slidenum">
              <a:rPr lang="en-US" smtClean="0"/>
              <a:pPr rtl="0"/>
              <a:t>19</a:t>
            </a:fld>
            <a:endParaRPr lang="en-US"/>
          </a:p>
        </p:txBody>
      </p:sp>
    </p:spTree>
    <p:extLst>
      <p:ext uri="{BB962C8B-B14F-4D97-AF65-F5344CB8AC3E}">
        <p14:creationId xmlns:p14="http://schemas.microsoft.com/office/powerpoint/2010/main" xmlns="" val="161160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FR" dirty="0"/>
              <a:t>Les enfants ne naissent pas tous en bonne santé. Certains enfants naissent avec des maladies congénitales qui varient grandement en termes de physiologie, de gravité et de conséquences sur le mode de vie. Des exemples en sont la fente labiale, la trisomie 21, les anomalies du tube neural, la thalassémie et la paralysie cérébrale. </a:t>
            </a:r>
          </a:p>
          <a:p>
            <a:pPr rtl="0"/>
            <a:endParaRPr lang="en-US" baseline="0" dirty="0"/>
          </a:p>
          <a:p>
            <a:pPr rtl="0"/>
            <a:r>
              <a:rPr lang="fr-FR" dirty="0"/>
              <a:t>Pour que tout le monde ait une référence commune, le terme « congénital » se réfère à une maladie présente depuis la naissance et ayant une origine prénatale. </a:t>
            </a:r>
          </a:p>
          <a:p>
            <a:pPr rtl="0"/>
            <a:endParaRPr lang="en-US" baseline="0" dirty="0"/>
          </a:p>
          <a:p>
            <a:pPr rtl="0"/>
            <a:r>
              <a:rPr lang="fr-FR" dirty="0"/>
              <a:t>---------</a:t>
            </a:r>
          </a:p>
          <a:p>
            <a:pPr rtl="0"/>
            <a:r>
              <a:rPr lang="fr-FR" dirty="0">
                <a:solidFill>
                  <a:srgbClr val="FF0000"/>
                </a:solidFill>
              </a:rPr>
              <a:t>Thème de discussion - Que signifient les maladies congénitales ?</a:t>
            </a:r>
          </a:p>
          <a:p>
            <a:pPr rtl="0"/>
            <a:r>
              <a:rPr lang="fr-FR" dirty="0">
                <a:solidFill>
                  <a:srgbClr val="FF0000"/>
                </a:solidFill>
              </a:rPr>
              <a:t>Voici quelques exemples de maladies congénitales - comme vous pouvez le voir, elles incluent plusieurs maladies telles que les malformations, les syndromes, les troubles du métabolisme, la prématurité, etc.</a:t>
            </a:r>
            <a:endParaRPr lang="en-US" dirty="0">
              <a:solidFill>
                <a:srgbClr val="FF0000"/>
              </a:solidFill>
            </a:endParaRPr>
          </a:p>
          <a:p>
            <a:pPr rtl="0"/>
            <a:endParaRPr lang="en-US" dirty="0">
              <a:solidFill>
                <a:srgbClr val="FF0000"/>
              </a:solidFill>
            </a:endParaRPr>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2</a:t>
            </a:fld>
            <a:endParaRPr lang="it-IT"/>
          </a:p>
        </p:txBody>
      </p:sp>
    </p:spTree>
    <p:extLst>
      <p:ext uri="{BB962C8B-B14F-4D97-AF65-F5344CB8AC3E}">
        <p14:creationId xmlns:p14="http://schemas.microsoft.com/office/powerpoint/2010/main" xmlns="" val="300966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40000" lnSpcReduction="20000"/>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2400" b="0" i="0" u="none" strike="noStrike" cap="none" normalizeH="0" dirty="0">
                <a:ln>
                  <a:noFill/>
                </a:ln>
                <a:solidFill>
                  <a:schemeClr val="bg2"/>
                </a:solidFill>
                <a:effectLst/>
                <a:latin typeface="Calibri" pitchFamily="34" charset="0"/>
                <a:cs typeface="Arial" pitchFamily="34" charset="0"/>
              </a:rPr>
              <a:t>Certaines anomalies congénitales comportent plusieurs facteurs de risque et plusieurs causes bien connues. Pour cette raison, les femmes peuvent agir en conséquence afin de réduire le risque d’avoir un enfant souffrant d’une anomalie congénitale. Par exemple, pour </a:t>
            </a:r>
            <a:r>
              <a:rPr lang="fr-FR" sz="2400" b="0" i="1" u="none" strike="noStrike" cap="none" normalizeH="0" dirty="0">
                <a:ln>
                  <a:noFill/>
                </a:ln>
                <a:solidFill>
                  <a:schemeClr val="bg2"/>
                </a:solidFill>
                <a:effectLst/>
                <a:latin typeface="Calibri" pitchFamily="34" charset="0"/>
                <a:cs typeface="Arial" pitchFamily="34" charset="0"/>
              </a:rPr>
              <a:t>réduire le risque de spina-bifida</a:t>
            </a:r>
            <a:r>
              <a:rPr lang="fr-FR" sz="2400" b="0" i="0" u="none" strike="noStrike" cap="none" normalizeH="0" dirty="0">
                <a:ln>
                  <a:noFill/>
                </a:ln>
                <a:solidFill>
                  <a:schemeClr val="bg2"/>
                </a:solidFill>
                <a:effectLst/>
                <a:latin typeface="Calibri" pitchFamily="34" charset="0"/>
                <a:cs typeface="Arial" pitchFamily="34" charset="0"/>
              </a:rPr>
              <a:t> (l’anomalie congénitale montrée), les femmes doivent consommer une quantité adéquate d’acide folique avant la grossesse par le biais d’aliments fortifiés et/ou des suppléments. Elles </a:t>
            </a:r>
            <a:r>
              <a:rPr lang="fr-FR" sz="2400" b="0" i="1" u="none" strike="noStrike" cap="none" normalizeH="0" dirty="0">
                <a:ln>
                  <a:noFill/>
                </a:ln>
                <a:solidFill>
                  <a:schemeClr val="bg2"/>
                </a:solidFill>
                <a:effectLst/>
                <a:latin typeface="Calibri" pitchFamily="34" charset="0"/>
                <a:cs typeface="Arial" pitchFamily="34" charset="0"/>
              </a:rPr>
              <a:t>devraient également</a:t>
            </a:r>
            <a:r>
              <a:rPr lang="fr-FR" sz="2400" b="0" i="0" u="none" strike="noStrike" cap="none" normalizeH="0" dirty="0">
                <a:ln>
                  <a:noFill/>
                </a:ln>
                <a:solidFill>
                  <a:schemeClr val="bg2"/>
                </a:solidFill>
                <a:effectLst/>
                <a:latin typeface="Calibri" pitchFamily="34" charset="0"/>
                <a:cs typeface="Arial" pitchFamily="34" charset="0"/>
              </a:rPr>
              <a:t> gérer les conditions liées à un risque accru d’avoir un enfant souffrant de spina-bifida, tel que d’avoir eu une grossesse antérieure affectée par une anomalie du tube neural, des mutations génétiques, le diabète, l’obésité. Il est également essentiel d’éviter l’exposition à des </a:t>
            </a:r>
            <a:r>
              <a:rPr lang="fr-FR" sz="2400" b="0" i="0" u="none" strike="noStrike" cap="none" normalizeH="0" dirty="0" err="1">
                <a:ln>
                  <a:noFill/>
                </a:ln>
                <a:solidFill>
                  <a:schemeClr val="bg2"/>
                </a:solidFill>
                <a:effectLst/>
                <a:latin typeface="Calibri" pitchFamily="34" charset="0"/>
                <a:cs typeface="Arial" pitchFamily="34" charset="0"/>
              </a:rPr>
              <a:t>teratogènes</a:t>
            </a:r>
            <a:r>
              <a:rPr lang="fr-FR" sz="2400" b="0" i="0" u="none" strike="noStrike" cap="none" normalizeH="0" dirty="0">
                <a:ln>
                  <a:noFill/>
                </a:ln>
                <a:solidFill>
                  <a:schemeClr val="bg2"/>
                </a:solidFill>
                <a:effectLst/>
                <a:latin typeface="Calibri" pitchFamily="34" charset="0"/>
                <a:cs typeface="Arial" pitchFamily="34" charset="0"/>
              </a:rPr>
              <a:t> connus, tels que le </a:t>
            </a:r>
            <a:r>
              <a:rPr lang="fr-FR" sz="2400" b="0" i="0" u="none" strike="noStrike" cap="none" normalizeH="0" dirty="0" err="1">
                <a:ln>
                  <a:noFill/>
                </a:ln>
                <a:solidFill>
                  <a:schemeClr val="bg2"/>
                </a:solidFill>
                <a:effectLst/>
                <a:latin typeface="Calibri" pitchFamily="34" charset="0"/>
                <a:cs typeface="Arial" pitchFamily="34" charset="0"/>
              </a:rPr>
              <a:t>valproate</a:t>
            </a:r>
            <a:r>
              <a:rPr lang="fr-FR" sz="2400" b="0" i="0" u="none" strike="noStrike" cap="none" normalizeH="0" dirty="0">
                <a:ln>
                  <a:noFill/>
                </a:ln>
                <a:solidFill>
                  <a:schemeClr val="bg2"/>
                </a:solidFill>
                <a:effectLst/>
                <a:latin typeface="Calibri" pitchFamily="34" charset="0"/>
                <a:cs typeface="Arial" pitchFamily="34" charset="0"/>
              </a:rPr>
              <a:t>/l’acide </a:t>
            </a:r>
            <a:r>
              <a:rPr lang="fr-FR" sz="2400" b="0" i="0" u="none" strike="noStrike" cap="none" normalizeH="0" dirty="0" err="1">
                <a:ln>
                  <a:noFill/>
                </a:ln>
                <a:solidFill>
                  <a:schemeClr val="bg2"/>
                </a:solidFill>
                <a:effectLst/>
                <a:latin typeface="Calibri" pitchFamily="34" charset="0"/>
                <a:cs typeface="Arial" pitchFamily="34" charset="0"/>
              </a:rPr>
              <a:t>valproïque</a:t>
            </a:r>
            <a:r>
              <a:rPr lang="fr-FR" sz="2400" b="0" i="0" u="none" strike="noStrike" cap="none" normalizeH="0" dirty="0">
                <a:ln>
                  <a:noFill/>
                </a:ln>
                <a:solidFill>
                  <a:schemeClr val="bg2"/>
                </a:solidFill>
                <a:effectLst/>
                <a:latin typeface="Calibri" pitchFamily="34" charset="0"/>
                <a:cs typeface="Arial" pitchFamily="34" charset="0"/>
              </a:rPr>
              <a:t>, et aux toxines environnementales, telles que les </a:t>
            </a:r>
            <a:r>
              <a:rPr lang="fr-FR" sz="2400" b="0" i="0" u="none" strike="noStrike" cap="none" normalizeH="0" dirty="0" err="1">
                <a:ln>
                  <a:noFill/>
                </a:ln>
                <a:solidFill>
                  <a:schemeClr val="bg2"/>
                </a:solidFill>
                <a:effectLst/>
                <a:latin typeface="Calibri" pitchFamily="34" charset="0"/>
                <a:cs typeface="Arial" pitchFamily="34" charset="0"/>
              </a:rPr>
              <a:t>fumonisines</a:t>
            </a:r>
            <a:r>
              <a:rPr lang="fr-FR" sz="2400" b="0" i="0" u="none" strike="noStrike" cap="none" normalizeH="0" dirty="0">
                <a:ln>
                  <a:noFill/>
                </a:ln>
                <a:solidFill>
                  <a:schemeClr val="bg2"/>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0" i="0" u="none" strike="noStrike" cap="none" normalizeH="0" baseline="0" dirty="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fr-FR" sz="2400" b="1" i="0" u="none" strike="noStrike" cap="none" normalizeH="0" dirty="0">
                <a:ln>
                  <a:noFill/>
                </a:ln>
                <a:solidFill>
                  <a:schemeClr val="bg2"/>
                </a:solidFill>
                <a:effectLst/>
                <a:latin typeface="Calibri" pitchFamily="34" charset="0"/>
                <a:cs typeface="Arial" pitchFamily="34" charset="0"/>
              </a:rPr>
              <a:t>** </a:t>
            </a:r>
            <a:r>
              <a:rPr lang="fr-FR" sz="2400" b="1" i="0" u="none" strike="noStrike" cap="none" normalizeH="0" dirty="0" err="1">
                <a:ln>
                  <a:noFill/>
                </a:ln>
                <a:solidFill>
                  <a:schemeClr val="bg2"/>
                </a:solidFill>
                <a:effectLst/>
                <a:latin typeface="Calibri" pitchFamily="34" charset="0"/>
                <a:cs typeface="Arial" pitchFamily="34" charset="0"/>
              </a:rPr>
              <a:t>Volproate</a:t>
            </a:r>
            <a:r>
              <a:rPr lang="fr-FR" sz="2400" b="1" i="0" u="none" strike="noStrike" cap="none" normalizeH="0" dirty="0">
                <a:ln>
                  <a:noFill/>
                </a:ln>
                <a:solidFill>
                  <a:schemeClr val="bg2"/>
                </a:solidFill>
                <a:effectLst/>
                <a:latin typeface="Calibri" pitchFamily="34" charset="0"/>
                <a:cs typeface="Arial" pitchFamily="34" charset="0"/>
              </a:rPr>
              <a:t> dans cette diapositive et acide and </a:t>
            </a:r>
            <a:r>
              <a:rPr lang="fr-FR" sz="2400" b="1" i="0" u="none" strike="noStrike" cap="none" normalizeH="0" dirty="0" err="1">
                <a:ln>
                  <a:noFill/>
                </a:ln>
                <a:solidFill>
                  <a:schemeClr val="bg2"/>
                </a:solidFill>
                <a:effectLst/>
                <a:latin typeface="Calibri" pitchFamily="34" charset="0"/>
                <a:cs typeface="Arial" pitchFamily="34" charset="0"/>
              </a:rPr>
              <a:t>valproïque</a:t>
            </a:r>
            <a:r>
              <a:rPr lang="fr-FR" sz="2400" b="1" i="0" u="none" strike="noStrike" cap="none" normalizeH="0" dirty="0">
                <a:ln>
                  <a:noFill/>
                </a:ln>
                <a:solidFill>
                  <a:schemeClr val="bg2"/>
                </a:solidFill>
                <a:effectLst/>
                <a:latin typeface="Calibri" pitchFamily="34" charset="0"/>
                <a:cs typeface="Arial" pitchFamily="34" charset="0"/>
              </a:rPr>
              <a:t> dans la diapositive antérieure**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0" i="0" u="none" strike="noStrike" cap="none" normalizeH="0" baseline="0" dirty="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0" i="0" u="none" strike="noStrike" cap="none" normalizeH="0" baseline="0" dirty="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fr-FR" sz="2400" b="0" i="0" u="none" strike="noStrike" cap="none" normalizeH="0" dirty="0">
                <a:ln>
                  <a:noFill/>
                </a:ln>
                <a:solidFill>
                  <a:schemeClr val="bg2"/>
                </a:solidFill>
                <a:effectLst/>
                <a:latin typeface="Calibri" pitchFamily="34" charset="0"/>
                <a:cs typeface="Arial" pitchFamily="34" charset="0"/>
              </a:rPr>
              <a:t>Spina-bifida                  Source : CDC/</a:t>
            </a:r>
            <a:r>
              <a:rPr lang="fr-FR" sz="2400" b="0" i="0" u="none" strike="noStrike" cap="none" normalizeH="0" dirty="0" err="1">
                <a:ln>
                  <a:noFill/>
                </a:ln>
                <a:solidFill>
                  <a:schemeClr val="bg2"/>
                </a:solidFill>
                <a:effectLst/>
                <a:latin typeface="Calibri" pitchFamily="34" charset="0"/>
                <a:cs typeface="Arial" pitchFamily="34" charset="0"/>
              </a:rPr>
              <a:t>NCBDDD</a:t>
            </a:r>
            <a:endParaRPr lang="fr-FR" sz="2400" b="0" i="0" u="none" strike="noStrike" cap="none" normalizeH="0" dirty="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fr-FR" sz="2400" b="1" i="0" u="none" strike="noStrike" cap="none" normalizeH="0" dirty="0">
                <a:ln>
                  <a:noFill/>
                </a:ln>
                <a:solidFill>
                  <a:schemeClr val="bg2"/>
                </a:solidFill>
                <a:effectLst/>
                <a:latin typeface="Calibri" pitchFamily="34" charset="0"/>
                <a:cs typeface="Arial" pitchFamily="34" charset="0"/>
              </a:rPr>
              <a:t>Hétérogénéité = plusieurs causes pour la même anomalie congénitale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1" i="0" u="none" strike="noStrike" cap="none" normalizeH="0" baseline="0" dirty="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fr-FR" sz="2400" b="1" i="0" u="none" strike="noStrike" cap="none" normalizeH="0" dirty="0">
                <a:ln>
                  <a:noFill/>
                </a:ln>
                <a:solidFill>
                  <a:schemeClr val="bg2"/>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defRPr/>
            </a:pPr>
            <a:r>
              <a:rPr lang="fr-FR" sz="4400" dirty="0"/>
              <a:t>Nous savons certaines choses, il y a donc un potentiel de prévention</a:t>
            </a:r>
            <a:endParaRPr lang="en-US" sz="4400" dirty="0"/>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4400" b="1" i="0" u="none" strike="noStrike" cap="none" normalizeH="0" baseline="0" dirty="0">
              <a:ln>
                <a:noFill/>
              </a:ln>
              <a:solidFill>
                <a:schemeClr val="bg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1" i="0" u="none" strike="noStrike" cap="none" normalizeH="0" baseline="0" dirty="0">
              <a:ln>
                <a:noFill/>
              </a:ln>
              <a:solidFill>
                <a:schemeClr val="bg2"/>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rtlCol="0"/>
          <a:lstStyle/>
          <a:p>
            <a:pPr rtl="0"/>
            <a:fld id="{1B650516-D076-42DC-8955-7583B3F2DB22}" type="slidenum">
              <a:rPr lang="en-US" smtClean="0"/>
              <a:pPr rtl="0"/>
              <a:t>20</a:t>
            </a:fld>
            <a:endParaRPr lang="en-US"/>
          </a:p>
        </p:txBody>
      </p:sp>
    </p:spTree>
    <p:extLst>
      <p:ext uri="{BB962C8B-B14F-4D97-AF65-F5344CB8AC3E}">
        <p14:creationId xmlns:p14="http://schemas.microsoft.com/office/powerpoint/2010/main" xmlns="" val="2967914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Il est important de remarquer que plus nous en apprenons sur les anomalies congénitales, plus nous avons de possibilités de prévention. </a:t>
            </a:r>
          </a:p>
          <a:p>
            <a:pPr rtl="0"/>
            <a:endParaRPr lang="en-US" baseline="0" dirty="0"/>
          </a:p>
          <a:p>
            <a:pPr rtl="0"/>
            <a:r>
              <a:rPr lang="fr-FR" dirty="0"/>
              <a:t>Les facteurs de risque modifiables à notre portée de connaissance peuvent être décrits qualitativement grâce à la classification et aux descriptions, et ils peuvent être quantifiés par la prévalence de la population, l’ampleur du risque et la fraction d’anomalies congénitales qui peuvent être attribuées à chaque facteur de risque. </a:t>
            </a:r>
          </a:p>
          <a:p>
            <a:pPr rtl="0"/>
            <a:endParaRPr lang="en-US" baseline="0" dirty="0"/>
          </a:p>
          <a:p>
            <a:pPr rtl="0"/>
            <a:r>
              <a:rPr lang="fr-FR" dirty="0"/>
              <a:t>Selon l’étiologie de l’anomalie congénitale, elle peut être ou ne pas être évitable. Par exemple, les anomalies congénitales qui sont seulement dues à maladies </a:t>
            </a:r>
            <a:r>
              <a:rPr lang="fr-FR" dirty="0" err="1"/>
              <a:t>monogéniques</a:t>
            </a:r>
            <a:r>
              <a:rPr lang="fr-FR" dirty="0"/>
              <a:t> peuvent ne pas être aussi facilement évitées que le spina-bifida qui peut être dû à l’impossibilité du tube neural de se fermer correctement en raison de l’insuffisant d’acide folique. </a:t>
            </a:r>
          </a:p>
          <a:p>
            <a:pPr rtl="0"/>
            <a:endParaRPr lang="en-US" baseline="0" dirty="0"/>
          </a:p>
          <a:p>
            <a:pPr rtl="0"/>
            <a:endParaRPr lang="en-US"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21</a:t>
            </a:fld>
            <a:endParaRPr lang="en-US"/>
          </a:p>
        </p:txBody>
      </p:sp>
    </p:spTree>
    <p:extLst>
      <p:ext uri="{BB962C8B-B14F-4D97-AF65-F5344CB8AC3E}">
        <p14:creationId xmlns:p14="http://schemas.microsoft.com/office/powerpoint/2010/main" xmlns="" val="1714461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t>Pour diminuer la charge des anomalies congénitales, il est important que des interventions à grande échelle soient mises en œuvre. Les interventions comprennent à la fois les traitements et la prévention d’anomalies congénitales.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22</a:t>
            </a:fld>
            <a:endParaRPr lang="it-IT"/>
          </a:p>
        </p:txBody>
      </p:sp>
    </p:spTree>
    <p:extLst>
      <p:ext uri="{BB962C8B-B14F-4D97-AF65-F5344CB8AC3E}">
        <p14:creationId xmlns:p14="http://schemas.microsoft.com/office/powerpoint/2010/main" xmlns="" val="1348989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FR" dirty="0"/>
              <a:t>L’effet de la prévention primaire dépendra du nombre de facteurs de risque de l’anomalie congénitale. </a:t>
            </a:r>
          </a:p>
          <a:p>
            <a:pPr rtl="0"/>
            <a:endParaRPr lang="en-US" baseline="0" dirty="0"/>
          </a:p>
          <a:p>
            <a:pPr rtl="0"/>
            <a:r>
              <a:rPr lang="fr-FR" dirty="0"/>
              <a:t>Étant donné qu’une anomalie congénitale ou une pathologie, telle que l’embryopathie </a:t>
            </a:r>
            <a:r>
              <a:rPr lang="fr-FR" dirty="0" err="1"/>
              <a:t>rubéolique</a:t>
            </a:r>
            <a:r>
              <a:rPr lang="fr-FR" dirty="0"/>
              <a:t>, est due à un seul facteur causal (le virus de la rubéole), l’intervention préventive, telle que la vaccination permet d’éviter l’anomalie congénitale. </a:t>
            </a:r>
          </a:p>
          <a:p>
            <a:pPr rtl="0"/>
            <a:endParaRPr lang="en-US" baseline="0" dirty="0"/>
          </a:p>
          <a:p>
            <a:pPr rtl="0"/>
            <a:r>
              <a:rPr lang="fr-FR" dirty="0"/>
              <a:t>Cependant, d’autres anomalies congénitales telles que le spina-bifida qui sont dues à plusieurs facteurs dont la prise insuffisante d’acide folique, l’obésité et l’acide </a:t>
            </a:r>
            <a:r>
              <a:rPr lang="fr-FR" dirty="0" err="1"/>
              <a:t>valproïque</a:t>
            </a:r>
            <a:r>
              <a:rPr lang="fr-FR" dirty="0"/>
              <a:t>, ne peuvent pas être prévenues par une unique intervention préventive. Par exemple, une femme qui prend des suppléments d’acide folique peut quand même avoir un bébé souffrant de spina-bifida en raison d’autres facteurs.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1B650516-D076-42DC-8955-7583B3F2DB22}" type="slidenum">
              <a:rPr lang="en-US" smtClean="0"/>
              <a:pPr rtl="0"/>
              <a:t>23</a:t>
            </a:fld>
            <a:endParaRPr lang="en-US"/>
          </a:p>
        </p:txBody>
      </p:sp>
    </p:spTree>
    <p:extLst>
      <p:ext uri="{BB962C8B-B14F-4D97-AF65-F5344CB8AC3E}">
        <p14:creationId xmlns:p14="http://schemas.microsoft.com/office/powerpoint/2010/main" xmlns="" val="496635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FR"/>
              <a:t>D’abord, il est important de remarquer que la charge réelle des anomalies congénitales est probablement sous-estimée. Nous pouvons seulement mesurer la charge des anomalies congénitales en utilisant des mesures qui sont facilement disponibles, telles que la mortalité néonatale, celle des nourrissons et celle des enfants de moins de 5 ans. D’autres mesures plus difficiles à prendre incluent les décès dus aux interventions volontaires de grossesse, aux avortements, aux mortinaissances, et aux autres coûts des anomalies congénitales, tels que les co-morbidités, les coûts de traitement, la qualité de vie et l’impact social ou émotionnel.</a:t>
            </a:r>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24</a:t>
            </a:fld>
            <a:endParaRPr lang="it-IT"/>
          </a:p>
        </p:txBody>
      </p:sp>
    </p:spTree>
    <p:extLst>
      <p:ext uri="{BB962C8B-B14F-4D97-AF65-F5344CB8AC3E}">
        <p14:creationId xmlns:p14="http://schemas.microsoft.com/office/powerpoint/2010/main" xmlns="" val="353009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La variation de la prévalence des anomalies congénitales dans le monde peut être due à deux facteurs. Premièrement, les différences de la prévalence peuvent être dues à des différences réelles entre les populations. Cependant, la différence de prévalence peut également être due à des problèmes méthodologiques, tels que la constatation et la définition des cas. </a:t>
            </a:r>
          </a:p>
          <a:p>
            <a:pPr rtl="0"/>
            <a:endParaRPr lang="en-US" baseline="0" dirty="0"/>
          </a:p>
          <a:p>
            <a:pPr rtl="0"/>
            <a:r>
              <a:rPr lang="fr-FR"/>
              <a:t>Les variations de la prévalence des anomalies du tube neural, des fentes orales, du laparoschisis, de la trisomie 21 et des autres trisomies semblent être dues à des différences réelles des populations.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25</a:t>
            </a:fld>
            <a:endParaRPr lang="en-US"/>
          </a:p>
        </p:txBody>
      </p:sp>
    </p:spTree>
    <p:extLst>
      <p:ext uri="{BB962C8B-B14F-4D97-AF65-F5344CB8AC3E}">
        <p14:creationId xmlns:p14="http://schemas.microsoft.com/office/powerpoint/2010/main" xmlns="" val="3599343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La mortalité due à des anomalies congénitales peut être mesurée de plusieurs façons, y compris l’interruption volontaire de grossesse pour anomalies fœtales, les </a:t>
            </a:r>
            <a:r>
              <a:rPr lang="fr-FR" dirty="0" err="1"/>
              <a:t>mortinaissances</a:t>
            </a:r>
            <a:r>
              <a:rPr lang="fr-FR" dirty="0"/>
              <a:t>, et la mortalité périnatale, néonatale des nourrissons et des enfants de moins de 5 ans. Généralement, chacune de ces mesures devrait avoir une définition standardisée bien que certaines, comme les </a:t>
            </a:r>
            <a:r>
              <a:rPr lang="fr-FR" dirty="0" err="1"/>
              <a:t>mortinaissances</a:t>
            </a:r>
            <a:r>
              <a:rPr lang="fr-FR" dirty="0"/>
              <a:t>, puissent être calculées différemment. Par exemple, certains programmes de surveillance peuvent ne compter que les </a:t>
            </a:r>
            <a:r>
              <a:rPr lang="fr-FR" dirty="0" err="1"/>
              <a:t>mortinaissances</a:t>
            </a:r>
            <a:r>
              <a:rPr lang="fr-FR" dirty="0"/>
              <a:t> avant la 20</a:t>
            </a:r>
            <a:r>
              <a:rPr lang="fr-FR" baseline="30000" dirty="0"/>
              <a:t>e</a:t>
            </a:r>
            <a:r>
              <a:rPr lang="fr-FR" dirty="0"/>
              <a:t> semaine de gestation alors que d’autres peuvent compter les </a:t>
            </a:r>
            <a:r>
              <a:rPr lang="fr-FR" dirty="0" err="1"/>
              <a:t>mortinaissances</a:t>
            </a:r>
            <a:r>
              <a:rPr lang="fr-FR" dirty="0"/>
              <a:t> avant les 28 premières semaines de gestation. </a:t>
            </a:r>
          </a:p>
          <a:p>
            <a:pPr rtl="0"/>
            <a:endParaRPr lang="it-IT" dirty="0"/>
          </a:p>
        </p:txBody>
      </p:sp>
      <p:sp>
        <p:nvSpPr>
          <p:cNvPr id="4" name="Segnaposto numero diapositiva 3"/>
          <p:cNvSpPr>
            <a:spLocks noGrp="1"/>
          </p:cNvSpPr>
          <p:nvPr>
            <p:ph type="sldNum" sz="quarter" idx="10"/>
          </p:nvPr>
        </p:nvSpPr>
        <p:spPr/>
        <p:txBody>
          <a:bodyPr rtlCol="0"/>
          <a:lstStyle/>
          <a:p>
            <a:pPr rtl="0"/>
            <a:fld id="{F72A836D-EF13-45B1-AD3E-4BDC57F1523A}" type="slidenum">
              <a:rPr lang="it-IT" smtClean="0"/>
              <a:pPr rtl="0"/>
              <a:t>26</a:t>
            </a:fld>
            <a:endParaRPr lang="it-IT"/>
          </a:p>
        </p:txBody>
      </p:sp>
    </p:spTree>
    <p:extLst>
      <p:ext uri="{BB962C8B-B14F-4D97-AF65-F5344CB8AC3E}">
        <p14:creationId xmlns:p14="http://schemas.microsoft.com/office/powerpoint/2010/main" xmlns="" val="3689642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normAutofit/>
          </a:bodyPr>
          <a:lstStyle/>
          <a:p>
            <a:pPr rtl="0"/>
            <a:r>
              <a:rPr lang="fr-FR" sz="1000"/>
              <a:t>Ce graphique représente le taux de mortalité des moins de 5 ans pour 10 000 naissances dans chaque région de l’OMS et par niveau de revenu national (représenté par la ligne) ainsi que le pourcentage de décès dus aux anomalies congénitales qui est représenté par les barres. </a:t>
            </a:r>
          </a:p>
          <a:p>
            <a:pPr rtl="0"/>
            <a:endParaRPr lang="it-IT" sz="1000" baseline="0" dirty="0"/>
          </a:p>
          <a:p>
            <a:pPr rtl="0"/>
            <a:r>
              <a:rPr lang="fr-FR" sz="1000"/>
              <a:t>Ce graphique montre que, alors que la mortalité des moins de 5 ans diminue, le pourcentage de décès dû aux anomalies congénitales augmente proportionnellement. </a:t>
            </a:r>
            <a:endParaRPr lang="it-IT" sz="1000" dirty="0"/>
          </a:p>
        </p:txBody>
      </p:sp>
      <p:sp>
        <p:nvSpPr>
          <p:cNvPr id="4" name="Segnaposto numero diapositiva 3"/>
          <p:cNvSpPr>
            <a:spLocks noGrp="1"/>
          </p:cNvSpPr>
          <p:nvPr>
            <p:ph type="sldNum" sz="quarter" idx="10"/>
          </p:nvPr>
        </p:nvSpPr>
        <p:spPr/>
        <p:txBody>
          <a:bodyPr rtlCol="0"/>
          <a:lstStyle/>
          <a:p>
            <a:pPr rtl="0">
              <a:defRPr/>
            </a:pPr>
            <a:fld id="{6B561C8F-34C9-426A-9271-ACECF7C4358F}" type="slidenum">
              <a:rPr lang="it-IT" smtClean="0"/>
              <a:pPr rtl="0">
                <a:defRPr/>
              </a:pPr>
              <a:t>27</a:t>
            </a:fld>
            <a:endParaRPr lang="it-IT"/>
          </a:p>
        </p:txBody>
      </p:sp>
    </p:spTree>
    <p:extLst>
      <p:ext uri="{BB962C8B-B14F-4D97-AF65-F5344CB8AC3E}">
        <p14:creationId xmlns:p14="http://schemas.microsoft.com/office/powerpoint/2010/main" xmlns="" val="226880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rtlCol="0"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a:t>Pour qu’un traitement soit possible, un diagnostic exact doit d’abord être posé. Le diagnostic pour identifier les anomalies et les syndromes peut être fait établi avant la naissance, après la naissance et peut requérir une équipe de professionnels expérimentés. </a:t>
            </a:r>
            <a:endParaRPr lang="it-IT" dirty="0"/>
          </a:p>
          <a:p>
            <a:pPr rtl="0" eaLnBrk="1" hangingPunct="1">
              <a:spcBef>
                <a:spcPct val="0"/>
              </a:spcBef>
            </a:pPr>
            <a:endParaRPr lang="it-IT" dirty="0"/>
          </a:p>
        </p:txBody>
      </p:sp>
      <p:sp>
        <p:nvSpPr>
          <p:cNvPr id="45060" name="Segnaposto numero diapositiva 3"/>
          <p:cNvSpPr>
            <a:spLocks noGrp="1"/>
          </p:cNvSpPr>
          <p:nvPr>
            <p:ph type="sldNum" sz="quarter" idx="5"/>
          </p:nvPr>
        </p:nvSpPr>
        <p:spPr bwMode="auto">
          <a:ln>
            <a:miter lim="800000"/>
            <a:headEnd/>
            <a:tailEnd/>
          </a:ln>
        </p:spPr>
        <p:txBody>
          <a:bodyPr wrap="square" numCol="1" rtlCol="0" anchorCtr="0" compatLnSpc="1">
            <a:prstTxWarp prst="textNoShape">
              <a:avLst/>
            </a:prstTxWarp>
          </a:bodyPr>
          <a:lstStyle/>
          <a:p>
            <a:pPr rtl="0" fontAlgn="base">
              <a:spcBef>
                <a:spcPct val="0"/>
              </a:spcBef>
              <a:spcAft>
                <a:spcPct val="0"/>
              </a:spcAft>
              <a:defRPr/>
            </a:pPr>
            <a:fld id="{48AA73D9-B166-489B-B84F-4D1FAC461DE5}" type="slidenum">
              <a:rPr lang="it-IT" smtClean="0"/>
              <a:pPr rtl="0" fontAlgn="base">
                <a:spcBef>
                  <a:spcPct val="0"/>
                </a:spcBef>
                <a:spcAft>
                  <a:spcPct val="0"/>
                </a:spcAft>
                <a:defRPr/>
              </a:pPr>
              <a:t>28</a:t>
            </a:fld>
            <a:endParaRPr lang="it-IT"/>
          </a:p>
        </p:txBody>
      </p:sp>
    </p:spTree>
    <p:extLst>
      <p:ext uri="{BB962C8B-B14F-4D97-AF65-F5344CB8AC3E}">
        <p14:creationId xmlns:p14="http://schemas.microsoft.com/office/powerpoint/2010/main" xmlns="" val="4010155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rtlCol="0" anchor="t" anchorCtr="0" compatLnSpc="1">
            <a:prstTxWarp prst="textNoShape">
              <a:avLst/>
            </a:prstTxWarp>
          </a:bodyPr>
          <a:lstStyle/>
          <a:p>
            <a:pPr rtl="0" eaLnBrk="1" hangingPunct="1">
              <a:spcBef>
                <a:spcPct val="0"/>
              </a:spcBef>
            </a:pPr>
            <a:r>
              <a:rPr lang="fr-FR"/>
              <a:t>Les programmes efficaces de conseil aux parents constituent une intervention importante pouvant avoir lieu avant la naissance. Leur objectif est de prévenir les anomalies congénitales ou d’aider les parents au moment du diagnostic à apprendre comment prendre soin, traiter, soutenir et prévenir efficacement une récidive d’une anomalie congénitale lors d’une grossesse ultérieure. </a:t>
            </a:r>
            <a:endParaRPr lang="it-IT" dirty="0"/>
          </a:p>
        </p:txBody>
      </p:sp>
      <p:sp>
        <p:nvSpPr>
          <p:cNvPr id="45060" name="Segnaposto numero diapositiva 3"/>
          <p:cNvSpPr>
            <a:spLocks noGrp="1"/>
          </p:cNvSpPr>
          <p:nvPr>
            <p:ph type="sldNum" sz="quarter" idx="5"/>
          </p:nvPr>
        </p:nvSpPr>
        <p:spPr bwMode="auto">
          <a:ln>
            <a:miter lim="800000"/>
            <a:headEnd/>
            <a:tailEnd/>
          </a:ln>
        </p:spPr>
        <p:txBody>
          <a:bodyPr wrap="square" numCol="1" rtlCol="0" anchorCtr="0" compatLnSpc="1">
            <a:prstTxWarp prst="textNoShape">
              <a:avLst/>
            </a:prstTxWarp>
          </a:bodyPr>
          <a:lstStyle/>
          <a:p>
            <a:pPr rtl="0" fontAlgn="base">
              <a:spcBef>
                <a:spcPct val="0"/>
              </a:spcBef>
              <a:spcAft>
                <a:spcPct val="0"/>
              </a:spcAft>
              <a:defRPr/>
            </a:pPr>
            <a:fld id="{48AA73D9-B166-489B-B84F-4D1FAC461DE5}" type="slidenum">
              <a:rPr lang="it-IT" smtClean="0"/>
              <a:pPr rtl="0" fontAlgn="base">
                <a:spcBef>
                  <a:spcPct val="0"/>
                </a:spcBef>
                <a:spcAft>
                  <a:spcPct val="0"/>
                </a:spcAft>
                <a:defRPr/>
              </a:pPr>
              <a:t>29</a:t>
            </a:fld>
            <a:endParaRPr lang="it-IT"/>
          </a:p>
        </p:txBody>
      </p:sp>
    </p:spTree>
    <p:extLst>
      <p:ext uri="{BB962C8B-B14F-4D97-AF65-F5344CB8AC3E}">
        <p14:creationId xmlns:p14="http://schemas.microsoft.com/office/powerpoint/2010/main" xmlns="" val="906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FR" dirty="0"/>
              <a:t>Tout au long de cette présentation, nous nous concentrerons sur « 5 messages à retenir ». Le premier message à retenir sur les anomalies congénitales est que celles-ci ne concernent qu’un type de maladie congénitale particulier. Toutes les anomalies congénitales sont des maladies congénitales, mais les maladies congénitales ne sont pas toutes des anomalies congénitales. </a:t>
            </a:r>
          </a:p>
          <a:p>
            <a:pPr rtl="0"/>
            <a:endParaRPr lang="en-US" baseline="0" dirty="0"/>
          </a:p>
          <a:p>
            <a:pPr rtl="0"/>
            <a:r>
              <a:rPr lang="fr-FR" dirty="0"/>
              <a:t>----------</a:t>
            </a:r>
          </a:p>
          <a:p>
            <a:pPr rtl="0"/>
            <a:r>
              <a:rPr lang="fr-FR" dirty="0"/>
              <a:t>Les anomalies congénitales forment un groupe spécifique appartenant à la catégorie des maladies congénitales.</a:t>
            </a:r>
          </a:p>
          <a:p>
            <a:pPr rtl="0"/>
            <a:r>
              <a:rPr lang="fr-FR" dirty="0"/>
              <a:t>Nous aborderons le thème des anomalies congénitales, de leur étiologie, de leur charge, des interventions et de la surveillance (qui comprend la constatation des anomalies congénitales ET également l’usage de la collecte des données)</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3</a:t>
            </a:fld>
            <a:endParaRPr lang="it-IT"/>
          </a:p>
        </p:txBody>
      </p:sp>
    </p:spTree>
    <p:extLst>
      <p:ext uri="{BB962C8B-B14F-4D97-AF65-F5344CB8AC3E}">
        <p14:creationId xmlns:p14="http://schemas.microsoft.com/office/powerpoint/2010/main" xmlns="" val="37179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FR"/>
              <a:t>Il existe de nombreuses options de traitement pour les anomalies congénitales, qu’elles soient chirurgicales ou médicales ou qu’il s’agisse de soins et de gestion de soutien. </a:t>
            </a:r>
          </a:p>
          <a:p>
            <a:pPr rtl="0"/>
            <a:endParaRPr lang="en-US" baseline="0" dirty="0"/>
          </a:p>
          <a:p>
            <a:pPr rtl="0"/>
            <a:r>
              <a:rPr lang="fr-FR"/>
              <a:t>Un traitement chirurgical peut avoir lieu avant la naissance ou après la naissance, selon la maladie. </a:t>
            </a:r>
          </a:p>
          <a:p>
            <a:pPr rtl="0"/>
            <a:endParaRPr lang="en-US" baseline="0" dirty="0"/>
          </a:p>
          <a:p>
            <a:pPr rtl="0"/>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30</a:t>
            </a:fld>
            <a:endParaRPr lang="it-IT"/>
          </a:p>
        </p:txBody>
      </p:sp>
    </p:spTree>
    <p:extLst>
      <p:ext uri="{BB962C8B-B14F-4D97-AF65-F5344CB8AC3E}">
        <p14:creationId xmlns:p14="http://schemas.microsoft.com/office/powerpoint/2010/main" xmlns="" val="175149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rtlCol="0"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a:t>De nombreux enfants atteints d’anomalies congénitales peuvent s’intégrer pleinement dans la société et vivre une vie heureuse et en bonne santé. Cependant, il est important qu’ils reçoivent un soutien des parents, des écoles et des organisations dans lesquelles ils sont impliqués. La législation peut aider à éliminer les obstacles pour que les personnes souffrant d’un handicap puissent s’intégrer davantage dans la société. </a:t>
            </a:r>
            <a:endParaRPr lang="it-IT" dirty="0"/>
          </a:p>
          <a:p>
            <a:pPr rtl="0" eaLnBrk="1" hangingPunct="1">
              <a:spcBef>
                <a:spcPct val="0"/>
              </a:spcBef>
            </a:pPr>
            <a:endParaRPr lang="it-IT" dirty="0"/>
          </a:p>
        </p:txBody>
      </p:sp>
      <p:sp>
        <p:nvSpPr>
          <p:cNvPr id="45060" name="Segnaposto numero diapositiva 3"/>
          <p:cNvSpPr>
            <a:spLocks noGrp="1"/>
          </p:cNvSpPr>
          <p:nvPr>
            <p:ph type="sldNum" sz="quarter" idx="5"/>
          </p:nvPr>
        </p:nvSpPr>
        <p:spPr bwMode="auto">
          <a:ln>
            <a:miter lim="800000"/>
            <a:headEnd/>
            <a:tailEnd/>
          </a:ln>
        </p:spPr>
        <p:txBody>
          <a:bodyPr wrap="square" numCol="1" rtlCol="0" anchorCtr="0" compatLnSpc="1">
            <a:prstTxWarp prst="textNoShape">
              <a:avLst/>
            </a:prstTxWarp>
          </a:bodyPr>
          <a:lstStyle/>
          <a:p>
            <a:pPr rtl="0" fontAlgn="base">
              <a:spcBef>
                <a:spcPct val="0"/>
              </a:spcBef>
              <a:spcAft>
                <a:spcPct val="0"/>
              </a:spcAft>
              <a:defRPr/>
            </a:pPr>
            <a:fld id="{48AA73D9-B166-489B-B84F-4D1FAC461DE5}" type="slidenum">
              <a:rPr lang="it-IT" smtClean="0"/>
              <a:pPr rtl="0" fontAlgn="base">
                <a:spcBef>
                  <a:spcPct val="0"/>
                </a:spcBef>
                <a:spcAft>
                  <a:spcPct val="0"/>
                </a:spcAft>
                <a:defRPr/>
              </a:pPr>
              <a:t>31</a:t>
            </a:fld>
            <a:endParaRPr lang="it-IT"/>
          </a:p>
        </p:txBody>
      </p:sp>
    </p:spTree>
    <p:extLst>
      <p:ext uri="{BB962C8B-B14F-4D97-AF65-F5344CB8AC3E}">
        <p14:creationId xmlns:p14="http://schemas.microsoft.com/office/powerpoint/2010/main" xmlns="" val="1709057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FR"/>
              <a:t>Les femmes peuvent prendre différentes mesures pour aider à prévenir les anomalies congénitales. Pour la prévention primaire, les femmes doivent éviter et gérer certains facteurs de risque reconnus, tels que d’éviter de consommer de l’alcool, de fumer et de prendre certains médicaments. Elles doivent également être conscientes de l’existence de certaines techniques de soin de préconception, telles que la consommation d’acide folique. Les méthodes de prévention secondaire se concentrent sur le dépistage des nourrissons. Un tel dépistage inclut des tests diagnostiques pour les troubles du métabolisme. </a:t>
            </a:r>
          </a:p>
          <a:p>
            <a:pPr rtl="0"/>
            <a:endParaRPr lang="en-US" baseline="0" dirty="0"/>
          </a:p>
          <a:p>
            <a:pPr rtl="0"/>
            <a:r>
              <a:rPr lang="fr-FR"/>
              <a:t>En outre, les femmes doivent chercher conseil auprès d’un prestataire de soins de santé adéquat, soit avant la conception, soit après un diagnostic prénatal. </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32</a:t>
            </a:fld>
            <a:endParaRPr lang="it-IT"/>
          </a:p>
        </p:txBody>
      </p:sp>
    </p:spTree>
    <p:extLst>
      <p:ext uri="{BB962C8B-B14F-4D97-AF65-F5344CB8AC3E}">
        <p14:creationId xmlns:p14="http://schemas.microsoft.com/office/powerpoint/2010/main" xmlns="" val="1099316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t>Le dernier message à retenir que nous souhaitons vous faire passer aujourd’hui est que la surveillance de la santé publique est un outil nécessaire et puissant.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33</a:t>
            </a:fld>
            <a:endParaRPr lang="it-IT"/>
          </a:p>
        </p:txBody>
      </p:sp>
    </p:spTree>
    <p:extLst>
      <p:ext uri="{BB962C8B-B14F-4D97-AF65-F5344CB8AC3E}">
        <p14:creationId xmlns:p14="http://schemas.microsoft.com/office/powerpoint/2010/main" xmlns="" val="923626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La surveillance de la santé publique est définie comme la collecte, l’analyse et l’interprétation continue et systématique des données de santé essentielles pour la planification, la mise en œuvre et l’évaluation de la pratique en matière de santé publique. La surveillance de la santé publique est un outil nécessaire qui nous permet de déterminer les tendances de la prévalence des différents types d’anomalies congénitales parmi une population définie, et de détecter des foyers ou des épidémies d’anomalies congénitales. La surveillance fournit en outre une base pour la recherche épidémiologique et les programmes de prévention, elle permet l’évaluer les programmes de prévention et de produire des résultats et des données qui peuvent être interprétés et divulgués par des organisations partenaires en temps opportun. </a:t>
            </a:r>
          </a:p>
        </p:txBody>
      </p:sp>
      <p:sp>
        <p:nvSpPr>
          <p:cNvPr id="4" name="Slide Number Placeholder 3"/>
          <p:cNvSpPr>
            <a:spLocks noGrp="1"/>
          </p:cNvSpPr>
          <p:nvPr>
            <p:ph type="sldNum" sz="quarter" idx="10"/>
          </p:nvPr>
        </p:nvSpPr>
        <p:spPr/>
        <p:txBody>
          <a:bodyPr rtlCol="0"/>
          <a:lstStyle/>
          <a:p>
            <a:pPr rtl="0"/>
            <a:fld id="{F72A836D-EF13-45B1-AD3E-4BDC57F1523A}" type="slidenum">
              <a:rPr lang="it-IT" smtClean="0"/>
              <a:pPr rtl="0"/>
              <a:t>34</a:t>
            </a:fld>
            <a:endParaRPr lang="it-IT"/>
          </a:p>
        </p:txBody>
      </p:sp>
    </p:spTree>
    <p:extLst>
      <p:ext uri="{BB962C8B-B14F-4D97-AF65-F5344CB8AC3E}">
        <p14:creationId xmlns:p14="http://schemas.microsoft.com/office/powerpoint/2010/main" xmlns="" val="2391815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rtlCol="0"/>
          <a:lstStyle/>
          <a:p>
            <a:pPr rtl="0"/>
            <a:fld id="{40A6B8AB-D69F-402B-8992-A4CD209A17E0}" type="slidenum">
              <a:rPr lang="en-US" smtClean="0">
                <a:latin typeface="Arial" pitchFamily="34" charset="0"/>
              </a:rPr>
              <a:pPr rtl="0"/>
              <a:t>35</a:t>
            </a:fld>
            <a:endParaRPr lang="en-US">
              <a:latin typeface="Arial" pitchFamily="34" charset="0"/>
            </a:endParaRPr>
          </a:p>
        </p:txBody>
      </p:sp>
      <p:sp>
        <p:nvSpPr>
          <p:cNvPr id="133123"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rtlCol="0" anchor="b"/>
          <a:lstStyle/>
          <a:p>
            <a:pPr algn="r" defTabSz="928773" rtl="0"/>
            <a:fld id="{5E9961A3-DFFA-432D-AEE1-D386FBF642B9}" type="slidenum">
              <a:rPr lang="en-US" sz="1200"/>
              <a:pPr algn="r" defTabSz="928773" rtl="0"/>
              <a:t>35</a:t>
            </a:fld>
            <a:endParaRPr lang="en-US" sz="1200"/>
          </a:p>
        </p:txBody>
      </p:sp>
      <p:sp>
        <p:nvSpPr>
          <p:cNvPr id="133124"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rtlCol="0" anchor="b"/>
          <a:lstStyle/>
          <a:p>
            <a:pPr algn="r" defTabSz="928773" rtl="0"/>
            <a:fld id="{2FC93113-AA6F-4001-B057-4CFD27230471}" type="slidenum">
              <a:rPr lang="en-US" sz="1200"/>
              <a:pPr algn="r" defTabSz="928773" rtl="0"/>
              <a:t>35</a:t>
            </a:fld>
            <a:endParaRPr lang="en-US" sz="1200"/>
          </a:p>
        </p:txBody>
      </p:sp>
      <p:sp>
        <p:nvSpPr>
          <p:cNvPr id="133125"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rtlCol="0" anchor="b"/>
          <a:lstStyle/>
          <a:p>
            <a:pPr algn="r" defTabSz="928773" rtl="0"/>
            <a:fld id="{AA1A8A80-9510-4A01-81C0-55D6830D0233}" type="slidenum">
              <a:rPr lang="en-US" sz="1200"/>
              <a:pPr algn="r" defTabSz="928773" rtl="0"/>
              <a:t>35</a:t>
            </a:fld>
            <a:endParaRPr lang="en-US" sz="1200"/>
          </a:p>
        </p:txBody>
      </p:sp>
      <p:sp>
        <p:nvSpPr>
          <p:cNvPr id="133126" name="Rectangle 2"/>
          <p:cNvSpPr>
            <a:spLocks noGrp="1" noRot="1" noChangeAspect="1" noChangeArrowheads="1" noTextEdit="1"/>
          </p:cNvSpPr>
          <p:nvPr>
            <p:ph type="sldImg"/>
          </p:nvPr>
        </p:nvSpPr>
        <p:spPr>
          <a:xfrm>
            <a:off x="1089025" y="692150"/>
            <a:ext cx="4645025" cy="3484563"/>
          </a:xfrm>
          <a:ln/>
        </p:spPr>
      </p:sp>
      <p:sp>
        <p:nvSpPr>
          <p:cNvPr id="133127" name="Rectangle 3"/>
          <p:cNvSpPr>
            <a:spLocks noGrp="1" noChangeArrowheads="1"/>
          </p:cNvSpPr>
          <p:nvPr>
            <p:ph type="body" idx="1"/>
          </p:nvPr>
        </p:nvSpPr>
        <p:spPr>
          <a:xfrm>
            <a:off x="611881" y="4535491"/>
            <a:ext cx="6048893" cy="4183062"/>
          </a:xfrm>
          <a:noFill/>
          <a:ln/>
        </p:spPr>
        <p:txBody>
          <a:bodyPr rtlCol="0"/>
          <a:lstStyle/>
          <a:p>
            <a:pPr rtl="0">
              <a:buFont typeface="Wingdings" pitchFamily="2" charset="2"/>
              <a:buNone/>
            </a:pPr>
            <a:r>
              <a:rPr lang="fr-FR" sz="1400">
                <a:latin typeface="Arial" pitchFamily="34" charset="0"/>
              </a:rPr>
              <a:t> </a:t>
            </a:r>
            <a:endParaRPr lang="en-US" b="1" dirty="0">
              <a:solidFill>
                <a:schemeClr val="bg2"/>
              </a:solidFill>
              <a:latin typeface="Arial" pitchFamily="34" charset="0"/>
            </a:endParaRPr>
          </a:p>
          <a:p>
            <a:pPr marL="0" marR="0" indent="0" algn="l" defTabSz="914400" rtl="0" eaLnBrk="1" fontAlgn="auto" latinLnBrk="0" hangingPunct="1">
              <a:lnSpc>
                <a:spcPct val="100000"/>
              </a:lnSpc>
              <a:spcBef>
                <a:spcPct val="20000"/>
              </a:spcBef>
              <a:spcAft>
                <a:spcPts val="0"/>
              </a:spcAft>
              <a:buClr>
                <a:schemeClr val="tx1"/>
              </a:buClr>
              <a:buSzPct val="80000"/>
              <a:buFont typeface="Wingdings" pitchFamily="2" charset="2"/>
              <a:buNone/>
              <a:tabLst/>
              <a:defRPr/>
            </a:pPr>
            <a:r>
              <a:rPr lang="fr-FR">
                <a:latin typeface="Arial" pitchFamily="34" charset="0"/>
              </a:rPr>
              <a:t>Enfin, nous souhaitons remercier nos partenaires et collègues de l’ICBD, de l’OMS et des CDC de nous avoir aidés à préparer cette présentation. </a:t>
            </a:r>
            <a:endParaRPr lang="en-US" dirty="0">
              <a:latin typeface="Arial" pitchFamily="34" charset="0"/>
            </a:endParaRPr>
          </a:p>
          <a:p>
            <a:pPr marL="0" indent="0" rtl="0">
              <a:spcBef>
                <a:spcPct val="20000"/>
              </a:spcBef>
              <a:buClr>
                <a:schemeClr val="tx1"/>
              </a:buClr>
              <a:buSzPct val="80000"/>
              <a:buFont typeface="Wingdings" pitchFamily="2" charset="2"/>
              <a:buNone/>
              <a:defRPr/>
            </a:pPr>
            <a:endParaRPr lang="en-US" dirty="0">
              <a:latin typeface="Arial" pitchFamily="34" charset="0"/>
            </a:endParaRPr>
          </a:p>
        </p:txBody>
      </p:sp>
    </p:spTree>
    <p:extLst>
      <p:ext uri="{BB962C8B-B14F-4D97-AF65-F5344CB8AC3E}">
        <p14:creationId xmlns:p14="http://schemas.microsoft.com/office/powerpoint/2010/main" xmlns="" val="219052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36</a:t>
            </a:fld>
            <a:endParaRPr lang="it-IT"/>
          </a:p>
        </p:txBody>
      </p:sp>
    </p:spTree>
    <p:extLst>
      <p:ext uri="{BB962C8B-B14F-4D97-AF65-F5344CB8AC3E}">
        <p14:creationId xmlns:p14="http://schemas.microsoft.com/office/powerpoint/2010/main" xmlns="" val="93735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92500"/>
          </a:bodyPr>
          <a:lstStyle/>
          <a:p>
            <a:pPr defTabSz="922879" rtl="0">
              <a:defRPr/>
            </a:pPr>
            <a:r>
              <a:rPr lang="fr-FR"/>
              <a:t>Comme nous le voyons sur cette diapositive, les anomalies congénitales sont un sous-groupe spécifique appartenant au groupe plus large des maladies congénitales. Les </a:t>
            </a:r>
            <a:r>
              <a:rPr lang="fr-FR" i="1"/>
              <a:t>anomalies congénitales</a:t>
            </a:r>
            <a:r>
              <a:rPr lang="fr-FR"/>
              <a:t> peuvent ensuite être classées sous l'appellation d’anomalies structurelles ou fonctionnelles. </a:t>
            </a:r>
            <a:endParaRPr lang="en-US" dirty="0"/>
          </a:p>
          <a:p>
            <a:pPr defTabSz="922879" rtl="0">
              <a:defRPr/>
            </a:pPr>
            <a:endParaRPr lang="en-US" baseline="0" dirty="0"/>
          </a:p>
          <a:p>
            <a:r>
              <a:rPr lang="fr-FR"/>
              <a:t>Les anomalies congénitales </a:t>
            </a:r>
            <a:r>
              <a:rPr lang="fr-FR" b="1"/>
              <a:t>structurelles</a:t>
            </a:r>
            <a:r>
              <a:rPr lang="fr-FR"/>
              <a:t> </a:t>
            </a:r>
            <a:r>
              <a:rPr lang="fr-FR" sz="1200" b="0">
                <a:solidFill>
                  <a:schemeClr val="bg2"/>
                </a:solidFill>
              </a:rPr>
              <a:t>sont des anomalies de la structure corporelle</a:t>
            </a:r>
            <a:r>
              <a:rPr lang="fr-FR"/>
              <a:t> </a:t>
            </a:r>
            <a:r>
              <a:rPr lang="fr-FR" sz="1200" b="0">
                <a:solidFill>
                  <a:schemeClr val="tx1"/>
                </a:solidFill>
              </a:rPr>
              <a:t>qui</a:t>
            </a:r>
            <a:r>
              <a:rPr lang="fr-FR"/>
              <a:t> peuvent être internes ou externes. Des exemples incluent les malformations cardiaques et les anomalies du tube neural.</a:t>
            </a:r>
          </a:p>
          <a:p>
            <a:r>
              <a:rPr lang="fr-FR"/>
              <a:t>Les anomalies congénitales </a:t>
            </a:r>
            <a:r>
              <a:rPr lang="fr-FR" b="1"/>
              <a:t>fonctionnelles</a:t>
            </a:r>
            <a:r>
              <a:rPr lang="fr-FR"/>
              <a:t> sont des anomalies liées à la façon dont une partie ou un système du corps fonctionne.  Des exemples incluent la surdité et la paralysie cérébrale. </a:t>
            </a:r>
          </a:p>
          <a:p>
            <a:pPr defTabSz="922879" rtl="0">
              <a:defRPr/>
            </a:pPr>
            <a:endParaRPr lang="en-US" baseline="0" dirty="0"/>
          </a:p>
          <a:p>
            <a:pPr defTabSz="922879" rtl="0">
              <a:defRPr/>
            </a:pPr>
            <a:r>
              <a:rPr lang="fr-FR" i="1"/>
              <a:t>Remarquez</a:t>
            </a:r>
            <a:r>
              <a:rPr lang="fr-FR"/>
              <a:t> qu’il existe </a:t>
            </a:r>
            <a:r>
              <a:rPr lang="fr-FR" b="1"/>
              <a:t>d’autres</a:t>
            </a:r>
            <a:r>
              <a:rPr lang="fr-FR"/>
              <a:t> pathologies congénitales qui ne sont pas classées sous la forme d’anomalies congénitales. Des exemples incluent le retard de croissance </a:t>
            </a:r>
            <a:r>
              <a:rPr lang="fr-FR" b="1"/>
              <a:t>intra-utérin</a:t>
            </a:r>
            <a:r>
              <a:rPr lang="fr-FR"/>
              <a:t> (RCIU) et la naissance prématurée. </a:t>
            </a:r>
          </a:p>
          <a:p>
            <a:pPr defTabSz="922879" rtl="0">
              <a:defRPr/>
            </a:pPr>
            <a:endParaRPr lang="en-US" baseline="0" dirty="0"/>
          </a:p>
          <a:p>
            <a:pPr defTabSz="922879" rtl="0">
              <a:defRPr/>
            </a:pPr>
            <a:r>
              <a:rPr lang="fr-FR"/>
              <a:t>---------</a:t>
            </a:r>
          </a:p>
          <a:p>
            <a:pPr defTabSz="922879" rtl="0">
              <a:defRPr/>
            </a:pPr>
            <a:endParaRPr lang="en-US" baseline="0" dirty="0"/>
          </a:p>
          <a:p>
            <a:pPr defTabSz="922879" rtl="0">
              <a:defRPr/>
            </a:pPr>
            <a:r>
              <a:rPr lang="fr-FR"/>
              <a:t>Comme vous pouvez le voir, les anomalies congénitales sont un sous-groupe des maladies congénitales.  Les anomalies congénitales peuvent être structurelles ou fonctionnelles.  Le reste de la présentation portera sur les anomalies congénitales structurelles.  </a:t>
            </a:r>
          </a:p>
          <a:p>
            <a:pPr defTabSz="922879" rtl="0">
              <a:defRPr/>
            </a:pPr>
            <a:endParaRPr lang="en-US" baseline="0" dirty="0"/>
          </a:p>
          <a:p>
            <a:pPr defTabSz="922879" rtl="0">
              <a:defRPr/>
            </a:pPr>
            <a:r>
              <a:rPr lang="fr-FR"/>
              <a:t>D’autres maladies congénitales incluent le retard de croissance intra-utérin et la naissance prématurée</a:t>
            </a:r>
            <a:endParaRPr lang="en-US" dirty="0"/>
          </a:p>
          <a:p>
            <a:pPr defTabSz="922879" rtl="0">
              <a:defRPr/>
            </a:pPr>
            <a:endParaRPr lang="en-US" baseline="0" dirty="0"/>
          </a:p>
          <a:p>
            <a:pPr defTabSz="922879" rtl="0">
              <a:defRPr/>
            </a:pPr>
            <a:endParaRPr lang="en-US" baseline="0" dirty="0"/>
          </a:p>
          <a:p>
            <a:pPr defTabSz="922879" rtl="0">
              <a:defRPr/>
            </a:pPr>
            <a:endParaRPr lang="en-US" baseline="0" dirty="0"/>
          </a:p>
          <a:p>
            <a:pPr defTabSz="922879" rtl="0">
              <a:defRPr/>
            </a:pPr>
            <a:endParaRPr lang="en-US" b="0" dirty="0"/>
          </a:p>
          <a:p>
            <a:pPr defTabSz="922879" rtl="0">
              <a:defRPr/>
            </a:pPr>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4</a:t>
            </a:fld>
            <a:endParaRPr lang="it-IT"/>
          </a:p>
        </p:txBody>
      </p:sp>
    </p:spTree>
    <p:extLst>
      <p:ext uri="{BB962C8B-B14F-4D97-AF65-F5344CB8AC3E}">
        <p14:creationId xmlns:p14="http://schemas.microsoft.com/office/powerpoint/2010/main" xmlns="" val="25399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Comme nous l’avons évoqué précédemment, les anomalies congénitales peuvent être structurelles ou fonctionnelles. Les anomalies congénitales structurelles sont des anomalies de la structure corporelle et figurent dans la classification du Chapitre 17 de </a:t>
            </a:r>
            <a:r>
              <a:rPr lang="fr-FR" i="0"/>
              <a:t>l’outil de Classification internationale des maladies, également connu sous le nom de ICD-10).</a:t>
            </a:r>
            <a:r>
              <a:rPr lang="fr-FR" i="1"/>
              <a:t> </a:t>
            </a:r>
            <a:r>
              <a:rPr lang="fr-FR" i="0"/>
              <a:t>Les codes </a:t>
            </a:r>
            <a:r>
              <a:rPr lang="fr-FR" i="1"/>
              <a:t>ICD-10</a:t>
            </a:r>
            <a:r>
              <a:rPr lang="fr-FR" i="0"/>
              <a:t> vont de Q00 à Q99. </a:t>
            </a:r>
          </a:p>
          <a:p>
            <a:pPr rtl="0"/>
            <a:r>
              <a:rPr lang="fr-FR" i="0"/>
              <a:t>----------</a:t>
            </a:r>
          </a:p>
          <a:p>
            <a:pPr rtl="0"/>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a:t>Les anomalies de la structure corporelle sont classées dans le groupe ICD 10, au chapitre 17 et incluent Q00 à Q99. La classification et la codification seront traitées plus en détail au cours de la formation.</a:t>
            </a:r>
            <a:endParaRPr lang="en-US" dirty="0"/>
          </a:p>
          <a:p>
            <a:pPr rtl="0"/>
            <a:endParaRPr lang="en-US" i="1" baseline="0" dirty="0"/>
          </a:p>
          <a:p>
            <a:pPr rtl="0"/>
            <a:endParaRPr lang="en-US" baseline="0" dirty="0"/>
          </a:p>
          <a:p>
            <a:pPr rtl="0"/>
            <a:endParaRPr lang="en-US"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5</a:t>
            </a:fld>
            <a:endParaRPr lang="en-US"/>
          </a:p>
        </p:txBody>
      </p:sp>
    </p:spTree>
    <p:extLst>
      <p:ext uri="{BB962C8B-B14F-4D97-AF65-F5344CB8AC3E}">
        <p14:creationId xmlns:p14="http://schemas.microsoft.com/office/powerpoint/2010/main" xmlns="" val="315937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Comme nous l’avons évoqué précédemment, les anomalies congénitales peuvent être structurelles ou fonctionnelles. Les anomalies congénitales structurelles sont des anomalies de la structure corporelle et figurent dans la classification du Chapitre 17 de </a:t>
            </a:r>
            <a:r>
              <a:rPr lang="fr-FR" i="0"/>
              <a:t>l’outil de Classification internationale des maladies, également connu sous le nom de ICD-10).</a:t>
            </a:r>
            <a:r>
              <a:rPr lang="fr-FR" i="1"/>
              <a:t> </a:t>
            </a:r>
            <a:r>
              <a:rPr lang="fr-FR" i="0"/>
              <a:t>Les codes </a:t>
            </a:r>
            <a:r>
              <a:rPr lang="fr-FR" i="1"/>
              <a:t>ICD-10</a:t>
            </a:r>
            <a:r>
              <a:rPr lang="fr-FR" i="0"/>
              <a:t> vont de Q00 à Q99. </a:t>
            </a:r>
          </a:p>
          <a:p>
            <a:pPr rtl="0"/>
            <a:r>
              <a:rPr lang="fr-FR" i="0"/>
              <a:t>----------</a:t>
            </a:r>
          </a:p>
          <a:p>
            <a:pPr rtl="0"/>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a:t>Les anomalies de la structure corporelle sont classées dans le groupe ICD 10, au chapitre 17 et incluent Q00 à Q99. La classification et la codification seront traitées plus en détail au cours de la formation.</a:t>
            </a:r>
            <a:endParaRPr lang="en-US" dirty="0"/>
          </a:p>
          <a:p>
            <a:pPr rtl="0"/>
            <a:endParaRPr lang="en-US" i="1" baseline="0" dirty="0"/>
          </a:p>
          <a:p>
            <a:pPr rtl="0"/>
            <a:endParaRPr lang="en-US" baseline="0"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6</a:t>
            </a:fld>
            <a:endParaRPr lang="en-US"/>
          </a:p>
        </p:txBody>
      </p:sp>
    </p:spTree>
    <p:extLst>
      <p:ext uri="{BB962C8B-B14F-4D97-AF65-F5344CB8AC3E}">
        <p14:creationId xmlns:p14="http://schemas.microsoft.com/office/powerpoint/2010/main" xmlns="" val="258747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sz="1200" kern="1200">
                <a:solidFill>
                  <a:schemeClr val="tx1"/>
                </a:solidFill>
                <a:effectLst/>
                <a:latin typeface="+mn-lt"/>
                <a:ea typeface="+mn-ea"/>
                <a:cs typeface="+mn-cs"/>
              </a:rPr>
              <a:t>En raison de la grande hétérogénéité des anomalies congénitales, il est souvent utile de les décrire ou de les classifier. Nous utilisons généralement quatre catégories descriptives : site, pathogenèse, impact sur la santé et présentation clinique. </a:t>
            </a:r>
          </a:p>
          <a:p>
            <a:pPr rtl="0"/>
            <a:endParaRPr lang="en-US" sz="1200" kern="1200" dirty="0">
              <a:solidFill>
                <a:schemeClr val="tx1"/>
              </a:solidFill>
              <a:effectLst/>
              <a:latin typeface="+mn-lt"/>
              <a:ea typeface="+mn-ea"/>
              <a:cs typeface="+mn-cs"/>
            </a:endParaRPr>
          </a:p>
          <a:p>
            <a:pPr rtl="0"/>
            <a:r>
              <a:rPr lang="fr-FR" sz="1200" kern="1200">
                <a:solidFill>
                  <a:schemeClr val="tx1"/>
                </a:solidFill>
                <a:effectLst/>
                <a:latin typeface="+mn-lt"/>
                <a:ea typeface="+mn-ea"/>
                <a:cs typeface="+mn-cs"/>
              </a:rPr>
              <a:t>------------</a:t>
            </a:r>
          </a:p>
          <a:p>
            <a:pPr rtl="0"/>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Les anomalies congénitales sont souvent classées en quatre catégories descriptives : site, pathogenèse, impact sur la santé et présentation clinique.  </a:t>
            </a:r>
          </a:p>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7</a:t>
            </a:fld>
            <a:endParaRPr lang="en-US"/>
          </a:p>
        </p:txBody>
      </p:sp>
    </p:spTree>
    <p:extLst>
      <p:ext uri="{BB962C8B-B14F-4D97-AF65-F5344CB8AC3E}">
        <p14:creationId xmlns:p14="http://schemas.microsoft.com/office/powerpoint/2010/main" xmlns="" val="225596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La première chose à considérer lors de la classification des anomalies congénitales est l’ </a:t>
            </a:r>
            <a:r>
              <a:rPr lang="fr-FR" b="1" dirty="0"/>
              <a:t>emplacement</a:t>
            </a:r>
            <a:r>
              <a:rPr lang="fr-FR" dirty="0"/>
              <a:t> de l’anomalie. Cette catégorie se décompose en externe et interne. </a:t>
            </a:r>
          </a:p>
          <a:p>
            <a:pPr rtl="0"/>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a:solidFill>
                  <a:schemeClr val="tx1"/>
                </a:solidFill>
                <a:latin typeface="+mn-lt"/>
                <a:ea typeface="+mn-ea"/>
                <a:cs typeface="+mn-cs"/>
              </a:rPr>
              <a:t>Les anomalies congénitales externes</a:t>
            </a:r>
            <a:r>
              <a:rPr lang="fr-FR" sz="1200" b="0" i="0" u="none" strike="noStrike" kern="1200" dirty="0">
                <a:solidFill>
                  <a:schemeClr val="tx1"/>
                </a:solidFill>
                <a:latin typeface="+mn-lt"/>
                <a:ea typeface="+mn-ea"/>
                <a:cs typeface="+mn-cs"/>
              </a:rPr>
              <a:t> sont facilement identifiées par inspection pendant un examen physique.</a:t>
            </a:r>
            <a:r>
              <a:rPr lang="fr-FR" dirty="0"/>
              <a:t> Elles </a:t>
            </a:r>
            <a:r>
              <a:rPr lang="fr-FR" sz="1200" b="0" i="0" u="none" strike="noStrike" kern="1200" dirty="0">
                <a:solidFill>
                  <a:schemeClr val="tx1"/>
                </a:solidFill>
                <a:latin typeface="+mn-lt"/>
                <a:ea typeface="+mn-ea"/>
                <a:cs typeface="+mn-cs"/>
              </a:rPr>
              <a:t>peuvent être signalées de plusieurs </a:t>
            </a:r>
            <a:r>
              <a:rPr lang="fr-FR" sz="1200" b="0" i="1" u="none" strike="noStrike" kern="1200" dirty="0">
                <a:solidFill>
                  <a:schemeClr val="tx1"/>
                </a:solidFill>
                <a:latin typeface="+mn-lt"/>
                <a:ea typeface="+mn-ea"/>
                <a:cs typeface="+mn-cs"/>
              </a:rPr>
              <a:t>façons. Il </a:t>
            </a:r>
            <a:r>
              <a:rPr lang="fr-FR" sz="1200" b="0" i="0" u="none" strike="noStrike" kern="1200" dirty="0">
                <a:solidFill>
                  <a:schemeClr val="tx1"/>
                </a:solidFill>
                <a:latin typeface="+mn-lt"/>
                <a:ea typeface="+mn-ea"/>
                <a:cs typeface="+mn-cs"/>
              </a:rPr>
              <a:t>peut y avoir un diagnostic spécifique, une description écrite, un code </a:t>
            </a:r>
            <a:r>
              <a:rPr lang="fr-FR" sz="1200" b="0" i="0" u="none" strike="noStrike" kern="1200" dirty="0" err="1">
                <a:solidFill>
                  <a:schemeClr val="tx1"/>
                </a:solidFill>
                <a:latin typeface="+mn-lt"/>
                <a:ea typeface="+mn-ea"/>
                <a:cs typeface="+mn-cs"/>
              </a:rPr>
              <a:t>ICD</a:t>
            </a:r>
            <a:r>
              <a:rPr lang="fr-FR" sz="1200" b="0" i="0" u="none" strike="noStrike" kern="1200" dirty="0">
                <a:solidFill>
                  <a:schemeClr val="tx1"/>
                </a:solidFill>
                <a:latin typeface="+mn-lt"/>
                <a:ea typeface="+mn-ea"/>
                <a:cs typeface="+mn-cs"/>
              </a:rPr>
              <a:t> ou une photographie. </a:t>
            </a:r>
            <a:r>
              <a:rPr lang="fr-FR" dirty="0"/>
              <a:t>Étant facilement reconnaissables à la naissance, les anomalies externes constituent un choix idéal pour débuter un programme de surveillance.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Les anomalies congénitales internes</a:t>
            </a:r>
            <a:r>
              <a:rPr lang="fr-FR" dirty="0"/>
              <a:t> requièrent des techniques d’imagerie, de la chirurgie, une autopsie ou d’autres procédures spécialisées. En raison du fait qu’elles ne sont pas visibles sur simple évaluation, elles donnent souvent lieu à un diagnostic tardif. Le signalement s’effectue généralement APRÈS avoir réalisé les études diagnostiques.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latin typeface="+mn-lt"/>
                <a:ea typeface="+mn-ea"/>
                <a:cs typeface="+mn-cs"/>
              </a:rPr>
              <a:t>Pour les anomalies internes comme externes, celles présentes dans les </a:t>
            </a:r>
            <a:r>
              <a:rPr lang="fr-FR" sz="1200" b="0" i="0" u="none" strike="noStrike" kern="1200" dirty="0" err="1">
                <a:solidFill>
                  <a:schemeClr val="tx1"/>
                </a:solidFill>
                <a:latin typeface="+mn-lt"/>
                <a:ea typeface="+mn-ea"/>
                <a:cs typeface="+mn-cs"/>
              </a:rPr>
              <a:t>mortinaissances</a:t>
            </a:r>
            <a:r>
              <a:rPr lang="fr-FR" sz="1200" b="0" i="0" u="none" strike="noStrike" kern="1200" dirty="0">
                <a:solidFill>
                  <a:schemeClr val="tx1"/>
                </a:solidFill>
                <a:latin typeface="+mn-lt"/>
                <a:ea typeface="+mn-ea"/>
                <a:cs typeface="+mn-cs"/>
              </a:rPr>
              <a:t> et les interruptions de grossesse ne seront pas toutes signalées si l’imagerie prénatale ou les rapports d’autopsie ne sont pas inclus dans le système de surveillance.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latin typeface="+mn-lt"/>
                <a:ea typeface="+mn-ea"/>
                <a:cs typeface="+mn-cs"/>
              </a:rPr>
              <a:t>-------------</a:t>
            </a:r>
          </a:p>
          <a:p>
            <a:pPr rtl="0"/>
            <a:r>
              <a:rPr lang="fr-FR" dirty="0"/>
              <a:t>Site - cela se réfère à l’endroit où l’anomalie congénitale se trouve dans le corps, externe ou interne. Cela ne renvoie pas au site exact. </a:t>
            </a:r>
          </a:p>
          <a:p>
            <a:pPr rtl="0"/>
            <a:endParaRPr lang="en-US" sz="1200" b="0" i="0" u="none" strike="noStrike" kern="1200" baseline="0" dirty="0">
              <a:solidFill>
                <a:schemeClr val="tx1"/>
              </a:solidFill>
              <a:latin typeface="+mn-lt"/>
              <a:ea typeface="+mn-ea"/>
              <a:cs typeface="+mn-cs"/>
            </a:endParaRPr>
          </a:p>
          <a:p>
            <a:pPr rtl="0"/>
            <a:r>
              <a:rPr lang="fr-FR" sz="1200" b="0" i="0" u="none" strike="noStrike" kern="1200" dirty="0">
                <a:solidFill>
                  <a:schemeClr val="tx1"/>
                </a:solidFill>
                <a:latin typeface="+mn-lt"/>
                <a:ea typeface="+mn-ea"/>
                <a:cs typeface="+mn-cs"/>
              </a:rPr>
              <a:t>Les anomalies congénitales externes sont facilement identifiables à la naissance, comme pour le cas de l’anomalie du tube neural.  Les anomalies congénitales internes requièrent des études diagnostiques et l’expertise d’un examinateur. </a:t>
            </a:r>
            <a:r>
              <a:rPr lang="fr-BE" sz="1200" b="0" i="0" u="none" strike="noStrike" kern="1200" dirty="0" smtClean="0">
                <a:solidFill>
                  <a:schemeClr val="tx1"/>
                </a:solidFill>
                <a:latin typeface="+mn-lt"/>
                <a:ea typeface="+mn-ea"/>
                <a:cs typeface="+mn-cs"/>
              </a:rPr>
              <a:t>Les anomalies cardiaques congénitales constituent un exemple de ce type d’anomalies.</a:t>
            </a:r>
            <a:r>
              <a:rPr lang="fr-FR" sz="1200" b="0" i="0" u="none" strike="noStrike" kern="1200" dirty="0" smtClean="0">
                <a:solidFill>
                  <a:schemeClr val="tx1"/>
                </a:solidFill>
                <a:latin typeface="+mn-lt"/>
                <a:ea typeface="+mn-ea"/>
                <a:cs typeface="+mn-cs"/>
              </a:rPr>
              <a:t> </a:t>
            </a:r>
            <a:endParaRPr lang="fr-FR" sz="1200" b="0" i="0" u="none" strike="noStrike" kern="120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r>
              <a:rPr lang="fr-FR" dirty="0"/>
              <a:t>En raison du fait que les anomalies externes sont facilement reconnaissables à la naissance, la surveillance d’anomalies congénitales externes constitue un choix opportun à l’heure de mettre en place un programme de surveillance des anomalies congénitales</a:t>
            </a:r>
          </a:p>
          <a:p>
            <a:pPr rtl="0"/>
            <a:endParaRPr lang="en-US" baseline="0" dirty="0"/>
          </a:p>
          <a:p>
            <a:pPr rtl="0"/>
            <a:r>
              <a:rPr lang="fr-FR" dirty="0"/>
              <a:t>En raison du fait que les anomalies congénitales internes requièrent un certain niveau d’imagerie ou d’autre technologie diagnostique, un diagnostic tardif en résulte bien souvent.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pPr rtl="0"/>
              <a:t>8</a:t>
            </a:fld>
            <a:endParaRPr lang="en-US"/>
          </a:p>
        </p:txBody>
      </p:sp>
    </p:spTree>
    <p:extLst>
      <p:ext uri="{BB962C8B-B14F-4D97-AF65-F5344CB8AC3E}">
        <p14:creationId xmlns:p14="http://schemas.microsoft.com/office/powerpoint/2010/main" xmlns="" val="82283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92500" lnSpcReduction="10000"/>
          </a:bodyPr>
          <a:lstStyle/>
          <a:p>
            <a:pPr rtl="0"/>
            <a:r>
              <a:rPr lang="fr-FR" dirty="0"/>
              <a:t>Parlons maintenant de l’impact sur la santé (ou gravité) des </a:t>
            </a:r>
            <a:r>
              <a:rPr lang="fr-FR" i="1" dirty="0"/>
              <a:t>anomalies congénitales</a:t>
            </a:r>
            <a:r>
              <a:rPr lang="fr-FR" dirty="0"/>
              <a:t>. </a:t>
            </a:r>
            <a:r>
              <a:rPr lang="fr-FR" sz="1200" b="0" i="0" u="none" strike="noStrike" kern="1200" dirty="0">
                <a:solidFill>
                  <a:schemeClr val="tx1"/>
                </a:solidFill>
                <a:latin typeface="+mn-lt"/>
                <a:ea typeface="+mn-ea"/>
                <a:cs typeface="+mn-cs"/>
              </a:rPr>
              <a:t>Une autre façon d’y penser est de voir quelle est la gravité des problèmes que l’anomalie pose à l’individu qui en souffre.</a:t>
            </a:r>
            <a:r>
              <a:rPr lang="fr-FR" dirty="0"/>
              <a:t> Une </a:t>
            </a:r>
            <a:r>
              <a:rPr lang="fr-FR" b="1" dirty="0"/>
              <a:t>anomalie congénitale majeure</a:t>
            </a:r>
            <a:r>
              <a:rPr lang="fr-FR" dirty="0"/>
              <a:t> entraîne un impact médical, cosmétique et social important. C’est le cas par exemple du spina-bifida ou de la fente labiale. Il s’agit de notre approche en matière de soins, lorsque nous investissons dans les efforts de prévention et les activités de surveillance </a:t>
            </a:r>
          </a:p>
          <a:p>
            <a:pPr rtl="0"/>
            <a:endParaRPr lang="en-US" sz="1200" b="0" i="0" u="none" strike="noStrike" kern="1200" baseline="0" dirty="0">
              <a:solidFill>
                <a:schemeClr val="tx1"/>
              </a:solidFill>
              <a:latin typeface="+mn-lt"/>
              <a:ea typeface="+mn-ea"/>
              <a:cs typeface="+mn-cs"/>
            </a:endParaRPr>
          </a:p>
          <a:p>
            <a:r>
              <a:rPr lang="fr-FR" sz="1200" b="0" i="0" u="none" strike="noStrike" kern="1200" dirty="0">
                <a:solidFill>
                  <a:schemeClr val="tx1"/>
                </a:solidFill>
                <a:latin typeface="+mn-lt"/>
                <a:ea typeface="+mn-ea"/>
                <a:cs typeface="+mn-cs"/>
              </a:rPr>
              <a:t>Les </a:t>
            </a:r>
            <a:r>
              <a:rPr lang="fr-FR" sz="1200" b="1" i="0" u="none" strike="noStrike" kern="1200" dirty="0">
                <a:solidFill>
                  <a:schemeClr val="tx1"/>
                </a:solidFill>
                <a:latin typeface="+mn-lt"/>
                <a:ea typeface="+mn-ea"/>
                <a:cs typeface="+mn-cs"/>
              </a:rPr>
              <a:t>anomalies mineures</a:t>
            </a:r>
            <a:r>
              <a:rPr lang="fr-FR" sz="1200" b="0" i="0" u="none" strike="noStrike" kern="1200" dirty="0">
                <a:solidFill>
                  <a:schemeClr val="tx1"/>
                </a:solidFill>
                <a:latin typeface="+mn-lt"/>
                <a:ea typeface="+mn-ea"/>
                <a:cs typeface="+mn-cs"/>
              </a:rPr>
              <a:t> sont des modifications qui ne posent pas de problèmes de santé importants, et qui tendent à avoir des conséquences limitées (comme par exemple une marque d’oreille ou un mamelon supplémentaire). Bien qu’elles ne soient pas généralement comptabilisées dans les systèmes de surveillance, il faut remarquer que les anomalies mineures fournissent parfois des indices utiles pour diagnostiquer les syndromes. </a:t>
            </a:r>
          </a:p>
          <a:p>
            <a:pPr rtl="0"/>
            <a:endParaRPr lang="en-US" sz="1200" b="0" i="0" u="none" strike="noStrike" kern="1200" baseline="0" dirty="0">
              <a:solidFill>
                <a:schemeClr val="tx1"/>
              </a:solidFill>
              <a:latin typeface="+mn-lt"/>
              <a:ea typeface="+mn-ea"/>
              <a:cs typeface="+mn-cs"/>
            </a:endParaRPr>
          </a:p>
          <a:p>
            <a:pPr rtl="0"/>
            <a:r>
              <a:rPr lang="fr-FR" sz="1200" b="0" i="0" u="none" strike="noStrike" kern="1200" dirty="0">
                <a:solidFill>
                  <a:schemeClr val="tx1"/>
                </a:solidFill>
                <a:latin typeface="+mn-lt"/>
                <a:ea typeface="+mn-ea"/>
                <a:cs typeface="+mn-cs"/>
              </a:rPr>
              <a:t>___________</a:t>
            </a:r>
          </a:p>
          <a:p>
            <a:pPr rtl="0"/>
            <a:endParaRPr lang="en-US" sz="1200" b="0" i="0" u="none" strike="noStrike" kern="1200" baseline="0" dirty="0">
              <a:solidFill>
                <a:schemeClr val="tx1"/>
              </a:solidFill>
              <a:latin typeface="+mn-lt"/>
              <a:ea typeface="+mn-ea"/>
              <a:cs typeface="+mn-cs"/>
            </a:endParaRPr>
          </a:p>
          <a:p>
            <a:pPr rtl="0"/>
            <a:r>
              <a:rPr lang="fr-FR" dirty="0"/>
              <a:t>Abordons maintenant l’impact sur la santé (ou la gravité) </a:t>
            </a:r>
            <a:r>
              <a:rPr lang="fr-FR" sz="1200" b="0" i="0" u="none" strike="noStrike" kern="1200" dirty="0">
                <a:solidFill>
                  <a:schemeClr val="tx1"/>
                </a:solidFill>
                <a:latin typeface="+mn-lt"/>
                <a:ea typeface="+mn-ea"/>
                <a:cs typeface="+mn-cs"/>
              </a:rPr>
              <a:t>ou une autre façon d’y penser est la mesure dans laquelle l’anomalie posera problème à la personne qui en souffre.</a:t>
            </a:r>
            <a:r>
              <a:rPr lang="fr-FR" dirty="0"/>
              <a:t> </a:t>
            </a:r>
          </a:p>
          <a:p>
            <a:pPr rtl="0"/>
            <a:r>
              <a:rPr lang="fr-FR" dirty="0"/>
              <a:t>Une anomalie congénitale majeure comporte un impact médical et social important. C’est le cas par exemple du spina-bifida ou de l’</a:t>
            </a:r>
            <a:r>
              <a:rPr lang="fr-FR" dirty="0" err="1"/>
              <a:t>anotie</a:t>
            </a:r>
            <a:r>
              <a:rPr lang="fr-FR" dirty="0"/>
              <a:t>.  Les anomalies majeures occupent une place principale dans la surveillance des anomalies </a:t>
            </a:r>
            <a:r>
              <a:rPr lang="fr-FR" dirty="0" smtClean="0"/>
              <a:t>congénitales  </a:t>
            </a:r>
            <a:endParaRPr lang="fr-FR" dirty="0"/>
          </a:p>
          <a:p>
            <a:pPr rtl="0"/>
            <a:endParaRPr lang="en-US" sz="1200" b="0" i="0" u="none" strike="noStrike" kern="1200" baseline="0" dirty="0">
              <a:solidFill>
                <a:schemeClr val="tx1"/>
              </a:solidFill>
              <a:latin typeface="+mn-lt"/>
              <a:ea typeface="+mn-ea"/>
              <a:cs typeface="+mn-cs"/>
            </a:endParaRPr>
          </a:p>
          <a:p>
            <a:pPr rtl="0"/>
            <a:r>
              <a:rPr lang="fr-FR" sz="1200" b="0" i="0" u="none" strike="noStrike" kern="1200" dirty="0">
                <a:solidFill>
                  <a:schemeClr val="tx1"/>
                </a:solidFill>
                <a:latin typeface="+mn-lt"/>
                <a:ea typeface="+mn-ea"/>
                <a:cs typeface="+mn-cs"/>
              </a:rPr>
              <a:t>Les anomalies mineures sont des modifications qui ne posent pas de problèmes de santé importants et qui tendent à avoir des conséquences limitées (comme par exemple une marque d’oreille ou la </a:t>
            </a:r>
            <a:r>
              <a:rPr lang="fr-FR" sz="1200" b="0" i="0" u="none" strike="noStrike" kern="1200" dirty="0" err="1">
                <a:solidFill>
                  <a:schemeClr val="tx1"/>
                </a:solidFill>
                <a:latin typeface="+mn-lt"/>
                <a:ea typeface="+mn-ea"/>
                <a:cs typeface="+mn-cs"/>
              </a:rPr>
              <a:t>clinodactylie</a:t>
            </a:r>
            <a:r>
              <a:rPr lang="fr-FR" sz="1200" b="0" i="0" u="none" strike="noStrike" kern="1200" dirty="0">
                <a:solidFill>
                  <a:schemeClr val="tx1"/>
                </a:solidFill>
                <a:latin typeface="+mn-lt"/>
                <a:ea typeface="+mn-ea"/>
                <a:cs typeface="+mn-cs"/>
              </a:rPr>
              <a:t>). Bien qu’elles ne soient pas généralement comptabilisées dans les systèmes de surveillance, il faut remarquer que les anomalies mineures fournissent parfois des indices utiles pour diagnostiquer les syndromes. </a:t>
            </a:r>
          </a:p>
          <a:p>
            <a:pPr rtl="0"/>
            <a:endParaRPr lang="en-US" dirty="0"/>
          </a:p>
          <a:p>
            <a:pPr rtl="0"/>
            <a:endParaRPr lang="en-US" sz="1200" b="0" i="0" u="none" strike="noStrike" kern="1200" baseline="0" dirty="0">
              <a:solidFill>
                <a:schemeClr val="tx1"/>
              </a:solidFill>
              <a:latin typeface="+mn-lt"/>
              <a:ea typeface="+mn-ea"/>
              <a:cs typeface="+mn-cs"/>
            </a:endParaRP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defRPr/>
            </a:pPr>
            <a:fld id="{05A5CA70-E1C6-41FC-A595-D42FBB98C119}" type="slidenum">
              <a:rPr lang="it-IT" smtClean="0"/>
              <a:pPr rtl="0">
                <a:defRPr/>
              </a:pPr>
              <a:t>9</a:t>
            </a:fld>
            <a:endParaRPr lang="it-IT"/>
          </a:p>
        </p:txBody>
      </p:sp>
    </p:spTree>
    <p:extLst>
      <p:ext uri="{BB962C8B-B14F-4D97-AF65-F5344CB8AC3E}">
        <p14:creationId xmlns:p14="http://schemas.microsoft.com/office/powerpoint/2010/main" xmlns="" val="2882265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rtlCol="0"/>
          <a:lstStyle>
            <a:lvl1pPr algn="l" rtl="0">
              <a:defRPr/>
            </a:lvl1pPr>
          </a:lstStyle>
          <a:p>
            <a:pPr rtl="0">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rtlCol="0"/>
          <a:lstStyle>
            <a:lvl1pPr algn="l" rtl="0">
              <a:defRPr/>
            </a:lvl1pPr>
          </a:lstStyle>
          <a:p>
            <a:pPr rtl="0">
              <a:defRPr/>
            </a:pPr>
            <a:endParaRPr lang="de-DE"/>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rtlCol="0"/>
          <a:lstStyle>
            <a:lvl1pPr algn="l" rtl="0">
              <a:defRPr/>
            </a:lvl1pPr>
          </a:lstStyle>
          <a:p>
            <a:pPr rtl="0">
              <a:defRPr/>
            </a:pPr>
            <a:fld id="{21EE8081-1F57-4534-B5A5-733EB1CE2741}" type="slidenum">
              <a:rPr lang="de-DE"/>
              <a:pPr rtl="0">
                <a:defRPr/>
              </a:pPr>
              <a:t>‹N°›</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50875"/>
            <a:ext cx="7905750" cy="487363"/>
          </a:xfrm>
          <a:prstGeom prst="rect">
            <a:avLst/>
          </a:prstGeom>
        </p:spPr>
        <p:txBody>
          <a:bodyPr rtlCol="0"/>
          <a:lstStyle/>
          <a:p>
            <a:pPr rtl="0"/>
            <a:r>
              <a:rPr lang="fr-FR"/>
              <a:t>Click to edit Master title style</a:t>
            </a:r>
            <a:endParaRPr lang="en-US"/>
          </a:p>
        </p:txBody>
      </p:sp>
      <p:sp>
        <p:nvSpPr>
          <p:cNvPr id="3" name="Content Placeholder 2"/>
          <p:cNvSpPr>
            <a:spLocks noGrp="1"/>
          </p:cNvSpPr>
          <p:nvPr>
            <p:ph idx="1"/>
          </p:nvPr>
        </p:nvSpPr>
        <p:spPr>
          <a:xfrm>
            <a:off x="931863" y="1763713"/>
            <a:ext cx="7793037" cy="4114800"/>
          </a:xfrm>
          <a:prstGeom prst="rect">
            <a:avLst/>
          </a:prstGeo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Tree>
    <p:extLst>
      <p:ext uri="{BB962C8B-B14F-4D97-AF65-F5344CB8AC3E}">
        <p14:creationId xmlns:p14="http://schemas.microsoft.com/office/powerpoint/2010/main" xmlns="" val="8810831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50875"/>
            <a:ext cx="7905750" cy="487363"/>
          </a:xfrm>
          <a:prstGeom prst="rect">
            <a:avLst/>
          </a:prstGeom>
        </p:spPr>
        <p:txBody>
          <a:bodyPr rtlCol="0"/>
          <a:lstStyle/>
          <a:p>
            <a:pPr rtl="0"/>
            <a:r>
              <a:rPr lang="fr-FR"/>
              <a:t>Click to edit Master title style</a:t>
            </a:r>
            <a:endParaRPr lang="en-US"/>
          </a:p>
        </p:txBody>
      </p:sp>
    </p:spTree>
    <p:extLst>
      <p:ext uri="{BB962C8B-B14F-4D97-AF65-F5344CB8AC3E}">
        <p14:creationId xmlns:p14="http://schemas.microsoft.com/office/powerpoint/2010/main" xmlns="" val="8689447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rtlCol="0"/>
          <a:lstStyle>
            <a:lvl1pPr algn="l" rtl="0">
              <a:defRPr/>
            </a:lvl1pPr>
          </a:lstStyle>
          <a:p>
            <a:pPr rtl="0"/>
            <a:r>
              <a:rPr lang="fr-FR"/>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rtlCol="0"/>
          <a:lstStyle/>
          <a:p>
            <a:pPr rtl="0"/>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rtlCol="0"/>
          <a:lstStyle/>
          <a:p>
            <a:pPr rtl="0"/>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rtlCol="0"/>
          <a:lstStyle/>
          <a:p>
            <a:pPr rtl="0"/>
            <a:fld id="{2DD96DCD-063B-4957-B11F-F949F976D3E3}" type="slidenum">
              <a:rPr lang="it-IT" smtClean="0"/>
              <a:pPr rtl="0"/>
              <a:t>‹N°›</a:t>
            </a:fld>
            <a:endParaRPr lang="it-IT"/>
          </a:p>
        </p:txBody>
      </p:sp>
    </p:spTree>
    <p:extLst>
      <p:ext uri="{BB962C8B-B14F-4D97-AF65-F5344CB8AC3E}">
        <p14:creationId xmlns:p14="http://schemas.microsoft.com/office/powerpoint/2010/main" xmlns="" val="291476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rtlCol="0"/>
          <a:lstStyle/>
          <a:p>
            <a:pPr rtl="0"/>
            <a:r>
              <a:rPr lang="fr-FR"/>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rtlCol="0"/>
          <a:lstStyle/>
          <a:p>
            <a:pPr rtl="0"/>
            <a:endParaRPr lang="en-US"/>
          </a:p>
        </p:txBody>
      </p:sp>
    </p:spTree>
    <p:extLst>
      <p:ext uri="{BB962C8B-B14F-4D97-AF65-F5344CB8AC3E}">
        <p14:creationId xmlns:p14="http://schemas.microsoft.com/office/powerpoint/2010/main" xmlns="" val="36128130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3" name="Picture 1" descr="Title page artwork.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5" name="Picture 2" descr="Title page artwork.jpg"/>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Subtitle 2"/>
          <p:cNvSpPr>
            <a:spLocks noGrp="1"/>
          </p:cNvSpPr>
          <p:nvPr>
            <p:ph type="subTitle" idx="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rtlCol="0"/>
          <a:lstStyle>
            <a:lvl1pPr algn="ctr" rtl="0">
              <a:lnSpc>
                <a:spcPts val="2000"/>
              </a:lnSpc>
              <a:buNone/>
              <a:defRPr sz="1800" baseline="0">
                <a:solidFill>
                  <a:schemeClr val="tx1"/>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p:txBody>
      </p:sp>
      <p:sp>
        <p:nvSpPr>
          <p:cNvPr id="11" name="Title 1"/>
          <p:cNvSpPr>
            <a:spLocks noGrp="1"/>
          </p:cNvSpPr>
          <p:nvPr>
            <p:ph type="title"/>
          </p:nvPr>
        </p:nvSpPr>
        <p:spPr>
          <a:xfrm>
            <a:off x="457200" y="1981200"/>
            <a:ext cx="8229600" cy="1676400"/>
          </a:xfrm>
          <a:prstGeom prst="rect">
            <a:avLst/>
          </a:prstGeom>
        </p:spPr>
        <p:txBody>
          <a:bodyPr rtlCol="0"/>
          <a:lstStyle>
            <a:lvl1pPr algn="l" rtl="0">
              <a:lnSpc>
                <a:spcPts val="3000"/>
              </a:lnSpc>
              <a:defRPr sz="2800" b="1" baseline="0">
                <a:effectLst/>
              </a:defRPr>
            </a:lvl1pPr>
          </a:lstStyle>
          <a:p>
            <a:pPr rtl="0"/>
            <a:r>
              <a:rPr lang="fr-FR"/>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rtlCol="0"/>
          <a:lstStyle>
            <a:lvl1pPr algn="l" rtl="0">
              <a:buNone/>
              <a:defRPr sz="1000" baseline="0">
                <a:solidFill>
                  <a:schemeClr val="bg1"/>
                </a:solidFill>
              </a:defRPr>
            </a:lvl1pPr>
          </a:lstStyle>
          <a:p>
            <a:pPr lvl="0" rtl="0"/>
            <a:r>
              <a:rPr lang="fr-FR"/>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rtlCol="0"/>
          <a:lstStyle>
            <a:lvl1pPr algn="l" rtl="0">
              <a:buNone/>
              <a:defRPr sz="1000" baseline="0">
                <a:solidFill>
                  <a:schemeClr val="bg1"/>
                </a:solidFill>
              </a:defRPr>
            </a:lvl1pPr>
          </a:lstStyle>
          <a:p>
            <a:pPr lvl="0" rtl="0"/>
            <a:r>
              <a:rPr lang="fr-FR"/>
              <a:t>Click to edit Master text styles</a:t>
            </a:r>
          </a:p>
        </p:txBody>
      </p:sp>
      <p:sp>
        <p:nvSpPr>
          <p:cNvPr id="12" name="Text Placeholder 6"/>
          <p:cNvSpPr>
            <a:spLocks noGrp="1"/>
          </p:cNvSpPr>
          <p:nvPr>
            <p:ph type="body" sz="quarter" idx="13"/>
          </p:nvPr>
        </p:nvSpPr>
        <p:spPr>
          <a:xfrm>
            <a:off x="2438400" y="6477000"/>
            <a:ext cx="5105400" cy="228600"/>
          </a:xfrm>
          <a:prstGeom prst="rect">
            <a:avLst/>
          </a:prstGeom>
        </p:spPr>
        <p:txBody>
          <a:bodyPr rtlCol="0"/>
          <a:lstStyle>
            <a:lvl1pPr algn="l" rtl="0">
              <a:buNone/>
              <a:defRPr sz="1000" baseline="0">
                <a:solidFill>
                  <a:schemeClr val="bg2">
                    <a:lumMod val="75000"/>
                  </a:schemeClr>
                </a:solidFill>
              </a:defRPr>
            </a:lvl1pPr>
          </a:lstStyle>
          <a:p>
            <a:pPr lvl="0" rtl="0"/>
            <a:r>
              <a:rPr lang="fr-FR"/>
              <a:t>Click to edit Master text styles</a:t>
            </a:r>
          </a:p>
        </p:txBody>
      </p:sp>
      <p:sp>
        <p:nvSpPr>
          <p:cNvPr id="14" name="Text Placeholder 5"/>
          <p:cNvSpPr>
            <a:spLocks noGrp="1"/>
          </p:cNvSpPr>
          <p:nvPr>
            <p:ph type="body" sz="quarter" idx="14"/>
          </p:nvPr>
        </p:nvSpPr>
        <p:spPr>
          <a:xfrm>
            <a:off x="2438400" y="6294120"/>
            <a:ext cx="5105400" cy="182880"/>
          </a:xfrm>
          <a:prstGeom prst="rect">
            <a:avLst/>
          </a:prstGeom>
        </p:spPr>
        <p:txBody>
          <a:bodyPr rtlCol="0"/>
          <a:lstStyle>
            <a:lvl1pPr algn="l" rtl="0">
              <a:buNone/>
              <a:defRPr sz="1000" baseline="0">
                <a:solidFill>
                  <a:schemeClr val="bg2">
                    <a:lumMod val="75000"/>
                  </a:schemeClr>
                </a:solidFill>
              </a:defRPr>
            </a:lvl1pPr>
          </a:lstStyle>
          <a:p>
            <a:pPr lvl="0" rtl="0"/>
            <a:r>
              <a:rPr lang="fr-FR"/>
              <a:t>Click to edit Master text styles</a:t>
            </a:r>
          </a:p>
        </p:txBody>
      </p:sp>
    </p:spTree>
    <p:extLst>
      <p:ext uri="{BB962C8B-B14F-4D97-AF65-F5344CB8AC3E}">
        <p14:creationId xmlns:p14="http://schemas.microsoft.com/office/powerpoint/2010/main" xmlns="" val="624080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chor="b" anchorCtr="0"/>
          <a:lstStyle>
            <a:lvl1pPr algn="l" rtl="0">
              <a:lnSpc>
                <a:spcPts val="3000"/>
              </a:lnSpc>
              <a:defRPr sz="2800" b="1" baseline="0">
                <a:effectLst/>
              </a:defRPr>
            </a:lvl1pPr>
          </a:lstStyle>
          <a:p>
            <a:pPr rtl="0"/>
            <a:r>
              <a:rPr lang="fr-FR"/>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rtlCol="0" anchor="b"/>
          <a:lstStyle>
            <a:lvl1pPr algn="l" rtl="0">
              <a:buNone/>
              <a:defRPr sz="11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xmlns="" val="23359356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chor="b" anchorCtr="0"/>
          <a:lstStyle>
            <a:lvl1pPr algn="l" rtl="0">
              <a:lnSpc>
                <a:spcPts val="3000"/>
              </a:lnSpc>
              <a:defRPr sz="2800" b="1" baseline="0">
                <a:effectLst/>
              </a:defRPr>
            </a:lvl1pPr>
          </a:lstStyle>
          <a:p>
            <a:pPr rtl="0"/>
            <a:r>
              <a:rPr lang="fr-FR"/>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rtlCol="0" anchor="b"/>
          <a:lstStyle>
            <a:lvl1pPr algn="l" rtl="0">
              <a:buNone/>
              <a:defRPr sz="11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xmlns="" val="24400805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rtlCol="0"/>
          <a:lstStyle>
            <a:lvl1pPr algn="ctr" rtl="0">
              <a:lnSpc>
                <a:spcPts val="2000"/>
              </a:lnSpc>
              <a:buNone/>
              <a:defRPr sz="1800" baseline="0">
                <a:solidFill>
                  <a:schemeClr val="tx1"/>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p:txBody>
      </p:sp>
      <p:sp>
        <p:nvSpPr>
          <p:cNvPr id="11" name="Title 1"/>
          <p:cNvSpPr>
            <a:spLocks noGrp="1"/>
          </p:cNvSpPr>
          <p:nvPr>
            <p:ph type="title"/>
          </p:nvPr>
        </p:nvSpPr>
        <p:spPr>
          <a:xfrm>
            <a:off x="457200" y="1981200"/>
            <a:ext cx="8229600" cy="1676400"/>
          </a:xfrm>
          <a:prstGeom prst="rect">
            <a:avLst/>
          </a:prstGeom>
        </p:spPr>
        <p:txBody>
          <a:bodyPr rtlCol="0"/>
          <a:lstStyle>
            <a:lvl1pPr algn="l" rtl="0">
              <a:lnSpc>
                <a:spcPts val="3000"/>
              </a:lnSpc>
              <a:defRPr sz="2800" b="1" baseline="0">
                <a:effectLst/>
              </a:defRPr>
            </a:lvl1pPr>
          </a:lstStyle>
          <a:p>
            <a:pPr rtl="0"/>
            <a:r>
              <a:rPr lang="fr-FR"/>
              <a:t>Click to edit Master title style</a:t>
            </a:r>
            <a:endParaRPr lang="en-US" dirty="0"/>
          </a:p>
        </p:txBody>
      </p:sp>
    </p:spTree>
    <p:extLst>
      <p:ext uri="{BB962C8B-B14F-4D97-AF65-F5344CB8AC3E}">
        <p14:creationId xmlns:p14="http://schemas.microsoft.com/office/powerpoint/2010/main" xmlns="" val="1103101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chor="b" anchorCtr="0"/>
          <a:lstStyle>
            <a:lvl1pPr algn="l" rtl="0">
              <a:lnSpc>
                <a:spcPts val="3000"/>
              </a:lnSpc>
              <a:defRPr sz="2800" b="1" baseline="0">
                <a:effectLst/>
              </a:defRPr>
            </a:lvl1pPr>
          </a:lstStyle>
          <a:p>
            <a:pPr rtl="0"/>
            <a:r>
              <a:rPr lang="fr-FR"/>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rtlCol="0" anchor="b"/>
          <a:lstStyle>
            <a:lvl1pPr algn="l" rtl="0">
              <a:buNone/>
              <a:defRPr sz="11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xmlns="" val="30278299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rtlCol="0" anchor="t"/>
          <a:lstStyle>
            <a:lvl1pPr algn="l" rtl="0">
              <a:lnSpc>
                <a:spcPts val="3800"/>
              </a:lnSpc>
              <a:defRPr sz="3600" b="1" cap="all" baseline="0">
                <a:effectLst/>
              </a:defRPr>
            </a:lvl1pPr>
          </a:lstStyle>
          <a:p>
            <a:pPr rtl="0"/>
            <a:r>
              <a:rPr lang="fr-FR"/>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rtlCol="0" anchor="b"/>
          <a:lstStyle>
            <a:lvl1pPr marL="0" indent="0" algn="l" rtl="0">
              <a:lnSpc>
                <a:spcPts val="2200"/>
              </a:lnSpc>
              <a:buNone/>
              <a:defRPr sz="200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Click to edit Master text styles</a:t>
            </a:r>
          </a:p>
        </p:txBody>
      </p:sp>
    </p:spTree>
    <p:extLst>
      <p:ext uri="{BB962C8B-B14F-4D97-AF65-F5344CB8AC3E}">
        <p14:creationId xmlns:p14="http://schemas.microsoft.com/office/powerpoint/2010/main" xmlns="" val="29815857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rtlCol="0" anchor="b"/>
          <a:lstStyle>
            <a:lvl1pPr algn="l" rtl="0">
              <a:defRPr sz="2000" b="1" baseline="0">
                <a:effectLst/>
              </a:defRPr>
            </a:lvl1pPr>
          </a:lstStyle>
          <a:p>
            <a:pPr rtl="0"/>
            <a:r>
              <a:rPr lang="fr-FR"/>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rtlCol="0" anchor="ctr" anchorCtr="0"/>
          <a:lstStyle>
            <a:lvl1pPr algn="l" rtl="0">
              <a:buClr>
                <a:schemeClr val="tx1"/>
              </a:buClr>
              <a:buSzPct val="70000"/>
              <a:buFont typeface="Wingdings" pitchFamily="2" charset="2"/>
              <a:buChar char="q"/>
              <a:defRPr sz="2400" b="1">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a:solidFill>
                  <a:schemeClr val="bg2"/>
                </a:solidFill>
              </a:defRPr>
            </a:lvl4pPr>
            <a:lvl5pPr algn="l" rtl="0">
              <a:buClr>
                <a:schemeClr val="tx1"/>
              </a:buClr>
              <a:buSzPct val="70000"/>
              <a:buFont typeface="Arial" pitchFamily="34" charset="0"/>
              <a:buChar char="•"/>
              <a:defRPr sz="1800">
                <a:solidFill>
                  <a:schemeClr val="bg2"/>
                </a:solidFill>
              </a:defRPr>
            </a:lvl5pPr>
            <a:lvl6pPr algn="l" rtl="0">
              <a:defRPr sz="2000"/>
            </a:lvl6pPr>
            <a:lvl7pPr algn="l" rtl="0">
              <a:defRPr sz="2000"/>
            </a:lvl7pPr>
            <a:lvl8pPr algn="l" rtl="0">
              <a:defRPr sz="2000"/>
            </a:lvl8pPr>
            <a:lvl9pPr algn="l" rtl="0">
              <a:defRPr sz="2000"/>
            </a:lvl9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Click to edit Master text styles</a:t>
            </a:r>
          </a:p>
          <a:p>
            <a:pPr lvl="1" rtl="0"/>
            <a:r>
              <a:rPr lang="fr-FR"/>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rtlCol="0" anchor="b"/>
          <a:lstStyle>
            <a:lvl1pPr algn="l" rtl="0">
              <a:buNone/>
              <a:defRPr sz="11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xmlns="" val="29296898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rtlCol="0" anchor="b"/>
          <a:lstStyle>
            <a:lvl1pPr algn="l" rtl="0">
              <a:defRPr sz="2000" b="1" baseline="0">
                <a:effectLst/>
              </a:defRPr>
            </a:lvl1pPr>
          </a:lstStyle>
          <a:p>
            <a:pPr rtl="0"/>
            <a:r>
              <a:rPr lang="fr-FR"/>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rtl="0"/>
            <a:r>
              <a:rPr lang="fr-FR" noProof="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Click to edit Master text styles</a:t>
            </a:r>
          </a:p>
        </p:txBody>
      </p:sp>
    </p:spTree>
    <p:extLst>
      <p:ext uri="{BB962C8B-B14F-4D97-AF65-F5344CB8AC3E}">
        <p14:creationId xmlns:p14="http://schemas.microsoft.com/office/powerpoint/2010/main" xmlns="" val="12319670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95400" y="5029200"/>
            <a:ext cx="6400800" cy="800100"/>
          </a:xfrm>
          <a:prstGeom prst="rect">
            <a:avLst/>
          </a:prstGeom>
        </p:spPr>
        <p:txBody>
          <a:bodyPr rtlCol="0">
            <a:spAutoFit/>
          </a:bodyPr>
          <a:lstStyle/>
          <a:p>
            <a:pPr rtl="0">
              <a:defRPr/>
            </a:pPr>
            <a:r>
              <a:rPr lang="fr-FR" sz="1300" b="1">
                <a:solidFill>
                  <a:srgbClr val="6639B7">
                    <a:lumMod val="75000"/>
                  </a:srgbClr>
                </a:solidFill>
              </a:rPr>
              <a:t>For more information on “10 Years of Service”</a:t>
            </a:r>
          </a:p>
          <a:p>
            <a:pPr rtl="0">
              <a:defRPr/>
            </a:pPr>
            <a:r>
              <a:rPr lang="fr-FR" sz="2000" b="1">
                <a:solidFill>
                  <a:srgbClr val="6639B7">
                    <a:lumMod val="75000"/>
                  </a:srgbClr>
                </a:solidFill>
              </a:rPr>
              <a:t>http://www.cdc.gov/ncbddd/tenyears/</a:t>
            </a:r>
          </a:p>
          <a:p>
            <a:pPr rtl="0">
              <a:defRPr/>
            </a:pPr>
            <a:endParaRPr lang="en-US" sz="1300" b="1" dirty="0">
              <a:solidFill>
                <a:srgbClr val="0039A6"/>
              </a:solidFill>
            </a:endParaRPr>
          </a:p>
        </p:txBody>
      </p:sp>
      <p:sp>
        <p:nvSpPr>
          <p:cNvPr id="5" name="Subtitle 2"/>
          <p:cNvSpPr>
            <a:spLocks noGrp="1"/>
          </p:cNvSpPr>
          <p:nvPr>
            <p:ph type="subTitle" idx="1"/>
          </p:nvPr>
        </p:nvSpPr>
        <p:spPr>
          <a:xfrm>
            <a:off x="1371600" y="1981200"/>
            <a:ext cx="6400800" cy="2057400"/>
          </a:xfrm>
          <a:prstGeom prst="rect">
            <a:avLst/>
          </a:prstGeom>
        </p:spPr>
        <p:txBody>
          <a:bodyPr rtlCol="0"/>
          <a:lstStyle>
            <a:lvl1pPr marL="0" indent="0" algn="ctr" rtl="0">
              <a:buNone/>
              <a:defRPr sz="28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Click to edit Master subtitle style</a:t>
            </a:r>
            <a:endParaRPr lang="en-US" dirty="0"/>
          </a:p>
        </p:txBody>
      </p:sp>
      <p:sp>
        <p:nvSpPr>
          <p:cNvPr id="11" name="Text Placeholder 5"/>
          <p:cNvSpPr>
            <a:spLocks noGrp="1"/>
          </p:cNvSpPr>
          <p:nvPr>
            <p:ph type="body" sz="quarter" idx="11"/>
          </p:nvPr>
        </p:nvSpPr>
        <p:spPr>
          <a:xfrm>
            <a:off x="2286000" y="6281928"/>
            <a:ext cx="5105400" cy="182880"/>
          </a:xfrm>
          <a:prstGeom prst="rect">
            <a:avLst/>
          </a:prstGeom>
        </p:spPr>
        <p:txBody>
          <a:bodyPr rtlCol="0"/>
          <a:lstStyle>
            <a:lvl1pPr algn="l" rtl="0">
              <a:buNone/>
              <a:defRPr sz="1000" baseline="0">
                <a:solidFill>
                  <a:schemeClr val="bg2">
                    <a:lumMod val="75000"/>
                  </a:schemeClr>
                </a:solidFill>
              </a:defRPr>
            </a:lvl1pPr>
          </a:lstStyle>
          <a:p>
            <a:pPr lvl="0" rtl="0"/>
            <a:r>
              <a:rPr lang="fr-FR"/>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rtlCol="0"/>
          <a:lstStyle>
            <a:lvl1pPr algn="l" rtl="0">
              <a:buNone/>
              <a:defRPr sz="1000" baseline="0">
                <a:solidFill>
                  <a:schemeClr val="bg2">
                    <a:lumMod val="75000"/>
                  </a:schemeClr>
                </a:solidFill>
              </a:defRPr>
            </a:lvl1pPr>
          </a:lstStyle>
          <a:p>
            <a:pPr lvl="0" rtl="0"/>
            <a:r>
              <a:rPr lang="fr-FR"/>
              <a:t>Click to edit Master text styles</a:t>
            </a:r>
          </a:p>
        </p:txBody>
      </p:sp>
    </p:spTree>
    <p:extLst>
      <p:ext uri="{BB962C8B-B14F-4D97-AF65-F5344CB8AC3E}">
        <p14:creationId xmlns:p14="http://schemas.microsoft.com/office/powerpoint/2010/main" xmlns="" val="38748251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rtlCol="0" anchor="b"/>
          <a:lstStyle>
            <a:lvl1pPr algn="ctr" rtl="0">
              <a:defRPr sz="4500"/>
            </a:lvl1pPr>
          </a:lstStyle>
          <a:p>
            <a:pPr rtl="0"/>
            <a:r>
              <a:rPr lang="fr-FR"/>
              <a:t>Click to edit Master title style</a:t>
            </a:r>
            <a:endParaRPr lang="en-US"/>
          </a:p>
        </p:txBody>
      </p:sp>
      <p:sp>
        <p:nvSpPr>
          <p:cNvPr id="3" name="Subtitle 2"/>
          <p:cNvSpPr>
            <a:spLocks noGrp="1"/>
          </p:cNvSpPr>
          <p:nvPr>
            <p:ph type="subTitle" idx="1"/>
          </p:nvPr>
        </p:nvSpPr>
        <p:spPr>
          <a:xfrm>
            <a:off x="1143000" y="3602038"/>
            <a:ext cx="6858000" cy="1655762"/>
          </a:xfrm>
        </p:spPr>
        <p:txBody>
          <a:bodyPr rtlCol="0"/>
          <a:lstStyle>
            <a:lvl1pPr marL="0" indent="0" algn="ctr" rtl="0">
              <a:buNone/>
              <a:defRPr sz="1800"/>
            </a:lvl1pPr>
            <a:lvl2pPr marL="342900" indent="0" algn="ctr" rtl="0">
              <a:buNone/>
              <a:defRPr sz="1500"/>
            </a:lvl2pPr>
            <a:lvl3pPr marL="685800" indent="0" algn="ctr" rtl="0">
              <a:buNone/>
              <a:defRPr sz="1350"/>
            </a:lvl3pPr>
            <a:lvl4pPr marL="1028700" indent="0" algn="ctr" rtl="0">
              <a:buNone/>
              <a:defRPr sz="1200"/>
            </a:lvl4pPr>
            <a:lvl5pPr marL="1371600" indent="0" algn="ctr" rtl="0">
              <a:buNone/>
              <a:defRPr sz="1200"/>
            </a:lvl5pPr>
            <a:lvl6pPr marL="1714500" indent="0" algn="ctr" rtl="0">
              <a:buNone/>
              <a:defRPr sz="1200"/>
            </a:lvl6pPr>
            <a:lvl7pPr marL="2057400" indent="0" algn="ctr" rtl="0">
              <a:buNone/>
              <a:defRPr sz="1200"/>
            </a:lvl7pPr>
            <a:lvl8pPr marL="2400300" indent="0" algn="ctr" rtl="0">
              <a:buNone/>
              <a:defRPr sz="1200"/>
            </a:lvl8pPr>
            <a:lvl9pPr marL="2743200" indent="0" algn="ctr" rtl="0">
              <a:buNone/>
              <a:defRPr sz="1200"/>
            </a:lvl9pPr>
          </a:lstStyle>
          <a:p>
            <a:pPr rtl="0"/>
            <a:r>
              <a:rPr lang="fr-FR"/>
              <a:t>Click to edit Master subtitle style</a:t>
            </a:r>
            <a:endParaRPr lang="en-US"/>
          </a:p>
        </p:txBody>
      </p:sp>
      <p:sp>
        <p:nvSpPr>
          <p:cNvPr id="4" name="Date Placeholder 3"/>
          <p:cNvSpPr>
            <a:spLocks noGrp="1"/>
          </p:cNvSpPr>
          <p:nvPr>
            <p:ph type="dt" sz="half" idx="10"/>
          </p:nvPr>
        </p:nvSpPr>
        <p:spPr/>
        <p:txBody>
          <a:bodyPr rtlCol="0"/>
          <a:lstStyle/>
          <a:p>
            <a:pPr rtl="0"/>
            <a:r>
              <a:rPr lang="en-US"/>
              <a:t>2/22/2016</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134393886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a:p>
        </p:txBody>
      </p:sp>
      <p:sp>
        <p:nvSpPr>
          <p:cNvPr id="3" name="Content Placeholder 2"/>
          <p:cNvSpPr>
            <a:spLocks noGrp="1"/>
          </p:cNvSpPr>
          <p:nvPr>
            <p:ph idx="1"/>
          </p:nvPr>
        </p:nvSpPr>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p:txBody>
          <a:bodyPr rtlCol="0"/>
          <a:lstStyle/>
          <a:p>
            <a:pPr rtl="0"/>
            <a:r>
              <a:rPr lang="en-US"/>
              <a:t>2/22/2016</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2502454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lgn="l" rtl="0">
              <a:defRPr sz="4500"/>
            </a:lvl1pPr>
          </a:lstStyle>
          <a:p>
            <a:pPr rtl="0"/>
            <a:r>
              <a:rPr lang="fr-FR"/>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rtlCol="0"/>
          <a:lstStyle>
            <a:lvl1pPr marL="0" indent="0" algn="l" rtl="0">
              <a:buNone/>
              <a:defRPr sz="1800">
                <a:solidFill>
                  <a:schemeClr val="tx1">
                    <a:tint val="75000"/>
                  </a:schemeClr>
                </a:solidFill>
              </a:defRPr>
            </a:lvl1pPr>
            <a:lvl2pPr marL="342900" indent="0" algn="l" rtl="0">
              <a:buNone/>
              <a:defRPr sz="1500">
                <a:solidFill>
                  <a:schemeClr val="tx1">
                    <a:tint val="75000"/>
                  </a:schemeClr>
                </a:solidFill>
              </a:defRPr>
            </a:lvl2pPr>
            <a:lvl3pPr marL="685800" indent="0" algn="l" rtl="0">
              <a:buNone/>
              <a:defRPr sz="1350">
                <a:solidFill>
                  <a:schemeClr val="tx1">
                    <a:tint val="75000"/>
                  </a:schemeClr>
                </a:solidFill>
              </a:defRPr>
            </a:lvl3pPr>
            <a:lvl4pPr marL="1028700" indent="0" algn="l" rtl="0">
              <a:buNone/>
              <a:defRPr sz="1200">
                <a:solidFill>
                  <a:schemeClr val="tx1">
                    <a:tint val="75000"/>
                  </a:schemeClr>
                </a:solidFill>
              </a:defRPr>
            </a:lvl4pPr>
            <a:lvl5pPr marL="1371600" indent="0" algn="l" rtl="0">
              <a:buNone/>
              <a:defRPr sz="1200">
                <a:solidFill>
                  <a:schemeClr val="tx1">
                    <a:tint val="75000"/>
                  </a:schemeClr>
                </a:solidFill>
              </a:defRPr>
            </a:lvl5pPr>
            <a:lvl6pPr marL="1714500" indent="0" algn="l" rtl="0">
              <a:buNone/>
              <a:defRPr sz="1200">
                <a:solidFill>
                  <a:schemeClr val="tx1">
                    <a:tint val="75000"/>
                  </a:schemeClr>
                </a:solidFill>
              </a:defRPr>
            </a:lvl6pPr>
            <a:lvl7pPr marL="2057400" indent="0" algn="l" rtl="0">
              <a:buNone/>
              <a:defRPr sz="1200">
                <a:solidFill>
                  <a:schemeClr val="tx1">
                    <a:tint val="75000"/>
                  </a:schemeClr>
                </a:solidFill>
              </a:defRPr>
            </a:lvl7pPr>
            <a:lvl8pPr marL="2400300" indent="0" algn="l" rtl="0">
              <a:buNone/>
              <a:defRPr sz="1200">
                <a:solidFill>
                  <a:schemeClr val="tx1">
                    <a:tint val="75000"/>
                  </a:schemeClr>
                </a:solidFill>
              </a:defRPr>
            </a:lvl8pPr>
            <a:lvl9pPr marL="2743200" indent="0" algn="l" rtl="0">
              <a:buNone/>
              <a:defRPr sz="1200">
                <a:solidFill>
                  <a:schemeClr val="tx1">
                    <a:tint val="75000"/>
                  </a:schemeClr>
                </a:solidFill>
              </a:defRPr>
            </a:lvl9pPr>
          </a:lstStyle>
          <a:p>
            <a:pPr lvl="0" rtl="0"/>
            <a:r>
              <a:rPr lang="fr-FR"/>
              <a:t>Click to edit Master text styles</a:t>
            </a:r>
          </a:p>
        </p:txBody>
      </p:sp>
      <p:sp>
        <p:nvSpPr>
          <p:cNvPr id="4" name="Date Placeholder 3"/>
          <p:cNvSpPr>
            <a:spLocks noGrp="1"/>
          </p:cNvSpPr>
          <p:nvPr>
            <p:ph type="dt" sz="half" idx="10"/>
          </p:nvPr>
        </p:nvSpPr>
        <p:spPr/>
        <p:txBody>
          <a:bodyPr rtlCol="0"/>
          <a:lstStyle/>
          <a:p>
            <a:pPr rtl="0"/>
            <a:r>
              <a:rPr lang="en-US"/>
              <a:t>2/22/2016</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21935934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Content Placeholder 3"/>
          <p:cNvSpPr>
            <a:spLocks noGrp="1"/>
          </p:cNvSpPr>
          <p:nvPr>
            <p:ph sz="half" idx="2"/>
          </p:nvPr>
        </p:nvSpPr>
        <p:spPr>
          <a:xfrm>
            <a:off x="4629150" y="1825625"/>
            <a:ext cx="3886200" cy="4351338"/>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5" name="Date Placeholder 4"/>
          <p:cNvSpPr>
            <a:spLocks noGrp="1"/>
          </p:cNvSpPr>
          <p:nvPr>
            <p:ph type="dt" sz="half" idx="10"/>
          </p:nvPr>
        </p:nvSpPr>
        <p:spPr/>
        <p:txBody>
          <a:bodyPr rtlCol="0"/>
          <a:lstStyle/>
          <a:p>
            <a:pPr rtl="0"/>
            <a:r>
              <a:rPr lang="en-US"/>
              <a:t>2/22/2016</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126018464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fr-FR"/>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rtlCol="0" anchor="b"/>
          <a:lstStyle>
            <a:lvl1pPr marL="0" indent="0" algn="l" rtl="0">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fr-FR"/>
              <a:t>Click to edit Master text styles</a:t>
            </a:r>
          </a:p>
        </p:txBody>
      </p:sp>
      <p:sp>
        <p:nvSpPr>
          <p:cNvPr id="4" name="Content Placeholder 3"/>
          <p:cNvSpPr>
            <a:spLocks noGrp="1"/>
          </p:cNvSpPr>
          <p:nvPr>
            <p:ph sz="half" idx="2"/>
          </p:nvPr>
        </p:nvSpPr>
        <p:spPr>
          <a:xfrm>
            <a:off x="629842" y="2505075"/>
            <a:ext cx="3868340" cy="3684588"/>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lgn="l" rtl="0">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fr-FR"/>
              <a:t>Click to edit Master text styles</a:t>
            </a:r>
          </a:p>
        </p:txBody>
      </p:sp>
      <p:sp>
        <p:nvSpPr>
          <p:cNvPr id="6" name="Content Placeholder 5"/>
          <p:cNvSpPr>
            <a:spLocks noGrp="1"/>
          </p:cNvSpPr>
          <p:nvPr>
            <p:ph sz="quarter" idx="4"/>
          </p:nvPr>
        </p:nvSpPr>
        <p:spPr>
          <a:xfrm>
            <a:off x="4629150" y="2505075"/>
            <a:ext cx="3887391" cy="3684588"/>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7" name="Date Placeholder 6"/>
          <p:cNvSpPr>
            <a:spLocks noGrp="1"/>
          </p:cNvSpPr>
          <p:nvPr>
            <p:ph type="dt" sz="half" idx="10"/>
          </p:nvPr>
        </p:nvSpPr>
        <p:spPr/>
        <p:txBody>
          <a:bodyPr rtlCol="0"/>
          <a:lstStyle/>
          <a:p>
            <a:pPr rtl="0"/>
            <a:r>
              <a:rPr lang="en-US"/>
              <a:t>2/22/2016</a:t>
            </a:r>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422394881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a:p>
        </p:txBody>
      </p:sp>
      <p:sp>
        <p:nvSpPr>
          <p:cNvPr id="3" name="Date Placeholder 2"/>
          <p:cNvSpPr>
            <a:spLocks noGrp="1"/>
          </p:cNvSpPr>
          <p:nvPr>
            <p:ph type="dt" sz="half" idx="10"/>
          </p:nvPr>
        </p:nvSpPr>
        <p:spPr/>
        <p:txBody>
          <a:bodyPr rtlCol="0"/>
          <a:lstStyle/>
          <a:p>
            <a:pPr rtl="0"/>
            <a:r>
              <a:rPr lang="en-US"/>
              <a:t>2/22/2016</a:t>
            </a:r>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242646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defRPr/>
            </a:pPr>
            <a:endParaRPr lang="de-DE"/>
          </a:p>
        </p:txBody>
      </p:sp>
      <p:sp>
        <p:nvSpPr>
          <p:cNvPr id="3" name="Footer Placeholder 2"/>
          <p:cNvSpPr>
            <a:spLocks noGrp="1"/>
          </p:cNvSpPr>
          <p:nvPr>
            <p:ph type="ftr" sz="quarter" idx="11"/>
          </p:nvPr>
        </p:nvSpPr>
        <p:spPr/>
        <p:txBody>
          <a:bodyPr rtlCol="0"/>
          <a:lstStyle/>
          <a:p>
            <a:pPr rtl="0">
              <a:defRPr/>
            </a:pPr>
            <a:endParaRPr lang="de-DE"/>
          </a:p>
        </p:txBody>
      </p:sp>
      <p:sp>
        <p:nvSpPr>
          <p:cNvPr id="4" name="Slide Number Placeholder 3"/>
          <p:cNvSpPr>
            <a:spLocks noGrp="1"/>
          </p:cNvSpPr>
          <p:nvPr>
            <p:ph type="sldNum" sz="quarter" idx="12"/>
          </p:nvPr>
        </p:nvSpPr>
        <p:spPr/>
        <p:txBody>
          <a:bodyPr rtlCol="0"/>
          <a:lstStyle/>
          <a:p>
            <a:pPr rtl="0">
              <a:defRPr/>
            </a:pPr>
            <a:fld id="{21EE8081-1F57-4534-B5A5-733EB1CE2741}" type="slidenum">
              <a:rPr lang="de-DE" smtClean="0"/>
              <a:pPr rtl="0">
                <a:defRPr/>
              </a:pPr>
              <a:t>‹N°›</a:t>
            </a:fld>
            <a:endParaRPr lang="de-DE"/>
          </a:p>
        </p:txBody>
      </p:sp>
    </p:spTree>
    <p:extLst>
      <p:ext uri="{BB962C8B-B14F-4D97-AF65-F5344CB8AC3E}">
        <p14:creationId xmlns:p14="http://schemas.microsoft.com/office/powerpoint/2010/main" xmlns="" val="114281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lgn="l" rtl="0">
              <a:defRPr sz="2400"/>
            </a:lvl1pPr>
          </a:lstStyle>
          <a:p>
            <a:pPr rtl="0"/>
            <a:r>
              <a:rPr lang="fr-FR"/>
              <a:t>Click to edit Master title style</a:t>
            </a:r>
            <a:endParaRPr lang="en-US"/>
          </a:p>
        </p:txBody>
      </p:sp>
      <p:sp>
        <p:nvSpPr>
          <p:cNvPr id="3" name="Content Placeholder 2"/>
          <p:cNvSpPr>
            <a:spLocks noGrp="1"/>
          </p:cNvSpPr>
          <p:nvPr>
            <p:ph idx="1"/>
          </p:nvPr>
        </p:nvSpPr>
        <p:spPr>
          <a:xfrm>
            <a:off x="3887391" y="987426"/>
            <a:ext cx="4629150" cy="4873625"/>
          </a:xfrm>
        </p:spPr>
        <p:txBody>
          <a:bodyPr rtlCol="0"/>
          <a:lstStyle>
            <a:lvl1pPr algn="l" rtl="0">
              <a:defRPr sz="2400"/>
            </a:lvl1pPr>
            <a:lvl2pPr algn="l" rtl="0">
              <a:defRPr sz="2100"/>
            </a:lvl2pPr>
            <a:lvl3pPr algn="l" rtl="0">
              <a:defRPr sz="1800"/>
            </a:lvl3pPr>
            <a:lvl4pPr algn="l" rtl="0">
              <a:defRPr sz="1500"/>
            </a:lvl4pPr>
            <a:lvl5pPr algn="l" rtl="0">
              <a:defRPr sz="1500"/>
            </a:lvl5pPr>
            <a:lvl6pPr algn="l" rtl="0">
              <a:defRPr sz="1500"/>
            </a:lvl6pPr>
            <a:lvl7pPr algn="l" rtl="0">
              <a:defRPr sz="1500"/>
            </a:lvl7pPr>
            <a:lvl8pPr algn="l" rtl="0">
              <a:defRPr sz="1500"/>
            </a:lvl8pPr>
            <a:lvl9pPr algn="l" rtl="0">
              <a:defRPr sz="1500"/>
            </a:lvl9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Text Placeholder 3"/>
          <p:cNvSpPr>
            <a:spLocks noGrp="1"/>
          </p:cNvSpPr>
          <p:nvPr>
            <p:ph type="body" sz="half" idx="2"/>
          </p:nvPr>
        </p:nvSpPr>
        <p:spPr>
          <a:xfrm>
            <a:off x="629841" y="2057400"/>
            <a:ext cx="2949178" cy="3811588"/>
          </a:xfrm>
        </p:spPr>
        <p:txBody>
          <a:bodyPr rtlCol="0"/>
          <a:lstStyle>
            <a:lvl1pPr marL="0" indent="0" algn="l" rtl="0">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fr-FR"/>
              <a:t>Click to edit Master text styles</a:t>
            </a:r>
          </a:p>
        </p:txBody>
      </p:sp>
      <p:sp>
        <p:nvSpPr>
          <p:cNvPr id="5" name="Date Placeholder 4"/>
          <p:cNvSpPr>
            <a:spLocks noGrp="1"/>
          </p:cNvSpPr>
          <p:nvPr>
            <p:ph type="dt" sz="half" idx="10"/>
          </p:nvPr>
        </p:nvSpPr>
        <p:spPr/>
        <p:txBody>
          <a:bodyPr rtlCol="0"/>
          <a:lstStyle/>
          <a:p>
            <a:pPr rtl="0"/>
            <a:r>
              <a:rPr lang="en-US"/>
              <a:t>2/22/2016</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103909525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lgn="l" rtl="0">
              <a:defRPr sz="2400"/>
            </a:lvl1pPr>
          </a:lstStyle>
          <a:p>
            <a:pPr rtl="0"/>
            <a:r>
              <a:rPr lang="fr-FR"/>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lstStyle>
            <a:lvl1pPr marL="0" indent="0" algn="l" rtl="0">
              <a:buNone/>
              <a:defRPr sz="2400"/>
            </a:lvl1pPr>
            <a:lvl2pPr marL="342900" indent="0" algn="l" rtl="0">
              <a:buNone/>
              <a:defRPr sz="2100"/>
            </a:lvl2pPr>
            <a:lvl3pPr marL="685800" indent="0" algn="l" rtl="0">
              <a:buNone/>
              <a:defRPr sz="1800"/>
            </a:lvl3pPr>
            <a:lvl4pPr marL="1028700" indent="0" algn="l" rtl="0">
              <a:buNone/>
              <a:defRPr sz="1500"/>
            </a:lvl4pPr>
            <a:lvl5pPr marL="1371600" indent="0" algn="l" rtl="0">
              <a:buNone/>
              <a:defRPr sz="1500"/>
            </a:lvl5pPr>
            <a:lvl6pPr marL="1714500" indent="0" algn="l" rtl="0">
              <a:buNone/>
              <a:defRPr sz="1500"/>
            </a:lvl6pPr>
            <a:lvl7pPr marL="2057400" indent="0" algn="l" rtl="0">
              <a:buNone/>
              <a:defRPr sz="1500"/>
            </a:lvl7pPr>
            <a:lvl8pPr marL="2400300" indent="0" algn="l" rtl="0">
              <a:buNone/>
              <a:defRPr sz="1500"/>
            </a:lvl8pPr>
            <a:lvl9pPr marL="2743200" indent="0" algn="l" rtl="0">
              <a:buNone/>
              <a:defRPr sz="1500"/>
            </a:lvl9pPr>
          </a:lstStyle>
          <a:p>
            <a:pPr rtl="0"/>
            <a:endParaRPr lang="en-US"/>
          </a:p>
        </p:txBody>
      </p:sp>
      <p:sp>
        <p:nvSpPr>
          <p:cNvPr id="4" name="Text Placeholder 3"/>
          <p:cNvSpPr>
            <a:spLocks noGrp="1"/>
          </p:cNvSpPr>
          <p:nvPr>
            <p:ph type="body" sz="half" idx="2"/>
          </p:nvPr>
        </p:nvSpPr>
        <p:spPr>
          <a:xfrm>
            <a:off x="629841" y="2057400"/>
            <a:ext cx="2949178" cy="3811588"/>
          </a:xfrm>
        </p:spPr>
        <p:txBody>
          <a:bodyPr rtlCol="0"/>
          <a:lstStyle>
            <a:lvl1pPr marL="0" indent="0" algn="l" rtl="0">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fr-FR"/>
              <a:t>Click to edit Master text styles</a:t>
            </a:r>
          </a:p>
        </p:txBody>
      </p:sp>
      <p:sp>
        <p:nvSpPr>
          <p:cNvPr id="5" name="Date Placeholder 4"/>
          <p:cNvSpPr>
            <a:spLocks noGrp="1"/>
          </p:cNvSpPr>
          <p:nvPr>
            <p:ph type="dt" sz="half" idx="10"/>
          </p:nvPr>
        </p:nvSpPr>
        <p:spPr/>
        <p:txBody>
          <a:bodyPr rtlCol="0"/>
          <a:lstStyle/>
          <a:p>
            <a:pPr rtl="0"/>
            <a:r>
              <a:rPr lang="en-US"/>
              <a:t>2/22/2016</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232754016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a:p>
        </p:txBody>
      </p:sp>
      <p:sp>
        <p:nvSpPr>
          <p:cNvPr id="3" name="Vertical Text Placeholder 2"/>
          <p:cNvSpPr>
            <a:spLocks noGrp="1"/>
          </p:cNvSpPr>
          <p:nvPr>
            <p:ph type="body" orient="vert" idx="1"/>
          </p:nvPr>
        </p:nvSpPr>
        <p:spPr/>
        <p:txBody>
          <a:bodyPr vert="eaVert"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p:txBody>
          <a:bodyPr rtlCol="0"/>
          <a:lstStyle/>
          <a:p>
            <a:pPr rtl="0"/>
            <a:r>
              <a:rPr lang="en-US"/>
              <a:t>2/22/2016</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410148053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fr-FR"/>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p:txBody>
          <a:bodyPr rtlCol="0"/>
          <a:lstStyle/>
          <a:p>
            <a:pPr rtl="0"/>
            <a:r>
              <a:rPr lang="en-US"/>
              <a:t>2/22/2016</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23534276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128688633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rtlCol="0"/>
          <a:lstStyle/>
          <a:p>
            <a:pPr rtl="0"/>
            <a:r>
              <a:rPr lang="fr-FR"/>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rtlCol="0"/>
          <a:lstStyle/>
          <a:p>
            <a:pPr rtl="0"/>
            <a:endParaRPr lang="en-US"/>
          </a:p>
        </p:txBody>
      </p:sp>
    </p:spTree>
    <p:extLst>
      <p:ext uri="{BB962C8B-B14F-4D97-AF65-F5344CB8AC3E}">
        <p14:creationId xmlns:p14="http://schemas.microsoft.com/office/powerpoint/2010/main" xmlns="" val="1573773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rtlCol="0" anchor="t"/>
          <a:lstStyle>
            <a:lvl1pPr algn="l" rtl="0">
              <a:lnSpc>
                <a:spcPts val="3800"/>
              </a:lnSpc>
              <a:defRPr sz="3600" b="1" cap="all" baseline="0">
                <a:solidFill>
                  <a:schemeClr val="tx1"/>
                </a:solidFill>
                <a:effectLst/>
              </a:defRPr>
            </a:lvl1pPr>
          </a:lstStyle>
          <a:p>
            <a:pPr rtl="0"/>
            <a:r>
              <a:rPr lang="fr-FR"/>
              <a:t>Section Header</a:t>
            </a:r>
            <a:r>
              <a:rPr lang="en-US" dirty="0"/>
              <a:t/>
            </a:r>
            <a:br>
              <a:rPr lang="en-US" dirty="0"/>
            </a:br>
            <a:r>
              <a:rPr lang="fr-FR"/>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rtlCol="0" anchor="b"/>
          <a:lstStyle>
            <a:lvl1pPr marL="0" indent="0" algn="l" rtl="0">
              <a:lnSpc>
                <a:spcPts val="2200"/>
              </a:lnSpc>
              <a:buNone/>
              <a:defRPr sz="200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rtlCol="0" anchor="b"/>
          <a:lstStyle>
            <a:lvl1pPr algn="l" rtl="0">
              <a:defRPr sz="2000" b="1" baseline="0">
                <a:solidFill>
                  <a:schemeClr val="tx1"/>
                </a:solidFill>
                <a:effectLst/>
              </a:defRPr>
            </a:lvl1pPr>
          </a:lstStyle>
          <a:p>
            <a:pPr rtl="0"/>
            <a:r>
              <a:rPr lang="fr-FR"/>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rtlCol="0" anchor="ctr" anchorCtr="0"/>
          <a:lstStyle>
            <a:lvl1pPr algn="l" rtl="0">
              <a:buClr>
                <a:schemeClr val="tx1"/>
              </a:buClr>
              <a:buSzPct val="70000"/>
              <a:buFont typeface="Wingdings" pitchFamily="2" charset="2"/>
              <a:buChar char="q"/>
              <a:defRPr sz="2400" b="1">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a:solidFill>
                  <a:schemeClr val="bg2"/>
                </a:solidFill>
              </a:defRPr>
            </a:lvl4pPr>
            <a:lvl5pPr algn="l" rtl="0">
              <a:buClr>
                <a:schemeClr val="tx1"/>
              </a:buClr>
              <a:buSzPct val="70000"/>
              <a:buFont typeface="Arial" pitchFamily="34" charset="0"/>
              <a:buChar char="•"/>
              <a:defRPr sz="1800">
                <a:solidFill>
                  <a:schemeClr val="bg2"/>
                </a:solidFill>
              </a:defRPr>
            </a:lvl5pPr>
            <a:lvl6pPr algn="l" rtl="0">
              <a:defRPr sz="2000"/>
            </a:lvl6pPr>
            <a:lvl7pPr algn="l" rtl="0">
              <a:defRPr sz="2000"/>
            </a:lvl7pPr>
            <a:lvl8pPr algn="l" rtl="0">
              <a:defRPr sz="2000"/>
            </a:lvl8pPr>
            <a:lvl9pPr algn="l" rtl="0">
              <a:defRPr sz="2000"/>
            </a:lvl9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Paragraph of type</a:t>
            </a:r>
          </a:p>
          <a:p>
            <a:pPr lvl="0" rtl="0"/>
            <a:r>
              <a:rPr lang="fr-FR"/>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rtlCol="0" anchor="b"/>
          <a:lstStyle>
            <a:lvl1pPr algn="l" rtl="0">
              <a:defRPr sz="2000" b="1" baseline="0">
                <a:solidFill>
                  <a:schemeClr val="tx1"/>
                </a:solidFill>
                <a:effectLst/>
              </a:defRPr>
            </a:lvl1pPr>
          </a:lstStyle>
          <a:p>
            <a:pPr rtl="0"/>
            <a:r>
              <a:rPr lang="fr-FR"/>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rtlCol="0"/>
          <a:lstStyle>
            <a:lvl1pPr marL="0" indent="0" algn="l" rtl="0">
              <a:buNone/>
              <a:defRPr sz="3200">
                <a:solidFill>
                  <a:schemeClr val="tx1"/>
                </a:solidFill>
                <a:effectLst/>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rtlCol="0"/>
          <a:lstStyle>
            <a:lvl1pPr marL="0" indent="0" algn="ctr" rtl="0">
              <a:buNone/>
              <a:defRPr sz="28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5.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 id="2147483713" r:id="rId11"/>
    <p:sldLayoutId id="2147483714" r:id="rId12"/>
    <p:sldLayoutId id="2147483715" r:id="rId13"/>
    <p:sldLayoutId id="2147483716"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376625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fr-FR"/>
              <a:t>Cliquer pour modifier le style du titre principal</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fr-FR"/>
              <a:t>Cliquer pour modifier les styles du texte principal</a:t>
            </a:r>
          </a:p>
          <a:p>
            <a:pPr lvl="1" rtl="0"/>
            <a:r>
              <a:rPr lang="fr-FR"/>
              <a:t>Deuxième niveau</a:t>
            </a:r>
          </a:p>
          <a:p>
            <a:pPr lvl="2" rtl="0"/>
            <a:r>
              <a:rPr lang="fr-FR"/>
              <a:t>Troisième niveau</a:t>
            </a:r>
          </a:p>
          <a:p>
            <a:pPr lvl="3" rtl="0"/>
            <a:r>
              <a:rPr lang="fr-FR"/>
              <a:t>Quatrième niveau</a:t>
            </a:r>
          </a:p>
          <a:p>
            <a:pPr lvl="4" rtl="0"/>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rtl="0">
              <a:defRPr sz="900">
                <a:solidFill>
                  <a:schemeClr val="tx1">
                    <a:tint val="75000"/>
                  </a:schemeClr>
                </a:solidFill>
              </a:defRPr>
            </a:lvl1pPr>
          </a:lstStyle>
          <a:p>
            <a:pPr rtl="0"/>
            <a:r>
              <a:rPr lang="en-US"/>
              <a:t>22/02/2016</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rtl="0">
              <a:defRPr sz="9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rtl="0">
              <a:defRPr sz="900">
                <a:solidFill>
                  <a:schemeClr val="tx1">
                    <a:tint val="75000"/>
                  </a:schemeClr>
                </a:solidFill>
              </a:defRPr>
            </a:lvl1pPr>
          </a:lstStyle>
          <a:p>
            <a:pPr rtl="0"/>
            <a:fld id="{DA54EEE6-A6D7-4079-BCBE-144E19CC8750}" type="slidenum">
              <a:rPr lang="en-US" smtClean="0"/>
              <a:pPr rtl="0"/>
              <a:t>‹N°›</a:t>
            </a:fld>
            <a:endParaRPr lang="en-US"/>
          </a:p>
        </p:txBody>
      </p:sp>
    </p:spTree>
    <p:extLst>
      <p:ext uri="{BB962C8B-B14F-4D97-AF65-F5344CB8AC3E}">
        <p14:creationId xmlns:p14="http://schemas.microsoft.com/office/powerpoint/2010/main" xmlns="" val="85443531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30" r:id="rId12"/>
    <p:sldLayoutId id="2147483731" r:id="rId13"/>
  </p:sldLayoutIdLst>
  <p:transition>
    <p:fade/>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hyperlink" Target="http://trialx.com/curetalk/wp-content/blogs.dir/7/files/2011/05/diseases/Mucopolysaccharidosis-1.jpg" TargetMode="External"/><Relationship Id="rId11" Type="http://schemas.openxmlformats.org/officeDocument/2006/relationships/image" Target="../media/image21.jpe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6.jpeg"/><Relationship Id="rId11" Type="http://schemas.openxmlformats.org/officeDocument/2006/relationships/image" Target="../media/image30.jpeg"/><Relationship Id="rId5" Type="http://schemas.openxmlformats.org/officeDocument/2006/relationships/image" Target="../media/image25.jpeg"/><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descr="CDC, Birth Defects COUNT, and International Clearinghouse for Birth Defects Surveillance and Research logos"/>
          <p:cNvGrpSpPr/>
          <p:nvPr/>
        </p:nvGrpSpPr>
        <p:grpSpPr>
          <a:xfrm>
            <a:off x="316112" y="260648"/>
            <a:ext cx="8496944" cy="1296144"/>
            <a:chOff x="323528" y="260648"/>
            <a:chExt cx="8496944" cy="1296144"/>
          </a:xfrm>
        </p:grpSpPr>
        <p:pic>
          <p:nvPicPr>
            <p:cNvPr id="7" name="Immagine 6" descr="HHS-CDC(CMYK).jpg"/>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pic>
          <p:nvPicPr>
            <p:cNvPr id="6" name="Picture 3" descr="logo box&#10;"/>
            <p:cNvPicPr>
              <a:picLocks noChangeAspect="1" noChangeArrowheads="1"/>
            </p:cNvPicPr>
            <p:nvPr/>
          </p:nvPicPr>
          <p:blipFill>
            <a:blip r:embed="rId5" cstate="print"/>
            <a:srcRect r="48190"/>
            <a:stretch>
              <a:fillRect/>
            </a:stretch>
          </p:blipFill>
          <p:spPr bwMode="auto">
            <a:xfrm>
              <a:off x="5606920" y="404664"/>
              <a:ext cx="3069536" cy="1052412"/>
            </a:xfrm>
            <a:prstGeom prst="rect">
              <a:avLst/>
            </a:prstGeom>
            <a:noFill/>
            <a:ln w="19050">
              <a:noFill/>
              <a:miter lim="800000"/>
              <a:headEnd/>
              <a:tailEnd/>
            </a:ln>
          </p:spPr>
        </p:pic>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grpSp>
      <p:sp>
        <p:nvSpPr>
          <p:cNvPr id="4" name="Titolo 1"/>
          <p:cNvSpPr txBox="1">
            <a:spLocks/>
          </p:cNvSpPr>
          <p:nvPr/>
        </p:nvSpPr>
        <p:spPr>
          <a:xfrm>
            <a:off x="449784" y="2060848"/>
            <a:ext cx="82296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FR" sz="4000" b="1">
                <a:solidFill>
                  <a:schemeClr val="tx2"/>
                </a:solidFill>
                <a:latin typeface="+mn-lt"/>
              </a:rPr>
              <a:t>Vue d’ensemble des anomalies congénitales</a:t>
            </a:r>
            <a:endParaRPr lang="en-US" sz="2200" b="1" dirty="0">
              <a:solidFill>
                <a:schemeClr val="tx2"/>
              </a:solidFill>
              <a:latin typeface="+mn-lt"/>
            </a:endParaRPr>
          </a:p>
        </p:txBody>
      </p:sp>
      <p:sp>
        <p:nvSpPr>
          <p:cNvPr id="2" name="Rectangle 1"/>
          <p:cNvSpPr/>
          <p:nvPr/>
        </p:nvSpPr>
        <p:spPr>
          <a:xfrm>
            <a:off x="1946858" y="3687518"/>
            <a:ext cx="5250283" cy="369332"/>
          </a:xfrm>
          <a:prstGeom prst="rect">
            <a:avLst/>
          </a:prstGeom>
        </p:spPr>
        <p:txBody>
          <a:bodyPr wrap="none" rtlCol="0">
            <a:spAutoFit/>
          </a:bodyPr>
          <a:lstStyle/>
          <a:p>
            <a:pPr algn="ctr" rtl="0"/>
            <a:r>
              <a:rPr lang="fr-FR" b="1" dirty="0">
                <a:solidFill>
                  <a:schemeClr val="tx2"/>
                </a:solidFill>
              </a:rPr>
              <a:t>Atelier sur la surveillance des anomalies congénitales</a:t>
            </a:r>
          </a:p>
        </p:txBody>
      </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rtlCol="0"/>
          <a:lstStyle/>
          <a:p>
            <a:pPr algn="ctr" rtl="0">
              <a:spcBef>
                <a:spcPct val="20000"/>
              </a:spcBef>
              <a:buClr>
                <a:schemeClr val="bg1"/>
              </a:buClr>
            </a:pPr>
            <a:r>
              <a:rPr lang="fr-FR" sz="900" b="1">
                <a:solidFill>
                  <a:schemeClr val="tx2"/>
                </a:solidFill>
                <a:latin typeface="Tahoma" pitchFamily="34" charset="0"/>
              </a:rPr>
              <a:t>Clause de non-responsabilité : les résultats et les conclusions issus de cette présentation n’ont pas été divulgués officiellement par les Centres pour le contrôle et la prévention des maladies et ne doivent pas être interprétés comme représentant la décision ou la politique de quelque agence que ce soit. </a:t>
            </a:r>
          </a:p>
        </p:txBody>
      </p:sp>
      <p:sp>
        <p:nvSpPr>
          <p:cNvPr id="13" name="Title 12"/>
          <p:cNvSpPr>
            <a:spLocks noGrp="1"/>
          </p:cNvSpPr>
          <p:nvPr>
            <p:ph type="title"/>
          </p:nvPr>
        </p:nvSpPr>
        <p:spPr/>
        <p:txBody>
          <a:bodyPr rtlCol="0"/>
          <a:lstStyle/>
          <a:p>
            <a:pPr rtl="0"/>
            <a:r>
              <a:rPr lang="fr-FR"/>
              <a:t>logos</a:t>
            </a:r>
            <a:endParaRPr lang="en-US" dirty="0"/>
          </a:p>
        </p:txBody>
      </p:sp>
      <p:sp>
        <p:nvSpPr>
          <p:cNvPr id="11" name="Content Placeholder 10"/>
          <p:cNvSpPr>
            <a:spLocks noGrp="1"/>
          </p:cNvSpPr>
          <p:nvPr>
            <p:ph idx="1"/>
          </p:nvPr>
        </p:nvSpPr>
        <p:spPr/>
        <p:txBody>
          <a:bodyPr rtlCol="0"/>
          <a:lstStyle/>
          <a:p>
            <a:pPr rtl="0"/>
            <a:r>
              <a:rPr lang="fr-FR"/>
              <a:t>Vue d’ensemble des anomalies congénitales</a:t>
            </a:r>
            <a:endParaRPr lang="en-US" dirty="0"/>
          </a:p>
        </p:txBody>
      </p:sp>
    </p:spTree>
    <p:extLst>
      <p:ext uri="{BB962C8B-B14F-4D97-AF65-F5344CB8AC3E}">
        <p14:creationId xmlns:p14="http://schemas.microsoft.com/office/powerpoint/2010/main" xmlns="" val="329702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algn="ctr" rtl="0"/>
            <a:r>
              <a:rPr lang="fr-FR" sz="3200" b="1">
                <a:solidFill>
                  <a:schemeClr val="tx2"/>
                </a:solidFill>
                <a:latin typeface="+mn-lt"/>
              </a:rPr>
              <a:t>Malformations</a:t>
            </a:r>
            <a:endParaRPr lang="en-US" sz="3200" b="1" dirty="0">
              <a:solidFill>
                <a:schemeClr val="tx2"/>
              </a:solidFill>
              <a:latin typeface="+mn-lt"/>
            </a:endParaRPr>
          </a:p>
        </p:txBody>
      </p:sp>
      <p:sp>
        <p:nvSpPr>
          <p:cNvPr id="3" name="Content Placeholder 2"/>
          <p:cNvSpPr>
            <a:spLocks noGrp="1"/>
          </p:cNvSpPr>
          <p:nvPr>
            <p:ph idx="1"/>
          </p:nvPr>
        </p:nvSpPr>
        <p:spPr/>
        <p:txBody>
          <a:bodyPr rtlCol="0"/>
          <a:lstStyle/>
          <a:p>
            <a:pPr rtl="0"/>
            <a:r>
              <a:rPr lang="fr-FR">
                <a:solidFill>
                  <a:schemeClr val="tx2"/>
                </a:solidFill>
              </a:rPr>
              <a:t>Défaut structurel d’un organe, d’une partie d’un organe ou d’une plus grande région du corps qui se produit durant l’organogenèse ou durant la formation initiale d’une structure comme résultat d’un processus intrinsèquement anormal  </a:t>
            </a:r>
          </a:p>
          <a:p>
            <a:pPr rtl="0"/>
            <a:r>
              <a:rPr lang="fr-FR">
                <a:solidFill>
                  <a:schemeClr val="tx2"/>
                </a:solidFill>
              </a:rPr>
              <a:t>Certaines malformations peuvent être prévenues </a:t>
            </a:r>
            <a:endParaRPr lang="en-US" dirty="0">
              <a:solidFill>
                <a:schemeClr val="tx2"/>
              </a:solidFill>
            </a:endParaRPr>
          </a:p>
        </p:txBody>
      </p:sp>
      <p:pic>
        <p:nvPicPr>
          <p:cNvPr id="8" name="Picture 2" descr="defect of the brain and spin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16200000">
            <a:off x="3816165" y="3844368"/>
            <a:ext cx="1359269" cy="19001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3429000" y="5597360"/>
            <a:ext cx="2247900" cy="369332"/>
          </a:xfrm>
          <a:prstGeom prst="rect">
            <a:avLst/>
          </a:prstGeom>
          <a:noFill/>
        </p:spPr>
        <p:txBody>
          <a:bodyPr wrap="square" rtlCol="0">
            <a:spAutoFit/>
          </a:bodyPr>
          <a:lstStyle/>
          <a:p>
            <a:pPr rtl="0"/>
            <a:r>
              <a:rPr lang="fr-FR" b="1">
                <a:solidFill>
                  <a:schemeClr val="tx2"/>
                </a:solidFill>
              </a:rPr>
              <a:t>Anomalie du tube neural </a:t>
            </a:r>
            <a:endParaRPr lang="en-US" b="1" dirty="0">
              <a:solidFill>
                <a:schemeClr val="tx2"/>
              </a:solidFill>
            </a:endParaRPr>
          </a:p>
        </p:txBody>
      </p:sp>
    </p:spTree>
    <p:extLst>
      <p:ext uri="{BB962C8B-B14F-4D97-AF65-F5344CB8AC3E}">
        <p14:creationId xmlns:p14="http://schemas.microsoft.com/office/powerpoint/2010/main" xmlns="" val="27400391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algn="ctr" rtl="0"/>
            <a:r>
              <a:rPr lang="fr-FR" sz="3200" b="1">
                <a:solidFill>
                  <a:schemeClr val="tx2"/>
                </a:solidFill>
                <a:latin typeface="+mn-lt"/>
              </a:rPr>
              <a:t>Déformations</a:t>
            </a:r>
            <a:endParaRPr lang="en-US" sz="3200" b="1" dirty="0">
              <a:solidFill>
                <a:schemeClr val="tx2"/>
              </a:solidFill>
              <a:latin typeface="+mn-lt"/>
            </a:endParaRPr>
          </a:p>
        </p:txBody>
      </p:sp>
      <p:sp>
        <p:nvSpPr>
          <p:cNvPr id="3" name="Content Placeholder 2"/>
          <p:cNvSpPr>
            <a:spLocks noGrp="1"/>
          </p:cNvSpPr>
          <p:nvPr>
            <p:ph idx="1"/>
          </p:nvPr>
        </p:nvSpPr>
        <p:spPr/>
        <p:txBody>
          <a:bodyPr rtlCol="0"/>
          <a:lstStyle/>
          <a:p>
            <a:pPr rtl="0"/>
            <a:endParaRPr lang="en-US">
              <a:solidFill>
                <a:schemeClr val="tx2"/>
              </a:solidFill>
            </a:endParaRPr>
          </a:p>
          <a:p>
            <a:pPr rtl="0"/>
            <a:r>
              <a:rPr lang="fr-FR">
                <a:solidFill>
                  <a:schemeClr val="tx2"/>
                </a:solidFill>
              </a:rPr>
              <a:t>Forme ou position anormale d’une partie du corps causée par des forces mécaniques  </a:t>
            </a:r>
          </a:p>
          <a:p>
            <a:pPr rtl="0"/>
            <a:r>
              <a:rPr lang="fr-FR">
                <a:solidFill>
                  <a:schemeClr val="tx2"/>
                </a:solidFill>
              </a:rPr>
              <a:t>La formation initiale des structures est normale mais des forces mécaniques affectent leur développement  </a:t>
            </a:r>
          </a:p>
          <a:p>
            <a:pPr rtl="0"/>
            <a:endParaRPr lang="en-US" dirty="0">
              <a:solidFill>
                <a:schemeClr val="tx2"/>
              </a:solidFill>
            </a:endParaRPr>
          </a:p>
        </p:txBody>
      </p:sp>
      <p:pic>
        <p:nvPicPr>
          <p:cNvPr id="1026" name="Picture 2" descr="C:\Users\ile9\Pictures\potter sequenc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1668" y="3733800"/>
            <a:ext cx="2900663"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636982" y="5715000"/>
            <a:ext cx="3962400" cy="523220"/>
          </a:xfrm>
          <a:prstGeom prst="rect">
            <a:avLst/>
          </a:prstGeom>
          <a:noFill/>
        </p:spPr>
        <p:txBody>
          <a:bodyPr wrap="square" rtlCol="0" anchor="ctr">
            <a:spAutoFit/>
          </a:bodyPr>
          <a:lstStyle/>
          <a:p>
            <a:pPr algn="ctr" rtl="0"/>
            <a:r>
              <a:rPr lang="fr-FR" b="1">
                <a:solidFill>
                  <a:schemeClr val="tx2"/>
                </a:solidFill>
              </a:rPr>
              <a:t>Séquence de Potter</a:t>
            </a:r>
          </a:p>
          <a:p>
            <a:pPr algn="ctr" rtl="0"/>
            <a:r>
              <a:rPr lang="fr-FR" sz="1000" b="1">
                <a:solidFill>
                  <a:schemeClr val="tx2"/>
                </a:solidFill>
              </a:rPr>
              <a:t>http://library.med.utah.edu/WebPath/jpeg3/PERI230.jpg</a:t>
            </a:r>
            <a:endParaRPr lang="en-US" sz="1000" b="1" dirty="0">
              <a:solidFill>
                <a:schemeClr val="tx2"/>
              </a:solidFill>
            </a:endParaRPr>
          </a:p>
        </p:txBody>
      </p:sp>
    </p:spTree>
    <p:extLst>
      <p:ext uri="{BB962C8B-B14F-4D97-AF65-F5344CB8AC3E}">
        <p14:creationId xmlns:p14="http://schemas.microsoft.com/office/powerpoint/2010/main" xmlns="" val="42345956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lstStyle/>
          <a:p>
            <a:pPr algn="ctr" rtl="0"/>
            <a:r>
              <a:rPr lang="fr-FR" sz="3200" b="1">
                <a:solidFill>
                  <a:schemeClr val="tx2"/>
                </a:solidFill>
                <a:latin typeface="+mn-lt"/>
              </a:rPr>
              <a:t>Disruptions</a:t>
            </a:r>
            <a:endParaRPr lang="en-US" sz="3200" b="1" dirty="0">
              <a:solidFill>
                <a:schemeClr val="tx2"/>
              </a:solidFill>
              <a:latin typeface="+mn-lt"/>
            </a:endParaRPr>
          </a:p>
        </p:txBody>
      </p:sp>
      <p:sp>
        <p:nvSpPr>
          <p:cNvPr id="3" name="Content Placeholder 2"/>
          <p:cNvSpPr>
            <a:spLocks noGrp="1"/>
          </p:cNvSpPr>
          <p:nvPr>
            <p:ph idx="1"/>
          </p:nvPr>
        </p:nvSpPr>
        <p:spPr/>
        <p:txBody>
          <a:bodyPr rtlCol="0"/>
          <a:lstStyle/>
          <a:p>
            <a:pPr rtl="0"/>
            <a:r>
              <a:rPr lang="fr-FR">
                <a:solidFill>
                  <a:schemeClr val="tx2"/>
                </a:solidFill>
              </a:rPr>
              <a:t>Anomalie structurelle d’un organe, d’une partie d’un organe ou d’une région plus étendue du corps résultant d’une détérioration extrinsèque de, ou d’une interférence avec, un processus de développement normal à l’origine  </a:t>
            </a:r>
          </a:p>
          <a:p>
            <a:pPr rtl="0"/>
            <a:r>
              <a:rPr lang="fr-FR">
                <a:solidFill>
                  <a:schemeClr val="tx2"/>
                </a:solidFill>
              </a:rPr>
              <a:t>Le développement initial est normal, mais le processus est interrompu ou des parties normalement développées sont perturbées</a:t>
            </a:r>
            <a:endParaRPr lang="en-US" dirty="0">
              <a:solidFill>
                <a:schemeClr val="tx2"/>
              </a:solidFill>
            </a:endParaRPr>
          </a:p>
        </p:txBody>
      </p:sp>
      <p:grpSp>
        <p:nvGrpSpPr>
          <p:cNvPr id="2" name="Group 1" descr="exampe of a disruption which is a structural defect of a body structure resulting from the extrinsic breakdown of, or interference with, an originally normal developmental process"/>
          <p:cNvGrpSpPr/>
          <p:nvPr/>
        </p:nvGrpSpPr>
        <p:grpSpPr>
          <a:xfrm>
            <a:off x="2654314" y="3886200"/>
            <a:ext cx="3898886" cy="2382798"/>
            <a:chOff x="2590800" y="4038600"/>
            <a:chExt cx="3898886" cy="2382798"/>
          </a:xfrm>
        </p:grpSpPr>
        <p:grpSp>
          <p:nvGrpSpPr>
            <p:cNvPr id="6" name="Group 5"/>
            <p:cNvGrpSpPr/>
            <p:nvPr/>
          </p:nvGrpSpPr>
          <p:grpSpPr>
            <a:xfrm>
              <a:off x="3048001" y="4038600"/>
              <a:ext cx="3006838" cy="1754088"/>
              <a:chOff x="3429367" y="2767321"/>
              <a:chExt cx="5215405" cy="2606369"/>
            </a:xfrm>
          </p:grpSpPr>
          <p:pic>
            <p:nvPicPr>
              <p:cNvPr id="8" name="Picture 7" descr="amniotic band sequence"/>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rot="5400000">
                <a:off x="3380421" y="2816267"/>
                <a:ext cx="2606368" cy="2508476"/>
              </a:xfrm>
              <a:prstGeom prst="rect">
                <a:avLst/>
              </a:prstGeom>
            </p:spPr>
          </p:pic>
          <p:pic>
            <p:nvPicPr>
              <p:cNvPr id="9" name="Picture 8" descr="amniotic band sequence"/>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rot="5400000">
                <a:off x="6104517" y="2833434"/>
                <a:ext cx="2591914" cy="2488597"/>
              </a:xfrm>
              <a:prstGeom prst="rect">
                <a:avLst/>
              </a:prstGeom>
            </p:spPr>
          </p:pic>
        </p:grpSp>
        <p:sp>
          <p:nvSpPr>
            <p:cNvPr id="10" name="Rectangle 9"/>
            <p:cNvSpPr/>
            <p:nvPr/>
          </p:nvSpPr>
          <p:spPr>
            <a:xfrm>
              <a:off x="2590800" y="5867400"/>
              <a:ext cx="3898886" cy="553998"/>
            </a:xfrm>
            <a:prstGeom prst="rect">
              <a:avLst/>
            </a:prstGeom>
          </p:spPr>
          <p:txBody>
            <a:bodyPr wrap="square" rtlCol="0">
              <a:spAutoFit/>
            </a:bodyPr>
            <a:lstStyle/>
            <a:p>
              <a:pPr algn="ctr" rtl="0"/>
              <a:r>
                <a:rPr lang="fr-FR" b="1">
                  <a:solidFill>
                    <a:schemeClr val="tx2"/>
                  </a:solidFill>
                </a:rPr>
                <a:t>Syndrome des brides amniotiques</a:t>
              </a:r>
            </a:p>
            <a:p>
              <a:pPr algn="ctr" rtl="0"/>
              <a:r>
                <a:rPr lang="fr-FR" sz="1200" b="1">
                  <a:solidFill>
                    <a:schemeClr val="tx2"/>
                  </a:solidFill>
                </a:rPr>
                <a:t>Projet de collaboration CDC - Université de médecine de Pékin</a:t>
              </a:r>
            </a:p>
          </p:txBody>
        </p:sp>
      </p:grpSp>
    </p:spTree>
    <p:extLst>
      <p:ext uri="{BB962C8B-B14F-4D97-AF65-F5344CB8AC3E}">
        <p14:creationId xmlns:p14="http://schemas.microsoft.com/office/powerpoint/2010/main" xmlns="" val="19477654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algn="ctr" rtl="0"/>
            <a:r>
              <a:rPr lang="fr-FR" sz="3200" b="1">
                <a:solidFill>
                  <a:schemeClr val="tx2"/>
                </a:solidFill>
                <a:latin typeface="+mn-lt"/>
              </a:rPr>
              <a:t>Dysplasies</a:t>
            </a:r>
            <a:endParaRPr lang="en-US" sz="3200" b="1" dirty="0">
              <a:solidFill>
                <a:schemeClr val="tx2"/>
              </a:solidFill>
              <a:latin typeface="+mn-lt"/>
            </a:endParaRPr>
          </a:p>
        </p:txBody>
      </p:sp>
      <p:sp>
        <p:nvSpPr>
          <p:cNvPr id="3" name="Content Placeholder 2"/>
          <p:cNvSpPr>
            <a:spLocks noGrp="1"/>
          </p:cNvSpPr>
          <p:nvPr>
            <p:ph idx="1"/>
          </p:nvPr>
        </p:nvSpPr>
        <p:spPr/>
        <p:txBody>
          <a:bodyPr rtlCol="0"/>
          <a:lstStyle/>
          <a:p>
            <a:pPr rtl="0"/>
            <a:r>
              <a:rPr lang="fr-FR">
                <a:solidFill>
                  <a:schemeClr val="tx2"/>
                </a:solidFill>
              </a:rPr>
              <a:t>Anomalies de l’histogenèse ou formation des tissus </a:t>
            </a:r>
          </a:p>
          <a:p>
            <a:pPr rtl="0"/>
            <a:r>
              <a:rPr lang="fr-FR">
                <a:solidFill>
                  <a:schemeClr val="tx2"/>
                </a:solidFill>
              </a:rPr>
              <a:t>Les dysplasies affectent généralement la peau, le cerveau, le cartilage ou les os et peuvent être soit localisées (confinées à une zone du corps) soit généralisées </a:t>
            </a:r>
            <a:endParaRPr lang="en-US" dirty="0">
              <a:solidFill>
                <a:schemeClr val="tx2"/>
              </a:solidFill>
            </a:endParaRPr>
          </a:p>
        </p:txBody>
      </p:sp>
      <p:pic>
        <p:nvPicPr>
          <p:cNvPr id="2" name="Picture 1" descr="photo of Achondroplasia"/>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60547" y="3467933"/>
            <a:ext cx="1935253" cy="2383958"/>
          </a:xfrm>
          <a:prstGeom prst="rect">
            <a:avLst/>
          </a:prstGeom>
        </p:spPr>
      </p:pic>
      <p:sp>
        <p:nvSpPr>
          <p:cNvPr id="6" name="TextBox 5"/>
          <p:cNvSpPr txBox="1"/>
          <p:nvPr/>
        </p:nvSpPr>
        <p:spPr>
          <a:xfrm>
            <a:off x="2674476" y="5842654"/>
            <a:ext cx="1671035" cy="369332"/>
          </a:xfrm>
          <a:prstGeom prst="rect">
            <a:avLst/>
          </a:prstGeom>
          <a:noFill/>
        </p:spPr>
        <p:txBody>
          <a:bodyPr wrap="none" rtlCol="0">
            <a:spAutoFit/>
          </a:bodyPr>
          <a:lstStyle/>
          <a:p>
            <a:pPr rtl="0"/>
            <a:r>
              <a:rPr lang="fr-FR" b="1">
                <a:solidFill>
                  <a:schemeClr val="tx2"/>
                </a:solidFill>
              </a:rPr>
              <a:t>Achondroplasie</a:t>
            </a:r>
            <a:endParaRPr lang="en-US" b="1" dirty="0">
              <a:solidFill>
                <a:schemeClr val="tx2"/>
              </a:solidFill>
            </a:endParaRPr>
          </a:p>
        </p:txBody>
      </p:sp>
      <p:pic>
        <p:nvPicPr>
          <p:cNvPr id="1026" name="Picture 2" descr="C:\Users\Jaime - Desktop\Pictures\PATIENTS\Hemangioma_1.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rot="5400000">
            <a:off x="4408719" y="3707412"/>
            <a:ext cx="2383959"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700154" y="5879068"/>
            <a:ext cx="1776846" cy="369332"/>
          </a:xfrm>
          <a:prstGeom prst="rect">
            <a:avLst/>
          </a:prstGeom>
          <a:noFill/>
        </p:spPr>
        <p:txBody>
          <a:bodyPr wrap="square" rtlCol="0">
            <a:spAutoFit/>
          </a:bodyPr>
          <a:lstStyle/>
          <a:p>
            <a:pPr algn="ctr" rtl="0"/>
            <a:r>
              <a:rPr lang="fr-FR" b="1">
                <a:solidFill>
                  <a:schemeClr val="tx2"/>
                </a:solidFill>
              </a:rPr>
              <a:t>Hémangiome</a:t>
            </a:r>
            <a:endParaRPr lang="en-US" b="1" dirty="0">
              <a:solidFill>
                <a:schemeClr val="tx2"/>
              </a:solidFill>
            </a:endParaRPr>
          </a:p>
        </p:txBody>
      </p:sp>
    </p:spTree>
    <p:extLst>
      <p:ext uri="{BB962C8B-B14F-4D97-AF65-F5344CB8AC3E}">
        <p14:creationId xmlns:p14="http://schemas.microsoft.com/office/powerpoint/2010/main" xmlns="" val="215738895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57200"/>
            <a:ext cx="8229600" cy="762000"/>
          </a:xfrm>
        </p:spPr>
        <p:txBody>
          <a:bodyPr rtlCol="0">
            <a:noAutofit/>
          </a:bodyPr>
          <a:lstStyle/>
          <a:p>
            <a:pPr algn="ctr" rtl="0"/>
            <a:r>
              <a:rPr lang="fr-FR" sz="2800" b="1" dirty="0">
                <a:solidFill>
                  <a:schemeClr val="tx2"/>
                </a:solidFill>
                <a:latin typeface="+mn-lt"/>
              </a:rPr>
              <a:t>Présentation clinique :</a:t>
            </a:r>
            <a:r>
              <a:rPr lang="en-US" sz="2800" b="1" dirty="0">
                <a:solidFill>
                  <a:schemeClr val="tx2"/>
                </a:solidFill>
                <a:latin typeface="+mn-lt"/>
              </a:rPr>
              <a:t/>
            </a:r>
            <a:br>
              <a:rPr lang="en-US" sz="2800" b="1" dirty="0">
                <a:solidFill>
                  <a:schemeClr val="tx2"/>
                </a:solidFill>
                <a:latin typeface="+mn-lt"/>
              </a:rPr>
            </a:br>
            <a:r>
              <a:rPr lang="fr-FR" sz="2800" b="1" dirty="0" smtClean="0">
                <a:solidFill>
                  <a:schemeClr val="tx2"/>
                </a:solidFill>
                <a:latin typeface="+mn-lt"/>
              </a:rPr>
              <a:t>a</a:t>
            </a:r>
            <a:r>
              <a:rPr lang="fr-FR" sz="2800" b="1" dirty="0" smtClean="0">
                <a:solidFill>
                  <a:schemeClr val="tx2"/>
                </a:solidFill>
                <a:latin typeface="+mn-lt"/>
              </a:rPr>
              <a:t>nomalies </a:t>
            </a:r>
            <a:r>
              <a:rPr lang="fr-FR" sz="2800" b="1" dirty="0">
                <a:solidFill>
                  <a:schemeClr val="tx2"/>
                </a:solidFill>
                <a:latin typeface="+mn-lt"/>
              </a:rPr>
              <a:t>isolées et multiples </a:t>
            </a:r>
            <a:endParaRPr lang="en-US" sz="2800" dirty="0">
              <a:solidFill>
                <a:schemeClr val="tx2"/>
              </a:solidFill>
              <a:latin typeface="+mn-lt"/>
            </a:endParaRPr>
          </a:p>
        </p:txBody>
      </p:sp>
      <p:sp>
        <p:nvSpPr>
          <p:cNvPr id="3" name="Segnaposto contenuto 2"/>
          <p:cNvSpPr>
            <a:spLocks noGrp="1"/>
          </p:cNvSpPr>
          <p:nvPr>
            <p:ph idx="1"/>
          </p:nvPr>
        </p:nvSpPr>
        <p:spPr>
          <a:xfrm>
            <a:off x="457200" y="1600200"/>
            <a:ext cx="8229600" cy="4876800"/>
          </a:xfrm>
        </p:spPr>
        <p:txBody>
          <a:bodyPr rtlCol="0">
            <a:normAutofit/>
          </a:bodyPr>
          <a:lstStyle/>
          <a:p>
            <a:pPr rtl="0">
              <a:buClr>
                <a:schemeClr val="tx2"/>
              </a:buClr>
              <a:buSzPct val="65000"/>
              <a:buFont typeface="Wingdings" panose="05000000000000000000" pitchFamily="2" charset="2"/>
              <a:buChar char="q"/>
            </a:pPr>
            <a:r>
              <a:rPr lang="fr-FR" sz="2400" b="1">
                <a:solidFill>
                  <a:schemeClr val="tx2"/>
                </a:solidFill>
              </a:rPr>
              <a:t> Anomalie congénitale isolée </a:t>
            </a:r>
          </a:p>
          <a:p>
            <a:pPr lvl="1" rtl="0">
              <a:buClr>
                <a:schemeClr val="tx2"/>
              </a:buClr>
              <a:buSzPct val="65000"/>
              <a:buFont typeface="Arial" panose="020B0604020202020204" pitchFamily="34" charset="0"/>
              <a:buChar char="•"/>
            </a:pPr>
            <a:r>
              <a:rPr lang="fr-FR" sz="2400" b="1">
                <a:solidFill>
                  <a:schemeClr val="tx2"/>
                </a:solidFill>
              </a:rPr>
              <a:t>Anomalie unique majeure  </a:t>
            </a:r>
            <a:endParaRPr lang="en-US" sz="2400" b="1" dirty="0">
              <a:solidFill>
                <a:schemeClr val="tx2"/>
              </a:solidFill>
            </a:endParaRPr>
          </a:p>
          <a:p>
            <a:pPr lvl="1" rtl="0">
              <a:buClr>
                <a:schemeClr val="tx2"/>
              </a:buClr>
              <a:buSzPct val="65000"/>
              <a:buFont typeface="Arial" panose="020B0604020202020204" pitchFamily="34" charset="0"/>
              <a:buChar char="•"/>
            </a:pPr>
            <a:r>
              <a:rPr lang="fr-FR" sz="2400" b="1">
                <a:solidFill>
                  <a:schemeClr val="tx2"/>
                </a:solidFill>
              </a:rPr>
              <a:t>75 % des anomalies congénitales majeures sont isolées</a:t>
            </a:r>
            <a:endParaRPr lang="en-US" sz="2400" b="1" dirty="0">
              <a:solidFill>
                <a:schemeClr val="tx2"/>
              </a:solidFill>
            </a:endParaRPr>
          </a:p>
          <a:p>
            <a:pPr lvl="1" rtl="0">
              <a:buClr>
                <a:schemeClr val="tx2"/>
              </a:buClr>
              <a:buSzPct val="65000"/>
              <a:buFont typeface="Arial" panose="020B0604020202020204" pitchFamily="34" charset="0"/>
              <a:buChar char="•"/>
            </a:pPr>
            <a:r>
              <a:rPr lang="fr-FR" sz="2400" b="1">
                <a:solidFill>
                  <a:schemeClr val="tx2"/>
                </a:solidFill>
              </a:rPr>
              <a:t>Séquence  </a:t>
            </a:r>
            <a:endParaRPr lang="en-US" sz="2400" b="1" dirty="0">
              <a:solidFill>
                <a:schemeClr val="tx2"/>
              </a:solidFill>
            </a:endParaRPr>
          </a:p>
          <a:p>
            <a:pPr rtl="0">
              <a:buClr>
                <a:schemeClr val="tx2"/>
              </a:buClr>
              <a:buSzPct val="65000"/>
              <a:buFont typeface="Wingdings" panose="05000000000000000000" pitchFamily="2" charset="2"/>
              <a:buChar char="q"/>
            </a:pPr>
            <a:r>
              <a:rPr lang="fr-FR" sz="2400" b="1">
                <a:solidFill>
                  <a:schemeClr val="tx2"/>
                </a:solidFill>
              </a:rPr>
              <a:t> Anomalies congénitales multiples </a:t>
            </a:r>
          </a:p>
          <a:p>
            <a:pPr lvl="1" rtl="0">
              <a:buClr>
                <a:schemeClr val="tx2"/>
              </a:buClr>
              <a:buSzPct val="65000"/>
              <a:buFont typeface="Arial" panose="020B0604020202020204" pitchFamily="34" charset="0"/>
              <a:buChar char="•"/>
            </a:pPr>
            <a:r>
              <a:rPr lang="fr-FR" sz="2400" b="1">
                <a:solidFill>
                  <a:schemeClr val="tx2"/>
                </a:solidFill>
              </a:rPr>
              <a:t>Plus d’une anomalie congénitale majeure non associée</a:t>
            </a:r>
          </a:p>
          <a:p>
            <a:pPr lvl="1" rtl="0">
              <a:buClr>
                <a:schemeClr val="tx2"/>
              </a:buClr>
              <a:buSzPct val="65000"/>
              <a:buFont typeface="Arial" panose="020B0604020202020204" pitchFamily="34" charset="0"/>
              <a:buChar char="•"/>
            </a:pPr>
            <a:r>
              <a:rPr lang="fr-FR" sz="2400" b="1">
                <a:solidFill>
                  <a:schemeClr val="tx2"/>
                </a:solidFill>
              </a:rPr>
              <a:t>Associations </a:t>
            </a:r>
            <a:r>
              <a:rPr lang="fr-FR" sz="1900" b="1">
                <a:solidFill>
                  <a:schemeClr val="tx2"/>
                </a:solidFill>
              </a:rPr>
              <a:t>- profil de plusieurs anomalies qui se produisent avec une fréquence supérieure à la fréquence aléatoire et qui ne constituent pas une séquence ni un syndrome  </a:t>
            </a:r>
          </a:p>
          <a:p>
            <a:pPr lvl="1" rtl="0">
              <a:buClr>
                <a:schemeClr val="tx2"/>
              </a:buClr>
              <a:buSzPct val="65000"/>
              <a:buFont typeface="Arial" panose="020B0604020202020204" pitchFamily="34" charset="0"/>
              <a:buChar char="•"/>
            </a:pPr>
            <a:r>
              <a:rPr lang="fr-FR" sz="2400" b="1">
                <a:solidFill>
                  <a:schemeClr val="tx2"/>
                </a:solidFill>
              </a:rPr>
              <a:t>Syndromes </a:t>
            </a:r>
            <a:r>
              <a:rPr lang="fr-FR" sz="1900" b="1">
                <a:solidFill>
                  <a:schemeClr val="tx2"/>
                </a:solidFill>
              </a:rPr>
              <a:t>- profil de plusieurs anomalies dont on pense qu’elles ont un lien pathogénique, mais qui ne constituent pas une séquence</a:t>
            </a:r>
            <a:endParaRPr lang="en-US" sz="2000" b="1" dirty="0">
              <a:solidFill>
                <a:schemeClr val="tx2"/>
              </a:solidFill>
            </a:endParaRPr>
          </a:p>
        </p:txBody>
      </p:sp>
    </p:spTree>
    <p:extLst>
      <p:ext uri="{BB962C8B-B14F-4D97-AF65-F5344CB8AC3E}">
        <p14:creationId xmlns:p14="http://schemas.microsoft.com/office/powerpoint/2010/main" xmlns="" val="26753400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731837"/>
            <a:ext cx="8029576" cy="487363"/>
          </a:xfrm>
        </p:spPr>
        <p:txBody>
          <a:bodyPr rtlCol="0">
            <a:noAutofit/>
          </a:bodyPr>
          <a:lstStyle/>
          <a:p>
            <a:pPr algn="ctr" rtl="0"/>
            <a:r>
              <a:rPr lang="fr-FR" sz="2800" b="1" dirty="0">
                <a:solidFill>
                  <a:schemeClr val="tx2"/>
                </a:solidFill>
                <a:latin typeface="+mn-lt"/>
              </a:rPr>
              <a:t>Anomalies congénitales : cinq « messages à retenir »</a:t>
            </a:r>
            <a:r>
              <a:rPr lang="en-US" sz="2800" b="1" dirty="0">
                <a:solidFill>
                  <a:schemeClr val="tx2"/>
                </a:solidFill>
                <a:latin typeface="+mn-lt"/>
              </a:rPr>
              <a:t/>
            </a:r>
            <a:br>
              <a:rPr lang="en-US" sz="2800" b="1" dirty="0">
                <a:solidFill>
                  <a:schemeClr val="tx2"/>
                </a:solidFill>
                <a:latin typeface="+mn-lt"/>
              </a:rPr>
            </a:br>
            <a:endParaRPr lang="en-U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rtlCol="0">
            <a:normAutofit lnSpcReduction="10000"/>
          </a:bodyPr>
          <a:lstStyle/>
          <a:p>
            <a:pPr marL="457200" indent="-457200" rtl="0">
              <a:spcAft>
                <a:spcPts val="1200"/>
              </a:spcAft>
              <a:buFont typeface="+mj-lt"/>
              <a:buAutoNum type="arabicPeriod"/>
            </a:pPr>
            <a:r>
              <a:rPr lang="fr-FR" sz="2400" b="1">
                <a:solidFill>
                  <a:schemeClr val="tx2"/>
                </a:solidFill>
              </a:rPr>
              <a:t>Anomalies congénitales : un groupe spécifique appartenant à la catégorie des maladies congénitales</a:t>
            </a:r>
          </a:p>
          <a:p>
            <a:pPr marL="457200" indent="-457200" rtl="0">
              <a:spcAft>
                <a:spcPts val="1200"/>
              </a:spcAft>
              <a:buFont typeface="+mj-lt"/>
              <a:buAutoNum type="arabicPeriod"/>
            </a:pPr>
            <a:r>
              <a:rPr lang="fr-FR" sz="2400" b="1">
                <a:solidFill>
                  <a:schemeClr val="tx2"/>
                </a:solidFill>
              </a:rPr>
              <a:t>Étiologie : des connaissances en hausse ouvrent de nouvelles possibilités de prévention </a:t>
            </a:r>
          </a:p>
          <a:p>
            <a:pPr marL="457200" indent="-457200" rtl="0">
              <a:spcAft>
                <a:spcPts val="1200"/>
              </a:spcAft>
              <a:buFont typeface="+mj-lt"/>
              <a:buAutoNum type="arabicPeriod"/>
            </a:pPr>
            <a:r>
              <a:rPr lang="fr-FR" sz="2400" b="1">
                <a:solidFill>
                  <a:schemeClr val="tx2"/>
                </a:solidFill>
              </a:rPr>
              <a:t>Charge : élevée dans le monde entier ; en hausse relative dans les pays aux ressources faibles et moyennes</a:t>
            </a:r>
          </a:p>
          <a:p>
            <a:pPr marL="457200" indent="-457200" rtl="0">
              <a:spcAft>
                <a:spcPts val="1200"/>
              </a:spcAft>
              <a:buFont typeface="+mj-lt"/>
              <a:buAutoNum type="arabicPeriod"/>
            </a:pPr>
            <a:r>
              <a:rPr lang="fr-FR" sz="2400" b="1">
                <a:solidFill>
                  <a:schemeClr val="tx2"/>
                </a:solidFill>
              </a:rPr>
              <a:t>Interventions : faire baisser la charge, mettre en œuvre à grande échelle</a:t>
            </a:r>
          </a:p>
          <a:p>
            <a:pPr marL="457200" indent="-457200" rtl="0">
              <a:spcAft>
                <a:spcPts val="1200"/>
              </a:spcAft>
              <a:buFont typeface="+mj-lt"/>
              <a:buAutoNum type="arabicPeriod"/>
            </a:pPr>
            <a:r>
              <a:rPr lang="fr-FR" sz="2400" b="1">
                <a:solidFill>
                  <a:schemeClr val="tx2"/>
                </a:solidFill>
              </a:rPr>
              <a:t>Surveillance de la santé publique : un outil nécessaire et puissant </a:t>
            </a:r>
          </a:p>
        </p:txBody>
      </p:sp>
    </p:spTree>
    <p:extLst>
      <p:ext uri="{BB962C8B-B14F-4D97-AF65-F5344CB8AC3E}">
        <p14:creationId xmlns:p14="http://schemas.microsoft.com/office/powerpoint/2010/main" xmlns="" val="10413128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152400" y="304800"/>
            <a:ext cx="8839200" cy="1066800"/>
          </a:xfrm>
        </p:spPr>
        <p:txBody>
          <a:bodyPr rtlCol="0" anchor="ctr"/>
          <a:lstStyle/>
          <a:p>
            <a:pPr algn="ctr" rtl="0"/>
            <a:r>
              <a:rPr lang="fr-FR" sz="3200" b="1">
                <a:solidFill>
                  <a:schemeClr val="tx2"/>
                </a:solidFill>
                <a:latin typeface="+mn-lt"/>
              </a:rPr>
              <a:t>Étiologie des anomalies congénitales</a:t>
            </a:r>
            <a:endParaRPr lang="en-US" sz="3200" b="1" dirty="0">
              <a:solidFill>
                <a:schemeClr val="tx2"/>
              </a:solidFill>
              <a:latin typeface="+mn-lt"/>
            </a:endParaRPr>
          </a:p>
        </p:txBody>
      </p:sp>
      <p:graphicFrame>
        <p:nvGraphicFramePr>
          <p:cNvPr id="2" name="Object 4" descr="Etiology of birth defects"/>
          <p:cNvGraphicFramePr>
            <a:graphicFrameLocks noGrp="1" noChangeAspect="1"/>
          </p:cNvGraphicFramePr>
          <p:nvPr>
            <p:ph type="chart" idx="1"/>
            <p:extLst>
              <p:ext uri="{D42A27DB-BD31-4B8C-83A1-F6EECF244321}">
                <p14:modId xmlns:p14="http://schemas.microsoft.com/office/powerpoint/2010/main" xmlns="" val="95093628"/>
              </p:ext>
            </p:extLst>
          </p:nvPr>
        </p:nvGraphicFramePr>
        <p:xfrm>
          <a:off x="1257300" y="2144829"/>
          <a:ext cx="6462713" cy="3403600"/>
        </p:xfrm>
        <a:graphic>
          <a:graphicData uri="http://schemas.openxmlformats.org/drawingml/2006/chart">
            <c:chart xmlns:c="http://schemas.openxmlformats.org/drawingml/2006/chart" xmlns:r="http://schemas.openxmlformats.org/officeDocument/2006/relationships" r:id="rId3"/>
          </a:graphicData>
        </a:graphic>
      </p:graphicFrame>
      <p:sp>
        <p:nvSpPr>
          <p:cNvPr id="891909" name="Text Box 5"/>
          <p:cNvSpPr txBox="1">
            <a:spLocks noChangeArrowheads="1"/>
          </p:cNvSpPr>
          <p:nvPr/>
        </p:nvSpPr>
        <p:spPr bwMode="auto">
          <a:xfrm>
            <a:off x="554182" y="1676400"/>
            <a:ext cx="2057400" cy="631455"/>
          </a:xfrm>
          <a:prstGeom prst="rect">
            <a:avLst/>
          </a:prstGeom>
          <a:noFill/>
          <a:ln w="12700">
            <a:noFill/>
            <a:miter lim="800000"/>
            <a:headEnd/>
            <a:tailEnd/>
          </a:ln>
          <a:effectLst/>
        </p:spPr>
        <p:txBody>
          <a:bodyPr rtlCol="0">
            <a:spAutoFit/>
          </a:bodyPr>
          <a:lstStyle/>
          <a:p>
            <a:pPr algn="ctr" rtl="0">
              <a:lnSpc>
                <a:spcPct val="70000"/>
              </a:lnSpc>
              <a:spcBef>
                <a:spcPct val="50000"/>
              </a:spcBef>
            </a:pPr>
            <a:r>
              <a:rPr lang="fr-FR" sz="1800" b="1">
                <a:solidFill>
                  <a:schemeClr val="tx2"/>
                </a:solidFill>
              </a:rPr>
              <a:t>Gène unique</a:t>
            </a:r>
            <a:endParaRPr lang="en-US" sz="1800" b="1" dirty="0">
              <a:solidFill>
                <a:schemeClr val="tx2"/>
              </a:solidFill>
            </a:endParaRPr>
          </a:p>
          <a:p>
            <a:pPr algn="ctr" rtl="0">
              <a:lnSpc>
                <a:spcPct val="70000"/>
              </a:lnSpc>
              <a:spcBef>
                <a:spcPct val="50000"/>
              </a:spcBef>
            </a:pPr>
            <a:r>
              <a:rPr lang="fr-FR" sz="1800" b="1">
                <a:solidFill>
                  <a:schemeClr val="tx2"/>
                </a:solidFill>
              </a:rPr>
              <a:t>(14 %)</a:t>
            </a:r>
            <a:endParaRPr lang="en-US" sz="1800" b="1" dirty="0">
              <a:solidFill>
                <a:schemeClr val="tx2"/>
              </a:solidFill>
            </a:endParaRPr>
          </a:p>
        </p:txBody>
      </p:sp>
      <p:sp>
        <p:nvSpPr>
          <p:cNvPr id="891912" name="Line 8" descr="single genes account for 14% of birth defects"/>
          <p:cNvSpPr>
            <a:spLocks noChangeShapeType="1"/>
          </p:cNvSpPr>
          <p:nvPr/>
        </p:nvSpPr>
        <p:spPr bwMode="auto">
          <a:xfrm>
            <a:off x="2078182" y="2353508"/>
            <a:ext cx="647700" cy="468429"/>
          </a:xfrm>
          <a:prstGeom prst="line">
            <a:avLst/>
          </a:prstGeom>
          <a:noFill/>
          <a:ln w="38100">
            <a:solidFill>
              <a:srgbClr val="FF0000"/>
            </a:solidFill>
            <a:prstDash val="sysDot"/>
            <a:round/>
            <a:headEnd/>
            <a:tailEnd type="triangle" w="med" len="med"/>
          </a:ln>
          <a:effectLst/>
        </p:spPr>
        <p:txBody>
          <a:bodyPr rtlCol="0"/>
          <a:lstStyle/>
          <a:p>
            <a:pPr rtl="0"/>
            <a:endParaRPr lang="en-US">
              <a:solidFill>
                <a:schemeClr val="tx2"/>
              </a:solidFill>
            </a:endParaRPr>
          </a:p>
        </p:txBody>
      </p:sp>
      <p:sp>
        <p:nvSpPr>
          <p:cNvPr id="891915" name="Text Box 11"/>
          <p:cNvSpPr txBox="1">
            <a:spLocks noChangeArrowheads="1"/>
          </p:cNvSpPr>
          <p:nvPr/>
        </p:nvSpPr>
        <p:spPr bwMode="auto">
          <a:xfrm>
            <a:off x="3467100" y="1687629"/>
            <a:ext cx="2362200" cy="631455"/>
          </a:xfrm>
          <a:prstGeom prst="rect">
            <a:avLst/>
          </a:prstGeom>
          <a:noFill/>
          <a:ln w="12700">
            <a:noFill/>
            <a:miter lim="800000"/>
            <a:headEnd/>
            <a:tailEnd/>
          </a:ln>
          <a:effectLst/>
        </p:spPr>
        <p:txBody>
          <a:bodyPr rtlCol="0">
            <a:spAutoFit/>
          </a:bodyPr>
          <a:lstStyle/>
          <a:p>
            <a:pPr algn="ctr" rtl="0">
              <a:lnSpc>
                <a:spcPct val="70000"/>
              </a:lnSpc>
              <a:spcBef>
                <a:spcPct val="50000"/>
              </a:spcBef>
            </a:pPr>
            <a:r>
              <a:rPr lang="fr-FR" sz="1800" b="1">
                <a:solidFill>
                  <a:schemeClr val="tx2"/>
                </a:solidFill>
              </a:rPr>
              <a:t>Chromosomique</a:t>
            </a:r>
            <a:endParaRPr lang="en-US" sz="1800" b="1" dirty="0">
              <a:solidFill>
                <a:schemeClr val="tx2"/>
              </a:solidFill>
            </a:endParaRPr>
          </a:p>
          <a:p>
            <a:pPr algn="ctr" rtl="0">
              <a:lnSpc>
                <a:spcPct val="70000"/>
              </a:lnSpc>
              <a:spcBef>
                <a:spcPct val="50000"/>
              </a:spcBef>
            </a:pPr>
            <a:r>
              <a:rPr lang="fr-FR" sz="1800" b="1">
                <a:solidFill>
                  <a:schemeClr val="tx2"/>
                </a:solidFill>
              </a:rPr>
              <a:t>(10 %)</a:t>
            </a:r>
          </a:p>
        </p:txBody>
      </p:sp>
      <p:sp>
        <p:nvSpPr>
          <p:cNvPr id="891918" name="Line 14" descr="10% of birth defects are chromosomal"/>
          <p:cNvSpPr>
            <a:spLocks noChangeShapeType="1"/>
          </p:cNvSpPr>
          <p:nvPr/>
        </p:nvSpPr>
        <p:spPr bwMode="auto">
          <a:xfrm>
            <a:off x="4648200" y="2353507"/>
            <a:ext cx="0" cy="418429"/>
          </a:xfrm>
          <a:prstGeom prst="line">
            <a:avLst/>
          </a:prstGeom>
          <a:noFill/>
          <a:ln w="38100">
            <a:solidFill>
              <a:srgbClr val="FF0000"/>
            </a:solidFill>
            <a:prstDash val="sysDot"/>
            <a:round/>
            <a:headEnd/>
            <a:tailEnd type="triangle" w="med" len="med"/>
          </a:ln>
          <a:effectLst/>
        </p:spPr>
        <p:txBody>
          <a:bodyPr rtlCol="0"/>
          <a:lstStyle/>
          <a:p>
            <a:pPr rtl="0"/>
            <a:endParaRPr lang="en-US">
              <a:solidFill>
                <a:schemeClr val="tx2"/>
              </a:solidFill>
            </a:endParaRPr>
          </a:p>
        </p:txBody>
      </p:sp>
      <p:sp>
        <p:nvSpPr>
          <p:cNvPr id="891910" name="Text Box 6"/>
          <p:cNvSpPr txBox="1">
            <a:spLocks noChangeArrowheads="1"/>
          </p:cNvSpPr>
          <p:nvPr/>
        </p:nvSpPr>
        <p:spPr bwMode="auto">
          <a:xfrm>
            <a:off x="6134100" y="1687629"/>
            <a:ext cx="2286000" cy="631455"/>
          </a:xfrm>
          <a:prstGeom prst="rect">
            <a:avLst/>
          </a:prstGeom>
          <a:noFill/>
          <a:ln w="12700">
            <a:noFill/>
            <a:miter lim="800000"/>
            <a:headEnd/>
            <a:tailEnd/>
          </a:ln>
          <a:effectLst/>
        </p:spPr>
        <p:txBody>
          <a:bodyPr wrap="square" rtlCol="0">
            <a:spAutoFit/>
          </a:bodyPr>
          <a:lstStyle/>
          <a:p>
            <a:pPr algn="ctr" rtl="0">
              <a:lnSpc>
                <a:spcPct val="70000"/>
              </a:lnSpc>
              <a:spcBef>
                <a:spcPct val="50000"/>
              </a:spcBef>
            </a:pPr>
            <a:r>
              <a:rPr lang="fr-FR" sz="1800" b="1">
                <a:solidFill>
                  <a:schemeClr val="tx2"/>
                </a:solidFill>
              </a:rPr>
              <a:t>Environnemental</a:t>
            </a:r>
            <a:endParaRPr lang="en-US" sz="1800" b="1" dirty="0">
              <a:solidFill>
                <a:schemeClr val="tx2"/>
              </a:solidFill>
            </a:endParaRPr>
          </a:p>
          <a:p>
            <a:pPr algn="ctr" rtl="0">
              <a:lnSpc>
                <a:spcPct val="70000"/>
              </a:lnSpc>
              <a:spcBef>
                <a:spcPct val="50000"/>
              </a:spcBef>
            </a:pPr>
            <a:r>
              <a:rPr lang="fr-FR" sz="1800" b="1">
                <a:solidFill>
                  <a:schemeClr val="tx2"/>
                </a:solidFill>
              </a:rPr>
              <a:t>(10 %)</a:t>
            </a:r>
          </a:p>
        </p:txBody>
      </p:sp>
      <p:sp>
        <p:nvSpPr>
          <p:cNvPr id="891914" name="Line 10" descr="the environment accounts for 10% of birth defects"/>
          <p:cNvSpPr>
            <a:spLocks noChangeShapeType="1"/>
          </p:cNvSpPr>
          <p:nvPr/>
        </p:nvSpPr>
        <p:spPr bwMode="auto">
          <a:xfrm flipH="1">
            <a:off x="6286500" y="2364737"/>
            <a:ext cx="457200" cy="533400"/>
          </a:xfrm>
          <a:prstGeom prst="line">
            <a:avLst/>
          </a:prstGeom>
          <a:noFill/>
          <a:ln w="38100">
            <a:solidFill>
              <a:srgbClr val="FF0000"/>
            </a:solidFill>
            <a:prstDash val="sysDot"/>
            <a:round/>
            <a:headEnd/>
            <a:tailEnd type="triangle" w="med" len="med"/>
          </a:ln>
          <a:effectLst/>
        </p:spPr>
        <p:txBody>
          <a:bodyPr rtlCol="0"/>
          <a:lstStyle/>
          <a:p>
            <a:pPr rtl="0"/>
            <a:endParaRPr lang="en-US">
              <a:solidFill>
                <a:schemeClr val="tx2"/>
              </a:solidFill>
            </a:endParaRPr>
          </a:p>
        </p:txBody>
      </p:sp>
      <p:sp>
        <p:nvSpPr>
          <p:cNvPr id="891911" name="Text Box 7"/>
          <p:cNvSpPr txBox="1">
            <a:spLocks noChangeArrowheads="1"/>
          </p:cNvSpPr>
          <p:nvPr/>
        </p:nvSpPr>
        <p:spPr bwMode="auto">
          <a:xfrm>
            <a:off x="3467100" y="5237616"/>
            <a:ext cx="2286000" cy="631455"/>
          </a:xfrm>
          <a:prstGeom prst="rect">
            <a:avLst/>
          </a:prstGeom>
          <a:noFill/>
          <a:ln w="12700">
            <a:noFill/>
            <a:miter lim="800000"/>
            <a:headEnd/>
            <a:tailEnd/>
          </a:ln>
          <a:effectLst/>
        </p:spPr>
        <p:txBody>
          <a:bodyPr rtlCol="0">
            <a:spAutoFit/>
          </a:bodyPr>
          <a:lstStyle/>
          <a:p>
            <a:pPr algn="ctr" rtl="0">
              <a:lnSpc>
                <a:spcPct val="70000"/>
              </a:lnSpc>
              <a:spcBef>
                <a:spcPct val="50000"/>
              </a:spcBef>
            </a:pPr>
            <a:r>
              <a:rPr lang="fr-FR" sz="1800" b="1">
                <a:solidFill>
                  <a:schemeClr val="tx2"/>
                </a:solidFill>
              </a:rPr>
              <a:t>Inconnu* </a:t>
            </a:r>
            <a:endParaRPr lang="en-US" sz="1800" b="1" dirty="0">
              <a:solidFill>
                <a:schemeClr val="tx2"/>
              </a:solidFill>
            </a:endParaRPr>
          </a:p>
          <a:p>
            <a:pPr algn="ctr" rtl="0">
              <a:lnSpc>
                <a:spcPct val="70000"/>
              </a:lnSpc>
              <a:spcBef>
                <a:spcPct val="50000"/>
              </a:spcBef>
            </a:pPr>
            <a:r>
              <a:rPr lang="fr-FR" sz="1800" b="1">
                <a:solidFill>
                  <a:schemeClr val="tx2"/>
                </a:solidFill>
              </a:rPr>
              <a:t>(66 %)</a:t>
            </a:r>
            <a:endParaRPr lang="en-US" sz="1800" b="1" dirty="0">
              <a:solidFill>
                <a:schemeClr val="tx2"/>
              </a:solidFill>
            </a:endParaRPr>
          </a:p>
        </p:txBody>
      </p:sp>
      <p:sp>
        <p:nvSpPr>
          <p:cNvPr id="891917" name="Line 13" descr="66% of birth defects etiology are unknown"/>
          <p:cNvSpPr>
            <a:spLocks noChangeShapeType="1"/>
          </p:cNvSpPr>
          <p:nvPr/>
        </p:nvSpPr>
        <p:spPr bwMode="auto">
          <a:xfrm flipH="1" flipV="1">
            <a:off x="4584834" y="4717177"/>
            <a:ext cx="12633" cy="399452"/>
          </a:xfrm>
          <a:prstGeom prst="line">
            <a:avLst/>
          </a:prstGeom>
          <a:noFill/>
          <a:ln w="38100">
            <a:solidFill>
              <a:srgbClr val="FF0000"/>
            </a:solidFill>
            <a:prstDash val="sysDot"/>
            <a:round/>
            <a:headEnd/>
            <a:tailEnd type="triangle" w="med" len="med"/>
          </a:ln>
          <a:effectLst/>
        </p:spPr>
        <p:txBody>
          <a:bodyPr rtlCol="0"/>
          <a:lstStyle/>
          <a:p>
            <a:pPr rtl="0"/>
            <a:endParaRPr lang="en-US">
              <a:solidFill>
                <a:schemeClr val="tx2"/>
              </a:solidFill>
            </a:endParaRPr>
          </a:p>
        </p:txBody>
      </p:sp>
      <p:sp>
        <p:nvSpPr>
          <p:cNvPr id="3" name="TextBox 2"/>
          <p:cNvSpPr txBox="1"/>
          <p:nvPr/>
        </p:nvSpPr>
        <p:spPr>
          <a:xfrm>
            <a:off x="417540" y="5499739"/>
            <a:ext cx="5335560" cy="307777"/>
          </a:xfrm>
          <a:prstGeom prst="rect">
            <a:avLst/>
          </a:prstGeom>
          <a:noFill/>
        </p:spPr>
        <p:txBody>
          <a:bodyPr wrap="square" rtlCol="0">
            <a:spAutoFit/>
          </a:bodyPr>
          <a:lstStyle/>
          <a:p>
            <a:pPr rtl="0"/>
            <a:r>
              <a:rPr lang="fr-FR" sz="1400" b="1">
                <a:solidFill>
                  <a:schemeClr val="tx2"/>
                </a:solidFill>
              </a:rPr>
              <a:t>* Inclut la détermination multifactorielle</a:t>
            </a:r>
            <a:endParaRPr lang="en-US" sz="1400" b="1" dirty="0">
              <a:solidFill>
                <a:schemeClr val="tx2"/>
              </a:solidFill>
            </a:endParaRPr>
          </a:p>
        </p:txBody>
      </p:sp>
      <p:sp>
        <p:nvSpPr>
          <p:cNvPr id="4" name="TextBox 3"/>
          <p:cNvSpPr txBox="1"/>
          <p:nvPr/>
        </p:nvSpPr>
        <p:spPr>
          <a:xfrm>
            <a:off x="-38100" y="5897054"/>
            <a:ext cx="9296135" cy="1107996"/>
          </a:xfrm>
          <a:prstGeom prst="rect">
            <a:avLst/>
          </a:prstGeom>
          <a:noFill/>
        </p:spPr>
        <p:txBody>
          <a:bodyPr wrap="none" rtlCol="0">
            <a:spAutoFit/>
          </a:bodyPr>
          <a:lstStyle/>
          <a:p>
            <a:pPr rtl="0"/>
            <a:r>
              <a:rPr lang="fr-FR" sz="1100" dirty="0">
                <a:solidFill>
                  <a:schemeClr val="tx2"/>
                </a:solidFill>
              </a:rPr>
              <a:t>Source : Nelson K, Holmes LB. Malformations due to </a:t>
            </a:r>
            <a:r>
              <a:rPr lang="fr-FR" sz="1100" dirty="0" err="1">
                <a:solidFill>
                  <a:schemeClr val="tx2"/>
                </a:solidFill>
              </a:rPr>
              <a:t>presumed</a:t>
            </a:r>
            <a:r>
              <a:rPr lang="fr-FR" sz="1100" dirty="0">
                <a:solidFill>
                  <a:schemeClr val="tx2"/>
                </a:solidFill>
              </a:rPr>
              <a:t> </a:t>
            </a:r>
            <a:r>
              <a:rPr lang="fr-FR" sz="1100" dirty="0" err="1">
                <a:solidFill>
                  <a:schemeClr val="tx2"/>
                </a:solidFill>
              </a:rPr>
              <a:t>spontaneous</a:t>
            </a:r>
            <a:r>
              <a:rPr lang="fr-FR" sz="1100" dirty="0">
                <a:solidFill>
                  <a:schemeClr val="tx2"/>
                </a:solidFill>
              </a:rPr>
              <a:t> mutations in </a:t>
            </a:r>
            <a:r>
              <a:rPr lang="fr-FR" sz="1100" dirty="0" err="1">
                <a:solidFill>
                  <a:schemeClr val="tx2"/>
                </a:solidFill>
              </a:rPr>
              <a:t>newborn</a:t>
            </a:r>
            <a:r>
              <a:rPr lang="fr-FR" sz="1100" dirty="0">
                <a:solidFill>
                  <a:schemeClr val="tx2"/>
                </a:solidFill>
              </a:rPr>
              <a:t> infants </a:t>
            </a:r>
            <a:r>
              <a:rPr lang="en" sz="1100" i="1" dirty="0">
                <a:solidFill>
                  <a:schemeClr val="tx2"/>
                </a:solidFill>
              </a:rPr>
              <a:t>[Malformations dues à des mutations </a:t>
            </a:r>
            <a:br>
              <a:rPr lang="en" sz="1100" i="1" dirty="0">
                <a:solidFill>
                  <a:schemeClr val="tx2"/>
                </a:solidFill>
              </a:rPr>
            </a:br>
            <a:r>
              <a:rPr lang="en" sz="1100" i="1" dirty="0">
                <a:solidFill>
                  <a:schemeClr val="tx2"/>
                </a:solidFill>
              </a:rPr>
              <a:t>spontanées présumées chez les nourrissons]</a:t>
            </a:r>
            <a:r>
              <a:rPr lang="en" sz="1100" dirty="0">
                <a:solidFill>
                  <a:schemeClr val="tx2"/>
                </a:solidFill>
              </a:rPr>
              <a:t>. N. Engl. J.</a:t>
            </a:r>
          </a:p>
          <a:p>
            <a:pPr rtl="0"/>
            <a:r>
              <a:rPr lang="fr-FR" sz="1100" dirty="0">
                <a:solidFill>
                  <a:schemeClr val="tx2"/>
                </a:solidFill>
              </a:rPr>
              <a:t>Med. 1989;320:19–23. ; Brent RL. </a:t>
            </a:r>
            <a:r>
              <a:rPr lang="fr-FR" sz="1100" dirty="0" err="1">
                <a:solidFill>
                  <a:schemeClr val="tx2"/>
                </a:solidFill>
              </a:rPr>
              <a:t>Environmental</a:t>
            </a:r>
            <a:r>
              <a:rPr lang="fr-FR" sz="1100" dirty="0">
                <a:solidFill>
                  <a:schemeClr val="tx2"/>
                </a:solidFill>
              </a:rPr>
              <a:t> causes of </a:t>
            </a:r>
            <a:r>
              <a:rPr lang="fr-FR" sz="1100" dirty="0" err="1">
                <a:solidFill>
                  <a:schemeClr val="tx2"/>
                </a:solidFill>
              </a:rPr>
              <a:t>human</a:t>
            </a:r>
            <a:r>
              <a:rPr lang="fr-FR" sz="1100" dirty="0">
                <a:solidFill>
                  <a:schemeClr val="tx2"/>
                </a:solidFill>
              </a:rPr>
              <a:t> </a:t>
            </a:r>
            <a:r>
              <a:rPr lang="fr-FR" sz="1100" dirty="0" err="1">
                <a:solidFill>
                  <a:schemeClr val="tx2"/>
                </a:solidFill>
              </a:rPr>
              <a:t>congenital</a:t>
            </a:r>
            <a:r>
              <a:rPr lang="fr-FR" sz="1100" dirty="0">
                <a:solidFill>
                  <a:schemeClr val="tx2"/>
                </a:solidFill>
              </a:rPr>
              <a:t> malformations: the </a:t>
            </a:r>
            <a:r>
              <a:rPr lang="fr-FR" sz="1100" dirty="0" err="1">
                <a:solidFill>
                  <a:schemeClr val="tx2"/>
                </a:solidFill>
              </a:rPr>
              <a:t>pediatrician’s</a:t>
            </a:r>
            <a:r>
              <a:rPr lang="fr-FR" sz="1100" dirty="0">
                <a:solidFill>
                  <a:schemeClr val="tx2"/>
                </a:solidFill>
              </a:rPr>
              <a:t> </a:t>
            </a:r>
            <a:r>
              <a:rPr lang="fr-FR" sz="1100" dirty="0" err="1">
                <a:solidFill>
                  <a:schemeClr val="tx2"/>
                </a:solidFill>
              </a:rPr>
              <a:t>role</a:t>
            </a:r>
            <a:r>
              <a:rPr lang="fr-FR" sz="1100" dirty="0">
                <a:solidFill>
                  <a:schemeClr val="tx2"/>
                </a:solidFill>
              </a:rPr>
              <a:t> in </a:t>
            </a:r>
            <a:r>
              <a:rPr lang="fr-FR" sz="1100" dirty="0" err="1">
                <a:solidFill>
                  <a:schemeClr val="tx2"/>
                </a:solidFill>
              </a:rPr>
              <a:t>dealing</a:t>
            </a:r>
            <a:r>
              <a:rPr lang="fr-FR" sz="1100" dirty="0">
                <a:solidFill>
                  <a:schemeClr val="tx2"/>
                </a:solidFill>
              </a:rPr>
              <a:t> </a:t>
            </a:r>
            <a:r>
              <a:rPr lang="fr-FR" sz="1100" dirty="0" err="1">
                <a:solidFill>
                  <a:schemeClr val="tx2"/>
                </a:solidFill>
              </a:rPr>
              <a:t>with</a:t>
            </a:r>
            <a:r>
              <a:rPr lang="fr-FR" sz="1100" dirty="0">
                <a:solidFill>
                  <a:schemeClr val="tx2"/>
                </a:solidFill>
              </a:rPr>
              <a:t> </a:t>
            </a:r>
            <a:r>
              <a:rPr lang="fr-FR" sz="1100" dirty="0" err="1">
                <a:solidFill>
                  <a:schemeClr val="tx2"/>
                </a:solidFill>
              </a:rPr>
              <a:t>these</a:t>
            </a:r>
            <a:r>
              <a:rPr lang="fr-FR" sz="1100" dirty="0">
                <a:solidFill>
                  <a:schemeClr val="tx2"/>
                </a:solidFill>
              </a:rPr>
              <a:t> </a:t>
            </a:r>
            <a:r>
              <a:rPr lang="fr-FR" sz="1100" dirty="0" err="1">
                <a:solidFill>
                  <a:schemeClr val="tx2"/>
                </a:solidFill>
              </a:rPr>
              <a:t>complex</a:t>
            </a:r>
            <a:r>
              <a:rPr lang="fr-FR" sz="1100" dirty="0">
                <a:solidFill>
                  <a:schemeClr val="tx2"/>
                </a:solidFill>
              </a:rPr>
              <a:t> </a:t>
            </a:r>
            <a:br>
              <a:rPr lang="fr-FR" sz="1100" dirty="0">
                <a:solidFill>
                  <a:schemeClr val="tx2"/>
                </a:solidFill>
              </a:rPr>
            </a:br>
            <a:r>
              <a:rPr lang="fr-FR" sz="1100" dirty="0" err="1">
                <a:solidFill>
                  <a:schemeClr val="tx2"/>
                </a:solidFill>
              </a:rPr>
              <a:t>clinical</a:t>
            </a:r>
            <a:r>
              <a:rPr lang="fr-FR" sz="1100" dirty="0">
                <a:solidFill>
                  <a:schemeClr val="tx2"/>
                </a:solidFill>
              </a:rPr>
              <a:t> </a:t>
            </a:r>
            <a:r>
              <a:rPr lang="fr-FR" sz="1100" dirty="0" err="1">
                <a:solidFill>
                  <a:schemeClr val="tx2"/>
                </a:solidFill>
              </a:rPr>
              <a:t>problems</a:t>
            </a:r>
            <a:r>
              <a:rPr lang="fr-FR" sz="1100" dirty="0">
                <a:solidFill>
                  <a:schemeClr val="tx2"/>
                </a:solidFill>
              </a:rPr>
              <a:t> </a:t>
            </a:r>
            <a:r>
              <a:rPr lang="fr-FR" sz="1100" dirty="0" err="1">
                <a:solidFill>
                  <a:schemeClr val="tx2"/>
                </a:solidFill>
              </a:rPr>
              <a:t>caused</a:t>
            </a:r>
            <a:r>
              <a:rPr lang="fr-FR" sz="1100" dirty="0">
                <a:solidFill>
                  <a:schemeClr val="tx2"/>
                </a:solidFill>
              </a:rPr>
              <a:t> by a </a:t>
            </a:r>
            <a:r>
              <a:rPr lang="fr-FR" sz="1100" dirty="0" err="1">
                <a:solidFill>
                  <a:schemeClr val="tx2"/>
                </a:solidFill>
              </a:rPr>
              <a:t>multiplicity</a:t>
            </a:r>
            <a:r>
              <a:rPr lang="fr-FR" sz="1100" dirty="0">
                <a:solidFill>
                  <a:schemeClr val="tx2"/>
                </a:solidFill>
              </a:rPr>
              <a:t> of </a:t>
            </a:r>
            <a:r>
              <a:rPr lang="fr-FR" sz="1100" dirty="0" err="1">
                <a:solidFill>
                  <a:schemeClr val="tx2"/>
                </a:solidFill>
              </a:rPr>
              <a:t>environmental</a:t>
            </a:r>
            <a:r>
              <a:rPr lang="fr-FR" sz="1100" dirty="0">
                <a:solidFill>
                  <a:schemeClr val="tx2"/>
                </a:solidFill>
              </a:rPr>
              <a:t> and </a:t>
            </a:r>
            <a:r>
              <a:rPr lang="fr-FR" sz="1100" dirty="0" err="1">
                <a:solidFill>
                  <a:schemeClr val="tx2"/>
                </a:solidFill>
              </a:rPr>
              <a:t>genetic</a:t>
            </a:r>
            <a:r>
              <a:rPr lang="fr-FR" sz="1100" dirty="0">
                <a:solidFill>
                  <a:schemeClr val="tx2"/>
                </a:solidFill>
              </a:rPr>
              <a:t> </a:t>
            </a:r>
            <a:r>
              <a:rPr lang="fr-FR" sz="1100" dirty="0" err="1">
                <a:solidFill>
                  <a:schemeClr val="tx2"/>
                </a:solidFill>
              </a:rPr>
              <a:t>factors</a:t>
            </a:r>
            <a:r>
              <a:rPr lang="fr-FR" sz="1100" dirty="0">
                <a:solidFill>
                  <a:schemeClr val="tx2"/>
                </a:solidFill>
              </a:rPr>
              <a:t> [</a:t>
            </a:r>
            <a:r>
              <a:rPr lang="en" sz="1100" i="1" dirty="0">
                <a:solidFill>
                  <a:schemeClr val="tx2"/>
                </a:solidFill>
              </a:rPr>
              <a:t>Causes environnementales de malformations congénitales humaines : le rôle du </a:t>
            </a:r>
            <a:br>
              <a:rPr lang="en" sz="1100" i="1" dirty="0">
                <a:solidFill>
                  <a:schemeClr val="tx2"/>
                </a:solidFill>
              </a:rPr>
            </a:br>
            <a:r>
              <a:rPr lang="en" sz="1100" i="1" dirty="0">
                <a:solidFill>
                  <a:schemeClr val="tx2"/>
                </a:solidFill>
              </a:rPr>
              <a:t>pédiatre dans la gestion de ces problèmes cliniques complexes causés par plusieurs facteurs environnementaux et génétiques</a:t>
            </a:r>
            <a:r>
              <a:rPr lang="en" sz="1100" dirty="0">
                <a:solidFill>
                  <a:schemeClr val="tx2"/>
                </a:solidFill>
              </a:rPr>
              <a:t>]. </a:t>
            </a:r>
            <a:r>
              <a:rPr lang="fr-FR" sz="1100" dirty="0" err="1">
                <a:solidFill>
                  <a:schemeClr val="tx2"/>
                </a:solidFill>
              </a:rPr>
              <a:t>Pediatrics</a:t>
            </a:r>
            <a:r>
              <a:rPr lang="fr-FR" sz="1100" dirty="0">
                <a:solidFill>
                  <a:schemeClr val="tx2"/>
                </a:solidFill>
              </a:rPr>
              <a:t>. 2004;113:957–68.</a:t>
            </a:r>
          </a:p>
          <a:p>
            <a:pPr rtl="0"/>
            <a:endParaRPr lang="en-US" sz="1100" dirty="0">
              <a:solidFill>
                <a:schemeClr val="tx2"/>
              </a:solidFill>
            </a:endParaRPr>
          </a:p>
        </p:txBody>
      </p:sp>
    </p:spTree>
    <p:extLst>
      <p:ext uri="{BB962C8B-B14F-4D97-AF65-F5344CB8AC3E}">
        <p14:creationId xmlns:p14="http://schemas.microsoft.com/office/powerpoint/2010/main" xmlns="" val="1602987096"/>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325562"/>
          </a:xfrm>
        </p:spPr>
        <p:txBody>
          <a:bodyPr rtlCol="0" anchor="ctr">
            <a:noAutofit/>
          </a:bodyPr>
          <a:lstStyle/>
          <a:p>
            <a:pPr algn="ctr" rtl="0">
              <a:buClr>
                <a:schemeClr val="tx2"/>
              </a:buClr>
              <a:buSzPct val="65000"/>
            </a:pPr>
            <a:r>
              <a:rPr lang="fr-FR" sz="3200" b="1">
                <a:solidFill>
                  <a:schemeClr val="tx2"/>
                </a:solidFill>
                <a:latin typeface="+mn-lt"/>
              </a:rPr>
              <a:t>Exemples de facteurs de risques connus et modifiables des anomalies congénitales</a:t>
            </a:r>
            <a:endParaRPr lang="en-US" sz="3200" dirty="0">
              <a:solidFill>
                <a:schemeClr val="tx2"/>
              </a:solidFill>
              <a:latin typeface="+mn-lt"/>
            </a:endParaRPr>
          </a:p>
        </p:txBody>
      </p:sp>
      <p:sp>
        <p:nvSpPr>
          <p:cNvPr id="12" name="TextBox 11"/>
          <p:cNvSpPr txBox="1"/>
          <p:nvPr/>
        </p:nvSpPr>
        <p:spPr>
          <a:xfrm>
            <a:off x="838200" y="2056188"/>
            <a:ext cx="3657600" cy="2708434"/>
          </a:xfrm>
          <a:prstGeom prst="rect">
            <a:avLst/>
          </a:prstGeom>
          <a:noFill/>
        </p:spPr>
        <p:txBody>
          <a:bodyPr wrap="square" rtlCol="0">
            <a:spAutoFit/>
          </a:bodyPr>
          <a:lstStyle/>
          <a:p>
            <a:pPr marL="342900" indent="-342900" rtl="0">
              <a:buClr>
                <a:schemeClr val="tx2"/>
              </a:buClr>
              <a:buSzPct val="65000"/>
              <a:buFont typeface="Wingdings" panose="05000000000000000000" pitchFamily="2" charset="2"/>
              <a:buChar char="q"/>
            </a:pPr>
            <a:r>
              <a:rPr lang="fr-FR" sz="2400" b="1" dirty="0">
                <a:solidFill>
                  <a:schemeClr val="tx2"/>
                </a:solidFill>
              </a:rPr>
              <a:t>Infections</a:t>
            </a:r>
            <a:r>
              <a:rPr lang="fr-FR" sz="2200" b="1" dirty="0">
                <a:solidFill>
                  <a:schemeClr val="tx2"/>
                </a:solidFill>
              </a:rPr>
              <a:t> </a:t>
            </a:r>
          </a:p>
          <a:p>
            <a:pPr marL="800100" lvl="1" indent="-342900" rtl="0">
              <a:buClr>
                <a:schemeClr val="tx2"/>
              </a:buClr>
              <a:buSzPct val="65000"/>
              <a:buFont typeface="Arial" panose="020B0604020202020204" pitchFamily="34" charset="0"/>
              <a:buChar char="•"/>
            </a:pPr>
            <a:r>
              <a:rPr lang="fr-FR" sz="2000" b="1" dirty="0">
                <a:solidFill>
                  <a:schemeClr val="tx2"/>
                </a:solidFill>
              </a:rPr>
              <a:t>Rubéole</a:t>
            </a:r>
          </a:p>
          <a:p>
            <a:pPr marL="800100" lvl="1" indent="-342900" rtl="0">
              <a:buClr>
                <a:schemeClr val="tx2"/>
              </a:buClr>
              <a:buSzPct val="65000"/>
              <a:buFont typeface="Arial" panose="020B0604020202020204" pitchFamily="34" charset="0"/>
              <a:buChar char="•"/>
            </a:pPr>
            <a:r>
              <a:rPr lang="fr-FR" sz="2000" b="1" dirty="0">
                <a:solidFill>
                  <a:schemeClr val="tx2"/>
                </a:solidFill>
              </a:rPr>
              <a:t>Varicelle </a:t>
            </a:r>
          </a:p>
          <a:p>
            <a:pPr marL="800100" lvl="1" indent="-342900" rtl="0">
              <a:buClr>
                <a:schemeClr val="tx2"/>
              </a:buClr>
              <a:buSzPct val="65000"/>
              <a:buFont typeface="Arial" panose="020B0604020202020204" pitchFamily="34" charset="0"/>
              <a:buChar char="•"/>
            </a:pPr>
            <a:endParaRPr lang="en-US" sz="2200" b="1" dirty="0">
              <a:solidFill>
                <a:schemeClr val="tx2"/>
              </a:solidFill>
            </a:endParaRPr>
          </a:p>
          <a:p>
            <a:pPr marL="285750" indent="-285750" rtl="0">
              <a:buClr>
                <a:schemeClr val="tx2"/>
              </a:buClr>
              <a:buSzPct val="65000"/>
              <a:buFont typeface="Wingdings" panose="05000000000000000000" pitchFamily="2" charset="2"/>
              <a:buChar char="q"/>
            </a:pPr>
            <a:r>
              <a:rPr lang="fr-FR" sz="2400" b="1" dirty="0">
                <a:solidFill>
                  <a:schemeClr val="tx2"/>
                </a:solidFill>
              </a:rPr>
              <a:t>Mode de vie et vitamines</a:t>
            </a:r>
          </a:p>
          <a:p>
            <a:pPr marL="800100" lvl="1" indent="-342900" rtl="0">
              <a:buClr>
                <a:schemeClr val="tx2"/>
              </a:buClr>
              <a:buSzPct val="65000"/>
              <a:buFont typeface="Arial" panose="020B0604020202020204" pitchFamily="34" charset="0"/>
              <a:buChar char="•"/>
            </a:pPr>
            <a:r>
              <a:rPr lang="fr-FR" sz="2000" b="1" dirty="0">
                <a:solidFill>
                  <a:schemeClr val="tx2"/>
                </a:solidFill>
              </a:rPr>
              <a:t>Alcool </a:t>
            </a:r>
          </a:p>
          <a:p>
            <a:pPr marL="800100" lvl="1" indent="-342900" rtl="0">
              <a:buClr>
                <a:schemeClr val="tx2"/>
              </a:buClr>
              <a:buSzPct val="65000"/>
              <a:buFont typeface="Arial" panose="020B0604020202020204" pitchFamily="34" charset="0"/>
              <a:buChar char="•"/>
            </a:pPr>
            <a:r>
              <a:rPr lang="fr-FR" sz="2000" b="1" dirty="0">
                <a:solidFill>
                  <a:schemeClr val="tx2"/>
                </a:solidFill>
              </a:rPr>
              <a:t>Fumée de cigarette</a:t>
            </a:r>
          </a:p>
          <a:p>
            <a:pPr marL="800100" lvl="1" indent="-342900" rtl="0">
              <a:buClr>
                <a:schemeClr val="tx2"/>
              </a:buClr>
              <a:buSzPct val="65000"/>
              <a:buFont typeface="Arial" panose="020B0604020202020204" pitchFamily="34" charset="0"/>
              <a:buChar char="•"/>
            </a:pPr>
            <a:r>
              <a:rPr lang="fr-FR" sz="2000" b="1" dirty="0">
                <a:solidFill>
                  <a:schemeClr val="tx2"/>
                </a:solidFill>
              </a:rPr>
              <a:t>Insuffisance en acide folique</a:t>
            </a:r>
          </a:p>
        </p:txBody>
      </p:sp>
      <p:sp>
        <p:nvSpPr>
          <p:cNvPr id="3" name="TextBox 2"/>
          <p:cNvSpPr txBox="1"/>
          <p:nvPr/>
        </p:nvSpPr>
        <p:spPr>
          <a:xfrm>
            <a:off x="4648200" y="2057400"/>
            <a:ext cx="4191000" cy="2800767"/>
          </a:xfrm>
          <a:prstGeom prst="rect">
            <a:avLst/>
          </a:prstGeom>
          <a:noFill/>
        </p:spPr>
        <p:txBody>
          <a:bodyPr wrap="square" rtlCol="0">
            <a:spAutoFit/>
          </a:bodyPr>
          <a:lstStyle/>
          <a:p>
            <a:pPr marL="285750" indent="-285750" rtl="0">
              <a:buClr>
                <a:schemeClr val="tx2"/>
              </a:buClr>
              <a:buSzPct val="65000"/>
              <a:buFont typeface="Wingdings" panose="05000000000000000000" pitchFamily="2" charset="2"/>
              <a:buChar char="q"/>
            </a:pPr>
            <a:r>
              <a:rPr lang="fr-FR" sz="2400" b="1">
                <a:solidFill>
                  <a:schemeClr val="tx2"/>
                </a:solidFill>
              </a:rPr>
              <a:t>Médicaments</a:t>
            </a:r>
          </a:p>
          <a:p>
            <a:pPr marL="800100" lvl="1" indent="-342900" rtl="0">
              <a:buClr>
                <a:schemeClr val="tx2"/>
              </a:buClr>
              <a:buSzPct val="65000"/>
              <a:buFont typeface="Arial" panose="020B0604020202020204" pitchFamily="34" charset="0"/>
              <a:buChar char="•"/>
            </a:pPr>
            <a:r>
              <a:rPr lang="fr-FR" sz="2000" b="1">
                <a:solidFill>
                  <a:schemeClr val="tx2"/>
                </a:solidFill>
              </a:rPr>
              <a:t>Acide rétinoïque</a:t>
            </a:r>
          </a:p>
          <a:p>
            <a:pPr marL="800100" lvl="1" indent="-342900" rtl="0">
              <a:buClr>
                <a:schemeClr val="tx2"/>
              </a:buClr>
              <a:buSzPct val="65000"/>
              <a:buFont typeface="Arial" panose="020B0604020202020204" pitchFamily="34" charset="0"/>
              <a:buChar char="•"/>
            </a:pPr>
            <a:r>
              <a:rPr lang="fr-FR" sz="2000" b="1">
                <a:solidFill>
                  <a:schemeClr val="tx2"/>
                </a:solidFill>
              </a:rPr>
              <a:t>Anticonvulsivants</a:t>
            </a:r>
          </a:p>
          <a:p>
            <a:pPr marL="285750" indent="-285750" rtl="0">
              <a:buClr>
                <a:schemeClr val="tx2"/>
              </a:buClr>
              <a:buSzPct val="65000"/>
              <a:buFont typeface="Wingdings" panose="05000000000000000000" pitchFamily="2" charset="2"/>
              <a:buChar char="q"/>
            </a:pPr>
            <a:endParaRPr lang="en-US" sz="2400" b="1" dirty="0">
              <a:solidFill>
                <a:schemeClr val="tx2"/>
              </a:solidFill>
            </a:endParaRPr>
          </a:p>
          <a:p>
            <a:pPr marL="285750" indent="-285750" rtl="0">
              <a:buClr>
                <a:schemeClr val="tx2"/>
              </a:buClr>
              <a:buSzPct val="65000"/>
              <a:buFont typeface="Wingdings" panose="05000000000000000000" pitchFamily="2" charset="2"/>
              <a:buChar char="q"/>
            </a:pPr>
            <a:r>
              <a:rPr lang="fr-FR" sz="2400" b="1">
                <a:solidFill>
                  <a:schemeClr val="tx2"/>
                </a:solidFill>
              </a:rPr>
              <a:t>Maladies et pathologies maternelles</a:t>
            </a:r>
          </a:p>
          <a:p>
            <a:pPr marL="800100" lvl="1" indent="-342900" rtl="0">
              <a:buClr>
                <a:schemeClr val="tx2"/>
              </a:buClr>
              <a:buSzPct val="65000"/>
              <a:buFont typeface="Arial" panose="020B0604020202020204" pitchFamily="34" charset="0"/>
              <a:buChar char="•"/>
            </a:pPr>
            <a:r>
              <a:rPr lang="fr-FR" sz="2000" b="1">
                <a:solidFill>
                  <a:schemeClr val="tx2"/>
                </a:solidFill>
              </a:rPr>
              <a:t>Diabète</a:t>
            </a:r>
          </a:p>
          <a:p>
            <a:pPr marL="800100" lvl="1" indent="-342900" rtl="0">
              <a:buClr>
                <a:schemeClr val="tx2"/>
              </a:buClr>
              <a:buSzPct val="65000"/>
              <a:buFont typeface="Arial" panose="020B0604020202020204" pitchFamily="34" charset="0"/>
              <a:buChar char="•"/>
            </a:pPr>
            <a:r>
              <a:rPr lang="fr-FR" sz="2000" b="1">
                <a:solidFill>
                  <a:schemeClr val="tx2"/>
                </a:solidFill>
              </a:rPr>
              <a:t>Obésité, surpoids</a:t>
            </a:r>
          </a:p>
        </p:txBody>
      </p:sp>
      <p:sp>
        <p:nvSpPr>
          <p:cNvPr id="4" name="TextBox 3"/>
          <p:cNvSpPr txBox="1"/>
          <p:nvPr/>
        </p:nvSpPr>
        <p:spPr>
          <a:xfrm>
            <a:off x="3238214" y="5275183"/>
            <a:ext cx="2480166" cy="1354217"/>
          </a:xfrm>
          <a:prstGeom prst="rect">
            <a:avLst/>
          </a:prstGeom>
          <a:noFill/>
        </p:spPr>
        <p:txBody>
          <a:bodyPr wrap="none" rtlCol="0">
            <a:spAutoFit/>
          </a:bodyPr>
          <a:lstStyle/>
          <a:p>
            <a:pPr marL="342900" indent="-342900" rtl="0">
              <a:buClr>
                <a:schemeClr val="tx2"/>
              </a:buClr>
              <a:buSzPct val="65000"/>
              <a:buFont typeface="Wingdings" panose="05000000000000000000" pitchFamily="2" charset="2"/>
              <a:buChar char="q"/>
            </a:pPr>
            <a:r>
              <a:rPr lang="fr-FR" sz="2400" b="1" dirty="0">
                <a:solidFill>
                  <a:schemeClr val="tx2"/>
                </a:solidFill>
              </a:rPr>
              <a:t>Autres</a:t>
            </a:r>
          </a:p>
          <a:p>
            <a:pPr marL="800100" lvl="1" indent="-342900" rtl="0">
              <a:buClr>
                <a:schemeClr val="tx2"/>
              </a:buClr>
              <a:buSzPct val="65000"/>
              <a:buFont typeface="Arial" panose="020B0604020202020204" pitchFamily="34" charset="0"/>
              <a:buChar char="•"/>
            </a:pPr>
            <a:r>
              <a:rPr lang="fr-FR" sz="2000" b="1" dirty="0">
                <a:solidFill>
                  <a:schemeClr val="tx2"/>
                </a:solidFill>
              </a:rPr>
              <a:t>Hyperthermie</a:t>
            </a:r>
          </a:p>
          <a:p>
            <a:pPr marL="800100" lvl="1" indent="-342900" rtl="0">
              <a:buClr>
                <a:schemeClr val="tx2"/>
              </a:buClr>
              <a:buSzPct val="65000"/>
              <a:buFont typeface="Arial" panose="020B0604020202020204" pitchFamily="34" charset="0"/>
              <a:buChar char="•"/>
            </a:pPr>
            <a:r>
              <a:rPr lang="fr-FR" sz="2000" b="1" dirty="0">
                <a:solidFill>
                  <a:schemeClr val="tx2"/>
                </a:solidFill>
              </a:rPr>
              <a:t>Mercure</a:t>
            </a:r>
          </a:p>
          <a:p>
            <a:pPr rtl="0">
              <a:buClr>
                <a:schemeClr val="tx2"/>
              </a:buClr>
              <a:buSzPct val="65000"/>
            </a:pPr>
            <a:endParaRPr lang="en-US" dirty="0">
              <a:solidFill>
                <a:schemeClr val="tx2"/>
              </a:solidFill>
            </a:endParaRPr>
          </a:p>
        </p:txBody>
      </p:sp>
    </p:spTree>
    <p:extLst>
      <p:ext uri="{BB962C8B-B14F-4D97-AF65-F5344CB8AC3E}">
        <p14:creationId xmlns:p14="http://schemas.microsoft.com/office/powerpoint/2010/main" xmlns="" val="26793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rtlCol="0">
            <a:noAutofit/>
          </a:bodyPr>
          <a:lstStyle/>
          <a:p>
            <a:pPr algn="ctr" rtl="0"/>
            <a:r>
              <a:rPr lang="fr-FR" sz="2800" b="1">
                <a:solidFill>
                  <a:schemeClr val="tx2"/>
                </a:solidFill>
                <a:latin typeface="+mn-lt"/>
              </a:rPr>
              <a:t>Anomalies congénitales : cinq « messages à retenir »</a:t>
            </a:r>
            <a:r>
              <a:rPr lang="en-US" sz="2800" b="1" dirty="0">
                <a:solidFill>
                  <a:schemeClr val="tx2"/>
                </a:solidFill>
                <a:latin typeface="+mn-lt"/>
              </a:rPr>
              <a:t/>
            </a:r>
            <a:br>
              <a:rPr lang="en-US" sz="2800" b="1" dirty="0">
                <a:solidFill>
                  <a:schemeClr val="tx2"/>
                </a:solidFill>
                <a:latin typeface="+mn-lt"/>
              </a:rPr>
            </a:br>
            <a:endParaRPr lang="en-U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rtlCol="0">
            <a:normAutofit lnSpcReduction="10000"/>
          </a:bodyPr>
          <a:lstStyle/>
          <a:p>
            <a:pPr marL="457200" indent="-457200" rtl="0">
              <a:spcAft>
                <a:spcPts val="1200"/>
              </a:spcAft>
              <a:buFont typeface="+mj-lt"/>
              <a:buAutoNum type="arabicPeriod"/>
            </a:pPr>
            <a:r>
              <a:rPr lang="fr-FR" sz="2400" b="1">
                <a:solidFill>
                  <a:schemeClr val="tx2"/>
                </a:solidFill>
              </a:rPr>
              <a:t>Anomalies congénitales : un groupe spécifique appartenant à la catégorie des maladies congénitales</a:t>
            </a:r>
          </a:p>
          <a:p>
            <a:pPr marL="457200" indent="-457200" rtl="0">
              <a:spcAft>
                <a:spcPts val="1200"/>
              </a:spcAft>
              <a:buFont typeface="+mj-lt"/>
              <a:buAutoNum type="arabicPeriod"/>
            </a:pPr>
            <a:r>
              <a:rPr lang="fr-FR" sz="2400" b="1">
                <a:solidFill>
                  <a:schemeClr val="tx2"/>
                </a:solidFill>
              </a:rPr>
              <a:t>Étiologie : des connaissances en hausse ouvrent de nouvelles possibilités de prévention </a:t>
            </a:r>
          </a:p>
          <a:p>
            <a:pPr marL="457200" indent="-457200" rtl="0">
              <a:spcAft>
                <a:spcPts val="1200"/>
              </a:spcAft>
              <a:buFont typeface="+mj-lt"/>
              <a:buAutoNum type="arabicPeriod"/>
            </a:pPr>
            <a:r>
              <a:rPr lang="fr-FR" sz="2400" b="1">
                <a:solidFill>
                  <a:schemeClr val="tx2"/>
                </a:solidFill>
              </a:rPr>
              <a:t>Charge : élevée dans le monde entier ; en hausse relative dans les pays aux ressources faibles et moyennes</a:t>
            </a:r>
          </a:p>
          <a:p>
            <a:pPr marL="457200" indent="-457200" rtl="0">
              <a:spcAft>
                <a:spcPts val="1200"/>
              </a:spcAft>
              <a:buFont typeface="+mj-lt"/>
              <a:buAutoNum type="arabicPeriod"/>
            </a:pPr>
            <a:r>
              <a:rPr lang="fr-FR" sz="2400" b="1">
                <a:solidFill>
                  <a:schemeClr val="tx2"/>
                </a:solidFill>
              </a:rPr>
              <a:t>Interventions : faire baisser la charge, mettre en œuvre à grande échelle</a:t>
            </a:r>
          </a:p>
          <a:p>
            <a:pPr marL="457200" indent="-457200" rtl="0">
              <a:spcAft>
                <a:spcPts val="1200"/>
              </a:spcAft>
              <a:buFont typeface="+mj-lt"/>
              <a:buAutoNum type="arabicPeriod"/>
            </a:pPr>
            <a:r>
              <a:rPr lang="fr-FR" sz="2400" b="1">
                <a:solidFill>
                  <a:schemeClr val="tx2"/>
                </a:solidFill>
              </a:rPr>
              <a:t>Surveillance de la santé publique : un outil nécessaire et puissant </a:t>
            </a:r>
          </a:p>
        </p:txBody>
      </p:sp>
    </p:spTree>
    <p:extLst>
      <p:ext uri="{BB962C8B-B14F-4D97-AF65-F5344CB8AC3E}">
        <p14:creationId xmlns:p14="http://schemas.microsoft.com/office/powerpoint/2010/main" xmlns="" val="36027361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099" y="87665"/>
            <a:ext cx="9144000" cy="1447800"/>
          </a:xfrm>
        </p:spPr>
        <p:txBody>
          <a:bodyPr rtlCol="0">
            <a:normAutofit/>
          </a:bodyPr>
          <a:lstStyle/>
          <a:p>
            <a:pPr algn="ctr" rtl="0"/>
            <a:r>
              <a:rPr lang="fr-FR" sz="2800" b="1">
                <a:solidFill>
                  <a:schemeClr val="tx2"/>
                </a:solidFill>
                <a:latin typeface="+mn-lt"/>
              </a:rPr>
              <a:t>Facteurs de risque et risques relatifs</a:t>
            </a:r>
            <a:endParaRPr lang="en-US" sz="2800" b="1" u="sng" dirty="0">
              <a:solidFill>
                <a:schemeClr val="tx2"/>
              </a:solidFill>
              <a:latin typeface="+mn-lt"/>
            </a:endParaRPr>
          </a:p>
        </p:txBody>
      </p:sp>
      <p:graphicFrame>
        <p:nvGraphicFramePr>
          <p:cNvPr id="6" name="Segnaposto contenuto 5" descr="table outlining risk factors, related birth defects, and relative risks"/>
          <p:cNvGraphicFramePr>
            <a:graphicFrameLocks noGrp="1"/>
          </p:cNvGraphicFramePr>
          <p:nvPr>
            <p:ph idx="1"/>
            <p:extLst>
              <p:ext uri="{D42A27DB-BD31-4B8C-83A1-F6EECF244321}">
                <p14:modId xmlns:p14="http://schemas.microsoft.com/office/powerpoint/2010/main" xmlns="" val="520417570"/>
              </p:ext>
            </p:extLst>
          </p:nvPr>
        </p:nvGraphicFramePr>
        <p:xfrm>
          <a:off x="533400" y="1295401"/>
          <a:ext cx="8153399" cy="4291983"/>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2057399">
                  <a:extLst>
                    <a:ext uri="{9D8B030D-6E8A-4147-A177-3AD203B41FA5}">
                      <a16:colId xmlns:a16="http://schemas.microsoft.com/office/drawing/2014/main" xmlns="" val="20002"/>
                    </a:ext>
                  </a:extLst>
                </a:gridCol>
              </a:tblGrid>
              <a:tr h="883923">
                <a:tc>
                  <a:txBody>
                    <a:bodyPr/>
                    <a:lstStyle/>
                    <a:p>
                      <a:pPr algn="ctr" rtl="0"/>
                      <a:r>
                        <a:rPr lang="fr-FR" sz="1800" b="1" noProof="0" dirty="0">
                          <a:solidFill>
                            <a:schemeClr val="bg2"/>
                          </a:solidFill>
                        </a:rPr>
                        <a:t>Facteur de risque</a:t>
                      </a:r>
                      <a:endParaRPr lang="en-US" sz="1800" b="1" noProof="0" dirty="0">
                        <a:solidFill>
                          <a:schemeClr val="bg2"/>
                        </a:solidFill>
                      </a:endParaRPr>
                    </a:p>
                  </a:txBody>
                  <a:tcPr anchor="ctr">
                    <a:solidFill>
                      <a:srgbClr val="0070C0"/>
                    </a:solidFill>
                  </a:tcPr>
                </a:tc>
                <a:tc>
                  <a:txBody>
                    <a:bodyPr/>
                    <a:lstStyle/>
                    <a:p>
                      <a:pPr algn="ctr" rtl="0"/>
                      <a:r>
                        <a:rPr lang="fr-FR" sz="1800" b="1">
                          <a:solidFill>
                            <a:schemeClr val="bg2"/>
                          </a:solidFill>
                        </a:rPr>
                        <a:t>Anomalie congénitale associée</a:t>
                      </a:r>
                      <a:endParaRPr lang="en-US" sz="1800" b="1" noProof="0" dirty="0">
                        <a:solidFill>
                          <a:schemeClr val="bg2"/>
                        </a:solidFill>
                      </a:endParaRPr>
                    </a:p>
                  </a:txBody>
                  <a:tcPr anchor="ctr">
                    <a:solidFill>
                      <a:srgbClr val="0070C0"/>
                    </a:solidFill>
                  </a:tcPr>
                </a:tc>
                <a:tc>
                  <a:txBody>
                    <a:bodyPr/>
                    <a:lstStyle/>
                    <a:p>
                      <a:pPr algn="ctr" rtl="0"/>
                      <a:r>
                        <a:rPr lang="fr-FR" sz="1800" b="1" noProof="0">
                          <a:solidFill>
                            <a:schemeClr val="bg2"/>
                          </a:solidFill>
                        </a:rPr>
                        <a:t>Risque relatif *</a:t>
                      </a:r>
                    </a:p>
                    <a:p>
                      <a:pPr algn="ctr" rtl="0"/>
                      <a:r>
                        <a:rPr lang="fr-FR" sz="1800" b="1" noProof="0">
                          <a:solidFill>
                            <a:schemeClr val="bg2"/>
                          </a:solidFill>
                        </a:rPr>
                        <a:t>(95 % CI)</a:t>
                      </a:r>
                      <a:endParaRPr lang="en-US" sz="1800" b="1" noProof="0" dirty="0">
                        <a:solidFill>
                          <a:schemeClr val="bg2"/>
                        </a:solidFill>
                      </a:endParaRPr>
                    </a:p>
                  </a:txBody>
                  <a:tcPr anchor="ctr">
                    <a:solidFill>
                      <a:srgbClr val="0070C0"/>
                    </a:solidFill>
                  </a:tcPr>
                </a:tc>
                <a:extLst>
                  <a:ext uri="{0D108BD9-81ED-4DB2-BD59-A6C34878D82A}">
                    <a16:rowId xmlns:a16="http://schemas.microsoft.com/office/drawing/2014/main" xmlns="" val="10000"/>
                  </a:ext>
                </a:extLst>
              </a:tr>
              <a:tr h="495940">
                <a:tc>
                  <a:txBody>
                    <a:bodyPr/>
                    <a:lstStyle/>
                    <a:p>
                      <a:pPr algn="l" rtl="0"/>
                      <a:r>
                        <a:rPr lang="fr-FR" sz="1800" b="1" noProof="0">
                          <a:solidFill>
                            <a:schemeClr val="tx2"/>
                          </a:solidFill>
                        </a:rPr>
                        <a:t>Acide folique insuffisant</a:t>
                      </a:r>
                      <a:endParaRPr lang="en-US" sz="1800" b="1" noProof="0" dirty="0">
                        <a:solidFill>
                          <a:schemeClr val="tx2"/>
                        </a:solidFill>
                      </a:endParaRPr>
                    </a:p>
                  </a:txBody>
                  <a:tcPr anchor="ctr"/>
                </a:tc>
                <a:tc>
                  <a:txBody>
                    <a:bodyPr/>
                    <a:lstStyle/>
                    <a:p>
                      <a:pPr algn="ctr" rtl="0"/>
                      <a:r>
                        <a:rPr lang="fr-FR" sz="1800" b="1" noProof="0">
                          <a:solidFill>
                            <a:schemeClr val="tx2"/>
                          </a:solidFill>
                        </a:rPr>
                        <a:t>Anomalies du tube neural</a:t>
                      </a:r>
                      <a:endParaRPr lang="en-US" sz="1800" b="1" noProof="0" dirty="0">
                        <a:solidFill>
                          <a:schemeClr val="tx2"/>
                        </a:solidFill>
                      </a:endParaRPr>
                    </a:p>
                  </a:txBody>
                  <a:tcPr anchor="ctr"/>
                </a:tc>
                <a:tc>
                  <a:txBody>
                    <a:bodyPr/>
                    <a:lstStyle/>
                    <a:p>
                      <a:pPr algn="ctr" rtl="0"/>
                      <a:r>
                        <a:rPr lang="fr-FR" sz="1800" b="1" noProof="0">
                          <a:solidFill>
                            <a:schemeClr val="tx2"/>
                          </a:solidFill>
                        </a:rPr>
                        <a:t>3,57 (1,92 - 6,67)</a:t>
                      </a:r>
                      <a:endParaRPr lang="en-US" sz="1800" b="1" noProof="0" dirty="0">
                        <a:solidFill>
                          <a:schemeClr val="tx2"/>
                        </a:solidFill>
                      </a:endParaRPr>
                    </a:p>
                  </a:txBody>
                  <a:tcPr anchor="ctr"/>
                </a:tc>
                <a:extLst>
                  <a:ext uri="{0D108BD9-81ED-4DB2-BD59-A6C34878D82A}">
                    <a16:rowId xmlns:a16="http://schemas.microsoft.com/office/drawing/2014/main" xmlns="" val="10001"/>
                  </a:ext>
                </a:extLst>
              </a:tr>
              <a:tr h="495940">
                <a:tc>
                  <a:txBody>
                    <a:bodyPr/>
                    <a:lstStyle/>
                    <a:p>
                      <a:pPr algn="l" rtl="0"/>
                      <a:r>
                        <a:rPr lang="fr-FR" sz="1800" b="1" noProof="0">
                          <a:solidFill>
                            <a:schemeClr val="tx2"/>
                          </a:solidFill>
                        </a:rPr>
                        <a:t>Hyperthermie</a:t>
                      </a:r>
                      <a:endParaRPr lang="en-US" sz="1800" b="1" noProof="0" dirty="0">
                        <a:solidFill>
                          <a:schemeClr val="tx2"/>
                        </a:solidFill>
                      </a:endParaRPr>
                    </a:p>
                  </a:txBody>
                  <a:tcPr anchor="ctr"/>
                </a:tc>
                <a:tc>
                  <a:txBody>
                    <a:bodyPr/>
                    <a:lstStyle/>
                    <a:p>
                      <a:pPr algn="ctr" rtl="0"/>
                      <a:r>
                        <a:rPr lang="fr-FR" sz="1800" b="1" noProof="0">
                          <a:solidFill>
                            <a:schemeClr val="tx2"/>
                          </a:solidFill>
                        </a:rPr>
                        <a:t>Anomalies du tube neural</a:t>
                      </a:r>
                      <a:endParaRPr lang="en-US" sz="1800" b="1" noProof="0" dirty="0">
                        <a:solidFill>
                          <a:schemeClr val="tx2"/>
                        </a:solidFill>
                      </a:endParaRPr>
                    </a:p>
                  </a:txBody>
                  <a:tcPr anchor="ctr"/>
                </a:tc>
                <a:tc>
                  <a:txBody>
                    <a:bodyPr/>
                    <a:lstStyle/>
                    <a:p>
                      <a:pPr algn="ctr" rtl="0"/>
                      <a:r>
                        <a:rPr lang="fr-FR" sz="1800" b="1" noProof="0">
                          <a:solidFill>
                            <a:schemeClr val="tx2"/>
                          </a:solidFill>
                        </a:rPr>
                        <a:t>2,90 (2,22 - 3,79)</a:t>
                      </a:r>
                      <a:endParaRPr lang="en-US" sz="1800" b="1" noProof="0" dirty="0">
                        <a:solidFill>
                          <a:schemeClr val="tx2"/>
                        </a:solidFill>
                      </a:endParaRPr>
                    </a:p>
                  </a:txBody>
                  <a:tcPr anchor="ctr"/>
                </a:tc>
                <a:extLst>
                  <a:ext uri="{0D108BD9-81ED-4DB2-BD59-A6C34878D82A}">
                    <a16:rowId xmlns:a16="http://schemas.microsoft.com/office/drawing/2014/main" xmlns="" val="10002"/>
                  </a:ext>
                </a:extLst>
              </a:tr>
              <a:tr h="495940">
                <a:tc>
                  <a:txBody>
                    <a:bodyPr/>
                    <a:lstStyle/>
                    <a:p>
                      <a:pPr algn="l" rtl="0"/>
                      <a:r>
                        <a:rPr lang="fr-FR" sz="1800" b="1" noProof="0">
                          <a:solidFill>
                            <a:schemeClr val="tx2"/>
                          </a:solidFill>
                        </a:rPr>
                        <a:t>Acide valproïque </a:t>
                      </a:r>
                      <a:endParaRPr lang="en-US" sz="1800" b="1" noProof="0" dirty="0">
                        <a:solidFill>
                          <a:schemeClr val="tx2"/>
                        </a:solidFill>
                      </a:endParaRPr>
                    </a:p>
                  </a:txBody>
                  <a:tcPr anchor="ctr"/>
                </a:tc>
                <a:tc>
                  <a:txBody>
                    <a:bodyPr/>
                    <a:lstStyle/>
                    <a:p>
                      <a:pPr algn="ctr" rtl="0"/>
                      <a:r>
                        <a:rPr lang="fr-FR" sz="1800" b="1" noProof="0">
                          <a:solidFill>
                            <a:schemeClr val="tx2"/>
                          </a:solidFill>
                        </a:rPr>
                        <a:t>Spina-bifida </a:t>
                      </a:r>
                      <a:endParaRPr lang="en-US" sz="1800" b="1" noProof="0" dirty="0">
                        <a:solidFill>
                          <a:schemeClr val="tx2"/>
                        </a:solidFill>
                      </a:endParaRPr>
                    </a:p>
                  </a:txBody>
                  <a:tcPr anchor="ctr"/>
                </a:tc>
                <a:tc>
                  <a:txBody>
                    <a:bodyPr/>
                    <a:lstStyle/>
                    <a:p>
                      <a:pPr algn="ctr" rtl="0"/>
                      <a:r>
                        <a:rPr lang="fr-FR" sz="1800" b="1" noProof="0">
                          <a:solidFill>
                            <a:schemeClr val="tx2"/>
                          </a:solidFill>
                        </a:rPr>
                        <a:t>12,7 (7,7 - 20,7)</a:t>
                      </a:r>
                      <a:endParaRPr lang="en-US" sz="1800" b="1" noProof="0" dirty="0">
                        <a:solidFill>
                          <a:schemeClr val="tx2"/>
                        </a:solidFill>
                      </a:endParaRPr>
                    </a:p>
                  </a:txBody>
                  <a:tcPr anchor="ctr"/>
                </a:tc>
                <a:extLst>
                  <a:ext uri="{0D108BD9-81ED-4DB2-BD59-A6C34878D82A}">
                    <a16:rowId xmlns:a16="http://schemas.microsoft.com/office/drawing/2014/main" xmlns="" val="10003"/>
                  </a:ext>
                </a:extLst>
              </a:tr>
              <a:tr h="495940">
                <a:tc>
                  <a:txBody>
                    <a:bodyPr/>
                    <a:lstStyle/>
                    <a:p>
                      <a:pPr algn="l" rtl="0"/>
                      <a:r>
                        <a:rPr lang="fr-FR" sz="1800" b="1" noProof="0">
                          <a:solidFill>
                            <a:schemeClr val="tx2"/>
                          </a:solidFill>
                        </a:rPr>
                        <a:t>Obésité</a:t>
                      </a:r>
                      <a:r>
                        <a:rPr lang="en" sz="1800" b="1" baseline="30000" noProof="0">
                          <a:solidFill>
                            <a:schemeClr val="tx2"/>
                          </a:solidFill>
                        </a:rPr>
                        <a:t>@</a:t>
                      </a:r>
                      <a:r>
                        <a:rPr lang="en" sz="1800" b="1" noProof="0">
                          <a:solidFill>
                            <a:schemeClr val="tx2"/>
                          </a:solidFill>
                        </a:rPr>
                        <a:t>, grave (IMC ≥ 35)</a:t>
                      </a:r>
                      <a:endParaRPr lang="en-US" sz="1800" b="1" noProof="0" dirty="0">
                        <a:solidFill>
                          <a:schemeClr val="tx2"/>
                        </a:solidFill>
                      </a:endParaRPr>
                    </a:p>
                  </a:txBody>
                  <a:tcPr anchor="ctr"/>
                </a:tc>
                <a:tc>
                  <a:txBody>
                    <a:bodyPr/>
                    <a:lstStyle/>
                    <a:p>
                      <a:pPr algn="ctr" rtl="0"/>
                      <a:r>
                        <a:rPr lang="fr-FR" sz="1800" b="1" noProof="0">
                          <a:solidFill>
                            <a:schemeClr val="tx2"/>
                          </a:solidFill>
                        </a:rPr>
                        <a:t>Anomalies cardiaques congénitales</a:t>
                      </a:r>
                      <a:endParaRPr lang="en-US" sz="1800" b="1" noProof="0" dirty="0">
                        <a:solidFill>
                          <a:schemeClr val="tx2"/>
                        </a:solidFill>
                      </a:endParaRPr>
                    </a:p>
                  </a:txBody>
                  <a:tcPr anchor="ctr"/>
                </a:tc>
                <a:tc>
                  <a:txBody>
                    <a:bodyPr/>
                    <a:lstStyle/>
                    <a:p>
                      <a:pPr algn="ctr" rtl="0"/>
                      <a:r>
                        <a:rPr lang="fr-FR" sz="1800" b="1" noProof="0">
                          <a:solidFill>
                            <a:schemeClr val="tx2"/>
                          </a:solidFill>
                        </a:rPr>
                        <a:t>1,38 (1,20 - 1,59)</a:t>
                      </a:r>
                      <a:endParaRPr lang="en-US" sz="1800" b="1" noProof="0" dirty="0">
                        <a:solidFill>
                          <a:schemeClr val="tx2"/>
                        </a:solidFill>
                      </a:endParaRPr>
                    </a:p>
                  </a:txBody>
                  <a:tcPr anchor="ctr"/>
                </a:tc>
                <a:extLst>
                  <a:ext uri="{0D108BD9-81ED-4DB2-BD59-A6C34878D82A}">
                    <a16:rowId xmlns:a16="http://schemas.microsoft.com/office/drawing/2014/main" xmlns="" val="10004"/>
                  </a:ext>
                </a:extLst>
              </a:tr>
              <a:tr h="495940">
                <a:tc>
                  <a:txBody>
                    <a:bodyPr/>
                    <a:lstStyle/>
                    <a:p>
                      <a:pPr algn="l" rtl="0"/>
                      <a:r>
                        <a:rPr lang="fr-FR" sz="1800" b="1" noProof="0">
                          <a:solidFill>
                            <a:schemeClr val="tx2"/>
                          </a:solidFill>
                        </a:rPr>
                        <a:t>Diabète</a:t>
                      </a:r>
                      <a:endParaRPr lang="en-US" sz="1800" b="1" noProof="0" dirty="0">
                        <a:solidFill>
                          <a:schemeClr val="tx2"/>
                        </a:solidFill>
                      </a:endParaRPr>
                    </a:p>
                  </a:txBody>
                  <a:tcPr anchor="ctr"/>
                </a:tc>
                <a:tc>
                  <a:txBody>
                    <a:bodyPr/>
                    <a:lstStyle/>
                    <a:p>
                      <a:pPr algn="ctr" rtl="0"/>
                      <a:r>
                        <a:rPr lang="fr-FR" sz="1800" b="1" noProof="0">
                          <a:solidFill>
                            <a:schemeClr val="tx2"/>
                          </a:solidFill>
                        </a:rPr>
                        <a:t>Anomalies cardiaques congénitales</a:t>
                      </a:r>
                      <a:endParaRPr lang="en-US" sz="1800" b="1" noProof="0" dirty="0">
                        <a:solidFill>
                          <a:schemeClr val="tx2"/>
                        </a:solidFill>
                      </a:endParaRPr>
                    </a:p>
                  </a:txBody>
                  <a:tcPr anchor="ctr"/>
                </a:tc>
                <a:tc>
                  <a:txBody>
                    <a:bodyPr/>
                    <a:lstStyle/>
                    <a:p>
                      <a:pPr algn="ctr" rtl="0"/>
                      <a:r>
                        <a:rPr lang="fr-FR" sz="1800" b="1" noProof="0">
                          <a:solidFill>
                            <a:schemeClr val="tx2"/>
                          </a:solidFill>
                        </a:rPr>
                        <a:t>3,8 (3,0 - 4,9)</a:t>
                      </a:r>
                      <a:endParaRPr lang="en-US" sz="1800" b="1" noProof="0" dirty="0">
                        <a:solidFill>
                          <a:schemeClr val="tx2"/>
                        </a:solidFill>
                      </a:endParaRPr>
                    </a:p>
                  </a:txBody>
                  <a:tcPr anchor="ctr"/>
                </a:tc>
                <a:extLst>
                  <a:ext uri="{0D108BD9-81ED-4DB2-BD59-A6C34878D82A}">
                    <a16:rowId xmlns:a16="http://schemas.microsoft.com/office/drawing/2014/main" xmlns="" val="10005"/>
                  </a:ext>
                </a:extLst>
              </a:tr>
              <a:tr h="495940">
                <a:tc>
                  <a:txBody>
                    <a:bodyPr/>
                    <a:lstStyle/>
                    <a:p>
                      <a:pPr algn="l" rtl="0"/>
                      <a:r>
                        <a:rPr lang="fr-FR" sz="1800" b="1" noProof="0">
                          <a:solidFill>
                            <a:schemeClr val="tx2"/>
                          </a:solidFill>
                        </a:rPr>
                        <a:t>Tabagisme </a:t>
                      </a:r>
                      <a:endParaRPr lang="en-US" sz="1800" b="1" noProof="0" dirty="0">
                        <a:solidFill>
                          <a:schemeClr val="tx2"/>
                        </a:solidFill>
                      </a:endParaRPr>
                    </a:p>
                  </a:txBody>
                  <a:tcPr anchor="ctr"/>
                </a:tc>
                <a:tc>
                  <a:txBody>
                    <a:bodyPr/>
                    <a:lstStyle/>
                    <a:p>
                      <a:pPr algn="ctr" rtl="0"/>
                      <a:r>
                        <a:rPr lang="fr-FR" sz="1800" b="1" noProof="0">
                          <a:solidFill>
                            <a:schemeClr val="tx2"/>
                          </a:solidFill>
                        </a:rPr>
                        <a:t>Fente labiale avec ou sans palais</a:t>
                      </a:r>
                      <a:endParaRPr lang="en-US" sz="1800" b="1" noProof="0" dirty="0">
                        <a:solidFill>
                          <a:schemeClr val="tx2"/>
                        </a:solidFill>
                      </a:endParaRPr>
                    </a:p>
                  </a:txBody>
                  <a:tcPr anchor="ctr"/>
                </a:tc>
                <a:tc>
                  <a:txBody>
                    <a:bodyPr/>
                    <a:lstStyle/>
                    <a:p>
                      <a:pPr algn="ctr" rtl="0"/>
                      <a:r>
                        <a:rPr lang="fr-FR" sz="1800" b="1" noProof="0" dirty="0">
                          <a:solidFill>
                            <a:schemeClr val="tx2"/>
                          </a:solidFill>
                        </a:rPr>
                        <a:t>1,62 (1,35 - 1,95)</a:t>
                      </a:r>
                      <a:endParaRPr lang="en-US" sz="1400" b="1" noProof="0" dirty="0">
                        <a:solidFill>
                          <a:schemeClr val="tx2"/>
                        </a:solidFill>
                      </a:endParaRPr>
                    </a:p>
                  </a:txBody>
                  <a:tcPr anchor="ctr"/>
                </a:tc>
                <a:extLst>
                  <a:ext uri="{0D108BD9-81ED-4DB2-BD59-A6C34878D82A}">
                    <a16:rowId xmlns:a16="http://schemas.microsoft.com/office/drawing/2014/main" xmlns="" val="10006"/>
                  </a:ext>
                </a:extLst>
              </a:tr>
            </a:tbl>
          </a:graphicData>
        </a:graphic>
      </p:graphicFrame>
      <p:sp>
        <p:nvSpPr>
          <p:cNvPr id="7" name="CasellaDiTesto 6"/>
          <p:cNvSpPr txBox="1"/>
          <p:nvPr/>
        </p:nvSpPr>
        <p:spPr>
          <a:xfrm>
            <a:off x="576734" y="5801380"/>
            <a:ext cx="5364354" cy="523220"/>
          </a:xfrm>
          <a:prstGeom prst="rect">
            <a:avLst/>
          </a:prstGeom>
          <a:noFill/>
        </p:spPr>
        <p:txBody>
          <a:bodyPr wrap="none" rtlCol="0">
            <a:spAutoFit/>
          </a:bodyPr>
          <a:lstStyle/>
          <a:p>
            <a:pPr rtl="0"/>
            <a:r>
              <a:rPr lang="fr-FR" sz="1400" b="1" dirty="0">
                <a:solidFill>
                  <a:schemeClr val="tx2"/>
                </a:solidFill>
              </a:rPr>
              <a:t>* Le risque relatif est généralement déterminé par méta-analyse ou par d’autres études solides. </a:t>
            </a:r>
          </a:p>
          <a:p>
            <a:pPr rtl="0"/>
            <a:r>
              <a:rPr lang="fr-FR" sz="1400" b="1" dirty="0">
                <a:solidFill>
                  <a:schemeClr val="tx2"/>
                </a:solidFill>
              </a:rPr>
              <a:t>@ Sans diabète </a:t>
            </a:r>
            <a:endParaRPr lang="en-US" sz="1400" b="1" dirty="0">
              <a:solidFill>
                <a:schemeClr val="tx2"/>
              </a:solidFill>
            </a:endParaRPr>
          </a:p>
        </p:txBody>
      </p:sp>
    </p:spTree>
    <p:extLst>
      <p:ext uri="{BB962C8B-B14F-4D97-AF65-F5344CB8AC3E}">
        <p14:creationId xmlns:p14="http://schemas.microsoft.com/office/powerpoint/2010/main" xmlns="" val="1395317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Vue d’ensemble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2</a:t>
            </a:fld>
            <a:endParaRPr lang="en-US" sz="1000" dirty="0">
              <a:solidFill>
                <a:schemeClr val="tx2"/>
              </a:solidFill>
              <a:latin typeface="Calibri" pitchFamily="34" charset="0"/>
              <a:cs typeface="+mn-cs"/>
            </a:endParaRPr>
          </a:p>
        </p:txBody>
      </p:sp>
      <p:sp>
        <p:nvSpPr>
          <p:cNvPr id="5122" name="Titolo 1"/>
          <p:cNvSpPr>
            <a:spLocks noGrp="1"/>
          </p:cNvSpPr>
          <p:nvPr>
            <p:ph type="title"/>
          </p:nvPr>
        </p:nvSpPr>
        <p:spPr>
          <a:xfrm>
            <a:off x="685800" y="457200"/>
            <a:ext cx="7905750" cy="487363"/>
          </a:xfrm>
        </p:spPr>
        <p:txBody>
          <a:bodyPr rtlCol="0">
            <a:noAutofit/>
          </a:bodyPr>
          <a:lstStyle/>
          <a:p>
            <a:pPr algn="ctr" rtl="0" eaLnBrk="1" hangingPunct="1"/>
            <a:r>
              <a:rPr lang="fr-FR" sz="2800" b="1">
                <a:solidFill>
                  <a:schemeClr val="tx2"/>
                </a:solidFill>
                <a:latin typeface="+mn-lt"/>
              </a:rPr>
              <a:t>Les enfants ne naissent pas tous en bonne santé</a:t>
            </a:r>
            <a:r>
              <a:rPr lang="it-IT" sz="2800" b="1" dirty="0">
                <a:solidFill>
                  <a:schemeClr val="tx2"/>
                </a:solidFill>
                <a:latin typeface="+mn-lt"/>
              </a:rPr>
              <a:t/>
            </a:r>
            <a:br>
              <a:rPr lang="it-IT" sz="2800" b="1" dirty="0">
                <a:solidFill>
                  <a:schemeClr val="tx2"/>
                </a:solidFill>
                <a:latin typeface="+mn-lt"/>
              </a:rPr>
            </a:br>
            <a:r>
              <a:rPr lang="fr-FR" sz="2800" b="1">
                <a:solidFill>
                  <a:schemeClr val="tx2"/>
                </a:solidFill>
                <a:latin typeface="+mn-lt"/>
              </a:rPr>
              <a:t>Pathologies congénitales</a:t>
            </a:r>
          </a:p>
        </p:txBody>
      </p:sp>
      <p:grpSp>
        <p:nvGrpSpPr>
          <p:cNvPr id="2" name="Group 1" descr="cleft lip, down syndrome, and neural tube defect"/>
          <p:cNvGrpSpPr/>
          <p:nvPr/>
        </p:nvGrpSpPr>
        <p:grpSpPr>
          <a:xfrm>
            <a:off x="868792" y="1700213"/>
            <a:ext cx="5608208" cy="1756916"/>
            <a:chOff x="755649" y="1700213"/>
            <a:chExt cx="5608208" cy="1756916"/>
          </a:xfrm>
        </p:grpSpPr>
        <p:pic>
          <p:nvPicPr>
            <p:cNvPr id="5123" name="Picture 4" descr="http://www.oshmanlaw.com/wp-content/uploads/2009/05/cleft-lip-baby.jpg"/>
            <p:cNvPicPr>
              <a:picLocks noChangeAspect="1" noChangeArrowheads="1"/>
            </p:cNvPicPr>
            <p:nvPr/>
          </p:nvPicPr>
          <p:blipFill>
            <a:blip r:embed="rId3" cstate="print"/>
            <a:srcRect l="20160" r="9280"/>
            <a:stretch>
              <a:fillRect/>
            </a:stretch>
          </p:blipFill>
          <p:spPr bwMode="auto">
            <a:xfrm>
              <a:off x="755649" y="1700213"/>
              <a:ext cx="1314539" cy="1449139"/>
            </a:xfrm>
            <a:prstGeom prst="rect">
              <a:avLst/>
            </a:prstGeom>
            <a:noFill/>
            <a:ln w="9525">
              <a:solidFill>
                <a:srgbClr val="002060"/>
              </a:solidFill>
              <a:miter lim="800000"/>
              <a:headEnd/>
              <a:tailEnd/>
            </a:ln>
          </p:spPr>
        </p:pic>
        <p:sp>
          <p:nvSpPr>
            <p:cNvPr id="13" name="CasellaDiTesto 12"/>
            <p:cNvSpPr txBox="1"/>
            <p:nvPr/>
          </p:nvSpPr>
          <p:spPr>
            <a:xfrm>
              <a:off x="961256" y="3110988"/>
              <a:ext cx="819648" cy="307777"/>
            </a:xfrm>
            <a:prstGeom prst="rect">
              <a:avLst/>
            </a:prstGeom>
            <a:noFill/>
          </p:spPr>
          <p:txBody>
            <a:bodyPr wrap="none" rtlCol="0">
              <a:spAutoFit/>
            </a:bodyPr>
            <a:lstStyle/>
            <a:p>
              <a:pPr rtl="0"/>
              <a:r>
                <a:rPr lang="fr-FR" sz="1400" b="1"/>
                <a:t>Fente labiale</a:t>
              </a:r>
              <a:endParaRPr lang="en-US" sz="1400" b="1" dirty="0"/>
            </a:p>
          </p:txBody>
        </p:sp>
        <p:pic>
          <p:nvPicPr>
            <p:cNvPr id="3074" name="Picture 2" descr="\\cdc.gov\private\M319\ile9\Global  inicitaive\Uganda\pictures nov2013\IMG_1240.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2712224" y="1702082"/>
              <a:ext cx="1127410" cy="141335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asellaDiTesto 13"/>
            <p:cNvSpPr txBox="1"/>
            <p:nvPr/>
          </p:nvSpPr>
          <p:spPr>
            <a:xfrm>
              <a:off x="2547076" y="3149352"/>
              <a:ext cx="1527598" cy="307777"/>
            </a:xfrm>
            <a:prstGeom prst="rect">
              <a:avLst/>
            </a:prstGeom>
            <a:noFill/>
          </p:spPr>
          <p:txBody>
            <a:bodyPr wrap="none" rtlCol="0">
              <a:spAutoFit/>
            </a:bodyPr>
            <a:lstStyle/>
            <a:p>
              <a:pPr rtl="0"/>
              <a:r>
                <a:rPr lang="fr-FR" sz="1400" b="1"/>
                <a:t>Trisomie 21</a:t>
              </a:r>
              <a:endParaRPr lang="en-US" sz="1400" b="1" dirty="0"/>
            </a:p>
          </p:txBody>
        </p:sp>
        <p:pic>
          <p:nvPicPr>
            <p:cNvPr id="1026" name="Picture 2" descr="neural tube defect"/>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 r="15622" b="8039"/>
            <a:stretch/>
          </p:blipFill>
          <p:spPr bwMode="auto">
            <a:xfrm rot="16200000">
              <a:off x="4854457" y="1521932"/>
              <a:ext cx="1329252" cy="16895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CasellaDiTesto 16"/>
            <p:cNvSpPr txBox="1"/>
            <p:nvPr/>
          </p:nvSpPr>
          <p:spPr>
            <a:xfrm>
              <a:off x="4543775" y="3121223"/>
              <a:ext cx="1705210" cy="307777"/>
            </a:xfrm>
            <a:prstGeom prst="rect">
              <a:avLst/>
            </a:prstGeom>
            <a:noFill/>
          </p:spPr>
          <p:txBody>
            <a:bodyPr wrap="none" rtlCol="0">
              <a:spAutoFit/>
            </a:bodyPr>
            <a:lstStyle/>
            <a:p>
              <a:pPr rtl="0"/>
              <a:r>
                <a:rPr lang="fr-FR" sz="1400" b="1"/>
                <a:t>Anomalie du tube neural</a:t>
              </a:r>
              <a:endParaRPr lang="en-US" sz="1400" b="1" dirty="0"/>
            </a:p>
          </p:txBody>
        </p:sp>
      </p:grpSp>
      <p:grpSp>
        <p:nvGrpSpPr>
          <p:cNvPr id="25" name="Gruppo 24" descr="Mucopolysaccharidosis&#10;"/>
          <p:cNvGrpSpPr/>
          <p:nvPr/>
        </p:nvGrpSpPr>
        <p:grpSpPr>
          <a:xfrm>
            <a:off x="6705600" y="1681173"/>
            <a:ext cx="2092881" cy="1891843"/>
            <a:chOff x="7101064" y="1484313"/>
            <a:chExt cx="2092881" cy="1891843"/>
          </a:xfrm>
        </p:grpSpPr>
        <p:pic>
          <p:nvPicPr>
            <p:cNvPr id="5126" name="Picture 10" descr="Mucopolysaccharidosis image">
              <a:hlinkClick r:id="rId6"/>
            </p:cNvPr>
            <p:cNvPicPr>
              <a:picLocks noChangeAspect="1" noChangeArrowheads="1"/>
            </p:cNvPicPr>
            <p:nvPr/>
          </p:nvPicPr>
          <p:blipFill>
            <a:blip r:embed="rId7" cstate="print"/>
            <a:srcRect b="17390"/>
            <a:stretch>
              <a:fillRect/>
            </a:stretch>
          </p:blipFill>
          <p:spPr bwMode="auto">
            <a:xfrm>
              <a:off x="7524750" y="1484313"/>
              <a:ext cx="1146175" cy="1325562"/>
            </a:xfrm>
            <a:prstGeom prst="rect">
              <a:avLst/>
            </a:prstGeom>
            <a:noFill/>
            <a:ln w="9525">
              <a:solidFill>
                <a:srgbClr val="002060"/>
              </a:solidFill>
              <a:miter lim="800000"/>
              <a:headEnd/>
              <a:tailEnd/>
            </a:ln>
          </p:spPr>
        </p:pic>
        <p:sp>
          <p:nvSpPr>
            <p:cNvPr id="19" name="CasellaDiTesto 18"/>
            <p:cNvSpPr txBox="1"/>
            <p:nvPr/>
          </p:nvSpPr>
          <p:spPr>
            <a:xfrm>
              <a:off x="7101064" y="2852936"/>
              <a:ext cx="2092881" cy="523220"/>
            </a:xfrm>
            <a:prstGeom prst="rect">
              <a:avLst/>
            </a:prstGeom>
            <a:noFill/>
          </p:spPr>
          <p:txBody>
            <a:bodyPr wrap="none" rtlCol="0">
              <a:spAutoFit/>
            </a:bodyPr>
            <a:lstStyle/>
            <a:p>
              <a:pPr algn="ctr" rtl="0"/>
              <a:r>
                <a:rPr lang="fr-FR" sz="1400" b="1"/>
                <a:t>Maladie métabolique</a:t>
              </a:r>
            </a:p>
            <a:p>
              <a:pPr algn="ctr" rtl="0"/>
              <a:r>
                <a:rPr lang="fr-FR" sz="1400" b="1"/>
                <a:t>Mucopolysaccharidose</a:t>
              </a:r>
              <a:endParaRPr lang="en-US" sz="1400" b="1" dirty="0"/>
            </a:p>
          </p:txBody>
        </p:sp>
      </p:grpSp>
      <p:grpSp>
        <p:nvGrpSpPr>
          <p:cNvPr id="3" name="Group 2" descr="Thallassemia and Sickle Cell Anemia"/>
          <p:cNvGrpSpPr/>
          <p:nvPr/>
        </p:nvGrpSpPr>
        <p:grpSpPr>
          <a:xfrm>
            <a:off x="323526" y="4005062"/>
            <a:ext cx="3029274" cy="1854896"/>
            <a:chOff x="323526" y="4005062"/>
            <a:chExt cx="3029274" cy="1854896"/>
          </a:xfrm>
        </p:grpSpPr>
        <p:pic>
          <p:nvPicPr>
            <p:cNvPr id="5127" name="Picture 12" descr="http://www.omicsonline.org/blog/wp-content/uploads/2012/05/sickle-cell-anemia.jpg"/>
            <p:cNvPicPr>
              <a:picLocks noChangeAspect="1" noChangeArrowheads="1"/>
            </p:cNvPicPr>
            <p:nvPr/>
          </p:nvPicPr>
          <p:blipFill>
            <a:blip r:embed="rId8" cstate="print"/>
            <a:srcRect/>
            <a:stretch>
              <a:fillRect/>
            </a:stretch>
          </p:blipFill>
          <p:spPr bwMode="auto">
            <a:xfrm>
              <a:off x="1852772" y="4061793"/>
              <a:ext cx="1500028" cy="1245381"/>
            </a:xfrm>
            <a:prstGeom prst="rect">
              <a:avLst/>
            </a:prstGeom>
            <a:noFill/>
            <a:ln w="9525">
              <a:solidFill>
                <a:srgbClr val="002060"/>
              </a:solidFill>
              <a:miter lim="800000"/>
              <a:headEnd/>
              <a:tailEnd/>
            </a:ln>
          </p:spPr>
        </p:pic>
        <p:sp>
          <p:nvSpPr>
            <p:cNvPr id="23" name="CasellaDiTesto 22"/>
            <p:cNvSpPr txBox="1"/>
            <p:nvPr/>
          </p:nvSpPr>
          <p:spPr>
            <a:xfrm>
              <a:off x="1982271" y="5336738"/>
              <a:ext cx="1294329" cy="523220"/>
            </a:xfrm>
            <a:prstGeom prst="rect">
              <a:avLst/>
            </a:prstGeom>
            <a:noFill/>
          </p:spPr>
          <p:txBody>
            <a:bodyPr wrap="none" rtlCol="0">
              <a:spAutoFit/>
            </a:bodyPr>
            <a:lstStyle/>
            <a:p>
              <a:pPr algn="ctr" rtl="0"/>
              <a:r>
                <a:rPr lang="fr-FR" sz="1400" dirty="0"/>
                <a:t>Anémie</a:t>
              </a:r>
              <a:br>
                <a:rPr lang="fr-FR" sz="1400" dirty="0"/>
              </a:br>
              <a:r>
                <a:rPr lang="fr-FR" sz="1400" dirty="0"/>
                <a:t>drépanocytaire</a:t>
              </a:r>
              <a:endParaRPr lang="en-US" sz="1400" dirty="0"/>
            </a:p>
          </p:txBody>
        </p:sp>
        <p:grpSp>
          <p:nvGrpSpPr>
            <p:cNvPr id="30" name="Gruppo 29"/>
            <p:cNvGrpSpPr/>
            <p:nvPr/>
          </p:nvGrpSpPr>
          <p:grpSpPr>
            <a:xfrm>
              <a:off x="323526" y="4005062"/>
              <a:ext cx="1199367" cy="1666636"/>
              <a:chOff x="2051720" y="3429000"/>
              <a:chExt cx="1003018" cy="1388864"/>
            </a:xfrm>
          </p:grpSpPr>
          <p:pic>
            <p:nvPicPr>
              <p:cNvPr id="5128" name="Picture 14" descr="http://drdjebrut.files.wordpress.com/2010/09/5ec46_thalassemia-patient.jpg"/>
              <p:cNvPicPr>
                <a:picLocks noChangeAspect="1" noChangeArrowheads="1"/>
              </p:cNvPicPr>
              <p:nvPr/>
            </p:nvPicPr>
            <p:blipFill>
              <a:blip r:embed="rId9" cstate="print"/>
              <a:srcRect l="2061" t="7269" r="58765" b="5501"/>
              <a:stretch>
                <a:fillRect/>
              </a:stretch>
            </p:blipFill>
            <p:spPr bwMode="auto">
              <a:xfrm>
                <a:off x="2124075" y="3429000"/>
                <a:ext cx="892175" cy="1127125"/>
              </a:xfrm>
              <a:prstGeom prst="rect">
                <a:avLst/>
              </a:prstGeom>
              <a:noFill/>
              <a:ln w="9525">
                <a:solidFill>
                  <a:srgbClr val="002060"/>
                </a:solidFill>
                <a:miter lim="800000"/>
                <a:headEnd/>
                <a:tailEnd/>
              </a:ln>
            </p:spPr>
          </p:pic>
          <p:sp>
            <p:nvSpPr>
              <p:cNvPr id="24" name="CasellaDiTesto 23"/>
              <p:cNvSpPr txBox="1"/>
              <p:nvPr/>
            </p:nvSpPr>
            <p:spPr>
              <a:xfrm>
                <a:off x="2051720" y="4561383"/>
                <a:ext cx="1003018" cy="256481"/>
              </a:xfrm>
              <a:prstGeom prst="rect">
                <a:avLst/>
              </a:prstGeom>
              <a:noFill/>
            </p:spPr>
            <p:txBody>
              <a:bodyPr wrap="none" rtlCol="0">
                <a:spAutoFit/>
              </a:bodyPr>
              <a:lstStyle/>
              <a:p>
                <a:pPr rtl="0"/>
                <a:r>
                  <a:rPr lang="fr-FR" sz="1400"/>
                  <a:t>Thalassémie</a:t>
                </a:r>
                <a:endParaRPr lang="en-US" sz="1400" dirty="0"/>
              </a:p>
            </p:txBody>
          </p:sp>
        </p:grpSp>
      </p:grpSp>
      <p:grpSp>
        <p:nvGrpSpPr>
          <p:cNvPr id="4" name="Group 3" descr="Intrauterine growth retardation (IUGR) and premature birth"/>
          <p:cNvGrpSpPr/>
          <p:nvPr/>
        </p:nvGrpSpPr>
        <p:grpSpPr>
          <a:xfrm>
            <a:off x="3501221" y="4059039"/>
            <a:ext cx="3737779" cy="2019686"/>
            <a:chOff x="3501221" y="4059039"/>
            <a:chExt cx="3737779" cy="2019686"/>
          </a:xfrm>
        </p:grpSpPr>
        <p:grpSp>
          <p:nvGrpSpPr>
            <p:cNvPr id="27" name="Gruppo 26"/>
            <p:cNvGrpSpPr/>
            <p:nvPr/>
          </p:nvGrpSpPr>
          <p:grpSpPr>
            <a:xfrm>
              <a:off x="5256485" y="4095556"/>
              <a:ext cx="1982515" cy="1368152"/>
              <a:chOff x="4605609" y="4941168"/>
              <a:chExt cx="1982515" cy="1368152"/>
            </a:xfrm>
          </p:grpSpPr>
          <p:pic>
            <p:nvPicPr>
              <p:cNvPr id="5129" name="Picture 16" descr="http://old.tehrantimes.com/News/10881/11_GENETIC.jpg"/>
              <p:cNvPicPr>
                <a:picLocks noChangeAspect="1" noChangeArrowheads="1"/>
              </p:cNvPicPr>
              <p:nvPr/>
            </p:nvPicPr>
            <p:blipFill>
              <a:blip r:embed="rId10" cstate="print"/>
              <a:srcRect l="4846" t="17017" r="4694" b="10059"/>
              <a:stretch>
                <a:fillRect/>
              </a:stretch>
            </p:blipFill>
            <p:spPr bwMode="auto">
              <a:xfrm>
                <a:off x="4605609" y="4941168"/>
                <a:ext cx="1982515" cy="1061170"/>
              </a:xfrm>
              <a:prstGeom prst="rect">
                <a:avLst/>
              </a:prstGeom>
              <a:noFill/>
              <a:ln w="9525">
                <a:solidFill>
                  <a:srgbClr val="002060"/>
                </a:solidFill>
                <a:miter lim="800000"/>
                <a:headEnd/>
                <a:tailEnd/>
              </a:ln>
            </p:spPr>
          </p:pic>
          <p:sp>
            <p:nvSpPr>
              <p:cNvPr id="21" name="CasellaDiTesto 20"/>
              <p:cNvSpPr txBox="1"/>
              <p:nvPr/>
            </p:nvSpPr>
            <p:spPr>
              <a:xfrm>
                <a:off x="4733924" y="6001543"/>
                <a:ext cx="1417376" cy="307777"/>
              </a:xfrm>
              <a:prstGeom prst="rect">
                <a:avLst/>
              </a:prstGeom>
              <a:noFill/>
            </p:spPr>
            <p:txBody>
              <a:bodyPr wrap="none" rtlCol="0">
                <a:spAutoFit/>
              </a:bodyPr>
              <a:lstStyle/>
              <a:p>
                <a:pPr rtl="0"/>
                <a:r>
                  <a:rPr lang="fr-FR" sz="1400" dirty="0"/>
                  <a:t>Naissance prématurée</a:t>
                </a:r>
                <a:endParaRPr lang="en-US" sz="1400" dirty="0"/>
              </a:p>
            </p:txBody>
          </p:sp>
        </p:grpSp>
        <p:grpSp>
          <p:nvGrpSpPr>
            <p:cNvPr id="28" name="Gruppo 27"/>
            <p:cNvGrpSpPr/>
            <p:nvPr/>
          </p:nvGrpSpPr>
          <p:grpSpPr>
            <a:xfrm>
              <a:off x="3501221" y="4059039"/>
              <a:ext cx="1731179" cy="2019686"/>
              <a:chOff x="2323012" y="4839273"/>
              <a:chExt cx="1731179" cy="2019686"/>
            </a:xfrm>
          </p:grpSpPr>
          <p:pic>
            <p:nvPicPr>
              <p:cNvPr id="5130" name="Picture 18" descr="http://www.drsharma.ca/wp-content/uploads/sharma-obesity-bigger-babies.jpg"/>
              <p:cNvPicPr>
                <a:picLocks noChangeAspect="1" noChangeArrowheads="1"/>
              </p:cNvPicPr>
              <p:nvPr/>
            </p:nvPicPr>
            <p:blipFill>
              <a:blip r:embed="rId11" cstate="print"/>
              <a:srcRect/>
              <a:stretch>
                <a:fillRect/>
              </a:stretch>
            </p:blipFill>
            <p:spPr bwMode="auto">
              <a:xfrm>
                <a:off x="2580991" y="4839273"/>
                <a:ext cx="1193800" cy="1298575"/>
              </a:xfrm>
              <a:prstGeom prst="rect">
                <a:avLst/>
              </a:prstGeom>
              <a:noFill/>
              <a:ln w="9525">
                <a:solidFill>
                  <a:srgbClr val="002060"/>
                </a:solidFill>
                <a:miter lim="800000"/>
                <a:headEnd/>
                <a:tailEnd/>
              </a:ln>
            </p:spPr>
          </p:pic>
          <p:sp>
            <p:nvSpPr>
              <p:cNvPr id="22" name="CasellaDiTesto 21"/>
              <p:cNvSpPr txBox="1"/>
              <p:nvPr/>
            </p:nvSpPr>
            <p:spPr>
              <a:xfrm>
                <a:off x="2323012" y="6120295"/>
                <a:ext cx="1731179" cy="738664"/>
              </a:xfrm>
              <a:prstGeom prst="rect">
                <a:avLst/>
              </a:prstGeom>
              <a:noFill/>
            </p:spPr>
            <p:txBody>
              <a:bodyPr wrap="none" rtlCol="0">
                <a:spAutoFit/>
              </a:bodyPr>
              <a:lstStyle/>
              <a:p>
                <a:pPr algn="ctr" rtl="0"/>
                <a:r>
                  <a:rPr lang="fr-FR" sz="1400" dirty="0"/>
                  <a:t>Retard de croissance </a:t>
                </a:r>
              </a:p>
              <a:p>
                <a:pPr algn="ctr" rtl="0"/>
                <a:r>
                  <a:rPr lang="fr-FR" sz="1400" dirty="0"/>
                  <a:t>Retard de croissance</a:t>
                </a:r>
                <a:br>
                  <a:rPr lang="fr-FR" sz="1400" dirty="0"/>
                </a:br>
                <a:r>
                  <a:rPr lang="fr-FR" sz="1400" dirty="0"/>
                  <a:t>intra-utérin (RCIU)</a:t>
                </a:r>
                <a:endParaRPr lang="en-US" sz="1400" dirty="0"/>
              </a:p>
            </p:txBody>
          </p:sp>
        </p:grpSp>
      </p:grpSp>
      <p:grpSp>
        <p:nvGrpSpPr>
          <p:cNvPr id="26" name="Gruppo 25" descr="Cerebral palsy"/>
          <p:cNvGrpSpPr/>
          <p:nvPr/>
        </p:nvGrpSpPr>
        <p:grpSpPr>
          <a:xfrm>
            <a:off x="7366000" y="3860478"/>
            <a:ext cx="1338828" cy="1872778"/>
            <a:chOff x="7050464" y="3500438"/>
            <a:chExt cx="1338828" cy="1872778"/>
          </a:xfrm>
        </p:grpSpPr>
        <p:pic>
          <p:nvPicPr>
            <p:cNvPr id="5131" name="Picture 20" descr="http://www.reachingforthestars.org/wp-content/uploads/2010/02/boy-with-CP-canes.jpg"/>
            <p:cNvPicPr>
              <a:picLocks noChangeAspect="1" noChangeArrowheads="1"/>
            </p:cNvPicPr>
            <p:nvPr/>
          </p:nvPicPr>
          <p:blipFill>
            <a:blip r:embed="rId12" cstate="print"/>
            <a:srcRect l="5968" t="5040" r="18433" b="5920"/>
            <a:stretch>
              <a:fillRect/>
            </a:stretch>
          </p:blipFill>
          <p:spPr bwMode="auto">
            <a:xfrm>
              <a:off x="7235825" y="3500438"/>
              <a:ext cx="1127125" cy="1573212"/>
            </a:xfrm>
            <a:prstGeom prst="rect">
              <a:avLst/>
            </a:prstGeom>
            <a:noFill/>
            <a:ln w="9525">
              <a:solidFill>
                <a:srgbClr val="002060"/>
              </a:solidFill>
              <a:miter lim="800000"/>
              <a:headEnd/>
              <a:tailEnd/>
            </a:ln>
          </p:spPr>
        </p:pic>
        <p:sp>
          <p:nvSpPr>
            <p:cNvPr id="20" name="CasellaDiTesto 19"/>
            <p:cNvSpPr txBox="1"/>
            <p:nvPr/>
          </p:nvSpPr>
          <p:spPr>
            <a:xfrm>
              <a:off x="7050464" y="5065439"/>
              <a:ext cx="1338828" cy="307777"/>
            </a:xfrm>
            <a:prstGeom prst="rect">
              <a:avLst/>
            </a:prstGeom>
            <a:noFill/>
          </p:spPr>
          <p:txBody>
            <a:bodyPr wrap="none" rtlCol="0">
              <a:spAutoFit/>
            </a:bodyPr>
            <a:lstStyle/>
            <a:p>
              <a:pPr rtl="0"/>
              <a:r>
                <a:rPr lang="fr-FR" sz="1400" dirty="0"/>
                <a:t>Paralysie cérébrale</a:t>
              </a:r>
              <a:endParaRPr lang="en-US" sz="1400" dirty="0"/>
            </a:p>
          </p:txBody>
        </p:sp>
      </p:grpSp>
    </p:spTree>
    <p:extLst>
      <p:ext uri="{BB962C8B-B14F-4D97-AF65-F5344CB8AC3E}">
        <p14:creationId xmlns:p14="http://schemas.microsoft.com/office/powerpoint/2010/main" xmlns="" val="4015575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03238"/>
            <a:ext cx="8534400" cy="715962"/>
          </a:xfrm>
        </p:spPr>
        <p:txBody>
          <a:bodyPr rtlCol="0" anchor="ctr">
            <a:noAutofit/>
          </a:bodyPr>
          <a:lstStyle/>
          <a:p>
            <a:pPr algn="ctr" rtl="0"/>
            <a:r>
              <a:rPr lang="fr-FR" sz="3200" b="1">
                <a:solidFill>
                  <a:schemeClr val="tx2"/>
                </a:solidFill>
                <a:latin typeface="+mn-lt"/>
              </a:rPr>
              <a:t>Hétérogénéité étiologique du spina-bifida </a:t>
            </a:r>
            <a:endParaRPr lang="en-US" sz="3200" b="1" dirty="0">
              <a:solidFill>
                <a:schemeClr val="tx2"/>
              </a:solidFill>
              <a:latin typeface="+mn-lt"/>
            </a:endParaRPr>
          </a:p>
        </p:txBody>
      </p:sp>
      <p:sp>
        <p:nvSpPr>
          <p:cNvPr id="3" name="Segnaposto contenuto 2"/>
          <p:cNvSpPr>
            <a:spLocks noGrp="1"/>
          </p:cNvSpPr>
          <p:nvPr>
            <p:ph idx="1"/>
          </p:nvPr>
        </p:nvSpPr>
        <p:spPr>
          <a:xfrm>
            <a:off x="797408" y="1524000"/>
            <a:ext cx="6172200" cy="4525963"/>
          </a:xfrm>
        </p:spPr>
        <p:txBody>
          <a:bodyPr rtlCol="0">
            <a:normAutofit/>
          </a:bodyPr>
          <a:lstStyle/>
          <a:p>
            <a:pPr rtl="0">
              <a:buClr>
                <a:schemeClr val="tx2"/>
              </a:buClr>
              <a:buSzPct val="65000"/>
              <a:buFont typeface="Wingdings" panose="05000000000000000000" pitchFamily="2" charset="2"/>
              <a:buChar char="q"/>
            </a:pPr>
            <a:r>
              <a:rPr lang="fr-FR" sz="2400" b="1" dirty="0">
                <a:solidFill>
                  <a:schemeClr val="tx2"/>
                </a:solidFill>
              </a:rPr>
              <a:t> Apporter une protection</a:t>
            </a:r>
          </a:p>
          <a:p>
            <a:pPr lvl="1" rtl="0">
              <a:buClr>
                <a:schemeClr val="tx2"/>
              </a:buClr>
              <a:buSzPct val="65000"/>
              <a:buFont typeface="Arial" panose="020B0604020202020204" pitchFamily="34" charset="0"/>
              <a:buChar char="•"/>
            </a:pPr>
            <a:r>
              <a:rPr lang="fr-FR" sz="2000" b="1" dirty="0">
                <a:solidFill>
                  <a:schemeClr val="tx2"/>
                </a:solidFill>
              </a:rPr>
              <a:t>Supplémentation en micronutriments</a:t>
            </a:r>
          </a:p>
          <a:p>
            <a:pPr lvl="1" rtl="0">
              <a:buClr>
                <a:schemeClr val="tx2"/>
              </a:buClr>
              <a:buSzPct val="65000"/>
              <a:buFont typeface="Arial" panose="020B0604020202020204" pitchFamily="34" charset="0"/>
              <a:buChar char="•"/>
            </a:pPr>
            <a:endParaRPr lang="en-US" sz="2000" b="1" dirty="0">
              <a:solidFill>
                <a:schemeClr val="tx2"/>
              </a:solidFill>
            </a:endParaRPr>
          </a:p>
          <a:p>
            <a:pPr rtl="0">
              <a:buClr>
                <a:schemeClr val="tx2"/>
              </a:buClr>
              <a:buSzPct val="65000"/>
              <a:buFont typeface="Wingdings" panose="05000000000000000000" pitchFamily="2" charset="2"/>
              <a:buChar char="q"/>
            </a:pPr>
            <a:r>
              <a:rPr lang="fr-FR" sz="2400" b="1" dirty="0">
                <a:solidFill>
                  <a:schemeClr val="tx2"/>
                </a:solidFill>
              </a:rPr>
              <a:t> Gérer les maladies</a:t>
            </a:r>
          </a:p>
          <a:p>
            <a:pPr lvl="1" rtl="0">
              <a:buClr>
                <a:schemeClr val="tx2"/>
              </a:buClr>
              <a:buSzPct val="65000"/>
              <a:buFont typeface="Arial" panose="020B0604020202020204" pitchFamily="34" charset="0"/>
              <a:buChar char="•"/>
            </a:pPr>
            <a:r>
              <a:rPr lang="fr-FR" sz="2000" b="1" dirty="0">
                <a:solidFill>
                  <a:schemeClr val="tx2"/>
                </a:solidFill>
              </a:rPr>
              <a:t>Grossesse antérieure avec anomalie du </a:t>
            </a:r>
            <a:br>
              <a:rPr lang="fr-FR" sz="2000" b="1" dirty="0">
                <a:solidFill>
                  <a:schemeClr val="tx2"/>
                </a:solidFill>
              </a:rPr>
            </a:br>
            <a:r>
              <a:rPr lang="fr-FR" sz="2000" b="1" dirty="0">
                <a:solidFill>
                  <a:schemeClr val="tx2"/>
                </a:solidFill>
              </a:rPr>
              <a:t>tube neural</a:t>
            </a:r>
          </a:p>
          <a:p>
            <a:pPr lvl="1">
              <a:buClr>
                <a:schemeClr val="tx2"/>
              </a:buClr>
              <a:buSzPct val="65000"/>
            </a:pPr>
            <a:r>
              <a:rPr lang="fr-FR" sz="2000" b="1" dirty="0">
                <a:solidFill>
                  <a:schemeClr val="tx2"/>
                </a:solidFill>
              </a:rPr>
              <a:t>Mutations génétiques </a:t>
            </a:r>
            <a:r>
              <a:rPr lang="fr-FR" sz="2000" b="1" dirty="0" smtClean="0">
                <a:solidFill>
                  <a:schemeClr val="tx2"/>
                </a:solidFill>
              </a:rPr>
              <a:t>(par ex. : </a:t>
            </a:r>
            <a:r>
              <a:rPr lang="fr-FR" sz="2000" b="1" dirty="0">
                <a:solidFill>
                  <a:schemeClr val="tx2"/>
                </a:solidFill>
              </a:rPr>
              <a:t>VANGL1, MTHFR)</a:t>
            </a:r>
          </a:p>
          <a:p>
            <a:pPr lvl="1" rtl="0">
              <a:buClr>
                <a:schemeClr val="tx2"/>
              </a:buClr>
              <a:buSzPct val="65000"/>
              <a:buFont typeface="Arial" panose="020B0604020202020204" pitchFamily="34" charset="0"/>
              <a:buChar char="•"/>
            </a:pPr>
            <a:r>
              <a:rPr lang="fr-FR" sz="2000" b="1" dirty="0">
                <a:solidFill>
                  <a:schemeClr val="tx2"/>
                </a:solidFill>
              </a:rPr>
              <a:t>Diabète et obésité</a:t>
            </a:r>
          </a:p>
          <a:p>
            <a:pPr lvl="1" rtl="0">
              <a:buClr>
                <a:schemeClr val="tx2"/>
              </a:buClr>
              <a:buSzPct val="65000"/>
              <a:buFont typeface="Arial" panose="020B0604020202020204" pitchFamily="34" charset="0"/>
              <a:buChar char="•"/>
            </a:pPr>
            <a:endParaRPr lang="en-US" sz="2000" b="1" dirty="0">
              <a:solidFill>
                <a:schemeClr val="tx2"/>
              </a:solidFill>
            </a:endParaRPr>
          </a:p>
          <a:p>
            <a:pPr rtl="0">
              <a:buClr>
                <a:schemeClr val="tx2"/>
              </a:buClr>
              <a:buSzPct val="65000"/>
              <a:buFont typeface="Wingdings" panose="05000000000000000000" pitchFamily="2" charset="2"/>
              <a:buChar char="q"/>
            </a:pPr>
            <a:r>
              <a:rPr lang="fr-FR" sz="2400" b="1" dirty="0">
                <a:solidFill>
                  <a:schemeClr val="tx2"/>
                </a:solidFill>
              </a:rPr>
              <a:t> Éviter l’exposition</a:t>
            </a:r>
          </a:p>
          <a:p>
            <a:pPr lvl="1" rtl="0">
              <a:buClr>
                <a:schemeClr val="tx2"/>
              </a:buClr>
              <a:buSzPct val="65000"/>
              <a:buFont typeface="Arial" panose="020B0604020202020204" pitchFamily="34" charset="0"/>
              <a:buChar char="•"/>
            </a:pPr>
            <a:r>
              <a:rPr lang="fr-FR" sz="2000" b="1" dirty="0" err="1">
                <a:solidFill>
                  <a:schemeClr val="tx2"/>
                </a:solidFill>
              </a:rPr>
              <a:t>Valproate</a:t>
            </a:r>
            <a:r>
              <a:rPr lang="fr-FR" sz="2000" b="1" dirty="0">
                <a:solidFill>
                  <a:schemeClr val="tx2"/>
                </a:solidFill>
              </a:rPr>
              <a:t> (médicament antiépileptique)</a:t>
            </a:r>
          </a:p>
          <a:p>
            <a:pPr lvl="1" rtl="0">
              <a:buClr>
                <a:schemeClr val="tx2"/>
              </a:buClr>
              <a:buSzPct val="65000"/>
              <a:buFont typeface="Arial" panose="020B0604020202020204" pitchFamily="34" charset="0"/>
              <a:buChar char="•"/>
            </a:pPr>
            <a:r>
              <a:rPr lang="fr-FR" sz="2000" b="1" dirty="0">
                <a:solidFill>
                  <a:schemeClr val="tx2"/>
                </a:solidFill>
              </a:rPr>
              <a:t>Toxines environnementales (par ex. : </a:t>
            </a:r>
            <a:br>
              <a:rPr lang="fr-FR" sz="2000" b="1" dirty="0">
                <a:solidFill>
                  <a:schemeClr val="tx2"/>
                </a:solidFill>
              </a:rPr>
            </a:br>
            <a:r>
              <a:rPr lang="fr-FR" sz="2000" b="1" dirty="0" err="1">
                <a:solidFill>
                  <a:schemeClr val="tx2"/>
                </a:solidFill>
              </a:rPr>
              <a:t>fumonisines</a:t>
            </a:r>
            <a:r>
              <a:rPr lang="fr-FR" sz="2000" b="1" dirty="0">
                <a:solidFill>
                  <a:schemeClr val="tx2"/>
                </a:solidFill>
              </a:rPr>
              <a:t>)</a:t>
            </a:r>
          </a:p>
        </p:txBody>
      </p:sp>
      <p:sp>
        <p:nvSpPr>
          <p:cNvPr id="5" name="Right Brace 4" descr="right parenthesis "/>
          <p:cNvSpPr/>
          <p:nvPr/>
        </p:nvSpPr>
        <p:spPr>
          <a:xfrm>
            <a:off x="6477000" y="1523999"/>
            <a:ext cx="381000" cy="4525963"/>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ln w="57150">
                <a:solidFill>
                  <a:sysClr val="windowText" lastClr="000000"/>
                </a:solidFill>
              </a:ln>
              <a:solidFill>
                <a:schemeClr val="tx2"/>
              </a:solidFill>
            </a:endParaRPr>
          </a:p>
        </p:txBody>
      </p:sp>
      <p:pic>
        <p:nvPicPr>
          <p:cNvPr id="1026" name="Picture 2" descr="illustration of baby with spina bifi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4777" y="2228850"/>
            <a:ext cx="1834423" cy="2647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56556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vertical)">
                                      <p:cBhvr>
                                        <p:cTn id="15" dur="500"/>
                                        <p:tgtEl>
                                          <p:spTgt spid="3">
                                            <p:txEl>
                                              <p:pRg st="3" end="3"/>
                                            </p:txEl>
                                          </p:spTgt>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vertical)">
                                      <p:cBhvr>
                                        <p:cTn id="18" dur="500"/>
                                        <p:tgtEl>
                                          <p:spTgt spid="3">
                                            <p:txEl>
                                              <p:pRg st="4" end="4"/>
                                            </p:txEl>
                                          </p:spTgt>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vertical)">
                                      <p:cBhvr>
                                        <p:cTn id="21" dur="500"/>
                                        <p:tgtEl>
                                          <p:spTgt spid="3">
                                            <p:txEl>
                                              <p:pRg st="5" end="5"/>
                                            </p:txEl>
                                          </p:spTgt>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vertical)">
                                      <p:cBhvr>
                                        <p:cTn id="29" dur="500"/>
                                        <p:tgtEl>
                                          <p:spTgt spid="3">
                                            <p:txEl>
                                              <p:pRg st="8" end="8"/>
                                            </p:txEl>
                                          </p:spTgt>
                                        </p:tgtEl>
                                      </p:cBhvr>
                                    </p:animEffect>
                                  </p:childTnLst>
                                </p:cTn>
                              </p:par>
                              <p:par>
                                <p:cTn id="30" presetID="14" presetClass="entr" presetSubtype="5"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randombar(vertical)">
                                      <p:cBhvr>
                                        <p:cTn id="32" dur="500"/>
                                        <p:tgtEl>
                                          <p:spTgt spid="3">
                                            <p:txEl>
                                              <p:pRg st="9" end="9"/>
                                            </p:txEl>
                                          </p:spTgt>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randombar(vertical)">
                                      <p:cBhvr>
                                        <p:cTn id="35" dur="500"/>
                                        <p:tgtEl>
                                          <p:spTgt spid="3">
                                            <p:txEl>
                                              <p:pRg st="10" end="10"/>
                                            </p:txEl>
                                          </p:spTgt>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685800"/>
            <a:ext cx="8534400" cy="487363"/>
          </a:xfrm>
        </p:spPr>
        <p:txBody>
          <a:bodyPr rtlCol="0" anchor="ctr">
            <a:noAutofit/>
          </a:bodyPr>
          <a:lstStyle/>
          <a:p>
            <a:pPr algn="ctr" rtl="0"/>
            <a:r>
              <a:rPr lang="fr-FR" sz="3200" b="1">
                <a:solidFill>
                  <a:schemeClr val="tx2"/>
                </a:solidFill>
                <a:latin typeface="+mn-lt"/>
              </a:rPr>
              <a:t>Concepts importants liés aux facteurs de risque</a:t>
            </a:r>
            <a:endParaRPr lang="en-US" sz="3200" b="1" dirty="0">
              <a:solidFill>
                <a:schemeClr val="tx2"/>
              </a:solidFill>
              <a:latin typeface="+mn-lt"/>
            </a:endParaRPr>
          </a:p>
        </p:txBody>
      </p:sp>
      <p:sp>
        <p:nvSpPr>
          <p:cNvPr id="3" name="Segnaposto contenuto 2"/>
          <p:cNvSpPr>
            <a:spLocks noGrp="1"/>
          </p:cNvSpPr>
          <p:nvPr>
            <p:ph idx="1"/>
          </p:nvPr>
        </p:nvSpPr>
        <p:spPr>
          <a:xfrm>
            <a:off x="609600" y="1646237"/>
            <a:ext cx="8229600" cy="4297363"/>
          </a:xfrm>
        </p:spPr>
        <p:txBody>
          <a:bodyPr rtlCol="0">
            <a:normAutofit/>
          </a:bodyPr>
          <a:lstStyle/>
          <a:p>
            <a:pPr rtl="0">
              <a:spcBef>
                <a:spcPts val="0"/>
              </a:spcBef>
              <a:buClr>
                <a:schemeClr val="tx2"/>
              </a:buClr>
              <a:buSzPct val="65000"/>
              <a:buFont typeface="Wingdings" panose="05000000000000000000" pitchFamily="2" charset="2"/>
              <a:buChar char="q"/>
            </a:pPr>
            <a:r>
              <a:rPr lang="fr-FR" sz="2400" b="1" dirty="0">
                <a:solidFill>
                  <a:schemeClr val="tx2"/>
                </a:solidFill>
              </a:rPr>
              <a:t> Des connaissances en hausse ouvrent de nouvelles possibilités de prévention </a:t>
            </a:r>
            <a:endParaRPr lang="en-US" sz="2400" b="1" dirty="0">
              <a:solidFill>
                <a:schemeClr val="tx2"/>
              </a:solidFill>
            </a:endParaRPr>
          </a:p>
          <a:p>
            <a:pPr marL="0" indent="0" rtl="0">
              <a:spcBef>
                <a:spcPts val="0"/>
              </a:spcBef>
              <a:buClr>
                <a:schemeClr val="tx2"/>
              </a:buClr>
              <a:buSzPct val="65000"/>
              <a:buNone/>
            </a:pPr>
            <a:endParaRPr lang="en-US" sz="2400" b="1" dirty="0">
              <a:solidFill>
                <a:schemeClr val="tx2"/>
              </a:solidFill>
            </a:endParaRPr>
          </a:p>
          <a:p>
            <a:pPr rtl="0">
              <a:spcBef>
                <a:spcPts val="0"/>
              </a:spcBef>
              <a:buClr>
                <a:schemeClr val="tx2"/>
              </a:buClr>
              <a:buSzPct val="65000"/>
              <a:buFont typeface="Wingdings" panose="05000000000000000000" pitchFamily="2" charset="2"/>
              <a:buChar char="q"/>
            </a:pPr>
            <a:r>
              <a:rPr lang="fr-FR" sz="2400" b="1" dirty="0">
                <a:solidFill>
                  <a:schemeClr val="tx2"/>
                </a:solidFill>
              </a:rPr>
              <a:t> Des facteurs de risque connus et modifiables peuvent être : </a:t>
            </a:r>
          </a:p>
          <a:p>
            <a:pPr lvl="1" rtl="0">
              <a:spcBef>
                <a:spcPts val="0"/>
              </a:spcBef>
              <a:buClr>
                <a:schemeClr val="tx2"/>
              </a:buClr>
              <a:buSzPct val="65000"/>
              <a:buFont typeface="Courier New" panose="02070309020205020404" pitchFamily="49" charset="0"/>
              <a:buChar char="o"/>
            </a:pPr>
            <a:r>
              <a:rPr lang="fr-FR" sz="2200" b="1" dirty="0">
                <a:solidFill>
                  <a:schemeClr val="tx2"/>
                </a:solidFill>
              </a:rPr>
              <a:t>qualifiés (anomalies congénitales, RCIU, naissances prématurées) </a:t>
            </a:r>
          </a:p>
          <a:p>
            <a:pPr lvl="1" rtl="0">
              <a:spcBef>
                <a:spcPts val="0"/>
              </a:spcBef>
              <a:buClr>
                <a:schemeClr val="tx2"/>
              </a:buClr>
              <a:buSzPct val="65000"/>
              <a:buFont typeface="Courier New" panose="02070309020205020404" pitchFamily="49" charset="0"/>
              <a:buChar char="o"/>
            </a:pPr>
            <a:r>
              <a:rPr lang="fr-FR" sz="2200" b="1" dirty="0">
                <a:solidFill>
                  <a:schemeClr val="tx2"/>
                </a:solidFill>
              </a:rPr>
              <a:t>quantifiés </a:t>
            </a:r>
            <a:endParaRPr lang="en-US" sz="2200" b="1" dirty="0">
              <a:solidFill>
                <a:schemeClr val="tx2"/>
              </a:solidFill>
            </a:endParaRPr>
          </a:p>
          <a:p>
            <a:pPr lvl="2" rtl="0">
              <a:spcBef>
                <a:spcPts val="0"/>
              </a:spcBef>
              <a:buClr>
                <a:schemeClr val="tx2"/>
              </a:buClr>
              <a:buSzPct val="65000"/>
              <a:buFont typeface="Wingdings" panose="05000000000000000000" pitchFamily="2" charset="2"/>
              <a:buChar char="§"/>
            </a:pPr>
            <a:r>
              <a:rPr lang="fr-FR" sz="2000" b="1" dirty="0">
                <a:solidFill>
                  <a:schemeClr val="tx2"/>
                </a:solidFill>
              </a:rPr>
              <a:t>prévalence de la population</a:t>
            </a:r>
          </a:p>
          <a:p>
            <a:pPr lvl="2" rtl="0">
              <a:spcBef>
                <a:spcPts val="0"/>
              </a:spcBef>
              <a:buClr>
                <a:schemeClr val="tx2"/>
              </a:buClr>
              <a:buSzPct val="65000"/>
              <a:buFont typeface="Wingdings" panose="05000000000000000000" pitchFamily="2" charset="2"/>
              <a:buChar char="§"/>
            </a:pPr>
            <a:r>
              <a:rPr lang="fr-FR" sz="2000" b="1" dirty="0">
                <a:solidFill>
                  <a:schemeClr val="tx2"/>
                </a:solidFill>
              </a:rPr>
              <a:t>ampleur du risque pour chaque résultat lié</a:t>
            </a:r>
          </a:p>
          <a:p>
            <a:pPr lvl="2" rtl="0">
              <a:spcBef>
                <a:spcPts val="0"/>
              </a:spcBef>
              <a:buClr>
                <a:schemeClr val="tx2"/>
              </a:buClr>
              <a:buSzPct val="65000"/>
              <a:buFont typeface="Wingdings" panose="05000000000000000000" pitchFamily="2" charset="2"/>
              <a:buChar char="§"/>
            </a:pPr>
            <a:r>
              <a:rPr lang="fr-FR" sz="2000" b="1" dirty="0">
                <a:solidFill>
                  <a:schemeClr val="tx2"/>
                </a:solidFill>
              </a:rPr>
              <a:t>fraction attribuable de la population </a:t>
            </a:r>
          </a:p>
          <a:p>
            <a:pPr marL="1314450" lvl="2" indent="-514350" rtl="0">
              <a:spcBef>
                <a:spcPts val="0"/>
              </a:spcBef>
              <a:buClr>
                <a:schemeClr val="tx2"/>
              </a:buClr>
              <a:buSzPct val="65000"/>
            </a:pPr>
            <a:endParaRPr lang="en-US" sz="2000" dirty="0">
              <a:solidFill>
                <a:schemeClr val="tx2"/>
              </a:solidFill>
            </a:endParaRPr>
          </a:p>
          <a:p>
            <a:pPr rtl="0">
              <a:spcBef>
                <a:spcPts val="0"/>
              </a:spcBef>
              <a:buClr>
                <a:schemeClr val="tx2"/>
              </a:buClr>
              <a:buSzPct val="65000"/>
              <a:buFont typeface="Wingdings" panose="05000000000000000000" pitchFamily="2" charset="2"/>
              <a:buChar char="q"/>
            </a:pPr>
            <a:r>
              <a:rPr lang="fr-FR" sz="2400" b="1" dirty="0">
                <a:solidFill>
                  <a:schemeClr val="tx2"/>
                </a:solidFill>
              </a:rPr>
              <a:t> L’impact des interventions préventives varie selon l’hétérogénéité étiologique des anomalies congénitales</a:t>
            </a:r>
          </a:p>
          <a:p>
            <a:pPr marL="1314450" lvl="2" indent="-514350" rtl="0">
              <a:spcBef>
                <a:spcPts val="0"/>
              </a:spcBef>
              <a:buClr>
                <a:schemeClr val="tx2"/>
              </a:buClr>
              <a:buSzPct val="65000"/>
              <a:buFont typeface="+mj-lt"/>
              <a:buAutoNum type="arabicPeriod"/>
            </a:pPr>
            <a:endParaRPr lang="en-US" sz="2000" dirty="0">
              <a:solidFill>
                <a:schemeClr val="tx2"/>
              </a:solidFill>
            </a:endParaRPr>
          </a:p>
        </p:txBody>
      </p:sp>
    </p:spTree>
    <p:extLst>
      <p:ext uri="{BB962C8B-B14F-4D97-AF65-F5344CB8AC3E}">
        <p14:creationId xmlns:p14="http://schemas.microsoft.com/office/powerpoint/2010/main" xmlns="" val="4268701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edge">
                                      <p:cBhvr>
                                        <p:cTn id="7" dur="1000"/>
                                        <p:tgtEl>
                                          <p:spTgt spid="3">
                                            <p:txEl>
                                              <p:pRg st="2" end="2"/>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edge">
                                      <p:cBhvr>
                                        <p:cTn id="10" dur="1000"/>
                                        <p:tgtEl>
                                          <p:spTgt spid="3">
                                            <p:txEl>
                                              <p:pRg st="3" end="3"/>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edge">
                                      <p:cBhvr>
                                        <p:cTn id="13" dur="1000"/>
                                        <p:tgtEl>
                                          <p:spTgt spid="3">
                                            <p:txEl>
                                              <p:pRg st="4" end="4"/>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edge">
                                      <p:cBhvr>
                                        <p:cTn id="16" dur="1000"/>
                                        <p:tgtEl>
                                          <p:spTgt spid="3">
                                            <p:txEl>
                                              <p:pRg st="5" end="5"/>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edge">
                                      <p:cBhvr>
                                        <p:cTn id="19" dur="1000"/>
                                        <p:tgtEl>
                                          <p:spTgt spid="3">
                                            <p:txEl>
                                              <p:pRg st="6" end="6"/>
                                            </p:txEl>
                                          </p:spTgt>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edge">
                                      <p:cBhvr>
                                        <p:cTn id="22" dur="1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edge">
                                      <p:cBhvr>
                                        <p:cTn id="2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rtlCol="0">
            <a:noAutofit/>
          </a:bodyPr>
          <a:lstStyle/>
          <a:p>
            <a:pPr algn="ctr" rtl="0"/>
            <a:r>
              <a:rPr lang="fr-FR" sz="2800" b="1">
                <a:solidFill>
                  <a:schemeClr val="tx2"/>
                </a:solidFill>
                <a:latin typeface="+mn-lt"/>
              </a:rPr>
              <a:t>Anomalies congénitales : cinq « messages à retenir »</a:t>
            </a:r>
            <a:endParaRPr lang="en-US" sz="2800" b="1" dirty="0">
              <a:solidFill>
                <a:schemeClr val="tx2"/>
              </a:solidFill>
              <a:latin typeface="+mn-lt"/>
            </a:endParaRPr>
          </a:p>
        </p:txBody>
      </p:sp>
      <p:sp>
        <p:nvSpPr>
          <p:cNvPr id="3" name="Segnaposto contenuto 2"/>
          <p:cNvSpPr>
            <a:spLocks noGrp="1"/>
          </p:cNvSpPr>
          <p:nvPr>
            <p:ph idx="1"/>
          </p:nvPr>
        </p:nvSpPr>
        <p:spPr>
          <a:xfrm>
            <a:off x="304800" y="1763713"/>
            <a:ext cx="8420101" cy="4114800"/>
          </a:xfrm>
        </p:spPr>
        <p:txBody>
          <a:bodyPr rtlCol="0">
            <a:noAutofit/>
          </a:bodyPr>
          <a:lstStyle/>
          <a:p>
            <a:pPr marL="457200" indent="-457200" rtl="0">
              <a:spcAft>
                <a:spcPts val="1200"/>
              </a:spcAft>
              <a:buFont typeface="+mj-lt"/>
              <a:buAutoNum type="arabicPeriod"/>
            </a:pPr>
            <a:r>
              <a:rPr lang="fr-FR" sz="2400" b="1">
                <a:solidFill>
                  <a:schemeClr val="tx2"/>
                </a:solidFill>
              </a:rPr>
              <a:t>Anomalies congénitales : un groupe spécifique dans la catégorie des maladies congénitales</a:t>
            </a:r>
          </a:p>
          <a:p>
            <a:pPr marL="457200" indent="-457200" rtl="0">
              <a:spcAft>
                <a:spcPts val="1200"/>
              </a:spcAft>
              <a:buFont typeface="+mj-lt"/>
              <a:buAutoNum type="arabicPeriod"/>
            </a:pPr>
            <a:r>
              <a:rPr lang="fr-FR" sz="2400" b="1">
                <a:solidFill>
                  <a:schemeClr val="tx2"/>
                </a:solidFill>
              </a:rPr>
              <a:t>Étiologie : des connaissances en hausse ouvrent de nouvelles possibilités de prévention </a:t>
            </a:r>
          </a:p>
          <a:p>
            <a:pPr marL="457200" indent="-457200" rtl="0">
              <a:spcAft>
                <a:spcPts val="1200"/>
              </a:spcAft>
              <a:buFont typeface="+mj-lt"/>
              <a:buAutoNum type="arabicPeriod"/>
            </a:pPr>
            <a:r>
              <a:rPr lang="fr-FR" sz="2400" b="1">
                <a:solidFill>
                  <a:schemeClr val="tx2"/>
                </a:solidFill>
              </a:rPr>
              <a:t>Charge : élevée dans le monde entier ; en hausse relative dans les pays aux ressources faibles et moyennes</a:t>
            </a:r>
          </a:p>
          <a:p>
            <a:pPr marL="457200" indent="-457200" rtl="0">
              <a:spcAft>
                <a:spcPts val="1200"/>
              </a:spcAft>
              <a:buFont typeface="+mj-lt"/>
              <a:buAutoNum type="arabicPeriod"/>
            </a:pPr>
            <a:r>
              <a:rPr lang="fr-FR" sz="2400" b="1">
                <a:solidFill>
                  <a:schemeClr val="tx2"/>
                </a:solidFill>
              </a:rPr>
              <a:t>Interventions : faire baisser la charge, mettre en œuvre à grande échelle</a:t>
            </a:r>
          </a:p>
          <a:p>
            <a:pPr marL="457200" indent="-457200" rtl="0">
              <a:spcAft>
                <a:spcPts val="1200"/>
              </a:spcAft>
              <a:buFont typeface="+mj-lt"/>
              <a:buAutoNum type="arabicPeriod"/>
            </a:pPr>
            <a:r>
              <a:rPr lang="fr-FR" sz="2400" b="1">
                <a:solidFill>
                  <a:schemeClr val="tx2"/>
                </a:solidFill>
              </a:rPr>
              <a:t>Surveillance de la santé publique : un outil nécessaire et puissant </a:t>
            </a:r>
          </a:p>
        </p:txBody>
      </p:sp>
    </p:spTree>
    <p:extLst>
      <p:ext uri="{BB962C8B-B14F-4D97-AF65-F5344CB8AC3E}">
        <p14:creationId xmlns:p14="http://schemas.microsoft.com/office/powerpoint/2010/main" xmlns="" val="8556288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228600" y="304800"/>
            <a:ext cx="8610600" cy="1143000"/>
          </a:xfrm>
        </p:spPr>
        <p:txBody>
          <a:bodyPr rtlCol="0">
            <a:normAutofit fontScale="90000"/>
          </a:bodyPr>
          <a:lstStyle/>
          <a:p>
            <a:pPr algn="ctr" rtl="0"/>
            <a:r>
              <a:rPr lang="fr-FR" sz="2800" b="1" dirty="0">
                <a:solidFill>
                  <a:schemeClr val="tx2"/>
                </a:solidFill>
                <a:latin typeface="+mn-lt"/>
              </a:rPr>
              <a:t>Un ou plusieurs facteur(s) de risque : </a:t>
            </a:r>
            <a:r>
              <a:rPr lang="en-US" sz="2800" b="1" dirty="0">
                <a:solidFill>
                  <a:schemeClr val="tx2"/>
                </a:solidFill>
                <a:latin typeface="+mn-lt"/>
              </a:rPr>
              <a:t/>
            </a:r>
            <a:br>
              <a:rPr lang="en-US" sz="2800" b="1" dirty="0">
                <a:solidFill>
                  <a:schemeClr val="tx2"/>
                </a:solidFill>
                <a:latin typeface="+mn-lt"/>
              </a:rPr>
            </a:br>
            <a:r>
              <a:rPr lang="fr-FR" sz="2800" b="1" dirty="0" smtClean="0">
                <a:solidFill>
                  <a:schemeClr val="tx2"/>
                </a:solidFill>
                <a:latin typeface="+mn-lt"/>
              </a:rPr>
              <a:t>e</a:t>
            </a:r>
            <a:r>
              <a:rPr lang="fr-FR" sz="2800" b="1" dirty="0" smtClean="0">
                <a:solidFill>
                  <a:schemeClr val="tx2"/>
                </a:solidFill>
                <a:latin typeface="+mn-lt"/>
              </a:rPr>
              <a:t>ffet </a:t>
            </a:r>
            <a:r>
              <a:rPr lang="fr-FR" sz="2800" b="1" dirty="0">
                <a:solidFill>
                  <a:schemeClr val="tx2"/>
                </a:solidFill>
                <a:latin typeface="+mn-lt"/>
              </a:rPr>
              <a:t>de la prévention primaire</a:t>
            </a:r>
            <a:r>
              <a:rPr lang="en-US" sz="2400" b="1" dirty="0">
                <a:solidFill>
                  <a:schemeClr val="tx2"/>
                </a:solidFill>
                <a:latin typeface="+mn-lt"/>
              </a:rPr>
              <a:t/>
            </a:r>
            <a:br>
              <a:rPr lang="en-US" sz="2400" b="1" dirty="0">
                <a:solidFill>
                  <a:schemeClr val="tx2"/>
                </a:solidFill>
                <a:latin typeface="+mn-lt"/>
              </a:rPr>
            </a:br>
            <a:endParaRPr lang="en-US" sz="2400" b="1" dirty="0">
              <a:solidFill>
                <a:schemeClr val="tx2"/>
              </a:solidFill>
              <a:latin typeface="+mn-lt"/>
            </a:endParaRPr>
          </a:p>
        </p:txBody>
      </p:sp>
      <p:grpSp>
        <p:nvGrpSpPr>
          <p:cNvPr id="2" name="Group 49" descr="example is congenital rubella syndrome - Factor A causes Disease B"/>
          <p:cNvGrpSpPr>
            <a:grpSpLocks/>
          </p:cNvGrpSpPr>
          <p:nvPr/>
        </p:nvGrpSpPr>
        <p:grpSpPr bwMode="auto">
          <a:xfrm>
            <a:off x="381001" y="1447801"/>
            <a:ext cx="4038600" cy="1763713"/>
            <a:chOff x="116" y="912"/>
            <a:chExt cx="2544" cy="1111"/>
          </a:xfrm>
        </p:grpSpPr>
        <p:sp>
          <p:nvSpPr>
            <p:cNvPr id="17445" name="Text Box 4"/>
            <p:cNvSpPr txBox="1">
              <a:spLocks noChangeArrowheads="1"/>
            </p:cNvSpPr>
            <p:nvPr/>
          </p:nvSpPr>
          <p:spPr bwMode="auto">
            <a:xfrm>
              <a:off x="116" y="912"/>
              <a:ext cx="2544" cy="582"/>
            </a:xfrm>
            <a:prstGeom prst="rect">
              <a:avLst/>
            </a:prstGeom>
            <a:noFill/>
            <a:ln w="9525">
              <a:noFill/>
              <a:miter lim="800000"/>
              <a:headEnd/>
              <a:tailEnd/>
            </a:ln>
          </p:spPr>
          <p:txBody>
            <a:bodyPr wrap="square" rtlCol="0">
              <a:spAutoFit/>
            </a:bodyPr>
            <a:lstStyle/>
            <a:p>
              <a:pPr algn="ctr" rtl="0"/>
              <a:r>
                <a:rPr lang="fr-FR" b="1" dirty="0">
                  <a:solidFill>
                    <a:schemeClr val="tx2"/>
                  </a:solidFill>
                  <a:latin typeface="Calibri" pitchFamily="34" charset="0"/>
                </a:rPr>
                <a:t>Un seul facteur causal,</a:t>
              </a:r>
            </a:p>
            <a:p>
              <a:pPr algn="ctr" rtl="0"/>
              <a:r>
                <a:rPr lang="fr-FR" b="1" dirty="0">
                  <a:solidFill>
                    <a:schemeClr val="tx2"/>
                  </a:solidFill>
                  <a:latin typeface="Calibri" pitchFamily="34" charset="0"/>
                </a:rPr>
                <a:t> p. ex</a:t>
              </a:r>
              <a:r>
                <a:rPr lang="fr-FR" b="1" dirty="0" smtClean="0">
                  <a:solidFill>
                    <a:schemeClr val="tx2"/>
                  </a:solidFill>
                  <a:latin typeface="Calibri" pitchFamily="34" charset="0"/>
                </a:rPr>
                <a:t>. : </a:t>
              </a:r>
              <a:r>
                <a:rPr lang="fr-FR" b="1" dirty="0">
                  <a:solidFill>
                    <a:schemeClr val="tx2"/>
                  </a:solidFill>
                  <a:latin typeface="Calibri" pitchFamily="34" charset="0"/>
                </a:rPr>
                <a:t>syndrome de rubéole congénitale</a:t>
              </a:r>
              <a:endParaRPr lang="en-US" b="1" dirty="0">
                <a:solidFill>
                  <a:schemeClr val="tx2"/>
                </a:solidFill>
                <a:latin typeface="Calibri" pitchFamily="34" charset="0"/>
              </a:endParaRPr>
            </a:p>
          </p:txBody>
        </p:sp>
        <p:sp>
          <p:nvSpPr>
            <p:cNvPr id="17448" name="Oval 8"/>
            <p:cNvSpPr>
              <a:spLocks noChangeArrowheads="1"/>
            </p:cNvSpPr>
            <p:nvPr/>
          </p:nvSpPr>
          <p:spPr bwMode="auto">
            <a:xfrm>
              <a:off x="158" y="1423"/>
              <a:ext cx="623" cy="600"/>
            </a:xfrm>
            <a:prstGeom prst="ellipse">
              <a:avLst/>
            </a:prstGeom>
            <a:solidFill>
              <a:schemeClr val="accent6">
                <a:lumMod val="40000"/>
                <a:lumOff val="60000"/>
              </a:schemeClr>
            </a:solidFill>
            <a:ln w="9525">
              <a:solidFill>
                <a:schemeClr val="tx1"/>
              </a:solidFill>
              <a:round/>
              <a:headEnd/>
              <a:tailEnd/>
            </a:ln>
          </p:spPr>
          <p:txBody>
            <a:bodyPr wrap="none" rtlCol="0" anchor="ctr"/>
            <a:lstStyle/>
            <a:p>
              <a:pPr algn="ctr" rtl="0"/>
              <a:r>
                <a:rPr lang="fr-FR" b="1">
                  <a:solidFill>
                    <a:schemeClr val="tx2"/>
                  </a:solidFill>
                  <a:latin typeface="Calibri" pitchFamily="34" charset="0"/>
                </a:rPr>
                <a:t>Facteur</a:t>
              </a:r>
            </a:p>
            <a:p>
              <a:pPr algn="ctr" rtl="0"/>
              <a:r>
                <a:rPr lang="fr-FR" b="1">
                  <a:solidFill>
                    <a:schemeClr val="tx2"/>
                  </a:solidFill>
                  <a:latin typeface="Calibri" pitchFamily="34" charset="0"/>
                </a:rPr>
                <a:t>A</a:t>
              </a:r>
              <a:endParaRPr lang="en-US" b="1">
                <a:solidFill>
                  <a:schemeClr val="tx2"/>
                </a:solidFill>
                <a:latin typeface="Calibri" pitchFamily="34" charset="0"/>
              </a:endParaRPr>
            </a:p>
          </p:txBody>
        </p:sp>
        <p:sp>
          <p:nvSpPr>
            <p:cNvPr id="17447" name="AutoShape 7"/>
            <p:cNvSpPr>
              <a:spLocks noChangeArrowheads="1"/>
            </p:cNvSpPr>
            <p:nvPr/>
          </p:nvSpPr>
          <p:spPr bwMode="auto">
            <a:xfrm>
              <a:off x="969" y="1600"/>
              <a:ext cx="551" cy="225"/>
            </a:xfrm>
            <a:prstGeom prst="rightArrow">
              <a:avLst>
                <a:gd name="adj1" fmla="val 50000"/>
                <a:gd name="adj2" fmla="val 61222"/>
              </a:avLst>
            </a:prstGeom>
            <a:solidFill>
              <a:srgbClr val="008000"/>
            </a:solidFill>
            <a:ln w="9525">
              <a:solidFill>
                <a:schemeClr val="tx1"/>
              </a:solidFill>
              <a:miter lim="800000"/>
              <a:headEnd/>
              <a:tailEnd/>
            </a:ln>
          </p:spPr>
          <p:txBody>
            <a:bodyPr wrap="none" rtlCol="0" anchor="ctr"/>
            <a:lstStyle/>
            <a:p>
              <a:pPr algn="ctr" rtl="0"/>
              <a:endParaRPr lang="en-US" sz="1600">
                <a:solidFill>
                  <a:schemeClr val="tx2"/>
                </a:solidFill>
                <a:latin typeface="Calibri" pitchFamily="34" charset="0"/>
              </a:endParaRPr>
            </a:p>
          </p:txBody>
        </p:sp>
        <p:sp>
          <p:nvSpPr>
            <p:cNvPr id="17446" name="AutoShape 6"/>
            <p:cNvSpPr>
              <a:spLocks noChangeArrowheads="1"/>
            </p:cNvSpPr>
            <p:nvPr/>
          </p:nvSpPr>
          <p:spPr bwMode="auto">
            <a:xfrm>
              <a:off x="1655" y="1416"/>
              <a:ext cx="586" cy="562"/>
            </a:xfrm>
            <a:prstGeom prst="cube">
              <a:avLst>
                <a:gd name="adj" fmla="val 9255"/>
              </a:avLst>
            </a:prstGeom>
            <a:solidFill>
              <a:schemeClr val="bg1">
                <a:lumMod val="85000"/>
              </a:schemeClr>
            </a:solidFill>
            <a:ln w="9525">
              <a:solidFill>
                <a:srgbClr val="4D4D4D"/>
              </a:solidFill>
              <a:miter lim="800000"/>
              <a:headEnd/>
              <a:tailEnd/>
            </a:ln>
          </p:spPr>
          <p:txBody>
            <a:bodyPr wrap="none" rtlCol="0" anchor="ctr"/>
            <a:lstStyle/>
            <a:p>
              <a:pPr algn="ctr" rtl="0"/>
              <a:r>
                <a:rPr lang="fr-FR" sz="1600" b="1">
                  <a:solidFill>
                    <a:schemeClr val="tx2"/>
                  </a:solidFill>
                  <a:latin typeface="Calibri" pitchFamily="34" charset="0"/>
                </a:rPr>
                <a:t>Maladie</a:t>
              </a:r>
            </a:p>
            <a:p>
              <a:pPr algn="ctr" rtl="0"/>
              <a:r>
                <a:rPr lang="fr-FR" sz="1600" b="1">
                  <a:solidFill>
                    <a:schemeClr val="tx2"/>
                  </a:solidFill>
                  <a:latin typeface="Calibri" pitchFamily="34" charset="0"/>
                </a:rPr>
                <a:t>B</a:t>
              </a:r>
              <a:endParaRPr lang="en-US" sz="1600" b="1" dirty="0">
                <a:solidFill>
                  <a:schemeClr val="tx2"/>
                </a:solidFill>
                <a:latin typeface="Calibri" pitchFamily="34" charset="0"/>
              </a:endParaRPr>
            </a:p>
          </p:txBody>
        </p:sp>
      </p:grpSp>
      <p:sp>
        <p:nvSpPr>
          <p:cNvPr id="17431" name="Oval 16"/>
          <p:cNvSpPr>
            <a:spLocks noChangeArrowheads="1"/>
          </p:cNvSpPr>
          <p:nvPr/>
        </p:nvSpPr>
        <p:spPr bwMode="auto">
          <a:xfrm>
            <a:off x="558651" y="4323079"/>
            <a:ext cx="989013" cy="952500"/>
          </a:xfrm>
          <a:prstGeom prst="ellipse">
            <a:avLst/>
          </a:prstGeom>
          <a:solidFill>
            <a:schemeClr val="accent6">
              <a:lumMod val="40000"/>
              <a:lumOff val="60000"/>
            </a:schemeClr>
          </a:solidFill>
          <a:ln w="9525">
            <a:solidFill>
              <a:schemeClr val="tx1"/>
            </a:solidFill>
            <a:round/>
            <a:headEnd/>
            <a:tailEnd/>
          </a:ln>
        </p:spPr>
        <p:txBody>
          <a:bodyPr wrap="none" rtlCol="0" anchor="ctr"/>
          <a:lstStyle/>
          <a:p>
            <a:pPr algn="ctr" rtl="0"/>
            <a:r>
              <a:rPr lang="fr-FR" sz="2000" b="1">
                <a:solidFill>
                  <a:schemeClr val="tx2"/>
                </a:solidFill>
                <a:latin typeface="Calibri" pitchFamily="34" charset="0"/>
              </a:rPr>
              <a:t>Facteur</a:t>
            </a:r>
          </a:p>
          <a:p>
            <a:pPr algn="ctr" rtl="0"/>
            <a:r>
              <a:rPr lang="fr-FR" sz="2000" b="1">
                <a:solidFill>
                  <a:schemeClr val="tx2"/>
                </a:solidFill>
                <a:latin typeface="Calibri" pitchFamily="34" charset="0"/>
              </a:rPr>
              <a:t>A</a:t>
            </a:r>
            <a:endParaRPr lang="en-US" sz="2000" b="1" dirty="0">
              <a:solidFill>
                <a:schemeClr val="tx2"/>
              </a:solidFill>
              <a:latin typeface="Calibri" pitchFamily="34" charset="0"/>
            </a:endParaRPr>
          </a:p>
        </p:txBody>
      </p:sp>
      <p:grpSp>
        <p:nvGrpSpPr>
          <p:cNvPr id="4" name="Gruppo 41" descr="factor A no longer causes disease B"/>
          <p:cNvGrpSpPr/>
          <p:nvPr/>
        </p:nvGrpSpPr>
        <p:grpSpPr>
          <a:xfrm>
            <a:off x="396875" y="4103384"/>
            <a:ext cx="1366813" cy="1295401"/>
            <a:chOff x="396875" y="4289425"/>
            <a:chExt cx="1366813" cy="1295401"/>
          </a:xfrm>
        </p:grpSpPr>
        <p:sp>
          <p:nvSpPr>
            <p:cNvPr id="17432" name="Line 17"/>
            <p:cNvSpPr>
              <a:spLocks noChangeShapeType="1"/>
            </p:cNvSpPr>
            <p:nvPr/>
          </p:nvSpPr>
          <p:spPr bwMode="auto">
            <a:xfrm flipV="1">
              <a:off x="396875" y="4365104"/>
              <a:ext cx="1366813" cy="1219722"/>
            </a:xfrm>
            <a:prstGeom prst="line">
              <a:avLst/>
            </a:prstGeom>
            <a:noFill/>
            <a:ln w="76200">
              <a:solidFill>
                <a:schemeClr val="tx2"/>
              </a:solidFill>
              <a:round/>
              <a:headEnd/>
              <a:tailEnd/>
            </a:ln>
          </p:spPr>
          <p:txBody>
            <a:bodyPr rtlCol="0"/>
            <a:lstStyle/>
            <a:p>
              <a:pPr rtl="0"/>
              <a:endParaRPr lang="it-IT">
                <a:solidFill>
                  <a:schemeClr val="tx2"/>
                </a:solidFill>
              </a:endParaRPr>
            </a:p>
          </p:txBody>
        </p:sp>
        <p:sp>
          <p:nvSpPr>
            <p:cNvPr id="17433" name="Line 18"/>
            <p:cNvSpPr>
              <a:spLocks noChangeShapeType="1"/>
            </p:cNvSpPr>
            <p:nvPr/>
          </p:nvSpPr>
          <p:spPr bwMode="auto">
            <a:xfrm>
              <a:off x="396875" y="4289425"/>
              <a:ext cx="1258888" cy="1295400"/>
            </a:xfrm>
            <a:prstGeom prst="line">
              <a:avLst/>
            </a:prstGeom>
            <a:noFill/>
            <a:ln w="76200">
              <a:solidFill>
                <a:schemeClr val="tx2"/>
              </a:solidFill>
              <a:round/>
              <a:headEnd/>
              <a:tailEnd/>
            </a:ln>
          </p:spPr>
          <p:txBody>
            <a:bodyPr rtlCol="0"/>
            <a:lstStyle/>
            <a:p>
              <a:pPr rtl="0"/>
              <a:endParaRPr lang="it-IT">
                <a:solidFill>
                  <a:schemeClr val="tx2"/>
                </a:solidFill>
              </a:endParaRPr>
            </a:p>
          </p:txBody>
        </p:sp>
      </p:grpSp>
      <p:sp>
        <p:nvSpPr>
          <p:cNvPr id="17413" name="Text Box 44"/>
          <p:cNvSpPr txBox="1">
            <a:spLocks noChangeArrowheads="1"/>
          </p:cNvSpPr>
          <p:nvPr/>
        </p:nvSpPr>
        <p:spPr bwMode="auto">
          <a:xfrm>
            <a:off x="2559927" y="5562600"/>
            <a:ext cx="3719223" cy="769441"/>
          </a:xfrm>
          <a:prstGeom prst="rect">
            <a:avLst/>
          </a:prstGeom>
          <a:noFill/>
          <a:ln w="9525">
            <a:noFill/>
            <a:miter lim="800000"/>
            <a:headEnd/>
            <a:tailEnd/>
          </a:ln>
        </p:spPr>
        <p:txBody>
          <a:bodyPr wrap="none" rtlCol="0">
            <a:spAutoFit/>
          </a:bodyPr>
          <a:lstStyle/>
          <a:p>
            <a:pPr rtl="0"/>
            <a:r>
              <a:rPr lang="fr-FR" sz="4400" b="1" i="1" dirty="0">
                <a:solidFill>
                  <a:schemeClr val="tx2"/>
                </a:solidFill>
                <a:latin typeface="Calibri" pitchFamily="34" charset="0"/>
              </a:rPr>
              <a:t>X</a:t>
            </a:r>
            <a:r>
              <a:rPr lang="fr-FR" sz="2400" b="1" i="1" dirty="0">
                <a:solidFill>
                  <a:schemeClr val="tx2"/>
                </a:solidFill>
                <a:latin typeface="Calibri" pitchFamily="34" charset="0"/>
              </a:rPr>
              <a:t>   = </a:t>
            </a:r>
            <a:r>
              <a:rPr lang="fr-FR" sz="1600" b="1" i="1" dirty="0">
                <a:solidFill>
                  <a:schemeClr val="tx2"/>
                </a:solidFill>
                <a:latin typeface="Calibri" pitchFamily="34" charset="0"/>
              </a:rPr>
              <a:t>Effet de l’intervention préventive</a:t>
            </a:r>
            <a:endParaRPr lang="en-US" sz="1600" b="1" i="1" dirty="0">
              <a:solidFill>
                <a:schemeClr val="tx2"/>
              </a:solidFill>
              <a:latin typeface="Calibri" pitchFamily="34" charset="0"/>
            </a:endParaRPr>
          </a:p>
        </p:txBody>
      </p:sp>
      <p:sp>
        <p:nvSpPr>
          <p:cNvPr id="17436" name="AutoShape 45" descr="removes one causal factor in disease B"/>
          <p:cNvSpPr>
            <a:spLocks noChangeArrowheads="1"/>
          </p:cNvSpPr>
          <p:nvPr/>
        </p:nvSpPr>
        <p:spPr bwMode="auto">
          <a:xfrm>
            <a:off x="1752600" y="4614559"/>
            <a:ext cx="874713" cy="357188"/>
          </a:xfrm>
          <a:prstGeom prst="rightArrow">
            <a:avLst>
              <a:gd name="adj1" fmla="val 50000"/>
              <a:gd name="adj2" fmla="val 61222"/>
            </a:avLst>
          </a:prstGeom>
          <a:solidFill>
            <a:srgbClr val="008000"/>
          </a:solidFill>
          <a:ln w="9525">
            <a:solidFill>
              <a:schemeClr val="tx1"/>
            </a:solidFill>
            <a:miter lim="800000"/>
            <a:headEnd/>
            <a:tailEnd/>
          </a:ln>
        </p:spPr>
        <p:txBody>
          <a:bodyPr wrap="none" rtlCol="0" anchor="ctr"/>
          <a:lstStyle/>
          <a:p>
            <a:pPr algn="ctr" rtl="0"/>
            <a:endParaRPr lang="it-IT">
              <a:solidFill>
                <a:schemeClr val="tx2"/>
              </a:solidFill>
              <a:latin typeface="Calibri" pitchFamily="34" charset="0"/>
            </a:endParaRPr>
          </a:p>
        </p:txBody>
      </p:sp>
      <p:sp>
        <p:nvSpPr>
          <p:cNvPr id="17430" name="AutoShape 14"/>
          <p:cNvSpPr>
            <a:spLocks noChangeArrowheads="1"/>
          </p:cNvSpPr>
          <p:nvPr/>
        </p:nvSpPr>
        <p:spPr bwMode="auto">
          <a:xfrm>
            <a:off x="2842114" y="4285947"/>
            <a:ext cx="930275" cy="892175"/>
          </a:xfrm>
          <a:prstGeom prst="cube">
            <a:avLst>
              <a:gd name="adj" fmla="val 9255"/>
            </a:avLst>
          </a:prstGeom>
          <a:solidFill>
            <a:schemeClr val="bg1">
              <a:lumMod val="85000"/>
            </a:schemeClr>
          </a:solidFill>
          <a:ln w="9525">
            <a:solidFill>
              <a:srgbClr val="4D4D4D"/>
            </a:solidFill>
            <a:miter lim="800000"/>
            <a:headEnd/>
            <a:tailEnd/>
          </a:ln>
        </p:spPr>
        <p:txBody>
          <a:bodyPr wrap="none" rtlCol="0" anchor="ctr"/>
          <a:lstStyle/>
          <a:p>
            <a:pPr algn="ctr" rtl="0"/>
            <a:r>
              <a:rPr lang="fr-FR" b="1">
                <a:solidFill>
                  <a:schemeClr val="tx2"/>
                </a:solidFill>
                <a:latin typeface="Calibri" pitchFamily="34" charset="0"/>
              </a:rPr>
              <a:t>Maladie</a:t>
            </a:r>
          </a:p>
          <a:p>
            <a:pPr algn="ctr" rtl="0"/>
            <a:r>
              <a:rPr lang="fr-FR" b="1">
                <a:solidFill>
                  <a:schemeClr val="tx2"/>
                </a:solidFill>
                <a:latin typeface="Calibri" pitchFamily="34" charset="0"/>
              </a:rPr>
              <a:t>B</a:t>
            </a:r>
            <a:endParaRPr lang="en-US" b="1" dirty="0">
              <a:solidFill>
                <a:schemeClr val="tx2"/>
              </a:solidFill>
              <a:latin typeface="Calibri" pitchFamily="34" charset="0"/>
            </a:endParaRPr>
          </a:p>
        </p:txBody>
      </p:sp>
      <p:grpSp>
        <p:nvGrpSpPr>
          <p:cNvPr id="6" name="Gruppo 42" descr="disease B is no longer present"/>
          <p:cNvGrpSpPr/>
          <p:nvPr/>
        </p:nvGrpSpPr>
        <p:grpSpPr>
          <a:xfrm>
            <a:off x="2627313" y="4108146"/>
            <a:ext cx="1366813" cy="1295401"/>
            <a:chOff x="396875" y="4289425"/>
            <a:chExt cx="1366813" cy="1295401"/>
          </a:xfrm>
        </p:grpSpPr>
        <p:sp>
          <p:nvSpPr>
            <p:cNvPr id="44" name="Line 17"/>
            <p:cNvSpPr>
              <a:spLocks noChangeShapeType="1"/>
            </p:cNvSpPr>
            <p:nvPr/>
          </p:nvSpPr>
          <p:spPr bwMode="auto">
            <a:xfrm flipV="1">
              <a:off x="396875" y="4365104"/>
              <a:ext cx="1366813" cy="1219722"/>
            </a:xfrm>
            <a:prstGeom prst="line">
              <a:avLst/>
            </a:prstGeom>
            <a:noFill/>
            <a:ln w="76200">
              <a:solidFill>
                <a:schemeClr val="tx2"/>
              </a:solidFill>
              <a:round/>
              <a:headEnd/>
              <a:tailEnd/>
            </a:ln>
          </p:spPr>
          <p:txBody>
            <a:bodyPr rtlCol="0"/>
            <a:lstStyle/>
            <a:p>
              <a:pPr rtl="0"/>
              <a:endParaRPr lang="it-IT">
                <a:solidFill>
                  <a:schemeClr val="tx2"/>
                </a:solidFill>
              </a:endParaRPr>
            </a:p>
          </p:txBody>
        </p:sp>
        <p:sp>
          <p:nvSpPr>
            <p:cNvPr id="45" name="Line 18"/>
            <p:cNvSpPr>
              <a:spLocks noChangeShapeType="1"/>
            </p:cNvSpPr>
            <p:nvPr/>
          </p:nvSpPr>
          <p:spPr bwMode="auto">
            <a:xfrm>
              <a:off x="396875" y="4289425"/>
              <a:ext cx="1258888" cy="1295400"/>
            </a:xfrm>
            <a:prstGeom prst="line">
              <a:avLst/>
            </a:prstGeom>
            <a:noFill/>
            <a:ln w="76200">
              <a:solidFill>
                <a:schemeClr val="tx2"/>
              </a:solidFill>
              <a:round/>
              <a:headEnd/>
              <a:tailEnd/>
            </a:ln>
          </p:spPr>
          <p:txBody>
            <a:bodyPr rtlCol="0"/>
            <a:lstStyle/>
            <a:p>
              <a:pPr rtl="0"/>
              <a:endParaRPr lang="it-IT">
                <a:solidFill>
                  <a:schemeClr val="tx2"/>
                </a:solidFill>
              </a:endParaRPr>
            </a:p>
          </p:txBody>
        </p:sp>
      </p:grpSp>
      <p:grpSp>
        <p:nvGrpSpPr>
          <p:cNvPr id="5" name="Gruppo 39" descr="dotted line"/>
          <p:cNvGrpSpPr>
            <a:grpSpLocks/>
          </p:cNvGrpSpPr>
          <p:nvPr/>
        </p:nvGrpSpPr>
        <p:grpSpPr bwMode="auto">
          <a:xfrm>
            <a:off x="4572000" y="1541462"/>
            <a:ext cx="0" cy="4249738"/>
            <a:chOff x="4572000" y="1555750"/>
            <a:chExt cx="0" cy="4249738"/>
          </a:xfrm>
        </p:grpSpPr>
        <p:sp>
          <p:nvSpPr>
            <p:cNvPr id="17419" name="Line 47"/>
            <p:cNvSpPr>
              <a:spLocks noChangeShapeType="1"/>
            </p:cNvSpPr>
            <p:nvPr/>
          </p:nvSpPr>
          <p:spPr bwMode="auto">
            <a:xfrm>
              <a:off x="4572000" y="1555750"/>
              <a:ext cx="0" cy="2160588"/>
            </a:xfrm>
            <a:prstGeom prst="line">
              <a:avLst/>
            </a:prstGeom>
            <a:noFill/>
            <a:ln w="38100">
              <a:solidFill>
                <a:schemeClr val="tx1"/>
              </a:solidFill>
              <a:prstDash val="dash"/>
              <a:round/>
              <a:headEnd/>
              <a:tailEnd/>
            </a:ln>
          </p:spPr>
          <p:txBody>
            <a:bodyPr rtlCol="0"/>
            <a:lstStyle/>
            <a:p>
              <a:pPr rtl="0"/>
              <a:endParaRPr lang="it-IT">
                <a:solidFill>
                  <a:schemeClr val="tx2"/>
                </a:solidFill>
              </a:endParaRPr>
            </a:p>
          </p:txBody>
        </p:sp>
        <p:sp>
          <p:nvSpPr>
            <p:cNvPr id="17420" name="Line 48"/>
            <p:cNvSpPr>
              <a:spLocks noChangeShapeType="1"/>
            </p:cNvSpPr>
            <p:nvPr/>
          </p:nvSpPr>
          <p:spPr bwMode="auto">
            <a:xfrm>
              <a:off x="4572000" y="4076700"/>
              <a:ext cx="0" cy="1728788"/>
            </a:xfrm>
            <a:prstGeom prst="line">
              <a:avLst/>
            </a:prstGeom>
            <a:noFill/>
            <a:ln w="38100">
              <a:solidFill>
                <a:schemeClr val="tx1"/>
              </a:solidFill>
              <a:prstDash val="dash"/>
              <a:round/>
              <a:headEnd/>
              <a:tailEnd/>
            </a:ln>
          </p:spPr>
          <p:txBody>
            <a:bodyPr rtlCol="0"/>
            <a:lstStyle/>
            <a:p>
              <a:pPr rtl="0"/>
              <a:endParaRPr lang="it-IT">
                <a:solidFill>
                  <a:schemeClr val="tx2"/>
                </a:solidFill>
              </a:endParaRPr>
            </a:p>
          </p:txBody>
        </p:sp>
      </p:grpSp>
      <p:grpSp>
        <p:nvGrpSpPr>
          <p:cNvPr id="3" name="Group 51" descr="example is spina bifida"/>
          <p:cNvGrpSpPr>
            <a:grpSpLocks/>
          </p:cNvGrpSpPr>
          <p:nvPr/>
        </p:nvGrpSpPr>
        <p:grpSpPr bwMode="auto">
          <a:xfrm>
            <a:off x="5148263" y="1447801"/>
            <a:ext cx="3848100" cy="2305050"/>
            <a:chOff x="3243" y="813"/>
            <a:chExt cx="2424" cy="1452"/>
          </a:xfrm>
        </p:grpSpPr>
        <p:sp>
          <p:nvSpPr>
            <p:cNvPr id="17437" name="Text Box 5"/>
            <p:cNvSpPr txBox="1">
              <a:spLocks noChangeArrowheads="1"/>
            </p:cNvSpPr>
            <p:nvPr/>
          </p:nvSpPr>
          <p:spPr bwMode="auto">
            <a:xfrm>
              <a:off x="3243" y="813"/>
              <a:ext cx="2424" cy="407"/>
            </a:xfrm>
            <a:prstGeom prst="rect">
              <a:avLst/>
            </a:prstGeom>
            <a:noFill/>
            <a:ln w="9525">
              <a:noFill/>
              <a:miter lim="800000"/>
              <a:headEnd/>
              <a:tailEnd/>
            </a:ln>
          </p:spPr>
          <p:txBody>
            <a:bodyPr rtlCol="0">
              <a:spAutoFit/>
            </a:bodyPr>
            <a:lstStyle/>
            <a:p>
              <a:pPr algn="ctr" rtl="0"/>
              <a:r>
                <a:rPr lang="fr-FR" b="1">
                  <a:solidFill>
                    <a:schemeClr val="tx2"/>
                  </a:solidFill>
                  <a:latin typeface="Calibri" pitchFamily="34" charset="0"/>
                </a:rPr>
                <a:t>Facteurs de causalité multiple, </a:t>
              </a:r>
            </a:p>
            <a:p>
              <a:pPr algn="ctr" rtl="0"/>
              <a:r>
                <a:rPr lang="fr-FR" b="1">
                  <a:solidFill>
                    <a:schemeClr val="tx2"/>
                  </a:solidFill>
                  <a:latin typeface="Calibri" pitchFamily="34" charset="0"/>
                </a:rPr>
                <a:t>p. ex. : spina-bifida</a:t>
              </a:r>
              <a:endParaRPr lang="en-US" b="1" dirty="0">
                <a:solidFill>
                  <a:schemeClr val="tx2"/>
                </a:solidFill>
                <a:latin typeface="Calibri" pitchFamily="34" charset="0"/>
              </a:endParaRPr>
            </a:p>
          </p:txBody>
        </p:sp>
        <p:sp>
          <p:nvSpPr>
            <p:cNvPr id="17443" name="Oval 31"/>
            <p:cNvSpPr>
              <a:spLocks noChangeArrowheads="1"/>
            </p:cNvSpPr>
            <p:nvPr/>
          </p:nvSpPr>
          <p:spPr bwMode="auto">
            <a:xfrm>
              <a:off x="3768" y="1298"/>
              <a:ext cx="126" cy="160"/>
            </a:xfrm>
            <a:prstGeom prst="ellipse">
              <a:avLst/>
            </a:prstGeom>
            <a:solidFill>
              <a:schemeClr val="accent6">
                <a:lumMod val="40000"/>
                <a:lumOff val="60000"/>
              </a:schemeClr>
            </a:solidFill>
            <a:ln w="9525">
              <a:solidFill>
                <a:schemeClr val="tx1"/>
              </a:solidFill>
              <a:round/>
              <a:headEnd/>
              <a:tailEnd/>
            </a:ln>
          </p:spPr>
          <p:txBody>
            <a:bodyPr wrap="none" rtlCol="0" anchor="ctr"/>
            <a:lstStyle/>
            <a:p>
              <a:pPr algn="ctr" rtl="0"/>
              <a:endParaRPr lang="en-US" sz="2000">
                <a:solidFill>
                  <a:schemeClr val="tx2"/>
                </a:solidFill>
                <a:latin typeface="Calibri" pitchFamily="34" charset="0"/>
              </a:endParaRPr>
            </a:p>
          </p:txBody>
        </p:sp>
        <p:sp>
          <p:nvSpPr>
            <p:cNvPr id="17438" name="Line 22"/>
            <p:cNvSpPr>
              <a:spLocks noChangeShapeType="1"/>
            </p:cNvSpPr>
            <p:nvPr/>
          </p:nvSpPr>
          <p:spPr bwMode="auto">
            <a:xfrm>
              <a:off x="3831" y="1362"/>
              <a:ext cx="662" cy="160"/>
            </a:xfrm>
            <a:prstGeom prst="line">
              <a:avLst/>
            </a:prstGeom>
            <a:noFill/>
            <a:ln w="38100">
              <a:solidFill>
                <a:schemeClr val="tx1"/>
              </a:solidFill>
              <a:round/>
              <a:headEnd/>
              <a:tailEnd type="triangle" w="med" len="med"/>
            </a:ln>
          </p:spPr>
          <p:txBody>
            <a:bodyPr rtlCol="0"/>
            <a:lstStyle/>
            <a:p>
              <a:pPr rtl="0"/>
              <a:endParaRPr lang="en-US" sz="1600">
                <a:solidFill>
                  <a:schemeClr val="tx2"/>
                </a:solidFill>
              </a:endParaRPr>
            </a:p>
          </p:txBody>
        </p:sp>
        <p:sp>
          <p:nvSpPr>
            <p:cNvPr id="17441" name="Oval 27"/>
            <p:cNvSpPr>
              <a:spLocks noChangeArrowheads="1"/>
            </p:cNvSpPr>
            <p:nvPr/>
          </p:nvSpPr>
          <p:spPr bwMode="auto">
            <a:xfrm>
              <a:off x="3516" y="1570"/>
              <a:ext cx="347" cy="351"/>
            </a:xfrm>
            <a:prstGeom prst="ellipse">
              <a:avLst/>
            </a:prstGeom>
            <a:solidFill>
              <a:srgbClr val="008000"/>
            </a:solidFill>
            <a:ln w="9525">
              <a:solidFill>
                <a:schemeClr val="tx1"/>
              </a:solidFill>
              <a:round/>
              <a:headEnd/>
              <a:tailEnd/>
            </a:ln>
          </p:spPr>
          <p:txBody>
            <a:bodyPr wrap="none" rtlCol="0" anchor="ctr"/>
            <a:lstStyle/>
            <a:p>
              <a:pPr algn="ctr" rtl="0"/>
              <a:endParaRPr lang="en-US" sz="2000">
                <a:solidFill>
                  <a:schemeClr val="tx2"/>
                </a:solidFill>
                <a:latin typeface="Calibri" pitchFamily="34" charset="0"/>
              </a:endParaRPr>
            </a:p>
          </p:txBody>
        </p:sp>
        <p:sp>
          <p:nvSpPr>
            <p:cNvPr id="17439" name="Line 23"/>
            <p:cNvSpPr>
              <a:spLocks noChangeShapeType="1"/>
            </p:cNvSpPr>
            <p:nvPr/>
          </p:nvSpPr>
          <p:spPr bwMode="auto">
            <a:xfrm>
              <a:off x="3674" y="1729"/>
              <a:ext cx="819" cy="0"/>
            </a:xfrm>
            <a:prstGeom prst="line">
              <a:avLst/>
            </a:prstGeom>
            <a:noFill/>
            <a:ln w="38100">
              <a:solidFill>
                <a:schemeClr val="tx1"/>
              </a:solidFill>
              <a:round/>
              <a:headEnd/>
              <a:tailEnd type="triangle" w="med" len="med"/>
            </a:ln>
          </p:spPr>
          <p:txBody>
            <a:bodyPr rtlCol="0"/>
            <a:lstStyle/>
            <a:p>
              <a:pPr rtl="0"/>
              <a:endParaRPr lang="en-US" sz="1600">
                <a:solidFill>
                  <a:schemeClr val="tx2"/>
                </a:solidFill>
              </a:endParaRPr>
            </a:p>
          </p:txBody>
        </p:sp>
        <p:sp>
          <p:nvSpPr>
            <p:cNvPr id="17442" name="Oval 28"/>
            <p:cNvSpPr>
              <a:spLocks noChangeArrowheads="1"/>
            </p:cNvSpPr>
            <p:nvPr/>
          </p:nvSpPr>
          <p:spPr bwMode="auto">
            <a:xfrm>
              <a:off x="3642" y="1978"/>
              <a:ext cx="189" cy="287"/>
            </a:xfrm>
            <a:prstGeom prst="ellipse">
              <a:avLst/>
            </a:prstGeom>
            <a:solidFill>
              <a:srgbClr val="FF6600"/>
            </a:solidFill>
            <a:ln w="9525">
              <a:solidFill>
                <a:schemeClr val="tx1"/>
              </a:solidFill>
              <a:round/>
              <a:headEnd/>
              <a:tailEnd/>
            </a:ln>
          </p:spPr>
          <p:txBody>
            <a:bodyPr wrap="none" rtlCol="0" anchor="ctr"/>
            <a:lstStyle/>
            <a:p>
              <a:pPr algn="ctr" rtl="0"/>
              <a:endParaRPr lang="en-US" sz="2000">
                <a:solidFill>
                  <a:schemeClr val="tx2"/>
                </a:solidFill>
                <a:latin typeface="Calibri" pitchFamily="34" charset="0"/>
              </a:endParaRPr>
            </a:p>
          </p:txBody>
        </p:sp>
        <p:sp>
          <p:nvSpPr>
            <p:cNvPr id="17440" name="Line 24"/>
            <p:cNvSpPr>
              <a:spLocks noChangeShapeType="1"/>
            </p:cNvSpPr>
            <p:nvPr/>
          </p:nvSpPr>
          <p:spPr bwMode="auto">
            <a:xfrm flipV="1">
              <a:off x="3833" y="1887"/>
              <a:ext cx="660" cy="182"/>
            </a:xfrm>
            <a:prstGeom prst="line">
              <a:avLst/>
            </a:prstGeom>
            <a:noFill/>
            <a:ln w="38100">
              <a:solidFill>
                <a:schemeClr val="tx1"/>
              </a:solidFill>
              <a:round/>
              <a:headEnd/>
              <a:tailEnd type="triangle" w="med" len="med"/>
            </a:ln>
          </p:spPr>
          <p:txBody>
            <a:bodyPr rtlCol="0"/>
            <a:lstStyle/>
            <a:p>
              <a:pPr rtl="0"/>
              <a:endParaRPr lang="en-US" sz="1600">
                <a:solidFill>
                  <a:schemeClr val="tx2"/>
                </a:solidFill>
              </a:endParaRPr>
            </a:p>
          </p:txBody>
        </p:sp>
        <p:sp>
          <p:nvSpPr>
            <p:cNvPr id="17444" name="AutoShape 33"/>
            <p:cNvSpPr>
              <a:spLocks noChangeArrowheads="1"/>
            </p:cNvSpPr>
            <p:nvPr/>
          </p:nvSpPr>
          <p:spPr bwMode="auto">
            <a:xfrm>
              <a:off x="4653" y="1434"/>
              <a:ext cx="586" cy="562"/>
            </a:xfrm>
            <a:prstGeom prst="cube">
              <a:avLst>
                <a:gd name="adj" fmla="val 9255"/>
              </a:avLst>
            </a:prstGeom>
            <a:solidFill>
              <a:schemeClr val="bg1">
                <a:lumMod val="85000"/>
              </a:schemeClr>
            </a:solidFill>
            <a:ln w="9525">
              <a:solidFill>
                <a:srgbClr val="4D4D4D"/>
              </a:solidFill>
              <a:miter lim="800000"/>
              <a:headEnd/>
              <a:tailEnd/>
            </a:ln>
          </p:spPr>
          <p:txBody>
            <a:bodyPr wrap="none" rtlCol="0" anchor="ctr"/>
            <a:lstStyle/>
            <a:p>
              <a:pPr algn="ctr" rtl="0"/>
              <a:r>
                <a:rPr lang="fr-FR" sz="1600" b="1">
                  <a:solidFill>
                    <a:schemeClr val="tx2"/>
                  </a:solidFill>
                  <a:latin typeface="Calibri" pitchFamily="34" charset="0"/>
                </a:rPr>
                <a:t>Maladie</a:t>
              </a:r>
            </a:p>
            <a:p>
              <a:pPr algn="ctr" rtl="0"/>
              <a:r>
                <a:rPr lang="fr-FR" sz="1600" b="1">
                  <a:solidFill>
                    <a:schemeClr val="tx2"/>
                  </a:solidFill>
                  <a:latin typeface="Calibri" pitchFamily="34" charset="0"/>
                </a:rPr>
                <a:t>B</a:t>
              </a:r>
              <a:endParaRPr lang="en-US" sz="1600" b="1" dirty="0">
                <a:solidFill>
                  <a:schemeClr val="tx2"/>
                </a:solidFill>
                <a:latin typeface="Calibri" pitchFamily="34" charset="0"/>
              </a:endParaRPr>
            </a:p>
          </p:txBody>
        </p:sp>
      </p:grpSp>
      <p:grpSp>
        <p:nvGrpSpPr>
          <p:cNvPr id="7" name="Gruppo 46" descr="shows multiple factors causing disease B"/>
          <p:cNvGrpSpPr/>
          <p:nvPr/>
        </p:nvGrpSpPr>
        <p:grpSpPr>
          <a:xfrm>
            <a:off x="5868988" y="4031947"/>
            <a:ext cx="1582738" cy="1587501"/>
            <a:chOff x="5868988" y="4217988"/>
            <a:chExt cx="1582738" cy="1587501"/>
          </a:xfrm>
        </p:grpSpPr>
        <p:sp>
          <p:nvSpPr>
            <p:cNvPr id="17425" name="Oval 39"/>
            <p:cNvSpPr>
              <a:spLocks noChangeArrowheads="1"/>
            </p:cNvSpPr>
            <p:nvPr/>
          </p:nvSpPr>
          <p:spPr bwMode="auto">
            <a:xfrm>
              <a:off x="6269038" y="4217988"/>
              <a:ext cx="200025" cy="254000"/>
            </a:xfrm>
            <a:prstGeom prst="ellipse">
              <a:avLst/>
            </a:prstGeom>
            <a:solidFill>
              <a:schemeClr val="accent6">
                <a:lumMod val="40000"/>
                <a:lumOff val="60000"/>
              </a:schemeClr>
            </a:solidFill>
            <a:ln w="9525">
              <a:solidFill>
                <a:schemeClr val="tx1"/>
              </a:solidFill>
              <a:round/>
              <a:headEnd/>
              <a:tailEnd/>
            </a:ln>
          </p:spPr>
          <p:txBody>
            <a:bodyPr wrap="none" rtlCol="0" anchor="ctr"/>
            <a:lstStyle/>
            <a:p>
              <a:pPr algn="ctr" rtl="0"/>
              <a:endParaRPr lang="it-IT" sz="2400">
                <a:solidFill>
                  <a:schemeClr val="tx2"/>
                </a:solidFill>
                <a:latin typeface="Calibri" pitchFamily="34" charset="0"/>
              </a:endParaRPr>
            </a:p>
          </p:txBody>
        </p:sp>
        <p:sp>
          <p:nvSpPr>
            <p:cNvPr id="17421" name="Line 34"/>
            <p:cNvSpPr>
              <a:spLocks noChangeShapeType="1"/>
            </p:cNvSpPr>
            <p:nvPr/>
          </p:nvSpPr>
          <p:spPr bwMode="auto">
            <a:xfrm>
              <a:off x="6369050" y="4319588"/>
              <a:ext cx="1050925" cy="254000"/>
            </a:xfrm>
            <a:prstGeom prst="line">
              <a:avLst/>
            </a:prstGeom>
            <a:noFill/>
            <a:ln w="38100">
              <a:solidFill>
                <a:schemeClr val="tx1"/>
              </a:solidFill>
              <a:round/>
              <a:headEnd/>
              <a:tailEnd type="triangle" w="med" len="med"/>
            </a:ln>
          </p:spPr>
          <p:txBody>
            <a:bodyPr rtlCol="0"/>
            <a:lstStyle/>
            <a:p>
              <a:pPr rtl="0"/>
              <a:endParaRPr lang="it-IT">
                <a:solidFill>
                  <a:schemeClr val="tx2"/>
                </a:solidFill>
              </a:endParaRPr>
            </a:p>
          </p:txBody>
        </p:sp>
        <p:sp>
          <p:nvSpPr>
            <p:cNvPr id="46" name="Oval 37"/>
            <p:cNvSpPr>
              <a:spLocks noChangeArrowheads="1"/>
            </p:cNvSpPr>
            <p:nvPr/>
          </p:nvSpPr>
          <p:spPr bwMode="auto">
            <a:xfrm>
              <a:off x="5868988" y="4649788"/>
              <a:ext cx="550863" cy="557213"/>
            </a:xfrm>
            <a:prstGeom prst="ellipse">
              <a:avLst/>
            </a:prstGeom>
            <a:solidFill>
              <a:srgbClr val="008000"/>
            </a:solidFill>
            <a:ln w="9525">
              <a:solidFill>
                <a:schemeClr val="tx1"/>
              </a:solidFill>
              <a:round/>
              <a:headEnd/>
              <a:tailEnd/>
            </a:ln>
          </p:spPr>
          <p:txBody>
            <a:bodyPr wrap="none" rtlCol="0" anchor="ctr"/>
            <a:lstStyle/>
            <a:p>
              <a:pPr algn="ctr" rtl="0"/>
              <a:endParaRPr lang="it-IT" sz="2400">
                <a:solidFill>
                  <a:schemeClr val="tx2"/>
                </a:solidFill>
                <a:latin typeface="Calibri" pitchFamily="34" charset="0"/>
              </a:endParaRPr>
            </a:p>
          </p:txBody>
        </p:sp>
        <p:sp>
          <p:nvSpPr>
            <p:cNvPr id="17429" name="Line 46"/>
            <p:cNvSpPr>
              <a:spLocks noChangeShapeType="1"/>
            </p:cNvSpPr>
            <p:nvPr/>
          </p:nvSpPr>
          <p:spPr bwMode="auto">
            <a:xfrm>
              <a:off x="6151563" y="4941888"/>
              <a:ext cx="1300163" cy="0"/>
            </a:xfrm>
            <a:prstGeom prst="line">
              <a:avLst/>
            </a:prstGeom>
            <a:noFill/>
            <a:ln w="38100">
              <a:solidFill>
                <a:schemeClr val="tx1"/>
              </a:solidFill>
              <a:round/>
              <a:headEnd/>
              <a:tailEnd type="triangle" w="med" len="med"/>
            </a:ln>
          </p:spPr>
          <p:txBody>
            <a:bodyPr rtlCol="0"/>
            <a:lstStyle/>
            <a:p>
              <a:pPr rtl="0"/>
              <a:endParaRPr lang="it-IT">
                <a:solidFill>
                  <a:schemeClr val="tx2"/>
                </a:solidFill>
              </a:endParaRPr>
            </a:p>
          </p:txBody>
        </p:sp>
        <p:sp>
          <p:nvSpPr>
            <p:cNvPr id="17424" name="Oval 38"/>
            <p:cNvSpPr>
              <a:spLocks noChangeArrowheads="1"/>
            </p:cNvSpPr>
            <p:nvPr/>
          </p:nvSpPr>
          <p:spPr bwMode="auto">
            <a:xfrm>
              <a:off x="6069013" y="5349876"/>
              <a:ext cx="300038" cy="455613"/>
            </a:xfrm>
            <a:prstGeom prst="ellipse">
              <a:avLst/>
            </a:prstGeom>
            <a:solidFill>
              <a:srgbClr val="FF6600"/>
            </a:solidFill>
            <a:ln w="9525">
              <a:solidFill>
                <a:schemeClr val="tx1"/>
              </a:solidFill>
              <a:round/>
              <a:headEnd/>
              <a:tailEnd/>
            </a:ln>
          </p:spPr>
          <p:txBody>
            <a:bodyPr wrap="none" rtlCol="0" anchor="ctr"/>
            <a:lstStyle/>
            <a:p>
              <a:pPr algn="ctr" rtl="0"/>
              <a:endParaRPr lang="it-IT" sz="2400">
                <a:solidFill>
                  <a:schemeClr val="tx2"/>
                </a:solidFill>
                <a:latin typeface="Calibri" pitchFamily="34" charset="0"/>
              </a:endParaRPr>
            </a:p>
          </p:txBody>
        </p:sp>
        <p:sp>
          <p:nvSpPr>
            <p:cNvPr id="17422" name="Line 36"/>
            <p:cNvSpPr>
              <a:spLocks noChangeShapeType="1"/>
            </p:cNvSpPr>
            <p:nvPr/>
          </p:nvSpPr>
          <p:spPr bwMode="auto">
            <a:xfrm flipV="1">
              <a:off x="6372225" y="5153026"/>
              <a:ext cx="1047750" cy="431800"/>
            </a:xfrm>
            <a:prstGeom prst="line">
              <a:avLst/>
            </a:prstGeom>
            <a:noFill/>
            <a:ln w="38100">
              <a:solidFill>
                <a:schemeClr val="tx1"/>
              </a:solidFill>
              <a:round/>
              <a:headEnd/>
              <a:tailEnd type="triangle" w="med" len="med"/>
            </a:ln>
          </p:spPr>
          <p:txBody>
            <a:bodyPr rtlCol="0"/>
            <a:lstStyle/>
            <a:p>
              <a:pPr rtl="0"/>
              <a:endParaRPr lang="it-IT">
                <a:solidFill>
                  <a:schemeClr val="tx2"/>
                </a:solidFill>
              </a:endParaRPr>
            </a:p>
          </p:txBody>
        </p:sp>
      </p:grpSp>
      <p:grpSp>
        <p:nvGrpSpPr>
          <p:cNvPr id="8" name="Gruppo 47" descr="no longer a cause"/>
          <p:cNvGrpSpPr/>
          <p:nvPr/>
        </p:nvGrpSpPr>
        <p:grpSpPr>
          <a:xfrm>
            <a:off x="5919604" y="4406200"/>
            <a:ext cx="473234" cy="626781"/>
            <a:chOff x="396875" y="4289425"/>
            <a:chExt cx="1366813" cy="1295401"/>
          </a:xfrm>
        </p:grpSpPr>
        <p:sp>
          <p:nvSpPr>
            <p:cNvPr id="49" name="Line 17"/>
            <p:cNvSpPr>
              <a:spLocks noChangeShapeType="1"/>
            </p:cNvSpPr>
            <p:nvPr/>
          </p:nvSpPr>
          <p:spPr bwMode="auto">
            <a:xfrm flipV="1">
              <a:off x="396875" y="4365104"/>
              <a:ext cx="1366813" cy="1219722"/>
            </a:xfrm>
            <a:prstGeom prst="line">
              <a:avLst/>
            </a:prstGeom>
            <a:noFill/>
            <a:ln w="76200">
              <a:solidFill>
                <a:schemeClr val="tx2"/>
              </a:solidFill>
              <a:round/>
              <a:headEnd/>
              <a:tailEnd/>
            </a:ln>
          </p:spPr>
          <p:txBody>
            <a:bodyPr rtlCol="0"/>
            <a:lstStyle/>
            <a:p>
              <a:pPr rtl="0"/>
              <a:endParaRPr lang="it-IT">
                <a:solidFill>
                  <a:schemeClr val="tx2"/>
                </a:solidFill>
              </a:endParaRPr>
            </a:p>
          </p:txBody>
        </p:sp>
        <p:sp>
          <p:nvSpPr>
            <p:cNvPr id="50" name="Line 18"/>
            <p:cNvSpPr>
              <a:spLocks noChangeShapeType="1"/>
            </p:cNvSpPr>
            <p:nvPr/>
          </p:nvSpPr>
          <p:spPr bwMode="auto">
            <a:xfrm>
              <a:off x="396875" y="4289425"/>
              <a:ext cx="1258888" cy="1295400"/>
            </a:xfrm>
            <a:prstGeom prst="line">
              <a:avLst/>
            </a:prstGeom>
            <a:noFill/>
            <a:ln w="76200">
              <a:solidFill>
                <a:schemeClr val="tx2"/>
              </a:solidFill>
              <a:round/>
              <a:headEnd/>
              <a:tailEnd/>
            </a:ln>
          </p:spPr>
          <p:txBody>
            <a:bodyPr rtlCol="0"/>
            <a:lstStyle/>
            <a:p>
              <a:pPr rtl="0"/>
              <a:endParaRPr lang="it-IT">
                <a:solidFill>
                  <a:schemeClr val="tx2"/>
                </a:solidFill>
              </a:endParaRPr>
            </a:p>
          </p:txBody>
        </p:sp>
      </p:grpSp>
      <p:sp>
        <p:nvSpPr>
          <p:cNvPr id="17426" name="AutoShape 40"/>
          <p:cNvSpPr>
            <a:spLocks noChangeArrowheads="1"/>
          </p:cNvSpPr>
          <p:nvPr/>
        </p:nvSpPr>
        <p:spPr bwMode="auto">
          <a:xfrm>
            <a:off x="7620001" y="4323079"/>
            <a:ext cx="914399" cy="840756"/>
          </a:xfrm>
          <a:prstGeom prst="cube">
            <a:avLst>
              <a:gd name="adj" fmla="val 9255"/>
            </a:avLst>
          </a:prstGeom>
          <a:solidFill>
            <a:schemeClr val="bg1">
              <a:lumMod val="85000"/>
            </a:schemeClr>
          </a:solidFill>
          <a:ln w="9525">
            <a:solidFill>
              <a:srgbClr val="4D4D4D"/>
            </a:solidFill>
            <a:miter lim="800000"/>
            <a:headEnd/>
            <a:tailEnd/>
          </a:ln>
        </p:spPr>
        <p:txBody>
          <a:bodyPr wrap="none" rtlCol="0" anchor="ctr"/>
          <a:lstStyle/>
          <a:p>
            <a:pPr algn="ctr" rtl="0"/>
            <a:r>
              <a:rPr lang="fr-FR" sz="1100" b="1">
                <a:solidFill>
                  <a:schemeClr val="tx2"/>
                </a:solidFill>
                <a:latin typeface="Calibri" pitchFamily="34" charset="0"/>
              </a:rPr>
              <a:t>Maladie</a:t>
            </a:r>
          </a:p>
          <a:p>
            <a:pPr algn="ctr" rtl="0"/>
            <a:r>
              <a:rPr lang="fr-FR" b="1">
                <a:solidFill>
                  <a:schemeClr val="tx2"/>
                </a:solidFill>
                <a:latin typeface="Calibri" pitchFamily="34" charset="0"/>
              </a:rPr>
              <a:t>B</a:t>
            </a:r>
            <a:endParaRPr lang="en-US" b="1" dirty="0">
              <a:solidFill>
                <a:schemeClr val="tx2"/>
              </a:solidFill>
              <a:latin typeface="Calibri" pitchFamily="34" charset="0"/>
            </a:endParaRPr>
          </a:p>
        </p:txBody>
      </p:sp>
    </p:spTree>
    <p:extLst>
      <p:ext uri="{BB962C8B-B14F-4D97-AF65-F5344CB8AC3E}">
        <p14:creationId xmlns:p14="http://schemas.microsoft.com/office/powerpoint/2010/main" xmlns="" val="2813044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additive="base">
                                        <p:cTn id="12" dur="500" fill="hold"/>
                                        <p:tgtEl>
                                          <p:spTgt spid="17413"/>
                                        </p:tgtEl>
                                        <p:attrNameLst>
                                          <p:attrName>ppt_x</p:attrName>
                                        </p:attrNameLst>
                                      </p:cBhvr>
                                      <p:tavLst>
                                        <p:tav tm="0">
                                          <p:val>
                                            <p:strVal val="#ppt_x"/>
                                          </p:val>
                                        </p:tav>
                                        <p:tav tm="100000">
                                          <p:val>
                                            <p:strVal val="#ppt_x"/>
                                          </p:val>
                                        </p:tav>
                                      </p:tavLst>
                                    </p:anim>
                                    <p:anim calcmode="lin" valueType="num">
                                      <p:cBhvr additive="base">
                                        <p:cTn id="13"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431"/>
                                        </p:tgtEl>
                                        <p:attrNameLst>
                                          <p:attrName>style.visibility</p:attrName>
                                        </p:attrNameLst>
                                      </p:cBhvr>
                                      <p:to>
                                        <p:strVal val="visible"/>
                                      </p:to>
                                    </p:set>
                                    <p:animEffect transition="in" filter="diamond(in)">
                                      <p:cBhvr>
                                        <p:cTn id="18" dur="2000"/>
                                        <p:tgtEl>
                                          <p:spTgt spid="1743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7436"/>
                                        </p:tgtEl>
                                        <p:attrNameLst>
                                          <p:attrName>style.visibility</p:attrName>
                                        </p:attrNameLst>
                                      </p:cBhvr>
                                      <p:to>
                                        <p:strVal val="visible"/>
                                      </p:to>
                                    </p:set>
                                    <p:animEffect transition="in" filter="diamond(in)">
                                      <p:cBhvr>
                                        <p:cTn id="29" dur="2000"/>
                                        <p:tgtEl>
                                          <p:spTgt spid="1743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7430"/>
                                        </p:tgtEl>
                                        <p:attrNameLst>
                                          <p:attrName>style.visibility</p:attrName>
                                        </p:attrNameLst>
                                      </p:cBhvr>
                                      <p:to>
                                        <p:strVal val="visible"/>
                                      </p:to>
                                    </p:set>
                                    <p:animEffect transition="in" filter="diamond(in)">
                                      <p:cBhvr>
                                        <p:cTn id="34" dur="2000"/>
                                        <p:tgtEl>
                                          <p:spTgt spid="1743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amond(in)">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diamond(in)">
                                      <p:cBhvr>
                                        <p:cTn id="50" dur="20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amond(in)">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7426"/>
                                        </p:tgtEl>
                                        <p:attrNameLst>
                                          <p:attrName>style.visibility</p:attrName>
                                        </p:attrNameLst>
                                      </p:cBhvr>
                                      <p:to>
                                        <p:strVal val="visible"/>
                                      </p:to>
                                    </p:set>
                                    <p:animEffect transition="in" filter="diamond(in)">
                                      <p:cBhvr>
                                        <p:cTn id="66" dur="2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1" grpId="0" animBg="1"/>
      <p:bldP spid="17413" grpId="0"/>
      <p:bldP spid="17436" grpId="0" animBg="1"/>
      <p:bldP spid="17430" grpId="0" animBg="1"/>
      <p:bldP spid="174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533400" y="76200"/>
            <a:ext cx="7924800" cy="1143001"/>
          </a:xfrm>
        </p:spPr>
        <p:txBody>
          <a:bodyPr rtlCol="0"/>
          <a:lstStyle/>
          <a:p>
            <a:pPr algn="ctr" rtl="0"/>
            <a:r>
              <a:rPr lang="fr-FR" sz="2800" b="1" dirty="0">
                <a:solidFill>
                  <a:schemeClr val="tx2"/>
                </a:solidFill>
                <a:latin typeface="+mn-lt"/>
              </a:rPr>
              <a:t>Charge cachée des anomalies congénitales</a:t>
            </a:r>
          </a:p>
        </p:txBody>
      </p:sp>
      <p:sp>
        <p:nvSpPr>
          <p:cNvPr id="7" name="CasellaDiTesto 6"/>
          <p:cNvSpPr txBox="1"/>
          <p:nvPr/>
        </p:nvSpPr>
        <p:spPr>
          <a:xfrm>
            <a:off x="2574797" y="1066800"/>
            <a:ext cx="2378600" cy="1015663"/>
          </a:xfrm>
          <a:prstGeom prst="rect">
            <a:avLst/>
          </a:prstGeom>
          <a:noFill/>
        </p:spPr>
        <p:txBody>
          <a:bodyPr wrap="none" rtlCol="0">
            <a:spAutoFit/>
          </a:bodyPr>
          <a:lstStyle/>
          <a:p>
            <a:pPr algn="ctr" rtl="0"/>
            <a:r>
              <a:rPr lang="fr-FR" sz="2000" b="1" dirty="0">
                <a:solidFill>
                  <a:schemeClr val="tx2"/>
                </a:solidFill>
              </a:rPr>
              <a:t>Plus facile à mesurer</a:t>
            </a:r>
          </a:p>
          <a:p>
            <a:pPr algn="ctr" rtl="0"/>
            <a:r>
              <a:rPr lang="fr-FR" sz="2000" b="1" dirty="0">
                <a:solidFill>
                  <a:schemeClr val="tx2"/>
                </a:solidFill>
              </a:rPr>
              <a:t>Mesures facilement</a:t>
            </a:r>
            <a:br>
              <a:rPr lang="fr-FR" sz="2000" b="1" dirty="0">
                <a:solidFill>
                  <a:schemeClr val="tx2"/>
                </a:solidFill>
              </a:rPr>
            </a:br>
            <a:r>
              <a:rPr lang="fr-FR" sz="2000" b="1" dirty="0">
                <a:solidFill>
                  <a:schemeClr val="tx2"/>
                </a:solidFill>
              </a:rPr>
              <a:t>disponibles</a:t>
            </a:r>
            <a:endParaRPr lang="it-IT" sz="2000" b="1" dirty="0">
              <a:solidFill>
                <a:schemeClr val="tx2"/>
              </a:solidFill>
            </a:endParaRPr>
          </a:p>
        </p:txBody>
      </p:sp>
      <p:sp>
        <p:nvSpPr>
          <p:cNvPr id="3" name="Rectangle 2"/>
          <p:cNvSpPr/>
          <p:nvPr/>
        </p:nvSpPr>
        <p:spPr>
          <a:xfrm>
            <a:off x="609600" y="1728136"/>
            <a:ext cx="1752600" cy="1538883"/>
          </a:xfrm>
          <a:prstGeom prst="rect">
            <a:avLst/>
          </a:prstGeom>
        </p:spPr>
        <p:txBody>
          <a:bodyPr wrap="square" rtlCol="0">
            <a:spAutoFit/>
          </a:bodyPr>
          <a:lstStyle/>
          <a:p>
            <a:pPr rtl="0">
              <a:buClr>
                <a:schemeClr val="tx1"/>
              </a:buClr>
              <a:buSzPct val="75000"/>
            </a:pPr>
            <a:r>
              <a:rPr lang="fr-FR" sz="2000" b="1">
                <a:solidFill>
                  <a:schemeClr val="tx2"/>
                </a:solidFill>
              </a:rPr>
              <a:t>Prévalence </a:t>
            </a:r>
          </a:p>
          <a:p>
            <a:pPr rtl="0">
              <a:buClr>
                <a:schemeClr val="tx1"/>
              </a:buClr>
              <a:buSzPct val="75000"/>
            </a:pPr>
            <a:r>
              <a:rPr lang="fr-FR" sz="2000" b="1">
                <a:solidFill>
                  <a:schemeClr val="tx2"/>
                </a:solidFill>
              </a:rPr>
              <a:t>Mortalité : </a:t>
            </a:r>
            <a:endParaRPr lang="en-US" sz="2000" b="1" dirty="0">
              <a:solidFill>
                <a:schemeClr val="tx2"/>
              </a:solidFill>
            </a:endParaRPr>
          </a:p>
          <a:p>
            <a:pPr marL="457200" indent="-457200" rtl="0">
              <a:buClr>
                <a:schemeClr val="tx1"/>
              </a:buClr>
              <a:buFont typeface="Wingdings" panose="05000000000000000000" pitchFamily="2" charset="2"/>
              <a:buChar char="§"/>
            </a:pPr>
            <a:r>
              <a:rPr lang="fr-FR" b="1">
                <a:solidFill>
                  <a:schemeClr val="tx2"/>
                </a:solidFill>
              </a:rPr>
              <a:t>Néonatale</a:t>
            </a:r>
          </a:p>
          <a:p>
            <a:pPr marL="457200" indent="-457200" rtl="0">
              <a:buClr>
                <a:schemeClr val="tx1"/>
              </a:buClr>
              <a:buFont typeface="Wingdings" panose="05000000000000000000" pitchFamily="2" charset="2"/>
              <a:buChar char="§"/>
            </a:pPr>
            <a:r>
              <a:rPr lang="fr-FR" b="1">
                <a:solidFill>
                  <a:schemeClr val="tx2"/>
                </a:solidFill>
              </a:rPr>
              <a:t>Nourrisson</a:t>
            </a:r>
          </a:p>
          <a:p>
            <a:pPr marL="457200" indent="-457200" rtl="0">
              <a:buClr>
                <a:schemeClr val="tx1"/>
              </a:buClr>
              <a:buFont typeface="Wingdings" panose="05000000000000000000" pitchFamily="2" charset="2"/>
              <a:buChar char="§"/>
            </a:pPr>
            <a:r>
              <a:rPr lang="fr-FR" b="1">
                <a:solidFill>
                  <a:schemeClr val="tx2"/>
                </a:solidFill>
              </a:rPr>
              <a:t>Moins de 5 ans </a:t>
            </a:r>
            <a:endParaRPr lang="en-US" b="1" dirty="0">
              <a:solidFill>
                <a:schemeClr val="tx2"/>
              </a:solidFill>
            </a:endParaRPr>
          </a:p>
        </p:txBody>
      </p:sp>
      <p:sp>
        <p:nvSpPr>
          <p:cNvPr id="4" name="Right Brace 3" descr="right parenthesis"/>
          <p:cNvSpPr/>
          <p:nvPr/>
        </p:nvSpPr>
        <p:spPr>
          <a:xfrm>
            <a:off x="2056638" y="1766110"/>
            <a:ext cx="458724" cy="1524000"/>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solidFill>
                <a:schemeClr val="tx2"/>
              </a:solidFill>
            </a:endParaRPr>
          </a:p>
        </p:txBody>
      </p:sp>
      <p:pic>
        <p:nvPicPr>
          <p:cNvPr id="10" name="Picture 2" descr="http://www.dreamyoga.com/wp-content/uploads/2010/11/iceberg.jpg"/>
          <p:cNvPicPr>
            <a:picLocks noChangeAspect="1" noChangeArrowheads="1"/>
          </p:cNvPicPr>
          <p:nvPr/>
        </p:nvPicPr>
        <p:blipFill>
          <a:blip r:embed="rId3" cstate="print"/>
          <a:srcRect t="10345"/>
          <a:stretch>
            <a:fillRect/>
          </a:stretch>
        </p:blipFill>
        <p:spPr bwMode="auto">
          <a:xfrm>
            <a:off x="2481239" y="2065777"/>
            <a:ext cx="2565716" cy="2890662"/>
          </a:xfrm>
          <a:prstGeom prst="rect">
            <a:avLst/>
          </a:prstGeom>
          <a:noFill/>
        </p:spPr>
      </p:pic>
      <p:sp>
        <p:nvSpPr>
          <p:cNvPr id="9" name="CasellaDiTesto 8"/>
          <p:cNvSpPr txBox="1"/>
          <p:nvPr/>
        </p:nvSpPr>
        <p:spPr>
          <a:xfrm>
            <a:off x="1920325" y="5017310"/>
            <a:ext cx="3505200" cy="707886"/>
          </a:xfrm>
          <a:prstGeom prst="rect">
            <a:avLst/>
          </a:prstGeom>
          <a:noFill/>
        </p:spPr>
        <p:txBody>
          <a:bodyPr wrap="square" rtlCol="0">
            <a:spAutoFit/>
          </a:bodyPr>
          <a:lstStyle/>
          <a:p>
            <a:pPr algn="ctr" rtl="0"/>
            <a:r>
              <a:rPr lang="fr-FR" sz="2000" b="1">
                <a:solidFill>
                  <a:schemeClr val="tx2"/>
                </a:solidFill>
              </a:rPr>
              <a:t>Difficile à mesurer</a:t>
            </a:r>
          </a:p>
          <a:p>
            <a:pPr algn="ctr" rtl="0"/>
            <a:r>
              <a:rPr lang="fr-FR" sz="2000" b="1">
                <a:solidFill>
                  <a:schemeClr val="tx2"/>
                </a:solidFill>
              </a:rPr>
              <a:t>Évalué moins fréquemment</a:t>
            </a:r>
            <a:endParaRPr lang="it-IT" sz="2000" b="1" dirty="0">
              <a:solidFill>
                <a:schemeClr val="tx2"/>
              </a:solidFill>
            </a:endParaRPr>
          </a:p>
        </p:txBody>
      </p:sp>
      <p:sp>
        <p:nvSpPr>
          <p:cNvPr id="12" name="Right Brace 11" descr="left facing parenthesis"/>
          <p:cNvSpPr/>
          <p:nvPr/>
        </p:nvSpPr>
        <p:spPr>
          <a:xfrm flipH="1">
            <a:off x="4953000" y="1766110"/>
            <a:ext cx="596584" cy="4035286"/>
          </a:xfrm>
          <a:prstGeom prst="rightBrace">
            <a:avLst>
              <a:gd name="adj1" fmla="val 8333"/>
              <a:gd name="adj2" fmla="val 51331"/>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dirty="0">
              <a:solidFill>
                <a:schemeClr val="tx2"/>
              </a:solidFill>
            </a:endParaRPr>
          </a:p>
        </p:txBody>
      </p:sp>
      <p:sp>
        <p:nvSpPr>
          <p:cNvPr id="13" name="Segnaposto contenuto 2"/>
          <p:cNvSpPr>
            <a:spLocks noGrp="1"/>
          </p:cNvSpPr>
          <p:nvPr>
            <p:ph idx="1"/>
          </p:nvPr>
        </p:nvSpPr>
        <p:spPr>
          <a:xfrm>
            <a:off x="5334000" y="1828800"/>
            <a:ext cx="3352800" cy="4038600"/>
          </a:xfrm>
        </p:spPr>
        <p:txBody>
          <a:bodyPr rtlCol="0">
            <a:normAutofit fontScale="92500" lnSpcReduction="10000"/>
          </a:bodyPr>
          <a:lstStyle/>
          <a:p>
            <a:pPr marL="0" indent="0" rtl="0">
              <a:buClr>
                <a:schemeClr val="tx1"/>
              </a:buClr>
              <a:buSzPct val="80000"/>
              <a:buNone/>
            </a:pPr>
            <a:r>
              <a:rPr lang="fr-FR" sz="2000" b="1" dirty="0">
                <a:solidFill>
                  <a:schemeClr val="tx2"/>
                </a:solidFill>
              </a:rPr>
              <a:t>Interruption volontaire de grossesse</a:t>
            </a:r>
          </a:p>
          <a:p>
            <a:pPr marL="0" indent="0" rtl="0">
              <a:buClr>
                <a:schemeClr val="tx1"/>
              </a:buClr>
              <a:buSzPct val="80000"/>
              <a:buNone/>
            </a:pPr>
            <a:r>
              <a:rPr lang="fr-FR" sz="2000" b="1" dirty="0">
                <a:solidFill>
                  <a:schemeClr val="tx2"/>
                </a:solidFill>
              </a:rPr>
              <a:t>Avortements spontanés</a:t>
            </a:r>
          </a:p>
          <a:p>
            <a:pPr marL="0" indent="0" rtl="0">
              <a:buClr>
                <a:schemeClr val="tx1"/>
              </a:buClr>
              <a:buSzPct val="80000"/>
              <a:buNone/>
            </a:pPr>
            <a:r>
              <a:rPr lang="fr-FR" sz="2000" b="1" dirty="0" err="1">
                <a:solidFill>
                  <a:schemeClr val="tx2"/>
                </a:solidFill>
              </a:rPr>
              <a:t>Mortinaissances</a:t>
            </a:r>
            <a:endParaRPr lang="en-US" sz="2000" b="1" dirty="0">
              <a:solidFill>
                <a:schemeClr val="tx2"/>
              </a:solidFill>
            </a:endParaRPr>
          </a:p>
          <a:p>
            <a:pPr marL="0" indent="0" rtl="0">
              <a:buClr>
                <a:schemeClr val="tx1"/>
              </a:buClr>
              <a:buSzPct val="80000"/>
              <a:buNone/>
            </a:pPr>
            <a:endParaRPr lang="en-US" sz="2000" b="1" dirty="0">
              <a:solidFill>
                <a:schemeClr val="tx2"/>
              </a:solidFill>
            </a:endParaRPr>
          </a:p>
          <a:p>
            <a:pPr marL="0" indent="0" rtl="0">
              <a:buClr>
                <a:schemeClr val="tx1"/>
              </a:buClr>
              <a:buSzPct val="80000"/>
              <a:buNone/>
            </a:pPr>
            <a:r>
              <a:rPr lang="fr-FR" sz="2000" b="1" dirty="0" err="1">
                <a:solidFill>
                  <a:schemeClr val="tx2"/>
                </a:solidFill>
              </a:rPr>
              <a:t>Co-morbidités</a:t>
            </a:r>
            <a:endParaRPr lang="fr-FR" sz="2000" b="1" dirty="0">
              <a:solidFill>
                <a:schemeClr val="tx2"/>
              </a:solidFill>
            </a:endParaRPr>
          </a:p>
          <a:p>
            <a:pPr marL="0" indent="0" rtl="0">
              <a:buClr>
                <a:schemeClr val="tx1"/>
              </a:buClr>
              <a:buSzPct val="80000"/>
              <a:buNone/>
            </a:pPr>
            <a:r>
              <a:rPr lang="fr-FR" sz="2000" b="1" dirty="0">
                <a:solidFill>
                  <a:schemeClr val="tx2"/>
                </a:solidFill>
              </a:rPr>
              <a:t>Traitement médical/chirurgical</a:t>
            </a:r>
          </a:p>
          <a:p>
            <a:pPr marL="0" indent="0" rtl="0">
              <a:buClr>
                <a:schemeClr val="tx1"/>
              </a:buClr>
              <a:buSzPct val="80000"/>
              <a:buNone/>
            </a:pPr>
            <a:r>
              <a:rPr lang="fr-FR" sz="2000" b="1" dirty="0">
                <a:solidFill>
                  <a:schemeClr val="tx2"/>
                </a:solidFill>
              </a:rPr>
              <a:t>Hospitalisations</a:t>
            </a:r>
          </a:p>
          <a:p>
            <a:pPr marL="0" indent="0" rtl="0" eaLnBrk="1" hangingPunct="1">
              <a:buClr>
                <a:schemeClr val="tx1"/>
              </a:buClr>
              <a:buSzPct val="80000"/>
              <a:buNone/>
            </a:pPr>
            <a:r>
              <a:rPr lang="fr-FR" sz="2000" b="1" dirty="0">
                <a:solidFill>
                  <a:schemeClr val="tx2"/>
                </a:solidFill>
              </a:rPr>
              <a:t>Invalidité à long terme</a:t>
            </a:r>
          </a:p>
          <a:p>
            <a:pPr marL="0" indent="0" rtl="0">
              <a:buClr>
                <a:schemeClr val="tx1"/>
              </a:buClr>
              <a:buSzPct val="80000"/>
              <a:buNone/>
            </a:pPr>
            <a:r>
              <a:rPr lang="fr-FR" sz="2000" b="1" dirty="0">
                <a:solidFill>
                  <a:schemeClr val="tx2"/>
                </a:solidFill>
              </a:rPr>
              <a:t>Qualité de vie</a:t>
            </a:r>
          </a:p>
          <a:p>
            <a:pPr marL="0" indent="0" rtl="0">
              <a:buClr>
                <a:schemeClr val="tx1"/>
              </a:buClr>
              <a:buSzPct val="80000"/>
              <a:buNone/>
            </a:pPr>
            <a:r>
              <a:rPr lang="fr-FR" sz="2000" b="1" dirty="0">
                <a:solidFill>
                  <a:schemeClr val="tx2"/>
                </a:solidFill>
              </a:rPr>
              <a:t>Impact social/émotionnel </a:t>
            </a:r>
          </a:p>
          <a:p>
            <a:pPr marL="0" indent="0" rtl="0" eaLnBrk="1" hangingPunct="1">
              <a:buClr>
                <a:schemeClr val="tx1"/>
              </a:buClr>
              <a:buSzPct val="80000"/>
              <a:buNone/>
            </a:pPr>
            <a:r>
              <a:rPr lang="fr-FR" sz="2000" b="1" dirty="0">
                <a:solidFill>
                  <a:schemeClr val="tx2"/>
                </a:solidFill>
              </a:rPr>
              <a:t>Coût économique</a:t>
            </a:r>
          </a:p>
          <a:p>
            <a:pPr rtl="0" eaLnBrk="1" hangingPunct="1"/>
            <a:endParaRPr lang="it-IT" sz="1600" b="1" dirty="0">
              <a:solidFill>
                <a:schemeClr val="tx2"/>
              </a:solidFill>
            </a:endParaRPr>
          </a:p>
          <a:p>
            <a:pPr rtl="0" eaLnBrk="1" hangingPunct="1"/>
            <a:endParaRPr lang="it-IT" sz="1600" b="1" dirty="0">
              <a:solidFill>
                <a:schemeClr val="tx2"/>
              </a:solidFill>
            </a:endParaRPr>
          </a:p>
        </p:txBody>
      </p:sp>
    </p:spTree>
    <p:extLst>
      <p:ext uri="{BB962C8B-B14F-4D97-AF65-F5344CB8AC3E}">
        <p14:creationId xmlns:p14="http://schemas.microsoft.com/office/powerpoint/2010/main" xmlns="" val="2984137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534400" cy="487363"/>
          </a:xfrm>
        </p:spPr>
        <p:txBody>
          <a:bodyPr rtlCol="0">
            <a:noAutofit/>
          </a:bodyPr>
          <a:lstStyle/>
          <a:p>
            <a:pPr algn="ctr" rtl="0"/>
            <a:r>
              <a:rPr lang="fr-FR" sz="2800" b="1">
                <a:solidFill>
                  <a:schemeClr val="tx2"/>
                </a:solidFill>
                <a:latin typeface="+mn-lt"/>
              </a:rPr>
              <a:t>Prévalence des anomalies congénitales</a:t>
            </a:r>
            <a:endParaRPr lang="en-US" sz="2800" b="1" dirty="0">
              <a:solidFill>
                <a:schemeClr val="tx2"/>
              </a:solidFill>
              <a:latin typeface="+mn-lt"/>
            </a:endParaRPr>
          </a:p>
        </p:txBody>
      </p:sp>
      <p:sp>
        <p:nvSpPr>
          <p:cNvPr id="3" name="Segnaposto contenuto 2"/>
          <p:cNvSpPr>
            <a:spLocks noGrp="1"/>
          </p:cNvSpPr>
          <p:nvPr>
            <p:ph idx="1"/>
          </p:nvPr>
        </p:nvSpPr>
        <p:spPr>
          <a:xfrm>
            <a:off x="457200" y="1371600"/>
            <a:ext cx="8229600" cy="4133055"/>
          </a:xfrm>
        </p:spPr>
        <p:txBody>
          <a:bodyPr rtlCol="0">
            <a:noAutofit/>
          </a:bodyPr>
          <a:lstStyle/>
          <a:p>
            <a:pPr rtl="0">
              <a:buClr>
                <a:schemeClr val="tx2"/>
              </a:buClr>
              <a:buSzPct val="65000"/>
              <a:buFont typeface="Wingdings" panose="05000000000000000000" pitchFamily="2" charset="2"/>
              <a:buChar char="q"/>
            </a:pPr>
            <a:r>
              <a:rPr lang="fr-FR" sz="2200" b="1">
                <a:solidFill>
                  <a:schemeClr val="tx2"/>
                </a:solidFill>
              </a:rPr>
              <a:t> La prévalence des anomalies congénitales dans le monde montre de grandes variations, qui peuvent être dues à :</a:t>
            </a:r>
          </a:p>
          <a:p>
            <a:pPr lvl="1" rtl="0">
              <a:buClr>
                <a:schemeClr val="tx2"/>
              </a:buClr>
              <a:buSzPct val="65000"/>
              <a:buFont typeface="Arial" panose="020B0604020202020204" pitchFamily="34" charset="0"/>
              <a:buChar char="•"/>
            </a:pPr>
            <a:r>
              <a:rPr lang="fr-FR" sz="2200" b="1">
                <a:solidFill>
                  <a:schemeClr val="tx2"/>
                </a:solidFill>
              </a:rPr>
              <a:t>des différences réelles des populations</a:t>
            </a:r>
          </a:p>
          <a:p>
            <a:pPr lvl="1" rtl="0">
              <a:buClr>
                <a:schemeClr val="tx2"/>
              </a:buClr>
              <a:buSzPct val="65000"/>
              <a:buFont typeface="Arial" panose="020B0604020202020204" pitchFamily="34" charset="0"/>
              <a:buChar char="•"/>
            </a:pPr>
            <a:r>
              <a:rPr lang="fr-FR" sz="2200" b="1">
                <a:solidFill>
                  <a:schemeClr val="tx2"/>
                </a:solidFill>
              </a:rPr>
              <a:t>des problèmes méthodologiques (par exemple, définition, constatation des cas) </a:t>
            </a:r>
          </a:p>
          <a:p>
            <a:pPr rtl="0">
              <a:buClr>
                <a:schemeClr val="tx2"/>
              </a:buClr>
              <a:buSzPct val="65000"/>
            </a:pPr>
            <a:endParaRPr lang="en-US" sz="2200" b="1" dirty="0">
              <a:solidFill>
                <a:schemeClr val="tx2"/>
              </a:solidFill>
            </a:endParaRPr>
          </a:p>
          <a:p>
            <a:pPr rtl="0">
              <a:buClr>
                <a:schemeClr val="tx2"/>
              </a:buClr>
              <a:buSzPct val="65000"/>
              <a:buFont typeface="Wingdings" panose="05000000000000000000" pitchFamily="2" charset="2"/>
              <a:buChar char="q"/>
            </a:pPr>
            <a:r>
              <a:rPr lang="fr-FR" sz="2200" b="1">
                <a:solidFill>
                  <a:schemeClr val="tx2"/>
                </a:solidFill>
              </a:rPr>
              <a:t> Variations notables dans la prévalence qui semblent réelles :</a:t>
            </a:r>
          </a:p>
          <a:p>
            <a:pPr lvl="1" rtl="0">
              <a:buClr>
                <a:schemeClr val="tx2"/>
              </a:buClr>
              <a:buSzPct val="65000"/>
              <a:buFont typeface="Arial" panose="020B0604020202020204" pitchFamily="34" charset="0"/>
              <a:buChar char="•"/>
            </a:pPr>
            <a:r>
              <a:rPr lang="fr-FR" sz="2200" b="1">
                <a:solidFill>
                  <a:schemeClr val="tx2"/>
                </a:solidFill>
              </a:rPr>
              <a:t>Anomalies du tube neural</a:t>
            </a:r>
          </a:p>
          <a:p>
            <a:pPr lvl="1" rtl="0">
              <a:buClr>
                <a:schemeClr val="tx2"/>
              </a:buClr>
              <a:buSzPct val="65000"/>
              <a:buFont typeface="Arial" panose="020B0604020202020204" pitchFamily="34" charset="0"/>
              <a:buChar char="•"/>
            </a:pPr>
            <a:r>
              <a:rPr lang="fr-FR" sz="2200" b="1">
                <a:solidFill>
                  <a:schemeClr val="tx2"/>
                </a:solidFill>
              </a:rPr>
              <a:t>Fentes orales</a:t>
            </a:r>
          </a:p>
          <a:p>
            <a:pPr lvl="1" rtl="0">
              <a:buClr>
                <a:schemeClr val="tx2"/>
              </a:buClr>
              <a:buSzPct val="65000"/>
              <a:buFont typeface="Arial" panose="020B0604020202020204" pitchFamily="34" charset="0"/>
              <a:buChar char="•"/>
            </a:pPr>
            <a:r>
              <a:rPr lang="fr-FR" sz="2200" b="1">
                <a:solidFill>
                  <a:schemeClr val="tx2"/>
                </a:solidFill>
              </a:rPr>
              <a:t>Laparoschisis</a:t>
            </a:r>
          </a:p>
          <a:p>
            <a:pPr lvl="1" rtl="0">
              <a:buClr>
                <a:schemeClr val="tx2"/>
              </a:buClr>
              <a:buSzPct val="65000"/>
              <a:buFont typeface="Arial" panose="020B0604020202020204" pitchFamily="34" charset="0"/>
              <a:buChar char="•"/>
            </a:pPr>
            <a:r>
              <a:rPr lang="fr-FR" sz="2200" b="1">
                <a:solidFill>
                  <a:schemeClr val="tx2"/>
                </a:solidFill>
              </a:rPr>
              <a:t>Trisomie 21 et autres trisomies (âge de la mère)</a:t>
            </a:r>
          </a:p>
        </p:txBody>
      </p:sp>
    </p:spTree>
    <p:extLst>
      <p:ext uri="{BB962C8B-B14F-4D97-AF65-F5344CB8AC3E}">
        <p14:creationId xmlns:p14="http://schemas.microsoft.com/office/powerpoint/2010/main" xmlns="" val="3945190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edge">
                                      <p:cBhvr>
                                        <p:cTn id="18" dur="2000"/>
                                        <p:tgtEl>
                                          <p:spTgt spid="3">
                                            <p:txEl>
                                              <p:pRg st="4" end="4"/>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edge">
                                      <p:cBhvr>
                                        <p:cTn id="21" dur="2000"/>
                                        <p:tgtEl>
                                          <p:spTgt spid="3">
                                            <p:txEl>
                                              <p:pRg st="5" end="5"/>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edge">
                                      <p:cBhvr>
                                        <p:cTn id="24" dur="2000"/>
                                        <p:tgtEl>
                                          <p:spTgt spid="3">
                                            <p:txEl>
                                              <p:pRg st="6" end="6"/>
                                            </p:txEl>
                                          </p:spTgt>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edge">
                                      <p:cBhvr>
                                        <p:cTn id="27" dur="2000"/>
                                        <p:tgtEl>
                                          <p:spTgt spid="3">
                                            <p:txEl>
                                              <p:pRg st="7" end="7"/>
                                            </p:txEl>
                                          </p:spTgt>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edg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rtl="0"/>
            <a:r>
              <a:rPr lang="fr-FR" sz="3600" b="1">
                <a:solidFill>
                  <a:schemeClr val="tx2"/>
                </a:solidFill>
                <a:latin typeface="+mn-lt"/>
              </a:rPr>
              <a:t>Mortalité</a:t>
            </a:r>
            <a:endParaRPr lang="en-US" sz="3600" b="1" dirty="0">
              <a:solidFill>
                <a:schemeClr val="tx2"/>
              </a:solidFill>
              <a:latin typeface="+mn-lt"/>
            </a:endParaRPr>
          </a:p>
        </p:txBody>
      </p:sp>
      <p:sp>
        <p:nvSpPr>
          <p:cNvPr id="3" name="Segnaposto contenuto 2"/>
          <p:cNvSpPr>
            <a:spLocks noGrp="1"/>
          </p:cNvSpPr>
          <p:nvPr>
            <p:ph idx="1"/>
          </p:nvPr>
        </p:nvSpPr>
        <p:spPr>
          <a:xfrm>
            <a:off x="685800" y="1676400"/>
            <a:ext cx="7924800" cy="3505199"/>
          </a:xfrm>
        </p:spPr>
        <p:txBody>
          <a:bodyPr rtlCol="0">
            <a:noAutofit/>
          </a:bodyPr>
          <a:lstStyle/>
          <a:p>
            <a:pPr rtl="0">
              <a:lnSpc>
                <a:spcPts val="3600"/>
              </a:lnSpc>
              <a:buClr>
                <a:schemeClr val="tx2"/>
              </a:buClr>
              <a:buSzPct val="50000"/>
              <a:buFont typeface="Wingdings" panose="05000000000000000000" pitchFamily="2" charset="2"/>
              <a:buChar char="q"/>
            </a:pPr>
            <a:r>
              <a:rPr lang="fr-FR" sz="2400" b="1" dirty="0">
                <a:solidFill>
                  <a:schemeClr val="tx2"/>
                </a:solidFill>
              </a:rPr>
              <a:t> Interruption volontaire de grossesse en raison d’anomalies fœtales (ETOPFA pour ses initiales en anglais)*</a:t>
            </a:r>
          </a:p>
          <a:p>
            <a:pPr rtl="0">
              <a:lnSpc>
                <a:spcPts val="3600"/>
              </a:lnSpc>
              <a:buClr>
                <a:schemeClr val="tx2"/>
              </a:buClr>
              <a:buSzPct val="50000"/>
              <a:buFont typeface="Wingdings" panose="05000000000000000000" pitchFamily="2" charset="2"/>
              <a:buChar char="q"/>
            </a:pPr>
            <a:r>
              <a:rPr lang="fr-FR" sz="2400" b="1" dirty="0">
                <a:solidFill>
                  <a:schemeClr val="tx2"/>
                </a:solidFill>
              </a:rPr>
              <a:t> </a:t>
            </a:r>
            <a:r>
              <a:rPr lang="fr-FR" sz="2400" b="1" dirty="0" err="1">
                <a:solidFill>
                  <a:schemeClr val="tx2"/>
                </a:solidFill>
              </a:rPr>
              <a:t>Mortinaissances</a:t>
            </a:r>
            <a:endParaRPr lang="fr-FR" sz="2400" b="1" dirty="0">
              <a:solidFill>
                <a:schemeClr val="tx2"/>
              </a:solidFill>
            </a:endParaRPr>
          </a:p>
          <a:p>
            <a:pPr rtl="0">
              <a:lnSpc>
                <a:spcPts val="3600"/>
              </a:lnSpc>
              <a:buClr>
                <a:schemeClr val="tx2"/>
              </a:buClr>
              <a:buSzPct val="50000"/>
              <a:buFont typeface="Wingdings" panose="05000000000000000000" pitchFamily="2" charset="2"/>
              <a:buChar char="q"/>
            </a:pPr>
            <a:r>
              <a:rPr lang="fr-FR" sz="2400" b="1" dirty="0">
                <a:solidFill>
                  <a:schemeClr val="tx2"/>
                </a:solidFill>
              </a:rPr>
              <a:t> Mortalité périnatale</a:t>
            </a:r>
          </a:p>
          <a:p>
            <a:pPr rtl="0">
              <a:lnSpc>
                <a:spcPts val="3600"/>
              </a:lnSpc>
              <a:buClr>
                <a:schemeClr val="tx2"/>
              </a:buClr>
              <a:buSzPct val="50000"/>
              <a:buFont typeface="Wingdings" panose="05000000000000000000" pitchFamily="2" charset="2"/>
              <a:buChar char="q"/>
            </a:pPr>
            <a:r>
              <a:rPr lang="fr-FR" sz="2400" b="1" dirty="0">
                <a:solidFill>
                  <a:schemeClr val="tx2"/>
                </a:solidFill>
              </a:rPr>
              <a:t> Mortalité néonatale</a:t>
            </a:r>
          </a:p>
          <a:p>
            <a:pPr rtl="0">
              <a:lnSpc>
                <a:spcPts val="3600"/>
              </a:lnSpc>
              <a:buClr>
                <a:schemeClr val="tx2"/>
              </a:buClr>
              <a:buSzPct val="50000"/>
              <a:buFont typeface="Wingdings" panose="05000000000000000000" pitchFamily="2" charset="2"/>
              <a:buChar char="q"/>
            </a:pPr>
            <a:r>
              <a:rPr lang="fr-FR" sz="2400" b="1" dirty="0">
                <a:solidFill>
                  <a:schemeClr val="tx2"/>
                </a:solidFill>
              </a:rPr>
              <a:t> Mortalité des nourrissons</a:t>
            </a:r>
          </a:p>
          <a:p>
            <a:pPr rtl="0">
              <a:lnSpc>
                <a:spcPts val="3600"/>
              </a:lnSpc>
              <a:buClr>
                <a:schemeClr val="tx2"/>
              </a:buClr>
              <a:buSzPct val="50000"/>
              <a:buFont typeface="Wingdings" panose="05000000000000000000" pitchFamily="2" charset="2"/>
              <a:buChar char="q"/>
            </a:pPr>
            <a:r>
              <a:rPr lang="fr-FR" sz="2400" b="1" dirty="0">
                <a:solidFill>
                  <a:schemeClr val="tx2"/>
                </a:solidFill>
              </a:rPr>
              <a:t> Mortalité des enfants de moins de 5 ans</a:t>
            </a:r>
            <a:endParaRPr lang="en-US" sz="2400" b="1" dirty="0">
              <a:solidFill>
                <a:schemeClr val="tx2"/>
              </a:solidFill>
            </a:endParaRPr>
          </a:p>
          <a:p>
            <a:pPr rtl="0">
              <a:lnSpc>
                <a:spcPts val="3600"/>
              </a:lnSpc>
              <a:buClr>
                <a:schemeClr val="tx1"/>
              </a:buClr>
              <a:buSzPct val="75000"/>
              <a:buFont typeface="Wingdings" panose="05000000000000000000" pitchFamily="2" charset="2"/>
              <a:buChar char="q"/>
            </a:pPr>
            <a:endParaRPr lang="en-US" sz="2400" b="1" dirty="0">
              <a:solidFill>
                <a:schemeClr val="tx2"/>
              </a:solidFill>
            </a:endParaRPr>
          </a:p>
          <a:p>
            <a:pPr rtl="0">
              <a:lnSpc>
                <a:spcPts val="3600"/>
              </a:lnSpc>
              <a:buClr>
                <a:schemeClr val="tx1"/>
              </a:buClr>
              <a:buSzPct val="75000"/>
              <a:buFont typeface="Wingdings" panose="05000000000000000000" pitchFamily="2" charset="2"/>
              <a:buChar char="q"/>
            </a:pPr>
            <a:endParaRPr lang="en-US" sz="2400" b="1" dirty="0">
              <a:solidFill>
                <a:schemeClr val="tx2"/>
              </a:solidFill>
            </a:endParaRPr>
          </a:p>
          <a:p>
            <a:pPr rtl="0">
              <a:lnSpc>
                <a:spcPts val="3600"/>
              </a:lnSpc>
              <a:buClr>
                <a:schemeClr val="tx1"/>
              </a:buClr>
              <a:buSzPct val="75000"/>
              <a:buFont typeface="Wingdings" panose="05000000000000000000" pitchFamily="2" charset="2"/>
              <a:buChar char="q"/>
            </a:pPr>
            <a:endParaRPr lang="en-US" sz="2400" b="1" dirty="0">
              <a:solidFill>
                <a:schemeClr val="tx2"/>
              </a:solidFill>
            </a:endParaRPr>
          </a:p>
        </p:txBody>
      </p:sp>
      <p:sp>
        <p:nvSpPr>
          <p:cNvPr id="4" name="Rectangle 3"/>
          <p:cNvSpPr/>
          <p:nvPr/>
        </p:nvSpPr>
        <p:spPr>
          <a:xfrm>
            <a:off x="457200" y="5924490"/>
            <a:ext cx="7467600" cy="400110"/>
          </a:xfrm>
          <a:prstGeom prst="rect">
            <a:avLst/>
          </a:prstGeom>
        </p:spPr>
        <p:txBody>
          <a:bodyPr wrap="square" rtlCol="0">
            <a:spAutoFit/>
          </a:bodyPr>
          <a:lstStyle/>
          <a:p>
            <a:pPr rtl="0"/>
            <a:r>
              <a:rPr lang="fr-FR" sz="2000" b="1" dirty="0">
                <a:solidFill>
                  <a:schemeClr val="tx2"/>
                </a:solidFill>
              </a:rPr>
              <a:t>∗ Interruption volontaire de grossesse en raison d’anomalies fœtales </a:t>
            </a:r>
          </a:p>
        </p:txBody>
      </p:sp>
    </p:spTree>
    <p:extLst>
      <p:ext uri="{BB962C8B-B14F-4D97-AF65-F5344CB8AC3E}">
        <p14:creationId xmlns:p14="http://schemas.microsoft.com/office/powerpoint/2010/main" xmlns="" val="1421324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3819"/>
            <a:ext cx="7905750" cy="1711325"/>
          </a:xfrm>
        </p:spPr>
        <p:txBody>
          <a:bodyPr rtlCol="0">
            <a:normAutofit/>
          </a:bodyPr>
          <a:lstStyle/>
          <a:p>
            <a:pPr algn="ctr" rtl="0"/>
            <a:r>
              <a:rPr lang="fr-FR" sz="2400" b="1">
                <a:solidFill>
                  <a:schemeClr val="tx2"/>
                </a:solidFill>
                <a:latin typeface="+mn-lt"/>
              </a:rPr>
              <a:t>Mortalité générale des enfants de moins de 5 ans (</a:t>
            </a:r>
            <a:r>
              <a:rPr lang="fr-FR" sz="2400" b="1" u="sng">
                <a:solidFill>
                  <a:schemeClr val="tx2"/>
                </a:solidFill>
                <a:latin typeface="+mn-lt"/>
              </a:rPr>
              <a:t>ligne</a:t>
            </a:r>
            <a:r>
              <a:rPr lang="fr-FR" sz="2400" b="1">
                <a:solidFill>
                  <a:schemeClr val="tx2"/>
                </a:solidFill>
                <a:latin typeface="+mn-lt"/>
              </a:rPr>
              <a:t>) et pourcentage de décès dus aux anomalies congénitales (barres) par région de l’OMS et revenu national</a:t>
            </a:r>
            <a:endParaRPr lang="en-US" sz="2400" b="1" dirty="0">
              <a:solidFill>
                <a:schemeClr val="tx2"/>
              </a:solidFill>
              <a:latin typeface="+mn-lt"/>
            </a:endParaRPr>
          </a:p>
        </p:txBody>
      </p:sp>
      <p:graphicFrame>
        <p:nvGraphicFramePr>
          <p:cNvPr id="15" name="Grafico 14" descr="graph of overall under-5 year mortality and % of deaths due to birth defects y WHO region and country income"/>
          <p:cNvGraphicFramePr>
            <a:graphicFrameLocks/>
          </p:cNvGraphicFramePr>
          <p:nvPr>
            <p:extLst>
              <p:ext uri="{D42A27DB-BD31-4B8C-83A1-F6EECF244321}">
                <p14:modId xmlns:p14="http://schemas.microsoft.com/office/powerpoint/2010/main" xmlns="" val="3720813560"/>
              </p:ext>
            </p:extLst>
          </p:nvPr>
        </p:nvGraphicFramePr>
        <p:xfrm>
          <a:off x="995350" y="1765144"/>
          <a:ext cx="7153300" cy="347187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uppo 11" descr="Legend depicting countries, income, WHO regions"/>
          <p:cNvGrpSpPr/>
          <p:nvPr/>
        </p:nvGrpSpPr>
        <p:grpSpPr>
          <a:xfrm>
            <a:off x="539552" y="5257800"/>
            <a:ext cx="8645643" cy="1058368"/>
            <a:chOff x="539552" y="5095903"/>
            <a:chExt cx="8645643" cy="1058368"/>
          </a:xfrm>
        </p:grpSpPr>
        <p:sp>
          <p:nvSpPr>
            <p:cNvPr id="4" name="CasellaDiTesto 3"/>
            <p:cNvSpPr txBox="1"/>
            <p:nvPr/>
          </p:nvSpPr>
          <p:spPr>
            <a:xfrm>
              <a:off x="539552" y="5095903"/>
              <a:ext cx="8064896" cy="954107"/>
            </a:xfrm>
            <a:prstGeom prst="rect">
              <a:avLst/>
            </a:prstGeom>
            <a:noFill/>
          </p:spPr>
          <p:txBody>
            <a:bodyPr wrap="square" rtlCol="0">
              <a:spAutoFit/>
            </a:bodyPr>
            <a:lstStyle/>
            <a:p>
              <a:pPr rtl="0"/>
              <a:r>
                <a:rPr lang="fr-FR" sz="1400" b="1">
                  <a:solidFill>
                    <a:schemeClr val="tx2"/>
                  </a:solidFill>
                </a:rPr>
                <a:t>Légende</a:t>
              </a:r>
            </a:p>
            <a:p>
              <a:pPr rtl="0"/>
              <a:r>
                <a:rPr lang="fr-FR" sz="1400" b="1">
                  <a:solidFill>
                    <a:schemeClr val="tx2"/>
                  </a:solidFill>
                </a:rPr>
                <a:t>Revenus nationaux :  H = élevé ; UM = moyen supérieur ; LM = moyen inférieur ; L = bas </a:t>
              </a:r>
            </a:p>
            <a:p>
              <a:pPr rtl="0"/>
              <a:r>
                <a:rPr lang="fr-FR" sz="1400" b="1">
                  <a:solidFill>
                    <a:schemeClr val="tx2"/>
                  </a:solidFill>
                </a:rPr>
                <a:t>Régions OMS : AFR = Afrique, AM = Amériques, EM = Méditerranée orientale, EUR = Europe, SEA = Asie du Sud-Est, WP = Pacifique occidental   </a:t>
              </a:r>
              <a:endParaRPr lang="en-US" sz="1400" b="1" dirty="0">
                <a:solidFill>
                  <a:schemeClr val="tx2"/>
                </a:solidFill>
              </a:endParaRPr>
            </a:p>
          </p:txBody>
        </p:sp>
        <p:sp>
          <p:nvSpPr>
            <p:cNvPr id="9" name="Rettangolo 8"/>
            <p:cNvSpPr/>
            <p:nvPr/>
          </p:nvSpPr>
          <p:spPr>
            <a:xfrm>
              <a:off x="2714612" y="5877272"/>
              <a:ext cx="6470583" cy="276999"/>
            </a:xfrm>
            <a:prstGeom prst="rect">
              <a:avLst/>
            </a:prstGeom>
          </p:spPr>
          <p:txBody>
            <a:bodyPr wrap="square" rtlCol="0">
              <a:spAutoFit/>
            </a:bodyPr>
            <a:lstStyle/>
            <a:p>
              <a:pPr algn="ctr" rtl="0"/>
              <a:r>
                <a:rPr lang="fr-FR" sz="1200" b="1">
                  <a:solidFill>
                    <a:schemeClr val="tx2"/>
                  </a:solidFill>
                </a:rPr>
                <a:t>Données 2010 statistiques santé mondiale http://apps.who.int/gho/data/view.main.POP2020?lang=en</a:t>
              </a:r>
              <a:endParaRPr lang="en-US" sz="1200" dirty="0">
                <a:solidFill>
                  <a:schemeClr val="tx2"/>
                </a:solidFill>
              </a:endParaRPr>
            </a:p>
          </p:txBody>
        </p:sp>
      </p:grpSp>
    </p:spTree>
    <p:extLst>
      <p:ext uri="{BB962C8B-B14F-4D97-AF65-F5344CB8AC3E}">
        <p14:creationId xmlns:p14="http://schemas.microsoft.com/office/powerpoint/2010/main" xmlns="" val="36352473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365125"/>
            <a:ext cx="8229600" cy="777875"/>
          </a:xfrm>
        </p:spPr>
        <p:txBody>
          <a:bodyPr rtlCol="0" anchor="ctr"/>
          <a:lstStyle/>
          <a:p>
            <a:pPr algn="ctr" rtl="0" eaLnBrk="1" hangingPunct="1"/>
            <a:r>
              <a:rPr lang="fr-FR" sz="3200" b="1">
                <a:solidFill>
                  <a:schemeClr val="tx2"/>
                </a:solidFill>
                <a:latin typeface="+mn-lt"/>
              </a:rPr>
              <a:t>Diagnostic exact</a:t>
            </a:r>
          </a:p>
        </p:txBody>
      </p:sp>
      <p:sp>
        <p:nvSpPr>
          <p:cNvPr id="3" name="Segnaposto contenuto 2"/>
          <p:cNvSpPr>
            <a:spLocks noGrp="1"/>
          </p:cNvSpPr>
          <p:nvPr>
            <p:ph idx="1"/>
          </p:nvPr>
        </p:nvSpPr>
        <p:spPr>
          <a:xfrm>
            <a:off x="457200" y="1577752"/>
            <a:ext cx="5554960" cy="2079848"/>
          </a:xfrm>
        </p:spPr>
        <p:txBody>
          <a:bodyPr rtlCol="0">
            <a:normAutofit/>
          </a:bodyPr>
          <a:lstStyle/>
          <a:p>
            <a:pPr rtl="0">
              <a:buClr>
                <a:schemeClr val="tx2"/>
              </a:buClr>
              <a:buSzPct val="80000"/>
              <a:defRPr/>
            </a:pPr>
            <a:r>
              <a:rPr lang="fr-FR" sz="2400" b="1">
                <a:solidFill>
                  <a:schemeClr val="tx2"/>
                </a:solidFill>
              </a:rPr>
              <a:t>Prénatal</a:t>
            </a:r>
          </a:p>
          <a:p>
            <a:pPr rtl="0">
              <a:buClr>
                <a:schemeClr val="tx2"/>
              </a:buClr>
              <a:buSzPct val="80000"/>
              <a:defRPr/>
            </a:pPr>
            <a:r>
              <a:rPr lang="fr-FR" sz="2400" b="1">
                <a:solidFill>
                  <a:schemeClr val="tx2"/>
                </a:solidFill>
              </a:rPr>
              <a:t>Post-natal</a:t>
            </a:r>
          </a:p>
          <a:p>
            <a:pPr rtl="0">
              <a:buClr>
                <a:schemeClr val="tx2"/>
              </a:buClr>
              <a:buSzPct val="80000"/>
              <a:defRPr/>
            </a:pPr>
            <a:r>
              <a:rPr lang="fr-FR" sz="2400" b="1">
                <a:solidFill>
                  <a:schemeClr val="tx2"/>
                </a:solidFill>
              </a:rPr>
              <a:t>Anomalies (externes/internes)</a:t>
            </a:r>
          </a:p>
          <a:p>
            <a:pPr rtl="0">
              <a:buClr>
                <a:schemeClr val="tx2"/>
              </a:buClr>
              <a:buSzPct val="80000"/>
              <a:defRPr/>
            </a:pPr>
            <a:r>
              <a:rPr lang="fr-FR" sz="2400" b="1">
                <a:solidFill>
                  <a:schemeClr val="tx2"/>
                </a:solidFill>
              </a:rPr>
              <a:t>Syndromes</a:t>
            </a:r>
          </a:p>
          <a:p>
            <a:pPr lvl="1" rtl="0" eaLnBrk="1" fontAlgn="auto" hangingPunct="1">
              <a:spcAft>
                <a:spcPts val="0"/>
              </a:spcAft>
              <a:defRPr/>
            </a:pPr>
            <a:endParaRPr lang="en-US" dirty="0">
              <a:solidFill>
                <a:schemeClr val="tx2"/>
              </a:solidFill>
            </a:endParaRPr>
          </a:p>
          <a:p>
            <a:pPr rtl="0" eaLnBrk="1" fontAlgn="auto" hangingPunct="1">
              <a:spcAft>
                <a:spcPts val="0"/>
              </a:spcAft>
              <a:defRPr/>
            </a:pPr>
            <a:endParaRPr lang="en-US" dirty="0">
              <a:solidFill>
                <a:schemeClr val="tx2"/>
              </a:solidFill>
            </a:endParaRPr>
          </a:p>
          <a:p>
            <a:pPr rtl="0" eaLnBrk="1" fontAlgn="auto" hangingPunct="1">
              <a:spcAft>
                <a:spcPts val="0"/>
              </a:spcAft>
              <a:buNone/>
              <a:defRPr/>
            </a:pPr>
            <a:endParaRPr lang="en-US" dirty="0">
              <a:solidFill>
                <a:schemeClr val="tx2"/>
              </a:solidFill>
            </a:endParaRPr>
          </a:p>
        </p:txBody>
      </p:sp>
      <p:grpSp>
        <p:nvGrpSpPr>
          <p:cNvPr id="2" name="Gruppo 5" descr="experience, team, clinical geneticist, diagnostic health network feed into an accurate diagnosis"/>
          <p:cNvGrpSpPr>
            <a:grpSpLocks/>
          </p:cNvGrpSpPr>
          <p:nvPr/>
        </p:nvGrpSpPr>
        <p:grpSpPr bwMode="auto">
          <a:xfrm>
            <a:off x="5345956" y="1369367"/>
            <a:ext cx="3569444" cy="2160240"/>
            <a:chOff x="3995936" y="1484784"/>
            <a:chExt cx="2808334" cy="1492744"/>
          </a:xfrm>
        </p:grpSpPr>
        <p:sp>
          <p:nvSpPr>
            <p:cNvPr id="4" name="Freccia a destra 3"/>
            <p:cNvSpPr/>
            <p:nvPr/>
          </p:nvSpPr>
          <p:spPr>
            <a:xfrm rot="10800000">
              <a:off x="3995936" y="1484784"/>
              <a:ext cx="2808334"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it-IT" sz="2000" dirty="0">
                <a:solidFill>
                  <a:schemeClr val="bg1"/>
                </a:solidFill>
              </a:endParaRPr>
            </a:p>
          </p:txBody>
        </p:sp>
        <p:sp>
          <p:nvSpPr>
            <p:cNvPr id="27663" name="CasellaDiTesto 4"/>
            <p:cNvSpPr txBox="1">
              <a:spLocks noChangeArrowheads="1"/>
            </p:cNvSpPr>
            <p:nvPr/>
          </p:nvSpPr>
          <p:spPr bwMode="auto">
            <a:xfrm>
              <a:off x="4544746" y="1910711"/>
              <a:ext cx="2177026" cy="638029"/>
            </a:xfrm>
            <a:prstGeom prst="rect">
              <a:avLst/>
            </a:prstGeom>
            <a:noFill/>
            <a:ln w="9525">
              <a:noFill/>
              <a:miter lim="800000"/>
              <a:headEnd/>
              <a:tailEnd/>
            </a:ln>
          </p:spPr>
          <p:txBody>
            <a:bodyPr wrap="none" rtlCol="0">
              <a:spAutoFit/>
            </a:bodyPr>
            <a:lstStyle/>
            <a:p>
              <a:pPr rtl="0"/>
              <a:r>
                <a:rPr lang="fr-FR" b="1" dirty="0">
                  <a:solidFill>
                    <a:srgbClr val="000000"/>
                  </a:solidFill>
                  <a:latin typeface="Calibri" pitchFamily="34" charset="0"/>
                </a:rPr>
                <a:t>Expérience, équipe,</a:t>
              </a:r>
            </a:p>
            <a:p>
              <a:pPr rtl="0"/>
              <a:r>
                <a:rPr lang="fr-FR" b="1" dirty="0">
                  <a:solidFill>
                    <a:srgbClr val="000000"/>
                  </a:solidFill>
                  <a:latin typeface="Calibri" pitchFamily="34" charset="0"/>
                </a:rPr>
                <a:t>généticien clinique, </a:t>
              </a:r>
            </a:p>
            <a:p>
              <a:pPr rtl="0"/>
              <a:r>
                <a:rPr lang="fr-FR" b="1" dirty="0">
                  <a:solidFill>
                    <a:srgbClr val="000000"/>
                  </a:solidFill>
                  <a:latin typeface="Calibri" pitchFamily="34" charset="0"/>
                </a:rPr>
                <a:t>réseau d’aide au diagnostic</a:t>
              </a:r>
            </a:p>
          </p:txBody>
        </p:sp>
      </p:grpSp>
      <p:pic>
        <p:nvPicPr>
          <p:cNvPr id="12" name="Picture 2" descr="website for making diagnoses"/>
          <p:cNvPicPr>
            <a:picLocks noChangeAspect="1" noChangeArrowheads="1"/>
          </p:cNvPicPr>
          <p:nvPr/>
        </p:nvPicPr>
        <p:blipFill>
          <a:blip r:embed="rId3" cstate="print"/>
          <a:srcRect l="32996" t="10178" r="5253" b="54820"/>
          <a:stretch>
            <a:fillRect/>
          </a:stretch>
        </p:blipFill>
        <p:spPr bwMode="auto">
          <a:xfrm>
            <a:off x="1641691" y="4031673"/>
            <a:ext cx="5860618" cy="1868603"/>
          </a:xfrm>
          <a:prstGeom prst="rect">
            <a:avLst/>
          </a:prstGeom>
          <a:noFill/>
          <a:ln w="9525">
            <a:solidFill>
              <a:srgbClr val="00B0F0"/>
            </a:solidFill>
            <a:miter lim="800000"/>
            <a:headEnd/>
            <a:tailEnd/>
          </a:ln>
        </p:spPr>
      </p:pic>
      <p:sp>
        <p:nvSpPr>
          <p:cNvPr id="8" name="Rettangolo 7"/>
          <p:cNvSpPr/>
          <p:nvPr/>
        </p:nvSpPr>
        <p:spPr>
          <a:xfrm>
            <a:off x="2786286" y="5966538"/>
            <a:ext cx="3395481" cy="461665"/>
          </a:xfrm>
          <a:prstGeom prst="rect">
            <a:avLst/>
          </a:prstGeom>
        </p:spPr>
        <p:txBody>
          <a:bodyPr wrap="none" rtlCol="0">
            <a:spAutoFit/>
          </a:bodyPr>
          <a:lstStyle/>
          <a:p>
            <a:pPr rtl="0"/>
            <a:r>
              <a:rPr lang="fr-FR" sz="2400" b="1">
                <a:solidFill>
                  <a:schemeClr val="tx2"/>
                </a:solidFill>
              </a:rPr>
              <a:t>http://www.skeldys.org/</a:t>
            </a:r>
            <a:endParaRPr lang="it-IT" sz="2400" b="1" dirty="0">
              <a:solidFill>
                <a:schemeClr val="tx2"/>
              </a:solidFill>
            </a:endParaRPr>
          </a:p>
        </p:txBody>
      </p:sp>
    </p:spTree>
    <p:extLst>
      <p:ext uri="{BB962C8B-B14F-4D97-AF65-F5344CB8AC3E}">
        <p14:creationId xmlns:p14="http://schemas.microsoft.com/office/powerpoint/2010/main" xmlns="" val="2507841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heckerboard(across)">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517525"/>
            <a:ext cx="8229600" cy="777875"/>
          </a:xfrm>
        </p:spPr>
        <p:txBody>
          <a:bodyPr rtlCol="0" anchor="ctr"/>
          <a:lstStyle/>
          <a:p>
            <a:pPr algn="ctr" rtl="0" eaLnBrk="1" hangingPunct="1"/>
            <a:r>
              <a:rPr lang="fr-FR" sz="3200" b="1">
                <a:solidFill>
                  <a:schemeClr val="tx2"/>
                </a:solidFill>
                <a:latin typeface="+mn-lt"/>
              </a:rPr>
              <a:t>Conseil efficace</a:t>
            </a:r>
          </a:p>
        </p:txBody>
      </p:sp>
      <p:sp>
        <p:nvSpPr>
          <p:cNvPr id="3" name="Segnaposto contenuto 2"/>
          <p:cNvSpPr>
            <a:spLocks noGrp="1"/>
          </p:cNvSpPr>
          <p:nvPr>
            <p:ph idx="1"/>
          </p:nvPr>
        </p:nvSpPr>
        <p:spPr>
          <a:xfrm>
            <a:off x="323528" y="1747992"/>
            <a:ext cx="4934272" cy="1779656"/>
          </a:xfrm>
        </p:spPr>
        <p:txBody>
          <a:bodyPr rtlCol="0">
            <a:normAutofit fontScale="92500" lnSpcReduction="10000"/>
          </a:bodyPr>
          <a:lstStyle/>
          <a:p>
            <a:pPr rtl="0">
              <a:defRPr/>
            </a:pPr>
            <a:r>
              <a:rPr lang="fr-FR" sz="2400" b="1" dirty="0">
                <a:solidFill>
                  <a:schemeClr val="tx2"/>
                </a:solidFill>
              </a:rPr>
              <a:t>Avant la naissance</a:t>
            </a:r>
          </a:p>
          <a:p>
            <a:pPr rtl="0">
              <a:defRPr/>
            </a:pPr>
            <a:r>
              <a:rPr lang="fr-FR" sz="2400" b="1" dirty="0">
                <a:solidFill>
                  <a:schemeClr val="tx2"/>
                </a:solidFill>
              </a:rPr>
              <a:t>À la naissance ou au moment du diagnostic </a:t>
            </a:r>
          </a:p>
          <a:p>
            <a:pPr rtl="0">
              <a:defRPr/>
            </a:pPr>
            <a:r>
              <a:rPr lang="fr-FR" sz="2400" b="1" dirty="0">
                <a:solidFill>
                  <a:schemeClr val="tx2"/>
                </a:solidFill>
              </a:rPr>
              <a:t>Conseil sur le risque de récurrence [</a:t>
            </a:r>
            <a:r>
              <a:rPr lang="en" sz="2400" b="1" i="1" dirty="0">
                <a:solidFill>
                  <a:schemeClr val="tx2"/>
                </a:solidFill>
              </a:rPr>
              <a:t>Recurrence risk counseling</a:t>
            </a:r>
            <a:r>
              <a:rPr lang="en" sz="2400" b="1" dirty="0">
                <a:solidFill>
                  <a:schemeClr val="tx2"/>
                </a:solidFill>
              </a:rPr>
              <a:t>]</a:t>
            </a:r>
          </a:p>
          <a:p>
            <a:pPr rtl="0" eaLnBrk="1" fontAlgn="auto" hangingPunct="1">
              <a:spcAft>
                <a:spcPts val="0"/>
              </a:spcAft>
              <a:defRPr/>
            </a:pPr>
            <a:endParaRPr lang="en-US" dirty="0">
              <a:solidFill>
                <a:schemeClr val="tx2"/>
              </a:solidFill>
            </a:endParaRPr>
          </a:p>
          <a:p>
            <a:pPr rtl="0" eaLnBrk="1" fontAlgn="auto" hangingPunct="1">
              <a:spcAft>
                <a:spcPts val="0"/>
              </a:spcAft>
              <a:buNone/>
              <a:defRPr/>
            </a:pPr>
            <a:endParaRPr lang="en-US" dirty="0">
              <a:solidFill>
                <a:schemeClr val="tx2"/>
              </a:solidFill>
            </a:endParaRPr>
          </a:p>
        </p:txBody>
      </p:sp>
      <p:grpSp>
        <p:nvGrpSpPr>
          <p:cNvPr id="2" name="Gruppo 6" descr="counseling is an art but can be learned: Guidelines"/>
          <p:cNvGrpSpPr>
            <a:grpSpLocks/>
          </p:cNvGrpSpPr>
          <p:nvPr/>
        </p:nvGrpSpPr>
        <p:grpSpPr bwMode="auto">
          <a:xfrm>
            <a:off x="5410199" y="1295400"/>
            <a:ext cx="3312369" cy="2232248"/>
            <a:chOff x="3995936" y="1484784"/>
            <a:chExt cx="2808312" cy="1492744"/>
          </a:xfrm>
        </p:grpSpPr>
        <p:sp>
          <p:nvSpPr>
            <p:cNvPr id="8" name="Freccia a destra 7"/>
            <p:cNvSpPr/>
            <p:nvPr/>
          </p:nvSpPr>
          <p:spPr>
            <a:xfrm rot="10800000">
              <a:off x="3995936" y="1484784"/>
              <a:ext cx="2808312"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en-US" sz="2400">
                <a:solidFill>
                  <a:schemeClr val="tx2"/>
                </a:solidFill>
              </a:endParaRPr>
            </a:p>
          </p:txBody>
        </p:sp>
        <p:sp>
          <p:nvSpPr>
            <p:cNvPr id="27661" name="CasellaDiTesto 8"/>
            <p:cNvSpPr txBox="1">
              <a:spLocks noChangeArrowheads="1"/>
            </p:cNvSpPr>
            <p:nvPr/>
          </p:nvSpPr>
          <p:spPr bwMode="auto">
            <a:xfrm>
              <a:off x="4509978" y="1912315"/>
              <a:ext cx="2286168" cy="617447"/>
            </a:xfrm>
            <a:prstGeom prst="rect">
              <a:avLst/>
            </a:prstGeom>
            <a:noFill/>
            <a:ln w="9525">
              <a:noFill/>
              <a:miter lim="800000"/>
              <a:headEnd/>
              <a:tailEnd/>
            </a:ln>
          </p:spPr>
          <p:txBody>
            <a:bodyPr wrap="none" rtlCol="0">
              <a:spAutoFit/>
            </a:bodyPr>
            <a:lstStyle/>
            <a:p>
              <a:pPr rtl="0"/>
              <a:r>
                <a:rPr lang="fr-FR" b="1" dirty="0">
                  <a:solidFill>
                    <a:schemeClr val="tx2"/>
                  </a:solidFill>
                </a:rPr>
                <a:t>Le conseil est un art,  </a:t>
              </a:r>
            </a:p>
            <a:p>
              <a:pPr rtl="0"/>
              <a:r>
                <a:rPr lang="fr-FR" b="1" dirty="0">
                  <a:solidFill>
                    <a:schemeClr val="tx2"/>
                  </a:solidFill>
                </a:rPr>
                <a:t>mais on peut l’apprendre :</a:t>
              </a:r>
            </a:p>
            <a:p>
              <a:pPr rtl="0"/>
              <a:r>
                <a:rPr lang="fr-FR" b="1" dirty="0">
                  <a:solidFill>
                    <a:schemeClr val="tx2"/>
                  </a:solidFill>
                </a:rPr>
                <a:t>Directives</a:t>
              </a:r>
              <a:endParaRPr lang="en-US" b="1" dirty="0">
                <a:solidFill>
                  <a:schemeClr val="tx2"/>
                </a:solidFill>
              </a:endParaRPr>
            </a:p>
          </p:txBody>
        </p:sp>
      </p:grpSp>
      <p:grpSp>
        <p:nvGrpSpPr>
          <p:cNvPr id="4" name="Gruppo 17" descr="Skotko Pediatrics journal title"/>
          <p:cNvGrpSpPr/>
          <p:nvPr/>
        </p:nvGrpSpPr>
        <p:grpSpPr>
          <a:xfrm>
            <a:off x="370009" y="3581400"/>
            <a:ext cx="4011494" cy="1030674"/>
            <a:chOff x="877327" y="4166246"/>
            <a:chExt cx="4293002" cy="1334652"/>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77327" y="4166246"/>
              <a:ext cx="4293002" cy="936103"/>
            </a:xfrm>
            <a:prstGeom prst="rect">
              <a:avLst/>
            </a:prstGeom>
            <a:noFill/>
            <a:ln w="9525">
              <a:solidFill>
                <a:srgbClr val="0070C0"/>
              </a:solidFill>
              <a:miter lim="800000"/>
              <a:headEnd/>
              <a:tailEnd/>
            </a:ln>
          </p:spPr>
        </p:pic>
        <p:sp>
          <p:nvSpPr>
            <p:cNvPr id="17" name="CasellaDiTesto 16"/>
            <p:cNvSpPr txBox="1"/>
            <p:nvPr/>
          </p:nvSpPr>
          <p:spPr>
            <a:xfrm>
              <a:off x="971600" y="5102348"/>
              <a:ext cx="3547917" cy="398550"/>
            </a:xfrm>
            <a:prstGeom prst="rect">
              <a:avLst/>
            </a:prstGeom>
            <a:noFill/>
          </p:spPr>
          <p:txBody>
            <a:bodyPr wrap="none" rtlCol="0">
              <a:spAutoFit/>
            </a:bodyPr>
            <a:lstStyle/>
            <a:p>
              <a:pPr rtl="0"/>
              <a:r>
                <a:rPr lang="fr-FR" sz="1400" b="1" i="1">
                  <a:solidFill>
                    <a:schemeClr val="tx2"/>
                  </a:solidFill>
                </a:rPr>
                <a:t>Skotko GB et al. Pediatrics 2009;124;e751;</a:t>
              </a:r>
              <a:endParaRPr lang="en-US" sz="1400" b="1" i="1" dirty="0">
                <a:solidFill>
                  <a:schemeClr val="tx2"/>
                </a:solidFill>
              </a:endParaRPr>
            </a:p>
          </p:txBody>
        </p:sp>
      </p:grpSp>
      <p:grpSp>
        <p:nvGrpSpPr>
          <p:cNvPr id="5" name="Gruppo 20" descr="article title"/>
          <p:cNvGrpSpPr/>
          <p:nvPr/>
        </p:nvGrpSpPr>
        <p:grpSpPr>
          <a:xfrm>
            <a:off x="4151649" y="4725144"/>
            <a:ext cx="4606821" cy="1387897"/>
            <a:chOff x="4392825" y="4725144"/>
            <a:chExt cx="4606821" cy="1387897"/>
          </a:xfrm>
        </p:grpSpPr>
        <p:pic>
          <p:nvPicPr>
            <p:cNvPr id="2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4392825" y="4725144"/>
              <a:ext cx="4606821" cy="1127836"/>
            </a:xfrm>
            <a:prstGeom prst="rect">
              <a:avLst/>
            </a:prstGeom>
            <a:noFill/>
            <a:ln w="9525">
              <a:solidFill>
                <a:srgbClr val="002060"/>
              </a:solidFill>
              <a:miter lim="800000"/>
              <a:headEnd/>
              <a:tailEnd/>
            </a:ln>
          </p:spPr>
        </p:pic>
        <p:sp>
          <p:nvSpPr>
            <p:cNvPr id="19" name="CasellaDiTesto 18"/>
            <p:cNvSpPr txBox="1"/>
            <p:nvPr/>
          </p:nvSpPr>
          <p:spPr>
            <a:xfrm>
              <a:off x="4716016" y="5805264"/>
              <a:ext cx="4000967" cy="307777"/>
            </a:xfrm>
            <a:prstGeom prst="rect">
              <a:avLst/>
            </a:prstGeom>
            <a:noFill/>
          </p:spPr>
          <p:txBody>
            <a:bodyPr wrap="none" rtlCol="0">
              <a:spAutoFit/>
            </a:bodyPr>
            <a:lstStyle/>
            <a:p>
              <a:pPr rtl="0"/>
              <a:r>
                <a:rPr lang="fr-FR" sz="1400" b="1" i="1">
                  <a:solidFill>
                    <a:schemeClr val="tx2"/>
                  </a:solidFill>
                </a:rPr>
                <a:t>Sheets  BK et al. J Genet Counsel (2011) 20:432–441</a:t>
              </a:r>
              <a:endParaRPr lang="it-IT" sz="1400" b="1" i="1" dirty="0">
                <a:solidFill>
                  <a:schemeClr val="tx2"/>
                </a:solidFill>
              </a:endParaRPr>
            </a:p>
          </p:txBody>
        </p:sp>
      </p:grpSp>
    </p:spTree>
    <p:extLst>
      <p:ext uri="{BB962C8B-B14F-4D97-AF65-F5344CB8AC3E}">
        <p14:creationId xmlns:p14="http://schemas.microsoft.com/office/powerpoint/2010/main" xmlns="" val="418850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rtlCol="0">
            <a:noAutofit/>
          </a:bodyPr>
          <a:lstStyle/>
          <a:p>
            <a:pPr algn="ctr" rtl="0"/>
            <a:r>
              <a:rPr lang="fr-FR" sz="2800" b="1">
                <a:solidFill>
                  <a:schemeClr val="tx2"/>
                </a:solidFill>
                <a:latin typeface="+mn-lt"/>
              </a:rPr>
              <a:t>Anomalies congénitales : cinq « messages à retenir »</a:t>
            </a:r>
            <a:r>
              <a:rPr lang="en-US" sz="2800" b="1" dirty="0">
                <a:solidFill>
                  <a:schemeClr val="tx2"/>
                </a:solidFill>
                <a:latin typeface="+mn-lt"/>
              </a:rPr>
              <a:t/>
            </a:r>
            <a:br>
              <a:rPr lang="en-US" sz="2800" b="1" dirty="0">
                <a:solidFill>
                  <a:schemeClr val="tx2"/>
                </a:solidFill>
                <a:latin typeface="+mn-lt"/>
              </a:rPr>
            </a:br>
            <a:endParaRPr lang="en-U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rtlCol="0">
            <a:normAutofit lnSpcReduction="10000"/>
          </a:bodyPr>
          <a:lstStyle/>
          <a:p>
            <a:pPr marL="457200" indent="-457200" rtl="0">
              <a:spcAft>
                <a:spcPts val="1200"/>
              </a:spcAft>
              <a:buFont typeface="+mj-lt"/>
              <a:buAutoNum type="arabicPeriod"/>
            </a:pPr>
            <a:r>
              <a:rPr lang="fr-FR" sz="2400" b="1">
                <a:solidFill>
                  <a:schemeClr val="tx2"/>
                </a:solidFill>
              </a:rPr>
              <a:t>Anomalies congénitales : un groupe spécifique appartenant à la catégorie des maladies congénitales</a:t>
            </a:r>
          </a:p>
          <a:p>
            <a:pPr marL="457200" indent="-457200" rtl="0">
              <a:spcAft>
                <a:spcPts val="1200"/>
              </a:spcAft>
              <a:buFont typeface="+mj-lt"/>
              <a:buAutoNum type="arabicPeriod"/>
            </a:pPr>
            <a:r>
              <a:rPr lang="fr-FR" sz="2400" b="1">
                <a:solidFill>
                  <a:schemeClr val="tx2"/>
                </a:solidFill>
              </a:rPr>
              <a:t>Étiologie : des connaissances en hausse ouvrent de nouvelles possibilités de prévention </a:t>
            </a:r>
          </a:p>
          <a:p>
            <a:pPr marL="457200" indent="-457200" rtl="0">
              <a:spcAft>
                <a:spcPts val="1200"/>
              </a:spcAft>
              <a:buFont typeface="+mj-lt"/>
              <a:buAutoNum type="arabicPeriod"/>
            </a:pPr>
            <a:r>
              <a:rPr lang="fr-FR" sz="2400" b="1">
                <a:solidFill>
                  <a:schemeClr val="tx2"/>
                </a:solidFill>
              </a:rPr>
              <a:t>Charge : élevée dans le monde entier ; en hausse relative dans les pays aux ressources faibles et moyennes</a:t>
            </a:r>
          </a:p>
          <a:p>
            <a:pPr marL="457200" indent="-457200" rtl="0">
              <a:spcAft>
                <a:spcPts val="1200"/>
              </a:spcAft>
              <a:buFont typeface="+mj-lt"/>
              <a:buAutoNum type="arabicPeriod"/>
            </a:pPr>
            <a:r>
              <a:rPr lang="fr-FR" sz="2400" b="1">
                <a:solidFill>
                  <a:schemeClr val="tx2"/>
                </a:solidFill>
              </a:rPr>
              <a:t>Interventions : faire baisser la charge, mettre en œuvre à grande échelle</a:t>
            </a:r>
          </a:p>
          <a:p>
            <a:pPr marL="457200" indent="-457200" rtl="0">
              <a:spcAft>
                <a:spcPts val="1200"/>
              </a:spcAft>
              <a:buFont typeface="+mj-lt"/>
              <a:buAutoNum type="arabicPeriod"/>
            </a:pPr>
            <a:r>
              <a:rPr lang="fr-FR" sz="2400" b="1">
                <a:solidFill>
                  <a:schemeClr val="tx2"/>
                </a:solidFill>
              </a:rPr>
              <a:t>Surveillance de la santé publique : un outil nécessaire et puissant </a:t>
            </a:r>
          </a:p>
        </p:txBody>
      </p:sp>
    </p:spTree>
    <p:extLst>
      <p:ext uri="{BB962C8B-B14F-4D97-AF65-F5344CB8AC3E}">
        <p14:creationId xmlns:p14="http://schemas.microsoft.com/office/powerpoint/2010/main" xmlns="" val="8556288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457200" y="457200"/>
            <a:ext cx="8229600" cy="685800"/>
          </a:xfrm>
        </p:spPr>
        <p:txBody>
          <a:bodyPr rtlCol="0"/>
          <a:lstStyle/>
          <a:p>
            <a:pPr algn="ctr" rtl="0" eaLnBrk="1" hangingPunct="1"/>
            <a:r>
              <a:rPr lang="fr-FR" sz="2800" b="1">
                <a:solidFill>
                  <a:schemeClr val="tx2"/>
                </a:solidFill>
                <a:latin typeface="+mn-lt"/>
              </a:rPr>
              <a:t>Options de traitement</a:t>
            </a:r>
          </a:p>
        </p:txBody>
      </p:sp>
      <p:sp>
        <p:nvSpPr>
          <p:cNvPr id="3" name="Segnaposto contenuto 2"/>
          <p:cNvSpPr>
            <a:spLocks noGrp="1"/>
          </p:cNvSpPr>
          <p:nvPr>
            <p:ph idx="1"/>
          </p:nvPr>
        </p:nvSpPr>
        <p:spPr>
          <a:xfrm>
            <a:off x="867196" y="1192850"/>
            <a:ext cx="7750175" cy="5272481"/>
          </a:xfrm>
        </p:spPr>
        <p:txBody>
          <a:bodyPr rtlCol="0">
            <a:normAutofit fontScale="62500" lnSpcReduction="20000"/>
          </a:bodyPr>
          <a:lstStyle/>
          <a:p>
            <a:pPr rtl="0" eaLnBrk="1" fontAlgn="auto" hangingPunct="1">
              <a:spcAft>
                <a:spcPts val="0"/>
              </a:spcAft>
              <a:buClr>
                <a:schemeClr val="tx2"/>
              </a:buClr>
              <a:buSzPct val="65000"/>
              <a:buFont typeface="Wingdings" panose="05000000000000000000" pitchFamily="2" charset="2"/>
              <a:buChar char="q"/>
              <a:defRPr/>
            </a:pPr>
            <a:r>
              <a:rPr lang="fr-FR" sz="3800" b="1" dirty="0">
                <a:solidFill>
                  <a:schemeClr val="tx2"/>
                </a:solidFill>
              </a:rPr>
              <a:t> Chirurgical</a:t>
            </a:r>
          </a:p>
          <a:p>
            <a:pPr lvl="1" rtl="0" eaLnBrk="1" fontAlgn="auto" hangingPunct="1">
              <a:spcAft>
                <a:spcPts val="0"/>
              </a:spcAft>
              <a:buClr>
                <a:schemeClr val="tx2"/>
              </a:buClr>
              <a:buSzPct val="65000"/>
              <a:buFont typeface="Arial" panose="020B0604020202020204" pitchFamily="34" charset="0"/>
              <a:buChar char="•"/>
              <a:defRPr/>
            </a:pPr>
            <a:r>
              <a:rPr lang="fr-FR" sz="3200" b="1" dirty="0">
                <a:solidFill>
                  <a:schemeClr val="tx2"/>
                </a:solidFill>
              </a:rPr>
              <a:t>Avant la naissance (p. ex. : spina-bifida, hernie diaphragmatique)</a:t>
            </a:r>
          </a:p>
          <a:p>
            <a:pPr lvl="1" rtl="0" eaLnBrk="1" fontAlgn="auto" hangingPunct="1">
              <a:spcAft>
                <a:spcPts val="0"/>
              </a:spcAft>
              <a:buClr>
                <a:schemeClr val="tx2"/>
              </a:buClr>
              <a:buSzPct val="65000"/>
              <a:buFont typeface="Arial" panose="020B0604020202020204" pitchFamily="34" charset="0"/>
              <a:buChar char="•"/>
              <a:defRPr/>
            </a:pPr>
            <a:r>
              <a:rPr lang="fr-FR" sz="3200" b="1" dirty="0">
                <a:solidFill>
                  <a:schemeClr val="tx2"/>
                </a:solidFill>
              </a:rPr>
              <a:t>Peu après la naissance</a:t>
            </a:r>
          </a:p>
          <a:p>
            <a:pPr lvl="1" rtl="0" eaLnBrk="1" fontAlgn="auto" hangingPunct="1">
              <a:spcAft>
                <a:spcPts val="0"/>
              </a:spcAft>
              <a:buClr>
                <a:schemeClr val="tx2"/>
              </a:buClr>
              <a:buSzPct val="65000"/>
              <a:buFont typeface="Arial" panose="020B0604020202020204" pitchFamily="34" charset="0"/>
              <a:buChar char="•"/>
              <a:defRPr/>
            </a:pPr>
            <a:r>
              <a:rPr lang="fr-FR" sz="3200" b="1" dirty="0">
                <a:solidFill>
                  <a:schemeClr val="tx2"/>
                </a:solidFill>
              </a:rPr>
              <a:t>Après la naissance</a:t>
            </a:r>
          </a:p>
          <a:p>
            <a:pPr lvl="1" rtl="0" eaLnBrk="1" fontAlgn="auto" hangingPunct="1">
              <a:spcAft>
                <a:spcPts val="0"/>
              </a:spcAft>
              <a:buClr>
                <a:schemeClr val="tx2"/>
              </a:buClr>
              <a:buSzPct val="65000"/>
              <a:defRPr/>
            </a:pPr>
            <a:endParaRPr lang="en-US" sz="3200" b="1" dirty="0">
              <a:solidFill>
                <a:schemeClr val="tx2"/>
              </a:solidFill>
            </a:endParaRPr>
          </a:p>
          <a:p>
            <a:pPr rtl="0" eaLnBrk="1" fontAlgn="auto" hangingPunct="1">
              <a:spcAft>
                <a:spcPts val="0"/>
              </a:spcAft>
              <a:buClr>
                <a:schemeClr val="tx2"/>
              </a:buClr>
              <a:buSzPct val="65000"/>
              <a:buFont typeface="Wingdings" panose="05000000000000000000" pitchFamily="2" charset="2"/>
              <a:buChar char="q"/>
              <a:defRPr/>
            </a:pPr>
            <a:r>
              <a:rPr lang="fr-FR" sz="3800" b="1" dirty="0">
                <a:solidFill>
                  <a:schemeClr val="tx2"/>
                </a:solidFill>
              </a:rPr>
              <a:t> Traitement médical </a:t>
            </a:r>
            <a:r>
              <a:rPr lang="fr-FR" sz="3800" b="1" i="1" dirty="0">
                <a:solidFill>
                  <a:schemeClr val="tx2"/>
                </a:solidFill>
              </a:rPr>
              <a:t>(exemples)</a:t>
            </a:r>
          </a:p>
          <a:p>
            <a:pPr lvl="1" rtl="0">
              <a:buClr>
                <a:schemeClr val="tx2"/>
              </a:buClr>
              <a:buSzPct val="65000"/>
              <a:buFont typeface="Arial" panose="020B0604020202020204" pitchFamily="34" charset="0"/>
              <a:buChar char="•"/>
              <a:defRPr/>
            </a:pPr>
            <a:r>
              <a:rPr lang="fr-FR" sz="3200" b="1" dirty="0">
                <a:solidFill>
                  <a:schemeClr val="tx2"/>
                </a:solidFill>
              </a:rPr>
              <a:t>Unité néonatale de soins intensifs</a:t>
            </a:r>
          </a:p>
          <a:p>
            <a:pPr lvl="1" rtl="0" eaLnBrk="1" fontAlgn="auto" hangingPunct="1">
              <a:spcAft>
                <a:spcPts val="0"/>
              </a:spcAft>
              <a:buClr>
                <a:schemeClr val="tx2"/>
              </a:buClr>
              <a:buSzPct val="65000"/>
              <a:buFont typeface="Arial" panose="020B0604020202020204" pitchFamily="34" charset="0"/>
              <a:buChar char="•"/>
              <a:defRPr/>
            </a:pPr>
            <a:r>
              <a:rPr lang="fr-FR" sz="3200" b="1" dirty="0">
                <a:solidFill>
                  <a:schemeClr val="tx2"/>
                </a:solidFill>
              </a:rPr>
              <a:t>Soins palliatifs (maladie limitant l’espérance de vie)</a:t>
            </a:r>
          </a:p>
          <a:p>
            <a:pPr lvl="1" rtl="0" eaLnBrk="1" fontAlgn="auto" hangingPunct="1">
              <a:spcAft>
                <a:spcPts val="0"/>
              </a:spcAft>
              <a:buClr>
                <a:schemeClr val="tx2"/>
              </a:buClr>
              <a:buSzPct val="65000"/>
              <a:buFont typeface="Arial" panose="020B0604020202020204" pitchFamily="34" charset="0"/>
              <a:buChar char="•"/>
              <a:defRPr/>
            </a:pPr>
            <a:endParaRPr lang="en-US" sz="3200" b="1" dirty="0">
              <a:solidFill>
                <a:schemeClr val="tx2"/>
              </a:solidFill>
            </a:endParaRPr>
          </a:p>
          <a:p>
            <a:pPr rtl="0" eaLnBrk="1" fontAlgn="auto" hangingPunct="1">
              <a:spcAft>
                <a:spcPts val="0"/>
              </a:spcAft>
              <a:buClr>
                <a:schemeClr val="tx2"/>
              </a:buClr>
              <a:buSzPct val="65000"/>
              <a:buFont typeface="Wingdings" panose="05000000000000000000" pitchFamily="2" charset="2"/>
              <a:buChar char="q"/>
              <a:defRPr/>
            </a:pPr>
            <a:r>
              <a:rPr lang="fr-FR" sz="3800" b="1" dirty="0">
                <a:solidFill>
                  <a:schemeClr val="tx2"/>
                </a:solidFill>
              </a:rPr>
              <a:t> Soins et gestion de soutien*</a:t>
            </a:r>
          </a:p>
          <a:p>
            <a:pPr lvl="1" rtl="0" eaLnBrk="1" fontAlgn="auto" hangingPunct="1">
              <a:spcAft>
                <a:spcPts val="0"/>
              </a:spcAft>
              <a:buClr>
                <a:schemeClr val="tx2"/>
              </a:buClr>
              <a:buSzPct val="65000"/>
              <a:buFont typeface="Arial" panose="020B0604020202020204" pitchFamily="34" charset="0"/>
              <a:buChar char="•"/>
              <a:defRPr/>
            </a:pPr>
            <a:r>
              <a:rPr lang="fr-FR" sz="3200" b="1" dirty="0">
                <a:solidFill>
                  <a:schemeClr val="tx2"/>
                </a:solidFill>
              </a:rPr>
              <a:t>Fourniture de soins primaires comme pour tout enfant</a:t>
            </a:r>
          </a:p>
          <a:p>
            <a:pPr lvl="1" rtl="0" eaLnBrk="1" fontAlgn="auto" hangingPunct="1">
              <a:spcAft>
                <a:spcPts val="0"/>
              </a:spcAft>
              <a:buClr>
                <a:schemeClr val="tx2"/>
              </a:buClr>
              <a:buSzPct val="65000"/>
              <a:buFont typeface="Arial" panose="020B0604020202020204" pitchFamily="34" charset="0"/>
              <a:buChar char="•"/>
              <a:defRPr/>
            </a:pPr>
            <a:r>
              <a:rPr lang="fr-FR" sz="3200" b="1" dirty="0">
                <a:solidFill>
                  <a:schemeClr val="tx2"/>
                </a:solidFill>
              </a:rPr>
              <a:t>Conseils préventifs (p. ex : alimentation, hygiène, comportement)</a:t>
            </a:r>
          </a:p>
          <a:p>
            <a:pPr lvl="1" rtl="0" eaLnBrk="1" fontAlgn="auto" hangingPunct="1">
              <a:spcAft>
                <a:spcPts val="0"/>
              </a:spcAft>
              <a:buClr>
                <a:schemeClr val="tx2"/>
              </a:buClr>
              <a:buSzPct val="65000"/>
              <a:buFont typeface="Arial" panose="020B0604020202020204" pitchFamily="34" charset="0"/>
              <a:buChar char="•"/>
              <a:defRPr/>
            </a:pPr>
            <a:r>
              <a:rPr lang="fr-FR" sz="3200" b="1" dirty="0">
                <a:solidFill>
                  <a:schemeClr val="tx2"/>
                </a:solidFill>
              </a:rPr>
              <a:t>Diagnostic précoce des </a:t>
            </a:r>
            <a:r>
              <a:rPr lang="fr-FR" sz="3200" b="1" dirty="0" err="1">
                <a:solidFill>
                  <a:schemeClr val="tx2"/>
                </a:solidFill>
              </a:rPr>
              <a:t>co-morbidités</a:t>
            </a:r>
            <a:endParaRPr lang="fr-FR" sz="3200" b="1" dirty="0">
              <a:solidFill>
                <a:schemeClr val="tx2"/>
              </a:solidFill>
            </a:endParaRPr>
          </a:p>
          <a:p>
            <a:pPr lvl="1" rtl="0" eaLnBrk="1" fontAlgn="auto" hangingPunct="1">
              <a:spcAft>
                <a:spcPts val="0"/>
              </a:spcAft>
              <a:buClr>
                <a:schemeClr val="tx2"/>
              </a:buClr>
              <a:buSzPct val="65000"/>
              <a:buFont typeface="Arial" panose="020B0604020202020204" pitchFamily="34" charset="0"/>
              <a:buChar char="•"/>
              <a:defRPr/>
            </a:pPr>
            <a:r>
              <a:rPr lang="fr-FR" sz="3200" b="1" dirty="0">
                <a:solidFill>
                  <a:schemeClr val="tx2"/>
                </a:solidFill>
              </a:rPr>
              <a:t>Programme d’éducation personnalisée et plan de soutien à la famille, y compris activités de loisir et récréatives</a:t>
            </a:r>
          </a:p>
          <a:p>
            <a:pPr lvl="1" rtl="0" eaLnBrk="1" fontAlgn="auto" hangingPunct="1">
              <a:spcAft>
                <a:spcPts val="0"/>
              </a:spcAft>
              <a:buClr>
                <a:schemeClr val="tx2"/>
              </a:buClr>
              <a:buSzPct val="65000"/>
              <a:buFont typeface="Arial" panose="020B0604020202020204" pitchFamily="34" charset="0"/>
              <a:buChar char="•"/>
              <a:defRPr/>
            </a:pPr>
            <a:r>
              <a:rPr lang="fr-FR" sz="3200" b="1" dirty="0">
                <a:solidFill>
                  <a:schemeClr val="tx2"/>
                </a:solidFill>
              </a:rPr>
              <a:t>Traitement physique et/ou </a:t>
            </a:r>
            <a:r>
              <a:rPr lang="fr-FR" sz="3200" b="1" dirty="0" err="1">
                <a:solidFill>
                  <a:schemeClr val="tx2"/>
                </a:solidFill>
              </a:rPr>
              <a:t>logopédique</a:t>
            </a:r>
            <a:endParaRPr lang="fr-FR" sz="3200" b="1" dirty="0">
              <a:solidFill>
                <a:schemeClr val="tx2"/>
              </a:solidFill>
            </a:endParaRPr>
          </a:p>
        </p:txBody>
      </p:sp>
      <p:sp>
        <p:nvSpPr>
          <p:cNvPr id="4" name="Rectangle 3"/>
          <p:cNvSpPr/>
          <p:nvPr/>
        </p:nvSpPr>
        <p:spPr>
          <a:xfrm>
            <a:off x="457200" y="6096000"/>
            <a:ext cx="4285084" cy="369332"/>
          </a:xfrm>
          <a:prstGeom prst="rect">
            <a:avLst/>
          </a:prstGeom>
        </p:spPr>
        <p:txBody>
          <a:bodyPr wrap="none" rtlCol="0">
            <a:spAutoFit/>
          </a:bodyPr>
          <a:lstStyle/>
          <a:p>
            <a:pPr rtl="0"/>
            <a:r>
              <a:rPr lang="fr-FR" b="1">
                <a:solidFill>
                  <a:schemeClr val="tx2"/>
                </a:solidFill>
              </a:rPr>
              <a:t>∗ Directives disponibles pour certaines maladies)</a:t>
            </a:r>
          </a:p>
        </p:txBody>
      </p:sp>
    </p:spTree>
    <p:extLst>
      <p:ext uri="{BB962C8B-B14F-4D97-AF65-F5344CB8AC3E}">
        <p14:creationId xmlns:p14="http://schemas.microsoft.com/office/powerpoint/2010/main" xmlns="" val="59447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par>
                                <p:cTn id="8" presetID="2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500"/>
                                        <p:tgtEl>
                                          <p:spTgt spid="3">
                                            <p:txEl>
                                              <p:pRg st="1" end="1"/>
                                            </p:txEl>
                                          </p:spTgt>
                                        </p:tgtEl>
                                      </p:cBhvr>
                                    </p:animEffect>
                                  </p:childTnLst>
                                </p:cTn>
                              </p:par>
                              <p:par>
                                <p:cTn id="11" presetID="20" presetClass="entr" presetSubtype="0" fill="hold" grpId="1"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500"/>
                                        <p:tgtEl>
                                          <p:spTgt spid="3">
                                            <p:txEl>
                                              <p:pRg st="2" end="2"/>
                                            </p:txEl>
                                          </p:spTgt>
                                        </p:tgtEl>
                                      </p:cBhvr>
                                    </p:animEffect>
                                  </p:childTnLst>
                                </p:cTn>
                              </p:par>
                              <p:par>
                                <p:cTn id="14" presetID="20" presetClass="entr" presetSubtype="0" fill="hold" grpId="1"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1"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edge">
                                      <p:cBhvr>
                                        <p:cTn id="21" dur="500"/>
                                        <p:tgtEl>
                                          <p:spTgt spid="3">
                                            <p:txEl>
                                              <p:pRg st="5" end="5"/>
                                            </p:txEl>
                                          </p:spTgt>
                                        </p:tgtEl>
                                      </p:cBhvr>
                                    </p:animEffect>
                                  </p:childTnLst>
                                </p:cTn>
                              </p:par>
                              <p:par>
                                <p:cTn id="22" presetID="20" presetClass="entr" presetSubtype="0" fill="hold" grpId="1"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edge">
                                      <p:cBhvr>
                                        <p:cTn id="24" dur="500"/>
                                        <p:tgtEl>
                                          <p:spTgt spid="3">
                                            <p:txEl>
                                              <p:pRg st="6" end="6"/>
                                            </p:txEl>
                                          </p:spTgt>
                                        </p:tgtEl>
                                      </p:cBhvr>
                                    </p:animEffect>
                                  </p:childTnLst>
                                </p:cTn>
                              </p:par>
                              <p:par>
                                <p:cTn id="25" presetID="20" presetClass="entr" presetSubtype="0" fill="hold" grpId="1"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edg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1"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edge">
                                      <p:cBhvr>
                                        <p:cTn id="32" dur="500"/>
                                        <p:tgtEl>
                                          <p:spTgt spid="3">
                                            <p:txEl>
                                              <p:pRg st="9" end="9"/>
                                            </p:txEl>
                                          </p:spTgt>
                                        </p:tgtEl>
                                      </p:cBhvr>
                                    </p:animEffect>
                                  </p:childTnLst>
                                </p:cTn>
                              </p:par>
                              <p:par>
                                <p:cTn id="33" presetID="20" presetClass="entr" presetSubtype="0" fill="hold" grpId="1"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edge">
                                      <p:cBhvr>
                                        <p:cTn id="35" dur="500"/>
                                        <p:tgtEl>
                                          <p:spTgt spid="3">
                                            <p:txEl>
                                              <p:pRg st="10" end="10"/>
                                            </p:txEl>
                                          </p:spTgt>
                                        </p:tgtEl>
                                      </p:cBhvr>
                                    </p:animEffect>
                                  </p:childTnLst>
                                </p:cTn>
                              </p:par>
                              <p:par>
                                <p:cTn id="36" presetID="20" presetClass="entr" presetSubtype="0" fill="hold" grpId="1"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edge">
                                      <p:cBhvr>
                                        <p:cTn id="38" dur="500"/>
                                        <p:tgtEl>
                                          <p:spTgt spid="3">
                                            <p:txEl>
                                              <p:pRg st="11" end="11"/>
                                            </p:txEl>
                                          </p:spTgt>
                                        </p:tgtEl>
                                      </p:cBhvr>
                                    </p:animEffect>
                                  </p:childTnLst>
                                </p:cTn>
                              </p:par>
                              <p:par>
                                <p:cTn id="39" presetID="20" presetClass="entr" presetSubtype="0" fill="hold" grpId="1"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wedge">
                                      <p:cBhvr>
                                        <p:cTn id="41" dur="500"/>
                                        <p:tgtEl>
                                          <p:spTgt spid="3">
                                            <p:txEl>
                                              <p:pRg st="12" end="12"/>
                                            </p:txEl>
                                          </p:spTgt>
                                        </p:tgtEl>
                                      </p:cBhvr>
                                    </p:animEffect>
                                  </p:childTnLst>
                                </p:cTn>
                              </p:par>
                              <p:par>
                                <p:cTn id="42" presetID="20" presetClass="entr" presetSubtype="0" fill="hold" grpId="1"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wedge">
                                      <p:cBhvr>
                                        <p:cTn id="44" dur="500"/>
                                        <p:tgtEl>
                                          <p:spTgt spid="3">
                                            <p:txEl>
                                              <p:pRg st="13" end="13"/>
                                            </p:txEl>
                                          </p:spTgt>
                                        </p:tgtEl>
                                      </p:cBhvr>
                                    </p:animEffect>
                                  </p:childTnLst>
                                </p:cTn>
                              </p:par>
                              <p:par>
                                <p:cTn id="45" presetID="20" presetClass="entr" presetSubtype="0" fill="hold" grpId="1"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edg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441325"/>
            <a:ext cx="8229600" cy="777875"/>
          </a:xfrm>
        </p:spPr>
        <p:txBody>
          <a:bodyPr rtlCol="0" anchor="ctr"/>
          <a:lstStyle/>
          <a:p>
            <a:pPr algn="ctr" rtl="0" eaLnBrk="1" hangingPunct="1"/>
            <a:r>
              <a:rPr lang="fr-FR" sz="3200" b="1">
                <a:solidFill>
                  <a:schemeClr val="tx2"/>
                </a:solidFill>
                <a:latin typeface="+mn-lt"/>
              </a:rPr>
              <a:t>Problèmes d’intégration sociale</a:t>
            </a:r>
          </a:p>
        </p:txBody>
      </p:sp>
      <p:sp>
        <p:nvSpPr>
          <p:cNvPr id="3" name="Segnaposto contenuto 2"/>
          <p:cNvSpPr>
            <a:spLocks noGrp="1"/>
          </p:cNvSpPr>
          <p:nvPr>
            <p:ph idx="1"/>
          </p:nvPr>
        </p:nvSpPr>
        <p:spPr>
          <a:xfrm>
            <a:off x="457200" y="1371600"/>
            <a:ext cx="7622232" cy="2764904"/>
          </a:xfrm>
        </p:spPr>
        <p:txBody>
          <a:bodyPr rtlCol="0">
            <a:normAutofit/>
          </a:bodyPr>
          <a:lstStyle/>
          <a:p>
            <a:pPr rtl="0" eaLnBrk="1" fontAlgn="auto" hangingPunct="1">
              <a:spcAft>
                <a:spcPts val="0"/>
              </a:spcAft>
              <a:buClr>
                <a:schemeClr val="tx2"/>
              </a:buClr>
              <a:buSzPct val="65000"/>
              <a:buFont typeface="Wingdings" panose="05000000000000000000" pitchFamily="2" charset="2"/>
              <a:buChar char="q"/>
              <a:defRPr/>
            </a:pPr>
            <a:r>
              <a:rPr lang="fr-FR" sz="2400" b="1" dirty="0">
                <a:solidFill>
                  <a:schemeClr val="tx2"/>
                </a:solidFill>
              </a:rPr>
              <a:t> Aide lors de l’arrivée dans la </a:t>
            </a:r>
            <a:br>
              <a:rPr lang="fr-FR" sz="2400" b="1" dirty="0">
                <a:solidFill>
                  <a:schemeClr val="tx2"/>
                </a:solidFill>
              </a:rPr>
            </a:br>
            <a:r>
              <a:rPr lang="fr-FR" sz="2400" b="1" dirty="0">
                <a:solidFill>
                  <a:schemeClr val="tx2"/>
                </a:solidFill>
              </a:rPr>
              <a:t>communauté</a:t>
            </a:r>
          </a:p>
          <a:p>
            <a:pPr lvl="1" rtl="0" eaLnBrk="1" fontAlgn="auto" hangingPunct="1">
              <a:spcAft>
                <a:spcPts val="0"/>
              </a:spcAft>
              <a:buClr>
                <a:schemeClr val="tx2"/>
              </a:buClr>
              <a:buSzPct val="65000"/>
              <a:buFont typeface="Arial" panose="020B0604020202020204" pitchFamily="34" charset="0"/>
              <a:buChar char="•"/>
              <a:defRPr/>
            </a:pPr>
            <a:r>
              <a:rPr lang="fr-FR" sz="2400" b="1" dirty="0">
                <a:solidFill>
                  <a:schemeClr val="tx2"/>
                </a:solidFill>
              </a:rPr>
              <a:t>Associations de parents</a:t>
            </a:r>
          </a:p>
          <a:p>
            <a:pPr lvl="1" rtl="0" eaLnBrk="1" fontAlgn="auto" hangingPunct="1">
              <a:spcAft>
                <a:spcPts val="0"/>
              </a:spcAft>
              <a:buClr>
                <a:schemeClr val="tx2"/>
              </a:buClr>
              <a:buSzPct val="65000"/>
              <a:buFont typeface="Arial" panose="020B0604020202020204" pitchFamily="34" charset="0"/>
              <a:buChar char="•"/>
              <a:defRPr/>
            </a:pPr>
            <a:r>
              <a:rPr lang="fr-FR" sz="2400" b="1" dirty="0">
                <a:solidFill>
                  <a:schemeClr val="tx2"/>
                </a:solidFill>
              </a:rPr>
              <a:t>Intégration (école) </a:t>
            </a:r>
          </a:p>
          <a:p>
            <a:pPr lvl="1" rtl="0" eaLnBrk="1" fontAlgn="auto" hangingPunct="1">
              <a:spcAft>
                <a:spcPts val="0"/>
              </a:spcAft>
              <a:buClr>
                <a:schemeClr val="tx2"/>
              </a:buClr>
              <a:buSzPct val="65000"/>
              <a:buFont typeface="Arial" panose="020B0604020202020204" pitchFamily="34" charset="0"/>
              <a:buChar char="•"/>
              <a:defRPr/>
            </a:pPr>
            <a:r>
              <a:rPr lang="fr-FR" sz="2400" b="1" dirty="0">
                <a:solidFill>
                  <a:schemeClr val="tx2"/>
                </a:solidFill>
              </a:rPr>
              <a:t>Sports</a:t>
            </a:r>
          </a:p>
          <a:p>
            <a:pPr lvl="1" rtl="0" eaLnBrk="1" fontAlgn="auto" hangingPunct="1">
              <a:spcAft>
                <a:spcPts val="0"/>
              </a:spcAft>
              <a:buClr>
                <a:schemeClr val="tx2"/>
              </a:buClr>
              <a:buSzPct val="65000"/>
              <a:buFont typeface="Arial" panose="020B0604020202020204" pitchFamily="34" charset="0"/>
              <a:buChar char="•"/>
              <a:defRPr/>
            </a:pPr>
            <a:r>
              <a:rPr lang="fr-FR" sz="2400" b="1" dirty="0">
                <a:solidFill>
                  <a:schemeClr val="tx2"/>
                </a:solidFill>
              </a:rPr>
              <a:t>Travail</a:t>
            </a:r>
          </a:p>
          <a:p>
            <a:pPr rtl="0" eaLnBrk="1" fontAlgn="auto" hangingPunct="1">
              <a:spcAft>
                <a:spcPts val="0"/>
              </a:spcAft>
              <a:buNone/>
              <a:defRPr/>
            </a:pPr>
            <a:endParaRPr lang="en-US" dirty="0">
              <a:solidFill>
                <a:schemeClr val="tx2"/>
              </a:solidFill>
            </a:endParaRPr>
          </a:p>
        </p:txBody>
      </p:sp>
      <p:grpSp>
        <p:nvGrpSpPr>
          <p:cNvPr id="2" name="Gruppo 12" descr="rights of persons with disabilities"/>
          <p:cNvGrpSpPr>
            <a:grpSpLocks/>
          </p:cNvGrpSpPr>
          <p:nvPr/>
        </p:nvGrpSpPr>
        <p:grpSpPr bwMode="auto">
          <a:xfrm>
            <a:off x="4800600" y="1600200"/>
            <a:ext cx="3996876" cy="2211883"/>
            <a:chOff x="3995936" y="1484784"/>
            <a:chExt cx="2808312" cy="1492744"/>
          </a:xfrm>
        </p:grpSpPr>
        <p:sp>
          <p:nvSpPr>
            <p:cNvPr id="14" name="Freccia a destra 13"/>
            <p:cNvSpPr/>
            <p:nvPr/>
          </p:nvSpPr>
          <p:spPr>
            <a:xfrm rot="10800000">
              <a:off x="3995936" y="1484784"/>
              <a:ext cx="2808312"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it-IT" dirty="0">
                <a:solidFill>
                  <a:schemeClr val="bg1"/>
                </a:solidFill>
              </a:endParaRPr>
            </a:p>
          </p:txBody>
        </p:sp>
        <p:sp>
          <p:nvSpPr>
            <p:cNvPr id="27659" name="CasellaDiTesto 14"/>
            <p:cNvSpPr txBox="1">
              <a:spLocks noChangeArrowheads="1"/>
            </p:cNvSpPr>
            <p:nvPr/>
          </p:nvSpPr>
          <p:spPr bwMode="auto">
            <a:xfrm>
              <a:off x="4325127" y="1836192"/>
              <a:ext cx="2429682" cy="955469"/>
            </a:xfrm>
            <a:prstGeom prst="rect">
              <a:avLst/>
            </a:prstGeom>
            <a:noFill/>
            <a:ln w="9525">
              <a:noFill/>
              <a:miter lim="800000"/>
              <a:headEnd/>
              <a:tailEnd/>
            </a:ln>
          </p:spPr>
          <p:txBody>
            <a:bodyPr wrap="none" rtlCol="0">
              <a:spAutoFit/>
            </a:bodyPr>
            <a:lstStyle/>
            <a:p>
              <a:pPr rtl="0"/>
              <a:r>
                <a:rPr lang="fr-FR" b="1" dirty="0">
                  <a:solidFill>
                    <a:srgbClr val="000000"/>
                  </a:solidFill>
                  <a:latin typeface="Calibri" pitchFamily="34" charset="0"/>
                </a:rPr>
                <a:t>Droits des personnes souffrant de </a:t>
              </a:r>
              <a:br>
                <a:rPr lang="fr-FR" b="1" dirty="0">
                  <a:solidFill>
                    <a:srgbClr val="000000"/>
                  </a:solidFill>
                  <a:latin typeface="Calibri" pitchFamily="34" charset="0"/>
                </a:rPr>
              </a:br>
              <a:r>
                <a:rPr lang="fr-FR" b="1" dirty="0">
                  <a:solidFill>
                    <a:srgbClr val="000000"/>
                  </a:solidFill>
                  <a:latin typeface="Calibri" pitchFamily="34" charset="0"/>
                </a:rPr>
                <a:t>handicaps </a:t>
              </a:r>
            </a:p>
            <a:p>
              <a:pPr rtl="0"/>
              <a:r>
                <a:rPr lang="fr-FR" b="1" dirty="0">
                  <a:solidFill>
                    <a:srgbClr val="000000"/>
                  </a:solidFill>
                  <a:latin typeface="Calibri" pitchFamily="34" charset="0"/>
                </a:rPr>
                <a:t>13 décembre 2006, UN,  New York</a:t>
              </a:r>
            </a:p>
            <a:p>
              <a:pPr rtl="0"/>
              <a:r>
                <a:rPr lang="fr-FR" sz="1400" dirty="0">
                  <a:solidFill>
                    <a:srgbClr val="000000"/>
                  </a:solidFill>
                </a:rPr>
                <a:t>www.un.org/disabilities/default.asp?id=150</a:t>
              </a:r>
            </a:p>
            <a:p>
              <a:pPr rtl="0"/>
              <a:endParaRPr lang="it-IT" b="1" dirty="0">
                <a:solidFill>
                  <a:schemeClr val="bg1"/>
                </a:solidFill>
                <a:latin typeface="Calibri" pitchFamily="34" charset="0"/>
              </a:endParaRPr>
            </a:p>
          </p:txBody>
        </p:sp>
      </p:grpSp>
      <p:pic>
        <p:nvPicPr>
          <p:cNvPr id="8194" name="Picture 2" descr="http://www.sciencephoto.com/image/91839/large/C0027594-_child,_down_s_syndrome_at_school_-SPL.jpg"/>
          <p:cNvPicPr>
            <a:picLocks noChangeAspect="1" noChangeArrowheads="1"/>
          </p:cNvPicPr>
          <p:nvPr/>
        </p:nvPicPr>
        <p:blipFill>
          <a:blip r:embed="rId3" cstate="print"/>
          <a:srcRect b="9442"/>
          <a:stretch>
            <a:fillRect/>
          </a:stretch>
        </p:blipFill>
        <p:spPr bwMode="auto">
          <a:xfrm>
            <a:off x="1010414" y="4365103"/>
            <a:ext cx="2951985" cy="1780499"/>
          </a:xfrm>
          <a:prstGeom prst="rect">
            <a:avLst/>
          </a:prstGeom>
          <a:noFill/>
          <a:ln>
            <a:solidFill>
              <a:srgbClr val="002060"/>
            </a:solidFill>
          </a:ln>
        </p:spPr>
      </p:pic>
      <p:pic>
        <p:nvPicPr>
          <p:cNvPr id="8196" name="Picture 4" descr="http://1.bp.blogspot.com/-GGwNwHZvoIo/To_U0k5QnBI/AAAAAAAAGxQ/P1rarlfXxFQ/s1600/bradhenneffer.jpg"/>
          <p:cNvPicPr>
            <a:picLocks noChangeAspect="1" noChangeArrowheads="1"/>
          </p:cNvPicPr>
          <p:nvPr/>
        </p:nvPicPr>
        <p:blipFill>
          <a:blip r:embed="rId4" cstate="print"/>
          <a:srcRect/>
          <a:stretch>
            <a:fillRect/>
          </a:stretch>
        </p:blipFill>
        <p:spPr bwMode="auto">
          <a:xfrm>
            <a:off x="4464917" y="4307785"/>
            <a:ext cx="1326283" cy="1861218"/>
          </a:xfrm>
          <a:prstGeom prst="rect">
            <a:avLst/>
          </a:prstGeom>
          <a:noFill/>
          <a:ln>
            <a:solidFill>
              <a:srgbClr val="002060"/>
            </a:solidFill>
          </a:ln>
        </p:spPr>
      </p:pic>
      <p:pic>
        <p:nvPicPr>
          <p:cNvPr id="8198" name="Picture 6" descr="http://4.bp.blogspot.com/-kYzsl1TcuSc/T_BUefGmtAI/AAAAAAAAEIA/RYD0gBQfMdc/s1600/downsyndrome.jpg"/>
          <p:cNvPicPr>
            <a:picLocks noChangeAspect="1" noChangeArrowheads="1"/>
          </p:cNvPicPr>
          <p:nvPr/>
        </p:nvPicPr>
        <p:blipFill>
          <a:blip r:embed="rId5" cstate="print"/>
          <a:srcRect/>
          <a:stretch>
            <a:fillRect/>
          </a:stretch>
        </p:blipFill>
        <p:spPr bwMode="auto">
          <a:xfrm>
            <a:off x="6481140" y="4307785"/>
            <a:ext cx="1837817" cy="1837817"/>
          </a:xfrm>
          <a:prstGeom prst="rect">
            <a:avLst/>
          </a:prstGeom>
          <a:noFill/>
          <a:ln>
            <a:solidFill>
              <a:srgbClr val="002060"/>
            </a:solidFill>
          </a:ln>
        </p:spPr>
      </p:pic>
    </p:spTree>
    <p:extLst>
      <p:ext uri="{BB962C8B-B14F-4D97-AF65-F5344CB8AC3E}">
        <p14:creationId xmlns:p14="http://schemas.microsoft.com/office/powerpoint/2010/main" xmlns="" val="122757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checkerboard(across)">
                                      <p:cBhvr>
                                        <p:cTn id="14" dur="500"/>
                                        <p:tgtEl>
                                          <p:spTgt spid="8194"/>
                                        </p:tgtEl>
                                      </p:cBhvr>
                                    </p:animEffect>
                                  </p:childTnLst>
                                </p:cTn>
                              </p:par>
                              <p:par>
                                <p:cTn id="15" presetID="5" presetClass="entr" presetSubtype="1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checkerboard(across)">
                                      <p:cBhvr>
                                        <p:cTn id="17" dur="500"/>
                                        <p:tgtEl>
                                          <p:spTgt spid="8196"/>
                                        </p:tgtEl>
                                      </p:cBhvr>
                                    </p:animEffect>
                                  </p:childTnLst>
                                </p:cTn>
                              </p:par>
                              <p:par>
                                <p:cTn id="18" presetID="5" presetClass="entr" presetSubtype="10" fill="hold" nodeType="withEffect">
                                  <p:stCondLst>
                                    <p:cond delay="0"/>
                                  </p:stCondLst>
                                  <p:childTnLst>
                                    <p:set>
                                      <p:cBhvr>
                                        <p:cTn id="19" dur="1" fill="hold">
                                          <p:stCondLst>
                                            <p:cond delay="0"/>
                                          </p:stCondLst>
                                        </p:cTn>
                                        <p:tgtEl>
                                          <p:spTgt spid="8198"/>
                                        </p:tgtEl>
                                        <p:attrNameLst>
                                          <p:attrName>style.visibility</p:attrName>
                                        </p:attrNameLst>
                                      </p:cBhvr>
                                      <p:to>
                                        <p:strVal val="visible"/>
                                      </p:to>
                                    </p:set>
                                    <p:animEffect transition="in" filter="checkerboard(across)">
                                      <p:cBhvr>
                                        <p:cTn id="20"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457200" y="533400"/>
            <a:ext cx="8229600" cy="762000"/>
          </a:xfrm>
        </p:spPr>
        <p:txBody>
          <a:bodyPr rtlCol="0" anchor="ctr"/>
          <a:lstStyle/>
          <a:p>
            <a:pPr algn="ctr" rtl="0" eaLnBrk="1" hangingPunct="1"/>
            <a:r>
              <a:rPr lang="fr-FR" sz="3200" b="1">
                <a:solidFill>
                  <a:schemeClr val="tx2"/>
                </a:solidFill>
                <a:latin typeface="+mn-lt"/>
              </a:rPr>
              <a:t>Possibilités de prévention</a:t>
            </a:r>
          </a:p>
        </p:txBody>
      </p:sp>
      <p:sp>
        <p:nvSpPr>
          <p:cNvPr id="3" name="Segnaposto contenuto 2"/>
          <p:cNvSpPr>
            <a:spLocks noGrp="1"/>
          </p:cNvSpPr>
          <p:nvPr>
            <p:ph idx="1"/>
          </p:nvPr>
        </p:nvSpPr>
        <p:spPr>
          <a:xfrm>
            <a:off x="914401" y="1600200"/>
            <a:ext cx="7467599" cy="4114800"/>
          </a:xfrm>
        </p:spPr>
        <p:txBody>
          <a:bodyPr rtlCol="0">
            <a:noAutofit/>
          </a:bodyPr>
          <a:lstStyle/>
          <a:p>
            <a:pPr rtl="0" eaLnBrk="1" fontAlgn="auto" hangingPunct="1">
              <a:spcAft>
                <a:spcPts val="0"/>
              </a:spcAft>
              <a:buClr>
                <a:schemeClr val="tx2"/>
              </a:buClr>
              <a:buSzPct val="65000"/>
              <a:buFont typeface="Wingdings" panose="05000000000000000000" pitchFamily="2" charset="2"/>
              <a:buChar char="q"/>
              <a:defRPr/>
            </a:pPr>
            <a:r>
              <a:rPr lang="fr-FR" sz="2200" b="1">
                <a:solidFill>
                  <a:schemeClr val="tx2"/>
                </a:solidFill>
              </a:rPr>
              <a:t> Principales</a:t>
            </a:r>
          </a:p>
          <a:p>
            <a:pPr lvl="1" rtl="0" eaLnBrk="1" fontAlgn="auto" hangingPunct="1">
              <a:spcAft>
                <a:spcPts val="0"/>
              </a:spcAft>
              <a:buClr>
                <a:schemeClr val="tx2"/>
              </a:buClr>
              <a:buSzPct val="65000"/>
              <a:buFont typeface="Arial" panose="020B0604020202020204" pitchFamily="34" charset="0"/>
              <a:buChar char="•"/>
              <a:defRPr/>
            </a:pPr>
            <a:r>
              <a:rPr lang="fr-FR" sz="2200" b="1">
                <a:solidFill>
                  <a:schemeClr val="tx2"/>
                </a:solidFill>
              </a:rPr>
              <a:t>Prevention/gestion des facteurs de risques modifiables et des facteurs de protection reconnus</a:t>
            </a:r>
          </a:p>
          <a:p>
            <a:pPr lvl="1" rtl="0" eaLnBrk="1" fontAlgn="auto" hangingPunct="1">
              <a:spcAft>
                <a:spcPts val="0"/>
              </a:spcAft>
              <a:buClr>
                <a:schemeClr val="tx2"/>
              </a:buClr>
              <a:buSzPct val="65000"/>
              <a:buFont typeface="Arial" panose="020B0604020202020204" pitchFamily="34" charset="0"/>
              <a:buChar char="•"/>
              <a:defRPr/>
            </a:pPr>
            <a:r>
              <a:rPr lang="fr-FR" sz="2200" b="1">
                <a:solidFill>
                  <a:schemeClr val="tx2"/>
                </a:solidFill>
              </a:rPr>
              <a:t>Promotion de la santé reproductive et soins préconception</a:t>
            </a:r>
          </a:p>
          <a:p>
            <a:pPr lvl="2" rtl="0">
              <a:buClr>
                <a:schemeClr val="tx2"/>
              </a:buClr>
              <a:buSzPct val="65000"/>
              <a:defRPr/>
            </a:pPr>
            <a:r>
              <a:rPr lang="fr-FR" sz="2200" b="1">
                <a:solidFill>
                  <a:schemeClr val="tx2"/>
                </a:solidFill>
              </a:rPr>
              <a:t>Acide folique, vaccins, éviter l’alcool, le tabagisme et la consommation de certains médicaments</a:t>
            </a:r>
          </a:p>
          <a:p>
            <a:pPr lvl="1" rtl="0" eaLnBrk="1" fontAlgn="auto" hangingPunct="1">
              <a:spcAft>
                <a:spcPts val="0"/>
              </a:spcAft>
              <a:buClr>
                <a:schemeClr val="tx2"/>
              </a:buClr>
              <a:buSzPct val="65000"/>
              <a:defRPr/>
            </a:pPr>
            <a:endParaRPr lang="en-US" sz="2200" b="1" dirty="0">
              <a:solidFill>
                <a:schemeClr val="tx2"/>
              </a:solidFill>
            </a:endParaRPr>
          </a:p>
          <a:p>
            <a:pPr rtl="0" eaLnBrk="1" fontAlgn="auto" hangingPunct="1">
              <a:spcAft>
                <a:spcPts val="0"/>
              </a:spcAft>
              <a:buClr>
                <a:schemeClr val="tx2"/>
              </a:buClr>
              <a:buSzPct val="65000"/>
              <a:buFont typeface="Wingdings" panose="05000000000000000000" pitchFamily="2" charset="2"/>
              <a:buChar char="q"/>
              <a:defRPr/>
            </a:pPr>
            <a:r>
              <a:rPr lang="fr-FR" sz="2200" b="1">
                <a:solidFill>
                  <a:schemeClr val="tx2"/>
                </a:solidFill>
              </a:rPr>
              <a:t> Secondaires</a:t>
            </a:r>
          </a:p>
          <a:p>
            <a:pPr lvl="1" rtl="0" eaLnBrk="1" fontAlgn="auto" hangingPunct="1">
              <a:spcAft>
                <a:spcPts val="0"/>
              </a:spcAft>
              <a:buClr>
                <a:schemeClr val="tx2"/>
              </a:buClr>
              <a:buSzPct val="65000"/>
              <a:buFont typeface="Arial" panose="020B0604020202020204" pitchFamily="34" charset="0"/>
              <a:buChar char="•"/>
              <a:defRPr/>
            </a:pPr>
            <a:r>
              <a:rPr lang="fr-FR" sz="2200" b="1">
                <a:solidFill>
                  <a:schemeClr val="tx2"/>
                </a:solidFill>
              </a:rPr>
              <a:t>Dépistage du nouveau-né</a:t>
            </a:r>
          </a:p>
          <a:p>
            <a:pPr lvl="2" rtl="0">
              <a:buClr>
                <a:schemeClr val="tx2"/>
              </a:buClr>
              <a:buSzPct val="65000"/>
              <a:defRPr/>
            </a:pPr>
            <a:r>
              <a:rPr lang="fr-FR" sz="2200" b="1">
                <a:solidFill>
                  <a:schemeClr val="tx2"/>
                </a:solidFill>
              </a:rPr>
              <a:t>Maladies métaboliques</a:t>
            </a:r>
          </a:p>
          <a:p>
            <a:pPr lvl="1" rtl="0" eaLnBrk="1" fontAlgn="auto" hangingPunct="1">
              <a:spcAft>
                <a:spcPts val="0"/>
              </a:spcAft>
              <a:buClr>
                <a:schemeClr val="tx2"/>
              </a:buClr>
              <a:buSzPct val="65000"/>
              <a:defRPr/>
            </a:pPr>
            <a:endParaRPr lang="en-US" sz="2200" b="1" dirty="0">
              <a:solidFill>
                <a:schemeClr val="tx2"/>
              </a:solidFill>
            </a:endParaRPr>
          </a:p>
          <a:p>
            <a:pPr rtl="0" eaLnBrk="1" fontAlgn="auto" hangingPunct="1">
              <a:spcAft>
                <a:spcPts val="0"/>
              </a:spcAft>
              <a:buClr>
                <a:schemeClr val="tx2"/>
              </a:buClr>
              <a:buSzPct val="65000"/>
              <a:buFont typeface="Wingdings" panose="05000000000000000000" pitchFamily="2" charset="2"/>
              <a:buChar char="q"/>
              <a:defRPr/>
            </a:pPr>
            <a:r>
              <a:rPr lang="fr-FR" sz="2200" b="1">
                <a:solidFill>
                  <a:schemeClr val="tx2"/>
                </a:solidFill>
              </a:rPr>
              <a:t> Avant la conception ou après un diagnostic prénatal</a:t>
            </a:r>
          </a:p>
          <a:p>
            <a:pPr lvl="1" rtl="0" eaLnBrk="1" fontAlgn="auto" hangingPunct="1">
              <a:spcAft>
                <a:spcPts val="0"/>
              </a:spcAft>
              <a:buClr>
                <a:schemeClr val="tx2"/>
              </a:buClr>
              <a:buSzPct val="65000"/>
              <a:buFont typeface="Arial" panose="020B0604020202020204" pitchFamily="34" charset="0"/>
              <a:buChar char="•"/>
              <a:defRPr/>
            </a:pPr>
            <a:r>
              <a:rPr lang="fr-FR" sz="2200" b="1">
                <a:solidFill>
                  <a:schemeClr val="tx2"/>
                </a:solidFill>
              </a:rPr>
              <a:t>Conseil</a:t>
            </a:r>
          </a:p>
        </p:txBody>
      </p:sp>
    </p:spTree>
    <p:extLst>
      <p:ext uri="{BB962C8B-B14F-4D97-AF65-F5344CB8AC3E}">
        <p14:creationId xmlns:p14="http://schemas.microsoft.com/office/powerpoint/2010/main" xmlns="" val="3916477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p:cTn id="4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3">
                                            <p:txEl>
                                              <p:pRg st="9" end="9"/>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p:cTn id="5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rtlCol="0">
            <a:noAutofit/>
          </a:bodyPr>
          <a:lstStyle/>
          <a:p>
            <a:pPr algn="ctr" rtl="0"/>
            <a:r>
              <a:rPr lang="fr-FR" sz="2800" b="1">
                <a:solidFill>
                  <a:schemeClr val="tx2"/>
                </a:solidFill>
                <a:latin typeface="+mn-lt"/>
              </a:rPr>
              <a:t>Anomalies congénitales : cinq « messages à retenir »</a:t>
            </a:r>
            <a:r>
              <a:rPr lang="en-US" sz="2800" b="1" dirty="0">
                <a:solidFill>
                  <a:schemeClr val="tx2"/>
                </a:solidFill>
                <a:latin typeface="+mn-lt"/>
              </a:rPr>
              <a:t/>
            </a:r>
            <a:br>
              <a:rPr lang="en-US" sz="2800" b="1" dirty="0">
                <a:solidFill>
                  <a:schemeClr val="tx2"/>
                </a:solidFill>
                <a:latin typeface="+mn-lt"/>
              </a:rPr>
            </a:br>
            <a:endParaRPr lang="en-U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rtlCol="0">
            <a:normAutofit lnSpcReduction="10000"/>
          </a:bodyPr>
          <a:lstStyle/>
          <a:p>
            <a:pPr marL="457200" indent="-457200" rtl="0">
              <a:spcAft>
                <a:spcPts val="1200"/>
              </a:spcAft>
              <a:buFont typeface="+mj-lt"/>
              <a:buAutoNum type="arabicPeriod"/>
            </a:pPr>
            <a:r>
              <a:rPr lang="fr-FR" sz="2400" b="1">
                <a:solidFill>
                  <a:schemeClr val="tx2"/>
                </a:solidFill>
              </a:rPr>
              <a:t>Anomalies congénitales : un groupe spécifique appartenant à la catégorie des maladies congénitales</a:t>
            </a:r>
          </a:p>
          <a:p>
            <a:pPr marL="457200" indent="-457200" rtl="0">
              <a:spcAft>
                <a:spcPts val="1200"/>
              </a:spcAft>
              <a:buFont typeface="+mj-lt"/>
              <a:buAutoNum type="arabicPeriod"/>
            </a:pPr>
            <a:r>
              <a:rPr lang="fr-FR" sz="2400" b="1">
                <a:solidFill>
                  <a:schemeClr val="tx2"/>
                </a:solidFill>
              </a:rPr>
              <a:t>Étiologie : des connaissances en hausse ouvrent de nouvelles possibilités de prévention </a:t>
            </a:r>
          </a:p>
          <a:p>
            <a:pPr marL="457200" indent="-457200" rtl="0">
              <a:spcAft>
                <a:spcPts val="1200"/>
              </a:spcAft>
              <a:buFont typeface="+mj-lt"/>
              <a:buAutoNum type="arabicPeriod"/>
            </a:pPr>
            <a:r>
              <a:rPr lang="fr-FR" sz="2400" b="1">
                <a:solidFill>
                  <a:schemeClr val="tx2"/>
                </a:solidFill>
              </a:rPr>
              <a:t>Charge : élevée dans le monde entier ; en hausse relative dans les pays aux ressources faibles et moyennes</a:t>
            </a:r>
          </a:p>
          <a:p>
            <a:pPr marL="457200" indent="-457200" rtl="0">
              <a:spcAft>
                <a:spcPts val="1200"/>
              </a:spcAft>
              <a:buFont typeface="+mj-lt"/>
              <a:buAutoNum type="arabicPeriod"/>
            </a:pPr>
            <a:r>
              <a:rPr lang="fr-FR" sz="2400" b="1">
                <a:solidFill>
                  <a:schemeClr val="tx2"/>
                </a:solidFill>
              </a:rPr>
              <a:t>Interventions : faire baisser la charge, mettre en œuvre à grande échelle</a:t>
            </a:r>
          </a:p>
          <a:p>
            <a:pPr marL="457200" indent="-457200" rtl="0">
              <a:spcAft>
                <a:spcPts val="1200"/>
              </a:spcAft>
              <a:buFont typeface="+mj-lt"/>
              <a:buAutoNum type="arabicPeriod"/>
            </a:pPr>
            <a:r>
              <a:rPr lang="fr-FR" sz="2400" b="1">
                <a:solidFill>
                  <a:schemeClr val="tx2"/>
                </a:solidFill>
              </a:rPr>
              <a:t>Surveillance de la santé publique : un outil nécessaire et puissant </a:t>
            </a:r>
          </a:p>
        </p:txBody>
      </p:sp>
    </p:spTree>
    <p:extLst>
      <p:ext uri="{BB962C8B-B14F-4D97-AF65-F5344CB8AC3E}">
        <p14:creationId xmlns:p14="http://schemas.microsoft.com/office/powerpoint/2010/main" xmlns="" val="87032512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a:spLocks noGrp="1"/>
          </p:cNvSpPr>
          <p:nvPr>
            <p:ph type="title"/>
          </p:nvPr>
        </p:nvSpPr>
        <p:spPr>
          <a:xfrm>
            <a:off x="381000" y="650875"/>
            <a:ext cx="8210550" cy="487363"/>
          </a:xfrm>
        </p:spPr>
        <p:txBody>
          <a:bodyPr rtlCol="0">
            <a:noAutofit/>
          </a:bodyPr>
          <a:lstStyle/>
          <a:p>
            <a:pPr algn="ctr" rtl="0"/>
            <a:r>
              <a:rPr lang="fr-FR" sz="3200" b="1">
                <a:solidFill>
                  <a:schemeClr val="tx2"/>
                </a:solidFill>
                <a:latin typeface="+mn-lt"/>
              </a:rPr>
              <a:t>Surveillance de la santé publique : un outil nécessaire</a:t>
            </a:r>
            <a:endParaRPr lang="en-US" sz="3200" b="1" dirty="0">
              <a:solidFill>
                <a:schemeClr val="tx2"/>
              </a:solidFill>
              <a:latin typeface="+mn-lt"/>
            </a:endParaRPr>
          </a:p>
        </p:txBody>
      </p:sp>
      <p:sp>
        <p:nvSpPr>
          <p:cNvPr id="2" name="Rectangle 1"/>
          <p:cNvSpPr/>
          <p:nvPr/>
        </p:nvSpPr>
        <p:spPr>
          <a:xfrm>
            <a:off x="452582" y="2209800"/>
            <a:ext cx="5110018" cy="3016210"/>
          </a:xfrm>
          <a:prstGeom prst="rect">
            <a:avLst/>
          </a:prstGeom>
        </p:spPr>
        <p:txBody>
          <a:bodyPr wrap="square" rtlCol="0">
            <a:spAutoFit/>
          </a:bodyPr>
          <a:lstStyle/>
          <a:p>
            <a:pPr rtl="0"/>
            <a:r>
              <a:rPr lang="fr-FR" sz="2000" b="1">
                <a:solidFill>
                  <a:schemeClr val="tx2"/>
                </a:solidFill>
              </a:rPr>
              <a:t>Définie comme la collecte, l’analyse et l’interprétation </a:t>
            </a:r>
            <a:r>
              <a:rPr lang="fr-FR" sz="2000" b="1" u="sng">
                <a:solidFill>
                  <a:schemeClr val="tx2"/>
                </a:solidFill>
              </a:rPr>
              <a:t>continue</a:t>
            </a:r>
            <a:r>
              <a:rPr lang="fr-FR" sz="2000" b="1">
                <a:solidFill>
                  <a:schemeClr val="tx2"/>
                </a:solidFill>
              </a:rPr>
              <a:t> et </a:t>
            </a:r>
            <a:r>
              <a:rPr lang="fr-FR" sz="2000" b="1" u="sng">
                <a:solidFill>
                  <a:schemeClr val="tx2"/>
                </a:solidFill>
              </a:rPr>
              <a:t>systématique</a:t>
            </a:r>
            <a:r>
              <a:rPr lang="fr-FR" sz="2000" b="1">
                <a:solidFill>
                  <a:schemeClr val="tx2"/>
                </a:solidFill>
              </a:rPr>
              <a:t> des données de santé essentielles pour la planification, la mise en œuvre et l’évaluation de la pratique de santé publique</a:t>
            </a:r>
          </a:p>
          <a:p>
            <a:pPr rtl="0"/>
            <a:endParaRPr lang="en-US" dirty="0">
              <a:solidFill>
                <a:schemeClr val="tx2"/>
              </a:solidFill>
            </a:endParaRPr>
          </a:p>
          <a:p>
            <a:pPr lvl="1" rtl="0"/>
            <a:r>
              <a:rPr lang="fr-FR" sz="2400" b="1" u="sng">
                <a:solidFill>
                  <a:schemeClr val="tx2"/>
                </a:solidFill>
              </a:rPr>
              <a:t>Fondamentaux</a:t>
            </a:r>
            <a:r>
              <a:rPr lang="fr-FR" sz="2400" b="1">
                <a:solidFill>
                  <a:schemeClr val="tx2"/>
                </a:solidFill>
              </a:rPr>
              <a:t> : continues, systématiques, liées à la pratique de santé publique (information pour l’action) </a:t>
            </a:r>
          </a:p>
        </p:txBody>
      </p:sp>
      <p:grpSp>
        <p:nvGrpSpPr>
          <p:cNvPr id="7" name="Gruppo 17" descr="definition of public health surveillance"/>
          <p:cNvGrpSpPr/>
          <p:nvPr/>
        </p:nvGrpSpPr>
        <p:grpSpPr>
          <a:xfrm rot="19819325">
            <a:off x="6090436" y="2397873"/>
            <a:ext cx="2335441" cy="2524022"/>
            <a:chOff x="2571489" y="1030981"/>
            <a:chExt cx="4069289" cy="4174616"/>
          </a:xfrm>
        </p:grpSpPr>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8205" r="12399"/>
            <a:stretch/>
          </p:blipFill>
          <p:spPr bwMode="auto">
            <a:xfrm>
              <a:off x="2571489" y="1030981"/>
              <a:ext cx="4069289" cy="4174616"/>
            </a:xfrm>
            <a:prstGeom prst="rect">
              <a:avLst/>
            </a:prstGeom>
            <a:noFill/>
            <a:ln w="9525">
              <a:noFill/>
              <a:miter lim="800000"/>
              <a:headEnd/>
              <a:tailEnd/>
            </a:ln>
          </p:spPr>
        </p:pic>
        <p:sp>
          <p:nvSpPr>
            <p:cNvPr id="9" name="Ovale 8"/>
            <p:cNvSpPr/>
            <p:nvPr/>
          </p:nvSpPr>
          <p:spPr>
            <a:xfrm>
              <a:off x="3370188" y="2133526"/>
              <a:ext cx="2088232" cy="2016224"/>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2"/>
                </a:solidFill>
              </a:endParaRPr>
            </a:p>
          </p:txBody>
        </p:sp>
      </p:grpSp>
    </p:spTree>
    <p:extLst>
      <p:ext uri="{BB962C8B-B14F-4D97-AF65-F5344CB8AC3E}">
        <p14:creationId xmlns:p14="http://schemas.microsoft.com/office/powerpoint/2010/main" xmlns="" val="25651425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136525"/>
            <a:ext cx="9144000" cy="854075"/>
          </a:xfrm>
        </p:spPr>
        <p:txBody>
          <a:bodyPr rtlCol="0">
            <a:noAutofit/>
          </a:bodyPr>
          <a:lstStyle/>
          <a:p>
            <a:pPr algn="ctr" rtl="0"/>
            <a:r>
              <a:rPr lang="en-US" sz="3600" dirty="0">
                <a:solidFill>
                  <a:schemeClr val="tx2"/>
                </a:solidFill>
                <a:latin typeface="+mn-lt"/>
              </a:rPr>
              <a:t/>
            </a:r>
            <a:br>
              <a:rPr lang="en-US" sz="3600" dirty="0">
                <a:solidFill>
                  <a:schemeClr val="tx2"/>
                </a:solidFill>
                <a:latin typeface="+mn-lt"/>
              </a:rPr>
            </a:br>
            <a:r>
              <a:rPr lang="fr-FR" sz="3200" b="1">
                <a:solidFill>
                  <a:schemeClr val="tx2"/>
                </a:solidFill>
                <a:latin typeface="+mn-lt"/>
              </a:rPr>
              <a:t>Remerciements</a:t>
            </a:r>
            <a:endParaRPr lang="en-US" sz="3200" b="1" dirty="0">
              <a:solidFill>
                <a:schemeClr val="tx2"/>
              </a:solidFill>
              <a:latin typeface="+mn-lt"/>
            </a:endParaRPr>
          </a:p>
        </p:txBody>
      </p:sp>
      <p:sp>
        <p:nvSpPr>
          <p:cNvPr id="10" name="Content Placeholder 2"/>
          <p:cNvSpPr>
            <a:spLocks noGrp="1"/>
          </p:cNvSpPr>
          <p:nvPr>
            <p:ph idx="1"/>
          </p:nvPr>
        </p:nvSpPr>
        <p:spPr>
          <a:xfrm>
            <a:off x="457200" y="1219200"/>
            <a:ext cx="8229600" cy="4953000"/>
          </a:xfrm>
        </p:spPr>
        <p:txBody>
          <a:bodyPr rtlCol="0"/>
          <a:lstStyle/>
          <a:p>
            <a:pPr lvl="1" rtl="0">
              <a:buClr>
                <a:schemeClr val="tx1"/>
              </a:buClr>
              <a:buSzPct val="65000"/>
              <a:buFont typeface="Wingdings" pitchFamily="2" charset="2"/>
              <a:buChar char="q"/>
            </a:pPr>
            <a:endParaRPr lang="en-US" sz="1800" b="1" dirty="0">
              <a:solidFill>
                <a:schemeClr val="tx2"/>
              </a:solidFill>
            </a:endParaRPr>
          </a:p>
          <a:p>
            <a:pPr rtl="0">
              <a:buClr>
                <a:schemeClr val="tx2"/>
              </a:buClr>
              <a:buSzPct val="65000"/>
              <a:buFont typeface="Wingdings" pitchFamily="2" charset="2"/>
              <a:buChar char="q"/>
            </a:pPr>
            <a:r>
              <a:rPr lang="fr-FR" sz="1800" b="1">
                <a:solidFill>
                  <a:schemeClr val="tx2"/>
                </a:solidFill>
              </a:rPr>
              <a:t>Centre de diffusion pour la surveillance et la recherche des anomalies congénitales</a:t>
            </a:r>
          </a:p>
          <a:p>
            <a:pPr lvl="1" rtl="0">
              <a:buClr>
                <a:schemeClr val="tx2"/>
              </a:buClr>
              <a:buSzPct val="65000"/>
              <a:buFont typeface="Wingdings" pitchFamily="2" charset="2"/>
              <a:buChar char="§"/>
            </a:pPr>
            <a:r>
              <a:rPr lang="fr-FR" sz="1800" b="1">
                <a:solidFill>
                  <a:schemeClr val="tx2"/>
                </a:solidFill>
              </a:rPr>
              <a:t>Pierpaolo Mastroiacovo</a:t>
            </a:r>
          </a:p>
          <a:p>
            <a:pPr lvl="1" rtl="0">
              <a:buClr>
                <a:schemeClr val="tx2"/>
              </a:buClr>
              <a:buSzPct val="65000"/>
              <a:buFont typeface="Wingdings" pitchFamily="2" charset="2"/>
              <a:buChar char="§"/>
            </a:pPr>
            <a:r>
              <a:rPr lang="fr-FR" sz="1800" b="1">
                <a:solidFill>
                  <a:schemeClr val="tx2"/>
                </a:solidFill>
              </a:rPr>
              <a:t>Lorenzo Botto</a:t>
            </a:r>
            <a:endParaRPr lang="en-US" sz="1800" b="1" dirty="0">
              <a:solidFill>
                <a:schemeClr val="tx2"/>
              </a:solidFill>
            </a:endParaRPr>
          </a:p>
          <a:p>
            <a:pPr rtl="0">
              <a:buClr>
                <a:schemeClr val="tx2"/>
              </a:buClr>
              <a:buSzPct val="65000"/>
              <a:buFont typeface="Wingdings" pitchFamily="2" charset="2"/>
              <a:buChar char="q"/>
            </a:pPr>
            <a:r>
              <a:rPr lang="fr-FR" sz="1800" b="1">
                <a:solidFill>
                  <a:schemeClr val="tx2"/>
                </a:solidFill>
              </a:rPr>
              <a:t>Organisation mondiale de la santé/Siège</a:t>
            </a:r>
          </a:p>
          <a:p>
            <a:pPr lvl="1" rtl="0">
              <a:buClr>
                <a:schemeClr val="tx2"/>
              </a:buClr>
              <a:buSzPct val="65000"/>
              <a:buFont typeface="Wingdings" pitchFamily="2" charset="2"/>
              <a:buChar char="§"/>
            </a:pPr>
            <a:r>
              <a:rPr lang="fr-FR" sz="1800" b="1">
                <a:solidFill>
                  <a:schemeClr val="tx2"/>
                </a:solidFill>
              </a:rPr>
              <a:t>Juan Pablo Peña- Rosas</a:t>
            </a:r>
          </a:p>
          <a:p>
            <a:pPr rtl="0">
              <a:buClr>
                <a:schemeClr val="tx2"/>
              </a:buClr>
              <a:buSzPct val="65000"/>
              <a:buFont typeface="Wingdings" charset="2"/>
              <a:buChar char="q"/>
            </a:pPr>
            <a:r>
              <a:rPr lang="fr-FR" sz="1800" b="1">
                <a:solidFill>
                  <a:schemeClr val="tx2"/>
                </a:solidFill>
              </a:rPr>
              <a:t>CDC Centre national des anomalies congénitales et des troubles du développement</a:t>
            </a:r>
          </a:p>
          <a:p>
            <a:pPr lvl="1" rtl="0">
              <a:buClr>
                <a:schemeClr val="tx2"/>
              </a:buClr>
              <a:buSzPct val="80000"/>
              <a:buFont typeface="Wingdings" panose="05000000000000000000" pitchFamily="2" charset="2"/>
              <a:buChar char="§"/>
            </a:pPr>
            <a:r>
              <a:rPr lang="fr-FR" sz="1800" b="1">
                <a:solidFill>
                  <a:schemeClr val="tx2"/>
                </a:solidFill>
              </a:rPr>
              <a:t>Groupe de travail sur la surveillance</a:t>
            </a:r>
          </a:p>
        </p:txBody>
      </p:sp>
      <p:pic>
        <p:nvPicPr>
          <p:cNvPr id="4" name="Picture 2" descr="photo of CDC surveillance working group"/>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981200" y="4267200"/>
            <a:ext cx="5181600" cy="2019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811462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Vue d’ensemble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36</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p:txBody>
          <a:bodyPr rtlCol="0"/>
          <a:lstStyle/>
          <a:p>
            <a:pPr algn="ctr" rtl="0"/>
            <a:r>
              <a:rPr lang="fr-FR" b="1">
                <a:solidFill>
                  <a:schemeClr val="tx2"/>
                </a:solidFill>
              </a:rPr>
              <a:t>Des questions ? Si vous avez des questions, veuillez envoyer un e-mail à birthdefectscount@listserv.cdc.gov</a:t>
            </a:r>
            <a:endParaRPr lang="en-US" b="1" dirty="0">
              <a:solidFill>
                <a:schemeClr val="tx2"/>
              </a:solidFill>
            </a:endParaRPr>
          </a:p>
        </p:txBody>
      </p:sp>
      <p:pic>
        <p:nvPicPr>
          <p:cNvPr id="1029" name="Picture 5" descr="C:\Users\ail5\AppData\Local\Microsoft\Windows\Temporary Internet Files\Content.IE5\0P9SRHFC\MP90039008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1988840"/>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87749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739134" y="457200"/>
            <a:ext cx="7905750" cy="685800"/>
          </a:xfrm>
        </p:spPr>
        <p:txBody>
          <a:bodyPr rtlCol="0">
            <a:noAutofit/>
          </a:bodyPr>
          <a:lstStyle/>
          <a:p>
            <a:pPr algn="ctr" rtl="0"/>
            <a:r>
              <a:rPr lang="fr-FR" sz="3200" b="1">
                <a:solidFill>
                  <a:schemeClr val="tx2"/>
                </a:solidFill>
                <a:latin typeface="+mn-lt"/>
              </a:rPr>
              <a:t>Pathologies congénitales</a:t>
            </a:r>
          </a:p>
        </p:txBody>
      </p:sp>
      <p:grpSp>
        <p:nvGrpSpPr>
          <p:cNvPr id="6" name="Group 5" descr="birth defects can be structural or functional"/>
          <p:cNvGrpSpPr/>
          <p:nvPr/>
        </p:nvGrpSpPr>
        <p:grpSpPr>
          <a:xfrm>
            <a:off x="748691" y="1278448"/>
            <a:ext cx="7285308" cy="2153159"/>
            <a:chOff x="748691" y="1278448"/>
            <a:chExt cx="7285308" cy="2153159"/>
          </a:xfrm>
        </p:grpSpPr>
        <p:sp>
          <p:nvSpPr>
            <p:cNvPr id="28" name="CasellaDiTesto 27"/>
            <p:cNvSpPr txBox="1"/>
            <p:nvPr/>
          </p:nvSpPr>
          <p:spPr>
            <a:xfrm>
              <a:off x="748691" y="1905000"/>
              <a:ext cx="1996393" cy="830997"/>
            </a:xfrm>
            <a:prstGeom prst="rect">
              <a:avLst/>
            </a:prstGeom>
            <a:noFill/>
            <a:ln>
              <a:noFill/>
            </a:ln>
          </p:spPr>
          <p:txBody>
            <a:bodyPr wrap="square" rtlCol="0">
              <a:spAutoFit/>
            </a:bodyPr>
            <a:lstStyle/>
            <a:p>
              <a:pPr algn="ctr" rtl="0"/>
              <a:r>
                <a:rPr lang="fr-FR" sz="2400" b="1" dirty="0">
                  <a:solidFill>
                    <a:schemeClr val="tx2"/>
                  </a:solidFill>
                </a:rPr>
                <a:t>C</a:t>
              </a:r>
              <a:r>
                <a:rPr lang="fr-FR" sz="2400" b="1" dirty="0" smtClean="0">
                  <a:solidFill>
                    <a:schemeClr val="tx2"/>
                  </a:solidFill>
                </a:rPr>
                <a:t>ongénitales </a:t>
              </a:r>
              <a:endParaRPr lang="fr-FR" sz="2400" b="1" dirty="0">
                <a:solidFill>
                  <a:schemeClr val="tx2"/>
                </a:solidFill>
              </a:endParaRPr>
            </a:p>
            <a:p>
              <a:pPr algn="ctr" rtl="0"/>
              <a:r>
                <a:rPr lang="fr-FR" sz="2400" b="1" dirty="0">
                  <a:solidFill>
                    <a:schemeClr val="tx2"/>
                  </a:solidFill>
                </a:rPr>
                <a:t>structurelles</a:t>
              </a:r>
              <a:endParaRPr lang="it-IT" sz="2400" b="1" dirty="0">
                <a:solidFill>
                  <a:schemeClr val="tx2"/>
                </a:solidFill>
              </a:endParaRPr>
            </a:p>
          </p:txBody>
        </p:sp>
        <p:sp>
          <p:nvSpPr>
            <p:cNvPr id="31" name="Parentesi graffa aperta 30"/>
            <p:cNvSpPr/>
            <p:nvPr/>
          </p:nvSpPr>
          <p:spPr>
            <a:xfrm>
              <a:off x="2889100" y="1429396"/>
              <a:ext cx="432048" cy="1767041"/>
            </a:xfrm>
            <a:prstGeom prst="leftBrace">
              <a:avLst/>
            </a:prstGeom>
            <a:noFill/>
            <a:ln w="38100">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6168" name="CasellaDiTesto 7"/>
            <p:cNvSpPr txBox="1">
              <a:spLocks noChangeArrowheads="1"/>
            </p:cNvSpPr>
            <p:nvPr/>
          </p:nvSpPr>
          <p:spPr bwMode="auto">
            <a:xfrm>
              <a:off x="3203041" y="1559585"/>
              <a:ext cx="1565099" cy="461665"/>
            </a:xfrm>
            <a:prstGeom prst="rect">
              <a:avLst/>
            </a:prstGeom>
            <a:noFill/>
            <a:ln w="9525">
              <a:noFill/>
              <a:miter lim="800000"/>
              <a:headEnd/>
              <a:tailEnd/>
            </a:ln>
          </p:spPr>
          <p:txBody>
            <a:bodyPr wrap="square" rtlCol="0">
              <a:spAutoFit/>
            </a:bodyPr>
            <a:lstStyle/>
            <a:p>
              <a:pPr rtl="0"/>
              <a:r>
                <a:rPr lang="fr-FR" sz="2400" b="1">
                  <a:solidFill>
                    <a:schemeClr val="tx2"/>
                  </a:solidFill>
                  <a:latin typeface="Calibri" pitchFamily="34" charset="0"/>
                </a:rPr>
                <a:t>Anomalies</a:t>
              </a:r>
              <a:endParaRPr lang="en-US" sz="2400" b="1" dirty="0">
                <a:solidFill>
                  <a:schemeClr val="tx2"/>
                </a:solidFill>
                <a:latin typeface="Calibri" pitchFamily="34" charset="0"/>
              </a:endParaRPr>
            </a:p>
          </p:txBody>
        </p:sp>
        <p:pic>
          <p:nvPicPr>
            <p:cNvPr id="6170" name="Picture 8" descr="tetralogy_of_fallot_nolabels"/>
            <p:cNvPicPr>
              <a:picLocks noChangeAspect="1" noChangeArrowheads="1"/>
            </p:cNvPicPr>
            <p:nvPr/>
          </p:nvPicPr>
          <p:blipFill>
            <a:blip r:embed="rId3" cstate="print"/>
            <a:srcRect l="17725" t="10664" r="11377" b="14688"/>
            <a:stretch>
              <a:fillRect/>
            </a:stretch>
          </p:blipFill>
          <p:spPr bwMode="auto">
            <a:xfrm>
              <a:off x="5298156" y="1278448"/>
              <a:ext cx="885266" cy="1034469"/>
            </a:xfrm>
            <a:prstGeom prst="rect">
              <a:avLst/>
            </a:prstGeom>
            <a:noFill/>
            <a:ln w="9525">
              <a:solidFill>
                <a:srgbClr val="000000"/>
              </a:solidFill>
              <a:miter lim="800000"/>
              <a:headEnd/>
              <a:tailEnd/>
            </a:ln>
          </p:spPr>
        </p:pic>
        <p:pic>
          <p:nvPicPr>
            <p:cNvPr id="6169" name="Picture 4" descr="SpinaBifida"/>
            <p:cNvPicPr>
              <a:picLocks noChangeAspect="1" noChangeArrowheads="1"/>
            </p:cNvPicPr>
            <p:nvPr/>
          </p:nvPicPr>
          <p:blipFill>
            <a:blip r:embed="rId4" cstate="print"/>
            <a:srcRect t="8826"/>
            <a:stretch>
              <a:fillRect/>
            </a:stretch>
          </p:blipFill>
          <p:spPr bwMode="auto">
            <a:xfrm>
              <a:off x="6304899" y="1278448"/>
              <a:ext cx="1004316" cy="990854"/>
            </a:xfrm>
            <a:prstGeom prst="rect">
              <a:avLst/>
            </a:prstGeom>
            <a:noFill/>
            <a:ln w="9525">
              <a:solidFill>
                <a:srgbClr val="000000"/>
              </a:solidFill>
              <a:miter lim="800000"/>
              <a:headEnd/>
              <a:tailEnd/>
            </a:ln>
          </p:spPr>
        </p:pic>
        <p:pic>
          <p:nvPicPr>
            <p:cNvPr id="6171" name="Picture 8" descr="http://0.tqn.com/d/pediatrics/1/G/J/M/down_syndrome.jpg"/>
            <p:cNvPicPr>
              <a:picLocks noChangeAspect="1" noChangeArrowheads="1"/>
            </p:cNvPicPr>
            <p:nvPr/>
          </p:nvPicPr>
          <p:blipFill>
            <a:blip r:embed="rId5" cstate="print"/>
            <a:srcRect/>
            <a:stretch>
              <a:fillRect/>
            </a:stretch>
          </p:blipFill>
          <p:spPr bwMode="auto">
            <a:xfrm>
              <a:off x="7371531" y="1278448"/>
              <a:ext cx="662468" cy="990854"/>
            </a:xfrm>
            <a:prstGeom prst="rect">
              <a:avLst/>
            </a:prstGeom>
            <a:noFill/>
            <a:ln w="9525">
              <a:noFill/>
              <a:miter lim="800000"/>
              <a:headEnd/>
              <a:tailEnd/>
            </a:ln>
          </p:spPr>
        </p:pic>
        <p:sp>
          <p:nvSpPr>
            <p:cNvPr id="6165" name="CasellaDiTesto 8"/>
            <p:cNvSpPr txBox="1">
              <a:spLocks noChangeArrowheads="1"/>
            </p:cNvSpPr>
            <p:nvPr/>
          </p:nvSpPr>
          <p:spPr bwMode="auto">
            <a:xfrm>
              <a:off x="3239986" y="2590800"/>
              <a:ext cx="2058170" cy="461665"/>
            </a:xfrm>
            <a:prstGeom prst="rect">
              <a:avLst/>
            </a:prstGeom>
            <a:noFill/>
            <a:ln w="9525">
              <a:noFill/>
              <a:miter lim="800000"/>
              <a:headEnd/>
              <a:tailEnd/>
            </a:ln>
          </p:spPr>
          <p:txBody>
            <a:bodyPr wrap="square" rtlCol="0">
              <a:spAutoFit/>
            </a:bodyPr>
            <a:lstStyle/>
            <a:p>
              <a:pPr rtl="0"/>
              <a:r>
                <a:rPr lang="fr-FR" sz="2400" b="1" dirty="0">
                  <a:solidFill>
                    <a:schemeClr val="tx2"/>
                  </a:solidFill>
                  <a:latin typeface="Calibri" pitchFamily="34" charset="0"/>
                </a:rPr>
                <a:t>fonctionnelles</a:t>
              </a:r>
              <a:endParaRPr lang="en-US" sz="2400" b="1" dirty="0">
                <a:solidFill>
                  <a:schemeClr val="tx2"/>
                </a:solidFill>
                <a:latin typeface="Calibri" pitchFamily="34" charset="0"/>
              </a:endParaRPr>
            </a:p>
          </p:txBody>
        </p:sp>
        <p:pic>
          <p:nvPicPr>
            <p:cNvPr id="15" name="Picture 10" descr="http://www.healblog.net/wp-content/uploads/Deafness-4.jpg"/>
            <p:cNvPicPr>
              <a:picLocks noChangeAspect="1" noChangeArrowheads="1"/>
            </p:cNvPicPr>
            <p:nvPr/>
          </p:nvPicPr>
          <p:blipFill>
            <a:blip r:embed="rId6" cstate="print"/>
            <a:srcRect r="37308"/>
            <a:stretch>
              <a:fillRect/>
            </a:stretch>
          </p:blipFill>
          <p:spPr bwMode="auto">
            <a:xfrm>
              <a:off x="5298157" y="2372691"/>
              <a:ext cx="1018880" cy="1058916"/>
            </a:xfrm>
            <a:prstGeom prst="rect">
              <a:avLst/>
            </a:prstGeom>
            <a:noFill/>
            <a:ln>
              <a:solidFill>
                <a:schemeClr val="accent5">
                  <a:lumMod val="50000"/>
                </a:schemeClr>
              </a:solidFill>
            </a:ln>
          </p:spPr>
        </p:pic>
        <p:pic>
          <p:nvPicPr>
            <p:cNvPr id="16" name="Picture 12" descr="http://www.burke-eisner.com/media/cerebral-palsy-Small.JPG"/>
            <p:cNvPicPr>
              <a:picLocks noChangeAspect="1" noChangeArrowheads="1"/>
            </p:cNvPicPr>
            <p:nvPr/>
          </p:nvPicPr>
          <p:blipFill>
            <a:blip r:embed="rId7" cstate="print"/>
            <a:srcRect l="25096" t="9554" r="7981"/>
            <a:stretch>
              <a:fillRect/>
            </a:stretch>
          </p:blipFill>
          <p:spPr bwMode="auto">
            <a:xfrm>
              <a:off x="6408967" y="2372691"/>
              <a:ext cx="1174519" cy="1058915"/>
            </a:xfrm>
            <a:prstGeom prst="rect">
              <a:avLst/>
            </a:prstGeom>
            <a:noFill/>
            <a:ln w="19050">
              <a:solidFill>
                <a:schemeClr val="accent6">
                  <a:lumMod val="50000"/>
                </a:schemeClr>
              </a:solidFill>
            </a:ln>
          </p:spPr>
        </p:pic>
      </p:grpSp>
      <p:grpSp>
        <p:nvGrpSpPr>
          <p:cNvPr id="7" name="Group 6" descr="other congenital conditions for example IUGR and preterm birth "/>
          <p:cNvGrpSpPr/>
          <p:nvPr/>
        </p:nvGrpSpPr>
        <p:grpSpPr>
          <a:xfrm>
            <a:off x="1026604" y="4036329"/>
            <a:ext cx="6401650" cy="2218250"/>
            <a:chOff x="1026604" y="3628919"/>
            <a:chExt cx="6401650" cy="2218250"/>
          </a:xfrm>
        </p:grpSpPr>
        <p:sp>
          <p:nvSpPr>
            <p:cNvPr id="29" name="CasellaDiTesto 28"/>
            <p:cNvSpPr txBox="1"/>
            <p:nvPr/>
          </p:nvSpPr>
          <p:spPr>
            <a:xfrm>
              <a:off x="1026604" y="4632477"/>
              <a:ext cx="1682476" cy="461665"/>
            </a:xfrm>
            <a:prstGeom prst="rect">
              <a:avLst/>
            </a:prstGeom>
            <a:noFill/>
            <a:ln>
              <a:noFill/>
            </a:ln>
          </p:spPr>
          <p:txBody>
            <a:bodyPr wrap="square" rtlCol="0">
              <a:spAutoFit/>
            </a:bodyPr>
            <a:lstStyle/>
            <a:p>
              <a:pPr algn="ctr" rtl="0"/>
              <a:r>
                <a:rPr lang="fr-FR" sz="2400" b="1">
                  <a:solidFill>
                    <a:schemeClr val="tx2"/>
                  </a:solidFill>
                </a:rPr>
                <a:t>Autre </a:t>
              </a:r>
              <a:endParaRPr lang="it-IT" sz="2400" b="1" dirty="0">
                <a:solidFill>
                  <a:schemeClr val="tx2"/>
                </a:solidFill>
              </a:endParaRPr>
            </a:p>
          </p:txBody>
        </p:sp>
        <p:sp>
          <p:nvSpPr>
            <p:cNvPr id="32" name="Parentesi graffa aperta 31"/>
            <p:cNvSpPr/>
            <p:nvPr/>
          </p:nvSpPr>
          <p:spPr>
            <a:xfrm>
              <a:off x="2961108" y="3962398"/>
              <a:ext cx="432048" cy="1752599"/>
            </a:xfrm>
            <a:prstGeom prst="leftBrace">
              <a:avLst/>
            </a:prstGeom>
            <a:ln w="38100">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6162" name="CasellaDiTesto 9"/>
            <p:cNvSpPr txBox="1">
              <a:spLocks noChangeArrowheads="1"/>
            </p:cNvSpPr>
            <p:nvPr/>
          </p:nvSpPr>
          <p:spPr bwMode="auto">
            <a:xfrm>
              <a:off x="3276931" y="4038600"/>
              <a:ext cx="981144" cy="461665"/>
            </a:xfrm>
            <a:prstGeom prst="rect">
              <a:avLst/>
            </a:prstGeom>
            <a:noFill/>
            <a:ln w="9525">
              <a:noFill/>
              <a:miter lim="800000"/>
              <a:headEnd/>
              <a:tailEnd/>
            </a:ln>
          </p:spPr>
          <p:txBody>
            <a:bodyPr wrap="square" rtlCol="0">
              <a:spAutoFit/>
            </a:bodyPr>
            <a:lstStyle/>
            <a:p>
              <a:pPr rtl="0"/>
              <a:r>
                <a:rPr lang="fr-FR" sz="2400" b="1">
                  <a:solidFill>
                    <a:schemeClr val="tx2"/>
                  </a:solidFill>
                  <a:latin typeface="Calibri" pitchFamily="34" charset="0"/>
                </a:rPr>
                <a:t>RCIU </a:t>
              </a:r>
              <a:endParaRPr lang="en-US" sz="2400" b="1" dirty="0">
                <a:solidFill>
                  <a:schemeClr val="tx2"/>
                </a:solidFill>
                <a:latin typeface="Calibri" pitchFamily="34" charset="0"/>
              </a:endParaRPr>
            </a:p>
          </p:txBody>
        </p:sp>
        <p:pic>
          <p:nvPicPr>
            <p:cNvPr id="42" name="Picture 18" descr="http://www.drsharma.ca/wp-content/uploads/sharma-obesity-bigger-babies.jpg"/>
            <p:cNvPicPr>
              <a:picLocks noChangeAspect="1" noChangeArrowheads="1"/>
            </p:cNvPicPr>
            <p:nvPr/>
          </p:nvPicPr>
          <p:blipFill>
            <a:blip r:embed="rId8" cstate="print"/>
            <a:srcRect/>
            <a:stretch>
              <a:fillRect/>
            </a:stretch>
          </p:blipFill>
          <p:spPr bwMode="auto">
            <a:xfrm>
              <a:off x="5155583" y="3628919"/>
              <a:ext cx="1027840" cy="1118049"/>
            </a:xfrm>
            <a:prstGeom prst="rect">
              <a:avLst/>
            </a:prstGeom>
            <a:noFill/>
            <a:ln w="9525">
              <a:solidFill>
                <a:srgbClr val="002060"/>
              </a:solidFill>
              <a:miter lim="800000"/>
              <a:headEnd/>
              <a:tailEnd/>
            </a:ln>
          </p:spPr>
        </p:pic>
        <p:pic>
          <p:nvPicPr>
            <p:cNvPr id="6163" name="Picture 16" descr="http://upload.wikimedia.org/wikipedia/commons/thumb/2/2b/Weight_vs_gestational_Age.jpg/230px-Weight_vs_gestational_Age.jpg"/>
            <p:cNvPicPr>
              <a:picLocks noChangeAspect="1" noChangeArrowheads="1"/>
            </p:cNvPicPr>
            <p:nvPr/>
          </p:nvPicPr>
          <p:blipFill>
            <a:blip r:embed="rId9" cstate="print"/>
            <a:srcRect/>
            <a:stretch>
              <a:fillRect/>
            </a:stretch>
          </p:blipFill>
          <p:spPr bwMode="auto">
            <a:xfrm>
              <a:off x="6288755" y="3628919"/>
              <a:ext cx="1082775" cy="1114193"/>
            </a:xfrm>
            <a:prstGeom prst="rect">
              <a:avLst/>
            </a:prstGeom>
            <a:noFill/>
            <a:ln w="9525">
              <a:noFill/>
              <a:miter lim="800000"/>
              <a:headEnd/>
              <a:tailEnd/>
            </a:ln>
          </p:spPr>
        </p:pic>
        <p:sp>
          <p:nvSpPr>
            <p:cNvPr id="6159" name="CasellaDiTesto 10"/>
            <p:cNvSpPr txBox="1">
              <a:spLocks noChangeArrowheads="1"/>
            </p:cNvSpPr>
            <p:nvPr/>
          </p:nvSpPr>
          <p:spPr bwMode="auto">
            <a:xfrm>
              <a:off x="3279862" y="5002790"/>
              <a:ext cx="2078730" cy="461665"/>
            </a:xfrm>
            <a:prstGeom prst="rect">
              <a:avLst/>
            </a:prstGeom>
            <a:noFill/>
            <a:ln w="9525">
              <a:noFill/>
              <a:miter lim="800000"/>
              <a:headEnd/>
              <a:tailEnd/>
            </a:ln>
          </p:spPr>
          <p:txBody>
            <a:bodyPr wrap="square" rtlCol="0">
              <a:spAutoFit/>
            </a:bodyPr>
            <a:lstStyle/>
            <a:p>
              <a:pPr rtl="0"/>
              <a:r>
                <a:rPr lang="fr-FR" sz="2400" b="1" dirty="0">
                  <a:solidFill>
                    <a:schemeClr val="tx2"/>
                  </a:solidFill>
                  <a:latin typeface="Calibri" pitchFamily="34" charset="0"/>
                </a:rPr>
                <a:t>Naissance prématurée</a:t>
              </a:r>
              <a:endParaRPr lang="en-US" sz="2400" b="1" dirty="0">
                <a:solidFill>
                  <a:schemeClr val="tx2"/>
                </a:solidFill>
                <a:latin typeface="Calibri" pitchFamily="34" charset="0"/>
              </a:endParaRPr>
            </a:p>
          </p:txBody>
        </p:sp>
        <p:pic>
          <p:nvPicPr>
            <p:cNvPr id="6161" name="Picture 2" descr="http://sonographydegree.net/wp-content/uploads/2011/04/premature-baby.jpg"/>
            <p:cNvPicPr>
              <a:picLocks noChangeAspect="1" noChangeArrowheads="1"/>
            </p:cNvPicPr>
            <p:nvPr/>
          </p:nvPicPr>
          <p:blipFill>
            <a:blip r:embed="rId10" cstate="print"/>
            <a:srcRect/>
            <a:stretch>
              <a:fillRect/>
            </a:stretch>
          </p:blipFill>
          <p:spPr bwMode="auto">
            <a:xfrm>
              <a:off x="5155583" y="4910436"/>
              <a:ext cx="1152746" cy="936733"/>
            </a:xfrm>
            <a:prstGeom prst="rect">
              <a:avLst/>
            </a:prstGeom>
            <a:noFill/>
            <a:ln w="9525">
              <a:solidFill>
                <a:srgbClr val="002060"/>
              </a:solidFill>
              <a:miter lim="800000"/>
              <a:headEnd/>
              <a:tailEnd/>
            </a:ln>
          </p:spPr>
        </p:pic>
        <p:pic>
          <p:nvPicPr>
            <p:cNvPr id="6160" name="Picture 2" descr="http://www.dailymarion.com/wp-content/uploads/2011/03/preemie-feet.jpg"/>
            <p:cNvPicPr>
              <a:picLocks noChangeAspect="1" noChangeArrowheads="1"/>
            </p:cNvPicPr>
            <p:nvPr/>
          </p:nvPicPr>
          <p:blipFill rotWithShape="1">
            <a:blip r:embed="rId11" cstate="screen">
              <a:extLst>
                <a:ext uri="{28A0092B-C50C-407E-A947-70E740481C1C}">
                  <a14:useLocalDpi xmlns:a14="http://schemas.microsoft.com/office/drawing/2010/main" xmlns=""/>
                </a:ext>
              </a:extLst>
            </a:blip>
            <a:srcRect/>
            <a:stretch/>
          </p:blipFill>
          <p:spPr bwMode="auto">
            <a:xfrm>
              <a:off x="6364955" y="4903685"/>
              <a:ext cx="1063299" cy="943484"/>
            </a:xfrm>
            <a:prstGeom prst="rect">
              <a:avLst/>
            </a:prstGeom>
            <a:noFill/>
            <a:ln w="9525">
              <a:solidFill>
                <a:srgbClr val="002060"/>
              </a:solidFill>
              <a:miter lim="800000"/>
              <a:headEnd/>
              <a:tailEnd/>
            </a:ln>
          </p:spPr>
        </p:pic>
      </p:grpSp>
      <p:sp>
        <p:nvSpPr>
          <p:cNvPr id="22" name="Parentesi graffa aperta 30" descr="open parenthesis"/>
          <p:cNvSpPr/>
          <p:nvPr/>
        </p:nvSpPr>
        <p:spPr>
          <a:xfrm>
            <a:off x="2807400" y="1489170"/>
            <a:ext cx="432048" cy="1767041"/>
          </a:xfrm>
          <a:prstGeom prst="lef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solidFill>
                <a:schemeClr val="tx2"/>
              </a:solidFill>
            </a:endParaRPr>
          </a:p>
        </p:txBody>
      </p:sp>
      <p:sp>
        <p:nvSpPr>
          <p:cNvPr id="23" name="Parentesi graffa aperta 30" descr="open parenthesis"/>
          <p:cNvSpPr/>
          <p:nvPr/>
        </p:nvSpPr>
        <p:spPr>
          <a:xfrm>
            <a:off x="2725786" y="4396808"/>
            <a:ext cx="432048" cy="1767041"/>
          </a:xfrm>
          <a:prstGeom prst="lef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solidFill>
                <a:schemeClr val="tx2"/>
              </a:solidFill>
            </a:endParaRPr>
          </a:p>
        </p:txBody>
      </p:sp>
    </p:spTree>
    <p:extLst>
      <p:ext uri="{BB962C8B-B14F-4D97-AF65-F5344CB8AC3E}">
        <p14:creationId xmlns:p14="http://schemas.microsoft.com/office/powerpoint/2010/main" xmlns="" val="12661915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609600"/>
            <a:ext cx="8362950" cy="609600"/>
          </a:xfrm>
          <a:prstGeom prst="rect">
            <a:avLst/>
          </a:prstGeom>
        </p:spPr>
        <p:txBody>
          <a:bodyPr rtlCol="0">
            <a:noAutofit/>
          </a:bodyPr>
          <a:lstStyle/>
          <a:p>
            <a:pPr algn="ctr" rtl="0"/>
            <a:r>
              <a:rPr lang="fr-FR" sz="3200" b="1">
                <a:solidFill>
                  <a:schemeClr val="tx2"/>
                </a:solidFill>
                <a:latin typeface="+mn-lt"/>
              </a:rPr>
              <a:t>Anomalies congénitales : classification</a:t>
            </a:r>
            <a:endParaRPr lang="en-US" sz="3200" b="1" dirty="0">
              <a:solidFill>
                <a:schemeClr val="tx2"/>
              </a:solidFill>
              <a:latin typeface="+mn-lt"/>
            </a:endParaRPr>
          </a:p>
        </p:txBody>
      </p:sp>
      <p:grpSp>
        <p:nvGrpSpPr>
          <p:cNvPr id="3" name="Group 2" descr="ICD-10 Chapter XVII codes are Q00-Q99"/>
          <p:cNvGrpSpPr/>
          <p:nvPr/>
        </p:nvGrpSpPr>
        <p:grpSpPr>
          <a:xfrm>
            <a:off x="879166" y="1828800"/>
            <a:ext cx="6628101" cy="929697"/>
            <a:chOff x="879166" y="1828800"/>
            <a:chExt cx="6628101" cy="929697"/>
          </a:xfrm>
        </p:grpSpPr>
        <p:sp>
          <p:nvSpPr>
            <p:cNvPr id="4" name="CasellaDiTesto 3"/>
            <p:cNvSpPr txBox="1"/>
            <p:nvPr/>
          </p:nvSpPr>
          <p:spPr>
            <a:xfrm>
              <a:off x="879166" y="1927500"/>
              <a:ext cx="2971800" cy="830997"/>
            </a:xfrm>
            <a:prstGeom prst="rect">
              <a:avLst/>
            </a:prstGeom>
            <a:noFill/>
          </p:spPr>
          <p:txBody>
            <a:bodyPr wrap="square" rtlCol="0" anchor="ctr">
              <a:spAutoFit/>
            </a:bodyPr>
            <a:lstStyle/>
            <a:p>
              <a:pPr algn="ctr" rtl="0"/>
              <a:r>
                <a:rPr lang="fr-FR" sz="2400" b="1">
                  <a:solidFill>
                    <a:schemeClr val="tx2"/>
                  </a:solidFill>
                </a:rPr>
                <a:t>Anomalies </a:t>
              </a:r>
            </a:p>
            <a:p>
              <a:pPr algn="ctr" rtl="0"/>
              <a:r>
                <a:rPr lang="fr-FR" sz="2400" b="1">
                  <a:solidFill>
                    <a:schemeClr val="tx2"/>
                  </a:solidFill>
                </a:rPr>
                <a:t>de la structure corporelle</a:t>
              </a:r>
              <a:endParaRPr lang="en-US" sz="2400" b="1" dirty="0">
                <a:solidFill>
                  <a:schemeClr val="tx2"/>
                </a:solidFill>
              </a:endParaRPr>
            </a:p>
          </p:txBody>
        </p:sp>
        <p:cxnSp>
          <p:nvCxnSpPr>
            <p:cNvPr id="15" name="Connettore 2 14"/>
            <p:cNvCxnSpPr/>
            <p:nvPr/>
          </p:nvCxnSpPr>
          <p:spPr>
            <a:xfrm>
              <a:off x="3774766" y="2311568"/>
              <a:ext cx="576064"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452939" y="1828800"/>
              <a:ext cx="3054328" cy="830997"/>
            </a:xfrm>
            <a:prstGeom prst="rect">
              <a:avLst/>
            </a:prstGeom>
            <a:solidFill>
              <a:schemeClr val="accent1"/>
            </a:solidFill>
            <a:ln>
              <a:solidFill>
                <a:srgbClr val="002060"/>
              </a:solidFill>
            </a:ln>
          </p:spPr>
          <p:txBody>
            <a:bodyPr wrap="square" rtlCol="0">
              <a:spAutoFit/>
            </a:bodyPr>
            <a:lstStyle/>
            <a:p>
              <a:pPr algn="ctr" rtl="0"/>
              <a:r>
                <a:rPr lang="fr-FR" sz="2400" b="1">
                  <a:solidFill>
                    <a:srgbClr val="002060"/>
                  </a:solidFill>
                </a:rPr>
                <a:t>ICD-10 Chapter  XVII </a:t>
              </a:r>
            </a:p>
            <a:p>
              <a:pPr algn="ctr" rtl="0"/>
              <a:r>
                <a:rPr lang="fr-FR" sz="2400" b="1">
                  <a:solidFill>
                    <a:srgbClr val="002060"/>
                  </a:solidFill>
                </a:rPr>
                <a:t>Q00-Q99</a:t>
              </a:r>
              <a:endParaRPr lang="en-US" sz="2400" b="1" dirty="0">
                <a:solidFill>
                  <a:srgbClr val="002060"/>
                </a:solidFill>
              </a:endParaRPr>
            </a:p>
          </p:txBody>
        </p:sp>
      </p:grpSp>
      <p:grpSp>
        <p:nvGrpSpPr>
          <p:cNvPr id="7" name="Group 6" descr="These include deafness, cerebral palsy, developmental disabilities, inform error of metabolism, and hematologic diseases"/>
          <p:cNvGrpSpPr/>
          <p:nvPr/>
        </p:nvGrpSpPr>
        <p:grpSpPr>
          <a:xfrm>
            <a:off x="1371600" y="3286542"/>
            <a:ext cx="6969291" cy="2308324"/>
            <a:chOff x="1371600" y="3286542"/>
            <a:chExt cx="6969291" cy="2308324"/>
          </a:xfrm>
        </p:grpSpPr>
        <p:sp>
          <p:nvSpPr>
            <p:cNvPr id="5" name="CasellaDiTesto 4"/>
            <p:cNvSpPr txBox="1"/>
            <p:nvPr/>
          </p:nvSpPr>
          <p:spPr>
            <a:xfrm>
              <a:off x="1371600" y="3962068"/>
              <a:ext cx="2068323" cy="1200329"/>
            </a:xfrm>
            <a:prstGeom prst="rect">
              <a:avLst/>
            </a:prstGeom>
            <a:noFill/>
          </p:spPr>
          <p:txBody>
            <a:bodyPr wrap="none" rtlCol="0">
              <a:spAutoFit/>
            </a:bodyPr>
            <a:lstStyle/>
            <a:p>
              <a:pPr algn="ctr" rtl="0"/>
              <a:r>
                <a:rPr lang="fr-FR" sz="2400" b="1" dirty="0">
                  <a:solidFill>
                    <a:schemeClr val="tx2"/>
                  </a:solidFill>
                </a:rPr>
                <a:t>Anomalies </a:t>
              </a:r>
              <a:br>
                <a:rPr lang="fr-FR" sz="2400" b="1" dirty="0">
                  <a:solidFill>
                    <a:schemeClr val="tx2"/>
                  </a:solidFill>
                </a:rPr>
              </a:br>
              <a:r>
                <a:rPr lang="fr-FR" sz="2400" b="1" dirty="0">
                  <a:solidFill>
                    <a:schemeClr val="tx2"/>
                  </a:solidFill>
                </a:rPr>
                <a:t>fonctionnelles </a:t>
              </a:r>
            </a:p>
            <a:p>
              <a:pPr algn="ctr" rtl="0"/>
              <a:r>
                <a:rPr lang="fr-FR" sz="2400" b="1" dirty="0">
                  <a:solidFill>
                    <a:schemeClr val="tx2"/>
                  </a:solidFill>
                </a:rPr>
                <a:t> </a:t>
              </a:r>
              <a:endParaRPr lang="en-US" sz="2400" b="1" dirty="0">
                <a:solidFill>
                  <a:schemeClr val="tx2"/>
                </a:solidFill>
              </a:endParaRPr>
            </a:p>
          </p:txBody>
        </p:sp>
        <p:pic>
          <p:nvPicPr>
            <p:cNvPr id="1026" name="Picture 2" descr="right arr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0930" y="4241182"/>
              <a:ext cx="744537" cy="328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asellaDiTesto 5"/>
            <p:cNvSpPr txBox="1"/>
            <p:nvPr/>
          </p:nvSpPr>
          <p:spPr>
            <a:xfrm>
              <a:off x="4577874" y="3286542"/>
              <a:ext cx="3763017" cy="2308324"/>
            </a:xfrm>
            <a:prstGeom prst="rect">
              <a:avLst/>
            </a:prstGeom>
            <a:solidFill>
              <a:schemeClr val="accent1"/>
            </a:solidFill>
            <a:ln>
              <a:solidFill>
                <a:srgbClr val="002060"/>
              </a:solidFill>
            </a:ln>
          </p:spPr>
          <p:txBody>
            <a:bodyPr wrap="none" rtlCol="0" anchor="ctr">
              <a:spAutoFit/>
            </a:bodyPr>
            <a:lstStyle/>
            <a:p>
              <a:pPr algn="ctr" rtl="0"/>
              <a:r>
                <a:rPr lang="fr-FR" sz="2400" b="1" dirty="0">
                  <a:solidFill>
                    <a:srgbClr val="000000"/>
                  </a:solidFill>
                </a:rPr>
                <a:t>Surdité</a:t>
              </a:r>
            </a:p>
            <a:p>
              <a:pPr algn="ctr" rtl="0"/>
              <a:r>
                <a:rPr lang="fr-FR" sz="2400" b="1" dirty="0">
                  <a:solidFill>
                    <a:srgbClr val="000000"/>
                  </a:solidFill>
                </a:rPr>
                <a:t>Paralysie cérébrale</a:t>
              </a:r>
            </a:p>
            <a:p>
              <a:pPr algn="ctr" rtl="0"/>
              <a:r>
                <a:rPr lang="fr-FR" sz="2400" b="1" dirty="0">
                  <a:solidFill>
                    <a:srgbClr val="000000"/>
                  </a:solidFill>
                </a:rPr>
                <a:t>Troubles du développement</a:t>
              </a:r>
            </a:p>
            <a:p>
              <a:pPr algn="ctr" rtl="0"/>
              <a:r>
                <a:rPr lang="fr-FR" sz="2400" b="1" dirty="0">
                  <a:solidFill>
                    <a:srgbClr val="000000"/>
                  </a:solidFill>
                </a:rPr>
                <a:t>Maladies métaboliques</a:t>
              </a:r>
              <a:br>
                <a:rPr lang="fr-FR" sz="2400" b="1" dirty="0">
                  <a:solidFill>
                    <a:srgbClr val="000000"/>
                  </a:solidFill>
                </a:rPr>
              </a:br>
              <a:r>
                <a:rPr lang="fr-FR" sz="2400" b="1" dirty="0">
                  <a:solidFill>
                    <a:srgbClr val="000000"/>
                  </a:solidFill>
                </a:rPr>
                <a:t>génétiques</a:t>
              </a:r>
            </a:p>
            <a:p>
              <a:pPr algn="ctr" rtl="0"/>
              <a:r>
                <a:rPr lang="fr-FR" sz="2400" b="1" dirty="0">
                  <a:solidFill>
                    <a:srgbClr val="000000"/>
                  </a:solidFill>
                </a:rPr>
                <a:t>Maladies hématologiques </a:t>
              </a:r>
              <a:endParaRPr lang="en-US" sz="2400" dirty="0">
                <a:solidFill>
                  <a:schemeClr val="accent2">
                    <a:lumMod val="20000"/>
                    <a:lumOff val="80000"/>
                  </a:schemeClr>
                </a:solidFill>
              </a:endParaRPr>
            </a:p>
          </p:txBody>
        </p:sp>
      </p:grpSp>
    </p:spTree>
    <p:extLst>
      <p:ext uri="{BB962C8B-B14F-4D97-AF65-F5344CB8AC3E}">
        <p14:creationId xmlns:p14="http://schemas.microsoft.com/office/powerpoint/2010/main" xmlns="" val="21050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838200"/>
            <a:ext cx="7905750" cy="487363"/>
          </a:xfrm>
        </p:spPr>
        <p:txBody>
          <a:bodyPr rtlCol="0">
            <a:noAutofit/>
          </a:bodyPr>
          <a:lstStyle/>
          <a:p>
            <a:pPr algn="ctr" rtl="0"/>
            <a:r>
              <a:rPr lang="fr-FR" sz="3200" b="1">
                <a:solidFill>
                  <a:schemeClr val="tx2"/>
                </a:solidFill>
                <a:latin typeface="+mn-lt"/>
              </a:rPr>
              <a:t>Anomalies congénitales : définition </a:t>
            </a:r>
            <a:endParaRPr lang="en-US" sz="3200" b="1" dirty="0">
              <a:solidFill>
                <a:schemeClr val="tx2"/>
              </a:solidFill>
              <a:latin typeface="+mn-lt"/>
            </a:endParaRPr>
          </a:p>
        </p:txBody>
      </p:sp>
      <p:sp>
        <p:nvSpPr>
          <p:cNvPr id="4" name="Rectangle 3"/>
          <p:cNvSpPr/>
          <p:nvPr/>
        </p:nvSpPr>
        <p:spPr>
          <a:xfrm>
            <a:off x="685800" y="1786166"/>
            <a:ext cx="7696200" cy="4309834"/>
          </a:xfrm>
          <a:prstGeom prst="rect">
            <a:avLst/>
          </a:prstGeom>
        </p:spPr>
        <p:txBody>
          <a:bodyPr wrap="square" rtlCol="0">
            <a:spAutoFit/>
          </a:bodyPr>
          <a:lstStyle/>
          <a:p>
            <a:pPr marL="342900" indent="-342900" rtl="0">
              <a:lnSpc>
                <a:spcPts val="3000"/>
              </a:lnSpc>
              <a:spcBef>
                <a:spcPts val="600"/>
              </a:spcBef>
              <a:spcAft>
                <a:spcPts val="600"/>
              </a:spcAft>
              <a:buClr>
                <a:schemeClr val="tx2">
                  <a:lumMod val="75000"/>
                </a:schemeClr>
              </a:buClr>
              <a:buSzPct val="65000"/>
              <a:buFont typeface="Wingdings" panose="05000000000000000000" pitchFamily="2" charset="2"/>
              <a:buChar char="q"/>
            </a:pPr>
            <a:r>
              <a:rPr lang="fr-FR" sz="2400" b="1">
                <a:solidFill>
                  <a:schemeClr val="tx2"/>
                </a:solidFill>
              </a:rPr>
              <a:t>Présence de malformations structurelles ou fonctionnelles </a:t>
            </a:r>
            <a:r>
              <a:rPr lang="fr-FR" sz="2400" b="1" u="sng">
                <a:solidFill>
                  <a:schemeClr val="tx2"/>
                </a:solidFill>
              </a:rPr>
              <a:t>à la naissance</a:t>
            </a:r>
            <a:r>
              <a:rPr lang="fr-FR" sz="2400" b="1">
                <a:solidFill>
                  <a:schemeClr val="tx2"/>
                </a:solidFill>
              </a:rPr>
              <a:t> et d’origine prénatale </a:t>
            </a:r>
            <a:endParaRPr lang="en-US" sz="2400" b="1" dirty="0">
              <a:solidFill>
                <a:schemeClr val="tx2"/>
              </a:solidFill>
            </a:endParaRPr>
          </a:p>
          <a:p>
            <a:pPr marL="342900" indent="-342900" rtl="0">
              <a:lnSpc>
                <a:spcPts val="3000"/>
              </a:lnSpc>
              <a:spcBef>
                <a:spcPts val="600"/>
              </a:spcBef>
              <a:spcAft>
                <a:spcPts val="600"/>
              </a:spcAft>
              <a:buClr>
                <a:schemeClr val="tx2">
                  <a:lumMod val="75000"/>
                </a:schemeClr>
              </a:buClr>
              <a:buSzPct val="65000"/>
              <a:buFont typeface="Wingdings" panose="05000000000000000000" pitchFamily="2" charset="2"/>
              <a:buChar char="q"/>
            </a:pPr>
            <a:r>
              <a:rPr lang="fr-FR" sz="2400" b="1">
                <a:solidFill>
                  <a:schemeClr val="tx2"/>
                </a:solidFill>
              </a:rPr>
              <a:t>Cette présentation est axée sur les anomalies de la structure corporelle (comprises au chapitre XVII de la Classification des maladies ICD-10) </a:t>
            </a:r>
            <a:endParaRPr lang="en-US" sz="2400" b="1" dirty="0">
              <a:solidFill>
                <a:schemeClr val="tx2"/>
              </a:solidFill>
            </a:endParaRPr>
          </a:p>
          <a:p>
            <a:pPr marL="342900" indent="-342900" rtl="0">
              <a:lnSpc>
                <a:spcPts val="3000"/>
              </a:lnSpc>
              <a:spcBef>
                <a:spcPts val="600"/>
              </a:spcBef>
              <a:spcAft>
                <a:spcPts val="600"/>
              </a:spcAft>
              <a:buClr>
                <a:schemeClr val="tx2">
                  <a:lumMod val="75000"/>
                </a:schemeClr>
              </a:buClr>
              <a:buSzPct val="65000"/>
              <a:buFont typeface="Wingdings" panose="05000000000000000000" pitchFamily="2" charset="2"/>
              <a:buChar char="q"/>
            </a:pPr>
            <a:r>
              <a:rPr lang="fr-FR" sz="2400" b="1">
                <a:solidFill>
                  <a:schemeClr val="tx2"/>
                </a:solidFill>
              </a:rPr>
              <a:t>Parfois également appelées :</a:t>
            </a:r>
            <a:endParaRPr lang="en-US" sz="2400" b="1" dirty="0">
              <a:solidFill>
                <a:schemeClr val="tx2"/>
              </a:solidFill>
            </a:endParaRPr>
          </a:p>
          <a:p>
            <a:pPr marL="800100" lvl="1" indent="-342900" rtl="0">
              <a:lnSpc>
                <a:spcPts val="3000"/>
              </a:lnSpc>
              <a:spcBef>
                <a:spcPts val="600"/>
              </a:spcBef>
              <a:buClr>
                <a:schemeClr val="tx2">
                  <a:lumMod val="75000"/>
                </a:schemeClr>
              </a:buClr>
              <a:buSzPct val="65000"/>
              <a:buFont typeface="Arial" panose="020B0604020202020204" pitchFamily="34" charset="0"/>
              <a:buChar char="•"/>
            </a:pPr>
            <a:r>
              <a:rPr lang="fr-FR" sz="2400" b="1">
                <a:solidFill>
                  <a:schemeClr val="tx2"/>
                </a:solidFill>
              </a:rPr>
              <a:t>Anomalies congénitales</a:t>
            </a:r>
          </a:p>
          <a:p>
            <a:pPr marL="800100" lvl="1" indent="-342900" rtl="0">
              <a:lnSpc>
                <a:spcPts val="3000"/>
              </a:lnSpc>
              <a:spcBef>
                <a:spcPts val="600"/>
              </a:spcBef>
              <a:buClr>
                <a:schemeClr val="tx2">
                  <a:lumMod val="75000"/>
                </a:schemeClr>
              </a:buClr>
              <a:buSzPct val="65000"/>
              <a:buFont typeface="Arial" panose="020B0604020202020204" pitchFamily="34" charset="0"/>
              <a:buChar char="•"/>
            </a:pPr>
            <a:r>
              <a:rPr lang="fr-FR" sz="2400" b="1">
                <a:solidFill>
                  <a:schemeClr val="tx2"/>
                </a:solidFill>
              </a:rPr>
              <a:t>Affections congénitales</a:t>
            </a:r>
          </a:p>
          <a:p>
            <a:pPr marL="800100" lvl="1" indent="-342900" rtl="0">
              <a:lnSpc>
                <a:spcPts val="3000"/>
              </a:lnSpc>
              <a:spcBef>
                <a:spcPts val="600"/>
              </a:spcBef>
              <a:buClr>
                <a:schemeClr val="tx2">
                  <a:lumMod val="75000"/>
                </a:schemeClr>
              </a:buClr>
              <a:buSzPct val="65000"/>
              <a:buFont typeface="Arial" panose="020B0604020202020204" pitchFamily="34" charset="0"/>
              <a:buChar char="•"/>
            </a:pPr>
            <a:r>
              <a:rPr lang="fr-FR" sz="2400" b="1">
                <a:solidFill>
                  <a:schemeClr val="tx2"/>
                </a:solidFill>
              </a:rPr>
              <a:t>Malformations congénitales</a:t>
            </a:r>
            <a:endParaRPr lang="en-US" sz="2400" b="1" dirty="0">
              <a:solidFill>
                <a:schemeClr val="tx2"/>
              </a:solidFill>
            </a:endParaRPr>
          </a:p>
        </p:txBody>
      </p:sp>
    </p:spTree>
    <p:extLst>
      <p:ext uri="{BB962C8B-B14F-4D97-AF65-F5344CB8AC3E}">
        <p14:creationId xmlns:p14="http://schemas.microsoft.com/office/powerpoint/2010/main" xmlns="" val="29427829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33400" y="384147"/>
            <a:ext cx="8229600" cy="838200"/>
          </a:xfrm>
          <a:prstGeom prst="rect">
            <a:avLst/>
          </a:prstGeom>
        </p:spPr>
        <p:txBody>
          <a:bodyPr rtlCol="0">
            <a:noAutofit/>
          </a:bodyPr>
          <a:lstStyle/>
          <a:p>
            <a:pPr algn="ctr" rtl="0"/>
            <a:r>
              <a:rPr lang="fr-FR" sz="2800" b="1" dirty="0">
                <a:solidFill>
                  <a:schemeClr val="tx2"/>
                </a:solidFill>
                <a:latin typeface="+mn-lt"/>
              </a:rPr>
              <a:t>Anomalies congénitales :  </a:t>
            </a:r>
            <a:r>
              <a:rPr lang="fr-FR" sz="2800" b="1" dirty="0" smtClean="0">
                <a:solidFill>
                  <a:schemeClr val="tx2"/>
                </a:solidFill>
                <a:latin typeface="+mn-lt"/>
              </a:rPr>
              <a:t>classification</a:t>
            </a:r>
            <a:endParaRPr lang="en-US" sz="2800" b="1" dirty="0">
              <a:solidFill>
                <a:schemeClr val="tx2"/>
              </a:solidFill>
              <a:latin typeface="+mn-lt"/>
            </a:endParaRPr>
          </a:p>
        </p:txBody>
      </p:sp>
      <p:grpSp>
        <p:nvGrpSpPr>
          <p:cNvPr id="10" name="Group 9" descr="Because of the wide heterogeneity of birth defects, oftentimes it is useful to describe or classify them. We typically use four descriptive categories: Location, pathogenesis, health impact, and clinical presentation.  &#10;"/>
          <p:cNvGrpSpPr/>
          <p:nvPr/>
        </p:nvGrpSpPr>
        <p:grpSpPr>
          <a:xfrm>
            <a:off x="1107778" y="1612032"/>
            <a:ext cx="6893222" cy="4255368"/>
            <a:chOff x="1107778" y="1473159"/>
            <a:chExt cx="6893222" cy="4255368"/>
          </a:xfrm>
        </p:grpSpPr>
        <p:grpSp>
          <p:nvGrpSpPr>
            <p:cNvPr id="9" name="Group 8"/>
            <p:cNvGrpSpPr/>
            <p:nvPr/>
          </p:nvGrpSpPr>
          <p:grpSpPr>
            <a:xfrm>
              <a:off x="1107778" y="1473159"/>
              <a:ext cx="6893222" cy="4255368"/>
              <a:chOff x="1107778" y="1993032"/>
              <a:chExt cx="6893222" cy="4255368"/>
            </a:xfrm>
          </p:grpSpPr>
          <p:sp>
            <p:nvSpPr>
              <p:cNvPr id="3" name="Rettangolo arrotondato 2"/>
              <p:cNvSpPr/>
              <p:nvPr/>
            </p:nvSpPr>
            <p:spPr>
              <a:xfrm>
                <a:off x="1107778" y="1993032"/>
                <a:ext cx="3055839" cy="19716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rtl="0"/>
                <a:endParaRPr lang="en-US" sz="1600" b="1" dirty="0">
                  <a:solidFill>
                    <a:schemeClr val="tx2"/>
                  </a:solidFill>
                </a:endParaRPr>
              </a:p>
              <a:p>
                <a:pPr algn="ctr" rtl="0"/>
                <a:r>
                  <a:rPr lang="fr-FR" sz="2000" b="1">
                    <a:solidFill>
                      <a:schemeClr val="tx2"/>
                    </a:solidFill>
                  </a:rPr>
                  <a:t>Externe</a:t>
                </a:r>
              </a:p>
              <a:p>
                <a:pPr algn="ctr" rtl="0"/>
                <a:r>
                  <a:rPr lang="fr-FR" sz="2000" b="1">
                    <a:solidFill>
                      <a:schemeClr val="tx2"/>
                    </a:solidFill>
                  </a:rPr>
                  <a:t>Interne</a:t>
                </a:r>
              </a:p>
              <a:p>
                <a:pPr algn="ctr" rtl="0"/>
                <a:endParaRPr lang="en-US" sz="1600" b="1" dirty="0">
                  <a:solidFill>
                    <a:schemeClr val="tx2"/>
                  </a:solidFill>
                </a:endParaRPr>
              </a:p>
            </p:txBody>
          </p:sp>
          <p:sp>
            <p:nvSpPr>
              <p:cNvPr id="6" name="Rettangolo arrotondato 5"/>
              <p:cNvSpPr/>
              <p:nvPr/>
            </p:nvSpPr>
            <p:spPr>
              <a:xfrm>
                <a:off x="4861122" y="2021996"/>
                <a:ext cx="3055840" cy="19716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rtl="0"/>
                <a:r>
                  <a:rPr lang="fr-FR" sz="2400" b="1" u="sng">
                    <a:solidFill>
                      <a:schemeClr val="tx2"/>
                    </a:solidFill>
                  </a:rPr>
                  <a:t>Pathogenèse</a:t>
                </a:r>
                <a:r>
                  <a:rPr lang="fr-FR" sz="1600" b="1">
                    <a:solidFill>
                      <a:schemeClr val="tx2"/>
                    </a:solidFill>
                  </a:rPr>
                  <a:t> </a:t>
                </a:r>
              </a:p>
              <a:p>
                <a:pPr algn="ctr" rtl="0"/>
                <a:endParaRPr lang="en-US" sz="1600" b="1" dirty="0">
                  <a:solidFill>
                    <a:schemeClr val="tx2"/>
                  </a:solidFill>
                </a:endParaRPr>
              </a:p>
              <a:p>
                <a:pPr algn="ctr" rtl="0"/>
                <a:r>
                  <a:rPr lang="fr-FR" sz="2000" b="1">
                    <a:solidFill>
                      <a:schemeClr val="tx2"/>
                    </a:solidFill>
                  </a:rPr>
                  <a:t>Malformation</a:t>
                </a:r>
              </a:p>
              <a:p>
                <a:pPr algn="ctr" rtl="0"/>
                <a:r>
                  <a:rPr lang="fr-FR" sz="2000" b="1">
                    <a:solidFill>
                      <a:schemeClr val="tx2"/>
                    </a:solidFill>
                  </a:rPr>
                  <a:t>Déformation</a:t>
                </a:r>
              </a:p>
              <a:p>
                <a:pPr algn="ctr" rtl="0"/>
                <a:r>
                  <a:rPr lang="fr-FR" sz="2000" b="1">
                    <a:solidFill>
                      <a:schemeClr val="tx2"/>
                    </a:solidFill>
                  </a:rPr>
                  <a:t>Dysplasie</a:t>
                </a:r>
              </a:p>
              <a:p>
                <a:pPr algn="ctr" rtl="0"/>
                <a:r>
                  <a:rPr lang="fr-FR" sz="2000" b="1">
                    <a:solidFill>
                      <a:schemeClr val="tx2"/>
                    </a:solidFill>
                  </a:rPr>
                  <a:t>Disruption</a:t>
                </a:r>
                <a:endParaRPr lang="en-US" sz="2000" b="1" dirty="0">
                  <a:solidFill>
                    <a:schemeClr val="tx2"/>
                  </a:solidFill>
                </a:endParaRPr>
              </a:p>
            </p:txBody>
          </p:sp>
          <p:sp>
            <p:nvSpPr>
              <p:cNvPr id="5" name="Rettangolo arrotondato 4"/>
              <p:cNvSpPr/>
              <p:nvPr/>
            </p:nvSpPr>
            <p:spPr>
              <a:xfrm>
                <a:off x="1135162" y="4276721"/>
                <a:ext cx="3055839" cy="19716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rtl="0"/>
                <a:r>
                  <a:rPr lang="fr-FR" sz="2400" b="1" u="sng">
                    <a:solidFill>
                      <a:schemeClr val="tx2"/>
                    </a:solidFill>
                  </a:rPr>
                  <a:t>Impact sur la santé</a:t>
                </a:r>
                <a:endParaRPr lang="en-US" sz="1600" b="1" u="sng" dirty="0">
                  <a:solidFill>
                    <a:schemeClr val="tx2"/>
                  </a:solidFill>
                </a:endParaRPr>
              </a:p>
              <a:p>
                <a:pPr algn="ctr" rtl="0"/>
                <a:endParaRPr lang="en-US" sz="1600" b="1" dirty="0">
                  <a:solidFill>
                    <a:schemeClr val="tx2"/>
                  </a:solidFill>
                </a:endParaRPr>
              </a:p>
              <a:p>
                <a:pPr algn="ctr" rtl="0"/>
                <a:r>
                  <a:rPr lang="fr-FR" sz="2000" b="1">
                    <a:solidFill>
                      <a:schemeClr val="tx2"/>
                    </a:solidFill>
                  </a:rPr>
                  <a:t>Majeur</a:t>
                </a:r>
              </a:p>
              <a:p>
                <a:pPr algn="ctr" rtl="0"/>
                <a:r>
                  <a:rPr lang="fr-FR" sz="2000" b="1">
                    <a:solidFill>
                      <a:schemeClr val="tx2"/>
                    </a:solidFill>
                  </a:rPr>
                  <a:t>Mineur</a:t>
                </a:r>
              </a:p>
              <a:p>
                <a:pPr algn="ctr" rtl="0"/>
                <a:endParaRPr lang="en-US" sz="1600" b="1" dirty="0">
                  <a:solidFill>
                    <a:schemeClr val="tx2"/>
                  </a:solidFill>
                </a:endParaRPr>
              </a:p>
            </p:txBody>
          </p:sp>
          <p:sp>
            <p:nvSpPr>
              <p:cNvPr id="4" name="Rettangolo arrotondato 3"/>
              <p:cNvSpPr/>
              <p:nvPr/>
            </p:nvSpPr>
            <p:spPr>
              <a:xfrm>
                <a:off x="4945162" y="4276722"/>
                <a:ext cx="3055838" cy="197167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rtl="0"/>
                <a:endParaRPr lang="en-US" sz="2400" b="1" dirty="0">
                  <a:solidFill>
                    <a:schemeClr val="tx2"/>
                  </a:solidFill>
                </a:endParaRPr>
              </a:p>
              <a:p>
                <a:pPr algn="ctr" rtl="0"/>
                <a:r>
                  <a:rPr lang="fr-FR" sz="2400" b="1" u="sng">
                    <a:solidFill>
                      <a:schemeClr val="tx2"/>
                    </a:solidFill>
                  </a:rPr>
                  <a:t>Présentation clinique</a:t>
                </a:r>
                <a:endParaRPr lang="en-US" sz="1600" b="1" u="sng" dirty="0">
                  <a:solidFill>
                    <a:schemeClr val="tx2"/>
                  </a:solidFill>
                </a:endParaRPr>
              </a:p>
              <a:p>
                <a:pPr algn="ctr" rtl="0"/>
                <a:endParaRPr lang="en-US" sz="1600" b="1" dirty="0">
                  <a:solidFill>
                    <a:schemeClr val="tx2"/>
                  </a:solidFill>
                </a:endParaRPr>
              </a:p>
              <a:p>
                <a:pPr algn="ctr" rtl="0"/>
                <a:r>
                  <a:rPr lang="fr-FR" sz="2000" b="1">
                    <a:solidFill>
                      <a:schemeClr val="tx2"/>
                    </a:solidFill>
                  </a:rPr>
                  <a:t>Isolée</a:t>
                </a:r>
              </a:p>
              <a:p>
                <a:pPr algn="ctr" rtl="0"/>
                <a:r>
                  <a:rPr lang="fr-FR" sz="2000" b="1">
                    <a:solidFill>
                      <a:schemeClr val="tx2"/>
                    </a:solidFill>
                  </a:rPr>
                  <a:t>Multiple</a:t>
                </a:r>
              </a:p>
              <a:p>
                <a:pPr algn="ctr" rtl="0"/>
                <a:endParaRPr lang="en-US" sz="2000" b="1" dirty="0">
                  <a:solidFill>
                    <a:schemeClr val="tx2"/>
                  </a:solidFill>
                </a:endParaRPr>
              </a:p>
              <a:p>
                <a:pPr algn="ctr" rtl="0"/>
                <a:endParaRPr lang="en-US" sz="1600" b="1" dirty="0">
                  <a:solidFill>
                    <a:schemeClr val="tx2"/>
                  </a:solidFill>
                </a:endParaRPr>
              </a:p>
            </p:txBody>
          </p:sp>
        </p:grpSp>
        <p:sp>
          <p:nvSpPr>
            <p:cNvPr id="8" name="TextBox 7"/>
            <p:cNvSpPr txBox="1"/>
            <p:nvPr/>
          </p:nvSpPr>
          <p:spPr>
            <a:xfrm>
              <a:off x="2236131" y="1531988"/>
              <a:ext cx="664990" cy="461665"/>
            </a:xfrm>
            <a:prstGeom prst="rect">
              <a:avLst/>
            </a:prstGeom>
            <a:noFill/>
          </p:spPr>
          <p:txBody>
            <a:bodyPr wrap="none" rtlCol="0">
              <a:spAutoFit/>
            </a:bodyPr>
            <a:lstStyle/>
            <a:p>
              <a:pPr algn="ctr" rtl="0"/>
              <a:r>
                <a:rPr lang="fr-FR" sz="2400" b="1" u="sng" dirty="0">
                  <a:solidFill>
                    <a:schemeClr val="tx2"/>
                  </a:solidFill>
                </a:rPr>
                <a:t>Site</a:t>
              </a:r>
            </a:p>
          </p:txBody>
        </p:sp>
      </p:grpSp>
    </p:spTree>
    <p:extLst>
      <p:ext uri="{BB962C8B-B14F-4D97-AF65-F5344CB8AC3E}">
        <p14:creationId xmlns:p14="http://schemas.microsoft.com/office/powerpoint/2010/main" xmlns="" val="1300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rtlCol="0" anchor="ctr"/>
          <a:lstStyle/>
          <a:p>
            <a:pPr algn="ctr" rtl="0"/>
            <a:r>
              <a:rPr lang="fr-FR" sz="3200">
                <a:solidFill>
                  <a:schemeClr val="tx2"/>
                </a:solidFill>
                <a:latin typeface="+mn-lt"/>
              </a:rPr>
              <a:t>Site des maladies congénitales</a:t>
            </a:r>
            <a:endParaRPr lang="en-US" dirty="0">
              <a:solidFill>
                <a:schemeClr val="tx2"/>
              </a:solidFill>
              <a:latin typeface="+mn-lt"/>
            </a:endParaRPr>
          </a:p>
        </p:txBody>
      </p:sp>
      <p:sp>
        <p:nvSpPr>
          <p:cNvPr id="4" name="Content Placeholder 3"/>
          <p:cNvSpPr>
            <a:spLocks noGrp="1"/>
          </p:cNvSpPr>
          <p:nvPr>
            <p:ph idx="1"/>
          </p:nvPr>
        </p:nvSpPr>
        <p:spPr/>
        <p:txBody>
          <a:bodyPr rtlCol="0"/>
          <a:lstStyle/>
          <a:p>
            <a:pPr marL="0" indent="0" rtl="0">
              <a:buClr>
                <a:schemeClr val="tx2"/>
              </a:buClr>
              <a:buNone/>
            </a:pPr>
            <a:endParaRPr lang="en-US" dirty="0">
              <a:solidFill>
                <a:schemeClr val="tx2"/>
              </a:solidFill>
            </a:endParaRPr>
          </a:p>
          <a:p>
            <a:pPr marL="457200" lvl="1" indent="0" rtl="0">
              <a:buClr>
                <a:schemeClr val="tx2"/>
              </a:buClr>
              <a:buNone/>
            </a:pPr>
            <a:r>
              <a:rPr lang="fr-FR" sz="2400" b="1" dirty="0">
                <a:solidFill>
                  <a:schemeClr val="tx2"/>
                </a:solidFill>
              </a:rPr>
              <a:t>Externe : </a:t>
            </a:r>
            <a:endParaRPr lang="en-US" sz="2400" b="1" dirty="0">
              <a:solidFill>
                <a:schemeClr val="tx2"/>
              </a:solidFill>
            </a:endParaRPr>
          </a:p>
          <a:p>
            <a:pPr lvl="2" rtl="0">
              <a:buClr>
                <a:schemeClr val="tx2"/>
              </a:buClr>
            </a:pPr>
            <a:r>
              <a:rPr lang="fr-FR" sz="2200" b="1" dirty="0">
                <a:solidFill>
                  <a:schemeClr val="tx2"/>
                </a:solidFill>
              </a:rPr>
              <a:t>Exemple : </a:t>
            </a:r>
            <a:r>
              <a:rPr lang="fr-FR" sz="2200" b="1" dirty="0" smtClean="0">
                <a:solidFill>
                  <a:schemeClr val="tx2"/>
                </a:solidFill>
              </a:rPr>
              <a:t>spina-bifida </a:t>
            </a:r>
            <a:endParaRPr lang="en-US" sz="2200" b="1" dirty="0">
              <a:solidFill>
                <a:schemeClr val="tx2"/>
              </a:solidFill>
            </a:endParaRPr>
          </a:p>
          <a:p>
            <a:pPr lvl="2" rtl="0">
              <a:buClr>
                <a:schemeClr val="tx2"/>
              </a:buClr>
            </a:pPr>
            <a:r>
              <a:rPr lang="fr-FR" sz="2400" b="1" dirty="0">
                <a:solidFill>
                  <a:schemeClr val="tx2"/>
                </a:solidFill>
              </a:rPr>
              <a:t>Facilement identifiable à la naissance</a:t>
            </a:r>
          </a:p>
          <a:p>
            <a:pPr lvl="2" rtl="0">
              <a:buClr>
                <a:schemeClr val="tx2"/>
              </a:buClr>
            </a:pPr>
            <a:r>
              <a:rPr lang="fr-FR" sz="2400" b="1" dirty="0">
                <a:solidFill>
                  <a:schemeClr val="tx2"/>
                </a:solidFill>
              </a:rPr>
              <a:t>Meilleur choix au moment de lancer un programme de surveillance</a:t>
            </a:r>
          </a:p>
          <a:p>
            <a:pPr marL="914400" lvl="2" indent="0" rtl="0">
              <a:buClr>
                <a:schemeClr val="tx2"/>
              </a:buClr>
              <a:buNone/>
            </a:pPr>
            <a:endParaRPr lang="en-US" sz="2400" b="1" dirty="0">
              <a:solidFill>
                <a:schemeClr val="tx2"/>
              </a:solidFill>
            </a:endParaRPr>
          </a:p>
          <a:p>
            <a:pPr marL="457200" lvl="1" indent="0" rtl="0">
              <a:buClr>
                <a:schemeClr val="tx2"/>
              </a:buClr>
              <a:buNone/>
            </a:pPr>
            <a:r>
              <a:rPr lang="fr-FR" sz="2400" b="1" dirty="0">
                <a:solidFill>
                  <a:schemeClr val="tx2"/>
                </a:solidFill>
              </a:rPr>
              <a:t>Interne :</a:t>
            </a:r>
          </a:p>
          <a:p>
            <a:pPr lvl="2" rtl="0">
              <a:buClr>
                <a:schemeClr val="tx2"/>
              </a:buClr>
            </a:pPr>
            <a:r>
              <a:rPr lang="fr-FR" sz="2200" b="1" dirty="0">
                <a:solidFill>
                  <a:schemeClr val="tx2"/>
                </a:solidFill>
              </a:rPr>
              <a:t>Exemple : </a:t>
            </a:r>
            <a:r>
              <a:rPr lang="fr-FR" sz="2200" b="1" dirty="0" smtClean="0">
                <a:solidFill>
                  <a:schemeClr val="tx2"/>
                </a:solidFill>
              </a:rPr>
              <a:t>tétralogie </a:t>
            </a:r>
            <a:r>
              <a:rPr lang="fr-FR" sz="2200" b="1" dirty="0">
                <a:solidFill>
                  <a:schemeClr val="tx2"/>
                </a:solidFill>
              </a:rPr>
              <a:t>de Fallot</a:t>
            </a:r>
            <a:endParaRPr lang="en-US" sz="2200" b="1" dirty="0">
              <a:solidFill>
                <a:schemeClr val="tx2"/>
              </a:solidFill>
            </a:endParaRPr>
          </a:p>
          <a:p>
            <a:pPr lvl="2" rtl="0">
              <a:buClr>
                <a:schemeClr val="tx2"/>
              </a:buClr>
            </a:pPr>
            <a:r>
              <a:rPr lang="fr-FR" sz="2400" b="1" dirty="0">
                <a:solidFill>
                  <a:schemeClr val="tx2"/>
                </a:solidFill>
              </a:rPr>
              <a:t>Diagnostic fréquemment tardif</a:t>
            </a:r>
          </a:p>
          <a:p>
            <a:pPr lvl="2" rtl="0">
              <a:buClr>
                <a:schemeClr val="tx2"/>
              </a:buClr>
            </a:pPr>
            <a:r>
              <a:rPr lang="fr-FR" sz="2400" b="1" dirty="0">
                <a:solidFill>
                  <a:schemeClr val="tx2"/>
                </a:solidFill>
              </a:rPr>
              <a:t>Requiert imagerie et/ou autre technologie</a:t>
            </a:r>
          </a:p>
          <a:p>
            <a:pPr marL="0" indent="0" rtl="0">
              <a:buClr>
                <a:schemeClr val="tx2"/>
              </a:buClr>
              <a:buNone/>
            </a:pPr>
            <a:endParaRPr lang="en-US" dirty="0">
              <a:solidFill>
                <a:schemeClr val="tx2"/>
              </a:solidFill>
            </a:endParaRPr>
          </a:p>
        </p:txBody>
      </p:sp>
    </p:spTree>
    <p:extLst>
      <p:ext uri="{BB962C8B-B14F-4D97-AF65-F5344CB8AC3E}">
        <p14:creationId xmlns:p14="http://schemas.microsoft.com/office/powerpoint/2010/main" xmlns="" val="33427735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066800"/>
          </a:xfrm>
        </p:spPr>
        <p:txBody>
          <a:bodyPr rtlCol="0" anchor="ctr">
            <a:noAutofit/>
          </a:bodyPr>
          <a:lstStyle/>
          <a:p>
            <a:pPr algn="ctr" rtl="0"/>
            <a:r>
              <a:rPr lang="fr-FR" sz="3200" b="1">
                <a:solidFill>
                  <a:schemeClr val="tx2"/>
                </a:solidFill>
                <a:latin typeface="+mn-lt"/>
              </a:rPr>
              <a:t>Maladies congénitales en fonction de l’impact sur la santé</a:t>
            </a:r>
            <a:endParaRPr lang="en-US" sz="3200" dirty="0">
              <a:solidFill>
                <a:schemeClr val="tx2"/>
              </a:solidFill>
              <a:latin typeface="+mn-lt"/>
            </a:endParaRPr>
          </a:p>
        </p:txBody>
      </p:sp>
      <p:sp>
        <p:nvSpPr>
          <p:cNvPr id="3" name="Segnaposto contenuto 2"/>
          <p:cNvSpPr>
            <a:spLocks noGrp="1"/>
          </p:cNvSpPr>
          <p:nvPr>
            <p:ph idx="1"/>
          </p:nvPr>
        </p:nvSpPr>
        <p:spPr>
          <a:xfrm>
            <a:off x="457200" y="1219200"/>
            <a:ext cx="8229600" cy="4724400"/>
          </a:xfrm>
        </p:spPr>
        <p:txBody>
          <a:bodyPr rtlCol="0" anchor="ctr">
            <a:normAutofit/>
          </a:bodyPr>
          <a:lstStyle/>
          <a:p>
            <a:pPr marL="914400" lvl="2" indent="0" rtl="0">
              <a:buClr>
                <a:schemeClr val="tx2"/>
              </a:buClr>
              <a:buNone/>
            </a:pPr>
            <a:endParaRPr lang="en-US" sz="1800" dirty="0">
              <a:solidFill>
                <a:schemeClr val="tx2"/>
              </a:solidFill>
            </a:endParaRPr>
          </a:p>
          <a:p>
            <a:pPr marL="57150" indent="0" rtl="0">
              <a:buClr>
                <a:schemeClr val="tx2"/>
              </a:buClr>
              <a:buNone/>
            </a:pPr>
            <a:r>
              <a:rPr lang="fr-FR" sz="2800" b="1">
                <a:solidFill>
                  <a:schemeClr val="tx2"/>
                </a:solidFill>
              </a:rPr>
              <a:t>Majeure :  </a:t>
            </a:r>
          </a:p>
          <a:p>
            <a:pPr lvl="1" rtl="0">
              <a:buClr>
                <a:schemeClr val="tx2"/>
              </a:buClr>
              <a:buFont typeface="Arial" panose="020B0604020202020204" pitchFamily="34" charset="0"/>
              <a:buChar char="•"/>
            </a:pPr>
            <a:r>
              <a:rPr lang="fr-FR" sz="2400" b="1">
                <a:solidFill>
                  <a:schemeClr val="tx2"/>
                </a:solidFill>
              </a:rPr>
              <a:t>Impact médical, cosmétique et social significatif </a:t>
            </a:r>
          </a:p>
          <a:p>
            <a:pPr lvl="1" rtl="0">
              <a:buClr>
                <a:schemeClr val="tx2"/>
              </a:buClr>
              <a:buFont typeface="Arial" panose="020B0604020202020204" pitchFamily="34" charset="0"/>
              <a:buChar char="•"/>
            </a:pPr>
            <a:r>
              <a:rPr lang="fr-FR" sz="2400" b="1">
                <a:solidFill>
                  <a:schemeClr val="tx2"/>
                </a:solidFill>
              </a:rPr>
              <a:t>Accent sur le soin, la prévention et la surveillance </a:t>
            </a:r>
          </a:p>
          <a:p>
            <a:pPr lvl="1" rtl="0">
              <a:buClr>
                <a:schemeClr val="tx2"/>
              </a:buClr>
              <a:buFont typeface="Arial" panose="020B0604020202020204" pitchFamily="34" charset="0"/>
              <a:buChar char="•"/>
            </a:pPr>
            <a:r>
              <a:rPr lang="fr-FR" sz="2400" b="1">
                <a:solidFill>
                  <a:schemeClr val="tx2"/>
                </a:solidFill>
              </a:rPr>
              <a:t>Exemples : spina-bifida, fente labiale, amélie</a:t>
            </a:r>
            <a:endParaRPr lang="en-US" sz="2400" b="1" dirty="0">
              <a:solidFill>
                <a:schemeClr val="tx2"/>
              </a:solidFill>
            </a:endParaRPr>
          </a:p>
          <a:p>
            <a:pPr marL="57150" indent="0" rtl="0">
              <a:buClr>
                <a:schemeClr val="tx2"/>
              </a:buClr>
              <a:buNone/>
            </a:pPr>
            <a:r>
              <a:rPr lang="fr-FR" sz="2800" b="1">
                <a:solidFill>
                  <a:schemeClr val="tx2"/>
                </a:solidFill>
              </a:rPr>
              <a:t>Mineure :  </a:t>
            </a:r>
          </a:p>
          <a:p>
            <a:pPr lvl="1" rtl="0">
              <a:buClr>
                <a:schemeClr val="tx2"/>
              </a:buClr>
              <a:buFont typeface="Arial" panose="020B0604020202020204" pitchFamily="34" charset="0"/>
              <a:buChar char="•"/>
            </a:pPr>
            <a:r>
              <a:rPr lang="fr-FR" sz="2400" b="1">
                <a:solidFill>
                  <a:schemeClr val="tx2"/>
                </a:solidFill>
              </a:rPr>
              <a:t>Impact médical, cosmétique et social non significatif </a:t>
            </a:r>
          </a:p>
          <a:p>
            <a:pPr lvl="1" rtl="0">
              <a:buClr>
                <a:schemeClr val="tx2"/>
              </a:buClr>
              <a:buFont typeface="Arial" panose="020B0604020202020204" pitchFamily="34" charset="0"/>
              <a:buChar char="•"/>
            </a:pPr>
            <a:r>
              <a:rPr lang="fr-FR" sz="2400" b="1">
                <a:solidFill>
                  <a:schemeClr val="tx2"/>
                </a:solidFill>
              </a:rPr>
              <a:t>Peut accompagner des malformations importantes</a:t>
            </a:r>
          </a:p>
          <a:p>
            <a:pPr lvl="1" rtl="0">
              <a:buClr>
                <a:schemeClr val="tx2"/>
              </a:buClr>
              <a:buFont typeface="Arial" panose="020B0604020202020204" pitchFamily="34" charset="0"/>
              <a:buChar char="•"/>
            </a:pPr>
            <a:r>
              <a:rPr lang="fr-FR" sz="2400" b="1">
                <a:solidFill>
                  <a:schemeClr val="tx2"/>
                </a:solidFill>
              </a:rPr>
              <a:t>Peut fournir des indices utiles pour le diagnostic des syndromes</a:t>
            </a:r>
          </a:p>
          <a:p>
            <a:pPr lvl="1" rtl="0">
              <a:buClr>
                <a:schemeClr val="tx2"/>
              </a:buClr>
              <a:buFont typeface="Arial" panose="020B0604020202020204" pitchFamily="34" charset="0"/>
              <a:buChar char="•"/>
            </a:pPr>
            <a:r>
              <a:rPr lang="fr-FR" sz="2400" b="1">
                <a:solidFill>
                  <a:schemeClr val="tx2"/>
                </a:solidFill>
              </a:rPr>
              <a:t>Exemples : clinodactylie, petits naevi, oreilles en anse</a:t>
            </a:r>
          </a:p>
          <a:p>
            <a:pPr rtl="0">
              <a:buClr>
                <a:schemeClr val="tx2"/>
              </a:buClr>
              <a:buNone/>
            </a:pPr>
            <a:endParaRPr lang="en-US" sz="2000" dirty="0">
              <a:solidFill>
                <a:schemeClr val="tx2"/>
              </a:solidFill>
            </a:endParaRPr>
          </a:p>
        </p:txBody>
      </p:sp>
    </p:spTree>
    <p:extLst>
      <p:ext uri="{BB962C8B-B14F-4D97-AF65-F5344CB8AC3E}">
        <p14:creationId xmlns:p14="http://schemas.microsoft.com/office/powerpoint/2010/main" xmlns="" val="711241538"/>
      </p:ext>
    </p:extLst>
  </p:cSld>
  <p:clrMapOvr>
    <a:masterClrMapping/>
  </p:clrMapOvr>
  <p:transition>
    <p:fade/>
  </p:transition>
</p:sld>
</file>

<file path=ppt/theme/theme1.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BDDD_PPT_light(">
  <a:themeElements>
    <a:clrScheme name="NCBDD Light PPT Colors">
      <a:dk1>
        <a:srgbClr val="0039A6"/>
      </a:dk1>
      <a:lt1>
        <a:srgbClr val="FFFFFF"/>
      </a:lt1>
      <a:dk2>
        <a:srgbClr val="3077FF"/>
      </a:dk2>
      <a:lt2>
        <a:srgbClr val="4B4B4B"/>
      </a:lt2>
      <a:accent1>
        <a:srgbClr val="0039A6"/>
      </a:accent1>
      <a:accent2>
        <a:srgbClr val="7CA295"/>
      </a:accent2>
      <a:accent3>
        <a:srgbClr val="8A343D"/>
      </a:accent3>
      <a:accent4>
        <a:srgbClr val="6639B7"/>
      </a:accent4>
      <a:accent5>
        <a:srgbClr val="D47B22"/>
      </a:accent5>
      <a:accent6>
        <a:srgbClr val="EAAB0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5310</TotalTime>
  <Words>3913</Words>
  <Application>Microsoft Office PowerPoint</Application>
  <PresentationFormat>Affichage à l'écran (4:3)</PresentationFormat>
  <Paragraphs>582</Paragraphs>
  <Slides>36</Slides>
  <Notes>36</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36</vt:i4>
      </vt:variant>
    </vt:vector>
  </HeadingPairs>
  <TitlesOfParts>
    <vt:vector size="46" baseType="lpstr">
      <vt:lpstr>Arial</vt:lpstr>
      <vt:lpstr>Calibri</vt:lpstr>
      <vt:lpstr>Tahoma</vt:lpstr>
      <vt:lpstr>Calibri Light</vt:lpstr>
      <vt:lpstr>Wingdings</vt:lpstr>
      <vt:lpstr>Courier New</vt:lpstr>
      <vt:lpstr>Myriad Web Pro</vt:lpstr>
      <vt:lpstr>NCHHSTP_PPT_dark(</vt:lpstr>
      <vt:lpstr>NCBDDD_PPT_light(</vt:lpstr>
      <vt:lpstr>Office Theme</vt:lpstr>
      <vt:lpstr>logos</vt:lpstr>
      <vt:lpstr>Les enfants ne naissent pas tous en bonne santé Pathologies congénitales</vt:lpstr>
      <vt:lpstr>Anomalies congénitales : cinq « messages à retenir » </vt:lpstr>
      <vt:lpstr>Pathologies congénitales</vt:lpstr>
      <vt:lpstr>Anomalies congénitales : classification</vt:lpstr>
      <vt:lpstr>Anomalies congénitales : définition </vt:lpstr>
      <vt:lpstr>Anomalies congénitales :  classification</vt:lpstr>
      <vt:lpstr>Site des maladies congénitales</vt:lpstr>
      <vt:lpstr>Maladies congénitales en fonction de l’impact sur la santé</vt:lpstr>
      <vt:lpstr>Malformations</vt:lpstr>
      <vt:lpstr>Déformations</vt:lpstr>
      <vt:lpstr>Disruptions</vt:lpstr>
      <vt:lpstr>Dysplasies</vt:lpstr>
      <vt:lpstr>Présentation clinique : anomalies isolées et multiples </vt:lpstr>
      <vt:lpstr>Anomalies congénitales : cinq « messages à retenir » </vt:lpstr>
      <vt:lpstr>Étiologie des anomalies congénitales</vt:lpstr>
      <vt:lpstr>Exemples de facteurs de risques connus et modifiables des anomalies congénitales</vt:lpstr>
      <vt:lpstr>Anomalies congénitales : cinq « messages à retenir » </vt:lpstr>
      <vt:lpstr>Facteurs de risque et risques relatifs</vt:lpstr>
      <vt:lpstr>Hétérogénéité étiologique du spina-bifida </vt:lpstr>
      <vt:lpstr>Concepts importants liés aux facteurs de risque</vt:lpstr>
      <vt:lpstr>Anomalies congénitales : cinq « messages à retenir »</vt:lpstr>
      <vt:lpstr>Un ou plusieurs facteur(s) de risque :  effet de la prévention primaire </vt:lpstr>
      <vt:lpstr>Charge cachée des anomalies congénitales</vt:lpstr>
      <vt:lpstr>Prévalence des anomalies congénitales</vt:lpstr>
      <vt:lpstr>Mortalité</vt:lpstr>
      <vt:lpstr>Mortalité générale des enfants de moins de 5 ans (ligne) et pourcentage de décès dus aux anomalies congénitales (barres) par région de l’OMS et revenu national</vt:lpstr>
      <vt:lpstr>Diagnostic exact</vt:lpstr>
      <vt:lpstr>Conseil efficace</vt:lpstr>
      <vt:lpstr>Options de traitement</vt:lpstr>
      <vt:lpstr>Problèmes d’intégration sociale</vt:lpstr>
      <vt:lpstr>Possibilités de prévention</vt:lpstr>
      <vt:lpstr>Anomalies congénitales : cinq « messages à retenir » </vt:lpstr>
      <vt:lpstr>Surveillance de la santé publique : un outil nécessaire</vt:lpstr>
      <vt:lpstr> Remerciements</vt:lpstr>
      <vt:lpstr>Des questions ? Si vous avez des questions, veuillez envoyer un e-mail à birthdefectscount@listserv.cdc.gov</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dc:creator>
  <cp:lastModifiedBy>Jude</cp:lastModifiedBy>
  <cp:revision>410</cp:revision>
  <cp:lastPrinted>2012-02-17T18:59:03Z</cp:lastPrinted>
  <dcterms:created xsi:type="dcterms:W3CDTF">2010-03-31T15:10:11Z</dcterms:created>
  <dcterms:modified xsi:type="dcterms:W3CDTF">2016-06-23T09:12:36Z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