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702" r:id="rId2"/>
    <p:sldMasterId id="2147483717" r:id="rId3"/>
  </p:sldMasterIdLst>
  <p:notesMasterIdLst>
    <p:notesMasterId r:id="rId40"/>
  </p:notesMasterIdLst>
  <p:handoutMasterIdLst>
    <p:handoutMasterId r:id="rId41"/>
  </p:handoutMasterIdLst>
  <p:sldIdLst>
    <p:sldId id="422" r:id="rId4"/>
    <p:sldId id="313" r:id="rId5"/>
    <p:sldId id="310" r:id="rId6"/>
    <p:sldId id="411" r:id="rId7"/>
    <p:sldId id="410" r:id="rId8"/>
    <p:sldId id="384" r:id="rId9"/>
    <p:sldId id="406" r:id="rId10"/>
    <p:sldId id="391" r:id="rId11"/>
    <p:sldId id="392" r:id="rId12"/>
    <p:sldId id="407" r:id="rId13"/>
    <p:sldId id="396" r:id="rId14"/>
    <p:sldId id="400" r:id="rId15"/>
    <p:sldId id="409" r:id="rId16"/>
    <p:sldId id="394" r:id="rId17"/>
    <p:sldId id="404" r:id="rId18"/>
    <p:sldId id="413" r:id="rId19"/>
    <p:sldId id="415" r:id="rId20"/>
    <p:sldId id="405" r:id="rId21"/>
    <p:sldId id="330" r:id="rId22"/>
    <p:sldId id="416" r:id="rId23"/>
    <p:sldId id="336" r:id="rId24"/>
    <p:sldId id="381" r:id="rId25"/>
    <p:sldId id="377" r:id="rId26"/>
    <p:sldId id="418" r:id="rId27"/>
    <p:sldId id="340" r:id="rId28"/>
    <p:sldId id="419" r:id="rId29"/>
    <p:sldId id="344" r:id="rId30"/>
    <p:sldId id="350" r:id="rId31"/>
    <p:sldId id="351" r:id="rId32"/>
    <p:sldId id="352" r:id="rId33"/>
    <p:sldId id="353" r:id="rId34"/>
    <p:sldId id="354" r:id="rId35"/>
    <p:sldId id="420" r:id="rId36"/>
    <p:sldId id="357" r:id="rId37"/>
    <p:sldId id="385" r:id="rId38"/>
    <p:sldId id="423" r:id="rId39"/>
  </p:sldIdLst>
  <p:sldSz cx="9144000" cy="6858000" type="screen4x3"/>
  <p:notesSz cx="6858000" cy="9296400"/>
  <p:embeddedFontLst>
    <p:embeddedFont>
      <p:font typeface="Tahoma" panose="020B0604030504040204" pitchFamily="34" charset="0"/>
      <p:regular r:id="rId42"/>
      <p:bold r:id="rId43"/>
    </p:embeddedFont>
    <p:embeddedFont>
      <p:font typeface="Calibri" panose="020F0502020204030204" pitchFamily="34" charset="0"/>
      <p:regular r:id="rId44"/>
      <p:bold r:id="rId45"/>
      <p:italic r:id="rId46"/>
      <p:boldItalic r:id="rId47"/>
    </p:embeddedFont>
    <p:embeddedFont>
      <p:font typeface="Myriad Web Pro" panose="020B0604020202020204" charset="0"/>
      <p:regular r:id="rId48"/>
      <p:bold r:id="rId49"/>
      <p:italic r:id="rId50"/>
    </p:embeddedFont>
    <p:embeddedFont>
      <p:font typeface="Calibri Light" panose="020F0302020204030204" pitchFamily="34" charset="0"/>
      <p:regular r:id="rId51"/>
      <p: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xm" initials="jxm" lastIdx="12" clrIdx="0"/>
  <p:cmAuthor id="7" name="Sniezek, Joe (CDC/ONDIEH/NCBDDD)" initials="SJ(" lastIdx="6" clrIdx="7">
    <p:extLst/>
  </p:cmAuthor>
  <p:cmAuthor id="1" name="Sniezek, Joe (CDC/ONDIEH/NCBDDD)" initials="jes" lastIdx="1" clrIdx="1"/>
  <p:cmAuthor id="8" name="Nicole Dowling" initials="NFD" lastIdx="2" clrIdx="8"/>
  <p:cmAuthor id="2" name="agp4" initials="agp4" lastIdx="1" clrIdx="2"/>
  <p:cmAuthor id="3" name="Flores, Alina (CDC/ONDIEH/NCBDDD)" initials="FA(" lastIdx="15" clrIdx="3"/>
  <p:cmAuthor id="4" name="CDC User" initials="jxm" lastIdx="1" clrIdx="4"/>
  <p:cmAuthor id="5" name="Pierpaolo" initials="P" lastIdx="0" clrIdx="5"/>
  <p:cmAuthor id="6" name="mrc7" initials="MC"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79751" autoAdjust="0"/>
  </p:normalViewPr>
  <p:slideViewPr>
    <p:cSldViewPr>
      <p:cViewPr varScale="1">
        <p:scale>
          <a:sx n="89" d="100"/>
          <a:sy n="89" d="100"/>
        </p:scale>
        <p:origin x="492" y="96"/>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3570" y="61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ierpaolo\Documents\005%20Meeting%20Corsi%20e%20Congressi%20MIEI%20da%2007-2008\2013-07-13%20Bangkok\Nuova%20cartella\03%20Figure%20IMR%20&amp;%20causes%20(WORLD%20BAN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60"/>
      <c:rAngAx val="0"/>
      <c:perspective val="0"/>
    </c:view3D>
    <c:floor>
      <c:thickness val="0"/>
    </c:floor>
    <c:sideWall>
      <c:thickness val="0"/>
    </c:sideWall>
    <c:backWall>
      <c:thickness val="0"/>
    </c:backWall>
    <c:plotArea>
      <c:layout>
        <c:manualLayout>
          <c:layoutTarget val="inner"/>
          <c:xMode val="edge"/>
          <c:yMode val="edge"/>
          <c:x val="0.12367491166077739"/>
          <c:y val="0.17587939698492464"/>
          <c:w val="0.76060070671378088"/>
          <c:h val="0.57286432160804024"/>
        </c:manualLayout>
      </c:layout>
      <c:pie3DChart>
        <c:varyColors val="1"/>
        <c:ser>
          <c:idx val="0"/>
          <c:order val="0"/>
          <c:tx>
            <c:strRef>
              <c:f>Sheet1!$A$2</c:f>
              <c:strCache>
                <c:ptCount val="1"/>
              </c:strCache>
            </c:strRef>
          </c:tx>
          <c:dPt>
            <c:idx val="0"/>
            <c:bubble3D val="0"/>
            <c:spPr>
              <a:solidFill>
                <a:srgbClr val="C00000"/>
              </a:solidFill>
            </c:spPr>
          </c:dPt>
          <c:dPt>
            <c:idx val="1"/>
            <c:bubble3D val="0"/>
            <c:spPr>
              <a:solidFill>
                <a:srgbClr val="C00000"/>
              </a:solidFill>
            </c:spPr>
          </c:dPt>
          <c:dPt>
            <c:idx val="2"/>
            <c:bubble3D val="0"/>
            <c:spPr>
              <a:solidFill>
                <a:srgbClr val="FFFF00"/>
              </a:solidFill>
            </c:spPr>
          </c:dPt>
          <c:dPt>
            <c:idx val="3"/>
            <c:bubble3D val="0"/>
            <c:spPr>
              <a:solidFill>
                <a:schemeClr val="bg1">
                  <a:lumMod val="60000"/>
                  <a:lumOff val="40000"/>
                </a:schemeClr>
              </a:solidFill>
            </c:spPr>
          </c:dPt>
          <c:dPt>
            <c:idx val="4"/>
            <c:bubble3D val="0"/>
          </c:dPt>
          <c:cat>
            <c:strRef>
              <c:f>Sheet1!$B$1:$F$1</c:f>
              <c:strCache>
                <c:ptCount val="5"/>
                <c:pt idx="1">
                  <c:v>Unknown</c:v>
                </c:pt>
                <c:pt idx="2">
                  <c:v>monogenic </c:v>
                </c:pt>
                <c:pt idx="3">
                  <c:v>chromosomal</c:v>
                </c:pt>
                <c:pt idx="4">
                  <c:v>Environmental</c:v>
                </c:pt>
              </c:strCache>
            </c:strRef>
          </c:cat>
          <c:val>
            <c:numRef>
              <c:f>Sheet1!$B$2:$F$2</c:f>
              <c:numCache>
                <c:formatCode>General</c:formatCode>
                <c:ptCount val="5"/>
                <c:pt idx="1">
                  <c:v>65</c:v>
                </c:pt>
                <c:pt idx="2">
                  <c:v>15</c:v>
                </c:pt>
                <c:pt idx="3">
                  <c:v>10</c:v>
                </c:pt>
                <c:pt idx="4">
                  <c:v>10</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6347956505482"/>
          <c:y val="3.7288049534752232E-2"/>
          <c:w val="0.78920629921259844"/>
          <c:h val="0.77587874506574661"/>
        </c:manualLayout>
      </c:layout>
      <c:barChart>
        <c:barDir val="col"/>
        <c:grouping val="stacked"/>
        <c:varyColors val="0"/>
        <c:ser>
          <c:idx val="1"/>
          <c:order val="1"/>
          <c:tx>
            <c:v>Birth defects</c:v>
          </c:tx>
          <c:spPr>
            <a:solidFill>
              <a:schemeClr val="accent2">
                <a:lumMod val="20000"/>
                <a:lumOff val="80000"/>
              </a:schemeClr>
            </a:solidFill>
            <a:ln w="15875">
              <a:noFill/>
            </a:ln>
          </c:spPr>
          <c:invertIfNegative val="0"/>
          <c:val>
            <c:numRef>
              <c:f>'Figure (WHO &amp; WB)'!$G$40:$G$61</c:f>
              <c:numCache>
                <c:formatCode>0.0%</c:formatCode>
                <c:ptCount val="22"/>
                <c:pt idx="0">
                  <c:v>3.1919650000000001E-2</c:v>
                </c:pt>
                <c:pt idx="1">
                  <c:v>3.7075500000000108E-2</c:v>
                </c:pt>
                <c:pt idx="2">
                  <c:v>4.3677780000000006E-2</c:v>
                </c:pt>
                <c:pt idx="3">
                  <c:v>4.5508940000000012E-2</c:v>
                </c:pt>
                <c:pt idx="4">
                  <c:v>4.6302019999999999E-2</c:v>
                </c:pt>
                <c:pt idx="5">
                  <c:v>6.3676450000000009E-2</c:v>
                </c:pt>
                <c:pt idx="6">
                  <c:v>6.9034819999999997E-2</c:v>
                </c:pt>
                <c:pt idx="7">
                  <c:v>7.6354580000000019E-2</c:v>
                </c:pt>
                <c:pt idx="8">
                  <c:v>9.3639290000000028E-2</c:v>
                </c:pt>
                <c:pt idx="9">
                  <c:v>0.10119570000000039</c:v>
                </c:pt>
                <c:pt idx="10">
                  <c:v>0.1083095</c:v>
                </c:pt>
                <c:pt idx="11">
                  <c:v>0.14076569999999999</c:v>
                </c:pt>
                <c:pt idx="12">
                  <c:v>0.15368920000000041</c:v>
                </c:pt>
                <c:pt idx="13">
                  <c:v>0.17364350000000001</c:v>
                </c:pt>
                <c:pt idx="14">
                  <c:v>0.19739960000000001</c:v>
                </c:pt>
                <c:pt idx="15">
                  <c:v>0.21211920000000048</c:v>
                </c:pt>
                <c:pt idx="16">
                  <c:v>0.22297500000000001</c:v>
                </c:pt>
                <c:pt idx="17">
                  <c:v>0.22528500000000001</c:v>
                </c:pt>
                <c:pt idx="18">
                  <c:v>0.24375780000000041</c:v>
                </c:pt>
                <c:pt idx="19">
                  <c:v>0.28720710000000005</c:v>
                </c:pt>
                <c:pt idx="20">
                  <c:v>0.29360840000000032</c:v>
                </c:pt>
                <c:pt idx="21">
                  <c:v>0.30150510000000008</c:v>
                </c:pt>
              </c:numCache>
            </c:numRef>
          </c:val>
        </c:ser>
        <c:dLbls>
          <c:showLegendKey val="0"/>
          <c:showVal val="0"/>
          <c:showCatName val="0"/>
          <c:showSerName val="0"/>
          <c:showPercent val="0"/>
          <c:showBubbleSize val="0"/>
        </c:dLbls>
        <c:gapWidth val="70"/>
        <c:overlap val="100"/>
        <c:axId val="189603096"/>
        <c:axId val="189881176"/>
      </c:barChart>
      <c:lineChart>
        <c:grouping val="standard"/>
        <c:varyColors val="0"/>
        <c:ser>
          <c:idx val="0"/>
          <c:order val="0"/>
          <c:tx>
            <c:v>Under-5 mortality rate</c:v>
          </c:tx>
          <c:spPr>
            <a:ln w="44450">
              <a:solidFill>
                <a:srgbClr val="00B0F0"/>
              </a:solidFill>
            </a:ln>
          </c:spPr>
          <c:marker>
            <c:symbol val="none"/>
          </c:marker>
          <c:cat>
            <c:strRef>
              <c:f>'Figure (WHO &amp; WB)'!$C$40:$C$61</c:f>
              <c:strCache>
                <c:ptCount val="22"/>
                <c:pt idx="0">
                  <c:v>AM - L</c:v>
                </c:pt>
                <c:pt idx="1">
                  <c:v>EM - L</c:v>
                </c:pt>
                <c:pt idx="2">
                  <c:v>AFR - L</c:v>
                </c:pt>
                <c:pt idx="3">
                  <c:v>AFR - LM</c:v>
                </c:pt>
                <c:pt idx="4">
                  <c:v>AFR - H</c:v>
                </c:pt>
                <c:pt idx="5">
                  <c:v>SEA - L</c:v>
                </c:pt>
                <c:pt idx="6">
                  <c:v>SEA - LM</c:v>
                </c:pt>
                <c:pt idx="7">
                  <c:v>EM  - LM</c:v>
                </c:pt>
                <c:pt idx="8">
                  <c:v>AFR - UM</c:v>
                </c:pt>
                <c:pt idx="9">
                  <c:v>EUR - L</c:v>
                </c:pt>
                <c:pt idx="10">
                  <c:v>WP - LM</c:v>
                </c:pt>
                <c:pt idx="11">
                  <c:v>AM - LM</c:v>
                </c:pt>
                <c:pt idx="12">
                  <c:v>WP - L</c:v>
                </c:pt>
                <c:pt idx="13">
                  <c:v>EUR - LM</c:v>
                </c:pt>
                <c:pt idx="14">
                  <c:v>EM - UM</c:v>
                </c:pt>
                <c:pt idx="15">
                  <c:v>AM - UM</c:v>
                </c:pt>
                <c:pt idx="16">
                  <c:v>EUR - UM</c:v>
                </c:pt>
                <c:pt idx="17">
                  <c:v>AM - H</c:v>
                </c:pt>
                <c:pt idx="18">
                  <c:v>EM - H</c:v>
                </c:pt>
                <c:pt idx="19">
                  <c:v>EUR - H</c:v>
                </c:pt>
                <c:pt idx="20">
                  <c:v>WP - H</c:v>
                </c:pt>
                <c:pt idx="21">
                  <c:v>WP- UM</c:v>
                </c:pt>
              </c:strCache>
            </c:strRef>
          </c:cat>
          <c:val>
            <c:numRef>
              <c:f>'Figure (WHO &amp; WB)'!$D$40:$D$61</c:f>
              <c:numCache>
                <c:formatCode>0</c:formatCode>
                <c:ptCount val="22"/>
                <c:pt idx="0">
                  <c:v>161.00000059692053</c:v>
                </c:pt>
                <c:pt idx="1">
                  <c:v>105.32584180344938</c:v>
                </c:pt>
                <c:pt idx="2">
                  <c:v>107.00408864345643</c:v>
                </c:pt>
                <c:pt idx="3">
                  <c:v>129.84785706122307</c:v>
                </c:pt>
                <c:pt idx="4">
                  <c:v>121.99999688118589</c:v>
                </c:pt>
                <c:pt idx="5">
                  <c:v>50.846705527677884</c:v>
                </c:pt>
                <c:pt idx="6">
                  <c:v>56.734091276087192</c:v>
                </c:pt>
                <c:pt idx="7">
                  <c:v>55.367272150003295</c:v>
                </c:pt>
                <c:pt idx="8">
                  <c:v>43.240271752285544</c:v>
                </c:pt>
                <c:pt idx="9">
                  <c:v>49.890859404379931</c:v>
                </c:pt>
                <c:pt idx="10">
                  <c:v>17.598534083564996</c:v>
                </c:pt>
                <c:pt idx="11">
                  <c:v>30.060842671426883</c:v>
                </c:pt>
                <c:pt idx="12">
                  <c:v>28.773064032564829</c:v>
                </c:pt>
                <c:pt idx="13">
                  <c:v>22.098090911417888</c:v>
                </c:pt>
                <c:pt idx="14">
                  <c:v>13.394535413545674</c:v>
                </c:pt>
                <c:pt idx="15">
                  <c:v>16.863843731112013</c:v>
                </c:pt>
                <c:pt idx="16">
                  <c:v>14.328410589964372</c:v>
                </c:pt>
                <c:pt idx="17">
                  <c:v>7.9297423125497737</c:v>
                </c:pt>
                <c:pt idx="18">
                  <c:v>9.774917606941731</c:v>
                </c:pt>
                <c:pt idx="19">
                  <c:v>4.3866866238103963</c:v>
                </c:pt>
                <c:pt idx="20">
                  <c:v>3.899320777471909</c:v>
                </c:pt>
                <c:pt idx="21">
                  <c:v>7.3893210523905397</c:v>
                </c:pt>
              </c:numCache>
            </c:numRef>
          </c:val>
          <c:smooth val="0"/>
        </c:ser>
        <c:dLbls>
          <c:showLegendKey val="0"/>
          <c:showVal val="0"/>
          <c:showCatName val="0"/>
          <c:showSerName val="0"/>
          <c:showPercent val="0"/>
          <c:showBubbleSize val="0"/>
        </c:dLbls>
        <c:marker val="1"/>
        <c:smooth val="0"/>
        <c:axId val="190103904"/>
        <c:axId val="137470000"/>
      </c:lineChart>
      <c:catAx>
        <c:axId val="190103904"/>
        <c:scaling>
          <c:orientation val="minMax"/>
        </c:scaling>
        <c:delete val="0"/>
        <c:axPos val="b"/>
        <c:numFmt formatCode="General" sourceLinked="1"/>
        <c:majorTickMark val="out"/>
        <c:minorTickMark val="none"/>
        <c:tickLblPos val="nextTo"/>
        <c:txPr>
          <a:bodyPr rot="-3120000" vert="horz"/>
          <a:lstStyle/>
          <a:p>
            <a:pPr>
              <a:defRPr/>
            </a:pPr>
            <a:endParaRPr lang="en-US"/>
          </a:p>
        </c:txPr>
        <c:crossAx val="137470000"/>
        <c:crosses val="autoZero"/>
        <c:auto val="1"/>
        <c:lblAlgn val="ctr"/>
        <c:lblOffset val="100"/>
        <c:noMultiLvlLbl val="0"/>
      </c:catAx>
      <c:valAx>
        <c:axId val="137470000"/>
        <c:scaling>
          <c:orientation val="minMax"/>
        </c:scaling>
        <c:delete val="0"/>
        <c:axPos val="l"/>
        <c:majorGridlines/>
        <c:title>
          <c:tx>
            <c:rich>
              <a:bodyPr rot="-5400000" vert="horz"/>
              <a:lstStyle/>
              <a:p>
                <a:pPr>
                  <a:defRPr/>
                </a:pPr>
                <a:r>
                  <a:rPr lang="es-ES"/>
                  <a:t>Tasa de mortalidad en menores de cinco años (por cada 1000 nacimientos)</a:t>
                </a:r>
              </a:p>
            </c:rich>
          </c:tx>
          <c:layout>
            <c:manualLayout>
              <c:xMode val="edge"/>
              <c:yMode val="edge"/>
              <c:x val="2.914459060853033E-3"/>
              <c:y val="5.8330745873842196E-2"/>
            </c:manualLayout>
          </c:layout>
          <c:overlay val="0"/>
          <c:spPr>
            <a:ln w="19050">
              <a:solidFill>
                <a:srgbClr val="B911A1"/>
              </a:solidFill>
            </a:ln>
          </c:spPr>
        </c:title>
        <c:numFmt formatCode="#,##0.0" sourceLinked="0"/>
        <c:majorTickMark val="out"/>
        <c:minorTickMark val="none"/>
        <c:tickLblPos val="nextTo"/>
        <c:crossAx val="190103904"/>
        <c:crosses val="autoZero"/>
        <c:crossBetween val="between"/>
      </c:valAx>
      <c:catAx>
        <c:axId val="189603096"/>
        <c:scaling>
          <c:orientation val="minMax"/>
        </c:scaling>
        <c:delete val="1"/>
        <c:axPos val="b"/>
        <c:majorTickMark val="out"/>
        <c:minorTickMark val="none"/>
        <c:tickLblPos val="none"/>
        <c:crossAx val="189881176"/>
        <c:crosses val="autoZero"/>
        <c:auto val="1"/>
        <c:lblAlgn val="ctr"/>
        <c:lblOffset val="100"/>
        <c:noMultiLvlLbl val="0"/>
      </c:catAx>
      <c:valAx>
        <c:axId val="189881176"/>
        <c:scaling>
          <c:orientation val="minMax"/>
          <c:max val="0.35000000000000031"/>
        </c:scaling>
        <c:delete val="0"/>
        <c:axPos val="r"/>
        <c:numFmt formatCode="0.0%" sourceLinked="1"/>
        <c:majorTickMark val="out"/>
        <c:minorTickMark val="none"/>
        <c:tickLblPos val="nextTo"/>
        <c:spPr>
          <a:ln>
            <a:solidFill>
              <a:schemeClr val="accent1"/>
            </a:solidFill>
          </a:ln>
        </c:spPr>
        <c:crossAx val="189603096"/>
        <c:crosses val="max"/>
        <c:crossBetween val="between"/>
        <c:majorUnit val="0.05"/>
      </c:valAx>
      <c:spPr>
        <a:noFill/>
        <a:ln w="25400">
          <a:noFill/>
        </a:ln>
      </c:spPr>
    </c:plotArea>
    <c:plotVisOnly val="1"/>
    <c:dispBlanksAs val="gap"/>
    <c:showDLblsOverMax val="0"/>
  </c:chart>
  <c:txPr>
    <a:bodyPr/>
    <a:lstStyle/>
    <a:p>
      <a:pPr>
        <a:defRPr b="1">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385" cy="4643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59" y="0"/>
            <a:ext cx="2971385" cy="464343"/>
          </a:xfrm>
          <a:prstGeom prst="rect">
            <a:avLst/>
          </a:prstGeom>
        </p:spPr>
        <p:txBody>
          <a:bodyPr vert="horz" lIns="91440" tIns="45720" rIns="91440" bIns="45720" rtlCol="0"/>
          <a:lstStyle>
            <a:lvl1pPr algn="r">
              <a:defRPr sz="1200"/>
            </a:lvl1pPr>
          </a:lstStyle>
          <a:p>
            <a:fld id="{D160FE43-89B8-4F15-AB78-E842B909A6D2}" type="datetimeFigureOut">
              <a:rPr lang="en-US" smtClean="0"/>
              <a:pPr/>
              <a:t>12/9/2016</a:t>
            </a:fld>
            <a:endParaRPr lang="es-ES"/>
          </a:p>
        </p:txBody>
      </p:sp>
      <p:sp>
        <p:nvSpPr>
          <p:cNvPr id="4" name="Footer Placeholder 3"/>
          <p:cNvSpPr>
            <a:spLocks noGrp="1"/>
          </p:cNvSpPr>
          <p:nvPr>
            <p:ph type="ftr" sz="quarter" idx="2"/>
          </p:nvPr>
        </p:nvSpPr>
        <p:spPr>
          <a:xfrm>
            <a:off x="0" y="8830467"/>
            <a:ext cx="2971385" cy="46434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59" y="8830467"/>
            <a:ext cx="2971385" cy="464343"/>
          </a:xfrm>
          <a:prstGeom prst="rect">
            <a:avLst/>
          </a:prstGeom>
        </p:spPr>
        <p:txBody>
          <a:bodyPr vert="horz" lIns="91440" tIns="45720" rIns="91440" bIns="45720" rtlCol="0" anchor="b"/>
          <a:lstStyle>
            <a:lvl1pPr algn="r">
              <a:defRPr sz="1200"/>
            </a:lvl1pPr>
          </a:lstStyle>
          <a:p>
            <a:fld id="{4CBD3B26-E1CE-4B14-926E-14ADC45B16D3}" type="slidenum">
              <a:rPr lang="en-US" smtClean="0"/>
              <a:pPr/>
              <a:t>‹#›</a:t>
            </a:fld>
            <a:endParaRPr lang="es-ES"/>
          </a:p>
        </p:txBody>
      </p:sp>
    </p:spTree>
    <p:extLst>
      <p:ext uri="{BB962C8B-B14F-4D97-AF65-F5344CB8AC3E}">
        <p14:creationId xmlns:p14="http://schemas.microsoft.com/office/powerpoint/2010/main" val="1495474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385" cy="4643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59" y="0"/>
            <a:ext cx="2971385" cy="464343"/>
          </a:xfrm>
          <a:prstGeom prst="rect">
            <a:avLst/>
          </a:prstGeom>
        </p:spPr>
        <p:txBody>
          <a:bodyPr vert="horz" lIns="91440" tIns="45720" rIns="91440" bIns="45720" rtlCol="0"/>
          <a:lstStyle>
            <a:lvl1pPr algn="r">
              <a:defRPr sz="1200"/>
            </a:lvl1pPr>
          </a:lstStyle>
          <a:p>
            <a:fld id="{30E0874A-4DD0-4F20-BD14-66420CE70E57}" type="datetimeFigureOut">
              <a:rPr lang="en-US" smtClean="0"/>
              <a:pPr/>
              <a:t>12/9/2016</a:t>
            </a:fld>
            <a:endParaRPr lang="es-E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3" y="4416029"/>
            <a:ext cx="5485155" cy="418385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67"/>
            <a:ext cx="2971385" cy="46434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59" y="8830467"/>
            <a:ext cx="2971385" cy="464343"/>
          </a:xfrm>
          <a:prstGeom prst="rect">
            <a:avLst/>
          </a:prstGeom>
        </p:spPr>
        <p:txBody>
          <a:bodyPr vert="horz" lIns="91440" tIns="45720" rIns="91440" bIns="45720" rtlCol="0" anchor="b"/>
          <a:lstStyle>
            <a:lvl1pPr algn="r">
              <a:defRPr sz="1200"/>
            </a:lvl1pPr>
          </a:lstStyle>
          <a:p>
            <a:fld id="{C9AA4FBC-CCAE-4E34-BB17-D3B1CEF4B1AF}" type="slidenum">
              <a:rPr lang="en-US" smtClean="0"/>
              <a:pPr/>
              <a:t>‹#›</a:t>
            </a:fld>
            <a:endParaRPr lang="es-ES"/>
          </a:p>
        </p:txBody>
      </p:sp>
    </p:spTree>
    <p:extLst>
      <p:ext uri="{BB962C8B-B14F-4D97-AF65-F5344CB8AC3E}">
        <p14:creationId xmlns:p14="http://schemas.microsoft.com/office/powerpoint/2010/main" val="244929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a:t>
            </a:fld>
            <a:endParaRPr lang="es-ES" dirty="0"/>
          </a:p>
        </p:txBody>
      </p:sp>
    </p:spTree>
    <p:extLst>
      <p:ext uri="{BB962C8B-B14F-4D97-AF65-F5344CB8AC3E}">
        <p14:creationId xmlns:p14="http://schemas.microsoft.com/office/powerpoint/2010/main" val="94171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segunda manera de clasificar los defectos de nacimiento es por la patogenia o el desarrollo de la enfermedad. Existen cuatro tipos de patogenia que analizaremos. </a:t>
            </a:r>
          </a:p>
          <a:p>
            <a:endParaRPr lang="es-ES" baseline="0" dirty="0" smtClean="0"/>
          </a:p>
          <a:p>
            <a:r>
              <a:rPr lang="es-ES" dirty="0" smtClean="0"/>
              <a:t>Primero, algunos defectos de nacimiento se presentan debido a malformaciones. Las </a:t>
            </a:r>
            <a:r>
              <a:rPr lang="es-ES" b="1" dirty="0" smtClean="0"/>
              <a:t>malformaciones</a:t>
            </a:r>
            <a:r>
              <a:rPr lang="es-ES" dirty="0" smtClean="0"/>
              <a:t> son defectos estructurales que aparecen durante la formación inicial de una estructura como resultado de un proceso intrínsecamente anormal. </a:t>
            </a:r>
          </a:p>
          <a:p>
            <a:endParaRPr lang="es-ES" baseline="0" dirty="0" smtClean="0"/>
          </a:p>
          <a:p>
            <a:r>
              <a:rPr lang="es-ES" dirty="0" smtClean="0"/>
              <a:t>Un ejemplo de este proceso son los defectos del tubo neural, que aparecen debido a que el tubo neural no se cierra en los primeros 28 días después de la concepción. Muchos casos de defectos del tubo neural pueden prevenirse con un consumo adecuado de ácido fólico. </a:t>
            </a:r>
          </a:p>
          <a:p>
            <a:endParaRPr lang="es-ES" baseline="0" dirty="0" smtClean="0"/>
          </a:p>
          <a:p>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Una malformación es un defecto estructural que ocurre durante la organogénesis como resultado de un proceso intrínsecamente anormal.  Un ejemplo: los defectos del tubo neural</a:t>
            </a:r>
          </a:p>
          <a:p>
            <a:endParaRPr lang="es-ES" dirty="0" smtClean="0"/>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10</a:t>
            </a:fld>
            <a:endParaRPr lang="es-ES"/>
          </a:p>
        </p:txBody>
      </p:sp>
    </p:spTree>
    <p:extLst>
      <p:ext uri="{BB962C8B-B14F-4D97-AF65-F5344CB8AC3E}">
        <p14:creationId xmlns:p14="http://schemas.microsoft.com/office/powerpoint/2010/main" val="373414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Segundo, los defectos de nacimiento pueden aparecer debido a deformaciones. El origen de las deformaciones no está en la formación inicial de la estructura, sino más bien la estructura se desarrolla normalmente, pero más adelante fuerzas mecánicas causan una forma o posición anormal en el cuerpo. </a:t>
            </a:r>
          </a:p>
          <a:p>
            <a:endParaRPr lang="es-ES" baseline="0" dirty="0" smtClean="0"/>
          </a:p>
          <a:p>
            <a:r>
              <a:rPr lang="es-ES" dirty="0" smtClean="0"/>
              <a:t>Un ejemplo de deformación es la secuencia de Potter, la cual se caracteriza principalmente por un pliegue de tejido cutáneo que se extiende desde el ojo a través de la mejilla. Es causado por una disminución de líquido amniótico. </a:t>
            </a:r>
          </a:p>
          <a:p>
            <a:endParaRPr lang="es-ES" baseline="0" dirty="0" smtClean="0"/>
          </a:p>
          <a:p>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Deformación: La formación inicial de la estructura es normal, pero fuerzas mecánicas afectan su desarrollo; ejemplo: secuencia de Potter.</a:t>
            </a:r>
          </a:p>
          <a:p>
            <a:endParaRPr lang="es-ES" dirty="0" smtClean="0"/>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11</a:t>
            </a:fld>
            <a:endParaRPr lang="es-ES"/>
          </a:p>
        </p:txBody>
      </p:sp>
    </p:spTree>
    <p:extLst>
      <p:ext uri="{BB962C8B-B14F-4D97-AF65-F5344CB8AC3E}">
        <p14:creationId xmlns:p14="http://schemas.microsoft.com/office/powerpoint/2010/main" val="184588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smtClean="0"/>
              <a:t>Tercero, la patogenia de</a:t>
            </a:r>
            <a:r>
              <a:rPr lang="es-ES" dirty="0" smtClean="0"/>
              <a:t> los defectos de nacimiento puede deberse a alteraciones. Las alteraciones son defectos estructurales de una estructura del cuerpo debido a una interrupción extrínseca del proceso de desarrollo originalmente normal o a una interferencia en ese proceso.</a:t>
            </a:r>
          </a:p>
          <a:p>
            <a:endParaRPr lang="es-ES" baseline="0" dirty="0" smtClean="0"/>
          </a:p>
          <a:p>
            <a:r>
              <a:rPr lang="es-ES" dirty="0" smtClean="0"/>
              <a:t>En el ejemplo de la secuencia de bridas amnióticas, las hebras de tejido del saco amniótico se enredan con las extremidades u otras partes del feto, lo que causa una alteración en las áreas afectadas.  </a:t>
            </a:r>
          </a:p>
          <a:p>
            <a:endParaRPr lang="es-ES" baseline="0" dirty="0" smtClean="0"/>
          </a:p>
          <a:p>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desarrollo inicial es normal, pero el proceso se interrumpe o se altera.  Ejemplo: bridas amnióticas</a:t>
            </a:r>
          </a:p>
          <a:p>
            <a:endParaRPr lang="es-ES" dirty="0" smtClean="0"/>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12</a:t>
            </a:fld>
            <a:endParaRPr lang="es-ES"/>
          </a:p>
        </p:txBody>
      </p:sp>
    </p:spTree>
    <p:extLst>
      <p:ext uri="{BB962C8B-B14F-4D97-AF65-F5344CB8AC3E}">
        <p14:creationId xmlns:p14="http://schemas.microsoft.com/office/powerpoint/2010/main" val="348457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smtClean="0"/>
              <a:t>Cuarto, la patogenia de</a:t>
            </a:r>
            <a:r>
              <a:rPr lang="es-ES" dirty="0" smtClean="0"/>
              <a:t> los defectos de nacimiento puede deberse a displasias, las cuales son anormalidades en la histogénesis o la formación de tejidos. Las displasias generalmente afectan la piel, el cerebro, los cartílagos o los huesos. </a:t>
            </a:r>
          </a:p>
          <a:p>
            <a:endParaRPr lang="es-ES" baseline="0" dirty="0" smtClean="0"/>
          </a:p>
          <a:p>
            <a:r>
              <a:rPr lang="es-ES" dirty="0" smtClean="0"/>
              <a:t>Pueden estar localizadas en un área del cuerpo o ser generalizadas. </a:t>
            </a:r>
          </a:p>
          <a:p>
            <a:endParaRPr lang="es-ES" baseline="0" dirty="0" smtClean="0"/>
          </a:p>
          <a:p>
            <a:r>
              <a:rPr lang="es-ES" dirty="0" smtClean="0"/>
              <a:t>---------</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Anormalidades en la histogénesis o formación de tejidos.</a:t>
            </a:r>
          </a:p>
          <a:p>
            <a:endParaRPr lang="es-ES" dirty="0" smtClean="0"/>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13</a:t>
            </a:fld>
            <a:endParaRPr lang="es-ES"/>
          </a:p>
        </p:txBody>
      </p:sp>
    </p:spTree>
    <p:extLst>
      <p:ext uri="{BB962C8B-B14F-4D97-AF65-F5344CB8AC3E}">
        <p14:creationId xmlns:p14="http://schemas.microsoft.com/office/powerpoint/2010/main" val="420310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687321" lvl="1" eaLnBrk="0" hangingPunct="0">
              <a:spcBef>
                <a:spcPts val="599"/>
              </a:spcBef>
              <a:spcAft>
                <a:spcPts val="599"/>
              </a:spcAft>
              <a:buClr>
                <a:schemeClr val="tx1"/>
              </a:buClr>
              <a:buSzPct val="100000"/>
              <a:defRPr/>
            </a:pPr>
            <a:r>
              <a:rPr lang="es-ES" sz="1600" dirty="0" smtClean="0">
                <a:solidFill>
                  <a:schemeClr val="bg2"/>
                </a:solidFill>
              </a:rPr>
              <a:t>Finalmente, otra clasificación común es de acuerdo con la presentación clínica. Según la clasificación clínica, hay defectos de nacimiento aislados y defectos de nacimiento múltiples.</a:t>
            </a:r>
          </a:p>
          <a:p>
            <a:pPr marL="687321" lvl="1" eaLnBrk="0" hangingPunct="0">
              <a:spcBef>
                <a:spcPts val="599"/>
              </a:spcBef>
              <a:spcAft>
                <a:spcPts val="599"/>
              </a:spcAft>
              <a:buClr>
                <a:schemeClr val="tx1"/>
              </a:buClr>
              <a:buSzPct val="100000"/>
              <a:defRPr/>
            </a:pPr>
            <a:r>
              <a:rPr lang="es-ES" sz="1600" baseline="0" dirty="0" smtClean="0">
                <a:solidFill>
                  <a:schemeClr val="bg2"/>
                </a:solidFill>
              </a:rPr>
              <a:t>Los defectos aislados no tienen ninguna otra anomalía mayor no relacionada presente. Comprenden alrededor del 75 % de todos los defectos de nacimiento mayores.  Las secuencias también se consideran defectos aislados.  Una secuencia es un patrón de anomalías relacionadas que se sabe que provienen de UNA fuente (</a:t>
            </a:r>
            <a:r>
              <a:rPr lang="es-ES" sz="1600" i="1" baseline="0" dirty="0" smtClean="0">
                <a:solidFill>
                  <a:schemeClr val="bg2"/>
                </a:solidFill>
              </a:rPr>
              <a:t>por ejemplo</a:t>
            </a:r>
            <a:r>
              <a:rPr lang="es-ES" sz="1600" baseline="0" dirty="0" smtClean="0">
                <a:solidFill>
                  <a:schemeClr val="bg2"/>
                </a:solidFill>
              </a:rPr>
              <a:t>, una anomalía primaria o un factor mecánico primario).  POR LO TANTO, esa ÚNICA fuente es lo que hace que sea aislada.  Una secuencia es una cascada de anomalías que son consecuencia de esa malformación, alteración o deformación ÚNICA. Algunos ejemplos son la hidrocefalia, la espina bífida y el pie equinovaro. La hidrocefalia y el pie equinovaro son consecuencias de la malformación primaria que es la espina bífida. </a:t>
            </a:r>
          </a:p>
          <a:p>
            <a:pPr marL="687321" lvl="1" eaLnBrk="0" hangingPunct="0">
              <a:spcBef>
                <a:spcPts val="599"/>
              </a:spcBef>
              <a:spcAft>
                <a:spcPts val="599"/>
              </a:spcAft>
              <a:buClr>
                <a:schemeClr val="tx1"/>
              </a:buClr>
              <a:buSzPct val="100000"/>
              <a:defRPr/>
            </a:pPr>
            <a:endParaRPr lang="es-ES" sz="1600" baseline="0" dirty="0" smtClean="0">
              <a:solidFill>
                <a:schemeClr val="bg2"/>
              </a:solidFill>
            </a:endParaRPr>
          </a:p>
          <a:p>
            <a:pPr marL="687321" lvl="1" eaLnBrk="0" hangingPunct="0">
              <a:spcBef>
                <a:spcPts val="599"/>
              </a:spcBef>
              <a:spcAft>
                <a:spcPts val="599"/>
              </a:spcAft>
              <a:buClr>
                <a:schemeClr val="tx1"/>
              </a:buClr>
              <a:buSzPct val="100000"/>
              <a:defRPr/>
            </a:pPr>
            <a:r>
              <a:rPr lang="es-ES" sz="1600" dirty="0" smtClean="0">
                <a:solidFill>
                  <a:schemeClr val="bg2"/>
                </a:solidFill>
              </a:rPr>
              <a:t>Los defectos múltiples son dos o más defectos mayores no relacionados. Por ejemplo, un niño puede tener al azar tanto una deformidad en una extremidad como hipospadias. Dentro de los defectos múltiples hay otras dos subcategorías, llamadas asociaciones y síndromes.  Una asociación es un patrón de anomalías que ocurre con una frecuencia más alta de la que se esperaría en los casos al azar. En otras palabras, se sabe que el patrón se observa con mayor frecuencia de lo esperado si fuera al azar, pero no existe una secuencia común que pueda identificarse como la razón (la patogenia no es conocida). </a:t>
            </a:r>
          </a:p>
          <a:p>
            <a:pPr marL="687321" lvl="1" eaLnBrk="0" hangingPunct="0">
              <a:spcBef>
                <a:spcPts val="599"/>
              </a:spcBef>
              <a:spcAft>
                <a:spcPts val="599"/>
              </a:spcAft>
              <a:buClr>
                <a:schemeClr val="tx1"/>
              </a:buClr>
              <a:buSzPct val="100000"/>
              <a:defRPr/>
            </a:pPr>
            <a:endParaRPr lang="es-ES" sz="1600" baseline="0" dirty="0" smtClean="0">
              <a:solidFill>
                <a:schemeClr val="bg2"/>
              </a:solidFill>
            </a:endParaRPr>
          </a:p>
          <a:p>
            <a:pPr marL="687321" lvl="1" eaLnBrk="0" hangingPunct="0">
              <a:spcBef>
                <a:spcPts val="599"/>
              </a:spcBef>
              <a:spcAft>
                <a:spcPts val="599"/>
              </a:spcAft>
              <a:buClr>
                <a:schemeClr val="tx1"/>
              </a:buClr>
              <a:buSzPct val="100000"/>
              <a:defRPr/>
            </a:pPr>
            <a:r>
              <a:rPr lang="es-ES" sz="1600" baseline="0" dirty="0" smtClean="0">
                <a:solidFill>
                  <a:schemeClr val="bg2"/>
                </a:solidFill>
              </a:rPr>
              <a:t>Los síndromes son anomalías múltiples relacionadas a nivel de la patogenia, que surgen a partir de una CAUSA única, como el síndrome de Down o el síndrome de la rubéola congénita. </a:t>
            </a:r>
          </a:p>
          <a:p>
            <a:pPr marL="687321" lvl="1" eaLnBrk="0" hangingPunct="0">
              <a:spcBef>
                <a:spcPts val="599"/>
              </a:spcBef>
              <a:spcAft>
                <a:spcPts val="599"/>
              </a:spcAft>
              <a:buClr>
                <a:schemeClr val="tx1"/>
              </a:buClr>
              <a:buSzPct val="100000"/>
              <a:defRPr/>
            </a:pPr>
            <a:endParaRPr lang="es-ES" sz="1600" baseline="0" dirty="0" smtClean="0">
              <a:solidFill>
                <a:schemeClr val="bg2"/>
              </a:solidFill>
            </a:endParaRPr>
          </a:p>
          <a:p>
            <a:pPr marL="687321" lvl="1" eaLnBrk="0" hangingPunct="0">
              <a:spcBef>
                <a:spcPts val="599"/>
              </a:spcBef>
              <a:spcAft>
                <a:spcPts val="599"/>
              </a:spcAft>
              <a:buClr>
                <a:schemeClr val="tx1"/>
              </a:buClr>
              <a:buSzPct val="100000"/>
              <a:defRPr/>
            </a:pPr>
            <a:r>
              <a:rPr lang="es-ES" sz="1600" baseline="0" dirty="0" smtClean="0">
                <a:solidFill>
                  <a:schemeClr val="bg2"/>
                </a:solidFill>
              </a:rPr>
              <a:t>Los síndromes relacionados se refieren a un patrón de defectos múltiples que pertenecen a un mismo sistema de órganos que se cree que están relacionados por su patogenia (por ejemplo, la anotia [o falta de una o ambas orejas] y la microtia [oreja pequeña]).</a:t>
            </a:r>
            <a:r>
              <a:rPr lang="es-ES" sz="1600" dirty="0" smtClean="0">
                <a:solidFill>
                  <a:schemeClr val="bg2"/>
                </a:solidFill>
              </a:rPr>
              <a:t> </a:t>
            </a:r>
          </a:p>
          <a:p>
            <a:pPr marL="687321" lvl="1" eaLnBrk="0" hangingPunct="0">
              <a:spcBef>
                <a:spcPts val="599"/>
              </a:spcBef>
              <a:spcAft>
                <a:spcPts val="599"/>
              </a:spcAft>
              <a:buClr>
                <a:schemeClr val="tx1"/>
              </a:buClr>
              <a:buSzPct val="100000"/>
              <a:defRPr/>
            </a:pPr>
            <a:endParaRPr lang="es-ES" sz="1600" b="1" dirty="0" smtClean="0">
              <a:solidFill>
                <a:schemeClr val="bg2"/>
              </a:solidFill>
            </a:endParaRPr>
          </a:p>
          <a:p>
            <a:pPr marL="687321" lvl="1" eaLnBrk="0" hangingPunct="0">
              <a:spcBef>
                <a:spcPts val="599"/>
              </a:spcBef>
              <a:spcAft>
                <a:spcPts val="599"/>
              </a:spcAft>
              <a:buClr>
                <a:schemeClr val="tx1"/>
              </a:buClr>
              <a:buSzPct val="100000"/>
              <a:defRPr/>
            </a:pPr>
            <a:r>
              <a:rPr lang="es-ES" sz="1600" b="1" dirty="0" smtClean="0">
                <a:solidFill>
                  <a:schemeClr val="bg2"/>
                </a:solidFill>
              </a:rPr>
              <a:t>------------</a:t>
            </a:r>
          </a:p>
          <a:p>
            <a:pPr marL="687321" lvl="1" eaLnBrk="0" hangingPunct="0">
              <a:spcBef>
                <a:spcPts val="599"/>
              </a:spcBef>
              <a:spcAft>
                <a:spcPts val="599"/>
              </a:spcAft>
              <a:buClr>
                <a:schemeClr val="tx1"/>
              </a:buClr>
              <a:buSzPct val="100000"/>
              <a:defRPr/>
            </a:pPr>
            <a:endParaRPr lang="es-ES" sz="1600" b="1" dirty="0" smtClean="0">
              <a:solidFill>
                <a:schemeClr val="bg2"/>
              </a:solidFill>
            </a:endParaRPr>
          </a:p>
          <a:p>
            <a:pPr marL="687321" lvl="1" eaLnBrk="0" hangingPunct="0">
              <a:spcBef>
                <a:spcPts val="599"/>
              </a:spcBef>
              <a:spcAft>
                <a:spcPts val="599"/>
              </a:spcAft>
              <a:buClr>
                <a:schemeClr val="tx1"/>
              </a:buClr>
              <a:buSzPct val="100000"/>
              <a:defRPr/>
            </a:pPr>
            <a:r>
              <a:rPr lang="es-ES" sz="1600" dirty="0" smtClean="0">
                <a:solidFill>
                  <a:schemeClr val="bg2"/>
                </a:solidFill>
              </a:rPr>
              <a:t>Dentro de la presentación clínica, los defectos se clasifican en defectos de nacimiento aislados o defectos de nacimiento múltiples.</a:t>
            </a:r>
          </a:p>
          <a:p>
            <a:pPr marL="687321" lvl="1" eaLnBrk="0" hangingPunct="0">
              <a:spcBef>
                <a:spcPts val="599"/>
              </a:spcBef>
              <a:spcAft>
                <a:spcPts val="599"/>
              </a:spcAft>
              <a:buClr>
                <a:schemeClr val="tx1"/>
              </a:buClr>
              <a:buSzPct val="100000"/>
              <a:defRPr/>
            </a:pPr>
            <a:r>
              <a:rPr lang="es-ES" sz="1600" baseline="0" dirty="0" smtClean="0">
                <a:solidFill>
                  <a:schemeClr val="bg2"/>
                </a:solidFill>
              </a:rPr>
              <a:t>Los defectos aislados no tienen ninguna otra anomalía mayor no relacionada presente. Comprenden alrededor del 75 % de todos los defectos de nacimiento mayores.  Las secuencias también se consideran defectos aislados.  Una secuencia es una cascada de anomalías que son consecuencia de una malformación ÚNICA. Algunos ejemplos son la hidrocefalia, la espina bífida y el pie equinovaro. La hidrocefalia y el pie equinovaro son consecuencias de la malformación primaria que es la espina bífida. </a:t>
            </a:r>
          </a:p>
          <a:p>
            <a:pPr marL="687321" lvl="1" eaLnBrk="0" hangingPunct="0">
              <a:spcBef>
                <a:spcPts val="599"/>
              </a:spcBef>
              <a:spcAft>
                <a:spcPts val="599"/>
              </a:spcAft>
              <a:buClr>
                <a:schemeClr val="tx1"/>
              </a:buClr>
              <a:buSzPct val="100000"/>
              <a:defRPr/>
            </a:pPr>
            <a:endParaRPr lang="es-ES" sz="1600" baseline="0" dirty="0" smtClean="0">
              <a:solidFill>
                <a:schemeClr val="bg2"/>
              </a:solidFill>
            </a:endParaRPr>
          </a:p>
          <a:p>
            <a:pPr marL="687321" lvl="1" eaLnBrk="0" hangingPunct="0">
              <a:spcBef>
                <a:spcPts val="599"/>
              </a:spcBef>
              <a:spcAft>
                <a:spcPts val="599"/>
              </a:spcAft>
              <a:buClr>
                <a:schemeClr val="tx1"/>
              </a:buClr>
              <a:buSzPct val="100000"/>
              <a:defRPr/>
            </a:pPr>
            <a:r>
              <a:rPr lang="es-ES" sz="1600" dirty="0" smtClean="0">
                <a:solidFill>
                  <a:schemeClr val="bg2"/>
                </a:solidFill>
              </a:rPr>
              <a:t>Los defectos múltiples son dos o más defectos mayores no relacionados. Por ejemplo, un niño podría tener una deformidad en una extremidad y también hipospadias. Dentro de los defectos múltiples hay otras dos subcategorías, llamadas asociaciones y síndromes.  Una asociación es un patrón de anomalías que ocurre con una frecuencia más alta de la que se esperaría en los casos al azar. VACTERL son las siglas en inglés de defectos vertebrales, atresia anal, defectos cardiacos, fístula traqueoesofágica, anomalías renales y anormalidades en las extremidades.</a:t>
            </a:r>
          </a:p>
          <a:p>
            <a:pPr marL="687321" lvl="1" eaLnBrk="0" hangingPunct="0">
              <a:spcBef>
                <a:spcPts val="599"/>
              </a:spcBef>
              <a:spcAft>
                <a:spcPts val="599"/>
              </a:spcAft>
              <a:buClr>
                <a:schemeClr val="tx1"/>
              </a:buClr>
              <a:buSzPct val="100000"/>
              <a:defRPr/>
            </a:pPr>
            <a:endParaRPr lang="es-ES" sz="1600" baseline="0" dirty="0" smtClean="0">
              <a:solidFill>
                <a:schemeClr val="bg2"/>
              </a:solidFill>
            </a:endParaRPr>
          </a:p>
          <a:p>
            <a:pPr marL="687321" lvl="1" eaLnBrk="0" hangingPunct="0">
              <a:spcBef>
                <a:spcPts val="599"/>
              </a:spcBef>
              <a:spcAft>
                <a:spcPts val="599"/>
              </a:spcAft>
              <a:buClr>
                <a:schemeClr val="tx1"/>
              </a:buClr>
              <a:buSzPct val="100000"/>
              <a:defRPr/>
            </a:pPr>
            <a:r>
              <a:rPr lang="es-ES" sz="1600" baseline="0" dirty="0" smtClean="0">
                <a:solidFill>
                  <a:schemeClr val="bg2"/>
                </a:solidFill>
              </a:rPr>
              <a:t>Los síndromes son anomalías múltiples relacionadas por su patogenia que surgen a partir de una CAUSA única.  Por ejemplo, el síndrome de Down o el síndrome de la rubéola congénita. </a:t>
            </a:r>
          </a:p>
          <a:p>
            <a:pPr marL="687321" lvl="1" eaLnBrk="0" hangingPunct="0">
              <a:spcBef>
                <a:spcPts val="599"/>
              </a:spcBef>
              <a:spcAft>
                <a:spcPts val="599"/>
              </a:spcAft>
              <a:buClr>
                <a:schemeClr val="tx1"/>
              </a:buClr>
              <a:buSzPct val="100000"/>
              <a:defRPr/>
            </a:pPr>
            <a:endParaRPr lang="es-ES" sz="1600" baseline="0" dirty="0" smtClean="0">
              <a:solidFill>
                <a:schemeClr val="bg2"/>
              </a:solidFill>
            </a:endParaRPr>
          </a:p>
          <a:p>
            <a:pPr marL="687321" lvl="1" eaLnBrk="0" hangingPunct="0">
              <a:spcBef>
                <a:spcPts val="599"/>
              </a:spcBef>
              <a:spcAft>
                <a:spcPts val="599"/>
              </a:spcAft>
              <a:buClr>
                <a:schemeClr val="tx1"/>
              </a:buClr>
              <a:buSzPct val="100000"/>
              <a:defRPr/>
            </a:pPr>
            <a:endParaRPr lang="es-ES" sz="1600" b="1" dirty="0" smtClean="0">
              <a:solidFill>
                <a:schemeClr val="bg2"/>
              </a:solidFill>
            </a:endParaRPr>
          </a:p>
          <a:p>
            <a:endParaRPr lang="es-ES" dirty="0" smtClean="0"/>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14</a:t>
            </a:fld>
            <a:endParaRPr lang="es-ES"/>
          </a:p>
        </p:txBody>
      </p:sp>
    </p:spTree>
    <p:extLst>
      <p:ext uri="{BB962C8B-B14F-4D97-AF65-F5344CB8AC3E}">
        <p14:creationId xmlns:p14="http://schemas.microsoft.com/office/powerpoint/2010/main" val="158961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segundo punto en el que nos vamos a centrar, y que hay que recordar, es la etiología, o causa, de los defectos de nacimiento. Es un área temática importante porque mientras más sepamos, mayores son las oportunidades para la prevención. </a:t>
            </a:r>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15</a:t>
            </a:fld>
            <a:endParaRPr lang="es-ES"/>
          </a:p>
        </p:txBody>
      </p:sp>
    </p:spTree>
    <p:extLst>
      <p:ext uri="{BB962C8B-B14F-4D97-AF65-F5344CB8AC3E}">
        <p14:creationId xmlns:p14="http://schemas.microsoft.com/office/powerpoint/2010/main" val="133244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r>
              <a:rPr lang="es-ES" dirty="0" smtClean="0"/>
              <a:t>Se estima que aproximadamente el 14 % de los defectos de nacimiento son causados por trastornos en un único gen, el 10 % por ciento es causado por anormalidades cromosómicas y otro 10 % se debe a factores ambientales. Sin embargo, como puede verse en el gráfico circular, una gran proporción de los defectos de nacimiento son de etiología multifactorial o desconocida.  Por lo tanto, todavía hay mucho que aprender acerca de los defectos de nacimiento. </a:t>
            </a:r>
          </a:p>
          <a:p>
            <a:endParaRPr lang="es-ES" baseline="0" dirty="0" smtClean="0"/>
          </a:p>
          <a:p>
            <a:r>
              <a:rPr lang="es-ES" dirty="0" smtClean="0"/>
              <a:t>------</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Aquí presentamos algunos porcentajes de la etiología de los defectos de nacimiento.  Como puede verse, la causa del 66 % de los defectos de nacimiento es aún desconocida. </a:t>
            </a:r>
          </a:p>
          <a:p>
            <a:endParaRPr lang="es-ES" dirty="0" smtClean="0"/>
          </a:p>
          <a:p>
            <a:endParaRPr lang="es-ES" dirty="0"/>
          </a:p>
        </p:txBody>
      </p:sp>
    </p:spTree>
    <p:extLst>
      <p:ext uri="{BB962C8B-B14F-4D97-AF65-F5344CB8AC3E}">
        <p14:creationId xmlns:p14="http://schemas.microsoft.com/office/powerpoint/2010/main" val="158910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lista anterior ofrece ejemplos de algunos factores de riesgo modificables </a:t>
            </a:r>
            <a:r>
              <a:rPr lang="es-ES" b="1" dirty="0" smtClean="0"/>
              <a:t>conocidos</a:t>
            </a:r>
            <a:r>
              <a:rPr lang="es-ES" dirty="0" smtClean="0"/>
              <a:t> que pueden aumentar el riesgo de la mujer de tener un hijo con defectos de nacimiento. Si bien la lista no es exhaustiva, algunos ejemplos de los factores de riesgo modificables incluyen el consumo de alcohol, el uso de medicamentos anticonvulsivos y la obesidad. </a:t>
            </a:r>
          </a:p>
          <a:p>
            <a:endParaRPr lang="es-ES" baseline="0" dirty="0" smtClean="0"/>
          </a:p>
          <a:p>
            <a:r>
              <a:rPr lang="es-ES" dirty="0" smtClean="0"/>
              <a:t>----</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Sabemos algunas cosas y por lo tanto la posibilidad de prevención está disponible.</a:t>
            </a:r>
          </a:p>
          <a:p>
            <a:endParaRPr lang="es-ES" dirty="0" smtClean="0"/>
          </a:p>
        </p:txBody>
      </p:sp>
      <p:sp>
        <p:nvSpPr>
          <p:cNvPr id="4" name="Slide Number Placeholder 3"/>
          <p:cNvSpPr>
            <a:spLocks noGrp="1"/>
          </p:cNvSpPr>
          <p:nvPr>
            <p:ph type="sldNum" sz="quarter" idx="10"/>
          </p:nvPr>
        </p:nvSpPr>
        <p:spPr/>
        <p:txBody>
          <a:bodyPr/>
          <a:lstStyle/>
          <a:p>
            <a:fld id="{1B650516-D076-42DC-8955-7583B3F2DB22}" type="slidenum">
              <a:rPr lang="en-US" smtClean="0"/>
              <a:pPr/>
              <a:t>17</a:t>
            </a:fld>
            <a:endParaRPr lang="es-ES" dirty="0"/>
          </a:p>
        </p:txBody>
      </p:sp>
    </p:spTree>
    <p:extLst>
      <p:ext uri="{BB962C8B-B14F-4D97-AF65-F5344CB8AC3E}">
        <p14:creationId xmlns:p14="http://schemas.microsoft.com/office/powerpoint/2010/main" val="418558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 siguiente punto que hay que recordar se centrará en la carga de los defectos de nacimiento. </a:t>
            </a:r>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18</a:t>
            </a:fld>
            <a:endParaRPr lang="es-ES"/>
          </a:p>
        </p:txBody>
      </p:sp>
    </p:spTree>
    <p:extLst>
      <p:ext uri="{BB962C8B-B14F-4D97-AF65-F5344CB8AC3E}">
        <p14:creationId xmlns:p14="http://schemas.microsoft.com/office/powerpoint/2010/main" val="385271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es-ES" dirty="0" smtClean="0"/>
              <a:t>La tabla en esta diapositiva presenta el riesgo relativo de los factores de riesgo bien documentados y los defectos de nacimiento relacionados. Como puede verse, el riesgo varía y algunos factores de riesgo presentan mayores </a:t>
            </a:r>
            <a:r>
              <a:rPr lang="es-ES" i="1" baseline="0" dirty="0" smtClean="0">
                <a:solidFill>
                  <a:srgbClr val="FF0000"/>
                </a:solidFill>
              </a:rPr>
              <a:t>riesgos</a:t>
            </a:r>
            <a:r>
              <a:rPr lang="es-ES" dirty="0" smtClean="0"/>
              <a:t> que otros. </a:t>
            </a:r>
          </a:p>
          <a:p>
            <a:endParaRPr lang="es-ES" dirty="0" smtClean="0"/>
          </a:p>
          <a:p>
            <a:endParaRPr lang="es-ES" dirty="0" smtClean="0"/>
          </a:p>
          <a:p>
            <a:r>
              <a:rPr lang="es-ES" dirty="0" smtClean="0"/>
              <a:t>De-</a:t>
            </a:r>
            <a:r>
              <a:rPr lang="es-ES" dirty="0" err="1" smtClean="0"/>
              <a:t>Regil</a:t>
            </a:r>
            <a:r>
              <a:rPr lang="es-ES" dirty="0" smtClean="0"/>
              <a:t> LM, Fernández-Gaxiola AC, </a:t>
            </a:r>
            <a:r>
              <a:rPr lang="es-ES" dirty="0" err="1" smtClean="0"/>
              <a:t>Dowswell</a:t>
            </a:r>
            <a:r>
              <a:rPr lang="es-ES" dirty="0" smtClean="0"/>
              <a:t> T, </a:t>
            </a:r>
            <a:r>
              <a:rPr lang="es-ES" dirty="0" err="1" smtClean="0"/>
              <a:t>Peña-Rosas</a:t>
            </a:r>
            <a:r>
              <a:rPr lang="es-ES" dirty="0" smtClean="0"/>
              <a:t> JP. </a:t>
            </a:r>
            <a:r>
              <a:rPr lang="es-ES" dirty="0" err="1" smtClean="0"/>
              <a:t>Effects</a:t>
            </a:r>
            <a:r>
              <a:rPr lang="es-ES" dirty="0" smtClean="0"/>
              <a:t> and safety of </a:t>
            </a:r>
            <a:r>
              <a:rPr lang="es-ES" dirty="0" err="1" smtClean="0"/>
              <a:t>periconceptional</a:t>
            </a:r>
            <a:r>
              <a:rPr lang="es-ES" dirty="0" smtClean="0"/>
              <a:t> </a:t>
            </a:r>
            <a:r>
              <a:rPr lang="es-ES" dirty="0" err="1" smtClean="0"/>
              <a:t>folate</a:t>
            </a:r>
            <a:r>
              <a:rPr lang="es-ES" dirty="0" smtClean="0"/>
              <a:t> </a:t>
            </a:r>
            <a:r>
              <a:rPr lang="es-ES" dirty="0" err="1" smtClean="0"/>
              <a:t>supplementation</a:t>
            </a:r>
            <a:r>
              <a:rPr lang="es-ES" dirty="0" smtClean="0"/>
              <a:t> </a:t>
            </a:r>
            <a:r>
              <a:rPr lang="es-ES" dirty="0" err="1" smtClean="0"/>
              <a:t>for</a:t>
            </a:r>
            <a:r>
              <a:rPr lang="es-ES" dirty="0" smtClean="0"/>
              <a:t> </a:t>
            </a:r>
            <a:r>
              <a:rPr lang="es-ES" dirty="0" err="1" smtClean="0"/>
              <a:t>preventing</a:t>
            </a:r>
            <a:r>
              <a:rPr lang="es-ES" dirty="0" smtClean="0"/>
              <a:t> </a:t>
            </a:r>
            <a:r>
              <a:rPr lang="es-ES" dirty="0" err="1" smtClean="0"/>
              <a:t>birth</a:t>
            </a:r>
            <a:r>
              <a:rPr lang="es-ES" dirty="0" smtClean="0"/>
              <a:t> </a:t>
            </a:r>
            <a:r>
              <a:rPr lang="es-ES" dirty="0" err="1" smtClean="0"/>
              <a:t>defects</a:t>
            </a:r>
            <a:r>
              <a:rPr lang="es-ES" dirty="0" smtClean="0"/>
              <a:t>. Cochrane </a:t>
            </a:r>
            <a:r>
              <a:rPr lang="es-ES" dirty="0" err="1" smtClean="0"/>
              <a:t>Database</a:t>
            </a:r>
            <a:r>
              <a:rPr lang="es-ES" dirty="0" smtClean="0"/>
              <a:t> </a:t>
            </a:r>
            <a:r>
              <a:rPr lang="es-ES" dirty="0" err="1" smtClean="0"/>
              <a:t>Syst</a:t>
            </a:r>
            <a:r>
              <a:rPr lang="es-ES" dirty="0" smtClean="0"/>
              <a:t> Rev. 2010 Oct 6;(10):CD007950. </a:t>
            </a:r>
            <a:r>
              <a:rPr lang="es-ES" dirty="0" err="1" smtClean="0"/>
              <a:t>doi</a:t>
            </a:r>
            <a:r>
              <a:rPr lang="es-ES" dirty="0" smtClean="0"/>
              <a:t>: 10.1002/14651858.CD007950.pub2. </a:t>
            </a:r>
            <a:r>
              <a:rPr lang="es-ES" dirty="0" err="1" smtClean="0"/>
              <a:t>Review</a:t>
            </a:r>
            <a:r>
              <a:rPr lang="es-ES" dirty="0" smtClean="0"/>
              <a:t>. </a:t>
            </a:r>
            <a:r>
              <a:rPr lang="es-ES" dirty="0" err="1" smtClean="0"/>
              <a:t>PubMed</a:t>
            </a:r>
            <a:r>
              <a:rPr lang="es-ES" dirty="0" smtClean="0"/>
              <a:t> PMID: 20927767; </a:t>
            </a:r>
            <a:r>
              <a:rPr lang="es-ES" dirty="0" err="1" smtClean="0"/>
              <a:t>PubMed</a:t>
            </a:r>
            <a:r>
              <a:rPr lang="es-ES" dirty="0" smtClean="0"/>
              <a:t> Central PMCID: PMC4160020.</a:t>
            </a:r>
          </a:p>
          <a:p>
            <a:endParaRPr lang="es-ES" dirty="0" smtClean="0"/>
          </a:p>
          <a:p>
            <a:r>
              <a:rPr lang="es-ES" dirty="0" err="1" smtClean="0"/>
              <a:t>Butali</a:t>
            </a:r>
            <a:r>
              <a:rPr lang="es-ES" dirty="0" smtClean="0"/>
              <a:t> A, Little J, </a:t>
            </a:r>
            <a:r>
              <a:rPr lang="es-ES" dirty="0" err="1" smtClean="0"/>
              <a:t>Chevrier</a:t>
            </a:r>
            <a:r>
              <a:rPr lang="es-ES" dirty="0" smtClean="0"/>
              <a:t> C, </a:t>
            </a:r>
            <a:r>
              <a:rPr lang="es-ES" dirty="0" err="1" smtClean="0"/>
              <a:t>Cordier</a:t>
            </a:r>
            <a:r>
              <a:rPr lang="es-ES" dirty="0" smtClean="0"/>
              <a:t> S, </a:t>
            </a:r>
            <a:r>
              <a:rPr lang="es-ES" dirty="0" err="1" smtClean="0"/>
              <a:t>Steegers-Theunissen</a:t>
            </a:r>
            <a:r>
              <a:rPr lang="es-ES" dirty="0" smtClean="0"/>
              <a:t> R, </a:t>
            </a:r>
            <a:r>
              <a:rPr lang="es-ES" dirty="0" err="1" smtClean="0"/>
              <a:t>Jugessur</a:t>
            </a:r>
            <a:r>
              <a:rPr lang="es-ES" dirty="0" smtClean="0"/>
              <a:t> A,  </a:t>
            </a:r>
            <a:r>
              <a:rPr lang="es-ES" dirty="0" err="1" smtClean="0"/>
              <a:t>Oladugba</a:t>
            </a:r>
            <a:r>
              <a:rPr lang="es-ES" dirty="0" smtClean="0"/>
              <a:t> B, </a:t>
            </a:r>
            <a:r>
              <a:rPr lang="es-ES" dirty="0" err="1" smtClean="0"/>
              <a:t>Mossey</a:t>
            </a:r>
            <a:r>
              <a:rPr lang="es-ES" dirty="0" smtClean="0"/>
              <a:t> PA. </a:t>
            </a:r>
            <a:r>
              <a:rPr lang="es-ES" dirty="0" err="1" smtClean="0"/>
              <a:t>Folic</a:t>
            </a:r>
            <a:r>
              <a:rPr lang="es-ES" dirty="0" smtClean="0"/>
              <a:t> </a:t>
            </a:r>
            <a:r>
              <a:rPr lang="es-ES" dirty="0" err="1" smtClean="0"/>
              <a:t>acid</a:t>
            </a:r>
            <a:r>
              <a:rPr lang="es-ES" dirty="0" smtClean="0"/>
              <a:t> </a:t>
            </a:r>
            <a:r>
              <a:rPr lang="es-ES" dirty="0" err="1" smtClean="0"/>
              <a:t>supplementation</a:t>
            </a:r>
            <a:r>
              <a:rPr lang="es-ES" dirty="0" smtClean="0"/>
              <a:t> use and </a:t>
            </a:r>
            <a:r>
              <a:rPr lang="es-ES" dirty="0" err="1" smtClean="0"/>
              <a:t>the</a:t>
            </a:r>
            <a:r>
              <a:rPr lang="es-ES" dirty="0" smtClean="0"/>
              <a:t> MTHFR C677T </a:t>
            </a:r>
            <a:r>
              <a:rPr lang="es-ES" dirty="0" err="1" smtClean="0"/>
              <a:t>polymorphism</a:t>
            </a:r>
            <a:r>
              <a:rPr lang="es-ES" dirty="0" smtClean="0"/>
              <a:t> in </a:t>
            </a:r>
            <a:r>
              <a:rPr lang="es-ES" dirty="0" err="1" smtClean="0"/>
              <a:t>orofacial</a:t>
            </a:r>
            <a:r>
              <a:rPr lang="es-ES" dirty="0" smtClean="0"/>
              <a:t> </a:t>
            </a:r>
            <a:r>
              <a:rPr lang="es-ES" dirty="0" err="1" smtClean="0"/>
              <a:t>clefts</a:t>
            </a:r>
            <a:r>
              <a:rPr lang="es-ES" dirty="0" smtClean="0"/>
              <a:t> </a:t>
            </a:r>
            <a:r>
              <a:rPr lang="es-ES" dirty="0" err="1" smtClean="0"/>
              <a:t>etiology</a:t>
            </a:r>
            <a:r>
              <a:rPr lang="es-ES" dirty="0" smtClean="0"/>
              <a:t>: </a:t>
            </a:r>
            <a:r>
              <a:rPr lang="es-ES" dirty="0" err="1" smtClean="0"/>
              <a:t>An</a:t>
            </a:r>
            <a:r>
              <a:rPr lang="es-ES" dirty="0" smtClean="0"/>
              <a:t> individual </a:t>
            </a:r>
            <a:r>
              <a:rPr lang="es-ES" dirty="0" err="1" smtClean="0"/>
              <a:t>participant</a:t>
            </a:r>
            <a:r>
              <a:rPr lang="es-ES" dirty="0" smtClean="0"/>
              <a:t> data </a:t>
            </a:r>
            <a:r>
              <a:rPr lang="es-ES" dirty="0" err="1" smtClean="0"/>
              <a:t>pooled-analysis</a:t>
            </a:r>
            <a:r>
              <a:rPr lang="es-ES" dirty="0" smtClean="0"/>
              <a:t>. </a:t>
            </a:r>
            <a:r>
              <a:rPr lang="es-ES" dirty="0" err="1" smtClean="0"/>
              <a:t>Birth</a:t>
            </a:r>
            <a:r>
              <a:rPr lang="es-ES" dirty="0" smtClean="0"/>
              <a:t> </a:t>
            </a:r>
            <a:r>
              <a:rPr lang="es-ES" dirty="0" err="1" smtClean="0"/>
              <a:t>Defects</a:t>
            </a:r>
            <a:r>
              <a:rPr lang="es-ES" dirty="0" smtClean="0"/>
              <a:t> Res A </a:t>
            </a:r>
            <a:r>
              <a:rPr lang="es-ES" dirty="0" err="1" smtClean="0"/>
              <a:t>Clin</a:t>
            </a:r>
            <a:r>
              <a:rPr lang="es-ES" dirty="0" smtClean="0"/>
              <a:t> Mol </a:t>
            </a:r>
            <a:r>
              <a:rPr lang="es-ES" dirty="0" err="1" smtClean="0"/>
              <a:t>Teratol</a:t>
            </a:r>
            <a:r>
              <a:rPr lang="es-ES" dirty="0" smtClean="0"/>
              <a:t>. 2013 Aug;97(8):509-14. </a:t>
            </a:r>
            <a:r>
              <a:rPr lang="es-ES" dirty="0" err="1" smtClean="0"/>
              <a:t>doi</a:t>
            </a:r>
            <a:r>
              <a:rPr lang="es-ES" dirty="0" smtClean="0"/>
              <a:t>: 10.1002/bdra.23133. </a:t>
            </a:r>
            <a:r>
              <a:rPr lang="es-ES" dirty="0" err="1" smtClean="0"/>
              <a:t>Epub</a:t>
            </a:r>
            <a:r>
              <a:rPr lang="es-ES" dirty="0" smtClean="0"/>
              <a:t> 2013 </a:t>
            </a:r>
            <a:r>
              <a:rPr lang="es-ES" dirty="0" err="1" smtClean="0"/>
              <a:t>May</a:t>
            </a:r>
            <a:r>
              <a:rPr lang="es-ES" dirty="0" smtClean="0"/>
              <a:t> 13. </a:t>
            </a:r>
            <a:r>
              <a:rPr lang="es-ES" dirty="0" err="1" smtClean="0"/>
              <a:t>PubMed</a:t>
            </a:r>
            <a:r>
              <a:rPr lang="es-ES" dirty="0" smtClean="0"/>
              <a:t> PMID: 23670871; </a:t>
            </a:r>
            <a:r>
              <a:rPr lang="es-ES" dirty="0" err="1" smtClean="0"/>
              <a:t>PubMed</a:t>
            </a:r>
            <a:r>
              <a:rPr lang="es-ES" dirty="0" smtClean="0"/>
              <a:t> Central  PMCID: PMC3745533.</a:t>
            </a:r>
          </a:p>
          <a:p>
            <a:endParaRPr lang="es-ES" dirty="0" smtClean="0"/>
          </a:p>
          <a:p>
            <a:r>
              <a:rPr lang="es-ES" dirty="0" err="1" smtClean="0"/>
              <a:t>Dreier</a:t>
            </a:r>
            <a:r>
              <a:rPr lang="es-ES" dirty="0" smtClean="0"/>
              <a:t> JW, Andersen AM, </a:t>
            </a:r>
            <a:r>
              <a:rPr lang="es-ES" dirty="0" err="1" smtClean="0"/>
              <a:t>Berg-Beckhoff</a:t>
            </a:r>
            <a:r>
              <a:rPr lang="es-ES" dirty="0" smtClean="0"/>
              <a:t> G. </a:t>
            </a:r>
            <a:r>
              <a:rPr lang="es-ES" dirty="0" err="1" smtClean="0"/>
              <a:t>Systematic</a:t>
            </a:r>
            <a:r>
              <a:rPr lang="es-ES" dirty="0" smtClean="0"/>
              <a:t> </a:t>
            </a:r>
            <a:r>
              <a:rPr lang="es-ES" dirty="0" err="1" smtClean="0"/>
              <a:t>review</a:t>
            </a:r>
            <a:r>
              <a:rPr lang="es-ES" dirty="0" smtClean="0"/>
              <a:t> and meta-</a:t>
            </a:r>
            <a:r>
              <a:rPr lang="es-ES" dirty="0" err="1" smtClean="0"/>
              <a:t>analyses</a:t>
            </a:r>
            <a:r>
              <a:rPr lang="es-ES" dirty="0" smtClean="0"/>
              <a:t>: </a:t>
            </a:r>
            <a:r>
              <a:rPr lang="es-ES" dirty="0" err="1" smtClean="0"/>
              <a:t>fever</a:t>
            </a:r>
            <a:r>
              <a:rPr lang="es-ES" dirty="0" smtClean="0"/>
              <a:t> in </a:t>
            </a:r>
            <a:r>
              <a:rPr lang="es-ES" dirty="0" err="1" smtClean="0"/>
              <a:t>pregnancy</a:t>
            </a:r>
            <a:r>
              <a:rPr lang="es-ES" dirty="0" smtClean="0"/>
              <a:t> and </a:t>
            </a:r>
            <a:r>
              <a:rPr lang="es-ES" dirty="0" err="1" smtClean="0"/>
              <a:t>health</a:t>
            </a:r>
            <a:r>
              <a:rPr lang="es-ES" dirty="0" smtClean="0"/>
              <a:t> </a:t>
            </a:r>
            <a:r>
              <a:rPr lang="es-ES" dirty="0" err="1" smtClean="0"/>
              <a:t>impacts</a:t>
            </a:r>
            <a:r>
              <a:rPr lang="es-ES" dirty="0" smtClean="0"/>
              <a:t> in </a:t>
            </a:r>
            <a:r>
              <a:rPr lang="es-ES" dirty="0" err="1" smtClean="0"/>
              <a:t>the</a:t>
            </a:r>
            <a:r>
              <a:rPr lang="es-ES" dirty="0" smtClean="0"/>
              <a:t> </a:t>
            </a:r>
            <a:r>
              <a:rPr lang="es-ES" dirty="0" err="1" smtClean="0"/>
              <a:t>offspring</a:t>
            </a:r>
            <a:r>
              <a:rPr lang="es-ES" dirty="0" smtClean="0"/>
              <a:t>. </a:t>
            </a:r>
            <a:r>
              <a:rPr lang="es-ES" dirty="0" err="1" smtClean="0"/>
              <a:t>Pediatrics</a:t>
            </a:r>
            <a:r>
              <a:rPr lang="es-ES" dirty="0" smtClean="0"/>
              <a:t>. 2014 Mar;133(3):e674-88. </a:t>
            </a:r>
            <a:r>
              <a:rPr lang="es-ES" dirty="0" err="1" smtClean="0"/>
              <a:t>doi</a:t>
            </a:r>
            <a:r>
              <a:rPr lang="es-ES" dirty="0" smtClean="0"/>
              <a:t>: 10.1542/peds.2013-3205. </a:t>
            </a:r>
            <a:r>
              <a:rPr lang="es-ES" dirty="0" err="1" smtClean="0"/>
              <a:t>Epub</a:t>
            </a:r>
            <a:r>
              <a:rPr lang="es-ES" dirty="0" smtClean="0"/>
              <a:t> 2014 Feb 24. </a:t>
            </a:r>
            <a:r>
              <a:rPr lang="es-ES" dirty="0" err="1" smtClean="0"/>
              <a:t>Review</a:t>
            </a:r>
            <a:r>
              <a:rPr lang="es-ES" dirty="0" smtClean="0"/>
              <a:t>. </a:t>
            </a:r>
            <a:r>
              <a:rPr lang="es-ES" dirty="0" err="1" smtClean="0"/>
              <a:t>PubMed</a:t>
            </a:r>
            <a:r>
              <a:rPr lang="es-ES" dirty="0" smtClean="0"/>
              <a:t> PMID: 24567014.</a:t>
            </a:r>
          </a:p>
          <a:p>
            <a:endParaRPr lang="es-ES" dirty="0" smtClean="0"/>
          </a:p>
          <a:p>
            <a:r>
              <a:rPr lang="es-ES" dirty="0" err="1" smtClean="0"/>
              <a:t>Cai</a:t>
            </a:r>
            <a:r>
              <a:rPr lang="es-ES" dirty="0" smtClean="0"/>
              <a:t> GJ, </a:t>
            </a:r>
            <a:r>
              <a:rPr lang="es-ES" dirty="0" err="1" smtClean="0"/>
              <a:t>Sun</a:t>
            </a:r>
            <a:r>
              <a:rPr lang="es-ES" dirty="0" smtClean="0"/>
              <a:t> XX, Zhang L, Hong Q. </a:t>
            </a:r>
            <a:r>
              <a:rPr lang="es-ES" dirty="0" err="1" smtClean="0"/>
              <a:t>Association</a:t>
            </a:r>
            <a:r>
              <a:rPr lang="es-ES" dirty="0" smtClean="0"/>
              <a:t> </a:t>
            </a:r>
            <a:r>
              <a:rPr lang="es-ES" dirty="0" err="1" smtClean="0"/>
              <a:t>between</a:t>
            </a:r>
            <a:r>
              <a:rPr lang="es-ES" dirty="0" smtClean="0"/>
              <a:t> maternal </a:t>
            </a:r>
            <a:r>
              <a:rPr lang="es-ES" dirty="0" err="1" smtClean="0"/>
              <a:t>body</a:t>
            </a:r>
            <a:r>
              <a:rPr lang="es-ES" dirty="0" smtClean="0"/>
              <a:t> </a:t>
            </a:r>
            <a:r>
              <a:rPr lang="es-ES" dirty="0" err="1" smtClean="0"/>
              <a:t>mass</a:t>
            </a:r>
            <a:r>
              <a:rPr lang="es-ES" dirty="0" smtClean="0"/>
              <a:t> </a:t>
            </a:r>
            <a:r>
              <a:rPr lang="es-ES" dirty="0" err="1" smtClean="0"/>
              <a:t>index</a:t>
            </a:r>
            <a:r>
              <a:rPr lang="es-ES" dirty="0" smtClean="0"/>
              <a:t> and </a:t>
            </a:r>
            <a:r>
              <a:rPr lang="es-ES" dirty="0" err="1" smtClean="0"/>
              <a:t>congenital</a:t>
            </a:r>
            <a:r>
              <a:rPr lang="es-ES" dirty="0" smtClean="0"/>
              <a:t> </a:t>
            </a:r>
            <a:r>
              <a:rPr lang="es-ES" dirty="0" err="1" smtClean="0"/>
              <a:t>heart</a:t>
            </a:r>
            <a:r>
              <a:rPr lang="es-ES" dirty="0" smtClean="0"/>
              <a:t> </a:t>
            </a:r>
            <a:r>
              <a:rPr lang="es-ES" dirty="0" err="1" smtClean="0"/>
              <a:t>defects</a:t>
            </a:r>
            <a:r>
              <a:rPr lang="es-ES" dirty="0" smtClean="0"/>
              <a:t> in </a:t>
            </a:r>
            <a:r>
              <a:rPr lang="es-ES" dirty="0" err="1" smtClean="0"/>
              <a:t>offspring</a:t>
            </a:r>
            <a:r>
              <a:rPr lang="es-ES" dirty="0" smtClean="0"/>
              <a:t>: a </a:t>
            </a:r>
            <a:r>
              <a:rPr lang="es-ES" dirty="0" err="1" smtClean="0"/>
              <a:t>systematic</a:t>
            </a:r>
            <a:r>
              <a:rPr lang="es-ES" dirty="0" smtClean="0"/>
              <a:t> </a:t>
            </a:r>
            <a:r>
              <a:rPr lang="es-ES" dirty="0" err="1" smtClean="0"/>
              <a:t>review</a:t>
            </a:r>
            <a:r>
              <a:rPr lang="es-ES" dirty="0" smtClean="0"/>
              <a:t>. Am J </a:t>
            </a:r>
            <a:r>
              <a:rPr lang="es-ES" dirty="0" err="1" smtClean="0"/>
              <a:t>Obstet</a:t>
            </a:r>
            <a:r>
              <a:rPr lang="es-ES" dirty="0" smtClean="0"/>
              <a:t> </a:t>
            </a:r>
            <a:r>
              <a:rPr lang="es-ES" dirty="0" err="1" smtClean="0"/>
              <a:t>Gynecol</a:t>
            </a:r>
            <a:r>
              <a:rPr lang="es-ES" dirty="0" smtClean="0"/>
              <a:t>. 2014 Aug;211(2):91-117. </a:t>
            </a:r>
            <a:r>
              <a:rPr lang="es-ES" dirty="0" err="1" smtClean="0"/>
              <a:t>doi</a:t>
            </a:r>
            <a:r>
              <a:rPr lang="es-ES" dirty="0" smtClean="0"/>
              <a:t>: 10.1016/j.ajog.2014.03.028. </a:t>
            </a:r>
            <a:r>
              <a:rPr lang="es-ES" dirty="0" err="1" smtClean="0"/>
              <a:t>Epub</a:t>
            </a:r>
            <a:r>
              <a:rPr lang="es-ES" dirty="0" smtClean="0"/>
              <a:t> 2014 Mar 14. </a:t>
            </a:r>
            <a:r>
              <a:rPr lang="es-ES" dirty="0" err="1" smtClean="0"/>
              <a:t>Review</a:t>
            </a:r>
            <a:r>
              <a:rPr lang="es-ES" dirty="0" smtClean="0"/>
              <a:t>. </a:t>
            </a:r>
            <a:r>
              <a:rPr lang="es-ES" dirty="0" err="1" smtClean="0"/>
              <a:t>PubMed</a:t>
            </a:r>
            <a:r>
              <a:rPr lang="es-ES" dirty="0" smtClean="0"/>
              <a:t> PMID: 24631708.</a:t>
            </a:r>
          </a:p>
          <a:p>
            <a:endParaRPr lang="es-ES" dirty="0" smtClean="0"/>
          </a:p>
          <a:p>
            <a:r>
              <a:rPr lang="es-ES" dirty="0" smtClean="0"/>
              <a:t>Simeone RM, Devine OJ, </a:t>
            </a:r>
            <a:r>
              <a:rPr lang="es-ES" dirty="0" err="1" smtClean="0"/>
              <a:t>Marcinkevage</a:t>
            </a:r>
            <a:r>
              <a:rPr lang="es-ES" dirty="0" smtClean="0"/>
              <a:t> JA, </a:t>
            </a:r>
            <a:r>
              <a:rPr lang="es-ES" dirty="0" err="1" smtClean="0"/>
              <a:t>Gilboa</a:t>
            </a:r>
            <a:r>
              <a:rPr lang="es-ES" dirty="0" smtClean="0"/>
              <a:t> SM, </a:t>
            </a:r>
            <a:r>
              <a:rPr lang="es-ES" dirty="0" err="1" smtClean="0"/>
              <a:t>Razzaghi</a:t>
            </a:r>
            <a:r>
              <a:rPr lang="es-ES" dirty="0" smtClean="0"/>
              <a:t> H, </a:t>
            </a:r>
            <a:r>
              <a:rPr lang="es-ES" dirty="0" err="1" smtClean="0"/>
              <a:t>Bardenheier</a:t>
            </a:r>
            <a:r>
              <a:rPr lang="es-ES" dirty="0" smtClean="0"/>
              <a:t> BH, </a:t>
            </a:r>
            <a:r>
              <a:rPr lang="es-ES" dirty="0" err="1" smtClean="0"/>
              <a:t>Sharma</a:t>
            </a:r>
            <a:r>
              <a:rPr lang="es-ES" dirty="0" smtClean="0"/>
              <a:t> AJ, </a:t>
            </a:r>
            <a:r>
              <a:rPr lang="es-ES" dirty="0" err="1" smtClean="0"/>
              <a:t>Honein</a:t>
            </a:r>
            <a:r>
              <a:rPr lang="es-ES" dirty="0" smtClean="0"/>
              <a:t> MA. Diabetes and </a:t>
            </a:r>
            <a:r>
              <a:rPr lang="es-ES" dirty="0" err="1" smtClean="0"/>
              <a:t>Congenital</a:t>
            </a:r>
            <a:r>
              <a:rPr lang="es-ES" dirty="0" smtClean="0"/>
              <a:t> </a:t>
            </a:r>
            <a:r>
              <a:rPr lang="es-ES" dirty="0" err="1" smtClean="0"/>
              <a:t>Heart</a:t>
            </a:r>
            <a:r>
              <a:rPr lang="es-ES" dirty="0" smtClean="0"/>
              <a:t> </a:t>
            </a:r>
            <a:r>
              <a:rPr lang="es-ES" dirty="0" err="1" smtClean="0"/>
              <a:t>Defects</a:t>
            </a:r>
            <a:r>
              <a:rPr lang="es-ES" dirty="0" smtClean="0"/>
              <a:t>: A </a:t>
            </a:r>
            <a:r>
              <a:rPr lang="es-ES" dirty="0" err="1" smtClean="0"/>
              <a:t>Systematic</a:t>
            </a:r>
            <a:r>
              <a:rPr lang="es-ES" dirty="0" smtClean="0"/>
              <a:t> </a:t>
            </a:r>
            <a:r>
              <a:rPr lang="es-ES" dirty="0" err="1" smtClean="0"/>
              <a:t>Review</a:t>
            </a:r>
            <a:r>
              <a:rPr lang="es-ES" dirty="0" smtClean="0"/>
              <a:t>, Meta-</a:t>
            </a:r>
            <a:r>
              <a:rPr lang="es-ES" dirty="0" err="1" smtClean="0"/>
              <a:t>Analysis</a:t>
            </a:r>
            <a:r>
              <a:rPr lang="es-ES" dirty="0" smtClean="0"/>
              <a:t>, and </a:t>
            </a:r>
            <a:r>
              <a:rPr lang="es-ES" dirty="0" err="1" smtClean="0"/>
              <a:t>Modeling</a:t>
            </a:r>
            <a:r>
              <a:rPr lang="es-ES" dirty="0" smtClean="0"/>
              <a:t> Project. Am J </a:t>
            </a:r>
            <a:r>
              <a:rPr lang="es-ES" dirty="0" err="1" smtClean="0"/>
              <a:t>Prev</a:t>
            </a:r>
            <a:r>
              <a:rPr lang="es-ES" dirty="0" smtClean="0"/>
              <a:t> </a:t>
            </a:r>
            <a:r>
              <a:rPr lang="es-ES" dirty="0" err="1" smtClean="0"/>
              <a:t>Med</a:t>
            </a:r>
            <a:r>
              <a:rPr lang="es-ES" dirty="0" smtClean="0"/>
              <a:t>. 2014 Oct 6. </a:t>
            </a:r>
            <a:r>
              <a:rPr lang="es-ES" dirty="0" err="1" smtClean="0"/>
              <a:t>pii</a:t>
            </a:r>
            <a:r>
              <a:rPr lang="es-ES" dirty="0" smtClean="0"/>
              <a:t>: S0749-3797(14)00502-9. </a:t>
            </a:r>
            <a:r>
              <a:rPr lang="es-ES" dirty="0" err="1" smtClean="0"/>
              <a:t>doi</a:t>
            </a:r>
            <a:r>
              <a:rPr lang="es-ES" dirty="0" smtClean="0"/>
              <a:t>: 10.1016/j.amepre.2014.09.002. [</a:t>
            </a:r>
            <a:r>
              <a:rPr lang="es-ES" dirty="0" err="1" smtClean="0"/>
              <a:t>Epub</a:t>
            </a:r>
            <a:r>
              <a:rPr lang="es-ES" dirty="0" smtClean="0"/>
              <a:t> </a:t>
            </a:r>
            <a:r>
              <a:rPr lang="es-ES" dirty="0" err="1" smtClean="0"/>
              <a:t>ahead</a:t>
            </a:r>
            <a:r>
              <a:rPr lang="es-ES" dirty="0" smtClean="0"/>
              <a:t> of </a:t>
            </a:r>
            <a:r>
              <a:rPr lang="es-ES" dirty="0" err="1" smtClean="0"/>
              <a:t>print</a:t>
            </a:r>
            <a:r>
              <a:rPr lang="es-ES" dirty="0" smtClean="0"/>
              <a:t>] </a:t>
            </a:r>
            <a:r>
              <a:rPr lang="es-ES" dirty="0" err="1" smtClean="0"/>
              <a:t>PubMed</a:t>
            </a:r>
            <a:r>
              <a:rPr lang="es-ES" dirty="0" smtClean="0"/>
              <a:t> PMID: 25326416.</a:t>
            </a:r>
          </a:p>
          <a:p>
            <a:endParaRPr lang="es-ES" dirty="0" smtClean="0"/>
          </a:p>
          <a:p>
            <a:r>
              <a:rPr lang="es-ES" dirty="0" err="1" smtClean="0"/>
              <a:t>Jentink</a:t>
            </a:r>
            <a:r>
              <a:rPr lang="es-ES" dirty="0" smtClean="0"/>
              <a:t> J, </a:t>
            </a:r>
            <a:r>
              <a:rPr lang="es-ES" dirty="0" err="1" smtClean="0"/>
              <a:t>Loane</a:t>
            </a:r>
            <a:r>
              <a:rPr lang="es-ES" dirty="0" smtClean="0"/>
              <a:t> MA, </a:t>
            </a:r>
            <a:r>
              <a:rPr lang="es-ES" dirty="0" err="1" smtClean="0"/>
              <a:t>Dolk</a:t>
            </a:r>
            <a:r>
              <a:rPr lang="es-ES" dirty="0" smtClean="0"/>
              <a:t> H, </a:t>
            </a:r>
            <a:r>
              <a:rPr lang="es-ES" dirty="0" err="1" smtClean="0"/>
              <a:t>Barisic</a:t>
            </a:r>
            <a:r>
              <a:rPr lang="es-ES" dirty="0" smtClean="0"/>
              <a:t> I, </a:t>
            </a:r>
            <a:r>
              <a:rPr lang="es-ES" dirty="0" err="1" smtClean="0"/>
              <a:t>Garne</a:t>
            </a:r>
            <a:r>
              <a:rPr lang="es-ES" dirty="0" smtClean="0"/>
              <a:t> E, Morris JK, de </a:t>
            </a:r>
            <a:r>
              <a:rPr lang="es-ES" dirty="0" err="1" smtClean="0"/>
              <a:t>Jong</a:t>
            </a:r>
            <a:r>
              <a:rPr lang="es-ES" dirty="0" smtClean="0"/>
              <a:t>-van den </a:t>
            </a:r>
            <a:r>
              <a:rPr lang="es-ES" dirty="0" err="1" smtClean="0"/>
              <a:t>Berg</a:t>
            </a:r>
            <a:r>
              <a:rPr lang="es-ES" dirty="0" smtClean="0"/>
              <a:t> LT; EUROCAT </a:t>
            </a:r>
            <a:r>
              <a:rPr lang="es-ES" dirty="0" err="1" smtClean="0"/>
              <a:t>Antiepileptic</a:t>
            </a:r>
            <a:r>
              <a:rPr lang="es-ES" dirty="0" smtClean="0"/>
              <a:t> </a:t>
            </a:r>
            <a:r>
              <a:rPr lang="es-ES" dirty="0" err="1" smtClean="0"/>
              <a:t>Study</a:t>
            </a:r>
            <a:r>
              <a:rPr lang="es-ES" dirty="0" smtClean="0"/>
              <a:t> </a:t>
            </a:r>
            <a:r>
              <a:rPr lang="es-ES" dirty="0" err="1" smtClean="0"/>
              <a:t>Working</a:t>
            </a:r>
            <a:r>
              <a:rPr lang="es-ES" dirty="0" smtClean="0"/>
              <a:t> </a:t>
            </a:r>
            <a:r>
              <a:rPr lang="es-ES" dirty="0" err="1" smtClean="0"/>
              <a:t>Group</a:t>
            </a:r>
            <a:r>
              <a:rPr lang="es-ES" dirty="0" smtClean="0"/>
              <a:t>. </a:t>
            </a:r>
            <a:r>
              <a:rPr lang="es-ES" dirty="0" err="1" smtClean="0"/>
              <a:t>Valproic</a:t>
            </a:r>
            <a:r>
              <a:rPr lang="es-ES" dirty="0" smtClean="0"/>
              <a:t> </a:t>
            </a:r>
            <a:r>
              <a:rPr lang="es-ES" dirty="0" err="1" smtClean="0"/>
              <a:t>acid</a:t>
            </a:r>
            <a:r>
              <a:rPr lang="es-ES" dirty="0" smtClean="0"/>
              <a:t> </a:t>
            </a:r>
            <a:r>
              <a:rPr lang="es-ES" dirty="0" err="1" smtClean="0"/>
              <a:t>monotherapy</a:t>
            </a:r>
            <a:r>
              <a:rPr lang="es-ES" dirty="0" smtClean="0"/>
              <a:t> in </a:t>
            </a:r>
            <a:r>
              <a:rPr lang="es-ES" dirty="0" err="1" smtClean="0"/>
              <a:t>pregnancy</a:t>
            </a:r>
            <a:r>
              <a:rPr lang="es-ES" dirty="0" smtClean="0"/>
              <a:t> and </a:t>
            </a:r>
            <a:r>
              <a:rPr lang="es-ES" dirty="0" err="1" smtClean="0"/>
              <a:t>major</a:t>
            </a:r>
            <a:r>
              <a:rPr lang="es-ES" dirty="0" smtClean="0"/>
              <a:t> </a:t>
            </a:r>
            <a:r>
              <a:rPr lang="es-ES" dirty="0" err="1" smtClean="0"/>
              <a:t>congenital</a:t>
            </a:r>
            <a:r>
              <a:rPr lang="es-ES" dirty="0" smtClean="0"/>
              <a:t> </a:t>
            </a:r>
            <a:r>
              <a:rPr lang="es-ES" dirty="0" err="1" smtClean="0"/>
              <a:t>malformations</a:t>
            </a:r>
            <a:r>
              <a:rPr lang="es-ES" dirty="0" smtClean="0"/>
              <a:t>. N </a:t>
            </a:r>
            <a:r>
              <a:rPr lang="es-ES" dirty="0" err="1" smtClean="0"/>
              <a:t>Engl</a:t>
            </a:r>
            <a:r>
              <a:rPr lang="es-ES" dirty="0" smtClean="0"/>
              <a:t> J </a:t>
            </a:r>
            <a:r>
              <a:rPr lang="es-ES" dirty="0" err="1" smtClean="0"/>
              <a:t>Med</a:t>
            </a:r>
            <a:r>
              <a:rPr lang="es-ES" dirty="0" smtClean="0"/>
              <a:t>. 2010 Jun 10;362(23):2185-93. </a:t>
            </a:r>
            <a:r>
              <a:rPr lang="es-ES" dirty="0" err="1" smtClean="0"/>
              <a:t>doi</a:t>
            </a:r>
            <a:r>
              <a:rPr lang="es-ES" dirty="0" smtClean="0"/>
              <a:t>: 10.1056/NEJMoa0907328. </a:t>
            </a:r>
            <a:r>
              <a:rPr lang="es-ES" dirty="0" err="1" smtClean="0"/>
              <a:t>Review</a:t>
            </a:r>
            <a:r>
              <a:rPr lang="es-ES" dirty="0" smtClean="0"/>
              <a:t>. </a:t>
            </a:r>
            <a:r>
              <a:rPr lang="es-ES" dirty="0" err="1" smtClean="0"/>
              <a:t>PubMed</a:t>
            </a:r>
            <a:r>
              <a:rPr lang="es-ES" dirty="0" smtClean="0"/>
              <a:t> PMID: 20558369.</a:t>
            </a:r>
          </a:p>
          <a:p>
            <a:endParaRPr lang="es-ES" dirty="0" smtClean="0"/>
          </a:p>
        </p:txBody>
      </p:sp>
      <p:sp>
        <p:nvSpPr>
          <p:cNvPr id="4" name="Segnaposto numero diapositiva 3"/>
          <p:cNvSpPr>
            <a:spLocks noGrp="1"/>
          </p:cNvSpPr>
          <p:nvPr>
            <p:ph type="sldNum" sz="quarter" idx="10"/>
          </p:nvPr>
        </p:nvSpPr>
        <p:spPr/>
        <p:txBody>
          <a:bodyPr/>
          <a:lstStyle/>
          <a:p>
            <a:fld id="{1B650516-D076-42DC-8955-7583B3F2DB22}" type="slidenum">
              <a:rPr lang="en-US" smtClean="0"/>
              <a:pPr/>
              <a:t>19</a:t>
            </a:fld>
            <a:endParaRPr lang="es-ES"/>
          </a:p>
        </p:txBody>
      </p:sp>
    </p:spTree>
    <p:extLst>
      <p:ext uri="{BB962C8B-B14F-4D97-AF65-F5344CB8AC3E}">
        <p14:creationId xmlns:p14="http://schemas.microsoft.com/office/powerpoint/2010/main" val="161160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No todos los niños nacen sanos. Algunos niños nacen con afecciones congénitas que varían ampliamente en su fisiología, gravedad y en el impacto que tienen en el estilo de vida. Algunos ejemplos son el labio leporino, el síndrome de Down, los defectos del tubo neural, la talasemia y la parálisis cerebral infantil. </a:t>
            </a:r>
          </a:p>
          <a:p>
            <a:endParaRPr lang="es-ES" baseline="0" dirty="0" smtClean="0"/>
          </a:p>
          <a:p>
            <a:r>
              <a:rPr lang="es-ES" dirty="0" smtClean="0"/>
              <a:t>Para que todos lo tengamos claro, el término "congénito" se refiere a una enfermedad o rasgo presente desde el nacimiento y que es de origen prenatal. </a:t>
            </a:r>
          </a:p>
          <a:p>
            <a:endParaRPr lang="es-ES" baseline="0" dirty="0" smtClean="0"/>
          </a:p>
          <a:p>
            <a:r>
              <a:rPr lang="es-ES" dirty="0" smtClean="0"/>
              <a:t>---------</a:t>
            </a:r>
          </a:p>
          <a:p>
            <a:r>
              <a:rPr lang="es-ES" dirty="0" smtClean="0">
                <a:solidFill>
                  <a:srgbClr val="FF0000"/>
                </a:solidFill>
              </a:rPr>
              <a:t>Para la conversación: ¿Cuál es el significado del término "afección congénita"?</a:t>
            </a:r>
          </a:p>
          <a:p>
            <a:r>
              <a:rPr lang="es-ES" baseline="0" dirty="0" smtClean="0">
                <a:solidFill>
                  <a:srgbClr val="FF0000"/>
                </a:solidFill>
              </a:rPr>
              <a:t>A continuación presentamos algunos ejemplos de afecciones congénitas. Como pueden ver, estas incluyen una variedad de afecciones como malformaciones, síndromes, trastornos metabólicos, prematuridad, etc.</a:t>
            </a:r>
            <a:endParaRPr lang="es-ES" dirty="0" smtClean="0">
              <a:solidFill>
                <a:srgbClr val="FF0000"/>
              </a:solidFill>
            </a:endParaRPr>
          </a:p>
          <a:p>
            <a:endParaRPr lang="es-ES" dirty="0">
              <a:solidFill>
                <a:srgbClr val="FF0000"/>
              </a:solidFill>
            </a:endParaRPr>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2</a:t>
            </a:fld>
            <a:endParaRPr lang="es-ES"/>
          </a:p>
        </p:txBody>
      </p:sp>
    </p:spTree>
    <p:extLst>
      <p:ext uri="{BB962C8B-B14F-4D97-AF65-F5344CB8AC3E}">
        <p14:creationId xmlns:p14="http://schemas.microsoft.com/office/powerpoint/2010/main" val="300966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altLang="en-US" sz="2400" b="0" i="0" u="none" strike="noStrike" cap="none" normalizeH="0" baseline="0" dirty="0" smtClean="0">
                <a:ln>
                  <a:noFill/>
                </a:ln>
                <a:solidFill>
                  <a:schemeClr val="bg2"/>
                </a:solidFill>
                <a:effectLst/>
                <a:latin typeface="Calibri" pitchFamily="34" charset="0"/>
              </a:rPr>
              <a:t>Algunos defectos de nacimiento tienen varios factores de riesgo y causas bien conocidos, por lo tanto hay varias cosas que las mujeres pueden hacer para reducir el riesgo de tener un hijo con defectos de nacimiento. Por ejemplo, para </a:t>
            </a:r>
            <a:r>
              <a:rPr kumimoji="0" lang="es-ES" altLang="en-US" sz="2400" b="0" i="1" u="none" strike="noStrike" cap="none" normalizeH="0" baseline="0" dirty="0" smtClean="0">
                <a:ln>
                  <a:noFill/>
                </a:ln>
                <a:solidFill>
                  <a:schemeClr val="bg2"/>
                </a:solidFill>
                <a:effectLst/>
                <a:latin typeface="Calibri" pitchFamily="34" charset="0"/>
              </a:rPr>
              <a:t>reducir el riesgo de </a:t>
            </a:r>
            <a:r>
              <a:rPr kumimoji="0" lang="es-ES" altLang="en-US" sz="2400" b="0" i="0" u="none" strike="noStrike" cap="none" normalizeH="0" baseline="0" dirty="0" smtClean="0">
                <a:ln>
                  <a:noFill/>
                </a:ln>
                <a:solidFill>
                  <a:schemeClr val="bg2"/>
                </a:solidFill>
                <a:effectLst/>
                <a:latin typeface="Calibri" pitchFamily="34" charset="0"/>
              </a:rPr>
              <a:t>espina bífida (el defecto de nacimiento que se muestra) una mujer debe consumir una cantidad adecuada de ácido fólico alrededor de la concepción, ya sea por medio de alimentos enriquecidos o suplementos. </a:t>
            </a:r>
            <a:r>
              <a:rPr kumimoji="0" lang="es-ES" altLang="en-US" sz="2400" b="0" i="1" u="none" strike="noStrike" cap="none" normalizeH="0" baseline="0" dirty="0" smtClean="0">
                <a:ln>
                  <a:noFill/>
                </a:ln>
                <a:solidFill>
                  <a:schemeClr val="bg2"/>
                </a:solidFill>
                <a:effectLst/>
                <a:latin typeface="Calibri" pitchFamily="34" charset="0"/>
              </a:rPr>
              <a:t>La mujer también debería </a:t>
            </a:r>
            <a:r>
              <a:rPr kumimoji="0" lang="es-ES" altLang="en-US" sz="2400" b="0" i="0" u="none" strike="noStrike" cap="none" normalizeH="0" baseline="0" dirty="0" smtClean="0">
                <a:ln>
                  <a:noFill/>
                </a:ln>
                <a:solidFill>
                  <a:schemeClr val="bg2"/>
                </a:solidFill>
                <a:effectLst/>
                <a:latin typeface="Calibri" pitchFamily="34" charset="0"/>
              </a:rPr>
              <a:t>controlar las situaciones relacionadas con un aumento del riesgo de tener un hijo con espina bífida como, por ejemplo, haber tenido previamente un embarazo afectado por defectos del tubo neural, mutaciones genéticas, diabetes, obesidad y evitar la exposición a teratógenos conocidos como el valproato/ácido valproico y toxinas ambientales tales como las fumonisinas.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altLang="en-US" sz="2400" b="0"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altLang="en-US" sz="2400" b="1" i="0" u="none" strike="noStrike" cap="none" normalizeH="0" baseline="0" dirty="0" smtClean="0">
                <a:ln>
                  <a:noFill/>
                </a:ln>
                <a:solidFill>
                  <a:schemeClr val="bg2"/>
                </a:solidFill>
                <a:effectLst/>
                <a:latin typeface="Calibri" pitchFamily="34" charset="0"/>
              </a:rPr>
              <a:t>** Valproato en esta diapositiva y ácido valproico en la diapositiva anterior**</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altLang="en-US" sz="2400" b="0"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altLang="en-US" sz="2400" b="0"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altLang="en-US" sz="2400" b="0" i="0" u="none" strike="noStrike" cap="none" normalizeH="0" baseline="0" dirty="0" smtClean="0">
                <a:ln>
                  <a:noFill/>
                </a:ln>
                <a:solidFill>
                  <a:schemeClr val="bg2"/>
                </a:solidFill>
                <a:effectLst/>
                <a:latin typeface="Calibri" pitchFamily="34" charset="0"/>
              </a:rPr>
              <a:t>Espina bífida         Fuente: CDC/NCBDDD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altLang="en-US" sz="2400" b="1" i="0" u="none" strike="noStrike" cap="none" normalizeH="0" baseline="0" dirty="0" smtClean="0">
                <a:ln>
                  <a:noFill/>
                </a:ln>
                <a:solidFill>
                  <a:schemeClr val="bg2"/>
                </a:solidFill>
                <a:effectLst/>
                <a:latin typeface="Calibri" pitchFamily="34" charset="0"/>
              </a:rPr>
              <a:t>Heterogeneidad: Múltiples causas del mismo defecto de nacimiento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altLang="en-US" sz="2400" b="1"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altLang="en-US" sz="2400" b="1" i="0" u="none" strike="noStrike" cap="none" normalizeH="0" baseline="0" dirty="0" smtClean="0">
                <a:ln>
                  <a:noFill/>
                </a:ln>
                <a:solidFill>
                  <a:schemeClr val="bg2"/>
                </a:solidFill>
                <a:effectLst/>
                <a:latin typeface="Calibri"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defRPr/>
            </a:pPr>
            <a:r>
              <a:rPr lang="es-ES" sz="4400" dirty="0" smtClean="0"/>
              <a:t>Sabemos algunas cosas y, por lo tanto, la posibilidad de prevención está disponible.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altLang="en-US" sz="44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altLang="en-US" sz="2400" b="1" i="0" u="none" strike="noStrike" cap="none" normalizeH="0" baseline="0" dirty="0" smtClean="0">
              <a:ln>
                <a:noFill/>
              </a:ln>
              <a:solidFill>
                <a:schemeClr val="bg2"/>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B650516-D076-42DC-8955-7583B3F2DB22}" type="slidenum">
              <a:rPr lang="en-US" smtClean="0"/>
              <a:pPr/>
              <a:t>20</a:t>
            </a:fld>
            <a:endParaRPr lang="es-ES"/>
          </a:p>
        </p:txBody>
      </p:sp>
    </p:spTree>
    <p:extLst>
      <p:ext uri="{BB962C8B-B14F-4D97-AF65-F5344CB8AC3E}">
        <p14:creationId xmlns:p14="http://schemas.microsoft.com/office/powerpoint/2010/main" val="2967914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 importante notar que mientras más sabemos acerca de los defectos de nacimiento, mayores son las oportunidades que tenemos para su prevención. </a:t>
            </a:r>
          </a:p>
          <a:p>
            <a:endParaRPr lang="es-ES" baseline="0" dirty="0" smtClean="0"/>
          </a:p>
          <a:p>
            <a:r>
              <a:rPr lang="es-ES" dirty="0" smtClean="0"/>
              <a:t>Los factores de riesgo modificables que conocemos pueden describirse en forma cualitativa por medio de una clasificación y descripción, y pueden ser cuantificados a través de la prevalencia en la población, la magnitud del riesgo y la fracción de los defectos de nacimiento que puede atribuirse a cada factor de riesgo. </a:t>
            </a:r>
          </a:p>
          <a:p>
            <a:endParaRPr lang="es-ES" baseline="0" dirty="0" smtClean="0"/>
          </a:p>
          <a:p>
            <a:r>
              <a:rPr lang="es-ES" dirty="0" smtClean="0"/>
              <a:t>Los defectos de nacimiento pueden o no ser prevenibles, dependiendo de su etiología. Por ejemplo, los defectos de nacimiento que son solo debidos a trastornos en un único gen pueden no ser tan prevenibles como la espina bífida, que puede deberse a que el tubo neural no se cerró adecuadamente por insuficiencia de ácido fólico. </a:t>
            </a:r>
          </a:p>
          <a:p>
            <a:endParaRPr lang="es-ES" baseline="0" dirty="0" smtClean="0"/>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21</a:t>
            </a:fld>
            <a:endParaRPr lang="es-ES"/>
          </a:p>
        </p:txBody>
      </p:sp>
    </p:spTree>
    <p:extLst>
      <p:ext uri="{BB962C8B-B14F-4D97-AF65-F5344CB8AC3E}">
        <p14:creationId xmlns:p14="http://schemas.microsoft.com/office/powerpoint/2010/main" val="171446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 fin de disminuir la carga de los defectos de nacimiento es importante que las intervenciones se implementen ampliamente. Las intervenciones incluyen tanto los tratamientos como la prevención de los defectos de nacimiento. </a:t>
            </a:r>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22</a:t>
            </a:fld>
            <a:endParaRPr lang="es-ES"/>
          </a:p>
        </p:txBody>
      </p:sp>
    </p:spTree>
    <p:extLst>
      <p:ext uri="{BB962C8B-B14F-4D97-AF65-F5344CB8AC3E}">
        <p14:creationId xmlns:p14="http://schemas.microsoft.com/office/powerpoint/2010/main" val="1348989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 efecto de la prevención primaria dependerá de si el defecto de nacimiento tiene uno o más factores de riesgo. </a:t>
            </a:r>
          </a:p>
          <a:p>
            <a:endParaRPr lang="es-ES" baseline="0" dirty="0" smtClean="0"/>
          </a:p>
          <a:p>
            <a:r>
              <a:rPr lang="es-ES" dirty="0" smtClean="0"/>
              <a:t>Debido a que un defecto de nacimiento o enfermedad como el síndrome de rubéola congénita se debe a un solo factor causal (virus de la rubéola), la intervención preventiva, la vacunación, prevendrá el defecto de nacimiento. </a:t>
            </a:r>
          </a:p>
          <a:p>
            <a:endParaRPr lang="es-ES" baseline="0" dirty="0" smtClean="0"/>
          </a:p>
          <a:p>
            <a:r>
              <a:rPr lang="es-ES" dirty="0" smtClean="0"/>
              <a:t>Sin embargo, otros defectos de nacimiento, como la espina bífida —que se deben a múltiples factores que incluyen un insuficiente consumo de ácido fólico, obesidad y exposición al ácido </a:t>
            </a:r>
            <a:r>
              <a:rPr lang="es-ES" dirty="0" err="1" smtClean="0"/>
              <a:t>valproico</a:t>
            </a:r>
            <a:r>
              <a:rPr lang="es-ES" dirty="0" smtClean="0"/>
              <a:t>— quizás no puedan prevenirse por medio de una sola intervención preventiva. Por ejemplo, puede que una mujer que toma suplementos de ácido fólico tenga un bebé con espina bífida de todas maneras debido a otros factores causales. </a:t>
            </a:r>
          </a:p>
          <a:p>
            <a:endParaRPr lang="es-ES" dirty="0"/>
          </a:p>
        </p:txBody>
      </p:sp>
      <p:sp>
        <p:nvSpPr>
          <p:cNvPr id="4" name="Slide Number Placeholder 3"/>
          <p:cNvSpPr>
            <a:spLocks noGrp="1"/>
          </p:cNvSpPr>
          <p:nvPr>
            <p:ph type="sldNum" sz="quarter" idx="10"/>
          </p:nvPr>
        </p:nvSpPr>
        <p:spPr/>
        <p:txBody>
          <a:bodyPr/>
          <a:lstStyle/>
          <a:p>
            <a:fld id="{1B650516-D076-42DC-8955-7583B3F2DB22}" type="slidenum">
              <a:rPr lang="en-US" smtClean="0"/>
              <a:pPr/>
              <a:t>23</a:t>
            </a:fld>
            <a:endParaRPr lang="es-ES"/>
          </a:p>
        </p:txBody>
      </p:sp>
    </p:spTree>
    <p:extLst>
      <p:ext uri="{BB962C8B-B14F-4D97-AF65-F5344CB8AC3E}">
        <p14:creationId xmlns:p14="http://schemas.microsoft.com/office/powerpoint/2010/main" val="496635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Primero, es importante notar que la verdadera carga de los defectos de nacimiento probablemente sea subestimada. Solo podemos reparar en la carga de los defectos de nacimiento usando medidas métricas que están fácilmente disponibles como la mortalidad neonatal, de bebés y de niños menores de 5 años. Otras medidas métricas que son difíciles de conseguir incluyen las muertes debido a interrupciones del embarazo, abortos espontáneos, muertes fetales, así como otros costos de los defectos de nacimiento tales como las comorbilidades, los costos de los tratamientos, la calidad de vida y el impacto social o emocional.</a:t>
            </a:r>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24</a:t>
            </a:fld>
            <a:endParaRPr lang="es-ES"/>
          </a:p>
        </p:txBody>
      </p:sp>
    </p:spTree>
    <p:extLst>
      <p:ext uri="{BB962C8B-B14F-4D97-AF65-F5344CB8AC3E}">
        <p14:creationId xmlns:p14="http://schemas.microsoft.com/office/powerpoint/2010/main" val="353009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variación en la prevalencia de los defectos de nacimiento a nivel mundial puede deberse a dos factores. Primero, las diferencias en la prevalencia pueden deberse a las diferencias reales en la población. Sin embargo, la diferencia en la prevalencia también puede deberse a diferencias en temas metodológicos como la verificación y las definiciones de casos. </a:t>
            </a:r>
          </a:p>
          <a:p>
            <a:endParaRPr lang="es-ES" baseline="0" dirty="0" smtClean="0"/>
          </a:p>
          <a:p>
            <a:r>
              <a:rPr lang="es-ES" dirty="0" smtClean="0"/>
              <a:t>Las variaciones en la prevalencia de defectos del tubo neural, hendiduras orales, gastrosquisis, síndrome de Down y otras trisomías parecen deberse a diferencias reales en la población. </a:t>
            </a:r>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25</a:t>
            </a:fld>
            <a:endParaRPr lang="es-ES"/>
          </a:p>
        </p:txBody>
      </p:sp>
    </p:spTree>
    <p:extLst>
      <p:ext uri="{BB962C8B-B14F-4D97-AF65-F5344CB8AC3E}">
        <p14:creationId xmlns:p14="http://schemas.microsoft.com/office/powerpoint/2010/main" val="3599343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mortalidad debida a defectos de nacimiento puede medirse de diferentes maneras incluida la interrupción voluntaria del embarazo por anomalías fetales, las muertes fetales y la mortalidad perinatal, neonatal, infantil y de menores de cinco años de edad. En general, cada una de estas medidas debería tener una definición estandarizada, aunque algunas como las muertes fetales podrían calcularse de manera diferente. Por ejemplo, puede que algunos programas de vigilancia solo cuenten las muertes fetales antes de la semana gestacional 20 mientras que otros quizás cuenten las muertes fetales que suceden antes de la semana gestacional 28. </a:t>
            </a:r>
          </a:p>
          <a:p>
            <a:endParaRPr lang="es-ES" dirty="0"/>
          </a:p>
        </p:txBody>
      </p:sp>
      <p:sp>
        <p:nvSpPr>
          <p:cNvPr id="4" name="Segnaposto numero diapositiva 3"/>
          <p:cNvSpPr>
            <a:spLocks noGrp="1"/>
          </p:cNvSpPr>
          <p:nvPr>
            <p:ph type="sldNum" sz="quarter" idx="10"/>
          </p:nvPr>
        </p:nvSpPr>
        <p:spPr/>
        <p:txBody>
          <a:bodyPr/>
          <a:lstStyle/>
          <a:p>
            <a:fld id="{F72A836D-EF13-45B1-AD3E-4BDC57F1523A}" type="slidenum">
              <a:rPr lang="it-IT" smtClean="0"/>
              <a:pPr/>
              <a:t>26</a:t>
            </a:fld>
            <a:endParaRPr lang="es-ES"/>
          </a:p>
        </p:txBody>
      </p:sp>
    </p:spTree>
    <p:extLst>
      <p:ext uri="{BB962C8B-B14F-4D97-AF65-F5344CB8AC3E}">
        <p14:creationId xmlns:p14="http://schemas.microsoft.com/office/powerpoint/2010/main" val="3689642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s-ES" sz="1000" dirty="0" smtClean="0"/>
              <a:t>Este gráfico traza la tasa de mortalidad en menores de cinco años por cada 10 000 nacimientos (que se muestra con la línea) en cada una de las regiones de la OMS y el nivel de ingresos del país como función del porcentaje de muertes debidas a defectos de nacimiento, lo cual se muestra con las barras. </a:t>
            </a:r>
          </a:p>
          <a:p>
            <a:endParaRPr lang="es-ES" sz="1000" baseline="0" dirty="0" smtClean="0"/>
          </a:p>
          <a:p>
            <a:r>
              <a:rPr lang="es-ES" dirty="0" smtClean="0"/>
              <a:t>El gráfico muestra que a medida que la tasa general de mortalidad en menores de cinco años disminuye, el porcentaje de muertes debidas a los defectos de nacimiento aumenta en forma proporcional.</a:t>
            </a:r>
            <a:r>
              <a:rPr lang="es-ES" sz="1000" dirty="0" smtClean="0"/>
              <a:t> </a:t>
            </a:r>
            <a:endParaRPr lang="es-ES" sz="1000" dirty="0"/>
          </a:p>
        </p:txBody>
      </p:sp>
      <p:sp>
        <p:nvSpPr>
          <p:cNvPr id="4" name="Segnaposto numero diapositiva 3"/>
          <p:cNvSpPr>
            <a:spLocks noGrp="1"/>
          </p:cNvSpPr>
          <p:nvPr>
            <p:ph type="sldNum" sz="quarter" idx="10"/>
          </p:nvPr>
        </p:nvSpPr>
        <p:spPr/>
        <p:txBody>
          <a:bodyPr/>
          <a:lstStyle/>
          <a:p>
            <a:pPr>
              <a:defRPr/>
            </a:pPr>
            <a:fld id="{6B561C8F-34C9-426A-9271-ACECF7C4358F}" type="slidenum">
              <a:rPr lang="it-IT" smtClean="0"/>
              <a:pPr>
                <a:defRPr/>
              </a:pPr>
              <a:t>27</a:t>
            </a:fld>
            <a:endParaRPr lang="es-ES"/>
          </a:p>
        </p:txBody>
      </p:sp>
    </p:spTree>
    <p:extLst>
      <p:ext uri="{BB962C8B-B14F-4D97-AF65-F5344CB8AC3E}">
        <p14:creationId xmlns:p14="http://schemas.microsoft.com/office/powerpoint/2010/main" val="226880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ES" dirty="0" smtClean="0"/>
              <a:t>Para que el tratamiento sea posible, primero debe hacerse un diagnóstico preciso. El diagnóstico para identificar las anomalías y los síndromes puede hacerse en forma prenatal o posnatal y puede requerir un equipo de profesionales con experiencia. </a:t>
            </a:r>
          </a:p>
          <a:p>
            <a:pPr eaLnBrk="1" hangingPunct="1">
              <a:spcBef>
                <a:spcPct val="0"/>
              </a:spcBef>
            </a:pPr>
            <a:endParaRPr lang="es-ES" dirty="0" smtClean="0"/>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A73D9-B166-489B-B84F-4D1FAC461DE5}" type="slidenum">
              <a:rPr lang="it-IT" smtClean="0"/>
              <a:pPr fontAlgn="base">
                <a:spcBef>
                  <a:spcPct val="0"/>
                </a:spcBef>
                <a:spcAft>
                  <a:spcPct val="0"/>
                </a:spcAft>
                <a:defRPr/>
              </a:pPr>
              <a:t>28</a:t>
            </a:fld>
            <a:endParaRPr lang="es-ES" smtClean="0"/>
          </a:p>
        </p:txBody>
      </p:sp>
    </p:spTree>
    <p:extLst>
      <p:ext uri="{BB962C8B-B14F-4D97-AF65-F5344CB8AC3E}">
        <p14:creationId xmlns:p14="http://schemas.microsoft.com/office/powerpoint/2010/main" val="4010155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La consejería eficaz para los padres es una intervención importante y puede ocurrir antes del nacimiento, a fin de prevenir defectos de nacimiento, o al momento del diagnóstico para ayudar a los padres a aprender la manera de atender, tratar y enfrentar eficazmente los defectos de nacimiento, y prevenirlos en futuros embarazos. </a:t>
            </a:r>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A73D9-B166-489B-B84F-4D1FAC461DE5}" type="slidenum">
              <a:rPr lang="it-IT" smtClean="0"/>
              <a:pPr fontAlgn="base">
                <a:spcBef>
                  <a:spcPct val="0"/>
                </a:spcBef>
                <a:spcAft>
                  <a:spcPct val="0"/>
                </a:spcAft>
                <a:defRPr/>
              </a:pPr>
              <a:t>29</a:t>
            </a:fld>
            <a:endParaRPr lang="es-ES" smtClean="0"/>
          </a:p>
        </p:txBody>
      </p:sp>
    </p:spTree>
    <p:extLst>
      <p:ext uri="{BB962C8B-B14F-4D97-AF65-F5344CB8AC3E}">
        <p14:creationId xmlns:p14="http://schemas.microsoft.com/office/powerpoint/2010/main" val="906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Durante toda esta presentación nos concentraremos en los "5 puntos que hay que recordar". El primer punto que hay que recordar es que los defectos de nacimiento son solo un tipo específico de afecciones congénitas. Todos los defectos de nacimiento son afecciones congénitas, pero no todas las afecciones congénitas son defectos de nacimiento. </a:t>
            </a:r>
          </a:p>
          <a:p>
            <a:endParaRPr lang="es-ES" baseline="0" dirty="0" smtClean="0"/>
          </a:p>
          <a:p>
            <a:r>
              <a:rPr lang="es-ES" dirty="0" smtClean="0"/>
              <a:t>----------</a:t>
            </a:r>
          </a:p>
          <a:p>
            <a:r>
              <a:rPr lang="es-ES" dirty="0" smtClean="0"/>
              <a:t>Los defectos de nacimiento son un grupo específico bajo las afecciones congénitas.</a:t>
            </a:r>
          </a:p>
          <a:p>
            <a:r>
              <a:rPr lang="es-ES" dirty="0" smtClean="0"/>
              <a:t>Hablaremos sobre los defectos de nacimiento, su etiología y carga, las intervenciones y la vigilancia (que incluye la verificación de los defectos de nacimiento Y también el uso de la recolección de datos).</a:t>
            </a:r>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a:t>
            </a:fld>
            <a:endParaRPr lang="es-ES"/>
          </a:p>
        </p:txBody>
      </p:sp>
    </p:spTree>
    <p:extLst>
      <p:ext uri="{BB962C8B-B14F-4D97-AF65-F5344CB8AC3E}">
        <p14:creationId xmlns:p14="http://schemas.microsoft.com/office/powerpoint/2010/main" val="37179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Hay muchas opciones de tratamiento para los defectos de nacimiento que varían desde quirúrgicas hasta médicas, hasta cuidados de apoyo y manejo. </a:t>
            </a:r>
          </a:p>
          <a:p>
            <a:endParaRPr lang="es-ES" baseline="0" dirty="0" smtClean="0"/>
          </a:p>
          <a:p>
            <a:r>
              <a:rPr lang="es-ES" dirty="0" smtClean="0"/>
              <a:t>El tratamiento quirúrgico puede darse prenatal o posnatalmente, dependiendo de la afección. </a:t>
            </a:r>
          </a:p>
          <a:p>
            <a:endParaRPr lang="es-ES" baseline="0" dirty="0" smtClean="0"/>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30</a:t>
            </a:fld>
            <a:endParaRPr lang="es-ES"/>
          </a:p>
        </p:txBody>
      </p:sp>
    </p:spTree>
    <p:extLst>
      <p:ext uri="{BB962C8B-B14F-4D97-AF65-F5344CB8AC3E}">
        <p14:creationId xmlns:p14="http://schemas.microsoft.com/office/powerpoint/2010/main" val="175149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ES" dirty="0" smtClean="0"/>
              <a:t>Muchos niños con defectos de nacimiento son capaces de integrarse completamente a la sociedad, y tener una vida feliz y saludable. Sin embargo, es importante que reciban apoyo de sus padres, las escuelas y las organizaciones en las que participan. La legislación puede ayudar a eliminar las barreras para las personas con discapacidades de manera que se puedan integrar aún más a la sociedad. </a:t>
            </a:r>
          </a:p>
          <a:p>
            <a:pPr eaLnBrk="1" hangingPunct="1">
              <a:spcBef>
                <a:spcPct val="0"/>
              </a:spcBef>
            </a:pPr>
            <a:endParaRPr lang="es-ES" dirty="0" smtClean="0"/>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A73D9-B166-489B-B84F-4D1FAC461DE5}" type="slidenum">
              <a:rPr lang="it-IT" smtClean="0"/>
              <a:pPr fontAlgn="base">
                <a:spcBef>
                  <a:spcPct val="0"/>
                </a:spcBef>
                <a:spcAft>
                  <a:spcPct val="0"/>
                </a:spcAft>
                <a:defRPr/>
              </a:pPr>
              <a:t>31</a:t>
            </a:fld>
            <a:endParaRPr lang="es-ES" smtClean="0"/>
          </a:p>
        </p:txBody>
      </p:sp>
    </p:spTree>
    <p:extLst>
      <p:ext uri="{BB962C8B-B14F-4D97-AF65-F5344CB8AC3E}">
        <p14:creationId xmlns:p14="http://schemas.microsoft.com/office/powerpoint/2010/main" val="170905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Hay distintas medidas que las mujeres pueden tomar para ayudar a prevenir los defectos de nacimiento. Para la prevención primaria, las mujeres deben evitar y controlar los factores de riesgo reconocidos como evitar el consumo de alcohol, de tabaco y el uso de ciertos medicamentos. También deben tener en cuenta ciertas técnicas de cuidados antes de la concepción como el consumo de ácido fólico. Los métodos de prevención secundarios se enfocan en las pruebas de detección en el recién nacido. Estas pruebas de detección incluyen pruebas diagnósticas de trastornos metabólicos. </a:t>
            </a:r>
          </a:p>
          <a:p>
            <a:endParaRPr lang="es-ES" baseline="0" dirty="0" smtClean="0"/>
          </a:p>
          <a:p>
            <a:r>
              <a:rPr lang="es-ES" dirty="0" smtClean="0"/>
              <a:t>Además, las mujeres deberían buscar consejería de parte de un proveedor de atención médica adecuado ya sea antes de la concepción o después de un diagnóstico prenatal. </a:t>
            </a:r>
          </a:p>
          <a:p>
            <a:endParaRPr lang="es-ES" dirty="0" smtClean="0"/>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32</a:t>
            </a:fld>
            <a:endParaRPr lang="es-ES"/>
          </a:p>
        </p:txBody>
      </p:sp>
    </p:spTree>
    <p:extLst>
      <p:ext uri="{BB962C8B-B14F-4D97-AF65-F5344CB8AC3E}">
        <p14:creationId xmlns:p14="http://schemas.microsoft.com/office/powerpoint/2010/main" val="1099316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último punto que hay que recordar y que deseamos dejarles para terminar el día de hoy es que la vigilancia de la salud pública es un instrumento necesario y potente. </a:t>
            </a:r>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33</a:t>
            </a:fld>
            <a:endParaRPr lang="es-ES"/>
          </a:p>
        </p:txBody>
      </p:sp>
    </p:spTree>
    <p:extLst>
      <p:ext uri="{BB962C8B-B14F-4D97-AF65-F5344CB8AC3E}">
        <p14:creationId xmlns:p14="http://schemas.microsoft.com/office/powerpoint/2010/main" val="923626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vigilancia de la salud pública se define como la continua y sistemática recolección, análisis e interpretación de datos de salud esenciales para planificar, implementar y evaluar la práctica de la salud pública. La vigilancia de la salud pública es un instrumento necesario porque nos ayuda a monitorear las tendencias en la prevalencia de diferentes tipos de anomalías congénitas en una población definida, detecta conglomerados o brotes de anomalías congénitas, ofrece una base para la investigación epidemiológica y programas de prevención, permite la evaluación de programas de prevención, y produce hallazgos y datos que pueden ser interpretados y difundidos por organizaciones aliadas en forma oportuna. </a:t>
            </a:r>
          </a:p>
        </p:txBody>
      </p:sp>
      <p:sp>
        <p:nvSpPr>
          <p:cNvPr id="4" name="Slide Number Placeholder 3"/>
          <p:cNvSpPr>
            <a:spLocks noGrp="1"/>
          </p:cNvSpPr>
          <p:nvPr>
            <p:ph type="sldNum" sz="quarter" idx="10"/>
          </p:nvPr>
        </p:nvSpPr>
        <p:spPr/>
        <p:txBody>
          <a:bodyPr/>
          <a:lstStyle/>
          <a:p>
            <a:fld id="{F72A836D-EF13-45B1-AD3E-4BDC57F1523A}" type="slidenum">
              <a:rPr lang="it-IT" smtClean="0"/>
              <a:pPr/>
              <a:t>34</a:t>
            </a:fld>
            <a:endParaRPr lang="es-ES"/>
          </a:p>
        </p:txBody>
      </p:sp>
    </p:spTree>
    <p:extLst>
      <p:ext uri="{BB962C8B-B14F-4D97-AF65-F5344CB8AC3E}">
        <p14:creationId xmlns:p14="http://schemas.microsoft.com/office/powerpoint/2010/main" val="2391815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0A6B8AB-D69F-402B-8992-A4CD209A17E0}" type="slidenum">
              <a:rPr lang="en-US" smtClean="0">
                <a:latin typeface="Arial" pitchFamily="34" charset="0"/>
              </a:rPr>
              <a:pPr/>
              <a:t>35</a:t>
            </a:fld>
            <a:endParaRPr lang="es-ES" smtClean="0">
              <a:latin typeface="Arial" pitchFamily="34" charset="0"/>
            </a:endParaRPr>
          </a:p>
        </p:txBody>
      </p:sp>
      <p:sp>
        <p:nvSpPr>
          <p:cNvPr id="133123"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5E9961A3-DFFA-432D-AEE1-D386FBF642B9}" type="slidenum">
              <a:rPr lang="en-US" sz="1200"/>
              <a:pPr algn="r" defTabSz="928773"/>
              <a:t>35</a:t>
            </a:fld>
            <a:endParaRPr lang="es-ES" sz="1200"/>
          </a:p>
        </p:txBody>
      </p:sp>
      <p:sp>
        <p:nvSpPr>
          <p:cNvPr id="133124"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2FC93113-AA6F-4001-B057-4CFD27230471}" type="slidenum">
              <a:rPr lang="en-US" sz="1200"/>
              <a:pPr algn="r" defTabSz="928773"/>
              <a:t>35</a:t>
            </a:fld>
            <a:endParaRPr lang="es-ES" sz="1200"/>
          </a:p>
        </p:txBody>
      </p:sp>
      <p:sp>
        <p:nvSpPr>
          <p:cNvPr id="133125"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AA1A8A80-9510-4A01-81C0-55D6830D0233}" type="slidenum">
              <a:rPr lang="en-US" sz="1200"/>
              <a:pPr algn="r" defTabSz="928773"/>
              <a:t>35</a:t>
            </a:fld>
            <a:endParaRPr lang="es-ES" sz="1200"/>
          </a:p>
        </p:txBody>
      </p:sp>
      <p:sp>
        <p:nvSpPr>
          <p:cNvPr id="133126" name="Rectangle 2"/>
          <p:cNvSpPr>
            <a:spLocks noGrp="1" noRot="1" noChangeAspect="1" noChangeArrowheads="1" noTextEdit="1"/>
          </p:cNvSpPr>
          <p:nvPr>
            <p:ph type="sldImg"/>
          </p:nvPr>
        </p:nvSpPr>
        <p:spPr>
          <a:xfrm>
            <a:off x="1089025" y="692150"/>
            <a:ext cx="4645025" cy="3484563"/>
          </a:xfrm>
          <a:ln/>
        </p:spPr>
      </p:sp>
      <p:sp>
        <p:nvSpPr>
          <p:cNvPr id="133127" name="Rectangle 3"/>
          <p:cNvSpPr>
            <a:spLocks noGrp="1" noChangeArrowheads="1"/>
          </p:cNvSpPr>
          <p:nvPr>
            <p:ph type="body" idx="1"/>
          </p:nvPr>
        </p:nvSpPr>
        <p:spPr>
          <a:xfrm>
            <a:off x="611881" y="4535491"/>
            <a:ext cx="6048893" cy="4183062"/>
          </a:xfrm>
          <a:noFill/>
          <a:ln/>
        </p:spPr>
        <p:txBody>
          <a:bodyPr/>
          <a:lstStyle/>
          <a:p>
            <a:pPr>
              <a:buFont typeface="Wingdings" pitchFamily="2" charset="2"/>
              <a:buNone/>
            </a:pPr>
            <a:r>
              <a:rPr lang="es-ES" dirty="0" smtClean="0"/>
              <a:t> </a:t>
            </a:r>
            <a:endParaRPr lang="es-ES" b="1" dirty="0" smtClean="0">
              <a:solidFill>
                <a:schemeClr val="bg2"/>
              </a:solidFill>
              <a:latin typeface="Arial" pitchFamily="34" charset="0"/>
            </a:endParaRPr>
          </a:p>
          <a:p>
            <a:pPr marL="0" marR="0" indent="0" algn="l" defTabSz="914400" rtl="0" eaLnBrk="1" fontAlgn="auto" latinLnBrk="0" hangingPunct="1">
              <a:lnSpc>
                <a:spcPct val="100000"/>
              </a:lnSpc>
              <a:spcBef>
                <a:spcPct val="20000"/>
              </a:spcBef>
              <a:spcAft>
                <a:spcPts val="0"/>
              </a:spcAft>
              <a:buClr>
                <a:schemeClr val="tx1"/>
              </a:buClr>
              <a:buSzPct val="80000"/>
              <a:buFont typeface="Wingdings" pitchFamily="2" charset="2"/>
              <a:buNone/>
              <a:tabLst/>
              <a:defRPr/>
            </a:pPr>
            <a:r>
              <a:rPr lang="es-ES" dirty="0" smtClean="0">
                <a:latin typeface="Arial" pitchFamily="34" charset="0"/>
              </a:rPr>
              <a:t>Por último, quisiéramos agradecerles a nuestros socios y colegas en el ICBD, la OMS y los CDC que ayudaron a preparar esta presentación. </a:t>
            </a:r>
          </a:p>
          <a:p>
            <a:pPr marL="0" indent="0">
              <a:spcBef>
                <a:spcPct val="20000"/>
              </a:spcBef>
              <a:buClr>
                <a:schemeClr val="tx1"/>
              </a:buClr>
              <a:buSzPct val="80000"/>
              <a:buFont typeface="Wingdings" pitchFamily="2" charset="2"/>
              <a:buNone/>
              <a:defRPr/>
            </a:pPr>
            <a:endParaRPr lang="es-ES" dirty="0" smtClean="0">
              <a:latin typeface="Arial" pitchFamily="34" charset="0"/>
            </a:endParaRPr>
          </a:p>
        </p:txBody>
      </p:sp>
    </p:spTree>
    <p:extLst>
      <p:ext uri="{BB962C8B-B14F-4D97-AF65-F5344CB8AC3E}">
        <p14:creationId xmlns:p14="http://schemas.microsoft.com/office/powerpoint/2010/main" val="219052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36</a:t>
            </a:fld>
            <a:endParaRPr lang="es-ES"/>
          </a:p>
        </p:txBody>
      </p:sp>
    </p:spTree>
    <p:extLst>
      <p:ext uri="{BB962C8B-B14F-4D97-AF65-F5344CB8AC3E}">
        <p14:creationId xmlns:p14="http://schemas.microsoft.com/office/powerpoint/2010/main" val="93735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2879">
              <a:defRPr/>
            </a:pPr>
            <a:r>
              <a:rPr lang="es-ES" dirty="0" smtClean="0"/>
              <a:t>Como vemos en esta diapositiva, los defectos de nacimiento son un grupo específico bajo una categoría mayor a la que llamamos afecciones congénitas. A su vez, los </a:t>
            </a:r>
            <a:r>
              <a:rPr lang="es-ES" i="1" dirty="0" smtClean="0"/>
              <a:t>defectos de nacimiento</a:t>
            </a:r>
            <a:r>
              <a:rPr lang="es-ES" dirty="0" smtClean="0"/>
              <a:t> pueden clasificarse en anormalidades estructurales o funcionales. </a:t>
            </a:r>
          </a:p>
          <a:p>
            <a:pPr defTabSz="922879">
              <a:defRPr/>
            </a:pPr>
            <a:endParaRPr lang="es-ES" baseline="0" dirty="0" smtClean="0"/>
          </a:p>
          <a:p>
            <a:pPr defTabSz="922879">
              <a:defRPr/>
            </a:pPr>
            <a:r>
              <a:rPr lang="es-ES" dirty="0" smtClean="0"/>
              <a:t>Los defectos de nacimiento </a:t>
            </a:r>
            <a:r>
              <a:rPr lang="es-ES" b="1" dirty="0" smtClean="0"/>
              <a:t>estructurales</a:t>
            </a:r>
            <a:r>
              <a:rPr lang="es-ES" dirty="0" smtClean="0"/>
              <a:t> </a:t>
            </a:r>
            <a:r>
              <a:rPr lang="es-ES" sz="1200" b="0" baseline="0" dirty="0" smtClean="0">
                <a:solidFill>
                  <a:schemeClr val="bg2"/>
                </a:solidFill>
              </a:rPr>
              <a:t>son anormalidades de la estructura del cuerpo</a:t>
            </a:r>
            <a:r>
              <a:rPr lang="es-ES" dirty="0" smtClean="0"/>
              <a:t> que pueden ser internas o externas. Algunos ejemplos son los defectos del corazón y los del tubo neural.</a:t>
            </a:r>
          </a:p>
          <a:p>
            <a:pPr defTabSz="922879">
              <a:defRPr/>
            </a:pPr>
            <a:r>
              <a:rPr lang="es-ES" dirty="0" smtClean="0"/>
              <a:t>Los defectos de nacimiento </a:t>
            </a:r>
            <a:r>
              <a:rPr lang="es-ES" b="1" dirty="0" smtClean="0"/>
              <a:t>funcionales</a:t>
            </a:r>
            <a:r>
              <a:rPr lang="es-ES" dirty="0" smtClean="0"/>
              <a:t> son anormalidades relacionadas con la manera en que una parte o sistema del cuerpo funciona.  Algunos ejemplos son la sordera y la parálisis cerebral infantil. </a:t>
            </a:r>
          </a:p>
          <a:p>
            <a:pPr defTabSz="922879">
              <a:defRPr/>
            </a:pPr>
            <a:endParaRPr lang="es-ES" baseline="0" dirty="0" smtClean="0"/>
          </a:p>
          <a:p>
            <a:pPr defTabSz="922879">
              <a:defRPr/>
            </a:pPr>
            <a:r>
              <a:rPr lang="es-ES" i="1" dirty="0" smtClean="0"/>
              <a:t>Noten</a:t>
            </a:r>
            <a:r>
              <a:rPr lang="es-ES" dirty="0" smtClean="0"/>
              <a:t> que hay </a:t>
            </a:r>
            <a:r>
              <a:rPr lang="es-ES" b="1" dirty="0" smtClean="0"/>
              <a:t>otras</a:t>
            </a:r>
            <a:r>
              <a:rPr lang="es-ES" dirty="0" smtClean="0"/>
              <a:t> afecciones congénitas que no se clasifican como defectos de nacimiento. Algunos ejemplos incluyen el </a:t>
            </a:r>
            <a:r>
              <a:rPr lang="es-ES" b="1" dirty="0" smtClean="0"/>
              <a:t>retraso</a:t>
            </a:r>
            <a:r>
              <a:rPr lang="es-ES" dirty="0" smtClean="0"/>
              <a:t> del crecimiento intrauterino (RCIU) y el nacimiento prematuro. </a:t>
            </a:r>
          </a:p>
          <a:p>
            <a:pPr defTabSz="922879">
              <a:defRPr/>
            </a:pPr>
            <a:endParaRPr lang="es-ES" baseline="0" dirty="0" smtClean="0"/>
          </a:p>
          <a:p>
            <a:pPr defTabSz="922879">
              <a:defRPr/>
            </a:pPr>
            <a:r>
              <a:rPr lang="es-ES" dirty="0" smtClean="0"/>
              <a:t>---------</a:t>
            </a:r>
          </a:p>
          <a:p>
            <a:pPr defTabSz="922879">
              <a:defRPr/>
            </a:pPr>
            <a:endParaRPr lang="es-ES" baseline="0" dirty="0" smtClean="0"/>
          </a:p>
          <a:p>
            <a:pPr defTabSz="922879">
              <a:defRPr/>
            </a:pPr>
            <a:r>
              <a:rPr lang="es-ES" dirty="0" smtClean="0"/>
              <a:t>Como pueden ver, los defectos de nacimiento son un grupo de afecciones congénitas.  Los defectos de nacimiento pueden ser estructurales o funcionales.  El resto de la presentación se concentrará en los defectos de nacimiento estructurales.  </a:t>
            </a:r>
          </a:p>
          <a:p>
            <a:pPr defTabSz="922879">
              <a:defRPr/>
            </a:pPr>
            <a:endParaRPr lang="es-ES" baseline="0" dirty="0" smtClean="0"/>
          </a:p>
          <a:p>
            <a:pPr defTabSz="922879">
              <a:defRPr/>
            </a:pPr>
            <a:r>
              <a:rPr lang="es-ES" dirty="0" smtClean="0"/>
              <a:t>Otras afecciones congénitas incluyen el retraso del crecimiento intrauterino y el nacimiento prematuro.</a:t>
            </a:r>
          </a:p>
          <a:p>
            <a:pPr defTabSz="922879">
              <a:defRPr/>
            </a:pPr>
            <a:endParaRPr lang="es-ES" baseline="0" dirty="0" smtClean="0"/>
          </a:p>
          <a:p>
            <a:pPr defTabSz="922879">
              <a:defRPr/>
            </a:pPr>
            <a:endParaRPr lang="es-ES" baseline="0" dirty="0" smtClean="0"/>
          </a:p>
          <a:p>
            <a:pPr defTabSz="922879">
              <a:defRPr/>
            </a:pPr>
            <a:endParaRPr lang="es-ES" baseline="0" dirty="0" smtClean="0"/>
          </a:p>
          <a:p>
            <a:pPr defTabSz="922879">
              <a:defRPr/>
            </a:pPr>
            <a:endParaRPr lang="es-ES" b="0" dirty="0" smtClean="0"/>
          </a:p>
          <a:p>
            <a:pPr defTabSz="922879">
              <a:defRPr/>
            </a:pPr>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4</a:t>
            </a:fld>
            <a:endParaRPr lang="es-ES"/>
          </a:p>
        </p:txBody>
      </p:sp>
    </p:spTree>
    <p:extLst>
      <p:ext uri="{BB962C8B-B14F-4D97-AF65-F5344CB8AC3E}">
        <p14:creationId xmlns:p14="http://schemas.microsoft.com/office/powerpoint/2010/main" val="25399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mencionamos previamente, los defectos de nacimiento pueden ser estructurales o funcionales. Los defectos de nacimiento estructurales son anormalidades de la estructura del cuerpo y están clasificados en el capítulo 17 de la Clasificación Internacional de Enfermedades, también conocida como CIE-10. Los códigos de la</a:t>
            </a:r>
            <a:r>
              <a:rPr lang="es-ES" i="0" baseline="0" dirty="0" smtClean="0"/>
              <a:t> </a:t>
            </a:r>
            <a:r>
              <a:rPr lang="es-ES" i="1" baseline="0" dirty="0" smtClean="0"/>
              <a:t>CIE-10</a:t>
            </a:r>
            <a:r>
              <a:rPr lang="es-ES" i="0" baseline="0" dirty="0" smtClean="0"/>
              <a:t> van desde el código Q00 hasta el Q99. </a:t>
            </a:r>
          </a:p>
          <a:p>
            <a:r>
              <a:rPr lang="es-ES" i="0" baseline="0" dirty="0" smtClean="0"/>
              <a:t>----------</a:t>
            </a:r>
          </a:p>
          <a:p>
            <a:endParaRPr lang="es-E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Las anormalidades de la estructura del cuerpo están clasificadas en el capítulo 17 de la CIE 10 e incluyen los códigos que van desde el Q00 hasta el Q99. La clasificación y codificación serán explicadas más adelante en mayor detalle en la capacitación.</a:t>
            </a:r>
          </a:p>
          <a:p>
            <a:endParaRPr lang="es-ES" i="1" baseline="0" dirty="0" smtClean="0"/>
          </a:p>
          <a:p>
            <a:endParaRPr lang="es-ES" baseline="0" dirty="0" smtClean="0"/>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5</a:t>
            </a:fld>
            <a:endParaRPr lang="es-ES"/>
          </a:p>
        </p:txBody>
      </p:sp>
    </p:spTree>
    <p:extLst>
      <p:ext uri="{BB962C8B-B14F-4D97-AF65-F5344CB8AC3E}">
        <p14:creationId xmlns:p14="http://schemas.microsoft.com/office/powerpoint/2010/main" val="315937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mencionamos previamente, los defectos de nacimiento pueden ser estructurales o funcionales. Los defectos de nacimiento estructurales son anormalidades de la estructura del cuerpo y están clasificados en el capítulo 17 de la Clasificación Internacional de Enfermedades, también conocida como CIE-10. Los códigos de la</a:t>
            </a:r>
            <a:r>
              <a:rPr lang="es-ES" i="0" baseline="0" dirty="0" smtClean="0"/>
              <a:t> </a:t>
            </a:r>
            <a:r>
              <a:rPr lang="es-ES" i="1" baseline="0" dirty="0" smtClean="0"/>
              <a:t>CIE-10</a:t>
            </a:r>
            <a:r>
              <a:rPr lang="es-ES" i="0" baseline="0" dirty="0" smtClean="0"/>
              <a:t> van desde el código Q00 hasta el Q99. </a:t>
            </a:r>
          </a:p>
          <a:p>
            <a:r>
              <a:rPr lang="es-ES" i="0" baseline="0" dirty="0" smtClean="0"/>
              <a:t>----------</a:t>
            </a:r>
          </a:p>
          <a:p>
            <a:endParaRPr lang="es-E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Las anormalidades de la estructura del cuerpo están clasificadas en el capítulo 17 de la CIE 10 e incluyen los códigos que van desde el Q00 hasta el Q99. La clasificación y codificación serán explicadas más adelante en mayor detalle en la capacitación.</a:t>
            </a:r>
          </a:p>
          <a:p>
            <a:endParaRPr lang="es-ES" i="1" baseline="0" dirty="0" smtClean="0"/>
          </a:p>
          <a:p>
            <a:endParaRPr lang="es-ES" baseline="0" dirty="0" smtClean="0"/>
          </a:p>
        </p:txBody>
      </p:sp>
      <p:sp>
        <p:nvSpPr>
          <p:cNvPr id="4" name="Slide Number Placeholder 3"/>
          <p:cNvSpPr>
            <a:spLocks noGrp="1"/>
          </p:cNvSpPr>
          <p:nvPr>
            <p:ph type="sldNum" sz="quarter" idx="10"/>
          </p:nvPr>
        </p:nvSpPr>
        <p:spPr/>
        <p:txBody>
          <a:bodyPr/>
          <a:lstStyle/>
          <a:p>
            <a:fld id="{C9AA4FBC-CCAE-4E34-BB17-D3B1CEF4B1AF}" type="slidenum">
              <a:rPr lang="en-US" smtClean="0"/>
              <a:pPr/>
              <a:t>6</a:t>
            </a:fld>
            <a:endParaRPr lang="es-ES"/>
          </a:p>
        </p:txBody>
      </p:sp>
    </p:spTree>
    <p:extLst>
      <p:ext uri="{BB962C8B-B14F-4D97-AF65-F5344CB8AC3E}">
        <p14:creationId xmlns:p14="http://schemas.microsoft.com/office/powerpoint/2010/main" val="258747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Debido a la gran heterogeneidad de los defectos de nacimiento, a menudo es útil describirlos o clasificarlos. </a:t>
            </a:r>
            <a:r>
              <a:rPr lang="es-ES" dirty="0" smtClean="0"/>
              <a:t>Generalmente usamos cuatro categorías descriptivas:</a:t>
            </a:r>
            <a:r>
              <a:rPr lang="es-ES" sz="1200" kern="1200" dirty="0" smtClean="0">
                <a:solidFill>
                  <a:schemeClr val="tx1"/>
                </a:solidFill>
                <a:effectLst/>
                <a:latin typeface="+mn-lt"/>
              </a:rPr>
              <a:t> ubicación, patogenia, impacto en la salud y presentación clínica.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Los defectos de nacimiento a menudo se clasifican en cuatro categorías descriptivas</a:t>
            </a:r>
            <a:r>
              <a:rPr lang="es-ES" dirty="0" smtClean="0"/>
              <a:t> </a:t>
            </a:r>
            <a:r>
              <a:rPr lang="es-ES" sz="1200" kern="1200" dirty="0" smtClean="0">
                <a:solidFill>
                  <a:schemeClr val="tx1"/>
                </a:solidFill>
                <a:effectLst/>
                <a:latin typeface="+mn-lt"/>
              </a:rPr>
              <a:t>: ubicación, patogenia, impacto en la salud y presentación clínica.  </a:t>
            </a:r>
          </a:p>
          <a:p>
            <a:endParaRPr lang="es-E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AA4FBC-CCAE-4E34-BB17-D3B1CEF4B1AF}" type="slidenum">
              <a:rPr lang="en-US" smtClean="0"/>
              <a:pPr/>
              <a:t>7</a:t>
            </a:fld>
            <a:endParaRPr lang="es-ES"/>
          </a:p>
        </p:txBody>
      </p:sp>
    </p:spTree>
    <p:extLst>
      <p:ext uri="{BB962C8B-B14F-4D97-AF65-F5344CB8AC3E}">
        <p14:creationId xmlns:p14="http://schemas.microsoft.com/office/powerpoint/2010/main" val="225596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 primero que hay que considerar al clasificar los defectos de nacimiento es la </a:t>
            </a:r>
            <a:r>
              <a:rPr lang="es-ES" b="1" dirty="0" smtClean="0"/>
              <a:t>ubicación</a:t>
            </a:r>
            <a:r>
              <a:rPr lang="es-ES" dirty="0" smtClean="0"/>
              <a:t> del defecto. Esta categoría se divide en externos e internos. </a:t>
            </a:r>
          </a:p>
          <a:p>
            <a:pPr rtl="0"/>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rPr>
              <a:t>Los </a:t>
            </a:r>
            <a:r>
              <a:rPr lang="es-ES" sz="1200" b="1" i="0" u="none" strike="noStrike" kern="1200" baseline="0" dirty="0" smtClean="0">
                <a:solidFill>
                  <a:schemeClr val="tx1"/>
                </a:solidFill>
                <a:latin typeface="+mn-lt"/>
              </a:rPr>
              <a:t>defectos de nacimiento externos </a:t>
            </a:r>
            <a:r>
              <a:rPr lang="es-ES" sz="1200" b="0" i="0" u="none" strike="noStrike" kern="1200" baseline="0" dirty="0" smtClean="0">
                <a:solidFill>
                  <a:schemeClr val="tx1"/>
                </a:solidFill>
                <a:latin typeface="+mn-lt"/>
              </a:rPr>
              <a:t>se identifican fácilmente mediante la revisión durante un examen físico.</a:t>
            </a:r>
            <a:r>
              <a:rPr lang="es-ES" dirty="0" smtClean="0"/>
              <a:t> Pueden </a:t>
            </a:r>
            <a:r>
              <a:rPr lang="es-ES" sz="1200" b="0" i="0" u="none" strike="noStrike" kern="1200" baseline="0" dirty="0" smtClean="0">
                <a:solidFill>
                  <a:schemeClr val="tx1"/>
                </a:solidFill>
                <a:latin typeface="+mn-lt"/>
              </a:rPr>
              <a:t>notificarse de varias </a:t>
            </a:r>
            <a:r>
              <a:rPr lang="es-ES" sz="1200" b="0" i="1" u="none" strike="noStrike" kern="1200" baseline="0" dirty="0" smtClean="0">
                <a:solidFill>
                  <a:schemeClr val="tx1"/>
                </a:solidFill>
                <a:latin typeface="+mn-lt"/>
              </a:rPr>
              <a:t>maneras. Puede hacerse </a:t>
            </a:r>
            <a:r>
              <a:rPr lang="es-ES" sz="1200" b="0" i="0" u="none" strike="noStrike" kern="1200" baseline="0" dirty="0" smtClean="0">
                <a:solidFill>
                  <a:schemeClr val="tx1"/>
                </a:solidFill>
                <a:latin typeface="+mn-lt"/>
              </a:rPr>
              <a:t>un diagnóstico específico, una descripción por escrito, asignarse un código de la CIE o tomar una fotografía. </a:t>
            </a:r>
            <a:r>
              <a:rPr lang="es-ES" dirty="0" smtClean="0"/>
              <a:t>Debido a que los defectos externos se reconocen fácilmente al momento del nacimiento, son una buena opción cuando se comienza un programa de vigilancia.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Los </a:t>
            </a:r>
            <a:r>
              <a:rPr lang="es-ES" b="1" dirty="0" smtClean="0"/>
              <a:t>defectos de nacimiento internos</a:t>
            </a:r>
            <a:r>
              <a:rPr lang="es-ES" dirty="0" smtClean="0"/>
              <a:t> requieren el uso de técnicas para generar imágenes, cirugía, autopsia u otros procedimientos especializados. Debido a que no son visibles con una simple evaluación, a menudo hay una demora en el diagnóstico. Generalmente, la notificación se hace DESPUÉS de que los estudios diagnósticos han terminado.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rPr>
              <a:t>Tanto en el caso de los defectos internos como los externos, aquellos presentes en muertes fetales o embarazos interrumpidos no siempre son notificados si en el sistema de vigilancia no se incluyen imágenes prenatales o informes de autopsia.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rPr>
              <a:t>-------------</a:t>
            </a:r>
          </a:p>
          <a:p>
            <a:r>
              <a:rPr lang="es-ES" dirty="0" smtClean="0"/>
              <a:t>Ubicación: Se refiere al lugar donde se encuentra el defecto de nacimiento en el cuerpo, externo o interno. No se refiere al lugar exacto. </a:t>
            </a:r>
          </a:p>
          <a:p>
            <a:pPr rtl="0"/>
            <a:endParaRPr lang="es-ES" sz="1200" b="0" i="0" u="none" strike="noStrike" kern="1200" baseline="0" dirty="0" smtClean="0">
              <a:solidFill>
                <a:schemeClr val="tx1"/>
              </a:solidFill>
              <a:latin typeface="+mn-lt"/>
              <a:ea typeface="+mn-ea"/>
              <a:cs typeface="+mn-cs"/>
            </a:endParaRPr>
          </a:p>
          <a:p>
            <a:pPr rtl="0"/>
            <a:r>
              <a:rPr lang="es-ES" sz="1200" b="0" i="0" u="none" strike="noStrike" kern="1200" baseline="0" dirty="0" smtClean="0">
                <a:solidFill>
                  <a:schemeClr val="tx1"/>
                </a:solidFill>
                <a:latin typeface="+mn-lt"/>
              </a:rPr>
              <a:t>Los defectos de nacimiento externos se identifican fácilmente al momento del nacimiento. Por ejemplo, un defecto del tubo neural. Los defectos de nacimiento internos requieren estudios diagnósticos y la experiencia y los conocimientos de la persona que examina. Un ejemplo de este tipo de defectos son los defectos cardiacos congénitos. </a:t>
            </a:r>
          </a:p>
          <a:p>
            <a:pPr rtl="0"/>
            <a:endParaRPr lang="es-ES" sz="1200" b="0" i="0" u="none" strike="noStrike" kern="1200" baseline="0" dirty="0" smtClean="0">
              <a:solidFill>
                <a:schemeClr val="tx1"/>
              </a:solidFill>
              <a:latin typeface="+mn-lt"/>
              <a:ea typeface="+mn-ea"/>
              <a:cs typeface="+mn-cs"/>
            </a:endParaRPr>
          </a:p>
          <a:p>
            <a:r>
              <a:rPr lang="es-ES" dirty="0" smtClean="0"/>
              <a:t>Debido a que los defectos externos se reconocen fácilmente al momento del nacimiento, la vigilancia de los defectos de nacimiento externos es una buena opción cuando se comienza un programa de vigilancia.</a:t>
            </a:r>
          </a:p>
          <a:p>
            <a:endParaRPr lang="es-ES" baseline="0" dirty="0" smtClean="0"/>
          </a:p>
          <a:p>
            <a:r>
              <a:rPr lang="es-ES" dirty="0" smtClean="0"/>
              <a:t>Debido a que los defectos de nacimiento internos a veces requieren algún tipo de tecnología de imágenes u otro tipo de tecnología diagnóstica, a menudo hay una demora en el diagnóstico.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tx1"/>
              </a:solidFill>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8</a:t>
            </a:fld>
            <a:endParaRPr lang="es-ES"/>
          </a:p>
        </p:txBody>
      </p:sp>
    </p:spTree>
    <p:extLst>
      <p:ext uri="{BB962C8B-B14F-4D97-AF65-F5344CB8AC3E}">
        <p14:creationId xmlns:p14="http://schemas.microsoft.com/office/powerpoint/2010/main" val="82283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ES" dirty="0" smtClean="0"/>
              <a:t>A continuación vamos a hablar acerca del impacto en la salud (o la gravedad) de los </a:t>
            </a:r>
            <a:r>
              <a:rPr lang="es-ES" i="1" dirty="0" smtClean="0"/>
              <a:t>defectos de nacimiento</a:t>
            </a:r>
            <a:r>
              <a:rPr lang="es-ES" dirty="0" smtClean="0"/>
              <a:t>. </a:t>
            </a:r>
            <a:r>
              <a:rPr lang="es-ES" sz="1200" b="0" i="0" u="none" strike="noStrike" kern="1200" baseline="0" dirty="0" smtClean="0">
                <a:solidFill>
                  <a:schemeClr val="tx1"/>
                </a:solidFill>
                <a:latin typeface="+mn-lt"/>
              </a:rPr>
              <a:t>Otra manera de pensar en esto es qué tanto problema presenta el defecto para la persona.</a:t>
            </a:r>
            <a:r>
              <a:rPr lang="es-ES" dirty="0" smtClean="0"/>
              <a:t> Un </a:t>
            </a:r>
            <a:r>
              <a:rPr lang="es-ES" b="1" dirty="0" smtClean="0"/>
              <a:t>defecto de nacimiento mayor</a:t>
            </a:r>
            <a:r>
              <a:rPr lang="es-ES" dirty="0" smtClean="0"/>
              <a:t> causa un impacto significativo a nivel médico, cosmético y social. Puede ser algo como la espina bífida o el labio leporino. Este es nuestro centro de atención, donde invertimos en esfuerzos de prevención y actividades de vigilancia. </a:t>
            </a:r>
          </a:p>
          <a:p>
            <a:pPr rtl="0"/>
            <a:endParaRPr lang="es-ES" sz="1200" b="0" i="0" u="none" strike="noStrike" kern="1200" baseline="0" dirty="0" smtClean="0">
              <a:solidFill>
                <a:schemeClr val="tx1"/>
              </a:solidFill>
              <a:latin typeface="+mn-lt"/>
              <a:ea typeface="+mn-ea"/>
              <a:cs typeface="+mn-cs"/>
            </a:endParaRPr>
          </a:p>
          <a:p>
            <a:pPr rtl="0"/>
            <a:r>
              <a:rPr lang="es-ES" dirty="0" smtClean="0"/>
              <a:t>Los </a:t>
            </a:r>
            <a:r>
              <a:rPr lang="es-ES" sz="1200" b="1" i="0" u="none" strike="noStrike" kern="1200" baseline="0" dirty="0" smtClean="0">
                <a:solidFill>
                  <a:schemeClr val="tx1"/>
                </a:solidFill>
                <a:latin typeface="+mn-lt"/>
              </a:rPr>
              <a:t>defectos menores </a:t>
            </a:r>
            <a:r>
              <a:rPr lang="es-ES" sz="1200" b="0" i="0" u="none" strike="noStrike" kern="1200" baseline="0" dirty="0" smtClean="0">
                <a:solidFill>
                  <a:schemeClr val="tx1"/>
                </a:solidFill>
                <a:latin typeface="+mn-lt"/>
              </a:rPr>
              <a:t>son cambios que no presentan problemas de salud significativos y tienden a tener consecuencias limitadas (por ejemplo, un apéndice o mamelón auricular o un pezón adicional). Aunque generalmente no se reflejan en los sistemas de vigilancia de defectos de nacimiento, una cosa que hay que notar sobre los defectos menores es que a veces ofrecen pistas útiles para el diagnóstico de síndromes. </a:t>
            </a:r>
          </a:p>
          <a:p>
            <a:pPr rtl="0"/>
            <a:endParaRPr lang="es-ES" sz="1200" b="0" i="0" u="none" strike="noStrike" kern="1200" baseline="0" dirty="0" smtClean="0">
              <a:solidFill>
                <a:schemeClr val="tx1"/>
              </a:solidFill>
              <a:latin typeface="+mn-lt"/>
              <a:ea typeface="+mn-ea"/>
              <a:cs typeface="+mn-cs"/>
            </a:endParaRPr>
          </a:p>
          <a:p>
            <a:pPr rtl="0"/>
            <a:r>
              <a:rPr lang="es-ES" sz="1200" b="0" i="0" u="none" strike="noStrike" kern="1200" baseline="0" dirty="0" smtClean="0">
                <a:solidFill>
                  <a:schemeClr val="tx1"/>
                </a:solidFill>
                <a:latin typeface="+mn-lt"/>
              </a:rPr>
              <a:t>___________</a:t>
            </a:r>
          </a:p>
          <a:p>
            <a:pPr rtl="0"/>
            <a:endParaRPr lang="es-ES" sz="1200" b="0" i="0" u="none" strike="noStrike" kern="1200" baseline="0" dirty="0" smtClean="0">
              <a:solidFill>
                <a:schemeClr val="tx1"/>
              </a:solidFill>
              <a:latin typeface="+mn-lt"/>
              <a:ea typeface="+mn-ea"/>
              <a:cs typeface="+mn-cs"/>
            </a:endParaRPr>
          </a:p>
          <a:p>
            <a:r>
              <a:rPr lang="es-ES" dirty="0" smtClean="0"/>
              <a:t>A continuación vamos a hablar acerca del impacto en la salud (o de la gravedad); </a:t>
            </a:r>
            <a:r>
              <a:rPr lang="es-ES" sz="1200" b="0" i="0" u="none" strike="noStrike" kern="1200" baseline="0" dirty="0" smtClean="0">
                <a:solidFill>
                  <a:schemeClr val="tx1"/>
                </a:solidFill>
                <a:latin typeface="+mn-lt"/>
              </a:rPr>
              <a:t>u otra manera de pensar sobre esto es qué tanto problema presenta el defecto para la persona.</a:t>
            </a:r>
            <a:r>
              <a:rPr lang="es-ES" dirty="0" smtClean="0"/>
              <a:t> </a:t>
            </a:r>
          </a:p>
          <a:p>
            <a:r>
              <a:rPr lang="es-ES" dirty="0" smtClean="0"/>
              <a:t>Un defecto de nacimiento mayor causa un impacto médico y social significativo. Puede ser algo como la espina bífida o la anotia.  Los defectos mayores son nuestro foco de atención en la vigilancia de defectos de nacimiento.  </a:t>
            </a:r>
          </a:p>
          <a:p>
            <a:pPr rtl="0"/>
            <a:endParaRPr lang="es-ES" sz="1200" b="0" i="0" u="none" strike="noStrike" kern="1200" baseline="0" dirty="0" smtClean="0">
              <a:solidFill>
                <a:schemeClr val="tx1"/>
              </a:solidFill>
              <a:latin typeface="+mn-lt"/>
              <a:ea typeface="+mn-ea"/>
              <a:cs typeface="+mn-cs"/>
            </a:endParaRPr>
          </a:p>
          <a:p>
            <a:pPr rtl="0"/>
            <a:r>
              <a:rPr lang="es-ES" sz="1200" b="0" i="0" u="none" strike="noStrike" kern="1200" baseline="0" dirty="0" smtClean="0">
                <a:solidFill>
                  <a:schemeClr val="tx1"/>
                </a:solidFill>
                <a:latin typeface="+mn-lt"/>
              </a:rPr>
              <a:t>Los defectos menores son cambios que no presentan problemas de salud significativos y tienden a tener consecuencias limitadas (por ejemplo, un apéndice o mamelón auricular o la clinodactilia). Aunque generalmente no se reflejan en los sistemas de vigilancia de defectos de nacimiento, una cosa que hay que notar sobre los defectos menores es que a veces ofrecen pistas útiles para el diagnóstico de síndromes. </a:t>
            </a:r>
          </a:p>
          <a:p>
            <a:endParaRPr lang="es-ES" dirty="0" smtClean="0"/>
          </a:p>
          <a:p>
            <a:pPr rtl="0"/>
            <a:endParaRPr lang="es-ES" sz="1200" b="0" i="0" u="none" strike="noStrike" kern="1200" baseline="0" dirty="0" smtClean="0">
              <a:solidFill>
                <a:schemeClr val="tx1"/>
              </a:solidFill>
              <a:latin typeface="+mn-lt"/>
              <a:ea typeface="+mn-ea"/>
              <a:cs typeface="+mn-cs"/>
            </a:endParaRPr>
          </a:p>
          <a:p>
            <a:endParaRPr lang="es-ES" dirty="0" smtClean="0"/>
          </a:p>
          <a:p>
            <a:endParaRPr lang="es-E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9</a:t>
            </a:fld>
            <a:endParaRPr lang="es-ES"/>
          </a:p>
        </p:txBody>
      </p:sp>
    </p:spTree>
    <p:extLst>
      <p:ext uri="{BB962C8B-B14F-4D97-AF65-F5344CB8AC3E}">
        <p14:creationId xmlns:p14="http://schemas.microsoft.com/office/powerpoint/2010/main" val="2882265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1EE8081-1F57-4534-B5A5-733EB1CE2741}"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31863" y="1763713"/>
            <a:ext cx="779303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0831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689447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2DD96DCD-063B-4957-B11F-F949F976D3E3}" type="slidenum">
              <a:rPr lang="it-IT" smtClean="0"/>
              <a:pPr/>
              <a:t>‹#›</a:t>
            </a:fld>
            <a:endParaRPr lang="it-IT"/>
          </a:p>
        </p:txBody>
      </p:sp>
    </p:spTree>
    <p:extLst>
      <p:ext uri="{BB962C8B-B14F-4D97-AF65-F5344CB8AC3E}">
        <p14:creationId xmlns:p14="http://schemas.microsoft.com/office/powerpoint/2010/main" val="291476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endParaRPr lang="en-US"/>
          </a:p>
        </p:txBody>
      </p:sp>
    </p:spTree>
    <p:extLst>
      <p:ext uri="{BB962C8B-B14F-4D97-AF65-F5344CB8AC3E}">
        <p14:creationId xmlns:p14="http://schemas.microsoft.com/office/powerpoint/2010/main" val="36128130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 name="Picture 1" descr="Página del título artwork.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5" name="Picture 2" descr="Página del título artwork.jpg"/>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3"/>
          </p:nvPr>
        </p:nvSpPr>
        <p:spPr>
          <a:xfrm>
            <a:off x="2438400" y="6477000"/>
            <a:ext cx="5105400" cy="22860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
        <p:nvSpPr>
          <p:cNvPr id="14" name="Text Placeholder 5"/>
          <p:cNvSpPr>
            <a:spLocks noGrp="1"/>
          </p:cNvSpPr>
          <p:nvPr>
            <p:ph type="body" sz="quarter" idx="14"/>
          </p:nvPr>
        </p:nvSpPr>
        <p:spPr>
          <a:xfrm>
            <a:off x="2438400" y="6294120"/>
            <a:ext cx="5105400" cy="18288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624080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359356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4400805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103101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0278299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815857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9296898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19670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95400" y="5029200"/>
            <a:ext cx="6400800" cy="800100"/>
          </a:xfrm>
          <a:prstGeom prst="rect">
            <a:avLst/>
          </a:prstGeom>
        </p:spPr>
        <p:txBody>
          <a:bodyPr>
            <a:spAutoFit/>
          </a:bodyPr>
          <a:lstStyle/>
          <a:p>
            <a:pPr>
              <a:defRPr/>
            </a:pPr>
            <a:r>
              <a:rPr lang="es-ES" sz="1300" b="1" dirty="0">
                <a:solidFill>
                  <a:srgbClr val="6639B7">
                    <a:lumMod val="75000"/>
                  </a:srgbClr>
                </a:solidFill>
              </a:rPr>
              <a:t>Para obtener más información sobre “10 años de servicio” (“10 Years of Service”)</a:t>
            </a:r>
          </a:p>
          <a:p>
            <a:pPr>
              <a:defRPr/>
            </a:pPr>
            <a:r>
              <a:rPr lang="es-ES" sz="2000" b="1" dirty="0">
                <a:solidFill>
                  <a:srgbClr val="6639B7">
                    <a:lumMod val="75000"/>
                  </a:srgbClr>
                </a:solidFill>
              </a:rPr>
              <a:t>http://www.cdc.gov/ncbddd/tenyears/</a:t>
            </a:r>
          </a:p>
          <a:p>
            <a:pPr>
              <a:defRPr/>
            </a:pPr>
            <a:endParaRPr lang="es-ES" sz="1300" b="1" dirty="0">
              <a:solidFill>
                <a:srgbClr val="0039A6"/>
              </a:solidFill>
            </a:endParaRPr>
          </a:p>
        </p:txBody>
      </p:sp>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8748251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134393886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50245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EA019-1D40-4C36-9F9C-A56D136E179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19359342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EA019-1D40-4C36-9F9C-A56D136E1794}"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12601846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EA019-1D40-4C36-9F9C-A56D136E1794}"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422394881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EA019-1D40-4C36-9F9C-A56D136E1794}"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42646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e-DE"/>
          </a:p>
        </p:txBody>
      </p:sp>
      <p:sp>
        <p:nvSpPr>
          <p:cNvPr id="3" name="Footer Placeholder 2"/>
          <p:cNvSpPr>
            <a:spLocks noGrp="1"/>
          </p:cNvSpPr>
          <p:nvPr>
            <p:ph type="ftr" sz="quarter" idx="11"/>
          </p:nvPr>
        </p:nvSpPr>
        <p:spPr/>
        <p:txBody>
          <a:bodyPr/>
          <a:lstStyle/>
          <a:p>
            <a:pPr>
              <a:defRPr/>
            </a:pPr>
            <a:endParaRPr lang="de-DE"/>
          </a:p>
        </p:txBody>
      </p:sp>
      <p:sp>
        <p:nvSpPr>
          <p:cNvPr id="4" name="Slide Number Placeholder 3"/>
          <p:cNvSpPr>
            <a:spLocks noGrp="1"/>
          </p:cNvSpPr>
          <p:nvPr>
            <p:ph type="sldNum" sz="quarter" idx="12"/>
          </p:nvPr>
        </p:nvSpPr>
        <p:spPr/>
        <p:txBody>
          <a:bodyPr/>
          <a:lstStyle/>
          <a:p>
            <a:pPr>
              <a:defRPr/>
            </a:pPr>
            <a:fld id="{21EE8081-1F57-4534-B5A5-733EB1CE2741}" type="slidenum">
              <a:rPr lang="de-DE" smtClean="0"/>
              <a:pPr>
                <a:defRPr/>
              </a:pPr>
              <a:t>‹#›</a:t>
            </a:fld>
            <a:endParaRPr lang="de-DE"/>
          </a:p>
        </p:txBody>
      </p:sp>
    </p:spTree>
    <p:extLst>
      <p:ext uri="{BB962C8B-B14F-4D97-AF65-F5344CB8AC3E}">
        <p14:creationId xmlns:p14="http://schemas.microsoft.com/office/powerpoint/2010/main" val="11428136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EA019-1D40-4C36-9F9C-A56D136E1794}"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103909525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EA019-1D40-4C36-9F9C-A56D136E1794}"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3275401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410148053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3534276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868863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endParaRPr lang="en-US"/>
          </a:p>
        </p:txBody>
      </p:sp>
    </p:spTree>
    <p:extLst>
      <p:ext uri="{BB962C8B-B14F-4D97-AF65-F5344CB8AC3E}">
        <p14:creationId xmlns:p14="http://schemas.microsoft.com/office/powerpoint/2010/main" val="1573773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713" r:id="rId11"/>
    <p:sldLayoutId id="2147483714" r:id="rId12"/>
    <p:sldLayoutId id="2147483715" r:id="rId13"/>
    <p:sldLayoutId id="2147483716"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6625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CEA019-1D40-4C36-9F9C-A56D136E1794}" type="datetimeFigureOut">
              <a:rPr lang="en-US" smtClean="0"/>
              <a:t>12/9/2016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54EEE6-A6D7-4079-BCBE-144E19CC8750}" type="slidenum">
              <a:rPr lang="en-US" smtClean="0"/>
              <a:t>‹#›</a:t>
            </a:fld>
            <a:endParaRPr lang="en-US"/>
          </a:p>
        </p:txBody>
      </p:sp>
    </p:spTree>
    <p:extLst>
      <p:ext uri="{BB962C8B-B14F-4D97-AF65-F5344CB8AC3E}">
        <p14:creationId xmlns:p14="http://schemas.microsoft.com/office/powerpoint/2010/main" val="8544353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0" r:id="rId12"/>
    <p:sldLayoutId id="2147483731" r:id="rId13"/>
  </p:sldLayoutIdLst>
  <p:transition>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http://trialx.com/curetalk/wp-content/blogs.dir/7/files/2011/05/diseases/Mucopolysaccharidosis-1.jpg" TargetMode="External"/><Relationship Id="rId11"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a:solidFill>
                  <a:schemeClr val="tx2"/>
                </a:solidFill>
                <a:latin typeface="+mn-lt"/>
              </a:rPr>
              <a:t>Panorama mundial de los defectos de nacimiento</a:t>
            </a:r>
            <a:endParaRPr lang="es-ES" sz="2200" b="1" dirty="0" smtClean="0">
              <a:solidFill>
                <a:schemeClr val="tx2"/>
              </a:solidFill>
              <a:latin typeface="+mn-lt"/>
            </a:endParaRPr>
          </a:p>
        </p:txBody>
      </p:sp>
      <p:sp>
        <p:nvSpPr>
          <p:cNvPr id="2" name="Rectangle 1"/>
          <p:cNvSpPr/>
          <p:nvPr/>
        </p:nvSpPr>
        <p:spPr>
          <a:xfrm>
            <a:off x="1981200" y="3433630"/>
            <a:ext cx="3959033" cy="369332"/>
          </a:xfrm>
          <a:prstGeom prst="rect">
            <a:avLst/>
          </a:prstGeom>
        </p:spPr>
        <p:txBody>
          <a:bodyPr wrap="none">
            <a:spAutoFit/>
          </a:bodyPr>
          <a:lstStyle/>
          <a:p>
            <a:r>
              <a:rPr lang="es-ES" b="1" dirty="0">
                <a:solidFill>
                  <a:schemeClr val="tx2"/>
                </a:solidFill>
              </a:rPr>
              <a:t>Taller sobre la vigilancia de los defectos de nacimiento</a:t>
            </a:r>
          </a:p>
        </p:txBody>
      </p:sp>
      <p:sp>
        <p:nvSpPr>
          <p:cNvPr id="11" name="Content Placeholder 10"/>
          <p:cNvSpPr>
            <a:spLocks noGrp="1"/>
          </p:cNvSpPr>
          <p:nvPr>
            <p:ph idx="1"/>
          </p:nvPr>
        </p:nvSpPr>
        <p:spPr/>
        <p:txBody>
          <a:bodyPr/>
          <a:lstStyle/>
          <a:p>
            <a:r>
              <a:rPr lang="es-ES" dirty="0" smtClean="0"/>
              <a:t>Panorama mundial de los defectos de nacimiento</a:t>
            </a:r>
            <a:endParaRPr lang="es-ES" dirty="0"/>
          </a:p>
        </p:txBody>
      </p:sp>
      <p:sp>
        <p:nvSpPr>
          <p:cNvPr id="13" name="Title 12"/>
          <p:cNvSpPr>
            <a:spLocks noGrp="1"/>
          </p:cNvSpPr>
          <p:nvPr>
            <p:ph type="title"/>
          </p:nvPr>
        </p:nvSpPr>
        <p:spPr/>
        <p:txBody>
          <a:bodyPr/>
          <a:lstStyle/>
          <a:p>
            <a:r>
              <a:rPr lang="es-ES" smtClean="0"/>
              <a:t>Logotipos</a:t>
            </a:r>
            <a:endParaRPr lang="es-ES" dirty="0"/>
          </a:p>
        </p:txBody>
      </p:sp>
      <p:grpSp>
        <p:nvGrpSpPr>
          <p:cNvPr id="5" name="Group 3" descr="Logotipos de los CDC, la iniciativa contra los defectos congénitos COUNT y el Centro Internacional de Información de Vigilancia e Investigación de los Defectos Congénitos" title="Logotipos"/>
          <p:cNvGrpSpPr/>
          <p:nvPr/>
        </p:nvGrpSpPr>
        <p:grpSpPr>
          <a:xfrm>
            <a:off x="316112" y="260648"/>
            <a:ext cx="8496944" cy="1296144"/>
            <a:chOff x="323528" y="260648"/>
            <a:chExt cx="8496944" cy="1296144"/>
          </a:xfrm>
        </p:grpSpPr>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HHS-CDC(CMYK).jpg" title="Logotipo de los CDC"/>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n 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6" name="Picture 3" descr="Recuadro para los logotipos&#10;" title="Logotipos"/>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s-ES" sz="900" b="1" dirty="0">
                <a:solidFill>
                  <a:schemeClr val="tx2"/>
                </a:solidFill>
                <a:latin typeface="Tahoma" pitchFamily="34" charset="0"/>
              </a:rPr>
              <a:t>Descargo de responsabilidad: Los hallazgos y conclusiones en esta presentación no han sido difundidos formalmente por los Centros para el Control y la Prevención de Enfermedades y no debe interpretarse que representan decisiones o políticas de ninguna agencia.</a:t>
            </a:r>
          </a:p>
        </p:txBody>
      </p:sp>
    </p:spTree>
    <p:extLst>
      <p:ext uri="{BB962C8B-B14F-4D97-AF65-F5344CB8AC3E}">
        <p14:creationId xmlns:p14="http://schemas.microsoft.com/office/powerpoint/2010/main" val="329702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s-ES" sz="3200" b="1" dirty="0" smtClean="0">
                <a:solidFill>
                  <a:schemeClr val="tx2"/>
                </a:solidFill>
                <a:latin typeface="+mn-lt"/>
              </a:rPr>
              <a:t>Malformaciones</a:t>
            </a:r>
            <a:endParaRPr lang="es-ES" sz="3200" b="1" dirty="0">
              <a:solidFill>
                <a:schemeClr val="tx2"/>
              </a:solidFill>
              <a:latin typeface="+mn-lt"/>
            </a:endParaRPr>
          </a:p>
        </p:txBody>
      </p:sp>
      <p:sp>
        <p:nvSpPr>
          <p:cNvPr id="3" name="Content Placeholder 2"/>
          <p:cNvSpPr>
            <a:spLocks noGrp="1"/>
          </p:cNvSpPr>
          <p:nvPr>
            <p:ph idx="1"/>
          </p:nvPr>
        </p:nvSpPr>
        <p:spPr/>
        <p:txBody>
          <a:bodyPr/>
          <a:lstStyle/>
          <a:p>
            <a:r>
              <a:rPr lang="es-ES" dirty="0" smtClean="0">
                <a:solidFill>
                  <a:schemeClr val="tx2"/>
                </a:solidFill>
              </a:rPr>
              <a:t>Defectos estructurales en un órgano, parte de un órgano o un área mayor del cuerpo que aparecen durante la organogénesis o durante la formación inicial de una estructura como resultado de un proceso intrínsecamente anormal.  </a:t>
            </a:r>
          </a:p>
          <a:p>
            <a:r>
              <a:rPr lang="es-ES" dirty="0" smtClean="0">
                <a:solidFill>
                  <a:schemeClr val="tx2"/>
                </a:solidFill>
              </a:rPr>
              <a:t>Algunas malformaciones pueden prevenirse. </a:t>
            </a:r>
            <a:endParaRPr lang="es-ES" dirty="0">
              <a:solidFill>
                <a:schemeClr val="tx2"/>
              </a:solidFill>
            </a:endParaRPr>
          </a:p>
        </p:txBody>
      </p:sp>
      <p:pic>
        <p:nvPicPr>
          <p:cNvPr id="8" name="Picture 2" descr="Defecto en el cerebro y la columna vertebral" title="Fotografía de un defecto del tubo neur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6200000">
            <a:off x="3816165" y="3844368"/>
            <a:ext cx="1359269" cy="190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29000" y="5597360"/>
            <a:ext cx="2247900" cy="369332"/>
          </a:xfrm>
          <a:prstGeom prst="rect">
            <a:avLst/>
          </a:prstGeom>
          <a:noFill/>
        </p:spPr>
        <p:txBody>
          <a:bodyPr wrap="square" rtlCol="0">
            <a:spAutoFit/>
          </a:bodyPr>
          <a:lstStyle/>
          <a:p>
            <a:r>
              <a:rPr lang="es-ES" b="1" dirty="0" smtClean="0">
                <a:solidFill>
                  <a:schemeClr val="tx2"/>
                </a:solidFill>
              </a:rPr>
              <a:t>Defecto del tubo neural </a:t>
            </a:r>
            <a:endParaRPr lang="es-ES" b="1" dirty="0">
              <a:solidFill>
                <a:schemeClr val="tx2"/>
              </a:solidFill>
            </a:endParaRPr>
          </a:p>
        </p:txBody>
      </p:sp>
    </p:spTree>
    <p:extLst>
      <p:ext uri="{BB962C8B-B14F-4D97-AF65-F5344CB8AC3E}">
        <p14:creationId xmlns:p14="http://schemas.microsoft.com/office/powerpoint/2010/main" val="27400391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s-ES" sz="3200" b="1" dirty="0" smtClean="0">
                <a:solidFill>
                  <a:schemeClr val="tx2"/>
                </a:solidFill>
                <a:latin typeface="+mn-lt"/>
              </a:rPr>
              <a:t>Deformaciones</a:t>
            </a:r>
            <a:endParaRPr lang="es-ES" sz="3200" b="1" dirty="0">
              <a:solidFill>
                <a:schemeClr val="tx2"/>
              </a:solidFill>
              <a:latin typeface="+mn-lt"/>
            </a:endParaRPr>
          </a:p>
        </p:txBody>
      </p:sp>
      <p:sp>
        <p:nvSpPr>
          <p:cNvPr id="3" name="Content Placeholder 2"/>
          <p:cNvSpPr>
            <a:spLocks noGrp="1"/>
          </p:cNvSpPr>
          <p:nvPr>
            <p:ph idx="1"/>
          </p:nvPr>
        </p:nvSpPr>
        <p:spPr/>
        <p:txBody>
          <a:bodyPr/>
          <a:lstStyle/>
          <a:p>
            <a:endParaRPr lang="es-ES" dirty="0" smtClean="0">
              <a:solidFill>
                <a:schemeClr val="tx2"/>
              </a:solidFill>
            </a:endParaRPr>
          </a:p>
          <a:p>
            <a:r>
              <a:rPr lang="es-ES" dirty="0" smtClean="0">
                <a:solidFill>
                  <a:schemeClr val="tx2"/>
                </a:solidFill>
              </a:rPr>
              <a:t>Forma o posición anormal de una parte del cuerpo causada por fuerzas mecánicas.  </a:t>
            </a:r>
          </a:p>
          <a:p>
            <a:r>
              <a:rPr lang="es-ES" dirty="0" smtClean="0">
                <a:solidFill>
                  <a:schemeClr val="tx2"/>
                </a:solidFill>
              </a:rPr>
              <a:t>La formación inicial de las estructuras es normal, pero fuerzas mecánicas afectan su desarrollo.  </a:t>
            </a:r>
          </a:p>
          <a:p>
            <a:endParaRPr lang="es-ES" dirty="0">
              <a:solidFill>
                <a:schemeClr val="tx2"/>
              </a:solidFill>
            </a:endParaRPr>
          </a:p>
        </p:txBody>
      </p:sp>
      <p:pic>
        <p:nvPicPr>
          <p:cNvPr id="1026" name="Picture 2" descr="C:\Users\ile9\Pictures\potter sequence.jpg" title="Fotografías de la secuencia de Po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668" y="3733800"/>
            <a:ext cx="2900663"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36982" y="5715000"/>
            <a:ext cx="3962400" cy="523220"/>
          </a:xfrm>
          <a:prstGeom prst="rect">
            <a:avLst/>
          </a:prstGeom>
          <a:noFill/>
        </p:spPr>
        <p:txBody>
          <a:bodyPr wrap="square" rtlCol="0" anchor="ctr">
            <a:spAutoFit/>
          </a:bodyPr>
          <a:lstStyle/>
          <a:p>
            <a:pPr algn="ctr"/>
            <a:r>
              <a:rPr lang="es-ES" b="1" dirty="0" smtClean="0">
                <a:solidFill>
                  <a:schemeClr val="tx2"/>
                </a:solidFill>
              </a:rPr>
              <a:t>Secuencia de Potter</a:t>
            </a:r>
          </a:p>
          <a:p>
            <a:pPr algn="ctr"/>
            <a:r>
              <a:rPr lang="es-ES" sz="1000" b="1" dirty="0">
                <a:solidFill>
                  <a:schemeClr val="tx2"/>
                </a:solidFill>
              </a:rPr>
              <a:t>http://library.med.utah.edu/WebPath/jpeg3/PERI230.jpg</a:t>
            </a:r>
          </a:p>
        </p:txBody>
      </p:sp>
    </p:spTree>
    <p:extLst>
      <p:ext uri="{BB962C8B-B14F-4D97-AF65-F5344CB8AC3E}">
        <p14:creationId xmlns:p14="http://schemas.microsoft.com/office/powerpoint/2010/main" val="42345956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s-ES" sz="3200" b="1" dirty="0" smtClean="0">
                <a:solidFill>
                  <a:schemeClr val="tx2"/>
                </a:solidFill>
                <a:latin typeface="+mn-lt"/>
              </a:rPr>
              <a:t>Alteraciones</a:t>
            </a:r>
            <a:endParaRPr lang="es-ES" sz="3200" b="1" dirty="0">
              <a:solidFill>
                <a:schemeClr val="tx2"/>
              </a:solidFill>
              <a:latin typeface="+mn-lt"/>
            </a:endParaRPr>
          </a:p>
        </p:txBody>
      </p:sp>
      <p:sp>
        <p:nvSpPr>
          <p:cNvPr id="3" name="Content Placeholder 2"/>
          <p:cNvSpPr>
            <a:spLocks noGrp="1"/>
          </p:cNvSpPr>
          <p:nvPr>
            <p:ph idx="1"/>
          </p:nvPr>
        </p:nvSpPr>
        <p:spPr/>
        <p:txBody>
          <a:bodyPr/>
          <a:lstStyle/>
          <a:p>
            <a:r>
              <a:rPr lang="es-ES" dirty="0" smtClean="0">
                <a:solidFill>
                  <a:schemeClr val="tx2"/>
                </a:solidFill>
              </a:rPr>
              <a:t>Defectos estructurales de un órgano, parte de un órgano o un área mayor del cuerpo que se deben a una interrupción extrínseca del proceso de desarrollo originalmente normal o a una interferencia en ese proceso.  </a:t>
            </a:r>
          </a:p>
          <a:p>
            <a:r>
              <a:rPr lang="es-ES" dirty="0" smtClean="0">
                <a:solidFill>
                  <a:schemeClr val="tx2"/>
                </a:solidFill>
              </a:rPr>
              <a:t>El desarrollo inicial es normal, pero el proceso se interrumpe o se alteran partes normalmente desarrolladas.</a:t>
            </a:r>
          </a:p>
        </p:txBody>
      </p:sp>
      <p:grpSp>
        <p:nvGrpSpPr>
          <p:cNvPr id="2" name="Group 1" descr="Ejemplo de una alteración en la cual el defecto estructural de una estructura del cuerpo es resultado de una interrupción extrínseca del proceso de desarrollo originalmente normal o una interferencia en ese proceso." title="Fotografías de secuencia de bridas amnióticas"/>
          <p:cNvGrpSpPr/>
          <p:nvPr/>
        </p:nvGrpSpPr>
        <p:grpSpPr>
          <a:xfrm>
            <a:off x="2654314" y="3886200"/>
            <a:ext cx="3898886" cy="2382798"/>
            <a:chOff x="2590800" y="4038600"/>
            <a:chExt cx="3898886" cy="2382798"/>
          </a:xfrm>
        </p:grpSpPr>
        <p:grpSp>
          <p:nvGrpSpPr>
            <p:cNvPr id="6" name="Group 5"/>
            <p:cNvGrpSpPr/>
            <p:nvPr/>
          </p:nvGrpSpPr>
          <p:grpSpPr>
            <a:xfrm>
              <a:off x="3048001" y="4038600"/>
              <a:ext cx="3006838" cy="1754088"/>
              <a:chOff x="3429367" y="2767321"/>
              <a:chExt cx="5215405" cy="2606369"/>
            </a:xfrm>
          </p:grpSpPr>
          <p:pic>
            <p:nvPicPr>
              <p:cNvPr id="8" name="Picture 7" descr="Secuencia de bridas amnióticas" title="Fotografía"/>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380421" y="2816267"/>
                <a:ext cx="2606368" cy="2508476"/>
              </a:xfrm>
              <a:prstGeom prst="rect">
                <a:avLst/>
              </a:prstGeom>
            </p:spPr>
          </p:pic>
          <p:pic>
            <p:nvPicPr>
              <p:cNvPr id="9" name="Picture 8" descr="Secuencia de bridas amnióticas" title="Fotografía"/>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04517" y="2833434"/>
                <a:ext cx="2591914" cy="2488597"/>
              </a:xfrm>
              <a:prstGeom prst="rect">
                <a:avLst/>
              </a:prstGeom>
            </p:spPr>
          </p:pic>
        </p:grpSp>
        <p:sp>
          <p:nvSpPr>
            <p:cNvPr id="10" name="Rectangle 9"/>
            <p:cNvSpPr/>
            <p:nvPr/>
          </p:nvSpPr>
          <p:spPr>
            <a:xfrm>
              <a:off x="2590800" y="5867400"/>
              <a:ext cx="3898886" cy="553998"/>
            </a:xfrm>
            <a:prstGeom prst="rect">
              <a:avLst/>
            </a:prstGeom>
          </p:spPr>
          <p:txBody>
            <a:bodyPr wrap="square">
              <a:spAutoFit/>
            </a:bodyPr>
            <a:lstStyle/>
            <a:p>
              <a:pPr algn="ctr"/>
              <a:r>
                <a:rPr lang="es-ES" b="1" dirty="0" smtClean="0">
                  <a:solidFill>
                    <a:schemeClr val="tx2"/>
                  </a:solidFill>
                </a:rPr>
                <a:t>Secuencia de bridas amnióticas</a:t>
              </a:r>
            </a:p>
            <a:p>
              <a:pPr algn="ctr"/>
              <a:r>
                <a:rPr lang="es-ES" sz="1200" b="1" dirty="0" smtClean="0">
                  <a:solidFill>
                    <a:schemeClr val="tx2"/>
                  </a:solidFill>
                </a:rPr>
                <a:t>Proyecto de colaboración de los CDC y la Universidad Médica de Beijing</a:t>
              </a:r>
            </a:p>
          </p:txBody>
        </p:sp>
      </p:grpSp>
    </p:spTree>
    <p:extLst>
      <p:ext uri="{BB962C8B-B14F-4D97-AF65-F5344CB8AC3E}">
        <p14:creationId xmlns:p14="http://schemas.microsoft.com/office/powerpoint/2010/main" val="19477654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s-ES" sz="3200" b="1" dirty="0" smtClean="0">
                <a:solidFill>
                  <a:schemeClr val="tx2"/>
                </a:solidFill>
                <a:latin typeface="+mn-lt"/>
              </a:rPr>
              <a:t>Displasias</a:t>
            </a:r>
            <a:endParaRPr lang="es-ES" sz="3200" b="1" dirty="0">
              <a:solidFill>
                <a:schemeClr val="tx2"/>
              </a:solidFill>
              <a:latin typeface="+mn-lt"/>
            </a:endParaRPr>
          </a:p>
        </p:txBody>
      </p:sp>
      <p:sp>
        <p:nvSpPr>
          <p:cNvPr id="3" name="Content Placeholder 2"/>
          <p:cNvSpPr>
            <a:spLocks noGrp="1"/>
          </p:cNvSpPr>
          <p:nvPr>
            <p:ph idx="1"/>
          </p:nvPr>
        </p:nvSpPr>
        <p:spPr/>
        <p:txBody>
          <a:bodyPr/>
          <a:lstStyle/>
          <a:p>
            <a:r>
              <a:rPr lang="es-ES" dirty="0" smtClean="0">
                <a:solidFill>
                  <a:schemeClr val="tx2"/>
                </a:solidFill>
              </a:rPr>
              <a:t>Anormalidades en la histogénesis o formación de los tejidos. </a:t>
            </a:r>
          </a:p>
          <a:p>
            <a:r>
              <a:rPr lang="es-ES" dirty="0" smtClean="0">
                <a:solidFill>
                  <a:schemeClr val="tx2"/>
                </a:solidFill>
              </a:rPr>
              <a:t>Generalmente, las displasias afectan la piel, el cerebro, los cartílagos o los huesos y pueden estar localizadas (confinadas a un área del cuerpo) o ser generalizadas. </a:t>
            </a:r>
            <a:endParaRPr lang="es-ES" dirty="0">
              <a:solidFill>
                <a:schemeClr val="tx2"/>
              </a:solidFill>
            </a:endParaRPr>
          </a:p>
        </p:txBody>
      </p:sp>
      <p:pic>
        <p:nvPicPr>
          <p:cNvPr id="2" name="Picture 1" descr="Fotografía de acondroplasia" title="Fotografí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547" y="3467933"/>
            <a:ext cx="1935253" cy="2383958"/>
          </a:xfrm>
          <a:prstGeom prst="rect">
            <a:avLst/>
          </a:prstGeom>
        </p:spPr>
      </p:pic>
      <p:sp>
        <p:nvSpPr>
          <p:cNvPr id="6" name="TextBox 5"/>
          <p:cNvSpPr txBox="1"/>
          <p:nvPr/>
        </p:nvSpPr>
        <p:spPr>
          <a:xfrm>
            <a:off x="2674476" y="5842654"/>
            <a:ext cx="1671035" cy="369332"/>
          </a:xfrm>
          <a:prstGeom prst="rect">
            <a:avLst/>
          </a:prstGeom>
          <a:noFill/>
        </p:spPr>
        <p:txBody>
          <a:bodyPr wrap="none" rtlCol="0">
            <a:spAutoFit/>
          </a:bodyPr>
          <a:lstStyle/>
          <a:p>
            <a:r>
              <a:rPr lang="es-ES" b="1" dirty="0" smtClean="0">
                <a:solidFill>
                  <a:schemeClr val="tx2"/>
                </a:solidFill>
              </a:rPr>
              <a:t>Acondroplasia</a:t>
            </a:r>
            <a:endParaRPr lang="es-ES" b="1" dirty="0">
              <a:solidFill>
                <a:schemeClr val="tx2"/>
              </a:solidFill>
            </a:endParaRPr>
          </a:p>
        </p:txBody>
      </p:sp>
      <p:pic>
        <p:nvPicPr>
          <p:cNvPr id="1026" name="Picture 2" descr="C:\Users\Jaime - Desktop\Pictures\PATIENTS\Hemangioma_1.png" title="Fotografía de un hemangiom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400000">
            <a:off x="4408719" y="3707412"/>
            <a:ext cx="2383959"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00154" y="5879068"/>
            <a:ext cx="1776846" cy="369332"/>
          </a:xfrm>
          <a:prstGeom prst="rect">
            <a:avLst/>
          </a:prstGeom>
          <a:noFill/>
        </p:spPr>
        <p:txBody>
          <a:bodyPr wrap="square" rtlCol="0">
            <a:spAutoFit/>
          </a:bodyPr>
          <a:lstStyle/>
          <a:p>
            <a:pPr algn="ctr"/>
            <a:r>
              <a:rPr lang="es-ES" b="1" dirty="0" smtClean="0">
                <a:solidFill>
                  <a:schemeClr val="tx2"/>
                </a:solidFill>
              </a:rPr>
              <a:t>Hemangioma</a:t>
            </a:r>
            <a:endParaRPr lang="es-ES" b="1" dirty="0">
              <a:solidFill>
                <a:schemeClr val="tx2"/>
              </a:solidFill>
            </a:endParaRPr>
          </a:p>
        </p:txBody>
      </p:sp>
    </p:spTree>
    <p:extLst>
      <p:ext uri="{BB962C8B-B14F-4D97-AF65-F5344CB8AC3E}">
        <p14:creationId xmlns:p14="http://schemas.microsoft.com/office/powerpoint/2010/main" val="21573889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57200"/>
            <a:ext cx="8229600" cy="762000"/>
          </a:xfrm>
        </p:spPr>
        <p:txBody>
          <a:bodyPr>
            <a:noAutofit/>
          </a:bodyPr>
          <a:lstStyle/>
          <a:p>
            <a:pPr algn="ctr"/>
            <a:r>
              <a:rPr lang="es-ES" sz="2800" b="1" dirty="0" smtClean="0">
                <a:solidFill>
                  <a:schemeClr val="tx2"/>
                </a:solidFill>
                <a:latin typeface="+mn-lt"/>
              </a:rPr>
              <a:t>Presentación clínica:</a:t>
            </a:r>
            <a:r>
              <a:t/>
            </a:r>
            <a:br/>
            <a:r>
              <a:rPr lang="es-ES" sz="2800" b="1" dirty="0" smtClean="0">
                <a:solidFill>
                  <a:schemeClr val="tx2"/>
                </a:solidFill>
                <a:latin typeface="+mn-lt"/>
              </a:rPr>
              <a:t>Defectos aislados y múltiples </a:t>
            </a:r>
            <a:endParaRPr lang="es-ES" sz="2800" dirty="0">
              <a:solidFill>
                <a:schemeClr val="tx2"/>
              </a:solidFill>
              <a:latin typeface="+mn-lt"/>
            </a:endParaRPr>
          </a:p>
        </p:txBody>
      </p:sp>
      <p:sp>
        <p:nvSpPr>
          <p:cNvPr id="3" name="Segnaposto contenuto 2"/>
          <p:cNvSpPr>
            <a:spLocks noGrp="1"/>
          </p:cNvSpPr>
          <p:nvPr>
            <p:ph idx="1"/>
          </p:nvPr>
        </p:nvSpPr>
        <p:spPr>
          <a:xfrm>
            <a:off x="457200" y="1600200"/>
            <a:ext cx="8229600" cy="4876800"/>
          </a:xfrm>
        </p:spPr>
        <p:txBody>
          <a:bodyPr>
            <a:normAutofit/>
          </a:bodyPr>
          <a:lstStyle/>
          <a:p>
            <a:pPr>
              <a:buClr>
                <a:schemeClr val="tx2"/>
              </a:buClr>
              <a:buSzPct val="65000"/>
              <a:buFont typeface="Wingdings" panose="05000000000000000000" pitchFamily="2" charset="2"/>
              <a:buChar char="q"/>
            </a:pPr>
            <a:r>
              <a:rPr lang="es-ES" sz="2400" b="1" dirty="0" smtClean="0">
                <a:solidFill>
                  <a:schemeClr val="tx2"/>
                </a:solidFill>
              </a:rPr>
              <a:t> Defecto de nacimiento aislado </a:t>
            </a:r>
          </a:p>
          <a:p>
            <a:pPr lvl="1">
              <a:buClr>
                <a:schemeClr val="tx2"/>
              </a:buClr>
              <a:buSzPct val="65000"/>
              <a:buFont typeface="Arial" panose="020B0604020202020204" pitchFamily="34" charset="0"/>
              <a:buChar char="•"/>
            </a:pPr>
            <a:r>
              <a:rPr lang="es-ES" sz="2400" b="1" dirty="0">
                <a:solidFill>
                  <a:schemeClr val="tx2"/>
                </a:solidFill>
              </a:rPr>
              <a:t>Defecto mayor único  </a:t>
            </a:r>
          </a:p>
          <a:p>
            <a:pPr lvl="1">
              <a:buClr>
                <a:schemeClr val="tx2"/>
              </a:buClr>
              <a:buSzPct val="65000"/>
              <a:buFont typeface="Arial" panose="020B0604020202020204" pitchFamily="34" charset="0"/>
              <a:buChar char="•"/>
            </a:pPr>
            <a:r>
              <a:rPr lang="es-ES" sz="2400" b="1" dirty="0" smtClean="0">
                <a:solidFill>
                  <a:schemeClr val="tx2"/>
                </a:solidFill>
              </a:rPr>
              <a:t>El 75 % de los defectos de nacimiento mayores son aislados</a:t>
            </a:r>
            <a:endParaRPr lang="es-ES" sz="2400" b="1" dirty="0">
              <a:solidFill>
                <a:schemeClr val="tx2"/>
              </a:solidFill>
            </a:endParaRPr>
          </a:p>
          <a:p>
            <a:pPr lvl="1">
              <a:buClr>
                <a:schemeClr val="tx2"/>
              </a:buClr>
              <a:buSzPct val="65000"/>
              <a:buFont typeface="Arial" panose="020B0604020202020204" pitchFamily="34" charset="0"/>
              <a:buChar char="•"/>
            </a:pPr>
            <a:r>
              <a:rPr lang="es-ES" sz="2400" b="1" dirty="0" smtClean="0">
                <a:solidFill>
                  <a:schemeClr val="tx2"/>
                </a:solidFill>
              </a:rPr>
              <a:t>Secuencia  </a:t>
            </a:r>
            <a:endParaRPr lang="es-ES" sz="2400" b="1" dirty="0">
              <a:solidFill>
                <a:schemeClr val="tx2"/>
              </a:solidFill>
            </a:endParaRPr>
          </a:p>
          <a:p>
            <a:pPr>
              <a:buClr>
                <a:schemeClr val="tx2"/>
              </a:buClr>
              <a:buSzPct val="65000"/>
              <a:buFont typeface="Wingdings" panose="05000000000000000000" pitchFamily="2" charset="2"/>
              <a:buChar char="q"/>
            </a:pPr>
            <a:r>
              <a:rPr lang="es-ES" sz="2400" b="1" dirty="0" smtClean="0">
                <a:solidFill>
                  <a:schemeClr val="tx2"/>
                </a:solidFill>
              </a:rPr>
              <a:t> Defectos de nacimiento múltiples </a:t>
            </a:r>
          </a:p>
          <a:p>
            <a:pPr lvl="1">
              <a:buClr>
                <a:schemeClr val="tx2"/>
              </a:buClr>
              <a:buSzPct val="65000"/>
              <a:buFont typeface="Arial" panose="020B0604020202020204" pitchFamily="34" charset="0"/>
              <a:buChar char="•"/>
            </a:pPr>
            <a:r>
              <a:rPr lang="es-ES" sz="2400" b="1" dirty="0">
                <a:solidFill>
                  <a:schemeClr val="tx2"/>
                </a:solidFill>
              </a:rPr>
              <a:t>Más de un defecto </a:t>
            </a:r>
            <a:r>
              <a:rPr lang="es-ES" sz="2400" b="1" dirty="0" smtClean="0">
                <a:solidFill>
                  <a:schemeClr val="tx2"/>
                </a:solidFill>
              </a:rPr>
              <a:t>mayor, </a:t>
            </a:r>
            <a:r>
              <a:rPr lang="es-ES" sz="2400" b="1" dirty="0">
                <a:solidFill>
                  <a:schemeClr val="tx2"/>
                </a:solidFill>
              </a:rPr>
              <a:t>no </a:t>
            </a:r>
            <a:r>
              <a:rPr lang="es-ES" sz="2400" b="1" dirty="0" smtClean="0">
                <a:solidFill>
                  <a:schemeClr val="tx2"/>
                </a:solidFill>
              </a:rPr>
              <a:t>relacionados</a:t>
            </a:r>
            <a:endParaRPr lang="es-ES" sz="2400" b="1" dirty="0">
              <a:solidFill>
                <a:schemeClr val="tx2"/>
              </a:solidFill>
            </a:endParaRPr>
          </a:p>
          <a:p>
            <a:pPr lvl="1">
              <a:buClr>
                <a:schemeClr val="tx2"/>
              </a:buClr>
              <a:buSzPct val="65000"/>
              <a:buFont typeface="Arial" panose="020B0604020202020204" pitchFamily="34" charset="0"/>
              <a:buChar char="•"/>
            </a:pPr>
            <a:r>
              <a:rPr lang="es-ES" sz="2400" b="1" dirty="0" smtClean="0">
                <a:solidFill>
                  <a:schemeClr val="tx2"/>
                </a:solidFill>
              </a:rPr>
              <a:t>Asociaciones</a:t>
            </a:r>
            <a:r>
              <a:rPr lang="es-ES" sz="1900" b="1" dirty="0" smtClean="0">
                <a:solidFill>
                  <a:schemeClr val="tx2"/>
                </a:solidFill>
              </a:rPr>
              <a:t>: Patrón de múltiples anomalías que ocurre con una frecuencia más alta de la esperada al azar y que no es una secuencia ni un síndrome.  </a:t>
            </a:r>
          </a:p>
          <a:p>
            <a:pPr lvl="1">
              <a:buClr>
                <a:schemeClr val="tx2"/>
              </a:buClr>
              <a:buSzPct val="65000"/>
              <a:buFont typeface="Arial" panose="020B0604020202020204" pitchFamily="34" charset="0"/>
              <a:buChar char="•"/>
            </a:pPr>
            <a:r>
              <a:rPr lang="es-ES" sz="2400" b="1" dirty="0">
                <a:solidFill>
                  <a:schemeClr val="tx2"/>
                </a:solidFill>
              </a:rPr>
              <a:t>Síndromes</a:t>
            </a:r>
            <a:r>
              <a:rPr lang="es-ES" sz="1900" b="1" dirty="0">
                <a:solidFill>
                  <a:schemeClr val="tx2"/>
                </a:solidFill>
              </a:rPr>
              <a:t>: Patrón de múltiples anomalías que se piensa que están relacionadas por su patogenia, pero no representan una secuencia.</a:t>
            </a:r>
            <a:endParaRPr lang="es-ES" sz="2000" b="1" dirty="0" smtClean="0">
              <a:solidFill>
                <a:schemeClr val="tx2"/>
              </a:solidFill>
            </a:endParaRPr>
          </a:p>
        </p:txBody>
      </p:sp>
    </p:spTree>
    <p:extLst>
      <p:ext uri="{BB962C8B-B14F-4D97-AF65-F5344CB8AC3E}">
        <p14:creationId xmlns:p14="http://schemas.microsoft.com/office/powerpoint/2010/main" val="26753400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s-ES" sz="2800" b="1" dirty="0" smtClean="0">
                <a:solidFill>
                  <a:schemeClr val="tx2"/>
                </a:solidFill>
                <a:latin typeface="+mn-lt"/>
              </a:rPr>
              <a:t>Defectos de nacimiento: Cinco puntos que hay que recordar</a:t>
            </a:r>
            <a:r>
              <a:t/>
            </a:r>
            <a:br/>
            <a:endParaRPr lang="es-E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lnSpcReduction="10000"/>
          </a:bodyPr>
          <a:lstStyle/>
          <a:p>
            <a:pPr marL="457200" indent="-457200">
              <a:spcAft>
                <a:spcPts val="1200"/>
              </a:spcAft>
              <a:buFont typeface="+mj-lt"/>
              <a:buAutoNum type="arabicPeriod"/>
            </a:pPr>
            <a:r>
              <a:rPr lang="es-ES" sz="2400" b="1" dirty="0" smtClean="0">
                <a:solidFill>
                  <a:schemeClr val="tx2"/>
                </a:solidFill>
              </a:rPr>
              <a:t>Defectos de nacimiento: Grupo específico bajo la categoría de afecciones congénitas</a:t>
            </a:r>
          </a:p>
          <a:p>
            <a:pPr marL="457200" indent="-457200">
              <a:spcAft>
                <a:spcPts val="1200"/>
              </a:spcAft>
              <a:buFont typeface="+mj-lt"/>
              <a:buAutoNum type="arabicPeriod"/>
            </a:pPr>
            <a:r>
              <a:rPr lang="es-ES" sz="2400" b="1" dirty="0" smtClean="0">
                <a:solidFill>
                  <a:schemeClr val="tx2"/>
                </a:solidFill>
              </a:rPr>
              <a:t>Etiología:  Un mayor conocimiento brinda nuevas oportunidades de prevención </a:t>
            </a:r>
          </a:p>
          <a:p>
            <a:pPr marL="457200" indent="-457200">
              <a:spcAft>
                <a:spcPts val="1200"/>
              </a:spcAft>
              <a:buFont typeface="+mj-lt"/>
              <a:buAutoNum type="arabicPeriod"/>
            </a:pPr>
            <a:r>
              <a:rPr lang="es-ES" sz="2400" b="1" dirty="0" smtClean="0">
                <a:solidFill>
                  <a:schemeClr val="tx2"/>
                </a:solidFill>
              </a:rPr>
              <a:t>Carga:  Alta a nivel mundial; aumenta proporcionalmente en países de bajos y medianos recursos</a:t>
            </a:r>
          </a:p>
          <a:p>
            <a:pPr marL="457200" indent="-457200">
              <a:spcAft>
                <a:spcPts val="1200"/>
              </a:spcAft>
              <a:buFont typeface="+mj-lt"/>
              <a:buAutoNum type="arabicPeriod"/>
            </a:pPr>
            <a:r>
              <a:rPr lang="es-ES" sz="2400" b="1" dirty="0" smtClean="0">
                <a:solidFill>
                  <a:schemeClr val="tx2"/>
                </a:solidFill>
              </a:rPr>
              <a:t>Intervenciones:  Disminuyen la carga, implementadas ampliamente</a:t>
            </a:r>
          </a:p>
          <a:p>
            <a:pPr marL="457200" indent="-457200">
              <a:spcAft>
                <a:spcPts val="1200"/>
              </a:spcAft>
              <a:buFont typeface="+mj-lt"/>
              <a:buAutoNum type="arabicPeriod"/>
            </a:pPr>
            <a:r>
              <a:rPr lang="es-ES" sz="2400" b="1" dirty="0" smtClean="0">
                <a:solidFill>
                  <a:schemeClr val="tx2"/>
                </a:solidFill>
              </a:rPr>
              <a:t>Vigilancia de la salud pública:  Instrumento necesario y potente </a:t>
            </a:r>
          </a:p>
        </p:txBody>
      </p:sp>
    </p:spTree>
    <p:extLst>
      <p:ext uri="{BB962C8B-B14F-4D97-AF65-F5344CB8AC3E}">
        <p14:creationId xmlns:p14="http://schemas.microsoft.com/office/powerpoint/2010/main" val="10413128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152400" y="304800"/>
            <a:ext cx="8839200" cy="1066800"/>
          </a:xfrm>
        </p:spPr>
        <p:txBody>
          <a:bodyPr anchor="ctr"/>
          <a:lstStyle/>
          <a:p>
            <a:pPr algn="ctr"/>
            <a:r>
              <a:rPr lang="es-ES" sz="3200" b="1" dirty="0" smtClean="0">
                <a:solidFill>
                  <a:schemeClr val="tx2"/>
                </a:solidFill>
                <a:latin typeface="+mn-lt"/>
              </a:rPr>
              <a:t>Etiología de los defectos de nacimiento</a:t>
            </a:r>
            <a:endParaRPr lang="es-ES" sz="3200" b="1" dirty="0">
              <a:solidFill>
                <a:schemeClr val="tx2"/>
              </a:solidFill>
              <a:latin typeface="+mn-lt"/>
            </a:endParaRPr>
          </a:p>
        </p:txBody>
      </p:sp>
      <p:graphicFrame>
        <p:nvGraphicFramePr>
          <p:cNvPr id="2" name="Object 4" descr="Etiología de los defectos de nacimiento" title="Gráfico"/>
          <p:cNvGraphicFramePr>
            <a:graphicFrameLocks noGrp="1" noChangeAspect="1"/>
          </p:cNvGraphicFramePr>
          <p:nvPr>
            <p:ph type="chart" idx="1"/>
            <p:extLst>
              <p:ext uri="{D42A27DB-BD31-4B8C-83A1-F6EECF244321}">
                <p14:modId xmlns:p14="http://schemas.microsoft.com/office/powerpoint/2010/main" val="95093628"/>
              </p:ext>
            </p:extLst>
          </p:nvPr>
        </p:nvGraphicFramePr>
        <p:xfrm>
          <a:off x="1257300" y="2144829"/>
          <a:ext cx="6462713" cy="3403600"/>
        </p:xfrm>
        <a:graphic>
          <a:graphicData uri="http://schemas.openxmlformats.org/drawingml/2006/chart">
            <c:chart xmlns:c="http://schemas.openxmlformats.org/drawingml/2006/chart" xmlns:r="http://schemas.openxmlformats.org/officeDocument/2006/relationships" r:id="rId3"/>
          </a:graphicData>
        </a:graphic>
      </p:graphicFrame>
      <p:sp>
        <p:nvSpPr>
          <p:cNvPr id="891909" name="Text Box 5"/>
          <p:cNvSpPr txBox="1">
            <a:spLocks noChangeArrowheads="1"/>
          </p:cNvSpPr>
          <p:nvPr/>
        </p:nvSpPr>
        <p:spPr bwMode="auto">
          <a:xfrm>
            <a:off x="554182" y="1676400"/>
            <a:ext cx="2057400" cy="631455"/>
          </a:xfrm>
          <a:prstGeom prst="rect">
            <a:avLst/>
          </a:prstGeom>
          <a:noFill/>
          <a:ln w="12700">
            <a:noFill/>
            <a:miter lim="800000"/>
            <a:headEnd/>
            <a:tailEnd/>
          </a:ln>
          <a:effectLst/>
        </p:spPr>
        <p:txBody>
          <a:bodyPr>
            <a:spAutoFit/>
          </a:bodyPr>
          <a:lstStyle/>
          <a:p>
            <a:pPr algn="ctr">
              <a:lnSpc>
                <a:spcPct val="70000"/>
              </a:lnSpc>
              <a:spcBef>
                <a:spcPct val="50000"/>
              </a:spcBef>
            </a:pPr>
            <a:r>
              <a:rPr lang="es-ES" sz="1800" b="1" dirty="0" smtClean="0">
                <a:solidFill>
                  <a:schemeClr val="tx2"/>
                </a:solidFill>
              </a:rPr>
              <a:t>Gen único</a:t>
            </a:r>
            <a:endParaRPr lang="es-ES" sz="1800" b="1" dirty="0">
              <a:solidFill>
                <a:schemeClr val="tx2"/>
              </a:solidFill>
            </a:endParaRPr>
          </a:p>
          <a:p>
            <a:pPr algn="ctr">
              <a:lnSpc>
                <a:spcPct val="70000"/>
              </a:lnSpc>
              <a:spcBef>
                <a:spcPct val="50000"/>
              </a:spcBef>
            </a:pPr>
            <a:r>
              <a:rPr lang="es-ES" sz="1800" b="1" dirty="0" smtClean="0">
                <a:solidFill>
                  <a:schemeClr val="tx2"/>
                </a:solidFill>
              </a:rPr>
              <a:t>(14 %)</a:t>
            </a:r>
            <a:endParaRPr lang="es-ES" sz="1800" b="1" dirty="0">
              <a:solidFill>
                <a:schemeClr val="tx2"/>
              </a:solidFill>
            </a:endParaRPr>
          </a:p>
        </p:txBody>
      </p:sp>
      <p:sp>
        <p:nvSpPr>
          <p:cNvPr id="891912" name="Line 8" descr="Los genes únicos son responsables del 14 % de los defectos de nacimiento" title="Flecha"/>
          <p:cNvSpPr>
            <a:spLocks noChangeShapeType="1"/>
          </p:cNvSpPr>
          <p:nvPr/>
        </p:nvSpPr>
        <p:spPr bwMode="auto">
          <a:xfrm>
            <a:off x="2078182" y="2353508"/>
            <a:ext cx="647700" cy="468429"/>
          </a:xfrm>
          <a:prstGeom prst="line">
            <a:avLst/>
          </a:prstGeom>
          <a:noFill/>
          <a:ln w="38100">
            <a:solidFill>
              <a:srgbClr val="FF0000"/>
            </a:solidFill>
            <a:prstDash val="sysDot"/>
            <a:round/>
            <a:headEnd/>
            <a:tailEnd type="triangle" w="med" len="med"/>
          </a:ln>
          <a:effectLst/>
        </p:spPr>
        <p:txBody>
          <a:bodyPr/>
          <a:lstStyle/>
          <a:p>
            <a:endParaRPr lang="es-ES">
              <a:solidFill>
                <a:schemeClr val="tx2"/>
              </a:solidFill>
            </a:endParaRPr>
          </a:p>
        </p:txBody>
      </p:sp>
      <p:sp>
        <p:nvSpPr>
          <p:cNvPr id="891915" name="Text Box 11"/>
          <p:cNvSpPr txBox="1">
            <a:spLocks noChangeArrowheads="1"/>
          </p:cNvSpPr>
          <p:nvPr/>
        </p:nvSpPr>
        <p:spPr bwMode="auto">
          <a:xfrm>
            <a:off x="3467100" y="1687629"/>
            <a:ext cx="2362200" cy="631455"/>
          </a:xfrm>
          <a:prstGeom prst="rect">
            <a:avLst/>
          </a:prstGeom>
          <a:noFill/>
          <a:ln w="12700">
            <a:noFill/>
            <a:miter lim="800000"/>
            <a:headEnd/>
            <a:tailEnd/>
          </a:ln>
          <a:effectLst/>
        </p:spPr>
        <p:txBody>
          <a:bodyPr>
            <a:spAutoFit/>
          </a:bodyPr>
          <a:lstStyle/>
          <a:p>
            <a:pPr algn="ctr">
              <a:lnSpc>
                <a:spcPct val="70000"/>
              </a:lnSpc>
              <a:spcBef>
                <a:spcPct val="50000"/>
              </a:spcBef>
            </a:pPr>
            <a:r>
              <a:rPr lang="es-ES" sz="1800" b="1" dirty="0" smtClean="0">
                <a:solidFill>
                  <a:schemeClr val="tx2"/>
                </a:solidFill>
              </a:rPr>
              <a:t>Cromosómica</a:t>
            </a:r>
            <a:endParaRPr lang="es-ES" sz="1800" b="1" dirty="0">
              <a:solidFill>
                <a:schemeClr val="tx2"/>
              </a:solidFill>
            </a:endParaRPr>
          </a:p>
          <a:p>
            <a:pPr algn="ctr">
              <a:lnSpc>
                <a:spcPct val="70000"/>
              </a:lnSpc>
              <a:spcBef>
                <a:spcPct val="50000"/>
              </a:spcBef>
            </a:pPr>
            <a:r>
              <a:rPr lang="es-ES" sz="1800" b="1" dirty="0">
                <a:solidFill>
                  <a:schemeClr val="tx2"/>
                </a:solidFill>
              </a:rPr>
              <a:t>(10 %)</a:t>
            </a:r>
          </a:p>
        </p:txBody>
      </p:sp>
      <p:sp>
        <p:nvSpPr>
          <p:cNvPr id="891918" name="Line 14" descr="El 10 % de los defectos de nacimiento son cromosómicos" title="Flecha"/>
          <p:cNvSpPr>
            <a:spLocks noChangeShapeType="1"/>
          </p:cNvSpPr>
          <p:nvPr/>
        </p:nvSpPr>
        <p:spPr bwMode="auto">
          <a:xfrm>
            <a:off x="4648200" y="2353507"/>
            <a:ext cx="0" cy="418429"/>
          </a:xfrm>
          <a:prstGeom prst="line">
            <a:avLst/>
          </a:prstGeom>
          <a:noFill/>
          <a:ln w="38100">
            <a:solidFill>
              <a:srgbClr val="FF0000"/>
            </a:solidFill>
            <a:prstDash val="sysDot"/>
            <a:round/>
            <a:headEnd/>
            <a:tailEnd type="triangle" w="med" len="med"/>
          </a:ln>
          <a:effectLst/>
        </p:spPr>
        <p:txBody>
          <a:bodyPr/>
          <a:lstStyle/>
          <a:p>
            <a:endParaRPr lang="es-ES">
              <a:solidFill>
                <a:schemeClr val="tx2"/>
              </a:solidFill>
            </a:endParaRPr>
          </a:p>
        </p:txBody>
      </p:sp>
      <p:sp>
        <p:nvSpPr>
          <p:cNvPr id="891910" name="Text Box 6"/>
          <p:cNvSpPr txBox="1">
            <a:spLocks noChangeArrowheads="1"/>
          </p:cNvSpPr>
          <p:nvPr/>
        </p:nvSpPr>
        <p:spPr bwMode="auto">
          <a:xfrm>
            <a:off x="6134100" y="1687629"/>
            <a:ext cx="2286000" cy="631455"/>
          </a:xfrm>
          <a:prstGeom prst="rect">
            <a:avLst/>
          </a:prstGeom>
          <a:noFill/>
          <a:ln w="12700">
            <a:noFill/>
            <a:miter lim="800000"/>
            <a:headEnd/>
            <a:tailEnd/>
          </a:ln>
          <a:effectLst/>
        </p:spPr>
        <p:txBody>
          <a:bodyPr wrap="square">
            <a:spAutoFit/>
          </a:bodyPr>
          <a:lstStyle/>
          <a:p>
            <a:pPr algn="ctr">
              <a:lnSpc>
                <a:spcPct val="70000"/>
              </a:lnSpc>
              <a:spcBef>
                <a:spcPct val="50000"/>
              </a:spcBef>
            </a:pPr>
            <a:r>
              <a:rPr lang="es-ES" sz="1800" b="1" dirty="0" smtClean="0">
                <a:solidFill>
                  <a:schemeClr val="tx2"/>
                </a:solidFill>
              </a:rPr>
              <a:t>Ambiental</a:t>
            </a:r>
            <a:endParaRPr lang="es-ES" sz="1800" b="1" dirty="0">
              <a:solidFill>
                <a:schemeClr val="tx2"/>
              </a:solidFill>
            </a:endParaRPr>
          </a:p>
          <a:p>
            <a:pPr algn="ctr">
              <a:lnSpc>
                <a:spcPct val="70000"/>
              </a:lnSpc>
              <a:spcBef>
                <a:spcPct val="50000"/>
              </a:spcBef>
            </a:pPr>
            <a:r>
              <a:rPr lang="es-ES" sz="1800" b="1" dirty="0">
                <a:solidFill>
                  <a:schemeClr val="tx2"/>
                </a:solidFill>
              </a:rPr>
              <a:t>(10 %)</a:t>
            </a:r>
          </a:p>
        </p:txBody>
      </p:sp>
      <p:sp>
        <p:nvSpPr>
          <p:cNvPr id="891914" name="Line 10" descr="El ambiente es responsable del 10 % de los defectos de nacimiento" title="Flecha"/>
          <p:cNvSpPr>
            <a:spLocks noChangeShapeType="1"/>
          </p:cNvSpPr>
          <p:nvPr/>
        </p:nvSpPr>
        <p:spPr bwMode="auto">
          <a:xfrm flipH="1">
            <a:off x="6286500" y="2364737"/>
            <a:ext cx="457200" cy="533400"/>
          </a:xfrm>
          <a:prstGeom prst="line">
            <a:avLst/>
          </a:prstGeom>
          <a:noFill/>
          <a:ln w="38100">
            <a:solidFill>
              <a:srgbClr val="FF0000"/>
            </a:solidFill>
            <a:prstDash val="sysDot"/>
            <a:round/>
            <a:headEnd/>
            <a:tailEnd type="triangle" w="med" len="med"/>
          </a:ln>
          <a:effectLst/>
        </p:spPr>
        <p:txBody>
          <a:bodyPr/>
          <a:lstStyle/>
          <a:p>
            <a:endParaRPr lang="es-ES">
              <a:solidFill>
                <a:schemeClr val="tx2"/>
              </a:solidFill>
            </a:endParaRPr>
          </a:p>
        </p:txBody>
      </p:sp>
      <p:sp>
        <p:nvSpPr>
          <p:cNvPr id="891911" name="Text Box 7"/>
          <p:cNvSpPr txBox="1">
            <a:spLocks noChangeArrowheads="1"/>
          </p:cNvSpPr>
          <p:nvPr/>
        </p:nvSpPr>
        <p:spPr bwMode="auto">
          <a:xfrm>
            <a:off x="3467100" y="5237616"/>
            <a:ext cx="2286000" cy="631455"/>
          </a:xfrm>
          <a:prstGeom prst="rect">
            <a:avLst/>
          </a:prstGeom>
          <a:noFill/>
          <a:ln w="12700">
            <a:noFill/>
            <a:miter lim="800000"/>
            <a:headEnd/>
            <a:tailEnd/>
          </a:ln>
          <a:effectLst/>
        </p:spPr>
        <p:txBody>
          <a:bodyPr>
            <a:spAutoFit/>
          </a:bodyPr>
          <a:lstStyle/>
          <a:p>
            <a:pPr algn="ctr">
              <a:lnSpc>
                <a:spcPct val="70000"/>
              </a:lnSpc>
              <a:spcBef>
                <a:spcPct val="50000"/>
              </a:spcBef>
            </a:pPr>
            <a:r>
              <a:rPr lang="es-ES" sz="1800" b="1" dirty="0" smtClean="0">
                <a:solidFill>
                  <a:schemeClr val="tx2"/>
                </a:solidFill>
              </a:rPr>
              <a:t>Desconocida* </a:t>
            </a:r>
            <a:endParaRPr lang="es-ES" sz="1800" b="1" dirty="0">
              <a:solidFill>
                <a:schemeClr val="tx2"/>
              </a:solidFill>
            </a:endParaRPr>
          </a:p>
          <a:p>
            <a:pPr algn="ctr">
              <a:lnSpc>
                <a:spcPct val="70000"/>
              </a:lnSpc>
              <a:spcBef>
                <a:spcPct val="50000"/>
              </a:spcBef>
            </a:pPr>
            <a:r>
              <a:rPr lang="es-ES" sz="1800" b="1" dirty="0" smtClean="0">
                <a:solidFill>
                  <a:schemeClr val="tx2"/>
                </a:solidFill>
              </a:rPr>
              <a:t>(66 %)</a:t>
            </a:r>
            <a:endParaRPr lang="es-ES" sz="1800" b="1" dirty="0">
              <a:solidFill>
                <a:schemeClr val="tx2"/>
              </a:solidFill>
            </a:endParaRPr>
          </a:p>
        </p:txBody>
      </p:sp>
      <p:sp>
        <p:nvSpPr>
          <p:cNvPr id="891917" name="Line 13" descr="La etiología del 66 % de los defectos de nacimiento es desconocida" title="Flecha"/>
          <p:cNvSpPr>
            <a:spLocks noChangeShapeType="1"/>
          </p:cNvSpPr>
          <p:nvPr/>
        </p:nvSpPr>
        <p:spPr bwMode="auto">
          <a:xfrm flipH="1" flipV="1">
            <a:off x="4584834" y="4717177"/>
            <a:ext cx="12633" cy="399452"/>
          </a:xfrm>
          <a:prstGeom prst="line">
            <a:avLst/>
          </a:prstGeom>
          <a:noFill/>
          <a:ln w="38100">
            <a:solidFill>
              <a:srgbClr val="FF0000"/>
            </a:solidFill>
            <a:prstDash val="sysDot"/>
            <a:round/>
            <a:headEnd/>
            <a:tailEnd type="triangle" w="med" len="med"/>
          </a:ln>
          <a:effectLst/>
        </p:spPr>
        <p:txBody>
          <a:bodyPr/>
          <a:lstStyle/>
          <a:p>
            <a:endParaRPr lang="es-ES">
              <a:solidFill>
                <a:schemeClr val="tx2"/>
              </a:solidFill>
            </a:endParaRPr>
          </a:p>
        </p:txBody>
      </p:sp>
      <p:sp>
        <p:nvSpPr>
          <p:cNvPr id="3" name="TextBox 2"/>
          <p:cNvSpPr txBox="1"/>
          <p:nvPr/>
        </p:nvSpPr>
        <p:spPr>
          <a:xfrm>
            <a:off x="417540" y="5499739"/>
            <a:ext cx="5335560" cy="307777"/>
          </a:xfrm>
          <a:prstGeom prst="rect">
            <a:avLst/>
          </a:prstGeom>
          <a:noFill/>
        </p:spPr>
        <p:txBody>
          <a:bodyPr wrap="square" rtlCol="0">
            <a:spAutoFit/>
          </a:bodyPr>
          <a:lstStyle/>
          <a:p>
            <a:r>
              <a:rPr lang="es-ES" sz="1400" b="1" dirty="0" smtClean="0">
                <a:solidFill>
                  <a:schemeClr val="tx2"/>
                </a:solidFill>
              </a:rPr>
              <a:t>* Incluye la determinación multifactorial</a:t>
            </a:r>
            <a:endParaRPr lang="es-ES" sz="1400" b="1" dirty="0">
              <a:solidFill>
                <a:schemeClr val="tx2"/>
              </a:solidFill>
            </a:endParaRPr>
          </a:p>
        </p:txBody>
      </p:sp>
      <p:sp>
        <p:nvSpPr>
          <p:cNvPr id="4" name="TextBox 3"/>
          <p:cNvSpPr txBox="1"/>
          <p:nvPr/>
        </p:nvSpPr>
        <p:spPr>
          <a:xfrm>
            <a:off x="-38100" y="5897054"/>
            <a:ext cx="9730292" cy="1169551"/>
          </a:xfrm>
          <a:prstGeom prst="rect">
            <a:avLst/>
          </a:prstGeom>
          <a:noFill/>
        </p:spPr>
        <p:txBody>
          <a:bodyPr wrap="none" rtlCol="0">
            <a:spAutoFit/>
          </a:bodyPr>
          <a:lstStyle/>
          <a:p>
            <a:r>
              <a:rPr lang="es-ES" sz="1400" dirty="0" smtClean="0">
                <a:solidFill>
                  <a:schemeClr val="tx2"/>
                </a:solidFill>
              </a:rPr>
              <a:t>Fuente: Nelson K, Holmes LB. Malformations due to presumed spontaneous mutations in newborn infants. N. Engl. J.</a:t>
            </a:r>
          </a:p>
          <a:p>
            <a:r>
              <a:rPr lang="es-ES" sz="1400" dirty="0">
                <a:solidFill>
                  <a:schemeClr val="tx2"/>
                </a:solidFill>
              </a:rPr>
              <a:t>Med. 1989;320:19–23. ; Brent RL. Environmental causes of human congenital malformations: the pediatrician’s role in </a:t>
            </a:r>
            <a:r>
              <a:rPr lang="es-ES" dirty="0" smtClean="0"/>
              <a:t>                 </a:t>
            </a:r>
          </a:p>
          <a:p>
            <a:r>
              <a:rPr lang="es-ES" sz="1400" dirty="0" smtClean="0">
                <a:solidFill>
                  <a:schemeClr val="tx2"/>
                </a:solidFill>
              </a:rPr>
              <a:t>dealing with these complex clinical problems caused by a multiplicity of environmental and genetic factors. Pediatrics.</a:t>
            </a:r>
          </a:p>
          <a:p>
            <a:r>
              <a:rPr lang="es-ES" sz="1400" dirty="0">
                <a:solidFill>
                  <a:schemeClr val="tx2"/>
                </a:solidFill>
              </a:rPr>
              <a:t>2004;113:957–68.</a:t>
            </a:r>
          </a:p>
          <a:p>
            <a:endParaRPr lang="es-ES" sz="1400" dirty="0">
              <a:solidFill>
                <a:schemeClr val="tx2"/>
              </a:solidFill>
            </a:endParaRPr>
          </a:p>
        </p:txBody>
      </p:sp>
    </p:spTree>
    <p:extLst>
      <p:ext uri="{BB962C8B-B14F-4D97-AF65-F5344CB8AC3E}">
        <p14:creationId xmlns:p14="http://schemas.microsoft.com/office/powerpoint/2010/main" val="160298709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325562"/>
          </a:xfrm>
        </p:spPr>
        <p:txBody>
          <a:bodyPr anchor="ctr">
            <a:noAutofit/>
          </a:bodyPr>
          <a:lstStyle/>
          <a:p>
            <a:pPr algn="ctr">
              <a:buClr>
                <a:schemeClr val="tx2"/>
              </a:buClr>
              <a:buSzPct val="65000"/>
            </a:pPr>
            <a:r>
              <a:rPr lang="es-ES" sz="3200" b="1" dirty="0" smtClean="0">
                <a:solidFill>
                  <a:schemeClr val="tx2"/>
                </a:solidFill>
                <a:latin typeface="+mn-lt"/>
              </a:rPr>
              <a:t>Ejemplos de factores de riesgo modificables y conocidos de los defectos de nacimiento</a:t>
            </a:r>
            <a:endParaRPr lang="es-ES" sz="3200" dirty="0">
              <a:solidFill>
                <a:schemeClr val="tx2"/>
              </a:solidFill>
              <a:latin typeface="+mn-lt"/>
            </a:endParaRPr>
          </a:p>
        </p:txBody>
      </p:sp>
      <p:sp>
        <p:nvSpPr>
          <p:cNvPr id="12" name="TextBox 11"/>
          <p:cNvSpPr txBox="1"/>
          <p:nvPr/>
        </p:nvSpPr>
        <p:spPr>
          <a:xfrm>
            <a:off x="838200" y="2056188"/>
            <a:ext cx="3657600" cy="2708434"/>
          </a:xfrm>
          <a:prstGeom prst="rect">
            <a:avLst/>
          </a:prstGeom>
          <a:noFill/>
        </p:spPr>
        <p:txBody>
          <a:bodyPr wrap="square" rtlCol="0">
            <a:spAutoFit/>
          </a:bodyPr>
          <a:lstStyle/>
          <a:p>
            <a:pPr marL="342900" indent="-342900">
              <a:buClr>
                <a:schemeClr val="tx2"/>
              </a:buClr>
              <a:buSzPct val="65000"/>
              <a:buFont typeface="Wingdings" panose="05000000000000000000" pitchFamily="2" charset="2"/>
              <a:buChar char="q"/>
            </a:pPr>
            <a:r>
              <a:rPr lang="es-ES" sz="2400" b="1" dirty="0" smtClean="0">
                <a:solidFill>
                  <a:schemeClr val="tx2"/>
                </a:solidFill>
              </a:rPr>
              <a:t>Infecciones</a:t>
            </a:r>
            <a:r>
              <a:rPr lang="es-ES" smtClean="0"/>
              <a:t> </a:t>
            </a:r>
          </a:p>
          <a:p>
            <a:pPr marL="800100" lvl="1" indent="-342900">
              <a:buClr>
                <a:schemeClr val="tx2"/>
              </a:buClr>
              <a:buSzPct val="65000"/>
              <a:buFont typeface="Arial" panose="020B0604020202020204" pitchFamily="34" charset="0"/>
              <a:buChar char="•"/>
            </a:pPr>
            <a:r>
              <a:rPr lang="es-ES" sz="2000" b="1" dirty="0" smtClean="0">
                <a:solidFill>
                  <a:schemeClr val="tx2"/>
                </a:solidFill>
              </a:rPr>
              <a:t>Rubéola</a:t>
            </a:r>
          </a:p>
          <a:p>
            <a:pPr marL="800100" lvl="1" indent="-342900">
              <a:buClr>
                <a:schemeClr val="tx2"/>
              </a:buClr>
              <a:buSzPct val="65000"/>
              <a:buFont typeface="Arial" panose="020B0604020202020204" pitchFamily="34" charset="0"/>
              <a:buChar char="•"/>
            </a:pPr>
            <a:r>
              <a:rPr lang="es-ES" sz="2000" b="1" dirty="0" smtClean="0">
                <a:solidFill>
                  <a:schemeClr val="tx2"/>
                </a:solidFill>
              </a:rPr>
              <a:t>Varicela </a:t>
            </a:r>
          </a:p>
          <a:p>
            <a:pPr marL="800100" lvl="1" indent="-342900">
              <a:buClr>
                <a:schemeClr val="tx2"/>
              </a:buClr>
              <a:buSzPct val="65000"/>
              <a:buFont typeface="Arial" panose="020B0604020202020204" pitchFamily="34" charset="0"/>
              <a:buChar char="•"/>
            </a:pPr>
            <a:endParaRPr lang="es-ES" sz="2200" b="1" dirty="0" smtClean="0">
              <a:solidFill>
                <a:schemeClr val="tx2"/>
              </a:solidFill>
            </a:endParaRPr>
          </a:p>
          <a:p>
            <a:pPr marL="285750" indent="-285750">
              <a:buClr>
                <a:schemeClr val="tx2"/>
              </a:buClr>
              <a:buSzPct val="65000"/>
              <a:buFont typeface="Wingdings" panose="05000000000000000000" pitchFamily="2" charset="2"/>
              <a:buChar char="q"/>
            </a:pPr>
            <a:r>
              <a:rPr lang="es-ES" sz="2400" b="1" dirty="0" smtClean="0">
                <a:solidFill>
                  <a:schemeClr val="tx2"/>
                </a:solidFill>
              </a:rPr>
              <a:t>Estilo de vida y vitaminas</a:t>
            </a:r>
          </a:p>
          <a:p>
            <a:pPr marL="800100" lvl="1" indent="-342900">
              <a:buClr>
                <a:schemeClr val="tx2"/>
              </a:buClr>
              <a:buSzPct val="65000"/>
              <a:buFont typeface="Arial" panose="020B0604020202020204" pitchFamily="34" charset="0"/>
              <a:buChar char="•"/>
            </a:pPr>
            <a:r>
              <a:rPr lang="es-ES" sz="2000" b="1" dirty="0" smtClean="0">
                <a:solidFill>
                  <a:schemeClr val="tx2"/>
                </a:solidFill>
              </a:rPr>
              <a:t>Alcohol </a:t>
            </a:r>
          </a:p>
          <a:p>
            <a:pPr marL="800100" lvl="1" indent="-342900">
              <a:buClr>
                <a:schemeClr val="tx2"/>
              </a:buClr>
              <a:buSzPct val="65000"/>
              <a:buFont typeface="Arial" panose="020B0604020202020204" pitchFamily="34" charset="0"/>
              <a:buChar char="•"/>
            </a:pPr>
            <a:r>
              <a:rPr lang="es-ES" sz="2000" b="1" dirty="0" smtClean="0">
                <a:solidFill>
                  <a:schemeClr val="tx2"/>
                </a:solidFill>
              </a:rPr>
              <a:t>Humo de cigarrillos</a:t>
            </a:r>
          </a:p>
          <a:p>
            <a:pPr marL="800100" lvl="1" indent="-342900">
              <a:buClr>
                <a:schemeClr val="tx2"/>
              </a:buClr>
              <a:buSzPct val="65000"/>
              <a:buFont typeface="Arial" panose="020B0604020202020204" pitchFamily="34" charset="0"/>
              <a:buChar char="•"/>
            </a:pPr>
            <a:r>
              <a:rPr lang="es-ES" sz="2000" b="1" dirty="0" smtClean="0">
                <a:solidFill>
                  <a:schemeClr val="tx2"/>
                </a:solidFill>
              </a:rPr>
              <a:t>Insuficiencia de folato</a:t>
            </a:r>
          </a:p>
        </p:txBody>
      </p:sp>
      <p:sp>
        <p:nvSpPr>
          <p:cNvPr id="3" name="TextBox 2"/>
          <p:cNvSpPr txBox="1"/>
          <p:nvPr/>
        </p:nvSpPr>
        <p:spPr>
          <a:xfrm>
            <a:off x="4648200" y="2057400"/>
            <a:ext cx="4191000" cy="2800767"/>
          </a:xfrm>
          <a:prstGeom prst="rect">
            <a:avLst/>
          </a:prstGeom>
          <a:noFill/>
        </p:spPr>
        <p:txBody>
          <a:bodyPr wrap="square" rtlCol="0">
            <a:spAutoFit/>
          </a:bodyPr>
          <a:lstStyle/>
          <a:p>
            <a:pPr marL="285750" indent="-285750">
              <a:buClr>
                <a:schemeClr val="tx2"/>
              </a:buClr>
              <a:buSzPct val="65000"/>
              <a:buFont typeface="Wingdings" panose="05000000000000000000" pitchFamily="2" charset="2"/>
              <a:buChar char="q"/>
            </a:pPr>
            <a:r>
              <a:rPr lang="es-ES" sz="2400" b="1" dirty="0" smtClean="0">
                <a:solidFill>
                  <a:schemeClr val="tx2"/>
                </a:solidFill>
              </a:rPr>
              <a:t>Medicamentos</a:t>
            </a:r>
          </a:p>
          <a:p>
            <a:pPr marL="800100" lvl="1" indent="-342900">
              <a:buClr>
                <a:schemeClr val="tx2"/>
              </a:buClr>
              <a:buSzPct val="65000"/>
              <a:buFont typeface="Arial" panose="020B0604020202020204" pitchFamily="34" charset="0"/>
              <a:buChar char="•"/>
            </a:pPr>
            <a:r>
              <a:rPr lang="es-ES" sz="2000" b="1" dirty="0" smtClean="0">
                <a:solidFill>
                  <a:schemeClr val="tx2"/>
                </a:solidFill>
              </a:rPr>
              <a:t>Ácido retinoico</a:t>
            </a:r>
          </a:p>
          <a:p>
            <a:pPr marL="800100" lvl="1" indent="-342900">
              <a:buClr>
                <a:schemeClr val="tx2"/>
              </a:buClr>
              <a:buSzPct val="65000"/>
              <a:buFont typeface="Arial" panose="020B0604020202020204" pitchFamily="34" charset="0"/>
              <a:buChar char="•"/>
            </a:pPr>
            <a:r>
              <a:rPr lang="es-ES" sz="2000" b="1" dirty="0" smtClean="0">
                <a:solidFill>
                  <a:schemeClr val="tx2"/>
                </a:solidFill>
              </a:rPr>
              <a:t>Medicamentos anticonvulsivos</a:t>
            </a:r>
          </a:p>
          <a:p>
            <a:pPr marL="285750" indent="-285750">
              <a:buClr>
                <a:schemeClr val="tx2"/>
              </a:buClr>
              <a:buSzPct val="65000"/>
              <a:buFont typeface="Wingdings" panose="05000000000000000000" pitchFamily="2" charset="2"/>
              <a:buChar char="q"/>
            </a:pPr>
            <a:endParaRPr lang="es-ES" sz="2400" b="1" dirty="0">
              <a:solidFill>
                <a:schemeClr val="tx2"/>
              </a:solidFill>
            </a:endParaRPr>
          </a:p>
          <a:p>
            <a:pPr marL="285750" indent="-285750">
              <a:buClr>
                <a:schemeClr val="tx2"/>
              </a:buClr>
              <a:buSzPct val="65000"/>
              <a:buFont typeface="Wingdings" panose="05000000000000000000" pitchFamily="2" charset="2"/>
              <a:buChar char="q"/>
            </a:pPr>
            <a:r>
              <a:rPr lang="es-ES" sz="2400" b="1" dirty="0" smtClean="0">
                <a:solidFill>
                  <a:schemeClr val="tx2"/>
                </a:solidFill>
              </a:rPr>
              <a:t>Enfermedades y afecciones maternas</a:t>
            </a:r>
          </a:p>
          <a:p>
            <a:pPr marL="800100" lvl="1" indent="-342900">
              <a:buClr>
                <a:schemeClr val="tx2"/>
              </a:buClr>
              <a:buSzPct val="65000"/>
              <a:buFont typeface="Arial" panose="020B0604020202020204" pitchFamily="34" charset="0"/>
              <a:buChar char="•"/>
            </a:pPr>
            <a:r>
              <a:rPr lang="es-ES" sz="2000" b="1" dirty="0">
                <a:solidFill>
                  <a:schemeClr val="tx2"/>
                </a:solidFill>
              </a:rPr>
              <a:t>Diabetes</a:t>
            </a:r>
          </a:p>
          <a:p>
            <a:pPr marL="800100" lvl="1" indent="-342900">
              <a:buClr>
                <a:schemeClr val="tx2"/>
              </a:buClr>
              <a:buSzPct val="65000"/>
              <a:buFont typeface="Arial" panose="020B0604020202020204" pitchFamily="34" charset="0"/>
              <a:buChar char="•"/>
            </a:pPr>
            <a:r>
              <a:rPr lang="es-ES" sz="2000" b="1" dirty="0" smtClean="0">
                <a:solidFill>
                  <a:schemeClr val="tx2"/>
                </a:solidFill>
              </a:rPr>
              <a:t>Obesidad, sobrepeso</a:t>
            </a:r>
          </a:p>
        </p:txBody>
      </p:sp>
      <p:sp>
        <p:nvSpPr>
          <p:cNvPr id="4" name="TextBox 3"/>
          <p:cNvSpPr txBox="1"/>
          <p:nvPr/>
        </p:nvSpPr>
        <p:spPr>
          <a:xfrm>
            <a:off x="3238214" y="5029323"/>
            <a:ext cx="2480166" cy="1354217"/>
          </a:xfrm>
          <a:prstGeom prst="rect">
            <a:avLst/>
          </a:prstGeom>
          <a:noFill/>
        </p:spPr>
        <p:txBody>
          <a:bodyPr wrap="none" rtlCol="0">
            <a:spAutoFit/>
          </a:bodyPr>
          <a:lstStyle/>
          <a:p>
            <a:pPr marL="342900" indent="-342900">
              <a:buClr>
                <a:schemeClr val="tx2"/>
              </a:buClr>
              <a:buSzPct val="65000"/>
              <a:buFont typeface="Wingdings" panose="05000000000000000000" pitchFamily="2" charset="2"/>
              <a:buChar char="q"/>
            </a:pPr>
            <a:r>
              <a:rPr lang="es-ES" sz="2400" b="1" dirty="0" smtClean="0">
                <a:solidFill>
                  <a:schemeClr val="tx2"/>
                </a:solidFill>
              </a:rPr>
              <a:t>Otros</a:t>
            </a:r>
          </a:p>
          <a:p>
            <a:pPr marL="800100" lvl="1" indent="-342900">
              <a:buClr>
                <a:schemeClr val="tx2"/>
              </a:buClr>
              <a:buSzPct val="65000"/>
              <a:buFont typeface="Arial" panose="020B0604020202020204" pitchFamily="34" charset="0"/>
              <a:buChar char="•"/>
            </a:pPr>
            <a:r>
              <a:rPr lang="es-ES" sz="2000" b="1" dirty="0" smtClean="0">
                <a:solidFill>
                  <a:schemeClr val="tx2"/>
                </a:solidFill>
              </a:rPr>
              <a:t>Hipertermia</a:t>
            </a:r>
          </a:p>
          <a:p>
            <a:pPr marL="800100" lvl="1" indent="-342900">
              <a:buClr>
                <a:schemeClr val="tx2"/>
              </a:buClr>
              <a:buSzPct val="65000"/>
              <a:buFont typeface="Arial" panose="020B0604020202020204" pitchFamily="34" charset="0"/>
              <a:buChar char="•"/>
            </a:pPr>
            <a:r>
              <a:rPr lang="es-ES" sz="2000" b="1" dirty="0" smtClean="0">
                <a:solidFill>
                  <a:schemeClr val="tx2"/>
                </a:solidFill>
              </a:rPr>
              <a:t>Mercurio</a:t>
            </a:r>
          </a:p>
          <a:p>
            <a:pPr>
              <a:buClr>
                <a:schemeClr val="tx2"/>
              </a:buClr>
              <a:buSzPct val="65000"/>
            </a:pPr>
            <a:endParaRPr lang="es-ES" dirty="0">
              <a:solidFill>
                <a:schemeClr val="tx2"/>
              </a:solidFill>
            </a:endParaRPr>
          </a:p>
        </p:txBody>
      </p:sp>
    </p:spTree>
    <p:extLst>
      <p:ext uri="{BB962C8B-B14F-4D97-AF65-F5344CB8AC3E}">
        <p14:creationId xmlns:p14="http://schemas.microsoft.com/office/powerpoint/2010/main" val="267936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s-ES" sz="2800" b="1" dirty="0" smtClean="0">
                <a:solidFill>
                  <a:schemeClr val="tx2"/>
                </a:solidFill>
                <a:latin typeface="+mn-lt"/>
              </a:rPr>
              <a:t>Defectos de nacimiento: Cinco puntos que hay que recordar</a:t>
            </a:r>
            <a:r>
              <a:t/>
            </a:r>
            <a:br/>
            <a:endParaRPr lang="es-E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lnSpcReduction="10000"/>
          </a:bodyPr>
          <a:lstStyle/>
          <a:p>
            <a:pPr marL="457200" indent="-457200">
              <a:spcAft>
                <a:spcPts val="1200"/>
              </a:spcAft>
              <a:buFont typeface="+mj-lt"/>
              <a:buAutoNum type="arabicPeriod"/>
            </a:pPr>
            <a:r>
              <a:rPr lang="es-ES" sz="2400" b="1" dirty="0" smtClean="0">
                <a:solidFill>
                  <a:schemeClr val="tx2"/>
                </a:solidFill>
              </a:rPr>
              <a:t>Defectos de nacimiento: Grupo específico bajo la categoría de afecciones congénitas</a:t>
            </a:r>
          </a:p>
          <a:p>
            <a:pPr marL="457200" indent="-457200">
              <a:spcAft>
                <a:spcPts val="1200"/>
              </a:spcAft>
              <a:buFont typeface="+mj-lt"/>
              <a:buAutoNum type="arabicPeriod"/>
            </a:pPr>
            <a:r>
              <a:rPr lang="es-ES" sz="2400" b="1" dirty="0" smtClean="0">
                <a:solidFill>
                  <a:schemeClr val="tx2"/>
                </a:solidFill>
              </a:rPr>
              <a:t>Etiología:  Un mayor conocimiento brinda nuevas oportunidades de prevención </a:t>
            </a:r>
          </a:p>
          <a:p>
            <a:pPr marL="457200" indent="-457200">
              <a:spcAft>
                <a:spcPts val="1200"/>
              </a:spcAft>
              <a:buFont typeface="+mj-lt"/>
              <a:buAutoNum type="arabicPeriod"/>
            </a:pPr>
            <a:r>
              <a:rPr lang="es-ES" sz="2400" b="1" dirty="0" smtClean="0">
                <a:solidFill>
                  <a:schemeClr val="tx2"/>
                </a:solidFill>
              </a:rPr>
              <a:t>Carga:  Alta a nivel mundial; aumenta proporcionalmente en países de bajos y medianos recursos</a:t>
            </a:r>
          </a:p>
          <a:p>
            <a:pPr marL="457200" indent="-457200">
              <a:spcAft>
                <a:spcPts val="1200"/>
              </a:spcAft>
              <a:buFont typeface="+mj-lt"/>
              <a:buAutoNum type="arabicPeriod"/>
            </a:pPr>
            <a:r>
              <a:rPr lang="es-ES" sz="2400" b="1" dirty="0" smtClean="0">
                <a:solidFill>
                  <a:schemeClr val="tx2"/>
                </a:solidFill>
              </a:rPr>
              <a:t>Intervenciones:  Disminuyen la carga, implementadas ampliamente</a:t>
            </a:r>
          </a:p>
          <a:p>
            <a:pPr marL="457200" indent="-457200">
              <a:spcAft>
                <a:spcPts val="1200"/>
              </a:spcAft>
              <a:buFont typeface="+mj-lt"/>
              <a:buAutoNum type="arabicPeriod"/>
            </a:pPr>
            <a:r>
              <a:rPr lang="es-ES" sz="2400" b="1" dirty="0" smtClean="0">
                <a:solidFill>
                  <a:schemeClr val="tx2"/>
                </a:solidFill>
              </a:rPr>
              <a:t>Vigilancia de la salud pública:  Instrumento necesario y potente </a:t>
            </a:r>
          </a:p>
        </p:txBody>
      </p:sp>
    </p:spTree>
    <p:extLst>
      <p:ext uri="{BB962C8B-B14F-4D97-AF65-F5344CB8AC3E}">
        <p14:creationId xmlns:p14="http://schemas.microsoft.com/office/powerpoint/2010/main" val="3602736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099" y="87665"/>
            <a:ext cx="9144000" cy="1447800"/>
          </a:xfrm>
        </p:spPr>
        <p:txBody>
          <a:bodyPr>
            <a:normAutofit/>
          </a:bodyPr>
          <a:lstStyle/>
          <a:p>
            <a:pPr algn="ctr"/>
            <a:r>
              <a:rPr lang="es-ES" sz="2800" b="1" dirty="0" smtClean="0">
                <a:solidFill>
                  <a:schemeClr val="tx2"/>
                </a:solidFill>
                <a:latin typeface="+mn-lt"/>
              </a:rPr>
              <a:t>Factores de riesgo y riesgos relativos</a:t>
            </a:r>
            <a:endParaRPr lang="es-ES" sz="2800" b="1" u="sng" dirty="0">
              <a:solidFill>
                <a:schemeClr val="tx2"/>
              </a:solidFill>
              <a:latin typeface="+mn-lt"/>
            </a:endParaRPr>
          </a:p>
        </p:txBody>
      </p:sp>
      <p:graphicFrame>
        <p:nvGraphicFramePr>
          <p:cNvPr id="6" name="Segnaposto contenuto 5" descr="Tabla que resume los factores de riesgo, los defectos de nacimiento relacionados y los riesgos relativos" title="Tabla de factores de riesgo y riesgos relativos"/>
          <p:cNvGraphicFramePr>
            <a:graphicFrameLocks noGrp="1"/>
          </p:cNvGraphicFramePr>
          <p:nvPr>
            <p:ph idx="1"/>
            <p:extLst>
              <p:ext uri="{D42A27DB-BD31-4B8C-83A1-F6EECF244321}">
                <p14:modId xmlns:p14="http://schemas.microsoft.com/office/powerpoint/2010/main" val="3956418337"/>
              </p:ext>
            </p:extLst>
          </p:nvPr>
        </p:nvGraphicFramePr>
        <p:xfrm>
          <a:off x="533400" y="1295401"/>
          <a:ext cx="8153399" cy="4474863"/>
        </p:xfrm>
        <a:graphic>
          <a:graphicData uri="http://schemas.openxmlformats.org/drawingml/2006/table">
            <a:tbl>
              <a:tblPr firstRow="1" bandRow="1">
                <a:tableStyleId>{5C22544A-7EE6-4342-B048-85BDC9FD1C3A}</a:tableStyleId>
              </a:tblPr>
              <a:tblGrid>
                <a:gridCol w="3200400"/>
                <a:gridCol w="2895600"/>
                <a:gridCol w="2057399"/>
              </a:tblGrid>
              <a:tr h="883923">
                <a:tc>
                  <a:txBody>
                    <a:bodyPr/>
                    <a:lstStyle/>
                    <a:p>
                      <a:pPr algn="ctr"/>
                      <a:r>
                        <a:rPr lang="en-US" sz="2000" b="1" noProof="0" dirty="0" smtClean="0">
                          <a:solidFill>
                            <a:schemeClr val="bg2"/>
                          </a:solidFill>
                        </a:rPr>
                        <a:t>Factor de riesgo</a:t>
                      </a:r>
                      <a:endParaRPr lang="es-ES" sz="2000" b="1" noProof="0" dirty="0">
                        <a:solidFill>
                          <a:schemeClr val="bg2"/>
                        </a:solidFill>
                      </a:endParaRPr>
                    </a:p>
                  </a:txBody>
                  <a:tcPr anchor="ctr">
                    <a:solidFill>
                      <a:srgbClr val="0070C0"/>
                    </a:solidFill>
                  </a:tcPr>
                </a:tc>
                <a:tc>
                  <a:txBody>
                    <a:bodyPr/>
                    <a:lstStyle/>
                    <a:p>
                      <a:pPr algn="ctr"/>
                      <a:r>
                        <a:rPr lang="en-US" sz="2000" b="1" dirty="0" smtClean="0">
                          <a:solidFill>
                            <a:schemeClr val="bg2"/>
                          </a:solidFill>
                        </a:rPr>
                        <a:t>Defecto de nacimiento relacionado</a:t>
                      </a:r>
                      <a:endParaRPr lang="es-ES" sz="2000" b="1" noProof="0" dirty="0">
                        <a:solidFill>
                          <a:schemeClr val="bg2"/>
                        </a:solidFill>
                      </a:endParaRPr>
                    </a:p>
                  </a:txBody>
                  <a:tcPr anchor="ctr">
                    <a:solidFill>
                      <a:srgbClr val="0070C0"/>
                    </a:solidFill>
                  </a:tcPr>
                </a:tc>
                <a:tc>
                  <a:txBody>
                    <a:bodyPr/>
                    <a:lstStyle/>
                    <a:p>
                      <a:pPr algn="ctr"/>
                      <a:r>
                        <a:rPr lang="en-US" sz="2000" b="1" noProof="0" dirty="0" smtClean="0">
                          <a:solidFill>
                            <a:schemeClr val="bg2"/>
                          </a:solidFill>
                        </a:rPr>
                        <a:t>Riesgo relativo *</a:t>
                      </a:r>
                    </a:p>
                    <a:p>
                      <a:pPr algn="ctr"/>
                      <a:r>
                        <a:rPr lang="en-US" sz="2000" b="1" baseline="0" noProof="0" dirty="0" smtClean="0">
                          <a:solidFill>
                            <a:schemeClr val="bg2"/>
                          </a:solidFill>
                        </a:rPr>
                        <a:t>(IC del 95 %)</a:t>
                      </a:r>
                      <a:endParaRPr lang="es-ES" sz="2000" b="1" noProof="0" dirty="0">
                        <a:solidFill>
                          <a:schemeClr val="bg2"/>
                        </a:solidFill>
                      </a:endParaRPr>
                    </a:p>
                  </a:txBody>
                  <a:tcPr anchor="ctr">
                    <a:solidFill>
                      <a:srgbClr val="0070C0"/>
                    </a:solidFill>
                  </a:tcPr>
                </a:tc>
              </a:tr>
              <a:tr h="495940">
                <a:tc>
                  <a:txBody>
                    <a:bodyPr/>
                    <a:lstStyle/>
                    <a:p>
                      <a:pPr algn="l"/>
                      <a:r>
                        <a:rPr lang="en-US" sz="2000" b="1" noProof="0" dirty="0" smtClean="0">
                          <a:solidFill>
                            <a:schemeClr val="tx2"/>
                          </a:solidFill>
                        </a:rPr>
                        <a:t>Insuficiencia de ácido fólico</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Defectos del tubo neural</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3.57 (1.92-6.67)</a:t>
                      </a:r>
                      <a:endParaRPr lang="es-ES" sz="2000" b="1" noProof="0" dirty="0">
                        <a:solidFill>
                          <a:schemeClr val="tx2"/>
                        </a:solidFill>
                      </a:endParaRPr>
                    </a:p>
                  </a:txBody>
                  <a:tcPr anchor="ctr"/>
                </a:tc>
              </a:tr>
              <a:tr h="495940">
                <a:tc>
                  <a:txBody>
                    <a:bodyPr/>
                    <a:lstStyle/>
                    <a:p>
                      <a:pPr algn="l"/>
                      <a:r>
                        <a:rPr lang="en-US" sz="2000" b="1" noProof="0" dirty="0" smtClean="0">
                          <a:solidFill>
                            <a:schemeClr val="tx2"/>
                          </a:solidFill>
                        </a:rPr>
                        <a:t>Hipertermia</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Defectos del tubo neural</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2.90  (2.22-3.79)</a:t>
                      </a:r>
                      <a:endParaRPr lang="es-ES" sz="2000" b="1" noProof="0" dirty="0">
                        <a:solidFill>
                          <a:schemeClr val="tx2"/>
                        </a:solidFill>
                      </a:endParaRPr>
                    </a:p>
                  </a:txBody>
                  <a:tcPr anchor="ctr"/>
                </a:tc>
              </a:tr>
              <a:tr h="495940">
                <a:tc>
                  <a:txBody>
                    <a:bodyPr/>
                    <a:lstStyle/>
                    <a:p>
                      <a:pPr algn="l"/>
                      <a:r>
                        <a:rPr lang="en-US" sz="2000" b="1" noProof="0" dirty="0" smtClean="0">
                          <a:solidFill>
                            <a:schemeClr val="tx2"/>
                          </a:solidFill>
                        </a:rPr>
                        <a:t>Ácido valproico </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Espina bífida </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12.7 (7.7-20.7)</a:t>
                      </a:r>
                      <a:endParaRPr lang="es-ES" sz="2000" b="1" noProof="0" dirty="0">
                        <a:solidFill>
                          <a:schemeClr val="tx2"/>
                        </a:solidFill>
                      </a:endParaRPr>
                    </a:p>
                  </a:txBody>
                  <a:tcPr anchor="ctr"/>
                </a:tc>
              </a:tr>
              <a:tr h="495940">
                <a:tc>
                  <a:txBody>
                    <a:bodyPr/>
                    <a:lstStyle/>
                    <a:p>
                      <a:pPr algn="l"/>
                      <a:r>
                        <a:rPr lang="en-US" sz="2000" b="1" noProof="0" dirty="0" smtClean="0">
                          <a:solidFill>
                            <a:schemeClr val="tx2"/>
                          </a:solidFill>
                        </a:rPr>
                        <a:t>Obesidad</a:t>
                      </a:r>
                      <a:r>
                        <a:rPr lang="en-US" sz="2000" b="1" baseline="30000" noProof="0" dirty="0" smtClean="0">
                          <a:solidFill>
                            <a:schemeClr val="tx2"/>
                          </a:solidFill>
                        </a:rPr>
                        <a:t>@</a:t>
                      </a:r>
                      <a:r>
                        <a:rPr lang="en-US" sz="2000" b="1" noProof="0" dirty="0" smtClean="0">
                          <a:solidFill>
                            <a:schemeClr val="tx2"/>
                          </a:solidFill>
                        </a:rPr>
                        <a:t>, grave (IMC</a:t>
                      </a:r>
                      <a:r>
                        <a:rPr lang="en-US" sz="2000" b="1" noProof="0" dirty="0" smtClean="0">
                          <a:solidFill>
                            <a:schemeClr val="tx2"/>
                          </a:solidFill>
                          <a:sym typeface="Symbol"/>
                        </a:rPr>
                        <a:t></a:t>
                      </a:r>
                      <a:r>
                        <a:rPr lang="en-US" sz="2000" b="1" noProof="0" dirty="0" smtClean="0">
                          <a:solidFill>
                            <a:schemeClr val="tx2"/>
                          </a:solidFill>
                        </a:rPr>
                        <a:t>35)</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Defectos cardiacos congénitos</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1.38  (1.20-1.59)</a:t>
                      </a:r>
                      <a:endParaRPr lang="es-ES" sz="2000" b="1" noProof="0" dirty="0">
                        <a:solidFill>
                          <a:schemeClr val="tx2"/>
                        </a:solidFill>
                      </a:endParaRPr>
                    </a:p>
                  </a:txBody>
                  <a:tcPr anchor="ctr"/>
                </a:tc>
              </a:tr>
              <a:tr h="495940">
                <a:tc>
                  <a:txBody>
                    <a:bodyPr/>
                    <a:lstStyle/>
                    <a:p>
                      <a:pPr algn="l"/>
                      <a:r>
                        <a:rPr lang="en-US" sz="2000" b="1" noProof="0" dirty="0" smtClean="0">
                          <a:solidFill>
                            <a:schemeClr val="tx2"/>
                          </a:solidFill>
                        </a:rPr>
                        <a:t>Diabetes</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Defectos cardiacos congénitos</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3.8 (3.0-4.9)</a:t>
                      </a:r>
                      <a:endParaRPr lang="es-ES" sz="2000" b="1" noProof="0" dirty="0">
                        <a:solidFill>
                          <a:schemeClr val="tx2"/>
                        </a:solidFill>
                      </a:endParaRPr>
                    </a:p>
                  </a:txBody>
                  <a:tcPr anchor="ctr"/>
                </a:tc>
              </a:tr>
              <a:tr h="495940">
                <a:tc>
                  <a:txBody>
                    <a:bodyPr/>
                    <a:lstStyle/>
                    <a:p>
                      <a:pPr algn="l"/>
                      <a:r>
                        <a:rPr lang="en-US" sz="2000" b="1" noProof="0" dirty="0" smtClean="0">
                          <a:solidFill>
                            <a:schemeClr val="tx2"/>
                          </a:solidFill>
                        </a:rPr>
                        <a:t>Tabaquismo </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Labio leporino sin paladar hendido</a:t>
                      </a:r>
                      <a:endParaRPr lang="es-ES" sz="2000" b="1" noProof="0" dirty="0">
                        <a:solidFill>
                          <a:schemeClr val="tx2"/>
                        </a:solidFill>
                      </a:endParaRPr>
                    </a:p>
                  </a:txBody>
                  <a:tcPr anchor="ctr"/>
                </a:tc>
                <a:tc>
                  <a:txBody>
                    <a:bodyPr/>
                    <a:lstStyle/>
                    <a:p>
                      <a:pPr algn="ctr"/>
                      <a:r>
                        <a:rPr lang="en-US" sz="2000" b="1" noProof="0" dirty="0" smtClean="0">
                          <a:solidFill>
                            <a:schemeClr val="tx2"/>
                          </a:solidFill>
                        </a:rPr>
                        <a:t>1.62</a:t>
                      </a:r>
                      <a:r>
                        <a:rPr dirty="0"/>
                        <a:t>  </a:t>
                      </a:r>
                      <a:r>
                        <a:rPr lang="en-US" sz="2000" b="1" noProof="0" dirty="0" smtClean="0">
                          <a:solidFill>
                            <a:schemeClr val="tx2"/>
                          </a:solidFill>
                        </a:rPr>
                        <a:t>(1.35-1.95</a:t>
                      </a:r>
                      <a:r>
                        <a:rPr lang="en-US" sz="1400" b="1" noProof="0" dirty="0" smtClean="0">
                          <a:solidFill>
                            <a:schemeClr val="tx2"/>
                          </a:solidFill>
                        </a:rPr>
                        <a:t>)</a:t>
                      </a:r>
                      <a:endParaRPr lang="es-ES" sz="1600" b="1" noProof="0" dirty="0">
                        <a:solidFill>
                          <a:schemeClr val="tx2"/>
                        </a:solidFill>
                      </a:endParaRPr>
                    </a:p>
                  </a:txBody>
                  <a:tcPr anchor="ctr"/>
                </a:tc>
              </a:tr>
            </a:tbl>
          </a:graphicData>
        </a:graphic>
      </p:graphicFrame>
      <p:sp>
        <p:nvSpPr>
          <p:cNvPr id="7" name="CasellaDiTesto 6"/>
          <p:cNvSpPr txBox="1"/>
          <p:nvPr/>
        </p:nvSpPr>
        <p:spPr>
          <a:xfrm>
            <a:off x="576734" y="5638800"/>
            <a:ext cx="6629379" cy="523220"/>
          </a:xfrm>
          <a:prstGeom prst="rect">
            <a:avLst/>
          </a:prstGeom>
          <a:noFill/>
        </p:spPr>
        <p:txBody>
          <a:bodyPr wrap="none" rtlCol="0">
            <a:spAutoFit/>
          </a:bodyPr>
          <a:lstStyle/>
          <a:p>
            <a:r>
              <a:rPr lang="es-ES" sz="1400" b="1" dirty="0" smtClean="0">
                <a:solidFill>
                  <a:schemeClr val="tx2"/>
                </a:solidFill>
              </a:rPr>
              <a:t>* El riesgo relativo se designa generalmente por metanálisis u otros estudios robustos. </a:t>
            </a:r>
          </a:p>
          <a:p>
            <a:r>
              <a:rPr lang="es-ES" sz="1400" b="1" dirty="0" smtClean="0">
                <a:solidFill>
                  <a:schemeClr val="tx2"/>
                </a:solidFill>
              </a:rPr>
              <a:t>@ Sin diabetes. </a:t>
            </a:r>
            <a:endParaRPr lang="es-ES" sz="1400" b="1" dirty="0">
              <a:solidFill>
                <a:schemeClr val="tx2"/>
              </a:solidFill>
            </a:endParaRPr>
          </a:p>
        </p:txBody>
      </p:sp>
    </p:spTree>
    <p:extLst>
      <p:ext uri="{BB962C8B-B14F-4D97-AF65-F5344CB8AC3E}">
        <p14:creationId xmlns:p14="http://schemas.microsoft.com/office/powerpoint/2010/main" val="1395317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Panorama mundial</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a:t>
            </a:fld>
            <a:endParaRPr lang="es-ES" sz="1000" dirty="0">
              <a:solidFill>
                <a:schemeClr val="tx2"/>
              </a:solidFill>
              <a:latin typeface="Calibri" pitchFamily="34" charset="0"/>
              <a:cs typeface="+mn-cs"/>
            </a:endParaRPr>
          </a:p>
        </p:txBody>
      </p:sp>
      <p:sp>
        <p:nvSpPr>
          <p:cNvPr id="5122" name="Titolo 1"/>
          <p:cNvSpPr>
            <a:spLocks noGrp="1"/>
          </p:cNvSpPr>
          <p:nvPr>
            <p:ph type="title"/>
          </p:nvPr>
        </p:nvSpPr>
        <p:spPr>
          <a:xfrm>
            <a:off x="685800" y="457200"/>
            <a:ext cx="7905750" cy="487363"/>
          </a:xfrm>
        </p:spPr>
        <p:txBody>
          <a:bodyPr>
            <a:noAutofit/>
          </a:bodyPr>
          <a:lstStyle/>
          <a:p>
            <a:pPr algn="ctr" eaLnBrk="1" hangingPunct="1"/>
            <a:r>
              <a:rPr lang="es-ES" sz="2800" b="1" dirty="0" smtClean="0">
                <a:solidFill>
                  <a:schemeClr val="tx2"/>
                </a:solidFill>
                <a:latin typeface="+mn-lt"/>
              </a:rPr>
              <a:t>No todos los niños nacen sanos</a:t>
            </a:r>
            <a:r>
              <a:t/>
            </a:r>
            <a:br/>
            <a:r>
              <a:rPr lang="es-ES" sz="2800" b="1" dirty="0" smtClean="0">
                <a:solidFill>
                  <a:schemeClr val="tx2"/>
                </a:solidFill>
                <a:latin typeface="+mn-lt"/>
              </a:rPr>
              <a:t>Afecciones congénitas</a:t>
            </a:r>
          </a:p>
        </p:txBody>
      </p:sp>
      <p:grpSp>
        <p:nvGrpSpPr>
          <p:cNvPr id="2" name="Group 1" descr="labio leporino, síndrome de Down y defecto del tubo neural" title="Fotografías"/>
          <p:cNvGrpSpPr/>
          <p:nvPr/>
        </p:nvGrpSpPr>
        <p:grpSpPr>
          <a:xfrm>
            <a:off x="868792" y="1700213"/>
            <a:ext cx="5608208" cy="1756916"/>
            <a:chOff x="755649" y="1700213"/>
            <a:chExt cx="5608208" cy="1756916"/>
          </a:xfrm>
        </p:grpSpPr>
        <p:pic>
          <p:nvPicPr>
            <p:cNvPr id="5123" name="Picture 4" descr="http://www.oshmanlaw.com/wp-content/uploads/2009/05/cleft-lip-baby.jpg" title="Fotografía"/>
            <p:cNvPicPr>
              <a:picLocks noChangeAspect="1" noChangeArrowheads="1"/>
            </p:cNvPicPr>
            <p:nvPr/>
          </p:nvPicPr>
          <p:blipFill>
            <a:blip r:embed="rId3" cstate="print"/>
            <a:srcRect l="20160" r="9280"/>
            <a:stretch>
              <a:fillRect/>
            </a:stretch>
          </p:blipFill>
          <p:spPr bwMode="auto">
            <a:xfrm>
              <a:off x="755649" y="1700213"/>
              <a:ext cx="1314539" cy="1449139"/>
            </a:xfrm>
            <a:prstGeom prst="rect">
              <a:avLst/>
            </a:prstGeom>
            <a:noFill/>
            <a:ln w="9525">
              <a:solidFill>
                <a:srgbClr val="002060"/>
              </a:solidFill>
              <a:miter lim="800000"/>
              <a:headEnd/>
              <a:tailEnd/>
            </a:ln>
          </p:spPr>
        </p:pic>
        <p:sp>
          <p:nvSpPr>
            <p:cNvPr id="13" name="CasellaDiTesto 12"/>
            <p:cNvSpPr txBox="1"/>
            <p:nvPr/>
          </p:nvSpPr>
          <p:spPr>
            <a:xfrm>
              <a:off x="961256" y="3110988"/>
              <a:ext cx="819648" cy="307777"/>
            </a:xfrm>
            <a:prstGeom prst="rect">
              <a:avLst/>
            </a:prstGeom>
            <a:noFill/>
          </p:spPr>
          <p:txBody>
            <a:bodyPr wrap="none" rtlCol="0">
              <a:spAutoFit/>
            </a:bodyPr>
            <a:lstStyle/>
            <a:p>
              <a:r>
                <a:rPr lang="es-ES" sz="1400" b="1" dirty="0" smtClean="0"/>
                <a:t>Labio leporino</a:t>
              </a:r>
              <a:endParaRPr lang="es-ES" sz="1400" b="1" dirty="0"/>
            </a:p>
          </p:txBody>
        </p:sp>
        <p:pic>
          <p:nvPicPr>
            <p:cNvPr id="3074" name="Picture 2" descr="\\cdc.gov\private\M319\ile9\Global  inicitaive\Uganda\pictures nov2013\IMG_1240.JPG" title="Fotografí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12224" y="1702082"/>
              <a:ext cx="1127410" cy="1413355"/>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2547076" y="3149352"/>
              <a:ext cx="1527598" cy="307777"/>
            </a:xfrm>
            <a:prstGeom prst="rect">
              <a:avLst/>
            </a:prstGeom>
            <a:noFill/>
          </p:spPr>
          <p:txBody>
            <a:bodyPr wrap="none" rtlCol="0">
              <a:spAutoFit/>
            </a:bodyPr>
            <a:lstStyle/>
            <a:p>
              <a:r>
                <a:rPr lang="es-ES" sz="1400" b="1" dirty="0" smtClean="0"/>
                <a:t>Síndrome de Down</a:t>
              </a:r>
              <a:endParaRPr lang="es-ES" sz="1400" b="1" dirty="0"/>
            </a:p>
          </p:txBody>
        </p:sp>
        <p:pic>
          <p:nvPicPr>
            <p:cNvPr id="1026" name="Picture 2" descr="defecto del tubo neural" title="Fotografí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15622" b="8039"/>
            <a:stretch/>
          </p:blipFill>
          <p:spPr bwMode="auto">
            <a:xfrm rot="16200000">
              <a:off x="4854457" y="1521932"/>
              <a:ext cx="1329252" cy="168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sellaDiTesto 16"/>
            <p:cNvSpPr txBox="1"/>
            <p:nvPr/>
          </p:nvSpPr>
          <p:spPr>
            <a:xfrm>
              <a:off x="4543775" y="3121223"/>
              <a:ext cx="1705210" cy="307777"/>
            </a:xfrm>
            <a:prstGeom prst="rect">
              <a:avLst/>
            </a:prstGeom>
            <a:noFill/>
          </p:spPr>
          <p:txBody>
            <a:bodyPr wrap="none" rtlCol="0">
              <a:spAutoFit/>
            </a:bodyPr>
            <a:lstStyle/>
            <a:p>
              <a:r>
                <a:rPr lang="es-ES" sz="1400" b="1" dirty="0" smtClean="0"/>
                <a:t>Defecto del tubo neural</a:t>
              </a:r>
              <a:endParaRPr lang="es-ES" sz="1400" b="1" dirty="0"/>
            </a:p>
          </p:txBody>
        </p:sp>
      </p:grpSp>
      <p:grpSp>
        <p:nvGrpSpPr>
          <p:cNvPr id="25" name="Gruppo 24" descr="Mucopolisacaridosis&#10;" title="Fotografía de enfermedad metabólica"/>
          <p:cNvGrpSpPr/>
          <p:nvPr/>
        </p:nvGrpSpPr>
        <p:grpSpPr>
          <a:xfrm>
            <a:off x="6705600" y="1681173"/>
            <a:ext cx="2092881" cy="1891843"/>
            <a:chOff x="7101064" y="1484313"/>
            <a:chExt cx="2092881" cy="1891843"/>
          </a:xfrm>
        </p:grpSpPr>
        <p:pic>
          <p:nvPicPr>
            <p:cNvPr id="5126" name="Picture 10" descr="Imagen de mucopolisacaridosis">
              <a:hlinkClick r:id="rId6"/>
            </p:cNvPr>
            <p:cNvPicPr>
              <a:picLocks noChangeAspect="1" noChangeArrowheads="1"/>
            </p:cNvPicPr>
            <p:nvPr/>
          </p:nvPicPr>
          <p:blipFill>
            <a:blip r:embed="rId7" cstate="print"/>
            <a:srcRect b="17390"/>
            <a:stretch>
              <a:fillRect/>
            </a:stretch>
          </p:blipFill>
          <p:spPr bwMode="auto">
            <a:xfrm>
              <a:off x="7524750" y="1484313"/>
              <a:ext cx="1146175" cy="1325562"/>
            </a:xfrm>
            <a:prstGeom prst="rect">
              <a:avLst/>
            </a:prstGeom>
            <a:noFill/>
            <a:ln w="9525">
              <a:solidFill>
                <a:srgbClr val="002060"/>
              </a:solidFill>
              <a:miter lim="800000"/>
              <a:headEnd/>
              <a:tailEnd/>
            </a:ln>
          </p:spPr>
        </p:pic>
        <p:sp>
          <p:nvSpPr>
            <p:cNvPr id="19" name="CasellaDiTesto 18"/>
            <p:cNvSpPr txBox="1"/>
            <p:nvPr/>
          </p:nvSpPr>
          <p:spPr>
            <a:xfrm>
              <a:off x="7101064" y="2852936"/>
              <a:ext cx="2092881" cy="523220"/>
            </a:xfrm>
            <a:prstGeom prst="rect">
              <a:avLst/>
            </a:prstGeom>
            <a:noFill/>
          </p:spPr>
          <p:txBody>
            <a:bodyPr wrap="none" rtlCol="0">
              <a:spAutoFit/>
            </a:bodyPr>
            <a:lstStyle/>
            <a:p>
              <a:pPr algn="ctr"/>
              <a:r>
                <a:rPr lang="es-ES" sz="1400" b="1" dirty="0" smtClean="0"/>
                <a:t>Enfermedad metabólica</a:t>
              </a:r>
            </a:p>
            <a:p>
              <a:pPr algn="ctr"/>
              <a:r>
                <a:rPr lang="es-ES" sz="1400" b="1" dirty="0" smtClean="0"/>
                <a:t>Mucopolisacaridosis</a:t>
              </a:r>
              <a:endParaRPr lang="es-ES" sz="1400" b="1" dirty="0"/>
            </a:p>
          </p:txBody>
        </p:sp>
      </p:grpSp>
      <p:grpSp>
        <p:nvGrpSpPr>
          <p:cNvPr id="3" name="Group 2" descr="Talasemia y anemia de células falciformes o drepanocítica" title="Fotografías e ilustración"/>
          <p:cNvGrpSpPr/>
          <p:nvPr/>
        </p:nvGrpSpPr>
        <p:grpSpPr>
          <a:xfrm>
            <a:off x="323526" y="4005062"/>
            <a:ext cx="3279493" cy="1854812"/>
            <a:chOff x="323526" y="4005062"/>
            <a:chExt cx="3279493" cy="1854812"/>
          </a:xfrm>
        </p:grpSpPr>
        <p:pic>
          <p:nvPicPr>
            <p:cNvPr id="5127" name="Picture 12" descr="http://www.omicsonline.org/blog/wp-content/uploads/2012/05/sickle-cell-anemia.jpg" title="Fotografía e ilustración"/>
            <p:cNvPicPr>
              <a:picLocks noChangeAspect="1" noChangeArrowheads="1"/>
            </p:cNvPicPr>
            <p:nvPr/>
          </p:nvPicPr>
          <p:blipFill>
            <a:blip r:embed="rId8" cstate="print"/>
            <a:srcRect/>
            <a:stretch>
              <a:fillRect/>
            </a:stretch>
          </p:blipFill>
          <p:spPr bwMode="auto">
            <a:xfrm>
              <a:off x="1852772" y="4061793"/>
              <a:ext cx="1500028" cy="1245381"/>
            </a:xfrm>
            <a:prstGeom prst="rect">
              <a:avLst/>
            </a:prstGeom>
            <a:noFill/>
            <a:ln w="9525">
              <a:solidFill>
                <a:srgbClr val="002060"/>
              </a:solidFill>
              <a:miter lim="800000"/>
              <a:headEnd/>
              <a:tailEnd/>
            </a:ln>
          </p:spPr>
        </p:pic>
        <p:sp>
          <p:nvSpPr>
            <p:cNvPr id="23" name="CasellaDiTesto 22"/>
            <p:cNvSpPr txBox="1"/>
            <p:nvPr/>
          </p:nvSpPr>
          <p:spPr>
            <a:xfrm>
              <a:off x="1671978" y="5336654"/>
              <a:ext cx="1931041" cy="523220"/>
            </a:xfrm>
            <a:prstGeom prst="rect">
              <a:avLst/>
            </a:prstGeom>
            <a:noFill/>
          </p:spPr>
          <p:txBody>
            <a:bodyPr wrap="none" rtlCol="0">
              <a:spAutoFit/>
            </a:bodyPr>
            <a:lstStyle/>
            <a:p>
              <a:r>
                <a:rPr lang="es-ES" sz="1400" dirty="0" smtClean="0"/>
                <a:t>Anemia </a:t>
              </a:r>
              <a:r>
                <a:rPr lang="es-ES" sz="1400" dirty="0" err="1" smtClean="0"/>
                <a:t>drepanocítica</a:t>
              </a:r>
              <a:endParaRPr lang="es-ES" sz="1400" dirty="0" smtClean="0"/>
            </a:p>
            <a:p>
              <a:r>
                <a:rPr lang="es-ES" sz="1400" dirty="0" smtClean="0"/>
                <a:t>o de células falciformes</a:t>
              </a:r>
              <a:endParaRPr lang="es-ES" sz="1400" dirty="0"/>
            </a:p>
          </p:txBody>
        </p:sp>
        <p:grpSp>
          <p:nvGrpSpPr>
            <p:cNvPr id="30" name="Gruppo 29"/>
            <p:cNvGrpSpPr/>
            <p:nvPr/>
          </p:nvGrpSpPr>
          <p:grpSpPr>
            <a:xfrm>
              <a:off x="323526" y="4005062"/>
              <a:ext cx="1199367" cy="1666636"/>
              <a:chOff x="2051720" y="3429000"/>
              <a:chExt cx="1003018" cy="1388864"/>
            </a:xfrm>
          </p:grpSpPr>
          <p:pic>
            <p:nvPicPr>
              <p:cNvPr id="5128" name="Picture 14" descr="http://drdjebrut.files.wordpress.com/2010/09/5ec46_thalassemia-patient.jpg" title="Fotografía de talasemia"/>
              <p:cNvPicPr>
                <a:picLocks noChangeAspect="1" noChangeArrowheads="1"/>
              </p:cNvPicPr>
              <p:nvPr/>
            </p:nvPicPr>
            <p:blipFill>
              <a:blip r:embed="rId9" cstate="print"/>
              <a:srcRect l="2061" t="7269" r="58765" b="5501"/>
              <a:stretch>
                <a:fillRect/>
              </a:stretch>
            </p:blipFill>
            <p:spPr bwMode="auto">
              <a:xfrm>
                <a:off x="2124075" y="3429000"/>
                <a:ext cx="892175" cy="1127125"/>
              </a:xfrm>
              <a:prstGeom prst="rect">
                <a:avLst/>
              </a:prstGeom>
              <a:noFill/>
              <a:ln w="9525">
                <a:solidFill>
                  <a:srgbClr val="002060"/>
                </a:solidFill>
                <a:miter lim="800000"/>
                <a:headEnd/>
                <a:tailEnd/>
              </a:ln>
            </p:spPr>
          </p:pic>
          <p:sp>
            <p:nvSpPr>
              <p:cNvPr id="24" name="CasellaDiTesto 23"/>
              <p:cNvSpPr txBox="1"/>
              <p:nvPr/>
            </p:nvSpPr>
            <p:spPr>
              <a:xfrm>
                <a:off x="2051720" y="4561383"/>
                <a:ext cx="1003018" cy="256481"/>
              </a:xfrm>
              <a:prstGeom prst="rect">
                <a:avLst/>
              </a:prstGeom>
              <a:noFill/>
            </p:spPr>
            <p:txBody>
              <a:bodyPr wrap="none" rtlCol="0">
                <a:spAutoFit/>
              </a:bodyPr>
              <a:lstStyle/>
              <a:p>
                <a:r>
                  <a:rPr lang="es-ES" sz="1400" dirty="0" smtClean="0"/>
                  <a:t>Talasemia</a:t>
                </a:r>
                <a:endParaRPr lang="es-ES" sz="1400" dirty="0"/>
              </a:p>
            </p:txBody>
          </p:sp>
        </p:grpSp>
      </p:grpSp>
      <p:grpSp>
        <p:nvGrpSpPr>
          <p:cNvPr id="4" name="Group 3" descr="Retraso del crecimiento intrauterino (RCIU) y nacimiento prematuro" title="Fotografías"/>
          <p:cNvGrpSpPr/>
          <p:nvPr/>
        </p:nvGrpSpPr>
        <p:grpSpPr>
          <a:xfrm>
            <a:off x="3572228" y="4059039"/>
            <a:ext cx="3666772" cy="2276041"/>
            <a:chOff x="3572228" y="4059039"/>
            <a:chExt cx="3666772" cy="2276041"/>
          </a:xfrm>
        </p:grpSpPr>
        <p:grpSp>
          <p:nvGrpSpPr>
            <p:cNvPr id="27" name="Gruppo 26"/>
            <p:cNvGrpSpPr/>
            <p:nvPr/>
          </p:nvGrpSpPr>
          <p:grpSpPr>
            <a:xfrm>
              <a:off x="5256485" y="4095556"/>
              <a:ext cx="1982515" cy="1368152"/>
              <a:chOff x="4605609" y="4941168"/>
              <a:chExt cx="1982515" cy="1368152"/>
            </a:xfrm>
          </p:grpSpPr>
          <p:pic>
            <p:nvPicPr>
              <p:cNvPr id="5129" name="Picture 16" descr="http://old.tehrantimes.com/News/10881/11_GENETIC.jpg" title="Fotografías"/>
              <p:cNvPicPr>
                <a:picLocks noChangeAspect="1" noChangeArrowheads="1"/>
              </p:cNvPicPr>
              <p:nvPr/>
            </p:nvPicPr>
            <p:blipFill>
              <a:blip r:embed="rId10" cstate="print"/>
              <a:srcRect l="4846" t="17017" r="4694" b="10059"/>
              <a:stretch>
                <a:fillRect/>
              </a:stretch>
            </p:blipFill>
            <p:spPr bwMode="auto">
              <a:xfrm>
                <a:off x="4605609" y="4941168"/>
                <a:ext cx="1982515" cy="1061170"/>
              </a:xfrm>
              <a:prstGeom prst="rect">
                <a:avLst/>
              </a:prstGeom>
              <a:noFill/>
              <a:ln w="9525">
                <a:solidFill>
                  <a:srgbClr val="002060"/>
                </a:solidFill>
                <a:miter lim="800000"/>
                <a:headEnd/>
                <a:tailEnd/>
              </a:ln>
            </p:spPr>
          </p:pic>
          <p:sp>
            <p:nvSpPr>
              <p:cNvPr id="21" name="CasellaDiTesto 20"/>
              <p:cNvSpPr txBox="1"/>
              <p:nvPr/>
            </p:nvSpPr>
            <p:spPr>
              <a:xfrm>
                <a:off x="4945234" y="6001543"/>
                <a:ext cx="1417376" cy="307777"/>
              </a:xfrm>
              <a:prstGeom prst="rect">
                <a:avLst/>
              </a:prstGeom>
              <a:noFill/>
            </p:spPr>
            <p:txBody>
              <a:bodyPr wrap="none" rtlCol="0">
                <a:spAutoFit/>
              </a:bodyPr>
              <a:lstStyle/>
              <a:p>
                <a:r>
                  <a:rPr lang="es-ES" sz="1400" dirty="0" smtClean="0"/>
                  <a:t>Nacimiento prematuro</a:t>
                </a:r>
                <a:endParaRPr lang="es-ES" sz="1400" dirty="0"/>
              </a:p>
            </p:txBody>
          </p:sp>
        </p:grpSp>
        <p:grpSp>
          <p:nvGrpSpPr>
            <p:cNvPr id="28" name="Gruppo 27"/>
            <p:cNvGrpSpPr/>
            <p:nvPr/>
          </p:nvGrpSpPr>
          <p:grpSpPr>
            <a:xfrm>
              <a:off x="3572228" y="4059039"/>
              <a:ext cx="1623137" cy="2276041"/>
              <a:chOff x="2394019" y="4839273"/>
              <a:chExt cx="1623137" cy="2276041"/>
            </a:xfrm>
          </p:grpSpPr>
          <p:pic>
            <p:nvPicPr>
              <p:cNvPr id="5130" name="Picture 18" descr="http://www.drsharma.ca/wp-content/uploads/sharma-obesity-bigger-babies.jpg" title="Fotografía"/>
              <p:cNvPicPr>
                <a:picLocks noChangeAspect="1" noChangeArrowheads="1"/>
              </p:cNvPicPr>
              <p:nvPr/>
            </p:nvPicPr>
            <p:blipFill>
              <a:blip r:embed="rId11" cstate="print"/>
              <a:srcRect/>
              <a:stretch>
                <a:fillRect/>
              </a:stretch>
            </p:blipFill>
            <p:spPr bwMode="auto">
              <a:xfrm>
                <a:off x="2580991" y="4839273"/>
                <a:ext cx="1193800" cy="1298575"/>
              </a:xfrm>
              <a:prstGeom prst="rect">
                <a:avLst/>
              </a:prstGeom>
              <a:noFill/>
              <a:ln w="9525">
                <a:solidFill>
                  <a:srgbClr val="002060"/>
                </a:solidFill>
                <a:miter lim="800000"/>
                <a:headEnd/>
                <a:tailEnd/>
              </a:ln>
            </p:spPr>
          </p:pic>
          <p:sp>
            <p:nvSpPr>
              <p:cNvPr id="22" name="CasellaDiTesto 21"/>
              <p:cNvSpPr txBox="1"/>
              <p:nvPr/>
            </p:nvSpPr>
            <p:spPr>
              <a:xfrm>
                <a:off x="2394019" y="6161207"/>
                <a:ext cx="1623137" cy="954107"/>
              </a:xfrm>
              <a:prstGeom prst="rect">
                <a:avLst/>
              </a:prstGeom>
              <a:noFill/>
            </p:spPr>
            <p:txBody>
              <a:bodyPr wrap="none" rtlCol="0">
                <a:spAutoFit/>
              </a:bodyPr>
              <a:lstStyle/>
              <a:p>
                <a:pPr algn="ctr"/>
                <a:r>
                  <a:rPr lang="es-ES" sz="1400" dirty="0" smtClean="0"/>
                  <a:t>Retraso del </a:t>
                </a:r>
                <a:r>
                  <a:rPr lang="es-ES" sz="1400" dirty="0" err="1" smtClean="0"/>
                  <a:t>creci</a:t>
                </a:r>
                <a:r>
                  <a:rPr lang="es-ES" sz="1400" dirty="0" smtClean="0"/>
                  <a:t>-</a:t>
                </a:r>
              </a:p>
              <a:p>
                <a:pPr algn="ctr"/>
                <a:r>
                  <a:rPr lang="es-ES" sz="1400" dirty="0" smtClean="0"/>
                  <a:t>miento intrauterino</a:t>
                </a:r>
              </a:p>
              <a:p>
                <a:pPr algn="ctr"/>
                <a:r>
                  <a:rPr lang="es-ES" sz="1400" dirty="0" smtClean="0"/>
                  <a:t>(RCIU) </a:t>
                </a:r>
              </a:p>
              <a:p>
                <a:pPr algn="ctr"/>
                <a:endParaRPr lang="es-ES" sz="1400" dirty="0"/>
              </a:p>
            </p:txBody>
          </p:sp>
        </p:grpSp>
      </p:grpSp>
      <p:grpSp>
        <p:nvGrpSpPr>
          <p:cNvPr id="26" name="Gruppo 25" descr="Parálisis cerebral infantil" title="Fotografía"/>
          <p:cNvGrpSpPr/>
          <p:nvPr/>
        </p:nvGrpSpPr>
        <p:grpSpPr>
          <a:xfrm>
            <a:off x="7129286" y="3860478"/>
            <a:ext cx="1549200" cy="1962804"/>
            <a:chOff x="6813750" y="3500438"/>
            <a:chExt cx="1549200" cy="1962804"/>
          </a:xfrm>
        </p:grpSpPr>
        <p:pic>
          <p:nvPicPr>
            <p:cNvPr id="5131" name="Picture 20" descr="http://www.reachingforthestars.org/wp-content/uploads/2010/02/boy-with-CP-canes.jpg" title="Fotografía"/>
            <p:cNvPicPr>
              <a:picLocks noChangeAspect="1" noChangeArrowheads="1"/>
            </p:cNvPicPr>
            <p:nvPr/>
          </p:nvPicPr>
          <p:blipFill>
            <a:blip r:embed="rId12" cstate="print"/>
            <a:srcRect l="5968" t="5040" r="18433" b="5920"/>
            <a:stretch>
              <a:fillRect/>
            </a:stretch>
          </p:blipFill>
          <p:spPr bwMode="auto">
            <a:xfrm>
              <a:off x="7235825" y="3500438"/>
              <a:ext cx="1127125" cy="1573212"/>
            </a:xfrm>
            <a:prstGeom prst="rect">
              <a:avLst/>
            </a:prstGeom>
            <a:noFill/>
            <a:ln w="9525">
              <a:solidFill>
                <a:srgbClr val="002060"/>
              </a:solidFill>
              <a:miter lim="800000"/>
              <a:headEnd/>
              <a:tailEnd/>
            </a:ln>
          </p:spPr>
        </p:pic>
        <p:sp>
          <p:nvSpPr>
            <p:cNvPr id="20" name="CasellaDiTesto 19"/>
            <p:cNvSpPr txBox="1"/>
            <p:nvPr/>
          </p:nvSpPr>
          <p:spPr>
            <a:xfrm>
              <a:off x="6813750" y="5155465"/>
              <a:ext cx="1338828" cy="307777"/>
            </a:xfrm>
            <a:prstGeom prst="rect">
              <a:avLst/>
            </a:prstGeom>
            <a:noFill/>
          </p:spPr>
          <p:txBody>
            <a:bodyPr wrap="none" rtlCol="0">
              <a:spAutoFit/>
            </a:bodyPr>
            <a:lstStyle/>
            <a:p>
              <a:r>
                <a:rPr lang="es-ES" sz="1400" dirty="0" smtClean="0"/>
                <a:t>Parálisis cerebral infantil</a:t>
              </a:r>
              <a:endParaRPr lang="es-ES" sz="1400" dirty="0"/>
            </a:p>
          </p:txBody>
        </p:sp>
      </p:grpSp>
    </p:spTree>
    <p:extLst>
      <p:ext uri="{BB962C8B-B14F-4D97-AF65-F5344CB8AC3E}">
        <p14:creationId xmlns:p14="http://schemas.microsoft.com/office/powerpoint/2010/main" val="4015575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03238"/>
            <a:ext cx="8534400" cy="715962"/>
          </a:xfrm>
        </p:spPr>
        <p:txBody>
          <a:bodyPr anchor="ctr">
            <a:noAutofit/>
          </a:bodyPr>
          <a:lstStyle/>
          <a:p>
            <a:pPr algn="ctr"/>
            <a:r>
              <a:rPr lang="es-ES" sz="3200" b="1" dirty="0" smtClean="0">
                <a:solidFill>
                  <a:schemeClr val="tx2"/>
                </a:solidFill>
                <a:latin typeface="+mn-lt"/>
              </a:rPr>
              <a:t>Heterogeneidad etiológica de la espina bífida </a:t>
            </a:r>
            <a:endParaRPr lang="es-ES" sz="3200" b="1" dirty="0">
              <a:solidFill>
                <a:schemeClr val="tx2"/>
              </a:solidFill>
              <a:latin typeface="+mn-lt"/>
            </a:endParaRPr>
          </a:p>
        </p:txBody>
      </p:sp>
      <p:pic>
        <p:nvPicPr>
          <p:cNvPr id="1026" name="Picture 2" descr="Ilustración de un bebé con espina bífida" title="Ilustr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777" y="2228850"/>
            <a:ext cx="1834423"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Brace 4" descr="Paréntesis de llave a la derecha " title="Paréntesis de llave a la derecha"/>
          <p:cNvSpPr/>
          <p:nvPr/>
        </p:nvSpPr>
        <p:spPr>
          <a:xfrm>
            <a:off x="6477000" y="1524000"/>
            <a:ext cx="381000" cy="4114800"/>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w="57150">
                <a:solidFill>
                  <a:sysClr val="windowText" lastClr="000000"/>
                </a:solidFill>
              </a:ln>
              <a:solidFill>
                <a:schemeClr val="tx2"/>
              </a:solidFill>
            </a:endParaRPr>
          </a:p>
        </p:txBody>
      </p:sp>
      <p:sp>
        <p:nvSpPr>
          <p:cNvPr id="3" name="Segnaposto contenuto 2"/>
          <p:cNvSpPr>
            <a:spLocks noGrp="1"/>
          </p:cNvSpPr>
          <p:nvPr>
            <p:ph idx="1"/>
          </p:nvPr>
        </p:nvSpPr>
        <p:spPr>
          <a:xfrm>
            <a:off x="797408" y="1524000"/>
            <a:ext cx="6172200" cy="4525963"/>
          </a:xfrm>
        </p:spPr>
        <p:txBody>
          <a:bodyPr>
            <a:normAutofit/>
          </a:bodyPr>
          <a:lstStyle/>
          <a:p>
            <a:pPr>
              <a:buClr>
                <a:schemeClr val="tx2"/>
              </a:buClr>
              <a:buSzPct val="65000"/>
              <a:buFont typeface="Wingdings" panose="05000000000000000000" pitchFamily="2" charset="2"/>
              <a:buChar char="q"/>
            </a:pPr>
            <a:r>
              <a:rPr lang="es-ES" sz="2400" b="1" dirty="0" smtClean="0">
                <a:solidFill>
                  <a:schemeClr val="tx2"/>
                </a:solidFill>
              </a:rPr>
              <a:t> Brindar protección</a:t>
            </a:r>
          </a:p>
          <a:p>
            <a:pPr lvl="1">
              <a:buClr>
                <a:schemeClr val="tx2"/>
              </a:buClr>
              <a:buSzPct val="65000"/>
              <a:buFont typeface="Arial" panose="020B0604020202020204" pitchFamily="34" charset="0"/>
              <a:buChar char="•"/>
            </a:pPr>
            <a:r>
              <a:rPr lang="es-ES" sz="2000" b="1" dirty="0" smtClean="0">
                <a:solidFill>
                  <a:schemeClr val="tx2"/>
                </a:solidFill>
              </a:rPr>
              <a:t>Suplementos de micronutrientes</a:t>
            </a:r>
          </a:p>
          <a:p>
            <a:pPr lvl="1">
              <a:buClr>
                <a:schemeClr val="tx2"/>
              </a:buClr>
              <a:buSzPct val="65000"/>
              <a:buFont typeface="Arial" panose="020B0604020202020204" pitchFamily="34" charset="0"/>
              <a:buChar char="•"/>
            </a:pPr>
            <a:endParaRPr lang="es-ES" sz="2000" b="1" dirty="0" smtClean="0">
              <a:solidFill>
                <a:schemeClr val="tx2"/>
              </a:solidFill>
            </a:endParaRPr>
          </a:p>
          <a:p>
            <a:pPr>
              <a:buClr>
                <a:schemeClr val="tx2"/>
              </a:buClr>
              <a:buSzPct val="65000"/>
              <a:buFont typeface="Wingdings" panose="05000000000000000000" pitchFamily="2" charset="2"/>
              <a:buChar char="q"/>
            </a:pPr>
            <a:r>
              <a:rPr lang="es-ES" sz="2400" b="1" dirty="0" smtClean="0">
                <a:solidFill>
                  <a:schemeClr val="tx2"/>
                </a:solidFill>
              </a:rPr>
              <a:t> Controlar afecciones</a:t>
            </a:r>
          </a:p>
          <a:p>
            <a:pPr lvl="1">
              <a:buClr>
                <a:schemeClr val="tx2"/>
              </a:buClr>
              <a:buSzPct val="65000"/>
              <a:buFont typeface="Arial" panose="020B0604020202020204" pitchFamily="34" charset="0"/>
              <a:buChar char="•"/>
            </a:pPr>
            <a:r>
              <a:rPr lang="es-ES" sz="2000" b="1" dirty="0">
                <a:solidFill>
                  <a:schemeClr val="tx2"/>
                </a:solidFill>
              </a:rPr>
              <a:t>Embarazo previo afectado por defectos del tubo neural</a:t>
            </a:r>
          </a:p>
          <a:p>
            <a:pPr lvl="1">
              <a:buClr>
                <a:schemeClr val="tx2"/>
              </a:buClr>
              <a:buSzPct val="65000"/>
              <a:buFont typeface="Arial" panose="020B0604020202020204" pitchFamily="34" charset="0"/>
              <a:buChar char="•"/>
            </a:pPr>
            <a:r>
              <a:rPr lang="es-ES" sz="2000" b="1" dirty="0">
                <a:solidFill>
                  <a:schemeClr val="tx2"/>
                </a:solidFill>
              </a:rPr>
              <a:t>Mutaciones genéticas (p. ej., VANGL1, MTHFR)</a:t>
            </a:r>
          </a:p>
          <a:p>
            <a:pPr lvl="1">
              <a:buClr>
                <a:schemeClr val="tx2"/>
              </a:buClr>
              <a:buSzPct val="65000"/>
              <a:buFont typeface="Arial" panose="020B0604020202020204" pitchFamily="34" charset="0"/>
              <a:buChar char="•"/>
            </a:pPr>
            <a:r>
              <a:rPr lang="es-ES" sz="2000" b="1" dirty="0" smtClean="0">
                <a:solidFill>
                  <a:schemeClr val="tx2"/>
                </a:solidFill>
              </a:rPr>
              <a:t>Diabetes y obesidad</a:t>
            </a:r>
          </a:p>
          <a:p>
            <a:pPr lvl="1">
              <a:buClr>
                <a:schemeClr val="tx2"/>
              </a:buClr>
              <a:buSzPct val="65000"/>
              <a:buFont typeface="Arial" panose="020B0604020202020204" pitchFamily="34" charset="0"/>
              <a:buChar char="•"/>
            </a:pPr>
            <a:endParaRPr lang="es-ES" sz="2000" b="1" dirty="0">
              <a:solidFill>
                <a:schemeClr val="tx2"/>
              </a:solidFill>
            </a:endParaRPr>
          </a:p>
          <a:p>
            <a:pPr>
              <a:buClr>
                <a:schemeClr val="tx2"/>
              </a:buClr>
              <a:buSzPct val="65000"/>
              <a:buFont typeface="Wingdings" panose="05000000000000000000" pitchFamily="2" charset="2"/>
              <a:buChar char="q"/>
            </a:pPr>
            <a:r>
              <a:rPr lang="es-ES" sz="2400" b="1" dirty="0" smtClean="0">
                <a:solidFill>
                  <a:schemeClr val="tx2"/>
                </a:solidFill>
              </a:rPr>
              <a:t> Evitar exposición</a:t>
            </a:r>
          </a:p>
          <a:p>
            <a:pPr lvl="1">
              <a:buClr>
                <a:schemeClr val="tx2"/>
              </a:buClr>
              <a:buSzPct val="65000"/>
              <a:buFont typeface="Arial" panose="020B0604020202020204" pitchFamily="34" charset="0"/>
              <a:buChar char="•"/>
            </a:pPr>
            <a:r>
              <a:rPr lang="es-ES" sz="2000" b="1" dirty="0" smtClean="0">
                <a:solidFill>
                  <a:schemeClr val="tx2"/>
                </a:solidFill>
              </a:rPr>
              <a:t>Valproato (medicamentos anticonvulsivos)</a:t>
            </a:r>
          </a:p>
          <a:p>
            <a:pPr lvl="1">
              <a:buClr>
                <a:schemeClr val="tx2"/>
              </a:buClr>
              <a:buSzPct val="65000"/>
              <a:buFont typeface="Arial" panose="020B0604020202020204" pitchFamily="34" charset="0"/>
              <a:buChar char="•"/>
            </a:pPr>
            <a:r>
              <a:rPr lang="es-ES" sz="2000" b="1" dirty="0" smtClean="0">
                <a:solidFill>
                  <a:schemeClr val="tx2"/>
                </a:solidFill>
              </a:rPr>
              <a:t>Toxinas ambientales (p. ej., fumonisinas)</a:t>
            </a:r>
          </a:p>
        </p:txBody>
      </p:sp>
    </p:spTree>
    <p:extLst>
      <p:ext uri="{BB962C8B-B14F-4D97-AF65-F5344CB8AC3E}">
        <p14:creationId xmlns:p14="http://schemas.microsoft.com/office/powerpoint/2010/main" val="3056556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vertical)">
                                      <p:cBhvr>
                                        <p:cTn id="15" dur="500"/>
                                        <p:tgtEl>
                                          <p:spTgt spid="3">
                                            <p:txEl>
                                              <p:pRg st="3" end="3"/>
                                            </p:txEl>
                                          </p:spTgt>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vertical)">
                                      <p:cBhvr>
                                        <p:cTn id="18" dur="500"/>
                                        <p:tgtEl>
                                          <p:spTgt spid="3">
                                            <p:txEl>
                                              <p:pRg st="4" end="4"/>
                                            </p:txEl>
                                          </p:spTgt>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vertical)">
                                      <p:cBhvr>
                                        <p:cTn id="21" dur="500"/>
                                        <p:tgtEl>
                                          <p:spTgt spid="3">
                                            <p:txEl>
                                              <p:pRg st="5" end="5"/>
                                            </p:txEl>
                                          </p:spTgt>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vertical)">
                                      <p:cBhvr>
                                        <p:cTn id="29" dur="500"/>
                                        <p:tgtEl>
                                          <p:spTgt spid="3">
                                            <p:txEl>
                                              <p:pRg st="8" end="8"/>
                                            </p:txEl>
                                          </p:spTgt>
                                        </p:tgtEl>
                                      </p:cBhvr>
                                    </p:animEffect>
                                  </p:childTnLst>
                                </p:cTn>
                              </p:par>
                              <p:par>
                                <p:cTn id="30" presetID="14" presetClass="entr" presetSubtype="5"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vertical)">
                                      <p:cBhvr>
                                        <p:cTn id="32" dur="500"/>
                                        <p:tgtEl>
                                          <p:spTgt spid="3">
                                            <p:txEl>
                                              <p:pRg st="9" end="9"/>
                                            </p:txEl>
                                          </p:spTgt>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randombar(vertical)">
                                      <p:cBhvr>
                                        <p:cTn id="35" dur="500"/>
                                        <p:tgtEl>
                                          <p:spTgt spid="3">
                                            <p:txEl>
                                              <p:pRg st="10" end="10"/>
                                            </p:txEl>
                                          </p:spTgt>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685800"/>
            <a:ext cx="8534400" cy="487363"/>
          </a:xfrm>
        </p:spPr>
        <p:txBody>
          <a:bodyPr anchor="ctr">
            <a:noAutofit/>
          </a:bodyPr>
          <a:lstStyle/>
          <a:p>
            <a:pPr algn="ctr"/>
            <a:r>
              <a:rPr lang="es-ES" sz="3200" b="1" dirty="0" smtClean="0">
                <a:solidFill>
                  <a:schemeClr val="tx2"/>
                </a:solidFill>
                <a:latin typeface="+mn-lt"/>
              </a:rPr>
              <a:t>Conceptos importantes relacionados con los factores de riesgo</a:t>
            </a:r>
            <a:endParaRPr lang="es-ES" sz="3200" b="1" dirty="0">
              <a:solidFill>
                <a:schemeClr val="tx2"/>
              </a:solidFill>
              <a:latin typeface="+mn-lt"/>
            </a:endParaRPr>
          </a:p>
        </p:txBody>
      </p:sp>
      <p:sp>
        <p:nvSpPr>
          <p:cNvPr id="3" name="Segnaposto contenuto 2"/>
          <p:cNvSpPr>
            <a:spLocks noGrp="1"/>
          </p:cNvSpPr>
          <p:nvPr>
            <p:ph idx="1"/>
          </p:nvPr>
        </p:nvSpPr>
        <p:spPr>
          <a:xfrm>
            <a:off x="609600" y="1646237"/>
            <a:ext cx="7772400" cy="4297363"/>
          </a:xfrm>
        </p:spPr>
        <p:txBody>
          <a:bodyPr>
            <a:normAutofit lnSpcReduction="10000"/>
          </a:bodyPr>
          <a:lstStyle/>
          <a:p>
            <a:pPr>
              <a:spcBef>
                <a:spcPts val="0"/>
              </a:spcBef>
              <a:buClr>
                <a:schemeClr val="tx2"/>
              </a:buClr>
              <a:buSzPct val="65000"/>
              <a:buFont typeface="Wingdings" panose="05000000000000000000" pitchFamily="2" charset="2"/>
              <a:buChar char="q"/>
            </a:pPr>
            <a:r>
              <a:rPr lang="es-ES" sz="2400" b="1" dirty="0" smtClean="0">
                <a:solidFill>
                  <a:schemeClr val="tx2"/>
                </a:solidFill>
              </a:rPr>
              <a:t> Un mayor conocimiento brinda nuevas oportunidades de prevención </a:t>
            </a:r>
          </a:p>
          <a:p>
            <a:pPr marL="0" indent="0">
              <a:spcBef>
                <a:spcPts val="0"/>
              </a:spcBef>
              <a:buClr>
                <a:schemeClr val="tx2"/>
              </a:buClr>
              <a:buSzPct val="65000"/>
              <a:buNone/>
            </a:pPr>
            <a:endParaRPr lang="es-ES" sz="2400" b="1" dirty="0" smtClean="0">
              <a:solidFill>
                <a:schemeClr val="tx2"/>
              </a:solidFill>
            </a:endParaRPr>
          </a:p>
          <a:p>
            <a:pPr>
              <a:spcBef>
                <a:spcPts val="0"/>
              </a:spcBef>
              <a:buClr>
                <a:schemeClr val="tx2"/>
              </a:buClr>
              <a:buSzPct val="65000"/>
              <a:buFont typeface="Wingdings" panose="05000000000000000000" pitchFamily="2" charset="2"/>
              <a:buChar char="q"/>
            </a:pPr>
            <a:r>
              <a:rPr lang="es-ES" sz="2400" b="1" dirty="0" smtClean="0">
                <a:solidFill>
                  <a:schemeClr val="tx2"/>
                </a:solidFill>
              </a:rPr>
              <a:t> Los factores de riesgo conocidos y modificables pueden ser: </a:t>
            </a:r>
          </a:p>
          <a:p>
            <a:pPr lvl="1">
              <a:spcBef>
                <a:spcPts val="0"/>
              </a:spcBef>
              <a:buClr>
                <a:schemeClr val="tx2"/>
              </a:buClr>
              <a:buSzPct val="65000"/>
              <a:buFont typeface="Courier New" panose="02070309020205020404" pitchFamily="49" charset="0"/>
              <a:buChar char="o"/>
            </a:pPr>
            <a:r>
              <a:rPr lang="es-ES" sz="2200" b="1" dirty="0" smtClean="0">
                <a:solidFill>
                  <a:schemeClr val="tx2"/>
                </a:solidFill>
              </a:rPr>
              <a:t>clasificados (defectos de nacimiento; RCIU, prematuro) </a:t>
            </a:r>
          </a:p>
          <a:p>
            <a:pPr lvl="1">
              <a:spcBef>
                <a:spcPts val="0"/>
              </a:spcBef>
              <a:buClr>
                <a:schemeClr val="tx2"/>
              </a:buClr>
              <a:buSzPct val="65000"/>
              <a:buFont typeface="Courier New" panose="02070309020205020404" pitchFamily="49" charset="0"/>
              <a:buChar char="o"/>
            </a:pPr>
            <a:r>
              <a:rPr lang="es-ES" sz="2200" b="1" dirty="0" smtClean="0">
                <a:solidFill>
                  <a:schemeClr val="tx2"/>
                </a:solidFill>
              </a:rPr>
              <a:t>cuantificados </a:t>
            </a:r>
            <a:endParaRPr lang="es-ES" sz="2200" b="1" dirty="0">
              <a:solidFill>
                <a:schemeClr val="tx2"/>
              </a:solidFill>
            </a:endParaRPr>
          </a:p>
          <a:p>
            <a:pPr lvl="2">
              <a:spcBef>
                <a:spcPts val="0"/>
              </a:spcBef>
              <a:buClr>
                <a:schemeClr val="tx2"/>
              </a:buClr>
              <a:buSzPct val="65000"/>
              <a:buFont typeface="Wingdings" panose="05000000000000000000" pitchFamily="2" charset="2"/>
              <a:buChar char="§"/>
            </a:pPr>
            <a:r>
              <a:rPr lang="es-ES" sz="2000" b="1" dirty="0" smtClean="0">
                <a:solidFill>
                  <a:schemeClr val="tx2"/>
                </a:solidFill>
              </a:rPr>
              <a:t>prevalencia en la población</a:t>
            </a:r>
          </a:p>
          <a:p>
            <a:pPr lvl="2">
              <a:spcBef>
                <a:spcPts val="0"/>
              </a:spcBef>
              <a:buClr>
                <a:schemeClr val="tx2"/>
              </a:buClr>
              <a:buSzPct val="65000"/>
              <a:buFont typeface="Wingdings" panose="05000000000000000000" pitchFamily="2" charset="2"/>
              <a:buChar char="§"/>
            </a:pPr>
            <a:r>
              <a:rPr lang="es-ES" sz="2000" b="1" dirty="0" smtClean="0">
                <a:solidFill>
                  <a:schemeClr val="tx2"/>
                </a:solidFill>
              </a:rPr>
              <a:t>magnitud de riesgo por cada resultado relacionado</a:t>
            </a:r>
          </a:p>
          <a:p>
            <a:pPr lvl="2">
              <a:spcBef>
                <a:spcPts val="0"/>
              </a:spcBef>
              <a:buClr>
                <a:schemeClr val="tx2"/>
              </a:buClr>
              <a:buSzPct val="65000"/>
              <a:buFont typeface="Wingdings" panose="05000000000000000000" pitchFamily="2" charset="2"/>
              <a:buChar char="§"/>
            </a:pPr>
            <a:r>
              <a:rPr lang="es-ES" sz="2000" b="1" dirty="0" smtClean="0">
                <a:solidFill>
                  <a:schemeClr val="tx2"/>
                </a:solidFill>
              </a:rPr>
              <a:t>fracción atribuible a la población </a:t>
            </a:r>
          </a:p>
          <a:p>
            <a:pPr marL="1314450" lvl="2" indent="-514350">
              <a:spcBef>
                <a:spcPts val="0"/>
              </a:spcBef>
              <a:buClr>
                <a:schemeClr val="tx2"/>
              </a:buClr>
              <a:buSzPct val="65000"/>
            </a:pPr>
            <a:endParaRPr lang="es-ES" sz="2000" dirty="0" smtClean="0">
              <a:solidFill>
                <a:schemeClr val="tx2"/>
              </a:solidFill>
            </a:endParaRPr>
          </a:p>
          <a:p>
            <a:pPr>
              <a:spcBef>
                <a:spcPts val="0"/>
              </a:spcBef>
              <a:buClr>
                <a:schemeClr val="tx2"/>
              </a:buClr>
              <a:buSzPct val="65000"/>
              <a:buFont typeface="Wingdings" panose="05000000000000000000" pitchFamily="2" charset="2"/>
              <a:buChar char="q"/>
            </a:pPr>
            <a:r>
              <a:rPr lang="es-ES" sz="2400" b="1" dirty="0" smtClean="0">
                <a:solidFill>
                  <a:schemeClr val="tx2"/>
                </a:solidFill>
              </a:rPr>
              <a:t> El impacto de las intervenciones preventivas varía de acuerdo con la heterogeneidad etiológica de los defectos de nacimiento</a:t>
            </a:r>
          </a:p>
          <a:p>
            <a:pPr marL="1314450" lvl="2" indent="-514350">
              <a:spcBef>
                <a:spcPts val="0"/>
              </a:spcBef>
              <a:buClr>
                <a:schemeClr val="tx2"/>
              </a:buClr>
              <a:buSzPct val="65000"/>
              <a:buFont typeface="+mj-lt"/>
              <a:buAutoNum type="arabicPeriod"/>
            </a:pPr>
            <a:endParaRPr lang="es-ES" sz="2000" dirty="0" smtClean="0">
              <a:solidFill>
                <a:schemeClr val="tx2"/>
              </a:solidFill>
            </a:endParaRPr>
          </a:p>
        </p:txBody>
      </p:sp>
    </p:spTree>
    <p:extLst>
      <p:ext uri="{BB962C8B-B14F-4D97-AF65-F5344CB8AC3E}">
        <p14:creationId xmlns:p14="http://schemas.microsoft.com/office/powerpoint/2010/main" val="4268701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edge">
                                      <p:cBhvr>
                                        <p:cTn id="7" dur="1000"/>
                                        <p:tgtEl>
                                          <p:spTgt spid="3">
                                            <p:txEl>
                                              <p:pRg st="2" end="2"/>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edge">
                                      <p:cBhvr>
                                        <p:cTn id="10" dur="1000"/>
                                        <p:tgtEl>
                                          <p:spTgt spid="3">
                                            <p:txEl>
                                              <p:pRg st="3" end="3"/>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edge">
                                      <p:cBhvr>
                                        <p:cTn id="13" dur="1000"/>
                                        <p:tgtEl>
                                          <p:spTgt spid="3">
                                            <p:txEl>
                                              <p:pRg st="4" end="4"/>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edge">
                                      <p:cBhvr>
                                        <p:cTn id="16" dur="1000"/>
                                        <p:tgtEl>
                                          <p:spTgt spid="3">
                                            <p:txEl>
                                              <p:pRg st="5" end="5"/>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edge">
                                      <p:cBhvr>
                                        <p:cTn id="19" dur="1000"/>
                                        <p:tgtEl>
                                          <p:spTgt spid="3">
                                            <p:txEl>
                                              <p:pRg st="6" end="6"/>
                                            </p:txEl>
                                          </p:spTgt>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edge">
                                      <p:cBhvr>
                                        <p:cTn id="22" dur="1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edge">
                                      <p:cBhvr>
                                        <p:cTn id="2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s-ES" sz="2800" b="1" dirty="0" smtClean="0">
                <a:solidFill>
                  <a:schemeClr val="tx2"/>
                </a:solidFill>
                <a:latin typeface="+mn-lt"/>
              </a:rPr>
              <a:t>Defectos de nacimiento: Cinco puntos que hay que recordar</a:t>
            </a:r>
            <a:endParaRPr lang="es-ES" sz="2800" b="1" dirty="0">
              <a:solidFill>
                <a:schemeClr val="tx2"/>
              </a:solidFill>
              <a:latin typeface="+mn-lt"/>
            </a:endParaRPr>
          </a:p>
        </p:txBody>
      </p:sp>
      <p:sp>
        <p:nvSpPr>
          <p:cNvPr id="3" name="Segnaposto contenuto 2"/>
          <p:cNvSpPr>
            <a:spLocks noGrp="1"/>
          </p:cNvSpPr>
          <p:nvPr>
            <p:ph idx="1"/>
          </p:nvPr>
        </p:nvSpPr>
        <p:spPr>
          <a:xfrm>
            <a:off x="304800" y="1763713"/>
            <a:ext cx="8420101" cy="4114800"/>
          </a:xfrm>
        </p:spPr>
        <p:txBody>
          <a:bodyPr>
            <a:noAutofit/>
          </a:bodyPr>
          <a:lstStyle/>
          <a:p>
            <a:pPr marL="457200" indent="-457200">
              <a:spcAft>
                <a:spcPts val="1200"/>
              </a:spcAft>
              <a:buFont typeface="+mj-lt"/>
              <a:buAutoNum type="arabicPeriod"/>
            </a:pPr>
            <a:r>
              <a:rPr lang="es-ES" sz="2400" b="1" dirty="0" smtClean="0">
                <a:solidFill>
                  <a:schemeClr val="tx2"/>
                </a:solidFill>
              </a:rPr>
              <a:t>Defectos de nacimiento: Un grupo específico bajo la categoría de afecciones congénitas</a:t>
            </a:r>
          </a:p>
          <a:p>
            <a:pPr marL="457200" indent="-457200">
              <a:spcAft>
                <a:spcPts val="1200"/>
              </a:spcAft>
              <a:buFont typeface="+mj-lt"/>
              <a:buAutoNum type="arabicPeriod"/>
            </a:pPr>
            <a:r>
              <a:rPr lang="es-ES" sz="2400" b="1" dirty="0" smtClean="0">
                <a:solidFill>
                  <a:schemeClr val="tx2"/>
                </a:solidFill>
              </a:rPr>
              <a:t>Etiología:  Un mayor conocimiento brinda nuevas oportunidades de prevención </a:t>
            </a:r>
          </a:p>
          <a:p>
            <a:pPr marL="457200" indent="-457200">
              <a:spcAft>
                <a:spcPts val="1200"/>
              </a:spcAft>
              <a:buFont typeface="+mj-lt"/>
              <a:buAutoNum type="arabicPeriod"/>
            </a:pPr>
            <a:r>
              <a:rPr lang="es-ES" sz="2400" b="1" dirty="0" smtClean="0">
                <a:solidFill>
                  <a:schemeClr val="tx2"/>
                </a:solidFill>
              </a:rPr>
              <a:t>Carga:  Alta a nivel mundial; aumenta proporcionalmente en países de bajos y medianos recursos</a:t>
            </a:r>
          </a:p>
          <a:p>
            <a:pPr marL="457200" indent="-457200">
              <a:spcAft>
                <a:spcPts val="1200"/>
              </a:spcAft>
              <a:buFont typeface="+mj-lt"/>
              <a:buAutoNum type="arabicPeriod"/>
            </a:pPr>
            <a:r>
              <a:rPr lang="es-ES" sz="2400" b="1" dirty="0" smtClean="0">
                <a:solidFill>
                  <a:schemeClr val="tx2"/>
                </a:solidFill>
              </a:rPr>
              <a:t>Intervenciones:  Disminuyen la carga, implementadas ampliamente</a:t>
            </a:r>
          </a:p>
          <a:p>
            <a:pPr marL="457200" indent="-457200">
              <a:spcAft>
                <a:spcPts val="1200"/>
              </a:spcAft>
              <a:buFont typeface="+mj-lt"/>
              <a:buAutoNum type="arabicPeriod"/>
            </a:pPr>
            <a:r>
              <a:rPr lang="es-ES" sz="2400" b="1" dirty="0" smtClean="0">
                <a:solidFill>
                  <a:schemeClr val="tx2"/>
                </a:solidFill>
              </a:rPr>
              <a:t>Vigilancia de la salud pública:  Instrumento necesario y potente </a:t>
            </a:r>
          </a:p>
        </p:txBody>
      </p:sp>
    </p:spTree>
    <p:extLst>
      <p:ext uri="{BB962C8B-B14F-4D97-AF65-F5344CB8AC3E}">
        <p14:creationId xmlns:p14="http://schemas.microsoft.com/office/powerpoint/2010/main" val="8556288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28600" y="304800"/>
            <a:ext cx="8610600" cy="1143000"/>
          </a:xfrm>
        </p:spPr>
        <p:txBody>
          <a:bodyPr>
            <a:normAutofit fontScale="90000"/>
          </a:bodyPr>
          <a:lstStyle/>
          <a:p>
            <a:pPr algn="ctr"/>
            <a:r>
              <a:rPr lang="es-ES" sz="2800" b="1" dirty="0" smtClean="0">
                <a:solidFill>
                  <a:schemeClr val="tx2"/>
                </a:solidFill>
                <a:latin typeface="+mn-lt"/>
              </a:rPr>
              <a:t>Un factor de riesgo o más de uno: </a:t>
            </a:r>
            <a:r>
              <a:t/>
            </a:r>
            <a:br/>
            <a:r>
              <a:rPr lang="es-ES" sz="2800" b="1" dirty="0" smtClean="0">
                <a:solidFill>
                  <a:schemeClr val="tx2"/>
                </a:solidFill>
                <a:latin typeface="+mn-lt"/>
              </a:rPr>
              <a:t>Efecto de la prevención primaria</a:t>
            </a:r>
            <a:r>
              <a:t/>
            </a:r>
            <a:br/>
            <a:endParaRPr lang="es-ES" sz="2400" b="1" dirty="0" smtClean="0">
              <a:solidFill>
                <a:schemeClr val="tx2"/>
              </a:solidFill>
              <a:latin typeface="+mn-lt"/>
            </a:endParaRPr>
          </a:p>
        </p:txBody>
      </p:sp>
      <p:grpSp>
        <p:nvGrpSpPr>
          <p:cNvPr id="2" name="Group 49" descr="Un ejemplo es el síndrome de la rubéola congénita: factor A causa enfermedad B" title="Un factor causal de los defectos de nacimiento"/>
          <p:cNvGrpSpPr>
            <a:grpSpLocks/>
          </p:cNvGrpSpPr>
          <p:nvPr/>
        </p:nvGrpSpPr>
        <p:grpSpPr bwMode="auto">
          <a:xfrm>
            <a:off x="381001" y="1447801"/>
            <a:ext cx="3908425" cy="1763713"/>
            <a:chOff x="116" y="912"/>
            <a:chExt cx="2462" cy="1111"/>
          </a:xfrm>
        </p:grpSpPr>
        <p:sp>
          <p:nvSpPr>
            <p:cNvPr id="17445" name="Text Box 4"/>
            <p:cNvSpPr txBox="1">
              <a:spLocks noChangeArrowheads="1"/>
            </p:cNvSpPr>
            <p:nvPr/>
          </p:nvSpPr>
          <p:spPr bwMode="auto">
            <a:xfrm>
              <a:off x="116" y="912"/>
              <a:ext cx="2462" cy="446"/>
            </a:xfrm>
            <a:prstGeom prst="rect">
              <a:avLst/>
            </a:prstGeom>
            <a:noFill/>
            <a:ln w="9525">
              <a:noFill/>
              <a:miter lim="800000"/>
              <a:headEnd/>
              <a:tailEnd/>
            </a:ln>
          </p:spPr>
          <p:txBody>
            <a:bodyPr>
              <a:spAutoFit/>
            </a:bodyPr>
            <a:lstStyle/>
            <a:p>
              <a:pPr algn="ctr"/>
              <a:r>
                <a:rPr lang="es-ES" sz="2000" b="1" dirty="0" smtClean="0">
                  <a:solidFill>
                    <a:schemeClr val="tx2"/>
                  </a:solidFill>
                  <a:latin typeface="Calibri" pitchFamily="34" charset="0"/>
                </a:rPr>
                <a:t>Un factor causal,</a:t>
              </a:r>
            </a:p>
            <a:p>
              <a:pPr algn="ctr"/>
              <a:r>
                <a:rPr lang="es-ES" sz="2000" b="1" dirty="0" smtClean="0">
                  <a:solidFill>
                    <a:schemeClr val="tx2"/>
                  </a:solidFill>
                  <a:latin typeface="Calibri" pitchFamily="34" charset="0"/>
                </a:rPr>
                <a:t> p. ej., síndrome de la rubéola congénita</a:t>
              </a:r>
              <a:endParaRPr lang="es-ES" sz="2000" b="1" dirty="0">
                <a:solidFill>
                  <a:schemeClr val="tx2"/>
                </a:solidFill>
                <a:latin typeface="Calibri" pitchFamily="34" charset="0"/>
              </a:endParaRPr>
            </a:p>
          </p:txBody>
        </p:sp>
        <p:sp>
          <p:nvSpPr>
            <p:cNvPr id="17448" name="Oval 8"/>
            <p:cNvSpPr>
              <a:spLocks noChangeArrowheads="1"/>
            </p:cNvSpPr>
            <p:nvPr/>
          </p:nvSpPr>
          <p:spPr bwMode="auto">
            <a:xfrm>
              <a:off x="158" y="1423"/>
              <a:ext cx="623" cy="60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s-ES" sz="2000" b="1" smtClean="0">
                  <a:solidFill>
                    <a:schemeClr val="tx2"/>
                  </a:solidFill>
                  <a:latin typeface="Calibri" pitchFamily="34" charset="0"/>
                </a:rPr>
                <a:t>Factor</a:t>
              </a:r>
            </a:p>
            <a:p>
              <a:pPr algn="ctr"/>
              <a:r>
                <a:rPr lang="es-ES" sz="2000" b="1" smtClean="0">
                  <a:solidFill>
                    <a:schemeClr val="tx2"/>
                  </a:solidFill>
                  <a:latin typeface="Calibri" pitchFamily="34" charset="0"/>
                </a:rPr>
                <a:t>A</a:t>
              </a:r>
              <a:endParaRPr lang="es-ES" sz="2000" b="1">
                <a:solidFill>
                  <a:schemeClr val="tx2"/>
                </a:solidFill>
                <a:latin typeface="Calibri" pitchFamily="34" charset="0"/>
              </a:endParaRPr>
            </a:p>
          </p:txBody>
        </p:sp>
        <p:sp>
          <p:nvSpPr>
            <p:cNvPr id="17447" name="AutoShape 7"/>
            <p:cNvSpPr>
              <a:spLocks noChangeArrowheads="1"/>
            </p:cNvSpPr>
            <p:nvPr/>
          </p:nvSpPr>
          <p:spPr bwMode="auto">
            <a:xfrm>
              <a:off x="969" y="1600"/>
              <a:ext cx="551" cy="225"/>
            </a:xfrm>
            <a:prstGeom prst="rightArrow">
              <a:avLst>
                <a:gd name="adj1" fmla="val 50000"/>
                <a:gd name="adj2" fmla="val 61222"/>
              </a:avLst>
            </a:prstGeom>
            <a:solidFill>
              <a:srgbClr val="008000"/>
            </a:solidFill>
            <a:ln w="9525">
              <a:solidFill>
                <a:schemeClr val="tx1"/>
              </a:solidFill>
              <a:miter lim="800000"/>
              <a:headEnd/>
              <a:tailEnd/>
            </a:ln>
          </p:spPr>
          <p:txBody>
            <a:bodyPr wrap="none" anchor="ctr"/>
            <a:lstStyle/>
            <a:p>
              <a:pPr algn="ctr"/>
              <a:endParaRPr lang="en-US">
                <a:solidFill>
                  <a:schemeClr val="tx2"/>
                </a:solidFill>
                <a:latin typeface="Calibri" pitchFamily="34" charset="0"/>
              </a:endParaRPr>
            </a:p>
          </p:txBody>
        </p:sp>
        <p:sp>
          <p:nvSpPr>
            <p:cNvPr id="17446" name="AutoShape 6"/>
            <p:cNvSpPr>
              <a:spLocks noChangeArrowheads="1"/>
            </p:cNvSpPr>
            <p:nvPr/>
          </p:nvSpPr>
          <p:spPr bwMode="auto">
            <a:xfrm>
              <a:off x="1655" y="1416"/>
              <a:ext cx="586" cy="562"/>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s-ES" b="1" dirty="0" smtClean="0">
                  <a:solidFill>
                    <a:schemeClr val="tx2"/>
                  </a:solidFill>
                  <a:latin typeface="Calibri" pitchFamily="34" charset="0"/>
                </a:rPr>
                <a:t>Enfermedad</a:t>
              </a:r>
            </a:p>
            <a:p>
              <a:pPr algn="ctr"/>
              <a:r>
                <a:rPr lang="es-ES" b="1" dirty="0" smtClean="0">
                  <a:solidFill>
                    <a:schemeClr val="tx2"/>
                  </a:solidFill>
                  <a:latin typeface="Calibri" pitchFamily="34" charset="0"/>
                </a:rPr>
                <a:t>B</a:t>
              </a:r>
              <a:endParaRPr lang="es-ES" b="1" dirty="0">
                <a:solidFill>
                  <a:schemeClr val="tx2"/>
                </a:solidFill>
                <a:latin typeface="Calibri" pitchFamily="34" charset="0"/>
              </a:endParaRPr>
            </a:p>
          </p:txBody>
        </p:sp>
      </p:grpSp>
      <p:sp>
        <p:nvSpPr>
          <p:cNvPr id="17431" name="Oval 16"/>
          <p:cNvSpPr>
            <a:spLocks noChangeArrowheads="1"/>
          </p:cNvSpPr>
          <p:nvPr/>
        </p:nvSpPr>
        <p:spPr bwMode="auto">
          <a:xfrm>
            <a:off x="558651" y="4323079"/>
            <a:ext cx="989013" cy="95250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s-ES" sz="2000" b="1" dirty="0" smtClean="0">
                <a:solidFill>
                  <a:schemeClr val="tx2"/>
                </a:solidFill>
                <a:latin typeface="Calibri" pitchFamily="34" charset="0"/>
              </a:rPr>
              <a:t>Factor</a:t>
            </a:r>
          </a:p>
          <a:p>
            <a:pPr algn="ctr"/>
            <a:r>
              <a:rPr lang="es-ES" sz="2000" b="1" dirty="0" smtClean="0">
                <a:solidFill>
                  <a:schemeClr val="tx2"/>
                </a:solidFill>
                <a:latin typeface="Calibri" pitchFamily="34" charset="0"/>
              </a:rPr>
              <a:t>A</a:t>
            </a:r>
            <a:endParaRPr lang="es-ES" sz="2000" b="1" dirty="0">
              <a:solidFill>
                <a:schemeClr val="tx2"/>
              </a:solidFill>
              <a:latin typeface="Calibri" pitchFamily="34" charset="0"/>
            </a:endParaRPr>
          </a:p>
        </p:txBody>
      </p:sp>
      <p:grpSp>
        <p:nvGrpSpPr>
          <p:cNvPr id="4" name="Gruppo 41" descr="Factor A ya no causa la enfermedad B" title="Efecto de la intervención preventiva"/>
          <p:cNvGrpSpPr/>
          <p:nvPr/>
        </p:nvGrpSpPr>
        <p:grpSpPr>
          <a:xfrm>
            <a:off x="396875" y="4103384"/>
            <a:ext cx="1366813" cy="1295401"/>
            <a:chOff x="396875" y="4289425"/>
            <a:chExt cx="1366813" cy="1295401"/>
          </a:xfrm>
        </p:grpSpPr>
        <p:sp>
          <p:nvSpPr>
            <p:cNvPr id="17432"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a:lstStyle/>
            <a:p>
              <a:endParaRPr lang="it-IT">
                <a:solidFill>
                  <a:schemeClr val="tx2"/>
                </a:solidFill>
              </a:endParaRPr>
            </a:p>
          </p:txBody>
        </p:sp>
        <p:sp>
          <p:nvSpPr>
            <p:cNvPr id="17433"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a:lstStyle/>
            <a:p>
              <a:endParaRPr lang="it-IT">
                <a:solidFill>
                  <a:schemeClr val="tx2"/>
                </a:solidFill>
              </a:endParaRPr>
            </a:p>
          </p:txBody>
        </p:sp>
      </p:grpSp>
      <p:sp>
        <p:nvSpPr>
          <p:cNvPr id="17413" name="Text Box 44"/>
          <p:cNvSpPr txBox="1">
            <a:spLocks noChangeArrowheads="1"/>
          </p:cNvSpPr>
          <p:nvPr/>
        </p:nvSpPr>
        <p:spPr bwMode="auto">
          <a:xfrm>
            <a:off x="2559927" y="5562600"/>
            <a:ext cx="3993273" cy="769441"/>
          </a:xfrm>
          <a:prstGeom prst="rect">
            <a:avLst/>
          </a:prstGeom>
          <a:noFill/>
          <a:ln w="9525">
            <a:noFill/>
            <a:miter lim="800000"/>
            <a:headEnd/>
            <a:tailEnd/>
          </a:ln>
        </p:spPr>
        <p:txBody>
          <a:bodyPr wrap="none">
            <a:spAutoFit/>
          </a:bodyPr>
          <a:lstStyle/>
          <a:p>
            <a:r>
              <a:rPr lang="es-ES" sz="4400" b="1" i="1" dirty="0" smtClean="0">
                <a:solidFill>
                  <a:schemeClr val="tx2"/>
                </a:solidFill>
                <a:latin typeface="Calibri" pitchFamily="34" charset="0"/>
              </a:rPr>
              <a:t>X</a:t>
            </a:r>
            <a:r>
              <a:rPr lang="es-ES" sz="2400" b="1" i="1" dirty="0" smtClean="0">
                <a:solidFill>
                  <a:schemeClr val="tx2"/>
                </a:solidFill>
                <a:latin typeface="Calibri" pitchFamily="34" charset="0"/>
              </a:rPr>
              <a:t>   = </a:t>
            </a:r>
            <a:r>
              <a:rPr lang="es-ES" sz="1600" b="1" i="1" dirty="0" smtClean="0">
                <a:solidFill>
                  <a:schemeClr val="tx2"/>
                </a:solidFill>
                <a:latin typeface="Calibri" pitchFamily="34" charset="0"/>
              </a:rPr>
              <a:t>Efecto de la intervención preventiva</a:t>
            </a:r>
            <a:endParaRPr lang="es-ES" sz="2400" b="1" i="1" dirty="0">
              <a:solidFill>
                <a:schemeClr val="tx2"/>
              </a:solidFill>
              <a:latin typeface="Calibri" pitchFamily="34" charset="0"/>
            </a:endParaRPr>
          </a:p>
        </p:txBody>
      </p:sp>
      <p:sp>
        <p:nvSpPr>
          <p:cNvPr id="17436" name="AutoShape 45" descr="Elimina un factor causal de la enfermedad B" title="Efecto de la intervención preventiva"/>
          <p:cNvSpPr>
            <a:spLocks noChangeArrowheads="1"/>
          </p:cNvSpPr>
          <p:nvPr/>
        </p:nvSpPr>
        <p:spPr bwMode="auto">
          <a:xfrm>
            <a:off x="1752600" y="4614559"/>
            <a:ext cx="874713" cy="357188"/>
          </a:xfrm>
          <a:prstGeom prst="rightArrow">
            <a:avLst>
              <a:gd name="adj1" fmla="val 50000"/>
              <a:gd name="adj2" fmla="val 61222"/>
            </a:avLst>
          </a:prstGeom>
          <a:solidFill>
            <a:srgbClr val="008000"/>
          </a:solidFill>
          <a:ln w="9525">
            <a:solidFill>
              <a:schemeClr val="tx1"/>
            </a:solidFill>
            <a:miter lim="800000"/>
            <a:headEnd/>
            <a:tailEnd/>
          </a:ln>
        </p:spPr>
        <p:txBody>
          <a:bodyPr wrap="none" anchor="ctr"/>
          <a:lstStyle/>
          <a:p>
            <a:pPr algn="ctr"/>
            <a:endParaRPr lang="es-ES">
              <a:solidFill>
                <a:schemeClr val="tx2"/>
              </a:solidFill>
              <a:latin typeface="Calibri" pitchFamily="34" charset="0"/>
            </a:endParaRPr>
          </a:p>
        </p:txBody>
      </p:sp>
      <p:sp>
        <p:nvSpPr>
          <p:cNvPr id="17430" name="AutoShape 14"/>
          <p:cNvSpPr>
            <a:spLocks noChangeArrowheads="1"/>
          </p:cNvSpPr>
          <p:nvPr/>
        </p:nvSpPr>
        <p:spPr bwMode="auto">
          <a:xfrm>
            <a:off x="2842114" y="4285947"/>
            <a:ext cx="930275" cy="892175"/>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s-ES" b="1" dirty="0" smtClean="0">
                <a:solidFill>
                  <a:schemeClr val="tx2"/>
                </a:solidFill>
                <a:latin typeface="Calibri" pitchFamily="34" charset="0"/>
              </a:rPr>
              <a:t>Enfermedad</a:t>
            </a:r>
          </a:p>
          <a:p>
            <a:pPr algn="ctr"/>
            <a:r>
              <a:rPr lang="es-ES" b="1" dirty="0" smtClean="0">
                <a:solidFill>
                  <a:schemeClr val="tx2"/>
                </a:solidFill>
                <a:latin typeface="Calibri" pitchFamily="34" charset="0"/>
              </a:rPr>
              <a:t>B</a:t>
            </a:r>
            <a:endParaRPr lang="es-ES" b="1" dirty="0">
              <a:solidFill>
                <a:schemeClr val="tx2"/>
              </a:solidFill>
              <a:latin typeface="Calibri" pitchFamily="34" charset="0"/>
            </a:endParaRPr>
          </a:p>
        </p:txBody>
      </p:sp>
      <p:grpSp>
        <p:nvGrpSpPr>
          <p:cNvPr id="6" name="Gruppo 42" descr="La enfermedad B ya no está presente" title="Enfermedad B"/>
          <p:cNvGrpSpPr/>
          <p:nvPr/>
        </p:nvGrpSpPr>
        <p:grpSpPr>
          <a:xfrm>
            <a:off x="2627313" y="4108146"/>
            <a:ext cx="1366813" cy="1295401"/>
            <a:chOff x="396875" y="4289425"/>
            <a:chExt cx="1366813" cy="1295401"/>
          </a:xfrm>
        </p:grpSpPr>
        <p:sp>
          <p:nvSpPr>
            <p:cNvPr id="44"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a:lstStyle/>
            <a:p>
              <a:endParaRPr lang="it-IT">
                <a:solidFill>
                  <a:schemeClr val="tx2"/>
                </a:solidFill>
              </a:endParaRPr>
            </a:p>
          </p:txBody>
        </p:sp>
        <p:sp>
          <p:nvSpPr>
            <p:cNvPr id="45"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a:lstStyle/>
            <a:p>
              <a:endParaRPr lang="it-IT">
                <a:solidFill>
                  <a:schemeClr val="tx2"/>
                </a:solidFill>
              </a:endParaRPr>
            </a:p>
          </p:txBody>
        </p:sp>
      </p:grpSp>
      <p:grpSp>
        <p:nvGrpSpPr>
          <p:cNvPr id="5" name="Gruppo 39" descr="Línea de puntos" title="Línea divisoria"/>
          <p:cNvGrpSpPr>
            <a:grpSpLocks/>
          </p:cNvGrpSpPr>
          <p:nvPr/>
        </p:nvGrpSpPr>
        <p:grpSpPr bwMode="auto">
          <a:xfrm>
            <a:off x="4572000" y="1541462"/>
            <a:ext cx="0" cy="4249738"/>
            <a:chOff x="4572000" y="1555750"/>
            <a:chExt cx="0" cy="4249738"/>
          </a:xfrm>
        </p:grpSpPr>
        <p:sp>
          <p:nvSpPr>
            <p:cNvPr id="17419" name="Line 47"/>
            <p:cNvSpPr>
              <a:spLocks noChangeShapeType="1"/>
            </p:cNvSpPr>
            <p:nvPr/>
          </p:nvSpPr>
          <p:spPr bwMode="auto">
            <a:xfrm>
              <a:off x="4572000" y="1555750"/>
              <a:ext cx="0" cy="2160588"/>
            </a:xfrm>
            <a:prstGeom prst="line">
              <a:avLst/>
            </a:prstGeom>
            <a:noFill/>
            <a:ln w="38100">
              <a:solidFill>
                <a:schemeClr val="tx1"/>
              </a:solidFill>
              <a:prstDash val="dash"/>
              <a:round/>
              <a:headEnd/>
              <a:tailEnd/>
            </a:ln>
          </p:spPr>
          <p:txBody>
            <a:bodyPr/>
            <a:lstStyle/>
            <a:p>
              <a:endParaRPr lang="it-IT">
                <a:solidFill>
                  <a:schemeClr val="tx2"/>
                </a:solidFill>
              </a:endParaRPr>
            </a:p>
          </p:txBody>
        </p:sp>
        <p:sp>
          <p:nvSpPr>
            <p:cNvPr id="17420" name="Line 48"/>
            <p:cNvSpPr>
              <a:spLocks noChangeShapeType="1"/>
            </p:cNvSpPr>
            <p:nvPr/>
          </p:nvSpPr>
          <p:spPr bwMode="auto">
            <a:xfrm>
              <a:off x="4572000" y="4076700"/>
              <a:ext cx="0" cy="1728788"/>
            </a:xfrm>
            <a:prstGeom prst="line">
              <a:avLst/>
            </a:prstGeom>
            <a:noFill/>
            <a:ln w="38100">
              <a:solidFill>
                <a:schemeClr val="tx1"/>
              </a:solidFill>
              <a:prstDash val="dash"/>
              <a:round/>
              <a:headEnd/>
              <a:tailEnd/>
            </a:ln>
          </p:spPr>
          <p:txBody>
            <a:bodyPr/>
            <a:lstStyle/>
            <a:p>
              <a:endParaRPr lang="it-IT">
                <a:solidFill>
                  <a:schemeClr val="tx2"/>
                </a:solidFill>
              </a:endParaRPr>
            </a:p>
          </p:txBody>
        </p:sp>
      </p:grpSp>
      <p:grpSp>
        <p:nvGrpSpPr>
          <p:cNvPr id="3" name="Group 51" descr="Un ejemplo es la espina bífida" title="Múltiples factores causales"/>
          <p:cNvGrpSpPr>
            <a:grpSpLocks/>
          </p:cNvGrpSpPr>
          <p:nvPr/>
        </p:nvGrpSpPr>
        <p:grpSpPr bwMode="auto">
          <a:xfrm>
            <a:off x="5148263" y="1447801"/>
            <a:ext cx="3848100" cy="2305050"/>
            <a:chOff x="3243" y="813"/>
            <a:chExt cx="2424" cy="1452"/>
          </a:xfrm>
        </p:grpSpPr>
        <p:sp>
          <p:nvSpPr>
            <p:cNvPr id="17437" name="Text Box 5"/>
            <p:cNvSpPr txBox="1">
              <a:spLocks noChangeArrowheads="1"/>
            </p:cNvSpPr>
            <p:nvPr/>
          </p:nvSpPr>
          <p:spPr bwMode="auto">
            <a:xfrm>
              <a:off x="3243" y="813"/>
              <a:ext cx="2424" cy="446"/>
            </a:xfrm>
            <a:prstGeom prst="rect">
              <a:avLst/>
            </a:prstGeom>
            <a:noFill/>
            <a:ln w="9525">
              <a:noFill/>
              <a:miter lim="800000"/>
              <a:headEnd/>
              <a:tailEnd/>
            </a:ln>
          </p:spPr>
          <p:txBody>
            <a:bodyPr>
              <a:spAutoFit/>
            </a:bodyPr>
            <a:lstStyle/>
            <a:p>
              <a:pPr algn="ctr"/>
              <a:r>
                <a:rPr lang="es-ES" sz="2000" b="1" dirty="0" smtClean="0">
                  <a:solidFill>
                    <a:schemeClr val="tx2"/>
                  </a:solidFill>
                  <a:latin typeface="Calibri" pitchFamily="34" charset="0"/>
                </a:rPr>
                <a:t>Múltiples factores causales, </a:t>
              </a:r>
            </a:p>
            <a:p>
              <a:pPr algn="ctr"/>
              <a:r>
                <a:rPr lang="es-ES" sz="2000" b="1" dirty="0" smtClean="0">
                  <a:solidFill>
                    <a:schemeClr val="tx2"/>
                  </a:solidFill>
                  <a:latin typeface="Calibri" pitchFamily="34" charset="0"/>
                </a:rPr>
                <a:t>p. ej., espina bífida</a:t>
              </a:r>
              <a:endParaRPr lang="es-ES" sz="2000" b="1" dirty="0">
                <a:solidFill>
                  <a:schemeClr val="tx2"/>
                </a:solidFill>
                <a:latin typeface="Calibri" pitchFamily="34" charset="0"/>
              </a:endParaRPr>
            </a:p>
          </p:txBody>
        </p:sp>
        <p:sp>
          <p:nvSpPr>
            <p:cNvPr id="17443" name="Oval 31"/>
            <p:cNvSpPr>
              <a:spLocks noChangeArrowheads="1"/>
            </p:cNvSpPr>
            <p:nvPr/>
          </p:nvSpPr>
          <p:spPr bwMode="auto">
            <a:xfrm>
              <a:off x="3768" y="1298"/>
              <a:ext cx="126" cy="16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endParaRPr lang="en-US" sz="2400">
                <a:solidFill>
                  <a:schemeClr val="tx2"/>
                </a:solidFill>
                <a:latin typeface="Calibri" pitchFamily="34" charset="0"/>
              </a:endParaRPr>
            </a:p>
          </p:txBody>
        </p:sp>
        <p:sp>
          <p:nvSpPr>
            <p:cNvPr id="17438" name="Line 22"/>
            <p:cNvSpPr>
              <a:spLocks noChangeShapeType="1"/>
            </p:cNvSpPr>
            <p:nvPr/>
          </p:nvSpPr>
          <p:spPr bwMode="auto">
            <a:xfrm>
              <a:off x="3831" y="1362"/>
              <a:ext cx="662" cy="160"/>
            </a:xfrm>
            <a:prstGeom prst="line">
              <a:avLst/>
            </a:prstGeom>
            <a:noFill/>
            <a:ln w="38100">
              <a:solidFill>
                <a:schemeClr val="tx1"/>
              </a:solidFill>
              <a:round/>
              <a:headEnd/>
              <a:tailEnd type="triangle" w="med" len="med"/>
            </a:ln>
          </p:spPr>
          <p:txBody>
            <a:bodyPr/>
            <a:lstStyle/>
            <a:p>
              <a:endParaRPr lang="en-US">
                <a:solidFill>
                  <a:schemeClr val="tx2"/>
                </a:solidFill>
              </a:endParaRPr>
            </a:p>
          </p:txBody>
        </p:sp>
        <p:sp>
          <p:nvSpPr>
            <p:cNvPr id="17441" name="Oval 27"/>
            <p:cNvSpPr>
              <a:spLocks noChangeArrowheads="1"/>
            </p:cNvSpPr>
            <p:nvPr/>
          </p:nvSpPr>
          <p:spPr bwMode="auto">
            <a:xfrm>
              <a:off x="3516" y="1570"/>
              <a:ext cx="347" cy="351"/>
            </a:xfrm>
            <a:prstGeom prst="ellipse">
              <a:avLst/>
            </a:prstGeom>
            <a:solidFill>
              <a:srgbClr val="008000"/>
            </a:solidFill>
            <a:ln w="9525">
              <a:solidFill>
                <a:schemeClr val="tx1"/>
              </a:solidFill>
              <a:round/>
              <a:headEnd/>
              <a:tailEnd/>
            </a:ln>
          </p:spPr>
          <p:txBody>
            <a:bodyPr wrap="none" anchor="ctr"/>
            <a:lstStyle/>
            <a:p>
              <a:pPr algn="ctr"/>
              <a:endParaRPr lang="en-US" sz="2400">
                <a:solidFill>
                  <a:schemeClr val="tx2"/>
                </a:solidFill>
                <a:latin typeface="Calibri" pitchFamily="34" charset="0"/>
              </a:endParaRPr>
            </a:p>
          </p:txBody>
        </p:sp>
        <p:sp>
          <p:nvSpPr>
            <p:cNvPr id="17439" name="Line 23"/>
            <p:cNvSpPr>
              <a:spLocks noChangeShapeType="1"/>
            </p:cNvSpPr>
            <p:nvPr/>
          </p:nvSpPr>
          <p:spPr bwMode="auto">
            <a:xfrm>
              <a:off x="3674" y="1729"/>
              <a:ext cx="819" cy="0"/>
            </a:xfrm>
            <a:prstGeom prst="line">
              <a:avLst/>
            </a:prstGeom>
            <a:noFill/>
            <a:ln w="38100">
              <a:solidFill>
                <a:schemeClr val="tx1"/>
              </a:solidFill>
              <a:round/>
              <a:headEnd/>
              <a:tailEnd type="triangle" w="med" len="med"/>
            </a:ln>
          </p:spPr>
          <p:txBody>
            <a:bodyPr/>
            <a:lstStyle/>
            <a:p>
              <a:endParaRPr lang="en-US">
                <a:solidFill>
                  <a:schemeClr val="tx2"/>
                </a:solidFill>
              </a:endParaRPr>
            </a:p>
          </p:txBody>
        </p:sp>
        <p:sp>
          <p:nvSpPr>
            <p:cNvPr id="17442" name="Oval 28"/>
            <p:cNvSpPr>
              <a:spLocks noChangeArrowheads="1"/>
            </p:cNvSpPr>
            <p:nvPr/>
          </p:nvSpPr>
          <p:spPr bwMode="auto">
            <a:xfrm>
              <a:off x="3642" y="1978"/>
              <a:ext cx="189" cy="287"/>
            </a:xfrm>
            <a:prstGeom prst="ellipse">
              <a:avLst/>
            </a:prstGeom>
            <a:solidFill>
              <a:srgbClr val="FF6600"/>
            </a:solidFill>
            <a:ln w="9525">
              <a:solidFill>
                <a:schemeClr val="tx1"/>
              </a:solidFill>
              <a:round/>
              <a:headEnd/>
              <a:tailEnd/>
            </a:ln>
          </p:spPr>
          <p:txBody>
            <a:bodyPr wrap="none" anchor="ctr"/>
            <a:lstStyle/>
            <a:p>
              <a:pPr algn="ctr"/>
              <a:endParaRPr lang="en-US" sz="2400">
                <a:solidFill>
                  <a:schemeClr val="tx2"/>
                </a:solidFill>
                <a:latin typeface="Calibri" pitchFamily="34" charset="0"/>
              </a:endParaRPr>
            </a:p>
          </p:txBody>
        </p:sp>
        <p:sp>
          <p:nvSpPr>
            <p:cNvPr id="17440" name="Line 24"/>
            <p:cNvSpPr>
              <a:spLocks noChangeShapeType="1"/>
            </p:cNvSpPr>
            <p:nvPr/>
          </p:nvSpPr>
          <p:spPr bwMode="auto">
            <a:xfrm flipV="1">
              <a:off x="3833" y="1887"/>
              <a:ext cx="660" cy="182"/>
            </a:xfrm>
            <a:prstGeom prst="line">
              <a:avLst/>
            </a:prstGeom>
            <a:noFill/>
            <a:ln w="38100">
              <a:solidFill>
                <a:schemeClr val="tx1"/>
              </a:solidFill>
              <a:round/>
              <a:headEnd/>
              <a:tailEnd type="triangle" w="med" len="med"/>
            </a:ln>
          </p:spPr>
          <p:txBody>
            <a:bodyPr/>
            <a:lstStyle/>
            <a:p>
              <a:endParaRPr lang="en-US">
                <a:solidFill>
                  <a:schemeClr val="tx2"/>
                </a:solidFill>
              </a:endParaRPr>
            </a:p>
          </p:txBody>
        </p:sp>
        <p:sp>
          <p:nvSpPr>
            <p:cNvPr id="17444" name="AutoShape 33"/>
            <p:cNvSpPr>
              <a:spLocks noChangeArrowheads="1"/>
            </p:cNvSpPr>
            <p:nvPr/>
          </p:nvSpPr>
          <p:spPr bwMode="auto">
            <a:xfrm>
              <a:off x="4653" y="1434"/>
              <a:ext cx="586" cy="562"/>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s-ES" b="1" dirty="0" smtClean="0">
                  <a:solidFill>
                    <a:schemeClr val="tx2"/>
                  </a:solidFill>
                  <a:latin typeface="Calibri" pitchFamily="34" charset="0"/>
                </a:rPr>
                <a:t>Enfermedad</a:t>
              </a:r>
            </a:p>
            <a:p>
              <a:pPr algn="ctr"/>
              <a:r>
                <a:rPr lang="es-ES" b="1" dirty="0" smtClean="0">
                  <a:solidFill>
                    <a:schemeClr val="tx2"/>
                  </a:solidFill>
                  <a:latin typeface="Calibri" pitchFamily="34" charset="0"/>
                </a:rPr>
                <a:t>B</a:t>
              </a:r>
              <a:endParaRPr lang="es-ES" b="1" dirty="0">
                <a:solidFill>
                  <a:schemeClr val="tx2"/>
                </a:solidFill>
                <a:latin typeface="Calibri" pitchFamily="34" charset="0"/>
              </a:endParaRPr>
            </a:p>
          </p:txBody>
        </p:sp>
      </p:grpSp>
      <p:grpSp>
        <p:nvGrpSpPr>
          <p:cNvPr id="7" name="Gruppo 46" descr="Muestra múltiples factores que causan la enfermedad B" title="Ilustración de factores causales"/>
          <p:cNvGrpSpPr/>
          <p:nvPr/>
        </p:nvGrpSpPr>
        <p:grpSpPr>
          <a:xfrm>
            <a:off x="5868988" y="4031947"/>
            <a:ext cx="1582738" cy="1587501"/>
            <a:chOff x="5868988" y="4217988"/>
            <a:chExt cx="1582738" cy="1587501"/>
          </a:xfrm>
        </p:grpSpPr>
        <p:sp>
          <p:nvSpPr>
            <p:cNvPr id="17425" name="Oval 39"/>
            <p:cNvSpPr>
              <a:spLocks noChangeArrowheads="1"/>
            </p:cNvSpPr>
            <p:nvPr/>
          </p:nvSpPr>
          <p:spPr bwMode="auto">
            <a:xfrm>
              <a:off x="6269038" y="4217988"/>
              <a:ext cx="200025" cy="25400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endParaRPr lang="it-IT" sz="2400">
                <a:solidFill>
                  <a:schemeClr val="tx2"/>
                </a:solidFill>
                <a:latin typeface="Calibri" pitchFamily="34" charset="0"/>
              </a:endParaRPr>
            </a:p>
          </p:txBody>
        </p:sp>
        <p:sp>
          <p:nvSpPr>
            <p:cNvPr id="17421" name="Line 34"/>
            <p:cNvSpPr>
              <a:spLocks noChangeShapeType="1"/>
            </p:cNvSpPr>
            <p:nvPr/>
          </p:nvSpPr>
          <p:spPr bwMode="auto">
            <a:xfrm>
              <a:off x="6369050" y="4319588"/>
              <a:ext cx="1050925" cy="254000"/>
            </a:xfrm>
            <a:prstGeom prst="line">
              <a:avLst/>
            </a:prstGeom>
            <a:noFill/>
            <a:ln w="38100">
              <a:solidFill>
                <a:schemeClr val="tx1"/>
              </a:solidFill>
              <a:round/>
              <a:headEnd/>
              <a:tailEnd type="triangle" w="med" len="med"/>
            </a:ln>
          </p:spPr>
          <p:txBody>
            <a:bodyPr/>
            <a:lstStyle/>
            <a:p>
              <a:endParaRPr lang="it-IT">
                <a:solidFill>
                  <a:schemeClr val="tx2"/>
                </a:solidFill>
              </a:endParaRPr>
            </a:p>
          </p:txBody>
        </p:sp>
        <p:sp>
          <p:nvSpPr>
            <p:cNvPr id="46" name="Oval 37"/>
            <p:cNvSpPr>
              <a:spLocks noChangeArrowheads="1"/>
            </p:cNvSpPr>
            <p:nvPr/>
          </p:nvSpPr>
          <p:spPr bwMode="auto">
            <a:xfrm>
              <a:off x="5868988" y="4649788"/>
              <a:ext cx="550863" cy="557213"/>
            </a:xfrm>
            <a:prstGeom prst="ellipse">
              <a:avLst/>
            </a:prstGeom>
            <a:solidFill>
              <a:srgbClr val="008000"/>
            </a:solidFill>
            <a:ln w="9525">
              <a:solidFill>
                <a:schemeClr val="tx1"/>
              </a:solidFill>
              <a:round/>
              <a:headEnd/>
              <a:tailEnd/>
            </a:ln>
          </p:spPr>
          <p:txBody>
            <a:bodyPr wrap="none" anchor="ctr"/>
            <a:lstStyle/>
            <a:p>
              <a:pPr algn="ctr"/>
              <a:endParaRPr lang="it-IT" sz="2400">
                <a:solidFill>
                  <a:schemeClr val="tx2"/>
                </a:solidFill>
                <a:latin typeface="Calibri" pitchFamily="34" charset="0"/>
              </a:endParaRPr>
            </a:p>
          </p:txBody>
        </p:sp>
        <p:sp>
          <p:nvSpPr>
            <p:cNvPr id="17429" name="Line 46"/>
            <p:cNvSpPr>
              <a:spLocks noChangeShapeType="1"/>
            </p:cNvSpPr>
            <p:nvPr/>
          </p:nvSpPr>
          <p:spPr bwMode="auto">
            <a:xfrm>
              <a:off x="6151563" y="4941888"/>
              <a:ext cx="1300163" cy="0"/>
            </a:xfrm>
            <a:prstGeom prst="line">
              <a:avLst/>
            </a:prstGeom>
            <a:noFill/>
            <a:ln w="38100">
              <a:solidFill>
                <a:schemeClr val="tx1"/>
              </a:solidFill>
              <a:round/>
              <a:headEnd/>
              <a:tailEnd type="triangle" w="med" len="med"/>
            </a:ln>
          </p:spPr>
          <p:txBody>
            <a:bodyPr/>
            <a:lstStyle/>
            <a:p>
              <a:endParaRPr lang="it-IT">
                <a:solidFill>
                  <a:schemeClr val="tx2"/>
                </a:solidFill>
              </a:endParaRPr>
            </a:p>
          </p:txBody>
        </p:sp>
        <p:sp>
          <p:nvSpPr>
            <p:cNvPr id="17424" name="Oval 38"/>
            <p:cNvSpPr>
              <a:spLocks noChangeArrowheads="1"/>
            </p:cNvSpPr>
            <p:nvPr/>
          </p:nvSpPr>
          <p:spPr bwMode="auto">
            <a:xfrm>
              <a:off x="6069013" y="5349876"/>
              <a:ext cx="300038" cy="455613"/>
            </a:xfrm>
            <a:prstGeom prst="ellipse">
              <a:avLst/>
            </a:prstGeom>
            <a:solidFill>
              <a:srgbClr val="FF6600"/>
            </a:solidFill>
            <a:ln w="9525">
              <a:solidFill>
                <a:schemeClr val="tx1"/>
              </a:solidFill>
              <a:round/>
              <a:headEnd/>
              <a:tailEnd/>
            </a:ln>
          </p:spPr>
          <p:txBody>
            <a:bodyPr wrap="none" anchor="ctr"/>
            <a:lstStyle/>
            <a:p>
              <a:pPr algn="ctr"/>
              <a:endParaRPr lang="it-IT" sz="2400">
                <a:solidFill>
                  <a:schemeClr val="tx2"/>
                </a:solidFill>
                <a:latin typeface="Calibri" pitchFamily="34" charset="0"/>
              </a:endParaRPr>
            </a:p>
          </p:txBody>
        </p:sp>
        <p:sp>
          <p:nvSpPr>
            <p:cNvPr id="17422" name="Line 36"/>
            <p:cNvSpPr>
              <a:spLocks noChangeShapeType="1"/>
            </p:cNvSpPr>
            <p:nvPr/>
          </p:nvSpPr>
          <p:spPr bwMode="auto">
            <a:xfrm flipV="1">
              <a:off x="6372225" y="5153026"/>
              <a:ext cx="1047750" cy="431800"/>
            </a:xfrm>
            <a:prstGeom prst="line">
              <a:avLst/>
            </a:prstGeom>
            <a:noFill/>
            <a:ln w="38100">
              <a:solidFill>
                <a:schemeClr val="tx1"/>
              </a:solidFill>
              <a:round/>
              <a:headEnd/>
              <a:tailEnd type="triangle" w="med" len="med"/>
            </a:ln>
          </p:spPr>
          <p:txBody>
            <a:bodyPr/>
            <a:lstStyle/>
            <a:p>
              <a:endParaRPr lang="it-IT">
                <a:solidFill>
                  <a:schemeClr val="tx2"/>
                </a:solidFill>
              </a:endParaRPr>
            </a:p>
          </p:txBody>
        </p:sp>
      </p:grpSp>
      <p:grpSp>
        <p:nvGrpSpPr>
          <p:cNvPr id="8" name="Gruppo 47" descr="Ya no es más la causa" title="Factor causal"/>
          <p:cNvGrpSpPr/>
          <p:nvPr/>
        </p:nvGrpSpPr>
        <p:grpSpPr>
          <a:xfrm>
            <a:off x="5919604" y="4406200"/>
            <a:ext cx="473234" cy="626781"/>
            <a:chOff x="396875" y="4289425"/>
            <a:chExt cx="1366813" cy="1295401"/>
          </a:xfrm>
        </p:grpSpPr>
        <p:sp>
          <p:nvSpPr>
            <p:cNvPr id="49"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a:lstStyle/>
            <a:p>
              <a:endParaRPr lang="it-IT">
                <a:solidFill>
                  <a:schemeClr val="tx2"/>
                </a:solidFill>
              </a:endParaRPr>
            </a:p>
          </p:txBody>
        </p:sp>
        <p:sp>
          <p:nvSpPr>
            <p:cNvPr id="50"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a:lstStyle/>
            <a:p>
              <a:endParaRPr lang="it-IT">
                <a:solidFill>
                  <a:schemeClr val="tx2"/>
                </a:solidFill>
              </a:endParaRPr>
            </a:p>
          </p:txBody>
        </p:sp>
      </p:grpSp>
      <p:sp>
        <p:nvSpPr>
          <p:cNvPr id="17426" name="AutoShape 40"/>
          <p:cNvSpPr>
            <a:spLocks noChangeArrowheads="1"/>
          </p:cNvSpPr>
          <p:nvPr/>
        </p:nvSpPr>
        <p:spPr bwMode="auto">
          <a:xfrm>
            <a:off x="7620001" y="4323079"/>
            <a:ext cx="914399" cy="840756"/>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s-ES" sz="1100" b="1" dirty="0" smtClean="0">
                <a:solidFill>
                  <a:schemeClr val="tx2"/>
                </a:solidFill>
                <a:latin typeface="Calibri" pitchFamily="34" charset="0"/>
              </a:rPr>
              <a:t>Enfermedad</a:t>
            </a:r>
          </a:p>
          <a:p>
            <a:pPr algn="ctr"/>
            <a:r>
              <a:rPr lang="es-ES" b="1" dirty="0" smtClean="0">
                <a:solidFill>
                  <a:schemeClr val="tx2"/>
                </a:solidFill>
                <a:latin typeface="Calibri" pitchFamily="34" charset="0"/>
              </a:rPr>
              <a:t>B</a:t>
            </a:r>
            <a:endParaRPr lang="es-ES" b="1" dirty="0">
              <a:solidFill>
                <a:schemeClr val="tx2"/>
              </a:solidFill>
              <a:latin typeface="Calibri" pitchFamily="34" charset="0"/>
            </a:endParaRPr>
          </a:p>
        </p:txBody>
      </p:sp>
    </p:spTree>
    <p:extLst>
      <p:ext uri="{BB962C8B-B14F-4D97-AF65-F5344CB8AC3E}">
        <p14:creationId xmlns:p14="http://schemas.microsoft.com/office/powerpoint/2010/main" val="2813044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ppt_x"/>
                                          </p:val>
                                        </p:tav>
                                        <p:tav tm="100000">
                                          <p:val>
                                            <p:strVal val="#ppt_x"/>
                                          </p:val>
                                        </p:tav>
                                      </p:tavLst>
                                    </p:anim>
                                    <p:anim calcmode="lin" valueType="num">
                                      <p:cBhvr additive="base">
                                        <p:cTn id="13"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31"/>
                                        </p:tgtEl>
                                        <p:attrNameLst>
                                          <p:attrName>style.visibility</p:attrName>
                                        </p:attrNameLst>
                                      </p:cBhvr>
                                      <p:to>
                                        <p:strVal val="visible"/>
                                      </p:to>
                                    </p:set>
                                    <p:animEffect transition="in" filter="diamond(in)">
                                      <p:cBhvr>
                                        <p:cTn id="18" dur="2000"/>
                                        <p:tgtEl>
                                          <p:spTgt spid="1743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7436"/>
                                        </p:tgtEl>
                                        <p:attrNameLst>
                                          <p:attrName>style.visibility</p:attrName>
                                        </p:attrNameLst>
                                      </p:cBhvr>
                                      <p:to>
                                        <p:strVal val="visible"/>
                                      </p:to>
                                    </p:set>
                                    <p:animEffect transition="in" filter="diamond(in)">
                                      <p:cBhvr>
                                        <p:cTn id="29" dur="2000"/>
                                        <p:tgtEl>
                                          <p:spTgt spid="1743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7430"/>
                                        </p:tgtEl>
                                        <p:attrNameLst>
                                          <p:attrName>style.visibility</p:attrName>
                                        </p:attrNameLst>
                                      </p:cBhvr>
                                      <p:to>
                                        <p:strVal val="visible"/>
                                      </p:to>
                                    </p:set>
                                    <p:animEffect transition="in" filter="diamond(in)">
                                      <p:cBhvr>
                                        <p:cTn id="34" dur="2000"/>
                                        <p:tgtEl>
                                          <p:spTgt spid="1743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amond(in)">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diamond(in)">
                                      <p:cBhvr>
                                        <p:cTn id="50" dur="2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amond(i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7426"/>
                                        </p:tgtEl>
                                        <p:attrNameLst>
                                          <p:attrName>style.visibility</p:attrName>
                                        </p:attrNameLst>
                                      </p:cBhvr>
                                      <p:to>
                                        <p:strVal val="visible"/>
                                      </p:to>
                                    </p:set>
                                    <p:animEffect transition="in" filter="diamond(in)">
                                      <p:cBhvr>
                                        <p:cTn id="66" dur="2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animBg="1"/>
      <p:bldP spid="17413" grpId="0"/>
      <p:bldP spid="17436" grpId="0" animBg="1"/>
      <p:bldP spid="17430" grpId="0" animBg="1"/>
      <p:bldP spid="174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533400" y="281490"/>
            <a:ext cx="7924800" cy="1143001"/>
          </a:xfrm>
        </p:spPr>
        <p:txBody>
          <a:bodyPr/>
          <a:lstStyle/>
          <a:p>
            <a:pPr algn="ctr"/>
            <a:r>
              <a:rPr lang="es-ES" sz="2800" b="1" dirty="0" smtClean="0">
                <a:solidFill>
                  <a:schemeClr val="tx2"/>
                </a:solidFill>
                <a:latin typeface="+mn-lt"/>
              </a:rPr>
              <a:t>Carga escondida de los defectos de nacimiento</a:t>
            </a:r>
          </a:p>
        </p:txBody>
      </p:sp>
      <p:pic>
        <p:nvPicPr>
          <p:cNvPr id="10" name="Picture 2" descr="http://www.dreamyoga.com/wp-content/uploads/2010/11/iceberg.jpg" title="Ilustración de un glaciar"/>
          <p:cNvPicPr>
            <a:picLocks noChangeAspect="1" noChangeArrowheads="1"/>
          </p:cNvPicPr>
          <p:nvPr/>
        </p:nvPicPr>
        <p:blipFill>
          <a:blip r:embed="rId3" cstate="print"/>
          <a:srcRect t="10345"/>
          <a:stretch>
            <a:fillRect/>
          </a:stretch>
        </p:blipFill>
        <p:spPr bwMode="auto">
          <a:xfrm>
            <a:off x="2481239" y="2065777"/>
            <a:ext cx="2565716" cy="2890662"/>
          </a:xfrm>
          <a:prstGeom prst="rect">
            <a:avLst/>
          </a:prstGeom>
          <a:noFill/>
        </p:spPr>
      </p:pic>
      <p:sp>
        <p:nvSpPr>
          <p:cNvPr id="7" name="CasellaDiTesto 6"/>
          <p:cNvSpPr txBox="1"/>
          <p:nvPr/>
        </p:nvSpPr>
        <p:spPr>
          <a:xfrm>
            <a:off x="2403404" y="1118945"/>
            <a:ext cx="2721386" cy="707886"/>
          </a:xfrm>
          <a:prstGeom prst="rect">
            <a:avLst/>
          </a:prstGeom>
          <a:noFill/>
        </p:spPr>
        <p:txBody>
          <a:bodyPr wrap="none" rtlCol="0">
            <a:spAutoFit/>
          </a:bodyPr>
          <a:lstStyle/>
          <a:p>
            <a:pPr algn="ctr"/>
            <a:r>
              <a:rPr lang="es-ES" sz="2000" b="1" dirty="0" smtClean="0">
                <a:solidFill>
                  <a:schemeClr val="tx2"/>
                </a:solidFill>
              </a:rPr>
              <a:t>Más fáciles de medir</a:t>
            </a:r>
          </a:p>
          <a:p>
            <a:pPr algn="ctr"/>
            <a:r>
              <a:rPr lang="es-ES" sz="2000" b="1" dirty="0" smtClean="0">
                <a:solidFill>
                  <a:schemeClr val="tx2"/>
                </a:solidFill>
              </a:rPr>
              <a:t>Medidas fácilmente disponibles</a:t>
            </a:r>
            <a:endParaRPr lang="es-ES" sz="2000" b="1" dirty="0">
              <a:solidFill>
                <a:schemeClr val="tx2"/>
              </a:solidFill>
            </a:endParaRPr>
          </a:p>
        </p:txBody>
      </p:sp>
      <p:sp>
        <p:nvSpPr>
          <p:cNvPr id="4" name="Right Brace 3" descr="Paréntesis derecho" title="Paréntesis"/>
          <p:cNvSpPr/>
          <p:nvPr/>
        </p:nvSpPr>
        <p:spPr>
          <a:xfrm>
            <a:off x="2056638" y="1766110"/>
            <a:ext cx="458724" cy="1524000"/>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chemeClr val="tx2"/>
              </a:solidFill>
            </a:endParaRPr>
          </a:p>
        </p:txBody>
      </p:sp>
      <p:sp>
        <p:nvSpPr>
          <p:cNvPr id="3" name="Rectangle 2"/>
          <p:cNvSpPr/>
          <p:nvPr/>
        </p:nvSpPr>
        <p:spPr>
          <a:xfrm>
            <a:off x="609600" y="1728136"/>
            <a:ext cx="1752600" cy="1631216"/>
          </a:xfrm>
          <a:prstGeom prst="rect">
            <a:avLst/>
          </a:prstGeom>
        </p:spPr>
        <p:txBody>
          <a:bodyPr wrap="square">
            <a:spAutoFit/>
          </a:bodyPr>
          <a:lstStyle/>
          <a:p>
            <a:pPr>
              <a:buClr>
                <a:schemeClr val="tx1"/>
              </a:buClr>
              <a:buSzPct val="75000"/>
            </a:pPr>
            <a:r>
              <a:rPr lang="es-ES" b="1" dirty="0">
                <a:solidFill>
                  <a:schemeClr val="tx2"/>
                </a:solidFill>
              </a:rPr>
              <a:t>Prevalencia </a:t>
            </a:r>
          </a:p>
          <a:p>
            <a:pPr>
              <a:buClr>
                <a:schemeClr val="tx1"/>
              </a:buClr>
              <a:buSzPct val="75000"/>
            </a:pPr>
            <a:r>
              <a:rPr lang="es-ES" b="1" dirty="0">
                <a:solidFill>
                  <a:schemeClr val="tx2"/>
                </a:solidFill>
              </a:rPr>
              <a:t>Mortalidad: </a:t>
            </a:r>
            <a:endParaRPr lang="es-ES" b="1" dirty="0" smtClean="0">
              <a:solidFill>
                <a:schemeClr val="tx2"/>
              </a:solidFill>
            </a:endParaRPr>
          </a:p>
          <a:p>
            <a:pPr marL="457200" indent="-457200">
              <a:buClr>
                <a:schemeClr val="tx1"/>
              </a:buClr>
              <a:buFont typeface="Wingdings" panose="05000000000000000000" pitchFamily="2" charset="2"/>
              <a:buChar char="§"/>
            </a:pPr>
            <a:r>
              <a:rPr lang="es-ES" sz="1600" b="1" dirty="0" smtClean="0">
                <a:solidFill>
                  <a:schemeClr val="tx2"/>
                </a:solidFill>
              </a:rPr>
              <a:t>Neonatal</a:t>
            </a:r>
          </a:p>
          <a:p>
            <a:pPr marL="457200" indent="-457200">
              <a:buClr>
                <a:schemeClr val="tx1"/>
              </a:buClr>
              <a:buFont typeface="Wingdings" panose="05000000000000000000" pitchFamily="2" charset="2"/>
              <a:buChar char="§"/>
            </a:pPr>
            <a:r>
              <a:rPr lang="es-ES" sz="1600" b="1" dirty="0" smtClean="0">
                <a:solidFill>
                  <a:schemeClr val="tx2"/>
                </a:solidFill>
              </a:rPr>
              <a:t>De bebés</a:t>
            </a:r>
          </a:p>
          <a:p>
            <a:pPr marL="457200" indent="-457200">
              <a:buClr>
                <a:schemeClr val="tx1"/>
              </a:buClr>
              <a:buFont typeface="Wingdings" panose="05000000000000000000" pitchFamily="2" charset="2"/>
              <a:buChar char="§"/>
            </a:pPr>
            <a:r>
              <a:rPr lang="es-ES" sz="1600" b="1" dirty="0" smtClean="0">
                <a:solidFill>
                  <a:schemeClr val="tx2"/>
                </a:solidFill>
              </a:rPr>
              <a:t>Menores de 5 </a:t>
            </a:r>
            <a:endParaRPr lang="es-ES" sz="1600" b="1" dirty="0">
              <a:solidFill>
                <a:schemeClr val="tx2"/>
              </a:solidFill>
            </a:endParaRPr>
          </a:p>
        </p:txBody>
      </p:sp>
      <p:sp>
        <p:nvSpPr>
          <p:cNvPr id="9" name="CasellaDiTesto 8"/>
          <p:cNvSpPr txBox="1"/>
          <p:nvPr/>
        </p:nvSpPr>
        <p:spPr>
          <a:xfrm>
            <a:off x="1920325" y="5017310"/>
            <a:ext cx="3505200" cy="1015663"/>
          </a:xfrm>
          <a:prstGeom prst="rect">
            <a:avLst/>
          </a:prstGeom>
          <a:noFill/>
        </p:spPr>
        <p:txBody>
          <a:bodyPr wrap="square" rtlCol="0">
            <a:spAutoFit/>
          </a:bodyPr>
          <a:lstStyle/>
          <a:p>
            <a:pPr algn="ctr"/>
            <a:r>
              <a:rPr lang="es-ES" sz="2000" b="1" dirty="0" smtClean="0">
                <a:solidFill>
                  <a:schemeClr val="tx2"/>
                </a:solidFill>
              </a:rPr>
              <a:t>Difíciles de medir</a:t>
            </a:r>
          </a:p>
          <a:p>
            <a:pPr algn="ctr"/>
            <a:r>
              <a:rPr lang="es-ES" sz="2000" b="1" dirty="0" smtClean="0">
                <a:solidFill>
                  <a:schemeClr val="tx2"/>
                </a:solidFill>
              </a:rPr>
              <a:t>Se evalúan con menor frecuencia</a:t>
            </a:r>
            <a:endParaRPr lang="es-ES" sz="2000" b="1" dirty="0">
              <a:solidFill>
                <a:schemeClr val="tx2"/>
              </a:solidFill>
            </a:endParaRPr>
          </a:p>
        </p:txBody>
      </p:sp>
      <p:sp>
        <p:nvSpPr>
          <p:cNvPr id="12" name="Right Brace 11" descr="Paréntesis orientados hacia la izquierda" title="Paréntesis"/>
          <p:cNvSpPr/>
          <p:nvPr/>
        </p:nvSpPr>
        <p:spPr>
          <a:xfrm flipH="1">
            <a:off x="4953000" y="1766110"/>
            <a:ext cx="596584" cy="4035286"/>
          </a:xfrm>
          <a:prstGeom prst="rightBrace">
            <a:avLst>
              <a:gd name="adj1" fmla="val 8333"/>
              <a:gd name="adj2" fmla="val 51331"/>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solidFill>
                <a:schemeClr val="tx2"/>
              </a:solidFill>
            </a:endParaRPr>
          </a:p>
        </p:txBody>
      </p:sp>
      <p:sp>
        <p:nvSpPr>
          <p:cNvPr id="13" name="Segnaposto contenuto 2"/>
          <p:cNvSpPr>
            <a:spLocks noGrp="1"/>
          </p:cNvSpPr>
          <p:nvPr>
            <p:ph idx="1"/>
          </p:nvPr>
        </p:nvSpPr>
        <p:spPr>
          <a:xfrm>
            <a:off x="5334000" y="1762796"/>
            <a:ext cx="3352800" cy="4038600"/>
          </a:xfrm>
        </p:spPr>
        <p:txBody>
          <a:bodyPr>
            <a:noAutofit/>
          </a:bodyPr>
          <a:lstStyle/>
          <a:p>
            <a:pPr marL="0" indent="0">
              <a:buClr>
                <a:schemeClr val="tx1"/>
              </a:buClr>
              <a:buSzPct val="80000"/>
              <a:buNone/>
            </a:pPr>
            <a:r>
              <a:rPr lang="es-ES" sz="1800" b="1" dirty="0">
                <a:solidFill>
                  <a:schemeClr val="tx2"/>
                </a:solidFill>
              </a:rPr>
              <a:t>Interrupción voluntaria del embarazo</a:t>
            </a:r>
          </a:p>
          <a:p>
            <a:pPr marL="0" indent="0">
              <a:buClr>
                <a:schemeClr val="tx1"/>
              </a:buClr>
              <a:buSzPct val="80000"/>
              <a:buNone/>
            </a:pPr>
            <a:r>
              <a:rPr lang="es-ES" sz="1800" b="1" dirty="0" smtClean="0">
                <a:solidFill>
                  <a:schemeClr val="tx2"/>
                </a:solidFill>
              </a:rPr>
              <a:t>Abortos espontáneos</a:t>
            </a:r>
          </a:p>
          <a:p>
            <a:pPr marL="0" indent="0">
              <a:buClr>
                <a:schemeClr val="tx1"/>
              </a:buClr>
              <a:buSzPct val="80000"/>
              <a:buNone/>
            </a:pPr>
            <a:r>
              <a:rPr lang="es-ES" sz="1800" b="1" dirty="0" smtClean="0">
                <a:solidFill>
                  <a:schemeClr val="tx2"/>
                </a:solidFill>
              </a:rPr>
              <a:t>Muertes fetales</a:t>
            </a:r>
            <a:endParaRPr lang="es-ES" sz="1800" b="1" dirty="0">
              <a:solidFill>
                <a:schemeClr val="tx2"/>
              </a:solidFill>
            </a:endParaRPr>
          </a:p>
          <a:p>
            <a:pPr marL="0" indent="0">
              <a:buClr>
                <a:schemeClr val="tx1"/>
              </a:buClr>
              <a:buSzPct val="80000"/>
              <a:buNone/>
            </a:pPr>
            <a:endParaRPr lang="es-ES" sz="1800" b="1" dirty="0" smtClean="0">
              <a:solidFill>
                <a:schemeClr val="tx2"/>
              </a:solidFill>
            </a:endParaRPr>
          </a:p>
          <a:p>
            <a:pPr marL="0" indent="0">
              <a:buClr>
                <a:schemeClr val="tx1"/>
              </a:buClr>
              <a:buSzPct val="80000"/>
              <a:buNone/>
            </a:pPr>
            <a:r>
              <a:rPr lang="es-ES" sz="1800" b="1" dirty="0" smtClean="0">
                <a:solidFill>
                  <a:schemeClr val="tx2"/>
                </a:solidFill>
              </a:rPr>
              <a:t>Comorbilidades</a:t>
            </a:r>
          </a:p>
          <a:p>
            <a:pPr marL="0" indent="0">
              <a:buClr>
                <a:schemeClr val="tx1"/>
              </a:buClr>
              <a:buSzPct val="80000"/>
              <a:buNone/>
            </a:pPr>
            <a:r>
              <a:rPr lang="es-ES" sz="1800" b="1" dirty="0" smtClean="0">
                <a:solidFill>
                  <a:schemeClr val="tx2"/>
                </a:solidFill>
              </a:rPr>
              <a:t>Tratamiento médico o quirúrgico</a:t>
            </a:r>
          </a:p>
          <a:p>
            <a:pPr marL="0" indent="0">
              <a:buClr>
                <a:schemeClr val="tx1"/>
              </a:buClr>
              <a:buSzPct val="80000"/>
              <a:buNone/>
            </a:pPr>
            <a:r>
              <a:rPr lang="es-ES" sz="1800" b="1" dirty="0" smtClean="0">
                <a:solidFill>
                  <a:schemeClr val="tx2"/>
                </a:solidFill>
              </a:rPr>
              <a:t>Hospitalizaciones</a:t>
            </a:r>
          </a:p>
          <a:p>
            <a:pPr marL="0" indent="0" eaLnBrk="1" hangingPunct="1">
              <a:buClr>
                <a:schemeClr val="tx1"/>
              </a:buClr>
              <a:buSzPct val="80000"/>
              <a:buNone/>
            </a:pPr>
            <a:r>
              <a:rPr lang="es-ES" sz="1800" b="1" dirty="0" smtClean="0">
                <a:solidFill>
                  <a:schemeClr val="tx2"/>
                </a:solidFill>
              </a:rPr>
              <a:t>Discapacidad a largo plazo</a:t>
            </a:r>
          </a:p>
          <a:p>
            <a:pPr marL="0" indent="0">
              <a:buClr>
                <a:schemeClr val="tx1"/>
              </a:buClr>
              <a:buSzPct val="80000"/>
              <a:buNone/>
            </a:pPr>
            <a:r>
              <a:rPr lang="es-ES" sz="1800" b="1" dirty="0" smtClean="0">
                <a:solidFill>
                  <a:schemeClr val="tx2"/>
                </a:solidFill>
              </a:rPr>
              <a:t>Calidad de vida</a:t>
            </a:r>
          </a:p>
          <a:p>
            <a:pPr marL="0" indent="0">
              <a:buClr>
                <a:schemeClr val="tx1"/>
              </a:buClr>
              <a:buSzPct val="80000"/>
              <a:buNone/>
            </a:pPr>
            <a:r>
              <a:rPr lang="es-ES" sz="1800" b="1" dirty="0" smtClean="0">
                <a:solidFill>
                  <a:schemeClr val="tx2"/>
                </a:solidFill>
              </a:rPr>
              <a:t>Impacto social o emocional </a:t>
            </a:r>
          </a:p>
          <a:p>
            <a:pPr marL="0" indent="0" eaLnBrk="1" hangingPunct="1">
              <a:buClr>
                <a:schemeClr val="tx1"/>
              </a:buClr>
              <a:buSzPct val="80000"/>
              <a:buNone/>
            </a:pPr>
            <a:r>
              <a:rPr lang="es-ES" sz="1800" b="1" dirty="0" smtClean="0">
                <a:solidFill>
                  <a:schemeClr val="tx2"/>
                </a:solidFill>
              </a:rPr>
              <a:t>Costo económico</a:t>
            </a:r>
          </a:p>
          <a:p>
            <a:pPr eaLnBrk="1" hangingPunct="1"/>
            <a:endParaRPr lang="es-ES" sz="1400" b="1" dirty="0" smtClean="0">
              <a:solidFill>
                <a:schemeClr val="tx2"/>
              </a:solidFill>
            </a:endParaRPr>
          </a:p>
          <a:p>
            <a:pPr eaLnBrk="1" hangingPunct="1"/>
            <a:endParaRPr lang="es-ES" sz="1400" b="1" dirty="0" smtClean="0">
              <a:solidFill>
                <a:schemeClr val="tx2"/>
              </a:solidFill>
            </a:endParaRPr>
          </a:p>
        </p:txBody>
      </p:sp>
    </p:spTree>
    <p:extLst>
      <p:ext uri="{BB962C8B-B14F-4D97-AF65-F5344CB8AC3E}">
        <p14:creationId xmlns:p14="http://schemas.microsoft.com/office/powerpoint/2010/main" val="2984137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534400" cy="487363"/>
          </a:xfrm>
        </p:spPr>
        <p:txBody>
          <a:bodyPr>
            <a:noAutofit/>
          </a:bodyPr>
          <a:lstStyle/>
          <a:p>
            <a:pPr algn="ctr"/>
            <a:r>
              <a:rPr lang="es-ES" sz="2800" b="1" dirty="0" smtClean="0">
                <a:solidFill>
                  <a:schemeClr val="tx2"/>
                </a:solidFill>
                <a:latin typeface="+mn-lt"/>
              </a:rPr>
              <a:t>Prevalencia de los defectos de nacimiento</a:t>
            </a:r>
            <a:endParaRPr lang="es-ES" sz="2800" b="1" dirty="0">
              <a:solidFill>
                <a:schemeClr val="tx2"/>
              </a:solidFill>
              <a:latin typeface="+mn-lt"/>
            </a:endParaRPr>
          </a:p>
        </p:txBody>
      </p:sp>
      <p:sp>
        <p:nvSpPr>
          <p:cNvPr id="3" name="Segnaposto contenuto 2"/>
          <p:cNvSpPr>
            <a:spLocks noGrp="1"/>
          </p:cNvSpPr>
          <p:nvPr>
            <p:ph idx="1"/>
          </p:nvPr>
        </p:nvSpPr>
        <p:spPr>
          <a:xfrm>
            <a:off x="457200" y="1371600"/>
            <a:ext cx="8229600" cy="4133055"/>
          </a:xfrm>
        </p:spPr>
        <p:txBody>
          <a:bodyPr>
            <a:noAutofit/>
          </a:bodyPr>
          <a:lstStyle/>
          <a:p>
            <a:pPr>
              <a:buClr>
                <a:schemeClr val="tx2"/>
              </a:buClr>
              <a:buSzPct val="65000"/>
              <a:buFont typeface="Wingdings" panose="05000000000000000000" pitchFamily="2" charset="2"/>
              <a:buChar char="q"/>
            </a:pPr>
            <a:r>
              <a:rPr lang="es-ES" sz="2200" b="1" dirty="0" smtClean="0">
                <a:solidFill>
                  <a:schemeClr val="tx2"/>
                </a:solidFill>
              </a:rPr>
              <a:t> La prevalencia de los defectos de nacimiento en el mundo muestra una amplia variación, la cual puede deberse a lo siguiente:</a:t>
            </a:r>
          </a:p>
          <a:p>
            <a:pPr lvl="1">
              <a:buClr>
                <a:schemeClr val="tx2"/>
              </a:buClr>
              <a:buSzPct val="65000"/>
              <a:buFont typeface="Arial" panose="020B0604020202020204" pitchFamily="34" charset="0"/>
              <a:buChar char="•"/>
            </a:pPr>
            <a:r>
              <a:rPr lang="es-ES" sz="2200" b="1" dirty="0">
                <a:solidFill>
                  <a:schemeClr val="tx2"/>
                </a:solidFill>
              </a:rPr>
              <a:t>diferencias reales en la población</a:t>
            </a:r>
          </a:p>
          <a:p>
            <a:pPr lvl="1">
              <a:buClr>
                <a:schemeClr val="tx2"/>
              </a:buClr>
              <a:buSzPct val="65000"/>
              <a:buFont typeface="Arial" panose="020B0604020202020204" pitchFamily="34" charset="0"/>
              <a:buChar char="•"/>
            </a:pPr>
            <a:r>
              <a:rPr lang="es-ES" sz="2200" b="1" dirty="0" smtClean="0">
                <a:solidFill>
                  <a:schemeClr val="tx2"/>
                </a:solidFill>
              </a:rPr>
              <a:t>problemas metodológicos (p. ej., definición, verificación del caso) </a:t>
            </a:r>
          </a:p>
          <a:p>
            <a:pPr>
              <a:buClr>
                <a:schemeClr val="tx2"/>
              </a:buClr>
              <a:buSzPct val="65000"/>
            </a:pPr>
            <a:endParaRPr lang="es-ES" sz="2200" b="1" dirty="0" smtClean="0">
              <a:solidFill>
                <a:schemeClr val="tx2"/>
              </a:solidFill>
            </a:endParaRPr>
          </a:p>
          <a:p>
            <a:pPr>
              <a:buClr>
                <a:schemeClr val="tx2"/>
              </a:buClr>
              <a:buSzPct val="65000"/>
              <a:buFont typeface="Wingdings" panose="05000000000000000000" pitchFamily="2" charset="2"/>
              <a:buChar char="q"/>
            </a:pPr>
            <a:r>
              <a:rPr lang="es-ES" sz="2200" b="1" dirty="0" smtClean="0">
                <a:solidFill>
                  <a:schemeClr val="tx2"/>
                </a:solidFill>
              </a:rPr>
              <a:t> Variaciones notables en la prevalencia que parecen ser reales:</a:t>
            </a:r>
          </a:p>
          <a:p>
            <a:pPr lvl="1">
              <a:buClr>
                <a:schemeClr val="tx2"/>
              </a:buClr>
              <a:buSzPct val="65000"/>
              <a:buFont typeface="Arial" panose="020B0604020202020204" pitchFamily="34" charset="0"/>
              <a:buChar char="•"/>
            </a:pPr>
            <a:r>
              <a:rPr lang="es-ES" sz="2200" b="1" dirty="0" smtClean="0">
                <a:solidFill>
                  <a:schemeClr val="tx2"/>
                </a:solidFill>
              </a:rPr>
              <a:t>Defectos del tubo neural</a:t>
            </a:r>
          </a:p>
          <a:p>
            <a:pPr lvl="1">
              <a:buClr>
                <a:schemeClr val="tx2"/>
              </a:buClr>
              <a:buSzPct val="65000"/>
              <a:buFont typeface="Arial" panose="020B0604020202020204" pitchFamily="34" charset="0"/>
              <a:buChar char="•"/>
            </a:pPr>
            <a:r>
              <a:rPr lang="es-ES" sz="2200" b="1" dirty="0" smtClean="0">
                <a:solidFill>
                  <a:schemeClr val="tx2"/>
                </a:solidFill>
              </a:rPr>
              <a:t>Hendiduras orales</a:t>
            </a:r>
          </a:p>
          <a:p>
            <a:pPr lvl="1">
              <a:buClr>
                <a:schemeClr val="tx2"/>
              </a:buClr>
              <a:buSzPct val="65000"/>
              <a:buFont typeface="Arial" panose="020B0604020202020204" pitchFamily="34" charset="0"/>
              <a:buChar char="•"/>
            </a:pPr>
            <a:r>
              <a:rPr lang="es-ES" sz="2200" b="1" dirty="0" smtClean="0">
                <a:solidFill>
                  <a:schemeClr val="tx2"/>
                </a:solidFill>
              </a:rPr>
              <a:t>Gastrosquisis</a:t>
            </a:r>
          </a:p>
          <a:p>
            <a:pPr lvl="1">
              <a:buClr>
                <a:schemeClr val="tx2"/>
              </a:buClr>
              <a:buSzPct val="65000"/>
              <a:buFont typeface="Arial" panose="020B0604020202020204" pitchFamily="34" charset="0"/>
              <a:buChar char="•"/>
            </a:pPr>
            <a:r>
              <a:rPr lang="es-ES" sz="2200" b="1" dirty="0" smtClean="0">
                <a:solidFill>
                  <a:schemeClr val="tx2"/>
                </a:solidFill>
              </a:rPr>
              <a:t>Síndrome de Down y otras trisomías (edad materna)</a:t>
            </a:r>
          </a:p>
        </p:txBody>
      </p:sp>
    </p:spTree>
    <p:extLst>
      <p:ext uri="{BB962C8B-B14F-4D97-AF65-F5344CB8AC3E}">
        <p14:creationId xmlns:p14="http://schemas.microsoft.com/office/powerpoint/2010/main" val="3945190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edge">
                                      <p:cBhvr>
                                        <p:cTn id="18" dur="2000"/>
                                        <p:tgtEl>
                                          <p:spTgt spid="3">
                                            <p:txEl>
                                              <p:pRg st="4" end="4"/>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2000"/>
                                        <p:tgtEl>
                                          <p:spTgt spid="3">
                                            <p:txEl>
                                              <p:pRg st="5" end="5"/>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2000"/>
                                        <p:tgtEl>
                                          <p:spTgt spid="3">
                                            <p:txEl>
                                              <p:pRg st="6" end="6"/>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2000"/>
                                        <p:tgtEl>
                                          <p:spTgt spid="3">
                                            <p:txEl>
                                              <p:pRg st="7" end="7"/>
                                            </p:txEl>
                                          </p:spTgt>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edg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s-ES" sz="3600" b="1" dirty="0" smtClean="0">
                <a:solidFill>
                  <a:schemeClr val="tx2"/>
                </a:solidFill>
                <a:latin typeface="+mn-lt"/>
              </a:rPr>
              <a:t>Mortalidad</a:t>
            </a:r>
            <a:endParaRPr lang="es-ES" sz="3600" b="1" dirty="0">
              <a:solidFill>
                <a:schemeClr val="tx2"/>
              </a:solidFill>
              <a:latin typeface="+mn-lt"/>
            </a:endParaRPr>
          </a:p>
        </p:txBody>
      </p:sp>
      <p:sp>
        <p:nvSpPr>
          <p:cNvPr id="3" name="Segnaposto contenuto 2"/>
          <p:cNvSpPr>
            <a:spLocks noGrp="1"/>
          </p:cNvSpPr>
          <p:nvPr>
            <p:ph idx="1"/>
          </p:nvPr>
        </p:nvSpPr>
        <p:spPr>
          <a:xfrm>
            <a:off x="2514600" y="1828800"/>
            <a:ext cx="4876800" cy="3505199"/>
          </a:xfrm>
        </p:spPr>
        <p:txBody>
          <a:bodyPr>
            <a:normAutofit fontScale="62500" lnSpcReduction="20000"/>
          </a:bodyPr>
          <a:lstStyle/>
          <a:p>
            <a:pPr>
              <a:lnSpc>
                <a:spcPts val="3600"/>
              </a:lnSpc>
              <a:buClr>
                <a:schemeClr val="tx2"/>
              </a:buClr>
              <a:buSzPct val="50000"/>
              <a:buFont typeface="Wingdings" panose="05000000000000000000" pitchFamily="2" charset="2"/>
              <a:buChar char="q"/>
            </a:pPr>
            <a:r>
              <a:rPr lang="es-ES" sz="2800" b="1" dirty="0" smtClean="0">
                <a:solidFill>
                  <a:schemeClr val="tx2"/>
                </a:solidFill>
              </a:rPr>
              <a:t> ETOPFA*</a:t>
            </a:r>
          </a:p>
          <a:p>
            <a:pPr>
              <a:lnSpc>
                <a:spcPts val="3600"/>
              </a:lnSpc>
              <a:buClr>
                <a:schemeClr val="tx2"/>
              </a:buClr>
              <a:buSzPct val="50000"/>
              <a:buFont typeface="Wingdings" panose="05000000000000000000" pitchFamily="2" charset="2"/>
              <a:buChar char="q"/>
            </a:pPr>
            <a:r>
              <a:rPr lang="es-ES" sz="2800" b="1" dirty="0" smtClean="0">
                <a:solidFill>
                  <a:schemeClr val="tx2"/>
                </a:solidFill>
              </a:rPr>
              <a:t> Muertes fetales</a:t>
            </a:r>
          </a:p>
          <a:p>
            <a:pPr>
              <a:lnSpc>
                <a:spcPts val="3600"/>
              </a:lnSpc>
              <a:buClr>
                <a:schemeClr val="tx2"/>
              </a:buClr>
              <a:buSzPct val="50000"/>
              <a:buFont typeface="Wingdings" panose="05000000000000000000" pitchFamily="2" charset="2"/>
              <a:buChar char="q"/>
            </a:pPr>
            <a:r>
              <a:rPr lang="es-ES" sz="2800" b="1" dirty="0" smtClean="0">
                <a:solidFill>
                  <a:schemeClr val="tx2"/>
                </a:solidFill>
              </a:rPr>
              <a:t> Mortalidad perinatal</a:t>
            </a:r>
          </a:p>
          <a:p>
            <a:pPr>
              <a:lnSpc>
                <a:spcPts val="3600"/>
              </a:lnSpc>
              <a:buClr>
                <a:schemeClr val="tx2"/>
              </a:buClr>
              <a:buSzPct val="50000"/>
              <a:buFont typeface="Wingdings" panose="05000000000000000000" pitchFamily="2" charset="2"/>
              <a:buChar char="q"/>
            </a:pPr>
            <a:r>
              <a:rPr lang="es-ES" sz="2800" b="1" dirty="0" smtClean="0">
                <a:solidFill>
                  <a:schemeClr val="tx2"/>
                </a:solidFill>
              </a:rPr>
              <a:t> Mortalidad neonatal</a:t>
            </a:r>
          </a:p>
          <a:p>
            <a:pPr>
              <a:lnSpc>
                <a:spcPts val="3600"/>
              </a:lnSpc>
              <a:buClr>
                <a:schemeClr val="tx2"/>
              </a:buClr>
              <a:buSzPct val="50000"/>
              <a:buFont typeface="Wingdings" panose="05000000000000000000" pitchFamily="2" charset="2"/>
              <a:buChar char="q"/>
            </a:pPr>
            <a:r>
              <a:rPr lang="es-ES" sz="2800" b="1" dirty="0" smtClean="0">
                <a:solidFill>
                  <a:schemeClr val="tx2"/>
                </a:solidFill>
              </a:rPr>
              <a:t> Mortalidad infantil</a:t>
            </a:r>
          </a:p>
          <a:p>
            <a:pPr>
              <a:lnSpc>
                <a:spcPts val="3600"/>
              </a:lnSpc>
              <a:buClr>
                <a:schemeClr val="tx2"/>
              </a:buClr>
              <a:buSzPct val="50000"/>
              <a:buFont typeface="Wingdings" panose="05000000000000000000" pitchFamily="2" charset="2"/>
              <a:buChar char="q"/>
            </a:pPr>
            <a:r>
              <a:rPr lang="es-ES" sz="2800" b="1" dirty="0" smtClean="0">
                <a:solidFill>
                  <a:schemeClr val="tx2"/>
                </a:solidFill>
              </a:rPr>
              <a:t> Mortalidad en menores de cinco años de edad</a:t>
            </a:r>
            <a:endParaRPr lang="es-ES" sz="2800" b="1" dirty="0">
              <a:solidFill>
                <a:schemeClr val="tx2"/>
              </a:solidFill>
            </a:endParaRPr>
          </a:p>
          <a:p>
            <a:pPr>
              <a:lnSpc>
                <a:spcPts val="3600"/>
              </a:lnSpc>
              <a:buClr>
                <a:schemeClr val="tx1"/>
              </a:buClr>
              <a:buSzPct val="75000"/>
              <a:buFont typeface="Wingdings" panose="05000000000000000000" pitchFamily="2" charset="2"/>
              <a:buChar char="q"/>
            </a:pPr>
            <a:endParaRPr lang="es-ES" sz="2800" b="1" dirty="0">
              <a:solidFill>
                <a:schemeClr val="tx2"/>
              </a:solidFill>
            </a:endParaRPr>
          </a:p>
          <a:p>
            <a:pPr>
              <a:lnSpc>
                <a:spcPts val="3600"/>
              </a:lnSpc>
              <a:buClr>
                <a:schemeClr val="tx1"/>
              </a:buClr>
              <a:buSzPct val="75000"/>
              <a:buFont typeface="Wingdings" panose="05000000000000000000" pitchFamily="2" charset="2"/>
              <a:buChar char="q"/>
            </a:pPr>
            <a:endParaRPr lang="es-ES" sz="2800" b="1" dirty="0">
              <a:solidFill>
                <a:schemeClr val="tx2"/>
              </a:solidFill>
            </a:endParaRPr>
          </a:p>
          <a:p>
            <a:pPr>
              <a:lnSpc>
                <a:spcPts val="3600"/>
              </a:lnSpc>
              <a:buClr>
                <a:schemeClr val="tx1"/>
              </a:buClr>
              <a:buSzPct val="75000"/>
              <a:buFont typeface="Wingdings" panose="05000000000000000000" pitchFamily="2" charset="2"/>
              <a:buChar char="q"/>
            </a:pPr>
            <a:endParaRPr lang="es-ES" sz="2800" b="1" dirty="0">
              <a:solidFill>
                <a:schemeClr val="tx2"/>
              </a:solidFill>
            </a:endParaRPr>
          </a:p>
        </p:txBody>
      </p:sp>
      <p:sp>
        <p:nvSpPr>
          <p:cNvPr id="4" name="Rectangle 3"/>
          <p:cNvSpPr/>
          <p:nvPr/>
        </p:nvSpPr>
        <p:spPr>
          <a:xfrm>
            <a:off x="457200" y="5410200"/>
            <a:ext cx="7467600" cy="400110"/>
          </a:xfrm>
          <a:prstGeom prst="rect">
            <a:avLst/>
          </a:prstGeom>
        </p:spPr>
        <p:txBody>
          <a:bodyPr wrap="square">
            <a:spAutoFit/>
          </a:bodyPr>
          <a:lstStyle/>
          <a:p>
            <a:r>
              <a:rPr lang="en-US" sz="2000" b="1" dirty="0" smtClean="0">
                <a:solidFill>
                  <a:schemeClr val="tx2"/>
                </a:solidFill>
                <a:sym typeface="Symbol"/>
              </a:rPr>
              <a:t></a:t>
            </a:r>
            <a:r>
              <a:rPr lang="es-ES" sz="2000" b="1" dirty="0" smtClean="0">
                <a:solidFill>
                  <a:schemeClr val="tx2"/>
                </a:solidFill>
              </a:rPr>
              <a:t> Siglas en inglés de interrupción voluntaria del embarazo por anomalías congénitas. </a:t>
            </a:r>
          </a:p>
        </p:txBody>
      </p:sp>
    </p:spTree>
    <p:extLst>
      <p:ext uri="{BB962C8B-B14F-4D97-AF65-F5344CB8AC3E}">
        <p14:creationId xmlns:p14="http://schemas.microsoft.com/office/powerpoint/2010/main" val="1421324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3819"/>
            <a:ext cx="7905750" cy="1711325"/>
          </a:xfrm>
        </p:spPr>
        <p:txBody>
          <a:bodyPr>
            <a:normAutofit/>
          </a:bodyPr>
          <a:lstStyle/>
          <a:p>
            <a:pPr algn="ctr"/>
            <a:r>
              <a:rPr lang="es-ES" sz="2400" b="1" dirty="0" smtClean="0">
                <a:solidFill>
                  <a:schemeClr val="tx2"/>
                </a:solidFill>
                <a:latin typeface="+mn-lt"/>
              </a:rPr>
              <a:t>Mortalidad general en menores de cinco años (línea) y porcentaje de muertes debidas a defectos de nacimiento (barras) por región de la OMS e ingresos del país</a:t>
            </a:r>
            <a:endParaRPr lang="es-ES" sz="2400" b="1" dirty="0">
              <a:solidFill>
                <a:schemeClr val="tx2"/>
              </a:solidFill>
              <a:latin typeface="+mn-lt"/>
            </a:endParaRPr>
          </a:p>
        </p:txBody>
      </p:sp>
      <p:graphicFrame>
        <p:nvGraphicFramePr>
          <p:cNvPr id="15" name="Grafico 14" descr="Gráfico de mortalidad general en menores de cinco años y porcentaje de muertes debidas a defectos de nacimiento por región de la OMS e ingresos del país." title="Gráfico"/>
          <p:cNvGraphicFramePr>
            <a:graphicFrameLocks/>
          </p:cNvGraphicFramePr>
          <p:nvPr>
            <p:extLst>
              <p:ext uri="{D42A27DB-BD31-4B8C-83A1-F6EECF244321}">
                <p14:modId xmlns:p14="http://schemas.microsoft.com/office/powerpoint/2010/main" val="570113254"/>
              </p:ext>
            </p:extLst>
          </p:nvPr>
        </p:nvGraphicFramePr>
        <p:xfrm>
          <a:off x="995350" y="1765144"/>
          <a:ext cx="7153300" cy="347187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uppo 11" descr="Leyenda que representa a países, ingresos, regiones de la OMS" title="Leyenda"/>
          <p:cNvGrpSpPr/>
          <p:nvPr/>
        </p:nvGrpSpPr>
        <p:grpSpPr>
          <a:xfrm>
            <a:off x="539552" y="5257800"/>
            <a:ext cx="8604448" cy="1419999"/>
            <a:chOff x="539552" y="5095903"/>
            <a:chExt cx="8604448" cy="1419999"/>
          </a:xfrm>
        </p:grpSpPr>
        <p:sp>
          <p:nvSpPr>
            <p:cNvPr id="4" name="CasellaDiTesto 3"/>
            <p:cNvSpPr txBox="1"/>
            <p:nvPr/>
          </p:nvSpPr>
          <p:spPr>
            <a:xfrm>
              <a:off x="539552" y="5095903"/>
              <a:ext cx="8064896" cy="954107"/>
            </a:xfrm>
            <a:prstGeom prst="rect">
              <a:avLst/>
            </a:prstGeom>
            <a:noFill/>
          </p:spPr>
          <p:txBody>
            <a:bodyPr wrap="square" rtlCol="0">
              <a:spAutoFit/>
            </a:bodyPr>
            <a:lstStyle/>
            <a:p>
              <a:r>
                <a:rPr lang="es-ES" sz="1400" b="1" dirty="0" smtClean="0">
                  <a:solidFill>
                    <a:schemeClr val="tx2"/>
                  </a:solidFill>
                </a:rPr>
                <a:t>Leyenda</a:t>
              </a:r>
            </a:p>
            <a:p>
              <a:r>
                <a:rPr lang="es-ES" sz="1400" b="1" dirty="0" smtClean="0">
                  <a:solidFill>
                    <a:schemeClr val="tx2"/>
                  </a:solidFill>
                </a:rPr>
                <a:t>Ingresos de los países:  H= Sigla en inglés de "alto", UM= Siglas en inglés de "medio-alto", LM= Siglas en inglés de "medio-bajo", L= Sigla en inglés de "bajo" </a:t>
              </a:r>
            </a:p>
            <a:p>
              <a:r>
                <a:rPr lang="es-ES" sz="1400" b="1" dirty="0" smtClean="0">
                  <a:solidFill>
                    <a:schemeClr val="tx2"/>
                  </a:solidFill>
                </a:rPr>
                <a:t>Regiones de la OMS: AFR= África, AM= Américas, EM= Mediterráneo oriental, EUR= Europa, SEA= Sureste asiático, WP= Pacífico occidental   </a:t>
              </a:r>
              <a:endParaRPr lang="es-ES" sz="1400" b="1" dirty="0">
                <a:solidFill>
                  <a:schemeClr val="tx2"/>
                </a:solidFill>
              </a:endParaRPr>
            </a:p>
          </p:txBody>
        </p:sp>
        <p:sp>
          <p:nvSpPr>
            <p:cNvPr id="9" name="Rettangolo 8"/>
            <p:cNvSpPr/>
            <p:nvPr/>
          </p:nvSpPr>
          <p:spPr>
            <a:xfrm>
              <a:off x="2673417" y="6238903"/>
              <a:ext cx="6470583" cy="276999"/>
            </a:xfrm>
            <a:prstGeom prst="rect">
              <a:avLst/>
            </a:prstGeom>
          </p:spPr>
          <p:txBody>
            <a:bodyPr wrap="square">
              <a:spAutoFit/>
            </a:bodyPr>
            <a:lstStyle/>
            <a:p>
              <a:pPr algn="ctr"/>
              <a:r>
                <a:rPr lang="es-ES" sz="1200" b="1" dirty="0" smtClean="0">
                  <a:solidFill>
                    <a:schemeClr val="tx2"/>
                  </a:solidFill>
                </a:rPr>
                <a:t>World Health Statistics 2010 data  http://apps.who.int/gho/data/view.main.POP2020?lang=en</a:t>
              </a:r>
              <a:endParaRPr lang="es-ES" sz="1200" dirty="0">
                <a:solidFill>
                  <a:schemeClr val="tx2"/>
                </a:solidFill>
              </a:endParaRPr>
            </a:p>
          </p:txBody>
        </p:sp>
      </p:grpSp>
    </p:spTree>
    <p:extLst>
      <p:ext uri="{BB962C8B-B14F-4D97-AF65-F5344CB8AC3E}">
        <p14:creationId xmlns:p14="http://schemas.microsoft.com/office/powerpoint/2010/main" val="36352473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365125"/>
            <a:ext cx="8229600" cy="777875"/>
          </a:xfrm>
        </p:spPr>
        <p:txBody>
          <a:bodyPr anchor="ctr"/>
          <a:lstStyle/>
          <a:p>
            <a:pPr algn="ctr" eaLnBrk="1" hangingPunct="1"/>
            <a:r>
              <a:rPr lang="es-ES" sz="3200" b="1" dirty="0" smtClean="0">
                <a:solidFill>
                  <a:schemeClr val="tx2"/>
                </a:solidFill>
                <a:latin typeface="+mn-lt"/>
              </a:rPr>
              <a:t>Diagnóstico preciso</a:t>
            </a:r>
          </a:p>
        </p:txBody>
      </p:sp>
      <p:grpSp>
        <p:nvGrpSpPr>
          <p:cNvPr id="2" name="Gruppo 5" descr="La experiencia, el equipo, el genetista clínico, la red de ayuda diagnóstica contribuyen a un diagnóstico preciso" title="Flecha"/>
          <p:cNvGrpSpPr>
            <a:grpSpLocks/>
          </p:cNvGrpSpPr>
          <p:nvPr/>
        </p:nvGrpSpPr>
        <p:grpSpPr bwMode="auto">
          <a:xfrm>
            <a:off x="5345956" y="1369367"/>
            <a:ext cx="3569444" cy="2160240"/>
            <a:chOff x="3995936" y="1484784"/>
            <a:chExt cx="2808334" cy="1492744"/>
          </a:xfrm>
        </p:grpSpPr>
        <p:sp>
          <p:nvSpPr>
            <p:cNvPr id="4" name="Freccia a destra 3"/>
            <p:cNvSpPr/>
            <p:nvPr/>
          </p:nvSpPr>
          <p:spPr>
            <a:xfrm rot="10800000">
              <a:off x="3995936" y="1484784"/>
              <a:ext cx="2808334"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dirty="0">
                <a:solidFill>
                  <a:schemeClr val="bg1"/>
                </a:solidFill>
              </a:endParaRPr>
            </a:p>
          </p:txBody>
        </p:sp>
        <p:sp>
          <p:nvSpPr>
            <p:cNvPr id="27663" name="CasellaDiTesto 4"/>
            <p:cNvSpPr txBox="1">
              <a:spLocks noChangeArrowheads="1"/>
            </p:cNvSpPr>
            <p:nvPr/>
          </p:nvSpPr>
          <p:spPr bwMode="auto">
            <a:xfrm>
              <a:off x="4544746" y="1866831"/>
              <a:ext cx="1947140" cy="701832"/>
            </a:xfrm>
            <a:prstGeom prst="rect">
              <a:avLst/>
            </a:prstGeom>
            <a:noFill/>
            <a:ln w="9525">
              <a:noFill/>
              <a:miter lim="800000"/>
              <a:headEnd/>
              <a:tailEnd/>
            </a:ln>
          </p:spPr>
          <p:txBody>
            <a:bodyPr wrap="none">
              <a:spAutoFit/>
            </a:bodyPr>
            <a:lstStyle/>
            <a:p>
              <a:r>
                <a:rPr lang="es-ES" sz="2000" b="1" dirty="0">
                  <a:solidFill>
                    <a:srgbClr val="000000"/>
                  </a:solidFill>
                  <a:latin typeface="Calibri" pitchFamily="34" charset="0"/>
                </a:rPr>
                <a:t>Experiencia, equipo,</a:t>
              </a:r>
            </a:p>
            <a:p>
              <a:r>
                <a:rPr lang="es-ES" sz="2000" b="1" dirty="0">
                  <a:solidFill>
                    <a:srgbClr val="000000"/>
                  </a:solidFill>
                  <a:latin typeface="Calibri" pitchFamily="34" charset="0"/>
                </a:rPr>
                <a:t>genetista clínico, </a:t>
              </a:r>
            </a:p>
            <a:p>
              <a:r>
                <a:rPr lang="es-ES" sz="2000" b="1" dirty="0">
                  <a:solidFill>
                    <a:srgbClr val="000000"/>
                  </a:solidFill>
                  <a:latin typeface="Calibri" pitchFamily="34" charset="0"/>
                </a:rPr>
                <a:t>red de ayuda diagnóstica</a:t>
              </a:r>
            </a:p>
          </p:txBody>
        </p:sp>
      </p:grpSp>
      <p:sp>
        <p:nvSpPr>
          <p:cNvPr id="3" name="Segnaposto contenuto 2"/>
          <p:cNvSpPr>
            <a:spLocks noGrp="1"/>
          </p:cNvSpPr>
          <p:nvPr>
            <p:ph idx="1"/>
          </p:nvPr>
        </p:nvSpPr>
        <p:spPr>
          <a:xfrm>
            <a:off x="457200" y="1577752"/>
            <a:ext cx="5554960" cy="2079848"/>
          </a:xfrm>
        </p:spPr>
        <p:txBody>
          <a:bodyPr rtlCol="0">
            <a:normAutofit/>
          </a:bodyPr>
          <a:lstStyle/>
          <a:p>
            <a:pPr>
              <a:buClr>
                <a:schemeClr val="tx2"/>
              </a:buClr>
              <a:buSzPct val="80000"/>
              <a:defRPr/>
            </a:pPr>
            <a:r>
              <a:rPr lang="es-ES" sz="2400" b="1" dirty="0" smtClean="0">
                <a:solidFill>
                  <a:schemeClr val="tx2"/>
                </a:solidFill>
              </a:rPr>
              <a:t>Prenatal</a:t>
            </a:r>
          </a:p>
          <a:p>
            <a:pPr>
              <a:buClr>
                <a:schemeClr val="tx2"/>
              </a:buClr>
              <a:buSzPct val="80000"/>
              <a:defRPr/>
            </a:pPr>
            <a:r>
              <a:rPr lang="es-ES" sz="2400" b="1" dirty="0" smtClean="0">
                <a:solidFill>
                  <a:schemeClr val="tx2"/>
                </a:solidFill>
              </a:rPr>
              <a:t>Posnatal</a:t>
            </a:r>
          </a:p>
          <a:p>
            <a:pPr>
              <a:buClr>
                <a:schemeClr val="tx2"/>
              </a:buClr>
              <a:buSzPct val="80000"/>
              <a:defRPr/>
            </a:pPr>
            <a:r>
              <a:rPr lang="es-ES" sz="2400" b="1" dirty="0" smtClean="0">
                <a:solidFill>
                  <a:schemeClr val="tx2"/>
                </a:solidFill>
              </a:rPr>
              <a:t>Anomalías (externas/internas)</a:t>
            </a:r>
          </a:p>
          <a:p>
            <a:pPr>
              <a:buClr>
                <a:schemeClr val="tx2"/>
              </a:buClr>
              <a:buSzPct val="80000"/>
              <a:defRPr/>
            </a:pPr>
            <a:r>
              <a:rPr lang="es-ES" sz="2400" b="1" dirty="0" smtClean="0">
                <a:solidFill>
                  <a:schemeClr val="tx2"/>
                </a:solidFill>
              </a:rPr>
              <a:t>Síndromes</a:t>
            </a:r>
          </a:p>
          <a:p>
            <a:pPr lvl="1" eaLnBrk="1" fontAlgn="auto" hangingPunct="1">
              <a:spcAft>
                <a:spcPts val="0"/>
              </a:spcAft>
              <a:defRPr/>
            </a:pPr>
            <a:endParaRPr lang="es-ES" dirty="0" smtClean="0">
              <a:solidFill>
                <a:schemeClr val="tx2"/>
              </a:solidFill>
            </a:endParaRPr>
          </a:p>
          <a:p>
            <a:pPr eaLnBrk="1" fontAlgn="auto" hangingPunct="1">
              <a:spcAft>
                <a:spcPts val="0"/>
              </a:spcAft>
              <a:defRPr/>
            </a:pPr>
            <a:endParaRPr lang="es-ES" dirty="0" smtClean="0">
              <a:solidFill>
                <a:schemeClr val="tx2"/>
              </a:solidFill>
            </a:endParaRPr>
          </a:p>
          <a:p>
            <a:pPr eaLnBrk="1" fontAlgn="auto" hangingPunct="1">
              <a:spcAft>
                <a:spcPts val="0"/>
              </a:spcAft>
              <a:buNone/>
              <a:defRPr/>
            </a:pPr>
            <a:endParaRPr lang="es-ES" dirty="0" smtClean="0">
              <a:solidFill>
                <a:schemeClr val="tx2"/>
              </a:solidFill>
            </a:endParaRPr>
          </a:p>
        </p:txBody>
      </p:sp>
      <p:pic>
        <p:nvPicPr>
          <p:cNvPr id="12" name="Picture 2" descr="Sitio web para hacer diagnósticos" title="Captura de pantalla de sitio web"/>
          <p:cNvPicPr>
            <a:picLocks noChangeAspect="1" noChangeArrowheads="1"/>
          </p:cNvPicPr>
          <p:nvPr/>
        </p:nvPicPr>
        <p:blipFill>
          <a:blip r:embed="rId3" cstate="print"/>
          <a:srcRect l="32996" t="10178" r="5253" b="54820"/>
          <a:stretch>
            <a:fillRect/>
          </a:stretch>
        </p:blipFill>
        <p:spPr bwMode="auto">
          <a:xfrm>
            <a:off x="1641691" y="4031673"/>
            <a:ext cx="5860618" cy="1868603"/>
          </a:xfrm>
          <a:prstGeom prst="rect">
            <a:avLst/>
          </a:prstGeom>
          <a:noFill/>
          <a:ln w="9525">
            <a:solidFill>
              <a:srgbClr val="00B0F0"/>
            </a:solidFill>
            <a:miter lim="800000"/>
            <a:headEnd/>
            <a:tailEnd/>
          </a:ln>
        </p:spPr>
      </p:pic>
      <p:sp>
        <p:nvSpPr>
          <p:cNvPr id="8" name="Rettangolo 7"/>
          <p:cNvSpPr/>
          <p:nvPr/>
        </p:nvSpPr>
        <p:spPr>
          <a:xfrm>
            <a:off x="2786286" y="5966538"/>
            <a:ext cx="3395481" cy="461665"/>
          </a:xfrm>
          <a:prstGeom prst="rect">
            <a:avLst/>
          </a:prstGeom>
        </p:spPr>
        <p:txBody>
          <a:bodyPr wrap="none">
            <a:spAutoFit/>
          </a:bodyPr>
          <a:lstStyle/>
          <a:p>
            <a:r>
              <a:rPr lang="es-ES" sz="2400" b="1" dirty="0" smtClean="0">
                <a:solidFill>
                  <a:schemeClr val="tx2"/>
                </a:solidFill>
              </a:rPr>
              <a:t>http://www.skeldys.org/</a:t>
            </a:r>
            <a:endParaRPr lang="es-ES" sz="2400" b="1" dirty="0">
              <a:solidFill>
                <a:schemeClr val="tx2"/>
              </a:solidFill>
            </a:endParaRPr>
          </a:p>
        </p:txBody>
      </p:sp>
    </p:spTree>
    <p:extLst>
      <p:ext uri="{BB962C8B-B14F-4D97-AF65-F5344CB8AC3E}">
        <p14:creationId xmlns:p14="http://schemas.microsoft.com/office/powerpoint/2010/main" val="2507841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517525"/>
            <a:ext cx="8229600" cy="777875"/>
          </a:xfrm>
        </p:spPr>
        <p:txBody>
          <a:bodyPr anchor="ctr"/>
          <a:lstStyle/>
          <a:p>
            <a:pPr algn="ctr" eaLnBrk="1" hangingPunct="1"/>
            <a:r>
              <a:rPr lang="es-ES" sz="3200" b="1" dirty="0" smtClean="0">
                <a:solidFill>
                  <a:schemeClr val="tx2"/>
                </a:solidFill>
                <a:latin typeface="+mn-lt"/>
              </a:rPr>
              <a:t>Consejería eficaz</a:t>
            </a:r>
          </a:p>
        </p:txBody>
      </p:sp>
      <p:grpSp>
        <p:nvGrpSpPr>
          <p:cNvPr id="2" name="Gruppo 6" descr="La consejería es un arte, pero puede aprenderse: Directrices" title="Ilustración de una flecha"/>
          <p:cNvGrpSpPr>
            <a:grpSpLocks/>
          </p:cNvGrpSpPr>
          <p:nvPr/>
        </p:nvGrpSpPr>
        <p:grpSpPr bwMode="auto">
          <a:xfrm>
            <a:off x="5410199" y="1295400"/>
            <a:ext cx="3312369" cy="2232248"/>
            <a:chOff x="3995936" y="1484784"/>
            <a:chExt cx="2808312" cy="1492744"/>
          </a:xfrm>
        </p:grpSpPr>
        <p:sp>
          <p:nvSpPr>
            <p:cNvPr id="8" name="Freccia a destra 7"/>
            <p:cNvSpPr/>
            <p:nvPr/>
          </p:nvSpPr>
          <p:spPr>
            <a:xfrm rot="10800000">
              <a:off x="3995936" y="1484784"/>
              <a:ext cx="2808312"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solidFill>
                  <a:schemeClr val="tx2"/>
                </a:solidFill>
              </a:endParaRPr>
            </a:p>
          </p:txBody>
        </p:sp>
        <p:sp>
          <p:nvSpPr>
            <p:cNvPr id="27661" name="CasellaDiTesto 8"/>
            <p:cNvSpPr txBox="1">
              <a:spLocks noChangeArrowheads="1"/>
            </p:cNvSpPr>
            <p:nvPr/>
          </p:nvSpPr>
          <p:spPr bwMode="auto">
            <a:xfrm>
              <a:off x="4509978" y="1912315"/>
              <a:ext cx="2070131" cy="679192"/>
            </a:xfrm>
            <a:prstGeom prst="rect">
              <a:avLst/>
            </a:prstGeom>
            <a:noFill/>
            <a:ln w="9525">
              <a:noFill/>
              <a:miter lim="800000"/>
              <a:headEnd/>
              <a:tailEnd/>
            </a:ln>
          </p:spPr>
          <p:txBody>
            <a:bodyPr wrap="none">
              <a:spAutoFit/>
            </a:bodyPr>
            <a:lstStyle/>
            <a:p>
              <a:r>
                <a:rPr lang="es-ES" sz="2000" b="1" dirty="0" smtClean="0">
                  <a:solidFill>
                    <a:schemeClr val="tx2"/>
                  </a:solidFill>
                </a:rPr>
                <a:t>La consejería es un arte,  </a:t>
              </a:r>
            </a:p>
            <a:p>
              <a:r>
                <a:rPr lang="es-ES" sz="2000" b="1" dirty="0" smtClean="0">
                  <a:solidFill>
                    <a:schemeClr val="tx2"/>
                  </a:solidFill>
                </a:rPr>
                <a:t>pero puede aprenderse:</a:t>
              </a:r>
            </a:p>
            <a:p>
              <a:r>
                <a:rPr lang="es-ES" sz="2000" b="1" dirty="0" smtClean="0">
                  <a:solidFill>
                    <a:schemeClr val="tx2"/>
                  </a:solidFill>
                </a:rPr>
                <a:t>Directrices</a:t>
              </a:r>
              <a:endParaRPr lang="es-ES" sz="2000" b="1" dirty="0">
                <a:solidFill>
                  <a:schemeClr val="tx2"/>
                </a:solidFill>
              </a:endParaRPr>
            </a:p>
          </p:txBody>
        </p:sp>
      </p:grpSp>
      <p:sp>
        <p:nvSpPr>
          <p:cNvPr id="3" name="Segnaposto contenuto 2"/>
          <p:cNvSpPr>
            <a:spLocks noGrp="1"/>
          </p:cNvSpPr>
          <p:nvPr>
            <p:ph idx="1"/>
          </p:nvPr>
        </p:nvSpPr>
        <p:spPr>
          <a:xfrm>
            <a:off x="323528" y="1747992"/>
            <a:ext cx="4934272" cy="1535800"/>
          </a:xfrm>
        </p:spPr>
        <p:txBody>
          <a:bodyPr rtlCol="0">
            <a:normAutofit lnSpcReduction="10000"/>
          </a:bodyPr>
          <a:lstStyle/>
          <a:p>
            <a:pPr>
              <a:defRPr/>
            </a:pPr>
            <a:r>
              <a:rPr lang="es-ES" sz="2400" b="1" dirty="0" smtClean="0">
                <a:solidFill>
                  <a:schemeClr val="tx2"/>
                </a:solidFill>
              </a:rPr>
              <a:t>Antes del nacimiento</a:t>
            </a:r>
          </a:p>
          <a:p>
            <a:pPr>
              <a:defRPr/>
            </a:pPr>
            <a:r>
              <a:rPr lang="es-ES" sz="2400" b="1" dirty="0" smtClean="0">
                <a:solidFill>
                  <a:schemeClr val="tx2"/>
                </a:solidFill>
              </a:rPr>
              <a:t>Al momento del nacimiento o del diagnóstico </a:t>
            </a:r>
          </a:p>
          <a:p>
            <a:pPr>
              <a:defRPr/>
            </a:pPr>
            <a:r>
              <a:rPr lang="es-ES" sz="2400" b="1" dirty="0" smtClean="0">
                <a:solidFill>
                  <a:schemeClr val="tx2"/>
                </a:solidFill>
              </a:rPr>
              <a:t>Consejería de riesgo recurrente</a:t>
            </a:r>
          </a:p>
          <a:p>
            <a:pPr eaLnBrk="1" fontAlgn="auto" hangingPunct="1">
              <a:spcAft>
                <a:spcPts val="0"/>
              </a:spcAft>
              <a:defRPr/>
            </a:pPr>
            <a:endParaRPr lang="es-ES" dirty="0" smtClean="0">
              <a:solidFill>
                <a:schemeClr val="tx2"/>
              </a:solidFill>
            </a:endParaRPr>
          </a:p>
          <a:p>
            <a:pPr eaLnBrk="1" fontAlgn="auto" hangingPunct="1">
              <a:spcAft>
                <a:spcPts val="0"/>
              </a:spcAft>
              <a:buNone/>
              <a:defRPr/>
            </a:pPr>
            <a:endParaRPr lang="es-ES" dirty="0" smtClean="0">
              <a:solidFill>
                <a:schemeClr val="tx2"/>
              </a:solidFill>
            </a:endParaRPr>
          </a:p>
        </p:txBody>
      </p:sp>
      <p:grpSp>
        <p:nvGrpSpPr>
          <p:cNvPr id="4" name="Gruppo 17" descr="Título de la revista &quot;Skotko Pediatrics&quot;" title="Captura de pantalla de revista"/>
          <p:cNvGrpSpPr/>
          <p:nvPr/>
        </p:nvGrpSpPr>
        <p:grpSpPr>
          <a:xfrm>
            <a:off x="323528" y="3345711"/>
            <a:ext cx="4104456" cy="1030674"/>
            <a:chOff x="827584" y="3861048"/>
            <a:chExt cx="4392488" cy="1334652"/>
          </a:xfrm>
        </p:grpSpPr>
        <p:pic>
          <p:nvPicPr>
            <p:cNvPr id="16" name="Picture 2" descr="Título del artículo" title="Captura de pantalla del título del artículo"/>
            <p:cNvPicPr>
              <a:picLocks noChangeAspect="1" noChangeArrowheads="1"/>
            </p:cNvPicPr>
            <p:nvPr/>
          </p:nvPicPr>
          <p:blipFill>
            <a:blip r:embed="rId3" cstate="print"/>
            <a:srcRect l="18677" t="10178" r="16887" b="65409"/>
            <a:stretch>
              <a:fillRect/>
            </a:stretch>
          </p:blipFill>
          <p:spPr bwMode="auto">
            <a:xfrm>
              <a:off x="827584" y="3861048"/>
              <a:ext cx="4392488" cy="936104"/>
            </a:xfrm>
            <a:prstGeom prst="rect">
              <a:avLst/>
            </a:prstGeom>
            <a:noFill/>
            <a:ln w="9525">
              <a:solidFill>
                <a:srgbClr val="0070C0"/>
              </a:solidFill>
              <a:miter lim="800000"/>
              <a:headEnd/>
              <a:tailEnd/>
            </a:ln>
          </p:spPr>
        </p:pic>
        <p:sp>
          <p:nvSpPr>
            <p:cNvPr id="17" name="CasellaDiTesto 16"/>
            <p:cNvSpPr txBox="1"/>
            <p:nvPr/>
          </p:nvSpPr>
          <p:spPr>
            <a:xfrm>
              <a:off x="971600" y="4797150"/>
              <a:ext cx="3547917" cy="398550"/>
            </a:xfrm>
            <a:prstGeom prst="rect">
              <a:avLst/>
            </a:prstGeom>
            <a:noFill/>
          </p:spPr>
          <p:txBody>
            <a:bodyPr wrap="none" rtlCol="0">
              <a:spAutoFit/>
            </a:bodyPr>
            <a:lstStyle/>
            <a:p>
              <a:r>
                <a:rPr lang="es-ES" sz="1400" b="1" i="1" dirty="0" smtClean="0">
                  <a:solidFill>
                    <a:schemeClr val="tx2"/>
                  </a:solidFill>
                </a:rPr>
                <a:t>Skotko GB et al. Pediatrics 2009;124;e751;</a:t>
              </a:r>
              <a:endParaRPr lang="es-ES" sz="1400" b="1" i="1" dirty="0">
                <a:solidFill>
                  <a:schemeClr val="tx2"/>
                </a:solidFill>
              </a:endParaRPr>
            </a:p>
          </p:txBody>
        </p:sp>
      </p:grpSp>
      <p:grpSp>
        <p:nvGrpSpPr>
          <p:cNvPr id="5" name="Gruppo 20" descr="Título del artículo" title="Captura de pantalla del artículo"/>
          <p:cNvGrpSpPr/>
          <p:nvPr/>
        </p:nvGrpSpPr>
        <p:grpSpPr>
          <a:xfrm>
            <a:off x="4114800" y="4725144"/>
            <a:ext cx="4680520" cy="1387897"/>
            <a:chOff x="4355976" y="4725144"/>
            <a:chExt cx="4680520" cy="1387897"/>
          </a:xfrm>
        </p:grpSpPr>
        <p:pic>
          <p:nvPicPr>
            <p:cNvPr id="20" name="Picture 3" descr="Título del artículo" title="Captura de pantalla"/>
            <p:cNvPicPr>
              <a:picLocks noChangeAspect="1" noChangeArrowheads="1"/>
            </p:cNvPicPr>
            <p:nvPr/>
          </p:nvPicPr>
          <p:blipFill>
            <a:blip r:embed="rId4" cstate="print"/>
            <a:srcRect l="9728" t="24497" r="15992" b="43683"/>
            <a:stretch>
              <a:fillRect/>
            </a:stretch>
          </p:blipFill>
          <p:spPr bwMode="auto">
            <a:xfrm>
              <a:off x="4355976" y="4725144"/>
              <a:ext cx="4680520" cy="1127836"/>
            </a:xfrm>
            <a:prstGeom prst="rect">
              <a:avLst/>
            </a:prstGeom>
            <a:noFill/>
            <a:ln w="9525">
              <a:solidFill>
                <a:srgbClr val="002060"/>
              </a:solidFill>
              <a:miter lim="800000"/>
              <a:headEnd/>
              <a:tailEnd/>
            </a:ln>
          </p:spPr>
        </p:pic>
        <p:sp>
          <p:nvSpPr>
            <p:cNvPr id="19" name="CasellaDiTesto 18"/>
            <p:cNvSpPr txBox="1"/>
            <p:nvPr/>
          </p:nvSpPr>
          <p:spPr>
            <a:xfrm>
              <a:off x="4716016" y="5805264"/>
              <a:ext cx="4000967" cy="307777"/>
            </a:xfrm>
            <a:prstGeom prst="rect">
              <a:avLst/>
            </a:prstGeom>
            <a:noFill/>
          </p:spPr>
          <p:txBody>
            <a:bodyPr wrap="none" rtlCol="0">
              <a:spAutoFit/>
            </a:bodyPr>
            <a:lstStyle/>
            <a:p>
              <a:r>
                <a:rPr lang="es-ES" sz="1400" b="1" i="1" dirty="0" smtClean="0">
                  <a:solidFill>
                    <a:schemeClr val="tx2"/>
                  </a:solidFill>
                </a:rPr>
                <a:t>Sheets  BK et al. J Genet Counsel (2011) 20:432–441</a:t>
              </a:r>
              <a:endParaRPr lang="es-ES" sz="1400" b="1" i="1" dirty="0">
                <a:solidFill>
                  <a:schemeClr val="tx2"/>
                </a:solidFill>
              </a:endParaRPr>
            </a:p>
          </p:txBody>
        </p:sp>
      </p:grpSp>
    </p:spTree>
    <p:extLst>
      <p:ext uri="{BB962C8B-B14F-4D97-AF65-F5344CB8AC3E}">
        <p14:creationId xmlns:p14="http://schemas.microsoft.com/office/powerpoint/2010/main" val="41885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s-ES" sz="2800" b="1" dirty="0" smtClean="0">
                <a:solidFill>
                  <a:schemeClr val="tx2"/>
                </a:solidFill>
                <a:latin typeface="+mn-lt"/>
              </a:rPr>
              <a:t>Defectos de nacimiento: Cinco puntos que hay que recordar</a:t>
            </a:r>
            <a:r>
              <a:rPr dirty="0"/>
              <a:t/>
            </a:r>
            <a:br>
              <a:rPr dirty="0"/>
            </a:br>
            <a:endParaRPr lang="es-E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lnSpcReduction="10000"/>
          </a:bodyPr>
          <a:lstStyle/>
          <a:p>
            <a:pPr marL="457200" indent="-457200">
              <a:spcAft>
                <a:spcPts val="1200"/>
              </a:spcAft>
              <a:buFont typeface="+mj-lt"/>
              <a:buAutoNum type="arabicPeriod"/>
            </a:pPr>
            <a:r>
              <a:rPr lang="es-ES" sz="2400" b="1" dirty="0" smtClean="0">
                <a:solidFill>
                  <a:schemeClr val="tx2"/>
                </a:solidFill>
              </a:rPr>
              <a:t>Defectos de nacimiento: Grupo específico bajo la categoría de afecciones congénitas</a:t>
            </a:r>
          </a:p>
          <a:p>
            <a:pPr marL="457200" indent="-457200">
              <a:spcAft>
                <a:spcPts val="1200"/>
              </a:spcAft>
              <a:buFont typeface="+mj-lt"/>
              <a:buAutoNum type="arabicPeriod"/>
            </a:pPr>
            <a:r>
              <a:rPr lang="es-ES" sz="2400" b="1" dirty="0" smtClean="0">
                <a:solidFill>
                  <a:schemeClr val="tx2"/>
                </a:solidFill>
              </a:rPr>
              <a:t>Etiología:  Un mayor conocimiento brinda nuevas oportunidades de prevención </a:t>
            </a:r>
          </a:p>
          <a:p>
            <a:pPr marL="457200" indent="-457200">
              <a:spcAft>
                <a:spcPts val="1200"/>
              </a:spcAft>
              <a:buFont typeface="+mj-lt"/>
              <a:buAutoNum type="arabicPeriod"/>
            </a:pPr>
            <a:r>
              <a:rPr lang="es-ES" sz="2400" b="1" dirty="0" smtClean="0">
                <a:solidFill>
                  <a:schemeClr val="tx2"/>
                </a:solidFill>
              </a:rPr>
              <a:t>Carga:  Alta a nivel mundial; aumenta proporcionalmente en países de bajos y medianos recursos</a:t>
            </a:r>
          </a:p>
          <a:p>
            <a:pPr marL="457200" indent="-457200">
              <a:spcAft>
                <a:spcPts val="1200"/>
              </a:spcAft>
              <a:buFont typeface="+mj-lt"/>
              <a:buAutoNum type="arabicPeriod"/>
            </a:pPr>
            <a:r>
              <a:rPr lang="es-ES" sz="2400" b="1" dirty="0" smtClean="0">
                <a:solidFill>
                  <a:schemeClr val="tx2"/>
                </a:solidFill>
              </a:rPr>
              <a:t>Intervenciones:  Disminuyen la carga, implementadas ampliamente</a:t>
            </a:r>
          </a:p>
          <a:p>
            <a:pPr marL="457200" indent="-457200">
              <a:spcAft>
                <a:spcPts val="1200"/>
              </a:spcAft>
              <a:buFont typeface="+mj-lt"/>
              <a:buAutoNum type="arabicPeriod"/>
            </a:pPr>
            <a:r>
              <a:rPr lang="es-ES" sz="2400" b="1" dirty="0" smtClean="0">
                <a:solidFill>
                  <a:schemeClr val="tx2"/>
                </a:solidFill>
              </a:rPr>
              <a:t>Vigilancia de la salud pública:  Instrumento necesario y potente </a:t>
            </a:r>
          </a:p>
        </p:txBody>
      </p:sp>
    </p:spTree>
    <p:extLst>
      <p:ext uri="{BB962C8B-B14F-4D97-AF65-F5344CB8AC3E}">
        <p14:creationId xmlns:p14="http://schemas.microsoft.com/office/powerpoint/2010/main" val="8556288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457200" y="457200"/>
            <a:ext cx="8229600" cy="685800"/>
          </a:xfrm>
        </p:spPr>
        <p:txBody>
          <a:bodyPr/>
          <a:lstStyle/>
          <a:p>
            <a:pPr algn="ctr" eaLnBrk="1" hangingPunct="1"/>
            <a:r>
              <a:rPr lang="es-ES" sz="2800" b="1" dirty="0" smtClean="0">
                <a:solidFill>
                  <a:schemeClr val="tx2"/>
                </a:solidFill>
                <a:latin typeface="+mn-lt"/>
              </a:rPr>
              <a:t>Opciones de tratamiento</a:t>
            </a:r>
          </a:p>
        </p:txBody>
      </p:sp>
      <p:sp>
        <p:nvSpPr>
          <p:cNvPr id="3" name="Segnaposto contenuto 2"/>
          <p:cNvSpPr>
            <a:spLocks noGrp="1"/>
          </p:cNvSpPr>
          <p:nvPr>
            <p:ph idx="1"/>
          </p:nvPr>
        </p:nvSpPr>
        <p:spPr>
          <a:xfrm>
            <a:off x="867196" y="1192851"/>
            <a:ext cx="7750175" cy="5105400"/>
          </a:xfrm>
        </p:spPr>
        <p:txBody>
          <a:bodyPr rtlCol="0">
            <a:normAutofit fontScale="62500" lnSpcReduction="20000"/>
          </a:bodyPr>
          <a:lstStyle/>
          <a:p>
            <a:pPr eaLnBrk="1" fontAlgn="auto" hangingPunct="1">
              <a:spcAft>
                <a:spcPts val="0"/>
              </a:spcAft>
              <a:buClr>
                <a:schemeClr val="tx2"/>
              </a:buClr>
              <a:buSzPct val="65000"/>
              <a:buFont typeface="Wingdings" panose="05000000000000000000" pitchFamily="2" charset="2"/>
              <a:buChar char="q"/>
              <a:defRPr/>
            </a:pPr>
            <a:r>
              <a:rPr lang="es-ES" sz="3800" b="1" dirty="0" smtClean="0">
                <a:solidFill>
                  <a:schemeClr val="tx2"/>
                </a:solidFill>
              </a:rPr>
              <a:t> Quirúrgico</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Antes del nacimiento (p. ej., espina bífida, hernia diafragmática)</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Poco después del nacimiento</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Después del nacimiento</a:t>
            </a:r>
          </a:p>
          <a:p>
            <a:pPr lvl="1" eaLnBrk="1" fontAlgn="auto" hangingPunct="1">
              <a:spcAft>
                <a:spcPts val="0"/>
              </a:spcAft>
              <a:buClr>
                <a:schemeClr val="tx2"/>
              </a:buClr>
              <a:buSzPct val="65000"/>
              <a:defRPr/>
            </a:pPr>
            <a:endParaRPr lang="es-ES" sz="3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s-ES" sz="3800" b="1" dirty="0" smtClean="0">
                <a:solidFill>
                  <a:schemeClr val="tx2"/>
                </a:solidFill>
              </a:rPr>
              <a:t> Tratamiento médico (</a:t>
            </a:r>
            <a:r>
              <a:rPr lang="es-ES" sz="3800" b="1" i="1" dirty="0" smtClean="0">
                <a:solidFill>
                  <a:schemeClr val="tx2"/>
                </a:solidFill>
              </a:rPr>
              <a:t>ejemplos</a:t>
            </a:r>
            <a:r>
              <a:rPr lang="es-ES" sz="3800" b="1" dirty="0" smtClean="0">
                <a:solidFill>
                  <a:schemeClr val="tx2"/>
                </a:solidFill>
              </a:rPr>
              <a:t>)</a:t>
            </a:r>
          </a:p>
          <a:p>
            <a:pPr lvl="1">
              <a:buClr>
                <a:schemeClr val="tx2"/>
              </a:buClr>
              <a:buSzPct val="65000"/>
              <a:buFont typeface="Arial" panose="020B0604020202020204" pitchFamily="34" charset="0"/>
              <a:buChar char="•"/>
              <a:defRPr/>
            </a:pPr>
            <a:r>
              <a:rPr lang="es-ES" sz="3200" b="1" dirty="0" smtClean="0">
                <a:solidFill>
                  <a:schemeClr val="tx2"/>
                </a:solidFill>
              </a:rPr>
              <a:t>Unidad de Cuidados Intensivos Neonatales</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Cuidados paliativos (enfermedad que limita la vida)</a:t>
            </a:r>
          </a:p>
          <a:p>
            <a:pPr lvl="1" eaLnBrk="1" fontAlgn="auto" hangingPunct="1">
              <a:spcAft>
                <a:spcPts val="0"/>
              </a:spcAft>
              <a:buClr>
                <a:schemeClr val="tx2"/>
              </a:buClr>
              <a:buSzPct val="65000"/>
              <a:buFont typeface="Arial" panose="020B0604020202020204" pitchFamily="34" charset="0"/>
              <a:buChar char="•"/>
              <a:defRPr/>
            </a:pPr>
            <a:endParaRPr lang="es-ES" sz="3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s-ES" sz="3800" b="1" dirty="0" smtClean="0">
                <a:solidFill>
                  <a:schemeClr val="tx2"/>
                </a:solidFill>
              </a:rPr>
              <a:t> Cuidados de apoyo y manejo*</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Provisión de atención primaria como a cualquier niño</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Orientación anticipatoria (p. ej., alimentación, ir al baño, comportamiento)</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Diagnóstico temprano de comorbilidades</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Programa de educación individualizada y plan de apoyo familiar, incluidos los pasatiempos y las actividades recreativas</a:t>
            </a:r>
          </a:p>
          <a:p>
            <a:pPr lvl="1" eaLnBrk="1" fontAlgn="auto" hangingPunct="1">
              <a:spcAft>
                <a:spcPts val="0"/>
              </a:spcAft>
              <a:buClr>
                <a:schemeClr val="tx2"/>
              </a:buClr>
              <a:buSzPct val="65000"/>
              <a:buFont typeface="Arial" panose="020B0604020202020204" pitchFamily="34" charset="0"/>
              <a:buChar char="•"/>
              <a:defRPr/>
            </a:pPr>
            <a:r>
              <a:rPr lang="es-ES" sz="3200" b="1" dirty="0" smtClean="0">
                <a:solidFill>
                  <a:schemeClr val="tx2"/>
                </a:solidFill>
              </a:rPr>
              <a:t>Tratamiento físico o terapia del habla</a:t>
            </a:r>
          </a:p>
        </p:txBody>
      </p:sp>
      <p:sp>
        <p:nvSpPr>
          <p:cNvPr id="4" name="Rectangle 3"/>
          <p:cNvSpPr/>
          <p:nvPr/>
        </p:nvSpPr>
        <p:spPr>
          <a:xfrm>
            <a:off x="457200" y="6096000"/>
            <a:ext cx="4285084" cy="369332"/>
          </a:xfrm>
          <a:prstGeom prst="rect">
            <a:avLst/>
          </a:prstGeom>
        </p:spPr>
        <p:txBody>
          <a:bodyPr wrap="none">
            <a:spAutoFit/>
          </a:bodyPr>
          <a:lstStyle/>
          <a:p>
            <a:r>
              <a:rPr lang="en-US" b="1" dirty="0" smtClean="0">
                <a:solidFill>
                  <a:schemeClr val="tx2"/>
                </a:solidFill>
                <a:sym typeface="Symbol"/>
              </a:rPr>
              <a:t></a:t>
            </a:r>
            <a:r>
              <a:rPr lang="es-ES" smtClean="0"/>
              <a:t> </a:t>
            </a:r>
            <a:r>
              <a:rPr lang="es-ES" b="1" dirty="0" smtClean="0">
                <a:solidFill>
                  <a:schemeClr val="tx2"/>
                </a:solidFill>
              </a:rPr>
              <a:t>Pautas disponibles para algunas afecciones</a:t>
            </a:r>
          </a:p>
        </p:txBody>
      </p:sp>
    </p:spTree>
    <p:extLst>
      <p:ext uri="{BB962C8B-B14F-4D97-AF65-F5344CB8AC3E}">
        <p14:creationId xmlns:p14="http://schemas.microsoft.com/office/powerpoint/2010/main" val="59447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par>
                                <p:cTn id="8" presetID="2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500"/>
                                        <p:tgtEl>
                                          <p:spTgt spid="3">
                                            <p:txEl>
                                              <p:pRg st="1" end="1"/>
                                            </p:txEl>
                                          </p:spTgt>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500"/>
                                        <p:tgtEl>
                                          <p:spTgt spid="3">
                                            <p:txEl>
                                              <p:pRg st="2" end="2"/>
                                            </p:txEl>
                                          </p:spTgt>
                                        </p:tgtEl>
                                      </p:cBhvr>
                                    </p:animEffect>
                                  </p:childTnLst>
                                </p:cTn>
                              </p:par>
                              <p:par>
                                <p:cTn id="14" presetID="20" presetClass="entr" presetSubtype="0" fill="hold" grpId="1"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1"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500"/>
                                        <p:tgtEl>
                                          <p:spTgt spid="3">
                                            <p:txEl>
                                              <p:pRg st="5" end="5"/>
                                            </p:txEl>
                                          </p:spTgt>
                                        </p:tgtEl>
                                      </p:cBhvr>
                                    </p:animEffect>
                                  </p:childTnLst>
                                </p:cTn>
                              </p:par>
                              <p:par>
                                <p:cTn id="22" presetID="20" presetClass="entr" presetSubtype="0" fill="hold" grpId="1"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500"/>
                                        <p:tgtEl>
                                          <p:spTgt spid="3">
                                            <p:txEl>
                                              <p:pRg st="6" end="6"/>
                                            </p:txEl>
                                          </p:spTgt>
                                        </p:tgtEl>
                                      </p:cBhvr>
                                    </p:animEffect>
                                  </p:childTnLst>
                                </p:cTn>
                              </p:par>
                              <p:par>
                                <p:cTn id="25" presetID="20" presetClass="entr" presetSubtype="0" fill="hold" grpId="1"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1"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edge">
                                      <p:cBhvr>
                                        <p:cTn id="32" dur="500"/>
                                        <p:tgtEl>
                                          <p:spTgt spid="3">
                                            <p:txEl>
                                              <p:pRg st="9" end="9"/>
                                            </p:txEl>
                                          </p:spTgt>
                                        </p:tgtEl>
                                      </p:cBhvr>
                                    </p:animEffect>
                                  </p:childTnLst>
                                </p:cTn>
                              </p:par>
                              <p:par>
                                <p:cTn id="33" presetID="20" presetClass="entr" presetSubtype="0" fill="hold" grpId="1"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edge">
                                      <p:cBhvr>
                                        <p:cTn id="35" dur="500"/>
                                        <p:tgtEl>
                                          <p:spTgt spid="3">
                                            <p:txEl>
                                              <p:pRg st="10" end="10"/>
                                            </p:txEl>
                                          </p:spTgt>
                                        </p:tgtEl>
                                      </p:cBhvr>
                                    </p:animEffect>
                                  </p:childTnLst>
                                </p:cTn>
                              </p:par>
                              <p:par>
                                <p:cTn id="36" presetID="20" presetClass="entr" presetSubtype="0" fill="hold" grpId="1"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edge">
                                      <p:cBhvr>
                                        <p:cTn id="38" dur="500"/>
                                        <p:tgtEl>
                                          <p:spTgt spid="3">
                                            <p:txEl>
                                              <p:pRg st="11" end="11"/>
                                            </p:txEl>
                                          </p:spTgt>
                                        </p:tgtEl>
                                      </p:cBhvr>
                                    </p:animEffect>
                                  </p:childTnLst>
                                </p:cTn>
                              </p:par>
                              <p:par>
                                <p:cTn id="39" presetID="20" presetClass="entr" presetSubtype="0" fill="hold" grpId="1"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edge">
                                      <p:cBhvr>
                                        <p:cTn id="41" dur="500"/>
                                        <p:tgtEl>
                                          <p:spTgt spid="3">
                                            <p:txEl>
                                              <p:pRg st="12" end="12"/>
                                            </p:txEl>
                                          </p:spTgt>
                                        </p:tgtEl>
                                      </p:cBhvr>
                                    </p:animEffect>
                                  </p:childTnLst>
                                </p:cTn>
                              </p:par>
                              <p:par>
                                <p:cTn id="42" presetID="20" presetClass="entr" presetSubtype="0" fill="hold" grpId="1"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wedge">
                                      <p:cBhvr>
                                        <p:cTn id="44" dur="500"/>
                                        <p:tgtEl>
                                          <p:spTgt spid="3">
                                            <p:txEl>
                                              <p:pRg st="13" end="13"/>
                                            </p:txEl>
                                          </p:spTgt>
                                        </p:tgtEl>
                                      </p:cBhvr>
                                    </p:animEffect>
                                  </p:childTnLst>
                                </p:cTn>
                              </p:par>
                              <p:par>
                                <p:cTn id="45" presetID="20" presetClass="entr" presetSubtype="0" fill="hold" grpId="1"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edg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441325"/>
            <a:ext cx="8229600" cy="777875"/>
          </a:xfrm>
        </p:spPr>
        <p:txBody>
          <a:bodyPr anchor="ctr"/>
          <a:lstStyle/>
          <a:p>
            <a:pPr algn="ctr" eaLnBrk="1" hangingPunct="1"/>
            <a:r>
              <a:rPr lang="es-ES" sz="3200" b="1" dirty="0" smtClean="0">
                <a:solidFill>
                  <a:schemeClr val="tx2"/>
                </a:solidFill>
                <a:latin typeface="+mn-lt"/>
              </a:rPr>
              <a:t>Problemas de integración social</a:t>
            </a:r>
          </a:p>
        </p:txBody>
      </p:sp>
      <p:grpSp>
        <p:nvGrpSpPr>
          <p:cNvPr id="2" name="Gruppo 12" descr="Derechos de las personas con discapacidades" title="Flecha "/>
          <p:cNvGrpSpPr>
            <a:grpSpLocks/>
          </p:cNvGrpSpPr>
          <p:nvPr/>
        </p:nvGrpSpPr>
        <p:grpSpPr bwMode="auto">
          <a:xfrm>
            <a:off x="4800600" y="1600200"/>
            <a:ext cx="4533410" cy="2211883"/>
            <a:chOff x="3995936" y="1484784"/>
            <a:chExt cx="3185295" cy="1492744"/>
          </a:xfrm>
        </p:grpSpPr>
        <p:sp>
          <p:nvSpPr>
            <p:cNvPr id="14" name="Freccia a destra 13"/>
            <p:cNvSpPr/>
            <p:nvPr/>
          </p:nvSpPr>
          <p:spPr>
            <a:xfrm rot="10800000">
              <a:off x="3995936" y="1484784"/>
              <a:ext cx="2808312"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schemeClr val="bg1"/>
                </a:solidFill>
              </a:endParaRPr>
            </a:p>
          </p:txBody>
        </p:sp>
        <p:sp>
          <p:nvSpPr>
            <p:cNvPr id="27659" name="CasellaDiTesto 14"/>
            <p:cNvSpPr txBox="1">
              <a:spLocks noChangeArrowheads="1"/>
            </p:cNvSpPr>
            <p:nvPr/>
          </p:nvSpPr>
          <p:spPr bwMode="auto">
            <a:xfrm>
              <a:off x="4325127" y="1933970"/>
              <a:ext cx="2856104" cy="706216"/>
            </a:xfrm>
            <a:prstGeom prst="rect">
              <a:avLst/>
            </a:prstGeom>
            <a:noFill/>
            <a:ln w="9525">
              <a:noFill/>
              <a:miter lim="800000"/>
              <a:headEnd/>
              <a:tailEnd/>
            </a:ln>
          </p:spPr>
          <p:txBody>
            <a:bodyPr wrap="none">
              <a:spAutoFit/>
            </a:bodyPr>
            <a:lstStyle/>
            <a:p>
              <a:r>
                <a:rPr lang="es-ES" sz="1600" b="1" dirty="0" smtClean="0">
                  <a:solidFill>
                    <a:srgbClr val="000000"/>
                  </a:solidFill>
                  <a:latin typeface="Calibri" pitchFamily="34" charset="0"/>
                </a:rPr>
                <a:t>Derechos de las personas con discapacidades </a:t>
              </a:r>
            </a:p>
            <a:p>
              <a:r>
                <a:rPr lang="es-ES" sz="1600" b="1" dirty="0" smtClean="0">
                  <a:solidFill>
                    <a:srgbClr val="000000"/>
                  </a:solidFill>
                  <a:latin typeface="Calibri" pitchFamily="34" charset="0"/>
                </a:rPr>
                <a:t>13 Dic. 2006, ONU, Nueva York</a:t>
              </a:r>
            </a:p>
            <a:p>
              <a:r>
                <a:rPr lang="es-ES" sz="1200" dirty="0" smtClean="0">
                  <a:solidFill>
                    <a:srgbClr val="000000"/>
                  </a:solidFill>
                </a:rPr>
                <a:t>www.un.org/disabilities/default.asp?id=150</a:t>
              </a:r>
            </a:p>
            <a:p>
              <a:endParaRPr lang="es-ES" sz="1600" b="1" dirty="0">
                <a:solidFill>
                  <a:schemeClr val="bg1"/>
                </a:solidFill>
                <a:latin typeface="Calibri" pitchFamily="34" charset="0"/>
              </a:endParaRPr>
            </a:p>
          </p:txBody>
        </p:sp>
      </p:grpSp>
      <p:sp>
        <p:nvSpPr>
          <p:cNvPr id="3" name="Segnaposto contenuto 2"/>
          <p:cNvSpPr>
            <a:spLocks noGrp="1"/>
          </p:cNvSpPr>
          <p:nvPr>
            <p:ph idx="1"/>
          </p:nvPr>
        </p:nvSpPr>
        <p:spPr>
          <a:xfrm>
            <a:off x="457200" y="1371600"/>
            <a:ext cx="7622232" cy="2764904"/>
          </a:xfrm>
        </p:spPr>
        <p:txBody>
          <a:bodyPr rtlCol="0">
            <a:normAutofit/>
          </a:bodyPr>
          <a:lstStyle/>
          <a:p>
            <a:pPr eaLnBrk="1" fontAlgn="auto" hangingPunct="1">
              <a:spcAft>
                <a:spcPts val="0"/>
              </a:spcAft>
              <a:buClr>
                <a:schemeClr val="tx2"/>
              </a:buClr>
              <a:buSzPct val="65000"/>
              <a:buFont typeface="Wingdings" panose="05000000000000000000" pitchFamily="2" charset="2"/>
              <a:buChar char="q"/>
              <a:defRPr/>
            </a:pPr>
            <a:r>
              <a:rPr lang="es-ES" sz="2400" b="1" dirty="0" smtClean="0">
                <a:solidFill>
                  <a:schemeClr val="tx2"/>
                </a:solidFill>
              </a:rPr>
              <a:t> Ayuda al integrarse a la comunidad</a:t>
            </a:r>
          </a:p>
          <a:p>
            <a:pPr lvl="1" eaLnBrk="1" fontAlgn="auto" hangingPunct="1">
              <a:spcAft>
                <a:spcPts val="0"/>
              </a:spcAft>
              <a:buClr>
                <a:schemeClr val="tx2"/>
              </a:buClr>
              <a:buSzPct val="65000"/>
              <a:buFont typeface="Arial" panose="020B0604020202020204" pitchFamily="34" charset="0"/>
              <a:buChar char="•"/>
              <a:defRPr/>
            </a:pPr>
            <a:r>
              <a:rPr lang="es-ES" sz="2000" b="1" dirty="0" smtClean="0">
                <a:solidFill>
                  <a:schemeClr val="tx2"/>
                </a:solidFill>
              </a:rPr>
              <a:t>Asociaciones de padres</a:t>
            </a:r>
          </a:p>
          <a:p>
            <a:pPr lvl="1" eaLnBrk="1" fontAlgn="auto" hangingPunct="1">
              <a:spcAft>
                <a:spcPts val="0"/>
              </a:spcAft>
              <a:buClr>
                <a:schemeClr val="tx2"/>
              </a:buClr>
              <a:buSzPct val="65000"/>
              <a:buFont typeface="Arial" panose="020B0604020202020204" pitchFamily="34" charset="0"/>
              <a:buChar char="•"/>
              <a:defRPr/>
            </a:pPr>
            <a:r>
              <a:rPr lang="es-ES" sz="2000" b="1" dirty="0" smtClean="0">
                <a:solidFill>
                  <a:schemeClr val="tx2"/>
                </a:solidFill>
              </a:rPr>
              <a:t>Enviar al niño a una escuela común </a:t>
            </a:r>
          </a:p>
          <a:p>
            <a:pPr lvl="1" eaLnBrk="1" fontAlgn="auto" hangingPunct="1">
              <a:spcAft>
                <a:spcPts val="0"/>
              </a:spcAft>
              <a:buClr>
                <a:schemeClr val="tx2"/>
              </a:buClr>
              <a:buSzPct val="65000"/>
              <a:buFont typeface="Arial" panose="020B0604020202020204" pitchFamily="34" charset="0"/>
              <a:buChar char="•"/>
              <a:defRPr/>
            </a:pPr>
            <a:r>
              <a:rPr lang="es-ES" sz="2000" b="1" dirty="0" smtClean="0">
                <a:solidFill>
                  <a:schemeClr val="tx2"/>
                </a:solidFill>
              </a:rPr>
              <a:t>Deportes</a:t>
            </a:r>
          </a:p>
          <a:p>
            <a:pPr lvl="1" eaLnBrk="1" fontAlgn="auto" hangingPunct="1">
              <a:spcAft>
                <a:spcPts val="0"/>
              </a:spcAft>
              <a:buClr>
                <a:schemeClr val="tx2"/>
              </a:buClr>
              <a:buSzPct val="65000"/>
              <a:buFont typeface="Arial" panose="020B0604020202020204" pitchFamily="34" charset="0"/>
              <a:buChar char="•"/>
              <a:defRPr/>
            </a:pPr>
            <a:r>
              <a:rPr lang="es-ES" sz="2000" b="1" dirty="0" smtClean="0">
                <a:solidFill>
                  <a:schemeClr val="tx2"/>
                </a:solidFill>
              </a:rPr>
              <a:t>Trabajo</a:t>
            </a:r>
          </a:p>
          <a:p>
            <a:pPr eaLnBrk="1" fontAlgn="auto" hangingPunct="1">
              <a:spcAft>
                <a:spcPts val="0"/>
              </a:spcAft>
              <a:buNone/>
              <a:defRPr/>
            </a:pPr>
            <a:endParaRPr lang="es-ES" dirty="0" smtClean="0">
              <a:solidFill>
                <a:schemeClr val="tx2"/>
              </a:solidFill>
            </a:endParaRPr>
          </a:p>
        </p:txBody>
      </p:sp>
      <p:pic>
        <p:nvPicPr>
          <p:cNvPr id="8194" name="Picture 2" descr="http://www.sciencephoto.com/image/91839/large/C0027594-_child,_down_s_syndrome_at_school_-SPL.jpg" title="Foto"/>
          <p:cNvPicPr>
            <a:picLocks noChangeAspect="1" noChangeArrowheads="1"/>
          </p:cNvPicPr>
          <p:nvPr/>
        </p:nvPicPr>
        <p:blipFill>
          <a:blip r:embed="rId3" cstate="print"/>
          <a:srcRect b="9442"/>
          <a:stretch>
            <a:fillRect/>
          </a:stretch>
        </p:blipFill>
        <p:spPr bwMode="auto">
          <a:xfrm>
            <a:off x="1010414" y="4365103"/>
            <a:ext cx="2951985" cy="1780499"/>
          </a:xfrm>
          <a:prstGeom prst="rect">
            <a:avLst/>
          </a:prstGeom>
          <a:noFill/>
          <a:ln>
            <a:solidFill>
              <a:srgbClr val="002060"/>
            </a:solidFill>
          </a:ln>
        </p:spPr>
      </p:pic>
      <p:pic>
        <p:nvPicPr>
          <p:cNvPr id="8196" name="Picture 4" descr="http://1.bp.blogspot.com/-GGwNwHZvoIo/To_U0k5QnBI/AAAAAAAAGxQ/P1rarlfXxFQ/s1600/bradhenneffer.jpg" title="Foto"/>
          <p:cNvPicPr>
            <a:picLocks noChangeAspect="1" noChangeArrowheads="1"/>
          </p:cNvPicPr>
          <p:nvPr/>
        </p:nvPicPr>
        <p:blipFill>
          <a:blip r:embed="rId4" cstate="print"/>
          <a:srcRect/>
          <a:stretch>
            <a:fillRect/>
          </a:stretch>
        </p:blipFill>
        <p:spPr bwMode="auto">
          <a:xfrm>
            <a:off x="4464917" y="4307785"/>
            <a:ext cx="1326283" cy="1861218"/>
          </a:xfrm>
          <a:prstGeom prst="rect">
            <a:avLst/>
          </a:prstGeom>
          <a:noFill/>
          <a:ln>
            <a:solidFill>
              <a:srgbClr val="002060"/>
            </a:solidFill>
          </a:ln>
        </p:spPr>
      </p:pic>
      <p:pic>
        <p:nvPicPr>
          <p:cNvPr id="8198" name="Picture 6" descr="http://4.bp.blogspot.com/-kYzsl1TcuSc/T_BUefGmtAI/AAAAAAAAEIA/RYD0gBQfMdc/s1600/downsyndrome.jpg" title="Foto"/>
          <p:cNvPicPr>
            <a:picLocks noChangeAspect="1" noChangeArrowheads="1"/>
          </p:cNvPicPr>
          <p:nvPr/>
        </p:nvPicPr>
        <p:blipFill>
          <a:blip r:embed="rId5" cstate="print"/>
          <a:srcRect/>
          <a:stretch>
            <a:fillRect/>
          </a:stretch>
        </p:blipFill>
        <p:spPr bwMode="auto">
          <a:xfrm>
            <a:off x="6481140" y="4307785"/>
            <a:ext cx="1837817" cy="1837817"/>
          </a:xfrm>
          <a:prstGeom prst="rect">
            <a:avLst/>
          </a:prstGeom>
          <a:noFill/>
          <a:ln>
            <a:solidFill>
              <a:srgbClr val="002060"/>
            </a:solidFill>
          </a:ln>
        </p:spPr>
      </p:pic>
    </p:spTree>
    <p:extLst>
      <p:ext uri="{BB962C8B-B14F-4D97-AF65-F5344CB8AC3E}">
        <p14:creationId xmlns:p14="http://schemas.microsoft.com/office/powerpoint/2010/main" val="122757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checkerboard(across)">
                                      <p:cBhvr>
                                        <p:cTn id="14" dur="500"/>
                                        <p:tgtEl>
                                          <p:spTgt spid="8194"/>
                                        </p:tgtEl>
                                      </p:cBhvr>
                                    </p:animEffect>
                                  </p:childTnLst>
                                </p:cTn>
                              </p:par>
                              <p:par>
                                <p:cTn id="15" presetID="5" presetClass="entr" presetSubtype="1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heckerboard(across)">
                                      <p:cBhvr>
                                        <p:cTn id="17" dur="500"/>
                                        <p:tgtEl>
                                          <p:spTgt spid="8196"/>
                                        </p:tgtEl>
                                      </p:cBhvr>
                                    </p:animEffect>
                                  </p:childTnLst>
                                </p:cTn>
                              </p:par>
                              <p:par>
                                <p:cTn id="18" presetID="5" presetClass="entr" presetSubtype="10" fill="hold" nodeType="with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checkerboard(across)">
                                      <p:cBhvr>
                                        <p:cTn id="2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57200" y="533400"/>
            <a:ext cx="8229600" cy="762000"/>
          </a:xfrm>
        </p:spPr>
        <p:txBody>
          <a:bodyPr anchor="ctr"/>
          <a:lstStyle/>
          <a:p>
            <a:pPr algn="ctr" eaLnBrk="1" hangingPunct="1"/>
            <a:r>
              <a:rPr lang="es-ES" sz="3200" b="1" dirty="0" smtClean="0">
                <a:solidFill>
                  <a:schemeClr val="tx2"/>
                </a:solidFill>
                <a:latin typeface="+mn-lt"/>
              </a:rPr>
              <a:t>Oportunidades de prevención</a:t>
            </a:r>
          </a:p>
        </p:txBody>
      </p:sp>
      <p:sp>
        <p:nvSpPr>
          <p:cNvPr id="3" name="Segnaposto contenuto 2"/>
          <p:cNvSpPr>
            <a:spLocks noGrp="1"/>
          </p:cNvSpPr>
          <p:nvPr>
            <p:ph idx="1"/>
          </p:nvPr>
        </p:nvSpPr>
        <p:spPr>
          <a:xfrm>
            <a:off x="914401" y="1600200"/>
            <a:ext cx="7467599" cy="4114800"/>
          </a:xfrm>
        </p:spPr>
        <p:txBody>
          <a:bodyPr rtlCol="0">
            <a:noAutofit/>
          </a:bodyPr>
          <a:lstStyle/>
          <a:p>
            <a:pPr eaLnBrk="1" fontAlgn="auto" hangingPunct="1">
              <a:spcAft>
                <a:spcPts val="0"/>
              </a:spcAft>
              <a:buClr>
                <a:schemeClr val="tx2"/>
              </a:buClr>
              <a:buSzPct val="65000"/>
              <a:buFont typeface="Wingdings" panose="05000000000000000000" pitchFamily="2" charset="2"/>
              <a:buChar char="q"/>
              <a:defRPr/>
            </a:pPr>
            <a:r>
              <a:rPr lang="es-ES" sz="2200" b="1" dirty="0" smtClean="0">
                <a:solidFill>
                  <a:schemeClr val="tx2"/>
                </a:solidFill>
              </a:rPr>
              <a:t> Primarias</a:t>
            </a:r>
          </a:p>
          <a:p>
            <a:pPr lvl="1" eaLnBrk="1" fontAlgn="auto" hangingPunct="1">
              <a:spcAft>
                <a:spcPts val="0"/>
              </a:spcAft>
              <a:buClr>
                <a:schemeClr val="tx2"/>
              </a:buClr>
              <a:buSzPct val="65000"/>
              <a:buFont typeface="Arial" panose="020B0604020202020204" pitchFamily="34" charset="0"/>
              <a:buChar char="•"/>
              <a:defRPr/>
            </a:pPr>
            <a:r>
              <a:rPr lang="es-ES" sz="2200" b="1" dirty="0" smtClean="0">
                <a:solidFill>
                  <a:schemeClr val="tx2"/>
                </a:solidFill>
              </a:rPr>
              <a:t>Evitar o controlar los factores de riesgo reconocidos protectores y modificables</a:t>
            </a:r>
          </a:p>
          <a:p>
            <a:pPr lvl="1" eaLnBrk="1" fontAlgn="auto" hangingPunct="1">
              <a:spcAft>
                <a:spcPts val="0"/>
              </a:spcAft>
              <a:buClr>
                <a:schemeClr val="tx2"/>
              </a:buClr>
              <a:buSzPct val="65000"/>
              <a:buFont typeface="Arial" panose="020B0604020202020204" pitchFamily="34" charset="0"/>
              <a:buChar char="•"/>
              <a:defRPr/>
            </a:pPr>
            <a:r>
              <a:rPr lang="es-ES" sz="2200" b="1" dirty="0" smtClean="0">
                <a:solidFill>
                  <a:schemeClr val="tx2"/>
                </a:solidFill>
              </a:rPr>
              <a:t>Fomentar la salud reproductiva y los cuidados antes de la concepción</a:t>
            </a:r>
          </a:p>
          <a:p>
            <a:pPr lvl="2">
              <a:buClr>
                <a:schemeClr val="tx2"/>
              </a:buClr>
              <a:buSzPct val="65000"/>
              <a:defRPr/>
            </a:pPr>
            <a:r>
              <a:rPr lang="es-ES" sz="2200" b="1" dirty="0" smtClean="0">
                <a:solidFill>
                  <a:schemeClr val="tx2"/>
                </a:solidFill>
              </a:rPr>
              <a:t>Ácido fólico, vacunas, evitar el alcohol, evitar el consumo de tabaco y el uso de ciertos medicamentos</a:t>
            </a:r>
          </a:p>
          <a:p>
            <a:pPr lvl="1" eaLnBrk="1" fontAlgn="auto" hangingPunct="1">
              <a:spcAft>
                <a:spcPts val="0"/>
              </a:spcAft>
              <a:buClr>
                <a:schemeClr val="tx2"/>
              </a:buClr>
              <a:buSzPct val="65000"/>
              <a:defRPr/>
            </a:pPr>
            <a:endParaRPr lang="es-ES" sz="2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s-ES" sz="2200" b="1" dirty="0" smtClean="0">
                <a:solidFill>
                  <a:schemeClr val="tx2"/>
                </a:solidFill>
              </a:rPr>
              <a:t> Secundarias</a:t>
            </a:r>
          </a:p>
          <a:p>
            <a:pPr lvl="1" eaLnBrk="1" fontAlgn="auto" hangingPunct="1">
              <a:spcAft>
                <a:spcPts val="0"/>
              </a:spcAft>
              <a:buClr>
                <a:schemeClr val="tx2"/>
              </a:buClr>
              <a:buSzPct val="65000"/>
              <a:buFont typeface="Arial" panose="020B0604020202020204" pitchFamily="34" charset="0"/>
              <a:buChar char="•"/>
              <a:defRPr/>
            </a:pPr>
            <a:r>
              <a:rPr lang="es-ES" sz="2200" b="1" dirty="0" smtClean="0">
                <a:solidFill>
                  <a:schemeClr val="tx2"/>
                </a:solidFill>
              </a:rPr>
              <a:t>Pruebas de detección en el recién nacido</a:t>
            </a:r>
          </a:p>
          <a:p>
            <a:pPr lvl="2">
              <a:buClr>
                <a:schemeClr val="tx2"/>
              </a:buClr>
              <a:buSzPct val="65000"/>
              <a:defRPr/>
            </a:pPr>
            <a:r>
              <a:rPr lang="es-ES" sz="2200" b="1" dirty="0" smtClean="0">
                <a:solidFill>
                  <a:schemeClr val="tx2"/>
                </a:solidFill>
              </a:rPr>
              <a:t>Enfermedades metabólicas</a:t>
            </a:r>
          </a:p>
          <a:p>
            <a:pPr lvl="1" eaLnBrk="1" fontAlgn="auto" hangingPunct="1">
              <a:spcAft>
                <a:spcPts val="0"/>
              </a:spcAft>
              <a:buClr>
                <a:schemeClr val="tx2"/>
              </a:buClr>
              <a:buSzPct val="65000"/>
              <a:defRPr/>
            </a:pPr>
            <a:endParaRPr lang="es-ES" sz="2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s-ES" sz="2200" b="1" dirty="0" smtClean="0">
                <a:solidFill>
                  <a:schemeClr val="tx2"/>
                </a:solidFill>
              </a:rPr>
              <a:t> Antes de la concepción o después del diagnóstico prenatal</a:t>
            </a:r>
          </a:p>
          <a:p>
            <a:pPr lvl="1" eaLnBrk="1" fontAlgn="auto" hangingPunct="1">
              <a:spcAft>
                <a:spcPts val="0"/>
              </a:spcAft>
              <a:buClr>
                <a:schemeClr val="tx2"/>
              </a:buClr>
              <a:buSzPct val="65000"/>
              <a:buFont typeface="Arial" panose="020B0604020202020204" pitchFamily="34" charset="0"/>
              <a:buChar char="•"/>
              <a:defRPr/>
            </a:pPr>
            <a:r>
              <a:rPr lang="es-ES" sz="2200" b="1" dirty="0" smtClean="0">
                <a:solidFill>
                  <a:schemeClr val="tx2"/>
                </a:solidFill>
              </a:rPr>
              <a:t>Consejería</a:t>
            </a:r>
          </a:p>
        </p:txBody>
      </p:sp>
    </p:spTree>
    <p:extLst>
      <p:ext uri="{BB962C8B-B14F-4D97-AF65-F5344CB8AC3E}">
        <p14:creationId xmlns:p14="http://schemas.microsoft.com/office/powerpoint/2010/main" val="3916477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3">
                                            <p:txEl>
                                              <p:pRg st="9" end="9"/>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s-ES" sz="2800" b="1" dirty="0" smtClean="0">
                <a:solidFill>
                  <a:schemeClr val="tx2"/>
                </a:solidFill>
                <a:latin typeface="+mn-lt"/>
              </a:rPr>
              <a:t>Defectos de nacimiento: Cinco puntos que hay que recordar</a:t>
            </a:r>
            <a:r>
              <a:t/>
            </a:r>
            <a:br/>
            <a:endParaRPr lang="es-E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lnSpcReduction="10000"/>
          </a:bodyPr>
          <a:lstStyle/>
          <a:p>
            <a:pPr marL="457200" indent="-457200">
              <a:spcAft>
                <a:spcPts val="1200"/>
              </a:spcAft>
              <a:buFont typeface="+mj-lt"/>
              <a:buAutoNum type="arabicPeriod"/>
            </a:pPr>
            <a:r>
              <a:rPr lang="es-ES" sz="2400" b="1" dirty="0" smtClean="0">
                <a:solidFill>
                  <a:schemeClr val="tx2"/>
                </a:solidFill>
              </a:rPr>
              <a:t>Defectos de nacimiento: Grupo específico bajo la categoría de afecciones congénitas</a:t>
            </a:r>
          </a:p>
          <a:p>
            <a:pPr marL="457200" indent="-457200">
              <a:spcAft>
                <a:spcPts val="1200"/>
              </a:spcAft>
              <a:buFont typeface="+mj-lt"/>
              <a:buAutoNum type="arabicPeriod"/>
            </a:pPr>
            <a:r>
              <a:rPr lang="es-ES" sz="2400" b="1" dirty="0" smtClean="0">
                <a:solidFill>
                  <a:schemeClr val="tx2"/>
                </a:solidFill>
              </a:rPr>
              <a:t>Etiología:  Un mayor conocimiento brinda nuevas oportunidades de prevención </a:t>
            </a:r>
          </a:p>
          <a:p>
            <a:pPr marL="457200" indent="-457200">
              <a:spcAft>
                <a:spcPts val="1200"/>
              </a:spcAft>
              <a:buFont typeface="+mj-lt"/>
              <a:buAutoNum type="arabicPeriod"/>
            </a:pPr>
            <a:r>
              <a:rPr lang="es-ES" sz="2400" b="1" dirty="0" smtClean="0">
                <a:solidFill>
                  <a:schemeClr val="tx2"/>
                </a:solidFill>
              </a:rPr>
              <a:t>Carga:  Alta a nivel mundial; aumenta proporcionalmente en países de bajos y medianos recursos</a:t>
            </a:r>
          </a:p>
          <a:p>
            <a:pPr marL="457200" indent="-457200">
              <a:spcAft>
                <a:spcPts val="1200"/>
              </a:spcAft>
              <a:buFont typeface="+mj-lt"/>
              <a:buAutoNum type="arabicPeriod"/>
            </a:pPr>
            <a:r>
              <a:rPr lang="es-ES" sz="2400" b="1" dirty="0" smtClean="0">
                <a:solidFill>
                  <a:schemeClr val="tx2"/>
                </a:solidFill>
              </a:rPr>
              <a:t>Intervenciones:  Disminuyen la carga, implementadas ampliamente</a:t>
            </a:r>
          </a:p>
          <a:p>
            <a:pPr marL="457200" indent="-457200">
              <a:spcAft>
                <a:spcPts val="1200"/>
              </a:spcAft>
              <a:buFont typeface="+mj-lt"/>
              <a:buAutoNum type="arabicPeriod"/>
            </a:pPr>
            <a:r>
              <a:rPr lang="es-ES" sz="2400" b="1" dirty="0" smtClean="0">
                <a:solidFill>
                  <a:schemeClr val="tx2"/>
                </a:solidFill>
              </a:rPr>
              <a:t>Vigilancia de la salud pública:  Instrumento necesario y potente </a:t>
            </a:r>
          </a:p>
        </p:txBody>
      </p:sp>
    </p:spTree>
    <p:extLst>
      <p:ext uri="{BB962C8B-B14F-4D97-AF65-F5344CB8AC3E}">
        <p14:creationId xmlns:p14="http://schemas.microsoft.com/office/powerpoint/2010/main" val="87032512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381000" y="650875"/>
            <a:ext cx="8210550" cy="487363"/>
          </a:xfrm>
        </p:spPr>
        <p:txBody>
          <a:bodyPr>
            <a:noAutofit/>
          </a:bodyPr>
          <a:lstStyle/>
          <a:p>
            <a:pPr algn="ctr"/>
            <a:r>
              <a:rPr lang="es-ES" sz="3200" b="1" dirty="0" smtClean="0">
                <a:solidFill>
                  <a:schemeClr val="tx2"/>
                </a:solidFill>
                <a:latin typeface="+mn-lt"/>
              </a:rPr>
              <a:t>Vigilancia de la salud pública:  Un instrumento necesario</a:t>
            </a:r>
            <a:endParaRPr lang="es-ES" sz="3200" b="1" dirty="0">
              <a:solidFill>
                <a:schemeClr val="tx2"/>
              </a:solidFill>
              <a:latin typeface="+mn-lt"/>
            </a:endParaRPr>
          </a:p>
        </p:txBody>
      </p:sp>
      <p:sp>
        <p:nvSpPr>
          <p:cNvPr id="2" name="Rectangle 1"/>
          <p:cNvSpPr/>
          <p:nvPr/>
        </p:nvSpPr>
        <p:spPr>
          <a:xfrm>
            <a:off x="452582" y="2209800"/>
            <a:ext cx="5110018" cy="3016210"/>
          </a:xfrm>
          <a:prstGeom prst="rect">
            <a:avLst/>
          </a:prstGeom>
        </p:spPr>
        <p:txBody>
          <a:bodyPr wrap="square">
            <a:spAutoFit/>
          </a:bodyPr>
          <a:lstStyle/>
          <a:p>
            <a:r>
              <a:rPr lang="es-ES" sz="2000" b="1" dirty="0">
                <a:solidFill>
                  <a:schemeClr val="tx2"/>
                </a:solidFill>
              </a:rPr>
              <a:t>Se define como la </a:t>
            </a:r>
            <a:r>
              <a:rPr lang="es-ES" sz="2000" b="1" u="sng" dirty="0">
                <a:solidFill>
                  <a:schemeClr val="tx2"/>
                </a:solidFill>
              </a:rPr>
              <a:t>continua</a:t>
            </a:r>
            <a:r>
              <a:rPr lang="es-ES" sz="2000" b="1" dirty="0">
                <a:solidFill>
                  <a:schemeClr val="tx2"/>
                </a:solidFill>
              </a:rPr>
              <a:t> y </a:t>
            </a:r>
            <a:r>
              <a:rPr lang="es-ES" sz="2000" b="1" u="sng" dirty="0">
                <a:solidFill>
                  <a:schemeClr val="tx2"/>
                </a:solidFill>
              </a:rPr>
              <a:t>sistemática</a:t>
            </a:r>
            <a:r>
              <a:rPr lang="es-ES" sz="2000" b="1" dirty="0">
                <a:solidFill>
                  <a:schemeClr val="tx2"/>
                </a:solidFill>
              </a:rPr>
              <a:t> recolección, análisis e interpretación de datos de salud esenciales para planificar, implementar y evaluar la práctica de la salud pública.</a:t>
            </a:r>
          </a:p>
          <a:p>
            <a:endParaRPr lang="es-ES" dirty="0">
              <a:solidFill>
                <a:schemeClr val="tx2"/>
              </a:solidFill>
            </a:endParaRPr>
          </a:p>
          <a:p>
            <a:pPr lvl="1"/>
            <a:r>
              <a:rPr lang="es-ES" sz="2400" b="1" u="sng" dirty="0">
                <a:solidFill>
                  <a:schemeClr val="tx2"/>
                </a:solidFill>
              </a:rPr>
              <a:t>Esenciales:</a:t>
            </a:r>
            <a:r>
              <a:rPr lang="es-ES" smtClean="0"/>
              <a:t> </a:t>
            </a:r>
            <a:r>
              <a:rPr lang="es-ES" sz="2400" b="1" dirty="0">
                <a:solidFill>
                  <a:schemeClr val="tx2"/>
                </a:solidFill>
              </a:rPr>
              <a:t>Continua, sistemática, vinculada a la práctica de la salud pública (información para la acción) </a:t>
            </a:r>
          </a:p>
        </p:txBody>
      </p:sp>
      <p:grpSp>
        <p:nvGrpSpPr>
          <p:cNvPr id="7" name="Gruppo 17" descr="Definición de vigilancia de la salud pública" title="Ilustración de vigilancia de la salud pública"/>
          <p:cNvGrpSpPr/>
          <p:nvPr/>
        </p:nvGrpSpPr>
        <p:grpSpPr>
          <a:xfrm rot="19819325">
            <a:off x="6115653" y="2652562"/>
            <a:ext cx="2053610" cy="2162477"/>
            <a:chOff x="2578100" y="1341438"/>
            <a:chExt cx="3578225" cy="3576637"/>
          </a:xfrm>
        </p:grpSpPr>
        <p:pic>
          <p:nvPicPr>
            <p:cNvPr id="8" name="Picture 4" descr="MarciaRadialDiagram"/>
            <p:cNvPicPr>
              <a:picLocks noChangeAspect="1" noChangeArrowheads="1"/>
            </p:cNvPicPr>
            <p:nvPr/>
          </p:nvPicPr>
          <p:blipFill>
            <a:blip r:embed="rId3" cstate="print"/>
            <a:srcRect l="19318" t="9077" r="20454" b="10738"/>
            <a:stretch>
              <a:fillRect/>
            </a:stretch>
          </p:blipFill>
          <p:spPr bwMode="auto">
            <a:xfrm>
              <a:off x="2578100" y="1341438"/>
              <a:ext cx="3578225" cy="3576637"/>
            </a:xfrm>
            <a:prstGeom prst="rect">
              <a:avLst/>
            </a:prstGeom>
            <a:noFill/>
            <a:ln w="9525">
              <a:noFill/>
              <a:miter lim="800000"/>
              <a:headEnd/>
              <a:tailEnd/>
            </a:ln>
          </p:spPr>
        </p:pic>
        <p:sp>
          <p:nvSpPr>
            <p:cNvPr id="9" name="Ovale 8"/>
            <p:cNvSpPr/>
            <p:nvPr/>
          </p:nvSpPr>
          <p:spPr>
            <a:xfrm>
              <a:off x="3370188" y="2133526"/>
              <a:ext cx="2088232" cy="2016224"/>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Tree>
    <p:extLst>
      <p:ext uri="{BB962C8B-B14F-4D97-AF65-F5344CB8AC3E}">
        <p14:creationId xmlns:p14="http://schemas.microsoft.com/office/powerpoint/2010/main" val="256514259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36525"/>
            <a:ext cx="9144000" cy="854075"/>
          </a:xfrm>
        </p:spPr>
        <p:txBody>
          <a:bodyPr>
            <a:noAutofit/>
          </a:bodyPr>
          <a:lstStyle/>
          <a:p>
            <a:pPr algn="ctr"/>
            <a:r>
              <a:t/>
            </a:r>
            <a:br/>
            <a:r>
              <a:rPr lang="es-ES" sz="3200" b="1" dirty="0" smtClean="0">
                <a:solidFill>
                  <a:schemeClr val="tx2"/>
                </a:solidFill>
                <a:latin typeface="+mn-lt"/>
              </a:rPr>
              <a:t>Agradecimientos</a:t>
            </a:r>
            <a:endParaRPr lang="es-ES" sz="3200" b="1" dirty="0">
              <a:solidFill>
                <a:schemeClr val="tx2"/>
              </a:solidFill>
              <a:latin typeface="+mn-lt"/>
            </a:endParaRPr>
          </a:p>
        </p:txBody>
      </p:sp>
      <p:sp>
        <p:nvSpPr>
          <p:cNvPr id="10" name="Content Placeholder 2"/>
          <p:cNvSpPr>
            <a:spLocks noGrp="1"/>
          </p:cNvSpPr>
          <p:nvPr>
            <p:ph idx="1"/>
          </p:nvPr>
        </p:nvSpPr>
        <p:spPr>
          <a:xfrm>
            <a:off x="457200" y="1219200"/>
            <a:ext cx="8229600" cy="4953000"/>
          </a:xfrm>
        </p:spPr>
        <p:txBody>
          <a:bodyPr/>
          <a:lstStyle/>
          <a:p>
            <a:pPr lvl="1">
              <a:buClr>
                <a:schemeClr val="tx1"/>
              </a:buClr>
              <a:buSzPct val="65000"/>
              <a:buFont typeface="Wingdings" pitchFamily="2" charset="2"/>
              <a:buChar char="q"/>
            </a:pPr>
            <a:endParaRPr lang="es-ES" sz="1800" b="1" dirty="0">
              <a:solidFill>
                <a:schemeClr val="tx2"/>
              </a:solidFill>
            </a:endParaRPr>
          </a:p>
          <a:p>
            <a:pPr>
              <a:buClr>
                <a:schemeClr val="tx2"/>
              </a:buClr>
              <a:buSzPct val="65000"/>
              <a:buFont typeface="Wingdings" pitchFamily="2" charset="2"/>
              <a:buChar char="q"/>
            </a:pPr>
            <a:r>
              <a:rPr lang="es-ES" sz="1800" b="1" dirty="0">
                <a:solidFill>
                  <a:schemeClr val="tx2"/>
                </a:solidFill>
              </a:rPr>
              <a:t>Centro Internacional de Información de Vigilancia e Investigación de los Defectos Congénitos (International Clearinghouse on Birth Defects Surveillance and Research)</a:t>
            </a:r>
          </a:p>
          <a:p>
            <a:pPr lvl="1">
              <a:buClr>
                <a:schemeClr val="tx2"/>
              </a:buClr>
              <a:buSzPct val="65000"/>
              <a:buFont typeface="Wingdings" pitchFamily="2" charset="2"/>
              <a:buChar char="§"/>
            </a:pPr>
            <a:r>
              <a:rPr lang="es-ES" sz="1800" b="1" dirty="0">
                <a:solidFill>
                  <a:schemeClr val="tx2"/>
                </a:solidFill>
              </a:rPr>
              <a:t>Pierpaolo</a:t>
            </a:r>
            <a:r>
              <a:rPr lang="es-ES" dirty="0" smtClean="0"/>
              <a:t> </a:t>
            </a:r>
            <a:r>
              <a:rPr lang="es-ES" sz="1800" b="1" dirty="0">
                <a:solidFill>
                  <a:schemeClr val="tx2"/>
                </a:solidFill>
              </a:rPr>
              <a:t>Mastroiacovo</a:t>
            </a:r>
          </a:p>
          <a:p>
            <a:pPr lvl="1">
              <a:buClr>
                <a:schemeClr val="tx2"/>
              </a:buClr>
              <a:buSzPct val="65000"/>
              <a:buFont typeface="Wingdings" pitchFamily="2" charset="2"/>
              <a:buChar char="§"/>
            </a:pPr>
            <a:r>
              <a:rPr lang="es-ES" sz="1800" b="1" dirty="0">
                <a:solidFill>
                  <a:schemeClr val="tx2"/>
                </a:solidFill>
              </a:rPr>
              <a:t>Lorenzo Botto</a:t>
            </a:r>
          </a:p>
          <a:p>
            <a:pPr>
              <a:buClr>
                <a:schemeClr val="tx2"/>
              </a:buClr>
              <a:buSzPct val="65000"/>
              <a:buFont typeface="Wingdings" pitchFamily="2" charset="2"/>
              <a:buChar char="q"/>
            </a:pPr>
            <a:r>
              <a:rPr lang="es-ES" sz="1800" b="1" dirty="0" smtClean="0">
                <a:solidFill>
                  <a:schemeClr val="tx2"/>
                </a:solidFill>
              </a:rPr>
              <a:t>Organización Mundial de la Salud/sede</a:t>
            </a:r>
          </a:p>
          <a:p>
            <a:pPr lvl="1">
              <a:buClr>
                <a:schemeClr val="tx2"/>
              </a:buClr>
              <a:buSzPct val="65000"/>
              <a:buFont typeface="Wingdings" pitchFamily="2" charset="2"/>
              <a:buChar char="§"/>
            </a:pPr>
            <a:r>
              <a:rPr lang="es-ES" sz="1800" b="1" dirty="0" smtClean="0">
                <a:solidFill>
                  <a:schemeClr val="tx2"/>
                </a:solidFill>
              </a:rPr>
              <a:t>Juan Pablo </a:t>
            </a:r>
            <a:r>
              <a:rPr lang="es-ES" sz="1800" b="1" dirty="0" err="1" smtClean="0">
                <a:solidFill>
                  <a:schemeClr val="tx2"/>
                </a:solidFill>
              </a:rPr>
              <a:t>Peña-Rosas</a:t>
            </a:r>
            <a:endParaRPr lang="es-ES" sz="1800" b="1" dirty="0" smtClean="0">
              <a:solidFill>
                <a:schemeClr val="tx2"/>
              </a:solidFill>
            </a:endParaRPr>
          </a:p>
          <a:p>
            <a:pPr>
              <a:buClr>
                <a:schemeClr val="tx2"/>
              </a:buClr>
              <a:buSzPct val="65000"/>
              <a:buFont typeface="Wingdings" charset="2"/>
              <a:buChar char="q"/>
            </a:pPr>
            <a:r>
              <a:rPr lang="es-ES" sz="1800" b="1" dirty="0" smtClean="0">
                <a:solidFill>
                  <a:schemeClr val="tx2"/>
                </a:solidFill>
              </a:rPr>
              <a:t>Centro Nacional de Defectos Congénitos y Discapacidades del Desarrollo, de los CDC</a:t>
            </a:r>
          </a:p>
          <a:p>
            <a:pPr lvl="1">
              <a:buClr>
                <a:schemeClr val="tx2"/>
              </a:buClr>
              <a:buSzPct val="80000"/>
              <a:buFont typeface="Wingdings" panose="05000000000000000000" pitchFamily="2" charset="2"/>
              <a:buChar char="§"/>
            </a:pPr>
            <a:r>
              <a:rPr lang="es-ES" sz="1800" b="1" dirty="0" smtClean="0">
                <a:solidFill>
                  <a:schemeClr val="tx2"/>
                </a:solidFill>
              </a:rPr>
              <a:t>Grupo de Trabajo de Vigilancia</a:t>
            </a:r>
          </a:p>
        </p:txBody>
      </p:sp>
      <p:pic>
        <p:nvPicPr>
          <p:cNvPr id="4" name="Picture 2" descr="Foto del Grupo de Trabajo de Vigilancia de los CDC" title="F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81200" y="4572000"/>
            <a:ext cx="5181600" cy="20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11462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Panorama mundial</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36</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fontScale="90000"/>
          </a:bodyPr>
          <a:lstStyle/>
          <a:p>
            <a:pPr algn="ctr"/>
            <a:r>
              <a:rPr lang="es-ES" b="1" dirty="0" smtClean="0">
                <a:solidFill>
                  <a:schemeClr val="tx2"/>
                </a:solidFill>
              </a:rPr>
              <a:t>¿Preguntas? Si tienen preguntas, por favor envíen un mensaje por correo electrónico a birthdefectscount@listserv.cdc.gov</a:t>
            </a:r>
            <a:endParaRPr lang="es-ES" b="1" dirty="0">
              <a:solidFill>
                <a:schemeClr val="tx2"/>
              </a:solidFill>
            </a:endParaRPr>
          </a:p>
        </p:txBody>
      </p:sp>
      <p:pic>
        <p:nvPicPr>
          <p:cNvPr id="1029" name="Picture 5" descr="C:\Users\ail5\AppData\Local\Microsoft\Windows\Temporary Internet Files\Content.IE5\0P9SRHFC\MP900390083[1].jpg" title="Ilustración de un signo de interrog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749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739134" y="457200"/>
            <a:ext cx="7905750" cy="685800"/>
          </a:xfrm>
        </p:spPr>
        <p:txBody>
          <a:bodyPr>
            <a:noAutofit/>
          </a:bodyPr>
          <a:lstStyle/>
          <a:p>
            <a:pPr algn="ctr"/>
            <a:r>
              <a:rPr lang="es-ES" sz="3200" b="1" dirty="0" smtClean="0">
                <a:solidFill>
                  <a:schemeClr val="tx2"/>
                </a:solidFill>
                <a:latin typeface="+mn-lt"/>
              </a:rPr>
              <a:t>Afecciones congénitas</a:t>
            </a:r>
          </a:p>
        </p:txBody>
      </p:sp>
      <p:grpSp>
        <p:nvGrpSpPr>
          <p:cNvPr id="6" name="Group 5" descr="Los defectos de nacimiento pueden ser estructurales o funcionales." title="Grupo de fotos"/>
          <p:cNvGrpSpPr/>
          <p:nvPr/>
        </p:nvGrpSpPr>
        <p:grpSpPr>
          <a:xfrm>
            <a:off x="990600" y="1278448"/>
            <a:ext cx="7043399" cy="2153159"/>
            <a:chOff x="990600" y="1278448"/>
            <a:chExt cx="7043399" cy="2153159"/>
          </a:xfrm>
        </p:grpSpPr>
        <p:sp>
          <p:nvSpPr>
            <p:cNvPr id="28" name="CasellaDiTesto 27"/>
            <p:cNvSpPr txBox="1"/>
            <p:nvPr/>
          </p:nvSpPr>
          <p:spPr>
            <a:xfrm>
              <a:off x="990600" y="1853804"/>
              <a:ext cx="1754484" cy="830997"/>
            </a:xfrm>
            <a:prstGeom prst="rect">
              <a:avLst/>
            </a:prstGeom>
            <a:noFill/>
            <a:ln>
              <a:noFill/>
            </a:ln>
          </p:spPr>
          <p:txBody>
            <a:bodyPr wrap="square" rtlCol="0">
              <a:spAutoFit/>
            </a:bodyPr>
            <a:lstStyle/>
            <a:p>
              <a:pPr algn="ctr"/>
              <a:r>
                <a:rPr lang="es-ES" sz="2400" b="1" dirty="0" smtClean="0">
                  <a:solidFill>
                    <a:schemeClr val="tx2"/>
                  </a:solidFill>
                </a:rPr>
                <a:t>Defectos de nacimiento </a:t>
              </a:r>
            </a:p>
            <a:p>
              <a:pPr algn="ctr"/>
              <a:endParaRPr lang="es-ES" sz="2400" b="1" dirty="0">
                <a:solidFill>
                  <a:schemeClr val="tx2"/>
                </a:solidFill>
              </a:endParaRPr>
            </a:p>
          </p:txBody>
        </p:sp>
        <p:sp>
          <p:nvSpPr>
            <p:cNvPr id="31" name="Parentesi graffa aperta 30"/>
            <p:cNvSpPr/>
            <p:nvPr/>
          </p:nvSpPr>
          <p:spPr>
            <a:xfrm>
              <a:off x="2889100" y="1429396"/>
              <a:ext cx="432048" cy="1767041"/>
            </a:xfrm>
            <a:prstGeom prst="leftBrace">
              <a:avLst/>
            </a:prstGeom>
            <a:noFill/>
            <a:ln w="3810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8" name="CasellaDiTesto 7"/>
            <p:cNvSpPr txBox="1">
              <a:spLocks noChangeArrowheads="1"/>
            </p:cNvSpPr>
            <p:nvPr/>
          </p:nvSpPr>
          <p:spPr bwMode="auto">
            <a:xfrm>
              <a:off x="3203041" y="1559585"/>
              <a:ext cx="1952542" cy="461665"/>
            </a:xfrm>
            <a:prstGeom prst="rect">
              <a:avLst/>
            </a:prstGeom>
            <a:noFill/>
            <a:ln w="9525">
              <a:noFill/>
              <a:miter lim="800000"/>
              <a:headEnd/>
              <a:tailEnd/>
            </a:ln>
          </p:spPr>
          <p:txBody>
            <a:bodyPr wrap="square">
              <a:spAutoFit/>
            </a:bodyPr>
            <a:lstStyle/>
            <a:p>
              <a:r>
                <a:rPr lang="es-ES" sz="2400" b="1" dirty="0">
                  <a:solidFill>
                    <a:schemeClr val="tx2"/>
                  </a:solidFill>
                  <a:latin typeface="Calibri" pitchFamily="34" charset="0"/>
                </a:rPr>
                <a:t>E</a:t>
              </a:r>
              <a:r>
                <a:rPr lang="es-ES" sz="2400" b="1" dirty="0" smtClean="0">
                  <a:solidFill>
                    <a:schemeClr val="tx2"/>
                  </a:solidFill>
                  <a:latin typeface="Calibri" pitchFamily="34" charset="0"/>
                </a:rPr>
                <a:t>structurales</a:t>
              </a:r>
              <a:endParaRPr lang="es-ES" sz="2400" b="1" dirty="0">
                <a:solidFill>
                  <a:schemeClr val="tx2"/>
                </a:solidFill>
                <a:latin typeface="Calibri" pitchFamily="34" charset="0"/>
              </a:endParaRPr>
            </a:p>
          </p:txBody>
        </p:sp>
        <p:pic>
          <p:nvPicPr>
            <p:cNvPr id="6170" name="Picture 8" descr="tetralogy_of_fallot_nolabels"/>
            <p:cNvPicPr>
              <a:picLocks noChangeAspect="1" noChangeArrowheads="1"/>
            </p:cNvPicPr>
            <p:nvPr/>
          </p:nvPicPr>
          <p:blipFill>
            <a:blip r:embed="rId3" cstate="print"/>
            <a:srcRect l="17725" t="10664" r="11377" b="14688"/>
            <a:stretch>
              <a:fillRect/>
            </a:stretch>
          </p:blipFill>
          <p:spPr bwMode="auto">
            <a:xfrm>
              <a:off x="5298156" y="1278448"/>
              <a:ext cx="885266" cy="1034469"/>
            </a:xfrm>
            <a:prstGeom prst="rect">
              <a:avLst/>
            </a:prstGeom>
            <a:noFill/>
            <a:ln w="9525">
              <a:solidFill>
                <a:srgbClr val="000000"/>
              </a:solidFill>
              <a:miter lim="800000"/>
              <a:headEnd/>
              <a:tailEnd/>
            </a:ln>
          </p:spPr>
        </p:pic>
        <p:pic>
          <p:nvPicPr>
            <p:cNvPr id="6169" name="Picture 4" descr="Espina bífida"/>
            <p:cNvPicPr>
              <a:picLocks noChangeAspect="1" noChangeArrowheads="1"/>
            </p:cNvPicPr>
            <p:nvPr/>
          </p:nvPicPr>
          <p:blipFill>
            <a:blip r:embed="rId4" cstate="print"/>
            <a:srcRect t="8826"/>
            <a:stretch>
              <a:fillRect/>
            </a:stretch>
          </p:blipFill>
          <p:spPr bwMode="auto">
            <a:xfrm>
              <a:off x="6304899" y="1278448"/>
              <a:ext cx="1004316" cy="990854"/>
            </a:xfrm>
            <a:prstGeom prst="rect">
              <a:avLst/>
            </a:prstGeom>
            <a:noFill/>
            <a:ln w="9525">
              <a:solidFill>
                <a:srgbClr val="000000"/>
              </a:solidFill>
              <a:miter lim="800000"/>
              <a:headEnd/>
              <a:tailEnd/>
            </a:ln>
          </p:spPr>
        </p:pic>
        <p:pic>
          <p:nvPicPr>
            <p:cNvPr id="6171" name="Picture 8" descr="http://0.tqn.com/d/pediatrics/1/G/J/M/down_syndrome.jpg" title="Fotografías"/>
            <p:cNvPicPr>
              <a:picLocks noChangeAspect="1" noChangeArrowheads="1"/>
            </p:cNvPicPr>
            <p:nvPr/>
          </p:nvPicPr>
          <p:blipFill>
            <a:blip r:embed="rId5" cstate="print"/>
            <a:srcRect/>
            <a:stretch>
              <a:fillRect/>
            </a:stretch>
          </p:blipFill>
          <p:spPr bwMode="auto">
            <a:xfrm>
              <a:off x="7371531" y="1278448"/>
              <a:ext cx="662468" cy="990854"/>
            </a:xfrm>
            <a:prstGeom prst="rect">
              <a:avLst/>
            </a:prstGeom>
            <a:noFill/>
            <a:ln w="9525">
              <a:noFill/>
              <a:miter lim="800000"/>
              <a:headEnd/>
              <a:tailEnd/>
            </a:ln>
          </p:spPr>
        </p:pic>
        <p:sp>
          <p:nvSpPr>
            <p:cNvPr id="6165" name="CasellaDiTesto 8"/>
            <p:cNvSpPr txBox="1">
              <a:spLocks noChangeArrowheads="1"/>
            </p:cNvSpPr>
            <p:nvPr/>
          </p:nvSpPr>
          <p:spPr bwMode="auto">
            <a:xfrm>
              <a:off x="3239986" y="2590800"/>
              <a:ext cx="1753370" cy="461665"/>
            </a:xfrm>
            <a:prstGeom prst="rect">
              <a:avLst/>
            </a:prstGeom>
            <a:noFill/>
            <a:ln w="9525">
              <a:noFill/>
              <a:miter lim="800000"/>
              <a:headEnd/>
              <a:tailEnd/>
            </a:ln>
          </p:spPr>
          <p:txBody>
            <a:bodyPr wrap="square">
              <a:spAutoFit/>
            </a:bodyPr>
            <a:lstStyle/>
            <a:p>
              <a:r>
                <a:rPr lang="es-ES" sz="2400" b="1" dirty="0" smtClean="0">
                  <a:solidFill>
                    <a:schemeClr val="tx2"/>
                  </a:solidFill>
                  <a:latin typeface="Calibri" pitchFamily="34" charset="0"/>
                </a:rPr>
                <a:t>Funcionales</a:t>
              </a:r>
              <a:endParaRPr lang="es-ES" sz="2400" b="1" dirty="0">
                <a:solidFill>
                  <a:schemeClr val="tx2"/>
                </a:solidFill>
                <a:latin typeface="Calibri" pitchFamily="34" charset="0"/>
              </a:endParaRPr>
            </a:p>
          </p:txBody>
        </p:sp>
        <p:pic>
          <p:nvPicPr>
            <p:cNvPr id="15" name="Picture 10" descr="http://www.healblog.net/wp-content/uploads/Deafness-4.jpg" title="Fotografía de pérdida auditiva"/>
            <p:cNvPicPr>
              <a:picLocks noChangeAspect="1" noChangeArrowheads="1"/>
            </p:cNvPicPr>
            <p:nvPr/>
          </p:nvPicPr>
          <p:blipFill>
            <a:blip r:embed="rId6" cstate="print"/>
            <a:srcRect r="37308"/>
            <a:stretch>
              <a:fillRect/>
            </a:stretch>
          </p:blipFill>
          <p:spPr bwMode="auto">
            <a:xfrm>
              <a:off x="5298157" y="2372691"/>
              <a:ext cx="1018880" cy="1058916"/>
            </a:xfrm>
            <a:prstGeom prst="rect">
              <a:avLst/>
            </a:prstGeom>
            <a:noFill/>
            <a:ln>
              <a:solidFill>
                <a:schemeClr val="accent5">
                  <a:lumMod val="50000"/>
                </a:schemeClr>
              </a:solidFill>
            </a:ln>
          </p:spPr>
        </p:pic>
        <p:pic>
          <p:nvPicPr>
            <p:cNvPr id="16" name="Picture 12" descr="http://www.burke-eisner.com/media/cerebral-palsy-Small.JPG" title="Fotografía"/>
            <p:cNvPicPr>
              <a:picLocks noChangeAspect="1" noChangeArrowheads="1"/>
            </p:cNvPicPr>
            <p:nvPr/>
          </p:nvPicPr>
          <p:blipFill>
            <a:blip r:embed="rId7" cstate="print"/>
            <a:srcRect l="25096" t="9554" r="7981"/>
            <a:stretch>
              <a:fillRect/>
            </a:stretch>
          </p:blipFill>
          <p:spPr bwMode="auto">
            <a:xfrm>
              <a:off x="6408967" y="2372691"/>
              <a:ext cx="1174519" cy="1058915"/>
            </a:xfrm>
            <a:prstGeom prst="rect">
              <a:avLst/>
            </a:prstGeom>
            <a:noFill/>
            <a:ln w="19050">
              <a:solidFill>
                <a:schemeClr val="accent6">
                  <a:lumMod val="50000"/>
                </a:schemeClr>
              </a:solidFill>
            </a:ln>
          </p:spPr>
        </p:pic>
      </p:grpSp>
      <p:grpSp>
        <p:nvGrpSpPr>
          <p:cNvPr id="7" name="Group 6" descr="Otras afecciones congénitas; por ejemplo, RCIU y nacimiento prematuro " title="Fotografías"/>
          <p:cNvGrpSpPr/>
          <p:nvPr/>
        </p:nvGrpSpPr>
        <p:grpSpPr>
          <a:xfrm>
            <a:off x="1026604" y="4036329"/>
            <a:ext cx="6401650" cy="2218250"/>
            <a:chOff x="1026604" y="3628919"/>
            <a:chExt cx="6401650" cy="2218250"/>
          </a:xfrm>
        </p:grpSpPr>
        <p:sp>
          <p:nvSpPr>
            <p:cNvPr id="29" name="CasellaDiTesto 28"/>
            <p:cNvSpPr txBox="1"/>
            <p:nvPr/>
          </p:nvSpPr>
          <p:spPr>
            <a:xfrm>
              <a:off x="1026604" y="4632477"/>
              <a:ext cx="1682476" cy="461665"/>
            </a:xfrm>
            <a:prstGeom prst="rect">
              <a:avLst/>
            </a:prstGeom>
            <a:noFill/>
            <a:ln>
              <a:noFill/>
            </a:ln>
          </p:spPr>
          <p:txBody>
            <a:bodyPr wrap="square" rtlCol="0">
              <a:spAutoFit/>
            </a:bodyPr>
            <a:lstStyle/>
            <a:p>
              <a:pPr algn="ctr"/>
              <a:r>
                <a:rPr lang="es-ES" sz="2400" b="1" dirty="0" smtClean="0">
                  <a:solidFill>
                    <a:schemeClr val="tx2"/>
                  </a:solidFill>
                </a:rPr>
                <a:t>Otras </a:t>
              </a:r>
              <a:endParaRPr lang="es-ES" sz="2400" b="1" dirty="0">
                <a:solidFill>
                  <a:schemeClr val="tx2"/>
                </a:solidFill>
              </a:endParaRPr>
            </a:p>
          </p:txBody>
        </p:sp>
        <p:sp>
          <p:nvSpPr>
            <p:cNvPr id="32" name="Parentesi graffa aperta 31"/>
            <p:cNvSpPr/>
            <p:nvPr/>
          </p:nvSpPr>
          <p:spPr>
            <a:xfrm>
              <a:off x="2961108" y="3962398"/>
              <a:ext cx="432048" cy="1752599"/>
            </a:xfrm>
            <a:prstGeom prst="leftBrace">
              <a:avLst/>
            </a:prstGeom>
            <a:ln w="3810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2" name="CasellaDiTesto 9"/>
            <p:cNvSpPr txBox="1">
              <a:spLocks noChangeArrowheads="1"/>
            </p:cNvSpPr>
            <p:nvPr/>
          </p:nvSpPr>
          <p:spPr bwMode="auto">
            <a:xfrm>
              <a:off x="3276931" y="4038600"/>
              <a:ext cx="981144" cy="461665"/>
            </a:xfrm>
            <a:prstGeom prst="rect">
              <a:avLst/>
            </a:prstGeom>
            <a:noFill/>
            <a:ln w="9525">
              <a:noFill/>
              <a:miter lim="800000"/>
              <a:headEnd/>
              <a:tailEnd/>
            </a:ln>
          </p:spPr>
          <p:txBody>
            <a:bodyPr wrap="square">
              <a:spAutoFit/>
            </a:bodyPr>
            <a:lstStyle/>
            <a:p>
              <a:r>
                <a:rPr lang="es-ES" sz="2400" b="1" dirty="0" smtClean="0">
                  <a:solidFill>
                    <a:schemeClr val="tx2"/>
                  </a:solidFill>
                  <a:latin typeface="Calibri" pitchFamily="34" charset="0"/>
                </a:rPr>
                <a:t>RCIU </a:t>
              </a:r>
              <a:endParaRPr lang="es-ES" sz="2400" b="1" dirty="0">
                <a:solidFill>
                  <a:schemeClr val="tx2"/>
                </a:solidFill>
                <a:latin typeface="Calibri" pitchFamily="34" charset="0"/>
              </a:endParaRPr>
            </a:p>
          </p:txBody>
        </p:sp>
        <p:pic>
          <p:nvPicPr>
            <p:cNvPr id="42" name="Picture 18" descr="http://www.drsharma.ca/wp-content/uploads/sharma-obesity-bigger-babies.jpg" title="Fotografía"/>
            <p:cNvPicPr>
              <a:picLocks noChangeAspect="1" noChangeArrowheads="1"/>
            </p:cNvPicPr>
            <p:nvPr/>
          </p:nvPicPr>
          <p:blipFill>
            <a:blip r:embed="rId8" cstate="print"/>
            <a:srcRect/>
            <a:stretch>
              <a:fillRect/>
            </a:stretch>
          </p:blipFill>
          <p:spPr bwMode="auto">
            <a:xfrm>
              <a:off x="5155583" y="3628919"/>
              <a:ext cx="1027840" cy="1118049"/>
            </a:xfrm>
            <a:prstGeom prst="rect">
              <a:avLst/>
            </a:prstGeom>
            <a:noFill/>
            <a:ln w="9525">
              <a:solidFill>
                <a:srgbClr val="002060"/>
              </a:solidFill>
              <a:miter lim="800000"/>
              <a:headEnd/>
              <a:tailEnd/>
            </a:ln>
          </p:spPr>
        </p:pic>
        <p:pic>
          <p:nvPicPr>
            <p:cNvPr id="6163" name="Picture 16" descr="http://upload.wikimedia.org/wikipedia/commons/thumb/2/2b/Weight_vs_gestational_Age.jpg/230px-Weight_vs_gestational_Age.jpg" title="Fotografías"/>
            <p:cNvPicPr>
              <a:picLocks noChangeAspect="1" noChangeArrowheads="1"/>
            </p:cNvPicPr>
            <p:nvPr/>
          </p:nvPicPr>
          <p:blipFill>
            <a:blip r:embed="rId9" cstate="print"/>
            <a:srcRect/>
            <a:stretch>
              <a:fillRect/>
            </a:stretch>
          </p:blipFill>
          <p:spPr bwMode="auto">
            <a:xfrm>
              <a:off x="6288755" y="3628919"/>
              <a:ext cx="1082775" cy="1114193"/>
            </a:xfrm>
            <a:prstGeom prst="rect">
              <a:avLst/>
            </a:prstGeom>
            <a:noFill/>
            <a:ln w="9525">
              <a:noFill/>
              <a:miter lim="800000"/>
              <a:headEnd/>
              <a:tailEnd/>
            </a:ln>
          </p:spPr>
        </p:pic>
        <p:sp>
          <p:nvSpPr>
            <p:cNvPr id="6159" name="CasellaDiTesto 10"/>
            <p:cNvSpPr txBox="1">
              <a:spLocks noChangeArrowheads="1"/>
            </p:cNvSpPr>
            <p:nvPr/>
          </p:nvSpPr>
          <p:spPr bwMode="auto">
            <a:xfrm>
              <a:off x="3279862" y="5164042"/>
              <a:ext cx="2078730" cy="461665"/>
            </a:xfrm>
            <a:prstGeom prst="rect">
              <a:avLst/>
            </a:prstGeom>
            <a:noFill/>
            <a:ln w="9525">
              <a:noFill/>
              <a:miter lim="800000"/>
              <a:headEnd/>
              <a:tailEnd/>
            </a:ln>
          </p:spPr>
          <p:txBody>
            <a:bodyPr wrap="square">
              <a:spAutoFit/>
            </a:bodyPr>
            <a:lstStyle/>
            <a:p>
              <a:r>
                <a:rPr lang="es-ES" sz="2400" b="1" dirty="0" smtClean="0">
                  <a:solidFill>
                    <a:schemeClr val="tx2"/>
                  </a:solidFill>
                  <a:latin typeface="Calibri" pitchFamily="34" charset="0"/>
                </a:rPr>
                <a:t>Nacimiento prematuro</a:t>
              </a:r>
              <a:endParaRPr lang="es-ES" sz="2400" b="1" dirty="0">
                <a:solidFill>
                  <a:schemeClr val="tx2"/>
                </a:solidFill>
                <a:latin typeface="Calibri" pitchFamily="34" charset="0"/>
              </a:endParaRPr>
            </a:p>
          </p:txBody>
        </p:sp>
        <p:pic>
          <p:nvPicPr>
            <p:cNvPr id="6161" name="Picture 2" descr="http://sonographydegree.net/wp-content/uploads/2011/04/premature-baby.jpg" title="Fotografía"/>
            <p:cNvPicPr>
              <a:picLocks noChangeAspect="1" noChangeArrowheads="1"/>
            </p:cNvPicPr>
            <p:nvPr/>
          </p:nvPicPr>
          <p:blipFill>
            <a:blip r:embed="rId10" cstate="print"/>
            <a:srcRect/>
            <a:stretch>
              <a:fillRect/>
            </a:stretch>
          </p:blipFill>
          <p:spPr bwMode="auto">
            <a:xfrm>
              <a:off x="5155583" y="4910436"/>
              <a:ext cx="1152746" cy="936733"/>
            </a:xfrm>
            <a:prstGeom prst="rect">
              <a:avLst/>
            </a:prstGeom>
            <a:noFill/>
            <a:ln w="9525">
              <a:solidFill>
                <a:srgbClr val="002060"/>
              </a:solidFill>
              <a:miter lim="800000"/>
              <a:headEnd/>
              <a:tailEnd/>
            </a:ln>
          </p:spPr>
        </p:pic>
        <p:pic>
          <p:nvPicPr>
            <p:cNvPr id="6160" name="Picture 2" descr="http://www.dailymarion.com/wp-content/uploads/2011/03/preemie-feet.jpg" title="Fotografía"/>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364955" y="4903685"/>
              <a:ext cx="1063299" cy="943484"/>
            </a:xfrm>
            <a:prstGeom prst="rect">
              <a:avLst/>
            </a:prstGeom>
            <a:noFill/>
            <a:ln w="9525">
              <a:solidFill>
                <a:srgbClr val="002060"/>
              </a:solidFill>
              <a:miter lim="800000"/>
              <a:headEnd/>
              <a:tailEnd/>
            </a:ln>
          </p:spPr>
        </p:pic>
      </p:grpSp>
      <p:sp>
        <p:nvSpPr>
          <p:cNvPr id="22" name="Parentesi graffa aperta 30" descr="Paréntesis de llave de apertura" title="Paréntesis de llave de apertura a la izquierda"/>
          <p:cNvSpPr/>
          <p:nvPr/>
        </p:nvSpPr>
        <p:spPr>
          <a:xfrm>
            <a:off x="2807400" y="1489170"/>
            <a:ext cx="432048" cy="1767041"/>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chemeClr val="tx2"/>
              </a:solidFill>
            </a:endParaRPr>
          </a:p>
        </p:txBody>
      </p:sp>
      <p:sp>
        <p:nvSpPr>
          <p:cNvPr id="23" name="Parentesi graffa aperta 30" descr="Paréntesis de apertura" title="Paréntesis de apertura a la izquierda"/>
          <p:cNvSpPr/>
          <p:nvPr/>
        </p:nvSpPr>
        <p:spPr>
          <a:xfrm>
            <a:off x="2725786" y="4396808"/>
            <a:ext cx="432048" cy="1767041"/>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chemeClr val="tx2"/>
              </a:solidFill>
            </a:endParaRPr>
          </a:p>
        </p:txBody>
      </p:sp>
    </p:spTree>
    <p:extLst>
      <p:ext uri="{BB962C8B-B14F-4D97-AF65-F5344CB8AC3E}">
        <p14:creationId xmlns:p14="http://schemas.microsoft.com/office/powerpoint/2010/main" val="12661915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609600"/>
            <a:ext cx="8362950" cy="609600"/>
          </a:xfrm>
          <a:prstGeom prst="rect">
            <a:avLst/>
          </a:prstGeom>
        </p:spPr>
        <p:txBody>
          <a:bodyPr>
            <a:noAutofit/>
          </a:bodyPr>
          <a:lstStyle/>
          <a:p>
            <a:pPr algn="ctr"/>
            <a:r>
              <a:rPr lang="es-ES" sz="3200" b="1" dirty="0">
                <a:solidFill>
                  <a:schemeClr val="tx2"/>
                </a:solidFill>
                <a:latin typeface="+mn-lt"/>
              </a:rPr>
              <a:t>Defectos de nacimiento: Clasificación</a:t>
            </a:r>
          </a:p>
        </p:txBody>
      </p:sp>
      <p:grpSp>
        <p:nvGrpSpPr>
          <p:cNvPr id="3" name="Group 2" descr="En el capítulo XVII de la CIE-10, los códigos van del Q00 al Q99." title="Anormalidades de la estructura del cuerpo."/>
          <p:cNvGrpSpPr/>
          <p:nvPr/>
        </p:nvGrpSpPr>
        <p:grpSpPr>
          <a:xfrm>
            <a:off x="879166" y="1828800"/>
            <a:ext cx="6628101" cy="929697"/>
            <a:chOff x="879166" y="1828800"/>
            <a:chExt cx="6628101" cy="929697"/>
          </a:xfrm>
        </p:grpSpPr>
        <p:sp>
          <p:nvSpPr>
            <p:cNvPr id="4" name="CasellaDiTesto 3"/>
            <p:cNvSpPr txBox="1"/>
            <p:nvPr/>
          </p:nvSpPr>
          <p:spPr>
            <a:xfrm>
              <a:off x="879166" y="1927500"/>
              <a:ext cx="2971800" cy="830997"/>
            </a:xfrm>
            <a:prstGeom prst="rect">
              <a:avLst/>
            </a:prstGeom>
            <a:noFill/>
          </p:spPr>
          <p:txBody>
            <a:bodyPr wrap="square" rtlCol="0" anchor="ctr">
              <a:spAutoFit/>
            </a:bodyPr>
            <a:lstStyle/>
            <a:p>
              <a:pPr algn="ctr"/>
              <a:r>
                <a:rPr lang="es-ES" sz="2400" b="1" dirty="0" smtClean="0">
                  <a:solidFill>
                    <a:schemeClr val="tx2"/>
                  </a:solidFill>
                </a:rPr>
                <a:t>Anormalidades </a:t>
              </a:r>
            </a:p>
            <a:p>
              <a:pPr algn="ctr"/>
              <a:r>
                <a:rPr lang="es-ES" sz="2400" b="1" dirty="0" smtClean="0">
                  <a:solidFill>
                    <a:schemeClr val="tx2"/>
                  </a:solidFill>
                </a:rPr>
                <a:t>de la estructura del cuerpo</a:t>
              </a:r>
              <a:endParaRPr lang="es-ES" sz="2400" b="1" dirty="0">
                <a:solidFill>
                  <a:schemeClr val="tx2"/>
                </a:solidFill>
              </a:endParaRPr>
            </a:p>
          </p:txBody>
        </p:sp>
        <p:cxnSp>
          <p:nvCxnSpPr>
            <p:cNvPr id="15" name="Connettore 2 14"/>
            <p:cNvCxnSpPr/>
            <p:nvPr/>
          </p:nvCxnSpPr>
          <p:spPr>
            <a:xfrm>
              <a:off x="3774766" y="2311568"/>
              <a:ext cx="576064"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452939" y="1828800"/>
              <a:ext cx="3054328" cy="707886"/>
            </a:xfrm>
            <a:prstGeom prst="rect">
              <a:avLst/>
            </a:prstGeom>
            <a:solidFill>
              <a:schemeClr val="accent1"/>
            </a:solidFill>
            <a:ln>
              <a:solidFill>
                <a:srgbClr val="002060"/>
              </a:solidFill>
            </a:ln>
          </p:spPr>
          <p:txBody>
            <a:bodyPr wrap="square" rtlCol="0">
              <a:spAutoFit/>
            </a:bodyPr>
            <a:lstStyle/>
            <a:p>
              <a:pPr algn="ctr"/>
              <a:r>
                <a:rPr lang="es-ES" sz="2000" b="1" dirty="0" smtClean="0">
                  <a:solidFill>
                    <a:srgbClr val="002060"/>
                  </a:solidFill>
                </a:rPr>
                <a:t>Capítulo XVII de la CIE-10 </a:t>
              </a:r>
            </a:p>
            <a:p>
              <a:pPr algn="ctr"/>
              <a:r>
                <a:rPr lang="es-ES" sz="2000" b="1" dirty="0" smtClean="0">
                  <a:solidFill>
                    <a:srgbClr val="002060"/>
                  </a:solidFill>
                </a:rPr>
                <a:t>Q00-Q99</a:t>
              </a:r>
              <a:endParaRPr lang="es-ES" sz="2000" b="1" dirty="0">
                <a:solidFill>
                  <a:srgbClr val="002060"/>
                </a:solidFill>
              </a:endParaRPr>
            </a:p>
          </p:txBody>
        </p:sp>
      </p:grpSp>
      <p:grpSp>
        <p:nvGrpSpPr>
          <p:cNvPr id="7" name="Group 6" descr="Estas incluyen sordera, parálisis cerebral infantil, discapacidades del desarrollo, errores innatos del metabolismo y enfermedades hematológicas." title="Anormalidades del funcionamiento"/>
          <p:cNvGrpSpPr/>
          <p:nvPr/>
        </p:nvGrpSpPr>
        <p:grpSpPr>
          <a:xfrm>
            <a:off x="1227927" y="3625096"/>
            <a:ext cx="7050672" cy="1631216"/>
            <a:chOff x="1227927" y="3625096"/>
            <a:chExt cx="7050672" cy="1631216"/>
          </a:xfrm>
        </p:grpSpPr>
        <p:sp>
          <p:nvSpPr>
            <p:cNvPr id="5" name="CasellaDiTesto 4"/>
            <p:cNvSpPr txBox="1"/>
            <p:nvPr/>
          </p:nvSpPr>
          <p:spPr>
            <a:xfrm>
              <a:off x="1227927" y="3962068"/>
              <a:ext cx="2274277" cy="830997"/>
            </a:xfrm>
            <a:prstGeom prst="rect">
              <a:avLst/>
            </a:prstGeom>
            <a:noFill/>
          </p:spPr>
          <p:txBody>
            <a:bodyPr wrap="none" rtlCol="0">
              <a:spAutoFit/>
            </a:bodyPr>
            <a:lstStyle/>
            <a:p>
              <a:r>
                <a:rPr lang="es-ES" sz="2400" b="1" dirty="0" smtClean="0">
                  <a:solidFill>
                    <a:schemeClr val="tx2"/>
                  </a:solidFill>
                </a:rPr>
                <a:t>Anormalidades </a:t>
              </a:r>
            </a:p>
            <a:p>
              <a:pPr algn="ctr"/>
              <a:r>
                <a:rPr lang="es-ES" sz="2400" b="1" dirty="0" smtClean="0">
                  <a:solidFill>
                    <a:schemeClr val="tx2"/>
                  </a:solidFill>
                </a:rPr>
                <a:t>del funcionamiento </a:t>
              </a:r>
              <a:endParaRPr lang="es-ES" sz="2400" b="1" dirty="0">
                <a:solidFill>
                  <a:schemeClr val="tx2"/>
                </a:solidFill>
              </a:endParaRPr>
            </a:p>
          </p:txBody>
        </p:sp>
        <p:pic>
          <p:nvPicPr>
            <p:cNvPr id="1026" name="Picture 2" descr="Flecha que apunta hacia la derecha" title="Fle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30" y="4241182"/>
              <a:ext cx="74453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4640167" y="3625096"/>
              <a:ext cx="3638432" cy="1631216"/>
            </a:xfrm>
            <a:prstGeom prst="rect">
              <a:avLst/>
            </a:prstGeom>
            <a:solidFill>
              <a:schemeClr val="accent1"/>
            </a:solidFill>
            <a:ln>
              <a:solidFill>
                <a:srgbClr val="002060"/>
              </a:solidFill>
            </a:ln>
          </p:spPr>
          <p:txBody>
            <a:bodyPr wrap="none" rtlCol="0" anchor="ctr">
              <a:spAutoFit/>
            </a:bodyPr>
            <a:lstStyle/>
            <a:p>
              <a:pPr algn="ctr"/>
              <a:r>
                <a:rPr lang="es-ES" sz="2000" b="1" dirty="0" smtClean="0">
                  <a:solidFill>
                    <a:srgbClr val="000000"/>
                  </a:solidFill>
                </a:rPr>
                <a:t>Sordera</a:t>
              </a:r>
            </a:p>
            <a:p>
              <a:pPr algn="ctr"/>
              <a:r>
                <a:rPr lang="es-ES" sz="2000" b="1" dirty="0" smtClean="0">
                  <a:solidFill>
                    <a:srgbClr val="000000"/>
                  </a:solidFill>
                </a:rPr>
                <a:t>Parálisis cerebral infantil</a:t>
              </a:r>
            </a:p>
            <a:p>
              <a:pPr algn="ctr"/>
              <a:r>
                <a:rPr lang="es-ES" sz="2000" b="1" dirty="0" smtClean="0">
                  <a:solidFill>
                    <a:srgbClr val="000000"/>
                  </a:solidFill>
                </a:rPr>
                <a:t>Discapacidades del desarrollo</a:t>
              </a:r>
            </a:p>
            <a:p>
              <a:pPr algn="ctr"/>
              <a:r>
                <a:rPr lang="es-ES" sz="2000" b="1" dirty="0" smtClean="0">
                  <a:solidFill>
                    <a:srgbClr val="000000"/>
                  </a:solidFill>
                </a:rPr>
                <a:t>Errores innatos del metabolismo</a:t>
              </a:r>
            </a:p>
            <a:p>
              <a:pPr algn="ctr"/>
              <a:r>
                <a:rPr lang="es-ES" sz="2000" b="1" dirty="0" smtClean="0">
                  <a:solidFill>
                    <a:srgbClr val="000000"/>
                  </a:solidFill>
                </a:rPr>
                <a:t>Enfermedades hematológicas </a:t>
              </a:r>
              <a:endParaRPr lang="es-ES" sz="2000" dirty="0">
                <a:solidFill>
                  <a:schemeClr val="accent2">
                    <a:lumMod val="20000"/>
                    <a:lumOff val="80000"/>
                  </a:schemeClr>
                </a:solidFill>
              </a:endParaRPr>
            </a:p>
          </p:txBody>
        </p:sp>
      </p:grpSp>
    </p:spTree>
    <p:extLst>
      <p:ext uri="{BB962C8B-B14F-4D97-AF65-F5344CB8AC3E}">
        <p14:creationId xmlns:p14="http://schemas.microsoft.com/office/powerpoint/2010/main" val="21050566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838200"/>
            <a:ext cx="7905750" cy="487363"/>
          </a:xfrm>
        </p:spPr>
        <p:txBody>
          <a:bodyPr>
            <a:noAutofit/>
          </a:bodyPr>
          <a:lstStyle/>
          <a:p>
            <a:pPr algn="ctr"/>
            <a:r>
              <a:rPr lang="es-ES" sz="3200" b="1" dirty="0" smtClean="0">
                <a:solidFill>
                  <a:schemeClr val="tx2"/>
                </a:solidFill>
                <a:latin typeface="+mn-lt"/>
              </a:rPr>
              <a:t>Defectos de nacimiento: Definición </a:t>
            </a:r>
            <a:endParaRPr lang="es-ES" sz="3200" b="1" dirty="0">
              <a:solidFill>
                <a:schemeClr val="tx2"/>
              </a:solidFill>
              <a:latin typeface="+mn-lt"/>
            </a:endParaRPr>
          </a:p>
        </p:txBody>
      </p:sp>
      <p:sp>
        <p:nvSpPr>
          <p:cNvPr id="4" name="Rectangle 3"/>
          <p:cNvSpPr/>
          <p:nvPr/>
        </p:nvSpPr>
        <p:spPr>
          <a:xfrm>
            <a:off x="685800" y="1786166"/>
            <a:ext cx="7696200" cy="4309834"/>
          </a:xfrm>
          <a:prstGeom prst="rect">
            <a:avLst/>
          </a:prstGeom>
        </p:spPr>
        <p:txBody>
          <a:bodyPr wrap="square">
            <a:spAutoFit/>
          </a:bodyPr>
          <a:lstStyle/>
          <a:p>
            <a:pPr marL="342900" indent="-342900">
              <a:lnSpc>
                <a:spcPts val="3000"/>
              </a:lnSpc>
              <a:spcBef>
                <a:spcPts val="600"/>
              </a:spcBef>
              <a:spcAft>
                <a:spcPts val="600"/>
              </a:spcAft>
              <a:buClr>
                <a:schemeClr val="tx2">
                  <a:lumMod val="75000"/>
                </a:schemeClr>
              </a:buClr>
              <a:buSzPct val="65000"/>
              <a:buFont typeface="Wingdings" panose="05000000000000000000" pitchFamily="2" charset="2"/>
              <a:buChar char="q"/>
            </a:pPr>
            <a:r>
              <a:rPr lang="es-ES" sz="2400" b="1" dirty="0">
                <a:solidFill>
                  <a:schemeClr val="tx2"/>
                </a:solidFill>
              </a:rPr>
              <a:t>Anormalidades de la estructura o el funcionamiento del cuerpo que están </a:t>
            </a:r>
            <a:r>
              <a:rPr lang="es-ES" sz="2400" b="1" u="sng" dirty="0">
                <a:solidFill>
                  <a:schemeClr val="tx2"/>
                </a:solidFill>
              </a:rPr>
              <a:t>presentes al momento del nacimiento</a:t>
            </a:r>
            <a:r>
              <a:rPr lang="es-ES" sz="2400" b="1" dirty="0">
                <a:solidFill>
                  <a:schemeClr val="tx2"/>
                </a:solidFill>
              </a:rPr>
              <a:t> y que son de origen prenatal. </a:t>
            </a:r>
            <a:endParaRPr lang="es-ES" sz="2400" b="1" dirty="0" smtClean="0">
              <a:solidFill>
                <a:schemeClr val="tx2"/>
              </a:solidFill>
            </a:endParaRPr>
          </a:p>
          <a:p>
            <a:pPr marL="342900" indent="-342900">
              <a:lnSpc>
                <a:spcPts val="3000"/>
              </a:lnSpc>
              <a:spcBef>
                <a:spcPts val="600"/>
              </a:spcBef>
              <a:spcAft>
                <a:spcPts val="600"/>
              </a:spcAft>
              <a:buClr>
                <a:schemeClr val="tx2">
                  <a:lumMod val="75000"/>
                </a:schemeClr>
              </a:buClr>
              <a:buSzPct val="65000"/>
              <a:buFont typeface="Wingdings" panose="05000000000000000000" pitchFamily="2" charset="2"/>
              <a:buChar char="q"/>
            </a:pPr>
            <a:r>
              <a:rPr lang="es-ES" sz="2400" b="1" dirty="0" smtClean="0">
                <a:solidFill>
                  <a:schemeClr val="tx2"/>
                </a:solidFill>
              </a:rPr>
              <a:t>Esta presentación se concentra en las anormalidades de la estructura del cuerpo (incluidas en el capítulo XVII de la Clasificación de Enfermedades CIE-10).</a:t>
            </a:r>
            <a:r>
              <a:rPr lang="es-ES" smtClean="0"/>
              <a:t> </a:t>
            </a:r>
            <a:endParaRPr lang="es-ES" sz="2400" b="1" dirty="0" smtClean="0">
              <a:solidFill>
                <a:schemeClr val="tx2"/>
              </a:solidFill>
            </a:endParaRPr>
          </a:p>
          <a:p>
            <a:pPr marL="342900" indent="-342900">
              <a:lnSpc>
                <a:spcPts val="3000"/>
              </a:lnSpc>
              <a:spcBef>
                <a:spcPts val="600"/>
              </a:spcBef>
              <a:spcAft>
                <a:spcPts val="600"/>
              </a:spcAft>
              <a:buClr>
                <a:schemeClr val="tx2">
                  <a:lumMod val="75000"/>
                </a:schemeClr>
              </a:buClr>
              <a:buSzPct val="65000"/>
              <a:buFont typeface="Wingdings" panose="05000000000000000000" pitchFamily="2" charset="2"/>
              <a:buChar char="q"/>
            </a:pPr>
            <a:r>
              <a:rPr lang="es-ES" sz="2400" b="1" dirty="0" smtClean="0">
                <a:solidFill>
                  <a:schemeClr val="tx2"/>
                </a:solidFill>
              </a:rPr>
              <a:t>También se les llama:</a:t>
            </a:r>
            <a:endParaRPr lang="es-ES" sz="2400" b="1" dirty="0">
              <a:solidFill>
                <a:schemeClr val="tx2"/>
              </a:solidFill>
            </a:endParaRPr>
          </a:p>
          <a:p>
            <a:pPr marL="800100" lvl="1" indent="-342900">
              <a:lnSpc>
                <a:spcPts val="3000"/>
              </a:lnSpc>
              <a:spcBef>
                <a:spcPts val="600"/>
              </a:spcBef>
              <a:buClr>
                <a:schemeClr val="tx2">
                  <a:lumMod val="75000"/>
                </a:schemeClr>
              </a:buClr>
              <a:buSzPct val="65000"/>
              <a:buFont typeface="Arial" panose="020B0604020202020204" pitchFamily="34" charset="0"/>
              <a:buChar char="•"/>
            </a:pPr>
            <a:r>
              <a:rPr lang="es-ES" sz="2400" b="1" dirty="0">
                <a:solidFill>
                  <a:schemeClr val="tx2"/>
                </a:solidFill>
              </a:rPr>
              <a:t>Anomalías congénitas</a:t>
            </a:r>
          </a:p>
          <a:p>
            <a:pPr marL="800100" lvl="1" indent="-342900">
              <a:lnSpc>
                <a:spcPts val="3000"/>
              </a:lnSpc>
              <a:spcBef>
                <a:spcPts val="600"/>
              </a:spcBef>
              <a:buClr>
                <a:schemeClr val="tx2">
                  <a:lumMod val="75000"/>
                </a:schemeClr>
              </a:buClr>
              <a:buSzPct val="65000"/>
              <a:buFont typeface="Arial" panose="020B0604020202020204" pitchFamily="34" charset="0"/>
              <a:buChar char="•"/>
            </a:pPr>
            <a:r>
              <a:rPr lang="es-ES" sz="2400" b="1" dirty="0">
                <a:solidFill>
                  <a:schemeClr val="tx2"/>
                </a:solidFill>
              </a:rPr>
              <a:t>Anormalidades congénitas</a:t>
            </a:r>
          </a:p>
          <a:p>
            <a:pPr marL="800100" lvl="1" indent="-342900">
              <a:lnSpc>
                <a:spcPts val="3000"/>
              </a:lnSpc>
              <a:spcBef>
                <a:spcPts val="600"/>
              </a:spcBef>
              <a:buClr>
                <a:schemeClr val="tx2">
                  <a:lumMod val="75000"/>
                </a:schemeClr>
              </a:buClr>
              <a:buSzPct val="65000"/>
              <a:buFont typeface="Arial" panose="020B0604020202020204" pitchFamily="34" charset="0"/>
              <a:buChar char="•"/>
            </a:pPr>
            <a:r>
              <a:rPr lang="es-ES" sz="2400" b="1" dirty="0">
                <a:solidFill>
                  <a:schemeClr val="tx2"/>
                </a:solidFill>
              </a:rPr>
              <a:t>Malformaciones congénitas</a:t>
            </a:r>
          </a:p>
        </p:txBody>
      </p:sp>
    </p:spTree>
    <p:extLst>
      <p:ext uri="{BB962C8B-B14F-4D97-AF65-F5344CB8AC3E}">
        <p14:creationId xmlns:p14="http://schemas.microsoft.com/office/powerpoint/2010/main" val="29427829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33400" y="384147"/>
            <a:ext cx="8229600" cy="838200"/>
          </a:xfrm>
          <a:prstGeom prst="rect">
            <a:avLst/>
          </a:prstGeom>
        </p:spPr>
        <p:txBody>
          <a:bodyPr>
            <a:noAutofit/>
          </a:bodyPr>
          <a:lstStyle/>
          <a:p>
            <a:pPr algn="ctr"/>
            <a:r>
              <a:rPr lang="es-ES" sz="2800" b="1" dirty="0" smtClean="0">
                <a:solidFill>
                  <a:schemeClr val="tx2"/>
                </a:solidFill>
                <a:latin typeface="+mn-lt"/>
              </a:rPr>
              <a:t>Defectos de nacimiento:  Clasificación</a:t>
            </a:r>
            <a:endParaRPr lang="es-ES" sz="2800" b="1" dirty="0">
              <a:solidFill>
                <a:schemeClr val="tx2"/>
              </a:solidFill>
              <a:latin typeface="+mn-lt"/>
            </a:endParaRPr>
          </a:p>
        </p:txBody>
      </p:sp>
      <p:grpSp>
        <p:nvGrpSpPr>
          <p:cNvPr id="10" name="Group 9" descr="Debido a la gran heterogeneidad de los defectos de nacimiento, a menudo es útil describirlos o clasificarlos. Generalmente usamos cuatro categorías descriptivas: Ubicación, patogenia, impacto en la salud y presentación clínica.  &#10;" title="Clasificación de los defectos de nacimiento."/>
          <p:cNvGrpSpPr/>
          <p:nvPr/>
        </p:nvGrpSpPr>
        <p:grpSpPr>
          <a:xfrm>
            <a:off x="1107778" y="1612032"/>
            <a:ext cx="6893222" cy="4255368"/>
            <a:chOff x="1107778" y="1473159"/>
            <a:chExt cx="6893222" cy="4255368"/>
          </a:xfrm>
        </p:grpSpPr>
        <p:grpSp>
          <p:nvGrpSpPr>
            <p:cNvPr id="9" name="Group 8"/>
            <p:cNvGrpSpPr/>
            <p:nvPr/>
          </p:nvGrpSpPr>
          <p:grpSpPr>
            <a:xfrm>
              <a:off x="1107778" y="1473159"/>
              <a:ext cx="6893222" cy="4255368"/>
              <a:chOff x="1107778" y="1993032"/>
              <a:chExt cx="6893222" cy="4255368"/>
            </a:xfrm>
          </p:grpSpPr>
          <p:sp>
            <p:nvSpPr>
              <p:cNvPr id="3" name="Rettangolo arrotondato 2"/>
              <p:cNvSpPr/>
              <p:nvPr/>
            </p:nvSpPr>
            <p:spPr>
              <a:xfrm>
                <a:off x="1107778" y="1993032"/>
                <a:ext cx="3055839"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ES" sz="1600" b="1" dirty="0" smtClean="0">
                  <a:solidFill>
                    <a:schemeClr val="tx2"/>
                  </a:solidFill>
                </a:endParaRPr>
              </a:p>
              <a:p>
                <a:pPr algn="ctr"/>
                <a:r>
                  <a:rPr lang="es-ES" sz="2000" b="1" dirty="0" smtClean="0">
                    <a:solidFill>
                      <a:schemeClr val="tx2"/>
                    </a:solidFill>
                  </a:rPr>
                  <a:t>Externos</a:t>
                </a:r>
              </a:p>
              <a:p>
                <a:pPr algn="ctr"/>
                <a:r>
                  <a:rPr lang="es-ES" sz="2000" b="1" dirty="0" smtClean="0">
                    <a:solidFill>
                      <a:schemeClr val="tx2"/>
                    </a:solidFill>
                  </a:rPr>
                  <a:t>Internos</a:t>
                </a:r>
              </a:p>
              <a:p>
                <a:pPr algn="ctr"/>
                <a:endParaRPr lang="es-ES" sz="1600" b="1" dirty="0">
                  <a:solidFill>
                    <a:schemeClr val="tx2"/>
                  </a:solidFill>
                </a:endParaRPr>
              </a:p>
            </p:txBody>
          </p:sp>
          <p:sp>
            <p:nvSpPr>
              <p:cNvPr id="6" name="Rettangolo arrotondato 5"/>
              <p:cNvSpPr/>
              <p:nvPr/>
            </p:nvSpPr>
            <p:spPr>
              <a:xfrm>
                <a:off x="4861122" y="2021996"/>
                <a:ext cx="3055840"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2400" b="1" u="sng" dirty="0" smtClean="0">
                    <a:solidFill>
                      <a:schemeClr val="tx2"/>
                    </a:solidFill>
                  </a:rPr>
                  <a:t>Patogenia</a:t>
                </a:r>
                <a:r>
                  <a:rPr lang="es-ES" smtClean="0"/>
                  <a:t> </a:t>
                </a:r>
              </a:p>
              <a:p>
                <a:pPr algn="ctr"/>
                <a:endParaRPr lang="es-ES" sz="1600" b="1" dirty="0" smtClean="0">
                  <a:solidFill>
                    <a:schemeClr val="tx2"/>
                  </a:solidFill>
                </a:endParaRPr>
              </a:p>
              <a:p>
                <a:pPr algn="ctr"/>
                <a:r>
                  <a:rPr lang="es-ES" sz="2000" b="1" dirty="0" smtClean="0">
                    <a:solidFill>
                      <a:schemeClr val="tx2"/>
                    </a:solidFill>
                  </a:rPr>
                  <a:t>Malformación</a:t>
                </a:r>
              </a:p>
              <a:p>
                <a:pPr algn="ctr"/>
                <a:r>
                  <a:rPr lang="es-ES" sz="2000" b="1" dirty="0" smtClean="0">
                    <a:solidFill>
                      <a:schemeClr val="tx2"/>
                    </a:solidFill>
                  </a:rPr>
                  <a:t>Deformación</a:t>
                </a:r>
              </a:p>
              <a:p>
                <a:pPr algn="ctr"/>
                <a:r>
                  <a:rPr lang="es-ES" sz="2000" b="1" dirty="0" smtClean="0">
                    <a:solidFill>
                      <a:schemeClr val="tx2"/>
                    </a:solidFill>
                  </a:rPr>
                  <a:t>Displasia</a:t>
                </a:r>
              </a:p>
              <a:p>
                <a:pPr algn="ctr"/>
                <a:r>
                  <a:rPr lang="es-ES" sz="2000" b="1" dirty="0" smtClean="0">
                    <a:solidFill>
                      <a:schemeClr val="tx2"/>
                    </a:solidFill>
                  </a:rPr>
                  <a:t>Alteración</a:t>
                </a:r>
                <a:endParaRPr lang="es-ES" sz="2000" b="1" dirty="0">
                  <a:solidFill>
                    <a:schemeClr val="tx2"/>
                  </a:solidFill>
                </a:endParaRPr>
              </a:p>
            </p:txBody>
          </p:sp>
          <p:sp>
            <p:nvSpPr>
              <p:cNvPr id="5" name="Rettangolo arrotondato 4"/>
              <p:cNvSpPr/>
              <p:nvPr/>
            </p:nvSpPr>
            <p:spPr>
              <a:xfrm>
                <a:off x="1135162" y="4276721"/>
                <a:ext cx="3055839"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2400" b="1" u="sng" dirty="0" smtClean="0">
                    <a:solidFill>
                      <a:schemeClr val="tx2"/>
                    </a:solidFill>
                  </a:rPr>
                  <a:t>Impacto en la salud</a:t>
                </a:r>
                <a:endParaRPr lang="es-ES" sz="1600" b="1" u="sng" dirty="0" smtClean="0">
                  <a:solidFill>
                    <a:schemeClr val="tx2"/>
                  </a:solidFill>
                </a:endParaRPr>
              </a:p>
              <a:p>
                <a:pPr algn="ctr"/>
                <a:endParaRPr lang="es-ES" sz="1600" b="1" dirty="0" smtClean="0">
                  <a:solidFill>
                    <a:schemeClr val="tx2"/>
                  </a:solidFill>
                </a:endParaRPr>
              </a:p>
              <a:p>
                <a:pPr algn="ctr"/>
                <a:r>
                  <a:rPr lang="es-ES" sz="2000" b="1" dirty="0" smtClean="0">
                    <a:solidFill>
                      <a:schemeClr val="tx2"/>
                    </a:solidFill>
                  </a:rPr>
                  <a:t>Mayor</a:t>
                </a:r>
              </a:p>
              <a:p>
                <a:pPr algn="ctr"/>
                <a:r>
                  <a:rPr lang="es-ES" sz="2000" b="1" dirty="0" smtClean="0">
                    <a:solidFill>
                      <a:schemeClr val="tx2"/>
                    </a:solidFill>
                  </a:rPr>
                  <a:t>Menor</a:t>
                </a:r>
              </a:p>
              <a:p>
                <a:pPr algn="ctr"/>
                <a:endParaRPr lang="es-ES" sz="1600" b="1" dirty="0">
                  <a:solidFill>
                    <a:schemeClr val="tx2"/>
                  </a:solidFill>
                </a:endParaRPr>
              </a:p>
            </p:txBody>
          </p:sp>
          <p:sp>
            <p:nvSpPr>
              <p:cNvPr id="4" name="Rettangolo arrotondato 3"/>
              <p:cNvSpPr/>
              <p:nvPr/>
            </p:nvSpPr>
            <p:spPr>
              <a:xfrm>
                <a:off x="4945162" y="4276722"/>
                <a:ext cx="3055838" cy="197167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ES" sz="2400" b="1" dirty="0" smtClean="0">
                  <a:solidFill>
                    <a:schemeClr val="tx2"/>
                  </a:solidFill>
                </a:endParaRPr>
              </a:p>
              <a:p>
                <a:pPr algn="ctr"/>
                <a:r>
                  <a:rPr lang="es-ES" sz="2400" b="1" u="sng" dirty="0" smtClean="0">
                    <a:solidFill>
                      <a:schemeClr val="tx2"/>
                    </a:solidFill>
                  </a:rPr>
                  <a:t>Presentación clínica</a:t>
                </a:r>
                <a:endParaRPr lang="es-ES" sz="1600" b="1" u="sng" dirty="0" smtClean="0">
                  <a:solidFill>
                    <a:schemeClr val="tx2"/>
                  </a:solidFill>
                </a:endParaRPr>
              </a:p>
              <a:p>
                <a:pPr algn="ctr"/>
                <a:endParaRPr lang="es-ES" sz="1600" b="1" dirty="0" smtClean="0">
                  <a:solidFill>
                    <a:schemeClr val="tx2"/>
                  </a:solidFill>
                </a:endParaRPr>
              </a:p>
              <a:p>
                <a:pPr algn="ctr"/>
                <a:r>
                  <a:rPr lang="es-ES" sz="2000" b="1" dirty="0" smtClean="0">
                    <a:solidFill>
                      <a:schemeClr val="tx2"/>
                    </a:solidFill>
                  </a:rPr>
                  <a:t>Aislada</a:t>
                </a:r>
              </a:p>
              <a:p>
                <a:pPr algn="ctr"/>
                <a:r>
                  <a:rPr lang="es-ES" sz="2000" b="1" dirty="0" smtClean="0">
                    <a:solidFill>
                      <a:schemeClr val="tx2"/>
                    </a:solidFill>
                  </a:rPr>
                  <a:t>Múltiple</a:t>
                </a:r>
              </a:p>
              <a:p>
                <a:pPr algn="ctr"/>
                <a:endParaRPr lang="es-ES" sz="2000" b="1" dirty="0" smtClean="0">
                  <a:solidFill>
                    <a:schemeClr val="tx2"/>
                  </a:solidFill>
                </a:endParaRPr>
              </a:p>
              <a:p>
                <a:pPr algn="ctr"/>
                <a:endParaRPr lang="es-ES" sz="1600" b="1" dirty="0">
                  <a:solidFill>
                    <a:schemeClr val="tx2"/>
                  </a:solidFill>
                </a:endParaRPr>
              </a:p>
            </p:txBody>
          </p:sp>
        </p:grpSp>
        <p:sp>
          <p:nvSpPr>
            <p:cNvPr id="8" name="TextBox 7"/>
            <p:cNvSpPr txBox="1"/>
            <p:nvPr/>
          </p:nvSpPr>
          <p:spPr>
            <a:xfrm>
              <a:off x="1934414" y="1531988"/>
              <a:ext cx="1268424" cy="461665"/>
            </a:xfrm>
            <a:prstGeom prst="rect">
              <a:avLst/>
            </a:prstGeom>
            <a:noFill/>
          </p:spPr>
          <p:txBody>
            <a:bodyPr wrap="none" rtlCol="0">
              <a:spAutoFit/>
            </a:bodyPr>
            <a:lstStyle/>
            <a:p>
              <a:r>
                <a:rPr lang="es-ES" sz="2400" b="1" u="sng" dirty="0">
                  <a:solidFill>
                    <a:schemeClr val="tx2"/>
                  </a:solidFill>
                </a:rPr>
                <a:t>Ubicación</a:t>
              </a:r>
            </a:p>
          </p:txBody>
        </p:sp>
      </p:grpSp>
    </p:spTree>
    <p:extLst>
      <p:ext uri="{BB962C8B-B14F-4D97-AF65-F5344CB8AC3E}">
        <p14:creationId xmlns:p14="http://schemas.microsoft.com/office/powerpoint/2010/main" val="1300682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chor="ctr"/>
          <a:lstStyle/>
          <a:p>
            <a:pPr algn="ctr"/>
            <a:r>
              <a:rPr lang="es-ES" sz="3200" dirty="0" smtClean="0">
                <a:solidFill>
                  <a:schemeClr val="tx2"/>
                </a:solidFill>
                <a:latin typeface="+mn-lt"/>
              </a:rPr>
              <a:t>Ubicación de los defectos de nacimiento</a:t>
            </a:r>
            <a:endParaRPr lang="es-ES" dirty="0">
              <a:solidFill>
                <a:schemeClr val="tx2"/>
              </a:solidFill>
              <a:latin typeface="+mn-lt"/>
            </a:endParaRPr>
          </a:p>
        </p:txBody>
      </p:sp>
      <p:sp>
        <p:nvSpPr>
          <p:cNvPr id="4" name="Content Placeholder 3"/>
          <p:cNvSpPr>
            <a:spLocks noGrp="1"/>
          </p:cNvSpPr>
          <p:nvPr>
            <p:ph idx="1"/>
          </p:nvPr>
        </p:nvSpPr>
        <p:spPr/>
        <p:txBody>
          <a:bodyPr/>
          <a:lstStyle/>
          <a:p>
            <a:pPr marL="0" indent="0">
              <a:buClr>
                <a:schemeClr val="tx2"/>
              </a:buClr>
              <a:buNone/>
            </a:pPr>
            <a:endParaRPr lang="es-ES" dirty="0">
              <a:solidFill>
                <a:schemeClr val="tx2"/>
              </a:solidFill>
            </a:endParaRPr>
          </a:p>
          <a:p>
            <a:pPr marL="457200" lvl="1" indent="0">
              <a:buClr>
                <a:schemeClr val="tx2"/>
              </a:buClr>
              <a:buNone/>
            </a:pPr>
            <a:r>
              <a:rPr lang="es-ES" sz="2400" b="1" dirty="0">
                <a:solidFill>
                  <a:schemeClr val="tx2"/>
                </a:solidFill>
              </a:rPr>
              <a:t>Externos: </a:t>
            </a:r>
            <a:endParaRPr lang="es-ES" sz="2400" b="1" dirty="0" smtClean="0">
              <a:solidFill>
                <a:schemeClr val="tx2"/>
              </a:solidFill>
            </a:endParaRPr>
          </a:p>
          <a:p>
            <a:pPr lvl="2">
              <a:buClr>
                <a:schemeClr val="tx2"/>
              </a:buClr>
            </a:pPr>
            <a:r>
              <a:rPr lang="es-ES" sz="2200" b="1" dirty="0" smtClean="0">
                <a:solidFill>
                  <a:schemeClr val="tx2"/>
                </a:solidFill>
              </a:rPr>
              <a:t>Ejemplo: Espina bífida </a:t>
            </a:r>
            <a:endParaRPr lang="es-ES" sz="2200" b="1" dirty="0">
              <a:solidFill>
                <a:schemeClr val="tx2"/>
              </a:solidFill>
            </a:endParaRPr>
          </a:p>
          <a:p>
            <a:pPr lvl="2">
              <a:buClr>
                <a:schemeClr val="tx2"/>
              </a:buClr>
            </a:pPr>
            <a:r>
              <a:rPr lang="es-ES" sz="2400" b="1" dirty="0">
                <a:solidFill>
                  <a:schemeClr val="tx2"/>
                </a:solidFill>
              </a:rPr>
              <a:t>Fácilmente </a:t>
            </a:r>
            <a:r>
              <a:rPr lang="es-ES" sz="2400" b="1" dirty="0" smtClean="0">
                <a:solidFill>
                  <a:schemeClr val="tx2"/>
                </a:solidFill>
              </a:rPr>
              <a:t>reconocibles </a:t>
            </a:r>
            <a:r>
              <a:rPr lang="es-ES" sz="2400" b="1" dirty="0">
                <a:solidFill>
                  <a:schemeClr val="tx2"/>
                </a:solidFill>
              </a:rPr>
              <a:t>al momento del nacimiento</a:t>
            </a:r>
          </a:p>
          <a:p>
            <a:pPr lvl="2">
              <a:buClr>
                <a:schemeClr val="tx2"/>
              </a:buClr>
            </a:pPr>
            <a:r>
              <a:rPr lang="es-ES" sz="2400" b="1" dirty="0">
                <a:solidFill>
                  <a:schemeClr val="tx2"/>
                </a:solidFill>
              </a:rPr>
              <a:t>La mejor opción al comenzar un programa de vigilancia</a:t>
            </a:r>
          </a:p>
          <a:p>
            <a:pPr marL="914400" lvl="2" indent="0">
              <a:buClr>
                <a:schemeClr val="tx2"/>
              </a:buClr>
              <a:buNone/>
            </a:pPr>
            <a:endParaRPr lang="es-ES" sz="2400" b="1" dirty="0">
              <a:solidFill>
                <a:schemeClr val="tx2"/>
              </a:solidFill>
            </a:endParaRPr>
          </a:p>
          <a:p>
            <a:pPr marL="457200" lvl="1" indent="0">
              <a:buClr>
                <a:schemeClr val="tx2"/>
              </a:buClr>
              <a:buNone/>
            </a:pPr>
            <a:r>
              <a:rPr lang="es-ES" sz="2400" b="1" dirty="0">
                <a:solidFill>
                  <a:schemeClr val="tx2"/>
                </a:solidFill>
              </a:rPr>
              <a:t>Internos:</a:t>
            </a:r>
          </a:p>
          <a:p>
            <a:pPr lvl="2">
              <a:buClr>
                <a:schemeClr val="tx2"/>
              </a:buClr>
            </a:pPr>
            <a:r>
              <a:rPr lang="es-ES" sz="2200" b="1" dirty="0" smtClean="0">
                <a:solidFill>
                  <a:schemeClr val="tx2"/>
                </a:solidFill>
              </a:rPr>
              <a:t>Ejemplo: Tetralogía de Fallot</a:t>
            </a:r>
            <a:endParaRPr lang="es-ES" sz="2200" b="1" dirty="0">
              <a:solidFill>
                <a:schemeClr val="tx2"/>
              </a:solidFill>
            </a:endParaRPr>
          </a:p>
          <a:p>
            <a:pPr lvl="2">
              <a:buClr>
                <a:schemeClr val="tx2"/>
              </a:buClr>
            </a:pPr>
            <a:r>
              <a:rPr lang="es-ES" sz="2400" b="1" dirty="0">
                <a:solidFill>
                  <a:schemeClr val="tx2"/>
                </a:solidFill>
              </a:rPr>
              <a:t>Con frecuencia el diagnóstico se demora</a:t>
            </a:r>
          </a:p>
          <a:p>
            <a:pPr lvl="2">
              <a:buClr>
                <a:schemeClr val="tx2"/>
              </a:buClr>
            </a:pPr>
            <a:r>
              <a:rPr lang="es-ES" sz="2400" b="1" dirty="0" smtClean="0">
                <a:solidFill>
                  <a:schemeClr val="tx2"/>
                </a:solidFill>
              </a:rPr>
              <a:t>Requieren </a:t>
            </a:r>
            <a:r>
              <a:rPr lang="es-ES" sz="2400" b="1" dirty="0">
                <a:solidFill>
                  <a:schemeClr val="tx2"/>
                </a:solidFill>
              </a:rPr>
              <a:t>tecnología de imágenes o de otro tipo</a:t>
            </a:r>
          </a:p>
          <a:p>
            <a:pPr marL="0" indent="0">
              <a:buClr>
                <a:schemeClr val="tx2"/>
              </a:buClr>
              <a:buNone/>
            </a:pPr>
            <a:endParaRPr lang="es-ES" dirty="0">
              <a:solidFill>
                <a:schemeClr val="tx2"/>
              </a:solidFill>
            </a:endParaRPr>
          </a:p>
        </p:txBody>
      </p:sp>
    </p:spTree>
    <p:extLst>
      <p:ext uri="{BB962C8B-B14F-4D97-AF65-F5344CB8AC3E}">
        <p14:creationId xmlns:p14="http://schemas.microsoft.com/office/powerpoint/2010/main" val="33427735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066800"/>
          </a:xfrm>
        </p:spPr>
        <p:txBody>
          <a:bodyPr anchor="ctr">
            <a:noAutofit/>
          </a:bodyPr>
          <a:lstStyle/>
          <a:p>
            <a:pPr algn="ctr"/>
            <a:r>
              <a:rPr lang="es-ES" sz="3200" b="1" dirty="0">
                <a:solidFill>
                  <a:schemeClr val="tx2"/>
                </a:solidFill>
                <a:latin typeface="+mn-lt"/>
              </a:rPr>
              <a:t>Defectos de nacimiento según el impacto en la salud</a:t>
            </a:r>
            <a:endParaRPr lang="es-ES" sz="3200" dirty="0">
              <a:solidFill>
                <a:schemeClr val="tx2"/>
              </a:solidFill>
              <a:latin typeface="+mn-lt"/>
            </a:endParaRPr>
          </a:p>
        </p:txBody>
      </p:sp>
      <p:sp>
        <p:nvSpPr>
          <p:cNvPr id="3" name="Segnaposto contenuto 2"/>
          <p:cNvSpPr>
            <a:spLocks noGrp="1"/>
          </p:cNvSpPr>
          <p:nvPr>
            <p:ph idx="1"/>
          </p:nvPr>
        </p:nvSpPr>
        <p:spPr>
          <a:xfrm>
            <a:off x="457200" y="1219200"/>
            <a:ext cx="8229600" cy="4724400"/>
          </a:xfrm>
        </p:spPr>
        <p:txBody>
          <a:bodyPr anchor="ctr">
            <a:normAutofit/>
          </a:bodyPr>
          <a:lstStyle/>
          <a:p>
            <a:pPr marL="914400" lvl="2" indent="0">
              <a:buClr>
                <a:schemeClr val="tx2"/>
              </a:buClr>
              <a:buNone/>
            </a:pPr>
            <a:endParaRPr lang="es-ES" sz="1800" dirty="0" smtClean="0">
              <a:solidFill>
                <a:schemeClr val="tx2"/>
              </a:solidFill>
            </a:endParaRPr>
          </a:p>
          <a:p>
            <a:pPr marL="57150" indent="0">
              <a:buClr>
                <a:schemeClr val="tx2"/>
              </a:buClr>
              <a:buNone/>
            </a:pPr>
            <a:r>
              <a:rPr lang="es-ES" sz="2800" b="1" dirty="0" smtClean="0">
                <a:solidFill>
                  <a:schemeClr val="tx2"/>
                </a:solidFill>
              </a:rPr>
              <a:t>Mayor:  </a:t>
            </a:r>
          </a:p>
          <a:p>
            <a:pPr lvl="1">
              <a:buClr>
                <a:schemeClr val="tx2"/>
              </a:buClr>
              <a:buFont typeface="Arial" panose="020B0604020202020204" pitchFamily="34" charset="0"/>
              <a:buChar char="•"/>
            </a:pPr>
            <a:r>
              <a:rPr lang="es-ES" sz="2400" b="1" dirty="0" smtClean="0">
                <a:solidFill>
                  <a:schemeClr val="tx2"/>
                </a:solidFill>
              </a:rPr>
              <a:t>Impacto médico, cosmético y social significativo </a:t>
            </a:r>
          </a:p>
          <a:p>
            <a:pPr lvl="1">
              <a:buClr>
                <a:schemeClr val="tx2"/>
              </a:buClr>
              <a:buFont typeface="Arial" panose="020B0604020202020204" pitchFamily="34" charset="0"/>
              <a:buChar char="•"/>
            </a:pPr>
            <a:r>
              <a:rPr lang="es-ES" sz="2400" b="1" dirty="0" smtClean="0">
                <a:solidFill>
                  <a:schemeClr val="tx2"/>
                </a:solidFill>
              </a:rPr>
              <a:t>Enfoque en la atención, la prevención y la vigilancia </a:t>
            </a:r>
          </a:p>
          <a:p>
            <a:pPr lvl="1">
              <a:buClr>
                <a:schemeClr val="tx2"/>
              </a:buClr>
              <a:buFont typeface="Arial" panose="020B0604020202020204" pitchFamily="34" charset="0"/>
              <a:buChar char="•"/>
            </a:pPr>
            <a:r>
              <a:rPr lang="es-ES" sz="2400" b="1" dirty="0" smtClean="0">
                <a:solidFill>
                  <a:schemeClr val="tx2"/>
                </a:solidFill>
              </a:rPr>
              <a:t>Ejemplos: espina bífida, labio leporino, amelia</a:t>
            </a:r>
          </a:p>
          <a:p>
            <a:pPr marL="57150" indent="0">
              <a:buClr>
                <a:schemeClr val="tx2"/>
              </a:buClr>
              <a:buNone/>
            </a:pPr>
            <a:r>
              <a:rPr lang="es-ES" sz="2800" b="1" dirty="0" smtClean="0">
                <a:solidFill>
                  <a:schemeClr val="tx2"/>
                </a:solidFill>
              </a:rPr>
              <a:t>Menor:  </a:t>
            </a:r>
          </a:p>
          <a:p>
            <a:pPr lvl="1">
              <a:buClr>
                <a:schemeClr val="tx2"/>
              </a:buClr>
              <a:buFont typeface="Arial" panose="020B0604020202020204" pitchFamily="34" charset="0"/>
              <a:buChar char="•"/>
            </a:pPr>
            <a:r>
              <a:rPr lang="es-ES" sz="2400" b="1" dirty="0" smtClean="0">
                <a:solidFill>
                  <a:schemeClr val="tx2"/>
                </a:solidFill>
              </a:rPr>
              <a:t>No hay impacto médico, cosmético o social significativo </a:t>
            </a:r>
          </a:p>
          <a:p>
            <a:pPr lvl="1">
              <a:buClr>
                <a:schemeClr val="tx2"/>
              </a:buClr>
              <a:buFont typeface="Arial" panose="020B0604020202020204" pitchFamily="34" charset="0"/>
              <a:buChar char="•"/>
            </a:pPr>
            <a:r>
              <a:rPr lang="es-ES" sz="2400" b="1" dirty="0" smtClean="0">
                <a:solidFill>
                  <a:schemeClr val="tx2"/>
                </a:solidFill>
              </a:rPr>
              <a:t>Puede ir acompañado de malformaciones importantes</a:t>
            </a:r>
          </a:p>
          <a:p>
            <a:pPr lvl="1">
              <a:buClr>
                <a:schemeClr val="tx2"/>
              </a:buClr>
              <a:buFont typeface="Arial" panose="020B0604020202020204" pitchFamily="34" charset="0"/>
              <a:buChar char="•"/>
            </a:pPr>
            <a:r>
              <a:rPr lang="es-ES" sz="2400" b="1" dirty="0" smtClean="0">
                <a:solidFill>
                  <a:schemeClr val="tx2"/>
                </a:solidFill>
              </a:rPr>
              <a:t>Puede ofrecer pistas útiles para diagnosticar síndromes</a:t>
            </a:r>
          </a:p>
          <a:p>
            <a:pPr lvl="1">
              <a:buClr>
                <a:schemeClr val="tx2"/>
              </a:buClr>
              <a:buFont typeface="Arial" panose="020B0604020202020204" pitchFamily="34" charset="0"/>
              <a:buChar char="•"/>
            </a:pPr>
            <a:r>
              <a:rPr lang="es-ES" sz="2400" b="1" dirty="0" smtClean="0">
                <a:solidFill>
                  <a:schemeClr val="tx2"/>
                </a:solidFill>
              </a:rPr>
              <a:t>Ejemplos: clinodactilia, nevos pequeños, orejas caídas</a:t>
            </a:r>
          </a:p>
          <a:p>
            <a:pPr>
              <a:buClr>
                <a:schemeClr val="tx2"/>
              </a:buClr>
              <a:buNone/>
            </a:pPr>
            <a:endParaRPr lang="es-ES" sz="2000" dirty="0" smtClean="0">
              <a:solidFill>
                <a:schemeClr val="tx2"/>
              </a:solidFill>
            </a:endParaRPr>
          </a:p>
        </p:txBody>
      </p:sp>
    </p:spTree>
    <p:extLst>
      <p:ext uri="{BB962C8B-B14F-4D97-AF65-F5344CB8AC3E}">
        <p14:creationId xmlns:p14="http://schemas.microsoft.com/office/powerpoint/2010/main" val="7112415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BDDD_PPT_light(">
  <a:themeElements>
    <a:clrScheme name="NCBDD Light PPT Colors">
      <a:dk1>
        <a:srgbClr val="0039A6"/>
      </a:dk1>
      <a:lt1>
        <a:srgbClr val="FFFFFF"/>
      </a:lt1>
      <a:dk2>
        <a:srgbClr val="3077FF"/>
      </a:dk2>
      <a:lt2>
        <a:srgbClr val="4B4B4B"/>
      </a:lt2>
      <a:accent1>
        <a:srgbClr val="0039A6"/>
      </a:accent1>
      <a:accent2>
        <a:srgbClr val="7CA295"/>
      </a:accent2>
      <a:accent3>
        <a:srgbClr val="8A343D"/>
      </a:accent3>
      <a:accent4>
        <a:srgbClr val="6639B7"/>
      </a:accent4>
      <a:accent5>
        <a:srgbClr val="D47B22"/>
      </a:accent5>
      <a:accent6>
        <a:srgbClr val="EAAB0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5473</TotalTime>
  <Words>6371</Words>
  <Application>Microsoft Office PowerPoint</Application>
  <PresentationFormat>On-screen Show (4:3)</PresentationFormat>
  <Paragraphs>585</Paragraphs>
  <Slides>36</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Tahoma</vt:lpstr>
      <vt:lpstr>Calibri</vt:lpstr>
      <vt:lpstr>Symbol</vt:lpstr>
      <vt:lpstr>Myriad Web Pro</vt:lpstr>
      <vt:lpstr>Calibri Light</vt:lpstr>
      <vt:lpstr>Arial</vt:lpstr>
      <vt:lpstr>Wingdings</vt:lpstr>
      <vt:lpstr>Courier New</vt:lpstr>
      <vt:lpstr>NCHHSTP_PPT_dark(</vt:lpstr>
      <vt:lpstr>NCBDDD_PPT_light(</vt:lpstr>
      <vt:lpstr>Office Theme</vt:lpstr>
      <vt:lpstr>Logotipos</vt:lpstr>
      <vt:lpstr>No todos los niños nacen sanos Afecciones congénitas</vt:lpstr>
      <vt:lpstr>Defectos de nacimiento: Cinco puntos que hay que recordar </vt:lpstr>
      <vt:lpstr>Afecciones congénitas</vt:lpstr>
      <vt:lpstr>Defectos de nacimiento: Clasificación</vt:lpstr>
      <vt:lpstr>Defectos de nacimiento: Definición </vt:lpstr>
      <vt:lpstr>Defectos de nacimiento:  Clasificación</vt:lpstr>
      <vt:lpstr>Ubicación de los defectos de nacimiento</vt:lpstr>
      <vt:lpstr>Defectos de nacimiento según el impacto en la salud</vt:lpstr>
      <vt:lpstr>Malformaciones</vt:lpstr>
      <vt:lpstr>Deformaciones</vt:lpstr>
      <vt:lpstr>Alteraciones</vt:lpstr>
      <vt:lpstr>Displasias</vt:lpstr>
      <vt:lpstr>Presentación clínica: Defectos aislados y múltiples </vt:lpstr>
      <vt:lpstr>Defectos de nacimiento: Cinco puntos que hay que recordar </vt:lpstr>
      <vt:lpstr>Etiología de los defectos de nacimiento</vt:lpstr>
      <vt:lpstr>Ejemplos de factores de riesgo modificables y conocidos de los defectos de nacimiento</vt:lpstr>
      <vt:lpstr>Defectos de nacimiento: Cinco puntos que hay que recordar </vt:lpstr>
      <vt:lpstr>Factores de riesgo y riesgos relativos</vt:lpstr>
      <vt:lpstr>Heterogeneidad etiológica de la espina bífida </vt:lpstr>
      <vt:lpstr>Conceptos importantes relacionados con los factores de riesgo</vt:lpstr>
      <vt:lpstr>Defectos de nacimiento: Cinco puntos que hay que recordar</vt:lpstr>
      <vt:lpstr>Un factor de riesgo o más de uno:  Efecto de la prevención primaria </vt:lpstr>
      <vt:lpstr>Carga escondida de los defectos de nacimiento</vt:lpstr>
      <vt:lpstr>Prevalencia de los defectos de nacimiento</vt:lpstr>
      <vt:lpstr>Mortalidad</vt:lpstr>
      <vt:lpstr>Mortalidad general en menores de cinco años (línea) y porcentaje de muertes debidas a defectos de nacimiento (barras) por región de la OMS e ingresos del país</vt:lpstr>
      <vt:lpstr>Diagnóstico preciso</vt:lpstr>
      <vt:lpstr>Consejería eficaz</vt:lpstr>
      <vt:lpstr>Opciones de tratamiento</vt:lpstr>
      <vt:lpstr>Problemas de integración social</vt:lpstr>
      <vt:lpstr>Oportunidades de prevención</vt:lpstr>
      <vt:lpstr>Defectos de nacimiento: Cinco puntos que hay que recordar </vt:lpstr>
      <vt:lpstr>Vigilancia de la salud pública:  Un instrumento necesario</vt:lpstr>
      <vt:lpstr> Agradecimientos</vt:lpstr>
      <vt:lpstr>¿Preguntas? Si tienen preguntas, por favor envíen un mensaje por correo electrónico a birthdefectscount@listserv.cdc.gov</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dc:creator>
  <cp:lastModifiedBy>Teachout, Emily (CDC/ONDIEH/NCBDDD) (CTR)</cp:lastModifiedBy>
  <cp:revision>421</cp:revision>
  <cp:lastPrinted>2012-02-17T18:59:03Z</cp:lastPrinted>
  <dcterms:created xsi:type="dcterms:W3CDTF">2010-03-31T15:10:11Z</dcterms:created>
  <dcterms:modified xsi:type="dcterms:W3CDTF">2016-12-09T21:24:46Z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