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15" r:id="rId3"/>
    <p:sldId id="335" r:id="rId4"/>
    <p:sldId id="290" r:id="rId5"/>
    <p:sldId id="322" r:id="rId6"/>
    <p:sldId id="321" r:id="rId7"/>
    <p:sldId id="323" r:id="rId8"/>
    <p:sldId id="336" r:id="rId9"/>
    <p:sldId id="329" r:id="rId10"/>
    <p:sldId id="319" r:id="rId11"/>
    <p:sldId id="320" r:id="rId12"/>
    <p:sldId id="330" r:id="rId13"/>
    <p:sldId id="332" r:id="rId14"/>
    <p:sldId id="337" r:id="rId15"/>
    <p:sldId id="304" r:id="rId16"/>
  </p:sldIdLst>
  <p:sldSz cx="9144000" cy="6858000" type="screen4x3"/>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ias, Jaime (CDC/ONDIEH/NCBDDD) (CTR)" initials="JLF"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61359" autoAdjust="0"/>
  </p:normalViewPr>
  <p:slideViewPr>
    <p:cSldViewPr>
      <p:cViewPr>
        <p:scale>
          <a:sx n="50" d="100"/>
          <a:sy n="50" d="100"/>
        </p:scale>
        <p:origin x="-3384" y="-52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it-IT"/>
              <a:t>22/02/2016</a:t>
            </a:r>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D61FF01C-BD9D-44A6-9902-0DD383E02C4A}" type="slidenum">
              <a:rPr lang="it-IT" smtClean="0"/>
              <a:pPr rtl="0"/>
              <a:t>‹N°›</a:t>
            </a:fld>
            <a:endParaRPr lang="it-IT"/>
          </a:p>
        </p:txBody>
      </p:sp>
    </p:spTree>
    <p:extLst>
      <p:ext uri="{BB962C8B-B14F-4D97-AF65-F5344CB8AC3E}">
        <p14:creationId xmlns:p14="http://schemas.microsoft.com/office/powerpoint/2010/main" xmlns="" val="157451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dirty="0"/>
              <a:t>Cette présentation concerne le </a:t>
            </a:r>
            <a:r>
              <a:rPr lang="fr-FR" dirty="0" err="1"/>
              <a:t>laparoschisis</a:t>
            </a:r>
            <a:r>
              <a:rPr lang="fr-FR" dirty="0"/>
              <a:t>. Vous avez probablement écouté la présentation sur l’</a:t>
            </a:r>
            <a:r>
              <a:rPr lang="fr-FR" dirty="0" err="1"/>
              <a:t>omphalocèle</a:t>
            </a:r>
            <a:r>
              <a:rPr lang="fr-FR" dirty="0"/>
              <a:t>, et vous trouverez ici des sujets de discussion qui sont importants pour les deux anomalies.</a:t>
            </a:r>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1</a:t>
            </a:fld>
            <a:endParaRPr lang="it-IT"/>
          </a:p>
        </p:txBody>
      </p:sp>
    </p:spTree>
    <p:extLst>
      <p:ext uri="{BB962C8B-B14F-4D97-AF65-F5344CB8AC3E}">
        <p14:creationId xmlns:p14="http://schemas.microsoft.com/office/powerpoint/2010/main" xmlns="" val="4013559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b="0" dirty="0"/>
              <a:t>Rappelez-vous que l’une des choses les plus importantes à faire est de décrire </a:t>
            </a:r>
            <a:r>
              <a:rPr lang="fr-FR" b="0" u="sng" strike="sngStrike" dirty="0"/>
              <a:t>l’anomalie du mieux que vous le pouvez, d’expliquer la relation de l’anomalie et des organes intra-abdominaux saillants avec le cordon ombilical - c’est-à-dire si l’anomalie est à droite ou à gauche du cordon, et spécifier tous les organes qui sortent par l’anomalie.</a:t>
            </a:r>
            <a:r>
              <a:rPr lang="fr-FR" b="0" dirty="0"/>
              <a:t> Si possible, prenez une photographie où le cordon ombilical est visible. Si le nouveau-né présente d’autres anomalies, assurez-vous de les décrire et d’indiquer si un généticien clinique a été consulté.</a:t>
            </a:r>
            <a:endParaRPr lang="en-US" b="0"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10</a:t>
            </a:fld>
            <a:endParaRPr lang="it-IT"/>
          </a:p>
        </p:txBody>
      </p:sp>
    </p:spTree>
    <p:extLst>
      <p:ext uri="{BB962C8B-B14F-4D97-AF65-F5344CB8AC3E}">
        <p14:creationId xmlns:p14="http://schemas.microsoft.com/office/powerpoint/2010/main" xmlns="" val="356106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b="0" dirty="0"/>
              <a:t>Cette diapositive montre les codes ICD-10 RCPCH pour le </a:t>
            </a:r>
            <a:r>
              <a:rPr lang="fr-FR" b="0" dirty="0" err="1"/>
              <a:t>laparoschisis</a:t>
            </a:r>
            <a:r>
              <a:rPr lang="fr-FR" b="0" dirty="0"/>
              <a:t>. Dans ICD-9, le </a:t>
            </a:r>
            <a:r>
              <a:rPr lang="fr-FR" b="0" dirty="0" err="1"/>
              <a:t>laparoschisis</a:t>
            </a:r>
            <a:r>
              <a:rPr lang="fr-FR" b="0" dirty="0"/>
              <a:t> et l’</a:t>
            </a:r>
            <a:r>
              <a:rPr lang="fr-FR" b="0" dirty="0" err="1"/>
              <a:t>omphalocèle</a:t>
            </a:r>
            <a:r>
              <a:rPr lang="fr-FR" b="0" dirty="0"/>
              <a:t> avaient le même code mais dans ICD-10, la codification a été améliorée et il y a désormais des codes séparés pour le </a:t>
            </a:r>
            <a:r>
              <a:rPr lang="fr-FR" b="0" dirty="0" err="1"/>
              <a:t>laparoschisis</a:t>
            </a:r>
            <a:r>
              <a:rPr lang="fr-FR" b="0" dirty="0"/>
              <a:t> et pour l’</a:t>
            </a:r>
            <a:r>
              <a:rPr lang="fr-FR" b="0" dirty="0" err="1"/>
              <a:t>omphalocèle</a:t>
            </a:r>
            <a:r>
              <a:rPr lang="fr-FR" b="0" dirty="0"/>
              <a:t>.</a:t>
            </a:r>
          </a:p>
          <a:p>
            <a:pPr rtl="0"/>
            <a:r>
              <a:rPr lang="fr-FR" b="0" dirty="0"/>
              <a:t>Évitez d’utiliser le code non spécifique Q79 lors du codage du </a:t>
            </a:r>
            <a:r>
              <a:rPr lang="fr-FR" b="0" dirty="0" err="1"/>
              <a:t>laparoschisis</a:t>
            </a:r>
            <a:r>
              <a:rPr lang="fr-FR" b="0" dirty="0"/>
              <a:t> et utilisez Q79.3 à la place</a:t>
            </a:r>
          </a:p>
          <a:p>
            <a:pPr rtl="0"/>
            <a:r>
              <a:rPr lang="fr-FR" b="0" dirty="0"/>
              <a:t>Si le diagnostic ne peut pas être confirmé, utilisez Q79.5 et incluez une description satisfaisante des anomalies et des organes qui se trouvent en dehors de la cavité abdominale ; en outre, si possible, incluez une photographie ou un dessin pour aider la ou les personne(s) examinant le cas à confirmer le diagnostic.</a:t>
            </a:r>
            <a:endParaRPr lang="en-US" b="0"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11</a:t>
            </a:fld>
            <a:endParaRPr lang="it-IT"/>
          </a:p>
        </p:txBody>
      </p:sp>
    </p:spTree>
    <p:extLst>
      <p:ext uri="{BB962C8B-B14F-4D97-AF65-F5344CB8AC3E}">
        <p14:creationId xmlns:p14="http://schemas.microsoft.com/office/powerpoint/2010/main" xmlns="" val="2590164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Merci beaucoup d’avoir écouté cette présentation. Nous espérons que vous l’avez appréciée. Si vous avez des questions, veuillez envoyer un e-mail à centre@icbdsr.org ou à birthdefectscount@cdc.gov</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12</a:t>
            </a:fld>
            <a:endParaRPr lang="it-IT"/>
          </a:p>
        </p:txBody>
      </p:sp>
    </p:spTree>
    <p:extLst>
      <p:ext uri="{BB962C8B-B14F-4D97-AF65-F5344CB8AC3E}">
        <p14:creationId xmlns:p14="http://schemas.microsoft.com/office/powerpoint/2010/main" xmlns="" val="2310739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Ordre alphabétique</a:t>
            </a:r>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13</a:t>
            </a:fld>
            <a:endParaRPr lang="it-IT"/>
          </a:p>
        </p:txBody>
      </p:sp>
    </p:spTree>
    <p:extLst>
      <p:ext uri="{BB962C8B-B14F-4D97-AF65-F5344CB8AC3E}">
        <p14:creationId xmlns:p14="http://schemas.microsoft.com/office/powerpoint/2010/main" xmlns="" val="277745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À la fin de cette présentation, vous pourrez :</a:t>
            </a:r>
          </a:p>
          <a:p>
            <a:pPr rtl="0"/>
            <a:r>
              <a:rPr lang="fr-FR"/>
              <a:t>Décrire certaines caractéristiques cliniques du laparoschisis, </a:t>
            </a:r>
            <a:r>
              <a:rPr lang="fr-FR" b="0"/>
              <a:t>c</a:t>
            </a:r>
            <a:r>
              <a:rPr lang="fr-FR"/>
              <a:t>omprendre certaines caractéristiques épidémiologiques du laparoschisis, </a:t>
            </a:r>
            <a:r>
              <a:rPr lang="fr-FR" b="0"/>
              <a:t>a</a:t>
            </a:r>
            <a:r>
              <a:rPr lang="fr-FR"/>
              <a:t>pprendre quelques conseils pour le codage et le signalement, et reconnaître les différences entre le laparoschisis et l’omphalocèle.</a:t>
            </a:r>
          </a:p>
          <a:p>
            <a:pPr rtl="0"/>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2</a:t>
            </a:fld>
            <a:endParaRPr lang="it-IT"/>
          </a:p>
        </p:txBody>
      </p:sp>
    </p:spTree>
    <p:extLst>
      <p:ext uri="{BB962C8B-B14F-4D97-AF65-F5344CB8AC3E}">
        <p14:creationId xmlns:p14="http://schemas.microsoft.com/office/powerpoint/2010/main" xmlns="" val="195239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u="none" dirty="0">
                <a:solidFill>
                  <a:srgbClr val="002060"/>
                </a:solidFill>
              </a:rPr>
              <a:t>Comme vous pouvez le voir sur l’illustration et l’image, le </a:t>
            </a:r>
            <a:r>
              <a:rPr lang="fr-FR" sz="1200" b="0" u="none" dirty="0" err="1">
                <a:solidFill>
                  <a:srgbClr val="002060"/>
                </a:solidFill>
              </a:rPr>
              <a:t>laparoschisis</a:t>
            </a:r>
            <a:r>
              <a:rPr lang="fr-FR" sz="1200" b="0" u="none" dirty="0">
                <a:solidFill>
                  <a:srgbClr val="002060"/>
                </a:solidFill>
              </a:rPr>
              <a:t> est une malformation de la paroi abdominale à travers laquelle les intestins forment une hernie dans la cavité amniotique. Dans certains cas, lorsque l’ouverture est large, d’autres organes tels que l’estomac et le foie peuvent également saillir de la cavité abdominale. Remarquez que les intestins et d’autres organes abdominaux ne sortent pas par le cordon ombilical mais à travers une ouverture sur le côté du cordon, habituellement sur le côté droit. </a:t>
            </a:r>
            <a:endParaRPr lang="en-US" sz="1200" b="0" u="none"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u="none"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1" u="none" dirty="0">
                <a:solidFill>
                  <a:srgbClr val="FF0000"/>
                </a:solidFill>
              </a:rPr>
              <a:t>Je ne suis pas convaincu que nous ayons besoin du paragraphe suivant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u="none" dirty="0">
                <a:solidFill>
                  <a:srgbClr val="002060"/>
                </a:solidFill>
              </a:rPr>
              <a:t>Vous pensez peut-être que le terme « </a:t>
            </a:r>
            <a:r>
              <a:rPr lang="fr-FR" sz="1200" b="0" u="none" dirty="0" err="1">
                <a:solidFill>
                  <a:srgbClr val="002060"/>
                </a:solidFill>
              </a:rPr>
              <a:t>laparoschisis</a:t>
            </a:r>
            <a:r>
              <a:rPr lang="fr-FR" sz="1200" b="0" u="none" dirty="0">
                <a:solidFill>
                  <a:srgbClr val="002060"/>
                </a:solidFill>
              </a:rPr>
              <a:t> » ou son équivalent « </a:t>
            </a:r>
            <a:r>
              <a:rPr lang="fr-FR" sz="1200" b="0" u="none" dirty="0" err="1">
                <a:solidFill>
                  <a:srgbClr val="002060"/>
                </a:solidFill>
              </a:rPr>
              <a:t>gastroschisis</a:t>
            </a:r>
            <a:r>
              <a:rPr lang="fr-FR" sz="1200" b="0" u="none" dirty="0">
                <a:solidFill>
                  <a:srgbClr val="002060"/>
                </a:solidFill>
              </a:rPr>
              <a:t> » vient de « gastrique » et est donc lié à l’estomac, mais en fait, il provient des termes grecs « </a:t>
            </a:r>
            <a:r>
              <a:rPr lang="fr-FR" sz="1200" b="0" u="none" dirty="0" err="1">
                <a:solidFill>
                  <a:srgbClr val="002060"/>
                </a:solidFill>
              </a:rPr>
              <a:t>lapára</a:t>
            </a:r>
            <a:r>
              <a:rPr lang="fr-FR" sz="1200" b="0" u="none" dirty="0">
                <a:solidFill>
                  <a:srgbClr val="002060"/>
                </a:solidFill>
              </a:rPr>
              <a:t> » qui signifie abdomen </a:t>
            </a:r>
            <a:r>
              <a:rPr lang="fr-FR" sz="1200" b="0" u="none" strike="noStrike" dirty="0">
                <a:solidFill>
                  <a:srgbClr val="002060"/>
                </a:solidFill>
              </a:rPr>
              <a:t>et « </a:t>
            </a:r>
            <a:r>
              <a:rPr lang="fr-FR" sz="1200" b="0" u="none" strike="noStrike" dirty="0" err="1">
                <a:solidFill>
                  <a:srgbClr val="002060"/>
                </a:solidFill>
              </a:rPr>
              <a:t>schisis</a:t>
            </a:r>
            <a:r>
              <a:rPr lang="fr-FR" sz="1200" b="0" u="none" strike="noStrike" dirty="0">
                <a:solidFill>
                  <a:srgbClr val="002060"/>
                </a:solidFill>
              </a:rPr>
              <a:t> » qui signifie ouverture</a:t>
            </a:r>
            <a:r>
              <a:rPr lang="fr-FR" sz="1200" b="0" u="none" dirty="0">
                <a:solidFill>
                  <a:srgbClr val="002060"/>
                </a:solidFill>
              </a:rPr>
              <a:t>.</a:t>
            </a:r>
          </a:p>
          <a:p>
            <a:pPr rtl="0"/>
            <a:endParaRPr lang="en-US" b="0" u="none"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3</a:t>
            </a:fld>
            <a:endParaRPr lang="it-IT"/>
          </a:p>
        </p:txBody>
      </p:sp>
    </p:spTree>
    <p:extLst>
      <p:ext uri="{BB962C8B-B14F-4D97-AF65-F5344CB8AC3E}">
        <p14:creationId xmlns:p14="http://schemas.microsoft.com/office/powerpoint/2010/main" xmlns="" val="2919698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b="0"/>
              <a:t>La pathogenèse du laparoschisis est controversée. Deux hypothèses prévalent actuellement. La première hypothèse suppose une disruption vasculaire, en affirmant que l’interruption de la branche terminale droite de l’artère omphalomésentérique (également connue sous le nom d’artère vitelline ou d’artère du sac vitellin) cause une ischémie et une nécrose des tissus para-ombilicaux et entraîne un laparoschisis. Selon l’autre hypothèse, le laparoschisis serait une malformation résultant d’une anomalie de la fermeture de la paroi corporelle qui se produit normalement de la 3</a:t>
            </a:r>
            <a:r>
              <a:rPr lang="fr-FR" b="0" baseline="30000"/>
              <a:t>e</a:t>
            </a:r>
            <a:r>
              <a:rPr lang="fr-FR" b="0"/>
              <a:t> à la 5</a:t>
            </a:r>
            <a:r>
              <a:rPr lang="fr-FR" b="0" baseline="30000"/>
              <a:t>e</a:t>
            </a:r>
            <a:r>
              <a:rPr lang="fr-FR" b="0"/>
              <a:t> semaine du développement embryonnaire.</a:t>
            </a:r>
            <a:endParaRPr lang="en-US" b="0"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4</a:t>
            </a:fld>
            <a:endParaRPr lang="it-IT"/>
          </a:p>
        </p:txBody>
      </p:sp>
    </p:spTree>
    <p:extLst>
      <p:ext uri="{BB962C8B-B14F-4D97-AF65-F5344CB8AC3E}">
        <p14:creationId xmlns:p14="http://schemas.microsoft.com/office/powerpoint/2010/main" xmlns="" val="126743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b="0"/>
              <a:t>Cette diapositive examine les principales caractéristiques cliniques du laparoschisis. Celles-ci comprennent les traits suivants :</a:t>
            </a:r>
          </a:p>
          <a:p>
            <a:pPr marL="171450" indent="-171450" rtl="0">
              <a:buFontTx/>
              <a:buChar char="-"/>
            </a:pPr>
            <a:r>
              <a:rPr lang="fr-FR" b="0"/>
              <a:t>L’ouverture apparaît presque toujours à droite du cordon ombilical</a:t>
            </a:r>
          </a:p>
          <a:p>
            <a:pPr marL="171450" indent="-171450" rtl="0">
              <a:buFontTx/>
              <a:buChar char="-"/>
            </a:pPr>
            <a:r>
              <a:rPr lang="fr-FR" b="0"/>
              <a:t>Les organes intra-abdominaux formant une hernie n’ont pas de membrane protectrice et sont généralement emmêlés et couverts d’une matière fibreuse</a:t>
            </a:r>
          </a:p>
          <a:p>
            <a:pPr marL="171450" indent="-171450" rtl="0">
              <a:buFontTx/>
              <a:buChar char="-"/>
            </a:pPr>
            <a:r>
              <a:rPr lang="fr-FR" b="0"/>
              <a:t>Des malformations associées sont présentes dans environ 16 % des cas, les anomalies chromosomiques sont rares et les syndromes sont extrêmement rares. Cela contraste avec l’omphalocèle dans lequel des malformations se produisent dans 30 à 70 % des cas, et des anomalies chromosomiques ainsi que d’autres syndromes et complexes sont courants - 12 à 29 % et 10 à 15 % respectivement.</a:t>
            </a:r>
          </a:p>
          <a:p>
            <a:pPr marL="171450" indent="-171450" rtl="0">
              <a:buFontTx/>
              <a:buChar char="-"/>
            </a:pPr>
            <a:endParaRPr lang="en-US" b="0" baseline="0" dirty="0"/>
          </a:p>
          <a:p>
            <a:pPr marL="171450" indent="-171450" rtl="0">
              <a:buFontTx/>
              <a:buChar char="-"/>
            </a:pPr>
            <a:endParaRPr lang="en-US" b="0"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5</a:t>
            </a:fld>
            <a:endParaRPr lang="it-IT"/>
          </a:p>
        </p:txBody>
      </p:sp>
    </p:spTree>
    <p:extLst>
      <p:ext uri="{BB962C8B-B14F-4D97-AF65-F5344CB8AC3E}">
        <p14:creationId xmlns:p14="http://schemas.microsoft.com/office/powerpoint/2010/main" xmlns="" val="63877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normAutofit/>
          </a:bodyPr>
          <a:lstStyle/>
          <a:p>
            <a:pPr rtl="0"/>
            <a:r>
              <a:rPr lang="fr-FR" b="0"/>
              <a:t>La prévalence du laparoschisis a augmenté régulièrement dans différents pays durant les deux ou trois dernières décennies, et est plus courante chez les jeunes mères. Actuellement, la prévalence estimée à la naissance est d’environ 4,4 cas sur 10.000 aux États-Unis et proche de 3 cas sur 10.000 dans les pays européens. Ces chiffres peuvent différer selon le pays et l’État, principalement en raison de la confusion de classification potentielle avec d’autres malformations de la paroi abdominale (par exemple, l’omphalocèle et d’autres anomalies de la paroi abdominale), de la proportion différente de femmes jeunes dans la population concernée, et de la prévalence différente des facteurs de risque.</a:t>
            </a:r>
          </a:p>
          <a:p>
            <a:pPr rtl="0"/>
            <a:endParaRPr lang="it-IT" b="0" baseline="0" dirty="0"/>
          </a:p>
          <a:p>
            <a:pPr rtl="0"/>
            <a:endParaRPr lang="it-IT" b="0" dirty="0"/>
          </a:p>
        </p:txBody>
      </p:sp>
      <p:sp>
        <p:nvSpPr>
          <p:cNvPr id="4" name="Segnaposto numero diapositiva 3"/>
          <p:cNvSpPr>
            <a:spLocks noGrp="1"/>
          </p:cNvSpPr>
          <p:nvPr>
            <p:ph type="sldNum" sz="quarter" idx="10"/>
          </p:nvPr>
        </p:nvSpPr>
        <p:spPr/>
        <p:txBody>
          <a:bodyPr rtlCol="0"/>
          <a:lstStyle/>
          <a:p>
            <a:pPr rtl="0"/>
            <a:fld id="{74618584-A6DB-4EE9-BDBF-64876A29A2D7}" type="slidenum">
              <a:rPr lang="it-IT" smtClean="0"/>
              <a:pPr rtl="0"/>
              <a:t>6</a:t>
            </a:fld>
            <a:endParaRPr lang="it-IT"/>
          </a:p>
        </p:txBody>
      </p:sp>
    </p:spTree>
    <p:extLst>
      <p:ext uri="{BB962C8B-B14F-4D97-AF65-F5344CB8AC3E}">
        <p14:creationId xmlns:p14="http://schemas.microsoft.com/office/powerpoint/2010/main" xmlns="" val="75924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b="0"/>
              <a:t>Cette diapositive montre les taux de prévalence du laparoschisis dans des pays et des régions précis. Vous pouvez apprécier la variabilité des taux ainsi que leur augmentation depuis les études les plus anciennes jusqu’aux plus récentes.</a:t>
            </a:r>
            <a:endParaRPr lang="en-US" b="0"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7</a:t>
            </a:fld>
            <a:endParaRPr lang="it-IT"/>
          </a:p>
        </p:txBody>
      </p:sp>
    </p:spTree>
    <p:extLst>
      <p:ext uri="{BB962C8B-B14F-4D97-AF65-F5344CB8AC3E}">
        <p14:creationId xmlns:p14="http://schemas.microsoft.com/office/powerpoint/2010/main" xmlns="" val="268918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b="0"/>
              <a:t>Sur ce graphique, nous pouvons également observer une augmentation de la prévalence dans des études de plusieurs pays. </a:t>
            </a:r>
            <a:endParaRPr lang="en-US" b="0"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8</a:t>
            </a:fld>
            <a:endParaRPr lang="it-IT"/>
          </a:p>
        </p:txBody>
      </p:sp>
    </p:spTree>
    <p:extLst>
      <p:ext uri="{BB962C8B-B14F-4D97-AF65-F5344CB8AC3E}">
        <p14:creationId xmlns:p14="http://schemas.microsoft.com/office/powerpoint/2010/main" xmlns="" val="268918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b="0" dirty="0"/>
              <a:t>Comme vous pouvez le voir sur ces photographies, le </a:t>
            </a:r>
            <a:r>
              <a:rPr lang="fr-FR" b="0" dirty="0" err="1"/>
              <a:t>laparoschisis</a:t>
            </a:r>
            <a:r>
              <a:rPr lang="fr-FR" b="0" dirty="0"/>
              <a:t> est une anomalie qui peut être facilement identifiée après l’accouchement. Il peut parfois être diagnostiqué avant la naissance mais le diagnostic doit être confirmé après la naissance. </a:t>
            </a:r>
          </a:p>
          <a:p>
            <a:pPr rtl="0"/>
            <a:endParaRPr lang="en-US" b="0" baseline="0" dirty="0"/>
          </a:p>
          <a:p>
            <a:pPr rtl="0"/>
            <a:r>
              <a:rPr lang="fr-FR" b="0" dirty="0"/>
              <a:t>Il est important de différencier le </a:t>
            </a:r>
            <a:r>
              <a:rPr lang="fr-FR" b="0" dirty="0" err="1"/>
              <a:t>laparoschisis</a:t>
            </a:r>
            <a:r>
              <a:rPr lang="fr-FR" b="0" dirty="0"/>
              <a:t> de l’</a:t>
            </a:r>
            <a:r>
              <a:rPr lang="fr-FR" b="0" dirty="0" err="1"/>
              <a:t>omphalocèle</a:t>
            </a:r>
            <a:r>
              <a:rPr lang="fr-FR" b="0" dirty="0"/>
              <a:t>. Rappelez-vous que dans l’</a:t>
            </a:r>
            <a:r>
              <a:rPr lang="fr-FR" b="0" dirty="0" err="1"/>
              <a:t>omphalocèle</a:t>
            </a:r>
            <a:r>
              <a:rPr lang="fr-FR" b="0" dirty="0"/>
              <a:t>, les organes sortent de la cavité abdominale à travers le cordon ombilical, ils sont donc couverts par une membrane, à moins que cette membrane ne se rompe. Dans les cas de </a:t>
            </a:r>
            <a:r>
              <a:rPr lang="fr-FR" b="0" dirty="0" err="1"/>
              <a:t>laparoschisis</a:t>
            </a:r>
            <a:r>
              <a:rPr lang="fr-FR" b="0" dirty="0"/>
              <a:t>, les organes sortent de la cavité abdominale à travers une anomalie latérale du cordon ombilical et ne sont pas couverts par une membrane.</a:t>
            </a:r>
          </a:p>
          <a:p>
            <a:pPr rtl="0"/>
            <a:endParaRPr lang="en-US" b="0" baseline="0" dirty="0"/>
          </a:p>
          <a:p>
            <a:pPr rtl="0"/>
            <a:r>
              <a:rPr lang="fr-FR" b="0" dirty="0"/>
              <a:t>Le syndrome du </a:t>
            </a:r>
            <a:r>
              <a:rPr lang="fr-FR" b="0" dirty="0" err="1"/>
              <a:t>Limb</a:t>
            </a:r>
            <a:r>
              <a:rPr lang="fr-FR" b="0" dirty="0"/>
              <a:t> body </a:t>
            </a:r>
            <a:r>
              <a:rPr lang="fr-FR" b="0" dirty="0" err="1"/>
              <a:t>wall</a:t>
            </a:r>
            <a:r>
              <a:rPr lang="fr-FR" b="0" dirty="0"/>
              <a:t> </a:t>
            </a:r>
            <a:r>
              <a:rPr lang="fr-FR" b="0" dirty="0" err="1"/>
              <a:t>complex</a:t>
            </a:r>
            <a:r>
              <a:rPr lang="fr-FR" b="0" dirty="0"/>
              <a:t> peut être différencié par les anomalies </a:t>
            </a:r>
            <a:r>
              <a:rPr lang="fr-FR" b="0" dirty="0" err="1"/>
              <a:t>musculosquelettiques</a:t>
            </a:r>
            <a:r>
              <a:rPr lang="fr-FR" b="0" dirty="0"/>
              <a:t> associées qui font partie de cette maladie.</a:t>
            </a:r>
          </a:p>
          <a:p>
            <a:pPr rtl="0"/>
            <a:r>
              <a:rPr lang="fr-FR" b="0" dirty="0"/>
              <a:t> </a:t>
            </a:r>
          </a:p>
          <a:p>
            <a:pPr rtl="0"/>
            <a:endParaRPr lang="en-US" b="0"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9</a:t>
            </a:fld>
            <a:endParaRPr lang="it-IT"/>
          </a:p>
        </p:txBody>
      </p:sp>
    </p:spTree>
    <p:extLst>
      <p:ext uri="{BB962C8B-B14F-4D97-AF65-F5344CB8AC3E}">
        <p14:creationId xmlns:p14="http://schemas.microsoft.com/office/powerpoint/2010/main" xmlns="" val="114127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rtlCol="0"/>
          <a:lstStyle/>
          <a:p>
            <a:pPr rtl="0"/>
            <a:r>
              <a:rPr lang="fr-FR"/>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rtlCol="0"/>
          <a:lstStyle>
            <a:lvl1pPr marL="0" indent="0" algn="ctr" rtl="0">
              <a:buNone/>
              <a:defRPr>
                <a:solidFill>
                  <a:schemeClr val="tx1">
                    <a:tint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Fare clic per modificare lo stile del sottotitolo dello schema</a:t>
            </a:r>
            <a:endParaRPr lang="it-IT"/>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fr-FR"/>
              <a:t>Fare clic per modificare lo stile del titolo</a:t>
            </a:r>
            <a:endParaRPr lang="it-IT"/>
          </a:p>
        </p:txBody>
      </p:sp>
      <p:sp>
        <p:nvSpPr>
          <p:cNvPr id="3" name="Segnaposto testo verticale 2"/>
          <p:cNvSpPr>
            <a:spLocks noGrp="1"/>
          </p:cNvSpPr>
          <p:nvPr>
            <p:ph type="body" orient="vert" idx="1"/>
          </p:nvPr>
        </p:nvSpPr>
        <p:spPr/>
        <p:txBody>
          <a:bodyPr vert="eaVert" rtlCol="0"/>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rtlCol="0"/>
          <a:lstStyle/>
          <a:p>
            <a:pPr rtl="0"/>
            <a:r>
              <a:rPr lang="fr-FR"/>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rtlCol="0"/>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extLst>
      <p:ext uri="{BB962C8B-B14F-4D97-AF65-F5344CB8AC3E}">
        <p14:creationId xmlns:p14="http://schemas.microsoft.com/office/powerpoint/2010/main" xmlns="" val="224796660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33104461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122312262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Tree>
    <p:extLst>
      <p:ext uri="{BB962C8B-B14F-4D97-AF65-F5344CB8AC3E}">
        <p14:creationId xmlns:p14="http://schemas.microsoft.com/office/powerpoint/2010/main" xmlns="" val="255480736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408711873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rtlCol="0" anchor="t"/>
          <a:lstStyle>
            <a:lvl1pPr algn="l" rtl="0">
              <a:lnSpc>
                <a:spcPts val="3800"/>
              </a:lnSpc>
              <a:defRPr sz="3600" b="1" cap="all" baseline="0">
                <a:solidFill>
                  <a:schemeClr val="tx1"/>
                </a:solidFill>
                <a:effectLst/>
              </a:defRPr>
            </a:lvl1pPr>
          </a:lstStyle>
          <a:p>
            <a:pPr rtl="0"/>
            <a:r>
              <a:rPr lang="fr-FR"/>
              <a:t>Section Header</a:t>
            </a:r>
            <a:r>
              <a:rPr lang="en-US" dirty="0"/>
              <a:t/>
            </a:r>
            <a:br>
              <a:rPr lang="en-US" dirty="0"/>
            </a:br>
            <a:r>
              <a:rPr lang="fr-FR"/>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rtlCol="0" anchor="b"/>
          <a:lstStyle>
            <a:lvl1pPr marL="0" indent="0" algn="l" rtl="0">
              <a:lnSpc>
                <a:spcPts val="2200"/>
              </a:lnSpc>
              <a:buNone/>
              <a:defRPr sz="200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a:t>Subhead – Myriad Pro, 20pt</a:t>
            </a:r>
          </a:p>
        </p:txBody>
      </p:sp>
    </p:spTree>
    <p:extLst>
      <p:ext uri="{BB962C8B-B14F-4D97-AF65-F5344CB8AC3E}">
        <p14:creationId xmlns:p14="http://schemas.microsoft.com/office/powerpoint/2010/main" xmlns="" val="3518798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rtlCol="0" anchor="b"/>
          <a:lstStyle>
            <a:lvl1pPr algn="l" rtl="0">
              <a:defRPr sz="2000" b="1" baseline="0">
                <a:solidFill>
                  <a:schemeClr val="tx1"/>
                </a:solidFill>
                <a:effectLst/>
              </a:defRPr>
            </a:lvl1pPr>
          </a:lstStyle>
          <a:p>
            <a:pPr rtl="0"/>
            <a:r>
              <a:rPr lang="fr-FR"/>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rtlCol="0" anchor="ctr" anchorCtr="0"/>
          <a:lstStyle>
            <a:lvl1pPr algn="l" rtl="0">
              <a:buClr>
                <a:schemeClr val="tx1"/>
              </a:buClr>
              <a:buSzPct val="70000"/>
              <a:buFont typeface="Wingdings" pitchFamily="2" charset="2"/>
              <a:buChar char="q"/>
              <a:defRPr sz="2400" b="1">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a:solidFill>
                  <a:schemeClr val="bg2"/>
                </a:solidFill>
              </a:defRPr>
            </a:lvl4pPr>
            <a:lvl5pPr algn="l" rtl="0">
              <a:buClr>
                <a:schemeClr val="tx1"/>
              </a:buClr>
              <a:buSzPct val="70000"/>
              <a:buFont typeface="Arial" pitchFamily="34" charset="0"/>
              <a:buChar char="•"/>
              <a:defRPr sz="1800">
                <a:solidFill>
                  <a:schemeClr val="bg2"/>
                </a:solidFill>
              </a:defRPr>
            </a:lvl5pPr>
            <a:lvl6pPr algn="l" rtl="0">
              <a:defRPr sz="2000"/>
            </a:lvl6pPr>
            <a:lvl7pPr algn="l" rtl="0">
              <a:defRPr sz="2000"/>
            </a:lvl7pPr>
            <a:lvl8pPr algn="l" rtl="0">
              <a:defRPr sz="2000"/>
            </a:lvl8pPr>
            <a:lvl9pPr algn="l" rtl="0">
              <a:defRPr sz="2000"/>
            </a:lvl9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rtlCol="0"/>
          <a:lstStyle>
            <a:lvl1pPr marL="0" indent="0" algn="l" rtl="0">
              <a:buNone/>
              <a:defRPr sz="1400" baseline="0">
                <a:solidFill>
                  <a:schemeClr val="bg2"/>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Paragraph of type</a:t>
            </a:r>
          </a:p>
          <a:p>
            <a:pPr lvl="0" rtl="0"/>
            <a:r>
              <a:rPr lang="fr-FR"/>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339104902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rtlCol="0" anchor="b"/>
          <a:lstStyle>
            <a:lvl1pPr algn="l" rtl="0">
              <a:defRPr sz="2000" b="1" baseline="0">
                <a:solidFill>
                  <a:schemeClr val="tx1"/>
                </a:solidFill>
                <a:effectLst/>
              </a:defRPr>
            </a:lvl1pPr>
          </a:lstStyle>
          <a:p>
            <a:pPr rtl="0"/>
            <a:r>
              <a:rPr lang="fr-FR"/>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rtlCol="0"/>
          <a:lstStyle>
            <a:lvl1pPr marL="0" indent="0" algn="l" rtl="0">
              <a:buNone/>
              <a:defRPr sz="3200">
                <a:solidFill>
                  <a:schemeClr val="tx1"/>
                </a:solidFill>
                <a:effectLst/>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rtlCol="0"/>
          <a:lstStyle>
            <a:lvl1pPr marL="0" indent="0" algn="l" rtl="0">
              <a:buNone/>
              <a:defRPr sz="1400" baseline="0">
                <a:solidFill>
                  <a:schemeClr val="bg2"/>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Caption or credits for photo – Myriad Pro, 14pt</a:t>
            </a:r>
          </a:p>
        </p:txBody>
      </p:sp>
    </p:spTree>
    <p:extLst>
      <p:ext uri="{BB962C8B-B14F-4D97-AF65-F5344CB8AC3E}">
        <p14:creationId xmlns:p14="http://schemas.microsoft.com/office/powerpoint/2010/main" xmlns="" val="8162226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fr-FR"/>
              <a:t>Fare clic per modificare lo stile del titolo</a:t>
            </a:r>
            <a:endParaRPr lang="it-IT"/>
          </a:p>
        </p:txBody>
      </p:sp>
      <p:sp>
        <p:nvSpPr>
          <p:cNvPr id="3" name="Segnaposto contenuto 2"/>
          <p:cNvSpPr>
            <a:spLocks noGrp="1"/>
          </p:cNvSpPr>
          <p:nvPr>
            <p:ph idx="1"/>
          </p:nvPr>
        </p:nvSpPr>
        <p:spPr/>
        <p:txBody>
          <a:bodyPr rtlCol="0"/>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rtlCol="0"/>
          <a:lstStyle>
            <a:lvl1pPr marL="0" indent="0" algn="ctr" rtl="0">
              <a:buNone/>
              <a:defRPr sz="28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extLst>
      <p:ext uri="{BB962C8B-B14F-4D97-AF65-F5344CB8AC3E}">
        <p14:creationId xmlns:p14="http://schemas.microsoft.com/office/powerpoint/2010/main" xmlns="" val="103851905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extLst>
      <p:ext uri="{BB962C8B-B14F-4D97-AF65-F5344CB8AC3E}">
        <p14:creationId xmlns:p14="http://schemas.microsoft.com/office/powerpoint/2010/main" xmlns="" val="10391200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lstStyle/>
          <a:p>
            <a:pPr rtl="0"/>
            <a:r>
              <a:rPr lang="fr-FR"/>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rtlCol="0"/>
          <a:lstStyle/>
          <a:p>
            <a:pPr rtl="0"/>
            <a:r>
              <a:rPr lang="en-US">
                <a:solidFill>
                  <a:srgbClr val="FFC000"/>
                </a:solidFill>
              </a:rPr>
              <a:t>2/22/2016</a:t>
            </a:r>
            <a:endParaRPr lang="en-US" dirty="0">
              <a:solidFill>
                <a:srgbClr val="FFC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rtlCol="0"/>
          <a:lstStyle/>
          <a:p>
            <a:pPr rtl="0"/>
            <a:endParaRPr lang="en-US" dirty="0">
              <a:solidFill>
                <a:srgbClr val="FFC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rtlCol="0"/>
          <a:lstStyle/>
          <a:p>
            <a:pPr rtl="0"/>
            <a:fld id="{6B036E77-E322-4B37-8F39-BE5037A080BF}" type="slidenum">
              <a:rPr lang="en-US">
                <a:solidFill>
                  <a:srgbClr val="FFC000"/>
                </a:solidFill>
              </a:rPr>
              <a:pPr rtl="0"/>
              <a:t>‹N°›</a:t>
            </a:fld>
            <a:endParaRPr lang="en-US" dirty="0">
              <a:solidFill>
                <a:srgbClr val="FFC000"/>
              </a:solidFill>
            </a:endParaRPr>
          </a:p>
        </p:txBody>
      </p:sp>
    </p:spTree>
    <p:extLst>
      <p:ext uri="{BB962C8B-B14F-4D97-AF65-F5344CB8AC3E}">
        <p14:creationId xmlns:p14="http://schemas.microsoft.com/office/powerpoint/2010/main" xmlns="" val="2678207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rtlCol="0"/>
          <a:lstStyle/>
          <a:p>
            <a:pPr rtl="0"/>
            <a:r>
              <a:rPr lang="fr-FR"/>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rtlCol="0"/>
          <a:lstStyle/>
          <a:p>
            <a:pPr rtl="0"/>
            <a:r>
              <a:rPr lang="it-IT">
                <a:solidFill>
                  <a:srgbClr val="FFC000"/>
                </a:solidFill>
              </a:rPr>
              <a:t>22/02/2016</a:t>
            </a:r>
          </a:p>
        </p:txBody>
      </p:sp>
      <p:sp>
        <p:nvSpPr>
          <p:cNvPr id="4" name="Segnaposto piè di pagina 3"/>
          <p:cNvSpPr>
            <a:spLocks noGrp="1"/>
          </p:cNvSpPr>
          <p:nvPr>
            <p:ph type="ftr" sz="quarter" idx="11"/>
          </p:nvPr>
        </p:nvSpPr>
        <p:spPr>
          <a:xfrm>
            <a:off x="3124200" y="6356350"/>
            <a:ext cx="2895600" cy="365125"/>
          </a:xfrm>
          <a:prstGeom prst="rect">
            <a:avLst/>
          </a:prstGeom>
        </p:spPr>
        <p:txBody>
          <a:bodyPr rtlCol="0"/>
          <a:lstStyle/>
          <a:p>
            <a:pPr rtl="0"/>
            <a:endParaRPr lang="it-IT">
              <a:solidFill>
                <a:srgbClr val="FFC000"/>
              </a:solidFill>
            </a:endParaRPr>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rtlCol="0"/>
          <a:lstStyle/>
          <a:p>
            <a:pPr rtl="0"/>
            <a:fld id="{9CC9E959-38CA-47EE-92F6-CDE99BE44E01}" type="slidenum">
              <a:rPr lang="it-IT" smtClean="0">
                <a:solidFill>
                  <a:srgbClr val="FFC000"/>
                </a:solidFill>
              </a:rPr>
              <a:pPr rtl="0"/>
              <a:t>‹N°›</a:t>
            </a:fld>
            <a:endParaRPr lang="it-IT">
              <a:solidFill>
                <a:srgbClr val="FFC000"/>
              </a:solidFill>
            </a:endParaRPr>
          </a:p>
        </p:txBody>
      </p:sp>
    </p:spTree>
    <p:extLst>
      <p:ext uri="{BB962C8B-B14F-4D97-AF65-F5344CB8AC3E}">
        <p14:creationId xmlns:p14="http://schemas.microsoft.com/office/powerpoint/2010/main" xmlns="" val="3476723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rtlCol="0"/>
          <a:lstStyle/>
          <a:p>
            <a:pPr rtl="0"/>
            <a:r>
              <a:rPr lang="it-IT">
                <a:solidFill>
                  <a:srgbClr val="FFC000"/>
                </a:solidFill>
              </a:rPr>
              <a:t>22/02/2016</a:t>
            </a:r>
          </a:p>
        </p:txBody>
      </p:sp>
      <p:sp>
        <p:nvSpPr>
          <p:cNvPr id="3" name="Segnaposto piè di pagina 2"/>
          <p:cNvSpPr>
            <a:spLocks noGrp="1"/>
          </p:cNvSpPr>
          <p:nvPr>
            <p:ph type="ftr" sz="quarter" idx="11"/>
          </p:nvPr>
        </p:nvSpPr>
        <p:spPr>
          <a:xfrm>
            <a:off x="3124200" y="6356350"/>
            <a:ext cx="2895600" cy="365125"/>
          </a:xfrm>
          <a:prstGeom prst="rect">
            <a:avLst/>
          </a:prstGeom>
        </p:spPr>
        <p:txBody>
          <a:bodyPr rtlCol="0"/>
          <a:lstStyle/>
          <a:p>
            <a:pPr rtl="0"/>
            <a:endParaRPr lang="it-IT">
              <a:solidFill>
                <a:srgbClr val="FFC000"/>
              </a:solidFill>
            </a:endParaRPr>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rtlCol="0"/>
          <a:lstStyle/>
          <a:p>
            <a:pPr rtl="0"/>
            <a:fld id="{9CC9E959-38CA-47EE-92F6-CDE99BE44E01}" type="slidenum">
              <a:rPr lang="it-IT" smtClean="0">
                <a:solidFill>
                  <a:srgbClr val="FFC000"/>
                </a:solidFill>
              </a:rPr>
              <a:pPr rtl="0"/>
              <a:t>‹N°›</a:t>
            </a:fld>
            <a:endParaRPr lang="it-IT">
              <a:solidFill>
                <a:srgbClr val="FFC000"/>
              </a:solidFill>
            </a:endParaRPr>
          </a:p>
        </p:txBody>
      </p:sp>
    </p:spTree>
    <p:extLst>
      <p:ext uri="{BB962C8B-B14F-4D97-AF65-F5344CB8AC3E}">
        <p14:creationId xmlns:p14="http://schemas.microsoft.com/office/powerpoint/2010/main" xmlns="" val="4049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extLst>
      <p:ext uri="{BB962C8B-B14F-4D97-AF65-F5344CB8AC3E}">
        <p14:creationId xmlns:p14="http://schemas.microsoft.com/office/powerpoint/2010/main" xmlns="" val="29952841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rtlCol="0" anchor="t"/>
          <a:lstStyle>
            <a:lvl1pPr algn="l" rtl="0">
              <a:defRPr sz="4000" b="1" cap="all"/>
            </a:lvl1pPr>
          </a:lstStyle>
          <a:p>
            <a:pPr rtl="0"/>
            <a:r>
              <a:rPr lang="fr-FR"/>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rtlCol="0" anchor="b"/>
          <a:lstStyle>
            <a:lvl1pPr marL="0" indent="0" algn="l" rtl="0">
              <a:buNone/>
              <a:defRPr sz="2000">
                <a:solidFill>
                  <a:schemeClr val="tx1">
                    <a:tint val="75000"/>
                  </a:schemeClr>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a:t>Fare clic per modificare stili del testo dello schema</a:t>
            </a:r>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fr-FR"/>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contenuto 3"/>
          <p:cNvSpPr>
            <a:spLocks noGrp="1"/>
          </p:cNvSpPr>
          <p:nvPr>
            <p:ph sz="half" idx="2"/>
          </p:nvPr>
        </p:nvSpPr>
        <p:spPr>
          <a:xfrm>
            <a:off x="4648200" y="1600200"/>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5" name="Segnaposto data 4"/>
          <p:cNvSpPr>
            <a:spLocks noGrp="1"/>
          </p:cNvSpPr>
          <p:nvPr>
            <p:ph type="dt" sz="half" idx="10"/>
          </p:nvPr>
        </p:nvSpPr>
        <p:spPr/>
        <p:txBody>
          <a:bodyPr rtlCol="0"/>
          <a:lstStyle/>
          <a:p>
            <a:pPr rtl="0"/>
            <a:r>
              <a:rPr lang="it-IT"/>
              <a:t>22/02/2016</a:t>
            </a:r>
          </a:p>
        </p:txBody>
      </p:sp>
      <p:sp>
        <p:nvSpPr>
          <p:cNvPr id="6" name="Segnaposto piè di pagina 5"/>
          <p:cNvSpPr>
            <a:spLocks noGrp="1"/>
          </p:cNvSpPr>
          <p:nvPr>
            <p:ph type="ftr" sz="quarter" idx="11"/>
          </p:nvPr>
        </p:nvSpPr>
        <p:spPr/>
        <p:txBody>
          <a:bodyPr rtlCol="0"/>
          <a:lstStyle/>
          <a:p>
            <a:pPr rtl="0"/>
            <a:endParaRPr lang="it-IT"/>
          </a:p>
        </p:txBody>
      </p:sp>
      <p:sp>
        <p:nvSpPr>
          <p:cNvPr id="7" name="Segnaposto numero diapositiva 6"/>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lgn="l" rtl="0">
              <a:defRPr/>
            </a:lvl1pPr>
          </a:lstStyle>
          <a:p>
            <a:pPr rtl="0"/>
            <a:r>
              <a:rPr lang="fr-FR"/>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5" name="Segnaposto testo 4"/>
          <p:cNvSpPr>
            <a:spLocks noGrp="1"/>
          </p:cNvSpPr>
          <p:nvPr>
            <p:ph type="body" sz="quarter" idx="3"/>
          </p:nvPr>
        </p:nvSpPr>
        <p:spPr>
          <a:xfrm>
            <a:off x="4645025" y="1535113"/>
            <a:ext cx="4041775"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7" name="Segnaposto data 6"/>
          <p:cNvSpPr>
            <a:spLocks noGrp="1"/>
          </p:cNvSpPr>
          <p:nvPr>
            <p:ph type="dt" sz="half" idx="10"/>
          </p:nvPr>
        </p:nvSpPr>
        <p:spPr/>
        <p:txBody>
          <a:bodyPr rtlCol="0"/>
          <a:lstStyle/>
          <a:p>
            <a:pPr rtl="0"/>
            <a:r>
              <a:rPr lang="it-IT"/>
              <a:t>22/02/2016</a:t>
            </a:r>
          </a:p>
        </p:txBody>
      </p:sp>
      <p:sp>
        <p:nvSpPr>
          <p:cNvPr id="8" name="Segnaposto piè di pagina 7"/>
          <p:cNvSpPr>
            <a:spLocks noGrp="1"/>
          </p:cNvSpPr>
          <p:nvPr>
            <p:ph type="ftr" sz="quarter" idx="11"/>
          </p:nvPr>
        </p:nvSpPr>
        <p:spPr/>
        <p:txBody>
          <a:bodyPr rtlCol="0"/>
          <a:lstStyle/>
          <a:p>
            <a:pPr rtl="0"/>
            <a:endParaRPr lang="it-IT"/>
          </a:p>
        </p:txBody>
      </p:sp>
      <p:sp>
        <p:nvSpPr>
          <p:cNvPr id="9" name="Segnaposto numero diapositiva 8"/>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fr-FR"/>
              <a:t>Fare clic per modificare lo stile del titolo</a:t>
            </a:r>
            <a:endParaRPr lang="it-IT"/>
          </a:p>
        </p:txBody>
      </p:sp>
      <p:sp>
        <p:nvSpPr>
          <p:cNvPr id="3" name="Segnaposto data 2"/>
          <p:cNvSpPr>
            <a:spLocks noGrp="1"/>
          </p:cNvSpPr>
          <p:nvPr>
            <p:ph type="dt" sz="half" idx="10"/>
          </p:nvPr>
        </p:nvSpPr>
        <p:spPr/>
        <p:txBody>
          <a:bodyPr rtlCol="0"/>
          <a:lstStyle/>
          <a:p>
            <a:pPr rtl="0"/>
            <a:r>
              <a:rPr lang="it-IT"/>
              <a:t>22/02/2016</a:t>
            </a:r>
          </a:p>
        </p:txBody>
      </p:sp>
      <p:sp>
        <p:nvSpPr>
          <p:cNvPr id="4" name="Segnaposto piè di pagina 3"/>
          <p:cNvSpPr>
            <a:spLocks noGrp="1"/>
          </p:cNvSpPr>
          <p:nvPr>
            <p:ph type="ftr" sz="quarter" idx="11"/>
          </p:nvPr>
        </p:nvSpPr>
        <p:spPr/>
        <p:txBody>
          <a:bodyPr rtlCol="0"/>
          <a:lstStyle/>
          <a:p>
            <a:pPr rtl="0"/>
            <a:endParaRPr lang="it-IT"/>
          </a:p>
        </p:txBody>
      </p:sp>
      <p:sp>
        <p:nvSpPr>
          <p:cNvPr id="5" name="Segnaposto numero diapositiva 4"/>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r>
              <a:rPr lang="it-IT"/>
              <a:t>22/02/2016</a:t>
            </a:r>
          </a:p>
        </p:txBody>
      </p:sp>
      <p:sp>
        <p:nvSpPr>
          <p:cNvPr id="3" name="Segnaposto piè di pagina 2"/>
          <p:cNvSpPr>
            <a:spLocks noGrp="1"/>
          </p:cNvSpPr>
          <p:nvPr>
            <p:ph type="ftr" sz="quarter" idx="11"/>
          </p:nvPr>
        </p:nvSpPr>
        <p:spPr/>
        <p:txBody>
          <a:bodyPr rtlCol="0"/>
          <a:lstStyle/>
          <a:p>
            <a:pPr rtl="0"/>
            <a:endParaRPr lang="it-IT"/>
          </a:p>
        </p:txBody>
      </p:sp>
      <p:sp>
        <p:nvSpPr>
          <p:cNvPr id="4" name="Segnaposto numero diapositiva 3"/>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rtlCol="0" anchor="b"/>
          <a:lstStyle>
            <a:lvl1pPr algn="l" rtl="0">
              <a:defRPr sz="2000" b="1"/>
            </a:lvl1pPr>
          </a:lstStyle>
          <a:p>
            <a:pPr rtl="0"/>
            <a:r>
              <a:rPr lang="fr-FR"/>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testo 3"/>
          <p:cNvSpPr>
            <a:spLocks noGrp="1"/>
          </p:cNvSpPr>
          <p:nvPr>
            <p:ph type="body" sz="half" idx="2"/>
          </p:nvPr>
        </p:nvSpPr>
        <p:spPr>
          <a:xfrm>
            <a:off x="457200" y="1435100"/>
            <a:ext cx="3008313"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Fare clic per modificare stili del testo dello schema</a:t>
            </a:r>
          </a:p>
        </p:txBody>
      </p:sp>
      <p:sp>
        <p:nvSpPr>
          <p:cNvPr id="5" name="Segnaposto data 4"/>
          <p:cNvSpPr>
            <a:spLocks noGrp="1"/>
          </p:cNvSpPr>
          <p:nvPr>
            <p:ph type="dt" sz="half" idx="10"/>
          </p:nvPr>
        </p:nvSpPr>
        <p:spPr/>
        <p:txBody>
          <a:bodyPr rtlCol="0"/>
          <a:lstStyle/>
          <a:p>
            <a:pPr rtl="0"/>
            <a:r>
              <a:rPr lang="it-IT"/>
              <a:t>22/02/2016</a:t>
            </a:r>
          </a:p>
        </p:txBody>
      </p:sp>
      <p:sp>
        <p:nvSpPr>
          <p:cNvPr id="6" name="Segnaposto piè di pagina 5"/>
          <p:cNvSpPr>
            <a:spLocks noGrp="1"/>
          </p:cNvSpPr>
          <p:nvPr>
            <p:ph type="ftr" sz="quarter" idx="11"/>
          </p:nvPr>
        </p:nvSpPr>
        <p:spPr/>
        <p:txBody>
          <a:bodyPr rtlCol="0"/>
          <a:lstStyle/>
          <a:p>
            <a:pPr rtl="0"/>
            <a:endParaRPr lang="it-IT"/>
          </a:p>
        </p:txBody>
      </p:sp>
      <p:sp>
        <p:nvSpPr>
          <p:cNvPr id="7" name="Segnaposto numero diapositiva 6"/>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rtlCol="0" anchor="b"/>
          <a:lstStyle>
            <a:lvl1pPr algn="l" rtl="0">
              <a:defRPr sz="2000" b="1"/>
            </a:lvl1pPr>
          </a:lstStyle>
          <a:p>
            <a:pPr rtl="0"/>
            <a:r>
              <a:rPr lang="fr-FR"/>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endParaRPr lang="it-IT"/>
          </a:p>
        </p:txBody>
      </p:sp>
      <p:sp>
        <p:nvSpPr>
          <p:cNvPr id="4" name="Segnaposto testo 3"/>
          <p:cNvSpPr>
            <a:spLocks noGrp="1"/>
          </p:cNvSpPr>
          <p:nvPr>
            <p:ph type="body" sz="half" idx="2"/>
          </p:nvPr>
        </p:nvSpPr>
        <p:spPr>
          <a:xfrm>
            <a:off x="1792288" y="5367338"/>
            <a:ext cx="5486400" cy="804862"/>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Fare clic per modificare stili del testo dello schema</a:t>
            </a:r>
          </a:p>
        </p:txBody>
      </p:sp>
      <p:sp>
        <p:nvSpPr>
          <p:cNvPr id="5" name="Segnaposto data 4"/>
          <p:cNvSpPr>
            <a:spLocks noGrp="1"/>
          </p:cNvSpPr>
          <p:nvPr>
            <p:ph type="dt" sz="half" idx="10"/>
          </p:nvPr>
        </p:nvSpPr>
        <p:spPr/>
        <p:txBody>
          <a:bodyPr rtlCol="0"/>
          <a:lstStyle/>
          <a:p>
            <a:pPr rtl="0"/>
            <a:r>
              <a:rPr lang="it-IT"/>
              <a:t>22/02/2016</a:t>
            </a:r>
          </a:p>
        </p:txBody>
      </p:sp>
      <p:sp>
        <p:nvSpPr>
          <p:cNvPr id="6" name="Segnaposto piè di pagina 5"/>
          <p:cNvSpPr>
            <a:spLocks noGrp="1"/>
          </p:cNvSpPr>
          <p:nvPr>
            <p:ph type="ftr" sz="quarter" idx="11"/>
          </p:nvPr>
        </p:nvSpPr>
        <p:spPr/>
        <p:txBody>
          <a:bodyPr rtlCol="0"/>
          <a:lstStyle/>
          <a:p>
            <a:pPr rtl="0"/>
            <a:endParaRPr lang="it-IT"/>
          </a:p>
        </p:txBody>
      </p:sp>
      <p:sp>
        <p:nvSpPr>
          <p:cNvPr id="7" name="Segnaposto numero diapositiva 6"/>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fr-FR"/>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a:r>
              <a:rPr lang="it-IT"/>
              <a:t>22/02/2016</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a:defRPr sz="1200">
                <a:solidFill>
                  <a:schemeClr val="tx1">
                    <a:tint val="75000"/>
                  </a:schemeClr>
                </a:solidFill>
              </a:defRPr>
            </a:lvl1pPr>
          </a:lstStyle>
          <a:p>
            <a:pPr rtl="0"/>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fld id="{276C6310-A9A5-4302-98F8-2CB605E11E63}"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24279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p:cNvSpPr>
            <a:spLocks noGrp="1"/>
          </p:cNvSpPr>
          <p:nvPr>
            <p:ph type="ctrTitle"/>
          </p:nvPr>
        </p:nvSpPr>
        <p:spPr/>
        <p:txBody>
          <a:bodyPr rtlCol="0"/>
          <a:lstStyle/>
          <a:p>
            <a:pPr rtl="0"/>
            <a:r>
              <a:rPr lang="fr-FR" sz="4000" b="1">
                <a:solidFill>
                  <a:schemeClr val="tx2"/>
                </a:solidFill>
              </a:rPr>
              <a:t>Laparoschisis</a:t>
            </a:r>
            <a:endParaRPr lang="en-US" sz="4000" b="1" strike="sngStrike" dirty="0">
              <a:solidFill>
                <a:schemeClr val="tx2"/>
              </a:solidFill>
            </a:endParaRPr>
          </a:p>
        </p:txBody>
      </p:sp>
      <p:grpSp>
        <p:nvGrpSpPr>
          <p:cNvPr id="14" name="Group 3" descr="includes CDC, birth defects COUNT, and international clearinghouse for birth defects surveillance and research"/>
          <p:cNvGrpSpPr/>
          <p:nvPr/>
        </p:nvGrpSpPr>
        <p:grpSpPr>
          <a:xfrm>
            <a:off x="323528" y="260648"/>
            <a:ext cx="8496944" cy="1296144"/>
            <a:chOff x="323528" y="260648"/>
            <a:chExt cx="8496944" cy="1296144"/>
          </a:xfrm>
        </p:grpSpPr>
        <p:sp>
          <p:nvSpPr>
            <p:cNvPr id="18"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pic>
          <p:nvPicPr>
            <p:cNvPr id="16" name="Immagine 6" descr="HHS-CDC(CMYK).jpg CDC logo"/>
            <p:cNvPicPr>
              <a:picLocks noChangeAspect="1"/>
            </p:cNvPicPr>
            <p:nvPr/>
          </p:nvPicPr>
          <p:blipFill>
            <a:blip r:embed="rId3" cstate="print"/>
            <a:srcRect/>
            <a:stretch>
              <a:fillRect/>
            </a:stretch>
          </p:blipFill>
          <p:spPr bwMode="auto">
            <a:xfrm>
              <a:off x="467544" y="404664"/>
              <a:ext cx="2222901" cy="1052412"/>
            </a:xfrm>
            <a:prstGeom prst="rect">
              <a:avLst/>
            </a:prstGeom>
            <a:noFill/>
            <a:ln w="9525">
              <a:noFill/>
              <a:miter lim="800000"/>
              <a:headEnd/>
              <a:tailEnd/>
            </a:ln>
          </p:spPr>
        </p:pic>
        <p:pic>
          <p:nvPicPr>
            <p:cNvPr id="17" name="Picture 2" descr="image001"/>
            <p:cNvPicPr>
              <a:picLocks noChangeAspect="1" noChangeArrowheads="1"/>
            </p:cNvPicPr>
            <p:nvPr/>
          </p:nvPicPr>
          <p:blipFill>
            <a:blip r:embed="rId4" cstate="print"/>
            <a:srcRect/>
            <a:stretch>
              <a:fillRect/>
            </a:stretch>
          </p:blipFill>
          <p:spPr bwMode="auto">
            <a:xfrm>
              <a:off x="3275856" y="404663"/>
              <a:ext cx="1926696" cy="1061467"/>
            </a:xfrm>
            <a:prstGeom prst="rect">
              <a:avLst/>
            </a:prstGeom>
            <a:noFill/>
            <a:ln w="9525">
              <a:noFill/>
              <a:miter lim="800000"/>
              <a:headEnd/>
              <a:tailEnd/>
            </a:ln>
          </p:spPr>
        </p:pic>
        <p:pic>
          <p:nvPicPr>
            <p:cNvPr id="15" name="Picture 3" descr="international clearinghouse for birth defects surveillance and research"/>
            <p:cNvPicPr>
              <a:picLocks noChangeAspect="1" noChangeArrowheads="1"/>
            </p:cNvPicPr>
            <p:nvPr/>
          </p:nvPicPr>
          <p:blipFill>
            <a:blip r:embed="rId5" cstate="print"/>
            <a:srcRect r="48190"/>
            <a:stretch>
              <a:fillRect/>
            </a:stretch>
          </p:blipFill>
          <p:spPr bwMode="auto">
            <a:xfrm>
              <a:off x="5606920" y="404664"/>
              <a:ext cx="3069536" cy="1052412"/>
            </a:xfrm>
            <a:prstGeom prst="rect">
              <a:avLst/>
            </a:prstGeom>
            <a:noFill/>
            <a:ln w="19050">
              <a:noFill/>
              <a:miter lim="800000"/>
              <a:headEnd/>
              <a:tailEnd/>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rgbClr val="002060"/>
                </a:solidFill>
                <a:latin typeface="Calibri" pitchFamily="34" charset="0"/>
              </a:rPr>
              <a:t>Laparoschisis</a:t>
            </a:r>
            <a:r>
              <a:rPr lang="fr-FR" sz="1100" b="1" dirty="0">
                <a:solidFill>
                  <a:srgbClr val="002060"/>
                </a:solidFill>
                <a:latin typeface="Calibri" pitchFamily="34" charset="0"/>
              </a:rPr>
              <a:t>                                                                              						</a:t>
            </a:r>
            <a:r>
              <a:rPr lang="fr-FR" sz="1000" dirty="0">
                <a:solidFill>
                  <a:srgbClr val="002060"/>
                </a:solidFill>
                <a:latin typeface="Calibri" pitchFamily="34" charset="0"/>
              </a:rPr>
              <a:t>| </a:t>
            </a:r>
            <a:fld id="{4F5FC554-56D4-46C3-91CC-42DA98CF391D}" type="slidenum">
              <a:rPr lang="en-US" sz="1000">
                <a:solidFill>
                  <a:srgbClr val="002060"/>
                </a:solidFill>
                <a:latin typeface="Calibri" pitchFamily="34" charset="0"/>
              </a:rPr>
              <a:pPr>
                <a:defRPr/>
              </a:pPr>
              <a:t>10</a:t>
            </a:fld>
            <a:endParaRPr lang="en-US" sz="1000" dirty="0">
              <a:solidFill>
                <a:srgbClr val="002060"/>
              </a:solidFill>
              <a:latin typeface="Calibri" pitchFamily="34" charset="0"/>
            </a:endParaRPr>
          </a:p>
        </p:txBody>
      </p:sp>
      <p:sp>
        <p:nvSpPr>
          <p:cNvPr id="8194" name="Titolo 1"/>
          <p:cNvSpPr>
            <a:spLocks noGrp="1"/>
          </p:cNvSpPr>
          <p:nvPr>
            <p:ph type="title"/>
          </p:nvPr>
        </p:nvSpPr>
        <p:spPr/>
        <p:txBody>
          <a:bodyPr rtlCol="0">
            <a:normAutofit/>
          </a:bodyPr>
          <a:lstStyle/>
          <a:p>
            <a:pPr rtl="0"/>
            <a:r>
              <a:rPr lang="fr-FR" sz="3200" b="1">
                <a:solidFill>
                  <a:schemeClr val="tx2"/>
                </a:solidFill>
              </a:rPr>
              <a:t>Conseils pour le signalement</a:t>
            </a:r>
          </a:p>
        </p:txBody>
      </p:sp>
      <p:sp>
        <p:nvSpPr>
          <p:cNvPr id="8195" name="Segnaposto contenuto 2"/>
          <p:cNvSpPr>
            <a:spLocks noGrp="1"/>
          </p:cNvSpPr>
          <p:nvPr>
            <p:ph idx="1"/>
          </p:nvPr>
        </p:nvSpPr>
        <p:spPr/>
        <p:txBody>
          <a:bodyPr rtlCol="0">
            <a:normAutofit/>
          </a:bodyPr>
          <a:lstStyle/>
          <a:p>
            <a:pPr rtl="0">
              <a:spcAft>
                <a:spcPts val="600"/>
              </a:spcAft>
              <a:buClr>
                <a:schemeClr val="tx2"/>
              </a:buClr>
              <a:buSzPct val="85000"/>
            </a:pPr>
            <a:r>
              <a:rPr lang="fr-FR" sz="2400" b="0">
                <a:solidFill>
                  <a:schemeClr val="tx2"/>
                </a:solidFill>
              </a:rPr>
              <a:t>Décrire l’anomalie en rapport avec le cordon ombilical et spécifier quels organes se trouvent en dehors de l’abdomen</a:t>
            </a:r>
          </a:p>
          <a:p>
            <a:pPr rtl="0">
              <a:spcAft>
                <a:spcPts val="600"/>
              </a:spcAft>
              <a:buClr>
                <a:schemeClr val="tx2"/>
              </a:buClr>
              <a:buSzPct val="85000"/>
            </a:pPr>
            <a:r>
              <a:rPr lang="fr-FR" sz="2400" b="0">
                <a:solidFill>
                  <a:schemeClr val="tx2"/>
                </a:solidFill>
              </a:rPr>
              <a:t>Des photographies sont utiles pour l’examen et doivent être prises avec le cordon ombilical clairement visible</a:t>
            </a:r>
          </a:p>
          <a:p>
            <a:pPr rtl="0">
              <a:spcAft>
                <a:spcPts val="600"/>
              </a:spcAft>
              <a:buClr>
                <a:schemeClr val="tx2"/>
              </a:buClr>
              <a:buSzPct val="85000"/>
            </a:pPr>
            <a:r>
              <a:rPr lang="fr-FR" sz="2400" b="0">
                <a:solidFill>
                  <a:schemeClr val="tx2"/>
                </a:solidFill>
              </a:rPr>
              <a:t>Décrire toutes malformations supplémentaires, le cas échéant</a:t>
            </a:r>
          </a:p>
          <a:p>
            <a:pPr rtl="0">
              <a:spcAft>
                <a:spcPts val="600"/>
              </a:spcAft>
              <a:buClr>
                <a:schemeClr val="tx2"/>
              </a:buClr>
              <a:buSzPct val="85000"/>
            </a:pPr>
            <a:r>
              <a:rPr lang="fr-FR" sz="2400" b="0">
                <a:solidFill>
                  <a:schemeClr val="tx2"/>
                </a:solidFill>
              </a:rPr>
              <a:t>Indiquer si un généticien clinique a été consulté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edge">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edge">
                                      <p:cBhvr>
                                        <p:cTn id="12" dur="20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edge">
                                      <p:cBhvr>
                                        <p:cTn id="17" dur="20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edge">
                                      <p:cBhvr>
                                        <p:cTn id="22" dur="2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rgbClr val="002060"/>
                </a:solidFill>
                <a:latin typeface="Calibri" pitchFamily="34" charset="0"/>
              </a:rPr>
              <a:t>Laparoschisis</a:t>
            </a:r>
            <a:r>
              <a:rPr lang="fr-FR" sz="1100" b="1" dirty="0">
                <a:solidFill>
                  <a:srgbClr val="002060"/>
                </a:solidFill>
                <a:latin typeface="Calibri" pitchFamily="34" charset="0"/>
              </a:rPr>
              <a:t>                                                                              						</a:t>
            </a:r>
            <a:r>
              <a:rPr lang="fr-FR" sz="1000" dirty="0">
                <a:solidFill>
                  <a:srgbClr val="002060"/>
                </a:solidFill>
                <a:latin typeface="Calibri" pitchFamily="34" charset="0"/>
              </a:rPr>
              <a:t>| </a:t>
            </a:r>
            <a:fld id="{4F5FC554-56D4-46C3-91CC-42DA98CF391D}" type="slidenum">
              <a:rPr lang="en-US" sz="1000">
                <a:solidFill>
                  <a:srgbClr val="002060"/>
                </a:solidFill>
                <a:latin typeface="Calibri" pitchFamily="34" charset="0"/>
              </a:rPr>
              <a:pPr>
                <a:defRPr/>
              </a:pPr>
              <a:t>11</a:t>
            </a:fld>
            <a:endParaRPr lang="en-US" sz="1000" dirty="0">
              <a:solidFill>
                <a:srgbClr val="002060"/>
              </a:solidFill>
              <a:latin typeface="Calibri" pitchFamily="34" charset="0"/>
            </a:endParaRPr>
          </a:p>
        </p:txBody>
      </p:sp>
      <p:sp>
        <p:nvSpPr>
          <p:cNvPr id="5" name="Titolo 1"/>
          <p:cNvSpPr>
            <a:spLocks noGrp="1"/>
          </p:cNvSpPr>
          <p:nvPr>
            <p:ph type="title"/>
          </p:nvPr>
        </p:nvSpPr>
        <p:spPr/>
        <p:txBody>
          <a:bodyPr rtlCol="0">
            <a:normAutofit/>
          </a:bodyPr>
          <a:lstStyle/>
          <a:p>
            <a:pPr rtl="0"/>
            <a:r>
              <a:rPr lang="fr-FR" sz="3200" b="1">
                <a:solidFill>
                  <a:schemeClr val="tx2"/>
                </a:solidFill>
              </a:rPr>
              <a:t>Codification du laparoschisis ICD-10 RCPCH</a:t>
            </a:r>
          </a:p>
        </p:txBody>
      </p:sp>
      <p:sp>
        <p:nvSpPr>
          <p:cNvPr id="3" name="Segnaposto contenuto 2"/>
          <p:cNvSpPr>
            <a:spLocks noGrp="1"/>
          </p:cNvSpPr>
          <p:nvPr>
            <p:ph idx="1"/>
          </p:nvPr>
        </p:nvSpPr>
        <p:spPr/>
        <p:txBody>
          <a:bodyPr rtlCol="0">
            <a:normAutofit fontScale="85000" lnSpcReduction="20000"/>
          </a:bodyPr>
          <a:lstStyle/>
          <a:p>
            <a:pPr rtl="0"/>
            <a:r>
              <a:rPr lang="fr-FR" b="1">
                <a:solidFill>
                  <a:schemeClr val="tx2"/>
                </a:solidFill>
              </a:rPr>
              <a:t>Codes ICD-10 et usages RCPCH pertinents</a:t>
            </a:r>
          </a:p>
          <a:p>
            <a:pPr lvl="1" rtl="0">
              <a:buFont typeface="Arial" panose="020B0604020202020204" pitchFamily="34" charset="0"/>
              <a:buChar char="•"/>
            </a:pPr>
            <a:r>
              <a:rPr lang="fr-FR" sz="2400" b="0">
                <a:solidFill>
                  <a:schemeClr val="tx2"/>
                </a:solidFill>
              </a:rPr>
              <a:t>Q79 Malformations congénitales du système musculosquelettique, non classifiées ailleurs (éviter d’utiliser ce code général si des informations plus spécifiques sont disponibles)</a:t>
            </a:r>
          </a:p>
          <a:p>
            <a:pPr lvl="2" rtl="0"/>
            <a:r>
              <a:rPr lang="fr-FR" sz="2200" b="0">
                <a:solidFill>
                  <a:schemeClr val="tx2"/>
                </a:solidFill>
              </a:rPr>
              <a:t>Q79.3 Laparoschisis</a:t>
            </a:r>
          </a:p>
          <a:p>
            <a:pPr lvl="2" rtl="0"/>
            <a:r>
              <a:rPr lang="fr-FR" sz="2200">
                <a:solidFill>
                  <a:schemeClr val="tx2"/>
                </a:solidFill>
              </a:rPr>
              <a:t>Q79.5 Autres malformations congénitales de la paroi abdominale (utiliser ce code </a:t>
            </a:r>
            <a:r>
              <a:rPr lang="fr-FR" sz="2200" b="1">
                <a:solidFill>
                  <a:schemeClr val="tx2"/>
                </a:solidFill>
              </a:rPr>
              <a:t>SEULEMENT</a:t>
            </a:r>
            <a:r>
              <a:rPr lang="fr-FR" sz="2200">
                <a:solidFill>
                  <a:schemeClr val="tx2"/>
                </a:solidFill>
              </a:rPr>
              <a:t> lorsque le diagnostic de gastroschisis n’est pas confirmé)</a:t>
            </a:r>
            <a:endParaRPr lang="en-US" sz="2200" b="0" dirty="0">
              <a:solidFill>
                <a:schemeClr val="tx2"/>
              </a:solidFill>
            </a:endParaRPr>
          </a:p>
          <a:p>
            <a:pPr marL="0" indent="0" rtl="0">
              <a:buNone/>
            </a:pPr>
            <a:endParaRPr lang="en-US" b="0" dirty="0">
              <a:solidFill>
                <a:schemeClr val="tx2"/>
              </a:solidFill>
            </a:endParaRPr>
          </a:p>
          <a:p>
            <a:pPr rtl="0"/>
            <a:r>
              <a:rPr lang="fr-FR" b="1">
                <a:solidFill>
                  <a:schemeClr val="tx2"/>
                </a:solidFill>
              </a:rPr>
              <a:t>Exclusions</a:t>
            </a:r>
          </a:p>
          <a:p>
            <a:pPr lvl="1" rtl="0">
              <a:buFont typeface="Arial" panose="020B0604020202020204" pitchFamily="34" charset="0"/>
              <a:buChar char="•"/>
            </a:pPr>
            <a:r>
              <a:rPr lang="fr-FR" sz="2400" b="0">
                <a:solidFill>
                  <a:schemeClr val="tx2"/>
                </a:solidFill>
              </a:rPr>
              <a:t>Q79.2 Exomphale/omphalocèle</a:t>
            </a:r>
            <a:endParaRPr lang="en-US" sz="2400" b="0" dirty="0">
              <a:solidFill>
                <a:schemeClr val="tx2"/>
              </a:solidFill>
            </a:endParaRPr>
          </a:p>
          <a:p>
            <a:pPr lvl="1" rtl="0">
              <a:buFont typeface="Arial" panose="020B0604020202020204" pitchFamily="34" charset="0"/>
              <a:buChar char="•"/>
            </a:pPr>
            <a:r>
              <a:rPr lang="fr-FR" sz="2400" b="0">
                <a:solidFill>
                  <a:schemeClr val="tx2"/>
                </a:solidFill>
              </a:rPr>
              <a:t>Q89.81 Syndrome du Limb body wall complex</a:t>
            </a:r>
          </a:p>
          <a:p>
            <a:pPr lvl="1" rtl="0">
              <a:buFont typeface="Arial" panose="020B0604020202020204" pitchFamily="34" charset="0"/>
              <a:buChar char="•"/>
            </a:pPr>
            <a:r>
              <a:rPr lang="fr-FR" sz="2400">
                <a:solidFill>
                  <a:schemeClr val="tx2"/>
                </a:solidFill>
              </a:rPr>
              <a:t>Pentalogie de Cantrell</a:t>
            </a:r>
            <a:endParaRPr lang="es-ES" sz="2400" dirty="0">
              <a:solidFill>
                <a:schemeClr val="tx2"/>
              </a:solidFill>
            </a:endParaRPr>
          </a:p>
          <a:p>
            <a:pPr lvl="1" rtl="0">
              <a:buFont typeface="Arial" panose="020B0604020202020204" pitchFamily="34" charset="0"/>
              <a:buChar char="•"/>
            </a:pPr>
            <a:r>
              <a:rPr lang="fr-FR" sz="2400">
                <a:solidFill>
                  <a:schemeClr val="tx2"/>
                </a:solidFill>
              </a:rPr>
              <a:t>Exstrophie cloacale</a:t>
            </a:r>
            <a:endParaRPr lang="en-US" sz="2400"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rgbClr val="002060"/>
                </a:solidFill>
                <a:latin typeface="Calibri" pitchFamily="34" charset="0"/>
              </a:rPr>
              <a:t>Laparoschisis</a:t>
            </a:r>
            <a:r>
              <a:rPr lang="fr-FR" sz="1100" b="1" dirty="0">
                <a:solidFill>
                  <a:srgbClr val="002060"/>
                </a:solidFill>
                <a:latin typeface="Calibri" pitchFamily="34" charset="0"/>
              </a:rPr>
              <a:t>                                                                              						</a:t>
            </a:r>
            <a:r>
              <a:rPr lang="fr-FR" sz="1000" dirty="0">
                <a:solidFill>
                  <a:srgbClr val="002060"/>
                </a:solidFill>
                <a:latin typeface="Calibri" pitchFamily="34" charset="0"/>
              </a:rPr>
              <a:t>| </a:t>
            </a:r>
            <a:fld id="{4F5FC554-56D4-46C3-91CC-42DA98CF391D}" type="slidenum">
              <a:rPr lang="en-US" sz="1000">
                <a:solidFill>
                  <a:srgbClr val="002060"/>
                </a:solidFill>
                <a:latin typeface="Calibri" pitchFamily="34" charset="0"/>
              </a:rPr>
              <a:pPr>
                <a:defRPr/>
              </a:pPr>
              <a:t>12</a:t>
            </a:fld>
            <a:endParaRPr lang="en-US" sz="1000" dirty="0">
              <a:solidFill>
                <a:srgbClr val="002060"/>
              </a:solidFill>
              <a:latin typeface="Calibri" pitchFamily="34" charset="0"/>
            </a:endParaRPr>
          </a:p>
        </p:txBody>
      </p:sp>
      <p:sp>
        <p:nvSpPr>
          <p:cNvPr id="2" name="Titolo 1"/>
          <p:cNvSpPr>
            <a:spLocks noGrp="1"/>
          </p:cNvSpPr>
          <p:nvPr>
            <p:ph type="title"/>
          </p:nvPr>
        </p:nvSpPr>
        <p:spPr/>
        <p:txBody>
          <a:bodyPr rtlCol="0"/>
          <a:lstStyle/>
          <a:p>
            <a:pPr rtl="0"/>
            <a:r>
              <a:rPr lang="fr-FR" sz="3200" b="1">
                <a:solidFill>
                  <a:schemeClr val="tx2"/>
                </a:solidFill>
              </a:rPr>
              <a:t>Des questions ?</a:t>
            </a:r>
            <a:endParaRPr lang="en-US" sz="3200" b="1" dirty="0">
              <a:solidFill>
                <a:schemeClr val="tx2"/>
              </a:solidFill>
            </a:endParaRPr>
          </a:p>
        </p:txBody>
      </p:sp>
      <p:pic>
        <p:nvPicPr>
          <p:cNvPr id="1029" name="Picture 5" descr="C:\Users\ail5\AppData\Local\Microsoft\Windows\Temporary Internet Files\Content.IE5\0P9SRHFC\MP900390083[1].jpg&#10;&#10;Question mar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1341811"/>
            <a:ext cx="3024799" cy="424037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28083" y="5668326"/>
            <a:ext cx="8458200" cy="646331"/>
          </a:xfrm>
          <a:prstGeom prst="rect">
            <a:avLst/>
          </a:prstGeom>
        </p:spPr>
        <p:txBody>
          <a:bodyPr wrap="square" rtlCol="0">
            <a:spAutoFit/>
          </a:bodyPr>
          <a:lstStyle/>
          <a:p>
            <a:pPr rtl="0">
              <a:defRPr/>
            </a:pPr>
            <a:r>
              <a:rPr lang="fr-FR">
                <a:solidFill>
                  <a:schemeClr val="tx2"/>
                </a:solidFill>
              </a:rPr>
              <a:t>Si vous avez des questions, veuillez envoyer un e-mail à centre@icbdsr.org ou à birthdefectscount@cdc.gov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rgbClr val="002060"/>
                </a:solidFill>
                <a:latin typeface="Calibri" pitchFamily="34" charset="0"/>
              </a:rPr>
              <a:t>Laparoschisis</a:t>
            </a:r>
            <a:r>
              <a:rPr lang="fr-FR" sz="1100" b="1" dirty="0">
                <a:solidFill>
                  <a:srgbClr val="002060"/>
                </a:solidFill>
                <a:latin typeface="Calibri" pitchFamily="34" charset="0"/>
              </a:rPr>
              <a:t>                                                                              						</a:t>
            </a:r>
            <a:r>
              <a:rPr lang="fr-FR" sz="1000" dirty="0">
                <a:solidFill>
                  <a:srgbClr val="002060"/>
                </a:solidFill>
                <a:latin typeface="Calibri" pitchFamily="34" charset="0"/>
              </a:rPr>
              <a:t>| </a:t>
            </a:r>
            <a:fld id="{4F5FC554-56D4-46C3-91CC-42DA98CF391D}" type="slidenum">
              <a:rPr lang="en-US" sz="1000">
                <a:solidFill>
                  <a:srgbClr val="002060"/>
                </a:solidFill>
                <a:latin typeface="Calibri" pitchFamily="34" charset="0"/>
              </a:rPr>
              <a:pPr>
                <a:defRPr/>
              </a:pPr>
              <a:t>13</a:t>
            </a:fld>
            <a:endParaRPr lang="en-US" sz="1000" dirty="0">
              <a:solidFill>
                <a:srgbClr val="002060"/>
              </a:solidFill>
              <a:latin typeface="Calibri" pitchFamily="34" charset="0"/>
            </a:endParaRPr>
          </a:p>
        </p:txBody>
      </p:sp>
      <p:sp>
        <p:nvSpPr>
          <p:cNvPr id="5" name="Titolo 1"/>
          <p:cNvSpPr>
            <a:spLocks noGrp="1"/>
          </p:cNvSpPr>
          <p:nvPr>
            <p:ph type="title"/>
          </p:nvPr>
        </p:nvSpPr>
        <p:spPr>
          <a:xfrm>
            <a:off x="457200" y="274638"/>
            <a:ext cx="8229600" cy="850106"/>
          </a:xfrm>
        </p:spPr>
        <p:txBody>
          <a:bodyPr rtlCol="0">
            <a:normAutofit/>
          </a:bodyPr>
          <a:lstStyle/>
          <a:p>
            <a:pPr rtl="0"/>
            <a:r>
              <a:rPr lang="fr-FR" b="1">
                <a:solidFill>
                  <a:srgbClr val="0070C0"/>
                </a:solidFill>
              </a:rPr>
              <a:t>Références </a:t>
            </a:r>
            <a:endParaRPr lang="en-US" b="1" dirty="0">
              <a:solidFill>
                <a:srgbClr val="0070C0"/>
              </a:solidFill>
            </a:endParaRPr>
          </a:p>
        </p:txBody>
      </p:sp>
      <p:sp>
        <p:nvSpPr>
          <p:cNvPr id="3" name="Segnaposto contenuto 2"/>
          <p:cNvSpPr>
            <a:spLocks noGrp="1"/>
          </p:cNvSpPr>
          <p:nvPr>
            <p:ph idx="1"/>
          </p:nvPr>
        </p:nvSpPr>
        <p:spPr>
          <a:xfrm>
            <a:off x="457200" y="1268760"/>
            <a:ext cx="8229600" cy="4525963"/>
          </a:xfrm>
        </p:spPr>
        <p:txBody>
          <a:bodyPr rtlCol="0">
            <a:noAutofit/>
          </a:bodyPr>
          <a:lstStyle/>
          <a:p>
            <a:pPr rtl="0"/>
            <a:endParaRPr lang="en-US" sz="1200" b="1" dirty="0">
              <a:solidFill>
                <a:schemeClr val="tx2"/>
              </a:solidFill>
            </a:endParaRPr>
          </a:p>
          <a:p>
            <a:pPr marL="0" indent="0" rtl="0">
              <a:buNone/>
            </a:pPr>
            <a:r>
              <a:rPr lang="fr-FR" sz="1200" dirty="0">
                <a:solidFill>
                  <a:srgbClr val="002060"/>
                </a:solidFill>
              </a:rPr>
              <a:t>Autres références utiles :</a:t>
            </a:r>
          </a:p>
          <a:p>
            <a:pPr marL="514350" indent="-514350" rtl="0">
              <a:buFont typeface="+mj-lt"/>
              <a:buAutoNum type="arabicPeriod"/>
            </a:pPr>
            <a:r>
              <a:rPr lang="fr-FR" sz="1200" dirty="0">
                <a:solidFill>
                  <a:srgbClr val="002060"/>
                </a:solidFill>
              </a:rPr>
              <a:t> </a:t>
            </a:r>
            <a:r>
              <a:rPr lang="fr-FR" sz="1200" dirty="0" err="1">
                <a:solidFill>
                  <a:srgbClr val="002060"/>
                </a:solidFill>
              </a:rPr>
              <a:t>Hackshaw</a:t>
            </a:r>
            <a:r>
              <a:rPr lang="fr-FR" sz="1200" dirty="0">
                <a:solidFill>
                  <a:srgbClr val="002060"/>
                </a:solidFill>
              </a:rPr>
              <a:t> A, </a:t>
            </a:r>
            <a:r>
              <a:rPr lang="fr-FR" sz="1200" dirty="0" err="1">
                <a:solidFill>
                  <a:srgbClr val="002060"/>
                </a:solidFill>
              </a:rPr>
              <a:t>Rodeck</a:t>
            </a:r>
            <a:r>
              <a:rPr lang="fr-FR" sz="1200" dirty="0">
                <a:solidFill>
                  <a:srgbClr val="002060"/>
                </a:solidFill>
              </a:rPr>
              <a:t> C, Boniface S. </a:t>
            </a:r>
            <a:r>
              <a:rPr lang="fr-FR" sz="1200" dirty="0" err="1">
                <a:solidFill>
                  <a:srgbClr val="002060"/>
                </a:solidFill>
              </a:rPr>
              <a:t>Maternal</a:t>
            </a:r>
            <a:r>
              <a:rPr lang="fr-FR" sz="1200" dirty="0">
                <a:solidFill>
                  <a:srgbClr val="002060"/>
                </a:solidFill>
              </a:rPr>
              <a:t> smoking in </a:t>
            </a:r>
            <a:r>
              <a:rPr lang="fr-FR" sz="1200" dirty="0" err="1">
                <a:solidFill>
                  <a:srgbClr val="002060"/>
                </a:solidFill>
              </a:rPr>
              <a:t>pregnancy</a:t>
            </a:r>
            <a:r>
              <a:rPr lang="fr-FR" sz="1200" dirty="0">
                <a:solidFill>
                  <a:srgbClr val="002060"/>
                </a:solidFill>
              </a:rPr>
              <a:t> and </a:t>
            </a:r>
            <a:r>
              <a:rPr lang="fr-FR" sz="1200" dirty="0" err="1">
                <a:solidFill>
                  <a:srgbClr val="002060"/>
                </a:solidFill>
              </a:rPr>
              <a:t>birth</a:t>
            </a:r>
            <a:r>
              <a:rPr lang="fr-FR" sz="1200" dirty="0">
                <a:solidFill>
                  <a:srgbClr val="002060"/>
                </a:solidFill>
              </a:rPr>
              <a:t> </a:t>
            </a:r>
            <a:r>
              <a:rPr lang="fr-FR" sz="1200" dirty="0" err="1">
                <a:solidFill>
                  <a:srgbClr val="002060"/>
                </a:solidFill>
              </a:rPr>
              <a:t>defects</a:t>
            </a:r>
            <a:r>
              <a:rPr lang="fr-FR" sz="1200" dirty="0">
                <a:solidFill>
                  <a:srgbClr val="002060"/>
                </a:solidFill>
              </a:rPr>
              <a:t>: a </a:t>
            </a:r>
            <a:r>
              <a:rPr lang="fr-FR" sz="1200" dirty="0" err="1">
                <a:solidFill>
                  <a:srgbClr val="002060"/>
                </a:solidFill>
              </a:rPr>
              <a:t>systematic</a:t>
            </a:r>
            <a:r>
              <a:rPr lang="fr-FR" sz="1200" dirty="0">
                <a:solidFill>
                  <a:srgbClr val="002060"/>
                </a:solidFill>
              </a:rPr>
              <a:t> </a:t>
            </a:r>
            <a:r>
              <a:rPr lang="fr-FR" sz="1200" dirty="0" err="1">
                <a:solidFill>
                  <a:srgbClr val="002060"/>
                </a:solidFill>
              </a:rPr>
              <a:t>review</a:t>
            </a:r>
            <a:r>
              <a:rPr lang="fr-FR" sz="1200" dirty="0">
                <a:solidFill>
                  <a:srgbClr val="002060"/>
                </a:solidFill>
              </a:rPr>
              <a:t> </a:t>
            </a:r>
            <a:r>
              <a:rPr lang="fr-FR" sz="1200" dirty="0" err="1">
                <a:solidFill>
                  <a:srgbClr val="002060"/>
                </a:solidFill>
              </a:rPr>
              <a:t>based</a:t>
            </a:r>
            <a:r>
              <a:rPr lang="fr-FR" sz="1200" dirty="0">
                <a:solidFill>
                  <a:srgbClr val="002060"/>
                </a:solidFill>
              </a:rPr>
              <a:t> on 173 687 </a:t>
            </a:r>
            <a:r>
              <a:rPr lang="fr-FR" sz="1200" dirty="0" err="1">
                <a:solidFill>
                  <a:srgbClr val="002060"/>
                </a:solidFill>
              </a:rPr>
              <a:t>malformed</a:t>
            </a:r>
            <a:r>
              <a:rPr lang="fr-FR" sz="1200" dirty="0">
                <a:solidFill>
                  <a:srgbClr val="002060"/>
                </a:solidFill>
              </a:rPr>
              <a:t> cases and 11.7 million </a:t>
            </a:r>
            <a:r>
              <a:rPr lang="fr-FR" sz="1200" dirty="0" err="1">
                <a:solidFill>
                  <a:srgbClr val="002060"/>
                </a:solidFill>
              </a:rPr>
              <a:t>controls</a:t>
            </a:r>
            <a:r>
              <a:rPr lang="fr-FR" sz="1200" dirty="0">
                <a:solidFill>
                  <a:srgbClr val="002060"/>
                </a:solidFill>
              </a:rPr>
              <a:t> [Tabagisme de la mère durant la grossesse et anomalies congénitales : un examen systématique basé sur 173 687 cas de malformation et 11,7 millions de contrôles] Hum </a:t>
            </a:r>
            <a:r>
              <a:rPr lang="fr-FR" sz="1200" dirty="0" err="1">
                <a:solidFill>
                  <a:srgbClr val="002060"/>
                </a:solidFill>
              </a:rPr>
              <a:t>Reprod</a:t>
            </a:r>
            <a:r>
              <a:rPr lang="fr-FR" sz="1200" dirty="0">
                <a:solidFill>
                  <a:srgbClr val="002060"/>
                </a:solidFill>
              </a:rPr>
              <a:t> Update. 2011 Sep-Oct;17(5):589-604.</a:t>
            </a:r>
          </a:p>
          <a:p>
            <a:pPr marL="514350" indent="-514350" rtl="0">
              <a:buFont typeface="+mj-lt"/>
              <a:buAutoNum type="arabicPeriod"/>
            </a:pPr>
            <a:r>
              <a:rPr lang="fr-FR" sz="1200" dirty="0" err="1">
                <a:solidFill>
                  <a:srgbClr val="002060"/>
                </a:solidFill>
              </a:rPr>
              <a:t>Werler</a:t>
            </a:r>
            <a:r>
              <a:rPr lang="fr-FR" sz="1200" dirty="0">
                <a:solidFill>
                  <a:srgbClr val="002060"/>
                </a:solidFill>
              </a:rPr>
              <a:t> MM, Mitchell AA, Moore CA, </a:t>
            </a:r>
            <a:r>
              <a:rPr lang="fr-FR" sz="1200" dirty="0" err="1">
                <a:solidFill>
                  <a:srgbClr val="002060"/>
                </a:solidFill>
              </a:rPr>
              <a:t>Honein</a:t>
            </a:r>
            <a:r>
              <a:rPr lang="fr-FR" sz="1200" dirty="0">
                <a:solidFill>
                  <a:srgbClr val="002060"/>
                </a:solidFill>
              </a:rPr>
              <a:t> MA. Is </a:t>
            </a:r>
            <a:r>
              <a:rPr lang="fr-FR" sz="1200" dirty="0" err="1">
                <a:solidFill>
                  <a:srgbClr val="002060"/>
                </a:solidFill>
              </a:rPr>
              <a:t>there</a:t>
            </a:r>
            <a:r>
              <a:rPr lang="fr-FR" sz="1200" dirty="0">
                <a:solidFill>
                  <a:srgbClr val="002060"/>
                </a:solidFill>
              </a:rPr>
              <a:t> </a:t>
            </a:r>
            <a:r>
              <a:rPr lang="fr-FR" sz="1200" dirty="0" err="1">
                <a:solidFill>
                  <a:srgbClr val="002060"/>
                </a:solidFill>
              </a:rPr>
              <a:t>epidemiologic</a:t>
            </a:r>
            <a:r>
              <a:rPr lang="fr-FR" sz="1200" dirty="0">
                <a:solidFill>
                  <a:srgbClr val="002060"/>
                </a:solidFill>
              </a:rPr>
              <a:t> </a:t>
            </a:r>
            <a:r>
              <a:rPr lang="fr-FR" sz="1200" dirty="0" err="1">
                <a:solidFill>
                  <a:srgbClr val="002060"/>
                </a:solidFill>
              </a:rPr>
              <a:t>evidence</a:t>
            </a:r>
            <a:r>
              <a:rPr lang="fr-FR" sz="1200" dirty="0">
                <a:solidFill>
                  <a:srgbClr val="002060"/>
                </a:solidFill>
              </a:rPr>
              <a:t> to support </a:t>
            </a:r>
            <a:r>
              <a:rPr lang="fr-FR" sz="1200" dirty="0" err="1">
                <a:solidFill>
                  <a:srgbClr val="002060"/>
                </a:solidFill>
              </a:rPr>
              <a:t>vascular</a:t>
            </a:r>
            <a:r>
              <a:rPr lang="fr-FR" sz="1200" dirty="0">
                <a:solidFill>
                  <a:srgbClr val="002060"/>
                </a:solidFill>
              </a:rPr>
              <a:t> disruption as a </a:t>
            </a:r>
            <a:r>
              <a:rPr lang="fr-FR" sz="1200" dirty="0" err="1">
                <a:solidFill>
                  <a:srgbClr val="002060"/>
                </a:solidFill>
              </a:rPr>
              <a:t>pathogenesis</a:t>
            </a:r>
            <a:r>
              <a:rPr lang="fr-FR" sz="1200" dirty="0">
                <a:solidFill>
                  <a:srgbClr val="002060"/>
                </a:solidFill>
              </a:rPr>
              <a:t> of </a:t>
            </a:r>
            <a:r>
              <a:rPr lang="fr-FR" sz="1200" dirty="0" err="1">
                <a:solidFill>
                  <a:srgbClr val="002060"/>
                </a:solidFill>
              </a:rPr>
              <a:t>gastroschisis</a:t>
            </a:r>
            <a:r>
              <a:rPr lang="fr-FR" sz="1200" dirty="0">
                <a:solidFill>
                  <a:srgbClr val="002060"/>
                </a:solidFill>
              </a:rPr>
              <a:t>? [Y-a-t-il une preuve épidémiologique au soutien de l’hypothèse selon laquelle une disruption vasculaire serait la pathogenèse du </a:t>
            </a:r>
            <a:r>
              <a:rPr lang="fr-FR" sz="1200" dirty="0" err="1">
                <a:solidFill>
                  <a:srgbClr val="002060"/>
                </a:solidFill>
              </a:rPr>
              <a:t>laparoschisis</a:t>
            </a:r>
            <a:r>
              <a:rPr lang="fr-FR" sz="1200" dirty="0">
                <a:solidFill>
                  <a:srgbClr val="002060"/>
                </a:solidFill>
              </a:rPr>
              <a:t> ?] Am J Med Genet A. 2009 Jul;149A(7):1399-406.</a:t>
            </a:r>
          </a:p>
          <a:p>
            <a:pPr marL="514350" indent="-514350" rtl="0">
              <a:buFont typeface="+mj-lt"/>
              <a:buAutoNum type="arabicPeriod"/>
            </a:pPr>
            <a:r>
              <a:rPr lang="fr-FR" sz="1200" dirty="0" err="1">
                <a:solidFill>
                  <a:srgbClr val="002060"/>
                </a:solidFill>
              </a:rPr>
              <a:t>Siega</a:t>
            </a:r>
            <a:r>
              <a:rPr lang="fr-FR" sz="1200" dirty="0">
                <a:solidFill>
                  <a:srgbClr val="002060"/>
                </a:solidFill>
              </a:rPr>
              <a:t>-Riz AM, Herring AH, </a:t>
            </a:r>
            <a:r>
              <a:rPr lang="fr-FR" sz="1200" dirty="0" err="1">
                <a:solidFill>
                  <a:srgbClr val="002060"/>
                </a:solidFill>
              </a:rPr>
              <a:t>Olshan</a:t>
            </a:r>
            <a:r>
              <a:rPr lang="fr-FR" sz="1200" dirty="0">
                <a:solidFill>
                  <a:srgbClr val="002060"/>
                </a:solidFill>
              </a:rPr>
              <a:t> AF, Smith J, Moore C ; National </a:t>
            </a:r>
            <a:r>
              <a:rPr lang="fr-FR" sz="1200" dirty="0" err="1">
                <a:solidFill>
                  <a:srgbClr val="002060"/>
                </a:solidFill>
              </a:rPr>
              <a:t>Birth</a:t>
            </a:r>
            <a:r>
              <a:rPr lang="fr-FR" sz="1200" dirty="0">
                <a:solidFill>
                  <a:srgbClr val="002060"/>
                </a:solidFill>
              </a:rPr>
              <a:t> </a:t>
            </a:r>
            <a:r>
              <a:rPr lang="fr-FR" sz="1200" dirty="0" err="1">
                <a:solidFill>
                  <a:srgbClr val="002060"/>
                </a:solidFill>
              </a:rPr>
              <a:t>Defects</a:t>
            </a:r>
            <a:r>
              <a:rPr lang="fr-FR" sz="1200" dirty="0">
                <a:solidFill>
                  <a:srgbClr val="002060"/>
                </a:solidFill>
              </a:rPr>
              <a:t> </a:t>
            </a:r>
            <a:r>
              <a:rPr lang="fr-FR" sz="1200" dirty="0" err="1">
                <a:solidFill>
                  <a:srgbClr val="002060"/>
                </a:solidFill>
              </a:rPr>
              <a:t>Prevention</a:t>
            </a:r>
            <a:r>
              <a:rPr lang="fr-FR" sz="1200" dirty="0">
                <a:solidFill>
                  <a:srgbClr val="002060"/>
                </a:solidFill>
              </a:rPr>
              <a:t> </a:t>
            </a:r>
            <a:r>
              <a:rPr lang="fr-FR" sz="1200" dirty="0" err="1">
                <a:solidFill>
                  <a:srgbClr val="002060"/>
                </a:solidFill>
              </a:rPr>
              <a:t>Study</a:t>
            </a:r>
            <a:r>
              <a:rPr lang="fr-FR" sz="1200" dirty="0">
                <a:solidFill>
                  <a:srgbClr val="002060"/>
                </a:solidFill>
              </a:rPr>
              <a:t> [Étude nationale pour la prévention des anomalies congénitales]. The joint </a:t>
            </a:r>
            <a:r>
              <a:rPr lang="fr-FR" sz="1200" dirty="0" err="1">
                <a:solidFill>
                  <a:srgbClr val="002060"/>
                </a:solidFill>
              </a:rPr>
              <a:t>effects</a:t>
            </a:r>
            <a:r>
              <a:rPr lang="fr-FR" sz="1200" dirty="0">
                <a:solidFill>
                  <a:srgbClr val="002060"/>
                </a:solidFill>
              </a:rPr>
              <a:t> of </a:t>
            </a:r>
            <a:r>
              <a:rPr lang="fr-FR" sz="1200" dirty="0" err="1">
                <a:solidFill>
                  <a:srgbClr val="002060"/>
                </a:solidFill>
              </a:rPr>
              <a:t>maternal</a:t>
            </a:r>
            <a:r>
              <a:rPr lang="fr-FR" sz="1200" dirty="0">
                <a:solidFill>
                  <a:srgbClr val="002060"/>
                </a:solidFill>
              </a:rPr>
              <a:t> </a:t>
            </a:r>
            <a:r>
              <a:rPr lang="fr-FR" sz="1200" dirty="0" err="1">
                <a:solidFill>
                  <a:srgbClr val="002060"/>
                </a:solidFill>
              </a:rPr>
              <a:t>prepregnancy</a:t>
            </a:r>
            <a:r>
              <a:rPr lang="fr-FR" sz="1200" dirty="0">
                <a:solidFill>
                  <a:srgbClr val="002060"/>
                </a:solidFill>
              </a:rPr>
              <a:t> body mass index and </a:t>
            </a:r>
            <a:r>
              <a:rPr lang="fr-FR" sz="1200" dirty="0" err="1">
                <a:solidFill>
                  <a:srgbClr val="002060"/>
                </a:solidFill>
              </a:rPr>
              <a:t>age</a:t>
            </a:r>
            <a:r>
              <a:rPr lang="fr-FR" sz="1200" dirty="0">
                <a:solidFill>
                  <a:srgbClr val="002060"/>
                </a:solidFill>
              </a:rPr>
              <a:t> on the </a:t>
            </a:r>
            <a:r>
              <a:rPr lang="fr-FR" sz="1200" dirty="0" err="1">
                <a:solidFill>
                  <a:srgbClr val="002060"/>
                </a:solidFill>
              </a:rPr>
              <a:t>risk</a:t>
            </a:r>
            <a:r>
              <a:rPr lang="fr-FR" sz="1200" dirty="0">
                <a:solidFill>
                  <a:srgbClr val="002060"/>
                </a:solidFill>
              </a:rPr>
              <a:t> of </a:t>
            </a:r>
            <a:r>
              <a:rPr lang="fr-FR" sz="1200" dirty="0" err="1">
                <a:solidFill>
                  <a:srgbClr val="002060"/>
                </a:solidFill>
              </a:rPr>
              <a:t>gastroschisis</a:t>
            </a:r>
            <a:r>
              <a:rPr lang="fr-FR" sz="1200" dirty="0">
                <a:solidFill>
                  <a:srgbClr val="002060"/>
                </a:solidFill>
              </a:rPr>
              <a:t> [Les effets conjoints de l’indice de masse corporelle maternel avant la grossesse et de l’âge sur le risque de </a:t>
            </a:r>
            <a:r>
              <a:rPr lang="fr-FR" sz="1200" dirty="0" err="1">
                <a:solidFill>
                  <a:srgbClr val="002060"/>
                </a:solidFill>
              </a:rPr>
              <a:t>laparoschisis</a:t>
            </a:r>
            <a:r>
              <a:rPr lang="fr-FR" sz="1200" dirty="0">
                <a:solidFill>
                  <a:srgbClr val="002060"/>
                </a:solidFill>
              </a:rPr>
              <a:t>]. </a:t>
            </a:r>
            <a:r>
              <a:rPr lang="fr-FR" sz="1200" dirty="0" err="1">
                <a:solidFill>
                  <a:srgbClr val="002060"/>
                </a:solidFill>
              </a:rPr>
              <a:t>Paediatr</a:t>
            </a:r>
            <a:r>
              <a:rPr lang="fr-FR" sz="1200" dirty="0">
                <a:solidFill>
                  <a:srgbClr val="002060"/>
                </a:solidFill>
              </a:rPr>
              <a:t> </a:t>
            </a:r>
            <a:r>
              <a:rPr lang="fr-FR" sz="1200" dirty="0" err="1">
                <a:solidFill>
                  <a:srgbClr val="002060"/>
                </a:solidFill>
              </a:rPr>
              <a:t>Perinat</a:t>
            </a:r>
            <a:r>
              <a:rPr lang="fr-FR" sz="1200" dirty="0">
                <a:solidFill>
                  <a:srgbClr val="002060"/>
                </a:solidFill>
              </a:rPr>
              <a:t> </a:t>
            </a:r>
            <a:r>
              <a:rPr lang="fr-FR" sz="1200" dirty="0" err="1">
                <a:solidFill>
                  <a:srgbClr val="002060"/>
                </a:solidFill>
              </a:rPr>
              <a:t>Epidemiol</a:t>
            </a:r>
            <a:r>
              <a:rPr lang="fr-FR" sz="1200" dirty="0">
                <a:solidFill>
                  <a:srgbClr val="002060"/>
                </a:solidFill>
              </a:rPr>
              <a:t>. 2009 Jan;23(1):51-7.</a:t>
            </a:r>
          </a:p>
          <a:p>
            <a:pPr marL="514350" indent="-514350" rtl="0">
              <a:buFont typeface="+mj-lt"/>
              <a:buAutoNum type="arabicPeriod"/>
            </a:pPr>
            <a:r>
              <a:rPr lang="fr-FR" sz="1200" dirty="0" err="1">
                <a:solidFill>
                  <a:srgbClr val="002060"/>
                </a:solidFill>
              </a:rPr>
              <a:t>Stothard</a:t>
            </a:r>
            <a:r>
              <a:rPr lang="fr-FR" sz="1200" dirty="0">
                <a:solidFill>
                  <a:srgbClr val="002060"/>
                </a:solidFill>
              </a:rPr>
              <a:t> KJ, </a:t>
            </a:r>
            <a:r>
              <a:rPr lang="fr-FR" sz="1200" dirty="0" err="1">
                <a:solidFill>
                  <a:srgbClr val="002060"/>
                </a:solidFill>
              </a:rPr>
              <a:t>Tennant</a:t>
            </a:r>
            <a:r>
              <a:rPr lang="fr-FR" sz="1200" dirty="0">
                <a:solidFill>
                  <a:srgbClr val="002060"/>
                </a:solidFill>
              </a:rPr>
              <a:t> PW, Bell R, </a:t>
            </a:r>
            <a:r>
              <a:rPr lang="fr-FR" sz="1200" dirty="0" err="1">
                <a:solidFill>
                  <a:srgbClr val="002060"/>
                </a:solidFill>
              </a:rPr>
              <a:t>Rankin</a:t>
            </a:r>
            <a:r>
              <a:rPr lang="fr-FR" sz="1200" dirty="0">
                <a:solidFill>
                  <a:srgbClr val="002060"/>
                </a:solidFill>
              </a:rPr>
              <a:t> J. </a:t>
            </a:r>
            <a:r>
              <a:rPr lang="fr-FR" sz="1200" dirty="0" err="1">
                <a:solidFill>
                  <a:srgbClr val="002060"/>
                </a:solidFill>
              </a:rPr>
              <a:t>Maternal</a:t>
            </a:r>
            <a:r>
              <a:rPr lang="fr-FR" sz="1200" dirty="0">
                <a:solidFill>
                  <a:srgbClr val="002060"/>
                </a:solidFill>
              </a:rPr>
              <a:t> </a:t>
            </a:r>
            <a:r>
              <a:rPr lang="fr-FR" sz="1200" dirty="0" err="1">
                <a:solidFill>
                  <a:srgbClr val="002060"/>
                </a:solidFill>
              </a:rPr>
              <a:t>overweight</a:t>
            </a:r>
            <a:r>
              <a:rPr lang="fr-FR" sz="1200" dirty="0">
                <a:solidFill>
                  <a:srgbClr val="002060"/>
                </a:solidFill>
              </a:rPr>
              <a:t> and </a:t>
            </a:r>
            <a:r>
              <a:rPr lang="fr-FR" sz="1200" dirty="0" err="1">
                <a:solidFill>
                  <a:srgbClr val="002060"/>
                </a:solidFill>
              </a:rPr>
              <a:t>obesity</a:t>
            </a:r>
            <a:r>
              <a:rPr lang="fr-FR" sz="1200" dirty="0">
                <a:solidFill>
                  <a:srgbClr val="002060"/>
                </a:solidFill>
              </a:rPr>
              <a:t> and the </a:t>
            </a:r>
            <a:r>
              <a:rPr lang="fr-FR" sz="1200" dirty="0" err="1">
                <a:solidFill>
                  <a:srgbClr val="002060"/>
                </a:solidFill>
              </a:rPr>
              <a:t>risk</a:t>
            </a:r>
            <a:r>
              <a:rPr lang="fr-FR" sz="1200" dirty="0">
                <a:solidFill>
                  <a:srgbClr val="002060"/>
                </a:solidFill>
              </a:rPr>
              <a:t> of </a:t>
            </a:r>
            <a:r>
              <a:rPr lang="fr-FR" sz="1200" dirty="0" err="1">
                <a:solidFill>
                  <a:srgbClr val="002060"/>
                </a:solidFill>
              </a:rPr>
              <a:t>congenital</a:t>
            </a:r>
            <a:r>
              <a:rPr lang="fr-FR" sz="1200" dirty="0">
                <a:solidFill>
                  <a:srgbClr val="002060"/>
                </a:solidFill>
              </a:rPr>
              <a:t> anomalies: a </a:t>
            </a:r>
            <a:r>
              <a:rPr lang="fr-FR" sz="1200" dirty="0" err="1">
                <a:solidFill>
                  <a:srgbClr val="002060"/>
                </a:solidFill>
              </a:rPr>
              <a:t>systematic</a:t>
            </a:r>
            <a:r>
              <a:rPr lang="fr-FR" sz="1200" dirty="0">
                <a:solidFill>
                  <a:srgbClr val="002060"/>
                </a:solidFill>
              </a:rPr>
              <a:t> </a:t>
            </a:r>
            <a:r>
              <a:rPr lang="fr-FR" sz="1200" dirty="0" err="1">
                <a:solidFill>
                  <a:srgbClr val="002060"/>
                </a:solidFill>
              </a:rPr>
              <a:t>review</a:t>
            </a:r>
            <a:r>
              <a:rPr lang="fr-FR" sz="1200" dirty="0">
                <a:solidFill>
                  <a:srgbClr val="002060"/>
                </a:solidFill>
              </a:rPr>
              <a:t> and </a:t>
            </a:r>
            <a:r>
              <a:rPr lang="fr-FR" sz="1200" dirty="0" err="1">
                <a:solidFill>
                  <a:srgbClr val="002060"/>
                </a:solidFill>
              </a:rPr>
              <a:t>meta-analysis</a:t>
            </a:r>
            <a:r>
              <a:rPr lang="fr-FR" sz="1200" dirty="0">
                <a:solidFill>
                  <a:srgbClr val="002060"/>
                </a:solidFill>
              </a:rPr>
              <a:t> [Surpoids et obésité de la mère et risque d’anomalies congénitales : un examen systématique et une méta-analyse]. JAMA. 2009 </a:t>
            </a:r>
            <a:r>
              <a:rPr lang="fr-FR" sz="1200" dirty="0" err="1">
                <a:solidFill>
                  <a:srgbClr val="002060"/>
                </a:solidFill>
              </a:rPr>
              <a:t>Feb</a:t>
            </a:r>
            <a:r>
              <a:rPr lang="fr-FR" sz="1200" dirty="0">
                <a:solidFill>
                  <a:srgbClr val="002060"/>
                </a:solidFill>
              </a:rPr>
              <a:t> 11;301(6):636-50.</a:t>
            </a:r>
          </a:p>
          <a:p>
            <a:pPr marL="514350" indent="-514350" rtl="0">
              <a:buFont typeface="+mj-lt"/>
              <a:buAutoNum type="arabicPeriod"/>
            </a:pPr>
            <a:r>
              <a:rPr lang="fr-FR" sz="1200" dirty="0">
                <a:solidFill>
                  <a:srgbClr val="002060"/>
                </a:solidFill>
              </a:rPr>
              <a:t>Elliott L, </a:t>
            </a:r>
            <a:r>
              <a:rPr lang="fr-FR" sz="1200" dirty="0" err="1">
                <a:solidFill>
                  <a:srgbClr val="002060"/>
                </a:solidFill>
              </a:rPr>
              <a:t>Loomis</a:t>
            </a:r>
            <a:r>
              <a:rPr lang="fr-FR" sz="1200" dirty="0">
                <a:solidFill>
                  <a:srgbClr val="002060"/>
                </a:solidFill>
              </a:rPr>
              <a:t> D, </a:t>
            </a:r>
            <a:r>
              <a:rPr lang="fr-FR" sz="1200" dirty="0" err="1">
                <a:solidFill>
                  <a:srgbClr val="002060"/>
                </a:solidFill>
              </a:rPr>
              <a:t>Lottritz</a:t>
            </a:r>
            <a:r>
              <a:rPr lang="fr-FR" sz="1200" dirty="0">
                <a:solidFill>
                  <a:srgbClr val="002060"/>
                </a:solidFill>
              </a:rPr>
              <a:t> L, </a:t>
            </a:r>
            <a:r>
              <a:rPr lang="fr-FR" sz="1200" dirty="0" err="1">
                <a:solidFill>
                  <a:srgbClr val="002060"/>
                </a:solidFill>
              </a:rPr>
              <a:t>Slotnick</a:t>
            </a:r>
            <a:r>
              <a:rPr lang="fr-FR" sz="1200" dirty="0">
                <a:solidFill>
                  <a:srgbClr val="002060"/>
                </a:solidFill>
              </a:rPr>
              <a:t> RN, </a:t>
            </a:r>
            <a:r>
              <a:rPr lang="fr-FR" sz="1200" dirty="0" err="1">
                <a:solidFill>
                  <a:srgbClr val="002060"/>
                </a:solidFill>
              </a:rPr>
              <a:t>Oki</a:t>
            </a:r>
            <a:r>
              <a:rPr lang="fr-FR" sz="1200" dirty="0">
                <a:solidFill>
                  <a:srgbClr val="002060"/>
                </a:solidFill>
              </a:rPr>
              <a:t> E, Todd R. Case-control </a:t>
            </a:r>
            <a:r>
              <a:rPr lang="fr-FR" sz="1200" dirty="0" err="1">
                <a:solidFill>
                  <a:srgbClr val="002060"/>
                </a:solidFill>
              </a:rPr>
              <a:t>study</a:t>
            </a:r>
            <a:r>
              <a:rPr lang="fr-FR" sz="1200" dirty="0">
                <a:solidFill>
                  <a:srgbClr val="002060"/>
                </a:solidFill>
              </a:rPr>
              <a:t> of a </a:t>
            </a:r>
            <a:r>
              <a:rPr lang="fr-FR" sz="1200" dirty="0" err="1">
                <a:solidFill>
                  <a:srgbClr val="002060"/>
                </a:solidFill>
              </a:rPr>
              <a:t>gastroschisis</a:t>
            </a:r>
            <a:r>
              <a:rPr lang="fr-FR" sz="1200" dirty="0">
                <a:solidFill>
                  <a:srgbClr val="002060"/>
                </a:solidFill>
              </a:rPr>
              <a:t> cluster in Nevada [Étude de cas témoins d’un groupe de </a:t>
            </a:r>
            <a:r>
              <a:rPr lang="fr-FR" sz="1200" dirty="0" err="1">
                <a:solidFill>
                  <a:srgbClr val="002060"/>
                </a:solidFill>
              </a:rPr>
              <a:t>laparoschisis</a:t>
            </a:r>
            <a:r>
              <a:rPr lang="fr-FR" sz="1200" dirty="0">
                <a:solidFill>
                  <a:srgbClr val="002060"/>
                </a:solidFill>
              </a:rPr>
              <a:t> dans le Nevada]. Arch </a:t>
            </a:r>
            <a:r>
              <a:rPr lang="fr-FR" sz="1200" dirty="0" err="1">
                <a:solidFill>
                  <a:srgbClr val="002060"/>
                </a:solidFill>
              </a:rPr>
              <a:t>Pediatr</a:t>
            </a:r>
            <a:r>
              <a:rPr lang="fr-FR" sz="1200" dirty="0">
                <a:solidFill>
                  <a:srgbClr val="002060"/>
                </a:solidFill>
              </a:rPr>
              <a:t> </a:t>
            </a:r>
            <a:r>
              <a:rPr lang="fr-FR" sz="1200" dirty="0" err="1">
                <a:solidFill>
                  <a:srgbClr val="002060"/>
                </a:solidFill>
              </a:rPr>
              <a:t>Adolesc</a:t>
            </a:r>
            <a:r>
              <a:rPr lang="fr-FR" sz="1200" dirty="0">
                <a:solidFill>
                  <a:srgbClr val="002060"/>
                </a:solidFill>
              </a:rPr>
              <a:t> Med. 2009 Nov;163(11):1000-6.</a:t>
            </a:r>
          </a:p>
          <a:p>
            <a:pPr marL="514350" indent="-514350" rtl="0">
              <a:buFont typeface="+mj-lt"/>
              <a:buAutoNum type="arabicPeriod"/>
            </a:pPr>
            <a:r>
              <a:rPr lang="fr-FR" sz="1200" dirty="0">
                <a:solidFill>
                  <a:srgbClr val="002060"/>
                </a:solidFill>
              </a:rPr>
              <a:t>Draper ES, </a:t>
            </a:r>
            <a:r>
              <a:rPr lang="fr-FR" sz="1200" dirty="0" err="1">
                <a:solidFill>
                  <a:srgbClr val="002060"/>
                </a:solidFill>
              </a:rPr>
              <a:t>Rankin</a:t>
            </a:r>
            <a:r>
              <a:rPr lang="fr-FR" sz="1200" dirty="0">
                <a:solidFill>
                  <a:srgbClr val="002060"/>
                </a:solidFill>
              </a:rPr>
              <a:t> J, </a:t>
            </a:r>
            <a:r>
              <a:rPr lang="fr-FR" sz="1200" dirty="0" err="1">
                <a:solidFill>
                  <a:srgbClr val="002060"/>
                </a:solidFill>
              </a:rPr>
              <a:t>Tonks</a:t>
            </a:r>
            <a:r>
              <a:rPr lang="fr-FR" sz="1200" dirty="0">
                <a:solidFill>
                  <a:srgbClr val="002060"/>
                </a:solidFill>
              </a:rPr>
              <a:t> AM, </a:t>
            </a:r>
            <a:r>
              <a:rPr lang="fr-FR" sz="1200" dirty="0" err="1">
                <a:solidFill>
                  <a:srgbClr val="002060"/>
                </a:solidFill>
              </a:rPr>
              <a:t>Abrams</a:t>
            </a:r>
            <a:r>
              <a:rPr lang="fr-FR" sz="1200" dirty="0">
                <a:solidFill>
                  <a:srgbClr val="002060"/>
                </a:solidFill>
              </a:rPr>
              <a:t> KR, Field DJ, Clarke M, </a:t>
            </a:r>
            <a:r>
              <a:rPr lang="fr-FR" sz="1200" dirty="0" err="1">
                <a:solidFill>
                  <a:srgbClr val="002060"/>
                </a:solidFill>
              </a:rPr>
              <a:t>Kurinczuk</a:t>
            </a:r>
            <a:r>
              <a:rPr lang="fr-FR" sz="1200" dirty="0">
                <a:solidFill>
                  <a:srgbClr val="002060"/>
                </a:solidFill>
              </a:rPr>
              <a:t> JJ. </a:t>
            </a:r>
            <a:r>
              <a:rPr lang="fr-FR" sz="1200" dirty="0" err="1">
                <a:solidFill>
                  <a:srgbClr val="002060"/>
                </a:solidFill>
              </a:rPr>
              <a:t>Recreational</a:t>
            </a:r>
            <a:r>
              <a:rPr lang="fr-FR" sz="1200" dirty="0">
                <a:solidFill>
                  <a:srgbClr val="002060"/>
                </a:solidFill>
              </a:rPr>
              <a:t> </a:t>
            </a:r>
            <a:r>
              <a:rPr lang="fr-FR" sz="1200" dirty="0" err="1">
                <a:solidFill>
                  <a:srgbClr val="002060"/>
                </a:solidFill>
              </a:rPr>
              <a:t>drug</a:t>
            </a:r>
            <a:r>
              <a:rPr lang="fr-FR" sz="1200" dirty="0">
                <a:solidFill>
                  <a:srgbClr val="002060"/>
                </a:solidFill>
              </a:rPr>
              <a:t> use: a major </a:t>
            </a:r>
            <a:r>
              <a:rPr lang="fr-FR" sz="1200" dirty="0" err="1">
                <a:solidFill>
                  <a:srgbClr val="002060"/>
                </a:solidFill>
              </a:rPr>
              <a:t>risk</a:t>
            </a:r>
            <a:r>
              <a:rPr lang="fr-FR" sz="1200" dirty="0">
                <a:solidFill>
                  <a:srgbClr val="002060"/>
                </a:solidFill>
              </a:rPr>
              <a:t> factor for </a:t>
            </a:r>
            <a:r>
              <a:rPr lang="fr-FR" sz="1200" dirty="0" err="1">
                <a:solidFill>
                  <a:srgbClr val="002060"/>
                </a:solidFill>
              </a:rPr>
              <a:t>gastroschisis</a:t>
            </a:r>
            <a:r>
              <a:rPr lang="fr-FR" sz="1200" dirty="0">
                <a:solidFill>
                  <a:srgbClr val="002060"/>
                </a:solidFill>
              </a:rPr>
              <a:t>? [Usage récréatif de drogues : un facteur de risque majeur du </a:t>
            </a:r>
            <a:r>
              <a:rPr lang="fr-FR" sz="1200" dirty="0" err="1">
                <a:solidFill>
                  <a:srgbClr val="002060"/>
                </a:solidFill>
              </a:rPr>
              <a:t>laparoschisis</a:t>
            </a:r>
            <a:r>
              <a:rPr lang="fr-FR" sz="1200" dirty="0">
                <a:solidFill>
                  <a:srgbClr val="002060"/>
                </a:solidFill>
              </a:rPr>
              <a:t>?] Am J </a:t>
            </a:r>
            <a:r>
              <a:rPr lang="fr-FR" sz="1200" dirty="0" err="1">
                <a:solidFill>
                  <a:srgbClr val="002060"/>
                </a:solidFill>
              </a:rPr>
              <a:t>Epidemiol</a:t>
            </a:r>
            <a:r>
              <a:rPr lang="fr-FR" sz="1200" dirty="0">
                <a:solidFill>
                  <a:srgbClr val="002060"/>
                </a:solidFill>
              </a:rPr>
              <a:t>. 2008 </a:t>
            </a:r>
            <a:r>
              <a:rPr lang="fr-FR" sz="1200" dirty="0" err="1">
                <a:solidFill>
                  <a:srgbClr val="002060"/>
                </a:solidFill>
              </a:rPr>
              <a:t>Feb</a:t>
            </a:r>
            <a:r>
              <a:rPr lang="fr-FR" sz="1200" dirty="0">
                <a:solidFill>
                  <a:srgbClr val="002060"/>
                </a:solidFill>
              </a:rPr>
              <a:t> 15;167(4):485-91.</a:t>
            </a:r>
          </a:p>
          <a:p>
            <a:pPr marL="514350" indent="-514350" rtl="0">
              <a:buFont typeface="+mj-lt"/>
              <a:buAutoNum type="arabicPeriod"/>
            </a:pPr>
            <a:r>
              <a:rPr lang="fr-FR" sz="1200" dirty="0">
                <a:solidFill>
                  <a:srgbClr val="002060"/>
                </a:solidFill>
              </a:rPr>
              <a:t>Richardson S, </a:t>
            </a:r>
            <a:r>
              <a:rPr lang="fr-FR" sz="1200" dirty="0" err="1">
                <a:solidFill>
                  <a:srgbClr val="002060"/>
                </a:solidFill>
              </a:rPr>
              <a:t>Browne</a:t>
            </a:r>
            <a:r>
              <a:rPr lang="fr-FR" sz="1200" dirty="0">
                <a:solidFill>
                  <a:srgbClr val="002060"/>
                </a:solidFill>
              </a:rPr>
              <a:t> ML, Rasmussen SA, et al. Associations </a:t>
            </a:r>
            <a:r>
              <a:rPr lang="fr-FR" sz="1200" dirty="0" err="1">
                <a:solidFill>
                  <a:srgbClr val="002060"/>
                </a:solidFill>
              </a:rPr>
              <a:t>between</a:t>
            </a:r>
            <a:r>
              <a:rPr lang="fr-FR" sz="1200" dirty="0">
                <a:solidFill>
                  <a:srgbClr val="002060"/>
                </a:solidFill>
              </a:rPr>
              <a:t> </a:t>
            </a:r>
            <a:r>
              <a:rPr lang="fr-FR" sz="1200" dirty="0" err="1">
                <a:solidFill>
                  <a:srgbClr val="002060"/>
                </a:solidFill>
              </a:rPr>
              <a:t>periconceptional</a:t>
            </a:r>
            <a:r>
              <a:rPr lang="fr-FR" sz="1200" dirty="0">
                <a:solidFill>
                  <a:srgbClr val="002060"/>
                </a:solidFill>
              </a:rPr>
              <a:t> </a:t>
            </a:r>
            <a:r>
              <a:rPr lang="fr-FR" sz="1200" dirty="0" err="1">
                <a:solidFill>
                  <a:srgbClr val="002060"/>
                </a:solidFill>
              </a:rPr>
              <a:t>alcohol</a:t>
            </a:r>
            <a:r>
              <a:rPr lang="fr-FR" sz="1200" dirty="0">
                <a:solidFill>
                  <a:srgbClr val="002060"/>
                </a:solidFill>
              </a:rPr>
              <a:t> </a:t>
            </a:r>
            <a:r>
              <a:rPr lang="fr-FR" sz="1200" dirty="0" err="1">
                <a:solidFill>
                  <a:srgbClr val="002060"/>
                </a:solidFill>
              </a:rPr>
              <a:t>consumption</a:t>
            </a:r>
            <a:r>
              <a:rPr lang="fr-FR" sz="1200" dirty="0">
                <a:solidFill>
                  <a:srgbClr val="002060"/>
                </a:solidFill>
              </a:rPr>
              <a:t> and </a:t>
            </a:r>
            <a:r>
              <a:rPr lang="fr-FR" sz="1200" dirty="0" err="1">
                <a:solidFill>
                  <a:srgbClr val="002060"/>
                </a:solidFill>
              </a:rPr>
              <a:t>craniosynostosis</a:t>
            </a:r>
            <a:r>
              <a:rPr lang="fr-FR" sz="1200" dirty="0">
                <a:solidFill>
                  <a:srgbClr val="002060"/>
                </a:solidFill>
              </a:rPr>
              <a:t>, </a:t>
            </a:r>
            <a:r>
              <a:rPr lang="fr-FR" sz="1200" dirty="0" err="1">
                <a:solidFill>
                  <a:srgbClr val="002060"/>
                </a:solidFill>
              </a:rPr>
              <a:t>omphalocele</a:t>
            </a:r>
            <a:r>
              <a:rPr lang="fr-FR" sz="1200" dirty="0">
                <a:solidFill>
                  <a:srgbClr val="002060"/>
                </a:solidFill>
              </a:rPr>
              <a:t>, and </a:t>
            </a:r>
            <a:r>
              <a:rPr lang="fr-FR" sz="1200" dirty="0" err="1">
                <a:solidFill>
                  <a:srgbClr val="002060"/>
                </a:solidFill>
              </a:rPr>
              <a:t>gastroschisis</a:t>
            </a:r>
            <a:r>
              <a:rPr lang="fr-FR" sz="1200" dirty="0">
                <a:solidFill>
                  <a:srgbClr val="002060"/>
                </a:solidFill>
              </a:rPr>
              <a:t> [Associations entre la consommation d’alcool </a:t>
            </a:r>
            <a:r>
              <a:rPr lang="fr-FR" sz="1200" dirty="0" err="1">
                <a:solidFill>
                  <a:srgbClr val="002060"/>
                </a:solidFill>
              </a:rPr>
              <a:t>périconceptionnelle</a:t>
            </a:r>
            <a:r>
              <a:rPr lang="fr-FR" sz="1200" dirty="0">
                <a:solidFill>
                  <a:srgbClr val="002060"/>
                </a:solidFill>
              </a:rPr>
              <a:t> et la </a:t>
            </a:r>
            <a:r>
              <a:rPr lang="fr-FR" sz="1200" dirty="0" err="1">
                <a:solidFill>
                  <a:srgbClr val="002060"/>
                </a:solidFill>
              </a:rPr>
              <a:t>craniosynostose</a:t>
            </a:r>
            <a:r>
              <a:rPr lang="fr-FR" sz="1200" dirty="0">
                <a:solidFill>
                  <a:srgbClr val="002060"/>
                </a:solidFill>
              </a:rPr>
              <a:t>, l’</a:t>
            </a:r>
            <a:r>
              <a:rPr lang="fr-FR" sz="1200" dirty="0" err="1">
                <a:solidFill>
                  <a:srgbClr val="002060"/>
                </a:solidFill>
              </a:rPr>
              <a:t>omphalocèle</a:t>
            </a:r>
            <a:r>
              <a:rPr lang="fr-FR" sz="1200" dirty="0">
                <a:solidFill>
                  <a:srgbClr val="002060"/>
                </a:solidFill>
              </a:rPr>
              <a:t> et le </a:t>
            </a:r>
            <a:r>
              <a:rPr lang="fr-FR" sz="1200" dirty="0" err="1">
                <a:solidFill>
                  <a:srgbClr val="002060"/>
                </a:solidFill>
              </a:rPr>
              <a:t>laparoschisis</a:t>
            </a:r>
            <a:r>
              <a:rPr lang="fr-FR" sz="1200" dirty="0">
                <a:solidFill>
                  <a:srgbClr val="002060"/>
                </a:solidFill>
              </a:rPr>
              <a:t>]. </a:t>
            </a:r>
            <a:r>
              <a:rPr lang="fr-FR" sz="1200" dirty="0" err="1">
                <a:solidFill>
                  <a:srgbClr val="002060"/>
                </a:solidFill>
              </a:rPr>
              <a:t>Birth</a:t>
            </a:r>
            <a:r>
              <a:rPr lang="fr-FR" sz="1200" dirty="0">
                <a:solidFill>
                  <a:srgbClr val="002060"/>
                </a:solidFill>
              </a:rPr>
              <a:t> </a:t>
            </a:r>
            <a:r>
              <a:rPr lang="fr-FR" sz="1200" dirty="0" err="1">
                <a:solidFill>
                  <a:srgbClr val="002060"/>
                </a:solidFill>
              </a:rPr>
              <a:t>Defects</a:t>
            </a:r>
            <a:r>
              <a:rPr lang="fr-FR" sz="1200" dirty="0">
                <a:solidFill>
                  <a:srgbClr val="002060"/>
                </a:solidFill>
              </a:rPr>
              <a:t> </a:t>
            </a:r>
            <a:r>
              <a:rPr lang="fr-FR" sz="1200" dirty="0" err="1">
                <a:solidFill>
                  <a:srgbClr val="002060"/>
                </a:solidFill>
              </a:rPr>
              <a:t>Res</a:t>
            </a:r>
            <a:r>
              <a:rPr lang="fr-FR" sz="1200" dirty="0">
                <a:solidFill>
                  <a:srgbClr val="002060"/>
                </a:solidFill>
              </a:rPr>
              <a:t> A Clin Mol </a:t>
            </a:r>
            <a:r>
              <a:rPr lang="fr-FR" sz="1200" dirty="0" err="1">
                <a:solidFill>
                  <a:srgbClr val="002060"/>
                </a:solidFill>
              </a:rPr>
              <a:t>Teratol</a:t>
            </a:r>
            <a:r>
              <a:rPr lang="fr-FR" sz="1200" dirty="0">
                <a:solidFill>
                  <a:srgbClr val="002060"/>
                </a:solidFill>
              </a:rPr>
              <a:t>. 2011 Jul;91(7):623-30.</a:t>
            </a:r>
          </a:p>
          <a:p>
            <a:pPr marL="514350" indent="-514350" rtl="0">
              <a:buFont typeface="+mj-lt"/>
              <a:buAutoNum type="arabicPeriod"/>
            </a:pPr>
            <a:endParaRPr lang="en-US" sz="1200" dirty="0">
              <a:solidFill>
                <a:srgbClr val="002060"/>
              </a:solidFill>
            </a:endParaRPr>
          </a:p>
          <a:p>
            <a:pPr marL="514350" indent="-514350" rtl="0">
              <a:buFont typeface="+mj-lt"/>
              <a:buAutoNum type="arabicPeriod"/>
            </a:pPr>
            <a:endParaRPr lang="en-US" sz="1200" dirty="0">
              <a:solidFill>
                <a:srgbClr val="002060"/>
              </a:solidFill>
            </a:endParaRPr>
          </a:p>
          <a:p>
            <a:pPr marL="514350" indent="-514350" rtl="0">
              <a:buFont typeface="+mj-lt"/>
              <a:buAutoNum type="arabicPeriod"/>
            </a:pPr>
            <a:endParaRPr lang="en-US" sz="1200" dirty="0">
              <a:solidFill>
                <a:srgbClr val="002060"/>
              </a:solidFill>
            </a:endParaRPr>
          </a:p>
          <a:p>
            <a:pPr marL="514350" indent="-514350" rtl="0">
              <a:buFont typeface="+mj-lt"/>
              <a:buAutoNum type="arabicPeriod"/>
            </a:pPr>
            <a:endParaRPr lang="en-US" sz="1200" dirty="0">
              <a:solidFill>
                <a:srgbClr val="002060"/>
              </a:solidFill>
            </a:endParaRPr>
          </a:p>
        </p:txBody>
      </p:sp>
    </p:spTree>
    <p:extLst>
      <p:ext uri="{BB962C8B-B14F-4D97-AF65-F5344CB8AC3E}">
        <p14:creationId xmlns:p14="http://schemas.microsoft.com/office/powerpoint/2010/main" xmlns="" val="1238590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rgbClr val="002060"/>
                </a:solidFill>
                <a:latin typeface="Calibri" pitchFamily="34" charset="0"/>
              </a:rPr>
              <a:t>Laparoschisis</a:t>
            </a:r>
            <a:r>
              <a:rPr lang="fr-FR" sz="1100" b="1" dirty="0">
                <a:solidFill>
                  <a:srgbClr val="002060"/>
                </a:solidFill>
                <a:latin typeface="Calibri" pitchFamily="34" charset="0"/>
              </a:rPr>
              <a:t>                                                                              						</a:t>
            </a:r>
            <a:r>
              <a:rPr lang="fr-FR" sz="1000" dirty="0">
                <a:solidFill>
                  <a:srgbClr val="002060"/>
                </a:solidFill>
                <a:latin typeface="Calibri" pitchFamily="34" charset="0"/>
              </a:rPr>
              <a:t>| </a:t>
            </a:r>
            <a:fld id="{4F5FC554-56D4-46C3-91CC-42DA98CF391D}" type="slidenum">
              <a:rPr lang="en-US" sz="1000">
                <a:solidFill>
                  <a:srgbClr val="002060"/>
                </a:solidFill>
                <a:latin typeface="Calibri" pitchFamily="34" charset="0"/>
              </a:rPr>
              <a:pPr>
                <a:defRPr/>
              </a:pPr>
              <a:t>14</a:t>
            </a:fld>
            <a:endParaRPr lang="en-US" sz="1000" dirty="0">
              <a:solidFill>
                <a:srgbClr val="002060"/>
              </a:solidFill>
              <a:latin typeface="Calibri" pitchFamily="34" charset="0"/>
            </a:endParaRPr>
          </a:p>
        </p:txBody>
      </p:sp>
      <p:sp>
        <p:nvSpPr>
          <p:cNvPr id="5" name="Titolo 1" descr="continued listing of references"/>
          <p:cNvSpPr>
            <a:spLocks noGrp="1"/>
          </p:cNvSpPr>
          <p:nvPr>
            <p:ph type="title"/>
          </p:nvPr>
        </p:nvSpPr>
        <p:spPr>
          <a:xfrm>
            <a:off x="457200" y="197768"/>
            <a:ext cx="8229600" cy="854968"/>
          </a:xfrm>
        </p:spPr>
        <p:txBody>
          <a:bodyPr rtlCol="0">
            <a:normAutofit/>
          </a:bodyPr>
          <a:lstStyle/>
          <a:p>
            <a:pPr rtl="0"/>
            <a:r>
              <a:rPr lang="fr-FR" b="1">
                <a:solidFill>
                  <a:srgbClr val="0070C0"/>
                </a:solidFill>
              </a:rPr>
              <a:t>Références (suite) </a:t>
            </a:r>
            <a:endParaRPr lang="en-US" b="1" dirty="0">
              <a:solidFill>
                <a:srgbClr val="0070C0"/>
              </a:solidFill>
            </a:endParaRPr>
          </a:p>
        </p:txBody>
      </p:sp>
      <p:sp>
        <p:nvSpPr>
          <p:cNvPr id="3" name="Segnaposto contenuto 2"/>
          <p:cNvSpPr>
            <a:spLocks noGrp="1"/>
          </p:cNvSpPr>
          <p:nvPr>
            <p:ph idx="1"/>
          </p:nvPr>
        </p:nvSpPr>
        <p:spPr>
          <a:xfrm>
            <a:off x="457200" y="1052736"/>
            <a:ext cx="8229600" cy="5256584"/>
          </a:xfrm>
        </p:spPr>
        <p:txBody>
          <a:bodyPr rtlCol="0">
            <a:normAutofit fontScale="32500" lnSpcReduction="20000"/>
          </a:bodyPr>
          <a:lstStyle/>
          <a:p>
            <a:pPr marL="514350" indent="-514350" rtl="0">
              <a:buFont typeface="+mj-lt"/>
              <a:buAutoNum type="arabicPeriod" startAt="10"/>
            </a:pPr>
            <a:r>
              <a:rPr lang="fr-FR" dirty="0">
                <a:solidFill>
                  <a:srgbClr val="002060"/>
                </a:solidFill>
              </a:rPr>
              <a:t>Feldkamp ML, </a:t>
            </a:r>
            <a:r>
              <a:rPr lang="fr-FR" dirty="0" err="1">
                <a:solidFill>
                  <a:srgbClr val="002060"/>
                </a:solidFill>
              </a:rPr>
              <a:t>Reefhuis</a:t>
            </a:r>
            <a:r>
              <a:rPr lang="fr-FR" dirty="0">
                <a:solidFill>
                  <a:srgbClr val="002060"/>
                </a:solidFill>
              </a:rPr>
              <a:t> J, </a:t>
            </a:r>
            <a:r>
              <a:rPr lang="fr-FR" dirty="0" err="1">
                <a:solidFill>
                  <a:srgbClr val="002060"/>
                </a:solidFill>
              </a:rPr>
              <a:t>Kucik</a:t>
            </a:r>
            <a:r>
              <a:rPr lang="fr-FR" dirty="0">
                <a:solidFill>
                  <a:srgbClr val="002060"/>
                </a:solidFill>
              </a:rPr>
              <a:t> J et al. Case-control </a:t>
            </a:r>
            <a:r>
              <a:rPr lang="fr-FR" dirty="0" err="1">
                <a:solidFill>
                  <a:srgbClr val="002060"/>
                </a:solidFill>
              </a:rPr>
              <a:t>study</a:t>
            </a:r>
            <a:r>
              <a:rPr lang="fr-FR" dirty="0">
                <a:solidFill>
                  <a:srgbClr val="002060"/>
                </a:solidFill>
              </a:rPr>
              <a:t> of self </a:t>
            </a:r>
            <a:r>
              <a:rPr lang="fr-FR" dirty="0" err="1">
                <a:solidFill>
                  <a:srgbClr val="002060"/>
                </a:solidFill>
              </a:rPr>
              <a:t>reported</a:t>
            </a:r>
            <a:r>
              <a:rPr lang="fr-FR" dirty="0">
                <a:solidFill>
                  <a:srgbClr val="002060"/>
                </a:solidFill>
              </a:rPr>
              <a:t> </a:t>
            </a:r>
            <a:r>
              <a:rPr lang="fr-FR" dirty="0" err="1">
                <a:solidFill>
                  <a:srgbClr val="002060"/>
                </a:solidFill>
              </a:rPr>
              <a:t>genitourinary</a:t>
            </a:r>
            <a:r>
              <a:rPr lang="fr-FR" dirty="0">
                <a:solidFill>
                  <a:srgbClr val="002060"/>
                </a:solidFill>
              </a:rPr>
              <a:t> infections and </a:t>
            </a:r>
            <a:r>
              <a:rPr lang="fr-FR" dirty="0" err="1">
                <a:solidFill>
                  <a:srgbClr val="002060"/>
                </a:solidFill>
              </a:rPr>
              <a:t>risk</a:t>
            </a:r>
            <a:r>
              <a:rPr lang="fr-FR" dirty="0">
                <a:solidFill>
                  <a:srgbClr val="002060"/>
                </a:solidFill>
              </a:rPr>
              <a:t> of </a:t>
            </a:r>
            <a:r>
              <a:rPr lang="fr-FR" dirty="0" err="1">
                <a:solidFill>
                  <a:srgbClr val="002060"/>
                </a:solidFill>
              </a:rPr>
              <a:t>gastroschisis</a:t>
            </a:r>
            <a:r>
              <a:rPr lang="fr-FR" dirty="0">
                <a:solidFill>
                  <a:srgbClr val="002060"/>
                </a:solidFill>
              </a:rPr>
              <a:t>: </a:t>
            </a:r>
            <a:r>
              <a:rPr lang="fr-FR" dirty="0" err="1">
                <a:solidFill>
                  <a:srgbClr val="002060"/>
                </a:solidFill>
              </a:rPr>
              <a:t>findings</a:t>
            </a:r>
            <a:r>
              <a:rPr lang="fr-FR" dirty="0">
                <a:solidFill>
                  <a:srgbClr val="002060"/>
                </a:solidFill>
              </a:rPr>
              <a:t> </a:t>
            </a:r>
            <a:r>
              <a:rPr lang="fr-FR" dirty="0" err="1">
                <a:solidFill>
                  <a:srgbClr val="002060"/>
                </a:solidFill>
              </a:rPr>
              <a:t>from</a:t>
            </a:r>
            <a:r>
              <a:rPr lang="fr-FR" dirty="0">
                <a:solidFill>
                  <a:srgbClr val="002060"/>
                </a:solidFill>
              </a:rPr>
              <a:t> the national </a:t>
            </a:r>
            <a:r>
              <a:rPr lang="fr-FR" dirty="0" err="1">
                <a:solidFill>
                  <a:srgbClr val="002060"/>
                </a:solidFill>
              </a:rPr>
              <a:t>birth</a:t>
            </a:r>
            <a:r>
              <a:rPr lang="fr-FR" dirty="0">
                <a:solidFill>
                  <a:srgbClr val="002060"/>
                </a:solidFill>
              </a:rPr>
              <a:t> </a:t>
            </a:r>
            <a:r>
              <a:rPr lang="fr-FR" dirty="0" err="1">
                <a:solidFill>
                  <a:srgbClr val="002060"/>
                </a:solidFill>
              </a:rPr>
              <a:t>defects</a:t>
            </a:r>
            <a:r>
              <a:rPr lang="fr-FR" dirty="0">
                <a:solidFill>
                  <a:srgbClr val="002060"/>
                </a:solidFill>
              </a:rPr>
              <a:t> </a:t>
            </a:r>
            <a:r>
              <a:rPr lang="fr-FR" dirty="0" err="1">
                <a:solidFill>
                  <a:srgbClr val="002060"/>
                </a:solidFill>
              </a:rPr>
              <a:t>prevention</a:t>
            </a:r>
            <a:r>
              <a:rPr lang="fr-FR" dirty="0">
                <a:solidFill>
                  <a:srgbClr val="002060"/>
                </a:solidFill>
              </a:rPr>
              <a:t> </a:t>
            </a:r>
            <a:r>
              <a:rPr lang="fr-FR" dirty="0" err="1">
                <a:solidFill>
                  <a:srgbClr val="002060"/>
                </a:solidFill>
              </a:rPr>
              <a:t>study</a:t>
            </a:r>
            <a:r>
              <a:rPr lang="fr-FR" dirty="0">
                <a:solidFill>
                  <a:srgbClr val="002060"/>
                </a:solidFill>
              </a:rPr>
              <a:t>, 1997-2003. [Étude de cas-témoins d’infections urinaires auto-déclarées et risque de </a:t>
            </a:r>
            <a:r>
              <a:rPr lang="fr-FR" dirty="0" err="1">
                <a:solidFill>
                  <a:srgbClr val="002060"/>
                </a:solidFill>
              </a:rPr>
              <a:t>laparoschisis</a:t>
            </a:r>
            <a:r>
              <a:rPr lang="fr-FR" dirty="0">
                <a:solidFill>
                  <a:srgbClr val="002060"/>
                </a:solidFill>
              </a:rPr>
              <a:t> : conclusions de l’étude nationale pour la prévention des anomalies congénitales, 1997-2003] BMJ. 2008 Jun 1;336(7658):1420-3. </a:t>
            </a:r>
          </a:p>
          <a:p>
            <a:pPr marL="514350" indent="-514350" rtl="0">
              <a:buFont typeface="+mj-lt"/>
              <a:buAutoNum type="arabicPeriod" startAt="10"/>
            </a:pPr>
            <a:r>
              <a:rPr lang="fr-FR" dirty="0" err="1">
                <a:solidFill>
                  <a:srgbClr val="002060"/>
                </a:solidFill>
              </a:rPr>
              <a:t>Mastroiacovo</a:t>
            </a:r>
            <a:r>
              <a:rPr lang="fr-FR" dirty="0">
                <a:solidFill>
                  <a:srgbClr val="002060"/>
                </a:solidFill>
              </a:rPr>
              <a:t> P. </a:t>
            </a:r>
            <a:r>
              <a:rPr lang="fr-FR" dirty="0" err="1">
                <a:solidFill>
                  <a:srgbClr val="002060"/>
                </a:solidFill>
              </a:rPr>
              <a:t>Risk</a:t>
            </a:r>
            <a:r>
              <a:rPr lang="fr-FR" dirty="0">
                <a:solidFill>
                  <a:srgbClr val="002060"/>
                </a:solidFill>
              </a:rPr>
              <a:t> </a:t>
            </a:r>
            <a:r>
              <a:rPr lang="fr-FR" dirty="0" err="1">
                <a:solidFill>
                  <a:srgbClr val="002060"/>
                </a:solidFill>
              </a:rPr>
              <a:t>factors</a:t>
            </a:r>
            <a:r>
              <a:rPr lang="fr-FR" dirty="0">
                <a:solidFill>
                  <a:srgbClr val="002060"/>
                </a:solidFill>
              </a:rPr>
              <a:t> for </a:t>
            </a:r>
            <a:r>
              <a:rPr lang="fr-FR" dirty="0" err="1">
                <a:solidFill>
                  <a:srgbClr val="002060"/>
                </a:solidFill>
              </a:rPr>
              <a:t>gastroschisis</a:t>
            </a:r>
            <a:r>
              <a:rPr lang="fr-FR" dirty="0">
                <a:solidFill>
                  <a:srgbClr val="002060"/>
                </a:solidFill>
              </a:rPr>
              <a:t> [Facteurs de risque du </a:t>
            </a:r>
            <a:r>
              <a:rPr lang="fr-FR" dirty="0" err="1">
                <a:solidFill>
                  <a:srgbClr val="002060"/>
                </a:solidFill>
              </a:rPr>
              <a:t>laparoschisis</a:t>
            </a:r>
            <a:r>
              <a:rPr lang="fr-FR" dirty="0">
                <a:solidFill>
                  <a:srgbClr val="002060"/>
                </a:solidFill>
              </a:rPr>
              <a:t>]. BMJ. 2008 Jun 21;336(7658):1386-7.</a:t>
            </a:r>
          </a:p>
          <a:p>
            <a:pPr marL="514350" indent="-514350" rtl="0">
              <a:buFont typeface="+mj-lt"/>
              <a:buAutoNum type="arabicPeriod" startAt="10"/>
            </a:pPr>
            <a:r>
              <a:rPr lang="fr-FR" dirty="0">
                <a:solidFill>
                  <a:srgbClr val="002060"/>
                </a:solidFill>
              </a:rPr>
              <a:t>Feldkamp ML, Meyer RE, </a:t>
            </a:r>
            <a:r>
              <a:rPr lang="fr-FR" dirty="0" err="1">
                <a:solidFill>
                  <a:srgbClr val="002060"/>
                </a:solidFill>
              </a:rPr>
              <a:t>Krikov</a:t>
            </a:r>
            <a:r>
              <a:rPr lang="fr-FR" dirty="0">
                <a:solidFill>
                  <a:srgbClr val="002060"/>
                </a:solidFill>
              </a:rPr>
              <a:t> S, </a:t>
            </a:r>
            <a:r>
              <a:rPr lang="fr-FR" dirty="0" err="1">
                <a:solidFill>
                  <a:srgbClr val="002060"/>
                </a:solidFill>
              </a:rPr>
              <a:t>Botto</a:t>
            </a:r>
            <a:r>
              <a:rPr lang="fr-FR" dirty="0">
                <a:solidFill>
                  <a:srgbClr val="002060"/>
                </a:solidFill>
              </a:rPr>
              <a:t> LD. </a:t>
            </a:r>
            <a:r>
              <a:rPr lang="fr-FR" dirty="0" err="1">
                <a:solidFill>
                  <a:srgbClr val="002060"/>
                </a:solidFill>
              </a:rPr>
              <a:t>Acetaminophen</a:t>
            </a:r>
            <a:r>
              <a:rPr lang="fr-FR" dirty="0">
                <a:solidFill>
                  <a:srgbClr val="002060"/>
                </a:solidFill>
              </a:rPr>
              <a:t> use in </a:t>
            </a:r>
            <a:r>
              <a:rPr lang="fr-FR" dirty="0" err="1">
                <a:solidFill>
                  <a:srgbClr val="002060"/>
                </a:solidFill>
              </a:rPr>
              <a:t>pregnancy</a:t>
            </a:r>
            <a:r>
              <a:rPr lang="fr-FR" dirty="0">
                <a:solidFill>
                  <a:srgbClr val="002060"/>
                </a:solidFill>
              </a:rPr>
              <a:t> and </a:t>
            </a:r>
            <a:r>
              <a:rPr lang="fr-FR" dirty="0" err="1">
                <a:solidFill>
                  <a:srgbClr val="002060"/>
                </a:solidFill>
              </a:rPr>
              <a:t>risk</a:t>
            </a:r>
            <a:r>
              <a:rPr lang="fr-FR" dirty="0">
                <a:solidFill>
                  <a:srgbClr val="002060"/>
                </a:solidFill>
              </a:rPr>
              <a:t> of </a:t>
            </a:r>
            <a:r>
              <a:rPr lang="fr-FR" dirty="0" err="1">
                <a:solidFill>
                  <a:srgbClr val="002060"/>
                </a:solidFill>
              </a:rPr>
              <a:t>birth</a:t>
            </a:r>
            <a:r>
              <a:rPr lang="fr-FR" dirty="0">
                <a:solidFill>
                  <a:srgbClr val="002060"/>
                </a:solidFill>
              </a:rPr>
              <a:t> </a:t>
            </a:r>
            <a:r>
              <a:rPr lang="fr-FR" dirty="0" err="1">
                <a:solidFill>
                  <a:srgbClr val="002060"/>
                </a:solidFill>
              </a:rPr>
              <a:t>defects</a:t>
            </a:r>
            <a:r>
              <a:rPr lang="fr-FR" dirty="0">
                <a:solidFill>
                  <a:srgbClr val="002060"/>
                </a:solidFill>
              </a:rPr>
              <a:t>: </a:t>
            </a:r>
            <a:r>
              <a:rPr lang="fr-FR" dirty="0" err="1">
                <a:solidFill>
                  <a:srgbClr val="002060"/>
                </a:solidFill>
              </a:rPr>
              <a:t>findings</a:t>
            </a:r>
            <a:r>
              <a:rPr lang="fr-FR" dirty="0">
                <a:solidFill>
                  <a:srgbClr val="002060"/>
                </a:solidFill>
              </a:rPr>
              <a:t> </a:t>
            </a:r>
            <a:r>
              <a:rPr lang="fr-FR" dirty="0" err="1">
                <a:solidFill>
                  <a:srgbClr val="002060"/>
                </a:solidFill>
              </a:rPr>
              <a:t>from</a:t>
            </a:r>
            <a:r>
              <a:rPr lang="fr-FR" dirty="0">
                <a:solidFill>
                  <a:srgbClr val="002060"/>
                </a:solidFill>
              </a:rPr>
              <a:t> the National </a:t>
            </a:r>
            <a:r>
              <a:rPr lang="fr-FR" dirty="0" err="1">
                <a:solidFill>
                  <a:srgbClr val="002060"/>
                </a:solidFill>
              </a:rPr>
              <a:t>Birth</a:t>
            </a:r>
            <a:r>
              <a:rPr lang="fr-FR" dirty="0">
                <a:solidFill>
                  <a:srgbClr val="002060"/>
                </a:solidFill>
              </a:rPr>
              <a:t> </a:t>
            </a:r>
            <a:r>
              <a:rPr lang="fr-FR" dirty="0" err="1">
                <a:solidFill>
                  <a:srgbClr val="002060"/>
                </a:solidFill>
              </a:rPr>
              <a:t>Defects</a:t>
            </a:r>
            <a:r>
              <a:rPr lang="fr-FR" dirty="0">
                <a:solidFill>
                  <a:srgbClr val="002060"/>
                </a:solidFill>
              </a:rPr>
              <a:t> </a:t>
            </a:r>
            <a:r>
              <a:rPr lang="fr-FR" dirty="0" err="1">
                <a:solidFill>
                  <a:srgbClr val="002060"/>
                </a:solidFill>
              </a:rPr>
              <a:t>Prevention</a:t>
            </a:r>
            <a:r>
              <a:rPr lang="fr-FR" dirty="0">
                <a:solidFill>
                  <a:srgbClr val="002060"/>
                </a:solidFill>
              </a:rPr>
              <a:t> </a:t>
            </a:r>
            <a:r>
              <a:rPr lang="fr-FR" dirty="0" err="1">
                <a:solidFill>
                  <a:srgbClr val="002060"/>
                </a:solidFill>
              </a:rPr>
              <a:t>Study</a:t>
            </a:r>
            <a:r>
              <a:rPr lang="fr-FR" dirty="0">
                <a:solidFill>
                  <a:srgbClr val="002060"/>
                </a:solidFill>
              </a:rPr>
              <a:t> [Consommation d’acétaminophène pendant la grossesse et risque d’anomalies congénitales : conclusions de l’étude nationale pour la prévention des anomalies congénitales]. </a:t>
            </a:r>
            <a:r>
              <a:rPr lang="fr-FR" dirty="0" err="1">
                <a:solidFill>
                  <a:srgbClr val="002060"/>
                </a:solidFill>
              </a:rPr>
              <a:t>Obstet</a:t>
            </a:r>
            <a:r>
              <a:rPr lang="fr-FR" dirty="0">
                <a:solidFill>
                  <a:srgbClr val="002060"/>
                </a:solidFill>
              </a:rPr>
              <a:t> </a:t>
            </a:r>
            <a:r>
              <a:rPr lang="fr-FR" dirty="0" err="1">
                <a:solidFill>
                  <a:srgbClr val="002060"/>
                </a:solidFill>
              </a:rPr>
              <a:t>Gynecol</a:t>
            </a:r>
            <a:r>
              <a:rPr lang="fr-FR" dirty="0">
                <a:solidFill>
                  <a:srgbClr val="002060"/>
                </a:solidFill>
              </a:rPr>
              <a:t>. 2010 Jan;115(1):109-15.</a:t>
            </a:r>
          </a:p>
          <a:p>
            <a:pPr marL="514350" indent="-514350" rtl="0">
              <a:buFont typeface="+mj-lt"/>
              <a:buAutoNum type="arabicPeriod" startAt="10"/>
            </a:pPr>
            <a:r>
              <a:rPr lang="fr-FR" dirty="0" err="1">
                <a:solidFill>
                  <a:srgbClr val="002060"/>
                </a:solidFill>
              </a:rPr>
              <a:t>Rittler</a:t>
            </a:r>
            <a:r>
              <a:rPr lang="fr-FR" dirty="0">
                <a:solidFill>
                  <a:srgbClr val="002060"/>
                </a:solidFill>
              </a:rPr>
              <a:t> M, Castilla EE, Chambers C, Lopez-</a:t>
            </a:r>
            <a:r>
              <a:rPr lang="fr-FR" dirty="0" err="1">
                <a:solidFill>
                  <a:srgbClr val="002060"/>
                </a:solidFill>
              </a:rPr>
              <a:t>Camelo</a:t>
            </a:r>
            <a:r>
              <a:rPr lang="fr-FR" dirty="0">
                <a:solidFill>
                  <a:srgbClr val="002060"/>
                </a:solidFill>
              </a:rPr>
              <a:t> JS. </a:t>
            </a:r>
            <a:r>
              <a:rPr lang="fr-FR" dirty="0" err="1">
                <a:solidFill>
                  <a:srgbClr val="002060"/>
                </a:solidFill>
              </a:rPr>
              <a:t>Risk</a:t>
            </a:r>
            <a:r>
              <a:rPr lang="fr-FR" dirty="0">
                <a:solidFill>
                  <a:srgbClr val="002060"/>
                </a:solidFill>
              </a:rPr>
              <a:t> for </a:t>
            </a:r>
            <a:r>
              <a:rPr lang="fr-FR" dirty="0" err="1">
                <a:solidFill>
                  <a:srgbClr val="002060"/>
                </a:solidFill>
              </a:rPr>
              <a:t>gastroschisis</a:t>
            </a:r>
            <a:r>
              <a:rPr lang="fr-FR" dirty="0">
                <a:solidFill>
                  <a:srgbClr val="002060"/>
                </a:solidFill>
              </a:rPr>
              <a:t> in </a:t>
            </a:r>
            <a:r>
              <a:rPr lang="fr-FR" dirty="0" err="1">
                <a:solidFill>
                  <a:srgbClr val="002060"/>
                </a:solidFill>
              </a:rPr>
              <a:t>primigravidity</a:t>
            </a:r>
            <a:r>
              <a:rPr lang="fr-FR" dirty="0">
                <a:solidFill>
                  <a:srgbClr val="002060"/>
                </a:solidFill>
              </a:rPr>
              <a:t>, </a:t>
            </a:r>
            <a:r>
              <a:rPr lang="fr-FR" dirty="0" err="1">
                <a:solidFill>
                  <a:srgbClr val="002060"/>
                </a:solidFill>
              </a:rPr>
              <a:t>length</a:t>
            </a:r>
            <a:r>
              <a:rPr lang="fr-FR" dirty="0">
                <a:solidFill>
                  <a:srgbClr val="002060"/>
                </a:solidFill>
              </a:rPr>
              <a:t> of </a:t>
            </a:r>
            <a:r>
              <a:rPr lang="fr-FR" dirty="0" err="1">
                <a:solidFill>
                  <a:srgbClr val="002060"/>
                </a:solidFill>
              </a:rPr>
              <a:t>sexual</a:t>
            </a:r>
            <a:r>
              <a:rPr lang="fr-FR" dirty="0">
                <a:solidFill>
                  <a:srgbClr val="002060"/>
                </a:solidFill>
              </a:rPr>
              <a:t> cohabitation, and change in </a:t>
            </a:r>
            <a:r>
              <a:rPr lang="fr-FR" dirty="0" err="1">
                <a:solidFill>
                  <a:srgbClr val="002060"/>
                </a:solidFill>
              </a:rPr>
              <a:t>paternity</a:t>
            </a:r>
            <a:r>
              <a:rPr lang="fr-FR" dirty="0">
                <a:solidFill>
                  <a:srgbClr val="002060"/>
                </a:solidFill>
              </a:rPr>
              <a:t> [Risque de </a:t>
            </a:r>
            <a:r>
              <a:rPr lang="fr-FR" dirty="0" err="1">
                <a:solidFill>
                  <a:srgbClr val="002060"/>
                </a:solidFill>
              </a:rPr>
              <a:t>laparoschisis</a:t>
            </a:r>
            <a:r>
              <a:rPr lang="fr-FR" dirty="0">
                <a:solidFill>
                  <a:srgbClr val="002060"/>
                </a:solidFill>
              </a:rPr>
              <a:t> chez la </a:t>
            </a:r>
            <a:r>
              <a:rPr lang="fr-FR" dirty="0" err="1">
                <a:solidFill>
                  <a:srgbClr val="002060"/>
                </a:solidFill>
              </a:rPr>
              <a:t>primigeste</a:t>
            </a:r>
            <a:r>
              <a:rPr lang="fr-FR" dirty="0">
                <a:solidFill>
                  <a:srgbClr val="002060"/>
                </a:solidFill>
              </a:rPr>
              <a:t>, durée de la cohabitation sexuelle et changement de paternité]. </a:t>
            </a:r>
            <a:r>
              <a:rPr lang="fr-FR" dirty="0" err="1">
                <a:solidFill>
                  <a:srgbClr val="002060"/>
                </a:solidFill>
              </a:rPr>
              <a:t>Birth</a:t>
            </a:r>
            <a:r>
              <a:rPr lang="fr-FR" dirty="0">
                <a:solidFill>
                  <a:srgbClr val="002060"/>
                </a:solidFill>
              </a:rPr>
              <a:t> </a:t>
            </a:r>
            <a:r>
              <a:rPr lang="fr-FR" dirty="0" err="1">
                <a:solidFill>
                  <a:srgbClr val="002060"/>
                </a:solidFill>
              </a:rPr>
              <a:t>Defects</a:t>
            </a:r>
            <a:r>
              <a:rPr lang="fr-FR" dirty="0">
                <a:solidFill>
                  <a:srgbClr val="002060"/>
                </a:solidFill>
              </a:rPr>
              <a:t> </a:t>
            </a:r>
            <a:r>
              <a:rPr lang="fr-FR" dirty="0" err="1">
                <a:solidFill>
                  <a:srgbClr val="002060"/>
                </a:solidFill>
              </a:rPr>
              <a:t>Res</a:t>
            </a:r>
            <a:r>
              <a:rPr lang="fr-FR" dirty="0">
                <a:solidFill>
                  <a:srgbClr val="002060"/>
                </a:solidFill>
              </a:rPr>
              <a:t> A Clin Mol </a:t>
            </a:r>
            <a:r>
              <a:rPr lang="fr-FR" dirty="0" err="1">
                <a:solidFill>
                  <a:srgbClr val="002060"/>
                </a:solidFill>
              </a:rPr>
              <a:t>Teratol</a:t>
            </a:r>
            <a:r>
              <a:rPr lang="fr-FR" dirty="0">
                <a:solidFill>
                  <a:srgbClr val="002060"/>
                </a:solidFill>
              </a:rPr>
              <a:t>. 2007 Jun;79(6):483-7. </a:t>
            </a:r>
          </a:p>
          <a:p>
            <a:pPr marL="514350" indent="-514350" rtl="0">
              <a:buFont typeface="+mj-lt"/>
              <a:buAutoNum type="arabicPeriod" startAt="10"/>
            </a:pPr>
            <a:r>
              <a:rPr lang="fr-FR" dirty="0">
                <a:solidFill>
                  <a:srgbClr val="002060"/>
                </a:solidFill>
              </a:rPr>
              <a:t>Chambers CD, Chen BH, </a:t>
            </a:r>
            <a:r>
              <a:rPr lang="fr-FR" dirty="0" err="1">
                <a:solidFill>
                  <a:srgbClr val="002060"/>
                </a:solidFill>
              </a:rPr>
              <a:t>Kalla</a:t>
            </a:r>
            <a:r>
              <a:rPr lang="fr-FR" dirty="0">
                <a:solidFill>
                  <a:srgbClr val="002060"/>
                </a:solidFill>
              </a:rPr>
              <a:t> K, </a:t>
            </a:r>
            <a:r>
              <a:rPr lang="fr-FR" dirty="0" err="1">
                <a:solidFill>
                  <a:srgbClr val="002060"/>
                </a:solidFill>
              </a:rPr>
              <a:t>Jernigan</a:t>
            </a:r>
            <a:r>
              <a:rPr lang="fr-FR" dirty="0">
                <a:solidFill>
                  <a:srgbClr val="002060"/>
                </a:solidFill>
              </a:rPr>
              <a:t> L, Jones KL. </a:t>
            </a:r>
            <a:r>
              <a:rPr lang="fr-FR" dirty="0" err="1">
                <a:solidFill>
                  <a:srgbClr val="002060"/>
                </a:solidFill>
              </a:rPr>
              <a:t>Novel</a:t>
            </a:r>
            <a:r>
              <a:rPr lang="fr-FR" dirty="0">
                <a:solidFill>
                  <a:srgbClr val="002060"/>
                </a:solidFill>
              </a:rPr>
              <a:t> </a:t>
            </a:r>
            <a:r>
              <a:rPr lang="fr-FR" dirty="0" err="1">
                <a:solidFill>
                  <a:srgbClr val="002060"/>
                </a:solidFill>
              </a:rPr>
              <a:t>risk</a:t>
            </a:r>
            <a:r>
              <a:rPr lang="fr-FR" dirty="0">
                <a:solidFill>
                  <a:srgbClr val="002060"/>
                </a:solidFill>
              </a:rPr>
              <a:t> factor in </a:t>
            </a:r>
            <a:r>
              <a:rPr lang="fr-FR" dirty="0" err="1">
                <a:solidFill>
                  <a:srgbClr val="002060"/>
                </a:solidFill>
              </a:rPr>
              <a:t>gastroschisis</a:t>
            </a:r>
            <a:r>
              <a:rPr lang="fr-FR" dirty="0">
                <a:solidFill>
                  <a:srgbClr val="002060"/>
                </a:solidFill>
              </a:rPr>
              <a:t>: change of </a:t>
            </a:r>
            <a:r>
              <a:rPr lang="fr-FR" dirty="0" err="1">
                <a:solidFill>
                  <a:srgbClr val="002060"/>
                </a:solidFill>
              </a:rPr>
              <a:t>paternity</a:t>
            </a:r>
            <a:r>
              <a:rPr lang="fr-FR" dirty="0">
                <a:solidFill>
                  <a:srgbClr val="002060"/>
                </a:solidFill>
              </a:rPr>
              <a:t> [Nouveau facteur de risque dans le </a:t>
            </a:r>
            <a:r>
              <a:rPr lang="fr-FR" dirty="0" err="1">
                <a:solidFill>
                  <a:srgbClr val="002060"/>
                </a:solidFill>
              </a:rPr>
              <a:t>laparoschisis</a:t>
            </a:r>
            <a:r>
              <a:rPr lang="fr-FR" dirty="0">
                <a:solidFill>
                  <a:srgbClr val="002060"/>
                </a:solidFill>
              </a:rPr>
              <a:t> : le changement de paternité] Am J Med Genet A. 2007 </a:t>
            </a:r>
            <a:r>
              <a:rPr lang="fr-FR" dirty="0" err="1">
                <a:solidFill>
                  <a:srgbClr val="002060"/>
                </a:solidFill>
              </a:rPr>
              <a:t>Apr</a:t>
            </a:r>
            <a:r>
              <a:rPr lang="fr-FR" dirty="0">
                <a:solidFill>
                  <a:srgbClr val="002060"/>
                </a:solidFill>
              </a:rPr>
              <a:t> 1;143(7):653-9.</a:t>
            </a:r>
          </a:p>
          <a:p>
            <a:pPr marL="514350" indent="-514350" rtl="0">
              <a:buFont typeface="+mj-lt"/>
              <a:buAutoNum type="arabicPeriod" startAt="10"/>
            </a:pPr>
            <a:r>
              <a:rPr lang="fr-FR" dirty="0" err="1">
                <a:solidFill>
                  <a:srgbClr val="002060"/>
                </a:solidFill>
              </a:rPr>
              <a:t>Tinker</a:t>
            </a:r>
            <a:r>
              <a:rPr lang="fr-FR" dirty="0">
                <a:solidFill>
                  <a:srgbClr val="002060"/>
                </a:solidFill>
              </a:rPr>
              <a:t> SC, </a:t>
            </a:r>
            <a:r>
              <a:rPr lang="fr-FR" dirty="0" err="1">
                <a:solidFill>
                  <a:srgbClr val="002060"/>
                </a:solidFill>
              </a:rPr>
              <a:t>Reefhuis</a:t>
            </a:r>
            <a:r>
              <a:rPr lang="fr-FR" dirty="0">
                <a:solidFill>
                  <a:srgbClr val="002060"/>
                </a:solidFill>
              </a:rPr>
              <a:t> J, </a:t>
            </a:r>
            <a:r>
              <a:rPr lang="fr-FR" dirty="0" err="1">
                <a:solidFill>
                  <a:srgbClr val="002060"/>
                </a:solidFill>
              </a:rPr>
              <a:t>Dellinger</a:t>
            </a:r>
            <a:r>
              <a:rPr lang="fr-FR" dirty="0">
                <a:solidFill>
                  <a:srgbClr val="002060"/>
                </a:solidFill>
              </a:rPr>
              <a:t> AM, Jamieson DJ. </a:t>
            </a:r>
            <a:r>
              <a:rPr lang="fr-FR" dirty="0" err="1">
                <a:solidFill>
                  <a:srgbClr val="002060"/>
                </a:solidFill>
              </a:rPr>
              <a:t>Maternal</a:t>
            </a:r>
            <a:r>
              <a:rPr lang="fr-FR" dirty="0">
                <a:solidFill>
                  <a:srgbClr val="002060"/>
                </a:solidFill>
              </a:rPr>
              <a:t> injuries </a:t>
            </a:r>
            <a:r>
              <a:rPr lang="fr-FR" dirty="0" err="1">
                <a:solidFill>
                  <a:srgbClr val="002060"/>
                </a:solidFill>
              </a:rPr>
              <a:t>during</a:t>
            </a:r>
            <a:r>
              <a:rPr lang="fr-FR" dirty="0">
                <a:solidFill>
                  <a:srgbClr val="002060"/>
                </a:solidFill>
              </a:rPr>
              <a:t> the </a:t>
            </a:r>
            <a:r>
              <a:rPr lang="fr-FR" dirty="0" err="1">
                <a:solidFill>
                  <a:srgbClr val="002060"/>
                </a:solidFill>
              </a:rPr>
              <a:t>periconceptional</a:t>
            </a:r>
            <a:r>
              <a:rPr lang="fr-FR" dirty="0">
                <a:solidFill>
                  <a:srgbClr val="002060"/>
                </a:solidFill>
              </a:rPr>
              <a:t> </a:t>
            </a:r>
            <a:r>
              <a:rPr lang="fr-FR" dirty="0" err="1">
                <a:solidFill>
                  <a:srgbClr val="002060"/>
                </a:solidFill>
              </a:rPr>
              <a:t>period</a:t>
            </a:r>
            <a:r>
              <a:rPr lang="fr-FR" dirty="0">
                <a:solidFill>
                  <a:srgbClr val="002060"/>
                </a:solidFill>
              </a:rPr>
              <a:t> and the </a:t>
            </a:r>
            <a:r>
              <a:rPr lang="fr-FR" dirty="0" err="1">
                <a:solidFill>
                  <a:srgbClr val="002060"/>
                </a:solidFill>
              </a:rPr>
              <a:t>risk</a:t>
            </a:r>
            <a:r>
              <a:rPr lang="fr-FR" dirty="0">
                <a:solidFill>
                  <a:srgbClr val="002060"/>
                </a:solidFill>
              </a:rPr>
              <a:t> of </a:t>
            </a:r>
            <a:r>
              <a:rPr lang="fr-FR" dirty="0" err="1">
                <a:solidFill>
                  <a:srgbClr val="002060"/>
                </a:solidFill>
              </a:rPr>
              <a:t>birth</a:t>
            </a:r>
            <a:r>
              <a:rPr lang="fr-FR" dirty="0">
                <a:solidFill>
                  <a:srgbClr val="002060"/>
                </a:solidFill>
              </a:rPr>
              <a:t> </a:t>
            </a:r>
            <a:r>
              <a:rPr lang="fr-FR" dirty="0" err="1">
                <a:solidFill>
                  <a:srgbClr val="002060"/>
                </a:solidFill>
              </a:rPr>
              <a:t>defects</a:t>
            </a:r>
            <a:r>
              <a:rPr lang="fr-FR" dirty="0">
                <a:solidFill>
                  <a:srgbClr val="002060"/>
                </a:solidFill>
              </a:rPr>
              <a:t>, National </a:t>
            </a:r>
            <a:r>
              <a:rPr lang="fr-FR" dirty="0" err="1">
                <a:solidFill>
                  <a:srgbClr val="002060"/>
                </a:solidFill>
              </a:rPr>
              <a:t>Birth</a:t>
            </a:r>
            <a:r>
              <a:rPr lang="fr-FR" dirty="0">
                <a:solidFill>
                  <a:srgbClr val="002060"/>
                </a:solidFill>
              </a:rPr>
              <a:t> </a:t>
            </a:r>
            <a:r>
              <a:rPr lang="fr-FR" dirty="0" err="1">
                <a:solidFill>
                  <a:srgbClr val="002060"/>
                </a:solidFill>
              </a:rPr>
              <a:t>Defects</a:t>
            </a:r>
            <a:r>
              <a:rPr lang="fr-FR" dirty="0">
                <a:solidFill>
                  <a:srgbClr val="002060"/>
                </a:solidFill>
              </a:rPr>
              <a:t> </a:t>
            </a:r>
            <a:r>
              <a:rPr lang="fr-FR" dirty="0" err="1">
                <a:solidFill>
                  <a:srgbClr val="002060"/>
                </a:solidFill>
              </a:rPr>
              <a:t>Prevention</a:t>
            </a:r>
            <a:r>
              <a:rPr lang="fr-FR" dirty="0">
                <a:solidFill>
                  <a:srgbClr val="002060"/>
                </a:solidFill>
              </a:rPr>
              <a:t> </a:t>
            </a:r>
            <a:r>
              <a:rPr lang="fr-FR" dirty="0" err="1">
                <a:solidFill>
                  <a:srgbClr val="002060"/>
                </a:solidFill>
              </a:rPr>
              <a:t>Study</a:t>
            </a:r>
            <a:r>
              <a:rPr lang="fr-FR" dirty="0">
                <a:solidFill>
                  <a:srgbClr val="002060"/>
                </a:solidFill>
              </a:rPr>
              <a:t>, 1997-2005 [Les blessures de la mère durant la période </a:t>
            </a:r>
            <a:r>
              <a:rPr lang="fr-FR" dirty="0" err="1">
                <a:solidFill>
                  <a:srgbClr val="002060"/>
                </a:solidFill>
              </a:rPr>
              <a:t>periconceptionnelle</a:t>
            </a:r>
            <a:r>
              <a:rPr lang="fr-FR" dirty="0">
                <a:solidFill>
                  <a:srgbClr val="002060"/>
                </a:solidFill>
              </a:rPr>
              <a:t> et le risque d’anomalies congénitales, Étude nationale pour la prévention des anomalies congénitales, 1997-2005] </a:t>
            </a:r>
            <a:r>
              <a:rPr lang="fr-FR" dirty="0" err="1">
                <a:solidFill>
                  <a:srgbClr val="002060"/>
                </a:solidFill>
              </a:rPr>
              <a:t>Paediatr</a:t>
            </a:r>
            <a:r>
              <a:rPr lang="fr-FR" dirty="0">
                <a:solidFill>
                  <a:srgbClr val="002060"/>
                </a:solidFill>
              </a:rPr>
              <a:t> </a:t>
            </a:r>
            <a:r>
              <a:rPr lang="fr-FR" dirty="0" err="1">
                <a:solidFill>
                  <a:srgbClr val="002060"/>
                </a:solidFill>
              </a:rPr>
              <a:t>Perinat</a:t>
            </a:r>
            <a:r>
              <a:rPr lang="fr-FR" dirty="0">
                <a:solidFill>
                  <a:srgbClr val="002060"/>
                </a:solidFill>
              </a:rPr>
              <a:t> </a:t>
            </a:r>
            <a:r>
              <a:rPr lang="fr-FR" dirty="0" err="1">
                <a:solidFill>
                  <a:srgbClr val="002060"/>
                </a:solidFill>
              </a:rPr>
              <a:t>Epidemiol</a:t>
            </a:r>
            <a:r>
              <a:rPr lang="fr-FR" dirty="0">
                <a:solidFill>
                  <a:srgbClr val="002060"/>
                </a:solidFill>
              </a:rPr>
              <a:t>. 2011 Sep;25(5):487-96.</a:t>
            </a:r>
          </a:p>
          <a:p>
            <a:pPr marL="514350" indent="-514350" rtl="0">
              <a:buFont typeface="+mj-lt"/>
              <a:buAutoNum type="arabicPeriod" startAt="10"/>
            </a:pPr>
            <a:r>
              <a:rPr lang="fr-FR" dirty="0">
                <a:solidFill>
                  <a:srgbClr val="002060"/>
                </a:solidFill>
              </a:rPr>
              <a:t>Lupo PJ, Langlois PH, </a:t>
            </a:r>
            <a:r>
              <a:rPr lang="fr-FR" dirty="0" err="1">
                <a:solidFill>
                  <a:srgbClr val="002060"/>
                </a:solidFill>
              </a:rPr>
              <a:t>Reefhuis</a:t>
            </a:r>
            <a:r>
              <a:rPr lang="fr-FR" dirty="0">
                <a:solidFill>
                  <a:srgbClr val="002060"/>
                </a:solidFill>
              </a:rPr>
              <a:t> et al. </a:t>
            </a:r>
            <a:r>
              <a:rPr lang="fr-FR" dirty="0" err="1">
                <a:solidFill>
                  <a:srgbClr val="002060"/>
                </a:solidFill>
              </a:rPr>
              <a:t>Maternal</a:t>
            </a:r>
            <a:r>
              <a:rPr lang="fr-FR" dirty="0">
                <a:solidFill>
                  <a:srgbClr val="002060"/>
                </a:solidFill>
              </a:rPr>
              <a:t> </a:t>
            </a:r>
            <a:r>
              <a:rPr lang="fr-FR" dirty="0" err="1">
                <a:solidFill>
                  <a:srgbClr val="002060"/>
                </a:solidFill>
              </a:rPr>
              <a:t>occupational</a:t>
            </a:r>
            <a:r>
              <a:rPr lang="fr-FR" dirty="0">
                <a:solidFill>
                  <a:srgbClr val="002060"/>
                </a:solidFill>
              </a:rPr>
              <a:t> </a:t>
            </a:r>
            <a:r>
              <a:rPr lang="fr-FR" dirty="0" err="1">
                <a:solidFill>
                  <a:srgbClr val="002060"/>
                </a:solidFill>
              </a:rPr>
              <a:t>exposure</a:t>
            </a:r>
            <a:r>
              <a:rPr lang="fr-FR" dirty="0">
                <a:solidFill>
                  <a:srgbClr val="002060"/>
                </a:solidFill>
              </a:rPr>
              <a:t> to </a:t>
            </a:r>
            <a:r>
              <a:rPr lang="fr-FR" dirty="0" err="1">
                <a:solidFill>
                  <a:srgbClr val="002060"/>
                </a:solidFill>
              </a:rPr>
              <a:t>polycyclic</a:t>
            </a:r>
            <a:r>
              <a:rPr lang="fr-FR" dirty="0">
                <a:solidFill>
                  <a:srgbClr val="002060"/>
                </a:solidFill>
              </a:rPr>
              <a:t> </a:t>
            </a:r>
            <a:r>
              <a:rPr lang="fr-FR" dirty="0" err="1">
                <a:solidFill>
                  <a:srgbClr val="002060"/>
                </a:solidFill>
              </a:rPr>
              <a:t>aromatic</a:t>
            </a:r>
            <a:r>
              <a:rPr lang="fr-FR" dirty="0">
                <a:solidFill>
                  <a:srgbClr val="002060"/>
                </a:solidFill>
              </a:rPr>
              <a:t> </a:t>
            </a:r>
            <a:r>
              <a:rPr lang="fr-FR" dirty="0" err="1">
                <a:solidFill>
                  <a:srgbClr val="002060"/>
                </a:solidFill>
              </a:rPr>
              <a:t>hydrocarbons</a:t>
            </a:r>
            <a:r>
              <a:rPr lang="fr-FR" dirty="0">
                <a:solidFill>
                  <a:srgbClr val="002060"/>
                </a:solidFill>
              </a:rPr>
              <a:t>: </a:t>
            </a:r>
            <a:r>
              <a:rPr lang="fr-FR" dirty="0" err="1">
                <a:solidFill>
                  <a:srgbClr val="002060"/>
                </a:solidFill>
              </a:rPr>
              <a:t>effects</a:t>
            </a:r>
            <a:r>
              <a:rPr lang="fr-FR" dirty="0">
                <a:solidFill>
                  <a:srgbClr val="002060"/>
                </a:solidFill>
              </a:rPr>
              <a:t> on </a:t>
            </a:r>
            <a:r>
              <a:rPr lang="fr-FR" dirty="0" err="1">
                <a:solidFill>
                  <a:srgbClr val="002060"/>
                </a:solidFill>
              </a:rPr>
              <a:t>gastroschisis</a:t>
            </a:r>
            <a:r>
              <a:rPr lang="fr-FR" dirty="0">
                <a:solidFill>
                  <a:srgbClr val="002060"/>
                </a:solidFill>
              </a:rPr>
              <a:t> </a:t>
            </a:r>
            <a:r>
              <a:rPr lang="fr-FR" dirty="0" err="1">
                <a:solidFill>
                  <a:srgbClr val="002060"/>
                </a:solidFill>
              </a:rPr>
              <a:t>among</a:t>
            </a:r>
            <a:r>
              <a:rPr lang="fr-FR" dirty="0">
                <a:solidFill>
                  <a:srgbClr val="002060"/>
                </a:solidFill>
              </a:rPr>
              <a:t> </a:t>
            </a:r>
            <a:r>
              <a:rPr lang="fr-FR" dirty="0" err="1">
                <a:solidFill>
                  <a:srgbClr val="002060"/>
                </a:solidFill>
              </a:rPr>
              <a:t>offspring</a:t>
            </a:r>
            <a:r>
              <a:rPr lang="fr-FR" dirty="0">
                <a:solidFill>
                  <a:srgbClr val="002060"/>
                </a:solidFill>
              </a:rPr>
              <a:t> in the National </a:t>
            </a:r>
            <a:r>
              <a:rPr lang="fr-FR" dirty="0" err="1">
                <a:solidFill>
                  <a:srgbClr val="002060"/>
                </a:solidFill>
              </a:rPr>
              <a:t>Birth</a:t>
            </a:r>
            <a:r>
              <a:rPr lang="fr-FR" dirty="0">
                <a:solidFill>
                  <a:srgbClr val="002060"/>
                </a:solidFill>
              </a:rPr>
              <a:t> </a:t>
            </a:r>
            <a:r>
              <a:rPr lang="fr-FR" dirty="0" err="1">
                <a:solidFill>
                  <a:srgbClr val="002060"/>
                </a:solidFill>
              </a:rPr>
              <a:t>Defects</a:t>
            </a:r>
            <a:r>
              <a:rPr lang="fr-FR" dirty="0">
                <a:solidFill>
                  <a:srgbClr val="002060"/>
                </a:solidFill>
              </a:rPr>
              <a:t> </a:t>
            </a:r>
            <a:r>
              <a:rPr lang="fr-FR" dirty="0" err="1">
                <a:solidFill>
                  <a:srgbClr val="002060"/>
                </a:solidFill>
              </a:rPr>
              <a:t>Prevention</a:t>
            </a:r>
            <a:r>
              <a:rPr lang="fr-FR" dirty="0">
                <a:solidFill>
                  <a:srgbClr val="002060"/>
                </a:solidFill>
              </a:rPr>
              <a:t> </a:t>
            </a:r>
            <a:r>
              <a:rPr lang="fr-FR" dirty="0" err="1">
                <a:solidFill>
                  <a:srgbClr val="002060"/>
                </a:solidFill>
              </a:rPr>
              <a:t>Study</a:t>
            </a:r>
            <a:r>
              <a:rPr lang="fr-FR" dirty="0">
                <a:solidFill>
                  <a:srgbClr val="002060"/>
                </a:solidFill>
              </a:rPr>
              <a:t> [Exposition professionnelle de la mère à des hydrocarbures aromatiques polycycliques : effets du </a:t>
            </a:r>
            <a:r>
              <a:rPr lang="fr-FR" dirty="0" err="1">
                <a:solidFill>
                  <a:srgbClr val="002060"/>
                </a:solidFill>
              </a:rPr>
              <a:t>laparoschisis</a:t>
            </a:r>
            <a:r>
              <a:rPr lang="fr-FR" dirty="0">
                <a:solidFill>
                  <a:srgbClr val="002060"/>
                </a:solidFill>
              </a:rPr>
              <a:t> sur la descendance dans l’Étude nationale pour la prévention des anomalies congénitales]. Environ </a:t>
            </a:r>
            <a:r>
              <a:rPr lang="fr-FR" dirty="0" err="1">
                <a:solidFill>
                  <a:srgbClr val="002060"/>
                </a:solidFill>
              </a:rPr>
              <a:t>Health</a:t>
            </a:r>
            <a:r>
              <a:rPr lang="fr-FR" dirty="0">
                <a:solidFill>
                  <a:srgbClr val="002060"/>
                </a:solidFill>
              </a:rPr>
              <a:t> </a:t>
            </a:r>
            <a:r>
              <a:rPr lang="fr-FR" dirty="0" err="1">
                <a:solidFill>
                  <a:srgbClr val="002060"/>
                </a:solidFill>
              </a:rPr>
              <a:t>Perspect</a:t>
            </a:r>
            <a:r>
              <a:rPr lang="fr-FR" dirty="0">
                <a:solidFill>
                  <a:srgbClr val="002060"/>
                </a:solidFill>
              </a:rPr>
              <a:t>. 2012 Jun;120(6):910-5.</a:t>
            </a:r>
          </a:p>
          <a:p>
            <a:pPr marL="514350" indent="-514350" rtl="0">
              <a:buFont typeface="+mj-lt"/>
              <a:buAutoNum type="arabicPeriod" startAt="10"/>
            </a:pPr>
            <a:r>
              <a:rPr lang="fr-FR" dirty="0">
                <a:solidFill>
                  <a:srgbClr val="002060"/>
                </a:solidFill>
              </a:rPr>
              <a:t>Waller SA, Paul K, Peterson SE, </a:t>
            </a:r>
            <a:r>
              <a:rPr lang="fr-FR" dirty="0" err="1">
                <a:solidFill>
                  <a:srgbClr val="002060"/>
                </a:solidFill>
              </a:rPr>
              <a:t>Hitti</a:t>
            </a:r>
            <a:r>
              <a:rPr lang="fr-FR" dirty="0">
                <a:solidFill>
                  <a:srgbClr val="002060"/>
                </a:solidFill>
              </a:rPr>
              <a:t> JE. Agricultural-</a:t>
            </a:r>
            <a:r>
              <a:rPr lang="fr-FR" dirty="0" err="1">
                <a:solidFill>
                  <a:srgbClr val="002060"/>
                </a:solidFill>
              </a:rPr>
              <a:t>related</a:t>
            </a:r>
            <a:r>
              <a:rPr lang="fr-FR" dirty="0">
                <a:solidFill>
                  <a:srgbClr val="002060"/>
                </a:solidFill>
              </a:rPr>
              <a:t> </a:t>
            </a:r>
            <a:r>
              <a:rPr lang="fr-FR" dirty="0" err="1">
                <a:solidFill>
                  <a:srgbClr val="002060"/>
                </a:solidFill>
              </a:rPr>
              <a:t>chemical</a:t>
            </a:r>
            <a:r>
              <a:rPr lang="fr-FR" dirty="0">
                <a:solidFill>
                  <a:srgbClr val="002060"/>
                </a:solidFill>
              </a:rPr>
              <a:t> </a:t>
            </a:r>
            <a:r>
              <a:rPr lang="fr-FR" dirty="0" err="1">
                <a:solidFill>
                  <a:srgbClr val="002060"/>
                </a:solidFill>
              </a:rPr>
              <a:t>exposures</a:t>
            </a:r>
            <a:r>
              <a:rPr lang="fr-FR" dirty="0">
                <a:solidFill>
                  <a:srgbClr val="002060"/>
                </a:solidFill>
              </a:rPr>
              <a:t>, </a:t>
            </a:r>
            <a:r>
              <a:rPr lang="fr-FR" dirty="0" err="1">
                <a:solidFill>
                  <a:srgbClr val="002060"/>
                </a:solidFill>
              </a:rPr>
              <a:t>season</a:t>
            </a:r>
            <a:r>
              <a:rPr lang="fr-FR" dirty="0">
                <a:solidFill>
                  <a:srgbClr val="002060"/>
                </a:solidFill>
              </a:rPr>
              <a:t> of conception, and </a:t>
            </a:r>
            <a:r>
              <a:rPr lang="fr-FR" dirty="0" err="1">
                <a:solidFill>
                  <a:srgbClr val="002060"/>
                </a:solidFill>
              </a:rPr>
              <a:t>risk</a:t>
            </a:r>
            <a:r>
              <a:rPr lang="fr-FR" dirty="0">
                <a:solidFill>
                  <a:srgbClr val="002060"/>
                </a:solidFill>
              </a:rPr>
              <a:t> of </a:t>
            </a:r>
            <a:r>
              <a:rPr lang="fr-FR" dirty="0" err="1">
                <a:solidFill>
                  <a:srgbClr val="002060"/>
                </a:solidFill>
              </a:rPr>
              <a:t>gastroschisis</a:t>
            </a:r>
            <a:r>
              <a:rPr lang="fr-FR" dirty="0">
                <a:solidFill>
                  <a:srgbClr val="002060"/>
                </a:solidFill>
              </a:rPr>
              <a:t> in Washington State [Expositions chimiques liées à l’agriculture, saison de la conception et risque de </a:t>
            </a:r>
            <a:r>
              <a:rPr lang="fr-FR" dirty="0" err="1">
                <a:solidFill>
                  <a:srgbClr val="002060"/>
                </a:solidFill>
              </a:rPr>
              <a:t>laparoschisis</a:t>
            </a:r>
            <a:r>
              <a:rPr lang="fr-FR" dirty="0">
                <a:solidFill>
                  <a:srgbClr val="002060"/>
                </a:solidFill>
              </a:rPr>
              <a:t> dans l’État de Washington]. Am J </a:t>
            </a:r>
            <a:r>
              <a:rPr lang="fr-FR" dirty="0" err="1">
                <a:solidFill>
                  <a:srgbClr val="002060"/>
                </a:solidFill>
              </a:rPr>
              <a:t>Obstet</a:t>
            </a:r>
            <a:r>
              <a:rPr lang="fr-FR" dirty="0">
                <a:solidFill>
                  <a:srgbClr val="002060"/>
                </a:solidFill>
              </a:rPr>
              <a:t> </a:t>
            </a:r>
            <a:r>
              <a:rPr lang="fr-FR" dirty="0" err="1">
                <a:solidFill>
                  <a:srgbClr val="002060"/>
                </a:solidFill>
              </a:rPr>
              <a:t>Gynecol</a:t>
            </a:r>
            <a:r>
              <a:rPr lang="fr-FR" dirty="0">
                <a:solidFill>
                  <a:srgbClr val="002060"/>
                </a:solidFill>
              </a:rPr>
              <a:t>. 2010 Mar; 202(3):241.e1-6. </a:t>
            </a:r>
          </a:p>
          <a:p>
            <a:pPr marL="514350" indent="-514350" rtl="0">
              <a:buFont typeface="+mj-lt"/>
              <a:buAutoNum type="arabicPeriod" startAt="10"/>
            </a:pPr>
            <a:r>
              <a:rPr lang="fr-FR" dirty="0" err="1">
                <a:solidFill>
                  <a:srgbClr val="002060"/>
                </a:solidFill>
              </a:rPr>
              <a:t>Mattix</a:t>
            </a:r>
            <a:r>
              <a:rPr lang="fr-FR" dirty="0">
                <a:solidFill>
                  <a:srgbClr val="002060"/>
                </a:solidFill>
              </a:rPr>
              <a:t> KD, Winchester PD, Scherer LR. Incidence of abdominal </a:t>
            </a:r>
            <a:r>
              <a:rPr lang="fr-FR" dirty="0" err="1">
                <a:solidFill>
                  <a:srgbClr val="002060"/>
                </a:solidFill>
              </a:rPr>
              <a:t>wall</a:t>
            </a:r>
            <a:r>
              <a:rPr lang="fr-FR" dirty="0">
                <a:solidFill>
                  <a:srgbClr val="002060"/>
                </a:solidFill>
              </a:rPr>
              <a:t> </a:t>
            </a:r>
            <a:r>
              <a:rPr lang="fr-FR" dirty="0" err="1">
                <a:solidFill>
                  <a:srgbClr val="002060"/>
                </a:solidFill>
              </a:rPr>
              <a:t>defects</a:t>
            </a:r>
            <a:r>
              <a:rPr lang="fr-FR" dirty="0">
                <a:solidFill>
                  <a:srgbClr val="002060"/>
                </a:solidFill>
              </a:rPr>
              <a:t> </a:t>
            </a:r>
            <a:r>
              <a:rPr lang="fr-FR" dirty="0" err="1">
                <a:solidFill>
                  <a:srgbClr val="002060"/>
                </a:solidFill>
              </a:rPr>
              <a:t>is</a:t>
            </a:r>
            <a:r>
              <a:rPr lang="fr-FR" dirty="0">
                <a:solidFill>
                  <a:srgbClr val="002060"/>
                </a:solidFill>
              </a:rPr>
              <a:t> </a:t>
            </a:r>
            <a:r>
              <a:rPr lang="fr-FR" dirty="0" err="1">
                <a:solidFill>
                  <a:srgbClr val="002060"/>
                </a:solidFill>
              </a:rPr>
              <a:t>related</a:t>
            </a:r>
            <a:r>
              <a:rPr lang="fr-FR" dirty="0">
                <a:solidFill>
                  <a:srgbClr val="002060"/>
                </a:solidFill>
              </a:rPr>
              <a:t> to surface water atrazine and nitrate </a:t>
            </a:r>
            <a:r>
              <a:rPr lang="fr-FR" dirty="0" err="1">
                <a:solidFill>
                  <a:srgbClr val="002060"/>
                </a:solidFill>
              </a:rPr>
              <a:t>levels</a:t>
            </a:r>
            <a:r>
              <a:rPr lang="fr-FR" dirty="0">
                <a:solidFill>
                  <a:srgbClr val="002060"/>
                </a:solidFill>
              </a:rPr>
              <a:t> [L’incidence des anomalies de la paroi abdominale est liée aux niveaux d’atrazine et de nitrate de l’eau de surface]. J </a:t>
            </a:r>
            <a:r>
              <a:rPr lang="fr-FR" dirty="0" err="1">
                <a:solidFill>
                  <a:srgbClr val="002060"/>
                </a:solidFill>
              </a:rPr>
              <a:t>Pediatr</a:t>
            </a:r>
            <a:r>
              <a:rPr lang="fr-FR" dirty="0">
                <a:solidFill>
                  <a:srgbClr val="002060"/>
                </a:solidFill>
              </a:rPr>
              <a:t> </a:t>
            </a:r>
            <a:r>
              <a:rPr lang="fr-FR" dirty="0" err="1">
                <a:solidFill>
                  <a:srgbClr val="002060"/>
                </a:solidFill>
              </a:rPr>
              <a:t>Surg</a:t>
            </a:r>
            <a:r>
              <a:rPr lang="fr-FR" dirty="0">
                <a:solidFill>
                  <a:srgbClr val="002060"/>
                </a:solidFill>
              </a:rPr>
              <a:t>. 2007 Jun;42(6):947-9. </a:t>
            </a:r>
          </a:p>
          <a:p>
            <a:pPr marL="514350" indent="-514350" rtl="0">
              <a:buFont typeface="+mj-lt"/>
              <a:buAutoNum type="arabicPeriod" startAt="10"/>
            </a:pPr>
            <a:r>
              <a:rPr lang="fr-FR" dirty="0" err="1">
                <a:solidFill>
                  <a:srgbClr val="002060"/>
                </a:solidFill>
              </a:rPr>
              <a:t>Kielb</a:t>
            </a:r>
            <a:r>
              <a:rPr lang="fr-FR" dirty="0">
                <a:solidFill>
                  <a:srgbClr val="002060"/>
                </a:solidFill>
              </a:rPr>
              <a:t> C, Lin S, </a:t>
            </a:r>
            <a:r>
              <a:rPr lang="fr-FR" dirty="0" err="1">
                <a:solidFill>
                  <a:srgbClr val="002060"/>
                </a:solidFill>
              </a:rPr>
              <a:t>Herdt-Losavio</a:t>
            </a:r>
            <a:r>
              <a:rPr lang="fr-FR" dirty="0">
                <a:solidFill>
                  <a:srgbClr val="002060"/>
                </a:solidFill>
              </a:rPr>
              <a:t> M et al. </a:t>
            </a:r>
            <a:r>
              <a:rPr lang="fr-FR" dirty="0" err="1">
                <a:solidFill>
                  <a:srgbClr val="002060"/>
                </a:solidFill>
              </a:rPr>
              <a:t>Maternal</a:t>
            </a:r>
            <a:r>
              <a:rPr lang="fr-FR" dirty="0">
                <a:solidFill>
                  <a:srgbClr val="002060"/>
                </a:solidFill>
              </a:rPr>
              <a:t> </a:t>
            </a:r>
            <a:r>
              <a:rPr lang="fr-FR" dirty="0" err="1">
                <a:solidFill>
                  <a:srgbClr val="002060"/>
                </a:solidFill>
              </a:rPr>
              <a:t>periconceptional</a:t>
            </a:r>
            <a:r>
              <a:rPr lang="fr-FR" dirty="0">
                <a:solidFill>
                  <a:srgbClr val="002060"/>
                </a:solidFill>
              </a:rPr>
              <a:t> </a:t>
            </a:r>
            <a:r>
              <a:rPr lang="fr-FR" dirty="0" err="1">
                <a:solidFill>
                  <a:srgbClr val="002060"/>
                </a:solidFill>
              </a:rPr>
              <a:t>occupational</a:t>
            </a:r>
            <a:r>
              <a:rPr lang="fr-FR" dirty="0">
                <a:solidFill>
                  <a:srgbClr val="002060"/>
                </a:solidFill>
              </a:rPr>
              <a:t> </a:t>
            </a:r>
            <a:r>
              <a:rPr lang="fr-FR" dirty="0" err="1">
                <a:solidFill>
                  <a:srgbClr val="002060"/>
                </a:solidFill>
              </a:rPr>
              <a:t>exposure</a:t>
            </a:r>
            <a:r>
              <a:rPr lang="fr-FR" dirty="0">
                <a:solidFill>
                  <a:srgbClr val="002060"/>
                </a:solidFill>
              </a:rPr>
              <a:t> to pesticides and </a:t>
            </a:r>
            <a:r>
              <a:rPr lang="fr-FR" dirty="0" err="1">
                <a:solidFill>
                  <a:srgbClr val="002060"/>
                </a:solidFill>
              </a:rPr>
              <a:t>selected</a:t>
            </a:r>
            <a:r>
              <a:rPr lang="fr-FR" dirty="0">
                <a:solidFill>
                  <a:srgbClr val="002060"/>
                </a:solidFill>
              </a:rPr>
              <a:t> </a:t>
            </a:r>
            <a:r>
              <a:rPr lang="fr-FR" dirty="0" err="1">
                <a:solidFill>
                  <a:srgbClr val="002060"/>
                </a:solidFill>
              </a:rPr>
              <a:t>musculoskeletal</a:t>
            </a:r>
            <a:r>
              <a:rPr lang="fr-FR" dirty="0">
                <a:solidFill>
                  <a:srgbClr val="002060"/>
                </a:solidFill>
              </a:rPr>
              <a:t> </a:t>
            </a:r>
            <a:r>
              <a:rPr lang="fr-FR" dirty="0" err="1">
                <a:solidFill>
                  <a:srgbClr val="002060"/>
                </a:solidFill>
              </a:rPr>
              <a:t>birth</a:t>
            </a:r>
            <a:r>
              <a:rPr lang="fr-FR" dirty="0">
                <a:solidFill>
                  <a:srgbClr val="002060"/>
                </a:solidFill>
              </a:rPr>
              <a:t> </a:t>
            </a:r>
            <a:r>
              <a:rPr lang="fr-FR" dirty="0" err="1">
                <a:solidFill>
                  <a:srgbClr val="002060"/>
                </a:solidFill>
              </a:rPr>
              <a:t>defects</a:t>
            </a:r>
            <a:r>
              <a:rPr lang="fr-FR" dirty="0">
                <a:solidFill>
                  <a:srgbClr val="002060"/>
                </a:solidFill>
              </a:rPr>
              <a:t> [Exposition professionnelle </a:t>
            </a:r>
            <a:r>
              <a:rPr lang="fr-FR" dirty="0" err="1">
                <a:solidFill>
                  <a:srgbClr val="002060"/>
                </a:solidFill>
              </a:rPr>
              <a:t>periconceptionnelle</a:t>
            </a:r>
            <a:r>
              <a:rPr lang="fr-FR" dirty="0">
                <a:solidFill>
                  <a:srgbClr val="002060"/>
                </a:solidFill>
              </a:rPr>
              <a:t> de la mère aux pesticides et anomalies congénitales </a:t>
            </a:r>
            <a:r>
              <a:rPr lang="fr-FR" dirty="0" err="1">
                <a:solidFill>
                  <a:srgbClr val="002060"/>
                </a:solidFill>
              </a:rPr>
              <a:t>musculosquelettiques</a:t>
            </a:r>
            <a:r>
              <a:rPr lang="fr-FR" dirty="0">
                <a:solidFill>
                  <a:srgbClr val="002060"/>
                </a:solidFill>
              </a:rPr>
              <a:t> sélectionnées]. Int J </a:t>
            </a:r>
            <a:r>
              <a:rPr lang="fr-FR" dirty="0" err="1">
                <a:solidFill>
                  <a:srgbClr val="002060"/>
                </a:solidFill>
              </a:rPr>
              <a:t>Hyg</a:t>
            </a:r>
            <a:r>
              <a:rPr lang="fr-FR" dirty="0">
                <a:solidFill>
                  <a:srgbClr val="002060"/>
                </a:solidFill>
              </a:rPr>
              <a:t> Environ </a:t>
            </a:r>
            <a:r>
              <a:rPr lang="fr-FR" dirty="0" err="1">
                <a:solidFill>
                  <a:srgbClr val="002060"/>
                </a:solidFill>
              </a:rPr>
              <a:t>Health</a:t>
            </a:r>
            <a:r>
              <a:rPr lang="fr-FR" dirty="0">
                <a:solidFill>
                  <a:srgbClr val="002060"/>
                </a:solidFill>
              </a:rPr>
              <a:t>. 2013 Jun 20.</a:t>
            </a:r>
          </a:p>
          <a:p>
            <a:pPr marL="514350" indent="-514350" rtl="0">
              <a:buFont typeface="+mj-lt"/>
              <a:buAutoNum type="arabicPeriod" startAt="10"/>
            </a:pPr>
            <a:endParaRPr lang="en-US" dirty="0">
              <a:solidFill>
                <a:srgbClr val="002060"/>
              </a:solidFill>
            </a:endParaRPr>
          </a:p>
          <a:p>
            <a:pPr marL="514350" indent="-514350" rtl="0">
              <a:buFont typeface="+mj-lt"/>
              <a:buAutoNum type="arabicPeriod" startAt="10"/>
            </a:pPr>
            <a:endParaRPr lang="en-US" dirty="0">
              <a:solidFill>
                <a:srgbClr val="002060"/>
              </a:solidFill>
            </a:endParaRPr>
          </a:p>
          <a:p>
            <a:pPr marL="514350" indent="-514350" rtl="0">
              <a:buFont typeface="+mj-lt"/>
              <a:buAutoNum type="arabicPeriod" startAt="10"/>
            </a:pPr>
            <a:endParaRPr lang="en-US" dirty="0">
              <a:solidFill>
                <a:srgbClr val="002060"/>
              </a:solidFill>
            </a:endParaRPr>
          </a:p>
          <a:p>
            <a:pPr marL="514350" indent="-514350" rtl="0">
              <a:buFont typeface="+mj-lt"/>
              <a:buAutoNum type="arabicPeriod" startAt="10"/>
            </a:pPr>
            <a:endParaRPr lang="en-US" dirty="0">
              <a:solidFill>
                <a:srgbClr val="002060"/>
              </a:solidFill>
            </a:endParaRPr>
          </a:p>
          <a:p>
            <a:pPr marL="514350" indent="-514350" rtl="0">
              <a:buFont typeface="+mj-lt"/>
              <a:buAutoNum type="arabicPeriod" startAt="10"/>
            </a:pPr>
            <a:endParaRPr lang="en-US"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a:defRPr/>
            </a:pPr>
            <a:r>
              <a:rPr lang="fr-FR" sz="1100" b="1" dirty="0" err="1">
                <a:solidFill>
                  <a:srgbClr val="002060"/>
                </a:solidFill>
                <a:latin typeface="Calibri" pitchFamily="34" charset="0"/>
              </a:rPr>
              <a:t>Laparoschisis</a:t>
            </a:r>
            <a:r>
              <a:rPr lang="fr-FR" sz="1100" b="1" dirty="0">
                <a:solidFill>
                  <a:srgbClr val="002060"/>
                </a:solidFill>
                <a:latin typeface="Calibri" pitchFamily="34" charset="0"/>
              </a:rPr>
              <a:t>                                                                              						</a:t>
            </a:r>
            <a:r>
              <a:rPr lang="fr-FR" sz="1000" dirty="0">
                <a:solidFill>
                  <a:srgbClr val="002060"/>
                </a:solidFill>
                <a:latin typeface="Calibri" pitchFamily="34" charset="0"/>
              </a:rPr>
              <a:t>| </a:t>
            </a:r>
            <a:fld id="{4F5FC554-56D4-46C3-91CC-42DA98CF391D}" type="slidenum">
              <a:rPr lang="en-US" sz="1000" smtClean="0">
                <a:solidFill>
                  <a:srgbClr val="002060"/>
                </a:solidFill>
                <a:latin typeface="Calibri" pitchFamily="34" charset="0"/>
              </a:rPr>
              <a:pPr rtl="0">
                <a:defRPr/>
              </a:pPr>
              <a:t>2</a:t>
            </a:fld>
            <a:endParaRPr lang="en-US" sz="1000" dirty="0">
              <a:solidFill>
                <a:srgbClr val="002060"/>
              </a:solidFill>
              <a:latin typeface="Calibri" pitchFamily="34" charset="0"/>
            </a:endParaRPr>
          </a:p>
        </p:txBody>
      </p:sp>
      <p:sp>
        <p:nvSpPr>
          <p:cNvPr id="2" name="Title 1"/>
          <p:cNvSpPr>
            <a:spLocks noGrp="1"/>
          </p:cNvSpPr>
          <p:nvPr>
            <p:ph type="title"/>
          </p:nvPr>
        </p:nvSpPr>
        <p:spPr/>
        <p:txBody>
          <a:bodyPr rtlCol="0">
            <a:normAutofit/>
          </a:bodyPr>
          <a:lstStyle/>
          <a:p>
            <a:pPr rtl="0"/>
            <a:r>
              <a:rPr lang="fr-FR" sz="3200" b="1">
                <a:solidFill>
                  <a:srgbClr val="0070C0"/>
                </a:solidFill>
              </a:rPr>
              <a:t>Objectifs d’apprentissage</a:t>
            </a:r>
            <a:endParaRPr lang="en-US" sz="3200" b="1" dirty="0">
              <a:solidFill>
                <a:srgbClr val="0070C0"/>
              </a:solidFill>
            </a:endParaRPr>
          </a:p>
        </p:txBody>
      </p:sp>
      <p:sp>
        <p:nvSpPr>
          <p:cNvPr id="3" name="Content Placeholder 2"/>
          <p:cNvSpPr>
            <a:spLocks noGrp="1"/>
          </p:cNvSpPr>
          <p:nvPr>
            <p:ph idx="1"/>
          </p:nvPr>
        </p:nvSpPr>
        <p:spPr/>
        <p:txBody>
          <a:bodyPr rtlCol="0">
            <a:normAutofit lnSpcReduction="10000"/>
          </a:bodyPr>
          <a:lstStyle/>
          <a:p>
            <a:pPr rtl="0">
              <a:buClr>
                <a:schemeClr val="tx2"/>
              </a:buClr>
            </a:pPr>
            <a:r>
              <a:rPr lang="fr-FR" sz="2800" dirty="0">
                <a:solidFill>
                  <a:schemeClr val="tx2"/>
                </a:solidFill>
              </a:rPr>
              <a:t>À la fin de cette présentation, les participants pourront :</a:t>
            </a:r>
          </a:p>
          <a:p>
            <a:pPr lvl="1" rtl="0">
              <a:buClr>
                <a:schemeClr val="tx2"/>
              </a:buClr>
              <a:buFont typeface="Arial" panose="020B0604020202020204" pitchFamily="34" charset="0"/>
              <a:buChar char="•"/>
            </a:pPr>
            <a:r>
              <a:rPr lang="fr-FR" dirty="0">
                <a:solidFill>
                  <a:schemeClr val="tx2"/>
                </a:solidFill>
                <a:cs typeface="Arial" pitchFamily="34" charset="0"/>
              </a:rPr>
              <a:t>Décrire les caractéristiques cliniques du </a:t>
            </a:r>
            <a:r>
              <a:rPr lang="fr-FR" dirty="0" err="1">
                <a:solidFill>
                  <a:schemeClr val="tx2"/>
                </a:solidFill>
              </a:rPr>
              <a:t>laparoschisis</a:t>
            </a:r>
            <a:endParaRPr lang="en-US" dirty="0">
              <a:solidFill>
                <a:schemeClr val="tx2"/>
              </a:solidFill>
              <a:cs typeface="Arial" pitchFamily="34" charset="0"/>
            </a:endParaRPr>
          </a:p>
          <a:p>
            <a:pPr lvl="1" rtl="0">
              <a:buClr>
                <a:schemeClr val="tx2"/>
              </a:buClr>
              <a:buFont typeface="Arial" panose="020B0604020202020204" pitchFamily="34" charset="0"/>
              <a:buChar char="•"/>
            </a:pPr>
            <a:r>
              <a:rPr lang="fr-FR" dirty="0">
                <a:solidFill>
                  <a:schemeClr val="tx2"/>
                </a:solidFill>
                <a:cs typeface="Arial" pitchFamily="34" charset="0"/>
              </a:rPr>
              <a:t>Comprendre les principales caractéristiques épidémiologiques du </a:t>
            </a:r>
            <a:r>
              <a:rPr lang="fr-FR" dirty="0" err="1">
                <a:solidFill>
                  <a:schemeClr val="tx2"/>
                </a:solidFill>
              </a:rPr>
              <a:t>laparoschisis</a:t>
            </a:r>
            <a:endParaRPr lang="fr-FR" dirty="0">
              <a:solidFill>
                <a:schemeClr val="tx2"/>
              </a:solidFill>
            </a:endParaRPr>
          </a:p>
          <a:p>
            <a:pPr lvl="1" rtl="0">
              <a:buClr>
                <a:schemeClr val="tx2"/>
              </a:buClr>
              <a:buFont typeface="Arial" panose="020B0604020202020204" pitchFamily="34" charset="0"/>
              <a:buChar char="•"/>
            </a:pPr>
            <a:r>
              <a:rPr lang="fr-FR" dirty="0">
                <a:solidFill>
                  <a:schemeClr val="tx2"/>
                </a:solidFill>
                <a:cs typeface="Arial" pitchFamily="34" charset="0"/>
              </a:rPr>
              <a:t>Appliquer des conseils utiles pour la codification et le signalement</a:t>
            </a:r>
          </a:p>
          <a:p>
            <a:pPr lvl="1" rtl="0">
              <a:buClr>
                <a:schemeClr val="tx2"/>
              </a:buClr>
              <a:buFont typeface="Arial" panose="020B0604020202020204" pitchFamily="34" charset="0"/>
              <a:buChar char="•"/>
            </a:pPr>
            <a:r>
              <a:rPr lang="fr-FR" dirty="0">
                <a:solidFill>
                  <a:schemeClr val="tx2"/>
                </a:solidFill>
                <a:cs typeface="Arial" pitchFamily="34" charset="0"/>
              </a:rPr>
              <a:t>Reconnaître les différences entre le </a:t>
            </a:r>
            <a:r>
              <a:rPr lang="fr-FR" dirty="0" err="1">
                <a:solidFill>
                  <a:schemeClr val="tx2"/>
                </a:solidFill>
                <a:cs typeface="Arial" pitchFamily="34" charset="0"/>
              </a:rPr>
              <a:t>laparoschisis</a:t>
            </a:r>
            <a:r>
              <a:rPr lang="fr-FR" dirty="0">
                <a:solidFill>
                  <a:schemeClr val="tx2"/>
                </a:solidFill>
                <a:cs typeface="Arial" pitchFamily="34" charset="0"/>
              </a:rPr>
              <a:t> et l’</a:t>
            </a:r>
            <a:r>
              <a:rPr lang="fr-FR" dirty="0" err="1">
                <a:solidFill>
                  <a:schemeClr val="tx2"/>
                </a:solidFill>
                <a:cs typeface="Arial" pitchFamily="34" charset="0"/>
              </a:rPr>
              <a:t>omphalocèle</a:t>
            </a:r>
            <a:endParaRPr lang="en-US" dirty="0">
              <a:solidFill>
                <a:srgbClr val="002060"/>
              </a:solidFill>
            </a:endParaRPr>
          </a:p>
        </p:txBody>
      </p:sp>
    </p:spTree>
    <p:extLst>
      <p:ext uri="{BB962C8B-B14F-4D97-AF65-F5344CB8AC3E}">
        <p14:creationId xmlns:p14="http://schemas.microsoft.com/office/powerpoint/2010/main" xmlns="" val="69743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rgbClr val="002060"/>
                </a:solidFill>
                <a:latin typeface="Calibri" pitchFamily="34" charset="0"/>
              </a:rPr>
              <a:t>Laparoschisis</a:t>
            </a:r>
            <a:r>
              <a:rPr lang="fr-FR" sz="1100" b="1" dirty="0">
                <a:solidFill>
                  <a:srgbClr val="002060"/>
                </a:solidFill>
                <a:latin typeface="Calibri" pitchFamily="34" charset="0"/>
              </a:rPr>
              <a:t>                                                                              						</a:t>
            </a:r>
            <a:r>
              <a:rPr lang="fr-FR" sz="1000" dirty="0">
                <a:solidFill>
                  <a:srgbClr val="002060"/>
                </a:solidFill>
                <a:latin typeface="Calibri" pitchFamily="34" charset="0"/>
              </a:rPr>
              <a:t>| </a:t>
            </a:r>
            <a:fld id="{4F5FC554-56D4-46C3-91CC-42DA98CF391D}" type="slidenum">
              <a:rPr lang="en-US" sz="1000">
                <a:solidFill>
                  <a:srgbClr val="002060"/>
                </a:solidFill>
                <a:latin typeface="Calibri" pitchFamily="34" charset="0"/>
              </a:rPr>
              <a:pPr>
                <a:defRPr/>
              </a:pPr>
              <a:t>3</a:t>
            </a:fld>
            <a:endParaRPr lang="en-US" sz="1000" dirty="0">
              <a:solidFill>
                <a:srgbClr val="002060"/>
              </a:solidFill>
              <a:latin typeface="Calibri" pitchFamily="34" charset="0"/>
            </a:endParaRPr>
          </a:p>
        </p:txBody>
      </p:sp>
      <p:sp>
        <p:nvSpPr>
          <p:cNvPr id="2" name="Titolo 1"/>
          <p:cNvSpPr>
            <a:spLocks noGrp="1"/>
          </p:cNvSpPr>
          <p:nvPr>
            <p:ph type="title"/>
          </p:nvPr>
        </p:nvSpPr>
        <p:spPr/>
        <p:txBody>
          <a:bodyPr rtlCol="0"/>
          <a:lstStyle/>
          <a:p>
            <a:pPr rtl="0"/>
            <a:r>
              <a:rPr lang="fr-FR" b="1">
                <a:solidFill>
                  <a:schemeClr val="tx2"/>
                </a:solidFill>
              </a:rPr>
              <a:t>Définition</a:t>
            </a:r>
            <a:endParaRPr lang="en-US" b="1" dirty="0">
              <a:solidFill>
                <a:schemeClr val="tx2"/>
              </a:solidFill>
            </a:endParaRPr>
          </a:p>
        </p:txBody>
      </p:sp>
      <p:sp>
        <p:nvSpPr>
          <p:cNvPr id="4" name="CasellaDiTesto 3"/>
          <p:cNvSpPr txBox="1"/>
          <p:nvPr/>
        </p:nvSpPr>
        <p:spPr>
          <a:xfrm>
            <a:off x="611560" y="1196752"/>
            <a:ext cx="8064896" cy="830997"/>
          </a:xfrm>
          <a:prstGeom prst="rect">
            <a:avLst/>
          </a:prstGeom>
          <a:solidFill>
            <a:schemeClr val="accent5">
              <a:lumMod val="20000"/>
              <a:lumOff val="80000"/>
            </a:schemeClr>
          </a:solidFill>
          <a:ln>
            <a:solidFill>
              <a:srgbClr val="002060"/>
            </a:solidFill>
          </a:ln>
        </p:spPr>
        <p:txBody>
          <a:bodyPr wrap="square" rtlCol="0">
            <a:spAutoFit/>
          </a:bodyPr>
          <a:lstStyle/>
          <a:p>
            <a:pPr rtl="0"/>
            <a:r>
              <a:rPr lang="fr-FR" sz="1600">
                <a:solidFill>
                  <a:schemeClr val="tx2"/>
                </a:solidFill>
              </a:rPr>
              <a:t>Anomalie (schisis) de la paroi abdominale antérieure, accompagnée d’une hernie du petit intestin et d’une partie du gros intestin, et occasionnellement d’autres organes abdominaux, dans la cavité amniotique et non pas dans le cordon ombilical.</a:t>
            </a:r>
          </a:p>
        </p:txBody>
      </p:sp>
      <p:grpSp>
        <p:nvGrpSpPr>
          <p:cNvPr id="17" name="Gruppo 16" descr="illustration of gastroschisis, a defect of the anterior abdominal wall"/>
          <p:cNvGrpSpPr/>
          <p:nvPr/>
        </p:nvGrpSpPr>
        <p:grpSpPr>
          <a:xfrm>
            <a:off x="623224" y="3487908"/>
            <a:ext cx="3456384" cy="2721247"/>
            <a:chOff x="623224" y="3487908"/>
            <a:chExt cx="3456384" cy="2721247"/>
          </a:xfrm>
        </p:grpSpPr>
        <p:sp>
          <p:nvSpPr>
            <p:cNvPr id="8" name="Rettangolo 7"/>
            <p:cNvSpPr/>
            <p:nvPr/>
          </p:nvSpPr>
          <p:spPr>
            <a:xfrm>
              <a:off x="623224" y="5978323"/>
              <a:ext cx="3444720" cy="230832"/>
            </a:xfrm>
            <a:prstGeom prst="rect">
              <a:avLst/>
            </a:prstGeom>
          </p:spPr>
          <p:txBody>
            <a:bodyPr wrap="square" rtlCol="0">
              <a:spAutoFit/>
            </a:bodyPr>
            <a:lstStyle/>
            <a:p>
              <a:pPr rtl="0"/>
              <a:r>
                <a:rPr lang="fr-FR" sz="900">
                  <a:solidFill>
                    <a:schemeClr val="tx2"/>
                  </a:solidFill>
                </a:rPr>
                <a:t>http://www.cdc.gov/ncbddd/birthdefects/Gastroschisis-graphic.html</a:t>
              </a:r>
              <a:endParaRPr lang="en-US" sz="900" dirty="0">
                <a:solidFill>
                  <a:schemeClr val="tx2"/>
                </a:solidFill>
              </a:endParaRPr>
            </a:p>
          </p:txBody>
        </p:sp>
        <p:pic>
          <p:nvPicPr>
            <p:cNvPr id="39938" name="Picture 2" descr="illustration of gastroschisis, a defect of the anterior abdominal wall"/>
            <p:cNvPicPr>
              <a:picLocks noChangeAspect="1" noChangeArrowheads="1"/>
            </p:cNvPicPr>
            <p:nvPr/>
          </p:nvPicPr>
          <p:blipFill>
            <a:blip r:embed="rId3" cstate="print"/>
            <a:srcRect/>
            <a:stretch>
              <a:fillRect/>
            </a:stretch>
          </p:blipFill>
          <p:spPr bwMode="auto">
            <a:xfrm>
              <a:off x="695232" y="3487908"/>
              <a:ext cx="3384376" cy="2448604"/>
            </a:xfrm>
            <a:prstGeom prst="rect">
              <a:avLst/>
            </a:prstGeom>
            <a:noFill/>
            <a:ln w="9525">
              <a:solidFill>
                <a:srgbClr val="002060"/>
              </a:solidFill>
              <a:miter lim="800000"/>
              <a:headEnd/>
              <a:tailEnd/>
            </a:ln>
          </p:spPr>
        </p:pic>
      </p:grpSp>
      <p:pic>
        <p:nvPicPr>
          <p:cNvPr id="2050" name="Picture 2" descr="\\cdc.gov\private\M319\ile9\Global  inicitaive\surveillance manual\2013 atlas\ECLAMC\1264049152-314x314.jpg  Photograph of gastroschisis"/>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rot="16200000">
            <a:off x="5563067" y="3920098"/>
            <a:ext cx="2808727" cy="194434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939604" y="5229200"/>
            <a:ext cx="1096893" cy="646331"/>
          </a:xfrm>
          <a:prstGeom prst="rect">
            <a:avLst/>
          </a:prstGeom>
          <a:noFill/>
        </p:spPr>
        <p:txBody>
          <a:bodyPr wrap="square" rtlCol="0">
            <a:spAutoFit/>
          </a:bodyPr>
          <a:lstStyle/>
          <a:p>
            <a:pPr rtl="0"/>
            <a:r>
              <a:rPr lang="fr-FR" sz="1200">
                <a:solidFill>
                  <a:schemeClr val="tx2"/>
                </a:solidFill>
              </a:rPr>
              <a:t>Photo reproduite avec l’autorisation de : ECLAMC</a:t>
            </a:r>
            <a:endParaRPr lang="en-US" sz="1200" dirty="0">
              <a:solidFill>
                <a:schemeClr val="tx2"/>
              </a:solidFill>
            </a:endParaRPr>
          </a:p>
        </p:txBody>
      </p:sp>
      <p:grpSp>
        <p:nvGrpSpPr>
          <p:cNvPr id="14" name="Gruppo 13" descr="The words umbilical cord pointing to the umbilical cord in the illustration and photo"/>
          <p:cNvGrpSpPr/>
          <p:nvPr/>
        </p:nvGrpSpPr>
        <p:grpSpPr>
          <a:xfrm>
            <a:off x="2771803" y="3068960"/>
            <a:ext cx="3960437" cy="1584176"/>
            <a:chOff x="2771803" y="2852936"/>
            <a:chExt cx="3960437" cy="1584176"/>
          </a:xfrm>
        </p:grpSpPr>
        <p:cxnSp>
          <p:nvCxnSpPr>
            <p:cNvPr id="11" name="Connettore 2 10"/>
            <p:cNvCxnSpPr>
              <a:stCxn id="9" idx="2"/>
            </p:cNvCxnSpPr>
            <p:nvPr/>
          </p:nvCxnSpPr>
          <p:spPr>
            <a:xfrm flipH="1">
              <a:off x="2771803" y="3253046"/>
              <a:ext cx="1646101" cy="104005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9" idx="2"/>
            </p:cNvCxnSpPr>
            <p:nvPr/>
          </p:nvCxnSpPr>
          <p:spPr>
            <a:xfrm>
              <a:off x="4417904" y="3253046"/>
              <a:ext cx="2314336" cy="118406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3563888" y="2852936"/>
              <a:ext cx="1708032" cy="400110"/>
            </a:xfrm>
            <a:prstGeom prst="rect">
              <a:avLst/>
            </a:prstGeom>
            <a:noFill/>
          </p:spPr>
          <p:txBody>
            <a:bodyPr wrap="none" rtlCol="0">
              <a:spAutoFit/>
            </a:bodyPr>
            <a:lstStyle/>
            <a:p>
              <a:pPr rtl="0"/>
              <a:r>
                <a:rPr lang="fr-FR" sz="2000" b="1">
                  <a:solidFill>
                    <a:schemeClr val="tx2"/>
                  </a:solidFill>
                </a:rPr>
                <a:t>Cordon ombilical</a:t>
              </a:r>
              <a:endParaRPr lang="it-IT" sz="2000" b="1" dirty="0">
                <a:solidFill>
                  <a:schemeClr val="tx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rgbClr val="002060"/>
                </a:solidFill>
                <a:latin typeface="Calibri" pitchFamily="34" charset="0"/>
              </a:rPr>
              <a:t>Laparoschisis</a:t>
            </a:r>
            <a:r>
              <a:rPr lang="fr-FR" sz="1100" b="1" dirty="0">
                <a:solidFill>
                  <a:srgbClr val="002060"/>
                </a:solidFill>
                <a:latin typeface="Calibri" pitchFamily="34" charset="0"/>
              </a:rPr>
              <a:t>                                                                              						</a:t>
            </a:r>
            <a:r>
              <a:rPr lang="fr-FR" sz="1000" dirty="0">
                <a:solidFill>
                  <a:srgbClr val="002060"/>
                </a:solidFill>
                <a:latin typeface="Calibri" pitchFamily="34" charset="0"/>
              </a:rPr>
              <a:t>| </a:t>
            </a:r>
            <a:fld id="{4F5FC554-56D4-46C3-91CC-42DA98CF391D}" type="slidenum">
              <a:rPr lang="en-US" sz="1000">
                <a:solidFill>
                  <a:srgbClr val="002060"/>
                </a:solidFill>
                <a:latin typeface="Calibri" pitchFamily="34" charset="0"/>
              </a:rPr>
              <a:pPr>
                <a:defRPr/>
              </a:pPr>
              <a:t>4</a:t>
            </a:fld>
            <a:endParaRPr lang="en-US" sz="1000" dirty="0">
              <a:solidFill>
                <a:srgbClr val="002060"/>
              </a:solidFill>
              <a:latin typeface="Calibri" pitchFamily="34" charset="0"/>
            </a:endParaRPr>
          </a:p>
        </p:txBody>
      </p:sp>
      <p:sp>
        <p:nvSpPr>
          <p:cNvPr id="2" name="Titolo 1"/>
          <p:cNvSpPr>
            <a:spLocks noGrp="1"/>
          </p:cNvSpPr>
          <p:nvPr>
            <p:ph type="title"/>
          </p:nvPr>
        </p:nvSpPr>
        <p:spPr/>
        <p:txBody>
          <a:bodyPr rtlCol="0">
            <a:noAutofit/>
          </a:bodyPr>
          <a:lstStyle/>
          <a:p>
            <a:pPr rtl="0"/>
            <a:r>
              <a:rPr lang="fr-FR" sz="3200" b="1" dirty="0">
                <a:solidFill>
                  <a:schemeClr val="tx2"/>
                </a:solidFill>
              </a:rPr>
              <a:t>Étiologie du laparoschisis : </a:t>
            </a:r>
            <a:r>
              <a:rPr lang="en-US" sz="3200" b="1" dirty="0">
                <a:solidFill>
                  <a:schemeClr val="tx2"/>
                </a:solidFill>
              </a:rPr>
              <a:t/>
            </a:r>
            <a:br>
              <a:rPr lang="en-US" sz="3200" b="1" dirty="0">
                <a:solidFill>
                  <a:schemeClr val="tx2"/>
                </a:solidFill>
              </a:rPr>
            </a:br>
            <a:r>
              <a:rPr lang="en-US" sz="3200" b="1" dirty="0" smtClean="0">
                <a:solidFill>
                  <a:schemeClr val="tx2"/>
                </a:solidFill>
              </a:rPr>
              <a:t>d</a:t>
            </a:r>
            <a:r>
              <a:rPr lang="fr-FR" sz="3200" b="1" dirty="0" err="1" smtClean="0">
                <a:solidFill>
                  <a:schemeClr val="tx2"/>
                </a:solidFill>
              </a:rPr>
              <a:t>isruption</a:t>
            </a:r>
            <a:r>
              <a:rPr lang="fr-FR" sz="3200" b="1" dirty="0" smtClean="0">
                <a:solidFill>
                  <a:schemeClr val="tx2"/>
                </a:solidFill>
              </a:rPr>
              <a:t> </a:t>
            </a:r>
            <a:r>
              <a:rPr lang="fr-FR" sz="3200" b="1" dirty="0">
                <a:solidFill>
                  <a:schemeClr val="tx2"/>
                </a:solidFill>
              </a:rPr>
              <a:t>ou malformation ?</a:t>
            </a:r>
            <a:endParaRPr lang="en-US" sz="3200" dirty="0">
              <a:solidFill>
                <a:schemeClr val="tx2"/>
              </a:solidFill>
            </a:endParaRPr>
          </a:p>
        </p:txBody>
      </p:sp>
      <p:sp>
        <p:nvSpPr>
          <p:cNvPr id="5" name="CasellaDiTesto 4"/>
          <p:cNvSpPr txBox="1"/>
          <p:nvPr/>
        </p:nvSpPr>
        <p:spPr>
          <a:xfrm>
            <a:off x="435744" y="5765194"/>
            <a:ext cx="8322163" cy="400110"/>
          </a:xfrm>
          <a:prstGeom prst="rect">
            <a:avLst/>
          </a:prstGeom>
          <a:solidFill>
            <a:schemeClr val="accent1">
              <a:lumMod val="40000"/>
              <a:lumOff val="60000"/>
            </a:schemeClr>
          </a:solidFill>
          <a:ln>
            <a:solidFill>
              <a:schemeClr val="accent1"/>
            </a:solidFill>
          </a:ln>
        </p:spPr>
        <p:txBody>
          <a:bodyPr wrap="square" rtlCol="0">
            <a:spAutoFit/>
          </a:bodyPr>
          <a:lstStyle/>
          <a:p>
            <a:pPr algn="ctr" rtl="0"/>
            <a:r>
              <a:rPr lang="fr-FR" sz="2000" b="1">
                <a:solidFill>
                  <a:schemeClr val="tx2"/>
                </a:solidFill>
              </a:rPr>
              <a:t>La différence est pertinente pour l’interprétation des études étiologiques </a:t>
            </a:r>
            <a:endParaRPr lang="en-US" sz="2000" b="1" dirty="0">
              <a:solidFill>
                <a:schemeClr val="tx2"/>
              </a:solidFill>
            </a:endParaRPr>
          </a:p>
        </p:txBody>
      </p:sp>
      <p:sp>
        <p:nvSpPr>
          <p:cNvPr id="3" name="Segnaposto contenuto 2"/>
          <p:cNvSpPr>
            <a:spLocks noGrp="1"/>
          </p:cNvSpPr>
          <p:nvPr>
            <p:ph idx="1"/>
          </p:nvPr>
        </p:nvSpPr>
        <p:spPr/>
        <p:txBody>
          <a:bodyPr rtlCol="0">
            <a:normAutofit/>
          </a:bodyPr>
          <a:lstStyle/>
          <a:p>
            <a:pPr rtl="0"/>
            <a:r>
              <a:rPr lang="fr-FR" sz="2200" b="1">
                <a:solidFill>
                  <a:schemeClr val="tx2"/>
                </a:solidFill>
              </a:rPr>
              <a:t>Disruption</a:t>
            </a:r>
          </a:p>
          <a:p>
            <a:pPr lvl="1" rtl="0">
              <a:buFont typeface="Arial" panose="020B0604020202020204" pitchFamily="34" charset="0"/>
              <a:buChar char="•"/>
            </a:pPr>
            <a:r>
              <a:rPr lang="fr-FR" sz="2200">
                <a:solidFill>
                  <a:schemeClr val="tx2"/>
                </a:solidFill>
              </a:rPr>
              <a:t>Origine vasculaire : anomalie de l’artère omphalomésentérique, menant à un infarcissement et à une nécrose de la base du cordon ombilical avec une hernie consécutive de l’intestin*</a:t>
            </a:r>
          </a:p>
          <a:p>
            <a:pPr rtl="0"/>
            <a:r>
              <a:rPr lang="fr-FR" sz="2200" b="1">
                <a:solidFill>
                  <a:schemeClr val="tx2"/>
                </a:solidFill>
              </a:rPr>
              <a:t>Malformation</a:t>
            </a:r>
          </a:p>
          <a:p>
            <a:pPr lvl="1" rtl="0">
              <a:buFont typeface="Arial" panose="020B0604020202020204" pitchFamily="34" charset="0"/>
              <a:buChar char="•"/>
            </a:pPr>
            <a:r>
              <a:rPr lang="fr-FR" sz="2200">
                <a:solidFill>
                  <a:schemeClr val="tx2"/>
                </a:solidFill>
              </a:rPr>
              <a:t>Anomalie principale de la fermeture de la paroi corporelle : occurrence proposée pendant les </a:t>
            </a:r>
            <a:r>
              <a:rPr lang="fr-FR" sz="2200" b="1">
                <a:solidFill>
                  <a:schemeClr val="tx2"/>
                </a:solidFill>
              </a:rPr>
              <a:t>3 à 5 semaines</a:t>
            </a:r>
            <a:r>
              <a:rPr lang="fr-FR" sz="2200">
                <a:solidFill>
                  <a:schemeClr val="tx2"/>
                </a:solidFill>
              </a:rPr>
              <a:t> (21 à 35 jours) </a:t>
            </a:r>
            <a:r>
              <a:rPr lang="fr-FR" sz="2200" b="1">
                <a:solidFill>
                  <a:schemeClr val="tx2"/>
                </a:solidFill>
              </a:rPr>
              <a:t>suivant la conception**</a:t>
            </a:r>
            <a:endParaRPr lang="en-US" sz="2200" dirty="0">
              <a:solidFill>
                <a:schemeClr val="tx2"/>
              </a:solidFill>
            </a:endParaRPr>
          </a:p>
          <a:p>
            <a:pPr marL="457200" lvl="1" indent="0" rtl="0">
              <a:buNone/>
            </a:pPr>
            <a:endParaRPr lang="en-US" sz="2200" dirty="0">
              <a:solidFill>
                <a:schemeClr val="tx2"/>
              </a:solidFill>
            </a:endParaRPr>
          </a:p>
        </p:txBody>
      </p:sp>
      <p:sp>
        <p:nvSpPr>
          <p:cNvPr id="4" name="Rectangle 3"/>
          <p:cNvSpPr/>
          <p:nvPr/>
        </p:nvSpPr>
        <p:spPr>
          <a:xfrm>
            <a:off x="227795" y="4704417"/>
            <a:ext cx="4572000" cy="646331"/>
          </a:xfrm>
          <a:prstGeom prst="rect">
            <a:avLst/>
          </a:prstGeom>
        </p:spPr>
        <p:txBody>
          <a:bodyPr rtlCol="0">
            <a:spAutoFit/>
          </a:bodyPr>
          <a:lstStyle/>
          <a:p>
            <a:pPr rtl="0"/>
            <a:r>
              <a:rPr lang="fr-FR">
                <a:solidFill>
                  <a:schemeClr val="tx2"/>
                </a:solidFill>
              </a:rPr>
              <a:t>*Source : Hoyme et al. J Pediatr, 1981 </a:t>
            </a:r>
          </a:p>
          <a:p>
            <a:pPr rtl="0"/>
            <a:r>
              <a:rPr lang="fr-FR">
                <a:solidFill>
                  <a:schemeClr val="tx2"/>
                </a:solidFill>
              </a:rPr>
              <a:t>** Source : Feldkamp et al. AJMG, 2007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edge">
                                      <p:cBhvr>
                                        <p:cTn id="15" dur="2000"/>
                                        <p:tgtEl>
                                          <p:spTgt spid="3">
                                            <p:txEl>
                                              <p:pRg st="2" end="2"/>
                                            </p:txEl>
                                          </p:spTgt>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edg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edg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rgbClr val="002060"/>
                </a:solidFill>
                <a:latin typeface="Calibri" pitchFamily="34" charset="0"/>
              </a:rPr>
              <a:t>Laparoschisis</a:t>
            </a:r>
            <a:r>
              <a:rPr lang="fr-FR" sz="1100" b="1" dirty="0">
                <a:solidFill>
                  <a:srgbClr val="002060"/>
                </a:solidFill>
                <a:latin typeface="Calibri" pitchFamily="34" charset="0"/>
              </a:rPr>
              <a:t>                                                                              						</a:t>
            </a:r>
            <a:r>
              <a:rPr lang="fr-FR" sz="1000" dirty="0">
                <a:solidFill>
                  <a:srgbClr val="002060"/>
                </a:solidFill>
                <a:latin typeface="Calibri" pitchFamily="34" charset="0"/>
              </a:rPr>
              <a:t>| </a:t>
            </a:r>
            <a:fld id="{4F5FC554-56D4-46C3-91CC-42DA98CF391D}" type="slidenum">
              <a:rPr lang="en-US" sz="1000">
                <a:solidFill>
                  <a:srgbClr val="002060"/>
                </a:solidFill>
                <a:latin typeface="Calibri" pitchFamily="34" charset="0"/>
              </a:rPr>
              <a:pPr>
                <a:defRPr/>
              </a:pPr>
              <a:t>5</a:t>
            </a:fld>
            <a:endParaRPr lang="en-US" sz="1000" dirty="0">
              <a:solidFill>
                <a:srgbClr val="002060"/>
              </a:solidFill>
              <a:latin typeface="Calibri" pitchFamily="34" charset="0"/>
            </a:endParaRPr>
          </a:p>
        </p:txBody>
      </p:sp>
      <p:sp>
        <p:nvSpPr>
          <p:cNvPr id="2" name="Titolo 1"/>
          <p:cNvSpPr>
            <a:spLocks noGrp="1"/>
          </p:cNvSpPr>
          <p:nvPr>
            <p:ph type="title"/>
          </p:nvPr>
        </p:nvSpPr>
        <p:spPr/>
        <p:txBody>
          <a:bodyPr rtlCol="0">
            <a:normAutofit/>
          </a:bodyPr>
          <a:lstStyle/>
          <a:p>
            <a:pPr rtl="0"/>
            <a:r>
              <a:rPr lang="fr-FR" sz="3200" b="1">
                <a:solidFill>
                  <a:schemeClr val="tx2"/>
                </a:solidFill>
              </a:rPr>
              <a:t>Caractéristiques cliniques principales</a:t>
            </a:r>
            <a:endParaRPr lang="en-US" sz="3200" b="1" dirty="0">
              <a:solidFill>
                <a:schemeClr val="tx2"/>
              </a:solidFill>
            </a:endParaRPr>
          </a:p>
        </p:txBody>
      </p:sp>
      <p:sp>
        <p:nvSpPr>
          <p:cNvPr id="4" name="Rectangle 3"/>
          <p:cNvSpPr/>
          <p:nvPr/>
        </p:nvSpPr>
        <p:spPr>
          <a:xfrm>
            <a:off x="539303" y="1196752"/>
            <a:ext cx="8353177" cy="1862048"/>
          </a:xfrm>
          <a:prstGeom prst="rect">
            <a:avLst/>
          </a:prstGeom>
        </p:spPr>
        <p:txBody>
          <a:bodyPr wrap="square" rtlCol="0">
            <a:spAutoFit/>
          </a:bodyPr>
          <a:lstStyle/>
          <a:p>
            <a:pPr marL="342900" indent="-342900" rtl="0">
              <a:buClr>
                <a:schemeClr val="tx2"/>
              </a:buClr>
              <a:buSzPct val="100000"/>
              <a:buFont typeface="Arial" panose="020B0604020202020204" pitchFamily="34" charset="0"/>
              <a:buChar char="•"/>
            </a:pPr>
            <a:r>
              <a:rPr lang="fr-FR" sz="2300" dirty="0">
                <a:solidFill>
                  <a:schemeClr val="tx2"/>
                </a:solidFill>
              </a:rPr>
              <a:t>L’ouverture</a:t>
            </a:r>
            <a:r>
              <a:rPr lang="fr-FR" sz="2300" dirty="0">
                <a:solidFill>
                  <a:srgbClr val="FF0000"/>
                </a:solidFill>
              </a:rPr>
              <a:t> </a:t>
            </a:r>
            <a:r>
              <a:rPr lang="fr-FR" sz="2300" dirty="0">
                <a:solidFill>
                  <a:schemeClr val="tx2"/>
                </a:solidFill>
              </a:rPr>
              <a:t>se produit sur le côté du cordon ombilical (en général à droite)</a:t>
            </a:r>
            <a:endParaRPr lang="en-US" sz="2300" dirty="0">
              <a:solidFill>
                <a:schemeClr val="tx2"/>
              </a:solidFill>
            </a:endParaRPr>
          </a:p>
          <a:p>
            <a:pPr marL="342900" indent="-342900" rtl="0">
              <a:buClr>
                <a:schemeClr val="tx2"/>
              </a:buClr>
              <a:buSzPct val="100000"/>
              <a:buFont typeface="Arial" panose="020B0604020202020204" pitchFamily="34" charset="0"/>
              <a:buChar char="•"/>
            </a:pPr>
            <a:r>
              <a:rPr lang="fr-FR" sz="2300" dirty="0">
                <a:solidFill>
                  <a:schemeClr val="tx2"/>
                </a:solidFill>
              </a:rPr>
              <a:t>Les organes formant la hernie n’ont pas de membrane protectrice</a:t>
            </a:r>
            <a:endParaRPr lang="en-US" sz="2300" dirty="0">
              <a:solidFill>
                <a:schemeClr val="tx2"/>
              </a:solidFill>
            </a:endParaRPr>
          </a:p>
          <a:p>
            <a:pPr marL="342900" indent="-342900" rtl="0">
              <a:buClr>
                <a:schemeClr val="tx2"/>
              </a:buClr>
              <a:buSzPct val="100000"/>
              <a:buFont typeface="Arial" panose="020B0604020202020204" pitchFamily="34" charset="0"/>
              <a:buChar char="•"/>
            </a:pPr>
            <a:r>
              <a:rPr lang="fr-FR" sz="2300" dirty="0">
                <a:solidFill>
                  <a:schemeClr val="tx2"/>
                </a:solidFill>
              </a:rPr>
              <a:t>Le contenu abdominal saillant peut être emmêlé et couvert d’une matière fibreuse épaisse</a:t>
            </a:r>
            <a:endParaRPr lang="en-US" sz="2300" dirty="0">
              <a:solidFill>
                <a:schemeClr val="tx2"/>
              </a:solidFill>
            </a:endParaRPr>
          </a:p>
        </p:txBody>
      </p:sp>
      <p:graphicFrame>
        <p:nvGraphicFramePr>
          <p:cNvPr id="3" name="Tabella 2" descr="Table of main clinical features of gastroschisis"/>
          <p:cNvGraphicFramePr>
            <a:graphicFrameLocks noGrp="1"/>
          </p:cNvGraphicFramePr>
          <p:nvPr>
            <p:extLst>
              <p:ext uri="{D42A27DB-BD31-4B8C-83A1-F6EECF244321}">
                <p14:modId xmlns:p14="http://schemas.microsoft.com/office/powerpoint/2010/main" xmlns="" val="917435805"/>
              </p:ext>
            </p:extLst>
          </p:nvPr>
        </p:nvGraphicFramePr>
        <p:xfrm>
          <a:off x="611560" y="3212976"/>
          <a:ext cx="7992888" cy="2592288"/>
        </p:xfrm>
        <a:graphic>
          <a:graphicData uri="http://schemas.openxmlformats.org/drawingml/2006/table">
            <a:tbl>
              <a:tblPr firstRow="1" bandRow="1">
                <a:tableStyleId>{5C22544A-7EE6-4342-B048-85BDC9FD1C3A}</a:tableStyleId>
              </a:tblPr>
              <a:tblGrid>
                <a:gridCol w="2801531">
                  <a:extLst>
                    <a:ext uri="{9D8B030D-6E8A-4147-A177-3AD203B41FA5}">
                      <a16:colId xmlns:a16="http://schemas.microsoft.com/office/drawing/2014/main" xmlns="" val="20000"/>
                    </a:ext>
                  </a:extLst>
                </a:gridCol>
                <a:gridCol w="5191357">
                  <a:extLst>
                    <a:ext uri="{9D8B030D-6E8A-4147-A177-3AD203B41FA5}">
                      <a16:colId xmlns:a16="http://schemas.microsoft.com/office/drawing/2014/main" xmlns="" val="20001"/>
                    </a:ext>
                  </a:extLst>
                </a:gridCol>
              </a:tblGrid>
              <a:tr h="936104">
                <a:tc>
                  <a:txBody>
                    <a:bodyPr/>
                    <a:lstStyle/>
                    <a:p>
                      <a:pPr algn="ctr" rtl="0"/>
                      <a:r>
                        <a:rPr lang="fr-FR" sz="2400" noProof="0">
                          <a:solidFill>
                            <a:srgbClr val="002060"/>
                          </a:solidFill>
                        </a:rPr>
                        <a:t>Caractéristiques</a:t>
                      </a:r>
                      <a:endParaRPr lang="en-US" sz="2400" noProof="0" dirty="0">
                        <a:solidFill>
                          <a:srgbClr val="002060"/>
                        </a:solidFill>
                      </a:endParaRPr>
                    </a:p>
                  </a:txBody>
                  <a:tcPr anchor="ctr">
                    <a:solidFill>
                      <a:schemeClr val="accent1">
                        <a:lumMod val="40000"/>
                        <a:lumOff val="60000"/>
                      </a:schemeClr>
                    </a:solidFill>
                  </a:tcPr>
                </a:tc>
                <a:tc>
                  <a:txBody>
                    <a:bodyPr/>
                    <a:lstStyle/>
                    <a:p>
                      <a:pPr algn="ctr" rtl="0"/>
                      <a:r>
                        <a:rPr lang="fr-FR" sz="2400" noProof="0">
                          <a:solidFill>
                            <a:srgbClr val="002060"/>
                          </a:solidFill>
                        </a:rPr>
                        <a:t>Résultats typiques</a:t>
                      </a:r>
                      <a:endParaRPr lang="en-US" sz="2400" noProof="0" dirty="0">
                        <a:solidFill>
                          <a:srgbClr val="002060"/>
                        </a:solidFill>
                      </a:endParaRPr>
                    </a:p>
                  </a:txBody>
                  <a:tcPr anchor="ctr">
                    <a:solidFill>
                      <a:schemeClr val="accent1">
                        <a:lumMod val="40000"/>
                        <a:lumOff val="60000"/>
                      </a:schemeClr>
                    </a:solidFill>
                  </a:tcPr>
                </a:tc>
                <a:extLst>
                  <a:ext uri="{0D108BD9-81ED-4DB2-BD59-A6C34878D82A}">
                    <a16:rowId xmlns:a16="http://schemas.microsoft.com/office/drawing/2014/main" xmlns="" val="10000"/>
                  </a:ext>
                </a:extLst>
              </a:tr>
              <a:tr h="936104">
                <a:tc>
                  <a:txBody>
                    <a:bodyPr/>
                    <a:lstStyle/>
                    <a:p>
                      <a:pPr rtl="0"/>
                      <a:r>
                        <a:rPr lang="fr-FR" sz="2400" noProof="0">
                          <a:solidFill>
                            <a:schemeClr val="tx2"/>
                          </a:solidFill>
                        </a:rPr>
                        <a:t>Malformations associées</a:t>
                      </a:r>
                      <a:endParaRPr lang="en-US" sz="2400" noProof="0" dirty="0">
                        <a:solidFill>
                          <a:schemeClr val="tx2"/>
                        </a:solidFill>
                      </a:endParaRPr>
                    </a:p>
                  </a:txBody>
                  <a:tcPr anchor="ctr">
                    <a:solidFill>
                      <a:schemeClr val="accent3">
                        <a:lumMod val="40000"/>
                        <a:lumOff val="60000"/>
                      </a:schemeClr>
                    </a:solidFill>
                  </a:tcPr>
                </a:tc>
                <a:tc>
                  <a:txBody>
                    <a:bodyPr/>
                    <a:lstStyle/>
                    <a:p>
                      <a:pPr rtl="0"/>
                      <a:r>
                        <a:rPr lang="fr-FR" sz="2400" noProof="0">
                          <a:solidFill>
                            <a:schemeClr val="tx2"/>
                          </a:solidFill>
                        </a:rPr>
                        <a:t>16,6 % (1,7 % chromosomique)*</a:t>
                      </a:r>
                      <a:endParaRPr lang="en-US" sz="2400" noProof="0" dirty="0">
                        <a:solidFill>
                          <a:schemeClr val="tx2"/>
                        </a:solidFill>
                      </a:endParaRPr>
                    </a:p>
                  </a:txBody>
                  <a:tcPr anchor="ctr">
                    <a:solidFill>
                      <a:schemeClr val="accent3">
                        <a:lumMod val="40000"/>
                        <a:lumOff val="60000"/>
                      </a:schemeClr>
                    </a:solidFill>
                  </a:tcPr>
                </a:tc>
                <a:extLst>
                  <a:ext uri="{0D108BD9-81ED-4DB2-BD59-A6C34878D82A}">
                    <a16:rowId xmlns:a16="http://schemas.microsoft.com/office/drawing/2014/main" xmlns="" val="10001"/>
                  </a:ext>
                </a:extLst>
              </a:tr>
              <a:tr h="720080">
                <a:tc>
                  <a:txBody>
                    <a:bodyPr/>
                    <a:lstStyle/>
                    <a:p>
                      <a:pPr rtl="0"/>
                      <a:r>
                        <a:rPr lang="fr-FR" sz="2400" noProof="0">
                          <a:solidFill>
                            <a:schemeClr val="tx2"/>
                          </a:solidFill>
                        </a:rPr>
                        <a:t>Syndromes </a:t>
                      </a:r>
                      <a:endParaRPr lang="en-US" sz="2400" noProof="0" dirty="0">
                        <a:solidFill>
                          <a:schemeClr val="tx2"/>
                        </a:solidFill>
                      </a:endParaRPr>
                    </a:p>
                  </a:txBody>
                  <a:tcPr anchor="ctr">
                    <a:solidFill>
                      <a:schemeClr val="accent3">
                        <a:lumMod val="40000"/>
                        <a:lumOff val="60000"/>
                      </a:schemeClr>
                    </a:solidFill>
                  </a:tcPr>
                </a:tc>
                <a:tc>
                  <a:txBody>
                    <a:bodyPr/>
                    <a:lstStyle/>
                    <a:p>
                      <a:pPr rtl="0"/>
                      <a:r>
                        <a:rPr lang="fr-FR" sz="2400" noProof="0">
                          <a:solidFill>
                            <a:schemeClr val="tx2"/>
                          </a:solidFill>
                        </a:rPr>
                        <a:t>Extrêmement rare</a:t>
                      </a:r>
                      <a:endParaRPr lang="en-US" sz="2400" noProof="0" dirty="0">
                        <a:solidFill>
                          <a:schemeClr val="tx2"/>
                        </a:solidFill>
                      </a:endParaRPr>
                    </a:p>
                  </a:txBody>
                  <a:tcPr anchor="ctr">
                    <a:solidFill>
                      <a:schemeClr val="accent3">
                        <a:lumMod val="40000"/>
                        <a:lumOff val="60000"/>
                      </a:schemeClr>
                    </a:solidFill>
                  </a:tcPr>
                </a:tc>
                <a:extLst>
                  <a:ext uri="{0D108BD9-81ED-4DB2-BD59-A6C34878D82A}">
                    <a16:rowId xmlns:a16="http://schemas.microsoft.com/office/drawing/2014/main" xmlns="" val="10002"/>
                  </a:ext>
                </a:extLst>
              </a:tr>
            </a:tbl>
          </a:graphicData>
        </a:graphic>
      </p:graphicFrame>
      <p:sp>
        <p:nvSpPr>
          <p:cNvPr id="5" name="Rectangle 4"/>
          <p:cNvSpPr/>
          <p:nvPr/>
        </p:nvSpPr>
        <p:spPr>
          <a:xfrm>
            <a:off x="36004" y="6016079"/>
            <a:ext cx="6912260" cy="369332"/>
          </a:xfrm>
          <a:prstGeom prst="rect">
            <a:avLst/>
          </a:prstGeom>
        </p:spPr>
        <p:txBody>
          <a:bodyPr wrap="square" rtlCol="0">
            <a:spAutoFit/>
          </a:bodyPr>
          <a:lstStyle/>
          <a:p>
            <a:pPr rtl="0"/>
            <a:r>
              <a:rPr lang="fr-FR" dirty="0">
                <a:solidFill>
                  <a:schemeClr val="tx2"/>
                </a:solidFill>
              </a:rPr>
              <a:t>* Source : </a:t>
            </a:r>
            <a:r>
              <a:rPr lang="fr-FR" dirty="0" err="1">
                <a:solidFill>
                  <a:schemeClr val="tx2"/>
                </a:solidFill>
              </a:rPr>
              <a:t>Stoll</a:t>
            </a:r>
            <a:r>
              <a:rPr lang="fr-FR" dirty="0">
                <a:solidFill>
                  <a:schemeClr val="tx2"/>
                </a:solidFill>
              </a:rPr>
              <a:t> et al 2008. Am J of Med </a:t>
            </a:r>
            <a:r>
              <a:rPr lang="fr-FR" dirty="0" err="1">
                <a:solidFill>
                  <a:schemeClr val="tx2"/>
                </a:solidFill>
              </a:rPr>
              <a:t>Gen</a:t>
            </a:r>
            <a:r>
              <a:rPr lang="fr-FR" dirty="0">
                <a:solidFill>
                  <a:schemeClr val="tx2"/>
                </a:solidFill>
              </a:rPr>
              <a:t> Part A 146A:1280-1285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rgbClr val="002060"/>
                </a:solidFill>
                <a:latin typeface="Calibri" pitchFamily="34" charset="0"/>
              </a:rPr>
              <a:t>Laparoschisis</a:t>
            </a:r>
            <a:r>
              <a:rPr lang="fr-FR" sz="1100" b="1" dirty="0">
                <a:solidFill>
                  <a:srgbClr val="002060"/>
                </a:solidFill>
                <a:latin typeface="Calibri" pitchFamily="34" charset="0"/>
              </a:rPr>
              <a:t>                                                                              						</a:t>
            </a:r>
            <a:r>
              <a:rPr lang="fr-FR" sz="1000" dirty="0">
                <a:solidFill>
                  <a:srgbClr val="002060"/>
                </a:solidFill>
                <a:latin typeface="Calibri" pitchFamily="34" charset="0"/>
              </a:rPr>
              <a:t>| </a:t>
            </a:r>
            <a:fld id="{4F5FC554-56D4-46C3-91CC-42DA98CF391D}" type="slidenum">
              <a:rPr lang="en-US" sz="1000">
                <a:solidFill>
                  <a:srgbClr val="002060"/>
                </a:solidFill>
                <a:latin typeface="Calibri" pitchFamily="34" charset="0"/>
              </a:rPr>
              <a:pPr>
                <a:defRPr/>
              </a:pPr>
              <a:t>6</a:t>
            </a:fld>
            <a:endParaRPr lang="en-US" sz="1000" dirty="0">
              <a:solidFill>
                <a:srgbClr val="002060"/>
              </a:solidFill>
              <a:latin typeface="Calibri" pitchFamily="34" charset="0"/>
            </a:endParaRPr>
          </a:p>
        </p:txBody>
      </p:sp>
      <p:sp>
        <p:nvSpPr>
          <p:cNvPr id="2" name="Titolo 1"/>
          <p:cNvSpPr>
            <a:spLocks noGrp="1"/>
          </p:cNvSpPr>
          <p:nvPr>
            <p:ph type="title"/>
          </p:nvPr>
        </p:nvSpPr>
        <p:spPr>
          <a:xfrm>
            <a:off x="457200" y="89655"/>
            <a:ext cx="8229600" cy="1143000"/>
          </a:xfrm>
        </p:spPr>
        <p:txBody>
          <a:bodyPr rtlCol="0">
            <a:normAutofit/>
          </a:bodyPr>
          <a:lstStyle/>
          <a:p>
            <a:pPr rtl="0"/>
            <a:r>
              <a:rPr lang="fr-FR" sz="3200" b="1">
                <a:solidFill>
                  <a:schemeClr val="tx2"/>
                </a:solidFill>
              </a:rPr>
              <a:t>Caractéristiques épidémiologiques principales</a:t>
            </a:r>
            <a:endParaRPr lang="en-US" sz="3200" b="1" dirty="0">
              <a:solidFill>
                <a:schemeClr val="tx2"/>
              </a:solidFill>
            </a:endParaRPr>
          </a:p>
        </p:txBody>
      </p:sp>
      <p:graphicFrame>
        <p:nvGraphicFramePr>
          <p:cNvPr id="4" name="Segnaposto contenuto 3" descr="table of main epidemiological features showing prevalence and reasons for variability of prevalence"/>
          <p:cNvGraphicFramePr>
            <a:graphicFrameLocks noGrp="1"/>
          </p:cNvGraphicFramePr>
          <p:nvPr>
            <p:ph idx="1"/>
            <p:extLst>
              <p:ext uri="{D42A27DB-BD31-4B8C-83A1-F6EECF244321}">
                <p14:modId xmlns:p14="http://schemas.microsoft.com/office/powerpoint/2010/main" xmlns="" val="3940182388"/>
              </p:ext>
            </p:extLst>
          </p:nvPr>
        </p:nvGraphicFramePr>
        <p:xfrm>
          <a:off x="457200" y="1155697"/>
          <a:ext cx="8229600" cy="4081080"/>
        </p:xfrm>
        <a:graphic>
          <a:graphicData uri="http://schemas.openxmlformats.org/drawingml/2006/table">
            <a:tbl>
              <a:tblPr firstRow="1" bandRow="1">
                <a:tableStyleId>{5C22544A-7EE6-4342-B048-85BDC9FD1C3A}</a:tableStyleId>
              </a:tblPr>
              <a:tblGrid>
                <a:gridCol w="2602632">
                  <a:extLst>
                    <a:ext uri="{9D8B030D-6E8A-4147-A177-3AD203B41FA5}">
                      <a16:colId xmlns:a16="http://schemas.microsoft.com/office/drawing/2014/main" xmlns="" val="20000"/>
                    </a:ext>
                  </a:extLst>
                </a:gridCol>
                <a:gridCol w="5626968">
                  <a:extLst>
                    <a:ext uri="{9D8B030D-6E8A-4147-A177-3AD203B41FA5}">
                      <a16:colId xmlns:a16="http://schemas.microsoft.com/office/drawing/2014/main" xmlns="" val="20001"/>
                    </a:ext>
                  </a:extLst>
                </a:gridCol>
              </a:tblGrid>
              <a:tr h="441351">
                <a:tc>
                  <a:txBody>
                    <a:bodyPr/>
                    <a:lstStyle/>
                    <a:p>
                      <a:pPr algn="ctr" rtl="0"/>
                      <a:r>
                        <a:rPr lang="fr-FR" sz="2400" noProof="0">
                          <a:solidFill>
                            <a:schemeClr val="tx2"/>
                          </a:solidFill>
                        </a:rPr>
                        <a:t>Caractéristiques</a:t>
                      </a:r>
                      <a:endParaRPr lang="en-US" sz="2400" noProof="0" dirty="0">
                        <a:solidFill>
                          <a:schemeClr val="tx2"/>
                        </a:solidFill>
                      </a:endParaRPr>
                    </a:p>
                  </a:txBody>
                  <a:tcPr anchor="ctr">
                    <a:solidFill>
                      <a:schemeClr val="accent1">
                        <a:lumMod val="40000"/>
                        <a:lumOff val="60000"/>
                      </a:schemeClr>
                    </a:solidFill>
                  </a:tcPr>
                </a:tc>
                <a:tc>
                  <a:txBody>
                    <a:bodyPr/>
                    <a:lstStyle/>
                    <a:p>
                      <a:pPr algn="ctr" rtl="0"/>
                      <a:r>
                        <a:rPr lang="fr-FR" sz="2400" noProof="0">
                          <a:solidFill>
                            <a:schemeClr val="tx2"/>
                          </a:solidFill>
                        </a:rPr>
                        <a:t>Résultats typiques</a:t>
                      </a:r>
                      <a:endParaRPr lang="en-US" sz="2400" noProof="0" dirty="0">
                        <a:solidFill>
                          <a:schemeClr val="tx2"/>
                        </a:solidFill>
                      </a:endParaRPr>
                    </a:p>
                  </a:txBody>
                  <a:tcPr anchor="ctr">
                    <a:solidFill>
                      <a:schemeClr val="accent1">
                        <a:lumMod val="40000"/>
                        <a:lumOff val="60000"/>
                      </a:schemeClr>
                    </a:solidFill>
                  </a:tcPr>
                </a:tc>
                <a:extLst>
                  <a:ext uri="{0D108BD9-81ED-4DB2-BD59-A6C34878D82A}">
                    <a16:rowId xmlns:a16="http://schemas.microsoft.com/office/drawing/2014/main" xmlns="" val="10000"/>
                  </a:ext>
                </a:extLst>
              </a:tr>
              <a:tr h="1703640">
                <a:tc>
                  <a:txBody>
                    <a:bodyPr/>
                    <a:lstStyle/>
                    <a:p>
                      <a:pPr rtl="0"/>
                      <a:r>
                        <a:rPr lang="fr-FR" sz="2400" noProof="0">
                          <a:solidFill>
                            <a:schemeClr val="tx2"/>
                          </a:solidFill>
                        </a:rPr>
                        <a:t>Prévalence</a:t>
                      </a:r>
                    </a:p>
                  </a:txBody>
                  <a:tcPr anchor="ctr">
                    <a:solidFill>
                      <a:schemeClr val="accent3">
                        <a:lumMod val="40000"/>
                        <a:lumOff val="60000"/>
                      </a:scheme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noProof="0">
                          <a:solidFill>
                            <a:schemeClr val="tx2"/>
                          </a:solidFill>
                        </a:rPr>
                        <a:t>4,4 pour 10 000 (États-Unis)*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noProof="0">
                          <a:solidFill>
                            <a:schemeClr val="tx2"/>
                          </a:solidFill>
                        </a:rPr>
                        <a:t>2,98 pour 10 000 (Europe)**</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noProof="0">
                          <a:solidFill>
                            <a:schemeClr val="tx2"/>
                          </a:solidFill>
                        </a:rPr>
                        <a:t>En hausse dans certains pays*, **, et plus courant chez les mères jeunes**</a:t>
                      </a:r>
                    </a:p>
                  </a:txBody>
                  <a:tcPr>
                    <a:solidFill>
                      <a:schemeClr val="accent3">
                        <a:lumMod val="40000"/>
                        <a:lumOff val="60000"/>
                      </a:schemeClr>
                    </a:solidFill>
                  </a:tcPr>
                </a:tc>
                <a:extLst>
                  <a:ext uri="{0D108BD9-81ED-4DB2-BD59-A6C34878D82A}">
                    <a16:rowId xmlns:a16="http://schemas.microsoft.com/office/drawing/2014/main" xmlns="" val="10001"/>
                  </a:ext>
                </a:extLst>
              </a:tr>
              <a:tr h="1880865">
                <a:tc>
                  <a:txBody>
                    <a:bodyPr/>
                    <a:lstStyle/>
                    <a:p>
                      <a:pPr rtl="0"/>
                      <a:r>
                        <a:rPr lang="fr-FR" sz="2400" noProof="0">
                          <a:solidFill>
                            <a:schemeClr val="tx2"/>
                          </a:solidFill>
                        </a:rPr>
                        <a:t>Raisons de la variabilité de la prévalence</a:t>
                      </a:r>
                      <a:endParaRPr lang="en-US" sz="2400" noProof="0" dirty="0">
                        <a:solidFill>
                          <a:schemeClr val="tx2"/>
                        </a:solidFill>
                      </a:endParaRPr>
                    </a:p>
                  </a:txBody>
                  <a:tcPr anchor="ctr">
                    <a:solidFill>
                      <a:schemeClr val="accent3">
                        <a:lumMod val="40000"/>
                        <a:lumOff val="60000"/>
                      </a:scheme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noProof="0">
                          <a:solidFill>
                            <a:schemeClr val="tx2"/>
                          </a:solidFill>
                        </a:rPr>
                        <a:t>Confusion de classification avec l’omphalocèle</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noProof="0">
                          <a:solidFill>
                            <a:schemeClr val="tx2"/>
                          </a:solidFill>
                        </a:rPr>
                        <a:t>Différences dans la proportion des mères jeunes et/ou dans la prévalence des facteurs de risque</a:t>
                      </a:r>
                    </a:p>
                  </a:txBody>
                  <a:tcPr>
                    <a:solidFill>
                      <a:schemeClr val="accent3">
                        <a:lumMod val="40000"/>
                        <a:lumOff val="60000"/>
                      </a:schemeClr>
                    </a:solidFill>
                  </a:tcPr>
                </a:tc>
                <a:extLst>
                  <a:ext uri="{0D108BD9-81ED-4DB2-BD59-A6C34878D82A}">
                    <a16:rowId xmlns:a16="http://schemas.microsoft.com/office/drawing/2014/main" xmlns="" val="10002"/>
                  </a:ext>
                </a:extLst>
              </a:tr>
            </a:tbl>
          </a:graphicData>
        </a:graphic>
      </p:graphicFrame>
      <p:sp>
        <p:nvSpPr>
          <p:cNvPr id="3" name="Rectangle 2"/>
          <p:cNvSpPr/>
          <p:nvPr/>
        </p:nvSpPr>
        <p:spPr>
          <a:xfrm>
            <a:off x="457200" y="5411716"/>
            <a:ext cx="8474075" cy="892552"/>
          </a:xfrm>
          <a:prstGeom prst="rect">
            <a:avLst/>
          </a:prstGeom>
        </p:spPr>
        <p:txBody>
          <a:bodyPr wrap="square" rtlCol="0">
            <a:spAutoFit/>
          </a:bodyPr>
          <a:lstStyle/>
          <a:p>
            <a:pPr rtl="0"/>
            <a:r>
              <a:rPr lang="fr-FR" sz="1300" dirty="0">
                <a:solidFill>
                  <a:schemeClr val="tx2"/>
                </a:solidFill>
              </a:rPr>
              <a:t>*Source : </a:t>
            </a:r>
            <a:r>
              <a:rPr lang="fr-FR" sz="1300" dirty="0">
                <a:solidFill>
                  <a:srgbClr val="002060"/>
                </a:solidFill>
              </a:rPr>
              <a:t>Kirby RS, Marshall J, Tanner JP et al. </a:t>
            </a:r>
            <a:r>
              <a:rPr lang="fr-FR" sz="1300" dirty="0" err="1">
                <a:solidFill>
                  <a:srgbClr val="002060"/>
                </a:solidFill>
              </a:rPr>
              <a:t>Prevalence</a:t>
            </a:r>
            <a:r>
              <a:rPr lang="fr-FR" sz="1300" dirty="0">
                <a:solidFill>
                  <a:srgbClr val="002060"/>
                </a:solidFill>
              </a:rPr>
              <a:t> and </a:t>
            </a:r>
            <a:r>
              <a:rPr lang="fr-FR" sz="1300" dirty="0" err="1">
                <a:solidFill>
                  <a:srgbClr val="002060"/>
                </a:solidFill>
              </a:rPr>
              <a:t>Correlates</a:t>
            </a:r>
            <a:r>
              <a:rPr lang="fr-FR" sz="1300" dirty="0">
                <a:solidFill>
                  <a:srgbClr val="002060"/>
                </a:solidFill>
              </a:rPr>
              <a:t> of </a:t>
            </a:r>
            <a:r>
              <a:rPr lang="fr-FR" sz="1300" dirty="0" err="1">
                <a:solidFill>
                  <a:srgbClr val="002060"/>
                </a:solidFill>
              </a:rPr>
              <a:t>Gastroschisis</a:t>
            </a:r>
            <a:r>
              <a:rPr lang="fr-FR" sz="1300" dirty="0">
                <a:solidFill>
                  <a:srgbClr val="002060"/>
                </a:solidFill>
              </a:rPr>
              <a:t> in 15 States, 1995 to 2005 [Prévalence et corrélats du </a:t>
            </a:r>
            <a:r>
              <a:rPr lang="fr-FR" sz="1300" dirty="0" err="1">
                <a:solidFill>
                  <a:srgbClr val="002060"/>
                </a:solidFill>
              </a:rPr>
              <a:t>gastroschisis</a:t>
            </a:r>
            <a:r>
              <a:rPr lang="fr-FR" sz="1300" dirty="0">
                <a:solidFill>
                  <a:srgbClr val="002060"/>
                </a:solidFill>
              </a:rPr>
              <a:t> dans 15 États, de 1995 à 2005]. </a:t>
            </a:r>
            <a:r>
              <a:rPr lang="fr-FR" sz="1300" dirty="0" err="1">
                <a:solidFill>
                  <a:srgbClr val="002060"/>
                </a:solidFill>
              </a:rPr>
              <a:t>Obstet</a:t>
            </a:r>
            <a:r>
              <a:rPr lang="fr-FR" sz="1300" dirty="0">
                <a:solidFill>
                  <a:srgbClr val="002060"/>
                </a:solidFill>
              </a:rPr>
              <a:t> </a:t>
            </a:r>
            <a:r>
              <a:rPr lang="fr-FR" sz="1300" dirty="0" err="1">
                <a:solidFill>
                  <a:srgbClr val="002060"/>
                </a:solidFill>
              </a:rPr>
              <a:t>Gynecol</a:t>
            </a:r>
            <a:r>
              <a:rPr lang="fr-FR" sz="1300" dirty="0">
                <a:solidFill>
                  <a:srgbClr val="002060"/>
                </a:solidFill>
              </a:rPr>
              <a:t>. 2013 Aug;122(2, PART 1):275-281. </a:t>
            </a:r>
          </a:p>
          <a:p>
            <a:pPr rtl="0"/>
            <a:r>
              <a:rPr lang="fr-FR" sz="1300" dirty="0">
                <a:solidFill>
                  <a:srgbClr val="002060"/>
                </a:solidFill>
              </a:rPr>
              <a:t>**Source : </a:t>
            </a:r>
            <a:r>
              <a:rPr lang="fr-FR" sz="1300" dirty="0" err="1">
                <a:solidFill>
                  <a:srgbClr val="002060"/>
                </a:solidFill>
              </a:rPr>
              <a:t>Loane</a:t>
            </a:r>
            <a:r>
              <a:rPr lang="fr-FR" sz="1300" dirty="0">
                <a:solidFill>
                  <a:srgbClr val="002060"/>
                </a:solidFill>
              </a:rPr>
              <a:t> M, </a:t>
            </a:r>
            <a:r>
              <a:rPr lang="fr-FR" sz="1300" dirty="0" err="1">
                <a:solidFill>
                  <a:srgbClr val="002060"/>
                </a:solidFill>
              </a:rPr>
              <a:t>Dolk</a:t>
            </a:r>
            <a:r>
              <a:rPr lang="fr-FR" sz="1300" dirty="0">
                <a:solidFill>
                  <a:srgbClr val="002060"/>
                </a:solidFill>
              </a:rPr>
              <a:t> H, Morris JK; Groupe de travail EUROCAT. </a:t>
            </a:r>
            <a:r>
              <a:rPr lang="fr-FR" sz="1300" dirty="0" err="1">
                <a:solidFill>
                  <a:srgbClr val="002060"/>
                </a:solidFill>
              </a:rPr>
              <a:t>Maternal</a:t>
            </a:r>
            <a:r>
              <a:rPr lang="fr-FR" sz="1300" dirty="0">
                <a:solidFill>
                  <a:srgbClr val="002060"/>
                </a:solidFill>
              </a:rPr>
              <a:t> </a:t>
            </a:r>
            <a:r>
              <a:rPr lang="fr-FR" sz="1300" dirty="0" err="1">
                <a:solidFill>
                  <a:srgbClr val="002060"/>
                </a:solidFill>
              </a:rPr>
              <a:t>age-specific</a:t>
            </a:r>
            <a:r>
              <a:rPr lang="fr-FR" sz="1300" dirty="0">
                <a:solidFill>
                  <a:srgbClr val="002060"/>
                </a:solidFill>
              </a:rPr>
              <a:t> </a:t>
            </a:r>
            <a:r>
              <a:rPr lang="fr-FR" sz="1300" dirty="0" err="1">
                <a:solidFill>
                  <a:srgbClr val="002060"/>
                </a:solidFill>
              </a:rPr>
              <a:t>risk</a:t>
            </a:r>
            <a:r>
              <a:rPr lang="fr-FR" sz="1300" dirty="0">
                <a:solidFill>
                  <a:srgbClr val="002060"/>
                </a:solidFill>
              </a:rPr>
              <a:t> of non-</a:t>
            </a:r>
            <a:r>
              <a:rPr lang="fr-FR" sz="1300" dirty="0" err="1">
                <a:solidFill>
                  <a:srgbClr val="002060"/>
                </a:solidFill>
              </a:rPr>
              <a:t>chromosomal</a:t>
            </a:r>
            <a:r>
              <a:rPr lang="fr-FR" sz="1300" dirty="0">
                <a:solidFill>
                  <a:srgbClr val="002060"/>
                </a:solidFill>
              </a:rPr>
              <a:t> anomalies [Âge de la mère - risque spécifique d’anomalies non-chromosomiques]. BJOG. 2009 Jul;116(8):1111-9.</a:t>
            </a:r>
            <a:endParaRPr lang="en-US" sz="1300"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rgbClr val="002060"/>
                </a:solidFill>
                <a:latin typeface="Calibri" pitchFamily="34" charset="0"/>
              </a:rPr>
              <a:t>Laparoschisis</a:t>
            </a:r>
            <a:r>
              <a:rPr lang="fr-FR" sz="1100" b="1" dirty="0">
                <a:solidFill>
                  <a:srgbClr val="002060"/>
                </a:solidFill>
                <a:latin typeface="Calibri" pitchFamily="34" charset="0"/>
              </a:rPr>
              <a:t>                                                                              						</a:t>
            </a:r>
            <a:r>
              <a:rPr lang="fr-FR" sz="1000" dirty="0">
                <a:solidFill>
                  <a:srgbClr val="002060"/>
                </a:solidFill>
                <a:latin typeface="Calibri" pitchFamily="34" charset="0"/>
              </a:rPr>
              <a:t>| </a:t>
            </a:r>
            <a:fld id="{4F5FC554-56D4-46C3-91CC-42DA98CF391D}" type="slidenum">
              <a:rPr lang="en-US" sz="1000">
                <a:solidFill>
                  <a:srgbClr val="002060"/>
                </a:solidFill>
                <a:latin typeface="Calibri" pitchFamily="34" charset="0"/>
              </a:rPr>
              <a:pPr>
                <a:defRPr/>
              </a:pPr>
              <a:t>7</a:t>
            </a:fld>
            <a:endParaRPr lang="en-US" sz="1000" dirty="0">
              <a:solidFill>
                <a:srgbClr val="002060"/>
              </a:solidFill>
              <a:latin typeface="Calibri" pitchFamily="34" charset="0"/>
            </a:endParaRPr>
          </a:p>
        </p:txBody>
      </p:sp>
      <p:sp>
        <p:nvSpPr>
          <p:cNvPr id="3" name="Title 2"/>
          <p:cNvSpPr>
            <a:spLocks noGrp="1"/>
          </p:cNvSpPr>
          <p:nvPr>
            <p:ph type="title"/>
          </p:nvPr>
        </p:nvSpPr>
        <p:spPr>
          <a:xfrm>
            <a:off x="248185" y="116632"/>
            <a:ext cx="8229600" cy="720080"/>
          </a:xfrm>
        </p:spPr>
        <p:txBody>
          <a:bodyPr rtlCol="0">
            <a:normAutofit/>
          </a:bodyPr>
          <a:lstStyle/>
          <a:p>
            <a:pPr rtl="0"/>
            <a:r>
              <a:rPr lang="fr-FR" sz="3200" b="1">
                <a:solidFill>
                  <a:schemeClr val="tx2"/>
                </a:solidFill>
              </a:rPr>
              <a:t>Taux de prévalence du laparoschisis</a:t>
            </a:r>
            <a:endParaRPr lang="en-US" sz="3200" b="1" dirty="0">
              <a:solidFill>
                <a:schemeClr val="tx2"/>
              </a:solidFill>
            </a:endParaRPr>
          </a:p>
        </p:txBody>
      </p:sp>
      <p:graphicFrame>
        <p:nvGraphicFramePr>
          <p:cNvPr id="7" name="Table 6" descr="Table showing gastrschisis prevalence rates in selected countries and regions; shows variability in rates&#10;"/>
          <p:cNvGraphicFramePr>
            <a:graphicFrameLocks noGrp="1"/>
          </p:cNvGraphicFramePr>
          <p:nvPr>
            <p:extLst>
              <p:ext uri="{D42A27DB-BD31-4B8C-83A1-F6EECF244321}">
                <p14:modId xmlns:p14="http://schemas.microsoft.com/office/powerpoint/2010/main" xmlns="" val="2391058946"/>
              </p:ext>
            </p:extLst>
          </p:nvPr>
        </p:nvGraphicFramePr>
        <p:xfrm>
          <a:off x="533399" y="980728"/>
          <a:ext cx="8215064" cy="4752528"/>
        </p:xfrm>
        <a:graphic>
          <a:graphicData uri="http://schemas.openxmlformats.org/drawingml/2006/table">
            <a:tbl>
              <a:tblPr firstRow="1" firstCol="1" bandRow="1">
                <a:tableStyleId>{5C22544A-7EE6-4342-B048-85BDC9FD1C3A}</a:tableStyleId>
              </a:tblPr>
              <a:tblGrid>
                <a:gridCol w="1518321">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909427">
                  <a:extLst>
                    <a:ext uri="{9D8B030D-6E8A-4147-A177-3AD203B41FA5}">
                      <a16:colId xmlns:a16="http://schemas.microsoft.com/office/drawing/2014/main" xmlns="" val="20002"/>
                    </a:ext>
                  </a:extLst>
                </a:gridCol>
                <a:gridCol w="1228421">
                  <a:extLst>
                    <a:ext uri="{9D8B030D-6E8A-4147-A177-3AD203B41FA5}">
                      <a16:colId xmlns:a16="http://schemas.microsoft.com/office/drawing/2014/main" xmlns="" val="20003"/>
                    </a:ext>
                  </a:extLst>
                </a:gridCol>
                <a:gridCol w="537434">
                  <a:extLst>
                    <a:ext uri="{9D8B030D-6E8A-4147-A177-3AD203B41FA5}">
                      <a16:colId xmlns:a16="http://schemas.microsoft.com/office/drawing/2014/main" xmlns="" val="20004"/>
                    </a:ext>
                  </a:extLst>
                </a:gridCol>
                <a:gridCol w="1305197">
                  <a:extLst>
                    <a:ext uri="{9D8B030D-6E8A-4147-A177-3AD203B41FA5}">
                      <a16:colId xmlns:a16="http://schemas.microsoft.com/office/drawing/2014/main" xmlns="" val="20005"/>
                    </a:ext>
                  </a:extLst>
                </a:gridCol>
                <a:gridCol w="537434">
                  <a:extLst>
                    <a:ext uri="{9D8B030D-6E8A-4147-A177-3AD203B41FA5}">
                      <a16:colId xmlns:a16="http://schemas.microsoft.com/office/drawing/2014/main" xmlns="" val="20006"/>
                    </a:ext>
                  </a:extLst>
                </a:gridCol>
                <a:gridCol w="1458750">
                  <a:extLst>
                    <a:ext uri="{9D8B030D-6E8A-4147-A177-3AD203B41FA5}">
                      <a16:colId xmlns:a16="http://schemas.microsoft.com/office/drawing/2014/main" xmlns="" val="20007"/>
                    </a:ext>
                  </a:extLst>
                </a:gridCol>
              </a:tblGrid>
              <a:tr h="803700">
                <a:tc>
                  <a:txBody>
                    <a:bodyPr/>
                    <a:lstStyle/>
                    <a:p>
                      <a:pPr marL="0" marR="0" algn="ctr" rtl="0">
                        <a:lnSpc>
                          <a:spcPct val="115000"/>
                        </a:lnSpc>
                        <a:spcBef>
                          <a:spcPts val="1660"/>
                        </a:spcBef>
                        <a:spcAft>
                          <a:spcPts val="1660"/>
                        </a:spcAft>
                      </a:pPr>
                      <a:r>
                        <a:rPr lang="fr-FR" sz="1400" dirty="0">
                          <a:solidFill>
                            <a:srgbClr val="002060"/>
                          </a:solidFill>
                          <a:effectLst/>
                        </a:rPr>
                        <a:t>Registre </a:t>
                      </a:r>
                      <a:endParaRPr lang="en-US" sz="1400" dirty="0">
                        <a:solidFill>
                          <a:srgbClr val="002060"/>
                        </a:solidFill>
                        <a:effectLst/>
                        <a:latin typeface="Calibri"/>
                        <a:ea typeface="Calibri"/>
                        <a:cs typeface="Times New Roman"/>
                      </a:endParaRPr>
                    </a:p>
                  </a:txBody>
                  <a:tcPr marL="30480" marR="30480" marT="30480" marB="30480" anchor="ctr">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algn="ctr" rtl="0">
                        <a:lnSpc>
                          <a:spcPct val="115000"/>
                        </a:lnSpc>
                        <a:spcBef>
                          <a:spcPts val="1660"/>
                        </a:spcBef>
                        <a:spcAft>
                          <a:spcPts val="1660"/>
                        </a:spcAft>
                      </a:pPr>
                      <a:r>
                        <a:rPr lang="fr-FR" sz="1400" dirty="0">
                          <a:solidFill>
                            <a:srgbClr val="002060"/>
                          </a:solidFill>
                          <a:effectLst/>
                        </a:rPr>
                        <a:t>Nombre de cas </a:t>
                      </a:r>
                      <a:endParaRPr lang="en-US" sz="2800" dirty="0">
                        <a:solidFill>
                          <a:srgbClr val="002060"/>
                        </a:solidFill>
                        <a:effectLst/>
                        <a:latin typeface="Calibri"/>
                        <a:ea typeface="Calibri"/>
                        <a:cs typeface="Times New Roman"/>
                      </a:endParaRPr>
                    </a:p>
                  </a:txBody>
                  <a:tcPr marL="30480" marR="30480" marT="30480" marB="30480" anchor="ctr">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algn="ctr" rtl="0">
                        <a:lnSpc>
                          <a:spcPct val="115000"/>
                        </a:lnSpc>
                        <a:spcBef>
                          <a:spcPts val="1660"/>
                        </a:spcBef>
                        <a:spcAft>
                          <a:spcPts val="1660"/>
                        </a:spcAft>
                      </a:pPr>
                      <a:r>
                        <a:rPr lang="fr-FR" sz="1400" dirty="0">
                          <a:solidFill>
                            <a:srgbClr val="002060"/>
                          </a:solidFill>
                          <a:effectLst/>
                        </a:rPr>
                        <a:t>Nombre de naissances </a:t>
                      </a:r>
                      <a:endParaRPr lang="en-US" sz="2800" dirty="0">
                        <a:solidFill>
                          <a:srgbClr val="002060"/>
                        </a:solidFill>
                        <a:effectLst/>
                        <a:latin typeface="Calibri"/>
                        <a:ea typeface="Calibri"/>
                        <a:cs typeface="Times New Roman"/>
                      </a:endParaRPr>
                    </a:p>
                  </a:txBody>
                  <a:tcPr marL="30480" marR="30480" marT="30480" marB="30480" anchor="ctr">
                    <a:lnR w="1905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lumMod val="40000"/>
                        <a:lumOff val="60000"/>
                      </a:schemeClr>
                    </a:solidFill>
                  </a:tcPr>
                </a:tc>
                <a:tc gridSpan="2">
                  <a:txBody>
                    <a:bodyPr/>
                    <a:lstStyle/>
                    <a:p>
                      <a:pPr marL="0" marR="0" algn="ctr" rtl="0">
                        <a:lnSpc>
                          <a:spcPct val="100000"/>
                        </a:lnSpc>
                        <a:spcBef>
                          <a:spcPts val="0"/>
                        </a:spcBef>
                        <a:spcAft>
                          <a:spcPts val="0"/>
                        </a:spcAft>
                      </a:pPr>
                      <a:r>
                        <a:rPr lang="fr-FR" sz="1400" dirty="0">
                          <a:solidFill>
                            <a:srgbClr val="002060"/>
                          </a:solidFill>
                          <a:effectLst/>
                        </a:rPr>
                        <a:t>Premières études </a:t>
                      </a:r>
                    </a:p>
                    <a:p>
                      <a:pPr marL="0" marR="0" algn="ctr" rtl="0">
                        <a:lnSpc>
                          <a:spcPct val="100000"/>
                        </a:lnSpc>
                        <a:spcBef>
                          <a:spcPts val="0"/>
                        </a:spcBef>
                        <a:spcAft>
                          <a:spcPts val="0"/>
                        </a:spcAft>
                      </a:pPr>
                      <a:r>
                        <a:rPr lang="fr-FR" sz="1400" dirty="0">
                          <a:solidFill>
                            <a:srgbClr val="002060"/>
                          </a:solidFill>
                          <a:effectLst/>
                        </a:rPr>
                        <a:t>Taux (95 % CI) </a:t>
                      </a:r>
                      <a:endParaRPr lang="en-US" sz="2800" dirty="0">
                        <a:solidFill>
                          <a:srgbClr val="002060"/>
                        </a:solidFill>
                        <a:effectLst/>
                        <a:latin typeface="Calibri"/>
                        <a:ea typeface="Calibri"/>
                        <a:cs typeface="Times New Roman"/>
                      </a:endParaRPr>
                    </a:p>
                    <a:p>
                      <a:pPr marL="0" marR="0" algn="ctr" rtl="0">
                        <a:lnSpc>
                          <a:spcPct val="100000"/>
                        </a:lnSpc>
                        <a:spcBef>
                          <a:spcPts val="0"/>
                        </a:spcBef>
                        <a:spcAft>
                          <a:spcPts val="0"/>
                        </a:spcAft>
                      </a:pPr>
                      <a:r>
                        <a:rPr lang="fr-FR" sz="1400" dirty="0">
                          <a:solidFill>
                            <a:srgbClr val="002060"/>
                          </a:solidFill>
                          <a:effectLst/>
                        </a:rPr>
                        <a:t>Année </a:t>
                      </a:r>
                      <a:endParaRPr lang="en-US" sz="2800" dirty="0">
                        <a:solidFill>
                          <a:srgbClr val="002060"/>
                        </a:solidFill>
                        <a:effectLst/>
                        <a:latin typeface="Calibri"/>
                        <a:ea typeface="Calibri"/>
                        <a:cs typeface="Times New Roman"/>
                      </a:endParaRPr>
                    </a:p>
                  </a:txBody>
                  <a:tcPr marL="30480" marR="30480" marT="30480" marB="30480" anchor="ctr">
                    <a:lnL w="1905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pPr rtl="0"/>
                      <a:endParaRPr lang="en-US"/>
                    </a:p>
                  </a:txBody>
                  <a:tcPr/>
                </a:tc>
                <a:tc gridSpan="2">
                  <a:txBody>
                    <a:bodyPr/>
                    <a:lstStyle/>
                    <a:p>
                      <a:pPr marL="0" marR="0" algn="ctr" rtl="0">
                        <a:lnSpc>
                          <a:spcPct val="100000"/>
                        </a:lnSpc>
                        <a:spcBef>
                          <a:spcPts val="0"/>
                        </a:spcBef>
                        <a:spcAft>
                          <a:spcPts val="0"/>
                        </a:spcAft>
                      </a:pPr>
                      <a:r>
                        <a:rPr lang="fr-FR" sz="1400" dirty="0">
                          <a:solidFill>
                            <a:srgbClr val="002060"/>
                          </a:solidFill>
                          <a:effectLst/>
                        </a:rPr>
                        <a:t>Études plus récentes</a:t>
                      </a:r>
                      <a:endParaRPr lang="en-US" sz="2800" dirty="0">
                        <a:solidFill>
                          <a:srgbClr val="002060"/>
                        </a:solidFill>
                        <a:effectLst/>
                        <a:latin typeface="Calibri"/>
                        <a:ea typeface="Calibri"/>
                        <a:cs typeface="Times New Roman"/>
                      </a:endParaRPr>
                    </a:p>
                    <a:p>
                      <a:pPr marL="0" marR="0" algn="ctr" rtl="0">
                        <a:lnSpc>
                          <a:spcPct val="100000"/>
                        </a:lnSpc>
                        <a:spcBef>
                          <a:spcPts val="0"/>
                        </a:spcBef>
                        <a:spcAft>
                          <a:spcPts val="0"/>
                        </a:spcAft>
                      </a:pPr>
                      <a:r>
                        <a:rPr lang="fr-FR" sz="1400" dirty="0">
                          <a:solidFill>
                            <a:srgbClr val="002060"/>
                          </a:solidFill>
                          <a:effectLst/>
                        </a:rPr>
                        <a:t>Taux (95 % CI) </a:t>
                      </a:r>
                      <a:endParaRPr lang="en-US" sz="2800" dirty="0">
                        <a:solidFill>
                          <a:srgbClr val="002060"/>
                        </a:solidFill>
                        <a:effectLst/>
                        <a:latin typeface="Calibri"/>
                        <a:ea typeface="Calibri"/>
                        <a:cs typeface="Times New Roman"/>
                      </a:endParaRPr>
                    </a:p>
                    <a:p>
                      <a:pPr marL="0" marR="0" algn="ctr" rtl="0">
                        <a:lnSpc>
                          <a:spcPct val="100000"/>
                        </a:lnSpc>
                        <a:spcBef>
                          <a:spcPts val="0"/>
                        </a:spcBef>
                        <a:spcAft>
                          <a:spcPts val="0"/>
                        </a:spcAft>
                      </a:pPr>
                      <a:r>
                        <a:rPr lang="fr-FR" sz="1400" dirty="0">
                          <a:solidFill>
                            <a:srgbClr val="002060"/>
                          </a:solidFill>
                          <a:effectLst/>
                        </a:rPr>
                        <a:t>Année </a:t>
                      </a:r>
                      <a:endParaRPr lang="en-US" sz="2800" dirty="0">
                        <a:solidFill>
                          <a:srgbClr val="002060"/>
                        </a:solidFill>
                        <a:effectLst/>
                        <a:latin typeface="Calibri"/>
                        <a:ea typeface="Calibri"/>
                        <a:cs typeface="Times New Roman"/>
                      </a:endParaRPr>
                    </a:p>
                  </a:txBody>
                  <a:tcPr marL="30480" marR="30480" marT="30480" marB="30480" anchor="ctr">
                    <a:lnB w="28575"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pPr rtl="0"/>
                      <a:endParaRPr lang="en-US"/>
                    </a:p>
                  </a:txBody>
                  <a:tcPr/>
                </a:tc>
                <a:tc>
                  <a:txBody>
                    <a:bodyPr/>
                    <a:lstStyle/>
                    <a:p>
                      <a:pPr marL="0" marR="0" algn="ctr" rtl="0">
                        <a:lnSpc>
                          <a:spcPct val="115000"/>
                        </a:lnSpc>
                        <a:spcBef>
                          <a:spcPts val="1660"/>
                        </a:spcBef>
                        <a:spcAft>
                          <a:spcPts val="1660"/>
                        </a:spcAft>
                      </a:pPr>
                      <a:r>
                        <a:rPr lang="fr-FR" sz="1400" dirty="0">
                          <a:solidFill>
                            <a:srgbClr val="002060"/>
                          </a:solidFill>
                          <a:effectLst/>
                        </a:rPr>
                        <a:t>Taux de prévalence</a:t>
                      </a:r>
                      <a:br>
                        <a:rPr lang="fr-FR" sz="1400" dirty="0">
                          <a:solidFill>
                            <a:srgbClr val="002060"/>
                          </a:solidFill>
                          <a:effectLst/>
                        </a:rPr>
                      </a:br>
                      <a:r>
                        <a:rPr lang="fr-FR" sz="1400" dirty="0">
                          <a:solidFill>
                            <a:srgbClr val="002060"/>
                          </a:solidFill>
                          <a:effectLst/>
                        </a:rPr>
                        <a:t>(95 % CI) </a:t>
                      </a:r>
                      <a:endParaRPr lang="en-US" sz="2800" dirty="0">
                        <a:solidFill>
                          <a:srgbClr val="002060"/>
                        </a:solidFill>
                        <a:effectLst/>
                        <a:latin typeface="Calibri"/>
                        <a:ea typeface="Calibri"/>
                        <a:cs typeface="Times New Roman"/>
                      </a:endParaRPr>
                    </a:p>
                  </a:txBody>
                  <a:tcPr marL="30480" marR="30480" marT="30480" marB="30480" anchor="ctr">
                    <a:lnB w="285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425691">
                <a:tc>
                  <a:txBody>
                    <a:bodyPr/>
                    <a:lstStyle/>
                    <a:p>
                      <a:pPr marL="0" marR="0" rtl="0">
                        <a:lnSpc>
                          <a:spcPct val="115000"/>
                        </a:lnSpc>
                        <a:spcBef>
                          <a:spcPts val="1660"/>
                        </a:spcBef>
                        <a:spcAft>
                          <a:spcPts val="1660"/>
                        </a:spcAft>
                      </a:pPr>
                      <a:r>
                        <a:rPr lang="fr-FR" sz="1400" dirty="0">
                          <a:solidFill>
                            <a:srgbClr val="002060"/>
                          </a:solidFill>
                          <a:effectLst/>
                        </a:rPr>
                        <a:t>Australie</a:t>
                      </a:r>
                      <a:endParaRPr lang="en-US" sz="14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593</a:t>
                      </a:r>
                      <a:endParaRPr lang="en-U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r" rtl="0">
                        <a:lnSpc>
                          <a:spcPct val="115000"/>
                        </a:lnSpc>
                        <a:spcBef>
                          <a:spcPts val="1660"/>
                        </a:spcBef>
                        <a:spcAft>
                          <a:spcPts val="1660"/>
                        </a:spcAft>
                      </a:pPr>
                      <a:r>
                        <a:rPr lang="fr-FR" sz="1100">
                          <a:solidFill>
                            <a:srgbClr val="002060"/>
                          </a:solidFill>
                          <a:effectLst/>
                        </a:rPr>
                        <a:t>4 140 849</a:t>
                      </a:r>
                      <a:endParaRPr lang="en-U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ctr" rtl="0">
                        <a:lnSpc>
                          <a:spcPct val="115000"/>
                        </a:lnSpc>
                        <a:spcBef>
                          <a:spcPts val="1660"/>
                        </a:spcBef>
                        <a:spcAft>
                          <a:spcPts val="1660"/>
                        </a:spcAft>
                      </a:pPr>
                      <a:r>
                        <a:rPr lang="fr-FR" sz="1100">
                          <a:solidFill>
                            <a:srgbClr val="002060"/>
                          </a:solidFill>
                          <a:effectLst/>
                        </a:rPr>
                        <a:t>0,88 (0,42 à 1,62)</a:t>
                      </a:r>
                      <a:endParaRPr lang="en-U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ctr" rtl="0">
                        <a:lnSpc>
                          <a:spcPct val="115000"/>
                        </a:lnSpc>
                        <a:spcBef>
                          <a:spcPts val="1660"/>
                        </a:spcBef>
                        <a:spcAft>
                          <a:spcPts val="1660"/>
                        </a:spcAft>
                      </a:pPr>
                      <a:r>
                        <a:rPr lang="fr-FR" sz="1100">
                          <a:solidFill>
                            <a:srgbClr val="002060"/>
                          </a:solidFill>
                          <a:effectLst/>
                        </a:rPr>
                        <a:t>1981</a:t>
                      </a:r>
                      <a:endParaRPr lang="en-U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r" rtl="0">
                        <a:lnSpc>
                          <a:spcPct val="115000"/>
                        </a:lnSpc>
                        <a:spcBef>
                          <a:spcPts val="1660"/>
                        </a:spcBef>
                        <a:spcAft>
                          <a:spcPts val="1660"/>
                        </a:spcAft>
                      </a:pPr>
                      <a:r>
                        <a:rPr lang="fr-FR" sz="1100">
                          <a:solidFill>
                            <a:srgbClr val="002060"/>
                          </a:solidFill>
                          <a:effectLst/>
                        </a:rPr>
                        <a:t>2,65 (2,06 à 3,35)</a:t>
                      </a:r>
                      <a:endParaRPr lang="en-U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ctr" rtl="0">
                        <a:lnSpc>
                          <a:spcPct val="115000"/>
                        </a:lnSpc>
                        <a:spcBef>
                          <a:spcPts val="1660"/>
                        </a:spcBef>
                        <a:spcAft>
                          <a:spcPts val="1660"/>
                        </a:spcAft>
                      </a:pPr>
                      <a:r>
                        <a:rPr lang="fr-FR" sz="1100">
                          <a:solidFill>
                            <a:srgbClr val="002060"/>
                          </a:solidFill>
                          <a:effectLst/>
                        </a:rPr>
                        <a:t>1997</a:t>
                      </a:r>
                      <a:endParaRPr lang="en-U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ctr" rtl="0">
                        <a:lnSpc>
                          <a:spcPct val="115000"/>
                        </a:lnSpc>
                        <a:spcBef>
                          <a:spcPts val="1660"/>
                        </a:spcBef>
                        <a:spcAft>
                          <a:spcPts val="1660"/>
                        </a:spcAft>
                      </a:pPr>
                      <a:r>
                        <a:rPr lang="fr-FR" sz="1100">
                          <a:solidFill>
                            <a:srgbClr val="002060"/>
                          </a:solidFill>
                          <a:effectLst/>
                        </a:rPr>
                        <a:t>1,08 (1,06 à 1,10)</a:t>
                      </a:r>
                      <a:endParaRPr lang="en-U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425691">
                <a:tc>
                  <a:txBody>
                    <a:bodyPr/>
                    <a:lstStyle/>
                    <a:p>
                      <a:pPr marL="0" marR="0" rtl="0">
                        <a:lnSpc>
                          <a:spcPct val="115000"/>
                        </a:lnSpc>
                        <a:spcBef>
                          <a:spcPts val="1660"/>
                        </a:spcBef>
                        <a:spcAft>
                          <a:spcPts val="1660"/>
                        </a:spcAft>
                      </a:pPr>
                      <a:r>
                        <a:rPr lang="fr-FR" sz="1400" dirty="0">
                          <a:solidFill>
                            <a:srgbClr val="002060"/>
                          </a:solidFill>
                          <a:effectLst/>
                        </a:rPr>
                        <a:t>Finlande</a:t>
                      </a:r>
                      <a:endParaRPr lang="en-US" sz="14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97</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rtl="0">
                        <a:lnSpc>
                          <a:spcPct val="115000"/>
                        </a:lnSpc>
                        <a:spcBef>
                          <a:spcPts val="1660"/>
                        </a:spcBef>
                        <a:spcAft>
                          <a:spcPts val="1660"/>
                        </a:spcAft>
                      </a:pPr>
                      <a:r>
                        <a:rPr lang="fr-FR" sz="1100">
                          <a:solidFill>
                            <a:srgbClr val="002060"/>
                          </a:solidFill>
                          <a:effectLst/>
                        </a:rPr>
                        <a:t>947 072</a:t>
                      </a:r>
                      <a:endParaRPr lang="en-US" sz="1100" dirty="0">
                        <a:solidFill>
                          <a:srgbClr val="002060"/>
                        </a:solidFill>
                        <a:effectLst/>
                        <a:latin typeface="Arial"/>
                        <a:ea typeface="Times New Roman"/>
                        <a:cs typeface="Times New Roman"/>
                      </a:endParaRPr>
                    </a:p>
                  </a:txBody>
                  <a:tcPr marL="30480" marR="30480" marT="30480" marB="30480" anchor="ctr">
                    <a:solidFill>
                      <a:schemeClr val="accent1">
                        <a:lumMod val="20000"/>
                        <a:lumOff val="8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0,92 (0,33 à 2,00)</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1984</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rtl="0">
                        <a:lnSpc>
                          <a:spcPct val="115000"/>
                        </a:lnSpc>
                        <a:spcBef>
                          <a:spcPts val="1660"/>
                        </a:spcBef>
                        <a:spcAft>
                          <a:spcPts val="1660"/>
                        </a:spcAft>
                      </a:pPr>
                      <a:r>
                        <a:rPr lang="fr-FR" sz="1100">
                          <a:solidFill>
                            <a:srgbClr val="002060"/>
                          </a:solidFill>
                          <a:effectLst/>
                        </a:rPr>
                        <a:t>1,92 (0,96 à 3,44)</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1998</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1,11 (1,05 à 1,16)</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extLst>
                  <a:ext uri="{0D108BD9-81ED-4DB2-BD59-A6C34878D82A}">
                    <a16:rowId xmlns:a16="http://schemas.microsoft.com/office/drawing/2014/main" xmlns="" val="10002"/>
                  </a:ext>
                </a:extLst>
              </a:tr>
              <a:tr h="543300">
                <a:tc>
                  <a:txBody>
                    <a:bodyPr/>
                    <a:lstStyle/>
                    <a:p>
                      <a:pPr marL="0" marR="0" rtl="0">
                        <a:lnSpc>
                          <a:spcPct val="115000"/>
                        </a:lnSpc>
                        <a:spcBef>
                          <a:spcPts val="1660"/>
                        </a:spcBef>
                        <a:spcAft>
                          <a:spcPts val="1660"/>
                        </a:spcAft>
                      </a:pPr>
                      <a:r>
                        <a:rPr lang="fr-FR" sz="1400" dirty="0">
                          <a:solidFill>
                            <a:srgbClr val="002060"/>
                          </a:solidFill>
                          <a:effectLst/>
                        </a:rPr>
                        <a:t>France (Centre Est)</a:t>
                      </a:r>
                      <a:endParaRPr lang="en-US" sz="14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180</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r" rtl="0">
                        <a:lnSpc>
                          <a:spcPct val="115000"/>
                        </a:lnSpc>
                        <a:spcBef>
                          <a:spcPts val="1660"/>
                        </a:spcBef>
                        <a:spcAft>
                          <a:spcPts val="1660"/>
                        </a:spcAft>
                      </a:pPr>
                      <a:r>
                        <a:rPr lang="fr-FR" sz="1100">
                          <a:solidFill>
                            <a:srgbClr val="002060"/>
                          </a:solidFill>
                          <a:effectLst/>
                        </a:rPr>
                        <a:t>1 932 649</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rtl="0">
                        <a:lnSpc>
                          <a:spcPct val="115000"/>
                        </a:lnSpc>
                        <a:spcBef>
                          <a:spcPts val="1660"/>
                        </a:spcBef>
                        <a:spcAft>
                          <a:spcPts val="1660"/>
                        </a:spcAft>
                      </a:pPr>
                      <a:r>
                        <a:rPr lang="fr-FR" sz="1100">
                          <a:solidFill>
                            <a:srgbClr val="002060"/>
                          </a:solidFill>
                          <a:effectLst/>
                        </a:rPr>
                        <a:t>0,15 (0,00 à 0,82)</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rtl="0">
                        <a:lnSpc>
                          <a:spcPct val="115000"/>
                        </a:lnSpc>
                        <a:spcBef>
                          <a:spcPts val="1660"/>
                        </a:spcBef>
                        <a:spcAft>
                          <a:spcPts val="1660"/>
                        </a:spcAft>
                      </a:pPr>
                      <a:r>
                        <a:rPr lang="fr-FR" sz="1100">
                          <a:solidFill>
                            <a:srgbClr val="002060"/>
                          </a:solidFill>
                          <a:effectLst/>
                        </a:rPr>
                        <a:t>1978</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r" rtl="0">
                        <a:lnSpc>
                          <a:spcPct val="115000"/>
                        </a:lnSpc>
                        <a:spcBef>
                          <a:spcPts val="1660"/>
                        </a:spcBef>
                        <a:spcAft>
                          <a:spcPts val="1660"/>
                        </a:spcAft>
                      </a:pPr>
                      <a:r>
                        <a:rPr lang="fr-FR" sz="1100">
                          <a:solidFill>
                            <a:srgbClr val="002060"/>
                          </a:solidFill>
                          <a:effectLst/>
                        </a:rPr>
                        <a:t>1,46 (0,82 à 2,42)</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rtl="0">
                        <a:lnSpc>
                          <a:spcPct val="115000"/>
                        </a:lnSpc>
                        <a:spcBef>
                          <a:spcPts val="1660"/>
                        </a:spcBef>
                        <a:spcAft>
                          <a:spcPts val="1660"/>
                        </a:spcAft>
                      </a:pPr>
                      <a:r>
                        <a:rPr lang="fr-FR" sz="1100">
                          <a:solidFill>
                            <a:srgbClr val="002060"/>
                          </a:solidFill>
                          <a:effectLst/>
                        </a:rPr>
                        <a:t>1998</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rtl="0">
                        <a:lnSpc>
                          <a:spcPct val="115000"/>
                        </a:lnSpc>
                        <a:spcBef>
                          <a:spcPts val="1660"/>
                        </a:spcBef>
                        <a:spcAft>
                          <a:spcPts val="1660"/>
                        </a:spcAft>
                      </a:pPr>
                      <a:r>
                        <a:rPr lang="fr-FR" sz="1100">
                          <a:solidFill>
                            <a:srgbClr val="002060"/>
                          </a:solidFill>
                          <a:effectLst/>
                        </a:rPr>
                        <a:t>1,04 (1,01 à 1,06)</a:t>
                      </a:r>
                      <a:endParaRPr lang="en-US" sz="2000" dirty="0">
                        <a:solidFill>
                          <a:srgbClr val="002060"/>
                        </a:solidFill>
                        <a:effectLst/>
                        <a:latin typeface="Calibri"/>
                        <a:ea typeface="Calibri"/>
                        <a:cs typeface="Times New Roman"/>
                      </a:endParaRPr>
                    </a:p>
                  </a:txBody>
                  <a:tcPr marL="30480" marR="30480" marT="30480" marB="30480" anchor="ctr"/>
                </a:tc>
                <a:extLst>
                  <a:ext uri="{0D108BD9-81ED-4DB2-BD59-A6C34878D82A}">
                    <a16:rowId xmlns:a16="http://schemas.microsoft.com/office/drawing/2014/main" xmlns="" val="10003"/>
                  </a:ext>
                </a:extLst>
              </a:tr>
              <a:tr h="425691">
                <a:tc>
                  <a:txBody>
                    <a:bodyPr/>
                    <a:lstStyle/>
                    <a:p>
                      <a:pPr marL="0" marR="0" rtl="0">
                        <a:lnSpc>
                          <a:spcPct val="115000"/>
                        </a:lnSpc>
                        <a:spcBef>
                          <a:spcPts val="1660"/>
                        </a:spcBef>
                        <a:spcAft>
                          <a:spcPts val="1660"/>
                        </a:spcAft>
                      </a:pPr>
                      <a:r>
                        <a:rPr lang="fr-FR" sz="1400" dirty="0">
                          <a:solidFill>
                            <a:srgbClr val="002060"/>
                          </a:solidFill>
                          <a:effectLst/>
                        </a:rPr>
                        <a:t>France (Paris)</a:t>
                      </a:r>
                      <a:endParaRPr lang="en-US" sz="14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92</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rtl="0">
                        <a:lnSpc>
                          <a:spcPct val="115000"/>
                        </a:lnSpc>
                        <a:spcBef>
                          <a:spcPts val="1660"/>
                        </a:spcBef>
                        <a:spcAft>
                          <a:spcPts val="1660"/>
                        </a:spcAft>
                      </a:pPr>
                      <a:r>
                        <a:rPr lang="fr-FR" sz="1100">
                          <a:solidFill>
                            <a:srgbClr val="002060"/>
                          </a:solidFill>
                          <a:effectLst/>
                        </a:rPr>
                        <a:t>659 523</a:t>
                      </a:r>
                      <a:endParaRPr lang="en-US" sz="1100" dirty="0">
                        <a:solidFill>
                          <a:srgbClr val="002060"/>
                        </a:solidFill>
                        <a:effectLst/>
                        <a:latin typeface="Arial"/>
                        <a:ea typeface="Times New Roman"/>
                        <a:cs typeface="Times New Roman"/>
                      </a:endParaRPr>
                    </a:p>
                  </a:txBody>
                  <a:tcPr marL="30480" marR="30480" marT="30480" marB="30480" anchor="ctr">
                    <a:solidFill>
                      <a:schemeClr val="accent1">
                        <a:lumMod val="20000"/>
                        <a:lumOff val="8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0,00 (0,00 à 1,04)</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1981</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rtl="0">
                        <a:lnSpc>
                          <a:spcPct val="115000"/>
                        </a:lnSpc>
                        <a:spcBef>
                          <a:spcPts val="1660"/>
                        </a:spcBef>
                        <a:spcAft>
                          <a:spcPts val="1660"/>
                        </a:spcAft>
                      </a:pPr>
                      <a:r>
                        <a:rPr lang="fr-FR" sz="1100">
                          <a:solidFill>
                            <a:srgbClr val="002060"/>
                          </a:solidFill>
                          <a:effectLst/>
                        </a:rPr>
                        <a:t>2,69 (1,29 à 4,95)</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1998</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1,11 (1,07 à 1,16)</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extLst>
                  <a:ext uri="{0D108BD9-81ED-4DB2-BD59-A6C34878D82A}">
                    <a16:rowId xmlns:a16="http://schemas.microsoft.com/office/drawing/2014/main" xmlns="" val="10004"/>
                  </a:ext>
                </a:extLst>
              </a:tr>
              <a:tr h="425691">
                <a:tc>
                  <a:txBody>
                    <a:bodyPr/>
                    <a:lstStyle/>
                    <a:p>
                      <a:pPr marL="0" marR="0" rtl="0">
                        <a:lnSpc>
                          <a:spcPct val="115000"/>
                        </a:lnSpc>
                        <a:spcBef>
                          <a:spcPts val="1660"/>
                        </a:spcBef>
                        <a:spcAft>
                          <a:spcPts val="1660"/>
                        </a:spcAft>
                      </a:pPr>
                      <a:r>
                        <a:rPr lang="fr-FR" sz="1400" dirty="0">
                          <a:solidFill>
                            <a:srgbClr val="002060"/>
                          </a:solidFill>
                          <a:effectLst/>
                        </a:rPr>
                        <a:t>Irlande (Dublin)</a:t>
                      </a:r>
                      <a:endParaRPr lang="en-US" sz="14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30</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r" rtl="0">
                        <a:lnSpc>
                          <a:spcPct val="115000"/>
                        </a:lnSpc>
                        <a:spcBef>
                          <a:spcPts val="1660"/>
                        </a:spcBef>
                        <a:spcAft>
                          <a:spcPts val="1660"/>
                        </a:spcAft>
                      </a:pPr>
                      <a:r>
                        <a:rPr lang="fr-FR" sz="1100">
                          <a:solidFill>
                            <a:srgbClr val="002060"/>
                          </a:solidFill>
                          <a:effectLst/>
                        </a:rPr>
                        <a:t>395 528</a:t>
                      </a:r>
                      <a:endParaRPr lang="en-US" sz="1100" dirty="0">
                        <a:solidFill>
                          <a:srgbClr val="002060"/>
                        </a:solidFill>
                        <a:effectLst/>
                        <a:latin typeface="Arial"/>
                        <a:ea typeface="Times New Roman"/>
                        <a:cs typeface="Times New Roman"/>
                      </a:endParaRPr>
                    </a:p>
                  </a:txBody>
                  <a:tcPr marL="30480" marR="30480" marT="30480" marB="30480" anchor="ctr"/>
                </a:tc>
                <a:tc>
                  <a:txBody>
                    <a:bodyPr/>
                    <a:lstStyle/>
                    <a:p>
                      <a:pPr marL="0" marR="0" algn="ctr" rtl="0">
                        <a:lnSpc>
                          <a:spcPct val="115000"/>
                        </a:lnSpc>
                        <a:spcBef>
                          <a:spcPts val="1660"/>
                        </a:spcBef>
                        <a:spcAft>
                          <a:spcPts val="1660"/>
                        </a:spcAft>
                      </a:pPr>
                      <a:r>
                        <a:rPr lang="fr-FR" sz="1100">
                          <a:solidFill>
                            <a:srgbClr val="002060"/>
                          </a:solidFill>
                          <a:effectLst/>
                        </a:rPr>
                        <a:t>0,00 (0,00 à 1,47)</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rtl="0">
                        <a:lnSpc>
                          <a:spcPct val="115000"/>
                        </a:lnSpc>
                        <a:spcBef>
                          <a:spcPts val="1660"/>
                        </a:spcBef>
                        <a:spcAft>
                          <a:spcPts val="1660"/>
                        </a:spcAft>
                      </a:pPr>
                      <a:r>
                        <a:rPr lang="fr-FR" sz="1100">
                          <a:solidFill>
                            <a:srgbClr val="002060"/>
                          </a:solidFill>
                          <a:effectLst/>
                        </a:rPr>
                        <a:t>1980</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r" rtl="0">
                        <a:lnSpc>
                          <a:spcPct val="115000"/>
                        </a:lnSpc>
                        <a:spcBef>
                          <a:spcPts val="1660"/>
                        </a:spcBef>
                        <a:spcAft>
                          <a:spcPts val="1660"/>
                        </a:spcAft>
                      </a:pPr>
                      <a:r>
                        <a:rPr lang="fr-FR" sz="1100">
                          <a:solidFill>
                            <a:srgbClr val="002060"/>
                          </a:solidFill>
                          <a:effectLst/>
                        </a:rPr>
                        <a:t>1,56 (0,30 à 4,58)</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rtl="0">
                        <a:lnSpc>
                          <a:spcPct val="115000"/>
                        </a:lnSpc>
                        <a:spcBef>
                          <a:spcPts val="1660"/>
                        </a:spcBef>
                        <a:spcAft>
                          <a:spcPts val="1660"/>
                        </a:spcAft>
                      </a:pPr>
                      <a:r>
                        <a:rPr lang="fr-FR" sz="1100">
                          <a:solidFill>
                            <a:srgbClr val="002060"/>
                          </a:solidFill>
                          <a:effectLst/>
                        </a:rPr>
                        <a:t>1998</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rtl="0">
                        <a:lnSpc>
                          <a:spcPct val="115000"/>
                        </a:lnSpc>
                        <a:spcBef>
                          <a:spcPts val="1660"/>
                        </a:spcBef>
                        <a:spcAft>
                          <a:spcPts val="1660"/>
                        </a:spcAft>
                      </a:pPr>
                      <a:r>
                        <a:rPr lang="fr-FR" sz="1100">
                          <a:solidFill>
                            <a:srgbClr val="002060"/>
                          </a:solidFill>
                          <a:effectLst/>
                        </a:rPr>
                        <a:t>1,15 (1,07 à 1,23)</a:t>
                      </a:r>
                      <a:endParaRPr lang="en-US" sz="2000" dirty="0">
                        <a:solidFill>
                          <a:srgbClr val="002060"/>
                        </a:solidFill>
                        <a:effectLst/>
                        <a:latin typeface="Calibri"/>
                        <a:ea typeface="Calibri"/>
                        <a:cs typeface="Times New Roman"/>
                      </a:endParaRPr>
                    </a:p>
                  </a:txBody>
                  <a:tcPr marL="30480" marR="30480" marT="30480" marB="30480" anchor="ctr"/>
                </a:tc>
                <a:extLst>
                  <a:ext uri="{0D108BD9-81ED-4DB2-BD59-A6C34878D82A}">
                    <a16:rowId xmlns:a16="http://schemas.microsoft.com/office/drawing/2014/main" xmlns="" val="10005"/>
                  </a:ext>
                </a:extLst>
              </a:tr>
              <a:tr h="425691">
                <a:tc>
                  <a:txBody>
                    <a:bodyPr/>
                    <a:lstStyle/>
                    <a:p>
                      <a:pPr marL="0" marR="0" rtl="0">
                        <a:lnSpc>
                          <a:spcPct val="115000"/>
                        </a:lnSpc>
                        <a:spcBef>
                          <a:spcPts val="1660"/>
                        </a:spcBef>
                        <a:spcAft>
                          <a:spcPts val="1660"/>
                        </a:spcAft>
                      </a:pPr>
                      <a:r>
                        <a:rPr lang="fr-FR" sz="1400" dirty="0">
                          <a:solidFill>
                            <a:srgbClr val="002060"/>
                          </a:solidFill>
                          <a:effectLst/>
                        </a:rPr>
                        <a:t>Japon</a:t>
                      </a:r>
                      <a:endParaRPr lang="en-US" sz="14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361</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rtl="0">
                        <a:lnSpc>
                          <a:spcPct val="115000"/>
                        </a:lnSpc>
                        <a:spcBef>
                          <a:spcPts val="1660"/>
                        </a:spcBef>
                        <a:spcAft>
                          <a:spcPts val="1660"/>
                        </a:spcAft>
                      </a:pPr>
                      <a:r>
                        <a:rPr lang="fr-FR" sz="1100">
                          <a:solidFill>
                            <a:srgbClr val="002060"/>
                          </a:solidFill>
                          <a:effectLst/>
                        </a:rPr>
                        <a:t>2 931 758</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1,01 (0,43 à 2,00)</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1974</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rtl="0">
                        <a:lnSpc>
                          <a:spcPct val="115000"/>
                        </a:lnSpc>
                        <a:spcBef>
                          <a:spcPts val="1660"/>
                        </a:spcBef>
                        <a:spcAft>
                          <a:spcPts val="1660"/>
                        </a:spcAft>
                      </a:pPr>
                      <a:r>
                        <a:rPr lang="fr-FR" sz="1100">
                          <a:solidFill>
                            <a:srgbClr val="002060"/>
                          </a:solidFill>
                          <a:effectLst/>
                        </a:rPr>
                        <a:t>2,28 (1,43 à 3,46)</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1998</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1,03 (1,02 à 1,05)</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extLst>
                  <a:ext uri="{0D108BD9-81ED-4DB2-BD59-A6C34878D82A}">
                    <a16:rowId xmlns:a16="http://schemas.microsoft.com/office/drawing/2014/main" xmlns="" val="10006"/>
                  </a:ext>
                </a:extLst>
              </a:tr>
              <a:tr h="425691">
                <a:tc>
                  <a:txBody>
                    <a:bodyPr/>
                    <a:lstStyle/>
                    <a:p>
                      <a:pPr marL="0" marR="0" rtl="0">
                        <a:lnSpc>
                          <a:spcPct val="115000"/>
                        </a:lnSpc>
                        <a:spcBef>
                          <a:spcPts val="1660"/>
                        </a:spcBef>
                        <a:spcAft>
                          <a:spcPts val="1660"/>
                        </a:spcAft>
                      </a:pPr>
                      <a:r>
                        <a:rPr lang="fr-FR" sz="1400" dirty="0">
                          <a:solidFill>
                            <a:srgbClr val="002060"/>
                          </a:solidFill>
                          <a:effectLst/>
                        </a:rPr>
                        <a:t>Mexique</a:t>
                      </a:r>
                      <a:endParaRPr lang="en-US" sz="14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161</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r" rtl="0">
                        <a:lnSpc>
                          <a:spcPct val="115000"/>
                        </a:lnSpc>
                        <a:spcBef>
                          <a:spcPts val="1660"/>
                        </a:spcBef>
                        <a:spcAft>
                          <a:spcPts val="1660"/>
                        </a:spcAft>
                      </a:pPr>
                      <a:r>
                        <a:rPr lang="fr-FR" sz="1100">
                          <a:solidFill>
                            <a:srgbClr val="002060"/>
                          </a:solidFill>
                          <a:effectLst/>
                        </a:rPr>
                        <a:t>820 987</a:t>
                      </a:r>
                      <a:endParaRPr lang="en-US" sz="1100" dirty="0">
                        <a:solidFill>
                          <a:srgbClr val="002060"/>
                        </a:solidFill>
                        <a:effectLst/>
                        <a:latin typeface="Arial"/>
                        <a:ea typeface="Times New Roman"/>
                        <a:cs typeface="Times New Roman"/>
                      </a:endParaRPr>
                    </a:p>
                  </a:txBody>
                  <a:tcPr marL="30480" marR="30480" marT="30480" marB="30480" anchor="ctr"/>
                </a:tc>
                <a:tc>
                  <a:txBody>
                    <a:bodyPr/>
                    <a:lstStyle/>
                    <a:p>
                      <a:pPr marL="0" marR="0" algn="ctr" rtl="0">
                        <a:lnSpc>
                          <a:spcPct val="115000"/>
                        </a:lnSpc>
                        <a:spcBef>
                          <a:spcPts val="1660"/>
                        </a:spcBef>
                        <a:spcAft>
                          <a:spcPts val="1660"/>
                        </a:spcAft>
                      </a:pPr>
                      <a:r>
                        <a:rPr lang="fr-FR" sz="1100">
                          <a:solidFill>
                            <a:srgbClr val="002060"/>
                          </a:solidFill>
                          <a:effectLst/>
                        </a:rPr>
                        <a:t>1,20 (0,38 à 2,81)</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rtl="0">
                        <a:lnSpc>
                          <a:spcPct val="115000"/>
                        </a:lnSpc>
                        <a:spcBef>
                          <a:spcPts val="1660"/>
                        </a:spcBef>
                        <a:spcAft>
                          <a:spcPts val="1660"/>
                        </a:spcAft>
                      </a:pPr>
                      <a:r>
                        <a:rPr lang="fr-FR" sz="1100">
                          <a:solidFill>
                            <a:srgbClr val="002060"/>
                          </a:solidFill>
                          <a:effectLst/>
                        </a:rPr>
                        <a:t>1980</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r" rtl="0">
                        <a:lnSpc>
                          <a:spcPct val="115000"/>
                        </a:lnSpc>
                        <a:spcBef>
                          <a:spcPts val="1660"/>
                        </a:spcBef>
                        <a:spcAft>
                          <a:spcPts val="1660"/>
                        </a:spcAft>
                      </a:pPr>
                      <a:r>
                        <a:rPr lang="fr-FR" sz="1100">
                          <a:solidFill>
                            <a:srgbClr val="002060"/>
                          </a:solidFill>
                          <a:effectLst/>
                        </a:rPr>
                        <a:t>4,93 (2,87 à 7,90)</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rtl="0">
                        <a:lnSpc>
                          <a:spcPct val="115000"/>
                        </a:lnSpc>
                        <a:spcBef>
                          <a:spcPts val="1660"/>
                        </a:spcBef>
                        <a:spcAft>
                          <a:spcPts val="1660"/>
                        </a:spcAft>
                      </a:pPr>
                      <a:r>
                        <a:rPr lang="fr-FR" sz="1100">
                          <a:solidFill>
                            <a:srgbClr val="002060"/>
                          </a:solidFill>
                          <a:effectLst/>
                        </a:rPr>
                        <a:t>1998</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rtl="0">
                        <a:lnSpc>
                          <a:spcPct val="115000"/>
                        </a:lnSpc>
                        <a:spcBef>
                          <a:spcPts val="1660"/>
                        </a:spcBef>
                        <a:spcAft>
                          <a:spcPts val="1660"/>
                        </a:spcAft>
                      </a:pPr>
                      <a:r>
                        <a:rPr lang="fr-FR" sz="1100">
                          <a:solidFill>
                            <a:srgbClr val="002060"/>
                          </a:solidFill>
                          <a:effectLst/>
                        </a:rPr>
                        <a:t>1,06 (1,03 à 1,10)</a:t>
                      </a:r>
                      <a:endParaRPr lang="en-US" sz="2000" dirty="0">
                        <a:solidFill>
                          <a:srgbClr val="002060"/>
                        </a:solidFill>
                        <a:effectLst/>
                        <a:latin typeface="Calibri"/>
                        <a:ea typeface="Calibri"/>
                        <a:cs typeface="Times New Roman"/>
                      </a:endParaRPr>
                    </a:p>
                  </a:txBody>
                  <a:tcPr marL="30480" marR="30480" marT="30480" marB="30480" anchor="ctr"/>
                </a:tc>
                <a:extLst>
                  <a:ext uri="{0D108BD9-81ED-4DB2-BD59-A6C34878D82A}">
                    <a16:rowId xmlns:a16="http://schemas.microsoft.com/office/drawing/2014/main" xmlns="" val="10007"/>
                  </a:ext>
                </a:extLst>
              </a:tr>
              <a:tr h="425691">
                <a:tc>
                  <a:txBody>
                    <a:bodyPr/>
                    <a:lstStyle/>
                    <a:p>
                      <a:pPr marL="0" marR="0" rtl="0">
                        <a:lnSpc>
                          <a:spcPct val="115000"/>
                        </a:lnSpc>
                        <a:spcBef>
                          <a:spcPts val="1660"/>
                        </a:spcBef>
                        <a:spcAft>
                          <a:spcPts val="1660"/>
                        </a:spcAft>
                      </a:pPr>
                      <a:r>
                        <a:rPr lang="fr-FR" sz="1400" dirty="0">
                          <a:solidFill>
                            <a:srgbClr val="002060"/>
                          </a:solidFill>
                          <a:effectLst/>
                        </a:rPr>
                        <a:t>Norvège</a:t>
                      </a:r>
                      <a:endParaRPr lang="en-US" sz="14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265</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rtl="0">
                        <a:lnSpc>
                          <a:spcPct val="115000"/>
                        </a:lnSpc>
                        <a:spcBef>
                          <a:spcPts val="1660"/>
                        </a:spcBef>
                        <a:spcAft>
                          <a:spcPts val="1660"/>
                        </a:spcAft>
                      </a:pPr>
                      <a:r>
                        <a:rPr lang="fr-FR" sz="1100">
                          <a:solidFill>
                            <a:srgbClr val="002060"/>
                          </a:solidFill>
                          <a:effectLst/>
                        </a:rPr>
                        <a:t>1 403 783</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0,99 (0,36 à 2,17)</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1974</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rtl="0">
                        <a:lnSpc>
                          <a:spcPct val="115000"/>
                        </a:lnSpc>
                        <a:spcBef>
                          <a:spcPts val="1660"/>
                        </a:spcBef>
                        <a:spcAft>
                          <a:spcPts val="1660"/>
                        </a:spcAft>
                      </a:pPr>
                      <a:r>
                        <a:rPr lang="fr-FR" sz="1100">
                          <a:solidFill>
                            <a:srgbClr val="002060"/>
                          </a:solidFill>
                          <a:effectLst/>
                        </a:rPr>
                        <a:t>3,07 (1,82 à 4,86)</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1998</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1,04 (1,02 à 1,06)</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extLst>
                  <a:ext uri="{0D108BD9-81ED-4DB2-BD59-A6C34878D82A}">
                    <a16:rowId xmlns:a16="http://schemas.microsoft.com/office/drawing/2014/main" xmlns="" val="10008"/>
                  </a:ext>
                </a:extLst>
              </a:tr>
              <a:tr h="425691">
                <a:tc>
                  <a:txBody>
                    <a:bodyPr/>
                    <a:lstStyle/>
                    <a:p>
                      <a:pPr marL="0" marR="0" rtl="0">
                        <a:lnSpc>
                          <a:spcPct val="115000"/>
                        </a:lnSpc>
                        <a:spcBef>
                          <a:spcPts val="1660"/>
                        </a:spcBef>
                        <a:spcAft>
                          <a:spcPts val="1660"/>
                        </a:spcAft>
                      </a:pPr>
                      <a:r>
                        <a:rPr lang="fr-FR" sz="1400" dirty="0">
                          <a:solidFill>
                            <a:srgbClr val="002060"/>
                          </a:solidFill>
                          <a:effectLst/>
                        </a:rPr>
                        <a:t>Amérique du Sud</a:t>
                      </a:r>
                      <a:endParaRPr lang="en-US" sz="14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rtl="0">
                        <a:lnSpc>
                          <a:spcPct val="115000"/>
                        </a:lnSpc>
                        <a:spcBef>
                          <a:spcPts val="1660"/>
                        </a:spcBef>
                        <a:spcAft>
                          <a:spcPts val="1660"/>
                        </a:spcAft>
                      </a:pPr>
                      <a:r>
                        <a:rPr lang="fr-FR" sz="1100">
                          <a:solidFill>
                            <a:srgbClr val="002060"/>
                          </a:solidFill>
                          <a:effectLst/>
                        </a:rPr>
                        <a:t>353</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r" rtl="0">
                        <a:lnSpc>
                          <a:spcPct val="115000"/>
                        </a:lnSpc>
                        <a:spcBef>
                          <a:spcPts val="1660"/>
                        </a:spcBef>
                        <a:spcAft>
                          <a:spcPts val="1660"/>
                        </a:spcAft>
                      </a:pPr>
                      <a:r>
                        <a:rPr lang="fr-FR" sz="1100">
                          <a:solidFill>
                            <a:srgbClr val="002060"/>
                          </a:solidFill>
                          <a:effectLst/>
                        </a:rPr>
                        <a:t>3 565 511</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rtl="0">
                        <a:lnSpc>
                          <a:spcPct val="115000"/>
                        </a:lnSpc>
                        <a:spcBef>
                          <a:spcPts val="1660"/>
                        </a:spcBef>
                        <a:spcAft>
                          <a:spcPts val="1660"/>
                        </a:spcAft>
                      </a:pPr>
                      <a:r>
                        <a:rPr lang="fr-FR" sz="1100">
                          <a:solidFill>
                            <a:srgbClr val="002060"/>
                          </a:solidFill>
                          <a:effectLst/>
                        </a:rPr>
                        <a:t>0,12 (0,00 à 0,67)</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rtl="0">
                        <a:lnSpc>
                          <a:spcPct val="115000"/>
                        </a:lnSpc>
                        <a:spcBef>
                          <a:spcPts val="1660"/>
                        </a:spcBef>
                        <a:spcAft>
                          <a:spcPts val="1660"/>
                        </a:spcAft>
                      </a:pPr>
                      <a:r>
                        <a:rPr lang="fr-FR" sz="1100">
                          <a:solidFill>
                            <a:srgbClr val="002060"/>
                          </a:solidFill>
                          <a:effectLst/>
                        </a:rPr>
                        <a:t>1974</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r" rtl="0">
                        <a:lnSpc>
                          <a:spcPct val="115000"/>
                        </a:lnSpc>
                        <a:spcBef>
                          <a:spcPts val="1660"/>
                        </a:spcBef>
                        <a:spcAft>
                          <a:spcPts val="1660"/>
                        </a:spcAft>
                      </a:pPr>
                      <a:r>
                        <a:rPr lang="fr-FR" sz="1100">
                          <a:solidFill>
                            <a:srgbClr val="002060"/>
                          </a:solidFill>
                          <a:effectLst/>
                        </a:rPr>
                        <a:t>2,88 (2,07 à 3,90)</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rtl="0">
                        <a:lnSpc>
                          <a:spcPct val="115000"/>
                        </a:lnSpc>
                        <a:spcBef>
                          <a:spcPts val="1660"/>
                        </a:spcBef>
                        <a:spcAft>
                          <a:spcPts val="1660"/>
                        </a:spcAft>
                      </a:pPr>
                      <a:r>
                        <a:rPr lang="fr-FR" sz="1100">
                          <a:solidFill>
                            <a:srgbClr val="002060"/>
                          </a:solidFill>
                          <a:effectLst/>
                        </a:rPr>
                        <a:t>1998</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rtl="0">
                        <a:lnSpc>
                          <a:spcPct val="115000"/>
                        </a:lnSpc>
                        <a:spcBef>
                          <a:spcPts val="1660"/>
                        </a:spcBef>
                        <a:spcAft>
                          <a:spcPts val="1660"/>
                        </a:spcAft>
                      </a:pPr>
                      <a:r>
                        <a:rPr lang="fr-FR" sz="1100" dirty="0">
                          <a:solidFill>
                            <a:srgbClr val="002060"/>
                          </a:solidFill>
                          <a:effectLst/>
                        </a:rPr>
                        <a:t>1,16 (1,13 à 1,18)</a:t>
                      </a:r>
                      <a:endParaRPr lang="en-US" sz="2000" dirty="0">
                        <a:solidFill>
                          <a:srgbClr val="002060"/>
                        </a:solidFill>
                        <a:effectLst/>
                        <a:latin typeface="Calibri"/>
                        <a:ea typeface="Calibri"/>
                        <a:cs typeface="Times New Roman"/>
                      </a:endParaRPr>
                    </a:p>
                  </a:txBody>
                  <a:tcPr marL="30480" marR="30480" marT="30480" marB="30480" anchor="ctr"/>
                </a:tc>
                <a:extLst>
                  <a:ext uri="{0D108BD9-81ED-4DB2-BD59-A6C34878D82A}">
                    <a16:rowId xmlns:a16="http://schemas.microsoft.com/office/drawing/2014/main" xmlns="" val="10009"/>
                  </a:ext>
                </a:extLst>
              </a:tr>
            </a:tbl>
          </a:graphicData>
        </a:graphic>
      </p:graphicFrame>
      <p:sp>
        <p:nvSpPr>
          <p:cNvPr id="2" name="Rectangle 1"/>
          <p:cNvSpPr/>
          <p:nvPr/>
        </p:nvSpPr>
        <p:spPr>
          <a:xfrm>
            <a:off x="329798" y="5930905"/>
            <a:ext cx="8500278" cy="276999"/>
          </a:xfrm>
          <a:prstGeom prst="rect">
            <a:avLst/>
          </a:prstGeom>
        </p:spPr>
        <p:txBody>
          <a:bodyPr wrap="square" rtlCol="0">
            <a:spAutoFit/>
          </a:bodyPr>
          <a:lstStyle/>
          <a:p>
            <a:pPr rtl="0"/>
            <a:r>
              <a:rPr lang="fr-FR" sz="1200">
                <a:solidFill>
                  <a:schemeClr val="tx2"/>
                </a:solidFill>
              </a:rPr>
              <a:t>Source : Gian Luca Di Tanna et al BMJ. 325(14); 2002.</a:t>
            </a:r>
            <a:endParaRPr lang="nl-NL" sz="1200" dirty="0">
              <a:solidFill>
                <a:schemeClr val="tx2"/>
              </a:solidFill>
            </a:endParaRPr>
          </a:p>
        </p:txBody>
      </p:sp>
    </p:spTree>
    <p:extLst>
      <p:ext uri="{BB962C8B-B14F-4D97-AF65-F5344CB8AC3E}">
        <p14:creationId xmlns:p14="http://schemas.microsoft.com/office/powerpoint/2010/main" xmlns="" val="3464962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rgbClr val="002060"/>
                </a:solidFill>
                <a:latin typeface="Calibri" pitchFamily="34" charset="0"/>
              </a:rPr>
              <a:t>Laparoschisis</a:t>
            </a:r>
            <a:r>
              <a:rPr lang="fr-FR" sz="1100" b="1" dirty="0">
                <a:solidFill>
                  <a:srgbClr val="002060"/>
                </a:solidFill>
                <a:latin typeface="Calibri" pitchFamily="34" charset="0"/>
              </a:rPr>
              <a:t>                                                                              						</a:t>
            </a:r>
            <a:r>
              <a:rPr lang="fr-FR" sz="1000" dirty="0">
                <a:solidFill>
                  <a:srgbClr val="002060"/>
                </a:solidFill>
                <a:latin typeface="Calibri" pitchFamily="34" charset="0"/>
              </a:rPr>
              <a:t>| </a:t>
            </a:r>
            <a:fld id="{4F5FC554-56D4-46C3-91CC-42DA98CF391D}" type="slidenum">
              <a:rPr lang="en-US" sz="1000">
                <a:solidFill>
                  <a:srgbClr val="002060"/>
                </a:solidFill>
                <a:latin typeface="Calibri" pitchFamily="34" charset="0"/>
              </a:rPr>
              <a:pPr>
                <a:defRPr/>
              </a:pPr>
              <a:t>8</a:t>
            </a:fld>
            <a:endParaRPr lang="en-US" sz="1000" dirty="0">
              <a:solidFill>
                <a:srgbClr val="002060"/>
              </a:solidFill>
              <a:latin typeface="Calibri" pitchFamily="34" charset="0"/>
            </a:endParaRPr>
          </a:p>
        </p:txBody>
      </p:sp>
      <p:sp>
        <p:nvSpPr>
          <p:cNvPr id="2" name="Title 1"/>
          <p:cNvSpPr>
            <a:spLocks noGrp="1"/>
          </p:cNvSpPr>
          <p:nvPr>
            <p:ph type="title"/>
          </p:nvPr>
        </p:nvSpPr>
        <p:spPr/>
        <p:txBody>
          <a:bodyPr rtlCol="0">
            <a:noAutofit/>
          </a:bodyPr>
          <a:lstStyle/>
          <a:p>
            <a:pPr rtl="0"/>
            <a:r>
              <a:rPr lang="fr-FR" sz="3200" b="1" dirty="0" err="1">
                <a:solidFill>
                  <a:schemeClr val="tx2"/>
                </a:solidFill>
              </a:rPr>
              <a:t>Laparoschisis</a:t>
            </a:r>
            <a:r>
              <a:rPr lang="fr-FR" sz="3200" b="1" dirty="0">
                <a:solidFill>
                  <a:schemeClr val="tx2"/>
                </a:solidFill>
              </a:rPr>
              <a:t> :</a:t>
            </a:r>
            <a:r>
              <a:rPr lang="en-US" sz="3200" b="1" dirty="0">
                <a:solidFill>
                  <a:schemeClr val="tx2"/>
                </a:solidFill>
              </a:rPr>
              <a:t/>
            </a:r>
            <a:br>
              <a:rPr lang="en-US" sz="3200" b="1" dirty="0">
                <a:solidFill>
                  <a:schemeClr val="tx2"/>
                </a:solidFill>
              </a:rPr>
            </a:br>
            <a:r>
              <a:rPr lang="fr-FR" sz="3200" b="1" dirty="0">
                <a:solidFill>
                  <a:schemeClr val="tx2"/>
                </a:solidFill>
              </a:rPr>
              <a:t>prévalence en hausse dans de nombreux pays</a:t>
            </a:r>
            <a:endParaRPr lang="en-US" sz="3200" b="1" dirty="0">
              <a:solidFill>
                <a:schemeClr val="tx2"/>
              </a:solidFill>
            </a:endParaRPr>
          </a:p>
        </p:txBody>
      </p:sp>
      <p:sp>
        <p:nvSpPr>
          <p:cNvPr id="4" name="Rectangle 3"/>
          <p:cNvSpPr/>
          <p:nvPr/>
        </p:nvSpPr>
        <p:spPr>
          <a:xfrm>
            <a:off x="228600" y="5877272"/>
            <a:ext cx="7669772" cy="369332"/>
          </a:xfrm>
          <a:prstGeom prst="rect">
            <a:avLst/>
          </a:prstGeom>
        </p:spPr>
        <p:txBody>
          <a:bodyPr wrap="square" rtlCol="0">
            <a:spAutoFit/>
          </a:bodyPr>
          <a:lstStyle/>
          <a:p>
            <a:pPr rtl="0"/>
            <a:r>
              <a:rPr lang="fr-FR">
                <a:solidFill>
                  <a:schemeClr val="tx2"/>
                </a:solidFill>
              </a:rPr>
              <a:t>Source : Castilla, Mastroiacovo, Orioli : Am J Med Genet C 2008;148C(3):162-79</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l="6351" t="23143" r="7016" b="8464"/>
          <a:stretch/>
        </p:blipFill>
        <p:spPr>
          <a:xfrm>
            <a:off x="1408212" y="1700808"/>
            <a:ext cx="6490160" cy="3842708"/>
          </a:xfrm>
          <a:prstGeom prst="rect">
            <a:avLst/>
          </a:prstGeom>
          <a:ln>
            <a:solidFill>
              <a:schemeClr val="tx1"/>
            </a:solidFill>
          </a:ln>
        </p:spPr>
      </p:pic>
    </p:spTree>
    <p:extLst>
      <p:ext uri="{BB962C8B-B14F-4D97-AF65-F5344CB8AC3E}">
        <p14:creationId xmlns:p14="http://schemas.microsoft.com/office/powerpoint/2010/main" xmlns="" val="402777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rgbClr val="002060"/>
                </a:solidFill>
                <a:latin typeface="Calibri" pitchFamily="34" charset="0"/>
              </a:rPr>
              <a:t>Laparoschisis</a:t>
            </a:r>
            <a:r>
              <a:rPr lang="fr-FR" sz="1100" b="1" dirty="0">
                <a:solidFill>
                  <a:srgbClr val="002060"/>
                </a:solidFill>
                <a:latin typeface="Calibri" pitchFamily="34" charset="0"/>
              </a:rPr>
              <a:t>                                                                              						</a:t>
            </a:r>
            <a:r>
              <a:rPr lang="fr-FR" sz="1000" dirty="0">
                <a:solidFill>
                  <a:srgbClr val="002060"/>
                </a:solidFill>
                <a:latin typeface="Calibri" pitchFamily="34" charset="0"/>
              </a:rPr>
              <a:t>| </a:t>
            </a:r>
            <a:fld id="{4F5FC554-56D4-46C3-91CC-42DA98CF391D}" type="slidenum">
              <a:rPr lang="en-US" sz="1000">
                <a:solidFill>
                  <a:srgbClr val="002060"/>
                </a:solidFill>
                <a:latin typeface="Calibri" pitchFamily="34" charset="0"/>
              </a:rPr>
              <a:pPr>
                <a:defRPr/>
              </a:pPr>
              <a:t>9</a:t>
            </a:fld>
            <a:endParaRPr lang="en-US" sz="1000" dirty="0">
              <a:solidFill>
                <a:srgbClr val="002060"/>
              </a:solidFill>
              <a:latin typeface="Calibri" pitchFamily="34" charset="0"/>
            </a:endParaRPr>
          </a:p>
        </p:txBody>
      </p:sp>
      <p:sp>
        <p:nvSpPr>
          <p:cNvPr id="2" name="Titolo 1"/>
          <p:cNvSpPr>
            <a:spLocks noGrp="1"/>
          </p:cNvSpPr>
          <p:nvPr>
            <p:ph type="title"/>
          </p:nvPr>
        </p:nvSpPr>
        <p:spPr>
          <a:xfrm>
            <a:off x="465137" y="0"/>
            <a:ext cx="8229600" cy="1143000"/>
          </a:xfrm>
        </p:spPr>
        <p:txBody>
          <a:bodyPr rtlCol="0">
            <a:normAutofit/>
          </a:bodyPr>
          <a:lstStyle/>
          <a:p>
            <a:pPr rtl="0"/>
            <a:r>
              <a:rPr lang="fr-FR" sz="3200" b="1">
                <a:solidFill>
                  <a:schemeClr val="tx2"/>
                </a:solidFill>
              </a:rPr>
              <a:t>Diagnostic</a:t>
            </a:r>
            <a:endParaRPr lang="en-US" sz="3200" b="1" dirty="0">
              <a:solidFill>
                <a:schemeClr val="tx2"/>
              </a:solidFill>
            </a:endParaRPr>
          </a:p>
        </p:txBody>
      </p:sp>
      <p:sp>
        <p:nvSpPr>
          <p:cNvPr id="3" name="Segnaposto contenuto 2"/>
          <p:cNvSpPr>
            <a:spLocks noGrp="1"/>
          </p:cNvSpPr>
          <p:nvPr>
            <p:ph idx="1"/>
          </p:nvPr>
        </p:nvSpPr>
        <p:spPr>
          <a:xfrm>
            <a:off x="398026" y="908720"/>
            <a:ext cx="8229600" cy="4968552"/>
          </a:xfrm>
        </p:spPr>
        <p:txBody>
          <a:bodyPr rtlCol="0">
            <a:normAutofit/>
          </a:bodyPr>
          <a:lstStyle/>
          <a:p>
            <a:pPr rtl="0"/>
            <a:r>
              <a:rPr lang="fr-FR" sz="2400" dirty="0">
                <a:solidFill>
                  <a:schemeClr val="tx2"/>
                </a:solidFill>
              </a:rPr>
              <a:t>Le </a:t>
            </a:r>
            <a:r>
              <a:rPr lang="fr-FR" sz="2400" dirty="0" err="1">
                <a:solidFill>
                  <a:schemeClr val="tx2"/>
                </a:solidFill>
              </a:rPr>
              <a:t>laparoschisis</a:t>
            </a:r>
            <a:r>
              <a:rPr lang="fr-FR" sz="2400" dirty="0">
                <a:solidFill>
                  <a:schemeClr val="tx2"/>
                </a:solidFill>
              </a:rPr>
              <a:t> est en général facilement reconnaissable par la relation de l’anomalie avec le cordon ombilical lors de l’examen médical après l’accouchement</a:t>
            </a:r>
          </a:p>
          <a:p>
            <a:pPr rtl="0"/>
            <a:r>
              <a:rPr lang="fr-FR" sz="2400" dirty="0">
                <a:solidFill>
                  <a:schemeClr val="tx2"/>
                </a:solidFill>
              </a:rPr>
              <a:t>Le diagnostic différentiel doit exclure :</a:t>
            </a:r>
          </a:p>
          <a:p>
            <a:pPr lvl="1" rtl="0">
              <a:buFont typeface="Arial" panose="020B0604020202020204" pitchFamily="34" charset="0"/>
              <a:buChar char="•"/>
            </a:pPr>
            <a:r>
              <a:rPr lang="fr-FR" sz="2000" dirty="0">
                <a:solidFill>
                  <a:schemeClr val="tx2"/>
                </a:solidFill>
              </a:rPr>
              <a:t>l’</a:t>
            </a:r>
            <a:r>
              <a:rPr lang="fr-FR" sz="2000" dirty="0" err="1">
                <a:solidFill>
                  <a:schemeClr val="tx2"/>
                </a:solidFill>
              </a:rPr>
              <a:t>omphalocèle</a:t>
            </a:r>
            <a:endParaRPr lang="en-US" sz="2000" dirty="0">
              <a:solidFill>
                <a:schemeClr val="tx2"/>
              </a:solidFill>
              <a:sym typeface="Wingdings" pitchFamily="2" charset="2"/>
            </a:endParaRPr>
          </a:p>
          <a:p>
            <a:pPr lvl="1" rtl="0">
              <a:buFont typeface="Arial" panose="020B0604020202020204" pitchFamily="34" charset="0"/>
              <a:buChar char="•"/>
            </a:pPr>
            <a:r>
              <a:rPr lang="fr-FR" sz="2000" dirty="0">
                <a:solidFill>
                  <a:schemeClr val="tx2"/>
                </a:solidFill>
                <a:sym typeface="Wingdings" pitchFamily="2" charset="2"/>
              </a:rPr>
              <a:t>le syndrome du </a:t>
            </a:r>
            <a:r>
              <a:rPr lang="fr-FR" sz="2000" dirty="0" err="1">
                <a:solidFill>
                  <a:schemeClr val="tx2"/>
                </a:solidFill>
                <a:sym typeface="Wingdings" pitchFamily="2" charset="2"/>
              </a:rPr>
              <a:t>Limb</a:t>
            </a:r>
            <a:r>
              <a:rPr lang="fr-FR" sz="2000" dirty="0">
                <a:solidFill>
                  <a:schemeClr val="tx2"/>
                </a:solidFill>
                <a:sym typeface="Wingdings" pitchFamily="2" charset="2"/>
              </a:rPr>
              <a:t> body </a:t>
            </a:r>
            <a:r>
              <a:rPr lang="fr-FR" sz="2000" dirty="0" err="1">
                <a:solidFill>
                  <a:schemeClr val="tx2"/>
                </a:solidFill>
                <a:sym typeface="Wingdings" pitchFamily="2" charset="2"/>
              </a:rPr>
              <a:t>wall</a:t>
            </a:r>
            <a:r>
              <a:rPr lang="fr-FR" sz="2000" dirty="0">
                <a:solidFill>
                  <a:schemeClr val="tx2"/>
                </a:solidFill>
                <a:sym typeface="Wingdings" pitchFamily="2" charset="2"/>
              </a:rPr>
              <a:t> </a:t>
            </a:r>
            <a:r>
              <a:rPr lang="fr-FR" sz="2000" dirty="0" err="1">
                <a:solidFill>
                  <a:schemeClr val="tx2"/>
                </a:solidFill>
                <a:sym typeface="Wingdings" pitchFamily="2" charset="2"/>
              </a:rPr>
              <a:t>complex</a:t>
            </a:r>
            <a:r>
              <a:rPr lang="fr-FR" sz="2000" dirty="0">
                <a:solidFill>
                  <a:schemeClr val="tx2"/>
                </a:solidFill>
                <a:sym typeface="Wingdings" pitchFamily="2" charset="2"/>
              </a:rPr>
              <a:t> (LBWC)</a:t>
            </a:r>
          </a:p>
          <a:p>
            <a:pPr rtl="0"/>
            <a:r>
              <a:rPr lang="fr-FR" sz="2400" dirty="0">
                <a:solidFill>
                  <a:schemeClr val="tx2"/>
                </a:solidFill>
                <a:sym typeface="Wingdings" pitchFamily="2" charset="2"/>
              </a:rPr>
              <a:t>Les diagnostics prénatals doivent être confirmés après la naissance</a:t>
            </a:r>
          </a:p>
        </p:txBody>
      </p:sp>
      <p:pic>
        <p:nvPicPr>
          <p:cNvPr id="29710" name="Picture 2" descr="It is important to differentiate gastroschisis from omphalocele. Remember that in omphalocele the organs are out of the abdominal cavity through the umbilical cord, therefore they are covered by a membrane, unless this membrane ruptures. In gastroschisis the organs come out of the abdominal cavity through a defect lateral to the umbilical cord and they are not be covered by a membrane.&#10;"/>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4221088"/>
            <a:ext cx="2356124" cy="1899580"/>
          </a:xfrm>
          <a:prstGeom prst="rect">
            <a:avLst/>
          </a:prstGeom>
          <a:noFill/>
          <a:ln>
            <a:noFill/>
          </a:ln>
          <a:effectLst/>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
        <p:nvSpPr>
          <p:cNvPr id="5" name="TextBox 4"/>
          <p:cNvSpPr txBox="1"/>
          <p:nvPr/>
        </p:nvSpPr>
        <p:spPr>
          <a:xfrm>
            <a:off x="1259632" y="6120668"/>
            <a:ext cx="2356124" cy="369332"/>
          </a:xfrm>
          <a:prstGeom prst="rect">
            <a:avLst/>
          </a:prstGeom>
          <a:noFill/>
        </p:spPr>
        <p:txBody>
          <a:bodyPr wrap="square" rtlCol="0">
            <a:spAutoFit/>
          </a:bodyPr>
          <a:lstStyle/>
          <a:p>
            <a:pPr algn="ctr" rtl="0"/>
            <a:r>
              <a:rPr lang="fr-FR" b="1">
                <a:solidFill>
                  <a:schemeClr val="tx2"/>
                </a:solidFill>
              </a:rPr>
              <a:t>Laparoschisis</a:t>
            </a:r>
            <a:endParaRPr lang="en-US" b="1" dirty="0">
              <a:solidFill>
                <a:schemeClr val="tx2"/>
              </a:solidFill>
            </a:endParaRPr>
          </a:p>
        </p:txBody>
      </p:sp>
      <p:sp>
        <p:nvSpPr>
          <p:cNvPr id="6" name="TextBox 5"/>
          <p:cNvSpPr txBox="1"/>
          <p:nvPr/>
        </p:nvSpPr>
        <p:spPr>
          <a:xfrm>
            <a:off x="3617446" y="4843395"/>
            <a:ext cx="1242586" cy="1446550"/>
          </a:xfrm>
          <a:prstGeom prst="rect">
            <a:avLst/>
          </a:prstGeom>
          <a:noFill/>
        </p:spPr>
        <p:txBody>
          <a:bodyPr wrap="square" rtlCol="0">
            <a:spAutoFit/>
          </a:bodyPr>
          <a:lstStyle/>
          <a:p>
            <a:pPr rtl="0"/>
            <a:r>
              <a:rPr lang="fr-FR" sz="1100" dirty="0">
                <a:solidFill>
                  <a:schemeClr val="tx2"/>
                </a:solidFill>
              </a:rPr>
              <a:t>Photo reproduite avec l’autorisation de : </a:t>
            </a:r>
            <a:r>
              <a:rPr lang="fr-FR" sz="1100" dirty="0" err="1">
                <a:solidFill>
                  <a:schemeClr val="tx2"/>
                </a:solidFill>
              </a:rPr>
              <a:t>Birth</a:t>
            </a:r>
            <a:r>
              <a:rPr lang="fr-FR" sz="1100" dirty="0">
                <a:solidFill>
                  <a:schemeClr val="tx2"/>
                </a:solidFill>
              </a:rPr>
              <a:t> </a:t>
            </a:r>
            <a:r>
              <a:rPr lang="fr-FR" sz="1100" dirty="0" err="1">
                <a:solidFill>
                  <a:schemeClr val="tx2"/>
                </a:solidFill>
              </a:rPr>
              <a:t>defects</a:t>
            </a:r>
            <a:r>
              <a:rPr lang="fr-FR" sz="1100" dirty="0">
                <a:solidFill>
                  <a:schemeClr val="tx2"/>
                </a:solidFill>
              </a:rPr>
              <a:t> atlas of </a:t>
            </a:r>
            <a:r>
              <a:rPr lang="fr-FR" sz="1100" dirty="0" err="1">
                <a:solidFill>
                  <a:schemeClr val="tx2"/>
                </a:solidFill>
              </a:rPr>
              <a:t>selected</a:t>
            </a:r>
            <a:r>
              <a:rPr lang="fr-FR" sz="1100" dirty="0">
                <a:solidFill>
                  <a:schemeClr val="tx2"/>
                </a:solidFill>
              </a:rPr>
              <a:t> </a:t>
            </a:r>
            <a:r>
              <a:rPr lang="fr-FR" sz="1100" dirty="0" err="1">
                <a:solidFill>
                  <a:schemeClr val="tx2"/>
                </a:solidFill>
              </a:rPr>
              <a:t>congenital</a:t>
            </a:r>
            <a:r>
              <a:rPr lang="fr-FR" sz="1100" dirty="0">
                <a:solidFill>
                  <a:schemeClr val="tx2"/>
                </a:solidFill>
              </a:rPr>
              <a:t> anomalies [Atlas des anomalies congénitales]</a:t>
            </a:r>
            <a:endParaRPr lang="en-US" sz="1100" dirty="0">
              <a:solidFill>
                <a:schemeClr val="tx2"/>
              </a:solidFill>
            </a:endParaRPr>
          </a:p>
        </p:txBody>
      </p:sp>
      <p:pic>
        <p:nvPicPr>
          <p:cNvPr id="1027" name="Picture 3" descr="\\cdc.gov\private\M319\ile9\Global  inicitaive\surveillance manual\2013 atlas\ECLAMC\1305083229-314x314.jpg&#10;&#10;Photo of limb body wall defect to show the differentiation of this defect from gastroschisi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88159" y="3933056"/>
            <a:ext cx="1948295" cy="194829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5408648" y="5846809"/>
            <a:ext cx="2356124" cy="523220"/>
          </a:xfrm>
          <a:prstGeom prst="rect">
            <a:avLst/>
          </a:prstGeom>
          <a:noFill/>
        </p:spPr>
        <p:txBody>
          <a:bodyPr wrap="square" rtlCol="0">
            <a:spAutoFit/>
          </a:bodyPr>
          <a:lstStyle/>
          <a:p>
            <a:pPr algn="ctr" rtl="0"/>
            <a:r>
              <a:rPr lang="fr-FR" sz="1400" b="1" dirty="0">
                <a:solidFill>
                  <a:schemeClr val="tx2"/>
                </a:solidFill>
              </a:rPr>
              <a:t>Syndrome du « </a:t>
            </a:r>
            <a:r>
              <a:rPr lang="fr-FR" sz="1400" b="1" dirty="0" err="1">
                <a:solidFill>
                  <a:schemeClr val="tx2"/>
                </a:solidFill>
              </a:rPr>
              <a:t>Limb</a:t>
            </a:r>
            <a:r>
              <a:rPr lang="fr-FR" sz="1400" b="1" dirty="0">
                <a:solidFill>
                  <a:schemeClr val="tx2"/>
                </a:solidFill>
              </a:rPr>
              <a:t> body </a:t>
            </a:r>
            <a:r>
              <a:rPr lang="fr-FR" sz="1400" b="1" dirty="0" err="1">
                <a:solidFill>
                  <a:schemeClr val="tx2"/>
                </a:solidFill>
              </a:rPr>
              <a:t>wall</a:t>
            </a:r>
            <a:r>
              <a:rPr lang="fr-FR" sz="1400" b="1" dirty="0">
                <a:solidFill>
                  <a:schemeClr val="tx2"/>
                </a:solidFill>
              </a:rPr>
              <a:t> </a:t>
            </a:r>
            <a:r>
              <a:rPr lang="fr-FR" sz="1400" b="1" dirty="0" err="1">
                <a:solidFill>
                  <a:schemeClr val="tx2"/>
                </a:solidFill>
              </a:rPr>
              <a:t>complex</a:t>
            </a:r>
            <a:r>
              <a:rPr lang="fr-FR" sz="1400" b="1" dirty="0">
                <a:solidFill>
                  <a:schemeClr val="tx2"/>
                </a:solidFill>
              </a:rPr>
              <a:t> »</a:t>
            </a:r>
            <a:endParaRPr lang="en-US" sz="1400" b="1" dirty="0">
              <a:solidFill>
                <a:schemeClr val="tx2"/>
              </a:solidFill>
            </a:endParaRPr>
          </a:p>
        </p:txBody>
      </p:sp>
      <p:sp>
        <p:nvSpPr>
          <p:cNvPr id="10" name="TextBox 9"/>
          <p:cNvSpPr txBox="1"/>
          <p:nvPr/>
        </p:nvSpPr>
        <p:spPr>
          <a:xfrm>
            <a:off x="7743680" y="5373216"/>
            <a:ext cx="1187595" cy="430887"/>
          </a:xfrm>
          <a:prstGeom prst="rect">
            <a:avLst/>
          </a:prstGeom>
          <a:noFill/>
        </p:spPr>
        <p:txBody>
          <a:bodyPr wrap="square" rtlCol="0">
            <a:spAutoFit/>
          </a:bodyPr>
          <a:lstStyle/>
          <a:p>
            <a:pPr rtl="0"/>
            <a:r>
              <a:rPr lang="fr-FR" sz="1100" dirty="0">
                <a:solidFill>
                  <a:schemeClr val="tx2"/>
                </a:solidFill>
              </a:rPr>
              <a:t>Photo reproduite avec l’autorisation de : ECLAMC</a:t>
            </a:r>
            <a:endParaRPr lang="en-US" sz="1100" dirty="0">
              <a:solidFill>
                <a:schemeClr val="tx2"/>
              </a:solidFill>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2202</TotalTime>
  <Words>1388</Words>
  <Application>Microsoft Office PowerPoint</Application>
  <PresentationFormat>Affichage à l'écran (4:3)</PresentationFormat>
  <Paragraphs>236</Paragraphs>
  <Slides>14</Slides>
  <Notes>13</Notes>
  <HiddenSlides>0</HiddenSlides>
  <MMClips>0</MMClips>
  <ScaleCrop>false</ScaleCrop>
  <HeadingPairs>
    <vt:vector size="4" baseType="variant">
      <vt:variant>
        <vt:lpstr>Thème</vt:lpstr>
      </vt:variant>
      <vt:variant>
        <vt:i4>2</vt:i4>
      </vt:variant>
      <vt:variant>
        <vt:lpstr>Titres des diapositives</vt:lpstr>
      </vt:variant>
      <vt:variant>
        <vt:i4>14</vt:i4>
      </vt:variant>
    </vt:vector>
  </HeadingPairs>
  <TitlesOfParts>
    <vt:vector size="16" baseType="lpstr">
      <vt:lpstr>Tema di Office</vt:lpstr>
      <vt:lpstr>NCHHSTP_PPT_dark(</vt:lpstr>
      <vt:lpstr>Laparoschisis</vt:lpstr>
      <vt:lpstr>Objectifs d’apprentissage</vt:lpstr>
      <vt:lpstr>Définition</vt:lpstr>
      <vt:lpstr>Étiologie du laparoschisis :  disruption ou malformation ?</vt:lpstr>
      <vt:lpstr>Caractéristiques cliniques principales</vt:lpstr>
      <vt:lpstr>Caractéristiques épidémiologiques principales</vt:lpstr>
      <vt:lpstr>Taux de prévalence du laparoschisis</vt:lpstr>
      <vt:lpstr>Laparoschisis : prévalence en hausse dans de nombreux pays</vt:lpstr>
      <vt:lpstr>Diagnostic</vt:lpstr>
      <vt:lpstr>Conseils pour le signalement</vt:lpstr>
      <vt:lpstr>Codification du laparoschisis ICD-10 RCPCH</vt:lpstr>
      <vt:lpstr>Des questions ?</vt:lpstr>
      <vt:lpstr>Références </vt:lpstr>
      <vt:lpstr>Références (suite)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Pre-conference Educational Workshop  on Birth Defects Surveillance</dc:title>
  <dc:creator>Pierpaolo</dc:creator>
  <cp:lastModifiedBy>Jude</cp:lastModifiedBy>
  <cp:revision>237</cp:revision>
  <dcterms:created xsi:type="dcterms:W3CDTF">2013-09-20T07:41:20Z</dcterms:created>
  <dcterms:modified xsi:type="dcterms:W3CDTF">2016-06-22T09:42:41Z</dcterms:modified>
</cp:coreProperties>
</file>