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15" r:id="rId3"/>
    <p:sldId id="335" r:id="rId4"/>
    <p:sldId id="290" r:id="rId5"/>
    <p:sldId id="322" r:id="rId6"/>
    <p:sldId id="321" r:id="rId7"/>
    <p:sldId id="323" r:id="rId8"/>
    <p:sldId id="336" r:id="rId9"/>
    <p:sldId id="329" r:id="rId10"/>
    <p:sldId id="319" r:id="rId11"/>
    <p:sldId id="320" r:id="rId12"/>
    <p:sldId id="330" r:id="rId13"/>
    <p:sldId id="332" r:id="rId14"/>
    <p:sldId id="337" r:id="rId15"/>
    <p:sldId id="304"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ias, Jaime (CDC/ONDIEH/NCBDDD) (CTR)" initials="JLF"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434" autoAdjust="0"/>
  </p:normalViewPr>
  <p:slideViewPr>
    <p:cSldViewPr>
      <p:cViewPr varScale="1">
        <p:scale>
          <a:sx n="97" d="100"/>
          <a:sy n="97" d="100"/>
        </p:scale>
        <p:origin x="96" y="42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901BA-AE5C-46F0-9131-1BF8C71BB0A4}" type="datetimeFigureOut">
              <a:rPr lang="it-IT" smtClean="0"/>
              <a:pPr/>
              <a:t>09/12/2016</a:t>
            </a:fld>
            <a:endParaRPr lang="es-E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FF01C-BD9D-44A6-9902-0DD383E02C4A}" type="slidenum">
              <a:rPr lang="it-IT" smtClean="0"/>
              <a:pPr/>
              <a:t>‹#›</a:t>
            </a:fld>
            <a:endParaRPr lang="es-ES"/>
          </a:p>
        </p:txBody>
      </p:sp>
    </p:spTree>
    <p:extLst>
      <p:ext uri="{BB962C8B-B14F-4D97-AF65-F5344CB8AC3E}">
        <p14:creationId xmlns:p14="http://schemas.microsoft.com/office/powerpoint/2010/main" val="157451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Esta presentación es sobre la gastrosquisis.  Probablemente ya escucharon la presentación sobre el onfalocele, y aquí escucharán temas de conversación que son importantes para ambos defectos.</a:t>
            </a:r>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a:t>
            </a:fld>
            <a:endParaRPr lang="es-ES"/>
          </a:p>
        </p:txBody>
      </p:sp>
    </p:spTree>
    <p:extLst>
      <p:ext uri="{BB962C8B-B14F-4D97-AF65-F5344CB8AC3E}">
        <p14:creationId xmlns:p14="http://schemas.microsoft.com/office/powerpoint/2010/main" val="401355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Recuerden que una de las cosas más importantes que hay que hacer es describir el defecto de la mejor manera posible; explicar la relación del cordón umbilical con el defecto y los órganos intrabdominales que salen. Esto significa que debe indicarse si el defecto está a la derecha o a la izquierda del cordón y especificar todos los órganos que salgan a través del defecto.  Si es posible, tomen una fotografía en la que el cordón umbilical esté visible. Si el neonato tiene otras anomalías, asegúrense de describirlas y de indicar si se consultó a un genetista clínico.</a:t>
            </a:r>
            <a:endParaRPr lang="es-E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10</a:t>
            </a:fld>
            <a:endParaRPr lang="es-ES"/>
          </a:p>
        </p:txBody>
      </p:sp>
    </p:spTree>
    <p:extLst>
      <p:ext uri="{BB962C8B-B14F-4D97-AF65-F5344CB8AC3E}">
        <p14:creationId xmlns:p14="http://schemas.microsoft.com/office/powerpoint/2010/main" val="3561069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Esta diapositiva muestra los códigos CIE-10 RCPCH para la gastrosquisis.  En la CIE-9 la gastrosquisis y el onfalocele tenían el mismo código, pero en la CIE-10 la codificación mejoró y ahora hay códigos separados para la gastrosquisis y el onfalocele.</a:t>
            </a:r>
          </a:p>
          <a:p>
            <a:r>
              <a:rPr lang="es-ES" b="0" baseline="0" dirty="0" smtClean="0"/>
              <a:t>Hay que evitar usar el código no específico Q79 al codificar la gastrosquisis y usar en su lugar el Q79.3.</a:t>
            </a:r>
          </a:p>
          <a:p>
            <a:r>
              <a:rPr lang="es-ES" b="0" baseline="0" dirty="0" smtClean="0"/>
              <a:t>Si el diagnóstico no puede confirmarse, hay que usar Q79.5 e incluir una buena descripción de los defectos y de los órganos que están fuera de la cavidad abdominal; además, si fuera posible, hay que incluir una imagen o un dibujo para ayudar a las personas que estudian el caso a confirmar el diagnóstico.</a:t>
            </a:r>
            <a:endParaRPr lang="es-ES" b="0"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11</a:t>
            </a:fld>
            <a:endParaRPr lang="es-ES"/>
          </a:p>
        </p:txBody>
      </p:sp>
    </p:spTree>
    <p:extLst>
      <p:ext uri="{BB962C8B-B14F-4D97-AF65-F5344CB8AC3E}">
        <p14:creationId xmlns:p14="http://schemas.microsoft.com/office/powerpoint/2010/main" val="259016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mtClean="0"/>
              <a:t>Muchas gracias por escuchar esta presentación.  Esperamos que la hayan disfrutado.  Si tienen preguntas, por favor envíen un mensaje por correo electrónico a centre@icbdsr.org o a birthdefectscount@cdc.gov.</a:t>
            </a:r>
          </a:p>
          <a:p>
            <a:endParaRPr lang="es-ES" dirty="0" smtClean="0"/>
          </a:p>
          <a:p>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12</a:t>
            </a:fld>
            <a:endParaRPr lang="es-ES"/>
          </a:p>
        </p:txBody>
      </p:sp>
    </p:spTree>
    <p:extLst>
      <p:ext uri="{BB962C8B-B14F-4D97-AF65-F5344CB8AC3E}">
        <p14:creationId xmlns:p14="http://schemas.microsoft.com/office/powerpoint/2010/main" val="231073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 orden alfabético.</a:t>
            </a:r>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13</a:t>
            </a:fld>
            <a:endParaRPr lang="es-ES"/>
          </a:p>
        </p:txBody>
      </p:sp>
    </p:spTree>
    <p:extLst>
      <p:ext uri="{BB962C8B-B14F-4D97-AF65-F5344CB8AC3E}">
        <p14:creationId xmlns:p14="http://schemas.microsoft.com/office/powerpoint/2010/main" val="277745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Al final de esta presentación, ustedes podrán hacer lo siguiente:</a:t>
            </a:r>
          </a:p>
          <a:p>
            <a:r>
              <a:rPr lang="es-ES" dirty="0" smtClean="0"/>
              <a:t>Describir algunas características clínicas de la gastrosquisis, entender algunas características epidemiológicas de la gastrosquisis, aprender algunos consejos para la codificación y la notificación, y ser capaces de reconocer las diferencias entre la gastrosquisis y el onfalocele.</a:t>
            </a:r>
          </a:p>
          <a:p>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a:t>
            </a:fld>
            <a:endParaRPr lang="es-ES"/>
          </a:p>
        </p:txBody>
      </p:sp>
    </p:spTree>
    <p:extLst>
      <p:ext uri="{BB962C8B-B14F-4D97-AF65-F5344CB8AC3E}">
        <p14:creationId xmlns:p14="http://schemas.microsoft.com/office/powerpoint/2010/main" val="195239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dirty="0" smtClean="0">
                <a:solidFill>
                  <a:srgbClr val="002060"/>
                </a:solidFill>
              </a:rPr>
              <a:t>Como puede observarse en la ilustración y la imagen, la gastrosquisis es un defecto de la pared abdominal a través del cual los intestinos se hernian hacia a la cavidad amniótica. En algunos casos, cuando la abertura es grande, otros órganos como el estómago y el hígado también pueden salir de la cavidad abdominal.  Noten que los intestinos y otros órganos abdominales no salen a través del cordón umbilical, sino por una abertura al costado del cordón, que generalmente está a la derecha.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u="none"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i="1" u="none" dirty="0" smtClean="0">
                <a:solidFill>
                  <a:srgbClr val="FF0000"/>
                </a:solidFill>
              </a:rPr>
              <a:t>No sé si necesitaremos decir lo siguiente:</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0" u="none" dirty="0" smtClean="0">
                <a:solidFill>
                  <a:srgbClr val="002060"/>
                </a:solidFill>
              </a:rPr>
              <a:t>Quizás piensen que el nombre gastrosquisis proviene de "gástrico", término que se relaciona con el estómago, pero de hecho se deriva del término griego "gaster" que significa abdomen y "esquisis" que significa abertura.</a:t>
            </a:r>
          </a:p>
          <a:p>
            <a:endParaRPr lang="es-ES" b="0" u="none"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3</a:t>
            </a:fld>
            <a:endParaRPr lang="es-ES"/>
          </a:p>
        </p:txBody>
      </p:sp>
    </p:spTree>
    <p:extLst>
      <p:ext uri="{BB962C8B-B14F-4D97-AF65-F5344CB8AC3E}">
        <p14:creationId xmlns:p14="http://schemas.microsoft.com/office/powerpoint/2010/main" val="291969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La patogenia de la gastrosquisis es un tema de controversia. En la actualidad hay dos hipótesis principales. Una hipótesis postula la existencia de una alteración vascular y dice que una interrupción en la rama terminal derecha de la arteria onfalomesentérica (también conocida como arteria vitelina o del saco vitelino) causa isquemia y necrosis de los tejidos paraumbilicales y da como resultado la gastrosquisis. Una hipótesis alternativa propone que la gastrosquisis es una malformación que resulta de una anormalidad en el cierre de la pared del cuerpo que normalmente ocurre entre la 3.</a:t>
            </a:r>
            <a:r>
              <a:rPr lang="es-ES" b="0" baseline="30000" dirty="0" smtClean="0"/>
              <a:t>a</a:t>
            </a:r>
            <a:r>
              <a:rPr lang="es-ES" b="0" dirty="0" smtClean="0"/>
              <a:t> y la 5.</a:t>
            </a:r>
            <a:r>
              <a:rPr lang="es-ES" b="0" baseline="30000" dirty="0" smtClean="0"/>
              <a:t>a</a:t>
            </a:r>
            <a:r>
              <a:rPr lang="es-ES" b="0" dirty="0" smtClean="0"/>
              <a:t> semana del desarrollo embrionario.</a:t>
            </a:r>
            <a:endParaRPr lang="es-E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4</a:t>
            </a:fld>
            <a:endParaRPr lang="es-ES"/>
          </a:p>
        </p:txBody>
      </p:sp>
    </p:spTree>
    <p:extLst>
      <p:ext uri="{BB962C8B-B14F-4D97-AF65-F5344CB8AC3E}">
        <p14:creationId xmlns:p14="http://schemas.microsoft.com/office/powerpoint/2010/main" val="126743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Esta diapositiva muestra las principales características clínicas de la gastrosquisis. Estas incluyen las siguientes:</a:t>
            </a:r>
          </a:p>
          <a:p>
            <a:pPr marL="171450" indent="-171450">
              <a:buFontTx/>
              <a:buChar char="-"/>
            </a:pPr>
            <a:r>
              <a:rPr lang="es-ES" b="0" baseline="0" dirty="0" smtClean="0"/>
              <a:t>La abertura casi siempre se presenta a la derecha del cordón umbilical.</a:t>
            </a:r>
          </a:p>
          <a:p>
            <a:pPr marL="171450" indent="-171450">
              <a:buFontTx/>
              <a:buChar char="-"/>
            </a:pPr>
            <a:r>
              <a:rPr lang="es-ES" b="0" baseline="0" dirty="0" smtClean="0"/>
              <a:t>Los órganos intrabdominales herniados carecen de una membrana protectora y generalmente están enredados y cubiertos por un material fibroso.</a:t>
            </a:r>
          </a:p>
          <a:p>
            <a:pPr marL="171450" indent="-171450">
              <a:buFontTx/>
              <a:buChar char="-"/>
            </a:pPr>
            <a:r>
              <a:rPr lang="es-ES" b="0" baseline="0" dirty="0" smtClean="0"/>
              <a:t>Las malformaciones asociadas están presentes en aproximadamente el 16 % de los casos, las anomalías cromosómicas son poco frecuentes y los síndromes son extremadamente poco frecuentes. Esto marca un contraste con el onfalocele, en el cual las malformaciones asociadas ocurren en el 30 al 70 % de los casos y las anormalidades cromosómicas, así como otros síndromes y complejos se presentan con frecuencia (12 al 29 % y 10 al 15 %, respectivamente).</a:t>
            </a:r>
          </a:p>
          <a:p>
            <a:pPr marL="171450" indent="-171450">
              <a:buFontTx/>
              <a:buChar char="-"/>
            </a:pPr>
            <a:endParaRPr lang="es-ES" b="0" baseline="0" dirty="0" smtClean="0"/>
          </a:p>
          <a:p>
            <a:pPr marL="171450" indent="-171450">
              <a:buFontTx/>
              <a:buChar char="-"/>
            </a:pPr>
            <a:endParaRPr lang="es-E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5</a:t>
            </a:fld>
            <a:endParaRPr lang="es-ES"/>
          </a:p>
        </p:txBody>
      </p:sp>
    </p:spTree>
    <p:extLst>
      <p:ext uri="{BB962C8B-B14F-4D97-AF65-F5344CB8AC3E}">
        <p14:creationId xmlns:p14="http://schemas.microsoft.com/office/powerpoint/2010/main" val="63877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s-ES" b="0" dirty="0" smtClean="0"/>
              <a:t>La prevalencia de la gastrosquisis ha ido aumentando en forma continua en diferentes países durante las últimas dos o tres décadas, y es más común en madres jóvenes. Actualmente, la prevalencia estimada al nacer es aproximadamente 4.4 casos por cada 10 000 en los EE. UU. y cerca de 3 por cada 10 000 en los países europeos. Puede que estas cifras difieran entre los países y entre los estados principalmente debido a los posibles errores en la clasificación al confundir esta afección con otros defectos de la pared abdominal (p. ej., onfalocele y otros defectos de la pared abdominal), a las distintas proporciones de mujeres jóvenes en la población específica y a la distinta prevalencia de los factores de riesgo.</a:t>
            </a:r>
          </a:p>
          <a:p>
            <a:endParaRPr lang="es-ES" b="0" baseline="0" dirty="0" smtClean="0"/>
          </a:p>
          <a:p>
            <a:endParaRPr lang="es-ES" b="0" dirty="0"/>
          </a:p>
        </p:txBody>
      </p:sp>
      <p:sp>
        <p:nvSpPr>
          <p:cNvPr id="4" name="Segnaposto numero diapositiva 3"/>
          <p:cNvSpPr>
            <a:spLocks noGrp="1"/>
          </p:cNvSpPr>
          <p:nvPr>
            <p:ph type="sldNum" sz="quarter" idx="10"/>
          </p:nvPr>
        </p:nvSpPr>
        <p:spPr/>
        <p:txBody>
          <a:bodyPr/>
          <a:lstStyle/>
          <a:p>
            <a:fld id="{74618584-A6DB-4EE9-BDBF-64876A29A2D7}" type="slidenum">
              <a:rPr lang="it-IT" smtClean="0"/>
              <a:pPr/>
              <a:t>6</a:t>
            </a:fld>
            <a:endParaRPr lang="es-ES"/>
          </a:p>
        </p:txBody>
      </p:sp>
    </p:spTree>
    <p:extLst>
      <p:ext uri="{BB962C8B-B14F-4D97-AF65-F5344CB8AC3E}">
        <p14:creationId xmlns:p14="http://schemas.microsoft.com/office/powerpoint/2010/main" val="75924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Esta diapositiva muestra las tasas de prevalencia de la gastrosquisis en los países y las regiones seleccionados. Pueden apreciar la variabilidad en las tasas, así como su aumento desde los estudios iniciales hasta los estudios más recientes.</a:t>
            </a:r>
            <a:endParaRPr lang="es-E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7</a:t>
            </a:fld>
            <a:endParaRPr lang="es-ES"/>
          </a:p>
        </p:txBody>
      </p:sp>
    </p:spTree>
    <p:extLst>
      <p:ext uri="{BB962C8B-B14F-4D97-AF65-F5344CB8AC3E}">
        <p14:creationId xmlns:p14="http://schemas.microsoft.com/office/powerpoint/2010/main" val="268918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En este gráfico también podemos observar el aumento de la prevalencia según estudios de varios países. </a:t>
            </a:r>
            <a:endParaRPr lang="es-E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8</a:t>
            </a:fld>
            <a:endParaRPr lang="es-ES"/>
          </a:p>
        </p:txBody>
      </p:sp>
    </p:spTree>
    <p:extLst>
      <p:ext uri="{BB962C8B-B14F-4D97-AF65-F5344CB8AC3E}">
        <p14:creationId xmlns:p14="http://schemas.microsoft.com/office/powerpoint/2010/main" val="268918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Como puede verse en estas imágenes, la gastrosquisis es un defecto que puede reconocerse fácilmente después del parto.  Algunas veces también puede diagnosticarse en forma prenatal, pero el diagnóstico debe confirmarse después del nacimiento.  </a:t>
            </a:r>
          </a:p>
          <a:p>
            <a:endParaRPr lang="es-ES" b="0" baseline="0" dirty="0" smtClean="0"/>
          </a:p>
          <a:p>
            <a:r>
              <a:rPr lang="es-ES" b="0" baseline="0" dirty="0" smtClean="0"/>
              <a:t>Es importante distinguir la gastrosquisis del onfalocele. Recuerden que en el onfalocele los órganos salen de la cavidad abdominal a través del cordón umbilical, por lo tanto están cubiertos por una membrana, a menos que esta membrana se rompa. En la gastrosquisis, los órganos salen de la cavidad abdominal a través de un defecto lateral al cordón umbilical y no están cubiertos por una membrana.</a:t>
            </a:r>
          </a:p>
          <a:p>
            <a:endParaRPr lang="es-ES" b="0" baseline="0" dirty="0" smtClean="0"/>
          </a:p>
          <a:p>
            <a:r>
              <a:rPr lang="es-ES" b="0" baseline="0" dirty="0" smtClean="0"/>
              <a:t>El complejo extremidad-pared corporal puede distinguirse por las anomalías musculoesqueléticas asociadas que son parte de esta afección.</a:t>
            </a:r>
          </a:p>
          <a:p>
            <a:r>
              <a:rPr lang="es-ES" smtClean="0"/>
              <a:t> </a:t>
            </a:r>
          </a:p>
          <a:p>
            <a:endParaRPr lang="es-E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9</a:t>
            </a:fld>
            <a:endParaRPr lang="es-ES"/>
          </a:p>
        </p:txBody>
      </p:sp>
    </p:spTree>
    <p:extLst>
      <p:ext uri="{BB962C8B-B14F-4D97-AF65-F5344CB8AC3E}">
        <p14:creationId xmlns:p14="http://schemas.microsoft.com/office/powerpoint/2010/main" val="11412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22479666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104461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231226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5548073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08711873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518798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910490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8162226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385190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391200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2E1B9-BE67-40C0-903E-739EA76BCF40}" type="datetimeFigureOut">
              <a:rPr lang="en-US">
                <a:solidFill>
                  <a:srgbClr val="FFC000"/>
                </a:solidFill>
              </a:rPr>
              <a:pPr/>
              <a:t>12/9/2016</a:t>
            </a:fld>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36E77-E322-4B37-8F39-BE5037A080BF}"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2678207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solidFill>
                  <a:srgbClr val="FFC000"/>
                </a:solidFill>
              </a:rPr>
              <a:pPr/>
              <a:t>09/12/2016</a:t>
            </a:fld>
            <a:endParaRPr lang="it-IT">
              <a:solidFill>
                <a:srgbClr val="FFC000"/>
              </a:solidFill>
            </a:endParaRPr>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solidFill>
                <a:srgbClr val="FFC000"/>
              </a:solidFill>
            </a:endParaRP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solidFill>
                  <a:srgbClr val="FFC000"/>
                </a:solidFill>
              </a:rPr>
              <a:pPr/>
              <a:t>‹#›</a:t>
            </a:fld>
            <a:endParaRPr lang="it-IT">
              <a:solidFill>
                <a:srgbClr val="FFC000"/>
              </a:solidFill>
            </a:endParaRPr>
          </a:p>
        </p:txBody>
      </p:sp>
    </p:spTree>
    <p:extLst>
      <p:ext uri="{BB962C8B-B14F-4D97-AF65-F5344CB8AC3E}">
        <p14:creationId xmlns:p14="http://schemas.microsoft.com/office/powerpoint/2010/main" val="3476723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solidFill>
                  <a:srgbClr val="FFC000"/>
                </a:solidFill>
              </a:rPr>
              <a:pPr/>
              <a:t>09/12/2016</a:t>
            </a:fld>
            <a:endParaRPr lang="it-IT">
              <a:solidFill>
                <a:srgbClr val="FFC000"/>
              </a:solidFill>
            </a:endParaRPr>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solidFill>
                <a:srgbClr val="FFC000"/>
              </a:solidFill>
            </a:endParaRP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solidFill>
                  <a:srgbClr val="FFC000"/>
                </a:solidFill>
              </a:rPr>
              <a:pPr/>
              <a:t>‹#›</a:t>
            </a:fld>
            <a:endParaRPr lang="it-IT">
              <a:solidFill>
                <a:srgbClr val="FFC000"/>
              </a:solidFill>
            </a:endParaRPr>
          </a:p>
        </p:txBody>
      </p:sp>
    </p:spTree>
    <p:extLst>
      <p:ext uri="{BB962C8B-B14F-4D97-AF65-F5344CB8AC3E}">
        <p14:creationId xmlns:p14="http://schemas.microsoft.com/office/powerpoint/2010/main" val="4049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952841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DA2C938-E2B4-4B14-A086-B33861074CF1}" type="datetimeFigureOut">
              <a:rPr lang="it-IT" smtClean="0"/>
              <a:pPr/>
              <a:t>09/12/2016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76C6310-A9A5-4302-98F8-2CB605E11E63}"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2C938-E2B4-4B14-A086-B33861074CF1}" type="datetimeFigureOut">
              <a:rPr lang="it-IT" smtClean="0"/>
              <a:pPr/>
              <a:t>09/12/2016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C6310-A9A5-4302-98F8-2CB605E11E63}"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279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p:txBody>
          <a:bodyPr/>
          <a:lstStyle/>
          <a:p>
            <a:r>
              <a:rPr lang="es-ES" sz="4000" b="1" dirty="0" smtClean="0">
                <a:solidFill>
                  <a:schemeClr val="tx2"/>
                </a:solidFill>
              </a:rPr>
              <a:t>Gastrosquisis</a:t>
            </a:r>
            <a:endParaRPr lang="es-ES" sz="4000" b="1" strike="sngStrike" dirty="0" smtClean="0">
              <a:solidFill>
                <a:schemeClr val="tx2"/>
              </a:solidFill>
            </a:endParaRPr>
          </a:p>
        </p:txBody>
      </p:sp>
      <p:grpSp>
        <p:nvGrpSpPr>
          <p:cNvPr id="14" name="Group 3" descr="Incluidos los CDC, la iniciativa contra los defectos congénitos COUNT y el Centro Internacional de Información de Vigilancia e Investigación de los Defectos Congénitos" title="Logotipos de los socios"/>
          <p:cNvGrpSpPr/>
          <p:nvPr/>
        </p:nvGrpSpPr>
        <p:grpSpPr>
          <a:xfrm>
            <a:off x="323528" y="260648"/>
            <a:ext cx="8496944" cy="1296144"/>
            <a:chOff x="323528" y="260648"/>
            <a:chExt cx="8496944" cy="1296144"/>
          </a:xfrm>
        </p:grpSpPr>
        <p:sp>
          <p:nvSpPr>
            <p:cNvPr id="18"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6" descr="HHS-CDC(CMYK).jpg; logotipo de los CDC" title="Logotipo de los CDC"/>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17" name="Picture 2" descr="Imagen 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pic>
          <p:nvPicPr>
            <p:cNvPr id="15" name="Picture 3" descr="Centro Internacional de Información de Vigilancia e Investigación de los Defectos Congénitos" title="Logotipo"/>
            <p:cNvPicPr>
              <a:picLocks noChangeAspect="1" noChangeArrowheads="1"/>
            </p:cNvPicPr>
            <p:nvPr/>
          </p:nvPicPr>
          <p:blipFill>
            <a:blip r:embed="rId5" cstate="print"/>
            <a:srcRect r="48190"/>
            <a:stretch>
              <a:fillRect/>
            </a:stretch>
          </p:blipFill>
          <p:spPr bwMode="auto">
            <a:xfrm>
              <a:off x="5606920" y="404664"/>
              <a:ext cx="3069536" cy="1052412"/>
            </a:xfrm>
            <a:prstGeom prst="rect">
              <a:avLst/>
            </a:prstGeom>
            <a:noFill/>
            <a:ln w="19050">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Gastrosquisis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s-ES" sz="1000" dirty="0">
              <a:solidFill>
                <a:schemeClr val="tx2"/>
              </a:solidFill>
              <a:latin typeface="Calibri" pitchFamily="34" charset="0"/>
              <a:cs typeface="+mn-cs"/>
            </a:endParaRPr>
          </a:p>
        </p:txBody>
      </p:sp>
      <p:sp>
        <p:nvSpPr>
          <p:cNvPr id="8194" name="Titolo 1"/>
          <p:cNvSpPr>
            <a:spLocks noGrp="1"/>
          </p:cNvSpPr>
          <p:nvPr>
            <p:ph type="title"/>
          </p:nvPr>
        </p:nvSpPr>
        <p:spPr/>
        <p:txBody>
          <a:bodyPr>
            <a:normAutofit/>
          </a:bodyPr>
          <a:lstStyle/>
          <a:p>
            <a:r>
              <a:rPr lang="es-ES" sz="3200" b="1" dirty="0" smtClean="0">
                <a:solidFill>
                  <a:schemeClr val="tx2"/>
                </a:solidFill>
              </a:rPr>
              <a:t>Consejos para la notificación</a:t>
            </a:r>
          </a:p>
        </p:txBody>
      </p:sp>
      <p:sp>
        <p:nvSpPr>
          <p:cNvPr id="8195" name="Segnaposto contenuto 2"/>
          <p:cNvSpPr>
            <a:spLocks noGrp="1"/>
          </p:cNvSpPr>
          <p:nvPr>
            <p:ph idx="1"/>
          </p:nvPr>
        </p:nvSpPr>
        <p:spPr/>
        <p:txBody>
          <a:bodyPr>
            <a:normAutofit/>
          </a:bodyPr>
          <a:lstStyle/>
          <a:p>
            <a:pPr>
              <a:spcAft>
                <a:spcPts val="600"/>
              </a:spcAft>
              <a:buClr>
                <a:schemeClr val="tx2"/>
              </a:buClr>
              <a:buSzPct val="85000"/>
            </a:pPr>
            <a:r>
              <a:rPr lang="es-ES" sz="2400" b="0" dirty="0" smtClean="0">
                <a:solidFill>
                  <a:schemeClr val="tx2"/>
                </a:solidFill>
              </a:rPr>
              <a:t>Describir el defecto en relación con el cordón umbilical y especificar qué órganos están fuera del abdomen</a:t>
            </a:r>
          </a:p>
          <a:p>
            <a:pPr>
              <a:spcAft>
                <a:spcPts val="600"/>
              </a:spcAft>
              <a:buClr>
                <a:schemeClr val="tx2"/>
              </a:buClr>
              <a:buSzPct val="85000"/>
            </a:pPr>
            <a:r>
              <a:rPr lang="es-ES" sz="2400" b="0" dirty="0" smtClean="0">
                <a:solidFill>
                  <a:schemeClr val="tx2"/>
                </a:solidFill>
              </a:rPr>
              <a:t>Las fotografías son útiles para el estudio y deben ser tomadas con el cordón umbilical claramente visible</a:t>
            </a:r>
          </a:p>
          <a:p>
            <a:pPr>
              <a:spcAft>
                <a:spcPts val="600"/>
              </a:spcAft>
              <a:buClr>
                <a:schemeClr val="tx2"/>
              </a:buClr>
              <a:buSzPct val="85000"/>
            </a:pPr>
            <a:r>
              <a:rPr lang="es-ES" sz="2400" b="0" dirty="0">
                <a:solidFill>
                  <a:schemeClr val="tx2"/>
                </a:solidFill>
              </a:rPr>
              <a:t>Describir todas las malformaciones adicionales que estuvieran presentes</a:t>
            </a:r>
          </a:p>
          <a:p>
            <a:pPr>
              <a:spcAft>
                <a:spcPts val="600"/>
              </a:spcAft>
              <a:buClr>
                <a:schemeClr val="tx2"/>
              </a:buClr>
              <a:buSzPct val="85000"/>
            </a:pPr>
            <a:r>
              <a:rPr lang="es-ES" sz="2400" b="0" dirty="0" smtClean="0">
                <a:solidFill>
                  <a:schemeClr val="tx2"/>
                </a:solidFill>
              </a:rPr>
              <a:t>Indicar si se consultó a un genetista clínico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edg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edg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edg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edge">
                                      <p:cBhvr>
                                        <p:cTn id="22"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rgbClr val="002060"/>
                </a:solidFill>
                <a:latin typeface="Calibri" pitchFamily="34" charset="0"/>
              </a:rPr>
              <a:t>Gastrosquisis                                                                                                                                                                                                                                          </a:t>
            </a:r>
            <a:r>
              <a:rPr lang="es-ES" sz="1000" dirty="0" smtClean="0">
                <a:solidFill>
                  <a:srgbClr val="002060"/>
                </a:solidFill>
                <a:latin typeface="Calibri" pitchFamily="34" charset="0"/>
              </a:rPr>
              <a:t>|  </a:t>
            </a:r>
            <a:fld id="{4F5FC554-56D4-46C3-91CC-42DA98CF391D}" type="slidenum">
              <a:rPr lang="en-US" sz="1000" smtClean="0">
                <a:solidFill>
                  <a:srgbClr val="002060"/>
                </a:solidFill>
                <a:latin typeface="Calibri" pitchFamily="34" charset="0"/>
                <a:cs typeface="+mn-cs"/>
              </a:rPr>
              <a:pPr fontAlgn="auto">
                <a:spcBef>
                  <a:spcPts val="0"/>
                </a:spcBef>
                <a:spcAft>
                  <a:spcPts val="0"/>
                </a:spcAft>
                <a:defRPr/>
              </a:pPr>
              <a:t>11</a:t>
            </a:fld>
            <a:endParaRPr lang="es-ES" sz="1000" dirty="0">
              <a:solidFill>
                <a:srgbClr val="002060"/>
              </a:solidFill>
              <a:latin typeface="Calibri" pitchFamily="34" charset="0"/>
              <a:cs typeface="+mn-cs"/>
            </a:endParaRPr>
          </a:p>
        </p:txBody>
      </p:sp>
      <p:sp>
        <p:nvSpPr>
          <p:cNvPr id="5" name="Titolo 1"/>
          <p:cNvSpPr>
            <a:spLocks noGrp="1"/>
          </p:cNvSpPr>
          <p:nvPr>
            <p:ph type="title"/>
          </p:nvPr>
        </p:nvSpPr>
        <p:spPr/>
        <p:txBody>
          <a:bodyPr>
            <a:normAutofit/>
          </a:bodyPr>
          <a:lstStyle/>
          <a:p>
            <a:r>
              <a:rPr lang="es-ES" sz="3200" b="1" dirty="0" smtClean="0">
                <a:solidFill>
                  <a:schemeClr val="tx2"/>
                </a:solidFill>
              </a:rPr>
              <a:t>Codificación de la gastrosquisis según la CIE-10 RCPCH</a:t>
            </a:r>
          </a:p>
        </p:txBody>
      </p:sp>
      <p:sp>
        <p:nvSpPr>
          <p:cNvPr id="3" name="Segnaposto contenuto 2"/>
          <p:cNvSpPr>
            <a:spLocks noGrp="1"/>
          </p:cNvSpPr>
          <p:nvPr>
            <p:ph idx="1"/>
          </p:nvPr>
        </p:nvSpPr>
        <p:spPr/>
        <p:txBody>
          <a:bodyPr>
            <a:normAutofit fontScale="85000" lnSpcReduction="20000"/>
          </a:bodyPr>
          <a:lstStyle/>
          <a:p>
            <a:r>
              <a:rPr lang="es-ES" b="1" dirty="0">
                <a:solidFill>
                  <a:schemeClr val="tx2"/>
                </a:solidFill>
              </a:rPr>
              <a:t>Códigos de la CIE-10 relevantes y usos del RCPCH</a:t>
            </a:r>
          </a:p>
          <a:p>
            <a:pPr lvl="1">
              <a:buFont typeface="Arial" panose="020B0604020202020204" pitchFamily="34" charset="0"/>
              <a:buChar char="•"/>
            </a:pPr>
            <a:r>
              <a:rPr lang="es-ES" sz="2400" b="0" dirty="0" smtClean="0">
                <a:solidFill>
                  <a:schemeClr val="tx2"/>
                </a:solidFill>
              </a:rPr>
              <a:t>Q79 Malformaciones congénitas del sistema musculoesquelético, no clasificadas en otra parte (evítese el uso de este código general si se dispone de información más específica)</a:t>
            </a:r>
          </a:p>
          <a:p>
            <a:pPr lvl="2"/>
            <a:r>
              <a:rPr lang="es-ES" sz="2200" b="0" dirty="0" smtClean="0">
                <a:solidFill>
                  <a:schemeClr val="tx2"/>
                </a:solidFill>
              </a:rPr>
              <a:t>Q79.3 Gastrosquisis</a:t>
            </a:r>
          </a:p>
          <a:p>
            <a:pPr lvl="2"/>
            <a:r>
              <a:rPr lang="es-ES" sz="2200" dirty="0" smtClean="0">
                <a:solidFill>
                  <a:schemeClr val="tx2"/>
                </a:solidFill>
              </a:rPr>
              <a:t>Q79.5 Otras malformaciones congénitas de la pared abdominal (usar este código </a:t>
            </a:r>
            <a:r>
              <a:rPr lang="es-ES" sz="2200" b="1" dirty="0" smtClean="0">
                <a:solidFill>
                  <a:schemeClr val="tx2"/>
                </a:solidFill>
              </a:rPr>
              <a:t>SOLO</a:t>
            </a:r>
            <a:r>
              <a:rPr lang="es-ES" sz="2200" dirty="0" smtClean="0">
                <a:solidFill>
                  <a:schemeClr val="tx2"/>
                </a:solidFill>
              </a:rPr>
              <a:t> cuando el diagnóstico de gastrosquisis no está confirmado)</a:t>
            </a:r>
            <a:endParaRPr lang="es-ES" sz="2200" b="0" dirty="0" smtClean="0">
              <a:solidFill>
                <a:schemeClr val="tx2"/>
              </a:solidFill>
            </a:endParaRPr>
          </a:p>
          <a:p>
            <a:pPr marL="0" indent="0">
              <a:buNone/>
            </a:pPr>
            <a:endParaRPr lang="es-ES" b="0" dirty="0">
              <a:solidFill>
                <a:schemeClr val="tx2"/>
              </a:solidFill>
            </a:endParaRPr>
          </a:p>
          <a:p>
            <a:r>
              <a:rPr lang="es-ES" b="1" dirty="0">
                <a:solidFill>
                  <a:schemeClr val="tx2"/>
                </a:solidFill>
              </a:rPr>
              <a:t>Exclusiones</a:t>
            </a:r>
          </a:p>
          <a:p>
            <a:pPr lvl="1">
              <a:buFont typeface="Arial" panose="020B0604020202020204" pitchFamily="34" charset="0"/>
              <a:buChar char="•"/>
            </a:pPr>
            <a:r>
              <a:rPr lang="es-ES" sz="2400" b="0" dirty="0">
                <a:solidFill>
                  <a:schemeClr val="tx2"/>
                </a:solidFill>
              </a:rPr>
              <a:t>Q79.2 Exónfalos/onfalocele</a:t>
            </a:r>
          </a:p>
          <a:p>
            <a:pPr lvl="1">
              <a:buFont typeface="Arial" panose="020B0604020202020204" pitchFamily="34" charset="0"/>
              <a:buChar char="•"/>
            </a:pPr>
            <a:r>
              <a:rPr lang="es-ES" sz="2400" b="0" dirty="0">
                <a:solidFill>
                  <a:schemeClr val="tx2"/>
                </a:solidFill>
              </a:rPr>
              <a:t>Q89.81 Complejo extremidad-pared corporal</a:t>
            </a:r>
          </a:p>
          <a:p>
            <a:pPr lvl="1">
              <a:buFont typeface="Arial" panose="020B0604020202020204" pitchFamily="34" charset="0"/>
              <a:buChar char="•"/>
            </a:pPr>
            <a:r>
              <a:rPr lang="es-ES" sz="2400" dirty="0" smtClean="0">
                <a:solidFill>
                  <a:schemeClr val="tx2"/>
                </a:solidFill>
              </a:rPr>
              <a:t>Pentalogía de Cantrell</a:t>
            </a:r>
          </a:p>
          <a:p>
            <a:pPr lvl="1">
              <a:buFont typeface="Arial" panose="020B0604020202020204" pitchFamily="34" charset="0"/>
              <a:buChar char="•"/>
            </a:pPr>
            <a:r>
              <a:rPr lang="es-ES" sz="2400" dirty="0" smtClean="0">
                <a:solidFill>
                  <a:schemeClr val="tx2"/>
                </a:solidFill>
              </a:rPr>
              <a:t>Extrofia cloacal</a:t>
            </a:r>
            <a:endParaRPr lang="es-ES" sz="2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Gastrosquisis                                                                                                                                                                                                                                          </a:t>
            </a:r>
            <a:r>
              <a:rPr lang="es-ES" sz="1100" dirty="0" smtClean="0">
                <a:solidFill>
                  <a:schemeClr val="tx2"/>
                </a:solidFill>
                <a:latin typeface="Calibri" pitchFamily="34" charset="0"/>
              </a:rPr>
              <a:t>|  </a:t>
            </a:r>
            <a:fld id="{4F5FC554-56D4-46C3-91CC-42DA98CF391D}" type="slidenum">
              <a:rPr lang="en-US" sz="1100" smtClean="0">
                <a:solidFill>
                  <a:schemeClr val="tx2"/>
                </a:solidFill>
                <a:latin typeface="Calibri" pitchFamily="34" charset="0"/>
              </a:rPr>
              <a:pPr fontAlgn="auto">
                <a:spcBef>
                  <a:spcPts val="0"/>
                </a:spcBef>
                <a:spcAft>
                  <a:spcPts val="0"/>
                </a:spcAft>
                <a:defRPr/>
              </a:pPr>
              <a:t>12</a:t>
            </a:fld>
            <a:endParaRPr lang="es-ES" sz="1100" dirty="0">
              <a:solidFill>
                <a:schemeClr val="tx2"/>
              </a:solidFill>
              <a:latin typeface="Calibri" pitchFamily="34" charset="0"/>
            </a:endParaRPr>
          </a:p>
        </p:txBody>
      </p:sp>
      <p:sp>
        <p:nvSpPr>
          <p:cNvPr id="2" name="Titolo 1"/>
          <p:cNvSpPr>
            <a:spLocks noGrp="1"/>
          </p:cNvSpPr>
          <p:nvPr>
            <p:ph type="title"/>
          </p:nvPr>
        </p:nvSpPr>
        <p:spPr/>
        <p:txBody>
          <a:bodyPr/>
          <a:lstStyle/>
          <a:p>
            <a:r>
              <a:rPr lang="es-ES" sz="3200" b="1" dirty="0" smtClean="0">
                <a:solidFill>
                  <a:schemeClr val="tx2"/>
                </a:solidFill>
              </a:rPr>
              <a:t>¿Preguntas?</a:t>
            </a:r>
            <a:endParaRPr lang="es-ES" sz="3200" b="1" dirty="0">
              <a:solidFill>
                <a:schemeClr val="tx2"/>
              </a:solidFill>
            </a:endParaRPr>
          </a:p>
        </p:txBody>
      </p:sp>
      <p:pic>
        <p:nvPicPr>
          <p:cNvPr id="1029" name="Picture 5" descr="C:\Users\ail5\AppData\Local\Microsoft\Windows\Temporary Internet Files\Content.IE5\0P9SRHFC\MP900390083[1].jpg&#10;&#10;Imagen de un signo de interrogación" title="Imagen de un signo de interrog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341811"/>
            <a:ext cx="3024799" cy="42403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083" y="5668326"/>
            <a:ext cx="8458200" cy="646331"/>
          </a:xfrm>
          <a:prstGeom prst="rect">
            <a:avLst/>
          </a:prstGeom>
        </p:spPr>
        <p:txBody>
          <a:bodyPr wrap="square">
            <a:spAutoFit/>
          </a:bodyPr>
          <a:lstStyle/>
          <a:p>
            <a:pPr>
              <a:defRPr/>
            </a:pPr>
            <a:r>
              <a:rPr lang="es-ES" dirty="0">
                <a:solidFill>
                  <a:schemeClr val="tx2"/>
                </a:solidFill>
              </a:rPr>
              <a:t>Si tienen preguntas, por favor envíen un mensaje de correo electrónico a centre@icbdsr.org o a birthdefectscount@cdc.gov.</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rgbClr val="002060"/>
                </a:solidFill>
                <a:latin typeface="Calibri" pitchFamily="34" charset="0"/>
              </a:rPr>
              <a:t>Gastrosquisis                                                                                                                                                                                                                                          </a:t>
            </a:r>
            <a:r>
              <a:rPr lang="es-ES" sz="1000" dirty="0" smtClean="0">
                <a:solidFill>
                  <a:srgbClr val="002060"/>
                </a:solidFill>
                <a:latin typeface="Calibri" pitchFamily="34" charset="0"/>
              </a:rPr>
              <a:t>|  </a:t>
            </a:r>
            <a:fld id="{4F5FC554-56D4-46C3-91CC-42DA98CF391D}" type="slidenum">
              <a:rPr lang="en-US" sz="1000" smtClean="0">
                <a:solidFill>
                  <a:srgbClr val="002060"/>
                </a:solidFill>
                <a:latin typeface="Calibri" pitchFamily="34" charset="0"/>
                <a:cs typeface="+mn-cs"/>
              </a:rPr>
              <a:pPr fontAlgn="auto">
                <a:spcBef>
                  <a:spcPts val="0"/>
                </a:spcBef>
                <a:spcAft>
                  <a:spcPts val="0"/>
                </a:spcAft>
                <a:defRPr/>
              </a:pPr>
              <a:t>13</a:t>
            </a:fld>
            <a:endParaRPr lang="es-ES" sz="1000" dirty="0">
              <a:solidFill>
                <a:srgbClr val="002060"/>
              </a:solidFill>
              <a:latin typeface="Calibri" pitchFamily="34" charset="0"/>
              <a:cs typeface="+mn-cs"/>
            </a:endParaRPr>
          </a:p>
        </p:txBody>
      </p:sp>
      <p:sp>
        <p:nvSpPr>
          <p:cNvPr id="5" name="Titolo 1"/>
          <p:cNvSpPr>
            <a:spLocks noGrp="1"/>
          </p:cNvSpPr>
          <p:nvPr>
            <p:ph type="title"/>
          </p:nvPr>
        </p:nvSpPr>
        <p:spPr>
          <a:xfrm>
            <a:off x="457200" y="274638"/>
            <a:ext cx="8229600" cy="850106"/>
          </a:xfrm>
        </p:spPr>
        <p:txBody>
          <a:bodyPr>
            <a:normAutofit/>
          </a:bodyPr>
          <a:lstStyle/>
          <a:p>
            <a:r>
              <a:rPr lang="es-ES" b="1" dirty="0" smtClean="0">
                <a:solidFill>
                  <a:srgbClr val="0070C0"/>
                </a:solidFill>
              </a:rPr>
              <a:t>Referencias </a:t>
            </a:r>
            <a:endParaRPr lang="es-ES" b="1" dirty="0">
              <a:solidFill>
                <a:srgbClr val="0070C0"/>
              </a:solidFill>
            </a:endParaRPr>
          </a:p>
        </p:txBody>
      </p:sp>
      <p:sp>
        <p:nvSpPr>
          <p:cNvPr id="3" name="Segnaposto contenuto 2"/>
          <p:cNvSpPr>
            <a:spLocks noGrp="1"/>
          </p:cNvSpPr>
          <p:nvPr>
            <p:ph idx="1"/>
          </p:nvPr>
        </p:nvSpPr>
        <p:spPr>
          <a:xfrm>
            <a:off x="457200" y="836712"/>
            <a:ext cx="8229600" cy="4525963"/>
          </a:xfrm>
        </p:spPr>
        <p:txBody>
          <a:bodyPr>
            <a:noAutofit/>
          </a:bodyPr>
          <a:lstStyle/>
          <a:p>
            <a:endParaRPr lang="es-ES" sz="1400" b="1" dirty="0">
              <a:solidFill>
                <a:schemeClr val="tx2"/>
              </a:solidFill>
            </a:endParaRPr>
          </a:p>
          <a:p>
            <a:pPr marL="0" indent="0">
              <a:buNone/>
            </a:pPr>
            <a:r>
              <a:rPr lang="es-ES" sz="1400" dirty="0" smtClean="0">
                <a:solidFill>
                  <a:srgbClr val="002060"/>
                </a:solidFill>
              </a:rPr>
              <a:t>Otras referencias útiles:</a:t>
            </a:r>
          </a:p>
          <a:p>
            <a:pPr marL="457200" indent="-457200">
              <a:buFont typeface="+mj-lt"/>
              <a:buAutoNum type="arabicPeriod"/>
            </a:pPr>
            <a:r>
              <a:rPr lang="es-ES" sz="1400" dirty="0" err="1" smtClean="0">
                <a:solidFill>
                  <a:srgbClr val="002060"/>
                </a:solidFill>
              </a:rPr>
              <a:t>Hackshaw</a:t>
            </a:r>
            <a:r>
              <a:rPr lang="es-ES" sz="1400" dirty="0" smtClean="0">
                <a:solidFill>
                  <a:srgbClr val="002060"/>
                </a:solidFill>
              </a:rPr>
              <a:t> A, Rodeck C, Boniface S. Maternal smoking in pregnancy and birth defects: a systematic review based on 173 687 malformed cases and 11.7 million controls. Hum Reprod Update. 2011 Sep-Oct;17(5):589-604.</a:t>
            </a:r>
          </a:p>
          <a:p>
            <a:pPr marL="514350" indent="-514350">
              <a:buFont typeface="+mj-lt"/>
              <a:buAutoNum type="arabicPeriod"/>
            </a:pPr>
            <a:r>
              <a:rPr lang="es-ES" sz="1400" dirty="0" smtClean="0">
                <a:solidFill>
                  <a:srgbClr val="002060"/>
                </a:solidFill>
              </a:rPr>
              <a:t>Werler MM, Mitchell AA, Moore CA, Honein MA. Is there epidemiologic evidence to support vascular disruption as a pathogenesis of gastroschisis? Am J Med Genet A. 2009 Jul;149A(7):1399-406.</a:t>
            </a:r>
          </a:p>
          <a:p>
            <a:pPr marL="514350" indent="-514350">
              <a:buFont typeface="+mj-lt"/>
              <a:buAutoNum type="arabicPeriod"/>
            </a:pPr>
            <a:r>
              <a:rPr lang="es-ES" sz="1400" dirty="0" smtClean="0">
                <a:solidFill>
                  <a:srgbClr val="002060"/>
                </a:solidFill>
              </a:rPr>
              <a:t>Siega-Riz AM, Herring AH, Olshan AF, Smith J, Moore C; National Birth Defects Prevention Study. The joint effects of maternal prepregnancy body mass index and age on the risk of gastroschisis. Paediatr</a:t>
            </a:r>
            <a:r>
              <a:rPr lang="es-ES" sz="2800" dirty="0" smtClean="0"/>
              <a:t> </a:t>
            </a:r>
            <a:r>
              <a:rPr lang="es-ES" sz="1400" dirty="0" smtClean="0">
                <a:solidFill>
                  <a:srgbClr val="002060"/>
                </a:solidFill>
              </a:rPr>
              <a:t>Perinat</a:t>
            </a:r>
            <a:r>
              <a:rPr lang="es-ES" sz="2800" dirty="0" smtClean="0"/>
              <a:t> </a:t>
            </a:r>
            <a:r>
              <a:rPr lang="es-ES" sz="1400" dirty="0" smtClean="0">
                <a:solidFill>
                  <a:srgbClr val="002060"/>
                </a:solidFill>
              </a:rPr>
              <a:t>Epidemiol. 2009 Jan;23(1):51-7.</a:t>
            </a:r>
          </a:p>
          <a:p>
            <a:pPr marL="514350" indent="-514350">
              <a:buFont typeface="+mj-lt"/>
              <a:buAutoNum type="arabicPeriod"/>
            </a:pPr>
            <a:r>
              <a:rPr lang="es-ES" sz="1400" dirty="0" smtClean="0">
                <a:solidFill>
                  <a:srgbClr val="002060"/>
                </a:solidFill>
              </a:rPr>
              <a:t>Stothard KJ, Tennant PW, Bell R, Rankin J. Maternal overweight and obesity and the risk of congenital anomalies: a systematic review and meta-analysis. JAMA. 2009 Feb 11;301(6):636-50.</a:t>
            </a:r>
          </a:p>
          <a:p>
            <a:pPr marL="514350" indent="-514350">
              <a:buFont typeface="+mj-lt"/>
              <a:buAutoNum type="arabicPeriod"/>
            </a:pPr>
            <a:r>
              <a:rPr lang="es-ES" sz="1400" dirty="0" smtClean="0">
                <a:solidFill>
                  <a:srgbClr val="002060"/>
                </a:solidFill>
              </a:rPr>
              <a:t>Elliott L, Loomis D, Lottritz L, Slotnick RN, Oki E, Todd R. Case-control study of a gastroschisis cluster in Nevada. Arch Pediatr</a:t>
            </a:r>
            <a:r>
              <a:rPr lang="es-ES" sz="2800" dirty="0" smtClean="0"/>
              <a:t> </a:t>
            </a:r>
            <a:r>
              <a:rPr lang="es-ES" sz="1400" dirty="0" smtClean="0">
                <a:solidFill>
                  <a:srgbClr val="002060"/>
                </a:solidFill>
              </a:rPr>
              <a:t>Adolesc Med. 2009 Nov;163(11):1000-6.</a:t>
            </a:r>
          </a:p>
          <a:p>
            <a:pPr marL="514350" indent="-514350">
              <a:buFont typeface="+mj-lt"/>
              <a:buAutoNum type="arabicPeriod"/>
            </a:pPr>
            <a:r>
              <a:rPr lang="es-ES" sz="1400" dirty="0" smtClean="0">
                <a:solidFill>
                  <a:srgbClr val="002060"/>
                </a:solidFill>
              </a:rPr>
              <a:t>Draper ES, Rankin J, Tonks AM, Abrams KR, Field DJ, Clarke M, Kurinczuk JJ. Recreational drug use: a major risk factor for gastroschisis? Am J Epidemiol. 2008 Feb 15;167(4):485-91.</a:t>
            </a:r>
          </a:p>
          <a:p>
            <a:pPr marL="514350" indent="-514350">
              <a:buFont typeface="+mj-lt"/>
              <a:buAutoNum type="arabicPeriod"/>
            </a:pPr>
            <a:r>
              <a:rPr lang="es-ES" sz="1400" dirty="0" smtClean="0">
                <a:solidFill>
                  <a:srgbClr val="002060"/>
                </a:solidFill>
              </a:rPr>
              <a:t>Richardson S, Browne ML, Rasmussen SA, et al.  Associations between periconceptional alcohol consumption and craniosynostosis, omphalocele, and gastroschisis. Birth Defects Res A Clin</a:t>
            </a:r>
            <a:r>
              <a:rPr lang="es-ES" sz="2800" dirty="0" smtClean="0"/>
              <a:t> </a:t>
            </a:r>
            <a:r>
              <a:rPr lang="es-ES" sz="1400" dirty="0" smtClean="0">
                <a:solidFill>
                  <a:srgbClr val="002060"/>
                </a:solidFill>
              </a:rPr>
              <a:t>Mol</a:t>
            </a:r>
            <a:r>
              <a:rPr lang="es-ES" sz="2800" dirty="0" smtClean="0"/>
              <a:t> </a:t>
            </a:r>
            <a:r>
              <a:rPr lang="es-ES" sz="1400" dirty="0" smtClean="0">
                <a:solidFill>
                  <a:srgbClr val="002060"/>
                </a:solidFill>
              </a:rPr>
              <a:t>Teratol. 2011 Jul;91(7):623-30.</a:t>
            </a:r>
          </a:p>
          <a:p>
            <a:pPr marL="514350" indent="-514350">
              <a:buFont typeface="+mj-lt"/>
              <a:buAutoNum type="arabicPeriod"/>
            </a:pPr>
            <a:endParaRPr lang="es-ES" sz="1400" dirty="0" smtClean="0">
              <a:solidFill>
                <a:srgbClr val="002060"/>
              </a:solidFill>
            </a:endParaRPr>
          </a:p>
          <a:p>
            <a:pPr marL="514350" indent="-514350">
              <a:buFont typeface="+mj-lt"/>
              <a:buAutoNum type="arabicPeriod"/>
            </a:pPr>
            <a:endParaRPr lang="es-ES" sz="1400" dirty="0" smtClean="0">
              <a:solidFill>
                <a:srgbClr val="002060"/>
              </a:solidFill>
            </a:endParaRPr>
          </a:p>
          <a:p>
            <a:pPr marL="514350" indent="-514350">
              <a:buFont typeface="+mj-lt"/>
              <a:buAutoNum type="arabicPeriod"/>
            </a:pPr>
            <a:endParaRPr lang="es-ES" sz="1400" dirty="0" smtClean="0">
              <a:solidFill>
                <a:srgbClr val="002060"/>
              </a:solidFill>
            </a:endParaRPr>
          </a:p>
          <a:p>
            <a:pPr marL="514350" indent="-514350">
              <a:buFont typeface="+mj-lt"/>
              <a:buAutoNum type="arabicPeriod"/>
            </a:pPr>
            <a:endParaRPr lang="es-ES" sz="1400" dirty="0">
              <a:solidFill>
                <a:srgbClr val="002060"/>
              </a:solidFill>
            </a:endParaRPr>
          </a:p>
        </p:txBody>
      </p:sp>
    </p:spTree>
    <p:extLst>
      <p:ext uri="{BB962C8B-B14F-4D97-AF65-F5344CB8AC3E}">
        <p14:creationId xmlns:p14="http://schemas.microsoft.com/office/powerpoint/2010/main" val="123859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rgbClr val="002060"/>
                </a:solidFill>
                <a:latin typeface="Calibri" pitchFamily="34" charset="0"/>
              </a:rPr>
              <a:t>Gastrosquisis</a:t>
            </a:r>
            <a:r>
              <a:rPr lang="es-ES" smtClean="0"/>
              <a:t>                                                                                                                                                                                                                                          </a:t>
            </a:r>
            <a:r>
              <a:rPr lang="es-ES" sz="1000" dirty="0" smtClean="0">
                <a:latin typeface="Calibri" pitchFamily="34" charset="0"/>
              </a:rPr>
              <a:t>|  </a:t>
            </a:r>
            <a:fld id="{4F5FC554-56D4-46C3-91CC-42DA98CF391D}" type="slidenum">
              <a:rPr lang="en-US" sz="1000" smtClean="0">
                <a:latin typeface="Calibri" pitchFamily="34" charset="0"/>
                <a:cs typeface="+mn-cs"/>
              </a:rPr>
              <a:pPr fontAlgn="auto">
                <a:spcBef>
                  <a:spcPts val="0"/>
                </a:spcBef>
                <a:spcAft>
                  <a:spcPts val="0"/>
                </a:spcAft>
                <a:defRPr/>
              </a:pPr>
              <a:t>14</a:t>
            </a:fld>
            <a:endParaRPr lang="es-ES" sz="1000" dirty="0">
              <a:latin typeface="Calibri" pitchFamily="34" charset="0"/>
              <a:cs typeface="+mn-cs"/>
            </a:endParaRPr>
          </a:p>
        </p:txBody>
      </p:sp>
      <p:sp>
        <p:nvSpPr>
          <p:cNvPr id="5" name="Titolo 1" descr="Continuación de la lista de referencias" title="Referencias (continuación)"/>
          <p:cNvSpPr>
            <a:spLocks noGrp="1"/>
          </p:cNvSpPr>
          <p:nvPr>
            <p:ph type="title"/>
          </p:nvPr>
        </p:nvSpPr>
        <p:spPr>
          <a:xfrm>
            <a:off x="457200" y="197768"/>
            <a:ext cx="8229600" cy="854968"/>
          </a:xfrm>
        </p:spPr>
        <p:txBody>
          <a:bodyPr>
            <a:normAutofit/>
          </a:bodyPr>
          <a:lstStyle/>
          <a:p>
            <a:r>
              <a:rPr lang="es-ES" b="1" dirty="0" smtClean="0">
                <a:solidFill>
                  <a:srgbClr val="0070C0"/>
                </a:solidFill>
              </a:rPr>
              <a:t>Referencias (continuación) </a:t>
            </a:r>
            <a:endParaRPr lang="es-ES" b="1" dirty="0">
              <a:solidFill>
                <a:srgbClr val="0070C0"/>
              </a:solidFill>
            </a:endParaRPr>
          </a:p>
        </p:txBody>
      </p:sp>
      <p:sp>
        <p:nvSpPr>
          <p:cNvPr id="3" name="Segnaposto contenuto 2"/>
          <p:cNvSpPr>
            <a:spLocks noGrp="1"/>
          </p:cNvSpPr>
          <p:nvPr>
            <p:ph idx="1"/>
          </p:nvPr>
        </p:nvSpPr>
        <p:spPr>
          <a:xfrm>
            <a:off x="457200" y="1052736"/>
            <a:ext cx="8229600" cy="5256584"/>
          </a:xfrm>
        </p:spPr>
        <p:txBody>
          <a:bodyPr>
            <a:normAutofit fontScale="47500" lnSpcReduction="20000"/>
          </a:bodyPr>
          <a:lstStyle/>
          <a:p>
            <a:pPr marL="514350" indent="-514350">
              <a:buAutoNum type="arabicPeriod" startAt="8"/>
            </a:pPr>
            <a:r>
              <a:rPr lang="es-ES" dirty="0" err="1" smtClean="0">
                <a:solidFill>
                  <a:srgbClr val="002060"/>
                </a:solidFill>
              </a:rPr>
              <a:t>Feldkamp</a:t>
            </a:r>
            <a:r>
              <a:rPr lang="es-ES" dirty="0" smtClean="0">
                <a:solidFill>
                  <a:srgbClr val="002060"/>
                </a:solidFill>
              </a:rPr>
              <a:t> ML, Reefhuis J, Kucik J et al. Case-control study of self reported genitourinary infections and risk of gastroschisis: findings from the national birth defects prevention study, 1997-2003. BMJ. 2008 Jun  1;336(7658):1420-3. </a:t>
            </a:r>
          </a:p>
          <a:p>
            <a:pPr marL="514350" indent="-514350">
              <a:buAutoNum type="arabicPeriod" startAt="8"/>
            </a:pPr>
            <a:r>
              <a:rPr lang="es-ES" dirty="0" err="1" smtClean="0">
                <a:solidFill>
                  <a:srgbClr val="002060"/>
                </a:solidFill>
              </a:rPr>
              <a:t>Mastroiacovo</a:t>
            </a:r>
            <a:r>
              <a:rPr lang="es-ES" dirty="0" smtClean="0">
                <a:solidFill>
                  <a:srgbClr val="002060"/>
                </a:solidFill>
              </a:rPr>
              <a:t> P. Risk factors for gastroschisis. BMJ. 2008 Jun 21;336(7658):1386-7.</a:t>
            </a:r>
          </a:p>
          <a:p>
            <a:pPr marL="514350" indent="-514350">
              <a:buFont typeface="+mj-lt"/>
              <a:buAutoNum type="arabicPeriod" startAt="10"/>
            </a:pPr>
            <a:r>
              <a:rPr lang="es-ES" dirty="0" smtClean="0">
                <a:solidFill>
                  <a:srgbClr val="002060"/>
                </a:solidFill>
              </a:rPr>
              <a:t>Feldkamp ML, Meyer RE, Krikov S, Botto LD. Acetaminophen use in pregnancy and  risk of birth defects: findings from the National Birth Defects Prevention Study. Obstet Gynecol. 2010 Jan;115(1):109-15.</a:t>
            </a:r>
          </a:p>
          <a:p>
            <a:pPr marL="514350" indent="-514350">
              <a:buFont typeface="+mj-lt"/>
              <a:buAutoNum type="arabicPeriod" startAt="10"/>
            </a:pPr>
            <a:r>
              <a:rPr lang="es-ES" dirty="0" smtClean="0">
                <a:solidFill>
                  <a:srgbClr val="002060"/>
                </a:solidFill>
              </a:rPr>
              <a:t>Rittler M, Castilla EE, Chambers C, Lopez-Camelo JS. Risk for gastroschisis in primigravidity, length of sexual cohabitation, and change in paternity. Birth Defects Res A Clin</a:t>
            </a:r>
            <a:r>
              <a:rPr lang="es-ES" dirty="0" smtClean="0"/>
              <a:t> </a:t>
            </a:r>
            <a:r>
              <a:rPr lang="es-ES" dirty="0" smtClean="0">
                <a:solidFill>
                  <a:srgbClr val="002060"/>
                </a:solidFill>
              </a:rPr>
              <a:t>Mol</a:t>
            </a:r>
            <a:r>
              <a:rPr lang="es-ES" dirty="0" smtClean="0"/>
              <a:t> </a:t>
            </a:r>
            <a:r>
              <a:rPr lang="es-ES" dirty="0" smtClean="0">
                <a:solidFill>
                  <a:srgbClr val="002060"/>
                </a:solidFill>
              </a:rPr>
              <a:t>Teratol. 2007 Jun;79(6):483-7.  </a:t>
            </a:r>
          </a:p>
          <a:p>
            <a:pPr marL="514350" indent="-514350">
              <a:buFont typeface="+mj-lt"/>
              <a:buAutoNum type="arabicPeriod" startAt="10"/>
            </a:pPr>
            <a:r>
              <a:rPr lang="es-ES" dirty="0" smtClean="0">
                <a:solidFill>
                  <a:srgbClr val="002060"/>
                </a:solidFill>
              </a:rPr>
              <a:t>Chambers CD, Chen BH, Kalla K, Jernigan L, Jones KL. Novel risk factor in gastroschisis: change of paternity. Am J Med Genet A. 2007 Apr 1;143(7):653-9.</a:t>
            </a:r>
          </a:p>
          <a:p>
            <a:pPr marL="514350" indent="-514350">
              <a:buFont typeface="+mj-lt"/>
              <a:buAutoNum type="arabicPeriod" startAt="10"/>
            </a:pPr>
            <a:r>
              <a:rPr lang="es-ES" dirty="0" smtClean="0">
                <a:solidFill>
                  <a:srgbClr val="002060"/>
                </a:solidFill>
              </a:rPr>
              <a:t>Tinker SC, Reefhuis J, Dellinger AM, Jamieson DJ. Maternal injuries during the periconceptional period and the risk of birth defects, National Birth Defects Prevention Study, 1997-2005. Paediatr</a:t>
            </a:r>
            <a:r>
              <a:rPr lang="es-ES" dirty="0" smtClean="0"/>
              <a:t> </a:t>
            </a:r>
            <a:r>
              <a:rPr lang="es-ES" dirty="0" smtClean="0">
                <a:solidFill>
                  <a:srgbClr val="002060"/>
                </a:solidFill>
              </a:rPr>
              <a:t>Perinat</a:t>
            </a:r>
            <a:r>
              <a:rPr lang="es-ES" dirty="0" smtClean="0"/>
              <a:t> </a:t>
            </a:r>
            <a:r>
              <a:rPr lang="es-ES" dirty="0" smtClean="0">
                <a:solidFill>
                  <a:srgbClr val="002060"/>
                </a:solidFill>
              </a:rPr>
              <a:t>Epidemiol. 2011 Sep;25(5):487-96.</a:t>
            </a:r>
          </a:p>
          <a:p>
            <a:pPr marL="514350" indent="-514350">
              <a:buFont typeface="+mj-lt"/>
              <a:buAutoNum type="arabicPeriod" startAt="10"/>
            </a:pPr>
            <a:r>
              <a:rPr lang="es-ES" dirty="0" smtClean="0">
                <a:solidFill>
                  <a:srgbClr val="002060"/>
                </a:solidFill>
              </a:rPr>
              <a:t>Lupo PJ, Langlois PH, Reefhuis et al.  Maternal occupational exposure to polycyclic aromatic hydrocarbons: effects on gastroschisis among offspring in the National Birth Defects Prevention Study. Environ Health Perspect. 2012 Jun;120(6):910-5.</a:t>
            </a:r>
          </a:p>
          <a:p>
            <a:pPr marL="514350" indent="-514350">
              <a:buFont typeface="+mj-lt"/>
              <a:buAutoNum type="arabicPeriod" startAt="10"/>
            </a:pPr>
            <a:r>
              <a:rPr lang="es-ES" dirty="0" smtClean="0">
                <a:solidFill>
                  <a:srgbClr val="002060"/>
                </a:solidFill>
              </a:rPr>
              <a:t>Waller SA, Paul K, Peterson SE, Hitti JE. Agricultural-related chemical exposures, season of conception, and risk of gastroschisis in Washington State. Am J Obstet Gynecol. 2010 Mar;202(3):241.e1-6. </a:t>
            </a:r>
          </a:p>
          <a:p>
            <a:pPr marL="514350" indent="-514350">
              <a:buFont typeface="+mj-lt"/>
              <a:buAutoNum type="arabicPeriod" startAt="10"/>
            </a:pPr>
            <a:r>
              <a:rPr lang="es-ES" dirty="0" smtClean="0">
                <a:solidFill>
                  <a:srgbClr val="002060"/>
                </a:solidFill>
              </a:rPr>
              <a:t>Mattix KD, Winchester PD, Scherer LR. Incidence of abdominal wall defects is related to surface water atrazine and nitrate levels. J Pediatr Surg. 2007 Jun;42(6):947-9. </a:t>
            </a:r>
          </a:p>
          <a:p>
            <a:pPr marL="514350" indent="-514350">
              <a:buFont typeface="+mj-lt"/>
              <a:buAutoNum type="arabicPeriod" startAt="10"/>
            </a:pPr>
            <a:r>
              <a:rPr lang="es-ES" dirty="0" smtClean="0">
                <a:solidFill>
                  <a:srgbClr val="002060"/>
                </a:solidFill>
              </a:rPr>
              <a:t>Kielb C, Lin S, Herdt-Losavio M et al.  Maternal periconceptional occupational exposure to pesticides and selected musculoskeletal birth defects. Int J Hyg Environ Health.  2013 Jun 20.</a:t>
            </a:r>
          </a:p>
          <a:p>
            <a:pPr marL="514350" indent="-514350">
              <a:buFont typeface="+mj-lt"/>
              <a:buAutoNum type="arabicPeriod" startAt="10"/>
            </a:pPr>
            <a:endParaRPr lang="es-ES" dirty="0" smtClean="0">
              <a:solidFill>
                <a:srgbClr val="002060"/>
              </a:solidFill>
            </a:endParaRPr>
          </a:p>
          <a:p>
            <a:pPr marL="514350" indent="-514350">
              <a:buFont typeface="+mj-lt"/>
              <a:buAutoNum type="arabicPeriod" startAt="10"/>
            </a:pPr>
            <a:endParaRPr lang="es-ES" dirty="0" smtClean="0">
              <a:solidFill>
                <a:srgbClr val="002060"/>
              </a:solidFill>
            </a:endParaRPr>
          </a:p>
          <a:p>
            <a:pPr marL="514350" indent="-514350">
              <a:buFont typeface="+mj-lt"/>
              <a:buAutoNum type="arabicPeriod" startAt="10"/>
            </a:pPr>
            <a:endParaRPr lang="es-ES" dirty="0" smtClean="0">
              <a:solidFill>
                <a:srgbClr val="002060"/>
              </a:solidFill>
            </a:endParaRPr>
          </a:p>
          <a:p>
            <a:pPr marL="514350" indent="-514350">
              <a:buFont typeface="+mj-lt"/>
              <a:buAutoNum type="arabicPeriod" startAt="10"/>
            </a:pPr>
            <a:endParaRPr lang="es-ES" dirty="0" smtClean="0">
              <a:solidFill>
                <a:srgbClr val="002060"/>
              </a:solidFill>
            </a:endParaRPr>
          </a:p>
          <a:p>
            <a:pPr marL="514350" indent="-514350">
              <a:buFont typeface="+mj-lt"/>
              <a:buAutoNum type="arabicPeriod" startAt="10"/>
            </a:pPr>
            <a:endParaRPr lang="es-ES"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s-ES" sz="1100" b="1" dirty="0">
                <a:solidFill>
                  <a:srgbClr val="002060"/>
                </a:solidFill>
                <a:latin typeface="Calibri" pitchFamily="34" charset="0"/>
              </a:rPr>
              <a:t>Gastrosquisis                                                </a:t>
            </a:r>
            <a:r>
              <a:rPr lang="es-ES" smtClean="0"/>
              <a:t>                                                                                                            </a:t>
            </a:r>
            <a:r>
              <a:rPr lang="en-US" smtClean="0"/>
              <a:t>			</a:t>
            </a:r>
            <a:r>
              <a:rPr lang="es-ES" sz="1000" dirty="0" smtClean="0">
                <a:solidFill>
                  <a:srgbClr val="002060"/>
                </a:solidFill>
                <a:latin typeface="Calibri" pitchFamily="34" charset="0"/>
              </a:rPr>
              <a:t>|  </a:t>
            </a:r>
            <a:fld id="{4F5FC554-56D4-46C3-91CC-42DA98CF391D}" type="slidenum">
              <a:rPr lang="en-US" sz="1000" smtClean="0">
                <a:solidFill>
                  <a:srgbClr val="002060"/>
                </a:solidFill>
                <a:latin typeface="Calibri" pitchFamily="34" charset="0"/>
              </a:rPr>
              <a:pPr>
                <a:defRPr/>
              </a:pPr>
              <a:t>2</a:t>
            </a:fld>
            <a:endParaRPr lang="es-ES" sz="1000" dirty="0">
              <a:solidFill>
                <a:srgbClr val="002060"/>
              </a:solidFill>
              <a:latin typeface="Calibri" pitchFamily="34" charset="0"/>
            </a:endParaRPr>
          </a:p>
        </p:txBody>
      </p:sp>
      <p:sp>
        <p:nvSpPr>
          <p:cNvPr id="2" name="Title 1"/>
          <p:cNvSpPr>
            <a:spLocks noGrp="1"/>
          </p:cNvSpPr>
          <p:nvPr>
            <p:ph type="title"/>
          </p:nvPr>
        </p:nvSpPr>
        <p:spPr/>
        <p:txBody>
          <a:bodyPr>
            <a:normAutofit/>
          </a:bodyPr>
          <a:lstStyle/>
          <a:p>
            <a:r>
              <a:rPr lang="es-ES" sz="3200" b="1" dirty="0" smtClean="0">
                <a:solidFill>
                  <a:srgbClr val="0070C0"/>
                </a:solidFill>
              </a:rPr>
              <a:t>Objetivos del aprendizaje</a:t>
            </a:r>
            <a:endParaRPr lang="es-ES" sz="3200" b="1" dirty="0">
              <a:solidFill>
                <a:srgbClr val="0070C0"/>
              </a:solidFill>
            </a:endParaRPr>
          </a:p>
        </p:txBody>
      </p:sp>
      <p:sp>
        <p:nvSpPr>
          <p:cNvPr id="3" name="Content Placeholder 2"/>
          <p:cNvSpPr>
            <a:spLocks noGrp="1"/>
          </p:cNvSpPr>
          <p:nvPr>
            <p:ph idx="1"/>
          </p:nvPr>
        </p:nvSpPr>
        <p:spPr/>
        <p:txBody>
          <a:bodyPr>
            <a:normAutofit lnSpcReduction="10000"/>
          </a:bodyPr>
          <a:lstStyle/>
          <a:p>
            <a:pPr>
              <a:buClr>
                <a:schemeClr val="tx2"/>
              </a:buClr>
            </a:pPr>
            <a:r>
              <a:rPr lang="es-ES" sz="2800" dirty="0" smtClean="0">
                <a:solidFill>
                  <a:schemeClr val="tx2"/>
                </a:solidFill>
              </a:rPr>
              <a:t>Al final de esta presentación, los participantes podrán hacer lo siguiente:</a:t>
            </a:r>
          </a:p>
          <a:p>
            <a:pPr lvl="1">
              <a:buClr>
                <a:schemeClr val="tx2"/>
              </a:buClr>
              <a:buFont typeface="Arial" panose="020B0604020202020204" pitchFamily="34" charset="0"/>
              <a:buChar char="•"/>
            </a:pPr>
            <a:r>
              <a:rPr lang="es-ES" dirty="0" smtClean="0">
                <a:solidFill>
                  <a:schemeClr val="tx2"/>
                </a:solidFill>
              </a:rPr>
              <a:t>Describir las características clínicas de la gastrosquisis</a:t>
            </a:r>
            <a:endParaRPr lang="es-ES" dirty="0" smtClean="0">
              <a:solidFill>
                <a:schemeClr val="tx2"/>
              </a:solidFill>
              <a:cs typeface="Arial" pitchFamily="34" charset="0"/>
            </a:endParaRPr>
          </a:p>
          <a:p>
            <a:pPr lvl="1">
              <a:buClr>
                <a:schemeClr val="tx2"/>
              </a:buClr>
              <a:buFont typeface="Arial" panose="020B0604020202020204" pitchFamily="34" charset="0"/>
              <a:buChar char="•"/>
            </a:pPr>
            <a:r>
              <a:rPr lang="es-ES" dirty="0">
                <a:solidFill>
                  <a:schemeClr val="tx2"/>
                </a:solidFill>
              </a:rPr>
              <a:t>Entender las principales características epidemiológicas de la gastrosquisis</a:t>
            </a:r>
          </a:p>
          <a:p>
            <a:pPr lvl="1">
              <a:buClr>
                <a:schemeClr val="tx2"/>
              </a:buClr>
              <a:buFont typeface="Arial" panose="020B0604020202020204" pitchFamily="34" charset="0"/>
              <a:buChar char="•"/>
            </a:pPr>
            <a:r>
              <a:rPr lang="es-ES" dirty="0" smtClean="0">
                <a:solidFill>
                  <a:schemeClr val="tx2"/>
                </a:solidFill>
              </a:rPr>
              <a:t>Aplicar consejos útiles para la codificación y la notificación</a:t>
            </a:r>
          </a:p>
          <a:p>
            <a:pPr lvl="1">
              <a:buClr>
                <a:schemeClr val="tx2"/>
              </a:buClr>
              <a:buFont typeface="Arial" panose="020B0604020202020204" pitchFamily="34" charset="0"/>
              <a:buChar char="•"/>
            </a:pPr>
            <a:r>
              <a:rPr lang="es-ES" dirty="0" smtClean="0">
                <a:solidFill>
                  <a:schemeClr val="tx2"/>
                </a:solidFill>
              </a:rPr>
              <a:t>Reconocer las diferencias entre la gastrosquisis y el onfalocele</a:t>
            </a:r>
            <a:endParaRPr lang="es-ES" dirty="0">
              <a:solidFill>
                <a:schemeClr val="tx2"/>
              </a:solidFill>
              <a:cs typeface="Arial" pitchFamily="34" charset="0"/>
            </a:endParaRPr>
          </a:p>
          <a:p>
            <a:pPr lvl="1"/>
            <a:endParaRPr lang="es-ES" dirty="0" smtClean="0">
              <a:solidFill>
                <a:srgbClr val="002060"/>
              </a:solidFill>
            </a:endParaRPr>
          </a:p>
          <a:p>
            <a:pPr marL="457200" lvl="1" indent="0">
              <a:buNone/>
            </a:pPr>
            <a:endParaRPr lang="es-ES" dirty="0">
              <a:solidFill>
                <a:srgbClr val="002060"/>
              </a:solidFill>
            </a:endParaRPr>
          </a:p>
        </p:txBody>
      </p:sp>
    </p:spTree>
    <p:extLst>
      <p:ext uri="{BB962C8B-B14F-4D97-AF65-F5344CB8AC3E}">
        <p14:creationId xmlns:p14="http://schemas.microsoft.com/office/powerpoint/2010/main" val="69743452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Gastrosquisis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lstStyle/>
          <a:p>
            <a:r>
              <a:rPr lang="es-ES" b="1" dirty="0" smtClean="0">
                <a:solidFill>
                  <a:schemeClr val="tx2"/>
                </a:solidFill>
              </a:rPr>
              <a:t>Definición</a:t>
            </a:r>
            <a:endParaRPr lang="es-ES" b="1" dirty="0">
              <a:solidFill>
                <a:schemeClr val="tx2"/>
              </a:solidFill>
            </a:endParaRPr>
          </a:p>
        </p:txBody>
      </p:sp>
      <p:sp>
        <p:nvSpPr>
          <p:cNvPr id="4" name="CasellaDiTesto 3"/>
          <p:cNvSpPr txBox="1"/>
          <p:nvPr/>
        </p:nvSpPr>
        <p:spPr>
          <a:xfrm>
            <a:off x="611560" y="1196752"/>
            <a:ext cx="8064896" cy="830997"/>
          </a:xfrm>
          <a:prstGeom prst="rect">
            <a:avLst/>
          </a:prstGeom>
          <a:solidFill>
            <a:schemeClr val="accent5">
              <a:lumMod val="20000"/>
              <a:lumOff val="80000"/>
            </a:schemeClr>
          </a:solidFill>
          <a:ln>
            <a:solidFill>
              <a:srgbClr val="002060"/>
            </a:solidFill>
          </a:ln>
        </p:spPr>
        <p:txBody>
          <a:bodyPr wrap="square" rtlCol="0">
            <a:spAutoFit/>
          </a:bodyPr>
          <a:lstStyle/>
          <a:p>
            <a:r>
              <a:rPr lang="es-ES" sz="1600" dirty="0" smtClean="0">
                <a:solidFill>
                  <a:schemeClr val="tx2"/>
                </a:solidFill>
              </a:rPr>
              <a:t>Defecto (abertura) de la pared abdominal anterior, acompañado de hernia del intestino delgado y de parte del intestino grueso, y ocasionalmente de otros órganos abdominales, hacia la cavidad amniótica, y no en el cordón umbilical.</a:t>
            </a:r>
          </a:p>
        </p:txBody>
      </p:sp>
      <p:grpSp>
        <p:nvGrpSpPr>
          <p:cNvPr id="17" name="Gruppo 16" descr="Ilustración de la gastrosquisis, un defecto de la pared abdominal anterior." title="Ilustración de la gastrosquisis."/>
          <p:cNvGrpSpPr/>
          <p:nvPr/>
        </p:nvGrpSpPr>
        <p:grpSpPr>
          <a:xfrm>
            <a:off x="623224" y="3487908"/>
            <a:ext cx="3456384" cy="2721247"/>
            <a:chOff x="623224" y="3487908"/>
            <a:chExt cx="3456384" cy="2721247"/>
          </a:xfrm>
        </p:grpSpPr>
        <p:sp>
          <p:nvSpPr>
            <p:cNvPr id="8" name="Rettangolo 7"/>
            <p:cNvSpPr/>
            <p:nvPr/>
          </p:nvSpPr>
          <p:spPr>
            <a:xfrm>
              <a:off x="623224" y="5978323"/>
              <a:ext cx="3444720" cy="230832"/>
            </a:xfrm>
            <a:prstGeom prst="rect">
              <a:avLst/>
            </a:prstGeom>
          </p:spPr>
          <p:txBody>
            <a:bodyPr wrap="square">
              <a:spAutoFit/>
            </a:bodyPr>
            <a:lstStyle/>
            <a:p>
              <a:r>
                <a:rPr lang="es-ES" sz="900" dirty="0" smtClean="0">
                  <a:solidFill>
                    <a:schemeClr val="tx2"/>
                  </a:solidFill>
                </a:rPr>
                <a:t>http://www.cdc.gov/ncbddd/birthdefects/Gastroschisis-graphic.html</a:t>
              </a:r>
              <a:endParaRPr lang="es-ES" sz="900" dirty="0">
                <a:solidFill>
                  <a:schemeClr val="tx2"/>
                </a:solidFill>
              </a:endParaRPr>
            </a:p>
          </p:txBody>
        </p:sp>
        <p:pic>
          <p:nvPicPr>
            <p:cNvPr id="39938" name="Picture 2" descr="Ilustración de la gastrosquisis, un defecto de la pared abdominal anterior." title="Ilustración de la gastrosquisis."/>
            <p:cNvPicPr>
              <a:picLocks noChangeAspect="1" noChangeArrowheads="1"/>
            </p:cNvPicPr>
            <p:nvPr/>
          </p:nvPicPr>
          <p:blipFill>
            <a:blip r:embed="rId3" cstate="print"/>
            <a:srcRect/>
            <a:stretch>
              <a:fillRect/>
            </a:stretch>
          </p:blipFill>
          <p:spPr bwMode="auto">
            <a:xfrm>
              <a:off x="695232" y="3487908"/>
              <a:ext cx="3384376" cy="2448604"/>
            </a:xfrm>
            <a:prstGeom prst="rect">
              <a:avLst/>
            </a:prstGeom>
            <a:noFill/>
            <a:ln w="9525">
              <a:solidFill>
                <a:srgbClr val="002060"/>
              </a:solidFill>
              <a:miter lim="800000"/>
              <a:headEnd/>
              <a:tailEnd/>
            </a:ln>
          </p:spPr>
        </p:pic>
      </p:grpSp>
      <p:pic>
        <p:nvPicPr>
          <p:cNvPr id="2050" name="Picture 2" descr="\\cdc.gov\private\M319\ile9\Global  inicitaive\surveillance manual\2013 atlas\ECLAMC\1264049152-314x314.jpg  Fotografía de la gastrosquisis." title="Foto de la gastrosquisi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16200000">
            <a:off x="5563067" y="3920098"/>
            <a:ext cx="2808727" cy="19443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39604" y="5229200"/>
            <a:ext cx="1096893" cy="646331"/>
          </a:xfrm>
          <a:prstGeom prst="rect">
            <a:avLst/>
          </a:prstGeom>
          <a:noFill/>
        </p:spPr>
        <p:txBody>
          <a:bodyPr wrap="square" rtlCol="0">
            <a:spAutoFit/>
          </a:bodyPr>
          <a:lstStyle/>
          <a:p>
            <a:r>
              <a:rPr lang="es-ES" sz="1200" dirty="0" smtClean="0">
                <a:solidFill>
                  <a:schemeClr val="tx2"/>
                </a:solidFill>
              </a:rPr>
              <a:t>Foto cortesía de ECLAMC</a:t>
            </a:r>
            <a:endParaRPr lang="es-ES" sz="1200" dirty="0">
              <a:solidFill>
                <a:schemeClr val="tx2"/>
              </a:solidFill>
            </a:endParaRPr>
          </a:p>
        </p:txBody>
      </p:sp>
      <p:grpSp>
        <p:nvGrpSpPr>
          <p:cNvPr id="14" name="Gruppo 13" descr="Las palabras &quot;cordón umbilical&quot; apuntan al cordón umbilical en la ilustración y la foto." title="Etiqueta que dice &quot;cordón umbilical&quot;."/>
          <p:cNvGrpSpPr/>
          <p:nvPr/>
        </p:nvGrpSpPr>
        <p:grpSpPr>
          <a:xfrm>
            <a:off x="2771803" y="3068960"/>
            <a:ext cx="3960437" cy="1584176"/>
            <a:chOff x="2771803" y="2852936"/>
            <a:chExt cx="3960437" cy="1584176"/>
          </a:xfrm>
        </p:grpSpPr>
        <p:sp>
          <p:nvSpPr>
            <p:cNvPr id="9" name="CasellaDiTesto 8"/>
            <p:cNvSpPr txBox="1"/>
            <p:nvPr/>
          </p:nvSpPr>
          <p:spPr>
            <a:xfrm>
              <a:off x="3563888" y="2852936"/>
              <a:ext cx="1708032" cy="400110"/>
            </a:xfrm>
            <a:prstGeom prst="rect">
              <a:avLst/>
            </a:prstGeom>
            <a:noFill/>
          </p:spPr>
          <p:txBody>
            <a:bodyPr wrap="none" rtlCol="0">
              <a:spAutoFit/>
            </a:bodyPr>
            <a:lstStyle/>
            <a:p>
              <a:r>
                <a:rPr lang="es-ES" sz="2000" b="1" dirty="0" smtClean="0">
                  <a:solidFill>
                    <a:schemeClr val="tx2"/>
                  </a:solidFill>
                </a:rPr>
                <a:t>Cordón umbilical</a:t>
              </a:r>
              <a:endParaRPr lang="es-ES" sz="2000" b="1" dirty="0">
                <a:solidFill>
                  <a:schemeClr val="tx2"/>
                </a:solidFill>
              </a:endParaRPr>
            </a:p>
          </p:txBody>
        </p:sp>
        <p:cxnSp>
          <p:nvCxnSpPr>
            <p:cNvPr id="11" name="Connettore 2 10"/>
            <p:cNvCxnSpPr>
              <a:stCxn id="9" idx="2"/>
            </p:cNvCxnSpPr>
            <p:nvPr/>
          </p:nvCxnSpPr>
          <p:spPr>
            <a:xfrm flipH="1">
              <a:off x="2771803" y="3253046"/>
              <a:ext cx="1646101" cy="104005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9" idx="2"/>
            </p:cNvCxnSpPr>
            <p:nvPr/>
          </p:nvCxnSpPr>
          <p:spPr>
            <a:xfrm>
              <a:off x="4417904" y="3253046"/>
              <a:ext cx="2314336" cy="118406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Gastrosquisis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noAutofit/>
          </a:bodyPr>
          <a:lstStyle/>
          <a:p>
            <a:r>
              <a:rPr lang="es-ES" sz="3200" b="1" dirty="0" smtClean="0">
                <a:solidFill>
                  <a:schemeClr val="tx2"/>
                </a:solidFill>
              </a:rPr>
              <a:t>Etiología de la gastrosquisis: </a:t>
            </a:r>
            <a:r>
              <a:t/>
            </a:r>
            <a:br/>
            <a:r>
              <a:rPr lang="es-ES" sz="3200" b="1" dirty="0" smtClean="0">
                <a:solidFill>
                  <a:schemeClr val="tx2"/>
                </a:solidFill>
              </a:rPr>
              <a:t>¿Alteración o malformación?</a:t>
            </a:r>
            <a:endParaRPr lang="es-ES" sz="3200" dirty="0">
              <a:solidFill>
                <a:schemeClr val="tx2"/>
              </a:solidFill>
            </a:endParaRPr>
          </a:p>
        </p:txBody>
      </p:sp>
      <p:sp>
        <p:nvSpPr>
          <p:cNvPr id="3" name="Segnaposto contenuto 2"/>
          <p:cNvSpPr>
            <a:spLocks noGrp="1"/>
          </p:cNvSpPr>
          <p:nvPr>
            <p:ph idx="1"/>
          </p:nvPr>
        </p:nvSpPr>
        <p:spPr/>
        <p:txBody>
          <a:bodyPr>
            <a:normAutofit/>
          </a:bodyPr>
          <a:lstStyle/>
          <a:p>
            <a:r>
              <a:rPr lang="es-ES" sz="2200" b="1" dirty="0" smtClean="0">
                <a:solidFill>
                  <a:schemeClr val="tx2"/>
                </a:solidFill>
              </a:rPr>
              <a:t>Alteración</a:t>
            </a:r>
          </a:p>
          <a:p>
            <a:pPr lvl="1">
              <a:buFont typeface="Arial" panose="020B0604020202020204" pitchFamily="34" charset="0"/>
              <a:buChar char="•"/>
            </a:pPr>
            <a:r>
              <a:rPr lang="es-ES" sz="2200" dirty="0" smtClean="0">
                <a:solidFill>
                  <a:schemeClr val="tx2"/>
                </a:solidFill>
              </a:rPr>
              <a:t>Origen vascular: anormalidad de la arteria onfalomesentérica, que resulta en infarto y necrosis de la base del cordón umbilical con la subsecuente hernia del abdomen*</a:t>
            </a:r>
          </a:p>
          <a:p>
            <a:r>
              <a:rPr lang="es-ES" sz="2200" b="1" dirty="0" smtClean="0">
                <a:solidFill>
                  <a:schemeClr val="tx2"/>
                </a:solidFill>
              </a:rPr>
              <a:t>Malformación</a:t>
            </a:r>
          </a:p>
          <a:p>
            <a:pPr lvl="1">
              <a:buFont typeface="Arial" panose="020B0604020202020204" pitchFamily="34" charset="0"/>
              <a:buChar char="•"/>
            </a:pPr>
            <a:r>
              <a:rPr lang="es-ES" sz="2200" dirty="0" smtClean="0">
                <a:solidFill>
                  <a:schemeClr val="tx2"/>
                </a:solidFill>
              </a:rPr>
              <a:t>Anormalidad primaria que afecta el cierre de la pared del cuerpo: se sugiere que ocurre entre la </a:t>
            </a:r>
            <a:r>
              <a:rPr lang="es-ES" sz="2200" b="1" dirty="0" smtClean="0">
                <a:solidFill>
                  <a:schemeClr val="tx2"/>
                </a:solidFill>
              </a:rPr>
              <a:t>3.</a:t>
            </a:r>
            <a:r>
              <a:rPr lang="es-ES" sz="2200" b="1" baseline="30000" dirty="0" smtClean="0">
                <a:solidFill>
                  <a:schemeClr val="tx2"/>
                </a:solidFill>
              </a:rPr>
              <a:t>a</a:t>
            </a:r>
            <a:r>
              <a:rPr lang="es-ES" sz="2200" b="1" dirty="0" smtClean="0">
                <a:solidFill>
                  <a:schemeClr val="tx2"/>
                </a:solidFill>
              </a:rPr>
              <a:t> y la 5.</a:t>
            </a:r>
            <a:r>
              <a:rPr lang="es-ES" sz="2200" b="1" baseline="30000" dirty="0" smtClean="0">
                <a:solidFill>
                  <a:schemeClr val="tx2"/>
                </a:solidFill>
              </a:rPr>
              <a:t>a</a:t>
            </a:r>
            <a:r>
              <a:rPr lang="es-ES" sz="2200" b="1" dirty="0" smtClean="0">
                <a:solidFill>
                  <a:schemeClr val="tx2"/>
                </a:solidFill>
              </a:rPr>
              <a:t> semana</a:t>
            </a:r>
            <a:r>
              <a:rPr lang="es-ES" sz="2200" dirty="0" smtClean="0">
                <a:solidFill>
                  <a:schemeClr val="tx2"/>
                </a:solidFill>
              </a:rPr>
              <a:t> </a:t>
            </a:r>
            <a:r>
              <a:rPr lang="es-ES" sz="2200" b="1" dirty="0" smtClean="0">
                <a:solidFill>
                  <a:schemeClr val="tx2"/>
                </a:solidFill>
              </a:rPr>
              <a:t>(21 a 35 días) después de la concepción</a:t>
            </a:r>
            <a:r>
              <a:rPr lang="es-ES" sz="2200" dirty="0" smtClean="0">
                <a:solidFill>
                  <a:schemeClr val="tx2"/>
                </a:solidFill>
              </a:rPr>
              <a:t>**</a:t>
            </a:r>
            <a:endParaRPr lang="es-ES" sz="2200" dirty="0">
              <a:solidFill>
                <a:schemeClr val="tx2"/>
              </a:solidFill>
            </a:endParaRPr>
          </a:p>
          <a:p>
            <a:pPr marL="457200" lvl="1" indent="0">
              <a:buNone/>
            </a:pPr>
            <a:endParaRPr lang="es-ES" sz="2200" dirty="0" smtClean="0">
              <a:solidFill>
                <a:schemeClr val="tx2"/>
              </a:solidFill>
            </a:endParaRPr>
          </a:p>
        </p:txBody>
      </p:sp>
      <p:sp>
        <p:nvSpPr>
          <p:cNvPr id="4" name="Rectangle 3"/>
          <p:cNvSpPr/>
          <p:nvPr/>
        </p:nvSpPr>
        <p:spPr>
          <a:xfrm>
            <a:off x="227795" y="4704417"/>
            <a:ext cx="4572000" cy="646331"/>
          </a:xfrm>
          <a:prstGeom prst="rect">
            <a:avLst/>
          </a:prstGeom>
        </p:spPr>
        <p:txBody>
          <a:bodyPr>
            <a:spAutoFit/>
          </a:bodyPr>
          <a:lstStyle/>
          <a:p>
            <a:r>
              <a:rPr lang="es-ES" dirty="0">
                <a:solidFill>
                  <a:schemeClr val="tx2"/>
                </a:solidFill>
              </a:rPr>
              <a:t>*Fuente: Hoyme et al. J Pediatr, 1981 </a:t>
            </a:r>
          </a:p>
          <a:p>
            <a:r>
              <a:rPr lang="es-ES" dirty="0">
                <a:solidFill>
                  <a:schemeClr val="tx2"/>
                </a:solidFill>
              </a:rPr>
              <a:t>** Fuente: Feldkamp et al. AJMG, 2007</a:t>
            </a:r>
          </a:p>
        </p:txBody>
      </p:sp>
      <p:sp>
        <p:nvSpPr>
          <p:cNvPr id="5" name="CasellaDiTesto 4"/>
          <p:cNvSpPr txBox="1"/>
          <p:nvPr/>
        </p:nvSpPr>
        <p:spPr>
          <a:xfrm>
            <a:off x="435744" y="5765194"/>
            <a:ext cx="8322163" cy="40011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s-ES" sz="2000" b="1" dirty="0" smtClean="0">
                <a:solidFill>
                  <a:schemeClr val="tx2"/>
                </a:solidFill>
              </a:rPr>
              <a:t>La diferencia es relevante cuando se interpretan estudios etiológicos </a:t>
            </a:r>
            <a:endParaRPr lang="es-ES" sz="2000" b="1"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edge">
                                      <p:cBhvr>
                                        <p:cTn id="15" dur="2000"/>
                                        <p:tgtEl>
                                          <p:spTgt spid="3">
                                            <p:txEl>
                                              <p:pRg st="2" end="2"/>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edg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Gastrosquisis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p:txBody>
          <a:bodyPr>
            <a:normAutofit/>
          </a:bodyPr>
          <a:lstStyle/>
          <a:p>
            <a:r>
              <a:rPr lang="es-ES" sz="3200" b="1" dirty="0" smtClean="0">
                <a:solidFill>
                  <a:schemeClr val="tx2"/>
                </a:solidFill>
              </a:rPr>
              <a:t>Principales características clínicas</a:t>
            </a:r>
            <a:endParaRPr lang="es-ES" sz="3200" b="1" dirty="0">
              <a:solidFill>
                <a:schemeClr val="tx2"/>
              </a:solidFill>
            </a:endParaRPr>
          </a:p>
        </p:txBody>
      </p:sp>
      <p:sp>
        <p:nvSpPr>
          <p:cNvPr id="4" name="Rectangle 3"/>
          <p:cNvSpPr/>
          <p:nvPr/>
        </p:nvSpPr>
        <p:spPr>
          <a:xfrm>
            <a:off x="539303" y="1196752"/>
            <a:ext cx="8353177" cy="1938992"/>
          </a:xfrm>
          <a:prstGeom prst="rect">
            <a:avLst/>
          </a:prstGeom>
        </p:spPr>
        <p:txBody>
          <a:bodyPr wrap="square">
            <a:spAutoFit/>
          </a:bodyPr>
          <a:lstStyle/>
          <a:p>
            <a:pPr marL="342900" indent="-342900">
              <a:buClr>
                <a:schemeClr val="tx2"/>
              </a:buClr>
              <a:buSzPct val="100000"/>
              <a:buFont typeface="Arial" panose="020B0604020202020204" pitchFamily="34" charset="0"/>
              <a:buChar char="•"/>
            </a:pPr>
            <a:r>
              <a:rPr lang="es-ES" sz="2400" dirty="0" smtClean="0">
                <a:solidFill>
                  <a:schemeClr val="tx2"/>
                </a:solidFill>
              </a:rPr>
              <a:t>La abertura es lateral al cordón umbilical (generalmente a la derecha)</a:t>
            </a:r>
            <a:endParaRPr lang="es-ES" sz="2400" dirty="0">
              <a:solidFill>
                <a:schemeClr val="tx2"/>
              </a:solidFill>
            </a:endParaRPr>
          </a:p>
          <a:p>
            <a:pPr marL="342900" indent="-342900">
              <a:buClr>
                <a:schemeClr val="tx2"/>
              </a:buClr>
              <a:buSzPct val="100000"/>
              <a:buFont typeface="Arial" panose="020B0604020202020204" pitchFamily="34" charset="0"/>
              <a:buChar char="•"/>
            </a:pPr>
            <a:r>
              <a:rPr lang="es-ES" sz="2400" dirty="0" smtClean="0">
                <a:solidFill>
                  <a:schemeClr val="tx2"/>
                </a:solidFill>
              </a:rPr>
              <a:t>Los órganos herniados carecen de una membrana protectora</a:t>
            </a:r>
            <a:endParaRPr lang="es-ES" sz="2400" dirty="0">
              <a:solidFill>
                <a:schemeClr val="tx2"/>
              </a:solidFill>
            </a:endParaRPr>
          </a:p>
          <a:p>
            <a:pPr marL="342900" indent="-342900">
              <a:buClr>
                <a:schemeClr val="tx2"/>
              </a:buClr>
              <a:buSzPct val="100000"/>
              <a:buFont typeface="Arial" panose="020B0604020202020204" pitchFamily="34" charset="0"/>
              <a:buChar char="•"/>
            </a:pPr>
            <a:r>
              <a:rPr lang="es-ES" sz="2400" dirty="0" smtClean="0">
                <a:solidFill>
                  <a:schemeClr val="tx2"/>
                </a:solidFill>
              </a:rPr>
              <a:t>El contenido abdominal que sale puede estar enredado y cubierto por un material fibroso grueso</a:t>
            </a:r>
            <a:endParaRPr lang="es-ES" sz="2400" dirty="0">
              <a:solidFill>
                <a:schemeClr val="tx2"/>
              </a:solidFill>
            </a:endParaRPr>
          </a:p>
        </p:txBody>
      </p:sp>
      <p:graphicFrame>
        <p:nvGraphicFramePr>
          <p:cNvPr id="3" name="Tabella 2" descr="Tabla de las principales características clínicas de la gastrosquisis" title="Tabla"/>
          <p:cNvGraphicFramePr>
            <a:graphicFrameLocks noGrp="1"/>
          </p:cNvGraphicFramePr>
          <p:nvPr>
            <p:extLst>
              <p:ext uri="{D42A27DB-BD31-4B8C-83A1-F6EECF244321}">
                <p14:modId xmlns:p14="http://schemas.microsoft.com/office/powerpoint/2010/main" val="917435805"/>
              </p:ext>
            </p:extLst>
          </p:nvPr>
        </p:nvGraphicFramePr>
        <p:xfrm>
          <a:off x="611560" y="3212976"/>
          <a:ext cx="7992888" cy="2592288"/>
        </p:xfrm>
        <a:graphic>
          <a:graphicData uri="http://schemas.openxmlformats.org/drawingml/2006/table">
            <a:tbl>
              <a:tblPr firstRow="1" bandRow="1">
                <a:tableStyleId>{5C22544A-7EE6-4342-B048-85BDC9FD1C3A}</a:tableStyleId>
              </a:tblPr>
              <a:tblGrid>
                <a:gridCol w="2801531"/>
                <a:gridCol w="5191357"/>
              </a:tblGrid>
              <a:tr h="936104">
                <a:tc>
                  <a:txBody>
                    <a:bodyPr/>
                    <a:lstStyle/>
                    <a:p>
                      <a:pPr algn="ctr"/>
                      <a:r>
                        <a:rPr lang="en-US" sz="2400" noProof="0" dirty="0" smtClean="0">
                          <a:solidFill>
                            <a:srgbClr val="002060"/>
                          </a:solidFill>
                        </a:rPr>
                        <a:t>Característica</a:t>
                      </a:r>
                      <a:endParaRPr lang="es-ES" sz="2400" noProof="0" dirty="0">
                        <a:solidFill>
                          <a:srgbClr val="002060"/>
                        </a:solidFill>
                      </a:endParaRPr>
                    </a:p>
                  </a:txBody>
                  <a:tcPr anchor="ctr">
                    <a:solidFill>
                      <a:schemeClr val="accent1">
                        <a:lumMod val="40000"/>
                        <a:lumOff val="60000"/>
                      </a:schemeClr>
                    </a:solidFill>
                  </a:tcPr>
                </a:tc>
                <a:tc>
                  <a:txBody>
                    <a:bodyPr/>
                    <a:lstStyle/>
                    <a:p>
                      <a:pPr algn="ctr"/>
                      <a:r>
                        <a:rPr lang="en-US" sz="2400" noProof="0" dirty="0" smtClean="0">
                          <a:solidFill>
                            <a:srgbClr val="002060"/>
                          </a:solidFill>
                        </a:rPr>
                        <a:t>Hallazgos típicos</a:t>
                      </a:r>
                      <a:endParaRPr lang="es-ES" sz="2400" noProof="0" dirty="0">
                        <a:solidFill>
                          <a:srgbClr val="002060"/>
                        </a:solidFill>
                      </a:endParaRPr>
                    </a:p>
                  </a:txBody>
                  <a:tcPr anchor="ctr">
                    <a:solidFill>
                      <a:schemeClr val="accent1">
                        <a:lumMod val="40000"/>
                        <a:lumOff val="60000"/>
                      </a:schemeClr>
                    </a:solidFill>
                  </a:tcPr>
                </a:tc>
              </a:tr>
              <a:tr h="936104">
                <a:tc>
                  <a:txBody>
                    <a:bodyPr/>
                    <a:lstStyle/>
                    <a:p>
                      <a:r>
                        <a:rPr lang="en-US" sz="2400" noProof="0" dirty="0" smtClean="0">
                          <a:solidFill>
                            <a:schemeClr val="tx2"/>
                          </a:solidFill>
                        </a:rPr>
                        <a:t>Malformaciones asociadas</a:t>
                      </a:r>
                      <a:endParaRPr lang="es-ES" sz="2400" noProof="0" dirty="0">
                        <a:solidFill>
                          <a:schemeClr val="tx2"/>
                        </a:solidFill>
                      </a:endParaRPr>
                    </a:p>
                  </a:txBody>
                  <a:tcPr anchor="ctr">
                    <a:solidFill>
                      <a:schemeClr val="accent3">
                        <a:lumMod val="40000"/>
                        <a:lumOff val="60000"/>
                      </a:schemeClr>
                    </a:solidFill>
                  </a:tcPr>
                </a:tc>
                <a:tc>
                  <a:txBody>
                    <a:bodyPr/>
                    <a:lstStyle/>
                    <a:p>
                      <a:r>
                        <a:rPr lang="en-US" sz="2400" noProof="0" dirty="0" smtClean="0">
                          <a:solidFill>
                            <a:schemeClr val="tx2"/>
                          </a:solidFill>
                        </a:rPr>
                        <a:t>16.6 % (1.7 % cromosómicas)*</a:t>
                      </a:r>
                      <a:endParaRPr lang="es-ES" sz="2400" noProof="0" dirty="0">
                        <a:solidFill>
                          <a:schemeClr val="tx2"/>
                        </a:solidFill>
                      </a:endParaRPr>
                    </a:p>
                  </a:txBody>
                  <a:tcPr anchor="ctr">
                    <a:solidFill>
                      <a:schemeClr val="accent3">
                        <a:lumMod val="40000"/>
                        <a:lumOff val="60000"/>
                      </a:schemeClr>
                    </a:solidFill>
                  </a:tcPr>
                </a:tc>
              </a:tr>
              <a:tr h="720080">
                <a:tc>
                  <a:txBody>
                    <a:bodyPr/>
                    <a:lstStyle/>
                    <a:p>
                      <a:r>
                        <a:rPr lang="en-US" sz="2400" noProof="0" dirty="0" smtClean="0">
                          <a:solidFill>
                            <a:schemeClr val="tx2"/>
                          </a:solidFill>
                        </a:rPr>
                        <a:t>Síndromes </a:t>
                      </a:r>
                      <a:endParaRPr lang="es-ES" sz="2400" noProof="0" dirty="0">
                        <a:solidFill>
                          <a:schemeClr val="tx2"/>
                        </a:solidFill>
                      </a:endParaRPr>
                    </a:p>
                  </a:txBody>
                  <a:tcPr anchor="ctr">
                    <a:solidFill>
                      <a:schemeClr val="accent3">
                        <a:lumMod val="40000"/>
                        <a:lumOff val="60000"/>
                      </a:schemeClr>
                    </a:solidFill>
                  </a:tcPr>
                </a:tc>
                <a:tc>
                  <a:txBody>
                    <a:bodyPr/>
                    <a:lstStyle/>
                    <a:p>
                      <a:r>
                        <a:rPr lang="en-US" sz="2400" noProof="0" dirty="0" smtClean="0">
                          <a:solidFill>
                            <a:schemeClr val="tx2"/>
                          </a:solidFill>
                        </a:rPr>
                        <a:t>Extremadamente poco frecuentes</a:t>
                      </a:r>
                      <a:endParaRPr lang="es-ES" sz="2400" noProof="0" dirty="0">
                        <a:solidFill>
                          <a:schemeClr val="tx2"/>
                        </a:solidFill>
                      </a:endParaRPr>
                    </a:p>
                  </a:txBody>
                  <a:tcPr anchor="ctr">
                    <a:solidFill>
                      <a:schemeClr val="accent3">
                        <a:lumMod val="40000"/>
                        <a:lumOff val="60000"/>
                      </a:schemeClr>
                    </a:solidFill>
                  </a:tcPr>
                </a:tc>
              </a:tr>
            </a:tbl>
          </a:graphicData>
        </a:graphic>
      </p:graphicFrame>
      <p:sp>
        <p:nvSpPr>
          <p:cNvPr id="5" name="Rectangle 4"/>
          <p:cNvSpPr/>
          <p:nvPr/>
        </p:nvSpPr>
        <p:spPr>
          <a:xfrm>
            <a:off x="36004" y="6016079"/>
            <a:ext cx="6912260" cy="369332"/>
          </a:xfrm>
          <a:prstGeom prst="rect">
            <a:avLst/>
          </a:prstGeom>
        </p:spPr>
        <p:txBody>
          <a:bodyPr wrap="square">
            <a:spAutoFit/>
          </a:bodyPr>
          <a:lstStyle/>
          <a:p>
            <a:r>
              <a:rPr lang="es-ES" dirty="0">
                <a:solidFill>
                  <a:schemeClr val="tx2"/>
                </a:solidFill>
              </a:rPr>
              <a:t>* Fuente:  Stoll et al 2008. Am J of Med Gen Part A 146A:1280-1285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Gastrosquisis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57200" y="89655"/>
            <a:ext cx="8229600" cy="1143000"/>
          </a:xfrm>
        </p:spPr>
        <p:txBody>
          <a:bodyPr>
            <a:normAutofit/>
          </a:bodyPr>
          <a:lstStyle/>
          <a:p>
            <a:r>
              <a:rPr lang="es-ES" sz="3200" b="1" dirty="0" smtClean="0">
                <a:solidFill>
                  <a:schemeClr val="tx2"/>
                </a:solidFill>
              </a:rPr>
              <a:t>Principales características epidemiológicas</a:t>
            </a:r>
            <a:endParaRPr lang="es-ES" sz="3200" b="1" dirty="0">
              <a:solidFill>
                <a:schemeClr val="tx2"/>
              </a:solidFill>
            </a:endParaRPr>
          </a:p>
        </p:txBody>
      </p:sp>
      <p:graphicFrame>
        <p:nvGraphicFramePr>
          <p:cNvPr id="4" name="Segnaposto contenuto 3" descr="Tabla de las principales características epidemiológicas que muestra la prevalencia y las razones de la variabilidad en la prevalencia." title="Tabla de las principales características epidemiológicas."/>
          <p:cNvGraphicFramePr>
            <a:graphicFrameLocks noGrp="1"/>
          </p:cNvGraphicFramePr>
          <p:nvPr>
            <p:ph idx="1"/>
            <p:extLst>
              <p:ext uri="{D42A27DB-BD31-4B8C-83A1-F6EECF244321}">
                <p14:modId xmlns:p14="http://schemas.microsoft.com/office/powerpoint/2010/main" val="3940182388"/>
              </p:ext>
            </p:extLst>
          </p:nvPr>
        </p:nvGraphicFramePr>
        <p:xfrm>
          <a:off x="457200" y="1155697"/>
          <a:ext cx="8229600" cy="4041705"/>
        </p:xfrm>
        <a:graphic>
          <a:graphicData uri="http://schemas.openxmlformats.org/drawingml/2006/table">
            <a:tbl>
              <a:tblPr firstRow="1" bandRow="1">
                <a:tableStyleId>{5C22544A-7EE6-4342-B048-85BDC9FD1C3A}</a:tableStyleId>
              </a:tblPr>
              <a:tblGrid>
                <a:gridCol w="2602632"/>
                <a:gridCol w="5626968"/>
              </a:tblGrid>
              <a:tr h="441351">
                <a:tc>
                  <a:txBody>
                    <a:bodyPr/>
                    <a:lstStyle/>
                    <a:p>
                      <a:pPr algn="ctr"/>
                      <a:r>
                        <a:rPr lang="en-US" sz="2400" noProof="0" dirty="0" smtClean="0">
                          <a:solidFill>
                            <a:schemeClr val="tx2"/>
                          </a:solidFill>
                        </a:rPr>
                        <a:t>Característica</a:t>
                      </a:r>
                      <a:endParaRPr lang="es-ES" sz="2400" noProof="0" dirty="0">
                        <a:solidFill>
                          <a:schemeClr val="tx2"/>
                        </a:solidFill>
                      </a:endParaRPr>
                    </a:p>
                  </a:txBody>
                  <a:tcPr anchor="ctr">
                    <a:solidFill>
                      <a:schemeClr val="accent1">
                        <a:lumMod val="40000"/>
                        <a:lumOff val="60000"/>
                      </a:schemeClr>
                    </a:solidFill>
                  </a:tcPr>
                </a:tc>
                <a:tc>
                  <a:txBody>
                    <a:bodyPr/>
                    <a:lstStyle/>
                    <a:p>
                      <a:pPr algn="ctr"/>
                      <a:r>
                        <a:rPr lang="en-US" sz="2400" noProof="0" dirty="0" smtClean="0">
                          <a:solidFill>
                            <a:schemeClr val="tx2"/>
                          </a:solidFill>
                        </a:rPr>
                        <a:t>Hallazgos típicos</a:t>
                      </a:r>
                      <a:endParaRPr lang="es-ES" sz="2400" noProof="0" dirty="0">
                        <a:solidFill>
                          <a:schemeClr val="tx2"/>
                        </a:solidFill>
                      </a:endParaRPr>
                    </a:p>
                  </a:txBody>
                  <a:tcPr anchor="ctr">
                    <a:solidFill>
                      <a:schemeClr val="accent1">
                        <a:lumMod val="40000"/>
                        <a:lumOff val="60000"/>
                      </a:schemeClr>
                    </a:solidFill>
                  </a:tcPr>
                </a:tc>
              </a:tr>
              <a:tr h="1703640">
                <a:tc>
                  <a:txBody>
                    <a:bodyPr/>
                    <a:lstStyle/>
                    <a:p>
                      <a:r>
                        <a:rPr lang="en-US" sz="2400" noProof="0" dirty="0" smtClean="0">
                          <a:solidFill>
                            <a:schemeClr val="tx2"/>
                          </a:solidFill>
                        </a:rPr>
                        <a:t>Prevalencia</a:t>
                      </a:r>
                    </a:p>
                  </a:txBody>
                  <a:tcPr anchor="ctr">
                    <a:solidFill>
                      <a:schemeClr val="accent3">
                        <a:lumMod val="40000"/>
                        <a:lumOff val="6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4.4 por cada 10 000 (EE. UU.)*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2.98 por cada 10 000 (Europa)**</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Está aumentado en algunos países*, **, y es más común en madres jóvenes**</a:t>
                      </a:r>
                    </a:p>
                  </a:txBody>
                  <a:tcPr>
                    <a:solidFill>
                      <a:schemeClr val="accent3">
                        <a:lumMod val="40000"/>
                        <a:lumOff val="60000"/>
                      </a:schemeClr>
                    </a:solidFill>
                  </a:tcPr>
                </a:tc>
              </a:tr>
              <a:tr h="1880865">
                <a:tc>
                  <a:txBody>
                    <a:bodyPr/>
                    <a:lstStyle/>
                    <a:p>
                      <a:r>
                        <a:rPr lang="en-US" sz="2400" noProof="0" dirty="0" smtClean="0">
                          <a:solidFill>
                            <a:schemeClr val="tx2"/>
                          </a:solidFill>
                        </a:rPr>
                        <a:t>Razones de la variabilidad en la prevalencia</a:t>
                      </a:r>
                      <a:endParaRPr lang="es-ES" sz="2400" noProof="0" dirty="0">
                        <a:solidFill>
                          <a:schemeClr val="tx2"/>
                        </a:solidFill>
                      </a:endParaRPr>
                    </a:p>
                  </a:txBody>
                  <a:tcPr anchor="ctr">
                    <a:solidFill>
                      <a:schemeClr val="accent3">
                        <a:lumMod val="40000"/>
                        <a:lumOff val="60000"/>
                      </a:schemeClr>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Clasificación errónea por onfalocele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noProof="0" dirty="0" smtClean="0">
                          <a:solidFill>
                            <a:schemeClr val="tx2"/>
                          </a:solidFill>
                        </a:rPr>
                        <a:t>Diferencias en la proporción de madres jóvenes o en la prevalencia de factores de riesgo</a:t>
                      </a:r>
                    </a:p>
                  </a:txBody>
                  <a:tcPr>
                    <a:solidFill>
                      <a:schemeClr val="accent3">
                        <a:lumMod val="40000"/>
                        <a:lumOff val="60000"/>
                      </a:schemeClr>
                    </a:solidFill>
                  </a:tcPr>
                </a:tc>
              </a:tr>
            </a:tbl>
          </a:graphicData>
        </a:graphic>
      </p:graphicFrame>
      <p:sp>
        <p:nvSpPr>
          <p:cNvPr id="3" name="Rectangle 2"/>
          <p:cNvSpPr/>
          <p:nvPr/>
        </p:nvSpPr>
        <p:spPr>
          <a:xfrm>
            <a:off x="457200" y="5411716"/>
            <a:ext cx="8474075" cy="1015663"/>
          </a:xfrm>
          <a:prstGeom prst="rect">
            <a:avLst/>
          </a:prstGeom>
        </p:spPr>
        <p:txBody>
          <a:bodyPr wrap="square">
            <a:spAutoFit/>
          </a:bodyPr>
          <a:lstStyle/>
          <a:p>
            <a:r>
              <a:rPr lang="es-ES" sz="1500" dirty="0">
                <a:solidFill>
                  <a:schemeClr val="tx2"/>
                </a:solidFill>
              </a:rPr>
              <a:t>*Fuente: </a:t>
            </a:r>
            <a:r>
              <a:rPr lang="es-ES" sz="1500" dirty="0">
                <a:solidFill>
                  <a:srgbClr val="002060"/>
                </a:solidFill>
              </a:rPr>
              <a:t>Kirby RS, Marshall J, Tanner JP et al.  Prevalence and Correlates of Gastroschisis in 15 States, 1995 to 2005. Obstet Gynecol. 2013 Aug;122(2, PART 1):275-281. </a:t>
            </a:r>
          </a:p>
          <a:p>
            <a:r>
              <a:rPr lang="es-ES" sz="1500" dirty="0">
                <a:solidFill>
                  <a:srgbClr val="002060"/>
                </a:solidFill>
              </a:rPr>
              <a:t>**Fuente: Loane M, Dolk H, Morris JK; EUROCAT Working Group. Maternal age-specific risk of non-chromosomal anomalies. BJOG. 2009 Jul;116(8):1111-9.</a:t>
            </a:r>
            <a:endParaRPr lang="es-ES" sz="15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Gastrosquisis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s-ES" sz="1000" dirty="0">
              <a:solidFill>
                <a:schemeClr val="tx2"/>
              </a:solidFill>
              <a:latin typeface="Calibri" pitchFamily="34" charset="0"/>
              <a:cs typeface="+mn-cs"/>
            </a:endParaRPr>
          </a:p>
        </p:txBody>
      </p:sp>
      <p:sp>
        <p:nvSpPr>
          <p:cNvPr id="3" name="Title 2"/>
          <p:cNvSpPr>
            <a:spLocks noGrp="1"/>
          </p:cNvSpPr>
          <p:nvPr>
            <p:ph type="title"/>
          </p:nvPr>
        </p:nvSpPr>
        <p:spPr>
          <a:xfrm>
            <a:off x="248185" y="116632"/>
            <a:ext cx="8229600" cy="720080"/>
          </a:xfrm>
        </p:spPr>
        <p:txBody>
          <a:bodyPr>
            <a:normAutofit/>
          </a:bodyPr>
          <a:lstStyle/>
          <a:p>
            <a:r>
              <a:rPr lang="es-ES" sz="3200" b="1" dirty="0" smtClean="0">
                <a:solidFill>
                  <a:schemeClr val="tx2"/>
                </a:solidFill>
              </a:rPr>
              <a:t>Tasas de prevalencia de la gastrosquisis</a:t>
            </a:r>
            <a:endParaRPr lang="es-ES" sz="3200" b="1" dirty="0">
              <a:solidFill>
                <a:schemeClr val="tx2"/>
              </a:solidFill>
            </a:endParaRPr>
          </a:p>
        </p:txBody>
      </p:sp>
      <p:graphicFrame>
        <p:nvGraphicFramePr>
          <p:cNvPr id="7" name="Table 6" descr="Tabla que muestra las tasas de prevalencia de la gastrosquisis en los países y las regiones seleccionados; muestra la variabilidad en las tasas.&#10;" title="Tabla de tasas de prevalencia de la gastrosquisis"/>
          <p:cNvGraphicFramePr>
            <a:graphicFrameLocks noGrp="1"/>
          </p:cNvGraphicFramePr>
          <p:nvPr>
            <p:extLst>
              <p:ext uri="{D42A27DB-BD31-4B8C-83A1-F6EECF244321}">
                <p14:modId xmlns:p14="http://schemas.microsoft.com/office/powerpoint/2010/main" val="2769224214"/>
              </p:ext>
            </p:extLst>
          </p:nvPr>
        </p:nvGraphicFramePr>
        <p:xfrm>
          <a:off x="533399" y="980728"/>
          <a:ext cx="8215064" cy="5209944"/>
        </p:xfrm>
        <a:graphic>
          <a:graphicData uri="http://schemas.openxmlformats.org/drawingml/2006/table">
            <a:tbl>
              <a:tblPr firstRow="1" firstCol="1" bandRow="1">
                <a:tableStyleId>{5C22544A-7EE6-4342-B048-85BDC9FD1C3A}</a:tableStyleId>
              </a:tblPr>
              <a:tblGrid>
                <a:gridCol w="1446313"/>
                <a:gridCol w="856976"/>
                <a:gridCol w="844539"/>
                <a:gridCol w="1228421"/>
                <a:gridCol w="537434"/>
                <a:gridCol w="1305197"/>
                <a:gridCol w="537434"/>
                <a:gridCol w="1458750"/>
              </a:tblGrid>
              <a:tr h="803700">
                <a:tc>
                  <a:txBody>
                    <a:bodyPr/>
                    <a:lstStyle/>
                    <a:p>
                      <a:pPr marL="0" marR="0" algn="ctr">
                        <a:lnSpc>
                          <a:spcPct val="115000"/>
                        </a:lnSpc>
                        <a:spcBef>
                          <a:spcPts val="1660"/>
                        </a:spcBef>
                        <a:spcAft>
                          <a:spcPts val="1660"/>
                        </a:spcAft>
                      </a:pPr>
                      <a:r>
                        <a:rPr lang="en-US" sz="1600" dirty="0">
                          <a:solidFill>
                            <a:srgbClr val="002060"/>
                          </a:solidFill>
                          <a:effectLst/>
                        </a:rPr>
                        <a:t>Registro </a:t>
                      </a:r>
                      <a:endParaRPr lang="es-ES" sz="16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1660"/>
                        </a:spcBef>
                        <a:spcAft>
                          <a:spcPts val="1660"/>
                        </a:spcAft>
                      </a:pPr>
                      <a:r>
                        <a:rPr lang="en-US" sz="1600" dirty="0">
                          <a:solidFill>
                            <a:srgbClr val="002060"/>
                          </a:solidFill>
                          <a:effectLst/>
                        </a:rPr>
                        <a:t>Cantidad de casos </a:t>
                      </a:r>
                      <a:endParaRPr lang="es-ES" sz="32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15000"/>
                        </a:lnSpc>
                        <a:spcBef>
                          <a:spcPts val="1660"/>
                        </a:spcBef>
                        <a:spcAft>
                          <a:spcPts val="1660"/>
                        </a:spcAft>
                      </a:pPr>
                      <a:r>
                        <a:rPr lang="en-US" sz="1600" dirty="0">
                          <a:solidFill>
                            <a:srgbClr val="002060"/>
                          </a:solidFill>
                          <a:effectLst/>
                        </a:rPr>
                        <a:t>Cantidad de </a:t>
                      </a:r>
                      <a:r>
                        <a:rPr lang="en-US" sz="1600" dirty="0" err="1" smtClean="0">
                          <a:solidFill>
                            <a:srgbClr val="002060"/>
                          </a:solidFill>
                          <a:effectLst/>
                        </a:rPr>
                        <a:t>naci-mientos</a:t>
                      </a:r>
                      <a:r>
                        <a:rPr lang="en-US" sz="1600" dirty="0" smtClean="0">
                          <a:solidFill>
                            <a:srgbClr val="002060"/>
                          </a:solidFill>
                          <a:effectLst/>
                        </a:rPr>
                        <a:t> </a:t>
                      </a:r>
                      <a:endParaRPr lang="es-ES" sz="3200" dirty="0">
                        <a:solidFill>
                          <a:srgbClr val="002060"/>
                        </a:solidFill>
                        <a:effectLst/>
                        <a:latin typeface="Calibri"/>
                        <a:ea typeface="Calibri"/>
                        <a:cs typeface="Times New Roman"/>
                      </a:endParaRPr>
                    </a:p>
                  </a:txBody>
                  <a:tcPr marL="30480" marR="30480" marT="30480" marB="30480" anchor="ctr">
                    <a:lnR w="1905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lumMod val="40000"/>
                        <a:lumOff val="60000"/>
                      </a:schemeClr>
                    </a:solidFill>
                  </a:tcPr>
                </a:tc>
                <a:tc gridSpan="2">
                  <a:txBody>
                    <a:bodyPr/>
                    <a:lstStyle/>
                    <a:p>
                      <a:pPr marL="0" marR="0" algn="ctr">
                        <a:lnSpc>
                          <a:spcPct val="100000"/>
                        </a:lnSpc>
                        <a:spcBef>
                          <a:spcPts val="0"/>
                        </a:spcBef>
                        <a:spcAft>
                          <a:spcPts val="0"/>
                        </a:spcAft>
                      </a:pPr>
                      <a:r>
                        <a:rPr lang="en-US" sz="1600" dirty="0" smtClean="0">
                          <a:solidFill>
                            <a:srgbClr val="002060"/>
                          </a:solidFill>
                          <a:effectLst/>
                        </a:rPr>
                        <a:t>Estudios iniciales </a:t>
                      </a:r>
                    </a:p>
                    <a:p>
                      <a:pPr marL="0" marR="0" algn="ctr">
                        <a:lnSpc>
                          <a:spcPct val="100000"/>
                        </a:lnSpc>
                        <a:spcBef>
                          <a:spcPts val="0"/>
                        </a:spcBef>
                        <a:spcAft>
                          <a:spcPts val="0"/>
                        </a:spcAft>
                      </a:pPr>
                      <a:r>
                        <a:rPr lang="en-US" sz="1600" dirty="0" smtClean="0">
                          <a:solidFill>
                            <a:srgbClr val="002060"/>
                          </a:solidFill>
                          <a:effectLst/>
                        </a:rPr>
                        <a:t>Tasa (IC del 95 %) </a:t>
                      </a:r>
                      <a:endParaRPr lang="es-ES" sz="3200" dirty="0">
                        <a:solidFill>
                          <a:srgbClr val="002060"/>
                        </a:solidFill>
                        <a:effectLst/>
                        <a:latin typeface="Calibri"/>
                        <a:ea typeface="Calibri"/>
                        <a:cs typeface="Times New Roman"/>
                      </a:endParaRPr>
                    </a:p>
                    <a:p>
                      <a:pPr marL="0" marR="0" algn="ctr">
                        <a:lnSpc>
                          <a:spcPct val="100000"/>
                        </a:lnSpc>
                        <a:spcBef>
                          <a:spcPts val="0"/>
                        </a:spcBef>
                        <a:spcAft>
                          <a:spcPts val="0"/>
                        </a:spcAft>
                      </a:pPr>
                      <a:r>
                        <a:rPr lang="en-US" sz="1600" dirty="0">
                          <a:solidFill>
                            <a:srgbClr val="002060"/>
                          </a:solidFill>
                          <a:effectLst/>
                        </a:rPr>
                        <a:t>Año </a:t>
                      </a:r>
                      <a:endParaRPr lang="es-ES" sz="3200" dirty="0">
                        <a:solidFill>
                          <a:srgbClr val="002060"/>
                        </a:solidFill>
                        <a:effectLst/>
                        <a:latin typeface="Calibri"/>
                        <a:ea typeface="Calibri"/>
                        <a:cs typeface="Times New Roman"/>
                      </a:endParaRPr>
                    </a:p>
                  </a:txBody>
                  <a:tcPr marL="30480" marR="30480" marT="30480" marB="30480" anchor="ctr">
                    <a:lnL w="1905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600" dirty="0" smtClean="0">
                          <a:solidFill>
                            <a:srgbClr val="002060"/>
                          </a:solidFill>
                          <a:effectLst/>
                        </a:rPr>
                        <a:t>Estudios más recientes</a:t>
                      </a:r>
                      <a:endParaRPr lang="es-ES" sz="3200" dirty="0">
                        <a:solidFill>
                          <a:srgbClr val="002060"/>
                        </a:solidFill>
                        <a:effectLst/>
                        <a:latin typeface="Calibri"/>
                        <a:ea typeface="Calibri"/>
                        <a:cs typeface="Times New Roman"/>
                      </a:endParaRPr>
                    </a:p>
                    <a:p>
                      <a:pPr marL="0" marR="0" algn="ctr">
                        <a:lnSpc>
                          <a:spcPct val="100000"/>
                        </a:lnSpc>
                        <a:spcBef>
                          <a:spcPts val="0"/>
                        </a:spcBef>
                        <a:spcAft>
                          <a:spcPts val="0"/>
                        </a:spcAft>
                      </a:pPr>
                      <a:r>
                        <a:rPr lang="en-US" sz="1600" dirty="0">
                          <a:solidFill>
                            <a:srgbClr val="002060"/>
                          </a:solidFill>
                          <a:effectLst/>
                        </a:rPr>
                        <a:t>Tasa (IC del 95 %) </a:t>
                      </a:r>
                      <a:endParaRPr lang="es-ES" sz="3200" dirty="0">
                        <a:solidFill>
                          <a:srgbClr val="002060"/>
                        </a:solidFill>
                        <a:effectLst/>
                        <a:latin typeface="Calibri"/>
                        <a:ea typeface="Calibri"/>
                        <a:cs typeface="Times New Roman"/>
                      </a:endParaRPr>
                    </a:p>
                    <a:p>
                      <a:pPr marL="0" marR="0" algn="ctr">
                        <a:lnSpc>
                          <a:spcPct val="100000"/>
                        </a:lnSpc>
                        <a:spcBef>
                          <a:spcPts val="0"/>
                        </a:spcBef>
                        <a:spcAft>
                          <a:spcPts val="0"/>
                        </a:spcAft>
                      </a:pPr>
                      <a:r>
                        <a:rPr lang="en-US" sz="1600" dirty="0">
                          <a:solidFill>
                            <a:srgbClr val="002060"/>
                          </a:solidFill>
                          <a:effectLst/>
                        </a:rPr>
                        <a:t>Año </a:t>
                      </a:r>
                      <a:endParaRPr lang="es-ES" sz="32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algn="ctr">
                        <a:lnSpc>
                          <a:spcPct val="115000"/>
                        </a:lnSpc>
                        <a:spcBef>
                          <a:spcPts val="1660"/>
                        </a:spcBef>
                        <a:spcAft>
                          <a:spcPts val="1660"/>
                        </a:spcAft>
                      </a:pPr>
                      <a:r>
                        <a:rPr lang="en-US" sz="1600" dirty="0">
                          <a:solidFill>
                            <a:srgbClr val="002060"/>
                          </a:solidFill>
                          <a:effectLst/>
                        </a:rPr>
                        <a:t>Razón de notificación proporcional (IC del 95 %) </a:t>
                      </a:r>
                      <a:endParaRPr lang="es-ES" sz="3200" dirty="0">
                        <a:solidFill>
                          <a:srgbClr val="002060"/>
                        </a:solidFill>
                        <a:effectLst/>
                        <a:latin typeface="Calibri"/>
                        <a:ea typeface="Calibri"/>
                        <a:cs typeface="Times New Roman"/>
                      </a:endParaRPr>
                    </a:p>
                  </a:txBody>
                  <a:tcPr marL="30480" marR="30480" marT="30480" marB="30480" anchor="ctr">
                    <a:lnB w="28575" cap="flat" cmpd="sng" algn="ctr">
                      <a:solidFill>
                        <a:schemeClr val="bg1"/>
                      </a:solidFill>
                      <a:prstDash val="solid"/>
                      <a:round/>
                      <a:headEnd type="none" w="med" len="med"/>
                      <a:tailEnd type="none" w="med" len="med"/>
                    </a:lnB>
                    <a:solidFill>
                      <a:schemeClr val="accent1">
                        <a:lumMod val="40000"/>
                        <a:lumOff val="60000"/>
                      </a:schemeClr>
                    </a:solidFill>
                  </a:tcPr>
                </a:tc>
              </a:tr>
              <a:tr h="425691">
                <a:tc>
                  <a:txBody>
                    <a:bodyPr/>
                    <a:lstStyle/>
                    <a:p>
                      <a:pPr marL="0" marR="0">
                        <a:lnSpc>
                          <a:spcPct val="115000"/>
                        </a:lnSpc>
                        <a:spcBef>
                          <a:spcPts val="1660"/>
                        </a:spcBef>
                        <a:spcAft>
                          <a:spcPts val="1660"/>
                        </a:spcAft>
                      </a:pPr>
                      <a:r>
                        <a:rPr lang="en-US" sz="1600" dirty="0">
                          <a:solidFill>
                            <a:srgbClr val="002060"/>
                          </a:solidFill>
                          <a:effectLst/>
                        </a:rPr>
                        <a:t>Australia</a:t>
                      </a:r>
                      <a:endParaRPr lang="es-ES" sz="16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593</a:t>
                      </a:r>
                      <a:endParaRPr lang="es-E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r">
                        <a:lnSpc>
                          <a:spcPct val="115000"/>
                        </a:lnSpc>
                        <a:spcBef>
                          <a:spcPts val="1660"/>
                        </a:spcBef>
                        <a:spcAft>
                          <a:spcPts val="1660"/>
                        </a:spcAft>
                      </a:pPr>
                      <a:r>
                        <a:rPr lang="en-US" sz="1100" dirty="0">
                          <a:solidFill>
                            <a:srgbClr val="002060"/>
                          </a:solidFill>
                          <a:effectLst/>
                        </a:rPr>
                        <a:t>4 140 849</a:t>
                      </a:r>
                      <a:endParaRPr lang="es-E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1660"/>
                        </a:spcBef>
                        <a:spcAft>
                          <a:spcPts val="1660"/>
                        </a:spcAft>
                      </a:pPr>
                      <a:r>
                        <a:rPr lang="en-US" sz="1100" dirty="0">
                          <a:solidFill>
                            <a:srgbClr val="002060"/>
                          </a:solidFill>
                          <a:effectLst/>
                        </a:rPr>
                        <a:t>0.88 (0.42 -1.62)</a:t>
                      </a:r>
                      <a:endParaRPr lang="es-E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1660"/>
                        </a:spcBef>
                        <a:spcAft>
                          <a:spcPts val="1660"/>
                        </a:spcAft>
                      </a:pPr>
                      <a:r>
                        <a:rPr lang="en-US" sz="1100" dirty="0">
                          <a:solidFill>
                            <a:srgbClr val="002060"/>
                          </a:solidFill>
                          <a:effectLst/>
                        </a:rPr>
                        <a:t>1981</a:t>
                      </a:r>
                      <a:endParaRPr lang="es-E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r">
                        <a:lnSpc>
                          <a:spcPct val="115000"/>
                        </a:lnSpc>
                        <a:spcBef>
                          <a:spcPts val="1660"/>
                        </a:spcBef>
                        <a:spcAft>
                          <a:spcPts val="1660"/>
                        </a:spcAft>
                      </a:pPr>
                      <a:r>
                        <a:rPr lang="en-US" sz="1100" dirty="0">
                          <a:solidFill>
                            <a:srgbClr val="002060"/>
                          </a:solidFill>
                          <a:effectLst/>
                        </a:rPr>
                        <a:t>2.65 (2.06 - 3.35)</a:t>
                      </a:r>
                      <a:endParaRPr lang="es-E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1660"/>
                        </a:spcBef>
                        <a:spcAft>
                          <a:spcPts val="1660"/>
                        </a:spcAft>
                      </a:pPr>
                      <a:r>
                        <a:rPr lang="en-US" sz="1100" dirty="0">
                          <a:solidFill>
                            <a:srgbClr val="002060"/>
                          </a:solidFill>
                          <a:effectLst/>
                        </a:rPr>
                        <a:t>1997</a:t>
                      </a:r>
                      <a:endParaRPr lang="es-E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c>
                  <a:txBody>
                    <a:bodyPr/>
                    <a:lstStyle/>
                    <a:p>
                      <a:pPr marL="0" marR="0" algn="ctr">
                        <a:lnSpc>
                          <a:spcPct val="115000"/>
                        </a:lnSpc>
                        <a:spcBef>
                          <a:spcPts val="1660"/>
                        </a:spcBef>
                        <a:spcAft>
                          <a:spcPts val="1660"/>
                        </a:spcAft>
                      </a:pPr>
                      <a:r>
                        <a:rPr lang="en-US" sz="1100" dirty="0">
                          <a:solidFill>
                            <a:srgbClr val="002060"/>
                          </a:solidFill>
                          <a:effectLst/>
                        </a:rPr>
                        <a:t>1.08 (1.06 to 1.10)</a:t>
                      </a:r>
                      <a:endParaRPr lang="es-ES" sz="2000" dirty="0">
                        <a:solidFill>
                          <a:srgbClr val="002060"/>
                        </a:solidFill>
                        <a:effectLst/>
                        <a:latin typeface="Calibri"/>
                        <a:ea typeface="Calibri"/>
                        <a:cs typeface="Times New Roman"/>
                      </a:endParaRPr>
                    </a:p>
                  </a:txBody>
                  <a:tcPr marL="30480" marR="30480" marT="30480" marB="30480" anchor="ctr">
                    <a:lnT w="28575" cap="flat" cmpd="sng" algn="ctr">
                      <a:solidFill>
                        <a:schemeClr val="bg1"/>
                      </a:solidFill>
                      <a:prstDash val="solid"/>
                      <a:round/>
                      <a:headEnd type="none" w="med" len="med"/>
                      <a:tailEnd type="none" w="med" len="med"/>
                    </a:lnT>
                  </a:tcPr>
                </a:tc>
              </a:tr>
              <a:tr h="425691">
                <a:tc>
                  <a:txBody>
                    <a:bodyPr/>
                    <a:lstStyle/>
                    <a:p>
                      <a:pPr marL="0" marR="0">
                        <a:lnSpc>
                          <a:spcPct val="115000"/>
                        </a:lnSpc>
                        <a:spcBef>
                          <a:spcPts val="1660"/>
                        </a:spcBef>
                        <a:spcAft>
                          <a:spcPts val="1660"/>
                        </a:spcAft>
                      </a:pPr>
                      <a:r>
                        <a:rPr lang="en-US" sz="1600" dirty="0">
                          <a:solidFill>
                            <a:srgbClr val="002060"/>
                          </a:solidFill>
                          <a:effectLst/>
                        </a:rPr>
                        <a:t>Finlandia</a:t>
                      </a:r>
                      <a:endParaRPr lang="es-E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97</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947 072</a:t>
                      </a:r>
                      <a:endParaRPr lang="es-ES" sz="1100" dirty="0">
                        <a:solidFill>
                          <a:srgbClr val="002060"/>
                        </a:solidFill>
                        <a:effectLst/>
                        <a:latin typeface="Arial"/>
                        <a:ea typeface="Times New Roman"/>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0.92 (0.33 -2.00)</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1984</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1.92 (0.96 - 3.44)</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1.11 (1.05 to 1.16)</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r>
              <a:tr h="543300">
                <a:tc>
                  <a:txBody>
                    <a:bodyPr/>
                    <a:lstStyle/>
                    <a:p>
                      <a:pPr marL="0" marR="0">
                        <a:lnSpc>
                          <a:spcPct val="115000"/>
                        </a:lnSpc>
                        <a:spcBef>
                          <a:spcPts val="1660"/>
                        </a:spcBef>
                        <a:spcAft>
                          <a:spcPts val="1660"/>
                        </a:spcAft>
                      </a:pPr>
                      <a:r>
                        <a:rPr lang="en-US" sz="1600" dirty="0">
                          <a:solidFill>
                            <a:srgbClr val="002060"/>
                          </a:solidFill>
                          <a:effectLst/>
                        </a:rPr>
                        <a:t>Francia (centro este)</a:t>
                      </a:r>
                      <a:endParaRPr lang="es-E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180</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1 932 649</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0.15 (0.00 -0.82)</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1978</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1.46 (0.82 -2.42)</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1.04 (1.01 to 1.06)</a:t>
                      </a:r>
                      <a:endParaRPr lang="es-ES" sz="2000" dirty="0">
                        <a:solidFill>
                          <a:srgbClr val="002060"/>
                        </a:solidFill>
                        <a:effectLst/>
                        <a:latin typeface="Calibri"/>
                        <a:ea typeface="Calibri"/>
                        <a:cs typeface="Times New Roman"/>
                      </a:endParaRPr>
                    </a:p>
                  </a:txBody>
                  <a:tcPr marL="30480" marR="30480" marT="30480" marB="30480" anchor="ctr"/>
                </a:tc>
              </a:tr>
              <a:tr h="425691">
                <a:tc>
                  <a:txBody>
                    <a:bodyPr/>
                    <a:lstStyle/>
                    <a:p>
                      <a:pPr marL="0" marR="0">
                        <a:lnSpc>
                          <a:spcPct val="115000"/>
                        </a:lnSpc>
                        <a:spcBef>
                          <a:spcPts val="1660"/>
                        </a:spcBef>
                        <a:spcAft>
                          <a:spcPts val="1660"/>
                        </a:spcAft>
                      </a:pPr>
                      <a:r>
                        <a:rPr lang="en-US" sz="1600" dirty="0">
                          <a:solidFill>
                            <a:srgbClr val="002060"/>
                          </a:solidFill>
                          <a:effectLst/>
                        </a:rPr>
                        <a:t>Francia (París)</a:t>
                      </a:r>
                      <a:endParaRPr lang="es-E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92</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659 523</a:t>
                      </a:r>
                      <a:endParaRPr lang="es-ES" sz="1100" dirty="0">
                        <a:solidFill>
                          <a:srgbClr val="002060"/>
                        </a:solidFill>
                        <a:effectLst/>
                        <a:latin typeface="Arial"/>
                        <a:ea typeface="Times New Roman"/>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0.00 (0.00 -1.04)</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1981</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2.69 (1.29 to 4.95)</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1.11 (1.07 to 1.16)</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r>
              <a:tr h="425691">
                <a:tc>
                  <a:txBody>
                    <a:bodyPr/>
                    <a:lstStyle/>
                    <a:p>
                      <a:pPr marL="0" marR="0">
                        <a:lnSpc>
                          <a:spcPct val="115000"/>
                        </a:lnSpc>
                        <a:spcBef>
                          <a:spcPts val="1660"/>
                        </a:spcBef>
                        <a:spcAft>
                          <a:spcPts val="1660"/>
                        </a:spcAft>
                      </a:pPr>
                      <a:r>
                        <a:rPr lang="en-US" sz="1600" dirty="0">
                          <a:solidFill>
                            <a:srgbClr val="002060"/>
                          </a:solidFill>
                          <a:effectLst/>
                        </a:rPr>
                        <a:t>Irlanda (Dublín)</a:t>
                      </a:r>
                      <a:endParaRPr lang="es-E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30</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395 528</a:t>
                      </a:r>
                      <a:endParaRPr lang="es-ES" sz="1100" dirty="0">
                        <a:solidFill>
                          <a:srgbClr val="002060"/>
                        </a:solidFill>
                        <a:effectLst/>
                        <a:latin typeface="Arial"/>
                        <a:ea typeface="Times New Roman"/>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0.00 (0.00 -1.47)</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1980</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1.56 (0.30 to 4.58)</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1.15 (1.07 to 1.23)</a:t>
                      </a:r>
                      <a:endParaRPr lang="es-ES" sz="2000" dirty="0">
                        <a:solidFill>
                          <a:srgbClr val="002060"/>
                        </a:solidFill>
                        <a:effectLst/>
                        <a:latin typeface="Calibri"/>
                        <a:ea typeface="Calibri"/>
                        <a:cs typeface="Times New Roman"/>
                      </a:endParaRPr>
                    </a:p>
                  </a:txBody>
                  <a:tcPr marL="30480" marR="30480" marT="30480" marB="30480" anchor="ctr"/>
                </a:tc>
              </a:tr>
              <a:tr h="425691">
                <a:tc>
                  <a:txBody>
                    <a:bodyPr/>
                    <a:lstStyle/>
                    <a:p>
                      <a:pPr marL="0" marR="0">
                        <a:lnSpc>
                          <a:spcPct val="115000"/>
                        </a:lnSpc>
                        <a:spcBef>
                          <a:spcPts val="1660"/>
                        </a:spcBef>
                        <a:spcAft>
                          <a:spcPts val="1660"/>
                        </a:spcAft>
                      </a:pPr>
                      <a:r>
                        <a:rPr lang="en-US" sz="1600" dirty="0">
                          <a:solidFill>
                            <a:srgbClr val="002060"/>
                          </a:solidFill>
                          <a:effectLst/>
                        </a:rPr>
                        <a:t>Japón</a:t>
                      </a:r>
                      <a:endParaRPr lang="es-E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361</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2 931 758</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1.01 (0.43-2.00)</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1974</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2.28 (1.43 to 3.46)</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1.03 (1.02 to 1.05)</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r>
              <a:tr h="425691">
                <a:tc>
                  <a:txBody>
                    <a:bodyPr/>
                    <a:lstStyle/>
                    <a:p>
                      <a:pPr marL="0" marR="0">
                        <a:lnSpc>
                          <a:spcPct val="115000"/>
                        </a:lnSpc>
                        <a:spcBef>
                          <a:spcPts val="1660"/>
                        </a:spcBef>
                        <a:spcAft>
                          <a:spcPts val="1660"/>
                        </a:spcAft>
                      </a:pPr>
                      <a:r>
                        <a:rPr lang="en-US" sz="1600" dirty="0">
                          <a:solidFill>
                            <a:srgbClr val="002060"/>
                          </a:solidFill>
                          <a:effectLst/>
                        </a:rPr>
                        <a:t>México</a:t>
                      </a:r>
                      <a:endParaRPr lang="es-E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161</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820 987</a:t>
                      </a:r>
                      <a:endParaRPr lang="es-ES" sz="1100" dirty="0">
                        <a:solidFill>
                          <a:srgbClr val="002060"/>
                        </a:solidFill>
                        <a:effectLst/>
                        <a:latin typeface="Arial"/>
                        <a:ea typeface="Times New Roman"/>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1.20 (0.38-2.81)</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1980</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4.93 (2.87 to 7.90)</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1.06 (1.03 to 1.10)</a:t>
                      </a:r>
                      <a:endParaRPr lang="es-ES" sz="2000" dirty="0">
                        <a:solidFill>
                          <a:srgbClr val="002060"/>
                        </a:solidFill>
                        <a:effectLst/>
                        <a:latin typeface="Calibri"/>
                        <a:ea typeface="Calibri"/>
                        <a:cs typeface="Times New Roman"/>
                      </a:endParaRPr>
                    </a:p>
                  </a:txBody>
                  <a:tcPr marL="30480" marR="30480" marT="30480" marB="30480" anchor="ctr"/>
                </a:tc>
              </a:tr>
              <a:tr h="425691">
                <a:tc>
                  <a:txBody>
                    <a:bodyPr/>
                    <a:lstStyle/>
                    <a:p>
                      <a:pPr marL="0" marR="0">
                        <a:lnSpc>
                          <a:spcPct val="115000"/>
                        </a:lnSpc>
                        <a:spcBef>
                          <a:spcPts val="1660"/>
                        </a:spcBef>
                        <a:spcAft>
                          <a:spcPts val="1660"/>
                        </a:spcAft>
                      </a:pPr>
                      <a:r>
                        <a:rPr lang="en-US" sz="1600" dirty="0">
                          <a:solidFill>
                            <a:srgbClr val="002060"/>
                          </a:solidFill>
                          <a:effectLst/>
                        </a:rPr>
                        <a:t>Noruega</a:t>
                      </a:r>
                      <a:endParaRPr lang="es-E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265</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1 403 783</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0.99 (0.36-2.17)</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1974</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r">
                        <a:lnSpc>
                          <a:spcPct val="115000"/>
                        </a:lnSpc>
                        <a:spcBef>
                          <a:spcPts val="1660"/>
                        </a:spcBef>
                        <a:spcAft>
                          <a:spcPts val="1660"/>
                        </a:spcAft>
                      </a:pPr>
                      <a:r>
                        <a:rPr lang="en-US" sz="1100" dirty="0">
                          <a:solidFill>
                            <a:srgbClr val="002060"/>
                          </a:solidFill>
                          <a:effectLst/>
                        </a:rPr>
                        <a:t>3.07 (1.82 to 4.86)</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1.04 (1.02 to 1.06)</a:t>
                      </a:r>
                      <a:endParaRPr lang="es-ES" sz="2000" dirty="0">
                        <a:solidFill>
                          <a:srgbClr val="002060"/>
                        </a:solidFill>
                        <a:effectLst/>
                        <a:latin typeface="Calibri"/>
                        <a:ea typeface="Calibri"/>
                        <a:cs typeface="Times New Roman"/>
                      </a:endParaRPr>
                    </a:p>
                  </a:txBody>
                  <a:tcPr marL="30480" marR="30480" marT="30480" marB="30480" anchor="ctr">
                    <a:solidFill>
                      <a:schemeClr val="accent1">
                        <a:lumMod val="20000"/>
                        <a:lumOff val="80000"/>
                      </a:schemeClr>
                    </a:solidFill>
                  </a:tcPr>
                </a:tc>
              </a:tr>
              <a:tr h="425691">
                <a:tc>
                  <a:txBody>
                    <a:bodyPr/>
                    <a:lstStyle/>
                    <a:p>
                      <a:pPr marL="0" marR="0">
                        <a:lnSpc>
                          <a:spcPct val="115000"/>
                        </a:lnSpc>
                        <a:spcBef>
                          <a:spcPts val="1660"/>
                        </a:spcBef>
                        <a:spcAft>
                          <a:spcPts val="1660"/>
                        </a:spcAft>
                      </a:pPr>
                      <a:r>
                        <a:rPr lang="en-US" sz="1600" dirty="0">
                          <a:solidFill>
                            <a:srgbClr val="002060"/>
                          </a:solidFill>
                          <a:effectLst/>
                        </a:rPr>
                        <a:t>Sudamérica</a:t>
                      </a:r>
                      <a:endParaRPr lang="es-ES" sz="1600" dirty="0">
                        <a:solidFill>
                          <a:srgbClr val="002060"/>
                        </a:solidFill>
                        <a:effectLst/>
                        <a:latin typeface="Calibri"/>
                        <a:ea typeface="Calibri"/>
                        <a:cs typeface="Times New Roman"/>
                      </a:endParaRPr>
                    </a:p>
                  </a:txBody>
                  <a:tcPr marL="30480" marR="30480" marT="30480" marB="30480" anchor="ctr">
                    <a:solidFill>
                      <a:schemeClr val="accent1">
                        <a:lumMod val="40000"/>
                        <a:lumOff val="60000"/>
                      </a:schemeClr>
                    </a:solidFill>
                  </a:tcPr>
                </a:tc>
                <a:tc>
                  <a:txBody>
                    <a:bodyPr/>
                    <a:lstStyle/>
                    <a:p>
                      <a:pPr marL="0" marR="0" algn="ctr">
                        <a:lnSpc>
                          <a:spcPct val="115000"/>
                        </a:lnSpc>
                        <a:spcBef>
                          <a:spcPts val="1660"/>
                        </a:spcBef>
                        <a:spcAft>
                          <a:spcPts val="1660"/>
                        </a:spcAft>
                      </a:pPr>
                      <a:r>
                        <a:rPr lang="en-US" sz="1100" dirty="0">
                          <a:solidFill>
                            <a:srgbClr val="002060"/>
                          </a:solidFill>
                          <a:effectLst/>
                        </a:rPr>
                        <a:t>353</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3 565 511</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0.12 (0.00-0.67)</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1974</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r">
                        <a:lnSpc>
                          <a:spcPct val="115000"/>
                        </a:lnSpc>
                        <a:spcBef>
                          <a:spcPts val="1660"/>
                        </a:spcBef>
                        <a:spcAft>
                          <a:spcPts val="1660"/>
                        </a:spcAft>
                      </a:pPr>
                      <a:r>
                        <a:rPr lang="en-US" sz="1100" dirty="0">
                          <a:solidFill>
                            <a:srgbClr val="002060"/>
                          </a:solidFill>
                          <a:effectLst/>
                        </a:rPr>
                        <a:t>2.88 (2.07 to 3.90)</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1998</a:t>
                      </a:r>
                      <a:endParaRPr lang="es-ES" sz="2000" dirty="0">
                        <a:solidFill>
                          <a:srgbClr val="002060"/>
                        </a:solidFill>
                        <a:effectLst/>
                        <a:latin typeface="Calibri"/>
                        <a:ea typeface="Calibri"/>
                        <a:cs typeface="Times New Roman"/>
                      </a:endParaRPr>
                    </a:p>
                  </a:txBody>
                  <a:tcPr marL="30480" marR="30480" marT="30480" marB="30480" anchor="ctr"/>
                </a:tc>
                <a:tc>
                  <a:txBody>
                    <a:bodyPr/>
                    <a:lstStyle/>
                    <a:p>
                      <a:pPr marL="0" marR="0" algn="ctr">
                        <a:lnSpc>
                          <a:spcPct val="115000"/>
                        </a:lnSpc>
                        <a:spcBef>
                          <a:spcPts val="1660"/>
                        </a:spcBef>
                        <a:spcAft>
                          <a:spcPts val="1660"/>
                        </a:spcAft>
                      </a:pPr>
                      <a:r>
                        <a:rPr lang="en-US" sz="1100" dirty="0">
                          <a:solidFill>
                            <a:srgbClr val="002060"/>
                          </a:solidFill>
                          <a:effectLst/>
                        </a:rPr>
                        <a:t>1.16 (1.13 to 1.18)</a:t>
                      </a:r>
                      <a:endParaRPr lang="es-ES" sz="2000" dirty="0">
                        <a:solidFill>
                          <a:srgbClr val="002060"/>
                        </a:solidFill>
                        <a:effectLst/>
                        <a:latin typeface="Calibri"/>
                        <a:ea typeface="Calibri"/>
                        <a:cs typeface="Times New Roman"/>
                      </a:endParaRPr>
                    </a:p>
                  </a:txBody>
                  <a:tcPr marL="30480" marR="30480" marT="30480" marB="30480" anchor="ctr"/>
                </a:tc>
              </a:tr>
            </a:tbl>
          </a:graphicData>
        </a:graphic>
      </p:graphicFrame>
      <p:sp>
        <p:nvSpPr>
          <p:cNvPr id="2" name="Rectangle 1"/>
          <p:cNvSpPr/>
          <p:nvPr/>
        </p:nvSpPr>
        <p:spPr>
          <a:xfrm>
            <a:off x="248185" y="6097578"/>
            <a:ext cx="8500278" cy="276999"/>
          </a:xfrm>
          <a:prstGeom prst="rect">
            <a:avLst/>
          </a:prstGeom>
        </p:spPr>
        <p:txBody>
          <a:bodyPr wrap="square">
            <a:spAutoFit/>
          </a:bodyPr>
          <a:lstStyle/>
          <a:p>
            <a:r>
              <a:rPr lang="es-ES" sz="1200" dirty="0" smtClean="0">
                <a:solidFill>
                  <a:schemeClr val="tx2"/>
                </a:solidFill>
              </a:rPr>
              <a:t>Fuente: Gian</a:t>
            </a:r>
            <a:r>
              <a:rPr lang="es-ES" dirty="0" smtClean="0"/>
              <a:t> </a:t>
            </a:r>
            <a:r>
              <a:rPr lang="es-ES" sz="1200" dirty="0">
                <a:solidFill>
                  <a:schemeClr val="tx2"/>
                </a:solidFill>
              </a:rPr>
              <a:t>Luca Di Tanna et al BMJ. 325(14); 2002.</a:t>
            </a:r>
          </a:p>
        </p:txBody>
      </p:sp>
    </p:spTree>
    <p:extLst>
      <p:ext uri="{BB962C8B-B14F-4D97-AF65-F5344CB8AC3E}">
        <p14:creationId xmlns:p14="http://schemas.microsoft.com/office/powerpoint/2010/main" val="346496263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Gastrosquisis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s-ES" sz="1000" dirty="0">
              <a:solidFill>
                <a:schemeClr val="tx2"/>
              </a:solidFill>
              <a:latin typeface="Calibri" pitchFamily="34" charset="0"/>
              <a:cs typeface="+mn-cs"/>
            </a:endParaRPr>
          </a:p>
        </p:txBody>
      </p:sp>
      <p:sp>
        <p:nvSpPr>
          <p:cNvPr id="2" name="Title 1"/>
          <p:cNvSpPr>
            <a:spLocks noGrp="1"/>
          </p:cNvSpPr>
          <p:nvPr>
            <p:ph type="title"/>
          </p:nvPr>
        </p:nvSpPr>
        <p:spPr/>
        <p:txBody>
          <a:bodyPr>
            <a:noAutofit/>
          </a:bodyPr>
          <a:lstStyle/>
          <a:p>
            <a:r>
              <a:rPr lang="es-ES" sz="3200" b="1" dirty="0" smtClean="0">
                <a:solidFill>
                  <a:schemeClr val="tx2"/>
                </a:solidFill>
              </a:rPr>
              <a:t>Gastrosquisis:</a:t>
            </a:r>
            <a:r>
              <a:t/>
            </a:r>
            <a:br/>
            <a:r>
              <a:rPr lang="es-ES" sz="3200" b="1" dirty="0" smtClean="0">
                <a:solidFill>
                  <a:schemeClr val="tx2"/>
                </a:solidFill>
              </a:rPr>
              <a:t>Creciente prevalencia en muchos países</a:t>
            </a:r>
            <a:endParaRPr lang="es-ES" sz="3200" b="1" dirty="0">
              <a:solidFill>
                <a:schemeClr val="tx2"/>
              </a:solidFill>
            </a:endParaRPr>
          </a:p>
        </p:txBody>
      </p:sp>
      <p:pic>
        <p:nvPicPr>
          <p:cNvPr id="3" name="Picture 2" descr="El gráfico muestra un aumento en la prevalencia de la gastrosquisis en estudios de varios países." title="Gráfico de la prevalencia de la gastrosquisis."/>
          <p:cNvPicPr>
            <a:picLocks noChangeAspect="1"/>
          </p:cNvPicPr>
          <p:nvPr/>
        </p:nvPicPr>
        <p:blipFill>
          <a:blip r:embed="rId3" cstate="print">
            <a:extLst>
              <a:ext uri="{28A0092B-C50C-407E-A947-70E740481C1C}">
                <a14:useLocalDpi xmlns:a14="http://schemas.microsoft.com/office/drawing/2010/main" val="0"/>
              </a:ext>
            </a:extLst>
          </a:blip>
          <a:srcRect l="5901" t="24150" r="8263" b="9701"/>
          <a:stretch>
            <a:fillRect/>
          </a:stretch>
        </p:blipFill>
        <p:spPr>
          <a:xfrm>
            <a:off x="1403648" y="1700808"/>
            <a:ext cx="6480720" cy="3745737"/>
          </a:xfrm>
          <a:prstGeom prst="rect">
            <a:avLst/>
          </a:prstGeom>
          <a:ln>
            <a:solidFill>
              <a:srgbClr val="002060"/>
            </a:solidFill>
          </a:ln>
        </p:spPr>
      </p:pic>
      <p:sp>
        <p:nvSpPr>
          <p:cNvPr id="4" name="Rectangle 3"/>
          <p:cNvSpPr/>
          <p:nvPr/>
        </p:nvSpPr>
        <p:spPr>
          <a:xfrm>
            <a:off x="228600" y="5877272"/>
            <a:ext cx="7669772" cy="369332"/>
          </a:xfrm>
          <a:prstGeom prst="rect">
            <a:avLst/>
          </a:prstGeom>
        </p:spPr>
        <p:txBody>
          <a:bodyPr wrap="square">
            <a:spAutoFit/>
          </a:bodyPr>
          <a:lstStyle/>
          <a:p>
            <a:r>
              <a:rPr lang="es-ES" dirty="0" smtClean="0">
                <a:solidFill>
                  <a:schemeClr val="tx2"/>
                </a:solidFill>
              </a:rPr>
              <a:t>Fuente: Castilla, Mastroiacovo, Orioli: Am J Med Genet C 2008;148C(3):162-79</a:t>
            </a:r>
          </a:p>
        </p:txBody>
      </p:sp>
    </p:spTree>
    <p:extLst>
      <p:ext uri="{BB962C8B-B14F-4D97-AF65-F5344CB8AC3E}">
        <p14:creationId xmlns:p14="http://schemas.microsoft.com/office/powerpoint/2010/main" val="402777903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Gastrosquisis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9</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65137" y="0"/>
            <a:ext cx="8229600" cy="1143000"/>
          </a:xfrm>
        </p:spPr>
        <p:txBody>
          <a:bodyPr>
            <a:normAutofit/>
          </a:bodyPr>
          <a:lstStyle/>
          <a:p>
            <a:r>
              <a:rPr lang="es-ES" sz="3200" b="1" dirty="0" smtClean="0">
                <a:solidFill>
                  <a:schemeClr val="tx2"/>
                </a:solidFill>
              </a:rPr>
              <a:t>Diagnóstico</a:t>
            </a:r>
            <a:endParaRPr lang="es-ES" sz="3200" b="1" dirty="0">
              <a:solidFill>
                <a:schemeClr val="tx2"/>
              </a:solidFill>
            </a:endParaRPr>
          </a:p>
        </p:txBody>
      </p:sp>
      <p:sp>
        <p:nvSpPr>
          <p:cNvPr id="3" name="Segnaposto contenuto 2"/>
          <p:cNvSpPr>
            <a:spLocks noGrp="1"/>
          </p:cNvSpPr>
          <p:nvPr>
            <p:ph idx="1"/>
          </p:nvPr>
        </p:nvSpPr>
        <p:spPr>
          <a:xfrm>
            <a:off x="398026" y="908720"/>
            <a:ext cx="8229600" cy="4968552"/>
          </a:xfrm>
        </p:spPr>
        <p:txBody>
          <a:bodyPr>
            <a:normAutofit/>
          </a:bodyPr>
          <a:lstStyle/>
          <a:p>
            <a:r>
              <a:rPr lang="es-ES" sz="2400" dirty="0" smtClean="0">
                <a:solidFill>
                  <a:schemeClr val="tx2"/>
                </a:solidFill>
              </a:rPr>
              <a:t>Por lo general, la gastrosquisis se reconoce fácilmente por la relación del defecto con el cordón umbilical en un examen físico después del parto.</a:t>
            </a:r>
          </a:p>
          <a:p>
            <a:r>
              <a:rPr lang="es-ES" sz="2400" dirty="0" smtClean="0">
                <a:solidFill>
                  <a:schemeClr val="tx2"/>
                </a:solidFill>
              </a:rPr>
              <a:t>El diagnóstico diferencial debe excluir lo siguiente:</a:t>
            </a:r>
          </a:p>
          <a:p>
            <a:pPr lvl="1">
              <a:buFont typeface="Arial" panose="020B0604020202020204" pitchFamily="34" charset="0"/>
              <a:buChar char="•"/>
            </a:pPr>
            <a:r>
              <a:rPr lang="es-ES" sz="2000" dirty="0" smtClean="0">
                <a:solidFill>
                  <a:schemeClr val="tx2"/>
                </a:solidFill>
              </a:rPr>
              <a:t>Onfalocele</a:t>
            </a:r>
            <a:endParaRPr lang="es-ES" sz="2000" dirty="0" smtClean="0">
              <a:solidFill>
                <a:schemeClr val="tx2"/>
              </a:solidFill>
              <a:sym typeface="Wingdings" pitchFamily="2" charset="2"/>
            </a:endParaRPr>
          </a:p>
          <a:p>
            <a:pPr lvl="1">
              <a:buFont typeface="Arial" panose="020B0604020202020204" pitchFamily="34" charset="0"/>
              <a:buChar char="•"/>
            </a:pPr>
            <a:r>
              <a:rPr lang="es-ES" sz="2000" dirty="0" smtClean="0">
                <a:solidFill>
                  <a:schemeClr val="tx2"/>
                </a:solidFill>
                <a:sym typeface="Wingdings" pitchFamily="2" charset="2"/>
              </a:rPr>
              <a:t>Complejo extremidad-pared corporal</a:t>
            </a:r>
          </a:p>
          <a:p>
            <a:r>
              <a:rPr lang="es-ES" sz="2400" dirty="0" smtClean="0">
                <a:solidFill>
                  <a:schemeClr val="tx2"/>
                </a:solidFill>
                <a:sym typeface="Wingdings" pitchFamily="2" charset="2"/>
              </a:rPr>
              <a:t>Los diagnósticos prenatales deben confirmarse después del nacimiento</a:t>
            </a:r>
          </a:p>
        </p:txBody>
      </p:sp>
      <p:pic>
        <p:nvPicPr>
          <p:cNvPr id="29710" name="Picture 2" descr="Es importante distinguir la gastrosquisis del onfalocele. Recuerden que en el onfalocele los órganos salen de la cavidad abdominal a través del cordón umbilical, por lo tanto están cubiertos por una membrana, a menos que esta membrana se rompa. En la gastrosquisis, los órganos salen de la cavidad abdominal a través de un defecto lateral al cordón umbilical y no están cubiertos por una membrana.&#10;" title="Foto de la gastrosquisi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221088"/>
            <a:ext cx="2356124" cy="189958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Box 4"/>
          <p:cNvSpPr txBox="1"/>
          <p:nvPr/>
        </p:nvSpPr>
        <p:spPr>
          <a:xfrm>
            <a:off x="1259632" y="6120668"/>
            <a:ext cx="2356124" cy="369332"/>
          </a:xfrm>
          <a:prstGeom prst="rect">
            <a:avLst/>
          </a:prstGeom>
          <a:noFill/>
        </p:spPr>
        <p:txBody>
          <a:bodyPr wrap="square" rtlCol="0">
            <a:spAutoFit/>
          </a:bodyPr>
          <a:lstStyle/>
          <a:p>
            <a:pPr algn="ctr"/>
            <a:r>
              <a:rPr lang="es-ES" b="1" dirty="0" smtClean="0">
                <a:solidFill>
                  <a:schemeClr val="tx2"/>
                </a:solidFill>
              </a:rPr>
              <a:t>Gastrosquisis</a:t>
            </a:r>
            <a:endParaRPr lang="es-ES" b="1" dirty="0">
              <a:solidFill>
                <a:schemeClr val="tx2"/>
              </a:solidFill>
            </a:endParaRPr>
          </a:p>
        </p:txBody>
      </p:sp>
      <p:sp>
        <p:nvSpPr>
          <p:cNvPr id="6" name="TextBox 5"/>
          <p:cNvSpPr txBox="1"/>
          <p:nvPr/>
        </p:nvSpPr>
        <p:spPr>
          <a:xfrm>
            <a:off x="3617446" y="4843395"/>
            <a:ext cx="1170578" cy="938719"/>
          </a:xfrm>
          <a:prstGeom prst="rect">
            <a:avLst/>
          </a:prstGeom>
          <a:noFill/>
        </p:spPr>
        <p:txBody>
          <a:bodyPr wrap="square" rtlCol="0">
            <a:spAutoFit/>
          </a:bodyPr>
          <a:lstStyle/>
          <a:p>
            <a:r>
              <a:rPr lang="es-ES" sz="1100" dirty="0" smtClean="0">
                <a:solidFill>
                  <a:schemeClr val="tx2"/>
                </a:solidFill>
              </a:rPr>
              <a:t>Foto cortesía de Vigilancia de anomalías congénitas: Atlas de algunos defectos congénitos</a:t>
            </a:r>
            <a:endParaRPr lang="es-ES" sz="1100" dirty="0">
              <a:solidFill>
                <a:schemeClr val="tx2"/>
              </a:solidFill>
            </a:endParaRPr>
          </a:p>
        </p:txBody>
      </p:sp>
      <p:pic>
        <p:nvPicPr>
          <p:cNvPr id="1027" name="Picture 3" descr="\\cdc.gov\private\M319\ile9\Global  inicitaive\surveillance manual\2013 atlas\ECLAMC\1305083229-314x314.jpg&#10;&#10;Foto de un defecto de extremidad-pared corporal para mostrar cómo se distingue este defecto de la gastrosquisis." title="Foto de un defecto de extremidad-pared corp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017" y="3983559"/>
            <a:ext cx="1948295" cy="19482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08648" y="6134841"/>
            <a:ext cx="2356124" cy="584775"/>
          </a:xfrm>
          <a:prstGeom prst="rect">
            <a:avLst/>
          </a:prstGeom>
          <a:noFill/>
        </p:spPr>
        <p:txBody>
          <a:bodyPr wrap="square" rtlCol="0">
            <a:spAutoFit/>
          </a:bodyPr>
          <a:lstStyle/>
          <a:p>
            <a:pPr algn="ctr"/>
            <a:r>
              <a:rPr lang="es-ES" sz="1600" b="1" dirty="0" smtClean="0">
                <a:solidFill>
                  <a:schemeClr val="tx2"/>
                </a:solidFill>
              </a:rPr>
              <a:t>Defecto de extremidad-pared corporal</a:t>
            </a:r>
            <a:endParaRPr lang="es-ES" sz="1600" b="1" dirty="0">
              <a:solidFill>
                <a:schemeClr val="tx2"/>
              </a:solidFill>
            </a:endParaRPr>
          </a:p>
        </p:txBody>
      </p:sp>
      <p:sp>
        <p:nvSpPr>
          <p:cNvPr id="10" name="TextBox 9"/>
          <p:cNvSpPr txBox="1"/>
          <p:nvPr/>
        </p:nvSpPr>
        <p:spPr>
          <a:xfrm>
            <a:off x="7743680" y="5907773"/>
            <a:ext cx="1187595" cy="430887"/>
          </a:xfrm>
          <a:prstGeom prst="rect">
            <a:avLst/>
          </a:prstGeom>
          <a:noFill/>
        </p:spPr>
        <p:txBody>
          <a:bodyPr wrap="square" rtlCol="0">
            <a:spAutoFit/>
          </a:bodyPr>
          <a:lstStyle/>
          <a:p>
            <a:r>
              <a:rPr lang="es-ES" sz="1100" dirty="0" smtClean="0">
                <a:solidFill>
                  <a:schemeClr val="tx2"/>
                </a:solidFill>
              </a:rPr>
              <a:t>Foto cortesía de ECLAMC</a:t>
            </a:r>
            <a:endParaRPr lang="es-ES" sz="11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2165</TotalTime>
  <Words>2466</Words>
  <Application>Microsoft Office PowerPoint</Application>
  <PresentationFormat>On-screen Show (4:3)</PresentationFormat>
  <Paragraphs>236</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Courier New</vt:lpstr>
      <vt:lpstr>Myriad Web Pro</vt:lpstr>
      <vt:lpstr>Times New Roman</vt:lpstr>
      <vt:lpstr>Wingdings</vt:lpstr>
      <vt:lpstr>Tema di Office</vt:lpstr>
      <vt:lpstr>NCHHSTP_PPT_dark(</vt:lpstr>
      <vt:lpstr>Gastrosquisis</vt:lpstr>
      <vt:lpstr>Objetivos del aprendizaje</vt:lpstr>
      <vt:lpstr>Definición</vt:lpstr>
      <vt:lpstr>Etiología de la gastrosquisis:  ¿Alteración o malformación?</vt:lpstr>
      <vt:lpstr>Principales características clínicas</vt:lpstr>
      <vt:lpstr>Principales características epidemiológicas</vt:lpstr>
      <vt:lpstr>Tasas de prevalencia de la gastrosquisis</vt:lpstr>
      <vt:lpstr>Gastrosquisis: Creciente prevalencia en muchos países</vt:lpstr>
      <vt:lpstr>Diagnóstico</vt:lpstr>
      <vt:lpstr>Consejos para la notificación</vt:lpstr>
      <vt:lpstr>Codificación de la gastrosquisis según la CIE-10 RCPCH</vt:lpstr>
      <vt:lpstr>¿Preguntas?</vt:lpstr>
      <vt:lpstr>Referencias </vt:lpstr>
      <vt:lpstr>Referencias (continuación)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Educational Workshop  on Birth Defects Surveillance</dc:title>
  <dc:creator>Pierpaolo</dc:creator>
  <cp:lastModifiedBy>Teachout, Emily (CDC/ONDIEH/NCBDDD) (CTR)</cp:lastModifiedBy>
  <cp:revision>243</cp:revision>
  <dcterms:created xsi:type="dcterms:W3CDTF">2013-09-20T07:41:20Z</dcterms:created>
  <dcterms:modified xsi:type="dcterms:W3CDTF">2016-12-09T21:28:12Z</dcterms:modified>
</cp:coreProperties>
</file>