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15" r:id="rId3"/>
    <p:sldId id="335" r:id="rId4"/>
    <p:sldId id="290" r:id="rId5"/>
    <p:sldId id="322" r:id="rId6"/>
    <p:sldId id="321" r:id="rId7"/>
    <p:sldId id="323" r:id="rId8"/>
    <p:sldId id="336" r:id="rId9"/>
    <p:sldId id="329" r:id="rId10"/>
    <p:sldId id="319" r:id="rId11"/>
    <p:sldId id="320" r:id="rId12"/>
    <p:sldId id="330" r:id="rId13"/>
    <p:sldId id="332" r:id="rId14"/>
    <p:sldId id="337" r:id="rId15"/>
    <p:sldId id="304"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as, Jaime (CDC/ONDIEH/NCBDDD) (CTR)" initials="JL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61359" autoAdjust="0"/>
  </p:normalViewPr>
  <p:slideViewPr>
    <p:cSldViewPr>
      <p:cViewPr>
        <p:scale>
          <a:sx n="70" d="100"/>
          <a:sy n="70" d="100"/>
        </p:scale>
        <p:origin x="-1056"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BA-AE5C-46F0-9131-1BF8C71BB0A4}" type="datetimeFigureOut">
              <a:rPr lang="it-IT" smtClean="0"/>
              <a:pPr/>
              <a:t>02/11/2015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FF01C-BD9D-44A6-9902-0DD383E02C4A}" type="slidenum">
              <a:rPr lang="it-IT" smtClean="0"/>
              <a:pPr/>
              <a:t>‹#›</a:t>
            </a:fld>
            <a:endParaRPr lang="it-IT"/>
          </a:p>
        </p:txBody>
      </p:sp>
    </p:spTree>
    <p:extLst>
      <p:ext uri="{BB962C8B-B14F-4D97-AF65-F5344CB8AC3E}">
        <p14:creationId xmlns:p14="http://schemas.microsoft.com/office/powerpoint/2010/main" val="15745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about gastroschisis.  You probably already listen</a:t>
            </a:r>
            <a:r>
              <a:rPr lang="en-US" baseline="0" dirty="0" smtClean="0"/>
              <a:t>ed to the omphalocele presentation, and you will find here topics for discussions that are important for both defects.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a:t>
            </a:fld>
            <a:endParaRPr lang="it-IT"/>
          </a:p>
        </p:txBody>
      </p:sp>
    </p:spTree>
    <p:extLst>
      <p:ext uri="{BB962C8B-B14F-4D97-AF65-F5344CB8AC3E}">
        <p14:creationId xmlns:p14="http://schemas.microsoft.com/office/powerpoint/2010/main" val="401355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Remember</a:t>
            </a:r>
            <a:r>
              <a:rPr lang="en-US" b="0" baseline="0" dirty="0" smtClean="0"/>
              <a:t> that one of the most important things to do is to describe </a:t>
            </a:r>
            <a:r>
              <a:rPr lang="en-US" b="0" u="sng" strike="sngStrike" baseline="0" dirty="0" smtClean="0"/>
              <a:t>d</a:t>
            </a:r>
            <a:r>
              <a:rPr lang="en-US" b="0" baseline="0" dirty="0" smtClean="0"/>
              <a:t> the defect the best you can, explain the relation of the defect and the extruded intraabdominal organs to the umbilical cord – this means if the defect is to the right or left of the cord and specify all the organs  that are coming out through the defect.  If possible take a photograph where the umbilical cord is visible. If the neonate has other anomalies make sure to describe them, and indicate whether a clinical geneticist was consulted.</a:t>
            </a: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10</a:t>
            </a:fld>
            <a:endParaRPr lang="it-IT"/>
          </a:p>
        </p:txBody>
      </p:sp>
    </p:spTree>
    <p:extLst>
      <p:ext uri="{BB962C8B-B14F-4D97-AF65-F5344CB8AC3E}">
        <p14:creationId xmlns:p14="http://schemas.microsoft.com/office/powerpoint/2010/main" val="356106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slide shows the ICD-</a:t>
            </a:r>
            <a:r>
              <a:rPr lang="en-US" b="0" baseline="0" dirty="0" smtClean="0"/>
              <a:t>10 RCPCH codes for gastroschisis.  In ICD-9 gastroschisis and omphalocele had the same code but in ICD-10 the coding was improved and now there are separate codes for gastroschisis and for omphalocele.</a:t>
            </a:r>
          </a:p>
          <a:p>
            <a:r>
              <a:rPr lang="en-US" b="0" baseline="0" dirty="0" smtClean="0"/>
              <a:t>Avoid using the non-specific code Q79 when coding gastroschisis and use instead Q79.3</a:t>
            </a:r>
          </a:p>
          <a:p>
            <a:r>
              <a:rPr lang="en-US" b="0" baseline="0" dirty="0" smtClean="0"/>
              <a:t>If the diagnosis can’t be confirmed use Q79.5 and include a good description of the defects and the organs that are outside the abdominal cavity; also, if possible, include a picture or a drawing to help the person(s) reviewing the case confirm the diagnosis.</a:t>
            </a:r>
            <a:endParaRPr lang="en-US" b="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11</a:t>
            </a:fld>
            <a:endParaRPr lang="it-IT"/>
          </a:p>
        </p:txBody>
      </p:sp>
    </p:spTree>
    <p:extLst>
      <p:ext uri="{BB962C8B-B14F-4D97-AF65-F5344CB8AC3E}">
        <p14:creationId xmlns:p14="http://schemas.microsoft.com/office/powerpoint/2010/main" val="259016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very much for listening to this presentation.  We hope you had enjoy</a:t>
            </a:r>
            <a:r>
              <a:rPr lang="en-US" baseline="0" dirty="0" smtClean="0"/>
              <a:t>ed it.  If you have questions please send an email to centre@icbdsr.org or to birthdefectscount@cdc.gov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12</a:t>
            </a:fld>
            <a:endParaRPr lang="it-IT"/>
          </a:p>
        </p:txBody>
      </p:sp>
    </p:spTree>
    <p:extLst>
      <p:ext uri="{BB962C8B-B14F-4D97-AF65-F5344CB8AC3E}">
        <p14:creationId xmlns:p14="http://schemas.microsoft.com/office/powerpoint/2010/main" val="231073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Alphabetical order</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13</a:t>
            </a:fld>
            <a:endParaRPr lang="it-IT"/>
          </a:p>
        </p:txBody>
      </p:sp>
    </p:spTree>
    <p:extLst>
      <p:ext uri="{BB962C8B-B14F-4D97-AF65-F5344CB8AC3E}">
        <p14:creationId xmlns:p14="http://schemas.microsoft.com/office/powerpoint/2010/main" val="277745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a:t>
            </a:r>
            <a:r>
              <a:rPr lang="en-US" baseline="0" dirty="0" smtClean="0"/>
              <a:t> of this presentation you will be able to:</a:t>
            </a:r>
          </a:p>
          <a:p>
            <a:r>
              <a:rPr lang="en-US" baseline="0" dirty="0" smtClean="0"/>
              <a:t>Describe some clinical features of gastroschisis, </a:t>
            </a:r>
            <a:r>
              <a:rPr lang="en-US" b="0" baseline="0" dirty="0" smtClean="0"/>
              <a:t>u</a:t>
            </a:r>
            <a:r>
              <a:rPr lang="en-US" baseline="0" dirty="0" smtClean="0"/>
              <a:t>nderstand some epidemiological features of gastroschisis, </a:t>
            </a:r>
            <a:r>
              <a:rPr lang="en-US" b="0" baseline="0" dirty="0" smtClean="0"/>
              <a:t>l</a:t>
            </a:r>
            <a:r>
              <a:rPr lang="en-US" baseline="0" dirty="0" smtClean="0"/>
              <a:t>earn some tips for coding and reporting, and will be able to recognize the differences between gastroschisis and omphalocele.</a:t>
            </a:r>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a:t>
            </a:fld>
            <a:endParaRPr lang="it-IT"/>
          </a:p>
        </p:txBody>
      </p:sp>
    </p:spTree>
    <p:extLst>
      <p:ext uri="{BB962C8B-B14F-4D97-AF65-F5344CB8AC3E}">
        <p14:creationId xmlns:p14="http://schemas.microsoft.com/office/powerpoint/2010/main" val="195239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solidFill>
                  <a:srgbClr val="002060"/>
                </a:solidFill>
              </a:rPr>
              <a:t>As you can see in the</a:t>
            </a:r>
            <a:r>
              <a:rPr lang="en-US" sz="1200" b="0" u="none" baseline="0" dirty="0" smtClean="0">
                <a:solidFill>
                  <a:srgbClr val="002060"/>
                </a:solidFill>
              </a:rPr>
              <a:t> illustration and picture, g</a:t>
            </a:r>
            <a:r>
              <a:rPr lang="en-US" sz="1200" b="0" u="none" dirty="0" smtClean="0">
                <a:solidFill>
                  <a:srgbClr val="002060"/>
                </a:solidFill>
              </a:rPr>
              <a:t>astroschisis is a defect of the abdominal wall through which the intestines are herniated</a:t>
            </a:r>
            <a:r>
              <a:rPr lang="en-US" sz="1200" b="0" u="none" baseline="0" dirty="0" smtClean="0">
                <a:solidFill>
                  <a:srgbClr val="002060"/>
                </a:solidFill>
              </a:rPr>
              <a:t> into the amniotic cavity. In some cases, when the opening is large, other organs such as the stomach and liver may also stick outside of the abdominal cavity.  Note that the intestines and other abdominal organs are not coming out through the umbilical cord, but through an opening to the side of the cord, usually the right side. </a:t>
            </a:r>
            <a:endParaRPr lang="en-US" sz="1200" b="0" u="none"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dirty="0" smtClean="0">
                <a:solidFill>
                  <a:srgbClr val="FF0000"/>
                </a:solidFill>
              </a:rPr>
              <a:t>I’m not sure if we need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dirty="0" smtClean="0">
                <a:solidFill>
                  <a:srgbClr val="002060"/>
                </a:solidFill>
              </a:rPr>
              <a:t>You will think that the name gastroschisis comes from “gastric,” term related to stomach, but in fact it derives from the Greek term “gaster” that means abdomen </a:t>
            </a:r>
            <a:r>
              <a:rPr lang="en-US" sz="1200" b="0" u="none" strike="noStrike" dirty="0" smtClean="0">
                <a:solidFill>
                  <a:srgbClr val="002060"/>
                </a:solidFill>
              </a:rPr>
              <a:t>and schisis that means opening</a:t>
            </a:r>
            <a:r>
              <a:rPr lang="en-US" sz="1200" b="0" u="none" dirty="0" smtClean="0">
                <a:solidFill>
                  <a:srgbClr val="002060"/>
                </a:solidFill>
              </a:rPr>
              <a:t>.</a:t>
            </a:r>
          </a:p>
          <a:p>
            <a:endParaRPr lang="en-US" b="0" u="none"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3</a:t>
            </a:fld>
            <a:endParaRPr lang="it-IT"/>
          </a:p>
        </p:txBody>
      </p:sp>
    </p:spTree>
    <p:extLst>
      <p:ext uri="{BB962C8B-B14F-4D97-AF65-F5344CB8AC3E}">
        <p14:creationId xmlns:p14="http://schemas.microsoft.com/office/powerpoint/2010/main" val="291969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pathogenesis of gastroschisis is a matter of controversy. Currently, there are two main hypothesis. One postulates  a vascular disruption hypothesis stating that interruption  of the right terminal branch of the omphalomesenteric artery (also known as the vitelline or yolk sac artery) causes ischemia and necrosis of the paraumbilical tissues and results in gastroschisis. An alternative hypothesis proposes that gastroschisis is a malformation resulting from and abnormality in the closure of the body wall that normally occurrs during the 3</a:t>
            </a:r>
            <a:r>
              <a:rPr lang="en-US" b="0" baseline="30000" dirty="0" smtClean="0"/>
              <a:t>rd</a:t>
            </a:r>
            <a:r>
              <a:rPr lang="en-US" b="0" baseline="0" dirty="0" smtClean="0"/>
              <a:t> to 5</a:t>
            </a:r>
            <a:r>
              <a:rPr lang="en-US" b="0" baseline="30000" dirty="0" smtClean="0"/>
              <a:t>th</a:t>
            </a:r>
            <a:r>
              <a:rPr lang="en-US" b="0" baseline="0" dirty="0" smtClean="0"/>
              <a:t> week of embryonic development.</a:t>
            </a: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4</a:t>
            </a:fld>
            <a:endParaRPr lang="it-IT"/>
          </a:p>
        </p:txBody>
      </p:sp>
    </p:spTree>
    <p:extLst>
      <p:ext uri="{BB962C8B-B14F-4D97-AF65-F5344CB8AC3E}">
        <p14:creationId xmlns:p14="http://schemas.microsoft.com/office/powerpoint/2010/main" val="12674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slide reviews the main clinical features of gastroschisis. These include:</a:t>
            </a:r>
          </a:p>
          <a:p>
            <a:pPr marL="171450" indent="-171450">
              <a:buFontTx/>
              <a:buChar char="-"/>
            </a:pPr>
            <a:r>
              <a:rPr lang="en-US" b="0" baseline="0" dirty="0" smtClean="0"/>
              <a:t>Opening almost always occurs to the right of the umbilical cord</a:t>
            </a:r>
          </a:p>
          <a:p>
            <a:pPr marL="171450" indent="-171450">
              <a:buFontTx/>
              <a:buChar char="-"/>
            </a:pPr>
            <a:r>
              <a:rPr lang="en-US" b="0" baseline="0" dirty="0" smtClean="0"/>
              <a:t>The herniated intraabdominal organs lack a protective membrane and usually are matted and covered by fibrous material</a:t>
            </a:r>
          </a:p>
          <a:p>
            <a:pPr marL="171450" indent="-171450">
              <a:buFontTx/>
              <a:buChar char="-"/>
            </a:pPr>
            <a:r>
              <a:rPr lang="en-US" b="0" baseline="0" dirty="0" smtClean="0"/>
              <a:t>Associated malformations are present in about 16% of cases, chromosomal anomalies are rare, and syndromes are extremely rare. This contrasts with omphalocele in which associated malformations occur in 30-70% of cases and chromosome abnormalities as well as other syndromes and complexes are common – 12-29% and 10-15%, respectively.</a:t>
            </a:r>
          </a:p>
          <a:p>
            <a:pPr marL="171450" indent="-171450">
              <a:buFontTx/>
              <a:buChar char="-"/>
            </a:pPr>
            <a:endParaRPr lang="en-US" b="0" baseline="0" dirty="0" smtClean="0"/>
          </a:p>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5</a:t>
            </a:fld>
            <a:endParaRPr lang="it-IT"/>
          </a:p>
        </p:txBody>
      </p:sp>
    </p:spTree>
    <p:extLst>
      <p:ext uri="{BB962C8B-B14F-4D97-AF65-F5344CB8AC3E}">
        <p14:creationId xmlns:p14="http://schemas.microsoft.com/office/powerpoint/2010/main" val="63877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0" dirty="0" smtClean="0"/>
              <a:t>The prevalence of gastroschisis has been steadely increasing in different</a:t>
            </a:r>
            <a:r>
              <a:rPr lang="it-IT" b="0" baseline="0" dirty="0" smtClean="0"/>
              <a:t> countries </a:t>
            </a:r>
            <a:r>
              <a:rPr lang="it-IT" b="0" dirty="0" smtClean="0"/>
              <a:t>throughout the last two or three decades, and is more common among</a:t>
            </a:r>
            <a:r>
              <a:rPr lang="it-IT" b="0" baseline="0" dirty="0" smtClean="0"/>
              <a:t> young mothers. Currently, the estimated birth prevalence is about 4.4 cases per 10,000 in the USA and close to 3 per 10,000 in Euopean countries. These figures may differ from country to country and from state to state mainly because of potential missclassification with other abdominal wall defects (e.g., omphalocele and other abdominal wall defects), different proportion of young women in the specific population, and different prevalence of risk factors.</a:t>
            </a:r>
          </a:p>
          <a:p>
            <a:endParaRPr lang="it-IT" b="0" baseline="0" dirty="0" smtClean="0"/>
          </a:p>
          <a:p>
            <a:endParaRPr lang="it-IT" b="0" dirty="0"/>
          </a:p>
        </p:txBody>
      </p:sp>
      <p:sp>
        <p:nvSpPr>
          <p:cNvPr id="4" name="Segnaposto numero diapositiva 3"/>
          <p:cNvSpPr>
            <a:spLocks noGrp="1"/>
          </p:cNvSpPr>
          <p:nvPr>
            <p:ph type="sldNum" sz="quarter" idx="10"/>
          </p:nvPr>
        </p:nvSpPr>
        <p:spPr/>
        <p:txBody>
          <a:bodyPr/>
          <a:lstStyle/>
          <a:p>
            <a:fld id="{74618584-A6DB-4EE9-BDBF-64876A29A2D7}" type="slidenum">
              <a:rPr lang="it-IT" smtClean="0"/>
              <a:pPr/>
              <a:t>6</a:t>
            </a:fld>
            <a:endParaRPr lang="it-IT"/>
          </a:p>
        </p:txBody>
      </p:sp>
    </p:spTree>
    <p:extLst>
      <p:ext uri="{BB962C8B-B14F-4D97-AF65-F5344CB8AC3E}">
        <p14:creationId xmlns:p14="http://schemas.microsoft.com/office/powerpoint/2010/main" val="75924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slide shows gastroschisis prevalence rates in selected countries and regions. You can appreciate the variability in the rates as well as their</a:t>
            </a:r>
            <a:r>
              <a:rPr lang="en-US" b="0" baseline="0" dirty="0" smtClean="0"/>
              <a:t> increase from the early to more recent studies.</a:t>
            </a: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7</a:t>
            </a:fld>
            <a:endParaRPr lang="it-IT"/>
          </a:p>
        </p:txBody>
      </p:sp>
    </p:spTree>
    <p:extLst>
      <p:ext uri="{BB962C8B-B14F-4D97-AF65-F5344CB8AC3E}">
        <p14:creationId xmlns:p14="http://schemas.microsoft.com/office/powerpoint/2010/main" val="268918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a:t>
            </a:r>
            <a:r>
              <a:rPr lang="en-US" b="0" baseline="0" dirty="0" smtClean="0"/>
              <a:t> this graphic we can also see the increase in prevalence in studies from several countries. </a:t>
            </a:r>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8</a:t>
            </a:fld>
            <a:endParaRPr lang="it-IT"/>
          </a:p>
        </p:txBody>
      </p:sp>
    </p:spTree>
    <p:extLst>
      <p:ext uri="{BB962C8B-B14F-4D97-AF65-F5344CB8AC3E}">
        <p14:creationId xmlns:p14="http://schemas.microsoft.com/office/powerpoint/2010/main" val="268918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a:t>
            </a:r>
            <a:r>
              <a:rPr lang="en-US" b="0" baseline="0" dirty="0" smtClean="0"/>
              <a:t> you can </a:t>
            </a:r>
            <a:r>
              <a:rPr lang="en-US" b="0" strike="sngStrike" baseline="0" dirty="0" smtClean="0"/>
              <a:t>see</a:t>
            </a:r>
            <a:r>
              <a:rPr lang="en-US" b="0" baseline="0" dirty="0" smtClean="0"/>
              <a:t> gather from these pictures, gastroschisis is a defect that can be easily recognized after delivery.  Some times it can also be diagnosed prenatally but the diagnosis should be confirmed after birth.  </a:t>
            </a:r>
          </a:p>
          <a:p>
            <a:endParaRPr lang="en-US" b="0" baseline="0" dirty="0" smtClean="0"/>
          </a:p>
          <a:p>
            <a:r>
              <a:rPr lang="en-US" b="0" baseline="0" dirty="0" smtClean="0"/>
              <a:t>It is important to differentiate gastroschisis from omphalocele. Remember that in omphalocele the organs are out of the abdominal cavity through the umbilical cord, therefore they are covered by a membrane, unless this membrane ruptures. In gastroschisis the organs come out of the abdominal cavity through a defect lateral to the umbilical cord and they are not be covered by a membrane.</a:t>
            </a:r>
          </a:p>
          <a:p>
            <a:endParaRPr lang="en-US" b="0" baseline="0" dirty="0" smtClean="0"/>
          </a:p>
          <a:p>
            <a:r>
              <a:rPr lang="en-US" b="0" baseline="0" dirty="0" smtClean="0"/>
              <a:t>Limb body-wall complex can be differentiated by the associated musculoskeletal anomalies that are part of that conditiion.</a:t>
            </a:r>
          </a:p>
          <a:p>
            <a:r>
              <a:rPr lang="en-US" b="0" baseline="0" dirty="0" smtClean="0"/>
              <a:t> </a:t>
            </a:r>
          </a:p>
          <a:p>
            <a:endParaRPr lang="en-U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9</a:t>
            </a:fld>
            <a:endParaRPr lang="it-IT"/>
          </a:p>
        </p:txBody>
      </p:sp>
    </p:spTree>
    <p:extLst>
      <p:ext uri="{BB962C8B-B14F-4D97-AF65-F5344CB8AC3E}">
        <p14:creationId xmlns:p14="http://schemas.microsoft.com/office/powerpoint/2010/main" val="11412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479666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104461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231226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5548073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871187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518798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910490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8162226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385190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391200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11/2/2015</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267820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02/11/2015</a:t>
            </a:fld>
            <a:endParaRPr lang="it-IT">
              <a:solidFill>
                <a:srgbClr val="FFC000"/>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3476723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02/11/2015</a:t>
            </a:fld>
            <a:endParaRPr lang="it-IT">
              <a:solidFill>
                <a:srgbClr val="FFC000"/>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404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952841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02/11/2015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C938-E2B4-4B14-A086-B33861074CF1}" type="datetimeFigureOut">
              <a:rPr lang="it-IT" smtClean="0"/>
              <a:pPr/>
              <a:t>02/11/2015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C6310-A9A5-4302-98F8-2CB605E11E63}"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279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p:txBody>
          <a:bodyPr/>
          <a:lstStyle/>
          <a:p>
            <a:r>
              <a:rPr lang="en-US" sz="4000" b="1" dirty="0" smtClean="0">
                <a:solidFill>
                  <a:schemeClr val="tx2"/>
                </a:solidFill>
              </a:rPr>
              <a:t>Gastroschisis</a:t>
            </a:r>
            <a:endParaRPr lang="en-US" sz="4000" b="1" strike="sngStrike" dirty="0" smtClean="0">
              <a:solidFill>
                <a:schemeClr val="tx2"/>
              </a:solidFill>
            </a:endParaRP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solidFill>
                  <a:schemeClr val="tx1"/>
                </a:solidFill>
              </a:rPr>
              <a:t>Presenter</a:t>
            </a:r>
            <a:endParaRPr lang="en-US" sz="2600" dirty="0" smtClean="0">
              <a:solidFill>
                <a:schemeClr val="tx1"/>
              </a:solidFill>
            </a:endParaRPr>
          </a:p>
        </p:txBody>
      </p:sp>
      <p:grpSp>
        <p:nvGrpSpPr>
          <p:cNvPr id="14" name="Group 3"/>
          <p:cNvGrpSpPr/>
          <p:nvPr/>
        </p:nvGrpSpPr>
        <p:grpSpPr>
          <a:xfrm>
            <a:off x="323528" y="260648"/>
            <a:ext cx="8496944" cy="1296144"/>
            <a:chOff x="323528" y="260648"/>
            <a:chExt cx="8496944" cy="1296144"/>
          </a:xfrm>
        </p:grpSpPr>
        <p:pic>
          <p:nvPicPr>
            <p:cNvPr id="15" name="Picture 3"/>
            <p:cNvPicPr>
              <a:picLocks noChangeAspect="1" noChangeArrowheads="1"/>
            </p:cNvPicPr>
            <p:nvPr/>
          </p:nvPicPr>
          <p:blipFill>
            <a:blip r:embed="rId3" cstate="print"/>
            <a:srcRect r="48190"/>
            <a:stretch>
              <a:fillRect/>
            </a:stretch>
          </p:blipFill>
          <p:spPr bwMode="auto">
            <a:xfrm>
              <a:off x="5606920" y="404664"/>
              <a:ext cx="3069536" cy="1052412"/>
            </a:xfrm>
            <a:prstGeom prst="rect">
              <a:avLst/>
            </a:prstGeom>
            <a:noFill/>
            <a:ln w="19050">
              <a:noFill/>
              <a:miter lim="800000"/>
              <a:headEnd/>
              <a:tailEnd/>
            </a:ln>
          </p:spPr>
        </p:pic>
        <p:pic>
          <p:nvPicPr>
            <p:cNvPr id="16" name="Immagine 6" descr="HHS-CDC(CMYK).jpg"/>
            <p:cNvPicPr>
              <a:picLocks noChangeAspect="1"/>
            </p:cNvPicPr>
            <p:nvPr/>
          </p:nvPicPr>
          <p:blipFill>
            <a:blip r:embed="rId4"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descr="image001"/>
            <p:cNvPicPr>
              <a:picLocks noChangeAspect="1" noChangeArrowheads="1"/>
            </p:cNvPicPr>
            <p:nvPr/>
          </p:nvPicPr>
          <p:blipFill>
            <a:blip r:embed="rId5" cstate="print"/>
            <a:srcRect/>
            <a:stretch>
              <a:fillRect/>
            </a:stretch>
          </p:blipFill>
          <p:spPr bwMode="auto">
            <a:xfrm>
              <a:off x="3275856" y="404663"/>
              <a:ext cx="1926696" cy="1061467"/>
            </a:xfrm>
            <a:prstGeom prst="rect">
              <a:avLst/>
            </a:prstGeom>
            <a:noFill/>
            <a:ln w="9525">
              <a:noFill/>
              <a:miter lim="800000"/>
              <a:headEnd/>
              <a:tailEnd/>
            </a:ln>
          </p:spPr>
        </p:pic>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normAutofit/>
          </a:bodyPr>
          <a:lstStyle/>
          <a:p>
            <a:r>
              <a:rPr lang="en-US" sz="3200" b="1" dirty="0" smtClean="0">
                <a:solidFill>
                  <a:schemeClr val="tx2"/>
                </a:solidFill>
              </a:rPr>
              <a:t>Tips for reporting</a:t>
            </a:r>
          </a:p>
        </p:txBody>
      </p:sp>
      <p:sp>
        <p:nvSpPr>
          <p:cNvPr id="8195" name="Segnaposto contenuto 2"/>
          <p:cNvSpPr>
            <a:spLocks noGrp="1"/>
          </p:cNvSpPr>
          <p:nvPr>
            <p:ph idx="1"/>
          </p:nvPr>
        </p:nvSpPr>
        <p:spPr/>
        <p:txBody>
          <a:bodyPr>
            <a:normAutofit/>
          </a:bodyPr>
          <a:lstStyle/>
          <a:p>
            <a:pPr>
              <a:spcAft>
                <a:spcPts val="600"/>
              </a:spcAft>
              <a:buClr>
                <a:schemeClr val="tx2"/>
              </a:buClr>
              <a:buSzPct val="85000"/>
            </a:pPr>
            <a:r>
              <a:rPr lang="en-US" sz="2400" b="0" dirty="0" smtClean="0">
                <a:solidFill>
                  <a:schemeClr val="tx2"/>
                </a:solidFill>
              </a:rPr>
              <a:t>Describe the </a:t>
            </a:r>
            <a:r>
              <a:rPr lang="en-US" sz="2400" b="0" dirty="0">
                <a:solidFill>
                  <a:schemeClr val="tx2"/>
                </a:solidFill>
              </a:rPr>
              <a:t>defect </a:t>
            </a:r>
            <a:r>
              <a:rPr lang="en-US" sz="2400" b="0" dirty="0" smtClean="0">
                <a:solidFill>
                  <a:schemeClr val="tx2"/>
                </a:solidFill>
              </a:rPr>
              <a:t>in relation to the umbilical cord, and specify which organs are outside the abdome</a:t>
            </a:r>
          </a:p>
          <a:p>
            <a:pPr>
              <a:spcAft>
                <a:spcPts val="600"/>
              </a:spcAft>
              <a:buClr>
                <a:schemeClr val="tx2"/>
              </a:buClr>
              <a:buSzPct val="85000"/>
            </a:pPr>
            <a:r>
              <a:rPr lang="en-US" sz="2400" b="0" dirty="0" smtClean="0">
                <a:solidFill>
                  <a:schemeClr val="tx2"/>
                </a:solidFill>
              </a:rPr>
              <a:t>Photographs are </a:t>
            </a:r>
            <a:r>
              <a:rPr lang="en-US" sz="2400" b="0" dirty="0">
                <a:solidFill>
                  <a:schemeClr val="tx2"/>
                </a:solidFill>
              </a:rPr>
              <a:t>useful for </a:t>
            </a:r>
            <a:r>
              <a:rPr lang="en-US" sz="2400" b="0" dirty="0" smtClean="0">
                <a:solidFill>
                  <a:schemeClr val="tx2"/>
                </a:solidFill>
              </a:rPr>
              <a:t>review and should be taken with the umbilical cord clearly visible</a:t>
            </a:r>
          </a:p>
          <a:p>
            <a:pPr>
              <a:spcAft>
                <a:spcPts val="600"/>
              </a:spcAft>
              <a:buClr>
                <a:schemeClr val="tx2"/>
              </a:buClr>
              <a:buSzPct val="85000"/>
            </a:pPr>
            <a:r>
              <a:rPr lang="en-US" sz="2400" b="0" dirty="0">
                <a:solidFill>
                  <a:schemeClr val="tx2"/>
                </a:solidFill>
              </a:rPr>
              <a:t>Describe any additional </a:t>
            </a:r>
            <a:r>
              <a:rPr lang="en-US" sz="2400" b="0" dirty="0" smtClean="0">
                <a:solidFill>
                  <a:schemeClr val="tx2"/>
                </a:solidFill>
              </a:rPr>
              <a:t>malformations</a:t>
            </a:r>
            <a:r>
              <a:rPr lang="es-ES" sz="2400" b="0" dirty="0" smtClean="0">
                <a:solidFill>
                  <a:schemeClr val="tx2"/>
                </a:solidFill>
              </a:rPr>
              <a:t>,</a:t>
            </a:r>
            <a:r>
              <a:rPr lang="en-US" sz="2400" b="0" dirty="0" smtClean="0">
                <a:solidFill>
                  <a:schemeClr val="tx2"/>
                </a:solidFill>
              </a:rPr>
              <a:t> </a:t>
            </a:r>
            <a:r>
              <a:rPr lang="en-US" sz="2400" b="0" dirty="0">
                <a:solidFill>
                  <a:schemeClr val="tx2"/>
                </a:solidFill>
              </a:rPr>
              <a:t>if </a:t>
            </a:r>
            <a:r>
              <a:rPr lang="en-US" sz="2400" b="0" dirty="0" smtClean="0">
                <a:solidFill>
                  <a:schemeClr val="tx2"/>
                </a:solidFill>
              </a:rPr>
              <a:t>present</a:t>
            </a:r>
          </a:p>
          <a:p>
            <a:pPr>
              <a:spcAft>
                <a:spcPts val="600"/>
              </a:spcAft>
              <a:buClr>
                <a:schemeClr val="tx2"/>
              </a:buClr>
              <a:buSzPct val="85000"/>
            </a:pPr>
            <a:r>
              <a:rPr lang="en-US" sz="2400" b="0" dirty="0" smtClean="0">
                <a:solidFill>
                  <a:schemeClr val="tx2"/>
                </a:solidFill>
              </a:rPr>
              <a:t>Indicate </a:t>
            </a:r>
            <a:r>
              <a:rPr lang="en-US" sz="2400" b="0" dirty="0">
                <a:solidFill>
                  <a:schemeClr val="tx2"/>
                </a:solidFill>
              </a:rPr>
              <a:t>whether a clinical geneticist was consulted</a:t>
            </a: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n-US" sz="1000" dirty="0">
              <a:solidFill>
                <a:schemeClr val="tx2"/>
              </a:solidFill>
              <a:latin typeface="Calibri"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edg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edg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edg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edge">
                                      <p:cBhvr>
                                        <p:cTn id="22"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p:txBody>
          <a:bodyPr>
            <a:normAutofit/>
          </a:bodyPr>
          <a:lstStyle/>
          <a:p>
            <a:r>
              <a:rPr lang="en-US" sz="3200" b="1" dirty="0" smtClean="0">
                <a:solidFill>
                  <a:schemeClr val="tx2"/>
                </a:solidFill>
              </a:rPr>
              <a:t>ICD-10 RCPCH coding of gastroschisis</a:t>
            </a:r>
          </a:p>
        </p:txBody>
      </p:sp>
      <p:sp>
        <p:nvSpPr>
          <p:cNvPr id="3" name="Segnaposto contenuto 2"/>
          <p:cNvSpPr>
            <a:spLocks noGrp="1"/>
          </p:cNvSpPr>
          <p:nvPr>
            <p:ph idx="1"/>
          </p:nvPr>
        </p:nvSpPr>
        <p:spPr/>
        <p:txBody>
          <a:bodyPr>
            <a:normAutofit fontScale="92500" lnSpcReduction="20000"/>
          </a:bodyPr>
          <a:lstStyle/>
          <a:p>
            <a:r>
              <a:rPr lang="en-US" b="1" dirty="0">
                <a:solidFill>
                  <a:schemeClr val="tx2"/>
                </a:solidFill>
              </a:rPr>
              <a:t>Relevant ICD-10 codes </a:t>
            </a:r>
            <a:r>
              <a:rPr lang="en-US" b="1" dirty="0" smtClean="0">
                <a:solidFill>
                  <a:schemeClr val="tx2"/>
                </a:solidFill>
              </a:rPr>
              <a:t>and RCPCH uses</a:t>
            </a:r>
          </a:p>
          <a:p>
            <a:pPr lvl="1">
              <a:buFont typeface="Arial" panose="020B0604020202020204" pitchFamily="34" charset="0"/>
              <a:buChar char="•"/>
            </a:pPr>
            <a:r>
              <a:rPr lang="en-US" sz="2400" b="0" dirty="0" smtClean="0">
                <a:solidFill>
                  <a:schemeClr val="tx2"/>
                </a:solidFill>
              </a:rPr>
              <a:t>Q79 Congenital malformations of the musculoskeletal system, not elsewhere classified (avoid using this general code if more specific information is available)</a:t>
            </a:r>
          </a:p>
          <a:p>
            <a:pPr lvl="2"/>
            <a:r>
              <a:rPr lang="en-US" sz="2200" b="0" dirty="0" smtClean="0">
                <a:solidFill>
                  <a:schemeClr val="tx2"/>
                </a:solidFill>
              </a:rPr>
              <a:t>Q79.3 Gastroschisis</a:t>
            </a:r>
          </a:p>
          <a:p>
            <a:pPr lvl="2"/>
            <a:r>
              <a:rPr lang="en-US" sz="2200" dirty="0" smtClean="0">
                <a:solidFill>
                  <a:schemeClr val="tx2"/>
                </a:solidFill>
              </a:rPr>
              <a:t>Q79.5 other congenital malformations of abdominal wall (use this code </a:t>
            </a:r>
            <a:r>
              <a:rPr lang="en-US" sz="2200" b="1" dirty="0" smtClean="0">
                <a:solidFill>
                  <a:schemeClr val="tx2"/>
                </a:solidFill>
              </a:rPr>
              <a:t>ONLY</a:t>
            </a:r>
            <a:r>
              <a:rPr lang="en-US" sz="2200" dirty="0" smtClean="0">
                <a:solidFill>
                  <a:schemeClr val="tx2"/>
                </a:solidFill>
              </a:rPr>
              <a:t> when the diagnosis of gastroschisis is not confirmed)</a:t>
            </a:r>
            <a:endParaRPr lang="en-US" sz="2200" b="0" dirty="0" smtClean="0">
              <a:solidFill>
                <a:schemeClr val="tx2"/>
              </a:solidFill>
            </a:endParaRPr>
          </a:p>
          <a:p>
            <a:pPr marL="0" indent="0">
              <a:buNone/>
            </a:pPr>
            <a:endParaRPr lang="en-US" b="0" dirty="0">
              <a:solidFill>
                <a:schemeClr val="tx2"/>
              </a:solidFill>
            </a:endParaRPr>
          </a:p>
          <a:p>
            <a:r>
              <a:rPr lang="en-US" b="1" dirty="0">
                <a:solidFill>
                  <a:schemeClr val="tx2"/>
                </a:solidFill>
              </a:rPr>
              <a:t>Exclusions</a:t>
            </a:r>
          </a:p>
          <a:p>
            <a:pPr lvl="1">
              <a:buFont typeface="Arial" panose="020B0604020202020204" pitchFamily="34" charset="0"/>
              <a:buChar char="•"/>
            </a:pPr>
            <a:r>
              <a:rPr lang="en-US" sz="2400" b="0" dirty="0">
                <a:solidFill>
                  <a:schemeClr val="tx2"/>
                </a:solidFill>
              </a:rPr>
              <a:t>Q79.2 </a:t>
            </a:r>
            <a:r>
              <a:rPr lang="en-US" sz="2400" b="0" dirty="0" err="1">
                <a:solidFill>
                  <a:schemeClr val="tx2"/>
                </a:solidFill>
              </a:rPr>
              <a:t>Exomphalos</a:t>
            </a:r>
            <a:r>
              <a:rPr lang="en-US" sz="2400" b="0" dirty="0">
                <a:solidFill>
                  <a:schemeClr val="tx2"/>
                </a:solidFill>
              </a:rPr>
              <a:t>/</a:t>
            </a:r>
            <a:r>
              <a:rPr lang="en-US" sz="2400" b="0" dirty="0" err="1">
                <a:solidFill>
                  <a:schemeClr val="tx2"/>
                </a:solidFill>
              </a:rPr>
              <a:t>omphalocele</a:t>
            </a:r>
            <a:endParaRPr lang="en-US" sz="2400" b="0" dirty="0">
              <a:solidFill>
                <a:schemeClr val="tx2"/>
              </a:solidFill>
            </a:endParaRPr>
          </a:p>
          <a:p>
            <a:pPr lvl="1">
              <a:buFont typeface="Arial" panose="020B0604020202020204" pitchFamily="34" charset="0"/>
              <a:buChar char="•"/>
            </a:pPr>
            <a:r>
              <a:rPr lang="en-US" sz="2400" b="0" dirty="0">
                <a:solidFill>
                  <a:schemeClr val="tx2"/>
                </a:solidFill>
              </a:rPr>
              <a:t>Q89.81 Limb–body wall </a:t>
            </a:r>
            <a:r>
              <a:rPr lang="en-US" sz="2400" b="0" dirty="0" smtClean="0">
                <a:solidFill>
                  <a:schemeClr val="tx2"/>
                </a:solidFill>
              </a:rPr>
              <a:t>complex</a:t>
            </a:r>
          </a:p>
          <a:p>
            <a:pPr lvl="1">
              <a:buFont typeface="Arial" panose="020B0604020202020204" pitchFamily="34" charset="0"/>
              <a:buChar char="•"/>
            </a:pPr>
            <a:r>
              <a:rPr lang="es-ES" sz="2400" dirty="0" err="1" smtClean="0">
                <a:solidFill>
                  <a:schemeClr val="tx2"/>
                </a:solidFill>
              </a:rPr>
              <a:t>Pentalogy</a:t>
            </a:r>
            <a:r>
              <a:rPr lang="es-ES" sz="2400" dirty="0" smtClean="0">
                <a:solidFill>
                  <a:schemeClr val="tx2"/>
                </a:solidFill>
              </a:rPr>
              <a:t> of </a:t>
            </a:r>
            <a:r>
              <a:rPr lang="es-ES" sz="2400" dirty="0" err="1" smtClean="0">
                <a:solidFill>
                  <a:schemeClr val="tx2"/>
                </a:solidFill>
              </a:rPr>
              <a:t>Cantrell</a:t>
            </a:r>
            <a:endParaRPr lang="es-ES" sz="2400" dirty="0" smtClean="0">
              <a:solidFill>
                <a:schemeClr val="tx2"/>
              </a:solidFill>
            </a:endParaRPr>
          </a:p>
          <a:p>
            <a:pPr lvl="1">
              <a:buFont typeface="Arial" panose="020B0604020202020204" pitchFamily="34" charset="0"/>
              <a:buChar char="•"/>
            </a:pPr>
            <a:r>
              <a:rPr lang="es-ES" sz="2400" dirty="0" smtClean="0">
                <a:solidFill>
                  <a:schemeClr val="tx2"/>
                </a:solidFill>
              </a:rPr>
              <a:t>Cloacal exstrophy</a:t>
            </a:r>
            <a:endParaRPr lang="en-US" sz="2400" dirty="0">
              <a:solidFill>
                <a:schemeClr val="tx2"/>
              </a:solidFill>
            </a:endParaRPr>
          </a:p>
        </p:txBody>
      </p:sp>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rgbClr val="002060"/>
                </a:solidFill>
                <a:latin typeface="Calibri" pitchFamily="34" charset="0"/>
              </a:rPr>
              <a:t>Gastroschisis                                                                                                                                                                                                                                          </a:t>
            </a:r>
            <a:r>
              <a:rPr lang="en-US" sz="1000" dirty="0" smtClean="0">
                <a:solidFill>
                  <a:srgbClr val="002060"/>
                </a:solidFill>
                <a:latin typeface="Calibri" pitchFamily="34" charset="0"/>
                <a:cs typeface="+mn-cs"/>
              </a:rPr>
              <a:t>|  </a:t>
            </a:r>
            <a:fld id="{4F5FC554-56D4-46C3-91CC-42DA98CF391D}" type="slidenum">
              <a:rPr lang="en-US" sz="1000" smtClean="0">
                <a:solidFill>
                  <a:srgbClr val="002060"/>
                </a:solidFill>
                <a:latin typeface="Calibri" pitchFamily="34" charset="0"/>
                <a:cs typeface="+mn-cs"/>
              </a:rPr>
              <a:pPr fontAlgn="auto">
                <a:spcBef>
                  <a:spcPts val="0"/>
                </a:spcBef>
                <a:spcAft>
                  <a:spcPts val="0"/>
                </a:spcAft>
                <a:defRPr/>
              </a:pPr>
              <a:t>11</a:t>
            </a:fld>
            <a:endParaRPr lang="en-US" sz="1000" dirty="0">
              <a:solidFill>
                <a:srgbClr val="002060"/>
              </a:solidFill>
              <a:latin typeface="Calibri"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200" b="1" dirty="0" smtClean="0">
                <a:solidFill>
                  <a:schemeClr val="tx2"/>
                </a:solidFill>
              </a:rPr>
              <a:t>Questions?</a:t>
            </a:r>
            <a:endParaRPr lang="en-US" sz="3200" b="1" dirty="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100" dirty="0" smtClean="0">
                <a:solidFill>
                  <a:schemeClr val="tx2"/>
                </a:solidFill>
                <a:latin typeface="Calibri" pitchFamily="34" charset="0"/>
              </a:rPr>
              <a:t>|  </a:t>
            </a:r>
            <a:fld id="{4F5FC554-56D4-46C3-91CC-42DA98CF391D}" type="slidenum">
              <a:rPr lang="en-US" sz="1100" smtClean="0">
                <a:solidFill>
                  <a:schemeClr val="tx2"/>
                </a:solidFill>
                <a:latin typeface="Calibri" pitchFamily="34" charset="0"/>
              </a:rPr>
              <a:pPr fontAlgn="auto">
                <a:spcBef>
                  <a:spcPts val="0"/>
                </a:spcBef>
                <a:spcAft>
                  <a:spcPts val="0"/>
                </a:spcAft>
                <a:defRPr/>
              </a:pPr>
              <a:t>12</a:t>
            </a:fld>
            <a:endParaRPr lang="en-US" sz="1100" dirty="0">
              <a:solidFill>
                <a:schemeClr val="tx2"/>
              </a:solidFill>
              <a:latin typeface="Calibri" pitchFamily="34" charset="0"/>
            </a:endParaRPr>
          </a:p>
        </p:txBody>
      </p:sp>
      <p:pic>
        <p:nvPicPr>
          <p:cNvPr id="1029" name="Picture 5" descr="C:\Users\ail5\AppData\Local\Microsoft\Windows\Temporary Internet Files\Content.IE5\0P9SRHFC\MP900390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341811"/>
            <a:ext cx="3024799" cy="42403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083" y="5668326"/>
            <a:ext cx="8458200" cy="646331"/>
          </a:xfrm>
          <a:prstGeom prst="rect">
            <a:avLst/>
          </a:prstGeom>
        </p:spPr>
        <p:txBody>
          <a:bodyPr wrap="square">
            <a:spAutoFit/>
          </a:bodyPr>
          <a:lstStyle/>
          <a:p>
            <a:pPr>
              <a:defRPr/>
            </a:pPr>
            <a:r>
              <a:rPr lang="en-US" dirty="0">
                <a:solidFill>
                  <a:schemeClr val="tx2"/>
                </a:solidFill>
              </a:rPr>
              <a:t>If you have questions please send an email to centre@icbdsr.org or to birthdefectscount@cdc.gov</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68760"/>
            <a:ext cx="8229600" cy="4525963"/>
          </a:xfrm>
        </p:spPr>
        <p:txBody>
          <a:bodyPr>
            <a:noAutofit/>
          </a:bodyPr>
          <a:lstStyle/>
          <a:p>
            <a:endParaRPr lang="en-US" sz="1500" b="1" dirty="0">
              <a:solidFill>
                <a:schemeClr val="tx2"/>
              </a:solidFill>
            </a:endParaRPr>
          </a:p>
          <a:p>
            <a:pPr marL="0" indent="0">
              <a:buNone/>
            </a:pPr>
            <a:r>
              <a:rPr lang="en-US" sz="1500" dirty="0" smtClean="0">
                <a:solidFill>
                  <a:srgbClr val="002060"/>
                </a:solidFill>
              </a:rPr>
              <a:t>Other useful references:</a:t>
            </a:r>
          </a:p>
          <a:p>
            <a:pPr marL="514350" indent="-514350">
              <a:buFont typeface="+mj-lt"/>
              <a:buAutoNum type="arabicPeriod"/>
            </a:pPr>
            <a:r>
              <a:rPr lang="en-US" sz="1500" dirty="0" smtClean="0">
                <a:solidFill>
                  <a:srgbClr val="002060"/>
                </a:solidFill>
              </a:rPr>
              <a:t> </a:t>
            </a:r>
            <a:r>
              <a:rPr lang="en-US" sz="1500" dirty="0" err="1" smtClean="0">
                <a:solidFill>
                  <a:srgbClr val="002060"/>
                </a:solidFill>
              </a:rPr>
              <a:t>Hackshaw</a:t>
            </a:r>
            <a:r>
              <a:rPr lang="en-US" sz="1500" dirty="0" smtClean="0">
                <a:solidFill>
                  <a:srgbClr val="002060"/>
                </a:solidFill>
              </a:rPr>
              <a:t> A, </a:t>
            </a:r>
            <a:r>
              <a:rPr lang="en-US" sz="1500" dirty="0" err="1" smtClean="0">
                <a:solidFill>
                  <a:srgbClr val="002060"/>
                </a:solidFill>
              </a:rPr>
              <a:t>Rodeck</a:t>
            </a:r>
            <a:r>
              <a:rPr lang="en-US" sz="1500" dirty="0" smtClean="0">
                <a:solidFill>
                  <a:srgbClr val="002060"/>
                </a:solidFill>
              </a:rPr>
              <a:t> C, Boniface S. Maternal smoking in pregnancy and birth defects: a systematic review based on 173 687 malformed cases and 11.7 million controls. Hum </a:t>
            </a:r>
            <a:r>
              <a:rPr lang="en-US" sz="1500" dirty="0" err="1" smtClean="0">
                <a:solidFill>
                  <a:srgbClr val="002060"/>
                </a:solidFill>
              </a:rPr>
              <a:t>Reprod</a:t>
            </a:r>
            <a:r>
              <a:rPr lang="en-US" sz="1500" dirty="0" smtClean="0">
                <a:solidFill>
                  <a:srgbClr val="002060"/>
                </a:solidFill>
              </a:rPr>
              <a:t> Update. 2011 Sep-Oct;17(5):589-604.</a:t>
            </a:r>
          </a:p>
          <a:p>
            <a:pPr marL="514350" indent="-514350">
              <a:buFont typeface="+mj-lt"/>
              <a:buAutoNum type="arabicPeriod"/>
            </a:pPr>
            <a:r>
              <a:rPr lang="en-US" sz="1500" dirty="0" err="1" smtClean="0">
                <a:solidFill>
                  <a:srgbClr val="002060"/>
                </a:solidFill>
              </a:rPr>
              <a:t>Werler</a:t>
            </a:r>
            <a:r>
              <a:rPr lang="en-US" sz="1500" dirty="0" smtClean="0">
                <a:solidFill>
                  <a:srgbClr val="002060"/>
                </a:solidFill>
              </a:rPr>
              <a:t> MM, Mitchell AA, Moore CA, Honein MA. Is there epidemiologic evidence to support vascular disruption as a pathogenesis of gastroschisis? Am J Med Genet A. 2009 Jul;149A(7):1399-406.</a:t>
            </a:r>
          </a:p>
          <a:p>
            <a:pPr marL="514350" indent="-514350">
              <a:buFont typeface="+mj-lt"/>
              <a:buAutoNum type="arabicPeriod"/>
            </a:pPr>
            <a:r>
              <a:rPr lang="en-US" sz="1500" dirty="0" err="1" smtClean="0">
                <a:solidFill>
                  <a:srgbClr val="002060"/>
                </a:solidFill>
              </a:rPr>
              <a:t>Siega-Riz</a:t>
            </a:r>
            <a:r>
              <a:rPr lang="en-US" sz="1500" dirty="0" smtClean="0">
                <a:solidFill>
                  <a:srgbClr val="002060"/>
                </a:solidFill>
              </a:rPr>
              <a:t> AM, Herring AH, </a:t>
            </a:r>
            <a:r>
              <a:rPr lang="en-US" sz="1500" dirty="0" err="1" smtClean="0">
                <a:solidFill>
                  <a:srgbClr val="002060"/>
                </a:solidFill>
              </a:rPr>
              <a:t>Olshan</a:t>
            </a:r>
            <a:r>
              <a:rPr lang="en-US" sz="1500" dirty="0" smtClean="0">
                <a:solidFill>
                  <a:srgbClr val="002060"/>
                </a:solidFill>
              </a:rPr>
              <a:t> AF, Smith J, Moore C; National Birth Defects Prevention Study. The joint effects of maternal </a:t>
            </a:r>
            <a:r>
              <a:rPr lang="en-US" sz="1500" dirty="0" err="1" smtClean="0">
                <a:solidFill>
                  <a:srgbClr val="002060"/>
                </a:solidFill>
              </a:rPr>
              <a:t>prepregnancy</a:t>
            </a:r>
            <a:r>
              <a:rPr lang="en-US" sz="1500" dirty="0" smtClean="0">
                <a:solidFill>
                  <a:srgbClr val="002060"/>
                </a:solidFill>
              </a:rPr>
              <a:t> body mass index and age on the risk of gastroschisis. </a:t>
            </a:r>
            <a:r>
              <a:rPr lang="en-US" sz="1500" dirty="0" err="1" smtClean="0">
                <a:solidFill>
                  <a:srgbClr val="002060"/>
                </a:solidFill>
              </a:rPr>
              <a:t>Paediatr</a:t>
            </a:r>
            <a:r>
              <a:rPr lang="en-US" sz="1500" dirty="0" smtClean="0">
                <a:solidFill>
                  <a:srgbClr val="002060"/>
                </a:solidFill>
              </a:rPr>
              <a:t> </a:t>
            </a:r>
            <a:r>
              <a:rPr lang="en-US" sz="1500" dirty="0" err="1" smtClean="0">
                <a:solidFill>
                  <a:srgbClr val="002060"/>
                </a:solidFill>
              </a:rPr>
              <a:t>Perinat</a:t>
            </a:r>
            <a:r>
              <a:rPr lang="en-US" sz="1500" dirty="0" smtClean="0">
                <a:solidFill>
                  <a:srgbClr val="002060"/>
                </a:solidFill>
              </a:rPr>
              <a:t> </a:t>
            </a:r>
            <a:r>
              <a:rPr lang="en-US" sz="1500" dirty="0" err="1" smtClean="0">
                <a:solidFill>
                  <a:srgbClr val="002060"/>
                </a:solidFill>
              </a:rPr>
              <a:t>Epidemiol</a:t>
            </a:r>
            <a:r>
              <a:rPr lang="en-US" sz="1500" dirty="0" smtClean="0">
                <a:solidFill>
                  <a:srgbClr val="002060"/>
                </a:solidFill>
              </a:rPr>
              <a:t>. 2009 Jan;23(1):51-7.</a:t>
            </a:r>
          </a:p>
          <a:p>
            <a:pPr marL="514350" indent="-514350">
              <a:buFont typeface="+mj-lt"/>
              <a:buAutoNum type="arabicPeriod"/>
            </a:pPr>
            <a:r>
              <a:rPr lang="en-US" sz="1500" dirty="0" err="1" smtClean="0">
                <a:solidFill>
                  <a:srgbClr val="002060"/>
                </a:solidFill>
              </a:rPr>
              <a:t>Stothard</a:t>
            </a:r>
            <a:r>
              <a:rPr lang="en-US" sz="1500" dirty="0" smtClean="0">
                <a:solidFill>
                  <a:srgbClr val="002060"/>
                </a:solidFill>
              </a:rPr>
              <a:t> KJ, Tennant PW, Bell R, Rankin J. Maternal overweight and obesity and the risk of congenital anomalies: a systematic review and meta-analysis. JAMA. 2009 Feb 11;301(6):636-50.</a:t>
            </a:r>
          </a:p>
          <a:p>
            <a:pPr marL="514350" indent="-514350">
              <a:buFont typeface="+mj-lt"/>
              <a:buAutoNum type="arabicPeriod"/>
            </a:pPr>
            <a:r>
              <a:rPr lang="en-US" sz="1500" dirty="0" smtClean="0">
                <a:solidFill>
                  <a:srgbClr val="002060"/>
                </a:solidFill>
              </a:rPr>
              <a:t>Elliott L, Loomis D, </a:t>
            </a:r>
            <a:r>
              <a:rPr lang="en-US" sz="1500" dirty="0" err="1" smtClean="0">
                <a:solidFill>
                  <a:srgbClr val="002060"/>
                </a:solidFill>
              </a:rPr>
              <a:t>Lottritz</a:t>
            </a:r>
            <a:r>
              <a:rPr lang="en-US" sz="1500" dirty="0" smtClean="0">
                <a:solidFill>
                  <a:srgbClr val="002060"/>
                </a:solidFill>
              </a:rPr>
              <a:t> L, </a:t>
            </a:r>
            <a:r>
              <a:rPr lang="en-US" sz="1500" dirty="0" err="1" smtClean="0">
                <a:solidFill>
                  <a:srgbClr val="002060"/>
                </a:solidFill>
              </a:rPr>
              <a:t>Slotnick</a:t>
            </a:r>
            <a:r>
              <a:rPr lang="en-US" sz="1500" dirty="0" smtClean="0">
                <a:solidFill>
                  <a:srgbClr val="002060"/>
                </a:solidFill>
              </a:rPr>
              <a:t> RN, Oki E, Todd R. Case-control study of a gastroschisis cluster in Nevada. Arch </a:t>
            </a:r>
            <a:r>
              <a:rPr lang="en-US" sz="1500" dirty="0" err="1" smtClean="0">
                <a:solidFill>
                  <a:srgbClr val="002060"/>
                </a:solidFill>
              </a:rPr>
              <a:t>Pediatr</a:t>
            </a:r>
            <a:r>
              <a:rPr lang="en-US" sz="1500" dirty="0" smtClean="0">
                <a:solidFill>
                  <a:srgbClr val="002060"/>
                </a:solidFill>
              </a:rPr>
              <a:t> </a:t>
            </a:r>
            <a:r>
              <a:rPr lang="en-US" sz="1500" dirty="0" err="1" smtClean="0">
                <a:solidFill>
                  <a:srgbClr val="002060"/>
                </a:solidFill>
              </a:rPr>
              <a:t>Adolesc</a:t>
            </a:r>
            <a:r>
              <a:rPr lang="en-US" sz="1500" dirty="0" smtClean="0">
                <a:solidFill>
                  <a:srgbClr val="002060"/>
                </a:solidFill>
              </a:rPr>
              <a:t> Med. 2009 Nov;163(11):1000-6.</a:t>
            </a:r>
          </a:p>
          <a:p>
            <a:pPr marL="514350" indent="-514350">
              <a:buFont typeface="+mj-lt"/>
              <a:buAutoNum type="arabicPeriod"/>
            </a:pPr>
            <a:r>
              <a:rPr lang="en-US" sz="1500" dirty="0" smtClean="0">
                <a:solidFill>
                  <a:srgbClr val="002060"/>
                </a:solidFill>
              </a:rPr>
              <a:t>Draper ES, Rankin J, </a:t>
            </a:r>
            <a:r>
              <a:rPr lang="en-US" sz="1500" dirty="0" err="1" smtClean="0">
                <a:solidFill>
                  <a:srgbClr val="002060"/>
                </a:solidFill>
              </a:rPr>
              <a:t>Tonks</a:t>
            </a:r>
            <a:r>
              <a:rPr lang="en-US" sz="1500" dirty="0" smtClean="0">
                <a:solidFill>
                  <a:srgbClr val="002060"/>
                </a:solidFill>
              </a:rPr>
              <a:t> AM, Abrams KR, Field DJ, Clarke M, </a:t>
            </a:r>
            <a:r>
              <a:rPr lang="en-US" sz="1500" dirty="0" err="1" smtClean="0">
                <a:solidFill>
                  <a:srgbClr val="002060"/>
                </a:solidFill>
              </a:rPr>
              <a:t>Kurinczuk</a:t>
            </a:r>
            <a:r>
              <a:rPr lang="en-US" sz="1500" dirty="0" smtClean="0">
                <a:solidFill>
                  <a:srgbClr val="002060"/>
                </a:solidFill>
              </a:rPr>
              <a:t> JJ. Recreational drug use: a major risk factor for gastroschisis? Am J </a:t>
            </a:r>
            <a:r>
              <a:rPr lang="en-US" sz="1500" dirty="0" err="1" smtClean="0">
                <a:solidFill>
                  <a:srgbClr val="002060"/>
                </a:solidFill>
              </a:rPr>
              <a:t>Epidemiol</a:t>
            </a:r>
            <a:r>
              <a:rPr lang="en-US" sz="1500" dirty="0" smtClean="0">
                <a:solidFill>
                  <a:srgbClr val="002060"/>
                </a:solidFill>
              </a:rPr>
              <a:t>. 2008 Feb 15;167(4):485-91.</a:t>
            </a:r>
          </a:p>
          <a:p>
            <a:pPr marL="514350" indent="-514350">
              <a:buFont typeface="+mj-lt"/>
              <a:buAutoNum type="arabicPeriod"/>
            </a:pPr>
            <a:r>
              <a:rPr lang="en-US" sz="1500" dirty="0" smtClean="0">
                <a:solidFill>
                  <a:srgbClr val="002060"/>
                </a:solidFill>
              </a:rPr>
              <a:t>Richardson S, Browne ML, Rasmussen SA, et al.  Associations between </a:t>
            </a:r>
            <a:r>
              <a:rPr lang="en-US" sz="1500" dirty="0" err="1" smtClean="0">
                <a:solidFill>
                  <a:srgbClr val="002060"/>
                </a:solidFill>
              </a:rPr>
              <a:t>periconceptional</a:t>
            </a:r>
            <a:r>
              <a:rPr lang="en-US" sz="1500" dirty="0" smtClean="0">
                <a:solidFill>
                  <a:srgbClr val="002060"/>
                </a:solidFill>
              </a:rPr>
              <a:t> alcohol consumption and </a:t>
            </a:r>
            <a:r>
              <a:rPr lang="en-US" sz="1500" dirty="0" err="1" smtClean="0">
                <a:solidFill>
                  <a:srgbClr val="002060"/>
                </a:solidFill>
              </a:rPr>
              <a:t>craniosynostosis</a:t>
            </a:r>
            <a:r>
              <a:rPr lang="en-US" sz="1500" dirty="0" smtClean="0">
                <a:solidFill>
                  <a:srgbClr val="002060"/>
                </a:solidFill>
              </a:rPr>
              <a:t>, omphalocele, and gastroschisis. Birth Defects Res A </a:t>
            </a:r>
            <a:r>
              <a:rPr lang="en-US" sz="1500" dirty="0" err="1" smtClean="0">
                <a:solidFill>
                  <a:srgbClr val="002060"/>
                </a:solidFill>
              </a:rPr>
              <a:t>Clin</a:t>
            </a:r>
            <a:r>
              <a:rPr lang="en-US" sz="1500" dirty="0" smtClean="0">
                <a:solidFill>
                  <a:srgbClr val="002060"/>
                </a:solidFill>
              </a:rPr>
              <a:t> </a:t>
            </a:r>
            <a:r>
              <a:rPr lang="en-US" sz="1500" dirty="0" err="1" smtClean="0">
                <a:solidFill>
                  <a:srgbClr val="002060"/>
                </a:solidFill>
              </a:rPr>
              <a:t>Mol</a:t>
            </a:r>
            <a:r>
              <a:rPr lang="en-US" sz="1500" dirty="0" smtClean="0">
                <a:solidFill>
                  <a:srgbClr val="002060"/>
                </a:solidFill>
              </a:rPr>
              <a:t> </a:t>
            </a:r>
            <a:r>
              <a:rPr lang="en-US" sz="1500" dirty="0" err="1" smtClean="0">
                <a:solidFill>
                  <a:srgbClr val="002060"/>
                </a:solidFill>
              </a:rPr>
              <a:t>Teratol</a:t>
            </a:r>
            <a:r>
              <a:rPr lang="en-US" sz="1500" dirty="0" smtClean="0">
                <a:solidFill>
                  <a:srgbClr val="002060"/>
                </a:solidFill>
              </a:rPr>
              <a:t>. 2011 Jul;91(7):623-30.</a:t>
            </a:r>
          </a:p>
          <a:p>
            <a:pPr marL="514350" indent="-514350">
              <a:buFont typeface="+mj-lt"/>
              <a:buAutoNum type="arabicPeriod"/>
            </a:pPr>
            <a:endParaRPr lang="en-US" sz="1500" dirty="0" smtClean="0">
              <a:solidFill>
                <a:srgbClr val="002060"/>
              </a:solidFill>
            </a:endParaRPr>
          </a:p>
          <a:p>
            <a:pPr marL="514350" indent="-514350">
              <a:buFont typeface="+mj-lt"/>
              <a:buAutoNum type="arabicPeriod"/>
            </a:pPr>
            <a:endParaRPr lang="en-US" sz="1500" dirty="0" smtClean="0">
              <a:solidFill>
                <a:srgbClr val="002060"/>
              </a:solidFill>
            </a:endParaRPr>
          </a:p>
          <a:p>
            <a:pPr marL="514350" indent="-514350">
              <a:buFont typeface="+mj-lt"/>
              <a:buAutoNum type="arabicPeriod"/>
            </a:pPr>
            <a:endParaRPr lang="en-US" sz="1500" dirty="0" smtClean="0">
              <a:solidFill>
                <a:srgbClr val="002060"/>
              </a:solidFill>
            </a:endParaRPr>
          </a:p>
          <a:p>
            <a:pPr marL="514350" indent="-514350">
              <a:buFont typeface="+mj-lt"/>
              <a:buAutoNum type="arabicPeriod"/>
            </a:pPr>
            <a:endParaRPr lang="en-US" sz="1500" dirty="0">
              <a:solidFill>
                <a:srgbClr val="002060"/>
              </a:solidFill>
            </a:endParaRPr>
          </a:p>
        </p:txBody>
      </p:sp>
      <p:sp>
        <p:nvSpPr>
          <p:cNvPr id="5" name="Titolo 1"/>
          <p:cNvSpPr>
            <a:spLocks noGrp="1"/>
          </p:cNvSpPr>
          <p:nvPr>
            <p:ph type="title"/>
          </p:nvPr>
        </p:nvSpPr>
        <p:spPr>
          <a:xfrm>
            <a:off x="457200" y="274638"/>
            <a:ext cx="8229600" cy="850106"/>
          </a:xfrm>
        </p:spPr>
        <p:txBody>
          <a:bodyPr>
            <a:normAutofit/>
          </a:bodyPr>
          <a:lstStyle/>
          <a:p>
            <a:r>
              <a:rPr lang="en-US" b="1" dirty="0" smtClean="0">
                <a:solidFill>
                  <a:srgbClr val="0070C0"/>
                </a:solidFill>
              </a:rPr>
              <a:t>References </a:t>
            </a:r>
            <a:endParaRPr lang="en-US" b="1" dirty="0">
              <a:solidFill>
                <a:srgbClr val="0070C0"/>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rgbClr val="002060"/>
                </a:solidFill>
                <a:latin typeface="Calibri" pitchFamily="34" charset="0"/>
              </a:rPr>
              <a:t>Gastroschisis                                                                                                                                                                                                                                          </a:t>
            </a:r>
            <a:r>
              <a:rPr lang="en-US" sz="1000" dirty="0" smtClean="0">
                <a:solidFill>
                  <a:srgbClr val="002060"/>
                </a:solidFill>
                <a:latin typeface="Calibri" pitchFamily="34" charset="0"/>
                <a:cs typeface="+mn-cs"/>
              </a:rPr>
              <a:t>|  </a:t>
            </a:r>
            <a:fld id="{4F5FC554-56D4-46C3-91CC-42DA98CF391D}" type="slidenum">
              <a:rPr lang="en-US" sz="1000" smtClean="0">
                <a:solidFill>
                  <a:srgbClr val="002060"/>
                </a:solidFill>
                <a:latin typeface="Calibri" pitchFamily="34" charset="0"/>
                <a:cs typeface="+mn-cs"/>
              </a:rPr>
              <a:pPr fontAlgn="auto">
                <a:spcBef>
                  <a:spcPts val="0"/>
                </a:spcBef>
                <a:spcAft>
                  <a:spcPts val="0"/>
                </a:spcAft>
                <a:defRPr/>
              </a:pPr>
              <a:t>13</a:t>
            </a:fld>
            <a:endParaRPr lang="en-US" sz="1000" dirty="0">
              <a:solidFill>
                <a:srgbClr val="002060"/>
              </a:solidFill>
              <a:latin typeface="Calibri" pitchFamily="34" charset="0"/>
              <a:cs typeface="+mn-cs"/>
            </a:endParaRPr>
          </a:p>
        </p:txBody>
      </p:sp>
    </p:spTree>
    <p:extLst>
      <p:ext uri="{BB962C8B-B14F-4D97-AF65-F5344CB8AC3E}">
        <p14:creationId xmlns:p14="http://schemas.microsoft.com/office/powerpoint/2010/main" val="123859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256584"/>
          </a:xfrm>
        </p:spPr>
        <p:txBody>
          <a:bodyPr>
            <a:normAutofit fontScale="47500" lnSpcReduction="20000"/>
          </a:bodyPr>
          <a:lstStyle/>
          <a:p>
            <a:pPr marL="514350" indent="-514350">
              <a:buFont typeface="+mj-lt"/>
              <a:buAutoNum type="arabicPeriod" startAt="10"/>
            </a:pPr>
            <a:r>
              <a:rPr lang="en-US" dirty="0" smtClean="0">
                <a:solidFill>
                  <a:srgbClr val="002060"/>
                </a:solidFill>
              </a:rPr>
              <a:t>Feldkamp ML, Reefhuis J, Kucik J et al. Case-control study of self reported genitourinary infections and risk of gastroschisis: findings from the national birth defects prevention study, 1997-2003. BMJ. 2008 Jun  1;336(7658):1420-3. </a:t>
            </a:r>
          </a:p>
          <a:p>
            <a:pPr marL="514350" indent="-514350">
              <a:buFont typeface="+mj-lt"/>
              <a:buAutoNum type="arabicPeriod" startAt="10"/>
            </a:pPr>
            <a:r>
              <a:rPr lang="en-US" dirty="0" smtClean="0">
                <a:solidFill>
                  <a:srgbClr val="002060"/>
                </a:solidFill>
              </a:rPr>
              <a:t>Mastroiacovo P. Risk factors for gastroschisis. BMJ. 2008 Jun 21;336(7658):1386-7.</a:t>
            </a:r>
          </a:p>
          <a:p>
            <a:pPr marL="514350" indent="-514350">
              <a:buFont typeface="+mj-lt"/>
              <a:buAutoNum type="arabicPeriod" startAt="10"/>
            </a:pPr>
            <a:r>
              <a:rPr lang="en-US" dirty="0" smtClean="0">
                <a:solidFill>
                  <a:srgbClr val="002060"/>
                </a:solidFill>
              </a:rPr>
              <a:t>Feldkamp ML, Meyer RE, </a:t>
            </a:r>
            <a:r>
              <a:rPr lang="en-US" dirty="0" err="1" smtClean="0">
                <a:solidFill>
                  <a:srgbClr val="002060"/>
                </a:solidFill>
              </a:rPr>
              <a:t>Krikov</a:t>
            </a:r>
            <a:r>
              <a:rPr lang="en-US" dirty="0" smtClean="0">
                <a:solidFill>
                  <a:srgbClr val="002060"/>
                </a:solidFill>
              </a:rPr>
              <a:t> S, </a:t>
            </a:r>
            <a:r>
              <a:rPr lang="en-US" dirty="0" err="1" smtClean="0">
                <a:solidFill>
                  <a:srgbClr val="002060"/>
                </a:solidFill>
              </a:rPr>
              <a:t>Botto</a:t>
            </a:r>
            <a:r>
              <a:rPr lang="en-US" dirty="0" smtClean="0">
                <a:solidFill>
                  <a:srgbClr val="002060"/>
                </a:solidFill>
              </a:rPr>
              <a:t> LD. Acetaminophen use in pregnancy and  risk of birth defects: findings from the National Birth Defects Prevention Study. </a:t>
            </a:r>
            <a:r>
              <a:rPr lang="en-US" dirty="0" err="1" smtClean="0">
                <a:solidFill>
                  <a:srgbClr val="002060"/>
                </a:solidFill>
              </a:rPr>
              <a:t>Obstet</a:t>
            </a:r>
            <a:r>
              <a:rPr lang="en-US" dirty="0" smtClean="0">
                <a:solidFill>
                  <a:srgbClr val="002060"/>
                </a:solidFill>
              </a:rPr>
              <a:t> Gynecol. 2010 Jan;115(1):109-15.</a:t>
            </a:r>
          </a:p>
          <a:p>
            <a:pPr marL="514350" indent="-514350">
              <a:buFont typeface="+mj-lt"/>
              <a:buAutoNum type="arabicPeriod" startAt="10"/>
            </a:pPr>
            <a:r>
              <a:rPr lang="en-US" dirty="0" err="1" smtClean="0">
                <a:solidFill>
                  <a:srgbClr val="002060"/>
                </a:solidFill>
              </a:rPr>
              <a:t>Rittler</a:t>
            </a:r>
            <a:r>
              <a:rPr lang="en-US" dirty="0" smtClean="0">
                <a:solidFill>
                  <a:srgbClr val="002060"/>
                </a:solidFill>
              </a:rPr>
              <a:t> M, Castilla EE, Chambers C, Lopez-</a:t>
            </a:r>
            <a:r>
              <a:rPr lang="en-US" dirty="0" err="1" smtClean="0">
                <a:solidFill>
                  <a:srgbClr val="002060"/>
                </a:solidFill>
              </a:rPr>
              <a:t>Camelo</a:t>
            </a:r>
            <a:r>
              <a:rPr lang="en-US" dirty="0" smtClean="0">
                <a:solidFill>
                  <a:srgbClr val="002060"/>
                </a:solidFill>
              </a:rPr>
              <a:t> JS. Risk for gastroschisis in </a:t>
            </a:r>
            <a:r>
              <a:rPr lang="en-US" dirty="0" err="1" smtClean="0">
                <a:solidFill>
                  <a:srgbClr val="002060"/>
                </a:solidFill>
              </a:rPr>
              <a:t>primigravidity</a:t>
            </a:r>
            <a:r>
              <a:rPr lang="en-US" dirty="0" smtClean="0">
                <a:solidFill>
                  <a:srgbClr val="002060"/>
                </a:solidFill>
              </a:rPr>
              <a:t>, length of sexual cohabitation, and change in paternity. Birth Defects Res A </a:t>
            </a:r>
            <a:r>
              <a:rPr lang="en-US" dirty="0" err="1" smtClean="0">
                <a:solidFill>
                  <a:srgbClr val="002060"/>
                </a:solidFill>
              </a:rPr>
              <a:t>Clin</a:t>
            </a:r>
            <a:r>
              <a:rPr lang="en-US" dirty="0" smtClean="0">
                <a:solidFill>
                  <a:srgbClr val="002060"/>
                </a:solidFill>
              </a:rPr>
              <a:t> </a:t>
            </a:r>
            <a:r>
              <a:rPr lang="en-US" dirty="0" err="1" smtClean="0">
                <a:solidFill>
                  <a:srgbClr val="002060"/>
                </a:solidFill>
              </a:rPr>
              <a:t>Mol</a:t>
            </a:r>
            <a:r>
              <a:rPr lang="en-US" dirty="0" smtClean="0">
                <a:solidFill>
                  <a:srgbClr val="002060"/>
                </a:solidFill>
              </a:rPr>
              <a:t> </a:t>
            </a:r>
            <a:r>
              <a:rPr lang="en-US" dirty="0" err="1" smtClean="0">
                <a:solidFill>
                  <a:srgbClr val="002060"/>
                </a:solidFill>
              </a:rPr>
              <a:t>Teratol</a:t>
            </a:r>
            <a:r>
              <a:rPr lang="en-US" dirty="0" smtClean="0">
                <a:solidFill>
                  <a:srgbClr val="002060"/>
                </a:solidFill>
              </a:rPr>
              <a:t>. 2007 Jun;79(6):483-7.  </a:t>
            </a:r>
          </a:p>
          <a:p>
            <a:pPr marL="514350" indent="-514350">
              <a:buFont typeface="+mj-lt"/>
              <a:buAutoNum type="arabicPeriod" startAt="10"/>
            </a:pPr>
            <a:r>
              <a:rPr lang="en-US" dirty="0" smtClean="0">
                <a:solidFill>
                  <a:srgbClr val="002060"/>
                </a:solidFill>
              </a:rPr>
              <a:t>Chambers CD, Chen BH, </a:t>
            </a:r>
            <a:r>
              <a:rPr lang="en-US" dirty="0" err="1" smtClean="0">
                <a:solidFill>
                  <a:srgbClr val="002060"/>
                </a:solidFill>
              </a:rPr>
              <a:t>Kalla</a:t>
            </a:r>
            <a:r>
              <a:rPr lang="en-US" dirty="0" smtClean="0">
                <a:solidFill>
                  <a:srgbClr val="002060"/>
                </a:solidFill>
              </a:rPr>
              <a:t> K, Jernigan L, Jones KL. Novel risk factor in gastroschisis: change of paternity. Am J Med Genet A. 2007 Apr 1;143(7):653-9.</a:t>
            </a:r>
          </a:p>
          <a:p>
            <a:pPr marL="514350" indent="-514350">
              <a:buFont typeface="+mj-lt"/>
              <a:buAutoNum type="arabicPeriod" startAt="10"/>
            </a:pPr>
            <a:r>
              <a:rPr lang="en-US" dirty="0" smtClean="0">
                <a:solidFill>
                  <a:srgbClr val="002060"/>
                </a:solidFill>
              </a:rPr>
              <a:t>Tinker SC, Reefhuis J, Dellinger AM, Jamieson DJ. Maternal injuries during the </a:t>
            </a:r>
            <a:r>
              <a:rPr lang="en-US" dirty="0" err="1" smtClean="0">
                <a:solidFill>
                  <a:srgbClr val="002060"/>
                </a:solidFill>
              </a:rPr>
              <a:t>periconceptional</a:t>
            </a:r>
            <a:r>
              <a:rPr lang="en-US" dirty="0" smtClean="0">
                <a:solidFill>
                  <a:srgbClr val="002060"/>
                </a:solidFill>
              </a:rPr>
              <a:t> period and the risk of birth defects, National Birth Defects Prevention Study, 1997-2005. </a:t>
            </a:r>
            <a:r>
              <a:rPr lang="en-US" dirty="0" err="1" smtClean="0">
                <a:solidFill>
                  <a:srgbClr val="002060"/>
                </a:solidFill>
              </a:rPr>
              <a:t>Paediatr</a:t>
            </a:r>
            <a:r>
              <a:rPr lang="en-US" dirty="0" smtClean="0">
                <a:solidFill>
                  <a:srgbClr val="002060"/>
                </a:solidFill>
              </a:rPr>
              <a:t> </a:t>
            </a:r>
            <a:r>
              <a:rPr lang="en-US" dirty="0" err="1" smtClean="0">
                <a:solidFill>
                  <a:srgbClr val="002060"/>
                </a:solidFill>
              </a:rPr>
              <a:t>Perinat</a:t>
            </a:r>
            <a:r>
              <a:rPr lang="en-US" dirty="0" smtClean="0">
                <a:solidFill>
                  <a:srgbClr val="002060"/>
                </a:solidFill>
              </a:rPr>
              <a:t> </a:t>
            </a:r>
            <a:r>
              <a:rPr lang="en-US" dirty="0" err="1" smtClean="0">
                <a:solidFill>
                  <a:srgbClr val="002060"/>
                </a:solidFill>
              </a:rPr>
              <a:t>Epidemiol</a:t>
            </a:r>
            <a:r>
              <a:rPr lang="en-US" dirty="0" smtClean="0">
                <a:solidFill>
                  <a:srgbClr val="002060"/>
                </a:solidFill>
              </a:rPr>
              <a:t>. 2011 Sep;25(5):487-96.</a:t>
            </a:r>
          </a:p>
          <a:p>
            <a:pPr marL="514350" indent="-514350">
              <a:buFont typeface="+mj-lt"/>
              <a:buAutoNum type="arabicPeriod" startAt="10"/>
            </a:pPr>
            <a:r>
              <a:rPr lang="en-US" dirty="0" err="1" smtClean="0">
                <a:solidFill>
                  <a:srgbClr val="002060"/>
                </a:solidFill>
              </a:rPr>
              <a:t>Lupo</a:t>
            </a:r>
            <a:r>
              <a:rPr lang="en-US" dirty="0" smtClean="0">
                <a:solidFill>
                  <a:srgbClr val="002060"/>
                </a:solidFill>
              </a:rPr>
              <a:t> PJ, </a:t>
            </a:r>
            <a:r>
              <a:rPr lang="en-US" dirty="0" err="1" smtClean="0">
                <a:solidFill>
                  <a:srgbClr val="002060"/>
                </a:solidFill>
              </a:rPr>
              <a:t>Langlois</a:t>
            </a:r>
            <a:r>
              <a:rPr lang="en-US" dirty="0" smtClean="0">
                <a:solidFill>
                  <a:srgbClr val="002060"/>
                </a:solidFill>
              </a:rPr>
              <a:t> PH, Reefhuis et al.  Maternal occupational exposure to polycyclic aromatic hydrocarbons: effects on gastroschisis among offspring in the National Birth Defects Prevention Study. Environ Health </a:t>
            </a:r>
            <a:r>
              <a:rPr lang="en-US" dirty="0" err="1" smtClean="0">
                <a:solidFill>
                  <a:srgbClr val="002060"/>
                </a:solidFill>
              </a:rPr>
              <a:t>Perspect</a:t>
            </a:r>
            <a:r>
              <a:rPr lang="en-US" dirty="0" smtClean="0">
                <a:solidFill>
                  <a:srgbClr val="002060"/>
                </a:solidFill>
              </a:rPr>
              <a:t>. 2012 Jun;120(6):910-5.</a:t>
            </a:r>
          </a:p>
          <a:p>
            <a:pPr marL="514350" indent="-514350">
              <a:buFont typeface="+mj-lt"/>
              <a:buAutoNum type="arabicPeriod" startAt="10"/>
            </a:pPr>
            <a:r>
              <a:rPr lang="en-US" dirty="0" smtClean="0">
                <a:solidFill>
                  <a:srgbClr val="002060"/>
                </a:solidFill>
              </a:rPr>
              <a:t>Waller SA, Paul K, Peterson SE, </a:t>
            </a:r>
            <a:r>
              <a:rPr lang="en-US" dirty="0" err="1" smtClean="0">
                <a:solidFill>
                  <a:srgbClr val="002060"/>
                </a:solidFill>
              </a:rPr>
              <a:t>Hitti</a:t>
            </a:r>
            <a:r>
              <a:rPr lang="en-US" dirty="0" smtClean="0">
                <a:solidFill>
                  <a:srgbClr val="002060"/>
                </a:solidFill>
              </a:rPr>
              <a:t> JE. Agricultural-related chemical exposures, season of conception, and risk of gastroschisis in Washington State. Am J </a:t>
            </a:r>
            <a:r>
              <a:rPr lang="en-US" dirty="0" err="1" smtClean="0">
                <a:solidFill>
                  <a:srgbClr val="002060"/>
                </a:solidFill>
              </a:rPr>
              <a:t>Obstet</a:t>
            </a:r>
            <a:r>
              <a:rPr lang="en-US" dirty="0" smtClean="0">
                <a:solidFill>
                  <a:srgbClr val="002060"/>
                </a:solidFill>
              </a:rPr>
              <a:t> Gynecol. 2010 Mar;202(3):241.e1-6. </a:t>
            </a:r>
          </a:p>
          <a:p>
            <a:pPr marL="514350" indent="-514350">
              <a:buFont typeface="+mj-lt"/>
              <a:buAutoNum type="arabicPeriod" startAt="10"/>
            </a:pPr>
            <a:r>
              <a:rPr lang="en-US" dirty="0" err="1" smtClean="0">
                <a:solidFill>
                  <a:srgbClr val="002060"/>
                </a:solidFill>
              </a:rPr>
              <a:t>Mattix</a:t>
            </a:r>
            <a:r>
              <a:rPr lang="en-US" dirty="0" smtClean="0">
                <a:solidFill>
                  <a:srgbClr val="002060"/>
                </a:solidFill>
              </a:rPr>
              <a:t> KD, Winchester PD, Scherer LR. Incidence of abdominal wall defects is related to surface water atrazine and nitrate levels. J </a:t>
            </a:r>
            <a:r>
              <a:rPr lang="en-US" dirty="0" err="1" smtClean="0">
                <a:solidFill>
                  <a:srgbClr val="002060"/>
                </a:solidFill>
              </a:rPr>
              <a:t>Pediatr</a:t>
            </a:r>
            <a:r>
              <a:rPr lang="en-US" dirty="0" smtClean="0">
                <a:solidFill>
                  <a:srgbClr val="002060"/>
                </a:solidFill>
              </a:rPr>
              <a:t> Surg. 2007 Jun;42(6):947-9. </a:t>
            </a:r>
          </a:p>
          <a:p>
            <a:pPr marL="514350" indent="-514350">
              <a:buFont typeface="+mj-lt"/>
              <a:buAutoNum type="arabicPeriod" startAt="10"/>
            </a:pPr>
            <a:r>
              <a:rPr lang="en-US" dirty="0" err="1" smtClean="0">
                <a:solidFill>
                  <a:srgbClr val="002060"/>
                </a:solidFill>
              </a:rPr>
              <a:t>Kielb</a:t>
            </a:r>
            <a:r>
              <a:rPr lang="en-US" dirty="0" smtClean="0">
                <a:solidFill>
                  <a:srgbClr val="002060"/>
                </a:solidFill>
              </a:rPr>
              <a:t> C, Lin S, </a:t>
            </a:r>
            <a:r>
              <a:rPr lang="en-US" dirty="0" err="1" smtClean="0">
                <a:solidFill>
                  <a:srgbClr val="002060"/>
                </a:solidFill>
              </a:rPr>
              <a:t>Herdt-Losavio</a:t>
            </a:r>
            <a:r>
              <a:rPr lang="en-US" dirty="0" smtClean="0">
                <a:solidFill>
                  <a:srgbClr val="002060"/>
                </a:solidFill>
              </a:rPr>
              <a:t> M et al.  Maternal </a:t>
            </a:r>
            <a:r>
              <a:rPr lang="en-US" dirty="0" err="1" smtClean="0">
                <a:solidFill>
                  <a:srgbClr val="002060"/>
                </a:solidFill>
              </a:rPr>
              <a:t>periconceptional</a:t>
            </a:r>
            <a:r>
              <a:rPr lang="en-US" dirty="0" smtClean="0">
                <a:solidFill>
                  <a:srgbClr val="002060"/>
                </a:solidFill>
              </a:rPr>
              <a:t> occupational exposure to pesticides and selected musculoskeletal birth defects. </a:t>
            </a:r>
            <a:r>
              <a:rPr lang="en-US" dirty="0" err="1" smtClean="0">
                <a:solidFill>
                  <a:srgbClr val="002060"/>
                </a:solidFill>
              </a:rPr>
              <a:t>Int</a:t>
            </a:r>
            <a:r>
              <a:rPr lang="en-US" dirty="0" smtClean="0">
                <a:solidFill>
                  <a:srgbClr val="002060"/>
                </a:solidFill>
              </a:rPr>
              <a:t> J </a:t>
            </a:r>
            <a:r>
              <a:rPr lang="en-US" dirty="0" err="1" smtClean="0">
                <a:solidFill>
                  <a:srgbClr val="002060"/>
                </a:solidFill>
              </a:rPr>
              <a:t>Hyg</a:t>
            </a:r>
            <a:r>
              <a:rPr lang="en-US" dirty="0" smtClean="0">
                <a:solidFill>
                  <a:srgbClr val="002060"/>
                </a:solidFill>
              </a:rPr>
              <a:t> Environ Health.  2013 Jun 20.</a:t>
            </a:r>
          </a:p>
          <a:p>
            <a:pPr marL="514350" indent="-514350">
              <a:buFont typeface="+mj-lt"/>
              <a:buAutoNum type="arabicPeriod" startAt="10"/>
            </a:pPr>
            <a:endParaRPr lang="en-US" dirty="0" smtClean="0">
              <a:solidFill>
                <a:srgbClr val="002060"/>
              </a:solidFill>
            </a:endParaRPr>
          </a:p>
          <a:p>
            <a:pPr marL="514350" indent="-514350">
              <a:buFont typeface="+mj-lt"/>
              <a:buAutoNum type="arabicPeriod" startAt="10"/>
            </a:pPr>
            <a:endParaRPr lang="en-US" dirty="0" smtClean="0">
              <a:solidFill>
                <a:srgbClr val="002060"/>
              </a:solidFill>
            </a:endParaRPr>
          </a:p>
          <a:p>
            <a:pPr marL="514350" indent="-514350">
              <a:buFont typeface="+mj-lt"/>
              <a:buAutoNum type="arabicPeriod" startAt="10"/>
            </a:pPr>
            <a:endParaRPr lang="en-US" dirty="0" smtClean="0">
              <a:solidFill>
                <a:srgbClr val="002060"/>
              </a:solidFill>
            </a:endParaRPr>
          </a:p>
          <a:p>
            <a:pPr marL="514350" indent="-514350">
              <a:buFont typeface="+mj-lt"/>
              <a:buAutoNum type="arabicPeriod" startAt="10"/>
            </a:pPr>
            <a:endParaRPr lang="en-US" dirty="0" smtClean="0">
              <a:solidFill>
                <a:srgbClr val="002060"/>
              </a:solidFill>
            </a:endParaRPr>
          </a:p>
          <a:p>
            <a:pPr marL="514350" indent="-514350">
              <a:buFont typeface="+mj-lt"/>
              <a:buAutoNum type="arabicPeriod" startAt="10"/>
            </a:pPr>
            <a:endParaRPr lang="en-US" dirty="0">
              <a:solidFill>
                <a:srgbClr val="002060"/>
              </a:solidFill>
            </a:endParaRPr>
          </a:p>
        </p:txBody>
      </p:sp>
      <p:sp>
        <p:nvSpPr>
          <p:cNvPr id="5" name="Titolo 1"/>
          <p:cNvSpPr>
            <a:spLocks noGrp="1"/>
          </p:cNvSpPr>
          <p:nvPr>
            <p:ph type="title"/>
          </p:nvPr>
        </p:nvSpPr>
        <p:spPr>
          <a:xfrm>
            <a:off x="457200" y="197768"/>
            <a:ext cx="8229600" cy="854968"/>
          </a:xfrm>
        </p:spPr>
        <p:txBody>
          <a:bodyPr>
            <a:normAutofit/>
          </a:bodyPr>
          <a:lstStyle/>
          <a:p>
            <a:r>
              <a:rPr lang="en-US" b="1" dirty="0" smtClean="0">
                <a:solidFill>
                  <a:srgbClr val="0070C0"/>
                </a:solidFill>
              </a:rPr>
              <a:t>References </a:t>
            </a:r>
            <a:endParaRPr lang="en-US" b="1" dirty="0">
              <a:solidFill>
                <a:srgbClr val="0070C0"/>
              </a:solidFill>
            </a:endParaRPr>
          </a:p>
        </p:txBody>
      </p:sp>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rgbClr val="002060"/>
                </a:solidFill>
                <a:latin typeface="Calibri" pitchFamily="34" charset="0"/>
              </a:rPr>
              <a:t>Gastroschisis</a:t>
            </a:r>
            <a:r>
              <a:rPr lang="en-US" sz="1100" b="1" dirty="0" smtClean="0">
                <a:latin typeface="Calibri" pitchFamily="34" charset="0"/>
              </a:rPr>
              <a:t>                                                                                                                                                                                                                                          </a:t>
            </a:r>
            <a:r>
              <a:rPr lang="en-US" sz="1000" dirty="0" smtClean="0">
                <a:latin typeface="Calibri" pitchFamily="34" charset="0"/>
                <a:cs typeface="+mn-cs"/>
              </a:rPr>
              <a:t>|  </a:t>
            </a:r>
            <a:fld id="{4F5FC554-56D4-46C3-91CC-42DA98CF391D}" type="slidenum">
              <a:rPr lang="en-US" sz="1000" smtClean="0">
                <a:latin typeface="Calibri" pitchFamily="34" charset="0"/>
                <a:cs typeface="+mn-cs"/>
              </a:rPr>
              <a:pPr fontAlgn="auto">
                <a:spcBef>
                  <a:spcPts val="0"/>
                </a:spcBef>
                <a:spcAft>
                  <a:spcPts val="0"/>
                </a:spcAft>
                <a:defRPr/>
              </a:pPr>
              <a:t>14</a:t>
            </a:fld>
            <a:endParaRPr lang="en-US" sz="1000" dirty="0">
              <a:latin typeface="Calibri"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Learning Objectives</a:t>
            </a:r>
            <a:endParaRPr lang="en-US" sz="3200" b="1" dirty="0">
              <a:solidFill>
                <a:srgbClr val="0070C0"/>
              </a:solidFill>
            </a:endParaRPr>
          </a:p>
        </p:txBody>
      </p:sp>
      <p:sp>
        <p:nvSpPr>
          <p:cNvPr id="3" name="Content Placeholder 2"/>
          <p:cNvSpPr>
            <a:spLocks noGrp="1"/>
          </p:cNvSpPr>
          <p:nvPr>
            <p:ph idx="1"/>
          </p:nvPr>
        </p:nvSpPr>
        <p:spPr/>
        <p:txBody>
          <a:bodyPr>
            <a:normAutofit/>
          </a:bodyPr>
          <a:lstStyle/>
          <a:p>
            <a:pPr>
              <a:buClr>
                <a:schemeClr val="tx2"/>
              </a:buClr>
            </a:pPr>
            <a:r>
              <a:rPr lang="en-US" sz="2800" dirty="0" smtClean="0">
                <a:solidFill>
                  <a:schemeClr val="tx2"/>
                </a:solidFill>
              </a:rPr>
              <a:t>By the end of this presentation participants will be able to</a:t>
            </a:r>
          </a:p>
          <a:p>
            <a:pPr lvl="1">
              <a:buClr>
                <a:schemeClr val="tx2"/>
              </a:buClr>
              <a:buFont typeface="Arial" panose="020B0604020202020204" pitchFamily="34" charset="0"/>
              <a:buChar char="•"/>
            </a:pPr>
            <a:r>
              <a:rPr lang="en-US" dirty="0" smtClean="0">
                <a:solidFill>
                  <a:schemeClr val="tx2"/>
                </a:solidFill>
                <a:cs typeface="Arial" pitchFamily="34" charset="0"/>
              </a:rPr>
              <a:t>Describe </a:t>
            </a:r>
            <a:r>
              <a:rPr lang="en-US" dirty="0">
                <a:solidFill>
                  <a:schemeClr val="tx2"/>
                </a:solidFill>
                <a:cs typeface="Arial" pitchFamily="34" charset="0"/>
              </a:rPr>
              <a:t>clinical features of </a:t>
            </a:r>
            <a:r>
              <a:rPr lang="en-US" dirty="0" smtClean="0">
                <a:solidFill>
                  <a:schemeClr val="tx2"/>
                </a:solidFill>
              </a:rPr>
              <a:t>gastroschisis</a:t>
            </a:r>
            <a:endParaRPr lang="en-US" dirty="0" smtClean="0">
              <a:solidFill>
                <a:schemeClr val="tx2"/>
              </a:solidFill>
              <a:cs typeface="Arial" pitchFamily="34" charset="0"/>
            </a:endParaRPr>
          </a:p>
          <a:p>
            <a:pPr lvl="1">
              <a:buClr>
                <a:schemeClr val="tx2"/>
              </a:buClr>
              <a:buFont typeface="Arial" panose="020B0604020202020204" pitchFamily="34" charset="0"/>
              <a:buChar char="•"/>
            </a:pPr>
            <a:r>
              <a:rPr lang="en-US" dirty="0">
                <a:solidFill>
                  <a:schemeClr val="tx2"/>
                </a:solidFill>
                <a:cs typeface="Arial" pitchFamily="34" charset="0"/>
              </a:rPr>
              <a:t>Understand </a:t>
            </a:r>
            <a:r>
              <a:rPr lang="en-US" dirty="0" smtClean="0">
                <a:solidFill>
                  <a:schemeClr val="tx2"/>
                </a:solidFill>
                <a:cs typeface="Arial" pitchFamily="34" charset="0"/>
              </a:rPr>
              <a:t>main </a:t>
            </a:r>
            <a:r>
              <a:rPr lang="en-US" dirty="0">
                <a:solidFill>
                  <a:schemeClr val="tx2"/>
                </a:solidFill>
                <a:cs typeface="Arial" pitchFamily="34" charset="0"/>
              </a:rPr>
              <a:t>epidemiological </a:t>
            </a:r>
            <a:r>
              <a:rPr lang="en-US" dirty="0" smtClean="0">
                <a:solidFill>
                  <a:schemeClr val="tx2"/>
                </a:solidFill>
                <a:cs typeface="Arial" pitchFamily="34" charset="0"/>
              </a:rPr>
              <a:t>features of </a:t>
            </a:r>
            <a:r>
              <a:rPr lang="en-US" dirty="0" smtClean="0">
                <a:solidFill>
                  <a:schemeClr val="tx2"/>
                </a:solidFill>
              </a:rPr>
              <a:t>gastroschisis</a:t>
            </a:r>
          </a:p>
          <a:p>
            <a:pPr lvl="1">
              <a:buClr>
                <a:schemeClr val="tx2"/>
              </a:buClr>
              <a:buFont typeface="Arial" panose="020B0604020202020204" pitchFamily="34" charset="0"/>
              <a:buChar char="•"/>
            </a:pPr>
            <a:r>
              <a:rPr lang="en-US" dirty="0" smtClean="0">
                <a:solidFill>
                  <a:schemeClr val="tx2"/>
                </a:solidFill>
                <a:cs typeface="Arial" pitchFamily="34" charset="0"/>
              </a:rPr>
              <a:t>Apply helpful </a:t>
            </a:r>
            <a:r>
              <a:rPr lang="en-US" dirty="0">
                <a:solidFill>
                  <a:schemeClr val="tx2"/>
                </a:solidFill>
                <a:cs typeface="Arial" pitchFamily="34" charset="0"/>
              </a:rPr>
              <a:t>tips for coding and </a:t>
            </a:r>
            <a:r>
              <a:rPr lang="en-US" dirty="0" smtClean="0">
                <a:solidFill>
                  <a:schemeClr val="tx2"/>
                </a:solidFill>
                <a:cs typeface="Arial" pitchFamily="34" charset="0"/>
              </a:rPr>
              <a:t>reporting</a:t>
            </a:r>
          </a:p>
          <a:p>
            <a:pPr lvl="1">
              <a:buClr>
                <a:schemeClr val="tx2"/>
              </a:buClr>
              <a:buFont typeface="Arial" panose="020B0604020202020204" pitchFamily="34" charset="0"/>
              <a:buChar char="•"/>
            </a:pPr>
            <a:r>
              <a:rPr lang="en-US" dirty="0" smtClean="0">
                <a:solidFill>
                  <a:schemeClr val="tx2"/>
                </a:solidFill>
                <a:cs typeface="Arial" pitchFamily="34" charset="0"/>
              </a:rPr>
              <a:t>Recognize the differences between gastroschisis and </a:t>
            </a:r>
            <a:r>
              <a:rPr lang="en-US" dirty="0" err="1" smtClean="0">
                <a:solidFill>
                  <a:schemeClr val="tx2"/>
                </a:solidFill>
                <a:cs typeface="Arial" pitchFamily="34" charset="0"/>
              </a:rPr>
              <a:t>omphalocele</a:t>
            </a:r>
            <a:endParaRPr lang="en-US" dirty="0">
              <a:solidFill>
                <a:schemeClr val="tx2"/>
              </a:solidFill>
              <a:cs typeface="Arial" pitchFamily="34" charset="0"/>
            </a:endParaRPr>
          </a:p>
          <a:p>
            <a:pPr lvl="1"/>
            <a:endParaRPr lang="en-US" dirty="0" smtClean="0">
              <a:solidFill>
                <a:srgbClr val="002060"/>
              </a:solidFill>
            </a:endParaRPr>
          </a:p>
          <a:p>
            <a:pPr marL="457200" lvl="1" indent="0">
              <a:buNone/>
            </a:pPr>
            <a:endParaRPr lang="en-US" dirty="0">
              <a:solidFill>
                <a:srgbClr val="002060"/>
              </a:solidFill>
            </a:endParaRP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a:solidFill>
                  <a:srgbClr val="002060"/>
                </a:solidFill>
                <a:latin typeface="Calibri" pitchFamily="34" charset="0"/>
              </a:rPr>
              <a:t>Gastroschisis                                                </a:t>
            </a:r>
            <a:r>
              <a:rPr lang="en-US" sz="1100" b="1" dirty="0" smtClean="0">
                <a:solidFill>
                  <a:srgbClr val="002060"/>
                </a:solidFill>
                <a:latin typeface="Calibri" pitchFamily="34" charset="0"/>
              </a:rPr>
              <a:t>                                                                                                            			</a:t>
            </a:r>
            <a:r>
              <a:rPr lang="en-U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a:defRPr/>
              </a:pPr>
              <a:t>2</a:t>
            </a:fld>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69743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623224" y="3487908"/>
            <a:ext cx="3456384" cy="2721247"/>
            <a:chOff x="623224" y="3487908"/>
            <a:chExt cx="3456384" cy="2721247"/>
          </a:xfrm>
        </p:grpSpPr>
        <p:pic>
          <p:nvPicPr>
            <p:cNvPr id="39938" name="Picture 2"/>
            <p:cNvPicPr>
              <a:picLocks noChangeAspect="1" noChangeArrowheads="1"/>
            </p:cNvPicPr>
            <p:nvPr/>
          </p:nvPicPr>
          <p:blipFill>
            <a:blip r:embed="rId3" cstate="print"/>
            <a:srcRect/>
            <a:stretch>
              <a:fillRect/>
            </a:stretch>
          </p:blipFill>
          <p:spPr bwMode="auto">
            <a:xfrm>
              <a:off x="695232" y="3487908"/>
              <a:ext cx="3384376" cy="2448604"/>
            </a:xfrm>
            <a:prstGeom prst="rect">
              <a:avLst/>
            </a:prstGeom>
            <a:noFill/>
            <a:ln w="9525">
              <a:solidFill>
                <a:srgbClr val="002060"/>
              </a:solidFill>
              <a:miter lim="800000"/>
              <a:headEnd/>
              <a:tailEnd/>
            </a:ln>
          </p:spPr>
        </p:pic>
        <p:sp>
          <p:nvSpPr>
            <p:cNvPr id="8" name="Rettangolo 7"/>
            <p:cNvSpPr/>
            <p:nvPr/>
          </p:nvSpPr>
          <p:spPr>
            <a:xfrm>
              <a:off x="623224" y="5978323"/>
              <a:ext cx="3444720" cy="230832"/>
            </a:xfrm>
            <a:prstGeom prst="rect">
              <a:avLst/>
            </a:prstGeom>
          </p:spPr>
          <p:txBody>
            <a:bodyPr wrap="square">
              <a:spAutoFit/>
            </a:bodyPr>
            <a:lstStyle/>
            <a:p>
              <a:r>
                <a:rPr lang="en-US" sz="900" dirty="0" smtClean="0">
                  <a:solidFill>
                    <a:schemeClr val="tx2"/>
                  </a:solidFill>
                </a:rPr>
                <a:t>http://www.cdc.gov/ncbddd/birthdefects/Gastroschisis-graphic.html</a:t>
              </a:r>
              <a:endParaRPr lang="en-US" sz="900" dirty="0">
                <a:solidFill>
                  <a:schemeClr val="tx2"/>
                </a:solidFill>
              </a:endParaRPr>
            </a:p>
          </p:txBody>
        </p:sp>
      </p:grpSp>
      <p:pic>
        <p:nvPicPr>
          <p:cNvPr id="2050" name="Picture 2" descr="\\cdc.gov\private\M319\ile9\Global  inicitaive\surveillance manual\2013 atlas\ECLAMC\1264049152-314x3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16200000">
            <a:off x="5563067" y="3920098"/>
            <a:ext cx="2808727" cy="194434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o 13"/>
          <p:cNvGrpSpPr/>
          <p:nvPr/>
        </p:nvGrpSpPr>
        <p:grpSpPr>
          <a:xfrm>
            <a:off x="2771803" y="3068960"/>
            <a:ext cx="3960437" cy="1584176"/>
            <a:chOff x="2771803" y="2852936"/>
            <a:chExt cx="3960437" cy="1584176"/>
          </a:xfrm>
        </p:grpSpPr>
        <p:sp>
          <p:nvSpPr>
            <p:cNvPr id="9" name="CasellaDiTesto 8"/>
            <p:cNvSpPr txBox="1"/>
            <p:nvPr/>
          </p:nvSpPr>
          <p:spPr>
            <a:xfrm>
              <a:off x="3563888" y="2852936"/>
              <a:ext cx="1708032" cy="400110"/>
            </a:xfrm>
            <a:prstGeom prst="rect">
              <a:avLst/>
            </a:prstGeom>
            <a:noFill/>
          </p:spPr>
          <p:txBody>
            <a:bodyPr wrap="none" rtlCol="0">
              <a:spAutoFit/>
            </a:bodyPr>
            <a:lstStyle/>
            <a:p>
              <a:r>
                <a:rPr lang="it-IT" sz="2000" b="1" dirty="0" smtClean="0">
                  <a:solidFill>
                    <a:schemeClr val="tx2"/>
                  </a:solidFill>
                </a:rPr>
                <a:t>Umbilical cord</a:t>
              </a:r>
              <a:endParaRPr lang="it-IT" sz="2000" b="1" dirty="0">
                <a:solidFill>
                  <a:schemeClr val="tx2"/>
                </a:solidFill>
              </a:endParaRPr>
            </a:p>
          </p:txBody>
        </p:sp>
        <p:cxnSp>
          <p:nvCxnSpPr>
            <p:cNvPr id="11" name="Connettore 2 10"/>
            <p:cNvCxnSpPr>
              <a:stCxn id="9" idx="2"/>
            </p:cNvCxnSpPr>
            <p:nvPr/>
          </p:nvCxnSpPr>
          <p:spPr>
            <a:xfrm flipH="1">
              <a:off x="2771803" y="3253046"/>
              <a:ext cx="1646101" cy="104005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2"/>
            </p:cNvCxnSpPr>
            <p:nvPr/>
          </p:nvCxnSpPr>
          <p:spPr>
            <a:xfrm>
              <a:off x="4417904" y="3253046"/>
              <a:ext cx="2314336" cy="118406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title"/>
          </p:nvPr>
        </p:nvSpPr>
        <p:spPr/>
        <p:txBody>
          <a:bodyPr/>
          <a:lstStyle/>
          <a:p>
            <a:r>
              <a:rPr lang="en-US" b="1" dirty="0" smtClean="0">
                <a:solidFill>
                  <a:schemeClr val="tx2"/>
                </a:solidFill>
              </a:rPr>
              <a:t>Definition</a:t>
            </a:r>
            <a:endParaRPr lang="en-US" b="1" dirty="0">
              <a:solidFill>
                <a:schemeClr val="tx2"/>
              </a:solidFill>
            </a:endParaRPr>
          </a:p>
        </p:txBody>
      </p:sp>
      <p:sp>
        <p:nvSpPr>
          <p:cNvPr id="4" name="CasellaDiTesto 3"/>
          <p:cNvSpPr txBox="1"/>
          <p:nvPr/>
        </p:nvSpPr>
        <p:spPr>
          <a:xfrm>
            <a:off x="611560" y="1196752"/>
            <a:ext cx="8064896" cy="830997"/>
          </a:xfrm>
          <a:prstGeom prst="rect">
            <a:avLst/>
          </a:prstGeom>
          <a:solidFill>
            <a:schemeClr val="accent5">
              <a:lumMod val="20000"/>
              <a:lumOff val="80000"/>
            </a:schemeClr>
          </a:solidFill>
          <a:ln>
            <a:solidFill>
              <a:srgbClr val="002060"/>
            </a:solidFill>
          </a:ln>
        </p:spPr>
        <p:txBody>
          <a:bodyPr wrap="square" rtlCol="0">
            <a:spAutoFit/>
          </a:bodyPr>
          <a:lstStyle/>
          <a:p>
            <a:r>
              <a:rPr lang="en-US" sz="1600" dirty="0" smtClean="0">
                <a:solidFill>
                  <a:schemeClr val="tx2"/>
                </a:solidFill>
              </a:rPr>
              <a:t>Defect (</a:t>
            </a:r>
            <a:r>
              <a:rPr lang="en-US" sz="1600" dirty="0" err="1" smtClean="0">
                <a:solidFill>
                  <a:schemeClr val="tx2"/>
                </a:solidFill>
              </a:rPr>
              <a:t>schisis</a:t>
            </a:r>
            <a:r>
              <a:rPr lang="en-US" sz="1600" dirty="0" smtClean="0">
                <a:solidFill>
                  <a:schemeClr val="tx2"/>
                </a:solidFill>
              </a:rPr>
              <a:t>) of the anterior abdominal wall, accompanied by herniation of the small and part of the large intestines, and occasionally other abdominal organs, into the amniotic cavity, and not in the umbilical cord.</a:t>
            </a:r>
          </a:p>
        </p:txBody>
      </p:sp>
      <p:sp>
        <p:nvSpPr>
          <p:cNvPr id="1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n-US" sz="1000" dirty="0">
              <a:solidFill>
                <a:schemeClr val="tx2"/>
              </a:solidFill>
              <a:latin typeface="Calibri" pitchFamily="34" charset="0"/>
              <a:cs typeface="+mn-cs"/>
            </a:endParaRPr>
          </a:p>
        </p:txBody>
      </p:sp>
      <p:sp>
        <p:nvSpPr>
          <p:cNvPr id="3" name="TextBox 2"/>
          <p:cNvSpPr txBox="1"/>
          <p:nvPr/>
        </p:nvSpPr>
        <p:spPr>
          <a:xfrm>
            <a:off x="7939604" y="5229200"/>
            <a:ext cx="1096893" cy="646331"/>
          </a:xfrm>
          <a:prstGeom prst="rect">
            <a:avLst/>
          </a:prstGeom>
          <a:noFill/>
        </p:spPr>
        <p:txBody>
          <a:bodyPr wrap="square" rtlCol="0">
            <a:spAutoFit/>
          </a:bodyPr>
          <a:lstStyle/>
          <a:p>
            <a:r>
              <a:rPr lang="en-US" sz="1200" dirty="0" smtClean="0">
                <a:solidFill>
                  <a:schemeClr val="tx2"/>
                </a:solidFill>
              </a:rPr>
              <a:t>Photo courtesy of: ECLAMC</a:t>
            </a:r>
            <a:endParaRPr lang="en-US" sz="12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b="1" dirty="0" smtClean="0">
                <a:solidFill>
                  <a:schemeClr val="tx2"/>
                </a:solidFill>
              </a:rPr>
              <a:t>Gastroschisis etiology: </a:t>
            </a:r>
            <a:br>
              <a:rPr lang="en-US" sz="3200" b="1" dirty="0" smtClean="0">
                <a:solidFill>
                  <a:schemeClr val="tx2"/>
                </a:solidFill>
              </a:rPr>
            </a:br>
            <a:r>
              <a:rPr lang="en-US" sz="3200" b="1" dirty="0" smtClean="0">
                <a:solidFill>
                  <a:schemeClr val="tx2"/>
                </a:solidFill>
              </a:rPr>
              <a:t>Disruption or Malformation?</a:t>
            </a:r>
            <a:endParaRPr lang="en-US" sz="3200" dirty="0">
              <a:solidFill>
                <a:schemeClr val="tx2"/>
              </a:solidFill>
            </a:endParaRPr>
          </a:p>
        </p:txBody>
      </p:sp>
      <p:sp>
        <p:nvSpPr>
          <p:cNvPr id="3" name="Segnaposto contenuto 2"/>
          <p:cNvSpPr>
            <a:spLocks noGrp="1"/>
          </p:cNvSpPr>
          <p:nvPr>
            <p:ph idx="1"/>
          </p:nvPr>
        </p:nvSpPr>
        <p:spPr/>
        <p:txBody>
          <a:bodyPr>
            <a:normAutofit/>
          </a:bodyPr>
          <a:lstStyle/>
          <a:p>
            <a:r>
              <a:rPr lang="en-US" sz="2200" b="1" dirty="0" smtClean="0">
                <a:solidFill>
                  <a:schemeClr val="tx2"/>
                </a:solidFill>
              </a:rPr>
              <a:t>Disruption</a:t>
            </a:r>
          </a:p>
          <a:p>
            <a:pPr lvl="1">
              <a:buFont typeface="Arial" panose="020B0604020202020204" pitchFamily="34" charset="0"/>
              <a:buChar char="•"/>
            </a:pPr>
            <a:r>
              <a:rPr lang="en-US" sz="2200" dirty="0" smtClean="0">
                <a:solidFill>
                  <a:schemeClr val="tx2"/>
                </a:solidFill>
              </a:rPr>
              <a:t>Vascular origin: abnormality of the omphalomesenteric artery, leading to infarction and necrosis of the base of umbilical cord with subsequent gut herniation*</a:t>
            </a:r>
          </a:p>
          <a:p>
            <a:r>
              <a:rPr lang="en-US" sz="2200" b="1" dirty="0" smtClean="0">
                <a:solidFill>
                  <a:schemeClr val="tx2"/>
                </a:solidFill>
              </a:rPr>
              <a:t>Malformation</a:t>
            </a:r>
          </a:p>
          <a:p>
            <a:pPr lvl="1">
              <a:buFont typeface="Arial" panose="020B0604020202020204" pitchFamily="34" charset="0"/>
              <a:buChar char="•"/>
            </a:pPr>
            <a:r>
              <a:rPr lang="en-US" sz="2200" dirty="0" smtClean="0">
                <a:solidFill>
                  <a:schemeClr val="tx2"/>
                </a:solidFill>
              </a:rPr>
              <a:t>Primary abnormality of body wall closure: occurrence proposed during the </a:t>
            </a:r>
            <a:r>
              <a:rPr lang="en-US" sz="2200" b="1" dirty="0" smtClean="0">
                <a:solidFill>
                  <a:schemeClr val="tx2"/>
                </a:solidFill>
              </a:rPr>
              <a:t>3rd  to 5th weeks </a:t>
            </a:r>
            <a:r>
              <a:rPr lang="en-US" sz="2200" dirty="0" smtClean="0">
                <a:solidFill>
                  <a:schemeClr val="tx2"/>
                </a:solidFill>
              </a:rPr>
              <a:t>(21-35 days)</a:t>
            </a:r>
            <a:r>
              <a:rPr lang="en-US" sz="2200" b="1" dirty="0" smtClean="0">
                <a:solidFill>
                  <a:schemeClr val="tx2"/>
                </a:solidFill>
              </a:rPr>
              <a:t> post-conception</a:t>
            </a:r>
            <a:r>
              <a:rPr lang="en-US" sz="2200" dirty="0" smtClean="0">
                <a:solidFill>
                  <a:schemeClr val="tx2"/>
                </a:solidFill>
              </a:rPr>
              <a:t>**</a:t>
            </a:r>
            <a:endParaRPr lang="en-US" sz="2200" dirty="0">
              <a:solidFill>
                <a:schemeClr val="tx2"/>
              </a:solidFill>
            </a:endParaRPr>
          </a:p>
          <a:p>
            <a:pPr marL="457200" lvl="1" indent="0">
              <a:buNone/>
            </a:pPr>
            <a:endParaRPr lang="en-US" sz="2200" dirty="0" smtClean="0">
              <a:solidFill>
                <a:schemeClr val="tx2"/>
              </a:solidFill>
            </a:endParaRPr>
          </a:p>
        </p:txBody>
      </p:sp>
      <p:sp>
        <p:nvSpPr>
          <p:cNvPr id="5" name="CasellaDiTesto 4"/>
          <p:cNvSpPr txBox="1"/>
          <p:nvPr/>
        </p:nvSpPr>
        <p:spPr>
          <a:xfrm>
            <a:off x="435744" y="5765194"/>
            <a:ext cx="8322163"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US" sz="2000" b="1" dirty="0" smtClean="0">
                <a:solidFill>
                  <a:schemeClr val="tx2"/>
                </a:solidFill>
              </a:rPr>
              <a:t>The difference is relevant  when interpreting  etiologic studies </a:t>
            </a:r>
            <a:endParaRPr lang="en-US" sz="2000" b="1" dirty="0">
              <a:solidFill>
                <a:schemeClr val="tx2"/>
              </a:solidFill>
            </a:endParaRPr>
          </a:p>
        </p:txBody>
      </p:sp>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n-US" sz="1000" dirty="0">
              <a:solidFill>
                <a:schemeClr val="tx2"/>
              </a:solidFill>
              <a:latin typeface="Calibri" pitchFamily="34" charset="0"/>
              <a:cs typeface="+mn-cs"/>
            </a:endParaRPr>
          </a:p>
        </p:txBody>
      </p:sp>
      <p:sp>
        <p:nvSpPr>
          <p:cNvPr id="4" name="Rectangle 3"/>
          <p:cNvSpPr/>
          <p:nvPr/>
        </p:nvSpPr>
        <p:spPr>
          <a:xfrm>
            <a:off x="227795" y="4704417"/>
            <a:ext cx="4572000" cy="646331"/>
          </a:xfrm>
          <a:prstGeom prst="rect">
            <a:avLst/>
          </a:prstGeom>
        </p:spPr>
        <p:txBody>
          <a:bodyPr>
            <a:spAutoFit/>
          </a:bodyPr>
          <a:lstStyle/>
          <a:p>
            <a:r>
              <a:rPr lang="en-US" dirty="0">
                <a:solidFill>
                  <a:schemeClr val="tx2"/>
                </a:solidFill>
              </a:rPr>
              <a:t>*Source: </a:t>
            </a:r>
            <a:r>
              <a:rPr lang="en-US" dirty="0" err="1">
                <a:solidFill>
                  <a:schemeClr val="tx2"/>
                </a:solidFill>
              </a:rPr>
              <a:t>Hoyme</a:t>
            </a:r>
            <a:r>
              <a:rPr lang="en-US" dirty="0">
                <a:solidFill>
                  <a:schemeClr val="tx2"/>
                </a:solidFill>
              </a:rPr>
              <a:t> et al. J </a:t>
            </a:r>
            <a:r>
              <a:rPr lang="en-US" dirty="0" err="1">
                <a:solidFill>
                  <a:schemeClr val="tx2"/>
                </a:solidFill>
              </a:rPr>
              <a:t>Pediatr</a:t>
            </a:r>
            <a:r>
              <a:rPr lang="en-US" dirty="0">
                <a:solidFill>
                  <a:schemeClr val="tx2"/>
                </a:solidFill>
              </a:rPr>
              <a:t>, 1981 </a:t>
            </a:r>
          </a:p>
          <a:p>
            <a:r>
              <a:rPr lang="en-US" dirty="0">
                <a:solidFill>
                  <a:schemeClr val="tx2"/>
                </a:solidFill>
              </a:rPr>
              <a:t>** Source: </a:t>
            </a:r>
            <a:r>
              <a:rPr lang="en-US" dirty="0" err="1">
                <a:solidFill>
                  <a:schemeClr val="tx2"/>
                </a:solidFill>
              </a:rPr>
              <a:t>Feldkamp</a:t>
            </a:r>
            <a:r>
              <a:rPr lang="en-US" dirty="0">
                <a:solidFill>
                  <a:schemeClr val="tx2"/>
                </a:solidFill>
              </a:rPr>
              <a:t> et al. AJMG, 2007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edg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smtClean="0">
                <a:solidFill>
                  <a:schemeClr val="tx2"/>
                </a:solidFill>
              </a:rPr>
              <a:t>Main Clinical Features</a:t>
            </a:r>
            <a:endParaRPr lang="en-US" sz="3200" b="1" dirty="0">
              <a:solidFill>
                <a:schemeClr val="tx2"/>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1288363333"/>
              </p:ext>
            </p:extLst>
          </p:nvPr>
        </p:nvGraphicFramePr>
        <p:xfrm>
          <a:off x="611560" y="3212976"/>
          <a:ext cx="7992888" cy="2592288"/>
        </p:xfrm>
        <a:graphic>
          <a:graphicData uri="http://schemas.openxmlformats.org/drawingml/2006/table">
            <a:tbl>
              <a:tblPr firstRow="1" bandRow="1">
                <a:tableStyleId>{5C22544A-7EE6-4342-B048-85BDC9FD1C3A}</a:tableStyleId>
              </a:tblPr>
              <a:tblGrid>
                <a:gridCol w="2801531"/>
                <a:gridCol w="5191357"/>
              </a:tblGrid>
              <a:tr h="936104">
                <a:tc>
                  <a:txBody>
                    <a:bodyPr/>
                    <a:lstStyle/>
                    <a:p>
                      <a:pPr algn="ctr"/>
                      <a:r>
                        <a:rPr lang="en-US" sz="2400" noProof="0" dirty="0" smtClean="0">
                          <a:solidFill>
                            <a:srgbClr val="002060"/>
                          </a:solidFill>
                        </a:rPr>
                        <a:t>Feature</a:t>
                      </a:r>
                      <a:endParaRPr lang="en-US" sz="2400" noProof="0" dirty="0">
                        <a:solidFill>
                          <a:srgbClr val="002060"/>
                        </a:solidFill>
                      </a:endParaRPr>
                    </a:p>
                  </a:txBody>
                  <a:tcPr anchor="ctr">
                    <a:solidFill>
                      <a:schemeClr val="accent1">
                        <a:lumMod val="40000"/>
                        <a:lumOff val="60000"/>
                      </a:schemeClr>
                    </a:solidFill>
                  </a:tcPr>
                </a:tc>
                <a:tc>
                  <a:txBody>
                    <a:bodyPr/>
                    <a:lstStyle/>
                    <a:p>
                      <a:pPr algn="ctr"/>
                      <a:r>
                        <a:rPr lang="en-US" sz="2400" noProof="0" dirty="0" smtClean="0">
                          <a:solidFill>
                            <a:srgbClr val="002060"/>
                          </a:solidFill>
                        </a:rPr>
                        <a:t>Typical Findings</a:t>
                      </a:r>
                      <a:endParaRPr lang="en-US" sz="2400" noProof="0" dirty="0">
                        <a:solidFill>
                          <a:srgbClr val="002060"/>
                        </a:solidFill>
                      </a:endParaRPr>
                    </a:p>
                  </a:txBody>
                  <a:tcPr anchor="ctr">
                    <a:solidFill>
                      <a:schemeClr val="accent1">
                        <a:lumMod val="40000"/>
                        <a:lumOff val="60000"/>
                      </a:schemeClr>
                    </a:solidFill>
                  </a:tcPr>
                </a:tc>
              </a:tr>
              <a:tr h="936104">
                <a:tc>
                  <a:txBody>
                    <a:bodyPr/>
                    <a:lstStyle/>
                    <a:p>
                      <a:r>
                        <a:rPr lang="en-US" sz="2400" noProof="0" dirty="0" smtClean="0">
                          <a:solidFill>
                            <a:schemeClr val="tx2"/>
                          </a:solidFill>
                        </a:rPr>
                        <a:t>Associated malformations</a:t>
                      </a:r>
                      <a:endParaRPr lang="en-US" sz="2400" noProof="0" dirty="0">
                        <a:solidFill>
                          <a:schemeClr val="tx2"/>
                        </a:solidFill>
                      </a:endParaRPr>
                    </a:p>
                  </a:txBody>
                  <a:tcPr anchor="ctr">
                    <a:solidFill>
                      <a:schemeClr val="accent3">
                        <a:lumMod val="40000"/>
                        <a:lumOff val="60000"/>
                      </a:schemeClr>
                    </a:solidFill>
                  </a:tcPr>
                </a:tc>
                <a:tc>
                  <a:txBody>
                    <a:bodyPr/>
                    <a:lstStyle/>
                    <a:p>
                      <a:r>
                        <a:rPr lang="en-US" sz="2400" noProof="0" dirty="0" smtClean="0">
                          <a:solidFill>
                            <a:schemeClr val="tx2"/>
                          </a:solidFill>
                        </a:rPr>
                        <a:t>16.6%</a:t>
                      </a:r>
                      <a:r>
                        <a:rPr lang="en-US" sz="2400" baseline="0" noProof="0" dirty="0" smtClean="0">
                          <a:solidFill>
                            <a:schemeClr val="tx2"/>
                          </a:solidFill>
                        </a:rPr>
                        <a:t> (1.7% chromosomal)*</a:t>
                      </a:r>
                      <a:endParaRPr lang="en-US" sz="2400" noProof="0" dirty="0">
                        <a:solidFill>
                          <a:schemeClr val="tx2"/>
                        </a:solidFill>
                      </a:endParaRPr>
                    </a:p>
                  </a:txBody>
                  <a:tcPr anchor="ctr">
                    <a:solidFill>
                      <a:schemeClr val="accent3">
                        <a:lumMod val="40000"/>
                        <a:lumOff val="60000"/>
                      </a:schemeClr>
                    </a:solidFill>
                  </a:tcPr>
                </a:tc>
              </a:tr>
              <a:tr h="720080">
                <a:tc>
                  <a:txBody>
                    <a:bodyPr/>
                    <a:lstStyle/>
                    <a:p>
                      <a:r>
                        <a:rPr lang="en-US" sz="2400" noProof="0" dirty="0" smtClean="0">
                          <a:solidFill>
                            <a:schemeClr val="tx2"/>
                          </a:solidFill>
                        </a:rPr>
                        <a:t>Syndromes </a:t>
                      </a:r>
                      <a:endParaRPr lang="en-US" sz="2400" noProof="0" dirty="0">
                        <a:solidFill>
                          <a:schemeClr val="tx2"/>
                        </a:solidFill>
                      </a:endParaRPr>
                    </a:p>
                  </a:txBody>
                  <a:tcPr anchor="ctr">
                    <a:solidFill>
                      <a:schemeClr val="accent3">
                        <a:lumMod val="40000"/>
                        <a:lumOff val="60000"/>
                      </a:schemeClr>
                    </a:solidFill>
                  </a:tcPr>
                </a:tc>
                <a:tc>
                  <a:txBody>
                    <a:bodyPr/>
                    <a:lstStyle/>
                    <a:p>
                      <a:r>
                        <a:rPr lang="en-US" sz="2400" noProof="0" dirty="0" smtClean="0">
                          <a:solidFill>
                            <a:schemeClr val="tx2"/>
                          </a:solidFill>
                        </a:rPr>
                        <a:t>Extremely</a:t>
                      </a:r>
                      <a:r>
                        <a:rPr lang="en-US" sz="2400" baseline="0" noProof="0" dirty="0" smtClean="0">
                          <a:solidFill>
                            <a:schemeClr val="tx2"/>
                          </a:solidFill>
                        </a:rPr>
                        <a:t> r</a:t>
                      </a:r>
                      <a:r>
                        <a:rPr lang="en-US" sz="2400" noProof="0" dirty="0" smtClean="0">
                          <a:solidFill>
                            <a:schemeClr val="tx2"/>
                          </a:solidFill>
                        </a:rPr>
                        <a:t>are</a:t>
                      </a:r>
                      <a:endParaRPr lang="en-US" sz="2400" noProof="0" dirty="0">
                        <a:solidFill>
                          <a:schemeClr val="tx2"/>
                        </a:solidFill>
                      </a:endParaRPr>
                    </a:p>
                  </a:txBody>
                  <a:tcPr anchor="ctr">
                    <a:solidFill>
                      <a:schemeClr val="accent3">
                        <a:lumMod val="40000"/>
                        <a:lumOff val="60000"/>
                      </a:schemeClr>
                    </a:solidFill>
                  </a:tcPr>
                </a:tc>
              </a:tr>
            </a:tbl>
          </a:graphicData>
        </a:graphic>
      </p:graphicFrame>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n-US" sz="1000" dirty="0">
              <a:solidFill>
                <a:schemeClr val="tx2"/>
              </a:solidFill>
              <a:latin typeface="Calibri" pitchFamily="34" charset="0"/>
              <a:cs typeface="+mn-cs"/>
            </a:endParaRPr>
          </a:p>
        </p:txBody>
      </p:sp>
      <p:sp>
        <p:nvSpPr>
          <p:cNvPr id="4" name="Rectangle 3"/>
          <p:cNvSpPr/>
          <p:nvPr/>
        </p:nvSpPr>
        <p:spPr>
          <a:xfrm>
            <a:off x="539303" y="1196752"/>
            <a:ext cx="8353177" cy="1938992"/>
          </a:xfrm>
          <a:prstGeom prst="rect">
            <a:avLst/>
          </a:prstGeom>
        </p:spPr>
        <p:txBody>
          <a:bodyPr wrap="square">
            <a:spAutoFit/>
          </a:bodyPr>
          <a:lstStyle/>
          <a:p>
            <a:pPr marL="342900" indent="-342900">
              <a:buClr>
                <a:schemeClr val="tx2"/>
              </a:buClr>
              <a:buSzPct val="100000"/>
              <a:buFont typeface="Arial" panose="020B0604020202020204" pitchFamily="34" charset="0"/>
              <a:buChar char="•"/>
            </a:pPr>
            <a:r>
              <a:rPr lang="en-US" sz="2400" dirty="0" smtClean="0">
                <a:solidFill>
                  <a:schemeClr val="tx2"/>
                </a:solidFill>
              </a:rPr>
              <a:t>Opening</a:t>
            </a:r>
            <a:r>
              <a:rPr lang="en-US" sz="2400" dirty="0" smtClean="0">
                <a:solidFill>
                  <a:srgbClr val="FF0000"/>
                </a:solidFill>
              </a:rPr>
              <a:t> </a:t>
            </a:r>
            <a:r>
              <a:rPr lang="en-US" sz="2400" dirty="0" smtClean="0">
                <a:solidFill>
                  <a:schemeClr val="tx2"/>
                </a:solidFill>
              </a:rPr>
              <a:t>occurs </a:t>
            </a:r>
            <a:r>
              <a:rPr lang="en-US" sz="2400" dirty="0">
                <a:solidFill>
                  <a:schemeClr val="tx2"/>
                </a:solidFill>
              </a:rPr>
              <a:t>lateral to the </a:t>
            </a:r>
            <a:r>
              <a:rPr lang="en-US" sz="2400" dirty="0" smtClean="0">
                <a:solidFill>
                  <a:schemeClr val="tx2"/>
                </a:solidFill>
              </a:rPr>
              <a:t>umbilical cord (generally </a:t>
            </a:r>
            <a:r>
              <a:rPr lang="en-US" sz="2400" dirty="0">
                <a:solidFill>
                  <a:schemeClr val="tx2"/>
                </a:solidFill>
              </a:rPr>
              <a:t>to the </a:t>
            </a:r>
            <a:r>
              <a:rPr lang="en-US" sz="2400" dirty="0" smtClean="0">
                <a:solidFill>
                  <a:schemeClr val="tx2"/>
                </a:solidFill>
              </a:rPr>
              <a:t>right)</a:t>
            </a:r>
            <a:endParaRPr lang="en-US" sz="2400" dirty="0">
              <a:solidFill>
                <a:schemeClr val="tx2"/>
              </a:solidFill>
            </a:endParaRPr>
          </a:p>
          <a:p>
            <a:pPr marL="342900" indent="-342900">
              <a:buClr>
                <a:schemeClr val="tx2"/>
              </a:buClr>
              <a:buSzPct val="100000"/>
              <a:buFont typeface="Arial" panose="020B0604020202020204" pitchFamily="34" charset="0"/>
              <a:buChar char="•"/>
            </a:pPr>
            <a:r>
              <a:rPr lang="en-US" sz="2400" dirty="0" smtClean="0">
                <a:solidFill>
                  <a:schemeClr val="tx2"/>
                </a:solidFill>
              </a:rPr>
              <a:t>The </a:t>
            </a:r>
            <a:r>
              <a:rPr lang="en-US" sz="2400" dirty="0">
                <a:solidFill>
                  <a:schemeClr val="tx2"/>
                </a:solidFill>
              </a:rPr>
              <a:t>herniated organs lack a protective </a:t>
            </a:r>
            <a:r>
              <a:rPr lang="en-US" sz="2400" dirty="0" smtClean="0">
                <a:solidFill>
                  <a:schemeClr val="tx2"/>
                </a:solidFill>
              </a:rPr>
              <a:t>membrane</a:t>
            </a:r>
            <a:endParaRPr lang="en-US" sz="2400" dirty="0">
              <a:solidFill>
                <a:schemeClr val="tx2"/>
              </a:solidFill>
            </a:endParaRPr>
          </a:p>
          <a:p>
            <a:pPr marL="342900" indent="-342900">
              <a:buClr>
                <a:schemeClr val="tx2"/>
              </a:buClr>
              <a:buSzPct val="100000"/>
              <a:buFont typeface="Arial" panose="020B0604020202020204" pitchFamily="34" charset="0"/>
              <a:buChar char="•"/>
            </a:pPr>
            <a:r>
              <a:rPr lang="en-US" sz="2400" dirty="0" smtClean="0">
                <a:solidFill>
                  <a:schemeClr val="tx2"/>
                </a:solidFill>
              </a:rPr>
              <a:t>The </a:t>
            </a:r>
            <a:r>
              <a:rPr lang="en-US" sz="2400" dirty="0">
                <a:solidFill>
                  <a:schemeClr val="tx2"/>
                </a:solidFill>
              </a:rPr>
              <a:t>extruded abdominal contents can be matted </a:t>
            </a:r>
            <a:r>
              <a:rPr lang="en-US" sz="2400" dirty="0" smtClean="0">
                <a:solidFill>
                  <a:schemeClr val="tx2"/>
                </a:solidFill>
              </a:rPr>
              <a:t>and covered </a:t>
            </a:r>
            <a:r>
              <a:rPr lang="en-US" sz="2400" dirty="0">
                <a:solidFill>
                  <a:schemeClr val="tx2"/>
                </a:solidFill>
              </a:rPr>
              <a:t>by a </a:t>
            </a:r>
            <a:r>
              <a:rPr lang="en-US" sz="2400" dirty="0" smtClean="0">
                <a:solidFill>
                  <a:schemeClr val="tx2"/>
                </a:solidFill>
              </a:rPr>
              <a:t>thick fibrous material</a:t>
            </a:r>
            <a:endParaRPr lang="en-US" sz="2400" dirty="0">
              <a:solidFill>
                <a:schemeClr val="tx2"/>
              </a:solidFill>
            </a:endParaRPr>
          </a:p>
        </p:txBody>
      </p:sp>
      <p:sp>
        <p:nvSpPr>
          <p:cNvPr id="5" name="Rectangle 4"/>
          <p:cNvSpPr/>
          <p:nvPr/>
        </p:nvSpPr>
        <p:spPr>
          <a:xfrm>
            <a:off x="36004" y="6016079"/>
            <a:ext cx="6912260" cy="369332"/>
          </a:xfrm>
          <a:prstGeom prst="rect">
            <a:avLst/>
          </a:prstGeom>
        </p:spPr>
        <p:txBody>
          <a:bodyPr wrap="square">
            <a:spAutoFit/>
          </a:bodyPr>
          <a:lstStyle/>
          <a:p>
            <a:r>
              <a:rPr lang="en-US" dirty="0">
                <a:solidFill>
                  <a:schemeClr val="tx2"/>
                </a:solidFill>
              </a:rPr>
              <a:t>* Source:  Stoll et al 2008. Am J of Med Gen Part A 146A:1280-1285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9655"/>
            <a:ext cx="8229600" cy="1143000"/>
          </a:xfrm>
        </p:spPr>
        <p:txBody>
          <a:bodyPr>
            <a:normAutofit/>
          </a:bodyPr>
          <a:lstStyle/>
          <a:p>
            <a:r>
              <a:rPr lang="en-US" sz="3200" b="1" dirty="0" smtClean="0">
                <a:solidFill>
                  <a:schemeClr val="tx2"/>
                </a:solidFill>
              </a:rPr>
              <a:t>Main Epidemiological Features</a:t>
            </a:r>
            <a:endParaRPr lang="en-US" sz="3200" b="1" dirty="0">
              <a:solidFill>
                <a:schemeClr val="tx2"/>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591659722"/>
              </p:ext>
            </p:extLst>
          </p:nvPr>
        </p:nvGraphicFramePr>
        <p:xfrm>
          <a:off x="457200" y="1155697"/>
          <a:ext cx="8229600" cy="4041705"/>
        </p:xfrm>
        <a:graphic>
          <a:graphicData uri="http://schemas.openxmlformats.org/drawingml/2006/table">
            <a:tbl>
              <a:tblPr firstRow="1" bandRow="1">
                <a:tableStyleId>{5C22544A-7EE6-4342-B048-85BDC9FD1C3A}</a:tableStyleId>
              </a:tblPr>
              <a:tblGrid>
                <a:gridCol w="2602632"/>
                <a:gridCol w="5626968"/>
              </a:tblGrid>
              <a:tr h="441351">
                <a:tc>
                  <a:txBody>
                    <a:bodyPr/>
                    <a:lstStyle/>
                    <a:p>
                      <a:pPr algn="ctr"/>
                      <a:r>
                        <a:rPr lang="en-US" sz="2400" noProof="0" dirty="0" smtClean="0">
                          <a:solidFill>
                            <a:schemeClr val="tx2"/>
                          </a:solidFill>
                        </a:rPr>
                        <a:t>Feature</a:t>
                      </a:r>
                      <a:endParaRPr lang="en-US" sz="2400" noProof="0" dirty="0">
                        <a:solidFill>
                          <a:schemeClr val="tx2"/>
                        </a:solidFill>
                      </a:endParaRPr>
                    </a:p>
                  </a:txBody>
                  <a:tcPr anchor="ctr">
                    <a:solidFill>
                      <a:schemeClr val="accent1">
                        <a:lumMod val="40000"/>
                        <a:lumOff val="60000"/>
                      </a:schemeClr>
                    </a:solidFill>
                  </a:tcPr>
                </a:tc>
                <a:tc>
                  <a:txBody>
                    <a:bodyPr/>
                    <a:lstStyle/>
                    <a:p>
                      <a:pPr algn="ctr"/>
                      <a:r>
                        <a:rPr lang="en-US" sz="2400" noProof="0" dirty="0" smtClean="0">
                          <a:solidFill>
                            <a:schemeClr val="tx2"/>
                          </a:solidFill>
                        </a:rPr>
                        <a:t>Typical  Findings</a:t>
                      </a:r>
                      <a:endParaRPr lang="en-US" sz="2400" noProof="0" dirty="0">
                        <a:solidFill>
                          <a:schemeClr val="tx2"/>
                        </a:solidFill>
                      </a:endParaRPr>
                    </a:p>
                  </a:txBody>
                  <a:tcPr anchor="ctr">
                    <a:solidFill>
                      <a:schemeClr val="accent1">
                        <a:lumMod val="40000"/>
                        <a:lumOff val="60000"/>
                      </a:schemeClr>
                    </a:solidFill>
                  </a:tcPr>
                </a:tc>
              </a:tr>
              <a:tr h="1703640">
                <a:tc>
                  <a:txBody>
                    <a:bodyPr/>
                    <a:lstStyle/>
                    <a:p>
                      <a:r>
                        <a:rPr lang="en-US" sz="2400" noProof="0" dirty="0" smtClean="0">
                          <a:solidFill>
                            <a:schemeClr val="tx2"/>
                          </a:solidFill>
                        </a:rPr>
                        <a:t>Prevalence</a:t>
                      </a:r>
                    </a:p>
                  </a:txBody>
                  <a:tcPr anchor="c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4.4 per 10,000 (USA)*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2.98 per 10,000 (Europe)**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Increasing in some countries*, **, and more common among young mothers**</a:t>
                      </a:r>
                    </a:p>
                  </a:txBody>
                  <a:tcPr>
                    <a:solidFill>
                      <a:schemeClr val="accent3">
                        <a:lumMod val="40000"/>
                        <a:lumOff val="60000"/>
                      </a:schemeClr>
                    </a:solidFill>
                  </a:tcPr>
                </a:tc>
              </a:tr>
              <a:tr h="1880865">
                <a:tc>
                  <a:txBody>
                    <a:bodyPr/>
                    <a:lstStyle/>
                    <a:p>
                      <a:r>
                        <a:rPr lang="en-US" sz="2400" noProof="0" dirty="0" smtClean="0">
                          <a:solidFill>
                            <a:schemeClr val="tx2"/>
                          </a:solidFill>
                        </a:rPr>
                        <a:t>Reasons</a:t>
                      </a:r>
                      <a:r>
                        <a:rPr lang="en-US" sz="2400" baseline="0" noProof="0" dirty="0" smtClean="0">
                          <a:solidFill>
                            <a:schemeClr val="tx2"/>
                          </a:solidFill>
                        </a:rPr>
                        <a:t> for v</a:t>
                      </a:r>
                      <a:r>
                        <a:rPr lang="en-US" sz="2400" noProof="0" dirty="0" smtClean="0">
                          <a:solidFill>
                            <a:schemeClr val="tx2"/>
                          </a:solidFill>
                        </a:rPr>
                        <a:t>ariability of prevalence</a:t>
                      </a:r>
                      <a:endParaRPr lang="en-US" sz="2400" noProof="0" dirty="0">
                        <a:solidFill>
                          <a:schemeClr val="tx2"/>
                        </a:solidFill>
                      </a:endParaRPr>
                    </a:p>
                  </a:txBody>
                  <a:tcPr anchor="c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Misclassification with omphalocele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Differences in proportion  of young mothers and/or in prevalence of  risk factors</a:t>
                      </a:r>
                    </a:p>
                  </a:txBody>
                  <a:tcPr>
                    <a:solidFill>
                      <a:schemeClr val="accent3">
                        <a:lumMod val="40000"/>
                        <a:lumOff val="60000"/>
                      </a:schemeClr>
                    </a:solidFill>
                  </a:tcPr>
                </a:tc>
              </a:tr>
            </a:tbl>
          </a:graphicData>
        </a:graphic>
      </p:graphicFrame>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n-US" sz="1000" dirty="0">
              <a:solidFill>
                <a:schemeClr val="tx2"/>
              </a:solidFill>
              <a:latin typeface="Calibri" pitchFamily="34" charset="0"/>
              <a:cs typeface="+mn-cs"/>
            </a:endParaRPr>
          </a:p>
        </p:txBody>
      </p:sp>
      <p:sp>
        <p:nvSpPr>
          <p:cNvPr id="3" name="Rectangle 2"/>
          <p:cNvSpPr/>
          <p:nvPr/>
        </p:nvSpPr>
        <p:spPr>
          <a:xfrm>
            <a:off x="457200" y="5411716"/>
            <a:ext cx="8474075" cy="1015663"/>
          </a:xfrm>
          <a:prstGeom prst="rect">
            <a:avLst/>
          </a:prstGeom>
        </p:spPr>
        <p:txBody>
          <a:bodyPr wrap="square">
            <a:spAutoFit/>
          </a:bodyPr>
          <a:lstStyle/>
          <a:p>
            <a:r>
              <a:rPr lang="en-US" sz="1500" dirty="0">
                <a:solidFill>
                  <a:schemeClr val="tx2"/>
                </a:solidFill>
              </a:rPr>
              <a:t>*Source: </a:t>
            </a:r>
            <a:r>
              <a:rPr lang="en-US" sz="1500" dirty="0">
                <a:solidFill>
                  <a:srgbClr val="002060"/>
                </a:solidFill>
              </a:rPr>
              <a:t>Kirby RS, Marshall J, Tanner JP et al.  Prevalence and Correlates of </a:t>
            </a:r>
            <a:r>
              <a:rPr lang="en-US" sz="1500" dirty="0" err="1">
                <a:solidFill>
                  <a:srgbClr val="002060"/>
                </a:solidFill>
              </a:rPr>
              <a:t>Gastroschisis</a:t>
            </a:r>
            <a:r>
              <a:rPr lang="en-US" sz="1500" dirty="0">
                <a:solidFill>
                  <a:srgbClr val="002060"/>
                </a:solidFill>
              </a:rPr>
              <a:t> in 15 States, 1995 to 2005. </a:t>
            </a:r>
            <a:r>
              <a:rPr lang="en-US" sz="1500" dirty="0" err="1">
                <a:solidFill>
                  <a:srgbClr val="002060"/>
                </a:solidFill>
              </a:rPr>
              <a:t>Obstet</a:t>
            </a:r>
            <a:r>
              <a:rPr lang="en-US" sz="1500" dirty="0">
                <a:solidFill>
                  <a:srgbClr val="002060"/>
                </a:solidFill>
              </a:rPr>
              <a:t> Gynecol. 2013 Aug;122(2, PART 1):275-281. </a:t>
            </a:r>
          </a:p>
          <a:p>
            <a:r>
              <a:rPr lang="en-US" sz="1500" dirty="0">
                <a:solidFill>
                  <a:srgbClr val="002060"/>
                </a:solidFill>
              </a:rPr>
              <a:t>**Source: </a:t>
            </a:r>
            <a:r>
              <a:rPr lang="en-US" sz="1500" dirty="0" err="1">
                <a:solidFill>
                  <a:srgbClr val="002060"/>
                </a:solidFill>
              </a:rPr>
              <a:t>Loane</a:t>
            </a:r>
            <a:r>
              <a:rPr lang="en-US" sz="1500" dirty="0">
                <a:solidFill>
                  <a:srgbClr val="002060"/>
                </a:solidFill>
              </a:rPr>
              <a:t> M, </a:t>
            </a:r>
            <a:r>
              <a:rPr lang="en-US" sz="1500" dirty="0" err="1">
                <a:solidFill>
                  <a:srgbClr val="002060"/>
                </a:solidFill>
              </a:rPr>
              <a:t>Dolk</a:t>
            </a:r>
            <a:r>
              <a:rPr lang="en-US" sz="1500" dirty="0">
                <a:solidFill>
                  <a:srgbClr val="002060"/>
                </a:solidFill>
              </a:rPr>
              <a:t> H, Morris JK; EUROCAT Working Group. Maternal age-specific risk of non-chromosomal anomalies. BJOG. 2009 Jul;116(8):1111-9.</a:t>
            </a:r>
            <a:endParaRPr lang="en-US" sz="15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77085953"/>
              </p:ext>
            </p:extLst>
          </p:nvPr>
        </p:nvGraphicFramePr>
        <p:xfrm>
          <a:off x="533399" y="980728"/>
          <a:ext cx="8215064" cy="4849614"/>
        </p:xfrm>
        <a:graphic>
          <a:graphicData uri="http://schemas.openxmlformats.org/drawingml/2006/table">
            <a:tbl>
              <a:tblPr firstRow="1" firstCol="1" bandRow="1">
                <a:tableStyleId>{5C22544A-7EE6-4342-B048-85BDC9FD1C3A}</a:tableStyleId>
              </a:tblPr>
              <a:tblGrid>
                <a:gridCol w="1765855"/>
                <a:gridCol w="537434"/>
                <a:gridCol w="844539"/>
                <a:gridCol w="1228421"/>
                <a:gridCol w="537434"/>
                <a:gridCol w="1305197"/>
                <a:gridCol w="537434"/>
                <a:gridCol w="1458750"/>
              </a:tblGrid>
              <a:tr h="480918">
                <a:tc rowSpan="2">
                  <a:txBody>
                    <a:bodyPr/>
                    <a:lstStyle/>
                    <a:p>
                      <a:pPr marL="0" marR="0" algn="ctr">
                        <a:lnSpc>
                          <a:spcPct val="115000"/>
                        </a:lnSpc>
                        <a:spcBef>
                          <a:spcPts val="1660"/>
                        </a:spcBef>
                        <a:spcAft>
                          <a:spcPts val="1660"/>
                        </a:spcAft>
                      </a:pPr>
                      <a:r>
                        <a:rPr lang="en-US" sz="1600" dirty="0">
                          <a:solidFill>
                            <a:srgbClr val="002060"/>
                          </a:solidFill>
                          <a:effectLst/>
                        </a:rPr>
                        <a:t>Registry </a:t>
                      </a:r>
                      <a:endParaRPr lang="en-US" sz="16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1660"/>
                        </a:spcBef>
                        <a:spcAft>
                          <a:spcPts val="1660"/>
                        </a:spcAft>
                      </a:pPr>
                      <a:r>
                        <a:rPr lang="en-US" sz="1600" dirty="0">
                          <a:solidFill>
                            <a:srgbClr val="002060"/>
                          </a:solidFill>
                          <a:effectLst/>
                        </a:rPr>
                        <a:t>No of cases </a:t>
                      </a:r>
                      <a:endParaRPr lang="en-US" sz="32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rowSpan="2">
                  <a:txBody>
                    <a:bodyPr/>
                    <a:lstStyle/>
                    <a:p>
                      <a:pPr marL="0" marR="0" algn="ctr">
                        <a:lnSpc>
                          <a:spcPct val="115000"/>
                        </a:lnSpc>
                        <a:spcBef>
                          <a:spcPts val="1660"/>
                        </a:spcBef>
                        <a:spcAft>
                          <a:spcPts val="1660"/>
                        </a:spcAft>
                      </a:pPr>
                      <a:r>
                        <a:rPr lang="en-US" sz="1600" dirty="0">
                          <a:solidFill>
                            <a:srgbClr val="002060"/>
                          </a:solidFill>
                          <a:effectLst/>
                        </a:rPr>
                        <a:t>No of births </a:t>
                      </a:r>
                      <a:endParaRPr lang="en-US" sz="3200" dirty="0">
                        <a:solidFill>
                          <a:srgbClr val="002060"/>
                        </a:solidFill>
                        <a:effectLst/>
                        <a:latin typeface="Calibri"/>
                        <a:ea typeface="Calibri"/>
                        <a:cs typeface="Times New Roman"/>
                      </a:endParaRPr>
                    </a:p>
                  </a:txBody>
                  <a:tcPr marL="30480" marR="30480" marT="30480" marB="30480" anchor="ctr">
                    <a:lnR w="1905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15000"/>
                        </a:lnSpc>
                        <a:spcBef>
                          <a:spcPts val="1660"/>
                        </a:spcBef>
                        <a:spcAft>
                          <a:spcPts val="1660"/>
                        </a:spcAft>
                      </a:pPr>
                      <a:r>
                        <a:rPr lang="en-US" sz="1600" dirty="0" smtClean="0">
                          <a:solidFill>
                            <a:srgbClr val="002060"/>
                          </a:solidFill>
                          <a:effectLst/>
                        </a:rPr>
                        <a:t>Early Studies</a:t>
                      </a:r>
                      <a:endParaRPr lang="en-US" sz="3200" dirty="0">
                        <a:solidFill>
                          <a:srgbClr val="002060"/>
                        </a:solidFill>
                        <a:effectLst/>
                        <a:latin typeface="Calibri"/>
                        <a:ea typeface="Calibri"/>
                        <a:cs typeface="Times New Roman"/>
                      </a:endParaRPr>
                    </a:p>
                  </a:txBody>
                  <a:tcPr marL="30480" marR="30480" marT="30480" marB="3048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marL="0" marR="0" algn="ctr">
                        <a:lnSpc>
                          <a:spcPct val="115000"/>
                        </a:lnSpc>
                        <a:spcBef>
                          <a:spcPts val="1660"/>
                        </a:spcBef>
                        <a:spcAft>
                          <a:spcPts val="1660"/>
                        </a:spcAft>
                      </a:pPr>
                      <a:r>
                        <a:rPr lang="en-US" sz="1600" dirty="0" smtClean="0">
                          <a:solidFill>
                            <a:srgbClr val="002060"/>
                          </a:solidFill>
                          <a:effectLst/>
                        </a:rPr>
                        <a:t>More Recent Studies</a:t>
                      </a:r>
                      <a:endParaRPr lang="en-US" sz="3200" dirty="0">
                        <a:solidFill>
                          <a:srgbClr val="002060"/>
                        </a:solidFill>
                        <a:effectLst/>
                        <a:latin typeface="Calibri"/>
                        <a:ea typeface="Calibri"/>
                        <a:cs typeface="Times New Roman"/>
                      </a:endParaRPr>
                    </a:p>
                  </a:txBody>
                  <a:tcPr marL="30480" marR="30480" marT="30480" marB="30480" anchor="ctr">
                    <a:lnB w="1905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rowSpan="2">
                  <a:txBody>
                    <a:bodyPr/>
                    <a:lstStyle/>
                    <a:p>
                      <a:pPr marL="0" marR="0" algn="ctr">
                        <a:lnSpc>
                          <a:spcPct val="115000"/>
                        </a:lnSpc>
                        <a:spcBef>
                          <a:spcPts val="1660"/>
                        </a:spcBef>
                        <a:spcAft>
                          <a:spcPts val="1660"/>
                        </a:spcAft>
                      </a:pPr>
                      <a:r>
                        <a:rPr lang="en-US" sz="1600" dirty="0">
                          <a:solidFill>
                            <a:srgbClr val="002060"/>
                          </a:solidFill>
                          <a:effectLst/>
                        </a:rPr>
                        <a:t>PRR (95% CI) </a:t>
                      </a:r>
                      <a:endParaRPr lang="en-US" sz="32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r>
              <a:tr h="3227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1660"/>
                        </a:spcBef>
                        <a:spcAft>
                          <a:spcPts val="1660"/>
                        </a:spcAft>
                      </a:pPr>
                      <a:r>
                        <a:rPr lang="en-US" sz="1600" dirty="0">
                          <a:solidFill>
                            <a:srgbClr val="002060"/>
                          </a:solidFill>
                          <a:effectLst/>
                        </a:rPr>
                        <a:t>Rate (95% CI) </a:t>
                      </a:r>
                      <a:endParaRPr lang="en-US" sz="3200" dirty="0">
                        <a:solidFill>
                          <a:srgbClr val="002060"/>
                        </a:solidFill>
                        <a:effectLst/>
                        <a:latin typeface="Calibri"/>
                        <a:ea typeface="Calibri"/>
                        <a:cs typeface="Times New Roman"/>
                      </a:endParaRPr>
                    </a:p>
                  </a:txBody>
                  <a:tcPr marL="30480" marR="30480" marT="30480" marB="3048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1660"/>
                        </a:spcBef>
                        <a:spcAft>
                          <a:spcPts val="1660"/>
                        </a:spcAft>
                      </a:pPr>
                      <a:r>
                        <a:rPr lang="en-US" sz="1600" dirty="0">
                          <a:solidFill>
                            <a:srgbClr val="002060"/>
                          </a:solidFill>
                          <a:effectLst/>
                        </a:rPr>
                        <a:t>Year </a:t>
                      </a:r>
                      <a:endParaRPr lang="en-US" sz="3200" dirty="0">
                        <a:solidFill>
                          <a:srgbClr val="002060"/>
                        </a:solidFill>
                        <a:effectLst/>
                        <a:latin typeface="Calibri"/>
                        <a:ea typeface="Calibri"/>
                        <a:cs typeface="Times New Roman"/>
                      </a:endParaRPr>
                    </a:p>
                  </a:txBody>
                  <a:tcPr marL="30480" marR="30480" marT="30480" marB="30480" anchor="ct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1660"/>
                        </a:spcBef>
                        <a:spcAft>
                          <a:spcPts val="1660"/>
                        </a:spcAft>
                      </a:pPr>
                      <a:r>
                        <a:rPr lang="en-US" sz="1600" dirty="0">
                          <a:solidFill>
                            <a:srgbClr val="002060"/>
                          </a:solidFill>
                          <a:effectLst/>
                        </a:rPr>
                        <a:t>Rate (95% CI) </a:t>
                      </a:r>
                      <a:endParaRPr lang="en-US" sz="3200" dirty="0">
                        <a:solidFill>
                          <a:srgbClr val="002060"/>
                        </a:solidFill>
                        <a:effectLst/>
                        <a:latin typeface="Calibri"/>
                        <a:ea typeface="Calibri"/>
                        <a:cs typeface="Times New Roman"/>
                      </a:endParaRPr>
                    </a:p>
                  </a:txBody>
                  <a:tcPr marL="30480" marR="30480" marT="30480" marB="30480" anchor="ct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1660"/>
                        </a:spcBef>
                        <a:spcAft>
                          <a:spcPts val="1660"/>
                        </a:spcAft>
                      </a:pPr>
                      <a:r>
                        <a:rPr lang="en-US" sz="1600" dirty="0">
                          <a:solidFill>
                            <a:srgbClr val="002060"/>
                          </a:solidFill>
                          <a:effectLst/>
                        </a:rPr>
                        <a:t>Year </a:t>
                      </a:r>
                      <a:endParaRPr lang="en-US" sz="3200" dirty="0">
                        <a:solidFill>
                          <a:srgbClr val="002060"/>
                        </a:solidFill>
                        <a:effectLst/>
                        <a:latin typeface="Calibri"/>
                        <a:ea typeface="Calibri"/>
                        <a:cs typeface="Times New Roman"/>
                      </a:endParaRPr>
                    </a:p>
                  </a:txBody>
                  <a:tcPr marL="30480" marR="30480" marT="30480" marB="3048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40000"/>
                        <a:lumOff val="60000"/>
                      </a:schemeClr>
                    </a:solidFill>
                  </a:tcPr>
                </a:tc>
                <a:tc vMerge="1">
                  <a:txBody>
                    <a:bodyPr/>
                    <a:lstStyle/>
                    <a:p>
                      <a:endParaRPr lang="en-US"/>
                    </a:p>
                  </a:txBody>
                  <a:tcPr/>
                </a:tc>
              </a:tr>
              <a:tr h="425691">
                <a:tc>
                  <a:txBody>
                    <a:bodyPr/>
                    <a:lstStyle/>
                    <a:p>
                      <a:pPr marL="0" marR="0">
                        <a:lnSpc>
                          <a:spcPct val="115000"/>
                        </a:lnSpc>
                        <a:spcBef>
                          <a:spcPts val="1660"/>
                        </a:spcBef>
                        <a:spcAft>
                          <a:spcPts val="1660"/>
                        </a:spcAft>
                      </a:pPr>
                      <a:r>
                        <a:rPr lang="en-US" sz="1600" dirty="0">
                          <a:solidFill>
                            <a:srgbClr val="002060"/>
                          </a:solidFill>
                          <a:effectLst/>
                        </a:rPr>
                        <a:t>Australia</a:t>
                      </a:r>
                      <a:endParaRPr lang="en-US" sz="16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593</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r">
                        <a:lnSpc>
                          <a:spcPct val="115000"/>
                        </a:lnSpc>
                        <a:spcBef>
                          <a:spcPts val="1660"/>
                        </a:spcBef>
                        <a:spcAft>
                          <a:spcPts val="1660"/>
                        </a:spcAft>
                      </a:pPr>
                      <a:r>
                        <a:rPr lang="en-US" sz="1100" dirty="0">
                          <a:solidFill>
                            <a:srgbClr val="002060"/>
                          </a:solidFill>
                          <a:effectLst/>
                        </a:rPr>
                        <a:t>4 140 849</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0.88 (0.42 </a:t>
                      </a:r>
                      <a:r>
                        <a:rPr lang="en-US" sz="1100" dirty="0" smtClean="0">
                          <a:solidFill>
                            <a:srgbClr val="002060"/>
                          </a:solidFill>
                          <a:effectLst/>
                        </a:rPr>
                        <a:t>-1.62</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1981</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r">
                        <a:lnSpc>
                          <a:spcPct val="115000"/>
                        </a:lnSpc>
                        <a:spcBef>
                          <a:spcPts val="1660"/>
                        </a:spcBef>
                        <a:spcAft>
                          <a:spcPts val="1660"/>
                        </a:spcAft>
                      </a:pPr>
                      <a:r>
                        <a:rPr lang="en-US" sz="1100" dirty="0">
                          <a:solidFill>
                            <a:srgbClr val="002060"/>
                          </a:solidFill>
                          <a:effectLst/>
                        </a:rPr>
                        <a:t>2.65 (2.06 </a:t>
                      </a:r>
                      <a:r>
                        <a:rPr lang="en-US" sz="1100" dirty="0" smtClean="0">
                          <a:solidFill>
                            <a:srgbClr val="002060"/>
                          </a:solidFill>
                          <a:effectLst/>
                        </a:rPr>
                        <a:t>- </a:t>
                      </a:r>
                      <a:r>
                        <a:rPr lang="en-US" sz="1100" dirty="0">
                          <a:solidFill>
                            <a:srgbClr val="002060"/>
                          </a:solidFill>
                          <a:effectLst/>
                        </a:rPr>
                        <a:t>3.35)</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1997</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1.08 (1.06 to 1.10)</a:t>
                      </a:r>
                      <a:endParaRPr lang="en-U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r>
              <a:tr h="425691">
                <a:tc>
                  <a:txBody>
                    <a:bodyPr/>
                    <a:lstStyle/>
                    <a:p>
                      <a:pPr marL="0" marR="0">
                        <a:lnSpc>
                          <a:spcPct val="115000"/>
                        </a:lnSpc>
                        <a:spcBef>
                          <a:spcPts val="1660"/>
                        </a:spcBef>
                        <a:spcAft>
                          <a:spcPts val="1660"/>
                        </a:spcAft>
                      </a:pPr>
                      <a:r>
                        <a:rPr lang="en-US" sz="1600" dirty="0">
                          <a:solidFill>
                            <a:srgbClr val="002060"/>
                          </a:solidFill>
                          <a:effectLst/>
                        </a:rPr>
                        <a:t>Finland</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97</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947 072</a:t>
                      </a:r>
                      <a:endParaRPr lang="en-US" sz="1100" dirty="0">
                        <a:solidFill>
                          <a:srgbClr val="002060"/>
                        </a:solidFill>
                        <a:effectLst/>
                        <a:latin typeface="Arial"/>
                        <a:ea typeface="Times New Roman"/>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0.92 (0.33 </a:t>
                      </a:r>
                      <a:r>
                        <a:rPr lang="en-US" sz="1100" dirty="0" smtClean="0">
                          <a:solidFill>
                            <a:srgbClr val="002060"/>
                          </a:solidFill>
                          <a:effectLst/>
                        </a:rPr>
                        <a:t>-2.00</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1984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1.92 (0.96 </a:t>
                      </a:r>
                      <a:r>
                        <a:rPr lang="en-US" sz="1100" dirty="0" smtClean="0">
                          <a:solidFill>
                            <a:srgbClr val="002060"/>
                          </a:solidFill>
                          <a:effectLst/>
                        </a:rPr>
                        <a:t>- </a:t>
                      </a:r>
                      <a:r>
                        <a:rPr lang="en-US" sz="1100" dirty="0">
                          <a:solidFill>
                            <a:srgbClr val="002060"/>
                          </a:solidFill>
                          <a:effectLst/>
                        </a:rPr>
                        <a:t>3.44)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1.11 (1.05 to 1.16)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543300">
                <a:tc>
                  <a:txBody>
                    <a:bodyPr/>
                    <a:lstStyle/>
                    <a:p>
                      <a:pPr marL="0" marR="0">
                        <a:lnSpc>
                          <a:spcPct val="115000"/>
                        </a:lnSpc>
                        <a:spcBef>
                          <a:spcPts val="1660"/>
                        </a:spcBef>
                        <a:spcAft>
                          <a:spcPts val="1660"/>
                        </a:spcAft>
                      </a:pPr>
                      <a:r>
                        <a:rPr lang="en-US" sz="1600" dirty="0">
                          <a:solidFill>
                            <a:srgbClr val="002060"/>
                          </a:solidFill>
                          <a:effectLst/>
                        </a:rPr>
                        <a:t>France </a:t>
                      </a:r>
                      <a:r>
                        <a:rPr lang="en-US" sz="1600" dirty="0" smtClean="0">
                          <a:solidFill>
                            <a:srgbClr val="002060"/>
                          </a:solidFill>
                          <a:effectLst/>
                        </a:rPr>
                        <a:t>(Central </a:t>
                      </a:r>
                      <a:r>
                        <a:rPr lang="en-US" sz="1600" dirty="0">
                          <a:solidFill>
                            <a:srgbClr val="002060"/>
                          </a:solidFill>
                          <a:effectLst/>
                        </a:rPr>
                        <a:t>E</a:t>
                      </a:r>
                      <a:r>
                        <a:rPr lang="en-US" sz="1600" dirty="0" smtClean="0">
                          <a:solidFill>
                            <a:srgbClr val="002060"/>
                          </a:solidFill>
                          <a:effectLst/>
                        </a:rPr>
                        <a:t>ast</a:t>
                      </a:r>
                      <a:r>
                        <a:rPr lang="en-US" sz="1600" dirty="0">
                          <a:solidFill>
                            <a:srgbClr val="002060"/>
                          </a:solidFill>
                          <a:effectLst/>
                        </a:rPr>
                        <a:t>)</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180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1 932 649</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0.15 (0.00 </a:t>
                      </a:r>
                      <a:r>
                        <a:rPr lang="en-US" sz="1100" dirty="0" smtClean="0">
                          <a:solidFill>
                            <a:srgbClr val="002060"/>
                          </a:solidFill>
                          <a:effectLst/>
                        </a:rPr>
                        <a:t>-0.82</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1978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1.46 (0.82 </a:t>
                      </a:r>
                      <a:r>
                        <a:rPr lang="en-US" sz="1100" dirty="0" smtClean="0">
                          <a:solidFill>
                            <a:srgbClr val="002060"/>
                          </a:solidFill>
                          <a:effectLst/>
                        </a:rPr>
                        <a:t>-2.42</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1.04 (1.01 to 1.06)</a:t>
                      </a:r>
                      <a:endParaRPr lang="en-US" sz="2000" dirty="0">
                        <a:solidFill>
                          <a:srgbClr val="002060"/>
                        </a:solidFill>
                        <a:effectLst/>
                        <a:latin typeface="Calibri"/>
                        <a:ea typeface="Calibri"/>
                        <a:cs typeface="Times New Roman"/>
                      </a:endParaRPr>
                    </a:p>
                  </a:txBody>
                  <a:tcPr marL="30480" marR="30480" marT="30480" marB="30480" anchor="ctr"/>
                </a:tc>
              </a:tr>
              <a:tr h="425691">
                <a:tc>
                  <a:txBody>
                    <a:bodyPr/>
                    <a:lstStyle/>
                    <a:p>
                      <a:pPr marL="0" marR="0">
                        <a:lnSpc>
                          <a:spcPct val="115000"/>
                        </a:lnSpc>
                        <a:spcBef>
                          <a:spcPts val="1660"/>
                        </a:spcBef>
                        <a:spcAft>
                          <a:spcPts val="1660"/>
                        </a:spcAft>
                      </a:pPr>
                      <a:r>
                        <a:rPr lang="en-US" sz="1600" dirty="0">
                          <a:solidFill>
                            <a:srgbClr val="002060"/>
                          </a:solidFill>
                          <a:effectLst/>
                        </a:rPr>
                        <a:t>France (Paris)</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92</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659 523</a:t>
                      </a:r>
                      <a:endParaRPr lang="en-US" sz="1100" dirty="0">
                        <a:solidFill>
                          <a:srgbClr val="002060"/>
                        </a:solidFill>
                        <a:effectLst/>
                        <a:latin typeface="Arial"/>
                        <a:ea typeface="Times New Roman"/>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0.00 (0.00 </a:t>
                      </a:r>
                      <a:r>
                        <a:rPr lang="en-US" sz="1100" dirty="0" smtClean="0">
                          <a:solidFill>
                            <a:srgbClr val="002060"/>
                          </a:solidFill>
                          <a:effectLst/>
                        </a:rPr>
                        <a:t>-1.04</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1981</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2.69 (1.29 to 4.95)</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1.11 (1.07 to 1.16)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Ireland (Dublin)</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30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395 528</a:t>
                      </a:r>
                      <a:endParaRPr lang="en-US" sz="1100" dirty="0">
                        <a:solidFill>
                          <a:srgbClr val="002060"/>
                        </a:solidFill>
                        <a:effectLst/>
                        <a:latin typeface="Arial"/>
                        <a:ea typeface="Times New Roman"/>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0.00 (0.00 </a:t>
                      </a:r>
                      <a:r>
                        <a:rPr lang="en-US" sz="1100" dirty="0" smtClean="0">
                          <a:solidFill>
                            <a:srgbClr val="002060"/>
                          </a:solidFill>
                          <a:effectLst/>
                        </a:rPr>
                        <a:t>-1.47</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1980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1.56 (0.30 to 4.58)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1.15 (1.07 to 1.23)</a:t>
                      </a:r>
                      <a:endParaRPr lang="en-US" sz="2000" dirty="0">
                        <a:solidFill>
                          <a:srgbClr val="002060"/>
                        </a:solidFill>
                        <a:effectLst/>
                        <a:latin typeface="Calibri"/>
                        <a:ea typeface="Calibri"/>
                        <a:cs typeface="Times New Roman"/>
                      </a:endParaRPr>
                    </a:p>
                  </a:txBody>
                  <a:tcPr marL="30480" marR="30480" marT="30480" marB="30480" anchor="ctr"/>
                </a:tc>
              </a:tr>
              <a:tr h="425691">
                <a:tc>
                  <a:txBody>
                    <a:bodyPr/>
                    <a:lstStyle/>
                    <a:p>
                      <a:pPr marL="0" marR="0">
                        <a:lnSpc>
                          <a:spcPct val="115000"/>
                        </a:lnSpc>
                        <a:spcBef>
                          <a:spcPts val="1660"/>
                        </a:spcBef>
                        <a:spcAft>
                          <a:spcPts val="1660"/>
                        </a:spcAft>
                      </a:pPr>
                      <a:r>
                        <a:rPr lang="en-US" sz="1600" dirty="0">
                          <a:solidFill>
                            <a:srgbClr val="002060"/>
                          </a:solidFill>
                          <a:effectLst/>
                        </a:rPr>
                        <a:t>Japan</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361</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2 931 758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1.01 (</a:t>
                      </a:r>
                      <a:r>
                        <a:rPr lang="en-US" sz="1100" dirty="0" smtClean="0">
                          <a:solidFill>
                            <a:srgbClr val="002060"/>
                          </a:solidFill>
                          <a:effectLst/>
                        </a:rPr>
                        <a:t>0.43-2.00</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1974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2.28 (1.43 to 3.46)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1.03 (1.02 to 1.05)</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Mexico</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161</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820 987</a:t>
                      </a:r>
                      <a:endParaRPr lang="en-US" sz="1100" dirty="0">
                        <a:solidFill>
                          <a:srgbClr val="002060"/>
                        </a:solidFill>
                        <a:effectLst/>
                        <a:latin typeface="Arial"/>
                        <a:ea typeface="Times New Roman"/>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1.20 (</a:t>
                      </a:r>
                      <a:r>
                        <a:rPr lang="en-US" sz="1100" dirty="0" smtClean="0">
                          <a:solidFill>
                            <a:srgbClr val="002060"/>
                          </a:solidFill>
                          <a:effectLst/>
                        </a:rPr>
                        <a:t>0.38-2.81</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1980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4.93 (2.87 to 7.90)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1.06 (1.03 to 1.10)</a:t>
                      </a:r>
                      <a:endParaRPr lang="en-US" sz="2000" dirty="0">
                        <a:solidFill>
                          <a:srgbClr val="002060"/>
                        </a:solidFill>
                        <a:effectLst/>
                        <a:latin typeface="Calibri"/>
                        <a:ea typeface="Calibri"/>
                        <a:cs typeface="Times New Roman"/>
                      </a:endParaRPr>
                    </a:p>
                  </a:txBody>
                  <a:tcPr marL="30480" marR="30480" marT="30480" marB="30480" anchor="ctr"/>
                </a:tc>
              </a:tr>
              <a:tr h="425691">
                <a:tc>
                  <a:txBody>
                    <a:bodyPr/>
                    <a:lstStyle/>
                    <a:p>
                      <a:pPr marL="0" marR="0">
                        <a:lnSpc>
                          <a:spcPct val="115000"/>
                        </a:lnSpc>
                        <a:spcBef>
                          <a:spcPts val="1660"/>
                        </a:spcBef>
                        <a:spcAft>
                          <a:spcPts val="1660"/>
                        </a:spcAft>
                      </a:pPr>
                      <a:r>
                        <a:rPr lang="en-US" sz="1600" dirty="0">
                          <a:solidFill>
                            <a:srgbClr val="002060"/>
                          </a:solidFill>
                          <a:effectLst/>
                        </a:rPr>
                        <a:t>Norway</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265</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1 403 783</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0.99 (</a:t>
                      </a:r>
                      <a:r>
                        <a:rPr lang="en-US" sz="1100" dirty="0" smtClean="0">
                          <a:solidFill>
                            <a:srgbClr val="002060"/>
                          </a:solidFill>
                          <a:effectLst/>
                        </a:rPr>
                        <a:t>0.36-2.17</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1974</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3.07 (1.82 to 4.86)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1.04 (1.02 to 1.06)</a:t>
                      </a:r>
                      <a:endParaRPr lang="en-U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South America</a:t>
                      </a:r>
                      <a:endParaRPr lang="en-U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353</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3 565 511</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0.12 (</a:t>
                      </a:r>
                      <a:r>
                        <a:rPr lang="en-US" sz="1100" dirty="0" smtClean="0">
                          <a:solidFill>
                            <a:srgbClr val="002060"/>
                          </a:solidFill>
                          <a:effectLst/>
                        </a:rPr>
                        <a:t>0.00-0.67</a:t>
                      </a:r>
                      <a:r>
                        <a:rPr lang="en-US" sz="1100" dirty="0">
                          <a:solidFill>
                            <a:srgbClr val="002060"/>
                          </a:solidFill>
                          <a:effectLst/>
                        </a:rPr>
                        <a:t>)</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1974</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2.88 (2.07 to 3.90)</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n-U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1.16 (1.13 to 1.18)</a:t>
                      </a:r>
                      <a:endParaRPr lang="en-US" sz="2000" dirty="0">
                        <a:solidFill>
                          <a:srgbClr val="002060"/>
                        </a:solidFill>
                        <a:effectLst/>
                        <a:latin typeface="Calibri"/>
                        <a:ea typeface="Calibri"/>
                        <a:cs typeface="Times New Roman"/>
                      </a:endParaRPr>
                    </a:p>
                  </a:txBody>
                  <a:tcPr marL="30480" marR="30480" marT="30480" marB="30480" anchor="ctr"/>
                </a:tc>
              </a:tr>
            </a:tbl>
          </a:graphicData>
        </a:graphic>
      </p:graphicFrame>
      <p:pic>
        <p:nvPicPr>
          <p:cNvPr id="1028"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3963"/>
            <a:ext cx="762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3963"/>
            <a:ext cx="762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3963"/>
            <a:ext cx="762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5"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93963"/>
            <a:ext cx="762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48185" y="116632"/>
            <a:ext cx="8229600" cy="720080"/>
          </a:xfrm>
        </p:spPr>
        <p:txBody>
          <a:bodyPr>
            <a:normAutofit/>
          </a:bodyPr>
          <a:lstStyle/>
          <a:p>
            <a:r>
              <a:rPr lang="en-US" sz="3200" b="1" dirty="0" smtClean="0">
                <a:solidFill>
                  <a:schemeClr val="tx2"/>
                </a:solidFill>
              </a:rPr>
              <a:t>Gastroschisis prevalence</a:t>
            </a:r>
            <a:r>
              <a:rPr lang="en-US" sz="3200" b="1" dirty="0" smtClean="0">
                <a:solidFill>
                  <a:srgbClr val="FF0000"/>
                </a:solidFill>
              </a:rPr>
              <a:t> </a:t>
            </a:r>
            <a:r>
              <a:rPr lang="en-US" sz="3200" b="1" dirty="0" smtClean="0">
                <a:solidFill>
                  <a:schemeClr val="tx2"/>
                </a:solidFill>
              </a:rPr>
              <a:t>rates</a:t>
            </a:r>
            <a:endParaRPr lang="en-US" sz="3200" b="1" dirty="0">
              <a:solidFill>
                <a:schemeClr val="tx2"/>
              </a:solidFill>
            </a:endParaRPr>
          </a:p>
        </p:txBody>
      </p:sp>
      <p:sp>
        <p:nvSpPr>
          <p:cNvPr id="10"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n-US" sz="1000" dirty="0">
              <a:solidFill>
                <a:schemeClr val="tx2"/>
              </a:solidFill>
              <a:latin typeface="Calibri" pitchFamily="34" charset="0"/>
              <a:cs typeface="+mn-cs"/>
            </a:endParaRPr>
          </a:p>
        </p:txBody>
      </p:sp>
      <p:sp>
        <p:nvSpPr>
          <p:cNvPr id="2" name="Rectangle 1"/>
          <p:cNvSpPr/>
          <p:nvPr/>
        </p:nvSpPr>
        <p:spPr>
          <a:xfrm>
            <a:off x="329798" y="5930905"/>
            <a:ext cx="8500278" cy="276999"/>
          </a:xfrm>
          <a:prstGeom prst="rect">
            <a:avLst/>
          </a:prstGeom>
        </p:spPr>
        <p:txBody>
          <a:bodyPr wrap="square">
            <a:spAutoFit/>
          </a:bodyPr>
          <a:lstStyle/>
          <a:p>
            <a:r>
              <a:rPr lang="en-US" sz="1200" dirty="0" smtClean="0">
                <a:solidFill>
                  <a:schemeClr val="tx2"/>
                </a:solidFill>
              </a:rPr>
              <a:t>Source: </a:t>
            </a:r>
            <a:r>
              <a:rPr lang="en-US" sz="1200" dirty="0" err="1" smtClean="0">
                <a:solidFill>
                  <a:schemeClr val="tx2"/>
                </a:solidFill>
              </a:rPr>
              <a:t>Gian</a:t>
            </a:r>
            <a:r>
              <a:rPr lang="en-US" sz="1200" dirty="0" smtClean="0">
                <a:solidFill>
                  <a:schemeClr val="tx2"/>
                </a:solidFill>
              </a:rPr>
              <a:t> </a:t>
            </a:r>
            <a:r>
              <a:rPr lang="en-US" sz="1200" dirty="0">
                <a:solidFill>
                  <a:schemeClr val="tx2"/>
                </a:solidFill>
              </a:rPr>
              <a:t>Luca Di </a:t>
            </a:r>
            <a:r>
              <a:rPr lang="en-US" sz="1200" dirty="0" err="1">
                <a:solidFill>
                  <a:schemeClr val="tx2"/>
                </a:solidFill>
              </a:rPr>
              <a:t>Tanna</a:t>
            </a:r>
            <a:r>
              <a:rPr lang="en-US" sz="1200" dirty="0">
                <a:solidFill>
                  <a:schemeClr val="tx2"/>
                </a:solidFill>
              </a:rPr>
              <a:t> et al </a:t>
            </a:r>
            <a:r>
              <a:rPr lang="nl-NL" sz="1200" dirty="0" smtClean="0">
                <a:solidFill>
                  <a:schemeClr val="tx2"/>
                </a:solidFill>
              </a:rPr>
              <a:t>BMJ. 325(14); 2002.</a:t>
            </a:r>
            <a:endParaRPr lang="nl-NL" sz="1200" dirty="0">
              <a:solidFill>
                <a:schemeClr val="tx2"/>
              </a:solidFill>
            </a:endParaRPr>
          </a:p>
        </p:txBody>
      </p:sp>
    </p:spTree>
    <p:extLst>
      <p:ext uri="{BB962C8B-B14F-4D97-AF65-F5344CB8AC3E}">
        <p14:creationId xmlns:p14="http://schemas.microsoft.com/office/powerpoint/2010/main" val="346496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solidFill>
              </a:rPr>
              <a:t>Gastroschisis:</a:t>
            </a:r>
            <a:br>
              <a:rPr lang="en-US" sz="3200" b="1" dirty="0" smtClean="0">
                <a:solidFill>
                  <a:schemeClr val="tx2"/>
                </a:solidFill>
              </a:rPr>
            </a:br>
            <a:r>
              <a:rPr lang="en-US" sz="3200" b="1" dirty="0" smtClean="0">
                <a:solidFill>
                  <a:schemeClr val="tx2"/>
                </a:solidFill>
              </a:rPr>
              <a:t>increasing prevalence</a:t>
            </a:r>
            <a:r>
              <a:rPr lang="en-US" sz="3200" b="1" dirty="0" smtClean="0">
                <a:solidFill>
                  <a:srgbClr val="FF0000"/>
                </a:solidFill>
              </a:rPr>
              <a:t> </a:t>
            </a:r>
            <a:r>
              <a:rPr lang="en-US" sz="3200" b="1" dirty="0" smtClean="0">
                <a:solidFill>
                  <a:schemeClr val="tx2"/>
                </a:solidFill>
              </a:rPr>
              <a:t>in many countries</a:t>
            </a:r>
            <a:endParaRPr lang="en-US" sz="3200"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l="5901" t="24150" r="8263" b="9701"/>
          <a:stretch>
            <a:fillRect/>
          </a:stretch>
        </p:blipFill>
        <p:spPr>
          <a:xfrm>
            <a:off x="1403648" y="1700808"/>
            <a:ext cx="6480720" cy="3745737"/>
          </a:xfrm>
          <a:prstGeom prst="rect">
            <a:avLst/>
          </a:prstGeom>
          <a:ln>
            <a:solidFill>
              <a:srgbClr val="002060"/>
            </a:solidFill>
          </a:ln>
        </p:spPr>
      </p:pic>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n-US" sz="1000" dirty="0">
              <a:solidFill>
                <a:schemeClr val="tx2"/>
              </a:solidFill>
              <a:latin typeface="Calibri" pitchFamily="34" charset="0"/>
              <a:cs typeface="+mn-cs"/>
            </a:endParaRPr>
          </a:p>
        </p:txBody>
      </p:sp>
      <p:sp>
        <p:nvSpPr>
          <p:cNvPr id="4" name="Rectangle 3"/>
          <p:cNvSpPr/>
          <p:nvPr/>
        </p:nvSpPr>
        <p:spPr>
          <a:xfrm>
            <a:off x="228600" y="5877272"/>
            <a:ext cx="7669772" cy="369332"/>
          </a:xfrm>
          <a:prstGeom prst="rect">
            <a:avLst/>
          </a:prstGeom>
        </p:spPr>
        <p:txBody>
          <a:bodyPr wrap="square">
            <a:spAutoFit/>
          </a:bodyPr>
          <a:lstStyle/>
          <a:p>
            <a:r>
              <a:rPr lang="en-US" dirty="0" smtClean="0">
                <a:solidFill>
                  <a:schemeClr val="tx2"/>
                </a:solidFill>
              </a:rPr>
              <a:t>Source: </a:t>
            </a:r>
            <a:r>
              <a:rPr lang="en-US" dirty="0" err="1" smtClean="0">
                <a:solidFill>
                  <a:schemeClr val="tx2"/>
                </a:solidFill>
              </a:rPr>
              <a:t>Castilla</a:t>
            </a:r>
            <a:r>
              <a:rPr lang="en-US" dirty="0">
                <a:solidFill>
                  <a:schemeClr val="tx2"/>
                </a:solidFill>
              </a:rPr>
              <a:t>, </a:t>
            </a:r>
            <a:r>
              <a:rPr lang="en-US" dirty="0" err="1">
                <a:solidFill>
                  <a:schemeClr val="tx2"/>
                </a:solidFill>
              </a:rPr>
              <a:t>Mastroiacovo</a:t>
            </a:r>
            <a:r>
              <a:rPr lang="en-US" dirty="0">
                <a:solidFill>
                  <a:schemeClr val="tx2"/>
                </a:solidFill>
              </a:rPr>
              <a:t>, </a:t>
            </a:r>
            <a:r>
              <a:rPr lang="en-US" dirty="0" err="1">
                <a:solidFill>
                  <a:schemeClr val="tx2"/>
                </a:solidFill>
              </a:rPr>
              <a:t>Orioli</a:t>
            </a:r>
            <a:r>
              <a:rPr lang="en-US" dirty="0">
                <a:solidFill>
                  <a:schemeClr val="tx2"/>
                </a:solidFill>
              </a:rPr>
              <a:t>: Am J Med Genet C 2008;148C(3):162-79</a:t>
            </a:r>
          </a:p>
        </p:txBody>
      </p:sp>
    </p:spTree>
    <p:extLst>
      <p:ext uri="{BB962C8B-B14F-4D97-AF65-F5344CB8AC3E}">
        <p14:creationId xmlns:p14="http://schemas.microsoft.com/office/powerpoint/2010/main" val="402777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137" y="0"/>
            <a:ext cx="8229600" cy="1143000"/>
          </a:xfrm>
        </p:spPr>
        <p:txBody>
          <a:bodyPr>
            <a:normAutofit/>
          </a:bodyPr>
          <a:lstStyle/>
          <a:p>
            <a:r>
              <a:rPr lang="en-US" sz="3200" b="1" dirty="0" smtClean="0">
                <a:solidFill>
                  <a:schemeClr val="tx2"/>
                </a:solidFill>
              </a:rPr>
              <a:t>Diagnosis</a:t>
            </a:r>
            <a:endParaRPr lang="en-US" sz="3200" b="1" dirty="0">
              <a:solidFill>
                <a:schemeClr val="tx2"/>
              </a:solidFill>
            </a:endParaRPr>
          </a:p>
        </p:txBody>
      </p:sp>
      <p:sp>
        <p:nvSpPr>
          <p:cNvPr id="3" name="Segnaposto contenuto 2"/>
          <p:cNvSpPr>
            <a:spLocks noGrp="1"/>
          </p:cNvSpPr>
          <p:nvPr>
            <p:ph idx="1"/>
          </p:nvPr>
        </p:nvSpPr>
        <p:spPr>
          <a:xfrm>
            <a:off x="398026" y="908720"/>
            <a:ext cx="8229600" cy="4968552"/>
          </a:xfrm>
        </p:spPr>
        <p:txBody>
          <a:bodyPr>
            <a:normAutofit/>
          </a:bodyPr>
          <a:lstStyle/>
          <a:p>
            <a:r>
              <a:rPr lang="en-US" sz="2800" dirty="0" smtClean="0">
                <a:solidFill>
                  <a:schemeClr val="tx2"/>
                </a:solidFill>
              </a:rPr>
              <a:t>Gastroschisis is usually easily recognized by the relation of the defect to the umbilical cord on physical examination after delivery</a:t>
            </a:r>
          </a:p>
          <a:p>
            <a:r>
              <a:rPr lang="en-US" sz="2800" dirty="0" smtClean="0">
                <a:solidFill>
                  <a:schemeClr val="tx2"/>
                </a:solidFill>
              </a:rPr>
              <a:t>Differential diagnosis must exclude:</a:t>
            </a:r>
          </a:p>
          <a:p>
            <a:pPr lvl="1">
              <a:buFont typeface="Arial" panose="020B0604020202020204" pitchFamily="34" charset="0"/>
              <a:buChar char="•"/>
            </a:pPr>
            <a:r>
              <a:rPr lang="en-US" sz="2400" dirty="0" smtClean="0">
                <a:solidFill>
                  <a:schemeClr val="tx2"/>
                </a:solidFill>
              </a:rPr>
              <a:t>Omphalocele</a:t>
            </a:r>
            <a:endParaRPr lang="en-US" sz="2400" dirty="0" smtClean="0">
              <a:solidFill>
                <a:schemeClr val="tx2"/>
              </a:solidFill>
              <a:sym typeface="Wingdings" pitchFamily="2" charset="2"/>
            </a:endParaRPr>
          </a:p>
          <a:p>
            <a:pPr lvl="1">
              <a:buFont typeface="Arial" panose="020B0604020202020204" pitchFamily="34" charset="0"/>
              <a:buChar char="•"/>
            </a:pPr>
            <a:r>
              <a:rPr lang="en-US" sz="2400" dirty="0" smtClean="0">
                <a:solidFill>
                  <a:schemeClr val="tx2"/>
                </a:solidFill>
                <a:sym typeface="Wingdings" pitchFamily="2" charset="2"/>
              </a:rPr>
              <a:t>Limb body-wall complex</a:t>
            </a:r>
          </a:p>
          <a:p>
            <a:r>
              <a:rPr lang="en-US" sz="2800" dirty="0" smtClean="0">
                <a:solidFill>
                  <a:schemeClr val="tx2"/>
                </a:solidFill>
                <a:sym typeface="Wingdings" pitchFamily="2" charset="2"/>
              </a:rPr>
              <a:t>Prenatal diagnoses should be confirmed postnatally</a:t>
            </a:r>
          </a:p>
        </p:txBody>
      </p:sp>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Gastroschisis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n-US" sz="1000" dirty="0">
              <a:solidFill>
                <a:schemeClr val="tx2"/>
              </a:solidFill>
              <a:latin typeface="Calibri" pitchFamily="34" charset="0"/>
              <a:cs typeface="+mn-cs"/>
            </a:endParaRPr>
          </a:p>
        </p:txBody>
      </p:sp>
      <p:pic>
        <p:nvPicPr>
          <p:cNvPr id="297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221088"/>
            <a:ext cx="2356124" cy="189958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dc.gov\private\M319\ile9\Global  inicitaive\surveillance manual\2013 atlas\ECLAMC\1305083229-314x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159" y="4221088"/>
            <a:ext cx="1948295" cy="1948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6120668"/>
            <a:ext cx="2356124" cy="369332"/>
          </a:xfrm>
          <a:prstGeom prst="rect">
            <a:avLst/>
          </a:prstGeom>
          <a:noFill/>
        </p:spPr>
        <p:txBody>
          <a:bodyPr wrap="square" rtlCol="0">
            <a:spAutoFit/>
          </a:bodyPr>
          <a:lstStyle/>
          <a:p>
            <a:pPr algn="ctr"/>
            <a:r>
              <a:rPr lang="en-US" b="1" dirty="0" smtClean="0">
                <a:solidFill>
                  <a:schemeClr val="tx2"/>
                </a:solidFill>
              </a:rPr>
              <a:t>Gastroschisis</a:t>
            </a:r>
            <a:endParaRPr lang="en-US" b="1" dirty="0">
              <a:solidFill>
                <a:schemeClr val="tx2"/>
              </a:solidFill>
            </a:endParaRPr>
          </a:p>
        </p:txBody>
      </p:sp>
      <p:sp>
        <p:nvSpPr>
          <p:cNvPr id="8" name="TextBox 7"/>
          <p:cNvSpPr txBox="1"/>
          <p:nvPr/>
        </p:nvSpPr>
        <p:spPr>
          <a:xfrm>
            <a:off x="5408648" y="6134841"/>
            <a:ext cx="2356124" cy="369332"/>
          </a:xfrm>
          <a:prstGeom prst="rect">
            <a:avLst/>
          </a:prstGeom>
          <a:noFill/>
        </p:spPr>
        <p:txBody>
          <a:bodyPr wrap="square" rtlCol="0">
            <a:spAutoFit/>
          </a:bodyPr>
          <a:lstStyle/>
          <a:p>
            <a:pPr algn="ctr"/>
            <a:r>
              <a:rPr lang="en-US" b="1" dirty="0" smtClean="0">
                <a:solidFill>
                  <a:schemeClr val="tx2"/>
                </a:solidFill>
              </a:rPr>
              <a:t>Limb body wall</a:t>
            </a:r>
            <a:endParaRPr lang="en-US" b="1" dirty="0">
              <a:solidFill>
                <a:schemeClr val="tx2"/>
              </a:solidFill>
            </a:endParaRPr>
          </a:p>
        </p:txBody>
      </p:sp>
      <p:sp>
        <p:nvSpPr>
          <p:cNvPr id="6" name="TextBox 5"/>
          <p:cNvSpPr txBox="1"/>
          <p:nvPr/>
        </p:nvSpPr>
        <p:spPr>
          <a:xfrm>
            <a:off x="3617446" y="4843395"/>
            <a:ext cx="1170578" cy="938719"/>
          </a:xfrm>
          <a:prstGeom prst="rect">
            <a:avLst/>
          </a:prstGeom>
          <a:noFill/>
        </p:spPr>
        <p:txBody>
          <a:bodyPr wrap="square" rtlCol="0">
            <a:spAutoFit/>
          </a:bodyPr>
          <a:lstStyle/>
          <a:p>
            <a:r>
              <a:rPr lang="en-US" sz="1100" dirty="0" smtClean="0">
                <a:solidFill>
                  <a:schemeClr val="tx2"/>
                </a:solidFill>
              </a:rPr>
              <a:t>Photo courtesy of: Birth defects atlas of selected congenital anomalies</a:t>
            </a:r>
            <a:endParaRPr lang="en-US" sz="1100" dirty="0">
              <a:solidFill>
                <a:schemeClr val="tx2"/>
              </a:solidFill>
            </a:endParaRPr>
          </a:p>
        </p:txBody>
      </p:sp>
      <p:sp>
        <p:nvSpPr>
          <p:cNvPr id="10" name="TextBox 9"/>
          <p:cNvSpPr txBox="1"/>
          <p:nvPr/>
        </p:nvSpPr>
        <p:spPr>
          <a:xfrm>
            <a:off x="7743680" y="5907773"/>
            <a:ext cx="1187595" cy="430887"/>
          </a:xfrm>
          <a:prstGeom prst="rect">
            <a:avLst/>
          </a:prstGeom>
          <a:noFill/>
        </p:spPr>
        <p:txBody>
          <a:bodyPr wrap="square" rtlCol="0">
            <a:spAutoFit/>
          </a:bodyPr>
          <a:lstStyle/>
          <a:p>
            <a:r>
              <a:rPr lang="en-US" sz="1100" dirty="0" smtClean="0">
                <a:solidFill>
                  <a:schemeClr val="tx2"/>
                </a:solidFill>
              </a:rPr>
              <a:t>Photo courtesy of: ECLAMC</a:t>
            </a:r>
            <a:endParaRPr lang="en-US" sz="11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2446</Words>
  <Application>Microsoft Office PowerPoint</Application>
  <PresentationFormat>On-screen Show (4:3)</PresentationFormat>
  <Paragraphs>237</Paragraphs>
  <Slides>14</Slides>
  <Notes>13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Tema di Office</vt:lpstr>
      <vt:lpstr>NCHHSTP_PPT_dark(</vt:lpstr>
      <vt:lpstr>Gastroschisis</vt:lpstr>
      <vt:lpstr>Learning Objectives</vt:lpstr>
      <vt:lpstr>Definition</vt:lpstr>
      <vt:lpstr>Gastroschisis etiology:  Disruption or Malformation?</vt:lpstr>
      <vt:lpstr>Main Clinical Features</vt:lpstr>
      <vt:lpstr>Main Epidemiological Features</vt:lpstr>
      <vt:lpstr>Gastroschisis prevalence rates</vt:lpstr>
      <vt:lpstr>Gastroschisis: increasing prevalence in many countries</vt:lpstr>
      <vt:lpstr>Diagnosis</vt:lpstr>
      <vt:lpstr>Tips for reporting</vt:lpstr>
      <vt:lpstr>ICD-10 RCPCH coding of gastroschisis</vt:lpstr>
      <vt:lpstr>Questions?</vt:lpstr>
      <vt:lpstr>References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Dye, Laurel</cp:lastModifiedBy>
  <cp:revision>227</cp:revision>
  <dcterms:created xsi:type="dcterms:W3CDTF">2013-09-20T07:41:20Z</dcterms:created>
  <dcterms:modified xsi:type="dcterms:W3CDTF">2015-11-02T20:59:17Z</dcterms:modified>
</cp:coreProperties>
</file>