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3" r:id="rId1"/>
    <p:sldMasterId id="2147483702" r:id="rId2"/>
    <p:sldMasterId id="2147483717" r:id="rId3"/>
  </p:sldMasterIdLst>
  <p:notesMasterIdLst>
    <p:notesMasterId r:id="rId40"/>
  </p:notesMasterIdLst>
  <p:handoutMasterIdLst>
    <p:handoutMasterId r:id="rId41"/>
  </p:handoutMasterIdLst>
  <p:sldIdLst>
    <p:sldId id="422" r:id="rId4"/>
    <p:sldId id="313" r:id="rId5"/>
    <p:sldId id="310" r:id="rId6"/>
    <p:sldId id="411" r:id="rId7"/>
    <p:sldId id="410" r:id="rId8"/>
    <p:sldId id="384" r:id="rId9"/>
    <p:sldId id="406" r:id="rId10"/>
    <p:sldId id="391" r:id="rId11"/>
    <p:sldId id="392" r:id="rId12"/>
    <p:sldId id="407" r:id="rId13"/>
    <p:sldId id="396" r:id="rId14"/>
    <p:sldId id="400" r:id="rId15"/>
    <p:sldId id="409" r:id="rId16"/>
    <p:sldId id="394" r:id="rId17"/>
    <p:sldId id="404" r:id="rId18"/>
    <p:sldId id="413" r:id="rId19"/>
    <p:sldId id="415" r:id="rId20"/>
    <p:sldId id="405" r:id="rId21"/>
    <p:sldId id="330" r:id="rId22"/>
    <p:sldId id="416" r:id="rId23"/>
    <p:sldId id="336" r:id="rId24"/>
    <p:sldId id="381" r:id="rId25"/>
    <p:sldId id="377" r:id="rId26"/>
    <p:sldId id="418" r:id="rId27"/>
    <p:sldId id="340" r:id="rId28"/>
    <p:sldId id="419" r:id="rId29"/>
    <p:sldId id="344" r:id="rId30"/>
    <p:sldId id="350" r:id="rId31"/>
    <p:sldId id="351" r:id="rId32"/>
    <p:sldId id="352" r:id="rId33"/>
    <p:sldId id="353" r:id="rId34"/>
    <p:sldId id="354" r:id="rId35"/>
    <p:sldId id="420" r:id="rId36"/>
    <p:sldId id="357" r:id="rId37"/>
    <p:sldId id="385" r:id="rId38"/>
    <p:sldId id="423" r:id="rId39"/>
  </p:sldIdLst>
  <p:sldSz cx="9144000" cy="6858000" type="screen4x3"/>
  <p:notesSz cx="6858000" cy="9296400"/>
  <p:embeddedFontLst>
    <p:embeddedFont>
      <p:font typeface="Myriad Web Pro" panose="020B0604020202020204" charset="0"/>
      <p:regular r:id="rId42"/>
      <p:bold r:id="rId43"/>
      <p:italic r:id="rId44"/>
    </p:embeddedFont>
    <p:embeddedFont>
      <p:font typeface="Tahoma" panose="020B0604030504040204" pitchFamily="34" charset="0"/>
      <p:regular r:id="rId45"/>
      <p:bold r:id="rId46"/>
    </p:embeddedFont>
    <p:embeddedFont>
      <p:font typeface="Calibri" panose="020F0502020204030204" pitchFamily="34" charset="0"/>
      <p:regular r:id="rId47"/>
      <p:bold r:id="rId48"/>
      <p:italic r:id="rId49"/>
      <p:boldItalic r:id="rId50"/>
    </p:embeddedFont>
    <p:embeddedFont>
      <p:font typeface="Calibri Light" panose="020F0302020204030204" pitchFamily="34" charset="0"/>
      <p:regular r:id="rId51"/>
      <p:italic r:id="rId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344">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xm" initials="jxm" lastIdx="12" clrIdx="0"/>
  <p:cmAuthor id="7" name="Sniezek, Joe (CDC/ONDIEH/NCBDDD)" initials="SJ(" lastIdx="6" clrIdx="7">
    <p:extLst/>
  </p:cmAuthor>
  <p:cmAuthor id="1" name="Sniezek, Joe (CDC/ONDIEH/NCBDDD)" initials="jes" lastIdx="1" clrIdx="1"/>
  <p:cmAuthor id="8" name="Nicole Dowling" initials="NFD" lastIdx="2" clrIdx="8"/>
  <p:cmAuthor id="2" name="agp4" initials="agp4" lastIdx="1" clrIdx="2"/>
  <p:cmAuthor id="3" name="Flores, Alina (CDC/ONDIEH/NCBDDD)" initials="FA(" lastIdx="15" clrIdx="3"/>
  <p:cmAuthor id="4" name="CDC User" initials="jxm" lastIdx="1" clrIdx="4"/>
  <p:cmAuthor id="5" name="Pierpaolo" initials="P" lastIdx="0" clrIdx="5"/>
  <p:cmAuthor id="6" name="mrc7" initials="MC" lastIdx="3"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74" autoAdjust="0"/>
    <p:restoredTop sz="79751" autoAdjust="0"/>
  </p:normalViewPr>
  <p:slideViewPr>
    <p:cSldViewPr>
      <p:cViewPr>
        <p:scale>
          <a:sx n="93" d="100"/>
          <a:sy n="93" d="100"/>
        </p:scale>
        <p:origin x="-570" y="-72"/>
      </p:cViewPr>
      <p:guideLst>
        <p:guide orient="horz" pos="13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66" d="100"/>
          <a:sy n="66" d="100"/>
        </p:scale>
        <p:origin x="3570" y="61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font" Target="fonts/font9.fntdata"/><Relationship Id="rId55"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5.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handoutMaster" Target="handoutMasters/handoutMaster1.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commentAuthors" Target="commentAuthor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8.fntdata"/><Relationship Id="rId57"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3.fntdata"/><Relationship Id="rId52" Type="http://schemas.openxmlformats.org/officeDocument/2006/relationships/font" Target="fonts/font11.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font" Target="fonts/font2.fntdata"/><Relationship Id="rId48" Type="http://schemas.openxmlformats.org/officeDocument/2006/relationships/font" Target="fonts/font7.fntdata"/><Relationship Id="rId56"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font" Target="fonts/font10.fntdata"/><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Pierpaolo\Documents\005%20Meeting%20Corsi%20e%20Congressi%20MIEI%20da%2007-2008\2013-07-13%20Bangkok\Nuova%20cartella\03%20Figure%20IMR%20&amp;%20causes%20(WORLD%20BANK).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60"/>
      <c:rAngAx val="0"/>
      <c:perspective val="0"/>
    </c:view3D>
    <c:floor>
      <c:thickness val="0"/>
    </c:floor>
    <c:sideWall>
      <c:thickness val="0"/>
    </c:sideWall>
    <c:backWall>
      <c:thickness val="0"/>
    </c:backWall>
    <c:plotArea>
      <c:layout>
        <c:manualLayout>
          <c:layoutTarget val="inner"/>
          <c:xMode val="edge"/>
          <c:yMode val="edge"/>
          <c:x val="0.12367491166077739"/>
          <c:y val="0.17587939698492464"/>
          <c:w val="0.76060070671378088"/>
          <c:h val="0.57286432160804024"/>
        </c:manualLayout>
      </c:layout>
      <c:pie3DChart>
        <c:varyColors val="1"/>
        <c:ser>
          <c:idx val="0"/>
          <c:order val="0"/>
          <c:tx>
            <c:strRef>
              <c:f>Sheet1!$A$2</c:f>
              <c:strCache>
                <c:ptCount val="1"/>
              </c:strCache>
            </c:strRef>
          </c:tx>
          <c:dPt>
            <c:idx val="0"/>
            <c:bubble3D val="0"/>
            <c:spPr>
              <a:solidFill>
                <a:srgbClr val="C00000"/>
              </a:solidFill>
            </c:spPr>
          </c:dPt>
          <c:dPt>
            <c:idx val="1"/>
            <c:bubble3D val="0"/>
            <c:spPr>
              <a:solidFill>
                <a:srgbClr val="C00000"/>
              </a:solidFill>
            </c:spPr>
          </c:dPt>
          <c:dPt>
            <c:idx val="2"/>
            <c:bubble3D val="0"/>
            <c:spPr>
              <a:solidFill>
                <a:srgbClr val="FFFF00"/>
              </a:solidFill>
            </c:spPr>
          </c:dPt>
          <c:dPt>
            <c:idx val="3"/>
            <c:bubble3D val="0"/>
            <c:spPr>
              <a:solidFill>
                <a:schemeClr val="bg1">
                  <a:lumMod val="60000"/>
                  <a:lumOff val="40000"/>
                </a:schemeClr>
              </a:solidFill>
            </c:spPr>
          </c:dPt>
          <c:dPt>
            <c:idx val="4"/>
            <c:bubble3D val="0"/>
          </c:dPt>
          <c:cat>
            <c:strRef>
              <c:f>Sheet1!$B$1:$F$1</c:f>
              <c:strCache>
                <c:ptCount val="5"/>
                <c:pt idx="1">
                  <c:v>Unknown</c:v>
                </c:pt>
                <c:pt idx="2">
                  <c:v>monogenic </c:v>
                </c:pt>
                <c:pt idx="3">
                  <c:v>chromosomal</c:v>
                </c:pt>
                <c:pt idx="4">
                  <c:v>Environmental</c:v>
                </c:pt>
              </c:strCache>
            </c:strRef>
          </c:cat>
          <c:val>
            <c:numRef>
              <c:f>Sheet1!$B$2:$F$2</c:f>
              <c:numCache>
                <c:formatCode>General</c:formatCode>
                <c:ptCount val="5"/>
                <c:pt idx="1">
                  <c:v>65</c:v>
                </c:pt>
                <c:pt idx="2">
                  <c:v>15</c:v>
                </c:pt>
                <c:pt idx="3">
                  <c:v>10</c:v>
                </c:pt>
                <c:pt idx="4">
                  <c:v>10</c:v>
                </c:pt>
              </c:numCache>
            </c:numRef>
          </c:val>
        </c:ser>
        <c:dLbls>
          <c:showLegendKey val="0"/>
          <c:showVal val="0"/>
          <c:showCatName val="0"/>
          <c:showSerName val="0"/>
          <c:showPercent val="0"/>
          <c:showBubbleSize val="0"/>
          <c:showLeaderLines val="1"/>
        </c:dLbls>
      </c:pie3DChart>
    </c:plotArea>
    <c:plotVisOnly val="1"/>
    <c:dispBlanksAs val="zero"/>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456347956505482"/>
          <c:y val="3.7288049534752232E-2"/>
          <c:w val="0.78920629921259844"/>
          <c:h val="0.77587874506574661"/>
        </c:manualLayout>
      </c:layout>
      <c:barChart>
        <c:barDir val="col"/>
        <c:grouping val="stacked"/>
        <c:varyColors val="0"/>
        <c:ser>
          <c:idx val="1"/>
          <c:order val="1"/>
          <c:tx>
            <c:v>Birth defects</c:v>
          </c:tx>
          <c:spPr>
            <a:solidFill>
              <a:schemeClr val="accent2">
                <a:lumMod val="20000"/>
                <a:lumOff val="80000"/>
              </a:schemeClr>
            </a:solidFill>
            <a:ln w="15875">
              <a:noFill/>
            </a:ln>
          </c:spPr>
          <c:invertIfNegative val="0"/>
          <c:val>
            <c:numRef>
              <c:f>'Figure (WHO &amp; WB)'!$G$40:$G$61</c:f>
              <c:numCache>
                <c:formatCode>0.0%</c:formatCode>
                <c:ptCount val="22"/>
                <c:pt idx="0">
                  <c:v>3.1919650000000001E-2</c:v>
                </c:pt>
                <c:pt idx="1">
                  <c:v>3.7075500000000108E-2</c:v>
                </c:pt>
                <c:pt idx="2">
                  <c:v>4.3677780000000006E-2</c:v>
                </c:pt>
                <c:pt idx="3">
                  <c:v>4.5508940000000012E-2</c:v>
                </c:pt>
                <c:pt idx="4">
                  <c:v>4.6302019999999999E-2</c:v>
                </c:pt>
                <c:pt idx="5">
                  <c:v>6.3676450000000009E-2</c:v>
                </c:pt>
                <c:pt idx="6">
                  <c:v>6.9034819999999997E-2</c:v>
                </c:pt>
                <c:pt idx="7">
                  <c:v>7.6354580000000019E-2</c:v>
                </c:pt>
                <c:pt idx="8">
                  <c:v>9.3639290000000028E-2</c:v>
                </c:pt>
                <c:pt idx="9">
                  <c:v>0.10119570000000039</c:v>
                </c:pt>
                <c:pt idx="10">
                  <c:v>0.1083095</c:v>
                </c:pt>
                <c:pt idx="11">
                  <c:v>0.14076569999999999</c:v>
                </c:pt>
                <c:pt idx="12">
                  <c:v>0.15368920000000041</c:v>
                </c:pt>
                <c:pt idx="13">
                  <c:v>0.17364350000000001</c:v>
                </c:pt>
                <c:pt idx="14">
                  <c:v>0.19739960000000001</c:v>
                </c:pt>
                <c:pt idx="15">
                  <c:v>0.21211920000000048</c:v>
                </c:pt>
                <c:pt idx="16">
                  <c:v>0.22297500000000001</c:v>
                </c:pt>
                <c:pt idx="17">
                  <c:v>0.22528500000000001</c:v>
                </c:pt>
                <c:pt idx="18">
                  <c:v>0.24375780000000041</c:v>
                </c:pt>
                <c:pt idx="19">
                  <c:v>0.28720710000000005</c:v>
                </c:pt>
                <c:pt idx="20">
                  <c:v>0.29360840000000032</c:v>
                </c:pt>
                <c:pt idx="21">
                  <c:v>0.30150510000000008</c:v>
                </c:pt>
              </c:numCache>
            </c:numRef>
          </c:val>
        </c:ser>
        <c:dLbls>
          <c:showLegendKey val="0"/>
          <c:showVal val="0"/>
          <c:showCatName val="0"/>
          <c:showSerName val="0"/>
          <c:showPercent val="0"/>
          <c:showBubbleSize val="0"/>
        </c:dLbls>
        <c:gapWidth val="70"/>
        <c:overlap val="100"/>
        <c:axId val="107159552"/>
        <c:axId val="107161472"/>
      </c:barChart>
      <c:lineChart>
        <c:grouping val="standard"/>
        <c:varyColors val="0"/>
        <c:ser>
          <c:idx val="0"/>
          <c:order val="0"/>
          <c:tx>
            <c:v>Under-5 mortality rate</c:v>
          </c:tx>
          <c:spPr>
            <a:ln w="44450">
              <a:solidFill>
                <a:srgbClr val="00B0F0"/>
              </a:solidFill>
            </a:ln>
          </c:spPr>
          <c:marker>
            <c:symbol val="none"/>
          </c:marker>
          <c:cat>
            <c:strRef>
              <c:f>'Figure (WHO &amp; WB)'!$C$40:$C$61</c:f>
              <c:strCache>
                <c:ptCount val="22"/>
                <c:pt idx="0">
                  <c:v>AM - L</c:v>
                </c:pt>
                <c:pt idx="1">
                  <c:v>EM - L</c:v>
                </c:pt>
                <c:pt idx="2">
                  <c:v>AFR - L</c:v>
                </c:pt>
                <c:pt idx="3">
                  <c:v>AFR - LM</c:v>
                </c:pt>
                <c:pt idx="4">
                  <c:v>AFR - H</c:v>
                </c:pt>
                <c:pt idx="5">
                  <c:v>SEA - L</c:v>
                </c:pt>
                <c:pt idx="6">
                  <c:v>SEA - LM</c:v>
                </c:pt>
                <c:pt idx="7">
                  <c:v>EM  - LM</c:v>
                </c:pt>
                <c:pt idx="8">
                  <c:v>AFR - UM</c:v>
                </c:pt>
                <c:pt idx="9">
                  <c:v>EUR - L</c:v>
                </c:pt>
                <c:pt idx="10">
                  <c:v>WP - LM</c:v>
                </c:pt>
                <c:pt idx="11">
                  <c:v>AM - LM</c:v>
                </c:pt>
                <c:pt idx="12">
                  <c:v>WP - L</c:v>
                </c:pt>
                <c:pt idx="13">
                  <c:v>EUR - LM</c:v>
                </c:pt>
                <c:pt idx="14">
                  <c:v>EM - UM</c:v>
                </c:pt>
                <c:pt idx="15">
                  <c:v>AM - UM</c:v>
                </c:pt>
                <c:pt idx="16">
                  <c:v>EUR - UM</c:v>
                </c:pt>
                <c:pt idx="17">
                  <c:v>AM - H</c:v>
                </c:pt>
                <c:pt idx="18">
                  <c:v>EM - H</c:v>
                </c:pt>
                <c:pt idx="19">
                  <c:v>EUR - H</c:v>
                </c:pt>
                <c:pt idx="20">
                  <c:v>WP - H</c:v>
                </c:pt>
                <c:pt idx="21">
                  <c:v>WP- UM</c:v>
                </c:pt>
              </c:strCache>
            </c:strRef>
          </c:cat>
          <c:val>
            <c:numRef>
              <c:f>'Figure (WHO &amp; WB)'!$D$40:$D$61</c:f>
              <c:numCache>
                <c:formatCode>0</c:formatCode>
                <c:ptCount val="22"/>
                <c:pt idx="0">
                  <c:v>161.00000059692053</c:v>
                </c:pt>
                <c:pt idx="1">
                  <c:v>105.32584180344938</c:v>
                </c:pt>
                <c:pt idx="2">
                  <c:v>107.00408864345643</c:v>
                </c:pt>
                <c:pt idx="3">
                  <c:v>129.84785706122307</c:v>
                </c:pt>
                <c:pt idx="4">
                  <c:v>121.99999688118589</c:v>
                </c:pt>
                <c:pt idx="5">
                  <c:v>50.846705527677884</c:v>
                </c:pt>
                <c:pt idx="6">
                  <c:v>56.734091276087192</c:v>
                </c:pt>
                <c:pt idx="7">
                  <c:v>55.367272150003295</c:v>
                </c:pt>
                <c:pt idx="8">
                  <c:v>43.240271752285544</c:v>
                </c:pt>
                <c:pt idx="9">
                  <c:v>49.890859404379931</c:v>
                </c:pt>
                <c:pt idx="10">
                  <c:v>17.598534083564996</c:v>
                </c:pt>
                <c:pt idx="11">
                  <c:v>30.060842671426883</c:v>
                </c:pt>
                <c:pt idx="12">
                  <c:v>28.773064032564829</c:v>
                </c:pt>
                <c:pt idx="13">
                  <c:v>22.098090911417888</c:v>
                </c:pt>
                <c:pt idx="14">
                  <c:v>13.394535413545674</c:v>
                </c:pt>
                <c:pt idx="15">
                  <c:v>16.863843731112013</c:v>
                </c:pt>
                <c:pt idx="16">
                  <c:v>14.328410589964372</c:v>
                </c:pt>
                <c:pt idx="17">
                  <c:v>7.9297423125497737</c:v>
                </c:pt>
                <c:pt idx="18">
                  <c:v>9.774917606941731</c:v>
                </c:pt>
                <c:pt idx="19">
                  <c:v>4.3866866238103963</c:v>
                </c:pt>
                <c:pt idx="20">
                  <c:v>3.899320777471909</c:v>
                </c:pt>
                <c:pt idx="21">
                  <c:v>7.3893210523905397</c:v>
                </c:pt>
              </c:numCache>
            </c:numRef>
          </c:val>
          <c:smooth val="0"/>
        </c:ser>
        <c:dLbls>
          <c:showLegendKey val="0"/>
          <c:showVal val="0"/>
          <c:showCatName val="0"/>
          <c:showSerName val="0"/>
          <c:showPercent val="0"/>
          <c:showBubbleSize val="0"/>
        </c:dLbls>
        <c:marker val="1"/>
        <c:smooth val="0"/>
        <c:axId val="84097664"/>
        <c:axId val="84146048"/>
      </c:lineChart>
      <c:catAx>
        <c:axId val="84097664"/>
        <c:scaling>
          <c:orientation val="minMax"/>
        </c:scaling>
        <c:delete val="0"/>
        <c:axPos val="b"/>
        <c:numFmt formatCode="General" sourceLinked="1"/>
        <c:majorTickMark val="out"/>
        <c:minorTickMark val="none"/>
        <c:tickLblPos val="nextTo"/>
        <c:txPr>
          <a:bodyPr rot="-3120000" vert="horz"/>
          <a:lstStyle/>
          <a:p>
            <a:pPr>
              <a:defRPr/>
            </a:pPr>
            <a:endParaRPr lang="en-US"/>
          </a:p>
        </c:txPr>
        <c:crossAx val="84146048"/>
        <c:crosses val="autoZero"/>
        <c:auto val="1"/>
        <c:lblAlgn val="ctr"/>
        <c:lblOffset val="100"/>
        <c:noMultiLvlLbl val="0"/>
      </c:catAx>
      <c:valAx>
        <c:axId val="84146048"/>
        <c:scaling>
          <c:orientation val="minMax"/>
        </c:scaling>
        <c:delete val="0"/>
        <c:axPos val="l"/>
        <c:majorGridlines/>
        <c:title>
          <c:tx>
            <c:rich>
              <a:bodyPr rot="-5400000" vert="horz"/>
              <a:lstStyle/>
              <a:p>
                <a:pPr>
                  <a:defRPr/>
                </a:pPr>
                <a:r>
                  <a:rPr lang="it-IT"/>
                  <a:t>Under-5 mortality rate (per 1,000 births)</a:t>
                </a:r>
              </a:p>
            </c:rich>
          </c:tx>
          <c:layout>
            <c:manualLayout>
              <c:xMode val="edge"/>
              <c:yMode val="edge"/>
              <c:x val="2.914459060853033E-3"/>
              <c:y val="5.8330745873842196E-2"/>
            </c:manualLayout>
          </c:layout>
          <c:overlay val="0"/>
          <c:spPr>
            <a:ln w="19050">
              <a:solidFill>
                <a:srgbClr val="B911A1"/>
              </a:solidFill>
            </a:ln>
          </c:spPr>
        </c:title>
        <c:numFmt formatCode="#,##0.0" sourceLinked="0"/>
        <c:majorTickMark val="out"/>
        <c:minorTickMark val="none"/>
        <c:tickLblPos val="nextTo"/>
        <c:crossAx val="84097664"/>
        <c:crosses val="autoZero"/>
        <c:crossBetween val="between"/>
      </c:valAx>
      <c:catAx>
        <c:axId val="107159552"/>
        <c:scaling>
          <c:orientation val="minMax"/>
        </c:scaling>
        <c:delete val="1"/>
        <c:axPos val="b"/>
        <c:majorTickMark val="out"/>
        <c:minorTickMark val="none"/>
        <c:tickLblPos val="none"/>
        <c:crossAx val="107161472"/>
        <c:crosses val="autoZero"/>
        <c:auto val="1"/>
        <c:lblAlgn val="ctr"/>
        <c:lblOffset val="100"/>
        <c:noMultiLvlLbl val="0"/>
      </c:catAx>
      <c:valAx>
        <c:axId val="107161472"/>
        <c:scaling>
          <c:orientation val="minMax"/>
          <c:max val="0.35000000000000031"/>
        </c:scaling>
        <c:delete val="0"/>
        <c:axPos val="r"/>
        <c:numFmt formatCode="0.0%" sourceLinked="1"/>
        <c:majorTickMark val="out"/>
        <c:minorTickMark val="none"/>
        <c:tickLblPos val="nextTo"/>
        <c:spPr>
          <a:ln>
            <a:solidFill>
              <a:schemeClr val="accent1"/>
            </a:solidFill>
          </a:ln>
        </c:spPr>
        <c:crossAx val="107159552"/>
        <c:crosses val="max"/>
        <c:crossBetween val="between"/>
        <c:majorUnit val="0.05"/>
      </c:valAx>
      <c:spPr>
        <a:noFill/>
        <a:ln w="25400">
          <a:noFill/>
        </a:ln>
      </c:spPr>
    </c:plotArea>
    <c:plotVisOnly val="1"/>
    <c:dispBlanksAs val="gap"/>
    <c:showDLblsOverMax val="0"/>
  </c:chart>
  <c:txPr>
    <a:bodyPr/>
    <a:lstStyle/>
    <a:p>
      <a:pPr>
        <a:defRPr b="1">
          <a:solidFill>
            <a:schemeClr val="tx2"/>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385" cy="4643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5059" y="0"/>
            <a:ext cx="2971385" cy="464343"/>
          </a:xfrm>
          <a:prstGeom prst="rect">
            <a:avLst/>
          </a:prstGeom>
        </p:spPr>
        <p:txBody>
          <a:bodyPr vert="horz" lIns="91440" tIns="45720" rIns="91440" bIns="45720" rtlCol="0"/>
          <a:lstStyle>
            <a:lvl1pPr algn="r">
              <a:defRPr sz="1200"/>
            </a:lvl1pPr>
          </a:lstStyle>
          <a:p>
            <a:fld id="{D160FE43-89B8-4F15-AB78-E842B909A6D2}" type="datetimeFigureOut">
              <a:rPr lang="en-US" smtClean="0"/>
              <a:pPr/>
              <a:t>11/2/2015</a:t>
            </a:fld>
            <a:endParaRPr lang="en-US"/>
          </a:p>
        </p:txBody>
      </p:sp>
      <p:sp>
        <p:nvSpPr>
          <p:cNvPr id="4" name="Footer Placeholder 3"/>
          <p:cNvSpPr>
            <a:spLocks noGrp="1"/>
          </p:cNvSpPr>
          <p:nvPr>
            <p:ph type="ftr" sz="quarter" idx="2"/>
          </p:nvPr>
        </p:nvSpPr>
        <p:spPr>
          <a:xfrm>
            <a:off x="0" y="8830467"/>
            <a:ext cx="2971385" cy="46434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5059" y="8830467"/>
            <a:ext cx="2971385" cy="464343"/>
          </a:xfrm>
          <a:prstGeom prst="rect">
            <a:avLst/>
          </a:prstGeom>
        </p:spPr>
        <p:txBody>
          <a:bodyPr vert="horz" lIns="91440" tIns="45720" rIns="91440" bIns="45720" rtlCol="0" anchor="b"/>
          <a:lstStyle>
            <a:lvl1pPr algn="r">
              <a:defRPr sz="1200"/>
            </a:lvl1pPr>
          </a:lstStyle>
          <a:p>
            <a:fld id="{4CBD3B26-E1CE-4B14-926E-14ADC45B16D3}" type="slidenum">
              <a:rPr lang="en-US" smtClean="0"/>
              <a:pPr/>
              <a:t>‹#›</a:t>
            </a:fld>
            <a:endParaRPr lang="en-US"/>
          </a:p>
        </p:txBody>
      </p:sp>
    </p:spTree>
    <p:extLst>
      <p:ext uri="{BB962C8B-B14F-4D97-AF65-F5344CB8AC3E}">
        <p14:creationId xmlns:p14="http://schemas.microsoft.com/office/powerpoint/2010/main" val="1495474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385" cy="46434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5059" y="0"/>
            <a:ext cx="2971385" cy="464343"/>
          </a:xfrm>
          <a:prstGeom prst="rect">
            <a:avLst/>
          </a:prstGeom>
        </p:spPr>
        <p:txBody>
          <a:bodyPr vert="horz" lIns="91440" tIns="45720" rIns="91440" bIns="45720" rtlCol="0"/>
          <a:lstStyle>
            <a:lvl1pPr algn="r">
              <a:defRPr sz="1200"/>
            </a:lvl1pPr>
          </a:lstStyle>
          <a:p>
            <a:fld id="{30E0874A-4DD0-4F20-BD14-66420CE70E57}" type="datetimeFigureOut">
              <a:rPr lang="en-US" smtClean="0"/>
              <a:pPr/>
              <a:t>11/2/2015</a:t>
            </a:fld>
            <a:endParaRPr lang="en-US"/>
          </a:p>
        </p:txBody>
      </p:sp>
      <p:sp>
        <p:nvSpPr>
          <p:cNvPr id="4" name="Slide Image Placeholder 3"/>
          <p:cNvSpPr>
            <a:spLocks noGrp="1" noRot="1" noChangeAspect="1"/>
          </p:cNvSpPr>
          <p:nvPr>
            <p:ph type="sldImg" idx="2"/>
          </p:nvPr>
        </p:nvSpPr>
        <p:spPr>
          <a:xfrm>
            <a:off x="1104900" y="696913"/>
            <a:ext cx="4648200" cy="348773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6423" y="4416029"/>
            <a:ext cx="5485155" cy="418385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0467"/>
            <a:ext cx="2971385" cy="46434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5059" y="8830467"/>
            <a:ext cx="2971385" cy="464343"/>
          </a:xfrm>
          <a:prstGeom prst="rect">
            <a:avLst/>
          </a:prstGeom>
        </p:spPr>
        <p:txBody>
          <a:bodyPr vert="horz" lIns="91440" tIns="45720" rIns="91440" bIns="45720" rtlCol="0" anchor="b"/>
          <a:lstStyle>
            <a:lvl1pPr algn="r">
              <a:defRPr sz="1200"/>
            </a:lvl1pPr>
          </a:lstStyle>
          <a:p>
            <a:fld id="{C9AA4FBC-CCAE-4E34-BB17-D3B1CEF4B1AF}" type="slidenum">
              <a:rPr lang="en-US" smtClean="0"/>
              <a:pPr/>
              <a:t>‹#›</a:t>
            </a:fld>
            <a:endParaRPr lang="en-US"/>
          </a:p>
        </p:txBody>
      </p:sp>
    </p:spTree>
    <p:extLst>
      <p:ext uri="{BB962C8B-B14F-4D97-AF65-F5344CB8AC3E}">
        <p14:creationId xmlns:p14="http://schemas.microsoft.com/office/powerpoint/2010/main" val="244929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a:t>
            </a:fld>
            <a:endParaRPr lang="en-US" dirty="0"/>
          </a:p>
        </p:txBody>
      </p:sp>
    </p:spTree>
    <p:extLst>
      <p:ext uri="{BB962C8B-B14F-4D97-AF65-F5344CB8AC3E}">
        <p14:creationId xmlns:p14="http://schemas.microsoft.com/office/powerpoint/2010/main" val="941719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next way to classify birth defects is by Pathogenesis</a:t>
            </a:r>
            <a:r>
              <a:rPr lang="en-US" baseline="0" dirty="0" smtClean="0"/>
              <a:t> or the development of the disease. There are four types of pathogenesis that we will discuss. </a:t>
            </a:r>
          </a:p>
          <a:p>
            <a:endParaRPr lang="en-US" baseline="0" dirty="0" smtClean="0"/>
          </a:p>
          <a:p>
            <a:r>
              <a:rPr lang="en-US" baseline="0" dirty="0" smtClean="0"/>
              <a:t>First, some birth defects develop due to malformations. </a:t>
            </a:r>
            <a:r>
              <a:rPr lang="en-US" b="1" baseline="0" dirty="0" smtClean="0"/>
              <a:t>Malformations</a:t>
            </a:r>
            <a:r>
              <a:rPr lang="en-US" baseline="0" dirty="0" smtClean="0"/>
              <a:t> are structural defects that arise during the initial formation of a structure as a result of an intrinsically abnormal process. </a:t>
            </a:r>
          </a:p>
          <a:p>
            <a:endParaRPr lang="en-US" baseline="0" dirty="0" smtClean="0"/>
          </a:p>
          <a:p>
            <a:r>
              <a:rPr lang="en-US" baseline="0" dirty="0" smtClean="0"/>
              <a:t>One example of this process is neural tube defects which arise as a result of the failure of the neural tube to close in the first 28 days after conception. Many neural tube defect cases can be prevented by adequate folic acid intake. </a:t>
            </a:r>
          </a:p>
          <a:p>
            <a:endParaRPr lang="en-US" baseline="0" dirty="0" smtClean="0"/>
          </a:p>
          <a:p>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Malformation is a structural defect</a:t>
            </a:r>
            <a:r>
              <a:rPr lang="en-US" baseline="0" dirty="0" smtClean="0"/>
              <a:t> that occurs during organogenesis as a result of an intrinsically abnormal process.  An example – neural tube defects</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10</a:t>
            </a:fld>
            <a:endParaRPr lang="en-US"/>
          </a:p>
        </p:txBody>
      </p:sp>
    </p:spTree>
    <p:extLst>
      <p:ext uri="{BB962C8B-B14F-4D97-AF65-F5344CB8AC3E}">
        <p14:creationId xmlns:p14="http://schemas.microsoft.com/office/powerpoint/2010/main" val="37341411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 </a:t>
            </a:r>
            <a:r>
              <a:rPr lang="en-US" baseline="0" dirty="0" smtClean="0"/>
              <a:t>birth defects may develop due to deformations. The origin of deformations is not in the initial formation of the structure. Rather, the structure develops normally, but later on mechanical forces lead to abnormal shape form or position of the body. </a:t>
            </a:r>
          </a:p>
          <a:p>
            <a:endParaRPr lang="en-US" baseline="0" dirty="0" smtClean="0"/>
          </a:p>
          <a:p>
            <a:r>
              <a:rPr lang="en-US" baseline="0" dirty="0" smtClean="0"/>
              <a:t>An example of a deformation is the potter sequence which is primarily characterized by a skin fold of tissue extending from the eye across the cheek. It is caused by a decrease in amniotic fluid. </a:t>
            </a:r>
          </a:p>
          <a:p>
            <a:endParaRPr lang="en-US" baseline="0" dirty="0" smtClean="0"/>
          </a:p>
          <a:p>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Deformation-  Initial formation of the structure is normal but mechanical forces affect its development  example- potter sequence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11</a:t>
            </a:fld>
            <a:endParaRPr lang="en-US"/>
          </a:p>
        </p:txBody>
      </p:sp>
    </p:spTree>
    <p:extLst>
      <p:ext uri="{BB962C8B-B14F-4D97-AF65-F5344CB8AC3E}">
        <p14:creationId xmlns:p14="http://schemas.microsoft.com/office/powerpoint/2010/main" val="1845889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Third</a:t>
            </a:r>
            <a:r>
              <a:rPr lang="en-US" i="1" baseline="0" dirty="0" smtClean="0"/>
              <a:t>, the pathogenesis of  </a:t>
            </a:r>
            <a:r>
              <a:rPr lang="en-US" baseline="0" dirty="0" smtClean="0"/>
              <a:t>birth defects may be due to disruptions. Disruptions are structural defects of a body structure resulting from the extrinsic breakdown of, or interference with an originally normal developmental process.</a:t>
            </a:r>
          </a:p>
          <a:p>
            <a:endParaRPr lang="en-US" baseline="0" dirty="0" smtClean="0"/>
          </a:p>
          <a:p>
            <a:r>
              <a:rPr lang="en-US" baseline="0" dirty="0" smtClean="0"/>
              <a:t>In this example, amniotic band sequence, strands of the amniotic sac tissue entangle limbs or other parts of the fetus, causing disruption of the affected areas.  </a:t>
            </a:r>
          </a:p>
          <a:p>
            <a:endParaRPr lang="en-US" baseline="0" dirty="0" smtClean="0"/>
          </a:p>
          <a:p>
            <a:r>
              <a:rPr lang="en-US"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Initial  development is normal but the process is interrupted or disrupted.  Example- amniotic bands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12</a:t>
            </a:fld>
            <a:endParaRPr lang="en-US"/>
          </a:p>
        </p:txBody>
      </p:sp>
    </p:spTree>
    <p:extLst>
      <p:ext uri="{BB962C8B-B14F-4D97-AF65-F5344CB8AC3E}">
        <p14:creationId xmlns:p14="http://schemas.microsoft.com/office/powerpoint/2010/main" val="34845792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Fourth</a:t>
            </a:r>
            <a:r>
              <a:rPr lang="en-US" dirty="0" smtClean="0"/>
              <a:t>,</a:t>
            </a:r>
            <a:r>
              <a:rPr lang="en-US" baseline="0" dirty="0" smtClean="0"/>
              <a:t> </a:t>
            </a:r>
            <a:r>
              <a:rPr lang="en-US" i="1" baseline="0" dirty="0" smtClean="0"/>
              <a:t>the pathogenesis of </a:t>
            </a:r>
            <a:r>
              <a:rPr lang="en-US" dirty="0" smtClean="0"/>
              <a:t>birth defects</a:t>
            </a:r>
            <a:r>
              <a:rPr lang="en-US" baseline="0" dirty="0" smtClean="0"/>
              <a:t> may be due to </a:t>
            </a:r>
            <a:r>
              <a:rPr lang="en-US" baseline="0" dirty="0" err="1" smtClean="0"/>
              <a:t>dysplasias</a:t>
            </a:r>
            <a:r>
              <a:rPr lang="en-US" baseline="0" dirty="0" smtClean="0"/>
              <a:t> which are abnormalities of </a:t>
            </a:r>
            <a:r>
              <a:rPr lang="en-US" baseline="0" dirty="0" err="1" smtClean="0"/>
              <a:t>histogenesis</a:t>
            </a:r>
            <a:r>
              <a:rPr lang="en-US" baseline="0" dirty="0" smtClean="0"/>
              <a:t> or tissue formation. </a:t>
            </a:r>
            <a:r>
              <a:rPr lang="en-US" baseline="0" dirty="0" err="1" smtClean="0"/>
              <a:t>Dysplasias</a:t>
            </a:r>
            <a:r>
              <a:rPr lang="en-US" baseline="0" dirty="0" smtClean="0"/>
              <a:t> generally affect the skin, brain, cartilage or bone. </a:t>
            </a:r>
          </a:p>
          <a:p>
            <a:endParaRPr lang="en-US" baseline="0" dirty="0" smtClean="0"/>
          </a:p>
          <a:p>
            <a:r>
              <a:rPr lang="en-US" baseline="0" dirty="0" smtClean="0"/>
              <a:t>They can be localized to one area of the body or generalized. </a:t>
            </a:r>
          </a:p>
          <a:p>
            <a:endParaRPr lang="en-US" baseline="0" dirty="0" smtClean="0"/>
          </a:p>
          <a:p>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Abnormalities</a:t>
            </a:r>
            <a:r>
              <a:rPr lang="en-US" baseline="0" dirty="0" smtClean="0"/>
              <a:t> of </a:t>
            </a:r>
            <a:r>
              <a:rPr lang="en-US" baseline="0" dirty="0" err="1" smtClean="0"/>
              <a:t>histogenesis</a:t>
            </a:r>
            <a:r>
              <a:rPr lang="en-US" baseline="0" dirty="0" smtClean="0"/>
              <a:t> or formation of tissue</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13</a:t>
            </a:fld>
            <a:endParaRPr lang="en-US"/>
          </a:p>
        </p:txBody>
      </p:sp>
    </p:spTree>
    <p:extLst>
      <p:ext uri="{BB962C8B-B14F-4D97-AF65-F5344CB8AC3E}">
        <p14:creationId xmlns:p14="http://schemas.microsoft.com/office/powerpoint/2010/main" val="42031041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687321" lvl="1" eaLnBrk="0" hangingPunct="0">
              <a:spcBef>
                <a:spcPts val="599"/>
              </a:spcBef>
              <a:spcAft>
                <a:spcPts val="599"/>
              </a:spcAft>
              <a:buClr>
                <a:schemeClr val="tx1"/>
              </a:buClr>
              <a:buSzPct val="100000"/>
              <a:defRPr/>
            </a:pPr>
            <a:r>
              <a:rPr lang="en-US" sz="1600" dirty="0" smtClean="0">
                <a:solidFill>
                  <a:schemeClr val="bg2"/>
                </a:solidFill>
              </a:rPr>
              <a:t>Finally, another common</a:t>
            </a:r>
            <a:r>
              <a:rPr lang="en-US" sz="1600" baseline="0" dirty="0" smtClean="0">
                <a:solidFill>
                  <a:schemeClr val="bg2"/>
                </a:solidFill>
              </a:rPr>
              <a:t> classification is according to clinical presentation</a:t>
            </a:r>
            <a:r>
              <a:rPr lang="en-US" sz="1600" dirty="0" smtClean="0">
                <a:solidFill>
                  <a:schemeClr val="bg2"/>
                </a:solidFill>
              </a:rPr>
              <a:t>. Under clinical classification, there are isolated birth defects</a:t>
            </a:r>
            <a:r>
              <a:rPr lang="en-US" sz="1600" baseline="0" dirty="0" smtClean="0">
                <a:solidFill>
                  <a:schemeClr val="bg2"/>
                </a:solidFill>
              </a:rPr>
              <a:t> and multiple birth defects.</a:t>
            </a:r>
          </a:p>
          <a:p>
            <a:pPr marL="687321" lvl="1" eaLnBrk="0" hangingPunct="0">
              <a:spcBef>
                <a:spcPts val="599"/>
              </a:spcBef>
              <a:spcAft>
                <a:spcPts val="599"/>
              </a:spcAft>
              <a:buClr>
                <a:schemeClr val="tx1"/>
              </a:buClr>
              <a:buSzPct val="100000"/>
              <a:defRPr/>
            </a:pPr>
            <a:r>
              <a:rPr lang="en-US" sz="1600" baseline="0" dirty="0" smtClean="0">
                <a:solidFill>
                  <a:schemeClr val="bg2"/>
                </a:solidFill>
              </a:rPr>
              <a:t>Isolated defects have no other unrelated major anomaly present. They comprise about 75 % of all major birth defects.  Sequences are also considered isolated defects.  A sequence is a pattern of related anomalies that are known to come from ONE source (</a:t>
            </a:r>
            <a:r>
              <a:rPr lang="en-US" sz="1600" i="1" baseline="0" dirty="0" smtClean="0">
                <a:solidFill>
                  <a:schemeClr val="bg2"/>
                </a:solidFill>
              </a:rPr>
              <a:t>for example</a:t>
            </a:r>
            <a:r>
              <a:rPr lang="en-US" sz="1600" baseline="0" dirty="0" smtClean="0">
                <a:solidFill>
                  <a:schemeClr val="bg2"/>
                </a:solidFill>
              </a:rPr>
              <a:t>, a primary anomaly or a primary mechanical factor).  SO that ONE source is what makes it isolated.  A sequence is a cascade of anomalies that are consequences of that SINGLE malformation, disruption or deformation. An example is hydrocephalus, spina bifida, and </a:t>
            </a:r>
            <a:r>
              <a:rPr lang="en-US" sz="1600" baseline="0" dirty="0" err="1" smtClean="0">
                <a:solidFill>
                  <a:schemeClr val="bg2"/>
                </a:solidFill>
              </a:rPr>
              <a:t>talipes</a:t>
            </a:r>
            <a:r>
              <a:rPr lang="en-US" sz="1600" baseline="0" dirty="0" smtClean="0">
                <a:solidFill>
                  <a:schemeClr val="bg2"/>
                </a:solidFill>
              </a:rPr>
              <a:t>. The hydrocephalus and </a:t>
            </a:r>
            <a:r>
              <a:rPr lang="en-US" sz="1600" baseline="0" dirty="0" err="1" smtClean="0">
                <a:solidFill>
                  <a:schemeClr val="bg2"/>
                </a:solidFill>
              </a:rPr>
              <a:t>talipes</a:t>
            </a:r>
            <a:r>
              <a:rPr lang="en-US" sz="1600" baseline="0" dirty="0" smtClean="0">
                <a:solidFill>
                  <a:schemeClr val="bg2"/>
                </a:solidFill>
              </a:rPr>
              <a:t> are consequences of the primary malformation of spina bifida. </a:t>
            </a:r>
          </a:p>
          <a:p>
            <a:pPr marL="687321" lvl="1" eaLnBrk="0" hangingPunct="0">
              <a:spcBef>
                <a:spcPts val="599"/>
              </a:spcBef>
              <a:spcAft>
                <a:spcPts val="599"/>
              </a:spcAft>
              <a:buClr>
                <a:schemeClr val="tx1"/>
              </a:buClr>
              <a:buSzPct val="100000"/>
              <a:defRPr/>
            </a:pPr>
            <a:endParaRPr lang="en-US" sz="1600" baseline="0" dirty="0" smtClean="0">
              <a:solidFill>
                <a:schemeClr val="bg2"/>
              </a:solidFill>
            </a:endParaRPr>
          </a:p>
          <a:p>
            <a:pPr marL="687321" lvl="1" eaLnBrk="0" hangingPunct="0">
              <a:spcBef>
                <a:spcPts val="599"/>
              </a:spcBef>
              <a:spcAft>
                <a:spcPts val="599"/>
              </a:spcAft>
              <a:buClr>
                <a:schemeClr val="tx1"/>
              </a:buClr>
              <a:buSzPct val="100000"/>
              <a:defRPr/>
            </a:pPr>
            <a:r>
              <a:rPr lang="en-US" sz="1600" dirty="0" smtClean="0">
                <a:solidFill>
                  <a:schemeClr val="bg2"/>
                </a:solidFill>
              </a:rPr>
              <a:t>Multiple defects are</a:t>
            </a:r>
            <a:r>
              <a:rPr lang="en-US" sz="1600" baseline="0" dirty="0" smtClean="0">
                <a:solidFill>
                  <a:schemeClr val="bg2"/>
                </a:solidFill>
              </a:rPr>
              <a:t> two or more major defects that are unrelated. For example a child could randomly have </a:t>
            </a:r>
            <a:r>
              <a:rPr lang="en-US" sz="1600" i="1" baseline="0" dirty="0" smtClean="0">
                <a:solidFill>
                  <a:schemeClr val="bg2"/>
                </a:solidFill>
              </a:rPr>
              <a:t>both</a:t>
            </a:r>
            <a:r>
              <a:rPr lang="en-US" sz="1600" baseline="0" dirty="0" smtClean="0">
                <a:solidFill>
                  <a:schemeClr val="bg2"/>
                </a:solidFill>
              </a:rPr>
              <a:t> a limb deformity and hypospadias. Under multiple defects are two other subcategories, called associations and syndromes.  An association is a pattern of anomalies that occur with a higher frequency than what would be expected from random occurrences. So in other words you know you see this pattern more often than you would expect if it were random, but there is no identifiable common pathway (the pathogenesis is not known) as to why. </a:t>
            </a:r>
          </a:p>
          <a:p>
            <a:pPr marL="687321" lvl="1" eaLnBrk="0" hangingPunct="0">
              <a:spcBef>
                <a:spcPts val="599"/>
              </a:spcBef>
              <a:spcAft>
                <a:spcPts val="599"/>
              </a:spcAft>
              <a:buClr>
                <a:schemeClr val="tx1"/>
              </a:buClr>
              <a:buSzPct val="100000"/>
              <a:defRPr/>
            </a:pPr>
            <a:endParaRPr lang="en-US" sz="1600" baseline="0" dirty="0" smtClean="0">
              <a:solidFill>
                <a:schemeClr val="bg2"/>
              </a:solidFill>
            </a:endParaRPr>
          </a:p>
          <a:p>
            <a:pPr marL="687321" lvl="1" eaLnBrk="0" hangingPunct="0">
              <a:spcBef>
                <a:spcPts val="599"/>
              </a:spcBef>
              <a:spcAft>
                <a:spcPts val="599"/>
              </a:spcAft>
              <a:buClr>
                <a:schemeClr val="tx1"/>
              </a:buClr>
              <a:buSzPct val="100000"/>
              <a:defRPr/>
            </a:pPr>
            <a:r>
              <a:rPr lang="en-US" sz="1600" baseline="0" dirty="0" smtClean="0">
                <a:solidFill>
                  <a:schemeClr val="bg2"/>
                </a:solidFill>
              </a:rPr>
              <a:t>Syndromes are pathogenically related multiple anomalies arising from a single CAUSE, such as down syndrome or congenital rubella syndrome. </a:t>
            </a:r>
          </a:p>
          <a:p>
            <a:pPr marL="687321" lvl="1" eaLnBrk="0" hangingPunct="0">
              <a:spcBef>
                <a:spcPts val="599"/>
              </a:spcBef>
              <a:spcAft>
                <a:spcPts val="599"/>
              </a:spcAft>
              <a:buClr>
                <a:schemeClr val="tx1"/>
              </a:buClr>
              <a:buSzPct val="100000"/>
              <a:defRPr/>
            </a:pPr>
            <a:endParaRPr lang="en-US" sz="1600" baseline="0" dirty="0" smtClean="0">
              <a:solidFill>
                <a:schemeClr val="bg2"/>
              </a:solidFill>
            </a:endParaRPr>
          </a:p>
          <a:p>
            <a:pPr marL="687321" lvl="1" eaLnBrk="0" hangingPunct="0">
              <a:spcBef>
                <a:spcPts val="599"/>
              </a:spcBef>
              <a:spcAft>
                <a:spcPts val="599"/>
              </a:spcAft>
              <a:buClr>
                <a:schemeClr val="tx1"/>
              </a:buClr>
              <a:buSzPct val="100000"/>
              <a:defRPr/>
            </a:pPr>
            <a:r>
              <a:rPr lang="en-US" sz="1600" baseline="0" dirty="0" smtClean="0">
                <a:solidFill>
                  <a:schemeClr val="bg2"/>
                </a:solidFill>
              </a:rPr>
              <a:t>Related syndromes refers </a:t>
            </a:r>
            <a:r>
              <a:rPr lang="en-US" sz="1600" dirty="0" smtClean="0">
                <a:solidFill>
                  <a:schemeClr val="bg2"/>
                </a:solidFill>
              </a:rPr>
              <a:t>to</a:t>
            </a:r>
            <a:r>
              <a:rPr lang="en-US" sz="1600" baseline="0" dirty="0" smtClean="0">
                <a:solidFill>
                  <a:schemeClr val="bg2"/>
                </a:solidFill>
              </a:rPr>
              <a:t> a pattern of multiple</a:t>
            </a:r>
            <a:r>
              <a:rPr lang="en-US" sz="1600" dirty="0" smtClean="0">
                <a:solidFill>
                  <a:schemeClr val="bg2"/>
                </a:solidFill>
              </a:rPr>
              <a:t> defects belonging to the same organ system [so for example </a:t>
            </a:r>
            <a:r>
              <a:rPr lang="en-US" sz="1600" dirty="0" err="1" smtClean="0">
                <a:solidFill>
                  <a:schemeClr val="bg2"/>
                </a:solidFill>
              </a:rPr>
              <a:t>anotia</a:t>
            </a:r>
            <a:r>
              <a:rPr lang="en-US" sz="1600" dirty="0" smtClean="0">
                <a:solidFill>
                  <a:schemeClr val="bg2"/>
                </a:solidFill>
              </a:rPr>
              <a:t> (no ear) and </a:t>
            </a:r>
            <a:r>
              <a:rPr lang="en-US" sz="1600" dirty="0" err="1" smtClean="0">
                <a:solidFill>
                  <a:schemeClr val="bg2"/>
                </a:solidFill>
              </a:rPr>
              <a:t>microtia</a:t>
            </a:r>
            <a:r>
              <a:rPr lang="en-US" sz="1600" dirty="0" smtClean="0">
                <a:solidFill>
                  <a:schemeClr val="bg2"/>
                </a:solidFill>
              </a:rPr>
              <a:t> (small ear)] that</a:t>
            </a:r>
            <a:r>
              <a:rPr lang="en-US" sz="1600" baseline="0" dirty="0" smtClean="0">
                <a:solidFill>
                  <a:schemeClr val="bg2"/>
                </a:solidFill>
              </a:rPr>
              <a:t> </a:t>
            </a:r>
            <a:r>
              <a:rPr lang="en-US" sz="1600" dirty="0" smtClean="0">
                <a:solidFill>
                  <a:schemeClr val="bg2"/>
                </a:solidFill>
              </a:rPr>
              <a:t>are thought to be pathogenically</a:t>
            </a:r>
            <a:r>
              <a:rPr lang="en-US" sz="1600" baseline="0" dirty="0" smtClean="0">
                <a:solidFill>
                  <a:schemeClr val="bg2"/>
                </a:solidFill>
              </a:rPr>
              <a:t> related. </a:t>
            </a:r>
            <a:endParaRPr lang="en-US" sz="1600" dirty="0" smtClean="0">
              <a:solidFill>
                <a:schemeClr val="bg2"/>
              </a:solidFill>
            </a:endParaRPr>
          </a:p>
          <a:p>
            <a:pPr marL="687321" lvl="1" eaLnBrk="0" hangingPunct="0">
              <a:spcBef>
                <a:spcPts val="599"/>
              </a:spcBef>
              <a:spcAft>
                <a:spcPts val="599"/>
              </a:spcAft>
              <a:buClr>
                <a:schemeClr val="tx1"/>
              </a:buClr>
              <a:buSzPct val="100000"/>
              <a:defRPr/>
            </a:pPr>
            <a:endParaRPr lang="en-US" sz="1600" b="1" dirty="0" smtClean="0">
              <a:solidFill>
                <a:schemeClr val="bg2"/>
              </a:solidFill>
            </a:endParaRPr>
          </a:p>
          <a:p>
            <a:pPr marL="687321" lvl="1" eaLnBrk="0" hangingPunct="0">
              <a:spcBef>
                <a:spcPts val="599"/>
              </a:spcBef>
              <a:spcAft>
                <a:spcPts val="599"/>
              </a:spcAft>
              <a:buClr>
                <a:schemeClr val="tx1"/>
              </a:buClr>
              <a:buSzPct val="100000"/>
              <a:defRPr/>
            </a:pPr>
            <a:r>
              <a:rPr lang="en-US" sz="1600" b="1" dirty="0" smtClean="0">
                <a:solidFill>
                  <a:schemeClr val="bg2"/>
                </a:solidFill>
              </a:rPr>
              <a:t>------------</a:t>
            </a:r>
          </a:p>
          <a:p>
            <a:pPr marL="687321" lvl="1" eaLnBrk="0" hangingPunct="0">
              <a:spcBef>
                <a:spcPts val="599"/>
              </a:spcBef>
              <a:spcAft>
                <a:spcPts val="599"/>
              </a:spcAft>
              <a:buClr>
                <a:schemeClr val="tx1"/>
              </a:buClr>
              <a:buSzPct val="100000"/>
              <a:defRPr/>
            </a:pPr>
            <a:endParaRPr lang="en-US" sz="1600" b="1" dirty="0" smtClean="0">
              <a:solidFill>
                <a:schemeClr val="bg2"/>
              </a:solidFill>
            </a:endParaRPr>
          </a:p>
          <a:p>
            <a:pPr marL="687321" lvl="1" eaLnBrk="0" hangingPunct="0">
              <a:spcBef>
                <a:spcPts val="599"/>
              </a:spcBef>
              <a:spcAft>
                <a:spcPts val="599"/>
              </a:spcAft>
              <a:buClr>
                <a:schemeClr val="tx1"/>
              </a:buClr>
              <a:buSzPct val="100000"/>
              <a:defRPr/>
            </a:pPr>
            <a:r>
              <a:rPr lang="en-US" sz="1600" dirty="0" smtClean="0">
                <a:solidFill>
                  <a:schemeClr val="bg2"/>
                </a:solidFill>
              </a:rPr>
              <a:t>Under </a:t>
            </a:r>
            <a:r>
              <a:rPr lang="en-US" sz="1600" baseline="0" dirty="0" smtClean="0">
                <a:solidFill>
                  <a:schemeClr val="bg2"/>
                </a:solidFill>
              </a:rPr>
              <a:t>clinical presentation</a:t>
            </a:r>
            <a:r>
              <a:rPr lang="en-US" sz="1600" dirty="0" smtClean="0">
                <a:solidFill>
                  <a:schemeClr val="bg2"/>
                </a:solidFill>
              </a:rPr>
              <a:t> you classify</a:t>
            </a:r>
            <a:r>
              <a:rPr lang="en-US" sz="1600" baseline="0" dirty="0" smtClean="0">
                <a:solidFill>
                  <a:schemeClr val="bg2"/>
                </a:solidFill>
              </a:rPr>
              <a:t> the defects as </a:t>
            </a:r>
            <a:r>
              <a:rPr lang="en-US" sz="1600" dirty="0" smtClean="0">
                <a:solidFill>
                  <a:schemeClr val="bg2"/>
                </a:solidFill>
              </a:rPr>
              <a:t>isolated birth defects</a:t>
            </a:r>
            <a:r>
              <a:rPr lang="en-US" sz="1600" baseline="0" dirty="0" smtClean="0">
                <a:solidFill>
                  <a:schemeClr val="bg2"/>
                </a:solidFill>
              </a:rPr>
              <a:t> or multiple birth defects.</a:t>
            </a:r>
          </a:p>
          <a:p>
            <a:pPr marL="687321" lvl="1" eaLnBrk="0" hangingPunct="0">
              <a:spcBef>
                <a:spcPts val="599"/>
              </a:spcBef>
              <a:spcAft>
                <a:spcPts val="599"/>
              </a:spcAft>
              <a:buClr>
                <a:schemeClr val="tx1"/>
              </a:buClr>
              <a:buSzPct val="100000"/>
              <a:defRPr/>
            </a:pPr>
            <a:r>
              <a:rPr lang="en-US" sz="1600" baseline="0" dirty="0" smtClean="0">
                <a:solidFill>
                  <a:schemeClr val="bg2"/>
                </a:solidFill>
              </a:rPr>
              <a:t>Isolated defects have no other unrelated major anomaly present. They comprise about 75 % of all major birth defects.  Sequences are also considered isolated defects.  A sequence is a cascade of anomalies that are consequences of a SINGLE malformation. An example is hydrocephalus, spina bifida, and </a:t>
            </a:r>
            <a:r>
              <a:rPr lang="en-US" sz="1600" baseline="0" dirty="0" err="1" smtClean="0">
                <a:solidFill>
                  <a:schemeClr val="bg2"/>
                </a:solidFill>
              </a:rPr>
              <a:t>talipes</a:t>
            </a:r>
            <a:r>
              <a:rPr lang="en-US" sz="1600" baseline="0" dirty="0" smtClean="0">
                <a:solidFill>
                  <a:schemeClr val="bg2"/>
                </a:solidFill>
              </a:rPr>
              <a:t>. The hydrocephalus and </a:t>
            </a:r>
            <a:r>
              <a:rPr lang="en-US" sz="1600" baseline="0" dirty="0" err="1" smtClean="0">
                <a:solidFill>
                  <a:schemeClr val="bg2"/>
                </a:solidFill>
              </a:rPr>
              <a:t>talipes</a:t>
            </a:r>
            <a:r>
              <a:rPr lang="en-US" sz="1600" baseline="0" dirty="0" smtClean="0">
                <a:solidFill>
                  <a:schemeClr val="bg2"/>
                </a:solidFill>
              </a:rPr>
              <a:t> are consequences of the primary malformation of spina bifida. </a:t>
            </a:r>
          </a:p>
          <a:p>
            <a:pPr marL="687321" lvl="1" eaLnBrk="0" hangingPunct="0">
              <a:spcBef>
                <a:spcPts val="599"/>
              </a:spcBef>
              <a:spcAft>
                <a:spcPts val="599"/>
              </a:spcAft>
              <a:buClr>
                <a:schemeClr val="tx1"/>
              </a:buClr>
              <a:buSzPct val="100000"/>
              <a:defRPr/>
            </a:pPr>
            <a:endParaRPr lang="en-US" sz="1600" baseline="0" dirty="0" smtClean="0">
              <a:solidFill>
                <a:schemeClr val="bg2"/>
              </a:solidFill>
            </a:endParaRPr>
          </a:p>
          <a:p>
            <a:pPr marL="687321" lvl="1" eaLnBrk="0" hangingPunct="0">
              <a:spcBef>
                <a:spcPts val="599"/>
              </a:spcBef>
              <a:spcAft>
                <a:spcPts val="599"/>
              </a:spcAft>
              <a:buClr>
                <a:schemeClr val="tx1"/>
              </a:buClr>
              <a:buSzPct val="100000"/>
              <a:defRPr/>
            </a:pPr>
            <a:r>
              <a:rPr lang="en-US" sz="1600" dirty="0" smtClean="0">
                <a:solidFill>
                  <a:schemeClr val="bg2"/>
                </a:solidFill>
              </a:rPr>
              <a:t>Multiple defects are</a:t>
            </a:r>
            <a:r>
              <a:rPr lang="en-US" sz="1600" baseline="0" dirty="0" smtClean="0">
                <a:solidFill>
                  <a:schemeClr val="bg2"/>
                </a:solidFill>
              </a:rPr>
              <a:t> two or more major defects that are unrelated. For example the child could have a limb deformity and also have hypospadias. Under multiple defects are two other subcategories, called associations and syndromes.  As association is a pattern of anomalies that occur with a higher frequency than what would be expected from random occurrences. VACTERL stands for vertebral defects, anal atresia, cardiac defects, </a:t>
            </a:r>
            <a:r>
              <a:rPr lang="en-US" sz="1600" baseline="0" dirty="0" err="1" smtClean="0">
                <a:solidFill>
                  <a:schemeClr val="bg2"/>
                </a:solidFill>
              </a:rPr>
              <a:t>tracheo</a:t>
            </a:r>
            <a:r>
              <a:rPr lang="en-US" sz="1600" baseline="0" dirty="0" smtClean="0">
                <a:solidFill>
                  <a:schemeClr val="bg2"/>
                </a:solidFill>
              </a:rPr>
              <a:t>-esophageal fistula, renal anomalies, and limb abnormalities</a:t>
            </a:r>
          </a:p>
          <a:p>
            <a:pPr marL="687321" lvl="1" eaLnBrk="0" hangingPunct="0">
              <a:spcBef>
                <a:spcPts val="599"/>
              </a:spcBef>
              <a:spcAft>
                <a:spcPts val="599"/>
              </a:spcAft>
              <a:buClr>
                <a:schemeClr val="tx1"/>
              </a:buClr>
              <a:buSzPct val="100000"/>
              <a:defRPr/>
            </a:pPr>
            <a:endParaRPr lang="en-US" sz="1600" baseline="0" dirty="0" smtClean="0">
              <a:solidFill>
                <a:schemeClr val="bg2"/>
              </a:solidFill>
            </a:endParaRPr>
          </a:p>
          <a:p>
            <a:pPr marL="687321" lvl="1" eaLnBrk="0" hangingPunct="0">
              <a:spcBef>
                <a:spcPts val="599"/>
              </a:spcBef>
              <a:spcAft>
                <a:spcPts val="599"/>
              </a:spcAft>
              <a:buClr>
                <a:schemeClr val="tx1"/>
              </a:buClr>
              <a:buSzPct val="100000"/>
              <a:defRPr/>
            </a:pPr>
            <a:r>
              <a:rPr lang="en-US" sz="1600" baseline="0" dirty="0" smtClean="0">
                <a:solidFill>
                  <a:schemeClr val="bg2"/>
                </a:solidFill>
              </a:rPr>
              <a:t>Syndromes are pathogenically related multiple anomalies arising from a single CAUSE.  For example down syndrome or congenital rubella syndrome. </a:t>
            </a:r>
          </a:p>
          <a:p>
            <a:pPr marL="687321" lvl="1" eaLnBrk="0" hangingPunct="0">
              <a:spcBef>
                <a:spcPts val="599"/>
              </a:spcBef>
              <a:spcAft>
                <a:spcPts val="599"/>
              </a:spcAft>
              <a:buClr>
                <a:schemeClr val="tx1"/>
              </a:buClr>
              <a:buSzPct val="100000"/>
              <a:defRPr/>
            </a:pPr>
            <a:endParaRPr lang="en-US" sz="1600" baseline="0" dirty="0" smtClean="0">
              <a:solidFill>
                <a:schemeClr val="bg2"/>
              </a:solidFill>
            </a:endParaRPr>
          </a:p>
          <a:p>
            <a:pPr marL="687321" lvl="1" eaLnBrk="0" hangingPunct="0">
              <a:spcBef>
                <a:spcPts val="599"/>
              </a:spcBef>
              <a:spcAft>
                <a:spcPts val="599"/>
              </a:spcAft>
              <a:buClr>
                <a:schemeClr val="tx1"/>
              </a:buClr>
              <a:buSzPct val="100000"/>
              <a:defRPr/>
            </a:pPr>
            <a:endParaRPr lang="en-US" sz="1600" b="1" dirty="0" smtClean="0">
              <a:solidFill>
                <a:schemeClr val="bg2"/>
              </a:solidFill>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14</a:t>
            </a:fld>
            <a:endParaRPr lang="it-IT"/>
          </a:p>
        </p:txBody>
      </p:sp>
    </p:spTree>
    <p:extLst>
      <p:ext uri="{BB962C8B-B14F-4D97-AF65-F5344CB8AC3E}">
        <p14:creationId xmlns:p14="http://schemas.microsoft.com/office/powerpoint/2010/main" val="15896183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second take home message we are going to focus on is the etiology, or cause, of birth defects. It is an important topic area, because the more that we know, the greater our opportunities for prevention become.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15</a:t>
            </a:fld>
            <a:endParaRPr lang="it-IT"/>
          </a:p>
        </p:txBody>
      </p:sp>
    </p:spTree>
    <p:extLst>
      <p:ext uri="{BB962C8B-B14F-4D97-AF65-F5344CB8AC3E}">
        <p14:creationId xmlns:p14="http://schemas.microsoft.com/office/powerpoint/2010/main" val="1332449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2930" name="Rectangle 2"/>
          <p:cNvSpPr>
            <a:spLocks noGrp="1" noRot="1" noChangeAspect="1" noChangeArrowheads="1" noTextEdit="1"/>
          </p:cNvSpPr>
          <p:nvPr>
            <p:ph type="sldImg"/>
          </p:nvPr>
        </p:nvSpPr>
        <p:spPr>
          <a:ln/>
        </p:spPr>
      </p:sp>
      <p:sp>
        <p:nvSpPr>
          <p:cNvPr id="892931" name="Rectangle 3"/>
          <p:cNvSpPr>
            <a:spLocks noGrp="1" noChangeArrowheads="1"/>
          </p:cNvSpPr>
          <p:nvPr>
            <p:ph type="body" idx="1"/>
          </p:nvPr>
        </p:nvSpPr>
        <p:spPr/>
        <p:txBody>
          <a:bodyPr/>
          <a:lstStyle/>
          <a:p>
            <a:r>
              <a:rPr lang="en-US" dirty="0" smtClean="0"/>
              <a:t>It is estimated that approximately</a:t>
            </a:r>
            <a:r>
              <a:rPr lang="en-US" baseline="0" dirty="0" smtClean="0"/>
              <a:t> 14% of birth defects are caused by single gene disorders, 10% are caused by chromosomal abnormalities, and another 10% are due to environmental factors. However, as </a:t>
            </a:r>
            <a:r>
              <a:rPr lang="en-US" dirty="0" smtClean="0"/>
              <a:t>you can see from the pie chart, a large</a:t>
            </a:r>
            <a:r>
              <a:rPr lang="en-US" baseline="0" dirty="0" smtClean="0"/>
              <a:t> proportion of birth defects are of an unknown or multifactorial etiology.  Therefore, there is still a lot we have to learn about birth defects. </a:t>
            </a:r>
          </a:p>
          <a:p>
            <a:endParaRPr lang="en-US" baseline="0" dirty="0" smtClean="0"/>
          </a:p>
          <a:p>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Here are some percentages</a:t>
            </a:r>
            <a:r>
              <a:rPr lang="en-US" baseline="0" dirty="0" smtClean="0"/>
              <a:t> on the etiology of BD.  As you can see the cause of BD is still </a:t>
            </a:r>
            <a:r>
              <a:rPr lang="en-US" baseline="0" dirty="0" err="1" smtClean="0"/>
              <a:t>unkwown</a:t>
            </a:r>
            <a:r>
              <a:rPr lang="en-US" baseline="0" dirty="0" smtClean="0"/>
              <a:t> for 66% of </a:t>
            </a:r>
            <a:r>
              <a:rPr lang="en-US" baseline="0" dirty="0" err="1" smtClean="0"/>
              <a:t>bd</a:t>
            </a:r>
            <a:r>
              <a:rPr lang="en-US" baseline="0" dirty="0" smtClean="0"/>
              <a:t> </a:t>
            </a:r>
            <a:endParaRPr lang="en-US" dirty="0" smtClean="0"/>
          </a:p>
          <a:p>
            <a:endParaRPr lang="en-US" dirty="0" smtClean="0"/>
          </a:p>
          <a:p>
            <a:endParaRPr lang="en-US" dirty="0"/>
          </a:p>
        </p:txBody>
      </p:sp>
    </p:spTree>
    <p:extLst>
      <p:ext uri="{BB962C8B-B14F-4D97-AF65-F5344CB8AC3E}">
        <p14:creationId xmlns:p14="http://schemas.microsoft.com/office/powerpoint/2010/main" val="15891005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list above provides examples of some </a:t>
            </a:r>
            <a:r>
              <a:rPr lang="en-US" b="1" baseline="0" dirty="0" smtClean="0"/>
              <a:t>known </a:t>
            </a:r>
            <a:r>
              <a:rPr lang="en-US" baseline="0" dirty="0" smtClean="0"/>
              <a:t>modifiable risk factors that can help reduce a woman’s risk of having a child born with a birth defect. Although this list is not exhaustive, some examples of modifiable risk factors include alcohol consumption, use of </a:t>
            </a:r>
            <a:r>
              <a:rPr lang="en-US" baseline="0" dirty="0" err="1" smtClean="0"/>
              <a:t>antiseizure</a:t>
            </a:r>
            <a:r>
              <a:rPr lang="en-US" baseline="0" dirty="0" smtClean="0"/>
              <a:t> medications, and obesity. </a:t>
            </a:r>
          </a:p>
          <a:p>
            <a:endParaRPr lang="en-US" baseline="0" dirty="0" smtClean="0"/>
          </a:p>
          <a:p>
            <a:r>
              <a:rPr lang="en-US" baseline="0" dirty="0" smtClean="0"/>
              <a:t>----</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Some</a:t>
            </a:r>
            <a:r>
              <a:rPr lang="en-US" baseline="0" dirty="0" smtClean="0"/>
              <a:t> things we know, and therefore the potential for prevention is available</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B650516-D076-42DC-8955-7583B3F2DB22}" type="slidenum">
              <a:rPr lang="en-US" smtClean="0"/>
              <a:pPr/>
              <a:t>17</a:t>
            </a:fld>
            <a:endParaRPr lang="en-US" dirty="0"/>
          </a:p>
        </p:txBody>
      </p:sp>
    </p:spTree>
    <p:extLst>
      <p:ext uri="{BB962C8B-B14F-4D97-AF65-F5344CB8AC3E}">
        <p14:creationId xmlns:p14="http://schemas.microsoft.com/office/powerpoint/2010/main" val="41855890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next take home message we will discuss is the burden of birth defects. </a:t>
            </a:r>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18</a:t>
            </a:fld>
            <a:endParaRPr lang="it-IT"/>
          </a:p>
        </p:txBody>
      </p:sp>
    </p:spTree>
    <p:extLst>
      <p:ext uri="{BB962C8B-B14F-4D97-AF65-F5344CB8AC3E}">
        <p14:creationId xmlns:p14="http://schemas.microsoft.com/office/powerpoint/2010/main" val="38527192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fontScale="85000" lnSpcReduction="20000"/>
          </a:bodyPr>
          <a:lstStyle/>
          <a:p>
            <a:r>
              <a:rPr lang="it-IT" dirty="0" smtClean="0"/>
              <a:t>The table</a:t>
            </a:r>
            <a:r>
              <a:rPr lang="it-IT" baseline="0" dirty="0" smtClean="0"/>
              <a:t> on this slide presents the relative risk for well documented risk factors and related birth defects. As you can see, the risk varies and some risk factors present a greater </a:t>
            </a:r>
            <a:r>
              <a:rPr lang="it-IT" i="1" baseline="0" dirty="0" smtClean="0">
                <a:solidFill>
                  <a:srgbClr val="FF0000"/>
                </a:solidFill>
              </a:rPr>
              <a:t>risk </a:t>
            </a:r>
            <a:r>
              <a:rPr lang="it-IT" baseline="0" dirty="0" smtClean="0"/>
              <a:t>than others. </a:t>
            </a:r>
            <a:endParaRPr lang="it-IT" dirty="0" smtClean="0"/>
          </a:p>
          <a:p>
            <a:endParaRPr lang="it-IT" dirty="0" smtClean="0"/>
          </a:p>
          <a:p>
            <a:endParaRPr lang="it-IT" dirty="0" smtClean="0"/>
          </a:p>
          <a:p>
            <a:r>
              <a:rPr lang="it-IT" dirty="0" smtClean="0"/>
              <a:t>De-Regil LM, Fernández-Gaxiola AC, Dowswell T, Peña-Rosas JP. Effects and safety of periconceptional folate supplementation for preventing birth defects. Cochrane Database Syst Rev. 2010 Oct 6;(10):CD007950. doi: 10.1002/14651858.CD007950.pub2. Review. PubMed PMID: 20927767; PubMed Central PMCID: PMC4160020.</a:t>
            </a:r>
          </a:p>
          <a:p>
            <a:endParaRPr lang="it-IT" dirty="0" smtClean="0"/>
          </a:p>
          <a:p>
            <a:r>
              <a:rPr lang="it-IT" dirty="0" smtClean="0"/>
              <a:t>Butali A, Little J, Chevrier C, Cordier S, Steegers-Theunissen R, Jugessur A,  Oladugba B, Mossey PA. Folic acid supplementation use and the MTHFR C677T polymorphism in orofacial clefts etiology: An individual participant data pooled-analysis. Birth Defects Res A Clin Mol Teratol. 2013 Aug;97(8):509-14. doi: 10.1002/bdra.23133. Epub 2013 May 13. PubMed PMID: 23670871; PubMed Central  PMCID: PMC3745533.</a:t>
            </a:r>
          </a:p>
          <a:p>
            <a:endParaRPr lang="it-IT" dirty="0" smtClean="0"/>
          </a:p>
          <a:p>
            <a:r>
              <a:rPr lang="it-IT" dirty="0" smtClean="0"/>
              <a:t>Dreier JW, Andersen AM, Berg-Beckhoff G. Systematic review and meta-analyses: fever in pregnancy and health impacts in the offspring. Pediatrics. 2014 Mar;133(3):e674-88. doi: 10.1542/peds.2013-3205. Epub 2014 Feb 24. Review. PubMed PMID: 24567014.</a:t>
            </a:r>
          </a:p>
          <a:p>
            <a:endParaRPr lang="it-IT" dirty="0" smtClean="0"/>
          </a:p>
          <a:p>
            <a:r>
              <a:rPr lang="it-IT" dirty="0" smtClean="0"/>
              <a:t>Cai GJ, Sun XX, Zhang L, Hong Q. Association between maternal body mass index and congenital heart defects in offspring: a systematic review. Am J Obstet Gynecol. 2014 Aug;211(2):91-117. doi: 10.1016/j.ajog.2014.03.028. Epub 2014 Mar 14. Review. PubMed PMID: 24631708.</a:t>
            </a:r>
          </a:p>
          <a:p>
            <a:endParaRPr lang="it-IT" dirty="0" smtClean="0"/>
          </a:p>
          <a:p>
            <a:r>
              <a:rPr lang="it-IT" dirty="0" smtClean="0"/>
              <a:t>Simeone RM, Devine OJ, Marcinkevage JA, Gilboa SM, Razzaghi H, Bardenheier BH, Sharma AJ, Honein MA. Diabetes and Congenital Heart Defects: A Systematic Review, Meta-Analysis, and Modeling Project. Am J Prev Med. 2014 Oct 6. pii: S0749-3797(14)00502-9. doi: 10.1016/j.amepre.2014.09.002. [Epub ahead of print] PubMed PMID: 25326416.</a:t>
            </a:r>
          </a:p>
          <a:p>
            <a:endParaRPr lang="it-IT" dirty="0" smtClean="0"/>
          </a:p>
          <a:p>
            <a:r>
              <a:rPr lang="it-IT" dirty="0" smtClean="0"/>
              <a:t>Jentink J, Loane MA, Dolk H, Barisic I, Garne E, Morris JK, de Jong-van den Berg LT; EUROCAT Antiepileptic Study Working Group. Valproic acid monotherapy in pregnancy and major congenital malformations. N Engl J Med. 2010 Jun 10;362(23):2185-93. doi: 10.1056/NEJMoa0907328. Review. PubMed PMID: 20558369.</a:t>
            </a:r>
          </a:p>
          <a:p>
            <a:endParaRPr lang="it-IT" dirty="0" err="1" smtClean="0"/>
          </a:p>
        </p:txBody>
      </p:sp>
      <p:sp>
        <p:nvSpPr>
          <p:cNvPr id="4" name="Segnaposto numero diapositiva 3"/>
          <p:cNvSpPr>
            <a:spLocks noGrp="1"/>
          </p:cNvSpPr>
          <p:nvPr>
            <p:ph type="sldNum" sz="quarter" idx="10"/>
          </p:nvPr>
        </p:nvSpPr>
        <p:spPr/>
        <p:txBody>
          <a:bodyPr/>
          <a:lstStyle/>
          <a:p>
            <a:fld id="{1B650516-D076-42DC-8955-7583B3F2DB22}" type="slidenum">
              <a:rPr lang="en-US" smtClean="0"/>
              <a:pPr/>
              <a:t>19</a:t>
            </a:fld>
            <a:endParaRPr lang="en-US"/>
          </a:p>
        </p:txBody>
      </p:sp>
    </p:spTree>
    <p:extLst>
      <p:ext uri="{BB962C8B-B14F-4D97-AF65-F5344CB8AC3E}">
        <p14:creationId xmlns:p14="http://schemas.microsoft.com/office/powerpoint/2010/main" val="1611603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all children</a:t>
            </a:r>
            <a:r>
              <a:rPr lang="en-US" baseline="0" dirty="0" smtClean="0"/>
              <a:t> are born healthy. Some children are born with congenital conditions which vary widely in physiology, severity, and impact on lifestyle. Some examples are cleft lip, down syndrome, neural tube defects, thalassemia, and cerebral palsy. </a:t>
            </a:r>
          </a:p>
          <a:p>
            <a:endParaRPr lang="en-US" baseline="0" dirty="0" smtClean="0"/>
          </a:p>
          <a:p>
            <a:r>
              <a:rPr lang="en-US" baseline="0" dirty="0" smtClean="0"/>
              <a:t>Just to put everyone on the same page, the term “congenital” refers to a disease or trait that is present from birth and has a prenatal origin. </a:t>
            </a:r>
          </a:p>
          <a:p>
            <a:endParaRPr lang="en-US" baseline="0" dirty="0" smtClean="0"/>
          </a:p>
          <a:p>
            <a:r>
              <a:rPr lang="en-US" baseline="0" dirty="0" smtClean="0"/>
              <a:t>---------</a:t>
            </a:r>
          </a:p>
          <a:p>
            <a:r>
              <a:rPr lang="en-US" dirty="0" smtClean="0">
                <a:solidFill>
                  <a:srgbClr val="FF0000"/>
                </a:solidFill>
              </a:rPr>
              <a:t>For discussion- What</a:t>
            </a:r>
            <a:r>
              <a:rPr lang="en-US" baseline="0" dirty="0" smtClean="0">
                <a:solidFill>
                  <a:srgbClr val="FF0000"/>
                </a:solidFill>
              </a:rPr>
              <a:t> is the meaning of congenital conditions?</a:t>
            </a:r>
          </a:p>
          <a:p>
            <a:r>
              <a:rPr lang="en-US" baseline="0" dirty="0" smtClean="0">
                <a:solidFill>
                  <a:srgbClr val="FF0000"/>
                </a:solidFill>
              </a:rPr>
              <a:t>Here are some examples of congenital conditions- as you can see they include a variety of conditions such as malformations, syndromes, metabolic disorders, prematurity </a:t>
            </a:r>
            <a:r>
              <a:rPr lang="en-US" baseline="0" dirty="0" err="1" smtClean="0">
                <a:solidFill>
                  <a:srgbClr val="FF0000"/>
                </a:solidFill>
              </a:rPr>
              <a:t>etc</a:t>
            </a:r>
            <a:endParaRPr lang="en-US" dirty="0" smtClean="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2</a:t>
            </a:fld>
            <a:endParaRPr lang="it-IT"/>
          </a:p>
        </p:txBody>
      </p:sp>
    </p:spTree>
    <p:extLst>
      <p:ext uri="{BB962C8B-B14F-4D97-AF65-F5344CB8AC3E}">
        <p14:creationId xmlns:p14="http://schemas.microsoft.com/office/powerpoint/2010/main" val="30096677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Some birth defects have sev</a:t>
            </a:r>
            <a:r>
              <a:rPr kumimoji="0" lang="en-US" altLang="en-US" sz="2400" b="0" i="1" u="none" strike="noStrike" cap="none" normalizeH="0" baseline="0" dirty="0" smtClean="0">
                <a:ln>
                  <a:noFill/>
                </a:ln>
                <a:solidFill>
                  <a:schemeClr val="bg2"/>
                </a:solidFill>
                <a:effectLst/>
                <a:latin typeface="Calibri" pitchFamily="34" charset="0"/>
                <a:cs typeface="Arial" pitchFamily="34" charset="0"/>
              </a:rPr>
              <a:t>er</a:t>
            </a: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al well known risk factors and causes, therefore, there are multiple things women can do to reduce their risk for having a child born with a birth defect. For example, to </a:t>
            </a:r>
            <a:r>
              <a:rPr kumimoji="0" lang="en-US" altLang="en-US" sz="2400" b="0" i="1" u="none" strike="noStrike" cap="none" normalizeH="0" baseline="0" dirty="0" smtClean="0">
                <a:ln>
                  <a:noFill/>
                </a:ln>
                <a:solidFill>
                  <a:schemeClr val="bg2"/>
                </a:solidFill>
                <a:effectLst/>
                <a:latin typeface="Calibri" pitchFamily="34" charset="0"/>
                <a:cs typeface="Arial" pitchFamily="34" charset="0"/>
              </a:rPr>
              <a:t>reduce the risk of </a:t>
            </a: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spina bif</a:t>
            </a:r>
            <a:r>
              <a:rPr kumimoji="0" lang="en-US" altLang="en-US" sz="2400" b="0" i="1" u="none" strike="noStrike" cap="none" normalizeH="0" baseline="0" dirty="0" smtClean="0">
                <a:ln>
                  <a:noFill/>
                </a:ln>
                <a:solidFill>
                  <a:schemeClr val="bg2"/>
                </a:solidFill>
                <a:effectLst/>
                <a:latin typeface="Calibri" pitchFamily="34" charset="0"/>
                <a:cs typeface="Arial" pitchFamily="34" charset="0"/>
              </a:rPr>
              <a:t>id</a:t>
            </a: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a (the birth defect shown) a women should consume an adequate amount of folic acid </a:t>
            </a:r>
            <a:r>
              <a:rPr kumimoji="0" lang="en-US" altLang="en-US" sz="2400" b="0" i="0" u="none" strike="noStrike" cap="none" normalizeH="0" baseline="0" dirty="0" err="1" smtClean="0">
                <a:ln>
                  <a:noFill/>
                </a:ln>
                <a:solidFill>
                  <a:schemeClr val="bg2"/>
                </a:solidFill>
                <a:effectLst/>
                <a:latin typeface="Calibri" pitchFamily="34" charset="0"/>
                <a:cs typeface="Arial" pitchFamily="34" charset="0"/>
              </a:rPr>
              <a:t>periconceptionally</a:t>
            </a: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 through either fortified foods and/or supplements. </a:t>
            </a:r>
            <a:r>
              <a:rPr kumimoji="0" lang="en-US" altLang="en-US" sz="2400" b="0" i="1" u="none" strike="noStrike" cap="none" normalizeH="0" baseline="0" dirty="0" smtClean="0">
                <a:ln>
                  <a:noFill/>
                </a:ln>
                <a:solidFill>
                  <a:schemeClr val="bg2"/>
                </a:solidFill>
                <a:effectLst/>
                <a:latin typeface="Calibri" pitchFamily="34" charset="0"/>
                <a:cs typeface="Arial" pitchFamily="34" charset="0"/>
              </a:rPr>
              <a:t>She should also </a:t>
            </a: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manage conditions that are related to an increased risk of having a child with spina bifida such as previously having an NTD-affected pregnancy, gene mutations, diabetes, obesity, and avoiding exposure to known teratogens such as valproate/</a:t>
            </a:r>
            <a:r>
              <a:rPr kumimoji="0" lang="en-US" altLang="en-US" sz="2400" b="0" i="0" u="none" strike="noStrike" cap="none" normalizeH="0" baseline="0" dirty="0" err="1" smtClean="0">
                <a:ln>
                  <a:noFill/>
                </a:ln>
                <a:solidFill>
                  <a:schemeClr val="bg2"/>
                </a:solidFill>
                <a:effectLst/>
                <a:latin typeface="Calibri" pitchFamily="34" charset="0"/>
                <a:cs typeface="Arial" pitchFamily="34" charset="0"/>
              </a:rPr>
              <a:t>valproic</a:t>
            </a: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 acid and environmental toxins such as </a:t>
            </a:r>
            <a:r>
              <a:rPr kumimoji="0" lang="en-US" altLang="en-US" sz="2400" b="0" i="0" u="none" strike="noStrike" cap="none" normalizeH="0" baseline="0" dirty="0" err="1" smtClean="0">
                <a:ln>
                  <a:noFill/>
                </a:ln>
                <a:solidFill>
                  <a:schemeClr val="bg2"/>
                </a:solidFill>
                <a:effectLst/>
                <a:latin typeface="Calibri" pitchFamily="34" charset="0"/>
                <a:cs typeface="Arial" pitchFamily="34" charset="0"/>
              </a:rPr>
              <a:t>fumonisins</a:t>
            </a: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  </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0"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400" b="1" i="0" u="none" strike="noStrike" cap="none" normalizeH="0" baseline="0" dirty="0" smtClean="0">
                <a:ln>
                  <a:noFill/>
                </a:ln>
                <a:solidFill>
                  <a:schemeClr val="bg2"/>
                </a:solidFill>
                <a:effectLst/>
                <a:latin typeface="Calibri" pitchFamily="34" charset="0"/>
                <a:cs typeface="Arial" pitchFamily="34" charset="0"/>
              </a:rPr>
              <a:t>** </a:t>
            </a:r>
            <a:r>
              <a:rPr kumimoji="0" lang="en-US" altLang="en-US" sz="2400" b="1" i="0" u="none" strike="noStrike" cap="none" normalizeH="0" baseline="0" dirty="0" err="1" smtClean="0">
                <a:ln>
                  <a:noFill/>
                </a:ln>
                <a:solidFill>
                  <a:schemeClr val="bg2"/>
                </a:solidFill>
                <a:effectLst/>
                <a:latin typeface="Calibri" pitchFamily="34" charset="0"/>
                <a:cs typeface="Arial" pitchFamily="34" charset="0"/>
              </a:rPr>
              <a:t>Volproate</a:t>
            </a:r>
            <a:r>
              <a:rPr kumimoji="0" lang="en-US" altLang="en-US" sz="2400" b="1" i="0" u="none" strike="noStrike" cap="none" normalizeH="0" baseline="0" dirty="0" smtClean="0">
                <a:ln>
                  <a:noFill/>
                </a:ln>
                <a:solidFill>
                  <a:schemeClr val="bg2"/>
                </a:solidFill>
                <a:effectLst/>
                <a:latin typeface="Calibri" pitchFamily="34" charset="0"/>
                <a:cs typeface="Arial" pitchFamily="34" charset="0"/>
              </a:rPr>
              <a:t> in this slide and </a:t>
            </a:r>
            <a:r>
              <a:rPr kumimoji="0" lang="en-US" altLang="en-US" sz="2400" b="1" i="0" u="none" strike="noStrike" cap="none" normalizeH="0" baseline="0" dirty="0" err="1" smtClean="0">
                <a:ln>
                  <a:noFill/>
                </a:ln>
                <a:solidFill>
                  <a:schemeClr val="bg2"/>
                </a:solidFill>
                <a:effectLst/>
                <a:latin typeface="Calibri" pitchFamily="34" charset="0"/>
                <a:cs typeface="Arial" pitchFamily="34" charset="0"/>
              </a:rPr>
              <a:t>valproic</a:t>
            </a:r>
            <a:r>
              <a:rPr kumimoji="0" lang="en-US" altLang="en-US" sz="2400" b="1" i="0" u="none" strike="noStrike" cap="none" normalizeH="0" baseline="0" dirty="0" smtClean="0">
                <a:ln>
                  <a:noFill/>
                </a:ln>
                <a:solidFill>
                  <a:schemeClr val="bg2"/>
                </a:solidFill>
                <a:effectLst/>
                <a:latin typeface="Calibri" pitchFamily="34" charset="0"/>
                <a:cs typeface="Arial" pitchFamily="34" charset="0"/>
              </a:rPr>
              <a:t> acid in the previous slide**</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0"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0"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400" b="0" i="0" u="none" strike="noStrike" cap="none" normalizeH="0" baseline="0" dirty="0" smtClean="0">
                <a:ln>
                  <a:noFill/>
                </a:ln>
                <a:solidFill>
                  <a:schemeClr val="bg2"/>
                </a:solidFill>
                <a:effectLst/>
                <a:latin typeface="Calibri" pitchFamily="34" charset="0"/>
                <a:cs typeface="Arial" pitchFamily="34" charset="0"/>
              </a:rPr>
              <a:t>Spina Bifida         Source: CDC/NCBDDD</a:t>
            </a: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400" b="1" i="0" u="none" strike="noStrike" cap="none" normalizeH="0" baseline="0" dirty="0" smtClean="0">
                <a:ln>
                  <a:noFill/>
                </a:ln>
                <a:solidFill>
                  <a:schemeClr val="bg2"/>
                </a:solidFill>
                <a:effectLst/>
                <a:latin typeface="Calibri" pitchFamily="34" charset="0"/>
                <a:cs typeface="Arial" pitchFamily="34" charset="0"/>
              </a:rPr>
              <a:t>Heterogeneity= multiple causes for same birth defect</a:t>
            </a: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1" i="0" u="none" strike="noStrike" cap="none" normalizeH="0" baseline="0" dirty="0" smtClean="0">
              <a:ln>
                <a:noFill/>
              </a:ln>
              <a:solidFill>
                <a:schemeClr val="bg2"/>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r>
              <a:rPr kumimoji="0" lang="en-US" altLang="en-US" sz="2400" b="1" i="0" u="none" strike="noStrike" cap="none" normalizeH="0" baseline="0" dirty="0" smtClean="0">
                <a:ln>
                  <a:noFill/>
                </a:ln>
                <a:solidFill>
                  <a:schemeClr val="bg2"/>
                </a:solidFill>
                <a:effectLst/>
                <a:latin typeface="Calibri" pitchFamily="34" charset="0"/>
                <a:cs typeface="Arial" pitchFamily="34" charset="0"/>
              </a:rPr>
              <a:t>----</a:t>
            </a:r>
          </a:p>
          <a:p>
            <a:pPr marL="0" marR="0" lvl="0" indent="0" algn="l" defTabSz="914400" rtl="0" eaLnBrk="1" fontAlgn="base" latinLnBrk="0" hangingPunct="1">
              <a:lnSpc>
                <a:spcPct val="100000"/>
              </a:lnSpc>
              <a:spcBef>
                <a:spcPct val="0"/>
              </a:spcBef>
              <a:spcAft>
                <a:spcPts val="1000"/>
              </a:spcAft>
              <a:buClrTx/>
              <a:buSzTx/>
              <a:buFontTx/>
              <a:buNone/>
              <a:tabLst/>
              <a:defRPr/>
            </a:pPr>
            <a:r>
              <a:rPr lang="en-US" sz="4400" dirty="0" smtClean="0"/>
              <a:t>Some</a:t>
            </a:r>
            <a:r>
              <a:rPr lang="en-US" sz="4400" baseline="0" dirty="0" smtClean="0"/>
              <a:t> things we know, and therefore the potential for prevention is available</a:t>
            </a:r>
            <a:endParaRPr lang="en-US" sz="4400" dirty="0" smtClean="0"/>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4400" b="1" i="0" u="none" strike="noStrike" cap="none" normalizeH="0" baseline="0" dirty="0" smtClean="0">
              <a:ln>
                <a:noFill/>
              </a:ln>
              <a:solidFill>
                <a:schemeClr val="bg2"/>
              </a:solidFill>
              <a:effectLst/>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ts val="1000"/>
              </a:spcAft>
              <a:buClrTx/>
              <a:buSzTx/>
              <a:buFontTx/>
              <a:buNone/>
              <a:tabLst/>
            </a:pPr>
            <a:endParaRPr kumimoji="0" lang="en-US" altLang="en-US" sz="2400" b="1" i="0" u="none" strike="noStrike" cap="none" normalizeH="0" baseline="0" dirty="0" smtClean="0">
              <a:ln>
                <a:noFill/>
              </a:ln>
              <a:solidFill>
                <a:schemeClr val="bg2"/>
              </a:solidFill>
              <a:effectLst/>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1B650516-D076-42DC-8955-7583B3F2DB22}" type="slidenum">
              <a:rPr lang="en-US" smtClean="0"/>
              <a:pPr/>
              <a:t>20</a:t>
            </a:fld>
            <a:endParaRPr lang="en-US"/>
          </a:p>
        </p:txBody>
      </p:sp>
    </p:spTree>
    <p:extLst>
      <p:ext uri="{BB962C8B-B14F-4D97-AF65-F5344CB8AC3E}">
        <p14:creationId xmlns:p14="http://schemas.microsoft.com/office/powerpoint/2010/main" val="2967914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a:t>
            </a:r>
            <a:r>
              <a:rPr lang="en-US" baseline="0" dirty="0" smtClean="0"/>
              <a:t> is important to note that the more we learn about birth defects the more opportunities we have for prevention. </a:t>
            </a:r>
          </a:p>
          <a:p>
            <a:endParaRPr lang="en-US" baseline="0" dirty="0" smtClean="0"/>
          </a:p>
          <a:p>
            <a:r>
              <a:rPr lang="en-US" baseline="0" dirty="0" smtClean="0"/>
              <a:t>The modifiable risk factors we know about can be described qualitatively through classification and descriptions and they can be quantified through population prevalence, risk magnitude, and the fraction of birth defects that can be attributed to each risk factor. </a:t>
            </a:r>
          </a:p>
          <a:p>
            <a:endParaRPr lang="en-US" baseline="0" dirty="0" smtClean="0"/>
          </a:p>
          <a:p>
            <a:r>
              <a:rPr lang="en-US" baseline="0" dirty="0" smtClean="0"/>
              <a:t>Depending on the etiology of a birth defect, it may or may not be preventable. For example, birth defects that are only due to single gene disorders may not be as preventable as spina bifida which may be due to the failure of the neural tube to properly close because of insufficient folic acid.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21</a:t>
            </a:fld>
            <a:endParaRPr lang="en-US"/>
          </a:p>
        </p:txBody>
      </p:sp>
    </p:spTree>
    <p:extLst>
      <p:ext uri="{BB962C8B-B14F-4D97-AF65-F5344CB8AC3E}">
        <p14:creationId xmlns:p14="http://schemas.microsoft.com/office/powerpoint/2010/main" val="17144613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To</a:t>
            </a:r>
            <a:r>
              <a:rPr lang="en-US" baseline="0" dirty="0" smtClean="0"/>
              <a:t> decrease the burden of birth defects is important that interventions be implemented widely. Interventions include both treatments and prevention of birth defects.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22</a:t>
            </a:fld>
            <a:endParaRPr lang="it-IT"/>
          </a:p>
        </p:txBody>
      </p:sp>
    </p:spTree>
    <p:extLst>
      <p:ext uri="{BB962C8B-B14F-4D97-AF65-F5344CB8AC3E}">
        <p14:creationId xmlns:p14="http://schemas.microsoft.com/office/powerpoint/2010/main" val="1348989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effect of primary prevention will depend on whether the birth defect has one or more risk factors. </a:t>
            </a:r>
          </a:p>
          <a:p>
            <a:endParaRPr lang="en-US" baseline="0" dirty="0" smtClean="0"/>
          </a:p>
          <a:p>
            <a:r>
              <a:rPr lang="en-US" baseline="0" dirty="0" smtClean="0"/>
              <a:t>Since a birth defect or disease such as congenital rubella syndrome is due to only one causal factor (rubella virus), the preventative intervention, vaccination, will prevent the birth defect. </a:t>
            </a:r>
          </a:p>
          <a:p>
            <a:endParaRPr lang="en-US" baseline="0" dirty="0" smtClean="0"/>
          </a:p>
          <a:p>
            <a:r>
              <a:rPr lang="en-US" baseline="0" dirty="0" smtClean="0"/>
              <a:t>However, other birth defects such as spina bifida which are due to multiple factors which include insufficient folic acid intake, obesity, and </a:t>
            </a:r>
            <a:r>
              <a:rPr lang="en-US" baseline="0" dirty="0" err="1" smtClean="0"/>
              <a:t>valproic</a:t>
            </a:r>
            <a:r>
              <a:rPr lang="en-US" baseline="0" dirty="0" smtClean="0"/>
              <a:t> acid may not be prevented by only one preventative intervention. For example, a women who takes folic acid supplements may still have a baby born with spina bifida due to other causal factors. </a:t>
            </a:r>
            <a:endParaRPr lang="en-US" dirty="0" smtClean="0"/>
          </a:p>
          <a:p>
            <a:endParaRPr lang="en-US" dirty="0"/>
          </a:p>
        </p:txBody>
      </p:sp>
      <p:sp>
        <p:nvSpPr>
          <p:cNvPr id="4" name="Slide Number Placeholder 3"/>
          <p:cNvSpPr>
            <a:spLocks noGrp="1"/>
          </p:cNvSpPr>
          <p:nvPr>
            <p:ph type="sldNum" sz="quarter" idx="10"/>
          </p:nvPr>
        </p:nvSpPr>
        <p:spPr/>
        <p:txBody>
          <a:bodyPr/>
          <a:lstStyle/>
          <a:p>
            <a:fld id="{1B650516-D076-42DC-8955-7583B3F2DB22}" type="slidenum">
              <a:rPr lang="en-US" smtClean="0"/>
              <a:pPr/>
              <a:t>23</a:t>
            </a:fld>
            <a:endParaRPr lang="en-US"/>
          </a:p>
        </p:txBody>
      </p:sp>
    </p:spTree>
    <p:extLst>
      <p:ext uri="{BB962C8B-B14F-4D97-AF65-F5344CB8AC3E}">
        <p14:creationId xmlns:p14="http://schemas.microsoft.com/office/powerpoint/2010/main" val="4966351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First, it is</a:t>
            </a:r>
            <a:r>
              <a:rPr lang="en-US" baseline="0" dirty="0" smtClean="0"/>
              <a:t> important to note that the true burden of birth defects is likely </a:t>
            </a:r>
            <a:r>
              <a:rPr lang="en-US" baseline="0" dirty="0" err="1" smtClean="0"/>
              <a:t>underestated</a:t>
            </a:r>
            <a:r>
              <a:rPr lang="en-US" baseline="0" dirty="0" smtClean="0"/>
              <a:t>. We can only count the burden of birth defects using metrics that are readily available such as neonatal, infant, and under-5 mortality. Other metrics that are harder to measure include deaths due to terminations, abortions, still births and other costs of birth defects such as co-morbidities, treatment costs, quality of life, and social or emotional impact.</a:t>
            </a:r>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24</a:t>
            </a:fld>
            <a:endParaRPr lang="it-IT"/>
          </a:p>
        </p:txBody>
      </p:sp>
    </p:spTree>
    <p:extLst>
      <p:ext uri="{BB962C8B-B14F-4D97-AF65-F5344CB8AC3E}">
        <p14:creationId xmlns:p14="http://schemas.microsoft.com/office/powerpoint/2010/main" val="3530098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variation</a:t>
            </a:r>
            <a:r>
              <a:rPr lang="en-US" baseline="0" dirty="0" smtClean="0"/>
              <a:t> in prevalence of birth defects worldwide can be due to two factors. First, the differences in prevalence may be due to real population differences. However, the prevalence difference may also be due differences in methodological issues such as case ascertainment and definitions. </a:t>
            </a:r>
          </a:p>
          <a:p>
            <a:endParaRPr lang="en-US" baseline="0" dirty="0" smtClean="0"/>
          </a:p>
          <a:p>
            <a:r>
              <a:rPr lang="en-US" baseline="0" dirty="0" smtClean="0"/>
              <a:t>Variations in the prevalence of NTDs, oral clefts, </a:t>
            </a:r>
            <a:r>
              <a:rPr lang="en-US" baseline="0" dirty="0" err="1" smtClean="0"/>
              <a:t>gastroschisis</a:t>
            </a:r>
            <a:r>
              <a:rPr lang="en-US" baseline="0" dirty="0" smtClean="0"/>
              <a:t>, down syndrome and other </a:t>
            </a:r>
            <a:r>
              <a:rPr lang="en-US" baseline="0" dirty="0" err="1" smtClean="0"/>
              <a:t>trisomies</a:t>
            </a:r>
            <a:r>
              <a:rPr lang="en-US" baseline="0" dirty="0" smtClean="0"/>
              <a:t> appear to be due to real population differences. </a:t>
            </a:r>
            <a:endParaRPr lang="en-US" dirty="0" smtClean="0"/>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25</a:t>
            </a:fld>
            <a:endParaRPr lang="en-US"/>
          </a:p>
        </p:txBody>
      </p:sp>
    </p:spTree>
    <p:extLst>
      <p:ext uri="{BB962C8B-B14F-4D97-AF65-F5344CB8AC3E}">
        <p14:creationId xmlns:p14="http://schemas.microsoft.com/office/powerpoint/2010/main" val="3599343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dirty="0" smtClean="0"/>
              <a:t>Mortality due to birth defects can be measured</a:t>
            </a:r>
            <a:r>
              <a:rPr lang="it-IT" baseline="0" dirty="0" smtClean="0"/>
              <a:t> in different ways including elective termination of pregnancy for fetal anomalies, still births, perinatal, neonatal, infant, and under-five years mortality. Generally, each of these measures should have a standardized definition although some like still births may be calculated differently. For example, some surveillance programs may only count stilllbirths before 20 gestational week while others may count stillbirths before 28 gestational weeks. </a:t>
            </a:r>
          </a:p>
          <a:p>
            <a:endParaRPr lang="it-IT" dirty="0"/>
          </a:p>
        </p:txBody>
      </p:sp>
      <p:sp>
        <p:nvSpPr>
          <p:cNvPr id="4" name="Segnaposto numero diapositiva 3"/>
          <p:cNvSpPr>
            <a:spLocks noGrp="1"/>
          </p:cNvSpPr>
          <p:nvPr>
            <p:ph type="sldNum" sz="quarter" idx="10"/>
          </p:nvPr>
        </p:nvSpPr>
        <p:spPr/>
        <p:txBody>
          <a:bodyPr/>
          <a:lstStyle/>
          <a:p>
            <a:fld id="{F72A836D-EF13-45B1-AD3E-4BDC57F1523A}" type="slidenum">
              <a:rPr lang="it-IT" smtClean="0"/>
              <a:pPr/>
              <a:t>26</a:t>
            </a:fld>
            <a:endParaRPr lang="it-IT"/>
          </a:p>
        </p:txBody>
      </p:sp>
    </p:spTree>
    <p:extLst>
      <p:ext uri="{BB962C8B-B14F-4D97-AF65-F5344CB8AC3E}">
        <p14:creationId xmlns:p14="http://schemas.microsoft.com/office/powerpoint/2010/main" val="36896426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sz="1000" dirty="0" smtClean="0"/>
              <a:t>This</a:t>
            </a:r>
            <a:r>
              <a:rPr lang="it-IT" sz="1000" baseline="0" dirty="0" smtClean="0"/>
              <a:t> graph plots the under 5-mortality rate per 10,000 births in each WHO region and country income level (shown by the line) by the percent of deaths due to birth defects which is shown by the bars. </a:t>
            </a:r>
          </a:p>
          <a:p>
            <a:endParaRPr lang="it-IT" sz="1000" baseline="0" dirty="0" smtClean="0"/>
          </a:p>
          <a:p>
            <a:r>
              <a:rPr lang="it-IT" sz="1000" baseline="0" dirty="0" smtClean="0"/>
              <a:t>The graph shows that a</a:t>
            </a:r>
            <a:r>
              <a:rPr lang="it-IT" sz="1000" dirty="0" smtClean="0"/>
              <a:t>s the overall under-5 year mortality rate decreases, the percent of deaths due to birth defects increases</a:t>
            </a:r>
            <a:r>
              <a:rPr lang="it-IT" sz="1000" baseline="0" dirty="0" smtClean="0"/>
              <a:t> proportionally. </a:t>
            </a:r>
            <a:endParaRPr lang="it-IT" sz="1000" dirty="0"/>
          </a:p>
        </p:txBody>
      </p:sp>
      <p:sp>
        <p:nvSpPr>
          <p:cNvPr id="4" name="Segnaposto numero diapositiva 3"/>
          <p:cNvSpPr>
            <a:spLocks noGrp="1"/>
          </p:cNvSpPr>
          <p:nvPr>
            <p:ph type="sldNum" sz="quarter" idx="10"/>
          </p:nvPr>
        </p:nvSpPr>
        <p:spPr/>
        <p:txBody>
          <a:bodyPr/>
          <a:lstStyle/>
          <a:p>
            <a:pPr>
              <a:defRPr/>
            </a:pPr>
            <a:fld id="{6B561C8F-34C9-426A-9271-ACECF7C4358F}" type="slidenum">
              <a:rPr lang="it-IT" smtClean="0"/>
              <a:pPr>
                <a:defRPr/>
              </a:pPr>
              <a:t>27</a:t>
            </a:fld>
            <a:endParaRPr lang="it-IT"/>
          </a:p>
        </p:txBody>
      </p:sp>
    </p:spTree>
    <p:extLst>
      <p:ext uri="{BB962C8B-B14F-4D97-AF65-F5344CB8AC3E}">
        <p14:creationId xmlns:p14="http://schemas.microsoft.com/office/powerpoint/2010/main" val="2268803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dirty="0" smtClean="0"/>
              <a:t>For</a:t>
            </a:r>
            <a:r>
              <a:rPr lang="it-IT" baseline="0" dirty="0" smtClean="0"/>
              <a:t> treatment to be possible, first an accurate diagnosis should be made. The diagnosis to identify anomalies and syndromes can be made prenatally, post-natally and can require a team of experienced professionals. </a:t>
            </a:r>
            <a:endParaRPr lang="it-IT" dirty="0" smtClean="0"/>
          </a:p>
          <a:p>
            <a:pPr eaLnBrk="1" hangingPunct="1">
              <a:spcBef>
                <a:spcPct val="0"/>
              </a:spcBef>
            </a:pPr>
            <a:endParaRPr lang="it-IT" dirty="0" smtClean="0"/>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A73D9-B166-489B-B84F-4D1FAC461DE5}" type="slidenum">
              <a:rPr lang="it-IT" smtClean="0"/>
              <a:pPr fontAlgn="base">
                <a:spcBef>
                  <a:spcPct val="0"/>
                </a:spcBef>
                <a:spcAft>
                  <a:spcPct val="0"/>
                </a:spcAft>
                <a:defRPr/>
              </a:pPr>
              <a:t>28</a:t>
            </a:fld>
            <a:endParaRPr lang="it-IT" smtClean="0"/>
          </a:p>
        </p:txBody>
      </p:sp>
    </p:spTree>
    <p:extLst>
      <p:ext uri="{BB962C8B-B14F-4D97-AF65-F5344CB8AC3E}">
        <p14:creationId xmlns:p14="http://schemas.microsoft.com/office/powerpoint/2010/main" val="40101556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it-IT" dirty="0" smtClean="0"/>
              <a:t>Effective</a:t>
            </a:r>
            <a:r>
              <a:rPr lang="it-IT" baseline="0" dirty="0" smtClean="0"/>
              <a:t> counseling of parents is an important intervention and can occur before birth to prevent birth defects or at time of diagnosis to help parents learn how to effectively care for, treat, cope, and prevent recurrence of a birth defect in future pregnancies. </a:t>
            </a:r>
            <a:endParaRPr lang="it-IT" dirty="0" smtClean="0"/>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A73D9-B166-489B-B84F-4D1FAC461DE5}" type="slidenum">
              <a:rPr lang="it-IT" smtClean="0"/>
              <a:pPr fontAlgn="base">
                <a:spcBef>
                  <a:spcPct val="0"/>
                </a:spcBef>
                <a:spcAft>
                  <a:spcPct val="0"/>
                </a:spcAft>
                <a:defRPr/>
              </a:pPr>
              <a:t>29</a:t>
            </a:fld>
            <a:endParaRPr lang="it-IT" smtClean="0"/>
          </a:p>
        </p:txBody>
      </p:sp>
    </p:spTree>
    <p:extLst>
      <p:ext uri="{BB962C8B-B14F-4D97-AF65-F5344CB8AC3E}">
        <p14:creationId xmlns:p14="http://schemas.microsoft.com/office/powerpoint/2010/main" val="906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Throughout this presentation</a:t>
            </a:r>
            <a:r>
              <a:rPr lang="en-US" baseline="0" dirty="0" smtClean="0"/>
              <a:t> we will focus on “5 take home messages”. The first </a:t>
            </a:r>
            <a:r>
              <a:rPr lang="en-US" dirty="0" smtClean="0"/>
              <a:t>take home</a:t>
            </a:r>
            <a:r>
              <a:rPr lang="en-US" baseline="0" dirty="0" smtClean="0"/>
              <a:t> message about birth defects is that birth defects are only a specific type of congenital conditions. All birth defects are congenital conditions, but not all congenital conditions are birth defects. </a:t>
            </a:r>
          </a:p>
          <a:p>
            <a:endParaRPr lang="en-US" baseline="0" dirty="0" smtClean="0"/>
          </a:p>
          <a:p>
            <a:r>
              <a:rPr lang="en-US" baseline="0" dirty="0" smtClean="0"/>
              <a:t>----------</a:t>
            </a:r>
          </a:p>
          <a:p>
            <a:r>
              <a:rPr lang="en-US" baseline="0" dirty="0" smtClean="0"/>
              <a:t>Birth defects are a specific group under the congenital conditions.</a:t>
            </a:r>
          </a:p>
          <a:p>
            <a:r>
              <a:rPr lang="en-US" baseline="0" dirty="0" smtClean="0"/>
              <a:t>We will be discussing birth defects, their etiology, burden, interventions and surveillance (which includes the ascertainment of birth defects AND also the use of  collecting the data)</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a:t>
            </a:fld>
            <a:endParaRPr lang="it-IT"/>
          </a:p>
        </p:txBody>
      </p:sp>
    </p:spTree>
    <p:extLst>
      <p:ext uri="{BB962C8B-B14F-4D97-AF65-F5344CB8AC3E}">
        <p14:creationId xmlns:p14="http://schemas.microsoft.com/office/powerpoint/2010/main" val="37179180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treatment options</a:t>
            </a:r>
            <a:r>
              <a:rPr lang="en-US" baseline="0" dirty="0" smtClean="0"/>
              <a:t> for birth defects ranging from surgical to medical to supportive care and management. </a:t>
            </a:r>
          </a:p>
          <a:p>
            <a:endParaRPr lang="en-US" baseline="0" dirty="0" smtClean="0"/>
          </a:p>
          <a:p>
            <a:r>
              <a:rPr lang="en-US" baseline="0" dirty="0" smtClean="0"/>
              <a:t>Surgical treatment can occur prenatally or postnatally depending on the condition.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30</a:t>
            </a:fld>
            <a:endParaRPr lang="it-IT"/>
          </a:p>
        </p:txBody>
      </p:sp>
    </p:spTree>
    <p:extLst>
      <p:ext uri="{BB962C8B-B14F-4D97-AF65-F5344CB8AC3E}">
        <p14:creationId xmlns:p14="http://schemas.microsoft.com/office/powerpoint/2010/main" val="17514991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egnaposto immagine diapositiva 1"/>
          <p:cNvSpPr>
            <a:spLocks noGrp="1" noRot="1" noChangeAspect="1" noTextEdit="1"/>
          </p:cNvSpPr>
          <p:nvPr>
            <p:ph type="sldImg"/>
          </p:nvPr>
        </p:nvSpPr>
        <p:spPr bwMode="auto">
          <a:noFill/>
          <a:ln>
            <a:solidFill>
              <a:srgbClr val="000000"/>
            </a:solidFill>
            <a:miter lim="800000"/>
            <a:headEnd/>
            <a:tailEnd/>
          </a:ln>
        </p:spPr>
      </p:sp>
      <p:sp>
        <p:nvSpPr>
          <p:cNvPr id="52227" name="Segnaposto note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it-IT" dirty="0" smtClean="0"/>
              <a:t>Many children with birth defects are</a:t>
            </a:r>
            <a:r>
              <a:rPr lang="it-IT" baseline="0" dirty="0" smtClean="0"/>
              <a:t> able to fully integrate in society and live happy, health lives. However, it is important that they recieve support from parents, schools, and the organizations they are involved with. Legislation can help remove barriers for disabled persons to further integrate in society. </a:t>
            </a:r>
            <a:endParaRPr lang="it-IT" dirty="0" smtClean="0"/>
          </a:p>
          <a:p>
            <a:pPr eaLnBrk="1" hangingPunct="1">
              <a:spcBef>
                <a:spcPct val="0"/>
              </a:spcBef>
            </a:pPr>
            <a:endParaRPr lang="it-IT" dirty="0" smtClean="0"/>
          </a:p>
        </p:txBody>
      </p:sp>
      <p:sp>
        <p:nvSpPr>
          <p:cNvPr id="45060" name="Segnaposto numero diapositiva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8AA73D9-B166-489B-B84F-4D1FAC461DE5}" type="slidenum">
              <a:rPr lang="it-IT" smtClean="0"/>
              <a:pPr fontAlgn="base">
                <a:spcBef>
                  <a:spcPct val="0"/>
                </a:spcBef>
                <a:spcAft>
                  <a:spcPct val="0"/>
                </a:spcAft>
                <a:defRPr/>
              </a:pPr>
              <a:t>31</a:t>
            </a:fld>
            <a:endParaRPr lang="it-IT" smtClean="0"/>
          </a:p>
        </p:txBody>
      </p:sp>
    </p:spTree>
    <p:extLst>
      <p:ext uri="{BB962C8B-B14F-4D97-AF65-F5344CB8AC3E}">
        <p14:creationId xmlns:p14="http://schemas.microsoft.com/office/powerpoint/2010/main" val="17090578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There are different measures that women can take to help prevent birth defects. For primary prevention women should avoid and a manage recognized risk factors such as avoiding alcohol consumption, smoking, and use of certain medications. They should also be aware of certain preconception care techniques such as folic acid consumption. Secondary prevention methods focus on newborn screenings. Such screenings include diagnostic tests for metabolic disorders. </a:t>
            </a:r>
          </a:p>
          <a:p>
            <a:endParaRPr lang="en-US" baseline="0" dirty="0" smtClean="0"/>
          </a:p>
          <a:p>
            <a:r>
              <a:rPr lang="en-US" baseline="0" dirty="0" smtClean="0"/>
              <a:t>Furthermore, women should seek counseling from an appropriate health care provider either before conception or after a prenatal diagnosis. </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32</a:t>
            </a:fld>
            <a:endParaRPr lang="it-IT"/>
          </a:p>
        </p:txBody>
      </p:sp>
    </p:spTree>
    <p:extLst>
      <p:ext uri="{BB962C8B-B14F-4D97-AF65-F5344CB8AC3E}">
        <p14:creationId xmlns:p14="http://schemas.microsoft.com/office/powerpoint/2010/main" val="10993165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final take home message we want to leave you with today is that public health surveillance is a necessary and powerful tool.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33</a:t>
            </a:fld>
            <a:endParaRPr lang="it-IT"/>
          </a:p>
        </p:txBody>
      </p:sp>
    </p:spTree>
    <p:extLst>
      <p:ext uri="{BB962C8B-B14F-4D97-AF65-F5344CB8AC3E}">
        <p14:creationId xmlns:p14="http://schemas.microsoft.com/office/powerpoint/2010/main" val="9236267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Public Health surveillance is defined as</a:t>
            </a:r>
            <a:r>
              <a:rPr lang="en-US" baseline="0" dirty="0" smtClean="0"/>
              <a:t> the ongoing and systematic collection, analysis and interpretation of health data essential to the planning, implementation and evaluation of public health practice. Public health surveillance is a necessary tool because it helps us monitor trends in the prevalence of different types of congenital anomalies among a defined population, detect clusters or outbreaks of congenital anomalies, provides a basis for epidemiological research and prevention programs, allows for the evaluation of prevention programs, and produces findings and data that can be interpreted and disseminated by partner organizations in a timely fashion. </a:t>
            </a:r>
          </a:p>
        </p:txBody>
      </p:sp>
      <p:sp>
        <p:nvSpPr>
          <p:cNvPr id="4" name="Slide Number Placeholder 3"/>
          <p:cNvSpPr>
            <a:spLocks noGrp="1"/>
          </p:cNvSpPr>
          <p:nvPr>
            <p:ph type="sldNum" sz="quarter" idx="10"/>
          </p:nvPr>
        </p:nvSpPr>
        <p:spPr/>
        <p:txBody>
          <a:bodyPr/>
          <a:lstStyle/>
          <a:p>
            <a:fld id="{F72A836D-EF13-45B1-AD3E-4BDC57F1523A}" type="slidenum">
              <a:rPr lang="it-IT" smtClean="0"/>
              <a:pPr/>
              <a:t>34</a:t>
            </a:fld>
            <a:endParaRPr lang="it-IT"/>
          </a:p>
        </p:txBody>
      </p:sp>
    </p:spTree>
    <p:extLst>
      <p:ext uri="{BB962C8B-B14F-4D97-AF65-F5344CB8AC3E}">
        <p14:creationId xmlns:p14="http://schemas.microsoft.com/office/powerpoint/2010/main" val="23918159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40A6B8AB-D69F-402B-8992-A4CD209A17E0}" type="slidenum">
              <a:rPr lang="en-US" smtClean="0">
                <a:latin typeface="Arial" pitchFamily="34" charset="0"/>
              </a:rPr>
              <a:pPr/>
              <a:t>35</a:t>
            </a:fld>
            <a:endParaRPr lang="en-US" smtClean="0">
              <a:latin typeface="Arial" pitchFamily="34" charset="0"/>
            </a:endParaRPr>
          </a:p>
        </p:txBody>
      </p:sp>
      <p:sp>
        <p:nvSpPr>
          <p:cNvPr id="133123"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5E9961A3-DFFA-432D-AEE1-D386FBF642B9}" type="slidenum">
              <a:rPr lang="en-US" sz="1200"/>
              <a:pPr algn="r" defTabSz="928773"/>
              <a:t>35</a:t>
            </a:fld>
            <a:endParaRPr lang="en-US" sz="1200"/>
          </a:p>
        </p:txBody>
      </p:sp>
      <p:sp>
        <p:nvSpPr>
          <p:cNvPr id="133124"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2FC93113-AA6F-4001-B057-4CFD27230471}" type="slidenum">
              <a:rPr lang="en-US" sz="1200"/>
              <a:pPr algn="r" defTabSz="928773"/>
              <a:t>35</a:t>
            </a:fld>
            <a:endParaRPr lang="en-US" sz="1200"/>
          </a:p>
        </p:txBody>
      </p:sp>
      <p:sp>
        <p:nvSpPr>
          <p:cNvPr id="133125" name="Rectangle 7"/>
          <p:cNvSpPr txBox="1">
            <a:spLocks noGrp="1" noChangeArrowheads="1"/>
          </p:cNvSpPr>
          <p:nvPr/>
        </p:nvSpPr>
        <p:spPr bwMode="auto">
          <a:xfrm>
            <a:off x="3884028" y="8829678"/>
            <a:ext cx="2972422" cy="465137"/>
          </a:xfrm>
          <a:prstGeom prst="rect">
            <a:avLst/>
          </a:prstGeom>
          <a:noFill/>
          <a:ln w="9525">
            <a:noFill/>
            <a:miter lim="800000"/>
            <a:headEnd/>
            <a:tailEnd/>
          </a:ln>
        </p:spPr>
        <p:txBody>
          <a:bodyPr lIns="92868" tIns="46435" rIns="92868" bIns="46435" anchor="b"/>
          <a:lstStyle/>
          <a:p>
            <a:pPr algn="r" defTabSz="928773"/>
            <a:fld id="{AA1A8A80-9510-4A01-81C0-55D6830D0233}" type="slidenum">
              <a:rPr lang="en-US" sz="1200"/>
              <a:pPr algn="r" defTabSz="928773"/>
              <a:t>35</a:t>
            </a:fld>
            <a:endParaRPr lang="en-US" sz="1200"/>
          </a:p>
        </p:txBody>
      </p:sp>
      <p:sp>
        <p:nvSpPr>
          <p:cNvPr id="133126" name="Rectangle 2"/>
          <p:cNvSpPr>
            <a:spLocks noGrp="1" noRot="1" noChangeAspect="1" noChangeArrowheads="1" noTextEdit="1"/>
          </p:cNvSpPr>
          <p:nvPr>
            <p:ph type="sldImg"/>
          </p:nvPr>
        </p:nvSpPr>
        <p:spPr>
          <a:xfrm>
            <a:off x="1089025" y="692150"/>
            <a:ext cx="4645025" cy="3484563"/>
          </a:xfrm>
          <a:ln/>
        </p:spPr>
      </p:sp>
      <p:sp>
        <p:nvSpPr>
          <p:cNvPr id="133127" name="Rectangle 3"/>
          <p:cNvSpPr>
            <a:spLocks noGrp="1" noChangeArrowheads="1"/>
          </p:cNvSpPr>
          <p:nvPr>
            <p:ph type="body" idx="1"/>
          </p:nvPr>
        </p:nvSpPr>
        <p:spPr>
          <a:xfrm>
            <a:off x="611881" y="4535491"/>
            <a:ext cx="6048893" cy="4183062"/>
          </a:xfrm>
          <a:noFill/>
          <a:ln/>
        </p:spPr>
        <p:txBody>
          <a:bodyPr/>
          <a:lstStyle/>
          <a:p>
            <a:pPr>
              <a:buFont typeface="Wingdings" pitchFamily="2" charset="2"/>
              <a:buNone/>
            </a:pPr>
            <a:r>
              <a:rPr lang="en-US" sz="1400" dirty="0" smtClean="0">
                <a:latin typeface="Arial" pitchFamily="34" charset="0"/>
              </a:rPr>
              <a:t> </a:t>
            </a:r>
            <a:endParaRPr lang="en-US" b="1" dirty="0" smtClean="0">
              <a:solidFill>
                <a:schemeClr val="bg2"/>
              </a:solidFill>
              <a:latin typeface="Arial" pitchFamily="34" charset="0"/>
            </a:endParaRPr>
          </a:p>
          <a:p>
            <a:pPr marL="0" marR="0" indent="0" algn="l" defTabSz="914400" rtl="0" eaLnBrk="1" fontAlgn="auto" latinLnBrk="0" hangingPunct="1">
              <a:lnSpc>
                <a:spcPct val="100000"/>
              </a:lnSpc>
              <a:spcBef>
                <a:spcPct val="20000"/>
              </a:spcBef>
              <a:spcAft>
                <a:spcPts val="0"/>
              </a:spcAft>
              <a:buClr>
                <a:schemeClr val="tx1"/>
              </a:buClr>
              <a:buSzPct val="80000"/>
              <a:buFont typeface="Wingdings" pitchFamily="2" charset="2"/>
              <a:buNone/>
              <a:tabLst/>
              <a:defRPr/>
            </a:pPr>
            <a:r>
              <a:rPr lang="en-US" dirty="0" smtClean="0">
                <a:latin typeface="Arial" pitchFamily="34" charset="0"/>
              </a:rPr>
              <a:t>Lastly, we would like to thank our</a:t>
            </a:r>
            <a:r>
              <a:rPr lang="en-US" baseline="0" dirty="0" smtClean="0">
                <a:latin typeface="Arial" pitchFamily="34" charset="0"/>
              </a:rPr>
              <a:t> partners and colleagues at ICBD, WHO and CDC who helped prepare this presentation. </a:t>
            </a:r>
            <a:endParaRPr lang="en-US" dirty="0" smtClean="0">
              <a:latin typeface="Arial" pitchFamily="34" charset="0"/>
            </a:endParaRPr>
          </a:p>
          <a:p>
            <a:pPr marL="0" indent="0">
              <a:spcBef>
                <a:spcPct val="20000"/>
              </a:spcBef>
              <a:buClr>
                <a:schemeClr val="tx1"/>
              </a:buClr>
              <a:buSzPct val="80000"/>
              <a:buFont typeface="Wingdings" pitchFamily="2" charset="2"/>
              <a:buNone/>
              <a:defRPr/>
            </a:pPr>
            <a:endParaRPr lang="en-US" dirty="0" smtClean="0">
              <a:latin typeface="Arial" pitchFamily="34" charset="0"/>
            </a:endParaRPr>
          </a:p>
        </p:txBody>
      </p:sp>
    </p:spTree>
    <p:extLst>
      <p:ext uri="{BB962C8B-B14F-4D97-AF65-F5344CB8AC3E}">
        <p14:creationId xmlns:p14="http://schemas.microsoft.com/office/powerpoint/2010/main" val="2190526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1FF01C-BD9D-44A6-9902-0DD383E02C4A}" type="slidenum">
              <a:rPr lang="it-IT" smtClean="0"/>
              <a:pPr/>
              <a:t>36</a:t>
            </a:fld>
            <a:endParaRPr lang="it-IT"/>
          </a:p>
        </p:txBody>
      </p:sp>
    </p:spTree>
    <p:extLst>
      <p:ext uri="{BB962C8B-B14F-4D97-AF65-F5344CB8AC3E}">
        <p14:creationId xmlns:p14="http://schemas.microsoft.com/office/powerpoint/2010/main" val="9373587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2879">
              <a:defRPr/>
            </a:pPr>
            <a:r>
              <a:rPr lang="en-US" dirty="0" smtClean="0"/>
              <a:t>As we see on this slide, birth</a:t>
            </a:r>
            <a:r>
              <a:rPr lang="en-US" baseline="0" dirty="0" smtClean="0"/>
              <a:t> defects are one specific group under the larger congenital conditions umbrella. </a:t>
            </a:r>
            <a:r>
              <a:rPr lang="en-US" i="1" baseline="0" dirty="0" smtClean="0"/>
              <a:t>Birth defects </a:t>
            </a:r>
            <a:r>
              <a:rPr lang="en-US" baseline="0" dirty="0" smtClean="0"/>
              <a:t>can be further classified as either structural or functional abnormalities. </a:t>
            </a:r>
            <a:endParaRPr lang="en-US" dirty="0" smtClean="0"/>
          </a:p>
          <a:p>
            <a:pPr defTabSz="922879">
              <a:defRPr/>
            </a:pPr>
            <a:endParaRPr lang="en-US" baseline="0" dirty="0" smtClean="0"/>
          </a:p>
          <a:p>
            <a:pPr defTabSz="922879">
              <a:defRPr/>
            </a:pPr>
            <a:r>
              <a:rPr lang="en-US" b="1" baseline="0" dirty="0" smtClean="0"/>
              <a:t>Structural</a:t>
            </a:r>
            <a:r>
              <a:rPr lang="en-US" baseline="0" dirty="0" smtClean="0"/>
              <a:t> birth defects </a:t>
            </a:r>
            <a:r>
              <a:rPr lang="en-US" sz="1200" b="0" baseline="0" dirty="0" smtClean="0">
                <a:solidFill>
                  <a:schemeClr val="bg2"/>
                </a:solidFill>
              </a:rPr>
              <a:t>are a</a:t>
            </a:r>
            <a:r>
              <a:rPr lang="en-US" sz="1200" b="0" dirty="0" smtClean="0">
                <a:solidFill>
                  <a:schemeClr val="bg2"/>
                </a:solidFill>
              </a:rPr>
              <a:t>bnormalities of body structure</a:t>
            </a:r>
            <a:r>
              <a:rPr lang="en-US" sz="1200" b="1" dirty="0" smtClean="0">
                <a:solidFill>
                  <a:schemeClr val="bg2"/>
                </a:solidFill>
              </a:rPr>
              <a:t> </a:t>
            </a:r>
            <a:r>
              <a:rPr lang="en-US" sz="1200" b="0" baseline="0" dirty="0" smtClean="0">
                <a:solidFill>
                  <a:schemeClr val="tx1"/>
                </a:solidFill>
              </a:rPr>
              <a:t>that</a:t>
            </a:r>
            <a:r>
              <a:rPr lang="en-US" baseline="0" dirty="0" smtClean="0"/>
              <a:t> can be internal or external. Examples include heart defects and neural tube defects.</a:t>
            </a:r>
          </a:p>
          <a:p>
            <a:pPr defTabSz="922879">
              <a:defRPr/>
            </a:pPr>
            <a:r>
              <a:rPr lang="en-US" b="1" baseline="0" dirty="0" smtClean="0"/>
              <a:t>Functional</a:t>
            </a:r>
            <a:r>
              <a:rPr lang="en-US" baseline="0" dirty="0" smtClean="0"/>
              <a:t> birth defects are abnormalities related to how a body part or system works.  Some examples are deafness and cerebral palsy. </a:t>
            </a:r>
          </a:p>
          <a:p>
            <a:pPr defTabSz="922879">
              <a:defRPr/>
            </a:pPr>
            <a:endParaRPr lang="en-US" baseline="0" dirty="0" smtClean="0"/>
          </a:p>
          <a:p>
            <a:pPr defTabSz="922879">
              <a:defRPr/>
            </a:pPr>
            <a:r>
              <a:rPr lang="en-US" i="1" baseline="0" dirty="0" smtClean="0"/>
              <a:t>Note </a:t>
            </a:r>
            <a:r>
              <a:rPr lang="en-US" baseline="0" dirty="0" smtClean="0"/>
              <a:t>that there are </a:t>
            </a:r>
            <a:r>
              <a:rPr lang="en-US" b="1" baseline="0" dirty="0" smtClean="0"/>
              <a:t>other </a:t>
            </a:r>
            <a:r>
              <a:rPr lang="en-US" baseline="0" dirty="0" smtClean="0"/>
              <a:t>congenital conditions that are not classified as birth defects. Some examples include intrauterine growth </a:t>
            </a:r>
            <a:r>
              <a:rPr lang="en-US" b="1" baseline="0" dirty="0" smtClean="0"/>
              <a:t>retardation </a:t>
            </a:r>
            <a:r>
              <a:rPr lang="en-US" baseline="0" dirty="0" smtClean="0"/>
              <a:t>(IUGR) and preterm birth. </a:t>
            </a:r>
          </a:p>
          <a:p>
            <a:pPr defTabSz="922879">
              <a:defRPr/>
            </a:pPr>
            <a:endParaRPr lang="en-US" baseline="0" dirty="0" smtClean="0"/>
          </a:p>
          <a:p>
            <a:pPr defTabSz="922879">
              <a:defRPr/>
            </a:pPr>
            <a:r>
              <a:rPr lang="en-US" baseline="0" dirty="0" smtClean="0"/>
              <a:t>---------</a:t>
            </a:r>
          </a:p>
          <a:p>
            <a:pPr defTabSz="922879">
              <a:defRPr/>
            </a:pPr>
            <a:endParaRPr lang="en-US" baseline="0" dirty="0" smtClean="0"/>
          </a:p>
          <a:p>
            <a:pPr defTabSz="922879">
              <a:defRPr/>
            </a:pPr>
            <a:r>
              <a:rPr lang="en-US" dirty="0" smtClean="0"/>
              <a:t>As you can see birth defects are a group of congenital conditions.  BD can be structural or functional.</a:t>
            </a:r>
            <a:r>
              <a:rPr lang="en-US" baseline="0" dirty="0" smtClean="0"/>
              <a:t>  The focus of the rest of the presentation will be on structural birth defects.  </a:t>
            </a:r>
          </a:p>
          <a:p>
            <a:pPr defTabSz="922879">
              <a:defRPr/>
            </a:pPr>
            <a:endParaRPr lang="en-US" baseline="0" dirty="0" smtClean="0"/>
          </a:p>
          <a:p>
            <a:pPr defTabSz="922879">
              <a:defRPr/>
            </a:pPr>
            <a:r>
              <a:rPr lang="en-US" baseline="0" dirty="0" smtClean="0"/>
              <a:t>Other congenital conditions include intrauterine growth retardation and preterm birth</a:t>
            </a:r>
            <a:endParaRPr lang="en-US" dirty="0" smtClean="0"/>
          </a:p>
          <a:p>
            <a:pPr defTabSz="922879">
              <a:defRPr/>
            </a:pPr>
            <a:endParaRPr lang="en-US" baseline="0" dirty="0" smtClean="0"/>
          </a:p>
          <a:p>
            <a:pPr defTabSz="922879">
              <a:defRPr/>
            </a:pPr>
            <a:endParaRPr lang="en-US" baseline="0" dirty="0" smtClean="0"/>
          </a:p>
          <a:p>
            <a:pPr defTabSz="922879">
              <a:defRPr/>
            </a:pPr>
            <a:endParaRPr lang="en-US" baseline="0" dirty="0" smtClean="0"/>
          </a:p>
          <a:p>
            <a:pPr defTabSz="922879">
              <a:defRPr/>
            </a:pPr>
            <a:endParaRPr lang="en-US" b="0" dirty="0" smtClean="0"/>
          </a:p>
          <a:p>
            <a:pPr defTabSz="922879">
              <a:defRPr/>
            </a:pPr>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4</a:t>
            </a:fld>
            <a:endParaRPr lang="it-IT"/>
          </a:p>
        </p:txBody>
      </p:sp>
    </p:spTree>
    <p:extLst>
      <p:ext uri="{BB962C8B-B14F-4D97-AF65-F5344CB8AC3E}">
        <p14:creationId xmlns:p14="http://schemas.microsoft.com/office/powerpoint/2010/main" val="253998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stated previously birth defects can be structural or functional. Structural birth defects are abnormalities of body structure and are classified by Chapter 17 in the International Classification of Disease </a:t>
            </a:r>
            <a:r>
              <a:rPr lang="en-US" i="0" baseline="0" dirty="0" smtClean="0"/>
              <a:t>tool  </a:t>
            </a:r>
            <a:r>
              <a:rPr lang="en-US" i="1" baseline="0" dirty="0" smtClean="0"/>
              <a:t>which is </a:t>
            </a:r>
            <a:r>
              <a:rPr lang="en-US" i="0" baseline="0" dirty="0" smtClean="0"/>
              <a:t>also known as ICD-10).</a:t>
            </a:r>
            <a:r>
              <a:rPr lang="en-US" i="1" baseline="0" dirty="0" smtClean="0"/>
              <a:t> </a:t>
            </a:r>
            <a:r>
              <a:rPr lang="en-US" i="0" baseline="0" dirty="0" smtClean="0"/>
              <a:t>The </a:t>
            </a:r>
            <a:r>
              <a:rPr lang="en-US" i="1" baseline="0" dirty="0" smtClean="0"/>
              <a:t>ICD-10</a:t>
            </a:r>
            <a:r>
              <a:rPr lang="en-US" i="0" baseline="0" dirty="0" smtClean="0"/>
              <a:t> codes range from Q00 to Q99. </a:t>
            </a:r>
          </a:p>
          <a:p>
            <a:r>
              <a:rPr lang="en-US" i="0" baseline="0" dirty="0" smtClean="0"/>
              <a: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abnormalities of body structure  are classified in ICD 10 in chapter 17 and include Q00</a:t>
            </a:r>
            <a:r>
              <a:rPr lang="en-US" baseline="0" dirty="0" smtClean="0"/>
              <a:t> to Q99. Classification and coding will be discussed in more detail later in the training.</a:t>
            </a:r>
            <a:endParaRPr lang="en-US" dirty="0" smtClean="0"/>
          </a:p>
          <a:p>
            <a:endParaRPr lang="en-US" i="1"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5</a:t>
            </a:fld>
            <a:endParaRPr lang="en-US"/>
          </a:p>
        </p:txBody>
      </p:sp>
    </p:spTree>
    <p:extLst>
      <p:ext uri="{BB962C8B-B14F-4D97-AF65-F5344CB8AC3E}">
        <p14:creationId xmlns:p14="http://schemas.microsoft.com/office/powerpoint/2010/main" val="3159379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stated previously birth defects can be structural or functional. Structural birth defects are abnormalities of body structure and are classified by Chapter 17 in the International Classification of Disease </a:t>
            </a:r>
            <a:r>
              <a:rPr lang="en-US" i="0" baseline="0" dirty="0" smtClean="0"/>
              <a:t>tool  </a:t>
            </a:r>
            <a:r>
              <a:rPr lang="en-US" i="1" baseline="0" dirty="0" smtClean="0"/>
              <a:t>which is </a:t>
            </a:r>
            <a:r>
              <a:rPr lang="en-US" i="0" baseline="0" dirty="0" smtClean="0"/>
              <a:t>also known as ICD-10).</a:t>
            </a:r>
            <a:r>
              <a:rPr lang="en-US" i="1" baseline="0" dirty="0" smtClean="0"/>
              <a:t> </a:t>
            </a:r>
            <a:r>
              <a:rPr lang="en-US" i="0" baseline="0" dirty="0" smtClean="0"/>
              <a:t>The </a:t>
            </a:r>
            <a:r>
              <a:rPr lang="en-US" i="1" baseline="0" dirty="0" smtClean="0"/>
              <a:t>ICD-10</a:t>
            </a:r>
            <a:r>
              <a:rPr lang="en-US" i="0" baseline="0" dirty="0" smtClean="0"/>
              <a:t> codes range from Q00 to Q99. </a:t>
            </a:r>
          </a:p>
          <a:p>
            <a:r>
              <a:rPr lang="en-US" i="0" baseline="0" dirty="0" smtClean="0"/>
              <a:t>----------</a:t>
            </a:r>
          </a:p>
          <a:p>
            <a:endParaRPr lang="en-US" i="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abnormalities of body structure  are classified in ICD 10 in chapter 17 and include Q00</a:t>
            </a:r>
            <a:r>
              <a:rPr lang="en-US" baseline="0" dirty="0" smtClean="0"/>
              <a:t> to Q99. Classification and coding will be discussed in more detail later in the training.</a:t>
            </a:r>
            <a:endParaRPr lang="en-US" dirty="0" smtClean="0"/>
          </a:p>
          <a:p>
            <a:endParaRPr lang="en-US" i="1" baseline="0" dirty="0" smtClean="0"/>
          </a:p>
          <a:p>
            <a:endParaRPr lang="en-US" baseline="0" dirty="0" smtClean="0"/>
          </a:p>
        </p:txBody>
      </p:sp>
      <p:sp>
        <p:nvSpPr>
          <p:cNvPr id="4" name="Slide Number Placeholder 3"/>
          <p:cNvSpPr>
            <a:spLocks noGrp="1"/>
          </p:cNvSpPr>
          <p:nvPr>
            <p:ph type="sldNum" sz="quarter" idx="10"/>
          </p:nvPr>
        </p:nvSpPr>
        <p:spPr/>
        <p:txBody>
          <a:bodyPr/>
          <a:lstStyle/>
          <a:p>
            <a:fld id="{C9AA4FBC-CCAE-4E34-BB17-D3B1CEF4B1AF}" type="slidenum">
              <a:rPr lang="en-US" smtClean="0"/>
              <a:pPr/>
              <a:t>6</a:t>
            </a:fld>
            <a:endParaRPr lang="en-US"/>
          </a:p>
        </p:txBody>
      </p:sp>
    </p:spTree>
    <p:extLst>
      <p:ext uri="{BB962C8B-B14F-4D97-AF65-F5344CB8AC3E}">
        <p14:creationId xmlns:p14="http://schemas.microsoft.com/office/powerpoint/2010/main" val="25874720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Because of the wide heterogeneity of birth defects</a:t>
            </a:r>
            <a:r>
              <a:rPr lang="en-US" sz="1200" kern="1200" baseline="0" dirty="0" smtClean="0">
                <a:solidFill>
                  <a:schemeClr val="tx1"/>
                </a:solidFill>
                <a:effectLst/>
                <a:latin typeface="+mn-lt"/>
                <a:ea typeface="+mn-ea"/>
                <a:cs typeface="+mn-cs"/>
              </a:rPr>
              <a:t>, oftentimes it is useful to describe or classify them. We typically use </a:t>
            </a:r>
            <a:r>
              <a:rPr lang="en-US" sz="1200" kern="1200" dirty="0" smtClean="0">
                <a:solidFill>
                  <a:schemeClr val="tx1"/>
                </a:solidFill>
                <a:effectLst/>
                <a:latin typeface="+mn-lt"/>
                <a:ea typeface="+mn-ea"/>
                <a:cs typeface="+mn-cs"/>
              </a:rPr>
              <a:t>four descriptive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categories: Location, pathogenesis, health impact, and clinical presentation.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birth defects</a:t>
            </a:r>
            <a:r>
              <a:rPr lang="en-US" sz="1200" kern="1200" baseline="0" dirty="0" smtClean="0">
                <a:solidFill>
                  <a:schemeClr val="tx1"/>
                </a:solidFill>
                <a:effectLst/>
                <a:latin typeface="+mn-lt"/>
                <a:ea typeface="+mn-ea"/>
                <a:cs typeface="+mn-cs"/>
              </a:rPr>
              <a:t>, oftentimes are classified in </a:t>
            </a:r>
            <a:r>
              <a:rPr lang="en-US" sz="1200" kern="1200" dirty="0" smtClean="0">
                <a:solidFill>
                  <a:schemeClr val="tx1"/>
                </a:solidFill>
                <a:effectLst/>
                <a:latin typeface="+mn-lt"/>
                <a:ea typeface="+mn-ea"/>
                <a:cs typeface="+mn-cs"/>
              </a:rPr>
              <a:t>four descriptive</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categories: location, pathogenesis, health impact, and clinical presentation.  </a:t>
            </a:r>
          </a:p>
          <a:p>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9AA4FBC-CCAE-4E34-BB17-D3B1CEF4B1AF}" type="slidenum">
              <a:rPr lang="en-US" smtClean="0"/>
              <a:pPr/>
              <a:t>7</a:t>
            </a:fld>
            <a:endParaRPr lang="en-US"/>
          </a:p>
        </p:txBody>
      </p:sp>
    </p:spTree>
    <p:extLst>
      <p:ext uri="{BB962C8B-B14F-4D97-AF65-F5344CB8AC3E}">
        <p14:creationId xmlns:p14="http://schemas.microsoft.com/office/powerpoint/2010/main" val="2255964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first thing to consider when classifying birth defects is the </a:t>
            </a:r>
            <a:r>
              <a:rPr lang="en-US" b="1" baseline="0" dirty="0" smtClean="0"/>
              <a:t>location </a:t>
            </a:r>
            <a:r>
              <a:rPr lang="en-US" baseline="0" dirty="0" smtClean="0"/>
              <a:t>of the defect. This category is broken down into external and internal. </a:t>
            </a:r>
          </a:p>
          <a:p>
            <a:pPr rtl="0"/>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External birth defects </a:t>
            </a:r>
            <a:r>
              <a:rPr lang="en-US" sz="1200" b="0" i="0" u="none" strike="noStrike" kern="1200" baseline="0" dirty="0" smtClean="0">
                <a:solidFill>
                  <a:schemeClr val="tx1"/>
                </a:solidFill>
                <a:latin typeface="+mn-lt"/>
                <a:ea typeface="+mn-ea"/>
                <a:cs typeface="+mn-cs"/>
              </a:rPr>
              <a:t>are readily identified by inspection during physical examination.</a:t>
            </a:r>
            <a:r>
              <a:rPr lang="en-US" baseline="0" dirty="0" smtClean="0"/>
              <a:t> They </a:t>
            </a:r>
            <a:r>
              <a:rPr lang="en-US" sz="1200" b="0" i="0" u="none" strike="noStrike" kern="1200" baseline="0" dirty="0" smtClean="0">
                <a:solidFill>
                  <a:schemeClr val="tx1"/>
                </a:solidFill>
                <a:latin typeface="+mn-lt"/>
                <a:ea typeface="+mn-ea"/>
                <a:cs typeface="+mn-cs"/>
              </a:rPr>
              <a:t>can be reported in a variety of </a:t>
            </a:r>
            <a:r>
              <a:rPr lang="en-US" sz="1200" b="0" i="1" u="none" strike="noStrike" kern="1200" baseline="0" dirty="0" smtClean="0">
                <a:solidFill>
                  <a:schemeClr val="tx1"/>
                </a:solidFill>
                <a:latin typeface="+mn-lt"/>
                <a:ea typeface="+mn-ea"/>
                <a:cs typeface="+mn-cs"/>
              </a:rPr>
              <a:t>ways. There </a:t>
            </a:r>
            <a:r>
              <a:rPr lang="en-US" sz="1200" b="0" i="0" u="none" strike="noStrike" kern="1200" baseline="0" dirty="0" smtClean="0">
                <a:solidFill>
                  <a:schemeClr val="tx1"/>
                </a:solidFill>
                <a:latin typeface="+mn-lt"/>
                <a:ea typeface="+mn-ea"/>
                <a:cs typeface="+mn-cs"/>
              </a:rPr>
              <a:t>can be a specific diagnosis, a written description, an ICD code, or a photograph. </a:t>
            </a:r>
            <a:r>
              <a:rPr lang="en-US" baseline="0" dirty="0" smtClean="0"/>
              <a:t>Since external defects are easily recognizable at birth they are a good choice when starting up a surveillance program.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1" baseline="0" dirty="0" smtClean="0"/>
              <a:t>Internal birth defects </a:t>
            </a:r>
            <a:r>
              <a:rPr lang="en-US" baseline="0" dirty="0" smtClean="0"/>
              <a:t>require imaging techniques, surgery, autopsy or other specialized procedures. Because they are not visible upon simple assessment, they often result in a delayed diagnosis. Reporting is usually done AFTER the diagnostic studies are completed.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For both internal and external defects, those in stillbirth and terminated pregnancies will be underreported if prenatal imaging or autopsy reports are not included in the surveillance system.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smtClean="0">
                <a:solidFill>
                  <a:schemeClr val="tx1"/>
                </a:solidFill>
                <a:latin typeface="+mn-lt"/>
                <a:ea typeface="+mn-ea"/>
                <a:cs typeface="+mn-cs"/>
              </a:rPr>
              <a:t>-------------</a:t>
            </a:r>
          </a:p>
          <a:p>
            <a:r>
              <a:rPr lang="en-US" baseline="0" dirty="0" smtClean="0"/>
              <a:t>Location- it refers to where is the birth defect in the body, external or internal. It does not refer to the exact location.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External birth defects are easily identified at birth. For example a neural tube defect. Internal birth defects require diagnostics studies and examiner expertise. An example of these types of defects are congenital heart defects. </a:t>
            </a:r>
          </a:p>
          <a:p>
            <a:pPr rtl="0"/>
            <a:endParaRPr lang="en-US" sz="1200" b="0" i="0" u="none" strike="noStrike" kern="1200" baseline="0" dirty="0" smtClean="0">
              <a:solidFill>
                <a:schemeClr val="tx1"/>
              </a:solidFill>
              <a:latin typeface="+mn-lt"/>
              <a:ea typeface="+mn-ea"/>
              <a:cs typeface="+mn-cs"/>
            </a:endParaRPr>
          </a:p>
          <a:p>
            <a:r>
              <a:rPr lang="en-US" baseline="0" dirty="0" smtClean="0"/>
              <a:t>Because external defects are easily recognizable at birth, surveillance of external birth defects are a good choice when starting up a </a:t>
            </a:r>
            <a:r>
              <a:rPr lang="en-US" baseline="0" dirty="0" err="1" smtClean="0"/>
              <a:t>bd</a:t>
            </a:r>
            <a:r>
              <a:rPr lang="en-US" baseline="0" dirty="0" smtClean="0"/>
              <a:t> surveillance program</a:t>
            </a:r>
          </a:p>
          <a:p>
            <a:endParaRPr lang="en-US" baseline="0" dirty="0" smtClean="0"/>
          </a:p>
          <a:p>
            <a:r>
              <a:rPr lang="en-US" baseline="0" dirty="0" smtClean="0"/>
              <a:t>Because internal birth defects some times require some level of imaging or other diagnostic technology, they often result on a delayed diagnosis.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baseline="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C9AA4FBC-CCAE-4E34-BB17-D3B1CEF4B1AF}" type="slidenum">
              <a:rPr lang="en-US" smtClean="0"/>
              <a:pPr/>
              <a:t>8</a:t>
            </a:fld>
            <a:endParaRPr lang="en-US"/>
          </a:p>
        </p:txBody>
      </p:sp>
    </p:spTree>
    <p:extLst>
      <p:ext uri="{BB962C8B-B14F-4D97-AF65-F5344CB8AC3E}">
        <p14:creationId xmlns:p14="http://schemas.microsoft.com/office/powerpoint/2010/main" val="82283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a:t>
            </a:r>
            <a:r>
              <a:rPr lang="en-US" baseline="0" dirty="0" smtClean="0"/>
              <a:t> lets talk about the health impact (or severity) </a:t>
            </a:r>
            <a:r>
              <a:rPr lang="en-US" i="1" baseline="0" dirty="0" smtClean="0"/>
              <a:t>of birth defects</a:t>
            </a:r>
            <a:r>
              <a:rPr lang="en-US" baseline="0" dirty="0" smtClean="0"/>
              <a:t>. </a:t>
            </a:r>
            <a:r>
              <a:rPr lang="en-US" sz="1200" b="0" i="0" u="none" strike="noStrike" kern="1200" baseline="0" dirty="0" smtClean="0">
                <a:solidFill>
                  <a:schemeClr val="tx1"/>
                </a:solidFill>
                <a:latin typeface="+mn-lt"/>
                <a:ea typeface="+mn-ea"/>
                <a:cs typeface="+mn-cs"/>
              </a:rPr>
              <a:t>Another way to think about it is how much of a problem the defect poses to the individual.</a:t>
            </a:r>
            <a:r>
              <a:rPr lang="en-US" baseline="0" dirty="0" smtClean="0"/>
              <a:t> A </a:t>
            </a:r>
            <a:r>
              <a:rPr lang="en-US" b="1" baseline="0" dirty="0" smtClean="0"/>
              <a:t>major birth defect </a:t>
            </a:r>
            <a:r>
              <a:rPr lang="en-US" baseline="0" dirty="0" smtClean="0"/>
              <a:t>causes significant medical, cosmetic, and social impact. This could be something like spina bifida or cleft lip. This is our focus of care, where we invest in prevention efforts and surveillance activities </a:t>
            </a:r>
          </a:p>
          <a:p>
            <a:pPr rtl="0"/>
            <a:endParaRPr lang="en-US" sz="1200" b="0" i="0" u="none" strike="noStrike" kern="1200" baseline="0" dirty="0" smtClean="0">
              <a:solidFill>
                <a:schemeClr val="tx1"/>
              </a:solidFill>
              <a:latin typeface="+mn-lt"/>
              <a:ea typeface="+mn-ea"/>
              <a:cs typeface="+mn-cs"/>
            </a:endParaRPr>
          </a:p>
          <a:p>
            <a:pPr rtl="0"/>
            <a:r>
              <a:rPr lang="en-US" sz="1200" b="1" i="0" u="none" strike="noStrike" kern="1200" baseline="0" dirty="0" smtClean="0">
                <a:solidFill>
                  <a:schemeClr val="tx1"/>
                </a:solidFill>
                <a:latin typeface="+mn-lt"/>
                <a:ea typeface="+mn-ea"/>
                <a:cs typeface="+mn-cs"/>
              </a:rPr>
              <a:t>Minor defects </a:t>
            </a:r>
            <a:r>
              <a:rPr lang="en-US" sz="1200" b="0" i="0" u="none" strike="noStrike" kern="1200" baseline="0" dirty="0" smtClean="0">
                <a:solidFill>
                  <a:schemeClr val="tx1"/>
                </a:solidFill>
                <a:latin typeface="+mn-lt"/>
                <a:ea typeface="+mn-ea"/>
                <a:cs typeface="+mn-cs"/>
              </a:rPr>
              <a:t>are changes which pose no significant health problems and tend to have limited consequences (like an ear tag for example, or an extra nipple). While not usually captured in birth defects surveillance systems, one thing to note about minor defects is that they sometimes provide useful clues for diagnosing syndromes.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___________</a:t>
            </a:r>
          </a:p>
          <a:p>
            <a:pPr rtl="0"/>
            <a:endParaRPr lang="en-US" sz="1200" b="0" i="0" u="none" strike="noStrike" kern="1200" baseline="0" dirty="0" smtClean="0">
              <a:solidFill>
                <a:schemeClr val="tx1"/>
              </a:solidFill>
              <a:latin typeface="+mn-lt"/>
              <a:ea typeface="+mn-ea"/>
              <a:cs typeface="+mn-cs"/>
            </a:endParaRPr>
          </a:p>
          <a:p>
            <a:r>
              <a:rPr lang="en-US" dirty="0" smtClean="0"/>
              <a:t>Next</a:t>
            </a:r>
            <a:r>
              <a:rPr lang="en-US" baseline="0" dirty="0" smtClean="0"/>
              <a:t> lets talk about health impact (or severity) </a:t>
            </a:r>
            <a:r>
              <a:rPr lang="en-US" sz="1200" b="0" i="0" u="none" strike="noStrike" kern="1200" baseline="0" dirty="0" smtClean="0">
                <a:solidFill>
                  <a:schemeClr val="tx1"/>
                </a:solidFill>
                <a:latin typeface="+mn-lt"/>
                <a:ea typeface="+mn-ea"/>
                <a:cs typeface="+mn-cs"/>
              </a:rPr>
              <a:t>or another way to think about it is how much of a problem the defect poses to the individual.</a:t>
            </a:r>
            <a:r>
              <a:rPr lang="en-US" baseline="0" dirty="0" smtClean="0"/>
              <a:t> </a:t>
            </a:r>
          </a:p>
          <a:p>
            <a:r>
              <a:rPr lang="en-US" baseline="0" dirty="0" smtClean="0"/>
              <a:t>A major birth defect causes significant medical, and social impact. This could be something like spina bifida or </a:t>
            </a:r>
            <a:r>
              <a:rPr lang="en-US" baseline="0" dirty="0" err="1" smtClean="0"/>
              <a:t>anotia</a:t>
            </a:r>
            <a:r>
              <a:rPr lang="en-US" baseline="0" dirty="0" smtClean="0"/>
              <a:t>.  Major defects are our focus in BD surveillance  </a:t>
            </a:r>
          </a:p>
          <a:p>
            <a:pPr rtl="0"/>
            <a:endParaRPr lang="en-US" sz="1200" b="0" i="0" u="none" strike="noStrike" kern="1200" baseline="0" dirty="0" smtClean="0">
              <a:solidFill>
                <a:schemeClr val="tx1"/>
              </a:solidFill>
              <a:latin typeface="+mn-lt"/>
              <a:ea typeface="+mn-ea"/>
              <a:cs typeface="+mn-cs"/>
            </a:endParaRPr>
          </a:p>
          <a:p>
            <a:pPr rtl="0"/>
            <a:r>
              <a:rPr lang="en-US" sz="1200" b="0" i="0" u="none" strike="noStrike" kern="1200" baseline="0" dirty="0" smtClean="0">
                <a:solidFill>
                  <a:schemeClr val="tx1"/>
                </a:solidFill>
                <a:latin typeface="+mn-lt"/>
                <a:ea typeface="+mn-ea"/>
                <a:cs typeface="+mn-cs"/>
              </a:rPr>
              <a:t>Minor defects are changes which pose no significant health problems and tend to have limited consequences (like an ear tag for example, or </a:t>
            </a:r>
            <a:r>
              <a:rPr lang="en-US" sz="1200" b="0" i="0" u="none" strike="noStrike" kern="1200" baseline="0" dirty="0" err="1" smtClean="0">
                <a:solidFill>
                  <a:schemeClr val="tx1"/>
                </a:solidFill>
                <a:latin typeface="+mn-lt"/>
                <a:ea typeface="+mn-ea"/>
                <a:cs typeface="+mn-cs"/>
              </a:rPr>
              <a:t>clinodactily</a:t>
            </a:r>
            <a:r>
              <a:rPr lang="en-US" sz="1200" b="0" i="0" u="none" strike="noStrike" kern="1200" baseline="0" dirty="0" smtClean="0">
                <a:solidFill>
                  <a:schemeClr val="tx1"/>
                </a:solidFill>
                <a:latin typeface="+mn-lt"/>
                <a:ea typeface="+mn-ea"/>
                <a:cs typeface="+mn-cs"/>
              </a:rPr>
              <a:t>). While not usually captured in birth defects surveillance systems, one thing to note about minor defects is that they sometimes provide useful clues for diagnosing syndromes. </a:t>
            </a:r>
          </a:p>
          <a:p>
            <a:endParaRPr lang="en-US" dirty="0" smtClean="0"/>
          </a:p>
          <a:p>
            <a:pPr rtl="0"/>
            <a:endParaRPr lang="en-US" sz="1200" b="0" i="0" u="none" strike="noStrike" kern="1200" baseline="0" dirty="0" smtClean="0">
              <a:solidFill>
                <a:schemeClr val="tx1"/>
              </a:solidFill>
              <a:latin typeface="+mn-lt"/>
              <a:ea typeface="+mn-ea"/>
              <a:cs typeface="+mn-cs"/>
            </a:endParaRP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5A5CA70-E1C6-41FC-A595-D42FBB98C119}" type="slidenum">
              <a:rPr lang="it-IT" smtClean="0"/>
              <a:pPr>
                <a:defRPr/>
              </a:pPr>
              <a:t>9</a:t>
            </a:fld>
            <a:endParaRPr lang="it-IT"/>
          </a:p>
        </p:txBody>
      </p:sp>
    </p:spTree>
    <p:extLst>
      <p:ext uri="{BB962C8B-B14F-4D97-AF65-F5344CB8AC3E}">
        <p14:creationId xmlns:p14="http://schemas.microsoft.com/office/powerpoint/2010/main" val="28822657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jpe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6" name="Text Placeholder 5"/>
          <p:cNvSpPr>
            <a:spLocks noGrp="1"/>
          </p:cNvSpPr>
          <p:nvPr userDrawn="1">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7" name="Text Placeholder 6"/>
          <p:cNvSpPr>
            <a:spLocks noGrp="1"/>
          </p:cNvSpPr>
          <p:nvPr userDrawn="1">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de-DE"/>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de-DE"/>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21EE8081-1F57-4534-B5A5-733EB1CE2741}" type="slidenum">
              <a:rPr lang="de-DE"/>
              <a:pPr>
                <a:defRPr/>
              </a:pPr>
              <a:t>‹#›</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931863" y="1763713"/>
            <a:ext cx="779303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88108314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50875"/>
            <a:ext cx="7905750" cy="487363"/>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86894473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a:prstGeom prst="rect">
            <a:avLst/>
          </a:prstGeo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a:xfrm>
            <a:off x="457200" y="6356350"/>
            <a:ext cx="2133600" cy="365125"/>
          </a:xfrm>
          <a:prstGeom prst="rect">
            <a:avLst/>
          </a:prstGeom>
        </p:spPr>
        <p:txBody>
          <a:bodyPr/>
          <a:lstStyle/>
          <a:p>
            <a:endParaRPr lang="it-IT"/>
          </a:p>
        </p:txBody>
      </p:sp>
      <p:sp>
        <p:nvSpPr>
          <p:cNvPr id="8" name="Segnaposto piè di pagina 7"/>
          <p:cNvSpPr>
            <a:spLocks noGrp="1"/>
          </p:cNvSpPr>
          <p:nvPr>
            <p:ph type="ftr" sz="quarter" idx="11"/>
          </p:nvPr>
        </p:nvSpPr>
        <p:spPr>
          <a:xfrm>
            <a:off x="3124200" y="6356350"/>
            <a:ext cx="2895600" cy="365125"/>
          </a:xfrm>
          <a:prstGeom prst="rect">
            <a:avLst/>
          </a:prstGeom>
        </p:spPr>
        <p:txBody>
          <a:bodyPr/>
          <a:lstStyle/>
          <a:p>
            <a:endParaRPr lang="it-IT"/>
          </a:p>
        </p:txBody>
      </p:sp>
      <p:sp>
        <p:nvSpPr>
          <p:cNvPr id="9" name="Segnaposto numero diapositiva 8"/>
          <p:cNvSpPr>
            <a:spLocks noGrp="1"/>
          </p:cNvSpPr>
          <p:nvPr>
            <p:ph type="sldNum" sz="quarter" idx="12"/>
          </p:nvPr>
        </p:nvSpPr>
        <p:spPr>
          <a:xfrm>
            <a:off x="6553200" y="6356350"/>
            <a:ext cx="2133600" cy="365125"/>
          </a:xfrm>
          <a:prstGeom prst="rect">
            <a:avLst/>
          </a:prstGeom>
        </p:spPr>
        <p:txBody>
          <a:bodyPr/>
          <a:lstStyle/>
          <a:p>
            <a:fld id="{2DD96DCD-063B-4957-B11F-F949F976D3E3}" type="slidenum">
              <a:rPr lang="it-IT" smtClean="0"/>
              <a:pPr/>
              <a:t>‹#›</a:t>
            </a:fld>
            <a:endParaRPr lang="it-IT"/>
          </a:p>
        </p:txBody>
      </p:sp>
    </p:spTree>
    <p:extLst>
      <p:ext uri="{BB962C8B-B14F-4D97-AF65-F5344CB8AC3E}">
        <p14:creationId xmlns:p14="http://schemas.microsoft.com/office/powerpoint/2010/main" val="2914766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endParaRPr lang="en-US"/>
          </a:p>
        </p:txBody>
      </p:sp>
    </p:spTree>
    <p:extLst>
      <p:ext uri="{BB962C8B-B14F-4D97-AF65-F5344CB8AC3E}">
        <p14:creationId xmlns:p14="http://schemas.microsoft.com/office/powerpoint/2010/main" val="361281303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13" name="Picture 1" descr="Title page artwork.jpg"/>
          <p:cNvPicPr>
            <a:picLocks noChangeAspect="1"/>
          </p:cNvPicPr>
          <p:nvPr userDrawn="1"/>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15" name="Picture 2" descr="Title page artwork.jpg"/>
          <p:cNvPicPr>
            <a:picLocks noChangeAspect="1"/>
          </p:cNvPicPr>
          <p:nvPr userDrawn="1"/>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3"/>
          </p:nvPr>
        </p:nvSpPr>
        <p:spPr>
          <a:xfrm>
            <a:off x="2438400" y="6477000"/>
            <a:ext cx="5105400" cy="22860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
        <p:nvSpPr>
          <p:cNvPr id="14" name="Text Placeholder 5"/>
          <p:cNvSpPr>
            <a:spLocks noGrp="1"/>
          </p:cNvSpPr>
          <p:nvPr>
            <p:ph type="body" sz="quarter" idx="14"/>
          </p:nvPr>
        </p:nvSpPr>
        <p:spPr>
          <a:xfrm>
            <a:off x="2438400" y="6294120"/>
            <a:ext cx="5105400" cy="18288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624080033"/>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3593561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44008058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110310174"/>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02782996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98158577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929689875"/>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231967069"/>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6" name="Rectangle 5"/>
          <p:cNvSpPr/>
          <p:nvPr userDrawn="1"/>
        </p:nvSpPr>
        <p:spPr>
          <a:xfrm>
            <a:off x="1295400" y="5029200"/>
            <a:ext cx="6400800" cy="800100"/>
          </a:xfrm>
          <a:prstGeom prst="rect">
            <a:avLst/>
          </a:prstGeom>
        </p:spPr>
        <p:txBody>
          <a:bodyPr>
            <a:spAutoFit/>
          </a:bodyPr>
          <a:lstStyle/>
          <a:p>
            <a:pPr>
              <a:defRPr/>
            </a:pPr>
            <a:r>
              <a:rPr lang="en-US" sz="1300" b="1" dirty="0">
                <a:solidFill>
                  <a:srgbClr val="6639B7">
                    <a:lumMod val="75000"/>
                  </a:srgbClr>
                </a:solidFill>
              </a:rPr>
              <a:t>For more information on “10 Years of Service”</a:t>
            </a:r>
          </a:p>
          <a:p>
            <a:pPr>
              <a:defRPr/>
            </a:pPr>
            <a:r>
              <a:rPr lang="en-US" sz="2000" b="1" dirty="0">
                <a:solidFill>
                  <a:srgbClr val="6639B7">
                    <a:lumMod val="75000"/>
                  </a:srgbClr>
                </a:solidFill>
              </a:rPr>
              <a:t>http://www.cdc.gov/ncbddd/tenyears/</a:t>
            </a:r>
          </a:p>
          <a:p>
            <a:pPr>
              <a:defRPr/>
            </a:pPr>
            <a:endParaRPr lang="en-US" sz="1300" b="1" dirty="0">
              <a:solidFill>
                <a:srgbClr val="0039A6"/>
              </a:solidFill>
            </a:endParaRPr>
          </a:p>
        </p:txBody>
      </p:sp>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2">
                    <a:lumMod val="75000"/>
                  </a:schemeClr>
                </a:solidFill>
              </a:defRPr>
            </a:lvl1pPr>
          </a:lstStyle>
          <a:p>
            <a:pPr lvl="0"/>
            <a:r>
              <a:rPr lang="en-US" smtClean="0"/>
              <a:t>Click to edit Master text styles</a:t>
            </a:r>
          </a:p>
        </p:txBody>
      </p:sp>
    </p:spTree>
    <p:extLst>
      <p:ext uri="{BB962C8B-B14F-4D97-AF65-F5344CB8AC3E}">
        <p14:creationId xmlns:p14="http://schemas.microsoft.com/office/powerpoint/2010/main" val="387482517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1343938860"/>
      </p:ext>
    </p:extLst>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5024545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CEA019-1D40-4C36-9F9C-A56D136E1794}"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193593422"/>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CEA019-1D40-4C36-9F9C-A56D136E1794}"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1260184640"/>
      </p:ext>
    </p:extLst>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CEA019-1D40-4C36-9F9C-A56D136E1794}" type="datetimeFigureOut">
              <a:rPr lang="en-US" smtClean="0"/>
              <a:t>11/2/2015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4223948811"/>
      </p:ext>
    </p:extLst>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CEA019-1D40-4C36-9F9C-A56D136E1794}" type="datetimeFigureOut">
              <a:rPr lang="en-US" smtClean="0"/>
              <a:t>11/2/2015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426467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de-DE"/>
          </a:p>
        </p:txBody>
      </p:sp>
      <p:sp>
        <p:nvSpPr>
          <p:cNvPr id="3" name="Footer Placeholder 2"/>
          <p:cNvSpPr>
            <a:spLocks noGrp="1"/>
          </p:cNvSpPr>
          <p:nvPr>
            <p:ph type="ftr" sz="quarter" idx="11"/>
          </p:nvPr>
        </p:nvSpPr>
        <p:spPr/>
        <p:txBody>
          <a:bodyPr/>
          <a:lstStyle/>
          <a:p>
            <a:pPr>
              <a:defRPr/>
            </a:pPr>
            <a:endParaRPr lang="de-DE"/>
          </a:p>
        </p:txBody>
      </p:sp>
      <p:sp>
        <p:nvSpPr>
          <p:cNvPr id="4" name="Slide Number Placeholder 3"/>
          <p:cNvSpPr>
            <a:spLocks noGrp="1"/>
          </p:cNvSpPr>
          <p:nvPr>
            <p:ph type="sldNum" sz="quarter" idx="12"/>
          </p:nvPr>
        </p:nvSpPr>
        <p:spPr/>
        <p:txBody>
          <a:bodyPr/>
          <a:lstStyle/>
          <a:p>
            <a:pPr>
              <a:defRPr/>
            </a:pPr>
            <a:fld id="{21EE8081-1F57-4534-B5A5-733EB1CE2741}" type="slidenum">
              <a:rPr lang="de-DE" smtClean="0"/>
              <a:pPr>
                <a:defRPr/>
              </a:pPr>
              <a:t>‹#›</a:t>
            </a:fld>
            <a:endParaRPr lang="de-DE"/>
          </a:p>
        </p:txBody>
      </p:sp>
    </p:spTree>
    <p:extLst>
      <p:ext uri="{BB962C8B-B14F-4D97-AF65-F5344CB8AC3E}">
        <p14:creationId xmlns:p14="http://schemas.microsoft.com/office/powerpoint/2010/main" val="1142813601"/>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EA019-1D40-4C36-9F9C-A56D136E1794}"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1039095254"/>
      </p:ext>
    </p:extLst>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CEA019-1D40-4C36-9F9C-A56D136E1794}" type="datetimeFigureOut">
              <a:rPr lang="en-US" smtClean="0"/>
              <a:t>11/2/2015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327540161"/>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4101480535"/>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CEA019-1D40-4C36-9F9C-A56D136E1794}" type="datetimeFigureOut">
              <a:rPr lang="en-US" smtClean="0"/>
              <a:t>11/2/2015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54EEE6-A6D7-4079-BCBE-144E19CC8750}" type="slidenum">
              <a:rPr lang="en-US" smtClean="0"/>
              <a:t>‹#›</a:t>
            </a:fld>
            <a:endParaRPr lang="en-US"/>
          </a:p>
        </p:txBody>
      </p:sp>
    </p:spTree>
    <p:extLst>
      <p:ext uri="{BB962C8B-B14F-4D97-AF65-F5344CB8AC3E}">
        <p14:creationId xmlns:p14="http://schemas.microsoft.com/office/powerpoint/2010/main" val="235342761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extLst>
      <p:ext uri="{BB962C8B-B14F-4D97-AF65-F5344CB8AC3E}">
        <p14:creationId xmlns:p14="http://schemas.microsoft.com/office/powerpoint/2010/main" val="128688633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a:prstGeom prst="rect">
            <a:avLst/>
          </a:prstGeom>
        </p:spPr>
        <p:txBody>
          <a:bodyPr/>
          <a:lstStyle/>
          <a:p>
            <a:endParaRPr lang="en-US"/>
          </a:p>
        </p:txBody>
      </p:sp>
    </p:spTree>
    <p:extLst>
      <p:ext uri="{BB962C8B-B14F-4D97-AF65-F5344CB8AC3E}">
        <p14:creationId xmlns:p14="http://schemas.microsoft.com/office/powerpoint/2010/main" val="157377318"/>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smtClean="0"/>
              <a:t>Title of Presenter –Myriad Pro, 18pt</a:t>
            </a:r>
          </a:p>
          <a:p>
            <a:pPr lvl="0"/>
            <a:endParaRPr lang="en-US" sz="1800" dirty="0" smtClean="0"/>
          </a:p>
          <a:p>
            <a:pPr lvl="0"/>
            <a:r>
              <a:rPr lang="en-US" sz="1800" dirty="0" smtClean="0"/>
              <a:t>Title of Event</a:t>
            </a:r>
          </a:p>
          <a:p>
            <a:pPr lvl="0"/>
            <a:r>
              <a:rPr lang="en-US" sz="1800" dirty="0" smtClean="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dirty="0" smtClean="0"/>
              <a:t>Title of Presentation – Myriad Pro</a:t>
            </a:r>
            <a:br>
              <a:rPr lang="en-US" dirty="0" smtClean="0"/>
            </a:br>
            <a:r>
              <a:rPr lang="en-US" dirty="0" smtClean="0"/>
              <a:t> Bold, Shadow 28pt</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6705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solidFill>
                  <a:schemeClr val="tx1"/>
                </a:solidFill>
                <a:effectLst/>
              </a:defRPr>
            </a:lvl1pPr>
          </a:lstStyle>
          <a:p>
            <a:r>
              <a:rPr lang="en-US" dirty="0" smtClean="0"/>
              <a:t>Section Header</a:t>
            </a:r>
            <a:br>
              <a:rPr lang="en-US" dirty="0" smtClean="0"/>
            </a:br>
            <a:r>
              <a:rPr lang="en-US" dirty="0" smtClean="0"/>
              <a:t>Myriad Pro, bold, shadow, 36pt </a:t>
            </a:r>
            <a:endParaRPr lang="en-US" dirty="0"/>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Subhead – Myriad Pro, 20pt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solidFill>
                  <a:schemeClr val="tx1"/>
                </a:solidFill>
                <a:effectLst/>
              </a:defRPr>
            </a:lvl1pPr>
          </a:lstStyle>
          <a:p>
            <a:r>
              <a:rPr lang="en-US" dirty="0" smtClean="0"/>
              <a:t>Header – Myriad Pro, bold, shadow, 20pt</a:t>
            </a:r>
            <a:endParaRPr lang="en-US" dirty="0"/>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Paragraph of type</a:t>
            </a:r>
          </a:p>
          <a:p>
            <a:pPr lvl="0"/>
            <a:r>
              <a:rPr lang="en-US" dirty="0" smtClean="0"/>
              <a:t>Myriad Pro, 14pt</a:t>
            </a:r>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solidFill>
                  <a:schemeClr val="tx1"/>
                </a:solidFill>
                <a:effectLst/>
              </a:defRPr>
            </a:lvl1pPr>
          </a:lstStyle>
          <a:p>
            <a:r>
              <a:rPr lang="en-US" dirty="0" smtClean="0"/>
              <a:t>Photo Title – Myriad Pro, Bold, Shadow, 20pt</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2"/>
            </a:solidFill>
          </a:ln>
          <a:effectLst>
            <a:outerShdw blurRad="44450" dist="27940" dir="5400000" algn="ctr">
              <a:srgbClr val="000000">
                <a:alpha val="32000"/>
              </a:srgbClr>
            </a:outerShdw>
          </a:effectLst>
        </p:spPr>
        <p:txBody>
          <a:bodyPr/>
          <a:lstStyle>
            <a:lvl1pPr marL="0" indent="0">
              <a:buNone/>
              <a:defRPr sz="3200">
                <a:solidFill>
                  <a:schemeClr val="tx1"/>
                </a:solidFill>
                <a:effectLst/>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Caption or credits for photo – Myriad Pro, 14pt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371600" y="20574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Closing– Myriad Pro, Bold, 28pt</a:t>
            </a:r>
          </a:p>
        </p:txBody>
      </p:sp>
      <p:sp>
        <p:nvSpPr>
          <p:cNvPr id="10" name="Text Placeholder 5"/>
          <p:cNvSpPr>
            <a:spLocks noGrp="1"/>
          </p:cNvSpPr>
          <p:nvPr>
            <p:ph type="body" sz="quarter" idx="11" hasCustomPrompt="1"/>
          </p:nvPr>
        </p:nvSpPr>
        <p:spPr>
          <a:xfrm>
            <a:off x="2286000" y="6254496"/>
            <a:ext cx="5105400" cy="18288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
        <p:nvSpPr>
          <p:cNvPr id="12" name="Text Placeholder 6"/>
          <p:cNvSpPr>
            <a:spLocks noGrp="1"/>
          </p:cNvSpPr>
          <p:nvPr>
            <p:ph type="body" sz="quarter" idx="12" hasCustomPrompt="1"/>
          </p:nvPr>
        </p:nvSpPr>
        <p:spPr>
          <a:xfrm>
            <a:off x="2286000" y="6446520"/>
            <a:ext cx="5105400" cy="228600"/>
          </a:xfrm>
          <a:prstGeom prst="rect">
            <a:avLst/>
          </a:prstGeom>
        </p:spPr>
        <p:txBody>
          <a:bodyPr/>
          <a:lstStyle>
            <a:lvl1pPr>
              <a:buNone/>
              <a:defRPr sz="1000" baseline="0">
                <a:solidFill>
                  <a:srgbClr val="000000"/>
                </a:solidFill>
              </a:defRPr>
            </a:lvl1pPr>
          </a:lstStyle>
          <a:p>
            <a:r>
              <a:rPr lang="en-US" dirty="0" smtClean="0"/>
              <a:t>Place Descriptor Here</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image" Target="../media/image5.png"/><Relationship Id="rId5" Type="http://schemas.openxmlformats.org/officeDocument/2006/relationships/slideLayout" Target="../slideLayouts/slideLayout19.xml"/><Relationship Id="rId10" Type="http://schemas.openxmlformats.org/officeDocument/2006/relationships/theme" Target="../theme/theme2.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84" r:id="rId1"/>
    <p:sldLayoutId id="2147483685" r:id="rId2"/>
    <p:sldLayoutId id="2147483697" r:id="rId3"/>
    <p:sldLayoutId id="2147483693" r:id="rId4"/>
    <p:sldLayoutId id="2147483694" r:id="rId5"/>
    <p:sldLayoutId id="2147483686" r:id="rId6"/>
    <p:sldLayoutId id="2147483688" r:id="rId7"/>
    <p:sldLayoutId id="2147483689" r:id="rId8"/>
    <p:sldLayoutId id="2147483690" r:id="rId9"/>
    <p:sldLayoutId id="2147483698" r:id="rId10"/>
    <p:sldLayoutId id="2147483713" r:id="rId11"/>
    <p:sldLayoutId id="2147483714" r:id="rId12"/>
    <p:sldLayoutId id="2147483715" r:id="rId13"/>
    <p:sldLayoutId id="2147483716" r:id="rId14"/>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1" cstate="print"/>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3766259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ransition>
    <p:fade/>
  </p:transition>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EECEA019-1D40-4C36-9F9C-A56D136E1794}" type="datetimeFigureOut">
              <a:rPr lang="en-US" smtClean="0"/>
              <a:t>11/2/2015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A54EEE6-A6D7-4079-BCBE-144E19CC8750}" type="slidenum">
              <a:rPr lang="en-US" smtClean="0"/>
              <a:t>‹#›</a:t>
            </a:fld>
            <a:endParaRPr lang="en-US"/>
          </a:p>
        </p:txBody>
      </p:sp>
    </p:spTree>
    <p:extLst>
      <p:ext uri="{BB962C8B-B14F-4D97-AF65-F5344CB8AC3E}">
        <p14:creationId xmlns:p14="http://schemas.microsoft.com/office/powerpoint/2010/main" val="854435317"/>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30" r:id="rId12"/>
    <p:sldLayoutId id="2147483731" r:id="rId13"/>
  </p:sldLayoutIdLst>
  <p:transition>
    <p:fade/>
  </p:transition>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5.xml"/><Relationship Id="rId5" Type="http://schemas.openxmlformats.org/officeDocument/2006/relationships/image" Target="../media/image13.jpeg"/><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5.xml"/><Relationship Id="rId4"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3.xml"/><Relationship Id="rId1" Type="http://schemas.openxmlformats.org/officeDocument/2006/relationships/slideLayout" Target="../slideLayouts/slideLayout25.xml"/><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trialx.com/curetalk/wp-content/blogs.dir/7/files/2011/05/diseases/Mucopolysaccharidosis-1.jpg" TargetMode="External"/><Relationship Id="rId7" Type="http://schemas.openxmlformats.org/officeDocument/2006/relationships/image" Target="../media/image17.jpe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9.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25.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1.xml"/><Relationship Id="rId1" Type="http://schemas.openxmlformats.org/officeDocument/2006/relationships/slideLayout" Target="../slideLayouts/slideLayout25.xml"/><Relationship Id="rId5" Type="http://schemas.openxmlformats.org/officeDocument/2006/relationships/image" Target="../media/image45.jpeg"/><Relationship Id="rId4" Type="http://schemas.openxmlformats.org/officeDocument/2006/relationships/image" Target="../media/image44.jpe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5.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5.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6.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4.xml"/><Relationship Id="rId1" Type="http://schemas.openxmlformats.org/officeDocument/2006/relationships/slideLayout" Target="../slideLayouts/slideLayout29.xml"/><Relationship Id="rId6" Type="http://schemas.openxmlformats.org/officeDocument/2006/relationships/image" Target="../media/image26.jpeg"/><Relationship Id="rId11" Type="http://schemas.openxmlformats.org/officeDocument/2006/relationships/image" Target="../media/image17.jpe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image" Target="../media/image24.jpeg"/><Relationship Id="rId9" Type="http://schemas.openxmlformats.org/officeDocument/2006/relationships/image" Target="../media/image29.jpe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p:cNvSpPr txBox="1">
            <a:spLocks/>
          </p:cNvSpPr>
          <p:nvPr/>
        </p:nvSpPr>
        <p:spPr>
          <a:xfrm>
            <a:off x="449784" y="2060848"/>
            <a:ext cx="8229600" cy="1676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tx2"/>
                </a:solidFill>
                <a:latin typeface="+mn-lt"/>
              </a:rPr>
              <a:t>Global Overview of Birth Defects</a:t>
            </a:r>
            <a:endParaRPr lang="en-US" sz="2200" b="1" dirty="0" smtClean="0">
              <a:solidFill>
                <a:schemeClr val="tx2"/>
              </a:solidFill>
              <a:latin typeface="+mn-lt"/>
            </a:endParaRPr>
          </a:p>
        </p:txBody>
      </p:sp>
      <p:grpSp>
        <p:nvGrpSpPr>
          <p:cNvPr id="5" name="Group 3"/>
          <p:cNvGrpSpPr/>
          <p:nvPr/>
        </p:nvGrpSpPr>
        <p:grpSpPr>
          <a:xfrm>
            <a:off x="316112" y="260648"/>
            <a:ext cx="8496944" cy="1296144"/>
            <a:chOff x="323528" y="260648"/>
            <a:chExt cx="8496944" cy="1296144"/>
          </a:xfrm>
        </p:grpSpPr>
        <p:pic>
          <p:nvPicPr>
            <p:cNvPr id="6" name="Picture 3"/>
            <p:cNvPicPr>
              <a:picLocks noChangeAspect="1" noChangeArrowheads="1"/>
            </p:cNvPicPr>
            <p:nvPr/>
          </p:nvPicPr>
          <p:blipFill>
            <a:blip r:embed="rId3" cstate="print"/>
            <a:srcRect r="48190"/>
            <a:stretch>
              <a:fillRect/>
            </a:stretch>
          </p:blipFill>
          <p:spPr bwMode="auto">
            <a:xfrm>
              <a:off x="5606920" y="404664"/>
              <a:ext cx="3069536" cy="1052412"/>
            </a:xfrm>
            <a:prstGeom prst="rect">
              <a:avLst/>
            </a:prstGeom>
            <a:noFill/>
            <a:ln w="19050">
              <a:noFill/>
              <a:miter lim="800000"/>
              <a:headEnd/>
              <a:tailEnd/>
            </a:ln>
          </p:spPr>
        </p:pic>
        <p:pic>
          <p:nvPicPr>
            <p:cNvPr id="7" name="Immagine 6" descr="HHS-CDC(CMYK).jpg"/>
            <p:cNvPicPr>
              <a:picLocks noChangeAspect="1"/>
            </p:cNvPicPr>
            <p:nvPr/>
          </p:nvPicPr>
          <p:blipFill>
            <a:blip r:embed="rId4" cstate="print"/>
            <a:srcRect/>
            <a:stretch>
              <a:fillRect/>
            </a:stretch>
          </p:blipFill>
          <p:spPr bwMode="auto">
            <a:xfrm>
              <a:off x="467544" y="404664"/>
              <a:ext cx="2222901" cy="1052412"/>
            </a:xfrm>
            <a:prstGeom prst="rect">
              <a:avLst/>
            </a:prstGeom>
            <a:noFill/>
            <a:ln w="9525">
              <a:noFill/>
              <a:miter lim="800000"/>
              <a:headEnd/>
              <a:tailEnd/>
            </a:ln>
          </p:spPr>
        </p:pic>
        <p:pic>
          <p:nvPicPr>
            <p:cNvPr id="8" name="Picture 2" descr="image001"/>
            <p:cNvPicPr>
              <a:picLocks noChangeAspect="1" noChangeArrowheads="1"/>
            </p:cNvPicPr>
            <p:nvPr/>
          </p:nvPicPr>
          <p:blipFill>
            <a:blip r:embed="rId5" cstate="print"/>
            <a:srcRect/>
            <a:stretch>
              <a:fillRect/>
            </a:stretch>
          </p:blipFill>
          <p:spPr bwMode="auto">
            <a:xfrm>
              <a:off x="3275856" y="404663"/>
              <a:ext cx="1926696" cy="1061467"/>
            </a:xfrm>
            <a:prstGeom prst="rect">
              <a:avLst/>
            </a:prstGeom>
            <a:noFill/>
            <a:ln w="9525">
              <a:noFill/>
              <a:miter lim="800000"/>
              <a:headEnd/>
              <a:tailEnd/>
            </a:ln>
          </p:spPr>
        </p:pic>
        <p:sp>
          <p:nvSpPr>
            <p:cNvPr id="9" name="Rettangolo arrotondato 17"/>
            <p:cNvSpPr/>
            <p:nvPr/>
          </p:nvSpPr>
          <p:spPr>
            <a:xfrm>
              <a:off x="323528" y="260648"/>
              <a:ext cx="8496944" cy="129614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10" name="Rectangle 16"/>
          <p:cNvSpPr>
            <a:spLocks noChangeArrowheads="1"/>
          </p:cNvSpPr>
          <p:nvPr/>
        </p:nvSpPr>
        <p:spPr bwMode="auto">
          <a:xfrm>
            <a:off x="1295400" y="5638800"/>
            <a:ext cx="6705600" cy="457200"/>
          </a:xfrm>
          <a:prstGeom prst="rect">
            <a:avLst/>
          </a:prstGeom>
          <a:noFill/>
          <a:ln w="9525">
            <a:noFill/>
            <a:miter lim="800000"/>
            <a:headEnd/>
            <a:tailEnd/>
          </a:ln>
        </p:spPr>
        <p:txBody>
          <a:bodyPr/>
          <a:lstStyle/>
          <a:p>
            <a:pPr algn="ctr">
              <a:spcBef>
                <a:spcPct val="20000"/>
              </a:spcBef>
              <a:buClr>
                <a:schemeClr val="bg1"/>
              </a:buClr>
            </a:pPr>
            <a:r>
              <a:rPr lang="en-US" sz="900" b="1" dirty="0">
                <a:solidFill>
                  <a:schemeClr val="tx2"/>
                </a:solidFill>
                <a:latin typeface="Tahoma" pitchFamily="34" charset="0"/>
              </a:rPr>
              <a:t>Disclaimer: The findings and conclusions in this presentation have not been formally disseminated by the Centers for Disease Control and Prevention and should not be construed to represent any agency determination or policy.</a:t>
            </a:r>
          </a:p>
        </p:txBody>
      </p:sp>
      <p:sp>
        <p:nvSpPr>
          <p:cNvPr id="2" name="Rectangle 1"/>
          <p:cNvSpPr/>
          <p:nvPr/>
        </p:nvSpPr>
        <p:spPr>
          <a:xfrm>
            <a:off x="2592483" y="3244334"/>
            <a:ext cx="3959033" cy="369332"/>
          </a:xfrm>
          <a:prstGeom prst="rect">
            <a:avLst/>
          </a:prstGeom>
        </p:spPr>
        <p:txBody>
          <a:bodyPr wrap="none">
            <a:spAutoFit/>
          </a:bodyPr>
          <a:lstStyle/>
          <a:p>
            <a:r>
              <a:rPr lang="en-US" b="1" dirty="0">
                <a:solidFill>
                  <a:schemeClr val="tx2"/>
                </a:solidFill>
              </a:rPr>
              <a:t>Workshop on Birth Defects Surveillance</a:t>
            </a:r>
          </a:p>
        </p:txBody>
      </p:sp>
    </p:spTree>
    <p:extLst>
      <p:ext uri="{BB962C8B-B14F-4D97-AF65-F5344CB8AC3E}">
        <p14:creationId xmlns:p14="http://schemas.microsoft.com/office/powerpoint/2010/main" val="32970247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7650" y="1207655"/>
            <a:ext cx="8610600" cy="2743200"/>
          </a:xfrm>
        </p:spPr>
        <p:txBody>
          <a:bodyPr anchor="ctr"/>
          <a:lstStyle/>
          <a:p>
            <a:pPr>
              <a:lnSpc>
                <a:spcPts val="3200"/>
              </a:lnSpc>
              <a:buClr>
                <a:schemeClr val="tx2"/>
              </a:buClr>
            </a:pPr>
            <a:r>
              <a:rPr lang="en-US" sz="2400" b="1" dirty="0" smtClean="0">
                <a:solidFill>
                  <a:schemeClr val="tx2"/>
                </a:solidFill>
              </a:rPr>
              <a:t>Structural </a:t>
            </a:r>
            <a:r>
              <a:rPr lang="en-US" sz="2400" b="1" dirty="0">
                <a:solidFill>
                  <a:schemeClr val="tx2"/>
                </a:solidFill>
              </a:rPr>
              <a:t>defect of an organ, part of an organ, or larger region of the body that arises during organogenesis, or during the initial formation of a structure as a result of an </a:t>
            </a:r>
            <a:r>
              <a:rPr lang="en-US" sz="2400" b="1" dirty="0" smtClean="0">
                <a:solidFill>
                  <a:schemeClr val="tx2"/>
                </a:solidFill>
              </a:rPr>
              <a:t>intrinsically </a:t>
            </a:r>
            <a:r>
              <a:rPr lang="en-US" sz="2400" b="1" dirty="0">
                <a:solidFill>
                  <a:schemeClr val="tx2"/>
                </a:solidFill>
              </a:rPr>
              <a:t>abnormal </a:t>
            </a:r>
            <a:r>
              <a:rPr lang="en-US" sz="2400" b="1" dirty="0" smtClean="0">
                <a:solidFill>
                  <a:schemeClr val="tx2"/>
                </a:solidFill>
              </a:rPr>
              <a:t>process  </a:t>
            </a:r>
          </a:p>
          <a:p>
            <a:pPr>
              <a:lnSpc>
                <a:spcPts val="3200"/>
              </a:lnSpc>
              <a:buClr>
                <a:schemeClr val="tx2"/>
              </a:buClr>
            </a:pPr>
            <a:r>
              <a:rPr lang="en-US" sz="2400" b="1" dirty="0" smtClean="0">
                <a:solidFill>
                  <a:schemeClr val="tx2"/>
                </a:solidFill>
              </a:rPr>
              <a:t>Some malformations can </a:t>
            </a:r>
            <a:r>
              <a:rPr lang="en-US" sz="2400" b="1" dirty="0">
                <a:solidFill>
                  <a:schemeClr val="tx2"/>
                </a:solidFill>
              </a:rPr>
              <a:t>be </a:t>
            </a:r>
            <a:r>
              <a:rPr lang="en-US" sz="2400" b="1" dirty="0" smtClean="0">
                <a:solidFill>
                  <a:schemeClr val="tx2"/>
                </a:solidFill>
              </a:rPr>
              <a:t>prevented </a:t>
            </a:r>
            <a:endParaRPr lang="en-US" sz="2400" b="1" dirty="0">
              <a:solidFill>
                <a:schemeClr val="tx2"/>
              </a:solidFill>
            </a:endParaRPr>
          </a:p>
        </p:txBody>
      </p:sp>
      <p:sp>
        <p:nvSpPr>
          <p:cNvPr id="4" name="Titolo 1"/>
          <p:cNvSpPr txBox="1">
            <a:spLocks/>
          </p:cNvSpPr>
          <p:nvPr/>
        </p:nvSpPr>
        <p:spPr>
          <a:xfrm>
            <a:off x="381000" y="533400"/>
            <a:ext cx="8229600" cy="762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latin typeface="+mn-lt"/>
              </a:rPr>
              <a:t>Malformations</a:t>
            </a:r>
            <a:endParaRPr lang="en-US" sz="2800" b="1" dirty="0">
              <a:solidFill>
                <a:schemeClr val="tx2"/>
              </a:solidFill>
              <a:latin typeface="+mn-lt"/>
            </a:endParaRPr>
          </a:p>
        </p:txBody>
      </p:sp>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rot="16200000">
            <a:off x="3816165" y="3844368"/>
            <a:ext cx="1359269" cy="190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429000" y="5597360"/>
            <a:ext cx="2247900" cy="369332"/>
          </a:xfrm>
          <a:prstGeom prst="rect">
            <a:avLst/>
          </a:prstGeom>
          <a:noFill/>
        </p:spPr>
        <p:txBody>
          <a:bodyPr wrap="square" rtlCol="0">
            <a:spAutoFit/>
          </a:bodyPr>
          <a:lstStyle/>
          <a:p>
            <a:r>
              <a:rPr lang="en-US" b="1" dirty="0" smtClean="0">
                <a:solidFill>
                  <a:schemeClr val="tx2"/>
                </a:solidFill>
              </a:rPr>
              <a:t>Neural tube defect </a:t>
            </a:r>
            <a:endParaRPr lang="en-US" b="1" dirty="0">
              <a:solidFill>
                <a:schemeClr val="tx2"/>
              </a:solidFill>
            </a:endParaRPr>
          </a:p>
        </p:txBody>
      </p:sp>
    </p:spTree>
    <p:extLst>
      <p:ext uri="{BB962C8B-B14F-4D97-AF65-F5344CB8AC3E}">
        <p14:creationId xmlns:p14="http://schemas.microsoft.com/office/powerpoint/2010/main" val="274003912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447800"/>
            <a:ext cx="7315200" cy="1752600"/>
          </a:xfrm>
        </p:spPr>
        <p:txBody>
          <a:bodyPr anchor="ctr">
            <a:noAutofit/>
          </a:bodyPr>
          <a:lstStyle/>
          <a:p>
            <a:pPr>
              <a:lnSpc>
                <a:spcPts val="3100"/>
              </a:lnSpc>
              <a:buClr>
                <a:schemeClr val="tx2"/>
              </a:buClr>
            </a:pPr>
            <a:endParaRPr lang="en-US" sz="2200" b="1" dirty="0" smtClean="0">
              <a:solidFill>
                <a:schemeClr val="tx2"/>
              </a:solidFill>
            </a:endParaRPr>
          </a:p>
          <a:p>
            <a:pPr>
              <a:lnSpc>
                <a:spcPts val="3100"/>
              </a:lnSpc>
              <a:buClr>
                <a:schemeClr val="tx2"/>
              </a:buClr>
            </a:pPr>
            <a:r>
              <a:rPr lang="en-US" sz="2200" b="1" dirty="0" smtClean="0">
                <a:solidFill>
                  <a:schemeClr val="tx2"/>
                </a:solidFill>
              </a:rPr>
              <a:t>Abnormal </a:t>
            </a:r>
            <a:r>
              <a:rPr lang="en-US" sz="2200" b="1" dirty="0">
                <a:solidFill>
                  <a:schemeClr val="tx2"/>
                </a:solidFill>
              </a:rPr>
              <a:t>shape, form or position of a part of the body caused by mechanical </a:t>
            </a:r>
            <a:r>
              <a:rPr lang="en-US" sz="2200" b="1" dirty="0" smtClean="0">
                <a:solidFill>
                  <a:schemeClr val="tx2"/>
                </a:solidFill>
              </a:rPr>
              <a:t>forces  </a:t>
            </a:r>
          </a:p>
          <a:p>
            <a:pPr>
              <a:lnSpc>
                <a:spcPts val="3100"/>
              </a:lnSpc>
              <a:buClr>
                <a:schemeClr val="tx2"/>
              </a:buClr>
            </a:pPr>
            <a:r>
              <a:rPr lang="en-US" sz="2200" b="1" dirty="0" smtClean="0">
                <a:solidFill>
                  <a:schemeClr val="tx2"/>
                </a:solidFill>
              </a:rPr>
              <a:t>Initial formation of the structures is </a:t>
            </a:r>
            <a:r>
              <a:rPr lang="en-US" sz="2200" b="1" dirty="0">
                <a:solidFill>
                  <a:schemeClr val="tx2"/>
                </a:solidFill>
              </a:rPr>
              <a:t>normal but </a:t>
            </a:r>
            <a:r>
              <a:rPr lang="en-US" sz="2200" b="1" dirty="0" smtClean="0">
                <a:solidFill>
                  <a:schemeClr val="tx2"/>
                </a:solidFill>
              </a:rPr>
              <a:t>mechanical </a:t>
            </a:r>
            <a:r>
              <a:rPr lang="en-US" sz="2200" b="1" dirty="0">
                <a:solidFill>
                  <a:schemeClr val="tx2"/>
                </a:solidFill>
              </a:rPr>
              <a:t>forces </a:t>
            </a:r>
            <a:r>
              <a:rPr lang="en-US" sz="2200" b="1" dirty="0" smtClean="0">
                <a:solidFill>
                  <a:schemeClr val="tx2"/>
                </a:solidFill>
              </a:rPr>
              <a:t>affect their development  </a:t>
            </a:r>
            <a:endParaRPr lang="en-US" sz="2200" b="1" dirty="0">
              <a:solidFill>
                <a:schemeClr val="tx2"/>
              </a:solidFill>
            </a:endParaRPr>
          </a:p>
          <a:p>
            <a:pPr>
              <a:lnSpc>
                <a:spcPts val="3100"/>
              </a:lnSpc>
              <a:buClr>
                <a:schemeClr val="tx2"/>
              </a:buClr>
            </a:pPr>
            <a:endParaRPr lang="en-US" sz="2200" b="1" dirty="0">
              <a:solidFill>
                <a:schemeClr val="tx2"/>
              </a:solidFill>
            </a:endParaRPr>
          </a:p>
        </p:txBody>
      </p:sp>
      <p:sp>
        <p:nvSpPr>
          <p:cNvPr id="4" name="Titolo 1"/>
          <p:cNvSpPr txBox="1">
            <a:spLocks/>
          </p:cNvSpPr>
          <p:nvPr/>
        </p:nvSpPr>
        <p:spPr>
          <a:xfrm>
            <a:off x="381000" y="457200"/>
            <a:ext cx="8229600" cy="762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latin typeface="+mn-lt"/>
              </a:rPr>
              <a:t>Deformations</a:t>
            </a:r>
            <a:endParaRPr lang="en-US" sz="2800" b="1" dirty="0">
              <a:solidFill>
                <a:schemeClr val="tx2"/>
              </a:solidFill>
              <a:latin typeface="+mn-lt"/>
            </a:endParaRPr>
          </a:p>
        </p:txBody>
      </p:sp>
      <p:pic>
        <p:nvPicPr>
          <p:cNvPr id="1026" name="Picture 2" descr="C:\Users\ile9\Pictures\potter sequen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1668" y="3733800"/>
            <a:ext cx="2900663"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2636982" y="5715000"/>
            <a:ext cx="3962400" cy="523220"/>
          </a:xfrm>
          <a:prstGeom prst="rect">
            <a:avLst/>
          </a:prstGeom>
          <a:noFill/>
        </p:spPr>
        <p:txBody>
          <a:bodyPr wrap="square" rtlCol="0" anchor="ctr">
            <a:spAutoFit/>
          </a:bodyPr>
          <a:lstStyle/>
          <a:p>
            <a:pPr algn="ctr"/>
            <a:r>
              <a:rPr lang="en-US" b="1" dirty="0" smtClean="0">
                <a:solidFill>
                  <a:schemeClr val="tx2"/>
                </a:solidFill>
              </a:rPr>
              <a:t>Potter sequence</a:t>
            </a:r>
          </a:p>
          <a:p>
            <a:pPr algn="ctr"/>
            <a:r>
              <a:rPr lang="en-US" sz="1000" b="1" dirty="0">
                <a:solidFill>
                  <a:schemeClr val="tx2"/>
                </a:solidFill>
              </a:rPr>
              <a:t>http://</a:t>
            </a:r>
            <a:r>
              <a:rPr lang="en-US" sz="1000" b="1" dirty="0" smtClean="0">
                <a:solidFill>
                  <a:schemeClr val="tx2"/>
                </a:solidFill>
              </a:rPr>
              <a:t>library.med.utah.edu/WebPath/jpeg3/PERI230.jpg</a:t>
            </a:r>
            <a:endParaRPr lang="en-US" sz="1000" b="1" dirty="0">
              <a:solidFill>
                <a:schemeClr val="tx2"/>
              </a:solidFill>
            </a:endParaRPr>
          </a:p>
        </p:txBody>
      </p:sp>
    </p:spTree>
    <p:extLst>
      <p:ext uri="{BB962C8B-B14F-4D97-AF65-F5344CB8AC3E}">
        <p14:creationId xmlns:p14="http://schemas.microsoft.com/office/powerpoint/2010/main" val="4234595653"/>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980873"/>
            <a:ext cx="7620000" cy="2752927"/>
          </a:xfrm>
        </p:spPr>
        <p:txBody>
          <a:bodyPr anchor="ctr"/>
          <a:lstStyle/>
          <a:p>
            <a:pPr>
              <a:buClr>
                <a:schemeClr val="tx2"/>
              </a:buClr>
            </a:pPr>
            <a:r>
              <a:rPr lang="en-US" sz="2400" b="1" dirty="0" smtClean="0">
                <a:solidFill>
                  <a:schemeClr val="tx2"/>
                </a:solidFill>
              </a:rPr>
              <a:t>Structural </a:t>
            </a:r>
            <a:r>
              <a:rPr lang="en-US" sz="2400" b="1" dirty="0">
                <a:solidFill>
                  <a:schemeClr val="tx2"/>
                </a:solidFill>
              </a:rPr>
              <a:t>defect of an organ, part of an organ, or larger region </a:t>
            </a:r>
            <a:r>
              <a:rPr lang="en-US" sz="2400" b="1" dirty="0" smtClean="0">
                <a:solidFill>
                  <a:schemeClr val="tx2"/>
                </a:solidFill>
              </a:rPr>
              <a:t>for </a:t>
            </a:r>
            <a:r>
              <a:rPr lang="en-US" sz="2400" b="1" dirty="0">
                <a:solidFill>
                  <a:schemeClr val="tx2"/>
                </a:solidFill>
              </a:rPr>
              <a:t>the body resulting from the extrinsic breakdown of, or interference with an </a:t>
            </a:r>
            <a:r>
              <a:rPr lang="en-US" sz="2400" b="1" dirty="0" smtClean="0">
                <a:solidFill>
                  <a:schemeClr val="tx2"/>
                </a:solidFill>
              </a:rPr>
              <a:t>originally </a:t>
            </a:r>
            <a:r>
              <a:rPr lang="en-US" sz="2400" b="1" dirty="0">
                <a:solidFill>
                  <a:schemeClr val="tx2"/>
                </a:solidFill>
              </a:rPr>
              <a:t>normal developmental </a:t>
            </a:r>
            <a:r>
              <a:rPr lang="en-US" sz="2400" b="1" dirty="0" smtClean="0">
                <a:solidFill>
                  <a:schemeClr val="tx2"/>
                </a:solidFill>
              </a:rPr>
              <a:t>process  </a:t>
            </a:r>
          </a:p>
          <a:p>
            <a:pPr>
              <a:buClr>
                <a:schemeClr val="tx2"/>
              </a:buClr>
            </a:pPr>
            <a:r>
              <a:rPr lang="en-US" sz="2400" b="1" dirty="0" smtClean="0">
                <a:solidFill>
                  <a:schemeClr val="tx2"/>
                </a:solidFill>
              </a:rPr>
              <a:t>Initial </a:t>
            </a:r>
            <a:r>
              <a:rPr lang="en-US" sz="2400" b="1" dirty="0">
                <a:solidFill>
                  <a:schemeClr val="tx2"/>
                </a:solidFill>
              </a:rPr>
              <a:t>development </a:t>
            </a:r>
            <a:r>
              <a:rPr lang="en-US" sz="2400" b="1" dirty="0" smtClean="0">
                <a:solidFill>
                  <a:schemeClr val="tx2"/>
                </a:solidFill>
              </a:rPr>
              <a:t>is </a:t>
            </a:r>
            <a:r>
              <a:rPr lang="en-US" sz="2400" b="1" dirty="0">
                <a:solidFill>
                  <a:schemeClr val="tx2"/>
                </a:solidFill>
              </a:rPr>
              <a:t>normal, but </a:t>
            </a:r>
            <a:r>
              <a:rPr lang="en-US" sz="2400" b="1" dirty="0" smtClean="0">
                <a:solidFill>
                  <a:schemeClr val="tx2"/>
                </a:solidFill>
              </a:rPr>
              <a:t>the process is interrupted or normally developed parts disrupted</a:t>
            </a:r>
          </a:p>
        </p:txBody>
      </p:sp>
      <p:sp>
        <p:nvSpPr>
          <p:cNvPr id="4" name="Titolo 1"/>
          <p:cNvSpPr txBox="1">
            <a:spLocks/>
          </p:cNvSpPr>
          <p:nvPr/>
        </p:nvSpPr>
        <p:spPr>
          <a:xfrm>
            <a:off x="381000" y="304800"/>
            <a:ext cx="8229600" cy="762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latin typeface="+mn-lt"/>
              </a:rPr>
              <a:t>Disruptions</a:t>
            </a:r>
            <a:endParaRPr lang="en-US" sz="3200" b="1" dirty="0">
              <a:solidFill>
                <a:schemeClr val="tx2"/>
              </a:solidFill>
              <a:latin typeface="+mn-lt"/>
            </a:endParaRPr>
          </a:p>
        </p:txBody>
      </p:sp>
      <p:grpSp>
        <p:nvGrpSpPr>
          <p:cNvPr id="2" name="Group 1"/>
          <p:cNvGrpSpPr/>
          <p:nvPr/>
        </p:nvGrpSpPr>
        <p:grpSpPr>
          <a:xfrm>
            <a:off x="2654314" y="3886200"/>
            <a:ext cx="3898886" cy="2382798"/>
            <a:chOff x="2590800" y="4038600"/>
            <a:chExt cx="3898886" cy="2382798"/>
          </a:xfrm>
        </p:grpSpPr>
        <p:grpSp>
          <p:nvGrpSpPr>
            <p:cNvPr id="6" name="Group 5"/>
            <p:cNvGrpSpPr/>
            <p:nvPr/>
          </p:nvGrpSpPr>
          <p:grpSpPr>
            <a:xfrm>
              <a:off x="3048001" y="4038600"/>
              <a:ext cx="3006838" cy="1754088"/>
              <a:chOff x="3429367" y="2767321"/>
              <a:chExt cx="5215405" cy="2606369"/>
            </a:xfrm>
          </p:grpSpPr>
          <p:pic>
            <p:nvPicPr>
              <p:cNvPr id="8" name="Picture 7"/>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5400000">
                <a:off x="3380421" y="2816267"/>
                <a:ext cx="2606368" cy="2508476"/>
              </a:xfrm>
              <a:prstGeom prst="rect">
                <a:avLst/>
              </a:prstGeom>
            </p:spPr>
          </p:pic>
          <p:pic>
            <p:nvPicPr>
              <p:cNvPr id="9" name="Picture 8"/>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rot="5400000">
                <a:off x="6104517" y="2833434"/>
                <a:ext cx="2591914" cy="2488597"/>
              </a:xfrm>
              <a:prstGeom prst="rect">
                <a:avLst/>
              </a:prstGeom>
            </p:spPr>
          </p:pic>
        </p:grpSp>
        <p:sp>
          <p:nvSpPr>
            <p:cNvPr id="10" name="Rectangle 9"/>
            <p:cNvSpPr/>
            <p:nvPr/>
          </p:nvSpPr>
          <p:spPr>
            <a:xfrm>
              <a:off x="2590800" y="5867400"/>
              <a:ext cx="3898886" cy="553998"/>
            </a:xfrm>
            <a:prstGeom prst="rect">
              <a:avLst/>
            </a:prstGeom>
          </p:spPr>
          <p:txBody>
            <a:bodyPr wrap="square">
              <a:spAutoFit/>
            </a:bodyPr>
            <a:lstStyle/>
            <a:p>
              <a:pPr algn="ctr"/>
              <a:r>
                <a:rPr lang="en-US" b="1" dirty="0" smtClean="0">
                  <a:solidFill>
                    <a:schemeClr val="tx2"/>
                  </a:solidFill>
                </a:rPr>
                <a:t>Amniotic band sequence</a:t>
              </a:r>
            </a:p>
            <a:p>
              <a:pPr algn="ctr"/>
              <a:r>
                <a:rPr lang="en-US" sz="1200" b="1" dirty="0" smtClean="0">
                  <a:solidFill>
                    <a:schemeClr val="tx2"/>
                  </a:solidFill>
                </a:rPr>
                <a:t>CDC-Beijing </a:t>
              </a:r>
              <a:r>
                <a:rPr lang="en-US" sz="1200" b="1" dirty="0">
                  <a:solidFill>
                    <a:schemeClr val="tx2"/>
                  </a:solidFill>
                </a:rPr>
                <a:t>Medical University collaborative project</a:t>
              </a:r>
            </a:p>
          </p:txBody>
        </p:sp>
      </p:grpSp>
    </p:spTree>
    <p:extLst>
      <p:ext uri="{BB962C8B-B14F-4D97-AF65-F5344CB8AC3E}">
        <p14:creationId xmlns:p14="http://schemas.microsoft.com/office/powerpoint/2010/main" val="1947765493"/>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47800"/>
            <a:ext cx="8153400" cy="1600200"/>
          </a:xfrm>
        </p:spPr>
        <p:txBody>
          <a:bodyPr anchor="ctr"/>
          <a:lstStyle/>
          <a:p>
            <a:pPr>
              <a:buClr>
                <a:schemeClr val="tx2"/>
              </a:buClr>
            </a:pPr>
            <a:r>
              <a:rPr lang="en-US" sz="2400" b="1" dirty="0" smtClean="0">
                <a:solidFill>
                  <a:schemeClr val="tx2"/>
                </a:solidFill>
              </a:rPr>
              <a:t>Abnormalities </a:t>
            </a:r>
            <a:r>
              <a:rPr lang="en-US" sz="2400" b="1" dirty="0">
                <a:solidFill>
                  <a:schemeClr val="tx2"/>
                </a:solidFill>
              </a:rPr>
              <a:t>of histogenesis or formation of </a:t>
            </a:r>
            <a:r>
              <a:rPr lang="en-US" sz="2400" b="1" dirty="0" smtClean="0">
                <a:solidFill>
                  <a:schemeClr val="tx2"/>
                </a:solidFill>
              </a:rPr>
              <a:t>tissues </a:t>
            </a:r>
          </a:p>
          <a:p>
            <a:pPr>
              <a:buClr>
                <a:schemeClr val="tx2"/>
              </a:buClr>
            </a:pPr>
            <a:r>
              <a:rPr lang="en-US" sz="2400" b="1" dirty="0" smtClean="0">
                <a:solidFill>
                  <a:schemeClr val="tx2"/>
                </a:solidFill>
              </a:rPr>
              <a:t>Dysplasias </a:t>
            </a:r>
            <a:r>
              <a:rPr lang="en-US" sz="2400" b="1" dirty="0">
                <a:solidFill>
                  <a:schemeClr val="tx2"/>
                </a:solidFill>
              </a:rPr>
              <a:t>generally affect the skin, brain, cartilage or bone and can either be localized (confined to one area of the body) or </a:t>
            </a:r>
            <a:r>
              <a:rPr lang="en-US" sz="2400" b="1" dirty="0" smtClean="0">
                <a:solidFill>
                  <a:schemeClr val="tx2"/>
                </a:solidFill>
              </a:rPr>
              <a:t> be generalized </a:t>
            </a:r>
            <a:endParaRPr lang="en-US" sz="3600" b="1" dirty="0">
              <a:solidFill>
                <a:schemeClr val="tx2"/>
              </a:solidFill>
            </a:endParaRPr>
          </a:p>
        </p:txBody>
      </p:sp>
      <p:sp>
        <p:nvSpPr>
          <p:cNvPr id="4" name="Titolo 1"/>
          <p:cNvSpPr txBox="1">
            <a:spLocks/>
          </p:cNvSpPr>
          <p:nvPr/>
        </p:nvSpPr>
        <p:spPr>
          <a:xfrm>
            <a:off x="381000" y="457200"/>
            <a:ext cx="8229600" cy="762000"/>
          </a:xfrm>
          <a:prstGeom prst="rect">
            <a:avLst/>
          </a:prstGeom>
        </p:spPr>
        <p:txBody>
          <a:bodyPr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dirty="0" smtClean="0">
                <a:solidFill>
                  <a:schemeClr val="tx2"/>
                </a:solidFill>
                <a:latin typeface="+mn-lt"/>
              </a:rPr>
              <a:t>Dysplasias</a:t>
            </a:r>
            <a:endParaRPr lang="en-US" sz="3200" b="1" dirty="0">
              <a:solidFill>
                <a:schemeClr val="tx2"/>
              </a:solidFill>
              <a:latin typeface="+mn-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547" y="3467933"/>
            <a:ext cx="1935253" cy="2383958"/>
          </a:xfrm>
          <a:prstGeom prst="rect">
            <a:avLst/>
          </a:prstGeom>
        </p:spPr>
      </p:pic>
      <p:sp>
        <p:nvSpPr>
          <p:cNvPr id="6" name="TextBox 5"/>
          <p:cNvSpPr txBox="1"/>
          <p:nvPr/>
        </p:nvSpPr>
        <p:spPr>
          <a:xfrm>
            <a:off x="2674476" y="5842654"/>
            <a:ext cx="1671035" cy="369332"/>
          </a:xfrm>
          <a:prstGeom prst="rect">
            <a:avLst/>
          </a:prstGeom>
          <a:noFill/>
        </p:spPr>
        <p:txBody>
          <a:bodyPr wrap="none" rtlCol="0">
            <a:spAutoFit/>
          </a:bodyPr>
          <a:lstStyle/>
          <a:p>
            <a:r>
              <a:rPr lang="en-US" b="1" dirty="0" err="1" smtClean="0">
                <a:solidFill>
                  <a:schemeClr val="tx2"/>
                </a:solidFill>
              </a:rPr>
              <a:t>Achondroplasia</a:t>
            </a:r>
            <a:endParaRPr lang="en-US" b="1" dirty="0">
              <a:solidFill>
                <a:schemeClr val="tx2"/>
              </a:solidFill>
            </a:endParaRPr>
          </a:p>
        </p:txBody>
      </p:sp>
      <p:pic>
        <p:nvPicPr>
          <p:cNvPr id="1026" name="Picture 2" descr="C:\Users\Jaime - Desktop\Pictures\PATIENTS\Hemangioma_1.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rot="5400000">
            <a:off x="4408719" y="3707412"/>
            <a:ext cx="2383959"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700154" y="5879068"/>
            <a:ext cx="1776846" cy="369332"/>
          </a:xfrm>
          <a:prstGeom prst="rect">
            <a:avLst/>
          </a:prstGeom>
          <a:noFill/>
        </p:spPr>
        <p:txBody>
          <a:bodyPr wrap="square" rtlCol="0">
            <a:spAutoFit/>
          </a:bodyPr>
          <a:lstStyle/>
          <a:p>
            <a:pPr algn="ctr"/>
            <a:r>
              <a:rPr lang="en-US" b="1" dirty="0" err="1" smtClean="0">
                <a:solidFill>
                  <a:schemeClr val="tx2"/>
                </a:solidFill>
              </a:rPr>
              <a:t>Hemangioma</a:t>
            </a:r>
            <a:endParaRPr lang="en-US" b="1" dirty="0">
              <a:solidFill>
                <a:schemeClr val="tx2"/>
              </a:solidFill>
            </a:endParaRPr>
          </a:p>
        </p:txBody>
      </p:sp>
    </p:spTree>
    <p:extLst>
      <p:ext uri="{BB962C8B-B14F-4D97-AF65-F5344CB8AC3E}">
        <p14:creationId xmlns:p14="http://schemas.microsoft.com/office/powerpoint/2010/main" val="215738895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67544" y="457200"/>
            <a:ext cx="8229600" cy="762000"/>
          </a:xfrm>
        </p:spPr>
        <p:txBody>
          <a:bodyPr>
            <a:noAutofit/>
          </a:bodyPr>
          <a:lstStyle/>
          <a:p>
            <a:pPr algn="ctr"/>
            <a:r>
              <a:rPr lang="en-US" sz="2800" b="1" dirty="0" smtClean="0">
                <a:solidFill>
                  <a:schemeClr val="tx2"/>
                </a:solidFill>
                <a:latin typeface="+mn-lt"/>
              </a:rPr>
              <a:t>Clinical presentation:</a:t>
            </a:r>
            <a:br>
              <a:rPr lang="en-US" sz="2800" b="1" dirty="0" smtClean="0">
                <a:solidFill>
                  <a:schemeClr val="tx2"/>
                </a:solidFill>
                <a:latin typeface="+mn-lt"/>
              </a:rPr>
            </a:br>
            <a:r>
              <a:rPr lang="en-US" sz="2800" b="1" dirty="0" smtClean="0">
                <a:solidFill>
                  <a:schemeClr val="tx2"/>
                </a:solidFill>
                <a:latin typeface="+mn-lt"/>
              </a:rPr>
              <a:t>Isolated and multiple defects </a:t>
            </a:r>
            <a:endParaRPr lang="en-US" sz="2800" dirty="0">
              <a:solidFill>
                <a:schemeClr val="tx2"/>
              </a:solidFill>
              <a:latin typeface="+mn-lt"/>
            </a:endParaRPr>
          </a:p>
        </p:txBody>
      </p:sp>
      <p:sp>
        <p:nvSpPr>
          <p:cNvPr id="3" name="Segnaposto contenuto 2"/>
          <p:cNvSpPr>
            <a:spLocks noGrp="1"/>
          </p:cNvSpPr>
          <p:nvPr>
            <p:ph idx="1"/>
          </p:nvPr>
        </p:nvSpPr>
        <p:spPr>
          <a:xfrm>
            <a:off x="457200" y="1600200"/>
            <a:ext cx="8229600" cy="4876800"/>
          </a:xfrm>
        </p:spPr>
        <p:txBody>
          <a:bodyPr>
            <a:normAutofit/>
          </a:bodyPr>
          <a:lstStyle/>
          <a:p>
            <a:pPr>
              <a:buClr>
                <a:schemeClr val="tx2"/>
              </a:buClr>
              <a:buSzPct val="65000"/>
              <a:buFont typeface="Wingdings" panose="05000000000000000000" pitchFamily="2" charset="2"/>
              <a:buChar char="q"/>
            </a:pPr>
            <a:r>
              <a:rPr lang="en-US" sz="2400" b="1" dirty="0" smtClean="0">
                <a:solidFill>
                  <a:schemeClr val="tx2"/>
                </a:solidFill>
              </a:rPr>
              <a:t> Isolated </a:t>
            </a:r>
            <a:r>
              <a:rPr lang="en-US" sz="2400" b="1" dirty="0">
                <a:solidFill>
                  <a:schemeClr val="tx2"/>
                </a:solidFill>
              </a:rPr>
              <a:t>birth </a:t>
            </a:r>
            <a:r>
              <a:rPr lang="en-US" sz="2400" b="1" dirty="0" smtClean="0">
                <a:solidFill>
                  <a:schemeClr val="tx2"/>
                </a:solidFill>
              </a:rPr>
              <a:t>defect </a:t>
            </a:r>
          </a:p>
          <a:p>
            <a:pPr lvl="1">
              <a:buClr>
                <a:schemeClr val="tx2"/>
              </a:buClr>
              <a:buSzPct val="65000"/>
              <a:buFont typeface="Arial" panose="020B0604020202020204" pitchFamily="34" charset="0"/>
              <a:buChar char="•"/>
            </a:pPr>
            <a:r>
              <a:rPr lang="en-US" sz="2400" b="1" dirty="0">
                <a:solidFill>
                  <a:schemeClr val="tx2"/>
                </a:solidFill>
              </a:rPr>
              <a:t>Single </a:t>
            </a:r>
            <a:r>
              <a:rPr lang="en-US" sz="2400" b="1" dirty="0" smtClean="0">
                <a:solidFill>
                  <a:schemeClr val="tx2"/>
                </a:solidFill>
              </a:rPr>
              <a:t>major defect  </a:t>
            </a:r>
            <a:endParaRPr lang="en-US" sz="2400" b="1" dirty="0">
              <a:solidFill>
                <a:schemeClr val="tx2"/>
              </a:solidFill>
            </a:endParaRPr>
          </a:p>
          <a:p>
            <a:pPr lvl="1">
              <a:buClr>
                <a:schemeClr val="tx2"/>
              </a:buClr>
              <a:buSzPct val="65000"/>
              <a:buFont typeface="Arial" panose="020B0604020202020204" pitchFamily="34" charset="0"/>
              <a:buChar char="•"/>
            </a:pPr>
            <a:r>
              <a:rPr lang="en-US" sz="2400" b="1" dirty="0" smtClean="0">
                <a:solidFill>
                  <a:schemeClr val="tx2"/>
                </a:solidFill>
              </a:rPr>
              <a:t>75% of major birth defects are isolated</a:t>
            </a:r>
            <a:endParaRPr lang="en-US" sz="2400" b="1" dirty="0">
              <a:solidFill>
                <a:schemeClr val="tx2"/>
              </a:solidFill>
            </a:endParaRPr>
          </a:p>
          <a:p>
            <a:pPr lvl="1">
              <a:buClr>
                <a:schemeClr val="tx2"/>
              </a:buClr>
              <a:buSzPct val="65000"/>
              <a:buFont typeface="Arial" panose="020B0604020202020204" pitchFamily="34" charset="0"/>
              <a:buChar char="•"/>
            </a:pPr>
            <a:r>
              <a:rPr lang="en-US" sz="2400" b="1" dirty="0" smtClean="0">
                <a:solidFill>
                  <a:schemeClr val="tx2"/>
                </a:solidFill>
              </a:rPr>
              <a:t>Sequence  </a:t>
            </a:r>
            <a:endParaRPr lang="en-US" sz="2400" b="1" dirty="0">
              <a:solidFill>
                <a:schemeClr val="tx2"/>
              </a:solidFill>
            </a:endParaRPr>
          </a:p>
          <a:p>
            <a:pPr>
              <a:buClr>
                <a:schemeClr val="tx2"/>
              </a:buClr>
              <a:buSzPct val="65000"/>
              <a:buFont typeface="Wingdings" panose="05000000000000000000" pitchFamily="2" charset="2"/>
              <a:buChar char="q"/>
            </a:pPr>
            <a:r>
              <a:rPr lang="en-US" sz="2400" b="1" dirty="0" smtClean="0">
                <a:solidFill>
                  <a:schemeClr val="tx2"/>
                </a:solidFill>
              </a:rPr>
              <a:t> Multiple </a:t>
            </a:r>
            <a:r>
              <a:rPr lang="en-US" sz="2400" b="1" dirty="0">
                <a:solidFill>
                  <a:schemeClr val="tx2"/>
                </a:solidFill>
              </a:rPr>
              <a:t>birth defect </a:t>
            </a:r>
          </a:p>
          <a:p>
            <a:pPr lvl="1">
              <a:buClr>
                <a:schemeClr val="tx2"/>
              </a:buClr>
              <a:buSzPct val="65000"/>
              <a:buFont typeface="Arial" panose="020B0604020202020204" pitchFamily="34" charset="0"/>
              <a:buChar char="•"/>
            </a:pPr>
            <a:r>
              <a:rPr lang="en-US" sz="2400" b="1" dirty="0">
                <a:solidFill>
                  <a:schemeClr val="tx2"/>
                </a:solidFill>
              </a:rPr>
              <a:t>More than </a:t>
            </a:r>
            <a:r>
              <a:rPr lang="en-US" sz="2400" b="1" dirty="0" smtClean="0">
                <a:solidFill>
                  <a:schemeClr val="tx2"/>
                </a:solidFill>
              </a:rPr>
              <a:t>one major unrelated defect</a:t>
            </a:r>
          </a:p>
          <a:p>
            <a:pPr lvl="1">
              <a:buClr>
                <a:schemeClr val="tx2"/>
              </a:buClr>
              <a:buSzPct val="65000"/>
              <a:buFont typeface="Arial" panose="020B0604020202020204" pitchFamily="34" charset="0"/>
              <a:buChar char="•"/>
            </a:pPr>
            <a:r>
              <a:rPr lang="en-US" sz="2400" b="1" dirty="0" smtClean="0">
                <a:solidFill>
                  <a:schemeClr val="tx2"/>
                </a:solidFill>
              </a:rPr>
              <a:t>Associations </a:t>
            </a:r>
            <a:r>
              <a:rPr lang="en-US" sz="1900" b="1" dirty="0" smtClean="0">
                <a:solidFill>
                  <a:schemeClr val="tx2"/>
                </a:solidFill>
              </a:rPr>
              <a:t>– pattern of multiple anomalies that occur with a higher than random frequency and that is not a sequence or a syndrome  </a:t>
            </a:r>
          </a:p>
          <a:p>
            <a:pPr lvl="1">
              <a:buClr>
                <a:schemeClr val="tx2"/>
              </a:buClr>
              <a:buSzPct val="65000"/>
              <a:buFont typeface="Arial" panose="020B0604020202020204" pitchFamily="34" charset="0"/>
              <a:buChar char="•"/>
            </a:pPr>
            <a:r>
              <a:rPr lang="en-US" sz="2400" b="1" dirty="0" smtClean="0">
                <a:solidFill>
                  <a:schemeClr val="tx2"/>
                </a:solidFill>
              </a:rPr>
              <a:t>Syndromes </a:t>
            </a:r>
            <a:r>
              <a:rPr lang="en-US" sz="1900" b="1" dirty="0">
                <a:solidFill>
                  <a:schemeClr val="tx2"/>
                </a:solidFill>
              </a:rPr>
              <a:t>– </a:t>
            </a:r>
            <a:r>
              <a:rPr lang="en-US" sz="1900" b="1" dirty="0" smtClean="0">
                <a:solidFill>
                  <a:schemeClr val="tx2"/>
                </a:solidFill>
              </a:rPr>
              <a:t>pattern of multiple anomalies thought to be pathogenically related, but not representing a sequence</a:t>
            </a:r>
            <a:endParaRPr lang="en-US" sz="2000" b="1" dirty="0" smtClean="0">
              <a:solidFill>
                <a:schemeClr val="tx2"/>
              </a:solidFill>
            </a:endParaRPr>
          </a:p>
        </p:txBody>
      </p:sp>
    </p:spTree>
    <p:extLst>
      <p:ext uri="{BB962C8B-B14F-4D97-AF65-F5344CB8AC3E}">
        <p14:creationId xmlns:p14="http://schemas.microsoft.com/office/powerpoint/2010/main" val="2675340054"/>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n-US" sz="2800" b="1" dirty="0" smtClean="0">
                <a:solidFill>
                  <a:schemeClr val="tx2"/>
                </a:solidFill>
                <a:latin typeface="+mn-lt"/>
              </a:rPr>
              <a:t>Birth  defects: five “take home messages”</a:t>
            </a:r>
            <a:br>
              <a:rPr lang="en-US" sz="2800" b="1" dirty="0" smtClean="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a:bodyPr>
          <a:lstStyle/>
          <a:p>
            <a:pPr marL="457200" indent="-457200">
              <a:spcAft>
                <a:spcPts val="1200"/>
              </a:spcAft>
              <a:buFont typeface="+mj-lt"/>
              <a:buAutoNum type="arabicPeriod"/>
            </a:pPr>
            <a:r>
              <a:rPr lang="en-US" sz="2400" b="1" dirty="0" smtClean="0">
                <a:solidFill>
                  <a:schemeClr val="tx2"/>
                </a:solidFill>
              </a:rPr>
              <a:t>Birth defects: a specific group under the category  congenital conditions</a:t>
            </a:r>
          </a:p>
          <a:p>
            <a:pPr marL="457200" indent="-457200">
              <a:spcAft>
                <a:spcPts val="1200"/>
              </a:spcAft>
              <a:buFont typeface="+mj-lt"/>
              <a:buAutoNum type="arabicPeriod"/>
            </a:pPr>
            <a:r>
              <a:rPr lang="en-US" sz="2400" b="1" dirty="0" smtClean="0">
                <a:solidFill>
                  <a:schemeClr val="tx2"/>
                </a:solidFill>
              </a:rPr>
              <a:t>Etiology:  </a:t>
            </a:r>
            <a:r>
              <a:rPr lang="en-US" sz="2400" b="1" dirty="0">
                <a:solidFill>
                  <a:schemeClr val="tx2"/>
                </a:solidFill>
              </a:rPr>
              <a:t>increasing knowledge allows for new opportunities for prevention </a:t>
            </a:r>
          </a:p>
          <a:p>
            <a:pPr marL="457200" indent="-457200">
              <a:spcAft>
                <a:spcPts val="1200"/>
              </a:spcAft>
              <a:buFont typeface="+mj-lt"/>
              <a:buAutoNum type="arabicPeriod"/>
            </a:pPr>
            <a:r>
              <a:rPr lang="en-US" sz="2400" b="1" dirty="0" smtClean="0">
                <a:solidFill>
                  <a:schemeClr val="tx2"/>
                </a:solidFill>
              </a:rPr>
              <a:t>Burden:  high globally; proportionally increasing in low and middle resource countries</a:t>
            </a:r>
          </a:p>
          <a:p>
            <a:pPr marL="457200" indent="-457200">
              <a:spcAft>
                <a:spcPts val="1200"/>
              </a:spcAft>
              <a:buFont typeface="+mj-lt"/>
              <a:buAutoNum type="arabicPeriod"/>
            </a:pPr>
            <a:r>
              <a:rPr lang="en-US" sz="2400" b="1" dirty="0" smtClean="0">
                <a:solidFill>
                  <a:schemeClr val="tx2"/>
                </a:solidFill>
              </a:rPr>
              <a:t>Interventions:  decrease the burden, implement widely</a:t>
            </a:r>
          </a:p>
          <a:p>
            <a:pPr marL="457200" indent="-457200">
              <a:spcAft>
                <a:spcPts val="1200"/>
              </a:spcAft>
              <a:buFont typeface="+mj-lt"/>
              <a:buAutoNum type="arabicPeriod"/>
            </a:pPr>
            <a:r>
              <a:rPr lang="en-US" sz="2400" b="1" dirty="0" smtClean="0">
                <a:solidFill>
                  <a:schemeClr val="tx2"/>
                </a:solidFill>
              </a:rPr>
              <a:t>Public health surveillance:  a necessary and powerful tool </a:t>
            </a:r>
          </a:p>
        </p:txBody>
      </p:sp>
    </p:spTree>
    <p:extLst>
      <p:ext uri="{BB962C8B-B14F-4D97-AF65-F5344CB8AC3E}">
        <p14:creationId xmlns:p14="http://schemas.microsoft.com/office/powerpoint/2010/main" val="104131285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1906" name="Rectangle 2"/>
          <p:cNvSpPr>
            <a:spLocks noGrp="1" noChangeArrowheads="1"/>
          </p:cNvSpPr>
          <p:nvPr>
            <p:ph type="title"/>
          </p:nvPr>
        </p:nvSpPr>
        <p:spPr>
          <a:xfrm>
            <a:off x="152400" y="304800"/>
            <a:ext cx="8839200" cy="1066800"/>
          </a:xfrm>
        </p:spPr>
        <p:txBody>
          <a:bodyPr anchor="ctr"/>
          <a:lstStyle/>
          <a:p>
            <a:pPr algn="ctr"/>
            <a:r>
              <a:rPr lang="en-US" sz="3200" b="1" dirty="0" smtClean="0">
                <a:solidFill>
                  <a:schemeClr val="tx2"/>
                </a:solidFill>
                <a:latin typeface="+mn-lt"/>
              </a:rPr>
              <a:t>Etiology of birth defects</a:t>
            </a:r>
            <a:endParaRPr lang="en-US" sz="3200" b="1" dirty="0">
              <a:solidFill>
                <a:schemeClr val="tx2"/>
              </a:solidFill>
              <a:latin typeface="+mn-lt"/>
            </a:endParaRPr>
          </a:p>
        </p:txBody>
      </p:sp>
      <p:graphicFrame>
        <p:nvGraphicFramePr>
          <p:cNvPr id="2" name="Object 4"/>
          <p:cNvGraphicFramePr>
            <a:graphicFrameLocks noGrp="1" noChangeAspect="1"/>
          </p:cNvGraphicFramePr>
          <p:nvPr>
            <p:ph type="chart" idx="1"/>
            <p:extLst>
              <p:ext uri="{D42A27DB-BD31-4B8C-83A1-F6EECF244321}">
                <p14:modId xmlns:p14="http://schemas.microsoft.com/office/powerpoint/2010/main" val="1949913670"/>
              </p:ext>
            </p:extLst>
          </p:nvPr>
        </p:nvGraphicFramePr>
        <p:xfrm>
          <a:off x="1257300" y="2144829"/>
          <a:ext cx="6462713" cy="3403600"/>
        </p:xfrm>
        <a:graphic>
          <a:graphicData uri="http://schemas.openxmlformats.org/drawingml/2006/chart">
            <c:chart xmlns:c="http://schemas.openxmlformats.org/drawingml/2006/chart" xmlns:r="http://schemas.openxmlformats.org/officeDocument/2006/relationships" r:id="rId3"/>
          </a:graphicData>
        </a:graphic>
      </p:graphicFrame>
      <p:sp>
        <p:nvSpPr>
          <p:cNvPr id="891909" name="Text Box 5"/>
          <p:cNvSpPr txBox="1">
            <a:spLocks noChangeArrowheads="1"/>
          </p:cNvSpPr>
          <p:nvPr/>
        </p:nvSpPr>
        <p:spPr bwMode="auto">
          <a:xfrm>
            <a:off x="554182" y="1676400"/>
            <a:ext cx="2057400" cy="631455"/>
          </a:xfrm>
          <a:prstGeom prst="rect">
            <a:avLst/>
          </a:prstGeom>
          <a:noFill/>
          <a:ln w="12700">
            <a:noFill/>
            <a:miter lim="800000"/>
            <a:headEnd/>
            <a:tailEnd/>
          </a:ln>
          <a:effectLst/>
        </p:spPr>
        <p:txBody>
          <a:bodyPr>
            <a:spAutoFit/>
          </a:bodyPr>
          <a:lstStyle/>
          <a:p>
            <a:pPr algn="ctr">
              <a:lnSpc>
                <a:spcPct val="70000"/>
              </a:lnSpc>
              <a:spcBef>
                <a:spcPct val="50000"/>
              </a:spcBef>
            </a:pPr>
            <a:r>
              <a:rPr lang="en-US" sz="1800" b="1" dirty="0" smtClean="0">
                <a:solidFill>
                  <a:schemeClr val="tx2"/>
                </a:solidFill>
              </a:rPr>
              <a:t>Single gene</a:t>
            </a:r>
            <a:endParaRPr lang="en-US" sz="1800" b="1" dirty="0">
              <a:solidFill>
                <a:schemeClr val="tx2"/>
              </a:solidFill>
            </a:endParaRPr>
          </a:p>
          <a:p>
            <a:pPr algn="ctr">
              <a:lnSpc>
                <a:spcPct val="70000"/>
              </a:lnSpc>
              <a:spcBef>
                <a:spcPct val="50000"/>
              </a:spcBef>
            </a:pPr>
            <a:r>
              <a:rPr lang="en-US" sz="1800" b="1" dirty="0" smtClean="0">
                <a:solidFill>
                  <a:schemeClr val="tx2"/>
                </a:solidFill>
              </a:rPr>
              <a:t>(14%)</a:t>
            </a:r>
            <a:endParaRPr lang="en-US" sz="1800" b="1" dirty="0">
              <a:solidFill>
                <a:schemeClr val="tx2"/>
              </a:solidFill>
            </a:endParaRPr>
          </a:p>
        </p:txBody>
      </p:sp>
      <p:sp>
        <p:nvSpPr>
          <p:cNvPr id="891910" name="Text Box 6"/>
          <p:cNvSpPr txBox="1">
            <a:spLocks noChangeArrowheads="1"/>
          </p:cNvSpPr>
          <p:nvPr/>
        </p:nvSpPr>
        <p:spPr bwMode="auto">
          <a:xfrm>
            <a:off x="6134100" y="1687629"/>
            <a:ext cx="2286000" cy="631455"/>
          </a:xfrm>
          <a:prstGeom prst="rect">
            <a:avLst/>
          </a:prstGeom>
          <a:noFill/>
          <a:ln w="12700">
            <a:noFill/>
            <a:miter lim="800000"/>
            <a:headEnd/>
            <a:tailEnd/>
          </a:ln>
          <a:effectLst/>
        </p:spPr>
        <p:txBody>
          <a:bodyPr wrap="square">
            <a:spAutoFit/>
          </a:bodyPr>
          <a:lstStyle/>
          <a:p>
            <a:pPr algn="ctr">
              <a:lnSpc>
                <a:spcPct val="70000"/>
              </a:lnSpc>
              <a:spcBef>
                <a:spcPct val="50000"/>
              </a:spcBef>
            </a:pPr>
            <a:r>
              <a:rPr lang="en-US" sz="1800" b="1" dirty="0" smtClean="0">
                <a:solidFill>
                  <a:schemeClr val="tx2"/>
                </a:solidFill>
              </a:rPr>
              <a:t>Environmental</a:t>
            </a:r>
            <a:endParaRPr lang="en-US" sz="1800" b="1" dirty="0">
              <a:solidFill>
                <a:schemeClr val="tx2"/>
              </a:solidFill>
            </a:endParaRPr>
          </a:p>
          <a:p>
            <a:pPr algn="ctr">
              <a:lnSpc>
                <a:spcPct val="70000"/>
              </a:lnSpc>
              <a:spcBef>
                <a:spcPct val="50000"/>
              </a:spcBef>
            </a:pPr>
            <a:r>
              <a:rPr lang="en-US" sz="1800" b="1" dirty="0">
                <a:solidFill>
                  <a:schemeClr val="tx2"/>
                </a:solidFill>
              </a:rPr>
              <a:t>(10%)</a:t>
            </a:r>
          </a:p>
        </p:txBody>
      </p:sp>
      <p:sp>
        <p:nvSpPr>
          <p:cNvPr id="891911" name="Text Box 7"/>
          <p:cNvSpPr txBox="1">
            <a:spLocks noChangeArrowheads="1"/>
          </p:cNvSpPr>
          <p:nvPr/>
        </p:nvSpPr>
        <p:spPr bwMode="auto">
          <a:xfrm>
            <a:off x="3467100" y="5237616"/>
            <a:ext cx="2286000" cy="631455"/>
          </a:xfrm>
          <a:prstGeom prst="rect">
            <a:avLst/>
          </a:prstGeom>
          <a:noFill/>
          <a:ln w="12700">
            <a:noFill/>
            <a:miter lim="800000"/>
            <a:headEnd/>
            <a:tailEnd/>
          </a:ln>
          <a:effectLst/>
        </p:spPr>
        <p:txBody>
          <a:bodyPr>
            <a:spAutoFit/>
          </a:bodyPr>
          <a:lstStyle/>
          <a:p>
            <a:pPr algn="ctr">
              <a:lnSpc>
                <a:spcPct val="70000"/>
              </a:lnSpc>
              <a:spcBef>
                <a:spcPct val="50000"/>
              </a:spcBef>
            </a:pPr>
            <a:r>
              <a:rPr lang="en-US" sz="1800" b="1" dirty="0" smtClean="0">
                <a:solidFill>
                  <a:schemeClr val="tx2"/>
                </a:solidFill>
              </a:rPr>
              <a:t>Unknown* </a:t>
            </a:r>
            <a:endParaRPr lang="en-US" sz="1800" b="1" dirty="0">
              <a:solidFill>
                <a:schemeClr val="tx2"/>
              </a:solidFill>
            </a:endParaRPr>
          </a:p>
          <a:p>
            <a:pPr algn="ctr">
              <a:lnSpc>
                <a:spcPct val="70000"/>
              </a:lnSpc>
              <a:spcBef>
                <a:spcPct val="50000"/>
              </a:spcBef>
            </a:pPr>
            <a:r>
              <a:rPr lang="en-US" sz="1800" b="1" dirty="0" smtClean="0">
                <a:solidFill>
                  <a:schemeClr val="tx2"/>
                </a:solidFill>
              </a:rPr>
              <a:t>(66%)</a:t>
            </a:r>
            <a:endParaRPr lang="en-US" sz="1800" b="1" dirty="0">
              <a:solidFill>
                <a:schemeClr val="tx2"/>
              </a:solidFill>
            </a:endParaRPr>
          </a:p>
        </p:txBody>
      </p:sp>
      <p:sp>
        <p:nvSpPr>
          <p:cNvPr id="891912" name="Line 8"/>
          <p:cNvSpPr>
            <a:spLocks noChangeShapeType="1"/>
          </p:cNvSpPr>
          <p:nvPr/>
        </p:nvSpPr>
        <p:spPr bwMode="auto">
          <a:xfrm>
            <a:off x="2078182" y="2353508"/>
            <a:ext cx="647700" cy="468429"/>
          </a:xfrm>
          <a:prstGeom prst="line">
            <a:avLst/>
          </a:prstGeom>
          <a:noFill/>
          <a:ln w="38100">
            <a:solidFill>
              <a:srgbClr val="FF0000"/>
            </a:solidFill>
            <a:prstDash val="sysDot"/>
            <a:round/>
            <a:headEnd/>
            <a:tailEnd type="triangle" w="med" len="med"/>
          </a:ln>
          <a:effectLst/>
        </p:spPr>
        <p:txBody>
          <a:bodyPr/>
          <a:lstStyle/>
          <a:p>
            <a:endParaRPr lang="en-US">
              <a:solidFill>
                <a:schemeClr val="tx2"/>
              </a:solidFill>
            </a:endParaRPr>
          </a:p>
        </p:txBody>
      </p:sp>
      <p:sp>
        <p:nvSpPr>
          <p:cNvPr id="891914" name="Line 10"/>
          <p:cNvSpPr>
            <a:spLocks noChangeShapeType="1"/>
          </p:cNvSpPr>
          <p:nvPr/>
        </p:nvSpPr>
        <p:spPr bwMode="auto">
          <a:xfrm flipH="1">
            <a:off x="6286500" y="2364737"/>
            <a:ext cx="457200" cy="533400"/>
          </a:xfrm>
          <a:prstGeom prst="line">
            <a:avLst/>
          </a:prstGeom>
          <a:noFill/>
          <a:ln w="38100">
            <a:solidFill>
              <a:srgbClr val="FF0000"/>
            </a:solidFill>
            <a:prstDash val="sysDot"/>
            <a:round/>
            <a:headEnd/>
            <a:tailEnd type="triangle" w="med" len="med"/>
          </a:ln>
          <a:effectLst/>
        </p:spPr>
        <p:txBody>
          <a:bodyPr/>
          <a:lstStyle/>
          <a:p>
            <a:endParaRPr lang="en-US">
              <a:solidFill>
                <a:schemeClr val="tx2"/>
              </a:solidFill>
            </a:endParaRPr>
          </a:p>
        </p:txBody>
      </p:sp>
      <p:sp>
        <p:nvSpPr>
          <p:cNvPr id="891915" name="Text Box 11"/>
          <p:cNvSpPr txBox="1">
            <a:spLocks noChangeArrowheads="1"/>
          </p:cNvSpPr>
          <p:nvPr/>
        </p:nvSpPr>
        <p:spPr bwMode="auto">
          <a:xfrm>
            <a:off x="3467100" y="1687629"/>
            <a:ext cx="2362200" cy="631455"/>
          </a:xfrm>
          <a:prstGeom prst="rect">
            <a:avLst/>
          </a:prstGeom>
          <a:noFill/>
          <a:ln w="12700">
            <a:noFill/>
            <a:miter lim="800000"/>
            <a:headEnd/>
            <a:tailEnd/>
          </a:ln>
          <a:effectLst/>
        </p:spPr>
        <p:txBody>
          <a:bodyPr>
            <a:spAutoFit/>
          </a:bodyPr>
          <a:lstStyle/>
          <a:p>
            <a:pPr algn="ctr">
              <a:lnSpc>
                <a:spcPct val="70000"/>
              </a:lnSpc>
              <a:spcBef>
                <a:spcPct val="50000"/>
              </a:spcBef>
            </a:pPr>
            <a:r>
              <a:rPr lang="en-US" sz="1800" b="1" dirty="0" smtClean="0">
                <a:solidFill>
                  <a:schemeClr val="tx2"/>
                </a:solidFill>
              </a:rPr>
              <a:t>Chromosomal</a:t>
            </a:r>
            <a:endParaRPr lang="en-US" sz="1800" b="1" dirty="0">
              <a:solidFill>
                <a:schemeClr val="tx2"/>
              </a:solidFill>
            </a:endParaRPr>
          </a:p>
          <a:p>
            <a:pPr algn="ctr">
              <a:lnSpc>
                <a:spcPct val="70000"/>
              </a:lnSpc>
              <a:spcBef>
                <a:spcPct val="50000"/>
              </a:spcBef>
            </a:pPr>
            <a:r>
              <a:rPr lang="en-US" sz="1800" b="1" dirty="0">
                <a:solidFill>
                  <a:schemeClr val="tx2"/>
                </a:solidFill>
              </a:rPr>
              <a:t>(10%)</a:t>
            </a:r>
          </a:p>
        </p:txBody>
      </p:sp>
      <p:sp>
        <p:nvSpPr>
          <p:cNvPr id="891917" name="Line 13"/>
          <p:cNvSpPr>
            <a:spLocks noChangeShapeType="1"/>
          </p:cNvSpPr>
          <p:nvPr/>
        </p:nvSpPr>
        <p:spPr bwMode="auto">
          <a:xfrm flipH="1" flipV="1">
            <a:off x="4584834" y="4717177"/>
            <a:ext cx="12633" cy="399452"/>
          </a:xfrm>
          <a:prstGeom prst="line">
            <a:avLst/>
          </a:prstGeom>
          <a:noFill/>
          <a:ln w="38100">
            <a:solidFill>
              <a:srgbClr val="FF0000"/>
            </a:solidFill>
            <a:prstDash val="sysDot"/>
            <a:round/>
            <a:headEnd/>
            <a:tailEnd type="triangle" w="med" len="med"/>
          </a:ln>
          <a:effectLst/>
        </p:spPr>
        <p:txBody>
          <a:bodyPr/>
          <a:lstStyle/>
          <a:p>
            <a:endParaRPr lang="en-US">
              <a:solidFill>
                <a:schemeClr val="tx2"/>
              </a:solidFill>
            </a:endParaRPr>
          </a:p>
        </p:txBody>
      </p:sp>
      <p:sp>
        <p:nvSpPr>
          <p:cNvPr id="891918" name="Line 14"/>
          <p:cNvSpPr>
            <a:spLocks noChangeShapeType="1"/>
          </p:cNvSpPr>
          <p:nvPr/>
        </p:nvSpPr>
        <p:spPr bwMode="auto">
          <a:xfrm>
            <a:off x="4648200" y="2353507"/>
            <a:ext cx="0" cy="418429"/>
          </a:xfrm>
          <a:prstGeom prst="line">
            <a:avLst/>
          </a:prstGeom>
          <a:noFill/>
          <a:ln w="38100">
            <a:solidFill>
              <a:srgbClr val="FF0000"/>
            </a:solidFill>
            <a:prstDash val="sysDot"/>
            <a:round/>
            <a:headEnd/>
            <a:tailEnd type="triangle" w="med" len="med"/>
          </a:ln>
          <a:effectLst/>
        </p:spPr>
        <p:txBody>
          <a:bodyPr/>
          <a:lstStyle/>
          <a:p>
            <a:endParaRPr lang="en-US">
              <a:solidFill>
                <a:schemeClr val="tx2"/>
              </a:solidFill>
            </a:endParaRPr>
          </a:p>
        </p:txBody>
      </p:sp>
      <p:sp>
        <p:nvSpPr>
          <p:cNvPr id="3" name="TextBox 2"/>
          <p:cNvSpPr txBox="1"/>
          <p:nvPr/>
        </p:nvSpPr>
        <p:spPr>
          <a:xfrm>
            <a:off x="417540" y="5499739"/>
            <a:ext cx="5335560" cy="307777"/>
          </a:xfrm>
          <a:prstGeom prst="rect">
            <a:avLst/>
          </a:prstGeom>
          <a:noFill/>
        </p:spPr>
        <p:txBody>
          <a:bodyPr wrap="square" rtlCol="0">
            <a:spAutoFit/>
          </a:bodyPr>
          <a:lstStyle/>
          <a:p>
            <a:r>
              <a:rPr lang="en-US" sz="1400" b="1" dirty="0" smtClean="0">
                <a:solidFill>
                  <a:schemeClr val="tx2"/>
                </a:solidFill>
              </a:rPr>
              <a:t>* Includes multifactorial determination</a:t>
            </a:r>
            <a:endParaRPr lang="en-US" sz="1400" b="1" dirty="0">
              <a:solidFill>
                <a:schemeClr val="tx2"/>
              </a:solidFill>
            </a:endParaRPr>
          </a:p>
        </p:txBody>
      </p:sp>
      <p:sp>
        <p:nvSpPr>
          <p:cNvPr id="4" name="TextBox 3"/>
          <p:cNvSpPr txBox="1"/>
          <p:nvPr/>
        </p:nvSpPr>
        <p:spPr>
          <a:xfrm>
            <a:off x="-38100" y="5897054"/>
            <a:ext cx="9730292" cy="1169551"/>
          </a:xfrm>
          <a:prstGeom prst="rect">
            <a:avLst/>
          </a:prstGeom>
          <a:noFill/>
        </p:spPr>
        <p:txBody>
          <a:bodyPr wrap="none" rtlCol="0">
            <a:spAutoFit/>
          </a:bodyPr>
          <a:lstStyle/>
          <a:p>
            <a:r>
              <a:rPr lang="en-US" sz="1400" dirty="0" smtClean="0">
                <a:solidFill>
                  <a:schemeClr val="tx2"/>
                </a:solidFill>
              </a:rPr>
              <a:t>Source: </a:t>
            </a:r>
            <a:r>
              <a:rPr lang="en-US" sz="1400" dirty="0">
                <a:solidFill>
                  <a:schemeClr val="tx2"/>
                </a:solidFill>
              </a:rPr>
              <a:t>Nelson K, Holmes LB. Malformations due to presumed spontaneous mutations in newborn infants. N. Engl. J.</a:t>
            </a:r>
          </a:p>
          <a:p>
            <a:r>
              <a:rPr lang="en-US" sz="1400" dirty="0">
                <a:solidFill>
                  <a:schemeClr val="tx2"/>
                </a:solidFill>
              </a:rPr>
              <a:t>Med. 1989;320:19–23</a:t>
            </a:r>
            <a:r>
              <a:rPr lang="en-US" sz="1400" dirty="0" smtClean="0">
                <a:solidFill>
                  <a:schemeClr val="tx2"/>
                </a:solidFill>
              </a:rPr>
              <a:t>. ; Brent </a:t>
            </a:r>
            <a:r>
              <a:rPr lang="en-US" sz="1400" dirty="0">
                <a:solidFill>
                  <a:schemeClr val="tx2"/>
                </a:solidFill>
              </a:rPr>
              <a:t>RL. Environmental causes of human congenital malformations: the pediatrician’s role in </a:t>
            </a:r>
            <a:r>
              <a:rPr lang="en-US" sz="1400" dirty="0" smtClean="0">
                <a:solidFill>
                  <a:schemeClr val="tx2"/>
                </a:solidFill>
              </a:rPr>
              <a:t>                 </a:t>
            </a:r>
          </a:p>
          <a:p>
            <a:r>
              <a:rPr lang="en-US" sz="1400" dirty="0" smtClean="0">
                <a:solidFill>
                  <a:schemeClr val="tx2"/>
                </a:solidFill>
              </a:rPr>
              <a:t>dealing with these </a:t>
            </a:r>
            <a:r>
              <a:rPr lang="en-US" sz="1400" dirty="0">
                <a:solidFill>
                  <a:schemeClr val="tx2"/>
                </a:solidFill>
              </a:rPr>
              <a:t>complex clinical problems caused by a multiplicity of environmental and genetic factors. Pediatrics.</a:t>
            </a:r>
          </a:p>
          <a:p>
            <a:r>
              <a:rPr lang="en-US" sz="1400" dirty="0">
                <a:solidFill>
                  <a:schemeClr val="tx2"/>
                </a:solidFill>
              </a:rPr>
              <a:t>2004;113:957–68.</a:t>
            </a:r>
          </a:p>
          <a:p>
            <a:endParaRPr lang="en-US" sz="1400" dirty="0">
              <a:solidFill>
                <a:schemeClr val="tx2"/>
              </a:solidFill>
            </a:endParaRPr>
          </a:p>
        </p:txBody>
      </p:sp>
    </p:spTree>
    <p:extLst>
      <p:ext uri="{BB962C8B-B14F-4D97-AF65-F5344CB8AC3E}">
        <p14:creationId xmlns:p14="http://schemas.microsoft.com/office/powerpoint/2010/main" val="1602987096"/>
      </p:ext>
    </p:extLst>
  </p:cSld>
  <p:clrMapOvr>
    <a:masterClrMapping/>
  </p:clrMapOvr>
  <p:transition>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33400"/>
            <a:ext cx="8229600" cy="1325562"/>
          </a:xfrm>
        </p:spPr>
        <p:txBody>
          <a:bodyPr anchor="ctr">
            <a:noAutofit/>
          </a:bodyPr>
          <a:lstStyle/>
          <a:p>
            <a:pPr algn="ctr">
              <a:buClr>
                <a:schemeClr val="tx2"/>
              </a:buClr>
              <a:buSzPct val="65000"/>
            </a:pPr>
            <a:r>
              <a:rPr lang="en-US" sz="3200" b="1" dirty="0" smtClean="0">
                <a:solidFill>
                  <a:schemeClr val="tx2"/>
                </a:solidFill>
                <a:latin typeface="+mn-lt"/>
              </a:rPr>
              <a:t>Examples of known modifiable risk factors for birth </a:t>
            </a:r>
            <a:r>
              <a:rPr lang="en-US" sz="3200" b="1" dirty="0">
                <a:solidFill>
                  <a:schemeClr val="tx2"/>
                </a:solidFill>
                <a:latin typeface="+mn-lt"/>
              </a:rPr>
              <a:t>d</a:t>
            </a:r>
            <a:r>
              <a:rPr lang="en-US" sz="3200" b="1" dirty="0" smtClean="0">
                <a:solidFill>
                  <a:schemeClr val="tx2"/>
                </a:solidFill>
                <a:latin typeface="+mn-lt"/>
              </a:rPr>
              <a:t>efects</a:t>
            </a:r>
            <a:endParaRPr lang="en-US" sz="3200" dirty="0">
              <a:solidFill>
                <a:schemeClr val="tx2"/>
              </a:solidFill>
              <a:latin typeface="+mn-lt"/>
            </a:endParaRPr>
          </a:p>
        </p:txBody>
      </p:sp>
      <p:sp>
        <p:nvSpPr>
          <p:cNvPr id="12" name="TextBox 11"/>
          <p:cNvSpPr txBox="1"/>
          <p:nvPr/>
        </p:nvSpPr>
        <p:spPr>
          <a:xfrm>
            <a:off x="838200" y="2056188"/>
            <a:ext cx="3657600" cy="2708434"/>
          </a:xfrm>
          <a:prstGeom prst="rect">
            <a:avLst/>
          </a:prstGeom>
          <a:noFill/>
        </p:spPr>
        <p:txBody>
          <a:bodyPr wrap="square" rtlCol="0">
            <a:spAutoFit/>
          </a:bodyPr>
          <a:lstStyle/>
          <a:p>
            <a:pPr marL="342900" indent="-342900">
              <a:buClr>
                <a:schemeClr val="tx2"/>
              </a:buClr>
              <a:buSzPct val="65000"/>
              <a:buFont typeface="Wingdings" panose="05000000000000000000" pitchFamily="2" charset="2"/>
              <a:buChar char="q"/>
            </a:pPr>
            <a:r>
              <a:rPr lang="en-US" sz="2400" b="1" dirty="0" smtClean="0">
                <a:solidFill>
                  <a:schemeClr val="tx2"/>
                </a:solidFill>
              </a:rPr>
              <a:t>Infections</a:t>
            </a:r>
            <a:r>
              <a:rPr lang="en-US" sz="2200" b="1" dirty="0" smtClean="0">
                <a:solidFill>
                  <a:schemeClr val="tx2"/>
                </a:solidFill>
              </a:rPr>
              <a:t> </a:t>
            </a:r>
          </a:p>
          <a:p>
            <a:pPr marL="800100" lvl="1" indent="-342900">
              <a:buClr>
                <a:schemeClr val="tx2"/>
              </a:buClr>
              <a:buSzPct val="65000"/>
              <a:buFont typeface="Arial" panose="020B0604020202020204" pitchFamily="34" charset="0"/>
              <a:buChar char="•"/>
            </a:pPr>
            <a:r>
              <a:rPr lang="en-US" sz="2000" b="1" dirty="0" smtClean="0">
                <a:solidFill>
                  <a:schemeClr val="tx2"/>
                </a:solidFill>
              </a:rPr>
              <a:t>Rubella</a:t>
            </a:r>
          </a:p>
          <a:p>
            <a:pPr marL="800100" lvl="1" indent="-342900">
              <a:buClr>
                <a:schemeClr val="tx2"/>
              </a:buClr>
              <a:buSzPct val="65000"/>
              <a:buFont typeface="Arial" panose="020B0604020202020204" pitchFamily="34" charset="0"/>
              <a:buChar char="•"/>
            </a:pPr>
            <a:r>
              <a:rPr lang="en-US" sz="2000" b="1" dirty="0" smtClean="0">
                <a:solidFill>
                  <a:schemeClr val="tx2"/>
                </a:solidFill>
              </a:rPr>
              <a:t>Varicella </a:t>
            </a:r>
          </a:p>
          <a:p>
            <a:pPr marL="800100" lvl="1" indent="-342900">
              <a:buClr>
                <a:schemeClr val="tx2"/>
              </a:buClr>
              <a:buSzPct val="65000"/>
              <a:buFont typeface="Arial" panose="020B0604020202020204" pitchFamily="34" charset="0"/>
              <a:buChar char="•"/>
            </a:pPr>
            <a:endParaRPr lang="en-US" sz="2200" b="1" dirty="0" smtClean="0">
              <a:solidFill>
                <a:schemeClr val="tx2"/>
              </a:solidFill>
            </a:endParaRPr>
          </a:p>
          <a:p>
            <a:pPr marL="285750" indent="-285750">
              <a:buClr>
                <a:schemeClr val="tx2"/>
              </a:buClr>
              <a:buSzPct val="65000"/>
              <a:buFont typeface="Wingdings" panose="05000000000000000000" pitchFamily="2" charset="2"/>
              <a:buChar char="q"/>
            </a:pPr>
            <a:r>
              <a:rPr lang="en-US" sz="2400" b="1" dirty="0" smtClean="0">
                <a:solidFill>
                  <a:schemeClr val="tx2"/>
                </a:solidFill>
              </a:rPr>
              <a:t>Lifestyle and vitamins</a:t>
            </a:r>
          </a:p>
          <a:p>
            <a:pPr marL="800100" lvl="1" indent="-342900">
              <a:buClr>
                <a:schemeClr val="tx2"/>
              </a:buClr>
              <a:buSzPct val="65000"/>
              <a:buFont typeface="Arial" panose="020B0604020202020204" pitchFamily="34" charset="0"/>
              <a:buChar char="•"/>
            </a:pPr>
            <a:r>
              <a:rPr lang="en-US" sz="2000" b="1" dirty="0" smtClean="0">
                <a:solidFill>
                  <a:schemeClr val="tx2"/>
                </a:solidFill>
              </a:rPr>
              <a:t>Alcohol </a:t>
            </a:r>
          </a:p>
          <a:p>
            <a:pPr marL="800100" lvl="1" indent="-342900">
              <a:buClr>
                <a:schemeClr val="tx2"/>
              </a:buClr>
              <a:buSzPct val="65000"/>
              <a:buFont typeface="Arial" panose="020B0604020202020204" pitchFamily="34" charset="0"/>
              <a:buChar char="•"/>
            </a:pPr>
            <a:r>
              <a:rPr lang="en-US" sz="2000" b="1" dirty="0" smtClean="0">
                <a:solidFill>
                  <a:schemeClr val="tx2"/>
                </a:solidFill>
              </a:rPr>
              <a:t>Cigarette smoke</a:t>
            </a:r>
          </a:p>
          <a:p>
            <a:pPr marL="800100" lvl="1" indent="-342900">
              <a:buClr>
                <a:schemeClr val="tx2"/>
              </a:buClr>
              <a:buSzPct val="65000"/>
              <a:buFont typeface="Arial" panose="020B0604020202020204" pitchFamily="34" charset="0"/>
              <a:buChar char="•"/>
            </a:pPr>
            <a:r>
              <a:rPr lang="en-US" sz="2000" b="1" dirty="0" smtClean="0">
                <a:solidFill>
                  <a:schemeClr val="tx2"/>
                </a:solidFill>
              </a:rPr>
              <a:t>Folate insufficiency</a:t>
            </a:r>
          </a:p>
        </p:txBody>
      </p:sp>
      <p:sp>
        <p:nvSpPr>
          <p:cNvPr id="3" name="TextBox 2"/>
          <p:cNvSpPr txBox="1"/>
          <p:nvPr/>
        </p:nvSpPr>
        <p:spPr>
          <a:xfrm>
            <a:off x="4648200" y="2057400"/>
            <a:ext cx="4191000" cy="2800767"/>
          </a:xfrm>
          <a:prstGeom prst="rect">
            <a:avLst/>
          </a:prstGeom>
          <a:noFill/>
        </p:spPr>
        <p:txBody>
          <a:bodyPr wrap="square" rtlCol="0">
            <a:spAutoFit/>
          </a:bodyPr>
          <a:lstStyle/>
          <a:p>
            <a:pPr marL="285750" indent="-285750">
              <a:buClr>
                <a:schemeClr val="tx2"/>
              </a:buClr>
              <a:buSzPct val="65000"/>
              <a:buFont typeface="Wingdings" panose="05000000000000000000" pitchFamily="2" charset="2"/>
              <a:buChar char="q"/>
            </a:pPr>
            <a:r>
              <a:rPr lang="en-US" sz="2400" b="1" dirty="0" smtClean="0">
                <a:solidFill>
                  <a:schemeClr val="tx2"/>
                </a:solidFill>
              </a:rPr>
              <a:t>Medications</a:t>
            </a:r>
          </a:p>
          <a:p>
            <a:pPr marL="800100" lvl="1" indent="-342900">
              <a:buClr>
                <a:schemeClr val="tx2"/>
              </a:buClr>
              <a:buSzPct val="65000"/>
              <a:buFont typeface="Arial" panose="020B0604020202020204" pitchFamily="34" charset="0"/>
              <a:buChar char="•"/>
            </a:pPr>
            <a:r>
              <a:rPr lang="en-US" sz="2000" b="1" dirty="0" smtClean="0">
                <a:solidFill>
                  <a:schemeClr val="tx2"/>
                </a:solidFill>
              </a:rPr>
              <a:t>Retinoic acid</a:t>
            </a:r>
          </a:p>
          <a:p>
            <a:pPr marL="800100" lvl="1" indent="-342900">
              <a:buClr>
                <a:schemeClr val="tx2"/>
              </a:buClr>
              <a:buSzPct val="65000"/>
              <a:buFont typeface="Arial" panose="020B0604020202020204" pitchFamily="34" charset="0"/>
              <a:buChar char="•"/>
            </a:pPr>
            <a:r>
              <a:rPr lang="en-US" sz="2000" b="1" dirty="0" err="1" smtClean="0">
                <a:solidFill>
                  <a:schemeClr val="tx2"/>
                </a:solidFill>
              </a:rPr>
              <a:t>Antiseizure</a:t>
            </a:r>
            <a:r>
              <a:rPr lang="en-US" sz="2000" b="1" dirty="0" smtClean="0">
                <a:solidFill>
                  <a:schemeClr val="tx2"/>
                </a:solidFill>
              </a:rPr>
              <a:t> medications</a:t>
            </a:r>
          </a:p>
          <a:p>
            <a:pPr marL="285750" indent="-285750">
              <a:buClr>
                <a:schemeClr val="tx2"/>
              </a:buClr>
              <a:buSzPct val="65000"/>
              <a:buFont typeface="Wingdings" panose="05000000000000000000" pitchFamily="2" charset="2"/>
              <a:buChar char="q"/>
            </a:pPr>
            <a:endParaRPr lang="en-US" sz="2400" b="1" dirty="0">
              <a:solidFill>
                <a:schemeClr val="tx2"/>
              </a:solidFill>
            </a:endParaRPr>
          </a:p>
          <a:p>
            <a:pPr marL="285750" indent="-285750">
              <a:buClr>
                <a:schemeClr val="tx2"/>
              </a:buClr>
              <a:buSzPct val="65000"/>
              <a:buFont typeface="Wingdings" panose="05000000000000000000" pitchFamily="2" charset="2"/>
              <a:buChar char="q"/>
            </a:pPr>
            <a:r>
              <a:rPr lang="en-US" sz="2400" b="1" dirty="0" smtClean="0">
                <a:solidFill>
                  <a:schemeClr val="tx2"/>
                </a:solidFill>
              </a:rPr>
              <a:t>Maternal </a:t>
            </a:r>
            <a:r>
              <a:rPr lang="en-US" sz="2400" b="1" dirty="0">
                <a:solidFill>
                  <a:schemeClr val="tx2"/>
                </a:solidFill>
              </a:rPr>
              <a:t>Diseases and Conditions</a:t>
            </a:r>
          </a:p>
          <a:p>
            <a:pPr marL="800100" lvl="1" indent="-342900">
              <a:buClr>
                <a:schemeClr val="tx2"/>
              </a:buClr>
              <a:buSzPct val="65000"/>
              <a:buFont typeface="Arial" panose="020B0604020202020204" pitchFamily="34" charset="0"/>
              <a:buChar char="•"/>
            </a:pPr>
            <a:r>
              <a:rPr lang="en-US" sz="2000" b="1" dirty="0">
                <a:solidFill>
                  <a:schemeClr val="tx2"/>
                </a:solidFill>
              </a:rPr>
              <a:t>Diabetes</a:t>
            </a:r>
          </a:p>
          <a:p>
            <a:pPr marL="800100" lvl="1" indent="-342900">
              <a:buClr>
                <a:schemeClr val="tx2"/>
              </a:buClr>
              <a:buSzPct val="65000"/>
              <a:buFont typeface="Arial" panose="020B0604020202020204" pitchFamily="34" charset="0"/>
              <a:buChar char="•"/>
            </a:pPr>
            <a:r>
              <a:rPr lang="en-US" sz="2000" b="1" dirty="0" smtClean="0">
                <a:solidFill>
                  <a:schemeClr val="tx2"/>
                </a:solidFill>
              </a:rPr>
              <a:t>Obesity, overweight</a:t>
            </a:r>
          </a:p>
        </p:txBody>
      </p:sp>
      <p:sp>
        <p:nvSpPr>
          <p:cNvPr id="4" name="TextBox 3"/>
          <p:cNvSpPr txBox="1"/>
          <p:nvPr/>
        </p:nvSpPr>
        <p:spPr>
          <a:xfrm>
            <a:off x="3238214" y="5029323"/>
            <a:ext cx="2480166" cy="1354217"/>
          </a:xfrm>
          <a:prstGeom prst="rect">
            <a:avLst/>
          </a:prstGeom>
          <a:noFill/>
        </p:spPr>
        <p:txBody>
          <a:bodyPr wrap="none" rtlCol="0">
            <a:spAutoFit/>
          </a:bodyPr>
          <a:lstStyle/>
          <a:p>
            <a:pPr marL="342900" indent="-342900">
              <a:buClr>
                <a:schemeClr val="tx2"/>
              </a:buClr>
              <a:buSzPct val="65000"/>
              <a:buFont typeface="Wingdings" panose="05000000000000000000" pitchFamily="2" charset="2"/>
              <a:buChar char="q"/>
            </a:pPr>
            <a:r>
              <a:rPr lang="en-US" sz="2400" b="1" dirty="0" smtClean="0">
                <a:solidFill>
                  <a:schemeClr val="tx2"/>
                </a:solidFill>
              </a:rPr>
              <a:t>Others</a:t>
            </a:r>
          </a:p>
          <a:p>
            <a:pPr marL="800100" lvl="1" indent="-342900">
              <a:buClr>
                <a:schemeClr val="tx2"/>
              </a:buClr>
              <a:buSzPct val="65000"/>
              <a:buFont typeface="Arial" panose="020B0604020202020204" pitchFamily="34" charset="0"/>
              <a:buChar char="•"/>
            </a:pPr>
            <a:r>
              <a:rPr lang="en-US" sz="2000" b="1" dirty="0" smtClean="0">
                <a:solidFill>
                  <a:schemeClr val="tx2"/>
                </a:solidFill>
              </a:rPr>
              <a:t>Hyperthermia</a:t>
            </a:r>
          </a:p>
          <a:p>
            <a:pPr marL="800100" lvl="1" indent="-342900">
              <a:buClr>
                <a:schemeClr val="tx2"/>
              </a:buClr>
              <a:buSzPct val="65000"/>
              <a:buFont typeface="Arial" panose="020B0604020202020204" pitchFamily="34" charset="0"/>
              <a:buChar char="•"/>
            </a:pPr>
            <a:r>
              <a:rPr lang="en-US" sz="2000" b="1" dirty="0" smtClean="0">
                <a:solidFill>
                  <a:schemeClr val="tx2"/>
                </a:solidFill>
              </a:rPr>
              <a:t>Mercury</a:t>
            </a:r>
          </a:p>
          <a:p>
            <a:pPr>
              <a:buClr>
                <a:schemeClr val="tx2"/>
              </a:buClr>
              <a:buSzPct val="65000"/>
            </a:pPr>
            <a:endParaRPr lang="en-US" dirty="0">
              <a:solidFill>
                <a:schemeClr val="tx2"/>
              </a:solidFill>
            </a:endParaRPr>
          </a:p>
        </p:txBody>
      </p:sp>
    </p:spTree>
    <p:extLst>
      <p:ext uri="{BB962C8B-B14F-4D97-AF65-F5344CB8AC3E}">
        <p14:creationId xmlns:p14="http://schemas.microsoft.com/office/powerpoint/2010/main" val="2679362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n-US" sz="2800" b="1" dirty="0" smtClean="0">
                <a:solidFill>
                  <a:schemeClr val="tx2"/>
                </a:solidFill>
                <a:latin typeface="+mn-lt"/>
              </a:rPr>
              <a:t>Birth  defects: five “take home messages”</a:t>
            </a:r>
            <a:br>
              <a:rPr lang="en-US" sz="2800" b="1" dirty="0" smtClean="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a:bodyPr>
          <a:lstStyle/>
          <a:p>
            <a:pPr marL="457200" indent="-457200">
              <a:spcAft>
                <a:spcPts val="1200"/>
              </a:spcAft>
              <a:buFont typeface="+mj-lt"/>
              <a:buAutoNum type="arabicPeriod"/>
            </a:pPr>
            <a:r>
              <a:rPr lang="en-US" sz="2400" b="1" dirty="0" smtClean="0">
                <a:solidFill>
                  <a:schemeClr val="tx2"/>
                </a:solidFill>
              </a:rPr>
              <a:t>Birth defects: a specific group under the category  congenital conditions</a:t>
            </a:r>
          </a:p>
          <a:p>
            <a:pPr marL="457200" indent="-457200">
              <a:spcAft>
                <a:spcPts val="1200"/>
              </a:spcAft>
              <a:buFont typeface="+mj-lt"/>
              <a:buAutoNum type="arabicPeriod"/>
            </a:pPr>
            <a:r>
              <a:rPr lang="en-US" sz="2400" b="1" dirty="0" smtClean="0">
                <a:solidFill>
                  <a:schemeClr val="tx2"/>
                </a:solidFill>
              </a:rPr>
              <a:t>Etiology:  </a:t>
            </a:r>
            <a:r>
              <a:rPr lang="en-US" sz="2400" b="1" dirty="0">
                <a:solidFill>
                  <a:schemeClr val="tx2"/>
                </a:solidFill>
              </a:rPr>
              <a:t>increasing knowledge allows for new opportunities for prevention </a:t>
            </a:r>
          </a:p>
          <a:p>
            <a:pPr marL="457200" indent="-457200">
              <a:spcAft>
                <a:spcPts val="1200"/>
              </a:spcAft>
              <a:buFont typeface="+mj-lt"/>
              <a:buAutoNum type="arabicPeriod"/>
            </a:pPr>
            <a:r>
              <a:rPr lang="en-US" sz="2400" b="1" dirty="0" smtClean="0">
                <a:solidFill>
                  <a:schemeClr val="tx2"/>
                </a:solidFill>
              </a:rPr>
              <a:t>Burden:  high globally; proportionally increasing in low and middle resource countries</a:t>
            </a:r>
          </a:p>
          <a:p>
            <a:pPr marL="457200" indent="-457200">
              <a:spcAft>
                <a:spcPts val="1200"/>
              </a:spcAft>
              <a:buFont typeface="+mj-lt"/>
              <a:buAutoNum type="arabicPeriod"/>
            </a:pPr>
            <a:r>
              <a:rPr lang="en-US" sz="2400" b="1" dirty="0" smtClean="0">
                <a:solidFill>
                  <a:schemeClr val="tx2"/>
                </a:solidFill>
              </a:rPr>
              <a:t>Interventions:  decrease the burden, implement widely</a:t>
            </a:r>
          </a:p>
          <a:p>
            <a:pPr marL="457200" indent="-457200">
              <a:spcAft>
                <a:spcPts val="1200"/>
              </a:spcAft>
              <a:buFont typeface="+mj-lt"/>
              <a:buAutoNum type="arabicPeriod"/>
            </a:pPr>
            <a:r>
              <a:rPr lang="en-US" sz="2400" b="1" dirty="0" smtClean="0">
                <a:solidFill>
                  <a:schemeClr val="tx2"/>
                </a:solidFill>
              </a:rPr>
              <a:t>Public health surveillance:  a necessary and powerful tool </a:t>
            </a:r>
          </a:p>
        </p:txBody>
      </p:sp>
    </p:spTree>
    <p:extLst>
      <p:ext uri="{BB962C8B-B14F-4D97-AF65-F5344CB8AC3E}">
        <p14:creationId xmlns:p14="http://schemas.microsoft.com/office/powerpoint/2010/main" val="360273617"/>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8099" y="87665"/>
            <a:ext cx="9144000" cy="1447800"/>
          </a:xfrm>
        </p:spPr>
        <p:txBody>
          <a:bodyPr>
            <a:normAutofit/>
          </a:bodyPr>
          <a:lstStyle/>
          <a:p>
            <a:pPr algn="ctr"/>
            <a:r>
              <a:rPr lang="en-US" sz="2800" b="1" dirty="0" smtClean="0">
                <a:solidFill>
                  <a:schemeClr val="tx2"/>
                </a:solidFill>
                <a:latin typeface="+mn-lt"/>
              </a:rPr>
              <a:t>Risk factors and relative risks</a:t>
            </a:r>
            <a:endParaRPr lang="en-US" sz="2800" b="1" u="sng" dirty="0">
              <a:solidFill>
                <a:schemeClr val="tx2"/>
              </a:solidFill>
              <a:latin typeface="+mn-lt"/>
            </a:endParaRPr>
          </a:p>
        </p:txBody>
      </p:sp>
      <p:graphicFrame>
        <p:nvGraphicFramePr>
          <p:cNvPr id="6" name="Segnaposto contenuto 5"/>
          <p:cNvGraphicFramePr>
            <a:graphicFrameLocks noGrp="1"/>
          </p:cNvGraphicFramePr>
          <p:nvPr>
            <p:ph idx="1"/>
            <p:extLst>
              <p:ext uri="{D42A27DB-BD31-4B8C-83A1-F6EECF244321}">
                <p14:modId xmlns:p14="http://schemas.microsoft.com/office/powerpoint/2010/main" val="2953437633"/>
              </p:ext>
            </p:extLst>
          </p:nvPr>
        </p:nvGraphicFramePr>
        <p:xfrm>
          <a:off x="533400" y="1295401"/>
          <a:ext cx="8153399" cy="3859563"/>
        </p:xfrm>
        <a:graphic>
          <a:graphicData uri="http://schemas.openxmlformats.org/drawingml/2006/table">
            <a:tbl>
              <a:tblPr firstRow="1" bandRow="1">
                <a:tableStyleId>{5C22544A-7EE6-4342-B048-85BDC9FD1C3A}</a:tableStyleId>
              </a:tblPr>
              <a:tblGrid>
                <a:gridCol w="3200400"/>
                <a:gridCol w="2895600"/>
                <a:gridCol w="2057399"/>
              </a:tblGrid>
              <a:tr h="883923">
                <a:tc>
                  <a:txBody>
                    <a:bodyPr/>
                    <a:lstStyle/>
                    <a:p>
                      <a:pPr algn="ctr"/>
                      <a:r>
                        <a:rPr lang="en-US" sz="2000" b="1" noProof="0" dirty="0" smtClean="0">
                          <a:solidFill>
                            <a:schemeClr val="bg2"/>
                          </a:solidFill>
                        </a:rPr>
                        <a:t>Risk factor</a:t>
                      </a:r>
                      <a:endParaRPr lang="en-US" sz="2000" b="1" noProof="0" dirty="0">
                        <a:solidFill>
                          <a:schemeClr val="bg2"/>
                        </a:solidFill>
                      </a:endParaRPr>
                    </a:p>
                  </a:txBody>
                  <a:tcPr anchor="ctr">
                    <a:solidFill>
                      <a:srgbClr val="0070C0"/>
                    </a:solidFill>
                  </a:tcPr>
                </a:tc>
                <a:tc>
                  <a:txBody>
                    <a:bodyPr/>
                    <a:lstStyle/>
                    <a:p>
                      <a:pPr algn="ctr"/>
                      <a:r>
                        <a:rPr lang="en-US" sz="2000" b="1" dirty="0" smtClean="0">
                          <a:solidFill>
                            <a:schemeClr val="bg2"/>
                          </a:solidFill>
                        </a:rPr>
                        <a:t>Related Birth Defect</a:t>
                      </a:r>
                      <a:endParaRPr lang="en-US" sz="2000" b="1" noProof="0" dirty="0">
                        <a:solidFill>
                          <a:schemeClr val="bg2"/>
                        </a:solidFill>
                      </a:endParaRPr>
                    </a:p>
                  </a:txBody>
                  <a:tcPr anchor="ctr">
                    <a:solidFill>
                      <a:srgbClr val="0070C0"/>
                    </a:solidFill>
                  </a:tcPr>
                </a:tc>
                <a:tc>
                  <a:txBody>
                    <a:bodyPr/>
                    <a:lstStyle/>
                    <a:p>
                      <a:pPr algn="ctr"/>
                      <a:r>
                        <a:rPr lang="en-US" sz="2000" b="1" noProof="0" dirty="0" smtClean="0">
                          <a:solidFill>
                            <a:schemeClr val="bg2"/>
                          </a:solidFill>
                        </a:rPr>
                        <a:t>Relative</a:t>
                      </a:r>
                      <a:r>
                        <a:rPr lang="en-US" sz="2000" b="1" baseline="0" noProof="0" dirty="0" smtClean="0">
                          <a:solidFill>
                            <a:schemeClr val="bg2"/>
                          </a:solidFill>
                        </a:rPr>
                        <a:t> Risk *</a:t>
                      </a:r>
                    </a:p>
                    <a:p>
                      <a:pPr algn="ctr"/>
                      <a:r>
                        <a:rPr lang="en-US" sz="2000" b="1" baseline="0" noProof="0" dirty="0" smtClean="0">
                          <a:solidFill>
                            <a:schemeClr val="bg2"/>
                          </a:solidFill>
                        </a:rPr>
                        <a:t>(95%  CI)</a:t>
                      </a:r>
                      <a:endParaRPr lang="en-US" sz="2000" b="1" noProof="0" dirty="0">
                        <a:solidFill>
                          <a:schemeClr val="bg2"/>
                        </a:solidFill>
                      </a:endParaRPr>
                    </a:p>
                  </a:txBody>
                  <a:tcPr anchor="ctr">
                    <a:solidFill>
                      <a:srgbClr val="0070C0"/>
                    </a:solidFill>
                  </a:tcPr>
                </a:tc>
              </a:tr>
              <a:tr h="495940">
                <a:tc>
                  <a:txBody>
                    <a:bodyPr/>
                    <a:lstStyle/>
                    <a:p>
                      <a:pPr algn="l"/>
                      <a:r>
                        <a:rPr lang="en-US" sz="2000" b="1" noProof="0" dirty="0" smtClean="0">
                          <a:solidFill>
                            <a:schemeClr val="tx2"/>
                          </a:solidFill>
                        </a:rPr>
                        <a:t>Insufficient  folic acid</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Neural tube defects</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3.57</a:t>
                      </a:r>
                      <a:r>
                        <a:rPr lang="en-US" sz="2000" b="1" baseline="0" noProof="0" dirty="0" smtClean="0">
                          <a:solidFill>
                            <a:schemeClr val="tx2"/>
                          </a:solidFill>
                        </a:rPr>
                        <a:t> (1.92-6.67)</a:t>
                      </a:r>
                      <a:endParaRPr lang="en-US" sz="2000" b="1" noProof="0" dirty="0">
                        <a:solidFill>
                          <a:schemeClr val="tx2"/>
                        </a:solidFill>
                      </a:endParaRPr>
                    </a:p>
                  </a:txBody>
                  <a:tcPr anchor="ctr"/>
                </a:tc>
              </a:tr>
              <a:tr h="495940">
                <a:tc>
                  <a:txBody>
                    <a:bodyPr/>
                    <a:lstStyle/>
                    <a:p>
                      <a:pPr algn="l"/>
                      <a:r>
                        <a:rPr lang="en-US" sz="2000" b="1" noProof="0" dirty="0" smtClean="0">
                          <a:solidFill>
                            <a:schemeClr val="tx2"/>
                          </a:solidFill>
                        </a:rPr>
                        <a:t>Hyperthermia</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Neural tube defects</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2.90  (2.22</a:t>
                      </a:r>
                      <a:r>
                        <a:rPr lang="en-US" sz="2000" b="1" baseline="0" noProof="0" dirty="0" smtClean="0">
                          <a:solidFill>
                            <a:schemeClr val="tx2"/>
                          </a:solidFill>
                        </a:rPr>
                        <a:t>-3.79)</a:t>
                      </a:r>
                      <a:endParaRPr lang="en-US" sz="2000" b="1" noProof="0" dirty="0">
                        <a:solidFill>
                          <a:schemeClr val="tx2"/>
                        </a:solidFill>
                      </a:endParaRPr>
                    </a:p>
                  </a:txBody>
                  <a:tcPr anchor="ctr"/>
                </a:tc>
              </a:tr>
              <a:tr h="495940">
                <a:tc>
                  <a:txBody>
                    <a:bodyPr/>
                    <a:lstStyle/>
                    <a:p>
                      <a:pPr algn="l"/>
                      <a:r>
                        <a:rPr lang="en-US" sz="2000" b="1" noProof="0" dirty="0" err="1" smtClean="0">
                          <a:solidFill>
                            <a:schemeClr val="tx2"/>
                          </a:solidFill>
                        </a:rPr>
                        <a:t>Valproic</a:t>
                      </a:r>
                      <a:r>
                        <a:rPr lang="en-US" sz="2000" b="1" noProof="0" dirty="0" smtClean="0">
                          <a:solidFill>
                            <a:schemeClr val="tx2"/>
                          </a:solidFill>
                        </a:rPr>
                        <a:t> acid </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Spina bifida </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12.7</a:t>
                      </a:r>
                      <a:r>
                        <a:rPr lang="en-US" sz="2000" b="1" baseline="0" noProof="0" dirty="0" smtClean="0">
                          <a:solidFill>
                            <a:schemeClr val="tx2"/>
                          </a:solidFill>
                        </a:rPr>
                        <a:t> (7.7-20.7)</a:t>
                      </a:r>
                      <a:endParaRPr lang="en-US" sz="2000" b="1" noProof="0" dirty="0">
                        <a:solidFill>
                          <a:schemeClr val="tx2"/>
                        </a:solidFill>
                      </a:endParaRPr>
                    </a:p>
                  </a:txBody>
                  <a:tcPr anchor="ctr"/>
                </a:tc>
              </a:tr>
              <a:tr h="495940">
                <a:tc>
                  <a:txBody>
                    <a:bodyPr/>
                    <a:lstStyle/>
                    <a:p>
                      <a:pPr algn="l"/>
                      <a:r>
                        <a:rPr lang="en-US" sz="2000" b="1" noProof="0" dirty="0" smtClean="0">
                          <a:solidFill>
                            <a:schemeClr val="tx2"/>
                          </a:solidFill>
                        </a:rPr>
                        <a:t>Obesity</a:t>
                      </a:r>
                      <a:r>
                        <a:rPr lang="en-US" sz="2000" b="1" baseline="30000" noProof="0" dirty="0" smtClean="0">
                          <a:solidFill>
                            <a:schemeClr val="tx2"/>
                          </a:solidFill>
                        </a:rPr>
                        <a:t>@</a:t>
                      </a:r>
                      <a:r>
                        <a:rPr lang="en-US" sz="2000" b="1" noProof="0" dirty="0" smtClean="0">
                          <a:solidFill>
                            <a:schemeClr val="tx2"/>
                          </a:solidFill>
                        </a:rPr>
                        <a:t>, severe (BMI</a:t>
                      </a:r>
                      <a:r>
                        <a:rPr lang="en-US" sz="2000" b="1" noProof="0" dirty="0" smtClean="0">
                          <a:solidFill>
                            <a:schemeClr val="tx2"/>
                          </a:solidFill>
                          <a:sym typeface="Symbol"/>
                        </a:rPr>
                        <a:t></a:t>
                      </a:r>
                      <a:r>
                        <a:rPr lang="en-US" sz="2000" b="1" noProof="0" dirty="0" smtClean="0">
                          <a:solidFill>
                            <a:schemeClr val="tx2"/>
                          </a:solidFill>
                        </a:rPr>
                        <a:t>35)</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Congenital heart defects</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1.38 </a:t>
                      </a:r>
                      <a:r>
                        <a:rPr lang="en-US" sz="2000" b="1" baseline="0" noProof="0" dirty="0" smtClean="0">
                          <a:solidFill>
                            <a:schemeClr val="tx2"/>
                          </a:solidFill>
                        </a:rPr>
                        <a:t> (1.20-1.59)</a:t>
                      </a:r>
                      <a:endParaRPr lang="en-US" sz="2000" b="1" noProof="0" dirty="0">
                        <a:solidFill>
                          <a:schemeClr val="tx2"/>
                        </a:solidFill>
                      </a:endParaRPr>
                    </a:p>
                  </a:txBody>
                  <a:tcPr anchor="ctr"/>
                </a:tc>
              </a:tr>
              <a:tr h="495940">
                <a:tc>
                  <a:txBody>
                    <a:bodyPr/>
                    <a:lstStyle/>
                    <a:p>
                      <a:pPr algn="l"/>
                      <a:r>
                        <a:rPr lang="en-US" sz="2000" b="1" noProof="0" dirty="0" smtClean="0">
                          <a:solidFill>
                            <a:schemeClr val="tx2"/>
                          </a:solidFill>
                        </a:rPr>
                        <a:t>Diabetes</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Congenital heart defects</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3.8 (3.0-4.9)</a:t>
                      </a:r>
                      <a:endParaRPr lang="en-US" sz="2000" b="1" noProof="0" dirty="0">
                        <a:solidFill>
                          <a:schemeClr val="tx2"/>
                        </a:solidFill>
                      </a:endParaRPr>
                    </a:p>
                  </a:txBody>
                  <a:tcPr anchor="ctr"/>
                </a:tc>
              </a:tr>
              <a:tr h="495940">
                <a:tc>
                  <a:txBody>
                    <a:bodyPr/>
                    <a:lstStyle/>
                    <a:p>
                      <a:pPr algn="l"/>
                      <a:r>
                        <a:rPr lang="en-US" sz="2000" b="1" noProof="0" dirty="0" smtClean="0">
                          <a:solidFill>
                            <a:schemeClr val="tx2"/>
                          </a:solidFill>
                        </a:rPr>
                        <a:t>Smoking </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Cleft lip w/out</a:t>
                      </a:r>
                      <a:r>
                        <a:rPr lang="en-US" sz="2000" b="1" baseline="0" noProof="0" dirty="0" smtClean="0">
                          <a:solidFill>
                            <a:schemeClr val="tx2"/>
                          </a:solidFill>
                        </a:rPr>
                        <a:t> palate</a:t>
                      </a:r>
                      <a:endParaRPr lang="en-US" sz="2000" b="1" noProof="0" dirty="0">
                        <a:solidFill>
                          <a:schemeClr val="tx2"/>
                        </a:solidFill>
                      </a:endParaRPr>
                    </a:p>
                  </a:txBody>
                  <a:tcPr anchor="ctr"/>
                </a:tc>
                <a:tc>
                  <a:txBody>
                    <a:bodyPr/>
                    <a:lstStyle/>
                    <a:p>
                      <a:pPr algn="ctr"/>
                      <a:r>
                        <a:rPr lang="en-US" sz="2000" b="1" noProof="0" dirty="0" smtClean="0">
                          <a:solidFill>
                            <a:schemeClr val="tx2"/>
                          </a:solidFill>
                        </a:rPr>
                        <a:t>1.62</a:t>
                      </a:r>
                      <a:r>
                        <a:rPr lang="en-US" sz="2000" b="1" baseline="0" noProof="0" dirty="0" smtClean="0">
                          <a:solidFill>
                            <a:schemeClr val="tx2"/>
                          </a:solidFill>
                        </a:rPr>
                        <a:t>  </a:t>
                      </a:r>
                      <a:r>
                        <a:rPr lang="en-US" sz="2000" b="1" noProof="0" dirty="0" smtClean="0">
                          <a:solidFill>
                            <a:schemeClr val="tx2"/>
                          </a:solidFill>
                        </a:rPr>
                        <a:t>(1.35-1.95</a:t>
                      </a:r>
                      <a:r>
                        <a:rPr lang="en-US" sz="1400" b="1" noProof="0" dirty="0" smtClean="0">
                          <a:solidFill>
                            <a:schemeClr val="tx2"/>
                          </a:solidFill>
                        </a:rPr>
                        <a:t>)</a:t>
                      </a:r>
                      <a:endParaRPr lang="en-US" sz="1600" b="1" noProof="0" dirty="0">
                        <a:solidFill>
                          <a:schemeClr val="tx2"/>
                        </a:solidFill>
                      </a:endParaRPr>
                    </a:p>
                  </a:txBody>
                  <a:tcPr anchor="ctr"/>
                </a:tc>
              </a:tr>
            </a:tbl>
          </a:graphicData>
        </a:graphic>
      </p:graphicFrame>
      <p:sp>
        <p:nvSpPr>
          <p:cNvPr id="7" name="CasellaDiTesto 6"/>
          <p:cNvSpPr txBox="1"/>
          <p:nvPr/>
        </p:nvSpPr>
        <p:spPr>
          <a:xfrm>
            <a:off x="576734" y="5638800"/>
            <a:ext cx="5364354" cy="523220"/>
          </a:xfrm>
          <a:prstGeom prst="rect">
            <a:avLst/>
          </a:prstGeom>
          <a:noFill/>
        </p:spPr>
        <p:txBody>
          <a:bodyPr wrap="none" rtlCol="0">
            <a:spAutoFit/>
          </a:bodyPr>
          <a:lstStyle/>
          <a:p>
            <a:r>
              <a:rPr lang="en-US" sz="1400" b="1" dirty="0" smtClean="0">
                <a:solidFill>
                  <a:schemeClr val="tx2"/>
                </a:solidFill>
              </a:rPr>
              <a:t>* Relative risk is usually given by metanalysis or other robust studies. </a:t>
            </a:r>
          </a:p>
          <a:p>
            <a:r>
              <a:rPr lang="en-US" sz="1400" b="1" dirty="0" smtClean="0">
                <a:solidFill>
                  <a:schemeClr val="tx2"/>
                </a:solidFill>
              </a:rPr>
              <a:t>@ Without diabetes </a:t>
            </a:r>
            <a:endParaRPr lang="en-US" sz="1400" b="1" dirty="0">
              <a:solidFill>
                <a:schemeClr val="tx2"/>
              </a:solidFill>
            </a:endParaRPr>
          </a:p>
        </p:txBody>
      </p:sp>
    </p:spTree>
    <p:extLst>
      <p:ext uri="{BB962C8B-B14F-4D97-AF65-F5344CB8AC3E}">
        <p14:creationId xmlns:p14="http://schemas.microsoft.com/office/powerpoint/2010/main" val="13953174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edg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edg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olo 1"/>
          <p:cNvSpPr>
            <a:spLocks noGrp="1"/>
          </p:cNvSpPr>
          <p:nvPr>
            <p:ph type="title"/>
          </p:nvPr>
        </p:nvSpPr>
        <p:spPr>
          <a:xfrm>
            <a:off x="685800" y="457200"/>
            <a:ext cx="7905750" cy="487363"/>
          </a:xfrm>
        </p:spPr>
        <p:txBody>
          <a:bodyPr>
            <a:noAutofit/>
          </a:bodyPr>
          <a:lstStyle/>
          <a:p>
            <a:pPr algn="ctr" eaLnBrk="1" hangingPunct="1"/>
            <a:r>
              <a:rPr lang="it-IT" sz="2800" b="1" dirty="0" smtClean="0">
                <a:solidFill>
                  <a:schemeClr val="tx2"/>
                </a:solidFill>
                <a:latin typeface="+mn-lt"/>
              </a:rPr>
              <a:t>Not all children are born healthy</a:t>
            </a:r>
            <a:br>
              <a:rPr lang="it-IT" sz="2800" b="1" dirty="0" smtClean="0">
                <a:solidFill>
                  <a:schemeClr val="tx2"/>
                </a:solidFill>
                <a:latin typeface="+mn-lt"/>
              </a:rPr>
            </a:br>
            <a:r>
              <a:rPr lang="it-IT" sz="2800" b="1" dirty="0" smtClean="0">
                <a:solidFill>
                  <a:schemeClr val="tx2"/>
                </a:solidFill>
                <a:latin typeface="+mn-lt"/>
              </a:rPr>
              <a:t>Congenital conditions</a:t>
            </a:r>
          </a:p>
        </p:txBody>
      </p:sp>
      <p:grpSp>
        <p:nvGrpSpPr>
          <p:cNvPr id="25" name="Gruppo 24"/>
          <p:cNvGrpSpPr/>
          <p:nvPr/>
        </p:nvGrpSpPr>
        <p:grpSpPr>
          <a:xfrm>
            <a:off x="6705600" y="1681173"/>
            <a:ext cx="2092881" cy="1891843"/>
            <a:chOff x="7101064" y="1484313"/>
            <a:chExt cx="2092881" cy="1891843"/>
          </a:xfrm>
        </p:grpSpPr>
        <p:pic>
          <p:nvPicPr>
            <p:cNvPr id="5126" name="Picture 10" descr="Mucopolysaccharidosis image">
              <a:hlinkClick r:id="rId3"/>
            </p:cNvPr>
            <p:cNvPicPr>
              <a:picLocks noChangeAspect="1" noChangeArrowheads="1"/>
            </p:cNvPicPr>
            <p:nvPr/>
          </p:nvPicPr>
          <p:blipFill>
            <a:blip r:embed="rId4" cstate="print"/>
            <a:srcRect b="17390"/>
            <a:stretch>
              <a:fillRect/>
            </a:stretch>
          </p:blipFill>
          <p:spPr bwMode="auto">
            <a:xfrm>
              <a:off x="7524750" y="1484313"/>
              <a:ext cx="1146175" cy="1325562"/>
            </a:xfrm>
            <a:prstGeom prst="rect">
              <a:avLst/>
            </a:prstGeom>
            <a:noFill/>
            <a:ln w="9525">
              <a:solidFill>
                <a:srgbClr val="002060"/>
              </a:solidFill>
              <a:miter lim="800000"/>
              <a:headEnd/>
              <a:tailEnd/>
            </a:ln>
          </p:spPr>
        </p:pic>
        <p:sp>
          <p:nvSpPr>
            <p:cNvPr id="19" name="CasellaDiTesto 18"/>
            <p:cNvSpPr txBox="1"/>
            <p:nvPr/>
          </p:nvSpPr>
          <p:spPr>
            <a:xfrm>
              <a:off x="7101064" y="2852936"/>
              <a:ext cx="2092881" cy="523220"/>
            </a:xfrm>
            <a:prstGeom prst="rect">
              <a:avLst/>
            </a:prstGeom>
            <a:noFill/>
          </p:spPr>
          <p:txBody>
            <a:bodyPr wrap="none" rtlCol="0">
              <a:spAutoFit/>
            </a:bodyPr>
            <a:lstStyle/>
            <a:p>
              <a:pPr algn="ctr"/>
              <a:r>
                <a:rPr lang="en-US" sz="1400" b="1" dirty="0" smtClean="0"/>
                <a:t>Metabolic disease</a:t>
              </a:r>
            </a:p>
            <a:p>
              <a:pPr algn="ctr"/>
              <a:r>
                <a:rPr lang="en-US" sz="1400" b="1" dirty="0" err="1" smtClean="0"/>
                <a:t>Mucopolysaccharidosis</a:t>
              </a:r>
              <a:endParaRPr lang="en-US" sz="1400" b="1" dirty="0"/>
            </a:p>
          </p:txBody>
        </p:sp>
      </p:grpSp>
      <p:grpSp>
        <p:nvGrpSpPr>
          <p:cNvPr id="26" name="Gruppo 25"/>
          <p:cNvGrpSpPr/>
          <p:nvPr/>
        </p:nvGrpSpPr>
        <p:grpSpPr>
          <a:xfrm>
            <a:off x="7500372" y="3860478"/>
            <a:ext cx="1338828" cy="1872778"/>
            <a:chOff x="7184836" y="3500438"/>
            <a:chExt cx="1338828" cy="1872778"/>
          </a:xfrm>
        </p:grpSpPr>
        <p:pic>
          <p:nvPicPr>
            <p:cNvPr id="5131" name="Picture 20" descr="http://www.reachingforthestars.org/wp-content/uploads/2010/02/boy-with-CP-canes.jpg"/>
            <p:cNvPicPr>
              <a:picLocks noChangeAspect="1" noChangeArrowheads="1"/>
            </p:cNvPicPr>
            <p:nvPr/>
          </p:nvPicPr>
          <p:blipFill>
            <a:blip r:embed="rId5" cstate="print"/>
            <a:srcRect l="5968" t="5040" r="18433" b="5920"/>
            <a:stretch>
              <a:fillRect/>
            </a:stretch>
          </p:blipFill>
          <p:spPr bwMode="auto">
            <a:xfrm>
              <a:off x="7235825" y="3500438"/>
              <a:ext cx="1127125" cy="1573212"/>
            </a:xfrm>
            <a:prstGeom prst="rect">
              <a:avLst/>
            </a:prstGeom>
            <a:noFill/>
            <a:ln w="9525">
              <a:solidFill>
                <a:srgbClr val="002060"/>
              </a:solidFill>
              <a:miter lim="800000"/>
              <a:headEnd/>
              <a:tailEnd/>
            </a:ln>
          </p:spPr>
        </p:pic>
        <p:sp>
          <p:nvSpPr>
            <p:cNvPr id="20" name="CasellaDiTesto 19"/>
            <p:cNvSpPr txBox="1"/>
            <p:nvPr/>
          </p:nvSpPr>
          <p:spPr>
            <a:xfrm>
              <a:off x="7184836" y="5065439"/>
              <a:ext cx="1338828" cy="307777"/>
            </a:xfrm>
            <a:prstGeom prst="rect">
              <a:avLst/>
            </a:prstGeom>
            <a:noFill/>
          </p:spPr>
          <p:txBody>
            <a:bodyPr wrap="none" rtlCol="0">
              <a:spAutoFit/>
            </a:bodyPr>
            <a:lstStyle/>
            <a:p>
              <a:r>
                <a:rPr lang="en-US" sz="1400" dirty="0" smtClean="0"/>
                <a:t>Cerebral palsy</a:t>
              </a:r>
              <a:endParaRPr lang="en-US" sz="1400" dirty="0"/>
            </a:p>
          </p:txBody>
        </p:sp>
      </p:grpSp>
      <p:grpSp>
        <p:nvGrpSpPr>
          <p:cNvPr id="4" name="Group 3"/>
          <p:cNvGrpSpPr/>
          <p:nvPr/>
        </p:nvGrpSpPr>
        <p:grpSpPr>
          <a:xfrm>
            <a:off x="3273142" y="4059039"/>
            <a:ext cx="3965858" cy="1804242"/>
            <a:chOff x="3273142" y="4059039"/>
            <a:chExt cx="3965858" cy="1804242"/>
          </a:xfrm>
        </p:grpSpPr>
        <p:grpSp>
          <p:nvGrpSpPr>
            <p:cNvPr id="27" name="Gruppo 26"/>
            <p:cNvGrpSpPr/>
            <p:nvPr/>
          </p:nvGrpSpPr>
          <p:grpSpPr>
            <a:xfrm>
              <a:off x="5256485" y="4095556"/>
              <a:ext cx="1982515" cy="1368152"/>
              <a:chOff x="4605609" y="4941168"/>
              <a:chExt cx="1982515" cy="1368152"/>
            </a:xfrm>
          </p:grpSpPr>
          <p:pic>
            <p:nvPicPr>
              <p:cNvPr id="5129" name="Picture 16" descr="http://old.tehrantimes.com/News/10881/11_GENETIC.jpg"/>
              <p:cNvPicPr>
                <a:picLocks noChangeAspect="1" noChangeArrowheads="1"/>
              </p:cNvPicPr>
              <p:nvPr/>
            </p:nvPicPr>
            <p:blipFill>
              <a:blip r:embed="rId6" cstate="print"/>
              <a:srcRect l="4846" t="17017" r="4694" b="10059"/>
              <a:stretch>
                <a:fillRect/>
              </a:stretch>
            </p:blipFill>
            <p:spPr bwMode="auto">
              <a:xfrm>
                <a:off x="4605609" y="4941168"/>
                <a:ext cx="1982515" cy="1061170"/>
              </a:xfrm>
              <a:prstGeom prst="rect">
                <a:avLst/>
              </a:prstGeom>
              <a:noFill/>
              <a:ln w="9525">
                <a:solidFill>
                  <a:srgbClr val="002060"/>
                </a:solidFill>
                <a:miter lim="800000"/>
                <a:headEnd/>
                <a:tailEnd/>
              </a:ln>
            </p:spPr>
          </p:pic>
          <p:sp>
            <p:nvSpPr>
              <p:cNvPr id="21" name="CasellaDiTesto 20"/>
              <p:cNvSpPr txBox="1"/>
              <p:nvPr/>
            </p:nvSpPr>
            <p:spPr>
              <a:xfrm>
                <a:off x="4945234" y="6001543"/>
                <a:ext cx="1417376" cy="307777"/>
              </a:xfrm>
              <a:prstGeom prst="rect">
                <a:avLst/>
              </a:prstGeom>
              <a:noFill/>
            </p:spPr>
            <p:txBody>
              <a:bodyPr wrap="none" rtlCol="0">
                <a:spAutoFit/>
              </a:bodyPr>
              <a:lstStyle/>
              <a:p>
                <a:r>
                  <a:rPr lang="en-US" sz="1400" dirty="0" smtClean="0"/>
                  <a:t>Premature birth</a:t>
                </a:r>
                <a:endParaRPr lang="en-US" sz="1400" dirty="0"/>
              </a:p>
            </p:txBody>
          </p:sp>
        </p:grpSp>
        <p:grpSp>
          <p:nvGrpSpPr>
            <p:cNvPr id="28" name="Gruppo 27"/>
            <p:cNvGrpSpPr/>
            <p:nvPr/>
          </p:nvGrpSpPr>
          <p:grpSpPr>
            <a:xfrm>
              <a:off x="3273142" y="4059039"/>
              <a:ext cx="1756058" cy="1804242"/>
              <a:chOff x="2094933" y="4839273"/>
              <a:chExt cx="1756058" cy="1804242"/>
            </a:xfrm>
          </p:grpSpPr>
          <p:pic>
            <p:nvPicPr>
              <p:cNvPr id="5130" name="Picture 18" descr="http://www.drsharma.ca/wp-content/uploads/sharma-obesity-bigger-babies.jpg"/>
              <p:cNvPicPr>
                <a:picLocks noChangeAspect="1" noChangeArrowheads="1"/>
              </p:cNvPicPr>
              <p:nvPr/>
            </p:nvPicPr>
            <p:blipFill>
              <a:blip r:embed="rId7" cstate="print"/>
              <a:srcRect/>
              <a:stretch>
                <a:fillRect/>
              </a:stretch>
            </p:blipFill>
            <p:spPr bwMode="auto">
              <a:xfrm>
                <a:off x="2580991" y="4839273"/>
                <a:ext cx="1193800" cy="1298575"/>
              </a:xfrm>
              <a:prstGeom prst="rect">
                <a:avLst/>
              </a:prstGeom>
              <a:noFill/>
              <a:ln w="9525">
                <a:solidFill>
                  <a:srgbClr val="002060"/>
                </a:solidFill>
                <a:miter lim="800000"/>
                <a:headEnd/>
                <a:tailEnd/>
              </a:ln>
            </p:spPr>
          </p:pic>
          <p:sp>
            <p:nvSpPr>
              <p:cNvPr id="22" name="CasellaDiTesto 21"/>
              <p:cNvSpPr txBox="1"/>
              <p:nvPr/>
            </p:nvSpPr>
            <p:spPr>
              <a:xfrm>
                <a:off x="2094933" y="6120295"/>
                <a:ext cx="1756058" cy="523220"/>
              </a:xfrm>
              <a:prstGeom prst="rect">
                <a:avLst/>
              </a:prstGeom>
              <a:noFill/>
            </p:spPr>
            <p:txBody>
              <a:bodyPr wrap="none" rtlCol="0">
                <a:spAutoFit/>
              </a:bodyPr>
              <a:lstStyle/>
              <a:p>
                <a:pPr algn="ctr"/>
                <a:r>
                  <a:rPr lang="en-US" sz="1400" dirty="0" smtClean="0"/>
                  <a:t>Intrauterine growth </a:t>
                </a:r>
              </a:p>
              <a:p>
                <a:pPr algn="ctr"/>
                <a:r>
                  <a:rPr lang="en-US" sz="1400" dirty="0" smtClean="0"/>
                  <a:t>retardation (IUGR)</a:t>
                </a:r>
                <a:endParaRPr lang="en-US" sz="1400" dirty="0"/>
              </a:p>
            </p:txBody>
          </p:sp>
        </p:grpSp>
      </p:grpSp>
      <p:grpSp>
        <p:nvGrpSpPr>
          <p:cNvPr id="3" name="Group 2"/>
          <p:cNvGrpSpPr/>
          <p:nvPr/>
        </p:nvGrpSpPr>
        <p:grpSpPr>
          <a:xfrm>
            <a:off x="323526" y="4005064"/>
            <a:ext cx="3105474" cy="1666637"/>
            <a:chOff x="323526" y="4005064"/>
            <a:chExt cx="3105474" cy="1666637"/>
          </a:xfrm>
        </p:grpSpPr>
        <p:pic>
          <p:nvPicPr>
            <p:cNvPr id="5127" name="Picture 12" descr="http://www.omicsonline.org/blog/wp-content/uploads/2012/05/sickle-cell-anemia.jpg"/>
            <p:cNvPicPr>
              <a:picLocks noChangeAspect="1" noChangeArrowheads="1"/>
            </p:cNvPicPr>
            <p:nvPr/>
          </p:nvPicPr>
          <p:blipFill>
            <a:blip r:embed="rId8" cstate="print"/>
            <a:srcRect/>
            <a:stretch>
              <a:fillRect/>
            </a:stretch>
          </p:blipFill>
          <p:spPr bwMode="auto">
            <a:xfrm>
              <a:off x="1852772" y="4061793"/>
              <a:ext cx="1500028" cy="1245381"/>
            </a:xfrm>
            <a:prstGeom prst="rect">
              <a:avLst/>
            </a:prstGeom>
            <a:noFill/>
            <a:ln w="9525">
              <a:solidFill>
                <a:srgbClr val="002060"/>
              </a:solidFill>
              <a:miter lim="800000"/>
              <a:headEnd/>
              <a:tailEnd/>
            </a:ln>
          </p:spPr>
        </p:pic>
        <p:sp>
          <p:nvSpPr>
            <p:cNvPr id="23" name="CasellaDiTesto 22"/>
            <p:cNvSpPr txBox="1"/>
            <p:nvPr/>
          </p:nvSpPr>
          <p:spPr>
            <a:xfrm>
              <a:off x="1809646" y="5336738"/>
              <a:ext cx="1619354" cy="307777"/>
            </a:xfrm>
            <a:prstGeom prst="rect">
              <a:avLst/>
            </a:prstGeom>
            <a:noFill/>
          </p:spPr>
          <p:txBody>
            <a:bodyPr wrap="none" rtlCol="0">
              <a:spAutoFit/>
            </a:bodyPr>
            <a:lstStyle/>
            <a:p>
              <a:r>
                <a:rPr lang="en-US" sz="1400" dirty="0" smtClean="0"/>
                <a:t>Sickle cell anemia</a:t>
              </a:r>
              <a:endParaRPr lang="en-US" sz="1400" dirty="0"/>
            </a:p>
          </p:txBody>
        </p:sp>
        <p:grpSp>
          <p:nvGrpSpPr>
            <p:cNvPr id="30" name="Gruppo 29"/>
            <p:cNvGrpSpPr/>
            <p:nvPr/>
          </p:nvGrpSpPr>
          <p:grpSpPr>
            <a:xfrm>
              <a:off x="323526" y="4005064"/>
              <a:ext cx="1199367" cy="1666637"/>
              <a:chOff x="2051720" y="3429000"/>
              <a:chExt cx="1003018" cy="1388864"/>
            </a:xfrm>
          </p:grpSpPr>
          <p:pic>
            <p:nvPicPr>
              <p:cNvPr id="5128" name="Picture 14" descr="http://drdjebrut.files.wordpress.com/2010/09/5ec46_thalassemia-patient.jpg"/>
              <p:cNvPicPr>
                <a:picLocks noChangeAspect="1" noChangeArrowheads="1"/>
              </p:cNvPicPr>
              <p:nvPr/>
            </p:nvPicPr>
            <p:blipFill>
              <a:blip r:embed="rId9" cstate="print"/>
              <a:srcRect l="2061" t="7269" r="58765" b="5501"/>
              <a:stretch>
                <a:fillRect/>
              </a:stretch>
            </p:blipFill>
            <p:spPr bwMode="auto">
              <a:xfrm>
                <a:off x="2124075" y="3429000"/>
                <a:ext cx="892175" cy="1127125"/>
              </a:xfrm>
              <a:prstGeom prst="rect">
                <a:avLst/>
              </a:prstGeom>
              <a:noFill/>
              <a:ln w="9525">
                <a:solidFill>
                  <a:srgbClr val="002060"/>
                </a:solidFill>
                <a:miter lim="800000"/>
                <a:headEnd/>
                <a:tailEnd/>
              </a:ln>
            </p:spPr>
          </p:pic>
          <p:sp>
            <p:nvSpPr>
              <p:cNvPr id="24" name="CasellaDiTesto 23"/>
              <p:cNvSpPr txBox="1"/>
              <p:nvPr/>
            </p:nvSpPr>
            <p:spPr>
              <a:xfrm>
                <a:off x="2051720" y="4561383"/>
                <a:ext cx="1003018" cy="256481"/>
              </a:xfrm>
              <a:prstGeom prst="rect">
                <a:avLst/>
              </a:prstGeom>
              <a:noFill/>
            </p:spPr>
            <p:txBody>
              <a:bodyPr wrap="none" rtlCol="0">
                <a:spAutoFit/>
              </a:bodyPr>
              <a:lstStyle/>
              <a:p>
                <a:r>
                  <a:rPr lang="en-US" sz="1400" dirty="0" smtClean="0"/>
                  <a:t>Thalassemia</a:t>
                </a:r>
                <a:endParaRPr lang="en-US" sz="1400" dirty="0"/>
              </a:p>
            </p:txBody>
          </p:sp>
        </p:grpSp>
      </p:grpSp>
      <p:grpSp>
        <p:nvGrpSpPr>
          <p:cNvPr id="2" name="Group 1"/>
          <p:cNvGrpSpPr/>
          <p:nvPr/>
        </p:nvGrpSpPr>
        <p:grpSpPr>
          <a:xfrm>
            <a:off x="868792" y="1700213"/>
            <a:ext cx="5608208" cy="1756916"/>
            <a:chOff x="755649" y="1700213"/>
            <a:chExt cx="5608208" cy="1756916"/>
          </a:xfrm>
        </p:grpSpPr>
        <p:pic>
          <p:nvPicPr>
            <p:cNvPr id="5123" name="Picture 4" descr="http://www.oshmanlaw.com/wp-content/uploads/2009/05/cleft-lip-baby.jpg"/>
            <p:cNvPicPr>
              <a:picLocks noChangeAspect="1" noChangeArrowheads="1"/>
            </p:cNvPicPr>
            <p:nvPr/>
          </p:nvPicPr>
          <p:blipFill>
            <a:blip r:embed="rId10" cstate="print"/>
            <a:srcRect l="20160" r="9280"/>
            <a:stretch>
              <a:fillRect/>
            </a:stretch>
          </p:blipFill>
          <p:spPr bwMode="auto">
            <a:xfrm>
              <a:off x="755649" y="1700213"/>
              <a:ext cx="1314539" cy="1449139"/>
            </a:xfrm>
            <a:prstGeom prst="rect">
              <a:avLst/>
            </a:prstGeom>
            <a:noFill/>
            <a:ln w="9525">
              <a:solidFill>
                <a:srgbClr val="002060"/>
              </a:solidFill>
              <a:miter lim="800000"/>
              <a:headEnd/>
              <a:tailEnd/>
            </a:ln>
          </p:spPr>
        </p:pic>
        <p:sp>
          <p:nvSpPr>
            <p:cNvPr id="13" name="CasellaDiTesto 12"/>
            <p:cNvSpPr txBox="1"/>
            <p:nvPr/>
          </p:nvSpPr>
          <p:spPr>
            <a:xfrm>
              <a:off x="961256" y="3110988"/>
              <a:ext cx="819648" cy="307777"/>
            </a:xfrm>
            <a:prstGeom prst="rect">
              <a:avLst/>
            </a:prstGeom>
            <a:noFill/>
          </p:spPr>
          <p:txBody>
            <a:bodyPr wrap="none" rtlCol="0">
              <a:spAutoFit/>
            </a:bodyPr>
            <a:lstStyle/>
            <a:p>
              <a:r>
                <a:rPr lang="en-US" sz="1400" b="1" dirty="0" smtClean="0"/>
                <a:t>Cleft lip</a:t>
              </a:r>
              <a:endParaRPr lang="en-US" sz="1400" b="1" dirty="0"/>
            </a:p>
          </p:txBody>
        </p:sp>
        <p:sp>
          <p:nvSpPr>
            <p:cNvPr id="14" name="CasellaDiTesto 13"/>
            <p:cNvSpPr txBox="1"/>
            <p:nvPr/>
          </p:nvSpPr>
          <p:spPr>
            <a:xfrm>
              <a:off x="2547076" y="3149352"/>
              <a:ext cx="1527598" cy="307777"/>
            </a:xfrm>
            <a:prstGeom prst="rect">
              <a:avLst/>
            </a:prstGeom>
            <a:noFill/>
          </p:spPr>
          <p:txBody>
            <a:bodyPr wrap="none" rtlCol="0">
              <a:spAutoFit/>
            </a:bodyPr>
            <a:lstStyle/>
            <a:p>
              <a:r>
                <a:rPr lang="en-US" sz="1400" b="1" dirty="0" smtClean="0"/>
                <a:t>Down syndrome</a:t>
              </a:r>
              <a:endParaRPr lang="en-US" sz="1400" b="1" dirty="0"/>
            </a:p>
          </p:txBody>
        </p:sp>
        <p:sp>
          <p:nvSpPr>
            <p:cNvPr id="17" name="CasellaDiTesto 16"/>
            <p:cNvSpPr txBox="1"/>
            <p:nvPr/>
          </p:nvSpPr>
          <p:spPr>
            <a:xfrm>
              <a:off x="4543775" y="3121223"/>
              <a:ext cx="1705210" cy="307777"/>
            </a:xfrm>
            <a:prstGeom prst="rect">
              <a:avLst/>
            </a:prstGeom>
            <a:noFill/>
          </p:spPr>
          <p:txBody>
            <a:bodyPr wrap="none" rtlCol="0">
              <a:spAutoFit/>
            </a:bodyPr>
            <a:lstStyle/>
            <a:p>
              <a:r>
                <a:rPr lang="en-US" sz="1400" b="1" dirty="0" smtClean="0"/>
                <a:t>Neural tube defect</a:t>
              </a:r>
              <a:endParaRPr lang="en-US" sz="1400" b="1" dirty="0"/>
            </a:p>
          </p:txBody>
        </p:sp>
        <p:pic>
          <p:nvPicPr>
            <p:cNvPr id="3074" name="Picture 2" descr="\\cdc.gov\private\M319\ile9\Global  inicitaive\Uganda\pictures nov2013\IMG_1240.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a:stretch/>
          </p:blipFill>
          <p:spPr bwMode="auto">
            <a:xfrm>
              <a:off x="2712224" y="1702082"/>
              <a:ext cx="1127410" cy="14133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 r="15622" b="8039"/>
            <a:stretch/>
          </p:blipFill>
          <p:spPr bwMode="auto">
            <a:xfrm rot="16200000">
              <a:off x="4854457" y="1521932"/>
              <a:ext cx="1329252" cy="16895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29"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Global Overview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2</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40155758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barn(inVertical)">
                                      <p:cBhvr>
                                        <p:cTn id="2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503238"/>
            <a:ext cx="8534400" cy="715962"/>
          </a:xfrm>
        </p:spPr>
        <p:txBody>
          <a:bodyPr anchor="ctr">
            <a:noAutofit/>
          </a:bodyPr>
          <a:lstStyle/>
          <a:p>
            <a:pPr algn="ctr"/>
            <a:r>
              <a:rPr lang="en-US" sz="3200" b="1" dirty="0" smtClean="0">
                <a:solidFill>
                  <a:schemeClr val="tx2"/>
                </a:solidFill>
                <a:latin typeface="+mn-lt"/>
              </a:rPr>
              <a:t>Etiologic  heterogeneity of </a:t>
            </a:r>
            <a:r>
              <a:rPr lang="en-US" sz="3200" b="1" dirty="0" err="1" smtClean="0">
                <a:solidFill>
                  <a:schemeClr val="tx2"/>
                </a:solidFill>
                <a:latin typeface="+mn-lt"/>
              </a:rPr>
              <a:t>spina</a:t>
            </a:r>
            <a:r>
              <a:rPr lang="en-US" sz="3200" b="1" dirty="0" smtClean="0">
                <a:solidFill>
                  <a:schemeClr val="tx2"/>
                </a:solidFill>
                <a:latin typeface="+mn-lt"/>
              </a:rPr>
              <a:t> bifida </a:t>
            </a:r>
            <a:endParaRPr lang="en-US" sz="3200" b="1" dirty="0">
              <a:solidFill>
                <a:schemeClr val="tx2"/>
              </a:solidFill>
              <a:latin typeface="+mn-lt"/>
            </a:endParaRPr>
          </a:p>
        </p:txBody>
      </p:sp>
      <p:sp>
        <p:nvSpPr>
          <p:cNvPr id="3" name="Segnaposto contenuto 2"/>
          <p:cNvSpPr>
            <a:spLocks noGrp="1"/>
          </p:cNvSpPr>
          <p:nvPr>
            <p:ph idx="1"/>
          </p:nvPr>
        </p:nvSpPr>
        <p:spPr>
          <a:xfrm>
            <a:off x="797408" y="1524000"/>
            <a:ext cx="6172200" cy="4525963"/>
          </a:xfrm>
        </p:spPr>
        <p:txBody>
          <a:bodyPr>
            <a:normAutofit/>
          </a:bodyPr>
          <a:lstStyle/>
          <a:p>
            <a:pPr>
              <a:buClr>
                <a:schemeClr val="tx2"/>
              </a:buClr>
              <a:buSzPct val="65000"/>
              <a:buFont typeface="Wingdings" panose="05000000000000000000" pitchFamily="2" charset="2"/>
              <a:buChar char="q"/>
            </a:pPr>
            <a:r>
              <a:rPr lang="en-US" sz="2400" b="1" dirty="0" smtClean="0">
                <a:solidFill>
                  <a:schemeClr val="tx2"/>
                </a:solidFill>
              </a:rPr>
              <a:t> Give Protection</a:t>
            </a:r>
          </a:p>
          <a:p>
            <a:pPr lvl="1">
              <a:buClr>
                <a:schemeClr val="tx2"/>
              </a:buClr>
              <a:buSzPct val="65000"/>
              <a:buFont typeface="Arial" panose="020B0604020202020204" pitchFamily="34" charset="0"/>
              <a:buChar char="•"/>
            </a:pPr>
            <a:r>
              <a:rPr lang="en-US" sz="2000" b="1" dirty="0" smtClean="0">
                <a:solidFill>
                  <a:schemeClr val="tx2"/>
                </a:solidFill>
              </a:rPr>
              <a:t>Micronutrient supplementation</a:t>
            </a:r>
          </a:p>
          <a:p>
            <a:pPr lvl="1">
              <a:buClr>
                <a:schemeClr val="tx2"/>
              </a:buClr>
              <a:buSzPct val="65000"/>
              <a:buFont typeface="Arial" panose="020B0604020202020204" pitchFamily="34" charset="0"/>
              <a:buChar char="•"/>
            </a:pPr>
            <a:endParaRPr lang="en-US" sz="2000" b="1" dirty="0" smtClean="0">
              <a:solidFill>
                <a:schemeClr val="tx2"/>
              </a:solidFill>
            </a:endParaRPr>
          </a:p>
          <a:p>
            <a:pPr>
              <a:buClr>
                <a:schemeClr val="tx2"/>
              </a:buClr>
              <a:buSzPct val="65000"/>
              <a:buFont typeface="Wingdings" panose="05000000000000000000" pitchFamily="2" charset="2"/>
              <a:buChar char="q"/>
            </a:pPr>
            <a:r>
              <a:rPr lang="en-US" sz="2400" b="1" dirty="0" smtClean="0">
                <a:solidFill>
                  <a:schemeClr val="tx2"/>
                </a:solidFill>
              </a:rPr>
              <a:t> Manage </a:t>
            </a:r>
            <a:r>
              <a:rPr lang="en-US" sz="2400" b="1" dirty="0">
                <a:solidFill>
                  <a:schemeClr val="tx2"/>
                </a:solidFill>
              </a:rPr>
              <a:t>Conditions</a:t>
            </a:r>
          </a:p>
          <a:p>
            <a:pPr lvl="1">
              <a:buClr>
                <a:schemeClr val="tx2"/>
              </a:buClr>
              <a:buSzPct val="65000"/>
              <a:buFont typeface="Arial" panose="020B0604020202020204" pitchFamily="34" charset="0"/>
              <a:buChar char="•"/>
            </a:pPr>
            <a:r>
              <a:rPr lang="en-US" sz="2000" b="1" dirty="0">
                <a:solidFill>
                  <a:schemeClr val="tx2"/>
                </a:solidFill>
              </a:rPr>
              <a:t>Previous NTD-affected pregnancy</a:t>
            </a:r>
          </a:p>
          <a:p>
            <a:pPr lvl="1">
              <a:buClr>
                <a:schemeClr val="tx2"/>
              </a:buClr>
              <a:buSzPct val="65000"/>
              <a:buFont typeface="Arial" panose="020B0604020202020204" pitchFamily="34" charset="0"/>
              <a:buChar char="•"/>
            </a:pPr>
            <a:r>
              <a:rPr lang="en-US" sz="2000" b="1" dirty="0">
                <a:solidFill>
                  <a:schemeClr val="tx2"/>
                </a:solidFill>
              </a:rPr>
              <a:t>Gene mutations (e.g.,  VANGL1,  MTHFR)</a:t>
            </a:r>
          </a:p>
          <a:p>
            <a:pPr lvl="1">
              <a:buClr>
                <a:schemeClr val="tx2"/>
              </a:buClr>
              <a:buSzPct val="65000"/>
              <a:buFont typeface="Arial" panose="020B0604020202020204" pitchFamily="34" charset="0"/>
              <a:buChar char="•"/>
            </a:pPr>
            <a:r>
              <a:rPr lang="en-US" sz="2000" b="1" dirty="0" smtClean="0">
                <a:solidFill>
                  <a:schemeClr val="tx2"/>
                </a:solidFill>
              </a:rPr>
              <a:t>Diabetes and obesity</a:t>
            </a:r>
          </a:p>
          <a:p>
            <a:pPr lvl="1">
              <a:buClr>
                <a:schemeClr val="tx2"/>
              </a:buClr>
              <a:buSzPct val="65000"/>
              <a:buFont typeface="Arial" panose="020B0604020202020204" pitchFamily="34" charset="0"/>
              <a:buChar char="•"/>
            </a:pPr>
            <a:endParaRPr lang="en-US" sz="2000" b="1" dirty="0">
              <a:solidFill>
                <a:schemeClr val="tx2"/>
              </a:solidFill>
            </a:endParaRPr>
          </a:p>
          <a:p>
            <a:pPr>
              <a:buClr>
                <a:schemeClr val="tx2"/>
              </a:buClr>
              <a:buSzPct val="65000"/>
              <a:buFont typeface="Wingdings" panose="05000000000000000000" pitchFamily="2" charset="2"/>
              <a:buChar char="q"/>
            </a:pPr>
            <a:r>
              <a:rPr lang="en-US" sz="2400" b="1" dirty="0" smtClean="0">
                <a:solidFill>
                  <a:schemeClr val="tx2"/>
                </a:solidFill>
              </a:rPr>
              <a:t> Avoid Exposure</a:t>
            </a:r>
          </a:p>
          <a:p>
            <a:pPr lvl="1">
              <a:buClr>
                <a:schemeClr val="tx2"/>
              </a:buClr>
              <a:buSzPct val="65000"/>
              <a:buFont typeface="Arial" panose="020B0604020202020204" pitchFamily="34" charset="0"/>
              <a:buChar char="•"/>
            </a:pPr>
            <a:r>
              <a:rPr lang="en-US" sz="2000" b="1" dirty="0" smtClean="0">
                <a:solidFill>
                  <a:schemeClr val="tx2"/>
                </a:solidFill>
              </a:rPr>
              <a:t>Valproate (anti-seizure medications)</a:t>
            </a:r>
          </a:p>
          <a:p>
            <a:pPr lvl="1">
              <a:buClr>
                <a:schemeClr val="tx2"/>
              </a:buClr>
              <a:buSzPct val="65000"/>
              <a:buFont typeface="Arial" panose="020B0604020202020204" pitchFamily="34" charset="0"/>
              <a:buChar char="•"/>
            </a:pPr>
            <a:r>
              <a:rPr lang="en-US" sz="2000" b="1" dirty="0" smtClean="0">
                <a:solidFill>
                  <a:schemeClr val="tx2"/>
                </a:solidFill>
              </a:rPr>
              <a:t>Environmental  toxins  (e.g., </a:t>
            </a:r>
            <a:r>
              <a:rPr lang="en-US" sz="2000" b="1" dirty="0" err="1" smtClean="0">
                <a:solidFill>
                  <a:schemeClr val="tx2"/>
                </a:solidFill>
              </a:rPr>
              <a:t>fumonisins</a:t>
            </a:r>
            <a:r>
              <a:rPr lang="en-US" sz="2000" b="1" dirty="0" smtClean="0">
                <a:solidFill>
                  <a:schemeClr val="tx2"/>
                </a:solidFill>
              </a:rPr>
              <a:t>)</a:t>
            </a:r>
          </a:p>
        </p:txBody>
      </p:sp>
      <p:sp>
        <p:nvSpPr>
          <p:cNvPr id="5" name="Right Brace 4"/>
          <p:cNvSpPr/>
          <p:nvPr/>
        </p:nvSpPr>
        <p:spPr>
          <a:xfrm>
            <a:off x="6477000" y="1524000"/>
            <a:ext cx="381000" cy="4114800"/>
          </a:xfrm>
          <a:prstGeom prst="rightBrace">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n w="57150">
                <a:solidFill>
                  <a:sysClr val="windowText" lastClr="000000"/>
                </a:solidFill>
              </a:ln>
              <a:solidFill>
                <a:schemeClr val="tx2"/>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777" y="2228850"/>
            <a:ext cx="1834423" cy="2647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565561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5"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randombar(vertical)">
                                      <p:cBhvr>
                                        <p:cTn id="15" dur="500"/>
                                        <p:tgtEl>
                                          <p:spTgt spid="3">
                                            <p:txEl>
                                              <p:pRg st="3" end="3"/>
                                            </p:txEl>
                                          </p:spTgt>
                                        </p:tgtEl>
                                      </p:cBhvr>
                                    </p:animEffect>
                                  </p:childTnLst>
                                </p:cTn>
                              </p:par>
                              <p:par>
                                <p:cTn id="16" presetID="14" presetClass="entr" presetSubtype="5"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randombar(vertical)">
                                      <p:cBhvr>
                                        <p:cTn id="18" dur="500"/>
                                        <p:tgtEl>
                                          <p:spTgt spid="3">
                                            <p:txEl>
                                              <p:pRg st="4" end="4"/>
                                            </p:txEl>
                                          </p:spTgt>
                                        </p:tgtEl>
                                      </p:cBhvr>
                                    </p:animEffect>
                                  </p:childTnLst>
                                </p:cTn>
                              </p:par>
                              <p:par>
                                <p:cTn id="19" presetID="14" presetClass="entr" presetSubtype="5"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randombar(vertical)">
                                      <p:cBhvr>
                                        <p:cTn id="21" dur="500"/>
                                        <p:tgtEl>
                                          <p:spTgt spid="3">
                                            <p:txEl>
                                              <p:pRg st="5" end="5"/>
                                            </p:txEl>
                                          </p:spTgt>
                                        </p:tgtEl>
                                      </p:cBhvr>
                                    </p:animEffect>
                                  </p:childTnLst>
                                </p:cTn>
                              </p:par>
                              <p:par>
                                <p:cTn id="22" presetID="14" presetClass="entr" presetSubtype="5"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randombar(vertical)">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5" fill="hold" grpId="0"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randombar(vertical)">
                                      <p:cBhvr>
                                        <p:cTn id="29" dur="500"/>
                                        <p:tgtEl>
                                          <p:spTgt spid="3">
                                            <p:txEl>
                                              <p:pRg st="8" end="8"/>
                                            </p:txEl>
                                          </p:spTgt>
                                        </p:tgtEl>
                                      </p:cBhvr>
                                    </p:animEffect>
                                  </p:childTnLst>
                                </p:cTn>
                              </p:par>
                              <p:par>
                                <p:cTn id="30" presetID="14" presetClass="entr" presetSubtype="5" fill="hold" grpId="0" nodeType="with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randombar(vertical)">
                                      <p:cBhvr>
                                        <p:cTn id="32" dur="500"/>
                                        <p:tgtEl>
                                          <p:spTgt spid="3">
                                            <p:txEl>
                                              <p:pRg st="9" end="9"/>
                                            </p:txEl>
                                          </p:spTgt>
                                        </p:tgtEl>
                                      </p:cBhvr>
                                    </p:animEffect>
                                  </p:childTnLst>
                                </p:cTn>
                              </p:par>
                              <p:par>
                                <p:cTn id="33" presetID="14" presetClass="entr" presetSubtype="5" fill="hold" grpId="0"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randombar(vertical)">
                                      <p:cBhvr>
                                        <p:cTn id="35" dur="500"/>
                                        <p:tgtEl>
                                          <p:spTgt spid="3">
                                            <p:txEl>
                                              <p:pRg st="10" end="10"/>
                                            </p:txEl>
                                          </p:spTgt>
                                        </p:tgtEl>
                                      </p:cBhvr>
                                    </p:animEffect>
                                  </p:childTnLst>
                                </p:cTn>
                              </p:par>
                              <p:par>
                                <p:cTn id="36" presetID="14" presetClass="entr" presetSubtype="5"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randombar(vertical)">
                                      <p:cBhvr>
                                        <p:cTn id="3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685800"/>
            <a:ext cx="8534400" cy="487363"/>
          </a:xfrm>
        </p:spPr>
        <p:txBody>
          <a:bodyPr anchor="ctr">
            <a:noAutofit/>
          </a:bodyPr>
          <a:lstStyle/>
          <a:p>
            <a:pPr algn="ctr"/>
            <a:r>
              <a:rPr lang="en-US" sz="3200" b="1" dirty="0" smtClean="0">
                <a:solidFill>
                  <a:schemeClr val="tx2"/>
                </a:solidFill>
                <a:latin typeface="+mn-lt"/>
              </a:rPr>
              <a:t>Important </a:t>
            </a:r>
            <a:r>
              <a:rPr lang="en-US" sz="3200" b="1" dirty="0">
                <a:solidFill>
                  <a:schemeClr val="tx2"/>
                </a:solidFill>
                <a:latin typeface="+mn-lt"/>
              </a:rPr>
              <a:t>c</a:t>
            </a:r>
            <a:r>
              <a:rPr lang="en-US" sz="3200" b="1" dirty="0" smtClean="0">
                <a:solidFill>
                  <a:schemeClr val="tx2"/>
                </a:solidFill>
                <a:latin typeface="+mn-lt"/>
              </a:rPr>
              <a:t>oncepts </a:t>
            </a:r>
            <a:r>
              <a:rPr lang="en-US" sz="3200" b="1" dirty="0">
                <a:solidFill>
                  <a:schemeClr val="tx2"/>
                </a:solidFill>
                <a:latin typeface="+mn-lt"/>
              </a:rPr>
              <a:t>r</a:t>
            </a:r>
            <a:r>
              <a:rPr lang="en-US" sz="3200" b="1" dirty="0" smtClean="0">
                <a:solidFill>
                  <a:schemeClr val="tx2"/>
                </a:solidFill>
                <a:latin typeface="+mn-lt"/>
              </a:rPr>
              <a:t>elated to risk </a:t>
            </a:r>
            <a:r>
              <a:rPr lang="en-US" sz="3200" b="1" dirty="0">
                <a:solidFill>
                  <a:schemeClr val="tx2"/>
                </a:solidFill>
                <a:latin typeface="+mn-lt"/>
              </a:rPr>
              <a:t>f</a:t>
            </a:r>
            <a:r>
              <a:rPr lang="en-US" sz="3200" b="1" dirty="0" smtClean="0">
                <a:solidFill>
                  <a:schemeClr val="tx2"/>
                </a:solidFill>
                <a:latin typeface="+mn-lt"/>
              </a:rPr>
              <a:t>actors</a:t>
            </a:r>
            <a:endParaRPr lang="en-US" sz="3200" b="1" dirty="0">
              <a:solidFill>
                <a:schemeClr val="tx2"/>
              </a:solidFill>
              <a:latin typeface="+mn-lt"/>
            </a:endParaRPr>
          </a:p>
        </p:txBody>
      </p:sp>
      <p:sp>
        <p:nvSpPr>
          <p:cNvPr id="3" name="Segnaposto contenuto 2"/>
          <p:cNvSpPr>
            <a:spLocks noGrp="1"/>
          </p:cNvSpPr>
          <p:nvPr>
            <p:ph idx="1"/>
          </p:nvPr>
        </p:nvSpPr>
        <p:spPr>
          <a:xfrm>
            <a:off x="609600" y="1646237"/>
            <a:ext cx="7772400" cy="4297363"/>
          </a:xfrm>
        </p:spPr>
        <p:txBody>
          <a:bodyPr/>
          <a:lstStyle/>
          <a:p>
            <a:pPr>
              <a:spcBef>
                <a:spcPts val="0"/>
              </a:spcBef>
              <a:buClr>
                <a:schemeClr val="tx2"/>
              </a:buClr>
              <a:buSzPct val="65000"/>
              <a:buFont typeface="Wingdings" panose="05000000000000000000" pitchFamily="2" charset="2"/>
              <a:buChar char="q"/>
            </a:pPr>
            <a:r>
              <a:rPr lang="en-US" sz="2400" b="1" dirty="0" smtClean="0">
                <a:solidFill>
                  <a:schemeClr val="tx2"/>
                </a:solidFill>
              </a:rPr>
              <a:t> Increasing </a:t>
            </a:r>
            <a:r>
              <a:rPr lang="en-US" sz="2400" b="1" dirty="0">
                <a:solidFill>
                  <a:schemeClr val="tx2"/>
                </a:solidFill>
              </a:rPr>
              <a:t>knowledge allows for new opportunities for prevention </a:t>
            </a:r>
            <a:endParaRPr lang="en-US" sz="2400" b="1" dirty="0" smtClean="0">
              <a:solidFill>
                <a:schemeClr val="tx2"/>
              </a:solidFill>
            </a:endParaRPr>
          </a:p>
          <a:p>
            <a:pPr marL="0" indent="0">
              <a:spcBef>
                <a:spcPts val="0"/>
              </a:spcBef>
              <a:buClr>
                <a:schemeClr val="tx2"/>
              </a:buClr>
              <a:buSzPct val="65000"/>
              <a:buNone/>
            </a:pPr>
            <a:endParaRPr lang="en-US" sz="2400" b="1" dirty="0" smtClean="0">
              <a:solidFill>
                <a:schemeClr val="tx2"/>
              </a:solidFill>
            </a:endParaRPr>
          </a:p>
          <a:p>
            <a:pPr>
              <a:spcBef>
                <a:spcPts val="0"/>
              </a:spcBef>
              <a:buClr>
                <a:schemeClr val="tx2"/>
              </a:buClr>
              <a:buSzPct val="65000"/>
              <a:buFont typeface="Wingdings" panose="05000000000000000000" pitchFamily="2" charset="2"/>
              <a:buChar char="q"/>
            </a:pPr>
            <a:r>
              <a:rPr lang="en-US" sz="2400" b="1" dirty="0" smtClean="0">
                <a:solidFill>
                  <a:schemeClr val="tx2"/>
                </a:solidFill>
              </a:rPr>
              <a:t> Known and modifiable risk factors can be: </a:t>
            </a:r>
          </a:p>
          <a:p>
            <a:pPr lvl="1">
              <a:spcBef>
                <a:spcPts val="0"/>
              </a:spcBef>
              <a:buClr>
                <a:schemeClr val="tx2"/>
              </a:buClr>
              <a:buSzPct val="65000"/>
              <a:buFont typeface="Courier New" panose="02070309020205020404" pitchFamily="49" charset="0"/>
              <a:buChar char="o"/>
            </a:pPr>
            <a:r>
              <a:rPr lang="en-US" sz="2200" b="1" dirty="0" smtClean="0">
                <a:solidFill>
                  <a:schemeClr val="tx2"/>
                </a:solidFill>
              </a:rPr>
              <a:t>qualified (birth defects;  IUGR, preterm) </a:t>
            </a:r>
          </a:p>
          <a:p>
            <a:pPr lvl="1">
              <a:spcBef>
                <a:spcPts val="0"/>
              </a:spcBef>
              <a:buClr>
                <a:schemeClr val="tx2"/>
              </a:buClr>
              <a:buSzPct val="65000"/>
              <a:buFont typeface="Courier New" panose="02070309020205020404" pitchFamily="49" charset="0"/>
              <a:buChar char="o"/>
            </a:pPr>
            <a:r>
              <a:rPr lang="en-US" sz="2200" b="1" dirty="0" smtClean="0">
                <a:solidFill>
                  <a:schemeClr val="tx2"/>
                </a:solidFill>
              </a:rPr>
              <a:t>quantified </a:t>
            </a:r>
            <a:endParaRPr lang="en-US" sz="2200" b="1" dirty="0">
              <a:solidFill>
                <a:schemeClr val="tx2"/>
              </a:solidFill>
            </a:endParaRPr>
          </a:p>
          <a:p>
            <a:pPr lvl="2">
              <a:spcBef>
                <a:spcPts val="0"/>
              </a:spcBef>
              <a:buClr>
                <a:schemeClr val="tx2"/>
              </a:buClr>
              <a:buSzPct val="65000"/>
              <a:buFont typeface="Wingdings" panose="05000000000000000000" pitchFamily="2" charset="2"/>
              <a:buChar char="§"/>
            </a:pPr>
            <a:r>
              <a:rPr lang="en-US" sz="2000" b="1" dirty="0" smtClean="0">
                <a:solidFill>
                  <a:schemeClr val="tx2"/>
                </a:solidFill>
              </a:rPr>
              <a:t>population prevalence</a:t>
            </a:r>
          </a:p>
          <a:p>
            <a:pPr lvl="2">
              <a:spcBef>
                <a:spcPts val="0"/>
              </a:spcBef>
              <a:buClr>
                <a:schemeClr val="tx2"/>
              </a:buClr>
              <a:buSzPct val="65000"/>
              <a:buFont typeface="Wingdings" panose="05000000000000000000" pitchFamily="2" charset="2"/>
              <a:buChar char="§"/>
            </a:pPr>
            <a:r>
              <a:rPr lang="en-US" sz="2000" b="1" dirty="0" smtClean="0">
                <a:solidFill>
                  <a:schemeClr val="tx2"/>
                </a:solidFill>
              </a:rPr>
              <a:t>risk magnitude for each related outcome</a:t>
            </a:r>
          </a:p>
          <a:p>
            <a:pPr lvl="2">
              <a:spcBef>
                <a:spcPts val="0"/>
              </a:spcBef>
              <a:buClr>
                <a:schemeClr val="tx2"/>
              </a:buClr>
              <a:buSzPct val="65000"/>
              <a:buFont typeface="Wingdings" panose="05000000000000000000" pitchFamily="2" charset="2"/>
              <a:buChar char="§"/>
            </a:pPr>
            <a:r>
              <a:rPr lang="en-US" sz="2000" b="1" dirty="0" smtClean="0">
                <a:solidFill>
                  <a:schemeClr val="tx2"/>
                </a:solidFill>
              </a:rPr>
              <a:t>population attributable fraction </a:t>
            </a:r>
          </a:p>
          <a:p>
            <a:pPr marL="1314450" lvl="2" indent="-514350">
              <a:spcBef>
                <a:spcPts val="0"/>
              </a:spcBef>
              <a:buClr>
                <a:schemeClr val="tx2"/>
              </a:buClr>
              <a:buSzPct val="65000"/>
            </a:pPr>
            <a:endParaRPr lang="en-US" sz="2000" dirty="0" smtClean="0">
              <a:solidFill>
                <a:schemeClr val="tx2"/>
              </a:solidFill>
            </a:endParaRPr>
          </a:p>
          <a:p>
            <a:pPr>
              <a:spcBef>
                <a:spcPts val="0"/>
              </a:spcBef>
              <a:buClr>
                <a:schemeClr val="tx2"/>
              </a:buClr>
              <a:buSzPct val="65000"/>
              <a:buFont typeface="Wingdings" panose="05000000000000000000" pitchFamily="2" charset="2"/>
              <a:buChar char="q"/>
            </a:pPr>
            <a:r>
              <a:rPr lang="en-US" sz="2400" b="1" dirty="0" smtClean="0">
                <a:solidFill>
                  <a:schemeClr val="tx2"/>
                </a:solidFill>
              </a:rPr>
              <a:t> Impact of preventive interventions varies according to etiologic heterogeneity of  birth defects</a:t>
            </a:r>
          </a:p>
          <a:p>
            <a:pPr marL="1314450" lvl="2" indent="-514350">
              <a:spcBef>
                <a:spcPts val="0"/>
              </a:spcBef>
              <a:buClr>
                <a:schemeClr val="tx2"/>
              </a:buClr>
              <a:buSzPct val="65000"/>
              <a:buFont typeface="+mj-lt"/>
              <a:buAutoNum type="arabicPeriod"/>
            </a:pPr>
            <a:endParaRPr lang="en-US" sz="2000" dirty="0" smtClean="0">
              <a:solidFill>
                <a:schemeClr val="tx2"/>
              </a:solidFill>
            </a:endParaRPr>
          </a:p>
        </p:txBody>
      </p:sp>
    </p:spTree>
    <p:extLst>
      <p:ext uri="{BB962C8B-B14F-4D97-AF65-F5344CB8AC3E}">
        <p14:creationId xmlns:p14="http://schemas.microsoft.com/office/powerpoint/2010/main" val="42687011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edge">
                                      <p:cBhvr>
                                        <p:cTn id="7" dur="1000"/>
                                        <p:tgtEl>
                                          <p:spTgt spid="3">
                                            <p:txEl>
                                              <p:pRg st="2" end="2"/>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wedge">
                                      <p:cBhvr>
                                        <p:cTn id="10" dur="1000"/>
                                        <p:tgtEl>
                                          <p:spTgt spid="3">
                                            <p:txEl>
                                              <p:pRg st="3" end="3"/>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wedge">
                                      <p:cBhvr>
                                        <p:cTn id="13" dur="1000"/>
                                        <p:tgtEl>
                                          <p:spTgt spid="3">
                                            <p:txEl>
                                              <p:pRg st="4" end="4"/>
                                            </p:txEl>
                                          </p:spTgt>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wedge">
                                      <p:cBhvr>
                                        <p:cTn id="16" dur="1000"/>
                                        <p:tgtEl>
                                          <p:spTgt spid="3">
                                            <p:txEl>
                                              <p:pRg st="5" end="5"/>
                                            </p:txEl>
                                          </p:spTgt>
                                        </p:tgtEl>
                                      </p:cBhvr>
                                    </p:animEffect>
                                  </p:childTnLst>
                                </p:cTn>
                              </p:par>
                              <p:par>
                                <p:cTn id="17" presetID="20"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wedge">
                                      <p:cBhvr>
                                        <p:cTn id="19" dur="1000"/>
                                        <p:tgtEl>
                                          <p:spTgt spid="3">
                                            <p:txEl>
                                              <p:pRg st="6" end="6"/>
                                            </p:txEl>
                                          </p:spTgt>
                                        </p:tgtEl>
                                      </p:cBhvr>
                                    </p:animEffect>
                                  </p:childTnLst>
                                </p:cTn>
                              </p:par>
                              <p:par>
                                <p:cTn id="20" presetID="20" presetClass="entr" presetSubtype="0" fill="hold" grpId="0" nodeType="with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edge">
                                      <p:cBhvr>
                                        <p:cTn id="22" dur="10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edge">
                                      <p:cBhvr>
                                        <p:cTn id="27" dur="1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n-US" sz="2800" b="1" dirty="0" smtClean="0">
                <a:solidFill>
                  <a:schemeClr val="tx2"/>
                </a:solidFill>
                <a:latin typeface="+mn-lt"/>
              </a:rPr>
              <a:t>Birth  defects: five “take home messages”</a:t>
            </a:r>
            <a:endParaRPr lang="en-US" sz="2800" b="1" dirty="0">
              <a:solidFill>
                <a:schemeClr val="tx2"/>
              </a:solidFill>
              <a:latin typeface="+mn-lt"/>
            </a:endParaRPr>
          </a:p>
        </p:txBody>
      </p:sp>
      <p:sp>
        <p:nvSpPr>
          <p:cNvPr id="3" name="Segnaposto contenuto 2"/>
          <p:cNvSpPr>
            <a:spLocks noGrp="1"/>
          </p:cNvSpPr>
          <p:nvPr>
            <p:ph idx="1"/>
          </p:nvPr>
        </p:nvSpPr>
        <p:spPr>
          <a:xfrm>
            <a:off x="304800" y="1763713"/>
            <a:ext cx="8420101" cy="4114800"/>
          </a:xfrm>
        </p:spPr>
        <p:txBody>
          <a:bodyPr>
            <a:noAutofit/>
          </a:bodyPr>
          <a:lstStyle/>
          <a:p>
            <a:pPr marL="457200" indent="-457200">
              <a:spcAft>
                <a:spcPts val="1200"/>
              </a:spcAft>
              <a:buFont typeface="+mj-lt"/>
              <a:buAutoNum type="arabicPeriod"/>
            </a:pPr>
            <a:r>
              <a:rPr lang="en-US" sz="2400" b="1" dirty="0" smtClean="0">
                <a:solidFill>
                  <a:schemeClr val="tx2"/>
                </a:solidFill>
              </a:rPr>
              <a:t>Birth Defects: a specific group under category  congenital conditions</a:t>
            </a:r>
          </a:p>
          <a:p>
            <a:pPr marL="457200" indent="-457200">
              <a:spcAft>
                <a:spcPts val="1200"/>
              </a:spcAft>
              <a:buFont typeface="+mj-lt"/>
              <a:buAutoNum type="arabicPeriod"/>
            </a:pPr>
            <a:r>
              <a:rPr lang="en-US" sz="2400" b="1" dirty="0" smtClean="0">
                <a:solidFill>
                  <a:schemeClr val="tx2"/>
                </a:solidFill>
              </a:rPr>
              <a:t>Etiology:  </a:t>
            </a:r>
            <a:r>
              <a:rPr lang="en-US" sz="2400" b="1" dirty="0">
                <a:solidFill>
                  <a:schemeClr val="tx2"/>
                </a:solidFill>
              </a:rPr>
              <a:t>increasing knowledge allows for new opportunities for prevention </a:t>
            </a:r>
          </a:p>
          <a:p>
            <a:pPr marL="457200" indent="-457200">
              <a:spcAft>
                <a:spcPts val="1200"/>
              </a:spcAft>
              <a:buFont typeface="+mj-lt"/>
              <a:buAutoNum type="arabicPeriod"/>
            </a:pPr>
            <a:r>
              <a:rPr lang="en-US" sz="2400" b="1" dirty="0" smtClean="0">
                <a:solidFill>
                  <a:schemeClr val="tx2"/>
                </a:solidFill>
              </a:rPr>
              <a:t>Burden:  high globally; proportionally increasing in low and middle resource countries</a:t>
            </a:r>
          </a:p>
          <a:p>
            <a:pPr marL="457200" indent="-457200">
              <a:spcAft>
                <a:spcPts val="1200"/>
              </a:spcAft>
              <a:buFont typeface="+mj-lt"/>
              <a:buAutoNum type="arabicPeriod"/>
            </a:pPr>
            <a:r>
              <a:rPr lang="en-US" sz="2400" b="1" dirty="0" smtClean="0">
                <a:solidFill>
                  <a:schemeClr val="tx2"/>
                </a:solidFill>
              </a:rPr>
              <a:t>Interventions:  decrease the burden, implement widely</a:t>
            </a:r>
          </a:p>
          <a:p>
            <a:pPr marL="457200" indent="-457200">
              <a:spcAft>
                <a:spcPts val="1200"/>
              </a:spcAft>
              <a:buFont typeface="+mj-lt"/>
              <a:buAutoNum type="arabicPeriod"/>
            </a:pPr>
            <a:r>
              <a:rPr lang="en-US" sz="2400" b="1" dirty="0" smtClean="0">
                <a:solidFill>
                  <a:schemeClr val="tx2"/>
                </a:solidFill>
              </a:rPr>
              <a:t>Public health surveillance:  a necessary and powerful tool </a:t>
            </a:r>
          </a:p>
        </p:txBody>
      </p:sp>
    </p:spTree>
    <p:extLst>
      <p:ext uri="{BB962C8B-B14F-4D97-AF65-F5344CB8AC3E}">
        <p14:creationId xmlns:p14="http://schemas.microsoft.com/office/powerpoint/2010/main" val="85562886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228600" y="304800"/>
            <a:ext cx="8610600" cy="1143000"/>
          </a:xfrm>
        </p:spPr>
        <p:txBody>
          <a:bodyPr>
            <a:normAutofit fontScale="90000"/>
          </a:bodyPr>
          <a:lstStyle/>
          <a:p>
            <a:pPr algn="ctr"/>
            <a:r>
              <a:rPr lang="en-US" sz="2800" b="1" dirty="0" smtClean="0">
                <a:solidFill>
                  <a:schemeClr val="tx2"/>
                </a:solidFill>
                <a:latin typeface="+mn-lt"/>
              </a:rPr>
              <a:t>One or more risk factor: </a:t>
            </a:r>
            <a:br>
              <a:rPr lang="en-US" sz="2800" b="1" dirty="0" smtClean="0">
                <a:solidFill>
                  <a:schemeClr val="tx2"/>
                </a:solidFill>
                <a:latin typeface="+mn-lt"/>
              </a:rPr>
            </a:br>
            <a:r>
              <a:rPr lang="en-US" sz="2800" b="1" dirty="0" smtClean="0">
                <a:solidFill>
                  <a:schemeClr val="tx2"/>
                </a:solidFill>
                <a:latin typeface="+mn-lt"/>
              </a:rPr>
              <a:t>Effect  of primary prevention</a:t>
            </a:r>
            <a:r>
              <a:rPr lang="en-US" sz="2400" b="1" dirty="0" smtClean="0">
                <a:solidFill>
                  <a:schemeClr val="tx2"/>
                </a:solidFill>
                <a:latin typeface="+mn-lt"/>
              </a:rPr>
              <a:t/>
            </a:r>
            <a:br>
              <a:rPr lang="en-US" sz="2400" b="1" dirty="0" smtClean="0">
                <a:solidFill>
                  <a:schemeClr val="tx2"/>
                </a:solidFill>
                <a:latin typeface="+mn-lt"/>
              </a:rPr>
            </a:br>
            <a:endParaRPr lang="en-US" sz="2400" b="1" dirty="0" smtClean="0">
              <a:solidFill>
                <a:schemeClr val="tx2"/>
              </a:solidFill>
              <a:latin typeface="+mn-lt"/>
            </a:endParaRPr>
          </a:p>
        </p:txBody>
      </p:sp>
      <p:grpSp>
        <p:nvGrpSpPr>
          <p:cNvPr id="2" name="Group 49"/>
          <p:cNvGrpSpPr>
            <a:grpSpLocks/>
          </p:cNvGrpSpPr>
          <p:nvPr/>
        </p:nvGrpSpPr>
        <p:grpSpPr bwMode="auto">
          <a:xfrm>
            <a:off x="381001" y="1447801"/>
            <a:ext cx="3908425" cy="1763713"/>
            <a:chOff x="116" y="912"/>
            <a:chExt cx="2462" cy="1111"/>
          </a:xfrm>
        </p:grpSpPr>
        <p:sp>
          <p:nvSpPr>
            <p:cNvPr id="17445" name="Text Box 4"/>
            <p:cNvSpPr txBox="1">
              <a:spLocks noChangeArrowheads="1"/>
            </p:cNvSpPr>
            <p:nvPr/>
          </p:nvSpPr>
          <p:spPr bwMode="auto">
            <a:xfrm>
              <a:off x="116" y="912"/>
              <a:ext cx="2462" cy="446"/>
            </a:xfrm>
            <a:prstGeom prst="rect">
              <a:avLst/>
            </a:prstGeom>
            <a:noFill/>
            <a:ln w="9525">
              <a:noFill/>
              <a:miter lim="800000"/>
              <a:headEnd/>
              <a:tailEnd/>
            </a:ln>
          </p:spPr>
          <p:txBody>
            <a:bodyPr>
              <a:spAutoFit/>
            </a:bodyPr>
            <a:lstStyle/>
            <a:p>
              <a:pPr algn="ctr"/>
              <a:r>
                <a:rPr lang="en-US" sz="2000" b="1" dirty="0" smtClean="0">
                  <a:solidFill>
                    <a:schemeClr val="tx2"/>
                  </a:solidFill>
                  <a:latin typeface="Calibri" pitchFamily="34" charset="0"/>
                </a:rPr>
                <a:t>One causal factor,</a:t>
              </a:r>
            </a:p>
            <a:p>
              <a:pPr algn="ctr"/>
              <a:r>
                <a:rPr lang="en-US" sz="2000" b="1" dirty="0" smtClean="0">
                  <a:solidFill>
                    <a:schemeClr val="tx2"/>
                  </a:solidFill>
                  <a:latin typeface="Calibri" pitchFamily="34" charset="0"/>
                </a:rPr>
                <a:t> e.g.: cong. rubella syndrome</a:t>
              </a:r>
              <a:endParaRPr lang="en-US" sz="2000" b="1" dirty="0">
                <a:solidFill>
                  <a:schemeClr val="tx2"/>
                </a:solidFill>
                <a:latin typeface="Calibri" pitchFamily="34" charset="0"/>
              </a:endParaRPr>
            </a:p>
          </p:txBody>
        </p:sp>
        <p:sp>
          <p:nvSpPr>
            <p:cNvPr id="17446" name="AutoShape 6"/>
            <p:cNvSpPr>
              <a:spLocks noChangeArrowheads="1"/>
            </p:cNvSpPr>
            <p:nvPr/>
          </p:nvSpPr>
          <p:spPr bwMode="auto">
            <a:xfrm>
              <a:off x="1655" y="1416"/>
              <a:ext cx="586" cy="562"/>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n-US" b="1" dirty="0" smtClean="0">
                  <a:solidFill>
                    <a:schemeClr val="tx2"/>
                  </a:solidFill>
                  <a:latin typeface="Calibri" pitchFamily="34" charset="0"/>
                </a:rPr>
                <a:t>Disease</a:t>
              </a:r>
            </a:p>
            <a:p>
              <a:pPr algn="ctr"/>
              <a:r>
                <a:rPr lang="en-US" b="1" dirty="0" smtClean="0">
                  <a:solidFill>
                    <a:schemeClr val="tx2"/>
                  </a:solidFill>
                  <a:latin typeface="Calibri" pitchFamily="34" charset="0"/>
                </a:rPr>
                <a:t>B</a:t>
              </a:r>
              <a:endParaRPr lang="en-US" b="1" dirty="0">
                <a:solidFill>
                  <a:schemeClr val="tx2"/>
                </a:solidFill>
                <a:latin typeface="Calibri" pitchFamily="34" charset="0"/>
              </a:endParaRPr>
            </a:p>
          </p:txBody>
        </p:sp>
        <p:sp>
          <p:nvSpPr>
            <p:cNvPr id="17447" name="AutoShape 7"/>
            <p:cNvSpPr>
              <a:spLocks noChangeArrowheads="1"/>
            </p:cNvSpPr>
            <p:nvPr/>
          </p:nvSpPr>
          <p:spPr bwMode="auto">
            <a:xfrm>
              <a:off x="969" y="1600"/>
              <a:ext cx="551" cy="225"/>
            </a:xfrm>
            <a:prstGeom prst="rightArrow">
              <a:avLst>
                <a:gd name="adj1" fmla="val 50000"/>
                <a:gd name="adj2" fmla="val 61222"/>
              </a:avLst>
            </a:prstGeom>
            <a:solidFill>
              <a:srgbClr val="008000"/>
            </a:solidFill>
            <a:ln w="9525">
              <a:solidFill>
                <a:schemeClr val="tx1"/>
              </a:solidFill>
              <a:miter lim="800000"/>
              <a:headEnd/>
              <a:tailEnd/>
            </a:ln>
          </p:spPr>
          <p:txBody>
            <a:bodyPr wrap="none" anchor="ctr"/>
            <a:lstStyle/>
            <a:p>
              <a:pPr algn="ctr"/>
              <a:endParaRPr lang="en-US">
                <a:solidFill>
                  <a:schemeClr val="tx2"/>
                </a:solidFill>
                <a:latin typeface="Calibri" pitchFamily="34" charset="0"/>
              </a:endParaRPr>
            </a:p>
          </p:txBody>
        </p:sp>
        <p:sp>
          <p:nvSpPr>
            <p:cNvPr id="17448" name="Oval 8"/>
            <p:cNvSpPr>
              <a:spLocks noChangeArrowheads="1"/>
            </p:cNvSpPr>
            <p:nvPr/>
          </p:nvSpPr>
          <p:spPr bwMode="auto">
            <a:xfrm>
              <a:off x="158" y="1423"/>
              <a:ext cx="623" cy="60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n-US" sz="2000" b="1" smtClean="0">
                  <a:solidFill>
                    <a:schemeClr val="tx2"/>
                  </a:solidFill>
                  <a:latin typeface="Calibri" pitchFamily="34" charset="0"/>
                </a:rPr>
                <a:t>Factor</a:t>
              </a:r>
            </a:p>
            <a:p>
              <a:pPr algn="ctr"/>
              <a:r>
                <a:rPr lang="en-US" sz="2000" b="1" smtClean="0">
                  <a:solidFill>
                    <a:schemeClr val="tx2"/>
                  </a:solidFill>
                  <a:latin typeface="Calibri" pitchFamily="34" charset="0"/>
                </a:rPr>
                <a:t>A</a:t>
              </a:r>
              <a:endParaRPr lang="en-US" sz="2000" b="1">
                <a:solidFill>
                  <a:schemeClr val="tx2"/>
                </a:solidFill>
                <a:latin typeface="Calibri" pitchFamily="34" charset="0"/>
              </a:endParaRPr>
            </a:p>
          </p:txBody>
        </p:sp>
      </p:grpSp>
      <p:grpSp>
        <p:nvGrpSpPr>
          <p:cNvPr id="3" name="Group 51"/>
          <p:cNvGrpSpPr>
            <a:grpSpLocks/>
          </p:cNvGrpSpPr>
          <p:nvPr/>
        </p:nvGrpSpPr>
        <p:grpSpPr bwMode="auto">
          <a:xfrm>
            <a:off x="5148263" y="1447801"/>
            <a:ext cx="3848100" cy="2305050"/>
            <a:chOff x="3243" y="813"/>
            <a:chExt cx="2424" cy="1452"/>
          </a:xfrm>
        </p:grpSpPr>
        <p:sp>
          <p:nvSpPr>
            <p:cNvPr id="17437" name="Text Box 5"/>
            <p:cNvSpPr txBox="1">
              <a:spLocks noChangeArrowheads="1"/>
            </p:cNvSpPr>
            <p:nvPr/>
          </p:nvSpPr>
          <p:spPr bwMode="auto">
            <a:xfrm>
              <a:off x="3243" y="813"/>
              <a:ext cx="2424" cy="446"/>
            </a:xfrm>
            <a:prstGeom prst="rect">
              <a:avLst/>
            </a:prstGeom>
            <a:noFill/>
            <a:ln w="9525">
              <a:noFill/>
              <a:miter lim="800000"/>
              <a:headEnd/>
              <a:tailEnd/>
            </a:ln>
          </p:spPr>
          <p:txBody>
            <a:bodyPr>
              <a:spAutoFit/>
            </a:bodyPr>
            <a:lstStyle/>
            <a:p>
              <a:pPr algn="ctr"/>
              <a:r>
                <a:rPr lang="en-US" sz="2000" b="1" dirty="0" smtClean="0">
                  <a:solidFill>
                    <a:schemeClr val="tx2"/>
                  </a:solidFill>
                  <a:latin typeface="Calibri" pitchFamily="34" charset="0"/>
                </a:rPr>
                <a:t>Multiple causal factors, </a:t>
              </a:r>
            </a:p>
            <a:p>
              <a:pPr algn="ctr"/>
              <a:r>
                <a:rPr lang="en-US" sz="2000" b="1" dirty="0" smtClean="0">
                  <a:solidFill>
                    <a:schemeClr val="tx2"/>
                  </a:solidFill>
                  <a:latin typeface="Calibri" pitchFamily="34" charset="0"/>
                </a:rPr>
                <a:t>e.g.: spina bifida</a:t>
              </a:r>
              <a:endParaRPr lang="en-US" sz="2000" b="1" dirty="0">
                <a:solidFill>
                  <a:schemeClr val="tx2"/>
                </a:solidFill>
                <a:latin typeface="Calibri" pitchFamily="34" charset="0"/>
              </a:endParaRPr>
            </a:p>
          </p:txBody>
        </p:sp>
        <p:sp>
          <p:nvSpPr>
            <p:cNvPr id="17438" name="Line 22"/>
            <p:cNvSpPr>
              <a:spLocks noChangeShapeType="1"/>
            </p:cNvSpPr>
            <p:nvPr/>
          </p:nvSpPr>
          <p:spPr bwMode="auto">
            <a:xfrm>
              <a:off x="3831" y="1362"/>
              <a:ext cx="662" cy="160"/>
            </a:xfrm>
            <a:prstGeom prst="line">
              <a:avLst/>
            </a:prstGeom>
            <a:noFill/>
            <a:ln w="38100">
              <a:solidFill>
                <a:schemeClr val="tx1"/>
              </a:solidFill>
              <a:round/>
              <a:headEnd/>
              <a:tailEnd type="triangle" w="med" len="med"/>
            </a:ln>
          </p:spPr>
          <p:txBody>
            <a:bodyPr/>
            <a:lstStyle/>
            <a:p>
              <a:endParaRPr lang="en-US">
                <a:solidFill>
                  <a:schemeClr val="tx2"/>
                </a:solidFill>
              </a:endParaRPr>
            </a:p>
          </p:txBody>
        </p:sp>
        <p:sp>
          <p:nvSpPr>
            <p:cNvPr id="17439" name="Line 23"/>
            <p:cNvSpPr>
              <a:spLocks noChangeShapeType="1"/>
            </p:cNvSpPr>
            <p:nvPr/>
          </p:nvSpPr>
          <p:spPr bwMode="auto">
            <a:xfrm>
              <a:off x="3674" y="1729"/>
              <a:ext cx="819" cy="0"/>
            </a:xfrm>
            <a:prstGeom prst="line">
              <a:avLst/>
            </a:prstGeom>
            <a:noFill/>
            <a:ln w="38100">
              <a:solidFill>
                <a:schemeClr val="tx1"/>
              </a:solidFill>
              <a:round/>
              <a:headEnd/>
              <a:tailEnd type="triangle" w="med" len="med"/>
            </a:ln>
          </p:spPr>
          <p:txBody>
            <a:bodyPr/>
            <a:lstStyle/>
            <a:p>
              <a:endParaRPr lang="en-US">
                <a:solidFill>
                  <a:schemeClr val="tx2"/>
                </a:solidFill>
              </a:endParaRPr>
            </a:p>
          </p:txBody>
        </p:sp>
        <p:sp>
          <p:nvSpPr>
            <p:cNvPr id="17440" name="Line 24"/>
            <p:cNvSpPr>
              <a:spLocks noChangeShapeType="1"/>
            </p:cNvSpPr>
            <p:nvPr/>
          </p:nvSpPr>
          <p:spPr bwMode="auto">
            <a:xfrm flipV="1">
              <a:off x="3833" y="1887"/>
              <a:ext cx="660" cy="182"/>
            </a:xfrm>
            <a:prstGeom prst="line">
              <a:avLst/>
            </a:prstGeom>
            <a:noFill/>
            <a:ln w="38100">
              <a:solidFill>
                <a:schemeClr val="tx1"/>
              </a:solidFill>
              <a:round/>
              <a:headEnd/>
              <a:tailEnd type="triangle" w="med" len="med"/>
            </a:ln>
          </p:spPr>
          <p:txBody>
            <a:bodyPr/>
            <a:lstStyle/>
            <a:p>
              <a:endParaRPr lang="en-US">
                <a:solidFill>
                  <a:schemeClr val="tx2"/>
                </a:solidFill>
              </a:endParaRPr>
            </a:p>
          </p:txBody>
        </p:sp>
        <p:sp>
          <p:nvSpPr>
            <p:cNvPr id="17441" name="Oval 27"/>
            <p:cNvSpPr>
              <a:spLocks noChangeArrowheads="1"/>
            </p:cNvSpPr>
            <p:nvPr/>
          </p:nvSpPr>
          <p:spPr bwMode="auto">
            <a:xfrm>
              <a:off x="3516" y="1570"/>
              <a:ext cx="347" cy="351"/>
            </a:xfrm>
            <a:prstGeom prst="ellipse">
              <a:avLst/>
            </a:prstGeom>
            <a:solidFill>
              <a:srgbClr val="008000"/>
            </a:solidFill>
            <a:ln w="9525">
              <a:solidFill>
                <a:schemeClr val="tx1"/>
              </a:solidFill>
              <a:round/>
              <a:headEnd/>
              <a:tailEnd/>
            </a:ln>
          </p:spPr>
          <p:txBody>
            <a:bodyPr wrap="none" anchor="ctr"/>
            <a:lstStyle/>
            <a:p>
              <a:pPr algn="ctr"/>
              <a:endParaRPr lang="en-US" sz="2400">
                <a:solidFill>
                  <a:schemeClr val="tx2"/>
                </a:solidFill>
                <a:latin typeface="Calibri" pitchFamily="34" charset="0"/>
              </a:endParaRPr>
            </a:p>
          </p:txBody>
        </p:sp>
        <p:sp>
          <p:nvSpPr>
            <p:cNvPr id="17442" name="Oval 28"/>
            <p:cNvSpPr>
              <a:spLocks noChangeArrowheads="1"/>
            </p:cNvSpPr>
            <p:nvPr/>
          </p:nvSpPr>
          <p:spPr bwMode="auto">
            <a:xfrm>
              <a:off x="3642" y="1978"/>
              <a:ext cx="189" cy="287"/>
            </a:xfrm>
            <a:prstGeom prst="ellipse">
              <a:avLst/>
            </a:prstGeom>
            <a:solidFill>
              <a:srgbClr val="FF6600"/>
            </a:solidFill>
            <a:ln w="9525">
              <a:solidFill>
                <a:schemeClr val="tx1"/>
              </a:solidFill>
              <a:round/>
              <a:headEnd/>
              <a:tailEnd/>
            </a:ln>
          </p:spPr>
          <p:txBody>
            <a:bodyPr wrap="none" anchor="ctr"/>
            <a:lstStyle/>
            <a:p>
              <a:pPr algn="ctr"/>
              <a:endParaRPr lang="en-US" sz="2400">
                <a:solidFill>
                  <a:schemeClr val="tx2"/>
                </a:solidFill>
                <a:latin typeface="Calibri" pitchFamily="34" charset="0"/>
              </a:endParaRPr>
            </a:p>
          </p:txBody>
        </p:sp>
        <p:sp>
          <p:nvSpPr>
            <p:cNvPr id="17443" name="Oval 31"/>
            <p:cNvSpPr>
              <a:spLocks noChangeArrowheads="1"/>
            </p:cNvSpPr>
            <p:nvPr/>
          </p:nvSpPr>
          <p:spPr bwMode="auto">
            <a:xfrm>
              <a:off x="3768" y="1298"/>
              <a:ext cx="126" cy="16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endParaRPr lang="en-US" sz="2400">
                <a:solidFill>
                  <a:schemeClr val="tx2"/>
                </a:solidFill>
                <a:latin typeface="Calibri" pitchFamily="34" charset="0"/>
              </a:endParaRPr>
            </a:p>
          </p:txBody>
        </p:sp>
        <p:sp>
          <p:nvSpPr>
            <p:cNvPr id="17444" name="AutoShape 33"/>
            <p:cNvSpPr>
              <a:spLocks noChangeArrowheads="1"/>
            </p:cNvSpPr>
            <p:nvPr/>
          </p:nvSpPr>
          <p:spPr bwMode="auto">
            <a:xfrm>
              <a:off x="4653" y="1434"/>
              <a:ext cx="586" cy="562"/>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n-US" b="1" dirty="0" smtClean="0">
                  <a:solidFill>
                    <a:schemeClr val="tx2"/>
                  </a:solidFill>
                  <a:latin typeface="Calibri" pitchFamily="34" charset="0"/>
                </a:rPr>
                <a:t>Disease</a:t>
              </a:r>
            </a:p>
            <a:p>
              <a:pPr algn="ctr"/>
              <a:r>
                <a:rPr lang="en-US" b="1" dirty="0" smtClean="0">
                  <a:solidFill>
                    <a:schemeClr val="tx2"/>
                  </a:solidFill>
                  <a:latin typeface="Calibri" pitchFamily="34" charset="0"/>
                </a:rPr>
                <a:t>B</a:t>
              </a:r>
              <a:endParaRPr lang="en-US" b="1" dirty="0">
                <a:solidFill>
                  <a:schemeClr val="tx2"/>
                </a:solidFill>
                <a:latin typeface="Calibri" pitchFamily="34" charset="0"/>
              </a:endParaRPr>
            </a:p>
          </p:txBody>
        </p:sp>
      </p:grpSp>
      <p:sp>
        <p:nvSpPr>
          <p:cNvPr id="17413" name="Text Box 44"/>
          <p:cNvSpPr txBox="1">
            <a:spLocks noChangeArrowheads="1"/>
          </p:cNvSpPr>
          <p:nvPr/>
        </p:nvSpPr>
        <p:spPr bwMode="auto">
          <a:xfrm>
            <a:off x="2559927" y="5562600"/>
            <a:ext cx="3993273" cy="769441"/>
          </a:xfrm>
          <a:prstGeom prst="rect">
            <a:avLst/>
          </a:prstGeom>
          <a:noFill/>
          <a:ln w="9525">
            <a:noFill/>
            <a:miter lim="800000"/>
            <a:headEnd/>
            <a:tailEnd/>
          </a:ln>
        </p:spPr>
        <p:txBody>
          <a:bodyPr wrap="none">
            <a:spAutoFit/>
          </a:bodyPr>
          <a:lstStyle/>
          <a:p>
            <a:r>
              <a:rPr lang="en-US" sz="4400" b="1" i="1" dirty="0" smtClean="0">
                <a:solidFill>
                  <a:schemeClr val="tx2"/>
                </a:solidFill>
                <a:latin typeface="Calibri" pitchFamily="34" charset="0"/>
              </a:rPr>
              <a:t>X</a:t>
            </a:r>
            <a:r>
              <a:rPr lang="en-US" sz="2400" b="1" i="1" dirty="0" smtClean="0">
                <a:solidFill>
                  <a:schemeClr val="tx2"/>
                </a:solidFill>
                <a:latin typeface="Calibri" pitchFamily="34" charset="0"/>
              </a:rPr>
              <a:t>   = </a:t>
            </a:r>
            <a:r>
              <a:rPr lang="en-US" sz="1600" b="1" i="1" dirty="0" smtClean="0">
                <a:solidFill>
                  <a:schemeClr val="tx2"/>
                </a:solidFill>
                <a:latin typeface="Calibri" pitchFamily="34" charset="0"/>
              </a:rPr>
              <a:t>Effect of the preventive intervention</a:t>
            </a:r>
            <a:endParaRPr lang="en-US" sz="2400" b="1" i="1" dirty="0">
              <a:solidFill>
                <a:schemeClr val="tx2"/>
              </a:solidFill>
              <a:latin typeface="Calibri" pitchFamily="34" charset="0"/>
            </a:endParaRPr>
          </a:p>
        </p:txBody>
      </p:sp>
      <p:sp>
        <p:nvSpPr>
          <p:cNvPr id="17430" name="AutoShape 14"/>
          <p:cNvSpPr>
            <a:spLocks noChangeArrowheads="1"/>
          </p:cNvSpPr>
          <p:nvPr/>
        </p:nvSpPr>
        <p:spPr bwMode="auto">
          <a:xfrm>
            <a:off x="2842114" y="4285947"/>
            <a:ext cx="930275" cy="892175"/>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n-US" b="1" dirty="0" smtClean="0">
                <a:solidFill>
                  <a:schemeClr val="tx2"/>
                </a:solidFill>
                <a:latin typeface="Calibri" pitchFamily="34" charset="0"/>
              </a:rPr>
              <a:t>Disease</a:t>
            </a:r>
          </a:p>
          <a:p>
            <a:pPr algn="ctr"/>
            <a:r>
              <a:rPr lang="en-US" b="1" dirty="0" smtClean="0">
                <a:solidFill>
                  <a:schemeClr val="tx2"/>
                </a:solidFill>
                <a:latin typeface="Calibri" pitchFamily="34" charset="0"/>
              </a:rPr>
              <a:t>B</a:t>
            </a:r>
            <a:endParaRPr lang="en-US" b="1" dirty="0">
              <a:solidFill>
                <a:schemeClr val="tx2"/>
              </a:solidFill>
              <a:latin typeface="Calibri" pitchFamily="34" charset="0"/>
            </a:endParaRPr>
          </a:p>
        </p:txBody>
      </p:sp>
      <p:sp>
        <p:nvSpPr>
          <p:cNvPr id="17431" name="Oval 16"/>
          <p:cNvSpPr>
            <a:spLocks noChangeArrowheads="1"/>
          </p:cNvSpPr>
          <p:nvPr/>
        </p:nvSpPr>
        <p:spPr bwMode="auto">
          <a:xfrm>
            <a:off x="558651" y="4323079"/>
            <a:ext cx="989013" cy="95250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r>
              <a:rPr lang="en-US" sz="2000" b="1" dirty="0" smtClean="0">
                <a:solidFill>
                  <a:schemeClr val="tx2"/>
                </a:solidFill>
                <a:latin typeface="Calibri" pitchFamily="34" charset="0"/>
              </a:rPr>
              <a:t>Factor</a:t>
            </a:r>
          </a:p>
          <a:p>
            <a:pPr algn="ctr"/>
            <a:r>
              <a:rPr lang="en-US" sz="2000" b="1" dirty="0" smtClean="0">
                <a:solidFill>
                  <a:schemeClr val="tx2"/>
                </a:solidFill>
                <a:latin typeface="Calibri" pitchFamily="34" charset="0"/>
              </a:rPr>
              <a:t>A</a:t>
            </a:r>
            <a:endParaRPr lang="en-US" sz="2000" b="1" dirty="0">
              <a:solidFill>
                <a:schemeClr val="tx2"/>
              </a:solidFill>
              <a:latin typeface="Calibri" pitchFamily="34" charset="0"/>
            </a:endParaRPr>
          </a:p>
        </p:txBody>
      </p:sp>
      <p:grpSp>
        <p:nvGrpSpPr>
          <p:cNvPr id="4" name="Gruppo 41"/>
          <p:cNvGrpSpPr/>
          <p:nvPr/>
        </p:nvGrpSpPr>
        <p:grpSpPr>
          <a:xfrm>
            <a:off x="396875" y="4103384"/>
            <a:ext cx="1366813" cy="1295401"/>
            <a:chOff x="396875" y="4289425"/>
            <a:chExt cx="1366813" cy="1295401"/>
          </a:xfrm>
        </p:grpSpPr>
        <p:sp>
          <p:nvSpPr>
            <p:cNvPr id="17432"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a:lstStyle/>
            <a:p>
              <a:endParaRPr lang="it-IT">
                <a:solidFill>
                  <a:schemeClr val="tx2"/>
                </a:solidFill>
              </a:endParaRPr>
            </a:p>
          </p:txBody>
        </p:sp>
        <p:sp>
          <p:nvSpPr>
            <p:cNvPr id="17433"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a:lstStyle/>
            <a:p>
              <a:endParaRPr lang="it-IT">
                <a:solidFill>
                  <a:schemeClr val="tx2"/>
                </a:solidFill>
              </a:endParaRPr>
            </a:p>
          </p:txBody>
        </p:sp>
      </p:grpSp>
      <p:sp>
        <p:nvSpPr>
          <p:cNvPr id="17436" name="AutoShape 45"/>
          <p:cNvSpPr>
            <a:spLocks noChangeArrowheads="1"/>
          </p:cNvSpPr>
          <p:nvPr/>
        </p:nvSpPr>
        <p:spPr bwMode="auto">
          <a:xfrm>
            <a:off x="1752600" y="4614559"/>
            <a:ext cx="874713" cy="357188"/>
          </a:xfrm>
          <a:prstGeom prst="rightArrow">
            <a:avLst>
              <a:gd name="adj1" fmla="val 50000"/>
              <a:gd name="adj2" fmla="val 61222"/>
            </a:avLst>
          </a:prstGeom>
          <a:solidFill>
            <a:srgbClr val="008000"/>
          </a:solidFill>
          <a:ln w="9525">
            <a:solidFill>
              <a:schemeClr val="tx1"/>
            </a:solidFill>
            <a:miter lim="800000"/>
            <a:headEnd/>
            <a:tailEnd/>
          </a:ln>
        </p:spPr>
        <p:txBody>
          <a:bodyPr wrap="none" anchor="ctr"/>
          <a:lstStyle/>
          <a:p>
            <a:pPr algn="ctr"/>
            <a:endParaRPr lang="it-IT">
              <a:solidFill>
                <a:schemeClr val="tx2"/>
              </a:solidFill>
              <a:latin typeface="Calibri" pitchFamily="34" charset="0"/>
            </a:endParaRPr>
          </a:p>
        </p:txBody>
      </p:sp>
      <p:sp>
        <p:nvSpPr>
          <p:cNvPr id="17426" name="AutoShape 40"/>
          <p:cNvSpPr>
            <a:spLocks noChangeArrowheads="1"/>
          </p:cNvSpPr>
          <p:nvPr/>
        </p:nvSpPr>
        <p:spPr bwMode="auto">
          <a:xfrm>
            <a:off x="7620001" y="4323079"/>
            <a:ext cx="914399" cy="840756"/>
          </a:xfrm>
          <a:prstGeom prst="cube">
            <a:avLst>
              <a:gd name="adj" fmla="val 9255"/>
            </a:avLst>
          </a:prstGeom>
          <a:solidFill>
            <a:schemeClr val="bg1">
              <a:lumMod val="85000"/>
            </a:schemeClr>
          </a:solidFill>
          <a:ln w="9525">
            <a:solidFill>
              <a:srgbClr val="4D4D4D"/>
            </a:solidFill>
            <a:miter lim="800000"/>
            <a:headEnd/>
            <a:tailEnd/>
          </a:ln>
        </p:spPr>
        <p:txBody>
          <a:bodyPr wrap="none" anchor="ctr"/>
          <a:lstStyle/>
          <a:p>
            <a:pPr algn="ctr"/>
            <a:r>
              <a:rPr lang="en-US" sz="1100" b="1" dirty="0" smtClean="0">
                <a:solidFill>
                  <a:schemeClr val="tx2"/>
                </a:solidFill>
                <a:latin typeface="Calibri" pitchFamily="34" charset="0"/>
              </a:rPr>
              <a:t>Disease</a:t>
            </a:r>
          </a:p>
          <a:p>
            <a:pPr algn="ctr"/>
            <a:r>
              <a:rPr lang="en-US" b="1" dirty="0" smtClean="0">
                <a:solidFill>
                  <a:schemeClr val="tx2"/>
                </a:solidFill>
                <a:latin typeface="Calibri" pitchFamily="34" charset="0"/>
              </a:rPr>
              <a:t>B</a:t>
            </a:r>
            <a:endParaRPr lang="en-US" b="1" dirty="0">
              <a:solidFill>
                <a:schemeClr val="tx2"/>
              </a:solidFill>
              <a:latin typeface="Calibri" pitchFamily="34" charset="0"/>
            </a:endParaRPr>
          </a:p>
        </p:txBody>
      </p:sp>
      <p:grpSp>
        <p:nvGrpSpPr>
          <p:cNvPr id="5" name="Gruppo 39"/>
          <p:cNvGrpSpPr>
            <a:grpSpLocks/>
          </p:cNvGrpSpPr>
          <p:nvPr/>
        </p:nvGrpSpPr>
        <p:grpSpPr bwMode="auto">
          <a:xfrm>
            <a:off x="4572000" y="1541462"/>
            <a:ext cx="0" cy="4249738"/>
            <a:chOff x="4572000" y="1555750"/>
            <a:chExt cx="0" cy="4249738"/>
          </a:xfrm>
        </p:grpSpPr>
        <p:sp>
          <p:nvSpPr>
            <p:cNvPr id="17419" name="Line 47"/>
            <p:cNvSpPr>
              <a:spLocks noChangeShapeType="1"/>
            </p:cNvSpPr>
            <p:nvPr/>
          </p:nvSpPr>
          <p:spPr bwMode="auto">
            <a:xfrm>
              <a:off x="4572000" y="1555750"/>
              <a:ext cx="0" cy="2160588"/>
            </a:xfrm>
            <a:prstGeom prst="line">
              <a:avLst/>
            </a:prstGeom>
            <a:noFill/>
            <a:ln w="38100">
              <a:solidFill>
                <a:schemeClr val="tx1"/>
              </a:solidFill>
              <a:prstDash val="dash"/>
              <a:round/>
              <a:headEnd/>
              <a:tailEnd/>
            </a:ln>
          </p:spPr>
          <p:txBody>
            <a:bodyPr/>
            <a:lstStyle/>
            <a:p>
              <a:endParaRPr lang="it-IT">
                <a:solidFill>
                  <a:schemeClr val="tx2"/>
                </a:solidFill>
              </a:endParaRPr>
            </a:p>
          </p:txBody>
        </p:sp>
        <p:sp>
          <p:nvSpPr>
            <p:cNvPr id="17420" name="Line 48"/>
            <p:cNvSpPr>
              <a:spLocks noChangeShapeType="1"/>
            </p:cNvSpPr>
            <p:nvPr/>
          </p:nvSpPr>
          <p:spPr bwMode="auto">
            <a:xfrm>
              <a:off x="4572000" y="4076700"/>
              <a:ext cx="0" cy="1728788"/>
            </a:xfrm>
            <a:prstGeom prst="line">
              <a:avLst/>
            </a:prstGeom>
            <a:noFill/>
            <a:ln w="38100">
              <a:solidFill>
                <a:schemeClr val="tx1"/>
              </a:solidFill>
              <a:prstDash val="dash"/>
              <a:round/>
              <a:headEnd/>
              <a:tailEnd/>
            </a:ln>
          </p:spPr>
          <p:txBody>
            <a:bodyPr/>
            <a:lstStyle/>
            <a:p>
              <a:endParaRPr lang="it-IT">
                <a:solidFill>
                  <a:schemeClr val="tx2"/>
                </a:solidFill>
              </a:endParaRPr>
            </a:p>
          </p:txBody>
        </p:sp>
      </p:grpSp>
      <p:grpSp>
        <p:nvGrpSpPr>
          <p:cNvPr id="6" name="Gruppo 42"/>
          <p:cNvGrpSpPr/>
          <p:nvPr/>
        </p:nvGrpSpPr>
        <p:grpSpPr>
          <a:xfrm>
            <a:off x="2627313" y="4108146"/>
            <a:ext cx="1366813" cy="1295401"/>
            <a:chOff x="396875" y="4289425"/>
            <a:chExt cx="1366813" cy="1295401"/>
          </a:xfrm>
        </p:grpSpPr>
        <p:sp>
          <p:nvSpPr>
            <p:cNvPr id="44"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a:lstStyle/>
            <a:p>
              <a:endParaRPr lang="it-IT">
                <a:solidFill>
                  <a:schemeClr val="tx2"/>
                </a:solidFill>
              </a:endParaRPr>
            </a:p>
          </p:txBody>
        </p:sp>
        <p:sp>
          <p:nvSpPr>
            <p:cNvPr id="45"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a:lstStyle/>
            <a:p>
              <a:endParaRPr lang="it-IT">
                <a:solidFill>
                  <a:schemeClr val="tx2"/>
                </a:solidFill>
              </a:endParaRPr>
            </a:p>
          </p:txBody>
        </p:sp>
      </p:grpSp>
      <p:grpSp>
        <p:nvGrpSpPr>
          <p:cNvPr id="7" name="Gruppo 46"/>
          <p:cNvGrpSpPr/>
          <p:nvPr/>
        </p:nvGrpSpPr>
        <p:grpSpPr>
          <a:xfrm>
            <a:off x="5868988" y="4031947"/>
            <a:ext cx="1582738" cy="1587501"/>
            <a:chOff x="5868988" y="4217988"/>
            <a:chExt cx="1582738" cy="1587501"/>
          </a:xfrm>
        </p:grpSpPr>
        <p:sp>
          <p:nvSpPr>
            <p:cNvPr id="17421" name="Line 34"/>
            <p:cNvSpPr>
              <a:spLocks noChangeShapeType="1"/>
            </p:cNvSpPr>
            <p:nvPr/>
          </p:nvSpPr>
          <p:spPr bwMode="auto">
            <a:xfrm>
              <a:off x="6369050" y="4319588"/>
              <a:ext cx="1050925" cy="254000"/>
            </a:xfrm>
            <a:prstGeom prst="line">
              <a:avLst/>
            </a:prstGeom>
            <a:noFill/>
            <a:ln w="38100">
              <a:solidFill>
                <a:schemeClr val="tx1"/>
              </a:solidFill>
              <a:round/>
              <a:headEnd/>
              <a:tailEnd type="triangle" w="med" len="med"/>
            </a:ln>
          </p:spPr>
          <p:txBody>
            <a:bodyPr/>
            <a:lstStyle/>
            <a:p>
              <a:endParaRPr lang="it-IT">
                <a:solidFill>
                  <a:schemeClr val="tx2"/>
                </a:solidFill>
              </a:endParaRPr>
            </a:p>
          </p:txBody>
        </p:sp>
        <p:sp>
          <p:nvSpPr>
            <p:cNvPr id="17422" name="Line 36"/>
            <p:cNvSpPr>
              <a:spLocks noChangeShapeType="1"/>
            </p:cNvSpPr>
            <p:nvPr/>
          </p:nvSpPr>
          <p:spPr bwMode="auto">
            <a:xfrm flipV="1">
              <a:off x="6372225" y="5153026"/>
              <a:ext cx="1047750" cy="431800"/>
            </a:xfrm>
            <a:prstGeom prst="line">
              <a:avLst/>
            </a:prstGeom>
            <a:noFill/>
            <a:ln w="38100">
              <a:solidFill>
                <a:schemeClr val="tx1"/>
              </a:solidFill>
              <a:round/>
              <a:headEnd/>
              <a:tailEnd type="triangle" w="med" len="med"/>
            </a:ln>
          </p:spPr>
          <p:txBody>
            <a:bodyPr/>
            <a:lstStyle/>
            <a:p>
              <a:endParaRPr lang="it-IT">
                <a:solidFill>
                  <a:schemeClr val="tx2"/>
                </a:solidFill>
              </a:endParaRPr>
            </a:p>
          </p:txBody>
        </p:sp>
        <p:sp>
          <p:nvSpPr>
            <p:cNvPr id="17424" name="Oval 38"/>
            <p:cNvSpPr>
              <a:spLocks noChangeArrowheads="1"/>
            </p:cNvSpPr>
            <p:nvPr/>
          </p:nvSpPr>
          <p:spPr bwMode="auto">
            <a:xfrm>
              <a:off x="6069013" y="5349876"/>
              <a:ext cx="300038" cy="455613"/>
            </a:xfrm>
            <a:prstGeom prst="ellipse">
              <a:avLst/>
            </a:prstGeom>
            <a:solidFill>
              <a:srgbClr val="FF6600"/>
            </a:solidFill>
            <a:ln w="9525">
              <a:solidFill>
                <a:schemeClr val="tx1"/>
              </a:solidFill>
              <a:round/>
              <a:headEnd/>
              <a:tailEnd/>
            </a:ln>
          </p:spPr>
          <p:txBody>
            <a:bodyPr wrap="none" anchor="ctr"/>
            <a:lstStyle/>
            <a:p>
              <a:pPr algn="ctr"/>
              <a:endParaRPr lang="it-IT" sz="2400">
                <a:solidFill>
                  <a:schemeClr val="tx2"/>
                </a:solidFill>
                <a:latin typeface="Calibri" pitchFamily="34" charset="0"/>
              </a:endParaRPr>
            </a:p>
          </p:txBody>
        </p:sp>
        <p:sp>
          <p:nvSpPr>
            <p:cNvPr id="17425" name="Oval 39"/>
            <p:cNvSpPr>
              <a:spLocks noChangeArrowheads="1"/>
            </p:cNvSpPr>
            <p:nvPr/>
          </p:nvSpPr>
          <p:spPr bwMode="auto">
            <a:xfrm>
              <a:off x="6269038" y="4217988"/>
              <a:ext cx="200025" cy="254000"/>
            </a:xfrm>
            <a:prstGeom prst="ellipse">
              <a:avLst/>
            </a:prstGeom>
            <a:solidFill>
              <a:schemeClr val="accent6">
                <a:lumMod val="40000"/>
                <a:lumOff val="60000"/>
              </a:schemeClr>
            </a:solidFill>
            <a:ln w="9525">
              <a:solidFill>
                <a:schemeClr val="tx1"/>
              </a:solidFill>
              <a:round/>
              <a:headEnd/>
              <a:tailEnd/>
            </a:ln>
          </p:spPr>
          <p:txBody>
            <a:bodyPr wrap="none" anchor="ctr"/>
            <a:lstStyle/>
            <a:p>
              <a:pPr algn="ctr"/>
              <a:endParaRPr lang="it-IT" sz="2400">
                <a:solidFill>
                  <a:schemeClr val="tx2"/>
                </a:solidFill>
                <a:latin typeface="Calibri" pitchFamily="34" charset="0"/>
              </a:endParaRPr>
            </a:p>
          </p:txBody>
        </p:sp>
        <p:sp>
          <p:nvSpPr>
            <p:cNvPr id="17429" name="Line 46"/>
            <p:cNvSpPr>
              <a:spLocks noChangeShapeType="1"/>
            </p:cNvSpPr>
            <p:nvPr/>
          </p:nvSpPr>
          <p:spPr bwMode="auto">
            <a:xfrm>
              <a:off x="6151563" y="4941888"/>
              <a:ext cx="1300163" cy="0"/>
            </a:xfrm>
            <a:prstGeom prst="line">
              <a:avLst/>
            </a:prstGeom>
            <a:noFill/>
            <a:ln w="38100">
              <a:solidFill>
                <a:schemeClr val="tx1"/>
              </a:solidFill>
              <a:round/>
              <a:headEnd/>
              <a:tailEnd type="triangle" w="med" len="med"/>
            </a:ln>
          </p:spPr>
          <p:txBody>
            <a:bodyPr/>
            <a:lstStyle/>
            <a:p>
              <a:endParaRPr lang="it-IT">
                <a:solidFill>
                  <a:schemeClr val="tx2"/>
                </a:solidFill>
              </a:endParaRPr>
            </a:p>
          </p:txBody>
        </p:sp>
        <p:sp>
          <p:nvSpPr>
            <p:cNvPr id="46" name="Oval 37"/>
            <p:cNvSpPr>
              <a:spLocks noChangeArrowheads="1"/>
            </p:cNvSpPr>
            <p:nvPr/>
          </p:nvSpPr>
          <p:spPr bwMode="auto">
            <a:xfrm>
              <a:off x="5868988" y="4649788"/>
              <a:ext cx="550863" cy="557213"/>
            </a:xfrm>
            <a:prstGeom prst="ellipse">
              <a:avLst/>
            </a:prstGeom>
            <a:solidFill>
              <a:srgbClr val="008000"/>
            </a:solidFill>
            <a:ln w="9525">
              <a:solidFill>
                <a:schemeClr val="tx1"/>
              </a:solidFill>
              <a:round/>
              <a:headEnd/>
              <a:tailEnd/>
            </a:ln>
          </p:spPr>
          <p:txBody>
            <a:bodyPr wrap="none" anchor="ctr"/>
            <a:lstStyle/>
            <a:p>
              <a:pPr algn="ctr"/>
              <a:endParaRPr lang="it-IT" sz="2400">
                <a:solidFill>
                  <a:schemeClr val="tx2"/>
                </a:solidFill>
                <a:latin typeface="Calibri" pitchFamily="34" charset="0"/>
              </a:endParaRPr>
            </a:p>
          </p:txBody>
        </p:sp>
      </p:grpSp>
      <p:grpSp>
        <p:nvGrpSpPr>
          <p:cNvPr id="8" name="Gruppo 47"/>
          <p:cNvGrpSpPr/>
          <p:nvPr/>
        </p:nvGrpSpPr>
        <p:grpSpPr>
          <a:xfrm>
            <a:off x="5919604" y="4406200"/>
            <a:ext cx="473234" cy="626781"/>
            <a:chOff x="396875" y="4289425"/>
            <a:chExt cx="1366813" cy="1295401"/>
          </a:xfrm>
        </p:grpSpPr>
        <p:sp>
          <p:nvSpPr>
            <p:cNvPr id="49" name="Line 17"/>
            <p:cNvSpPr>
              <a:spLocks noChangeShapeType="1"/>
            </p:cNvSpPr>
            <p:nvPr/>
          </p:nvSpPr>
          <p:spPr bwMode="auto">
            <a:xfrm flipV="1">
              <a:off x="396875" y="4365104"/>
              <a:ext cx="1366813" cy="1219722"/>
            </a:xfrm>
            <a:prstGeom prst="line">
              <a:avLst/>
            </a:prstGeom>
            <a:noFill/>
            <a:ln w="76200">
              <a:solidFill>
                <a:schemeClr val="tx2"/>
              </a:solidFill>
              <a:round/>
              <a:headEnd/>
              <a:tailEnd/>
            </a:ln>
          </p:spPr>
          <p:txBody>
            <a:bodyPr/>
            <a:lstStyle/>
            <a:p>
              <a:endParaRPr lang="it-IT">
                <a:solidFill>
                  <a:schemeClr val="tx2"/>
                </a:solidFill>
              </a:endParaRPr>
            </a:p>
          </p:txBody>
        </p:sp>
        <p:sp>
          <p:nvSpPr>
            <p:cNvPr id="50" name="Line 18"/>
            <p:cNvSpPr>
              <a:spLocks noChangeShapeType="1"/>
            </p:cNvSpPr>
            <p:nvPr/>
          </p:nvSpPr>
          <p:spPr bwMode="auto">
            <a:xfrm>
              <a:off x="396875" y="4289425"/>
              <a:ext cx="1258888" cy="1295400"/>
            </a:xfrm>
            <a:prstGeom prst="line">
              <a:avLst/>
            </a:prstGeom>
            <a:noFill/>
            <a:ln w="76200">
              <a:solidFill>
                <a:schemeClr val="tx2"/>
              </a:solidFill>
              <a:round/>
              <a:headEnd/>
              <a:tailEnd/>
            </a:ln>
          </p:spPr>
          <p:txBody>
            <a:bodyPr/>
            <a:lstStyle/>
            <a:p>
              <a:endParaRPr lang="it-IT">
                <a:solidFill>
                  <a:schemeClr val="tx2"/>
                </a:solidFill>
              </a:endParaRPr>
            </a:p>
          </p:txBody>
        </p:sp>
      </p:grpSp>
    </p:spTree>
    <p:extLst>
      <p:ext uri="{BB962C8B-B14F-4D97-AF65-F5344CB8AC3E}">
        <p14:creationId xmlns:p14="http://schemas.microsoft.com/office/powerpoint/2010/main" val="2813044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 calcmode="lin" valueType="num">
                                      <p:cBhvr additive="base">
                                        <p:cTn id="12" dur="500" fill="hold"/>
                                        <p:tgtEl>
                                          <p:spTgt spid="17413"/>
                                        </p:tgtEl>
                                        <p:attrNameLst>
                                          <p:attrName>ppt_x</p:attrName>
                                        </p:attrNameLst>
                                      </p:cBhvr>
                                      <p:tavLst>
                                        <p:tav tm="0">
                                          <p:val>
                                            <p:strVal val="#ppt_x"/>
                                          </p:val>
                                        </p:tav>
                                        <p:tav tm="100000">
                                          <p:val>
                                            <p:strVal val="#ppt_x"/>
                                          </p:val>
                                        </p:tav>
                                      </p:tavLst>
                                    </p:anim>
                                    <p:anim calcmode="lin" valueType="num">
                                      <p:cBhvr additive="base">
                                        <p:cTn id="13" dur="500" fill="hold"/>
                                        <p:tgtEl>
                                          <p:spTgt spid="174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8" presetClass="entr" presetSubtype="16" fill="hold" grpId="0" nodeType="clickEffect">
                                  <p:stCondLst>
                                    <p:cond delay="0"/>
                                  </p:stCondLst>
                                  <p:childTnLst>
                                    <p:set>
                                      <p:cBhvr>
                                        <p:cTn id="17" dur="1" fill="hold">
                                          <p:stCondLst>
                                            <p:cond delay="0"/>
                                          </p:stCondLst>
                                        </p:cTn>
                                        <p:tgtEl>
                                          <p:spTgt spid="17431"/>
                                        </p:tgtEl>
                                        <p:attrNameLst>
                                          <p:attrName>style.visibility</p:attrName>
                                        </p:attrNameLst>
                                      </p:cBhvr>
                                      <p:to>
                                        <p:strVal val="visible"/>
                                      </p:to>
                                    </p:set>
                                    <p:animEffect transition="in" filter="diamond(in)">
                                      <p:cBhvr>
                                        <p:cTn id="18" dur="2000"/>
                                        <p:tgtEl>
                                          <p:spTgt spid="1743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grpId="0" nodeType="clickEffect">
                                  <p:stCondLst>
                                    <p:cond delay="0"/>
                                  </p:stCondLst>
                                  <p:childTnLst>
                                    <p:set>
                                      <p:cBhvr>
                                        <p:cTn id="28" dur="1" fill="hold">
                                          <p:stCondLst>
                                            <p:cond delay="0"/>
                                          </p:stCondLst>
                                        </p:cTn>
                                        <p:tgtEl>
                                          <p:spTgt spid="17436"/>
                                        </p:tgtEl>
                                        <p:attrNameLst>
                                          <p:attrName>style.visibility</p:attrName>
                                        </p:attrNameLst>
                                      </p:cBhvr>
                                      <p:to>
                                        <p:strVal val="visible"/>
                                      </p:to>
                                    </p:set>
                                    <p:animEffect transition="in" filter="diamond(in)">
                                      <p:cBhvr>
                                        <p:cTn id="29" dur="2000"/>
                                        <p:tgtEl>
                                          <p:spTgt spid="17436"/>
                                        </p:tgtEl>
                                      </p:cBhvr>
                                    </p:animEffect>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grpId="0" nodeType="clickEffect">
                                  <p:stCondLst>
                                    <p:cond delay="0"/>
                                  </p:stCondLst>
                                  <p:childTnLst>
                                    <p:set>
                                      <p:cBhvr>
                                        <p:cTn id="33" dur="1" fill="hold">
                                          <p:stCondLst>
                                            <p:cond delay="0"/>
                                          </p:stCondLst>
                                        </p:cTn>
                                        <p:tgtEl>
                                          <p:spTgt spid="17430"/>
                                        </p:tgtEl>
                                        <p:attrNameLst>
                                          <p:attrName>style.visibility</p:attrName>
                                        </p:attrNameLst>
                                      </p:cBhvr>
                                      <p:to>
                                        <p:strVal val="visible"/>
                                      </p:to>
                                    </p:set>
                                    <p:animEffect transition="in" filter="diamond(in)">
                                      <p:cBhvr>
                                        <p:cTn id="34" dur="2000"/>
                                        <p:tgtEl>
                                          <p:spTgt spid="17430"/>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8" presetClass="entr" presetSubtype="16" fill="hold" nodeType="click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diamond(in)">
                                      <p:cBhvr>
                                        <p:cTn id="45" dur="2000"/>
                                        <p:tgtEl>
                                          <p:spTgt spid="5"/>
                                        </p:tgtEl>
                                      </p:cBhvr>
                                    </p:animEffect>
                                  </p:childTnLst>
                                </p:cTn>
                              </p:par>
                            </p:childTnLst>
                          </p:cTn>
                        </p:par>
                      </p:childTnLst>
                    </p:cTn>
                  </p:par>
                  <p:par>
                    <p:cTn id="46" fill="hold">
                      <p:stCondLst>
                        <p:cond delay="indefinite"/>
                      </p:stCondLst>
                      <p:childTnLst>
                        <p:par>
                          <p:cTn id="47" fill="hold">
                            <p:stCondLst>
                              <p:cond delay="0"/>
                            </p:stCondLst>
                            <p:childTnLst>
                              <p:par>
                                <p:cTn id="48" presetID="8" presetClass="entr" presetSubtype="16" fill="hold"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diamond(in)">
                                      <p:cBhvr>
                                        <p:cTn id="50" dur="2000"/>
                                        <p:tgtEl>
                                          <p:spTgt spid="3"/>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ntr" presetSubtype="16"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amond(in)">
                                      <p:cBhvr>
                                        <p:cTn id="55" dur="20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8"/>
                                        </p:tgtEl>
                                        <p:attrNameLst>
                                          <p:attrName>style.visibility</p:attrName>
                                        </p:attrNameLst>
                                      </p:cBhvr>
                                      <p:to>
                                        <p:strVal val="visible"/>
                                      </p:to>
                                    </p:set>
                                    <p:anim calcmode="lin" valueType="num">
                                      <p:cBhvr additive="base">
                                        <p:cTn id="60" dur="500" fill="hold"/>
                                        <p:tgtEl>
                                          <p:spTgt spid="8"/>
                                        </p:tgtEl>
                                        <p:attrNameLst>
                                          <p:attrName>ppt_x</p:attrName>
                                        </p:attrNameLst>
                                      </p:cBhvr>
                                      <p:tavLst>
                                        <p:tav tm="0">
                                          <p:val>
                                            <p:strVal val="#ppt_x"/>
                                          </p:val>
                                        </p:tav>
                                        <p:tav tm="100000">
                                          <p:val>
                                            <p:strVal val="#ppt_x"/>
                                          </p:val>
                                        </p:tav>
                                      </p:tavLst>
                                    </p:anim>
                                    <p:anim calcmode="lin" valueType="num">
                                      <p:cBhvr additive="base">
                                        <p:cTn id="6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8" presetClass="entr" presetSubtype="16" fill="hold" grpId="0" nodeType="clickEffect">
                                  <p:stCondLst>
                                    <p:cond delay="0"/>
                                  </p:stCondLst>
                                  <p:childTnLst>
                                    <p:set>
                                      <p:cBhvr>
                                        <p:cTn id="65" dur="1" fill="hold">
                                          <p:stCondLst>
                                            <p:cond delay="0"/>
                                          </p:stCondLst>
                                        </p:cTn>
                                        <p:tgtEl>
                                          <p:spTgt spid="17426"/>
                                        </p:tgtEl>
                                        <p:attrNameLst>
                                          <p:attrName>style.visibility</p:attrName>
                                        </p:attrNameLst>
                                      </p:cBhvr>
                                      <p:to>
                                        <p:strVal val="visible"/>
                                      </p:to>
                                    </p:set>
                                    <p:animEffect transition="in" filter="diamond(in)">
                                      <p:cBhvr>
                                        <p:cTn id="66" dur="2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30" grpId="0" animBg="1"/>
      <p:bldP spid="17431" grpId="0" animBg="1"/>
      <p:bldP spid="17436" grpId="0" animBg="1"/>
      <p:bldP spid="1742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olo 1"/>
          <p:cNvSpPr>
            <a:spLocks noGrp="1"/>
          </p:cNvSpPr>
          <p:nvPr>
            <p:ph type="title"/>
          </p:nvPr>
        </p:nvSpPr>
        <p:spPr>
          <a:xfrm>
            <a:off x="533400" y="281490"/>
            <a:ext cx="7924800" cy="1143001"/>
          </a:xfrm>
        </p:spPr>
        <p:txBody>
          <a:bodyPr/>
          <a:lstStyle/>
          <a:p>
            <a:pPr algn="ctr"/>
            <a:r>
              <a:rPr lang="en-US" sz="2800" b="1" dirty="0" smtClean="0">
                <a:solidFill>
                  <a:schemeClr val="tx2"/>
                </a:solidFill>
                <a:latin typeface="+mn-lt"/>
              </a:rPr>
              <a:t>Hidden burden of </a:t>
            </a:r>
            <a:r>
              <a:rPr lang="en-US" sz="2800" b="1" dirty="0">
                <a:solidFill>
                  <a:schemeClr val="tx2"/>
                </a:solidFill>
                <a:latin typeface="+mn-lt"/>
              </a:rPr>
              <a:t>b</a:t>
            </a:r>
            <a:r>
              <a:rPr lang="en-US" sz="2800" b="1" dirty="0" smtClean="0">
                <a:solidFill>
                  <a:schemeClr val="tx2"/>
                </a:solidFill>
                <a:latin typeface="+mn-lt"/>
              </a:rPr>
              <a:t>irth defects</a:t>
            </a:r>
          </a:p>
        </p:txBody>
      </p:sp>
      <p:sp>
        <p:nvSpPr>
          <p:cNvPr id="13" name="Segnaposto contenuto 2"/>
          <p:cNvSpPr>
            <a:spLocks noGrp="1"/>
          </p:cNvSpPr>
          <p:nvPr>
            <p:ph idx="1"/>
          </p:nvPr>
        </p:nvSpPr>
        <p:spPr>
          <a:xfrm>
            <a:off x="5334000" y="1762796"/>
            <a:ext cx="3352800" cy="4038600"/>
          </a:xfrm>
        </p:spPr>
        <p:txBody>
          <a:bodyPr>
            <a:normAutofit lnSpcReduction="10000"/>
          </a:bodyPr>
          <a:lstStyle/>
          <a:p>
            <a:pPr marL="0" indent="0">
              <a:buClr>
                <a:schemeClr val="tx1"/>
              </a:buClr>
              <a:buSzPct val="80000"/>
              <a:buNone/>
            </a:pPr>
            <a:r>
              <a:rPr lang="en-US" sz="2000" b="1" dirty="0">
                <a:solidFill>
                  <a:schemeClr val="tx2"/>
                </a:solidFill>
              </a:rPr>
              <a:t>Elective terminations</a:t>
            </a:r>
          </a:p>
          <a:p>
            <a:pPr marL="0" indent="0">
              <a:buClr>
                <a:schemeClr val="tx1"/>
              </a:buClr>
              <a:buSzPct val="80000"/>
              <a:buNone/>
            </a:pPr>
            <a:r>
              <a:rPr lang="en-US" sz="2000" b="1" dirty="0" smtClean="0">
                <a:solidFill>
                  <a:schemeClr val="tx2"/>
                </a:solidFill>
              </a:rPr>
              <a:t>Spontaneous abortions</a:t>
            </a:r>
          </a:p>
          <a:p>
            <a:pPr marL="0" indent="0">
              <a:buClr>
                <a:schemeClr val="tx1"/>
              </a:buClr>
              <a:buSzPct val="80000"/>
              <a:buNone/>
            </a:pPr>
            <a:r>
              <a:rPr lang="en-US" sz="2000" b="1" dirty="0" smtClean="0">
                <a:solidFill>
                  <a:schemeClr val="tx2"/>
                </a:solidFill>
              </a:rPr>
              <a:t>Stillbirths</a:t>
            </a:r>
            <a:endParaRPr lang="en-US" sz="2000" b="1" dirty="0">
              <a:solidFill>
                <a:schemeClr val="tx2"/>
              </a:solidFill>
            </a:endParaRPr>
          </a:p>
          <a:p>
            <a:pPr marL="0" indent="0">
              <a:buClr>
                <a:schemeClr val="tx1"/>
              </a:buClr>
              <a:buSzPct val="80000"/>
              <a:buNone/>
            </a:pPr>
            <a:endParaRPr lang="en-US" sz="2000" b="1" dirty="0" smtClean="0">
              <a:solidFill>
                <a:schemeClr val="tx2"/>
              </a:solidFill>
            </a:endParaRPr>
          </a:p>
          <a:p>
            <a:pPr marL="0" indent="0">
              <a:buClr>
                <a:schemeClr val="tx1"/>
              </a:buClr>
              <a:buSzPct val="80000"/>
              <a:buNone/>
            </a:pPr>
            <a:r>
              <a:rPr lang="en-US" sz="2000" b="1" dirty="0" smtClean="0">
                <a:solidFill>
                  <a:schemeClr val="tx2"/>
                </a:solidFill>
              </a:rPr>
              <a:t>Co-morbidities</a:t>
            </a:r>
          </a:p>
          <a:p>
            <a:pPr marL="0" indent="0">
              <a:buClr>
                <a:schemeClr val="tx1"/>
              </a:buClr>
              <a:buSzPct val="80000"/>
              <a:buNone/>
            </a:pPr>
            <a:r>
              <a:rPr lang="en-US" sz="2000" b="1" dirty="0" smtClean="0">
                <a:solidFill>
                  <a:schemeClr val="tx2"/>
                </a:solidFill>
              </a:rPr>
              <a:t>Medical/surgical treatment</a:t>
            </a:r>
          </a:p>
          <a:p>
            <a:pPr marL="0" indent="0">
              <a:buClr>
                <a:schemeClr val="tx1"/>
              </a:buClr>
              <a:buSzPct val="80000"/>
              <a:buNone/>
            </a:pPr>
            <a:r>
              <a:rPr lang="en-US" sz="2000" b="1" dirty="0" smtClean="0">
                <a:solidFill>
                  <a:schemeClr val="tx2"/>
                </a:solidFill>
              </a:rPr>
              <a:t>Hospitalizations</a:t>
            </a:r>
          </a:p>
          <a:p>
            <a:pPr marL="0" indent="0" eaLnBrk="1" hangingPunct="1">
              <a:buClr>
                <a:schemeClr val="tx1"/>
              </a:buClr>
              <a:buSzPct val="80000"/>
              <a:buNone/>
            </a:pPr>
            <a:r>
              <a:rPr lang="en-US" sz="2000" b="1" dirty="0" smtClean="0">
                <a:solidFill>
                  <a:schemeClr val="tx2"/>
                </a:solidFill>
              </a:rPr>
              <a:t>Long term disability</a:t>
            </a:r>
          </a:p>
          <a:p>
            <a:pPr marL="0" indent="0">
              <a:buClr>
                <a:schemeClr val="tx1"/>
              </a:buClr>
              <a:buSzPct val="80000"/>
              <a:buNone/>
            </a:pPr>
            <a:r>
              <a:rPr lang="en-US" sz="2000" b="1" dirty="0" smtClean="0">
                <a:solidFill>
                  <a:schemeClr val="tx2"/>
                </a:solidFill>
              </a:rPr>
              <a:t>Quality of life</a:t>
            </a:r>
          </a:p>
          <a:p>
            <a:pPr marL="0" indent="0">
              <a:buClr>
                <a:schemeClr val="tx1"/>
              </a:buClr>
              <a:buSzPct val="80000"/>
              <a:buNone/>
            </a:pPr>
            <a:r>
              <a:rPr lang="en-US" sz="2000" b="1" dirty="0" smtClean="0">
                <a:solidFill>
                  <a:schemeClr val="tx2"/>
                </a:solidFill>
              </a:rPr>
              <a:t>Social/emotional impact </a:t>
            </a:r>
          </a:p>
          <a:p>
            <a:pPr marL="0" indent="0" eaLnBrk="1" hangingPunct="1">
              <a:buClr>
                <a:schemeClr val="tx1"/>
              </a:buClr>
              <a:buSzPct val="80000"/>
              <a:buNone/>
            </a:pPr>
            <a:r>
              <a:rPr lang="en-US" sz="2000" b="1" dirty="0" smtClean="0">
                <a:solidFill>
                  <a:schemeClr val="tx2"/>
                </a:solidFill>
              </a:rPr>
              <a:t>Economic cost</a:t>
            </a:r>
          </a:p>
          <a:p>
            <a:pPr eaLnBrk="1" hangingPunct="1"/>
            <a:endParaRPr lang="it-IT" sz="1600" b="1" dirty="0" smtClean="0">
              <a:solidFill>
                <a:schemeClr val="tx2"/>
              </a:solidFill>
            </a:endParaRPr>
          </a:p>
          <a:p>
            <a:pPr eaLnBrk="1" hangingPunct="1"/>
            <a:endParaRPr lang="it-IT" sz="1600" b="1" dirty="0" smtClean="0">
              <a:solidFill>
                <a:schemeClr val="tx2"/>
              </a:solidFill>
            </a:endParaRPr>
          </a:p>
        </p:txBody>
      </p:sp>
      <p:pic>
        <p:nvPicPr>
          <p:cNvPr id="10" name="Picture 2" descr="http://www.dreamyoga.com/wp-content/uploads/2010/11/iceberg.jpg"/>
          <p:cNvPicPr>
            <a:picLocks noChangeAspect="1" noChangeArrowheads="1"/>
          </p:cNvPicPr>
          <p:nvPr/>
        </p:nvPicPr>
        <p:blipFill>
          <a:blip r:embed="rId3" cstate="print"/>
          <a:srcRect t="10345"/>
          <a:stretch>
            <a:fillRect/>
          </a:stretch>
        </p:blipFill>
        <p:spPr bwMode="auto">
          <a:xfrm>
            <a:off x="2481239" y="2065777"/>
            <a:ext cx="2565716" cy="2890662"/>
          </a:xfrm>
          <a:prstGeom prst="rect">
            <a:avLst/>
          </a:prstGeom>
          <a:noFill/>
        </p:spPr>
      </p:pic>
      <p:sp>
        <p:nvSpPr>
          <p:cNvPr id="7" name="CasellaDiTesto 6"/>
          <p:cNvSpPr txBox="1"/>
          <p:nvPr/>
        </p:nvSpPr>
        <p:spPr>
          <a:xfrm>
            <a:off x="2403404" y="1295400"/>
            <a:ext cx="2721386" cy="707886"/>
          </a:xfrm>
          <a:prstGeom prst="rect">
            <a:avLst/>
          </a:prstGeom>
          <a:noFill/>
        </p:spPr>
        <p:txBody>
          <a:bodyPr wrap="none" rtlCol="0">
            <a:spAutoFit/>
          </a:bodyPr>
          <a:lstStyle/>
          <a:p>
            <a:pPr algn="ctr"/>
            <a:r>
              <a:rPr lang="it-IT" sz="2000" b="1" dirty="0" smtClean="0">
                <a:solidFill>
                  <a:schemeClr val="tx2"/>
                </a:solidFill>
              </a:rPr>
              <a:t>Easier to measure</a:t>
            </a:r>
          </a:p>
          <a:p>
            <a:pPr algn="ctr"/>
            <a:r>
              <a:rPr lang="it-IT" sz="2000" b="1" dirty="0" smtClean="0">
                <a:solidFill>
                  <a:schemeClr val="tx2"/>
                </a:solidFill>
              </a:rPr>
              <a:t>Metrics readily avaiable</a:t>
            </a:r>
            <a:endParaRPr lang="it-IT" sz="2000" b="1" dirty="0">
              <a:solidFill>
                <a:schemeClr val="tx2"/>
              </a:solidFill>
            </a:endParaRPr>
          </a:p>
        </p:txBody>
      </p:sp>
      <p:sp>
        <p:nvSpPr>
          <p:cNvPr id="9" name="CasellaDiTesto 8"/>
          <p:cNvSpPr txBox="1"/>
          <p:nvPr/>
        </p:nvSpPr>
        <p:spPr>
          <a:xfrm>
            <a:off x="1920325" y="5017310"/>
            <a:ext cx="3505200" cy="707886"/>
          </a:xfrm>
          <a:prstGeom prst="rect">
            <a:avLst/>
          </a:prstGeom>
          <a:noFill/>
        </p:spPr>
        <p:txBody>
          <a:bodyPr wrap="square" rtlCol="0">
            <a:spAutoFit/>
          </a:bodyPr>
          <a:lstStyle/>
          <a:p>
            <a:pPr algn="ctr"/>
            <a:r>
              <a:rPr lang="it-IT" sz="2000" b="1" dirty="0" smtClean="0">
                <a:solidFill>
                  <a:schemeClr val="tx2"/>
                </a:solidFill>
              </a:rPr>
              <a:t>Difficult to measure</a:t>
            </a:r>
          </a:p>
          <a:p>
            <a:pPr algn="ctr"/>
            <a:r>
              <a:rPr lang="it-IT" sz="2000" b="1" dirty="0" smtClean="0">
                <a:solidFill>
                  <a:schemeClr val="tx2"/>
                </a:solidFill>
              </a:rPr>
              <a:t>Evaluated less frequently</a:t>
            </a:r>
            <a:endParaRPr lang="it-IT" sz="2000" b="1" dirty="0">
              <a:solidFill>
                <a:schemeClr val="tx2"/>
              </a:solidFill>
            </a:endParaRPr>
          </a:p>
        </p:txBody>
      </p:sp>
      <p:sp>
        <p:nvSpPr>
          <p:cNvPr id="3" name="Rectangle 2"/>
          <p:cNvSpPr/>
          <p:nvPr/>
        </p:nvSpPr>
        <p:spPr>
          <a:xfrm>
            <a:off x="609600" y="1728136"/>
            <a:ext cx="1752600" cy="1538883"/>
          </a:xfrm>
          <a:prstGeom prst="rect">
            <a:avLst/>
          </a:prstGeom>
        </p:spPr>
        <p:txBody>
          <a:bodyPr wrap="square">
            <a:spAutoFit/>
          </a:bodyPr>
          <a:lstStyle/>
          <a:p>
            <a:pPr>
              <a:buClr>
                <a:schemeClr val="tx1"/>
              </a:buClr>
              <a:buSzPct val="75000"/>
            </a:pPr>
            <a:r>
              <a:rPr lang="en-US" sz="2000" b="1" dirty="0">
                <a:solidFill>
                  <a:schemeClr val="tx2"/>
                </a:solidFill>
              </a:rPr>
              <a:t>Prevalence </a:t>
            </a:r>
          </a:p>
          <a:p>
            <a:pPr>
              <a:buClr>
                <a:schemeClr val="tx1"/>
              </a:buClr>
              <a:buSzPct val="75000"/>
            </a:pPr>
            <a:r>
              <a:rPr lang="en-US" sz="2000" b="1" dirty="0">
                <a:solidFill>
                  <a:schemeClr val="tx2"/>
                </a:solidFill>
              </a:rPr>
              <a:t>Mortality: </a:t>
            </a:r>
            <a:endParaRPr lang="en-US" sz="2000" b="1" dirty="0" smtClean="0">
              <a:solidFill>
                <a:schemeClr val="tx2"/>
              </a:solidFill>
            </a:endParaRPr>
          </a:p>
          <a:p>
            <a:pPr marL="457200" indent="-457200">
              <a:buClr>
                <a:schemeClr val="tx1"/>
              </a:buClr>
              <a:buFont typeface="Wingdings" panose="05000000000000000000" pitchFamily="2" charset="2"/>
              <a:buChar char="§"/>
            </a:pPr>
            <a:r>
              <a:rPr lang="en-US" b="1" dirty="0" smtClean="0">
                <a:solidFill>
                  <a:schemeClr val="tx2"/>
                </a:solidFill>
              </a:rPr>
              <a:t>Neonatal</a:t>
            </a:r>
          </a:p>
          <a:p>
            <a:pPr marL="457200" indent="-457200">
              <a:buClr>
                <a:schemeClr val="tx1"/>
              </a:buClr>
              <a:buFont typeface="Wingdings" panose="05000000000000000000" pitchFamily="2" charset="2"/>
              <a:buChar char="§"/>
            </a:pPr>
            <a:r>
              <a:rPr lang="en-US" b="1" dirty="0" smtClean="0">
                <a:solidFill>
                  <a:schemeClr val="tx2"/>
                </a:solidFill>
              </a:rPr>
              <a:t>Infant</a:t>
            </a:r>
          </a:p>
          <a:p>
            <a:pPr marL="457200" indent="-457200">
              <a:buClr>
                <a:schemeClr val="tx1"/>
              </a:buClr>
              <a:buFont typeface="Wingdings" panose="05000000000000000000" pitchFamily="2" charset="2"/>
              <a:buChar char="§"/>
            </a:pPr>
            <a:r>
              <a:rPr lang="en-US" b="1" dirty="0" smtClean="0">
                <a:solidFill>
                  <a:schemeClr val="tx2"/>
                </a:solidFill>
              </a:rPr>
              <a:t>Under-5 </a:t>
            </a:r>
            <a:endParaRPr lang="en-US" b="1" dirty="0">
              <a:solidFill>
                <a:schemeClr val="tx2"/>
              </a:solidFill>
            </a:endParaRPr>
          </a:p>
        </p:txBody>
      </p:sp>
      <p:sp>
        <p:nvSpPr>
          <p:cNvPr id="4" name="Right Brace 3"/>
          <p:cNvSpPr/>
          <p:nvPr/>
        </p:nvSpPr>
        <p:spPr>
          <a:xfrm>
            <a:off x="2056638" y="1766110"/>
            <a:ext cx="458724" cy="1524000"/>
          </a:xfrm>
          <a:prstGeom prst="rightBrace">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12" name="Right Brace 11"/>
          <p:cNvSpPr/>
          <p:nvPr/>
        </p:nvSpPr>
        <p:spPr>
          <a:xfrm flipH="1">
            <a:off x="4953000" y="1766110"/>
            <a:ext cx="596584" cy="4035286"/>
          </a:xfrm>
          <a:prstGeom prst="rightBrace">
            <a:avLst>
              <a:gd name="adj1" fmla="val 8333"/>
              <a:gd name="adj2" fmla="val 51331"/>
            </a:avLst>
          </a:prstGeom>
          <a:ln w="19050">
            <a:solidFill>
              <a:schemeClr val="tx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29841375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0-#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04800" y="457200"/>
            <a:ext cx="8534400" cy="487363"/>
          </a:xfrm>
        </p:spPr>
        <p:txBody>
          <a:bodyPr>
            <a:noAutofit/>
          </a:bodyPr>
          <a:lstStyle/>
          <a:p>
            <a:pPr algn="ctr"/>
            <a:r>
              <a:rPr lang="en-US" sz="2800" b="1" dirty="0" smtClean="0">
                <a:solidFill>
                  <a:schemeClr val="tx2"/>
                </a:solidFill>
                <a:latin typeface="+mn-lt"/>
              </a:rPr>
              <a:t>Prevalence of </a:t>
            </a:r>
            <a:r>
              <a:rPr lang="en-US" sz="2800" b="1" dirty="0">
                <a:solidFill>
                  <a:schemeClr val="tx2"/>
                </a:solidFill>
                <a:latin typeface="+mn-lt"/>
              </a:rPr>
              <a:t>b</a:t>
            </a:r>
            <a:r>
              <a:rPr lang="en-US" sz="2800" b="1" dirty="0" smtClean="0">
                <a:solidFill>
                  <a:schemeClr val="tx2"/>
                </a:solidFill>
                <a:latin typeface="+mn-lt"/>
              </a:rPr>
              <a:t>irth defects</a:t>
            </a:r>
            <a:endParaRPr lang="en-US" sz="2800" b="1" dirty="0">
              <a:solidFill>
                <a:schemeClr val="tx2"/>
              </a:solidFill>
              <a:latin typeface="+mn-lt"/>
            </a:endParaRPr>
          </a:p>
        </p:txBody>
      </p:sp>
      <p:sp>
        <p:nvSpPr>
          <p:cNvPr id="3" name="Segnaposto contenuto 2"/>
          <p:cNvSpPr>
            <a:spLocks noGrp="1"/>
          </p:cNvSpPr>
          <p:nvPr>
            <p:ph idx="1"/>
          </p:nvPr>
        </p:nvSpPr>
        <p:spPr>
          <a:xfrm>
            <a:off x="457200" y="1371600"/>
            <a:ext cx="8229600" cy="4133055"/>
          </a:xfrm>
        </p:spPr>
        <p:txBody>
          <a:bodyPr>
            <a:noAutofit/>
          </a:bodyPr>
          <a:lstStyle/>
          <a:p>
            <a:pPr>
              <a:buClr>
                <a:schemeClr val="tx2"/>
              </a:buClr>
              <a:buSzPct val="65000"/>
              <a:buFont typeface="Wingdings" panose="05000000000000000000" pitchFamily="2" charset="2"/>
              <a:buChar char="q"/>
            </a:pPr>
            <a:r>
              <a:rPr lang="en-US" sz="2200" b="1" dirty="0" smtClean="0">
                <a:solidFill>
                  <a:schemeClr val="tx2"/>
                </a:solidFill>
              </a:rPr>
              <a:t> The prevalence of birth defects around the world shows a wide variation, which can be due to:</a:t>
            </a:r>
          </a:p>
          <a:p>
            <a:pPr lvl="1">
              <a:buClr>
                <a:schemeClr val="tx2"/>
              </a:buClr>
              <a:buSzPct val="65000"/>
              <a:buFont typeface="Arial" panose="020B0604020202020204" pitchFamily="34" charset="0"/>
              <a:buChar char="•"/>
            </a:pPr>
            <a:r>
              <a:rPr lang="en-US" sz="2200" b="1" dirty="0">
                <a:solidFill>
                  <a:schemeClr val="tx2"/>
                </a:solidFill>
              </a:rPr>
              <a:t>real population differences</a:t>
            </a:r>
          </a:p>
          <a:p>
            <a:pPr lvl="1">
              <a:buClr>
                <a:schemeClr val="tx2"/>
              </a:buClr>
              <a:buSzPct val="65000"/>
              <a:buFont typeface="Arial" panose="020B0604020202020204" pitchFamily="34" charset="0"/>
              <a:buChar char="•"/>
            </a:pPr>
            <a:r>
              <a:rPr lang="en-US" sz="2200" b="1" dirty="0" smtClean="0">
                <a:solidFill>
                  <a:schemeClr val="tx2"/>
                </a:solidFill>
              </a:rPr>
              <a:t>methodological issues (e.g.,  definition, case ascertainment) </a:t>
            </a:r>
          </a:p>
          <a:p>
            <a:pPr>
              <a:buClr>
                <a:schemeClr val="tx2"/>
              </a:buClr>
              <a:buSzPct val="65000"/>
            </a:pPr>
            <a:endParaRPr lang="en-US" sz="2200" b="1" dirty="0" smtClean="0">
              <a:solidFill>
                <a:schemeClr val="tx2"/>
              </a:solidFill>
            </a:endParaRPr>
          </a:p>
          <a:p>
            <a:pPr>
              <a:buClr>
                <a:schemeClr val="tx2"/>
              </a:buClr>
              <a:buSzPct val="65000"/>
              <a:buFont typeface="Wingdings" panose="05000000000000000000" pitchFamily="2" charset="2"/>
              <a:buChar char="q"/>
            </a:pPr>
            <a:r>
              <a:rPr lang="en-US" sz="2200" b="1" dirty="0" smtClean="0">
                <a:solidFill>
                  <a:schemeClr val="tx2"/>
                </a:solidFill>
              </a:rPr>
              <a:t> Notable variations in prevalence that appear to be real:</a:t>
            </a:r>
          </a:p>
          <a:p>
            <a:pPr lvl="1">
              <a:buClr>
                <a:schemeClr val="tx2"/>
              </a:buClr>
              <a:buSzPct val="65000"/>
              <a:buFont typeface="Arial" panose="020B0604020202020204" pitchFamily="34" charset="0"/>
              <a:buChar char="•"/>
            </a:pPr>
            <a:r>
              <a:rPr lang="en-US" sz="2200" b="1" dirty="0" smtClean="0">
                <a:solidFill>
                  <a:schemeClr val="tx2"/>
                </a:solidFill>
              </a:rPr>
              <a:t>NTDs</a:t>
            </a:r>
          </a:p>
          <a:p>
            <a:pPr lvl="1">
              <a:buClr>
                <a:schemeClr val="tx2"/>
              </a:buClr>
              <a:buSzPct val="65000"/>
              <a:buFont typeface="Arial" panose="020B0604020202020204" pitchFamily="34" charset="0"/>
              <a:buChar char="•"/>
            </a:pPr>
            <a:r>
              <a:rPr lang="en-US" sz="2200" b="1" dirty="0" smtClean="0">
                <a:solidFill>
                  <a:schemeClr val="tx2"/>
                </a:solidFill>
              </a:rPr>
              <a:t>Oral clefts</a:t>
            </a:r>
          </a:p>
          <a:p>
            <a:pPr lvl="1">
              <a:buClr>
                <a:schemeClr val="tx2"/>
              </a:buClr>
              <a:buSzPct val="65000"/>
              <a:buFont typeface="Arial" panose="020B0604020202020204" pitchFamily="34" charset="0"/>
              <a:buChar char="•"/>
            </a:pPr>
            <a:r>
              <a:rPr lang="en-US" sz="2200" b="1" dirty="0" smtClean="0">
                <a:solidFill>
                  <a:schemeClr val="tx2"/>
                </a:solidFill>
              </a:rPr>
              <a:t>Gastroschisis</a:t>
            </a:r>
          </a:p>
          <a:p>
            <a:pPr lvl="1">
              <a:buClr>
                <a:schemeClr val="tx2"/>
              </a:buClr>
              <a:buSzPct val="65000"/>
              <a:buFont typeface="Arial" panose="020B0604020202020204" pitchFamily="34" charset="0"/>
              <a:buChar char="•"/>
            </a:pPr>
            <a:r>
              <a:rPr lang="en-US" sz="2200" b="1" dirty="0" smtClean="0">
                <a:solidFill>
                  <a:schemeClr val="tx2"/>
                </a:solidFill>
              </a:rPr>
              <a:t>Down syndrome &amp; other </a:t>
            </a:r>
            <a:r>
              <a:rPr lang="en-US" sz="2200" b="1" dirty="0" err="1" smtClean="0">
                <a:solidFill>
                  <a:schemeClr val="tx2"/>
                </a:solidFill>
              </a:rPr>
              <a:t>trisomies</a:t>
            </a:r>
            <a:r>
              <a:rPr lang="en-US" sz="2200" b="1" dirty="0" smtClean="0">
                <a:solidFill>
                  <a:schemeClr val="tx2"/>
                </a:solidFill>
              </a:rPr>
              <a:t> (maternal age)</a:t>
            </a:r>
          </a:p>
        </p:txBody>
      </p:sp>
    </p:spTree>
    <p:extLst>
      <p:ext uri="{BB962C8B-B14F-4D97-AF65-F5344CB8AC3E}">
        <p14:creationId xmlns:p14="http://schemas.microsoft.com/office/powerpoint/2010/main" val="39451901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2000"/>
                                        <p:tgtEl>
                                          <p:spTgt spid="3">
                                            <p:txEl>
                                              <p:pRg st="0" end="0"/>
                                            </p:txEl>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2000"/>
                                        <p:tgtEl>
                                          <p:spTgt spid="3">
                                            <p:txEl>
                                              <p:pRg st="1" end="1"/>
                                            </p:txEl>
                                          </p:spTgt>
                                        </p:tgtEl>
                                      </p:cBhvr>
                                    </p:animEffect>
                                  </p:childTnLst>
                                </p:cTn>
                              </p:par>
                              <p:par>
                                <p:cTn id="11" presetID="2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20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0" presetClass="entr" presetSubtype="0" fill="hold" grpId="0"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wedge">
                                      <p:cBhvr>
                                        <p:cTn id="18" dur="2000"/>
                                        <p:tgtEl>
                                          <p:spTgt spid="3">
                                            <p:txEl>
                                              <p:pRg st="4" end="4"/>
                                            </p:txEl>
                                          </p:spTgt>
                                        </p:tgtEl>
                                      </p:cBhvr>
                                    </p:animEffect>
                                  </p:childTnLst>
                                </p:cTn>
                              </p:par>
                              <p:par>
                                <p:cTn id="19" presetID="20"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2000"/>
                                        <p:tgtEl>
                                          <p:spTgt spid="3">
                                            <p:txEl>
                                              <p:pRg st="5" end="5"/>
                                            </p:txEl>
                                          </p:spTgt>
                                        </p:tgtEl>
                                      </p:cBhvr>
                                    </p:animEffect>
                                  </p:childTnLst>
                                </p:cTn>
                              </p:par>
                              <p:par>
                                <p:cTn id="22" presetID="20" presetClass="entr" presetSubtype="0" fill="hold" grpId="0"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2000"/>
                                        <p:tgtEl>
                                          <p:spTgt spid="3">
                                            <p:txEl>
                                              <p:pRg st="6" end="6"/>
                                            </p:txEl>
                                          </p:spTgt>
                                        </p:tgtEl>
                                      </p:cBhvr>
                                    </p:animEffect>
                                  </p:childTnLst>
                                </p:cTn>
                              </p:par>
                              <p:par>
                                <p:cTn id="25" presetID="20"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2000"/>
                                        <p:tgtEl>
                                          <p:spTgt spid="3">
                                            <p:txEl>
                                              <p:pRg st="7" end="7"/>
                                            </p:txEl>
                                          </p:spTgt>
                                        </p:tgtEl>
                                      </p:cBhvr>
                                    </p:animEffect>
                                  </p:childTnLst>
                                </p:cTn>
                              </p:par>
                              <p:par>
                                <p:cTn id="28" presetID="20" presetClass="entr" presetSubtype="0" fill="hold" grpId="0" nodeType="with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animEffect transition="in" filter="wedge">
                                      <p:cBhvr>
                                        <p:cTn id="30" dur="2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sz="3600" b="1" dirty="0" smtClean="0">
                <a:solidFill>
                  <a:schemeClr val="tx2"/>
                </a:solidFill>
                <a:latin typeface="+mn-lt"/>
              </a:rPr>
              <a:t>Mortality</a:t>
            </a:r>
            <a:endParaRPr lang="en-US" sz="3600" b="1" dirty="0">
              <a:solidFill>
                <a:schemeClr val="tx2"/>
              </a:solidFill>
              <a:latin typeface="+mn-lt"/>
            </a:endParaRPr>
          </a:p>
        </p:txBody>
      </p:sp>
      <p:sp>
        <p:nvSpPr>
          <p:cNvPr id="3" name="Segnaposto contenuto 2"/>
          <p:cNvSpPr>
            <a:spLocks noGrp="1"/>
          </p:cNvSpPr>
          <p:nvPr>
            <p:ph idx="1"/>
          </p:nvPr>
        </p:nvSpPr>
        <p:spPr>
          <a:xfrm>
            <a:off x="2514600" y="1828800"/>
            <a:ext cx="4876800" cy="3505199"/>
          </a:xfrm>
        </p:spPr>
        <p:txBody>
          <a:bodyPr>
            <a:normAutofit/>
          </a:bodyPr>
          <a:lstStyle/>
          <a:p>
            <a:pPr>
              <a:lnSpc>
                <a:spcPts val="3600"/>
              </a:lnSpc>
              <a:buClr>
                <a:schemeClr val="tx2"/>
              </a:buClr>
              <a:buSzPct val="50000"/>
              <a:buFont typeface="Wingdings" panose="05000000000000000000" pitchFamily="2" charset="2"/>
              <a:buChar char="q"/>
            </a:pPr>
            <a:r>
              <a:rPr lang="en-US" sz="2800" b="1" dirty="0" smtClean="0">
                <a:solidFill>
                  <a:schemeClr val="tx2"/>
                </a:solidFill>
              </a:rPr>
              <a:t> ETOPFA*</a:t>
            </a:r>
          </a:p>
          <a:p>
            <a:pPr>
              <a:lnSpc>
                <a:spcPts val="3600"/>
              </a:lnSpc>
              <a:buClr>
                <a:schemeClr val="tx2"/>
              </a:buClr>
              <a:buSzPct val="50000"/>
              <a:buFont typeface="Wingdings" panose="05000000000000000000" pitchFamily="2" charset="2"/>
              <a:buChar char="q"/>
            </a:pPr>
            <a:r>
              <a:rPr lang="en-US" sz="2800" b="1" dirty="0" smtClean="0">
                <a:solidFill>
                  <a:schemeClr val="tx2"/>
                </a:solidFill>
              </a:rPr>
              <a:t> Stillbirths</a:t>
            </a:r>
          </a:p>
          <a:p>
            <a:pPr>
              <a:lnSpc>
                <a:spcPts val="3600"/>
              </a:lnSpc>
              <a:buClr>
                <a:schemeClr val="tx2"/>
              </a:buClr>
              <a:buSzPct val="50000"/>
              <a:buFont typeface="Wingdings" panose="05000000000000000000" pitchFamily="2" charset="2"/>
              <a:buChar char="q"/>
            </a:pPr>
            <a:r>
              <a:rPr lang="en-US" sz="2800" b="1" dirty="0" smtClean="0">
                <a:solidFill>
                  <a:schemeClr val="tx2"/>
                </a:solidFill>
              </a:rPr>
              <a:t> Perinatal mortality</a:t>
            </a:r>
          </a:p>
          <a:p>
            <a:pPr>
              <a:lnSpc>
                <a:spcPts val="3600"/>
              </a:lnSpc>
              <a:buClr>
                <a:schemeClr val="tx2"/>
              </a:buClr>
              <a:buSzPct val="50000"/>
              <a:buFont typeface="Wingdings" panose="05000000000000000000" pitchFamily="2" charset="2"/>
              <a:buChar char="q"/>
            </a:pPr>
            <a:r>
              <a:rPr lang="en-US" sz="2800" b="1" dirty="0" smtClean="0">
                <a:solidFill>
                  <a:schemeClr val="tx2"/>
                </a:solidFill>
              </a:rPr>
              <a:t> Neonatal mortality</a:t>
            </a:r>
          </a:p>
          <a:p>
            <a:pPr>
              <a:lnSpc>
                <a:spcPts val="3600"/>
              </a:lnSpc>
              <a:buClr>
                <a:schemeClr val="tx2"/>
              </a:buClr>
              <a:buSzPct val="50000"/>
              <a:buFont typeface="Wingdings" panose="05000000000000000000" pitchFamily="2" charset="2"/>
              <a:buChar char="q"/>
            </a:pPr>
            <a:r>
              <a:rPr lang="en-US" sz="2800" b="1" dirty="0" smtClean="0">
                <a:solidFill>
                  <a:schemeClr val="tx2"/>
                </a:solidFill>
              </a:rPr>
              <a:t> Infant mortality</a:t>
            </a:r>
          </a:p>
          <a:p>
            <a:pPr>
              <a:lnSpc>
                <a:spcPts val="3600"/>
              </a:lnSpc>
              <a:buClr>
                <a:schemeClr val="tx2"/>
              </a:buClr>
              <a:buSzPct val="50000"/>
              <a:buFont typeface="Wingdings" panose="05000000000000000000" pitchFamily="2" charset="2"/>
              <a:buChar char="q"/>
            </a:pPr>
            <a:r>
              <a:rPr lang="en-US" sz="2800" b="1" dirty="0" smtClean="0">
                <a:solidFill>
                  <a:schemeClr val="tx2"/>
                </a:solidFill>
              </a:rPr>
              <a:t> Under-five years mortality</a:t>
            </a:r>
            <a:endParaRPr lang="en-US" sz="2800" b="1" dirty="0">
              <a:solidFill>
                <a:schemeClr val="tx2"/>
              </a:solidFill>
            </a:endParaRPr>
          </a:p>
          <a:p>
            <a:pPr>
              <a:lnSpc>
                <a:spcPts val="3600"/>
              </a:lnSpc>
              <a:buClr>
                <a:schemeClr val="tx1"/>
              </a:buClr>
              <a:buSzPct val="75000"/>
              <a:buFont typeface="Wingdings" panose="05000000000000000000" pitchFamily="2" charset="2"/>
              <a:buChar char="q"/>
            </a:pPr>
            <a:endParaRPr lang="en-US" sz="2800" b="1" dirty="0">
              <a:solidFill>
                <a:schemeClr val="tx2"/>
              </a:solidFill>
            </a:endParaRPr>
          </a:p>
          <a:p>
            <a:pPr>
              <a:lnSpc>
                <a:spcPts val="3600"/>
              </a:lnSpc>
              <a:buClr>
                <a:schemeClr val="tx1"/>
              </a:buClr>
              <a:buSzPct val="75000"/>
              <a:buFont typeface="Wingdings" panose="05000000000000000000" pitchFamily="2" charset="2"/>
              <a:buChar char="q"/>
            </a:pPr>
            <a:endParaRPr lang="en-US" sz="2800" b="1" dirty="0">
              <a:solidFill>
                <a:schemeClr val="tx2"/>
              </a:solidFill>
            </a:endParaRPr>
          </a:p>
          <a:p>
            <a:pPr>
              <a:lnSpc>
                <a:spcPts val="3600"/>
              </a:lnSpc>
              <a:buClr>
                <a:schemeClr val="tx1"/>
              </a:buClr>
              <a:buSzPct val="75000"/>
              <a:buFont typeface="Wingdings" panose="05000000000000000000" pitchFamily="2" charset="2"/>
              <a:buChar char="q"/>
            </a:pPr>
            <a:endParaRPr lang="en-US" sz="2800" b="1" dirty="0">
              <a:solidFill>
                <a:schemeClr val="tx2"/>
              </a:solidFill>
            </a:endParaRPr>
          </a:p>
        </p:txBody>
      </p:sp>
      <p:sp>
        <p:nvSpPr>
          <p:cNvPr id="4" name="Rectangle 3"/>
          <p:cNvSpPr/>
          <p:nvPr/>
        </p:nvSpPr>
        <p:spPr>
          <a:xfrm>
            <a:off x="457200" y="5410200"/>
            <a:ext cx="7467600" cy="400110"/>
          </a:xfrm>
          <a:prstGeom prst="rect">
            <a:avLst/>
          </a:prstGeom>
        </p:spPr>
        <p:txBody>
          <a:bodyPr wrap="square">
            <a:spAutoFit/>
          </a:bodyPr>
          <a:lstStyle/>
          <a:p>
            <a:r>
              <a:rPr lang="en-US" sz="2000" b="1" dirty="0" smtClean="0">
                <a:solidFill>
                  <a:schemeClr val="tx2"/>
                </a:solidFill>
                <a:sym typeface="Symbol"/>
              </a:rPr>
              <a:t> </a:t>
            </a:r>
            <a:r>
              <a:rPr lang="en-US" sz="2000" b="1" dirty="0" smtClean="0">
                <a:solidFill>
                  <a:schemeClr val="tx2"/>
                </a:solidFill>
              </a:rPr>
              <a:t>Elective </a:t>
            </a:r>
            <a:r>
              <a:rPr lang="en-US" sz="2000" b="1" dirty="0">
                <a:solidFill>
                  <a:schemeClr val="tx2"/>
                </a:solidFill>
              </a:rPr>
              <a:t>termination of pregnancy for fetal anomalies </a:t>
            </a:r>
          </a:p>
        </p:txBody>
      </p:sp>
    </p:spTree>
    <p:extLst>
      <p:ext uri="{BB962C8B-B14F-4D97-AF65-F5344CB8AC3E}">
        <p14:creationId xmlns:p14="http://schemas.microsoft.com/office/powerpoint/2010/main" val="14213248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edg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edg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edg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edg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edg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4400" y="53819"/>
            <a:ext cx="7905750" cy="1711325"/>
          </a:xfrm>
        </p:spPr>
        <p:txBody>
          <a:bodyPr>
            <a:normAutofit/>
          </a:bodyPr>
          <a:lstStyle/>
          <a:p>
            <a:pPr algn="ctr"/>
            <a:r>
              <a:rPr lang="en-US" sz="2400" b="1" dirty="0" smtClean="0">
                <a:solidFill>
                  <a:schemeClr val="tx2"/>
                </a:solidFill>
                <a:latin typeface="+mn-lt"/>
              </a:rPr>
              <a:t>Overall under – 5 year mortality (</a:t>
            </a:r>
            <a:r>
              <a:rPr lang="en-US" sz="2400" b="1" u="sng" dirty="0" smtClean="0">
                <a:solidFill>
                  <a:schemeClr val="tx2"/>
                </a:solidFill>
                <a:latin typeface="+mn-lt"/>
              </a:rPr>
              <a:t>line</a:t>
            </a:r>
            <a:r>
              <a:rPr lang="en-US" sz="2400" b="1" dirty="0" smtClean="0">
                <a:solidFill>
                  <a:schemeClr val="tx2"/>
                </a:solidFill>
                <a:latin typeface="+mn-lt"/>
              </a:rPr>
              <a:t>) and % of deaths </a:t>
            </a:r>
            <a:r>
              <a:rPr lang="en-US" sz="2400" b="1" dirty="0">
                <a:solidFill>
                  <a:schemeClr val="tx2"/>
                </a:solidFill>
                <a:latin typeface="+mn-lt"/>
              </a:rPr>
              <a:t>d</a:t>
            </a:r>
            <a:r>
              <a:rPr lang="en-US" sz="2400" b="1" dirty="0" smtClean="0">
                <a:solidFill>
                  <a:schemeClr val="tx2"/>
                </a:solidFill>
                <a:latin typeface="+mn-lt"/>
              </a:rPr>
              <a:t>ue to birth defects (bars) by WHO region and country income</a:t>
            </a:r>
            <a:endParaRPr lang="en-US" sz="2400" b="1" dirty="0">
              <a:solidFill>
                <a:schemeClr val="tx2"/>
              </a:solidFill>
              <a:latin typeface="+mn-lt"/>
            </a:endParaRPr>
          </a:p>
        </p:txBody>
      </p:sp>
      <p:grpSp>
        <p:nvGrpSpPr>
          <p:cNvPr id="3" name="Gruppo 11"/>
          <p:cNvGrpSpPr/>
          <p:nvPr/>
        </p:nvGrpSpPr>
        <p:grpSpPr>
          <a:xfrm>
            <a:off x="539552" y="5257800"/>
            <a:ext cx="8645643" cy="1058368"/>
            <a:chOff x="539552" y="5095903"/>
            <a:chExt cx="8645643" cy="1058368"/>
          </a:xfrm>
        </p:grpSpPr>
        <p:sp>
          <p:nvSpPr>
            <p:cNvPr id="4" name="CasellaDiTesto 3"/>
            <p:cNvSpPr txBox="1"/>
            <p:nvPr/>
          </p:nvSpPr>
          <p:spPr>
            <a:xfrm>
              <a:off x="539552" y="5095903"/>
              <a:ext cx="8064896" cy="954107"/>
            </a:xfrm>
            <a:prstGeom prst="rect">
              <a:avLst/>
            </a:prstGeom>
            <a:noFill/>
          </p:spPr>
          <p:txBody>
            <a:bodyPr wrap="square" rtlCol="0">
              <a:spAutoFit/>
            </a:bodyPr>
            <a:lstStyle/>
            <a:p>
              <a:r>
                <a:rPr lang="en-US" sz="1400" b="1" dirty="0" smtClean="0">
                  <a:solidFill>
                    <a:schemeClr val="tx2"/>
                  </a:solidFill>
                </a:rPr>
                <a:t>Legend</a:t>
              </a:r>
            </a:p>
            <a:p>
              <a:r>
                <a:rPr lang="en-US" sz="1400" b="1" dirty="0" smtClean="0">
                  <a:solidFill>
                    <a:schemeClr val="tx2"/>
                  </a:solidFill>
                </a:rPr>
                <a:t>Countries income:  H= High, UM=Upper-Middle, LM=Lower-Middle , L=Low </a:t>
              </a:r>
            </a:p>
            <a:p>
              <a:r>
                <a:rPr lang="en-US" sz="1400" b="1" dirty="0" smtClean="0">
                  <a:solidFill>
                    <a:schemeClr val="tx2"/>
                  </a:solidFill>
                </a:rPr>
                <a:t>WHO Regions: AFR=Africa, AM= Americas, EM=Eastern Mediterranean, EUR=Europe, SEA=South East Asia; WP=Western Pacific   </a:t>
              </a:r>
              <a:endParaRPr lang="en-US" sz="1400" b="1" dirty="0">
                <a:solidFill>
                  <a:schemeClr val="tx2"/>
                </a:solidFill>
              </a:endParaRPr>
            </a:p>
          </p:txBody>
        </p:sp>
        <p:sp>
          <p:nvSpPr>
            <p:cNvPr id="9" name="Rettangolo 8"/>
            <p:cNvSpPr/>
            <p:nvPr/>
          </p:nvSpPr>
          <p:spPr>
            <a:xfrm>
              <a:off x="2714612" y="5877272"/>
              <a:ext cx="6470583" cy="276999"/>
            </a:xfrm>
            <a:prstGeom prst="rect">
              <a:avLst/>
            </a:prstGeom>
          </p:spPr>
          <p:txBody>
            <a:bodyPr wrap="square">
              <a:spAutoFit/>
            </a:bodyPr>
            <a:lstStyle/>
            <a:p>
              <a:pPr algn="ctr"/>
              <a:r>
                <a:rPr lang="en-US" sz="1200" b="1" dirty="0" smtClean="0">
                  <a:solidFill>
                    <a:schemeClr val="tx2"/>
                  </a:solidFill>
                </a:rPr>
                <a:t>World Health Statistics 2010 data  http://apps.who.int/gho/data/view.main.POP2020?lang=en</a:t>
              </a:r>
              <a:endParaRPr lang="en-US" sz="1200" dirty="0">
                <a:solidFill>
                  <a:schemeClr val="tx2"/>
                </a:solidFill>
              </a:endParaRPr>
            </a:p>
          </p:txBody>
        </p:sp>
      </p:grpSp>
      <p:graphicFrame>
        <p:nvGraphicFramePr>
          <p:cNvPr id="15" name="Grafico 14"/>
          <p:cNvGraphicFramePr>
            <a:graphicFrameLocks/>
          </p:cNvGraphicFramePr>
          <p:nvPr>
            <p:extLst>
              <p:ext uri="{D42A27DB-BD31-4B8C-83A1-F6EECF244321}">
                <p14:modId xmlns:p14="http://schemas.microsoft.com/office/powerpoint/2010/main" val="1209647692"/>
              </p:ext>
            </p:extLst>
          </p:nvPr>
        </p:nvGraphicFramePr>
        <p:xfrm>
          <a:off x="995350" y="1765144"/>
          <a:ext cx="7153300" cy="34718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35247395"/>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365125"/>
            <a:ext cx="8229600" cy="777875"/>
          </a:xfrm>
        </p:spPr>
        <p:txBody>
          <a:bodyPr anchor="ctr"/>
          <a:lstStyle/>
          <a:p>
            <a:pPr algn="ctr" eaLnBrk="1" hangingPunct="1"/>
            <a:r>
              <a:rPr lang="en-US" sz="3200" b="1" dirty="0" smtClean="0">
                <a:solidFill>
                  <a:schemeClr val="tx2"/>
                </a:solidFill>
                <a:latin typeface="+mn-lt"/>
              </a:rPr>
              <a:t>Accurate diagnosis</a:t>
            </a:r>
          </a:p>
        </p:txBody>
      </p:sp>
      <p:sp>
        <p:nvSpPr>
          <p:cNvPr id="3" name="Segnaposto contenuto 2"/>
          <p:cNvSpPr>
            <a:spLocks noGrp="1"/>
          </p:cNvSpPr>
          <p:nvPr>
            <p:ph idx="1"/>
          </p:nvPr>
        </p:nvSpPr>
        <p:spPr>
          <a:xfrm>
            <a:off x="457200" y="1577752"/>
            <a:ext cx="5554960" cy="2079848"/>
          </a:xfrm>
        </p:spPr>
        <p:txBody>
          <a:bodyPr rtlCol="0">
            <a:normAutofit/>
          </a:bodyPr>
          <a:lstStyle/>
          <a:p>
            <a:pPr>
              <a:buClr>
                <a:schemeClr val="tx2"/>
              </a:buClr>
              <a:buSzPct val="80000"/>
              <a:defRPr/>
            </a:pPr>
            <a:r>
              <a:rPr lang="en-US" sz="2400" b="1" dirty="0" smtClean="0">
                <a:solidFill>
                  <a:schemeClr val="tx2"/>
                </a:solidFill>
              </a:rPr>
              <a:t>Prenatal</a:t>
            </a:r>
          </a:p>
          <a:p>
            <a:pPr>
              <a:buClr>
                <a:schemeClr val="tx2"/>
              </a:buClr>
              <a:buSzPct val="80000"/>
              <a:defRPr/>
            </a:pPr>
            <a:r>
              <a:rPr lang="en-US" sz="2400" b="1" dirty="0" smtClean="0">
                <a:solidFill>
                  <a:schemeClr val="tx2"/>
                </a:solidFill>
              </a:rPr>
              <a:t>Post-natal</a:t>
            </a:r>
          </a:p>
          <a:p>
            <a:pPr>
              <a:buClr>
                <a:schemeClr val="tx2"/>
              </a:buClr>
              <a:buSzPct val="80000"/>
              <a:defRPr/>
            </a:pPr>
            <a:r>
              <a:rPr lang="en-US" sz="2400" b="1" dirty="0" smtClean="0">
                <a:solidFill>
                  <a:schemeClr val="tx2"/>
                </a:solidFill>
              </a:rPr>
              <a:t>Anomalies (external/internal)</a:t>
            </a:r>
          </a:p>
          <a:p>
            <a:pPr>
              <a:buClr>
                <a:schemeClr val="tx2"/>
              </a:buClr>
              <a:buSzPct val="80000"/>
              <a:defRPr/>
            </a:pPr>
            <a:r>
              <a:rPr lang="en-US" sz="2400" b="1" dirty="0" smtClean="0">
                <a:solidFill>
                  <a:schemeClr val="tx2"/>
                </a:solidFill>
              </a:rPr>
              <a:t>Syndromes</a:t>
            </a:r>
          </a:p>
          <a:p>
            <a:pPr lvl="1" eaLnBrk="1" fontAlgn="auto" hangingPunct="1">
              <a:spcAft>
                <a:spcPts val="0"/>
              </a:spcAft>
              <a:defRPr/>
            </a:pPr>
            <a:endParaRPr lang="en-US" dirty="0" smtClean="0">
              <a:solidFill>
                <a:schemeClr val="tx2"/>
              </a:solidFill>
            </a:endParaRPr>
          </a:p>
          <a:p>
            <a:pPr eaLnBrk="1" fontAlgn="auto" hangingPunct="1">
              <a:spcAft>
                <a:spcPts val="0"/>
              </a:spcAft>
              <a:defRPr/>
            </a:pPr>
            <a:endParaRPr lang="en-US" dirty="0" smtClean="0">
              <a:solidFill>
                <a:schemeClr val="tx2"/>
              </a:solidFill>
            </a:endParaRPr>
          </a:p>
          <a:p>
            <a:pPr eaLnBrk="1" fontAlgn="auto" hangingPunct="1">
              <a:spcAft>
                <a:spcPts val="0"/>
              </a:spcAft>
              <a:buNone/>
              <a:defRPr/>
            </a:pPr>
            <a:endParaRPr lang="en-US" dirty="0" smtClean="0">
              <a:solidFill>
                <a:schemeClr val="tx2"/>
              </a:solidFill>
            </a:endParaRPr>
          </a:p>
        </p:txBody>
      </p:sp>
      <p:grpSp>
        <p:nvGrpSpPr>
          <p:cNvPr id="2" name="Gruppo 5"/>
          <p:cNvGrpSpPr>
            <a:grpSpLocks/>
          </p:cNvGrpSpPr>
          <p:nvPr/>
        </p:nvGrpSpPr>
        <p:grpSpPr bwMode="auto">
          <a:xfrm>
            <a:off x="5345956" y="1369367"/>
            <a:ext cx="3569444" cy="2160240"/>
            <a:chOff x="3995936" y="1484784"/>
            <a:chExt cx="2808334" cy="1492744"/>
          </a:xfrm>
        </p:grpSpPr>
        <p:sp>
          <p:nvSpPr>
            <p:cNvPr id="4" name="Freccia a destra 3"/>
            <p:cNvSpPr/>
            <p:nvPr/>
          </p:nvSpPr>
          <p:spPr>
            <a:xfrm rot="10800000">
              <a:off x="3995936" y="1484784"/>
              <a:ext cx="2808334"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sz="2000" dirty="0">
                <a:solidFill>
                  <a:schemeClr val="bg1"/>
                </a:solidFill>
              </a:endParaRPr>
            </a:p>
          </p:txBody>
        </p:sp>
        <p:sp>
          <p:nvSpPr>
            <p:cNvPr id="27663" name="CasellaDiTesto 4"/>
            <p:cNvSpPr txBox="1">
              <a:spLocks noChangeArrowheads="1"/>
            </p:cNvSpPr>
            <p:nvPr/>
          </p:nvSpPr>
          <p:spPr bwMode="auto">
            <a:xfrm>
              <a:off x="4544746" y="1866831"/>
              <a:ext cx="1947140" cy="701832"/>
            </a:xfrm>
            <a:prstGeom prst="rect">
              <a:avLst/>
            </a:prstGeom>
            <a:noFill/>
            <a:ln w="9525">
              <a:noFill/>
              <a:miter lim="800000"/>
              <a:headEnd/>
              <a:tailEnd/>
            </a:ln>
          </p:spPr>
          <p:txBody>
            <a:bodyPr wrap="none">
              <a:spAutoFit/>
            </a:bodyPr>
            <a:lstStyle/>
            <a:p>
              <a:r>
                <a:rPr lang="it-IT" sz="2000" b="1" dirty="0">
                  <a:solidFill>
                    <a:srgbClr val="000000"/>
                  </a:solidFill>
                  <a:latin typeface="Calibri" pitchFamily="34" charset="0"/>
                </a:rPr>
                <a:t>Experience,  team,</a:t>
              </a:r>
            </a:p>
            <a:p>
              <a:r>
                <a:rPr lang="it-IT" sz="2000" b="1" dirty="0">
                  <a:solidFill>
                    <a:srgbClr val="000000"/>
                  </a:solidFill>
                  <a:latin typeface="Calibri" pitchFamily="34" charset="0"/>
                </a:rPr>
                <a:t>clinical geneticist, </a:t>
              </a:r>
            </a:p>
            <a:p>
              <a:r>
                <a:rPr lang="it-IT" sz="2000" b="1" dirty="0">
                  <a:solidFill>
                    <a:srgbClr val="000000"/>
                  </a:solidFill>
                  <a:latin typeface="Calibri" pitchFamily="34" charset="0"/>
                </a:rPr>
                <a:t>diagnostic help network</a:t>
              </a:r>
            </a:p>
          </p:txBody>
        </p:sp>
      </p:grpSp>
      <p:pic>
        <p:nvPicPr>
          <p:cNvPr id="12" name="Picture 2"/>
          <p:cNvPicPr>
            <a:picLocks noChangeAspect="1" noChangeArrowheads="1"/>
          </p:cNvPicPr>
          <p:nvPr/>
        </p:nvPicPr>
        <p:blipFill>
          <a:blip r:embed="rId3" cstate="print"/>
          <a:srcRect l="32996" t="10178" r="5253" b="54820"/>
          <a:stretch>
            <a:fillRect/>
          </a:stretch>
        </p:blipFill>
        <p:spPr bwMode="auto">
          <a:xfrm>
            <a:off x="1641691" y="4031673"/>
            <a:ext cx="5860618" cy="1868603"/>
          </a:xfrm>
          <a:prstGeom prst="rect">
            <a:avLst/>
          </a:prstGeom>
          <a:noFill/>
          <a:ln w="9525">
            <a:solidFill>
              <a:srgbClr val="00B0F0"/>
            </a:solidFill>
            <a:miter lim="800000"/>
            <a:headEnd/>
            <a:tailEnd/>
          </a:ln>
        </p:spPr>
      </p:pic>
      <p:sp>
        <p:nvSpPr>
          <p:cNvPr id="8" name="Rettangolo 7"/>
          <p:cNvSpPr/>
          <p:nvPr/>
        </p:nvSpPr>
        <p:spPr>
          <a:xfrm>
            <a:off x="2786286" y="5966538"/>
            <a:ext cx="3395481" cy="461665"/>
          </a:xfrm>
          <a:prstGeom prst="rect">
            <a:avLst/>
          </a:prstGeom>
        </p:spPr>
        <p:txBody>
          <a:bodyPr wrap="none">
            <a:spAutoFit/>
          </a:bodyPr>
          <a:lstStyle/>
          <a:p>
            <a:r>
              <a:rPr lang="it-IT" sz="2400" b="1" dirty="0" smtClean="0">
                <a:solidFill>
                  <a:schemeClr val="tx2"/>
                </a:solidFill>
              </a:rPr>
              <a:t>http://www.skeldys.org/</a:t>
            </a:r>
            <a:endParaRPr lang="it-IT" sz="2400" b="1" dirty="0">
              <a:solidFill>
                <a:schemeClr val="tx2"/>
              </a:solidFill>
            </a:endParaRPr>
          </a:p>
        </p:txBody>
      </p:sp>
    </p:spTree>
    <p:extLst>
      <p:ext uri="{BB962C8B-B14F-4D97-AF65-F5344CB8AC3E}">
        <p14:creationId xmlns:p14="http://schemas.microsoft.com/office/powerpoint/2010/main" val="2507841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heckerboard(across)">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517525"/>
            <a:ext cx="8229600" cy="777875"/>
          </a:xfrm>
        </p:spPr>
        <p:txBody>
          <a:bodyPr anchor="ctr"/>
          <a:lstStyle/>
          <a:p>
            <a:pPr algn="ctr" eaLnBrk="1" hangingPunct="1"/>
            <a:r>
              <a:rPr lang="it-IT" sz="3200" b="1" dirty="0" err="1" smtClean="0">
                <a:solidFill>
                  <a:schemeClr val="tx2"/>
                </a:solidFill>
                <a:latin typeface="+mn-lt"/>
              </a:rPr>
              <a:t>Effective</a:t>
            </a:r>
            <a:r>
              <a:rPr lang="it-IT" sz="3200" b="1" dirty="0" smtClean="0">
                <a:solidFill>
                  <a:schemeClr val="tx2"/>
                </a:solidFill>
                <a:latin typeface="+mn-lt"/>
              </a:rPr>
              <a:t> counseling</a:t>
            </a:r>
          </a:p>
        </p:txBody>
      </p:sp>
      <p:sp>
        <p:nvSpPr>
          <p:cNvPr id="3" name="Segnaposto contenuto 2"/>
          <p:cNvSpPr>
            <a:spLocks noGrp="1"/>
          </p:cNvSpPr>
          <p:nvPr>
            <p:ph idx="1"/>
          </p:nvPr>
        </p:nvSpPr>
        <p:spPr>
          <a:xfrm>
            <a:off x="323528" y="1747992"/>
            <a:ext cx="4934272" cy="1535800"/>
          </a:xfrm>
        </p:spPr>
        <p:txBody>
          <a:bodyPr rtlCol="0">
            <a:normAutofit/>
          </a:bodyPr>
          <a:lstStyle/>
          <a:p>
            <a:pPr>
              <a:defRPr/>
            </a:pPr>
            <a:r>
              <a:rPr lang="en-US" sz="2400" b="1" dirty="0" smtClean="0">
                <a:solidFill>
                  <a:schemeClr val="tx2"/>
                </a:solidFill>
              </a:rPr>
              <a:t>Before birth</a:t>
            </a:r>
          </a:p>
          <a:p>
            <a:pPr>
              <a:defRPr/>
            </a:pPr>
            <a:r>
              <a:rPr lang="en-US" sz="2400" b="1" dirty="0" smtClean="0">
                <a:solidFill>
                  <a:schemeClr val="tx2"/>
                </a:solidFill>
              </a:rPr>
              <a:t>At birth or at time of diagnosis </a:t>
            </a:r>
          </a:p>
          <a:p>
            <a:pPr>
              <a:defRPr/>
            </a:pPr>
            <a:r>
              <a:rPr lang="en-US" sz="2400" b="1" dirty="0" smtClean="0">
                <a:solidFill>
                  <a:schemeClr val="tx2"/>
                </a:solidFill>
              </a:rPr>
              <a:t>Recurrence risk counseling</a:t>
            </a:r>
          </a:p>
          <a:p>
            <a:pPr eaLnBrk="1" fontAlgn="auto" hangingPunct="1">
              <a:spcAft>
                <a:spcPts val="0"/>
              </a:spcAft>
              <a:defRPr/>
            </a:pPr>
            <a:endParaRPr lang="en-US" dirty="0" smtClean="0">
              <a:solidFill>
                <a:schemeClr val="tx2"/>
              </a:solidFill>
            </a:endParaRPr>
          </a:p>
          <a:p>
            <a:pPr eaLnBrk="1" fontAlgn="auto" hangingPunct="1">
              <a:spcAft>
                <a:spcPts val="0"/>
              </a:spcAft>
              <a:buNone/>
              <a:defRPr/>
            </a:pPr>
            <a:endParaRPr lang="en-US" dirty="0" smtClean="0">
              <a:solidFill>
                <a:schemeClr val="tx2"/>
              </a:solidFill>
            </a:endParaRPr>
          </a:p>
        </p:txBody>
      </p:sp>
      <p:grpSp>
        <p:nvGrpSpPr>
          <p:cNvPr id="2" name="Gruppo 6"/>
          <p:cNvGrpSpPr>
            <a:grpSpLocks/>
          </p:cNvGrpSpPr>
          <p:nvPr/>
        </p:nvGrpSpPr>
        <p:grpSpPr bwMode="auto">
          <a:xfrm>
            <a:off x="5410199" y="1295400"/>
            <a:ext cx="3312369" cy="2232248"/>
            <a:chOff x="3995936" y="1484784"/>
            <a:chExt cx="2808312" cy="1492744"/>
          </a:xfrm>
        </p:grpSpPr>
        <p:sp>
          <p:nvSpPr>
            <p:cNvPr id="8" name="Freccia a destra 7"/>
            <p:cNvSpPr/>
            <p:nvPr/>
          </p:nvSpPr>
          <p:spPr>
            <a:xfrm rot="10800000">
              <a:off x="3995936" y="1484784"/>
              <a:ext cx="2808312"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2400">
                <a:solidFill>
                  <a:schemeClr val="tx2"/>
                </a:solidFill>
              </a:endParaRPr>
            </a:p>
          </p:txBody>
        </p:sp>
        <p:sp>
          <p:nvSpPr>
            <p:cNvPr id="27661" name="CasellaDiTesto 8"/>
            <p:cNvSpPr txBox="1">
              <a:spLocks noChangeArrowheads="1"/>
            </p:cNvSpPr>
            <p:nvPr/>
          </p:nvSpPr>
          <p:spPr bwMode="auto">
            <a:xfrm>
              <a:off x="4509978" y="1912315"/>
              <a:ext cx="2070131" cy="679192"/>
            </a:xfrm>
            <a:prstGeom prst="rect">
              <a:avLst/>
            </a:prstGeom>
            <a:noFill/>
            <a:ln w="9525">
              <a:noFill/>
              <a:miter lim="800000"/>
              <a:headEnd/>
              <a:tailEnd/>
            </a:ln>
          </p:spPr>
          <p:txBody>
            <a:bodyPr wrap="none">
              <a:spAutoFit/>
            </a:bodyPr>
            <a:lstStyle/>
            <a:p>
              <a:r>
                <a:rPr lang="en-US" sz="2000" b="1" dirty="0" smtClean="0">
                  <a:solidFill>
                    <a:schemeClr val="tx2"/>
                  </a:solidFill>
                </a:rPr>
                <a:t>Counseling is an art,  </a:t>
              </a:r>
            </a:p>
            <a:p>
              <a:r>
                <a:rPr lang="en-US" sz="2000" b="1" dirty="0" smtClean="0">
                  <a:solidFill>
                    <a:schemeClr val="tx2"/>
                  </a:solidFill>
                </a:rPr>
                <a:t>but can be learned:</a:t>
              </a:r>
            </a:p>
            <a:p>
              <a:r>
                <a:rPr lang="en-US" sz="2000" b="1" dirty="0" smtClean="0">
                  <a:solidFill>
                    <a:schemeClr val="tx2"/>
                  </a:solidFill>
                </a:rPr>
                <a:t>Guidelines</a:t>
              </a:r>
              <a:endParaRPr lang="en-US" sz="2000" b="1" dirty="0">
                <a:solidFill>
                  <a:schemeClr val="tx2"/>
                </a:solidFill>
              </a:endParaRPr>
            </a:p>
          </p:txBody>
        </p:sp>
      </p:grpSp>
      <p:grpSp>
        <p:nvGrpSpPr>
          <p:cNvPr id="4" name="Gruppo 17"/>
          <p:cNvGrpSpPr/>
          <p:nvPr/>
        </p:nvGrpSpPr>
        <p:grpSpPr>
          <a:xfrm>
            <a:off x="323528" y="3345711"/>
            <a:ext cx="4104456" cy="1030674"/>
            <a:chOff x="827584" y="3861048"/>
            <a:chExt cx="4392488" cy="1334652"/>
          </a:xfrm>
        </p:grpSpPr>
        <p:pic>
          <p:nvPicPr>
            <p:cNvPr id="16" name="Picture 2"/>
            <p:cNvPicPr>
              <a:picLocks noChangeAspect="1" noChangeArrowheads="1"/>
            </p:cNvPicPr>
            <p:nvPr/>
          </p:nvPicPr>
          <p:blipFill>
            <a:blip r:embed="rId3" cstate="print"/>
            <a:srcRect l="18677" t="10178" r="16887" b="65409"/>
            <a:stretch>
              <a:fillRect/>
            </a:stretch>
          </p:blipFill>
          <p:spPr bwMode="auto">
            <a:xfrm>
              <a:off x="827584" y="3861048"/>
              <a:ext cx="4392488" cy="936104"/>
            </a:xfrm>
            <a:prstGeom prst="rect">
              <a:avLst/>
            </a:prstGeom>
            <a:noFill/>
            <a:ln w="9525">
              <a:solidFill>
                <a:srgbClr val="0070C0"/>
              </a:solidFill>
              <a:miter lim="800000"/>
              <a:headEnd/>
              <a:tailEnd/>
            </a:ln>
          </p:spPr>
        </p:pic>
        <p:sp>
          <p:nvSpPr>
            <p:cNvPr id="17" name="CasellaDiTesto 16"/>
            <p:cNvSpPr txBox="1"/>
            <p:nvPr/>
          </p:nvSpPr>
          <p:spPr>
            <a:xfrm>
              <a:off x="971600" y="4797150"/>
              <a:ext cx="3547917" cy="398550"/>
            </a:xfrm>
            <a:prstGeom prst="rect">
              <a:avLst/>
            </a:prstGeom>
            <a:noFill/>
          </p:spPr>
          <p:txBody>
            <a:bodyPr wrap="none" rtlCol="0">
              <a:spAutoFit/>
            </a:bodyPr>
            <a:lstStyle/>
            <a:p>
              <a:r>
                <a:rPr lang="en-US" sz="1400" b="1" i="1" dirty="0" err="1" smtClean="0">
                  <a:solidFill>
                    <a:schemeClr val="tx2"/>
                  </a:solidFill>
                </a:rPr>
                <a:t>Skotko</a:t>
              </a:r>
              <a:r>
                <a:rPr lang="en-US" sz="1400" b="1" i="1" dirty="0" smtClean="0">
                  <a:solidFill>
                    <a:schemeClr val="tx2"/>
                  </a:solidFill>
                </a:rPr>
                <a:t> GB et al. Pediatrics 2009;124;e751;</a:t>
              </a:r>
              <a:endParaRPr lang="en-US" sz="1400" b="1" i="1" dirty="0">
                <a:solidFill>
                  <a:schemeClr val="tx2"/>
                </a:solidFill>
              </a:endParaRPr>
            </a:p>
          </p:txBody>
        </p:sp>
      </p:grpSp>
      <p:grpSp>
        <p:nvGrpSpPr>
          <p:cNvPr id="5" name="Gruppo 20"/>
          <p:cNvGrpSpPr/>
          <p:nvPr/>
        </p:nvGrpSpPr>
        <p:grpSpPr>
          <a:xfrm>
            <a:off x="4114800" y="4725144"/>
            <a:ext cx="4680520" cy="1387897"/>
            <a:chOff x="4355976" y="4725144"/>
            <a:chExt cx="4680520" cy="1387897"/>
          </a:xfrm>
        </p:grpSpPr>
        <p:sp>
          <p:nvSpPr>
            <p:cNvPr id="19" name="CasellaDiTesto 18"/>
            <p:cNvSpPr txBox="1"/>
            <p:nvPr/>
          </p:nvSpPr>
          <p:spPr>
            <a:xfrm>
              <a:off x="4716016" y="5805264"/>
              <a:ext cx="4000967" cy="307777"/>
            </a:xfrm>
            <a:prstGeom prst="rect">
              <a:avLst/>
            </a:prstGeom>
            <a:noFill/>
          </p:spPr>
          <p:txBody>
            <a:bodyPr wrap="none" rtlCol="0">
              <a:spAutoFit/>
            </a:bodyPr>
            <a:lstStyle/>
            <a:p>
              <a:r>
                <a:rPr lang="en-US" sz="1400" b="1" i="1" dirty="0" smtClean="0">
                  <a:solidFill>
                    <a:schemeClr val="tx2"/>
                  </a:solidFill>
                </a:rPr>
                <a:t>Sheets  BK et al. J Genet Counsel (2011) 20:432–441</a:t>
              </a:r>
              <a:endParaRPr lang="it-IT" sz="1400" b="1" i="1" dirty="0">
                <a:solidFill>
                  <a:schemeClr val="tx2"/>
                </a:solidFill>
              </a:endParaRPr>
            </a:p>
          </p:txBody>
        </p:sp>
        <p:pic>
          <p:nvPicPr>
            <p:cNvPr id="20" name="Picture 3"/>
            <p:cNvPicPr>
              <a:picLocks noChangeAspect="1" noChangeArrowheads="1"/>
            </p:cNvPicPr>
            <p:nvPr/>
          </p:nvPicPr>
          <p:blipFill>
            <a:blip r:embed="rId4" cstate="print"/>
            <a:srcRect l="9728" t="24497" r="15992" b="43683"/>
            <a:stretch>
              <a:fillRect/>
            </a:stretch>
          </p:blipFill>
          <p:spPr bwMode="auto">
            <a:xfrm>
              <a:off x="4355976" y="4725144"/>
              <a:ext cx="4680520" cy="1127836"/>
            </a:xfrm>
            <a:prstGeom prst="rect">
              <a:avLst/>
            </a:prstGeom>
            <a:noFill/>
            <a:ln w="9525">
              <a:solidFill>
                <a:srgbClr val="002060"/>
              </a:solidFill>
              <a:miter lim="800000"/>
              <a:headEnd/>
              <a:tailEnd/>
            </a:ln>
          </p:spPr>
        </p:pic>
      </p:grpSp>
    </p:spTree>
    <p:extLst>
      <p:ext uri="{BB962C8B-B14F-4D97-AF65-F5344CB8AC3E}">
        <p14:creationId xmlns:p14="http://schemas.microsoft.com/office/powerpoint/2010/main" val="4188509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500" fill="hold"/>
                                        <p:tgtEl>
                                          <p:spTgt spid="5"/>
                                        </p:tgtEl>
                                        <p:attrNameLst>
                                          <p:attrName>ppt_w</p:attrName>
                                        </p:attrNameLst>
                                      </p:cBhvr>
                                      <p:tavLst>
                                        <p:tav tm="0">
                                          <p:val>
                                            <p:fltVal val="0"/>
                                          </p:val>
                                        </p:tav>
                                        <p:tav tm="100000">
                                          <p:val>
                                            <p:strVal val="#ppt_w"/>
                                          </p:val>
                                        </p:tav>
                                      </p:tavLst>
                                    </p:anim>
                                    <p:anim calcmode="lin" valueType="num">
                                      <p:cBhvr>
                                        <p:cTn id="22" dur="500" fill="hold"/>
                                        <p:tgtEl>
                                          <p:spTgt spid="5"/>
                                        </p:tgtEl>
                                        <p:attrNameLst>
                                          <p:attrName>ppt_h</p:attrName>
                                        </p:attrNameLst>
                                      </p:cBhvr>
                                      <p:tavLst>
                                        <p:tav tm="0">
                                          <p:val>
                                            <p:fltVal val="0"/>
                                          </p:val>
                                        </p:tav>
                                        <p:tav tm="100000">
                                          <p:val>
                                            <p:strVal val="#ppt_h"/>
                                          </p:val>
                                        </p:tav>
                                      </p:tavLst>
                                    </p:anim>
                                    <p:animEffect transition="in" filter="fade">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n-US" sz="2800" b="1" dirty="0" smtClean="0">
                <a:solidFill>
                  <a:schemeClr val="tx2"/>
                </a:solidFill>
                <a:latin typeface="+mn-lt"/>
              </a:rPr>
              <a:t>Birth  defects: five “take home messages”</a:t>
            </a:r>
            <a:br>
              <a:rPr lang="en-US" sz="2800" b="1" dirty="0" smtClean="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a:bodyPr>
          <a:lstStyle/>
          <a:p>
            <a:pPr marL="457200" indent="-457200">
              <a:spcAft>
                <a:spcPts val="1200"/>
              </a:spcAft>
              <a:buFont typeface="+mj-lt"/>
              <a:buAutoNum type="arabicPeriod"/>
            </a:pPr>
            <a:r>
              <a:rPr lang="en-US" sz="2400" b="1" dirty="0" smtClean="0">
                <a:solidFill>
                  <a:schemeClr val="tx2"/>
                </a:solidFill>
              </a:rPr>
              <a:t>Birth defects: a specific group under the category  congenital conditions</a:t>
            </a:r>
          </a:p>
          <a:p>
            <a:pPr marL="457200" indent="-457200">
              <a:spcAft>
                <a:spcPts val="1200"/>
              </a:spcAft>
              <a:buFont typeface="+mj-lt"/>
              <a:buAutoNum type="arabicPeriod"/>
            </a:pPr>
            <a:r>
              <a:rPr lang="en-US" sz="2400" b="1" dirty="0" smtClean="0">
                <a:solidFill>
                  <a:schemeClr val="tx2"/>
                </a:solidFill>
              </a:rPr>
              <a:t>Etiology:  </a:t>
            </a:r>
            <a:r>
              <a:rPr lang="en-US" sz="2400" b="1" dirty="0">
                <a:solidFill>
                  <a:schemeClr val="tx2"/>
                </a:solidFill>
              </a:rPr>
              <a:t>increasing knowledge allows for new opportunities for prevention </a:t>
            </a:r>
          </a:p>
          <a:p>
            <a:pPr marL="457200" indent="-457200">
              <a:spcAft>
                <a:spcPts val="1200"/>
              </a:spcAft>
              <a:buFont typeface="+mj-lt"/>
              <a:buAutoNum type="arabicPeriod"/>
            </a:pPr>
            <a:r>
              <a:rPr lang="en-US" sz="2400" b="1" dirty="0" smtClean="0">
                <a:solidFill>
                  <a:schemeClr val="tx2"/>
                </a:solidFill>
              </a:rPr>
              <a:t>Burden:  high globally; proportionally increasing in low and middle resource countries</a:t>
            </a:r>
          </a:p>
          <a:p>
            <a:pPr marL="457200" indent="-457200">
              <a:spcAft>
                <a:spcPts val="1200"/>
              </a:spcAft>
              <a:buFont typeface="+mj-lt"/>
              <a:buAutoNum type="arabicPeriod"/>
            </a:pPr>
            <a:r>
              <a:rPr lang="en-US" sz="2400" b="1" dirty="0" smtClean="0">
                <a:solidFill>
                  <a:schemeClr val="tx2"/>
                </a:solidFill>
              </a:rPr>
              <a:t>Interventions:  decrease the burden, implement widely</a:t>
            </a:r>
          </a:p>
          <a:p>
            <a:pPr marL="457200" indent="-457200">
              <a:spcAft>
                <a:spcPts val="1200"/>
              </a:spcAft>
              <a:buFont typeface="+mj-lt"/>
              <a:buAutoNum type="arabicPeriod"/>
            </a:pPr>
            <a:r>
              <a:rPr lang="en-US" sz="2400" b="1" dirty="0" smtClean="0">
                <a:solidFill>
                  <a:schemeClr val="tx2"/>
                </a:solidFill>
              </a:rPr>
              <a:t>Public health surveillance:  a necessary and powerful tool </a:t>
            </a:r>
          </a:p>
        </p:txBody>
      </p:sp>
    </p:spTree>
    <p:extLst>
      <p:ext uri="{BB962C8B-B14F-4D97-AF65-F5344CB8AC3E}">
        <p14:creationId xmlns:p14="http://schemas.microsoft.com/office/powerpoint/2010/main" val="855628865"/>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olo 1"/>
          <p:cNvSpPr>
            <a:spLocks noGrp="1"/>
          </p:cNvSpPr>
          <p:nvPr>
            <p:ph type="title"/>
          </p:nvPr>
        </p:nvSpPr>
        <p:spPr>
          <a:xfrm>
            <a:off x="457200" y="457200"/>
            <a:ext cx="8229600" cy="685800"/>
          </a:xfrm>
        </p:spPr>
        <p:txBody>
          <a:bodyPr/>
          <a:lstStyle/>
          <a:p>
            <a:pPr algn="ctr" eaLnBrk="1" hangingPunct="1"/>
            <a:r>
              <a:rPr lang="it-IT" sz="2800" b="1" dirty="0" smtClean="0">
                <a:solidFill>
                  <a:schemeClr val="tx2"/>
                </a:solidFill>
                <a:latin typeface="+mn-lt"/>
              </a:rPr>
              <a:t>Treatment Options</a:t>
            </a:r>
          </a:p>
        </p:txBody>
      </p:sp>
      <p:sp>
        <p:nvSpPr>
          <p:cNvPr id="3" name="Segnaposto contenuto 2"/>
          <p:cNvSpPr>
            <a:spLocks noGrp="1"/>
          </p:cNvSpPr>
          <p:nvPr>
            <p:ph idx="1"/>
          </p:nvPr>
        </p:nvSpPr>
        <p:spPr>
          <a:xfrm>
            <a:off x="867196" y="1192851"/>
            <a:ext cx="7750175" cy="5105400"/>
          </a:xfrm>
        </p:spPr>
        <p:txBody>
          <a:bodyPr rtlCol="0">
            <a:normAutofit fontScale="70000" lnSpcReduction="20000"/>
          </a:bodyPr>
          <a:lstStyle/>
          <a:p>
            <a:pPr eaLnBrk="1" fontAlgn="auto" hangingPunct="1">
              <a:spcAft>
                <a:spcPts val="0"/>
              </a:spcAft>
              <a:buClr>
                <a:schemeClr val="tx2"/>
              </a:buClr>
              <a:buSzPct val="65000"/>
              <a:buFont typeface="Wingdings" panose="05000000000000000000" pitchFamily="2" charset="2"/>
              <a:buChar char="q"/>
              <a:defRPr/>
            </a:pPr>
            <a:r>
              <a:rPr lang="en-US" sz="3800" b="1" dirty="0" smtClean="0">
                <a:solidFill>
                  <a:schemeClr val="tx2"/>
                </a:solidFill>
              </a:rPr>
              <a:t> Surgical</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Before birth (e.g., spina bifida, diaphragmatic hernia)</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Soon after birth</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After birth</a:t>
            </a:r>
          </a:p>
          <a:p>
            <a:pPr lvl="1" eaLnBrk="1" fontAlgn="auto" hangingPunct="1">
              <a:spcAft>
                <a:spcPts val="0"/>
              </a:spcAft>
              <a:buClr>
                <a:schemeClr val="tx2"/>
              </a:buClr>
              <a:buSzPct val="65000"/>
              <a:defRPr/>
            </a:pPr>
            <a:endParaRPr lang="en-US" sz="3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n-US" sz="3800" b="1" dirty="0" smtClean="0">
                <a:solidFill>
                  <a:schemeClr val="tx2"/>
                </a:solidFill>
              </a:rPr>
              <a:t> Medical treatment </a:t>
            </a:r>
            <a:r>
              <a:rPr lang="en-US" sz="3800" b="1" i="1" dirty="0" smtClean="0">
                <a:solidFill>
                  <a:schemeClr val="tx2"/>
                </a:solidFill>
              </a:rPr>
              <a:t>(examples)</a:t>
            </a:r>
          </a:p>
          <a:p>
            <a:pPr lvl="1">
              <a:buClr>
                <a:schemeClr val="tx2"/>
              </a:buClr>
              <a:buSzPct val="65000"/>
              <a:buFont typeface="Arial" panose="020B0604020202020204" pitchFamily="34" charset="0"/>
              <a:buChar char="•"/>
              <a:defRPr/>
            </a:pPr>
            <a:r>
              <a:rPr lang="en-US" sz="3200" b="1" dirty="0" smtClean="0">
                <a:solidFill>
                  <a:schemeClr val="tx2"/>
                </a:solidFill>
              </a:rPr>
              <a:t>Neonatal Intensive Care Unit</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Palliative care  (life-limiting illness)</a:t>
            </a:r>
          </a:p>
          <a:p>
            <a:pPr lvl="1" eaLnBrk="1" fontAlgn="auto" hangingPunct="1">
              <a:spcAft>
                <a:spcPts val="0"/>
              </a:spcAft>
              <a:buClr>
                <a:schemeClr val="tx2"/>
              </a:buClr>
              <a:buSzPct val="65000"/>
              <a:buFont typeface="Arial" panose="020B0604020202020204" pitchFamily="34" charset="0"/>
              <a:buChar char="•"/>
              <a:defRPr/>
            </a:pPr>
            <a:endParaRPr lang="en-US" sz="3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n-US" sz="3800" b="1" dirty="0" smtClean="0">
                <a:solidFill>
                  <a:schemeClr val="tx2"/>
                </a:solidFill>
              </a:rPr>
              <a:t> Supportive care and management*</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Provision of primary care as for any child</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Anticipatory guidance (e.g., feeding, toileting, behavior)</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Early diagnosis of co-morbidities</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Individualized education program  and family supportive plan, including leisure and recreational activities</a:t>
            </a:r>
          </a:p>
          <a:p>
            <a:pPr lvl="1" eaLnBrk="1" fontAlgn="auto" hangingPunct="1">
              <a:spcAft>
                <a:spcPts val="0"/>
              </a:spcAft>
              <a:buClr>
                <a:schemeClr val="tx2"/>
              </a:buClr>
              <a:buSzPct val="65000"/>
              <a:buFont typeface="Arial" panose="020B0604020202020204" pitchFamily="34" charset="0"/>
              <a:buChar char="•"/>
              <a:defRPr/>
            </a:pPr>
            <a:r>
              <a:rPr lang="en-US" sz="3200" b="1" dirty="0" smtClean="0">
                <a:solidFill>
                  <a:schemeClr val="tx2"/>
                </a:solidFill>
              </a:rPr>
              <a:t>Physical and/or speech treatment</a:t>
            </a:r>
          </a:p>
        </p:txBody>
      </p:sp>
      <p:sp>
        <p:nvSpPr>
          <p:cNvPr id="4" name="Rectangle 3"/>
          <p:cNvSpPr/>
          <p:nvPr/>
        </p:nvSpPr>
        <p:spPr>
          <a:xfrm>
            <a:off x="457200" y="6096000"/>
            <a:ext cx="4285084" cy="369332"/>
          </a:xfrm>
          <a:prstGeom prst="rect">
            <a:avLst/>
          </a:prstGeom>
        </p:spPr>
        <p:txBody>
          <a:bodyPr wrap="none">
            <a:spAutoFit/>
          </a:bodyPr>
          <a:lstStyle/>
          <a:p>
            <a:r>
              <a:rPr lang="en-US" b="1" dirty="0" smtClean="0">
                <a:solidFill>
                  <a:schemeClr val="tx2"/>
                </a:solidFill>
                <a:sym typeface="Symbol"/>
              </a:rPr>
              <a:t></a:t>
            </a:r>
            <a:r>
              <a:rPr lang="en-US" b="1" dirty="0">
                <a:solidFill>
                  <a:schemeClr val="tx2"/>
                </a:solidFill>
                <a:sym typeface="Symbol"/>
              </a:rPr>
              <a:t> </a:t>
            </a:r>
            <a:r>
              <a:rPr lang="en-US" b="1" dirty="0" smtClean="0">
                <a:solidFill>
                  <a:schemeClr val="tx2"/>
                </a:solidFill>
                <a:sym typeface="Symbol"/>
              </a:rPr>
              <a:t>G</a:t>
            </a:r>
            <a:r>
              <a:rPr lang="en-US" b="1" dirty="0" smtClean="0">
                <a:solidFill>
                  <a:schemeClr val="tx2"/>
                </a:solidFill>
              </a:rPr>
              <a:t>uidelines </a:t>
            </a:r>
            <a:r>
              <a:rPr lang="en-US" b="1" dirty="0">
                <a:solidFill>
                  <a:schemeClr val="tx2"/>
                </a:solidFill>
              </a:rPr>
              <a:t>available for some conditions)</a:t>
            </a:r>
          </a:p>
        </p:txBody>
      </p:sp>
    </p:spTree>
    <p:extLst>
      <p:ext uri="{BB962C8B-B14F-4D97-AF65-F5344CB8AC3E}">
        <p14:creationId xmlns:p14="http://schemas.microsoft.com/office/powerpoint/2010/main" val="5944726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edge">
                                      <p:cBhvr>
                                        <p:cTn id="7" dur="500"/>
                                        <p:tgtEl>
                                          <p:spTgt spid="3">
                                            <p:txEl>
                                              <p:pRg st="0" end="0"/>
                                            </p:txEl>
                                          </p:spTgt>
                                        </p:tgtEl>
                                      </p:cBhvr>
                                    </p:animEffect>
                                  </p:childTnLst>
                                </p:cTn>
                              </p:par>
                              <p:par>
                                <p:cTn id="8" presetID="20" presetClass="entr" presetSubtype="0" fill="hold" grpId="1"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edge">
                                      <p:cBhvr>
                                        <p:cTn id="10" dur="500"/>
                                        <p:tgtEl>
                                          <p:spTgt spid="3">
                                            <p:txEl>
                                              <p:pRg st="1" end="1"/>
                                            </p:txEl>
                                          </p:spTgt>
                                        </p:tgtEl>
                                      </p:cBhvr>
                                    </p:animEffect>
                                  </p:childTnLst>
                                </p:cTn>
                              </p:par>
                              <p:par>
                                <p:cTn id="11" presetID="20" presetClass="entr" presetSubtype="0" fill="hold" grpId="1"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edge">
                                      <p:cBhvr>
                                        <p:cTn id="13" dur="500"/>
                                        <p:tgtEl>
                                          <p:spTgt spid="3">
                                            <p:txEl>
                                              <p:pRg st="2" end="2"/>
                                            </p:txEl>
                                          </p:spTgt>
                                        </p:tgtEl>
                                      </p:cBhvr>
                                    </p:animEffect>
                                  </p:childTnLst>
                                </p:cTn>
                              </p:par>
                              <p:par>
                                <p:cTn id="14" presetID="20" presetClass="entr" presetSubtype="0" fill="hold" grpId="1"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edg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0" presetClass="entr" presetSubtype="0" fill="hold" grpId="1"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wedge">
                                      <p:cBhvr>
                                        <p:cTn id="21" dur="500"/>
                                        <p:tgtEl>
                                          <p:spTgt spid="3">
                                            <p:txEl>
                                              <p:pRg st="5" end="5"/>
                                            </p:txEl>
                                          </p:spTgt>
                                        </p:tgtEl>
                                      </p:cBhvr>
                                    </p:animEffect>
                                  </p:childTnLst>
                                </p:cTn>
                              </p:par>
                              <p:par>
                                <p:cTn id="22" presetID="20" presetClass="entr" presetSubtype="0" fill="hold" grpId="1" nodeType="with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wedge">
                                      <p:cBhvr>
                                        <p:cTn id="24" dur="500"/>
                                        <p:tgtEl>
                                          <p:spTgt spid="3">
                                            <p:txEl>
                                              <p:pRg st="6" end="6"/>
                                            </p:txEl>
                                          </p:spTgt>
                                        </p:tgtEl>
                                      </p:cBhvr>
                                    </p:animEffect>
                                  </p:childTnLst>
                                </p:cTn>
                              </p:par>
                              <p:par>
                                <p:cTn id="25" presetID="20" presetClass="entr" presetSubtype="0" fill="hold" grpId="1"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edge">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0" presetClass="entr" presetSubtype="0" fill="hold" grpId="1"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edge">
                                      <p:cBhvr>
                                        <p:cTn id="32" dur="500"/>
                                        <p:tgtEl>
                                          <p:spTgt spid="3">
                                            <p:txEl>
                                              <p:pRg st="9" end="9"/>
                                            </p:txEl>
                                          </p:spTgt>
                                        </p:tgtEl>
                                      </p:cBhvr>
                                    </p:animEffect>
                                  </p:childTnLst>
                                </p:cTn>
                              </p:par>
                              <p:par>
                                <p:cTn id="33" presetID="20" presetClass="entr" presetSubtype="0" fill="hold" grpId="1"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wedge">
                                      <p:cBhvr>
                                        <p:cTn id="35" dur="500"/>
                                        <p:tgtEl>
                                          <p:spTgt spid="3">
                                            <p:txEl>
                                              <p:pRg st="10" end="10"/>
                                            </p:txEl>
                                          </p:spTgt>
                                        </p:tgtEl>
                                      </p:cBhvr>
                                    </p:animEffect>
                                  </p:childTnLst>
                                </p:cTn>
                              </p:par>
                              <p:par>
                                <p:cTn id="36" presetID="20" presetClass="entr" presetSubtype="0" fill="hold" grpId="1" nodeType="withEffect">
                                  <p:stCondLst>
                                    <p:cond delay="0"/>
                                  </p:stCondLst>
                                  <p:childTnLst>
                                    <p:set>
                                      <p:cBhvr>
                                        <p:cTn id="37" dur="1" fill="hold">
                                          <p:stCondLst>
                                            <p:cond delay="0"/>
                                          </p:stCondLst>
                                        </p:cTn>
                                        <p:tgtEl>
                                          <p:spTgt spid="3">
                                            <p:txEl>
                                              <p:pRg st="11" end="11"/>
                                            </p:txEl>
                                          </p:spTgt>
                                        </p:tgtEl>
                                        <p:attrNameLst>
                                          <p:attrName>style.visibility</p:attrName>
                                        </p:attrNameLst>
                                      </p:cBhvr>
                                      <p:to>
                                        <p:strVal val="visible"/>
                                      </p:to>
                                    </p:set>
                                    <p:animEffect transition="in" filter="wedge">
                                      <p:cBhvr>
                                        <p:cTn id="38" dur="500"/>
                                        <p:tgtEl>
                                          <p:spTgt spid="3">
                                            <p:txEl>
                                              <p:pRg st="11" end="11"/>
                                            </p:txEl>
                                          </p:spTgt>
                                        </p:tgtEl>
                                      </p:cBhvr>
                                    </p:animEffect>
                                  </p:childTnLst>
                                </p:cTn>
                              </p:par>
                              <p:par>
                                <p:cTn id="39" presetID="20" presetClass="entr" presetSubtype="0" fill="hold" grpId="1"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animEffect transition="in" filter="wedge">
                                      <p:cBhvr>
                                        <p:cTn id="41" dur="500"/>
                                        <p:tgtEl>
                                          <p:spTgt spid="3">
                                            <p:txEl>
                                              <p:pRg st="12" end="12"/>
                                            </p:txEl>
                                          </p:spTgt>
                                        </p:tgtEl>
                                      </p:cBhvr>
                                    </p:animEffect>
                                  </p:childTnLst>
                                </p:cTn>
                              </p:par>
                              <p:par>
                                <p:cTn id="42" presetID="20" presetClass="entr" presetSubtype="0" fill="hold" grpId="1" nodeType="withEffect">
                                  <p:stCondLst>
                                    <p:cond delay="0"/>
                                  </p:stCondLst>
                                  <p:childTnLst>
                                    <p:set>
                                      <p:cBhvr>
                                        <p:cTn id="43" dur="1" fill="hold">
                                          <p:stCondLst>
                                            <p:cond delay="0"/>
                                          </p:stCondLst>
                                        </p:cTn>
                                        <p:tgtEl>
                                          <p:spTgt spid="3">
                                            <p:txEl>
                                              <p:pRg st="13" end="13"/>
                                            </p:txEl>
                                          </p:spTgt>
                                        </p:tgtEl>
                                        <p:attrNameLst>
                                          <p:attrName>style.visibility</p:attrName>
                                        </p:attrNameLst>
                                      </p:cBhvr>
                                      <p:to>
                                        <p:strVal val="visible"/>
                                      </p:to>
                                    </p:set>
                                    <p:animEffect transition="in" filter="wedge">
                                      <p:cBhvr>
                                        <p:cTn id="44" dur="500"/>
                                        <p:tgtEl>
                                          <p:spTgt spid="3">
                                            <p:txEl>
                                              <p:pRg st="13" end="13"/>
                                            </p:txEl>
                                          </p:spTgt>
                                        </p:tgtEl>
                                      </p:cBhvr>
                                    </p:animEffect>
                                  </p:childTnLst>
                                </p:cTn>
                              </p:par>
                              <p:par>
                                <p:cTn id="45" presetID="20" presetClass="entr" presetSubtype="0" fill="hold" grpId="1" nodeType="withEffect">
                                  <p:stCondLst>
                                    <p:cond delay="0"/>
                                  </p:stCondLst>
                                  <p:childTnLst>
                                    <p:set>
                                      <p:cBhvr>
                                        <p:cTn id="46" dur="1" fill="hold">
                                          <p:stCondLst>
                                            <p:cond delay="0"/>
                                          </p:stCondLst>
                                        </p:cTn>
                                        <p:tgtEl>
                                          <p:spTgt spid="3">
                                            <p:txEl>
                                              <p:pRg st="14" end="14"/>
                                            </p:txEl>
                                          </p:spTgt>
                                        </p:tgtEl>
                                        <p:attrNameLst>
                                          <p:attrName>style.visibility</p:attrName>
                                        </p:attrNameLst>
                                      </p:cBhvr>
                                      <p:to>
                                        <p:strVal val="visible"/>
                                      </p:to>
                                    </p:set>
                                    <p:animEffect transition="in" filter="wedge">
                                      <p:cBhvr>
                                        <p:cTn id="47"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olo 1"/>
          <p:cNvSpPr>
            <a:spLocks noGrp="1"/>
          </p:cNvSpPr>
          <p:nvPr>
            <p:ph type="title"/>
          </p:nvPr>
        </p:nvSpPr>
        <p:spPr>
          <a:xfrm>
            <a:off x="457200" y="441325"/>
            <a:ext cx="8229600" cy="777875"/>
          </a:xfrm>
        </p:spPr>
        <p:txBody>
          <a:bodyPr anchor="ctr"/>
          <a:lstStyle/>
          <a:p>
            <a:pPr algn="ctr" eaLnBrk="1" hangingPunct="1"/>
            <a:r>
              <a:rPr lang="en-US" sz="3200" b="1" dirty="0" smtClean="0">
                <a:solidFill>
                  <a:schemeClr val="tx2"/>
                </a:solidFill>
                <a:latin typeface="+mn-lt"/>
              </a:rPr>
              <a:t>Social integration issues</a:t>
            </a:r>
          </a:p>
        </p:txBody>
      </p:sp>
      <p:sp>
        <p:nvSpPr>
          <p:cNvPr id="3" name="Segnaposto contenuto 2"/>
          <p:cNvSpPr>
            <a:spLocks noGrp="1"/>
          </p:cNvSpPr>
          <p:nvPr>
            <p:ph idx="1"/>
          </p:nvPr>
        </p:nvSpPr>
        <p:spPr>
          <a:xfrm>
            <a:off x="457200" y="1371600"/>
            <a:ext cx="7622232" cy="2764904"/>
          </a:xfrm>
        </p:spPr>
        <p:txBody>
          <a:bodyPr rtlCol="0">
            <a:normAutofit/>
          </a:bodyPr>
          <a:lstStyle/>
          <a:p>
            <a:pPr eaLnBrk="1" fontAlgn="auto" hangingPunct="1">
              <a:spcAft>
                <a:spcPts val="0"/>
              </a:spcAft>
              <a:buClr>
                <a:schemeClr val="tx2"/>
              </a:buClr>
              <a:buSzPct val="65000"/>
              <a:buFont typeface="Wingdings" panose="05000000000000000000" pitchFamily="2" charset="2"/>
              <a:buChar char="q"/>
              <a:defRPr/>
            </a:pPr>
            <a:r>
              <a:rPr lang="en-US" sz="2400" b="1" dirty="0" smtClean="0">
                <a:solidFill>
                  <a:schemeClr val="tx2"/>
                </a:solidFill>
              </a:rPr>
              <a:t> Help when joining the community</a:t>
            </a:r>
          </a:p>
          <a:p>
            <a:pPr lvl="1" eaLnBrk="1" fontAlgn="auto" hangingPunct="1">
              <a:spcAft>
                <a:spcPts val="0"/>
              </a:spcAft>
              <a:buClr>
                <a:schemeClr val="tx2"/>
              </a:buClr>
              <a:buSzPct val="65000"/>
              <a:buFont typeface="Arial" panose="020B0604020202020204" pitchFamily="34" charset="0"/>
              <a:buChar char="•"/>
              <a:defRPr/>
            </a:pPr>
            <a:r>
              <a:rPr lang="en-US" sz="2400" b="1" dirty="0" smtClean="0">
                <a:solidFill>
                  <a:schemeClr val="tx2"/>
                </a:solidFill>
              </a:rPr>
              <a:t>Parent associations</a:t>
            </a:r>
          </a:p>
          <a:p>
            <a:pPr lvl="1" eaLnBrk="1" fontAlgn="auto" hangingPunct="1">
              <a:spcAft>
                <a:spcPts val="0"/>
              </a:spcAft>
              <a:buClr>
                <a:schemeClr val="tx2"/>
              </a:buClr>
              <a:buSzPct val="65000"/>
              <a:buFont typeface="Arial" panose="020B0604020202020204" pitchFamily="34" charset="0"/>
              <a:buChar char="•"/>
              <a:defRPr/>
            </a:pPr>
            <a:r>
              <a:rPr lang="en-US" sz="2400" b="1" dirty="0" smtClean="0">
                <a:solidFill>
                  <a:schemeClr val="tx2"/>
                </a:solidFill>
              </a:rPr>
              <a:t>Mainstreaming (school) </a:t>
            </a:r>
          </a:p>
          <a:p>
            <a:pPr lvl="1" eaLnBrk="1" fontAlgn="auto" hangingPunct="1">
              <a:spcAft>
                <a:spcPts val="0"/>
              </a:spcAft>
              <a:buClr>
                <a:schemeClr val="tx2"/>
              </a:buClr>
              <a:buSzPct val="65000"/>
              <a:buFont typeface="Arial" panose="020B0604020202020204" pitchFamily="34" charset="0"/>
              <a:buChar char="•"/>
              <a:defRPr/>
            </a:pPr>
            <a:r>
              <a:rPr lang="en-US" sz="2400" b="1" dirty="0" smtClean="0">
                <a:solidFill>
                  <a:schemeClr val="tx2"/>
                </a:solidFill>
              </a:rPr>
              <a:t>Sports</a:t>
            </a:r>
          </a:p>
          <a:p>
            <a:pPr lvl="1" eaLnBrk="1" fontAlgn="auto" hangingPunct="1">
              <a:spcAft>
                <a:spcPts val="0"/>
              </a:spcAft>
              <a:buClr>
                <a:schemeClr val="tx2"/>
              </a:buClr>
              <a:buSzPct val="65000"/>
              <a:buFont typeface="Arial" panose="020B0604020202020204" pitchFamily="34" charset="0"/>
              <a:buChar char="•"/>
              <a:defRPr/>
            </a:pPr>
            <a:r>
              <a:rPr lang="en-US" sz="2400" b="1" dirty="0" smtClean="0">
                <a:solidFill>
                  <a:schemeClr val="tx2"/>
                </a:solidFill>
              </a:rPr>
              <a:t>Work</a:t>
            </a:r>
          </a:p>
          <a:p>
            <a:pPr eaLnBrk="1" fontAlgn="auto" hangingPunct="1">
              <a:spcAft>
                <a:spcPts val="0"/>
              </a:spcAft>
              <a:buNone/>
              <a:defRPr/>
            </a:pPr>
            <a:endParaRPr lang="en-US" dirty="0" smtClean="0">
              <a:solidFill>
                <a:schemeClr val="tx2"/>
              </a:solidFill>
            </a:endParaRPr>
          </a:p>
        </p:txBody>
      </p:sp>
      <p:grpSp>
        <p:nvGrpSpPr>
          <p:cNvPr id="2" name="Gruppo 12"/>
          <p:cNvGrpSpPr>
            <a:grpSpLocks/>
          </p:cNvGrpSpPr>
          <p:nvPr/>
        </p:nvGrpSpPr>
        <p:grpSpPr bwMode="auto">
          <a:xfrm>
            <a:off x="4800600" y="1600200"/>
            <a:ext cx="4343400" cy="2211883"/>
            <a:chOff x="3995936" y="1484784"/>
            <a:chExt cx="3051789" cy="1492744"/>
          </a:xfrm>
        </p:grpSpPr>
        <p:sp>
          <p:nvSpPr>
            <p:cNvPr id="14" name="Freccia a destra 13"/>
            <p:cNvSpPr/>
            <p:nvPr/>
          </p:nvSpPr>
          <p:spPr>
            <a:xfrm rot="10800000">
              <a:off x="3995936" y="1484784"/>
              <a:ext cx="2808312" cy="14927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it-IT" dirty="0">
                <a:solidFill>
                  <a:schemeClr val="bg1"/>
                </a:solidFill>
              </a:endParaRPr>
            </a:p>
          </p:txBody>
        </p:sp>
        <p:sp>
          <p:nvSpPr>
            <p:cNvPr id="27659" name="CasellaDiTesto 14"/>
            <p:cNvSpPr txBox="1">
              <a:spLocks noChangeArrowheads="1"/>
            </p:cNvSpPr>
            <p:nvPr/>
          </p:nvSpPr>
          <p:spPr bwMode="auto">
            <a:xfrm>
              <a:off x="4325127" y="1933970"/>
              <a:ext cx="2722598" cy="768529"/>
            </a:xfrm>
            <a:prstGeom prst="rect">
              <a:avLst/>
            </a:prstGeom>
            <a:noFill/>
            <a:ln w="9525">
              <a:noFill/>
              <a:miter lim="800000"/>
              <a:headEnd/>
              <a:tailEnd/>
            </a:ln>
          </p:spPr>
          <p:txBody>
            <a:bodyPr wrap="none">
              <a:spAutoFit/>
            </a:bodyPr>
            <a:lstStyle/>
            <a:p>
              <a:r>
                <a:rPr lang="en-US" b="1" dirty="0" smtClean="0">
                  <a:solidFill>
                    <a:srgbClr val="000000"/>
                  </a:solidFill>
                  <a:latin typeface="Calibri" pitchFamily="34" charset="0"/>
                </a:rPr>
                <a:t>Rights of Persons with Disabilities </a:t>
              </a:r>
            </a:p>
            <a:p>
              <a:r>
                <a:rPr lang="en-US" b="1" dirty="0" smtClean="0">
                  <a:solidFill>
                    <a:srgbClr val="000000"/>
                  </a:solidFill>
                  <a:latin typeface="Calibri" pitchFamily="34" charset="0"/>
                </a:rPr>
                <a:t>13 Dec 2006, UN,  New York</a:t>
              </a:r>
            </a:p>
            <a:p>
              <a:r>
                <a:rPr lang="it-IT" sz="1400" dirty="0" smtClean="0">
                  <a:solidFill>
                    <a:srgbClr val="000000"/>
                  </a:solidFill>
                </a:rPr>
                <a:t>www.un.org/disabilities/default.asp?id=150</a:t>
              </a:r>
            </a:p>
            <a:p>
              <a:endParaRPr lang="it-IT" b="1" dirty="0">
                <a:solidFill>
                  <a:schemeClr val="bg1"/>
                </a:solidFill>
                <a:latin typeface="Calibri" pitchFamily="34" charset="0"/>
              </a:endParaRPr>
            </a:p>
          </p:txBody>
        </p:sp>
      </p:grpSp>
      <p:pic>
        <p:nvPicPr>
          <p:cNvPr id="8194" name="Picture 2" descr="http://www.sciencephoto.com/image/91839/large/C0027594-_child,_down_s_syndrome_at_school_-SPL.jpg"/>
          <p:cNvPicPr>
            <a:picLocks noChangeAspect="1" noChangeArrowheads="1"/>
          </p:cNvPicPr>
          <p:nvPr/>
        </p:nvPicPr>
        <p:blipFill>
          <a:blip r:embed="rId3" cstate="print"/>
          <a:srcRect b="9442"/>
          <a:stretch>
            <a:fillRect/>
          </a:stretch>
        </p:blipFill>
        <p:spPr bwMode="auto">
          <a:xfrm>
            <a:off x="1010414" y="4365103"/>
            <a:ext cx="2951985" cy="1780499"/>
          </a:xfrm>
          <a:prstGeom prst="rect">
            <a:avLst/>
          </a:prstGeom>
          <a:noFill/>
          <a:ln>
            <a:solidFill>
              <a:srgbClr val="002060"/>
            </a:solidFill>
          </a:ln>
        </p:spPr>
      </p:pic>
      <p:pic>
        <p:nvPicPr>
          <p:cNvPr id="8196" name="Picture 4" descr="http://1.bp.blogspot.com/-GGwNwHZvoIo/To_U0k5QnBI/AAAAAAAAGxQ/P1rarlfXxFQ/s1600/bradhenneffer.jpg"/>
          <p:cNvPicPr>
            <a:picLocks noChangeAspect="1" noChangeArrowheads="1"/>
          </p:cNvPicPr>
          <p:nvPr/>
        </p:nvPicPr>
        <p:blipFill>
          <a:blip r:embed="rId4" cstate="print"/>
          <a:srcRect/>
          <a:stretch>
            <a:fillRect/>
          </a:stretch>
        </p:blipFill>
        <p:spPr bwMode="auto">
          <a:xfrm>
            <a:off x="4464917" y="4307785"/>
            <a:ext cx="1326283" cy="1861218"/>
          </a:xfrm>
          <a:prstGeom prst="rect">
            <a:avLst/>
          </a:prstGeom>
          <a:noFill/>
          <a:ln>
            <a:solidFill>
              <a:srgbClr val="002060"/>
            </a:solidFill>
          </a:ln>
        </p:spPr>
      </p:pic>
      <p:pic>
        <p:nvPicPr>
          <p:cNvPr id="8198" name="Picture 6" descr="http://4.bp.blogspot.com/-kYzsl1TcuSc/T_BUefGmtAI/AAAAAAAAEIA/RYD0gBQfMdc/s1600/downsyndrome.jpg"/>
          <p:cNvPicPr>
            <a:picLocks noChangeAspect="1" noChangeArrowheads="1"/>
          </p:cNvPicPr>
          <p:nvPr/>
        </p:nvPicPr>
        <p:blipFill>
          <a:blip r:embed="rId5" cstate="print"/>
          <a:srcRect/>
          <a:stretch>
            <a:fillRect/>
          </a:stretch>
        </p:blipFill>
        <p:spPr bwMode="auto">
          <a:xfrm>
            <a:off x="6481140" y="4307785"/>
            <a:ext cx="1837817" cy="1837817"/>
          </a:xfrm>
          <a:prstGeom prst="rect">
            <a:avLst/>
          </a:prstGeom>
          <a:noFill/>
          <a:ln>
            <a:solidFill>
              <a:srgbClr val="002060"/>
            </a:solidFill>
          </a:ln>
        </p:spPr>
      </p:pic>
    </p:spTree>
    <p:extLst>
      <p:ext uri="{BB962C8B-B14F-4D97-AF65-F5344CB8AC3E}">
        <p14:creationId xmlns:p14="http://schemas.microsoft.com/office/powerpoint/2010/main" val="12275751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nodeType="clickEffect">
                                  <p:stCondLst>
                                    <p:cond delay="0"/>
                                  </p:stCondLst>
                                  <p:childTnLst>
                                    <p:set>
                                      <p:cBhvr>
                                        <p:cTn id="13" dur="1" fill="hold">
                                          <p:stCondLst>
                                            <p:cond delay="0"/>
                                          </p:stCondLst>
                                        </p:cTn>
                                        <p:tgtEl>
                                          <p:spTgt spid="8194"/>
                                        </p:tgtEl>
                                        <p:attrNameLst>
                                          <p:attrName>style.visibility</p:attrName>
                                        </p:attrNameLst>
                                      </p:cBhvr>
                                      <p:to>
                                        <p:strVal val="visible"/>
                                      </p:to>
                                    </p:set>
                                    <p:animEffect transition="in" filter="checkerboard(across)">
                                      <p:cBhvr>
                                        <p:cTn id="14" dur="500"/>
                                        <p:tgtEl>
                                          <p:spTgt spid="8194"/>
                                        </p:tgtEl>
                                      </p:cBhvr>
                                    </p:animEffect>
                                  </p:childTnLst>
                                </p:cTn>
                              </p:par>
                              <p:par>
                                <p:cTn id="15" presetID="5" presetClass="entr" presetSubtype="10" fill="hold" nodeType="with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heckerboard(across)">
                                      <p:cBhvr>
                                        <p:cTn id="17" dur="500"/>
                                        <p:tgtEl>
                                          <p:spTgt spid="8196"/>
                                        </p:tgtEl>
                                      </p:cBhvr>
                                    </p:animEffect>
                                  </p:childTnLst>
                                </p:cTn>
                              </p:par>
                              <p:par>
                                <p:cTn id="18" presetID="5" presetClass="entr" presetSubtype="10" fill="hold" nodeType="withEffect">
                                  <p:stCondLst>
                                    <p:cond delay="0"/>
                                  </p:stCondLst>
                                  <p:childTnLst>
                                    <p:set>
                                      <p:cBhvr>
                                        <p:cTn id="19" dur="1" fill="hold">
                                          <p:stCondLst>
                                            <p:cond delay="0"/>
                                          </p:stCondLst>
                                        </p:cTn>
                                        <p:tgtEl>
                                          <p:spTgt spid="8198"/>
                                        </p:tgtEl>
                                        <p:attrNameLst>
                                          <p:attrName>style.visibility</p:attrName>
                                        </p:attrNameLst>
                                      </p:cBhvr>
                                      <p:to>
                                        <p:strVal val="visible"/>
                                      </p:to>
                                    </p:set>
                                    <p:animEffect transition="in" filter="checkerboard(across)">
                                      <p:cBhvr>
                                        <p:cTn id="20"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457200" y="533400"/>
            <a:ext cx="8229600" cy="762000"/>
          </a:xfrm>
        </p:spPr>
        <p:txBody>
          <a:bodyPr anchor="ctr"/>
          <a:lstStyle/>
          <a:p>
            <a:pPr algn="ctr" eaLnBrk="1" hangingPunct="1"/>
            <a:r>
              <a:rPr lang="en-US" sz="3200" b="1" dirty="0" smtClean="0">
                <a:solidFill>
                  <a:schemeClr val="tx2"/>
                </a:solidFill>
                <a:latin typeface="+mn-lt"/>
              </a:rPr>
              <a:t>Prevention opportunities</a:t>
            </a:r>
          </a:p>
        </p:txBody>
      </p:sp>
      <p:sp>
        <p:nvSpPr>
          <p:cNvPr id="3" name="Segnaposto contenuto 2"/>
          <p:cNvSpPr>
            <a:spLocks noGrp="1"/>
          </p:cNvSpPr>
          <p:nvPr>
            <p:ph idx="1"/>
          </p:nvPr>
        </p:nvSpPr>
        <p:spPr>
          <a:xfrm>
            <a:off x="914401" y="1600200"/>
            <a:ext cx="7467599" cy="4114800"/>
          </a:xfrm>
        </p:spPr>
        <p:txBody>
          <a:bodyPr rtlCol="0">
            <a:noAutofit/>
          </a:bodyPr>
          <a:lstStyle/>
          <a:p>
            <a:pPr eaLnBrk="1" fontAlgn="auto" hangingPunct="1">
              <a:spcAft>
                <a:spcPts val="0"/>
              </a:spcAft>
              <a:buClr>
                <a:schemeClr val="tx2"/>
              </a:buClr>
              <a:buSzPct val="65000"/>
              <a:buFont typeface="Wingdings" panose="05000000000000000000" pitchFamily="2" charset="2"/>
              <a:buChar char="q"/>
              <a:defRPr/>
            </a:pPr>
            <a:r>
              <a:rPr lang="en-US" sz="2200" b="1" dirty="0" smtClean="0">
                <a:solidFill>
                  <a:schemeClr val="tx2"/>
                </a:solidFill>
              </a:rPr>
              <a:t> Primary</a:t>
            </a:r>
          </a:p>
          <a:p>
            <a:pPr lvl="1" eaLnBrk="1" fontAlgn="auto" hangingPunct="1">
              <a:spcAft>
                <a:spcPts val="0"/>
              </a:spcAft>
              <a:buClr>
                <a:schemeClr val="tx2"/>
              </a:buClr>
              <a:buSzPct val="65000"/>
              <a:buFont typeface="Arial" panose="020B0604020202020204" pitchFamily="34" charset="0"/>
              <a:buChar char="•"/>
              <a:defRPr/>
            </a:pPr>
            <a:r>
              <a:rPr lang="en-US" sz="2200" b="1" dirty="0" smtClean="0">
                <a:solidFill>
                  <a:schemeClr val="tx2"/>
                </a:solidFill>
              </a:rPr>
              <a:t>Avoidance / management of recognized protective and modifiable risk factors</a:t>
            </a:r>
          </a:p>
          <a:p>
            <a:pPr lvl="1" eaLnBrk="1" fontAlgn="auto" hangingPunct="1">
              <a:spcAft>
                <a:spcPts val="0"/>
              </a:spcAft>
              <a:buClr>
                <a:schemeClr val="tx2"/>
              </a:buClr>
              <a:buSzPct val="65000"/>
              <a:buFont typeface="Arial" panose="020B0604020202020204" pitchFamily="34" charset="0"/>
              <a:buChar char="•"/>
              <a:defRPr/>
            </a:pPr>
            <a:r>
              <a:rPr lang="en-US" sz="2200" b="1" dirty="0" smtClean="0">
                <a:solidFill>
                  <a:schemeClr val="tx2"/>
                </a:solidFill>
              </a:rPr>
              <a:t>Reproductive health promotion and preconception care</a:t>
            </a:r>
          </a:p>
          <a:p>
            <a:pPr lvl="2">
              <a:buClr>
                <a:schemeClr val="tx2"/>
              </a:buClr>
              <a:buSzPct val="65000"/>
              <a:defRPr/>
            </a:pPr>
            <a:r>
              <a:rPr lang="en-US" sz="2200" b="1" dirty="0" smtClean="0">
                <a:solidFill>
                  <a:schemeClr val="tx2"/>
                </a:solidFill>
              </a:rPr>
              <a:t>Folic acid, vaccines, avoid  alcohol, smoking, and use of certain medicines</a:t>
            </a:r>
          </a:p>
          <a:p>
            <a:pPr lvl="1" eaLnBrk="1" fontAlgn="auto" hangingPunct="1">
              <a:spcAft>
                <a:spcPts val="0"/>
              </a:spcAft>
              <a:buClr>
                <a:schemeClr val="tx2"/>
              </a:buClr>
              <a:buSzPct val="65000"/>
              <a:defRPr/>
            </a:pPr>
            <a:endParaRPr lang="en-US" sz="2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n-US" sz="2200" b="1" dirty="0" smtClean="0">
                <a:solidFill>
                  <a:schemeClr val="tx2"/>
                </a:solidFill>
              </a:rPr>
              <a:t> Secondary</a:t>
            </a:r>
          </a:p>
          <a:p>
            <a:pPr lvl="1" eaLnBrk="1" fontAlgn="auto" hangingPunct="1">
              <a:spcAft>
                <a:spcPts val="0"/>
              </a:spcAft>
              <a:buClr>
                <a:schemeClr val="tx2"/>
              </a:buClr>
              <a:buSzPct val="65000"/>
              <a:buFont typeface="Arial" panose="020B0604020202020204" pitchFamily="34" charset="0"/>
              <a:buChar char="•"/>
              <a:defRPr/>
            </a:pPr>
            <a:r>
              <a:rPr lang="en-US" sz="2200" b="1" dirty="0" smtClean="0">
                <a:solidFill>
                  <a:schemeClr val="tx2"/>
                </a:solidFill>
              </a:rPr>
              <a:t>Newborn screening</a:t>
            </a:r>
          </a:p>
          <a:p>
            <a:pPr lvl="2">
              <a:buClr>
                <a:schemeClr val="tx2"/>
              </a:buClr>
              <a:buSzPct val="65000"/>
              <a:defRPr/>
            </a:pPr>
            <a:r>
              <a:rPr lang="en-US" sz="2200" b="1" dirty="0" smtClean="0">
                <a:solidFill>
                  <a:schemeClr val="tx2"/>
                </a:solidFill>
              </a:rPr>
              <a:t>Metabolic diseases</a:t>
            </a:r>
          </a:p>
          <a:p>
            <a:pPr lvl="1" eaLnBrk="1" fontAlgn="auto" hangingPunct="1">
              <a:spcAft>
                <a:spcPts val="0"/>
              </a:spcAft>
              <a:buClr>
                <a:schemeClr val="tx2"/>
              </a:buClr>
              <a:buSzPct val="65000"/>
              <a:defRPr/>
            </a:pPr>
            <a:endParaRPr lang="en-US" sz="2200" b="1" dirty="0" smtClean="0">
              <a:solidFill>
                <a:schemeClr val="tx2"/>
              </a:solidFill>
            </a:endParaRPr>
          </a:p>
          <a:p>
            <a:pPr eaLnBrk="1" fontAlgn="auto" hangingPunct="1">
              <a:spcAft>
                <a:spcPts val="0"/>
              </a:spcAft>
              <a:buClr>
                <a:schemeClr val="tx2"/>
              </a:buClr>
              <a:buSzPct val="65000"/>
              <a:buFont typeface="Wingdings" panose="05000000000000000000" pitchFamily="2" charset="2"/>
              <a:buChar char="q"/>
              <a:defRPr/>
            </a:pPr>
            <a:r>
              <a:rPr lang="en-US" sz="2200" b="1" dirty="0" smtClean="0">
                <a:solidFill>
                  <a:schemeClr val="tx2"/>
                </a:solidFill>
              </a:rPr>
              <a:t> Before conception or after a prenatal diagnosis</a:t>
            </a:r>
          </a:p>
          <a:p>
            <a:pPr lvl="1" eaLnBrk="1" fontAlgn="auto" hangingPunct="1">
              <a:spcAft>
                <a:spcPts val="0"/>
              </a:spcAft>
              <a:buClr>
                <a:schemeClr val="tx2"/>
              </a:buClr>
              <a:buSzPct val="65000"/>
              <a:buFont typeface="Arial" panose="020B0604020202020204" pitchFamily="34" charset="0"/>
              <a:buChar char="•"/>
              <a:defRPr/>
            </a:pPr>
            <a:r>
              <a:rPr lang="en-US" sz="2200" b="1" dirty="0" smtClean="0">
                <a:solidFill>
                  <a:schemeClr val="tx2"/>
                </a:solidFill>
              </a:rPr>
              <a:t>Counseling</a:t>
            </a:r>
          </a:p>
        </p:txBody>
      </p:sp>
    </p:spTree>
    <p:extLst>
      <p:ext uri="{BB962C8B-B14F-4D97-AF65-F5344CB8AC3E}">
        <p14:creationId xmlns:p14="http://schemas.microsoft.com/office/powerpoint/2010/main" val="39164774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p:cTn id="2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3">
                                            <p:txEl>
                                              <p:pRg st="5" end="5"/>
                                            </p:txEl>
                                          </p:spTgt>
                                        </p:tgtEl>
                                      </p:cBhvr>
                                    </p:animEffect>
                                  </p:childTnLst>
                                </p:cTn>
                              </p:par>
                              <p:par>
                                <p:cTn id="32" presetID="53" presetClass="entr" presetSubtype="0" fill="hold" grpId="0"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 calcmode="lin" valueType="num">
                                      <p:cBhvr>
                                        <p:cTn id="34"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6" dur="500"/>
                                        <p:tgtEl>
                                          <p:spTgt spid="3">
                                            <p:txEl>
                                              <p:pRg st="6" end="6"/>
                                            </p:txEl>
                                          </p:spTgt>
                                        </p:tgtEl>
                                      </p:cBhvr>
                                    </p:animEffect>
                                  </p:childTnLst>
                                </p:cTn>
                              </p:par>
                              <p:par>
                                <p:cTn id="37" presetID="53" presetClass="entr" presetSubtype="0"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 calcmode="lin" valueType="num">
                                      <p:cBhvr>
                                        <p:cTn id="39"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
                                            <p:txEl>
                                              <p:pRg st="9" end="9"/>
                                            </p:txEl>
                                          </p:spTgt>
                                        </p:tgtEl>
                                        <p:attrNameLst>
                                          <p:attrName>style.visibility</p:attrName>
                                        </p:attrNameLst>
                                      </p:cBhvr>
                                      <p:to>
                                        <p:strVal val="visible"/>
                                      </p:to>
                                    </p:set>
                                    <p:anim calcmode="lin" valueType="num">
                                      <p:cBhvr>
                                        <p:cTn id="46"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48" dur="500"/>
                                        <p:tgtEl>
                                          <p:spTgt spid="3">
                                            <p:txEl>
                                              <p:pRg st="9" end="9"/>
                                            </p:txEl>
                                          </p:spTgt>
                                        </p:tgtEl>
                                      </p:cBhvr>
                                    </p:animEffect>
                                  </p:childTnLst>
                                </p:cTn>
                              </p:par>
                              <p:par>
                                <p:cTn id="49" presetID="53" presetClass="entr" presetSubtype="0" fill="hold" grpId="0" nodeType="with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anim calcmode="lin" valueType="num">
                                      <p:cBhvr>
                                        <p:cTn id="51"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52"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53"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95325" y="548680"/>
            <a:ext cx="7905750" cy="487363"/>
          </a:xfrm>
        </p:spPr>
        <p:txBody>
          <a:bodyPr>
            <a:noAutofit/>
          </a:bodyPr>
          <a:lstStyle/>
          <a:p>
            <a:pPr algn="ctr"/>
            <a:r>
              <a:rPr lang="en-US" sz="2800" b="1" dirty="0" smtClean="0">
                <a:solidFill>
                  <a:schemeClr val="tx2"/>
                </a:solidFill>
                <a:latin typeface="+mn-lt"/>
              </a:rPr>
              <a:t>Birth  defects: five “take home messages”</a:t>
            </a:r>
            <a:br>
              <a:rPr lang="en-US" sz="2800" b="1" dirty="0" smtClean="0">
                <a:solidFill>
                  <a:schemeClr val="tx2"/>
                </a:solidFill>
                <a:latin typeface="+mn-lt"/>
              </a:rPr>
            </a:br>
            <a:endParaRPr lang="en-US" sz="2800" b="1" dirty="0">
              <a:solidFill>
                <a:schemeClr val="tx2"/>
              </a:solidFill>
              <a:latin typeface="+mn-lt"/>
            </a:endParaRPr>
          </a:p>
        </p:txBody>
      </p:sp>
      <p:sp>
        <p:nvSpPr>
          <p:cNvPr id="3" name="Segnaposto contenuto 2"/>
          <p:cNvSpPr>
            <a:spLocks noGrp="1"/>
          </p:cNvSpPr>
          <p:nvPr>
            <p:ph idx="1"/>
          </p:nvPr>
        </p:nvSpPr>
        <p:spPr>
          <a:xfrm>
            <a:off x="685801" y="1763713"/>
            <a:ext cx="8039100" cy="4114800"/>
          </a:xfrm>
        </p:spPr>
        <p:txBody>
          <a:bodyPr>
            <a:normAutofit/>
          </a:bodyPr>
          <a:lstStyle/>
          <a:p>
            <a:pPr marL="457200" indent="-457200">
              <a:spcAft>
                <a:spcPts val="1200"/>
              </a:spcAft>
              <a:buFont typeface="+mj-lt"/>
              <a:buAutoNum type="arabicPeriod"/>
            </a:pPr>
            <a:r>
              <a:rPr lang="en-US" sz="2400" b="1" dirty="0" smtClean="0">
                <a:solidFill>
                  <a:schemeClr val="tx2"/>
                </a:solidFill>
              </a:rPr>
              <a:t>Birth defects: a specific group under the category  congenital conditions</a:t>
            </a:r>
          </a:p>
          <a:p>
            <a:pPr marL="457200" indent="-457200">
              <a:spcAft>
                <a:spcPts val="1200"/>
              </a:spcAft>
              <a:buFont typeface="+mj-lt"/>
              <a:buAutoNum type="arabicPeriod"/>
            </a:pPr>
            <a:r>
              <a:rPr lang="en-US" sz="2400" b="1" dirty="0" smtClean="0">
                <a:solidFill>
                  <a:schemeClr val="tx2"/>
                </a:solidFill>
              </a:rPr>
              <a:t>Etiology:  </a:t>
            </a:r>
            <a:r>
              <a:rPr lang="en-US" sz="2400" b="1" dirty="0">
                <a:solidFill>
                  <a:schemeClr val="tx2"/>
                </a:solidFill>
              </a:rPr>
              <a:t>increasing knowledge allows for new opportunities for prevention </a:t>
            </a:r>
          </a:p>
          <a:p>
            <a:pPr marL="457200" indent="-457200">
              <a:spcAft>
                <a:spcPts val="1200"/>
              </a:spcAft>
              <a:buFont typeface="+mj-lt"/>
              <a:buAutoNum type="arabicPeriod"/>
            </a:pPr>
            <a:r>
              <a:rPr lang="en-US" sz="2400" b="1" dirty="0" smtClean="0">
                <a:solidFill>
                  <a:schemeClr val="tx2"/>
                </a:solidFill>
              </a:rPr>
              <a:t>Burden:  high globally; proportionally increasing in low and middle resource countries</a:t>
            </a:r>
          </a:p>
          <a:p>
            <a:pPr marL="457200" indent="-457200">
              <a:spcAft>
                <a:spcPts val="1200"/>
              </a:spcAft>
              <a:buFont typeface="+mj-lt"/>
              <a:buAutoNum type="arabicPeriod"/>
            </a:pPr>
            <a:r>
              <a:rPr lang="en-US" sz="2400" b="1" dirty="0" smtClean="0">
                <a:solidFill>
                  <a:schemeClr val="tx2"/>
                </a:solidFill>
              </a:rPr>
              <a:t>Interventions:  decrease the burden, implement widely</a:t>
            </a:r>
          </a:p>
          <a:p>
            <a:pPr marL="457200" indent="-457200">
              <a:spcAft>
                <a:spcPts val="1200"/>
              </a:spcAft>
              <a:buFont typeface="+mj-lt"/>
              <a:buAutoNum type="arabicPeriod"/>
            </a:pPr>
            <a:r>
              <a:rPr lang="en-US" sz="2400" b="1" dirty="0" smtClean="0">
                <a:solidFill>
                  <a:schemeClr val="tx2"/>
                </a:solidFill>
              </a:rPr>
              <a:t>Public health surveillance:  a necessary and powerful tool </a:t>
            </a:r>
          </a:p>
        </p:txBody>
      </p:sp>
    </p:spTree>
    <p:extLst>
      <p:ext uri="{BB962C8B-B14F-4D97-AF65-F5344CB8AC3E}">
        <p14:creationId xmlns:p14="http://schemas.microsoft.com/office/powerpoint/2010/main" val="87032512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uppo 17"/>
          <p:cNvGrpSpPr/>
          <p:nvPr/>
        </p:nvGrpSpPr>
        <p:grpSpPr>
          <a:xfrm rot="19819325">
            <a:off x="6115653" y="2652562"/>
            <a:ext cx="2053610" cy="2162477"/>
            <a:chOff x="2578100" y="1341438"/>
            <a:chExt cx="3578225" cy="3576637"/>
          </a:xfrm>
        </p:grpSpPr>
        <p:pic>
          <p:nvPicPr>
            <p:cNvPr id="8" name="Picture 4" descr="MarciaRadialDiagram"/>
            <p:cNvPicPr>
              <a:picLocks noChangeAspect="1" noChangeArrowheads="1"/>
            </p:cNvPicPr>
            <p:nvPr/>
          </p:nvPicPr>
          <p:blipFill>
            <a:blip r:embed="rId3" cstate="print"/>
            <a:srcRect l="19318" t="9077" r="20454" b="10738"/>
            <a:stretch>
              <a:fillRect/>
            </a:stretch>
          </p:blipFill>
          <p:spPr bwMode="auto">
            <a:xfrm>
              <a:off x="2578100" y="1341438"/>
              <a:ext cx="3578225" cy="3576637"/>
            </a:xfrm>
            <a:prstGeom prst="rect">
              <a:avLst/>
            </a:prstGeom>
            <a:noFill/>
            <a:ln w="9525">
              <a:noFill/>
              <a:miter lim="800000"/>
              <a:headEnd/>
              <a:tailEnd/>
            </a:ln>
          </p:spPr>
        </p:pic>
        <p:sp>
          <p:nvSpPr>
            <p:cNvPr id="9" name="Ovale 8"/>
            <p:cNvSpPr/>
            <p:nvPr/>
          </p:nvSpPr>
          <p:spPr>
            <a:xfrm>
              <a:off x="3370188" y="2133526"/>
              <a:ext cx="2088232" cy="2016224"/>
            </a:xfrm>
            <a:prstGeom prst="ellipse">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grpSp>
      <p:sp>
        <p:nvSpPr>
          <p:cNvPr id="11" name="Titolo 1"/>
          <p:cNvSpPr>
            <a:spLocks noGrp="1"/>
          </p:cNvSpPr>
          <p:nvPr>
            <p:ph type="title"/>
          </p:nvPr>
        </p:nvSpPr>
        <p:spPr>
          <a:xfrm>
            <a:off x="381000" y="650875"/>
            <a:ext cx="8210550" cy="487363"/>
          </a:xfrm>
        </p:spPr>
        <p:txBody>
          <a:bodyPr>
            <a:noAutofit/>
          </a:bodyPr>
          <a:lstStyle/>
          <a:p>
            <a:pPr algn="ctr"/>
            <a:r>
              <a:rPr lang="en-US" sz="3200" b="1" dirty="0" smtClean="0">
                <a:solidFill>
                  <a:schemeClr val="tx2"/>
                </a:solidFill>
                <a:latin typeface="+mn-lt"/>
              </a:rPr>
              <a:t>Public health surveillance:  a necessary tool</a:t>
            </a:r>
            <a:endParaRPr lang="en-US" sz="3200" b="1" dirty="0">
              <a:solidFill>
                <a:schemeClr val="tx2"/>
              </a:solidFill>
              <a:latin typeface="+mn-lt"/>
            </a:endParaRPr>
          </a:p>
        </p:txBody>
      </p:sp>
      <p:sp>
        <p:nvSpPr>
          <p:cNvPr id="2" name="Rectangle 1"/>
          <p:cNvSpPr/>
          <p:nvPr/>
        </p:nvSpPr>
        <p:spPr>
          <a:xfrm>
            <a:off x="452582" y="2209800"/>
            <a:ext cx="5110018" cy="3016210"/>
          </a:xfrm>
          <a:prstGeom prst="rect">
            <a:avLst/>
          </a:prstGeom>
        </p:spPr>
        <p:txBody>
          <a:bodyPr wrap="square">
            <a:spAutoFit/>
          </a:bodyPr>
          <a:lstStyle/>
          <a:p>
            <a:r>
              <a:rPr lang="en-US" sz="2000" b="1" dirty="0">
                <a:solidFill>
                  <a:schemeClr val="tx2"/>
                </a:solidFill>
              </a:rPr>
              <a:t>Defined as the </a:t>
            </a:r>
            <a:r>
              <a:rPr lang="en-US" sz="2000" b="1" u="sng" dirty="0">
                <a:solidFill>
                  <a:schemeClr val="tx2"/>
                </a:solidFill>
              </a:rPr>
              <a:t>ongoing</a:t>
            </a:r>
            <a:r>
              <a:rPr lang="en-US" sz="2000" b="1" dirty="0">
                <a:solidFill>
                  <a:schemeClr val="tx2"/>
                </a:solidFill>
              </a:rPr>
              <a:t> and </a:t>
            </a:r>
            <a:r>
              <a:rPr lang="en-US" sz="2000" b="1" u="sng" dirty="0">
                <a:solidFill>
                  <a:schemeClr val="tx2"/>
                </a:solidFill>
              </a:rPr>
              <a:t>systematic</a:t>
            </a:r>
            <a:r>
              <a:rPr lang="en-US" sz="2000" b="1" dirty="0">
                <a:solidFill>
                  <a:schemeClr val="tx2"/>
                </a:solidFill>
              </a:rPr>
              <a:t> collection, analysis, and interpretation of health data essential to the planning, implementation and evaluation of public health practice</a:t>
            </a:r>
          </a:p>
          <a:p>
            <a:endParaRPr lang="en-US" dirty="0">
              <a:solidFill>
                <a:schemeClr val="tx2"/>
              </a:solidFill>
            </a:endParaRPr>
          </a:p>
          <a:p>
            <a:pPr lvl="1"/>
            <a:r>
              <a:rPr lang="en-US" sz="2400" b="1" u="sng" dirty="0">
                <a:solidFill>
                  <a:schemeClr val="tx2"/>
                </a:solidFill>
              </a:rPr>
              <a:t>Essentials</a:t>
            </a:r>
            <a:r>
              <a:rPr lang="en-US" sz="2400" b="1" dirty="0">
                <a:solidFill>
                  <a:schemeClr val="tx2"/>
                </a:solidFill>
              </a:rPr>
              <a:t>:</a:t>
            </a:r>
            <a:r>
              <a:rPr lang="en-US" sz="2400" dirty="0">
                <a:solidFill>
                  <a:schemeClr val="tx2"/>
                </a:solidFill>
              </a:rPr>
              <a:t> </a:t>
            </a:r>
            <a:r>
              <a:rPr lang="en-US" sz="2400" b="1" dirty="0">
                <a:solidFill>
                  <a:schemeClr val="tx2"/>
                </a:solidFill>
              </a:rPr>
              <a:t>ongoing, systematic, linked to public health practice (information for action) </a:t>
            </a:r>
          </a:p>
        </p:txBody>
      </p:sp>
    </p:spTree>
    <p:extLst>
      <p:ext uri="{BB962C8B-B14F-4D97-AF65-F5344CB8AC3E}">
        <p14:creationId xmlns:p14="http://schemas.microsoft.com/office/powerpoint/2010/main" val="2565142597"/>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noChangeArrowheads="1"/>
          </p:cNvSpPr>
          <p:nvPr>
            <p:ph type="title"/>
          </p:nvPr>
        </p:nvSpPr>
        <p:spPr>
          <a:xfrm>
            <a:off x="0" y="136525"/>
            <a:ext cx="9144000" cy="854075"/>
          </a:xfrm>
        </p:spPr>
        <p:txBody>
          <a:bodyPr>
            <a:noAutofit/>
          </a:bodyPr>
          <a:lstStyle/>
          <a:p>
            <a:pPr algn="ctr"/>
            <a:r>
              <a:rPr lang="en-US" sz="3600" dirty="0">
                <a:solidFill>
                  <a:schemeClr val="tx2"/>
                </a:solidFill>
                <a:latin typeface="+mn-lt"/>
              </a:rPr>
              <a:t/>
            </a:r>
            <a:br>
              <a:rPr lang="en-US" sz="3600" dirty="0">
                <a:solidFill>
                  <a:schemeClr val="tx2"/>
                </a:solidFill>
                <a:latin typeface="+mn-lt"/>
              </a:rPr>
            </a:br>
            <a:r>
              <a:rPr lang="en-US" sz="3200" b="1" dirty="0" smtClean="0">
                <a:solidFill>
                  <a:schemeClr val="tx2"/>
                </a:solidFill>
                <a:latin typeface="+mn-lt"/>
              </a:rPr>
              <a:t>Acknowledgements</a:t>
            </a:r>
            <a:endParaRPr lang="en-US" sz="3200" b="1" dirty="0">
              <a:solidFill>
                <a:schemeClr val="tx2"/>
              </a:solidFill>
              <a:latin typeface="+mn-lt"/>
            </a:endParaRPr>
          </a:p>
        </p:txBody>
      </p:sp>
      <p:sp>
        <p:nvSpPr>
          <p:cNvPr id="10" name="Content Placeholder 2"/>
          <p:cNvSpPr>
            <a:spLocks noGrp="1"/>
          </p:cNvSpPr>
          <p:nvPr>
            <p:ph idx="1"/>
          </p:nvPr>
        </p:nvSpPr>
        <p:spPr>
          <a:xfrm>
            <a:off x="457200" y="1219200"/>
            <a:ext cx="8229600" cy="4953000"/>
          </a:xfrm>
        </p:spPr>
        <p:txBody>
          <a:bodyPr/>
          <a:lstStyle/>
          <a:p>
            <a:pPr lvl="1">
              <a:buClr>
                <a:schemeClr val="tx1"/>
              </a:buClr>
              <a:buSzPct val="65000"/>
              <a:buFont typeface="Wingdings" pitchFamily="2" charset="2"/>
              <a:buChar char="q"/>
            </a:pPr>
            <a:endParaRPr lang="en-US" sz="1800" b="1" dirty="0">
              <a:solidFill>
                <a:schemeClr val="tx2"/>
              </a:solidFill>
            </a:endParaRPr>
          </a:p>
          <a:p>
            <a:pPr>
              <a:buClr>
                <a:schemeClr val="tx2"/>
              </a:buClr>
              <a:buSzPct val="65000"/>
              <a:buFont typeface="Wingdings" pitchFamily="2" charset="2"/>
              <a:buChar char="q"/>
            </a:pPr>
            <a:r>
              <a:rPr lang="en-US" sz="1800" b="1" dirty="0">
                <a:solidFill>
                  <a:schemeClr val="tx2"/>
                </a:solidFill>
              </a:rPr>
              <a:t>International Clearinghouse on Birth Defects Surveillance and Research</a:t>
            </a:r>
          </a:p>
          <a:p>
            <a:pPr lvl="1">
              <a:buClr>
                <a:schemeClr val="tx2"/>
              </a:buClr>
              <a:buSzPct val="65000"/>
              <a:buFont typeface="Wingdings" pitchFamily="2" charset="2"/>
              <a:buChar char="§"/>
            </a:pPr>
            <a:r>
              <a:rPr lang="en-US" sz="1800" b="1" dirty="0" err="1">
                <a:solidFill>
                  <a:schemeClr val="tx2"/>
                </a:solidFill>
              </a:rPr>
              <a:t>Pierpaolo</a:t>
            </a:r>
            <a:r>
              <a:rPr lang="en-US" sz="1800" b="1" dirty="0">
                <a:solidFill>
                  <a:schemeClr val="tx2"/>
                </a:solidFill>
              </a:rPr>
              <a:t> </a:t>
            </a:r>
            <a:r>
              <a:rPr lang="it-IT" sz="1800" b="1" dirty="0">
                <a:solidFill>
                  <a:schemeClr val="tx2"/>
                </a:solidFill>
              </a:rPr>
              <a:t>Mastroiacovo</a:t>
            </a:r>
          </a:p>
          <a:p>
            <a:pPr lvl="1">
              <a:buClr>
                <a:schemeClr val="tx2"/>
              </a:buClr>
              <a:buSzPct val="65000"/>
              <a:buFont typeface="Wingdings" pitchFamily="2" charset="2"/>
              <a:buChar char="§"/>
            </a:pPr>
            <a:r>
              <a:rPr lang="en-US" sz="1800" b="1" dirty="0">
                <a:solidFill>
                  <a:schemeClr val="tx2"/>
                </a:solidFill>
              </a:rPr>
              <a:t>Lorenzo </a:t>
            </a:r>
            <a:r>
              <a:rPr lang="en-US" sz="1800" b="1" dirty="0" err="1" smtClean="0">
                <a:solidFill>
                  <a:schemeClr val="tx2"/>
                </a:solidFill>
              </a:rPr>
              <a:t>Botto</a:t>
            </a:r>
            <a:endParaRPr lang="en-US" sz="1800" b="1" dirty="0">
              <a:solidFill>
                <a:schemeClr val="tx2"/>
              </a:solidFill>
            </a:endParaRPr>
          </a:p>
          <a:p>
            <a:pPr>
              <a:buClr>
                <a:schemeClr val="tx2"/>
              </a:buClr>
              <a:buSzPct val="65000"/>
              <a:buFont typeface="Wingdings" pitchFamily="2" charset="2"/>
              <a:buChar char="q"/>
            </a:pPr>
            <a:r>
              <a:rPr lang="en-US" sz="1800" b="1" dirty="0" smtClean="0">
                <a:solidFill>
                  <a:schemeClr val="tx2"/>
                </a:solidFill>
              </a:rPr>
              <a:t>World Health Organization/Headquarters</a:t>
            </a:r>
          </a:p>
          <a:p>
            <a:pPr lvl="1">
              <a:buClr>
                <a:schemeClr val="tx2"/>
              </a:buClr>
              <a:buSzPct val="65000"/>
              <a:buFont typeface="Wingdings" pitchFamily="2" charset="2"/>
              <a:buChar char="§"/>
            </a:pPr>
            <a:r>
              <a:rPr lang="en-US" sz="1800" b="1" dirty="0" smtClean="0">
                <a:solidFill>
                  <a:schemeClr val="tx2"/>
                </a:solidFill>
              </a:rPr>
              <a:t>Juan Pablo Peña- Rosas</a:t>
            </a:r>
          </a:p>
          <a:p>
            <a:pPr>
              <a:buClr>
                <a:schemeClr val="tx2"/>
              </a:buClr>
              <a:buSzPct val="65000"/>
              <a:buFont typeface="Wingdings" charset="2"/>
              <a:buChar char="q"/>
            </a:pPr>
            <a:r>
              <a:rPr lang="en-US" sz="1800" b="1" dirty="0" smtClean="0">
                <a:solidFill>
                  <a:schemeClr val="tx2"/>
                </a:solidFill>
              </a:rPr>
              <a:t>CDC National Center for Birth Defects and Developmental Disabilities</a:t>
            </a:r>
          </a:p>
          <a:p>
            <a:pPr lvl="1">
              <a:buClr>
                <a:schemeClr val="tx2"/>
              </a:buClr>
              <a:buSzPct val="80000"/>
              <a:buFont typeface="Wingdings" panose="05000000000000000000" pitchFamily="2" charset="2"/>
              <a:buChar char="§"/>
            </a:pPr>
            <a:r>
              <a:rPr lang="en-US" sz="1800" b="1" dirty="0" smtClean="0">
                <a:solidFill>
                  <a:schemeClr val="tx2"/>
                </a:solidFill>
              </a:rPr>
              <a:t>Surveillance Working Group</a:t>
            </a:r>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1981200" y="4267200"/>
            <a:ext cx="5181600" cy="201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8114626"/>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en-US" b="1" dirty="0" smtClean="0">
                <a:solidFill>
                  <a:schemeClr val="tx2"/>
                </a:solidFill>
              </a:rPr>
              <a:t>Questions? If you have any questions, please send an email to birthdefectscount@listserv.cdc.gov</a:t>
            </a:r>
            <a:endParaRPr lang="en-US" b="1" dirty="0">
              <a:solidFill>
                <a:schemeClr val="tx2"/>
              </a:solidFill>
            </a:endParaRPr>
          </a:p>
        </p:txBody>
      </p:sp>
      <p:pic>
        <p:nvPicPr>
          <p:cNvPr id="1029" name="Picture 5" descr="C:\Users\ail5\AppData\Local\Microsoft\Windows\Temporary Internet Files\Content.IE5\0P9SRHFC\MP900390083[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7456" y="1988840"/>
            <a:ext cx="2609088" cy="3657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9"/>
          <p:cNvSpPr txBox="1">
            <a:spLocks noChangeArrowheads="1"/>
          </p:cNvSpPr>
          <p:nvPr/>
        </p:nvSpPr>
        <p:spPr bwMode="auto">
          <a:xfrm>
            <a:off x="228600" y="6400800"/>
            <a:ext cx="8702675" cy="261610"/>
          </a:xfrm>
          <a:prstGeom prst="rect">
            <a:avLst/>
          </a:prstGeom>
          <a:solidFill>
            <a:schemeClr val="accent5">
              <a:lumMod val="40000"/>
              <a:lumOff val="60000"/>
            </a:schemeClr>
          </a:solidFill>
          <a:ln w="9525">
            <a:noFill/>
            <a:miter lim="800000"/>
            <a:headEnd/>
            <a:tailEnd/>
          </a:ln>
          <a:effectLst/>
        </p:spPr>
        <p:txBody>
          <a:bodyPr>
            <a:spAutoFit/>
          </a:bodyPr>
          <a:lstStyle/>
          <a:p>
            <a:pPr fontAlgn="auto">
              <a:spcBef>
                <a:spcPts val="0"/>
              </a:spcBef>
              <a:spcAft>
                <a:spcPts val="0"/>
              </a:spcAft>
              <a:defRPr/>
            </a:pPr>
            <a:r>
              <a:rPr lang="en-US" sz="1100" b="1" dirty="0" smtClean="0">
                <a:solidFill>
                  <a:schemeClr val="tx2"/>
                </a:solidFill>
                <a:latin typeface="Calibri" pitchFamily="34" charset="0"/>
              </a:rPr>
              <a:t>Global Overview								</a:t>
            </a:r>
            <a:r>
              <a:rPr lang="en-US" sz="1000" dirty="0" smtClean="0">
                <a:solidFill>
                  <a:schemeClr val="tx2"/>
                </a:solidFill>
                <a:latin typeface="Calibri" pitchFamily="34" charset="0"/>
                <a:cs typeface="+mn-cs"/>
              </a:rPr>
              <a:t>|  </a:t>
            </a:r>
            <a:fld id="{4F5FC554-56D4-46C3-91CC-42DA98CF391D}" type="slidenum">
              <a:rPr lang="en-US" sz="1000" smtClean="0">
                <a:solidFill>
                  <a:schemeClr val="tx2"/>
                </a:solidFill>
                <a:latin typeface="Calibri" pitchFamily="34" charset="0"/>
                <a:cs typeface="+mn-cs"/>
              </a:rPr>
              <a:pPr fontAlgn="auto">
                <a:spcBef>
                  <a:spcPts val="0"/>
                </a:spcBef>
                <a:spcAft>
                  <a:spcPts val="0"/>
                </a:spcAft>
                <a:defRPr/>
              </a:pPr>
              <a:t>36</a:t>
            </a:fld>
            <a:endParaRPr lang="en-US" sz="1000" dirty="0">
              <a:solidFill>
                <a:schemeClr val="tx2"/>
              </a:solidFill>
              <a:latin typeface="Calibri" pitchFamily="34" charset="0"/>
              <a:cs typeface="+mn-cs"/>
            </a:endParaRPr>
          </a:p>
        </p:txBody>
      </p:sp>
    </p:spTree>
    <p:extLst>
      <p:ext uri="{BB962C8B-B14F-4D97-AF65-F5344CB8AC3E}">
        <p14:creationId xmlns:p14="http://schemas.microsoft.com/office/powerpoint/2010/main" val="3638774957"/>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olo 1"/>
          <p:cNvSpPr>
            <a:spLocks noGrp="1"/>
          </p:cNvSpPr>
          <p:nvPr>
            <p:ph type="title"/>
          </p:nvPr>
        </p:nvSpPr>
        <p:spPr>
          <a:xfrm>
            <a:off x="739134" y="457200"/>
            <a:ext cx="7905750" cy="685800"/>
          </a:xfrm>
        </p:spPr>
        <p:txBody>
          <a:bodyPr>
            <a:noAutofit/>
          </a:bodyPr>
          <a:lstStyle/>
          <a:p>
            <a:pPr algn="ctr"/>
            <a:r>
              <a:rPr lang="en-US" sz="3200" b="1" dirty="0" smtClean="0">
                <a:solidFill>
                  <a:schemeClr val="tx2"/>
                </a:solidFill>
                <a:latin typeface="+mn-lt"/>
              </a:rPr>
              <a:t>Congenital conditions</a:t>
            </a:r>
          </a:p>
        </p:txBody>
      </p:sp>
      <p:grpSp>
        <p:nvGrpSpPr>
          <p:cNvPr id="6" name="Group 5"/>
          <p:cNvGrpSpPr/>
          <p:nvPr/>
        </p:nvGrpSpPr>
        <p:grpSpPr>
          <a:xfrm>
            <a:off x="990600" y="1278448"/>
            <a:ext cx="7043399" cy="2153159"/>
            <a:chOff x="990600" y="1278448"/>
            <a:chExt cx="7043399" cy="2153159"/>
          </a:xfrm>
        </p:grpSpPr>
        <p:sp>
          <p:nvSpPr>
            <p:cNvPr id="6168" name="CasellaDiTesto 7"/>
            <p:cNvSpPr txBox="1">
              <a:spLocks noChangeArrowheads="1"/>
            </p:cNvSpPr>
            <p:nvPr/>
          </p:nvSpPr>
          <p:spPr bwMode="auto">
            <a:xfrm>
              <a:off x="3203041" y="1559585"/>
              <a:ext cx="1565099" cy="461665"/>
            </a:xfrm>
            <a:prstGeom prst="rect">
              <a:avLst/>
            </a:prstGeom>
            <a:noFill/>
            <a:ln w="9525">
              <a:noFill/>
              <a:miter lim="800000"/>
              <a:headEnd/>
              <a:tailEnd/>
            </a:ln>
          </p:spPr>
          <p:txBody>
            <a:bodyPr wrap="square">
              <a:spAutoFit/>
            </a:bodyPr>
            <a:lstStyle/>
            <a:p>
              <a:r>
                <a:rPr lang="en-US" sz="2400" b="1" dirty="0" smtClean="0">
                  <a:solidFill>
                    <a:schemeClr val="tx2"/>
                  </a:solidFill>
                  <a:latin typeface="Calibri" pitchFamily="34" charset="0"/>
                </a:rPr>
                <a:t>Structural</a:t>
              </a:r>
              <a:endParaRPr lang="en-US" sz="2400" b="1" dirty="0">
                <a:solidFill>
                  <a:schemeClr val="tx2"/>
                </a:solidFill>
                <a:latin typeface="Calibri" pitchFamily="34" charset="0"/>
              </a:endParaRPr>
            </a:p>
          </p:txBody>
        </p:sp>
        <p:pic>
          <p:nvPicPr>
            <p:cNvPr id="6169" name="Picture 4" descr="SpinaBifida"/>
            <p:cNvPicPr>
              <a:picLocks noChangeAspect="1" noChangeArrowheads="1"/>
            </p:cNvPicPr>
            <p:nvPr/>
          </p:nvPicPr>
          <p:blipFill>
            <a:blip r:embed="rId3" cstate="print"/>
            <a:srcRect t="8826"/>
            <a:stretch>
              <a:fillRect/>
            </a:stretch>
          </p:blipFill>
          <p:spPr bwMode="auto">
            <a:xfrm>
              <a:off x="6304899" y="1278448"/>
              <a:ext cx="1004316" cy="990854"/>
            </a:xfrm>
            <a:prstGeom prst="rect">
              <a:avLst/>
            </a:prstGeom>
            <a:noFill/>
            <a:ln w="9525">
              <a:solidFill>
                <a:srgbClr val="000000"/>
              </a:solidFill>
              <a:miter lim="800000"/>
              <a:headEnd/>
              <a:tailEnd/>
            </a:ln>
          </p:spPr>
        </p:pic>
        <p:pic>
          <p:nvPicPr>
            <p:cNvPr id="6170" name="Picture 8" descr="tetralogy_of_fallot_nolabels"/>
            <p:cNvPicPr>
              <a:picLocks noChangeAspect="1" noChangeArrowheads="1"/>
            </p:cNvPicPr>
            <p:nvPr/>
          </p:nvPicPr>
          <p:blipFill>
            <a:blip r:embed="rId4" cstate="print"/>
            <a:srcRect l="17725" t="10664" r="11377" b="14688"/>
            <a:stretch>
              <a:fillRect/>
            </a:stretch>
          </p:blipFill>
          <p:spPr bwMode="auto">
            <a:xfrm>
              <a:off x="5298156" y="1278448"/>
              <a:ext cx="885266" cy="1034469"/>
            </a:xfrm>
            <a:prstGeom prst="rect">
              <a:avLst/>
            </a:prstGeom>
            <a:noFill/>
            <a:ln w="9525">
              <a:solidFill>
                <a:srgbClr val="000000"/>
              </a:solidFill>
              <a:miter lim="800000"/>
              <a:headEnd/>
              <a:tailEnd/>
            </a:ln>
          </p:spPr>
        </p:pic>
        <p:pic>
          <p:nvPicPr>
            <p:cNvPr id="6171" name="Picture 8" descr="http://0.tqn.com/d/pediatrics/1/G/J/M/down_syndrome.jpg"/>
            <p:cNvPicPr>
              <a:picLocks noChangeAspect="1" noChangeArrowheads="1"/>
            </p:cNvPicPr>
            <p:nvPr/>
          </p:nvPicPr>
          <p:blipFill>
            <a:blip r:embed="rId5" cstate="print"/>
            <a:srcRect/>
            <a:stretch>
              <a:fillRect/>
            </a:stretch>
          </p:blipFill>
          <p:spPr bwMode="auto">
            <a:xfrm>
              <a:off x="7371531" y="1278448"/>
              <a:ext cx="662468" cy="990854"/>
            </a:xfrm>
            <a:prstGeom prst="rect">
              <a:avLst/>
            </a:prstGeom>
            <a:noFill/>
            <a:ln w="9525">
              <a:noFill/>
              <a:miter lim="800000"/>
              <a:headEnd/>
              <a:tailEnd/>
            </a:ln>
          </p:spPr>
        </p:pic>
        <p:sp>
          <p:nvSpPr>
            <p:cNvPr id="6165" name="CasellaDiTesto 8"/>
            <p:cNvSpPr txBox="1">
              <a:spLocks noChangeArrowheads="1"/>
            </p:cNvSpPr>
            <p:nvPr/>
          </p:nvSpPr>
          <p:spPr bwMode="auto">
            <a:xfrm>
              <a:off x="3239986" y="2590800"/>
              <a:ext cx="1753370" cy="461665"/>
            </a:xfrm>
            <a:prstGeom prst="rect">
              <a:avLst/>
            </a:prstGeom>
            <a:noFill/>
            <a:ln w="9525">
              <a:noFill/>
              <a:miter lim="800000"/>
              <a:headEnd/>
              <a:tailEnd/>
            </a:ln>
          </p:spPr>
          <p:txBody>
            <a:bodyPr wrap="square">
              <a:spAutoFit/>
            </a:bodyPr>
            <a:lstStyle/>
            <a:p>
              <a:r>
                <a:rPr lang="en-US" sz="2400" b="1" dirty="0" smtClean="0">
                  <a:solidFill>
                    <a:schemeClr val="tx2"/>
                  </a:solidFill>
                  <a:latin typeface="Calibri" pitchFamily="34" charset="0"/>
                </a:rPr>
                <a:t>Functional</a:t>
              </a:r>
              <a:endParaRPr lang="en-US" sz="2400" b="1" dirty="0">
                <a:solidFill>
                  <a:schemeClr val="tx2"/>
                </a:solidFill>
                <a:latin typeface="Calibri" pitchFamily="34" charset="0"/>
              </a:endParaRPr>
            </a:p>
          </p:txBody>
        </p:sp>
        <p:pic>
          <p:nvPicPr>
            <p:cNvPr id="15" name="Picture 10" descr="http://www.healblog.net/wp-content/uploads/Deafness-4.jpg"/>
            <p:cNvPicPr>
              <a:picLocks noChangeAspect="1" noChangeArrowheads="1"/>
            </p:cNvPicPr>
            <p:nvPr/>
          </p:nvPicPr>
          <p:blipFill>
            <a:blip r:embed="rId6" cstate="print"/>
            <a:srcRect r="37308"/>
            <a:stretch>
              <a:fillRect/>
            </a:stretch>
          </p:blipFill>
          <p:spPr bwMode="auto">
            <a:xfrm>
              <a:off x="5298157" y="2372691"/>
              <a:ext cx="1018880" cy="1058916"/>
            </a:xfrm>
            <a:prstGeom prst="rect">
              <a:avLst/>
            </a:prstGeom>
            <a:noFill/>
            <a:ln>
              <a:solidFill>
                <a:schemeClr val="accent5">
                  <a:lumMod val="50000"/>
                </a:schemeClr>
              </a:solidFill>
            </a:ln>
          </p:spPr>
        </p:pic>
        <p:pic>
          <p:nvPicPr>
            <p:cNvPr id="16" name="Picture 12" descr="http://www.burke-eisner.com/media/cerebral-palsy-Small.JPG"/>
            <p:cNvPicPr>
              <a:picLocks noChangeAspect="1" noChangeArrowheads="1"/>
            </p:cNvPicPr>
            <p:nvPr/>
          </p:nvPicPr>
          <p:blipFill>
            <a:blip r:embed="rId7" cstate="print"/>
            <a:srcRect l="25096" t="9554" r="7981"/>
            <a:stretch>
              <a:fillRect/>
            </a:stretch>
          </p:blipFill>
          <p:spPr bwMode="auto">
            <a:xfrm>
              <a:off x="6408967" y="2372691"/>
              <a:ext cx="1174519" cy="1058915"/>
            </a:xfrm>
            <a:prstGeom prst="rect">
              <a:avLst/>
            </a:prstGeom>
            <a:noFill/>
            <a:ln w="19050">
              <a:solidFill>
                <a:schemeClr val="accent6">
                  <a:lumMod val="50000"/>
                </a:schemeClr>
              </a:solidFill>
            </a:ln>
          </p:spPr>
        </p:pic>
        <p:sp>
          <p:nvSpPr>
            <p:cNvPr id="31" name="Parentesi graffa aperta 30"/>
            <p:cNvSpPr/>
            <p:nvPr/>
          </p:nvSpPr>
          <p:spPr>
            <a:xfrm>
              <a:off x="2889100" y="1429396"/>
              <a:ext cx="432048" cy="1767041"/>
            </a:xfrm>
            <a:prstGeom prst="leftBrace">
              <a:avLst/>
            </a:prstGeom>
            <a:noFill/>
            <a:ln w="3810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CasellaDiTesto 27"/>
            <p:cNvSpPr txBox="1"/>
            <p:nvPr/>
          </p:nvSpPr>
          <p:spPr>
            <a:xfrm>
              <a:off x="990600" y="1853804"/>
              <a:ext cx="1754484" cy="830997"/>
            </a:xfrm>
            <a:prstGeom prst="rect">
              <a:avLst/>
            </a:prstGeom>
            <a:noFill/>
            <a:ln>
              <a:noFill/>
            </a:ln>
          </p:spPr>
          <p:txBody>
            <a:bodyPr wrap="square" rtlCol="0">
              <a:spAutoFit/>
            </a:bodyPr>
            <a:lstStyle/>
            <a:p>
              <a:pPr algn="ctr"/>
              <a:r>
                <a:rPr lang="en-US" sz="2400" b="1" dirty="0" smtClean="0">
                  <a:solidFill>
                    <a:schemeClr val="tx2"/>
                  </a:solidFill>
                </a:rPr>
                <a:t>Birth </a:t>
              </a:r>
            </a:p>
            <a:p>
              <a:pPr algn="ctr"/>
              <a:r>
                <a:rPr lang="en-US" sz="2400" b="1" dirty="0" smtClean="0">
                  <a:solidFill>
                    <a:schemeClr val="tx2"/>
                  </a:solidFill>
                </a:rPr>
                <a:t>defects</a:t>
              </a:r>
              <a:endParaRPr lang="it-IT" sz="2400" b="1" dirty="0">
                <a:solidFill>
                  <a:schemeClr val="tx2"/>
                </a:solidFill>
              </a:endParaRPr>
            </a:p>
          </p:txBody>
        </p:sp>
      </p:grpSp>
      <p:grpSp>
        <p:nvGrpSpPr>
          <p:cNvPr id="7" name="Group 6"/>
          <p:cNvGrpSpPr/>
          <p:nvPr/>
        </p:nvGrpSpPr>
        <p:grpSpPr>
          <a:xfrm>
            <a:off x="1026604" y="4036329"/>
            <a:ext cx="6401650" cy="2218250"/>
            <a:chOff x="1026604" y="3628919"/>
            <a:chExt cx="6401650" cy="2218250"/>
          </a:xfrm>
        </p:grpSpPr>
        <p:sp>
          <p:nvSpPr>
            <p:cNvPr id="6162" name="CasellaDiTesto 9"/>
            <p:cNvSpPr txBox="1">
              <a:spLocks noChangeArrowheads="1"/>
            </p:cNvSpPr>
            <p:nvPr/>
          </p:nvSpPr>
          <p:spPr bwMode="auto">
            <a:xfrm>
              <a:off x="3276931" y="4038600"/>
              <a:ext cx="981144" cy="461665"/>
            </a:xfrm>
            <a:prstGeom prst="rect">
              <a:avLst/>
            </a:prstGeom>
            <a:noFill/>
            <a:ln w="9525">
              <a:noFill/>
              <a:miter lim="800000"/>
              <a:headEnd/>
              <a:tailEnd/>
            </a:ln>
          </p:spPr>
          <p:txBody>
            <a:bodyPr wrap="square">
              <a:spAutoFit/>
            </a:bodyPr>
            <a:lstStyle/>
            <a:p>
              <a:r>
                <a:rPr lang="en-US" sz="2400" b="1" dirty="0" smtClean="0">
                  <a:solidFill>
                    <a:schemeClr val="tx2"/>
                  </a:solidFill>
                  <a:latin typeface="Calibri" pitchFamily="34" charset="0"/>
                </a:rPr>
                <a:t>IUGR </a:t>
              </a:r>
              <a:endParaRPr lang="en-US" sz="2400" b="1" dirty="0">
                <a:solidFill>
                  <a:schemeClr val="tx2"/>
                </a:solidFill>
                <a:latin typeface="Calibri" pitchFamily="34" charset="0"/>
              </a:endParaRPr>
            </a:p>
          </p:txBody>
        </p:sp>
        <p:pic>
          <p:nvPicPr>
            <p:cNvPr id="6163" name="Picture 16" descr="http://upload.wikimedia.org/wikipedia/commons/thumb/2/2b/Weight_vs_gestational_Age.jpg/230px-Weight_vs_gestational_Age.jpg"/>
            <p:cNvPicPr>
              <a:picLocks noChangeAspect="1" noChangeArrowheads="1"/>
            </p:cNvPicPr>
            <p:nvPr/>
          </p:nvPicPr>
          <p:blipFill>
            <a:blip r:embed="rId8" cstate="print"/>
            <a:srcRect/>
            <a:stretch>
              <a:fillRect/>
            </a:stretch>
          </p:blipFill>
          <p:spPr bwMode="auto">
            <a:xfrm>
              <a:off x="6288755" y="3628919"/>
              <a:ext cx="1082775" cy="1114193"/>
            </a:xfrm>
            <a:prstGeom prst="rect">
              <a:avLst/>
            </a:prstGeom>
            <a:noFill/>
            <a:ln w="9525">
              <a:noFill/>
              <a:miter lim="800000"/>
              <a:headEnd/>
              <a:tailEnd/>
            </a:ln>
          </p:spPr>
        </p:pic>
        <p:sp>
          <p:nvSpPr>
            <p:cNvPr id="6159" name="CasellaDiTesto 10"/>
            <p:cNvSpPr txBox="1">
              <a:spLocks noChangeArrowheads="1"/>
            </p:cNvSpPr>
            <p:nvPr/>
          </p:nvSpPr>
          <p:spPr bwMode="auto">
            <a:xfrm>
              <a:off x="3279862" y="5164042"/>
              <a:ext cx="2078730" cy="461665"/>
            </a:xfrm>
            <a:prstGeom prst="rect">
              <a:avLst/>
            </a:prstGeom>
            <a:noFill/>
            <a:ln w="9525">
              <a:noFill/>
              <a:miter lim="800000"/>
              <a:headEnd/>
              <a:tailEnd/>
            </a:ln>
          </p:spPr>
          <p:txBody>
            <a:bodyPr wrap="square">
              <a:spAutoFit/>
            </a:bodyPr>
            <a:lstStyle/>
            <a:p>
              <a:r>
                <a:rPr lang="en-US" sz="2400" b="1" dirty="0" smtClean="0">
                  <a:solidFill>
                    <a:schemeClr val="tx2"/>
                  </a:solidFill>
                  <a:latin typeface="Calibri" pitchFamily="34" charset="0"/>
                </a:rPr>
                <a:t>Preterm birth</a:t>
              </a:r>
              <a:endParaRPr lang="en-US" sz="2400" b="1" dirty="0">
                <a:solidFill>
                  <a:schemeClr val="tx2"/>
                </a:solidFill>
                <a:latin typeface="Calibri" pitchFamily="34" charset="0"/>
              </a:endParaRPr>
            </a:p>
          </p:txBody>
        </p:sp>
        <p:pic>
          <p:nvPicPr>
            <p:cNvPr id="6160" name="Picture 2" descr="http://www.dailymarion.com/wp-content/uploads/2011/03/preemie-feet.jpg"/>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364955" y="4903685"/>
              <a:ext cx="1063299" cy="943484"/>
            </a:xfrm>
            <a:prstGeom prst="rect">
              <a:avLst/>
            </a:prstGeom>
            <a:noFill/>
            <a:ln w="9525">
              <a:solidFill>
                <a:srgbClr val="002060"/>
              </a:solidFill>
              <a:miter lim="800000"/>
              <a:headEnd/>
              <a:tailEnd/>
            </a:ln>
          </p:spPr>
        </p:pic>
        <p:pic>
          <p:nvPicPr>
            <p:cNvPr id="6161" name="Picture 2" descr="http://sonographydegree.net/wp-content/uploads/2011/04/premature-baby.jpg"/>
            <p:cNvPicPr>
              <a:picLocks noChangeAspect="1" noChangeArrowheads="1"/>
            </p:cNvPicPr>
            <p:nvPr/>
          </p:nvPicPr>
          <p:blipFill>
            <a:blip r:embed="rId10" cstate="print"/>
            <a:srcRect/>
            <a:stretch>
              <a:fillRect/>
            </a:stretch>
          </p:blipFill>
          <p:spPr bwMode="auto">
            <a:xfrm>
              <a:off x="5155583" y="4910436"/>
              <a:ext cx="1152746" cy="936733"/>
            </a:xfrm>
            <a:prstGeom prst="rect">
              <a:avLst/>
            </a:prstGeom>
            <a:noFill/>
            <a:ln w="9525">
              <a:solidFill>
                <a:srgbClr val="002060"/>
              </a:solidFill>
              <a:miter lim="800000"/>
              <a:headEnd/>
              <a:tailEnd/>
            </a:ln>
          </p:spPr>
        </p:pic>
        <p:sp>
          <p:nvSpPr>
            <p:cNvPr id="32" name="Parentesi graffa aperta 31"/>
            <p:cNvSpPr/>
            <p:nvPr/>
          </p:nvSpPr>
          <p:spPr>
            <a:xfrm>
              <a:off x="2961108" y="3962398"/>
              <a:ext cx="432048" cy="1752599"/>
            </a:xfrm>
            <a:prstGeom prst="leftBrace">
              <a:avLst/>
            </a:prstGeom>
            <a:ln w="38100">
              <a:solidFill>
                <a:schemeClr val="bg1">
                  <a:lumMod val="20000"/>
                  <a:lumOff val="8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CasellaDiTesto 28"/>
            <p:cNvSpPr txBox="1"/>
            <p:nvPr/>
          </p:nvSpPr>
          <p:spPr>
            <a:xfrm>
              <a:off x="1026604" y="4632477"/>
              <a:ext cx="1682476" cy="461665"/>
            </a:xfrm>
            <a:prstGeom prst="rect">
              <a:avLst/>
            </a:prstGeom>
            <a:noFill/>
            <a:ln>
              <a:noFill/>
            </a:ln>
          </p:spPr>
          <p:txBody>
            <a:bodyPr wrap="square" rtlCol="0">
              <a:spAutoFit/>
            </a:bodyPr>
            <a:lstStyle/>
            <a:p>
              <a:pPr algn="ctr"/>
              <a:r>
                <a:rPr lang="en-US" sz="2400" b="1" dirty="0" smtClean="0">
                  <a:solidFill>
                    <a:schemeClr val="tx2"/>
                  </a:solidFill>
                </a:rPr>
                <a:t>Other </a:t>
              </a:r>
              <a:endParaRPr lang="it-IT" sz="2400" b="1" dirty="0">
                <a:solidFill>
                  <a:schemeClr val="tx2"/>
                </a:solidFill>
              </a:endParaRPr>
            </a:p>
          </p:txBody>
        </p:sp>
        <p:pic>
          <p:nvPicPr>
            <p:cNvPr id="42" name="Picture 18" descr="http://www.drsharma.ca/wp-content/uploads/sharma-obesity-bigger-babies.jpg"/>
            <p:cNvPicPr>
              <a:picLocks noChangeAspect="1" noChangeArrowheads="1"/>
            </p:cNvPicPr>
            <p:nvPr/>
          </p:nvPicPr>
          <p:blipFill>
            <a:blip r:embed="rId11" cstate="print"/>
            <a:srcRect/>
            <a:stretch>
              <a:fillRect/>
            </a:stretch>
          </p:blipFill>
          <p:spPr bwMode="auto">
            <a:xfrm>
              <a:off x="5155583" y="3628919"/>
              <a:ext cx="1027840" cy="1118049"/>
            </a:xfrm>
            <a:prstGeom prst="rect">
              <a:avLst/>
            </a:prstGeom>
            <a:noFill/>
            <a:ln w="9525">
              <a:solidFill>
                <a:srgbClr val="002060"/>
              </a:solidFill>
              <a:miter lim="800000"/>
              <a:headEnd/>
              <a:tailEnd/>
            </a:ln>
          </p:spPr>
        </p:pic>
      </p:grpSp>
      <p:sp>
        <p:nvSpPr>
          <p:cNvPr id="22" name="Parentesi graffa aperta 30"/>
          <p:cNvSpPr/>
          <p:nvPr/>
        </p:nvSpPr>
        <p:spPr>
          <a:xfrm>
            <a:off x="2807400" y="1489170"/>
            <a:ext cx="432048" cy="1767041"/>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
        <p:nvSpPr>
          <p:cNvPr id="23" name="Parentesi graffa aperta 30"/>
          <p:cNvSpPr/>
          <p:nvPr/>
        </p:nvSpPr>
        <p:spPr>
          <a:xfrm>
            <a:off x="2725786" y="4396808"/>
            <a:ext cx="432048" cy="1767041"/>
          </a:xfrm>
          <a:prstGeom prst="leftBrace">
            <a:avLst/>
          </a:prstGeom>
          <a:noFill/>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tx2"/>
              </a:solidFill>
            </a:endParaRPr>
          </a:p>
        </p:txBody>
      </p:sp>
    </p:spTree>
    <p:extLst>
      <p:ext uri="{BB962C8B-B14F-4D97-AF65-F5344CB8AC3E}">
        <p14:creationId xmlns:p14="http://schemas.microsoft.com/office/powerpoint/2010/main" val="1266191511"/>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0" y="609600"/>
            <a:ext cx="8362950" cy="609600"/>
          </a:xfrm>
          <a:prstGeom prst="rect">
            <a:avLst/>
          </a:prstGeom>
        </p:spPr>
        <p:txBody>
          <a:bodyPr>
            <a:noAutofit/>
          </a:bodyPr>
          <a:lstStyle/>
          <a:p>
            <a:pPr algn="ctr"/>
            <a:r>
              <a:rPr lang="en-US" sz="3200" b="1" dirty="0">
                <a:solidFill>
                  <a:schemeClr val="tx2"/>
                </a:solidFill>
                <a:latin typeface="+mn-lt"/>
              </a:rPr>
              <a:t>Birth </a:t>
            </a:r>
            <a:r>
              <a:rPr lang="en-US" sz="3200" b="1" dirty="0" smtClean="0">
                <a:solidFill>
                  <a:schemeClr val="tx2"/>
                </a:solidFill>
                <a:latin typeface="+mn-lt"/>
              </a:rPr>
              <a:t>defects: classification</a:t>
            </a:r>
            <a:endParaRPr lang="en-US" sz="3200" b="1" dirty="0">
              <a:solidFill>
                <a:schemeClr val="tx2"/>
              </a:solidFill>
              <a:latin typeface="+mn-lt"/>
            </a:endParaRPr>
          </a:p>
        </p:txBody>
      </p:sp>
      <p:grpSp>
        <p:nvGrpSpPr>
          <p:cNvPr id="3" name="Group 2"/>
          <p:cNvGrpSpPr/>
          <p:nvPr/>
        </p:nvGrpSpPr>
        <p:grpSpPr>
          <a:xfrm>
            <a:off x="879166" y="1828800"/>
            <a:ext cx="6628101" cy="929697"/>
            <a:chOff x="879166" y="1828800"/>
            <a:chExt cx="6628101" cy="929697"/>
          </a:xfrm>
        </p:grpSpPr>
        <p:sp>
          <p:nvSpPr>
            <p:cNvPr id="4" name="CasellaDiTesto 3"/>
            <p:cNvSpPr txBox="1"/>
            <p:nvPr/>
          </p:nvSpPr>
          <p:spPr>
            <a:xfrm>
              <a:off x="879166" y="1927500"/>
              <a:ext cx="2971800" cy="830997"/>
            </a:xfrm>
            <a:prstGeom prst="rect">
              <a:avLst/>
            </a:prstGeom>
            <a:noFill/>
          </p:spPr>
          <p:txBody>
            <a:bodyPr wrap="square" rtlCol="0" anchor="ctr">
              <a:spAutoFit/>
            </a:bodyPr>
            <a:lstStyle/>
            <a:p>
              <a:pPr algn="ctr"/>
              <a:r>
                <a:rPr lang="en-US" sz="2400" b="1" dirty="0" smtClean="0">
                  <a:solidFill>
                    <a:schemeClr val="tx2"/>
                  </a:solidFill>
                </a:rPr>
                <a:t>Abnormalities </a:t>
              </a:r>
            </a:p>
            <a:p>
              <a:pPr algn="ctr"/>
              <a:r>
                <a:rPr lang="en-US" sz="2400" b="1" dirty="0" smtClean="0">
                  <a:solidFill>
                    <a:schemeClr val="tx2"/>
                  </a:solidFill>
                </a:rPr>
                <a:t>of body structure</a:t>
              </a:r>
              <a:endParaRPr lang="en-US" sz="2400" b="1" dirty="0">
                <a:solidFill>
                  <a:schemeClr val="tx2"/>
                </a:solidFill>
              </a:endParaRPr>
            </a:p>
          </p:txBody>
        </p:sp>
        <p:sp>
          <p:nvSpPr>
            <p:cNvPr id="13" name="CasellaDiTesto 12"/>
            <p:cNvSpPr txBox="1"/>
            <p:nvPr/>
          </p:nvSpPr>
          <p:spPr>
            <a:xfrm>
              <a:off x="4452939" y="1828800"/>
              <a:ext cx="3054328" cy="830997"/>
            </a:xfrm>
            <a:prstGeom prst="rect">
              <a:avLst/>
            </a:prstGeom>
            <a:solidFill>
              <a:schemeClr val="accent1"/>
            </a:solidFill>
            <a:ln>
              <a:solidFill>
                <a:srgbClr val="002060"/>
              </a:solidFill>
            </a:ln>
          </p:spPr>
          <p:txBody>
            <a:bodyPr wrap="square" rtlCol="0">
              <a:spAutoFit/>
            </a:bodyPr>
            <a:lstStyle/>
            <a:p>
              <a:pPr algn="ctr"/>
              <a:r>
                <a:rPr lang="en-US" sz="2400" b="1" dirty="0" smtClean="0">
                  <a:solidFill>
                    <a:srgbClr val="002060"/>
                  </a:solidFill>
                </a:rPr>
                <a:t>ICD-10 Chapter  XVII </a:t>
              </a:r>
            </a:p>
            <a:p>
              <a:pPr algn="ctr"/>
              <a:r>
                <a:rPr lang="en-US" sz="2400" b="1" dirty="0" smtClean="0">
                  <a:solidFill>
                    <a:srgbClr val="002060"/>
                  </a:solidFill>
                </a:rPr>
                <a:t>Q00-Q99</a:t>
              </a:r>
              <a:endParaRPr lang="en-US" sz="2400" b="1" dirty="0">
                <a:solidFill>
                  <a:srgbClr val="002060"/>
                </a:solidFill>
              </a:endParaRPr>
            </a:p>
          </p:txBody>
        </p:sp>
        <p:cxnSp>
          <p:nvCxnSpPr>
            <p:cNvPr id="15" name="Connettore 2 14"/>
            <p:cNvCxnSpPr/>
            <p:nvPr/>
          </p:nvCxnSpPr>
          <p:spPr>
            <a:xfrm>
              <a:off x="3774766" y="2311568"/>
              <a:ext cx="576064"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grpSp>
        <p:nvGrpSpPr>
          <p:cNvPr id="7" name="Group 6"/>
          <p:cNvGrpSpPr/>
          <p:nvPr/>
        </p:nvGrpSpPr>
        <p:grpSpPr>
          <a:xfrm>
            <a:off x="1227927" y="3471208"/>
            <a:ext cx="7230273" cy="1938992"/>
            <a:chOff x="1227927" y="3471208"/>
            <a:chExt cx="7230273" cy="1938992"/>
          </a:xfrm>
        </p:grpSpPr>
        <p:sp>
          <p:nvSpPr>
            <p:cNvPr id="5" name="CasellaDiTesto 4"/>
            <p:cNvSpPr txBox="1"/>
            <p:nvPr/>
          </p:nvSpPr>
          <p:spPr>
            <a:xfrm>
              <a:off x="1227927" y="3962068"/>
              <a:ext cx="2274277" cy="830997"/>
            </a:xfrm>
            <a:prstGeom prst="rect">
              <a:avLst/>
            </a:prstGeom>
            <a:noFill/>
          </p:spPr>
          <p:txBody>
            <a:bodyPr wrap="none" rtlCol="0">
              <a:spAutoFit/>
            </a:bodyPr>
            <a:lstStyle/>
            <a:p>
              <a:r>
                <a:rPr lang="en-US" sz="2400" b="1" dirty="0" smtClean="0">
                  <a:solidFill>
                    <a:schemeClr val="tx2"/>
                  </a:solidFill>
                </a:rPr>
                <a:t>Abnormalities </a:t>
              </a:r>
            </a:p>
            <a:p>
              <a:pPr algn="ctr"/>
              <a:r>
                <a:rPr lang="en-US" sz="2400" b="1" dirty="0" smtClean="0">
                  <a:solidFill>
                    <a:schemeClr val="tx2"/>
                  </a:solidFill>
                </a:rPr>
                <a:t>of function </a:t>
              </a:r>
              <a:endParaRPr lang="en-US" sz="2400" b="1" dirty="0">
                <a:solidFill>
                  <a:schemeClr val="tx2"/>
                </a:solidFill>
              </a:endParaRPr>
            </a:p>
          </p:txBody>
        </p:sp>
        <p:sp>
          <p:nvSpPr>
            <p:cNvPr id="6" name="CasellaDiTesto 5"/>
            <p:cNvSpPr txBox="1"/>
            <p:nvPr/>
          </p:nvSpPr>
          <p:spPr>
            <a:xfrm>
              <a:off x="4460566" y="3471208"/>
              <a:ext cx="3997634" cy="1938992"/>
            </a:xfrm>
            <a:prstGeom prst="rect">
              <a:avLst/>
            </a:prstGeom>
            <a:solidFill>
              <a:schemeClr val="accent1"/>
            </a:solidFill>
            <a:ln>
              <a:solidFill>
                <a:srgbClr val="002060"/>
              </a:solidFill>
            </a:ln>
          </p:spPr>
          <p:txBody>
            <a:bodyPr wrap="none" rtlCol="0" anchor="ctr">
              <a:spAutoFit/>
            </a:bodyPr>
            <a:lstStyle/>
            <a:p>
              <a:pPr algn="ctr"/>
              <a:r>
                <a:rPr lang="en-US" sz="2400" b="1" dirty="0" smtClean="0">
                  <a:solidFill>
                    <a:srgbClr val="000000"/>
                  </a:solidFill>
                </a:rPr>
                <a:t>Deafness</a:t>
              </a:r>
            </a:p>
            <a:p>
              <a:pPr algn="ctr"/>
              <a:r>
                <a:rPr lang="en-US" sz="2400" b="1" dirty="0" smtClean="0">
                  <a:solidFill>
                    <a:srgbClr val="000000"/>
                  </a:solidFill>
                </a:rPr>
                <a:t>Cerebral palsy</a:t>
              </a:r>
            </a:p>
            <a:p>
              <a:pPr algn="ctr"/>
              <a:r>
                <a:rPr lang="en-US" sz="2400" b="1" dirty="0" smtClean="0">
                  <a:solidFill>
                    <a:srgbClr val="000000"/>
                  </a:solidFill>
                </a:rPr>
                <a:t>Developmental disabilities</a:t>
              </a:r>
            </a:p>
            <a:p>
              <a:pPr algn="ctr"/>
              <a:r>
                <a:rPr lang="en-US" sz="2400" b="1" dirty="0" smtClean="0">
                  <a:solidFill>
                    <a:srgbClr val="000000"/>
                  </a:solidFill>
                </a:rPr>
                <a:t>Inborn error of metabolism</a:t>
              </a:r>
            </a:p>
            <a:p>
              <a:pPr algn="ctr"/>
              <a:r>
                <a:rPr lang="en-US" sz="2400" b="1" dirty="0" smtClean="0">
                  <a:solidFill>
                    <a:srgbClr val="000000"/>
                  </a:solidFill>
                </a:rPr>
                <a:t>Hematologic diseases </a:t>
              </a:r>
              <a:endParaRPr lang="en-US" sz="2400" dirty="0">
                <a:solidFill>
                  <a:schemeClr val="accent2">
                    <a:lumMod val="20000"/>
                    <a:lumOff val="80000"/>
                  </a:scheme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0930" y="4241182"/>
              <a:ext cx="744537" cy="32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05056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685800" y="838200"/>
            <a:ext cx="7905750" cy="487363"/>
          </a:xfrm>
        </p:spPr>
        <p:txBody>
          <a:bodyPr>
            <a:noAutofit/>
          </a:bodyPr>
          <a:lstStyle/>
          <a:p>
            <a:pPr algn="ctr"/>
            <a:r>
              <a:rPr lang="en-US" sz="3200" b="1" dirty="0" smtClean="0">
                <a:solidFill>
                  <a:schemeClr val="tx2"/>
                </a:solidFill>
                <a:latin typeface="+mn-lt"/>
              </a:rPr>
              <a:t>Birth defects: definition </a:t>
            </a:r>
            <a:endParaRPr lang="en-US" sz="3200" b="1" dirty="0">
              <a:solidFill>
                <a:schemeClr val="tx2"/>
              </a:solidFill>
              <a:latin typeface="+mn-lt"/>
            </a:endParaRPr>
          </a:p>
        </p:txBody>
      </p:sp>
      <p:sp>
        <p:nvSpPr>
          <p:cNvPr id="1026" name="AutoShape 2" descr="data:image/jpeg;base64,/9j/4AAQSkZJRgABAQAAAQABAAD/2wCEAAkGBxQTEhUUEhQWFRUWGRUUGBQXFBQYFhQXFRYXFxcXGBcYHCghGholHBQUIjEiJSkrLi4uFx8zODQsNygtLisBCgoKBQUFDgUFDisZExkrKysrKysrKysrKysrKysrKysrKysrKysrKysrKysrKysrKysrKysrKysrKysrKysrK//AABEIAMIBBAMBIgACEQEDEQH/xAAcAAABBQEBAQAAAAAAAAAAAAAEAAEDBQYCBwj/xABJEAABAwIDBAcDCgMGBAcBAAABAAIRAyEEEjEFQVFhBhMiMnGBkSOhsRQzQlJyc7LB0fCCw+EHFWKDovElNJKzJENEU2N0whb/xAAUAQEAAAAAAAAAAAAAAAAAAAAA/8QAFBEBAAAAAAAAAAAAAAAAAAAAAP/aAAwDAQACEQMRAD8A8rqOuoySrnY7KcE1erjraQ7RZnAm7gCZLdxi17qwecNLCzqe/XLs3VmGdvLrOkMIO+DlQZ3GO9o/7TviUSH+1q+Ff8LkHju+/wC074lT0z7Wr9mt+FyAQvSzrhOEHYelmXKZB1mSzLlOg6zJZ1yUkHWZT4t1x9mn+BqHCsaOAfXrU6VMS94pNA0F2NuTuHNADKWZex9HujtHB06lDFMmpVGV1ZneA/8AjcR3LlUW0f7K6hl2ErU6rNwc7I8cjIgoPOg5O19ojX1HgtzQ/srxxIBbTbzNQfotdsHonh8BTccTUbXLv/KABpkxYkESRbcg8WlPmWr6W9FX0mnFUmZcO5xAbN2TOg+pwPksm10IHzJi5WmKbT+SUiI6wvdN2zHasRr9TXjbejcXsrDCk5zKsvFKi8N6xhmo4O6xsRfQW1EoM/mTFy5KZB3mTZlynQdZki5cBOUHWdOHLhOCgkDk7XKJTVKRaYOsNPk5ocPcQgJpuskuKRskgI2QynPtMsCrRuYnKS+bE3bpO7SVLgDQGLqZg00pdlBPZHbEGf3ZdbL6nqndYGl/W04Byg5cwm53RnncbTuUWGGHOIfmMU/b5ZFtPZWBtv5aILHbgw7WVhTLXPcKMGBIcHVM8E3nuyRqqFnztX7Nf4OR3SwUuuHVRGQZoi75dMxviJ3+9CR7Wt4V/g5AFh4ztnTM2fCRPulal2Jw7s2RlMONZxaHCmBAYA1x3ZS4Ds925KyZToNLXr0S8tpinlbRxEEtpgFzsxZB1c4Q2J03KLaFJrKNcNFMk1WkEOouIpkWymcwvub5rPhJAkkk6DlOkumNkxpz4IO6FEuMNEmCdQNPFen9G2tw7HsytJqNpZqkAkBrGwOIEjd5rFbJxdOkNCSe8ePlwWzqYmmXgseGy1gI55QRE/u6DabNx5tRrsFSmBvAMRvDptYypquzsPrSxFSnP0B2pkcLHQLNYPGQLCZEZhYkkHhrqjsRtQ5Yf3pAEgHQgQQfDgNyCxfQY3/1D3HdLXS0kji7w1Va7FUKJOWmajry6oc1+QFteMqsq460ZTc87TFtbqrxm1IJDQc2sEiPAlAdtnFvrk9bDWGAAD2YBsIXn+29jmkczQcn4Z98c1oDiO8PV3Cd0ea4xePblLWibZXP4AgAhs+F0GJKZGYzC5bgiJiBqLT6XQaBJJJIGTpJIEkkkUCThMnCB0ZtH5z+Cj/2WIMI/aYvT50qJPjkH9EEdPRMnpaJIDcAaQouLxTLusYIdlzwS3T6WXLnndKPwz8LlkinmIqjKckEkuyC/dmwndqFn8IGdazrDDMzcxiezN/cidq1WWYwMID6pDg0A5c5DQTqRAkTuhBb7dZQPWmkaQIFMuByFzj1lQPDLzMlhkXgKoqfO1vCv8HK62ph8O0PNNw6xvVuHaGZznVKucEb7Flt1uCrsa0Z6pG8VwRwMO+KCiTrlOgcJJkkDpJlNhsOXuhovrwACDimySAixhwdDxgnfG+FYGjTa1vVsdmAh5Lpl2hIEWGvFR1zAluUAeo14cUANOmbgDmSrzFAh/DsUjF4+bbMEblTVq0gbo4fqrf5a3MAb9mmQNJljUFhg8W9gs4i03PA3txSqbYqOgFxOvi0E+9Ch7TO7KPXzJ4EqF/a7oG4G3xlAVS2nVJuTAMERuHwXFbGmTA8dyFY8gxmmd0b7i/LwSq1QTeDoYFteZPFBD/eMWAtwJ+J36IWttEutcM4C0wpatNsHcBHrvEqudINkExeL2mYN1xVwxy5hoZtvbdcl43STxP5DcjdktBPakgXLQYLhvE7vFBWlMjdoURmc6m0tZNgTMcpgT6IJAkkkkDpFMnQMnCScIHCP2iLUfuWfieFXhH409igd/VkeQq1APcEHFPRMnp6JIONnsY6swVDDMwzE6QLo3AsY3FPALDTHWd8NLS0TBh3lpfhdFbBFHL7Xqp61vf6vNHZ+t9CM8z2ZF1HUxVJuUBlIuFPEFzstItzEVMgESCQQyDukRYoI9sUA3FuAy5SQ4ZXAi/GCYMg2Kl2iPaVvCt8HKTbfU/K2dTEfSiO/nfmmPLyAUu2B2qv+d8HoMonSKSBJJJwPRARgMG6q8MYL6zuAGpWp6plKmWsaP8AHMy+AIdfTfbRUOzcc1hA05jzuY11+C6xG0AS4AAg7/NBJjMUcobrY7tD+4VSakzJ196voaGsL22OrlXbZwVNhDqTpa7mDHhG5BXF5U1aoQ4EWIbT9zGocqXE97+Fn4GoCW7QdEfomp44zNwLSBvi6CSQWBxpO/LE3AmxUFXEk79N8Qh1I1og2dPu80Dsqkc+W5EU6wJgxHGNEGkEFsMMHglsWt+5Q4qFs2E/CyFbVItJ4opr2xAvPrMfBBO/HGRfMQNbRzgeWqArDfETu4JVm5THBcg34+KDlJSuBMmNToBA4wB5qJA6SSSBJBJIIHCsMSPY0Tv9q3yDgQPVzvVV4VhWvQpcn1R5RTP5oOKWiSVLRMgK2TSpu+diOtogmQHZTnkAE6GBJ05hRbWZSFMdW5pqdZWD4bFuzljdltaOJRGy3UcgbUa0vdWbBIbZoANyb5SbRoZvorI0MPkcWdUXxWhpFMxBOXvkC/K4iyAnFHDdY/IymH9jKQTIcKlTORfUiJUXSAXq/wCd+F6F2n1f94U+qDcvZnKGiX9rNIG+bTvid6tOlAtV/wA38L0GCSSU+EwxqODWxJ+s5rRbm4gIIctp/d9PgU2Y6bv3f3BTNwzjoJjXlu1VhgKLKZmq3lcWQVTKZOgJ8ApqGHJvuETylWnWuZL6WVoki0XHghqQLyS7vG4sfT3ILqlh6baUvc4tOhFr+HHiFTY6gxtPsODr6gaclpsNUa6mGZNYs4An0HBNtDo0+s32cDKJjIQXc/FBhVLidf4WfgatQP7O8c6n1lGmKrRbsObmH8JIKotsbOq0X5atJ9M5WWexzfoN4i6ABMnSQJTsquLS0ExvAmD4woWhX+A6NVHND6jm02HXtAvI5MF0FAAkAvRaHRehUDWsovA/9ztuc/8AhNgpdrdGTiHBlNgptptI0DZPCALlB5sU7XRotFiuiFZljHPgAhK2wqjTAaTYGcpi6CseJupm4RwPC033c1Y09m5ILwZOk2Hiu69J8jsktOgjXnzQCBzREE5h9Lmd/hqon4BxJyjNqbcAJJ9xRlXCutMAd466nj+i4NSGkNJkkaan9IQVKSsMbgHBueBE5T2myDGkTPnEIGEHKcBOnCBoR7v+XbyqvHqxn6BAEo0H/wAP4VR/rpmf+2PUoOaeiSanokgEq3Oqv9iNw5YwV+q1qn6IeRDYkzM9+N+kXCq9mZevp54yZhmkAiOYNj5q1w9ag7I3KzMWVXueWsaBmc6JE3MRbUfRQKG/LqRZkgkEhkxmlwdI3Okaee9aTpe3sVP8z8L1kti/88z70/Fy3PTJg6upOk1JI+y9B5Y0ayY8t6OwGEBGZ3dGvh47kHoVrej7G5mtqDNTcLubrHMcvcgp8ViWsIFGQCL29ytcLsUuo5mVQZuWHXy5qz2p0YZhyQXCpQfdlUC7T/i3g/oqtuAqMeGh+ZsSCD2XeBG/0QV9DZ/WTAIAJEmB6rQ7L2e3K5ogGBIPeB43ReztlFzTz0k3B4O/VWLWgBrXMyP3OjWOaAOhgG5sw7ToEuF1abK2nVol7WmARo7tA7jIPxBSLqbW5oGYWzCxI4OCgxGId2X6jhFzOmtwUBuC2zVpuOQw46ECxHCQryttP5QwtxBMZGwxzWuY5xYCcwLTxWUqt+k0njBH9Vxh8RVL+3GUNp6fYbxQZ7avRcEktblJJgMiPNu5ZLFYR1Nxa4GRyXsFKs18lrpI5T+yqvpL0bFVpLWuzATIBnzixQYDYEdeywNxYiQvctmYzC1KLg9lNlUDUh0uI0iy8PwOBe2qOybEA2/IrX7SrvpPp5TlzQDG/wA4hB6b0PxrWtcx1QgntCLBt5N9I8UHj69Muc9pYTJMsqan/pHuVZhsJNMvNSnAbqXQW/BZPB7TqPc5jb31A+CDc7Fw9B7S6uYeTEEGwnW6scTsbDk9mtIjSWk8zaAGjiVl2VH5PZ050mSSfEqg2zteqwnKMnE2BjTSbBBe9JdjtaR1bm1IglxiByA4rE4/HlhyvHa5cPAaBdP6RPiM3jx9VS7Wqh7gRY79fig7x2IzXzH9P6oFuJ9ePDw5pnMzRlBgbzvK4ewgix/M80DPZF/97/muXOmd0RZcvdJSyFA0pApEW5z7vFMECCsMOJw9T/C+k71FRqrwrHBfM1x9070flj/X7kEVPRJPSNkkHGCpzVYDl7ze93dfpTuVjtxlHqWZA0P6yrmAyy0S6AS3UCGxu4b1PsMUckVQwuNWn3slmSM13br6aXk6KTBUKQFXP1BeeuySaJAyiAIJyi+keSAbo8P+IU/vnfFy33Txvsavi/8AC9UGwjTG0WhopQXUcpAaXA5pd4Pu6YgxErcf2jNAw9SQLl49WPQeG0qcn3LSYFgptzEmPO36LNB0OkaytBs7aOaxAk2tHaHDn4IL/DbXJZ1bgD4740jiqxgDatjlm8RaeHJW+w9n0HCHtjeO1BkcJtPJaWr0coua1zHSDxADgd7TuQU+CxZDocwutII1Phx8FZHGGo2GXE9prrOYeIOoPxVhX6M4g0gabWvbwbZ2lpG5w4hDbP2PX+lRe7cQZDjHPigHxVdojPknSCNRzEe8KDEY1sZYBgaEnRFYvZjzLBRdfQOa6Ry0sisH0KxTmiWsbIntaH8wUFJUDqjZ7I5R+tirGjgCDL35RlZYNa4HsN3FaLA9DqwaRUdTaAOJMe5SYnY1CmD7Q1QAyWtc0FsNEHwICDGYbCinWmkcpdfh7pgLXUab6zZzAFvBv/6kILA7NdWf7Jjm37xk5RzK0j9lsYWtFd+cDtNaYnwgIMu7DvBLmZN83E89VlNuYV73tawBzibARNzuC3r3M6wjIYGrnSfXMbLJ7caym7M0t5ZSL8heyA6jsSq2mKbpaTcjK0wN5JJ/JZ4Y3D4fEFjWkjSSW/lK0tHBl1IO6wUwfolrnE+JAgLzDpHhslZwkkayZ38EGx2h04rsBZRc0AiIEC3ksRtHFPrOLnmTvjQoek4kQBPl8SunOvB14DRAwp3vpA8SrM4KnkzF3aP0dAPE6+QQeGZwB8xYLTUOj9R1LrXaDul3ZE8ggzphgyxf6x1jkNw964rUXubN8otMWJ4Dir/B7BlwNUZhqQJuOA3rrpNXhjQWBgFmgfkEGadsvK3M4gHcEC4mICKxOILgNw4TJ8+CBab304IOHBMunkbkwQOFYbOvTrj/AANP/TUZ+qrlY7M7tf7r+ZTQRUtEkmaJkEDyicSxvU0iA3Nmqgwe0RFPLImRq6NF3ssN6+nnjLnbmmIibzmtHjZXtNlEtaCaDXnrRmLaRAJc6S4N7OkQNOCCLoWP+LUPvz8XL1/+1SlODqWGp3f4HrzfYgZ/fWF6vLlz0+7kicpzTk35pmb8V65/aWwHBOmNT+B6D5kqi6em+P1RONw+UmNPghXBBp9jbfizxIFiRfzIK1dOtLSabpa7Vt4/3XltKqWmQYKsMPtiq0ATppFvJB6x0Yx9elLWPJbubmmPIrWbP6WVcwZUp5iZhzeXELxfZ3SDK4OzOpu3nVpPHkrur0vlw7d+JEA/og9QHSbEEn2IABibi/Ayjv77BIbV7BMEEmL8Db3ryMdM3g2fuvDpkeBTUulIcMpqWm06D+HcUHquN2rmdDHsLTLSHGQPHiPEKWrRwxu6sxsBvZaWgWaNbTBXldPauU5jiGkHS/uVgNq0C69QN7LOP1G8kG1q9I2084oUhA0eDYkb8qzj9pYh1TrnG+62g+CZ3SNpp5WV+zpBBPocqye0OkQpSWgk+Ij3hBsau057VUCOMgeoESsz0idTcJD4bxgFYzae3qtUmbDgCq84gm10Gm//AKOoAWNfmaN8OM+RsFRY7PUqXzEneR+Su+jGCpOPtnkDlYeqI6Qvw1K2HfmPiSfigi2J0WqVNwjhMepV3W6EltyQQNcpsORM38lH0WrhwIeWNAvLjMk81oPZHtOdYbtfISUAOwOjbTUv3WjTW6l2zWaHhpd2W6Nm58AqnbvSSpelS7NPhIJPjCzdLGGXOcLcoJ9Sg1WI2u1rrghsak6DwCoeke1aTmjqwCYsTr6bh4qnxFUu7sx4a8ggyzUEafu53IIOtNzu481ASjKlKTx5DQeC4qUhuB5koBU4UlSiRqFwAgYKx2YOzX+6/mU0BCsdmdyv91/MpoIqWiZdUpjckgEqImu1vU0iMubNVzQRmj2eXMNR9KPNcYEt65maMuYTMR5zaOMrSg0QMvsH1GsxEuAotYX5zky5rEESRe0ABBz0FP8Axih/9g/Fy936fYUVMG9pMb/PK7VfN+2qw6+acNiJLJBzScxnitl/Zpjp2hXFdzn0+rryxz3EHtt0BMTH5oKnaOwSRbyPPhKzVfCOa4tcCCOXvC91dsOlWdmwj5jvU3DcdYO/w1Q21egQrDKYFQXDXWP8DxqOWoQeJNwZ5GfBTVdlOi2vA2W/2h0KfSbem7WC43EjwVZ8nqNEZZHBwzR4HWEGJe1zbOB80zX2iPNavH4B9RvckD6puh8LsfiHEbxHd9UFHSwp3eX+6ssPs+Rex4giR4hW56OiQaZI4zP5IjC4GHQ4tnQTo7zCCPB7HbYgOdpIgXWm/uEOe1pBaIpgnq5B7DVYbNwIgDLTndLvhcK1xtRzJ7Tc2VnYeA6eyJhwn4oAaHRTK6GBrhb6JH5I7F9FiQJw7XDiGgu9+qp37WLTIlrtIBIvu0Wn2D0lqAAVgSOOV2YBBjMb0PwpkvaWuvaI9e1ZUuN6JUGiW3I/xD9F7y6i2o0Zmgg3ggFV2N2XSax2WiwAAmYvMSg+acTQcx5ABA8whK1MyN8cF6D0l2eXVC4G/wBUZQB5ys7icE+Isz9+9BQ08W5upKNqY57xHWEN529EO/DAOu606xf3qybgQ4DJJG9znDK3y0QVhLm8cp+kpWkbjIHHf6qbFkts2XcTlEIU1HES4+WkIJvlMdyJOpOv9Agw+Jvrr/RRSM1r8zp/VF06WYdmSZuYt/VBNg8GHwJd6+8ncrnFYOmxrWtufDMfLmoMI2IhocdBJtPFWOLyUwc5zVDE7veNByQZXa9OCLRrbfu1QAVp0grFxYTbWALAC0QqsIErDZndr/dfzKar1YbN7lf7r+ZTQR09EkqeiSAF2qPxFIChRMMkueSQW5gJiHx2t03tYRvRmxDSyu60UzD6Zh+WXCbtF5A1uLcbwrNvyUuHzIbNX6mmfnfuRln+G6DMYse1f9t34itL0PbOMrTfsVvxBRYqrRcK+cMDwymGZWsbLu1nJA1dMc5hc9G6kYqt9itaY+kN+5Bvti1XUKmbMSxxgkQSPEHevT9m42m9rZcHOgdqNZ5ryHAl7xLJIAeTIkyxpcGOjeYtPkrJmJe10TlMQWh0btDum6D0LGYpxqOZmGQ9ktewgHlnGh8VktpbGYSQw5tTlNj/AAuFnI7Zm3alMAOdmbvBEkctdFY9ZQr9oWnvAASObm7xzsfFBhq2y2gxx4296mwlFjHAOGu6bH1V1tfZuQy2Ht3Ob+e6VkNqvIIIkEfR0lBavpMDyGjJ/CSPSfgmrYGTALXerfSVWt2jIBGo1bB3cQiafSOnBD25XcA63kDPxQd0Kj2uyNudzSPgUVjqVcO9pRc0QztEEfRG8WQFDaDC4OIzAbgBPruW5o7boOytyCYbZ9RwBlo5EIMKzEPD8wqG31QHR4ghW1XpLiAL1CbRoB7gFucTsvDubmbRpkn6kz/pF0n7JoCkZojLqQ7MD70GOZ0ixIE5/fMeRCrNr9I8Q/s53W3jKNfGy0jejuHeMzQ+nJNhVYR6aqLGbAwUEFz3Rq5pbAPCYglB5dj9q1HPDST5i/qArKhhT1Zc4ZnkaZz8QpNv06LDFFj50zHKbeWhQbcWYAiRFydf0QZjHghxs1p5EGPetR0fqUxTl8OdfUSs5tl7SZAaOc3PooNnPPMk6Dcgt9q185IY3XgR+ws/UoOzEHXgrmqzJeo6CY7LToo6mEm4zGfH9wgrsNQaDeXHlp6lWVHENHzgho0a3f4uUVXCspXe4En6IE389fRDVWSQTF9BqY8EFoza+Udhga3cAN/iUqmJZ3qkvOoaLNnmfpfBV/VkOAIPHLw5klFvLADLhMXMyfAcAgqtp4t1QgugRMNG4IRqlxVUE2EAe/moWoOoVhs7uVvu/wCYxV8o/AHs1vuv5lNBHTFkkqWiSAJwVhWA+T0u5mzv0Dc+WB3ovrOvERvR+xcPRcx3WFufOwNDoAIloPaJAA7R9N0InZ5w46qnVDZax2ZwyEF/WgAZp7VhqdBpMoM7jPnX/bd+Iq32LVy4isYmG1vjuUXSelSbWb1JBBaC6Pr5nB3nYX36oZvzlf7NX4oN3sHbvVOJAy5mu7bR2i7L2AeADg0+nAI5j6byYjjlEgA8QNy8qwzu22TbM2eETdegs2fhDcNYRnERUJzUoyk2F3zUBy945aZy9o5Au3VS1sAyBodY5WuFDhtqnMAe8NHtsR4hVOL2ZhX5O60ZnECnUDc1J5ac0tZme8dY2xkgR2LlSM2dhjHZZdzC6HN+aGXK5sMu64zAXguJaSwZg0uF244ywk5jyiTxsq3a1TiL+h8VVYfZmHa5roYbFp7bXA07HOGljganEgOLc1Ts+ybniwmzMM0dqHDV5dVzENbdpZ2CZOQ5wzMWg1ARFMdYFZjM7X2Jj98EF17s0gSJ11PwlaWlszDNAFQMgF2ch7SQBTLGublaZB6slwaXhrjU0ydpnbKwds4aIFQPyv7pg5HNgHMPZXIzQXEGECwVVhGYnhvuP+kK6dVp5u+O63n9Bvgs9idi4UkF3Ys4VOrq90jPkLGhpztt3rjssBy5zlKqbLwzgwPyghj2uLKgJDzIYQQPaMjJDzItTu3rHZAusBtJ2ctFVrRuu4R6Kx2nj6rafaxBcORkf6lkHbNwpEQ1pLCCW1JyVCTlynL2mdtsP0MUu03rD1ddjdjUOrcWvIdlB+eL4fLSWgZRLCH2doex2pcWtDTtxmcSHEnXuOHvgKN2Md9Vo8Wk/AH4rzHrnfWd6lI1D9Y+pQbDa9Wo91+rjkzKP1QbaMizw6NwBI8JKzJeeJ9Sug48T6oLraWDJaHEOPoAFS06paZbATue4iJPqoygsXY0ujOLcrSeaIp48fWDeQ/VU5CSC3qV2OGsxvP5D9UK7ExcCD4yT+iBhKUEmIxDjrP7+K4bEfr+ic3XJCDkxuSaF2AjdjAdfTzBpbnaHBwlpBMGeUIAYRuzh2a/3f8AMpq8GDaaLXhtAl1NxymGkOzs6xxvuaXZRuymJWdpuc0EA94QeYkGPUD0QSURZJd0W2SQA1NVwwXHiEZVoGVxToGR4hBzi2+1d9t34iiGj2lf7NX4rrFYc9c77bvxFENoHrK/2av4kFLCfJyRHUlddQUF7sxtDqG5xQzdVVzZurz/AD1tb58um+JhA7GazqyXCjJqUR2+rzNGYS/K4y5msgAgyZ0QAoHgm6g8EGkwdTD1AXPbh2EuruYA2iIB7oeDqBLiAbWGXRUG1qjXFgaKfZYwFzGNbmJEy6NXCQJ1sohRPBN1JQD5eSbIiepKfqTwQDOaiMezt+TPwNXTqJU+PonP5M/A1AAGpBnJFNoFJtEoIAE7gNyI6kp+oKAWF0GqfqCu20CgGyrktRpw5XPycoBi1NlRhw5SOHQB5UsqLFBL5OgFATOajPk5TOoFAIGrS9H3YbLSbWa3MalQucQCGsawRPaEiTpaeKpvk6YUCg0lehShsNpgGhVdJcwxUDvpOD8xIEAGJEyA5D7ZbSaMQ1tOmINHqyA3NlJdJble4Xgc+QVGcOnbQKB6TbJIinSsnQERdPTFx4hJJBNiR7V32z+JTNHbr/ZqfiCSSAGEoSSQIBNCSSBQmhMkgUJEJkkHbgpNpd4+DPwhJJAGCnlJJAgU4KSSB5TgpJIOibJNTJIOknlMkgYFdJJIHlO5JJA5SCSSBtyZJJBIEkkkH//Z"/>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sp>
        <p:nvSpPr>
          <p:cNvPr id="4" name="Rectangle 3"/>
          <p:cNvSpPr/>
          <p:nvPr/>
        </p:nvSpPr>
        <p:spPr>
          <a:xfrm>
            <a:off x="685800" y="1786166"/>
            <a:ext cx="7696200" cy="4309834"/>
          </a:xfrm>
          <a:prstGeom prst="rect">
            <a:avLst/>
          </a:prstGeom>
        </p:spPr>
        <p:txBody>
          <a:bodyPr wrap="square">
            <a:spAutoFit/>
          </a:bodyPr>
          <a:lstStyle/>
          <a:p>
            <a:pPr marL="342900" indent="-342900">
              <a:lnSpc>
                <a:spcPts val="3000"/>
              </a:lnSpc>
              <a:spcBef>
                <a:spcPts val="600"/>
              </a:spcBef>
              <a:spcAft>
                <a:spcPts val="600"/>
              </a:spcAft>
              <a:buClr>
                <a:schemeClr val="tx2">
                  <a:lumMod val="75000"/>
                </a:schemeClr>
              </a:buClr>
              <a:buSzPct val="65000"/>
              <a:buFont typeface="Wingdings" panose="05000000000000000000" pitchFamily="2" charset="2"/>
              <a:buChar char="q"/>
            </a:pPr>
            <a:r>
              <a:rPr lang="en-US" sz="2400" b="1" dirty="0">
                <a:solidFill>
                  <a:schemeClr val="tx2"/>
                </a:solidFill>
              </a:rPr>
              <a:t>Abnormalities of body structure or function </a:t>
            </a:r>
            <a:r>
              <a:rPr lang="en-US" sz="2400" b="1" dirty="0" smtClean="0">
                <a:solidFill>
                  <a:schemeClr val="tx2"/>
                </a:solidFill>
              </a:rPr>
              <a:t>that </a:t>
            </a:r>
            <a:r>
              <a:rPr lang="en-US" sz="2400" b="1" dirty="0">
                <a:solidFill>
                  <a:schemeClr val="tx2"/>
                </a:solidFill>
              </a:rPr>
              <a:t>are </a:t>
            </a:r>
            <a:r>
              <a:rPr lang="en-US" sz="2400" b="1" u="sng" dirty="0">
                <a:solidFill>
                  <a:schemeClr val="tx2"/>
                </a:solidFill>
              </a:rPr>
              <a:t>present at birth </a:t>
            </a:r>
            <a:r>
              <a:rPr lang="en-US" sz="2400" b="1" dirty="0">
                <a:solidFill>
                  <a:schemeClr val="tx2"/>
                </a:solidFill>
              </a:rPr>
              <a:t>and are of prenatal origin </a:t>
            </a:r>
            <a:endParaRPr lang="en-US" sz="2400" b="1" dirty="0" smtClean="0">
              <a:solidFill>
                <a:schemeClr val="tx2"/>
              </a:solidFill>
            </a:endParaRPr>
          </a:p>
          <a:p>
            <a:pPr marL="342900" indent="-342900">
              <a:lnSpc>
                <a:spcPts val="3000"/>
              </a:lnSpc>
              <a:spcBef>
                <a:spcPts val="600"/>
              </a:spcBef>
              <a:spcAft>
                <a:spcPts val="600"/>
              </a:spcAft>
              <a:buClr>
                <a:schemeClr val="tx2">
                  <a:lumMod val="75000"/>
                </a:schemeClr>
              </a:buClr>
              <a:buSzPct val="65000"/>
              <a:buFont typeface="Wingdings" panose="05000000000000000000" pitchFamily="2" charset="2"/>
              <a:buChar char="q"/>
            </a:pPr>
            <a:r>
              <a:rPr lang="en-US" sz="2400" b="1" dirty="0" smtClean="0">
                <a:solidFill>
                  <a:schemeClr val="tx2"/>
                </a:solidFill>
              </a:rPr>
              <a:t>Focus of this presentation is on abnormalities of body </a:t>
            </a:r>
            <a:r>
              <a:rPr lang="en-US" sz="2400" b="1" dirty="0">
                <a:solidFill>
                  <a:schemeClr val="tx2"/>
                </a:solidFill>
              </a:rPr>
              <a:t>structure  </a:t>
            </a:r>
            <a:r>
              <a:rPr lang="en-US" sz="2400" b="1" dirty="0" smtClean="0">
                <a:solidFill>
                  <a:schemeClr val="tx2"/>
                </a:solidFill>
              </a:rPr>
              <a:t>(Included </a:t>
            </a:r>
            <a:r>
              <a:rPr lang="en-US" sz="2400" b="1" dirty="0">
                <a:solidFill>
                  <a:schemeClr val="tx2"/>
                </a:solidFill>
              </a:rPr>
              <a:t>in </a:t>
            </a:r>
            <a:r>
              <a:rPr lang="en-US" sz="2400" b="1" dirty="0" smtClean="0">
                <a:solidFill>
                  <a:schemeClr val="tx2"/>
                </a:solidFill>
              </a:rPr>
              <a:t>Chapter </a:t>
            </a:r>
            <a:r>
              <a:rPr lang="en-US" sz="2400" b="1" dirty="0">
                <a:solidFill>
                  <a:schemeClr val="tx2"/>
                </a:solidFill>
              </a:rPr>
              <a:t>XVII of </a:t>
            </a:r>
            <a:r>
              <a:rPr lang="en-US" sz="2400" b="1" dirty="0" smtClean="0">
                <a:solidFill>
                  <a:schemeClr val="tx2"/>
                </a:solidFill>
              </a:rPr>
              <a:t>ICD-10 </a:t>
            </a:r>
            <a:r>
              <a:rPr lang="en-US" sz="2400" b="1" dirty="0">
                <a:solidFill>
                  <a:schemeClr val="tx2"/>
                </a:solidFill>
              </a:rPr>
              <a:t>Classification </a:t>
            </a:r>
            <a:r>
              <a:rPr lang="en-US" sz="2400" b="1" dirty="0" smtClean="0">
                <a:solidFill>
                  <a:schemeClr val="tx2"/>
                </a:solidFill>
              </a:rPr>
              <a:t> of Diseases)</a:t>
            </a:r>
            <a:r>
              <a:rPr lang="en-US" sz="2400" b="1" dirty="0">
                <a:solidFill>
                  <a:schemeClr val="tx2"/>
                </a:solidFill>
              </a:rPr>
              <a:t> </a:t>
            </a:r>
            <a:endParaRPr lang="en-US" sz="2400" b="1" dirty="0" smtClean="0">
              <a:solidFill>
                <a:schemeClr val="tx2"/>
              </a:solidFill>
            </a:endParaRPr>
          </a:p>
          <a:p>
            <a:pPr marL="342900" indent="-342900">
              <a:lnSpc>
                <a:spcPts val="3000"/>
              </a:lnSpc>
              <a:spcBef>
                <a:spcPts val="600"/>
              </a:spcBef>
              <a:spcAft>
                <a:spcPts val="600"/>
              </a:spcAft>
              <a:buClr>
                <a:schemeClr val="tx2">
                  <a:lumMod val="75000"/>
                </a:schemeClr>
              </a:buClr>
              <a:buSzPct val="65000"/>
              <a:buFont typeface="Wingdings" panose="05000000000000000000" pitchFamily="2" charset="2"/>
              <a:buChar char="q"/>
            </a:pPr>
            <a:r>
              <a:rPr lang="en-US" sz="2400" b="1" dirty="0" smtClean="0">
                <a:solidFill>
                  <a:schemeClr val="tx2"/>
                </a:solidFill>
              </a:rPr>
              <a:t>Sometimes </a:t>
            </a:r>
            <a:r>
              <a:rPr lang="en-US" sz="2400" b="1" dirty="0">
                <a:solidFill>
                  <a:schemeClr val="tx2"/>
                </a:solidFill>
              </a:rPr>
              <a:t>also </a:t>
            </a:r>
            <a:r>
              <a:rPr lang="en-US" sz="2400" b="1" dirty="0" smtClean="0">
                <a:solidFill>
                  <a:schemeClr val="tx2"/>
                </a:solidFill>
              </a:rPr>
              <a:t>called:</a:t>
            </a:r>
            <a:endParaRPr lang="en-US" sz="2400" b="1" dirty="0">
              <a:solidFill>
                <a:schemeClr val="tx2"/>
              </a:solidFill>
            </a:endParaRPr>
          </a:p>
          <a:p>
            <a:pPr marL="800100" lvl="1" indent="-342900">
              <a:lnSpc>
                <a:spcPts val="3000"/>
              </a:lnSpc>
              <a:spcBef>
                <a:spcPts val="600"/>
              </a:spcBef>
              <a:buClr>
                <a:schemeClr val="tx2">
                  <a:lumMod val="75000"/>
                </a:schemeClr>
              </a:buClr>
              <a:buSzPct val="65000"/>
              <a:buFont typeface="Arial" panose="020B0604020202020204" pitchFamily="34" charset="0"/>
              <a:buChar char="•"/>
            </a:pPr>
            <a:r>
              <a:rPr lang="en-US" sz="2400" b="1" dirty="0">
                <a:solidFill>
                  <a:schemeClr val="tx2"/>
                </a:solidFill>
              </a:rPr>
              <a:t>Congenital anomalies</a:t>
            </a:r>
          </a:p>
          <a:p>
            <a:pPr marL="800100" lvl="1" indent="-342900">
              <a:lnSpc>
                <a:spcPts val="3000"/>
              </a:lnSpc>
              <a:spcBef>
                <a:spcPts val="600"/>
              </a:spcBef>
              <a:buClr>
                <a:schemeClr val="tx2">
                  <a:lumMod val="75000"/>
                </a:schemeClr>
              </a:buClr>
              <a:buSzPct val="65000"/>
              <a:buFont typeface="Arial" panose="020B0604020202020204" pitchFamily="34" charset="0"/>
              <a:buChar char="•"/>
            </a:pPr>
            <a:r>
              <a:rPr lang="en-US" sz="2400" b="1" dirty="0">
                <a:solidFill>
                  <a:schemeClr val="tx2"/>
                </a:solidFill>
              </a:rPr>
              <a:t>Congenital abnormalities</a:t>
            </a:r>
          </a:p>
          <a:p>
            <a:pPr marL="800100" lvl="1" indent="-342900">
              <a:lnSpc>
                <a:spcPts val="3000"/>
              </a:lnSpc>
              <a:spcBef>
                <a:spcPts val="600"/>
              </a:spcBef>
              <a:buClr>
                <a:schemeClr val="tx2">
                  <a:lumMod val="75000"/>
                </a:schemeClr>
              </a:buClr>
              <a:buSzPct val="65000"/>
              <a:buFont typeface="Arial" panose="020B0604020202020204" pitchFamily="34" charset="0"/>
              <a:buChar char="•"/>
            </a:pPr>
            <a:r>
              <a:rPr lang="en-US" sz="2400" b="1" dirty="0">
                <a:solidFill>
                  <a:schemeClr val="tx2"/>
                </a:solidFill>
              </a:rPr>
              <a:t>Congenital </a:t>
            </a:r>
            <a:r>
              <a:rPr lang="en-US" sz="2400" b="1" dirty="0" smtClean="0">
                <a:solidFill>
                  <a:schemeClr val="tx2"/>
                </a:solidFill>
              </a:rPr>
              <a:t>malformations</a:t>
            </a:r>
            <a:endParaRPr lang="en-US" sz="2400" b="1" dirty="0">
              <a:solidFill>
                <a:schemeClr val="tx2"/>
              </a:solidFill>
            </a:endParaRPr>
          </a:p>
        </p:txBody>
      </p:sp>
    </p:spTree>
    <p:extLst>
      <p:ext uri="{BB962C8B-B14F-4D97-AF65-F5344CB8AC3E}">
        <p14:creationId xmlns:p14="http://schemas.microsoft.com/office/powerpoint/2010/main" val="294278299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idx="4294967295"/>
          </p:nvPr>
        </p:nvSpPr>
        <p:spPr>
          <a:xfrm>
            <a:off x="533400" y="384147"/>
            <a:ext cx="8229600" cy="838200"/>
          </a:xfrm>
          <a:prstGeom prst="rect">
            <a:avLst/>
          </a:prstGeom>
        </p:spPr>
        <p:txBody>
          <a:bodyPr>
            <a:noAutofit/>
          </a:bodyPr>
          <a:lstStyle/>
          <a:p>
            <a:pPr algn="ctr"/>
            <a:r>
              <a:rPr lang="en-US" sz="2800" b="1" dirty="0" smtClean="0">
                <a:solidFill>
                  <a:schemeClr val="tx2"/>
                </a:solidFill>
                <a:latin typeface="+mn-lt"/>
              </a:rPr>
              <a:t>Birth defects:  Classification</a:t>
            </a:r>
            <a:endParaRPr lang="en-US" sz="2800" b="1" dirty="0">
              <a:solidFill>
                <a:schemeClr val="tx2"/>
              </a:solidFill>
              <a:latin typeface="+mn-lt"/>
            </a:endParaRPr>
          </a:p>
        </p:txBody>
      </p:sp>
      <p:grpSp>
        <p:nvGrpSpPr>
          <p:cNvPr id="10" name="Group 9"/>
          <p:cNvGrpSpPr/>
          <p:nvPr/>
        </p:nvGrpSpPr>
        <p:grpSpPr>
          <a:xfrm>
            <a:off x="1107778" y="1612032"/>
            <a:ext cx="6893222" cy="4255368"/>
            <a:chOff x="1107778" y="1473159"/>
            <a:chExt cx="6893222" cy="4255368"/>
          </a:xfrm>
        </p:grpSpPr>
        <p:grpSp>
          <p:nvGrpSpPr>
            <p:cNvPr id="9" name="Group 8"/>
            <p:cNvGrpSpPr/>
            <p:nvPr/>
          </p:nvGrpSpPr>
          <p:grpSpPr>
            <a:xfrm>
              <a:off x="1107778" y="1473159"/>
              <a:ext cx="6893222" cy="4255368"/>
              <a:chOff x="1107778" y="1993032"/>
              <a:chExt cx="6893222" cy="4255368"/>
            </a:xfrm>
          </p:grpSpPr>
          <p:sp>
            <p:nvSpPr>
              <p:cNvPr id="3" name="Rettangolo arrotondato 2"/>
              <p:cNvSpPr/>
              <p:nvPr/>
            </p:nvSpPr>
            <p:spPr>
              <a:xfrm>
                <a:off x="1107778" y="1993032"/>
                <a:ext cx="3055839"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600" b="1" dirty="0" smtClean="0">
                  <a:solidFill>
                    <a:schemeClr val="tx2"/>
                  </a:solidFill>
                </a:endParaRPr>
              </a:p>
              <a:p>
                <a:pPr algn="ctr"/>
                <a:r>
                  <a:rPr lang="en-US" sz="2000" b="1" dirty="0" smtClean="0">
                    <a:solidFill>
                      <a:schemeClr val="tx2"/>
                    </a:solidFill>
                  </a:rPr>
                  <a:t>External</a:t>
                </a:r>
              </a:p>
              <a:p>
                <a:pPr algn="ctr"/>
                <a:r>
                  <a:rPr lang="en-US" sz="2000" b="1" dirty="0" smtClean="0">
                    <a:solidFill>
                      <a:schemeClr val="tx2"/>
                    </a:solidFill>
                  </a:rPr>
                  <a:t>Internal</a:t>
                </a:r>
              </a:p>
              <a:p>
                <a:pPr algn="ctr"/>
                <a:endParaRPr lang="en-US" sz="1600" b="1" dirty="0">
                  <a:solidFill>
                    <a:schemeClr val="tx2"/>
                  </a:solidFill>
                </a:endParaRPr>
              </a:p>
            </p:txBody>
          </p:sp>
          <p:sp>
            <p:nvSpPr>
              <p:cNvPr id="4" name="Rettangolo arrotondato 3"/>
              <p:cNvSpPr/>
              <p:nvPr/>
            </p:nvSpPr>
            <p:spPr>
              <a:xfrm>
                <a:off x="4945162" y="4276722"/>
                <a:ext cx="3055838" cy="1971678"/>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2400" b="1" dirty="0" smtClean="0">
                  <a:solidFill>
                    <a:schemeClr val="tx2"/>
                  </a:solidFill>
                </a:endParaRPr>
              </a:p>
              <a:p>
                <a:pPr algn="ctr"/>
                <a:r>
                  <a:rPr lang="en-US" sz="2400" b="1" u="sng" dirty="0" smtClean="0">
                    <a:solidFill>
                      <a:schemeClr val="tx2"/>
                    </a:solidFill>
                  </a:rPr>
                  <a:t>Clinical presentation</a:t>
                </a:r>
                <a:endParaRPr lang="en-US" sz="1600" b="1" u="sng" dirty="0" smtClean="0">
                  <a:solidFill>
                    <a:schemeClr val="tx2"/>
                  </a:solidFill>
                </a:endParaRPr>
              </a:p>
              <a:p>
                <a:pPr algn="ctr"/>
                <a:endParaRPr lang="en-US" sz="1600" b="1" dirty="0" smtClean="0">
                  <a:solidFill>
                    <a:schemeClr val="tx2"/>
                  </a:solidFill>
                </a:endParaRPr>
              </a:p>
              <a:p>
                <a:pPr algn="ctr"/>
                <a:r>
                  <a:rPr lang="en-US" sz="2000" b="1" dirty="0" smtClean="0">
                    <a:solidFill>
                      <a:schemeClr val="tx2"/>
                    </a:solidFill>
                  </a:rPr>
                  <a:t>Isolated</a:t>
                </a:r>
              </a:p>
              <a:p>
                <a:pPr algn="ctr"/>
                <a:r>
                  <a:rPr lang="en-US" sz="2000" b="1" dirty="0" smtClean="0">
                    <a:solidFill>
                      <a:schemeClr val="tx2"/>
                    </a:solidFill>
                  </a:rPr>
                  <a:t>Multiple</a:t>
                </a:r>
              </a:p>
              <a:p>
                <a:pPr algn="ctr"/>
                <a:endParaRPr lang="en-US" sz="2000" b="1" dirty="0" smtClean="0">
                  <a:solidFill>
                    <a:schemeClr val="tx2"/>
                  </a:solidFill>
                </a:endParaRPr>
              </a:p>
              <a:p>
                <a:pPr algn="ctr"/>
                <a:endParaRPr lang="en-US" sz="1600" b="1" dirty="0">
                  <a:solidFill>
                    <a:schemeClr val="tx2"/>
                  </a:solidFill>
                </a:endParaRPr>
              </a:p>
            </p:txBody>
          </p:sp>
          <p:sp>
            <p:nvSpPr>
              <p:cNvPr id="5" name="Rettangolo arrotondato 4"/>
              <p:cNvSpPr/>
              <p:nvPr/>
            </p:nvSpPr>
            <p:spPr>
              <a:xfrm>
                <a:off x="1135162" y="4276721"/>
                <a:ext cx="3055839"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u="sng" dirty="0" smtClean="0">
                    <a:solidFill>
                      <a:schemeClr val="tx2"/>
                    </a:solidFill>
                  </a:rPr>
                  <a:t>Health impact</a:t>
                </a:r>
                <a:endParaRPr lang="en-US" sz="1600" b="1" u="sng" dirty="0" smtClean="0">
                  <a:solidFill>
                    <a:schemeClr val="tx2"/>
                  </a:solidFill>
                </a:endParaRPr>
              </a:p>
              <a:p>
                <a:pPr algn="ctr"/>
                <a:endParaRPr lang="en-US" sz="1600" b="1" dirty="0" smtClean="0">
                  <a:solidFill>
                    <a:schemeClr val="tx2"/>
                  </a:solidFill>
                </a:endParaRPr>
              </a:p>
              <a:p>
                <a:pPr algn="ctr"/>
                <a:r>
                  <a:rPr lang="en-US" sz="2000" b="1" dirty="0" smtClean="0">
                    <a:solidFill>
                      <a:schemeClr val="tx2"/>
                    </a:solidFill>
                  </a:rPr>
                  <a:t>Major</a:t>
                </a:r>
              </a:p>
              <a:p>
                <a:pPr algn="ctr"/>
                <a:r>
                  <a:rPr lang="en-US" sz="2000" b="1" dirty="0" smtClean="0">
                    <a:solidFill>
                      <a:schemeClr val="tx2"/>
                    </a:solidFill>
                  </a:rPr>
                  <a:t>Minor</a:t>
                </a:r>
              </a:p>
              <a:p>
                <a:pPr algn="ctr"/>
                <a:endParaRPr lang="en-US" sz="1600" b="1" dirty="0">
                  <a:solidFill>
                    <a:schemeClr val="tx2"/>
                  </a:solidFill>
                </a:endParaRPr>
              </a:p>
            </p:txBody>
          </p:sp>
          <p:sp>
            <p:nvSpPr>
              <p:cNvPr id="6" name="Rettangolo arrotondato 5"/>
              <p:cNvSpPr/>
              <p:nvPr/>
            </p:nvSpPr>
            <p:spPr>
              <a:xfrm>
                <a:off x="4861122" y="2021996"/>
                <a:ext cx="3055840" cy="1971679"/>
              </a:xfrm>
              <a:prstGeom prst="round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en-US" sz="2400" b="1" u="sng" dirty="0" smtClean="0">
                    <a:solidFill>
                      <a:schemeClr val="tx2"/>
                    </a:solidFill>
                  </a:rPr>
                  <a:t>Pathogenesis</a:t>
                </a:r>
                <a:r>
                  <a:rPr lang="en-US" sz="1600" b="1" dirty="0" smtClean="0">
                    <a:solidFill>
                      <a:schemeClr val="tx2"/>
                    </a:solidFill>
                  </a:rPr>
                  <a:t> </a:t>
                </a:r>
              </a:p>
              <a:p>
                <a:pPr algn="ctr"/>
                <a:endParaRPr lang="en-US" sz="1600" b="1" dirty="0" smtClean="0">
                  <a:solidFill>
                    <a:schemeClr val="tx2"/>
                  </a:solidFill>
                </a:endParaRPr>
              </a:p>
              <a:p>
                <a:pPr algn="ctr"/>
                <a:r>
                  <a:rPr lang="en-US" sz="2000" b="1" dirty="0" smtClean="0">
                    <a:solidFill>
                      <a:schemeClr val="tx2"/>
                    </a:solidFill>
                  </a:rPr>
                  <a:t>Malformation</a:t>
                </a:r>
              </a:p>
              <a:p>
                <a:pPr algn="ctr"/>
                <a:r>
                  <a:rPr lang="en-US" sz="2000" b="1" dirty="0" smtClean="0">
                    <a:solidFill>
                      <a:schemeClr val="tx2"/>
                    </a:solidFill>
                  </a:rPr>
                  <a:t>Deformation</a:t>
                </a:r>
              </a:p>
              <a:p>
                <a:pPr algn="ctr"/>
                <a:r>
                  <a:rPr lang="en-US" sz="2000" b="1" dirty="0" smtClean="0">
                    <a:solidFill>
                      <a:schemeClr val="tx2"/>
                    </a:solidFill>
                  </a:rPr>
                  <a:t>Dysplasia</a:t>
                </a:r>
              </a:p>
              <a:p>
                <a:pPr algn="ctr"/>
                <a:r>
                  <a:rPr lang="en-US" sz="2000" b="1" dirty="0" smtClean="0">
                    <a:solidFill>
                      <a:schemeClr val="tx2"/>
                    </a:solidFill>
                  </a:rPr>
                  <a:t>Disruption</a:t>
                </a:r>
                <a:endParaRPr lang="en-US" sz="2000" b="1" dirty="0">
                  <a:solidFill>
                    <a:schemeClr val="tx2"/>
                  </a:solidFill>
                </a:endParaRPr>
              </a:p>
            </p:txBody>
          </p:sp>
        </p:grpSp>
        <p:sp>
          <p:nvSpPr>
            <p:cNvPr id="8" name="TextBox 7"/>
            <p:cNvSpPr txBox="1"/>
            <p:nvPr/>
          </p:nvSpPr>
          <p:spPr>
            <a:xfrm>
              <a:off x="1934414" y="1531988"/>
              <a:ext cx="1268424" cy="461665"/>
            </a:xfrm>
            <a:prstGeom prst="rect">
              <a:avLst/>
            </a:prstGeom>
            <a:noFill/>
          </p:spPr>
          <p:txBody>
            <a:bodyPr wrap="none" rtlCol="0">
              <a:spAutoFit/>
            </a:bodyPr>
            <a:lstStyle/>
            <a:p>
              <a:r>
                <a:rPr lang="en-US" sz="2400" b="1" u="sng" dirty="0">
                  <a:solidFill>
                    <a:schemeClr val="tx2"/>
                  </a:solidFill>
                </a:rPr>
                <a:t>Location</a:t>
              </a:r>
            </a:p>
          </p:txBody>
        </p:sp>
      </p:grpSp>
    </p:spTree>
    <p:extLst>
      <p:ext uri="{BB962C8B-B14F-4D97-AF65-F5344CB8AC3E}">
        <p14:creationId xmlns:p14="http://schemas.microsoft.com/office/powerpoint/2010/main" val="1300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09600"/>
            <a:ext cx="8229600" cy="1143000"/>
          </a:xfrm>
        </p:spPr>
        <p:txBody>
          <a:bodyPr anchor="ctr"/>
          <a:lstStyle/>
          <a:p>
            <a:pPr algn="ctr"/>
            <a:r>
              <a:rPr lang="en-US" sz="3200" dirty="0" smtClean="0">
                <a:solidFill>
                  <a:schemeClr val="tx2"/>
                </a:solidFill>
                <a:latin typeface="+mn-lt"/>
              </a:rPr>
              <a:t>Location of Birth Defects</a:t>
            </a:r>
            <a:endParaRPr lang="en-US" dirty="0">
              <a:solidFill>
                <a:schemeClr val="tx2"/>
              </a:solidFill>
              <a:latin typeface="+mn-lt"/>
            </a:endParaRPr>
          </a:p>
        </p:txBody>
      </p:sp>
      <p:sp>
        <p:nvSpPr>
          <p:cNvPr id="4" name="Content Placeholder 3"/>
          <p:cNvSpPr>
            <a:spLocks noGrp="1"/>
          </p:cNvSpPr>
          <p:nvPr>
            <p:ph idx="1"/>
          </p:nvPr>
        </p:nvSpPr>
        <p:spPr/>
        <p:txBody>
          <a:bodyPr/>
          <a:lstStyle/>
          <a:p>
            <a:pPr marL="0" indent="0">
              <a:buClr>
                <a:schemeClr val="tx2"/>
              </a:buClr>
              <a:buNone/>
            </a:pPr>
            <a:endParaRPr lang="en-US" dirty="0">
              <a:solidFill>
                <a:schemeClr val="tx2"/>
              </a:solidFill>
            </a:endParaRPr>
          </a:p>
          <a:p>
            <a:pPr marL="457200" lvl="1" indent="0">
              <a:buClr>
                <a:schemeClr val="tx2"/>
              </a:buClr>
              <a:buNone/>
            </a:pPr>
            <a:r>
              <a:rPr lang="en-US" sz="2400" b="1" dirty="0">
                <a:solidFill>
                  <a:schemeClr val="tx2"/>
                </a:solidFill>
              </a:rPr>
              <a:t>External: </a:t>
            </a:r>
            <a:endParaRPr lang="en-US" sz="2400" b="1" dirty="0" smtClean="0">
              <a:solidFill>
                <a:schemeClr val="tx2"/>
              </a:solidFill>
            </a:endParaRPr>
          </a:p>
          <a:p>
            <a:pPr lvl="2">
              <a:buClr>
                <a:schemeClr val="tx2"/>
              </a:buClr>
            </a:pPr>
            <a:r>
              <a:rPr lang="en-US" sz="2200" b="1" dirty="0" smtClean="0">
                <a:solidFill>
                  <a:schemeClr val="tx2"/>
                </a:solidFill>
              </a:rPr>
              <a:t>Example: Spina Bifida </a:t>
            </a:r>
            <a:endParaRPr lang="en-US" sz="2200" b="1" dirty="0">
              <a:solidFill>
                <a:schemeClr val="tx2"/>
              </a:solidFill>
            </a:endParaRPr>
          </a:p>
          <a:p>
            <a:pPr lvl="2">
              <a:buClr>
                <a:schemeClr val="tx2"/>
              </a:buClr>
            </a:pPr>
            <a:r>
              <a:rPr lang="en-US" sz="2400" b="1" dirty="0">
                <a:solidFill>
                  <a:schemeClr val="tx2"/>
                </a:solidFill>
              </a:rPr>
              <a:t>Easily recognizable at birth</a:t>
            </a:r>
          </a:p>
          <a:p>
            <a:pPr lvl="2">
              <a:buClr>
                <a:schemeClr val="tx2"/>
              </a:buClr>
            </a:pPr>
            <a:r>
              <a:rPr lang="en-US" sz="2400" b="1" dirty="0">
                <a:solidFill>
                  <a:schemeClr val="tx2"/>
                </a:solidFill>
              </a:rPr>
              <a:t>Best choice when starting a surveillance </a:t>
            </a:r>
            <a:r>
              <a:rPr lang="en-US" sz="2400" b="1" dirty="0" smtClean="0">
                <a:solidFill>
                  <a:schemeClr val="tx2"/>
                </a:solidFill>
              </a:rPr>
              <a:t>program</a:t>
            </a:r>
          </a:p>
          <a:p>
            <a:pPr marL="914400" lvl="2" indent="0">
              <a:buClr>
                <a:schemeClr val="tx2"/>
              </a:buClr>
              <a:buNone/>
            </a:pPr>
            <a:endParaRPr lang="en-US" sz="2400" b="1" dirty="0">
              <a:solidFill>
                <a:schemeClr val="tx2"/>
              </a:solidFill>
            </a:endParaRPr>
          </a:p>
          <a:p>
            <a:pPr marL="457200" lvl="1" indent="0">
              <a:buClr>
                <a:schemeClr val="tx2"/>
              </a:buClr>
              <a:buNone/>
            </a:pPr>
            <a:r>
              <a:rPr lang="en-US" sz="2400" b="1" dirty="0">
                <a:solidFill>
                  <a:schemeClr val="tx2"/>
                </a:solidFill>
              </a:rPr>
              <a:t>Internal</a:t>
            </a:r>
            <a:r>
              <a:rPr lang="en-US" sz="2400" b="1" dirty="0" smtClean="0">
                <a:solidFill>
                  <a:schemeClr val="tx2"/>
                </a:solidFill>
              </a:rPr>
              <a:t>:</a:t>
            </a:r>
          </a:p>
          <a:p>
            <a:pPr lvl="2">
              <a:buClr>
                <a:schemeClr val="tx2"/>
              </a:buClr>
            </a:pPr>
            <a:r>
              <a:rPr lang="en-US" sz="2200" b="1" dirty="0" smtClean="0">
                <a:solidFill>
                  <a:schemeClr val="tx2"/>
                </a:solidFill>
              </a:rPr>
              <a:t>Example: Tetralogy of Fallot</a:t>
            </a:r>
            <a:endParaRPr lang="en-US" sz="2200" b="1" dirty="0">
              <a:solidFill>
                <a:schemeClr val="tx2"/>
              </a:solidFill>
            </a:endParaRPr>
          </a:p>
          <a:p>
            <a:pPr lvl="2">
              <a:buClr>
                <a:schemeClr val="tx2"/>
              </a:buClr>
            </a:pPr>
            <a:r>
              <a:rPr lang="en-US" sz="2400" b="1" dirty="0">
                <a:solidFill>
                  <a:schemeClr val="tx2"/>
                </a:solidFill>
              </a:rPr>
              <a:t>Frequently delayed diagnosis</a:t>
            </a:r>
          </a:p>
          <a:p>
            <a:pPr lvl="2">
              <a:buClr>
                <a:schemeClr val="tx2"/>
              </a:buClr>
            </a:pPr>
            <a:r>
              <a:rPr lang="en-US" sz="2400" b="1" dirty="0">
                <a:solidFill>
                  <a:schemeClr val="tx2"/>
                </a:solidFill>
              </a:rPr>
              <a:t>Requires imaging and/or other technology</a:t>
            </a:r>
          </a:p>
          <a:p>
            <a:pPr marL="0" indent="0">
              <a:buClr>
                <a:schemeClr val="tx2"/>
              </a:buClr>
              <a:buNone/>
            </a:pPr>
            <a:endParaRPr lang="en-US" dirty="0">
              <a:solidFill>
                <a:schemeClr val="tx2"/>
              </a:solidFill>
            </a:endParaRPr>
          </a:p>
        </p:txBody>
      </p:sp>
    </p:spTree>
    <p:extLst>
      <p:ext uri="{BB962C8B-B14F-4D97-AF65-F5344CB8AC3E}">
        <p14:creationId xmlns:p14="http://schemas.microsoft.com/office/powerpoint/2010/main" val="334277357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457200"/>
            <a:ext cx="8229600" cy="1066800"/>
          </a:xfrm>
        </p:spPr>
        <p:txBody>
          <a:bodyPr anchor="ctr">
            <a:noAutofit/>
          </a:bodyPr>
          <a:lstStyle/>
          <a:p>
            <a:pPr algn="ctr"/>
            <a:r>
              <a:rPr lang="en-US" sz="3200" b="1" dirty="0">
                <a:solidFill>
                  <a:schemeClr val="tx2"/>
                </a:solidFill>
                <a:latin typeface="+mn-lt"/>
              </a:rPr>
              <a:t>Birth </a:t>
            </a:r>
            <a:r>
              <a:rPr lang="en-US" sz="3200" b="1" dirty="0" smtClean="0">
                <a:solidFill>
                  <a:schemeClr val="tx2"/>
                </a:solidFill>
                <a:latin typeface="+mn-lt"/>
              </a:rPr>
              <a:t>defects according to health impact</a:t>
            </a:r>
            <a:endParaRPr lang="en-US" sz="3200" dirty="0">
              <a:solidFill>
                <a:schemeClr val="tx2"/>
              </a:solidFill>
              <a:latin typeface="+mn-lt"/>
            </a:endParaRPr>
          </a:p>
        </p:txBody>
      </p:sp>
      <p:sp>
        <p:nvSpPr>
          <p:cNvPr id="3" name="Segnaposto contenuto 2"/>
          <p:cNvSpPr>
            <a:spLocks noGrp="1"/>
          </p:cNvSpPr>
          <p:nvPr>
            <p:ph idx="1"/>
          </p:nvPr>
        </p:nvSpPr>
        <p:spPr>
          <a:xfrm>
            <a:off x="457200" y="1219200"/>
            <a:ext cx="8229600" cy="4724400"/>
          </a:xfrm>
        </p:spPr>
        <p:txBody>
          <a:bodyPr anchor="ctr">
            <a:normAutofit/>
          </a:bodyPr>
          <a:lstStyle/>
          <a:p>
            <a:pPr marL="914400" lvl="2" indent="0">
              <a:buClr>
                <a:schemeClr val="tx2"/>
              </a:buClr>
              <a:buNone/>
            </a:pPr>
            <a:endParaRPr lang="en-US" sz="1800" dirty="0" smtClean="0">
              <a:solidFill>
                <a:schemeClr val="tx2"/>
              </a:solidFill>
            </a:endParaRPr>
          </a:p>
          <a:p>
            <a:pPr marL="57150" indent="0">
              <a:buClr>
                <a:schemeClr val="tx2"/>
              </a:buClr>
              <a:buNone/>
            </a:pPr>
            <a:r>
              <a:rPr lang="en-US" sz="2800" b="1" dirty="0" smtClean="0">
                <a:solidFill>
                  <a:schemeClr val="tx2"/>
                </a:solidFill>
              </a:rPr>
              <a:t>Major:  </a:t>
            </a:r>
          </a:p>
          <a:p>
            <a:pPr lvl="1">
              <a:buClr>
                <a:schemeClr val="tx2"/>
              </a:buClr>
              <a:buFont typeface="Arial" panose="020B0604020202020204" pitchFamily="34" charset="0"/>
              <a:buChar char="•"/>
            </a:pPr>
            <a:r>
              <a:rPr lang="en-US" sz="2400" b="1" dirty="0" smtClean="0">
                <a:solidFill>
                  <a:schemeClr val="tx2"/>
                </a:solidFill>
              </a:rPr>
              <a:t>Significant medical, cosmetic and social impact </a:t>
            </a:r>
          </a:p>
          <a:p>
            <a:pPr lvl="1">
              <a:buClr>
                <a:schemeClr val="tx2"/>
              </a:buClr>
              <a:buFont typeface="Arial" panose="020B0604020202020204" pitchFamily="34" charset="0"/>
              <a:buChar char="•"/>
            </a:pPr>
            <a:r>
              <a:rPr lang="en-US" sz="2400" b="1" dirty="0" smtClean="0">
                <a:solidFill>
                  <a:schemeClr val="tx2"/>
                </a:solidFill>
              </a:rPr>
              <a:t>Focus of care,  prevention  and  surveillance </a:t>
            </a:r>
          </a:p>
          <a:p>
            <a:pPr lvl="1">
              <a:buClr>
                <a:schemeClr val="tx2"/>
              </a:buClr>
              <a:buFont typeface="Arial" panose="020B0604020202020204" pitchFamily="34" charset="0"/>
              <a:buChar char="•"/>
            </a:pPr>
            <a:r>
              <a:rPr lang="en-US" sz="2400" b="1" dirty="0" smtClean="0">
                <a:solidFill>
                  <a:schemeClr val="tx2"/>
                </a:solidFill>
              </a:rPr>
              <a:t>Examples: spina bifida, cleft lip, </a:t>
            </a:r>
            <a:r>
              <a:rPr lang="en-US" sz="2400" b="1" dirty="0" err="1" smtClean="0">
                <a:solidFill>
                  <a:schemeClr val="tx2"/>
                </a:solidFill>
              </a:rPr>
              <a:t>amelia</a:t>
            </a:r>
            <a:endParaRPr lang="en-US" sz="2400" b="1" dirty="0" smtClean="0">
              <a:solidFill>
                <a:schemeClr val="tx2"/>
              </a:solidFill>
            </a:endParaRPr>
          </a:p>
          <a:p>
            <a:pPr marL="57150" indent="0">
              <a:buClr>
                <a:schemeClr val="tx2"/>
              </a:buClr>
              <a:buNone/>
            </a:pPr>
            <a:r>
              <a:rPr lang="en-US" sz="2800" b="1" dirty="0" smtClean="0">
                <a:solidFill>
                  <a:schemeClr val="tx2"/>
                </a:solidFill>
              </a:rPr>
              <a:t>Minor:  </a:t>
            </a:r>
          </a:p>
          <a:p>
            <a:pPr lvl="1">
              <a:buClr>
                <a:schemeClr val="tx2"/>
              </a:buClr>
              <a:buFont typeface="Arial" panose="020B0604020202020204" pitchFamily="34" charset="0"/>
              <a:buChar char="•"/>
            </a:pPr>
            <a:r>
              <a:rPr lang="en-US" sz="2400" b="1" dirty="0" smtClean="0">
                <a:solidFill>
                  <a:schemeClr val="tx2"/>
                </a:solidFill>
              </a:rPr>
              <a:t>No significant </a:t>
            </a:r>
            <a:r>
              <a:rPr lang="en-US" sz="2400" b="1" dirty="0">
                <a:solidFill>
                  <a:schemeClr val="tx2"/>
                </a:solidFill>
              </a:rPr>
              <a:t>medical, cosmetic and social impact </a:t>
            </a:r>
          </a:p>
          <a:p>
            <a:pPr lvl="1">
              <a:buClr>
                <a:schemeClr val="tx2"/>
              </a:buClr>
              <a:buFont typeface="Arial" panose="020B0604020202020204" pitchFamily="34" charset="0"/>
              <a:buChar char="•"/>
            </a:pPr>
            <a:r>
              <a:rPr lang="en-US" sz="2400" b="1" dirty="0" smtClean="0">
                <a:solidFill>
                  <a:schemeClr val="tx2"/>
                </a:solidFill>
              </a:rPr>
              <a:t>May accompany major malformations</a:t>
            </a:r>
          </a:p>
          <a:p>
            <a:pPr lvl="1">
              <a:buClr>
                <a:schemeClr val="tx2"/>
              </a:buClr>
              <a:buFont typeface="Arial" panose="020B0604020202020204" pitchFamily="34" charset="0"/>
              <a:buChar char="•"/>
            </a:pPr>
            <a:r>
              <a:rPr lang="en-US" sz="2400" b="1" dirty="0" smtClean="0">
                <a:solidFill>
                  <a:schemeClr val="tx2"/>
                </a:solidFill>
              </a:rPr>
              <a:t>May provide useful clues for diagnosing syndromes</a:t>
            </a:r>
          </a:p>
          <a:p>
            <a:pPr lvl="1">
              <a:buClr>
                <a:schemeClr val="tx2"/>
              </a:buClr>
              <a:buFont typeface="Arial" panose="020B0604020202020204" pitchFamily="34" charset="0"/>
              <a:buChar char="•"/>
            </a:pPr>
            <a:r>
              <a:rPr lang="en-US" sz="2400" b="1" dirty="0" smtClean="0">
                <a:solidFill>
                  <a:schemeClr val="tx2"/>
                </a:solidFill>
              </a:rPr>
              <a:t>Examples: clinodactyly, small nevi, lop ears</a:t>
            </a:r>
          </a:p>
          <a:p>
            <a:pPr>
              <a:buClr>
                <a:schemeClr val="tx2"/>
              </a:buClr>
              <a:buNone/>
            </a:pPr>
            <a:endParaRPr lang="en-US" sz="2000" dirty="0" smtClean="0">
              <a:solidFill>
                <a:schemeClr val="tx2"/>
              </a:solidFill>
            </a:endParaRPr>
          </a:p>
        </p:txBody>
      </p:sp>
    </p:spTree>
    <p:extLst>
      <p:ext uri="{BB962C8B-B14F-4D97-AF65-F5344CB8AC3E}">
        <p14:creationId xmlns:p14="http://schemas.microsoft.com/office/powerpoint/2010/main" val="71124153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NCHHSTP_PPT_dark(">
  <a:themeElements>
    <a:clrScheme name="NCBDD Dark PPT Colors">
      <a:dk1>
        <a:srgbClr val="FFC000"/>
      </a:dk1>
      <a:lt1>
        <a:srgbClr val="0F56DC"/>
      </a:lt1>
      <a:dk2>
        <a:srgbClr val="FFFFFF"/>
      </a:dk2>
      <a:lt2>
        <a:srgbClr val="FFFFFF"/>
      </a:lt2>
      <a:accent1>
        <a:srgbClr val="7CA295"/>
      </a:accent1>
      <a:accent2>
        <a:srgbClr val="8A343D"/>
      </a:accent2>
      <a:accent3>
        <a:srgbClr val="6639B7"/>
      </a:accent3>
      <a:accent4>
        <a:srgbClr val="D47B22"/>
      </a:accent4>
      <a:accent5>
        <a:srgbClr val="EAAB00"/>
      </a:accent5>
      <a:accent6>
        <a:srgbClr val="7F7F7F"/>
      </a:accent6>
      <a:hlink>
        <a:srgbClr val="007D57"/>
      </a:hlink>
      <a:folHlink>
        <a:srgbClr val="FFFF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CBDDD_PPT_light(">
  <a:themeElements>
    <a:clrScheme name="NCBDD Light PPT Colors">
      <a:dk1>
        <a:srgbClr val="0039A6"/>
      </a:dk1>
      <a:lt1>
        <a:srgbClr val="FFFFFF"/>
      </a:lt1>
      <a:dk2>
        <a:srgbClr val="3077FF"/>
      </a:dk2>
      <a:lt2>
        <a:srgbClr val="4B4B4B"/>
      </a:lt2>
      <a:accent1>
        <a:srgbClr val="0039A6"/>
      </a:accent1>
      <a:accent2>
        <a:srgbClr val="7CA295"/>
      </a:accent2>
      <a:accent3>
        <a:srgbClr val="8A343D"/>
      </a:accent3>
      <a:accent4>
        <a:srgbClr val="6639B7"/>
      </a:accent4>
      <a:accent5>
        <a:srgbClr val="D47B22"/>
      </a:accent5>
      <a:accent6>
        <a:srgbClr val="EAAB00"/>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5188</TotalTime>
  <Words>5492</Words>
  <Application>Microsoft Office PowerPoint</Application>
  <PresentationFormat>On-screen Show (4:3)</PresentationFormat>
  <Paragraphs>582</Paragraphs>
  <Slides>36</Slides>
  <Notes>36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36</vt:i4>
      </vt:variant>
    </vt:vector>
  </HeadingPairs>
  <TitlesOfParts>
    <vt:vector size="47" baseType="lpstr">
      <vt:lpstr>Arial</vt:lpstr>
      <vt:lpstr>Courier New</vt:lpstr>
      <vt:lpstr>Symbol</vt:lpstr>
      <vt:lpstr>Myriad Web Pro</vt:lpstr>
      <vt:lpstr>Tahoma</vt:lpstr>
      <vt:lpstr>Wingdings</vt:lpstr>
      <vt:lpstr>Calibri</vt:lpstr>
      <vt:lpstr>Calibri Light</vt:lpstr>
      <vt:lpstr>NCHHSTP_PPT_dark(</vt:lpstr>
      <vt:lpstr>NCBDDD_PPT_light(</vt:lpstr>
      <vt:lpstr>Office Theme</vt:lpstr>
      <vt:lpstr>PowerPoint Presentation</vt:lpstr>
      <vt:lpstr>Not all children are born healthy Congenital conditions</vt:lpstr>
      <vt:lpstr>Birth  defects: five “take home messages” </vt:lpstr>
      <vt:lpstr>Congenital conditions</vt:lpstr>
      <vt:lpstr>Birth defects: classification</vt:lpstr>
      <vt:lpstr>Birth defects: definition </vt:lpstr>
      <vt:lpstr>Birth defects:  Classification</vt:lpstr>
      <vt:lpstr>Location of Birth Defects</vt:lpstr>
      <vt:lpstr>Birth defects according to health impact</vt:lpstr>
      <vt:lpstr>PowerPoint Presentation</vt:lpstr>
      <vt:lpstr>PowerPoint Presentation</vt:lpstr>
      <vt:lpstr>PowerPoint Presentation</vt:lpstr>
      <vt:lpstr>PowerPoint Presentation</vt:lpstr>
      <vt:lpstr>Clinical presentation: Isolated and multiple defects </vt:lpstr>
      <vt:lpstr>Birth  defects: five “take home messages” </vt:lpstr>
      <vt:lpstr>Etiology of birth defects</vt:lpstr>
      <vt:lpstr>Examples of known modifiable risk factors for birth defects</vt:lpstr>
      <vt:lpstr>Birth  defects: five “take home messages” </vt:lpstr>
      <vt:lpstr>Risk factors and relative risks</vt:lpstr>
      <vt:lpstr>Etiologic  heterogeneity of spina bifida </vt:lpstr>
      <vt:lpstr>Important concepts related to risk factors</vt:lpstr>
      <vt:lpstr>Birth  defects: five “take home messages”</vt:lpstr>
      <vt:lpstr>One or more risk factor:  Effect  of primary prevention </vt:lpstr>
      <vt:lpstr>Hidden burden of birth defects</vt:lpstr>
      <vt:lpstr>Prevalence of birth defects</vt:lpstr>
      <vt:lpstr>Mortality</vt:lpstr>
      <vt:lpstr>Overall under – 5 year mortality (line) and % of deaths due to birth defects (bars) by WHO region and country income</vt:lpstr>
      <vt:lpstr>Accurate diagnosis</vt:lpstr>
      <vt:lpstr>Effective counseling</vt:lpstr>
      <vt:lpstr>Treatment Options</vt:lpstr>
      <vt:lpstr>Social integration issues</vt:lpstr>
      <vt:lpstr>Prevention opportunities</vt:lpstr>
      <vt:lpstr>Birth  defects: five “take home messages” </vt:lpstr>
      <vt:lpstr>Public health surveillance:  a necessary tool</vt:lpstr>
      <vt:lpstr> Acknowledgements</vt:lpstr>
      <vt:lpstr>Questions? If you have any questions, please send an email to birthdefectscount@listserv.cdc.gov</vt:lpstr>
    </vt:vector>
  </TitlesOfParts>
  <Company>CDC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dc:creator>
  <cp:lastModifiedBy>Dye, Laurel</cp:lastModifiedBy>
  <cp:revision>390</cp:revision>
  <cp:lastPrinted>2012-02-17T18:59:03Z</cp:lastPrinted>
  <dcterms:created xsi:type="dcterms:W3CDTF">2010-03-31T15:10:11Z</dcterms:created>
  <dcterms:modified xsi:type="dcterms:W3CDTF">2015-11-02T20:58:43Z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