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handoutMasterIdLst>
    <p:handoutMasterId r:id="rId18"/>
  </p:handoutMasterIdLst>
  <p:sldIdLst>
    <p:sldId id="280" r:id="rId3"/>
    <p:sldId id="270" r:id="rId4"/>
    <p:sldId id="272" r:id="rId5"/>
    <p:sldId id="273" r:id="rId6"/>
    <p:sldId id="265" r:id="rId7"/>
    <p:sldId id="274" r:id="rId8"/>
    <p:sldId id="263" r:id="rId9"/>
    <p:sldId id="261" r:id="rId10"/>
    <p:sldId id="266" r:id="rId11"/>
    <p:sldId id="275" r:id="rId12"/>
    <p:sldId id="260" r:id="rId13"/>
    <p:sldId id="259" r:id="rId14"/>
    <p:sldId id="279" r:id="rId15"/>
    <p:sldId id="277" r:id="rId16"/>
  </p:sldIdLst>
  <p:sldSz cx="9144000" cy="6858000" type="screen4x3"/>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2" autoAdjust="0"/>
    <p:restoredTop sz="60159" autoAdjust="0"/>
  </p:normalViewPr>
  <p:slideViewPr>
    <p:cSldViewPr>
      <p:cViewPr varScale="1">
        <p:scale>
          <a:sx n="68" d="100"/>
          <a:sy n="68" d="100"/>
        </p:scale>
        <p:origin x="-287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it-IT"/>
              <a:t>22/02/2016</a:t>
            </a:r>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B9F54005-0973-4426-8FCD-FA2B348C4903}" type="slidenum">
              <a:rPr lang="it-IT" smtClean="0"/>
              <a:pPr rtl="0"/>
              <a:t>‹N°›</a:t>
            </a:fld>
            <a:endParaRPr lang="it-IT"/>
          </a:p>
        </p:txBody>
      </p:sp>
    </p:spTree>
    <p:extLst>
      <p:ext uri="{BB962C8B-B14F-4D97-AF65-F5344CB8AC3E}">
        <p14:creationId xmlns:p14="http://schemas.microsoft.com/office/powerpoint/2010/main" xmlns="" val="1522173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l" rtl="0">
              <a:defRPr sz="1200"/>
            </a:lvl1pPr>
          </a:lstStyle>
          <a:p>
            <a:pPr rtl="0"/>
            <a:r>
              <a:rPr lang="it-IT"/>
              <a:t>22/02/2016</a:t>
            </a:r>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rtl="0"/>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rtl="0"/>
            <a:fld id="{BC39612A-0241-4F8B-9C4C-BF4793CA357C}" type="slidenum">
              <a:rPr lang="it-IT" smtClean="0"/>
              <a:pPr rtl="0"/>
              <a:t>‹N°›</a:t>
            </a:fld>
            <a:endParaRPr lang="it-IT"/>
          </a:p>
        </p:txBody>
      </p:sp>
    </p:spTree>
    <p:extLst>
      <p:ext uri="{BB962C8B-B14F-4D97-AF65-F5344CB8AC3E}">
        <p14:creationId xmlns:p14="http://schemas.microsoft.com/office/powerpoint/2010/main" xmlns="" val="423096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sz="1200" b="0" kern="1200" dirty="0">
                <a:solidFill>
                  <a:schemeClr val="tx1"/>
                </a:solidFill>
                <a:effectLst/>
                <a:latin typeface="+mn-lt"/>
                <a:ea typeface="+mn-ea"/>
                <a:cs typeface="+mn-cs"/>
              </a:rPr>
              <a:t>Cette présentation concerne l’hypospadias, qui est une malformation congénitale de l’urètre. Le terme congénital se réfère à une condition qui se produit au cours de la vie intra-utérine et qui peut être évidente à la naissance ou plus tard dans la vie.</a:t>
            </a:r>
            <a:endParaRPr lang="en-US" b="0" dirty="0"/>
          </a:p>
        </p:txBody>
      </p:sp>
      <p:sp>
        <p:nvSpPr>
          <p:cNvPr id="4" name="Slide Number Placeholder 3"/>
          <p:cNvSpPr>
            <a:spLocks noGrp="1"/>
          </p:cNvSpPr>
          <p:nvPr>
            <p:ph type="sldNum" sz="quarter" idx="10"/>
          </p:nvPr>
        </p:nvSpPr>
        <p:spPr/>
        <p:txBody>
          <a:bodyPr rtlCol="0"/>
          <a:lstStyle/>
          <a:p>
            <a:pPr rtl="0"/>
            <a:fld id="{BC39612A-0241-4F8B-9C4C-BF4793CA357C}" type="slidenum">
              <a:rPr lang="it-IT" smtClean="0"/>
              <a:pPr rtl="0"/>
              <a:t>1</a:t>
            </a:fld>
            <a:endParaRPr lang="it-IT"/>
          </a:p>
        </p:txBody>
      </p:sp>
    </p:spTree>
    <p:extLst>
      <p:ext uri="{BB962C8B-B14F-4D97-AF65-F5344CB8AC3E}">
        <p14:creationId xmlns:p14="http://schemas.microsoft.com/office/powerpoint/2010/main" xmlns="" val="201684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normAutofit/>
          </a:bodyPr>
          <a:lstStyle/>
          <a:p>
            <a:pPr rtl="0"/>
            <a:r>
              <a:rPr lang="fr-FR" sz="1200" b="0" kern="1200">
                <a:solidFill>
                  <a:schemeClr val="tx1"/>
                </a:solidFill>
                <a:effectLst/>
                <a:latin typeface="+mn-lt"/>
                <a:ea typeface="+mn-ea"/>
                <a:cs typeface="+mn-cs"/>
              </a:rPr>
              <a:t>L’hypospadias est une malformation congénitale commune qui se produit dans le cas d’environ 1 naissance vivante sur 300 d’enfants de sexe masculin. Une augmentation de la prévalence de l’hypospadias a été observée au cours des 25 dernières années dans certains pays, ce qui pourraient être dû à un </a:t>
            </a:r>
            <a:r>
              <a:rPr lang="fr-FR" sz="1200" b="0" strike="noStrike" kern="1200">
                <a:solidFill>
                  <a:schemeClr val="tx1"/>
                </a:solidFill>
                <a:effectLst/>
                <a:latin typeface="+mn-lt"/>
                <a:ea typeface="+mn-ea"/>
                <a:cs typeface="+mn-cs"/>
              </a:rPr>
              <a:t>meilleur</a:t>
            </a:r>
            <a:r>
              <a:rPr lang="fr-FR" sz="1200" b="0" kern="1200">
                <a:solidFill>
                  <a:schemeClr val="tx1"/>
                </a:solidFill>
                <a:effectLst/>
                <a:latin typeface="+mn-lt"/>
                <a:ea typeface="+mn-ea"/>
                <a:cs typeface="+mn-cs"/>
              </a:rPr>
              <a:t> dénombrement des sous-types plus légers d’hypospadias. Aux États-Unis, la prévalence est plus élevée parmi la population blanche non hispanique, en comparaison avec tous les autres groupes raciaux ou ethniques. Un risque accru de l’hypospadias a été associé aux perturbateurs endocriniens, à l’infertilité, aux techniques de reproduction artificielles, à certains anticonvulsivants, à l’hypertension, l’obésité et le diabète maternel(le).</a:t>
            </a:r>
            <a:endParaRPr lang="it-IT" b="0" dirty="0"/>
          </a:p>
        </p:txBody>
      </p:sp>
      <p:sp>
        <p:nvSpPr>
          <p:cNvPr id="4" name="Segnaposto numero diapositiva 3"/>
          <p:cNvSpPr>
            <a:spLocks noGrp="1"/>
          </p:cNvSpPr>
          <p:nvPr>
            <p:ph type="sldNum" sz="quarter" idx="10"/>
          </p:nvPr>
        </p:nvSpPr>
        <p:spPr/>
        <p:txBody>
          <a:bodyPr rtlCol="0"/>
          <a:lstStyle/>
          <a:p>
            <a:pPr rtl="0"/>
            <a:fld id="{74618584-A6DB-4EE9-BDBF-64876A29A2D7}" type="slidenum">
              <a:rPr lang="it-IT" smtClean="0"/>
              <a:pPr rtl="0"/>
              <a:t>10</a:t>
            </a:fld>
            <a:endParaRPr lang="it-IT"/>
          </a:p>
        </p:txBody>
      </p:sp>
    </p:spTree>
    <p:extLst>
      <p:ext uri="{BB962C8B-B14F-4D97-AF65-F5344CB8AC3E}">
        <p14:creationId xmlns:p14="http://schemas.microsoft.com/office/powerpoint/2010/main" xmlns="" val="3978533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a:solidFill>
                  <a:schemeClr val="tx1"/>
                </a:solidFill>
                <a:effectLst/>
                <a:latin typeface="+mn-lt"/>
                <a:ea typeface="+mn-ea"/>
                <a:cs typeface="+mn-cs"/>
              </a:rPr>
              <a:t>Cette diapositive répertorie les différents codes ICD-10 RCPH pour l’hypospadias. Veuillez noter que la chordées ne doit pas être codée car lorsqu’elle est isolée, elle est considérée comme une anomalie mineure et lorsqu’elle est associée à l’hypospadias, elle fait partie du phénotype. </a:t>
            </a:r>
          </a:p>
          <a:p>
            <a:pPr rtl="0"/>
            <a:endParaRPr lang="en-US" dirty="0"/>
          </a:p>
        </p:txBody>
      </p:sp>
      <p:sp>
        <p:nvSpPr>
          <p:cNvPr id="4" name="Slide Number Placeholder 3"/>
          <p:cNvSpPr>
            <a:spLocks noGrp="1"/>
          </p:cNvSpPr>
          <p:nvPr>
            <p:ph type="sldNum" sz="quarter" idx="10"/>
          </p:nvPr>
        </p:nvSpPr>
        <p:spPr/>
        <p:txBody>
          <a:bodyPr rtlCol="0"/>
          <a:lstStyle/>
          <a:p>
            <a:pPr rtl="0"/>
            <a:fld id="{BC39612A-0241-4F8B-9C4C-BF4793CA357C}" type="slidenum">
              <a:rPr lang="it-IT" smtClean="0"/>
              <a:pPr rtl="0"/>
              <a:t>11</a:t>
            </a:fld>
            <a:endParaRPr lang="it-IT"/>
          </a:p>
        </p:txBody>
      </p:sp>
    </p:spTree>
    <p:extLst>
      <p:ext uri="{BB962C8B-B14F-4D97-AF65-F5344CB8AC3E}">
        <p14:creationId xmlns:p14="http://schemas.microsoft.com/office/powerpoint/2010/main" xmlns="" val="2920884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a:solidFill>
                  <a:schemeClr val="tx1"/>
                </a:solidFill>
                <a:effectLst/>
                <a:latin typeface="+mn-lt"/>
                <a:ea typeface="+mn-ea"/>
                <a:cs typeface="+mn-cs"/>
              </a:rPr>
              <a:t>Veuillez noter qu’étant donné que le système de codification ICD-10 ne fournit pas de codes pour chaque sous-type spécifique d’hypospadias, des codes d’extension définis localement pourraient être utilisés pour améliorer la précision du codage. Dans les programmes qui incluent les anomalies mineures, la chordée isolée, une anomalie mineure, pourrait peut être codée à l’aide d’un code d’extension </a:t>
            </a:r>
            <a:r>
              <a:rPr lang="fr-FR" sz="1200" b="0" strike="sngStrike" kern="1200">
                <a:solidFill>
                  <a:schemeClr val="tx1"/>
                </a:solidFill>
                <a:effectLst/>
                <a:latin typeface="+mn-lt"/>
                <a:ea typeface="+mn-ea"/>
                <a:cs typeface="+mn-cs"/>
              </a:rPr>
              <a:t>s</a:t>
            </a:r>
            <a:r>
              <a:rPr lang="fr-FR" sz="1200" b="0" strike="noStrike" kern="1200">
                <a:solidFill>
                  <a:schemeClr val="tx1"/>
                </a:solidFill>
                <a:effectLst/>
                <a:latin typeface="+mn-lt"/>
                <a:ea typeface="+mn-ea"/>
                <a:cs typeface="+mn-cs"/>
              </a:rPr>
              <a:t> comme Q54.4</a:t>
            </a:r>
            <a:r>
              <a:rPr lang="fr-FR" sz="1200" b="0" kern="1200">
                <a:solidFill>
                  <a:schemeClr val="tx1"/>
                </a:solidFill>
                <a:effectLst/>
                <a:latin typeface="+mn-lt"/>
                <a:ea typeface="+mn-ea"/>
                <a:cs typeface="+mn-cs"/>
              </a:rPr>
              <a:t>. Il est important de souligner que lorsque les organes génitaux ambigus sont codés, l’hypospadias ne doit pas être codé.</a:t>
            </a:r>
          </a:p>
          <a:p>
            <a:pPr rtl="0"/>
            <a:endParaRPr lang="en-US" dirty="0"/>
          </a:p>
        </p:txBody>
      </p:sp>
      <p:sp>
        <p:nvSpPr>
          <p:cNvPr id="4" name="Slide Number Placeholder 3"/>
          <p:cNvSpPr>
            <a:spLocks noGrp="1"/>
          </p:cNvSpPr>
          <p:nvPr>
            <p:ph type="sldNum" sz="quarter" idx="10"/>
          </p:nvPr>
        </p:nvSpPr>
        <p:spPr/>
        <p:txBody>
          <a:bodyPr rtlCol="0"/>
          <a:lstStyle/>
          <a:p>
            <a:pPr rtl="0"/>
            <a:fld id="{BC39612A-0241-4F8B-9C4C-BF4793CA357C}" type="slidenum">
              <a:rPr lang="it-IT" smtClean="0"/>
              <a:pPr rtl="0"/>
              <a:t>12</a:t>
            </a:fld>
            <a:endParaRPr lang="it-IT"/>
          </a:p>
        </p:txBody>
      </p:sp>
    </p:spTree>
    <p:extLst>
      <p:ext uri="{BB962C8B-B14F-4D97-AF65-F5344CB8AC3E}">
        <p14:creationId xmlns:p14="http://schemas.microsoft.com/office/powerpoint/2010/main" xmlns="" val="1587610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sz="1200" kern="1200">
                <a:solidFill>
                  <a:schemeClr val="tx1"/>
                </a:solidFill>
                <a:effectLst/>
                <a:latin typeface="+mn-lt"/>
                <a:ea typeface="+mn-ea"/>
                <a:cs typeface="+mn-cs"/>
              </a:rPr>
              <a:t>Pour votre commodité, nous avons fourni les références énumérées sur les diapositives 4 et 10.</a:t>
            </a:r>
            <a:endParaRPr lang="en-US" dirty="0"/>
          </a:p>
        </p:txBody>
      </p:sp>
      <p:sp>
        <p:nvSpPr>
          <p:cNvPr id="4" name="Slide Number Placeholder 3"/>
          <p:cNvSpPr>
            <a:spLocks noGrp="1"/>
          </p:cNvSpPr>
          <p:nvPr>
            <p:ph type="sldNum" sz="quarter" idx="10"/>
          </p:nvPr>
        </p:nvSpPr>
        <p:spPr/>
        <p:txBody>
          <a:bodyPr rtlCol="0"/>
          <a:lstStyle/>
          <a:p>
            <a:pPr rtl="0"/>
            <a:fld id="{BC39612A-0241-4F8B-9C4C-BF4793CA357C}" type="slidenum">
              <a:rPr lang="it-IT" smtClean="0"/>
              <a:pPr rtl="0"/>
              <a:t>13</a:t>
            </a:fld>
            <a:endParaRPr lang="it-IT"/>
          </a:p>
        </p:txBody>
      </p:sp>
    </p:spTree>
    <p:extLst>
      <p:ext uri="{BB962C8B-B14F-4D97-AF65-F5344CB8AC3E}">
        <p14:creationId xmlns:p14="http://schemas.microsoft.com/office/powerpoint/2010/main" xmlns="" val="2270491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a:t>Merci beaucoup d’avoir écouté cette présentation.  Nous espérons que vous l’avez appréciée.  Si vous avez des questions, veuillez envoyer un e-mail à centre@icbdsr.org ou à birthdefectscount@cdc.gov</a:t>
            </a:r>
          </a:p>
          <a:p>
            <a:pPr rtl="0"/>
            <a:endParaRPr lang="en-US" dirty="0"/>
          </a:p>
          <a:p>
            <a:pPr rtl="0"/>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rtl="0"/>
            <a:endParaRPr lang="en-US" dirty="0"/>
          </a:p>
        </p:txBody>
      </p:sp>
      <p:sp>
        <p:nvSpPr>
          <p:cNvPr id="4" name="Slide Number Placeholder 3"/>
          <p:cNvSpPr>
            <a:spLocks noGrp="1"/>
          </p:cNvSpPr>
          <p:nvPr>
            <p:ph type="sldNum" sz="quarter" idx="10"/>
          </p:nvPr>
        </p:nvSpPr>
        <p:spPr/>
        <p:txBody>
          <a:bodyPr rtlCol="0"/>
          <a:lstStyle/>
          <a:p>
            <a:pPr rtl="0"/>
            <a:fld id="{D61FF01C-BD9D-44A6-9902-0DD383E02C4A}" type="slidenum">
              <a:rPr lang="it-IT" smtClean="0"/>
              <a:pPr rtl="0"/>
              <a:t>14</a:t>
            </a:fld>
            <a:endParaRPr lang="it-IT"/>
          </a:p>
        </p:txBody>
      </p:sp>
    </p:spTree>
    <p:extLst>
      <p:ext uri="{BB962C8B-B14F-4D97-AF65-F5344CB8AC3E}">
        <p14:creationId xmlns:p14="http://schemas.microsoft.com/office/powerpoint/2010/main" xmlns="" val="231073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À la fin de cette présentation, vous serez en mesure de décrire les manifestations cliniques </a:t>
            </a:r>
            <a:r>
              <a:rPr lang="fr-FR" sz="1200" b="0" kern="1200">
                <a:solidFill>
                  <a:schemeClr val="tx1"/>
                </a:solidFill>
                <a:effectLst/>
                <a:latin typeface="+mn-lt"/>
                <a:ea typeface="+mn-ea"/>
                <a:cs typeface="+mn-cs"/>
              </a:rPr>
              <a:t>de l’hypospadias, de comprendre ses principales caractéristiques épidémiologiques</a:t>
            </a:r>
            <a:r>
              <a:rPr lang="fr-FR" sz="1200" kern="1200">
                <a:solidFill>
                  <a:schemeClr val="tx1"/>
                </a:solidFill>
                <a:effectLst/>
                <a:latin typeface="+mn-lt"/>
                <a:ea typeface="+mn-ea"/>
                <a:cs typeface="+mn-cs"/>
              </a:rPr>
              <a:t>, d’appliquer les conseils relatifs au codage et au signalement des cas, et d’améliorer vos connaissances et votre pratique de la surveillance de l’hypospadias.</a:t>
            </a:r>
          </a:p>
          <a:p>
            <a:pPr rtl="0"/>
            <a:endParaRPr lang="en-US" dirty="0"/>
          </a:p>
        </p:txBody>
      </p:sp>
      <p:sp>
        <p:nvSpPr>
          <p:cNvPr id="4" name="Slide Number Placeholder 3"/>
          <p:cNvSpPr>
            <a:spLocks noGrp="1"/>
          </p:cNvSpPr>
          <p:nvPr>
            <p:ph type="sldNum" sz="quarter" idx="10"/>
          </p:nvPr>
        </p:nvSpPr>
        <p:spPr/>
        <p:txBody>
          <a:bodyPr rtlCol="0"/>
          <a:lstStyle/>
          <a:p>
            <a:pPr rtl="0"/>
            <a:fld id="{BC39612A-0241-4F8B-9C4C-BF4793CA357C}" type="slidenum">
              <a:rPr lang="it-IT" smtClean="0"/>
              <a:pPr rtl="0"/>
              <a:t>2</a:t>
            </a:fld>
            <a:endParaRPr lang="it-IT"/>
          </a:p>
        </p:txBody>
      </p:sp>
    </p:spTree>
    <p:extLst>
      <p:ext uri="{BB962C8B-B14F-4D97-AF65-F5344CB8AC3E}">
        <p14:creationId xmlns:p14="http://schemas.microsoft.com/office/powerpoint/2010/main" xmlns="" val="167495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a:solidFill>
                  <a:schemeClr val="tx1"/>
                </a:solidFill>
                <a:effectLst/>
                <a:latin typeface="+mn-lt"/>
                <a:ea typeface="+mn-ea"/>
                <a:cs typeface="+mn-cs"/>
              </a:rPr>
              <a:t>L’Hypospadias est une anomalie congénitale commune de l’urètre </a:t>
            </a:r>
            <a:r>
              <a:rPr lang="fr-FR" sz="1200" b="0" strike="noStrike" kern="1200">
                <a:solidFill>
                  <a:schemeClr val="tx1"/>
                </a:solidFill>
                <a:effectLst/>
                <a:latin typeface="+mn-lt"/>
                <a:ea typeface="+mn-ea"/>
                <a:cs typeface="+mn-cs"/>
              </a:rPr>
              <a:t>pénien masculin.</a:t>
            </a:r>
            <a:r>
              <a:rPr lang="fr-FR" sz="1200" b="0" kern="1200">
                <a:solidFill>
                  <a:schemeClr val="tx1"/>
                </a:solidFill>
                <a:effectLst/>
                <a:latin typeface="+mn-lt"/>
                <a:ea typeface="+mn-ea"/>
                <a:cs typeface="+mn-cs"/>
              </a:rPr>
              <a:t> L’ouverture de l’urètre (ou le méat urétral), qui se trouve normalement à l’extrémité du pénis, s’ouvre sur la face ventrale (en dessous) du pénis. Dans les cas graves, l’urètre s’ouvre à la base du scrotum et la face ventrale du pénis est raccourcie. Le raccourcissement de la face ventrale du pénis dans le cas de l’hypospadias peut se traduire par une chordée. En effet, la chordée est une pathologie congénitale résultant d’un développement anormal du pénis dans laquelle la tête du pénis est courbée vers le bas ou vers le haut, à la jonction entre la tête et le corps du pénis. </a:t>
            </a:r>
            <a:r>
              <a:rPr lang="fr-FR" sz="1200" b="0" strike="noStrike" kern="1200">
                <a:solidFill>
                  <a:schemeClr val="tx1"/>
                </a:solidFill>
                <a:effectLst/>
                <a:latin typeface="+mn-lt"/>
                <a:ea typeface="+mn-ea"/>
                <a:cs typeface="+mn-cs"/>
              </a:rPr>
              <a:t>Généralement</a:t>
            </a:r>
            <a:r>
              <a:rPr lang="fr-FR" sz="1200" b="0" kern="1200">
                <a:solidFill>
                  <a:schemeClr val="tx1"/>
                </a:solidFill>
                <a:effectLst/>
                <a:latin typeface="+mn-lt"/>
                <a:ea typeface="+mn-ea"/>
                <a:cs typeface="+mn-cs"/>
              </a:rPr>
              <a:t>, la chordée est associée à un hypospadias, mais peut être présente chez des garçons dont le méat urétral est normalement positionné.</a:t>
            </a:r>
          </a:p>
          <a:p>
            <a:pPr rtl="0"/>
            <a:r>
              <a:rPr lang="fr-FR"/>
              <a:t> </a:t>
            </a:r>
            <a:endParaRPr lang="en-US" dirty="0"/>
          </a:p>
        </p:txBody>
      </p:sp>
      <p:sp>
        <p:nvSpPr>
          <p:cNvPr id="4" name="Slide Number Placeholder 3"/>
          <p:cNvSpPr>
            <a:spLocks noGrp="1"/>
          </p:cNvSpPr>
          <p:nvPr>
            <p:ph type="sldNum" sz="quarter" idx="10"/>
          </p:nvPr>
        </p:nvSpPr>
        <p:spPr/>
        <p:txBody>
          <a:bodyPr rtlCol="0"/>
          <a:lstStyle/>
          <a:p>
            <a:pPr rtl="0"/>
            <a:fld id="{BC39612A-0241-4F8B-9C4C-BF4793CA357C}" type="slidenum">
              <a:rPr lang="it-IT" smtClean="0"/>
              <a:pPr rtl="0"/>
              <a:t>3</a:t>
            </a:fld>
            <a:endParaRPr lang="it-IT"/>
          </a:p>
        </p:txBody>
      </p:sp>
    </p:spTree>
    <p:extLst>
      <p:ext uri="{BB962C8B-B14F-4D97-AF65-F5344CB8AC3E}">
        <p14:creationId xmlns:p14="http://schemas.microsoft.com/office/powerpoint/2010/main" xmlns="" val="1636060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L’hypospadias est classé selon la </a:t>
            </a:r>
            <a:r>
              <a:rPr lang="fr-FR" sz="1200" b="0" kern="1200">
                <a:solidFill>
                  <a:schemeClr val="tx1"/>
                </a:solidFill>
                <a:effectLst/>
                <a:latin typeface="+mn-lt"/>
                <a:ea typeface="+mn-ea"/>
                <a:cs typeface="+mn-cs"/>
              </a:rPr>
              <a:t>position du méat sur le pénis, au premier, deuxième ou troisième degré. En cas de premier degré, le méat urétral est situé sur le gland (hypospadias glandulaire) ou la couronne (hypospadias coronal). En cas de second degré, le méat urétral est situé dans le sillon balano-préputial ou le sillon coronal (hypospadias sous-coronal) ou dans le corps du pénis (hypospadias pénien distal, pénien et pénien proximal). En cas de troisième degré, le méat urétral est situé à la jonction entre le pénis et le scrotum (hypospadias pénoscrotal ou scrotal) ou le périnée (hypospadias périnéoscrotal, périnéal ou pseudovaginal).</a:t>
            </a:r>
          </a:p>
          <a:p>
            <a:pPr rtl="0"/>
            <a:endParaRPr lang="en-US" b="0" dirty="0"/>
          </a:p>
        </p:txBody>
      </p:sp>
      <p:sp>
        <p:nvSpPr>
          <p:cNvPr id="4" name="Slide Number Placeholder 3"/>
          <p:cNvSpPr>
            <a:spLocks noGrp="1"/>
          </p:cNvSpPr>
          <p:nvPr>
            <p:ph type="sldNum" sz="quarter" idx="10"/>
          </p:nvPr>
        </p:nvSpPr>
        <p:spPr/>
        <p:txBody>
          <a:bodyPr rtlCol="0"/>
          <a:lstStyle/>
          <a:p>
            <a:pPr rtl="0"/>
            <a:fld id="{BC39612A-0241-4F8B-9C4C-BF4793CA357C}" type="slidenum">
              <a:rPr lang="it-IT" smtClean="0"/>
              <a:pPr rtl="0"/>
              <a:t>4</a:t>
            </a:fld>
            <a:endParaRPr lang="it-IT"/>
          </a:p>
        </p:txBody>
      </p:sp>
    </p:spTree>
    <p:extLst>
      <p:ext uri="{BB962C8B-B14F-4D97-AF65-F5344CB8AC3E}">
        <p14:creationId xmlns:p14="http://schemas.microsoft.com/office/powerpoint/2010/main" xmlns="" val="414559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sz="1200" b="0" kern="1200">
                <a:solidFill>
                  <a:schemeClr val="tx1"/>
                </a:solidFill>
                <a:effectLst/>
                <a:latin typeface="+mn-lt"/>
                <a:ea typeface="+mn-ea"/>
                <a:cs typeface="+mn-cs"/>
              </a:rPr>
              <a:t>L’hypospadias se produit au cours du </a:t>
            </a:r>
            <a:r>
              <a:rPr lang="fr-FR" sz="1200" b="0" strike="noStrike" kern="1200">
                <a:solidFill>
                  <a:schemeClr val="tx1"/>
                </a:solidFill>
                <a:effectLst/>
                <a:latin typeface="+mn-lt"/>
                <a:ea typeface="+mn-ea"/>
                <a:cs typeface="+mn-cs"/>
              </a:rPr>
              <a:t>développement fœtal</a:t>
            </a:r>
            <a:r>
              <a:rPr lang="fr-FR" sz="1200" b="0" kern="1200">
                <a:solidFill>
                  <a:schemeClr val="tx1"/>
                </a:solidFill>
                <a:effectLst/>
                <a:latin typeface="+mn-lt"/>
                <a:ea typeface="+mn-ea"/>
                <a:cs typeface="+mn-cs"/>
              </a:rPr>
              <a:t>. Le développement du pénis est influencé par les hormones sécrétées par les testicules du fœtus. La fluctuation de ces hormones peut affecter le développement de l’urètre et du prépuce et conduire à un hypospadias. La raison de ces fluctuations n’est pas toujours claire et la cause est généralement inconnue. En outre, bien que l’hypospadias survienne le plus souvent comme un défaut isolé, il peut être associé à d’autres troubles structuraux tels que les testicules non descendus (cryptorchidie), une hernie dans la région de l’aine (hernie inguinale), ou le reflux de l’urine depuis l’uretère jusqu'à la vessie (reflux vésico-urétéral). </a:t>
            </a:r>
            <a:r>
              <a:rPr lang="fr-FR" b="0"/>
              <a:t>Les hypospadias peuvent également faire partie des syndromes reconnus.</a:t>
            </a:r>
            <a:endParaRPr lang="en-US" b="0" dirty="0"/>
          </a:p>
        </p:txBody>
      </p:sp>
      <p:sp>
        <p:nvSpPr>
          <p:cNvPr id="4" name="Slide Number Placeholder 3"/>
          <p:cNvSpPr>
            <a:spLocks noGrp="1"/>
          </p:cNvSpPr>
          <p:nvPr>
            <p:ph type="sldNum" sz="quarter" idx="10"/>
          </p:nvPr>
        </p:nvSpPr>
        <p:spPr/>
        <p:txBody>
          <a:bodyPr rtlCol="0"/>
          <a:lstStyle/>
          <a:p>
            <a:pPr rtl="0"/>
            <a:fld id="{BC39612A-0241-4F8B-9C4C-BF4793CA357C}" type="slidenum">
              <a:rPr lang="it-IT" smtClean="0"/>
              <a:pPr rtl="0"/>
              <a:t>5</a:t>
            </a:fld>
            <a:endParaRPr lang="it-IT"/>
          </a:p>
        </p:txBody>
      </p:sp>
    </p:spTree>
    <p:extLst>
      <p:ext uri="{BB962C8B-B14F-4D97-AF65-F5344CB8AC3E}">
        <p14:creationId xmlns:p14="http://schemas.microsoft.com/office/powerpoint/2010/main" xmlns="" val="191582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a:solidFill>
                  <a:schemeClr val="tx1"/>
                </a:solidFill>
                <a:effectLst/>
                <a:latin typeface="+mn-lt"/>
                <a:ea typeface="+mn-ea"/>
                <a:cs typeface="+mn-cs"/>
              </a:rPr>
              <a:t>Les hommes ayant un hypospadias ont généralement une redondance du prépuce sur la face dorsale du pénis et une déficience sur la face ventrale. Comme indiqué précédemment, les hypospadias peuvent être accompagnés d’une chordée</a:t>
            </a:r>
            <a:r>
              <a:rPr lang="en" sz="1200" b="1" kern="1200">
                <a:solidFill>
                  <a:schemeClr val="tx1"/>
                </a:solidFill>
                <a:effectLst/>
                <a:latin typeface="+mn-lt"/>
                <a:ea typeface="+mn-ea"/>
                <a:cs typeface="+mn-cs"/>
              </a:rPr>
              <a:t> </a:t>
            </a:r>
            <a:r>
              <a:rPr lang="en" sz="1200" b="0" kern="1200">
                <a:solidFill>
                  <a:schemeClr val="tx1"/>
                </a:solidFill>
                <a:effectLst/>
                <a:latin typeface="+mn-lt"/>
                <a:ea typeface="+mn-ea"/>
                <a:cs typeface="+mn-cs"/>
              </a:rPr>
              <a:t>: une courbe (descendante) ventrale du pénis, qui peut résulter de la limitation cutanée ou fibreuse. Toutefois, il convient de noter que la courbure du pénis peut survenir sans hypospadias.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kern="1200">
                <a:solidFill>
                  <a:schemeClr val="tx1"/>
                </a:solidFill>
                <a:effectLst/>
                <a:latin typeface="+mn-lt"/>
                <a:ea typeface="+mn-ea"/>
                <a:cs typeface="+mn-cs"/>
              </a:rPr>
              <a:t>(Note : les « sous-types graves », tels que mentionnés dans la diapositive qui suit, incluent l’hypospadias périnéal (pseudovaginal), qui n’entraîne pas de chordée.  En revanche, la chordée est parfois même associée à un hypospadias de premier degré. Pour cette raison, je l’ai changée pour la laisser ouverte.)</a:t>
            </a:r>
          </a:p>
          <a:p>
            <a:pPr rtl="0"/>
            <a:endParaRPr lang="en-US" b="0" dirty="0"/>
          </a:p>
        </p:txBody>
      </p:sp>
      <p:sp>
        <p:nvSpPr>
          <p:cNvPr id="4" name="Slide Number Placeholder 3"/>
          <p:cNvSpPr>
            <a:spLocks noGrp="1"/>
          </p:cNvSpPr>
          <p:nvPr>
            <p:ph type="sldNum" sz="quarter" idx="10"/>
          </p:nvPr>
        </p:nvSpPr>
        <p:spPr/>
        <p:txBody>
          <a:bodyPr rtlCol="0"/>
          <a:lstStyle/>
          <a:p>
            <a:pPr rtl="0"/>
            <a:fld id="{BC39612A-0241-4F8B-9C4C-BF4793CA357C}" type="slidenum">
              <a:rPr lang="it-IT" smtClean="0"/>
              <a:pPr rtl="0"/>
              <a:t>6</a:t>
            </a:fld>
            <a:endParaRPr lang="it-IT"/>
          </a:p>
        </p:txBody>
      </p:sp>
    </p:spTree>
    <p:extLst>
      <p:ext uri="{BB962C8B-B14F-4D97-AF65-F5344CB8AC3E}">
        <p14:creationId xmlns:p14="http://schemas.microsoft.com/office/powerpoint/2010/main" xmlns="" val="1911300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r>
              <a:rPr lang="fr-FR" sz="1200" b="0" kern="1200">
                <a:solidFill>
                  <a:schemeClr val="tx1"/>
                </a:solidFill>
                <a:effectLst/>
                <a:latin typeface="+mn-lt"/>
                <a:ea typeface="+mn-ea"/>
                <a:cs typeface="+mn-cs"/>
              </a:rPr>
              <a:t>Certains sous-types graves tels que l’hypospadias pénoscrotal, scrotal et périnéal peuvent apparaître comme des organes génitaux ambigus. L’hypospadias avec séparation des sacs du scrotum et absence de testicules palpables sur le plan bilatéral chez un nourrisson devrait inciter à une évaluation des organes génitaux ambigus. Le bilan spécialisé est essentiel pour obtenir un diagnostic différentiel précis.</a:t>
            </a:r>
            <a:endParaRPr lang="en-US" b="0" dirty="0"/>
          </a:p>
        </p:txBody>
      </p:sp>
      <p:sp>
        <p:nvSpPr>
          <p:cNvPr id="4" name="Slide Number Placeholder 3"/>
          <p:cNvSpPr>
            <a:spLocks noGrp="1"/>
          </p:cNvSpPr>
          <p:nvPr>
            <p:ph type="sldNum" sz="quarter" idx="10"/>
          </p:nvPr>
        </p:nvSpPr>
        <p:spPr/>
        <p:txBody>
          <a:bodyPr rtlCol="0"/>
          <a:lstStyle/>
          <a:p>
            <a:pPr rtl="0"/>
            <a:fld id="{BC39612A-0241-4F8B-9C4C-BF4793CA357C}" type="slidenum">
              <a:rPr lang="it-IT" smtClean="0"/>
              <a:pPr rtl="0"/>
              <a:t>7</a:t>
            </a:fld>
            <a:endParaRPr lang="it-IT"/>
          </a:p>
        </p:txBody>
      </p:sp>
    </p:spTree>
    <p:extLst>
      <p:ext uri="{BB962C8B-B14F-4D97-AF65-F5344CB8AC3E}">
        <p14:creationId xmlns:p14="http://schemas.microsoft.com/office/powerpoint/2010/main" xmlns="" val="3465520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normAutofit/>
          </a:bodyPr>
          <a:lstStyle/>
          <a:p>
            <a:pPr rtl="0"/>
            <a:r>
              <a:rPr lang="fr-FR" sz="1200" b="0" kern="1200" dirty="0">
                <a:solidFill>
                  <a:schemeClr val="tx1"/>
                </a:solidFill>
                <a:effectLst/>
                <a:latin typeface="+mn-lt"/>
                <a:ea typeface="+mn-ea"/>
                <a:cs typeface="+mn-cs"/>
              </a:rPr>
              <a:t>L’hypospadias est habituellement facile à diagnostiquer à l’examen physique des nourrissons lors de l’accouchement ou de l’autopsie. Cependant, sans un examen attentif du pénis, les cas moins graves peuvent passer inaperçus. Tous les diagnostics prénatals de l’hypospadias doivent être confirmés après la naissance. Bien que certains cas d’hypospadias </a:t>
            </a:r>
            <a:r>
              <a:rPr lang="fr-FR" sz="1200" b="0" kern="1200" dirty="0" smtClean="0">
                <a:solidFill>
                  <a:schemeClr val="tx1"/>
                </a:solidFill>
                <a:effectLst/>
                <a:latin typeface="+mn-lt"/>
                <a:ea typeface="+mn-ea"/>
                <a:cs typeface="+mn-cs"/>
              </a:rPr>
              <a:t>puissent être </a:t>
            </a:r>
            <a:r>
              <a:rPr lang="fr-FR" sz="1200" b="0" kern="1200" dirty="0">
                <a:solidFill>
                  <a:schemeClr val="tx1"/>
                </a:solidFill>
                <a:effectLst/>
                <a:latin typeface="+mn-lt"/>
                <a:ea typeface="+mn-ea"/>
                <a:cs typeface="+mn-cs"/>
              </a:rPr>
              <a:t>diagnostiqués par échographie prénatale, ils ne devraient pas figurer dans les données de surveillance sans confirmation après la naissance. Les cas graves qui présentent des organes génitaux ambigus nécessitent un bilan spécialisé.</a:t>
            </a:r>
            <a:endParaRPr lang="it-IT" b="0" dirty="0"/>
          </a:p>
        </p:txBody>
      </p:sp>
      <p:sp>
        <p:nvSpPr>
          <p:cNvPr id="4" name="Segnaposto numero diapositiva 3"/>
          <p:cNvSpPr>
            <a:spLocks noGrp="1"/>
          </p:cNvSpPr>
          <p:nvPr>
            <p:ph type="sldNum" sz="quarter" idx="10"/>
          </p:nvPr>
        </p:nvSpPr>
        <p:spPr/>
        <p:txBody>
          <a:bodyPr rtlCol="0"/>
          <a:lstStyle/>
          <a:p>
            <a:pPr rtl="0">
              <a:defRPr/>
            </a:pPr>
            <a:fld id="{9493CE9D-18C1-4EE5-AEA2-0CC63191A76A}" type="slidenum">
              <a:rPr lang="it-IT" smtClean="0"/>
              <a:pPr rtl="0">
                <a:defRPr/>
              </a:pPr>
              <a:t>8</a:t>
            </a:fld>
            <a:endParaRPr lang="it-IT"/>
          </a:p>
        </p:txBody>
      </p:sp>
    </p:spTree>
    <p:extLst>
      <p:ext uri="{BB962C8B-B14F-4D97-AF65-F5344CB8AC3E}">
        <p14:creationId xmlns:p14="http://schemas.microsoft.com/office/powerpoint/2010/main" xmlns="" val="255383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Lors du signalement des hypospadias dans le formulaire de collecte de données, assurez-vous de préciser le sous-type du défaut. N’excluez pas les hypospadias légers (glandulaire et coronale). Utilisez un dessin standard pour spécifier l’emplacement du méat urétral et si possible prendre une photo. Veuillez signaler les conclusions observées lors de la chirurgie ou de l’autopsie et décrire les autres malformations supplémentaires, le cas échéant.</a:t>
            </a:r>
          </a:p>
          <a:p>
            <a:pPr rtl="0"/>
            <a:endParaRPr lang="en-US" dirty="0"/>
          </a:p>
        </p:txBody>
      </p:sp>
      <p:sp>
        <p:nvSpPr>
          <p:cNvPr id="4" name="Slide Number Placeholder 3"/>
          <p:cNvSpPr>
            <a:spLocks noGrp="1"/>
          </p:cNvSpPr>
          <p:nvPr>
            <p:ph type="sldNum" sz="quarter" idx="10"/>
          </p:nvPr>
        </p:nvSpPr>
        <p:spPr/>
        <p:txBody>
          <a:bodyPr rtlCol="0"/>
          <a:lstStyle/>
          <a:p>
            <a:pPr rtl="0"/>
            <a:fld id="{BC39612A-0241-4F8B-9C4C-BF4793CA357C}" type="slidenum">
              <a:rPr lang="it-IT" smtClean="0"/>
              <a:pPr rtl="0"/>
              <a:t>9</a:t>
            </a:fld>
            <a:endParaRPr lang="it-IT"/>
          </a:p>
        </p:txBody>
      </p:sp>
    </p:spTree>
    <p:extLst>
      <p:ext uri="{BB962C8B-B14F-4D97-AF65-F5344CB8AC3E}">
        <p14:creationId xmlns:p14="http://schemas.microsoft.com/office/powerpoint/2010/main" xmlns="" val="168033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rtlCol="0"/>
          <a:lstStyle/>
          <a:p>
            <a:pPr rtl="0"/>
            <a:r>
              <a:rPr lang="fr-FR"/>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rtlCol="0"/>
          <a:lstStyle>
            <a:lvl1pPr marL="0" indent="0" algn="ctr" rtl="0">
              <a:buNone/>
              <a:defRPr>
                <a:solidFill>
                  <a:schemeClr val="tx1">
                    <a:tint val="75000"/>
                  </a:schemeClr>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Fare clic per modificare lo stile del sottotitolo dello schema</a:t>
            </a:r>
            <a:endParaRPr lang="it-IT"/>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FA63210D-1F70-449D-B914-AD9548AD43A4}" type="slidenum">
              <a:rPr lang="it-IT" smtClean="0"/>
              <a:pPr rtl="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fr-FR"/>
              <a:t>Fare clic per modificare lo stile del titolo</a:t>
            </a:r>
            <a:endParaRPr lang="it-IT"/>
          </a:p>
        </p:txBody>
      </p:sp>
      <p:sp>
        <p:nvSpPr>
          <p:cNvPr id="3" name="Segnaposto testo verticale 2"/>
          <p:cNvSpPr>
            <a:spLocks noGrp="1"/>
          </p:cNvSpPr>
          <p:nvPr>
            <p:ph type="body" orient="vert" idx="1"/>
          </p:nvPr>
        </p:nvSpPr>
        <p:spPr/>
        <p:txBody>
          <a:bodyPr vert="eaVert" rtlCol="0"/>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FA63210D-1F70-449D-B914-AD9548AD43A4}" type="slidenum">
              <a:rPr lang="it-IT" smtClean="0"/>
              <a:pPr rtl="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rtlCol="0"/>
          <a:lstStyle/>
          <a:p>
            <a:pPr rtl="0"/>
            <a:r>
              <a:rPr lang="fr-FR"/>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rtlCol="0"/>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FA63210D-1F70-449D-B914-AD9548AD43A4}" type="slidenum">
              <a:rPr lang="it-IT" smtClean="0"/>
              <a:pPr rtl="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33326285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6" name="Text Placeholder 5"/>
          <p:cNvSpPr>
            <a:spLocks noGrp="1"/>
          </p:cNvSpPr>
          <p:nvPr>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7" name="Text Placeholder 6"/>
          <p:cNvSpPr>
            <a:spLocks noGrp="1"/>
          </p:cNvSpPr>
          <p:nvPr>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105684772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333262858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311606156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Tree>
    <p:extLst>
      <p:ext uri="{BB962C8B-B14F-4D97-AF65-F5344CB8AC3E}">
        <p14:creationId xmlns:p14="http://schemas.microsoft.com/office/powerpoint/2010/main" xmlns="" val="99530808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rtlCol="0" anchor="b" anchorCtr="0"/>
          <a:lstStyle>
            <a:lvl1pPr algn="l" rtl="0">
              <a:lnSpc>
                <a:spcPts val="3000"/>
              </a:lnSpc>
              <a:defRPr sz="2800" b="1" baseline="0">
                <a:solidFill>
                  <a:schemeClr val="tx1"/>
                </a:solidFill>
                <a:effectLst/>
              </a:defRPr>
            </a:lvl1pPr>
          </a:lstStyle>
          <a:p>
            <a:pPr rtl="0"/>
            <a:r>
              <a:rPr lang="fr-FR"/>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rtlCol="0"/>
          <a:lstStyle>
            <a:lvl1pPr algn="l" rtl="0">
              <a:buClr>
                <a:schemeClr val="tx1"/>
              </a:buClr>
              <a:buSzPct val="70000"/>
              <a:buFont typeface="Wingdings" pitchFamily="2" charset="2"/>
              <a:buChar char="q"/>
              <a:defRPr sz="2400" b="1" baseline="0">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baseline="0">
                <a:solidFill>
                  <a:schemeClr val="bg2"/>
                </a:solidFill>
              </a:defRPr>
            </a:lvl4pPr>
            <a:lvl5pPr algn="l" rtl="0">
              <a:buClr>
                <a:schemeClr val="tx1"/>
              </a:buClr>
              <a:buSzPct val="70000"/>
              <a:buFont typeface="Arial" pitchFamily="34" charset="0"/>
              <a:buChar char="•"/>
              <a:defRPr sz="1800">
                <a:solidFill>
                  <a:schemeClr val="bg2"/>
                </a:solidFill>
              </a:defRPr>
            </a:lvl5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7761762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rtlCol="0" anchor="t"/>
          <a:lstStyle>
            <a:lvl1pPr algn="l" rtl="0">
              <a:lnSpc>
                <a:spcPts val="3800"/>
              </a:lnSpc>
              <a:defRPr sz="3600" b="1" cap="all" baseline="0">
                <a:solidFill>
                  <a:schemeClr val="tx1"/>
                </a:solidFill>
                <a:effectLst/>
              </a:defRPr>
            </a:lvl1pPr>
          </a:lstStyle>
          <a:p>
            <a:pPr rtl="0"/>
            <a:r>
              <a:rPr lang="fr-FR"/>
              <a:t>Section Header</a:t>
            </a:r>
            <a:r>
              <a:rPr lang="en-US" dirty="0"/>
              <a:t/>
            </a:r>
            <a:br>
              <a:rPr lang="en-US" dirty="0"/>
            </a:br>
            <a:r>
              <a:rPr lang="fr-FR"/>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rtlCol="0" anchor="b"/>
          <a:lstStyle>
            <a:lvl1pPr marL="0" indent="0" algn="l" rtl="0">
              <a:lnSpc>
                <a:spcPts val="2200"/>
              </a:lnSpc>
              <a:buNone/>
              <a:defRPr sz="2000" baseline="0">
                <a:solidFill>
                  <a:schemeClr val="bg2"/>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a:t>Subhead – Myriad Pro, 20pt</a:t>
            </a:r>
          </a:p>
        </p:txBody>
      </p:sp>
    </p:spTree>
    <p:extLst>
      <p:ext uri="{BB962C8B-B14F-4D97-AF65-F5344CB8AC3E}">
        <p14:creationId xmlns:p14="http://schemas.microsoft.com/office/powerpoint/2010/main" xmlns="" val="261285171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rtlCol="0" anchor="b"/>
          <a:lstStyle>
            <a:lvl1pPr algn="l" rtl="0">
              <a:defRPr sz="2000" b="1" baseline="0">
                <a:solidFill>
                  <a:schemeClr val="tx1"/>
                </a:solidFill>
                <a:effectLst/>
              </a:defRPr>
            </a:lvl1pPr>
          </a:lstStyle>
          <a:p>
            <a:pPr rtl="0"/>
            <a:r>
              <a:rPr lang="fr-FR"/>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rtlCol="0" anchor="ctr" anchorCtr="0"/>
          <a:lstStyle>
            <a:lvl1pPr algn="l" rtl="0">
              <a:buClr>
                <a:schemeClr val="tx1"/>
              </a:buClr>
              <a:buSzPct val="70000"/>
              <a:buFont typeface="Wingdings" pitchFamily="2" charset="2"/>
              <a:buChar char="q"/>
              <a:defRPr sz="2400" b="1">
                <a:solidFill>
                  <a:schemeClr val="bg2"/>
                </a:solidFill>
              </a:defRPr>
            </a:lvl1pPr>
            <a:lvl2pPr algn="l" rtl="0">
              <a:buClr>
                <a:schemeClr val="tx1"/>
              </a:buClr>
              <a:buSzPct val="100000"/>
              <a:buFont typeface="Wingdings" pitchFamily="2" charset="2"/>
              <a:buChar char="§"/>
              <a:defRPr sz="2000">
                <a:solidFill>
                  <a:schemeClr val="bg2"/>
                </a:solidFill>
              </a:defRPr>
            </a:lvl2pPr>
            <a:lvl3pPr algn="l" rtl="0">
              <a:buClr>
                <a:schemeClr val="tx1"/>
              </a:buClr>
              <a:buSzPct val="100000"/>
              <a:buFont typeface="Arial" pitchFamily="34" charset="0"/>
              <a:buChar char="•"/>
              <a:defRPr sz="1800">
                <a:solidFill>
                  <a:schemeClr val="bg2"/>
                </a:solidFill>
              </a:defRPr>
            </a:lvl3pPr>
            <a:lvl4pPr algn="l" rtl="0">
              <a:buClr>
                <a:schemeClr val="tx1"/>
              </a:buClr>
              <a:buSzPct val="70000"/>
              <a:buFont typeface="Courier New" pitchFamily="49" charset="0"/>
              <a:buChar char="o"/>
              <a:defRPr sz="1800">
                <a:solidFill>
                  <a:schemeClr val="bg2"/>
                </a:solidFill>
              </a:defRPr>
            </a:lvl4pPr>
            <a:lvl5pPr algn="l" rtl="0">
              <a:buClr>
                <a:schemeClr val="tx1"/>
              </a:buClr>
              <a:buSzPct val="70000"/>
              <a:buFont typeface="Arial" pitchFamily="34" charset="0"/>
              <a:buChar char="•"/>
              <a:defRPr sz="1800">
                <a:solidFill>
                  <a:schemeClr val="bg2"/>
                </a:solidFill>
              </a:defRPr>
            </a:lvl5pPr>
            <a:lvl6pPr algn="l" rtl="0">
              <a:defRPr sz="2000"/>
            </a:lvl6pPr>
            <a:lvl7pPr algn="l" rtl="0">
              <a:defRPr sz="2000"/>
            </a:lvl7pPr>
            <a:lvl8pPr algn="l" rtl="0">
              <a:defRPr sz="2000"/>
            </a:lvl8pPr>
            <a:lvl9pPr algn="l" rtl="0">
              <a:defRPr sz="2000"/>
            </a:lvl9pPr>
          </a:lstStyle>
          <a:p>
            <a:pPr lvl="0" rtl="0"/>
            <a:r>
              <a:rPr lang="fr-FR"/>
              <a:t>First level – Myriad Pro, bold, 24pt</a:t>
            </a:r>
          </a:p>
          <a:p>
            <a:pPr lvl="1" rtl="0"/>
            <a:r>
              <a:rPr lang="fr-FR"/>
              <a:t>Second level – Myriad Pro, 20pt</a:t>
            </a:r>
          </a:p>
          <a:p>
            <a:pPr lvl="2" rtl="0"/>
            <a:r>
              <a:rPr lang="fr-FR"/>
              <a:t>Third level – Myriad Pro, 18pt	</a:t>
            </a:r>
          </a:p>
          <a:p>
            <a:pPr lvl="3" rtl="0"/>
            <a:r>
              <a:rPr lang="fr-FR"/>
              <a:t>Fourth level – Myriad Pro, 18pt</a:t>
            </a:r>
          </a:p>
          <a:p>
            <a:pPr lvl="4" rtl="0"/>
            <a:r>
              <a:rPr lang="fr-FR"/>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rtlCol="0"/>
          <a:lstStyle>
            <a:lvl1pPr marL="0" indent="0" algn="l" rtl="0">
              <a:buNone/>
              <a:defRPr sz="1400" baseline="0">
                <a:solidFill>
                  <a:schemeClr val="bg2"/>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Paragraph of type</a:t>
            </a:r>
          </a:p>
          <a:p>
            <a:pPr lvl="0" rtl="0"/>
            <a:r>
              <a:rPr lang="fr-FR"/>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rtlCol="0" anchor="b" anchorCtr="0"/>
          <a:lstStyle>
            <a:lvl1pPr algn="l" rtl="0">
              <a:lnSpc>
                <a:spcPts val="1100"/>
              </a:lnSpc>
              <a:buNone/>
              <a:defRPr sz="11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a:t>*Citations and references – Myriad Pro, 11pt</a:t>
            </a:r>
            <a:endParaRPr lang="en-US" dirty="0"/>
          </a:p>
        </p:txBody>
      </p:sp>
    </p:spTree>
    <p:extLst>
      <p:ext uri="{BB962C8B-B14F-4D97-AF65-F5344CB8AC3E}">
        <p14:creationId xmlns:p14="http://schemas.microsoft.com/office/powerpoint/2010/main" xmlns="" val="324551257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fr-FR"/>
              <a:t>Fare clic per modificare lo stile del titolo</a:t>
            </a:r>
            <a:endParaRPr lang="it-IT"/>
          </a:p>
        </p:txBody>
      </p:sp>
      <p:sp>
        <p:nvSpPr>
          <p:cNvPr id="3" name="Segnaposto contenuto 2"/>
          <p:cNvSpPr>
            <a:spLocks noGrp="1"/>
          </p:cNvSpPr>
          <p:nvPr>
            <p:ph idx="1"/>
          </p:nvPr>
        </p:nvSpPr>
        <p:spPr/>
        <p:txBody>
          <a:bodyPr rtlCol="0"/>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FA63210D-1F70-449D-B914-AD9548AD43A4}" type="slidenum">
              <a:rPr lang="it-IT" smtClean="0"/>
              <a:pPr rtl="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rtlCol="0" anchor="b"/>
          <a:lstStyle>
            <a:lvl1pPr algn="l" rtl="0">
              <a:defRPr sz="2000" b="1" baseline="0">
                <a:solidFill>
                  <a:schemeClr val="tx1"/>
                </a:solidFill>
                <a:effectLst/>
              </a:defRPr>
            </a:lvl1pPr>
          </a:lstStyle>
          <a:p>
            <a:pPr rtl="0"/>
            <a:r>
              <a:rPr lang="fr-FR"/>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rtlCol="0"/>
          <a:lstStyle>
            <a:lvl1pPr marL="0" indent="0" algn="l" rtl="0">
              <a:buNone/>
              <a:defRPr sz="3200">
                <a:solidFill>
                  <a:schemeClr val="tx1"/>
                </a:solidFill>
                <a:effectLst/>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rtlCol="0"/>
          <a:lstStyle>
            <a:lvl1pPr marL="0" indent="0" algn="l" rtl="0">
              <a:buNone/>
              <a:defRPr sz="1400" baseline="0">
                <a:solidFill>
                  <a:schemeClr val="bg2"/>
                </a:solidFill>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Caption or credits for photo – Myriad Pro, 14pt</a:t>
            </a:r>
          </a:p>
        </p:txBody>
      </p:sp>
    </p:spTree>
    <p:extLst>
      <p:ext uri="{BB962C8B-B14F-4D97-AF65-F5344CB8AC3E}">
        <p14:creationId xmlns:p14="http://schemas.microsoft.com/office/powerpoint/2010/main" xmlns="" val="151527558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rtlCol="0"/>
          <a:lstStyle>
            <a:lvl1pPr marL="0" indent="0" algn="ctr" rtl="0">
              <a:buNone/>
              <a:defRPr sz="28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194085267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6" name="Text Placeholder 5"/>
          <p:cNvSpPr>
            <a:spLocks noGrp="1"/>
          </p:cNvSpPr>
          <p:nvPr>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7" name="Text Placeholder 6"/>
          <p:cNvSpPr>
            <a:spLocks noGrp="1"/>
          </p:cNvSpPr>
          <p:nvPr>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8" name="Text Placeholder 5"/>
          <p:cNvSpPr>
            <a:spLocks noGrp="1"/>
          </p:cNvSpPr>
          <p:nvPr>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10" name="Text Placeholder 6"/>
          <p:cNvSpPr>
            <a:spLocks noGrp="1"/>
          </p:cNvSpPr>
          <p:nvPr>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345606809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lstStyle/>
          <a:p>
            <a:pPr rtl="0"/>
            <a:r>
              <a:rPr lang="fr-FR"/>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rtlCol="0"/>
          <a:lstStyle/>
          <a:p>
            <a:pPr lvl="0" rtl="0"/>
            <a:r>
              <a:rPr lang="fr-FR"/>
              <a:t>Click to edit Master text styles</a:t>
            </a:r>
          </a:p>
          <a:p>
            <a:pPr lvl="1" rtl="0"/>
            <a:r>
              <a:rPr lang="fr-FR"/>
              <a:t>Second level</a:t>
            </a:r>
          </a:p>
          <a:p>
            <a:pPr lvl="2" rtl="0"/>
            <a:r>
              <a:rPr lang="fr-FR"/>
              <a:t>Third level</a:t>
            </a:r>
          </a:p>
          <a:p>
            <a:pPr lvl="3" rtl="0"/>
            <a:r>
              <a:rPr lang="fr-FR"/>
              <a:t>Fourth level</a:t>
            </a:r>
          </a:p>
          <a:p>
            <a:pPr lvl="4" rtl="0"/>
            <a:r>
              <a:rPr lang="fr-FR"/>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rtlCol="0"/>
          <a:lstStyle/>
          <a:p>
            <a:pPr rtl="0"/>
            <a:r>
              <a:rPr lang="it-IT"/>
              <a:t>22/02/2016</a:t>
            </a:r>
          </a:p>
        </p:txBody>
      </p:sp>
      <p:sp>
        <p:nvSpPr>
          <p:cNvPr id="5" name="Footer Placeholder 4"/>
          <p:cNvSpPr>
            <a:spLocks noGrp="1"/>
          </p:cNvSpPr>
          <p:nvPr>
            <p:ph type="ftr" sz="quarter" idx="11"/>
          </p:nvPr>
        </p:nvSpPr>
        <p:spPr>
          <a:xfrm>
            <a:off x="3124200" y="6356350"/>
            <a:ext cx="2895600" cy="365125"/>
          </a:xfrm>
          <a:prstGeom prst="rect">
            <a:avLst/>
          </a:prstGeom>
        </p:spPr>
        <p:txBody>
          <a:bodyPr rtlCol="0"/>
          <a:lstStyle/>
          <a:p>
            <a:pPr rtl="0"/>
            <a:endParaRPr lang="it-IT"/>
          </a:p>
        </p:txBody>
      </p:sp>
      <p:sp>
        <p:nvSpPr>
          <p:cNvPr id="6" name="Slide Number Placeholder 5"/>
          <p:cNvSpPr>
            <a:spLocks noGrp="1"/>
          </p:cNvSpPr>
          <p:nvPr>
            <p:ph type="sldNum" sz="quarter" idx="12"/>
          </p:nvPr>
        </p:nvSpPr>
        <p:spPr>
          <a:xfrm>
            <a:off x="6553200" y="6356350"/>
            <a:ext cx="2133600" cy="365125"/>
          </a:xfrm>
          <a:prstGeom prst="rect">
            <a:avLst/>
          </a:prstGeom>
        </p:spPr>
        <p:txBody>
          <a:bodyPr rtlCol="0"/>
          <a:lstStyle/>
          <a:p>
            <a:pPr rtl="0"/>
            <a:fld id="{FA63210D-1F70-449D-B914-AD9548AD43A4}" type="slidenum">
              <a:rPr lang="it-IT" smtClean="0"/>
              <a:pPr rtl="0"/>
              <a:t>‹N°›</a:t>
            </a:fld>
            <a:endParaRPr lang="it-IT"/>
          </a:p>
        </p:txBody>
      </p:sp>
    </p:spTree>
    <p:extLst>
      <p:ext uri="{BB962C8B-B14F-4D97-AF65-F5344CB8AC3E}">
        <p14:creationId xmlns:p14="http://schemas.microsoft.com/office/powerpoint/2010/main" xmlns="" val="14001418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rtlCol="0"/>
          <a:lstStyle/>
          <a:p>
            <a:pPr rtl="0"/>
            <a:r>
              <a:rPr lang="fr-FR"/>
              <a:t>Click to edit Master title style</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rtlCol="0"/>
          <a:lstStyle/>
          <a:p>
            <a:pPr rtl="0"/>
            <a:r>
              <a:rPr lang="it-IT"/>
              <a:t>22/02/2016</a:t>
            </a:r>
          </a:p>
        </p:txBody>
      </p:sp>
      <p:sp>
        <p:nvSpPr>
          <p:cNvPr id="4" name="Segnaposto piè di pagina 3"/>
          <p:cNvSpPr>
            <a:spLocks noGrp="1"/>
          </p:cNvSpPr>
          <p:nvPr>
            <p:ph type="ftr" sz="quarter" idx="11"/>
          </p:nvPr>
        </p:nvSpPr>
        <p:spPr>
          <a:xfrm>
            <a:off x="3124200" y="6356350"/>
            <a:ext cx="2895600" cy="365125"/>
          </a:xfrm>
          <a:prstGeom prst="rect">
            <a:avLst/>
          </a:prstGeom>
        </p:spPr>
        <p:txBody>
          <a:bodyPr rtlCol="0"/>
          <a:lstStyle/>
          <a:p>
            <a:pPr rtl="0"/>
            <a:endParaRPr lang="it-IT"/>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rtlCol="0"/>
          <a:lstStyle/>
          <a:p>
            <a:pPr rtl="0"/>
            <a:fld id="{FA63210D-1F70-449D-B914-AD9548AD43A4}" type="slidenum">
              <a:rPr lang="it-IT" smtClean="0"/>
              <a:pPr rtl="0"/>
              <a:t>‹N°›</a:t>
            </a:fld>
            <a:endParaRPr lang="it-IT"/>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rtlCol="0"/>
          <a:lstStyle/>
          <a:p>
            <a:pPr rtl="0"/>
            <a:r>
              <a:rPr lang="it-IT"/>
              <a:t>22/02/2016</a:t>
            </a:r>
          </a:p>
        </p:txBody>
      </p:sp>
      <p:sp>
        <p:nvSpPr>
          <p:cNvPr id="3" name="Segnaposto piè di pagina 2"/>
          <p:cNvSpPr>
            <a:spLocks noGrp="1"/>
          </p:cNvSpPr>
          <p:nvPr>
            <p:ph type="ftr" sz="quarter" idx="11"/>
          </p:nvPr>
        </p:nvSpPr>
        <p:spPr>
          <a:xfrm>
            <a:off x="3124200" y="6356350"/>
            <a:ext cx="2895600" cy="365125"/>
          </a:xfrm>
          <a:prstGeom prst="rect">
            <a:avLst/>
          </a:prstGeom>
        </p:spPr>
        <p:txBody>
          <a:bodyPr rtlCol="0"/>
          <a:lstStyle/>
          <a:p>
            <a:pPr rtl="0"/>
            <a:endParaRPr lang="it-IT"/>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rtlCol="0"/>
          <a:lstStyle/>
          <a:p>
            <a:pPr rtl="0"/>
            <a:fld id="{FA63210D-1F70-449D-B914-AD9548AD43A4}" type="slidenum">
              <a:rPr lang="it-IT" smtClean="0"/>
              <a:pPr rtl="0"/>
              <a:t>‹N°›</a:t>
            </a:fld>
            <a:endParaRPr lang="it-IT"/>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rtlCol="0"/>
          <a:lstStyle>
            <a:lvl1pPr algn="l" rtl="0">
              <a:lnSpc>
                <a:spcPts val="3000"/>
              </a:lnSpc>
              <a:defRPr sz="2800" b="1" baseline="0">
                <a:solidFill>
                  <a:schemeClr val="tx1"/>
                </a:solidFill>
                <a:effectLst/>
              </a:defRPr>
            </a:lvl1pPr>
          </a:lstStyle>
          <a:p>
            <a:pPr rtl="0"/>
            <a:r>
              <a:rPr lang="fr-FR"/>
              <a:t>Title of Presentation – Myriad Pro</a:t>
            </a:r>
            <a:r>
              <a:rPr lang="en-US" dirty="0"/>
              <a:t/>
            </a:r>
            <a:br>
              <a:rPr lang="en-US" dirty="0"/>
            </a:br>
            <a:r>
              <a:rPr lang="fr-FR"/>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rtlCol="0"/>
          <a:lstStyle>
            <a:lvl1pPr marL="0" indent="0" algn="ctr" rtl="0">
              <a:buNone/>
              <a:defRPr sz="2000" b="1" baseline="0">
                <a:solidFill>
                  <a:schemeClr val="bg2"/>
                </a:solidFill>
                <a:effectLst/>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rtlCol="0"/>
          <a:lstStyle>
            <a:lvl1pPr algn="ctr" rtl="0">
              <a:lnSpc>
                <a:spcPts val="2000"/>
              </a:lnSpc>
              <a:buNone/>
              <a:defRPr sz="1800" baseline="0">
                <a:solidFill>
                  <a:schemeClr val="tx2"/>
                </a:solidFill>
              </a:defRPr>
            </a:lvl1pPr>
            <a:lvl2pPr algn="ctr" rtl="0">
              <a:defRPr>
                <a:solidFill>
                  <a:schemeClr val="tx2"/>
                </a:solidFill>
              </a:defRPr>
            </a:lvl2pPr>
            <a:lvl3pPr algn="ctr" rtl="0">
              <a:defRPr>
                <a:solidFill>
                  <a:schemeClr val="tx2"/>
                </a:solidFill>
              </a:defRPr>
            </a:lvl3pPr>
            <a:lvl4pPr algn="ctr" rtl="0">
              <a:defRPr>
                <a:solidFill>
                  <a:schemeClr val="tx2"/>
                </a:solidFill>
              </a:defRPr>
            </a:lvl4pPr>
            <a:lvl5pPr algn="ctr" rtl="0">
              <a:defRPr>
                <a:solidFill>
                  <a:schemeClr val="tx2"/>
                </a:solidFill>
              </a:defRPr>
            </a:lvl5pPr>
          </a:lstStyle>
          <a:p>
            <a:pPr lvl="0" rtl="0"/>
            <a:r>
              <a:rPr lang="fr-FR" sz="1800"/>
              <a:t>Title of Presenter –Myriad Pro, 18pt</a:t>
            </a:r>
          </a:p>
          <a:p>
            <a:pPr lvl="0" rtl="0"/>
            <a:endParaRPr lang="en-US" sz="1800" dirty="0"/>
          </a:p>
          <a:p>
            <a:pPr lvl="0" rtl="0"/>
            <a:r>
              <a:rPr lang="fr-FR" sz="1800"/>
              <a:t>Title of Event</a:t>
            </a:r>
          </a:p>
          <a:p>
            <a:pPr lvl="0" rtl="0"/>
            <a:r>
              <a:rPr lang="fr-FR" sz="1800"/>
              <a:t>Date of Event</a:t>
            </a:r>
            <a:endParaRPr lang="en-US" dirty="0"/>
          </a:p>
        </p:txBody>
      </p:sp>
      <p:sp>
        <p:nvSpPr>
          <p:cNvPr id="6" name="Text Placeholder 5"/>
          <p:cNvSpPr>
            <a:spLocks noGrp="1"/>
          </p:cNvSpPr>
          <p:nvPr>
            <p:ph type="body" sz="quarter" idx="11" hasCustomPrompt="1"/>
          </p:nvPr>
        </p:nvSpPr>
        <p:spPr>
          <a:xfrm>
            <a:off x="2286000" y="6254496"/>
            <a:ext cx="5105400" cy="18288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
        <p:nvSpPr>
          <p:cNvPr id="7" name="Text Placeholder 6"/>
          <p:cNvSpPr>
            <a:spLocks noGrp="1"/>
          </p:cNvSpPr>
          <p:nvPr>
            <p:ph type="body" sz="quarter" idx="12" hasCustomPrompt="1"/>
          </p:nvPr>
        </p:nvSpPr>
        <p:spPr>
          <a:xfrm>
            <a:off x="2286000" y="6446520"/>
            <a:ext cx="5105400" cy="228600"/>
          </a:xfrm>
          <a:prstGeom prst="rect">
            <a:avLst/>
          </a:prstGeom>
        </p:spPr>
        <p:txBody>
          <a:bodyPr rtlCol="0"/>
          <a:lstStyle>
            <a:lvl1pPr algn="l" rtl="0">
              <a:buNone/>
              <a:defRPr sz="1000" baseline="0">
                <a:solidFill>
                  <a:srgbClr val="000000"/>
                </a:solidFill>
              </a:defRPr>
            </a:lvl1pPr>
          </a:lstStyle>
          <a:p>
            <a:pPr rtl="0"/>
            <a:r>
              <a:rPr lang="fr-FR"/>
              <a:t>Place Descriptor Here</a:t>
            </a:r>
            <a:endParaRPr lang="en-US" dirty="0"/>
          </a:p>
        </p:txBody>
      </p:sp>
    </p:spTree>
    <p:extLst>
      <p:ext uri="{BB962C8B-B14F-4D97-AF65-F5344CB8AC3E}">
        <p14:creationId xmlns:p14="http://schemas.microsoft.com/office/powerpoint/2010/main" xmlns="" val="405622786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rtlCol="0" anchor="t"/>
          <a:lstStyle>
            <a:lvl1pPr algn="l" rtl="0">
              <a:defRPr sz="4000" b="1" cap="all"/>
            </a:lvl1pPr>
          </a:lstStyle>
          <a:p>
            <a:pPr rtl="0"/>
            <a:r>
              <a:rPr lang="fr-FR"/>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rtlCol="0" anchor="b"/>
          <a:lstStyle>
            <a:lvl1pPr marL="0" indent="0" algn="l" rtl="0">
              <a:buNone/>
              <a:defRPr sz="2000">
                <a:solidFill>
                  <a:schemeClr val="tx1">
                    <a:tint val="75000"/>
                  </a:schemeClr>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a:t>Fare clic per modificare stili del testo dello schema</a:t>
            </a:r>
          </a:p>
        </p:txBody>
      </p:sp>
      <p:sp>
        <p:nvSpPr>
          <p:cNvPr id="4" name="Segnaposto data 3"/>
          <p:cNvSpPr>
            <a:spLocks noGrp="1"/>
          </p:cNvSpPr>
          <p:nvPr>
            <p:ph type="dt" sz="half" idx="10"/>
          </p:nvPr>
        </p:nvSpPr>
        <p:spPr/>
        <p:txBody>
          <a:bodyPr rtlCol="0"/>
          <a:lstStyle/>
          <a:p>
            <a:pPr rtl="0"/>
            <a:r>
              <a:rPr lang="it-IT"/>
              <a:t>22/02/2016</a:t>
            </a:r>
          </a:p>
        </p:txBody>
      </p:sp>
      <p:sp>
        <p:nvSpPr>
          <p:cNvPr id="5" name="Segnaposto piè di pagina 4"/>
          <p:cNvSpPr>
            <a:spLocks noGrp="1"/>
          </p:cNvSpPr>
          <p:nvPr>
            <p:ph type="ftr" sz="quarter" idx="11"/>
          </p:nvPr>
        </p:nvSpPr>
        <p:spPr/>
        <p:txBody>
          <a:bodyPr rtlCol="0"/>
          <a:lstStyle/>
          <a:p>
            <a:pPr rtl="0"/>
            <a:endParaRPr lang="it-IT"/>
          </a:p>
        </p:txBody>
      </p:sp>
      <p:sp>
        <p:nvSpPr>
          <p:cNvPr id="6" name="Segnaposto numero diapositiva 5"/>
          <p:cNvSpPr>
            <a:spLocks noGrp="1"/>
          </p:cNvSpPr>
          <p:nvPr>
            <p:ph type="sldNum" sz="quarter" idx="12"/>
          </p:nvPr>
        </p:nvSpPr>
        <p:spPr/>
        <p:txBody>
          <a:bodyPr rtlCol="0"/>
          <a:lstStyle/>
          <a:p>
            <a:pPr rtl="0"/>
            <a:fld id="{FA63210D-1F70-449D-B914-AD9548AD43A4}" type="slidenum">
              <a:rPr lang="it-IT" smtClean="0"/>
              <a:pPr rtl="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fr-FR"/>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contenuto 3"/>
          <p:cNvSpPr>
            <a:spLocks noGrp="1"/>
          </p:cNvSpPr>
          <p:nvPr>
            <p:ph sz="half" idx="2"/>
          </p:nvPr>
        </p:nvSpPr>
        <p:spPr>
          <a:xfrm>
            <a:off x="4648200" y="1600200"/>
            <a:ext cx="4038600" cy="4525963"/>
          </a:xfrm>
        </p:spPr>
        <p:txBody>
          <a:bodyPr rtlCol="0"/>
          <a:lstStyle>
            <a:lvl1pPr algn="l" rtl="0">
              <a:defRPr sz="2800"/>
            </a:lvl1pPr>
            <a:lvl2pPr algn="l" rtl="0">
              <a:defRPr sz="2400"/>
            </a:lvl2pPr>
            <a:lvl3pPr algn="l" rtl="0">
              <a:defRPr sz="20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5" name="Segnaposto data 4"/>
          <p:cNvSpPr>
            <a:spLocks noGrp="1"/>
          </p:cNvSpPr>
          <p:nvPr>
            <p:ph type="dt" sz="half" idx="10"/>
          </p:nvPr>
        </p:nvSpPr>
        <p:spPr/>
        <p:txBody>
          <a:bodyPr rtlCol="0"/>
          <a:lstStyle/>
          <a:p>
            <a:pPr rtl="0"/>
            <a:r>
              <a:rPr lang="it-IT"/>
              <a:t>22/02/2016</a:t>
            </a:r>
          </a:p>
        </p:txBody>
      </p:sp>
      <p:sp>
        <p:nvSpPr>
          <p:cNvPr id="6" name="Segnaposto piè di pagina 5"/>
          <p:cNvSpPr>
            <a:spLocks noGrp="1"/>
          </p:cNvSpPr>
          <p:nvPr>
            <p:ph type="ftr" sz="quarter" idx="11"/>
          </p:nvPr>
        </p:nvSpPr>
        <p:spPr/>
        <p:txBody>
          <a:bodyPr rtlCol="0"/>
          <a:lstStyle/>
          <a:p>
            <a:pPr rtl="0"/>
            <a:endParaRPr lang="it-IT"/>
          </a:p>
        </p:txBody>
      </p:sp>
      <p:sp>
        <p:nvSpPr>
          <p:cNvPr id="7" name="Segnaposto numero diapositiva 6"/>
          <p:cNvSpPr>
            <a:spLocks noGrp="1"/>
          </p:cNvSpPr>
          <p:nvPr>
            <p:ph type="sldNum" sz="quarter" idx="12"/>
          </p:nvPr>
        </p:nvSpPr>
        <p:spPr/>
        <p:txBody>
          <a:bodyPr rtlCol="0"/>
          <a:lstStyle/>
          <a:p>
            <a:pPr rtl="0"/>
            <a:fld id="{FA63210D-1F70-449D-B914-AD9548AD43A4}" type="slidenum">
              <a:rPr lang="it-IT" smtClean="0"/>
              <a:pPr rtl="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lgn="l" rtl="0">
              <a:defRPr/>
            </a:lvl1pPr>
          </a:lstStyle>
          <a:p>
            <a:pPr rtl="0"/>
            <a:r>
              <a:rPr lang="fr-FR"/>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5" name="Segnaposto testo 4"/>
          <p:cNvSpPr>
            <a:spLocks noGrp="1"/>
          </p:cNvSpPr>
          <p:nvPr>
            <p:ph type="body" sz="quarter" idx="3"/>
          </p:nvPr>
        </p:nvSpPr>
        <p:spPr>
          <a:xfrm>
            <a:off x="4645025" y="1535113"/>
            <a:ext cx="4041775" cy="639762"/>
          </a:xfrm>
        </p:spPr>
        <p:txBody>
          <a:bodyPr rtlCol="0" anchor="b"/>
          <a:lstStyle>
            <a:lvl1pPr marL="0" indent="0" algn="l" rtl="0">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rtlCol="0"/>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7" name="Segnaposto data 6"/>
          <p:cNvSpPr>
            <a:spLocks noGrp="1"/>
          </p:cNvSpPr>
          <p:nvPr>
            <p:ph type="dt" sz="half" idx="10"/>
          </p:nvPr>
        </p:nvSpPr>
        <p:spPr/>
        <p:txBody>
          <a:bodyPr rtlCol="0"/>
          <a:lstStyle/>
          <a:p>
            <a:pPr rtl="0"/>
            <a:r>
              <a:rPr lang="it-IT"/>
              <a:t>22/02/2016</a:t>
            </a:r>
          </a:p>
        </p:txBody>
      </p:sp>
      <p:sp>
        <p:nvSpPr>
          <p:cNvPr id="8" name="Segnaposto piè di pagina 7"/>
          <p:cNvSpPr>
            <a:spLocks noGrp="1"/>
          </p:cNvSpPr>
          <p:nvPr>
            <p:ph type="ftr" sz="quarter" idx="11"/>
          </p:nvPr>
        </p:nvSpPr>
        <p:spPr/>
        <p:txBody>
          <a:bodyPr rtlCol="0"/>
          <a:lstStyle/>
          <a:p>
            <a:pPr rtl="0"/>
            <a:endParaRPr lang="it-IT"/>
          </a:p>
        </p:txBody>
      </p:sp>
      <p:sp>
        <p:nvSpPr>
          <p:cNvPr id="9" name="Segnaposto numero diapositiva 8"/>
          <p:cNvSpPr>
            <a:spLocks noGrp="1"/>
          </p:cNvSpPr>
          <p:nvPr>
            <p:ph type="sldNum" sz="quarter" idx="12"/>
          </p:nvPr>
        </p:nvSpPr>
        <p:spPr/>
        <p:txBody>
          <a:bodyPr rtlCol="0"/>
          <a:lstStyle/>
          <a:p>
            <a:pPr rtl="0"/>
            <a:fld id="{FA63210D-1F70-449D-B914-AD9548AD43A4}" type="slidenum">
              <a:rPr lang="it-IT" smtClean="0"/>
              <a:pPr rtl="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fr-FR"/>
              <a:t>Fare clic per modificare lo stile del titolo</a:t>
            </a:r>
            <a:endParaRPr lang="it-IT"/>
          </a:p>
        </p:txBody>
      </p:sp>
      <p:sp>
        <p:nvSpPr>
          <p:cNvPr id="3" name="Segnaposto data 2"/>
          <p:cNvSpPr>
            <a:spLocks noGrp="1"/>
          </p:cNvSpPr>
          <p:nvPr>
            <p:ph type="dt" sz="half" idx="10"/>
          </p:nvPr>
        </p:nvSpPr>
        <p:spPr/>
        <p:txBody>
          <a:bodyPr rtlCol="0"/>
          <a:lstStyle/>
          <a:p>
            <a:pPr rtl="0"/>
            <a:r>
              <a:rPr lang="it-IT"/>
              <a:t>22/02/2016</a:t>
            </a:r>
          </a:p>
        </p:txBody>
      </p:sp>
      <p:sp>
        <p:nvSpPr>
          <p:cNvPr id="4" name="Segnaposto piè di pagina 3"/>
          <p:cNvSpPr>
            <a:spLocks noGrp="1"/>
          </p:cNvSpPr>
          <p:nvPr>
            <p:ph type="ftr" sz="quarter" idx="11"/>
          </p:nvPr>
        </p:nvSpPr>
        <p:spPr/>
        <p:txBody>
          <a:bodyPr rtlCol="0"/>
          <a:lstStyle/>
          <a:p>
            <a:pPr rtl="0"/>
            <a:endParaRPr lang="it-IT"/>
          </a:p>
        </p:txBody>
      </p:sp>
      <p:sp>
        <p:nvSpPr>
          <p:cNvPr id="5" name="Segnaposto numero diapositiva 4"/>
          <p:cNvSpPr>
            <a:spLocks noGrp="1"/>
          </p:cNvSpPr>
          <p:nvPr>
            <p:ph type="sldNum" sz="quarter" idx="12"/>
          </p:nvPr>
        </p:nvSpPr>
        <p:spPr/>
        <p:txBody>
          <a:bodyPr rtlCol="0"/>
          <a:lstStyle/>
          <a:p>
            <a:pPr rtl="0"/>
            <a:fld id="{FA63210D-1F70-449D-B914-AD9548AD43A4}" type="slidenum">
              <a:rPr lang="it-IT" smtClean="0"/>
              <a:pPr rtl="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p>
            <a:pPr rtl="0"/>
            <a:r>
              <a:rPr lang="it-IT"/>
              <a:t>22/02/2016</a:t>
            </a:r>
          </a:p>
        </p:txBody>
      </p:sp>
      <p:sp>
        <p:nvSpPr>
          <p:cNvPr id="3" name="Segnaposto piè di pagina 2"/>
          <p:cNvSpPr>
            <a:spLocks noGrp="1"/>
          </p:cNvSpPr>
          <p:nvPr>
            <p:ph type="ftr" sz="quarter" idx="11"/>
          </p:nvPr>
        </p:nvSpPr>
        <p:spPr/>
        <p:txBody>
          <a:bodyPr rtlCol="0"/>
          <a:lstStyle/>
          <a:p>
            <a:pPr rtl="0"/>
            <a:endParaRPr lang="it-IT"/>
          </a:p>
        </p:txBody>
      </p:sp>
      <p:sp>
        <p:nvSpPr>
          <p:cNvPr id="4" name="Segnaposto numero diapositiva 3"/>
          <p:cNvSpPr>
            <a:spLocks noGrp="1"/>
          </p:cNvSpPr>
          <p:nvPr>
            <p:ph type="sldNum" sz="quarter" idx="12"/>
          </p:nvPr>
        </p:nvSpPr>
        <p:spPr/>
        <p:txBody>
          <a:bodyPr rtlCol="0"/>
          <a:lstStyle/>
          <a:p>
            <a:pPr rtl="0"/>
            <a:fld id="{FA63210D-1F70-449D-B914-AD9548AD43A4}" type="slidenum">
              <a:rPr lang="it-IT" smtClean="0"/>
              <a:pPr rtl="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rtlCol="0" anchor="b"/>
          <a:lstStyle>
            <a:lvl1pPr algn="l" rtl="0">
              <a:defRPr sz="2000" b="1"/>
            </a:lvl1pPr>
          </a:lstStyle>
          <a:p>
            <a:pPr rtl="0"/>
            <a:r>
              <a:rPr lang="fr-FR"/>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rtlCol="0"/>
          <a:lstStyle>
            <a:lvl1pPr algn="l" rtl="0">
              <a:defRPr sz="3200"/>
            </a:lvl1pPr>
            <a:lvl2pPr algn="l" rtl="0">
              <a:defRPr sz="2800"/>
            </a:lvl2pPr>
            <a:lvl3pPr algn="l" rtl="0">
              <a:defRPr sz="24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testo 3"/>
          <p:cNvSpPr>
            <a:spLocks noGrp="1"/>
          </p:cNvSpPr>
          <p:nvPr>
            <p:ph type="body" sz="half" idx="2"/>
          </p:nvPr>
        </p:nvSpPr>
        <p:spPr>
          <a:xfrm>
            <a:off x="457200" y="1435100"/>
            <a:ext cx="3008313" cy="4691063"/>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Fare clic per modificare stili del testo dello schema</a:t>
            </a:r>
          </a:p>
        </p:txBody>
      </p:sp>
      <p:sp>
        <p:nvSpPr>
          <p:cNvPr id="5" name="Segnaposto data 4"/>
          <p:cNvSpPr>
            <a:spLocks noGrp="1"/>
          </p:cNvSpPr>
          <p:nvPr>
            <p:ph type="dt" sz="half" idx="10"/>
          </p:nvPr>
        </p:nvSpPr>
        <p:spPr/>
        <p:txBody>
          <a:bodyPr rtlCol="0"/>
          <a:lstStyle/>
          <a:p>
            <a:pPr rtl="0"/>
            <a:r>
              <a:rPr lang="it-IT"/>
              <a:t>22/02/2016</a:t>
            </a:r>
          </a:p>
        </p:txBody>
      </p:sp>
      <p:sp>
        <p:nvSpPr>
          <p:cNvPr id="6" name="Segnaposto piè di pagina 5"/>
          <p:cNvSpPr>
            <a:spLocks noGrp="1"/>
          </p:cNvSpPr>
          <p:nvPr>
            <p:ph type="ftr" sz="quarter" idx="11"/>
          </p:nvPr>
        </p:nvSpPr>
        <p:spPr/>
        <p:txBody>
          <a:bodyPr rtlCol="0"/>
          <a:lstStyle/>
          <a:p>
            <a:pPr rtl="0"/>
            <a:endParaRPr lang="it-IT"/>
          </a:p>
        </p:txBody>
      </p:sp>
      <p:sp>
        <p:nvSpPr>
          <p:cNvPr id="7" name="Segnaposto numero diapositiva 6"/>
          <p:cNvSpPr>
            <a:spLocks noGrp="1"/>
          </p:cNvSpPr>
          <p:nvPr>
            <p:ph type="sldNum" sz="quarter" idx="12"/>
          </p:nvPr>
        </p:nvSpPr>
        <p:spPr/>
        <p:txBody>
          <a:bodyPr rtlCol="0"/>
          <a:lstStyle/>
          <a:p>
            <a:pPr rtl="0"/>
            <a:fld id="{FA63210D-1F70-449D-B914-AD9548AD43A4}" type="slidenum">
              <a:rPr lang="it-IT" smtClean="0"/>
              <a:pPr rtl="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rtlCol="0" anchor="b"/>
          <a:lstStyle>
            <a:lvl1pPr algn="l" rtl="0">
              <a:defRPr sz="2000" b="1"/>
            </a:lvl1pPr>
          </a:lstStyle>
          <a:p>
            <a:pPr rtl="0"/>
            <a:r>
              <a:rPr lang="fr-FR"/>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lstStyle>
            <a:lvl1pPr marL="0" indent="0" algn="l" rtl="0">
              <a:buNone/>
              <a:defRPr sz="32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endParaRPr lang="it-IT"/>
          </a:p>
        </p:txBody>
      </p:sp>
      <p:sp>
        <p:nvSpPr>
          <p:cNvPr id="4" name="Segnaposto testo 3"/>
          <p:cNvSpPr>
            <a:spLocks noGrp="1"/>
          </p:cNvSpPr>
          <p:nvPr>
            <p:ph type="body" sz="half" idx="2"/>
          </p:nvPr>
        </p:nvSpPr>
        <p:spPr>
          <a:xfrm>
            <a:off x="1792288" y="5367338"/>
            <a:ext cx="5486400" cy="804862"/>
          </a:xfrm>
        </p:spPr>
        <p:txBody>
          <a:bodyPr rtlCol="0"/>
          <a:lstStyle>
            <a:lvl1pPr marL="0" indent="0" algn="l" rtl="0">
              <a:buNone/>
              <a:defRPr sz="14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Fare clic per modificare stili del testo dello schema</a:t>
            </a:r>
          </a:p>
        </p:txBody>
      </p:sp>
      <p:sp>
        <p:nvSpPr>
          <p:cNvPr id="5" name="Segnaposto data 4"/>
          <p:cNvSpPr>
            <a:spLocks noGrp="1"/>
          </p:cNvSpPr>
          <p:nvPr>
            <p:ph type="dt" sz="half" idx="10"/>
          </p:nvPr>
        </p:nvSpPr>
        <p:spPr/>
        <p:txBody>
          <a:bodyPr rtlCol="0"/>
          <a:lstStyle/>
          <a:p>
            <a:pPr rtl="0"/>
            <a:r>
              <a:rPr lang="it-IT"/>
              <a:t>22/02/2016</a:t>
            </a:r>
          </a:p>
        </p:txBody>
      </p:sp>
      <p:sp>
        <p:nvSpPr>
          <p:cNvPr id="6" name="Segnaposto piè di pagina 5"/>
          <p:cNvSpPr>
            <a:spLocks noGrp="1"/>
          </p:cNvSpPr>
          <p:nvPr>
            <p:ph type="ftr" sz="quarter" idx="11"/>
          </p:nvPr>
        </p:nvSpPr>
        <p:spPr/>
        <p:txBody>
          <a:bodyPr rtlCol="0"/>
          <a:lstStyle/>
          <a:p>
            <a:pPr rtl="0"/>
            <a:endParaRPr lang="it-IT"/>
          </a:p>
        </p:txBody>
      </p:sp>
      <p:sp>
        <p:nvSpPr>
          <p:cNvPr id="7" name="Segnaposto numero diapositiva 6"/>
          <p:cNvSpPr>
            <a:spLocks noGrp="1"/>
          </p:cNvSpPr>
          <p:nvPr>
            <p:ph type="sldNum" sz="quarter" idx="12"/>
          </p:nvPr>
        </p:nvSpPr>
        <p:spPr/>
        <p:txBody>
          <a:bodyPr rtlCol="0"/>
          <a:lstStyle/>
          <a:p>
            <a:pPr rtl="0"/>
            <a:fld id="{FA63210D-1F70-449D-B914-AD9548AD43A4}" type="slidenum">
              <a:rPr lang="it-IT" smtClean="0"/>
              <a:pPr rtl="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rtl="0"/>
            <a:r>
              <a:rPr lang="fr-FR"/>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rtl="0"/>
            <a:r>
              <a:rPr lang="fr-FR"/>
              <a:t>Fare clic per modificare stili del testo dello schema</a:t>
            </a:r>
          </a:p>
          <a:p>
            <a:pPr lvl="1" rtl="0"/>
            <a:r>
              <a:rPr lang="fr-FR"/>
              <a:t>Secondo livello</a:t>
            </a:r>
          </a:p>
          <a:p>
            <a:pPr lvl="2" rtl="0"/>
            <a:r>
              <a:rPr lang="fr-FR"/>
              <a:t>Terzo livello</a:t>
            </a:r>
          </a:p>
          <a:p>
            <a:pPr lvl="3" rtl="0"/>
            <a:r>
              <a:rPr lang="fr-FR"/>
              <a:t>Quarto livello</a:t>
            </a:r>
          </a:p>
          <a:p>
            <a:pPr lvl="4" rtl="0"/>
            <a:r>
              <a:rPr lang="fr-FR"/>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a:r>
              <a:rPr lang="it-IT"/>
              <a:t>22/02/2016</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a:defRPr sz="1200">
                <a:solidFill>
                  <a:schemeClr val="tx1">
                    <a:tint val="75000"/>
                  </a:schemeClr>
                </a:solidFill>
              </a:defRPr>
            </a:lvl1pPr>
          </a:lstStyle>
          <a:p>
            <a:pPr rtl="0"/>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l" rtl="0">
              <a:defRPr sz="1200">
                <a:solidFill>
                  <a:schemeClr val="tx1">
                    <a:tint val="75000"/>
                  </a:schemeClr>
                </a:solidFill>
              </a:defRPr>
            </a:lvl1pPr>
          </a:lstStyle>
          <a:p>
            <a:pPr rtl="0"/>
            <a:fld id="{FA63210D-1F70-449D-B914-AD9548AD43A4}" type="slidenum">
              <a:rPr lang="it-IT" smtClean="0"/>
              <a:pPr rtl="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704346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descr="Logos of CDC, Birth Defects COUNT, and International Clearinghouse for Birth Defects Surveillance and Research"/>
          <p:cNvGrpSpPr/>
          <p:nvPr/>
        </p:nvGrpSpPr>
        <p:grpSpPr>
          <a:xfrm>
            <a:off x="316112" y="260648"/>
            <a:ext cx="8496944" cy="1296144"/>
            <a:chOff x="323528" y="260648"/>
            <a:chExt cx="8496944" cy="1296144"/>
          </a:xfrm>
        </p:grpSpPr>
        <p:sp>
          <p:nvSpPr>
            <p:cNvPr id="9"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pic>
          <p:nvPicPr>
            <p:cNvPr id="7" name="Immagine 6" descr="CDC Logo"/>
            <p:cNvPicPr>
              <a:picLocks noChangeAspect="1"/>
            </p:cNvPicPr>
            <p:nvPr/>
          </p:nvPicPr>
          <p:blipFill>
            <a:blip r:embed="rId3" cstate="print"/>
            <a:srcRect/>
            <a:stretch>
              <a:fillRect/>
            </a:stretch>
          </p:blipFill>
          <p:spPr bwMode="auto">
            <a:xfrm>
              <a:off x="467544" y="404664"/>
              <a:ext cx="2222901" cy="1052412"/>
            </a:xfrm>
            <a:prstGeom prst="rect">
              <a:avLst/>
            </a:prstGeom>
            <a:noFill/>
            <a:ln w="9525">
              <a:noFill/>
              <a:miter lim="800000"/>
              <a:headEnd/>
              <a:tailEnd/>
            </a:ln>
          </p:spPr>
        </p:pic>
        <p:pic>
          <p:nvPicPr>
            <p:cNvPr id="8" name="Picture 2" descr="image001"/>
            <p:cNvPicPr>
              <a:picLocks noChangeAspect="1" noChangeArrowheads="1"/>
            </p:cNvPicPr>
            <p:nvPr/>
          </p:nvPicPr>
          <p:blipFill>
            <a:blip r:embed="rId4" cstate="print"/>
            <a:srcRect/>
            <a:stretch>
              <a:fillRect/>
            </a:stretch>
          </p:blipFill>
          <p:spPr bwMode="auto">
            <a:xfrm>
              <a:off x="3275856" y="404663"/>
              <a:ext cx="1926696" cy="1061467"/>
            </a:xfrm>
            <a:prstGeom prst="rect">
              <a:avLst/>
            </a:prstGeom>
            <a:noFill/>
            <a:ln w="9525">
              <a:noFill/>
              <a:miter lim="800000"/>
              <a:headEnd/>
              <a:tailEnd/>
            </a:ln>
          </p:spPr>
        </p:pic>
        <p:pic>
          <p:nvPicPr>
            <p:cNvPr id="6" name="Picture 3" descr="International Clearinghouse for Birth Defects Surveillance and Research"/>
            <p:cNvPicPr>
              <a:picLocks noChangeAspect="1" noChangeArrowheads="1"/>
            </p:cNvPicPr>
            <p:nvPr/>
          </p:nvPicPr>
          <p:blipFill>
            <a:blip r:embed="rId5" cstate="print"/>
            <a:srcRect r="48190"/>
            <a:stretch>
              <a:fillRect/>
            </a:stretch>
          </p:blipFill>
          <p:spPr bwMode="auto">
            <a:xfrm>
              <a:off x="5606920" y="404664"/>
              <a:ext cx="3069536" cy="1052412"/>
            </a:xfrm>
            <a:prstGeom prst="rect">
              <a:avLst/>
            </a:prstGeom>
            <a:noFill/>
            <a:ln w="19050">
              <a:noFill/>
              <a:miter lim="800000"/>
              <a:headEnd/>
              <a:tailEnd/>
            </a:ln>
          </p:spPr>
        </p:pic>
      </p:grpSp>
      <p:sp>
        <p:nvSpPr>
          <p:cNvPr id="4" name="Titolo 1"/>
          <p:cNvSpPr txBox="1">
            <a:spLocks/>
          </p:cNvSpPr>
          <p:nvPr/>
        </p:nvSpPr>
        <p:spPr>
          <a:xfrm>
            <a:off x="449784" y="2060848"/>
            <a:ext cx="82296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0"/>
            <a:r>
              <a:rPr lang="fr-FR" sz="4000" b="1">
                <a:solidFill>
                  <a:schemeClr val="tx2"/>
                </a:solidFill>
              </a:rPr>
              <a:t>Hypospadias</a:t>
            </a:r>
            <a:endParaRPr lang="en-US" sz="2200" b="1" dirty="0">
              <a:solidFill>
                <a:schemeClr val="tx2"/>
              </a:solidFill>
            </a:endParaRPr>
          </a:p>
        </p:txBody>
      </p:sp>
      <p:sp>
        <p:nvSpPr>
          <p:cNvPr id="10" name="Rectangle 16"/>
          <p:cNvSpPr>
            <a:spLocks noChangeArrowheads="1"/>
          </p:cNvSpPr>
          <p:nvPr/>
        </p:nvSpPr>
        <p:spPr bwMode="auto">
          <a:xfrm>
            <a:off x="1295400" y="5638800"/>
            <a:ext cx="6705600" cy="457200"/>
          </a:xfrm>
          <a:prstGeom prst="rect">
            <a:avLst/>
          </a:prstGeom>
          <a:noFill/>
          <a:ln w="9525">
            <a:noFill/>
            <a:miter lim="800000"/>
            <a:headEnd/>
            <a:tailEnd/>
          </a:ln>
        </p:spPr>
        <p:txBody>
          <a:bodyPr rtlCol="0"/>
          <a:lstStyle/>
          <a:p>
            <a:pPr algn="ctr" rtl="0">
              <a:spcBef>
                <a:spcPct val="20000"/>
              </a:spcBef>
              <a:buClr>
                <a:schemeClr val="bg1"/>
              </a:buClr>
            </a:pPr>
            <a:r>
              <a:rPr lang="fr-FR" sz="900" b="1">
                <a:solidFill>
                  <a:schemeClr val="tx2"/>
                </a:solidFill>
                <a:latin typeface="Tahoma" pitchFamily="34" charset="0"/>
              </a:rPr>
              <a:t>Clause de non-responsabilité : Les résultats et les conclusions issus de cette présentation n’ont pas été divulgués officiellement par les Centres pour le contrôle et la prévention des maladies et ne doivent pas être interprétés comme représentant la décision ou la politique de quelque agence que ce soit.</a:t>
            </a:r>
          </a:p>
        </p:txBody>
      </p:sp>
      <p:sp>
        <p:nvSpPr>
          <p:cNvPr id="2" name="Title 1"/>
          <p:cNvSpPr>
            <a:spLocks noGrp="1"/>
          </p:cNvSpPr>
          <p:nvPr>
            <p:ph type="title"/>
          </p:nvPr>
        </p:nvSpPr>
        <p:spPr/>
        <p:txBody>
          <a:bodyPr rtlCol="0">
            <a:normAutofit/>
          </a:bodyPr>
          <a:lstStyle/>
          <a:p>
            <a:pPr algn="l" rtl="0"/>
            <a:r>
              <a:rPr lang="fr-FR" sz="1200"/>
              <a:t>logos</a:t>
            </a:r>
            <a:endParaRPr lang="en-US" sz="1200" dirty="0"/>
          </a:p>
        </p:txBody>
      </p:sp>
      <p:sp>
        <p:nvSpPr>
          <p:cNvPr id="3" name="Content Placeholder 2"/>
          <p:cNvSpPr>
            <a:spLocks noGrp="1"/>
          </p:cNvSpPr>
          <p:nvPr>
            <p:ph idx="1"/>
          </p:nvPr>
        </p:nvSpPr>
        <p:spPr/>
        <p:txBody>
          <a:bodyPr rtlCol="0"/>
          <a:lstStyle/>
          <a:p>
            <a:pPr rtl="0"/>
            <a:r>
              <a:rPr lang="fr-FR" dirty="0"/>
              <a:t>Hypospadias</a:t>
            </a:r>
            <a:endParaRPr lang="en-US" dirty="0"/>
          </a:p>
        </p:txBody>
      </p:sp>
    </p:spTree>
    <p:extLst>
      <p:ext uri="{BB962C8B-B14F-4D97-AF65-F5344CB8AC3E}">
        <p14:creationId xmlns:p14="http://schemas.microsoft.com/office/powerpoint/2010/main" xmlns="" val="3755851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a:solidFill>
                  <a:schemeClr val="tx2"/>
                </a:solidFill>
                <a:latin typeface="Calibri" pitchFamily="34" charset="0"/>
              </a:rPr>
              <a:t>Hypospadias                                                                                                                                                                                                                                          </a:t>
            </a:r>
            <a:r>
              <a:rPr lang="fr-FR" sz="100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10</a:t>
            </a:fld>
            <a:endParaRPr lang="en-US" sz="1000" dirty="0">
              <a:solidFill>
                <a:schemeClr val="tx2"/>
              </a:solidFill>
              <a:latin typeface="Calibri" pitchFamily="34" charset="0"/>
              <a:cs typeface="+mn-cs"/>
            </a:endParaRPr>
          </a:p>
        </p:txBody>
      </p:sp>
      <p:sp>
        <p:nvSpPr>
          <p:cNvPr id="2" name="Titolo 1"/>
          <p:cNvSpPr>
            <a:spLocks noGrp="1"/>
          </p:cNvSpPr>
          <p:nvPr>
            <p:ph type="title"/>
          </p:nvPr>
        </p:nvSpPr>
        <p:spPr>
          <a:xfrm>
            <a:off x="457200" y="-27384"/>
            <a:ext cx="8229600" cy="1143000"/>
          </a:xfrm>
        </p:spPr>
        <p:txBody>
          <a:bodyPr rtlCol="0"/>
          <a:lstStyle/>
          <a:p>
            <a:pPr rtl="0"/>
            <a:r>
              <a:rPr lang="fr-FR" sz="2800" b="1">
                <a:solidFill>
                  <a:schemeClr val="tx2"/>
                </a:solidFill>
              </a:rPr>
              <a:t>Caractéristiques épidémiologiques sélectionnées</a:t>
            </a:r>
            <a:endParaRPr lang="en-US" sz="2800" b="1" dirty="0">
              <a:solidFill>
                <a:schemeClr val="tx2"/>
              </a:solidFill>
            </a:endParaRPr>
          </a:p>
        </p:txBody>
      </p:sp>
      <p:graphicFrame>
        <p:nvGraphicFramePr>
          <p:cNvPr id="4" name="Segnaposto contenuto 3" descr="Table depicting prevalence, variability of prevalence, and potential modifiable risk factors for hypospadias"/>
          <p:cNvGraphicFramePr>
            <a:graphicFrameLocks noGrp="1"/>
          </p:cNvGraphicFramePr>
          <p:nvPr>
            <p:ph idx="1"/>
            <p:extLst>
              <p:ext uri="{D42A27DB-BD31-4B8C-83A1-F6EECF244321}">
                <p14:modId xmlns:p14="http://schemas.microsoft.com/office/powerpoint/2010/main" xmlns="" val="3162878175"/>
              </p:ext>
            </p:extLst>
          </p:nvPr>
        </p:nvGraphicFramePr>
        <p:xfrm>
          <a:off x="457200" y="980729"/>
          <a:ext cx="8229600" cy="5184575"/>
        </p:xfrm>
        <a:graphic>
          <a:graphicData uri="http://schemas.openxmlformats.org/drawingml/2006/table">
            <a:tbl>
              <a:tblPr firstRow="1" bandRow="1">
                <a:tableStyleId>{5C22544A-7EE6-4342-B048-85BDC9FD1C3A}</a:tableStyleId>
              </a:tblPr>
              <a:tblGrid>
                <a:gridCol w="2242592">
                  <a:extLst>
                    <a:ext uri="{9D8B030D-6E8A-4147-A177-3AD203B41FA5}">
                      <a16:colId xmlns:a16="http://schemas.microsoft.com/office/drawing/2014/main" xmlns="" val="20000"/>
                    </a:ext>
                  </a:extLst>
                </a:gridCol>
                <a:gridCol w="5987008">
                  <a:extLst>
                    <a:ext uri="{9D8B030D-6E8A-4147-A177-3AD203B41FA5}">
                      <a16:colId xmlns:a16="http://schemas.microsoft.com/office/drawing/2014/main" xmlns="" val="20001"/>
                    </a:ext>
                  </a:extLst>
                </a:gridCol>
              </a:tblGrid>
              <a:tr h="462192">
                <a:tc>
                  <a:txBody>
                    <a:bodyPr/>
                    <a:lstStyle/>
                    <a:p>
                      <a:pPr rtl="0"/>
                      <a:r>
                        <a:rPr lang="fr-FR" noProof="0">
                          <a:solidFill>
                            <a:schemeClr val="bg2"/>
                          </a:solidFill>
                        </a:rPr>
                        <a:t>Caractéristiques</a:t>
                      </a:r>
                      <a:endParaRPr lang="en-US" noProof="0" dirty="0">
                        <a:solidFill>
                          <a:schemeClr val="bg2"/>
                        </a:solidFill>
                      </a:endParaRPr>
                    </a:p>
                  </a:txBody>
                  <a:tcPr/>
                </a:tc>
                <a:tc>
                  <a:txBody>
                    <a:bodyPr/>
                    <a:lstStyle/>
                    <a:p>
                      <a:pPr rtl="0"/>
                      <a:r>
                        <a:rPr lang="fr-FR" noProof="0">
                          <a:solidFill>
                            <a:schemeClr val="bg2"/>
                          </a:solidFill>
                        </a:rPr>
                        <a:t>Conclusions principales</a:t>
                      </a:r>
                      <a:endParaRPr lang="en-US" noProof="0" dirty="0">
                        <a:solidFill>
                          <a:schemeClr val="bg2"/>
                        </a:solidFill>
                      </a:endParaRPr>
                    </a:p>
                  </a:txBody>
                  <a:tcPr/>
                </a:tc>
                <a:extLst>
                  <a:ext uri="{0D108BD9-81ED-4DB2-BD59-A6C34878D82A}">
                    <a16:rowId xmlns:a16="http://schemas.microsoft.com/office/drawing/2014/main" xmlns="" val="10000"/>
                  </a:ext>
                </a:extLst>
              </a:tr>
              <a:tr h="1158446">
                <a:tc>
                  <a:txBody>
                    <a:bodyPr/>
                    <a:lstStyle/>
                    <a:p>
                      <a:pPr rtl="0"/>
                      <a:r>
                        <a:rPr lang="fr-FR" sz="1800" noProof="0">
                          <a:solidFill>
                            <a:srgbClr val="002060"/>
                          </a:solidFill>
                        </a:rPr>
                        <a:t>Prévalence</a:t>
                      </a:r>
                    </a:p>
                  </a:txBody>
                  <a:tcPr>
                    <a:solidFill>
                      <a:schemeClr val="accent5">
                        <a:lumMod val="40000"/>
                        <a:lumOff val="60000"/>
                      </a:schemeClr>
                    </a:solidFill>
                  </a:tcPr>
                </a:tc>
                <a:tc>
                  <a:txBody>
                    <a:bodyPr/>
                    <a:lstStyle/>
                    <a:p>
                      <a:pPr rtl="0"/>
                      <a:r>
                        <a:rPr lang="fr-FR" sz="1800" noProof="0">
                          <a:solidFill>
                            <a:srgbClr val="002060"/>
                          </a:solidFill>
                        </a:rPr>
                        <a:t>Environ 1 sur 300 naissances masculines. </a:t>
                      </a:r>
                    </a:p>
                    <a:p>
                      <a:pPr rtl="0"/>
                      <a:r>
                        <a:rPr lang="fr-FR" sz="1800" noProof="0">
                          <a:solidFill>
                            <a:srgbClr val="002060"/>
                          </a:solidFill>
                        </a:rPr>
                        <a:t>La prévalence a augmenté au cours des 25 dernières années dans certains pays</a:t>
                      </a:r>
                      <a:endParaRPr lang="en-US" sz="1800" noProof="0" dirty="0">
                        <a:solidFill>
                          <a:srgbClr val="002060"/>
                        </a:solidFill>
                      </a:endParaRPr>
                    </a:p>
                  </a:txBody>
                  <a:tcPr>
                    <a:solidFill>
                      <a:schemeClr val="accent5">
                        <a:lumMod val="40000"/>
                        <a:lumOff val="60000"/>
                      </a:schemeClr>
                    </a:solidFill>
                  </a:tcPr>
                </a:tc>
                <a:extLst>
                  <a:ext uri="{0D108BD9-81ED-4DB2-BD59-A6C34878D82A}">
                    <a16:rowId xmlns:a16="http://schemas.microsoft.com/office/drawing/2014/main" xmlns="" val="10001"/>
                  </a:ext>
                </a:extLst>
              </a:tr>
              <a:tr h="1511722">
                <a:tc>
                  <a:txBody>
                    <a:bodyPr/>
                    <a:lstStyle/>
                    <a:p>
                      <a:pPr rtl="0"/>
                      <a:r>
                        <a:rPr lang="fr-FR" sz="1800" noProof="0">
                          <a:solidFill>
                            <a:srgbClr val="002060"/>
                          </a:solidFill>
                        </a:rPr>
                        <a:t>Variabilité de la prévalence</a:t>
                      </a:r>
                      <a:endParaRPr lang="en-US" sz="1800" noProof="0" dirty="0">
                        <a:solidFill>
                          <a:srgbClr val="002060"/>
                        </a:solidFill>
                      </a:endParaRPr>
                    </a:p>
                  </a:txBody>
                  <a:tcPr/>
                </a:tc>
                <a:tc>
                  <a:txBody>
                    <a:bodyPr/>
                    <a:lstStyle/>
                    <a:p>
                      <a:pPr rtl="0"/>
                      <a:r>
                        <a:rPr lang="fr-FR" sz="1800" noProof="0">
                          <a:solidFill>
                            <a:srgbClr val="002060"/>
                          </a:solidFill>
                        </a:rPr>
                        <a:t>Exclusion ou sous-dénombrement des sous-types légers. </a:t>
                      </a:r>
                    </a:p>
                    <a:p>
                      <a:pPr rtl="0"/>
                      <a:r>
                        <a:rPr lang="fr-FR" sz="1800" noProof="0">
                          <a:solidFill>
                            <a:srgbClr val="002060"/>
                          </a:solidFill>
                        </a:rPr>
                        <a:t>Aux États-Unis, la prévalence est accrue parmi la population blanche non hispanique, en comparaison avec tous les autres groupes raciaux ou ethniques. </a:t>
                      </a:r>
                    </a:p>
                  </a:txBody>
                  <a:tcPr/>
                </a:tc>
                <a:extLst>
                  <a:ext uri="{0D108BD9-81ED-4DB2-BD59-A6C34878D82A}">
                    <a16:rowId xmlns:a16="http://schemas.microsoft.com/office/drawing/2014/main" xmlns="" val="10002"/>
                  </a:ext>
                </a:extLst>
              </a:tr>
              <a:tr h="2052215">
                <a:tc>
                  <a:txBody>
                    <a:bodyPr/>
                    <a:lstStyle/>
                    <a:p>
                      <a:pPr rtl="0"/>
                      <a:r>
                        <a:rPr lang="fr-FR" sz="1800" noProof="0">
                          <a:solidFill>
                            <a:srgbClr val="002060"/>
                          </a:solidFill>
                        </a:rPr>
                        <a:t>Facteurs de risque modifiables potentiels</a:t>
                      </a:r>
                      <a:endParaRPr lang="en-US" sz="1800" noProof="0" dirty="0">
                        <a:solidFill>
                          <a:srgbClr val="002060"/>
                        </a:solidFill>
                      </a:endParaRPr>
                    </a:p>
                  </a:txBody>
                  <a:tcPr>
                    <a:solidFill>
                      <a:schemeClr val="accent5">
                        <a:lumMod val="40000"/>
                        <a:lumOff val="60000"/>
                      </a:schemeClr>
                    </a:solidFill>
                  </a:tcPr>
                </a:tc>
                <a:tc>
                  <a:txBody>
                    <a:bodyPr/>
                    <a:lstStyle/>
                    <a:p>
                      <a:pPr rtl="0"/>
                      <a:r>
                        <a:rPr lang="fr-FR" sz="1800" noProof="0">
                          <a:solidFill>
                            <a:srgbClr val="002060"/>
                          </a:solidFill>
                        </a:rPr>
                        <a:t>Perturbateurs endocriniens (p. ex. les pesticides) ; infertilité et/ou techniques de reproduction artificielles ; anticonvulsivants (p. ex. : valproate, carbamazépine) ; hypertension, obésité ou diabète maternel(le). </a:t>
                      </a:r>
                      <a:endParaRPr lang="en-US" sz="1800" noProof="0" dirty="0">
                        <a:solidFill>
                          <a:srgbClr val="002060"/>
                        </a:solidFill>
                      </a:endParaRPr>
                    </a:p>
                  </a:txBody>
                  <a:tcPr>
                    <a:solidFill>
                      <a:schemeClr val="accent5">
                        <a:lumMod val="40000"/>
                        <a:lumOff val="6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0209928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a:solidFill>
                  <a:schemeClr val="tx2"/>
                </a:solidFill>
                <a:latin typeface="Calibri" pitchFamily="34" charset="0"/>
              </a:rPr>
              <a:t>Hypospadias                                                                                                                                                                                                                                          </a:t>
            </a:r>
            <a:r>
              <a:rPr lang="fr-FR" sz="100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11</a:t>
            </a:fld>
            <a:endParaRPr lang="en-US" sz="1000" dirty="0">
              <a:solidFill>
                <a:schemeClr val="tx2"/>
              </a:solidFill>
              <a:latin typeface="Calibri" pitchFamily="34" charset="0"/>
              <a:cs typeface="+mn-cs"/>
            </a:endParaRPr>
          </a:p>
        </p:txBody>
      </p:sp>
      <p:sp>
        <p:nvSpPr>
          <p:cNvPr id="2" name="Titolo 1"/>
          <p:cNvSpPr>
            <a:spLocks noGrp="1"/>
          </p:cNvSpPr>
          <p:nvPr>
            <p:ph type="title"/>
          </p:nvPr>
        </p:nvSpPr>
        <p:spPr>
          <a:xfrm>
            <a:off x="403473" y="404664"/>
            <a:ext cx="8352928" cy="576064"/>
          </a:xfrm>
        </p:spPr>
        <p:txBody>
          <a:bodyPr rtlCol="0">
            <a:noAutofit/>
          </a:bodyPr>
          <a:lstStyle/>
          <a:p>
            <a:pPr algn="l" rtl="0"/>
            <a:r>
              <a:rPr lang="fr-FR" sz="3200" b="1">
                <a:solidFill>
                  <a:schemeClr val="tx2"/>
                </a:solidFill>
              </a:rPr>
              <a:t>ICD-10 RCPCH Liste et codage de l’hypospadias</a:t>
            </a:r>
            <a:endParaRPr lang="en-US" sz="3200" dirty="0">
              <a:solidFill>
                <a:schemeClr val="tx2"/>
              </a:solidFill>
            </a:endParaRPr>
          </a:p>
        </p:txBody>
      </p:sp>
      <p:sp>
        <p:nvSpPr>
          <p:cNvPr id="3" name="Segnaposto contenuto 2"/>
          <p:cNvSpPr>
            <a:spLocks noGrp="1"/>
          </p:cNvSpPr>
          <p:nvPr>
            <p:ph idx="1"/>
          </p:nvPr>
        </p:nvSpPr>
        <p:spPr>
          <a:xfrm>
            <a:off x="419893" y="1412776"/>
            <a:ext cx="8320088" cy="4061048"/>
          </a:xfrm>
        </p:spPr>
        <p:txBody>
          <a:bodyPr rtlCol="0">
            <a:noAutofit/>
          </a:bodyPr>
          <a:lstStyle/>
          <a:p>
            <a:pPr rtl="0">
              <a:buClr>
                <a:schemeClr val="tx2"/>
              </a:buClr>
            </a:pPr>
            <a:r>
              <a:rPr lang="fr-FR" sz="2100" b="1">
                <a:solidFill>
                  <a:schemeClr val="tx2"/>
                </a:solidFill>
              </a:rPr>
              <a:t>Q54 Hypospadias   </a:t>
            </a:r>
            <a:r>
              <a:rPr lang="fr-FR" sz="2100">
                <a:solidFill>
                  <a:schemeClr val="tx2"/>
                </a:solidFill>
              </a:rPr>
              <a:t>Exclu : épispadias (Q64.0)</a:t>
            </a:r>
          </a:p>
          <a:p>
            <a:pPr rtl="0">
              <a:buClr>
                <a:schemeClr val="tx2"/>
              </a:buClr>
            </a:pPr>
            <a:r>
              <a:rPr lang="fr-FR" sz="2100">
                <a:solidFill>
                  <a:schemeClr val="tx2"/>
                </a:solidFill>
              </a:rPr>
              <a:t>Q54.0 Hypospadias, balanique     coronal      glandulaire</a:t>
            </a:r>
          </a:p>
          <a:p>
            <a:pPr rtl="0">
              <a:buClr>
                <a:schemeClr val="tx2"/>
              </a:buClr>
            </a:pPr>
            <a:r>
              <a:rPr lang="fr-FR" sz="2100">
                <a:solidFill>
                  <a:schemeClr val="tx2"/>
                </a:solidFill>
              </a:rPr>
              <a:t>Q54.1 Hypospadias, pénien</a:t>
            </a:r>
          </a:p>
          <a:p>
            <a:pPr rtl="0">
              <a:buClr>
                <a:schemeClr val="tx2"/>
              </a:buClr>
            </a:pPr>
            <a:r>
              <a:rPr lang="fr-FR" sz="2100">
                <a:solidFill>
                  <a:schemeClr val="tx2"/>
                </a:solidFill>
              </a:rPr>
              <a:t>Q54.2 Hypospadias, pénoscrotal</a:t>
            </a:r>
            <a:endParaRPr lang="en-US" sz="2100" dirty="0">
              <a:solidFill>
                <a:schemeClr val="tx2"/>
              </a:solidFill>
            </a:endParaRPr>
          </a:p>
          <a:p>
            <a:pPr rtl="0">
              <a:buClr>
                <a:schemeClr val="tx2"/>
              </a:buClr>
            </a:pPr>
            <a:r>
              <a:rPr lang="fr-FR" sz="2100">
                <a:solidFill>
                  <a:schemeClr val="tx2"/>
                </a:solidFill>
              </a:rPr>
              <a:t>Q54.3 Hypospadias, périnéal</a:t>
            </a:r>
            <a:endParaRPr lang="en-US" sz="2100" dirty="0">
              <a:solidFill>
                <a:schemeClr val="tx2"/>
              </a:solidFill>
            </a:endParaRPr>
          </a:p>
          <a:p>
            <a:pPr rtl="0">
              <a:buClr>
                <a:schemeClr val="tx2"/>
              </a:buClr>
            </a:pPr>
            <a:endParaRPr lang="en-US" sz="2100" dirty="0">
              <a:solidFill>
                <a:schemeClr val="tx2"/>
              </a:solidFill>
            </a:endParaRPr>
          </a:p>
          <a:p>
            <a:pPr rtl="0">
              <a:buClr>
                <a:schemeClr val="tx2"/>
              </a:buClr>
            </a:pPr>
            <a:r>
              <a:rPr lang="fr-FR" sz="2100">
                <a:solidFill>
                  <a:schemeClr val="tx2"/>
                </a:solidFill>
              </a:rPr>
              <a:t>Q54.4 Courbure du pénis congénitale (si isolée, exclure)</a:t>
            </a:r>
          </a:p>
          <a:p>
            <a:pPr lvl="1" rtl="0">
              <a:buClr>
                <a:schemeClr val="tx2"/>
              </a:buClr>
              <a:buFont typeface="Arial" panose="020B0604020202020204" pitchFamily="34" charset="0"/>
              <a:buChar char="•"/>
            </a:pPr>
            <a:r>
              <a:rPr lang="fr-FR" sz="2100">
                <a:solidFill>
                  <a:schemeClr val="tx2"/>
                </a:solidFill>
              </a:rPr>
              <a:t>(La courbure du pénis associée à l’hypospadias fait partie du phénotype typique, le code Q54.4 n’est pas nécessaire)</a:t>
            </a:r>
            <a:endParaRPr lang="en-US" sz="2100" dirty="0">
              <a:solidFill>
                <a:schemeClr val="tx2"/>
              </a:solidFill>
            </a:endParaRPr>
          </a:p>
          <a:p>
            <a:pPr rtl="0">
              <a:buClr>
                <a:schemeClr val="tx2"/>
              </a:buClr>
            </a:pPr>
            <a:endParaRPr lang="en-US" sz="2100" dirty="0">
              <a:solidFill>
                <a:schemeClr val="tx2"/>
              </a:solidFill>
            </a:endParaRPr>
          </a:p>
          <a:p>
            <a:pPr rtl="0">
              <a:buClr>
                <a:schemeClr val="tx2"/>
              </a:buClr>
            </a:pPr>
            <a:r>
              <a:rPr lang="fr-FR" sz="2100">
                <a:solidFill>
                  <a:schemeClr val="tx2"/>
                </a:solidFill>
              </a:rPr>
              <a:t>Q54.8 Autre hypospadias</a:t>
            </a:r>
          </a:p>
          <a:p>
            <a:pPr rtl="0">
              <a:buClr>
                <a:schemeClr val="tx2"/>
              </a:buClr>
            </a:pPr>
            <a:r>
              <a:rPr lang="fr-FR" sz="2100">
                <a:solidFill>
                  <a:schemeClr val="tx2"/>
                </a:solidFill>
              </a:rPr>
              <a:t>Q54.9 Hypospadias, non spécifiée</a:t>
            </a:r>
            <a:endParaRPr lang="en-US" sz="2100" dirty="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107504" y="6422395"/>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a:solidFill>
                  <a:schemeClr val="tx2"/>
                </a:solidFill>
                <a:latin typeface="Calibri" pitchFamily="34" charset="0"/>
              </a:rPr>
              <a:t>Hypospadias                                                                                                                                                                                                                                          </a:t>
            </a:r>
            <a:r>
              <a:rPr lang="fr-FR" sz="100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12</a:t>
            </a:fld>
            <a:endParaRPr lang="en-US" sz="1000" dirty="0">
              <a:solidFill>
                <a:schemeClr val="tx2"/>
              </a:solidFill>
              <a:latin typeface="Calibri" pitchFamily="34" charset="0"/>
              <a:cs typeface="+mn-cs"/>
            </a:endParaRPr>
          </a:p>
        </p:txBody>
      </p:sp>
      <p:sp>
        <p:nvSpPr>
          <p:cNvPr id="2" name="Titolo 1"/>
          <p:cNvSpPr>
            <a:spLocks noGrp="1"/>
          </p:cNvSpPr>
          <p:nvPr>
            <p:ph type="title"/>
          </p:nvPr>
        </p:nvSpPr>
        <p:spPr/>
        <p:txBody>
          <a:bodyPr rtlCol="0">
            <a:normAutofit/>
          </a:bodyPr>
          <a:lstStyle/>
          <a:p>
            <a:pPr rtl="0"/>
            <a:r>
              <a:rPr lang="fr-FR" sz="3200" b="1">
                <a:solidFill>
                  <a:schemeClr val="tx2"/>
                </a:solidFill>
              </a:rPr>
              <a:t>Conseils relatifs au codage</a:t>
            </a:r>
            <a:endParaRPr lang="en-US" sz="3200" b="1" dirty="0">
              <a:solidFill>
                <a:schemeClr val="tx2"/>
              </a:solidFill>
            </a:endParaRPr>
          </a:p>
        </p:txBody>
      </p:sp>
      <p:sp>
        <p:nvSpPr>
          <p:cNvPr id="5" name="Segnaposto contenuto 4"/>
          <p:cNvSpPr>
            <a:spLocks noGrp="1"/>
          </p:cNvSpPr>
          <p:nvPr>
            <p:ph idx="1"/>
          </p:nvPr>
        </p:nvSpPr>
        <p:spPr>
          <a:xfrm>
            <a:off x="197992" y="1628800"/>
            <a:ext cx="8838504" cy="4525963"/>
          </a:xfrm>
        </p:spPr>
        <p:txBody>
          <a:bodyPr rtlCol="0">
            <a:normAutofit/>
          </a:bodyPr>
          <a:lstStyle/>
          <a:p>
            <a:pPr rtl="0">
              <a:spcAft>
                <a:spcPts val="1800"/>
              </a:spcAft>
              <a:buClr>
                <a:schemeClr val="tx2"/>
              </a:buClr>
            </a:pPr>
            <a:r>
              <a:rPr lang="fr-FR" sz="2200">
                <a:solidFill>
                  <a:schemeClr val="tx2"/>
                </a:solidFill>
              </a:rPr>
              <a:t>Le système de codage ne fournit pas de codes pour chaque sous-type spécifique comme décrit plus haut ; il convient d’utiliser une extension du code définie localement et plus précise</a:t>
            </a:r>
          </a:p>
          <a:p>
            <a:pPr rtl="0">
              <a:spcAft>
                <a:spcPts val="1800"/>
              </a:spcAft>
              <a:buClr>
                <a:schemeClr val="tx2"/>
              </a:buClr>
            </a:pPr>
            <a:r>
              <a:rPr lang="fr-FR" sz="2200">
                <a:solidFill>
                  <a:schemeClr val="tx2"/>
                </a:solidFill>
              </a:rPr>
              <a:t>La courbure du pénis isolée est une anomalie mineure ; elle pourrait être codée dans les programmes qui </a:t>
            </a:r>
            <a:r>
              <a:rPr lang="fr-FR" sz="2200">
                <a:solidFill>
                  <a:schemeClr val="tx2">
                    <a:lumMod val="75000"/>
                  </a:schemeClr>
                </a:solidFill>
              </a:rPr>
              <a:t>comprennent</a:t>
            </a:r>
            <a:r>
              <a:rPr lang="fr-FR" sz="2200">
                <a:solidFill>
                  <a:schemeClr val="tx2"/>
                </a:solidFill>
              </a:rPr>
              <a:t> les anomalies mineures</a:t>
            </a:r>
          </a:p>
          <a:p>
            <a:pPr rtl="0">
              <a:spcAft>
                <a:spcPts val="1800"/>
              </a:spcAft>
              <a:buClr>
                <a:schemeClr val="tx2"/>
              </a:buClr>
            </a:pPr>
            <a:r>
              <a:rPr lang="fr-FR" sz="2200">
                <a:solidFill>
                  <a:schemeClr val="tx2"/>
                </a:solidFill>
              </a:rPr>
              <a:t>Lorsque les organes génitaux ambigus sont codés, l’hypospadias ne doit pas être codé</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a:solidFill>
                  <a:schemeClr val="tx2"/>
                </a:solidFill>
                <a:latin typeface="Calibri" pitchFamily="34" charset="0"/>
              </a:rPr>
              <a:t>Hypospadias								</a:t>
            </a:r>
            <a:r>
              <a:rPr lang="fr-FR" sz="100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13</a:t>
            </a:fld>
            <a:endParaRPr lang="en-US" sz="1000" dirty="0">
              <a:solidFill>
                <a:schemeClr val="tx2"/>
              </a:solidFill>
              <a:latin typeface="Calibri" pitchFamily="34" charset="0"/>
              <a:cs typeface="+mn-cs"/>
            </a:endParaRPr>
          </a:p>
        </p:txBody>
      </p:sp>
      <p:sp>
        <p:nvSpPr>
          <p:cNvPr id="7" name="Title 1"/>
          <p:cNvSpPr>
            <a:spLocks noGrp="1"/>
          </p:cNvSpPr>
          <p:nvPr>
            <p:ph type="title"/>
          </p:nvPr>
        </p:nvSpPr>
        <p:spPr>
          <a:xfrm>
            <a:off x="457200" y="274638"/>
            <a:ext cx="8229600" cy="634082"/>
          </a:xfrm>
        </p:spPr>
        <p:txBody>
          <a:bodyPr rtlCol="0">
            <a:normAutofit/>
          </a:bodyPr>
          <a:lstStyle/>
          <a:p>
            <a:pPr algn="ctr" rtl="0"/>
            <a:r>
              <a:rPr lang="fr-FR" sz="3200" dirty="0">
                <a:solidFill>
                  <a:schemeClr val="tx2"/>
                </a:solidFill>
              </a:rPr>
              <a:t>Références</a:t>
            </a:r>
            <a:endParaRPr lang="en-US" sz="3200" dirty="0">
              <a:solidFill>
                <a:schemeClr val="tx2"/>
              </a:solidFill>
            </a:endParaRPr>
          </a:p>
        </p:txBody>
      </p:sp>
      <p:sp>
        <p:nvSpPr>
          <p:cNvPr id="8" name="Content Placeholder 2"/>
          <p:cNvSpPr>
            <a:spLocks noGrp="1"/>
          </p:cNvSpPr>
          <p:nvPr>
            <p:ph idx="1"/>
          </p:nvPr>
        </p:nvSpPr>
        <p:spPr>
          <a:xfrm>
            <a:off x="457200" y="1600200"/>
            <a:ext cx="8229600" cy="4800599"/>
          </a:xfrm>
        </p:spPr>
        <p:txBody>
          <a:bodyPr rtlCol="0">
            <a:normAutofit lnSpcReduction="10000"/>
          </a:bodyPr>
          <a:lstStyle/>
          <a:p>
            <a:pPr lvl="0" rtl="0">
              <a:buClr>
                <a:schemeClr val="tx2"/>
              </a:buClr>
              <a:buFont typeface="Arial" panose="020B0604020202020204" pitchFamily="34" charset="0"/>
              <a:buChar char="•"/>
            </a:pPr>
            <a:r>
              <a:rPr lang="fr-FR" sz="1800" dirty="0">
                <a:solidFill>
                  <a:schemeClr val="tx2"/>
                </a:solidFill>
              </a:rPr>
              <a:t>Diapositive 4 : </a:t>
            </a:r>
            <a:r>
              <a:rPr lang="fr-FR" sz="1800" b="0" dirty="0">
                <a:solidFill>
                  <a:schemeClr val="tx2"/>
                </a:solidFill>
                <a:ea typeface="MyriadPro-Regular"/>
                <a:cs typeface="MyriadPro-Regular"/>
              </a:rPr>
              <a:t>OMS/CDC/ICBDSR. Surveillance des anomalies congénitales : un manuel pour les administrateurs de programme.  Genève : Organisation Mondiale de la Santé ; 2014.</a:t>
            </a:r>
            <a:endParaRPr lang="en-US" sz="1800" b="0" dirty="0">
              <a:solidFill>
                <a:schemeClr val="tx2"/>
              </a:solidFill>
              <a:cs typeface="Arial" pitchFamily="34" charset="0"/>
            </a:endParaRPr>
          </a:p>
          <a:p>
            <a:pPr lvl="0" rtl="0" fontAlgn="base">
              <a:spcBef>
                <a:spcPct val="0"/>
              </a:spcBef>
              <a:spcAft>
                <a:spcPct val="0"/>
              </a:spcAft>
              <a:buClr>
                <a:schemeClr val="tx2"/>
              </a:buClr>
              <a:buFont typeface="Arial" panose="020B0604020202020204" pitchFamily="34" charset="0"/>
              <a:buChar char="•"/>
            </a:pPr>
            <a:r>
              <a:rPr lang="fr-FR" sz="1800" dirty="0">
                <a:solidFill>
                  <a:schemeClr val="tx2"/>
                </a:solidFill>
              </a:rPr>
              <a:t>Diapositive 10 : </a:t>
            </a:r>
          </a:p>
          <a:p>
            <a:pPr lvl="1" rtl="0" fontAlgn="base">
              <a:spcBef>
                <a:spcPct val="0"/>
              </a:spcBef>
              <a:spcAft>
                <a:spcPct val="0"/>
              </a:spcAft>
              <a:buClr>
                <a:schemeClr val="tx2"/>
              </a:buClr>
              <a:buFont typeface="Arial" panose="020B0604020202020204" pitchFamily="34" charset="0"/>
              <a:buChar char="•"/>
            </a:pPr>
            <a:r>
              <a:rPr lang="fr-FR" sz="1800" dirty="0">
                <a:solidFill>
                  <a:schemeClr val="tx2"/>
                </a:solidFill>
                <a:ea typeface="Calibri" pitchFamily="34" charset="0"/>
                <a:cs typeface="Times New Roman" pitchFamily="18" charset="0"/>
              </a:rPr>
              <a:t>Rapport annuel ICBDSR 2012.  </a:t>
            </a:r>
          </a:p>
          <a:p>
            <a:pPr lvl="1" rtl="0" fontAlgn="base">
              <a:spcBef>
                <a:spcPct val="0"/>
              </a:spcBef>
              <a:spcAft>
                <a:spcPct val="0"/>
              </a:spcAft>
              <a:buClr>
                <a:schemeClr val="tx2"/>
              </a:buClr>
              <a:buFont typeface="Arial" panose="020B0604020202020204" pitchFamily="34" charset="0"/>
              <a:buChar char="•"/>
            </a:pPr>
            <a:r>
              <a:rPr lang="fr-FR" sz="1800" dirty="0">
                <a:solidFill>
                  <a:schemeClr val="tx2"/>
                </a:solidFill>
                <a:ea typeface="Calibri" pitchFamily="34" charset="0"/>
                <a:cs typeface="Times New Roman" pitchFamily="18" charset="0"/>
              </a:rPr>
              <a:t>van der </a:t>
            </a:r>
            <a:r>
              <a:rPr lang="fr-FR" sz="1800" dirty="0" err="1">
                <a:solidFill>
                  <a:schemeClr val="tx2"/>
                </a:solidFill>
                <a:ea typeface="Calibri" pitchFamily="34" charset="0"/>
                <a:cs typeface="Times New Roman" pitchFamily="18" charset="0"/>
              </a:rPr>
              <a:t>Zanden</a:t>
            </a:r>
            <a:r>
              <a:rPr lang="fr-FR" sz="1800" dirty="0">
                <a:solidFill>
                  <a:schemeClr val="tx2"/>
                </a:solidFill>
                <a:ea typeface="Calibri" pitchFamily="34" charset="0"/>
                <a:cs typeface="Times New Roman" pitchFamily="18" charset="0"/>
              </a:rPr>
              <a:t> LF et al. Hum </a:t>
            </a:r>
            <a:r>
              <a:rPr lang="fr-FR" sz="1800" dirty="0" err="1">
                <a:solidFill>
                  <a:schemeClr val="tx2"/>
                </a:solidFill>
                <a:ea typeface="Calibri" pitchFamily="34" charset="0"/>
                <a:cs typeface="Times New Roman" pitchFamily="18" charset="0"/>
              </a:rPr>
              <a:t>Reprod</a:t>
            </a:r>
            <a:r>
              <a:rPr lang="fr-FR" sz="1800" dirty="0">
                <a:solidFill>
                  <a:schemeClr val="tx2"/>
                </a:solidFill>
                <a:ea typeface="Calibri" pitchFamily="34" charset="0"/>
                <a:cs typeface="Times New Roman" pitchFamily="18" charset="0"/>
              </a:rPr>
              <a:t> Update. Mai-juin 2012 ;18(3):260-83.   </a:t>
            </a:r>
          </a:p>
          <a:p>
            <a:pPr lvl="1" rtl="0" fontAlgn="base">
              <a:spcBef>
                <a:spcPct val="0"/>
              </a:spcBef>
              <a:spcAft>
                <a:spcPct val="0"/>
              </a:spcAft>
              <a:buClr>
                <a:schemeClr val="tx2"/>
              </a:buClr>
              <a:buFont typeface="Arial" panose="020B0604020202020204" pitchFamily="34" charset="0"/>
              <a:buChar char="•"/>
            </a:pPr>
            <a:r>
              <a:rPr lang="fr-FR" sz="1800" dirty="0" err="1">
                <a:solidFill>
                  <a:schemeClr val="tx2"/>
                </a:solidFill>
              </a:rPr>
              <a:t>Alverson</a:t>
            </a:r>
            <a:r>
              <a:rPr lang="fr-FR" sz="1800" dirty="0">
                <a:solidFill>
                  <a:schemeClr val="tx2"/>
                </a:solidFill>
              </a:rPr>
              <a:t>  CJ et al. Présenté lors de la réunion annuelle 2013 de l’ICBDSR, à San Jose, Costa Rica.</a:t>
            </a:r>
          </a:p>
          <a:p>
            <a:pPr lvl="1" rtl="0" fontAlgn="base">
              <a:spcBef>
                <a:spcPct val="0"/>
              </a:spcBef>
              <a:spcAft>
                <a:spcPct val="0"/>
              </a:spcAft>
              <a:buClr>
                <a:schemeClr val="tx2"/>
              </a:buClr>
              <a:buFont typeface="Arial" panose="020B0604020202020204" pitchFamily="34" charset="0"/>
              <a:buChar char="•"/>
            </a:pPr>
            <a:r>
              <a:rPr lang="fr-FR" sz="1800" dirty="0" err="1">
                <a:solidFill>
                  <a:schemeClr val="tx2"/>
                </a:solidFill>
                <a:cs typeface="Arial" pitchFamily="34" charset="0"/>
              </a:rPr>
              <a:t>Paulozzi</a:t>
            </a:r>
            <a:r>
              <a:rPr lang="fr-FR" sz="1800" dirty="0">
                <a:solidFill>
                  <a:schemeClr val="tx2"/>
                </a:solidFill>
                <a:cs typeface="Arial" pitchFamily="34" charset="0"/>
              </a:rPr>
              <a:t> LJ, Erickson JD, Jackson RJ. Hypospadias trends in </a:t>
            </a:r>
            <a:r>
              <a:rPr lang="fr-FR" sz="1800" dirty="0" err="1">
                <a:solidFill>
                  <a:schemeClr val="tx2"/>
                </a:solidFill>
                <a:cs typeface="Arial" pitchFamily="34" charset="0"/>
              </a:rPr>
              <a:t>two</a:t>
            </a:r>
            <a:r>
              <a:rPr lang="fr-FR" sz="1800" dirty="0">
                <a:solidFill>
                  <a:schemeClr val="tx2"/>
                </a:solidFill>
                <a:cs typeface="Arial" pitchFamily="34" charset="0"/>
              </a:rPr>
              <a:t> US surveillance </a:t>
            </a:r>
            <a:r>
              <a:rPr lang="fr-FR" sz="1800" dirty="0" err="1">
                <a:solidFill>
                  <a:schemeClr val="tx2"/>
                </a:solidFill>
                <a:cs typeface="Arial" pitchFamily="34" charset="0"/>
              </a:rPr>
              <a:t>systems</a:t>
            </a:r>
            <a:r>
              <a:rPr lang="fr-FR" sz="1800" dirty="0">
                <a:solidFill>
                  <a:schemeClr val="tx2"/>
                </a:solidFill>
                <a:cs typeface="Arial" pitchFamily="34" charset="0"/>
              </a:rPr>
              <a:t>. Hypospadias trends in </a:t>
            </a:r>
            <a:r>
              <a:rPr lang="fr-FR" sz="1800" dirty="0" err="1">
                <a:solidFill>
                  <a:schemeClr val="tx2"/>
                </a:solidFill>
                <a:cs typeface="Arial" pitchFamily="34" charset="0"/>
              </a:rPr>
              <a:t>two</a:t>
            </a:r>
            <a:r>
              <a:rPr lang="fr-FR" sz="1800" dirty="0">
                <a:solidFill>
                  <a:schemeClr val="tx2"/>
                </a:solidFill>
                <a:cs typeface="Arial" pitchFamily="34" charset="0"/>
              </a:rPr>
              <a:t> US surveillance </a:t>
            </a:r>
            <a:r>
              <a:rPr lang="fr-FR" sz="1800" dirty="0" err="1">
                <a:solidFill>
                  <a:schemeClr val="tx2"/>
                </a:solidFill>
                <a:cs typeface="Arial" pitchFamily="34" charset="0"/>
              </a:rPr>
              <a:t>systems</a:t>
            </a:r>
            <a:r>
              <a:rPr lang="fr-FR" sz="1800" dirty="0">
                <a:solidFill>
                  <a:schemeClr val="tx2"/>
                </a:solidFill>
                <a:cs typeface="Arial" pitchFamily="34" charset="0"/>
              </a:rPr>
              <a:t>. </a:t>
            </a:r>
            <a:r>
              <a:rPr lang="en" sz="1800" i="1" dirty="0">
                <a:solidFill>
                  <a:schemeClr val="tx2"/>
                </a:solidFill>
                <a:cs typeface="Arial" pitchFamily="34" charset="0"/>
              </a:rPr>
              <a:t>[Tendances de l’hypospadias selon deux systèmes de surveillance aux États-Unis].</a:t>
            </a:r>
            <a:r>
              <a:rPr lang="en" sz="1800" dirty="0">
                <a:solidFill>
                  <a:schemeClr val="tx2"/>
                </a:solidFill>
                <a:cs typeface="Arial" pitchFamily="34" charset="0"/>
              </a:rPr>
              <a:t> Pediatrics 1997;100:831e4.</a:t>
            </a:r>
          </a:p>
          <a:p>
            <a:pPr lvl="1" rtl="0" fontAlgn="base">
              <a:spcBef>
                <a:spcPct val="0"/>
              </a:spcBef>
              <a:spcAft>
                <a:spcPct val="0"/>
              </a:spcAft>
              <a:buClr>
                <a:schemeClr val="tx2"/>
              </a:buClr>
              <a:buFont typeface="Arial" panose="020B0604020202020204" pitchFamily="34" charset="0"/>
              <a:buChar char="•"/>
            </a:pPr>
            <a:r>
              <a:rPr lang="fr-FR" sz="1800" dirty="0" err="1">
                <a:solidFill>
                  <a:schemeClr val="tx2"/>
                </a:solidFill>
                <a:cs typeface="Arial" pitchFamily="34" charset="0"/>
              </a:rPr>
              <a:t>Fisch</a:t>
            </a:r>
            <a:r>
              <a:rPr lang="fr-FR" sz="1800" dirty="0">
                <a:solidFill>
                  <a:schemeClr val="tx2"/>
                </a:solidFill>
                <a:cs typeface="Arial" pitchFamily="34" charset="0"/>
              </a:rPr>
              <a:t> H, </a:t>
            </a:r>
            <a:r>
              <a:rPr lang="fr-FR" sz="1800" dirty="0" err="1">
                <a:solidFill>
                  <a:schemeClr val="tx2"/>
                </a:solidFill>
                <a:cs typeface="Arial" pitchFamily="34" charset="0"/>
              </a:rPr>
              <a:t>Hyun</a:t>
            </a:r>
            <a:r>
              <a:rPr lang="fr-FR" sz="1800" dirty="0">
                <a:solidFill>
                  <a:schemeClr val="tx2"/>
                </a:solidFill>
                <a:cs typeface="Arial" pitchFamily="34" charset="0"/>
              </a:rPr>
              <a:t> G, </a:t>
            </a:r>
            <a:r>
              <a:rPr lang="fr-FR" sz="1800" dirty="0" err="1">
                <a:solidFill>
                  <a:schemeClr val="tx2"/>
                </a:solidFill>
                <a:cs typeface="Arial" pitchFamily="34" charset="0"/>
              </a:rPr>
              <a:t>Hensle</a:t>
            </a:r>
            <a:r>
              <a:rPr lang="fr-FR" sz="1800" dirty="0">
                <a:solidFill>
                  <a:schemeClr val="tx2"/>
                </a:solidFill>
                <a:cs typeface="Arial" pitchFamily="34" charset="0"/>
              </a:rPr>
              <a:t> TW. Rising hypospadias rates: </a:t>
            </a:r>
            <a:r>
              <a:rPr lang="fr-FR" sz="1800" dirty="0" err="1">
                <a:solidFill>
                  <a:schemeClr val="tx2"/>
                </a:solidFill>
                <a:cs typeface="Arial" pitchFamily="34" charset="0"/>
              </a:rPr>
              <a:t>disproving</a:t>
            </a:r>
            <a:r>
              <a:rPr lang="fr-FR" sz="1800" dirty="0">
                <a:solidFill>
                  <a:schemeClr val="tx2"/>
                </a:solidFill>
                <a:cs typeface="Arial" pitchFamily="34" charset="0"/>
              </a:rPr>
              <a:t> a myth.</a:t>
            </a:r>
            <a:r>
              <a:rPr lang="en" sz="1800" i="1" dirty="0">
                <a:solidFill>
                  <a:schemeClr val="tx2"/>
                </a:solidFill>
                <a:cs typeface="Arial" pitchFamily="34" charset="0"/>
              </a:rPr>
              <a:t>[Augmentation des cas d’hypospadias : éclaircissement d’un mythe]</a:t>
            </a:r>
            <a:r>
              <a:rPr lang="en" sz="1800" dirty="0">
                <a:solidFill>
                  <a:schemeClr val="tx2"/>
                </a:solidFill>
                <a:cs typeface="Arial" pitchFamily="34" charset="0"/>
              </a:rPr>
              <a:t>. J Pediatr Urol 2010;6:37e9.</a:t>
            </a:r>
          </a:p>
          <a:p>
            <a:pPr lvl="1" rtl="0" fontAlgn="base">
              <a:spcBef>
                <a:spcPct val="0"/>
              </a:spcBef>
              <a:spcAft>
                <a:spcPct val="0"/>
              </a:spcAft>
              <a:buClr>
                <a:schemeClr val="tx2"/>
              </a:buClr>
              <a:buFont typeface="Arial" panose="020B0604020202020204" pitchFamily="34" charset="0"/>
              <a:buChar char="•"/>
            </a:pPr>
            <a:r>
              <a:rPr lang="fr-FR" sz="1800" dirty="0">
                <a:solidFill>
                  <a:schemeClr val="tx2"/>
                </a:solidFill>
                <a:cs typeface="Arial" pitchFamily="34" charset="0"/>
              </a:rPr>
              <a:t>Avilés et al. </a:t>
            </a:r>
            <a:r>
              <a:rPr lang="fr-FR" sz="1800" dirty="0" err="1">
                <a:solidFill>
                  <a:schemeClr val="tx2"/>
                </a:solidFill>
                <a:cs typeface="Arial" pitchFamily="34" charset="0"/>
              </a:rPr>
              <a:t>Risk</a:t>
            </a:r>
            <a:r>
              <a:rPr lang="fr-FR" sz="1800" dirty="0">
                <a:solidFill>
                  <a:schemeClr val="tx2"/>
                </a:solidFill>
                <a:cs typeface="Arial" pitchFamily="34" charset="0"/>
              </a:rPr>
              <a:t> </a:t>
            </a:r>
            <a:r>
              <a:rPr lang="fr-FR" sz="1800" dirty="0" err="1">
                <a:solidFill>
                  <a:schemeClr val="tx2"/>
                </a:solidFill>
                <a:cs typeface="Arial" pitchFamily="34" charset="0"/>
              </a:rPr>
              <a:t>factors</a:t>
            </a:r>
            <a:r>
              <a:rPr lang="fr-FR" sz="1800" dirty="0">
                <a:solidFill>
                  <a:schemeClr val="tx2"/>
                </a:solidFill>
                <a:cs typeface="Arial" pitchFamily="34" charset="0"/>
              </a:rPr>
              <a:t>, </a:t>
            </a:r>
            <a:r>
              <a:rPr lang="fr-FR" sz="1800" dirty="0" err="1">
                <a:solidFill>
                  <a:schemeClr val="tx2"/>
                </a:solidFill>
                <a:cs typeface="Arial" pitchFamily="34" charset="0"/>
              </a:rPr>
              <a:t>prevalence</a:t>
            </a:r>
            <a:r>
              <a:rPr lang="fr-FR" sz="1800" dirty="0">
                <a:solidFill>
                  <a:schemeClr val="tx2"/>
                </a:solidFill>
                <a:cs typeface="Arial" pitchFamily="34" charset="0"/>
              </a:rPr>
              <a:t> trend, and </a:t>
            </a:r>
            <a:r>
              <a:rPr lang="fr-FR" sz="1800" dirty="0" err="1">
                <a:solidFill>
                  <a:schemeClr val="tx2"/>
                </a:solidFill>
                <a:cs typeface="Arial" pitchFamily="34" charset="0"/>
              </a:rPr>
              <a:t>clustering</a:t>
            </a:r>
            <a:r>
              <a:rPr lang="fr-FR" sz="1800" dirty="0">
                <a:solidFill>
                  <a:schemeClr val="tx2"/>
                </a:solidFill>
                <a:cs typeface="Arial" pitchFamily="34" charset="0"/>
              </a:rPr>
              <a:t> of hypospadias cases in </a:t>
            </a:r>
            <a:r>
              <a:rPr lang="fr-FR" sz="1800" dirty="0" err="1">
                <a:solidFill>
                  <a:schemeClr val="tx2"/>
                </a:solidFill>
                <a:cs typeface="Arial" pitchFamily="34" charset="0"/>
              </a:rPr>
              <a:t>Puerto</a:t>
            </a:r>
            <a:r>
              <a:rPr lang="fr-FR" sz="1800" dirty="0">
                <a:solidFill>
                  <a:schemeClr val="tx2"/>
                </a:solidFill>
                <a:cs typeface="Arial" pitchFamily="34" charset="0"/>
              </a:rPr>
              <a:t> Rico. </a:t>
            </a:r>
            <a:r>
              <a:rPr lang="en" sz="1800" i="1" dirty="0">
                <a:solidFill>
                  <a:schemeClr val="tx2"/>
                </a:solidFill>
                <a:cs typeface="Arial" pitchFamily="34" charset="0"/>
              </a:rPr>
              <a:t>[Facteurs de risque, tendance de prévalence et foyers des cas d’hypospadias à Puerto Rico].</a:t>
            </a:r>
            <a:r>
              <a:rPr lang="en" sz="1800" dirty="0">
                <a:solidFill>
                  <a:schemeClr val="tx2"/>
                </a:solidFill>
                <a:cs typeface="Arial" pitchFamily="34" charset="0"/>
              </a:rPr>
              <a:t> J Pediatr Urol. 9 mai 2014. </a:t>
            </a:r>
          </a:p>
          <a:p>
            <a:pPr rtl="0">
              <a:buClr>
                <a:schemeClr val="tx2"/>
              </a:buClr>
              <a:buSzPct val="100000"/>
              <a:buFont typeface="Arial" panose="020B0604020202020204" pitchFamily="34" charset="0"/>
              <a:buChar char="•"/>
            </a:pPr>
            <a:endParaRPr lang="en-US" sz="2000" dirty="0">
              <a:solidFill>
                <a:schemeClr val="tx2"/>
              </a:solidFill>
            </a:endParaRPr>
          </a:p>
        </p:txBody>
      </p:sp>
    </p:spTree>
    <p:extLst>
      <p:ext uri="{BB962C8B-B14F-4D97-AF65-F5344CB8AC3E}">
        <p14:creationId xmlns:p14="http://schemas.microsoft.com/office/powerpoint/2010/main" xmlns="" val="89748761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a:solidFill>
                  <a:schemeClr val="tx2"/>
                </a:solidFill>
                <a:latin typeface="Calibri" pitchFamily="34" charset="0"/>
              </a:rPr>
              <a:t>Hypospadias								</a:t>
            </a:r>
            <a:r>
              <a:rPr lang="fr-FR" sz="100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14</a:t>
            </a:fld>
            <a:endParaRPr lang="en-US" sz="1000" dirty="0">
              <a:solidFill>
                <a:schemeClr val="tx2"/>
              </a:solidFill>
              <a:latin typeface="Calibri" pitchFamily="34" charset="0"/>
              <a:cs typeface="+mn-cs"/>
            </a:endParaRPr>
          </a:p>
        </p:txBody>
      </p:sp>
      <p:sp>
        <p:nvSpPr>
          <p:cNvPr id="2" name="Titolo 1"/>
          <p:cNvSpPr>
            <a:spLocks noGrp="1"/>
          </p:cNvSpPr>
          <p:nvPr>
            <p:ph type="title"/>
          </p:nvPr>
        </p:nvSpPr>
        <p:spPr/>
        <p:txBody>
          <a:bodyPr rtlCol="0"/>
          <a:lstStyle/>
          <a:p>
            <a:pPr algn="ctr" rtl="0"/>
            <a:r>
              <a:rPr lang="fr-FR" b="1" dirty="0">
                <a:solidFill>
                  <a:schemeClr val="tx2"/>
                </a:solidFill>
              </a:rPr>
              <a:t>Des questions ?</a:t>
            </a:r>
            <a:endParaRPr lang="en-US" b="1" dirty="0">
              <a:solidFill>
                <a:schemeClr val="tx2"/>
              </a:solidFill>
            </a:endParaRPr>
          </a:p>
        </p:txBody>
      </p:sp>
      <p:pic>
        <p:nvPicPr>
          <p:cNvPr id="1029" name="Picture 5" descr="Question mar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67456" y="1988840"/>
            <a:ext cx="2609088"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580657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28599" y="6531605"/>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a:solidFill>
                  <a:schemeClr val="tx2"/>
                </a:solidFill>
                <a:latin typeface="Calibri" pitchFamily="34" charset="0"/>
              </a:rPr>
              <a:t>Hypospadias									</a:t>
            </a:r>
            <a:r>
              <a:rPr lang="fr-FR" sz="1000">
                <a:solidFill>
                  <a:schemeClr val="tx2"/>
                </a:solidFill>
                <a:latin typeface="Calibri" pitchFamily="34" charset="0"/>
                <a:cs typeface="+mn-cs"/>
              </a:rPr>
              <a:t>|  </a:t>
            </a:r>
            <a:r>
              <a:rPr lang="fr-FR" sz="1000">
                <a:solidFill>
                  <a:schemeClr val="tx2"/>
                </a:solidFill>
                <a:latin typeface="Calibri" pitchFamily="34" charset="0"/>
              </a:rPr>
              <a:t>2</a:t>
            </a:r>
          </a:p>
        </p:txBody>
      </p:sp>
      <p:sp>
        <p:nvSpPr>
          <p:cNvPr id="2" name="Title 1"/>
          <p:cNvSpPr>
            <a:spLocks noGrp="1"/>
          </p:cNvSpPr>
          <p:nvPr>
            <p:ph type="title"/>
          </p:nvPr>
        </p:nvSpPr>
        <p:spPr/>
        <p:txBody>
          <a:bodyPr rtlCol="0">
            <a:normAutofit/>
          </a:bodyPr>
          <a:lstStyle/>
          <a:p>
            <a:pPr rtl="0"/>
            <a:r>
              <a:rPr lang="fr-FR" sz="3200" b="1">
                <a:solidFill>
                  <a:schemeClr val="tx2"/>
                </a:solidFill>
              </a:rPr>
              <a:t>Objectifs d’apprentissage</a:t>
            </a:r>
            <a:endParaRPr lang="en-US" sz="3200" b="1" dirty="0">
              <a:solidFill>
                <a:schemeClr val="tx2"/>
              </a:solidFill>
            </a:endParaRPr>
          </a:p>
        </p:txBody>
      </p:sp>
      <p:sp>
        <p:nvSpPr>
          <p:cNvPr id="3" name="Content Placeholder 2"/>
          <p:cNvSpPr>
            <a:spLocks noGrp="1"/>
          </p:cNvSpPr>
          <p:nvPr>
            <p:ph idx="1"/>
          </p:nvPr>
        </p:nvSpPr>
        <p:spPr>
          <a:xfrm>
            <a:off x="457200" y="1600200"/>
            <a:ext cx="8686800" cy="4525963"/>
          </a:xfrm>
        </p:spPr>
        <p:txBody>
          <a:bodyPr rtlCol="0">
            <a:normAutofit/>
          </a:bodyPr>
          <a:lstStyle/>
          <a:p>
            <a:pPr marL="0" indent="0" rtl="0">
              <a:buNone/>
            </a:pPr>
            <a:r>
              <a:rPr lang="fr-FR" sz="2600" dirty="0">
                <a:solidFill>
                  <a:schemeClr val="tx2"/>
                </a:solidFill>
                <a:latin typeface="Arial" pitchFamily="34" charset="0"/>
                <a:cs typeface="Arial" pitchFamily="34" charset="0"/>
              </a:rPr>
              <a:t>À la fin de cette présentation, les participants pourront :</a:t>
            </a:r>
            <a:r>
              <a:rPr lang="en-US" sz="2600" dirty="0">
                <a:solidFill>
                  <a:schemeClr val="tx2"/>
                </a:solidFill>
                <a:latin typeface="Arial" pitchFamily="34" charset="0"/>
                <a:cs typeface="Arial" pitchFamily="34" charset="0"/>
              </a:rPr>
              <a:t/>
            </a:r>
            <a:br>
              <a:rPr lang="en-US" sz="2600" dirty="0">
                <a:solidFill>
                  <a:schemeClr val="tx2"/>
                </a:solidFill>
                <a:latin typeface="Arial" pitchFamily="34" charset="0"/>
                <a:cs typeface="Arial" pitchFamily="34" charset="0"/>
              </a:rPr>
            </a:br>
            <a:endParaRPr lang="en-US" sz="2600" dirty="0">
              <a:solidFill>
                <a:schemeClr val="tx2"/>
              </a:solidFill>
              <a:latin typeface="Arial" pitchFamily="34" charset="0"/>
              <a:cs typeface="Arial" pitchFamily="34" charset="0"/>
            </a:endParaRPr>
          </a:p>
          <a:p>
            <a:pPr rtl="0">
              <a:buClr>
                <a:schemeClr val="tx2"/>
              </a:buClr>
              <a:buSzPct val="60000"/>
            </a:pPr>
            <a:r>
              <a:rPr lang="fr-FR" sz="2600" dirty="0">
                <a:solidFill>
                  <a:schemeClr val="tx2"/>
                </a:solidFill>
                <a:latin typeface="Arial" pitchFamily="34" charset="0"/>
                <a:cs typeface="Arial" pitchFamily="34" charset="0"/>
              </a:rPr>
              <a:t>Décrire les caractéristiques cliniques de l’hypospadias</a:t>
            </a:r>
            <a:endParaRPr lang="hu-HU" sz="2600" dirty="0">
              <a:solidFill>
                <a:schemeClr val="tx2"/>
              </a:solidFill>
              <a:latin typeface="Arial" pitchFamily="34" charset="0"/>
              <a:cs typeface="Arial" pitchFamily="34" charset="0"/>
            </a:endParaRPr>
          </a:p>
          <a:p>
            <a:pPr rtl="0">
              <a:buClr>
                <a:schemeClr val="tx2"/>
              </a:buClr>
              <a:buSzPct val="60000"/>
            </a:pPr>
            <a:r>
              <a:rPr lang="fr-FR" sz="2600" dirty="0">
                <a:solidFill>
                  <a:schemeClr val="tx2"/>
                </a:solidFill>
                <a:latin typeface="Arial" pitchFamily="34" charset="0"/>
                <a:cs typeface="Arial" pitchFamily="34" charset="0"/>
              </a:rPr>
              <a:t>Comprendre les principales caractéristiques épidémiologiques de l’hypospadias</a:t>
            </a:r>
            <a:endParaRPr lang="hu-HU" sz="2600" dirty="0">
              <a:solidFill>
                <a:schemeClr val="tx2"/>
              </a:solidFill>
              <a:latin typeface="Arial" pitchFamily="34" charset="0"/>
              <a:cs typeface="Arial" pitchFamily="34" charset="0"/>
            </a:endParaRPr>
          </a:p>
          <a:p>
            <a:pPr rtl="0">
              <a:buClr>
                <a:schemeClr val="tx2"/>
              </a:buClr>
              <a:buSzPct val="60000"/>
            </a:pPr>
            <a:r>
              <a:rPr lang="fr-FR" sz="2600" dirty="0">
                <a:solidFill>
                  <a:schemeClr val="tx2"/>
                </a:solidFill>
                <a:latin typeface="Arial" pitchFamily="34" charset="0"/>
                <a:cs typeface="Arial" pitchFamily="34" charset="0"/>
              </a:rPr>
              <a:t>Appliquer des conseils utiles en matière de codage et de signalement</a:t>
            </a:r>
          </a:p>
          <a:p>
            <a:pPr rtl="0">
              <a:buClr>
                <a:schemeClr val="tx2"/>
              </a:buClr>
              <a:buSzPct val="60000"/>
            </a:pPr>
            <a:r>
              <a:rPr lang="fr-FR" sz="2600" dirty="0">
                <a:solidFill>
                  <a:schemeClr val="tx2"/>
                </a:solidFill>
                <a:latin typeface="Arial" pitchFamily="34" charset="0"/>
                <a:cs typeface="Arial" pitchFamily="34" charset="0"/>
              </a:rPr>
              <a:t>Améliorer leurs connaissances et leur pratique de la surveillance de l’hypospadias</a:t>
            </a:r>
            <a:endParaRPr lang="en-US" sz="2600" dirty="0">
              <a:solidFill>
                <a:schemeClr val="tx2"/>
              </a:solidFill>
              <a:latin typeface="Arial" pitchFamily="34" charset="0"/>
              <a:cs typeface="Arial" pitchFamily="34" charset="0"/>
            </a:endParaRPr>
          </a:p>
          <a:p>
            <a:pPr marL="0" indent="0" rtl="0">
              <a:buNone/>
            </a:pPr>
            <a:endParaRPr lang="en-US" sz="2600" dirty="0">
              <a:solidFill>
                <a:schemeClr val="tx2"/>
              </a:solidFill>
            </a:endParaRPr>
          </a:p>
        </p:txBody>
      </p:sp>
    </p:spTree>
    <p:extLst>
      <p:ext uri="{BB962C8B-B14F-4D97-AF65-F5344CB8AC3E}">
        <p14:creationId xmlns:p14="http://schemas.microsoft.com/office/powerpoint/2010/main" xmlns="" val="85417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599" y="6531605"/>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a:solidFill>
                  <a:schemeClr val="tx2"/>
                </a:solidFill>
                <a:latin typeface="Calibri" pitchFamily="34" charset="0"/>
              </a:rPr>
              <a:t>Hypospadias									</a:t>
            </a:r>
            <a:r>
              <a:rPr lang="fr-FR" sz="100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3</a:t>
            </a:fld>
            <a:endParaRPr lang="en-US" sz="1000" dirty="0">
              <a:solidFill>
                <a:schemeClr val="tx2"/>
              </a:solidFill>
              <a:latin typeface="Calibri" pitchFamily="34" charset="0"/>
              <a:cs typeface="+mn-cs"/>
            </a:endParaRPr>
          </a:p>
        </p:txBody>
      </p:sp>
      <p:sp>
        <p:nvSpPr>
          <p:cNvPr id="2" name="Titolo 1"/>
          <p:cNvSpPr>
            <a:spLocks noGrp="1"/>
          </p:cNvSpPr>
          <p:nvPr>
            <p:ph type="title"/>
          </p:nvPr>
        </p:nvSpPr>
        <p:spPr/>
        <p:txBody>
          <a:bodyPr rtlCol="0">
            <a:normAutofit/>
          </a:bodyPr>
          <a:lstStyle/>
          <a:p>
            <a:pPr rtl="0"/>
            <a:r>
              <a:rPr lang="fr-FR" sz="3200" b="1">
                <a:solidFill>
                  <a:schemeClr val="tx2"/>
                </a:solidFill>
              </a:rPr>
              <a:t>Hypospadias : Définition</a:t>
            </a:r>
            <a:endParaRPr lang="en-US" sz="3200" b="1" dirty="0">
              <a:solidFill>
                <a:schemeClr val="tx2"/>
              </a:solidFill>
            </a:endParaRPr>
          </a:p>
        </p:txBody>
      </p:sp>
      <p:sp>
        <p:nvSpPr>
          <p:cNvPr id="1025" name="Rectangle 1"/>
          <p:cNvSpPr>
            <a:spLocks noChangeArrowheads="1"/>
          </p:cNvSpPr>
          <p:nvPr/>
        </p:nvSpPr>
        <p:spPr bwMode="auto">
          <a:xfrm>
            <a:off x="395288" y="1484784"/>
            <a:ext cx="8382000" cy="923330"/>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rtlCol="0" anchor="ctr" anchorCtr="0" compatLnSpc="1">
            <a:prstTxWarp prst="textNoShape">
              <a:avLst/>
            </a:prstTxWarp>
            <a:spAutoFit/>
          </a:bodyPr>
          <a:lstStyle/>
          <a:p>
            <a:pPr rtl="0"/>
            <a:r>
              <a:rPr lang="fr-FR">
                <a:solidFill>
                  <a:schemeClr val="tx2"/>
                </a:solidFill>
              </a:rPr>
              <a:t>L’</a:t>
            </a:r>
            <a:r>
              <a:rPr lang="fr-FR" b="1">
                <a:solidFill>
                  <a:schemeClr val="tx2"/>
                </a:solidFill>
              </a:rPr>
              <a:t>hypospadias</a:t>
            </a:r>
            <a:r>
              <a:rPr lang="fr-FR">
                <a:solidFill>
                  <a:schemeClr val="tx2"/>
                </a:solidFill>
              </a:rPr>
              <a:t> est une anomalie congénitale commune des organes génitaux externes masculins, dans laquelle le méat urétral (l’ouverture de l’urètre) s’ouvre dans la partie ventrale (en-dessous) du pénis. </a:t>
            </a:r>
            <a:endParaRPr lang="en-US" dirty="0">
              <a:solidFill>
                <a:schemeClr val="tx2"/>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1480619" y="2780928"/>
            <a:ext cx="6198635" cy="276872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p:nvSpPr>
        <p:spPr>
          <a:xfrm>
            <a:off x="479408" y="5754469"/>
            <a:ext cx="8309744" cy="646331"/>
          </a:xfrm>
          <a:prstGeom prst="rect">
            <a:avLst/>
          </a:prstGeom>
        </p:spPr>
        <p:txBody>
          <a:bodyPr wrap="square" rtlCol="0">
            <a:spAutoFit/>
          </a:bodyPr>
          <a:lstStyle/>
          <a:p>
            <a:pPr rtl="0"/>
            <a:r>
              <a:rPr lang="fr-FR">
                <a:solidFill>
                  <a:schemeClr val="tx2"/>
                </a:solidFill>
              </a:rPr>
              <a:t>Le raccourcissement de la face ventrale du pénis dans le cas de l’hypospadias peut se traduire par une </a:t>
            </a:r>
            <a:r>
              <a:rPr lang="fr-FR" b="1">
                <a:solidFill>
                  <a:schemeClr val="tx2"/>
                </a:solidFill>
              </a:rPr>
              <a:t>chordée</a:t>
            </a:r>
            <a:r>
              <a:rPr lang="fr-FR">
                <a:solidFill>
                  <a:schemeClr val="tx2"/>
                </a:solidFill>
              </a:rPr>
              <a:t>. </a:t>
            </a:r>
          </a:p>
        </p:txBody>
      </p:sp>
    </p:spTree>
    <p:extLst>
      <p:ext uri="{BB962C8B-B14F-4D97-AF65-F5344CB8AC3E}">
        <p14:creationId xmlns:p14="http://schemas.microsoft.com/office/powerpoint/2010/main" xmlns="" val="4076988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9"/>
          <p:cNvSpPr txBox="1">
            <a:spLocks noChangeArrowheads="1"/>
          </p:cNvSpPr>
          <p:nvPr/>
        </p:nvSpPr>
        <p:spPr bwMode="auto">
          <a:xfrm>
            <a:off x="228599" y="6531605"/>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a:solidFill>
                  <a:schemeClr val="tx2"/>
                </a:solidFill>
                <a:latin typeface="Calibri" pitchFamily="34" charset="0"/>
              </a:rPr>
              <a:t>Hypospadias									</a:t>
            </a:r>
            <a:r>
              <a:rPr lang="fr-FR" sz="100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4</a:t>
            </a:fld>
            <a:endParaRPr lang="en-US" sz="1000" dirty="0">
              <a:solidFill>
                <a:schemeClr val="tx2"/>
              </a:solidFill>
              <a:latin typeface="Calibri" pitchFamily="34" charset="0"/>
              <a:cs typeface="+mn-cs"/>
            </a:endParaRPr>
          </a:p>
        </p:txBody>
      </p:sp>
      <p:sp>
        <p:nvSpPr>
          <p:cNvPr id="2" name="Titolo 1"/>
          <p:cNvSpPr>
            <a:spLocks noGrp="1"/>
          </p:cNvSpPr>
          <p:nvPr>
            <p:ph type="title"/>
          </p:nvPr>
        </p:nvSpPr>
        <p:spPr>
          <a:xfrm>
            <a:off x="465136" y="116632"/>
            <a:ext cx="8229600" cy="562074"/>
          </a:xfrm>
        </p:spPr>
        <p:txBody>
          <a:bodyPr rtlCol="0">
            <a:noAutofit/>
          </a:bodyPr>
          <a:lstStyle/>
          <a:p>
            <a:pPr rtl="0"/>
            <a:r>
              <a:rPr lang="fr-FR" sz="3200" b="1">
                <a:solidFill>
                  <a:schemeClr val="tx2"/>
                </a:solidFill>
              </a:rPr>
              <a:t>Sous-types cliniques</a:t>
            </a:r>
            <a:endParaRPr lang="en-US" sz="3200" b="1" dirty="0">
              <a:solidFill>
                <a:schemeClr val="tx2"/>
              </a:solidFill>
            </a:endParaRPr>
          </a:p>
        </p:txBody>
      </p:sp>
      <p:sp>
        <p:nvSpPr>
          <p:cNvPr id="14" name="Rectangle 1"/>
          <p:cNvSpPr>
            <a:spLocks noChangeArrowheads="1"/>
          </p:cNvSpPr>
          <p:nvPr/>
        </p:nvSpPr>
        <p:spPr bwMode="auto">
          <a:xfrm>
            <a:off x="371659" y="890423"/>
            <a:ext cx="8458313" cy="646331"/>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rtlCol="0" anchor="ctr" anchorCtr="0" compatLnSpc="1">
            <a:prstTxWarp prst="textNoShape">
              <a:avLst/>
            </a:prstTxWarp>
            <a:spAutoFit/>
          </a:bodyPr>
          <a:lstStyle/>
          <a:p>
            <a:pPr rtl="0"/>
            <a:r>
              <a:rPr lang="fr-FR">
                <a:solidFill>
                  <a:schemeClr val="tx2"/>
                </a:solidFill>
              </a:rPr>
              <a:t>L’hypospadias est habituellement classé dans l’une de trois catégories selon l’emplacement du méat urétral par rapport à l’extrémité du gland du pénis.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371660" y="1213589"/>
            <a:ext cx="8415036" cy="50856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1"/>
          <p:cNvSpPr>
            <a:spLocks noChangeArrowheads="1"/>
          </p:cNvSpPr>
          <p:nvPr/>
        </p:nvSpPr>
        <p:spPr bwMode="auto">
          <a:xfrm>
            <a:off x="7041178" y="2663809"/>
            <a:ext cx="1887701" cy="2185214"/>
          </a:xfrm>
          <a:prstGeom prst="rect">
            <a:avLst/>
          </a:prstGeom>
          <a:solidFill>
            <a:schemeClr val="accent5">
              <a:lumMod val="20000"/>
              <a:lumOff val="80000"/>
            </a:schemeClr>
          </a:solidFill>
          <a:ln w="9525">
            <a:solidFill>
              <a:srgbClr val="002060"/>
            </a:solidFill>
            <a:miter lim="800000"/>
            <a:headEnd/>
            <a:tailEnd/>
          </a:ln>
          <a:effectLst/>
        </p:spPr>
        <p:txBody>
          <a:bodyPr vert="horz" wrap="square" lIns="91440" tIns="45720" rIns="91440" bIns="45720" numCol="1" rtlCol="0" anchor="ctr" anchorCtr="0" compatLnSpc="1">
            <a:prstTxWarp prst="textNoShape">
              <a:avLst/>
            </a:prstTxWarp>
            <a:spAutoFit/>
          </a:bodyPr>
          <a:lstStyle/>
          <a:p>
            <a:pPr rtl="0"/>
            <a:r>
              <a:rPr lang="fr-FR" sz="1700" b="1" dirty="0">
                <a:solidFill>
                  <a:schemeClr val="tx2"/>
                </a:solidFill>
              </a:rPr>
              <a:t>Remarque</a:t>
            </a:r>
            <a:r>
              <a:rPr lang="fr-FR" sz="1700" dirty="0">
                <a:solidFill>
                  <a:schemeClr val="tx2"/>
                </a:solidFill>
              </a:rPr>
              <a:t> : </a:t>
            </a:r>
            <a:r>
              <a:rPr lang="fr-FR" sz="1700" dirty="0" smtClean="0">
                <a:solidFill>
                  <a:schemeClr val="tx2"/>
                </a:solidFill>
              </a:rPr>
              <a:t>toutes </a:t>
            </a:r>
            <a:r>
              <a:rPr lang="fr-FR" sz="1700" dirty="0">
                <a:solidFill>
                  <a:schemeClr val="tx2"/>
                </a:solidFill>
              </a:rPr>
              <a:t>ces ouvertures ne sont pas présentes chez un même nouveau-né. En général, il n’y a qu’UNE seule ouverture.</a:t>
            </a:r>
            <a:endParaRPr lang="en-US" sz="1700" dirty="0">
              <a:solidFill>
                <a:schemeClr val="tx2"/>
              </a:solidFill>
            </a:endParaRPr>
          </a:p>
        </p:txBody>
      </p:sp>
    </p:spTree>
    <p:extLst>
      <p:ext uri="{BB962C8B-B14F-4D97-AF65-F5344CB8AC3E}">
        <p14:creationId xmlns:p14="http://schemas.microsoft.com/office/powerpoint/2010/main" xmlns="" val="2182052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a:solidFill>
                  <a:schemeClr val="tx2"/>
                </a:solidFill>
                <a:latin typeface="Calibri" pitchFamily="34" charset="0"/>
              </a:rPr>
              <a:t>Hypospadias                                                                                                                                                                                                                                               </a:t>
            </a:r>
            <a:r>
              <a:rPr lang="fr-FR" sz="100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5</a:t>
            </a:fld>
            <a:endParaRPr lang="en-US" sz="1000" dirty="0">
              <a:solidFill>
                <a:schemeClr val="tx2"/>
              </a:solidFill>
              <a:latin typeface="Calibri" pitchFamily="34" charset="0"/>
              <a:cs typeface="+mn-cs"/>
            </a:endParaRPr>
          </a:p>
        </p:txBody>
      </p:sp>
      <p:sp>
        <p:nvSpPr>
          <p:cNvPr id="2" name="Titolo 1"/>
          <p:cNvSpPr>
            <a:spLocks noGrp="1"/>
          </p:cNvSpPr>
          <p:nvPr>
            <p:ph type="title"/>
          </p:nvPr>
        </p:nvSpPr>
        <p:spPr>
          <a:xfrm>
            <a:off x="465137" y="188640"/>
            <a:ext cx="8229600" cy="490066"/>
          </a:xfrm>
        </p:spPr>
        <p:txBody>
          <a:bodyPr rtlCol="0">
            <a:noAutofit/>
          </a:bodyPr>
          <a:lstStyle/>
          <a:p>
            <a:pPr rtl="0"/>
            <a:r>
              <a:rPr lang="fr-FR" sz="3200" b="1">
                <a:solidFill>
                  <a:schemeClr val="tx2"/>
                </a:solidFill>
              </a:rPr>
              <a:t>Principales caractéristiques</a:t>
            </a:r>
            <a:endParaRPr lang="en-US" sz="3200" b="1" dirty="0">
              <a:solidFill>
                <a:schemeClr val="tx2"/>
              </a:solidFill>
            </a:endParaRPr>
          </a:p>
        </p:txBody>
      </p:sp>
      <p:graphicFrame>
        <p:nvGraphicFramePr>
          <p:cNvPr id="4" name="Segnaposto contenuto 3" descr="Table outlining main features and typical findings of hypospadias"/>
          <p:cNvGraphicFramePr>
            <a:graphicFrameLocks noGrp="1"/>
          </p:cNvGraphicFramePr>
          <p:nvPr>
            <p:ph idx="1"/>
            <p:extLst>
              <p:ext uri="{D42A27DB-BD31-4B8C-83A1-F6EECF244321}">
                <p14:modId xmlns:p14="http://schemas.microsoft.com/office/powerpoint/2010/main" xmlns="" val="2067948677"/>
              </p:ext>
            </p:extLst>
          </p:nvPr>
        </p:nvGraphicFramePr>
        <p:xfrm>
          <a:off x="457200" y="928441"/>
          <a:ext cx="7859216" cy="4722832"/>
        </p:xfrm>
        <a:graphic>
          <a:graphicData uri="http://schemas.openxmlformats.org/drawingml/2006/table">
            <a:tbl>
              <a:tblPr firstRow="1" bandRow="1">
                <a:tableStyleId>{5C22544A-7EE6-4342-B048-85BDC9FD1C3A}</a:tableStyleId>
              </a:tblPr>
              <a:tblGrid>
                <a:gridCol w="2242592">
                  <a:extLst>
                    <a:ext uri="{9D8B030D-6E8A-4147-A177-3AD203B41FA5}">
                      <a16:colId xmlns:a16="http://schemas.microsoft.com/office/drawing/2014/main" xmlns="" val="20000"/>
                    </a:ext>
                  </a:extLst>
                </a:gridCol>
                <a:gridCol w="5616624">
                  <a:extLst>
                    <a:ext uri="{9D8B030D-6E8A-4147-A177-3AD203B41FA5}">
                      <a16:colId xmlns:a16="http://schemas.microsoft.com/office/drawing/2014/main" xmlns="" val="20001"/>
                    </a:ext>
                  </a:extLst>
                </a:gridCol>
              </a:tblGrid>
              <a:tr h="536025">
                <a:tc>
                  <a:txBody>
                    <a:bodyPr/>
                    <a:lstStyle/>
                    <a:p>
                      <a:pPr rtl="0"/>
                      <a:r>
                        <a:rPr lang="fr-FR" sz="2400" noProof="0">
                          <a:solidFill>
                            <a:srgbClr val="002060"/>
                          </a:solidFill>
                        </a:rPr>
                        <a:t>Caractéristiques</a:t>
                      </a:r>
                      <a:endParaRPr lang="en-US" sz="2400" noProof="0" dirty="0">
                        <a:solidFill>
                          <a:srgbClr val="002060"/>
                        </a:solidFill>
                      </a:endParaRPr>
                    </a:p>
                  </a:txBody>
                  <a:tcPr/>
                </a:tc>
                <a:tc>
                  <a:txBody>
                    <a:bodyPr/>
                    <a:lstStyle/>
                    <a:p>
                      <a:pPr rtl="0"/>
                      <a:r>
                        <a:rPr lang="fr-FR" sz="2400" noProof="0">
                          <a:solidFill>
                            <a:srgbClr val="002060"/>
                          </a:solidFill>
                        </a:rPr>
                        <a:t>Résultats typiques</a:t>
                      </a:r>
                      <a:endParaRPr lang="en-US" sz="2400" noProof="0" dirty="0">
                        <a:solidFill>
                          <a:srgbClr val="002060"/>
                        </a:solidFill>
                      </a:endParaRPr>
                    </a:p>
                  </a:txBody>
                  <a:tcPr/>
                </a:tc>
                <a:extLst>
                  <a:ext uri="{0D108BD9-81ED-4DB2-BD59-A6C34878D82A}">
                    <a16:rowId xmlns:a16="http://schemas.microsoft.com/office/drawing/2014/main" xmlns="" val="10000"/>
                  </a:ext>
                </a:extLst>
              </a:tr>
              <a:tr h="2684614">
                <a:tc>
                  <a:txBody>
                    <a:bodyPr/>
                    <a:lstStyle/>
                    <a:p>
                      <a:pPr rtl="0"/>
                      <a:r>
                        <a:rPr lang="fr-FR" sz="2000" noProof="0">
                          <a:solidFill>
                            <a:srgbClr val="002060"/>
                          </a:solidFill>
                        </a:rPr>
                        <a:t>Embryologie</a:t>
                      </a:r>
                      <a:endParaRPr lang="en-US" sz="2000" noProof="0" dirty="0">
                        <a:solidFill>
                          <a:srgbClr val="002060"/>
                        </a:solidFill>
                      </a:endParaRP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noProof="0">
                          <a:solidFill>
                            <a:srgbClr val="002060"/>
                          </a:solidFill>
                        </a:rPr>
                        <a:t>Le développement des organes génitaux externes masculins est influencé par les androgènes sécrétés par les testicules du fœtus. L’urètre pénien est formé à la fin du troisième mois, tandis que la partie la plus distale de l’urètre est formée au cours du quatrième mois. L’hypospadias est le résultat de l’échec de la fusion complète des plis urétraux. </a:t>
                      </a:r>
                      <a:endParaRPr lang="en-US" sz="2000" noProof="0" dirty="0">
                        <a:solidFill>
                          <a:srgbClr val="002060"/>
                        </a:solidFill>
                      </a:endParaRPr>
                    </a:p>
                  </a:txBody>
                  <a:tcPr>
                    <a:solidFill>
                      <a:schemeClr val="accent5">
                        <a:lumMod val="40000"/>
                        <a:lumOff val="60000"/>
                      </a:schemeClr>
                    </a:solidFill>
                  </a:tcPr>
                </a:tc>
                <a:extLst>
                  <a:ext uri="{0D108BD9-81ED-4DB2-BD59-A6C34878D82A}">
                    <a16:rowId xmlns:a16="http://schemas.microsoft.com/office/drawing/2014/main" xmlns="" val="10001"/>
                  </a:ext>
                </a:extLst>
              </a:tr>
              <a:tr h="1502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noProof="0">
                          <a:solidFill>
                            <a:srgbClr val="002060"/>
                          </a:solidFill>
                        </a:rPr>
                        <a:t>Anomalies associées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noProof="0" dirty="0">
                          <a:solidFill>
                            <a:srgbClr val="002060"/>
                          </a:solidFill>
                        </a:rPr>
                        <a:t>La cryptorchidie et l’hernie inguinale sont les plus courantes. </a:t>
                      </a:r>
                    </a:p>
                    <a:p>
                      <a:pPr marL="0" marR="0" indent="0" algn="l" defTabSz="914400" rtl="0" eaLnBrk="1" fontAlgn="auto" latinLnBrk="0" hangingPunct="1">
                        <a:lnSpc>
                          <a:spcPct val="100000"/>
                        </a:lnSpc>
                        <a:spcBef>
                          <a:spcPts val="0"/>
                        </a:spcBef>
                        <a:spcAft>
                          <a:spcPts val="0"/>
                        </a:spcAft>
                        <a:buClrTx/>
                        <a:buSzTx/>
                        <a:buFontTx/>
                        <a:buNone/>
                        <a:tabLst/>
                        <a:defRPr/>
                      </a:pPr>
                      <a:r>
                        <a:rPr lang="fr-FR" sz="2000" noProof="0" dirty="0">
                          <a:solidFill>
                            <a:schemeClr val="tx2">
                              <a:lumMod val="75000"/>
                            </a:schemeClr>
                          </a:solidFill>
                        </a:rPr>
                        <a:t>Elle est parfois associée à un reflux vésico-urétéral. </a:t>
                      </a:r>
                    </a:p>
                    <a:p>
                      <a:pPr marL="0" marR="0" indent="0" algn="l" defTabSz="914400" rtl="0" eaLnBrk="1" fontAlgn="auto" latinLnBrk="0" hangingPunct="1">
                        <a:lnSpc>
                          <a:spcPct val="100000"/>
                        </a:lnSpc>
                        <a:spcBef>
                          <a:spcPts val="0"/>
                        </a:spcBef>
                        <a:spcAft>
                          <a:spcPts val="0"/>
                        </a:spcAft>
                        <a:buClrTx/>
                        <a:buSzTx/>
                        <a:buFontTx/>
                        <a:buNone/>
                        <a:tabLst/>
                        <a:defRPr/>
                      </a:pPr>
                      <a:r>
                        <a:rPr lang="fr-FR" sz="2000" noProof="0" dirty="0">
                          <a:solidFill>
                            <a:schemeClr val="tx2">
                              <a:lumMod val="75000"/>
                            </a:schemeClr>
                          </a:solidFill>
                        </a:rPr>
                        <a:t>Peuvent faire partie des syndromes reconnus</a:t>
                      </a:r>
                      <a:endParaRPr lang="en-US" sz="2000" noProof="0" dirty="0">
                        <a:solidFill>
                          <a:schemeClr val="tx2">
                            <a:lumMod val="75000"/>
                          </a:schemeClr>
                        </a:solidFill>
                      </a:endParaRPr>
                    </a:p>
                  </a:txBody>
                  <a:tcPr/>
                </a:tc>
                <a:extLst>
                  <a:ext uri="{0D108BD9-81ED-4DB2-BD59-A6C34878D82A}">
                    <a16:rowId xmlns:a16="http://schemas.microsoft.com/office/drawing/2014/main" xmlns="" val="10002"/>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a:solidFill>
                  <a:schemeClr val="tx2"/>
                </a:solidFill>
                <a:latin typeface="Calibri" pitchFamily="34" charset="0"/>
              </a:rPr>
              <a:t>Hypospadias                                                                                                                                                                                                                                               </a:t>
            </a:r>
            <a:r>
              <a:rPr lang="fr-FR" sz="100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6</a:t>
            </a:fld>
            <a:endParaRPr lang="en-US" sz="1000" dirty="0">
              <a:solidFill>
                <a:schemeClr val="tx2"/>
              </a:solidFill>
              <a:latin typeface="Calibri" pitchFamily="34" charset="0"/>
              <a:cs typeface="+mn-cs"/>
            </a:endParaRPr>
          </a:p>
        </p:txBody>
      </p:sp>
      <p:sp>
        <p:nvSpPr>
          <p:cNvPr id="2" name="Titolo 1"/>
          <p:cNvSpPr>
            <a:spLocks noGrp="1"/>
          </p:cNvSpPr>
          <p:nvPr>
            <p:ph type="title"/>
          </p:nvPr>
        </p:nvSpPr>
        <p:spPr/>
        <p:txBody>
          <a:bodyPr rtlCol="0">
            <a:normAutofit/>
          </a:bodyPr>
          <a:lstStyle/>
          <a:p>
            <a:pPr rtl="0"/>
            <a:r>
              <a:rPr lang="fr-FR" sz="3200" b="1">
                <a:solidFill>
                  <a:schemeClr val="tx2"/>
                </a:solidFill>
              </a:rPr>
              <a:t>Caractéristiques cliniques</a:t>
            </a:r>
            <a:endParaRPr lang="en-US" sz="3200" b="1" dirty="0">
              <a:solidFill>
                <a:schemeClr val="tx2"/>
              </a:solidFill>
            </a:endParaRPr>
          </a:p>
        </p:txBody>
      </p:sp>
      <p:sp>
        <p:nvSpPr>
          <p:cNvPr id="3" name="Segnaposto contenuto 2"/>
          <p:cNvSpPr>
            <a:spLocks noGrp="1"/>
          </p:cNvSpPr>
          <p:nvPr>
            <p:ph idx="1"/>
          </p:nvPr>
        </p:nvSpPr>
        <p:spPr>
          <a:xfrm>
            <a:off x="457200" y="1412776"/>
            <a:ext cx="8229600" cy="1684784"/>
          </a:xfrm>
        </p:spPr>
        <p:txBody>
          <a:bodyPr rtlCol="0">
            <a:normAutofit fontScale="55000" lnSpcReduction="20000"/>
          </a:bodyPr>
          <a:lstStyle/>
          <a:p>
            <a:pPr rtl="0">
              <a:buClr>
                <a:schemeClr val="tx2"/>
              </a:buClr>
            </a:pPr>
            <a:r>
              <a:rPr lang="fr-FR">
                <a:solidFill>
                  <a:schemeClr val="tx2"/>
                </a:solidFill>
              </a:rPr>
              <a:t>Les hommes ayant un hypospadias ont généralement une </a:t>
            </a:r>
            <a:r>
              <a:rPr lang="fr-FR" b="1" u="sng">
                <a:solidFill>
                  <a:schemeClr val="tx2"/>
                </a:solidFill>
              </a:rPr>
              <a:t>redondance</a:t>
            </a:r>
            <a:r>
              <a:rPr lang="fr-FR">
                <a:solidFill>
                  <a:schemeClr val="tx2"/>
                </a:solidFill>
              </a:rPr>
              <a:t> du prépuce sur la face dorsale du pénis et une </a:t>
            </a:r>
            <a:r>
              <a:rPr lang="fr-FR" b="1" u="sng">
                <a:solidFill>
                  <a:schemeClr val="tx2"/>
                </a:solidFill>
              </a:rPr>
              <a:t>déficience</a:t>
            </a:r>
            <a:r>
              <a:rPr lang="fr-FR">
                <a:solidFill>
                  <a:schemeClr val="tx2"/>
                </a:solidFill>
              </a:rPr>
              <a:t> sur la face ventrale.</a:t>
            </a:r>
          </a:p>
          <a:p>
            <a:pPr rtl="0">
              <a:buClr>
                <a:schemeClr val="tx2"/>
              </a:buClr>
            </a:pPr>
            <a:endParaRPr lang="en-US" dirty="0">
              <a:solidFill>
                <a:schemeClr val="tx2"/>
              </a:solidFill>
            </a:endParaRPr>
          </a:p>
          <a:p>
            <a:pPr rtl="0">
              <a:buClr>
                <a:schemeClr val="tx2"/>
              </a:buClr>
            </a:pPr>
            <a:r>
              <a:rPr lang="fr-FR">
                <a:solidFill>
                  <a:schemeClr val="tx2"/>
                </a:solidFill>
              </a:rPr>
              <a:t>Les sous-types graves sont souvent accompagnés d’une </a:t>
            </a:r>
            <a:r>
              <a:rPr lang="fr-FR" b="1">
                <a:solidFill>
                  <a:schemeClr val="tx2"/>
                </a:solidFill>
              </a:rPr>
              <a:t>courbure du pénis </a:t>
            </a:r>
            <a:r>
              <a:rPr lang="fr-FR">
                <a:solidFill>
                  <a:schemeClr val="tx2"/>
                </a:solidFill>
              </a:rPr>
              <a:t>: une courbe (descendante) ventrale du pénis, qui peut résulter de la limitation cutanée ou fibreuse. La courbure du pénis peut survenir sans hypospadias. </a:t>
            </a:r>
          </a:p>
          <a:p>
            <a:pPr rtl="0">
              <a:buClr>
                <a:schemeClr val="tx1"/>
              </a:buClr>
              <a:buFont typeface="Wingdings" panose="05000000000000000000" pitchFamily="2" charset="2"/>
              <a:buChar char="q"/>
            </a:pPr>
            <a:endParaRPr lang="en-US" dirty="0">
              <a:solidFill>
                <a:schemeClr val="tx2"/>
              </a:solidFill>
            </a:endParaRPr>
          </a:p>
        </p:txBody>
      </p:sp>
      <p:pic>
        <p:nvPicPr>
          <p:cNvPr id="2051" name="Picture 3" descr="Distile penile hypospadias showing redundancy of the prepuce on the dorsal side of the penis and a deficiency on the ventral sid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8507" y="3291443"/>
            <a:ext cx="1752600" cy="260985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228600" y="4312836"/>
            <a:ext cx="1468997" cy="646331"/>
          </a:xfrm>
          <a:prstGeom prst="rect">
            <a:avLst/>
          </a:prstGeom>
          <a:noFill/>
        </p:spPr>
        <p:txBody>
          <a:bodyPr wrap="square" rtlCol="0">
            <a:spAutoFit/>
          </a:bodyPr>
          <a:lstStyle/>
          <a:p>
            <a:pPr rtl="0"/>
            <a:r>
              <a:rPr lang="fr-FR">
                <a:solidFill>
                  <a:schemeClr val="tx2"/>
                </a:solidFill>
              </a:rPr>
              <a:t>Hypospadias pénien distal</a:t>
            </a:r>
            <a:endParaRPr lang="en-US" dirty="0">
              <a:solidFill>
                <a:schemeClr val="tx2"/>
              </a:solidFill>
            </a:endParaRPr>
          </a:p>
        </p:txBody>
      </p:sp>
      <p:grpSp>
        <p:nvGrpSpPr>
          <p:cNvPr id="12" name="Gruppo 11" descr="Redundancy label pointing to prepuce on dorsal side of the penis"/>
          <p:cNvGrpSpPr/>
          <p:nvPr/>
        </p:nvGrpSpPr>
        <p:grpSpPr>
          <a:xfrm>
            <a:off x="314996" y="3356992"/>
            <a:ext cx="2207061" cy="338554"/>
            <a:chOff x="172829" y="3205234"/>
            <a:chExt cx="1734875" cy="338554"/>
          </a:xfrm>
        </p:grpSpPr>
        <p:cxnSp>
          <p:nvCxnSpPr>
            <p:cNvPr id="10" name="Connettore 2 9"/>
            <p:cNvCxnSpPr/>
            <p:nvPr/>
          </p:nvCxnSpPr>
          <p:spPr>
            <a:xfrm>
              <a:off x="611560" y="3501008"/>
              <a:ext cx="129614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CasellaDiTesto 10"/>
            <p:cNvSpPr txBox="1"/>
            <p:nvPr/>
          </p:nvSpPr>
          <p:spPr>
            <a:xfrm>
              <a:off x="172829" y="3205234"/>
              <a:ext cx="1258299" cy="338554"/>
            </a:xfrm>
            <a:prstGeom prst="rect">
              <a:avLst/>
            </a:prstGeom>
            <a:noFill/>
          </p:spPr>
          <p:txBody>
            <a:bodyPr wrap="square" rtlCol="0">
              <a:spAutoFit/>
            </a:bodyPr>
            <a:lstStyle/>
            <a:p>
              <a:pPr rtl="0"/>
              <a:r>
                <a:rPr lang="fr-FR" sz="1600" b="1">
                  <a:solidFill>
                    <a:schemeClr val="tx2"/>
                  </a:solidFill>
                </a:rPr>
                <a:t>Redondance</a:t>
              </a:r>
              <a:endParaRPr lang="en-US" sz="1600" b="1" dirty="0">
                <a:solidFill>
                  <a:schemeClr val="tx2"/>
                </a:solidFill>
              </a:endParaRPr>
            </a:p>
          </p:txBody>
        </p:sp>
      </p:grpSp>
      <p:cxnSp>
        <p:nvCxnSpPr>
          <p:cNvPr id="15" name="Connettore 2 14" descr="arrow pointing from word deficiency to deficiency on ventral side of the penis"/>
          <p:cNvCxnSpPr/>
          <p:nvPr/>
        </p:nvCxnSpPr>
        <p:spPr>
          <a:xfrm flipH="1">
            <a:off x="3018614" y="4444214"/>
            <a:ext cx="1326493" cy="184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CasellaDiTesto 15"/>
          <p:cNvSpPr txBox="1"/>
          <p:nvPr/>
        </p:nvSpPr>
        <p:spPr>
          <a:xfrm>
            <a:off x="3649469" y="4174337"/>
            <a:ext cx="1064843" cy="338554"/>
          </a:xfrm>
          <a:prstGeom prst="rect">
            <a:avLst/>
          </a:prstGeom>
          <a:noFill/>
        </p:spPr>
        <p:txBody>
          <a:bodyPr wrap="none" rtlCol="0">
            <a:spAutoFit/>
          </a:bodyPr>
          <a:lstStyle/>
          <a:p>
            <a:pPr rtl="0"/>
            <a:r>
              <a:rPr lang="fr-FR" sz="1600" b="1">
                <a:solidFill>
                  <a:schemeClr val="tx2"/>
                </a:solidFill>
              </a:rPr>
              <a:t>Déficience</a:t>
            </a:r>
            <a:endParaRPr lang="en-US" sz="1600" b="1" dirty="0">
              <a:solidFill>
                <a:schemeClr val="tx2"/>
              </a:solidFill>
            </a:endParaRPr>
          </a:p>
        </p:txBody>
      </p:sp>
      <p:pic>
        <p:nvPicPr>
          <p:cNvPr id="2053" name="Picture 5" descr="second photo of chordee which is the ventral curve of the penis, which may result from cutaneous or fibrous restriction and may occur without hypospadias"/>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48064" y="3522328"/>
            <a:ext cx="1428750" cy="1428750"/>
          </a:xfrm>
          <a:prstGeom prst="rect">
            <a:avLst/>
          </a:prstGeom>
          <a:noFill/>
          <a:ln>
            <a:solidFill>
              <a:schemeClr val="tx2"/>
            </a:solidFill>
          </a:ln>
          <a:extLst>
            <a:ext uri="{909E8E84-426E-40DD-AFC4-6F175D3DCCD1}">
              <a14:hiddenFill xmlns:a14="http://schemas.microsoft.com/office/drawing/2010/main" xmlns="">
                <a:solidFill>
                  <a:srgbClr val="FFFFFF"/>
                </a:solidFill>
              </a14:hiddenFill>
            </a:ext>
          </a:extLst>
        </p:spPr>
      </p:pic>
      <p:pic>
        <p:nvPicPr>
          <p:cNvPr id="2052" name="Picture 4" descr="chordee is a ventral curve of the penis which may result from cutaneous or fibrous restriction and may occur without hypospadias"/>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60232" y="4611653"/>
            <a:ext cx="1863361" cy="1397521"/>
          </a:xfrm>
          <a:prstGeom prst="rect">
            <a:avLst/>
          </a:prstGeom>
          <a:noFill/>
          <a:ln>
            <a:solidFill>
              <a:schemeClr val="tx2"/>
            </a:solidFill>
          </a:ln>
          <a:extLst>
            <a:ext uri="{909E8E84-426E-40DD-AFC4-6F175D3DCCD1}">
              <a14:hiddenFill xmlns:a14="http://schemas.microsoft.com/office/drawing/2010/main" xmlns="">
                <a:solidFill>
                  <a:srgbClr val="FFFFFF"/>
                </a:solidFill>
              </a14:hiddenFill>
            </a:ext>
          </a:extLst>
        </p:spPr>
      </p:pic>
      <p:sp>
        <p:nvSpPr>
          <p:cNvPr id="19" name="CasellaDiTesto 18"/>
          <p:cNvSpPr txBox="1"/>
          <p:nvPr/>
        </p:nvSpPr>
        <p:spPr>
          <a:xfrm>
            <a:off x="7092280" y="3928926"/>
            <a:ext cx="901914" cy="338554"/>
          </a:xfrm>
          <a:prstGeom prst="rect">
            <a:avLst/>
          </a:prstGeom>
          <a:noFill/>
        </p:spPr>
        <p:txBody>
          <a:bodyPr wrap="none" rtlCol="0">
            <a:spAutoFit/>
          </a:bodyPr>
          <a:lstStyle/>
          <a:p>
            <a:pPr rtl="0"/>
            <a:r>
              <a:rPr lang="fr-FR" sz="1600" b="1">
                <a:solidFill>
                  <a:schemeClr val="tx2"/>
                </a:solidFill>
              </a:rPr>
              <a:t>Chordée</a:t>
            </a:r>
            <a:endParaRPr lang="en-US" sz="1600" b="1" dirty="0">
              <a:solidFill>
                <a:schemeClr val="tx2"/>
              </a:solidFill>
            </a:endParaRPr>
          </a:p>
        </p:txBody>
      </p:sp>
    </p:spTree>
    <p:extLst>
      <p:ext uri="{BB962C8B-B14F-4D97-AF65-F5344CB8AC3E}">
        <p14:creationId xmlns:p14="http://schemas.microsoft.com/office/powerpoint/2010/main" xmlns="" val="27180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a:solidFill>
                  <a:schemeClr val="tx2"/>
                </a:solidFill>
                <a:latin typeface="Calibri" pitchFamily="34" charset="0"/>
              </a:rPr>
              <a:t>Hypospadias                                                                                                                                                                                                                                               </a:t>
            </a:r>
            <a:r>
              <a:rPr lang="fr-FR" sz="100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7</a:t>
            </a:fld>
            <a:endParaRPr lang="en-US" sz="1000" dirty="0">
              <a:solidFill>
                <a:schemeClr val="tx2"/>
              </a:solidFill>
              <a:latin typeface="Calibri" pitchFamily="34" charset="0"/>
              <a:cs typeface="+mn-cs"/>
            </a:endParaRPr>
          </a:p>
        </p:txBody>
      </p:sp>
      <p:sp>
        <p:nvSpPr>
          <p:cNvPr id="2" name="Titolo 1"/>
          <p:cNvSpPr>
            <a:spLocks noGrp="1"/>
          </p:cNvSpPr>
          <p:nvPr>
            <p:ph type="title"/>
          </p:nvPr>
        </p:nvSpPr>
        <p:spPr>
          <a:xfrm>
            <a:off x="457200" y="116632"/>
            <a:ext cx="8229600" cy="418058"/>
          </a:xfrm>
        </p:spPr>
        <p:txBody>
          <a:bodyPr rtlCol="0">
            <a:noAutofit/>
          </a:bodyPr>
          <a:lstStyle/>
          <a:p>
            <a:pPr rtl="0"/>
            <a:r>
              <a:rPr lang="fr-FR" sz="3200" b="1">
                <a:solidFill>
                  <a:schemeClr val="tx2"/>
                </a:solidFill>
              </a:rPr>
              <a:t>Caractéristiques cliniques supplémentaires</a:t>
            </a:r>
            <a:endParaRPr lang="en-US" sz="3200" b="1" dirty="0">
              <a:solidFill>
                <a:schemeClr val="tx2"/>
              </a:solidFill>
            </a:endParaRPr>
          </a:p>
        </p:txBody>
      </p:sp>
      <p:sp>
        <p:nvSpPr>
          <p:cNvPr id="3" name="Segnaposto contenuto 2"/>
          <p:cNvSpPr>
            <a:spLocks noGrp="1"/>
          </p:cNvSpPr>
          <p:nvPr>
            <p:ph idx="1"/>
          </p:nvPr>
        </p:nvSpPr>
        <p:spPr>
          <a:xfrm>
            <a:off x="323528" y="836712"/>
            <a:ext cx="8607747" cy="2764904"/>
          </a:xfrm>
        </p:spPr>
        <p:txBody>
          <a:bodyPr rtlCol="0">
            <a:normAutofit/>
          </a:bodyPr>
          <a:lstStyle/>
          <a:p>
            <a:pPr rtl="0">
              <a:buClr>
                <a:schemeClr val="tx2"/>
              </a:buClr>
            </a:pPr>
            <a:r>
              <a:rPr lang="fr-FR" sz="2000" dirty="0">
                <a:solidFill>
                  <a:schemeClr val="tx2"/>
                </a:solidFill>
              </a:rPr>
              <a:t>Certains sous-types graves (</a:t>
            </a:r>
            <a:r>
              <a:rPr lang="fr-FR" sz="2000" dirty="0" err="1">
                <a:solidFill>
                  <a:schemeClr val="tx2"/>
                </a:solidFill>
              </a:rPr>
              <a:t>pénoscrotal</a:t>
            </a:r>
            <a:r>
              <a:rPr lang="fr-FR" sz="2000" dirty="0">
                <a:solidFill>
                  <a:schemeClr val="tx2"/>
                </a:solidFill>
              </a:rPr>
              <a:t>, scrotal et périnéal) peuvent apparaître comme des organes génitaux ambigus. L’hypospadias avec séparation des sacs du scrotum et absence de testicules palpables sur le plan bilatéral chez un nourrisson devrait inciter à une évaluation des organes génitaux ambigus. </a:t>
            </a:r>
          </a:p>
          <a:p>
            <a:pPr rtl="0">
              <a:buClr>
                <a:schemeClr val="tx2"/>
              </a:buClr>
            </a:pPr>
            <a:endParaRPr lang="en-US" sz="2000" dirty="0">
              <a:solidFill>
                <a:schemeClr val="tx2"/>
              </a:solidFill>
            </a:endParaRPr>
          </a:p>
          <a:p>
            <a:pPr rtl="0">
              <a:buClr>
                <a:schemeClr val="tx2"/>
              </a:buClr>
            </a:pPr>
            <a:r>
              <a:rPr lang="fr-FR" sz="2000" dirty="0">
                <a:solidFill>
                  <a:schemeClr val="tx2"/>
                </a:solidFill>
              </a:rPr>
              <a:t>Le diagnostic différentiel repose sur le bilan clinique détaillé</a:t>
            </a:r>
          </a:p>
          <a:p>
            <a:pPr rtl="0">
              <a:buClr>
                <a:schemeClr val="tx2"/>
              </a:buClr>
            </a:pPr>
            <a:endParaRPr lang="en-US" sz="2000" dirty="0">
              <a:solidFill>
                <a:schemeClr val="tx2"/>
              </a:solidFill>
            </a:endParaRPr>
          </a:p>
          <a:p>
            <a:pPr rtl="0">
              <a:buClr>
                <a:schemeClr val="tx2"/>
              </a:buClr>
            </a:pPr>
            <a:endParaRPr lang="en-US" sz="2000" dirty="0">
              <a:solidFill>
                <a:schemeClr val="tx2"/>
              </a:solidFill>
            </a:endParaRPr>
          </a:p>
        </p:txBody>
      </p:sp>
      <p:pic>
        <p:nvPicPr>
          <p:cNvPr id="1026" name="Picture 2" descr="Photos of ambiguous genitalia in a female with virilizing adrenal hyperplasia"/>
          <p:cNvPicPr>
            <a:picLocks noChangeAspect="1" noChangeArrowheads="1"/>
          </p:cNvPicPr>
          <p:nvPr/>
        </p:nvPicPr>
        <p:blipFill rotWithShape="1">
          <a:blip r:embed="rId3" cstate="print"/>
          <a:srcRect l="3765" t="2621" r="3986" b="14648"/>
          <a:stretch/>
        </p:blipFill>
        <p:spPr bwMode="auto">
          <a:xfrm>
            <a:off x="827584" y="3280144"/>
            <a:ext cx="3425455" cy="2206893"/>
          </a:xfrm>
          <a:prstGeom prst="rect">
            <a:avLst/>
          </a:prstGeom>
          <a:noFill/>
          <a:ln w="9525">
            <a:solidFill>
              <a:schemeClr val="tx1"/>
            </a:solidFill>
            <a:miter lim="800000"/>
            <a:headEnd/>
            <a:tailEnd/>
          </a:ln>
          <a:effectLst/>
        </p:spPr>
      </p:pic>
      <p:sp>
        <p:nvSpPr>
          <p:cNvPr id="10" name="TextBox 9"/>
          <p:cNvSpPr txBox="1"/>
          <p:nvPr/>
        </p:nvSpPr>
        <p:spPr>
          <a:xfrm>
            <a:off x="444624" y="5487037"/>
            <a:ext cx="4487416" cy="954107"/>
          </a:xfrm>
          <a:prstGeom prst="rect">
            <a:avLst/>
          </a:prstGeom>
          <a:noFill/>
        </p:spPr>
        <p:txBody>
          <a:bodyPr wrap="square" rtlCol="0">
            <a:spAutoFit/>
          </a:bodyPr>
          <a:lstStyle/>
          <a:p>
            <a:pPr rtl="0"/>
            <a:r>
              <a:rPr lang="fr-FR" sz="1400">
                <a:solidFill>
                  <a:schemeClr val="tx2"/>
                </a:solidFill>
              </a:rPr>
              <a:t>Organes génitaux ambigus chez une patiente 46XX avec hyperplasie surrénalienne virilisante. Le clitoris est élargi et ressemble à un pénis court avec un hypospadias, et les lèvres sont plissés, ressemblant au scrotum.</a:t>
            </a:r>
            <a:endParaRPr lang="en-US" sz="1400" dirty="0">
              <a:solidFill>
                <a:schemeClr val="tx2"/>
              </a:solidFill>
            </a:endParaRPr>
          </a:p>
        </p:txBody>
      </p:sp>
      <p:pic>
        <p:nvPicPr>
          <p:cNvPr id="8" name="Picture 2" descr="Photo depicting penoscrotal hypospadias"/>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a:stretch/>
        </p:blipFill>
        <p:spPr bwMode="auto">
          <a:xfrm>
            <a:off x="6326079" y="3358151"/>
            <a:ext cx="1414273" cy="2128886"/>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pic>
      <p:sp>
        <p:nvSpPr>
          <p:cNvPr id="9" name="TextBox 8"/>
          <p:cNvSpPr txBox="1"/>
          <p:nvPr/>
        </p:nvSpPr>
        <p:spPr>
          <a:xfrm>
            <a:off x="5868143" y="5548590"/>
            <a:ext cx="3063131" cy="369332"/>
          </a:xfrm>
          <a:prstGeom prst="rect">
            <a:avLst/>
          </a:prstGeom>
          <a:noFill/>
        </p:spPr>
        <p:txBody>
          <a:bodyPr wrap="square" rtlCol="0">
            <a:spAutoFit/>
          </a:bodyPr>
          <a:lstStyle/>
          <a:p>
            <a:pPr rtl="0"/>
            <a:r>
              <a:rPr lang="fr-FR">
                <a:solidFill>
                  <a:schemeClr val="tx2"/>
                </a:solidFill>
              </a:rPr>
              <a:t>Hypospadias pénoscrotal</a:t>
            </a:r>
            <a:endParaRPr lang="en-US" dirty="0">
              <a:solidFill>
                <a:schemeClr val="tx2"/>
              </a:solidFill>
            </a:endParaRPr>
          </a:p>
        </p:txBody>
      </p:sp>
      <p:sp>
        <p:nvSpPr>
          <p:cNvPr id="4" name="TextBox 3"/>
          <p:cNvSpPr txBox="1"/>
          <p:nvPr/>
        </p:nvSpPr>
        <p:spPr>
          <a:xfrm>
            <a:off x="5213901" y="5917922"/>
            <a:ext cx="3900773" cy="461665"/>
          </a:xfrm>
          <a:prstGeom prst="rect">
            <a:avLst/>
          </a:prstGeom>
          <a:noFill/>
        </p:spPr>
        <p:txBody>
          <a:bodyPr wrap="square" rtlCol="0">
            <a:spAutoFit/>
          </a:bodyPr>
          <a:lstStyle/>
          <a:p>
            <a:pPr rtl="0"/>
            <a:r>
              <a:rPr lang="fr-FR" sz="1200">
                <a:solidFill>
                  <a:schemeClr val="tx2"/>
                </a:solidFill>
              </a:rPr>
              <a:t>Photo : http://www.pediatricurologybook.com/hypospadias.html</a:t>
            </a:r>
            <a:endParaRPr lang="en-US" sz="1200" dirty="0">
              <a:solidFill>
                <a:schemeClr val="tx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a:solidFill>
                  <a:schemeClr val="tx2"/>
                </a:solidFill>
                <a:latin typeface="Calibri" pitchFamily="34" charset="0"/>
              </a:rPr>
              <a:t>Hypospadias                                                                                                                                                                                                                                               </a:t>
            </a:r>
            <a:r>
              <a:rPr lang="fr-FR" sz="100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8</a:t>
            </a:fld>
            <a:endParaRPr lang="en-US" sz="1000" dirty="0">
              <a:solidFill>
                <a:schemeClr val="tx2"/>
              </a:solidFill>
              <a:latin typeface="Calibri" pitchFamily="34" charset="0"/>
              <a:cs typeface="+mn-cs"/>
            </a:endParaRPr>
          </a:p>
        </p:txBody>
      </p:sp>
      <p:sp>
        <p:nvSpPr>
          <p:cNvPr id="9218" name="Titolo 1"/>
          <p:cNvSpPr>
            <a:spLocks noGrp="1"/>
          </p:cNvSpPr>
          <p:nvPr>
            <p:ph type="title"/>
          </p:nvPr>
        </p:nvSpPr>
        <p:spPr/>
        <p:txBody>
          <a:bodyPr rtlCol="0">
            <a:normAutofit/>
          </a:bodyPr>
          <a:lstStyle/>
          <a:p>
            <a:pPr rtl="0"/>
            <a:r>
              <a:rPr lang="fr-FR" sz="3200" b="1">
                <a:solidFill>
                  <a:schemeClr val="tx2"/>
                </a:solidFill>
              </a:rPr>
              <a:t>Diagnostic</a:t>
            </a:r>
            <a:endParaRPr lang="en-US" sz="3200" dirty="0">
              <a:solidFill>
                <a:schemeClr val="tx2"/>
              </a:solidFill>
            </a:endParaRPr>
          </a:p>
        </p:txBody>
      </p:sp>
      <p:sp>
        <p:nvSpPr>
          <p:cNvPr id="9219" name="Rettangolo 2"/>
          <p:cNvSpPr>
            <a:spLocks noChangeArrowheads="1"/>
          </p:cNvSpPr>
          <p:nvPr/>
        </p:nvSpPr>
        <p:spPr bwMode="auto">
          <a:xfrm>
            <a:off x="539553" y="1772816"/>
            <a:ext cx="8136902" cy="1446550"/>
          </a:xfrm>
          <a:prstGeom prst="rect">
            <a:avLst/>
          </a:prstGeom>
          <a:solidFill>
            <a:schemeClr val="tx2">
              <a:lumMod val="20000"/>
              <a:lumOff val="80000"/>
            </a:schemeClr>
          </a:solidFill>
          <a:ln w="9525">
            <a:solidFill>
              <a:srgbClr val="002060"/>
            </a:solidFill>
            <a:miter lim="800000"/>
            <a:headEnd/>
            <a:tailEnd/>
          </a:ln>
        </p:spPr>
        <p:txBody>
          <a:bodyPr wrap="square" rtlCol="0">
            <a:spAutoFit/>
          </a:bodyPr>
          <a:lstStyle/>
          <a:p>
            <a:pPr rtl="0"/>
            <a:r>
              <a:rPr lang="fr-FR" sz="2200">
                <a:solidFill>
                  <a:schemeClr val="tx2"/>
                </a:solidFill>
              </a:rPr>
              <a:t>L’</a:t>
            </a:r>
            <a:r>
              <a:rPr lang="fr-FR" sz="2200" b="1">
                <a:solidFill>
                  <a:schemeClr val="tx2"/>
                </a:solidFill>
              </a:rPr>
              <a:t>hypospadias</a:t>
            </a:r>
            <a:r>
              <a:rPr lang="fr-FR" sz="2200">
                <a:solidFill>
                  <a:schemeClr val="tx2"/>
                </a:solidFill>
              </a:rPr>
              <a:t> est habituellement facile à reconnaître à l’examen physique lors de l’accouchement ou de l’autopsie. Cependant, sans un examen attentif du pénis, les cas moins graves peuvent passer inaperçus. </a:t>
            </a:r>
            <a:endParaRPr lang="en-US" sz="2200" dirty="0">
              <a:solidFill>
                <a:schemeClr val="tx2"/>
              </a:solidFill>
            </a:endParaRPr>
          </a:p>
        </p:txBody>
      </p:sp>
      <p:sp>
        <p:nvSpPr>
          <p:cNvPr id="9220" name="Rettangolo 3"/>
          <p:cNvSpPr>
            <a:spLocks noChangeArrowheads="1"/>
          </p:cNvSpPr>
          <p:nvPr/>
        </p:nvSpPr>
        <p:spPr bwMode="auto">
          <a:xfrm>
            <a:off x="539552" y="3710921"/>
            <a:ext cx="8136903" cy="1446550"/>
          </a:xfrm>
          <a:prstGeom prst="rect">
            <a:avLst/>
          </a:prstGeom>
          <a:solidFill>
            <a:schemeClr val="accent4">
              <a:lumMod val="20000"/>
              <a:lumOff val="80000"/>
            </a:schemeClr>
          </a:solidFill>
          <a:ln w="9525">
            <a:solidFill>
              <a:srgbClr val="002060"/>
            </a:solidFill>
            <a:miter lim="800000"/>
            <a:headEnd/>
            <a:tailEnd/>
          </a:ln>
        </p:spPr>
        <p:txBody>
          <a:bodyPr wrap="square" rtlCol="0">
            <a:spAutoFit/>
          </a:bodyPr>
          <a:lstStyle/>
          <a:p>
            <a:pPr rtl="0"/>
            <a:r>
              <a:rPr lang="fr-FR" sz="2200" b="1" dirty="0">
                <a:solidFill>
                  <a:schemeClr val="tx2"/>
                </a:solidFill>
                <a:latin typeface="+mj-lt"/>
              </a:rPr>
              <a:t>Les diagnostics prénatals doivent être confirmés après la naissance.</a:t>
            </a:r>
          </a:p>
          <a:p>
            <a:pPr rtl="0"/>
            <a:r>
              <a:rPr lang="fr-FR" sz="2200" dirty="0">
                <a:solidFill>
                  <a:schemeClr val="tx2"/>
                </a:solidFill>
                <a:latin typeface="+mj-lt"/>
              </a:rPr>
              <a:t>Bien que les cas les plus graves d’hypospadias </a:t>
            </a:r>
            <a:r>
              <a:rPr lang="fr-FR" sz="2200" dirty="0" smtClean="0">
                <a:solidFill>
                  <a:schemeClr val="tx2"/>
                </a:solidFill>
                <a:latin typeface="+mj-lt"/>
              </a:rPr>
              <a:t>puissent </a:t>
            </a:r>
            <a:r>
              <a:rPr lang="fr-FR" sz="2200" dirty="0">
                <a:solidFill>
                  <a:schemeClr val="tx2"/>
                </a:solidFill>
                <a:latin typeface="+mj-lt"/>
              </a:rPr>
              <a:t>être diagnostiqués par échographie prénatale, ils ne devraient pas figurer dans les données de surveillance sans confirmation postnatale. </a:t>
            </a:r>
            <a:endParaRPr lang="en-US" sz="2200" dirty="0">
              <a:solidFill>
                <a:schemeClr val="tx2"/>
              </a:solidFill>
              <a:latin typeface="+mj-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rtlCol="0">
            <a:spAutoFit/>
          </a:bodyPr>
          <a:lstStyle/>
          <a:p>
            <a:pPr rtl="0" fontAlgn="auto">
              <a:spcBef>
                <a:spcPts val="0"/>
              </a:spcBef>
              <a:spcAft>
                <a:spcPts val="0"/>
              </a:spcAft>
              <a:defRPr/>
            </a:pPr>
            <a:r>
              <a:rPr lang="fr-FR" sz="1100" b="1">
                <a:solidFill>
                  <a:schemeClr val="tx2"/>
                </a:solidFill>
                <a:latin typeface="Calibri" pitchFamily="34" charset="0"/>
              </a:rPr>
              <a:t>Hypospadias                                                                                                                                                                                                                                               </a:t>
            </a:r>
            <a:r>
              <a:rPr lang="fr-FR" sz="100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rtl="0" fontAlgn="auto">
                <a:spcBef>
                  <a:spcPts val="0"/>
                </a:spcBef>
                <a:spcAft>
                  <a:spcPts val="0"/>
                </a:spcAft>
                <a:defRPr/>
              </a:pPr>
              <a:t>9</a:t>
            </a:fld>
            <a:endParaRPr lang="en-US" sz="1000" dirty="0">
              <a:solidFill>
                <a:schemeClr val="tx2"/>
              </a:solidFill>
              <a:latin typeface="Calibri" pitchFamily="34" charset="0"/>
              <a:cs typeface="+mn-cs"/>
            </a:endParaRPr>
          </a:p>
        </p:txBody>
      </p:sp>
      <p:sp>
        <p:nvSpPr>
          <p:cNvPr id="2" name="Titolo 1"/>
          <p:cNvSpPr>
            <a:spLocks noGrp="1"/>
          </p:cNvSpPr>
          <p:nvPr>
            <p:ph type="title"/>
          </p:nvPr>
        </p:nvSpPr>
        <p:spPr/>
        <p:txBody>
          <a:bodyPr rtlCol="0">
            <a:normAutofit/>
          </a:bodyPr>
          <a:lstStyle/>
          <a:p>
            <a:pPr rtl="0"/>
            <a:r>
              <a:rPr lang="fr-FR" sz="3200" b="1">
                <a:solidFill>
                  <a:schemeClr val="tx2"/>
                </a:solidFill>
              </a:rPr>
              <a:t>Conseils pour le signalement</a:t>
            </a:r>
            <a:endParaRPr lang="en-US" sz="3200" b="1" dirty="0">
              <a:solidFill>
                <a:schemeClr val="tx2"/>
              </a:solidFill>
            </a:endParaRPr>
          </a:p>
        </p:txBody>
      </p:sp>
      <p:sp>
        <p:nvSpPr>
          <p:cNvPr id="3" name="Segnaposto contenuto 2"/>
          <p:cNvSpPr>
            <a:spLocks noGrp="1"/>
          </p:cNvSpPr>
          <p:nvPr>
            <p:ph idx="1"/>
          </p:nvPr>
        </p:nvSpPr>
        <p:spPr>
          <a:xfrm>
            <a:off x="457199" y="1600200"/>
            <a:ext cx="8474075" cy="3556992"/>
          </a:xfrm>
        </p:spPr>
        <p:txBody>
          <a:bodyPr rtlCol="0">
            <a:noAutofit/>
          </a:bodyPr>
          <a:lstStyle/>
          <a:p>
            <a:pPr rtl="0">
              <a:spcAft>
                <a:spcPts val="1800"/>
              </a:spcAft>
              <a:buClr>
                <a:schemeClr val="tx2"/>
              </a:buClr>
            </a:pPr>
            <a:r>
              <a:rPr lang="fr-FR" sz="2400" dirty="0">
                <a:solidFill>
                  <a:schemeClr val="tx2"/>
                </a:solidFill>
              </a:rPr>
              <a:t>Préciser le sous-type du défaut</a:t>
            </a:r>
          </a:p>
          <a:p>
            <a:pPr rtl="0">
              <a:spcAft>
                <a:spcPts val="1800"/>
              </a:spcAft>
              <a:buClr>
                <a:schemeClr val="tx2"/>
              </a:buClr>
            </a:pPr>
            <a:r>
              <a:rPr lang="fr-FR" sz="2400" dirty="0">
                <a:solidFill>
                  <a:schemeClr val="tx2"/>
                </a:solidFill>
              </a:rPr>
              <a:t>Ne pas exclure les hypospadias légers (glandulaire et coronale)</a:t>
            </a:r>
          </a:p>
          <a:p>
            <a:pPr rtl="0">
              <a:spcAft>
                <a:spcPts val="1800"/>
              </a:spcAft>
              <a:buClr>
                <a:schemeClr val="tx2"/>
              </a:buClr>
            </a:pPr>
            <a:r>
              <a:rPr lang="fr-FR" sz="2400" dirty="0">
                <a:solidFill>
                  <a:schemeClr val="tx2"/>
                </a:solidFill>
              </a:rPr>
              <a:t>Utiliser un </a:t>
            </a:r>
            <a:r>
              <a:rPr lang="fr-FR" sz="2400" b="1" i="1" u="sng" dirty="0">
                <a:solidFill>
                  <a:schemeClr val="tx2"/>
                </a:solidFill>
              </a:rPr>
              <a:t>dessin standard</a:t>
            </a:r>
            <a:r>
              <a:rPr lang="fr-FR" sz="2400" dirty="0">
                <a:solidFill>
                  <a:schemeClr val="tx2"/>
                </a:solidFill>
              </a:rPr>
              <a:t> pour spécifier l’emplacement du méat urétral et si possible prendre une photo</a:t>
            </a:r>
          </a:p>
          <a:p>
            <a:pPr rtl="0">
              <a:spcAft>
                <a:spcPts val="1800"/>
              </a:spcAft>
              <a:buClr>
                <a:schemeClr val="tx2"/>
              </a:buClr>
            </a:pPr>
            <a:r>
              <a:rPr lang="fr-FR" sz="2400" dirty="0">
                <a:solidFill>
                  <a:schemeClr val="tx2"/>
                </a:solidFill>
              </a:rPr>
              <a:t>Signaler les conclusions observées lors de la chirurgie ou de l’autopsie</a:t>
            </a:r>
          </a:p>
          <a:p>
            <a:pPr rtl="0">
              <a:spcAft>
                <a:spcPts val="1800"/>
              </a:spcAft>
              <a:buClr>
                <a:schemeClr val="tx2"/>
              </a:buClr>
            </a:pPr>
            <a:r>
              <a:rPr lang="fr-FR" sz="2400" dirty="0">
                <a:solidFill>
                  <a:schemeClr val="tx2"/>
                </a:solidFill>
              </a:rPr>
              <a:t>Décrire les autres malformations supplémentaires, le cas échéant</a:t>
            </a:r>
            <a:endParaRPr lang="en-US" sz="2400" dirty="0">
              <a:solidFill>
                <a:schemeClr val="tx2"/>
              </a:solidFill>
            </a:endParaRPr>
          </a:p>
        </p:txBody>
      </p:sp>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699</TotalTime>
  <Words>1669</Words>
  <Application>Microsoft Office PowerPoint</Application>
  <PresentationFormat>Affichage à l'écran (4:3)</PresentationFormat>
  <Paragraphs>134</Paragraphs>
  <Slides>14</Slides>
  <Notes>14</Notes>
  <HiddenSlides>0</HiddenSlides>
  <MMClips>0</MMClips>
  <ScaleCrop>false</ScaleCrop>
  <HeadingPairs>
    <vt:vector size="4" baseType="variant">
      <vt:variant>
        <vt:lpstr>Thème</vt:lpstr>
      </vt:variant>
      <vt:variant>
        <vt:i4>2</vt:i4>
      </vt:variant>
      <vt:variant>
        <vt:lpstr>Titres des diapositives</vt:lpstr>
      </vt:variant>
      <vt:variant>
        <vt:i4>14</vt:i4>
      </vt:variant>
    </vt:vector>
  </HeadingPairs>
  <TitlesOfParts>
    <vt:vector size="16" baseType="lpstr">
      <vt:lpstr>Tema di Office</vt:lpstr>
      <vt:lpstr>NCHHSTP_PPT_dark(</vt:lpstr>
      <vt:lpstr>logos</vt:lpstr>
      <vt:lpstr>Objectifs d’apprentissage</vt:lpstr>
      <vt:lpstr>Hypospadias : Définition</vt:lpstr>
      <vt:lpstr>Sous-types cliniques</vt:lpstr>
      <vt:lpstr>Principales caractéristiques</vt:lpstr>
      <vt:lpstr>Caractéristiques cliniques</vt:lpstr>
      <vt:lpstr>Caractéristiques cliniques supplémentaires</vt:lpstr>
      <vt:lpstr>Diagnostic</vt:lpstr>
      <vt:lpstr>Conseils pour le signalement</vt:lpstr>
      <vt:lpstr>Caractéristiques épidémiologiques sélectionnées</vt:lpstr>
      <vt:lpstr>ICD-10 RCPCH Liste et codage de l’hypospadias</vt:lpstr>
      <vt:lpstr>Conseils relatifs au codage</vt:lpstr>
      <vt:lpstr>Références</vt:lpstr>
      <vt:lpstr>Des 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Esophageal Atresia and Tracheoesophageal Fistula</dc:title>
  <dc:creator>Pierpaolo</dc:creator>
  <cp:lastModifiedBy>Jude</cp:lastModifiedBy>
  <cp:revision>104</cp:revision>
  <dcterms:created xsi:type="dcterms:W3CDTF">2014-04-28T15:17:01Z</dcterms:created>
  <dcterms:modified xsi:type="dcterms:W3CDTF">2016-06-23T09:31:05Z</dcterms:modified>
</cp:coreProperties>
</file>