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handoutMasterIdLst>
    <p:handoutMasterId r:id="rId18"/>
  </p:handoutMasterIdLst>
  <p:sldIdLst>
    <p:sldId id="280" r:id="rId3"/>
    <p:sldId id="270" r:id="rId4"/>
    <p:sldId id="272" r:id="rId5"/>
    <p:sldId id="273" r:id="rId6"/>
    <p:sldId id="265" r:id="rId7"/>
    <p:sldId id="274" r:id="rId8"/>
    <p:sldId id="263" r:id="rId9"/>
    <p:sldId id="261" r:id="rId10"/>
    <p:sldId id="266" r:id="rId11"/>
    <p:sldId id="275" r:id="rId12"/>
    <p:sldId id="260" r:id="rId13"/>
    <p:sldId id="259" r:id="rId14"/>
    <p:sldId id="279" r:id="rId15"/>
    <p:sldId id="27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83516" autoAdjust="0"/>
  </p:normalViewPr>
  <p:slideViewPr>
    <p:cSldViewPr>
      <p:cViewPr varScale="1">
        <p:scale>
          <a:sx n="94" d="100"/>
          <a:sy n="94" d="100"/>
        </p:scale>
        <p:origin x="2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A3EBB3-EECC-47FD-B29C-F48C1FDEDED0}" type="datetimeFigureOut">
              <a:rPr lang="it-IT" smtClean="0"/>
              <a:pPr/>
              <a:t>09/12/2016</a:t>
            </a:fld>
            <a:endParaRPr lang="es-ES"/>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F54005-0973-4426-8FCD-FA2B348C4903}" type="slidenum">
              <a:rPr lang="it-IT" smtClean="0"/>
              <a:pPr/>
              <a:t>‹#›</a:t>
            </a:fld>
            <a:endParaRPr lang="es-ES"/>
          </a:p>
        </p:txBody>
      </p:sp>
    </p:spTree>
    <p:extLst>
      <p:ext uri="{BB962C8B-B14F-4D97-AF65-F5344CB8AC3E}">
        <p14:creationId xmlns:p14="http://schemas.microsoft.com/office/powerpoint/2010/main" val="152217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625AF-703F-44BD-955D-5E9A0FB863C8}" type="datetimeFigureOut">
              <a:rPr lang="it-IT" smtClean="0"/>
              <a:pPr/>
              <a:t>09/12/2016</a:t>
            </a:fld>
            <a:endParaRPr lang="es-E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612A-0241-4F8B-9C4C-BF4793CA357C}" type="slidenum">
              <a:rPr lang="it-IT" smtClean="0"/>
              <a:pPr/>
              <a:t>‹#›</a:t>
            </a:fld>
            <a:endParaRPr lang="es-ES"/>
          </a:p>
        </p:txBody>
      </p:sp>
    </p:spTree>
    <p:extLst>
      <p:ext uri="{BB962C8B-B14F-4D97-AF65-F5344CB8AC3E}">
        <p14:creationId xmlns:p14="http://schemas.microsoft.com/office/powerpoint/2010/main" val="42309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smtClean="0">
                <a:solidFill>
                  <a:schemeClr val="tx1"/>
                </a:solidFill>
                <a:effectLst/>
                <a:latin typeface="+mn-lt"/>
              </a:rPr>
              <a:t>Esta presentación es sobre hipospadias, que es una malformación congénita de la uretra. El término "congénita" se refiere a una afección que ocurre durante la vida intrauterina y que podría ser evidente al momento del nacimiento o más adelante en la vida.</a:t>
            </a:r>
            <a:endParaRPr lang="es-E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a:t>
            </a:fld>
            <a:endParaRPr lang="es-ES"/>
          </a:p>
        </p:txBody>
      </p:sp>
    </p:spTree>
    <p:extLst>
      <p:ext uri="{BB962C8B-B14F-4D97-AF65-F5344CB8AC3E}">
        <p14:creationId xmlns:p14="http://schemas.microsoft.com/office/powerpoint/2010/main" val="201684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s-ES" sz="1200" b="0" kern="1200" dirty="0" smtClean="0">
                <a:solidFill>
                  <a:schemeClr val="tx1"/>
                </a:solidFill>
                <a:effectLst/>
                <a:latin typeface="+mn-lt"/>
              </a:rPr>
              <a:t>El hipospadias es una malformación congénita común que ocurre en aproximadamente 1 de cada 300 nacimientos vivos de bebés de sexo masculino. Se ha observado un aumento en la prevalencia de hipospadias durante los últimos 25 años en algunos países, lo cual puede deberse a una mejor verificación de subtipos más leves de hipospadias. En los EE. UU., se observa una prevalencia más alta de hipospadias entre los blancos no hispanos, en comparación con otros grupos raciales o étnicos. Se ha asociado un mayor riesgo de hipospadias a disruptores endocrinos, infertilidad, tecnologías de reproducción artificial, algunos medicamentos anticonvulsivos, e hipertensión, obesidad y diabetes en la madre.</a:t>
            </a:r>
            <a:endParaRPr lang="es-ES" b="0" dirty="0"/>
          </a:p>
        </p:txBody>
      </p:sp>
      <p:sp>
        <p:nvSpPr>
          <p:cNvPr id="4" name="Segnaposto numero diapositiva 3"/>
          <p:cNvSpPr>
            <a:spLocks noGrp="1"/>
          </p:cNvSpPr>
          <p:nvPr>
            <p:ph type="sldNum" sz="quarter" idx="10"/>
          </p:nvPr>
        </p:nvSpPr>
        <p:spPr/>
        <p:txBody>
          <a:bodyPr/>
          <a:lstStyle/>
          <a:p>
            <a:fld id="{74618584-A6DB-4EE9-BDBF-64876A29A2D7}" type="slidenum">
              <a:rPr lang="it-IT" smtClean="0"/>
              <a:pPr/>
              <a:t>10</a:t>
            </a:fld>
            <a:endParaRPr lang="es-ES"/>
          </a:p>
        </p:txBody>
      </p:sp>
    </p:spTree>
    <p:extLst>
      <p:ext uri="{BB962C8B-B14F-4D97-AF65-F5344CB8AC3E}">
        <p14:creationId xmlns:p14="http://schemas.microsoft.com/office/powerpoint/2010/main" val="397853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rPr>
              <a:t>Esta diapositiva enumera los diferentes códigos de la CIE-10 RCPH para el hipospadias. Debe tenerse en cuenta que el encordamiento no debe codificarse porque cuando es aislado se lo considera una anomalía menor, y cuando está asociado al hipospadias es parte del fenotipo. </a:t>
            </a:r>
          </a:p>
          <a:p>
            <a:endParaRPr lang="es-E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11</a:t>
            </a:fld>
            <a:endParaRPr lang="es-ES"/>
          </a:p>
        </p:txBody>
      </p:sp>
    </p:spTree>
    <p:extLst>
      <p:ext uri="{BB962C8B-B14F-4D97-AF65-F5344CB8AC3E}">
        <p14:creationId xmlns:p14="http://schemas.microsoft.com/office/powerpoint/2010/main" val="292088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rPr>
              <a:t>Debe tenerse en cuenta que debido a que el sistema de codificación de la CIE-10 no ofrece códigos para cada subtipo específico de hipospadias, se podrían usar extensiones del código definidas en forma local para mejorar la precisión de la codificación. En programas que incluyan anomalías menores, el encordamiento aislado —una anomalía menor— podría ser codificado utilizando un código de extensión como Q54.4. Es importante notar que cuando se codifican los genitales ambiguos, el hipospadias no debería codificarse.</a:t>
            </a:r>
          </a:p>
          <a:p>
            <a:endParaRPr lang="es-E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12</a:t>
            </a:fld>
            <a:endParaRPr lang="es-ES"/>
          </a:p>
        </p:txBody>
      </p:sp>
    </p:spTree>
    <p:extLst>
      <p:ext uri="{BB962C8B-B14F-4D97-AF65-F5344CB8AC3E}">
        <p14:creationId xmlns:p14="http://schemas.microsoft.com/office/powerpoint/2010/main" val="158761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Para su conveniencia, hemos proporcionado las referencias que aparecen en las diapositivas 4 y 10.</a:t>
            </a:r>
            <a:endParaRPr lang="es-E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13</a:t>
            </a:fld>
            <a:endParaRPr lang="es-ES"/>
          </a:p>
        </p:txBody>
      </p:sp>
    </p:spTree>
    <p:extLst>
      <p:ext uri="{BB962C8B-B14F-4D97-AF65-F5344CB8AC3E}">
        <p14:creationId xmlns:p14="http://schemas.microsoft.com/office/powerpoint/2010/main" val="227049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Muchas gracias por escuchar esta presentación.  Esperamos que la hayan disfrutado.  </a:t>
            </a:r>
            <a:r>
              <a:rPr lang="es-ES" smtClean="0"/>
              <a:t>Si tienen preguntas, por favor envíen un mensaje por correo electrónico a centre@icbdsr.org o a birthdefectscount@cdc.gov.</a:t>
            </a:r>
          </a:p>
          <a:p>
            <a:endParaRPr lang="es-ES" dirty="0" smtClean="0"/>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14</a:t>
            </a:fld>
            <a:endParaRPr lang="es-ES"/>
          </a:p>
        </p:txBody>
      </p:sp>
    </p:spTree>
    <p:extLst>
      <p:ext uri="{BB962C8B-B14F-4D97-AF65-F5344CB8AC3E}">
        <p14:creationId xmlns:p14="http://schemas.microsoft.com/office/powerpoint/2010/main" val="23107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Al finalizar esta presentación, ustedes podrán describir las manifestaciones clínicas del hipospadias, comprender sus principales características epidemiológicas, aplicar consejos para la codificación y la notificación de la afección, y mejorar sus conocimientos y la práctica de la vigilancia del hipospadias.</a:t>
            </a:r>
          </a:p>
          <a:p>
            <a:endParaRPr lang="es-E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2</a:t>
            </a:fld>
            <a:endParaRPr lang="es-ES"/>
          </a:p>
        </p:txBody>
      </p:sp>
    </p:spTree>
    <p:extLst>
      <p:ext uri="{BB962C8B-B14F-4D97-AF65-F5344CB8AC3E}">
        <p14:creationId xmlns:p14="http://schemas.microsoft.com/office/powerpoint/2010/main" val="16749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rPr>
              <a:t>El hipospadias es una anomalía congénita común de la uretra del pene.</a:t>
            </a:r>
            <a:r>
              <a:rPr lang="es-ES" dirty="0" smtClean="0"/>
              <a:t> </a:t>
            </a:r>
            <a:r>
              <a:rPr lang="es-ES" sz="1200" b="0" kern="1200" dirty="0" smtClean="0">
                <a:solidFill>
                  <a:schemeClr val="tx1"/>
                </a:solidFill>
                <a:effectLst/>
                <a:latin typeface="+mn-lt"/>
              </a:rPr>
              <a:t>La abertura de la uretra (o el meato uretral), que normalmente se encuentra en el extremo del pene, se abre en el lado ventral (inferior) del pene. En casos graves, la uretra se abre en la base del escroto y el lado ventral del pene se acorta. El acortamiento del lado ventral del pene que se manifiesta en el hipospadias puede resultar en una curvatura del pene, conocida como encordamiento congénito del pene. De hecho, el encordamiento es una afección congénita que resulta del desarrollo anormal del pene, en la cual la cabeza del pene se curva hacia abajo o hacia arriba, en la unión de la cabeza y el cuerpo del pene. Generalmente, el encordamiento se asocia al hipospadias, pero puede estar presente en niños que tengan el meato uretral en la posición normal.</a:t>
            </a:r>
          </a:p>
          <a:p>
            <a:r>
              <a:rPr lang="es-ES" dirty="0" smtClean="0"/>
              <a:t> </a:t>
            </a:r>
            <a:endParaRPr lang="es-E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3</a:t>
            </a:fld>
            <a:endParaRPr lang="es-ES"/>
          </a:p>
        </p:txBody>
      </p:sp>
    </p:spTree>
    <p:extLst>
      <p:ext uri="{BB962C8B-B14F-4D97-AF65-F5344CB8AC3E}">
        <p14:creationId xmlns:p14="http://schemas.microsoft.com/office/powerpoint/2010/main" val="163606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El hipospadias se clasifica de acuerdo con la posición del meato en el pene en primer, segundo y tercer grado.</a:t>
            </a:r>
            <a:r>
              <a:rPr lang="es-ES" sz="1200" b="0" kern="1200" dirty="0" smtClean="0">
                <a:solidFill>
                  <a:schemeClr val="tx1"/>
                </a:solidFill>
                <a:effectLst/>
                <a:latin typeface="+mn-lt"/>
              </a:rPr>
              <a:t> En los casos de primer grado, el meato uretral se ubica en el glande (hipospadias glandular) o en la corona (hipospadias coronal). En los casos de segundo grado, el meato uretral se ubica en el surco balanoprepucial o coronal (hipospadias subcoronal) o en el cuerpo del pene (hipospadias peneano distal, medio o peneano proximal). En los casos de tercer grado, el meato uretral se ubica en la unión del pene y el escroto (hipospadias penoescrotal o escrotal) o el perineo (hipospadias perineoescrotal, perineal o pseudovaginal).</a:t>
            </a:r>
          </a:p>
          <a:p>
            <a:endParaRPr lang="es-E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4</a:t>
            </a:fld>
            <a:endParaRPr lang="es-ES"/>
          </a:p>
        </p:txBody>
      </p:sp>
    </p:spTree>
    <p:extLst>
      <p:ext uri="{BB962C8B-B14F-4D97-AF65-F5344CB8AC3E}">
        <p14:creationId xmlns:p14="http://schemas.microsoft.com/office/powerpoint/2010/main" val="414559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smtClean="0">
                <a:solidFill>
                  <a:schemeClr val="tx1"/>
                </a:solidFill>
                <a:effectLst/>
                <a:latin typeface="+mn-lt"/>
              </a:rPr>
              <a:t>El hipospadias se produce durante el desarrollo fetal. El desarrollo del pene es influenciado por las hormonas secretadas por los testículos del feto. Las fluctuaciones en estas hormonas pueden afectar el desarrollo de la uretra y el prepucio y derivar en hipospadias. La razón de estas fluctuaciones no siempre está clara y generalmente la causa es desconocida. Además, aunque el hipospadias ocurre con más frecuencia como un defecto aislado, puede estar asociado a otros trastornos estructurales como testículos no descendidos (criptorquidia), hernia en el área de la ingle (hernia inguinal) o reflujo de la orina desde el uréter a la vejiga (reflujo vesicoureteral). </a:t>
            </a:r>
            <a:r>
              <a:rPr lang="es-ES" b="0" dirty="0" smtClean="0"/>
              <a:t>El hipospadias también puede ser parte de síndromes reconocidos.</a:t>
            </a:r>
            <a:endParaRPr lang="es-E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5</a:t>
            </a:fld>
            <a:endParaRPr lang="es-ES"/>
          </a:p>
        </p:txBody>
      </p:sp>
    </p:spTree>
    <p:extLst>
      <p:ext uri="{BB962C8B-B14F-4D97-AF65-F5344CB8AC3E}">
        <p14:creationId xmlns:p14="http://schemas.microsoft.com/office/powerpoint/2010/main" val="191582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rPr>
              <a:t>Los hombres con hipospadias generalmente tienen una redundancia del prepucio en el dorso del pene y una deficiencia en el lado ventral. Como explicamos anteriormente, el hipospadias puede acompañarse de encordamiento congénito del pene: curvatura ventral (hacia abajo) del pene, que puede resultar de una restricción cutánea o fibrosa. Sin embargo, debe notarse que el encordamiento también puede presentarse sin hipospadias.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rPr>
              <a:t>(Nota: Los "subtipos graves", tal como se menciona en la diapositiva que sigue, incluyen el hipospadias perineal (pseudovaginal), que no presenta encordamiento. Por otra parte, a veces el encordamiento se asocia incluso a hipospadias de primer grado. Por esta razón, lo cambié para dejarlo abierto).</a:t>
            </a:r>
          </a:p>
          <a:p>
            <a:endParaRPr lang="es-E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6</a:t>
            </a:fld>
            <a:endParaRPr lang="es-ES"/>
          </a:p>
        </p:txBody>
      </p:sp>
    </p:spTree>
    <p:extLst>
      <p:ext uri="{BB962C8B-B14F-4D97-AF65-F5344CB8AC3E}">
        <p14:creationId xmlns:p14="http://schemas.microsoft.com/office/powerpoint/2010/main" val="191130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dirty="0" smtClean="0">
                <a:solidFill>
                  <a:schemeClr val="tx1"/>
                </a:solidFill>
                <a:effectLst/>
                <a:latin typeface="+mn-lt"/>
              </a:rPr>
              <a:t>Los subtipos graves (como el hipospadias penoescrotal, escrotal y perineal) pueden parecer genitales ambiguos. Se debería evaluar el hipospadias que presenta separación del saco escrotal y ausencia de testículos palpables bilateralmente en un bebé a término, para determinar si se trata de genitales ambiguos. Es esencial hacer exámenes especializados para hacer un diagnóstico diferencial preciso.</a:t>
            </a:r>
            <a:endParaRPr lang="es-ES" b="0"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7</a:t>
            </a:fld>
            <a:endParaRPr lang="es-ES"/>
          </a:p>
        </p:txBody>
      </p:sp>
    </p:spTree>
    <p:extLst>
      <p:ext uri="{BB962C8B-B14F-4D97-AF65-F5344CB8AC3E}">
        <p14:creationId xmlns:p14="http://schemas.microsoft.com/office/powerpoint/2010/main" val="346552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s-ES" sz="1200" b="0" kern="1200" dirty="0" smtClean="0">
                <a:solidFill>
                  <a:schemeClr val="tx1"/>
                </a:solidFill>
                <a:effectLst/>
                <a:latin typeface="+mn-lt"/>
              </a:rPr>
              <a:t>El hipospadias es, por lo general, fácilmente diagnosticado al hacerle un examen físico al recién nacido luego del parto o con una autopsia. Sin embargo, sin un examen cuidadoso del pene, los casos menos graves pueden pasar desapercibidos. Todos los diagnósticos prenatales de hipospadias deben confirmarse posnatalmente. Aunque algunos casos de hipospadias pueden identificarse con ecografías prenatales, no deberían incluirse en los datos de vigilancia sin una confirmación posnatal. Los casos graves que se presentan como genitales ambiguos requieren exámenes especializados.</a:t>
            </a:r>
            <a:endParaRPr lang="es-ES" b="0"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8</a:t>
            </a:fld>
            <a:endParaRPr lang="es-ES"/>
          </a:p>
        </p:txBody>
      </p:sp>
    </p:spTree>
    <p:extLst>
      <p:ext uri="{BB962C8B-B14F-4D97-AF65-F5344CB8AC3E}">
        <p14:creationId xmlns:p14="http://schemas.microsoft.com/office/powerpoint/2010/main" val="255383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Al notificar los casos de hipospadias en el formulario de recolección de datos, asegúrense de especificar el subtipo del defecto. No excluyan los casos de hipospadias leves (grandular y coronal). Usen dibujos estándares para especificar la ubicación de la abertura uretral y, si fuera posible, tomen una fotografía. Reporten los hallazgos observados en la cirugía o la autopsia y describan todas las malformaciones adicionales, si las hubiera.</a:t>
            </a:r>
          </a:p>
          <a:p>
            <a:endParaRPr lang="es-ES" dirty="0"/>
          </a:p>
        </p:txBody>
      </p:sp>
      <p:sp>
        <p:nvSpPr>
          <p:cNvPr id="4" name="Slide Number Placeholder 3"/>
          <p:cNvSpPr>
            <a:spLocks noGrp="1"/>
          </p:cNvSpPr>
          <p:nvPr>
            <p:ph type="sldNum" sz="quarter" idx="10"/>
          </p:nvPr>
        </p:nvSpPr>
        <p:spPr/>
        <p:txBody>
          <a:bodyPr/>
          <a:lstStyle/>
          <a:p>
            <a:fld id="{BC39612A-0241-4F8B-9C4C-BF4793CA357C}" type="slidenum">
              <a:rPr lang="it-IT" smtClean="0"/>
              <a:pPr/>
              <a:t>9</a:t>
            </a:fld>
            <a:endParaRPr lang="es-ES"/>
          </a:p>
        </p:txBody>
      </p:sp>
    </p:spTree>
    <p:extLst>
      <p:ext uri="{BB962C8B-B14F-4D97-AF65-F5344CB8AC3E}">
        <p14:creationId xmlns:p14="http://schemas.microsoft.com/office/powerpoint/2010/main" val="16803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8"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12461D-6E87-4243-929A-7C0B9F79F6BC}" type="datetimeFigureOut">
              <a:rPr lang="it-IT" smtClean="0"/>
              <a:pPr/>
              <a:t>09/12/2016</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63210D-1F70-449D-B914-AD9548AD43A4}" type="slidenum">
              <a:rPr lang="it-IT" smtClean="0"/>
              <a:pPr/>
              <a:t>‹#›</a:t>
            </a:fld>
            <a:endParaRPr lang="it-IT"/>
          </a:p>
        </p:txBody>
      </p:sp>
    </p:spTree>
    <p:extLst>
      <p:ext uri="{BB962C8B-B14F-4D97-AF65-F5344CB8AC3E}">
        <p14:creationId xmlns:p14="http://schemas.microsoft.com/office/powerpoint/2010/main"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4312461D-6E87-4243-929A-7C0B9F79F6BC}" type="datetimeFigureOut">
              <a:rPr lang="it-IT" smtClean="0"/>
              <a:pPr/>
              <a:t>09/12/2016</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FA63210D-1F70-449D-B914-AD9548AD43A4}" type="slidenum">
              <a:rPr lang="it-IT" smtClean="0"/>
              <a:pPr/>
              <a:t>‹#›</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4312461D-6E87-4243-929A-7C0B9F79F6BC}" type="datetimeFigureOut">
              <a:rPr lang="it-IT" smtClean="0"/>
              <a:pPr/>
              <a:t>09/12/2016</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FA63210D-1F70-449D-B914-AD9548AD43A4}" type="slidenum">
              <a:rPr lang="it-IT" smtClean="0"/>
              <a:pPr/>
              <a:t>‹#›</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56227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312461D-6E87-4243-929A-7C0B9F79F6BC}" type="datetimeFigureOut">
              <a:rPr lang="it-IT" smtClean="0"/>
              <a:pPr/>
              <a:t>09/12/2016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63210D-1F70-449D-B914-AD9548AD43A4}"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2461D-6E87-4243-929A-7C0B9F79F6BC}" type="datetimeFigureOut">
              <a:rPr lang="it-IT" smtClean="0"/>
              <a:pPr/>
              <a:t>09/12/2016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3210D-1F70-449D-B914-AD9548AD43A4}"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smtClean="0">
                <a:solidFill>
                  <a:schemeClr val="tx2"/>
                </a:solidFill>
              </a:rPr>
              <a:t>Hipospadias</a:t>
            </a:r>
            <a:endParaRPr lang="es-ES" sz="2200" b="1" dirty="0" smtClean="0">
              <a:solidFill>
                <a:schemeClr val="tx2"/>
              </a:solidFill>
            </a:endParaRPr>
          </a:p>
        </p:txBody>
      </p:sp>
      <p:sp>
        <p:nvSpPr>
          <p:cNvPr id="2" name="Title 1"/>
          <p:cNvSpPr>
            <a:spLocks noGrp="1"/>
          </p:cNvSpPr>
          <p:nvPr>
            <p:ph type="title"/>
          </p:nvPr>
        </p:nvSpPr>
        <p:spPr/>
        <p:txBody>
          <a:bodyPr>
            <a:normAutofit/>
          </a:bodyPr>
          <a:lstStyle/>
          <a:p>
            <a:pPr algn="l"/>
            <a:r>
              <a:rPr lang="es-ES" sz="1200" dirty="0" smtClean="0"/>
              <a:t>Logotipos</a:t>
            </a:r>
            <a:endParaRPr lang="es-ES" sz="1200" dirty="0"/>
          </a:p>
        </p:txBody>
      </p:sp>
      <p:grpSp>
        <p:nvGrpSpPr>
          <p:cNvPr id="5" name="Group 3" descr="Logotipos de los CDC, la iniciativa contra los defectos congénitos COUNT y el Centro Internacional de Información de Vigilancia e Investigación de los Defectos Congénitos" title="Logotipos"/>
          <p:cNvGrpSpPr/>
          <p:nvPr/>
        </p:nvGrpSpPr>
        <p:grpSpPr>
          <a:xfrm>
            <a:off x="316112" y="260648"/>
            <a:ext cx="8496944" cy="1296144"/>
            <a:chOff x="323528" y="260648"/>
            <a:chExt cx="8496944" cy="1296144"/>
          </a:xfrm>
        </p:grpSpPr>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tipo de los CDC" title="Logotip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n 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6" name="Picture 3" descr="Centro Internacional de Información de Vigilancia e Investigación de los Defectos Congénitos" title="Logotipo"/>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s-ES" sz="900" b="1" dirty="0">
                <a:solidFill>
                  <a:schemeClr val="tx2"/>
                </a:solidFill>
                <a:latin typeface="Tahoma" pitchFamily="34" charset="0"/>
              </a:rPr>
              <a:t>Descargo de responsabilidad: Los hallazgos y conclusiones en esta presentación no han sido difundidos formalmente por los Centros para el Control y la Prevención de Enfermedades y no debe interpretarse que representan decisiones o políticas de ninguna agencia.</a:t>
            </a:r>
          </a:p>
        </p:txBody>
      </p:sp>
    </p:spTree>
    <p:extLst>
      <p:ext uri="{BB962C8B-B14F-4D97-AF65-F5344CB8AC3E}">
        <p14:creationId xmlns:p14="http://schemas.microsoft.com/office/powerpoint/2010/main" val="37558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27384"/>
            <a:ext cx="8229600" cy="1143000"/>
          </a:xfrm>
        </p:spPr>
        <p:txBody>
          <a:bodyPr/>
          <a:lstStyle/>
          <a:p>
            <a:r>
              <a:rPr lang="es-ES" sz="2800" b="1" dirty="0" smtClean="0">
                <a:solidFill>
                  <a:schemeClr val="tx2"/>
                </a:solidFill>
              </a:rPr>
              <a:t>Características epidemiológicas seleccionadas</a:t>
            </a:r>
            <a:endParaRPr lang="es-ES" sz="2800" b="1" dirty="0">
              <a:solidFill>
                <a:schemeClr val="tx2"/>
              </a:solidFill>
            </a:endParaRPr>
          </a:p>
        </p:txBody>
      </p:sp>
      <p:graphicFrame>
        <p:nvGraphicFramePr>
          <p:cNvPr id="4" name="Segnaposto contenuto 3" descr="Tabla que muestra la prevalencia, la variabilidad de la prevalencia y los posibles factores de riesgo modificables de hipospadias" title="Tabla de las características epidemiológicas seleccionadas del hipospadias"/>
          <p:cNvGraphicFramePr>
            <a:graphicFrameLocks noGrp="1"/>
          </p:cNvGraphicFramePr>
          <p:nvPr>
            <p:ph idx="1"/>
            <p:extLst>
              <p:ext uri="{D42A27DB-BD31-4B8C-83A1-F6EECF244321}">
                <p14:modId xmlns:p14="http://schemas.microsoft.com/office/powerpoint/2010/main" val="1022934188"/>
              </p:ext>
            </p:extLst>
          </p:nvPr>
        </p:nvGraphicFramePr>
        <p:xfrm>
          <a:off x="457200" y="980729"/>
          <a:ext cx="8229600" cy="5214849"/>
        </p:xfrm>
        <a:graphic>
          <a:graphicData uri="http://schemas.openxmlformats.org/drawingml/2006/table">
            <a:tbl>
              <a:tblPr firstRow="1" bandRow="1">
                <a:tableStyleId>{5C22544A-7EE6-4342-B048-85BDC9FD1C3A}</a:tableStyleId>
              </a:tblPr>
              <a:tblGrid>
                <a:gridCol w="2242592"/>
                <a:gridCol w="5987008"/>
              </a:tblGrid>
              <a:tr h="462192">
                <a:tc>
                  <a:txBody>
                    <a:bodyPr/>
                    <a:lstStyle/>
                    <a:p>
                      <a:r>
                        <a:rPr lang="en-US" noProof="0" dirty="0" smtClean="0">
                          <a:solidFill>
                            <a:schemeClr val="bg2"/>
                          </a:solidFill>
                        </a:rPr>
                        <a:t>Característica</a:t>
                      </a:r>
                      <a:endParaRPr lang="es-ES" noProof="0" dirty="0">
                        <a:solidFill>
                          <a:schemeClr val="bg2"/>
                        </a:solidFill>
                      </a:endParaRPr>
                    </a:p>
                  </a:txBody>
                  <a:tcPr/>
                </a:tc>
                <a:tc>
                  <a:txBody>
                    <a:bodyPr/>
                    <a:lstStyle/>
                    <a:p>
                      <a:r>
                        <a:rPr lang="en-US" noProof="0" dirty="0" smtClean="0">
                          <a:solidFill>
                            <a:schemeClr val="bg2"/>
                          </a:solidFill>
                        </a:rPr>
                        <a:t>Hallazgos principales</a:t>
                      </a:r>
                      <a:endParaRPr lang="es-ES" noProof="0" dirty="0">
                        <a:solidFill>
                          <a:schemeClr val="bg2"/>
                        </a:solidFill>
                      </a:endParaRPr>
                    </a:p>
                  </a:txBody>
                  <a:tcPr/>
                </a:tc>
              </a:tr>
              <a:tr h="1158446">
                <a:tc>
                  <a:txBody>
                    <a:bodyPr/>
                    <a:lstStyle/>
                    <a:p>
                      <a:r>
                        <a:rPr lang="en-US" sz="1800" noProof="0" dirty="0" smtClean="0">
                          <a:solidFill>
                            <a:srgbClr val="002060"/>
                          </a:solidFill>
                        </a:rPr>
                        <a:t>Prevalencia</a:t>
                      </a:r>
                    </a:p>
                  </a:txBody>
                  <a:tcPr>
                    <a:solidFill>
                      <a:schemeClr val="accent5">
                        <a:lumMod val="40000"/>
                        <a:lumOff val="60000"/>
                      </a:schemeClr>
                    </a:solidFill>
                  </a:tcPr>
                </a:tc>
                <a:tc>
                  <a:txBody>
                    <a:bodyPr/>
                    <a:lstStyle/>
                    <a:p>
                      <a:r>
                        <a:rPr lang="en-US" sz="1800" baseline="0" noProof="0" dirty="0" smtClean="0">
                          <a:solidFill>
                            <a:srgbClr val="002060"/>
                          </a:solidFill>
                        </a:rPr>
                        <a:t>Aproximadamente 1 de cada 300 nacimientos vivos de bebés de sexo masculino. </a:t>
                      </a:r>
                    </a:p>
                    <a:p>
                      <a:r>
                        <a:rPr lang="en-US" sz="1800" baseline="0" noProof="0" dirty="0" smtClean="0">
                          <a:solidFill>
                            <a:srgbClr val="002060"/>
                          </a:solidFill>
                        </a:rPr>
                        <a:t>La prevalencia ha ido en aumento en los últimos 25 años en </a:t>
                      </a:r>
                      <a:r>
                        <a:rPr lang="en-US" sz="1800" baseline="0" noProof="0" dirty="0" err="1" smtClean="0">
                          <a:solidFill>
                            <a:srgbClr val="002060"/>
                          </a:solidFill>
                        </a:rPr>
                        <a:t>algunos</a:t>
                      </a:r>
                      <a:r>
                        <a:rPr lang="en-US" sz="1800" baseline="0" noProof="0" dirty="0" smtClean="0">
                          <a:solidFill>
                            <a:srgbClr val="002060"/>
                          </a:solidFill>
                        </a:rPr>
                        <a:t> </a:t>
                      </a:r>
                      <a:r>
                        <a:rPr lang="en-US" sz="1800" baseline="0" noProof="0" dirty="0" err="1" smtClean="0">
                          <a:solidFill>
                            <a:srgbClr val="002060"/>
                          </a:solidFill>
                        </a:rPr>
                        <a:t>países</a:t>
                      </a:r>
                      <a:r>
                        <a:rPr lang="en-US" sz="1800" baseline="0" noProof="0" dirty="0" smtClean="0">
                          <a:solidFill>
                            <a:srgbClr val="002060"/>
                          </a:solidFill>
                        </a:rPr>
                        <a:t>.</a:t>
                      </a:r>
                      <a:endParaRPr lang="es-ES" sz="1800" noProof="0" dirty="0">
                        <a:solidFill>
                          <a:srgbClr val="002060"/>
                        </a:solidFill>
                      </a:endParaRPr>
                    </a:p>
                  </a:txBody>
                  <a:tcPr>
                    <a:solidFill>
                      <a:schemeClr val="accent5">
                        <a:lumMod val="40000"/>
                        <a:lumOff val="60000"/>
                      </a:schemeClr>
                    </a:solidFill>
                  </a:tcPr>
                </a:tc>
              </a:tr>
              <a:tr h="1511722">
                <a:tc>
                  <a:txBody>
                    <a:bodyPr/>
                    <a:lstStyle/>
                    <a:p>
                      <a:r>
                        <a:rPr lang="en-US" sz="1800" noProof="0" dirty="0" smtClean="0">
                          <a:solidFill>
                            <a:srgbClr val="002060"/>
                          </a:solidFill>
                        </a:rPr>
                        <a:t>Variabilidad de la prevalencia</a:t>
                      </a:r>
                      <a:endParaRPr lang="es-ES" sz="1800" noProof="0" dirty="0">
                        <a:solidFill>
                          <a:srgbClr val="002060"/>
                        </a:solidFill>
                      </a:endParaRPr>
                    </a:p>
                  </a:txBody>
                  <a:tcPr/>
                </a:tc>
                <a:tc>
                  <a:txBody>
                    <a:bodyPr/>
                    <a:lstStyle/>
                    <a:p>
                      <a:r>
                        <a:rPr lang="en-US" sz="1800" noProof="0" dirty="0" smtClean="0">
                          <a:solidFill>
                            <a:srgbClr val="002060"/>
                          </a:solidFill>
                        </a:rPr>
                        <a:t>Exclusión o verificación insuficiente de los subtipos leves.</a:t>
                      </a:r>
                      <a:r>
                        <a:rPr dirty="0"/>
                        <a:t> </a:t>
                      </a:r>
                    </a:p>
                    <a:p>
                      <a:r>
                        <a:rPr lang="en-US" sz="1800" baseline="0" noProof="0" dirty="0" smtClean="0">
                          <a:solidFill>
                            <a:srgbClr val="002060"/>
                          </a:solidFill>
                        </a:rPr>
                        <a:t>En los EE. UU., la prevalencia más alta se da entre los blancos no </a:t>
                      </a:r>
                      <a:r>
                        <a:rPr lang="en-US" sz="1800" baseline="0" noProof="0" dirty="0" err="1" smtClean="0">
                          <a:solidFill>
                            <a:srgbClr val="002060"/>
                          </a:solidFill>
                        </a:rPr>
                        <a:t>hispanos</a:t>
                      </a:r>
                      <a:r>
                        <a:rPr lang="en-US" sz="1800" baseline="0" noProof="0" dirty="0" smtClean="0">
                          <a:solidFill>
                            <a:srgbClr val="002060"/>
                          </a:solidFill>
                        </a:rPr>
                        <a:t>, en comparación con todos los otros grupos raciales o étnicos. </a:t>
                      </a:r>
                    </a:p>
                  </a:txBody>
                  <a:tcPr/>
                </a:tc>
              </a:tr>
              <a:tr h="2052215">
                <a:tc>
                  <a:txBody>
                    <a:bodyPr/>
                    <a:lstStyle/>
                    <a:p>
                      <a:r>
                        <a:rPr lang="en-US" sz="1800" noProof="0" dirty="0" smtClean="0">
                          <a:solidFill>
                            <a:srgbClr val="002060"/>
                          </a:solidFill>
                        </a:rPr>
                        <a:t>Posibles factores de riesgo modificables</a:t>
                      </a:r>
                      <a:endParaRPr lang="es-ES" sz="1800" noProof="0" dirty="0">
                        <a:solidFill>
                          <a:srgbClr val="002060"/>
                        </a:solidFill>
                      </a:endParaRPr>
                    </a:p>
                  </a:txBody>
                  <a:tcPr>
                    <a:solidFill>
                      <a:schemeClr val="accent5">
                        <a:lumMod val="40000"/>
                        <a:lumOff val="60000"/>
                      </a:schemeClr>
                    </a:solidFill>
                  </a:tcPr>
                </a:tc>
                <a:tc>
                  <a:txBody>
                    <a:bodyPr/>
                    <a:lstStyle/>
                    <a:p>
                      <a:r>
                        <a:rPr lang="en-US" sz="1800" noProof="0" dirty="0" smtClean="0">
                          <a:solidFill>
                            <a:srgbClr val="002060"/>
                          </a:solidFill>
                        </a:rPr>
                        <a:t>Disruptores endocrinos (p. ej., pesticidas); infertilidad o tecnologías de reproducción artificial; medicamentos anticonvulsivos (p. ej., valproato, carbamazepina); hipertensión, obesidad y diabetes en la madre. </a:t>
                      </a:r>
                      <a:endParaRPr lang="es-ES" sz="1800" noProof="0" dirty="0">
                        <a:solidFill>
                          <a:srgbClr val="002060"/>
                        </a:solidFill>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2020992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03473" y="404664"/>
            <a:ext cx="8352928" cy="576064"/>
          </a:xfrm>
        </p:spPr>
        <p:txBody>
          <a:bodyPr>
            <a:noAutofit/>
          </a:bodyPr>
          <a:lstStyle/>
          <a:p>
            <a:pPr algn="l"/>
            <a:r>
              <a:rPr lang="es-ES" sz="3200" b="1" dirty="0" smtClean="0">
                <a:solidFill>
                  <a:schemeClr val="tx2"/>
                </a:solidFill>
              </a:rPr>
              <a:t>Lista y codificación de hipospadias en la CIE-10 RCPCH</a:t>
            </a:r>
            <a:endParaRPr lang="es-ES" sz="3200" dirty="0">
              <a:solidFill>
                <a:schemeClr val="tx2"/>
              </a:solidFill>
            </a:endParaRPr>
          </a:p>
        </p:txBody>
      </p:sp>
      <p:sp>
        <p:nvSpPr>
          <p:cNvPr id="3" name="Segnaposto contenuto 2"/>
          <p:cNvSpPr>
            <a:spLocks noGrp="1"/>
          </p:cNvSpPr>
          <p:nvPr>
            <p:ph idx="1"/>
          </p:nvPr>
        </p:nvSpPr>
        <p:spPr>
          <a:xfrm>
            <a:off x="419893" y="1412776"/>
            <a:ext cx="8320088" cy="4061048"/>
          </a:xfrm>
        </p:spPr>
        <p:txBody>
          <a:bodyPr>
            <a:noAutofit/>
          </a:bodyPr>
          <a:lstStyle/>
          <a:p>
            <a:pPr>
              <a:buClr>
                <a:schemeClr val="tx2"/>
              </a:buClr>
            </a:pPr>
            <a:r>
              <a:rPr lang="es-ES" sz="2100" b="1" dirty="0" smtClean="0">
                <a:solidFill>
                  <a:schemeClr val="tx2"/>
                </a:solidFill>
              </a:rPr>
              <a:t>Q54 Hipospadias   </a:t>
            </a:r>
            <a:r>
              <a:rPr lang="es-ES" sz="2100" dirty="0" smtClean="0">
                <a:solidFill>
                  <a:schemeClr val="tx2"/>
                </a:solidFill>
              </a:rPr>
              <a:t>Excluye: epispadias (Q64.0)</a:t>
            </a:r>
          </a:p>
          <a:p>
            <a:pPr>
              <a:buClr>
                <a:schemeClr val="tx2"/>
              </a:buClr>
            </a:pPr>
            <a:r>
              <a:rPr lang="es-ES" sz="2100" dirty="0" smtClean="0">
                <a:solidFill>
                  <a:schemeClr val="tx2"/>
                </a:solidFill>
              </a:rPr>
              <a:t>Q54.0 Hipospadias, balánico     coronal      glandular</a:t>
            </a:r>
          </a:p>
          <a:p>
            <a:pPr>
              <a:buClr>
                <a:schemeClr val="tx2"/>
              </a:buClr>
            </a:pPr>
            <a:r>
              <a:rPr lang="es-ES" sz="2100" dirty="0" smtClean="0">
                <a:solidFill>
                  <a:schemeClr val="tx2"/>
                </a:solidFill>
              </a:rPr>
              <a:t>Q54.1 Hipospadias, peneano</a:t>
            </a:r>
          </a:p>
          <a:p>
            <a:pPr>
              <a:buClr>
                <a:schemeClr val="tx2"/>
              </a:buClr>
            </a:pPr>
            <a:r>
              <a:rPr lang="es-ES" sz="2100" dirty="0" smtClean="0">
                <a:solidFill>
                  <a:schemeClr val="tx2"/>
                </a:solidFill>
              </a:rPr>
              <a:t>Q54.2 Hipospadias, penoescrotal</a:t>
            </a:r>
          </a:p>
          <a:p>
            <a:pPr>
              <a:buClr>
                <a:schemeClr val="tx2"/>
              </a:buClr>
            </a:pPr>
            <a:r>
              <a:rPr lang="es-ES" sz="2100" dirty="0" smtClean="0">
                <a:solidFill>
                  <a:schemeClr val="tx2"/>
                </a:solidFill>
              </a:rPr>
              <a:t>Q54.3 Hipospadias, perineal</a:t>
            </a:r>
          </a:p>
          <a:p>
            <a:pPr>
              <a:buClr>
                <a:schemeClr val="tx2"/>
              </a:buClr>
            </a:pPr>
            <a:endParaRPr lang="es-ES" sz="2100" dirty="0" smtClean="0">
              <a:solidFill>
                <a:schemeClr val="tx2"/>
              </a:solidFill>
            </a:endParaRPr>
          </a:p>
          <a:p>
            <a:pPr>
              <a:buClr>
                <a:schemeClr val="tx2"/>
              </a:buClr>
            </a:pPr>
            <a:r>
              <a:rPr lang="es-ES" sz="2100" dirty="0" smtClean="0">
                <a:solidFill>
                  <a:schemeClr val="tx2"/>
                </a:solidFill>
              </a:rPr>
              <a:t>Q54.4 Encordamiento congénito del pene (excluir si es aislado)</a:t>
            </a:r>
          </a:p>
          <a:p>
            <a:pPr lvl="1">
              <a:buClr>
                <a:schemeClr val="tx2"/>
              </a:buClr>
              <a:buFont typeface="Arial" panose="020B0604020202020204" pitchFamily="34" charset="0"/>
              <a:buChar char="•"/>
            </a:pPr>
            <a:r>
              <a:rPr lang="es-ES" sz="2100" dirty="0" smtClean="0">
                <a:solidFill>
                  <a:schemeClr val="tx2"/>
                </a:solidFill>
              </a:rPr>
              <a:t>(El encordamiento asociado al hipospadias es parte del fenotipo típico; el código Q54.4 no es necesario)</a:t>
            </a:r>
            <a:endParaRPr lang="es-ES" sz="2100" dirty="0">
              <a:solidFill>
                <a:schemeClr val="tx2"/>
              </a:solidFill>
            </a:endParaRPr>
          </a:p>
          <a:p>
            <a:pPr>
              <a:buClr>
                <a:schemeClr val="tx2"/>
              </a:buClr>
            </a:pPr>
            <a:endParaRPr lang="es-ES" sz="2100" dirty="0" smtClean="0">
              <a:solidFill>
                <a:schemeClr val="tx2"/>
              </a:solidFill>
            </a:endParaRPr>
          </a:p>
          <a:p>
            <a:pPr>
              <a:buClr>
                <a:schemeClr val="tx2"/>
              </a:buClr>
            </a:pPr>
            <a:r>
              <a:rPr lang="es-ES" sz="2100" dirty="0" smtClean="0">
                <a:solidFill>
                  <a:schemeClr val="tx2"/>
                </a:solidFill>
              </a:rPr>
              <a:t>Q54.8 Otros hipospadias</a:t>
            </a:r>
          </a:p>
          <a:p>
            <a:pPr>
              <a:buClr>
                <a:schemeClr val="tx2"/>
              </a:buClr>
            </a:pPr>
            <a:r>
              <a:rPr lang="es-ES" sz="2100" dirty="0" smtClean="0">
                <a:solidFill>
                  <a:schemeClr val="tx2"/>
                </a:solidFill>
              </a:rPr>
              <a:t>Q54.9 Hipospadias, no especificado</a:t>
            </a:r>
            <a:endParaRPr lang="es-ES" sz="21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107504" y="642239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Consejos para la codificación</a:t>
            </a:r>
            <a:endParaRPr lang="es-ES" sz="3200" b="1" dirty="0">
              <a:solidFill>
                <a:schemeClr val="tx2"/>
              </a:solidFill>
            </a:endParaRPr>
          </a:p>
        </p:txBody>
      </p:sp>
      <p:sp>
        <p:nvSpPr>
          <p:cNvPr id="5" name="Segnaposto contenuto 4"/>
          <p:cNvSpPr>
            <a:spLocks noGrp="1"/>
          </p:cNvSpPr>
          <p:nvPr>
            <p:ph idx="1"/>
          </p:nvPr>
        </p:nvSpPr>
        <p:spPr>
          <a:xfrm>
            <a:off x="197992" y="1628800"/>
            <a:ext cx="8838504" cy="4525963"/>
          </a:xfrm>
        </p:spPr>
        <p:txBody>
          <a:bodyPr>
            <a:normAutofit/>
          </a:bodyPr>
          <a:lstStyle/>
          <a:p>
            <a:pPr>
              <a:spcAft>
                <a:spcPts val="1800"/>
              </a:spcAft>
              <a:buClr>
                <a:schemeClr val="tx2"/>
              </a:buClr>
            </a:pPr>
            <a:r>
              <a:rPr lang="es-ES" sz="2200" dirty="0" smtClean="0">
                <a:solidFill>
                  <a:schemeClr val="tx2"/>
                </a:solidFill>
              </a:rPr>
              <a:t>El sistema de codificación no ofrece códigos para cada subtipo específico como los descritos anteriormente; se puede usar una extensión definida en forma local para codificar de manera más precisa</a:t>
            </a:r>
          </a:p>
          <a:p>
            <a:pPr>
              <a:spcAft>
                <a:spcPts val="1800"/>
              </a:spcAft>
              <a:buClr>
                <a:schemeClr val="tx2"/>
              </a:buClr>
            </a:pPr>
            <a:r>
              <a:rPr lang="es-ES" sz="2200" dirty="0" smtClean="0">
                <a:solidFill>
                  <a:schemeClr val="tx2"/>
                </a:solidFill>
              </a:rPr>
              <a:t>El encordamiento aislado es una anomalía menor; podría codificarse en programas que incluyan anomalías menores</a:t>
            </a:r>
          </a:p>
          <a:p>
            <a:pPr>
              <a:spcAft>
                <a:spcPts val="1800"/>
              </a:spcAft>
              <a:buClr>
                <a:schemeClr val="tx2"/>
              </a:buClr>
            </a:pPr>
            <a:r>
              <a:rPr lang="es-ES" sz="2200" dirty="0" smtClean="0">
                <a:solidFill>
                  <a:schemeClr val="tx2"/>
                </a:solidFill>
              </a:rPr>
              <a:t>Cuando se codifican los genitales ambiguos, el hipospadias no debería codificarse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n-U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s-ES" sz="1000" dirty="0">
              <a:solidFill>
                <a:schemeClr val="tx2"/>
              </a:solidFill>
              <a:latin typeface="Calibri" pitchFamily="34" charset="0"/>
              <a:cs typeface="+mn-cs"/>
            </a:endParaRPr>
          </a:p>
        </p:txBody>
      </p:sp>
      <p:sp>
        <p:nvSpPr>
          <p:cNvPr id="7" name="Title 1"/>
          <p:cNvSpPr>
            <a:spLocks noGrp="1"/>
          </p:cNvSpPr>
          <p:nvPr>
            <p:ph type="title"/>
          </p:nvPr>
        </p:nvSpPr>
        <p:spPr>
          <a:xfrm>
            <a:off x="457200" y="274638"/>
            <a:ext cx="8229600" cy="634082"/>
          </a:xfrm>
        </p:spPr>
        <p:txBody>
          <a:bodyPr>
            <a:normAutofit/>
          </a:bodyPr>
          <a:lstStyle/>
          <a:p>
            <a:r>
              <a:rPr lang="es-ES" sz="3200" dirty="0" smtClean="0">
                <a:solidFill>
                  <a:schemeClr val="tx2"/>
                </a:solidFill>
              </a:rPr>
              <a:t>Referencias</a:t>
            </a:r>
            <a:endParaRPr lang="es-ES" sz="3200" dirty="0">
              <a:solidFill>
                <a:schemeClr val="tx2"/>
              </a:solidFill>
            </a:endParaRPr>
          </a:p>
        </p:txBody>
      </p:sp>
      <p:sp>
        <p:nvSpPr>
          <p:cNvPr id="8" name="Content Placeholder 2"/>
          <p:cNvSpPr>
            <a:spLocks noGrp="1"/>
          </p:cNvSpPr>
          <p:nvPr>
            <p:ph idx="1"/>
          </p:nvPr>
        </p:nvSpPr>
        <p:spPr>
          <a:xfrm>
            <a:off x="457200" y="1600201"/>
            <a:ext cx="8229600" cy="4191000"/>
          </a:xfrm>
        </p:spPr>
        <p:txBody>
          <a:bodyPr>
            <a:normAutofit/>
          </a:bodyPr>
          <a:lstStyle/>
          <a:p>
            <a:pPr lvl="0">
              <a:buClr>
                <a:schemeClr val="tx2"/>
              </a:buClr>
              <a:buFont typeface="Arial" panose="020B0604020202020204" pitchFamily="34" charset="0"/>
              <a:buChar char="•"/>
            </a:pPr>
            <a:r>
              <a:rPr lang="es-ES" sz="1800" dirty="0">
                <a:solidFill>
                  <a:schemeClr val="tx2"/>
                </a:solidFill>
              </a:rPr>
              <a:t>Diapositiva 4: </a:t>
            </a:r>
            <a:r>
              <a:rPr lang="es-ES" sz="1800" b="0" dirty="0">
                <a:solidFill>
                  <a:schemeClr val="tx2"/>
                </a:solidFill>
              </a:rPr>
              <a:t>WHO/CDC/ICBDSR. Birth defects surveillance: a manual for programme managers.  Geneva: World Health Organization; 2014.</a:t>
            </a:r>
            <a:endParaRPr lang="es-ES" sz="1800" b="0" dirty="0">
              <a:solidFill>
                <a:schemeClr val="tx2"/>
              </a:solidFill>
              <a:cs typeface="Arial" pitchFamily="34" charset="0"/>
            </a:endParaRPr>
          </a:p>
          <a:p>
            <a:pPr lvl="0" fontAlgn="base">
              <a:spcBef>
                <a:spcPct val="0"/>
              </a:spcBef>
              <a:spcAft>
                <a:spcPct val="0"/>
              </a:spcAft>
              <a:buClr>
                <a:schemeClr val="tx2"/>
              </a:buClr>
              <a:buFont typeface="Arial" panose="020B0604020202020204" pitchFamily="34" charset="0"/>
              <a:buChar char="•"/>
            </a:pPr>
            <a:r>
              <a:rPr lang="es-ES" sz="1800" dirty="0">
                <a:solidFill>
                  <a:schemeClr val="tx2"/>
                </a:solidFill>
              </a:rPr>
              <a:t>Diapositiva 10: </a:t>
            </a:r>
          </a:p>
          <a:p>
            <a:pPr lvl="1" fontAlgn="base">
              <a:spcBef>
                <a:spcPct val="0"/>
              </a:spcBef>
              <a:spcAft>
                <a:spcPct val="0"/>
              </a:spcAft>
              <a:buClr>
                <a:schemeClr val="tx2"/>
              </a:buClr>
              <a:buFont typeface="Arial" panose="020B0604020202020204" pitchFamily="34" charset="0"/>
              <a:buChar char="•"/>
            </a:pPr>
            <a:r>
              <a:rPr lang="es-ES" sz="1800" dirty="0">
                <a:solidFill>
                  <a:schemeClr val="tx2"/>
                </a:solidFill>
              </a:rPr>
              <a:t>ICBDSR Annual Report 2012.  </a:t>
            </a:r>
          </a:p>
          <a:p>
            <a:pPr lvl="1" fontAlgn="base">
              <a:spcBef>
                <a:spcPct val="0"/>
              </a:spcBef>
              <a:spcAft>
                <a:spcPct val="0"/>
              </a:spcAft>
              <a:buClr>
                <a:schemeClr val="tx2"/>
              </a:buClr>
              <a:buFont typeface="Arial" panose="020B0604020202020204" pitchFamily="34" charset="0"/>
              <a:buChar char="•"/>
            </a:pPr>
            <a:r>
              <a:rPr lang="es-ES" sz="1800" dirty="0">
                <a:solidFill>
                  <a:schemeClr val="tx2"/>
                </a:solidFill>
              </a:rPr>
              <a:t>van der Zanden LF et al. Hum Reprod Update. 2012 May-Jun;18(3):260-83.   </a:t>
            </a:r>
          </a:p>
          <a:p>
            <a:pPr lvl="1" fontAlgn="base">
              <a:spcBef>
                <a:spcPct val="0"/>
              </a:spcBef>
              <a:spcAft>
                <a:spcPct val="0"/>
              </a:spcAft>
              <a:buClr>
                <a:schemeClr val="tx2"/>
              </a:buClr>
              <a:buFont typeface="Arial" panose="020B0604020202020204" pitchFamily="34" charset="0"/>
              <a:buChar char="•"/>
            </a:pPr>
            <a:r>
              <a:rPr lang="es-ES" sz="1800" dirty="0">
                <a:solidFill>
                  <a:schemeClr val="tx2"/>
                </a:solidFill>
              </a:rPr>
              <a:t>Alverson  CJ et al. Presented at 2013 Annual Meeting of ICBDSR, San Jose, Costa Rica.</a:t>
            </a:r>
          </a:p>
          <a:p>
            <a:pPr lvl="1" fontAlgn="base">
              <a:spcBef>
                <a:spcPct val="0"/>
              </a:spcBef>
              <a:spcAft>
                <a:spcPct val="0"/>
              </a:spcAft>
              <a:buClr>
                <a:schemeClr val="tx2"/>
              </a:buClr>
              <a:buFont typeface="Arial" panose="020B0604020202020204" pitchFamily="34" charset="0"/>
              <a:buChar char="•"/>
            </a:pPr>
            <a:r>
              <a:rPr lang="es-ES" sz="1800" dirty="0">
                <a:solidFill>
                  <a:schemeClr val="tx2"/>
                </a:solidFill>
              </a:rPr>
              <a:t>Paulozzi LJ, Erickson JD, Jackson RJ. Hypospadias trends in two US surveillance systems. Pediatrics 1997;100:831e4.</a:t>
            </a:r>
          </a:p>
          <a:p>
            <a:pPr lvl="1" fontAlgn="base">
              <a:spcBef>
                <a:spcPct val="0"/>
              </a:spcBef>
              <a:spcAft>
                <a:spcPct val="0"/>
              </a:spcAft>
              <a:buClr>
                <a:schemeClr val="tx2"/>
              </a:buClr>
              <a:buFont typeface="Arial" panose="020B0604020202020204" pitchFamily="34" charset="0"/>
              <a:buChar char="•"/>
            </a:pPr>
            <a:r>
              <a:rPr lang="es-ES" sz="1800" dirty="0">
                <a:solidFill>
                  <a:schemeClr val="tx2"/>
                </a:solidFill>
              </a:rPr>
              <a:t>Fisch H, Hyun G, Hensle TW. Rising hypospadias rates: disproving a myth. J Pediatr</a:t>
            </a:r>
            <a:r>
              <a:rPr lang="es-ES" smtClean="0"/>
              <a:t> </a:t>
            </a:r>
            <a:r>
              <a:rPr lang="es-ES" sz="1800" dirty="0">
                <a:solidFill>
                  <a:schemeClr val="tx2"/>
                </a:solidFill>
              </a:rPr>
              <a:t>Urol 2010;6:37e9.</a:t>
            </a:r>
          </a:p>
          <a:p>
            <a:pPr lvl="1" fontAlgn="base">
              <a:spcBef>
                <a:spcPct val="0"/>
              </a:spcBef>
              <a:spcAft>
                <a:spcPct val="0"/>
              </a:spcAft>
              <a:buClr>
                <a:schemeClr val="tx2"/>
              </a:buClr>
              <a:buFont typeface="Arial" panose="020B0604020202020204" pitchFamily="34" charset="0"/>
              <a:buChar char="•"/>
            </a:pPr>
            <a:r>
              <a:rPr lang="es-ES" sz="1800" dirty="0">
                <a:solidFill>
                  <a:schemeClr val="tx2"/>
                </a:solidFill>
              </a:rPr>
              <a:t>Avilés et al. Risk factors, prevalence trend, and clustering of hypospadias cases in Puerto Rico. J Pediatr Urol. 2014 May 9. </a:t>
            </a:r>
          </a:p>
          <a:p>
            <a:pPr>
              <a:buClr>
                <a:schemeClr val="tx2"/>
              </a:buClr>
              <a:buSzPct val="100000"/>
              <a:buFont typeface="Arial" panose="020B0604020202020204" pitchFamily="34" charset="0"/>
              <a:buChar char="•"/>
            </a:pPr>
            <a:endParaRPr lang="es-ES" sz="2000" dirty="0">
              <a:solidFill>
                <a:schemeClr val="tx2"/>
              </a:solidFill>
            </a:endParaRPr>
          </a:p>
        </p:txBody>
      </p:sp>
    </p:spTree>
    <p:extLst>
      <p:ext uri="{BB962C8B-B14F-4D97-AF65-F5344CB8AC3E}">
        <p14:creationId xmlns:p14="http://schemas.microsoft.com/office/powerpoint/2010/main" val="8974876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n-U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lstStyle/>
          <a:p>
            <a:r>
              <a:rPr lang="es-ES" b="1" dirty="0" smtClean="0">
                <a:solidFill>
                  <a:schemeClr val="tx2"/>
                </a:solidFill>
              </a:rPr>
              <a:t>¿Preguntas?</a:t>
            </a:r>
            <a:endParaRPr lang="es-ES" b="1" dirty="0">
              <a:solidFill>
                <a:schemeClr val="tx2"/>
              </a:solidFill>
            </a:endParaRPr>
          </a:p>
        </p:txBody>
      </p:sp>
      <p:pic>
        <p:nvPicPr>
          <p:cNvPr id="1029" name="Picture 5" descr="Imagen de un signo de interrogación." title="Imagen de un signo de interrog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065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n-US" sz="1100" b="1" dirty="0" smtClean="0">
                <a:solidFill>
                  <a:schemeClr val="tx2"/>
                </a:solidFill>
                <a:latin typeface="Calibri" pitchFamily="34" charset="0"/>
              </a:rPr>
              <a:t>									</a:t>
            </a:r>
            <a:r>
              <a:rPr lang="es-ES" sz="1000" dirty="0" smtClean="0">
                <a:solidFill>
                  <a:schemeClr val="tx2"/>
                </a:solidFill>
                <a:latin typeface="Calibri" pitchFamily="34" charset="0"/>
              </a:rPr>
              <a:t>|  2</a:t>
            </a:r>
          </a:p>
        </p:txBody>
      </p:sp>
      <p:sp>
        <p:nvSpPr>
          <p:cNvPr id="2" name="Title 1"/>
          <p:cNvSpPr>
            <a:spLocks noGrp="1"/>
          </p:cNvSpPr>
          <p:nvPr>
            <p:ph type="title"/>
          </p:nvPr>
        </p:nvSpPr>
        <p:spPr/>
        <p:txBody>
          <a:bodyPr>
            <a:normAutofit/>
          </a:bodyPr>
          <a:lstStyle/>
          <a:p>
            <a:r>
              <a:rPr lang="es-ES" sz="3200" b="1" dirty="0" smtClean="0">
                <a:solidFill>
                  <a:schemeClr val="tx2"/>
                </a:solidFill>
              </a:rPr>
              <a:t>Objetivos del aprendizaje</a:t>
            </a:r>
            <a:endParaRPr lang="es-ES" sz="3200" b="1" dirty="0">
              <a:solidFill>
                <a:schemeClr val="tx2"/>
              </a:solidFill>
            </a:endParaRP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s-ES" sz="2400" dirty="0" smtClean="0">
                <a:solidFill>
                  <a:schemeClr val="tx2"/>
                </a:solidFill>
                <a:latin typeface="Arial" pitchFamily="34" charset="0"/>
              </a:rPr>
              <a:t>Al final de esta presentación, los participantes podrán hacer lo siguiente:</a:t>
            </a:r>
            <a:r>
              <a:rPr sz="2800" dirty="0"/>
              <a:t/>
            </a:r>
            <a:br>
              <a:rPr sz="2800" dirty="0"/>
            </a:br>
            <a:endParaRPr lang="es-ES" sz="2400" dirty="0">
              <a:solidFill>
                <a:schemeClr val="tx2"/>
              </a:solidFill>
              <a:latin typeface="Arial" pitchFamily="34" charset="0"/>
              <a:cs typeface="Arial" pitchFamily="34" charset="0"/>
            </a:endParaRPr>
          </a:p>
          <a:p>
            <a:pPr>
              <a:buClr>
                <a:schemeClr val="tx2"/>
              </a:buClr>
              <a:buSzPct val="60000"/>
            </a:pPr>
            <a:r>
              <a:rPr lang="es-ES" sz="2400" dirty="0">
                <a:solidFill>
                  <a:schemeClr val="tx2"/>
                </a:solidFill>
                <a:latin typeface="Arial" pitchFamily="34" charset="0"/>
              </a:rPr>
              <a:t>Describir las características clínicas del hipospadias</a:t>
            </a:r>
            <a:endParaRPr lang="es-ES" sz="2400" dirty="0">
              <a:solidFill>
                <a:schemeClr val="tx2"/>
              </a:solidFill>
              <a:latin typeface="Arial" pitchFamily="34" charset="0"/>
              <a:cs typeface="Arial" pitchFamily="34" charset="0"/>
            </a:endParaRPr>
          </a:p>
          <a:p>
            <a:pPr>
              <a:buClr>
                <a:schemeClr val="tx2"/>
              </a:buClr>
              <a:buSzPct val="60000"/>
            </a:pPr>
            <a:r>
              <a:rPr lang="es-ES" sz="2400" dirty="0">
                <a:solidFill>
                  <a:schemeClr val="tx2"/>
                </a:solidFill>
                <a:latin typeface="Arial" pitchFamily="34" charset="0"/>
              </a:rPr>
              <a:t>Entender las principales características epidemiológicas del hipospadias</a:t>
            </a:r>
            <a:endParaRPr lang="es-ES" sz="2400" dirty="0">
              <a:solidFill>
                <a:schemeClr val="tx2"/>
              </a:solidFill>
              <a:latin typeface="Arial" pitchFamily="34" charset="0"/>
              <a:cs typeface="Arial" pitchFamily="34" charset="0"/>
            </a:endParaRPr>
          </a:p>
          <a:p>
            <a:pPr>
              <a:buClr>
                <a:schemeClr val="tx2"/>
              </a:buClr>
              <a:buSzPct val="60000"/>
            </a:pPr>
            <a:r>
              <a:rPr lang="es-ES" sz="2400" dirty="0" smtClean="0">
                <a:solidFill>
                  <a:schemeClr val="tx2"/>
                </a:solidFill>
                <a:latin typeface="Arial" pitchFamily="34" charset="0"/>
              </a:rPr>
              <a:t>Aplicar consejos para la codificación y la notificación</a:t>
            </a:r>
          </a:p>
          <a:p>
            <a:pPr>
              <a:buClr>
                <a:schemeClr val="tx2"/>
              </a:buClr>
              <a:buSzPct val="60000"/>
            </a:pPr>
            <a:r>
              <a:rPr lang="es-ES" sz="2400" dirty="0" smtClean="0">
                <a:solidFill>
                  <a:schemeClr val="tx2"/>
                </a:solidFill>
                <a:latin typeface="Arial" pitchFamily="34" charset="0"/>
              </a:rPr>
              <a:t>Aumentar los conocimientos y mejorar la práctica de la vigilancia del hipospadias</a:t>
            </a:r>
            <a:endParaRPr lang="es-ES" sz="2400" dirty="0">
              <a:solidFill>
                <a:schemeClr val="tx2"/>
              </a:solidFill>
              <a:latin typeface="Arial" pitchFamily="34" charset="0"/>
              <a:cs typeface="Arial" pitchFamily="34" charset="0"/>
            </a:endParaRPr>
          </a:p>
          <a:p>
            <a:pPr marL="0" indent="0">
              <a:buNone/>
            </a:pPr>
            <a:endParaRPr lang="es-ES" sz="2400" dirty="0" smtClean="0">
              <a:solidFill>
                <a:schemeClr val="tx2"/>
              </a:solidFill>
            </a:endParaRPr>
          </a:p>
        </p:txBody>
      </p:sp>
    </p:spTree>
    <p:extLst>
      <p:ext uri="{BB962C8B-B14F-4D97-AF65-F5344CB8AC3E}">
        <p14:creationId xmlns:p14="http://schemas.microsoft.com/office/powerpoint/2010/main" val="85417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n-U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Hipospadias: Definición</a:t>
            </a:r>
            <a:endParaRPr lang="es-ES" sz="3200" b="1" dirty="0">
              <a:solidFill>
                <a:schemeClr val="tx2"/>
              </a:solidFill>
            </a:endParaRPr>
          </a:p>
        </p:txBody>
      </p:sp>
      <p:sp>
        <p:nvSpPr>
          <p:cNvPr id="1025" name="Rectangle 1"/>
          <p:cNvSpPr>
            <a:spLocks noChangeArrowheads="1"/>
          </p:cNvSpPr>
          <p:nvPr/>
        </p:nvSpPr>
        <p:spPr bwMode="auto">
          <a:xfrm>
            <a:off x="395288" y="1484784"/>
            <a:ext cx="8382000" cy="92333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dirty="0">
                <a:solidFill>
                  <a:schemeClr val="tx2"/>
                </a:solidFill>
              </a:rPr>
              <a:t>El </a:t>
            </a:r>
            <a:r>
              <a:rPr lang="es-ES" b="1" dirty="0">
                <a:solidFill>
                  <a:schemeClr val="tx2"/>
                </a:solidFill>
              </a:rPr>
              <a:t>hipospadias</a:t>
            </a:r>
            <a:r>
              <a:rPr lang="es-ES" dirty="0">
                <a:solidFill>
                  <a:schemeClr val="tx2"/>
                </a:solidFill>
              </a:rPr>
              <a:t> es una anomalía congénita común de los genitales masculinos externos, en la que el meato uretral (abertura de la uretra) se abre en el lado ventral (parte inferior) del pene. </a:t>
            </a:r>
            <a:endParaRPr lang="es-ES" dirty="0" smtClean="0">
              <a:solidFill>
                <a:schemeClr val="tx2"/>
              </a:solidFill>
            </a:endParaRPr>
          </a:p>
        </p:txBody>
      </p:sp>
      <p:pic>
        <p:nvPicPr>
          <p:cNvPr id="1026" name="Picture 2" descr="Ilustración del hipospadias que muestra un pene normal, un caso de hipospadias y un caso grave de hipospadias" title="Ilustración del hipospad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619" y="2780928"/>
            <a:ext cx="6198636" cy="27687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7544" y="5599300"/>
            <a:ext cx="8309744" cy="646331"/>
          </a:xfrm>
          <a:prstGeom prst="rect">
            <a:avLst/>
          </a:prstGeom>
        </p:spPr>
        <p:txBody>
          <a:bodyPr wrap="square">
            <a:spAutoFit/>
          </a:bodyPr>
          <a:lstStyle/>
          <a:p>
            <a:r>
              <a:rPr lang="es-ES" dirty="0">
                <a:solidFill>
                  <a:schemeClr val="tx2"/>
                </a:solidFill>
              </a:rPr>
              <a:t>El acortamiento del lado ventral del pene que se manifiesta en el hipospadias puede resultar en una curvatura del pene, conocida como </a:t>
            </a:r>
            <a:r>
              <a:rPr lang="es-ES" b="1" dirty="0">
                <a:solidFill>
                  <a:schemeClr val="tx2"/>
                </a:solidFill>
              </a:rPr>
              <a:t>encordamiento congénito del pene</a:t>
            </a:r>
            <a:r>
              <a:rPr lang="es-ES" dirty="0">
                <a:solidFill>
                  <a:schemeClr val="tx2"/>
                </a:solidFill>
              </a:rPr>
              <a:t>. </a:t>
            </a:r>
          </a:p>
        </p:txBody>
      </p:sp>
    </p:spTree>
    <p:extLst>
      <p:ext uri="{BB962C8B-B14F-4D97-AF65-F5344CB8AC3E}">
        <p14:creationId xmlns:p14="http://schemas.microsoft.com/office/powerpoint/2010/main" val="407698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n-U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6" y="116632"/>
            <a:ext cx="8229600" cy="562074"/>
          </a:xfrm>
        </p:spPr>
        <p:txBody>
          <a:bodyPr>
            <a:noAutofit/>
          </a:bodyPr>
          <a:lstStyle/>
          <a:p>
            <a:r>
              <a:rPr lang="es-ES" sz="3200" b="1" dirty="0" smtClean="0">
                <a:solidFill>
                  <a:schemeClr val="tx2"/>
                </a:solidFill>
              </a:rPr>
              <a:t>Subtipos clínicos</a:t>
            </a:r>
            <a:endParaRPr lang="es-ES" sz="3200" b="1" dirty="0">
              <a:solidFill>
                <a:schemeClr val="tx2"/>
              </a:solidFill>
            </a:endParaRPr>
          </a:p>
        </p:txBody>
      </p:sp>
      <p:sp>
        <p:nvSpPr>
          <p:cNvPr id="14" name="Rectangle 1"/>
          <p:cNvSpPr>
            <a:spLocks noChangeArrowheads="1"/>
          </p:cNvSpPr>
          <p:nvPr/>
        </p:nvSpPr>
        <p:spPr bwMode="auto">
          <a:xfrm>
            <a:off x="371659" y="641053"/>
            <a:ext cx="8458313" cy="646331"/>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dirty="0" smtClean="0">
                <a:solidFill>
                  <a:schemeClr val="tx2"/>
                </a:solidFill>
              </a:rPr>
              <a:t>El hipospadias se clasifica comúnmente en una de tres categorías, de acuerdo con la ubicación del meato uretral en relación con la punta del glande del pene.</a:t>
            </a:r>
          </a:p>
        </p:txBody>
      </p:sp>
      <p:pic>
        <p:nvPicPr>
          <p:cNvPr id="1026" name="Picture 2" descr="Ilustración que muestra los subtipos clínicos del hipospadias como primer, segundo y tercer grados" title="Ilustración de los subtipos clínicos del hipospad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60" y="1213589"/>
            <a:ext cx="8458312" cy="508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7041178" y="2725364"/>
            <a:ext cx="1887701" cy="2062103"/>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S" sz="1600" b="1" dirty="0" smtClean="0">
                <a:solidFill>
                  <a:schemeClr val="tx2"/>
                </a:solidFill>
              </a:rPr>
              <a:t>Nota</a:t>
            </a:r>
            <a:r>
              <a:rPr lang="es-ES" sz="1600" dirty="0" smtClean="0">
                <a:solidFill>
                  <a:schemeClr val="tx2"/>
                </a:solidFill>
              </a:rPr>
              <a:t>: Todas estas aberturas no están presentes en el mismo recién nacido. Generalmente, habrá solo UNA abertura.</a:t>
            </a:r>
            <a:endParaRPr lang="es-ES" sz="1600" dirty="0">
              <a:solidFill>
                <a:schemeClr val="tx2"/>
              </a:solidFill>
            </a:endParaRPr>
          </a:p>
        </p:txBody>
      </p:sp>
    </p:spTree>
    <p:extLst>
      <p:ext uri="{BB962C8B-B14F-4D97-AF65-F5344CB8AC3E}">
        <p14:creationId xmlns:p14="http://schemas.microsoft.com/office/powerpoint/2010/main" val="218205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188640"/>
            <a:ext cx="8229600" cy="490066"/>
          </a:xfrm>
        </p:spPr>
        <p:txBody>
          <a:bodyPr>
            <a:noAutofit/>
          </a:bodyPr>
          <a:lstStyle/>
          <a:p>
            <a:r>
              <a:rPr lang="es-ES" sz="3200" b="1" dirty="0" smtClean="0">
                <a:solidFill>
                  <a:schemeClr val="tx2"/>
                </a:solidFill>
              </a:rPr>
              <a:t>Principales características</a:t>
            </a:r>
            <a:endParaRPr lang="es-ES" sz="3200" b="1" dirty="0">
              <a:solidFill>
                <a:schemeClr val="tx2"/>
              </a:solidFill>
            </a:endParaRPr>
          </a:p>
        </p:txBody>
      </p:sp>
      <p:graphicFrame>
        <p:nvGraphicFramePr>
          <p:cNvPr id="4" name="Segnaposto contenuto 3" descr="Tabla que resume las principales características y los hallazgos típicos de los hipospadias" title="Tabla de las principales características"/>
          <p:cNvGraphicFramePr>
            <a:graphicFrameLocks noGrp="1"/>
          </p:cNvGraphicFramePr>
          <p:nvPr>
            <p:ph idx="1"/>
            <p:extLst>
              <p:ext uri="{D42A27DB-BD31-4B8C-83A1-F6EECF244321}">
                <p14:modId xmlns:p14="http://schemas.microsoft.com/office/powerpoint/2010/main" val="3550062121"/>
              </p:ext>
            </p:extLst>
          </p:nvPr>
        </p:nvGraphicFramePr>
        <p:xfrm>
          <a:off x="457200" y="928441"/>
          <a:ext cx="7859216" cy="4722832"/>
        </p:xfrm>
        <a:graphic>
          <a:graphicData uri="http://schemas.openxmlformats.org/drawingml/2006/table">
            <a:tbl>
              <a:tblPr firstRow="1" bandRow="1">
                <a:tableStyleId>{5C22544A-7EE6-4342-B048-85BDC9FD1C3A}</a:tableStyleId>
              </a:tblPr>
              <a:tblGrid>
                <a:gridCol w="2026568"/>
                <a:gridCol w="5832648"/>
              </a:tblGrid>
              <a:tr h="536025">
                <a:tc>
                  <a:txBody>
                    <a:bodyPr/>
                    <a:lstStyle/>
                    <a:p>
                      <a:r>
                        <a:rPr lang="en-US" sz="2400" noProof="0" dirty="0" smtClean="0">
                          <a:solidFill>
                            <a:srgbClr val="002060"/>
                          </a:solidFill>
                        </a:rPr>
                        <a:t>Característica</a:t>
                      </a:r>
                      <a:endParaRPr lang="es-ES" sz="2400" noProof="0" dirty="0">
                        <a:solidFill>
                          <a:srgbClr val="002060"/>
                        </a:solidFill>
                      </a:endParaRPr>
                    </a:p>
                  </a:txBody>
                  <a:tcPr/>
                </a:tc>
                <a:tc>
                  <a:txBody>
                    <a:bodyPr/>
                    <a:lstStyle/>
                    <a:p>
                      <a:r>
                        <a:rPr lang="en-US" sz="2400" noProof="0" dirty="0" smtClean="0">
                          <a:solidFill>
                            <a:srgbClr val="002060"/>
                          </a:solidFill>
                        </a:rPr>
                        <a:t>Hallazgos típicos</a:t>
                      </a:r>
                      <a:endParaRPr lang="es-ES" sz="2400" noProof="0" dirty="0">
                        <a:solidFill>
                          <a:srgbClr val="002060"/>
                        </a:solidFill>
                      </a:endParaRPr>
                    </a:p>
                  </a:txBody>
                  <a:tcPr/>
                </a:tc>
              </a:tr>
              <a:tr h="2684614">
                <a:tc>
                  <a:txBody>
                    <a:bodyPr/>
                    <a:lstStyle/>
                    <a:p>
                      <a:r>
                        <a:rPr lang="en-US" sz="2000" noProof="0" dirty="0" smtClean="0">
                          <a:solidFill>
                            <a:srgbClr val="002060"/>
                          </a:solidFill>
                        </a:rPr>
                        <a:t>Embriología</a:t>
                      </a:r>
                      <a:endParaRPr lang="es-ES" sz="2000" noProof="0" dirty="0">
                        <a:solidFill>
                          <a:srgbClr val="00206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srgbClr val="002060"/>
                          </a:solidFill>
                        </a:rPr>
                        <a:t>El desarrollo de los genitales masculinos externos es influenciado por los andrógenos secretados por los testículos del feto. La uretra del pene se forma al final del tercer mes, aunque la porción más distal de la uretra se forma durante el cuarto mes. El hipospadias es el resultado de una falla en la fusión completa de los pliegues uretrales. </a:t>
                      </a:r>
                      <a:endParaRPr lang="es-ES" sz="2000" noProof="0" dirty="0">
                        <a:solidFill>
                          <a:srgbClr val="002060"/>
                        </a:solidFill>
                      </a:endParaRPr>
                    </a:p>
                  </a:txBody>
                  <a:tcPr>
                    <a:solidFill>
                      <a:schemeClr val="accent5">
                        <a:lumMod val="40000"/>
                        <a:lumOff val="60000"/>
                      </a:schemeClr>
                    </a:solidFill>
                  </a:tcPr>
                </a:tc>
              </a:tr>
              <a:tr h="150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srgbClr val="002060"/>
                          </a:solidFill>
                        </a:rPr>
                        <a:t>Anomalías asociadas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solidFill>
                            <a:srgbClr val="002060"/>
                          </a:solidFill>
                        </a:rPr>
                        <a:t>Criptorquidia y hernia inguinal son las más comunes.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noProof="0" dirty="0" smtClean="0">
                          <a:solidFill>
                            <a:schemeClr val="tx2">
                              <a:lumMod val="75000"/>
                            </a:schemeClr>
                          </a:solidFill>
                        </a:rPr>
                        <a:t>En ocasiones se asocia al reflujo vesicoureteral.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noProof="0" dirty="0" smtClean="0">
                          <a:solidFill>
                            <a:schemeClr val="tx2">
                              <a:lumMod val="75000"/>
                            </a:schemeClr>
                          </a:solidFill>
                        </a:rPr>
                        <a:t>Puede ser parte de síndromes reconocidos.</a:t>
                      </a:r>
                      <a:endParaRPr lang="es-ES" sz="2000" noProof="0" dirty="0" smtClean="0">
                        <a:solidFill>
                          <a:schemeClr val="tx2">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Características clínicas</a:t>
            </a:r>
            <a:endParaRPr lang="es-ES" sz="3200" b="1" dirty="0">
              <a:solidFill>
                <a:schemeClr val="tx2"/>
              </a:solidFill>
            </a:endParaRPr>
          </a:p>
        </p:txBody>
      </p:sp>
      <p:sp>
        <p:nvSpPr>
          <p:cNvPr id="3" name="Segnaposto contenuto 2"/>
          <p:cNvSpPr>
            <a:spLocks noGrp="1"/>
          </p:cNvSpPr>
          <p:nvPr>
            <p:ph idx="1"/>
          </p:nvPr>
        </p:nvSpPr>
        <p:spPr>
          <a:xfrm>
            <a:off x="457200" y="1384176"/>
            <a:ext cx="8229600" cy="1684784"/>
          </a:xfrm>
        </p:spPr>
        <p:txBody>
          <a:bodyPr>
            <a:normAutofit fontScale="47500" lnSpcReduction="20000"/>
          </a:bodyPr>
          <a:lstStyle/>
          <a:p>
            <a:pPr>
              <a:buClr>
                <a:schemeClr val="tx2"/>
              </a:buClr>
            </a:pPr>
            <a:r>
              <a:rPr lang="es-ES" dirty="0" smtClean="0">
                <a:solidFill>
                  <a:schemeClr val="tx2"/>
                </a:solidFill>
              </a:rPr>
              <a:t>Los hombres con hipospadias generalmente tienen una </a:t>
            </a:r>
            <a:r>
              <a:rPr lang="es-ES" b="1" u="sng" dirty="0" smtClean="0">
                <a:solidFill>
                  <a:schemeClr val="tx2"/>
                </a:solidFill>
              </a:rPr>
              <a:t>redundancia</a:t>
            </a:r>
            <a:r>
              <a:rPr lang="es-ES" dirty="0" smtClean="0">
                <a:solidFill>
                  <a:schemeClr val="tx2"/>
                </a:solidFill>
              </a:rPr>
              <a:t> del prepucio en el dorso del pene y una </a:t>
            </a:r>
            <a:r>
              <a:rPr lang="es-ES" b="1" u="sng" dirty="0" smtClean="0">
                <a:solidFill>
                  <a:schemeClr val="tx2"/>
                </a:solidFill>
              </a:rPr>
              <a:t>deficiencia</a:t>
            </a:r>
            <a:r>
              <a:rPr lang="es-ES" dirty="0" smtClean="0">
                <a:solidFill>
                  <a:schemeClr val="tx2"/>
                </a:solidFill>
              </a:rPr>
              <a:t> en el lado ventral.</a:t>
            </a:r>
          </a:p>
          <a:p>
            <a:pPr>
              <a:buClr>
                <a:schemeClr val="tx2"/>
              </a:buClr>
            </a:pPr>
            <a:endParaRPr lang="es-ES" dirty="0" smtClean="0">
              <a:solidFill>
                <a:schemeClr val="tx2"/>
              </a:solidFill>
            </a:endParaRPr>
          </a:p>
          <a:p>
            <a:pPr>
              <a:buClr>
                <a:schemeClr val="tx2"/>
              </a:buClr>
            </a:pPr>
            <a:r>
              <a:rPr lang="es-ES" dirty="0" smtClean="0">
                <a:solidFill>
                  <a:schemeClr val="tx2"/>
                </a:solidFill>
              </a:rPr>
              <a:t>Los subtipos graves a menudo van acompañados de </a:t>
            </a:r>
            <a:r>
              <a:rPr lang="es-ES" b="1" dirty="0" smtClean="0">
                <a:solidFill>
                  <a:schemeClr val="tx2"/>
                </a:solidFill>
              </a:rPr>
              <a:t>encordamiento congénito del pene</a:t>
            </a:r>
            <a:r>
              <a:rPr lang="es-ES" dirty="0" smtClean="0">
                <a:solidFill>
                  <a:schemeClr val="tx2"/>
                </a:solidFill>
              </a:rPr>
              <a:t>: curvatura ventral (hacia abajo) del pene, que puede resultar de una restricción cutánea o fibrosa. El encordamiento también puede producirse sin hipospadias. </a:t>
            </a:r>
          </a:p>
          <a:p>
            <a:pPr>
              <a:buClr>
                <a:schemeClr val="tx1"/>
              </a:buClr>
              <a:buFont typeface="Wingdings" panose="05000000000000000000" pitchFamily="2" charset="2"/>
              <a:buChar char="q"/>
            </a:pPr>
            <a:endParaRPr lang="es-ES" dirty="0">
              <a:solidFill>
                <a:schemeClr val="tx2"/>
              </a:solidFill>
            </a:endParaRPr>
          </a:p>
        </p:txBody>
      </p:sp>
      <p:pic>
        <p:nvPicPr>
          <p:cNvPr id="2051" name="Picture 3" descr="Hipospadias peneano distal que presenta una redundancia del prepucio en el dorso del pene y una deficiencia en el lado ventral" title="Foto de hipospadias peneano dis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507" y="3291443"/>
            <a:ext cx="1752600" cy="2609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312836"/>
            <a:ext cx="1468997" cy="646331"/>
          </a:xfrm>
          <a:prstGeom prst="rect">
            <a:avLst/>
          </a:prstGeom>
          <a:noFill/>
        </p:spPr>
        <p:txBody>
          <a:bodyPr wrap="square" rtlCol="0">
            <a:spAutoFit/>
          </a:bodyPr>
          <a:lstStyle/>
          <a:p>
            <a:r>
              <a:rPr lang="es-ES" dirty="0" smtClean="0">
                <a:solidFill>
                  <a:schemeClr val="tx2"/>
                </a:solidFill>
              </a:rPr>
              <a:t>Hipospadias peneano distal</a:t>
            </a:r>
            <a:endParaRPr lang="es-ES" dirty="0">
              <a:solidFill>
                <a:schemeClr val="tx2"/>
              </a:solidFill>
            </a:endParaRPr>
          </a:p>
        </p:txBody>
      </p:sp>
      <p:grpSp>
        <p:nvGrpSpPr>
          <p:cNvPr id="12" name="Gruppo 11" descr="Etiqueta con la palabra &quot;redundancia&quot; apuntando al prepucio en el dorso del pene" title="Etiqueta con la palabra &quot;redundancia&quot;"/>
          <p:cNvGrpSpPr/>
          <p:nvPr/>
        </p:nvGrpSpPr>
        <p:grpSpPr>
          <a:xfrm>
            <a:off x="314996" y="3356992"/>
            <a:ext cx="2207061" cy="338554"/>
            <a:chOff x="172829" y="3205234"/>
            <a:chExt cx="1734875" cy="338554"/>
          </a:xfrm>
        </p:grpSpPr>
        <p:cxnSp>
          <p:nvCxnSpPr>
            <p:cNvPr id="10" name="Connettore 2 9"/>
            <p:cNvCxnSpPr/>
            <p:nvPr/>
          </p:nvCxnSpPr>
          <p:spPr>
            <a:xfrm>
              <a:off x="611560" y="3501008"/>
              <a:ext cx="1296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CasellaDiTesto 10"/>
            <p:cNvSpPr txBox="1"/>
            <p:nvPr/>
          </p:nvSpPr>
          <p:spPr>
            <a:xfrm>
              <a:off x="172829" y="3205234"/>
              <a:ext cx="1258299" cy="338554"/>
            </a:xfrm>
            <a:prstGeom prst="rect">
              <a:avLst/>
            </a:prstGeom>
            <a:noFill/>
          </p:spPr>
          <p:txBody>
            <a:bodyPr wrap="square" rtlCol="0">
              <a:spAutoFit/>
            </a:bodyPr>
            <a:lstStyle/>
            <a:p>
              <a:r>
                <a:rPr lang="es-ES" sz="1600" b="1" dirty="0" smtClean="0">
                  <a:solidFill>
                    <a:schemeClr val="tx2"/>
                  </a:solidFill>
                </a:rPr>
                <a:t>Redundancia</a:t>
              </a:r>
              <a:endParaRPr lang="es-ES" sz="1600" b="1" dirty="0">
                <a:solidFill>
                  <a:schemeClr val="tx2"/>
                </a:solidFill>
              </a:endParaRPr>
            </a:p>
          </p:txBody>
        </p:sp>
      </p:grpSp>
      <p:cxnSp>
        <p:nvCxnSpPr>
          <p:cNvPr id="15" name="Connettore 2 14" descr="arrow pointing from word deficiency to deficiency on ventral side of the penis" title="arrow "/>
          <p:cNvCxnSpPr/>
          <p:nvPr/>
        </p:nvCxnSpPr>
        <p:spPr>
          <a:xfrm flipH="1">
            <a:off x="3018614" y="4444214"/>
            <a:ext cx="1326493" cy="184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3649469" y="4174337"/>
            <a:ext cx="1064843" cy="338554"/>
          </a:xfrm>
          <a:prstGeom prst="rect">
            <a:avLst/>
          </a:prstGeom>
          <a:noFill/>
        </p:spPr>
        <p:txBody>
          <a:bodyPr wrap="none" rtlCol="0">
            <a:spAutoFit/>
          </a:bodyPr>
          <a:lstStyle/>
          <a:p>
            <a:r>
              <a:rPr lang="es-ES" sz="1600" b="1" dirty="0" smtClean="0">
                <a:solidFill>
                  <a:schemeClr val="tx2"/>
                </a:solidFill>
              </a:rPr>
              <a:t>Deficiencia</a:t>
            </a:r>
            <a:endParaRPr lang="es-ES" sz="1600" b="1" dirty="0">
              <a:solidFill>
                <a:schemeClr val="tx2"/>
              </a:solidFill>
            </a:endParaRPr>
          </a:p>
        </p:txBody>
      </p:sp>
      <p:sp>
        <p:nvSpPr>
          <p:cNvPr id="19" name="CasellaDiTesto 18"/>
          <p:cNvSpPr txBox="1"/>
          <p:nvPr/>
        </p:nvSpPr>
        <p:spPr>
          <a:xfrm>
            <a:off x="7092280" y="3928926"/>
            <a:ext cx="901914" cy="338554"/>
          </a:xfrm>
          <a:prstGeom prst="rect">
            <a:avLst/>
          </a:prstGeom>
          <a:noFill/>
        </p:spPr>
        <p:txBody>
          <a:bodyPr wrap="none" rtlCol="0">
            <a:spAutoFit/>
          </a:bodyPr>
          <a:lstStyle/>
          <a:p>
            <a:r>
              <a:rPr lang="es-ES" sz="1600" b="1" dirty="0" smtClean="0">
                <a:solidFill>
                  <a:schemeClr val="tx2"/>
                </a:solidFill>
              </a:rPr>
              <a:t>Encordamiento</a:t>
            </a:r>
            <a:endParaRPr lang="es-ES" sz="1600" b="1" dirty="0">
              <a:solidFill>
                <a:schemeClr val="tx2"/>
              </a:solidFill>
            </a:endParaRPr>
          </a:p>
        </p:txBody>
      </p:sp>
      <p:pic>
        <p:nvPicPr>
          <p:cNvPr id="2053" name="Picture 5" descr="Segunda foto de encordamiento congénito del pene que es la curvatura ventral del pene, la cual puede resultar de una restricción cutánea o fibrosa y puede presentarse sin hipospadias." title="Segunda foto de encordamiento congénito del p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522328"/>
            <a:ext cx="1428750" cy="142875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2" name="Picture 4" descr="El encordamiento congénito del pene es una curvatura ventral del pene, la cual puede resultar de una restricción cutánea o fibrosa y puede presentarse sin hipospadias" title="Foto de encordamiento congénito del p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611653"/>
            <a:ext cx="1863361" cy="139752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7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s-ES" dirty="0"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116632"/>
            <a:ext cx="8229600" cy="418058"/>
          </a:xfrm>
        </p:spPr>
        <p:txBody>
          <a:bodyPr>
            <a:noAutofit/>
          </a:bodyPr>
          <a:lstStyle/>
          <a:p>
            <a:r>
              <a:rPr lang="es-ES" sz="3200" b="1" dirty="0" smtClean="0">
                <a:solidFill>
                  <a:schemeClr val="tx2"/>
                </a:solidFill>
              </a:rPr>
              <a:t>Características clínicas adicionales</a:t>
            </a:r>
            <a:endParaRPr lang="es-ES" sz="3200" b="1" dirty="0">
              <a:solidFill>
                <a:schemeClr val="tx2"/>
              </a:solidFill>
            </a:endParaRPr>
          </a:p>
        </p:txBody>
      </p:sp>
      <p:sp>
        <p:nvSpPr>
          <p:cNvPr id="3" name="Segnaposto contenuto 2"/>
          <p:cNvSpPr>
            <a:spLocks noGrp="1"/>
          </p:cNvSpPr>
          <p:nvPr>
            <p:ph idx="1"/>
          </p:nvPr>
        </p:nvSpPr>
        <p:spPr>
          <a:xfrm>
            <a:off x="323528" y="908720"/>
            <a:ext cx="8607747" cy="2764904"/>
          </a:xfrm>
        </p:spPr>
        <p:txBody>
          <a:bodyPr>
            <a:normAutofit/>
          </a:bodyPr>
          <a:lstStyle/>
          <a:p>
            <a:pPr>
              <a:buClr>
                <a:schemeClr val="tx2"/>
              </a:buClr>
            </a:pPr>
            <a:r>
              <a:rPr lang="es-ES" sz="2000" dirty="0" smtClean="0">
                <a:solidFill>
                  <a:schemeClr val="tx2"/>
                </a:solidFill>
              </a:rPr>
              <a:t>Los subtipos graves (penoescrotal, escrotal y perineal) pueden parecer genitales ambiguos. Se debería evaluar el hipospadias que presenta separación del saco escrotal y ausencia de testículos palpables bilateralmente en un bebé a término, para determinar si se trata de genitales ambiguos. </a:t>
            </a:r>
          </a:p>
          <a:p>
            <a:pPr>
              <a:buClr>
                <a:schemeClr val="tx2"/>
              </a:buClr>
            </a:pPr>
            <a:endParaRPr lang="es-ES" sz="2000" dirty="0" smtClean="0">
              <a:solidFill>
                <a:schemeClr val="tx2"/>
              </a:solidFill>
            </a:endParaRPr>
          </a:p>
          <a:p>
            <a:pPr>
              <a:buClr>
                <a:schemeClr val="tx2"/>
              </a:buClr>
            </a:pPr>
            <a:r>
              <a:rPr lang="es-ES" sz="2000" dirty="0" smtClean="0">
                <a:solidFill>
                  <a:schemeClr val="tx2"/>
                </a:solidFill>
              </a:rPr>
              <a:t>El diagnóstico diferencial se basa en un examen clínico detallado.</a:t>
            </a:r>
          </a:p>
          <a:p>
            <a:pPr>
              <a:buClr>
                <a:schemeClr val="tx2"/>
              </a:buClr>
            </a:pPr>
            <a:endParaRPr lang="es-ES" sz="2000" dirty="0" smtClean="0">
              <a:solidFill>
                <a:schemeClr val="tx2"/>
              </a:solidFill>
            </a:endParaRPr>
          </a:p>
          <a:p>
            <a:pPr>
              <a:buClr>
                <a:schemeClr val="tx2"/>
              </a:buClr>
            </a:pPr>
            <a:endParaRPr lang="es-ES" sz="2000" dirty="0">
              <a:solidFill>
                <a:schemeClr val="tx2"/>
              </a:solidFill>
            </a:endParaRPr>
          </a:p>
        </p:txBody>
      </p:sp>
      <p:pic>
        <p:nvPicPr>
          <p:cNvPr id="1026" name="Picture 2" descr="Fotos de genitales ambiguos en una persona de sexo femenino con hiperplasia suprarrenal virilizante" title="Fotos de genitales ambiguos"/>
          <p:cNvPicPr>
            <a:picLocks noChangeAspect="1" noChangeArrowheads="1"/>
          </p:cNvPicPr>
          <p:nvPr/>
        </p:nvPicPr>
        <p:blipFill rotWithShape="1">
          <a:blip r:embed="rId3" cstate="print"/>
          <a:srcRect l="3765" t="2621" r="3986" b="14648"/>
          <a:stretch/>
        </p:blipFill>
        <p:spPr bwMode="auto">
          <a:xfrm>
            <a:off x="827584" y="3280144"/>
            <a:ext cx="3425455" cy="2206893"/>
          </a:xfrm>
          <a:prstGeom prst="rect">
            <a:avLst/>
          </a:prstGeom>
          <a:noFill/>
          <a:ln w="9525">
            <a:solidFill>
              <a:schemeClr val="tx1"/>
            </a:solidFill>
            <a:miter lim="800000"/>
            <a:headEnd/>
            <a:tailEnd/>
          </a:ln>
          <a:effectLst/>
        </p:spPr>
      </p:pic>
      <p:sp>
        <p:nvSpPr>
          <p:cNvPr id="10" name="TextBox 9"/>
          <p:cNvSpPr txBox="1"/>
          <p:nvPr/>
        </p:nvSpPr>
        <p:spPr>
          <a:xfrm>
            <a:off x="444624" y="5487037"/>
            <a:ext cx="4487416" cy="954107"/>
          </a:xfrm>
          <a:prstGeom prst="rect">
            <a:avLst/>
          </a:prstGeom>
          <a:noFill/>
        </p:spPr>
        <p:txBody>
          <a:bodyPr wrap="square" rtlCol="0">
            <a:spAutoFit/>
          </a:bodyPr>
          <a:lstStyle/>
          <a:p>
            <a:r>
              <a:rPr lang="es-ES" sz="1400" dirty="0" smtClean="0">
                <a:solidFill>
                  <a:schemeClr val="tx2"/>
                </a:solidFill>
              </a:rPr>
              <a:t>Genitales ambiguos en una persona de sexo femenino 46XX con hiperplasia suprarrenal virilizante. El clítoris está agrandado, se asemeja a un pene corto con hipospadias, y los labios están rugosos asemejándose al escroto.</a:t>
            </a:r>
            <a:endParaRPr lang="es-ES" sz="1400" dirty="0">
              <a:solidFill>
                <a:schemeClr val="tx2"/>
              </a:solidFill>
            </a:endParaRPr>
          </a:p>
        </p:txBody>
      </p:sp>
      <p:pic>
        <p:nvPicPr>
          <p:cNvPr id="8" name="Picture 2" descr="Foto que muestra hipospadias penoescrotal" title="Foto de hipospadias penoescrot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26079" y="3358151"/>
            <a:ext cx="1414273" cy="2128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68143" y="5548590"/>
            <a:ext cx="3063131" cy="369332"/>
          </a:xfrm>
          <a:prstGeom prst="rect">
            <a:avLst/>
          </a:prstGeom>
          <a:noFill/>
        </p:spPr>
        <p:txBody>
          <a:bodyPr wrap="square" rtlCol="0">
            <a:spAutoFit/>
          </a:bodyPr>
          <a:lstStyle/>
          <a:p>
            <a:r>
              <a:rPr lang="es-ES" dirty="0" smtClean="0">
                <a:solidFill>
                  <a:schemeClr val="tx2"/>
                </a:solidFill>
              </a:rPr>
              <a:t>Hipospadias penoescrotal</a:t>
            </a:r>
            <a:endParaRPr lang="es-ES" dirty="0">
              <a:solidFill>
                <a:schemeClr val="tx2"/>
              </a:solidFill>
            </a:endParaRPr>
          </a:p>
        </p:txBody>
      </p:sp>
      <p:sp>
        <p:nvSpPr>
          <p:cNvPr id="4" name="TextBox 3"/>
          <p:cNvSpPr txBox="1"/>
          <p:nvPr/>
        </p:nvSpPr>
        <p:spPr>
          <a:xfrm>
            <a:off x="5213901" y="5917922"/>
            <a:ext cx="3900773" cy="461665"/>
          </a:xfrm>
          <a:prstGeom prst="rect">
            <a:avLst/>
          </a:prstGeom>
          <a:noFill/>
        </p:spPr>
        <p:txBody>
          <a:bodyPr wrap="square" rtlCol="0">
            <a:spAutoFit/>
          </a:bodyPr>
          <a:lstStyle/>
          <a:p>
            <a:r>
              <a:rPr lang="es-ES" sz="1200" dirty="0">
                <a:solidFill>
                  <a:schemeClr val="tx2"/>
                </a:solidFill>
              </a:rPr>
              <a:t>Fotografía cortesía de</a:t>
            </a:r>
            <a:r>
              <a:t/>
            </a:r>
            <a:br/>
            <a:r>
              <a:rPr lang="es-ES" sz="1200" dirty="0">
                <a:solidFill>
                  <a:schemeClr val="tx2"/>
                </a:solidFill>
              </a:rPr>
              <a:t>http://www.pediatricurologybook.com/hypospadias.html.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s-ES" sz="1000" dirty="0">
              <a:solidFill>
                <a:schemeClr val="tx2"/>
              </a:solidFill>
              <a:latin typeface="Calibri" pitchFamily="34" charset="0"/>
              <a:cs typeface="+mn-cs"/>
            </a:endParaRPr>
          </a:p>
        </p:txBody>
      </p:sp>
      <p:sp>
        <p:nvSpPr>
          <p:cNvPr id="9218" name="Titolo 1"/>
          <p:cNvSpPr>
            <a:spLocks noGrp="1"/>
          </p:cNvSpPr>
          <p:nvPr>
            <p:ph type="title"/>
          </p:nvPr>
        </p:nvSpPr>
        <p:spPr/>
        <p:txBody>
          <a:bodyPr>
            <a:normAutofit/>
          </a:bodyPr>
          <a:lstStyle/>
          <a:p>
            <a:r>
              <a:rPr lang="es-ES" sz="3200" b="1" dirty="0" smtClean="0">
                <a:solidFill>
                  <a:schemeClr val="tx2"/>
                </a:solidFill>
              </a:rPr>
              <a:t>Diagnóstico</a:t>
            </a:r>
            <a:endParaRPr lang="es-ES" sz="3200" dirty="0" smtClean="0">
              <a:solidFill>
                <a:schemeClr val="tx2"/>
              </a:solidFill>
            </a:endParaRPr>
          </a:p>
        </p:txBody>
      </p:sp>
      <p:sp>
        <p:nvSpPr>
          <p:cNvPr id="9219" name="Rettangolo 2"/>
          <p:cNvSpPr>
            <a:spLocks noChangeArrowheads="1"/>
          </p:cNvSpPr>
          <p:nvPr/>
        </p:nvSpPr>
        <p:spPr bwMode="auto">
          <a:xfrm>
            <a:off x="539553" y="1772816"/>
            <a:ext cx="8136902" cy="1323439"/>
          </a:xfrm>
          <a:prstGeom prst="rect">
            <a:avLst/>
          </a:prstGeom>
          <a:solidFill>
            <a:schemeClr val="tx2">
              <a:lumMod val="20000"/>
              <a:lumOff val="80000"/>
            </a:schemeClr>
          </a:solidFill>
          <a:ln w="9525">
            <a:solidFill>
              <a:srgbClr val="002060"/>
            </a:solidFill>
            <a:miter lim="800000"/>
            <a:headEnd/>
            <a:tailEnd/>
          </a:ln>
        </p:spPr>
        <p:txBody>
          <a:bodyPr wrap="square">
            <a:spAutoFit/>
          </a:bodyPr>
          <a:lstStyle/>
          <a:p>
            <a:r>
              <a:rPr lang="es-ES" sz="2000" dirty="0">
                <a:solidFill>
                  <a:schemeClr val="tx2"/>
                </a:solidFill>
              </a:rPr>
              <a:t>El </a:t>
            </a:r>
            <a:r>
              <a:rPr lang="es-ES" sz="2000" b="1" dirty="0">
                <a:solidFill>
                  <a:schemeClr val="tx2"/>
                </a:solidFill>
              </a:rPr>
              <a:t>hipospadias</a:t>
            </a:r>
            <a:r>
              <a:rPr lang="es-ES" sz="2000" dirty="0">
                <a:solidFill>
                  <a:schemeClr val="tx2"/>
                </a:solidFill>
              </a:rPr>
              <a:t> es, por lo general, fácilmente reconocible con un examen físico al momento del nacimiento o con una autopsia. Sin embargo, sin un examen cuidadoso del pene, los casos menos graves pueden pasar desapercibidos. </a:t>
            </a:r>
          </a:p>
        </p:txBody>
      </p:sp>
      <p:sp>
        <p:nvSpPr>
          <p:cNvPr id="9220" name="Rettangolo 3"/>
          <p:cNvSpPr>
            <a:spLocks noChangeArrowheads="1"/>
          </p:cNvSpPr>
          <p:nvPr/>
        </p:nvSpPr>
        <p:spPr bwMode="auto">
          <a:xfrm>
            <a:off x="539552" y="3710921"/>
            <a:ext cx="8136903" cy="1323439"/>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r>
              <a:rPr lang="es-ES" sz="2000" b="1" dirty="0" smtClean="0">
                <a:solidFill>
                  <a:schemeClr val="tx2"/>
                </a:solidFill>
                <a:latin typeface="+mj-lt"/>
              </a:rPr>
              <a:t>Los diagnósticos prenatales deben confirmarse posnatalmente.</a:t>
            </a:r>
          </a:p>
          <a:p>
            <a:r>
              <a:rPr lang="es-ES" sz="2000" dirty="0" smtClean="0">
                <a:solidFill>
                  <a:schemeClr val="tx2"/>
                </a:solidFill>
                <a:latin typeface="+mj-lt"/>
              </a:rPr>
              <a:t>Aunque los casos más graves de hipospadias pueden diagnosticarse con ecografías prenatales, no deben incluirse en los datos de vigilancia sin una confirmación posnatal. </a:t>
            </a:r>
            <a:endParaRPr lang="es-ES" sz="2000" dirty="0">
              <a:solidFill>
                <a:schemeClr val="tx2"/>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Hipospadias</a:t>
            </a:r>
            <a:r>
              <a:rPr lang="es-ES" smtClean="0"/>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Consejos para la notificación</a:t>
            </a:r>
            <a:endParaRPr lang="es-ES" sz="3200" b="1" dirty="0">
              <a:solidFill>
                <a:schemeClr val="tx2"/>
              </a:solidFill>
            </a:endParaRPr>
          </a:p>
        </p:txBody>
      </p:sp>
      <p:sp>
        <p:nvSpPr>
          <p:cNvPr id="3" name="Segnaposto contenuto 2"/>
          <p:cNvSpPr>
            <a:spLocks noGrp="1"/>
          </p:cNvSpPr>
          <p:nvPr>
            <p:ph idx="1"/>
          </p:nvPr>
        </p:nvSpPr>
        <p:spPr>
          <a:xfrm>
            <a:off x="457200" y="1600200"/>
            <a:ext cx="8229600" cy="3556992"/>
          </a:xfrm>
        </p:spPr>
        <p:txBody>
          <a:bodyPr>
            <a:normAutofit fontScale="70000" lnSpcReduction="20000"/>
          </a:bodyPr>
          <a:lstStyle/>
          <a:p>
            <a:pPr>
              <a:spcAft>
                <a:spcPts val="1800"/>
              </a:spcAft>
              <a:buClr>
                <a:schemeClr val="tx2"/>
              </a:buClr>
            </a:pPr>
            <a:r>
              <a:rPr lang="es-ES" dirty="0" smtClean="0">
                <a:solidFill>
                  <a:schemeClr val="tx2"/>
                </a:solidFill>
              </a:rPr>
              <a:t>Especificar el subtipo del defecto</a:t>
            </a:r>
          </a:p>
          <a:p>
            <a:pPr>
              <a:spcAft>
                <a:spcPts val="1800"/>
              </a:spcAft>
              <a:buClr>
                <a:schemeClr val="tx2"/>
              </a:buClr>
            </a:pPr>
            <a:r>
              <a:rPr lang="es-ES" dirty="0" smtClean="0">
                <a:solidFill>
                  <a:schemeClr val="tx2"/>
                </a:solidFill>
              </a:rPr>
              <a:t>No excluir el hipospadias leve (glandular y coronal)</a:t>
            </a:r>
          </a:p>
          <a:p>
            <a:pPr>
              <a:spcAft>
                <a:spcPts val="1800"/>
              </a:spcAft>
              <a:buClr>
                <a:schemeClr val="tx2"/>
              </a:buClr>
            </a:pPr>
            <a:r>
              <a:rPr lang="es-ES" dirty="0" smtClean="0">
                <a:solidFill>
                  <a:schemeClr val="tx2"/>
                </a:solidFill>
              </a:rPr>
              <a:t>Usar </a:t>
            </a:r>
            <a:r>
              <a:rPr lang="es-ES" b="1" i="1" u="sng" dirty="0" smtClean="0">
                <a:solidFill>
                  <a:schemeClr val="tx2"/>
                </a:solidFill>
              </a:rPr>
              <a:t>dibujos estándares</a:t>
            </a:r>
            <a:r>
              <a:rPr lang="es-ES" dirty="0" smtClean="0">
                <a:solidFill>
                  <a:schemeClr val="tx2"/>
                </a:solidFill>
              </a:rPr>
              <a:t> para especificar la ubicación de la abertura uretral y, si fuera posible, tomar una fotografía</a:t>
            </a:r>
          </a:p>
          <a:p>
            <a:pPr>
              <a:spcAft>
                <a:spcPts val="1800"/>
              </a:spcAft>
              <a:buClr>
                <a:schemeClr val="tx2"/>
              </a:buClr>
            </a:pPr>
            <a:r>
              <a:rPr lang="es-ES" dirty="0" smtClean="0">
                <a:solidFill>
                  <a:schemeClr val="tx2"/>
                </a:solidFill>
              </a:rPr>
              <a:t>Reportar los hallazgos observados en la cirugía o en la autopsia</a:t>
            </a:r>
          </a:p>
          <a:p>
            <a:pPr>
              <a:spcAft>
                <a:spcPts val="1800"/>
              </a:spcAft>
              <a:buClr>
                <a:schemeClr val="tx2"/>
              </a:buClr>
            </a:pPr>
            <a:r>
              <a:rPr lang="es-ES" dirty="0" smtClean="0">
                <a:solidFill>
                  <a:schemeClr val="tx2"/>
                </a:solidFill>
              </a:rPr>
              <a:t>Describir todas las malformaciones adicionales, si las hubiera</a:t>
            </a:r>
            <a:endParaRPr lang="es-ES"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761</TotalTime>
  <Words>2180</Words>
  <Application>Microsoft Office PowerPoint</Application>
  <PresentationFormat>On-screen Show (4:3)</PresentationFormat>
  <Paragraphs>133</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Myriad Web Pro</vt:lpstr>
      <vt:lpstr>Tahoma</vt:lpstr>
      <vt:lpstr>Wingdings</vt:lpstr>
      <vt:lpstr>Tema di Office</vt:lpstr>
      <vt:lpstr>NCHHSTP_PPT_dark(</vt:lpstr>
      <vt:lpstr>Logotipos</vt:lpstr>
      <vt:lpstr>Objetivos del aprendizaje</vt:lpstr>
      <vt:lpstr>Hipospadias: Definición</vt:lpstr>
      <vt:lpstr>Subtipos clínicos</vt:lpstr>
      <vt:lpstr>Principales características</vt:lpstr>
      <vt:lpstr>Características clínicas</vt:lpstr>
      <vt:lpstr>Características clínicas adicionales</vt:lpstr>
      <vt:lpstr>Diagnóstico</vt:lpstr>
      <vt:lpstr>Consejos para la notificación</vt:lpstr>
      <vt:lpstr>Características epidemiológicas seleccionadas</vt:lpstr>
      <vt:lpstr>Lista y codificación de hipospadias en la CIE-10 RCPCH</vt:lpstr>
      <vt:lpstr>Consejos para la codificación</vt:lpstr>
      <vt:lpstr>Referencias</vt:lpstr>
      <vt:lpstr>¿Preguntas?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Atresia and Tracheoesophageal Fistula</dc:title>
  <dc:creator>Pierpaolo</dc:creator>
  <cp:lastModifiedBy>Teachout, Emily (CDC/ONDIEH/NCBDDD) (CTR)</cp:lastModifiedBy>
  <cp:revision>103</cp:revision>
  <dcterms:created xsi:type="dcterms:W3CDTF">2014-04-28T15:17:01Z</dcterms:created>
  <dcterms:modified xsi:type="dcterms:W3CDTF">2016-12-09T21:07:49Z</dcterms:modified>
</cp:coreProperties>
</file>