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347" r:id="rId4"/>
    <p:sldId id="257" r:id="rId5"/>
    <p:sldId id="320" r:id="rId6"/>
    <p:sldId id="342" r:id="rId7"/>
    <p:sldId id="259" r:id="rId8"/>
    <p:sldId id="314" r:id="rId9"/>
    <p:sldId id="260" r:id="rId10"/>
    <p:sldId id="326" r:id="rId11"/>
    <p:sldId id="327" r:id="rId12"/>
    <p:sldId id="328" r:id="rId13"/>
    <p:sldId id="357" r:id="rId14"/>
    <p:sldId id="349" r:id="rId15"/>
    <p:sldId id="329" r:id="rId16"/>
    <p:sldId id="358" r:id="rId17"/>
    <p:sldId id="331" r:id="rId18"/>
    <p:sldId id="333" r:id="rId19"/>
    <p:sldId id="334" r:id="rId20"/>
    <p:sldId id="335" r:id="rId21"/>
    <p:sldId id="360" r:id="rId22"/>
    <p:sldId id="361" r:id="rId23"/>
    <p:sldId id="362" r:id="rId24"/>
    <p:sldId id="363" r:id="rId25"/>
    <p:sldId id="337" r:id="rId26"/>
    <p:sldId id="338" r:id="rId27"/>
    <p:sldId id="339" r:id="rId28"/>
    <p:sldId id="340" r:id="rId29"/>
    <p:sldId id="341" r:id="rId3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Duke, Charles (Wes) (CDC/ONDIEH/NCBDDD)" initials="DC((" lastIdx="4" clrIdx="6">
    <p:extLst>
      <p:ext uri="{19B8F6BF-5375-455C-9EA6-DF929625EA0E}">
        <p15:presenceInfo xmlns:p15="http://schemas.microsoft.com/office/powerpoint/2012/main" userId="S-1-5-21-1207783550-2075000910-922709458-183717" providerId="AD"/>
      </p:ext>
    </p:extLst>
  </p:cmAuthor>
  <p:cmAuthor id="1" name="Valencia, Diana (CDC/ONDIEH/NCBDDD)" initials="VD(" lastIdx="10" clrIdx="0">
    <p:extLst>
      <p:ext uri="{19B8F6BF-5375-455C-9EA6-DF929625EA0E}">
        <p15:presenceInfo xmlns:p15="http://schemas.microsoft.com/office/powerpoint/2012/main" userId="S-1-5-21-1207783550-2075000910-922709458-314208" providerId="AD"/>
      </p:ext>
    </p:extLst>
  </p:cmAuthor>
  <p:cmAuthor id="8" name="O'Leary, Leslie (CDC/ONDIEH/NCBDDD)" initials="OL(" lastIdx="51" clrIdx="7">
    <p:extLst>
      <p:ext uri="{19B8F6BF-5375-455C-9EA6-DF929625EA0E}">
        <p15:presenceInfo xmlns:p15="http://schemas.microsoft.com/office/powerpoint/2012/main" userId="S-1-5-21-1207783550-2075000910-922709458-183660" providerId="AD"/>
      </p:ext>
    </p:extLst>
  </p:cmAuthor>
  <p:cmAuthor id="2" name="Frias, Jaime (CDC/ONDIEH/NCBDDD) (CTR)" initials="FJ((" lastIdx="15" clrIdx="1">
    <p:extLst>
      <p:ext uri="{19B8F6BF-5375-455C-9EA6-DF929625EA0E}">
        <p15:presenceInfo xmlns:p15="http://schemas.microsoft.com/office/powerpoint/2012/main" userId="S-1-5-21-1207783550-2075000910-922709458-183627" providerId="AD"/>
      </p:ext>
    </p:extLst>
  </p:cmAuthor>
  <p:cmAuthor id="9" name="TColarusso" initials="TC" lastIdx="25" clrIdx="8">
    <p:extLst>
      <p:ext uri="{19B8F6BF-5375-455C-9EA6-DF929625EA0E}">
        <p15:presenceInfo xmlns:p15="http://schemas.microsoft.com/office/powerpoint/2012/main" userId="TColarusso" providerId="None"/>
      </p:ext>
    </p:extLst>
  </p:cmAuthor>
  <p:cmAuthor id="3" name="Flores, Alina (CDC/ONDIEH/NCBDDD)" initials="FA(" lastIdx="12" clrIdx="2">
    <p:extLst>
      <p:ext uri="{19B8F6BF-5375-455C-9EA6-DF929625EA0E}">
        <p15:presenceInfo xmlns:p15="http://schemas.microsoft.com/office/powerpoint/2012/main" userId="S-1-5-21-1207783550-2075000910-922709458-183685" providerId="AD"/>
      </p:ext>
    </p:extLst>
  </p:cmAuthor>
  <p:cmAuthor id="10" name="Stuart K. Shapira" initials="SKS" lastIdx="28" clrIdx="9">
    <p:extLst>
      <p:ext uri="{19B8F6BF-5375-455C-9EA6-DF929625EA0E}">
        <p15:presenceInfo xmlns:p15="http://schemas.microsoft.com/office/powerpoint/2012/main" userId="Stuart K. Shapira" providerId="None"/>
      </p:ext>
    </p:extLst>
  </p:cmAuthor>
  <p:cmAuthor id="4" name="Mike Cannon" initials="MC" lastIdx="20" clrIdx="3">
    <p:extLst>
      <p:ext uri="{19B8F6BF-5375-455C-9EA6-DF929625EA0E}">
        <p15:presenceInfo xmlns:p15="http://schemas.microsoft.com/office/powerpoint/2012/main" userId="Mike Cannon" providerId="None"/>
      </p:ext>
    </p:extLst>
  </p:cmAuthor>
  <p:cmAuthor id="5" name="Sniezek, Joe (CDC/ONDIEH/NCBDDD)" initials="SJ(" lastIdx="2" clrIdx="4">
    <p:extLst>
      <p:ext uri="{19B8F6BF-5375-455C-9EA6-DF929625EA0E}">
        <p15:presenceInfo xmlns:p15="http://schemas.microsoft.com/office/powerpoint/2012/main" userId="S-1-5-21-1207783550-2075000910-922709458-202407" providerId="AD"/>
      </p:ext>
    </p:extLst>
  </p:cmAuthor>
  <p:cmAuthor id="6" name="Hunter, Karen (CDC/ONDIEH/NCBDDD)" initials="HK(" lastIdx="2" clrIdx="5">
    <p:extLst>
      <p:ext uri="{19B8F6BF-5375-455C-9EA6-DF929625EA0E}">
        <p15:presenceInfo xmlns:p15="http://schemas.microsoft.com/office/powerpoint/2012/main" userId="S-1-5-21-1207783550-2075000910-922709458-19719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7" autoAdjust="0"/>
    <p:restoredTop sz="82765" autoAdjust="0"/>
  </p:normalViewPr>
  <p:slideViewPr>
    <p:cSldViewPr snapToGrid="0">
      <p:cViewPr varScale="1">
        <p:scale>
          <a:sx n="60" d="100"/>
          <a:sy n="60" d="100"/>
        </p:scale>
        <p:origin x="53" y="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7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DDADDE5-67B5-4C8A-B9C6-9DE4CA9F995B}" type="datetimeFigureOut">
              <a:rPr lang="en-US" smtClean="0"/>
              <a:pPr/>
              <a:t>1/4/2017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56CDA2-F06E-4F50-9D9F-342EF9FE956A}" type="slidenum">
              <a:rPr lang="en-US" smtClean="0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63383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BAA53CC-6296-47A6-B9AC-C6458A9CB3E4}" type="datetimeFigureOut">
              <a:rPr lang="en-US"/>
              <a:pPr/>
              <a:t>1/4/2017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82C5F7-54A0-4D29-A788-23C16751D424}" type="slidenum">
              <a:rPr lang="en-US"/>
              <a:pPr/>
              <a:t>‹#›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0534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Bienvenidos.</a:t>
            </a:r>
          </a:p>
          <a:p>
            <a:r>
              <a:rPr lang="es-ES" dirty="0" smtClean="0"/>
              <a:t>El propósito de este módulo de capacitación es hacer posible que los participantes examinen con confianza a un recién nacido y que identifiquen y notifiquen de manera correcta las anomalías congénitas externas mayores.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2C5F7-54A0-4D29-A788-23C16751D424}" type="slidenum">
              <a:rPr lang="en-US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46008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C4E18E-D0E4-43E2-8A4A-4E00E99224DB}" type="slidenum">
              <a:rPr lang="it-IT" smtClean="0"/>
              <a:pPr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19190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Enlace original para los dos dibujos: http://design.tutsplus.com/tutorials/how-to-illustrate-dynamic-hair-using-adobe-illustrators-paintbrush-tool--vector-3846</a:t>
            </a:r>
            <a:endParaRPr lang="es-E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3CE9D-18C1-4EE5-AEA2-0CC63191A76A}" type="slidenum">
              <a:rPr lang="it-IT" smtClean="0"/>
              <a:pPr>
                <a:defRPr/>
              </a:pPr>
              <a:t>16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03364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2C5F7-54A0-4D29-A788-23C16751D424}" type="slidenum">
              <a:rPr lang="en-U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7713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3CE9D-18C1-4EE5-AEA2-0CC63191A76A}" type="slidenum">
              <a:rPr lang="it-IT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8323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Modificado de Bedard T, Lowry RB, Sibbald B, Kiefer GN, Metcalfe A. Congenital limb deficiencies in Alberta-a review of 33 years (1980-2012) from the Alberta Congenital Anomalies Surveillance System (ACASS). Am J Med Genet A. 2015 Nov;167A(11):2599-609.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2C5F7-54A0-4D29-A788-23C16751D424}" type="slidenum">
              <a:rPr lang="en-US" smtClean="0"/>
              <a:pPr/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36852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Modificado de Bedard T, Lowry RB, Sibbald B, Kiefer GN, Metcalfe A. Congenital limb deficiencies in Alberta-a review of 33 years (1980-2012) from the Alberta Congenital Anomalies Surveillance System (ACASS). Am J Med Genet A. 2015 Nov;167A(11):2599-609.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2C5F7-54A0-4D29-A788-23C16751D424}" type="slidenum">
              <a:rPr lang="en-US" smtClean="0"/>
              <a:pPr/>
              <a:t>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95954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Modificado de Bedard T, Lowry RB, Sibbald B, Kiefer GN, Metcalfe A. Congenital limb deficiencies in Alberta-a review of 33 years (1980-2012) from the Alberta Congenital Anomalies Surveillance System (ACASS). Am J Med Genet A. 2015 Nov;167A(11):2599-609.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2C5F7-54A0-4D29-A788-23C16751D424}" type="slidenum">
              <a:rPr lang="en-US" smtClean="0"/>
              <a:pPr/>
              <a:t>23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154987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200" dirty="0" smtClean="0"/>
              <a:t>Modificado de Bedard T, Lowry RB, Sibbald B, Kiefer GN, Metcalfe A. Congenital limb deficiencies in Alberta-a review of 33 years (1980-2012) from the Alberta Congenital Anomalies Surveillance System (ACASS). Am J Med Genet A. 2015 Nov;167A(11):2599-609.</a:t>
            </a:r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2C5F7-54A0-4D29-A788-23C16751D424}" type="slidenum">
              <a:rPr lang="en-US" smtClean="0"/>
              <a:pPr/>
              <a:t>24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362297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3CE9D-18C1-4EE5-AEA2-0CC63191A76A}" type="slidenum">
              <a:rPr lang="it-IT" smtClean="0"/>
              <a:pPr>
                <a:defRPr/>
              </a:pPr>
              <a:t>26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38617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93CE9D-18C1-4EE5-AEA2-0CC63191A76A}" type="slidenum">
              <a:rPr lang="it-IT" smtClean="0"/>
              <a:pPr>
                <a:defRPr/>
              </a:pPr>
              <a:t>27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6433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2C5F7-54A0-4D29-A788-23C16751D424}" type="slidenum">
              <a:rPr lang="en-US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915253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6B8AB-D69F-402B-8992-A4CD209A17E0}" type="slidenum">
              <a:rPr lang="en-US" smtClean="0">
                <a:latin typeface="Arial" pitchFamily="34" charset="0"/>
              </a:rPr>
              <a:pPr/>
              <a:t>29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84028" y="8829678"/>
            <a:ext cx="297242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68" tIns="46435" rIns="92868" bIns="46435" anchor="b"/>
          <a:lstStyle/>
          <a:p>
            <a:pPr algn="r" defTabSz="928773"/>
            <a:fld id="{5E9961A3-DFFA-432D-AEE1-D386FBF642B9}" type="slidenum">
              <a:rPr lang="en-US" sz="1200"/>
              <a:pPr algn="r" defTabSz="928773"/>
              <a:t>29</a:t>
            </a:fld>
            <a:endParaRPr lang="es-ES" sz="1200" dirty="0"/>
          </a:p>
        </p:txBody>
      </p:sp>
      <p:sp>
        <p:nvSpPr>
          <p:cNvPr id="133124" name="Rectangle 7"/>
          <p:cNvSpPr txBox="1">
            <a:spLocks noGrp="1" noChangeArrowheads="1"/>
          </p:cNvSpPr>
          <p:nvPr/>
        </p:nvSpPr>
        <p:spPr bwMode="auto">
          <a:xfrm>
            <a:off x="3884028" y="8829678"/>
            <a:ext cx="297242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68" tIns="46435" rIns="92868" bIns="46435" anchor="b"/>
          <a:lstStyle/>
          <a:p>
            <a:pPr algn="r" defTabSz="928773"/>
            <a:fld id="{2FC93113-AA6F-4001-B057-4CFD27230471}" type="slidenum">
              <a:rPr lang="en-US" sz="1200"/>
              <a:pPr algn="r" defTabSz="928773"/>
              <a:t>29</a:t>
            </a:fld>
            <a:endParaRPr lang="es-ES" sz="1200" dirty="0"/>
          </a:p>
        </p:txBody>
      </p:sp>
      <p:sp>
        <p:nvSpPr>
          <p:cNvPr id="133125" name="Rectangle 7"/>
          <p:cNvSpPr txBox="1">
            <a:spLocks noGrp="1" noChangeArrowheads="1"/>
          </p:cNvSpPr>
          <p:nvPr/>
        </p:nvSpPr>
        <p:spPr bwMode="auto">
          <a:xfrm>
            <a:off x="3884028" y="8829678"/>
            <a:ext cx="297242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68" tIns="46435" rIns="92868" bIns="46435" anchor="b"/>
          <a:lstStyle/>
          <a:p>
            <a:pPr algn="r" defTabSz="928773"/>
            <a:fld id="{AA1A8A80-9510-4A01-81C0-55D6830D0233}" type="slidenum">
              <a:rPr lang="en-US" sz="1200"/>
              <a:pPr algn="r" defTabSz="928773"/>
              <a:t>29</a:t>
            </a:fld>
            <a:endParaRPr lang="es-ES" sz="1200" dirty="0"/>
          </a:p>
        </p:txBody>
      </p:sp>
      <p:sp>
        <p:nvSpPr>
          <p:cNvPr id="133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692150"/>
            <a:ext cx="4645025" cy="3484563"/>
          </a:xfrm>
          <a:ln/>
        </p:spPr>
      </p:sp>
      <p:sp>
        <p:nvSpPr>
          <p:cNvPr id="133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881" y="4535491"/>
            <a:ext cx="6048893" cy="4183062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mtClean="0"/>
              <a:t> </a:t>
            </a:r>
            <a:endParaRPr lang="es-ES" b="1" dirty="0" smtClean="0">
              <a:solidFill>
                <a:schemeClr val="bg2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endParaRPr lang="es-E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60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2C5F7-54A0-4D29-A788-23C16751D424}" type="slidenum">
              <a:rPr lang="en-US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1935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2C5F7-54A0-4D29-A788-23C16751D424}" type="slidenum">
              <a:rPr lang="en-US"/>
              <a:pPr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4868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. 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2C5F7-54A0-4D29-A788-23C16751D424}" type="slidenum">
              <a:rPr lang="en-US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773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smtClean="0"/>
              <a:t>.  </a:t>
            </a:r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2C5F7-54A0-4D29-A788-23C16751D424}" type="slidenum">
              <a:rPr lang="en-US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307856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2C5F7-54A0-4D29-A788-23C16751D424}" type="slidenum">
              <a:rPr lang="en-US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962673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82C5F7-54A0-4D29-A788-23C16751D424}" type="slidenum">
              <a:rPr lang="en-U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21244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0A6B8AB-D69F-402B-8992-A4CD209A17E0}" type="slidenum">
              <a:rPr lang="en-US" smtClean="0">
                <a:latin typeface="Arial" pitchFamily="34" charset="0"/>
              </a:rPr>
              <a:pPr/>
              <a:t>13</a:t>
            </a:fld>
            <a:endParaRPr lang="es-ES" dirty="0" smtClean="0">
              <a:latin typeface="Arial" pitchFamily="34" charset="0"/>
            </a:endParaRPr>
          </a:p>
        </p:txBody>
      </p:sp>
      <p:sp>
        <p:nvSpPr>
          <p:cNvPr id="133123" name="Rectangle 7"/>
          <p:cNvSpPr txBox="1">
            <a:spLocks noGrp="1" noChangeArrowheads="1"/>
          </p:cNvSpPr>
          <p:nvPr/>
        </p:nvSpPr>
        <p:spPr bwMode="auto">
          <a:xfrm>
            <a:off x="3884028" y="8829678"/>
            <a:ext cx="297242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68" tIns="46435" rIns="92868" bIns="46435" anchor="b"/>
          <a:lstStyle/>
          <a:p>
            <a:pPr algn="r" defTabSz="928773"/>
            <a:fld id="{5E9961A3-DFFA-432D-AEE1-D386FBF642B9}" type="slidenum">
              <a:rPr lang="en-US" sz="1200"/>
              <a:pPr algn="r" defTabSz="928773"/>
              <a:t>13</a:t>
            </a:fld>
            <a:endParaRPr lang="es-ES" sz="1200" dirty="0"/>
          </a:p>
        </p:txBody>
      </p:sp>
      <p:sp>
        <p:nvSpPr>
          <p:cNvPr id="133124" name="Rectangle 7"/>
          <p:cNvSpPr txBox="1">
            <a:spLocks noGrp="1" noChangeArrowheads="1"/>
          </p:cNvSpPr>
          <p:nvPr/>
        </p:nvSpPr>
        <p:spPr bwMode="auto">
          <a:xfrm>
            <a:off x="3884028" y="8829678"/>
            <a:ext cx="297242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68" tIns="46435" rIns="92868" bIns="46435" anchor="b"/>
          <a:lstStyle/>
          <a:p>
            <a:pPr algn="r" defTabSz="928773"/>
            <a:fld id="{2FC93113-AA6F-4001-B057-4CFD27230471}" type="slidenum">
              <a:rPr lang="en-US" sz="1200"/>
              <a:pPr algn="r" defTabSz="928773"/>
              <a:t>13</a:t>
            </a:fld>
            <a:endParaRPr lang="es-ES" sz="1200" dirty="0"/>
          </a:p>
        </p:txBody>
      </p:sp>
      <p:sp>
        <p:nvSpPr>
          <p:cNvPr id="133125" name="Rectangle 7"/>
          <p:cNvSpPr txBox="1">
            <a:spLocks noGrp="1" noChangeArrowheads="1"/>
          </p:cNvSpPr>
          <p:nvPr/>
        </p:nvSpPr>
        <p:spPr bwMode="auto">
          <a:xfrm>
            <a:off x="3884028" y="8829678"/>
            <a:ext cx="2972422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68" tIns="46435" rIns="92868" bIns="46435" anchor="b"/>
          <a:lstStyle/>
          <a:p>
            <a:pPr algn="r" defTabSz="928773"/>
            <a:fld id="{AA1A8A80-9510-4A01-81C0-55D6830D0233}" type="slidenum">
              <a:rPr lang="en-US" sz="1200"/>
              <a:pPr algn="r" defTabSz="928773"/>
              <a:t>13</a:t>
            </a:fld>
            <a:endParaRPr lang="es-ES" sz="1200" dirty="0"/>
          </a:p>
        </p:txBody>
      </p:sp>
      <p:sp>
        <p:nvSpPr>
          <p:cNvPr id="133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9025" y="692150"/>
            <a:ext cx="4645025" cy="3484563"/>
          </a:xfrm>
          <a:ln/>
        </p:spPr>
      </p:sp>
      <p:sp>
        <p:nvSpPr>
          <p:cNvPr id="133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881" y="4535491"/>
            <a:ext cx="6048893" cy="4183062"/>
          </a:xfrm>
          <a:noFill/>
          <a:ln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s-ES" smtClean="0"/>
              <a:t> </a:t>
            </a:r>
            <a:endParaRPr lang="es-ES" b="1" dirty="0" smtClean="0">
              <a:solidFill>
                <a:schemeClr val="bg2"/>
              </a:solidFill>
              <a:latin typeface="Arial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tx1"/>
              </a:buClr>
              <a:buSzPct val="80000"/>
              <a:buFont typeface="Wingdings" pitchFamily="2" charset="2"/>
              <a:buChar char="q"/>
              <a:defRPr/>
            </a:pPr>
            <a:endParaRPr lang="es-E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828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0A8C1-233B-4F1D-A478-26B82BEE2951}" type="datetime1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9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2BB22-5982-4CE8-AE10-F0CE8D477B8D}" type="datetime1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538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458A-1804-41DA-BCF2-BE2E2EBB6C61}" type="datetime1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8786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15921-4D95-452F-9B72-319DAE177D7A}" type="datetime1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633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FE92D-BE12-457A-8CB8-7D5D6E2139D4}" type="datetime1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487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407EE-D79C-41E1-9F18-AD7B2A36DE09}" type="datetime1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56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CE638-E0D7-46C7-97F9-E5F3C5DAF415}" type="datetime1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971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4B9F7-26AD-484D-B14D-60A33D4218D4}" type="datetime1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6277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9ADF3-606E-46F4-B54A-697F95A25D2E}" type="datetime1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834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A99AF-CB9F-45D4-B88E-31D9254317DB}" type="datetime1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647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632E-43D7-441F-9B02-CEA6D207EFC5}" type="datetime1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82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6B9E0-9D7D-419A-82EF-A3364E7E6A34}" type="datetime1">
              <a:rPr lang="en-US" smtClean="0"/>
              <a:pPr/>
              <a:t>1/4/2017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04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esentation Title"/>
          <p:cNvSpPr>
            <a:spLocks noGrp="1"/>
          </p:cNvSpPr>
          <p:nvPr>
            <p:ph type="ctrTitle"/>
          </p:nvPr>
        </p:nvSpPr>
        <p:spPr>
          <a:xfrm>
            <a:off x="706119" y="1817078"/>
            <a:ext cx="7772400" cy="1027796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rgbClr val="002060"/>
                </a:solidFill>
                <a:latin typeface="+mn-lt"/>
              </a:rPr>
              <a:t>Examen del recién nacido</a:t>
            </a:r>
          </a:p>
        </p:txBody>
      </p:sp>
      <p:sp>
        <p:nvSpPr>
          <p:cNvPr id="3" name="Presentation Topic"/>
          <p:cNvSpPr>
            <a:spLocks noGrp="1"/>
          </p:cNvSpPr>
          <p:nvPr>
            <p:ph type="subTitle" idx="1"/>
          </p:nvPr>
        </p:nvSpPr>
        <p:spPr>
          <a:xfrm>
            <a:off x="1143000" y="3242497"/>
            <a:ext cx="6858000" cy="1683931"/>
          </a:xfrm>
        </p:spPr>
        <p:txBody>
          <a:bodyPr vert="horz" lIns="68580" tIns="34290" rIns="68580" bIns="34290" rtlCol="0" anchor="t">
            <a:normAutofit/>
          </a:bodyPr>
          <a:lstStyle/>
          <a:p>
            <a:r>
              <a:rPr lang="es-ES" sz="2400" dirty="0">
                <a:solidFill>
                  <a:srgbClr val="002060"/>
                </a:solidFill>
              </a:rPr>
              <a:t>Cómo identificar las anomalías congénitas de notificación obligatoria</a:t>
            </a:r>
          </a:p>
        </p:txBody>
      </p:sp>
      <p:sp>
        <p:nvSpPr>
          <p:cNvPr id="4" name="Disclaimer"/>
          <p:cNvSpPr>
            <a:spLocks noChangeArrowheads="1"/>
          </p:cNvSpPr>
          <p:nvPr/>
        </p:nvSpPr>
        <p:spPr bwMode="auto">
          <a:xfrm>
            <a:off x="1295400" y="56388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1"/>
              </a:buClr>
            </a:pPr>
            <a:r>
              <a:rPr lang="es-ES" sz="900" b="1" dirty="0">
                <a:solidFill>
                  <a:schemeClr val="tx2"/>
                </a:solidFill>
                <a:latin typeface="Tahoma" pitchFamily="34" charset="0"/>
              </a:rPr>
              <a:t>Descargo de responsabilidad: Los hallazgos y conclusiones en esta presentación no han sido difundidos formalmente por los Centros para el Control y la Prevención de Enfermedades y no debe interpretarse que representan decisiones o políticas de ninguna agencia.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10</a:t>
            </a:fld>
            <a:endParaRPr lang="es-ES" dirty="0"/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+mn-lt"/>
              </a:rPr>
              <a:t>Cómo examinar la cabeza</a:t>
            </a:r>
            <a:endParaRPr lang="es-E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7" name="Slide content"/>
          <p:cNvSpPr>
            <a:spLocks noGrp="1"/>
          </p:cNvSpPr>
          <p:nvPr>
            <p:ph idx="1"/>
          </p:nvPr>
        </p:nvSpPr>
        <p:spPr>
          <a:xfrm>
            <a:off x="307910" y="1119673"/>
            <a:ext cx="8481088" cy="5367189"/>
          </a:xfrm>
        </p:spPr>
        <p:txBody>
          <a:bodyPr>
            <a:normAutofit fontScale="62500" lnSpcReduction="20000"/>
          </a:bodyPr>
          <a:lstStyle/>
          <a:p>
            <a:pPr marL="214313" indent="-214313"/>
            <a:r>
              <a:rPr lang="es-ES" sz="2900" dirty="0" smtClean="0">
                <a:solidFill>
                  <a:srgbClr val="002060"/>
                </a:solidFill>
              </a:rPr>
              <a:t>Con cuidado, palpen la parte de arriba, la de atrás y los costados de la cabeza.  </a:t>
            </a:r>
          </a:p>
          <a:p>
            <a:pPr marL="671513" lvl="1" indent="-214313"/>
            <a:r>
              <a:rPr lang="es-ES" sz="2900" dirty="0" smtClean="0">
                <a:solidFill>
                  <a:srgbClr val="002060"/>
                </a:solidFill>
              </a:rPr>
              <a:t>Fíjense si falta alguna parte del cerebro o algún hueso del cráneo.</a:t>
            </a:r>
          </a:p>
          <a:p>
            <a:pPr marL="671513" lvl="1" indent="-214313"/>
            <a:r>
              <a:rPr lang="es-ES" sz="2900" dirty="0">
                <a:solidFill>
                  <a:srgbClr val="002060"/>
                </a:solidFill>
              </a:rPr>
              <a:t>Fíjense si hay alguna protuberancia de tejido cerebral.</a:t>
            </a:r>
          </a:p>
          <a:p>
            <a:pPr marL="1128713" lvl="2" indent="-214313"/>
            <a:r>
              <a:rPr lang="es-ES" sz="2900" dirty="0">
                <a:solidFill>
                  <a:srgbClr val="002060"/>
                </a:solidFill>
              </a:rPr>
              <a:t>Si es así, fíjense en la ubicación de la protuberancia en el cráneo.</a:t>
            </a:r>
          </a:p>
          <a:p>
            <a:pPr marL="671513" lvl="1" indent="-214313"/>
            <a:r>
              <a:rPr lang="es-ES" sz="2900" dirty="0" smtClean="0">
                <a:solidFill>
                  <a:srgbClr val="002060"/>
                </a:solidFill>
              </a:rPr>
              <a:t>Fíjense si hay alguna protuberancia en la fontanela anterior.</a:t>
            </a:r>
          </a:p>
          <a:p>
            <a:pPr marL="1128713" lvl="2" indent="-214313"/>
            <a:r>
              <a:rPr lang="es-ES" sz="2900" dirty="0" smtClean="0">
                <a:solidFill>
                  <a:srgbClr val="002060"/>
                </a:solidFill>
              </a:rPr>
              <a:t>Esto puede ser una indicación de hidrocefalia.</a:t>
            </a:r>
          </a:p>
          <a:p>
            <a:pPr marL="214313" indent="-214313"/>
            <a:r>
              <a:rPr lang="es-ES" sz="2900" dirty="0" smtClean="0">
                <a:solidFill>
                  <a:srgbClr val="002060"/>
                </a:solidFill>
              </a:rPr>
              <a:t>Chequeen los ojos.</a:t>
            </a:r>
          </a:p>
          <a:p>
            <a:pPr marL="671513" lvl="1" indent="-214313"/>
            <a:r>
              <a:rPr lang="es-ES" sz="2900" dirty="0" smtClean="0">
                <a:solidFill>
                  <a:srgbClr val="002060"/>
                </a:solidFill>
              </a:rPr>
              <a:t>Fíjense si están presentes.</a:t>
            </a:r>
          </a:p>
          <a:p>
            <a:pPr marL="671513" lvl="1" indent="-214313"/>
            <a:r>
              <a:rPr lang="es-ES" sz="2900" dirty="0" smtClean="0">
                <a:solidFill>
                  <a:srgbClr val="002060"/>
                </a:solidFill>
              </a:rPr>
              <a:t>Fíjense si son del mismo tamaño y si la distancia que los separa parece normal.</a:t>
            </a:r>
          </a:p>
          <a:p>
            <a:pPr marL="671513" lvl="1" indent="-214313"/>
            <a:r>
              <a:rPr lang="es-ES" sz="2900" dirty="0" smtClean="0">
                <a:solidFill>
                  <a:srgbClr val="002060"/>
                </a:solidFill>
              </a:rPr>
              <a:t>Fíjense si hay cataratas, colobomas (fisura del iris) o córneas nubladas.</a:t>
            </a:r>
          </a:p>
          <a:p>
            <a:pPr marL="214313" indent="-214313"/>
            <a:r>
              <a:rPr lang="es-ES" sz="2900" dirty="0" smtClean="0">
                <a:solidFill>
                  <a:srgbClr val="002060"/>
                </a:solidFill>
              </a:rPr>
              <a:t>Chequeen las orejas.</a:t>
            </a:r>
          </a:p>
          <a:p>
            <a:pPr marL="671513" lvl="1" indent="-214313"/>
            <a:r>
              <a:rPr lang="es-ES" sz="2900" dirty="0" smtClean="0">
                <a:solidFill>
                  <a:srgbClr val="002060"/>
                </a:solidFill>
              </a:rPr>
              <a:t>Fíjense si están presentes.</a:t>
            </a:r>
          </a:p>
          <a:p>
            <a:pPr marL="671513" lvl="1" indent="-214313"/>
            <a:r>
              <a:rPr lang="es-ES" sz="2900" dirty="0" smtClean="0">
                <a:solidFill>
                  <a:srgbClr val="002060"/>
                </a:solidFill>
              </a:rPr>
              <a:t>Fíjense si su forma o ubicación es inusual.</a:t>
            </a:r>
          </a:p>
          <a:p>
            <a:pPr marL="214313" indent="-214313"/>
            <a:r>
              <a:rPr lang="es-ES" sz="2900" dirty="0" smtClean="0">
                <a:solidFill>
                  <a:srgbClr val="002060"/>
                </a:solidFill>
              </a:rPr>
              <a:t>Chequeen la boca.</a:t>
            </a:r>
          </a:p>
          <a:p>
            <a:pPr marL="671513" lvl="1" indent="-214313"/>
            <a:r>
              <a:rPr lang="es-ES" sz="2900" dirty="0" smtClean="0">
                <a:solidFill>
                  <a:srgbClr val="002060"/>
                </a:solidFill>
              </a:rPr>
              <a:t>Usen una fuente de luz para revisar el interior de la boca y ver si hay anormalidades.</a:t>
            </a:r>
          </a:p>
          <a:p>
            <a:pPr marL="671513" lvl="1" indent="-214313"/>
            <a:r>
              <a:rPr lang="es-ES" sz="2900" dirty="0" smtClean="0">
                <a:solidFill>
                  <a:srgbClr val="002060"/>
                </a:solidFill>
              </a:rPr>
              <a:t>Usen un dedo enguantado para palpar el paladar y revisar si hay anormalidades.</a:t>
            </a:r>
          </a:p>
          <a:p>
            <a:pPr marL="671513" lvl="1" indent="-214313"/>
            <a:r>
              <a:rPr lang="es-ES" sz="2900" dirty="0" smtClean="0">
                <a:solidFill>
                  <a:srgbClr val="002060"/>
                </a:solidFill>
              </a:rPr>
              <a:t>Fíjense si hay fisuras (aberturas/hendiduras) en el labio superior o en la parte superior del paladar.</a:t>
            </a:r>
            <a:endParaRPr lang="es-ES" sz="2900" dirty="0">
              <a:solidFill>
                <a:srgbClr val="002060"/>
              </a:solidFill>
            </a:endParaRPr>
          </a:p>
          <a:p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79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11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28650" y="15800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+mn-lt"/>
              </a:rPr>
              <a:t>Cómo examinar el cuerpo</a:t>
            </a:r>
            <a:endParaRPr lang="es-E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307910" y="1483567"/>
            <a:ext cx="8537510" cy="4693396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rgbClr val="002060"/>
                </a:solidFill>
              </a:rPr>
              <a:t>Chequeen el pecho del bebé.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</a:rPr>
              <a:t>Fíjense si hay algún hallazgo inusual (p. ej., huesos en el pecho hundidos o que sobresalen).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Chequeen el cordón umbilical.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</a:rPr>
              <a:t>Fíjense si hay protrusión de órganos por el cordón o por una abertura al lado del cordón.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Chequeen la espalda del bebé.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</a:rPr>
              <a:t>Fíjense si hay protrusiones de la médula espinal.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Chequeen los genitales del bebé.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</a:rPr>
              <a:t>Fíjense si hay hallazgos inusuales (p. ej., hipospadias).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Chequeen la piel.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</a:rPr>
              <a:t>Fíjense si hay marcas de color o bultos (si los hubiera, fíjense en el tamaño, color, ubicación, si las manchas son planas o elevadas, y si tienen vellos).</a:t>
            </a:r>
          </a:p>
          <a:p>
            <a:endParaRPr lang="es-ES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0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12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+mn-lt"/>
              </a:rPr>
              <a:t>Cómo examinar las extremidades</a:t>
            </a:r>
            <a:endParaRPr lang="es-E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261257" y="1325563"/>
            <a:ext cx="8254093" cy="4351338"/>
          </a:xfrm>
        </p:spPr>
        <p:txBody>
          <a:bodyPr>
            <a:noAutofit/>
          </a:bodyPr>
          <a:lstStyle/>
          <a:p>
            <a:r>
              <a:rPr lang="es-ES" sz="2000" dirty="0" smtClean="0">
                <a:solidFill>
                  <a:srgbClr val="002060"/>
                </a:solidFill>
              </a:rPr>
              <a:t>Chequeen el tono y movimiento general.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</a:rPr>
              <a:t>Fíjense si el neonato mueve todas sus extremidades.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Chequeen las extremidades superiores.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</a:rPr>
              <a:t>Fíjense si falta algún segmento. 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</a:rPr>
              <a:t>Fíjense si alguna de las extremidades tiene una forma inusual.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</a:rPr>
              <a:t>Fíjense en la cantidad de dedos de las manos, la posición de las manos, si hay anormalidades en las manos o los dedos.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Chequeen las extremidades inferiores.</a:t>
            </a:r>
          </a:p>
          <a:p>
            <a:pPr lvl="1"/>
            <a:r>
              <a:rPr lang="es-ES" sz="2000" dirty="0">
                <a:solidFill>
                  <a:srgbClr val="002060"/>
                </a:solidFill>
              </a:rPr>
              <a:t>Fíjense si falta algún segmento.</a:t>
            </a:r>
          </a:p>
          <a:p>
            <a:pPr lvl="1"/>
            <a:r>
              <a:rPr lang="es-ES" sz="2000" dirty="0">
                <a:solidFill>
                  <a:srgbClr val="002060"/>
                </a:solidFill>
              </a:rPr>
              <a:t>Fíjense si alguna de las extremidades tiene una forma inusual.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</a:rPr>
              <a:t>Fíjense si hay anormalidades en los pies o los dedos.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</a:rPr>
              <a:t>Fíjense en la posición de los pies.</a:t>
            </a:r>
          </a:p>
          <a:p>
            <a:pPr lvl="2"/>
            <a:r>
              <a:rPr lang="es-ES" dirty="0" smtClean="0">
                <a:solidFill>
                  <a:srgbClr val="002060"/>
                </a:solidFill>
              </a:rPr>
              <a:t>Si un pie está en una posición anormal, chequeen si está rígido o si se puede mover.</a:t>
            </a:r>
          </a:p>
        </p:txBody>
      </p:sp>
    </p:spTree>
    <p:extLst>
      <p:ext uri="{BB962C8B-B14F-4D97-AF65-F5344CB8AC3E}">
        <p14:creationId xmlns:p14="http://schemas.microsoft.com/office/powerpoint/2010/main" val="394137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12"/>
          </p:nvPr>
        </p:nvSpPr>
        <p:spPr>
          <a:xfrm>
            <a:off x="6909054" y="6439455"/>
            <a:ext cx="20574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13</a:t>
            </a:fld>
            <a:endParaRPr lang="es-E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628650" y="77500"/>
            <a:ext cx="7886700" cy="1325563"/>
          </a:xfrm>
        </p:spPr>
        <p:txBody>
          <a:bodyPr/>
          <a:lstStyle/>
          <a:p>
            <a:pPr algn="ctr"/>
            <a:r>
              <a:rPr lang="es-ES" b="1" dirty="0">
                <a:solidFill>
                  <a:srgbClr val="002060"/>
                </a:solidFill>
              </a:rPr>
              <a:t>Agradecimientos</a:t>
            </a:r>
            <a:endParaRPr lang="es-ES" dirty="0"/>
          </a:p>
        </p:txBody>
      </p:sp>
      <p:sp>
        <p:nvSpPr>
          <p:cNvPr id="10" name="Slide content"/>
          <p:cNvSpPr>
            <a:spLocks noGrp="1"/>
          </p:cNvSpPr>
          <p:nvPr>
            <p:ph idx="1"/>
          </p:nvPr>
        </p:nvSpPr>
        <p:spPr>
          <a:xfrm>
            <a:off x="1037938" y="624929"/>
            <a:ext cx="7265612" cy="3884866"/>
          </a:xfrm>
        </p:spPr>
        <p:txBody>
          <a:bodyPr/>
          <a:lstStyle/>
          <a:p>
            <a:pPr lvl="1">
              <a:buClr>
                <a:schemeClr val="tx1"/>
              </a:buClr>
              <a:buSzPct val="65000"/>
              <a:buFont typeface="Wingdings" pitchFamily="2" charset="2"/>
              <a:buChar char="q"/>
            </a:pPr>
            <a:endParaRPr lang="es-ES" sz="1800" b="1" dirty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es-ES" sz="1800" b="1" dirty="0">
                <a:solidFill>
                  <a:srgbClr val="002060"/>
                </a:solidFill>
              </a:rPr>
              <a:t>Centro Internacional de Información de Vigilancia e Investigación de los Defectos Congénitos (International Clearinghouse on Birth Defects Surveillance and Research)</a:t>
            </a:r>
          </a:p>
          <a:p>
            <a:pPr lvl="1">
              <a:buClr>
                <a:schemeClr val="tx1"/>
              </a:buClr>
              <a:buSzPct val="65000"/>
              <a:buFont typeface="Wingdings" pitchFamily="2" charset="2"/>
              <a:buChar char="§"/>
            </a:pPr>
            <a:r>
              <a:rPr lang="es-ES" sz="1800" b="1" dirty="0">
                <a:solidFill>
                  <a:srgbClr val="002060"/>
                </a:solidFill>
              </a:rPr>
              <a:t>Pierpaolo Mastroiacovo</a:t>
            </a:r>
          </a:p>
          <a:p>
            <a:pPr lvl="1">
              <a:buClr>
                <a:schemeClr val="tx1"/>
              </a:buClr>
              <a:buSzPct val="65000"/>
              <a:buFont typeface="Wingdings" pitchFamily="2" charset="2"/>
              <a:buChar char="§"/>
            </a:pPr>
            <a:r>
              <a:rPr lang="es-ES" sz="1800" b="1" dirty="0">
                <a:solidFill>
                  <a:srgbClr val="002060"/>
                </a:solidFill>
              </a:rPr>
              <a:t>Lorenzo Botto</a:t>
            </a:r>
          </a:p>
          <a:p>
            <a:pPr lvl="1">
              <a:buClr>
                <a:schemeClr val="tx1"/>
              </a:buClr>
              <a:buSzPct val="65000"/>
              <a:buFont typeface="Wingdings" pitchFamily="2" charset="2"/>
              <a:buChar char="§"/>
            </a:pPr>
            <a:r>
              <a:rPr lang="es-ES" sz="1800" b="1" dirty="0" smtClean="0">
                <a:solidFill>
                  <a:srgbClr val="002060"/>
                </a:solidFill>
              </a:rPr>
              <a:t>Boris Groisman</a:t>
            </a:r>
          </a:p>
          <a:p>
            <a:pPr lvl="1">
              <a:buClr>
                <a:schemeClr val="tx1"/>
              </a:buClr>
              <a:buSzPct val="65000"/>
              <a:buFont typeface="Wingdings" pitchFamily="2" charset="2"/>
              <a:buChar char="§"/>
            </a:pPr>
            <a:endParaRPr lang="es-ES" sz="1800" b="1" dirty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SzPct val="65000"/>
              <a:buFont typeface="Wingdings" charset="2"/>
              <a:buChar char="q"/>
            </a:pPr>
            <a:r>
              <a:rPr lang="es-ES" sz="1800" b="1" dirty="0" smtClean="0">
                <a:solidFill>
                  <a:srgbClr val="002060"/>
                </a:solidFill>
              </a:rPr>
              <a:t>Centro Nacional de Defectos Congénitos y Discapacidades del Desarrollo de los CDC</a:t>
            </a:r>
          </a:p>
          <a:p>
            <a:pPr lvl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sz="1800" b="1" dirty="0" smtClean="0">
                <a:solidFill>
                  <a:srgbClr val="002060"/>
                </a:solidFill>
              </a:rPr>
              <a:t>Grupo de Trabajo de Vigilancia</a:t>
            </a:r>
          </a:p>
        </p:txBody>
      </p:sp>
      <p:pic>
        <p:nvPicPr>
          <p:cNvPr id="2" name="Picture - ICBDSR" descr="International Clearinghouse on Birth Defects Surveillance and Research group picture. " title="Acknowledgemen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0744" y="1610247"/>
            <a:ext cx="2238310" cy="1507362"/>
          </a:xfrm>
          <a:prstGeom prst="rect">
            <a:avLst/>
          </a:prstGeom>
        </p:spPr>
      </p:pic>
      <p:pic>
        <p:nvPicPr>
          <p:cNvPr id="4" name="Picture - CDC NCBDDD" descr="CDC National Center on Birth Defects and Developmental Disabilities; Surveillance Working Group picture. " title="Acknowledgement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1200" y="4074588"/>
            <a:ext cx="5181600" cy="201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icture caption"/>
          <p:cNvSpPr txBox="1">
            <a:spLocks/>
          </p:cNvSpPr>
          <p:nvPr/>
        </p:nvSpPr>
        <p:spPr>
          <a:xfrm>
            <a:off x="158496" y="6646639"/>
            <a:ext cx="8528304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 smtClean="0">
                <a:solidFill>
                  <a:srgbClr val="002060"/>
                </a:solidFill>
              </a:rPr>
              <a:t>Fotografiados en la fila de arriba, de izquierda a derecha: Jaime Frías, RJ Berry, Joseph Mulinare, Jorge Rosenthal, Ibrahim Zaganjor</a:t>
            </a:r>
          </a:p>
          <a:p>
            <a:pPr algn="l"/>
            <a:r>
              <a:rPr lang="es-ES" dirty="0" smtClean="0">
                <a:solidFill>
                  <a:srgbClr val="002060"/>
                </a:solidFill>
              </a:rPr>
              <a:t>Fotografiados en la fila de abajo, de izquierda a derecha: Diana Valencia, Ahlia Sekkarie, Jennifer Williams, Hilda Razzaghi, Alina Flores, J. Fernando Arenas</a:t>
            </a:r>
          </a:p>
          <a:p>
            <a:pPr algn="l"/>
            <a:r>
              <a:rPr lang="es-ES" dirty="0" smtClean="0">
                <a:solidFill>
                  <a:srgbClr val="002060"/>
                </a:solidFill>
              </a:rPr>
              <a:t>No aparecen en la fotografía: Michael Cannon, Yan Ping Qi, Christina Hillard</a:t>
            </a:r>
          </a:p>
          <a:p>
            <a:pPr algn="l"/>
            <a:endParaRPr lang="es-ES" dirty="0">
              <a:solidFill>
                <a:srgbClr val="002060"/>
              </a:solidFill>
            </a:endParaRPr>
          </a:p>
          <a:p>
            <a:pPr algn="l"/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7699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14</a:t>
            </a:fld>
            <a:endParaRPr lang="es-ES" dirty="0"/>
          </a:p>
        </p:txBody>
      </p:sp>
      <p:sp>
        <p:nvSpPr>
          <p:cNvPr id="6" name="Slide title"/>
          <p:cNvSpPr txBox="1">
            <a:spLocks/>
          </p:cNvSpPr>
          <p:nvPr/>
        </p:nvSpPr>
        <p:spPr>
          <a:xfrm>
            <a:off x="1945298" y="857337"/>
            <a:ext cx="5265127" cy="10106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4000" b="1" dirty="0" smtClean="0">
                <a:solidFill>
                  <a:srgbClr val="002060"/>
                </a:solidFill>
                <a:latin typeface="+mn-lt"/>
              </a:rPr>
              <a:t>Examen del recién nacido</a:t>
            </a:r>
            <a:endParaRPr lang="es-ES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2" name="Slide content"/>
          <p:cNvSpPr>
            <a:spLocks noGrp="1"/>
          </p:cNvSpPr>
          <p:nvPr>
            <p:ph type="title"/>
          </p:nvPr>
        </p:nvSpPr>
        <p:spPr>
          <a:xfrm>
            <a:off x="463061" y="3027902"/>
            <a:ext cx="8229600" cy="1292570"/>
          </a:xfrm>
        </p:spPr>
        <p:txBody>
          <a:bodyPr>
            <a:normAutofit fontScale="90000"/>
          </a:bodyPr>
          <a:lstStyle/>
          <a:p>
            <a:pPr algn="ctr"/>
            <a:r>
              <a:rPr dirty="0"/>
              <a:t/>
            </a:r>
            <a:br>
              <a:rPr dirty="0"/>
            </a:br>
            <a:r>
              <a:rPr lang="es-CL" dirty="0"/>
              <a:t/>
            </a:r>
            <a:br>
              <a:rPr lang="es-CL" dirty="0"/>
            </a:br>
            <a:r>
              <a:rPr lang="es-ES" sz="2600" b="1" dirty="0" smtClean="0">
                <a:solidFill>
                  <a:srgbClr val="002060"/>
                </a:solidFill>
                <a:latin typeface="+mn-lt"/>
              </a:rPr>
              <a:t>Descripción de ciertas malformaciones congénitas de notificación obligatoria que podrían observarse durante el examen del recién nacido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s-ES" sz="2600" b="1" dirty="0" smtClean="0">
                <a:solidFill>
                  <a:srgbClr val="002060"/>
                </a:solidFill>
                <a:latin typeface="+mn-lt"/>
              </a:rPr>
              <a:t>Grupo de diapositivas de nivel avanzado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es-ES" sz="2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Disclaimer"/>
          <p:cNvSpPr>
            <a:spLocks noChangeArrowheads="1"/>
          </p:cNvSpPr>
          <p:nvPr/>
        </p:nvSpPr>
        <p:spPr bwMode="auto">
          <a:xfrm>
            <a:off x="1295400" y="5638800"/>
            <a:ext cx="670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bg1"/>
              </a:buClr>
            </a:pPr>
            <a:r>
              <a:rPr lang="es-ES" sz="900" b="1" dirty="0">
                <a:solidFill>
                  <a:schemeClr val="tx2"/>
                </a:solidFill>
                <a:latin typeface="Tahoma" pitchFamily="34" charset="0"/>
              </a:rPr>
              <a:t>Descargo de responsabilidad: Los hallazgos y conclusiones en esta presentación no han sido difundidos formalmente por los Centros para el Control y la Prevención de Enfermedades y no debe interpretarse que representan decisiones o políticas de ninguna agencia.</a:t>
            </a:r>
          </a:p>
        </p:txBody>
      </p:sp>
    </p:spTree>
    <p:extLst>
      <p:ext uri="{BB962C8B-B14F-4D97-AF65-F5344CB8AC3E}">
        <p14:creationId xmlns:p14="http://schemas.microsoft.com/office/powerpoint/2010/main" val="177477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15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67544" y="139577"/>
            <a:ext cx="8229600" cy="522312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+mn-lt"/>
              </a:rPr>
              <a:t>Defectos del tubo neural</a:t>
            </a:r>
            <a:endParaRPr lang="es-ES"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18334" y="661889"/>
            <a:ext cx="5173746" cy="609391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1200" b="1" dirty="0" smtClean="0">
                <a:solidFill>
                  <a:srgbClr val="002060"/>
                </a:solidFill>
              </a:rPr>
              <a:t>Lista de verificación</a:t>
            </a:r>
            <a:endParaRPr lang="es-ES" sz="1200" b="1" dirty="0">
              <a:solidFill>
                <a:srgbClr val="002060"/>
              </a:solidFill>
            </a:endParaRPr>
          </a:p>
          <a:p>
            <a:endParaRPr lang="es-ES" sz="7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sz="1100" b="1" dirty="0" smtClean="0">
                <a:solidFill>
                  <a:srgbClr val="002060"/>
                </a:solidFill>
              </a:rPr>
              <a:t>Describir</a:t>
            </a:r>
            <a:r>
              <a:rPr lang="es-ES" sz="1100" dirty="0" smtClean="0">
                <a:solidFill>
                  <a:srgbClr val="002060"/>
                </a:solidFill>
              </a:rPr>
              <a:t> en detalle (ver a continuación las recomendaciones específicas)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100" b="1" dirty="0" smtClean="0">
                <a:solidFill>
                  <a:srgbClr val="002060"/>
                </a:solidFill>
              </a:rPr>
              <a:t>Incluir fotografías</a:t>
            </a:r>
            <a:r>
              <a:rPr lang="es-ES" sz="1100" dirty="0" smtClean="0">
                <a:solidFill>
                  <a:srgbClr val="002060"/>
                </a:solidFill>
              </a:rPr>
              <a:t>: sirven para el diagnóstico y la revisión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100" b="1" dirty="0" smtClean="0">
                <a:solidFill>
                  <a:srgbClr val="002060"/>
                </a:solidFill>
              </a:rPr>
              <a:t>Describir las malformaciones adicionales</a:t>
            </a:r>
            <a:r>
              <a:rPr lang="es-ES" sz="1100" dirty="0" smtClean="0">
                <a:solidFill>
                  <a:srgbClr val="002060"/>
                </a:solidFill>
              </a:rPr>
              <a:t>, si las hubiera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100" b="1" dirty="0" smtClean="0">
                <a:solidFill>
                  <a:srgbClr val="002060"/>
                </a:solidFill>
              </a:rPr>
              <a:t>Especificar si se hicieron consultas</a:t>
            </a:r>
            <a:r>
              <a:rPr lang="es-ES" sz="1100" dirty="0" smtClean="0">
                <a:solidFill>
                  <a:srgbClr val="002060"/>
                </a:solidFill>
              </a:rPr>
              <a:t>: en particular consultas genéticas y de neurocirugía</a:t>
            </a:r>
          </a:p>
          <a:p>
            <a:pPr marL="0" indent="0">
              <a:buNone/>
            </a:pPr>
            <a:endParaRPr lang="es-ES" sz="5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" sz="1100" b="1" dirty="0" smtClean="0">
                <a:solidFill>
                  <a:srgbClr val="002060"/>
                </a:solidFill>
              </a:rPr>
              <a:t>Recomendaciones específicas</a:t>
            </a:r>
          </a:p>
          <a:p>
            <a:pPr marL="0" indent="0">
              <a:buNone/>
            </a:pPr>
            <a:endParaRPr lang="es-ES" sz="100" b="1" dirty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sz="1100" b="1" dirty="0" smtClean="0">
                <a:solidFill>
                  <a:srgbClr val="002060"/>
                </a:solidFill>
              </a:rPr>
              <a:t>Espina bífida:</a:t>
            </a:r>
            <a:r>
              <a:rPr lang="es-ES" sz="500" dirty="0" smtClean="0"/>
              <a:t> 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100" dirty="0">
                <a:solidFill>
                  <a:srgbClr val="002060"/>
                </a:solidFill>
              </a:rPr>
              <a:t>Nivel de la lesión: p. ej., T6-T9 o vértebras torácicas en la parte central de la columna, etc.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100" dirty="0" smtClean="0">
                <a:solidFill>
                  <a:srgbClr val="002060"/>
                </a:solidFill>
              </a:rPr>
              <a:t>Presencia/ausencia de hidrocefalia y </a:t>
            </a:r>
            <a:r>
              <a:rPr lang="es-ES" sz="1100" i="1" dirty="0" smtClean="0">
                <a:solidFill>
                  <a:srgbClr val="002060"/>
                </a:solidFill>
              </a:rPr>
              <a:t>talipes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100" dirty="0" smtClean="0">
                <a:solidFill>
                  <a:srgbClr val="002060"/>
                </a:solidFill>
              </a:rPr>
              <a:t>Presencia/ausencia de piel o membrana que recubre el defecto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100" dirty="0" smtClean="0">
                <a:solidFill>
                  <a:srgbClr val="002060"/>
                </a:solidFill>
              </a:rPr>
              <a:t>Anomalías asociadas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100" dirty="0" smtClean="0">
                <a:solidFill>
                  <a:srgbClr val="002060"/>
                </a:solidFill>
              </a:rPr>
              <a:t>Informe de neurocirugía, si estuviera disponible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100" b="1" dirty="0" smtClean="0">
                <a:solidFill>
                  <a:srgbClr val="002060"/>
                </a:solidFill>
              </a:rPr>
              <a:t>Anencefalia: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100" dirty="0" smtClean="0">
                <a:solidFill>
                  <a:srgbClr val="002060"/>
                </a:solidFill>
              </a:rPr>
              <a:t>Se distingue de la acrania (ausencia de los huesos del cráneo con todo el cerebro presente) y de la acefalia en gemelos monocigóticos (el gemelo receptor tiene acardia-acefalia)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100" dirty="0" smtClean="0">
                <a:solidFill>
                  <a:srgbClr val="002060"/>
                </a:solidFill>
              </a:rPr>
              <a:t>Anomalías asociadas (no comunes)</a:t>
            </a:r>
          </a:p>
          <a:p>
            <a:pPr marL="457200" lvl="1" indent="0">
              <a:buNone/>
            </a:pPr>
            <a:endParaRPr lang="es-ES" sz="1100" dirty="0" smtClean="0">
              <a:solidFill>
                <a:srgbClr val="002060"/>
              </a:solidFill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s-ES" sz="1100" b="1" dirty="0" smtClean="0">
                <a:solidFill>
                  <a:srgbClr val="002060"/>
                </a:solidFill>
              </a:rPr>
              <a:t>Encefalocele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100" dirty="0" smtClean="0">
                <a:solidFill>
                  <a:srgbClr val="002060"/>
                </a:solidFill>
              </a:rPr>
              <a:t>Ubicación: occipital, nasal, frontal, orbital, parietal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100" dirty="0" smtClean="0">
                <a:solidFill>
                  <a:srgbClr val="002060"/>
                </a:solidFill>
              </a:rPr>
              <a:t>Anomalías asociadas: más comunes en los casos de encefalocele que en los de espina bífida o anencefalia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100" dirty="0">
                <a:solidFill>
                  <a:srgbClr val="002060"/>
                </a:solidFill>
              </a:rPr>
              <a:t>Informe de neurocirugía, si estuviera disponible</a:t>
            </a:r>
          </a:p>
          <a:p>
            <a:pPr marL="457200" lvl="1" indent="0">
              <a:buNone/>
            </a:pPr>
            <a:endParaRPr lang="es-ES" sz="1100" dirty="0">
              <a:solidFill>
                <a:srgbClr val="002060"/>
              </a:solidFill>
            </a:endParaRPr>
          </a:p>
        </p:txBody>
      </p:sp>
      <p:grpSp>
        <p:nvGrpSpPr>
          <p:cNvPr id="19" name="Gruppo 18" descr="Medical coding on anencephaly, encephalocele and spina bifida. " title="Neural Tube Defects"/>
          <p:cNvGrpSpPr/>
          <p:nvPr/>
        </p:nvGrpSpPr>
        <p:grpSpPr>
          <a:xfrm>
            <a:off x="5508103" y="820463"/>
            <a:ext cx="3539077" cy="5847755"/>
            <a:chOff x="5575080" y="1299068"/>
            <a:chExt cx="3320918" cy="5847755"/>
          </a:xfrm>
        </p:grpSpPr>
        <p:sp>
          <p:nvSpPr>
            <p:cNvPr id="6" name="Slide content"/>
            <p:cNvSpPr/>
            <p:nvPr/>
          </p:nvSpPr>
          <p:spPr>
            <a:xfrm>
              <a:off x="5575080" y="1299068"/>
              <a:ext cx="3320918" cy="5847755"/>
            </a:xfrm>
            <a:prstGeom prst="rect">
              <a:avLst/>
            </a:prstGeom>
            <a:ln w="25400">
              <a:solidFill>
                <a:schemeClr val="tx2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s-ES" sz="1200" b="1" dirty="0" smtClean="0">
                  <a:solidFill>
                    <a:srgbClr val="002060"/>
                  </a:solidFill>
                </a:rPr>
                <a:t>Codificación: CIE-10 o CIE-10 RCPCH (Colegio Real de Pediatría y Salud Infantil)</a:t>
              </a:r>
            </a:p>
            <a:p>
              <a:pPr algn="ctr"/>
              <a:endParaRPr lang="es-ES" sz="1050" dirty="0" smtClean="0"/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200" b="1" dirty="0" smtClean="0">
                  <a:solidFill>
                    <a:srgbClr val="002060"/>
                  </a:solidFill>
                </a:rPr>
                <a:t>anencefalia: Q00.XX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200" b="1" dirty="0" smtClean="0">
                  <a:solidFill>
                    <a:srgbClr val="002060"/>
                  </a:solidFill>
                </a:rPr>
                <a:t>encefalocele: Q01.XX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200" b="1" dirty="0" smtClean="0">
                  <a:solidFill>
                    <a:srgbClr val="002060"/>
                  </a:solidFill>
                </a:rPr>
                <a:t>espina bífida: Q05.XX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endParaRPr lang="es-ES" sz="1050" dirty="0" smtClean="0">
                <a:solidFill>
                  <a:srgbClr val="002060"/>
                </a:solidFill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050" dirty="0" smtClean="0">
                  <a:solidFill>
                    <a:srgbClr val="002060"/>
                  </a:solidFill>
                </a:rPr>
                <a:t>Directrices generales: Hay que incluir detalles para el 4.</a:t>
              </a:r>
              <a:r>
                <a:rPr lang="es-ES" sz="1050" baseline="30000" dirty="0" smtClean="0">
                  <a:solidFill>
                    <a:srgbClr val="002060"/>
                  </a:solidFill>
                </a:rPr>
                <a:t>o</a:t>
              </a:r>
              <a:r>
                <a:rPr lang="es-ES" sz="1050" dirty="0" smtClean="0">
                  <a:solidFill>
                    <a:srgbClr val="002060"/>
                  </a:solidFill>
                </a:rPr>
                <a:t> y 5.</a:t>
              </a:r>
              <a:r>
                <a:rPr lang="es-ES" sz="1050" baseline="30000" dirty="0" smtClean="0">
                  <a:solidFill>
                    <a:srgbClr val="002060"/>
                  </a:solidFill>
                </a:rPr>
                <a:t>o</a:t>
              </a:r>
              <a:r>
                <a:rPr lang="es-ES" sz="1050" dirty="0" smtClean="0">
                  <a:solidFill>
                    <a:srgbClr val="002060"/>
                  </a:solidFill>
                </a:rPr>
                <a:t> dígito, y evitar usar solamente los códigos generales (p. ej., “Q00”, “Q01”, “Q05”).</a:t>
              </a:r>
            </a:p>
            <a:p>
              <a:r>
                <a:rPr lang="es-ES" sz="1600" dirty="0" smtClean="0"/>
                <a:t> </a:t>
              </a:r>
              <a:endParaRPr lang="es-ES" sz="1050" dirty="0" smtClean="0">
                <a:solidFill>
                  <a:srgbClr val="002060"/>
                </a:solidFill>
              </a:endParaRPr>
            </a:p>
            <a:p>
              <a:r>
                <a:rPr lang="es-ES" sz="1050" b="1" dirty="0" smtClean="0">
                  <a:solidFill>
                    <a:srgbClr val="002060"/>
                  </a:solidFill>
                </a:rPr>
                <a:t>Notas</a:t>
              </a:r>
              <a:r>
                <a:rPr lang="es-ES" sz="1600" dirty="0" smtClean="0"/>
                <a:t>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050" b="1" i="1" dirty="0" smtClean="0">
                  <a:solidFill>
                    <a:srgbClr val="002060"/>
                  </a:solidFill>
                </a:rPr>
                <a:t>Talipes</a:t>
              </a:r>
              <a:r>
                <a:rPr lang="es-ES" sz="1050" b="1" dirty="0" smtClean="0">
                  <a:solidFill>
                    <a:srgbClr val="002060"/>
                  </a:solidFill>
                </a:rPr>
                <a:t>: </a:t>
              </a:r>
              <a:r>
                <a:rPr lang="es-ES" sz="1050" dirty="0" smtClean="0">
                  <a:solidFill>
                    <a:srgbClr val="002060"/>
                  </a:solidFill>
                </a:rPr>
                <a:t>A menudo se presenta con espina bífida; codificar por separado (Q66.X).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050" b="1" dirty="0" smtClean="0">
                  <a:solidFill>
                    <a:srgbClr val="002060"/>
                  </a:solidFill>
                </a:rPr>
                <a:t>Craneorraquisquisis</a:t>
              </a:r>
              <a:r>
                <a:rPr lang="es-ES" sz="1050" dirty="0" smtClean="0">
                  <a:solidFill>
                    <a:srgbClr val="002060"/>
                  </a:solidFill>
                </a:rPr>
                <a:t>: Anencefalia con un defecto contiguo en la columna vertebral, sin meninges que recubran el tejido neural; codificar como defecto único (Q00.1). Sin embargo, si los defectos del tubo neural no son contiguos, hay que codificar cada defecto por separado.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s-ES" sz="1050" b="1" dirty="0" smtClean="0">
                  <a:solidFill>
                    <a:srgbClr val="002060"/>
                  </a:solidFill>
                </a:rPr>
                <a:t>No incluir</a:t>
              </a:r>
              <a:r>
                <a:rPr lang="es-ES" sz="1050" dirty="0" smtClean="0">
                  <a:solidFill>
                    <a:srgbClr val="002060"/>
                  </a:solidFill>
                </a:rPr>
                <a:t>: Espina bífida oculta (Q76.0), defectos atípicos (por lo general, causados por bridas amnióticas), acrania o acefalia.</a:t>
              </a:r>
            </a:p>
            <a:p>
              <a:endParaRPr lang="es-ES" sz="1050" b="1" dirty="0" smtClean="0">
                <a:solidFill>
                  <a:srgbClr val="002060"/>
                </a:solidFill>
              </a:endParaRPr>
            </a:p>
            <a:p>
              <a:r>
                <a:rPr lang="es-ES" sz="1050" b="1" dirty="0" smtClean="0">
                  <a:solidFill>
                    <a:srgbClr val="002060"/>
                  </a:solidFill>
                </a:rPr>
                <a:t>Ejemplos</a:t>
              </a:r>
            </a:p>
            <a:p>
              <a:endParaRPr lang="es-ES" sz="1050" b="1" dirty="0" smtClean="0">
                <a:solidFill>
                  <a:srgbClr val="002060"/>
                </a:solidFill>
              </a:endParaRPr>
            </a:p>
            <a:p>
              <a:endParaRPr lang="es-ES" sz="1200" b="1" dirty="0" smtClean="0">
                <a:solidFill>
                  <a:srgbClr val="002060"/>
                </a:solidFill>
              </a:endParaRPr>
            </a:p>
            <a:p>
              <a:endParaRPr lang="es-ES" sz="1200" b="1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es-ES" sz="1200" b="1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es-ES" sz="1200" b="1" dirty="0" smtClean="0">
                <a:solidFill>
                  <a:srgbClr val="002060"/>
                </a:solidFill>
              </a:endParaRPr>
            </a:p>
            <a:p>
              <a:pPr>
                <a:buFont typeface="Arial" pitchFamily="34" charset="0"/>
                <a:buChar char="•"/>
              </a:pPr>
              <a:endParaRPr lang="es-ES" sz="1200" b="1" dirty="0" smtClean="0">
                <a:solidFill>
                  <a:srgbClr val="002060"/>
                </a:solidFill>
              </a:endParaRPr>
            </a:p>
            <a:p>
              <a:endParaRPr lang="es-ES" sz="1200" dirty="0" smtClean="0">
                <a:solidFill>
                  <a:schemeClr val="tx2"/>
                </a:solidFill>
              </a:endParaRPr>
            </a:p>
            <a:p>
              <a:endParaRPr lang="es-ES" sz="1200" dirty="0">
                <a:solidFill>
                  <a:schemeClr val="tx2"/>
                </a:solidFill>
              </a:endParaRPr>
            </a:p>
          </p:txBody>
        </p:sp>
        <p:grpSp>
          <p:nvGrpSpPr>
            <p:cNvPr id="15" name="Gruppo 14"/>
            <p:cNvGrpSpPr/>
            <p:nvPr/>
          </p:nvGrpSpPr>
          <p:grpSpPr>
            <a:xfrm>
              <a:off x="5686439" y="5491781"/>
              <a:ext cx="3024960" cy="1515943"/>
              <a:chOff x="5867216" y="4987725"/>
              <a:chExt cx="3024960" cy="1515943"/>
            </a:xfrm>
          </p:grpSpPr>
          <p:pic>
            <p:nvPicPr>
              <p:cNvPr id="12" name="Picture - Anencephaly" descr="anencephaly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68144" y="4987725"/>
                <a:ext cx="792088" cy="93610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</p:pic>
          <p:sp>
            <p:nvSpPr>
              <p:cNvPr id="16" name="Picture caption"/>
              <p:cNvSpPr/>
              <p:nvPr/>
            </p:nvSpPr>
            <p:spPr>
              <a:xfrm>
                <a:off x="5867216" y="5995837"/>
                <a:ext cx="8354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900" b="1" dirty="0" smtClean="0">
                    <a:solidFill>
                      <a:srgbClr val="002060"/>
                    </a:solidFill>
                  </a:rPr>
                  <a:t>Anencefalia </a:t>
                </a:r>
              </a:p>
              <a:p>
                <a:pPr algn="ctr"/>
                <a:r>
                  <a:rPr lang="es-ES" sz="900" b="1" dirty="0" smtClean="0">
                    <a:solidFill>
                      <a:srgbClr val="002060"/>
                    </a:solidFill>
                  </a:rPr>
                  <a:t>(Q00.00)</a:t>
                </a:r>
                <a:endParaRPr lang="es-ES" sz="900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14" name="Picture - Lumbosacral spina bifida" descr="\\cdc.gov\private\M319\ile9\Global  inicitaive\surveillance manual\2013 atlas\illustrations\lumbar.jpg&#10;&#10;Infant diagnosed with Lumbosacral spina bifida " title="Neural Tube Defects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6876256" y="4987725"/>
                <a:ext cx="864096" cy="93127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7" name="Picture caption"/>
              <p:cNvSpPr/>
              <p:nvPr/>
            </p:nvSpPr>
            <p:spPr>
              <a:xfrm>
                <a:off x="6876256" y="5995837"/>
                <a:ext cx="1080120" cy="5078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ES" sz="900" b="1" dirty="0" smtClean="0">
                    <a:solidFill>
                      <a:srgbClr val="002060"/>
                    </a:solidFill>
                  </a:rPr>
                  <a:t>Espina bífida</a:t>
                </a:r>
              </a:p>
              <a:p>
                <a:pPr algn="ctr"/>
                <a:r>
                  <a:rPr lang="es-ES" sz="900" b="1" dirty="0" smtClean="0">
                    <a:solidFill>
                      <a:srgbClr val="002060"/>
                    </a:solidFill>
                  </a:rPr>
                  <a:t>lumbosacra </a:t>
                </a:r>
              </a:p>
              <a:p>
                <a:pPr algn="ctr"/>
                <a:r>
                  <a:rPr lang="es-ES" sz="900" b="1" dirty="0" smtClean="0">
                    <a:solidFill>
                      <a:srgbClr val="002060"/>
                    </a:solidFill>
                  </a:rPr>
                  <a:t>(Q05.7)</a:t>
                </a:r>
                <a:endParaRPr lang="es-ES" sz="900" b="1" dirty="0">
                  <a:solidFill>
                    <a:srgbClr val="002060"/>
                  </a:solidFill>
                </a:endParaRPr>
              </a:p>
            </p:txBody>
          </p:sp>
          <p:pic>
            <p:nvPicPr>
              <p:cNvPr id="13" name="Picture - Occipital encephalocele" descr="encephalocele"/>
              <p:cNvPicPr/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56376" y="4987725"/>
                <a:ext cx="864096" cy="936104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</p:pic>
          <p:sp>
            <p:nvSpPr>
              <p:cNvPr id="18" name="Picture caption"/>
              <p:cNvSpPr/>
              <p:nvPr/>
            </p:nvSpPr>
            <p:spPr>
              <a:xfrm>
                <a:off x="7963717" y="5995837"/>
                <a:ext cx="928459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s-ES" sz="900" b="1" dirty="0" smtClean="0">
                    <a:solidFill>
                      <a:srgbClr val="002060"/>
                    </a:solidFill>
                  </a:rPr>
                  <a:t>Encefalocele</a:t>
                </a:r>
              </a:p>
              <a:p>
                <a:pPr algn="ctr"/>
                <a:r>
                  <a:rPr lang="es-ES" sz="900" b="1" dirty="0" smtClean="0">
                    <a:solidFill>
                      <a:srgbClr val="002060"/>
                    </a:solidFill>
                  </a:rPr>
                  <a:t> occipital </a:t>
                </a:r>
              </a:p>
              <a:p>
                <a:pPr algn="ctr"/>
                <a:r>
                  <a:rPr lang="es-ES" sz="900" b="1" dirty="0" smtClean="0">
                    <a:solidFill>
                      <a:srgbClr val="002060"/>
                    </a:solidFill>
                  </a:rPr>
                  <a:t>(Q01.2)</a:t>
                </a:r>
                <a:endParaRPr lang="es-ES" sz="900" b="1" dirty="0">
                  <a:solidFill>
                    <a:srgbClr val="00206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7598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"/>
          <p:cNvSpPr>
            <a:spLocks noGrp="1"/>
          </p:cNvSpPr>
          <p:nvPr>
            <p:ph type="sldNum" sz="quarter" idx="12"/>
          </p:nvPr>
        </p:nvSpPr>
        <p:spPr>
          <a:xfrm>
            <a:off x="6907088" y="6415529"/>
            <a:ext cx="2057400" cy="273844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16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65748" y="319970"/>
            <a:ext cx="8229600" cy="324036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+mn-lt"/>
              </a:rPr>
              <a:t>Microtia y anotia</a:t>
            </a:r>
            <a:endParaRPr lang="es-ES" sz="3200" b="1" dirty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28" name="Microtia I" descr="Infant ear diagnosed with Microtia I" title="Microtia-Anotia"/>
          <p:cNvGrpSpPr/>
          <p:nvPr/>
        </p:nvGrpSpPr>
        <p:grpSpPr>
          <a:xfrm>
            <a:off x="434851" y="1543052"/>
            <a:ext cx="1123757" cy="1036575"/>
            <a:chOff x="196770" y="914400"/>
            <a:chExt cx="1430996" cy="1527858"/>
          </a:xfrm>
        </p:grpSpPr>
        <p:pic>
          <p:nvPicPr>
            <p:cNvPr id="31" name="Picture - Microtia I" descr="http://www.earmolding.org/s/cc_images/cache_2975434804.jpg?t=1324941476"/>
            <p:cNvPicPr>
              <a:picLocks noChangeAspect="1" noChangeArrowheads="1"/>
            </p:cNvPicPr>
            <p:nvPr/>
          </p:nvPicPr>
          <p:blipFill>
            <a:blip r:embed="rId3" cstate="print"/>
            <a:srcRect t="12605" r="50404" b="12428"/>
            <a:stretch>
              <a:fillRect/>
            </a:stretch>
          </p:blipFill>
          <p:spPr bwMode="auto">
            <a:xfrm flipH="1">
              <a:off x="196770" y="914400"/>
              <a:ext cx="1359410" cy="152785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cxnSp>
          <p:nvCxnSpPr>
            <p:cNvPr id="33" name="Picture edits"/>
            <p:cNvCxnSpPr/>
            <p:nvPr/>
          </p:nvCxnSpPr>
          <p:spPr>
            <a:xfrm>
              <a:off x="706056" y="1192192"/>
              <a:ext cx="254643" cy="74078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Picture edits"/>
            <p:cNvSpPr txBox="1"/>
            <p:nvPr/>
          </p:nvSpPr>
          <p:spPr>
            <a:xfrm>
              <a:off x="486287" y="1849641"/>
              <a:ext cx="1141479" cy="5443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sz="900" b="1" dirty="0"/>
                <a:t>2.7 cm</a:t>
              </a:r>
            </a:p>
            <a:p>
              <a:pPr algn="ctr"/>
              <a:r>
                <a:rPr lang="es-ES" sz="900" b="1" dirty="0"/>
                <a:t>Normal: 3-4 cm</a:t>
              </a:r>
            </a:p>
          </p:txBody>
        </p:sp>
      </p:grpSp>
      <p:sp>
        <p:nvSpPr>
          <p:cNvPr id="21" name="Picture - caption"/>
          <p:cNvSpPr txBox="1"/>
          <p:nvPr/>
        </p:nvSpPr>
        <p:spPr>
          <a:xfrm>
            <a:off x="555481" y="2599527"/>
            <a:ext cx="812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02060"/>
                </a:solidFill>
              </a:rPr>
              <a:t>Microtia I</a:t>
            </a:r>
          </a:p>
          <a:p>
            <a:pPr algn="ctr"/>
            <a:r>
              <a:rPr lang="es-ES" sz="1000" b="1" dirty="0">
                <a:solidFill>
                  <a:srgbClr val="002060"/>
                </a:solidFill>
              </a:rPr>
              <a:t>Q17.21 </a:t>
            </a:r>
          </a:p>
        </p:txBody>
      </p:sp>
      <p:pic>
        <p:nvPicPr>
          <p:cNvPr id="9" name="Picture - Microtia II" descr="Infant ear diagnosed with Microtia II" title="Microtia - Anotia"/>
          <p:cNvPicPr>
            <a:picLocks noChangeAspect="1" noChangeArrowheads="1"/>
          </p:cNvPicPr>
          <p:nvPr/>
        </p:nvPicPr>
        <p:blipFill>
          <a:blip r:embed="rId4" cstate="print"/>
          <a:srcRect l="49074" t="42224" r="45925" b="48417"/>
          <a:stretch>
            <a:fillRect/>
          </a:stretch>
        </p:blipFill>
        <p:spPr bwMode="auto">
          <a:xfrm>
            <a:off x="1922804" y="1551615"/>
            <a:ext cx="1156942" cy="1018215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2" name="Picture - caption"/>
          <p:cNvSpPr txBox="1"/>
          <p:nvPr/>
        </p:nvSpPr>
        <p:spPr>
          <a:xfrm>
            <a:off x="2008259" y="2599527"/>
            <a:ext cx="8837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02060"/>
                </a:solidFill>
              </a:rPr>
              <a:t>Microtia II</a:t>
            </a:r>
          </a:p>
          <a:p>
            <a:pPr algn="ctr"/>
            <a:r>
              <a:rPr lang="es-ES" sz="1000" b="1" dirty="0">
                <a:solidFill>
                  <a:srgbClr val="002060"/>
                </a:solidFill>
              </a:rPr>
              <a:t>Q17.22</a:t>
            </a:r>
          </a:p>
        </p:txBody>
      </p:sp>
      <p:pic>
        <p:nvPicPr>
          <p:cNvPr id="12" name="Picture - Microtia III" descr="Infant ear diagnosed with microtia III" title="Microtia - Anotia"/>
          <p:cNvPicPr>
            <a:picLocks noChangeAspect="1" noChangeArrowheads="1"/>
          </p:cNvPicPr>
          <p:nvPr/>
        </p:nvPicPr>
        <p:blipFill>
          <a:blip r:embed="rId5" cstate="print"/>
          <a:srcRect l="37776" t="35778" r="56354" b="53236"/>
          <a:stretch>
            <a:fillRect/>
          </a:stretch>
        </p:blipFill>
        <p:spPr bwMode="auto">
          <a:xfrm>
            <a:off x="3483148" y="1543042"/>
            <a:ext cx="1156015" cy="1025343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23" name="Picture - caption"/>
          <p:cNvSpPr txBox="1"/>
          <p:nvPr/>
        </p:nvSpPr>
        <p:spPr>
          <a:xfrm>
            <a:off x="3625964" y="2601566"/>
            <a:ext cx="95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02060"/>
                </a:solidFill>
              </a:rPr>
              <a:t>Microtia III</a:t>
            </a:r>
          </a:p>
          <a:p>
            <a:pPr algn="ctr"/>
            <a:r>
              <a:rPr lang="es-ES" sz="1000" b="1" dirty="0">
                <a:solidFill>
                  <a:srgbClr val="002060"/>
                </a:solidFill>
              </a:rPr>
              <a:t>Q17.23</a:t>
            </a:r>
          </a:p>
        </p:txBody>
      </p:sp>
      <p:grpSp>
        <p:nvGrpSpPr>
          <p:cNvPr id="18" name="Microtia IV" descr="Infant ear diagnosed with Microtia IV/Anotia &#10;" title="Microtia - Anotia"/>
          <p:cNvGrpSpPr/>
          <p:nvPr/>
        </p:nvGrpSpPr>
        <p:grpSpPr>
          <a:xfrm>
            <a:off x="4854039" y="1538792"/>
            <a:ext cx="1569439" cy="1460845"/>
            <a:chOff x="4930952" y="681541"/>
            <a:chExt cx="1569439" cy="1460845"/>
          </a:xfrm>
        </p:grpSpPr>
        <p:pic>
          <p:nvPicPr>
            <p:cNvPr id="15" name="Picture - Microtia IV" descr="Infant ear diagnosed with Microtia IV/Anotia " title="Microtiia - Anotia"/>
            <p:cNvPicPr>
              <a:picLocks noChangeAspect="1" noChangeArrowheads="1"/>
            </p:cNvPicPr>
            <p:nvPr/>
          </p:nvPicPr>
          <p:blipFill>
            <a:blip r:embed="rId5" cstate="print"/>
            <a:srcRect l="37776" t="58299" r="56354" b="30167"/>
            <a:stretch>
              <a:fillRect/>
            </a:stretch>
          </p:blipFill>
          <p:spPr bwMode="auto">
            <a:xfrm>
              <a:off x="5153112" y="681541"/>
              <a:ext cx="1109573" cy="1022032"/>
            </a:xfrm>
            <a:prstGeom prst="rect">
              <a:avLst/>
            </a:prstGeom>
            <a:noFill/>
            <a:ln w="28575">
              <a:solidFill>
                <a:srgbClr val="002060"/>
              </a:solidFill>
              <a:miter lim="800000"/>
              <a:headEnd/>
              <a:tailEnd/>
            </a:ln>
          </p:spPr>
        </p:pic>
        <p:sp>
          <p:nvSpPr>
            <p:cNvPr id="24" name="Picture - caption"/>
            <p:cNvSpPr txBox="1"/>
            <p:nvPr/>
          </p:nvSpPr>
          <p:spPr>
            <a:xfrm>
              <a:off x="4930952" y="1742276"/>
              <a:ext cx="15694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000" b="1" dirty="0">
                  <a:solidFill>
                    <a:srgbClr val="002060"/>
                  </a:solidFill>
                </a:rPr>
                <a:t>Microtia IV y anotia</a:t>
              </a:r>
            </a:p>
            <a:p>
              <a:pPr algn="ctr"/>
              <a:r>
                <a:rPr lang="es-ES" sz="1000" b="1" dirty="0">
                  <a:solidFill>
                    <a:srgbClr val="002060"/>
                  </a:solidFill>
                </a:rPr>
                <a:t>Q16.0</a:t>
              </a:r>
            </a:p>
          </p:txBody>
        </p:sp>
      </p:grpSp>
      <p:sp>
        <p:nvSpPr>
          <p:cNvPr id="26" name="Pictures' source"/>
          <p:cNvSpPr/>
          <p:nvPr/>
        </p:nvSpPr>
        <p:spPr>
          <a:xfrm>
            <a:off x="1222049" y="2944031"/>
            <a:ext cx="434126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dirty="0">
                <a:solidFill>
                  <a:srgbClr val="002060"/>
                </a:solidFill>
                <a:latin typeface="+mj-lt"/>
              </a:rPr>
              <a:t>    Fotografías: </a:t>
            </a:r>
            <a:r>
              <a:rPr lang="es-ES" sz="800" dirty="0">
                <a:solidFill>
                  <a:srgbClr val="002060"/>
                </a:solidFill>
              </a:rPr>
              <a:t>http://www.earmolding.org/photo-gallery/lidding/  y </a:t>
            </a:r>
            <a:r>
              <a:rPr lang="es-ES" sz="800" dirty="0">
                <a:solidFill>
                  <a:srgbClr val="002060"/>
                </a:solidFill>
                <a:latin typeface="+mj-lt"/>
              </a:rPr>
              <a:t>http://en.atlaseclamc.org. </a:t>
            </a:r>
          </a:p>
        </p:txBody>
      </p:sp>
      <p:sp>
        <p:nvSpPr>
          <p:cNvPr id="30" name="Slide content"/>
          <p:cNvSpPr txBox="1">
            <a:spLocks/>
          </p:cNvSpPr>
          <p:nvPr/>
        </p:nvSpPr>
        <p:spPr>
          <a:xfrm>
            <a:off x="726398" y="3239931"/>
            <a:ext cx="5383850" cy="317559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600" b="1" dirty="0">
                <a:solidFill>
                  <a:srgbClr val="002060"/>
                </a:solidFill>
              </a:rPr>
              <a:t>Lista de verificación </a:t>
            </a:r>
            <a:endParaRPr lang="es-ES" sz="12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1200" b="1" dirty="0">
                <a:solidFill>
                  <a:srgbClr val="002060"/>
                </a:solidFill>
              </a:rPr>
              <a:t>Identificar la gravedad (tipo I-IV) y la lateralidad (izquierda-derecha-bilateral)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1200" b="1" dirty="0">
                <a:solidFill>
                  <a:srgbClr val="002060"/>
                </a:solidFill>
              </a:rPr>
              <a:t>Microtia tipo I (oreja pequeña, pero formada de manera normal; por lo general se considera una anomalía menor; revisar el protocolo)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1200" b="1" dirty="0">
                <a:solidFill>
                  <a:srgbClr val="002060"/>
                </a:solidFill>
              </a:rPr>
              <a:t>Tomar fotografías, de lado y de frente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1200" b="1" dirty="0">
                <a:solidFill>
                  <a:srgbClr val="002060"/>
                </a:solidFill>
              </a:rPr>
              <a:t> Buscar lo siguiente (y si se presenta un caso, hay que describirlo):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1200" b="1" dirty="0">
                <a:solidFill>
                  <a:srgbClr val="002060"/>
                </a:solidFill>
              </a:rPr>
              <a:t>Mamelones u hoyuelos preauriculares (describir, codificar)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1200" b="1" dirty="0">
                <a:solidFill>
                  <a:srgbClr val="002060"/>
                </a:solidFill>
              </a:rPr>
              <a:t>Fisuras palpebrales inclinadas hacia abajo, mandíbula pequeña, coloboma en el párpado 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1200" b="1" dirty="0">
                <a:solidFill>
                  <a:srgbClr val="002060"/>
                </a:solidFill>
              </a:rPr>
              <a:t>Anomalías vertebrales cervicales (se recomienda tomar radiografías)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1200" b="1" dirty="0">
                <a:solidFill>
                  <a:srgbClr val="002060"/>
                </a:solidFill>
              </a:rPr>
              <a:t>Ecografía a los riñones (solo si hay múltiples anomalías congénitas o posibles síndromes)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1200" b="1" dirty="0">
                <a:solidFill>
                  <a:srgbClr val="002060"/>
                </a:solidFill>
              </a:rPr>
              <a:t>Atresia de coanas, coloboma en el iris o la retina, anomalías en los genitales, defectos cardiacos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1200" b="1" dirty="0">
                <a:solidFill>
                  <a:srgbClr val="002060"/>
                </a:solidFill>
              </a:rPr>
              <a:t>Cualquier otra anomalía mayor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q"/>
            </a:pPr>
            <a:r>
              <a:rPr lang="es-ES" sz="1200" b="1" dirty="0">
                <a:solidFill>
                  <a:srgbClr val="002060"/>
                </a:solidFill>
              </a:rPr>
              <a:t>Notificar toda consulta adicional con un especialista y los resultados</a:t>
            </a:r>
          </a:p>
        </p:txBody>
      </p:sp>
      <p:sp>
        <p:nvSpPr>
          <p:cNvPr id="32" name="Slide content"/>
          <p:cNvSpPr txBox="1">
            <a:spLocks/>
          </p:cNvSpPr>
          <p:nvPr/>
        </p:nvSpPr>
        <p:spPr>
          <a:xfrm>
            <a:off x="6358072" y="1525056"/>
            <a:ext cx="2638273" cy="162018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buNone/>
            </a:pPr>
            <a:r>
              <a:rPr lang="es-ES" sz="1800" b="1" dirty="0">
                <a:solidFill>
                  <a:srgbClr val="002060"/>
                </a:solidFill>
              </a:rPr>
              <a:t>Codificación</a:t>
            </a:r>
            <a:endParaRPr lang="es-ES" sz="12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s-ES" sz="1200" b="1" dirty="0">
                <a:solidFill>
                  <a:srgbClr val="002060"/>
                </a:solidFill>
              </a:rPr>
              <a:t>Escojan la imagen (a la izquierda)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ES" sz="1200" b="1" dirty="0">
                <a:solidFill>
                  <a:srgbClr val="002060"/>
                </a:solidFill>
              </a:rPr>
              <a:t>          que más se parezca al </a:t>
            </a:r>
            <a:r>
              <a:rPr lang="es-ES" sz="1200" b="1" dirty="0" smtClean="0">
                <a:solidFill>
                  <a:srgbClr val="002060"/>
                </a:solidFill>
              </a:rPr>
              <a:t>caso.</a:t>
            </a:r>
            <a:endParaRPr lang="es-ES" sz="1200" b="1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buFont typeface="Wingdings" pitchFamily="2" charset="2"/>
              <a:buChar char="q"/>
            </a:pPr>
            <a:r>
              <a:rPr lang="es-ES" sz="1200" b="1" dirty="0">
                <a:solidFill>
                  <a:srgbClr val="002060"/>
                </a:solidFill>
              </a:rPr>
              <a:t>Si no hay fotos disponibles, dibujen la malformación (usen el dibujo de abajo como ejemplo</a:t>
            </a:r>
            <a:r>
              <a:rPr lang="es-ES" sz="1200" b="1" dirty="0" smtClean="0">
                <a:solidFill>
                  <a:srgbClr val="002060"/>
                </a:solidFill>
              </a:rPr>
              <a:t>).</a:t>
            </a:r>
            <a:endParaRPr lang="es-ES" sz="1200" b="1" dirty="0">
              <a:solidFill>
                <a:srgbClr val="002060"/>
              </a:solidFill>
            </a:endParaRPr>
          </a:p>
        </p:txBody>
      </p:sp>
      <p:grpSp>
        <p:nvGrpSpPr>
          <p:cNvPr id="25" name="Ear drawing" descr="Medical image of the right and left ear " title="Microtia-Anotia"/>
          <p:cNvGrpSpPr/>
          <p:nvPr/>
        </p:nvGrpSpPr>
        <p:grpSpPr>
          <a:xfrm>
            <a:off x="6477660" y="3338910"/>
            <a:ext cx="2486828" cy="2179176"/>
            <a:chOff x="2841973" y="1290415"/>
            <a:chExt cx="3704105" cy="2724686"/>
          </a:xfrm>
        </p:grpSpPr>
        <p:pic>
          <p:nvPicPr>
            <p:cNvPr id="27" name="Picture - left ear" descr="https://cdn.tutsplus.com/vector/uploads/legacy/tuts/000_2010/342_dynamic_hair/8a.jpg&#10;&#10;Medical image of the right ear " title="Microtia - Anotia "/>
            <p:cNvPicPr>
              <a:picLocks noChangeAspect="1" noChangeArrowheads="1"/>
            </p:cNvPicPr>
            <p:nvPr/>
          </p:nvPicPr>
          <p:blipFill>
            <a:blip r:embed="rId6" cstate="print"/>
            <a:srcRect l="23323" t="14255" r="18366" b="17051"/>
            <a:stretch>
              <a:fillRect/>
            </a:stretch>
          </p:blipFill>
          <p:spPr bwMode="auto">
            <a:xfrm>
              <a:off x="4777099" y="1290415"/>
              <a:ext cx="1768979" cy="27175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" name="Picture - right ear" descr="https://cdn.tutsplus.com/vector/uploads/legacy/tuts/000_2010/342_dynamic_hair/8a.jpg&#10;&#10;Medical image of the left ear. " title="Microtia-Anotia"/>
            <p:cNvPicPr>
              <a:picLocks noChangeAspect="1" noChangeArrowheads="1"/>
            </p:cNvPicPr>
            <p:nvPr/>
          </p:nvPicPr>
          <p:blipFill>
            <a:blip r:embed="rId6" cstate="print"/>
            <a:srcRect l="23323" t="14255" r="18366" b="17051"/>
            <a:stretch>
              <a:fillRect/>
            </a:stretch>
          </p:blipFill>
          <p:spPr bwMode="auto">
            <a:xfrm flipH="1">
              <a:off x="2841973" y="1297538"/>
              <a:ext cx="1768944" cy="271756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" name="Drawing source"/>
          <p:cNvSpPr/>
          <p:nvPr/>
        </p:nvSpPr>
        <p:spPr>
          <a:xfrm>
            <a:off x="7935788" y="5518086"/>
            <a:ext cx="10567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dirty="0">
                <a:solidFill>
                  <a:srgbClr val="002060"/>
                </a:solidFill>
              </a:rPr>
              <a:t>http://tiny.cc/ik5pby</a:t>
            </a:r>
          </a:p>
        </p:txBody>
      </p:sp>
    </p:spTree>
    <p:extLst>
      <p:ext uri="{BB962C8B-B14F-4D97-AF65-F5344CB8AC3E}">
        <p14:creationId xmlns:p14="http://schemas.microsoft.com/office/powerpoint/2010/main" val="688124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/>
          </p:cNvSpPr>
          <p:nvPr>
            <p:ph type="sldNum" sz="quarter" idx="12"/>
          </p:nvPr>
        </p:nvSpPr>
        <p:spPr>
          <a:xfrm>
            <a:off x="6862006" y="6497541"/>
            <a:ext cx="20574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17</a:t>
            </a:fld>
            <a:endParaRPr lang="es-ES" dirty="0"/>
          </a:p>
        </p:txBody>
      </p:sp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0" y="176081"/>
            <a:ext cx="9144000" cy="792088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latin typeface="+mn-lt"/>
              </a:rPr>
              <a:t>Paladar hendido, labio leporino, labio y paladar hendidos</a:t>
            </a:r>
            <a:endParaRPr lang="es-ES" sz="2800" b="1" dirty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Slide content box 1 title"/>
          <p:cNvSpPr/>
          <p:nvPr/>
        </p:nvSpPr>
        <p:spPr>
          <a:xfrm>
            <a:off x="2214546" y="1285860"/>
            <a:ext cx="1033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b="1" dirty="0" smtClean="0">
                <a:solidFill>
                  <a:srgbClr val="002060"/>
                </a:solidFill>
              </a:rPr>
              <a:t>Lista de verificación</a:t>
            </a:r>
          </a:p>
        </p:txBody>
      </p:sp>
      <p:sp>
        <p:nvSpPr>
          <p:cNvPr id="7" name="Slide content box 1 content"/>
          <p:cNvSpPr txBox="1">
            <a:spLocks/>
          </p:cNvSpPr>
          <p:nvPr/>
        </p:nvSpPr>
        <p:spPr>
          <a:xfrm>
            <a:off x="168209" y="1682196"/>
            <a:ext cx="5072098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Describan en detalle: 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Lateralidad</a:t>
            </a:r>
            <a:r>
              <a:rPr kumimoji="0" lang="es-E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: derecha, izquierda o bilateral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Labio inferior</a:t>
            </a:r>
            <a:r>
              <a:rPr kumimoji="0" lang="es-E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: presencia o ausencia de hoyuelos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Extensión del labio leporino</a:t>
            </a:r>
            <a:r>
              <a:rPr kumimoji="0" lang="es-E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: mínima, parcial o total;</a:t>
            </a:r>
            <a:r>
              <a:rPr kumimoji="0" lang="es-ES" sz="1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si afecta las encías y la base de las fosas nasales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Extensión del paladar hendido</a:t>
            </a:r>
            <a:r>
              <a:rPr kumimoji="0" lang="es-E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: duro o blando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Forma del paladar hendido</a:t>
            </a:r>
            <a:r>
              <a:rPr lang="es-ES" sz="1400" dirty="0" smtClean="0">
                <a:solidFill>
                  <a:srgbClr val="002060"/>
                </a:solidFill>
              </a:rPr>
              <a:t>: en forma de “U” o de “V” 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Micrognatia o glosoptosis significativas</a:t>
            </a:r>
            <a:r>
              <a:rPr kumimoji="0" lang="es-ES" sz="14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: presentes</a:t>
            </a:r>
            <a:r>
              <a:rPr kumimoji="0" lang="es-ES" sz="1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 o ausentes</a:t>
            </a:r>
            <a:endParaRPr lang="es-ES" sz="1400" dirty="0">
              <a:solidFill>
                <a:srgbClr val="002060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es-ES" sz="14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es-ES" sz="1400" b="1" dirty="0" smtClean="0">
                <a:solidFill>
                  <a:srgbClr val="002060"/>
                </a:solidFill>
              </a:rPr>
              <a:t> Anomalías adicionales</a:t>
            </a:r>
            <a:r>
              <a:rPr lang="es-ES" sz="1400" dirty="0">
                <a:solidFill>
                  <a:srgbClr val="002060"/>
                </a:solidFill>
              </a:rPr>
              <a:t>: Describan las evaluaciones y los hallazgos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Fotografías: </a:t>
            </a:r>
            <a:r>
              <a:rPr lang="es-ES" sz="1400" dirty="0" smtClean="0">
                <a:solidFill>
                  <a:srgbClr val="002060"/>
                </a:solidFill>
              </a:rPr>
              <a:t>Muy útiles, pueden ser fundamentales para la revisión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Consultas con especialistas: </a:t>
            </a:r>
            <a:r>
              <a:rPr lang="es-ES" sz="1400" dirty="0" smtClean="0">
                <a:solidFill>
                  <a:srgbClr val="002060"/>
                </a:solidFill>
              </a:rPr>
              <a:t>Reporten cuáles se hicieron (incluidas consultas genéticas) y los resultados</a:t>
            </a:r>
            <a:endParaRPr lang="es-ES" sz="1400" dirty="0">
              <a:solidFill>
                <a:srgbClr val="002060"/>
              </a:solidFill>
            </a:endParaRPr>
          </a:p>
        </p:txBody>
      </p:sp>
      <p:sp>
        <p:nvSpPr>
          <p:cNvPr id="13" name="Slide content box 1" descr="Medical Checklist for the description of cleft palate, and cleft lip" title="Cleft Palate, Cleft Lip"/>
          <p:cNvSpPr/>
          <p:nvPr/>
        </p:nvSpPr>
        <p:spPr>
          <a:xfrm>
            <a:off x="142843" y="1214422"/>
            <a:ext cx="5104303" cy="53109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Slide content box 2 title"/>
          <p:cNvSpPr/>
          <p:nvPr/>
        </p:nvSpPr>
        <p:spPr>
          <a:xfrm>
            <a:off x="5436096" y="1255758"/>
            <a:ext cx="32303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Codificación: CIE-10 o CIE-10 RCPCH</a:t>
            </a:r>
            <a:endParaRPr lang="es-ES" dirty="0"/>
          </a:p>
        </p:txBody>
      </p:sp>
      <p:sp>
        <p:nvSpPr>
          <p:cNvPr id="15" name="Slide content box 2" descr="Medical Coding for cleft palate, clip lip and cleft palate/cleft lip" title="Cleft Palate, Cleft Lip"/>
          <p:cNvSpPr/>
          <p:nvPr/>
        </p:nvSpPr>
        <p:spPr>
          <a:xfrm>
            <a:off x="5357818" y="1214422"/>
            <a:ext cx="3643338" cy="5310922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Slide content box 2 content"/>
          <p:cNvSpPr/>
          <p:nvPr/>
        </p:nvSpPr>
        <p:spPr>
          <a:xfrm>
            <a:off x="5429256" y="1639357"/>
            <a:ext cx="35719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100" b="1" dirty="0" smtClean="0">
                <a:solidFill>
                  <a:srgbClr val="002060"/>
                </a:solidFill>
              </a:rPr>
              <a:t>  Q35.</a:t>
            </a:r>
            <a:r>
              <a:rPr lang="es-ES" sz="1100" b="1" u="sng" dirty="0" smtClean="0">
                <a:solidFill>
                  <a:srgbClr val="002060"/>
                </a:solidFill>
              </a:rPr>
              <a:t>XX</a:t>
            </a:r>
            <a:r>
              <a:rPr lang="es-ES" sz="1100" b="1" dirty="0" smtClean="0">
                <a:solidFill>
                  <a:srgbClr val="002060"/>
                </a:solidFill>
              </a:rPr>
              <a:t> : paladar hendido</a:t>
            </a:r>
          </a:p>
          <a:p>
            <a:pPr>
              <a:buFont typeface="Arial" pitchFamily="34" charset="0"/>
              <a:buChar char="•"/>
            </a:pPr>
            <a:r>
              <a:rPr lang="es-ES" sz="1600" dirty="0" smtClean="0"/>
              <a:t> </a:t>
            </a:r>
            <a:r>
              <a:rPr lang="es-ES" sz="1100" b="1" dirty="0" smtClean="0">
                <a:solidFill>
                  <a:srgbClr val="002060"/>
                </a:solidFill>
              </a:rPr>
              <a:t> Q36.</a:t>
            </a:r>
            <a:r>
              <a:rPr lang="es-ES" sz="1100" b="1" u="sng" dirty="0" smtClean="0">
                <a:solidFill>
                  <a:srgbClr val="002060"/>
                </a:solidFill>
              </a:rPr>
              <a:t>XX</a:t>
            </a:r>
            <a:r>
              <a:rPr lang="es-ES" sz="1100" b="1" dirty="0" smtClean="0">
                <a:solidFill>
                  <a:srgbClr val="002060"/>
                </a:solidFill>
              </a:rPr>
              <a:t> : labio leporino </a:t>
            </a:r>
          </a:p>
          <a:p>
            <a:pPr>
              <a:buFont typeface="Arial" pitchFamily="34" charset="0"/>
              <a:buChar char="•"/>
            </a:pPr>
            <a:r>
              <a:rPr lang="es-ES" sz="1100" b="1" dirty="0" smtClean="0">
                <a:solidFill>
                  <a:srgbClr val="002060"/>
                </a:solidFill>
              </a:rPr>
              <a:t>  Q37.</a:t>
            </a:r>
            <a:r>
              <a:rPr lang="es-ES" sz="1100" b="1" u="sng" dirty="0" smtClean="0">
                <a:solidFill>
                  <a:srgbClr val="002060"/>
                </a:solidFill>
              </a:rPr>
              <a:t>XX</a:t>
            </a:r>
            <a:r>
              <a:rPr lang="es-ES" sz="1100" b="1" dirty="0" smtClean="0">
                <a:solidFill>
                  <a:srgbClr val="002060"/>
                </a:solidFill>
              </a:rPr>
              <a:t> : labio y paladar hendidos</a:t>
            </a:r>
          </a:p>
          <a:p>
            <a:pPr>
              <a:buFont typeface="Arial" pitchFamily="34" charset="0"/>
              <a:buChar char="•"/>
            </a:pPr>
            <a:r>
              <a:rPr lang="es-ES" sz="1100" b="1" dirty="0" smtClean="0">
                <a:solidFill>
                  <a:srgbClr val="002060"/>
                </a:solidFill>
              </a:rPr>
              <a:t>  Incluyan el 4.</a:t>
            </a:r>
            <a:r>
              <a:rPr lang="es-ES" sz="1100" b="1" baseline="30000" dirty="0" smtClean="0">
                <a:solidFill>
                  <a:srgbClr val="002060"/>
                </a:solidFill>
              </a:rPr>
              <a:t>o</a:t>
            </a:r>
            <a:r>
              <a:rPr lang="es-ES" sz="1100" b="1" dirty="0" smtClean="0">
                <a:solidFill>
                  <a:srgbClr val="002060"/>
                </a:solidFill>
              </a:rPr>
              <a:t> y 5.</a:t>
            </a:r>
            <a:r>
              <a:rPr lang="es-ES" sz="1100" b="1" baseline="30000" dirty="0" smtClean="0">
                <a:solidFill>
                  <a:srgbClr val="002060"/>
                </a:solidFill>
              </a:rPr>
              <a:t>o</a:t>
            </a:r>
            <a:r>
              <a:rPr lang="es-ES" sz="1100" b="1" dirty="0" smtClean="0">
                <a:solidFill>
                  <a:srgbClr val="002060"/>
                </a:solidFill>
              </a:rPr>
              <a:t> dígito: </a:t>
            </a:r>
            <a:r>
              <a:rPr lang="es-ES" sz="1100" dirty="0" smtClean="0">
                <a:solidFill>
                  <a:srgbClr val="002060"/>
                </a:solidFill>
              </a:rPr>
              <a:t>Eviten usar solamente los </a:t>
            </a:r>
            <a:r>
              <a:rPr sz="1600" dirty="0"/>
              <a:t/>
            </a:r>
            <a:br>
              <a:rPr sz="1600" dirty="0"/>
            </a:br>
            <a:r>
              <a:rPr lang="es-ES" sz="1100" dirty="0" smtClean="0">
                <a:solidFill>
                  <a:srgbClr val="002060"/>
                </a:solidFill>
              </a:rPr>
              <a:t>    códigos generales (p. ej., “Q35”, “Q36” o “Q37”)</a:t>
            </a:r>
          </a:p>
          <a:p>
            <a:endParaRPr lang="es-ES" sz="900" b="1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s-ES" sz="1100" b="1" dirty="0" smtClean="0">
                <a:solidFill>
                  <a:srgbClr val="002060"/>
                </a:solidFill>
              </a:rPr>
              <a:t> No incluyan</a:t>
            </a:r>
            <a:r>
              <a:rPr lang="es-ES" sz="1100" dirty="0" smtClean="0">
                <a:solidFill>
                  <a:srgbClr val="002060"/>
                </a:solidFill>
              </a:rPr>
              <a:t> en el grupo las siguientes afecciones: </a:t>
            </a:r>
          </a:p>
          <a:p>
            <a:pPr lvl="1">
              <a:buFont typeface="Arial" pitchFamily="34" charset="0"/>
              <a:buChar char="•"/>
            </a:pPr>
            <a:r>
              <a:rPr lang="es-ES" sz="1100" dirty="0" smtClean="0">
                <a:solidFill>
                  <a:srgbClr val="002060"/>
                </a:solidFill>
              </a:rPr>
              <a:t>  labio leporino medio (Q36.1)</a:t>
            </a:r>
          </a:p>
          <a:p>
            <a:pPr lvl="1">
              <a:buFont typeface="Arial" pitchFamily="34" charset="0"/>
              <a:buChar char="•"/>
            </a:pPr>
            <a:r>
              <a:rPr lang="es-ES" sz="1100" dirty="0" smtClean="0">
                <a:solidFill>
                  <a:srgbClr val="002060"/>
                </a:solidFill>
              </a:rPr>
              <a:t>  úvula hendida (Q35.7)</a:t>
            </a:r>
          </a:p>
          <a:p>
            <a:pPr lvl="1">
              <a:buFont typeface="Arial" pitchFamily="34" charset="0"/>
              <a:buChar char="•"/>
            </a:pPr>
            <a:r>
              <a:rPr lang="es-ES" sz="1100" dirty="0" smtClean="0">
                <a:solidFill>
                  <a:srgbClr val="002060"/>
                </a:solidFill>
              </a:rPr>
              <a:t>  fisuras faciales (buco-orbitales, buco-auriculares) </a:t>
            </a:r>
          </a:p>
          <a:p>
            <a:pPr lvl="1">
              <a:buFont typeface="Arial" pitchFamily="34" charset="0"/>
              <a:buChar char="•"/>
            </a:pPr>
            <a:r>
              <a:rPr lang="es-ES" sz="1600" dirty="0" smtClean="0"/>
              <a:t> </a:t>
            </a:r>
            <a:r>
              <a:rPr lang="es-ES" sz="1100" dirty="0" smtClean="0">
                <a:solidFill>
                  <a:srgbClr val="002060"/>
                </a:solidFill>
              </a:rPr>
              <a:t> hendiduras faciales atípicas</a:t>
            </a:r>
            <a:endParaRPr lang="es-ES" sz="1100" b="1" dirty="0" smtClean="0">
              <a:solidFill>
                <a:srgbClr val="002060"/>
              </a:solidFill>
            </a:endParaRPr>
          </a:p>
          <a:p>
            <a:endParaRPr lang="es-ES" sz="1200" dirty="0" smtClean="0">
              <a:solidFill>
                <a:srgbClr val="002060"/>
              </a:solidFill>
            </a:endParaRPr>
          </a:p>
          <a:p>
            <a:endParaRPr lang="es-ES" sz="1200" dirty="0">
              <a:solidFill>
                <a:srgbClr val="002060"/>
              </a:solidFill>
            </a:endParaRPr>
          </a:p>
        </p:txBody>
      </p:sp>
      <p:pic>
        <p:nvPicPr>
          <p:cNvPr id="11" name="Picture - Unilateral CL" descr="C:\Users\Boris RENAC\Dropbox\RENAC\RENAC\RENAC 2014\ATLAS 2014\2.3.3 -FISURAS ORALES\A.jpg&#10;&#10;medical image of infant diagnosed with unilateral cleft llp" title="Cleft Palate, Cleft L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5436096" y="3717032"/>
            <a:ext cx="1064730" cy="887275"/>
          </a:xfrm>
          <a:prstGeom prst="rect">
            <a:avLst/>
          </a:prstGeom>
          <a:noFill/>
        </p:spPr>
      </p:pic>
      <p:sp>
        <p:nvSpPr>
          <p:cNvPr id="19" name="Picture caption"/>
          <p:cNvSpPr/>
          <p:nvPr/>
        </p:nvSpPr>
        <p:spPr>
          <a:xfrm>
            <a:off x="5436096" y="4642378"/>
            <a:ext cx="100860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2060"/>
                </a:solidFill>
              </a:rPr>
              <a:t>Labio leporino</a:t>
            </a:r>
          </a:p>
          <a:p>
            <a:pPr algn="ctr"/>
            <a:r>
              <a:rPr lang="es-ES" sz="800" b="1" dirty="0" smtClean="0">
                <a:solidFill>
                  <a:srgbClr val="002060"/>
                </a:solidFill>
              </a:rPr>
              <a:t>unilateral (Q36.90)</a:t>
            </a:r>
            <a:endParaRPr lang="es-ES" sz="800" b="1" dirty="0">
              <a:solidFill>
                <a:srgbClr val="002060"/>
              </a:solidFill>
            </a:endParaRPr>
          </a:p>
        </p:txBody>
      </p:sp>
      <p:pic>
        <p:nvPicPr>
          <p:cNvPr id="4098" name="Picture - Clef palate with unilateral CL" descr="http://www.atlanticimplantdentistry.com/_media/cases/tyler-1.jpg&#10;&#10;medical image of infant diagnosed with &quot; cleft hard and soft palate with unilateral cleft lip&quot;" title="Cleft palate, cleft 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717032"/>
            <a:ext cx="1152128" cy="864982"/>
          </a:xfrm>
          <a:prstGeom prst="rect">
            <a:avLst/>
          </a:prstGeom>
          <a:noFill/>
        </p:spPr>
      </p:pic>
      <p:sp>
        <p:nvSpPr>
          <p:cNvPr id="21" name="Picture caption"/>
          <p:cNvSpPr/>
          <p:nvPr/>
        </p:nvSpPr>
        <p:spPr>
          <a:xfrm>
            <a:off x="6588224" y="4581128"/>
            <a:ext cx="11521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2060"/>
                </a:solidFill>
              </a:rPr>
              <a:t>Paladar duro y blando hendido con labio leporino unilateral (Q37.50)</a:t>
            </a:r>
            <a:endParaRPr lang="es-ES" sz="800" b="1" dirty="0">
              <a:solidFill>
                <a:srgbClr val="002060"/>
              </a:solidFill>
            </a:endParaRPr>
          </a:p>
        </p:txBody>
      </p:sp>
      <p:pic>
        <p:nvPicPr>
          <p:cNvPr id="18" name="Picture - clef palate with unilateral CL" descr="C:\Users\Boris RENAC\Dropbox\RENAC\RENAC\RENAC 2014\ATLAS 2014\2.3.3 -FISURAS ORALES\C.jpg&#10;&#10;medical image of infant diagnosed with cleft hard and soft palate with bilaterial cleft lip" title="Cleft Palate, Cleft Li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3717032"/>
            <a:ext cx="1152128" cy="864096"/>
          </a:xfrm>
          <a:prstGeom prst="rect">
            <a:avLst/>
          </a:prstGeom>
          <a:noFill/>
        </p:spPr>
      </p:pic>
      <p:sp>
        <p:nvSpPr>
          <p:cNvPr id="22" name="Picture caption"/>
          <p:cNvSpPr/>
          <p:nvPr/>
        </p:nvSpPr>
        <p:spPr>
          <a:xfrm>
            <a:off x="7740352" y="4581128"/>
            <a:ext cx="12961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b="1" dirty="0" smtClean="0">
                <a:solidFill>
                  <a:srgbClr val="002060"/>
                </a:solidFill>
              </a:rPr>
              <a:t>Paladar duro y blando hendido con labio leporino bilateral (Q37.4)</a:t>
            </a:r>
            <a:endParaRPr lang="es-ES" sz="800" b="1" dirty="0">
              <a:solidFill>
                <a:srgbClr val="002060"/>
              </a:solidFill>
            </a:endParaRPr>
          </a:p>
        </p:txBody>
      </p:sp>
      <p:pic>
        <p:nvPicPr>
          <p:cNvPr id="16" name="Picture - clef palate" descr="http://amaprodu.silverchair.netdna-cdn.com/data/Journals/FACI/11747/s_qoa10005f1.png&#10;&#10;medical image of infant diagnosed with cleft hard palate. " title="Cleft Palate, Cleft Li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5157192"/>
            <a:ext cx="1065870" cy="1065870"/>
          </a:xfrm>
          <a:prstGeom prst="rect">
            <a:avLst/>
          </a:prstGeom>
          <a:noFill/>
        </p:spPr>
      </p:pic>
      <p:sp>
        <p:nvSpPr>
          <p:cNvPr id="23" name="Picture caption"/>
          <p:cNvSpPr/>
          <p:nvPr/>
        </p:nvSpPr>
        <p:spPr>
          <a:xfrm>
            <a:off x="5724128" y="6237312"/>
            <a:ext cx="12330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>
                <a:solidFill>
                  <a:srgbClr val="002060"/>
                </a:solidFill>
              </a:rPr>
              <a:t>Paladar duro hendido (Q35.1)</a:t>
            </a:r>
            <a:endParaRPr lang="es-ES" sz="800" b="1" dirty="0">
              <a:solidFill>
                <a:srgbClr val="002060"/>
              </a:solidFill>
            </a:endParaRPr>
          </a:p>
        </p:txBody>
      </p:sp>
      <p:pic>
        <p:nvPicPr>
          <p:cNvPr id="17" name="Picture - clef palate" descr="medical image of infant diagnosed with cleft soft palate " title="Cleft Palate, Cleft Li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24328" y="5229200"/>
            <a:ext cx="1256867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" name="Picture caption"/>
          <p:cNvSpPr/>
          <p:nvPr/>
        </p:nvSpPr>
        <p:spPr>
          <a:xfrm>
            <a:off x="7577864" y="6235432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800" b="1" dirty="0" smtClean="0">
                <a:solidFill>
                  <a:srgbClr val="002060"/>
                </a:solidFill>
              </a:rPr>
              <a:t>Paladar blando hendido (Q35.3)</a:t>
            </a:r>
            <a:endParaRPr lang="es-ES" sz="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18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21723" y="188640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+mn-lt"/>
              </a:rPr>
              <a:t>Hipospadias</a:t>
            </a:r>
            <a:endParaRPr lang="es-ES" sz="3200" b="1" dirty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Slide content box 1"/>
          <p:cNvSpPr txBox="1">
            <a:spLocks/>
          </p:cNvSpPr>
          <p:nvPr/>
        </p:nvSpPr>
        <p:spPr>
          <a:xfrm>
            <a:off x="251520" y="908720"/>
            <a:ext cx="3816424" cy="54726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es-ES" sz="2000" b="1" dirty="0" smtClean="0">
                <a:solidFill>
                  <a:srgbClr val="002060"/>
                </a:solidFill>
              </a:rPr>
              <a:t>Lista de verificación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Determinen la ubicación del meato externo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Usen la ilustración (a la derecha): </a:t>
            </a:r>
            <a:r>
              <a:rPr lang="es-ES" sz="1400" dirty="0" smtClean="0">
                <a:solidFill>
                  <a:srgbClr val="002060"/>
                </a:solidFill>
              </a:rPr>
              <a:t>Marquen la casilla y usen el término asociado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Usen el código más específico: </a:t>
            </a:r>
            <a:r>
              <a:rPr lang="es-ES" sz="1400" dirty="0">
                <a:solidFill>
                  <a:srgbClr val="002060"/>
                </a:solidFill>
              </a:rPr>
              <a:t>Agreguen el 5.</a:t>
            </a:r>
            <a:r>
              <a:rPr lang="es-ES" sz="1400" baseline="30000" dirty="0">
                <a:solidFill>
                  <a:srgbClr val="002060"/>
                </a:solidFill>
              </a:rPr>
              <a:t>o</a:t>
            </a:r>
            <a:r>
              <a:rPr lang="es-ES" sz="1400" dirty="0">
                <a:solidFill>
                  <a:srgbClr val="002060"/>
                </a:solidFill>
              </a:rPr>
              <a:t> dígito si fuera necesario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Encordamiento congénito del pene: </a:t>
            </a:r>
            <a:r>
              <a:rPr lang="es-ES" sz="1400" dirty="0">
                <a:solidFill>
                  <a:srgbClr val="002060"/>
                </a:solidFill>
              </a:rPr>
              <a:t>Presente (Q54.4) o ausente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Criptorquidia: </a:t>
            </a:r>
            <a:r>
              <a:rPr lang="es-ES" sz="1400" dirty="0" smtClean="0">
                <a:solidFill>
                  <a:srgbClr val="002060"/>
                </a:solidFill>
              </a:rPr>
              <a:t>Presente (unilateral Q53.1 o bilateral Q53.2) o ausente 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sz="1400" b="1" dirty="0">
                <a:solidFill>
                  <a:srgbClr val="002060"/>
                </a:solidFill>
              </a:rPr>
              <a:t>Tomen fotografías: </a:t>
            </a:r>
            <a:r>
              <a:rPr lang="es-ES" sz="1400" i="1" dirty="0" smtClean="0">
                <a:solidFill>
                  <a:srgbClr val="002060"/>
                </a:solidFill>
              </a:rPr>
              <a:t>Muestren claramente el meato uretral (esto puede ser difícil)</a:t>
            </a:r>
            <a:endParaRPr lang="es-ES" sz="1400" i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Malformaciones asociadas: </a:t>
            </a:r>
            <a:r>
              <a:rPr lang="es-ES" sz="1400" dirty="0" smtClean="0">
                <a:solidFill>
                  <a:srgbClr val="002060"/>
                </a:solidFill>
              </a:rPr>
              <a:t>Describan las evaluaciones hechas y los hallazgos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Consultas con especialistas: </a:t>
            </a:r>
            <a:r>
              <a:rPr lang="es-ES" sz="1400" dirty="0" smtClean="0">
                <a:solidFill>
                  <a:srgbClr val="002060"/>
                </a:solidFill>
              </a:rPr>
              <a:t>Reporten si se han hecho (incluidas las consultas genéticas, de cirugía y urología) y los resultados</a:t>
            </a:r>
          </a:p>
        </p:txBody>
      </p:sp>
      <p:grpSp>
        <p:nvGrpSpPr>
          <p:cNvPr id="3" name="Gruppo 77" descr="image of medical coding for hypospadias" title="Hypospadias"/>
          <p:cNvGrpSpPr/>
          <p:nvPr/>
        </p:nvGrpSpPr>
        <p:grpSpPr>
          <a:xfrm>
            <a:off x="4211960" y="2295565"/>
            <a:ext cx="5159721" cy="3941747"/>
            <a:chOff x="395536" y="3140968"/>
            <a:chExt cx="4941705" cy="3420999"/>
          </a:xfrm>
        </p:grpSpPr>
        <p:grpSp>
          <p:nvGrpSpPr>
            <p:cNvPr id="4" name="Gruppo 48"/>
            <p:cNvGrpSpPr/>
            <p:nvPr/>
          </p:nvGrpSpPr>
          <p:grpSpPr>
            <a:xfrm>
              <a:off x="395536" y="3140968"/>
              <a:ext cx="4644008" cy="3240360"/>
              <a:chOff x="251520" y="2276872"/>
              <a:chExt cx="5876092" cy="4104456"/>
            </a:xfrm>
          </p:grpSpPr>
          <p:grpSp>
            <p:nvGrpSpPr>
              <p:cNvPr id="5" name="Gruppo 33"/>
              <p:cNvGrpSpPr/>
              <p:nvPr/>
            </p:nvGrpSpPr>
            <p:grpSpPr>
              <a:xfrm>
                <a:off x="502900" y="2348880"/>
                <a:ext cx="3781066" cy="3960440"/>
                <a:chOff x="2195736" y="1700808"/>
                <a:chExt cx="3950746" cy="4392488"/>
              </a:xfrm>
            </p:grpSpPr>
            <p:pic>
              <p:nvPicPr>
                <p:cNvPr id="36" name="Picture - Hypospadias" descr="medical image of the coding for hypospadias " title="Hypospadias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 l="48344" t="46988" r="33737" b="16255"/>
                <a:stretch>
                  <a:fillRect/>
                </a:stretch>
              </p:blipFill>
              <p:spPr bwMode="auto">
                <a:xfrm>
                  <a:off x="2339752" y="1700808"/>
                  <a:ext cx="3806730" cy="43924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6" name="Gruppo 15"/>
                <p:cNvGrpSpPr/>
                <p:nvPr/>
              </p:nvGrpSpPr>
              <p:grpSpPr>
                <a:xfrm>
                  <a:off x="2195736" y="2114384"/>
                  <a:ext cx="216024" cy="3762888"/>
                  <a:chOff x="3347864" y="2114384"/>
                  <a:chExt cx="216024" cy="3762888"/>
                </a:xfrm>
              </p:grpSpPr>
              <p:sp>
                <p:nvSpPr>
                  <p:cNvPr id="39" name="Checkbox - Glanular"/>
                  <p:cNvSpPr/>
                  <p:nvPr/>
                </p:nvSpPr>
                <p:spPr>
                  <a:xfrm>
                    <a:off x="3347864" y="2114384"/>
                    <a:ext cx="216024" cy="19432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0" name="Checkbox - Coronal"/>
                  <p:cNvSpPr/>
                  <p:nvPr/>
                </p:nvSpPr>
                <p:spPr>
                  <a:xfrm>
                    <a:off x="3347864" y="2370584"/>
                    <a:ext cx="216024" cy="19432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1" name="Checkbox - Subcoronal"/>
                  <p:cNvSpPr/>
                  <p:nvPr/>
                </p:nvSpPr>
                <p:spPr>
                  <a:xfrm>
                    <a:off x="3347864" y="2630908"/>
                    <a:ext cx="216024" cy="19432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 dirty="0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2" name="Checkbox - Distal penille"/>
                  <p:cNvSpPr/>
                  <p:nvPr/>
                </p:nvSpPr>
                <p:spPr>
                  <a:xfrm>
                    <a:off x="3347864" y="2883876"/>
                    <a:ext cx="216024" cy="19432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3" name="Checkbox - Midshaft"/>
                  <p:cNvSpPr/>
                  <p:nvPr/>
                </p:nvSpPr>
                <p:spPr>
                  <a:xfrm>
                    <a:off x="3347864" y="3257276"/>
                    <a:ext cx="216024" cy="19432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4" name="Checkbox - Proximal penile"/>
                  <p:cNvSpPr/>
                  <p:nvPr/>
                </p:nvSpPr>
                <p:spPr>
                  <a:xfrm>
                    <a:off x="3347864" y="3810744"/>
                    <a:ext cx="216024" cy="19432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7" name="Checkbox - Penoscrotal"/>
                  <p:cNvSpPr/>
                  <p:nvPr/>
                </p:nvSpPr>
                <p:spPr>
                  <a:xfrm>
                    <a:off x="3347864" y="4386808"/>
                    <a:ext cx="216024" cy="19432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5" name="Checkbox - Scrotal"/>
                  <p:cNvSpPr/>
                  <p:nvPr/>
                </p:nvSpPr>
                <p:spPr>
                  <a:xfrm>
                    <a:off x="3347864" y="4962872"/>
                    <a:ext cx="216024" cy="19432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rgbClr val="002060"/>
                      </a:solidFill>
                    </a:endParaRPr>
                  </a:p>
                </p:txBody>
              </p:sp>
              <p:sp>
                <p:nvSpPr>
                  <p:cNvPr id="46" name="Checkbox - Perineal"/>
                  <p:cNvSpPr/>
                  <p:nvPr/>
                </p:nvSpPr>
                <p:spPr>
                  <a:xfrm>
                    <a:off x="3347864" y="5682952"/>
                    <a:ext cx="216024" cy="194320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it-IT">
                      <a:solidFill>
                        <a:srgbClr val="002060"/>
                      </a:solidFill>
                    </a:endParaRPr>
                  </a:p>
                </p:txBody>
              </p:sp>
            </p:grpSp>
          </p:grpSp>
          <p:sp>
            <p:nvSpPr>
              <p:cNvPr id="29" name="Figure - Hypospadias"/>
              <p:cNvSpPr/>
              <p:nvPr/>
            </p:nvSpPr>
            <p:spPr>
              <a:xfrm>
                <a:off x="251520" y="2276872"/>
                <a:ext cx="5876092" cy="410445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50" name="Figure ICD codes"/>
            <p:cNvSpPr txBox="1">
              <a:spLocks/>
            </p:cNvSpPr>
            <p:nvPr/>
          </p:nvSpPr>
          <p:spPr>
            <a:xfrm>
              <a:off x="4113105" y="3448568"/>
              <a:ext cx="1224136" cy="3113399"/>
            </a:xfrm>
            <a:prstGeom prst="rect">
              <a:avLst/>
            </a:prstGeom>
          </p:spPr>
          <p:txBody>
            <a:bodyPr>
              <a:noAutofit/>
            </a:bodyPr>
            <a:lstStyle/>
            <a:p>
              <a:pPr marL="342900" lvl="0" indent="-342900">
                <a:spcBef>
                  <a:spcPct val="20000"/>
                </a:spcBef>
              </a:pPr>
              <a:r>
                <a:rPr kumimoji="0" lang="es-E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Q54.0</a:t>
              </a:r>
              <a:endParaRPr lang="es-ES" sz="2400" dirty="0" smtClean="0">
                <a:solidFill>
                  <a:srgbClr val="002060"/>
                </a:solidFill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Q54.1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-ES" sz="11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Q54.2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-E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es-E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Q54.3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endParaRPr kumimoji="0" lang="es-E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endParaRPr>
            </a:p>
          </p:txBody>
        </p:sp>
        <p:cxnSp>
          <p:nvCxnSpPr>
            <p:cNvPr id="53" name="Glanular line"/>
            <p:cNvCxnSpPr/>
            <p:nvPr/>
          </p:nvCxnSpPr>
          <p:spPr>
            <a:xfrm flipH="1">
              <a:off x="2843808" y="3575150"/>
              <a:ext cx="129614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ronal line"/>
            <p:cNvCxnSpPr/>
            <p:nvPr/>
          </p:nvCxnSpPr>
          <p:spPr>
            <a:xfrm flipH="1">
              <a:off x="2819094" y="3741746"/>
              <a:ext cx="129614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ubcoronal line"/>
            <p:cNvCxnSpPr/>
            <p:nvPr/>
          </p:nvCxnSpPr>
          <p:spPr>
            <a:xfrm flipH="1" flipV="1">
              <a:off x="2771800" y="3933057"/>
              <a:ext cx="1368152" cy="43204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Distal penille line"/>
            <p:cNvCxnSpPr/>
            <p:nvPr/>
          </p:nvCxnSpPr>
          <p:spPr>
            <a:xfrm flipH="1" flipV="1">
              <a:off x="2771800" y="4149082"/>
              <a:ext cx="1368152" cy="216022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Midshaft line"/>
            <p:cNvCxnSpPr/>
            <p:nvPr/>
          </p:nvCxnSpPr>
          <p:spPr>
            <a:xfrm flipH="1">
              <a:off x="2819094" y="4424755"/>
              <a:ext cx="1296144" cy="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roximal penile line"/>
            <p:cNvCxnSpPr/>
            <p:nvPr/>
          </p:nvCxnSpPr>
          <p:spPr>
            <a:xfrm flipH="1">
              <a:off x="2843808" y="4437112"/>
              <a:ext cx="1296144" cy="30082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Penoscrotal line"/>
            <p:cNvCxnSpPr/>
            <p:nvPr/>
          </p:nvCxnSpPr>
          <p:spPr>
            <a:xfrm flipH="1" flipV="1">
              <a:off x="2812987" y="5276932"/>
              <a:ext cx="1254957" cy="96284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crotal line"/>
            <p:cNvCxnSpPr/>
            <p:nvPr/>
          </p:nvCxnSpPr>
          <p:spPr>
            <a:xfrm flipH="1">
              <a:off x="2843808" y="5360421"/>
              <a:ext cx="1224136" cy="228819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Perineal line"/>
            <p:cNvCxnSpPr/>
            <p:nvPr/>
          </p:nvCxnSpPr>
          <p:spPr>
            <a:xfrm flipH="1">
              <a:off x="2816961" y="5999512"/>
              <a:ext cx="1322992" cy="11849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Slide content box 2" descr="medical coding for Hypospadias " title="Hypospadias"/>
          <p:cNvSpPr/>
          <p:nvPr/>
        </p:nvSpPr>
        <p:spPr>
          <a:xfrm>
            <a:off x="4675722" y="999959"/>
            <a:ext cx="3960440" cy="12024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02060"/>
              </a:solidFill>
            </a:endParaRPr>
          </a:p>
        </p:txBody>
      </p:sp>
      <p:sp>
        <p:nvSpPr>
          <p:cNvPr id="79" name="Slide content box 2 title"/>
          <p:cNvSpPr/>
          <p:nvPr/>
        </p:nvSpPr>
        <p:spPr>
          <a:xfrm>
            <a:off x="4798197" y="957005"/>
            <a:ext cx="3676415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dirty="0">
                <a:solidFill>
                  <a:srgbClr val="002060"/>
                </a:solidFill>
              </a:rPr>
              <a:t>Codificación: CIE-10 o CIE-10 RCPCH</a:t>
            </a:r>
            <a:endParaRPr lang="es-ES" dirty="0">
              <a:solidFill>
                <a:srgbClr val="002060"/>
              </a:solidFill>
            </a:endParaRPr>
          </a:p>
          <a:p>
            <a:pPr algn="ctr"/>
            <a:endParaRPr lang="es-ES" sz="800" b="1" dirty="0" smtClean="0">
              <a:solidFill>
                <a:srgbClr val="002060"/>
              </a:solidFill>
            </a:endParaRPr>
          </a:p>
          <a:p>
            <a:pPr algn="ctr"/>
            <a:r>
              <a:rPr lang="es-ES" sz="2000" b="1" dirty="0" smtClean="0">
                <a:solidFill>
                  <a:srgbClr val="002060"/>
                </a:solidFill>
              </a:rPr>
              <a:t>Q54  Hipospadias</a:t>
            </a:r>
            <a:endParaRPr lang="es-ES" sz="2000" b="1" dirty="0">
              <a:solidFill>
                <a:srgbClr val="002060"/>
              </a:solidFill>
            </a:endParaRPr>
          </a:p>
        </p:txBody>
      </p:sp>
      <p:sp>
        <p:nvSpPr>
          <p:cNvPr id="80" name="slide content box 2 content"/>
          <p:cNvSpPr txBox="1"/>
          <p:nvPr/>
        </p:nvSpPr>
        <p:spPr>
          <a:xfrm>
            <a:off x="4798197" y="1728202"/>
            <a:ext cx="36764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400" b="1" i="1" dirty="0" smtClean="0">
                <a:solidFill>
                  <a:srgbClr val="002060"/>
                </a:solidFill>
              </a:rPr>
              <a:t>Eviten usar solamente el código general; sean específicos</a:t>
            </a:r>
            <a:endParaRPr lang="es-ES" sz="14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83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19</a:t>
            </a:fld>
            <a:endParaRPr lang="es-ES" dirty="0"/>
          </a:p>
        </p:txBody>
      </p:sp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521723" y="260648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+mn-lt"/>
              </a:rPr>
              <a:t>Pie zambo: Pie equinovaro</a:t>
            </a:r>
            <a:endParaRPr lang="es-ES" sz="3200" b="1" dirty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Slide content box 1 title"/>
          <p:cNvSpPr/>
          <p:nvPr/>
        </p:nvSpPr>
        <p:spPr>
          <a:xfrm>
            <a:off x="2112712" y="1024010"/>
            <a:ext cx="11323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000" b="1" dirty="0" smtClean="0">
                <a:solidFill>
                  <a:srgbClr val="002060"/>
                </a:solidFill>
              </a:rPr>
              <a:t>Lista de verificación</a:t>
            </a:r>
          </a:p>
        </p:txBody>
      </p:sp>
      <p:sp>
        <p:nvSpPr>
          <p:cNvPr id="7" name="Slide content box 1 content"/>
          <p:cNvSpPr txBox="1">
            <a:spLocks/>
          </p:cNvSpPr>
          <p:nvPr/>
        </p:nvSpPr>
        <p:spPr>
          <a:xfrm>
            <a:off x="157291" y="1442368"/>
            <a:ext cx="5072098" cy="49292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  <a:defRPr/>
            </a:pP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Describan </a:t>
            </a:r>
            <a:r>
              <a:rPr lang="es-ES" sz="1400" b="1" dirty="0">
                <a:solidFill>
                  <a:srgbClr val="002060"/>
                </a:solidFill>
              </a:rPr>
              <a:t>cómo se presenta el caso de manera precisa, </a:t>
            </a:r>
            <a:r>
              <a:rPr kumimoji="0" lang="es-E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incluido lo siguiente: 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Lateralidad: </a:t>
            </a:r>
            <a:r>
              <a:rPr lang="es-ES" sz="1400" dirty="0">
                <a:solidFill>
                  <a:srgbClr val="002060"/>
                </a:solidFill>
              </a:rPr>
              <a:t>d</a:t>
            </a:r>
            <a:r>
              <a:rPr lang="es-ES" sz="1400" dirty="0" smtClean="0">
                <a:solidFill>
                  <a:srgbClr val="002060"/>
                </a:solidFill>
              </a:rPr>
              <a:t>erecha, izquierda o bilateral</a:t>
            </a:r>
          </a:p>
          <a:p>
            <a:pPr marL="742950" lvl="1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Movilidad del pie: </a:t>
            </a:r>
            <a:r>
              <a:rPr lang="es-ES" sz="1400" dirty="0" smtClean="0">
                <a:solidFill>
                  <a:srgbClr val="002060"/>
                </a:solidFill>
              </a:rPr>
              <a:t>rígido o flexible ("flexible" es lo mismo que "posicional", y se excluye en la mayoría de los sistemas de vigilancia)</a:t>
            </a:r>
            <a:endParaRPr lang="es-ES" sz="1400" dirty="0">
              <a:solidFill>
                <a:srgbClr val="002060"/>
              </a:solidFill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 Fotografías: </a:t>
            </a:r>
            <a:r>
              <a:rPr lang="es-ES" sz="1400" dirty="0" smtClean="0">
                <a:solidFill>
                  <a:srgbClr val="002060"/>
                </a:solidFill>
              </a:rPr>
              <a:t>Sirven para la revisión, no son suficientes como confirmación</a:t>
            </a:r>
            <a:endParaRPr kumimoji="0" lang="es-ES" sz="140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es-ES" sz="1400" b="1" dirty="0">
                <a:solidFill>
                  <a:srgbClr val="002060"/>
                </a:solidFill>
              </a:rPr>
              <a:t> Anomalías adicionales</a:t>
            </a:r>
            <a:r>
              <a:rPr lang="es-ES" sz="1400" dirty="0">
                <a:solidFill>
                  <a:srgbClr val="002060"/>
                </a:solidFill>
              </a:rPr>
              <a:t>: </a:t>
            </a:r>
            <a:r>
              <a:rPr lang="es-ES" sz="1400" dirty="0" smtClean="0">
                <a:solidFill>
                  <a:srgbClr val="002060"/>
                </a:solidFill>
              </a:rPr>
              <a:t>Describan </a:t>
            </a:r>
            <a:r>
              <a:rPr lang="es-ES" sz="1400" dirty="0">
                <a:solidFill>
                  <a:srgbClr val="002060"/>
                </a:solidFill>
              </a:rPr>
              <a:t>las evaluaciones y los hallazgos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Consultas con especialistas: </a:t>
            </a:r>
            <a:r>
              <a:rPr lang="es-ES" sz="1400" dirty="0" smtClean="0">
                <a:solidFill>
                  <a:srgbClr val="002060"/>
                </a:solidFill>
              </a:rPr>
              <a:t>Reporten </a:t>
            </a:r>
            <a:r>
              <a:rPr lang="es-ES" sz="1400" dirty="0">
                <a:solidFill>
                  <a:srgbClr val="002060"/>
                </a:solidFill>
              </a:rPr>
              <a:t>cuáles se hicieron (incluidas </a:t>
            </a:r>
            <a:r>
              <a:rPr lang="es-ES" sz="1400" dirty="0" smtClean="0">
                <a:solidFill>
                  <a:srgbClr val="002060"/>
                </a:solidFill>
              </a:rPr>
              <a:t>las consultas </a:t>
            </a:r>
            <a:r>
              <a:rPr lang="es-ES" sz="1400" dirty="0">
                <a:solidFill>
                  <a:srgbClr val="002060"/>
                </a:solidFill>
              </a:rPr>
              <a:t>genéticas) y los resultados</a:t>
            </a:r>
          </a:p>
          <a:p>
            <a:pPr>
              <a:spcBef>
                <a:spcPct val="20000"/>
              </a:spcBef>
              <a:spcAft>
                <a:spcPts val="600"/>
              </a:spcAft>
            </a:pPr>
            <a:r>
              <a:rPr lang="es-ES" sz="1400" b="1" dirty="0" smtClean="0">
                <a:solidFill>
                  <a:srgbClr val="002060"/>
                </a:solidFill>
              </a:rPr>
              <a:t>Notas</a:t>
            </a:r>
            <a:endParaRPr lang="es-ES" sz="1400" b="1" dirty="0">
              <a:solidFill>
                <a:srgbClr val="002060"/>
              </a:solidFill>
            </a:endParaRP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Pie equinovaro flexible/posicional: excluir </a:t>
            </a:r>
          </a:p>
          <a:p>
            <a:pPr marL="800100" lvl="1" indent="-3429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rgbClr val="002060"/>
                </a:solidFill>
              </a:rPr>
              <a:t>Excepto si se incluye específicamente en el protocolo: no se aconseja incluirlo debido a su variabilidad y frecuencia, y el leve impacto en la salud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Pie calcáneo varo y calcáneo valgo: </a:t>
            </a:r>
            <a:r>
              <a:rPr lang="es-ES" sz="1400" dirty="0" smtClean="0">
                <a:solidFill>
                  <a:srgbClr val="002060"/>
                </a:solidFill>
              </a:rPr>
              <a:t>Por </a:t>
            </a:r>
            <a:r>
              <a:rPr lang="es-ES" sz="1400" dirty="0">
                <a:solidFill>
                  <a:srgbClr val="002060"/>
                </a:solidFill>
              </a:rPr>
              <a:t>lo general </a:t>
            </a:r>
            <a:r>
              <a:rPr lang="es-ES" sz="1400" b="1" dirty="0">
                <a:solidFill>
                  <a:srgbClr val="002060"/>
                </a:solidFill>
              </a:rPr>
              <a:t>no</a:t>
            </a:r>
            <a:r>
              <a:rPr lang="es-ES" sz="1400" dirty="0">
                <a:solidFill>
                  <a:srgbClr val="002060"/>
                </a:solidFill>
              </a:rPr>
              <a:t> se consideran un defecto de nacimiento que satisfaga las condiciones como tal (proveer una regla clara en el protocolo)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endParaRPr lang="es-ES" sz="1200" b="1" dirty="0">
              <a:solidFill>
                <a:srgbClr val="002060"/>
              </a:solidFill>
            </a:endParaRPr>
          </a:p>
        </p:txBody>
      </p:sp>
      <p:sp>
        <p:nvSpPr>
          <p:cNvPr id="13" name="Slide content box 1" descr="Medical Checklist for describing Clubfoot" title="Clubfoot: Talipes Equinovarus"/>
          <p:cNvSpPr/>
          <p:nvPr/>
        </p:nvSpPr>
        <p:spPr>
          <a:xfrm>
            <a:off x="211742" y="916130"/>
            <a:ext cx="4940827" cy="568122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4" name="Slide content box 2 title"/>
          <p:cNvSpPr/>
          <p:nvPr/>
        </p:nvSpPr>
        <p:spPr>
          <a:xfrm>
            <a:off x="5436096" y="980728"/>
            <a:ext cx="35731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000" b="1" dirty="0">
                <a:solidFill>
                  <a:srgbClr val="002060"/>
                </a:solidFill>
              </a:rPr>
              <a:t>Codificación: CIE-10 o CIE-10 RCPCH</a:t>
            </a:r>
            <a:endParaRPr lang="es-ES" sz="2000" dirty="0"/>
          </a:p>
        </p:txBody>
      </p:sp>
      <p:sp>
        <p:nvSpPr>
          <p:cNvPr id="15" name="Slide content box 2" descr="Medical Coding for Clubfoot" title="Clubfoot: Talipes Equinovarus"/>
          <p:cNvSpPr/>
          <p:nvPr/>
        </p:nvSpPr>
        <p:spPr>
          <a:xfrm>
            <a:off x="5310604" y="916130"/>
            <a:ext cx="3760046" cy="5105158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Slide content box 2 content"/>
          <p:cNvSpPr/>
          <p:nvPr/>
        </p:nvSpPr>
        <p:spPr>
          <a:xfrm>
            <a:off x="5429256" y="1420321"/>
            <a:ext cx="3714744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sz="1500" b="1" dirty="0" smtClean="0">
                <a:solidFill>
                  <a:srgbClr val="002060"/>
                </a:solidFill>
              </a:rPr>
              <a:t> Q66 Deformidades congénitas de los pies (eviten el uso de este código general si se dispone de información más específica)</a:t>
            </a:r>
          </a:p>
          <a:p>
            <a:pPr>
              <a:buFont typeface="Arial" pitchFamily="34" charset="0"/>
              <a:buChar char="•"/>
            </a:pPr>
            <a:r>
              <a:rPr lang="es-ES" sz="1500" b="1" dirty="0" smtClean="0">
                <a:solidFill>
                  <a:srgbClr val="002060"/>
                </a:solidFill>
              </a:rPr>
              <a:t> Q66.0 Pie equinovaro</a:t>
            </a:r>
          </a:p>
          <a:p>
            <a:pPr>
              <a:buFont typeface="Arial" pitchFamily="34" charset="0"/>
              <a:buChar char="•"/>
            </a:pPr>
            <a:r>
              <a:rPr lang="es-ES" sz="1500" b="1" dirty="0" smtClean="0">
                <a:solidFill>
                  <a:srgbClr val="002060"/>
                </a:solidFill>
              </a:rPr>
              <a:t> Q66.1 Pie calcáneo varo</a:t>
            </a:r>
          </a:p>
          <a:p>
            <a:pPr>
              <a:buFont typeface="Arial" pitchFamily="34" charset="0"/>
              <a:buChar char="•"/>
            </a:pPr>
            <a:r>
              <a:rPr lang="es-ES" sz="1500" b="1" dirty="0" smtClean="0">
                <a:solidFill>
                  <a:srgbClr val="002060"/>
                </a:solidFill>
              </a:rPr>
              <a:t> Q66.4 Pie calcáneo valgo</a:t>
            </a:r>
          </a:p>
          <a:p>
            <a:pPr>
              <a:buFont typeface="Arial" pitchFamily="34" charset="0"/>
              <a:buChar char="•"/>
            </a:pPr>
            <a:r>
              <a:rPr lang="es-ES" sz="1500" b="1" dirty="0" smtClean="0">
                <a:solidFill>
                  <a:srgbClr val="002060"/>
                </a:solidFill>
              </a:rPr>
              <a:t> Q66.8 Otras deformidades congénitas de los pies; pie zambo no especificado</a:t>
            </a:r>
          </a:p>
          <a:p>
            <a:endParaRPr lang="es-ES" sz="1400" dirty="0" smtClean="0">
              <a:solidFill>
                <a:schemeClr val="tx2"/>
              </a:solidFill>
            </a:endParaRPr>
          </a:p>
          <a:p>
            <a:endParaRPr lang="es-ES" sz="1400" dirty="0">
              <a:solidFill>
                <a:schemeClr val="tx2"/>
              </a:solidFill>
            </a:endParaRPr>
          </a:p>
        </p:txBody>
      </p:sp>
      <p:pic>
        <p:nvPicPr>
          <p:cNvPr id="16" name="Picture - Talipes equinovarus" descr="C:\Users\ile9\Pictures\clubfoot.jpg&#10;&#10;Medical image of infant diagnosed with Talipes Equinovarus. " title="Clubfoot: Talipes Equinova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3929066"/>
            <a:ext cx="1514645" cy="1571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Picture caption"/>
          <p:cNvSpPr/>
          <p:nvPr/>
        </p:nvSpPr>
        <p:spPr>
          <a:xfrm>
            <a:off x="5500694" y="5572140"/>
            <a:ext cx="16571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</a:rPr>
              <a:t>Pie equinovaro</a:t>
            </a:r>
            <a:endParaRPr lang="es-ES" sz="1400" b="1" dirty="0">
              <a:solidFill>
                <a:srgbClr val="002060"/>
              </a:solidFill>
            </a:endParaRPr>
          </a:p>
        </p:txBody>
      </p:sp>
      <p:pic>
        <p:nvPicPr>
          <p:cNvPr id="57346" name="Picture - Talipes calcaneovalgus" descr="Medical image of infant diagnosed with Talipes Calcaneovalgus" title="Clubfoot: Talipes Equinovar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3929066"/>
            <a:ext cx="173873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Picture caption"/>
          <p:cNvSpPr/>
          <p:nvPr/>
        </p:nvSpPr>
        <p:spPr>
          <a:xfrm>
            <a:off x="7215206" y="5572140"/>
            <a:ext cx="185544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400" b="1" dirty="0" smtClean="0">
                <a:solidFill>
                  <a:srgbClr val="002060"/>
                </a:solidFill>
              </a:rPr>
              <a:t>Pie calcáneo valgo</a:t>
            </a:r>
            <a:endParaRPr lang="es-E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0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28649" y="360681"/>
            <a:ext cx="7886700" cy="233680"/>
          </a:xfrm>
        </p:spPr>
        <p:txBody>
          <a:bodyPr>
            <a:noAutofit/>
          </a:bodyPr>
          <a:lstStyle/>
          <a:p>
            <a:pPr algn="ctr"/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lang="es-ES" sz="3200" b="1" dirty="0" smtClean="0">
                <a:solidFill>
                  <a:srgbClr val="002060"/>
                </a:solidFill>
                <a:latin typeface="Calibri"/>
              </a:rPr>
              <a:t>Artículos necesarios para el examen</a:t>
            </a: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r>
              <a:rPr dirty="0"/>
              <a:t/>
            </a:r>
            <a:br>
              <a:rPr dirty="0"/>
            </a:br>
            <a:endParaRPr lang="es-ES" sz="32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84354" y="1213100"/>
            <a:ext cx="8775291" cy="6243955"/>
          </a:xfrm>
        </p:spPr>
        <p:txBody>
          <a:bodyPr vert="horz" lIns="68580" tIns="34290" rIns="68580" bIns="34290" rtlCol="0" anchor="t">
            <a:noAutofit/>
          </a:bodyPr>
          <a:lstStyle/>
          <a:p>
            <a:pPr lvl="1"/>
            <a:r>
              <a:rPr lang="es-ES" sz="2000" dirty="0" smtClean="0">
                <a:solidFill>
                  <a:srgbClr val="002060"/>
                </a:solidFill>
                <a:latin typeface="Calibri  "/>
              </a:rPr>
              <a:t>Cámara para tomar fotografías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  <a:latin typeface="Calibri  "/>
              </a:rPr>
              <a:t>Formulario de recolección de datos de los defectos de nacimiento 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  <a:latin typeface="Calibri  "/>
              </a:rPr>
              <a:t>Guantes limpios para usar cuando se examine al neonato 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  <a:latin typeface="Calibri  "/>
              </a:rPr>
              <a:t>Cinta para medir o una tabla para medir  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  <a:latin typeface="Calibri  "/>
              </a:rPr>
              <a:t>Báscula para pesar al neonato y colchoneta o papel sobre el cual colocar al neonato 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  <a:latin typeface="Calibri  "/>
              </a:rPr>
              <a:t>Fuente de luz (p. ej., una linterna) para visualizar el interior de la boca del neonato y cualquier otra parte que necesite más luz</a:t>
            </a:r>
          </a:p>
          <a:p>
            <a:endParaRPr lang="es-ES" sz="2400" dirty="0">
              <a:solidFill>
                <a:srgbClr val="002060"/>
              </a:solidFill>
              <a:latin typeface="Calibri"/>
            </a:endParaRPr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endParaRPr lang="es-ES" sz="2400" dirty="0">
              <a:solidFill>
                <a:srgbClr val="002060"/>
              </a:solidFill>
            </a:endParaRPr>
          </a:p>
        </p:txBody>
      </p:sp>
      <p:pic>
        <p:nvPicPr>
          <p:cNvPr id="4" name="Picture - Checklist" descr="Illustration of a checklist for health care professionals to use" title="Checklis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4200245"/>
            <a:ext cx="2043474" cy="215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84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20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+mn-lt"/>
              </a:rPr>
              <a:t>Deficiencias en las extremidades</a:t>
            </a:r>
            <a:endParaRPr lang="es-E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content box 1"/>
          <p:cNvSpPr>
            <a:spLocks noGrp="1"/>
          </p:cNvSpPr>
          <p:nvPr>
            <p:ph idx="1"/>
          </p:nvPr>
        </p:nvSpPr>
        <p:spPr>
          <a:xfrm>
            <a:off x="107504" y="692696"/>
            <a:ext cx="5688632" cy="6021288"/>
          </a:xfrm>
          <a:ln w="28575"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ES" sz="1400" b="1" dirty="0" smtClean="0">
                <a:solidFill>
                  <a:srgbClr val="002060"/>
                </a:solidFill>
              </a:rPr>
              <a:t>Lista de verificación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Usen las figuras que se proporcionan</a:t>
            </a:r>
            <a:r>
              <a:rPr lang="es-ES" sz="1400" dirty="0" smtClean="0">
                <a:solidFill>
                  <a:srgbClr val="002060"/>
                </a:solidFill>
              </a:rPr>
              <a:t>: Seleccionen el tipo más parecido al caso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Describan en detalle</a:t>
            </a:r>
            <a:r>
              <a:rPr lang="es-ES" sz="1400" dirty="0" smtClean="0">
                <a:solidFill>
                  <a:srgbClr val="002060"/>
                </a:solidFill>
              </a:rPr>
              <a:t> (no solo con el término del diagnóstico):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Fíjense en cada segmento involucrado</a:t>
            </a:r>
            <a:r>
              <a:rPr lang="es-ES" sz="1400" dirty="0" smtClean="0">
                <a:solidFill>
                  <a:srgbClr val="002060"/>
                </a:solidFill>
              </a:rPr>
              <a:t> (vean las figuras) en cada extremidad afectada; describan qué falta o las partes ausentes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Lateralidad</a:t>
            </a:r>
            <a:r>
              <a:rPr lang="es-ES" sz="1400" dirty="0" smtClean="0">
                <a:solidFill>
                  <a:srgbClr val="002060"/>
                </a:solidFill>
              </a:rPr>
              <a:t>: derecha, izquierda o bilateral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Mamelones de tejido blando</a:t>
            </a:r>
            <a:r>
              <a:rPr lang="es-ES" sz="1400" dirty="0" smtClean="0">
                <a:solidFill>
                  <a:srgbClr val="002060"/>
                </a:solidFill>
              </a:rPr>
              <a:t>: presentes o ausentes (en los defectos transversales)</a:t>
            </a:r>
          </a:p>
          <a:p>
            <a:pPr lvl="1"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Bridas amnióticas o anillo de constricción de tejido blando</a:t>
            </a:r>
            <a:r>
              <a:rPr lang="es-ES" sz="1400" dirty="0" smtClean="0">
                <a:solidFill>
                  <a:srgbClr val="002060"/>
                </a:solidFill>
              </a:rPr>
              <a:t>: presentes o ausentes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Fotografías</a:t>
            </a:r>
            <a:r>
              <a:rPr lang="es-ES" sz="1400" dirty="0" smtClean="0">
                <a:solidFill>
                  <a:srgbClr val="002060"/>
                </a:solidFill>
              </a:rPr>
              <a:t>: Fundamentales para la revisión y clasificación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Radiografías</a:t>
            </a:r>
            <a:r>
              <a:rPr lang="es-ES" sz="1400" dirty="0" smtClean="0">
                <a:solidFill>
                  <a:srgbClr val="002060"/>
                </a:solidFill>
              </a:rPr>
              <a:t>: Fundamentales para la revisión y clasificación (en ocasiones incluso más que las fotografías)</a:t>
            </a: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es-ES" sz="2000" dirty="0" smtClean="0"/>
              <a:t> </a:t>
            </a:r>
            <a:r>
              <a:rPr lang="es-ES" sz="1400" b="1" dirty="0">
                <a:solidFill>
                  <a:srgbClr val="002060"/>
                </a:solidFill>
              </a:rPr>
              <a:t>Anomalías adicionales</a:t>
            </a:r>
            <a:r>
              <a:rPr lang="es-ES" sz="1400" dirty="0">
                <a:solidFill>
                  <a:srgbClr val="002060"/>
                </a:solidFill>
              </a:rPr>
              <a:t>: Describan las evaluaciones y los hallazgos</a:t>
            </a:r>
          </a:p>
          <a:p>
            <a:pPr marL="685800" lvl="1">
              <a:lnSpc>
                <a:spcPct val="120000"/>
              </a:lnSpc>
              <a:buFont typeface="Wingdings" panose="05000000000000000000" pitchFamily="2" charset="2"/>
              <a:buChar char="q"/>
              <a:defRPr/>
            </a:pPr>
            <a:r>
              <a:rPr lang="es-ES" sz="1400" dirty="0" smtClean="0">
                <a:solidFill>
                  <a:srgbClr val="002060"/>
                </a:solidFill>
              </a:rPr>
              <a:t>También fíjense en las estructuras evaluadas y que se encontraron normales (es decir, corazón, riñones, aparato digestivo, genitales)</a:t>
            </a:r>
          </a:p>
          <a:p>
            <a:pPr lvl="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s-ES" sz="1400" b="1" dirty="0">
                <a:solidFill>
                  <a:srgbClr val="002060"/>
                </a:solidFill>
              </a:rPr>
              <a:t>Consultas con especialistas: </a:t>
            </a:r>
            <a:r>
              <a:rPr lang="es-ES" sz="1400" dirty="0">
                <a:solidFill>
                  <a:srgbClr val="002060"/>
                </a:solidFill>
              </a:rPr>
              <a:t>Reporten cuáles se hicieron (incluidas las consultas genéticas y ortopédicas) y los resultados</a:t>
            </a:r>
          </a:p>
        </p:txBody>
      </p:sp>
      <p:sp>
        <p:nvSpPr>
          <p:cNvPr id="4" name="Slide content box 2"/>
          <p:cNvSpPr/>
          <p:nvPr/>
        </p:nvSpPr>
        <p:spPr>
          <a:xfrm>
            <a:off x="5940152" y="1442366"/>
            <a:ext cx="3076888" cy="2092881"/>
          </a:xfrm>
          <a:prstGeom prst="rect">
            <a:avLst/>
          </a:prstGeom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2060"/>
                </a:solidFill>
              </a:rPr>
              <a:t>Codificación </a:t>
            </a:r>
          </a:p>
          <a:p>
            <a:pPr algn="ctr"/>
            <a:r>
              <a:rPr lang="es-ES" sz="1600" b="1" dirty="0" smtClean="0">
                <a:solidFill>
                  <a:srgbClr val="002060"/>
                </a:solidFill>
              </a:rPr>
              <a:t>CIE-10 o CIE-10 RCPCH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Usen las figuras que aparecen en las siguientes cuatro diapositivas para identificar la que más se parezca al caso observado.</a:t>
            </a:r>
          </a:p>
          <a:p>
            <a:endParaRPr lang="es-ES" sz="1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79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21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mtClean="0"/>
              <a:t>Cómo codificar las deficiencias en las extremidades: Extremidades superiores</a:t>
            </a:r>
            <a:endParaRPr lang="es-ES" dirty="0"/>
          </a:p>
        </p:txBody>
      </p:sp>
      <p:pic>
        <p:nvPicPr>
          <p:cNvPr id="5" name="Picture - coding upper limb deficiency" descr="Medical Coding for Upper Limp deficiency" title="Coding Limb Deficiency: Upper Li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8366" t="22906" r="23152" b="23000"/>
          <a:stretch>
            <a:fillRect/>
          </a:stretch>
        </p:blipFill>
        <p:spPr bwMode="auto">
          <a:xfrm>
            <a:off x="1820441" y="1825625"/>
            <a:ext cx="550311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6004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22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/>
              <a:t>Cómo codificar las deficiencias en las extremidades: Mano </a:t>
            </a:r>
            <a:endParaRPr lang="es-ES" dirty="0"/>
          </a:p>
        </p:txBody>
      </p:sp>
      <p:pic>
        <p:nvPicPr>
          <p:cNvPr id="5" name="Picture - coding hand limb deficiency" descr="Medical coding for Hand deficiency " title="Coding Limb Deficiency: Hand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7767" t="23509" r="21999" b="22542"/>
          <a:stretch>
            <a:fillRect/>
          </a:stretch>
        </p:blipFill>
        <p:spPr bwMode="auto">
          <a:xfrm>
            <a:off x="1687437" y="1825625"/>
            <a:ext cx="5769126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1427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23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mtClean="0"/>
              <a:t>Cómo codificar las deficiencias en las extremidades: Extremidades inferiores</a:t>
            </a:r>
            <a:endParaRPr lang="es-ES" dirty="0"/>
          </a:p>
        </p:txBody>
      </p:sp>
      <p:pic>
        <p:nvPicPr>
          <p:cNvPr id="5" name="Slide content - coding lower limb deficiency" descr="Medical coding for lower limb deficiency " title="Coding Limb Deficiency: Lower Limb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8065" t="23080" r="21480" b="22979"/>
          <a:stretch>
            <a:fillRect/>
          </a:stretch>
        </p:blipFill>
        <p:spPr bwMode="auto">
          <a:xfrm>
            <a:off x="1671162" y="1825625"/>
            <a:ext cx="5801675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53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24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mtClean="0"/>
              <a:t>Cómo codificar las deficiencias en las extremidades: Pie </a:t>
            </a:r>
            <a:endParaRPr lang="es-ES" dirty="0"/>
          </a:p>
        </p:txBody>
      </p:sp>
      <p:pic>
        <p:nvPicPr>
          <p:cNvPr id="5" name="Picture - coding foot deficiency" descr="medical coding for foot deficiency" title="Coding Limb Deficiency: Foot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7809" t="23135" r="22257" b="22947"/>
          <a:stretch>
            <a:fillRect/>
          </a:stretch>
        </p:blipFill>
        <p:spPr bwMode="auto">
          <a:xfrm>
            <a:off x="1128092" y="1490352"/>
            <a:ext cx="6887816" cy="5231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873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25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19256" cy="778098"/>
          </a:xfrm>
        </p:spPr>
        <p:txBody>
          <a:bodyPr>
            <a:noAutofit/>
          </a:bodyPr>
          <a:lstStyle/>
          <a:p>
            <a:pPr algn="ctr"/>
            <a:r>
              <a:rPr lang="es-ES" sz="2800" b="1" dirty="0" smtClean="0">
                <a:solidFill>
                  <a:srgbClr val="002060"/>
                </a:solidFill>
                <a:latin typeface="+mn-lt"/>
              </a:rPr>
              <a:t>Herramienta para la codificación y clasificación de las deficiencias en las extremidades</a:t>
            </a:r>
            <a:r>
              <a:rPr sz="3600" dirty="0"/>
              <a:t/>
            </a:r>
            <a:br>
              <a:rPr sz="3600" dirty="0"/>
            </a:br>
            <a:r>
              <a:rPr lang="es-ES" sz="1400" dirty="0">
                <a:solidFill>
                  <a:srgbClr val="002060"/>
                </a:solidFill>
                <a:latin typeface="+mn-lt"/>
              </a:rPr>
              <a:t>Proporciona un mapa de los códigos para los principales grupos de clasificación, para su análisis</a:t>
            </a:r>
          </a:p>
        </p:txBody>
      </p:sp>
      <p:graphicFrame>
        <p:nvGraphicFramePr>
          <p:cNvPr id="4" name="Slide content" descr="Image of medical coding and classifciation tool for limb deficiency" title="Limb Deficiency Coding and Classification Tool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5883437"/>
              </p:ext>
            </p:extLst>
          </p:nvPr>
        </p:nvGraphicFramePr>
        <p:xfrm>
          <a:off x="457200" y="1045743"/>
          <a:ext cx="8219256" cy="57925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2928"/>
                <a:gridCol w="2876700"/>
                <a:gridCol w="1294515"/>
                <a:gridCol w="2815113"/>
              </a:tblGrid>
              <a:tr h="3686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Código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Extremidad superior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Código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bg1"/>
                          </a:solidFill>
                        </a:rPr>
                        <a:t>Extremidad inferior</a:t>
                      </a:r>
                      <a:endParaRPr lang="es-ES" sz="16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3686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Q71.0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Transversal terminal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Q.72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Transversal terminal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571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Q71.1A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Transversal intercalar, focomelia típica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Q72.1A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Transversal intercalar, focomelia típica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571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Q71.1B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Transversal intercalar, focomelia atípica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Q72.1B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Transversal intercalar, focomelia atípica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686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Q71.2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Transversal terminal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Q72.2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Transversal terminal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686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Q71.3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Transversal terminal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Q72.3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Transversal terminal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686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Q71.30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Transversal terminal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Q72.30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Transversal terminal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686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Q71.30A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Transversal terminal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Q72.30A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Transversal </a:t>
                      </a:r>
                      <a:r>
                        <a:rPr lang="en-US" sz="160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terminal</a:t>
                      </a:r>
                      <a:endParaRPr lang="es-ES" sz="160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686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Q71.30B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Transversal terminal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Q72.30B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Transversal terminal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686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Q71.4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Longitudinal preaxial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Q72.4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Longitudinal preaxial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686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Q71.31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Longitudinal preaxial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Q72.31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Longitudinal preaxial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6865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Q71.5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Longitudinal posaxial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Q72.5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Longitudinal preaxial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75711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Q71.6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Longitudinal axial, mano hendida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Q72.6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Longitudinal posaxial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368657"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Q72.7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rgbClr val="002060"/>
                          </a:solidFill>
                        </a:rPr>
                        <a:t>Longitudinal axial, pie hendido</a:t>
                      </a:r>
                      <a:endParaRPr lang="es-ES" sz="1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988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26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21723" y="116632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+mn-lt"/>
              </a:rPr>
              <a:t>Onfalocele</a:t>
            </a:r>
            <a:endParaRPr lang="es-ES" sz="3200" b="1" dirty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Slide content box 1"/>
          <p:cNvSpPr txBox="1">
            <a:spLocks/>
          </p:cNvSpPr>
          <p:nvPr/>
        </p:nvSpPr>
        <p:spPr>
          <a:xfrm>
            <a:off x="237642" y="663289"/>
            <a:ext cx="5688382" cy="59766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b="1" dirty="0" smtClean="0">
                <a:solidFill>
                  <a:srgbClr val="002060"/>
                </a:solidFill>
              </a:rPr>
              <a:t>Lista de verificación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s-ES" sz="1600" b="1" dirty="0" smtClean="0">
                <a:solidFill>
                  <a:srgbClr val="002060"/>
                </a:solidFill>
              </a:rPr>
              <a:t>Describan en detalle</a:t>
            </a:r>
            <a:r>
              <a:rPr lang="es-ES" sz="1600" dirty="0" smtClean="0">
                <a:solidFill>
                  <a:srgbClr val="002060"/>
                </a:solidFill>
              </a:rPr>
              <a:t>: No hay que limitarse a usar "onfalocele", pero hay que agregar detalles sobre los siguientes elementos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Inserción en el cordón: </a:t>
            </a:r>
            <a:r>
              <a:rPr lang="es-ES" sz="1400" dirty="0" smtClean="0">
                <a:solidFill>
                  <a:srgbClr val="002060"/>
                </a:solidFill>
              </a:rPr>
              <a:t>describan si se presenta en la línea media, arriba del ombligo</a:t>
            </a:r>
            <a:endParaRPr lang="es-ES" sz="1400" b="1" dirty="0" smtClean="0">
              <a:solidFill>
                <a:srgbClr val="002060"/>
              </a:solidFill>
            </a:endParaRP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Membranas que recubren</a:t>
            </a:r>
            <a:r>
              <a:rPr lang="es-ES" sz="1400" dirty="0" smtClean="0">
                <a:solidFill>
                  <a:srgbClr val="002060"/>
                </a:solidFill>
              </a:rPr>
              <a:t>: sí/no, intactas/rotas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Tamaño</a:t>
            </a:r>
            <a:r>
              <a:rPr lang="es-ES" sz="1400" dirty="0" smtClean="0">
                <a:solidFill>
                  <a:srgbClr val="002060"/>
                </a:solidFill>
              </a:rPr>
              <a:t>: medida/estimación (en centímetros)</a:t>
            </a:r>
          </a:p>
          <a:p>
            <a:pPr lvl="1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Órganos salientes</a:t>
            </a:r>
            <a:r>
              <a:rPr lang="es-ES" sz="1400" dirty="0" smtClean="0">
                <a:solidFill>
                  <a:srgbClr val="002060"/>
                </a:solidFill>
              </a:rPr>
              <a:t>: intestino delgado, hígado, bazo, etc.</a:t>
            </a: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600" b="1" dirty="0" smtClean="0">
                <a:solidFill>
                  <a:srgbClr val="002060"/>
                </a:solidFill>
              </a:rPr>
              <a:t>Fotografías</a:t>
            </a:r>
            <a:r>
              <a:rPr lang="es-ES" sz="1600" dirty="0" smtClean="0">
                <a:solidFill>
                  <a:srgbClr val="002060"/>
                </a:solidFill>
              </a:rPr>
              <a:t>: Muestren claramente el cordón umbilical y las membranas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600" b="1" dirty="0" smtClean="0">
                <a:solidFill>
                  <a:srgbClr val="002060"/>
                </a:solidFill>
              </a:rPr>
              <a:t>Defectos asociados</a:t>
            </a:r>
            <a:r>
              <a:rPr lang="es-ES" sz="1600" dirty="0" smtClean="0">
                <a:solidFill>
                  <a:srgbClr val="002060"/>
                </a:solidFill>
              </a:rPr>
              <a:t>: Describan en detalle 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600" b="1" dirty="0" smtClean="0">
                <a:solidFill>
                  <a:srgbClr val="002060"/>
                </a:solidFill>
              </a:rPr>
              <a:t>Síndromes: </a:t>
            </a:r>
            <a:r>
              <a:rPr lang="es-ES" sz="1600" dirty="0" smtClean="0">
                <a:solidFill>
                  <a:srgbClr val="002060"/>
                </a:solidFill>
              </a:rPr>
              <a:t>Si se saben, descríbanlos (p. ej., síndrome de Beckwith-Wiedemann) o, si no se saben, describan las anomalías menores relevantes</a:t>
            </a:r>
            <a:endParaRPr lang="es-ES" sz="1600" b="1" dirty="0" smtClean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600" b="1" dirty="0" smtClean="0">
                <a:solidFill>
                  <a:srgbClr val="002060"/>
                </a:solidFill>
              </a:rPr>
              <a:t>Procedimientos</a:t>
            </a:r>
            <a:r>
              <a:rPr lang="es-ES" sz="1600" dirty="0">
                <a:solidFill>
                  <a:srgbClr val="002060"/>
                </a:solidFill>
              </a:rPr>
              <a:t>: Describan los procedimientos para evaluar malformaciones adicionales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600" b="1" dirty="0">
                <a:solidFill>
                  <a:srgbClr val="002060"/>
                </a:solidFill>
              </a:rPr>
              <a:t>Consultas con especialistas: </a:t>
            </a:r>
            <a:r>
              <a:rPr lang="es-ES" sz="1600" dirty="0">
                <a:solidFill>
                  <a:srgbClr val="002060"/>
                </a:solidFill>
              </a:rPr>
              <a:t>Reporten cuáles se hicieron (</a:t>
            </a:r>
            <a:r>
              <a:rPr lang="es-ES" sz="1600" dirty="0" smtClean="0">
                <a:solidFill>
                  <a:srgbClr val="002060"/>
                </a:solidFill>
              </a:rPr>
              <a:t>incluidas las </a:t>
            </a:r>
            <a:r>
              <a:rPr lang="es-ES" sz="1600" dirty="0">
                <a:solidFill>
                  <a:srgbClr val="002060"/>
                </a:solidFill>
              </a:rPr>
              <a:t>consultas genéticas) y los resultados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endParaRPr lang="es-ES" sz="1600" dirty="0">
              <a:solidFill>
                <a:srgbClr val="002060"/>
              </a:solidFill>
            </a:endParaRPr>
          </a:p>
          <a:p>
            <a:pPr>
              <a:buNone/>
            </a:pPr>
            <a:endParaRPr lang="es-ES" sz="1400" dirty="0" smtClean="0">
              <a:solidFill>
                <a:srgbClr val="002060"/>
              </a:solidFill>
            </a:endParaRPr>
          </a:p>
        </p:txBody>
      </p:sp>
      <p:sp>
        <p:nvSpPr>
          <p:cNvPr id="29" name="Slide content box 2"/>
          <p:cNvSpPr/>
          <p:nvPr/>
        </p:nvSpPr>
        <p:spPr>
          <a:xfrm>
            <a:off x="6084730" y="630374"/>
            <a:ext cx="3059270" cy="7755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2000" b="1" dirty="0" smtClean="0">
                <a:solidFill>
                  <a:srgbClr val="002060"/>
                </a:solidFill>
              </a:rPr>
              <a:t>Código CIE-10 RCPCH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1700" b="1" dirty="0" smtClean="0">
                <a:solidFill>
                  <a:srgbClr val="002060"/>
                </a:solidFill>
              </a:rPr>
              <a:t>Q79.2: Onfalocele</a:t>
            </a:r>
          </a:p>
        </p:txBody>
      </p:sp>
      <p:cxnSp>
        <p:nvCxnSpPr>
          <p:cNvPr id="21" name="picture pointer" descr="Medical image of arrow pointing to omphalocele insertion through cord " title="Omphalocele"/>
          <p:cNvCxnSpPr>
            <a:stCxn id="10" idx="0"/>
          </p:cNvCxnSpPr>
          <p:nvPr/>
        </p:nvCxnSpPr>
        <p:spPr>
          <a:xfrm flipV="1">
            <a:off x="7518653" y="4082876"/>
            <a:ext cx="193995" cy="107721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icture pointer" descr="medical image of error pointing to infnant membrane for regarding omphalocele" title="Omphalocele"/>
          <p:cNvCxnSpPr>
            <a:stCxn id="10" idx="0"/>
          </p:cNvCxnSpPr>
          <p:nvPr/>
        </p:nvCxnSpPr>
        <p:spPr>
          <a:xfrm flipV="1">
            <a:off x="7518653" y="4082876"/>
            <a:ext cx="509731" cy="107721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icture pointer" descr="medical image of errow pointing to midline defect regarding omphalocele of infant " title="Omphalocele"/>
          <p:cNvCxnSpPr>
            <a:stCxn id="10" idx="0"/>
          </p:cNvCxnSpPr>
          <p:nvPr/>
        </p:nvCxnSpPr>
        <p:spPr>
          <a:xfrm flipV="1">
            <a:off x="7518653" y="3651622"/>
            <a:ext cx="0" cy="150847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content box 3"/>
          <p:cNvSpPr txBox="1"/>
          <p:nvPr/>
        </p:nvSpPr>
        <p:spPr>
          <a:xfrm>
            <a:off x="6264386" y="5160094"/>
            <a:ext cx="2508533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02060"/>
                </a:solidFill>
                <a:latin typeface="+mn-lt"/>
              </a:rPr>
              <a:t>Describan las tres características más importantes: </a:t>
            </a:r>
          </a:p>
          <a:p>
            <a:pPr algn="ctr"/>
            <a:r>
              <a:rPr lang="es-ES" sz="1400" dirty="0" smtClean="0">
                <a:solidFill>
                  <a:srgbClr val="002060"/>
                </a:solidFill>
                <a:latin typeface="+mn-lt"/>
              </a:rPr>
              <a:t>Defecto en la línea media, inserción a través del cordón, membrana</a:t>
            </a:r>
            <a:endParaRPr lang="es-ES" sz="1400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11" name="Picture - omphalocele" descr="medical image of infant diagnosed with omphalocele" title="Omphaloce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4386" y="1489899"/>
            <a:ext cx="2508534" cy="3563896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004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27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21723" y="332656"/>
            <a:ext cx="8229600" cy="432048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+mn-lt"/>
              </a:rPr>
              <a:t>Gastrosquisis</a:t>
            </a:r>
            <a:endParaRPr lang="es-ES" sz="3200" b="1" dirty="0">
              <a:solidFill>
                <a:srgbClr val="002060"/>
              </a:solidFill>
              <a:latin typeface="+mn-lt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slide content box 1"/>
          <p:cNvSpPr txBox="1">
            <a:spLocks/>
          </p:cNvSpPr>
          <p:nvPr/>
        </p:nvSpPr>
        <p:spPr>
          <a:xfrm>
            <a:off x="179512" y="1065582"/>
            <a:ext cx="5754241" cy="538775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400" b="1" dirty="0" smtClean="0">
                <a:solidFill>
                  <a:srgbClr val="002060"/>
                </a:solidFill>
              </a:rPr>
              <a:t>Lista de verificación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s-ES" sz="1800" b="1" dirty="0">
                <a:solidFill>
                  <a:srgbClr val="002060"/>
                </a:solidFill>
              </a:rPr>
              <a:t>Describan en detalle</a:t>
            </a:r>
            <a:r>
              <a:rPr lang="es-ES" sz="1800" dirty="0">
                <a:solidFill>
                  <a:srgbClr val="002060"/>
                </a:solidFill>
              </a:rPr>
              <a:t>: No hay que limitarse a usar "gastrosquisis", pero hay que agregar detalles sobre los siguientes elementos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s-ES" sz="1600" b="1" dirty="0" smtClean="0">
                <a:solidFill>
                  <a:srgbClr val="002060"/>
                </a:solidFill>
              </a:rPr>
              <a:t>Lado en relación con el cordón umbilical</a:t>
            </a:r>
            <a:r>
              <a:rPr lang="es-ES" sz="1600" dirty="0" smtClean="0">
                <a:solidFill>
                  <a:srgbClr val="002060"/>
                </a:solidFill>
              </a:rPr>
              <a:t>: derecho/izquierdo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s-ES" sz="1600" b="1" dirty="0" smtClean="0">
                <a:solidFill>
                  <a:srgbClr val="002060"/>
                </a:solidFill>
              </a:rPr>
              <a:t>Membranas que recubren</a:t>
            </a:r>
            <a:r>
              <a:rPr lang="es-ES" sz="1600" dirty="0" smtClean="0">
                <a:solidFill>
                  <a:srgbClr val="002060"/>
                </a:solidFill>
              </a:rPr>
              <a:t>: sí/no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s-ES" sz="1600" b="1" dirty="0" smtClean="0">
                <a:solidFill>
                  <a:srgbClr val="002060"/>
                </a:solidFill>
              </a:rPr>
              <a:t>Tamaño</a:t>
            </a:r>
            <a:r>
              <a:rPr lang="es-ES" sz="1600" dirty="0" smtClean="0">
                <a:solidFill>
                  <a:srgbClr val="002060"/>
                </a:solidFill>
              </a:rPr>
              <a:t>: extensión del defecto abdominal (en cm)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es-ES" sz="1600" b="1" dirty="0" smtClean="0">
                <a:solidFill>
                  <a:srgbClr val="002060"/>
                </a:solidFill>
              </a:rPr>
              <a:t>Órganos salientes</a:t>
            </a:r>
            <a:r>
              <a:rPr lang="es-ES" sz="1600" dirty="0" smtClean="0">
                <a:solidFill>
                  <a:srgbClr val="002060"/>
                </a:solidFill>
              </a:rPr>
              <a:t>: especifiquen si también hay segmentos de los intestinos involucrados </a:t>
            </a:r>
            <a:endParaRPr lang="es-ES" sz="1600" dirty="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800" b="1" dirty="0" smtClean="0">
                <a:solidFill>
                  <a:srgbClr val="002060"/>
                </a:solidFill>
              </a:rPr>
              <a:t>Defectos asociados</a:t>
            </a:r>
            <a:r>
              <a:rPr lang="es-ES" sz="1800" dirty="0" smtClean="0">
                <a:solidFill>
                  <a:srgbClr val="002060"/>
                </a:solidFill>
              </a:rPr>
              <a:t>: Describan </a:t>
            </a:r>
            <a:endParaRPr lang="es-ES" sz="1800" dirty="0">
              <a:solidFill>
                <a:srgbClr val="002060"/>
              </a:solidFill>
            </a:endParaRPr>
          </a:p>
          <a:p>
            <a:pPr marL="342900" lvl="1" indent="-34290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800" b="1" dirty="0" smtClean="0">
                <a:solidFill>
                  <a:srgbClr val="002060"/>
                </a:solidFill>
              </a:rPr>
              <a:t>Fotografías</a:t>
            </a:r>
            <a:r>
              <a:rPr lang="es-ES" sz="1800" dirty="0" smtClean="0">
                <a:solidFill>
                  <a:srgbClr val="002060"/>
                </a:solidFill>
              </a:rPr>
              <a:t>: Muestren </a:t>
            </a:r>
            <a:r>
              <a:rPr lang="es-ES" sz="1800" i="1" dirty="0" smtClean="0">
                <a:solidFill>
                  <a:srgbClr val="002060"/>
                </a:solidFill>
              </a:rPr>
              <a:t>claramente</a:t>
            </a:r>
            <a:r>
              <a:rPr lang="es-ES" sz="1800" dirty="0" smtClean="0">
                <a:solidFill>
                  <a:srgbClr val="002060"/>
                </a:solidFill>
              </a:rPr>
              <a:t> el cordón umbilical</a:t>
            </a:r>
          </a:p>
          <a:p>
            <a:pPr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800" b="1" dirty="0" smtClean="0">
                <a:solidFill>
                  <a:srgbClr val="002060"/>
                </a:solidFill>
              </a:rPr>
              <a:t>Procedimientos</a:t>
            </a:r>
            <a:r>
              <a:rPr lang="es-ES" sz="1800" dirty="0" smtClean="0">
                <a:solidFill>
                  <a:srgbClr val="002060"/>
                </a:solidFill>
              </a:rPr>
              <a:t>: Describan los procedimientos para evaluar malformaciones adicionales</a:t>
            </a:r>
          </a:p>
          <a:p>
            <a:pPr lvl="0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q"/>
            </a:pPr>
            <a:r>
              <a:rPr lang="es-ES" sz="1800" b="1" dirty="0">
                <a:solidFill>
                  <a:srgbClr val="002060"/>
                </a:solidFill>
              </a:rPr>
              <a:t>Consultas con especialistas: </a:t>
            </a:r>
            <a:r>
              <a:rPr lang="es-ES" sz="1800" dirty="0">
                <a:solidFill>
                  <a:srgbClr val="002060"/>
                </a:solidFill>
              </a:rPr>
              <a:t>Reporten cuáles se hicieron (incluidas las consultas genéticas y de cirugía) y los resultados</a:t>
            </a:r>
          </a:p>
          <a:p>
            <a:pPr>
              <a:buNone/>
            </a:pPr>
            <a:endParaRPr lang="es-ES" sz="1400" dirty="0" smtClean="0">
              <a:solidFill>
                <a:srgbClr val="002060"/>
              </a:solidFill>
            </a:endParaRPr>
          </a:p>
        </p:txBody>
      </p:sp>
      <p:sp>
        <p:nvSpPr>
          <p:cNvPr id="29" name="slide content box 2"/>
          <p:cNvSpPr/>
          <p:nvPr/>
        </p:nvSpPr>
        <p:spPr>
          <a:xfrm>
            <a:off x="5976156" y="992792"/>
            <a:ext cx="3132348" cy="775597"/>
          </a:xfrm>
          <a:prstGeom prst="rect">
            <a:avLst/>
          </a:prstGeom>
          <a:ln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s-ES" sz="2000" b="1" dirty="0" smtClean="0">
                <a:solidFill>
                  <a:srgbClr val="002060"/>
                </a:solidFill>
              </a:rPr>
              <a:t>Código CIE-10 RCPCH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1700" b="1" dirty="0" smtClean="0">
                <a:solidFill>
                  <a:srgbClr val="002060"/>
                </a:solidFill>
              </a:rPr>
              <a:t>Q79.3: Gastrosquisis</a:t>
            </a:r>
          </a:p>
        </p:txBody>
      </p:sp>
      <p:cxnSp>
        <p:nvCxnSpPr>
          <p:cNvPr id="21" name="picture pointer" descr="medical image of arrow pointing to defect and umbilical cord of infant with gastroschisis" title="Gastroschisis"/>
          <p:cNvCxnSpPr>
            <a:stCxn id="10" idx="0"/>
          </p:cNvCxnSpPr>
          <p:nvPr/>
        </p:nvCxnSpPr>
        <p:spPr>
          <a:xfrm flipH="1" flipV="1">
            <a:off x="7265589" y="4096851"/>
            <a:ext cx="256380" cy="136445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icture pointer" descr="medical image of arrow pointing to defect and umbilical cord of infant diagnosed with gastroschisis" title="Gastroschisis"/>
          <p:cNvCxnSpPr>
            <a:stCxn id="10" idx="0"/>
          </p:cNvCxnSpPr>
          <p:nvPr/>
        </p:nvCxnSpPr>
        <p:spPr>
          <a:xfrm flipV="1">
            <a:off x="7521969" y="4096851"/>
            <a:ext cx="74367" cy="136445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content box 3"/>
          <p:cNvSpPr txBox="1"/>
          <p:nvPr/>
        </p:nvSpPr>
        <p:spPr>
          <a:xfrm>
            <a:off x="6296403" y="5461307"/>
            <a:ext cx="2451131" cy="95410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400" b="1" dirty="0" smtClean="0">
                <a:solidFill>
                  <a:srgbClr val="002060"/>
                </a:solidFill>
                <a:latin typeface="+mn-lt"/>
              </a:rPr>
              <a:t>Describan las dos características más importantes: defecto y cordón umbilical</a:t>
            </a:r>
            <a:endParaRPr lang="es-ES" sz="1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9" name="Picture - gastroschisis" descr="medical image of infant diagnosed with gastroschisis" title="Gastroschi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768833" y="2410982"/>
            <a:ext cx="3517132" cy="2461993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715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28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0" y="39442"/>
            <a:ext cx="8229600" cy="676126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+mn-lt"/>
              </a:rPr>
              <a:t>Síndrome de Down</a:t>
            </a:r>
            <a:endParaRPr lang="es-E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Slide content box 1"/>
          <p:cNvSpPr txBox="1"/>
          <p:nvPr/>
        </p:nvSpPr>
        <p:spPr>
          <a:xfrm>
            <a:off x="251520" y="880432"/>
            <a:ext cx="3424688" cy="366254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rgbClr val="002060"/>
                </a:solidFill>
              </a:rPr>
              <a:t>Lista de verificación</a:t>
            </a:r>
          </a:p>
          <a:p>
            <a:pPr algn="ctr"/>
            <a:endParaRPr lang="es-ES" sz="16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Cariotipo disponible</a:t>
            </a:r>
            <a:r>
              <a:rPr lang="es-ES" sz="1400" dirty="0" smtClean="0">
                <a:solidFill>
                  <a:srgbClr val="002060"/>
                </a:solidFill>
              </a:rPr>
              <a:t>: Reporten los resultados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Cariotipo no disponible: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rgbClr val="002060"/>
                </a:solidFill>
              </a:rPr>
              <a:t>Verifiquen los signos clínicos (ver cuadro a la derecha) en los cuales se basa el diagnóstico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es-ES" sz="1400" dirty="0" smtClean="0">
                <a:solidFill>
                  <a:srgbClr val="002060"/>
                </a:solidFill>
              </a:rPr>
              <a:t>Tomen fotografías</a:t>
            </a:r>
          </a:p>
          <a:p>
            <a:endParaRPr lang="es-ES" sz="1600" b="1" dirty="0">
              <a:solidFill>
                <a:srgbClr val="002060"/>
              </a:solidFill>
            </a:endParaRPr>
          </a:p>
          <a:p>
            <a:r>
              <a:rPr lang="es-ES" sz="1600" b="1" dirty="0" smtClean="0">
                <a:solidFill>
                  <a:srgbClr val="002060"/>
                </a:solidFill>
              </a:rPr>
              <a:t>En todos los casos, reporten: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Malformaciones asociadas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s-ES" sz="1400" b="1" dirty="0" smtClean="0">
                <a:solidFill>
                  <a:srgbClr val="002060"/>
                </a:solidFill>
              </a:rPr>
              <a:t>Consultas con especialistas</a:t>
            </a:r>
            <a:r>
              <a:rPr lang="es-ES" sz="1400" dirty="0" smtClean="0">
                <a:solidFill>
                  <a:srgbClr val="002060"/>
                </a:solidFill>
              </a:rPr>
              <a:t>: Incluidas las consultas genéticas y cardiológicas, y los resultados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s-ES" sz="1400" dirty="0">
              <a:solidFill>
                <a:srgbClr val="002060"/>
              </a:solidFill>
            </a:endParaRPr>
          </a:p>
        </p:txBody>
      </p:sp>
      <p:sp>
        <p:nvSpPr>
          <p:cNvPr id="16" name="slide content box 2 title"/>
          <p:cNvSpPr txBox="1"/>
          <p:nvPr/>
        </p:nvSpPr>
        <p:spPr>
          <a:xfrm>
            <a:off x="4233658" y="880432"/>
            <a:ext cx="4453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smtClean="0">
                <a:solidFill>
                  <a:srgbClr val="002060"/>
                </a:solidFill>
              </a:rPr>
              <a:t>Observen si los siguientes signos están presentes</a:t>
            </a:r>
            <a:endParaRPr lang="es-ES" b="1" dirty="0">
              <a:solidFill>
                <a:srgbClr val="002060"/>
              </a:solidFill>
            </a:endParaRPr>
          </a:p>
        </p:txBody>
      </p:sp>
      <p:sp>
        <p:nvSpPr>
          <p:cNvPr id="3" name="slide content box 2 content 1"/>
          <p:cNvSpPr>
            <a:spLocks noGrp="1"/>
          </p:cNvSpPr>
          <p:nvPr>
            <p:ph idx="1"/>
          </p:nvPr>
        </p:nvSpPr>
        <p:spPr>
          <a:xfrm>
            <a:off x="3894334" y="1353301"/>
            <a:ext cx="2643742" cy="30577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ES" sz="1200" b="1" dirty="0" smtClean="0">
                <a:solidFill>
                  <a:srgbClr val="002060"/>
                </a:solidFill>
              </a:rPr>
              <a:t>General</a:t>
            </a:r>
          </a:p>
          <a:p>
            <a:pPr>
              <a:buFont typeface="Wingdings" pitchFamily="2" charset="2"/>
              <a:buChar char="q"/>
            </a:pPr>
            <a:r>
              <a:rPr lang="es-ES" sz="1200" dirty="0" smtClean="0">
                <a:solidFill>
                  <a:srgbClr val="002060"/>
                </a:solidFill>
              </a:rPr>
              <a:t>Hipotonía </a:t>
            </a:r>
          </a:p>
          <a:p>
            <a:pPr>
              <a:buFont typeface="Wingdings" pitchFamily="2" charset="2"/>
              <a:buChar char="q"/>
            </a:pPr>
            <a:endParaRPr lang="es-ES" sz="1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" sz="1200" b="1" dirty="0" smtClean="0">
                <a:solidFill>
                  <a:srgbClr val="002060"/>
                </a:solidFill>
              </a:rPr>
              <a:t>Cabeza/cuello</a:t>
            </a:r>
          </a:p>
          <a:p>
            <a:pPr>
              <a:buFont typeface="Wingdings" pitchFamily="2" charset="2"/>
              <a:buChar char="q"/>
            </a:pPr>
            <a:r>
              <a:rPr lang="es-ES" sz="1200" dirty="0" smtClean="0">
                <a:solidFill>
                  <a:srgbClr val="002060"/>
                </a:solidFill>
              </a:rPr>
              <a:t>Braquicefalia</a:t>
            </a:r>
          </a:p>
          <a:p>
            <a:pPr>
              <a:buFont typeface="Wingdings" pitchFamily="2" charset="2"/>
              <a:buChar char="q"/>
            </a:pPr>
            <a:r>
              <a:rPr lang="es-ES" sz="1200" dirty="0" smtClean="0">
                <a:solidFill>
                  <a:srgbClr val="002060"/>
                </a:solidFill>
              </a:rPr>
              <a:t>Fontanela anterior grande </a:t>
            </a:r>
          </a:p>
          <a:p>
            <a:pPr>
              <a:buFont typeface="Wingdings" pitchFamily="2" charset="2"/>
              <a:buChar char="q"/>
            </a:pPr>
            <a:r>
              <a:rPr lang="es-ES" sz="1200" dirty="0" smtClean="0">
                <a:solidFill>
                  <a:srgbClr val="002060"/>
                </a:solidFill>
              </a:rPr>
              <a:t>Cuello corto</a:t>
            </a:r>
          </a:p>
          <a:p>
            <a:pPr>
              <a:buFont typeface="Wingdings" pitchFamily="2" charset="2"/>
              <a:buChar char="q"/>
            </a:pPr>
            <a:r>
              <a:rPr lang="es-ES" sz="1200" dirty="0" smtClean="0">
                <a:solidFill>
                  <a:srgbClr val="002060"/>
                </a:solidFill>
              </a:rPr>
              <a:t>Exceso de piel en la nuca</a:t>
            </a:r>
          </a:p>
          <a:p>
            <a:pPr>
              <a:buFont typeface="Wingdings" pitchFamily="2" charset="2"/>
              <a:buChar char="q"/>
            </a:pPr>
            <a:r>
              <a:rPr lang="es-ES" sz="1200" dirty="0" smtClean="0">
                <a:solidFill>
                  <a:srgbClr val="002060"/>
                </a:solidFill>
              </a:rPr>
              <a:t>Lengua saliente</a:t>
            </a:r>
          </a:p>
          <a:p>
            <a:pPr>
              <a:buFont typeface="Wingdings" pitchFamily="2" charset="2"/>
              <a:buChar char="q"/>
            </a:pPr>
            <a:r>
              <a:rPr lang="es-ES" sz="1200" dirty="0" smtClean="0">
                <a:solidFill>
                  <a:srgbClr val="002060"/>
                </a:solidFill>
              </a:rPr>
              <a:t>Paladar angosto </a:t>
            </a:r>
          </a:p>
          <a:p>
            <a:pPr>
              <a:buFont typeface="Wingdings" pitchFamily="2" charset="2"/>
              <a:buChar char="q"/>
            </a:pPr>
            <a:r>
              <a:rPr lang="es-ES" sz="1200" dirty="0" smtClean="0">
                <a:solidFill>
                  <a:srgbClr val="002060"/>
                </a:solidFill>
              </a:rPr>
              <a:t>Puente nasal plano</a:t>
            </a:r>
          </a:p>
          <a:p>
            <a:pPr>
              <a:buFont typeface="Wingdings" pitchFamily="2" charset="2"/>
              <a:buChar char="q"/>
            </a:pPr>
            <a:r>
              <a:rPr lang="es-ES" sz="1200" dirty="0" smtClean="0">
                <a:solidFill>
                  <a:srgbClr val="002060"/>
                </a:solidFill>
              </a:rPr>
              <a:t>Hendiduras palpebrales inclinadas hacia arriba</a:t>
            </a:r>
          </a:p>
          <a:p>
            <a:pPr>
              <a:buFont typeface="Wingdings" pitchFamily="2" charset="2"/>
              <a:buChar char="q"/>
            </a:pPr>
            <a:r>
              <a:rPr lang="es-ES" sz="1200" dirty="0" smtClean="0">
                <a:solidFill>
                  <a:srgbClr val="002060"/>
                </a:solidFill>
              </a:rPr>
              <a:t>Pliegues epicánticos</a:t>
            </a:r>
          </a:p>
          <a:p>
            <a:pPr>
              <a:buFont typeface="Wingdings" pitchFamily="2" charset="2"/>
              <a:buChar char="q"/>
            </a:pPr>
            <a:endParaRPr lang="es-ES" sz="1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endParaRPr lang="es-ES" sz="1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endParaRPr lang="es-ES" sz="1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endParaRPr lang="es-ES" sz="10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q"/>
            </a:pPr>
            <a:endParaRPr lang="es-ES" sz="1000" dirty="0"/>
          </a:p>
        </p:txBody>
      </p:sp>
      <p:sp>
        <p:nvSpPr>
          <p:cNvPr id="5" name="slide content box 2 content 2"/>
          <p:cNvSpPr txBox="1">
            <a:spLocks/>
          </p:cNvSpPr>
          <p:nvPr/>
        </p:nvSpPr>
        <p:spPr>
          <a:xfrm>
            <a:off x="6388650" y="1651519"/>
            <a:ext cx="2298150" cy="285760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10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Nistagmo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10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Manchas de Brushfield en el iris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10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Orejas pequeñas (&lt;3 cm)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10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Sobreplegamiento del hélix (oreja)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ES" sz="1000" b="0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0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Tórax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10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Ausencia de brotes mamarios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ES" sz="1000" b="0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ES" sz="1000" b="1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Extremidades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es-ES" sz="10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Manos cortas anchas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10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Clinodactilia en el 5.</a:t>
            </a:r>
            <a:r>
              <a:rPr kumimoji="0" lang="es-ES" sz="1000" b="0" i="0" u="none" strike="noStrike" kern="1200" cap="none" spc="0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o</a:t>
            </a:r>
            <a:r>
              <a:rPr kumimoji="0" lang="es-ES" sz="10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dedo de la mano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10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Un solo pliegue de flexión en el 5.</a:t>
            </a:r>
            <a:r>
              <a:rPr kumimoji="0" lang="es-ES" sz="1000" b="0" i="0" u="none" strike="noStrike" kern="1200" cap="none" spc="0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o</a:t>
            </a:r>
            <a:r>
              <a:rPr kumimoji="0" lang="es-ES" sz="10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dedo de la mano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10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Un solo pliegue en la palma de la mano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s-ES" sz="1000" b="0" i="0" u="none" strike="noStrike" kern="1200" cap="none" spc="0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Espacio ancho entre el 1.</a:t>
            </a:r>
            <a:r>
              <a:rPr kumimoji="0" lang="es-ES" sz="1000" b="0" i="0" u="none" strike="noStrike" kern="1200" cap="none" spc="0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er </a:t>
            </a:r>
            <a:r>
              <a:rPr kumimoji="0" lang="es-ES" sz="10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y el 2.</a:t>
            </a:r>
            <a:r>
              <a:rPr kumimoji="0" lang="es-ES" sz="1000" b="0" i="0" u="none" strike="noStrike" kern="1200" cap="none" spc="0" normalizeH="0" baseline="3000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o</a:t>
            </a:r>
            <a:r>
              <a:rPr kumimoji="0" lang="es-ES" sz="1000" b="0" i="0" u="none" strike="noStrike" kern="1200" cap="none" spc="0" normalizeH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n-lt"/>
              </a:rPr>
              <a:t> dedo del pie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ES" sz="1000" b="1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ES" sz="1000" b="1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ES" sz="1000" b="1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ES" sz="1000" b="1" i="0" u="none" strike="noStrike" kern="1200" cap="none" spc="0" normalizeH="0" baseline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endParaRPr kumimoji="0" lang="es-ES" sz="10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slide content box 2" descr="medical image of &quot; signs&quot; to look for in regards to down syndrome" title="down syndrome"/>
          <p:cNvSpPr/>
          <p:nvPr/>
        </p:nvSpPr>
        <p:spPr>
          <a:xfrm>
            <a:off x="3770184" y="746927"/>
            <a:ext cx="5184576" cy="37621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slide content box 3" descr="medical checklist for describing down syndrome" title="Down Syndrome"/>
          <p:cNvGrpSpPr/>
          <p:nvPr/>
        </p:nvGrpSpPr>
        <p:grpSpPr>
          <a:xfrm>
            <a:off x="621904" y="4756503"/>
            <a:ext cx="8064896" cy="1692771"/>
            <a:chOff x="323528" y="4540479"/>
            <a:chExt cx="8064896" cy="1692771"/>
          </a:xfrm>
        </p:grpSpPr>
        <p:sp>
          <p:nvSpPr>
            <p:cNvPr id="9" name="Clinical diagnosis text box"/>
            <p:cNvSpPr txBox="1"/>
            <p:nvPr/>
          </p:nvSpPr>
          <p:spPr>
            <a:xfrm>
              <a:off x="323528" y="5805264"/>
              <a:ext cx="223224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solidFill>
                    <a:srgbClr val="002060"/>
                  </a:solidFill>
                </a:rPr>
                <a:t>Diagnóstico clínico, solamente </a:t>
              </a:r>
              <a:endParaRPr lang="es-ES" sz="1600" b="1" dirty="0">
                <a:solidFill>
                  <a:srgbClr val="002060"/>
                </a:solidFill>
              </a:endParaRPr>
            </a:p>
          </p:txBody>
        </p:sp>
        <p:cxnSp>
          <p:nvCxnSpPr>
            <p:cNvPr id="11" name="arrow"/>
            <p:cNvCxnSpPr/>
            <p:nvPr/>
          </p:nvCxnSpPr>
          <p:spPr>
            <a:xfrm>
              <a:off x="2555776" y="6021288"/>
              <a:ext cx="864096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Karyotype text box"/>
            <p:cNvSpPr txBox="1"/>
            <p:nvPr/>
          </p:nvSpPr>
          <p:spPr>
            <a:xfrm>
              <a:off x="364006" y="5333956"/>
              <a:ext cx="200784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600" b="1" dirty="0" smtClean="0">
                  <a:solidFill>
                    <a:srgbClr val="002060"/>
                  </a:solidFill>
                </a:rPr>
                <a:t>Cariotipo disponible</a:t>
              </a:r>
            </a:p>
          </p:txBody>
        </p:sp>
        <p:cxnSp>
          <p:nvCxnSpPr>
            <p:cNvPr id="14" name="arrow"/>
            <p:cNvCxnSpPr/>
            <p:nvPr/>
          </p:nvCxnSpPr>
          <p:spPr>
            <a:xfrm>
              <a:off x="2339752" y="5538252"/>
              <a:ext cx="864096" cy="0"/>
            </a:xfrm>
            <a:prstGeom prst="straightConnector1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onnecting bracket"/>
            <p:cNvSpPr/>
            <p:nvPr/>
          </p:nvSpPr>
          <p:spPr>
            <a:xfrm>
              <a:off x="3377832" y="5178212"/>
              <a:ext cx="330072" cy="709570"/>
            </a:xfrm>
            <a:prstGeom prst="leftBrac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297" name="ICD-10 RCPCH codes"/>
            <p:cNvSpPr>
              <a:spLocks noChangeArrowheads="1"/>
            </p:cNvSpPr>
            <p:nvPr/>
          </p:nvSpPr>
          <p:spPr bwMode="auto">
            <a:xfrm>
              <a:off x="3595958" y="4540479"/>
              <a:ext cx="4792466" cy="16927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s-ES" sz="2000" b="1" dirty="0">
                  <a:solidFill>
                    <a:srgbClr val="002060"/>
                  </a:solidFill>
                </a:rPr>
                <a:t>Códificación de la CIE-10 RCPCH</a:t>
              </a:r>
              <a:endParaRPr kumimoji="0" lang="es-ES" sz="20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ea typeface="Times New Roman" pitchFamily="18" charset="0"/>
                <a:cs typeface="Courier New" pitchFamily="49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Q90       </a:t>
              </a:r>
              <a:r>
                <a:rPr lang="es-ES" smtClean="0"/>
                <a:t> </a:t>
              </a: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Síndrome de Down</a:t>
              </a:r>
              <a:endParaRPr kumimoji="0" lang="es-ES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Q90.0    Trisomía 21, no disyunción meiótica</a:t>
              </a:r>
              <a:endParaRPr kumimoji="0" lang="es-ES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Q90.1    Trisomía 21, mosaico (no disyunción mitótica)</a:t>
              </a:r>
              <a:endParaRPr kumimoji="0" lang="es-ES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Q90.2    Trisomía 21, translocación</a:t>
              </a:r>
              <a:endParaRPr kumimoji="0" lang="es-ES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0" i="0" u="none" strike="noStrike" cap="none" normalizeH="0" baseline="0" dirty="0" smtClean="0">
                  <a:ln>
                    <a:noFill/>
                  </a:ln>
                  <a:solidFill>
                    <a:srgbClr val="002060"/>
                  </a:solidFill>
                  <a:effectLst/>
                </a:rPr>
                <a:t>Q90.9    Síndrome de Down, no especificado</a:t>
              </a:r>
              <a:endParaRPr kumimoji="0" lang="es-ES" sz="105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cs typeface="Arial" pitchFamily="34" charset="0"/>
              </a:endParaRPr>
            </a:p>
          </p:txBody>
        </p:sp>
      </p:grpSp>
      <p:sp>
        <p:nvSpPr>
          <p:cNvPr id="18" name="Rettangolo 17" descr="medical coding for down syndrome " title="down syndrome"/>
          <p:cNvSpPr/>
          <p:nvPr/>
        </p:nvSpPr>
        <p:spPr>
          <a:xfrm>
            <a:off x="323528" y="4725144"/>
            <a:ext cx="8640960" cy="18722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4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>
            <a:spLocks noGrp="1"/>
          </p:cNvSpPr>
          <p:nvPr>
            <p:ph type="sldNum" sz="quarter" idx="12"/>
          </p:nvPr>
        </p:nvSpPr>
        <p:spPr>
          <a:xfrm>
            <a:off x="6909054" y="6439455"/>
            <a:ext cx="20574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29</a:t>
            </a:fld>
            <a:endParaRPr lang="es-ES" dirty="0"/>
          </a:p>
        </p:txBody>
      </p:sp>
      <p:sp>
        <p:nvSpPr>
          <p:cNvPr id="5" name="slide title"/>
          <p:cNvSpPr>
            <a:spLocks noGrp="1"/>
          </p:cNvSpPr>
          <p:nvPr>
            <p:ph type="title"/>
          </p:nvPr>
        </p:nvSpPr>
        <p:spPr>
          <a:xfrm>
            <a:off x="628650" y="-5078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</a:rPr>
              <a:t>¡Gracias! Agradecimientos</a:t>
            </a:r>
            <a:endParaRPr lang="es-ES" sz="3200" b="1" dirty="0"/>
          </a:p>
        </p:txBody>
      </p:sp>
      <p:sp>
        <p:nvSpPr>
          <p:cNvPr id="10" name="slide content box 1"/>
          <p:cNvSpPr>
            <a:spLocks noGrp="1"/>
          </p:cNvSpPr>
          <p:nvPr>
            <p:ph idx="1"/>
          </p:nvPr>
        </p:nvSpPr>
        <p:spPr>
          <a:xfrm>
            <a:off x="424381" y="583022"/>
            <a:ext cx="7996533" cy="4170269"/>
          </a:xfrm>
        </p:spPr>
        <p:txBody>
          <a:bodyPr/>
          <a:lstStyle/>
          <a:p>
            <a:pPr lvl="1">
              <a:buClr>
                <a:schemeClr val="tx1"/>
              </a:buClr>
              <a:buSzPct val="65000"/>
              <a:buFont typeface="Wingdings" pitchFamily="2" charset="2"/>
              <a:buChar char="q"/>
            </a:pPr>
            <a:endParaRPr lang="es-ES" sz="1800" b="1" dirty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SzPct val="65000"/>
              <a:buFont typeface="Wingdings" pitchFamily="2" charset="2"/>
              <a:buChar char="q"/>
            </a:pPr>
            <a:r>
              <a:rPr lang="es-ES" sz="1800" b="1" dirty="0">
                <a:solidFill>
                  <a:srgbClr val="002060"/>
                </a:solidFill>
              </a:rPr>
              <a:t>Centro Internacional de Información de Vigilancia e Investigación de los Defectos Congénitos (International Clearinghouse on Birth Defects Surveillance and Research)</a:t>
            </a:r>
          </a:p>
          <a:p>
            <a:pPr lvl="1">
              <a:buClr>
                <a:schemeClr val="tx1"/>
              </a:buClr>
              <a:buSzPct val="65000"/>
              <a:buFont typeface="Wingdings" pitchFamily="2" charset="2"/>
              <a:buChar char="§"/>
            </a:pPr>
            <a:r>
              <a:rPr lang="es-ES" sz="1800" b="1" dirty="0">
                <a:solidFill>
                  <a:srgbClr val="002060"/>
                </a:solidFill>
              </a:rPr>
              <a:t>Pierpaolo Mastroiacovo</a:t>
            </a:r>
          </a:p>
          <a:p>
            <a:pPr lvl="1">
              <a:buClr>
                <a:schemeClr val="tx1"/>
              </a:buClr>
              <a:buSzPct val="65000"/>
              <a:buFont typeface="Wingdings" pitchFamily="2" charset="2"/>
              <a:buChar char="§"/>
            </a:pPr>
            <a:r>
              <a:rPr lang="es-ES" sz="1800" b="1" dirty="0">
                <a:solidFill>
                  <a:srgbClr val="002060"/>
                </a:solidFill>
              </a:rPr>
              <a:t>Lorenzo Botto</a:t>
            </a:r>
          </a:p>
          <a:p>
            <a:pPr lvl="1">
              <a:buClr>
                <a:schemeClr val="tx1"/>
              </a:buClr>
              <a:buSzPct val="65000"/>
              <a:buFont typeface="Wingdings" pitchFamily="2" charset="2"/>
              <a:buChar char="§"/>
            </a:pPr>
            <a:r>
              <a:rPr lang="es-ES" sz="1800" b="1" dirty="0" smtClean="0">
                <a:solidFill>
                  <a:srgbClr val="002060"/>
                </a:solidFill>
              </a:rPr>
              <a:t>Boris Groisman</a:t>
            </a:r>
          </a:p>
          <a:p>
            <a:pPr lvl="1">
              <a:buClr>
                <a:schemeClr val="tx1"/>
              </a:buClr>
              <a:buSzPct val="65000"/>
              <a:buFont typeface="Wingdings" pitchFamily="2" charset="2"/>
              <a:buChar char="§"/>
            </a:pPr>
            <a:endParaRPr lang="es-ES" sz="1800" b="1" dirty="0">
              <a:solidFill>
                <a:srgbClr val="002060"/>
              </a:solidFill>
            </a:endParaRPr>
          </a:p>
          <a:p>
            <a:pPr>
              <a:buClr>
                <a:schemeClr val="tx1"/>
              </a:buClr>
              <a:buSzPct val="65000"/>
              <a:buFont typeface="Wingdings" charset="2"/>
              <a:buChar char="q"/>
            </a:pPr>
            <a:r>
              <a:rPr lang="es-ES" sz="1800" b="1" dirty="0" smtClean="0">
                <a:solidFill>
                  <a:srgbClr val="002060"/>
                </a:solidFill>
              </a:rPr>
              <a:t>Centro Nacional de Defectos Congénitos y Discapacidades del Desarrollo de los CDC</a:t>
            </a:r>
          </a:p>
          <a:p>
            <a:pPr lvl="1">
              <a:buClr>
                <a:schemeClr val="tx1"/>
              </a:buClr>
              <a:buSzPct val="80000"/>
              <a:buFont typeface="Wingdings" panose="05000000000000000000" pitchFamily="2" charset="2"/>
              <a:buChar char="§"/>
            </a:pPr>
            <a:r>
              <a:rPr lang="es-ES" sz="1800" b="1" dirty="0" smtClean="0">
                <a:solidFill>
                  <a:srgbClr val="002060"/>
                </a:solidFill>
              </a:rPr>
              <a:t>Grupo de Trabajo de Vigilancia</a:t>
            </a:r>
          </a:p>
        </p:txBody>
      </p:sp>
      <p:pic>
        <p:nvPicPr>
          <p:cNvPr id="2" name="Picture - ICBDSR" descr="Standard group photo of the International Clearinghouse on Birth Defects Surveillance and Research. " title="Acknowledgement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7734" y="1557576"/>
            <a:ext cx="2238310" cy="1507362"/>
          </a:xfrm>
          <a:prstGeom prst="rect">
            <a:avLst/>
          </a:prstGeom>
        </p:spPr>
      </p:pic>
      <p:pic>
        <p:nvPicPr>
          <p:cNvPr id="4" name="Picture - CDC NCBDDD" descr="Standard group photo for the Surveillance Working Group department of the CDC National Center on Birth Defects and Developmental Disabilities " title="Acknowledgements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81200" y="4061539"/>
            <a:ext cx="5181600" cy="2019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caption"/>
          <p:cNvSpPr txBox="1">
            <a:spLocks/>
          </p:cNvSpPr>
          <p:nvPr/>
        </p:nvSpPr>
        <p:spPr>
          <a:xfrm>
            <a:off x="158496" y="6646639"/>
            <a:ext cx="8528304" cy="4571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dirty="0" smtClean="0">
                <a:solidFill>
                  <a:srgbClr val="002060"/>
                </a:solidFill>
              </a:rPr>
              <a:t>Fotografiados en la fila de arriba, de izquierda a derecha: Jaime Frías, RJ Berry, Joseph Mulinare, Jorge Rosenthal, Ibrahim Zaganjor</a:t>
            </a:r>
          </a:p>
          <a:p>
            <a:pPr algn="l"/>
            <a:r>
              <a:rPr lang="es-ES" dirty="0" smtClean="0">
                <a:solidFill>
                  <a:srgbClr val="002060"/>
                </a:solidFill>
              </a:rPr>
              <a:t>Fotografiados en la fila de abajo, de izquierda a derecha: Diana Valencia, Ahlia Sekkarie, Jennifer Williams, Hilda Razzaghi, Alina Flores, J. Fernando Arenas</a:t>
            </a:r>
          </a:p>
          <a:p>
            <a:pPr algn="l"/>
            <a:r>
              <a:rPr lang="es-ES" dirty="0" smtClean="0">
                <a:solidFill>
                  <a:srgbClr val="002060"/>
                </a:solidFill>
              </a:rPr>
              <a:t>No aparecen en la fotografía: Michael Cannon, Yan Ping Qi, Christina Hillard</a:t>
            </a:r>
          </a:p>
          <a:p>
            <a:pPr algn="l"/>
            <a:endParaRPr lang="es-ES" dirty="0">
              <a:solidFill>
                <a:srgbClr val="002060"/>
              </a:solidFill>
            </a:endParaRPr>
          </a:p>
          <a:p>
            <a:pPr algn="l"/>
            <a:endParaRPr lang="es-E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87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o="urn:schemas-microsoft-com:office:office" xmlns:v="urn:schemas-microsoft-com:vml" xmlns:wp="http://schemas.openxmlformats.org/drawingml/2006/powerpointprocessingDrawing" xmlns:wne="http://schemas.microsoft.com/office/powerpoint/2006/powerpointml" xmlns:cdr="http://schemas.openxmlformats.org/drawingml/2006/chartDrawing" xmlns:dgm="http://schemas.openxmlformats.org/drawingml/2006/diagram" xmlns:c="http://schemas.openxmlformats.org/drawingml/2006/chart" xmlns:a14="http://schemas.microsoft.com/office/drawing/2010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3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28650" y="100966"/>
            <a:ext cx="7886700" cy="9191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Calibri"/>
              </a:rPr>
              <a:t>Fotografías</a:t>
            </a:r>
            <a:endParaRPr lang="es-ES" sz="32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91440" y="1020129"/>
            <a:ext cx="9052560" cy="5701347"/>
          </a:xfrm>
        </p:spPr>
        <p:txBody>
          <a:bodyPr vert="horz" lIns="68580" tIns="34290" rIns="68580" bIns="34290" rtlCol="0" anchor="t">
            <a:noAutofit/>
          </a:bodyPr>
          <a:lstStyle/>
          <a:p>
            <a:pPr lvl="3"/>
            <a:endParaRPr lang="es-ES" dirty="0">
              <a:solidFill>
                <a:srgbClr val="002060"/>
              </a:solidFill>
              <a:latin typeface="Calibri"/>
            </a:endParaRPr>
          </a:p>
          <a:p>
            <a:r>
              <a:rPr lang="es-ES" sz="2000" dirty="0">
                <a:solidFill>
                  <a:srgbClr val="002060"/>
                </a:solidFill>
              </a:rPr>
              <a:t>Si se requiere el consentimiento de los padres para tomar fotografías, asegúrense de tener un formulario de consentimiento y pídanles a los padres que lo firmen antes de tomarlas.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</a:rPr>
              <a:t>Si los padres no dan su consentimiento para tomarle fotografías al neonato, este debe ser incluido en el programa de vigilancia de todas maneras.</a:t>
            </a:r>
          </a:p>
          <a:p>
            <a:pPr lvl="2"/>
            <a:endParaRPr lang="es-ES" dirty="0" smtClean="0">
              <a:solidFill>
                <a:srgbClr val="002060"/>
              </a:solidFill>
            </a:endParaRPr>
          </a:p>
          <a:p>
            <a:r>
              <a:rPr lang="es-ES" sz="2000" dirty="0">
                <a:solidFill>
                  <a:srgbClr val="002060"/>
                </a:solidFill>
              </a:rPr>
              <a:t>Cuando tomen fotografías, pongan la cinta para medir junto al neonato o al lado del defecto (para que sirva como escala de referencia) o pongan al neonato sobre la tabla para medir.</a:t>
            </a:r>
            <a:endParaRPr lang="es-ES" sz="2000" dirty="0" smtClean="0">
              <a:solidFill>
                <a:srgbClr val="002060"/>
              </a:solidFill>
            </a:endParaRPr>
          </a:p>
          <a:p>
            <a:endParaRPr lang="es-ES" sz="2400" b="1" dirty="0">
              <a:solidFill>
                <a:srgbClr val="002060"/>
              </a:solidFill>
              <a:latin typeface="Arial" charset="0"/>
            </a:endParaRPr>
          </a:p>
        </p:txBody>
      </p:sp>
      <p:pic>
        <p:nvPicPr>
          <p:cNvPr id="4" name="Picture - Checklist" descr="Illustration of a clipboard for health care professionals" title="Clipboar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13" y="4982819"/>
            <a:ext cx="1028571" cy="12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7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4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28650" y="100966"/>
            <a:ext cx="7886700" cy="919163"/>
          </a:xfrm>
        </p:spPr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Calibri"/>
              </a:rPr>
              <a:t>El examen</a:t>
            </a:r>
            <a:endParaRPr lang="es-ES" sz="3200" b="1" dirty="0">
              <a:solidFill>
                <a:srgbClr val="002060"/>
              </a:solidFill>
              <a:latin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" y="1020129"/>
            <a:ext cx="9052560" cy="5701347"/>
          </a:xfrm>
        </p:spPr>
        <p:txBody>
          <a:bodyPr vert="horz" lIns="68580" tIns="34290" rIns="68580" bIns="34290" rtlCol="0" anchor="t">
            <a:noAutofit/>
          </a:bodyPr>
          <a:lstStyle/>
          <a:p>
            <a:pPr lvl="3"/>
            <a:endParaRPr lang="es-ES" sz="2000" dirty="0">
              <a:solidFill>
                <a:srgbClr val="002060"/>
              </a:solidFill>
              <a:latin typeface="Calibri  "/>
            </a:endParaRPr>
          </a:p>
          <a:p>
            <a:pPr lvl="1"/>
            <a:r>
              <a:rPr lang="es-ES" sz="2000" dirty="0" smtClean="0">
                <a:solidFill>
                  <a:srgbClr val="002060"/>
                </a:solidFill>
                <a:latin typeface="Calibri  "/>
              </a:rPr>
              <a:t>Hagan el examen después del nacimiento, tan pronto como sea posible.</a:t>
            </a:r>
          </a:p>
          <a:p>
            <a:pPr lvl="2"/>
            <a:r>
              <a:rPr lang="es-ES" dirty="0" smtClean="0">
                <a:solidFill>
                  <a:srgbClr val="002060"/>
                </a:solidFill>
                <a:latin typeface="Calibri  "/>
              </a:rPr>
              <a:t>Nota: Si el neonato tiene defectos de nacimiento que requieren atención inmediata, esperen hasta que sea adecuado hacer el examen.  </a:t>
            </a:r>
          </a:p>
          <a:p>
            <a:pPr lvl="2"/>
            <a:r>
              <a:rPr lang="es-ES" dirty="0" smtClean="0">
                <a:solidFill>
                  <a:srgbClr val="002060"/>
                </a:solidFill>
                <a:latin typeface="Calibri  "/>
              </a:rPr>
              <a:t>Por lo general, el examen toma de 10 a 15 minutos.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  <a:latin typeface="Calibri  "/>
              </a:rPr>
              <a:t>Usen guantes para hacer el examen.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  <a:latin typeface="Calibri  "/>
              </a:rPr>
              <a:t>Lávense las manos antes y después de ponerse los guantes.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  <a:latin typeface="Calibri  "/>
              </a:rPr>
              <a:t>El examen debe hacerse con el neonato desvestido.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  <a:latin typeface="Calibri  "/>
              </a:rPr>
              <a:t>Pongan al neonato en una superficie limpia y blanda, en un área bien calefaccionada.</a:t>
            </a:r>
          </a:p>
          <a:p>
            <a:pPr lvl="2"/>
            <a:r>
              <a:rPr lang="es-ES" dirty="0" smtClean="0">
                <a:solidFill>
                  <a:srgbClr val="002060"/>
                </a:solidFill>
                <a:latin typeface="Calibri  "/>
              </a:rPr>
              <a:t>Nunca le den la espalda al neonato ni lo dejen solo.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  <a:latin typeface="Calibri  "/>
              </a:rPr>
              <a:t>Vistan al neonato cuando hayan terminado de hacer el examen.</a:t>
            </a:r>
          </a:p>
          <a:p>
            <a:pPr lvl="1"/>
            <a:r>
              <a:rPr lang="es-ES" sz="2000" dirty="0" smtClean="0">
                <a:solidFill>
                  <a:srgbClr val="002060"/>
                </a:solidFill>
                <a:latin typeface="Calibri  "/>
              </a:rPr>
              <a:t>Consideren la posibilidad de tener un asistente o familiar del neonato presente durante el examen para ayudar a calmarlo o tranquilizarlo.</a:t>
            </a:r>
          </a:p>
          <a:p>
            <a:pPr lvl="2"/>
            <a:endParaRPr lang="es-ES" dirty="0" smtClean="0">
              <a:solidFill>
                <a:srgbClr val="002060"/>
              </a:solidFill>
              <a:latin typeface="Calibri  "/>
            </a:endParaRPr>
          </a:p>
          <a:p>
            <a:pPr lvl="2"/>
            <a:endParaRPr lang="es-ES" dirty="0" smtClean="0">
              <a:solidFill>
                <a:srgbClr val="002060"/>
              </a:solidFill>
              <a:latin typeface="Calibri  "/>
            </a:endParaRPr>
          </a:p>
          <a:p>
            <a:endParaRPr lang="es-ES" sz="2400" b="1" dirty="0">
              <a:solidFill>
                <a:srgbClr val="002060"/>
              </a:solidFill>
              <a:latin typeface="Calibri  "/>
            </a:endParaRPr>
          </a:p>
        </p:txBody>
      </p:sp>
    </p:spTree>
    <p:extLst>
      <p:ext uri="{BB962C8B-B14F-4D97-AF65-F5344CB8AC3E}">
        <p14:creationId xmlns:p14="http://schemas.microsoft.com/office/powerpoint/2010/main" val="188982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5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b="1" dirty="0" smtClean="0">
                <a:solidFill>
                  <a:srgbClr val="002060"/>
                </a:solidFill>
                <a:latin typeface="+mn-lt"/>
              </a:rPr>
              <a:t>Cómo describir los hallazgos</a:t>
            </a:r>
            <a:endParaRPr lang="es-ES" sz="3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749948" y="1856381"/>
            <a:ext cx="78867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2000" dirty="0">
                <a:solidFill>
                  <a:srgbClr val="002060"/>
                </a:solidFill>
              </a:rPr>
              <a:t>Si durante el examen se detecta algún defecto, asegúrense de incluir la siguiente información en el archivo del recién nacido: </a:t>
            </a:r>
          </a:p>
          <a:p>
            <a:r>
              <a:rPr lang="es-ES" sz="2000" dirty="0">
                <a:solidFill>
                  <a:srgbClr val="002060"/>
                </a:solidFill>
              </a:rPr>
              <a:t>Una descripción detallada del defecto de nacimiento en el formulario de recolección de datos.</a:t>
            </a:r>
          </a:p>
          <a:p>
            <a:r>
              <a:rPr lang="es-ES" sz="2000" dirty="0">
                <a:solidFill>
                  <a:srgbClr val="002060"/>
                </a:solidFill>
              </a:rPr>
              <a:t>Fotografías, dibujos o ilustraciones. </a:t>
            </a:r>
          </a:p>
          <a:p>
            <a:r>
              <a:rPr lang="es-ES" sz="2000" dirty="0">
                <a:solidFill>
                  <a:srgbClr val="002060"/>
                </a:solidFill>
              </a:rPr>
              <a:t>Los informes del médico, radiografías o pruebas.</a:t>
            </a:r>
          </a:p>
          <a:p>
            <a:pPr marL="0" indent="0">
              <a:buNone/>
            </a:pP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7" name="Picture - healthcare worker" descr="Medical staff reading findings from clipboad " title="Description of medical finding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0181" y="4320891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73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</a:t>
            </a:fld>
            <a:endParaRPr lang="es-ES" dirty="0"/>
          </a:p>
        </p:txBody>
      </p:sp>
      <p:sp>
        <p:nvSpPr>
          <p:cNvPr id="4" name="Slide Title"/>
          <p:cNvSpPr>
            <a:spLocks noGrp="1"/>
          </p:cNvSpPr>
          <p:nvPr>
            <p:ph type="title"/>
          </p:nvPr>
        </p:nvSpPr>
        <p:spPr>
          <a:xfrm>
            <a:off x="628650" y="22397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t/>
            </a:r>
            <a:br/>
            <a:r>
              <a:rPr lang="es-ES" sz="3200" b="1" dirty="0">
                <a:solidFill>
                  <a:srgbClr val="002060"/>
                </a:solidFill>
              </a:rPr>
              <a:t>Cómo hacer el examen: Información general</a:t>
            </a:r>
            <a:r>
              <a:t/>
            </a:r>
            <a:br/>
            <a:endParaRPr lang="es-ES" sz="3200" b="1" dirty="0"/>
          </a:p>
        </p:txBody>
      </p:sp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563336" y="1560701"/>
            <a:ext cx="7886700" cy="4028783"/>
          </a:xfrm>
        </p:spPr>
        <p:txBody>
          <a:bodyPr>
            <a:normAutofit/>
          </a:bodyPr>
          <a:lstStyle/>
          <a:p>
            <a:r>
              <a:rPr lang="es-ES" sz="2000" dirty="0" smtClean="0">
                <a:solidFill>
                  <a:srgbClr val="002060"/>
                </a:solidFill>
              </a:rPr>
              <a:t>Pesen al bebé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Midan al bebé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Midan la circunferencia de la cabeza del bebé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Examinen la cabeza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Examinen el cuerpo</a:t>
            </a:r>
          </a:p>
          <a:p>
            <a:r>
              <a:rPr lang="es-ES" sz="2000" dirty="0" smtClean="0">
                <a:solidFill>
                  <a:srgbClr val="002060"/>
                </a:solidFill>
              </a:rPr>
              <a:t>Examinen las extremidades</a:t>
            </a:r>
          </a:p>
          <a:p>
            <a:pPr marL="0" indent="0">
              <a:buNone/>
            </a:pPr>
            <a:endParaRPr lang="es-ES" dirty="0">
              <a:solidFill>
                <a:srgbClr val="002060"/>
              </a:solidFill>
            </a:endParaRPr>
          </a:p>
        </p:txBody>
      </p:sp>
      <p:pic>
        <p:nvPicPr>
          <p:cNvPr id="8" name="Picture - Baby" descr="Medical staff getting ready to perform infant exam. " title="Performing the Exam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829" y="3575092"/>
            <a:ext cx="3141035" cy="2355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27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47370" y="538481"/>
            <a:ext cx="7886700" cy="87376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Calibri"/>
              </a:rPr>
              <a:t>El examen: Cómo pesar al bebé</a:t>
            </a:r>
          </a:p>
        </p:txBody>
      </p:sp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329775" y="1656080"/>
            <a:ext cx="8514080" cy="4592320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s-ES" sz="2000" dirty="0">
                <a:solidFill>
                  <a:srgbClr val="002060"/>
                </a:solidFill>
                <a:latin typeface="Calibri  "/>
              </a:rPr>
              <a:t>Cuando pesen al neonato, asegúrense de que todo el equipo esté </a:t>
            </a:r>
            <a:r>
              <a:rPr lang="es-ES" sz="2000" b="1" dirty="0">
                <a:solidFill>
                  <a:srgbClr val="002060"/>
                </a:solidFill>
                <a:latin typeface="Calibri  "/>
              </a:rPr>
              <a:t>limpio.</a:t>
            </a:r>
          </a:p>
          <a:p>
            <a:pPr lvl="1"/>
            <a:r>
              <a:rPr lang="es-ES" sz="2000" dirty="0">
                <a:solidFill>
                  <a:srgbClr val="002060"/>
                </a:solidFill>
                <a:latin typeface="Calibri  "/>
              </a:rPr>
              <a:t>Sean muy cuidadosos con los neonatos que tengan defectos abiertos (como espina bífida, onfalocele o gastrosquisis).</a:t>
            </a:r>
          </a:p>
          <a:p>
            <a:r>
              <a:rPr lang="es-ES" sz="2000" dirty="0">
                <a:solidFill>
                  <a:srgbClr val="002060"/>
                </a:solidFill>
                <a:latin typeface="Calibri  "/>
              </a:rPr>
              <a:t>Si fuera posible, coloquen primero una barrera (p. ej., toalla de papel, manta) entre la báscula y el bebé.</a:t>
            </a:r>
          </a:p>
          <a:p>
            <a:r>
              <a:rPr lang="es-ES" sz="2000" dirty="0">
                <a:solidFill>
                  <a:srgbClr val="002060"/>
                </a:solidFill>
                <a:latin typeface="Calibri  "/>
              </a:rPr>
              <a:t>Pongan la báscula en cero.</a:t>
            </a:r>
          </a:p>
          <a:p>
            <a:r>
              <a:rPr lang="es-ES" sz="2000" dirty="0">
                <a:solidFill>
                  <a:srgbClr val="002060"/>
                </a:solidFill>
                <a:latin typeface="Calibri  "/>
              </a:rPr>
              <a:t>Coloquen al bebé en la báscula y anoten el peso en gramos.</a:t>
            </a:r>
            <a:endParaRPr lang="es-ES" sz="2000" b="1" dirty="0">
              <a:solidFill>
                <a:srgbClr val="002060"/>
              </a:solidFill>
              <a:latin typeface="Calibri  "/>
            </a:endParaRPr>
          </a:p>
          <a:p>
            <a:endParaRPr lang="es-ES" sz="4800" b="1" dirty="0">
              <a:solidFill>
                <a:srgbClr val="002060"/>
              </a:solidFill>
              <a:latin typeface="Arial" charset="0"/>
            </a:endParaRPr>
          </a:p>
          <a:p>
            <a:pPr marL="0" indent="0">
              <a:buNone/>
            </a:pPr>
            <a:endParaRPr lang="es-ES" sz="48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s-ES" sz="1000" dirty="0" smtClean="0">
                <a:solidFill>
                  <a:srgbClr val="002060"/>
                </a:solidFill>
              </a:rPr>
              <a:t>Fuente: http://www.zuga.cl/que-es-el-percentil/</a:t>
            </a:r>
          </a:p>
        </p:txBody>
      </p:sp>
      <p:pic>
        <p:nvPicPr>
          <p:cNvPr id="5" name="Picture - Baby" descr="Infant laying on measuring scale for weight exam. " title="Measuring Weight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113" y="4400787"/>
            <a:ext cx="2158237" cy="143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8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28650" y="355601"/>
            <a:ext cx="7886700" cy="873760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solidFill>
                  <a:srgbClr val="002060"/>
                </a:solidFill>
                <a:latin typeface="Calibri"/>
              </a:rPr>
              <a:t>El examen: Cómo medir el largo del bebé</a:t>
            </a:r>
          </a:p>
        </p:txBody>
      </p:sp>
      <p:sp>
        <p:nvSpPr>
          <p:cNvPr id="3" name="Slide Content"/>
          <p:cNvSpPr>
            <a:spLocks noGrp="1"/>
          </p:cNvSpPr>
          <p:nvPr>
            <p:ph idx="1"/>
          </p:nvPr>
        </p:nvSpPr>
        <p:spPr>
          <a:xfrm>
            <a:off x="171154" y="1501138"/>
            <a:ext cx="8672701" cy="5220338"/>
          </a:xfrm>
        </p:spPr>
        <p:txBody>
          <a:bodyPr vert="horz" lIns="68580" tIns="34290" rIns="68580" bIns="34290" rtlCol="0" anchor="t">
            <a:noAutofit/>
          </a:bodyPr>
          <a:lstStyle/>
          <a:p>
            <a:r>
              <a:rPr lang="es-ES" sz="2000" dirty="0">
                <a:solidFill>
                  <a:srgbClr val="002060"/>
                </a:solidFill>
              </a:rPr>
              <a:t>Midan el largo del neonato con una cinta para medir o con una tabla para medir marcada en centímetros.</a:t>
            </a:r>
          </a:p>
          <a:p>
            <a:pPr lvl="1"/>
            <a:r>
              <a:rPr lang="es-ES" sz="2000" dirty="0">
                <a:solidFill>
                  <a:srgbClr val="002060"/>
                </a:solidFill>
              </a:rPr>
              <a:t>Si el neonato está doblando las piernas, extiéndanlas cuidadosamente hasta dejarlas lo más derechas posibles.</a:t>
            </a:r>
          </a:p>
          <a:p>
            <a:r>
              <a:rPr lang="es-ES" sz="2000" dirty="0">
                <a:solidFill>
                  <a:srgbClr val="002060"/>
                </a:solidFill>
              </a:rPr>
              <a:t>Limpien la tabla para medir o usen una cinta para medir limpia.</a:t>
            </a:r>
          </a:p>
          <a:p>
            <a:r>
              <a:rPr lang="es-ES" sz="2000" dirty="0">
                <a:solidFill>
                  <a:srgbClr val="002060"/>
                </a:solidFill>
              </a:rPr>
              <a:t>Si fuera posible, coloquen una barrera (p. ej., toalla de papel, </a:t>
            </a:r>
            <a:r>
              <a:rPr lang="es-ES" sz="2000" dirty="0" smtClean="0">
                <a:solidFill>
                  <a:srgbClr val="002060"/>
                </a:solidFill>
              </a:rPr>
              <a:t>manta</a:t>
            </a:r>
            <a:r>
              <a:rPr lang="es-ES" sz="2000" dirty="0">
                <a:solidFill>
                  <a:srgbClr val="002060"/>
                </a:solidFill>
              </a:rPr>
              <a:t>) entre el neonato y la superficie donde se medirá.</a:t>
            </a:r>
          </a:p>
          <a:p>
            <a:r>
              <a:rPr lang="es-ES" sz="2000" dirty="0">
                <a:solidFill>
                  <a:srgbClr val="002060"/>
                </a:solidFill>
              </a:rPr>
              <a:t>Al medir al neonato, anoten el décimo de centímetro más próximo.</a:t>
            </a:r>
            <a:endParaRPr lang="es-ES" sz="2000" b="1" dirty="0">
              <a:solidFill>
                <a:srgbClr val="002060"/>
              </a:solidFill>
            </a:endParaRPr>
          </a:p>
          <a:p>
            <a:endParaRPr lang="es-ES" sz="4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endParaRPr lang="es-ES" sz="4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es-ES" sz="4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dirty="0"/>
              <a:t/>
            </a:r>
            <a:br>
              <a:rPr dirty="0"/>
            </a:br>
            <a:endParaRPr lang="es-ES" sz="4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7" name="Picture - Baby" descr="Infant being measured via tape measuring for exam purposes. " title="Measuring Length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2182" y="4591530"/>
            <a:ext cx="2793603" cy="1690865"/>
          </a:xfrm>
          <a:prstGeom prst="rect">
            <a:avLst/>
          </a:prstGeom>
        </p:spPr>
      </p:pic>
      <p:sp>
        <p:nvSpPr>
          <p:cNvPr id="6" name="Content Source"/>
          <p:cNvSpPr/>
          <p:nvPr/>
        </p:nvSpPr>
        <p:spPr>
          <a:xfrm>
            <a:off x="171154" y="6504262"/>
            <a:ext cx="784902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>
                <a:solidFill>
                  <a:schemeClr val="tx2"/>
                </a:solidFill>
              </a:rPr>
              <a:t>Fuente: http://www.embarazoyparto.net/bebes/como-medir-la-talla-del-bebe/</a:t>
            </a:r>
          </a:p>
        </p:txBody>
      </p:sp>
    </p:spTree>
    <p:extLst>
      <p:ext uri="{BB962C8B-B14F-4D97-AF65-F5344CB8AC3E}">
        <p14:creationId xmlns:p14="http://schemas.microsoft.com/office/powerpoint/2010/main" val="249680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9</a:t>
            </a:fld>
            <a:endParaRPr lang="es-ES" dirty="0"/>
          </a:p>
        </p:txBody>
      </p:sp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80913" y="218898"/>
            <a:ext cx="7820809" cy="732234"/>
          </a:xfrm>
        </p:spPr>
        <p:txBody>
          <a:bodyPr>
            <a:noAutofit/>
          </a:bodyPr>
          <a:lstStyle/>
          <a:p>
            <a:pPr algn="ctr"/>
            <a:r>
              <a:rPr lang="es-ES" b="1" dirty="0">
                <a:solidFill>
                  <a:srgbClr val="002060"/>
                </a:solidFill>
                <a:latin typeface="Calibri"/>
              </a:rPr>
              <a:t>El examen: Cómo medir la circunferencia de la cabeza del bebé</a:t>
            </a:r>
            <a:endParaRPr lang="es-ES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Slide Content"/>
          <p:cNvSpPr>
            <a:spLocks noGrp="1"/>
          </p:cNvSpPr>
          <p:nvPr>
            <p:ph type="body" sz="half" idx="2"/>
          </p:nvPr>
        </p:nvSpPr>
        <p:spPr>
          <a:xfrm>
            <a:off x="365760" y="1170483"/>
            <a:ext cx="8524240" cy="5185867"/>
          </a:xfrm>
        </p:spPr>
        <p:txBody>
          <a:bodyPr vert="horz" lIns="68580" tIns="34290" rIns="68580" bIns="34290" rtlCol="0" anchor="t">
            <a:no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</a:rPr>
              <a:t>Observen la cabeza del neonato.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</a:rPr>
              <a:t>Coloquen la cinta para medir alrededor de la parte más ancha de la cabeza, arriba de las cejas y las orejas.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</a:rPr>
              <a:t>Tengan mucho cuidado si el neonato tiene un defecto que afecte su cabeza.  </a:t>
            </a:r>
          </a:p>
          <a:p>
            <a:pPr marL="671513" lvl="1" indent="-214313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</a:rPr>
              <a:t>Usen guantes si se trata de un defecto abierto.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rgbClr val="002060"/>
                </a:solidFill>
              </a:rPr>
              <a:t>Anoten la medida de la circunferencia de la cabeza redondeándola al décimo de centímetro más próximo.</a:t>
            </a:r>
          </a:p>
          <a:p>
            <a:endParaRPr lang="es-ES" sz="2000" dirty="0">
              <a:solidFill>
                <a:srgbClr val="002060"/>
              </a:solidFill>
            </a:endParaRPr>
          </a:p>
        </p:txBody>
      </p:sp>
      <p:pic>
        <p:nvPicPr>
          <p:cNvPr id="8" name="Picture - Baby" descr="Infant's head circumference being measured by medical staff. " title="measuring head circumference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1" r="16271"/>
          <a:stretch>
            <a:fillRect/>
          </a:stretch>
        </p:blipFill>
        <p:spPr>
          <a:xfrm>
            <a:off x="3693755" y="4097627"/>
            <a:ext cx="1794614" cy="1889391"/>
          </a:xfrm>
        </p:spPr>
      </p:pic>
      <p:sp>
        <p:nvSpPr>
          <p:cNvPr id="5" name="Content source"/>
          <p:cNvSpPr/>
          <p:nvPr/>
        </p:nvSpPr>
        <p:spPr>
          <a:xfrm>
            <a:off x="365760" y="6033184"/>
            <a:ext cx="814959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000" dirty="0" smtClean="0"/>
              <a:t>Fuente: http://www.crecerfeliz.es/El-bebe/Primer-mes/Primera-visita-al-pediatra</a:t>
            </a:r>
          </a:p>
        </p:txBody>
      </p:sp>
    </p:spTree>
    <p:extLst>
      <p:ext uri="{BB962C8B-B14F-4D97-AF65-F5344CB8AC3E}">
        <p14:creationId xmlns:p14="http://schemas.microsoft.com/office/powerpoint/2010/main" val="164325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4256</TotalTime>
  <Words>3706</Words>
  <Application>Microsoft Office PowerPoint</Application>
  <PresentationFormat>On-screen Show (4:3)</PresentationFormat>
  <Paragraphs>516</Paragraphs>
  <Slides>29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 </vt:lpstr>
      <vt:lpstr>Calibri Light</vt:lpstr>
      <vt:lpstr>Courier New</vt:lpstr>
      <vt:lpstr>Tahoma</vt:lpstr>
      <vt:lpstr>Times New Roman</vt:lpstr>
      <vt:lpstr>Wingdings</vt:lpstr>
      <vt:lpstr>office theme</vt:lpstr>
      <vt:lpstr>Examen del recién nacido</vt:lpstr>
      <vt:lpstr>   Artículos necesarios para el examen   </vt:lpstr>
      <vt:lpstr>Fotografías</vt:lpstr>
      <vt:lpstr>El examen</vt:lpstr>
      <vt:lpstr>Cómo describir los hallazgos</vt:lpstr>
      <vt:lpstr> Cómo hacer el examen: Información general </vt:lpstr>
      <vt:lpstr>El examen: Cómo pesar al bebé</vt:lpstr>
      <vt:lpstr>El examen: Cómo medir el largo del bebé</vt:lpstr>
      <vt:lpstr>El examen: Cómo medir la circunferencia de la cabeza del bebé</vt:lpstr>
      <vt:lpstr>Cómo examinar la cabeza</vt:lpstr>
      <vt:lpstr>Cómo examinar el cuerpo</vt:lpstr>
      <vt:lpstr>Cómo examinar las extremidades</vt:lpstr>
      <vt:lpstr>Agradecimientos</vt:lpstr>
      <vt:lpstr>  Descripción de ciertas malformaciones congénitas de notificación obligatoria que podrían observarse durante el examen del recién nacido   Grupo de diapositivas de nivel avanzado  </vt:lpstr>
      <vt:lpstr>Defectos del tubo neural</vt:lpstr>
      <vt:lpstr>Microtia y anotia</vt:lpstr>
      <vt:lpstr>Paladar hendido, labio leporino, labio y paladar hendidos</vt:lpstr>
      <vt:lpstr>Hipospadias</vt:lpstr>
      <vt:lpstr>Pie zambo: Pie equinovaro</vt:lpstr>
      <vt:lpstr>Deficiencias en las extremidades</vt:lpstr>
      <vt:lpstr>Cómo codificar las deficiencias en las extremidades: Extremidades superiores</vt:lpstr>
      <vt:lpstr>Cómo codificar las deficiencias en las extremidades: Mano </vt:lpstr>
      <vt:lpstr>Cómo codificar las deficiencias en las extremidades: Extremidades inferiores</vt:lpstr>
      <vt:lpstr>Cómo codificar las deficiencias en las extremidades: Pie </vt:lpstr>
      <vt:lpstr>Herramienta para la codificación y clasificación de las deficiencias en las extremidades Proporciona un mapa de los códigos para los principales grupos de clasificación, para su análisis</vt:lpstr>
      <vt:lpstr>Onfalocele</vt:lpstr>
      <vt:lpstr>Gastrosquisis</vt:lpstr>
      <vt:lpstr>Síndrome de Down</vt:lpstr>
      <vt:lpstr>¡Gracias! Agradecimientos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Becky</dc:creator>
  <cp:lastModifiedBy>Flores, Alina (CDC/ONDIEH/NCBDDD)</cp:lastModifiedBy>
  <cp:revision>411</cp:revision>
  <cp:lastPrinted>2016-01-04T21:26:00Z</cp:lastPrinted>
  <dcterms:created xsi:type="dcterms:W3CDTF">2013-07-15T20:26:40Z</dcterms:created>
  <dcterms:modified xsi:type="dcterms:W3CDTF">2017-01-04T15:46:19Z</dcterms:modified>
</cp:coreProperties>
</file>