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5"/>
  </p:notesMasterIdLst>
  <p:sldIdLst>
    <p:sldId id="321" r:id="rId3"/>
    <p:sldId id="348" r:id="rId4"/>
    <p:sldId id="319" r:id="rId5"/>
    <p:sldId id="345" r:id="rId6"/>
    <p:sldId id="349" r:id="rId7"/>
    <p:sldId id="339" r:id="rId8"/>
    <p:sldId id="350" r:id="rId9"/>
    <p:sldId id="334" r:id="rId10"/>
    <p:sldId id="351" r:id="rId11"/>
    <p:sldId id="352" r:id="rId12"/>
    <p:sldId id="353" r:id="rId13"/>
    <p:sldId id="343" r:id="rId14"/>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70296" autoAdjust="0"/>
  </p:normalViewPr>
  <p:slideViewPr>
    <p:cSldViewPr>
      <p:cViewPr>
        <p:scale>
          <a:sx n="50" d="100"/>
          <a:sy n="50" d="100"/>
        </p:scale>
        <p:origin x="-3384" y="-75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61FF01C-BD9D-44A6-9902-0DD383E02C4A}" type="slidenum">
              <a:rPr lang="it-IT" smtClean="0"/>
              <a:pPr rtl="0"/>
              <a:t>‹N°›</a:t>
            </a:fld>
            <a:endParaRPr lang="it-IT"/>
          </a:p>
        </p:txBody>
      </p:sp>
    </p:spTree>
    <p:extLst>
      <p:ext uri="{BB962C8B-B14F-4D97-AF65-F5344CB8AC3E}">
        <p14:creationId xmlns:p14="http://schemas.microsoft.com/office/powerpoint/2010/main" xmlns=""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b="0" dirty="0">
                <a:effectLst/>
              </a:rPr>
              <a:t>Durant la </a:t>
            </a:r>
            <a:r>
              <a:rPr lang="fr-FR" b="0" dirty="0" smtClean="0">
                <a:effectLst/>
              </a:rPr>
              <a:t>6</a:t>
            </a:r>
            <a:r>
              <a:rPr lang="fr-FR" b="0" baseline="30000" dirty="0" smtClean="0">
                <a:effectLst/>
              </a:rPr>
              <a:t>e</a:t>
            </a:r>
            <a:r>
              <a:rPr lang="fr-FR" b="0" dirty="0" smtClean="0">
                <a:effectLst/>
              </a:rPr>
              <a:t> </a:t>
            </a:r>
            <a:r>
              <a:rPr lang="fr-FR" b="0" dirty="0">
                <a:effectLst/>
              </a:rPr>
              <a:t>semaine de développement, l’intestin moyen subit une hyper-extension physiologique à travers le nombril durant laquelle une rotation intestinale et une élongation se produisent. Aux alentours de la </a:t>
            </a:r>
            <a:r>
              <a:rPr lang="fr-FR" b="0" dirty="0" smtClean="0">
                <a:effectLst/>
              </a:rPr>
              <a:t>10</a:t>
            </a:r>
            <a:r>
              <a:rPr lang="fr-FR" b="0" baseline="30000" dirty="0" smtClean="0">
                <a:effectLst/>
              </a:rPr>
              <a:t>e</a:t>
            </a:r>
            <a:r>
              <a:rPr lang="fr-FR" b="0" dirty="0" smtClean="0">
                <a:effectLst/>
              </a:rPr>
              <a:t> </a:t>
            </a:r>
            <a:r>
              <a:rPr lang="fr-FR" b="0" dirty="0">
                <a:effectLst/>
              </a:rPr>
              <a:t>à la </a:t>
            </a:r>
            <a:r>
              <a:rPr lang="fr-FR" b="0" dirty="0" smtClean="0">
                <a:effectLst/>
              </a:rPr>
              <a:t>12</a:t>
            </a:r>
            <a:r>
              <a:rPr lang="fr-FR" b="0" baseline="30000" dirty="0" smtClean="0">
                <a:effectLst/>
              </a:rPr>
              <a:t>e</a:t>
            </a:r>
            <a:r>
              <a:rPr lang="fr-FR" b="0" dirty="0" smtClean="0">
                <a:effectLst/>
              </a:rPr>
              <a:t> </a:t>
            </a:r>
            <a:r>
              <a:rPr lang="fr-FR" b="0" dirty="0">
                <a:effectLst/>
              </a:rPr>
              <a:t>semaines, l’intestin moyen revient dans la cavité abdominale pour y retrouver sa position anatomique normale. L’omphalocèle se traduit par une perturbation de ce processus, mais le mécanisme exact par lequel le phénomène se produit est inconnu.</a:t>
            </a:r>
          </a:p>
          <a:p>
            <a:pPr rtl="0"/>
            <a:endParaRPr lang="en-US" b="0" dirty="0">
              <a:effectLst/>
            </a:endParaRPr>
          </a:p>
          <a:p>
            <a:pPr rtl="0"/>
            <a:r>
              <a:rPr lang="fr-FR" b="0" dirty="0"/>
              <a:t>Les nourrissons présentant un omphalocèle naissent souvent avec d’autres anomalies congénitales, y compris des anomalies chromosomiques telles que les </a:t>
            </a:r>
            <a:r>
              <a:rPr lang="fr-FR" b="0" dirty="0" smtClean="0"/>
              <a:t>trisomies </a:t>
            </a:r>
            <a:r>
              <a:rPr lang="fr-FR" b="0" dirty="0"/>
              <a:t>18 et 13 et d’autres syndromes. Les exemples de syndromes associés à l’omphalocèle comprennent le syndrome de </a:t>
            </a:r>
            <a:r>
              <a:rPr lang="fr-FR" b="0" dirty="0" err="1"/>
              <a:t>Beckwith</a:t>
            </a:r>
            <a:r>
              <a:rPr lang="fr-FR" b="0" dirty="0"/>
              <a:t>-</a:t>
            </a:r>
            <a:r>
              <a:rPr lang="fr-FR" b="0" dirty="0" err="1"/>
              <a:t>Wiedemann</a:t>
            </a:r>
            <a:r>
              <a:rPr lang="fr-FR" b="0" dirty="0"/>
              <a:t>, une anomalie congénitale de la croissance </a:t>
            </a:r>
            <a:r>
              <a:rPr lang="fr-FR" b="0" strike="noStrike" dirty="0"/>
              <a:t>caractérisée par </a:t>
            </a:r>
            <a:r>
              <a:rPr lang="fr-FR" b="0" dirty="0"/>
              <a:t>une grande taille, une grande langue (</a:t>
            </a:r>
            <a:r>
              <a:rPr lang="fr-FR" b="0" dirty="0" err="1"/>
              <a:t>macroglossia</a:t>
            </a:r>
            <a:r>
              <a:rPr lang="fr-FR" b="0" dirty="0"/>
              <a:t>), et de grands organes abdominaux parmi d’autres </a:t>
            </a:r>
            <a:r>
              <a:rPr lang="fr-FR" b="0" strike="noStrike" dirty="0"/>
              <a:t>anomalies. Donnai-Barrow</a:t>
            </a:r>
            <a:r>
              <a:rPr lang="fr-FR" b="0" dirty="0"/>
              <a:t>, un syndrome de malformations congénitales multiples, rare et souvent grave, présentant une dysmorphie typique du visage, des manifestations oculaires, une perte auditive, l’agénésie du corps calleux, et une déficience intellectuelle variable. Le syndrome de </a:t>
            </a:r>
            <a:r>
              <a:rPr lang="fr-FR" b="0" dirty="0" err="1"/>
              <a:t>Fryns</a:t>
            </a:r>
            <a:r>
              <a:rPr lang="fr-FR" b="0" dirty="0"/>
              <a:t> quant à lui est une affection génétique qui se caractérise par une hernie diaphragmatique congénitale, des doigts et orteils petits et trapus, et des traits du visage caractéristiques.</a:t>
            </a:r>
          </a:p>
          <a:p>
            <a:pPr rtl="0"/>
            <a:endParaRPr lang="en-US" sz="1200" b="0" baseline="0" noProof="0" dirty="0">
              <a:solidFill>
                <a:srgbClr val="002060"/>
              </a:solidFill>
            </a:endParaRPr>
          </a:p>
        </p:txBody>
      </p:sp>
      <p:sp>
        <p:nvSpPr>
          <p:cNvPr id="4" name="Segnaposto numero diapositiva 3"/>
          <p:cNvSpPr>
            <a:spLocks noGrp="1"/>
          </p:cNvSpPr>
          <p:nvPr>
            <p:ph type="sldNum" sz="quarter" idx="10"/>
          </p:nvPr>
        </p:nvSpPr>
        <p:spPr/>
        <p:txBody>
          <a:bodyPr rtlCol="0"/>
          <a:lstStyle/>
          <a:p>
            <a:pPr rtl="0"/>
            <a:fld id="{D61FF01C-BD9D-44A6-9902-0DD383E02C4A}" type="slidenum">
              <a:rPr lang="it-IT" smtClean="0"/>
              <a:pPr rtl="0"/>
              <a:t>1</a:t>
            </a:fld>
            <a:endParaRPr lang="it-IT"/>
          </a:p>
        </p:txBody>
      </p:sp>
    </p:spTree>
    <p:extLst>
      <p:ext uri="{BB962C8B-B14F-4D97-AF65-F5344CB8AC3E}">
        <p14:creationId xmlns:p14="http://schemas.microsoft.com/office/powerpoint/2010/main" xmlns="" val="199143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Cette diapositive énumère les codes ICD-10 RCPCH de certaines anomalies pouvant se retrouver dans les maladies présentées antérieurement.</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10</a:t>
            </a:fld>
            <a:endParaRPr lang="it-IT"/>
          </a:p>
        </p:txBody>
      </p:sp>
    </p:spTree>
    <p:extLst>
      <p:ext uri="{BB962C8B-B14F-4D97-AF65-F5344CB8AC3E}">
        <p14:creationId xmlns:p14="http://schemas.microsoft.com/office/powerpoint/2010/main" xmlns="" val="216922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2"/>
                </a:solidFill>
              </a:rPr>
              <a:t>Veuillez noter que </a:t>
            </a:r>
            <a:r>
              <a:rPr lang="fr-FR" b="0" dirty="0">
                <a:solidFill>
                  <a:schemeClr val="tx2"/>
                </a:solidFill>
              </a:rPr>
              <a:t>l’</a:t>
            </a:r>
            <a:r>
              <a:rPr lang="fr-FR" b="0" dirty="0" err="1">
                <a:solidFill>
                  <a:schemeClr val="tx2"/>
                </a:solidFill>
              </a:rPr>
              <a:t>omphalocèle</a:t>
            </a:r>
            <a:r>
              <a:rPr lang="fr-FR" b="0" dirty="0">
                <a:solidFill>
                  <a:schemeClr val="tx2"/>
                </a:solidFill>
              </a:rPr>
              <a:t>, le </a:t>
            </a:r>
            <a:r>
              <a:rPr lang="fr-FR" b="0" dirty="0" err="1">
                <a:solidFill>
                  <a:schemeClr val="tx2"/>
                </a:solidFill>
              </a:rPr>
              <a:t>gastroschisis</a:t>
            </a:r>
            <a:r>
              <a:rPr lang="fr-FR" b="0" dirty="0">
                <a:solidFill>
                  <a:schemeClr val="tx2"/>
                </a:solidFill>
              </a:rPr>
              <a:t>, le Prune </a:t>
            </a:r>
            <a:r>
              <a:rPr lang="fr-FR" b="0" dirty="0" err="1">
                <a:solidFill>
                  <a:schemeClr val="tx2"/>
                </a:solidFill>
              </a:rPr>
              <a:t>Belly</a:t>
            </a:r>
            <a:r>
              <a:rPr lang="fr-FR" b="0" dirty="0">
                <a:solidFill>
                  <a:schemeClr val="tx2"/>
                </a:solidFill>
              </a:rPr>
              <a:t>, l’</a:t>
            </a:r>
            <a:r>
              <a:rPr lang="fr-FR" b="0" dirty="0" err="1">
                <a:solidFill>
                  <a:schemeClr val="tx2"/>
                </a:solidFill>
              </a:rPr>
              <a:t>ectopia</a:t>
            </a:r>
            <a:r>
              <a:rPr lang="fr-FR" b="0" dirty="0">
                <a:solidFill>
                  <a:schemeClr val="tx2"/>
                </a:solidFill>
              </a:rPr>
              <a:t> </a:t>
            </a:r>
            <a:r>
              <a:rPr lang="fr-FR" b="0" dirty="0" err="1">
                <a:solidFill>
                  <a:schemeClr val="tx2"/>
                </a:solidFill>
              </a:rPr>
              <a:t>cordis</a:t>
            </a:r>
            <a:r>
              <a:rPr lang="fr-FR" b="0" dirty="0">
                <a:solidFill>
                  <a:schemeClr val="tx2"/>
                </a:solidFill>
              </a:rPr>
              <a:t> et les anomalies de la paroi thoracique antérieure, l’exstrophie vésicale et l’exstrophie cloacale ont leur propre code. Les syndromes d’OEIS, du « </a:t>
            </a:r>
            <a:r>
              <a:rPr lang="fr-FR" b="0" dirty="0" err="1">
                <a:solidFill>
                  <a:schemeClr val="tx2"/>
                </a:solidFill>
              </a:rPr>
              <a:t>Limb</a:t>
            </a:r>
            <a:r>
              <a:rPr lang="fr-FR" b="0" dirty="0">
                <a:solidFill>
                  <a:schemeClr val="tx2"/>
                </a:solidFill>
              </a:rPr>
              <a:t> body </a:t>
            </a:r>
            <a:r>
              <a:rPr lang="fr-FR" b="0" dirty="0" err="1">
                <a:solidFill>
                  <a:schemeClr val="tx2"/>
                </a:solidFill>
              </a:rPr>
              <a:t>wall</a:t>
            </a:r>
            <a:r>
              <a:rPr lang="fr-FR" b="0" dirty="0">
                <a:solidFill>
                  <a:schemeClr val="tx2"/>
                </a:solidFill>
              </a:rPr>
              <a:t> </a:t>
            </a:r>
            <a:r>
              <a:rPr lang="fr-FR" b="0" dirty="0" err="1">
                <a:solidFill>
                  <a:schemeClr val="tx2"/>
                </a:solidFill>
              </a:rPr>
              <a:t>complex</a:t>
            </a:r>
            <a:r>
              <a:rPr lang="fr-FR" b="0" dirty="0">
                <a:solidFill>
                  <a:schemeClr val="tx2"/>
                </a:solidFill>
              </a:rPr>
              <a:t> » et de la </a:t>
            </a:r>
            <a:r>
              <a:rPr lang="fr-FR" b="0" dirty="0" err="1">
                <a:solidFill>
                  <a:schemeClr val="tx2"/>
                </a:solidFill>
              </a:rPr>
              <a:t>pentalogie</a:t>
            </a:r>
            <a:r>
              <a:rPr lang="fr-FR" b="0" dirty="0">
                <a:solidFill>
                  <a:schemeClr val="tx2"/>
                </a:solidFill>
              </a:rPr>
              <a:t> de </a:t>
            </a:r>
            <a:r>
              <a:rPr lang="fr-FR" b="0" dirty="0" err="1">
                <a:solidFill>
                  <a:schemeClr val="tx2"/>
                </a:solidFill>
              </a:rPr>
              <a:t>Cantrell</a:t>
            </a:r>
            <a:r>
              <a:rPr lang="fr-FR" b="0" dirty="0">
                <a:solidFill>
                  <a:schemeClr val="tx2"/>
                </a:solidFill>
              </a:rPr>
              <a:t> n’ont pas leur propre code et peuvent être codés au sein du Q87.8 générique </a:t>
            </a:r>
            <a:r>
              <a:rPr lang="fr-FR" b="0" dirty="0" smtClean="0">
                <a:solidFill>
                  <a:schemeClr val="tx2"/>
                </a:solidFill>
              </a:rPr>
              <a:t>: </a:t>
            </a:r>
            <a:r>
              <a:rPr lang="fr-FR" b="0" i="1" dirty="0">
                <a:solidFill>
                  <a:schemeClr val="tx2"/>
                </a:solidFill>
              </a:rPr>
              <a:t>Autres </a:t>
            </a:r>
            <a:r>
              <a:rPr lang="fr-FR" b="0" i="1" u="sng" dirty="0">
                <a:solidFill>
                  <a:schemeClr val="tx2"/>
                </a:solidFill>
              </a:rPr>
              <a:t>syndromes</a:t>
            </a:r>
            <a:r>
              <a:rPr lang="fr-FR" b="0" i="1" dirty="0">
                <a:solidFill>
                  <a:schemeClr val="tx2"/>
                </a:solidFill>
              </a:rPr>
              <a:t> de malformation congénitale spécifiés, non classés ailleurs</a:t>
            </a:r>
            <a:r>
              <a:rPr lang="fr-FR" b="0" dirty="0">
                <a:solidFill>
                  <a:schemeClr val="tx2"/>
                </a:solidFill>
              </a:rPr>
              <a:t>, avec une extension locale spécifique ou l’ajout de codes OMIM ou </a:t>
            </a:r>
            <a:r>
              <a:rPr lang="fr-FR" b="0" dirty="0" err="1">
                <a:solidFill>
                  <a:schemeClr val="tx2"/>
                </a:solidFill>
              </a:rPr>
              <a:t>Orphanet</a:t>
            </a:r>
            <a:r>
              <a:rPr lang="fr-FR" b="0" dirty="0">
                <a:solidFill>
                  <a:schemeClr val="tx2"/>
                </a:solidFill>
              </a:rPr>
              <a:t>. Le code Q79.5 doit être utilisé lorsque le diagnostic d’</a:t>
            </a:r>
            <a:r>
              <a:rPr lang="fr-FR" b="0" dirty="0" err="1">
                <a:solidFill>
                  <a:schemeClr val="tx2"/>
                </a:solidFill>
              </a:rPr>
              <a:t>omphalocèle</a:t>
            </a:r>
            <a:r>
              <a:rPr lang="fr-FR" b="0" dirty="0">
                <a:solidFill>
                  <a:schemeClr val="tx2"/>
                </a:solidFill>
              </a:rPr>
              <a:t> n’est pas établi.</a:t>
            </a:r>
            <a:endParaRPr lang="en-US" sz="1200" b="0" dirty="0">
              <a:solidFill>
                <a:schemeClr val="tx2"/>
              </a:solidFill>
            </a:endParaRPr>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11</a:t>
            </a:fld>
            <a:endParaRPr lang="it-IT"/>
          </a:p>
        </p:txBody>
      </p:sp>
    </p:spTree>
    <p:extLst>
      <p:ext uri="{BB962C8B-B14F-4D97-AF65-F5344CB8AC3E}">
        <p14:creationId xmlns:p14="http://schemas.microsoft.com/office/powerpoint/2010/main" xmlns="" val="15337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Merci beaucoup d’avoir écouté cette présentation. Nous espérons que vous l’avez appréciée. Si vous avez des questions, veuillez envoyer un e-mail à centre@icbdsr.org ou à birthdefectscount@cdc.gov</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solidFill>
                  <a:prstClr val="black"/>
                </a:solidFill>
              </a:rPr>
              <a:pPr rtl="0"/>
              <a:t>12</a:t>
            </a:fld>
            <a:endParaRPr lang="it-IT">
              <a:solidFill>
                <a:prstClr val="black"/>
              </a:solidFill>
            </a:endParaRPr>
          </a:p>
        </p:txBody>
      </p:sp>
    </p:spTree>
    <p:extLst>
      <p:ext uri="{BB962C8B-B14F-4D97-AF65-F5344CB8AC3E}">
        <p14:creationId xmlns:p14="http://schemas.microsoft.com/office/powerpoint/2010/main" xmlns=""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b="0"/>
              <a:t>L’omphalocèle se produit dans environ 3 naissances vivantes sur 10.000. La classification erronée du gastrochisis, de l’exstrophie cloacale, du syndrome du « Limb body wall complex » et de l’inclusion ou de l’exclusion des ETOPFA contribuent dans leur ensemble à la variabilité de la prévalence observée de l’omphalocèle. Une prévalence accrue de l’omphalocèle est observée parmi la population noire non-hispanique, tandis qu’une moindre prévalence est observée parmi la population asiatique. Un risque accru d’omphalocèle a été associé avec le diabète pré-gestationnel, l’obésité, et, sans données scientifiques solides, avec les carences en acide folique.</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a:t>
            </a:fld>
            <a:endParaRPr lang="it-IT"/>
          </a:p>
        </p:txBody>
      </p:sp>
    </p:spTree>
    <p:extLst>
      <p:ext uri="{BB962C8B-B14F-4D97-AF65-F5344CB8AC3E}">
        <p14:creationId xmlns:p14="http://schemas.microsoft.com/office/powerpoint/2010/main" xmlns="" val="390768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a:solidFill>
                  <a:schemeClr val="tx2"/>
                </a:solidFill>
              </a:rPr>
              <a:t>L’omphalocèle est habituellement facile à diagnostiquer lors de l’examen physique des nourrissons au moment de l’accouchement. Toutefois, une évaluation </a:t>
            </a:r>
            <a:r>
              <a:rPr lang="fr-FR" sz="1200" b="0" u="none" strike="noStrike">
                <a:solidFill>
                  <a:schemeClr val="tx2"/>
                </a:solidFill>
              </a:rPr>
              <a:t>minutieuse est requise </a:t>
            </a:r>
            <a:r>
              <a:rPr lang="fr-FR" sz="1200" b="0">
                <a:solidFill>
                  <a:schemeClr val="tx2"/>
                </a:solidFill>
              </a:rPr>
              <a:t>pour distinguer l’omphalocèle de l’hernie ombilicale, du gastroschisis, de la pentalogie de Cantrell, de l’exstrophie cloacale et du syndrome du « Limb body wall complex ». La distinction entre l’omphalocèle et le gastroschisis à l’aide d’une échographie prénatale étant quelquefois difficile, tous les diagnostic</a:t>
            </a:r>
            <a:r>
              <a:rPr lang="fr-FR" sz="1200" b="0" u="sng">
                <a:solidFill>
                  <a:schemeClr val="tx2"/>
                </a:solidFill>
              </a:rPr>
              <a:t>s prénatals doivent être confirmés à la naissance.</a:t>
            </a:r>
            <a:endParaRPr lang="en-US" sz="1200" b="0" kern="1200" dirty="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3</a:t>
            </a:fld>
            <a:endParaRPr lang="it-IT"/>
          </a:p>
        </p:txBody>
      </p:sp>
    </p:spTree>
    <p:extLst>
      <p:ext uri="{BB962C8B-B14F-4D97-AF65-F5344CB8AC3E}">
        <p14:creationId xmlns:p14="http://schemas.microsoft.com/office/powerpoint/2010/main" xmlns="" val="124402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La dimension des omphalocèles varie de petite (moins de 4 cm de diamètre) à moyenne (de 4 à 6 cm), et géante (au-delà de 6 cm), les tailles petites et moyennes étant plus courantes que les omphalocèles géants. Le contenu varie également ; les omphalocèles de taille petite et moyenne ont tendance à ne présenter que des hernies intestinales, tandis que les omphalocèles géants présentent habituellement des hernies des intestins et des organes intra-abdominaux. L’emplacement </a:t>
            </a:r>
            <a:r>
              <a:rPr lang="fr-FR" b="0" strike="noStrike"/>
              <a:t>des omphalocèles est généralement central, mais ils peuvent se placer plus haut dans de rares cas et exceptionnellement se situer plus bas</a:t>
            </a:r>
            <a:r>
              <a:rPr lang="fr-FR" b="0"/>
              <a:t>. </a:t>
            </a:r>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4</a:t>
            </a:fld>
            <a:endParaRPr lang="it-IT"/>
          </a:p>
        </p:txBody>
      </p:sp>
    </p:spTree>
    <p:extLst>
      <p:ext uri="{BB962C8B-B14F-4D97-AF65-F5344CB8AC3E}">
        <p14:creationId xmlns:p14="http://schemas.microsoft.com/office/powerpoint/2010/main" xmlns="" val="130094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Lorsque vous signalez un omphalocèle dans le formulaire de collecte de données, assurez-vous de décrire la malformation et de spécifier </a:t>
            </a:r>
            <a:r>
              <a:rPr lang="fr-FR" b="0" dirty="0">
                <a:solidFill>
                  <a:schemeClr val="tx2"/>
                </a:solidFill>
              </a:rPr>
              <a:t>les organes formant une hernie à l’extérieur de l’abdomen. Veuillez décrire l’état du cordon ombilical et si la membrane de recouvrement est rompue. Prendre une photo dans la mesure du possible. Les informations supplémentaires et toutes les procédures utilisées pour leur évaluation doivent être décrites, si </a:t>
            </a:r>
            <a:r>
              <a:rPr lang="fr-FR" b="0" dirty="0" smtClean="0">
                <a:solidFill>
                  <a:schemeClr val="tx2"/>
                </a:solidFill>
              </a:rPr>
              <a:t>elles </a:t>
            </a:r>
            <a:r>
              <a:rPr lang="fr-FR" b="0" dirty="0">
                <a:solidFill>
                  <a:schemeClr val="tx2"/>
                </a:solidFill>
              </a:rPr>
              <a:t>sont présentes. Toute consultation avec un généticien clinique doit également être indiquée.</a:t>
            </a:r>
            <a:endParaRPr lang="en-US" b="0" dirty="0">
              <a:solidFill>
                <a:schemeClr val="tx2"/>
              </a:solidFill>
            </a:endParaRPr>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5</a:t>
            </a:fld>
            <a:endParaRPr lang="it-IT"/>
          </a:p>
        </p:txBody>
      </p:sp>
    </p:spTree>
    <p:extLst>
      <p:ext uri="{BB962C8B-B14F-4D97-AF65-F5344CB8AC3E}">
        <p14:creationId xmlns:p14="http://schemas.microsoft.com/office/powerpoint/2010/main" xmlns="" val="398999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b="0"/>
              <a:t>Cette diapositive énumère </a:t>
            </a:r>
            <a:r>
              <a:rPr lang="fr-FR"/>
              <a:t>les codes ICD-10 pour l’omphalocèle parallèlement aux codes des syndromes associés et des diagnostics différentiels.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6</a:t>
            </a:fld>
            <a:endParaRPr lang="it-IT"/>
          </a:p>
        </p:txBody>
      </p:sp>
    </p:spTree>
    <p:extLst>
      <p:ext uri="{BB962C8B-B14F-4D97-AF65-F5344CB8AC3E}">
        <p14:creationId xmlns:p14="http://schemas.microsoft.com/office/powerpoint/2010/main" xmlns="" val="40009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a:t>La pentalogie de Cantrell est un type de malformation congénitale rare, caractérisée par une association d’anomalies affectant la région supérieure de la ligne médiane de la paroi abdominale, le sternum, le diaphragme, le péricarde et le cœur. La pentalogie de Cantrell se produit à des degrés différents, pouvant provoquer de graves complications potentiellement mortelles. La plupart des nourrissons ne développent pas toutes les anomalies et la variabilité du trouble d’un individu à l’autre peut être considérable. La cause exacte de la pentalogie de Cantrell est inconnue. La plupart des cas sont de nature sporadique.</a:t>
            </a:r>
          </a:p>
          <a:p>
            <a:pPr rtl="0"/>
            <a:endParaRPr lang="en-US" b="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7</a:t>
            </a:fld>
            <a:endParaRPr lang="it-IT"/>
          </a:p>
        </p:txBody>
      </p:sp>
    </p:spTree>
    <p:extLst>
      <p:ext uri="{BB962C8B-B14F-4D97-AF65-F5344CB8AC3E}">
        <p14:creationId xmlns:p14="http://schemas.microsoft.com/office/powerpoint/2010/main" xmlns="" val="416517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b="0" i="0" strike="noStrike" dirty="0"/>
              <a:t>Le syndrome de l’exstrophie cloacale est une forme rare de malformation (la prévalence varie de 1 cas toutes les 200.000 à 400.000 naissances) qui se caractérise par un éventail d’anomalies comprenant l’</a:t>
            </a:r>
            <a:r>
              <a:rPr lang="fr-FR" b="0" i="0" strike="noStrike" dirty="0" err="1"/>
              <a:t>omphalocèle</a:t>
            </a:r>
            <a:r>
              <a:rPr lang="fr-FR" b="0" i="0" strike="noStrike" dirty="0"/>
              <a:t>, l’exstrophie cloacale, l'imperforation anale, la séparation phallique avec </a:t>
            </a:r>
            <a:r>
              <a:rPr lang="fr-FR" b="0" i="0" strike="noStrike" dirty="0" err="1"/>
              <a:t>epispadias</a:t>
            </a:r>
            <a:r>
              <a:rPr lang="fr-FR" b="0" i="0" strike="noStrike" dirty="0"/>
              <a:t>, le diastasis pubien et les anomalies spinales. Cette maladie est également connue sous le nom de syndrome OEIS, que l’exstrophie soit vésicale ou cloacale.</a:t>
            </a:r>
            <a:endParaRPr lang="en-US" b="0" i="0" strike="noStrike"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8</a:t>
            </a:fld>
            <a:endParaRPr lang="it-IT"/>
          </a:p>
        </p:txBody>
      </p:sp>
    </p:spTree>
    <p:extLst>
      <p:ext uri="{BB962C8B-B14F-4D97-AF65-F5344CB8AC3E}">
        <p14:creationId xmlns:p14="http://schemas.microsoft.com/office/powerpoint/2010/main" xmlns="" val="98054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Anomalie complexe impliquant des malformations de la paroi corporelle latérale, des réductions des membres, et occasionnellement des anomalies du tube neural, du cœur et autres.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9</a:t>
            </a:fld>
            <a:endParaRPr lang="it-IT"/>
          </a:p>
        </p:txBody>
      </p:sp>
    </p:spTree>
    <p:extLst>
      <p:ext uri="{BB962C8B-B14F-4D97-AF65-F5344CB8AC3E}">
        <p14:creationId xmlns:p14="http://schemas.microsoft.com/office/powerpoint/2010/main" xmlns="" val="1225025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37349445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41797119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p>
            <a:pPr rtl="0"/>
            <a:r>
              <a:rPr lang="en-US">
                <a:solidFill>
                  <a:srgbClr val="FFC000"/>
                </a:solidFill>
              </a:rPr>
              <a:t>2/22/2016</a:t>
            </a: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p>
            <a:pPr rtl="0"/>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lstStyle/>
          <a:p>
            <a:pPr rtl="0"/>
            <a:fld id="{6B036E77-E322-4B37-8F39-BE5037A080BF}" type="slidenum">
              <a:rPr lang="en-US">
                <a:solidFill>
                  <a:srgbClr val="FFC000"/>
                </a:solidFill>
              </a:rPr>
              <a:pPr rtl="0"/>
              <a:t>‹N°›</a:t>
            </a:fld>
            <a:endParaRPr lang="en-US" dirty="0">
              <a:solidFill>
                <a:srgbClr val="FFC000"/>
              </a:solidFill>
            </a:endParaRPr>
          </a:p>
        </p:txBody>
      </p:sp>
    </p:spTree>
    <p:extLst>
      <p:ext uri="{BB962C8B-B14F-4D97-AF65-F5344CB8AC3E}">
        <p14:creationId xmlns:p14="http://schemas.microsoft.com/office/powerpoint/2010/main" xmlns="" val="14326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rtlCol="0"/>
          <a:lstStyle/>
          <a:p>
            <a:pPr rtl="0"/>
            <a:r>
              <a:rPr lang="it-IT">
                <a:solidFill>
                  <a:srgbClr val="FFC000"/>
                </a:solidFill>
              </a:rPr>
              <a:t>22/02/2016</a:t>
            </a:r>
          </a:p>
        </p:txBody>
      </p:sp>
      <p:sp>
        <p:nvSpPr>
          <p:cNvPr id="4" name="Segnaposto piè di pagina 3"/>
          <p:cNvSpPr>
            <a:spLocks noGrp="1"/>
          </p:cNvSpPr>
          <p:nvPr>
            <p:ph type="ftr" sz="quarter" idx="11"/>
          </p:nvPr>
        </p:nvSpPr>
        <p:spPr>
          <a:xfrm>
            <a:off x="3124200" y="6356350"/>
            <a:ext cx="2895600" cy="365125"/>
          </a:xfrm>
          <a:prstGeom prst="rect">
            <a:avLst/>
          </a:prstGeom>
        </p:spPr>
        <p:txBody>
          <a:bodyPr rtlCol="0"/>
          <a:lstStyle/>
          <a:p>
            <a:pPr rtl="0"/>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rtlCol="0"/>
          <a:lstStyle/>
          <a:p>
            <a:pPr rtl="0"/>
            <a:fld id="{9CC9E959-38CA-47EE-92F6-CDE99BE44E01}" type="slidenum">
              <a:rPr lang="it-IT" smtClean="0">
                <a:solidFill>
                  <a:srgbClr val="FFC000"/>
                </a:solidFill>
              </a:rPr>
              <a:pPr rtl="0"/>
              <a:t>‹N°›</a:t>
            </a:fld>
            <a:endParaRPr lang="it-IT">
              <a:solidFill>
                <a:srgbClr val="FFC000"/>
              </a:solidFill>
            </a:endParaRPr>
          </a:p>
        </p:txBody>
      </p:sp>
    </p:spTree>
    <p:extLst>
      <p:ext uri="{BB962C8B-B14F-4D97-AF65-F5344CB8AC3E}">
        <p14:creationId xmlns:p14="http://schemas.microsoft.com/office/powerpoint/2010/main" xmlns="" val="123573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rtlCol="0"/>
          <a:lstStyle/>
          <a:p>
            <a:pPr rtl="0"/>
            <a:r>
              <a:rPr lang="it-IT">
                <a:solidFill>
                  <a:srgbClr val="FFC000"/>
                </a:solidFill>
              </a:rPr>
              <a:t>22/02/2016</a:t>
            </a:r>
          </a:p>
        </p:txBody>
      </p:sp>
      <p:sp>
        <p:nvSpPr>
          <p:cNvPr id="3" name="Segnaposto piè di pagina 2"/>
          <p:cNvSpPr>
            <a:spLocks noGrp="1"/>
          </p:cNvSpPr>
          <p:nvPr>
            <p:ph type="ftr" sz="quarter" idx="11"/>
          </p:nvPr>
        </p:nvSpPr>
        <p:spPr>
          <a:xfrm>
            <a:off x="3124200" y="6356350"/>
            <a:ext cx="2895600" cy="365125"/>
          </a:xfrm>
          <a:prstGeom prst="rect">
            <a:avLst/>
          </a:prstGeom>
        </p:spPr>
        <p:txBody>
          <a:bodyPr rtlCol="0"/>
          <a:lstStyle/>
          <a:p>
            <a:pPr rtl="0"/>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rtlCol="0"/>
          <a:lstStyle/>
          <a:p>
            <a:pPr rtl="0"/>
            <a:fld id="{9CC9E959-38CA-47EE-92F6-CDE99BE44E01}" type="slidenum">
              <a:rPr lang="it-IT" smtClean="0">
                <a:solidFill>
                  <a:srgbClr val="FFC000"/>
                </a:solidFill>
              </a:rPr>
              <a:pPr rtl="0"/>
              <a:t>‹N°›</a:t>
            </a:fld>
            <a:endParaRPr lang="it-IT">
              <a:solidFill>
                <a:srgbClr val="FFC000"/>
              </a:solidFill>
            </a:endParaRPr>
          </a:p>
        </p:txBody>
      </p:sp>
    </p:spTree>
    <p:extLst>
      <p:ext uri="{BB962C8B-B14F-4D97-AF65-F5344CB8AC3E}">
        <p14:creationId xmlns:p14="http://schemas.microsoft.com/office/powerpoint/2010/main" xmlns="" val="269154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26210685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pPr rtl="0"/>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Click to edit Master subtitle style</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21996427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Content Placeholder 2"/>
          <p:cNvSpPr>
            <a:spLocks noGrp="1"/>
          </p:cNvSpPr>
          <p:nvPr>
            <p:ph idx="1"/>
          </p:nvPr>
        </p:nvSpPr>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solidFill>
                  <a:srgbClr val="FFC000"/>
                </a:solidFill>
              </a:rPr>
              <a:t>2/22/2016</a:t>
            </a:r>
            <a:endParaRPr lang="en-US" dirty="0">
              <a:solidFill>
                <a:srgbClr val="FFC000"/>
              </a:solidFill>
            </a:endParaRPr>
          </a:p>
        </p:txBody>
      </p:sp>
      <p:sp>
        <p:nvSpPr>
          <p:cNvPr id="5" name="Footer Placeholder 4"/>
          <p:cNvSpPr>
            <a:spLocks noGrp="1"/>
          </p:cNvSpPr>
          <p:nvPr>
            <p:ph type="ftr" sz="quarter" idx="11"/>
          </p:nvPr>
        </p:nvSpPr>
        <p:spPr/>
        <p:txBody>
          <a:bodyPr rtlCol="0"/>
          <a:lstStyle/>
          <a:p>
            <a:pPr rtl="0"/>
            <a:endParaRPr lang="en-US" dirty="0">
              <a:solidFill>
                <a:srgbClr val="FFC000"/>
              </a:solidFill>
            </a:endParaRPr>
          </a:p>
        </p:txBody>
      </p:sp>
      <p:sp>
        <p:nvSpPr>
          <p:cNvPr id="6" name="Slide Number Placeholder 5"/>
          <p:cNvSpPr>
            <a:spLocks noGrp="1"/>
          </p:cNvSpPr>
          <p:nvPr>
            <p:ph type="sldNum" sz="quarter" idx="12"/>
          </p:nvPr>
        </p:nvSpPr>
        <p:spPr/>
        <p:txBody>
          <a:bodyPr rtlCol="0"/>
          <a:lstStyle/>
          <a:p>
            <a:pPr rtl="0"/>
            <a:fld id="{6B036E77-E322-4B37-8F39-BE5037A080BF}" type="slidenum">
              <a:rPr lang="en-US" smtClean="0">
                <a:solidFill>
                  <a:srgbClr val="FFC000"/>
                </a:solidFill>
              </a:rPr>
              <a:pPr rtl="0"/>
              <a:t>‹N°›</a:t>
            </a:fld>
            <a:endParaRPr lang="en-US" dirty="0">
              <a:solidFill>
                <a:srgbClr val="FFC000"/>
              </a:solidFill>
            </a:endParaRPr>
          </a:p>
        </p:txBody>
      </p:sp>
    </p:spTree>
    <p:extLst>
      <p:ext uri="{BB962C8B-B14F-4D97-AF65-F5344CB8AC3E}">
        <p14:creationId xmlns:p14="http://schemas.microsoft.com/office/powerpoint/2010/main" xmlns="" val="1075914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rtl="0">
              <a:defRPr sz="4000" b="1" cap="all"/>
            </a:lvl1pPr>
          </a:lstStyle>
          <a:p>
            <a:pPr rtl="0"/>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Click to edit Master text styles</a:t>
            </a:r>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42816024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8010380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lgn="l" rtl="0">
              <a:defRPr/>
            </a:lvl1pPr>
          </a:lstStyle>
          <a:p>
            <a:pPr rtl="0"/>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7" name="Date Placeholder 6"/>
          <p:cNvSpPr>
            <a:spLocks noGrp="1"/>
          </p:cNvSpPr>
          <p:nvPr>
            <p:ph type="dt" sz="half" idx="10"/>
          </p:nvPr>
        </p:nvSpPr>
        <p:spPr/>
        <p:txBody>
          <a:bodyPr rtlCol="0"/>
          <a:lstStyle/>
          <a:p>
            <a:pPr rtl="0"/>
            <a:r>
              <a:rPr lang="en-US"/>
              <a:t>2/22/2016</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11075246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14571372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Date Placeholder 2"/>
          <p:cNvSpPr>
            <a:spLocks noGrp="1"/>
          </p:cNvSpPr>
          <p:nvPr>
            <p:ph type="dt" sz="half" idx="10"/>
          </p:nvPr>
        </p:nvSpPr>
        <p:spPr/>
        <p:txBody>
          <a:bodyPr rtlCol="0"/>
          <a:lstStyle/>
          <a:p>
            <a:pPr rtl="0"/>
            <a:r>
              <a:rPr lang="en-US"/>
              <a:t>2/22/2016</a:t>
            </a:r>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16724784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t>2/22/2016</a:t>
            </a:r>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317836973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rtl="0">
              <a:defRPr sz="2000" b="1"/>
            </a:lvl1pPr>
          </a:lstStyle>
          <a:p>
            <a:pPr rtl="0"/>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3794372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rtl="0">
              <a:defRPr sz="2000" b="1"/>
            </a:lvl1pPr>
          </a:lstStyle>
          <a:p>
            <a:pPr rtl="0"/>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en-US"/>
          </a:p>
        </p:txBody>
      </p:sp>
      <p:sp>
        <p:nvSpPr>
          <p:cNvPr id="4" name="Text Placeholder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rtl="0"/>
            <a:r>
              <a:rPr lang="en-US"/>
              <a:t>2/22/2016</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412498335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a:p>
        </p:txBody>
      </p:sp>
      <p:sp>
        <p:nvSpPr>
          <p:cNvPr id="3" name="Vertical Text Placeholder 2"/>
          <p:cNvSpPr>
            <a:spLocks noGrp="1"/>
          </p:cNvSpPr>
          <p:nvPr>
            <p:ph type="body" orient="vert" idx="1"/>
          </p:nvPr>
        </p:nvSpPr>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129879840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p:txBody>
          <a:bodyPr rtlCol="0"/>
          <a:lstStyle/>
          <a:p>
            <a:pPr rtl="0"/>
            <a:r>
              <a:rPr lang="en-US"/>
              <a:t>2/22/2016</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52516361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14571372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27914263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extLst>
      <p:ext uri="{BB962C8B-B14F-4D97-AF65-F5344CB8AC3E}">
        <p14:creationId xmlns:p14="http://schemas.microsoft.com/office/powerpoint/2010/main" xmlns="" val="2139209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5992225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extLst>
      <p:ext uri="{BB962C8B-B14F-4D97-AF65-F5344CB8AC3E}">
        <p14:creationId xmlns:p14="http://schemas.microsoft.com/office/powerpoint/2010/main" xmlns="" val="41049523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033507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extLst>
      <p:ext uri="{BB962C8B-B14F-4D97-AF65-F5344CB8AC3E}">
        <p14:creationId xmlns:p14="http://schemas.microsoft.com/office/powerpoint/2010/main" xmlns="" val="13605650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327863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13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fr-FR"/>
              <a:t>Cliquer pour modifier le style du titre principal</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FR"/>
              <a:t>Cliquer pour modifier les styles du texte principal</a:t>
            </a:r>
          </a:p>
          <a:p>
            <a:pPr lvl="1" rtl="0"/>
            <a:r>
              <a:rPr lang="fr-FR"/>
              <a:t>Deuxième niveau</a:t>
            </a:r>
          </a:p>
          <a:p>
            <a:pPr lvl="2" rtl="0"/>
            <a:r>
              <a:rPr lang="fr-FR"/>
              <a:t>Troisième niveau</a:t>
            </a:r>
          </a:p>
          <a:p>
            <a:pPr lvl="3" rtl="0"/>
            <a:r>
              <a:rPr lang="fr-FR"/>
              <a:t>Quatrième niveau</a:t>
            </a:r>
          </a:p>
          <a:p>
            <a:pPr lvl="4" rtl="0"/>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en-US"/>
              <a:t>22/02/2016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fld id="{9F133E3C-3681-4288-8CFE-E0E8E4E0DDBC}" type="slidenum">
              <a:rPr lang="en-US" smtClean="0"/>
              <a:pPr rtl="0"/>
              <a:t>‹N°›</a:t>
            </a:fld>
            <a:endParaRPr lang="en-US"/>
          </a:p>
        </p:txBody>
      </p:sp>
    </p:spTree>
    <p:extLst>
      <p:ext uri="{BB962C8B-B14F-4D97-AF65-F5344CB8AC3E}">
        <p14:creationId xmlns:p14="http://schemas.microsoft.com/office/powerpoint/2010/main" xmlns="" val="5351733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ncbddd/birthdefects/omphalocele.html"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523428" y="548680"/>
            <a:ext cx="8229600" cy="566936"/>
          </a:xfrm>
        </p:spPr>
        <p:txBody>
          <a:bodyPr rtlCol="0">
            <a:noAutofit/>
          </a:bodyPr>
          <a:lstStyle/>
          <a:p>
            <a:pPr algn="ctr" rtl="0"/>
            <a:r>
              <a:rPr lang="fr-FR" sz="3200" b="1" dirty="0">
                <a:solidFill>
                  <a:schemeClr val="tx2"/>
                </a:solidFill>
              </a:rPr>
              <a:t>Principales caractéristiques cliniques et de </a:t>
            </a:r>
            <a:r>
              <a:rPr lang="fr-FR" sz="3200" b="1" dirty="0">
                <a:solidFill>
                  <a:schemeClr val="tx2">
                    <a:lumMod val="75000"/>
                  </a:schemeClr>
                </a:solidFill>
              </a:rPr>
              <a:t>développement</a:t>
            </a:r>
            <a:endParaRPr lang="en-US" sz="3200" b="1" dirty="0">
              <a:solidFill>
                <a:schemeClr val="tx2"/>
              </a:solidFill>
            </a:endParaRPr>
          </a:p>
        </p:txBody>
      </p:sp>
      <p:graphicFrame>
        <p:nvGraphicFramePr>
          <p:cNvPr id="3" name="Tabella 2" descr="table of main developmental and clinical features, including embryology, associated malformations, and syndromes"/>
          <p:cNvGraphicFramePr>
            <a:graphicFrameLocks noGrp="1"/>
          </p:cNvGraphicFramePr>
          <p:nvPr>
            <p:extLst>
              <p:ext uri="{D42A27DB-BD31-4B8C-83A1-F6EECF244321}">
                <p14:modId xmlns:p14="http://schemas.microsoft.com/office/powerpoint/2010/main" xmlns="" val="4034821896"/>
              </p:ext>
            </p:extLst>
          </p:nvPr>
        </p:nvGraphicFramePr>
        <p:xfrm>
          <a:off x="395536" y="1397000"/>
          <a:ext cx="8568952" cy="418206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xmlns="" val="20000"/>
                    </a:ext>
                  </a:extLst>
                </a:gridCol>
                <a:gridCol w="5904656">
                  <a:extLst>
                    <a:ext uri="{9D8B030D-6E8A-4147-A177-3AD203B41FA5}">
                      <a16:colId xmlns:a16="http://schemas.microsoft.com/office/drawing/2014/main" xmlns="" val="20001"/>
                    </a:ext>
                  </a:extLst>
                </a:gridCol>
              </a:tblGrid>
              <a:tr h="986235">
                <a:tc>
                  <a:txBody>
                    <a:bodyPr/>
                    <a:lstStyle/>
                    <a:p>
                      <a:pPr rtl="0"/>
                      <a:r>
                        <a:rPr lang="fr-FR" sz="2800" noProof="0" dirty="0"/>
                        <a:t>Caractéristiques</a:t>
                      </a:r>
                      <a:endParaRPr lang="en-US" sz="2800" noProof="0" dirty="0"/>
                    </a:p>
                  </a:txBody>
                  <a:tcPr/>
                </a:tc>
                <a:tc>
                  <a:txBody>
                    <a:bodyPr/>
                    <a:lstStyle/>
                    <a:p>
                      <a:pPr rtl="0"/>
                      <a:r>
                        <a:rPr lang="fr-FR" sz="2800" noProof="0" dirty="0"/>
                        <a:t>Conclusions typiques</a:t>
                      </a:r>
                      <a:endParaRPr lang="en-US" sz="2800" noProof="0" dirty="0"/>
                    </a:p>
                  </a:txBody>
                  <a:tcPr/>
                </a:tc>
                <a:extLst>
                  <a:ext uri="{0D108BD9-81ED-4DB2-BD59-A6C34878D82A}">
                    <a16:rowId xmlns:a16="http://schemas.microsoft.com/office/drawing/2014/main" xmlns="" val="10000"/>
                  </a:ext>
                </a:extLst>
              </a:tr>
              <a:tr h="1223355">
                <a:tc>
                  <a:txBody>
                    <a:bodyPr/>
                    <a:lstStyle/>
                    <a:p>
                      <a:pPr rtl="0"/>
                      <a:r>
                        <a:rPr lang="fr-FR" sz="1800" noProof="0">
                          <a:solidFill>
                            <a:srgbClr val="002060"/>
                          </a:solidFill>
                        </a:rPr>
                        <a:t>Embryologie</a:t>
                      </a:r>
                      <a:endParaRPr lang="en-US" sz="1800" noProof="0" dirty="0">
                        <a:solidFill>
                          <a:srgbClr val="002060"/>
                        </a:solidFill>
                      </a:endParaRPr>
                    </a:p>
                  </a:txBody>
                  <a:tcPr/>
                </a:tc>
                <a:tc>
                  <a:txBody>
                    <a:bodyPr/>
                    <a:lstStyle/>
                    <a:p>
                      <a:pPr rtl="0"/>
                      <a:r>
                        <a:rPr lang="fr-FR" sz="1800" noProof="0" dirty="0">
                          <a:solidFill>
                            <a:srgbClr val="002060"/>
                          </a:solidFill>
                        </a:rPr>
                        <a:t>Persistance anormale de l’intestin à travers l’anneau ombilical. Normalement, l’intestin moyen s’étire dans la base du pédicule embryonnaire après 6 semaines et retourne dans la cavité abdominale à la </a:t>
                      </a:r>
                      <a:r>
                        <a:rPr lang="fr-FR" sz="1800" noProof="0" dirty="0" smtClean="0">
                          <a:solidFill>
                            <a:srgbClr val="002060"/>
                          </a:solidFill>
                        </a:rPr>
                        <a:t>12</a:t>
                      </a:r>
                      <a:r>
                        <a:rPr lang="fr-FR" sz="1800" baseline="30000" noProof="0" dirty="0" smtClean="0">
                          <a:solidFill>
                            <a:srgbClr val="002060"/>
                          </a:solidFill>
                        </a:rPr>
                        <a:t>e</a:t>
                      </a:r>
                      <a:r>
                        <a:rPr lang="fr-FR" sz="1800" noProof="0" dirty="0" smtClean="0">
                          <a:solidFill>
                            <a:srgbClr val="002060"/>
                          </a:solidFill>
                        </a:rPr>
                        <a:t> </a:t>
                      </a:r>
                      <a:r>
                        <a:rPr lang="fr-FR" sz="1800" noProof="0" dirty="0">
                          <a:solidFill>
                            <a:srgbClr val="002060"/>
                          </a:solidFill>
                        </a:rPr>
                        <a:t>semaine </a:t>
                      </a:r>
                      <a:endParaRPr lang="en-US" sz="1800" noProof="0" dirty="0">
                        <a:solidFill>
                          <a:srgbClr val="002060"/>
                        </a:solidFill>
                      </a:endParaRPr>
                    </a:p>
                  </a:txBody>
                  <a:tcPr/>
                </a:tc>
                <a:extLst>
                  <a:ext uri="{0D108BD9-81ED-4DB2-BD59-A6C34878D82A}">
                    <a16:rowId xmlns:a16="http://schemas.microsoft.com/office/drawing/2014/main" xmlns="" val="10001"/>
                  </a:ext>
                </a:extLst>
              </a:tr>
              <a:tr h="986235">
                <a:tc>
                  <a:txBody>
                    <a:bodyPr/>
                    <a:lstStyle/>
                    <a:p>
                      <a:pPr rtl="0"/>
                      <a:r>
                        <a:rPr lang="fr-FR" sz="1800" noProof="0" dirty="0">
                          <a:solidFill>
                            <a:srgbClr val="002060"/>
                          </a:solidFill>
                        </a:rPr>
                        <a:t>Malformations </a:t>
                      </a:r>
                      <a:br>
                        <a:rPr lang="fr-FR" sz="1800" noProof="0" dirty="0">
                          <a:solidFill>
                            <a:srgbClr val="002060"/>
                          </a:solidFill>
                        </a:rPr>
                      </a:br>
                      <a:r>
                        <a:rPr lang="fr-FR" sz="1800" noProof="0" dirty="0">
                          <a:solidFill>
                            <a:srgbClr val="002060"/>
                          </a:solidFill>
                        </a:rPr>
                        <a:t>associées (*)</a:t>
                      </a:r>
                      <a:endParaRPr lang="en-US" sz="1800" noProof="0" dirty="0">
                        <a:solidFill>
                          <a:srgbClr val="002060"/>
                        </a:solidFill>
                      </a:endParaRPr>
                    </a:p>
                  </a:txBody>
                  <a:tcPr/>
                </a:tc>
                <a:tc>
                  <a:txBody>
                    <a:bodyPr/>
                    <a:lstStyle/>
                    <a:p>
                      <a:pPr rtl="0"/>
                      <a:r>
                        <a:rPr lang="fr-FR" sz="1800" noProof="0">
                          <a:solidFill>
                            <a:srgbClr val="002060"/>
                          </a:solidFill>
                        </a:rPr>
                        <a:t>30-70 % ; anomalies chromosomiques 12-29 % ; autres syndromes 10-15 %</a:t>
                      </a:r>
                      <a:endParaRPr lang="en-US" sz="1800" noProof="0" dirty="0">
                        <a:solidFill>
                          <a:srgbClr val="002060"/>
                        </a:solidFill>
                      </a:endParaRPr>
                    </a:p>
                  </a:txBody>
                  <a:tcPr/>
                </a:tc>
                <a:extLst>
                  <a:ext uri="{0D108BD9-81ED-4DB2-BD59-A6C34878D82A}">
                    <a16:rowId xmlns:a16="http://schemas.microsoft.com/office/drawing/2014/main" xmlns="" val="10002"/>
                  </a:ext>
                </a:extLst>
              </a:tr>
              <a:tr h="986235">
                <a:tc>
                  <a:txBody>
                    <a:bodyPr/>
                    <a:lstStyle/>
                    <a:p>
                      <a:pPr rtl="0"/>
                      <a:r>
                        <a:rPr lang="fr-FR" sz="1800" noProof="0">
                          <a:solidFill>
                            <a:srgbClr val="002060"/>
                          </a:solidFill>
                        </a:rPr>
                        <a:t>Syndromes </a:t>
                      </a:r>
                      <a:endParaRPr lang="en-US" sz="1800" noProof="0" dirty="0">
                        <a:solidFill>
                          <a:srgbClr val="002060"/>
                        </a:solidFill>
                      </a:endParaRPr>
                    </a:p>
                  </a:txBody>
                  <a:tcPr/>
                </a:tc>
                <a:tc>
                  <a:txBody>
                    <a:bodyPr/>
                    <a:lstStyle/>
                    <a:p>
                      <a:pPr rtl="0"/>
                      <a:r>
                        <a:rPr lang="fr-FR" sz="1800" noProof="0" dirty="0" err="1">
                          <a:solidFill>
                            <a:srgbClr val="002060"/>
                          </a:solidFill>
                        </a:rPr>
                        <a:t>Beckwith-Wiedemann</a:t>
                      </a:r>
                      <a:r>
                        <a:rPr lang="fr-FR" sz="1800" noProof="0" dirty="0">
                          <a:solidFill>
                            <a:srgbClr val="002060"/>
                          </a:solidFill>
                        </a:rPr>
                        <a:t>, Donnai-Barrow, </a:t>
                      </a:r>
                      <a:r>
                        <a:rPr lang="fr-FR" sz="1800" noProof="0" dirty="0" err="1">
                          <a:solidFill>
                            <a:schemeClr val="tx2">
                              <a:lumMod val="75000"/>
                            </a:schemeClr>
                          </a:solidFill>
                        </a:rPr>
                        <a:t>Fryns</a:t>
                      </a:r>
                      <a:r>
                        <a:rPr lang="fr-FR" sz="1800" noProof="0" dirty="0">
                          <a:solidFill>
                            <a:schemeClr val="tx2">
                              <a:lumMod val="75000"/>
                            </a:schemeClr>
                          </a:solidFill>
                        </a:rPr>
                        <a:t> </a:t>
                      </a:r>
                    </a:p>
                    <a:p>
                      <a:pPr rtl="0"/>
                      <a:r>
                        <a:rPr lang="fr-FR" sz="1800" noProof="0" dirty="0">
                          <a:solidFill>
                            <a:srgbClr val="002060"/>
                          </a:solidFill>
                        </a:rPr>
                        <a:t>Trisomie 18 et 13</a:t>
                      </a:r>
                      <a:endParaRPr lang="en-US" sz="1800" noProof="0" dirty="0">
                        <a:solidFill>
                          <a:srgbClr val="002060"/>
                        </a:solidFill>
                      </a:endParaRPr>
                    </a:p>
                  </a:txBody>
                  <a:tcPr/>
                </a:tc>
                <a:extLst>
                  <a:ext uri="{0D108BD9-81ED-4DB2-BD59-A6C34878D82A}">
                    <a16:rowId xmlns:a16="http://schemas.microsoft.com/office/drawing/2014/main" xmlns="" val="10003"/>
                  </a:ext>
                </a:extLst>
              </a:tr>
            </a:tbl>
          </a:graphicData>
        </a:graphic>
      </p:graphicFrame>
      <p:sp>
        <p:nvSpPr>
          <p:cNvPr id="7" name="CasellaDiTesto 6"/>
          <p:cNvSpPr txBox="1"/>
          <p:nvPr/>
        </p:nvSpPr>
        <p:spPr>
          <a:xfrm>
            <a:off x="107504" y="5733256"/>
            <a:ext cx="8863004" cy="646331"/>
          </a:xfrm>
          <a:prstGeom prst="rect">
            <a:avLst/>
          </a:prstGeom>
          <a:noFill/>
        </p:spPr>
        <p:txBody>
          <a:bodyPr wrap="none" rtlCol="0">
            <a:spAutoFit/>
          </a:bodyPr>
          <a:lstStyle/>
          <a:p>
            <a:pPr rtl="0"/>
            <a:r>
              <a:rPr lang="fr-FR" dirty="0">
                <a:solidFill>
                  <a:schemeClr val="tx2"/>
                </a:solidFill>
              </a:rPr>
              <a:t>(*) Les anomalies intestinales telles que la rotation anormale et l'atrésie de l'intestin ne sont </a:t>
            </a:r>
            <a:br>
              <a:rPr lang="fr-FR" dirty="0">
                <a:solidFill>
                  <a:schemeClr val="tx2"/>
                </a:solidFill>
              </a:rPr>
            </a:br>
            <a:r>
              <a:rPr lang="fr-FR" dirty="0">
                <a:solidFill>
                  <a:schemeClr val="tx2"/>
                </a:solidFill>
              </a:rPr>
              <a:t>pas considérées comme associées</a:t>
            </a:r>
            <a:endParaRPr lang="en-US" dirty="0">
              <a:solidFill>
                <a:schemeClr val="tx2"/>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10</a:t>
            </a:fld>
            <a:endParaRPr lang="en-US" sz="1000" dirty="0">
              <a:solidFill>
                <a:schemeClr val="tx2"/>
              </a:solidFill>
              <a:latin typeface="Calibri" pitchFamily="34" charset="0"/>
            </a:endParaRPr>
          </a:p>
        </p:txBody>
      </p:sp>
      <p:sp>
        <p:nvSpPr>
          <p:cNvPr id="5" name="Titolo 1"/>
          <p:cNvSpPr>
            <a:spLocks noGrp="1"/>
          </p:cNvSpPr>
          <p:nvPr>
            <p:ph type="title"/>
          </p:nvPr>
        </p:nvSpPr>
        <p:spPr>
          <a:xfrm>
            <a:off x="457200" y="274638"/>
            <a:ext cx="8229600" cy="778098"/>
          </a:xfrm>
        </p:spPr>
        <p:txBody>
          <a:bodyPr rtlCol="0">
            <a:noAutofit/>
          </a:bodyPr>
          <a:lstStyle/>
          <a:p>
            <a:pPr algn="ctr" rtl="0"/>
            <a:r>
              <a:rPr lang="fr-FR" sz="2400" b="1" dirty="0">
                <a:solidFill>
                  <a:schemeClr val="tx2"/>
                </a:solidFill>
              </a:rPr>
              <a:t>ICD-10 RCPCH Liste et codification des </a:t>
            </a:r>
            <a:r>
              <a:rPr lang="en-US" sz="2400" b="1" dirty="0">
                <a:solidFill>
                  <a:schemeClr val="tx2"/>
                </a:solidFill>
              </a:rPr>
              <a:t/>
            </a:r>
            <a:br>
              <a:rPr lang="en-US" sz="2400" b="1" dirty="0">
                <a:solidFill>
                  <a:schemeClr val="tx2"/>
                </a:solidFill>
              </a:rPr>
            </a:br>
            <a:r>
              <a:rPr lang="fr-FR" sz="2400" b="1" dirty="0">
                <a:solidFill>
                  <a:schemeClr val="tx2"/>
                </a:solidFill>
              </a:rPr>
              <a:t>Anomalies de l’abdomen et de la paroi thoracique antérieure</a:t>
            </a:r>
          </a:p>
        </p:txBody>
      </p:sp>
      <p:sp>
        <p:nvSpPr>
          <p:cNvPr id="6" name="Segnaposto contenuto 2"/>
          <p:cNvSpPr>
            <a:spLocks noGrp="1"/>
          </p:cNvSpPr>
          <p:nvPr>
            <p:ph idx="1"/>
          </p:nvPr>
        </p:nvSpPr>
        <p:spPr>
          <a:xfrm>
            <a:off x="457200" y="1600201"/>
            <a:ext cx="8229600" cy="4191000"/>
          </a:xfrm>
        </p:spPr>
        <p:txBody>
          <a:bodyPr rtlCol="0">
            <a:normAutofit fontScale="85000" lnSpcReduction="20000"/>
          </a:bodyPr>
          <a:lstStyle/>
          <a:p>
            <a:pPr rtl="0">
              <a:buClr>
                <a:schemeClr val="tx2"/>
              </a:buClr>
              <a:buFont typeface="Arial" panose="020B0604020202020204" pitchFamily="34" charset="0"/>
              <a:buChar char="•"/>
            </a:pPr>
            <a:r>
              <a:rPr lang="fr-FR" sz="1700" i="1" dirty="0">
                <a:solidFill>
                  <a:schemeClr val="tx2"/>
                </a:solidFill>
              </a:rPr>
              <a:t>Q24.8 Autres malformations cardiaques congénitales spécifiées      </a:t>
            </a:r>
            <a:r>
              <a:rPr lang="fr-FR" sz="1700" i="1" dirty="0" err="1">
                <a:solidFill>
                  <a:schemeClr val="tx2"/>
                </a:solidFill>
              </a:rPr>
              <a:t>Ectopia</a:t>
            </a:r>
            <a:r>
              <a:rPr lang="fr-FR" sz="1700" i="1" dirty="0">
                <a:solidFill>
                  <a:schemeClr val="tx2"/>
                </a:solidFill>
              </a:rPr>
              <a:t> </a:t>
            </a:r>
            <a:r>
              <a:rPr lang="fr-FR" sz="1700" i="1" dirty="0" err="1">
                <a:solidFill>
                  <a:schemeClr val="tx2"/>
                </a:solidFill>
              </a:rPr>
              <a:t>cordis</a:t>
            </a:r>
            <a:endParaRPr lang="en-US" sz="1700" i="1" dirty="0">
              <a:solidFill>
                <a:schemeClr val="tx2"/>
              </a:solidFill>
            </a:endParaRPr>
          </a:p>
          <a:p>
            <a:pPr rtl="0">
              <a:buClr>
                <a:schemeClr val="tx2"/>
              </a:buClr>
              <a:buFont typeface="Arial" panose="020B0604020202020204" pitchFamily="34" charset="0"/>
              <a:buChar char="•"/>
            </a:pPr>
            <a:endParaRPr lang="en-US" sz="1400" dirty="0">
              <a:solidFill>
                <a:schemeClr val="tx2"/>
              </a:solidFill>
            </a:endParaRPr>
          </a:p>
          <a:p>
            <a:pPr rtl="0">
              <a:buClr>
                <a:schemeClr val="tx2"/>
              </a:buClr>
              <a:buFont typeface="Arial" panose="020B0604020202020204" pitchFamily="34" charset="0"/>
              <a:buChar char="•"/>
            </a:pPr>
            <a:r>
              <a:rPr lang="fr-FR" sz="1400" dirty="0">
                <a:solidFill>
                  <a:schemeClr val="tx2"/>
                </a:solidFill>
              </a:rPr>
              <a:t>Q64 Autres malformations congénitales du système urinaire</a:t>
            </a:r>
          </a:p>
          <a:p>
            <a:pPr rtl="0">
              <a:buClr>
                <a:schemeClr val="tx2"/>
              </a:buClr>
              <a:buFont typeface="Arial" panose="020B0604020202020204" pitchFamily="34" charset="0"/>
              <a:buChar char="•"/>
            </a:pPr>
            <a:r>
              <a:rPr lang="fr-FR" sz="1400" dirty="0">
                <a:solidFill>
                  <a:schemeClr val="tx2"/>
                </a:solidFill>
              </a:rPr>
              <a:t>Q64.0 Épispadias   Exclut : hypospadias (Q54.-) </a:t>
            </a:r>
          </a:p>
          <a:p>
            <a:pPr rtl="0">
              <a:buClr>
                <a:schemeClr val="tx2"/>
              </a:buClr>
              <a:buFont typeface="Arial" panose="020B0604020202020204" pitchFamily="34" charset="0"/>
              <a:buChar char="•"/>
            </a:pPr>
            <a:r>
              <a:rPr lang="fr-FR" sz="1400" dirty="0">
                <a:solidFill>
                  <a:schemeClr val="tx2"/>
                </a:solidFill>
              </a:rPr>
              <a:t>Q64.1 Exstrophie vésicale  Ectopie vésicale   Extraversion de la vessie</a:t>
            </a:r>
          </a:p>
          <a:p>
            <a:pPr rtl="0">
              <a:buClr>
                <a:schemeClr val="tx2"/>
              </a:buClr>
              <a:buFont typeface="Arial" panose="020B0604020202020204" pitchFamily="34" charset="0"/>
              <a:buChar char="•"/>
            </a:pPr>
            <a:r>
              <a:rPr lang="fr-FR" sz="1900" i="1" dirty="0">
                <a:solidFill>
                  <a:schemeClr val="tx2"/>
                </a:solidFill>
              </a:rPr>
              <a:t>Q64.10 Exstrophie cloacale  Ectopie cloacale</a:t>
            </a:r>
          </a:p>
          <a:p>
            <a:pPr rtl="0">
              <a:buClr>
                <a:schemeClr val="tx2"/>
              </a:buClr>
              <a:buFont typeface="Arial" panose="020B0604020202020204" pitchFamily="34" charset="0"/>
              <a:buChar char="•"/>
            </a:pPr>
            <a:endParaRPr lang="en-US" sz="1400" dirty="0">
              <a:solidFill>
                <a:schemeClr val="tx2"/>
              </a:solidFill>
            </a:endParaRPr>
          </a:p>
          <a:p>
            <a:pPr rtl="0">
              <a:buClr>
                <a:schemeClr val="tx2"/>
              </a:buClr>
              <a:buFont typeface="Arial" panose="020B0604020202020204" pitchFamily="34" charset="0"/>
              <a:buChar char="•"/>
            </a:pPr>
            <a:r>
              <a:rPr lang="fr-FR" sz="1400" dirty="0">
                <a:solidFill>
                  <a:schemeClr val="tx2"/>
                </a:solidFill>
              </a:rPr>
              <a:t>Q76.7 Malformation congénitale du sternum  </a:t>
            </a:r>
            <a:r>
              <a:rPr lang="fr-FR" sz="1400" dirty="0" err="1">
                <a:solidFill>
                  <a:schemeClr val="tx2"/>
                </a:solidFill>
              </a:rPr>
              <a:t>Sternum</a:t>
            </a:r>
            <a:r>
              <a:rPr lang="fr-FR" sz="1400" dirty="0">
                <a:solidFill>
                  <a:schemeClr val="tx2"/>
                </a:solidFill>
              </a:rPr>
              <a:t> déformé</a:t>
            </a:r>
          </a:p>
          <a:p>
            <a:pPr lvl="1" rtl="0">
              <a:buClr>
                <a:schemeClr val="tx2"/>
              </a:buClr>
              <a:buFont typeface="Arial" panose="020B0604020202020204" pitchFamily="34" charset="0"/>
              <a:buChar char="•"/>
            </a:pPr>
            <a:r>
              <a:rPr lang="fr-FR" sz="1000" dirty="0">
                <a:solidFill>
                  <a:schemeClr val="tx2"/>
                </a:solidFill>
              </a:rPr>
              <a:t>Exclut : thorax en entonnoir (</a:t>
            </a:r>
            <a:r>
              <a:rPr lang="fr-FR" sz="1000" dirty="0" err="1">
                <a:solidFill>
                  <a:schemeClr val="tx2"/>
                </a:solidFill>
              </a:rPr>
              <a:t>pectus</a:t>
            </a:r>
            <a:r>
              <a:rPr lang="fr-FR" sz="1000" dirty="0">
                <a:solidFill>
                  <a:schemeClr val="tx2"/>
                </a:solidFill>
              </a:rPr>
              <a:t> </a:t>
            </a:r>
            <a:r>
              <a:rPr lang="fr-FR" sz="1000" dirty="0" err="1">
                <a:solidFill>
                  <a:schemeClr val="tx2"/>
                </a:solidFill>
              </a:rPr>
              <a:t>excavatum</a:t>
            </a:r>
            <a:r>
              <a:rPr lang="fr-FR" sz="1000" dirty="0">
                <a:solidFill>
                  <a:schemeClr val="tx2"/>
                </a:solidFill>
              </a:rPr>
              <a:t>) (Q67.6) thorax en carène (</a:t>
            </a:r>
            <a:r>
              <a:rPr lang="fr-FR" sz="1000" dirty="0" err="1">
                <a:solidFill>
                  <a:schemeClr val="tx2"/>
                </a:solidFill>
              </a:rPr>
              <a:t>pectus</a:t>
            </a:r>
            <a:r>
              <a:rPr lang="fr-FR" sz="1000" dirty="0">
                <a:solidFill>
                  <a:schemeClr val="tx2"/>
                </a:solidFill>
              </a:rPr>
              <a:t> </a:t>
            </a:r>
            <a:r>
              <a:rPr lang="fr-FR" sz="1000" dirty="0" err="1">
                <a:solidFill>
                  <a:schemeClr val="tx2"/>
                </a:solidFill>
              </a:rPr>
              <a:t>carinatum</a:t>
            </a:r>
            <a:r>
              <a:rPr lang="fr-FR" sz="1000" dirty="0">
                <a:solidFill>
                  <a:schemeClr val="tx2"/>
                </a:solidFill>
              </a:rPr>
              <a:t>) (Q67.7)</a:t>
            </a:r>
          </a:p>
          <a:p>
            <a:pPr rtl="0">
              <a:buClr>
                <a:schemeClr val="tx2"/>
              </a:buClr>
              <a:buFont typeface="Arial" panose="020B0604020202020204" pitchFamily="34" charset="0"/>
              <a:buChar char="•"/>
            </a:pPr>
            <a:r>
              <a:rPr lang="fr-FR" sz="1800" i="1" dirty="0">
                <a:solidFill>
                  <a:schemeClr val="tx2"/>
                </a:solidFill>
              </a:rPr>
              <a:t>Q76.70 Absence congénitale du sternum</a:t>
            </a:r>
          </a:p>
          <a:p>
            <a:pPr rtl="0">
              <a:buClr>
                <a:schemeClr val="tx2"/>
              </a:buClr>
              <a:buFont typeface="Arial" panose="020B0604020202020204" pitchFamily="34" charset="0"/>
              <a:buChar char="•"/>
            </a:pPr>
            <a:r>
              <a:rPr lang="fr-FR" sz="1800" i="1" dirty="0">
                <a:solidFill>
                  <a:schemeClr val="tx2"/>
                </a:solidFill>
              </a:rPr>
              <a:t>Q76.71 Sternum </a:t>
            </a:r>
            <a:r>
              <a:rPr lang="fr-FR" sz="1800" i="1" dirty="0" err="1">
                <a:solidFill>
                  <a:schemeClr val="tx2"/>
                </a:solidFill>
              </a:rPr>
              <a:t>bifidum</a:t>
            </a:r>
            <a:endParaRPr lang="en-US" sz="1800" i="1" dirty="0">
              <a:solidFill>
                <a:schemeClr val="tx2"/>
              </a:solidFill>
            </a:endParaRPr>
          </a:p>
          <a:p>
            <a:pPr rtl="0">
              <a:buClr>
                <a:schemeClr val="tx2"/>
              </a:buClr>
              <a:buFont typeface="Arial" panose="020B0604020202020204" pitchFamily="34" charset="0"/>
              <a:buChar char="•"/>
            </a:pPr>
            <a:r>
              <a:rPr lang="fr-FR" sz="1800" i="1" dirty="0">
                <a:solidFill>
                  <a:schemeClr val="tx2"/>
                </a:solidFill>
              </a:rPr>
              <a:t>Q76.78 Autre malformation congénitale du sternum spécifiée</a:t>
            </a:r>
          </a:p>
          <a:p>
            <a:pPr rtl="0">
              <a:buClr>
                <a:schemeClr val="tx2"/>
              </a:buClr>
              <a:buFont typeface="Arial" panose="020B0604020202020204" pitchFamily="34" charset="0"/>
              <a:buChar char="•"/>
            </a:pPr>
            <a:r>
              <a:rPr lang="fr-FR" sz="1400" dirty="0">
                <a:solidFill>
                  <a:schemeClr val="tx2"/>
                </a:solidFill>
              </a:rPr>
              <a:t>Q76.8 Autre malformation congénitale du thorax osseux</a:t>
            </a:r>
          </a:p>
          <a:p>
            <a:pPr rtl="0">
              <a:buClr>
                <a:schemeClr val="tx2"/>
              </a:buClr>
              <a:buFont typeface="Arial" panose="020B0604020202020204" pitchFamily="34" charset="0"/>
              <a:buChar char="•"/>
            </a:pPr>
            <a:r>
              <a:rPr lang="fr-FR" sz="1400" dirty="0">
                <a:solidFill>
                  <a:schemeClr val="tx2"/>
                </a:solidFill>
              </a:rPr>
              <a:t>Q76.9 Malformation congénitale du thorax osseux, non spécifiée</a:t>
            </a:r>
          </a:p>
          <a:p>
            <a:pPr rtl="0">
              <a:buClr>
                <a:schemeClr val="tx2"/>
              </a:buClr>
              <a:buFont typeface="Arial" panose="020B0604020202020204" pitchFamily="34" charset="0"/>
              <a:buChar char="•"/>
            </a:pPr>
            <a:endParaRPr lang="en-US" sz="1400" dirty="0">
              <a:solidFill>
                <a:schemeClr val="tx2"/>
              </a:solidFill>
            </a:endParaRPr>
          </a:p>
          <a:p>
            <a:pPr rtl="0">
              <a:buClr>
                <a:schemeClr val="tx2"/>
              </a:buClr>
              <a:buFont typeface="Arial" panose="020B0604020202020204" pitchFamily="34" charset="0"/>
              <a:buChar char="•"/>
            </a:pPr>
            <a:r>
              <a:rPr lang="fr-FR" sz="1900" b="1" dirty="0">
                <a:solidFill>
                  <a:schemeClr val="tx2"/>
                </a:solidFill>
              </a:rPr>
              <a:t>Q79.2 </a:t>
            </a:r>
            <a:r>
              <a:rPr lang="fr-FR" sz="1900" b="1" dirty="0" err="1">
                <a:solidFill>
                  <a:schemeClr val="tx2"/>
                </a:solidFill>
              </a:rPr>
              <a:t>Omphalocèle</a:t>
            </a:r>
            <a:r>
              <a:rPr lang="fr-FR" sz="1900" b="1" dirty="0">
                <a:solidFill>
                  <a:schemeClr val="tx2"/>
                </a:solidFill>
              </a:rPr>
              <a:t>  Exomphale  Exclut : hernie ombilicale (K42.-)</a:t>
            </a:r>
          </a:p>
          <a:p>
            <a:pPr rtl="0">
              <a:buClr>
                <a:schemeClr val="tx2"/>
              </a:buClr>
              <a:buFont typeface="Arial" panose="020B0604020202020204" pitchFamily="34" charset="0"/>
              <a:buChar char="•"/>
            </a:pPr>
            <a:r>
              <a:rPr lang="fr-FR" sz="1900" b="1" dirty="0">
                <a:solidFill>
                  <a:schemeClr val="tx2"/>
                </a:solidFill>
              </a:rPr>
              <a:t>Q79.3 </a:t>
            </a:r>
            <a:r>
              <a:rPr lang="fr-FR" sz="1900" b="1" dirty="0" err="1">
                <a:solidFill>
                  <a:schemeClr val="tx2"/>
                </a:solidFill>
              </a:rPr>
              <a:t>Gastroschisis</a:t>
            </a:r>
            <a:endParaRPr lang="fr-FR" sz="1900" b="1" dirty="0">
              <a:solidFill>
                <a:schemeClr val="tx2"/>
              </a:solidFill>
            </a:endParaRPr>
          </a:p>
          <a:p>
            <a:pPr rtl="0">
              <a:buClr>
                <a:schemeClr val="tx2"/>
              </a:buClr>
              <a:buFont typeface="Arial" panose="020B0604020202020204" pitchFamily="34" charset="0"/>
              <a:buChar char="•"/>
            </a:pPr>
            <a:r>
              <a:rPr lang="fr-FR" sz="1900" b="1" dirty="0">
                <a:solidFill>
                  <a:schemeClr val="tx2"/>
                </a:solidFill>
              </a:rPr>
              <a:t>Q79.4 Syndrome de Prune </a:t>
            </a:r>
            <a:r>
              <a:rPr lang="fr-FR" sz="1900" b="1" dirty="0" err="1">
                <a:solidFill>
                  <a:schemeClr val="tx2"/>
                </a:solidFill>
              </a:rPr>
              <a:t>Belly</a:t>
            </a:r>
            <a:endParaRPr lang="fr-FR" sz="1900" b="1" dirty="0">
              <a:solidFill>
                <a:schemeClr val="tx2"/>
              </a:solidFill>
            </a:endParaRPr>
          </a:p>
          <a:p>
            <a:pPr rtl="0">
              <a:buClr>
                <a:schemeClr val="tx2"/>
              </a:buClr>
              <a:buFont typeface="Arial" panose="020B0604020202020204" pitchFamily="34" charset="0"/>
              <a:buChar char="•"/>
            </a:pPr>
            <a:r>
              <a:rPr lang="fr-FR" sz="1900" b="1" dirty="0">
                <a:solidFill>
                  <a:schemeClr val="tx2"/>
                </a:solidFill>
              </a:rPr>
              <a:t>Q79.5 Autre malformations congénitales de la paroi abdominale</a:t>
            </a:r>
          </a:p>
          <a:p>
            <a:pPr rtl="0">
              <a:buClr>
                <a:schemeClr val="tx2"/>
              </a:buClr>
              <a:buFont typeface="Arial" panose="020B0604020202020204" pitchFamily="34" charset="0"/>
              <a:buChar char="•"/>
            </a:pPr>
            <a:endParaRPr lang="en-US" sz="1400" dirty="0">
              <a:solidFill>
                <a:schemeClr val="tx2"/>
              </a:solidFill>
            </a:endParaRPr>
          </a:p>
          <a:p>
            <a:pPr rtl="0"/>
            <a:endParaRPr lang="en-US" sz="1400" dirty="0">
              <a:solidFill>
                <a:schemeClr val="tx2"/>
              </a:solidFill>
            </a:endParaRPr>
          </a:p>
          <a:p>
            <a:pPr rtl="0"/>
            <a:endParaRPr lang="en-US" sz="1400" dirty="0">
              <a:solidFill>
                <a:schemeClr val="tx2"/>
              </a:solidFill>
            </a:endParaRPr>
          </a:p>
        </p:txBody>
      </p:sp>
      <p:grpSp>
        <p:nvGrpSpPr>
          <p:cNvPr id="10" name="Gruppo 15" descr="figure indicating parts of Pentalogy of Cantrell"/>
          <p:cNvGrpSpPr/>
          <p:nvPr/>
        </p:nvGrpSpPr>
        <p:grpSpPr>
          <a:xfrm>
            <a:off x="6660232" y="1988840"/>
            <a:ext cx="1728192" cy="1800200"/>
            <a:chOff x="6660232" y="1988840"/>
            <a:chExt cx="1728192" cy="1800200"/>
          </a:xfrm>
        </p:grpSpPr>
        <p:sp>
          <p:nvSpPr>
            <p:cNvPr id="11" name="CasellaDiTesto 8"/>
            <p:cNvSpPr txBox="1"/>
            <p:nvPr/>
          </p:nvSpPr>
          <p:spPr>
            <a:xfrm>
              <a:off x="7092280" y="2865710"/>
              <a:ext cx="1296144" cy="923330"/>
            </a:xfrm>
            <a:prstGeom prst="rect">
              <a:avLst/>
            </a:prstGeom>
            <a:noFill/>
          </p:spPr>
          <p:txBody>
            <a:bodyPr wrap="square" rtlCol="0">
              <a:spAutoFit/>
            </a:bodyPr>
            <a:lstStyle/>
            <a:p>
              <a:pPr rtl="0"/>
              <a:r>
                <a:rPr lang="fr-FR">
                  <a:solidFill>
                    <a:schemeClr val="tx2"/>
                  </a:solidFill>
                </a:rPr>
                <a:t>Partie de pentalogie de Cantrell</a:t>
              </a:r>
              <a:endParaRPr lang="it-IT" dirty="0">
                <a:solidFill>
                  <a:schemeClr val="tx2"/>
                </a:solidFill>
              </a:endParaRPr>
            </a:p>
          </p:txBody>
        </p:sp>
        <p:cxnSp>
          <p:nvCxnSpPr>
            <p:cNvPr id="12" name="Connettore 2 10"/>
            <p:cNvCxnSpPr>
              <a:stCxn id="11" idx="0"/>
            </p:cNvCxnSpPr>
            <p:nvPr/>
          </p:nvCxnSpPr>
          <p:spPr>
            <a:xfrm flipH="1" flipV="1">
              <a:off x="7020272" y="1988840"/>
              <a:ext cx="720080" cy="8768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ttore 2 14"/>
            <p:cNvCxnSpPr/>
            <p:nvPr/>
          </p:nvCxnSpPr>
          <p:spPr>
            <a:xfrm flipH="1">
              <a:off x="6660232" y="3789040"/>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543132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11</a:t>
            </a:fld>
            <a:endParaRPr lang="en-US" sz="1000" dirty="0">
              <a:solidFill>
                <a:schemeClr val="tx2"/>
              </a:solidFill>
              <a:latin typeface="Calibri" pitchFamily="34" charset="0"/>
            </a:endParaRPr>
          </a:p>
        </p:txBody>
      </p:sp>
      <p:sp>
        <p:nvSpPr>
          <p:cNvPr id="5" name="Titolo 1"/>
          <p:cNvSpPr>
            <a:spLocks noGrp="1"/>
          </p:cNvSpPr>
          <p:nvPr>
            <p:ph type="title"/>
          </p:nvPr>
        </p:nvSpPr>
        <p:spPr>
          <a:xfrm>
            <a:off x="457200" y="274638"/>
            <a:ext cx="8229600" cy="562074"/>
          </a:xfrm>
        </p:spPr>
        <p:txBody>
          <a:bodyPr rtlCol="0">
            <a:normAutofit/>
          </a:bodyPr>
          <a:lstStyle/>
          <a:p>
            <a:pPr algn="ctr" rtl="0"/>
            <a:r>
              <a:rPr lang="fr-FR" sz="3200" b="1" dirty="0">
                <a:solidFill>
                  <a:schemeClr val="tx2"/>
                </a:solidFill>
              </a:rPr>
              <a:t>Conseils relatifs à la codification</a:t>
            </a:r>
            <a:endParaRPr lang="en-US" sz="3200" b="1" dirty="0">
              <a:solidFill>
                <a:schemeClr val="tx2"/>
              </a:solidFill>
            </a:endParaRPr>
          </a:p>
        </p:txBody>
      </p:sp>
      <p:sp>
        <p:nvSpPr>
          <p:cNvPr id="6" name="Segnaposto contenuto 2"/>
          <p:cNvSpPr>
            <a:spLocks noGrp="1"/>
          </p:cNvSpPr>
          <p:nvPr>
            <p:ph idx="1"/>
          </p:nvPr>
        </p:nvSpPr>
        <p:spPr>
          <a:xfrm>
            <a:off x="457200" y="1600201"/>
            <a:ext cx="8229600" cy="4191000"/>
          </a:xfrm>
        </p:spPr>
        <p:txBody>
          <a:bodyPr rtlCol="0">
            <a:normAutofit fontScale="92500"/>
          </a:bodyPr>
          <a:lstStyle/>
          <a:p>
            <a:pPr rtl="0">
              <a:spcAft>
                <a:spcPts val="1200"/>
              </a:spcAft>
              <a:buClr>
                <a:schemeClr val="tx2"/>
              </a:buClr>
              <a:buFont typeface="Arial" panose="020B0604020202020204" pitchFamily="34" charset="0"/>
              <a:buChar char="•"/>
            </a:pPr>
            <a:r>
              <a:rPr lang="fr-FR" b="0" dirty="0">
                <a:solidFill>
                  <a:schemeClr val="tx2"/>
                </a:solidFill>
              </a:rPr>
              <a:t>L’omphalocèle, le </a:t>
            </a:r>
            <a:r>
              <a:rPr lang="fr-FR" b="0" dirty="0" err="1">
                <a:solidFill>
                  <a:schemeClr val="tx2"/>
                </a:solidFill>
              </a:rPr>
              <a:t>gastroschisis</a:t>
            </a:r>
            <a:r>
              <a:rPr lang="fr-FR" b="0" dirty="0">
                <a:solidFill>
                  <a:schemeClr val="tx2"/>
                </a:solidFill>
              </a:rPr>
              <a:t>, le Prune </a:t>
            </a:r>
            <a:r>
              <a:rPr lang="fr-FR" b="0" dirty="0" err="1">
                <a:solidFill>
                  <a:schemeClr val="tx2"/>
                </a:solidFill>
              </a:rPr>
              <a:t>Belly</a:t>
            </a:r>
            <a:r>
              <a:rPr lang="fr-FR" b="0" dirty="0">
                <a:solidFill>
                  <a:schemeClr val="tx2"/>
                </a:solidFill>
              </a:rPr>
              <a:t> ; l’</a:t>
            </a:r>
            <a:r>
              <a:rPr lang="fr-FR" b="0" dirty="0" err="1">
                <a:solidFill>
                  <a:schemeClr val="tx2"/>
                </a:solidFill>
              </a:rPr>
              <a:t>ectopia</a:t>
            </a:r>
            <a:r>
              <a:rPr lang="fr-FR" b="0" dirty="0">
                <a:solidFill>
                  <a:schemeClr val="tx2"/>
                </a:solidFill>
              </a:rPr>
              <a:t> </a:t>
            </a:r>
            <a:r>
              <a:rPr lang="fr-FR" b="0" dirty="0" err="1">
                <a:solidFill>
                  <a:schemeClr val="tx2"/>
                </a:solidFill>
              </a:rPr>
              <a:t>cordis</a:t>
            </a:r>
            <a:r>
              <a:rPr lang="fr-FR" b="0" dirty="0">
                <a:solidFill>
                  <a:schemeClr val="tx2"/>
                </a:solidFill>
              </a:rPr>
              <a:t> et les anomalies de la paroi thoracique antérieure ; l’exstrophie vésicale et l’exstrophie cloacale ont leur propre code</a:t>
            </a:r>
          </a:p>
          <a:p>
            <a:pPr rtl="0">
              <a:buClr>
                <a:schemeClr val="tx2"/>
              </a:buClr>
              <a:buFont typeface="Arial" panose="020B0604020202020204" pitchFamily="34" charset="0"/>
              <a:buChar char="•"/>
            </a:pPr>
            <a:r>
              <a:rPr lang="fr-FR" b="0" dirty="0">
                <a:solidFill>
                  <a:schemeClr val="tx2"/>
                </a:solidFill>
              </a:rPr>
              <a:t>Les syndromes d’</a:t>
            </a:r>
            <a:r>
              <a:rPr lang="fr-FR" b="0" dirty="0" err="1">
                <a:solidFill>
                  <a:schemeClr val="tx2"/>
                </a:solidFill>
              </a:rPr>
              <a:t>OEIS</a:t>
            </a:r>
            <a:r>
              <a:rPr lang="fr-FR" b="0" dirty="0">
                <a:solidFill>
                  <a:schemeClr val="tx2"/>
                </a:solidFill>
              </a:rPr>
              <a:t>, du « </a:t>
            </a:r>
            <a:r>
              <a:rPr lang="fr-FR" b="0" dirty="0" err="1">
                <a:solidFill>
                  <a:schemeClr val="tx2"/>
                </a:solidFill>
              </a:rPr>
              <a:t>Limb</a:t>
            </a:r>
            <a:r>
              <a:rPr lang="fr-FR" b="0" dirty="0">
                <a:solidFill>
                  <a:schemeClr val="tx2"/>
                </a:solidFill>
              </a:rPr>
              <a:t> body </a:t>
            </a:r>
            <a:r>
              <a:rPr lang="fr-FR" b="0" dirty="0" err="1">
                <a:solidFill>
                  <a:schemeClr val="tx2"/>
                </a:solidFill>
              </a:rPr>
              <a:t>wall</a:t>
            </a:r>
            <a:r>
              <a:rPr lang="fr-FR" b="0" dirty="0">
                <a:solidFill>
                  <a:schemeClr val="tx2"/>
                </a:solidFill>
              </a:rPr>
              <a:t> » et de la </a:t>
            </a:r>
            <a:r>
              <a:rPr lang="fr-FR" b="0" dirty="0" err="1">
                <a:solidFill>
                  <a:schemeClr val="tx2"/>
                </a:solidFill>
              </a:rPr>
              <a:t>pentalogie</a:t>
            </a:r>
            <a:r>
              <a:rPr lang="fr-FR" b="0" dirty="0">
                <a:solidFill>
                  <a:schemeClr val="tx2"/>
                </a:solidFill>
              </a:rPr>
              <a:t> de </a:t>
            </a:r>
            <a:r>
              <a:rPr lang="fr-FR" b="0" dirty="0" err="1">
                <a:solidFill>
                  <a:schemeClr val="tx2"/>
                </a:solidFill>
              </a:rPr>
              <a:t>Cantrell</a:t>
            </a:r>
            <a:r>
              <a:rPr lang="fr-FR" b="0" dirty="0">
                <a:solidFill>
                  <a:schemeClr val="tx2"/>
                </a:solidFill>
              </a:rPr>
              <a:t> n’ont pas leur propre code et peuvent être codés au sein du Q87.8 générique : </a:t>
            </a:r>
            <a:r>
              <a:rPr lang="fr-FR" b="0" i="1" dirty="0">
                <a:solidFill>
                  <a:schemeClr val="tx2"/>
                </a:solidFill>
              </a:rPr>
              <a:t>Autres </a:t>
            </a:r>
            <a:r>
              <a:rPr lang="fr-FR" b="0" i="1" u="sng" dirty="0">
                <a:solidFill>
                  <a:schemeClr val="tx2"/>
                </a:solidFill>
              </a:rPr>
              <a:t>syndromes</a:t>
            </a:r>
            <a:r>
              <a:rPr lang="fr-FR" b="0" i="1" dirty="0">
                <a:solidFill>
                  <a:schemeClr val="tx2"/>
                </a:solidFill>
              </a:rPr>
              <a:t> de malformation congénitale spécifiés, non classés ailleurs</a:t>
            </a:r>
            <a:r>
              <a:rPr lang="fr-FR" b="0" dirty="0">
                <a:solidFill>
                  <a:schemeClr val="tx2"/>
                </a:solidFill>
              </a:rPr>
              <a:t>, avec une extension locale spécifique ou l’ajout de codes </a:t>
            </a:r>
            <a:r>
              <a:rPr lang="fr-FR" b="0" dirty="0" err="1">
                <a:solidFill>
                  <a:schemeClr val="tx2"/>
                </a:solidFill>
              </a:rPr>
              <a:t>OMIM</a:t>
            </a:r>
            <a:r>
              <a:rPr lang="fr-FR" b="0" dirty="0">
                <a:solidFill>
                  <a:schemeClr val="tx2"/>
                </a:solidFill>
              </a:rPr>
              <a:t> ou </a:t>
            </a:r>
            <a:r>
              <a:rPr lang="fr-FR" b="0" dirty="0" err="1">
                <a:solidFill>
                  <a:schemeClr val="tx2"/>
                </a:solidFill>
              </a:rPr>
              <a:t>Orphanet</a:t>
            </a:r>
            <a:endParaRPr lang="fr-FR" b="0" dirty="0">
              <a:solidFill>
                <a:schemeClr val="tx2"/>
              </a:solidFill>
            </a:endParaRPr>
          </a:p>
          <a:p>
            <a:pPr rtl="0">
              <a:buClr>
                <a:schemeClr val="tx2"/>
              </a:buClr>
              <a:buFont typeface="Arial" panose="020B0604020202020204" pitchFamily="34" charset="0"/>
              <a:buChar char="•"/>
            </a:pPr>
            <a:endParaRPr lang="en-US" b="0" dirty="0">
              <a:solidFill>
                <a:schemeClr val="tx2"/>
              </a:solidFill>
            </a:endParaRPr>
          </a:p>
          <a:p>
            <a:pPr rtl="0">
              <a:spcAft>
                <a:spcPts val="1200"/>
              </a:spcAft>
              <a:buClr>
                <a:schemeClr val="tx2"/>
              </a:buClr>
              <a:buFont typeface="Arial" panose="020B0604020202020204" pitchFamily="34" charset="0"/>
              <a:buChar char="•"/>
            </a:pPr>
            <a:r>
              <a:rPr lang="fr-FR" b="0" dirty="0">
                <a:solidFill>
                  <a:schemeClr val="tx2"/>
                </a:solidFill>
              </a:rPr>
              <a:t>Le code Q79.5 doit être utilisé lorsque le diagnostic d’omphalocèle n’est pas confirmé</a:t>
            </a:r>
          </a:p>
        </p:txBody>
      </p:sp>
    </p:spTree>
    <p:extLst>
      <p:ext uri="{BB962C8B-B14F-4D97-AF65-F5344CB8AC3E}">
        <p14:creationId xmlns:p14="http://schemas.microsoft.com/office/powerpoint/2010/main" xmlns="" val="37262302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12</a:t>
            </a:fld>
            <a:endParaRPr lang="en-US" sz="1000" dirty="0">
              <a:solidFill>
                <a:schemeClr val="tx2"/>
              </a:solidFill>
              <a:latin typeface="Calibri" pitchFamily="34" charset="0"/>
            </a:endParaRPr>
          </a:p>
        </p:txBody>
      </p:sp>
      <p:sp>
        <p:nvSpPr>
          <p:cNvPr id="2" name="Titolo 1"/>
          <p:cNvSpPr>
            <a:spLocks noGrp="1"/>
          </p:cNvSpPr>
          <p:nvPr>
            <p:ph type="title"/>
          </p:nvPr>
        </p:nvSpPr>
        <p:spPr/>
        <p:txBody>
          <a:bodyPr rtlCol="0">
            <a:normAutofit/>
          </a:bodyPr>
          <a:lstStyle/>
          <a:p>
            <a:pPr algn="ctr" rtl="0"/>
            <a:r>
              <a:rPr lang="fr-FR" sz="3200" b="1" dirty="0">
                <a:solidFill>
                  <a:schemeClr val="tx2"/>
                </a:solidFill>
              </a:rPr>
              <a:t>Des questions ?</a:t>
            </a:r>
            <a:endParaRPr lang="en-US" sz="3200" b="1" dirty="0">
              <a:solidFill>
                <a:schemeClr val="tx2"/>
              </a:solidFill>
            </a:endParaRPr>
          </a:p>
        </p:txBody>
      </p:sp>
      <p:pic>
        <p:nvPicPr>
          <p:cNvPr id="1029" name="Picture 5" descr="picture of question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40686" y="5700454"/>
            <a:ext cx="8246114" cy="646331"/>
          </a:xfrm>
          <a:prstGeom prst="rect">
            <a:avLst/>
          </a:prstGeom>
        </p:spPr>
        <p:txBody>
          <a:bodyPr wrap="square" rtlCol="0">
            <a:spAutoFit/>
          </a:bodyPr>
          <a:lstStyle/>
          <a:p>
            <a:pPr rtl="0">
              <a:defRPr/>
            </a:pPr>
            <a:r>
              <a:rPr lang="fr-FR">
                <a:solidFill>
                  <a:schemeClr val="tx2"/>
                </a:solidFill>
              </a:rPr>
              <a:t>Si vous avez des questions, veuillez envoyer un e-mail à centre@icbdsr.org ou à birthdefectscount@cdc.gov</a:t>
            </a:r>
          </a:p>
        </p:txBody>
      </p:sp>
    </p:spTree>
    <p:extLst>
      <p:ext uri="{BB962C8B-B14F-4D97-AF65-F5344CB8AC3E}">
        <p14:creationId xmlns:p14="http://schemas.microsoft.com/office/powerpoint/2010/main" xmlns="" val="21260750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2</a:t>
            </a:fld>
            <a:endParaRPr lang="en-US" sz="1000" dirty="0">
              <a:solidFill>
                <a:schemeClr val="tx2"/>
              </a:solidFill>
              <a:latin typeface="Calibri" pitchFamily="34" charset="0"/>
            </a:endParaRPr>
          </a:p>
        </p:txBody>
      </p:sp>
      <p:sp>
        <p:nvSpPr>
          <p:cNvPr id="2" name="Title 1"/>
          <p:cNvSpPr>
            <a:spLocks noGrp="1"/>
          </p:cNvSpPr>
          <p:nvPr>
            <p:ph type="title"/>
          </p:nvPr>
        </p:nvSpPr>
        <p:spPr>
          <a:xfrm>
            <a:off x="467544" y="260648"/>
            <a:ext cx="8229600" cy="562074"/>
          </a:xfrm>
        </p:spPr>
        <p:txBody>
          <a:bodyPr rtlCol="0">
            <a:normAutofit/>
          </a:bodyPr>
          <a:lstStyle/>
          <a:p>
            <a:pPr rtl="0"/>
            <a:r>
              <a:rPr lang="fr-FR" sz="3200">
                <a:solidFill>
                  <a:schemeClr val="tx2"/>
                </a:solidFill>
              </a:rPr>
              <a:t>Caractéristiques épidémiologiques principales</a:t>
            </a:r>
          </a:p>
        </p:txBody>
      </p:sp>
      <p:graphicFrame>
        <p:nvGraphicFramePr>
          <p:cNvPr id="5" name="Content Placeholder 4" descr="table of main epidemiological features including, prevalence, variability of prevalence, and modifiable risk factor"/>
          <p:cNvGraphicFramePr>
            <a:graphicFrameLocks noGrp="1"/>
          </p:cNvGraphicFramePr>
          <p:nvPr>
            <p:ph idx="1"/>
            <p:extLst>
              <p:ext uri="{D42A27DB-BD31-4B8C-83A1-F6EECF244321}">
                <p14:modId xmlns:p14="http://schemas.microsoft.com/office/powerpoint/2010/main" xmlns="" val="3033850138"/>
              </p:ext>
            </p:extLst>
          </p:nvPr>
        </p:nvGraphicFramePr>
        <p:xfrm>
          <a:off x="344216" y="822722"/>
          <a:ext cx="8352928" cy="4676231"/>
        </p:xfrm>
        <a:graphic>
          <a:graphicData uri="http://schemas.openxmlformats.org/drawingml/2006/table">
            <a:tbl>
              <a:tblPr firstRow="1" bandRow="1">
                <a:tableStyleId>{5C22544A-7EE6-4342-B048-85BDC9FD1C3A}</a:tableStyleId>
              </a:tblPr>
              <a:tblGrid>
                <a:gridCol w="3003648">
                  <a:extLst>
                    <a:ext uri="{9D8B030D-6E8A-4147-A177-3AD203B41FA5}">
                      <a16:colId xmlns:a16="http://schemas.microsoft.com/office/drawing/2014/main" xmlns="" val="20000"/>
                    </a:ext>
                  </a:extLst>
                </a:gridCol>
                <a:gridCol w="5349280">
                  <a:extLst>
                    <a:ext uri="{9D8B030D-6E8A-4147-A177-3AD203B41FA5}">
                      <a16:colId xmlns:a16="http://schemas.microsoft.com/office/drawing/2014/main" xmlns="" val="20001"/>
                    </a:ext>
                  </a:extLst>
                </a:gridCol>
              </a:tblGrid>
              <a:tr h="1079928">
                <a:tc>
                  <a:txBody>
                    <a:bodyPr/>
                    <a:lstStyle/>
                    <a:p>
                      <a:pPr rtl="0"/>
                      <a:r>
                        <a:rPr lang="fr-FR" sz="3200" noProof="0" dirty="0"/>
                        <a:t>Caractéristiques</a:t>
                      </a:r>
                      <a:endParaRPr lang="en-US" sz="3200" noProof="0" dirty="0"/>
                    </a:p>
                  </a:txBody>
                  <a:tcPr/>
                </a:tc>
                <a:tc>
                  <a:txBody>
                    <a:bodyPr/>
                    <a:lstStyle/>
                    <a:p>
                      <a:pPr rtl="0"/>
                      <a:endParaRPr lang="en-US" sz="3200" noProof="0" dirty="0"/>
                    </a:p>
                  </a:txBody>
                  <a:tcPr/>
                </a:tc>
                <a:extLst>
                  <a:ext uri="{0D108BD9-81ED-4DB2-BD59-A6C34878D82A}">
                    <a16:rowId xmlns:a16="http://schemas.microsoft.com/office/drawing/2014/main" xmlns="" val="10000"/>
                  </a:ext>
                </a:extLst>
              </a:tr>
              <a:tr h="1290688">
                <a:tc>
                  <a:txBody>
                    <a:bodyPr/>
                    <a:lstStyle/>
                    <a:p>
                      <a:pPr rtl="0"/>
                      <a:r>
                        <a:rPr lang="fr-FR" sz="1600" noProof="0">
                          <a:solidFill>
                            <a:srgbClr val="002060"/>
                          </a:solidFill>
                        </a:rPr>
                        <a:t>Prévalence</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effectLst/>
                        </a:rPr>
                        <a:t>*É.-U. : 1 nourrisson sur 5.386 naît avec un </a:t>
                      </a:r>
                      <a:r>
                        <a:rPr lang="fr-FR" sz="1600" dirty="0" err="1">
                          <a:effectLst/>
                        </a:rPr>
                        <a:t>omphalocèle</a:t>
                      </a:r>
                      <a:r>
                        <a:rPr lang="fr-FR" sz="1600" dirty="0">
                          <a:effectLst/>
                        </a:rPr>
                        <a:t> aux États-Unis chaque année</a:t>
                      </a:r>
                      <a:endParaRPr lang="en-US" sz="16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noProof="0" dirty="0">
                        <a:solidFill>
                          <a:srgbClr val="00206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rgbClr val="002060"/>
                          </a:solidFill>
                        </a:rPr>
                        <a:t>2,5 - 3,0 pour 10.000</a:t>
                      </a:r>
                    </a:p>
                    <a:p>
                      <a:pPr rtl="0"/>
                      <a:endParaRPr lang="en-US" sz="16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1"/>
                  </a:ext>
                </a:extLst>
              </a:tr>
              <a:tr h="135318">
                <a:tc>
                  <a:txBody>
                    <a:bodyPr/>
                    <a:lstStyle/>
                    <a:p>
                      <a:pPr rtl="0"/>
                      <a:r>
                        <a:rPr lang="fr-FR" sz="1600" noProof="0">
                          <a:solidFill>
                            <a:srgbClr val="002060"/>
                          </a:solidFill>
                        </a:rPr>
                        <a:t>Variabilité de la prévalence</a:t>
                      </a:r>
                      <a:endParaRPr lang="en-US" sz="1600"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rgbClr val="002060"/>
                          </a:solidFill>
                        </a:rPr>
                        <a:t>Classification erronée avec le </a:t>
                      </a:r>
                      <a:r>
                        <a:rPr lang="fr-FR" sz="1600" noProof="0" dirty="0" err="1">
                          <a:solidFill>
                            <a:srgbClr val="002060"/>
                          </a:solidFill>
                        </a:rPr>
                        <a:t>gastroschisis</a:t>
                      </a:r>
                      <a:r>
                        <a:rPr lang="fr-FR" sz="1600" noProof="0" dirty="0">
                          <a:solidFill>
                            <a:srgbClr val="002060"/>
                          </a:solidFill>
                        </a:rPr>
                        <a:t>, l’exstrophie cloacale, le syndrome du « </a:t>
                      </a:r>
                      <a:r>
                        <a:rPr lang="fr-FR" sz="1600" noProof="0" dirty="0" err="1">
                          <a:solidFill>
                            <a:srgbClr val="002060"/>
                          </a:solidFill>
                        </a:rPr>
                        <a:t>Limb</a:t>
                      </a:r>
                      <a:r>
                        <a:rPr lang="fr-FR" sz="1600" noProof="0" dirty="0">
                          <a:solidFill>
                            <a:srgbClr val="002060"/>
                          </a:solidFill>
                        </a:rPr>
                        <a:t> body </a:t>
                      </a:r>
                      <a:r>
                        <a:rPr lang="fr-FR" sz="1600" noProof="0" dirty="0" err="1">
                          <a:solidFill>
                            <a:srgbClr val="002060"/>
                          </a:solidFill>
                        </a:rPr>
                        <a:t>wall</a:t>
                      </a:r>
                      <a:r>
                        <a:rPr lang="fr-FR" sz="1600" noProof="0" dirty="0">
                          <a:solidFill>
                            <a:srgbClr val="002060"/>
                          </a:solidFill>
                        </a:rPr>
                        <a:t> </a:t>
                      </a:r>
                      <a:r>
                        <a:rPr lang="fr-FR" sz="1600" noProof="0" dirty="0" err="1">
                          <a:solidFill>
                            <a:srgbClr val="002060"/>
                          </a:solidFill>
                        </a:rPr>
                        <a:t>complex</a:t>
                      </a:r>
                      <a:r>
                        <a:rPr lang="fr-FR" sz="1600" noProof="0" dirty="0">
                          <a:solidFill>
                            <a:srgbClr val="002060"/>
                          </a:solidFill>
                        </a:rPr>
                        <a:t> » (LBWC). Inclusion/exclusion des interruptions volontaires de grossesse en raison d’anomalies fœtales (ETOPFA) chromosomiques.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rgbClr val="002060"/>
                          </a:solidFill>
                        </a:rPr>
                        <a:t>Prévalence accrue dans la population noire non hispanique ; inférieure chez les asiatiques, y compris les japonais </a:t>
                      </a:r>
                    </a:p>
                  </a:txBody>
                  <a:tcPr/>
                </a:tc>
                <a:extLst>
                  <a:ext uri="{0D108BD9-81ED-4DB2-BD59-A6C34878D82A}">
                    <a16:rowId xmlns:a16="http://schemas.microsoft.com/office/drawing/2014/main" xmlns="" val="10002"/>
                  </a:ext>
                </a:extLst>
              </a:tr>
              <a:tr h="731183">
                <a:tc>
                  <a:txBody>
                    <a:bodyPr/>
                    <a:lstStyle/>
                    <a:p>
                      <a:pPr rtl="0"/>
                      <a:r>
                        <a:rPr lang="fr-FR" sz="1600" noProof="0">
                          <a:solidFill>
                            <a:srgbClr val="002060"/>
                          </a:solidFill>
                        </a:rPr>
                        <a:t>Facteur de risque modifiable</a:t>
                      </a:r>
                      <a:endParaRPr lang="en-US" sz="1600" noProof="0" dirty="0">
                        <a:solidFill>
                          <a:srgbClr val="002060"/>
                        </a:solidFill>
                      </a:endParaRPr>
                    </a:p>
                  </a:txBody>
                  <a:tcPr>
                    <a:solidFill>
                      <a:schemeClr val="accent5">
                        <a:lumMod val="40000"/>
                        <a:lumOff val="60000"/>
                      </a:schemeClr>
                    </a:solidFill>
                  </a:tcPr>
                </a:tc>
                <a:tc>
                  <a:txBody>
                    <a:bodyPr/>
                    <a:lstStyle/>
                    <a:p>
                      <a:pPr rtl="0"/>
                      <a:r>
                        <a:rPr lang="fr-FR" sz="1600" noProof="0" dirty="0">
                          <a:solidFill>
                            <a:srgbClr val="002060"/>
                          </a:solidFill>
                        </a:rPr>
                        <a:t>Diabète pré-gestationnel, obésité ; carence en acide folique ?</a:t>
                      </a:r>
                      <a:endParaRPr lang="en-US" sz="16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2"/>
          <p:cNvSpPr/>
          <p:nvPr/>
        </p:nvSpPr>
        <p:spPr>
          <a:xfrm>
            <a:off x="228600" y="5937321"/>
            <a:ext cx="5201552" cy="369332"/>
          </a:xfrm>
          <a:prstGeom prst="rect">
            <a:avLst/>
          </a:prstGeom>
        </p:spPr>
        <p:txBody>
          <a:bodyPr wrap="none" rtlCol="0">
            <a:spAutoFit/>
          </a:bodyPr>
          <a:lstStyle/>
          <a:p>
            <a:pPr rtl="0"/>
            <a:r>
              <a:rPr lang="fr-FR" baseline="30000">
                <a:hlinkClick r:id="rId3"/>
              </a:rPr>
              <a:t>*</a:t>
            </a:r>
            <a:r>
              <a:rPr lang="fr-FR">
                <a:hlinkClick r:id="rId3"/>
              </a:rPr>
              <a:t> Source : </a:t>
            </a:r>
            <a:r>
              <a:rPr lang="fr-FR" baseline="30000">
                <a:hlinkClick r:id="rId3"/>
              </a:rPr>
              <a:t>(http://www.cdc.gov/ncbddd/birthdefects/omphalocele.html#ref)</a:t>
            </a:r>
            <a:endParaRPr lang="en-US" dirty="0"/>
          </a:p>
        </p:txBody>
      </p:sp>
    </p:spTree>
    <p:extLst>
      <p:ext uri="{BB962C8B-B14F-4D97-AF65-F5344CB8AC3E}">
        <p14:creationId xmlns:p14="http://schemas.microsoft.com/office/powerpoint/2010/main" xmlns="" val="35640261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34950" y="6381328"/>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3</a:t>
            </a:fld>
            <a:endParaRPr lang="en-US" sz="1000" dirty="0">
              <a:solidFill>
                <a:schemeClr val="tx2"/>
              </a:solidFill>
              <a:latin typeface="Calibri" pitchFamily="34" charset="0"/>
            </a:endParaRPr>
          </a:p>
        </p:txBody>
      </p:sp>
      <p:sp>
        <p:nvSpPr>
          <p:cNvPr id="2" name="Titolo 1"/>
          <p:cNvSpPr>
            <a:spLocks noGrp="1"/>
          </p:cNvSpPr>
          <p:nvPr>
            <p:ph type="title"/>
          </p:nvPr>
        </p:nvSpPr>
        <p:spPr>
          <a:xfrm>
            <a:off x="457200" y="274638"/>
            <a:ext cx="8229600" cy="490066"/>
          </a:xfrm>
        </p:spPr>
        <p:txBody>
          <a:bodyPr rtlCol="0">
            <a:normAutofit/>
          </a:bodyPr>
          <a:lstStyle/>
          <a:p>
            <a:pPr algn="ctr" rtl="0"/>
            <a:r>
              <a:rPr lang="fr-FR" sz="3200" b="1" dirty="0">
                <a:solidFill>
                  <a:schemeClr val="tx2"/>
                </a:solidFill>
              </a:rPr>
              <a:t>Diagnostic</a:t>
            </a:r>
            <a:endParaRPr lang="en-US" sz="3200" b="1" dirty="0">
              <a:solidFill>
                <a:schemeClr val="tx2"/>
              </a:solidFill>
            </a:endParaRPr>
          </a:p>
        </p:txBody>
      </p:sp>
      <p:sp>
        <p:nvSpPr>
          <p:cNvPr id="3" name="Segnaposto contenuto 2"/>
          <p:cNvSpPr>
            <a:spLocks noGrp="1"/>
          </p:cNvSpPr>
          <p:nvPr>
            <p:ph idx="1"/>
          </p:nvPr>
        </p:nvSpPr>
        <p:spPr>
          <a:xfrm>
            <a:off x="440232" y="1052736"/>
            <a:ext cx="8229600" cy="4191000"/>
          </a:xfrm>
        </p:spPr>
        <p:txBody>
          <a:bodyPr rtlCol="0">
            <a:noAutofit/>
          </a:bodyPr>
          <a:lstStyle/>
          <a:p>
            <a:pPr rtl="0">
              <a:lnSpc>
                <a:spcPct val="110000"/>
              </a:lnSpc>
              <a:buClr>
                <a:schemeClr val="tx2"/>
              </a:buClr>
              <a:buFont typeface="Arial" panose="020B0604020202020204" pitchFamily="34" charset="0"/>
              <a:buChar char="•"/>
            </a:pPr>
            <a:r>
              <a:rPr lang="fr-FR" sz="1800" dirty="0">
                <a:solidFill>
                  <a:schemeClr val="tx2"/>
                </a:solidFill>
              </a:rPr>
              <a:t>Un examen physique post-accouchement permet de reconnaître facilement l’</a:t>
            </a:r>
            <a:r>
              <a:rPr lang="fr-FR" sz="1800" dirty="0" err="1">
                <a:solidFill>
                  <a:schemeClr val="tx2"/>
                </a:solidFill>
              </a:rPr>
              <a:t>omphalocèle</a:t>
            </a:r>
            <a:endParaRPr lang="fr-FR" sz="1800" dirty="0">
              <a:solidFill>
                <a:schemeClr val="tx2"/>
              </a:solidFill>
            </a:endParaRPr>
          </a:p>
          <a:p>
            <a:pPr rtl="0">
              <a:lnSpc>
                <a:spcPct val="110000"/>
              </a:lnSpc>
              <a:buClr>
                <a:schemeClr val="tx2"/>
              </a:buClr>
              <a:buFont typeface="Arial" panose="020B0604020202020204" pitchFamily="34" charset="0"/>
              <a:buChar char="•"/>
            </a:pPr>
            <a:endParaRPr lang="en-US" sz="1800" dirty="0">
              <a:solidFill>
                <a:schemeClr val="tx2"/>
              </a:solidFill>
            </a:endParaRPr>
          </a:p>
          <a:p>
            <a:pPr rtl="0">
              <a:lnSpc>
                <a:spcPct val="110000"/>
              </a:lnSpc>
              <a:buClr>
                <a:schemeClr val="tx2"/>
              </a:buClr>
              <a:buFont typeface="Arial" panose="020B0604020202020204" pitchFamily="34" charset="0"/>
              <a:buChar char="•"/>
            </a:pPr>
            <a:r>
              <a:rPr lang="fr-FR" sz="1800" dirty="0">
                <a:solidFill>
                  <a:schemeClr val="tx2"/>
                </a:solidFill>
              </a:rPr>
              <a:t>Le diagnostic différentiel doit être réalisé avec les anomalies suivantes :</a:t>
            </a:r>
          </a:p>
          <a:p>
            <a:pPr lvl="1" rtl="0">
              <a:lnSpc>
                <a:spcPct val="110000"/>
              </a:lnSpc>
              <a:buClr>
                <a:schemeClr val="tx2"/>
              </a:buClr>
              <a:buFont typeface="Arial" panose="020B0604020202020204" pitchFamily="34" charset="0"/>
              <a:buChar char="•"/>
            </a:pPr>
            <a:r>
              <a:rPr lang="fr-FR" sz="1800" dirty="0">
                <a:solidFill>
                  <a:schemeClr val="tx2"/>
                </a:solidFill>
              </a:rPr>
              <a:t>Hernie ombilicale : toujours recouverte par de la peau</a:t>
            </a:r>
          </a:p>
          <a:p>
            <a:pPr lvl="1" rtl="0">
              <a:lnSpc>
                <a:spcPct val="110000"/>
              </a:lnSpc>
              <a:buClr>
                <a:schemeClr val="tx2"/>
              </a:buClr>
              <a:buFont typeface="Arial" panose="020B0604020202020204" pitchFamily="34" charset="0"/>
              <a:buChar char="•"/>
            </a:pPr>
            <a:r>
              <a:rPr lang="fr-FR" sz="1800" dirty="0" err="1">
                <a:solidFill>
                  <a:schemeClr val="tx2"/>
                </a:solidFill>
              </a:rPr>
              <a:t>Gastroschisis</a:t>
            </a:r>
            <a:r>
              <a:rPr lang="fr-FR" sz="1800" dirty="0">
                <a:solidFill>
                  <a:schemeClr val="tx2"/>
                </a:solidFill>
                <a:sym typeface="Wingdings" pitchFamily="2" charset="2"/>
              </a:rPr>
              <a:t> : le cordon ombilical est à sa place habituelle et ne fait pas partie de l’anomalie, aucune membrane recouvrant la hernie intestinale n’est visible</a:t>
            </a:r>
          </a:p>
          <a:p>
            <a:pPr lvl="1" rtl="0">
              <a:lnSpc>
                <a:spcPct val="110000"/>
              </a:lnSpc>
              <a:buClr>
                <a:schemeClr val="tx2"/>
              </a:buClr>
              <a:buFont typeface="Arial" panose="020B0604020202020204" pitchFamily="34" charset="0"/>
              <a:buChar char="•"/>
            </a:pPr>
            <a:r>
              <a:rPr lang="fr-FR" sz="1800" dirty="0" err="1">
                <a:solidFill>
                  <a:schemeClr val="tx2"/>
                </a:solidFill>
                <a:sym typeface="Wingdings" pitchFamily="2" charset="2"/>
              </a:rPr>
              <a:t>Pentalogie</a:t>
            </a:r>
            <a:r>
              <a:rPr lang="fr-FR" sz="1800" dirty="0">
                <a:solidFill>
                  <a:schemeClr val="tx2"/>
                </a:solidFill>
                <a:sym typeface="Wingdings" pitchFamily="2" charset="2"/>
              </a:rPr>
              <a:t> de </a:t>
            </a:r>
            <a:r>
              <a:rPr lang="fr-FR" sz="1800" dirty="0" err="1">
                <a:solidFill>
                  <a:schemeClr val="tx2"/>
                </a:solidFill>
                <a:sym typeface="Wingdings" pitchFamily="2" charset="2"/>
              </a:rPr>
              <a:t>Cantrell</a:t>
            </a:r>
            <a:r>
              <a:rPr lang="fr-FR" sz="1800" dirty="0">
                <a:solidFill>
                  <a:schemeClr val="tx2"/>
                </a:solidFill>
                <a:sym typeface="Wingdings" pitchFamily="2" charset="2"/>
              </a:rPr>
              <a:t> </a:t>
            </a:r>
          </a:p>
          <a:p>
            <a:pPr lvl="1" rtl="0">
              <a:lnSpc>
                <a:spcPct val="110000"/>
              </a:lnSpc>
              <a:buClr>
                <a:schemeClr val="tx2"/>
              </a:buClr>
              <a:buFont typeface="Arial" panose="020B0604020202020204" pitchFamily="34" charset="0"/>
              <a:buChar char="•"/>
            </a:pPr>
            <a:r>
              <a:rPr lang="fr-FR" sz="1800" dirty="0">
                <a:solidFill>
                  <a:schemeClr val="tx2"/>
                </a:solidFill>
                <a:sym typeface="Wingdings" pitchFamily="2" charset="2"/>
              </a:rPr>
              <a:t>Exstrophie cloacale</a:t>
            </a:r>
            <a:endParaRPr lang="en-US" sz="1800" dirty="0">
              <a:solidFill>
                <a:schemeClr val="tx2"/>
              </a:solidFill>
              <a:sym typeface="Wingdings" pitchFamily="2" charset="2"/>
            </a:endParaRPr>
          </a:p>
          <a:p>
            <a:pPr lvl="1" rtl="0">
              <a:lnSpc>
                <a:spcPct val="110000"/>
              </a:lnSpc>
              <a:buClr>
                <a:schemeClr val="tx2"/>
              </a:buClr>
              <a:buFont typeface="Arial" panose="020B0604020202020204" pitchFamily="34" charset="0"/>
              <a:buChar char="•"/>
            </a:pPr>
            <a:r>
              <a:rPr lang="fr-FR" sz="1800" dirty="0">
                <a:solidFill>
                  <a:schemeClr val="tx2"/>
                </a:solidFill>
                <a:sym typeface="Wingdings" pitchFamily="2" charset="2"/>
              </a:rPr>
              <a:t>Syndrome du « </a:t>
            </a:r>
            <a:r>
              <a:rPr lang="fr-FR" sz="1800" dirty="0" err="1">
                <a:solidFill>
                  <a:schemeClr val="tx2"/>
                </a:solidFill>
                <a:sym typeface="Wingdings" pitchFamily="2" charset="2"/>
              </a:rPr>
              <a:t>Limb</a:t>
            </a:r>
            <a:r>
              <a:rPr lang="fr-FR" sz="1800" dirty="0">
                <a:solidFill>
                  <a:schemeClr val="tx2"/>
                </a:solidFill>
                <a:sym typeface="Wingdings" pitchFamily="2" charset="2"/>
              </a:rPr>
              <a:t> body </a:t>
            </a:r>
            <a:r>
              <a:rPr lang="fr-FR" sz="1800" dirty="0" err="1">
                <a:solidFill>
                  <a:schemeClr val="tx2"/>
                </a:solidFill>
                <a:sym typeface="Wingdings" pitchFamily="2" charset="2"/>
              </a:rPr>
              <a:t>wall</a:t>
            </a:r>
            <a:r>
              <a:rPr lang="fr-FR" sz="1800" dirty="0">
                <a:solidFill>
                  <a:schemeClr val="tx2"/>
                </a:solidFill>
                <a:sym typeface="Wingdings" pitchFamily="2" charset="2"/>
              </a:rPr>
              <a:t> </a:t>
            </a:r>
            <a:r>
              <a:rPr lang="fr-FR" sz="1800" dirty="0" err="1">
                <a:solidFill>
                  <a:schemeClr val="tx2"/>
                </a:solidFill>
                <a:sym typeface="Wingdings" pitchFamily="2" charset="2"/>
              </a:rPr>
              <a:t>complex</a:t>
            </a:r>
            <a:r>
              <a:rPr lang="fr-FR" sz="1800" dirty="0">
                <a:solidFill>
                  <a:schemeClr val="tx2"/>
                </a:solidFill>
                <a:sym typeface="Wingdings" pitchFamily="2" charset="2"/>
              </a:rPr>
              <a:t> »</a:t>
            </a:r>
          </a:p>
          <a:p>
            <a:pPr lvl="1" rtl="0">
              <a:lnSpc>
                <a:spcPct val="110000"/>
              </a:lnSpc>
              <a:buClr>
                <a:schemeClr val="tx2"/>
              </a:buClr>
              <a:buFont typeface="Arial" panose="020B0604020202020204" pitchFamily="34" charset="0"/>
              <a:buChar char="•"/>
            </a:pPr>
            <a:endParaRPr lang="en-US" sz="1800" dirty="0">
              <a:solidFill>
                <a:schemeClr val="tx2"/>
              </a:solidFill>
              <a:sym typeface="Wingdings" pitchFamily="2" charset="2"/>
            </a:endParaRPr>
          </a:p>
          <a:p>
            <a:pPr rtl="0">
              <a:lnSpc>
                <a:spcPct val="110000"/>
              </a:lnSpc>
              <a:buClr>
                <a:schemeClr val="tx2"/>
              </a:buClr>
              <a:buFont typeface="Arial" panose="020B0604020202020204" pitchFamily="34" charset="0"/>
              <a:buChar char="•"/>
            </a:pPr>
            <a:r>
              <a:rPr lang="fr-FR" sz="1800" dirty="0">
                <a:solidFill>
                  <a:schemeClr val="tx2"/>
                </a:solidFill>
                <a:sym typeface="Wingdings" pitchFamily="2" charset="2"/>
              </a:rPr>
              <a:t>Diagnostics prénatals non confirmés après la naissance</a:t>
            </a:r>
            <a:endParaRPr lang="en-US" sz="1800" dirty="0">
              <a:solidFill>
                <a:schemeClr val="tx2"/>
              </a:solidFill>
              <a:sym typeface="Wingdings" pitchFamily="2" charset="2"/>
            </a:endParaRPr>
          </a:p>
          <a:p>
            <a:pPr lvl="1" rtl="0">
              <a:lnSpc>
                <a:spcPct val="110000"/>
              </a:lnSpc>
              <a:buClr>
                <a:schemeClr val="tx2"/>
              </a:buClr>
              <a:buFont typeface="Arial" panose="020B0604020202020204" pitchFamily="34" charset="0"/>
              <a:buChar char="•"/>
            </a:pPr>
            <a:r>
              <a:rPr lang="fr-FR" sz="1800" dirty="0">
                <a:solidFill>
                  <a:schemeClr val="tx2"/>
                </a:solidFill>
                <a:sym typeface="Wingdings" pitchFamily="2" charset="2"/>
              </a:rPr>
              <a:t>En raison de la </a:t>
            </a:r>
            <a:r>
              <a:rPr lang="fr-FR" sz="1800" dirty="0">
                <a:solidFill>
                  <a:schemeClr val="tx2"/>
                </a:solidFill>
              </a:rPr>
              <a:t>probable difficulté à distinguer l’</a:t>
            </a:r>
            <a:r>
              <a:rPr lang="fr-FR" sz="1800" dirty="0" err="1">
                <a:solidFill>
                  <a:schemeClr val="tx2"/>
                </a:solidFill>
              </a:rPr>
              <a:t>omphalocèle</a:t>
            </a:r>
            <a:r>
              <a:rPr lang="fr-FR" sz="1800" dirty="0">
                <a:solidFill>
                  <a:schemeClr val="tx2"/>
                </a:solidFill>
              </a:rPr>
              <a:t> du </a:t>
            </a:r>
            <a:r>
              <a:rPr lang="fr-FR" sz="1800" dirty="0" err="1">
                <a:solidFill>
                  <a:schemeClr val="tx2"/>
                </a:solidFill>
              </a:rPr>
              <a:t>gastroschisis</a:t>
            </a:r>
            <a:r>
              <a:rPr lang="fr-FR" sz="1800" dirty="0">
                <a:solidFill>
                  <a:schemeClr val="tx2"/>
                </a:solidFill>
              </a:rPr>
              <a:t> sur une échographie prénatale, le diagnostic ne doit pas être établi sans confirmation postnatale</a:t>
            </a:r>
            <a:endParaRPr lang="en-US" sz="18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edge">
                                      <p:cBhvr>
                                        <p:cTn id="15" dur="2000"/>
                                        <p:tgtEl>
                                          <p:spTgt spid="3">
                                            <p:txEl>
                                              <p:pRg st="3" end="3"/>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2000"/>
                                        <p:tgtEl>
                                          <p:spTgt spid="3">
                                            <p:txEl>
                                              <p:pRg st="9" end="9"/>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4</a:t>
            </a:fld>
            <a:endParaRPr lang="en-US" sz="1000" dirty="0">
              <a:solidFill>
                <a:schemeClr val="tx2"/>
              </a:solidFill>
              <a:latin typeface="Calibri" pitchFamily="34" charset="0"/>
            </a:endParaRPr>
          </a:p>
        </p:txBody>
      </p:sp>
      <p:sp>
        <p:nvSpPr>
          <p:cNvPr id="2" name="Titolo 1"/>
          <p:cNvSpPr>
            <a:spLocks noGrp="1"/>
          </p:cNvSpPr>
          <p:nvPr>
            <p:ph type="title"/>
          </p:nvPr>
        </p:nvSpPr>
        <p:spPr>
          <a:xfrm>
            <a:off x="385192" y="490662"/>
            <a:ext cx="8363272" cy="778098"/>
          </a:xfrm>
        </p:spPr>
        <p:txBody>
          <a:bodyPr rtlCol="0">
            <a:noAutofit/>
          </a:bodyPr>
          <a:lstStyle/>
          <a:p>
            <a:pPr rtl="0"/>
            <a:r>
              <a:rPr lang="fr-FR" sz="3200" b="1">
                <a:solidFill>
                  <a:schemeClr val="tx2"/>
                </a:solidFill>
              </a:rPr>
              <a:t>Variabilité de la taille, du contenu et du site</a:t>
            </a:r>
            <a:endParaRPr lang="it-IT" sz="3200" b="1" dirty="0">
              <a:solidFill>
                <a:schemeClr val="tx2"/>
              </a:solidFill>
            </a:endParaRPr>
          </a:p>
        </p:txBody>
      </p:sp>
      <p:grpSp>
        <p:nvGrpSpPr>
          <p:cNvPr id="11" name="Group 10" descr="figure displaying different sizes of Omphalocele"/>
          <p:cNvGrpSpPr/>
          <p:nvPr/>
        </p:nvGrpSpPr>
        <p:grpSpPr>
          <a:xfrm>
            <a:off x="478810" y="2055332"/>
            <a:ext cx="8245251" cy="3965956"/>
            <a:chOff x="478810" y="1268760"/>
            <a:chExt cx="8245251" cy="3965956"/>
          </a:xfrm>
        </p:grpSpPr>
        <p:grpSp>
          <p:nvGrpSpPr>
            <p:cNvPr id="3" name="Group 2"/>
            <p:cNvGrpSpPr/>
            <p:nvPr/>
          </p:nvGrpSpPr>
          <p:grpSpPr>
            <a:xfrm>
              <a:off x="478810" y="1268760"/>
              <a:ext cx="8245251" cy="3030323"/>
              <a:chOff x="478810" y="1268760"/>
              <a:chExt cx="8245251" cy="3030323"/>
            </a:xfrm>
          </p:grpSpPr>
          <p:pic>
            <p:nvPicPr>
              <p:cNvPr id="5" name="Picture 3" descr="picture displaying a small sized Omphalocele"/>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931639" y="1280574"/>
                <a:ext cx="2186443" cy="1894364"/>
              </a:xfrm>
              <a:prstGeom prst="rect">
                <a:avLst/>
              </a:prstGeom>
              <a:noFill/>
              <a:ln w="9525">
                <a:solidFill>
                  <a:srgbClr val="002060"/>
                </a:solidFill>
                <a:miter lim="800000"/>
                <a:headEnd/>
                <a:tailEnd/>
              </a:ln>
            </p:spPr>
          </p:pic>
          <p:pic>
            <p:nvPicPr>
              <p:cNvPr id="4" name="Picture 2" descr="picture displaying a medium sized Omphalocele"/>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536415" y="1268760"/>
                <a:ext cx="2187713" cy="1894364"/>
              </a:xfrm>
              <a:prstGeom prst="rect">
                <a:avLst/>
              </a:prstGeom>
              <a:noFill/>
              <a:ln w="9525">
                <a:solidFill>
                  <a:srgbClr val="002060"/>
                </a:solidFill>
                <a:miter lim="800000"/>
                <a:headEnd/>
                <a:tailEnd/>
              </a:ln>
            </p:spPr>
          </p:pic>
          <p:pic>
            <p:nvPicPr>
              <p:cNvPr id="6" name="Picture 4" descr="picture displaying a giant sized Omphalocele"/>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a:off x="6156176" y="1268760"/>
                <a:ext cx="2088232" cy="1887112"/>
              </a:xfrm>
              <a:prstGeom prst="rect">
                <a:avLst/>
              </a:prstGeom>
              <a:noFill/>
              <a:ln w="9525">
                <a:solidFill>
                  <a:srgbClr val="002060"/>
                </a:solidFill>
                <a:miter lim="800000"/>
                <a:headEnd/>
                <a:tailEnd/>
              </a:ln>
            </p:spPr>
          </p:pic>
          <p:sp>
            <p:nvSpPr>
              <p:cNvPr id="8" name="CasellaDiTesto 7"/>
              <p:cNvSpPr txBox="1"/>
              <p:nvPr/>
            </p:nvSpPr>
            <p:spPr>
              <a:xfrm>
                <a:off x="478810" y="3421920"/>
                <a:ext cx="8245251" cy="877163"/>
              </a:xfrm>
              <a:prstGeom prst="rect">
                <a:avLst/>
              </a:prstGeom>
              <a:noFill/>
            </p:spPr>
            <p:txBody>
              <a:bodyPr wrap="square" rtlCol="0">
                <a:spAutoFit/>
              </a:bodyPr>
              <a:lstStyle/>
              <a:p>
                <a:pPr rtl="0"/>
                <a:r>
                  <a:rPr lang="fr-FR" sz="1500" b="1" dirty="0">
                    <a:solidFill>
                      <a:schemeClr val="tx2"/>
                    </a:solidFill>
                  </a:rPr>
                  <a:t>Taille : Petite</a:t>
                </a:r>
                <a:r>
                  <a:rPr lang="fr-FR" sz="1500" dirty="0">
                    <a:solidFill>
                      <a:schemeClr val="tx2"/>
                    </a:solidFill>
                  </a:rPr>
                  <a:t> : &lt; 4 cm de diamètre  	  </a:t>
                </a:r>
                <a:r>
                  <a:rPr lang="fr-FR" sz="1500" b="1" dirty="0">
                    <a:solidFill>
                      <a:schemeClr val="tx2"/>
                    </a:solidFill>
                  </a:rPr>
                  <a:t>Moyenne :</a:t>
                </a:r>
                <a:r>
                  <a:rPr lang="fr-FR" sz="1500" dirty="0">
                    <a:solidFill>
                      <a:schemeClr val="tx2"/>
                    </a:solidFill>
                  </a:rPr>
                  <a:t>  4-6 cm de diamètre  	</a:t>
                </a:r>
                <a:r>
                  <a:rPr lang="fr-FR" sz="1500" b="1" dirty="0">
                    <a:solidFill>
                      <a:schemeClr val="tx2"/>
                    </a:solidFill>
                  </a:rPr>
                  <a:t>Géante </a:t>
                </a:r>
                <a:r>
                  <a:rPr lang="fr-FR" sz="1500" dirty="0">
                    <a:solidFill>
                      <a:schemeClr val="tx2"/>
                    </a:solidFill>
                  </a:rPr>
                  <a:t>: &gt; 6 cm de diamètre</a:t>
                </a:r>
              </a:p>
              <a:p>
                <a:pPr rtl="0"/>
                <a:endParaRPr lang="it-IT" dirty="0">
                  <a:solidFill>
                    <a:schemeClr val="tx2"/>
                  </a:solidFill>
                </a:endParaRPr>
              </a:p>
              <a:p>
                <a:pPr rtl="0"/>
                <a:endParaRPr lang="it-IT" dirty="0">
                  <a:solidFill>
                    <a:schemeClr val="tx2"/>
                  </a:solidFill>
                </a:endParaRPr>
              </a:p>
            </p:txBody>
          </p:sp>
        </p:grpSp>
        <p:grpSp>
          <p:nvGrpSpPr>
            <p:cNvPr id="7" name="Group 6"/>
            <p:cNvGrpSpPr/>
            <p:nvPr/>
          </p:nvGrpSpPr>
          <p:grpSpPr>
            <a:xfrm>
              <a:off x="503466" y="3949605"/>
              <a:ext cx="6048672" cy="1285111"/>
              <a:chOff x="467544" y="4211796"/>
              <a:chExt cx="6048672" cy="1285111"/>
            </a:xfrm>
          </p:grpSpPr>
          <p:sp>
            <p:nvSpPr>
              <p:cNvPr id="9" name="CasellaDiTesto 8"/>
              <p:cNvSpPr txBox="1"/>
              <p:nvPr/>
            </p:nvSpPr>
            <p:spPr>
              <a:xfrm>
                <a:off x="467544" y="4211796"/>
                <a:ext cx="6048672" cy="338554"/>
              </a:xfrm>
              <a:prstGeom prst="rect">
                <a:avLst/>
              </a:prstGeom>
              <a:noFill/>
            </p:spPr>
            <p:txBody>
              <a:bodyPr wrap="square" rtlCol="0">
                <a:spAutoFit/>
              </a:bodyPr>
              <a:lstStyle/>
              <a:p>
                <a:pPr rtl="0"/>
                <a:r>
                  <a:rPr lang="fr-FR" sz="1600" b="1" dirty="0">
                    <a:solidFill>
                      <a:schemeClr val="tx2"/>
                    </a:solidFill>
                  </a:rPr>
                  <a:t>Contenu : </a:t>
                </a:r>
                <a:r>
                  <a:rPr lang="fr-FR" sz="1600" dirty="0">
                    <a:solidFill>
                      <a:schemeClr val="tx2"/>
                    </a:solidFill>
                  </a:rPr>
                  <a:t>Intestins uniquement ou intestins et foie</a:t>
                </a:r>
                <a:endParaRPr lang="it-IT" sz="1600" dirty="0">
                  <a:solidFill>
                    <a:schemeClr val="tx2"/>
                  </a:solidFill>
                </a:endParaRPr>
              </a:p>
            </p:txBody>
          </p:sp>
          <p:sp>
            <p:nvSpPr>
              <p:cNvPr id="15" name="CasellaDiTesto 14"/>
              <p:cNvSpPr txBox="1"/>
              <p:nvPr/>
            </p:nvSpPr>
            <p:spPr>
              <a:xfrm>
                <a:off x="467544" y="4665910"/>
                <a:ext cx="2832378" cy="830997"/>
              </a:xfrm>
              <a:prstGeom prst="rect">
                <a:avLst/>
              </a:prstGeom>
              <a:noFill/>
            </p:spPr>
            <p:txBody>
              <a:bodyPr wrap="none" rtlCol="0">
                <a:spAutoFit/>
              </a:bodyPr>
              <a:lstStyle/>
              <a:p>
                <a:pPr rtl="0"/>
                <a:r>
                  <a:rPr lang="fr-FR" sz="1600" b="1" dirty="0">
                    <a:solidFill>
                      <a:schemeClr val="tx2"/>
                    </a:solidFill>
                  </a:rPr>
                  <a:t>Site :</a:t>
                </a:r>
                <a:r>
                  <a:rPr lang="fr-FR" sz="1600" dirty="0">
                    <a:solidFill>
                      <a:schemeClr val="tx2"/>
                    </a:solidFill>
                  </a:rPr>
                  <a:t>  central - le plus fréquent </a:t>
                </a:r>
              </a:p>
              <a:p>
                <a:pPr rtl="0"/>
                <a:r>
                  <a:rPr lang="fr-FR" sz="1600" dirty="0">
                    <a:solidFill>
                      <a:schemeClr val="tx2"/>
                    </a:solidFill>
                  </a:rPr>
                  <a:t>           haut - rare </a:t>
                </a:r>
              </a:p>
              <a:p>
                <a:pPr rtl="0"/>
                <a:r>
                  <a:rPr lang="fr-FR" sz="1600" dirty="0">
                    <a:solidFill>
                      <a:schemeClr val="tx2"/>
                    </a:solidFill>
                  </a:rPr>
                  <a:t>           bas - très rare</a:t>
                </a:r>
                <a:endParaRPr lang="it-IT" sz="1600" dirty="0">
                  <a:solidFill>
                    <a:schemeClr val="tx2"/>
                  </a:solidFill>
                </a:endParaRPr>
              </a:p>
            </p:txBody>
          </p:sp>
        </p:grpSp>
      </p:grpSp>
      <p:sp>
        <p:nvSpPr>
          <p:cNvPr id="2051" name="Rectangle 3"/>
          <p:cNvSpPr>
            <a:spLocks noChangeArrowheads="1"/>
          </p:cNvSpPr>
          <p:nvPr/>
        </p:nvSpPr>
        <p:spPr bwMode="auto">
          <a:xfrm>
            <a:off x="5806350" y="6123801"/>
            <a:ext cx="3076611" cy="276999"/>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200" b="0" i="0" u="none" strike="noStrike" cap="none" normalizeH="0">
                <a:ln>
                  <a:noFill/>
                </a:ln>
                <a:solidFill>
                  <a:schemeClr val="tx2"/>
                </a:solidFill>
                <a:effectLst/>
                <a:latin typeface="Calibri" pitchFamily="34" charset="0"/>
                <a:ea typeface="Calibri" pitchFamily="34" charset="0"/>
                <a:cs typeface="Times New Roman" pitchFamily="18" charset="0"/>
              </a:rPr>
              <a:t>Crédit photo : http://en.atlaseclamc.org</a:t>
            </a:r>
            <a:endParaRPr kumimoji="0" lang="en-US" sz="2000" b="0" i="0" u="none" strike="noStrike" cap="none" normalizeH="0" baseline="0" dirty="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xmlns="" val="363409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5</a:t>
            </a:fld>
            <a:endParaRPr lang="en-US" sz="1000" dirty="0">
              <a:solidFill>
                <a:schemeClr val="tx2"/>
              </a:solidFill>
              <a:latin typeface="Calibri" pitchFamily="34" charset="0"/>
            </a:endParaRPr>
          </a:p>
        </p:txBody>
      </p:sp>
      <p:sp>
        <p:nvSpPr>
          <p:cNvPr id="2" name="Title 1"/>
          <p:cNvSpPr>
            <a:spLocks noGrp="1"/>
          </p:cNvSpPr>
          <p:nvPr>
            <p:ph type="title"/>
          </p:nvPr>
        </p:nvSpPr>
        <p:spPr/>
        <p:txBody>
          <a:bodyPr rtlCol="0">
            <a:normAutofit/>
          </a:bodyPr>
          <a:lstStyle/>
          <a:p>
            <a:pPr rtl="0"/>
            <a:r>
              <a:rPr lang="fr-FR" sz="3200" b="1">
                <a:solidFill>
                  <a:schemeClr val="tx2"/>
                </a:solidFill>
              </a:rPr>
              <a:t>Conseils pour la déclaration de cas</a:t>
            </a:r>
            <a:endParaRPr lang="en-US" sz="3200" dirty="0"/>
          </a:p>
        </p:txBody>
      </p:sp>
      <p:sp>
        <p:nvSpPr>
          <p:cNvPr id="5" name="Segnaposto contenuto 2"/>
          <p:cNvSpPr txBox="1">
            <a:spLocks/>
          </p:cNvSpPr>
          <p:nvPr/>
        </p:nvSpPr>
        <p:spPr>
          <a:xfrm>
            <a:off x="456416" y="1489552"/>
            <a:ext cx="8229600" cy="4191000"/>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lnSpc>
                <a:spcPct val="120000"/>
              </a:lnSpc>
            </a:pPr>
            <a:r>
              <a:rPr lang="fr-FR" sz="2400">
                <a:solidFill>
                  <a:schemeClr val="tx2"/>
                </a:solidFill>
              </a:rPr>
              <a:t>Décrire l’anomalie en précisant les organes sortant de l’abdomen</a:t>
            </a:r>
          </a:p>
          <a:p>
            <a:pPr rtl="0">
              <a:lnSpc>
                <a:spcPct val="120000"/>
              </a:lnSpc>
            </a:pPr>
            <a:r>
              <a:rPr lang="fr-FR" sz="2400">
                <a:solidFill>
                  <a:schemeClr val="tx2"/>
                </a:solidFill>
              </a:rPr>
              <a:t>Décrire l’état du cordon ombilical, il peut être rompu</a:t>
            </a:r>
          </a:p>
          <a:p>
            <a:pPr rtl="0">
              <a:lnSpc>
                <a:spcPct val="120000"/>
              </a:lnSpc>
            </a:pPr>
            <a:r>
              <a:rPr lang="fr-FR" sz="2400">
                <a:solidFill>
                  <a:schemeClr val="tx2"/>
                </a:solidFill>
              </a:rPr>
              <a:t>Prendre une photo, utile pour l’analyse</a:t>
            </a:r>
          </a:p>
          <a:p>
            <a:pPr rtl="0">
              <a:lnSpc>
                <a:spcPct val="120000"/>
              </a:lnSpc>
            </a:pPr>
            <a:r>
              <a:rPr lang="fr-FR" sz="2400">
                <a:solidFill>
                  <a:schemeClr val="tx2"/>
                </a:solidFill>
              </a:rPr>
              <a:t>Décrire les malformations supplémentaires, le cas échéant, et les procédures suivies pour les évaluer</a:t>
            </a:r>
          </a:p>
          <a:p>
            <a:pPr rtl="0">
              <a:lnSpc>
                <a:spcPct val="120000"/>
              </a:lnSpc>
            </a:pPr>
            <a:r>
              <a:rPr lang="fr-FR" sz="2400">
                <a:solidFill>
                  <a:schemeClr val="tx2"/>
                </a:solidFill>
              </a:rPr>
              <a:t>Indiquer si un généticien clinique a été consulté</a:t>
            </a:r>
          </a:p>
        </p:txBody>
      </p:sp>
    </p:spTree>
    <p:extLst>
      <p:ext uri="{BB962C8B-B14F-4D97-AF65-F5344CB8AC3E}">
        <p14:creationId xmlns:p14="http://schemas.microsoft.com/office/powerpoint/2010/main" xmlns="" val="4250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edg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edg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6</a:t>
            </a:fld>
            <a:endParaRPr lang="en-US" sz="1000" dirty="0">
              <a:solidFill>
                <a:schemeClr val="tx2"/>
              </a:solidFill>
              <a:latin typeface="Calibri" pitchFamily="34" charset="0"/>
            </a:endParaRPr>
          </a:p>
        </p:txBody>
      </p:sp>
      <p:sp>
        <p:nvSpPr>
          <p:cNvPr id="5" name="Titolo 1"/>
          <p:cNvSpPr>
            <a:spLocks noGrp="1"/>
          </p:cNvSpPr>
          <p:nvPr>
            <p:ph type="title"/>
          </p:nvPr>
        </p:nvSpPr>
        <p:spPr/>
        <p:txBody>
          <a:bodyPr rtlCol="0">
            <a:normAutofit/>
          </a:bodyPr>
          <a:lstStyle/>
          <a:p>
            <a:pPr algn="ctr" rtl="0"/>
            <a:r>
              <a:rPr lang="fr-FR" sz="3200" b="1" dirty="0">
                <a:solidFill>
                  <a:schemeClr val="tx2"/>
                </a:solidFill>
              </a:rPr>
              <a:t>ICD-10 RCPCH Liste et codification de </a:t>
            </a:r>
            <a:r>
              <a:rPr lang="en-US" sz="3200" b="1" dirty="0">
                <a:solidFill>
                  <a:schemeClr val="tx2"/>
                </a:solidFill>
              </a:rPr>
              <a:t/>
            </a:r>
            <a:br>
              <a:rPr lang="en-US" sz="3200" b="1" dirty="0">
                <a:solidFill>
                  <a:schemeClr val="tx2"/>
                </a:solidFill>
              </a:rPr>
            </a:br>
            <a:r>
              <a:rPr lang="fr-FR" sz="3200" b="1" dirty="0">
                <a:solidFill>
                  <a:schemeClr val="tx2"/>
                </a:solidFill>
              </a:rPr>
              <a:t>l’</a:t>
            </a:r>
            <a:r>
              <a:rPr lang="fr-FR" sz="3200" b="1" dirty="0" err="1">
                <a:solidFill>
                  <a:schemeClr val="tx2"/>
                </a:solidFill>
              </a:rPr>
              <a:t>omphalocèle</a:t>
            </a:r>
            <a:endParaRPr lang="fr-FR" sz="3200" b="1" dirty="0">
              <a:solidFill>
                <a:schemeClr val="tx2"/>
              </a:solidFill>
            </a:endParaRPr>
          </a:p>
        </p:txBody>
      </p:sp>
      <p:sp>
        <p:nvSpPr>
          <p:cNvPr id="3" name="Segnaposto contenuto 2"/>
          <p:cNvSpPr>
            <a:spLocks noGrp="1"/>
          </p:cNvSpPr>
          <p:nvPr>
            <p:ph idx="1"/>
          </p:nvPr>
        </p:nvSpPr>
        <p:spPr/>
        <p:txBody>
          <a:bodyPr rtlCol="0">
            <a:noAutofit/>
          </a:bodyPr>
          <a:lstStyle/>
          <a:p>
            <a:pPr rtl="0">
              <a:buClr>
                <a:schemeClr val="tx2"/>
              </a:buClr>
              <a:buFont typeface="Arial" panose="020B0604020202020204" pitchFamily="34" charset="0"/>
              <a:buChar char="•"/>
            </a:pPr>
            <a:r>
              <a:rPr lang="fr-FR" sz="1400" b="1" dirty="0">
                <a:solidFill>
                  <a:schemeClr val="tx2"/>
                </a:solidFill>
              </a:rPr>
              <a:t>Q79 Malformations congénitales du système </a:t>
            </a:r>
            <a:r>
              <a:rPr lang="fr-FR" sz="1400" b="1" dirty="0" err="1">
                <a:solidFill>
                  <a:schemeClr val="tx2"/>
                </a:solidFill>
              </a:rPr>
              <a:t>musculosquelettique</a:t>
            </a:r>
            <a:r>
              <a:rPr lang="fr-FR" sz="1400" b="1" dirty="0">
                <a:solidFill>
                  <a:schemeClr val="tx2"/>
                </a:solidFill>
              </a:rPr>
              <a:t>, non classées ailleurs     </a:t>
            </a:r>
            <a:r>
              <a:rPr lang="fr-FR" sz="1000" dirty="0">
                <a:solidFill>
                  <a:schemeClr val="tx2"/>
                </a:solidFill>
              </a:rPr>
              <a:t>Exclut : torticolis (muscle sterno-cléido-mastoïdien) congénital (Q68.0)</a:t>
            </a:r>
          </a:p>
          <a:p>
            <a:pPr rtl="0">
              <a:buClr>
                <a:schemeClr val="tx2"/>
              </a:buClr>
              <a:buFont typeface="Arial" panose="020B0604020202020204" pitchFamily="34" charset="0"/>
              <a:buChar char="•"/>
            </a:pPr>
            <a:r>
              <a:rPr lang="fr-FR" sz="1000" dirty="0">
                <a:solidFill>
                  <a:schemeClr val="tx2"/>
                </a:solidFill>
              </a:rPr>
              <a:t>Q79.0 Hernie diaphragmatique congénitale  Exclut : hernie hiatale congénitale (Q40.1)</a:t>
            </a:r>
          </a:p>
          <a:p>
            <a:pPr rtl="0">
              <a:buClr>
                <a:schemeClr val="tx2"/>
              </a:buClr>
              <a:buFont typeface="Arial" panose="020B0604020202020204" pitchFamily="34" charset="0"/>
              <a:buChar char="•"/>
            </a:pPr>
            <a:r>
              <a:rPr lang="fr-FR" sz="1000" dirty="0">
                <a:solidFill>
                  <a:schemeClr val="tx2"/>
                </a:solidFill>
              </a:rPr>
              <a:t>Q79.00 Hernie antérieure congénitale (foramen de Morgagni)</a:t>
            </a:r>
            <a:endParaRPr lang="it-IT"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Q79.01 Hernie postéro-latérale congénitale (foramen de </a:t>
            </a:r>
            <a:r>
              <a:rPr lang="fr-FR" sz="1000" dirty="0" err="1">
                <a:solidFill>
                  <a:schemeClr val="tx2"/>
                </a:solidFill>
              </a:rPr>
              <a:t>Bochdalek</a:t>
            </a:r>
            <a:r>
              <a:rPr lang="fr-FR" sz="1000" dirty="0">
                <a:solidFill>
                  <a:schemeClr val="tx2"/>
                </a:solidFill>
              </a:rPr>
              <a:t>)</a:t>
            </a:r>
            <a:endParaRPr lang="it-IT"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Q79.1 Autres malformations diaphragmatiques congénitales  Malformations diaphragmatiques congénitales NOS</a:t>
            </a:r>
          </a:p>
          <a:p>
            <a:pPr rtl="0">
              <a:buClr>
                <a:schemeClr val="tx2"/>
              </a:buClr>
              <a:buFont typeface="Arial" panose="020B0604020202020204" pitchFamily="34" charset="0"/>
              <a:buChar char="•"/>
            </a:pPr>
            <a:r>
              <a:rPr lang="fr-FR" sz="1000" dirty="0">
                <a:solidFill>
                  <a:schemeClr val="tx2"/>
                </a:solidFill>
              </a:rPr>
              <a:t>Q79.10 Éventration diaphragmatique congénitale</a:t>
            </a:r>
          </a:p>
          <a:p>
            <a:pPr rtl="0">
              <a:buClr>
                <a:schemeClr val="tx2"/>
              </a:buClr>
              <a:buFont typeface="Arial" panose="020B0604020202020204" pitchFamily="34" charset="0"/>
              <a:buChar char="•"/>
            </a:pPr>
            <a:r>
              <a:rPr lang="fr-FR" sz="1000" dirty="0">
                <a:solidFill>
                  <a:schemeClr val="tx2"/>
                </a:solidFill>
              </a:rPr>
              <a:t>Q79.11 Agénésie hémi-diaphragmatique congénitale (unilatérale)</a:t>
            </a:r>
          </a:p>
          <a:p>
            <a:pPr rtl="0">
              <a:buClr>
                <a:schemeClr val="tx2"/>
              </a:buClr>
              <a:buFont typeface="Arial" panose="020B0604020202020204" pitchFamily="34" charset="0"/>
              <a:buChar char="•"/>
            </a:pPr>
            <a:r>
              <a:rPr lang="fr-FR" sz="1000" dirty="0">
                <a:solidFill>
                  <a:schemeClr val="tx2"/>
                </a:solidFill>
              </a:rPr>
              <a:t>Q79.12 Agénésie diaphragmatique congénitale, agénésie hémi-diaphragmatique congénitale, bilatérale</a:t>
            </a:r>
            <a:endParaRPr lang="it-IT" sz="1000" dirty="0">
              <a:solidFill>
                <a:schemeClr val="tx2"/>
              </a:solidFill>
            </a:endParaRPr>
          </a:p>
          <a:p>
            <a:pPr rtl="0">
              <a:buClr>
                <a:schemeClr val="tx2"/>
              </a:buClr>
              <a:buFont typeface="Arial" panose="020B0604020202020204" pitchFamily="34" charset="0"/>
              <a:buChar char="•"/>
            </a:pPr>
            <a:endParaRPr lang="it-IT" sz="1000" dirty="0">
              <a:solidFill>
                <a:schemeClr val="tx2"/>
              </a:solidFill>
            </a:endParaRPr>
          </a:p>
          <a:p>
            <a:pPr rtl="0">
              <a:buClr>
                <a:schemeClr val="tx2"/>
              </a:buClr>
              <a:buFont typeface="Arial" panose="020B0604020202020204" pitchFamily="34" charset="0"/>
              <a:buChar char="•"/>
            </a:pPr>
            <a:r>
              <a:rPr lang="fr-FR" sz="1400" b="1" dirty="0">
                <a:solidFill>
                  <a:schemeClr val="tx2"/>
                </a:solidFill>
              </a:rPr>
              <a:t>Q79.2 </a:t>
            </a:r>
            <a:r>
              <a:rPr lang="fr-FR" sz="1400" b="1" dirty="0" err="1">
                <a:solidFill>
                  <a:schemeClr val="tx2"/>
                </a:solidFill>
              </a:rPr>
              <a:t>Omphalocèle</a:t>
            </a:r>
            <a:r>
              <a:rPr lang="fr-FR" sz="1400" b="1" dirty="0">
                <a:solidFill>
                  <a:schemeClr val="tx2"/>
                </a:solidFill>
              </a:rPr>
              <a:t> exomphale  </a:t>
            </a:r>
            <a:r>
              <a:rPr lang="fr-FR" sz="1000" dirty="0">
                <a:solidFill>
                  <a:schemeClr val="tx2"/>
                </a:solidFill>
              </a:rPr>
              <a:t>Exclut : hernie ombilicale (K42.-)</a:t>
            </a:r>
          </a:p>
          <a:p>
            <a:pPr rtl="0">
              <a:buClr>
                <a:schemeClr val="tx2"/>
              </a:buClr>
              <a:buFont typeface="Arial" panose="020B0604020202020204" pitchFamily="34" charset="0"/>
              <a:buChar char="•"/>
            </a:pPr>
            <a:r>
              <a:rPr lang="fr-FR" sz="1400" dirty="0">
                <a:solidFill>
                  <a:schemeClr val="tx2"/>
                </a:solidFill>
              </a:rPr>
              <a:t>Q79.3 </a:t>
            </a:r>
            <a:r>
              <a:rPr lang="fr-FR" sz="1400" dirty="0" err="1">
                <a:solidFill>
                  <a:schemeClr val="tx2"/>
                </a:solidFill>
              </a:rPr>
              <a:t>Gastroschisis</a:t>
            </a:r>
            <a:endParaRPr lang="it-IT" sz="14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Q79.4 Syndrome de Prune </a:t>
            </a:r>
            <a:r>
              <a:rPr lang="fr-FR" sz="1000" dirty="0" err="1">
                <a:solidFill>
                  <a:schemeClr val="tx2"/>
                </a:solidFill>
              </a:rPr>
              <a:t>Belly</a:t>
            </a:r>
            <a:endParaRPr lang="it-IT" sz="1000" dirty="0">
              <a:solidFill>
                <a:schemeClr val="tx2"/>
              </a:solidFill>
            </a:endParaRPr>
          </a:p>
          <a:p>
            <a:pPr rtl="0">
              <a:buClr>
                <a:schemeClr val="tx2"/>
              </a:buClr>
              <a:buFont typeface="Arial" panose="020B0604020202020204" pitchFamily="34" charset="0"/>
              <a:buChar char="•"/>
            </a:pPr>
            <a:r>
              <a:rPr lang="fr-FR" sz="1400" i="1" dirty="0">
                <a:solidFill>
                  <a:schemeClr val="tx2"/>
                </a:solidFill>
              </a:rPr>
              <a:t>Q79.5 Autres malformations congénitales de la paroi abdominale  </a:t>
            </a:r>
            <a:r>
              <a:rPr lang="fr-FR" sz="1000" dirty="0">
                <a:solidFill>
                  <a:schemeClr val="tx2"/>
                </a:solidFill>
              </a:rPr>
              <a:t>Exclut : hernie ombilicale (K42.-)</a:t>
            </a:r>
          </a:p>
          <a:p>
            <a:pPr rtl="0">
              <a:buClr>
                <a:schemeClr val="tx2"/>
              </a:buClr>
              <a:buFont typeface="Arial" panose="020B0604020202020204" pitchFamily="34" charset="0"/>
              <a:buChar char="•"/>
            </a:pPr>
            <a:endParaRPr lang="it-IT"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Q79.6 Syndrome d’</a:t>
            </a:r>
            <a:r>
              <a:rPr lang="fr-FR" sz="1000" dirty="0" err="1">
                <a:solidFill>
                  <a:schemeClr val="tx2"/>
                </a:solidFill>
              </a:rPr>
              <a:t>Ehlers-Danlos</a:t>
            </a:r>
            <a:endParaRPr lang="it-IT"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Q79.8 Autres malformations congénitales du système </a:t>
            </a:r>
            <a:r>
              <a:rPr lang="fr-FR" sz="1000" dirty="0" err="1">
                <a:solidFill>
                  <a:schemeClr val="tx2"/>
                </a:solidFill>
              </a:rPr>
              <a:t>musculosquelettique</a:t>
            </a:r>
            <a:r>
              <a:rPr lang="fr-FR" sz="1000" dirty="0">
                <a:solidFill>
                  <a:schemeClr val="tx2"/>
                </a:solidFill>
              </a:rPr>
              <a:t>  Muscle accessoire  Syndrome du </a:t>
            </a:r>
            <a:r>
              <a:rPr lang="fr-FR" sz="1000" dirty="0" err="1">
                <a:solidFill>
                  <a:schemeClr val="tx2"/>
                </a:solidFill>
              </a:rPr>
              <a:t>ptérigion</a:t>
            </a:r>
            <a:r>
              <a:rPr lang="fr-FR" sz="1000" dirty="0">
                <a:solidFill>
                  <a:schemeClr val="tx2"/>
                </a:solidFill>
              </a:rPr>
              <a:t> poplité   Raccourcissement congénital des tendons  Exclut : tendon d’Achille (Q66.81)</a:t>
            </a:r>
          </a:p>
          <a:p>
            <a:pPr rtl="0">
              <a:buClr>
                <a:schemeClr val="tx2"/>
              </a:buClr>
              <a:buFont typeface="Arial" panose="020B0604020202020204" pitchFamily="34" charset="0"/>
              <a:buChar char="•"/>
            </a:pPr>
            <a:endParaRPr lang="it-IT"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Q79.80 Brides amniotiques congénitales </a:t>
            </a:r>
          </a:p>
          <a:p>
            <a:pPr rtl="0">
              <a:buClr>
                <a:schemeClr val="tx2"/>
              </a:buClr>
              <a:buFont typeface="Arial" panose="020B0604020202020204" pitchFamily="34" charset="0"/>
              <a:buChar char="•"/>
            </a:pPr>
            <a:r>
              <a:rPr lang="fr-FR" sz="1000" dirty="0">
                <a:solidFill>
                  <a:schemeClr val="tx2"/>
                </a:solidFill>
              </a:rPr>
              <a:t>Q79.81 Agénésie musculaire et/ou des tendons</a:t>
            </a:r>
          </a:p>
          <a:p>
            <a:pPr rtl="0">
              <a:buClr>
                <a:schemeClr val="tx2"/>
              </a:buClr>
              <a:buFont typeface="Arial" panose="020B0604020202020204" pitchFamily="34" charset="0"/>
              <a:buChar char="•"/>
            </a:pPr>
            <a:r>
              <a:rPr lang="fr-FR" sz="1000" dirty="0">
                <a:solidFill>
                  <a:schemeClr val="tx2"/>
                </a:solidFill>
              </a:rPr>
              <a:t>Q79.82 Syndrome de </a:t>
            </a:r>
            <a:r>
              <a:rPr lang="fr-FR" sz="1000" dirty="0" err="1">
                <a:solidFill>
                  <a:schemeClr val="tx2"/>
                </a:solidFill>
              </a:rPr>
              <a:t>Poland</a:t>
            </a:r>
            <a:endParaRPr lang="fr-FR" sz="1000" dirty="0">
              <a:solidFill>
                <a:schemeClr val="tx2"/>
              </a:solidFill>
            </a:endParaRPr>
          </a:p>
          <a:p>
            <a:pPr rtl="0">
              <a:buClr>
                <a:schemeClr val="tx2"/>
              </a:buClr>
              <a:buFont typeface="Arial" panose="020B0604020202020204" pitchFamily="34" charset="0"/>
              <a:buChar char="•"/>
            </a:pPr>
            <a:r>
              <a:rPr lang="fr-FR" sz="1000" dirty="0">
                <a:solidFill>
                  <a:schemeClr val="tx2"/>
                </a:solidFill>
              </a:rPr>
              <a:t>Q79.9 Malformation congénitale du système </a:t>
            </a:r>
            <a:r>
              <a:rPr lang="fr-FR" sz="1000" dirty="0" err="1">
                <a:solidFill>
                  <a:schemeClr val="tx2"/>
                </a:solidFill>
              </a:rPr>
              <a:t>musculosquelettique</a:t>
            </a:r>
            <a:r>
              <a:rPr lang="fr-FR" sz="1000" dirty="0">
                <a:solidFill>
                  <a:schemeClr val="tx2"/>
                </a:solidFill>
              </a:rPr>
              <a:t>, non spécifiée  Anomalie congénitale :  .non spécifiée NOS} .malformation NOS} du système </a:t>
            </a:r>
            <a:r>
              <a:rPr lang="fr-FR" sz="1000" dirty="0" err="1">
                <a:solidFill>
                  <a:schemeClr val="tx2"/>
                </a:solidFill>
              </a:rPr>
              <a:t>musculosquelettique</a:t>
            </a:r>
            <a:r>
              <a:rPr lang="fr-FR" sz="1000" dirty="0">
                <a:solidFill>
                  <a:schemeClr val="tx2"/>
                </a:solidFill>
              </a:rPr>
              <a:t> NOS Anomalies non spécifiées des muscles, des tendons, des os, du cartilage ou des tissus conjonctifs</a:t>
            </a:r>
            <a:endParaRPr lang="en-US" sz="1000" dirty="0">
              <a:solidFill>
                <a:schemeClr val="tx2"/>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7</a:t>
            </a:fld>
            <a:endParaRPr lang="en-US" sz="1000" dirty="0">
              <a:solidFill>
                <a:schemeClr val="tx2"/>
              </a:solidFill>
              <a:latin typeface="Calibri" pitchFamily="34" charset="0"/>
            </a:endParaRPr>
          </a:p>
        </p:txBody>
      </p:sp>
      <p:sp>
        <p:nvSpPr>
          <p:cNvPr id="2" name="Title 1"/>
          <p:cNvSpPr>
            <a:spLocks noGrp="1"/>
          </p:cNvSpPr>
          <p:nvPr>
            <p:ph type="title"/>
          </p:nvPr>
        </p:nvSpPr>
        <p:spPr/>
        <p:txBody>
          <a:bodyPr rtlCol="0"/>
          <a:lstStyle/>
          <a:p>
            <a:pPr algn="ctr" rtl="0"/>
            <a:r>
              <a:rPr lang="fr-FR" dirty="0" err="1">
                <a:solidFill>
                  <a:schemeClr val="tx2"/>
                </a:solidFill>
              </a:rPr>
              <a:t>Pentalogie</a:t>
            </a:r>
            <a:r>
              <a:rPr lang="fr-FR" dirty="0">
                <a:solidFill>
                  <a:schemeClr val="tx2"/>
                </a:solidFill>
              </a:rPr>
              <a:t> de </a:t>
            </a:r>
            <a:r>
              <a:rPr lang="fr-FR" dirty="0" err="1">
                <a:solidFill>
                  <a:schemeClr val="tx2"/>
                </a:solidFill>
              </a:rPr>
              <a:t>Cantrell</a:t>
            </a:r>
            <a:r>
              <a:rPr lang="it-IT" dirty="0">
                <a:solidFill>
                  <a:schemeClr val="tx2"/>
                </a:solidFill>
              </a:rPr>
              <a:t/>
            </a:r>
            <a:br>
              <a:rPr lang="it-IT" dirty="0">
                <a:solidFill>
                  <a:schemeClr val="tx2"/>
                </a:solidFill>
              </a:rPr>
            </a:br>
            <a:endParaRPr lang="en-US" dirty="0"/>
          </a:p>
        </p:txBody>
      </p:sp>
      <p:sp>
        <p:nvSpPr>
          <p:cNvPr id="10" name="Rettangolo 5"/>
          <p:cNvSpPr/>
          <p:nvPr/>
        </p:nvSpPr>
        <p:spPr>
          <a:xfrm>
            <a:off x="267755" y="987582"/>
            <a:ext cx="8419045" cy="4154984"/>
          </a:xfrm>
          <a:prstGeom prst="rect">
            <a:avLst/>
          </a:prstGeom>
          <a:ln>
            <a:noFill/>
          </a:ln>
        </p:spPr>
        <p:txBody>
          <a:bodyPr wrap="square" rtlCol="0">
            <a:spAutoFit/>
          </a:bodyPr>
          <a:lstStyle/>
          <a:p>
            <a:pPr rtl="0"/>
            <a:r>
              <a:rPr lang="fr-FR" sz="2400" dirty="0">
                <a:solidFill>
                  <a:schemeClr val="tx2"/>
                </a:solidFill>
              </a:rPr>
              <a:t>Anomalie de la région supérieure de la ligne médiane de la paroi abdominale</a:t>
            </a:r>
          </a:p>
          <a:p>
            <a:pPr rtl="0"/>
            <a:endParaRPr lang="en-US" sz="2400" dirty="0">
              <a:solidFill>
                <a:schemeClr val="tx2"/>
              </a:solidFill>
            </a:endParaRPr>
          </a:p>
          <a:p>
            <a:pPr rtl="0"/>
            <a:r>
              <a:rPr lang="fr-FR" sz="2400" dirty="0">
                <a:solidFill>
                  <a:schemeClr val="tx2"/>
                </a:solidFill>
              </a:rPr>
              <a:t>Anomalie sternale inférieure </a:t>
            </a:r>
          </a:p>
          <a:p>
            <a:pPr rtl="0"/>
            <a:endParaRPr lang="en-US" sz="2400" dirty="0">
              <a:solidFill>
                <a:schemeClr val="tx2"/>
              </a:solidFill>
            </a:endParaRPr>
          </a:p>
          <a:p>
            <a:pPr rtl="0"/>
            <a:r>
              <a:rPr lang="fr-FR" sz="2400" dirty="0">
                <a:solidFill>
                  <a:schemeClr val="tx2"/>
                </a:solidFill>
              </a:rPr>
              <a:t>Anomalie diaphragmatique antérieure</a:t>
            </a:r>
          </a:p>
          <a:p>
            <a:pPr rtl="0"/>
            <a:endParaRPr lang="en-US" sz="2400" dirty="0">
              <a:solidFill>
                <a:schemeClr val="tx2"/>
              </a:solidFill>
            </a:endParaRPr>
          </a:p>
          <a:p>
            <a:pPr rtl="0"/>
            <a:r>
              <a:rPr lang="fr-FR" sz="2400" dirty="0">
                <a:solidFill>
                  <a:schemeClr val="tx2"/>
                </a:solidFill>
              </a:rPr>
              <a:t>Anomalies cardiaques : ectopie, </a:t>
            </a:r>
            <a:br>
              <a:rPr lang="fr-FR" sz="2400" dirty="0">
                <a:solidFill>
                  <a:schemeClr val="tx2"/>
                </a:solidFill>
              </a:rPr>
            </a:br>
            <a:r>
              <a:rPr lang="fr-FR" sz="2400" dirty="0">
                <a:solidFill>
                  <a:schemeClr val="tx2"/>
                </a:solidFill>
              </a:rPr>
              <a:t>anomalie péricardique</a:t>
            </a:r>
          </a:p>
          <a:p>
            <a:pPr rtl="0"/>
            <a:endParaRPr lang="en-US" sz="2400" dirty="0">
              <a:solidFill>
                <a:schemeClr val="tx2"/>
              </a:solidFill>
            </a:endParaRPr>
          </a:p>
          <a:p>
            <a:pPr rtl="0"/>
            <a:r>
              <a:rPr lang="fr-FR" sz="2400" dirty="0" err="1">
                <a:solidFill>
                  <a:schemeClr val="tx2"/>
                </a:solidFill>
              </a:rPr>
              <a:t>Omphalocèle</a:t>
            </a:r>
            <a:r>
              <a:rPr lang="fr-FR" sz="2400" dirty="0">
                <a:solidFill>
                  <a:schemeClr val="tx2"/>
                </a:solidFill>
              </a:rPr>
              <a:t>, élevé</a:t>
            </a:r>
          </a:p>
        </p:txBody>
      </p:sp>
      <p:grpSp>
        <p:nvGrpSpPr>
          <p:cNvPr id="6" name="Gruppo 6" descr="picture of Pentalogy of Cantrell"/>
          <p:cNvGrpSpPr/>
          <p:nvPr/>
        </p:nvGrpSpPr>
        <p:grpSpPr>
          <a:xfrm>
            <a:off x="3945277" y="3717032"/>
            <a:ext cx="4848770" cy="2419379"/>
            <a:chOff x="-991030" y="705700"/>
            <a:chExt cx="5635038" cy="3614219"/>
          </a:xfrm>
        </p:grpSpPr>
        <p:pic>
          <p:nvPicPr>
            <p:cNvPr id="7" name="Picture 2" descr="picture of Pentalogy of Cantrell"/>
            <p:cNvPicPr>
              <a:picLocks noChangeAspect="1" noChangeArrowheads="1"/>
            </p:cNvPicPr>
            <p:nvPr/>
          </p:nvPicPr>
          <p:blipFill>
            <a:blip r:embed="rId3" cstate="print"/>
            <a:srcRect/>
            <a:stretch>
              <a:fillRect/>
            </a:stretch>
          </p:blipFill>
          <p:spPr bwMode="auto">
            <a:xfrm>
              <a:off x="665154" y="705700"/>
              <a:ext cx="3978854" cy="2579284"/>
            </a:xfrm>
            <a:prstGeom prst="rect">
              <a:avLst/>
            </a:prstGeom>
            <a:noFill/>
            <a:ln>
              <a:solidFill>
                <a:srgbClr val="002060"/>
              </a:solidFill>
            </a:ln>
          </p:spPr>
        </p:pic>
        <p:sp>
          <p:nvSpPr>
            <p:cNvPr id="8" name="Rettangolo 3"/>
            <p:cNvSpPr/>
            <p:nvPr/>
          </p:nvSpPr>
          <p:spPr>
            <a:xfrm>
              <a:off x="755576" y="3284984"/>
              <a:ext cx="3816424" cy="689664"/>
            </a:xfrm>
            <a:prstGeom prst="rect">
              <a:avLst/>
            </a:prstGeom>
          </p:spPr>
          <p:txBody>
            <a:bodyPr wrap="square" rtlCol="0">
              <a:spAutoFit/>
            </a:bodyPr>
            <a:lstStyle/>
            <a:p>
              <a:pPr rtl="0"/>
              <a:r>
                <a:rPr lang="fr-FR" sz="1200" b="1" dirty="0">
                  <a:solidFill>
                    <a:schemeClr val="tx2"/>
                  </a:solidFill>
                </a:rPr>
                <a:t>EC – </a:t>
              </a:r>
              <a:r>
                <a:rPr lang="fr-FR" sz="1200" b="1" dirty="0" err="1">
                  <a:solidFill>
                    <a:schemeClr val="tx2"/>
                  </a:solidFill>
                </a:rPr>
                <a:t>ectopia</a:t>
              </a:r>
              <a:r>
                <a:rPr lang="fr-FR" sz="1200" b="1" dirty="0">
                  <a:solidFill>
                    <a:schemeClr val="tx2"/>
                  </a:solidFill>
                </a:rPr>
                <a:t> </a:t>
              </a:r>
              <a:r>
                <a:rPr lang="fr-FR" sz="1200" b="1" dirty="0" err="1">
                  <a:solidFill>
                    <a:schemeClr val="tx2"/>
                  </a:solidFill>
                </a:rPr>
                <a:t>cordis</a:t>
              </a:r>
              <a:r>
                <a:rPr lang="fr-FR" sz="1200" b="1" dirty="0">
                  <a:solidFill>
                    <a:schemeClr val="tx2"/>
                  </a:solidFill>
                </a:rPr>
                <a:t> ; F – foie; R – rate ;        </a:t>
              </a:r>
            </a:p>
            <a:p>
              <a:pPr rtl="0"/>
              <a:r>
                <a:rPr lang="fr-FR" sz="1200" b="1" dirty="0">
                  <a:solidFill>
                    <a:schemeClr val="tx2"/>
                  </a:solidFill>
                </a:rPr>
                <a:t>O – </a:t>
              </a:r>
              <a:r>
                <a:rPr lang="fr-FR" sz="1200" b="1" dirty="0" err="1">
                  <a:solidFill>
                    <a:schemeClr val="tx2"/>
                  </a:solidFill>
                </a:rPr>
                <a:t>omphalocèle</a:t>
              </a:r>
              <a:endParaRPr lang="it-IT" sz="1200" b="1" dirty="0">
                <a:solidFill>
                  <a:schemeClr val="tx2"/>
                </a:solidFill>
              </a:endParaRPr>
            </a:p>
          </p:txBody>
        </p:sp>
        <p:sp>
          <p:nvSpPr>
            <p:cNvPr id="9" name="Rettangolo 4"/>
            <p:cNvSpPr/>
            <p:nvPr/>
          </p:nvSpPr>
          <p:spPr>
            <a:xfrm>
              <a:off x="-991030" y="3929110"/>
              <a:ext cx="5635038" cy="390809"/>
            </a:xfrm>
            <a:prstGeom prst="rect">
              <a:avLst/>
            </a:prstGeom>
          </p:spPr>
          <p:txBody>
            <a:bodyPr wrap="square" rtlCol="0">
              <a:spAutoFit/>
            </a:bodyPr>
            <a:lstStyle/>
            <a:p>
              <a:pPr rtl="0"/>
              <a:r>
                <a:rPr lang="fr-FR" sz="1100">
                  <a:solidFill>
                    <a:schemeClr val="tx2"/>
                  </a:solidFill>
                </a:rPr>
                <a:t>Photo reproduite avec l’autorisation de : Chandran S, Ari D. J Clin Neonatol. 2013 Avril ; 2 (2) : 95-7.</a:t>
              </a:r>
              <a:endParaRPr lang="it-IT" sz="1100" dirty="0">
                <a:solidFill>
                  <a:schemeClr val="tx2"/>
                </a:solidFill>
              </a:endParaRPr>
            </a:p>
          </p:txBody>
        </p:sp>
      </p:grpSp>
      <p:sp>
        <p:nvSpPr>
          <p:cNvPr id="4" name="Text Placeholder 3"/>
          <p:cNvSpPr>
            <a:spLocks noGrp="1"/>
          </p:cNvSpPr>
          <p:nvPr>
            <p:ph type="body" sz="quarter" idx="10"/>
          </p:nvPr>
        </p:nvSpPr>
        <p:spPr/>
        <p:txBody>
          <a:bodyPr rtlCol="0"/>
          <a:lstStyle/>
          <a:p>
            <a:pPr rtl="0"/>
            <a:endParaRPr lang="en-US" dirty="0"/>
          </a:p>
        </p:txBody>
      </p:sp>
    </p:spTree>
    <p:extLst>
      <p:ext uri="{BB962C8B-B14F-4D97-AF65-F5344CB8AC3E}">
        <p14:creationId xmlns:p14="http://schemas.microsoft.com/office/powerpoint/2010/main" xmlns="" val="5403331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8</a:t>
            </a:fld>
            <a:endParaRPr lang="en-US" sz="1000" dirty="0">
              <a:solidFill>
                <a:schemeClr val="tx2"/>
              </a:solidFill>
              <a:latin typeface="Calibri" pitchFamily="34" charset="0"/>
            </a:endParaRPr>
          </a:p>
        </p:txBody>
      </p:sp>
      <p:sp>
        <p:nvSpPr>
          <p:cNvPr id="2" name="Titolo 1"/>
          <p:cNvSpPr>
            <a:spLocks noGrp="1"/>
          </p:cNvSpPr>
          <p:nvPr>
            <p:ph type="title"/>
          </p:nvPr>
        </p:nvSpPr>
        <p:spPr>
          <a:xfrm>
            <a:off x="457200" y="274638"/>
            <a:ext cx="8229600" cy="418058"/>
          </a:xfrm>
        </p:spPr>
        <p:txBody>
          <a:bodyPr rtlCol="0">
            <a:normAutofit fontScale="90000"/>
          </a:bodyPr>
          <a:lstStyle/>
          <a:p>
            <a:pPr algn="ctr" rtl="0"/>
            <a:r>
              <a:rPr lang="fr-FR" sz="3200" b="1" dirty="0">
                <a:solidFill>
                  <a:schemeClr val="tx2"/>
                </a:solidFill>
              </a:rPr>
              <a:t>Exstrophie cloacale</a:t>
            </a:r>
            <a:endParaRPr lang="it-IT" sz="3200" b="1" dirty="0">
              <a:solidFill>
                <a:schemeClr val="tx2"/>
              </a:solidFill>
            </a:endParaRPr>
          </a:p>
        </p:txBody>
      </p:sp>
      <p:sp>
        <p:nvSpPr>
          <p:cNvPr id="3" name="CasellaDiTesto 2"/>
          <p:cNvSpPr txBox="1"/>
          <p:nvPr/>
        </p:nvSpPr>
        <p:spPr>
          <a:xfrm>
            <a:off x="395536" y="764704"/>
            <a:ext cx="4680520" cy="830997"/>
          </a:xfrm>
          <a:prstGeom prst="rect">
            <a:avLst/>
          </a:prstGeom>
          <a:noFill/>
        </p:spPr>
        <p:txBody>
          <a:bodyPr wrap="square" rtlCol="0">
            <a:spAutoFit/>
          </a:bodyPr>
          <a:lstStyle/>
          <a:p>
            <a:pPr algn="ctr" rtl="0"/>
            <a:r>
              <a:rPr lang="fr-FR" sz="1600" b="1" dirty="0">
                <a:solidFill>
                  <a:schemeClr val="tx2"/>
                </a:solidFill>
              </a:rPr>
              <a:t>The cardinal </a:t>
            </a:r>
            <a:r>
              <a:rPr lang="fr-FR" sz="1600" b="1" dirty="0" err="1">
                <a:solidFill>
                  <a:schemeClr val="tx2"/>
                </a:solidFill>
              </a:rPr>
              <a:t>findings</a:t>
            </a:r>
            <a:r>
              <a:rPr lang="fr-FR" sz="1600" b="1" dirty="0">
                <a:solidFill>
                  <a:schemeClr val="tx2"/>
                </a:solidFill>
              </a:rPr>
              <a:t> of cloacal </a:t>
            </a:r>
            <a:r>
              <a:rPr lang="fr-FR" sz="1600" b="1" dirty="0" err="1">
                <a:solidFill>
                  <a:schemeClr val="tx2"/>
                </a:solidFill>
              </a:rPr>
              <a:t>exstrophy</a:t>
            </a:r>
            <a:r>
              <a:rPr lang="fr-FR" sz="1600" b="1" dirty="0">
                <a:solidFill>
                  <a:schemeClr val="tx2"/>
                </a:solidFill>
              </a:rPr>
              <a:t> </a:t>
            </a:r>
          </a:p>
          <a:p>
            <a:pPr algn="ctr" rtl="0"/>
            <a:r>
              <a:rPr lang="fr-FR" sz="1600" b="1" dirty="0" err="1">
                <a:solidFill>
                  <a:schemeClr val="tx2"/>
                </a:solidFill>
              </a:rPr>
              <a:t>include</a:t>
            </a:r>
            <a:r>
              <a:rPr lang="fr-FR" sz="1600" b="1" dirty="0">
                <a:solidFill>
                  <a:schemeClr val="tx2"/>
                </a:solidFill>
              </a:rPr>
              <a:t> </a:t>
            </a:r>
            <a:r>
              <a:rPr lang="fr-FR" sz="1600" b="1" dirty="0" err="1">
                <a:solidFill>
                  <a:schemeClr val="tx2"/>
                </a:solidFill>
              </a:rPr>
              <a:t>exstrophy</a:t>
            </a:r>
            <a:r>
              <a:rPr lang="fr-FR" sz="1600" b="1" dirty="0">
                <a:solidFill>
                  <a:schemeClr val="tx2"/>
                </a:solidFill>
              </a:rPr>
              <a:t> of the </a:t>
            </a:r>
            <a:r>
              <a:rPr lang="fr-FR" sz="1600" b="1" dirty="0" err="1">
                <a:solidFill>
                  <a:schemeClr val="tx2"/>
                </a:solidFill>
              </a:rPr>
              <a:t>hemibladders</a:t>
            </a:r>
            <a:r>
              <a:rPr lang="fr-FR" sz="1600" b="1" dirty="0">
                <a:solidFill>
                  <a:schemeClr val="tx2"/>
                </a:solidFill>
              </a:rPr>
              <a:t> </a:t>
            </a:r>
          </a:p>
          <a:p>
            <a:pPr algn="ctr" rtl="0"/>
            <a:r>
              <a:rPr lang="fr-FR" sz="1600" b="1" dirty="0" err="1">
                <a:solidFill>
                  <a:schemeClr val="tx2"/>
                </a:solidFill>
              </a:rPr>
              <a:t>with</a:t>
            </a:r>
            <a:r>
              <a:rPr lang="fr-FR" sz="1600" b="1" dirty="0">
                <a:solidFill>
                  <a:schemeClr val="tx2"/>
                </a:solidFill>
              </a:rPr>
              <a:t> </a:t>
            </a:r>
            <a:r>
              <a:rPr lang="fr-FR" sz="1600" b="1" dirty="0" err="1">
                <a:solidFill>
                  <a:schemeClr val="tx2"/>
                </a:solidFill>
              </a:rPr>
              <a:t>hindgut</a:t>
            </a:r>
            <a:r>
              <a:rPr lang="fr-FR" sz="1600" b="1" dirty="0">
                <a:solidFill>
                  <a:schemeClr val="tx2"/>
                </a:solidFill>
              </a:rPr>
              <a:t> extrusion and </a:t>
            </a:r>
            <a:r>
              <a:rPr lang="fr-FR" sz="1600" b="1" dirty="0" err="1">
                <a:solidFill>
                  <a:schemeClr val="tx2"/>
                </a:solidFill>
              </a:rPr>
              <a:t>imperforate</a:t>
            </a:r>
            <a:r>
              <a:rPr lang="fr-FR" sz="1600" b="1" dirty="0">
                <a:solidFill>
                  <a:schemeClr val="tx2"/>
                </a:solidFill>
              </a:rPr>
              <a:t> anus [Les conclusions fondamentales de l’exstrophie cloacale incluent l’exstrophie des </a:t>
            </a:r>
            <a:r>
              <a:rPr lang="fr-FR" sz="1600" b="1" dirty="0" err="1">
                <a:solidFill>
                  <a:schemeClr val="tx2"/>
                </a:solidFill>
              </a:rPr>
              <a:t>hémivessies</a:t>
            </a:r>
            <a:r>
              <a:rPr lang="fr-FR" sz="1600" b="1" dirty="0">
                <a:solidFill>
                  <a:schemeClr val="tx2"/>
                </a:solidFill>
              </a:rPr>
              <a:t> avec extrusion de l’intestin postérieur et anus imperforé]</a:t>
            </a:r>
            <a:endParaRPr lang="en-US" sz="1600" b="1" dirty="0">
              <a:solidFill>
                <a:schemeClr val="tx2"/>
              </a:solidFill>
            </a:endParaRPr>
          </a:p>
        </p:txBody>
      </p:sp>
      <p:pic>
        <p:nvPicPr>
          <p:cNvPr id="4098" name="Picture 2" descr="picture of cloacal exstrophy"/>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640080" y="2440090"/>
            <a:ext cx="1816285" cy="1636982"/>
          </a:xfrm>
          <a:prstGeom prst="rect">
            <a:avLst/>
          </a:prstGeom>
          <a:noFill/>
          <a:ln>
            <a:solidFill>
              <a:srgbClr val="002060"/>
            </a:solidFill>
          </a:ln>
        </p:spPr>
      </p:pic>
      <p:sp>
        <p:nvSpPr>
          <p:cNvPr id="6" name="TextBox 5"/>
          <p:cNvSpPr txBox="1"/>
          <p:nvPr/>
        </p:nvSpPr>
        <p:spPr>
          <a:xfrm>
            <a:off x="1282727" y="4072423"/>
            <a:ext cx="768993" cy="307777"/>
          </a:xfrm>
          <a:prstGeom prst="rect">
            <a:avLst/>
          </a:prstGeom>
          <a:noFill/>
        </p:spPr>
        <p:txBody>
          <a:bodyPr wrap="none" rtlCol="0">
            <a:spAutoFit/>
          </a:bodyPr>
          <a:lstStyle/>
          <a:p>
            <a:pPr rtl="0"/>
            <a:r>
              <a:rPr lang="fr-FR" sz="1400">
                <a:solidFill>
                  <a:schemeClr val="tx2"/>
                </a:solidFill>
              </a:rPr>
              <a:t>Figure 1</a:t>
            </a:r>
            <a:endParaRPr lang="en-US" sz="1400" dirty="0">
              <a:solidFill>
                <a:schemeClr val="tx2"/>
              </a:solidFill>
            </a:endParaRPr>
          </a:p>
        </p:txBody>
      </p:sp>
      <p:pic>
        <p:nvPicPr>
          <p:cNvPr id="4100" name="Picture 4" descr="picture of cloacal exstrophy"/>
          <p:cNvPicPr>
            <a:picLocks noChangeAspect="1" noChangeArrowheads="1"/>
          </p:cNvPicPr>
          <p:nvPr/>
        </p:nvPicPr>
        <p:blipFill>
          <a:blip r:embed="rId4" cstate="print">
            <a:extLst>
              <a:ext uri="{28A0092B-C50C-407E-A947-70E740481C1C}">
                <a14:useLocalDpi xmlns:a14="http://schemas.microsoft.com/office/drawing/2010/main" xmlns=""/>
              </a:ext>
            </a:extLst>
          </a:blip>
          <a:srcRect b="10130"/>
          <a:stretch>
            <a:fillRect/>
          </a:stretch>
        </p:blipFill>
        <p:spPr bwMode="auto">
          <a:xfrm>
            <a:off x="3059832" y="2420888"/>
            <a:ext cx="1645568" cy="1656184"/>
          </a:xfrm>
          <a:prstGeom prst="rect">
            <a:avLst/>
          </a:prstGeom>
          <a:noFill/>
          <a:ln>
            <a:solidFill>
              <a:srgbClr val="002060"/>
            </a:solidFill>
          </a:ln>
        </p:spPr>
      </p:pic>
      <p:sp>
        <p:nvSpPr>
          <p:cNvPr id="7" name="TextBox 6"/>
          <p:cNvSpPr txBox="1"/>
          <p:nvPr/>
        </p:nvSpPr>
        <p:spPr>
          <a:xfrm>
            <a:off x="3556634" y="4072422"/>
            <a:ext cx="768993" cy="307777"/>
          </a:xfrm>
          <a:prstGeom prst="rect">
            <a:avLst/>
          </a:prstGeom>
          <a:noFill/>
        </p:spPr>
        <p:txBody>
          <a:bodyPr wrap="none" rtlCol="0">
            <a:spAutoFit/>
          </a:bodyPr>
          <a:lstStyle/>
          <a:p>
            <a:pPr rtl="0"/>
            <a:r>
              <a:rPr lang="fr-FR" sz="1400">
                <a:solidFill>
                  <a:schemeClr val="tx2"/>
                </a:solidFill>
              </a:rPr>
              <a:t>Figure 2</a:t>
            </a:r>
            <a:endParaRPr lang="en-US" sz="1400" dirty="0">
              <a:solidFill>
                <a:schemeClr val="tx2"/>
              </a:solidFill>
            </a:endParaRPr>
          </a:p>
        </p:txBody>
      </p:sp>
      <p:grpSp>
        <p:nvGrpSpPr>
          <p:cNvPr id="13" name="Gruppo 12" descr="figure with prevalence rate and reference"/>
          <p:cNvGrpSpPr/>
          <p:nvPr/>
        </p:nvGrpSpPr>
        <p:grpSpPr>
          <a:xfrm>
            <a:off x="539552" y="4509120"/>
            <a:ext cx="4320480" cy="867871"/>
            <a:chOff x="323528" y="5085184"/>
            <a:chExt cx="4320480" cy="867871"/>
          </a:xfrm>
        </p:grpSpPr>
        <p:sp>
          <p:nvSpPr>
            <p:cNvPr id="11" name="CasellaDiTesto 10"/>
            <p:cNvSpPr txBox="1"/>
            <p:nvPr/>
          </p:nvSpPr>
          <p:spPr>
            <a:xfrm>
              <a:off x="971600" y="5085184"/>
              <a:ext cx="2969531" cy="369332"/>
            </a:xfrm>
            <a:prstGeom prst="rect">
              <a:avLst/>
            </a:prstGeom>
            <a:noFill/>
          </p:spPr>
          <p:txBody>
            <a:bodyPr wrap="none" rtlCol="0">
              <a:spAutoFit/>
            </a:bodyPr>
            <a:lstStyle/>
            <a:p>
              <a:pPr rtl="0"/>
              <a:r>
                <a:rPr lang="fr-FR" b="1">
                  <a:solidFill>
                    <a:schemeClr val="tx2"/>
                  </a:solidFill>
                </a:rPr>
                <a:t>Prévalence : 0,76 pour 100.000 </a:t>
              </a:r>
              <a:endParaRPr lang="en-US" b="1" dirty="0">
                <a:solidFill>
                  <a:schemeClr val="tx2"/>
                </a:solidFill>
              </a:endParaRPr>
            </a:p>
          </p:txBody>
        </p:sp>
        <p:sp>
          <p:nvSpPr>
            <p:cNvPr id="12" name="Rettangolo 11"/>
            <p:cNvSpPr/>
            <p:nvPr/>
          </p:nvSpPr>
          <p:spPr>
            <a:xfrm>
              <a:off x="323528" y="5445224"/>
              <a:ext cx="4320480" cy="507831"/>
            </a:xfrm>
            <a:prstGeom prst="rect">
              <a:avLst/>
            </a:prstGeom>
          </p:spPr>
          <p:txBody>
            <a:bodyPr wrap="square" rtlCol="0">
              <a:spAutoFit/>
            </a:bodyPr>
            <a:lstStyle/>
            <a:p>
              <a:pPr rtl="0"/>
              <a:r>
                <a:rPr lang="fr-FR" sz="900">
                  <a:solidFill>
                    <a:schemeClr val="tx2"/>
                  </a:solidFill>
                </a:rPr>
                <a:t>Feldkamp ML et al. Cloacal exstrophy: an epidemiologic study from the International Clearinghouse for Birth Defects Surveillance and Research [Exstrophie cloacale : une étude épidémiologique de l’Organisation internationale des systèmes de surveillance des anomalies congénitales]. </a:t>
              </a:r>
            </a:p>
            <a:p>
              <a:pPr rtl="0"/>
              <a:r>
                <a:rPr lang="fr-FR" sz="900">
                  <a:solidFill>
                    <a:schemeClr val="tx2"/>
                  </a:solidFill>
                </a:rPr>
                <a:t>Am J Med Genet C Semin Med Genet. 2011 Nov 15;157C(4):333-43.</a:t>
              </a:r>
              <a:endParaRPr lang="en-US" sz="900" dirty="0">
                <a:solidFill>
                  <a:schemeClr val="tx2"/>
                </a:solidFill>
              </a:endParaRPr>
            </a:p>
          </p:txBody>
        </p:sp>
      </p:grpSp>
      <p:grpSp>
        <p:nvGrpSpPr>
          <p:cNvPr id="14" name="Gruppo 13" descr="illustration of OEIS complex"/>
          <p:cNvGrpSpPr/>
          <p:nvPr/>
        </p:nvGrpSpPr>
        <p:grpSpPr>
          <a:xfrm>
            <a:off x="5436096" y="1628800"/>
            <a:ext cx="3024336" cy="2313548"/>
            <a:chOff x="5436096" y="1628800"/>
            <a:chExt cx="3024336" cy="2313548"/>
          </a:xfrm>
        </p:grpSpPr>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454097" y="1628800"/>
              <a:ext cx="3006334" cy="1944216"/>
            </a:xfrm>
            <a:prstGeom prst="rect">
              <a:avLst/>
            </a:prstGeom>
            <a:noFill/>
            <a:ln w="9525">
              <a:solidFill>
                <a:srgbClr val="002060"/>
              </a:solidFill>
              <a:miter lim="800000"/>
              <a:headEnd/>
              <a:tailEnd/>
            </a:ln>
          </p:spPr>
        </p:pic>
        <p:sp>
          <p:nvSpPr>
            <p:cNvPr id="10" name="Rettangolo 9"/>
            <p:cNvSpPr/>
            <p:nvPr/>
          </p:nvSpPr>
          <p:spPr>
            <a:xfrm>
              <a:off x="5436096" y="3573016"/>
              <a:ext cx="3024336" cy="369332"/>
            </a:xfrm>
            <a:prstGeom prst="rect">
              <a:avLst/>
            </a:prstGeom>
          </p:spPr>
          <p:txBody>
            <a:bodyPr wrap="square" rtlCol="0">
              <a:spAutoFit/>
            </a:bodyPr>
            <a:lstStyle/>
            <a:p>
              <a:pPr rtl="0"/>
              <a:r>
                <a:rPr lang="fr-FR" sz="900">
                  <a:solidFill>
                    <a:schemeClr val="tx2"/>
                  </a:solidFill>
                </a:rPr>
                <a:t>Feldkamp ML et al. Am J Med Genet C Semin Med Genet. 2011 Nov 15;157C(4):333-43.</a:t>
              </a:r>
              <a:endParaRPr lang="it-IT" sz="900" dirty="0">
                <a:solidFill>
                  <a:schemeClr val="tx2"/>
                </a:solidFill>
              </a:endParaRPr>
            </a:p>
          </p:txBody>
        </p:sp>
      </p:grpSp>
      <p:sp>
        <p:nvSpPr>
          <p:cNvPr id="4" name="Rettangolo 3"/>
          <p:cNvSpPr/>
          <p:nvPr/>
        </p:nvSpPr>
        <p:spPr>
          <a:xfrm>
            <a:off x="5220072" y="4077072"/>
            <a:ext cx="3707904" cy="1938992"/>
          </a:xfrm>
          <a:prstGeom prst="rect">
            <a:avLst/>
          </a:prstGeom>
        </p:spPr>
        <p:txBody>
          <a:bodyPr wrap="square" rtlCol="0">
            <a:spAutoFit/>
          </a:bodyPr>
          <a:lstStyle/>
          <a:p>
            <a:pPr rtl="0"/>
            <a:r>
              <a:rPr lang="fr-FR" sz="1600" b="1" dirty="0">
                <a:solidFill>
                  <a:schemeClr val="tx2"/>
                </a:solidFill>
              </a:rPr>
              <a:t>Qualifié de syndrome d’OEIS (en anglais) :</a:t>
            </a:r>
          </a:p>
          <a:p>
            <a:pPr rtl="0"/>
            <a:r>
              <a:rPr lang="fr-FR" sz="1600" b="1" dirty="0" err="1">
                <a:solidFill>
                  <a:schemeClr val="tx2"/>
                </a:solidFill>
              </a:rPr>
              <a:t>O</a:t>
            </a:r>
            <a:r>
              <a:rPr lang="fr-FR" sz="1400" dirty="0" err="1">
                <a:solidFill>
                  <a:schemeClr val="tx2"/>
                </a:solidFill>
              </a:rPr>
              <a:t>mphalocèle</a:t>
            </a:r>
            <a:endParaRPr lang="fr-FR" sz="1400" dirty="0">
              <a:solidFill>
                <a:schemeClr val="tx2"/>
              </a:solidFill>
            </a:endParaRPr>
          </a:p>
          <a:p>
            <a:pPr rtl="0"/>
            <a:r>
              <a:rPr lang="fr-FR" sz="1600" b="1" dirty="0">
                <a:solidFill>
                  <a:schemeClr val="tx2"/>
                </a:solidFill>
              </a:rPr>
              <a:t>E</a:t>
            </a:r>
            <a:r>
              <a:rPr lang="fr-FR" sz="1400" dirty="0">
                <a:solidFill>
                  <a:schemeClr val="tx2"/>
                </a:solidFill>
              </a:rPr>
              <a:t>xstrophie vésicale ou cloacale</a:t>
            </a:r>
          </a:p>
          <a:p>
            <a:pPr rtl="0"/>
            <a:r>
              <a:rPr lang="fr-FR" sz="1600" b="1" dirty="0">
                <a:solidFill>
                  <a:schemeClr val="tx2"/>
                </a:solidFill>
              </a:rPr>
              <a:t>I</a:t>
            </a:r>
            <a:r>
              <a:rPr lang="fr-FR" sz="1400" dirty="0">
                <a:solidFill>
                  <a:schemeClr val="tx2"/>
                </a:solidFill>
              </a:rPr>
              <a:t>mperforation anale</a:t>
            </a:r>
          </a:p>
          <a:p>
            <a:pPr rtl="0"/>
            <a:r>
              <a:rPr lang="fr-FR" sz="1400" b="1" dirty="0">
                <a:solidFill>
                  <a:schemeClr val="tx2"/>
                </a:solidFill>
              </a:rPr>
              <a:t>A</a:t>
            </a:r>
            <a:r>
              <a:rPr lang="fr-FR" sz="1400" dirty="0">
                <a:solidFill>
                  <a:schemeClr val="tx2"/>
                </a:solidFill>
              </a:rPr>
              <a:t>nomalies</a:t>
            </a:r>
            <a:r>
              <a:rPr lang="fr-FR" sz="1400" b="1" dirty="0">
                <a:solidFill>
                  <a:schemeClr val="tx2"/>
                </a:solidFill>
              </a:rPr>
              <a:t> </a:t>
            </a:r>
            <a:r>
              <a:rPr lang="fr-FR" sz="1400" dirty="0">
                <a:solidFill>
                  <a:schemeClr val="tx2"/>
                </a:solidFill>
              </a:rPr>
              <a:t>Spinales</a:t>
            </a:r>
          </a:p>
          <a:p>
            <a:pPr rtl="0"/>
            <a:r>
              <a:rPr lang="fr-FR" sz="1400" dirty="0">
                <a:solidFill>
                  <a:schemeClr val="tx2"/>
                </a:solidFill>
              </a:rPr>
              <a:t>pour simplifier les composants communs observés chez les nourrissons présentant une exstrophie cloacale</a:t>
            </a:r>
            <a:endParaRPr lang="en-US" sz="1400" dirty="0">
              <a:solidFill>
                <a:schemeClr val="tx2"/>
              </a:solidFill>
            </a:endParaRPr>
          </a:p>
        </p:txBody>
      </p:sp>
      <p:sp>
        <p:nvSpPr>
          <p:cNvPr id="8" name="Rettangolo 7"/>
          <p:cNvSpPr/>
          <p:nvPr/>
        </p:nvSpPr>
        <p:spPr>
          <a:xfrm>
            <a:off x="539552" y="6055196"/>
            <a:ext cx="3586880" cy="230832"/>
          </a:xfrm>
          <a:prstGeom prst="rect">
            <a:avLst/>
          </a:prstGeom>
        </p:spPr>
        <p:txBody>
          <a:bodyPr wrap="square" rtlCol="0">
            <a:spAutoFit/>
          </a:bodyPr>
          <a:lstStyle/>
          <a:p>
            <a:pPr rtl="0"/>
            <a:r>
              <a:rPr lang="fr-FR" sz="900" dirty="0">
                <a:solidFill>
                  <a:schemeClr val="tx2"/>
                </a:solidFill>
              </a:rPr>
              <a:t>Figure 1 avec l'aimable autorisation de http://cai.md.chula.ac.th/lesson/atlas/N/ImgBig/</a:t>
            </a:r>
            <a:endParaRPr lang="en-US" sz="900" dirty="0">
              <a:solidFill>
                <a:schemeClr val="tx2"/>
              </a:solidFill>
            </a:endParaRPr>
          </a:p>
        </p:txBody>
      </p:sp>
      <p:sp>
        <p:nvSpPr>
          <p:cNvPr id="5" name="Rectangle 4"/>
          <p:cNvSpPr/>
          <p:nvPr/>
        </p:nvSpPr>
        <p:spPr>
          <a:xfrm>
            <a:off x="4021211" y="6055196"/>
            <a:ext cx="4608512" cy="230832"/>
          </a:xfrm>
          <a:prstGeom prst="rect">
            <a:avLst/>
          </a:prstGeom>
        </p:spPr>
        <p:txBody>
          <a:bodyPr wrap="square" rtlCol="0">
            <a:spAutoFit/>
          </a:bodyPr>
          <a:lstStyle/>
          <a:p>
            <a:pPr lvl="0" rtl="0"/>
            <a:r>
              <a:rPr lang="fr-FR" sz="900">
                <a:solidFill>
                  <a:schemeClr val="tx2"/>
                </a:solidFill>
              </a:rPr>
              <a:t>Figure 2 avec l'aimable autorisation de http://pediatricimaging.wikispaces.com/Smith-001-Cloacal+Exstrophy</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err="1">
                <a:solidFill>
                  <a:schemeClr val="tx2"/>
                </a:solidFill>
                <a:latin typeface="Calibri" pitchFamily="34" charset="0"/>
              </a:rPr>
              <a:t>Omphalocèle</a:t>
            </a:r>
            <a:r>
              <a:rPr lang="fr-FR" sz="1100" b="1" dirty="0">
                <a:solidFill>
                  <a:schemeClr val="tx2"/>
                </a:solidFill>
                <a:latin typeface="Calibri" pitchFamily="34" charset="0"/>
              </a:rPr>
              <a:t>                                                                                                                     					 </a:t>
            </a:r>
            <a:r>
              <a:rPr lang="fr-FR" sz="1000" dirty="0">
                <a:solidFill>
                  <a:schemeClr val="tx2"/>
                </a:solidFill>
                <a:latin typeface="Calibri" pitchFamily="34" charset="0"/>
              </a:rPr>
              <a:t>| </a:t>
            </a:r>
            <a:fld id="{4F5FC554-56D4-46C3-91CC-42DA98CF391D}" type="slidenum">
              <a:rPr lang="en-US" sz="1000">
                <a:solidFill>
                  <a:schemeClr val="tx2"/>
                </a:solidFill>
                <a:latin typeface="Calibri" pitchFamily="34" charset="0"/>
              </a:rPr>
              <a:pPr>
                <a:defRPr/>
              </a:pPr>
              <a:t>9</a:t>
            </a:fld>
            <a:endParaRPr lang="en-US" sz="1000" dirty="0">
              <a:solidFill>
                <a:schemeClr val="tx2"/>
              </a:solidFill>
              <a:latin typeface="Calibri" pitchFamily="34" charset="0"/>
            </a:endParaRPr>
          </a:p>
        </p:txBody>
      </p:sp>
      <p:sp>
        <p:nvSpPr>
          <p:cNvPr id="5" name="Titolo 1"/>
          <p:cNvSpPr>
            <a:spLocks noGrp="1"/>
          </p:cNvSpPr>
          <p:nvPr>
            <p:ph type="title"/>
          </p:nvPr>
        </p:nvSpPr>
        <p:spPr>
          <a:xfrm>
            <a:off x="539552" y="269776"/>
            <a:ext cx="8229600" cy="1143000"/>
          </a:xfrm>
        </p:spPr>
        <p:txBody>
          <a:bodyPr rtlCol="0" anchor="ctr">
            <a:normAutofit/>
          </a:bodyPr>
          <a:lstStyle/>
          <a:p>
            <a:pPr rtl="0"/>
            <a:r>
              <a:rPr lang="fr-FR" b="1">
                <a:solidFill>
                  <a:schemeClr val="tx2"/>
                </a:solidFill>
              </a:rPr>
              <a:t>Syndrome du « Limb body wall complex »</a:t>
            </a:r>
            <a:endParaRPr lang="en-US" b="1" dirty="0">
              <a:solidFill>
                <a:schemeClr val="tx2"/>
              </a:solidFill>
            </a:endParaRPr>
          </a:p>
        </p:txBody>
      </p:sp>
      <p:grpSp>
        <p:nvGrpSpPr>
          <p:cNvPr id="8" name="Group 7" descr="pictures of limb body wall complex"/>
          <p:cNvGrpSpPr/>
          <p:nvPr/>
        </p:nvGrpSpPr>
        <p:grpSpPr>
          <a:xfrm>
            <a:off x="539552" y="1551579"/>
            <a:ext cx="7956128" cy="3974945"/>
            <a:chOff x="671102" y="1551579"/>
            <a:chExt cx="7956128" cy="3974945"/>
          </a:xfrm>
        </p:grpSpPr>
        <p:pic>
          <p:nvPicPr>
            <p:cNvPr id="12" name="Picture 11" descr="picture of limb body wall complex"/>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1102" y="1559445"/>
              <a:ext cx="2604754" cy="3019029"/>
            </a:xfrm>
            <a:prstGeom prst="rect">
              <a:avLst/>
            </a:prstGeom>
          </p:spPr>
        </p:pic>
        <p:pic>
          <p:nvPicPr>
            <p:cNvPr id="10" name="Immagine 11" descr="picture of limb body wall complex"/>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3671192" y="1556792"/>
              <a:ext cx="2359561" cy="2725486"/>
            </a:xfrm>
            <a:prstGeom prst="rect">
              <a:avLst/>
            </a:prstGeom>
            <a:ln>
              <a:solidFill>
                <a:srgbClr val="002060"/>
              </a:solidFill>
            </a:ln>
          </p:spPr>
        </p:pic>
        <p:pic>
          <p:nvPicPr>
            <p:cNvPr id="9" name="Immagine 10" descr="picture of limb body wall complex"/>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384666" y="1551579"/>
              <a:ext cx="2242564" cy="3603742"/>
            </a:xfrm>
            <a:prstGeom prst="rect">
              <a:avLst/>
            </a:prstGeom>
            <a:ln>
              <a:solidFill>
                <a:srgbClr val="002060"/>
              </a:solidFill>
            </a:ln>
          </p:spPr>
        </p:pic>
        <p:sp>
          <p:nvSpPr>
            <p:cNvPr id="11" name="Rettangolo 13"/>
            <p:cNvSpPr/>
            <p:nvPr/>
          </p:nvSpPr>
          <p:spPr>
            <a:xfrm>
              <a:off x="3540858" y="5157192"/>
              <a:ext cx="4572000" cy="369332"/>
            </a:xfrm>
            <a:prstGeom prst="rect">
              <a:avLst/>
            </a:prstGeom>
          </p:spPr>
          <p:txBody>
            <a:bodyPr rtlCol="0">
              <a:spAutoFit/>
            </a:bodyPr>
            <a:lstStyle/>
            <a:p>
              <a:pPr rtl="0"/>
              <a:r>
                <a:rPr lang="fr-FR" sz="900">
                  <a:solidFill>
                    <a:schemeClr val="tx2"/>
                  </a:solidFill>
                </a:rPr>
                <a:t>Photo reproduite avec l’autorisation de : Jones LK, Jones CM, del Campo M. Smith’s Recognizable Patterns of Human Malformations [Profils reconnaissables de malformations humaines]. Elsevier Saunders. 2013 </a:t>
              </a:r>
              <a:endParaRPr lang="en-US" sz="900" dirty="0">
                <a:solidFill>
                  <a:schemeClr val="tx2"/>
                </a:solidFill>
              </a:endParaRPr>
            </a:p>
          </p:txBody>
        </p:sp>
      </p:grpSp>
      <p:sp>
        <p:nvSpPr>
          <p:cNvPr id="6" name="CasellaDiTesto 12"/>
          <p:cNvSpPr txBox="1"/>
          <p:nvPr/>
        </p:nvSpPr>
        <p:spPr>
          <a:xfrm>
            <a:off x="362323" y="5810028"/>
            <a:ext cx="8568952" cy="492443"/>
          </a:xfrm>
          <a:prstGeom prst="rect">
            <a:avLst/>
          </a:prstGeom>
          <a:noFill/>
        </p:spPr>
        <p:txBody>
          <a:bodyPr wrap="square" rtlCol="0">
            <a:spAutoFit/>
          </a:bodyPr>
          <a:lstStyle/>
          <a:p>
            <a:pPr rtl="0"/>
            <a:r>
              <a:rPr lang="fr-FR" sz="1300" b="1" dirty="0">
                <a:solidFill>
                  <a:schemeClr val="tx2"/>
                </a:solidFill>
              </a:rPr>
              <a:t>Malformation thoracique et/ou </a:t>
            </a:r>
            <a:r>
              <a:rPr lang="fr-FR" sz="1300" b="1" dirty="0" err="1">
                <a:solidFill>
                  <a:schemeClr val="tx2"/>
                </a:solidFill>
              </a:rPr>
              <a:t>abdominoschisis</a:t>
            </a:r>
            <a:r>
              <a:rPr lang="fr-FR" sz="1300" b="1" dirty="0">
                <a:solidFill>
                  <a:schemeClr val="tx2"/>
                </a:solidFill>
              </a:rPr>
              <a:t> et des membres, fréquemment associées avec une </a:t>
            </a:r>
            <a:r>
              <a:rPr lang="fr-FR" sz="1300" b="1" dirty="0" err="1">
                <a:solidFill>
                  <a:schemeClr val="tx2"/>
                </a:solidFill>
              </a:rPr>
              <a:t>exencéphalie</a:t>
            </a:r>
            <a:r>
              <a:rPr lang="fr-FR" sz="1300" b="1" dirty="0">
                <a:solidFill>
                  <a:schemeClr val="tx2"/>
                </a:solidFill>
              </a:rPr>
              <a:t>/un </a:t>
            </a:r>
            <a:r>
              <a:rPr lang="fr-FR" sz="1300" b="1" dirty="0" err="1">
                <a:solidFill>
                  <a:schemeClr val="tx2"/>
                </a:solidFill>
              </a:rPr>
              <a:t>encéphalocèle</a:t>
            </a:r>
            <a:r>
              <a:rPr lang="fr-FR" sz="1300" b="1" dirty="0">
                <a:solidFill>
                  <a:schemeClr val="tx2"/>
                </a:solidFill>
              </a:rPr>
              <a:t> atypique et des fentes faciales atypiques ; haute fréquence de malformations associées</a:t>
            </a:r>
            <a:endParaRPr lang="en-US" sz="1300" b="1" dirty="0">
              <a:solidFill>
                <a:schemeClr val="tx2"/>
              </a:solidFill>
            </a:endParaRPr>
          </a:p>
        </p:txBody>
      </p:sp>
    </p:spTree>
    <p:extLst>
      <p:ext uri="{BB962C8B-B14F-4D97-AF65-F5344CB8AC3E}">
        <p14:creationId xmlns:p14="http://schemas.microsoft.com/office/powerpoint/2010/main" xmlns="" val="3999694016"/>
      </p:ext>
    </p:extLst>
  </p:cSld>
  <p:clrMapOvr>
    <a:masterClrMapping/>
  </p:clrMapOvr>
  <p:transition>
    <p:fade/>
  </p:transition>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TotalTime>
  <Words>1184</Words>
  <Application>Microsoft Office PowerPoint</Application>
  <PresentationFormat>Affichage à l'écran (4:3)</PresentationFormat>
  <Paragraphs>171</Paragraphs>
  <Slides>12</Slides>
  <Notes>12</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NCHHSTP_PPT_dark(</vt:lpstr>
      <vt:lpstr>Office Theme</vt:lpstr>
      <vt:lpstr>Principales caractéristiques cliniques et de développement</vt:lpstr>
      <vt:lpstr>Caractéristiques épidémiologiques principales</vt:lpstr>
      <vt:lpstr>Diagnostic</vt:lpstr>
      <vt:lpstr>Variabilité de la taille, du contenu et du site</vt:lpstr>
      <vt:lpstr>Conseils pour la déclaration de cas</vt:lpstr>
      <vt:lpstr>ICD-10 RCPCH Liste et codification de  l’omphalocèle</vt:lpstr>
      <vt:lpstr>Pentalogie de Cantrell </vt:lpstr>
      <vt:lpstr>Exstrophie cloacale</vt:lpstr>
      <vt:lpstr>Syndrome du « Limb body wall complex »</vt:lpstr>
      <vt:lpstr>ICD-10 RCPCH Liste et codification des  Anomalies de l’abdomen et de la paroi thoracique antérieure</vt:lpstr>
      <vt:lpstr>Conseils relatifs à la codification</vt:lpstr>
      <vt:lpstr>Des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Jude</cp:lastModifiedBy>
  <cp:revision>268</cp:revision>
  <dcterms:created xsi:type="dcterms:W3CDTF">2013-09-20T07:41:20Z</dcterms:created>
  <dcterms:modified xsi:type="dcterms:W3CDTF">2016-06-23T11:56:49Z</dcterms:modified>
</cp:coreProperties>
</file>