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Lst>
  <p:notesMasterIdLst>
    <p:notesMasterId r:id="rId17"/>
  </p:notesMasterIdLst>
  <p:sldIdLst>
    <p:sldId id="354" r:id="rId3"/>
    <p:sldId id="355" r:id="rId4"/>
    <p:sldId id="321" r:id="rId5"/>
    <p:sldId id="348" r:id="rId6"/>
    <p:sldId id="319" r:id="rId7"/>
    <p:sldId id="345" r:id="rId8"/>
    <p:sldId id="349" r:id="rId9"/>
    <p:sldId id="339" r:id="rId10"/>
    <p:sldId id="350" r:id="rId11"/>
    <p:sldId id="334" r:id="rId12"/>
    <p:sldId id="351" r:id="rId13"/>
    <p:sldId id="352" r:id="rId14"/>
    <p:sldId id="353" r:id="rId15"/>
    <p:sldId id="343" r:id="rId1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93" autoAdjust="0"/>
    <p:restoredTop sz="70296" autoAdjust="0"/>
  </p:normalViewPr>
  <p:slideViewPr>
    <p:cSldViewPr>
      <p:cViewPr varScale="1">
        <p:scale>
          <a:sx n="57" d="100"/>
          <a:sy n="57" d="100"/>
        </p:scale>
        <p:origin x="134" y="48"/>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1901BA-AE5C-46F0-9131-1BF8C71BB0A4}" type="datetimeFigureOut">
              <a:rPr lang="it-IT" smtClean="0"/>
              <a:pPr/>
              <a:t>04/01/2017</a:t>
            </a:fld>
            <a:endParaRPr lang="es-ES"/>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1FF01C-BD9D-44A6-9902-0DD383E02C4A}" type="slidenum">
              <a:rPr lang="it-IT" smtClean="0"/>
              <a:pPr/>
              <a:t>‹#›</a:t>
            </a:fld>
            <a:endParaRPr lang="es-ES"/>
          </a:p>
        </p:txBody>
      </p:sp>
    </p:spTree>
    <p:extLst>
      <p:ext uri="{BB962C8B-B14F-4D97-AF65-F5344CB8AC3E}">
        <p14:creationId xmlns:p14="http://schemas.microsoft.com/office/powerpoint/2010/main" val="1574513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Esta presentación es sobre el onfalocele. Probablemente ya escucharon la presentación sobre la gastrosquisis, y aquí encontrarán temas de conversación que son importantes para ambos defectos.</a:t>
            </a:r>
            <a:endParaRPr lang="es-E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1</a:t>
            </a:fld>
            <a:endParaRPr lang="es-ES"/>
          </a:p>
        </p:txBody>
      </p:sp>
    </p:spTree>
    <p:extLst>
      <p:ext uri="{BB962C8B-B14F-4D97-AF65-F5344CB8AC3E}">
        <p14:creationId xmlns:p14="http://schemas.microsoft.com/office/powerpoint/2010/main" val="1678405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i="0" strike="noStrike" dirty="0" smtClean="0"/>
              <a:t>El complejo de extrofia cloacal es un patrón poco frecuente de malformaciones (su prevalencia varía desde 1 de cada 200 000 hasta 1 de cada 400 000 nacimientos) que se caracteriza por un espectro de anomalías que incluye onfalocele, extrofia de la cloaca, ano imperforado, separación fálica con epispadias, diástasis púbica y defectos en la columna vertebral.  Esta afección también se conoce como complejo OEIS, aun cuando este puede presentar extrofia de la vejiga o extrofia de la cloaca.</a:t>
            </a:r>
            <a:endParaRPr lang="es-ES" b="0" i="0" strike="noStrike"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10</a:t>
            </a:fld>
            <a:endParaRPr lang="es-ES"/>
          </a:p>
        </p:txBody>
      </p:sp>
    </p:spTree>
    <p:extLst>
      <p:ext uri="{BB962C8B-B14F-4D97-AF65-F5344CB8AC3E}">
        <p14:creationId xmlns:p14="http://schemas.microsoft.com/office/powerpoint/2010/main" val="980549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Se trata de una anomalía compleja que incluye defectos de la pared abdominal lateral, defectos por reducción de extremidades y, en ocasiones, defectos del tubo neural, defectos cardiacos y otras anomalías.</a:t>
            </a:r>
            <a:endParaRPr lang="es-E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11</a:t>
            </a:fld>
            <a:endParaRPr lang="es-ES"/>
          </a:p>
        </p:txBody>
      </p:sp>
    </p:spTree>
    <p:extLst>
      <p:ext uri="{BB962C8B-B14F-4D97-AF65-F5344CB8AC3E}">
        <p14:creationId xmlns:p14="http://schemas.microsoft.com/office/powerpoint/2010/main" val="1225025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dirty="0" smtClean="0"/>
              <a:t>Esta diapositiva muestra los códigos de la CIE-10 RCPCH para algunas anomalías que pueden presentarse en las afecciones descritas anteriormente.</a:t>
            </a:r>
            <a:endParaRPr lang="es-ES" b="0"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12</a:t>
            </a:fld>
            <a:endParaRPr lang="es-ES"/>
          </a:p>
        </p:txBody>
      </p:sp>
    </p:spTree>
    <p:extLst>
      <p:ext uri="{BB962C8B-B14F-4D97-AF65-F5344CB8AC3E}">
        <p14:creationId xmlns:p14="http://schemas.microsoft.com/office/powerpoint/2010/main" val="2169220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0" dirty="0" smtClean="0">
                <a:solidFill>
                  <a:schemeClr val="tx2"/>
                </a:solidFill>
              </a:rPr>
              <a:t>Tengan en cuenta que el onfalocele, la gastrosquisis, el abdomen en ciruela pasa; la ectopia cordis y las anormalidades de la pared torácica anterior; la extrofia de la vejiga y la extrofia cloacal tienen sus propios códigos. El complejo OEIS, el complejo extremidad-pared corporal y la pentalogía de Cantrell no tienen sus propios códigos y se pueden codificar con el genérico Q87.8 (</a:t>
            </a:r>
            <a:r>
              <a:rPr lang="es-ES" b="0" i="1" dirty="0" smtClean="0">
                <a:solidFill>
                  <a:schemeClr val="tx2"/>
                </a:solidFill>
              </a:rPr>
              <a:t>otros </a:t>
            </a:r>
            <a:r>
              <a:rPr lang="es-ES" b="0" i="1" u="sng" dirty="0" smtClean="0">
                <a:solidFill>
                  <a:schemeClr val="tx2"/>
                </a:solidFill>
              </a:rPr>
              <a:t>síndromes</a:t>
            </a:r>
            <a:r>
              <a:rPr lang="es-ES" b="0" i="1" dirty="0" smtClean="0">
                <a:solidFill>
                  <a:schemeClr val="tx2"/>
                </a:solidFill>
              </a:rPr>
              <a:t> de malformaciones congénitas especificados, no clasificados en otra parte</a:t>
            </a:r>
            <a:r>
              <a:rPr lang="es-ES" b="0" dirty="0" smtClean="0">
                <a:solidFill>
                  <a:schemeClr val="tx2"/>
                </a:solidFill>
              </a:rPr>
              <a:t>) con una extensión local específica o agregando los códigos del OMIM o de la lista del portal Orphanet. Si no se confirmó el diagnóstico de onfalocele, se debe usar el código Q79.5.</a:t>
            </a:r>
            <a:endParaRPr lang="es-ES" sz="1200" b="0" dirty="0" smtClean="0">
              <a:solidFill>
                <a:schemeClr val="tx2"/>
              </a:solidFill>
            </a:endParaRPr>
          </a:p>
        </p:txBody>
      </p:sp>
      <p:sp>
        <p:nvSpPr>
          <p:cNvPr id="4" name="Slide Number Placeholder 3"/>
          <p:cNvSpPr>
            <a:spLocks noGrp="1"/>
          </p:cNvSpPr>
          <p:nvPr>
            <p:ph type="sldNum" sz="quarter" idx="10"/>
          </p:nvPr>
        </p:nvSpPr>
        <p:spPr/>
        <p:txBody>
          <a:bodyPr/>
          <a:lstStyle/>
          <a:p>
            <a:fld id="{D61FF01C-BD9D-44A6-9902-0DD383E02C4A}" type="slidenum">
              <a:rPr lang="it-IT" smtClean="0"/>
              <a:pPr/>
              <a:t>13</a:t>
            </a:fld>
            <a:endParaRPr lang="es-ES"/>
          </a:p>
        </p:txBody>
      </p:sp>
    </p:spTree>
    <p:extLst>
      <p:ext uri="{BB962C8B-B14F-4D97-AF65-F5344CB8AC3E}">
        <p14:creationId xmlns:p14="http://schemas.microsoft.com/office/powerpoint/2010/main" val="1533714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Muchas gracias por escuchar esta presentación. Esperamos que la hayan disfrutado. Si tienen preguntas, por favor envíen un mensaje por correo electrónico a centre@icbdsr.org o a </a:t>
            </a:r>
            <a:r>
              <a:rPr lang="es-ES" smtClean="0"/>
              <a:t>birthdefectscount@cdc.gov.</a:t>
            </a:r>
            <a:endParaRPr lang="es-ES" dirty="0" smtClean="0"/>
          </a:p>
        </p:txBody>
      </p:sp>
      <p:sp>
        <p:nvSpPr>
          <p:cNvPr id="4" name="Slide Number Placeholder 3"/>
          <p:cNvSpPr>
            <a:spLocks noGrp="1"/>
          </p:cNvSpPr>
          <p:nvPr>
            <p:ph type="sldNum" sz="quarter" idx="10"/>
          </p:nvPr>
        </p:nvSpPr>
        <p:spPr/>
        <p:txBody>
          <a:bodyPr/>
          <a:lstStyle/>
          <a:p>
            <a:fld id="{D61FF01C-BD9D-44A6-9902-0DD383E02C4A}" type="slidenum">
              <a:rPr lang="it-IT" smtClean="0">
                <a:solidFill>
                  <a:prstClr val="black"/>
                </a:solidFill>
              </a:rPr>
              <a:pPr/>
              <a:t>14</a:t>
            </a:fld>
            <a:endParaRPr lang="es-ES">
              <a:solidFill>
                <a:prstClr val="black"/>
              </a:solidFill>
            </a:endParaRPr>
          </a:p>
        </p:txBody>
      </p:sp>
    </p:spTree>
    <p:extLst>
      <p:ext uri="{BB962C8B-B14F-4D97-AF65-F5344CB8AC3E}">
        <p14:creationId xmlns:p14="http://schemas.microsoft.com/office/powerpoint/2010/main" val="2310739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mtClean="0"/>
              <a:t>Al final de esta presentación, ustedes podrán hacer lo siguiente:</a:t>
            </a:r>
          </a:p>
          <a:p>
            <a:r>
              <a:rPr lang="es-ES" smtClean="0"/>
              <a:t>Describir algunas características clínicas del onfalocele, entender algunas características epidemiológicas del onfalocele, aprender algunos consejos para la codificación y la notificación, y ser capaces de reconocer las diferencias entre la gastrosquisis y el onfalocele.</a:t>
            </a:r>
          </a:p>
          <a:p>
            <a:endParaRPr lang="es-E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2</a:t>
            </a:fld>
            <a:endParaRPr lang="es-ES"/>
          </a:p>
        </p:txBody>
      </p:sp>
    </p:spTree>
    <p:extLst>
      <p:ext uri="{BB962C8B-B14F-4D97-AF65-F5344CB8AC3E}">
        <p14:creationId xmlns:p14="http://schemas.microsoft.com/office/powerpoint/2010/main" val="852843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es-ES" b="0" dirty="0" smtClean="0">
                <a:effectLst/>
              </a:rPr>
              <a:t>Durante la 6.</a:t>
            </a:r>
            <a:r>
              <a:rPr lang="es-ES" b="0" baseline="30000" dirty="0" smtClean="0">
                <a:effectLst/>
              </a:rPr>
              <a:t>a</a:t>
            </a:r>
            <a:r>
              <a:rPr lang="es-ES" b="0" dirty="0" smtClean="0">
                <a:effectLst/>
              </a:rPr>
              <a:t> semana de desarrollo, el intestino medio pasa por una herniación fisiológica a través del ombligo momento en el cual ocurre la rotación y elongación intestinal. Aproximadamente, entre la 10.</a:t>
            </a:r>
            <a:r>
              <a:rPr lang="es-ES" b="0" baseline="30000" dirty="0" smtClean="0">
                <a:effectLst/>
              </a:rPr>
              <a:t>a</a:t>
            </a:r>
            <a:r>
              <a:rPr lang="es-ES" b="0" dirty="0" smtClean="0">
                <a:effectLst/>
              </a:rPr>
              <a:t> y 12.</a:t>
            </a:r>
            <a:r>
              <a:rPr lang="es-ES" b="0" baseline="30000" dirty="0" smtClean="0">
                <a:effectLst/>
              </a:rPr>
              <a:t>a</a:t>
            </a:r>
            <a:r>
              <a:rPr lang="es-ES" b="0" dirty="0" smtClean="0">
                <a:effectLst/>
              </a:rPr>
              <a:t> semana, el intestino medio regresa a la cavidad abdominal donde se ubica en su posición anatómica normal. El onfalocele representa una alteración en este proceso, pero se desconoce el mecanismo exacto mediante el cual ocurre.</a:t>
            </a:r>
          </a:p>
          <a:p>
            <a:endParaRPr lang="es-ES" b="0" dirty="0" smtClean="0">
              <a:effectLst/>
            </a:endParaRPr>
          </a:p>
          <a:p>
            <a:r>
              <a:rPr lang="es-ES" b="0" dirty="0" smtClean="0"/>
              <a:t>Los bebés con onfalocele a menudo tienen otros defectos de nacimiento, incluidas anormalidades cromosómicas como la trisomía 18 y 13, y otros síndromes o complejos. </a:t>
            </a:r>
            <a:r>
              <a:rPr lang="es-ES" dirty="0" smtClean="0"/>
              <a:t>Algunos ejemplos de síndromes asociados al onfalocele son el síndrome de </a:t>
            </a:r>
            <a:r>
              <a:rPr lang="es-ES" dirty="0" err="1" smtClean="0"/>
              <a:t>Beckwith-Wiedemann</a:t>
            </a:r>
            <a:r>
              <a:rPr lang="es-ES" dirty="0" smtClean="0"/>
              <a:t>, que es un trastorno congénito del crecimiento que se caracteriza por un tamaño corporal grande, una lengua grande (</a:t>
            </a:r>
            <a:r>
              <a:rPr lang="es-ES" dirty="0" err="1" smtClean="0"/>
              <a:t>macroglosia</a:t>
            </a:r>
            <a:r>
              <a:rPr lang="es-ES" dirty="0" smtClean="0"/>
              <a:t>) y órganos abdominales grandes, entre otras anomalías. El síndrome de </a:t>
            </a:r>
            <a:r>
              <a:rPr lang="es-ES" b="0" strike="noStrike" baseline="0" dirty="0" smtClean="0"/>
              <a:t>Donnai-Barrow</a:t>
            </a:r>
            <a:r>
              <a:rPr lang="es-ES" dirty="0" smtClean="0"/>
              <a:t>, que es un síndrome raro y a menudo grave de malformación congénita múltiple, con dimorfismo facial típico, manifestaciones oculares, pérdida auditiva, agenesia del cuerpo calloso y discapacidad intelectual variable.</a:t>
            </a:r>
            <a:r>
              <a:rPr lang="es-ES" b="0" baseline="0" dirty="0" smtClean="0"/>
              <a:t> Y el síndrome de Fryns, que es otra afección genética que se caracteriza por una hernia diafragmática congénita, dedos de las manos y los pies cortos y gruesos, y rasgos faciales distintivos.</a:t>
            </a:r>
          </a:p>
          <a:p>
            <a:endParaRPr lang="es-ES" sz="1200" b="0" baseline="0" noProof="0" dirty="0" smtClean="0">
              <a:solidFill>
                <a:srgbClr val="002060"/>
              </a:solidFill>
            </a:endParaRPr>
          </a:p>
        </p:txBody>
      </p:sp>
      <p:sp>
        <p:nvSpPr>
          <p:cNvPr id="4" name="Segnaposto numero diapositiva 3"/>
          <p:cNvSpPr>
            <a:spLocks noGrp="1"/>
          </p:cNvSpPr>
          <p:nvPr>
            <p:ph type="sldNum" sz="quarter" idx="10"/>
          </p:nvPr>
        </p:nvSpPr>
        <p:spPr/>
        <p:txBody>
          <a:bodyPr/>
          <a:lstStyle/>
          <a:p>
            <a:fld id="{D61FF01C-BD9D-44A6-9902-0DD383E02C4A}" type="slidenum">
              <a:rPr lang="it-IT" smtClean="0"/>
              <a:pPr/>
              <a:t>3</a:t>
            </a:fld>
            <a:endParaRPr lang="es-ES"/>
          </a:p>
        </p:txBody>
      </p:sp>
    </p:spTree>
    <p:extLst>
      <p:ext uri="{BB962C8B-B14F-4D97-AF65-F5344CB8AC3E}">
        <p14:creationId xmlns:p14="http://schemas.microsoft.com/office/powerpoint/2010/main" val="1991437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0" baseline="0" dirty="0" smtClean="0"/>
              <a:t>El onfalocele ocurre en aproximadamente 3 de cada 10 000 nacimientos vivos. Su clasificación errónea como gastrosquisis, extrofia cloacal, complejo extremidad-pared corporal, y la inclusión o exclusión de las interrupciones voluntarias del embarazo por anomalías congénitas contribuyen a la variabilidad en la prevalencia observada del onfalocele. Se observa una prevalencia más alta del onfalocele entre los negros no hispanos, mientras que hay una prevalencia más baja entre los asiáticos. Se ha asociado un mayor riesgo de onfalocele a la diabetes pregestacional y a la obesidad, y —aunque sin evidencia sólida— a la insuficiencia de ácido fólico.</a:t>
            </a:r>
            <a:endParaRPr lang="es-ES" b="0" dirty="0" smtClean="0"/>
          </a:p>
        </p:txBody>
      </p:sp>
      <p:sp>
        <p:nvSpPr>
          <p:cNvPr id="4" name="Slide Number Placeholder 3"/>
          <p:cNvSpPr>
            <a:spLocks noGrp="1"/>
          </p:cNvSpPr>
          <p:nvPr>
            <p:ph type="sldNum" sz="quarter" idx="10"/>
          </p:nvPr>
        </p:nvSpPr>
        <p:spPr/>
        <p:txBody>
          <a:bodyPr/>
          <a:lstStyle/>
          <a:p>
            <a:fld id="{D61FF01C-BD9D-44A6-9902-0DD383E02C4A}" type="slidenum">
              <a:rPr lang="it-IT" smtClean="0"/>
              <a:pPr/>
              <a:t>4</a:t>
            </a:fld>
            <a:endParaRPr lang="es-ES"/>
          </a:p>
        </p:txBody>
      </p:sp>
    </p:spTree>
    <p:extLst>
      <p:ext uri="{BB962C8B-B14F-4D97-AF65-F5344CB8AC3E}">
        <p14:creationId xmlns:p14="http://schemas.microsoft.com/office/powerpoint/2010/main" val="3907687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0" dirty="0" smtClean="0">
                <a:solidFill>
                  <a:schemeClr val="tx2"/>
                </a:solidFill>
              </a:rPr>
              <a:t>El onfalocele es, por lo general, fácilmente diagnosticado al hacerle un examen físico al recién nacido luego del parto. </a:t>
            </a:r>
            <a:r>
              <a:rPr lang="es-ES" sz="1200" b="0" baseline="0" dirty="0" smtClean="0">
                <a:solidFill>
                  <a:schemeClr val="tx2"/>
                </a:solidFill>
              </a:rPr>
              <a:t>Sin embargo, es necesario hacer una evaluación cuidadosa para distinguir el onfalocele de la hernia umbilical, la gastrosquisis, la pentalogía de Cantrell, la extrofia cloacal y el complejo extremidad-pared corporal.</a:t>
            </a:r>
            <a:r>
              <a:rPr lang="es-ES" sz="1200" b="0" dirty="0" smtClean="0">
                <a:solidFill>
                  <a:schemeClr val="tx2"/>
                </a:solidFill>
              </a:rPr>
              <a:t> Debido a que puede ser difícil distinguir el onfalocele de la gastrosquisis en una ecografía prenatal, todos los diagnósticos prenatales deben confirmarse posnatalmente.</a:t>
            </a:r>
            <a:endParaRPr lang="es-ES" sz="1200" b="0" kern="1200" dirty="0" smtClean="0">
              <a:solidFill>
                <a:schemeClr val="tx2"/>
              </a:solidFill>
              <a:latin typeface="+mn-lt"/>
              <a:ea typeface="+mn-ea"/>
              <a:cs typeface="+mn-cs"/>
            </a:endParaRPr>
          </a:p>
        </p:txBody>
      </p:sp>
      <p:sp>
        <p:nvSpPr>
          <p:cNvPr id="4" name="Slide Number Placeholder 3"/>
          <p:cNvSpPr>
            <a:spLocks noGrp="1"/>
          </p:cNvSpPr>
          <p:nvPr>
            <p:ph type="sldNum" sz="quarter" idx="10"/>
          </p:nvPr>
        </p:nvSpPr>
        <p:spPr/>
        <p:txBody>
          <a:bodyPr/>
          <a:lstStyle/>
          <a:p>
            <a:fld id="{D61FF01C-BD9D-44A6-9902-0DD383E02C4A}" type="slidenum">
              <a:rPr lang="it-IT" smtClean="0"/>
              <a:pPr/>
              <a:t>5</a:t>
            </a:fld>
            <a:endParaRPr lang="es-ES"/>
          </a:p>
        </p:txBody>
      </p:sp>
    </p:spTree>
    <p:extLst>
      <p:ext uri="{BB962C8B-B14F-4D97-AF65-F5344CB8AC3E}">
        <p14:creationId xmlns:p14="http://schemas.microsoft.com/office/powerpoint/2010/main" val="1244028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dirty="0" smtClean="0"/>
              <a:t>El tamaño del onfalocele varía desde pequeño (de menos de 4 cm de diámetro) hasta mediano (de 4 a 6 cm) y gigante (de más de 6 cm). Los de tamaño pequeño y mediano son más comunes que los gigantes. El contenido también varía. Los onfaloceles pequeños y medianos tienden a tener solamente los intestinos herniados, mientras que los gigantes tienen, por lo general, los intestinos y los órganos intrabdominales herniados. Generalmente, la ubicación del onfalocele es central, pero en casos poco frecuentes puede ser alta y de manera excepcional se presenta en una posición baja. </a:t>
            </a:r>
            <a:endParaRPr lang="es-ES" b="0"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6</a:t>
            </a:fld>
            <a:endParaRPr lang="es-ES"/>
          </a:p>
        </p:txBody>
      </p:sp>
    </p:spTree>
    <p:extLst>
      <p:ext uri="{BB962C8B-B14F-4D97-AF65-F5344CB8AC3E}">
        <p14:creationId xmlns:p14="http://schemas.microsoft.com/office/powerpoint/2010/main" val="1300944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b="0" dirty="0" smtClean="0"/>
              <a:t>Cuando reporten un caso de onfalocele en el formulario de recolección de datos, asegúrense de describir el defecto y especificar </a:t>
            </a:r>
            <a:r>
              <a:rPr lang="es-ES" b="0" baseline="0" dirty="0" smtClean="0">
                <a:solidFill>
                  <a:schemeClr val="tx2"/>
                </a:solidFill>
              </a:rPr>
              <a:t>los órganos herniados fuera del abdomen. Describan el estado del cordón umbilical y si la membrana que recubre los órganos herniados está rota. </a:t>
            </a:r>
            <a:r>
              <a:rPr lang="es-ES" b="0" dirty="0" smtClean="0">
                <a:solidFill>
                  <a:schemeClr val="tx2"/>
                </a:solidFill>
              </a:rPr>
              <a:t>Si fuera posible, hay que tomar una fotografía. Si hubiera malformaciones adicionales, hay que describirlas, así como los procedimientos que se usen para su evaluación. También se debe indicar si se ha consultado a un genetista clínico.</a:t>
            </a:r>
          </a:p>
        </p:txBody>
      </p:sp>
      <p:sp>
        <p:nvSpPr>
          <p:cNvPr id="4" name="Slide Number Placeholder 3"/>
          <p:cNvSpPr>
            <a:spLocks noGrp="1"/>
          </p:cNvSpPr>
          <p:nvPr>
            <p:ph type="sldNum" sz="quarter" idx="10"/>
          </p:nvPr>
        </p:nvSpPr>
        <p:spPr/>
        <p:txBody>
          <a:bodyPr/>
          <a:lstStyle/>
          <a:p>
            <a:fld id="{D61FF01C-BD9D-44A6-9902-0DD383E02C4A}" type="slidenum">
              <a:rPr lang="it-IT" smtClean="0"/>
              <a:pPr/>
              <a:t>7</a:t>
            </a:fld>
            <a:endParaRPr lang="es-ES"/>
          </a:p>
        </p:txBody>
      </p:sp>
    </p:spTree>
    <p:extLst>
      <p:ext uri="{BB962C8B-B14F-4D97-AF65-F5344CB8AC3E}">
        <p14:creationId xmlns:p14="http://schemas.microsoft.com/office/powerpoint/2010/main" val="3989999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mtClean="0"/>
              <a:t>Esta diapositiva muestra los códigos de la CIE-10 para el onfalocele junto con los códigos para los síndromes asociados y los diagnósticos diferenciales.</a:t>
            </a:r>
            <a:endParaRPr lang="es-ES" dirty="0" smtClean="0"/>
          </a:p>
        </p:txBody>
      </p:sp>
      <p:sp>
        <p:nvSpPr>
          <p:cNvPr id="4" name="Slide Number Placeholder 3"/>
          <p:cNvSpPr>
            <a:spLocks noGrp="1"/>
          </p:cNvSpPr>
          <p:nvPr>
            <p:ph type="sldNum" sz="quarter" idx="10"/>
          </p:nvPr>
        </p:nvSpPr>
        <p:spPr/>
        <p:txBody>
          <a:bodyPr/>
          <a:lstStyle/>
          <a:p>
            <a:fld id="{D61FF01C-BD9D-44A6-9902-0DD383E02C4A}" type="slidenum">
              <a:rPr lang="it-IT" smtClean="0"/>
              <a:pPr/>
              <a:t>8</a:t>
            </a:fld>
            <a:endParaRPr lang="es-ES"/>
          </a:p>
        </p:txBody>
      </p:sp>
    </p:spTree>
    <p:extLst>
      <p:ext uri="{BB962C8B-B14F-4D97-AF65-F5344CB8AC3E}">
        <p14:creationId xmlns:p14="http://schemas.microsoft.com/office/powerpoint/2010/main" val="400099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0" dirty="0" smtClean="0"/>
              <a:t>La pentalogía de Cantrell es un patrón de malformaciones congénito poco frecuente, que se caracteriza por una combinación de defectos que afectan la línea media superior de la pared abdominal, el esternón, el diafragma, el pericardio y el corazón. La pentalogía de Cantrell se presenta con distintos grados de gravedad y puede causar complicaciones graves, potencialmente mortales. La mayoría de los bebés no presenta todos los defectos y el trastorno puede variar de una persona a otra de manera significativa. Se desconoce la causa exacta de la pentalogía de Cantrell. La mayoría de los casos son esporádicos.</a:t>
            </a:r>
          </a:p>
          <a:p>
            <a:endParaRPr lang="es-ES" b="0" dirty="0" smtClean="0"/>
          </a:p>
        </p:txBody>
      </p:sp>
      <p:sp>
        <p:nvSpPr>
          <p:cNvPr id="4" name="Slide Number Placeholder 3"/>
          <p:cNvSpPr>
            <a:spLocks noGrp="1"/>
          </p:cNvSpPr>
          <p:nvPr>
            <p:ph type="sldNum" sz="quarter" idx="10"/>
          </p:nvPr>
        </p:nvSpPr>
        <p:spPr/>
        <p:txBody>
          <a:bodyPr/>
          <a:lstStyle/>
          <a:p>
            <a:fld id="{D61FF01C-BD9D-44A6-9902-0DD383E02C4A}" type="slidenum">
              <a:rPr lang="it-IT" smtClean="0"/>
              <a:pPr/>
              <a:t>9</a:t>
            </a:fld>
            <a:endParaRPr lang="es-ES"/>
          </a:p>
        </p:txBody>
      </p:sp>
    </p:spTree>
    <p:extLst>
      <p:ext uri="{BB962C8B-B14F-4D97-AF65-F5344CB8AC3E}">
        <p14:creationId xmlns:p14="http://schemas.microsoft.com/office/powerpoint/2010/main" val="4165171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373494451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417971195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6F2E1B9-BE67-40C0-903E-739EA76BCF40}" type="datetimeFigureOut">
              <a:rPr lang="en-US">
                <a:solidFill>
                  <a:srgbClr val="FFC000"/>
                </a:solidFill>
              </a:rPr>
              <a:pPr/>
              <a:t>1/4/2017</a:t>
            </a:fld>
            <a:endParaRPr lang="en-US" dirty="0">
              <a:solidFill>
                <a:srgbClr val="FFC000"/>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solidFill>
                <a:srgbClr val="FFC000"/>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B036E77-E322-4B37-8F39-BE5037A080BF}" type="slidenum">
              <a:rPr lang="en-US">
                <a:solidFill>
                  <a:srgbClr val="FFC000"/>
                </a:solidFill>
              </a:rPr>
              <a:pPr/>
              <a:t>‹#›</a:t>
            </a:fld>
            <a:endParaRPr lang="en-US" dirty="0">
              <a:solidFill>
                <a:srgbClr val="FFC000"/>
              </a:solidFill>
            </a:endParaRPr>
          </a:p>
        </p:txBody>
      </p:sp>
    </p:spTree>
    <p:extLst>
      <p:ext uri="{BB962C8B-B14F-4D97-AF65-F5344CB8AC3E}">
        <p14:creationId xmlns:p14="http://schemas.microsoft.com/office/powerpoint/2010/main" val="1432609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a:xfrm>
            <a:off x="457200" y="6356350"/>
            <a:ext cx="2133600" cy="365125"/>
          </a:xfrm>
          <a:prstGeom prst="rect">
            <a:avLst/>
          </a:prstGeom>
        </p:spPr>
        <p:txBody>
          <a:bodyPr/>
          <a:lstStyle/>
          <a:p>
            <a:fld id="{D6BEBC26-E251-4A00-AB6F-9F98D9B3BB3C}" type="datetimeFigureOut">
              <a:rPr lang="it-IT" smtClean="0">
                <a:solidFill>
                  <a:srgbClr val="FFC000"/>
                </a:solidFill>
              </a:rPr>
              <a:pPr/>
              <a:t>04/01/2017</a:t>
            </a:fld>
            <a:endParaRPr lang="it-IT">
              <a:solidFill>
                <a:srgbClr val="FFC000"/>
              </a:solidFill>
            </a:endParaRPr>
          </a:p>
        </p:txBody>
      </p:sp>
      <p:sp>
        <p:nvSpPr>
          <p:cNvPr id="4" name="Segnaposto piè di pagina 3"/>
          <p:cNvSpPr>
            <a:spLocks noGrp="1"/>
          </p:cNvSpPr>
          <p:nvPr>
            <p:ph type="ftr" sz="quarter" idx="11"/>
          </p:nvPr>
        </p:nvSpPr>
        <p:spPr>
          <a:xfrm>
            <a:off x="3124200" y="6356350"/>
            <a:ext cx="2895600" cy="365125"/>
          </a:xfrm>
          <a:prstGeom prst="rect">
            <a:avLst/>
          </a:prstGeom>
        </p:spPr>
        <p:txBody>
          <a:bodyPr/>
          <a:lstStyle/>
          <a:p>
            <a:endParaRPr lang="it-IT">
              <a:solidFill>
                <a:srgbClr val="FFC000"/>
              </a:solidFill>
            </a:endParaRPr>
          </a:p>
        </p:txBody>
      </p:sp>
      <p:sp>
        <p:nvSpPr>
          <p:cNvPr id="5" name="Segnaposto numero diapositiva 4"/>
          <p:cNvSpPr>
            <a:spLocks noGrp="1"/>
          </p:cNvSpPr>
          <p:nvPr>
            <p:ph type="sldNum" sz="quarter" idx="12"/>
          </p:nvPr>
        </p:nvSpPr>
        <p:spPr>
          <a:xfrm>
            <a:off x="6553200" y="6356350"/>
            <a:ext cx="2133600" cy="365125"/>
          </a:xfrm>
          <a:prstGeom prst="rect">
            <a:avLst/>
          </a:prstGeom>
        </p:spPr>
        <p:txBody>
          <a:bodyPr/>
          <a:lstStyle/>
          <a:p>
            <a:fld id="{9CC9E959-38CA-47EE-92F6-CDE99BE44E01}" type="slidenum">
              <a:rPr lang="it-IT" smtClean="0">
                <a:solidFill>
                  <a:srgbClr val="FFC000"/>
                </a:solidFill>
              </a:rPr>
              <a:pPr/>
              <a:t>‹#›</a:t>
            </a:fld>
            <a:endParaRPr lang="it-IT">
              <a:solidFill>
                <a:srgbClr val="FFC000"/>
              </a:solidFill>
            </a:endParaRPr>
          </a:p>
        </p:txBody>
      </p:sp>
    </p:spTree>
    <p:extLst>
      <p:ext uri="{BB962C8B-B14F-4D97-AF65-F5344CB8AC3E}">
        <p14:creationId xmlns:p14="http://schemas.microsoft.com/office/powerpoint/2010/main" val="1235730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356350"/>
            <a:ext cx="2133600" cy="365125"/>
          </a:xfrm>
          <a:prstGeom prst="rect">
            <a:avLst/>
          </a:prstGeom>
        </p:spPr>
        <p:txBody>
          <a:bodyPr/>
          <a:lstStyle/>
          <a:p>
            <a:fld id="{D6BEBC26-E251-4A00-AB6F-9F98D9B3BB3C}" type="datetimeFigureOut">
              <a:rPr lang="it-IT" smtClean="0">
                <a:solidFill>
                  <a:srgbClr val="FFC000"/>
                </a:solidFill>
              </a:rPr>
              <a:pPr/>
              <a:t>04/01/2017</a:t>
            </a:fld>
            <a:endParaRPr lang="it-IT">
              <a:solidFill>
                <a:srgbClr val="FFC000"/>
              </a:solidFill>
            </a:endParaRPr>
          </a:p>
        </p:txBody>
      </p:sp>
      <p:sp>
        <p:nvSpPr>
          <p:cNvPr id="3" name="Segnaposto piè di pagina 2"/>
          <p:cNvSpPr>
            <a:spLocks noGrp="1"/>
          </p:cNvSpPr>
          <p:nvPr>
            <p:ph type="ftr" sz="quarter" idx="11"/>
          </p:nvPr>
        </p:nvSpPr>
        <p:spPr>
          <a:xfrm>
            <a:off x="3124200" y="6356350"/>
            <a:ext cx="2895600" cy="365125"/>
          </a:xfrm>
          <a:prstGeom prst="rect">
            <a:avLst/>
          </a:prstGeom>
        </p:spPr>
        <p:txBody>
          <a:bodyPr/>
          <a:lstStyle/>
          <a:p>
            <a:endParaRPr lang="it-IT">
              <a:solidFill>
                <a:srgbClr val="FFC000"/>
              </a:solidFill>
            </a:endParaRPr>
          </a:p>
        </p:txBody>
      </p:sp>
      <p:sp>
        <p:nvSpPr>
          <p:cNvPr id="4" name="Segnaposto numero diapositiva 3"/>
          <p:cNvSpPr>
            <a:spLocks noGrp="1"/>
          </p:cNvSpPr>
          <p:nvPr>
            <p:ph type="sldNum" sz="quarter" idx="12"/>
          </p:nvPr>
        </p:nvSpPr>
        <p:spPr>
          <a:xfrm>
            <a:off x="6553200" y="6356350"/>
            <a:ext cx="2133600" cy="365125"/>
          </a:xfrm>
          <a:prstGeom prst="rect">
            <a:avLst/>
          </a:prstGeom>
        </p:spPr>
        <p:txBody>
          <a:bodyPr/>
          <a:lstStyle/>
          <a:p>
            <a:fld id="{9CC9E959-38CA-47EE-92F6-CDE99BE44E01}" type="slidenum">
              <a:rPr lang="it-IT" smtClean="0">
                <a:solidFill>
                  <a:srgbClr val="FFC000"/>
                </a:solidFill>
              </a:rPr>
              <a:pPr/>
              <a:t>‹#›</a:t>
            </a:fld>
            <a:endParaRPr lang="it-IT">
              <a:solidFill>
                <a:srgbClr val="FFC000"/>
              </a:solidFill>
            </a:endParaRPr>
          </a:p>
        </p:txBody>
      </p:sp>
    </p:spTree>
    <p:extLst>
      <p:ext uri="{BB962C8B-B14F-4D97-AF65-F5344CB8AC3E}">
        <p14:creationId xmlns:p14="http://schemas.microsoft.com/office/powerpoint/2010/main" val="2691547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262106851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7065FC-B204-4ACC-8EE3-A7183EDA141E}"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33E3C-3681-4288-8CFE-E0E8E4E0DDBC}" type="slidenum">
              <a:rPr lang="en-US" smtClean="0"/>
              <a:t>‹#›</a:t>
            </a:fld>
            <a:endParaRPr lang="en-US"/>
          </a:p>
        </p:txBody>
      </p:sp>
    </p:spTree>
    <p:extLst>
      <p:ext uri="{BB962C8B-B14F-4D97-AF65-F5344CB8AC3E}">
        <p14:creationId xmlns:p14="http://schemas.microsoft.com/office/powerpoint/2010/main" val="2199642716"/>
      </p:ext>
    </p:extLst>
  </p:cSld>
  <p:clrMapOvr>
    <a:masterClrMapping/>
  </p:clrMapOvr>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F2E1B9-BE67-40C0-903E-739EA76BCF40}" type="datetimeFigureOut">
              <a:rPr lang="en-US" smtClean="0">
                <a:solidFill>
                  <a:srgbClr val="FFC000"/>
                </a:solidFill>
              </a:rPr>
              <a:pPr/>
              <a:t>1/4/2017</a:t>
            </a:fld>
            <a:endParaRPr lang="en-US" dirty="0">
              <a:solidFill>
                <a:srgbClr val="FFC000"/>
              </a:solidFill>
            </a:endParaRPr>
          </a:p>
        </p:txBody>
      </p:sp>
      <p:sp>
        <p:nvSpPr>
          <p:cNvPr id="5" name="Footer Placeholder 4"/>
          <p:cNvSpPr>
            <a:spLocks noGrp="1"/>
          </p:cNvSpPr>
          <p:nvPr>
            <p:ph type="ftr" sz="quarter" idx="11"/>
          </p:nvPr>
        </p:nvSpPr>
        <p:spPr/>
        <p:txBody>
          <a:bodyPr/>
          <a:lstStyle/>
          <a:p>
            <a:endParaRPr lang="en-US" dirty="0">
              <a:solidFill>
                <a:srgbClr val="FFC000"/>
              </a:solidFill>
            </a:endParaRPr>
          </a:p>
        </p:txBody>
      </p:sp>
      <p:sp>
        <p:nvSpPr>
          <p:cNvPr id="6" name="Slide Number Placeholder 5"/>
          <p:cNvSpPr>
            <a:spLocks noGrp="1"/>
          </p:cNvSpPr>
          <p:nvPr>
            <p:ph type="sldNum" sz="quarter" idx="12"/>
          </p:nvPr>
        </p:nvSpPr>
        <p:spPr/>
        <p:txBody>
          <a:bodyPr/>
          <a:lstStyle/>
          <a:p>
            <a:fld id="{6B036E77-E322-4B37-8F39-BE5037A080BF}" type="slidenum">
              <a:rPr lang="en-US" smtClean="0">
                <a:solidFill>
                  <a:srgbClr val="FFC000"/>
                </a:solidFill>
              </a:rPr>
              <a:pPr/>
              <a:t>‹#›</a:t>
            </a:fld>
            <a:endParaRPr lang="en-US" dirty="0">
              <a:solidFill>
                <a:srgbClr val="FFC000"/>
              </a:solidFill>
            </a:endParaRPr>
          </a:p>
        </p:txBody>
      </p:sp>
    </p:spTree>
    <p:extLst>
      <p:ext uri="{BB962C8B-B14F-4D97-AF65-F5344CB8AC3E}">
        <p14:creationId xmlns:p14="http://schemas.microsoft.com/office/powerpoint/2010/main" val="107591421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7065FC-B204-4ACC-8EE3-A7183EDA141E}"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33E3C-3681-4288-8CFE-E0E8E4E0DDBC}" type="slidenum">
              <a:rPr lang="en-US" smtClean="0"/>
              <a:t>‹#›</a:t>
            </a:fld>
            <a:endParaRPr lang="en-US"/>
          </a:p>
        </p:txBody>
      </p:sp>
    </p:spTree>
    <p:extLst>
      <p:ext uri="{BB962C8B-B14F-4D97-AF65-F5344CB8AC3E}">
        <p14:creationId xmlns:p14="http://schemas.microsoft.com/office/powerpoint/2010/main" val="428160243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7065FC-B204-4ACC-8EE3-A7183EDA141E}" type="datetimeFigureOut">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33E3C-3681-4288-8CFE-E0E8E4E0DDBC}" type="slidenum">
              <a:rPr lang="en-US" smtClean="0"/>
              <a:t>‹#›</a:t>
            </a:fld>
            <a:endParaRPr lang="en-US"/>
          </a:p>
        </p:txBody>
      </p:sp>
    </p:spTree>
    <p:extLst>
      <p:ext uri="{BB962C8B-B14F-4D97-AF65-F5344CB8AC3E}">
        <p14:creationId xmlns:p14="http://schemas.microsoft.com/office/powerpoint/2010/main" val="801038019"/>
      </p:ext>
    </p:extLst>
  </p:cSld>
  <p:clrMapOvr>
    <a:masterClrMapping/>
  </p:clrMapOvr>
  <p:timing>
    <p:tnLst>
      <p:par>
        <p:cTn id="1" dur="indefinite" restart="never" nodeType="tmRoot"/>
      </p:par>
    </p:tnLst>
  </p:timing>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7065FC-B204-4ACC-8EE3-A7183EDA141E}" type="datetimeFigureOut">
              <a:rPr lang="en-US" smtClean="0"/>
              <a:t>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133E3C-3681-4288-8CFE-E0E8E4E0DDBC}" type="slidenum">
              <a:rPr lang="en-US" smtClean="0"/>
              <a:t>‹#›</a:t>
            </a:fld>
            <a:endParaRPr lang="en-US"/>
          </a:p>
        </p:txBody>
      </p:sp>
    </p:spTree>
    <p:extLst>
      <p:ext uri="{BB962C8B-B14F-4D97-AF65-F5344CB8AC3E}">
        <p14:creationId xmlns:p14="http://schemas.microsoft.com/office/powerpoint/2010/main" val="1107524682"/>
      </p:ext>
    </p:extLst>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45713726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7065FC-B204-4ACC-8EE3-A7183EDA141E}" type="datetimeFigureOut">
              <a:rPr lang="en-US" smtClean="0"/>
              <a:t>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133E3C-3681-4288-8CFE-E0E8E4E0DDBC}" type="slidenum">
              <a:rPr lang="en-US" smtClean="0"/>
              <a:t>‹#›</a:t>
            </a:fld>
            <a:endParaRPr lang="en-US"/>
          </a:p>
        </p:txBody>
      </p:sp>
    </p:spTree>
    <p:extLst>
      <p:ext uri="{BB962C8B-B14F-4D97-AF65-F5344CB8AC3E}">
        <p14:creationId xmlns:p14="http://schemas.microsoft.com/office/powerpoint/2010/main" val="1672478418"/>
      </p:ext>
    </p:extLst>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7065FC-B204-4ACC-8EE3-A7183EDA141E}" type="datetimeFigureOut">
              <a:rPr lang="en-US" smtClean="0"/>
              <a:t>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133E3C-3681-4288-8CFE-E0E8E4E0DDBC}" type="slidenum">
              <a:rPr lang="en-US" smtClean="0"/>
              <a:t>‹#›</a:t>
            </a:fld>
            <a:endParaRPr lang="en-US"/>
          </a:p>
        </p:txBody>
      </p:sp>
    </p:spTree>
    <p:extLst>
      <p:ext uri="{BB962C8B-B14F-4D97-AF65-F5344CB8AC3E}">
        <p14:creationId xmlns:p14="http://schemas.microsoft.com/office/powerpoint/2010/main" val="3178369739"/>
      </p:ext>
    </p:extLst>
  </p:cSld>
  <p:clrMapOvr>
    <a:masterClrMapping/>
  </p:clrMapOvr>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7065FC-B204-4ACC-8EE3-A7183EDA141E}" type="datetimeFigureOut">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33E3C-3681-4288-8CFE-E0E8E4E0DDBC}" type="slidenum">
              <a:rPr lang="en-US" smtClean="0"/>
              <a:t>‹#›</a:t>
            </a:fld>
            <a:endParaRPr lang="en-US"/>
          </a:p>
        </p:txBody>
      </p:sp>
    </p:spTree>
    <p:extLst>
      <p:ext uri="{BB962C8B-B14F-4D97-AF65-F5344CB8AC3E}">
        <p14:creationId xmlns:p14="http://schemas.microsoft.com/office/powerpoint/2010/main" val="379437299"/>
      </p:ext>
    </p:extLst>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7065FC-B204-4ACC-8EE3-A7183EDA141E}" type="datetimeFigureOut">
              <a:rPr lang="en-US" smtClean="0"/>
              <a:t>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133E3C-3681-4288-8CFE-E0E8E4E0DDBC}" type="slidenum">
              <a:rPr lang="en-US" smtClean="0"/>
              <a:t>‹#›</a:t>
            </a:fld>
            <a:endParaRPr lang="en-US"/>
          </a:p>
        </p:txBody>
      </p:sp>
    </p:spTree>
    <p:extLst>
      <p:ext uri="{BB962C8B-B14F-4D97-AF65-F5344CB8AC3E}">
        <p14:creationId xmlns:p14="http://schemas.microsoft.com/office/powerpoint/2010/main" val="4124983359"/>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7065FC-B204-4ACC-8EE3-A7183EDA141E}"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33E3C-3681-4288-8CFE-E0E8E4E0DDBC}" type="slidenum">
              <a:rPr lang="en-US" smtClean="0"/>
              <a:t>‹#›</a:t>
            </a:fld>
            <a:endParaRPr lang="en-US"/>
          </a:p>
        </p:txBody>
      </p:sp>
    </p:spTree>
    <p:extLst>
      <p:ext uri="{BB962C8B-B14F-4D97-AF65-F5344CB8AC3E}">
        <p14:creationId xmlns:p14="http://schemas.microsoft.com/office/powerpoint/2010/main" val="1298798404"/>
      </p:ext>
    </p:extLst>
  </p:cSld>
  <p:clrMapOvr>
    <a:masterClrMapping/>
  </p:clrMapOvr>
  <p:timing>
    <p:tnLst>
      <p:par>
        <p:cT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7065FC-B204-4ACC-8EE3-A7183EDA141E}" type="datetimeFigureOut">
              <a:rPr lang="en-US" smtClean="0"/>
              <a:t>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133E3C-3681-4288-8CFE-E0E8E4E0DDBC}" type="slidenum">
              <a:rPr lang="en-US" smtClean="0"/>
              <a:t>‹#›</a:t>
            </a:fld>
            <a:endParaRPr lang="en-US"/>
          </a:p>
        </p:txBody>
      </p:sp>
    </p:spTree>
    <p:extLst>
      <p:ext uri="{BB962C8B-B14F-4D97-AF65-F5344CB8AC3E}">
        <p14:creationId xmlns:p14="http://schemas.microsoft.com/office/powerpoint/2010/main" val="525163613"/>
      </p:ext>
    </p:extLst>
  </p:cSld>
  <p:clrMapOvr>
    <a:masterClrMapping/>
  </p:clrMapOvr>
  <p:timing>
    <p:tnLst>
      <p:par>
        <p:cTn id="1" dur="indefinite" restart="never" nodeType="tmRoot"/>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45713726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79142630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21392099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59922251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410495231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03350776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extLst>
      <p:ext uri="{BB962C8B-B14F-4D97-AF65-F5344CB8AC3E}">
        <p14:creationId xmlns:p14="http://schemas.microsoft.com/office/powerpoint/2010/main" val="136056504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0" name="Text Placeholder 5"/>
          <p:cNvSpPr>
            <a:spLocks noGrp="1"/>
          </p:cNvSpPr>
          <p:nvPr>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extLst>
      <p:ext uri="{BB962C8B-B14F-4D97-AF65-F5344CB8AC3E}">
        <p14:creationId xmlns:p14="http://schemas.microsoft.com/office/powerpoint/2010/main" val="13278638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13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7065FC-B204-4ACC-8EE3-A7183EDA141E}" type="datetimeFigureOut">
              <a:rPr lang="en-US" smtClean="0"/>
              <a:t>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133E3C-3681-4288-8CFE-E0E8E4E0DDBC}" type="slidenum">
              <a:rPr lang="en-US" smtClean="0"/>
              <a:t>‹#›</a:t>
            </a:fld>
            <a:endParaRPr lang="en-US"/>
          </a:p>
        </p:txBody>
      </p:sp>
    </p:spTree>
    <p:extLst>
      <p:ext uri="{BB962C8B-B14F-4D97-AF65-F5344CB8AC3E}">
        <p14:creationId xmlns:p14="http://schemas.microsoft.com/office/powerpoint/2010/main" val="53517339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Lst>
  <p:transition>
    <p:fade/>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hyperlink" Target="http://www.cdc.gov/ncbddd/Spanish/birthdefects/Omphalocele.html#ref" TargetMode="External"/><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0.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3" title="logos"/>
          <p:cNvGrpSpPr/>
          <p:nvPr/>
        </p:nvGrpSpPr>
        <p:grpSpPr>
          <a:xfrm>
            <a:off x="323528" y="260648"/>
            <a:ext cx="8496944" cy="1296144"/>
            <a:chOff x="323528" y="260648"/>
            <a:chExt cx="8496944" cy="1296144"/>
          </a:xfrm>
        </p:grpSpPr>
        <p:sp>
          <p:nvSpPr>
            <p:cNvPr id="18" name="Rettangolo arrotondato 17"/>
            <p:cNvSpPr/>
            <p:nvPr/>
          </p:nvSpPr>
          <p:spPr>
            <a:xfrm>
              <a:off x="323528" y="260648"/>
              <a:ext cx="8496944" cy="12961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6" name="Immagine 6" title="CDC logo"/>
            <p:cNvPicPr>
              <a:picLocks noChangeAspect="1"/>
            </p:cNvPicPr>
            <p:nvPr/>
          </p:nvPicPr>
          <p:blipFill>
            <a:blip r:embed="rId3" cstate="print"/>
            <a:srcRect/>
            <a:stretch>
              <a:fillRect/>
            </a:stretch>
          </p:blipFill>
          <p:spPr bwMode="auto">
            <a:xfrm>
              <a:off x="467544" y="404664"/>
              <a:ext cx="2222901" cy="1052412"/>
            </a:xfrm>
            <a:prstGeom prst="rect">
              <a:avLst/>
            </a:prstGeom>
            <a:noFill/>
            <a:ln w="9525">
              <a:noFill/>
              <a:miter lim="800000"/>
              <a:headEnd/>
              <a:tailEnd/>
            </a:ln>
          </p:spPr>
        </p:pic>
        <p:pic>
          <p:nvPicPr>
            <p:cNvPr id="17" name="Picture 2" title="BD Counts logo"/>
            <p:cNvPicPr>
              <a:picLocks noChangeAspect="1" noChangeArrowheads="1"/>
            </p:cNvPicPr>
            <p:nvPr/>
          </p:nvPicPr>
          <p:blipFill>
            <a:blip r:embed="rId4" cstate="print"/>
            <a:srcRect/>
            <a:stretch>
              <a:fillRect/>
            </a:stretch>
          </p:blipFill>
          <p:spPr bwMode="auto">
            <a:xfrm>
              <a:off x="3275856" y="404663"/>
              <a:ext cx="1926696" cy="1061467"/>
            </a:xfrm>
            <a:prstGeom prst="rect">
              <a:avLst/>
            </a:prstGeom>
            <a:noFill/>
            <a:ln w="9525">
              <a:noFill/>
              <a:miter lim="800000"/>
              <a:headEnd/>
              <a:tailEnd/>
            </a:ln>
          </p:spPr>
        </p:pic>
        <p:pic>
          <p:nvPicPr>
            <p:cNvPr id="15" name="Picture 3" title="ICBDSR logo"/>
            <p:cNvPicPr>
              <a:picLocks noChangeAspect="1" noChangeArrowheads="1"/>
            </p:cNvPicPr>
            <p:nvPr/>
          </p:nvPicPr>
          <p:blipFill>
            <a:blip r:embed="rId5" cstate="print"/>
            <a:srcRect r="48190"/>
            <a:stretch>
              <a:fillRect/>
            </a:stretch>
          </p:blipFill>
          <p:spPr bwMode="auto">
            <a:xfrm>
              <a:off x="5606920" y="404664"/>
              <a:ext cx="3069536" cy="1052412"/>
            </a:xfrm>
            <a:prstGeom prst="rect">
              <a:avLst/>
            </a:prstGeom>
            <a:noFill/>
            <a:ln w="19050">
              <a:noFill/>
              <a:miter lim="800000"/>
              <a:headEnd/>
              <a:tailEnd/>
            </a:ln>
          </p:spPr>
        </p:pic>
      </p:grpSp>
      <p:sp>
        <p:nvSpPr>
          <p:cNvPr id="2050" name="Titolo 1"/>
          <p:cNvSpPr>
            <a:spLocks noGrp="1"/>
          </p:cNvSpPr>
          <p:nvPr>
            <p:ph type="ctrTitle"/>
          </p:nvPr>
        </p:nvSpPr>
        <p:spPr/>
        <p:txBody>
          <a:bodyPr/>
          <a:lstStyle/>
          <a:p>
            <a:r>
              <a:rPr lang="es-ES" sz="4000" b="1" dirty="0" smtClean="0">
                <a:solidFill>
                  <a:schemeClr val="tx2"/>
                </a:solidFill>
              </a:rPr>
              <a:t>Onfalocele</a:t>
            </a:r>
            <a:endParaRPr lang="es-ES" sz="4000" b="1" strike="sngStrike" dirty="0" smtClean="0">
              <a:solidFill>
                <a:schemeClr val="tx2"/>
              </a:solidFill>
            </a:endParaRPr>
          </a:p>
        </p:txBody>
      </p:sp>
      <p:sp>
        <p:nvSpPr>
          <p:cNvPr id="3" name="Sottotitolo 2"/>
          <p:cNvSpPr>
            <a:spLocks noGrp="1"/>
          </p:cNvSpPr>
          <p:nvPr>
            <p:ph type="subTitle" idx="1"/>
          </p:nvPr>
        </p:nvSpPr>
        <p:spPr/>
        <p:txBody>
          <a:bodyPr rtlCol="0">
            <a:normAutofit/>
          </a:bodyPr>
          <a:lstStyle/>
          <a:p>
            <a:pPr fontAlgn="auto">
              <a:spcAft>
                <a:spcPts val="0"/>
              </a:spcAft>
              <a:buFont typeface="Arial" pitchFamily="34" charset="0"/>
              <a:buNone/>
              <a:defRPr/>
            </a:pPr>
            <a:r>
              <a:rPr lang="es-ES" dirty="0" smtClean="0">
                <a:solidFill>
                  <a:schemeClr val="tx1"/>
                </a:solidFill>
              </a:rPr>
              <a:t>Presentador</a:t>
            </a:r>
            <a:endParaRPr lang="es-ES" sz="2600" dirty="0" smtClean="0">
              <a:solidFill>
                <a:schemeClr val="tx1"/>
              </a:solidFill>
            </a:endParaRPr>
          </a:p>
        </p:txBody>
      </p:sp>
    </p:spTree>
    <p:extLst>
      <p:ext uri="{BB962C8B-B14F-4D97-AF65-F5344CB8AC3E}">
        <p14:creationId xmlns:p14="http://schemas.microsoft.com/office/powerpoint/2010/main" val="2309372643"/>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chemeClr val="tx2"/>
                </a:solidFill>
                <a:latin typeface="Calibri" pitchFamily="34" charset="0"/>
              </a:rPr>
              <a:t>Onfalocele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10</a:t>
            </a:fld>
            <a:endParaRPr lang="es-ES" sz="1000" dirty="0">
              <a:solidFill>
                <a:schemeClr val="tx2"/>
              </a:solidFill>
              <a:latin typeface="Calibri" pitchFamily="34" charset="0"/>
              <a:cs typeface="+mn-cs"/>
            </a:endParaRPr>
          </a:p>
        </p:txBody>
      </p:sp>
      <p:sp>
        <p:nvSpPr>
          <p:cNvPr id="2" name="Titolo 1"/>
          <p:cNvSpPr>
            <a:spLocks noGrp="1"/>
          </p:cNvSpPr>
          <p:nvPr>
            <p:ph type="title"/>
          </p:nvPr>
        </p:nvSpPr>
        <p:spPr>
          <a:xfrm>
            <a:off x="457200" y="274638"/>
            <a:ext cx="8229600" cy="418058"/>
          </a:xfrm>
        </p:spPr>
        <p:txBody>
          <a:bodyPr>
            <a:normAutofit fontScale="90000"/>
          </a:bodyPr>
          <a:lstStyle/>
          <a:p>
            <a:r>
              <a:rPr lang="es-ES" sz="3200" b="1" dirty="0" smtClean="0">
                <a:solidFill>
                  <a:schemeClr val="tx2"/>
                </a:solidFill>
              </a:rPr>
              <a:t>Extrofia cloacal</a:t>
            </a:r>
            <a:endParaRPr lang="es-ES" sz="3200" b="1" dirty="0">
              <a:solidFill>
                <a:schemeClr val="tx2"/>
              </a:solidFill>
            </a:endParaRPr>
          </a:p>
        </p:txBody>
      </p:sp>
      <p:sp>
        <p:nvSpPr>
          <p:cNvPr id="3" name="CasellaDiTesto 2"/>
          <p:cNvSpPr txBox="1"/>
          <p:nvPr/>
        </p:nvSpPr>
        <p:spPr>
          <a:xfrm>
            <a:off x="399229" y="1193847"/>
            <a:ext cx="4680520" cy="830997"/>
          </a:xfrm>
          <a:prstGeom prst="rect">
            <a:avLst/>
          </a:prstGeom>
          <a:noFill/>
        </p:spPr>
        <p:txBody>
          <a:bodyPr wrap="square" rtlCol="0">
            <a:spAutoFit/>
          </a:bodyPr>
          <a:lstStyle/>
          <a:p>
            <a:pPr algn="ctr"/>
            <a:r>
              <a:rPr lang="es-ES" sz="1600" b="1" dirty="0" smtClean="0">
                <a:solidFill>
                  <a:schemeClr val="tx2"/>
                </a:solidFill>
              </a:rPr>
              <a:t>Los hallazgos más importantes de la extrofia cloacal</a:t>
            </a:r>
            <a:r>
              <a:rPr lang="es-ES" dirty="0" smtClean="0"/>
              <a:t> </a:t>
            </a:r>
          </a:p>
          <a:p>
            <a:pPr algn="ctr"/>
            <a:r>
              <a:rPr lang="es-ES" sz="1600" b="1" dirty="0" smtClean="0">
                <a:solidFill>
                  <a:schemeClr val="tx2"/>
                </a:solidFill>
              </a:rPr>
              <a:t>incluyen la extrofia de las hemivejigas</a:t>
            </a:r>
            <a:r>
              <a:rPr lang="es-ES" dirty="0" smtClean="0"/>
              <a:t> </a:t>
            </a:r>
          </a:p>
          <a:p>
            <a:pPr algn="ctr"/>
            <a:r>
              <a:rPr lang="es-ES" sz="1600" b="1" dirty="0" smtClean="0">
                <a:solidFill>
                  <a:schemeClr val="tx2"/>
                </a:solidFill>
              </a:rPr>
              <a:t>con extrusión del intestino posterior y ano imperforado</a:t>
            </a:r>
            <a:endParaRPr lang="es-ES" sz="1600" b="1" dirty="0">
              <a:solidFill>
                <a:schemeClr val="tx2"/>
              </a:solidFill>
            </a:endParaRPr>
          </a:p>
        </p:txBody>
      </p:sp>
      <p:pic>
        <p:nvPicPr>
          <p:cNvPr id="4098" name="Picture 2" descr="picture of cloacal exstrophy" title="picture"/>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40080" y="2440090"/>
            <a:ext cx="1816285" cy="1636982"/>
          </a:xfrm>
          <a:prstGeom prst="rect">
            <a:avLst/>
          </a:prstGeom>
          <a:noFill/>
          <a:ln>
            <a:solidFill>
              <a:srgbClr val="002060"/>
            </a:solidFill>
          </a:ln>
        </p:spPr>
      </p:pic>
      <p:sp>
        <p:nvSpPr>
          <p:cNvPr id="6" name="TextBox 5"/>
          <p:cNvSpPr txBox="1"/>
          <p:nvPr/>
        </p:nvSpPr>
        <p:spPr>
          <a:xfrm>
            <a:off x="1282727" y="4072423"/>
            <a:ext cx="768993" cy="307777"/>
          </a:xfrm>
          <a:prstGeom prst="rect">
            <a:avLst/>
          </a:prstGeom>
          <a:noFill/>
        </p:spPr>
        <p:txBody>
          <a:bodyPr wrap="none" rtlCol="0">
            <a:spAutoFit/>
          </a:bodyPr>
          <a:lstStyle/>
          <a:p>
            <a:r>
              <a:rPr lang="es-ES" sz="1400" dirty="0" smtClean="0">
                <a:solidFill>
                  <a:schemeClr val="tx2"/>
                </a:solidFill>
              </a:rPr>
              <a:t>Figura 1</a:t>
            </a:r>
            <a:endParaRPr lang="es-ES" sz="1400" dirty="0">
              <a:solidFill>
                <a:schemeClr val="tx2"/>
              </a:solidFill>
            </a:endParaRPr>
          </a:p>
        </p:txBody>
      </p:sp>
      <p:pic>
        <p:nvPicPr>
          <p:cNvPr id="4100" name="Picture 4" descr="picture of cloacal exstrophy" title="picture"/>
          <p:cNvPicPr>
            <a:picLocks noChangeAspect="1" noChangeArrowheads="1"/>
          </p:cNvPicPr>
          <p:nvPr/>
        </p:nvPicPr>
        <p:blipFill>
          <a:blip r:embed="rId4" cstate="print">
            <a:extLst>
              <a:ext uri="{28A0092B-C50C-407E-A947-70E740481C1C}">
                <a14:useLocalDpi xmlns:a14="http://schemas.microsoft.com/office/drawing/2010/main"/>
              </a:ext>
            </a:extLst>
          </a:blip>
          <a:srcRect b="10130"/>
          <a:stretch>
            <a:fillRect/>
          </a:stretch>
        </p:blipFill>
        <p:spPr bwMode="auto">
          <a:xfrm>
            <a:off x="3059832" y="2420888"/>
            <a:ext cx="1645568" cy="1656184"/>
          </a:xfrm>
          <a:prstGeom prst="rect">
            <a:avLst/>
          </a:prstGeom>
          <a:noFill/>
          <a:ln>
            <a:solidFill>
              <a:srgbClr val="002060"/>
            </a:solidFill>
          </a:ln>
        </p:spPr>
      </p:pic>
      <p:sp>
        <p:nvSpPr>
          <p:cNvPr id="7" name="TextBox 6"/>
          <p:cNvSpPr txBox="1"/>
          <p:nvPr/>
        </p:nvSpPr>
        <p:spPr>
          <a:xfrm>
            <a:off x="3556634" y="4072422"/>
            <a:ext cx="768993" cy="307777"/>
          </a:xfrm>
          <a:prstGeom prst="rect">
            <a:avLst/>
          </a:prstGeom>
          <a:noFill/>
        </p:spPr>
        <p:txBody>
          <a:bodyPr wrap="none" rtlCol="0">
            <a:spAutoFit/>
          </a:bodyPr>
          <a:lstStyle/>
          <a:p>
            <a:r>
              <a:rPr lang="es-ES" sz="1400" dirty="0" smtClean="0">
                <a:solidFill>
                  <a:schemeClr val="tx2"/>
                </a:solidFill>
              </a:rPr>
              <a:t>Figura 2</a:t>
            </a:r>
            <a:endParaRPr lang="es-ES" sz="1400" dirty="0">
              <a:solidFill>
                <a:schemeClr val="tx2"/>
              </a:solidFill>
            </a:endParaRPr>
          </a:p>
        </p:txBody>
      </p:sp>
      <p:grpSp>
        <p:nvGrpSpPr>
          <p:cNvPr id="13" name="Gruppo 12" descr="figure with prevalence rate and reference" title="figure"/>
          <p:cNvGrpSpPr/>
          <p:nvPr/>
        </p:nvGrpSpPr>
        <p:grpSpPr>
          <a:xfrm>
            <a:off x="539552" y="4509120"/>
            <a:ext cx="4320480" cy="867871"/>
            <a:chOff x="323528" y="5085184"/>
            <a:chExt cx="4320480" cy="867871"/>
          </a:xfrm>
        </p:grpSpPr>
        <p:sp>
          <p:nvSpPr>
            <p:cNvPr id="11" name="CasellaDiTesto 10"/>
            <p:cNvSpPr txBox="1"/>
            <p:nvPr/>
          </p:nvSpPr>
          <p:spPr>
            <a:xfrm>
              <a:off x="971600" y="5085184"/>
              <a:ext cx="2969531" cy="369332"/>
            </a:xfrm>
            <a:prstGeom prst="rect">
              <a:avLst/>
            </a:prstGeom>
            <a:noFill/>
          </p:spPr>
          <p:txBody>
            <a:bodyPr wrap="none" rtlCol="0">
              <a:spAutoFit/>
            </a:bodyPr>
            <a:lstStyle/>
            <a:p>
              <a:r>
                <a:rPr lang="es-ES" b="1" dirty="0" smtClean="0">
                  <a:solidFill>
                    <a:schemeClr val="tx2"/>
                  </a:solidFill>
                </a:rPr>
                <a:t>Prevalencia: 0.76 por cada 100 000 </a:t>
              </a:r>
              <a:endParaRPr lang="es-ES" b="1" dirty="0">
                <a:solidFill>
                  <a:schemeClr val="tx2"/>
                </a:solidFill>
              </a:endParaRPr>
            </a:p>
          </p:txBody>
        </p:sp>
        <p:sp>
          <p:nvSpPr>
            <p:cNvPr id="12" name="Rettangolo 11"/>
            <p:cNvSpPr/>
            <p:nvPr/>
          </p:nvSpPr>
          <p:spPr>
            <a:xfrm>
              <a:off x="323528" y="5445224"/>
              <a:ext cx="4320480" cy="507831"/>
            </a:xfrm>
            <a:prstGeom prst="rect">
              <a:avLst/>
            </a:prstGeom>
          </p:spPr>
          <p:txBody>
            <a:bodyPr wrap="square">
              <a:spAutoFit/>
            </a:bodyPr>
            <a:lstStyle/>
            <a:p>
              <a:r>
                <a:rPr lang="es-ES" sz="900" dirty="0" smtClean="0">
                  <a:solidFill>
                    <a:schemeClr val="tx2"/>
                  </a:solidFill>
                </a:rPr>
                <a:t>Feldkamp ML et al. Cloacal</a:t>
              </a:r>
              <a:r>
                <a:rPr lang="es-ES" smtClean="0"/>
                <a:t> </a:t>
              </a:r>
              <a:r>
                <a:rPr lang="es-ES" sz="900" dirty="0" smtClean="0">
                  <a:solidFill>
                    <a:schemeClr val="tx2"/>
                  </a:solidFill>
                </a:rPr>
                <a:t>exstrophy: an epidemiologic study from the International Clearinghouse for Birth Defects Surveillance and Research. </a:t>
              </a:r>
            </a:p>
            <a:p>
              <a:r>
                <a:rPr lang="es-ES" sz="900" dirty="0" smtClean="0">
                  <a:solidFill>
                    <a:schemeClr val="tx2"/>
                  </a:solidFill>
                </a:rPr>
                <a:t>Am J Med Genet C Semin Med Genet. 2011 Nov 15;157C(4):333-43.</a:t>
              </a:r>
              <a:endParaRPr lang="es-ES" sz="900" dirty="0">
                <a:solidFill>
                  <a:schemeClr val="tx2"/>
                </a:solidFill>
              </a:endParaRPr>
            </a:p>
          </p:txBody>
        </p:sp>
      </p:grpSp>
      <p:grpSp>
        <p:nvGrpSpPr>
          <p:cNvPr id="14" name="Gruppo 13" descr="illustration of OEIS complex" title="illustration"/>
          <p:cNvGrpSpPr/>
          <p:nvPr/>
        </p:nvGrpSpPr>
        <p:grpSpPr>
          <a:xfrm>
            <a:off x="5436096" y="1628800"/>
            <a:ext cx="3024336" cy="2313548"/>
            <a:chOff x="5436096" y="1628800"/>
            <a:chExt cx="3024336" cy="2313548"/>
          </a:xfrm>
        </p:grpSpPr>
        <p:pic>
          <p:nvPicPr>
            <p:cNvPr id="4101" name="Picture 5" descr="illustration of OEIS complex" title="illustration"/>
            <p:cNvPicPr>
              <a:picLocks noChangeAspect="1" noChangeArrowheads="1"/>
            </p:cNvPicPr>
            <p:nvPr/>
          </p:nvPicPr>
          <p:blipFill>
            <a:blip r:embed="rId5" cstate="print"/>
            <a:srcRect/>
            <a:stretch>
              <a:fillRect/>
            </a:stretch>
          </p:blipFill>
          <p:spPr bwMode="auto">
            <a:xfrm>
              <a:off x="5454097" y="1628800"/>
              <a:ext cx="3006335" cy="1944216"/>
            </a:xfrm>
            <a:prstGeom prst="rect">
              <a:avLst/>
            </a:prstGeom>
            <a:noFill/>
            <a:ln w="9525">
              <a:solidFill>
                <a:srgbClr val="002060"/>
              </a:solidFill>
              <a:miter lim="800000"/>
              <a:headEnd/>
              <a:tailEnd/>
            </a:ln>
          </p:spPr>
        </p:pic>
        <p:sp>
          <p:nvSpPr>
            <p:cNvPr id="10" name="Rettangolo 9"/>
            <p:cNvSpPr/>
            <p:nvPr/>
          </p:nvSpPr>
          <p:spPr>
            <a:xfrm>
              <a:off x="5436096" y="3573016"/>
              <a:ext cx="3024336" cy="369332"/>
            </a:xfrm>
            <a:prstGeom prst="rect">
              <a:avLst/>
            </a:prstGeom>
          </p:spPr>
          <p:txBody>
            <a:bodyPr wrap="square">
              <a:spAutoFit/>
            </a:bodyPr>
            <a:lstStyle/>
            <a:p>
              <a:r>
                <a:rPr lang="es-ES" sz="900" dirty="0" smtClean="0">
                  <a:solidFill>
                    <a:schemeClr val="tx2"/>
                  </a:solidFill>
                </a:rPr>
                <a:t>Feldkamp ML</a:t>
              </a:r>
              <a:r>
                <a:rPr lang="es-ES" smtClean="0"/>
                <a:t> </a:t>
              </a:r>
              <a:r>
                <a:rPr lang="es-ES" sz="900" dirty="0" smtClean="0">
                  <a:solidFill>
                    <a:schemeClr val="tx2"/>
                  </a:solidFill>
                </a:rPr>
                <a:t>et al. Am J Med</a:t>
              </a:r>
              <a:r>
                <a:rPr lang="es-ES" smtClean="0"/>
                <a:t> </a:t>
              </a:r>
              <a:r>
                <a:rPr lang="es-ES" sz="900" dirty="0" smtClean="0">
                  <a:solidFill>
                    <a:schemeClr val="tx2"/>
                  </a:solidFill>
                </a:rPr>
                <a:t>Genet C Semin</a:t>
              </a:r>
              <a:r>
                <a:rPr lang="es-ES" smtClean="0"/>
                <a:t> </a:t>
              </a:r>
              <a:r>
                <a:rPr lang="es-ES" sz="900" dirty="0" smtClean="0">
                  <a:solidFill>
                    <a:schemeClr val="tx2"/>
                  </a:solidFill>
                </a:rPr>
                <a:t>Med</a:t>
              </a:r>
              <a:r>
                <a:rPr lang="es-ES" smtClean="0"/>
                <a:t> </a:t>
              </a:r>
              <a:r>
                <a:rPr lang="es-ES" sz="900" dirty="0" smtClean="0">
                  <a:solidFill>
                    <a:schemeClr val="tx2"/>
                  </a:solidFill>
                </a:rPr>
                <a:t>Genet. 2011 Nov 15;157C(4):333-43.</a:t>
              </a:r>
              <a:endParaRPr lang="es-ES" sz="900" dirty="0">
                <a:solidFill>
                  <a:schemeClr val="tx2"/>
                </a:solidFill>
              </a:endParaRPr>
            </a:p>
          </p:txBody>
        </p:sp>
      </p:grpSp>
      <p:sp>
        <p:nvSpPr>
          <p:cNvPr id="4" name="Rettangolo 3"/>
          <p:cNvSpPr/>
          <p:nvPr/>
        </p:nvSpPr>
        <p:spPr>
          <a:xfrm>
            <a:off x="5436096" y="4104382"/>
            <a:ext cx="3240360" cy="1723549"/>
          </a:xfrm>
          <a:prstGeom prst="rect">
            <a:avLst/>
          </a:prstGeom>
        </p:spPr>
        <p:txBody>
          <a:bodyPr wrap="square">
            <a:spAutoFit/>
          </a:bodyPr>
          <a:lstStyle/>
          <a:p>
            <a:r>
              <a:rPr lang="es-ES" sz="1600" b="1" dirty="0" smtClean="0">
                <a:solidFill>
                  <a:schemeClr val="tx2"/>
                </a:solidFill>
              </a:rPr>
              <a:t>Llamado complejo OEIS, que son las siglas en inglés de</a:t>
            </a:r>
          </a:p>
          <a:p>
            <a:r>
              <a:rPr lang="es-ES" sz="1400" dirty="0" smtClean="0">
                <a:solidFill>
                  <a:schemeClr val="tx2"/>
                </a:solidFill>
              </a:rPr>
              <a:t>Onfalocele</a:t>
            </a:r>
          </a:p>
          <a:p>
            <a:r>
              <a:rPr lang="es-ES" sz="1400" dirty="0" smtClean="0">
                <a:solidFill>
                  <a:schemeClr val="tx2"/>
                </a:solidFill>
              </a:rPr>
              <a:t>Extrofia de la vejiga o la cloaca</a:t>
            </a:r>
          </a:p>
          <a:p>
            <a:r>
              <a:rPr lang="es-ES" sz="1400" dirty="0" smtClean="0">
                <a:solidFill>
                  <a:schemeClr val="tx2"/>
                </a:solidFill>
              </a:rPr>
              <a:t>Ano imperforado</a:t>
            </a:r>
          </a:p>
          <a:p>
            <a:r>
              <a:rPr lang="es-ES" sz="1400" dirty="0" smtClean="0">
                <a:solidFill>
                  <a:schemeClr val="tx2"/>
                </a:solidFill>
              </a:rPr>
              <a:t>Defectos de la columna vertebral</a:t>
            </a:r>
          </a:p>
          <a:p>
            <a:r>
              <a:rPr lang="es-ES" sz="1400" dirty="0" smtClean="0">
                <a:solidFill>
                  <a:schemeClr val="tx2"/>
                </a:solidFill>
              </a:rPr>
              <a:t>para simplificar los componentes que se observan comúnmente en los bebés con extrofia cloacal</a:t>
            </a:r>
            <a:endParaRPr lang="es-ES" sz="1400" dirty="0">
              <a:solidFill>
                <a:schemeClr val="tx2"/>
              </a:solidFill>
            </a:endParaRPr>
          </a:p>
        </p:txBody>
      </p:sp>
      <p:sp>
        <p:nvSpPr>
          <p:cNvPr id="8" name="Rettangolo 7"/>
          <p:cNvSpPr/>
          <p:nvPr/>
        </p:nvSpPr>
        <p:spPr>
          <a:xfrm>
            <a:off x="539552" y="6144596"/>
            <a:ext cx="3586880" cy="230832"/>
          </a:xfrm>
          <a:prstGeom prst="rect">
            <a:avLst/>
          </a:prstGeom>
        </p:spPr>
        <p:txBody>
          <a:bodyPr wrap="square">
            <a:spAutoFit/>
          </a:bodyPr>
          <a:lstStyle/>
          <a:p>
            <a:r>
              <a:rPr lang="es-ES" sz="900" dirty="0" smtClean="0">
                <a:solidFill>
                  <a:schemeClr val="tx2"/>
                </a:solidFill>
              </a:rPr>
              <a:t>Figura 1 cortesía de http://cai.md.chula.ac.th/lesson/atlas/N/ImgBig/</a:t>
            </a:r>
            <a:endParaRPr lang="es-ES" sz="900" dirty="0">
              <a:solidFill>
                <a:schemeClr val="tx2"/>
              </a:solidFill>
            </a:endParaRPr>
          </a:p>
        </p:txBody>
      </p:sp>
      <p:sp>
        <p:nvSpPr>
          <p:cNvPr id="5" name="Rectangle 4"/>
          <p:cNvSpPr/>
          <p:nvPr/>
        </p:nvSpPr>
        <p:spPr>
          <a:xfrm>
            <a:off x="4021211" y="6144596"/>
            <a:ext cx="4608512" cy="230832"/>
          </a:xfrm>
          <a:prstGeom prst="rect">
            <a:avLst/>
          </a:prstGeom>
        </p:spPr>
        <p:txBody>
          <a:bodyPr wrap="square">
            <a:spAutoFit/>
          </a:bodyPr>
          <a:lstStyle/>
          <a:p>
            <a:pPr lvl="0"/>
            <a:r>
              <a:rPr lang="es-ES" sz="900" dirty="0" smtClean="0">
                <a:solidFill>
                  <a:schemeClr val="tx2"/>
                </a:solidFill>
              </a:rPr>
              <a:t>Figura 2 cortesía de http://pediatricimaging.wikispaces.com/Smith-001-Cloacal+Exstrophy</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chemeClr val="tx2"/>
                </a:solidFill>
                <a:latin typeface="Calibri" pitchFamily="34" charset="0"/>
              </a:rPr>
              <a:t>Onfalocele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11</a:t>
            </a:fld>
            <a:endParaRPr lang="es-ES" sz="1000" dirty="0">
              <a:solidFill>
                <a:schemeClr val="tx2"/>
              </a:solidFill>
              <a:latin typeface="Calibri" pitchFamily="34" charset="0"/>
              <a:cs typeface="+mn-cs"/>
            </a:endParaRPr>
          </a:p>
        </p:txBody>
      </p:sp>
      <p:sp>
        <p:nvSpPr>
          <p:cNvPr id="5" name="Titolo 1"/>
          <p:cNvSpPr>
            <a:spLocks noGrp="1"/>
          </p:cNvSpPr>
          <p:nvPr>
            <p:ph type="title"/>
          </p:nvPr>
        </p:nvSpPr>
        <p:spPr>
          <a:xfrm>
            <a:off x="539552" y="269776"/>
            <a:ext cx="8229600" cy="1143000"/>
          </a:xfrm>
        </p:spPr>
        <p:txBody>
          <a:bodyPr anchor="ctr">
            <a:normAutofit/>
          </a:bodyPr>
          <a:lstStyle/>
          <a:p>
            <a:r>
              <a:rPr lang="es-ES" b="1" dirty="0" smtClean="0">
                <a:solidFill>
                  <a:schemeClr val="tx2"/>
                </a:solidFill>
              </a:rPr>
              <a:t>Complejo extremidad-pared corporal</a:t>
            </a:r>
            <a:endParaRPr lang="es-ES" b="1" dirty="0">
              <a:solidFill>
                <a:schemeClr val="tx2"/>
              </a:solidFill>
            </a:endParaRPr>
          </a:p>
        </p:txBody>
      </p:sp>
      <p:grpSp>
        <p:nvGrpSpPr>
          <p:cNvPr id="8" name="Group 7" descr="pictures of limb body wall complex" title="picture"/>
          <p:cNvGrpSpPr/>
          <p:nvPr/>
        </p:nvGrpSpPr>
        <p:grpSpPr>
          <a:xfrm>
            <a:off x="539552" y="1551579"/>
            <a:ext cx="7956128" cy="3974945"/>
            <a:chOff x="671102" y="1551579"/>
            <a:chExt cx="7956128" cy="3974945"/>
          </a:xfrm>
        </p:grpSpPr>
        <p:pic>
          <p:nvPicPr>
            <p:cNvPr id="12" name="Picture 11" descr="picture of limb body wall complex" title="picture"/>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1102" y="1559445"/>
              <a:ext cx="2604754" cy="3019029"/>
            </a:xfrm>
            <a:prstGeom prst="rect">
              <a:avLst/>
            </a:prstGeom>
          </p:spPr>
        </p:pic>
        <p:pic>
          <p:nvPicPr>
            <p:cNvPr id="10" name="Immagine 11" descr="picture of limb body wall complex" title="picture"/>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71192" y="1556792"/>
              <a:ext cx="2359561" cy="2725486"/>
            </a:xfrm>
            <a:prstGeom prst="rect">
              <a:avLst/>
            </a:prstGeom>
            <a:ln>
              <a:solidFill>
                <a:srgbClr val="002060"/>
              </a:solidFill>
            </a:ln>
          </p:spPr>
        </p:pic>
        <p:pic>
          <p:nvPicPr>
            <p:cNvPr id="9" name="Immagine 10" descr="picture of limb body wall complex" title="picture"/>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384666" y="1551579"/>
              <a:ext cx="2242564" cy="3603742"/>
            </a:xfrm>
            <a:prstGeom prst="rect">
              <a:avLst/>
            </a:prstGeom>
            <a:ln>
              <a:solidFill>
                <a:srgbClr val="002060"/>
              </a:solidFill>
            </a:ln>
          </p:spPr>
        </p:pic>
        <p:sp>
          <p:nvSpPr>
            <p:cNvPr id="11" name="Rettangolo 13"/>
            <p:cNvSpPr/>
            <p:nvPr/>
          </p:nvSpPr>
          <p:spPr>
            <a:xfrm>
              <a:off x="3540858" y="5157192"/>
              <a:ext cx="4572000" cy="369332"/>
            </a:xfrm>
            <a:prstGeom prst="rect">
              <a:avLst/>
            </a:prstGeom>
          </p:spPr>
          <p:txBody>
            <a:bodyPr>
              <a:spAutoFit/>
            </a:bodyPr>
            <a:lstStyle/>
            <a:p>
              <a:r>
                <a:rPr lang="es-ES" sz="900" dirty="0" smtClean="0">
                  <a:solidFill>
                    <a:schemeClr val="tx2"/>
                  </a:solidFill>
                </a:rPr>
                <a:t>Fotos cortesía de Jones LK, Jones CM, del Campo M. Smith’s Recognizable Patterns of Human Malformations. Elsevier Saunders. 2013 </a:t>
              </a:r>
              <a:endParaRPr lang="es-ES" sz="900" dirty="0">
                <a:solidFill>
                  <a:schemeClr val="tx2"/>
                </a:solidFill>
              </a:endParaRPr>
            </a:p>
          </p:txBody>
        </p:sp>
      </p:grpSp>
      <p:sp>
        <p:nvSpPr>
          <p:cNvPr id="6" name="CasellaDiTesto 12"/>
          <p:cNvSpPr txBox="1"/>
          <p:nvPr/>
        </p:nvSpPr>
        <p:spPr>
          <a:xfrm>
            <a:off x="362323" y="5531565"/>
            <a:ext cx="8568952" cy="584775"/>
          </a:xfrm>
          <a:prstGeom prst="rect">
            <a:avLst/>
          </a:prstGeom>
          <a:noFill/>
        </p:spPr>
        <p:txBody>
          <a:bodyPr wrap="square" rtlCol="0">
            <a:spAutoFit/>
          </a:bodyPr>
          <a:lstStyle/>
          <a:p>
            <a:r>
              <a:rPr lang="es-ES" sz="1600" b="1" dirty="0" smtClean="0">
                <a:solidFill>
                  <a:schemeClr val="tx2"/>
                </a:solidFill>
              </a:rPr>
              <a:t>Toracosquisis o abdominosquisis y deficiencias en las extremidades, frecuentemente asociadas a exencefalia/encefalocele atípicos y a hendiduras faciales atípicas; alta frecuencia de malformaciones asociadas</a:t>
            </a:r>
            <a:endParaRPr lang="es-ES" sz="1600" b="1" dirty="0">
              <a:solidFill>
                <a:schemeClr val="tx2"/>
              </a:solidFill>
            </a:endParaRPr>
          </a:p>
        </p:txBody>
      </p:sp>
    </p:spTree>
    <p:extLst>
      <p:ext uri="{BB962C8B-B14F-4D97-AF65-F5344CB8AC3E}">
        <p14:creationId xmlns:p14="http://schemas.microsoft.com/office/powerpoint/2010/main" val="399969401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chemeClr val="tx2"/>
                </a:solidFill>
                <a:latin typeface="Calibri" pitchFamily="34" charset="0"/>
              </a:rPr>
              <a:t>Onfalocele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12</a:t>
            </a:fld>
            <a:endParaRPr lang="es-ES" sz="1000" dirty="0">
              <a:solidFill>
                <a:schemeClr val="tx2"/>
              </a:solidFill>
              <a:latin typeface="Calibri" pitchFamily="34" charset="0"/>
              <a:cs typeface="+mn-cs"/>
            </a:endParaRPr>
          </a:p>
        </p:txBody>
      </p:sp>
      <p:sp>
        <p:nvSpPr>
          <p:cNvPr id="5" name="Titolo 1"/>
          <p:cNvSpPr>
            <a:spLocks noGrp="1"/>
          </p:cNvSpPr>
          <p:nvPr>
            <p:ph type="title"/>
          </p:nvPr>
        </p:nvSpPr>
        <p:spPr>
          <a:xfrm>
            <a:off x="457200" y="274638"/>
            <a:ext cx="8229600" cy="778098"/>
          </a:xfrm>
        </p:spPr>
        <p:txBody>
          <a:bodyPr>
            <a:normAutofit fontScale="90000"/>
          </a:bodyPr>
          <a:lstStyle/>
          <a:p>
            <a:r>
              <a:rPr lang="es-ES" sz="3200" b="1" dirty="0" smtClean="0">
                <a:solidFill>
                  <a:schemeClr val="tx2"/>
                </a:solidFill>
              </a:rPr>
              <a:t>Lista de la CIE-10 RCPCH y codificación de los defectos de la pared abdominal y torácica anterior</a:t>
            </a:r>
          </a:p>
        </p:txBody>
      </p:sp>
      <p:sp>
        <p:nvSpPr>
          <p:cNvPr id="6" name="Segnaposto contenuto 2"/>
          <p:cNvSpPr>
            <a:spLocks noGrp="1"/>
          </p:cNvSpPr>
          <p:nvPr>
            <p:ph idx="1"/>
          </p:nvPr>
        </p:nvSpPr>
        <p:spPr>
          <a:xfrm>
            <a:off x="539552" y="1231875"/>
            <a:ext cx="8229600" cy="4191000"/>
          </a:xfrm>
        </p:spPr>
        <p:txBody>
          <a:bodyPr>
            <a:noAutofit/>
          </a:bodyPr>
          <a:lstStyle/>
          <a:p>
            <a:pPr>
              <a:buClr>
                <a:schemeClr val="tx2"/>
              </a:buClr>
              <a:buFont typeface="Arial" panose="020B0604020202020204" pitchFamily="34" charset="0"/>
              <a:buChar char="•"/>
            </a:pPr>
            <a:r>
              <a:rPr lang="es-ES" sz="1400" i="1" dirty="0" smtClean="0">
                <a:solidFill>
                  <a:schemeClr val="tx2"/>
                </a:solidFill>
              </a:rPr>
              <a:t>Q24.8 Otras malformaciones congénitas del corazón especificadas           Ectopia</a:t>
            </a:r>
            <a:r>
              <a:rPr lang="es-ES" sz="2000" dirty="0" smtClean="0"/>
              <a:t> </a:t>
            </a:r>
            <a:r>
              <a:rPr lang="es-ES" sz="1400" i="1" dirty="0" smtClean="0">
                <a:solidFill>
                  <a:schemeClr val="tx2"/>
                </a:solidFill>
              </a:rPr>
              <a:t>cordis</a:t>
            </a:r>
          </a:p>
          <a:p>
            <a:pPr>
              <a:buClr>
                <a:schemeClr val="tx2"/>
              </a:buClr>
              <a:buFont typeface="Arial" panose="020B0604020202020204" pitchFamily="34" charset="0"/>
              <a:buChar char="•"/>
            </a:pPr>
            <a:endParaRPr lang="es-ES" sz="1200" dirty="0" smtClean="0">
              <a:solidFill>
                <a:schemeClr val="tx2"/>
              </a:solidFill>
            </a:endParaRPr>
          </a:p>
          <a:p>
            <a:pPr>
              <a:buClr>
                <a:schemeClr val="tx2"/>
              </a:buClr>
              <a:buFont typeface="Arial" panose="020B0604020202020204" pitchFamily="34" charset="0"/>
              <a:buChar char="•"/>
            </a:pPr>
            <a:r>
              <a:rPr lang="es-ES" sz="1200" dirty="0" smtClean="0">
                <a:solidFill>
                  <a:schemeClr val="tx2"/>
                </a:solidFill>
              </a:rPr>
              <a:t>Q64 Otras malformaciones congénitas del aparato urinario</a:t>
            </a:r>
          </a:p>
          <a:p>
            <a:pPr>
              <a:buClr>
                <a:schemeClr val="tx2"/>
              </a:buClr>
              <a:buFont typeface="Arial" panose="020B0604020202020204" pitchFamily="34" charset="0"/>
              <a:buChar char="•"/>
            </a:pPr>
            <a:r>
              <a:rPr lang="es-ES" sz="1200" dirty="0" smtClean="0">
                <a:solidFill>
                  <a:schemeClr val="tx2"/>
                </a:solidFill>
              </a:rPr>
              <a:t>Q64.0 Epispadias      Excluye: hipospadias (Q54.-) </a:t>
            </a:r>
          </a:p>
          <a:p>
            <a:pPr>
              <a:buClr>
                <a:schemeClr val="tx2"/>
              </a:buClr>
              <a:buFont typeface="Arial" panose="020B0604020202020204" pitchFamily="34" charset="0"/>
              <a:buChar char="•"/>
            </a:pPr>
            <a:r>
              <a:rPr lang="es-ES" sz="1200" dirty="0" smtClean="0">
                <a:solidFill>
                  <a:schemeClr val="tx2"/>
                </a:solidFill>
              </a:rPr>
              <a:t>Q64.1 Extrofia de la vejiga urinaria    Ectopia</a:t>
            </a:r>
            <a:r>
              <a:rPr lang="es-ES" sz="2000" dirty="0" smtClean="0"/>
              <a:t> </a:t>
            </a:r>
            <a:r>
              <a:rPr lang="es-ES" sz="1200" dirty="0" smtClean="0">
                <a:solidFill>
                  <a:schemeClr val="tx2"/>
                </a:solidFill>
              </a:rPr>
              <a:t>vesical      Extroversión de la vejiga</a:t>
            </a:r>
          </a:p>
          <a:p>
            <a:pPr>
              <a:buClr>
                <a:schemeClr val="tx2"/>
              </a:buClr>
              <a:buFont typeface="Arial" panose="020B0604020202020204" pitchFamily="34" charset="0"/>
              <a:buChar char="•"/>
            </a:pPr>
            <a:r>
              <a:rPr lang="es-ES" sz="1600" i="1" dirty="0" smtClean="0">
                <a:solidFill>
                  <a:schemeClr val="tx2"/>
                </a:solidFill>
              </a:rPr>
              <a:t>Q64.10 Extrofia cloacal</a:t>
            </a:r>
            <a:r>
              <a:rPr lang="es-ES" sz="2000" dirty="0" smtClean="0"/>
              <a:t>    </a:t>
            </a:r>
            <a:r>
              <a:rPr lang="es-ES" sz="1600" i="1" dirty="0" smtClean="0">
                <a:solidFill>
                  <a:schemeClr val="tx2"/>
                </a:solidFill>
              </a:rPr>
              <a:t>Ectopia de la cloaca</a:t>
            </a:r>
          </a:p>
          <a:p>
            <a:pPr>
              <a:buClr>
                <a:schemeClr val="tx2"/>
              </a:buClr>
              <a:buFont typeface="Arial" panose="020B0604020202020204" pitchFamily="34" charset="0"/>
              <a:buChar char="•"/>
            </a:pPr>
            <a:endParaRPr lang="es-ES" sz="1200" dirty="0" smtClean="0">
              <a:solidFill>
                <a:schemeClr val="tx2"/>
              </a:solidFill>
            </a:endParaRPr>
          </a:p>
          <a:p>
            <a:pPr>
              <a:buClr>
                <a:schemeClr val="tx2"/>
              </a:buClr>
              <a:buFont typeface="Arial" panose="020B0604020202020204" pitchFamily="34" charset="0"/>
              <a:buChar char="•"/>
            </a:pPr>
            <a:r>
              <a:rPr lang="es-ES" sz="1200" dirty="0" smtClean="0">
                <a:solidFill>
                  <a:schemeClr val="tx2"/>
                </a:solidFill>
              </a:rPr>
              <a:t>Q76.7 Malformación congénita del esternón  Esternón deforme</a:t>
            </a:r>
          </a:p>
          <a:p>
            <a:pPr lvl="1">
              <a:buClr>
                <a:schemeClr val="tx2"/>
              </a:buClr>
              <a:buFont typeface="Arial" panose="020B0604020202020204" pitchFamily="34" charset="0"/>
              <a:buChar char="•"/>
            </a:pPr>
            <a:r>
              <a:rPr lang="es-ES" sz="900" dirty="0" smtClean="0">
                <a:solidFill>
                  <a:schemeClr val="tx2"/>
                </a:solidFill>
              </a:rPr>
              <a:t>Excluye: tórax excavado (Q67.6) tórax en quilla (Q67.7)</a:t>
            </a:r>
          </a:p>
          <a:p>
            <a:pPr>
              <a:buClr>
                <a:schemeClr val="tx2"/>
              </a:buClr>
              <a:buFont typeface="Arial" panose="020B0604020202020204" pitchFamily="34" charset="0"/>
              <a:buChar char="•"/>
            </a:pPr>
            <a:r>
              <a:rPr lang="es-ES" sz="1600" i="1" dirty="0" smtClean="0">
                <a:solidFill>
                  <a:schemeClr val="tx2"/>
                </a:solidFill>
              </a:rPr>
              <a:t>Q76.70 Ausencia congénita del esternón</a:t>
            </a:r>
          </a:p>
          <a:p>
            <a:pPr>
              <a:buClr>
                <a:schemeClr val="tx2"/>
              </a:buClr>
              <a:buFont typeface="Arial" panose="020B0604020202020204" pitchFamily="34" charset="0"/>
              <a:buChar char="•"/>
            </a:pPr>
            <a:r>
              <a:rPr lang="es-ES" sz="1600" i="1" dirty="0" smtClean="0">
                <a:solidFill>
                  <a:schemeClr val="tx2"/>
                </a:solidFill>
              </a:rPr>
              <a:t>Q76.71 Esternón bífido</a:t>
            </a:r>
          </a:p>
          <a:p>
            <a:pPr>
              <a:buClr>
                <a:schemeClr val="tx2"/>
              </a:buClr>
              <a:buFont typeface="Arial" panose="020B0604020202020204" pitchFamily="34" charset="0"/>
              <a:buChar char="•"/>
            </a:pPr>
            <a:r>
              <a:rPr lang="es-ES" sz="1600" i="1" dirty="0" smtClean="0">
                <a:solidFill>
                  <a:schemeClr val="tx2"/>
                </a:solidFill>
              </a:rPr>
              <a:t>Q76.78 Otras malformaciones congénitas del esternón especificadas</a:t>
            </a:r>
          </a:p>
          <a:p>
            <a:pPr>
              <a:buClr>
                <a:schemeClr val="tx2"/>
              </a:buClr>
              <a:buFont typeface="Arial" panose="020B0604020202020204" pitchFamily="34" charset="0"/>
              <a:buChar char="•"/>
            </a:pPr>
            <a:r>
              <a:rPr lang="es-ES" sz="1200" dirty="0" smtClean="0">
                <a:solidFill>
                  <a:schemeClr val="tx2"/>
                </a:solidFill>
              </a:rPr>
              <a:t>Q76.8 Otras malformaciones congénitas del tórax óseo</a:t>
            </a:r>
          </a:p>
          <a:p>
            <a:pPr>
              <a:buClr>
                <a:schemeClr val="tx2"/>
              </a:buClr>
              <a:buFont typeface="Arial" panose="020B0604020202020204" pitchFamily="34" charset="0"/>
              <a:buChar char="•"/>
            </a:pPr>
            <a:r>
              <a:rPr lang="es-ES" sz="1200" dirty="0" smtClean="0">
                <a:solidFill>
                  <a:schemeClr val="tx2"/>
                </a:solidFill>
              </a:rPr>
              <a:t>Q76.9 Malformación congénita del tórax óseo, no especificada</a:t>
            </a:r>
          </a:p>
          <a:p>
            <a:pPr>
              <a:buClr>
                <a:schemeClr val="tx2"/>
              </a:buClr>
              <a:buFont typeface="Arial" panose="020B0604020202020204" pitchFamily="34" charset="0"/>
              <a:buChar char="•"/>
            </a:pPr>
            <a:endParaRPr lang="es-ES" sz="1200" dirty="0" smtClean="0">
              <a:solidFill>
                <a:schemeClr val="tx2"/>
              </a:solidFill>
            </a:endParaRPr>
          </a:p>
          <a:p>
            <a:pPr>
              <a:buClr>
                <a:schemeClr val="tx2"/>
              </a:buClr>
              <a:buFont typeface="Arial" panose="020B0604020202020204" pitchFamily="34" charset="0"/>
              <a:buChar char="•"/>
            </a:pPr>
            <a:r>
              <a:rPr lang="es-ES" sz="1600" b="1" dirty="0" smtClean="0">
                <a:solidFill>
                  <a:schemeClr val="tx2"/>
                </a:solidFill>
              </a:rPr>
              <a:t>Q79.2 Exónfalos    Onfalocele    Excluye: Hernia umbilical (K42.-)</a:t>
            </a:r>
          </a:p>
          <a:p>
            <a:pPr>
              <a:buClr>
                <a:schemeClr val="tx2"/>
              </a:buClr>
              <a:buFont typeface="Arial" panose="020B0604020202020204" pitchFamily="34" charset="0"/>
              <a:buChar char="•"/>
            </a:pPr>
            <a:r>
              <a:rPr lang="es-ES" sz="1600" b="1" dirty="0" smtClean="0">
                <a:solidFill>
                  <a:schemeClr val="tx2"/>
                </a:solidFill>
              </a:rPr>
              <a:t>Q79.3 Gastrosquisis</a:t>
            </a:r>
          </a:p>
          <a:p>
            <a:pPr>
              <a:buClr>
                <a:schemeClr val="tx2"/>
              </a:buClr>
              <a:buFont typeface="Arial" panose="020B0604020202020204" pitchFamily="34" charset="0"/>
              <a:buChar char="•"/>
            </a:pPr>
            <a:r>
              <a:rPr lang="es-ES" sz="1600" b="1" dirty="0" smtClean="0">
                <a:solidFill>
                  <a:schemeClr val="tx2"/>
                </a:solidFill>
              </a:rPr>
              <a:t>Q79.4 Síndrome del abdomen en ciruela pasa</a:t>
            </a:r>
          </a:p>
          <a:p>
            <a:pPr>
              <a:buClr>
                <a:schemeClr val="tx2"/>
              </a:buClr>
              <a:buFont typeface="Arial" panose="020B0604020202020204" pitchFamily="34" charset="0"/>
              <a:buChar char="•"/>
            </a:pPr>
            <a:r>
              <a:rPr lang="es-ES" sz="1600" b="1" dirty="0" smtClean="0">
                <a:solidFill>
                  <a:schemeClr val="tx2"/>
                </a:solidFill>
              </a:rPr>
              <a:t>Q79.5 Otras malformaciones congénitas de la pared abdominal</a:t>
            </a:r>
          </a:p>
          <a:p>
            <a:pPr>
              <a:buClr>
                <a:schemeClr val="tx2"/>
              </a:buClr>
              <a:buFont typeface="Arial" panose="020B0604020202020204" pitchFamily="34" charset="0"/>
              <a:buChar char="•"/>
            </a:pPr>
            <a:endParaRPr lang="es-ES" sz="1200" dirty="0" smtClean="0">
              <a:solidFill>
                <a:schemeClr val="tx2"/>
              </a:solidFill>
            </a:endParaRPr>
          </a:p>
          <a:p>
            <a:endParaRPr lang="es-ES" sz="1200" dirty="0" smtClean="0">
              <a:solidFill>
                <a:schemeClr val="tx2"/>
              </a:solidFill>
            </a:endParaRPr>
          </a:p>
          <a:p>
            <a:endParaRPr lang="es-ES" sz="1200" dirty="0" smtClean="0">
              <a:solidFill>
                <a:schemeClr val="tx2"/>
              </a:solidFill>
            </a:endParaRPr>
          </a:p>
        </p:txBody>
      </p:sp>
      <p:grpSp>
        <p:nvGrpSpPr>
          <p:cNvPr id="10" name="Gruppo 15" descr="figure indicating parts of Pentalogy of Cantrell" title="figure"/>
          <p:cNvGrpSpPr/>
          <p:nvPr/>
        </p:nvGrpSpPr>
        <p:grpSpPr>
          <a:xfrm>
            <a:off x="6958608" y="1844824"/>
            <a:ext cx="1728192" cy="2382651"/>
            <a:chOff x="6660232" y="1406389"/>
            <a:chExt cx="1728192" cy="2382651"/>
          </a:xfrm>
        </p:grpSpPr>
        <p:sp>
          <p:nvSpPr>
            <p:cNvPr id="11" name="CasellaDiTesto 8"/>
            <p:cNvSpPr txBox="1"/>
            <p:nvPr/>
          </p:nvSpPr>
          <p:spPr>
            <a:xfrm>
              <a:off x="7092280" y="2865710"/>
              <a:ext cx="1296144" cy="923330"/>
            </a:xfrm>
            <a:prstGeom prst="rect">
              <a:avLst/>
            </a:prstGeom>
            <a:noFill/>
          </p:spPr>
          <p:txBody>
            <a:bodyPr wrap="square" rtlCol="0">
              <a:spAutoFit/>
            </a:bodyPr>
            <a:lstStyle/>
            <a:p>
              <a:r>
                <a:rPr lang="es-ES" dirty="0" smtClean="0">
                  <a:solidFill>
                    <a:schemeClr val="tx2"/>
                  </a:solidFill>
                </a:rPr>
                <a:t>Parte de la pentalogía de Cantrell</a:t>
              </a:r>
              <a:endParaRPr lang="es-ES" dirty="0">
                <a:solidFill>
                  <a:schemeClr val="tx2"/>
                </a:solidFill>
              </a:endParaRPr>
            </a:p>
          </p:txBody>
        </p:sp>
        <p:cxnSp>
          <p:nvCxnSpPr>
            <p:cNvPr id="12" name="Connettore 2 10"/>
            <p:cNvCxnSpPr>
              <a:stCxn id="11" idx="0"/>
            </p:cNvCxnSpPr>
            <p:nvPr/>
          </p:nvCxnSpPr>
          <p:spPr>
            <a:xfrm flipH="1" flipV="1">
              <a:off x="6937920" y="1406389"/>
              <a:ext cx="802432" cy="145932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Connettore 2 14"/>
            <p:cNvCxnSpPr/>
            <p:nvPr/>
          </p:nvCxnSpPr>
          <p:spPr>
            <a:xfrm flipH="1">
              <a:off x="6660232" y="3789040"/>
              <a:ext cx="86409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31326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chemeClr val="tx2"/>
                </a:solidFill>
                <a:latin typeface="Calibri" pitchFamily="34" charset="0"/>
              </a:rPr>
              <a:t>Onfalocele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13</a:t>
            </a:fld>
            <a:endParaRPr lang="es-ES" sz="1000" dirty="0">
              <a:solidFill>
                <a:schemeClr val="tx2"/>
              </a:solidFill>
              <a:latin typeface="Calibri" pitchFamily="34" charset="0"/>
              <a:cs typeface="+mn-cs"/>
            </a:endParaRPr>
          </a:p>
        </p:txBody>
      </p:sp>
      <p:sp>
        <p:nvSpPr>
          <p:cNvPr id="5" name="Titolo 1"/>
          <p:cNvSpPr>
            <a:spLocks noGrp="1"/>
          </p:cNvSpPr>
          <p:nvPr>
            <p:ph type="title"/>
          </p:nvPr>
        </p:nvSpPr>
        <p:spPr>
          <a:xfrm>
            <a:off x="457200" y="274638"/>
            <a:ext cx="8229600" cy="562074"/>
          </a:xfrm>
        </p:spPr>
        <p:txBody>
          <a:bodyPr>
            <a:normAutofit/>
          </a:bodyPr>
          <a:lstStyle/>
          <a:p>
            <a:r>
              <a:rPr lang="es-ES" sz="3200" b="1" dirty="0" smtClean="0">
                <a:solidFill>
                  <a:schemeClr val="tx2"/>
                </a:solidFill>
              </a:rPr>
              <a:t>Consejos para la codificación</a:t>
            </a:r>
            <a:endParaRPr lang="es-ES" sz="3200" b="1" dirty="0">
              <a:solidFill>
                <a:schemeClr val="tx2"/>
              </a:solidFill>
            </a:endParaRPr>
          </a:p>
        </p:txBody>
      </p:sp>
      <p:sp>
        <p:nvSpPr>
          <p:cNvPr id="6" name="Segnaposto contenuto 2"/>
          <p:cNvSpPr>
            <a:spLocks noGrp="1"/>
          </p:cNvSpPr>
          <p:nvPr>
            <p:ph idx="1"/>
          </p:nvPr>
        </p:nvSpPr>
        <p:spPr>
          <a:xfrm>
            <a:off x="457200" y="1600201"/>
            <a:ext cx="8229600" cy="4191000"/>
          </a:xfrm>
        </p:spPr>
        <p:txBody>
          <a:bodyPr>
            <a:normAutofit fontScale="92500" lnSpcReduction="10000"/>
          </a:bodyPr>
          <a:lstStyle/>
          <a:p>
            <a:pPr>
              <a:spcAft>
                <a:spcPts val="1200"/>
              </a:spcAft>
              <a:buClr>
                <a:schemeClr val="tx2"/>
              </a:buClr>
              <a:buFont typeface="Arial" panose="020B0604020202020204" pitchFamily="34" charset="0"/>
              <a:buChar char="•"/>
            </a:pPr>
            <a:r>
              <a:rPr lang="es-ES" b="0" dirty="0" smtClean="0">
                <a:solidFill>
                  <a:schemeClr val="tx2"/>
                </a:solidFill>
              </a:rPr>
              <a:t>El onfalocele, la gastrosquisis, el abdomen en ciruela pasa; la ectopia</a:t>
            </a:r>
            <a:r>
              <a:rPr lang="es-ES" dirty="0" smtClean="0"/>
              <a:t> </a:t>
            </a:r>
            <a:r>
              <a:rPr lang="es-ES" b="0" dirty="0" smtClean="0">
                <a:solidFill>
                  <a:schemeClr val="tx2"/>
                </a:solidFill>
              </a:rPr>
              <a:t>cordis y las anormalidades de la pared torácica anterior; la extrofia de la vejiga y la extrofia cloacal tienen sus propios códigos.</a:t>
            </a:r>
          </a:p>
          <a:p>
            <a:pPr>
              <a:buClr>
                <a:schemeClr val="tx2"/>
              </a:buClr>
              <a:buFont typeface="Arial" panose="020B0604020202020204" pitchFamily="34" charset="0"/>
              <a:buChar char="•"/>
            </a:pPr>
            <a:r>
              <a:rPr lang="es-ES" b="0" dirty="0" smtClean="0">
                <a:solidFill>
                  <a:schemeClr val="tx2"/>
                </a:solidFill>
              </a:rPr>
              <a:t>El complejo OEIS, el complejo extremidad-pared corporal y la pentalogía de Cantrell no tienen sus propios códigos y se pueden codificar con el genérico Q87.8 (</a:t>
            </a:r>
            <a:r>
              <a:rPr lang="es-ES" b="0" i="1" dirty="0" smtClean="0">
                <a:solidFill>
                  <a:schemeClr val="tx2"/>
                </a:solidFill>
              </a:rPr>
              <a:t>otros </a:t>
            </a:r>
            <a:r>
              <a:rPr lang="es-ES" b="0" i="1" u="sng" dirty="0" smtClean="0">
                <a:solidFill>
                  <a:schemeClr val="tx2"/>
                </a:solidFill>
              </a:rPr>
              <a:t>síndromes</a:t>
            </a:r>
            <a:r>
              <a:rPr lang="es-ES" b="0" i="1" dirty="0" smtClean="0">
                <a:solidFill>
                  <a:schemeClr val="tx2"/>
                </a:solidFill>
              </a:rPr>
              <a:t> de malformaciones congénitas especificados, no clasificados en otra parte</a:t>
            </a:r>
            <a:r>
              <a:rPr lang="es-ES" b="0" dirty="0" smtClean="0">
                <a:solidFill>
                  <a:schemeClr val="tx2"/>
                </a:solidFill>
              </a:rPr>
              <a:t>) con una extensión local específica o agregando los códigos del OMIM o de la lista del portal </a:t>
            </a:r>
            <a:r>
              <a:rPr lang="es-ES" b="0" dirty="0" err="1" smtClean="0">
                <a:solidFill>
                  <a:schemeClr val="tx2"/>
                </a:solidFill>
              </a:rPr>
              <a:t>Orphanet</a:t>
            </a:r>
            <a:r>
              <a:rPr lang="es-ES" b="0" dirty="0" smtClean="0">
                <a:solidFill>
                  <a:schemeClr val="tx2"/>
                </a:solidFill>
              </a:rPr>
              <a:t>.</a:t>
            </a:r>
          </a:p>
          <a:p>
            <a:pPr>
              <a:buClr>
                <a:schemeClr val="tx2"/>
              </a:buClr>
              <a:buFont typeface="Arial" panose="020B0604020202020204" pitchFamily="34" charset="0"/>
              <a:buChar char="•"/>
            </a:pPr>
            <a:endParaRPr lang="es-ES" b="0" dirty="0" smtClean="0">
              <a:solidFill>
                <a:schemeClr val="tx2"/>
              </a:solidFill>
            </a:endParaRPr>
          </a:p>
          <a:p>
            <a:pPr>
              <a:spcAft>
                <a:spcPts val="1200"/>
              </a:spcAft>
              <a:buClr>
                <a:schemeClr val="tx2"/>
              </a:buClr>
              <a:buFont typeface="Arial" panose="020B0604020202020204" pitchFamily="34" charset="0"/>
              <a:buChar char="•"/>
            </a:pPr>
            <a:r>
              <a:rPr lang="es-ES" b="0" dirty="0" smtClean="0">
                <a:solidFill>
                  <a:schemeClr val="tx2"/>
                </a:solidFill>
              </a:rPr>
              <a:t>Si no se confirmó el diagnóstico de onfalocele, se debe usar el código Q79.5.</a:t>
            </a:r>
          </a:p>
        </p:txBody>
      </p:sp>
    </p:spTree>
    <p:extLst>
      <p:ext uri="{BB962C8B-B14F-4D97-AF65-F5344CB8AC3E}">
        <p14:creationId xmlns:p14="http://schemas.microsoft.com/office/powerpoint/2010/main" val="372623025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a:defRPr/>
            </a:pPr>
            <a:r>
              <a:rPr lang="es-ES" sz="1100" b="1" dirty="0" smtClean="0">
                <a:solidFill>
                  <a:schemeClr val="tx2"/>
                </a:solidFill>
                <a:latin typeface="Calibri" pitchFamily="34" charset="0"/>
              </a:rPr>
              <a:t>Onfalocele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rPr>
              <a:pPr>
                <a:defRPr/>
              </a:pPr>
              <a:t>14</a:t>
            </a:fld>
            <a:endParaRPr lang="es-ES" sz="1000" dirty="0">
              <a:solidFill>
                <a:schemeClr val="tx2"/>
              </a:solidFill>
              <a:latin typeface="Calibri" pitchFamily="34" charset="0"/>
            </a:endParaRPr>
          </a:p>
        </p:txBody>
      </p:sp>
      <p:sp>
        <p:nvSpPr>
          <p:cNvPr id="2" name="Titolo 1"/>
          <p:cNvSpPr>
            <a:spLocks noGrp="1"/>
          </p:cNvSpPr>
          <p:nvPr>
            <p:ph type="title"/>
          </p:nvPr>
        </p:nvSpPr>
        <p:spPr/>
        <p:txBody>
          <a:bodyPr>
            <a:normAutofit/>
          </a:bodyPr>
          <a:lstStyle/>
          <a:p>
            <a:r>
              <a:rPr lang="es-ES" sz="3200" b="1" dirty="0" smtClean="0">
                <a:solidFill>
                  <a:schemeClr val="tx2"/>
                </a:solidFill>
              </a:rPr>
              <a:t>¿Preguntas?</a:t>
            </a:r>
            <a:endParaRPr lang="es-ES" sz="3200" b="1" dirty="0">
              <a:solidFill>
                <a:schemeClr val="tx2"/>
              </a:solidFill>
            </a:endParaRPr>
          </a:p>
        </p:txBody>
      </p:sp>
      <p:sp>
        <p:nvSpPr>
          <p:cNvPr id="3" name="Rectangle 2"/>
          <p:cNvSpPr/>
          <p:nvPr/>
        </p:nvSpPr>
        <p:spPr>
          <a:xfrm>
            <a:off x="440686" y="5700454"/>
            <a:ext cx="8246114" cy="646331"/>
          </a:xfrm>
          <a:prstGeom prst="rect">
            <a:avLst/>
          </a:prstGeom>
        </p:spPr>
        <p:txBody>
          <a:bodyPr wrap="square">
            <a:spAutoFit/>
          </a:bodyPr>
          <a:lstStyle/>
          <a:p>
            <a:pPr>
              <a:defRPr/>
            </a:pPr>
            <a:r>
              <a:rPr lang="es-ES" dirty="0">
                <a:solidFill>
                  <a:schemeClr val="tx2"/>
                </a:solidFill>
              </a:rPr>
              <a:t>Si tienen preguntas, por favor envíen un mensaje por correo electrónico a centre@icbdsr.org o a birthdefectscount@cdc.gov.</a:t>
            </a:r>
          </a:p>
        </p:txBody>
      </p:sp>
      <p:pic>
        <p:nvPicPr>
          <p:cNvPr id="1029" name="Picture 5" descr="picture of question mark" title="pic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456" y="1988840"/>
            <a:ext cx="260908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07501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a:defRPr/>
            </a:pPr>
            <a:r>
              <a:rPr lang="es-ES" sz="1100" b="1" dirty="0">
                <a:solidFill>
                  <a:srgbClr val="002060"/>
                </a:solidFill>
                <a:latin typeface="Calibri" pitchFamily="34" charset="0"/>
              </a:rPr>
              <a:t>Onfalocele                                                                                                                                                            </a:t>
            </a:r>
            <a:r>
              <a:rPr lang="en-US" sz="1100" b="1" dirty="0">
                <a:solidFill>
                  <a:srgbClr val="002060"/>
                </a:solidFill>
                <a:latin typeface="Calibri" pitchFamily="34" charset="0"/>
              </a:rPr>
              <a:t>			</a:t>
            </a:r>
            <a:r>
              <a:rPr lang="es-ES" sz="1000" dirty="0" smtClean="0">
                <a:solidFill>
                  <a:srgbClr val="002060"/>
                </a:solidFill>
                <a:latin typeface="Calibri" pitchFamily="34" charset="0"/>
              </a:rPr>
              <a:t>|  </a:t>
            </a:r>
            <a:fld id="{4F5FC554-56D4-46C3-91CC-42DA98CF391D}" type="slidenum">
              <a:rPr lang="en-US" sz="1000" smtClean="0">
                <a:solidFill>
                  <a:srgbClr val="002060"/>
                </a:solidFill>
                <a:latin typeface="Calibri" pitchFamily="34" charset="0"/>
              </a:rPr>
              <a:pPr>
                <a:defRPr/>
              </a:pPr>
              <a:t>2</a:t>
            </a:fld>
            <a:endParaRPr lang="es-ES" sz="1000" dirty="0">
              <a:solidFill>
                <a:srgbClr val="002060"/>
              </a:solidFill>
              <a:latin typeface="Calibri" pitchFamily="34" charset="0"/>
            </a:endParaRPr>
          </a:p>
        </p:txBody>
      </p:sp>
      <p:sp>
        <p:nvSpPr>
          <p:cNvPr id="2" name="Title 1"/>
          <p:cNvSpPr>
            <a:spLocks noGrp="1"/>
          </p:cNvSpPr>
          <p:nvPr>
            <p:ph type="title"/>
          </p:nvPr>
        </p:nvSpPr>
        <p:spPr/>
        <p:txBody>
          <a:bodyPr>
            <a:normAutofit/>
          </a:bodyPr>
          <a:lstStyle/>
          <a:p>
            <a:r>
              <a:rPr lang="es-ES" sz="3200" b="1" dirty="0" smtClean="0">
                <a:solidFill>
                  <a:srgbClr val="0070C0"/>
                </a:solidFill>
              </a:rPr>
              <a:t>Objetivos del aprendizaje</a:t>
            </a:r>
            <a:endParaRPr lang="es-ES" sz="3200" b="1" dirty="0">
              <a:solidFill>
                <a:srgbClr val="0070C0"/>
              </a:solidFill>
            </a:endParaRPr>
          </a:p>
        </p:txBody>
      </p:sp>
      <p:sp>
        <p:nvSpPr>
          <p:cNvPr id="3" name="Content Placeholder 2"/>
          <p:cNvSpPr>
            <a:spLocks noGrp="1"/>
          </p:cNvSpPr>
          <p:nvPr>
            <p:ph idx="1"/>
          </p:nvPr>
        </p:nvSpPr>
        <p:spPr/>
        <p:txBody>
          <a:bodyPr>
            <a:normAutofit/>
          </a:bodyPr>
          <a:lstStyle/>
          <a:p>
            <a:pPr>
              <a:buClr>
                <a:schemeClr val="tx2"/>
              </a:buClr>
            </a:pPr>
            <a:r>
              <a:rPr lang="es-ES" sz="2800" dirty="0" smtClean="0">
                <a:solidFill>
                  <a:schemeClr val="tx2"/>
                </a:solidFill>
              </a:rPr>
              <a:t>Al final de esta presentación, los participantes podrán hacer lo siguiente:</a:t>
            </a:r>
          </a:p>
          <a:p>
            <a:pPr lvl="1">
              <a:buClr>
                <a:schemeClr val="tx2"/>
              </a:buClr>
              <a:buFont typeface="Arial" panose="020B0604020202020204" pitchFamily="34" charset="0"/>
              <a:buChar char="•"/>
            </a:pPr>
            <a:r>
              <a:rPr lang="es-ES" dirty="0" smtClean="0">
                <a:solidFill>
                  <a:schemeClr val="tx2"/>
                </a:solidFill>
              </a:rPr>
              <a:t>Describir las características clínicas del onfalocele</a:t>
            </a:r>
            <a:endParaRPr lang="es-ES" dirty="0" smtClean="0">
              <a:solidFill>
                <a:schemeClr val="tx2"/>
              </a:solidFill>
              <a:cs typeface="Arial" pitchFamily="34" charset="0"/>
            </a:endParaRPr>
          </a:p>
          <a:p>
            <a:pPr lvl="1">
              <a:buClr>
                <a:schemeClr val="tx2"/>
              </a:buClr>
              <a:buFont typeface="Arial" panose="020B0604020202020204" pitchFamily="34" charset="0"/>
              <a:buChar char="•"/>
            </a:pPr>
            <a:r>
              <a:rPr lang="es-ES" dirty="0">
                <a:solidFill>
                  <a:schemeClr val="tx2"/>
                </a:solidFill>
              </a:rPr>
              <a:t>Entender las principales características epidemiológicas del onfalocele</a:t>
            </a:r>
            <a:endParaRPr lang="es-ES" dirty="0" smtClean="0">
              <a:solidFill>
                <a:schemeClr val="tx2"/>
              </a:solidFill>
            </a:endParaRPr>
          </a:p>
          <a:p>
            <a:pPr lvl="1">
              <a:buClr>
                <a:schemeClr val="tx2"/>
              </a:buClr>
              <a:buFont typeface="Arial" panose="020B0604020202020204" pitchFamily="34" charset="0"/>
              <a:buChar char="•"/>
            </a:pPr>
            <a:r>
              <a:rPr lang="es-ES" dirty="0" smtClean="0">
                <a:solidFill>
                  <a:schemeClr val="tx2"/>
                </a:solidFill>
              </a:rPr>
              <a:t>Aplicar consejos útiles para la codificación y la notificación</a:t>
            </a:r>
          </a:p>
          <a:p>
            <a:pPr lvl="1"/>
            <a:endParaRPr lang="es-ES" dirty="0" smtClean="0">
              <a:solidFill>
                <a:srgbClr val="002060"/>
              </a:solidFill>
            </a:endParaRPr>
          </a:p>
          <a:p>
            <a:pPr marL="457200" lvl="1" indent="0">
              <a:buNone/>
            </a:pPr>
            <a:endParaRPr lang="es-ES" dirty="0">
              <a:solidFill>
                <a:srgbClr val="002060"/>
              </a:solidFill>
            </a:endParaRPr>
          </a:p>
        </p:txBody>
      </p:sp>
    </p:spTree>
    <p:extLst>
      <p:ext uri="{BB962C8B-B14F-4D97-AF65-F5344CB8AC3E}">
        <p14:creationId xmlns:p14="http://schemas.microsoft.com/office/powerpoint/2010/main" val="3639468202"/>
      </p:ext>
    </p:extLst>
  </p:cSld>
  <p:clrMapOvr>
    <a:masterClrMapping/>
  </p:clrMapOvr>
  <mc:AlternateContent xmlns:mc="http://schemas.openxmlformats.org/markup-compatibility/2006" xmlns:p14="http://schemas.microsoft.com/office/powerpoint/2010/main">
    <mc:Choice Requires="p14">
      <p:transition spd="slow" p14:dur="2000"/>
    </mc:Choice>
    <mc:Fallback xmlns=""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c="http://schemas.openxmlformats.org/drawingml/2006/chart" xmlns:a14="http://schemas.microsoft.com/office/drawing/2010/main">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chemeClr val="tx2"/>
                </a:solidFill>
                <a:latin typeface="Calibri" pitchFamily="34" charset="0"/>
              </a:rPr>
              <a:t>Onfalocele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3</a:t>
            </a:fld>
            <a:endParaRPr lang="es-ES" sz="1000" dirty="0">
              <a:solidFill>
                <a:schemeClr val="tx2"/>
              </a:solidFill>
              <a:latin typeface="Calibri" pitchFamily="34" charset="0"/>
              <a:cs typeface="+mn-cs"/>
            </a:endParaRPr>
          </a:p>
        </p:txBody>
      </p:sp>
      <p:sp>
        <p:nvSpPr>
          <p:cNvPr id="2" name="Titolo 1"/>
          <p:cNvSpPr>
            <a:spLocks noGrp="1"/>
          </p:cNvSpPr>
          <p:nvPr>
            <p:ph type="title"/>
          </p:nvPr>
        </p:nvSpPr>
        <p:spPr>
          <a:xfrm>
            <a:off x="523428" y="404664"/>
            <a:ext cx="8229600" cy="566936"/>
          </a:xfrm>
        </p:spPr>
        <p:txBody>
          <a:bodyPr>
            <a:normAutofit fontScale="90000"/>
          </a:bodyPr>
          <a:lstStyle/>
          <a:p>
            <a:r>
              <a:rPr lang="es-ES" sz="3200" b="1" dirty="0" smtClean="0">
                <a:solidFill>
                  <a:schemeClr val="tx2"/>
                </a:solidFill>
              </a:rPr>
              <a:t>Principales características clínicas y del desarrollo</a:t>
            </a:r>
            <a:endParaRPr lang="es-ES" sz="3200" b="1" dirty="0">
              <a:solidFill>
                <a:schemeClr val="tx2"/>
              </a:solidFill>
            </a:endParaRPr>
          </a:p>
        </p:txBody>
      </p:sp>
      <p:graphicFrame>
        <p:nvGraphicFramePr>
          <p:cNvPr id="3" name="Tabella 2" descr="table of main developmental and clinical features, including embryology, associated malformations, and syndromes" title="table"/>
          <p:cNvGraphicFramePr>
            <a:graphicFrameLocks noGrp="1"/>
          </p:cNvGraphicFramePr>
          <p:nvPr>
            <p:extLst>
              <p:ext uri="{D42A27DB-BD31-4B8C-83A1-F6EECF244321}">
                <p14:modId xmlns:p14="http://schemas.microsoft.com/office/powerpoint/2010/main" val="3412006441"/>
              </p:ext>
            </p:extLst>
          </p:nvPr>
        </p:nvGraphicFramePr>
        <p:xfrm>
          <a:off x="395536" y="1397000"/>
          <a:ext cx="8568952" cy="4182060"/>
        </p:xfrm>
        <a:graphic>
          <a:graphicData uri="http://schemas.openxmlformats.org/drawingml/2006/table">
            <a:tbl>
              <a:tblPr firstRow="1" bandRow="1">
                <a:tableStyleId>{5C22544A-7EE6-4342-B048-85BDC9FD1C3A}</a:tableStyleId>
              </a:tblPr>
              <a:tblGrid>
                <a:gridCol w="2448272"/>
                <a:gridCol w="6120680"/>
              </a:tblGrid>
              <a:tr h="986235">
                <a:tc>
                  <a:txBody>
                    <a:bodyPr/>
                    <a:lstStyle/>
                    <a:p>
                      <a:r>
                        <a:rPr lang="en-US" sz="2800" noProof="0" dirty="0" smtClean="0"/>
                        <a:t>Característica</a:t>
                      </a:r>
                      <a:endParaRPr lang="es-ES" sz="2800" noProof="0" dirty="0"/>
                    </a:p>
                  </a:txBody>
                  <a:tcPr/>
                </a:tc>
                <a:tc>
                  <a:txBody>
                    <a:bodyPr/>
                    <a:lstStyle/>
                    <a:p>
                      <a:r>
                        <a:rPr lang="en-US" sz="2800" noProof="0" dirty="0" smtClean="0"/>
                        <a:t>Hallazgos típicos</a:t>
                      </a:r>
                      <a:endParaRPr lang="es-ES" sz="2800" noProof="0" dirty="0"/>
                    </a:p>
                  </a:txBody>
                  <a:tcPr/>
                </a:tc>
              </a:tr>
              <a:tr h="1223355">
                <a:tc>
                  <a:txBody>
                    <a:bodyPr/>
                    <a:lstStyle/>
                    <a:p>
                      <a:r>
                        <a:rPr lang="en-US" sz="1800" noProof="0" dirty="0" smtClean="0">
                          <a:solidFill>
                            <a:srgbClr val="002060"/>
                          </a:solidFill>
                        </a:rPr>
                        <a:t>Embriología</a:t>
                      </a:r>
                      <a:endParaRPr lang="es-ES" sz="1800" noProof="0" dirty="0">
                        <a:solidFill>
                          <a:srgbClr val="002060"/>
                        </a:solidFill>
                      </a:endParaRPr>
                    </a:p>
                  </a:txBody>
                  <a:tcPr/>
                </a:tc>
                <a:tc>
                  <a:txBody>
                    <a:bodyPr/>
                    <a:lstStyle/>
                    <a:p>
                      <a:r>
                        <a:rPr lang="en-US" sz="1800" noProof="0" dirty="0" smtClean="0">
                          <a:solidFill>
                            <a:srgbClr val="002060"/>
                          </a:solidFill>
                        </a:rPr>
                        <a:t>Permanencia anormal del intestino a través del anillo umbilical. Normalmente, el intestino medio se extiende hacia la base del pedículo embrionario después de la 6.</a:t>
                      </a:r>
                      <a:r>
                        <a:rPr lang="es-ES" sz="1800" baseline="30000" noProof="0" dirty="0" smtClean="0">
                          <a:solidFill>
                            <a:srgbClr val="002060"/>
                          </a:solidFill>
                        </a:rPr>
                        <a:t>a</a:t>
                      </a:r>
                      <a:r>
                        <a:rPr lang="en-US" sz="1800" noProof="0" dirty="0" smtClean="0">
                          <a:solidFill>
                            <a:srgbClr val="002060"/>
                          </a:solidFill>
                        </a:rPr>
                        <a:t> semana y regresa a la cavidad abdominal alrededor de la 12.</a:t>
                      </a:r>
                      <a:r>
                        <a:rPr lang="es-ES" sz="1800" baseline="30000" noProof="0" dirty="0" smtClean="0">
                          <a:solidFill>
                            <a:srgbClr val="002060"/>
                          </a:solidFill>
                        </a:rPr>
                        <a:t>a</a:t>
                      </a:r>
                      <a:r>
                        <a:rPr lang="en-US" sz="1800" noProof="0" dirty="0" smtClean="0">
                          <a:solidFill>
                            <a:srgbClr val="002060"/>
                          </a:solidFill>
                        </a:rPr>
                        <a:t> semana.  </a:t>
                      </a:r>
                      <a:endParaRPr lang="es-ES" sz="1800" noProof="0" dirty="0">
                        <a:solidFill>
                          <a:srgbClr val="002060"/>
                        </a:solidFill>
                      </a:endParaRPr>
                    </a:p>
                  </a:txBody>
                  <a:tcPr/>
                </a:tc>
              </a:tr>
              <a:tr h="986235">
                <a:tc>
                  <a:txBody>
                    <a:bodyPr/>
                    <a:lstStyle/>
                    <a:p>
                      <a:r>
                        <a:rPr lang="en-US" sz="1800" noProof="0" dirty="0" smtClean="0">
                          <a:solidFill>
                            <a:srgbClr val="002060"/>
                          </a:solidFill>
                        </a:rPr>
                        <a:t>Malformaciones asociadas (*)</a:t>
                      </a:r>
                      <a:endParaRPr lang="es-ES" sz="1800" noProof="0" dirty="0">
                        <a:solidFill>
                          <a:srgbClr val="002060"/>
                        </a:solidFill>
                      </a:endParaRPr>
                    </a:p>
                  </a:txBody>
                  <a:tcPr/>
                </a:tc>
                <a:tc>
                  <a:txBody>
                    <a:bodyPr/>
                    <a:lstStyle/>
                    <a:p>
                      <a:r>
                        <a:rPr lang="en-US" sz="1800" noProof="0" dirty="0" smtClean="0">
                          <a:solidFill>
                            <a:srgbClr val="002060"/>
                          </a:solidFill>
                        </a:rPr>
                        <a:t>30-70 %; anormalidades cromosómicas 12-29 %; otros síndromes/complejos 10-15 %</a:t>
                      </a:r>
                      <a:endParaRPr lang="es-ES" sz="1800" noProof="0" dirty="0">
                        <a:solidFill>
                          <a:srgbClr val="002060"/>
                        </a:solidFill>
                      </a:endParaRPr>
                    </a:p>
                  </a:txBody>
                  <a:tcPr/>
                </a:tc>
              </a:tr>
              <a:tr h="986235">
                <a:tc>
                  <a:txBody>
                    <a:bodyPr/>
                    <a:lstStyle/>
                    <a:p>
                      <a:r>
                        <a:rPr lang="en-US" sz="1800" noProof="0" dirty="0" smtClean="0">
                          <a:solidFill>
                            <a:srgbClr val="002060"/>
                          </a:solidFill>
                        </a:rPr>
                        <a:t>Síndromes </a:t>
                      </a:r>
                      <a:endParaRPr lang="es-ES" sz="1800" noProof="0" dirty="0">
                        <a:solidFill>
                          <a:srgbClr val="002060"/>
                        </a:solidFill>
                      </a:endParaRPr>
                    </a:p>
                  </a:txBody>
                  <a:tcPr/>
                </a:tc>
                <a:tc>
                  <a:txBody>
                    <a:bodyPr/>
                    <a:lstStyle/>
                    <a:p>
                      <a:r>
                        <a:rPr lang="en-US" sz="1800" noProof="0" dirty="0" smtClean="0">
                          <a:solidFill>
                            <a:srgbClr val="002060"/>
                          </a:solidFill>
                        </a:rPr>
                        <a:t>Beckwith-Wiedemann, Donnai-Barrow, </a:t>
                      </a:r>
                      <a:r>
                        <a:rPr lang="en-US" sz="1800" baseline="0" noProof="0" dirty="0" smtClean="0">
                          <a:solidFill>
                            <a:schemeClr val="tx2">
                              <a:lumMod val="75000"/>
                            </a:schemeClr>
                          </a:solidFill>
                        </a:rPr>
                        <a:t>Fryns</a:t>
                      </a:r>
                      <a:r>
                        <a:rPr dirty="0"/>
                        <a:t> </a:t>
                      </a:r>
                    </a:p>
                    <a:p>
                      <a:r>
                        <a:rPr lang="en-US" sz="1800" baseline="0" noProof="0" dirty="0" smtClean="0">
                          <a:solidFill>
                            <a:srgbClr val="002060"/>
                          </a:solidFill>
                        </a:rPr>
                        <a:t>Trisomía 18 y 13</a:t>
                      </a:r>
                      <a:endParaRPr lang="es-ES" sz="1800" noProof="0" dirty="0">
                        <a:solidFill>
                          <a:srgbClr val="002060"/>
                        </a:solidFill>
                      </a:endParaRPr>
                    </a:p>
                  </a:txBody>
                  <a:tcPr/>
                </a:tc>
              </a:tr>
            </a:tbl>
          </a:graphicData>
        </a:graphic>
      </p:graphicFrame>
      <p:sp>
        <p:nvSpPr>
          <p:cNvPr id="7" name="CasellaDiTesto 6"/>
          <p:cNvSpPr txBox="1"/>
          <p:nvPr/>
        </p:nvSpPr>
        <p:spPr>
          <a:xfrm>
            <a:off x="107504" y="5805264"/>
            <a:ext cx="7040004" cy="646331"/>
          </a:xfrm>
          <a:prstGeom prst="rect">
            <a:avLst/>
          </a:prstGeom>
          <a:noFill/>
        </p:spPr>
        <p:txBody>
          <a:bodyPr wrap="none" rtlCol="0">
            <a:spAutoFit/>
          </a:bodyPr>
          <a:lstStyle/>
          <a:p>
            <a:r>
              <a:rPr lang="es-ES" dirty="0" smtClean="0">
                <a:solidFill>
                  <a:schemeClr val="tx2"/>
                </a:solidFill>
              </a:rPr>
              <a:t>(*) Anormalidades de los intestinos (como malrotación, atresia intestinal)</a:t>
            </a:r>
          </a:p>
          <a:p>
            <a:r>
              <a:rPr lang="es-ES" dirty="0" smtClean="0">
                <a:solidFill>
                  <a:schemeClr val="tx2"/>
                </a:solidFill>
              </a:rPr>
              <a:t>que no se consideran asociadas</a:t>
            </a:r>
            <a:endParaRPr lang="es-ES" dirty="0">
              <a:solidFill>
                <a:schemeClr val="tx2"/>
              </a:solidFill>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chemeClr val="tx2"/>
                </a:solidFill>
                <a:latin typeface="Calibri" pitchFamily="34" charset="0"/>
              </a:rPr>
              <a:t>Onfalocele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4</a:t>
            </a:fld>
            <a:endParaRPr lang="es-ES" sz="1000" dirty="0">
              <a:solidFill>
                <a:schemeClr val="tx2"/>
              </a:solidFill>
              <a:latin typeface="Calibri" pitchFamily="34" charset="0"/>
              <a:cs typeface="+mn-cs"/>
            </a:endParaRPr>
          </a:p>
        </p:txBody>
      </p:sp>
      <p:sp>
        <p:nvSpPr>
          <p:cNvPr id="2" name="Title 1"/>
          <p:cNvSpPr>
            <a:spLocks noGrp="1"/>
          </p:cNvSpPr>
          <p:nvPr>
            <p:ph type="title"/>
          </p:nvPr>
        </p:nvSpPr>
        <p:spPr>
          <a:xfrm>
            <a:off x="467544" y="260648"/>
            <a:ext cx="8229600" cy="562074"/>
          </a:xfrm>
        </p:spPr>
        <p:txBody>
          <a:bodyPr>
            <a:normAutofit/>
          </a:bodyPr>
          <a:lstStyle/>
          <a:p>
            <a:r>
              <a:rPr lang="es-ES" sz="3200" dirty="0">
                <a:solidFill>
                  <a:schemeClr val="tx2"/>
                </a:solidFill>
              </a:rPr>
              <a:t>Principales características epidemiológicas</a:t>
            </a:r>
          </a:p>
        </p:txBody>
      </p:sp>
      <p:graphicFrame>
        <p:nvGraphicFramePr>
          <p:cNvPr id="5" name="Content Placeholder 4" descr="table of main epidemiological features including, prevalence, variability of prevalence, and modifiable risk factor" title="table"/>
          <p:cNvGraphicFramePr>
            <a:graphicFrameLocks noGrp="1"/>
          </p:cNvGraphicFramePr>
          <p:nvPr>
            <p:ph idx="1"/>
            <p:extLst>
              <p:ext uri="{D42A27DB-BD31-4B8C-83A1-F6EECF244321}">
                <p14:modId xmlns:p14="http://schemas.microsoft.com/office/powerpoint/2010/main" val="1497609992"/>
              </p:ext>
            </p:extLst>
          </p:nvPr>
        </p:nvGraphicFramePr>
        <p:xfrm>
          <a:off x="344216" y="822722"/>
          <a:ext cx="8352928" cy="4920071"/>
        </p:xfrm>
        <a:graphic>
          <a:graphicData uri="http://schemas.openxmlformats.org/drawingml/2006/table">
            <a:tbl>
              <a:tblPr firstRow="1" bandRow="1">
                <a:tableStyleId>{5C22544A-7EE6-4342-B048-85BDC9FD1C3A}</a:tableStyleId>
              </a:tblPr>
              <a:tblGrid>
                <a:gridCol w="2880320"/>
                <a:gridCol w="5472608"/>
              </a:tblGrid>
              <a:tr h="1079928">
                <a:tc>
                  <a:txBody>
                    <a:bodyPr/>
                    <a:lstStyle/>
                    <a:p>
                      <a:r>
                        <a:rPr lang="en-US" sz="3200" noProof="0" dirty="0" smtClean="0"/>
                        <a:t>Característica</a:t>
                      </a:r>
                      <a:endParaRPr lang="es-ES" sz="3200" noProof="0" dirty="0"/>
                    </a:p>
                  </a:txBody>
                  <a:tcPr/>
                </a:tc>
                <a:tc>
                  <a:txBody>
                    <a:bodyPr/>
                    <a:lstStyle/>
                    <a:p>
                      <a:endParaRPr lang="en-US" sz="3200" noProof="0" dirty="0"/>
                    </a:p>
                  </a:txBody>
                  <a:tcPr/>
                </a:tc>
              </a:tr>
              <a:tr h="1290688">
                <a:tc>
                  <a:txBody>
                    <a:bodyPr/>
                    <a:lstStyle/>
                    <a:p>
                      <a:r>
                        <a:rPr lang="en-US" sz="1600" noProof="0" dirty="0" smtClean="0">
                          <a:solidFill>
                            <a:srgbClr val="002060"/>
                          </a:solidFill>
                        </a:rPr>
                        <a:t>Prevalencia</a:t>
                      </a:r>
                    </a:p>
                  </a:txBody>
                  <a:tcPr>
                    <a:solidFill>
                      <a:schemeClr val="accent5">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effectLst/>
                        </a:rPr>
                        <a:t>*EE. UU.:</a:t>
                      </a:r>
                      <a:r>
                        <a:rPr sz="1600"/>
                        <a:t> </a:t>
                      </a:r>
                      <a:r>
                        <a:rPr lang="en-US" sz="1600" dirty="0" smtClean="0">
                          <a:effectLst/>
                        </a:rPr>
                        <a:t>1 de cada 5386 bebés que nacen en los Estados Unidos al año tiene onfalocele</a:t>
                      </a:r>
                      <a:endParaRPr lang="es-ES" sz="16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ES" sz="1600" baseline="0" noProof="0" dirty="0" smtClean="0">
                        <a:solidFill>
                          <a:srgbClr val="002060"/>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noProof="0" dirty="0" smtClean="0">
                          <a:solidFill>
                            <a:srgbClr val="002060"/>
                          </a:solidFill>
                        </a:rPr>
                        <a:t>2.5-3.0 de cada 10 000</a:t>
                      </a:r>
                    </a:p>
                    <a:p>
                      <a:endParaRPr lang="es-ES" sz="1600" noProof="0" dirty="0" smtClean="0">
                        <a:solidFill>
                          <a:srgbClr val="002060"/>
                        </a:solidFill>
                      </a:endParaRPr>
                    </a:p>
                  </a:txBody>
                  <a:tcPr>
                    <a:solidFill>
                      <a:schemeClr val="accent5">
                        <a:lumMod val="40000"/>
                        <a:lumOff val="60000"/>
                      </a:schemeClr>
                    </a:solidFill>
                  </a:tcPr>
                </a:tc>
              </a:tr>
              <a:tr h="1290688">
                <a:tc>
                  <a:txBody>
                    <a:bodyPr/>
                    <a:lstStyle/>
                    <a:p>
                      <a:r>
                        <a:rPr lang="en-US" sz="1600" noProof="0" dirty="0" smtClean="0">
                          <a:solidFill>
                            <a:srgbClr val="002060"/>
                          </a:solidFill>
                        </a:rPr>
                        <a:t>Variabilidad de la prevalencia</a:t>
                      </a:r>
                      <a:endParaRPr lang="es-ES" sz="1600" noProof="0" dirty="0">
                        <a:solidFill>
                          <a:srgbClr val="00206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noProof="0" dirty="0" smtClean="0">
                          <a:solidFill>
                            <a:srgbClr val="002060"/>
                          </a:solidFill>
                        </a:rPr>
                        <a:t>Se clasifica de manera errónea como gastrosquisis,</a:t>
                      </a:r>
                      <a:r>
                        <a:rPr sz="1600" dirty="0"/>
                        <a:t> </a:t>
                      </a:r>
                      <a:r>
                        <a:rPr lang="en-US" sz="1600" baseline="0" noProof="0" dirty="0" smtClean="0">
                          <a:solidFill>
                            <a:srgbClr val="002060"/>
                          </a:solidFill>
                        </a:rPr>
                        <a:t>extrofia cloacal, complejo extremidad-pared corporal. Inclusión/exclusión de las interrupciones voluntarias del embarazo por anomalías congénitas (ETOPFA, por sus siglas en inglés).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noProof="0" dirty="0" smtClean="0">
                          <a:solidFill>
                            <a:srgbClr val="002060"/>
                          </a:solidFill>
                        </a:rPr>
                        <a:t>Hay una prevalencia más alta entre los negros no hispanos; más baja en los asiáticos, incluidos los japoneses  </a:t>
                      </a:r>
                    </a:p>
                  </a:txBody>
                  <a:tcPr/>
                </a:tc>
              </a:tr>
              <a:tr h="731183">
                <a:tc>
                  <a:txBody>
                    <a:bodyPr/>
                    <a:lstStyle/>
                    <a:p>
                      <a:r>
                        <a:rPr lang="en-US" sz="1600" noProof="0" dirty="0" smtClean="0">
                          <a:solidFill>
                            <a:srgbClr val="002060"/>
                          </a:solidFill>
                        </a:rPr>
                        <a:t>Factor de riesgo modificable</a:t>
                      </a:r>
                      <a:endParaRPr lang="es-ES" sz="1600" noProof="0" dirty="0">
                        <a:solidFill>
                          <a:srgbClr val="002060"/>
                        </a:solidFill>
                      </a:endParaRPr>
                    </a:p>
                  </a:txBody>
                  <a:tcPr>
                    <a:solidFill>
                      <a:schemeClr val="accent5">
                        <a:lumMod val="40000"/>
                        <a:lumOff val="60000"/>
                      </a:schemeClr>
                    </a:solidFill>
                  </a:tcPr>
                </a:tc>
                <a:tc>
                  <a:txBody>
                    <a:bodyPr/>
                    <a:lstStyle/>
                    <a:p>
                      <a:r>
                        <a:rPr lang="en-US" sz="1600" noProof="0" dirty="0" smtClean="0">
                          <a:solidFill>
                            <a:srgbClr val="002060"/>
                          </a:solidFill>
                        </a:rPr>
                        <a:t>Diabetes pregestacional, obesidad; ¿insuficiencia de ácido fólico?</a:t>
                      </a:r>
                      <a:endParaRPr lang="es-ES" sz="1600" noProof="0" dirty="0">
                        <a:solidFill>
                          <a:srgbClr val="002060"/>
                        </a:solidFill>
                      </a:endParaRPr>
                    </a:p>
                  </a:txBody>
                  <a:tcPr>
                    <a:solidFill>
                      <a:schemeClr val="accent5">
                        <a:lumMod val="40000"/>
                        <a:lumOff val="60000"/>
                      </a:schemeClr>
                    </a:solidFill>
                  </a:tcPr>
                </a:tc>
              </a:tr>
            </a:tbl>
          </a:graphicData>
        </a:graphic>
      </p:graphicFrame>
      <p:sp>
        <p:nvSpPr>
          <p:cNvPr id="3" name="Rectangle 2"/>
          <p:cNvSpPr/>
          <p:nvPr/>
        </p:nvSpPr>
        <p:spPr>
          <a:xfrm>
            <a:off x="228600" y="5937321"/>
            <a:ext cx="5201552" cy="369332"/>
          </a:xfrm>
          <a:prstGeom prst="rect">
            <a:avLst/>
          </a:prstGeom>
        </p:spPr>
        <p:txBody>
          <a:bodyPr wrap="none">
            <a:spAutoFit/>
          </a:bodyPr>
          <a:lstStyle/>
          <a:p>
            <a:r>
              <a:rPr lang="es-ES" baseline="30000" dirty="0" smtClean="0">
                <a:hlinkClick r:id="rId3"/>
              </a:rPr>
              <a:t>*</a:t>
            </a:r>
            <a:r>
              <a:rPr lang="es-ES" dirty="0" smtClean="0">
                <a:hlinkClick r:id="rId3"/>
              </a:rPr>
              <a:t> Fuente: </a:t>
            </a:r>
            <a:r>
              <a:rPr lang="es-ES" baseline="30000" dirty="0" smtClean="0">
                <a:hlinkClick r:id="rId3"/>
              </a:rPr>
              <a:t>(http://www.cdc.gov/ncbddd/Spanish/birthdefects/Omphalocele.html)</a:t>
            </a:r>
            <a:endParaRPr lang="es-ES" dirty="0"/>
          </a:p>
        </p:txBody>
      </p:sp>
    </p:spTree>
    <p:extLst>
      <p:ext uri="{BB962C8B-B14F-4D97-AF65-F5344CB8AC3E}">
        <p14:creationId xmlns:p14="http://schemas.microsoft.com/office/powerpoint/2010/main" val="356402614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234950" y="6381328"/>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chemeClr val="tx2"/>
                </a:solidFill>
                <a:latin typeface="Calibri" pitchFamily="34" charset="0"/>
              </a:rPr>
              <a:t>Onfalocele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5</a:t>
            </a:fld>
            <a:endParaRPr lang="es-ES" sz="1000" dirty="0">
              <a:solidFill>
                <a:schemeClr val="tx2"/>
              </a:solidFill>
              <a:latin typeface="Calibri" pitchFamily="34" charset="0"/>
              <a:cs typeface="+mn-cs"/>
            </a:endParaRPr>
          </a:p>
        </p:txBody>
      </p:sp>
      <p:sp>
        <p:nvSpPr>
          <p:cNvPr id="2" name="Titolo 1"/>
          <p:cNvSpPr>
            <a:spLocks noGrp="1"/>
          </p:cNvSpPr>
          <p:nvPr>
            <p:ph type="title"/>
          </p:nvPr>
        </p:nvSpPr>
        <p:spPr>
          <a:xfrm>
            <a:off x="457200" y="274638"/>
            <a:ext cx="8229600" cy="490066"/>
          </a:xfrm>
        </p:spPr>
        <p:txBody>
          <a:bodyPr>
            <a:normAutofit/>
          </a:bodyPr>
          <a:lstStyle/>
          <a:p>
            <a:r>
              <a:rPr lang="es-ES" sz="3200" b="1" dirty="0" smtClean="0">
                <a:solidFill>
                  <a:schemeClr val="tx2"/>
                </a:solidFill>
              </a:rPr>
              <a:t>Diagnóstico</a:t>
            </a:r>
            <a:endParaRPr lang="es-ES" sz="3200" b="1" dirty="0">
              <a:solidFill>
                <a:schemeClr val="tx2"/>
              </a:solidFill>
            </a:endParaRPr>
          </a:p>
        </p:txBody>
      </p:sp>
      <p:sp>
        <p:nvSpPr>
          <p:cNvPr id="3" name="Segnaposto contenuto 2"/>
          <p:cNvSpPr>
            <a:spLocks noGrp="1"/>
          </p:cNvSpPr>
          <p:nvPr>
            <p:ph idx="1"/>
          </p:nvPr>
        </p:nvSpPr>
        <p:spPr>
          <a:xfrm>
            <a:off x="440232" y="1052736"/>
            <a:ext cx="8229600" cy="4191000"/>
          </a:xfrm>
        </p:spPr>
        <p:txBody>
          <a:bodyPr>
            <a:noAutofit/>
          </a:bodyPr>
          <a:lstStyle/>
          <a:p>
            <a:pPr>
              <a:lnSpc>
                <a:spcPct val="120000"/>
              </a:lnSpc>
              <a:buClr>
                <a:schemeClr val="tx2"/>
              </a:buClr>
              <a:buFont typeface="Arial" panose="020B0604020202020204" pitchFamily="34" charset="0"/>
              <a:buChar char="•"/>
            </a:pPr>
            <a:r>
              <a:rPr lang="es-ES" sz="1800" dirty="0" smtClean="0">
                <a:solidFill>
                  <a:schemeClr val="tx2"/>
                </a:solidFill>
              </a:rPr>
              <a:t>El onfalocele se reconoce fácilmente al hacer el examen físico después del parto</a:t>
            </a:r>
          </a:p>
          <a:p>
            <a:pPr>
              <a:lnSpc>
                <a:spcPct val="120000"/>
              </a:lnSpc>
              <a:buClr>
                <a:schemeClr val="tx2"/>
              </a:buClr>
              <a:buFont typeface="Arial" panose="020B0604020202020204" pitchFamily="34" charset="0"/>
              <a:buChar char="•"/>
            </a:pPr>
            <a:endParaRPr lang="es-ES" sz="1800" dirty="0" smtClean="0">
              <a:solidFill>
                <a:schemeClr val="tx2"/>
              </a:solidFill>
            </a:endParaRPr>
          </a:p>
          <a:p>
            <a:pPr>
              <a:lnSpc>
                <a:spcPct val="120000"/>
              </a:lnSpc>
              <a:buClr>
                <a:schemeClr val="tx2"/>
              </a:buClr>
              <a:buFont typeface="Arial" panose="020B0604020202020204" pitchFamily="34" charset="0"/>
              <a:buChar char="•"/>
            </a:pPr>
            <a:r>
              <a:rPr lang="es-ES" sz="1800" dirty="0" smtClean="0">
                <a:solidFill>
                  <a:schemeClr val="tx2"/>
                </a:solidFill>
              </a:rPr>
              <a:t>El diagnóstico diferencial debe hacerse teniendo en cuenta lo siguiente:</a:t>
            </a:r>
          </a:p>
          <a:p>
            <a:pPr lvl="1">
              <a:lnSpc>
                <a:spcPct val="120000"/>
              </a:lnSpc>
              <a:buClr>
                <a:schemeClr val="tx2"/>
              </a:buClr>
              <a:buFont typeface="Arial" panose="020B0604020202020204" pitchFamily="34" charset="0"/>
              <a:buChar char="•"/>
            </a:pPr>
            <a:r>
              <a:rPr lang="es-ES" sz="1800" dirty="0" smtClean="0">
                <a:solidFill>
                  <a:schemeClr val="tx2"/>
                </a:solidFill>
              </a:rPr>
              <a:t>Hernia umbilical: Siempre cubierta por piel</a:t>
            </a:r>
          </a:p>
          <a:p>
            <a:pPr lvl="1">
              <a:lnSpc>
                <a:spcPct val="120000"/>
              </a:lnSpc>
              <a:buClr>
                <a:schemeClr val="tx2"/>
              </a:buClr>
              <a:buFont typeface="Arial" panose="020B0604020202020204" pitchFamily="34" charset="0"/>
              <a:buChar char="•"/>
            </a:pPr>
            <a:r>
              <a:rPr lang="es-ES" sz="1800" dirty="0" smtClean="0">
                <a:solidFill>
                  <a:schemeClr val="tx2"/>
                </a:solidFill>
              </a:rPr>
              <a:t>Gastrosquisis</a:t>
            </a:r>
            <a:r>
              <a:rPr lang="es-ES" sz="1800" dirty="0" smtClean="0">
                <a:solidFill>
                  <a:schemeClr val="tx2"/>
                </a:solidFill>
                <a:sym typeface="Wingdings" pitchFamily="2" charset="2"/>
              </a:rPr>
              <a:t>: El cordón umbilical está en su posición normal y no es parte del defecto; no hay una membrana que recubra el intestino herniado</a:t>
            </a:r>
          </a:p>
          <a:p>
            <a:pPr lvl="1">
              <a:lnSpc>
                <a:spcPct val="120000"/>
              </a:lnSpc>
              <a:buClr>
                <a:schemeClr val="tx2"/>
              </a:buClr>
              <a:buFont typeface="Arial" panose="020B0604020202020204" pitchFamily="34" charset="0"/>
              <a:buChar char="•"/>
            </a:pPr>
            <a:r>
              <a:rPr lang="es-ES" sz="1800" dirty="0" smtClean="0">
                <a:solidFill>
                  <a:schemeClr val="tx2"/>
                </a:solidFill>
                <a:sym typeface="Wingdings" pitchFamily="2" charset="2"/>
              </a:rPr>
              <a:t>Pentalogía de Cantrell </a:t>
            </a:r>
          </a:p>
          <a:p>
            <a:pPr lvl="1">
              <a:lnSpc>
                <a:spcPct val="120000"/>
              </a:lnSpc>
              <a:buClr>
                <a:schemeClr val="tx2"/>
              </a:buClr>
              <a:buFont typeface="Arial" panose="020B0604020202020204" pitchFamily="34" charset="0"/>
              <a:buChar char="•"/>
            </a:pPr>
            <a:r>
              <a:rPr lang="es-ES" sz="1800" dirty="0" smtClean="0">
                <a:solidFill>
                  <a:schemeClr val="tx2"/>
                </a:solidFill>
                <a:sym typeface="Wingdings" pitchFamily="2" charset="2"/>
              </a:rPr>
              <a:t>Extrofia cloacal</a:t>
            </a:r>
          </a:p>
          <a:p>
            <a:pPr lvl="1">
              <a:lnSpc>
                <a:spcPct val="120000"/>
              </a:lnSpc>
              <a:buClr>
                <a:schemeClr val="tx2"/>
              </a:buClr>
              <a:buFont typeface="Arial" panose="020B0604020202020204" pitchFamily="34" charset="0"/>
              <a:buChar char="•"/>
            </a:pPr>
            <a:r>
              <a:rPr lang="es-ES" sz="1800" dirty="0" smtClean="0">
                <a:solidFill>
                  <a:schemeClr val="tx2"/>
                </a:solidFill>
                <a:sym typeface="Wingdings" pitchFamily="2" charset="2"/>
              </a:rPr>
              <a:t>Complejo extremidad-pared corporal</a:t>
            </a:r>
          </a:p>
          <a:p>
            <a:pPr lvl="1">
              <a:lnSpc>
                <a:spcPct val="120000"/>
              </a:lnSpc>
              <a:buClr>
                <a:schemeClr val="tx2"/>
              </a:buClr>
              <a:buFont typeface="Arial" panose="020B0604020202020204" pitchFamily="34" charset="0"/>
              <a:buChar char="•"/>
            </a:pPr>
            <a:endParaRPr lang="es-ES" sz="1800" dirty="0" smtClean="0">
              <a:solidFill>
                <a:schemeClr val="tx2"/>
              </a:solidFill>
              <a:sym typeface="Wingdings" pitchFamily="2" charset="2"/>
            </a:endParaRPr>
          </a:p>
          <a:p>
            <a:pPr>
              <a:lnSpc>
                <a:spcPct val="120000"/>
              </a:lnSpc>
              <a:buClr>
                <a:schemeClr val="tx2"/>
              </a:buClr>
              <a:buFont typeface="Arial" panose="020B0604020202020204" pitchFamily="34" charset="0"/>
              <a:buChar char="•"/>
            </a:pPr>
            <a:r>
              <a:rPr lang="es-ES" sz="1800" dirty="0" smtClean="0">
                <a:solidFill>
                  <a:schemeClr val="tx2"/>
                </a:solidFill>
                <a:sym typeface="Wingdings" pitchFamily="2" charset="2"/>
              </a:rPr>
              <a:t>Diagnósticos prenatales no confirmados posnatalmente</a:t>
            </a:r>
          </a:p>
          <a:p>
            <a:pPr lvl="1">
              <a:lnSpc>
                <a:spcPct val="120000"/>
              </a:lnSpc>
              <a:buClr>
                <a:schemeClr val="tx2"/>
              </a:buClr>
              <a:buFont typeface="Arial" panose="020B0604020202020204" pitchFamily="34" charset="0"/>
              <a:buChar char="•"/>
            </a:pPr>
            <a:r>
              <a:rPr lang="es-ES" sz="1800" dirty="0" smtClean="0">
                <a:solidFill>
                  <a:schemeClr val="tx2"/>
                </a:solidFill>
                <a:sym typeface="Wingdings" pitchFamily="2" charset="2"/>
              </a:rPr>
              <a:t>Debido a que </a:t>
            </a:r>
            <a:r>
              <a:rPr lang="es-ES" sz="1800" dirty="0" smtClean="0">
                <a:solidFill>
                  <a:schemeClr val="tx2"/>
                </a:solidFill>
              </a:rPr>
              <a:t>puede ser difícil distinguir el onfalocele de la gastrosquisis en una ecografía prenatal, no debe incluirse el diagnóstico sin hacer una confirmación posnatal</a:t>
            </a:r>
            <a:endParaRPr lang="es-ES" sz="1800" dirty="0">
              <a:solidFill>
                <a:schemeClr val="tx2"/>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edge">
                                      <p:cBhvr>
                                        <p:cTn id="12" dur="2000"/>
                                        <p:tgtEl>
                                          <p:spTgt spid="3">
                                            <p:txEl>
                                              <p:pRg st="2" end="2"/>
                                            </p:txEl>
                                          </p:spTgt>
                                        </p:tgtEl>
                                      </p:cBhvr>
                                    </p:animEffect>
                                  </p:childTnLst>
                                </p:cTn>
                              </p:par>
                              <p:par>
                                <p:cTn id="13" presetID="2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edge">
                                      <p:cBhvr>
                                        <p:cTn id="15" dur="2000"/>
                                        <p:tgtEl>
                                          <p:spTgt spid="3">
                                            <p:txEl>
                                              <p:pRg st="3" end="3"/>
                                            </p:txEl>
                                          </p:spTgt>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edge">
                                      <p:cBhvr>
                                        <p:cTn id="18" dur="2000"/>
                                        <p:tgtEl>
                                          <p:spTgt spid="3">
                                            <p:txEl>
                                              <p:pRg st="4" end="4"/>
                                            </p:txEl>
                                          </p:spTgt>
                                        </p:tgtEl>
                                      </p:cBhvr>
                                    </p:animEffect>
                                  </p:childTnLst>
                                </p:cTn>
                              </p:par>
                              <p:par>
                                <p:cTn id="19" presetID="2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edge">
                                      <p:cBhvr>
                                        <p:cTn id="21" dur="2000"/>
                                        <p:tgtEl>
                                          <p:spTgt spid="3">
                                            <p:txEl>
                                              <p:pRg st="5" end="5"/>
                                            </p:txEl>
                                          </p:spTgt>
                                        </p:tgtEl>
                                      </p:cBhvr>
                                    </p:animEffect>
                                  </p:childTnLst>
                                </p:cTn>
                              </p:par>
                              <p:par>
                                <p:cTn id="22" presetID="2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edge">
                                      <p:cBhvr>
                                        <p:cTn id="24" dur="2000"/>
                                        <p:tgtEl>
                                          <p:spTgt spid="3">
                                            <p:txEl>
                                              <p:pRg st="6" end="6"/>
                                            </p:txEl>
                                          </p:spTgt>
                                        </p:tgtEl>
                                      </p:cBhvr>
                                    </p:animEffect>
                                  </p:childTnLst>
                                </p:cTn>
                              </p:par>
                              <p:par>
                                <p:cTn id="25" presetID="2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edge">
                                      <p:cBhvr>
                                        <p:cTn id="27" dur="20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edge">
                                      <p:cBhvr>
                                        <p:cTn id="32" dur="2000"/>
                                        <p:tgtEl>
                                          <p:spTgt spid="3">
                                            <p:txEl>
                                              <p:pRg st="9" end="9"/>
                                            </p:txEl>
                                          </p:spTgt>
                                        </p:tgtEl>
                                      </p:cBhvr>
                                    </p:animEffect>
                                  </p:childTnLst>
                                </p:cTn>
                              </p:par>
                              <p:par>
                                <p:cTn id="33" presetID="20" presetClass="entr" presetSubtype="0"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wedge">
                                      <p:cBhvr>
                                        <p:cTn id="35"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chemeClr val="tx2"/>
                </a:solidFill>
                <a:latin typeface="Calibri" pitchFamily="34" charset="0"/>
              </a:rPr>
              <a:t>Onfalocele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6</a:t>
            </a:fld>
            <a:endParaRPr lang="es-ES" sz="1000" dirty="0">
              <a:solidFill>
                <a:schemeClr val="tx2"/>
              </a:solidFill>
              <a:latin typeface="Calibri" pitchFamily="34" charset="0"/>
              <a:cs typeface="+mn-cs"/>
            </a:endParaRPr>
          </a:p>
        </p:txBody>
      </p:sp>
      <p:sp>
        <p:nvSpPr>
          <p:cNvPr id="2" name="Titolo 1"/>
          <p:cNvSpPr>
            <a:spLocks noGrp="1"/>
          </p:cNvSpPr>
          <p:nvPr>
            <p:ph type="title"/>
          </p:nvPr>
        </p:nvSpPr>
        <p:spPr>
          <a:xfrm>
            <a:off x="385192" y="490662"/>
            <a:ext cx="8363272" cy="778098"/>
          </a:xfrm>
        </p:spPr>
        <p:txBody>
          <a:bodyPr>
            <a:noAutofit/>
          </a:bodyPr>
          <a:lstStyle/>
          <a:p>
            <a:r>
              <a:rPr lang="es-ES" sz="3200" b="1" dirty="0" smtClean="0">
                <a:solidFill>
                  <a:schemeClr val="tx2"/>
                </a:solidFill>
              </a:rPr>
              <a:t>Variabilidad en el tamaño, contenido y ubicación</a:t>
            </a:r>
            <a:endParaRPr lang="es-ES" sz="3200" b="1" dirty="0">
              <a:solidFill>
                <a:schemeClr val="tx2"/>
              </a:solidFill>
            </a:endParaRPr>
          </a:p>
        </p:txBody>
      </p:sp>
      <p:grpSp>
        <p:nvGrpSpPr>
          <p:cNvPr id="11" name="Group 10" descr="figure displaying different sizes of Omphalocele" title="figure"/>
          <p:cNvGrpSpPr/>
          <p:nvPr/>
        </p:nvGrpSpPr>
        <p:grpSpPr>
          <a:xfrm>
            <a:off x="478810" y="2055332"/>
            <a:ext cx="8245251" cy="4027511"/>
            <a:chOff x="478810" y="1268760"/>
            <a:chExt cx="8245251" cy="4027511"/>
          </a:xfrm>
        </p:grpSpPr>
        <p:grpSp>
          <p:nvGrpSpPr>
            <p:cNvPr id="3" name="Group 2"/>
            <p:cNvGrpSpPr/>
            <p:nvPr/>
          </p:nvGrpSpPr>
          <p:grpSpPr>
            <a:xfrm>
              <a:off x="478810" y="1268760"/>
              <a:ext cx="8245251" cy="3045712"/>
              <a:chOff x="478810" y="1268760"/>
              <a:chExt cx="8245251" cy="3045712"/>
            </a:xfrm>
          </p:grpSpPr>
          <p:pic>
            <p:nvPicPr>
              <p:cNvPr id="5" name="Picture 3" descr="picture displaying a small sized Omphalocele" title="pictur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931639" y="1280574"/>
                <a:ext cx="2186443" cy="1894364"/>
              </a:xfrm>
              <a:prstGeom prst="rect">
                <a:avLst/>
              </a:prstGeom>
              <a:noFill/>
              <a:ln w="9525">
                <a:solidFill>
                  <a:srgbClr val="002060"/>
                </a:solidFill>
                <a:miter lim="800000"/>
                <a:headEnd/>
                <a:tailEnd/>
              </a:ln>
            </p:spPr>
          </p:pic>
          <p:pic>
            <p:nvPicPr>
              <p:cNvPr id="4" name="Picture 2" descr="picture displaying a medium sized Omphalocele" title="picture"/>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536415" y="1268760"/>
                <a:ext cx="2187713" cy="1894364"/>
              </a:xfrm>
              <a:prstGeom prst="rect">
                <a:avLst/>
              </a:prstGeom>
              <a:noFill/>
              <a:ln w="9525">
                <a:solidFill>
                  <a:srgbClr val="002060"/>
                </a:solidFill>
                <a:miter lim="800000"/>
                <a:headEnd/>
                <a:tailEnd/>
              </a:ln>
            </p:spPr>
          </p:pic>
          <p:pic>
            <p:nvPicPr>
              <p:cNvPr id="6" name="Picture 4" descr="picture displaying a giant sized Omphalocele" title="picture"/>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6156176" y="1268760"/>
                <a:ext cx="2088232" cy="1887112"/>
              </a:xfrm>
              <a:prstGeom prst="rect">
                <a:avLst/>
              </a:prstGeom>
              <a:noFill/>
              <a:ln w="9525">
                <a:solidFill>
                  <a:srgbClr val="002060"/>
                </a:solidFill>
                <a:miter lim="800000"/>
                <a:headEnd/>
                <a:tailEnd/>
              </a:ln>
            </p:spPr>
          </p:pic>
          <p:sp>
            <p:nvSpPr>
              <p:cNvPr id="8" name="CasellaDiTesto 7"/>
              <p:cNvSpPr txBox="1"/>
              <p:nvPr/>
            </p:nvSpPr>
            <p:spPr>
              <a:xfrm>
                <a:off x="478810" y="3421920"/>
                <a:ext cx="8245251" cy="892552"/>
              </a:xfrm>
              <a:prstGeom prst="rect">
                <a:avLst/>
              </a:prstGeom>
              <a:noFill/>
            </p:spPr>
            <p:txBody>
              <a:bodyPr wrap="square" rtlCol="0">
                <a:spAutoFit/>
              </a:bodyPr>
              <a:lstStyle/>
              <a:p>
                <a:r>
                  <a:rPr lang="es-ES" sz="1400" b="1" dirty="0" smtClean="0">
                    <a:solidFill>
                      <a:schemeClr val="tx2"/>
                    </a:solidFill>
                  </a:rPr>
                  <a:t>Tamaño:  Pequeño:</a:t>
                </a:r>
                <a:r>
                  <a:rPr lang="es-ES" sz="1600" dirty="0" smtClean="0"/>
                  <a:t> </a:t>
                </a:r>
                <a:r>
                  <a:rPr lang="es-ES" sz="1400" dirty="0" smtClean="0">
                    <a:solidFill>
                      <a:schemeClr val="tx2"/>
                    </a:solidFill>
                  </a:rPr>
                  <a:t> &lt; 4 cm de diámetro </a:t>
                </a:r>
                <a:r>
                  <a:rPr lang="es-ES" sz="1400" b="1" dirty="0" smtClean="0">
                    <a:solidFill>
                      <a:schemeClr val="tx2"/>
                    </a:solidFill>
                  </a:rPr>
                  <a:t>Mediano:</a:t>
                </a:r>
                <a:r>
                  <a:rPr lang="es-ES" sz="1400" dirty="0" smtClean="0">
                    <a:solidFill>
                      <a:schemeClr val="tx2"/>
                    </a:solidFill>
                  </a:rPr>
                  <a:t>   4-6 cm de diámetro    </a:t>
                </a:r>
                <a:r>
                  <a:rPr lang="en-US" sz="1400" dirty="0" smtClean="0">
                    <a:solidFill>
                      <a:schemeClr val="tx2"/>
                    </a:solidFill>
                  </a:rPr>
                  <a:t>	</a:t>
                </a:r>
                <a:r>
                  <a:rPr lang="es-ES" sz="1400" b="1" dirty="0" smtClean="0">
                    <a:solidFill>
                      <a:schemeClr val="tx2"/>
                    </a:solidFill>
                  </a:rPr>
                  <a:t>Gigante:</a:t>
                </a:r>
                <a:r>
                  <a:rPr lang="es-ES" sz="1400" dirty="0" smtClean="0">
                    <a:solidFill>
                      <a:schemeClr val="tx2"/>
                    </a:solidFill>
                  </a:rPr>
                  <a:t>  &gt; 6 cm de diámetro</a:t>
                </a:r>
              </a:p>
              <a:p>
                <a:endParaRPr lang="es-ES" dirty="0" smtClean="0">
                  <a:solidFill>
                    <a:schemeClr val="tx2"/>
                  </a:solidFill>
                </a:endParaRPr>
              </a:p>
              <a:p>
                <a:endParaRPr lang="es-ES" dirty="0">
                  <a:solidFill>
                    <a:schemeClr val="tx2"/>
                  </a:solidFill>
                </a:endParaRPr>
              </a:p>
            </p:txBody>
          </p:sp>
        </p:grpSp>
        <p:grpSp>
          <p:nvGrpSpPr>
            <p:cNvPr id="7" name="Group 6"/>
            <p:cNvGrpSpPr/>
            <p:nvPr/>
          </p:nvGrpSpPr>
          <p:grpSpPr>
            <a:xfrm>
              <a:off x="503466" y="3949605"/>
              <a:ext cx="6048672" cy="1346666"/>
              <a:chOff x="467544" y="4211796"/>
              <a:chExt cx="6048672" cy="1346666"/>
            </a:xfrm>
          </p:grpSpPr>
          <p:sp>
            <p:nvSpPr>
              <p:cNvPr id="9" name="CasellaDiTesto 8"/>
              <p:cNvSpPr txBox="1"/>
              <p:nvPr/>
            </p:nvSpPr>
            <p:spPr>
              <a:xfrm>
                <a:off x="467544" y="4211796"/>
                <a:ext cx="6048672" cy="338554"/>
              </a:xfrm>
              <a:prstGeom prst="rect">
                <a:avLst/>
              </a:prstGeom>
              <a:noFill/>
            </p:spPr>
            <p:txBody>
              <a:bodyPr wrap="square" rtlCol="0">
                <a:spAutoFit/>
              </a:bodyPr>
              <a:lstStyle/>
              <a:p>
                <a:r>
                  <a:rPr lang="es-ES" sz="1600" b="1" dirty="0" smtClean="0">
                    <a:solidFill>
                      <a:schemeClr val="tx2"/>
                    </a:solidFill>
                  </a:rPr>
                  <a:t>Contenido:  </a:t>
                </a:r>
                <a:r>
                  <a:rPr lang="es-ES" sz="1600" dirty="0" smtClean="0">
                    <a:solidFill>
                      <a:schemeClr val="tx2"/>
                    </a:solidFill>
                  </a:rPr>
                  <a:t>Solo los intestinos o los intestinos y el hígado</a:t>
                </a:r>
                <a:endParaRPr lang="es-ES" sz="1600" dirty="0">
                  <a:solidFill>
                    <a:schemeClr val="tx2"/>
                  </a:solidFill>
                </a:endParaRPr>
              </a:p>
            </p:txBody>
          </p:sp>
          <p:sp>
            <p:nvSpPr>
              <p:cNvPr id="15" name="CasellaDiTesto 14"/>
              <p:cNvSpPr txBox="1"/>
              <p:nvPr/>
            </p:nvSpPr>
            <p:spPr>
              <a:xfrm>
                <a:off x="467544" y="4665910"/>
                <a:ext cx="2972801" cy="892552"/>
              </a:xfrm>
              <a:prstGeom prst="rect">
                <a:avLst/>
              </a:prstGeom>
              <a:noFill/>
            </p:spPr>
            <p:txBody>
              <a:bodyPr wrap="none" rtlCol="0">
                <a:spAutoFit/>
              </a:bodyPr>
              <a:lstStyle/>
              <a:p>
                <a:r>
                  <a:rPr lang="es-ES" sz="1600" b="1" dirty="0" smtClean="0">
                    <a:solidFill>
                      <a:schemeClr val="tx2"/>
                    </a:solidFill>
                  </a:rPr>
                  <a:t>Ubicación: </a:t>
                </a:r>
                <a:r>
                  <a:rPr lang="es-ES" sz="1600" dirty="0" smtClean="0">
                    <a:solidFill>
                      <a:schemeClr val="tx2"/>
                    </a:solidFill>
                  </a:rPr>
                  <a:t>central (más común) </a:t>
                </a:r>
              </a:p>
              <a:p>
                <a:r>
                  <a:rPr lang="es-ES" dirty="0" smtClean="0"/>
                  <a:t> </a:t>
                </a:r>
                <a:r>
                  <a:rPr lang="es-ES" sz="1600" dirty="0" smtClean="0">
                    <a:solidFill>
                      <a:schemeClr val="tx2"/>
                    </a:solidFill>
                  </a:rPr>
                  <a:t>                   alta (raro) </a:t>
                </a:r>
              </a:p>
              <a:p>
                <a:r>
                  <a:rPr lang="en-US" dirty="0" smtClean="0"/>
                  <a:t>	</a:t>
                </a:r>
                <a:r>
                  <a:rPr lang="es-ES" sz="1600" dirty="0" smtClean="0">
                    <a:solidFill>
                      <a:schemeClr val="tx2"/>
                    </a:solidFill>
                  </a:rPr>
                  <a:t>baja (muy raro)</a:t>
                </a:r>
                <a:endParaRPr lang="es-ES" sz="1600" dirty="0">
                  <a:solidFill>
                    <a:schemeClr val="tx2"/>
                  </a:solidFill>
                </a:endParaRPr>
              </a:p>
            </p:txBody>
          </p:sp>
        </p:grpSp>
      </p:grpSp>
      <p:sp>
        <p:nvSpPr>
          <p:cNvPr id="2051" name="Rectangle 3"/>
          <p:cNvSpPr>
            <a:spLocks noChangeArrowheads="1"/>
          </p:cNvSpPr>
          <p:nvPr/>
        </p:nvSpPr>
        <p:spPr bwMode="auto">
          <a:xfrm>
            <a:off x="5806350" y="6123801"/>
            <a:ext cx="3076611"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2"/>
                </a:solidFill>
                <a:effectLst/>
                <a:latin typeface="Calibri" pitchFamily="34" charset="0"/>
              </a:rPr>
              <a:t>Fotografías cortesía de http://en.atlaseclamc.org</a:t>
            </a:r>
            <a:endParaRPr kumimoji="0" lang="es-ES" sz="2000" b="0" i="0" u="none" strike="noStrike" cap="none" normalizeH="0" baseline="0" dirty="0" smtClean="0">
              <a:ln>
                <a:noFill/>
              </a:ln>
              <a:solidFill>
                <a:schemeClr val="tx2"/>
              </a:solidFill>
              <a:effectLst/>
              <a:latin typeface="Arial" pitchFamily="34" charset="0"/>
              <a:cs typeface="Arial" pitchFamily="34" charset="0"/>
            </a:endParaRPr>
          </a:p>
        </p:txBody>
      </p:sp>
    </p:spTree>
    <p:extLst>
      <p:ext uri="{BB962C8B-B14F-4D97-AF65-F5344CB8AC3E}">
        <p14:creationId xmlns:p14="http://schemas.microsoft.com/office/powerpoint/2010/main" val="3634097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chemeClr val="tx2"/>
                </a:solidFill>
                <a:latin typeface="Calibri" pitchFamily="34" charset="0"/>
              </a:rPr>
              <a:t>Onfalocele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7</a:t>
            </a:fld>
            <a:endParaRPr lang="es-ES" sz="1000" dirty="0">
              <a:solidFill>
                <a:schemeClr val="tx2"/>
              </a:solidFill>
              <a:latin typeface="Calibri" pitchFamily="34" charset="0"/>
              <a:cs typeface="+mn-cs"/>
            </a:endParaRPr>
          </a:p>
        </p:txBody>
      </p:sp>
      <p:sp>
        <p:nvSpPr>
          <p:cNvPr id="2" name="Title 1"/>
          <p:cNvSpPr>
            <a:spLocks noGrp="1"/>
          </p:cNvSpPr>
          <p:nvPr>
            <p:ph type="title"/>
          </p:nvPr>
        </p:nvSpPr>
        <p:spPr/>
        <p:txBody>
          <a:bodyPr>
            <a:normAutofit/>
          </a:bodyPr>
          <a:lstStyle/>
          <a:p>
            <a:r>
              <a:rPr lang="es-ES" sz="3200" b="1" dirty="0">
                <a:solidFill>
                  <a:schemeClr val="tx2"/>
                </a:solidFill>
              </a:rPr>
              <a:t>Consejos para la notificación</a:t>
            </a:r>
            <a:endParaRPr lang="es-ES" sz="3200" dirty="0"/>
          </a:p>
        </p:txBody>
      </p:sp>
      <p:sp>
        <p:nvSpPr>
          <p:cNvPr id="5" name="Segnaposto contenuto 2"/>
          <p:cNvSpPr txBox="1">
            <a:spLocks/>
          </p:cNvSpPr>
          <p:nvPr/>
        </p:nvSpPr>
        <p:spPr>
          <a:xfrm>
            <a:off x="456416" y="1489552"/>
            <a:ext cx="8229600" cy="41910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20000"/>
              </a:lnSpc>
            </a:pPr>
            <a:r>
              <a:rPr lang="es-ES" sz="2400" dirty="0" smtClean="0">
                <a:solidFill>
                  <a:schemeClr val="tx2"/>
                </a:solidFill>
              </a:rPr>
              <a:t>Describan el defecto, especificando los órganos que se encuentran fuera del abdomen</a:t>
            </a:r>
          </a:p>
          <a:p>
            <a:pPr>
              <a:lnSpc>
                <a:spcPct val="120000"/>
              </a:lnSpc>
            </a:pPr>
            <a:r>
              <a:rPr lang="es-ES" sz="2400" dirty="0" smtClean="0">
                <a:solidFill>
                  <a:schemeClr val="tx2"/>
                </a:solidFill>
              </a:rPr>
              <a:t>Describan el estado del cordón umbilical (podría estar roto)</a:t>
            </a:r>
          </a:p>
          <a:p>
            <a:pPr>
              <a:lnSpc>
                <a:spcPct val="120000"/>
              </a:lnSpc>
            </a:pPr>
            <a:r>
              <a:rPr lang="es-ES" sz="2400" dirty="0" smtClean="0">
                <a:solidFill>
                  <a:schemeClr val="tx2"/>
                </a:solidFill>
              </a:rPr>
              <a:t>Se debe tomar una fotografía (útil para la revisión)</a:t>
            </a:r>
          </a:p>
          <a:p>
            <a:pPr>
              <a:lnSpc>
                <a:spcPct val="120000"/>
              </a:lnSpc>
            </a:pPr>
            <a:r>
              <a:rPr lang="es-ES" sz="2400" dirty="0" smtClean="0">
                <a:solidFill>
                  <a:schemeClr val="tx2"/>
                </a:solidFill>
              </a:rPr>
              <a:t>Describan las malformaciones adicionales, si las hubiera, y los procedimientos usados para evaluarlas</a:t>
            </a:r>
          </a:p>
          <a:p>
            <a:pPr>
              <a:lnSpc>
                <a:spcPct val="120000"/>
              </a:lnSpc>
            </a:pPr>
            <a:r>
              <a:rPr lang="es-ES" sz="2400" dirty="0" smtClean="0">
                <a:solidFill>
                  <a:schemeClr val="tx2"/>
                </a:solidFill>
              </a:rPr>
              <a:t>Indiquen si se consultó a un genetista clínico</a:t>
            </a:r>
          </a:p>
        </p:txBody>
      </p:sp>
    </p:spTree>
    <p:extLst>
      <p:ext uri="{BB962C8B-B14F-4D97-AF65-F5344CB8AC3E}">
        <p14:creationId xmlns:p14="http://schemas.microsoft.com/office/powerpoint/2010/main" val="425062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edg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edge">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edge">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edge">
                                      <p:cBhvr>
                                        <p:cTn id="22" dur="2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edge">
                                      <p:cBhvr>
                                        <p:cTn id="27"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chemeClr val="tx2"/>
                </a:solidFill>
                <a:latin typeface="Calibri" pitchFamily="34" charset="0"/>
              </a:rPr>
              <a:t>Onfalocele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8</a:t>
            </a:fld>
            <a:endParaRPr lang="es-ES" sz="1000" dirty="0">
              <a:solidFill>
                <a:schemeClr val="tx2"/>
              </a:solidFill>
              <a:latin typeface="Calibri" pitchFamily="34" charset="0"/>
              <a:cs typeface="+mn-cs"/>
            </a:endParaRPr>
          </a:p>
        </p:txBody>
      </p:sp>
      <p:sp>
        <p:nvSpPr>
          <p:cNvPr id="5" name="Titolo 1"/>
          <p:cNvSpPr>
            <a:spLocks noGrp="1"/>
          </p:cNvSpPr>
          <p:nvPr>
            <p:ph type="title"/>
          </p:nvPr>
        </p:nvSpPr>
        <p:spPr/>
        <p:txBody>
          <a:bodyPr>
            <a:normAutofit/>
          </a:bodyPr>
          <a:lstStyle/>
          <a:p>
            <a:r>
              <a:rPr lang="es-ES" sz="3200" b="1" dirty="0" smtClean="0">
                <a:solidFill>
                  <a:schemeClr val="tx2"/>
                </a:solidFill>
              </a:rPr>
              <a:t>Lista y codificación del onfalocele en la CIE-10 RCPCH</a:t>
            </a:r>
          </a:p>
        </p:txBody>
      </p:sp>
      <p:sp>
        <p:nvSpPr>
          <p:cNvPr id="3" name="Segnaposto contenuto 2"/>
          <p:cNvSpPr>
            <a:spLocks noGrp="1"/>
          </p:cNvSpPr>
          <p:nvPr>
            <p:ph idx="1"/>
          </p:nvPr>
        </p:nvSpPr>
        <p:spPr>
          <a:xfrm>
            <a:off x="465137" y="1268760"/>
            <a:ext cx="8229600" cy="4191000"/>
          </a:xfrm>
        </p:spPr>
        <p:txBody>
          <a:bodyPr>
            <a:noAutofit/>
          </a:bodyPr>
          <a:lstStyle/>
          <a:p>
            <a:pPr>
              <a:buClr>
                <a:schemeClr val="tx2"/>
              </a:buClr>
              <a:buFont typeface="Arial" panose="020B0604020202020204" pitchFamily="34" charset="0"/>
              <a:buChar char="•"/>
            </a:pPr>
            <a:r>
              <a:rPr lang="es-ES" sz="1600" b="1" dirty="0" smtClean="0">
                <a:solidFill>
                  <a:schemeClr val="tx2"/>
                </a:solidFill>
              </a:rPr>
              <a:t>Q79 Malformaciones congénitas del sistema musculoesquelético, no clasificadas en otra parte</a:t>
            </a:r>
            <a:r>
              <a:rPr lang="es-ES" sz="1000" dirty="0" smtClean="0"/>
              <a:t>         </a:t>
            </a:r>
          </a:p>
          <a:p>
            <a:pPr marL="0" indent="0">
              <a:buClr>
                <a:schemeClr val="tx2"/>
              </a:buClr>
              <a:buNone/>
            </a:pPr>
            <a:r>
              <a:rPr lang="es-ES" sz="1000" dirty="0">
                <a:solidFill>
                  <a:schemeClr val="tx2"/>
                </a:solidFill>
              </a:rPr>
              <a:t>	</a:t>
            </a:r>
            <a:r>
              <a:rPr lang="es-ES" sz="1050" dirty="0" smtClean="0">
                <a:solidFill>
                  <a:schemeClr val="tx2"/>
                </a:solidFill>
              </a:rPr>
              <a:t>Excluye: Tortícolis congénita (esternomastoidea) (Q68.0)</a:t>
            </a:r>
          </a:p>
          <a:p>
            <a:pPr>
              <a:buClr>
                <a:schemeClr val="tx2"/>
              </a:buClr>
              <a:buFont typeface="Arial" panose="020B0604020202020204" pitchFamily="34" charset="0"/>
              <a:buChar char="•"/>
            </a:pPr>
            <a:r>
              <a:rPr lang="es-ES" sz="1050" dirty="0" smtClean="0">
                <a:solidFill>
                  <a:schemeClr val="tx2"/>
                </a:solidFill>
              </a:rPr>
              <a:t>Q79.0 Hernia diafragmática congénita</a:t>
            </a:r>
            <a:r>
              <a:rPr lang="es-ES" sz="1000" dirty="0" smtClean="0"/>
              <a:t>    </a:t>
            </a:r>
            <a:r>
              <a:rPr lang="es-ES" sz="1050" dirty="0" smtClean="0">
                <a:solidFill>
                  <a:schemeClr val="tx2"/>
                </a:solidFill>
              </a:rPr>
              <a:t>Excluye: Hernia hiatal congénita (Q40.1)</a:t>
            </a:r>
          </a:p>
          <a:p>
            <a:pPr>
              <a:buClr>
                <a:schemeClr val="tx2"/>
              </a:buClr>
              <a:buFont typeface="Arial" panose="020B0604020202020204" pitchFamily="34" charset="0"/>
              <a:buChar char="•"/>
            </a:pPr>
            <a:r>
              <a:rPr lang="es-ES" sz="1050" dirty="0" smtClean="0">
                <a:solidFill>
                  <a:schemeClr val="tx2"/>
                </a:solidFill>
              </a:rPr>
              <a:t>Q79.00 Hernia anterior congénita (foramen de Morgagni)</a:t>
            </a:r>
          </a:p>
          <a:p>
            <a:pPr>
              <a:buClr>
                <a:schemeClr val="tx2"/>
              </a:buClr>
              <a:buFont typeface="Arial" panose="020B0604020202020204" pitchFamily="34" charset="0"/>
              <a:buChar char="•"/>
            </a:pPr>
            <a:r>
              <a:rPr lang="es-ES" sz="1050" dirty="0" smtClean="0">
                <a:solidFill>
                  <a:schemeClr val="tx2"/>
                </a:solidFill>
              </a:rPr>
              <a:t>Q79.01 Hernia posterolateral congénita (foramen de Bochdalek)</a:t>
            </a:r>
          </a:p>
          <a:p>
            <a:pPr>
              <a:buClr>
                <a:schemeClr val="tx2"/>
              </a:buClr>
              <a:buFont typeface="Arial" panose="020B0604020202020204" pitchFamily="34" charset="0"/>
              <a:buChar char="•"/>
            </a:pPr>
            <a:r>
              <a:rPr lang="es-ES" sz="1050" dirty="0" smtClean="0">
                <a:solidFill>
                  <a:schemeClr val="tx2"/>
                </a:solidFill>
              </a:rPr>
              <a:t>Q79.1 Otras malformaciones congénitas del diafragma; malformación congénita del diafragma</a:t>
            </a:r>
            <a:r>
              <a:rPr lang="es-ES" sz="1000" dirty="0" smtClean="0"/>
              <a:t> </a:t>
            </a:r>
            <a:r>
              <a:rPr lang="es-ES" sz="1050" dirty="0" smtClean="0">
                <a:solidFill>
                  <a:schemeClr val="tx2"/>
                </a:solidFill>
              </a:rPr>
              <a:t>NEOM</a:t>
            </a:r>
          </a:p>
          <a:p>
            <a:pPr>
              <a:buClr>
                <a:schemeClr val="tx2"/>
              </a:buClr>
              <a:buFont typeface="Arial" panose="020B0604020202020204" pitchFamily="34" charset="0"/>
              <a:buChar char="•"/>
            </a:pPr>
            <a:r>
              <a:rPr lang="es-ES" sz="1050" dirty="0" smtClean="0">
                <a:solidFill>
                  <a:schemeClr val="tx2"/>
                </a:solidFill>
              </a:rPr>
              <a:t>Q79.10 Eventración congénita del diafragma</a:t>
            </a:r>
          </a:p>
          <a:p>
            <a:pPr>
              <a:buClr>
                <a:schemeClr val="tx2"/>
              </a:buClr>
              <a:buFont typeface="Arial" panose="020B0604020202020204" pitchFamily="34" charset="0"/>
              <a:buChar char="•"/>
            </a:pPr>
            <a:r>
              <a:rPr lang="es-ES" sz="1050" dirty="0" smtClean="0">
                <a:solidFill>
                  <a:schemeClr val="tx2"/>
                </a:solidFill>
              </a:rPr>
              <a:t>Q79.11 Ausencia congénita del hemidiafragma (unilateral)</a:t>
            </a:r>
          </a:p>
          <a:p>
            <a:pPr>
              <a:buClr>
                <a:schemeClr val="tx2"/>
              </a:buClr>
              <a:buFont typeface="Arial" panose="020B0604020202020204" pitchFamily="34" charset="0"/>
              <a:buChar char="•"/>
            </a:pPr>
            <a:r>
              <a:rPr lang="es-ES" sz="1050" dirty="0" smtClean="0">
                <a:solidFill>
                  <a:schemeClr val="tx2"/>
                </a:solidFill>
              </a:rPr>
              <a:t>Q79.12 Ausencia congénita del diafragma; ausencia congénita del hemidiafragma, bilateral</a:t>
            </a:r>
          </a:p>
          <a:p>
            <a:pPr>
              <a:buClr>
                <a:schemeClr val="tx2"/>
              </a:buClr>
              <a:buFont typeface="Arial" panose="020B0604020202020204" pitchFamily="34" charset="0"/>
              <a:buChar char="•"/>
            </a:pPr>
            <a:endParaRPr lang="es-ES" sz="1050" dirty="0" smtClean="0">
              <a:solidFill>
                <a:schemeClr val="tx2"/>
              </a:solidFill>
            </a:endParaRPr>
          </a:p>
          <a:p>
            <a:pPr>
              <a:buClr>
                <a:schemeClr val="tx2"/>
              </a:buClr>
              <a:buFont typeface="Arial" panose="020B0604020202020204" pitchFamily="34" charset="0"/>
              <a:buChar char="•"/>
            </a:pPr>
            <a:r>
              <a:rPr lang="es-ES" sz="1400" b="1" dirty="0" smtClean="0">
                <a:solidFill>
                  <a:schemeClr val="tx2"/>
                </a:solidFill>
              </a:rPr>
              <a:t>Q79.2 Exónfalos;</a:t>
            </a:r>
            <a:r>
              <a:rPr lang="es-ES" sz="1000" dirty="0" smtClean="0"/>
              <a:t> </a:t>
            </a:r>
            <a:r>
              <a:rPr lang="es-ES" sz="1400" dirty="0">
                <a:solidFill>
                  <a:schemeClr val="tx2"/>
                </a:solidFill>
              </a:rPr>
              <a:t>o</a:t>
            </a:r>
            <a:r>
              <a:rPr lang="es-ES" sz="1400" b="1" dirty="0" smtClean="0">
                <a:solidFill>
                  <a:schemeClr val="tx2"/>
                </a:solidFill>
              </a:rPr>
              <a:t>nfalocele</a:t>
            </a:r>
            <a:r>
              <a:rPr lang="es-ES" sz="1000" dirty="0" smtClean="0"/>
              <a:t>    </a:t>
            </a:r>
            <a:r>
              <a:rPr lang="es-ES" sz="1050" dirty="0" smtClean="0">
                <a:solidFill>
                  <a:schemeClr val="tx2"/>
                </a:solidFill>
              </a:rPr>
              <a:t>Excluye: Hernia umbilical (K42.-)</a:t>
            </a:r>
          </a:p>
          <a:p>
            <a:pPr>
              <a:buClr>
                <a:schemeClr val="tx2"/>
              </a:buClr>
              <a:buFont typeface="Arial" panose="020B0604020202020204" pitchFamily="34" charset="0"/>
              <a:buChar char="•"/>
            </a:pPr>
            <a:r>
              <a:rPr lang="es-ES" sz="1400" dirty="0" smtClean="0">
                <a:solidFill>
                  <a:schemeClr val="tx2"/>
                </a:solidFill>
              </a:rPr>
              <a:t>Q79.3 Gastrosquisis</a:t>
            </a:r>
          </a:p>
          <a:p>
            <a:pPr>
              <a:buClr>
                <a:schemeClr val="tx2"/>
              </a:buClr>
              <a:buFont typeface="Arial" panose="020B0604020202020204" pitchFamily="34" charset="0"/>
              <a:buChar char="•"/>
            </a:pPr>
            <a:r>
              <a:rPr lang="es-ES" sz="1050" dirty="0" smtClean="0">
                <a:solidFill>
                  <a:schemeClr val="tx2"/>
                </a:solidFill>
              </a:rPr>
              <a:t>Q79.4 Síndrome del abdomen en ciruela pasa</a:t>
            </a:r>
          </a:p>
          <a:p>
            <a:pPr>
              <a:buClr>
                <a:schemeClr val="tx2"/>
              </a:buClr>
              <a:buFont typeface="Arial" panose="020B0604020202020204" pitchFamily="34" charset="0"/>
              <a:buChar char="•"/>
            </a:pPr>
            <a:r>
              <a:rPr lang="es-ES" sz="1400" i="1" dirty="0" smtClean="0">
                <a:solidFill>
                  <a:schemeClr val="tx2"/>
                </a:solidFill>
              </a:rPr>
              <a:t>Q79.5 Otras malformaciones congénitas de la pared abdominal     </a:t>
            </a:r>
            <a:r>
              <a:rPr lang="es-ES" sz="1050" dirty="0" smtClean="0">
                <a:solidFill>
                  <a:schemeClr val="tx2"/>
                </a:solidFill>
              </a:rPr>
              <a:t>Excluye: Hernia umbilical (K42.-)</a:t>
            </a:r>
          </a:p>
          <a:p>
            <a:pPr>
              <a:buClr>
                <a:schemeClr val="tx2"/>
              </a:buClr>
              <a:buFont typeface="Arial" panose="020B0604020202020204" pitchFamily="34" charset="0"/>
              <a:buChar char="•"/>
            </a:pPr>
            <a:endParaRPr lang="es-ES" sz="1050" dirty="0" smtClean="0">
              <a:solidFill>
                <a:schemeClr val="tx2"/>
              </a:solidFill>
            </a:endParaRPr>
          </a:p>
          <a:p>
            <a:pPr>
              <a:buClr>
                <a:schemeClr val="tx2"/>
              </a:buClr>
              <a:buFont typeface="Arial" panose="020B0604020202020204" pitchFamily="34" charset="0"/>
              <a:buChar char="•"/>
            </a:pPr>
            <a:r>
              <a:rPr lang="es-ES" sz="1050" dirty="0" smtClean="0">
                <a:solidFill>
                  <a:schemeClr val="tx2"/>
                </a:solidFill>
              </a:rPr>
              <a:t>Q79.6 Síndrome de Ehlers-Danlos</a:t>
            </a:r>
          </a:p>
          <a:p>
            <a:pPr>
              <a:buClr>
                <a:schemeClr val="tx2"/>
              </a:buClr>
              <a:buFont typeface="Arial" panose="020B0604020202020204" pitchFamily="34" charset="0"/>
              <a:buChar char="•"/>
            </a:pPr>
            <a:r>
              <a:rPr lang="es-ES" sz="1050" dirty="0" smtClean="0">
                <a:solidFill>
                  <a:schemeClr val="tx2"/>
                </a:solidFill>
              </a:rPr>
              <a:t>Q79.8 Otras malformaciones congénitas del sistema musculoesquelético; músculo accesorio; síndrome de </a:t>
            </a:r>
            <a:r>
              <a:rPr lang="es-ES" sz="1050" dirty="0" err="1" smtClean="0">
                <a:solidFill>
                  <a:schemeClr val="tx2"/>
                </a:solidFill>
              </a:rPr>
              <a:t>terigión</a:t>
            </a:r>
            <a:r>
              <a:rPr lang="es-ES" sz="1050" dirty="0" smtClean="0">
                <a:solidFill>
                  <a:schemeClr val="tx2"/>
                </a:solidFill>
              </a:rPr>
              <a:t> poplíteo; acortamiento congénito del tendón</a:t>
            </a:r>
            <a:r>
              <a:rPr lang="es-ES" sz="1000" dirty="0" smtClean="0"/>
              <a:t>    </a:t>
            </a:r>
            <a:r>
              <a:rPr lang="es-ES" sz="1050" dirty="0" smtClean="0">
                <a:solidFill>
                  <a:schemeClr val="tx2"/>
                </a:solidFill>
              </a:rPr>
              <a:t>Excluye: Tendón de Aquiles (Q66.81)</a:t>
            </a:r>
          </a:p>
          <a:p>
            <a:pPr>
              <a:buClr>
                <a:schemeClr val="tx2"/>
              </a:buClr>
              <a:buFont typeface="Arial" panose="020B0604020202020204" pitchFamily="34" charset="0"/>
              <a:buChar char="•"/>
            </a:pPr>
            <a:endParaRPr lang="es-ES" sz="1050" dirty="0" smtClean="0">
              <a:solidFill>
                <a:schemeClr val="tx2"/>
              </a:solidFill>
            </a:endParaRPr>
          </a:p>
          <a:p>
            <a:pPr>
              <a:buClr>
                <a:schemeClr val="tx2"/>
              </a:buClr>
              <a:buFont typeface="Arial" panose="020B0604020202020204" pitchFamily="34" charset="0"/>
              <a:buChar char="•"/>
            </a:pPr>
            <a:r>
              <a:rPr lang="es-ES" sz="1050" dirty="0" smtClean="0">
                <a:solidFill>
                  <a:schemeClr val="tx2"/>
                </a:solidFill>
              </a:rPr>
              <a:t>Q79.80 Bridas constrictivas congénitas</a:t>
            </a:r>
            <a:r>
              <a:rPr lang="es-ES" sz="1000" dirty="0" smtClean="0"/>
              <a:t> </a:t>
            </a:r>
          </a:p>
          <a:p>
            <a:pPr>
              <a:buClr>
                <a:schemeClr val="tx2"/>
              </a:buClr>
              <a:buFont typeface="Arial" panose="020B0604020202020204" pitchFamily="34" charset="0"/>
              <a:buChar char="•"/>
            </a:pPr>
            <a:r>
              <a:rPr lang="es-ES" sz="1050" dirty="0" smtClean="0">
                <a:solidFill>
                  <a:schemeClr val="tx2"/>
                </a:solidFill>
              </a:rPr>
              <a:t>Q79.81 Ausencia de músculo o tendón</a:t>
            </a:r>
          </a:p>
          <a:p>
            <a:pPr>
              <a:buClr>
                <a:schemeClr val="tx2"/>
              </a:buClr>
              <a:buFont typeface="Arial" panose="020B0604020202020204" pitchFamily="34" charset="0"/>
              <a:buChar char="•"/>
            </a:pPr>
            <a:r>
              <a:rPr lang="es-ES" sz="1050" dirty="0" smtClean="0">
                <a:solidFill>
                  <a:schemeClr val="tx2"/>
                </a:solidFill>
              </a:rPr>
              <a:t>Q79.82 Anomalía (síndrome) de Poland</a:t>
            </a:r>
          </a:p>
          <a:p>
            <a:pPr>
              <a:buClr>
                <a:schemeClr val="tx2"/>
              </a:buClr>
              <a:buFont typeface="Arial" panose="020B0604020202020204" pitchFamily="34" charset="0"/>
              <a:buChar char="•"/>
            </a:pPr>
            <a:r>
              <a:rPr lang="es-ES" sz="1050" dirty="0" smtClean="0">
                <a:solidFill>
                  <a:schemeClr val="tx2"/>
                </a:solidFill>
              </a:rPr>
              <a:t>Q79.9 Malformación congénita del sistema musculoesquelético, no especificado    Congénita:    .anomalía NEOM }  .deformidad NEOM} del sistema musculoesquelético NEOM  Anomalías no especificadas de músculos, tendones, huesos,  cartílagos o tejido conjuntivo</a:t>
            </a:r>
            <a:endParaRPr lang="es-ES" sz="1000" dirty="0">
              <a:solidFill>
                <a:schemeClr val="tx2"/>
              </a:solidFill>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s-ES" sz="1100" b="1" dirty="0" smtClean="0">
                <a:solidFill>
                  <a:schemeClr val="tx2"/>
                </a:solidFill>
                <a:latin typeface="Calibri" pitchFamily="34" charset="0"/>
              </a:rPr>
              <a:t>Onfalocele                                                                                                                                                                                                                                           </a:t>
            </a:r>
            <a:r>
              <a:rPr lang="es-ES" sz="1000" dirty="0" smtClean="0">
                <a:solidFill>
                  <a:schemeClr val="tx2"/>
                </a:solidFill>
                <a:latin typeface="Calibri" pitchFamily="34" charset="0"/>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9</a:t>
            </a:fld>
            <a:endParaRPr lang="es-ES" sz="1000" dirty="0">
              <a:solidFill>
                <a:schemeClr val="tx2"/>
              </a:solidFill>
              <a:latin typeface="Calibri" pitchFamily="34" charset="0"/>
              <a:cs typeface="+mn-cs"/>
            </a:endParaRPr>
          </a:p>
        </p:txBody>
      </p:sp>
      <p:sp>
        <p:nvSpPr>
          <p:cNvPr id="2" name="Title 1"/>
          <p:cNvSpPr>
            <a:spLocks noGrp="1"/>
          </p:cNvSpPr>
          <p:nvPr>
            <p:ph type="title"/>
          </p:nvPr>
        </p:nvSpPr>
        <p:spPr/>
        <p:txBody>
          <a:bodyPr/>
          <a:lstStyle/>
          <a:p>
            <a:r>
              <a:rPr lang="es-ES" dirty="0">
                <a:solidFill>
                  <a:schemeClr val="tx2"/>
                </a:solidFill>
              </a:rPr>
              <a:t>Pentalogía de Cantrell</a:t>
            </a:r>
            <a:r>
              <a:t/>
            </a:r>
            <a:br/>
            <a:endParaRPr lang="es-ES" dirty="0"/>
          </a:p>
        </p:txBody>
      </p:sp>
      <p:sp>
        <p:nvSpPr>
          <p:cNvPr id="10" name="Rettangolo 5"/>
          <p:cNvSpPr/>
          <p:nvPr/>
        </p:nvSpPr>
        <p:spPr>
          <a:xfrm>
            <a:off x="267755" y="987582"/>
            <a:ext cx="8419045" cy="3416320"/>
          </a:xfrm>
          <a:prstGeom prst="rect">
            <a:avLst/>
          </a:prstGeom>
          <a:ln>
            <a:noFill/>
          </a:ln>
        </p:spPr>
        <p:txBody>
          <a:bodyPr wrap="square">
            <a:spAutoFit/>
          </a:bodyPr>
          <a:lstStyle/>
          <a:p>
            <a:r>
              <a:rPr lang="es-ES" sz="2400" dirty="0" smtClean="0">
                <a:solidFill>
                  <a:schemeClr val="tx2"/>
                </a:solidFill>
              </a:rPr>
              <a:t>Anormalidad de la línea media superior de la pared abdominal</a:t>
            </a:r>
          </a:p>
          <a:p>
            <a:endParaRPr lang="es-ES" sz="2400" dirty="0" smtClean="0">
              <a:solidFill>
                <a:schemeClr val="tx2"/>
              </a:solidFill>
            </a:endParaRPr>
          </a:p>
          <a:p>
            <a:r>
              <a:rPr lang="es-ES" sz="2400" dirty="0" smtClean="0">
                <a:solidFill>
                  <a:schemeClr val="tx2"/>
                </a:solidFill>
              </a:rPr>
              <a:t>Defecto en la parte inferior del esternón </a:t>
            </a:r>
          </a:p>
          <a:p>
            <a:endParaRPr lang="es-ES" sz="2400" dirty="0" smtClean="0">
              <a:solidFill>
                <a:schemeClr val="tx2"/>
              </a:solidFill>
            </a:endParaRPr>
          </a:p>
          <a:p>
            <a:r>
              <a:rPr lang="es-ES" sz="2400" dirty="0" smtClean="0">
                <a:solidFill>
                  <a:schemeClr val="tx2"/>
                </a:solidFill>
              </a:rPr>
              <a:t>Defecto diafragmático anterior</a:t>
            </a:r>
          </a:p>
          <a:p>
            <a:endParaRPr lang="es-ES" sz="2400" dirty="0" smtClean="0">
              <a:solidFill>
                <a:schemeClr val="tx2"/>
              </a:solidFill>
            </a:endParaRPr>
          </a:p>
          <a:p>
            <a:r>
              <a:rPr lang="es-ES" sz="2400" dirty="0" smtClean="0">
                <a:solidFill>
                  <a:schemeClr val="tx2"/>
                </a:solidFill>
              </a:rPr>
              <a:t>Anormalidades cardiacas: Ectopia, defecto pericardial</a:t>
            </a:r>
          </a:p>
          <a:p>
            <a:endParaRPr lang="es-ES" sz="2400" dirty="0" smtClean="0">
              <a:solidFill>
                <a:schemeClr val="tx2"/>
              </a:solidFill>
            </a:endParaRPr>
          </a:p>
          <a:p>
            <a:r>
              <a:rPr lang="es-ES" sz="2400" dirty="0" smtClean="0">
                <a:solidFill>
                  <a:schemeClr val="tx2"/>
                </a:solidFill>
              </a:rPr>
              <a:t>Onfalocele, alto</a:t>
            </a:r>
          </a:p>
        </p:txBody>
      </p:sp>
      <p:grpSp>
        <p:nvGrpSpPr>
          <p:cNvPr id="6" name="Gruppo 6" descr="picture of Pentalogy of Cantrell" title="picture"/>
          <p:cNvGrpSpPr/>
          <p:nvPr/>
        </p:nvGrpSpPr>
        <p:grpSpPr>
          <a:xfrm>
            <a:off x="3945277" y="3717032"/>
            <a:ext cx="4848770" cy="2419379"/>
            <a:chOff x="-991030" y="705700"/>
            <a:chExt cx="5635038" cy="3614219"/>
          </a:xfrm>
        </p:grpSpPr>
        <p:pic>
          <p:nvPicPr>
            <p:cNvPr id="7" name="Picture 2" descr="picture of Pentalogy of Cantrell" title="picture"/>
            <p:cNvPicPr>
              <a:picLocks noChangeAspect="1" noChangeArrowheads="1"/>
            </p:cNvPicPr>
            <p:nvPr/>
          </p:nvPicPr>
          <p:blipFill>
            <a:blip r:embed="rId3" cstate="print"/>
            <a:srcRect/>
            <a:stretch>
              <a:fillRect/>
            </a:stretch>
          </p:blipFill>
          <p:spPr bwMode="auto">
            <a:xfrm>
              <a:off x="665154" y="705700"/>
              <a:ext cx="3978854" cy="2579284"/>
            </a:xfrm>
            <a:prstGeom prst="rect">
              <a:avLst/>
            </a:prstGeom>
            <a:noFill/>
            <a:ln>
              <a:solidFill>
                <a:srgbClr val="002060"/>
              </a:solidFill>
            </a:ln>
          </p:spPr>
        </p:pic>
        <p:sp>
          <p:nvSpPr>
            <p:cNvPr id="8" name="Rettangolo 3"/>
            <p:cNvSpPr/>
            <p:nvPr/>
          </p:nvSpPr>
          <p:spPr>
            <a:xfrm>
              <a:off x="755576" y="3284984"/>
              <a:ext cx="3816424" cy="689664"/>
            </a:xfrm>
            <a:prstGeom prst="rect">
              <a:avLst/>
            </a:prstGeom>
          </p:spPr>
          <p:txBody>
            <a:bodyPr wrap="square">
              <a:spAutoFit/>
            </a:bodyPr>
            <a:lstStyle/>
            <a:p>
              <a:r>
                <a:rPr lang="es-ES" sz="1200" b="1" dirty="0" smtClean="0">
                  <a:solidFill>
                    <a:schemeClr val="tx2"/>
                  </a:solidFill>
                </a:rPr>
                <a:t>EC: ectopia</a:t>
              </a:r>
              <a:r>
                <a:rPr lang="es-ES" smtClean="0"/>
                <a:t> </a:t>
              </a:r>
              <a:r>
                <a:rPr lang="es-ES" sz="1200" b="1" dirty="0" smtClean="0">
                  <a:solidFill>
                    <a:schemeClr val="tx2"/>
                  </a:solidFill>
                </a:rPr>
                <a:t>cordis; L: hígado ; S: bazo;               O: onfalocele</a:t>
              </a:r>
              <a:endParaRPr lang="es-ES" sz="1200" b="1" dirty="0">
                <a:solidFill>
                  <a:schemeClr val="tx2"/>
                </a:solidFill>
              </a:endParaRPr>
            </a:p>
          </p:txBody>
        </p:sp>
        <p:sp>
          <p:nvSpPr>
            <p:cNvPr id="9" name="Rettangolo 4"/>
            <p:cNvSpPr/>
            <p:nvPr/>
          </p:nvSpPr>
          <p:spPr>
            <a:xfrm>
              <a:off x="-991030" y="3929110"/>
              <a:ext cx="5635038" cy="390809"/>
            </a:xfrm>
            <a:prstGeom prst="rect">
              <a:avLst/>
            </a:prstGeom>
          </p:spPr>
          <p:txBody>
            <a:bodyPr wrap="square">
              <a:spAutoFit/>
            </a:bodyPr>
            <a:lstStyle/>
            <a:p>
              <a:r>
                <a:rPr lang="es-ES" sz="1100" dirty="0" smtClean="0">
                  <a:solidFill>
                    <a:schemeClr val="tx2"/>
                  </a:solidFill>
                </a:rPr>
                <a:t>Foto cortesía de Chandran S, Ari D. J Clin</a:t>
              </a:r>
              <a:r>
                <a:rPr lang="es-ES" smtClean="0"/>
                <a:t> </a:t>
              </a:r>
              <a:r>
                <a:rPr lang="es-ES" sz="1100" dirty="0" smtClean="0">
                  <a:solidFill>
                    <a:schemeClr val="tx2"/>
                  </a:solidFill>
                </a:rPr>
                <a:t>Neonatol. 2013 Apr;2(2):95-7.</a:t>
              </a:r>
              <a:endParaRPr lang="es-ES" sz="1100" dirty="0">
                <a:solidFill>
                  <a:schemeClr val="tx2"/>
                </a:solidFill>
              </a:endParaRPr>
            </a:p>
          </p:txBody>
        </p:sp>
      </p:gr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54033318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CHHSTP_PPT_dark(">
  <a:themeElements>
    <a:clrScheme name="NCBDD Dark PPT Colors">
      <a:dk1>
        <a:srgbClr val="FFC000"/>
      </a:dk1>
      <a:lt1>
        <a:srgbClr val="0F56DC"/>
      </a:lt1>
      <a:dk2>
        <a:srgbClr val="FFFFFF"/>
      </a:dk2>
      <a:lt2>
        <a:srgbClr val="FFFFFF"/>
      </a:lt2>
      <a:accent1>
        <a:srgbClr val="7CA295"/>
      </a:accent1>
      <a:accent2>
        <a:srgbClr val="8A343D"/>
      </a:accent2>
      <a:accent3>
        <a:srgbClr val="6639B7"/>
      </a:accent3>
      <a:accent4>
        <a:srgbClr val="D47B22"/>
      </a:accent4>
      <a:accent5>
        <a:srgbClr val="EAAB00"/>
      </a:accent5>
      <a:accent6>
        <a:srgbClr val="7F7F7F"/>
      </a:accent6>
      <a:hlink>
        <a:srgbClr val="007D57"/>
      </a:hlink>
      <a:folHlink>
        <a:srgbClr val="FFFF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2416</TotalTime>
  <Words>2090</Words>
  <Application>Microsoft Office PowerPoint</Application>
  <PresentationFormat>On-screen Show (4:3)</PresentationFormat>
  <Paragraphs>185</Paragraphs>
  <Slides>14</Slides>
  <Notes>14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Calibri</vt:lpstr>
      <vt:lpstr>Courier New</vt:lpstr>
      <vt:lpstr>Myriad Web Pro</vt:lpstr>
      <vt:lpstr>Wingdings</vt:lpstr>
      <vt:lpstr>NCHHSTP_PPT_dark(</vt:lpstr>
      <vt:lpstr>Office Theme</vt:lpstr>
      <vt:lpstr>Onfalocele</vt:lpstr>
      <vt:lpstr>Objetivos del aprendizaje</vt:lpstr>
      <vt:lpstr>Principales características clínicas y del desarrollo</vt:lpstr>
      <vt:lpstr>Principales características epidemiológicas</vt:lpstr>
      <vt:lpstr>Diagnóstico</vt:lpstr>
      <vt:lpstr>Variabilidad en el tamaño, contenido y ubicación</vt:lpstr>
      <vt:lpstr>Consejos para la notificación</vt:lpstr>
      <vt:lpstr>Lista y codificación del onfalocele en la CIE-10 RCPCH</vt:lpstr>
      <vt:lpstr>Pentalogía de Cantrell </vt:lpstr>
      <vt:lpstr>Extrofia cloacal</vt:lpstr>
      <vt:lpstr>Complejo extremidad-pared corporal</vt:lpstr>
      <vt:lpstr>Lista de la CIE-10 RCPCH y codificación de los defectos de la pared abdominal y torácica anterior</vt:lpstr>
      <vt:lpstr>Consejos para la codificación</vt:lpstr>
      <vt:lpstr>¿Preguntas?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Pre-conference Educational Workshop  on Birth Defects Surveillance</dc:title>
  <dc:creator>Pierpaolo</dc:creator>
  <cp:lastModifiedBy>Flores, Alina (CDC/ONDIEH/NCBDDD)</cp:lastModifiedBy>
  <cp:revision>278</cp:revision>
  <dcterms:created xsi:type="dcterms:W3CDTF">2013-09-20T07:41:20Z</dcterms:created>
  <dcterms:modified xsi:type="dcterms:W3CDTF">2017-01-04T16:16:12Z</dcterms:modified>
</cp:coreProperties>
</file>