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17"/>
  </p:notesMasterIdLst>
  <p:sldIdLst>
    <p:sldId id="354" r:id="rId3"/>
    <p:sldId id="355" r:id="rId4"/>
    <p:sldId id="321" r:id="rId5"/>
    <p:sldId id="348" r:id="rId6"/>
    <p:sldId id="319" r:id="rId7"/>
    <p:sldId id="345" r:id="rId8"/>
    <p:sldId id="349" r:id="rId9"/>
    <p:sldId id="339" r:id="rId10"/>
    <p:sldId id="350" r:id="rId11"/>
    <p:sldId id="334" r:id="rId12"/>
    <p:sldId id="351" r:id="rId13"/>
    <p:sldId id="352" r:id="rId14"/>
    <p:sldId id="353" r:id="rId15"/>
    <p:sldId id="343"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70296" autoAdjust="0"/>
  </p:normalViewPr>
  <p:slideViewPr>
    <p:cSldViewPr>
      <p:cViewPr varScale="1">
        <p:scale>
          <a:sx n="59" d="100"/>
          <a:sy n="59" d="100"/>
        </p:scale>
        <p:origin x="730" y="6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901BA-AE5C-46F0-9131-1BF8C71BB0A4}" type="datetimeFigureOut">
              <a:rPr lang="it-IT" smtClean="0"/>
              <a:pPr/>
              <a:t>06/01/2017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FF01C-BD9D-44A6-9902-0DD383E02C4A}" type="slidenum">
              <a:rPr lang="it-IT" smtClean="0"/>
              <a:pPr/>
              <a:t>‹#›</a:t>
            </a:fld>
            <a:endParaRPr lang="it-IT"/>
          </a:p>
        </p:txBody>
      </p:sp>
    </p:spTree>
    <p:extLst>
      <p:ext uri="{BB962C8B-B14F-4D97-AF65-F5344CB8AC3E}">
        <p14:creationId xmlns:p14="http://schemas.microsoft.com/office/powerpoint/2010/main" val="157451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This</a:t>
            </a:r>
            <a:r>
              <a:rPr lang="es-ES" dirty="0" smtClean="0"/>
              <a:t> </a:t>
            </a:r>
            <a:r>
              <a:rPr lang="es-ES" dirty="0" err="1" smtClean="0"/>
              <a:t>presentation</a:t>
            </a:r>
            <a:r>
              <a:rPr lang="es-ES" dirty="0" smtClean="0"/>
              <a:t> </a:t>
            </a:r>
            <a:r>
              <a:rPr lang="es-ES" dirty="0" err="1" smtClean="0"/>
              <a:t>is</a:t>
            </a:r>
            <a:r>
              <a:rPr lang="es-ES" dirty="0" smtClean="0"/>
              <a:t> </a:t>
            </a:r>
            <a:r>
              <a:rPr lang="es-ES" dirty="0" err="1" smtClean="0"/>
              <a:t>about</a:t>
            </a:r>
            <a:r>
              <a:rPr lang="es-ES" dirty="0" smtClean="0"/>
              <a:t> </a:t>
            </a:r>
            <a:r>
              <a:rPr lang="es-ES" dirty="0" err="1" smtClean="0"/>
              <a:t>omphalocele</a:t>
            </a:r>
            <a:r>
              <a:rPr lang="es-ES" dirty="0" smtClean="0"/>
              <a:t>. </a:t>
            </a:r>
            <a:r>
              <a:rPr lang="es-ES" dirty="0" err="1" smtClean="0"/>
              <a:t>You</a:t>
            </a:r>
            <a:r>
              <a:rPr lang="es-ES" dirty="0" smtClean="0"/>
              <a:t> </a:t>
            </a:r>
            <a:r>
              <a:rPr lang="es-ES" dirty="0" err="1" smtClean="0"/>
              <a:t>might</a:t>
            </a:r>
            <a:r>
              <a:rPr lang="es-ES" baseline="0" dirty="0" smtClean="0"/>
              <a:t> </a:t>
            </a:r>
            <a:r>
              <a:rPr lang="es-ES" baseline="0" dirty="0" err="1" smtClean="0"/>
              <a:t>have</a:t>
            </a:r>
            <a:r>
              <a:rPr lang="es-ES" baseline="0" dirty="0" smtClean="0"/>
              <a:t> </a:t>
            </a:r>
            <a:r>
              <a:rPr lang="es-ES" baseline="0" dirty="0" err="1" smtClean="0"/>
              <a:t>already</a:t>
            </a:r>
            <a:r>
              <a:rPr lang="es-ES" baseline="0" dirty="0" smtClean="0"/>
              <a:t> </a:t>
            </a:r>
            <a:r>
              <a:rPr lang="es-ES" baseline="0" dirty="0" err="1" smtClean="0"/>
              <a:t>seen</a:t>
            </a:r>
            <a:r>
              <a:rPr lang="es-ES" baseline="0" dirty="0" smtClean="0"/>
              <a:t> </a:t>
            </a:r>
            <a:r>
              <a:rPr lang="es-ES" baseline="0" dirty="0" err="1" smtClean="0"/>
              <a:t>the</a:t>
            </a:r>
            <a:r>
              <a:rPr lang="es-ES" baseline="0" dirty="0" smtClean="0"/>
              <a:t> </a:t>
            </a:r>
            <a:r>
              <a:rPr lang="es-ES" baseline="0" dirty="0" err="1" smtClean="0"/>
              <a:t>presentation</a:t>
            </a:r>
            <a:r>
              <a:rPr lang="es-ES" baseline="0" dirty="0" smtClean="0"/>
              <a:t> on </a:t>
            </a:r>
            <a:r>
              <a:rPr lang="es-ES" baseline="0" dirty="0" err="1" smtClean="0"/>
              <a:t>gastroschisis</a:t>
            </a:r>
            <a:r>
              <a:rPr lang="es-ES" baseline="0" dirty="0" smtClean="0"/>
              <a:t>. Information in </a:t>
            </a:r>
            <a:r>
              <a:rPr lang="es-ES" baseline="0" dirty="0" err="1" smtClean="0"/>
              <a:t>this</a:t>
            </a:r>
            <a:r>
              <a:rPr lang="es-ES" baseline="0" dirty="0" smtClean="0"/>
              <a:t> </a:t>
            </a:r>
            <a:r>
              <a:rPr lang="es-ES" baseline="0" dirty="0" err="1" smtClean="0"/>
              <a:t>presentation</a:t>
            </a:r>
            <a:r>
              <a:rPr lang="es-ES" baseline="0" dirty="0" smtClean="0"/>
              <a:t> </a:t>
            </a:r>
            <a:r>
              <a:rPr lang="es-ES" baseline="0" dirty="0" err="1" smtClean="0"/>
              <a:t>is</a:t>
            </a:r>
            <a:r>
              <a:rPr lang="es-ES" baseline="0" dirty="0" smtClean="0"/>
              <a:t> </a:t>
            </a:r>
            <a:r>
              <a:rPr lang="es-ES" baseline="0" dirty="0" err="1" smtClean="0"/>
              <a:t>important</a:t>
            </a:r>
            <a:r>
              <a:rPr lang="es-ES" baseline="0" dirty="0" smtClean="0"/>
              <a:t> </a:t>
            </a:r>
            <a:r>
              <a:rPr lang="es-ES" baseline="0" dirty="0" err="1" smtClean="0"/>
              <a:t>for</a:t>
            </a:r>
            <a:r>
              <a:rPr lang="es-ES" baseline="0" dirty="0" smtClean="0"/>
              <a:t> </a:t>
            </a:r>
            <a:r>
              <a:rPr lang="es-ES" baseline="0" dirty="0" err="1" smtClean="0"/>
              <a:t>both</a:t>
            </a:r>
            <a:r>
              <a:rPr lang="es-ES" baseline="0" dirty="0" smtClean="0"/>
              <a:t> </a:t>
            </a:r>
            <a:r>
              <a:rPr lang="es-ES" baseline="0" dirty="0" err="1" smtClean="0"/>
              <a:t>topics</a:t>
            </a:r>
            <a:r>
              <a:rPr lang="es-ES" baseline="0" dirty="0" smtClean="0"/>
              <a:t>. </a:t>
            </a:r>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a:t>
            </a:fld>
            <a:endParaRPr lang="es-ES"/>
          </a:p>
        </p:txBody>
      </p:sp>
    </p:spTree>
    <p:extLst>
      <p:ext uri="{BB962C8B-B14F-4D97-AF65-F5344CB8AC3E}">
        <p14:creationId xmlns:p14="http://schemas.microsoft.com/office/powerpoint/2010/main" val="123061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strike="noStrike" dirty="0" smtClean="0"/>
              <a:t>The cloacal exstrophy complex is a rare pattern of malformation (prevalence ranges from 1 in 200,000 to 400,000 births) that characterized</a:t>
            </a:r>
            <a:r>
              <a:rPr lang="en-US" b="0" i="0" strike="noStrike" baseline="0" dirty="0" smtClean="0"/>
              <a:t> by</a:t>
            </a:r>
            <a:r>
              <a:rPr lang="en-US" b="0" i="0" strike="noStrike" dirty="0" smtClean="0"/>
              <a:t> a spectrum of anomalies that includes omphalocele, exstrophy of the cloaca, imperforate anus, phallic separation with epispadias, pubic diastasis, and spinal defects.  This condition is also refer to as the OEIS complex, even though this may have either exstrophy of the bladder or exstrophy of the cloaca.</a:t>
            </a:r>
            <a:endParaRPr lang="en-US" b="0" i="0" strike="noStrike"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10</a:t>
            </a:fld>
            <a:endParaRPr lang="it-IT"/>
          </a:p>
        </p:txBody>
      </p:sp>
    </p:spTree>
    <p:extLst>
      <p:ext uri="{BB962C8B-B14F-4D97-AF65-F5344CB8AC3E}">
        <p14:creationId xmlns:p14="http://schemas.microsoft.com/office/powerpoint/2010/main" val="98054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complex anomaly involving lateral body wall defects, limb</a:t>
            </a:r>
            <a:r>
              <a:rPr lang="en-US" baseline="0" dirty="0" smtClean="0"/>
              <a:t> reduction defects, and occasionally neural tube defects, heart defects, and other anomalies.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11</a:t>
            </a:fld>
            <a:endParaRPr lang="it-IT"/>
          </a:p>
        </p:txBody>
      </p:sp>
    </p:spTree>
    <p:extLst>
      <p:ext uri="{BB962C8B-B14F-4D97-AF65-F5344CB8AC3E}">
        <p14:creationId xmlns:p14="http://schemas.microsoft.com/office/powerpoint/2010/main" val="122502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slides lists ICD-10 RCPCH codes for some of the anomalies that may be found in the</a:t>
            </a:r>
            <a:r>
              <a:rPr lang="en-US" b="0" baseline="0" dirty="0" smtClean="0"/>
              <a:t> conditions previously discussed.</a:t>
            </a:r>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12</a:t>
            </a:fld>
            <a:endParaRPr lang="it-IT"/>
          </a:p>
        </p:txBody>
      </p:sp>
    </p:spTree>
    <p:extLst>
      <p:ext uri="{BB962C8B-B14F-4D97-AF65-F5344CB8AC3E}">
        <p14:creationId xmlns:p14="http://schemas.microsoft.com/office/powerpoint/2010/main" val="216922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2"/>
                </a:solidFill>
              </a:rPr>
              <a:t>Please</a:t>
            </a:r>
            <a:r>
              <a:rPr lang="en-US" sz="1200" b="0" baseline="0" dirty="0" smtClean="0">
                <a:solidFill>
                  <a:schemeClr val="tx2"/>
                </a:solidFill>
              </a:rPr>
              <a:t> note that </a:t>
            </a:r>
            <a:r>
              <a:rPr lang="en-US" b="0" dirty="0" err="1" smtClean="0">
                <a:solidFill>
                  <a:schemeClr val="tx2"/>
                </a:solidFill>
              </a:rPr>
              <a:t>omphalocele</a:t>
            </a:r>
            <a:r>
              <a:rPr lang="en-US" b="0" dirty="0" smtClean="0">
                <a:solidFill>
                  <a:schemeClr val="tx2"/>
                </a:solidFill>
              </a:rPr>
              <a:t>, </a:t>
            </a:r>
            <a:r>
              <a:rPr lang="en-US" b="0" dirty="0" err="1" smtClean="0">
                <a:solidFill>
                  <a:schemeClr val="tx2"/>
                </a:solidFill>
              </a:rPr>
              <a:t>gastroschisis</a:t>
            </a:r>
            <a:r>
              <a:rPr lang="en-US" b="0" dirty="0" smtClean="0">
                <a:solidFill>
                  <a:schemeClr val="tx2"/>
                </a:solidFill>
              </a:rPr>
              <a:t>, prune belly;  </a:t>
            </a:r>
            <a:r>
              <a:rPr lang="en-US" b="0" dirty="0" err="1" smtClean="0">
                <a:solidFill>
                  <a:schemeClr val="tx2"/>
                </a:solidFill>
              </a:rPr>
              <a:t>ectopia</a:t>
            </a:r>
            <a:r>
              <a:rPr lang="en-US" b="0" dirty="0" smtClean="0">
                <a:solidFill>
                  <a:schemeClr val="tx2"/>
                </a:solidFill>
              </a:rPr>
              <a:t> </a:t>
            </a:r>
            <a:r>
              <a:rPr lang="en-US" b="0" dirty="0" err="1" smtClean="0">
                <a:solidFill>
                  <a:schemeClr val="tx2"/>
                </a:solidFill>
              </a:rPr>
              <a:t>cordis</a:t>
            </a:r>
            <a:r>
              <a:rPr lang="en-US" b="0" dirty="0" smtClean="0">
                <a:solidFill>
                  <a:schemeClr val="tx2"/>
                </a:solidFill>
              </a:rPr>
              <a:t> and anterior thorax abnormalities;  bladder </a:t>
            </a:r>
            <a:r>
              <a:rPr lang="en-US" b="0" dirty="0" err="1" smtClean="0">
                <a:solidFill>
                  <a:schemeClr val="tx2"/>
                </a:solidFill>
              </a:rPr>
              <a:t>exstrophy</a:t>
            </a:r>
            <a:r>
              <a:rPr lang="en-US" b="0" dirty="0" smtClean="0">
                <a:solidFill>
                  <a:schemeClr val="tx2"/>
                </a:solidFill>
              </a:rPr>
              <a:t>, cloaca </a:t>
            </a:r>
            <a:r>
              <a:rPr lang="en-US" b="0" dirty="0" err="1" smtClean="0">
                <a:solidFill>
                  <a:schemeClr val="tx2"/>
                </a:solidFill>
              </a:rPr>
              <a:t>exstrophy</a:t>
            </a:r>
            <a:r>
              <a:rPr lang="en-US" b="0" dirty="0" smtClean="0">
                <a:solidFill>
                  <a:schemeClr val="tx2"/>
                </a:solidFill>
              </a:rPr>
              <a:t>  have their own code. OEIS complex, limb-body wall complex, pentalogy of Cantrell do not have their own codes and may be coded within the generic Q87.8: </a:t>
            </a:r>
            <a:r>
              <a:rPr lang="en-US" b="0" i="1" dirty="0" smtClean="0">
                <a:solidFill>
                  <a:schemeClr val="tx2"/>
                </a:solidFill>
              </a:rPr>
              <a:t>Other specified congenital malformation </a:t>
            </a:r>
            <a:r>
              <a:rPr lang="en-US" b="0" i="1" u="sng" dirty="0" smtClean="0">
                <a:solidFill>
                  <a:schemeClr val="tx2"/>
                </a:solidFill>
              </a:rPr>
              <a:t>syndromes</a:t>
            </a:r>
            <a:r>
              <a:rPr lang="en-US" b="0" i="1" dirty="0" smtClean="0">
                <a:solidFill>
                  <a:schemeClr val="tx2"/>
                </a:solidFill>
              </a:rPr>
              <a:t>, not elsewhere classified</a:t>
            </a:r>
            <a:r>
              <a:rPr lang="en-US" b="0" dirty="0" smtClean="0">
                <a:solidFill>
                  <a:schemeClr val="tx2"/>
                </a:solidFill>
              </a:rPr>
              <a:t>, with a specific local extension or adding OMIM or Orphanet Codes. If the diagnosis of </a:t>
            </a:r>
            <a:r>
              <a:rPr lang="en-US" b="0" dirty="0" err="1" smtClean="0">
                <a:solidFill>
                  <a:schemeClr val="tx2"/>
                </a:solidFill>
              </a:rPr>
              <a:t>omphalocele</a:t>
            </a:r>
            <a:r>
              <a:rPr lang="en-US" b="0" dirty="0" smtClean="0">
                <a:solidFill>
                  <a:schemeClr val="tx2"/>
                </a:solidFill>
              </a:rPr>
              <a:t> was not confirmed the code Q79.5 should be used.</a:t>
            </a:r>
            <a:endParaRPr lang="en-US" sz="1200" b="0" dirty="0" smtClean="0">
              <a:solidFill>
                <a:schemeClr val="tx2"/>
              </a:solidFill>
            </a:endParaRPr>
          </a:p>
        </p:txBody>
      </p:sp>
      <p:sp>
        <p:nvSpPr>
          <p:cNvPr id="4" name="Slide Number Placeholder 3"/>
          <p:cNvSpPr>
            <a:spLocks noGrp="1"/>
          </p:cNvSpPr>
          <p:nvPr>
            <p:ph type="sldNum" sz="quarter" idx="10"/>
          </p:nvPr>
        </p:nvSpPr>
        <p:spPr/>
        <p:txBody>
          <a:bodyPr/>
          <a:lstStyle/>
          <a:p>
            <a:fld id="{D61FF01C-BD9D-44A6-9902-0DD383E02C4A}" type="slidenum">
              <a:rPr lang="it-IT" smtClean="0"/>
              <a:pPr/>
              <a:t>13</a:t>
            </a:fld>
            <a:endParaRPr lang="it-IT"/>
          </a:p>
        </p:txBody>
      </p:sp>
    </p:spTree>
    <p:extLst>
      <p:ext uri="{BB962C8B-B14F-4D97-AF65-F5344CB8AC3E}">
        <p14:creationId xmlns:p14="http://schemas.microsoft.com/office/powerpoint/2010/main" val="15337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very much for listening to this presentation.  We hope you had enjoy</a:t>
            </a:r>
            <a:r>
              <a:rPr lang="en-US" baseline="0" dirty="0" smtClean="0"/>
              <a:t>ed it.  If you have questions please send an email to centre@icbdsr.org or to birthdefectscount@cdc.gov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solidFill>
                  <a:prstClr val="black"/>
                </a:solidFill>
              </a:rPr>
              <a:pPr/>
              <a:t>14</a:t>
            </a:fld>
            <a:endParaRPr lang="it-IT">
              <a:solidFill>
                <a:prstClr val="black"/>
              </a:solidFill>
            </a:endParaRPr>
          </a:p>
        </p:txBody>
      </p:sp>
    </p:spTree>
    <p:extLst>
      <p:ext uri="{BB962C8B-B14F-4D97-AF65-F5344CB8AC3E}">
        <p14:creationId xmlns:p14="http://schemas.microsoft.com/office/powerpoint/2010/main" val="231073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By</a:t>
            </a:r>
            <a:r>
              <a:rPr lang="en-US" baseline="0" noProof="0" dirty="0" smtClean="0"/>
              <a:t> the end of this presentation, participants will be able to 1) Describe clinical features of </a:t>
            </a:r>
            <a:r>
              <a:rPr lang="en-US" baseline="0" noProof="0" dirty="0" err="1" smtClean="0"/>
              <a:t>omphalocele</a:t>
            </a:r>
            <a:r>
              <a:rPr lang="en-US" baseline="0" noProof="0" dirty="0" smtClean="0"/>
              <a:t>; 2) understand the main epidemiological features of </a:t>
            </a:r>
            <a:r>
              <a:rPr lang="en-US" baseline="0" noProof="0" dirty="0" err="1" smtClean="0"/>
              <a:t>omphalocele</a:t>
            </a:r>
            <a:r>
              <a:rPr lang="en-US" baseline="0" noProof="0" dirty="0" smtClean="0"/>
              <a:t>, and; 3) Apply helpful tips for coding and reporting. </a:t>
            </a:r>
          </a:p>
          <a:p>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a:t>
            </a:fld>
            <a:endParaRPr lang="es-ES"/>
          </a:p>
        </p:txBody>
      </p:sp>
    </p:spTree>
    <p:extLst>
      <p:ext uri="{BB962C8B-B14F-4D97-AF65-F5344CB8AC3E}">
        <p14:creationId xmlns:p14="http://schemas.microsoft.com/office/powerpoint/2010/main" val="357520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b="0" dirty="0" smtClean="0">
                <a:effectLst/>
              </a:rPr>
              <a:t>During the 6th week of development, the midgut undergoes a physiologic herniation through the umbilicus at which time intestinal rotation and elongation occurs. Around weeks 10 to 12, the midgut returns into the abdominal cavity where it assumes its normal anatomical position. Omphalocele represents a disturbance in this process, but the exact mechanism by which this occurs is not known.</a:t>
            </a:r>
          </a:p>
          <a:p>
            <a:endParaRPr lang="en-US" b="0" dirty="0" smtClean="0">
              <a:effectLst/>
            </a:endParaRPr>
          </a:p>
          <a:p>
            <a:r>
              <a:rPr lang="en-US" b="0" dirty="0" smtClean="0"/>
              <a:t>Infants with omphalocele often have other birth defects</a:t>
            </a:r>
            <a:r>
              <a:rPr lang="en-US" b="0" baseline="0" dirty="0" smtClean="0"/>
              <a:t> including </a:t>
            </a:r>
            <a:r>
              <a:rPr lang="en-US" b="0" dirty="0" smtClean="0"/>
              <a:t>chromosomal abnormalities such as trisomy</a:t>
            </a:r>
            <a:r>
              <a:rPr lang="en-US" b="0" baseline="0" dirty="0" smtClean="0"/>
              <a:t> 18 and 13 and other syndromes or complexes. Examples of syndromes associated with omphalocele include </a:t>
            </a:r>
            <a:r>
              <a:rPr lang="en-US" b="0" dirty="0" smtClean="0"/>
              <a:t>Beckwith-Wiedemann, a congenital growth disorder </a:t>
            </a:r>
            <a:r>
              <a:rPr lang="en-US" b="0" strike="noStrike" dirty="0" smtClean="0"/>
              <a:t>characterized by </a:t>
            </a:r>
            <a:r>
              <a:rPr lang="en-US" b="0" dirty="0" smtClean="0"/>
              <a:t>large body size, large tongue (macroglossia),</a:t>
            </a:r>
            <a:r>
              <a:rPr lang="en-US" b="0" baseline="0" dirty="0" smtClean="0"/>
              <a:t> and</a:t>
            </a:r>
            <a:r>
              <a:rPr lang="en-US" b="0" dirty="0" smtClean="0"/>
              <a:t> large abdominal</a:t>
            </a:r>
            <a:r>
              <a:rPr lang="en-US" b="0" baseline="0" dirty="0" smtClean="0"/>
              <a:t> </a:t>
            </a:r>
            <a:r>
              <a:rPr lang="en-US" b="0" dirty="0" smtClean="0"/>
              <a:t>organs among other </a:t>
            </a:r>
            <a:r>
              <a:rPr lang="en-US" b="0" strike="noStrike" dirty="0" smtClean="0"/>
              <a:t>anomalies.</a:t>
            </a:r>
            <a:r>
              <a:rPr lang="en-US" b="0" strike="noStrike" baseline="0" dirty="0" smtClean="0"/>
              <a:t> </a:t>
            </a:r>
            <a:r>
              <a:rPr lang="en-US" b="0" strike="noStrike" baseline="0" dirty="0" err="1" smtClean="0"/>
              <a:t>Donnai</a:t>
            </a:r>
            <a:r>
              <a:rPr lang="en-US" b="0" strike="noStrike" baseline="0" dirty="0" smtClean="0"/>
              <a:t>-Barrow</a:t>
            </a:r>
            <a:r>
              <a:rPr lang="en-US" b="0" baseline="0" dirty="0" smtClean="0"/>
              <a:t>, a rare, often severe, multiple congenital malformation syndrome with typical facial dysmorphism, ocular findings, hearing loss, agenesis of the corpus callosum, and variable intellectual disability. And Fryns syndrome, another genetic condition, characterized by congenital diaphragmatic hernia, short, stubby fingers and toes, and distinctive facial features.</a:t>
            </a:r>
          </a:p>
          <a:p>
            <a:endParaRPr lang="en-US" sz="1200" b="0" baseline="0" noProof="0" dirty="0" smtClean="0">
              <a:solidFill>
                <a:srgbClr val="002060"/>
              </a:solidFill>
            </a:endParaRPr>
          </a:p>
        </p:txBody>
      </p:sp>
      <p:sp>
        <p:nvSpPr>
          <p:cNvPr id="4" name="Segnaposto numero diapositiva 3"/>
          <p:cNvSpPr>
            <a:spLocks noGrp="1"/>
          </p:cNvSpPr>
          <p:nvPr>
            <p:ph type="sldNum" sz="quarter" idx="10"/>
          </p:nvPr>
        </p:nvSpPr>
        <p:spPr/>
        <p:txBody>
          <a:bodyPr/>
          <a:lstStyle/>
          <a:p>
            <a:fld id="{D61FF01C-BD9D-44A6-9902-0DD383E02C4A}" type="slidenum">
              <a:rPr lang="it-IT" smtClean="0"/>
              <a:pPr/>
              <a:t>3</a:t>
            </a:fld>
            <a:endParaRPr lang="it-IT"/>
          </a:p>
        </p:txBody>
      </p:sp>
    </p:spTree>
    <p:extLst>
      <p:ext uri="{BB962C8B-B14F-4D97-AF65-F5344CB8AC3E}">
        <p14:creationId xmlns:p14="http://schemas.microsoft.com/office/powerpoint/2010/main" val="199143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err="1" smtClean="0"/>
              <a:t>Omphalocele</a:t>
            </a:r>
            <a:r>
              <a:rPr lang="en-US" b="0" baseline="0" dirty="0" smtClean="0"/>
              <a:t> occurs in approximately 3 in 10000 live births. Misclassification with gastroschisis, cloacal exstrophy, limb-body wall complex, and the inclusion or exclusion of ETOPFAs all contribute to the variability in observed prevalence of omphalocele. A higher prevalence of omphalocele is observed among non-Hispanic Blacks, while lower prevalence is found among Asians. A higher risk of omphalocele has been associated with pregestational diabetes, obesity, and, not with strong evidence, in folic acid insufficiency.</a:t>
            </a:r>
            <a:endParaRPr lang="en-US" b="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4</a:t>
            </a:fld>
            <a:endParaRPr lang="it-IT"/>
          </a:p>
        </p:txBody>
      </p:sp>
    </p:spTree>
    <p:extLst>
      <p:ext uri="{BB962C8B-B14F-4D97-AF65-F5344CB8AC3E}">
        <p14:creationId xmlns:p14="http://schemas.microsoft.com/office/powerpoint/2010/main" val="390768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solidFill>
                  <a:schemeClr val="tx2"/>
                </a:solidFill>
              </a:rPr>
              <a:t>Omphalocele</a:t>
            </a:r>
            <a:r>
              <a:rPr lang="en-US" sz="1200" b="0" dirty="0" smtClean="0">
                <a:solidFill>
                  <a:schemeClr val="tx2"/>
                </a:solidFill>
              </a:rPr>
              <a:t> is usually easily diagnosed</a:t>
            </a:r>
            <a:r>
              <a:rPr lang="en-US" sz="1200" b="0" baseline="0" dirty="0" smtClean="0">
                <a:solidFill>
                  <a:schemeClr val="tx2"/>
                </a:solidFill>
              </a:rPr>
              <a:t> </a:t>
            </a:r>
            <a:r>
              <a:rPr lang="en-US" sz="1200" b="0" dirty="0" smtClean="0">
                <a:solidFill>
                  <a:schemeClr val="tx2"/>
                </a:solidFill>
              </a:rPr>
              <a:t>upon physical examination of the newborn at delivery. However, careful</a:t>
            </a:r>
            <a:r>
              <a:rPr lang="en-US" sz="1200" b="0" baseline="0" dirty="0" smtClean="0">
                <a:solidFill>
                  <a:schemeClr val="tx2"/>
                </a:solidFill>
              </a:rPr>
              <a:t> </a:t>
            </a:r>
            <a:r>
              <a:rPr lang="en-US" sz="1200" b="0" u="none" strike="noStrike" baseline="0" dirty="0" smtClean="0">
                <a:solidFill>
                  <a:schemeClr val="tx2"/>
                </a:solidFill>
              </a:rPr>
              <a:t>assessment is necessary </a:t>
            </a:r>
            <a:r>
              <a:rPr lang="en-US" sz="1200" b="0" baseline="0" dirty="0" smtClean="0">
                <a:solidFill>
                  <a:schemeClr val="tx2"/>
                </a:solidFill>
              </a:rPr>
              <a:t>to differentiate omphalocele from umbilical hernia, gastroschisis, pentalogy of Cantrell, cloaca exstrophy, and limb body-wall complex</a:t>
            </a:r>
            <a:r>
              <a:rPr lang="en-US" sz="1200" b="0" dirty="0" smtClean="0">
                <a:solidFill>
                  <a:schemeClr val="tx2"/>
                </a:solidFill>
              </a:rPr>
              <a:t>. Because it</a:t>
            </a:r>
            <a:r>
              <a:rPr lang="en-US" sz="1200" b="0" baseline="0" dirty="0" smtClean="0">
                <a:solidFill>
                  <a:schemeClr val="tx2"/>
                </a:solidFill>
              </a:rPr>
              <a:t> may be difficult to distinguish omphalocele from gastroschisis on prenatal ultrasound, </a:t>
            </a:r>
            <a:r>
              <a:rPr lang="en-US" sz="1200" b="0" dirty="0" smtClean="0">
                <a:solidFill>
                  <a:schemeClr val="tx2"/>
                </a:solidFill>
              </a:rPr>
              <a:t>all prenatal</a:t>
            </a:r>
            <a:r>
              <a:rPr lang="en-US" sz="1200" b="0" baseline="0" dirty="0" smtClean="0">
                <a:solidFill>
                  <a:schemeClr val="tx2"/>
                </a:solidFill>
              </a:rPr>
              <a:t> diagnos</a:t>
            </a:r>
            <a:r>
              <a:rPr lang="en-US" sz="1200" b="0" u="sng" baseline="0" dirty="0" smtClean="0">
                <a:solidFill>
                  <a:schemeClr val="tx2"/>
                </a:solidFill>
              </a:rPr>
              <a:t>e</a:t>
            </a:r>
            <a:r>
              <a:rPr lang="en-US" sz="1200" b="0" baseline="0" dirty="0" smtClean="0">
                <a:solidFill>
                  <a:schemeClr val="tx2"/>
                </a:solidFill>
              </a:rPr>
              <a:t>s should be confirmed postnatally.</a:t>
            </a:r>
            <a:endParaRPr lang="en-US" sz="1200" b="0" kern="1200" dirty="0" smtClean="0">
              <a:solidFill>
                <a:schemeClr val="tx2"/>
              </a:solidFill>
              <a:latin typeface="+mn-lt"/>
              <a:ea typeface="+mn-ea"/>
              <a:cs typeface="+mn-cs"/>
            </a:endParaRPr>
          </a:p>
        </p:txBody>
      </p:sp>
      <p:sp>
        <p:nvSpPr>
          <p:cNvPr id="4" name="Slide Number Placeholder 3"/>
          <p:cNvSpPr>
            <a:spLocks noGrp="1"/>
          </p:cNvSpPr>
          <p:nvPr>
            <p:ph type="sldNum" sz="quarter" idx="10"/>
          </p:nvPr>
        </p:nvSpPr>
        <p:spPr/>
        <p:txBody>
          <a:bodyPr/>
          <a:lstStyle/>
          <a:p>
            <a:fld id="{D61FF01C-BD9D-44A6-9902-0DD383E02C4A}" type="slidenum">
              <a:rPr lang="it-IT" smtClean="0"/>
              <a:pPr/>
              <a:t>5</a:t>
            </a:fld>
            <a:endParaRPr lang="it-IT"/>
          </a:p>
        </p:txBody>
      </p:sp>
    </p:spTree>
    <p:extLst>
      <p:ext uri="{BB962C8B-B14F-4D97-AF65-F5344CB8AC3E}">
        <p14:creationId xmlns:p14="http://schemas.microsoft.com/office/powerpoint/2010/main" val="124402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size of omphaloceles</a:t>
            </a:r>
            <a:r>
              <a:rPr lang="en-US" b="0" baseline="0" dirty="0" smtClean="0"/>
              <a:t> ranges from small (less than 4 cm in diameter) to medium (4 to 6 cm), and giant (over 6 cm), with small- and medium-size being more common than giant omphaloceles. The content also varies; small- and medium-sized omphaloceles tend to only have herniation of intestines, whereas giant-sized omphaloceles usually have herniation of intestines and intraabdominal organs. The location </a:t>
            </a:r>
            <a:r>
              <a:rPr lang="en-US" b="0" strike="noStrike" baseline="0" dirty="0" smtClean="0"/>
              <a:t>of </a:t>
            </a:r>
            <a:r>
              <a:rPr lang="en-US" b="0" strike="noStrike" baseline="0" dirty="0" err="1" smtClean="0"/>
              <a:t>omphaloceles</a:t>
            </a:r>
            <a:r>
              <a:rPr lang="en-US" b="0" strike="noStrike" baseline="0" dirty="0" smtClean="0"/>
              <a:t> is usually central, but may be high in rare cases and exceptionally have a low position</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6</a:t>
            </a:fld>
            <a:endParaRPr lang="it-IT"/>
          </a:p>
        </p:txBody>
      </p:sp>
    </p:spTree>
    <p:extLst>
      <p:ext uri="{BB962C8B-B14F-4D97-AF65-F5344CB8AC3E}">
        <p14:creationId xmlns:p14="http://schemas.microsoft.com/office/powerpoint/2010/main" val="130094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When</a:t>
            </a:r>
            <a:r>
              <a:rPr lang="en-US" b="0" baseline="0" dirty="0" smtClean="0"/>
              <a:t> reporting an omphalocele in the data collection form, be sure to describe the defect and specify </a:t>
            </a:r>
            <a:r>
              <a:rPr lang="en-US" b="0" baseline="0" dirty="0" smtClean="0">
                <a:solidFill>
                  <a:schemeClr val="tx2"/>
                </a:solidFill>
              </a:rPr>
              <a:t>the organs herniated outside the abdomen. Please describe the status of the umbilical cord and whether the covering membrane is ruptured. </a:t>
            </a:r>
            <a:r>
              <a:rPr lang="en-US" b="0" dirty="0" smtClean="0">
                <a:solidFill>
                  <a:schemeClr val="tx2"/>
                </a:solidFill>
              </a:rPr>
              <a:t>If possible, a photograph should be taken. If present, additional malformations</a:t>
            </a:r>
            <a:r>
              <a:rPr lang="en-US" b="0" baseline="0" dirty="0" smtClean="0">
                <a:solidFill>
                  <a:schemeClr val="tx2"/>
                </a:solidFill>
              </a:rPr>
              <a:t> and any procedures used for their assessment should be described</a:t>
            </a:r>
            <a:r>
              <a:rPr lang="en-US" b="0" dirty="0" smtClean="0">
                <a:solidFill>
                  <a:schemeClr val="tx2"/>
                </a:solidFill>
              </a:rPr>
              <a:t>. Any</a:t>
            </a:r>
            <a:r>
              <a:rPr lang="en-US" b="0" baseline="0" dirty="0" smtClean="0">
                <a:solidFill>
                  <a:schemeClr val="tx2"/>
                </a:solidFill>
              </a:rPr>
              <a:t> consultation with a clinical geneticist should also be indicated.</a:t>
            </a:r>
            <a:endParaRPr lang="en-US" b="0" dirty="0" smtClean="0">
              <a:solidFill>
                <a:schemeClr val="tx2"/>
              </a:solidFill>
            </a:endParaRPr>
          </a:p>
        </p:txBody>
      </p:sp>
      <p:sp>
        <p:nvSpPr>
          <p:cNvPr id="4" name="Slide Number Placeholder 3"/>
          <p:cNvSpPr>
            <a:spLocks noGrp="1"/>
          </p:cNvSpPr>
          <p:nvPr>
            <p:ph type="sldNum" sz="quarter" idx="10"/>
          </p:nvPr>
        </p:nvSpPr>
        <p:spPr/>
        <p:txBody>
          <a:bodyPr/>
          <a:lstStyle/>
          <a:p>
            <a:fld id="{D61FF01C-BD9D-44A6-9902-0DD383E02C4A}" type="slidenum">
              <a:rPr lang="it-IT" smtClean="0"/>
              <a:pPr/>
              <a:t>7</a:t>
            </a:fld>
            <a:endParaRPr lang="it-IT"/>
          </a:p>
        </p:txBody>
      </p:sp>
    </p:spTree>
    <p:extLst>
      <p:ext uri="{BB962C8B-B14F-4D97-AF65-F5344CB8AC3E}">
        <p14:creationId xmlns:p14="http://schemas.microsoft.com/office/powerpoint/2010/main" val="398999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This slide lists </a:t>
            </a:r>
            <a:r>
              <a:rPr lang="en-US" dirty="0" smtClean="0"/>
              <a:t>ICD-10 codes</a:t>
            </a:r>
            <a:r>
              <a:rPr lang="en-US" baseline="0" dirty="0" smtClean="0"/>
              <a:t> for omphalocele along with codes for associated syndromes and differential diagnoses.</a:t>
            </a:r>
            <a:endParaRPr lang="en-US"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8</a:t>
            </a:fld>
            <a:endParaRPr lang="it-IT"/>
          </a:p>
        </p:txBody>
      </p:sp>
    </p:spTree>
    <p:extLst>
      <p:ext uri="{BB962C8B-B14F-4D97-AF65-F5344CB8AC3E}">
        <p14:creationId xmlns:p14="http://schemas.microsoft.com/office/powerpoint/2010/main" val="40009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Pentalogy of Cantrell is a rare congenital pattern of malformation characterized by a combination of defects affecting</a:t>
            </a:r>
            <a:r>
              <a:rPr lang="en-US" b="0" baseline="0" dirty="0" smtClean="0"/>
              <a:t> the upper midline of the abdominal wall, </a:t>
            </a:r>
            <a:r>
              <a:rPr lang="en-US" b="0" dirty="0" smtClean="0"/>
              <a:t>the sternum, diaphragm, pericardium, the heart. </a:t>
            </a:r>
            <a:r>
              <a:rPr lang="en-US" b="0" dirty="0" err="1" smtClean="0"/>
              <a:t>Pentalogy</a:t>
            </a:r>
            <a:r>
              <a:rPr lang="en-US" b="0" dirty="0" smtClean="0"/>
              <a:t> of Cantrell occurs with varying degrees of severity, potentially causing severe, life-threatening complications. Most infants do not develop all of the defects and the variability of the disorder from one individual to another can be significant. The exact cause of </a:t>
            </a:r>
            <a:r>
              <a:rPr lang="en-US" b="0" dirty="0" err="1" smtClean="0"/>
              <a:t>pentalogy</a:t>
            </a:r>
            <a:r>
              <a:rPr lang="en-US" b="0" dirty="0" smtClean="0"/>
              <a:t> of Cantrell is unknown. Most cases are sporadic.</a:t>
            </a:r>
          </a:p>
          <a:p>
            <a:endParaRPr lang="en-US" b="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9</a:t>
            </a:fld>
            <a:endParaRPr lang="it-IT"/>
          </a:p>
        </p:txBody>
      </p:sp>
    </p:spTree>
    <p:extLst>
      <p:ext uri="{BB962C8B-B14F-4D97-AF65-F5344CB8AC3E}">
        <p14:creationId xmlns:p14="http://schemas.microsoft.com/office/powerpoint/2010/main" val="416517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7349445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797119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1/6/2017</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43260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solidFill>
                  <a:srgbClr val="FFC000"/>
                </a:solidFill>
              </a:rPr>
              <a:pPr/>
              <a:t>06/01/2017</a:t>
            </a:fld>
            <a:endParaRPr lang="it-IT">
              <a:solidFill>
                <a:srgbClr val="FFC000"/>
              </a:solidFill>
            </a:endParaRPr>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solidFill>
                <a:srgbClr val="FFC000"/>
              </a:solidFill>
            </a:endParaRP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solidFill>
                  <a:srgbClr val="FFC000"/>
                </a:solidFill>
              </a:rPr>
              <a:pPr/>
              <a:t>‹#›</a:t>
            </a:fld>
            <a:endParaRPr lang="it-IT">
              <a:solidFill>
                <a:srgbClr val="FFC000"/>
              </a:solidFill>
            </a:endParaRPr>
          </a:p>
        </p:txBody>
      </p:sp>
    </p:spTree>
    <p:extLst>
      <p:ext uri="{BB962C8B-B14F-4D97-AF65-F5344CB8AC3E}">
        <p14:creationId xmlns:p14="http://schemas.microsoft.com/office/powerpoint/2010/main" val="123573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solidFill>
                  <a:srgbClr val="FFC000"/>
                </a:solidFill>
              </a:rPr>
              <a:pPr/>
              <a:t>06/01/2017</a:t>
            </a:fld>
            <a:endParaRPr lang="it-IT">
              <a:solidFill>
                <a:srgbClr val="FFC000"/>
              </a:solidFill>
            </a:endParaRP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solidFill>
                <a:srgbClr val="FFC000"/>
              </a:solidFill>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solidFill>
                  <a:srgbClr val="FFC000"/>
                </a:solidFill>
              </a:rPr>
              <a:pPr/>
              <a:t>‹#›</a:t>
            </a:fld>
            <a:endParaRPr lang="it-IT">
              <a:solidFill>
                <a:srgbClr val="FFC000"/>
              </a:solidFill>
            </a:endParaRPr>
          </a:p>
        </p:txBody>
      </p:sp>
    </p:spTree>
    <p:extLst>
      <p:ext uri="{BB962C8B-B14F-4D97-AF65-F5344CB8AC3E}">
        <p14:creationId xmlns:p14="http://schemas.microsoft.com/office/powerpoint/2010/main" val="269154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26210685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7065FC-B204-4ACC-8EE3-A7183EDA141E}"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2199642716"/>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2E1B9-BE67-40C0-903E-739EA76BCF40}" type="datetimeFigureOut">
              <a:rPr lang="en-US" smtClean="0">
                <a:solidFill>
                  <a:srgbClr val="FFC000"/>
                </a:solidFill>
              </a:rPr>
              <a:pPr/>
              <a:t>1/6/2017</a:t>
            </a:fld>
            <a:endParaRPr lang="en-US" dirty="0">
              <a:solidFill>
                <a:srgbClr val="FFC000"/>
              </a:solidFill>
            </a:endParaRPr>
          </a:p>
        </p:txBody>
      </p:sp>
      <p:sp>
        <p:nvSpPr>
          <p:cNvPr id="5" name="Footer Placeholder 4"/>
          <p:cNvSpPr>
            <a:spLocks noGrp="1"/>
          </p:cNvSpPr>
          <p:nvPr>
            <p:ph type="ftr" sz="quarter" idx="11"/>
          </p:nvPr>
        </p:nvSpPr>
        <p:spPr/>
        <p:txBody>
          <a:bodyPr/>
          <a:lstStyle/>
          <a:p>
            <a:endParaRPr lang="en-US" dirty="0">
              <a:solidFill>
                <a:srgbClr val="FFC000"/>
              </a:solidFill>
            </a:endParaRPr>
          </a:p>
        </p:txBody>
      </p:sp>
      <p:sp>
        <p:nvSpPr>
          <p:cNvPr id="6" name="Slide Number Placeholder 5"/>
          <p:cNvSpPr>
            <a:spLocks noGrp="1"/>
          </p:cNvSpPr>
          <p:nvPr>
            <p:ph type="sldNum" sz="quarter" idx="12"/>
          </p:nvPr>
        </p:nvSpPr>
        <p:spPr/>
        <p:txBody>
          <a:bodyPr/>
          <a:lstStyle/>
          <a:p>
            <a:fld id="{6B036E77-E322-4B37-8F39-BE5037A080BF}"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0759142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065FC-B204-4ACC-8EE3-A7183EDA141E}"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428160243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065FC-B204-4ACC-8EE3-A7183EDA141E}"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80103801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065FC-B204-4ACC-8EE3-A7183EDA141E}" type="datetimeFigureOut">
              <a:rPr lang="en-US" smtClean="0"/>
              <a:t>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110752468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571372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065FC-B204-4ACC-8EE3-A7183EDA141E}" type="datetimeFigureOut">
              <a:rPr lang="en-US" smtClean="0"/>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1672478418"/>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065FC-B204-4ACC-8EE3-A7183EDA141E}" type="datetimeFigureOut">
              <a:rPr lang="en-US" smtClean="0"/>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3178369739"/>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065FC-B204-4ACC-8EE3-A7183EDA141E}"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379437299"/>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065FC-B204-4ACC-8EE3-A7183EDA141E}"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412498335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065FC-B204-4ACC-8EE3-A7183EDA141E}"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1298798404"/>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065FC-B204-4ACC-8EE3-A7183EDA141E}"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525163613"/>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571372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914263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139209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5992225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1049523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3350776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3605650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327863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3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065FC-B204-4ACC-8EE3-A7183EDA141E}" type="datetimeFigureOut">
              <a:rPr lang="en-US" smtClean="0"/>
              <a:t>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33E3C-3681-4288-8CFE-E0E8E4E0DDBC}" type="slidenum">
              <a:rPr lang="en-US" smtClean="0"/>
              <a:t>‹#›</a:t>
            </a:fld>
            <a:endParaRPr lang="en-US"/>
          </a:p>
        </p:txBody>
      </p:sp>
    </p:spTree>
    <p:extLst>
      <p:ext uri="{BB962C8B-B14F-4D97-AF65-F5344CB8AC3E}">
        <p14:creationId xmlns:p14="http://schemas.microsoft.com/office/powerpoint/2010/main" val="5351733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ncbddd/birthdefects/omphalocele.html#ref"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title="logos"/>
          <p:cNvGrpSpPr/>
          <p:nvPr/>
        </p:nvGrpSpPr>
        <p:grpSpPr>
          <a:xfrm>
            <a:off x="323528" y="260648"/>
            <a:ext cx="8496944" cy="1296144"/>
            <a:chOff x="323528" y="260648"/>
            <a:chExt cx="8496944" cy="1296144"/>
          </a:xfrm>
        </p:grpSpPr>
        <p:sp>
          <p:nvSpPr>
            <p:cNvPr id="18"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6" title="CDC logo"/>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17" name="Picture 2" title="BD Counts logo"/>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pic>
          <p:nvPicPr>
            <p:cNvPr id="15" name="Picture 3" title="ICBDSR logo"/>
            <p:cNvPicPr>
              <a:picLocks noChangeAspect="1" noChangeArrowheads="1"/>
            </p:cNvPicPr>
            <p:nvPr/>
          </p:nvPicPr>
          <p:blipFill>
            <a:blip r:embed="rId5" cstate="print"/>
            <a:srcRect r="48190"/>
            <a:stretch>
              <a:fillRect/>
            </a:stretch>
          </p:blipFill>
          <p:spPr bwMode="auto">
            <a:xfrm>
              <a:off x="5606920" y="404664"/>
              <a:ext cx="3069536" cy="1052412"/>
            </a:xfrm>
            <a:prstGeom prst="rect">
              <a:avLst/>
            </a:prstGeom>
            <a:noFill/>
            <a:ln w="19050">
              <a:noFill/>
              <a:miter lim="800000"/>
              <a:headEnd/>
              <a:tailEnd/>
            </a:ln>
          </p:spPr>
        </p:pic>
      </p:grpSp>
      <p:sp>
        <p:nvSpPr>
          <p:cNvPr id="2050" name="Titolo 1"/>
          <p:cNvSpPr>
            <a:spLocks noGrp="1"/>
          </p:cNvSpPr>
          <p:nvPr>
            <p:ph type="ctrTitle"/>
          </p:nvPr>
        </p:nvSpPr>
        <p:spPr/>
        <p:txBody>
          <a:bodyPr/>
          <a:lstStyle/>
          <a:p>
            <a:r>
              <a:rPr lang="en-US" sz="4000" b="1" dirty="0" err="1" smtClean="0">
                <a:solidFill>
                  <a:schemeClr val="tx2"/>
                </a:solidFill>
              </a:rPr>
              <a:t>Omphalocele</a:t>
            </a:r>
            <a:endParaRPr lang="en-US" sz="4000" b="1" strike="sngStrike" dirty="0" smtClean="0">
              <a:solidFill>
                <a:schemeClr val="tx2"/>
              </a:solidFill>
            </a:endParaRPr>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es-ES" dirty="0" err="1" smtClean="0">
                <a:solidFill>
                  <a:schemeClr val="tx1"/>
                </a:solidFill>
              </a:rPr>
              <a:t>Presenter</a:t>
            </a:r>
            <a:endParaRPr lang="es-ES" sz="2600" dirty="0" smtClean="0">
              <a:solidFill>
                <a:schemeClr val="tx1"/>
              </a:solidFill>
            </a:endParaRPr>
          </a:p>
        </p:txBody>
      </p:sp>
    </p:spTree>
    <p:extLst>
      <p:ext uri="{BB962C8B-B14F-4D97-AF65-F5344CB8AC3E}">
        <p14:creationId xmlns:p14="http://schemas.microsoft.com/office/powerpoint/2010/main" val="396835832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457200" y="274638"/>
            <a:ext cx="8229600" cy="418058"/>
          </a:xfrm>
        </p:spPr>
        <p:txBody>
          <a:bodyPr>
            <a:normAutofit fontScale="90000"/>
          </a:bodyPr>
          <a:lstStyle/>
          <a:p>
            <a:r>
              <a:rPr lang="it-IT" sz="3200" b="1" dirty="0" smtClean="0">
                <a:solidFill>
                  <a:schemeClr val="tx2"/>
                </a:solidFill>
              </a:rPr>
              <a:t>Cloacal Exstrophy</a:t>
            </a:r>
            <a:endParaRPr lang="it-IT" sz="3200" b="1" dirty="0">
              <a:solidFill>
                <a:schemeClr val="tx2"/>
              </a:solidFill>
            </a:endParaRPr>
          </a:p>
        </p:txBody>
      </p:sp>
      <p:sp>
        <p:nvSpPr>
          <p:cNvPr id="3" name="CasellaDiTesto 2"/>
          <p:cNvSpPr txBox="1"/>
          <p:nvPr/>
        </p:nvSpPr>
        <p:spPr>
          <a:xfrm>
            <a:off x="395536" y="1484784"/>
            <a:ext cx="4680520" cy="830997"/>
          </a:xfrm>
          <a:prstGeom prst="rect">
            <a:avLst/>
          </a:prstGeom>
          <a:noFill/>
        </p:spPr>
        <p:txBody>
          <a:bodyPr wrap="square" rtlCol="0">
            <a:spAutoFit/>
          </a:bodyPr>
          <a:lstStyle/>
          <a:p>
            <a:pPr algn="ctr"/>
            <a:r>
              <a:rPr lang="en-US" sz="1600" b="1" dirty="0" smtClean="0">
                <a:solidFill>
                  <a:schemeClr val="tx2"/>
                </a:solidFill>
              </a:rPr>
              <a:t>The cardinal findings of </a:t>
            </a:r>
            <a:r>
              <a:rPr lang="en-US" sz="1600" b="1" dirty="0" err="1" smtClean="0">
                <a:solidFill>
                  <a:schemeClr val="tx2"/>
                </a:solidFill>
              </a:rPr>
              <a:t>cloacal</a:t>
            </a:r>
            <a:r>
              <a:rPr lang="en-US" sz="1600" b="1" dirty="0" smtClean="0">
                <a:solidFill>
                  <a:schemeClr val="tx2"/>
                </a:solidFill>
              </a:rPr>
              <a:t> </a:t>
            </a:r>
            <a:r>
              <a:rPr lang="en-US" sz="1600" b="1" dirty="0" err="1" smtClean="0">
                <a:solidFill>
                  <a:schemeClr val="tx2"/>
                </a:solidFill>
              </a:rPr>
              <a:t>exstrophy</a:t>
            </a:r>
            <a:r>
              <a:rPr lang="en-US" sz="1600" b="1" dirty="0" smtClean="0">
                <a:solidFill>
                  <a:schemeClr val="tx2"/>
                </a:solidFill>
              </a:rPr>
              <a:t> </a:t>
            </a:r>
          </a:p>
          <a:p>
            <a:pPr algn="ctr"/>
            <a:r>
              <a:rPr lang="en-US" sz="1600" b="1" dirty="0" smtClean="0">
                <a:solidFill>
                  <a:schemeClr val="tx2"/>
                </a:solidFill>
              </a:rPr>
              <a:t>include </a:t>
            </a:r>
            <a:r>
              <a:rPr lang="en-US" sz="1600" b="1" dirty="0" err="1" smtClean="0">
                <a:solidFill>
                  <a:schemeClr val="tx2"/>
                </a:solidFill>
              </a:rPr>
              <a:t>exstrophy</a:t>
            </a:r>
            <a:r>
              <a:rPr lang="en-US" sz="1600" b="1" dirty="0" smtClean="0">
                <a:solidFill>
                  <a:schemeClr val="tx2"/>
                </a:solidFill>
              </a:rPr>
              <a:t> of the </a:t>
            </a:r>
            <a:r>
              <a:rPr lang="en-US" sz="1600" b="1" dirty="0" err="1" smtClean="0">
                <a:solidFill>
                  <a:schemeClr val="tx2"/>
                </a:solidFill>
              </a:rPr>
              <a:t>hemibladders</a:t>
            </a:r>
            <a:r>
              <a:rPr lang="en-US" sz="1600" b="1" dirty="0" smtClean="0">
                <a:solidFill>
                  <a:schemeClr val="tx2"/>
                </a:solidFill>
              </a:rPr>
              <a:t> </a:t>
            </a:r>
          </a:p>
          <a:p>
            <a:pPr algn="ctr"/>
            <a:r>
              <a:rPr lang="en-US" sz="1600" b="1" dirty="0" smtClean="0">
                <a:solidFill>
                  <a:schemeClr val="tx2"/>
                </a:solidFill>
              </a:rPr>
              <a:t>with hindgut extrusion and imperforate anus</a:t>
            </a:r>
            <a:endParaRPr lang="en-US" sz="1600" b="1" dirty="0">
              <a:solidFill>
                <a:schemeClr val="tx2"/>
              </a:solidFill>
            </a:endParaRPr>
          </a:p>
        </p:txBody>
      </p:sp>
      <p:pic>
        <p:nvPicPr>
          <p:cNvPr id="4098" name="Picture 2" descr="Photo of cloacal exstrophy" title="Figure 1"/>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40080" y="2440090"/>
            <a:ext cx="1816285" cy="1636982"/>
          </a:xfrm>
          <a:prstGeom prst="rect">
            <a:avLst/>
          </a:prstGeom>
          <a:noFill/>
          <a:ln>
            <a:solidFill>
              <a:srgbClr val="002060"/>
            </a:solidFill>
          </a:ln>
        </p:spPr>
      </p:pic>
      <p:sp>
        <p:nvSpPr>
          <p:cNvPr id="6" name="TextBox 5"/>
          <p:cNvSpPr txBox="1"/>
          <p:nvPr/>
        </p:nvSpPr>
        <p:spPr>
          <a:xfrm>
            <a:off x="1282727" y="4072423"/>
            <a:ext cx="768993" cy="307777"/>
          </a:xfrm>
          <a:prstGeom prst="rect">
            <a:avLst/>
          </a:prstGeom>
          <a:noFill/>
        </p:spPr>
        <p:txBody>
          <a:bodyPr wrap="none" rtlCol="0">
            <a:spAutoFit/>
          </a:bodyPr>
          <a:lstStyle/>
          <a:p>
            <a:r>
              <a:rPr lang="en-US" sz="1400" dirty="0" smtClean="0">
                <a:solidFill>
                  <a:schemeClr val="tx2"/>
                </a:solidFill>
              </a:rPr>
              <a:t>Figure 1</a:t>
            </a:r>
            <a:endParaRPr lang="en-US" sz="1400" dirty="0">
              <a:solidFill>
                <a:schemeClr val="tx2"/>
              </a:solidFill>
            </a:endParaRPr>
          </a:p>
        </p:txBody>
      </p:sp>
      <p:sp>
        <p:nvSpPr>
          <p:cNvPr id="8" name="Rettangolo 7"/>
          <p:cNvSpPr/>
          <p:nvPr/>
        </p:nvSpPr>
        <p:spPr>
          <a:xfrm>
            <a:off x="539552" y="6144596"/>
            <a:ext cx="3586880" cy="230832"/>
          </a:xfrm>
          <a:prstGeom prst="rect">
            <a:avLst/>
          </a:prstGeom>
        </p:spPr>
        <p:txBody>
          <a:bodyPr wrap="square">
            <a:spAutoFit/>
          </a:bodyPr>
          <a:lstStyle/>
          <a:p>
            <a:r>
              <a:rPr lang="en-US" sz="900" dirty="0" smtClean="0">
                <a:solidFill>
                  <a:schemeClr val="tx2"/>
                </a:solidFill>
              </a:rPr>
              <a:t>Figure 1 courtesy of http://cai.md.chula.ac.th/lesson/atlas/N/ImgBig/</a:t>
            </a:r>
            <a:endParaRPr lang="en-US" sz="900" dirty="0">
              <a:solidFill>
                <a:schemeClr val="tx2"/>
              </a:solidFill>
            </a:endParaRPr>
          </a:p>
        </p:txBody>
      </p:sp>
      <p:pic>
        <p:nvPicPr>
          <p:cNvPr id="4100" name="Picture 4" descr="Photo of cloacal exstrophy" title="Figure 2"/>
          <p:cNvPicPr>
            <a:picLocks noChangeAspect="1" noChangeArrowheads="1"/>
          </p:cNvPicPr>
          <p:nvPr/>
        </p:nvPicPr>
        <p:blipFill>
          <a:blip r:embed="rId4" cstate="print">
            <a:extLst>
              <a:ext uri="{28A0092B-C50C-407E-A947-70E740481C1C}">
                <a14:useLocalDpi xmlns:a14="http://schemas.microsoft.com/office/drawing/2010/main"/>
              </a:ext>
            </a:extLst>
          </a:blip>
          <a:srcRect b="10130"/>
          <a:stretch>
            <a:fillRect/>
          </a:stretch>
        </p:blipFill>
        <p:spPr bwMode="auto">
          <a:xfrm>
            <a:off x="3059832" y="2420888"/>
            <a:ext cx="1645568" cy="1656184"/>
          </a:xfrm>
          <a:prstGeom prst="rect">
            <a:avLst/>
          </a:prstGeom>
          <a:noFill/>
          <a:ln>
            <a:solidFill>
              <a:srgbClr val="002060"/>
            </a:solidFill>
          </a:ln>
        </p:spPr>
      </p:pic>
      <p:sp>
        <p:nvSpPr>
          <p:cNvPr id="7" name="TextBox 6"/>
          <p:cNvSpPr txBox="1"/>
          <p:nvPr/>
        </p:nvSpPr>
        <p:spPr>
          <a:xfrm>
            <a:off x="3556634" y="4072422"/>
            <a:ext cx="768993" cy="307777"/>
          </a:xfrm>
          <a:prstGeom prst="rect">
            <a:avLst/>
          </a:prstGeom>
          <a:noFill/>
        </p:spPr>
        <p:txBody>
          <a:bodyPr wrap="none" rtlCol="0">
            <a:spAutoFit/>
          </a:bodyPr>
          <a:lstStyle/>
          <a:p>
            <a:r>
              <a:rPr lang="en-US" sz="1400" dirty="0" smtClean="0">
                <a:solidFill>
                  <a:schemeClr val="tx2"/>
                </a:solidFill>
              </a:rPr>
              <a:t>Figure 2</a:t>
            </a:r>
            <a:endParaRPr lang="en-US" sz="1400" dirty="0">
              <a:solidFill>
                <a:schemeClr val="tx2"/>
              </a:solidFill>
            </a:endParaRPr>
          </a:p>
        </p:txBody>
      </p:sp>
      <p:sp>
        <p:nvSpPr>
          <p:cNvPr id="5" name="Rectangle 4"/>
          <p:cNvSpPr/>
          <p:nvPr/>
        </p:nvSpPr>
        <p:spPr>
          <a:xfrm>
            <a:off x="4021211" y="6144596"/>
            <a:ext cx="4608512" cy="230832"/>
          </a:xfrm>
          <a:prstGeom prst="rect">
            <a:avLst/>
          </a:prstGeom>
        </p:spPr>
        <p:txBody>
          <a:bodyPr wrap="square">
            <a:spAutoFit/>
          </a:bodyPr>
          <a:lstStyle/>
          <a:p>
            <a:pPr lvl="0"/>
            <a:r>
              <a:rPr lang="en-US" sz="900" dirty="0" smtClean="0">
                <a:solidFill>
                  <a:schemeClr val="tx2"/>
                </a:solidFill>
              </a:rPr>
              <a:t>Figure 2 </a:t>
            </a:r>
            <a:r>
              <a:rPr lang="en-US" sz="900" dirty="0">
                <a:solidFill>
                  <a:schemeClr val="tx2"/>
                </a:solidFill>
              </a:rPr>
              <a:t>courtesy </a:t>
            </a:r>
            <a:r>
              <a:rPr lang="en-US" sz="900" dirty="0" smtClean="0">
                <a:solidFill>
                  <a:schemeClr val="tx2"/>
                </a:solidFill>
              </a:rPr>
              <a:t>of </a:t>
            </a:r>
            <a:r>
              <a:rPr lang="en-US" sz="900" dirty="0">
                <a:solidFill>
                  <a:schemeClr val="tx2"/>
                </a:solidFill>
              </a:rPr>
              <a:t>http://pediatricimaging.wikispaces.com/Smith-001-Cloacal+Exstrophy</a:t>
            </a:r>
          </a:p>
        </p:txBody>
      </p:sp>
      <p:grpSp>
        <p:nvGrpSpPr>
          <p:cNvPr id="14" name="Gruppo 13" descr="illustration of Cloacal Exstrophy" title="Illustration"/>
          <p:cNvGrpSpPr/>
          <p:nvPr/>
        </p:nvGrpSpPr>
        <p:grpSpPr>
          <a:xfrm>
            <a:off x="5436096" y="1628800"/>
            <a:ext cx="3024336" cy="2313548"/>
            <a:chOff x="5436096" y="1628800"/>
            <a:chExt cx="3024336" cy="2313548"/>
          </a:xfrm>
        </p:grpSpPr>
        <p:pic>
          <p:nvPicPr>
            <p:cNvPr id="4101" name="Picture 5" descr="Illustratoin of Cloacal Exstrophy" title="Illustration"/>
            <p:cNvPicPr>
              <a:picLocks noChangeAspect="1" noChangeArrowheads="1"/>
            </p:cNvPicPr>
            <p:nvPr/>
          </p:nvPicPr>
          <p:blipFill>
            <a:blip r:embed="rId5" cstate="print"/>
            <a:srcRect/>
            <a:stretch>
              <a:fillRect/>
            </a:stretch>
          </p:blipFill>
          <p:spPr bwMode="auto">
            <a:xfrm>
              <a:off x="5454097" y="1628800"/>
              <a:ext cx="3006335" cy="1944216"/>
            </a:xfrm>
            <a:prstGeom prst="rect">
              <a:avLst/>
            </a:prstGeom>
            <a:noFill/>
            <a:ln w="9525">
              <a:solidFill>
                <a:srgbClr val="002060"/>
              </a:solidFill>
              <a:miter lim="800000"/>
              <a:headEnd/>
              <a:tailEnd/>
            </a:ln>
          </p:spPr>
        </p:pic>
        <p:sp>
          <p:nvSpPr>
            <p:cNvPr id="10" name="Rettangolo 9"/>
            <p:cNvSpPr/>
            <p:nvPr/>
          </p:nvSpPr>
          <p:spPr>
            <a:xfrm>
              <a:off x="5436096" y="3573016"/>
              <a:ext cx="3024336" cy="369332"/>
            </a:xfrm>
            <a:prstGeom prst="rect">
              <a:avLst/>
            </a:prstGeom>
          </p:spPr>
          <p:txBody>
            <a:bodyPr wrap="square">
              <a:spAutoFit/>
            </a:bodyPr>
            <a:lstStyle/>
            <a:p>
              <a:r>
                <a:rPr lang="it-IT" sz="900" dirty="0" smtClean="0">
                  <a:solidFill>
                    <a:schemeClr val="tx2"/>
                  </a:solidFill>
                </a:rPr>
                <a:t>Feldkamp </a:t>
              </a:r>
              <a:r>
                <a:rPr lang="it-IT" sz="900" dirty="0" err="1" smtClean="0">
                  <a:solidFill>
                    <a:schemeClr val="tx2"/>
                  </a:solidFill>
                </a:rPr>
                <a:t>ML</a:t>
              </a:r>
              <a:r>
                <a:rPr lang="it-IT" sz="900" dirty="0" smtClean="0">
                  <a:solidFill>
                    <a:schemeClr val="tx2"/>
                  </a:solidFill>
                </a:rPr>
                <a:t> </a:t>
              </a:r>
              <a:r>
                <a:rPr lang="it-IT" sz="900" dirty="0" err="1" smtClean="0">
                  <a:solidFill>
                    <a:schemeClr val="tx2"/>
                  </a:solidFill>
                </a:rPr>
                <a:t>et</a:t>
              </a:r>
              <a:r>
                <a:rPr lang="it-IT" sz="900" dirty="0" smtClean="0">
                  <a:solidFill>
                    <a:schemeClr val="tx2"/>
                  </a:solidFill>
                </a:rPr>
                <a:t> al. Am J </a:t>
              </a:r>
              <a:r>
                <a:rPr lang="it-IT" sz="900" dirty="0" err="1" smtClean="0">
                  <a:solidFill>
                    <a:schemeClr val="tx2"/>
                  </a:solidFill>
                </a:rPr>
                <a:t>Med</a:t>
              </a:r>
              <a:r>
                <a:rPr lang="it-IT" sz="900" dirty="0" smtClean="0">
                  <a:solidFill>
                    <a:schemeClr val="tx2"/>
                  </a:solidFill>
                </a:rPr>
                <a:t> </a:t>
              </a:r>
              <a:r>
                <a:rPr lang="it-IT" sz="900" dirty="0" err="1" smtClean="0">
                  <a:solidFill>
                    <a:schemeClr val="tx2"/>
                  </a:solidFill>
                </a:rPr>
                <a:t>Genet</a:t>
              </a:r>
              <a:r>
                <a:rPr lang="it-IT" sz="900" dirty="0" smtClean="0">
                  <a:solidFill>
                    <a:schemeClr val="tx2"/>
                  </a:solidFill>
                </a:rPr>
                <a:t> C </a:t>
              </a:r>
              <a:r>
                <a:rPr lang="it-IT" sz="900" dirty="0" err="1" smtClean="0">
                  <a:solidFill>
                    <a:schemeClr val="tx2"/>
                  </a:solidFill>
                </a:rPr>
                <a:t>Semin</a:t>
              </a:r>
              <a:r>
                <a:rPr lang="it-IT" sz="900" dirty="0" smtClean="0">
                  <a:solidFill>
                    <a:schemeClr val="tx2"/>
                  </a:solidFill>
                </a:rPr>
                <a:t> </a:t>
              </a:r>
              <a:r>
                <a:rPr lang="it-IT" sz="900" dirty="0" err="1" smtClean="0">
                  <a:solidFill>
                    <a:schemeClr val="tx2"/>
                  </a:solidFill>
                </a:rPr>
                <a:t>Med</a:t>
              </a:r>
              <a:r>
                <a:rPr lang="it-IT" sz="900" dirty="0" smtClean="0">
                  <a:solidFill>
                    <a:schemeClr val="tx2"/>
                  </a:solidFill>
                </a:rPr>
                <a:t> </a:t>
              </a:r>
              <a:r>
                <a:rPr lang="it-IT" sz="900" dirty="0" err="1" smtClean="0">
                  <a:solidFill>
                    <a:schemeClr val="tx2"/>
                  </a:solidFill>
                </a:rPr>
                <a:t>Genet</a:t>
              </a:r>
              <a:r>
                <a:rPr lang="it-IT" sz="900" dirty="0" smtClean="0">
                  <a:solidFill>
                    <a:schemeClr val="tx2"/>
                  </a:solidFill>
                </a:rPr>
                <a:t>. 2011 </a:t>
              </a:r>
              <a:r>
                <a:rPr lang="it-IT" sz="900" dirty="0" err="1" smtClean="0">
                  <a:solidFill>
                    <a:schemeClr val="tx2"/>
                  </a:solidFill>
                </a:rPr>
                <a:t>Nov</a:t>
              </a:r>
              <a:r>
                <a:rPr lang="it-IT" sz="900" dirty="0" smtClean="0">
                  <a:solidFill>
                    <a:schemeClr val="tx2"/>
                  </a:solidFill>
                </a:rPr>
                <a:t> 15;157C(4):333-43.</a:t>
              </a:r>
              <a:endParaRPr lang="it-IT" sz="900" dirty="0">
                <a:solidFill>
                  <a:schemeClr val="tx2"/>
                </a:solidFill>
              </a:endParaRPr>
            </a:p>
          </p:txBody>
        </p:sp>
      </p:grpSp>
      <p:sp>
        <p:nvSpPr>
          <p:cNvPr id="4" name="Rettangolo 3"/>
          <p:cNvSpPr/>
          <p:nvPr/>
        </p:nvSpPr>
        <p:spPr>
          <a:xfrm>
            <a:off x="5436096" y="4257089"/>
            <a:ext cx="3240360" cy="1723549"/>
          </a:xfrm>
          <a:prstGeom prst="rect">
            <a:avLst/>
          </a:prstGeom>
        </p:spPr>
        <p:txBody>
          <a:bodyPr wrap="square">
            <a:spAutoFit/>
          </a:bodyPr>
          <a:lstStyle/>
          <a:p>
            <a:r>
              <a:rPr lang="en-US" sz="1600" b="1" dirty="0" smtClean="0">
                <a:solidFill>
                  <a:schemeClr val="tx2"/>
                </a:solidFill>
              </a:rPr>
              <a:t>Referred to as OEIS complex:</a:t>
            </a:r>
          </a:p>
          <a:p>
            <a:r>
              <a:rPr lang="en-US" sz="1600" b="1" dirty="0" smtClean="0">
                <a:solidFill>
                  <a:schemeClr val="tx2"/>
                </a:solidFill>
              </a:rPr>
              <a:t>O</a:t>
            </a:r>
            <a:r>
              <a:rPr lang="en-US" sz="1400" dirty="0" smtClean="0">
                <a:solidFill>
                  <a:schemeClr val="tx2"/>
                </a:solidFill>
              </a:rPr>
              <a:t>mphalocele</a:t>
            </a:r>
          </a:p>
          <a:p>
            <a:r>
              <a:rPr lang="en-US" sz="1600" b="1" dirty="0" smtClean="0">
                <a:solidFill>
                  <a:schemeClr val="tx2"/>
                </a:solidFill>
              </a:rPr>
              <a:t>E</a:t>
            </a:r>
            <a:r>
              <a:rPr lang="en-US" sz="1400" dirty="0" smtClean="0">
                <a:solidFill>
                  <a:schemeClr val="tx2"/>
                </a:solidFill>
              </a:rPr>
              <a:t>xstrophy of the bladder or cloaca</a:t>
            </a:r>
          </a:p>
          <a:p>
            <a:r>
              <a:rPr lang="en-US" sz="1600" b="1" dirty="0" smtClean="0">
                <a:solidFill>
                  <a:schemeClr val="tx2"/>
                </a:solidFill>
              </a:rPr>
              <a:t>I</a:t>
            </a:r>
            <a:r>
              <a:rPr lang="en-US" sz="1400" dirty="0" smtClean="0">
                <a:solidFill>
                  <a:schemeClr val="tx2"/>
                </a:solidFill>
              </a:rPr>
              <a:t>mperforate anus</a:t>
            </a:r>
          </a:p>
          <a:p>
            <a:r>
              <a:rPr lang="en-US" sz="1400" b="1" dirty="0" smtClean="0">
                <a:solidFill>
                  <a:schemeClr val="tx2"/>
                </a:solidFill>
              </a:rPr>
              <a:t>S</a:t>
            </a:r>
            <a:r>
              <a:rPr lang="en-US" sz="1400" dirty="0" smtClean="0">
                <a:solidFill>
                  <a:schemeClr val="tx2"/>
                </a:solidFill>
              </a:rPr>
              <a:t>pinal defects</a:t>
            </a:r>
          </a:p>
          <a:p>
            <a:r>
              <a:rPr lang="en-US" sz="1400" dirty="0" smtClean="0">
                <a:solidFill>
                  <a:schemeClr val="tx2"/>
                </a:solidFill>
              </a:rPr>
              <a:t>to simplify the common components observed in infants with </a:t>
            </a:r>
            <a:r>
              <a:rPr lang="en-US" sz="1400" dirty="0" err="1" smtClean="0">
                <a:solidFill>
                  <a:schemeClr val="tx2"/>
                </a:solidFill>
              </a:rPr>
              <a:t>cloacal</a:t>
            </a:r>
            <a:r>
              <a:rPr lang="en-US" sz="1400" dirty="0" smtClean="0">
                <a:solidFill>
                  <a:schemeClr val="tx2"/>
                </a:solidFill>
              </a:rPr>
              <a:t> </a:t>
            </a:r>
            <a:r>
              <a:rPr lang="en-US" sz="1400" dirty="0" err="1" smtClean="0">
                <a:solidFill>
                  <a:schemeClr val="tx2"/>
                </a:solidFill>
              </a:rPr>
              <a:t>exstrophy</a:t>
            </a:r>
            <a:endParaRPr lang="en-US" sz="1400" dirty="0">
              <a:solidFill>
                <a:schemeClr val="tx2"/>
              </a:solidFill>
            </a:endParaRPr>
          </a:p>
        </p:txBody>
      </p:sp>
      <p:grpSp>
        <p:nvGrpSpPr>
          <p:cNvPr id="13" name="Gruppo 12" descr="Prevalence = 0.76 per 100,000" title="Prevalence of Cloacal Exstrophy"/>
          <p:cNvGrpSpPr/>
          <p:nvPr/>
        </p:nvGrpSpPr>
        <p:grpSpPr>
          <a:xfrm>
            <a:off x="539552" y="4509120"/>
            <a:ext cx="4320480" cy="867871"/>
            <a:chOff x="323528" y="5085184"/>
            <a:chExt cx="4320480" cy="867871"/>
          </a:xfrm>
        </p:grpSpPr>
        <p:sp>
          <p:nvSpPr>
            <p:cNvPr id="11" name="CasellaDiTesto 10"/>
            <p:cNvSpPr txBox="1"/>
            <p:nvPr/>
          </p:nvSpPr>
          <p:spPr>
            <a:xfrm>
              <a:off x="971600" y="5085184"/>
              <a:ext cx="2969531" cy="369332"/>
            </a:xfrm>
            <a:prstGeom prst="rect">
              <a:avLst/>
            </a:prstGeom>
            <a:noFill/>
          </p:spPr>
          <p:txBody>
            <a:bodyPr wrap="none" rtlCol="0">
              <a:spAutoFit/>
            </a:bodyPr>
            <a:lstStyle/>
            <a:p>
              <a:r>
                <a:rPr lang="en-US" b="1" dirty="0" smtClean="0">
                  <a:solidFill>
                    <a:schemeClr val="tx2"/>
                  </a:solidFill>
                </a:rPr>
                <a:t>Prevalence: 0.76 per 100,000 </a:t>
              </a:r>
              <a:endParaRPr lang="en-US" b="1" dirty="0">
                <a:solidFill>
                  <a:schemeClr val="tx2"/>
                </a:solidFill>
              </a:endParaRPr>
            </a:p>
          </p:txBody>
        </p:sp>
        <p:sp>
          <p:nvSpPr>
            <p:cNvPr id="12" name="Rettangolo 11"/>
            <p:cNvSpPr/>
            <p:nvPr/>
          </p:nvSpPr>
          <p:spPr>
            <a:xfrm>
              <a:off x="323528" y="5445224"/>
              <a:ext cx="4320480" cy="507831"/>
            </a:xfrm>
            <a:prstGeom prst="rect">
              <a:avLst/>
            </a:prstGeom>
          </p:spPr>
          <p:txBody>
            <a:bodyPr wrap="square">
              <a:spAutoFit/>
            </a:bodyPr>
            <a:lstStyle/>
            <a:p>
              <a:r>
                <a:rPr lang="en-US" sz="900" dirty="0" err="1" smtClean="0">
                  <a:solidFill>
                    <a:schemeClr val="tx2"/>
                  </a:solidFill>
                </a:rPr>
                <a:t>Feldkamp</a:t>
              </a:r>
              <a:r>
                <a:rPr lang="en-US" sz="900" dirty="0" smtClean="0">
                  <a:solidFill>
                    <a:schemeClr val="tx2"/>
                  </a:solidFill>
                </a:rPr>
                <a:t> ML et al. </a:t>
              </a:r>
              <a:r>
                <a:rPr lang="en-US" sz="900" dirty="0" err="1" smtClean="0">
                  <a:solidFill>
                    <a:schemeClr val="tx2"/>
                  </a:solidFill>
                </a:rPr>
                <a:t>Cloacal</a:t>
              </a:r>
              <a:r>
                <a:rPr lang="en-US" sz="900" dirty="0" smtClean="0">
                  <a:solidFill>
                    <a:schemeClr val="tx2"/>
                  </a:solidFill>
                </a:rPr>
                <a:t> </a:t>
              </a:r>
              <a:r>
                <a:rPr lang="en-US" sz="900" dirty="0" err="1" smtClean="0">
                  <a:solidFill>
                    <a:schemeClr val="tx2"/>
                  </a:solidFill>
                </a:rPr>
                <a:t>exstrophy</a:t>
              </a:r>
              <a:r>
                <a:rPr lang="en-US" sz="900" dirty="0" smtClean="0">
                  <a:solidFill>
                    <a:schemeClr val="tx2"/>
                  </a:solidFill>
                </a:rPr>
                <a:t>: an epidemiologic study from the International Clearinghouse for Birth Defects Surveillance and Research. </a:t>
              </a:r>
            </a:p>
            <a:p>
              <a:r>
                <a:rPr lang="en-US" sz="900" dirty="0" smtClean="0">
                  <a:solidFill>
                    <a:schemeClr val="tx2"/>
                  </a:solidFill>
                </a:rPr>
                <a:t>Am J Med Genet C </a:t>
              </a:r>
              <a:r>
                <a:rPr lang="en-US" sz="900" dirty="0" err="1" smtClean="0">
                  <a:solidFill>
                    <a:schemeClr val="tx2"/>
                  </a:solidFill>
                </a:rPr>
                <a:t>Semin</a:t>
              </a:r>
              <a:r>
                <a:rPr lang="en-US" sz="900" dirty="0" smtClean="0">
                  <a:solidFill>
                    <a:schemeClr val="tx2"/>
                  </a:solidFill>
                </a:rPr>
                <a:t> Med Genet. 2011 Nov 15;157C(4):333-43.</a:t>
              </a:r>
              <a:endParaRPr lang="en-US" sz="900" dirty="0">
                <a:solidFill>
                  <a:schemeClr val="tx2"/>
                </a:solidFill>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n-US" sz="1000" dirty="0">
              <a:solidFill>
                <a:schemeClr val="tx2"/>
              </a:solidFill>
              <a:latin typeface="Calibri" pitchFamily="34" charset="0"/>
              <a:cs typeface="+mn-cs"/>
            </a:endParaRPr>
          </a:p>
        </p:txBody>
      </p:sp>
      <p:sp>
        <p:nvSpPr>
          <p:cNvPr id="5" name="Titolo 1"/>
          <p:cNvSpPr>
            <a:spLocks noGrp="1"/>
          </p:cNvSpPr>
          <p:nvPr>
            <p:ph type="title"/>
          </p:nvPr>
        </p:nvSpPr>
        <p:spPr>
          <a:xfrm>
            <a:off x="539552" y="269776"/>
            <a:ext cx="8229600" cy="1143000"/>
          </a:xfrm>
        </p:spPr>
        <p:txBody>
          <a:bodyPr anchor="ctr">
            <a:normAutofit/>
          </a:bodyPr>
          <a:lstStyle/>
          <a:p>
            <a:r>
              <a:rPr lang="en-US" b="1" dirty="0" smtClean="0">
                <a:solidFill>
                  <a:schemeClr val="tx2"/>
                </a:solidFill>
              </a:rPr>
              <a:t>Limb Body Wall Complex</a:t>
            </a:r>
            <a:endParaRPr lang="en-US" b="1" dirty="0">
              <a:solidFill>
                <a:schemeClr val="tx2"/>
              </a:solidFill>
            </a:endParaRPr>
          </a:p>
        </p:txBody>
      </p:sp>
      <p:grpSp>
        <p:nvGrpSpPr>
          <p:cNvPr id="8" name="Group 7" descr="Photos of Limb Body Wall Complex" title="Limb Body Wall Complex"/>
          <p:cNvGrpSpPr/>
          <p:nvPr/>
        </p:nvGrpSpPr>
        <p:grpSpPr>
          <a:xfrm>
            <a:off x="539552" y="1551579"/>
            <a:ext cx="7956128" cy="3974945"/>
            <a:chOff x="671102" y="1551579"/>
            <a:chExt cx="7956128" cy="3974945"/>
          </a:xfrm>
        </p:grpSpPr>
        <p:pic>
          <p:nvPicPr>
            <p:cNvPr id="12" name="Picture 11" descr="Photos of Limb Body Wall Complex" title="Photo"/>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1102" y="1559445"/>
              <a:ext cx="2604754" cy="3019029"/>
            </a:xfrm>
            <a:prstGeom prst="rect">
              <a:avLst/>
            </a:prstGeom>
          </p:spPr>
        </p:pic>
        <p:pic>
          <p:nvPicPr>
            <p:cNvPr id="10" name="Immagine 11" descr="Photos of Limb Body Wall Complex" title="Phot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71192" y="1556792"/>
              <a:ext cx="2359561" cy="2725486"/>
            </a:xfrm>
            <a:prstGeom prst="rect">
              <a:avLst/>
            </a:prstGeom>
            <a:ln>
              <a:solidFill>
                <a:srgbClr val="002060"/>
              </a:solidFill>
            </a:ln>
          </p:spPr>
        </p:pic>
        <p:pic>
          <p:nvPicPr>
            <p:cNvPr id="9" name="Immagine 10" descr="Photo of Limb Body Wall Complex" title="Photo"/>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84666" y="1551579"/>
              <a:ext cx="2242564" cy="3603742"/>
            </a:xfrm>
            <a:prstGeom prst="rect">
              <a:avLst/>
            </a:prstGeom>
            <a:ln>
              <a:solidFill>
                <a:srgbClr val="002060"/>
              </a:solidFill>
            </a:ln>
          </p:spPr>
        </p:pic>
        <p:sp>
          <p:nvSpPr>
            <p:cNvPr id="11" name="Rettangolo 13"/>
            <p:cNvSpPr/>
            <p:nvPr/>
          </p:nvSpPr>
          <p:spPr>
            <a:xfrm>
              <a:off x="3540858" y="5157192"/>
              <a:ext cx="4572000" cy="369332"/>
            </a:xfrm>
            <a:prstGeom prst="rect">
              <a:avLst/>
            </a:prstGeom>
          </p:spPr>
          <p:txBody>
            <a:bodyPr>
              <a:spAutoFit/>
            </a:bodyPr>
            <a:lstStyle/>
            <a:p>
              <a:r>
                <a:rPr lang="en-US" sz="900" dirty="0" smtClean="0">
                  <a:solidFill>
                    <a:schemeClr val="tx2"/>
                  </a:solidFill>
                </a:rPr>
                <a:t>Photos courtesy of: Jones LK, Jones CM, del Campo M. Smith’s Recognizable Patterns of Human Malformations. Elsevier Saunders. 2013 </a:t>
              </a:r>
              <a:endParaRPr lang="en-US" sz="900" dirty="0">
                <a:solidFill>
                  <a:schemeClr val="tx2"/>
                </a:solidFill>
              </a:endParaRPr>
            </a:p>
          </p:txBody>
        </p:sp>
      </p:grpSp>
      <p:sp>
        <p:nvSpPr>
          <p:cNvPr id="6" name="CasellaDiTesto 12"/>
          <p:cNvSpPr txBox="1"/>
          <p:nvPr/>
        </p:nvSpPr>
        <p:spPr>
          <a:xfrm>
            <a:off x="362323" y="5810028"/>
            <a:ext cx="8568952" cy="584775"/>
          </a:xfrm>
          <a:prstGeom prst="rect">
            <a:avLst/>
          </a:prstGeom>
          <a:noFill/>
        </p:spPr>
        <p:txBody>
          <a:bodyPr wrap="square" rtlCol="0">
            <a:spAutoFit/>
          </a:bodyPr>
          <a:lstStyle/>
          <a:p>
            <a:r>
              <a:rPr lang="en-US" sz="1600" b="1" dirty="0" err="1" smtClean="0">
                <a:solidFill>
                  <a:schemeClr val="tx2"/>
                </a:solidFill>
              </a:rPr>
              <a:t>Thoraco</a:t>
            </a:r>
            <a:r>
              <a:rPr lang="en-US" sz="1600" b="1" dirty="0" smtClean="0">
                <a:solidFill>
                  <a:schemeClr val="tx2"/>
                </a:solidFill>
              </a:rPr>
              <a:t>- and/or </a:t>
            </a:r>
            <a:r>
              <a:rPr lang="en-US" sz="1600" b="1" dirty="0" err="1" smtClean="0">
                <a:solidFill>
                  <a:schemeClr val="tx2"/>
                </a:solidFill>
              </a:rPr>
              <a:t>abdominoschisis</a:t>
            </a:r>
            <a:r>
              <a:rPr lang="en-US" sz="1600" b="1" dirty="0" smtClean="0">
                <a:solidFill>
                  <a:schemeClr val="tx2"/>
                </a:solidFill>
              </a:rPr>
              <a:t> and limb deficiency, frequently associated with atypical </a:t>
            </a:r>
            <a:r>
              <a:rPr lang="en-US" sz="1600" b="1" dirty="0" err="1" smtClean="0">
                <a:solidFill>
                  <a:schemeClr val="tx2"/>
                </a:solidFill>
              </a:rPr>
              <a:t>exencephaly</a:t>
            </a:r>
            <a:r>
              <a:rPr lang="en-US" sz="1600" b="1" dirty="0" smtClean="0">
                <a:solidFill>
                  <a:schemeClr val="tx2"/>
                </a:solidFill>
              </a:rPr>
              <a:t>/</a:t>
            </a:r>
            <a:r>
              <a:rPr lang="en-US" sz="1600" b="1" dirty="0" err="1" smtClean="0">
                <a:solidFill>
                  <a:schemeClr val="tx2"/>
                </a:solidFill>
              </a:rPr>
              <a:t>encephalocele</a:t>
            </a:r>
            <a:r>
              <a:rPr lang="en-US" sz="1600" b="1" dirty="0" smtClean="0">
                <a:solidFill>
                  <a:schemeClr val="tx2"/>
                </a:solidFill>
              </a:rPr>
              <a:t> and atypical facial clefts; High frequency of associated malformations</a:t>
            </a:r>
            <a:endParaRPr lang="en-US" sz="1600" b="1" dirty="0">
              <a:solidFill>
                <a:schemeClr val="tx2"/>
              </a:solidFill>
            </a:endParaRPr>
          </a:p>
        </p:txBody>
      </p:sp>
    </p:spTree>
    <p:extLst>
      <p:ext uri="{BB962C8B-B14F-4D97-AF65-F5344CB8AC3E}">
        <p14:creationId xmlns:p14="http://schemas.microsoft.com/office/powerpoint/2010/main" val="399969401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n-US" sz="1000" dirty="0">
              <a:solidFill>
                <a:schemeClr val="tx2"/>
              </a:solidFill>
              <a:latin typeface="Calibri" pitchFamily="34" charset="0"/>
              <a:cs typeface="+mn-cs"/>
            </a:endParaRPr>
          </a:p>
        </p:txBody>
      </p:sp>
      <p:sp>
        <p:nvSpPr>
          <p:cNvPr id="5" name="Titolo 1"/>
          <p:cNvSpPr>
            <a:spLocks noGrp="1"/>
          </p:cNvSpPr>
          <p:nvPr>
            <p:ph type="title"/>
          </p:nvPr>
        </p:nvSpPr>
        <p:spPr>
          <a:xfrm>
            <a:off x="457200" y="274638"/>
            <a:ext cx="8229600" cy="778098"/>
          </a:xfrm>
        </p:spPr>
        <p:txBody>
          <a:bodyPr>
            <a:normAutofit fontScale="90000"/>
          </a:bodyPr>
          <a:lstStyle/>
          <a:p>
            <a:r>
              <a:rPr lang="en-US" sz="3200" b="1" dirty="0" smtClean="0">
                <a:solidFill>
                  <a:schemeClr val="tx2"/>
                </a:solidFill>
              </a:rPr>
              <a:t>ICD-10 RCPCH List and coding of </a:t>
            </a:r>
            <a:br>
              <a:rPr lang="en-US" sz="3200" b="1" dirty="0" smtClean="0">
                <a:solidFill>
                  <a:schemeClr val="tx2"/>
                </a:solidFill>
              </a:rPr>
            </a:br>
            <a:r>
              <a:rPr lang="en-US" sz="3200" b="1" dirty="0" smtClean="0">
                <a:solidFill>
                  <a:schemeClr val="tx2"/>
                </a:solidFill>
              </a:rPr>
              <a:t>Abdomen and anterior thorax wall defects</a:t>
            </a:r>
          </a:p>
        </p:txBody>
      </p:sp>
      <p:sp>
        <p:nvSpPr>
          <p:cNvPr id="6" name="Segnaposto contenuto 2"/>
          <p:cNvSpPr>
            <a:spLocks noGrp="1"/>
          </p:cNvSpPr>
          <p:nvPr>
            <p:ph idx="1"/>
          </p:nvPr>
        </p:nvSpPr>
        <p:spPr>
          <a:xfrm>
            <a:off x="457200" y="1600201"/>
            <a:ext cx="8229600" cy="4191000"/>
          </a:xfrm>
        </p:spPr>
        <p:txBody>
          <a:bodyPr>
            <a:normAutofit fontScale="85000" lnSpcReduction="20000"/>
          </a:bodyPr>
          <a:lstStyle/>
          <a:p>
            <a:pPr>
              <a:buClr>
                <a:schemeClr val="tx2"/>
              </a:buClr>
              <a:buFont typeface="Arial" panose="020B0604020202020204" pitchFamily="34" charset="0"/>
              <a:buChar char="•"/>
            </a:pPr>
            <a:r>
              <a:rPr lang="en-US" sz="1700" i="1" dirty="0" smtClean="0">
                <a:solidFill>
                  <a:schemeClr val="tx2"/>
                </a:solidFill>
              </a:rPr>
              <a:t>Q24.8 Other specified congenital malformations of the heart           </a:t>
            </a:r>
            <a:r>
              <a:rPr lang="en-US" sz="1700" i="1" dirty="0" err="1" smtClean="0">
                <a:solidFill>
                  <a:schemeClr val="tx2"/>
                </a:solidFill>
              </a:rPr>
              <a:t>Ectopia</a:t>
            </a:r>
            <a:r>
              <a:rPr lang="en-US" sz="1700" i="1" dirty="0" smtClean="0">
                <a:solidFill>
                  <a:schemeClr val="tx2"/>
                </a:solidFill>
              </a:rPr>
              <a:t> </a:t>
            </a:r>
            <a:r>
              <a:rPr lang="en-US" sz="1700" i="1" dirty="0" err="1" smtClean="0">
                <a:solidFill>
                  <a:schemeClr val="tx2"/>
                </a:solidFill>
              </a:rPr>
              <a:t>cordis</a:t>
            </a:r>
            <a:endParaRPr lang="en-US" sz="1700" i="1" dirty="0" smtClean="0">
              <a:solidFill>
                <a:schemeClr val="tx2"/>
              </a:solidFill>
            </a:endParaRPr>
          </a:p>
          <a:p>
            <a:pPr>
              <a:buClr>
                <a:schemeClr val="tx2"/>
              </a:buClr>
              <a:buFont typeface="Arial" panose="020B0604020202020204" pitchFamily="34" charset="0"/>
              <a:buChar char="•"/>
            </a:pPr>
            <a:endParaRPr lang="en-US" sz="1400" dirty="0" smtClean="0">
              <a:solidFill>
                <a:schemeClr val="tx2"/>
              </a:solidFill>
            </a:endParaRPr>
          </a:p>
          <a:p>
            <a:pPr>
              <a:buClr>
                <a:schemeClr val="tx2"/>
              </a:buClr>
              <a:buFont typeface="Arial" panose="020B0604020202020204" pitchFamily="34" charset="0"/>
              <a:buChar char="•"/>
            </a:pPr>
            <a:r>
              <a:rPr lang="en-US" sz="1400" dirty="0" smtClean="0">
                <a:solidFill>
                  <a:schemeClr val="tx2"/>
                </a:solidFill>
              </a:rPr>
              <a:t>Q64 Other congenital malformations of urinary system</a:t>
            </a:r>
          </a:p>
          <a:p>
            <a:pPr>
              <a:buClr>
                <a:schemeClr val="tx2"/>
              </a:buClr>
              <a:buFont typeface="Arial" panose="020B0604020202020204" pitchFamily="34" charset="0"/>
              <a:buChar char="•"/>
            </a:pPr>
            <a:r>
              <a:rPr lang="en-US" sz="1400" dirty="0" smtClean="0">
                <a:solidFill>
                  <a:schemeClr val="tx2"/>
                </a:solidFill>
              </a:rPr>
              <a:t>Q64.0 </a:t>
            </a:r>
            <a:r>
              <a:rPr lang="en-US" sz="1400" dirty="0" err="1" smtClean="0">
                <a:solidFill>
                  <a:schemeClr val="tx2"/>
                </a:solidFill>
              </a:rPr>
              <a:t>Epispadias</a:t>
            </a:r>
            <a:r>
              <a:rPr lang="en-US" sz="1400" dirty="0" smtClean="0">
                <a:solidFill>
                  <a:schemeClr val="tx2"/>
                </a:solidFill>
              </a:rPr>
              <a:t>      Excludes: hypospadias (Q54.-) </a:t>
            </a:r>
          </a:p>
          <a:p>
            <a:pPr>
              <a:buClr>
                <a:schemeClr val="tx2"/>
              </a:buClr>
              <a:buFont typeface="Arial" panose="020B0604020202020204" pitchFamily="34" charset="0"/>
              <a:buChar char="•"/>
            </a:pPr>
            <a:r>
              <a:rPr lang="en-US" sz="1400" dirty="0" smtClean="0">
                <a:solidFill>
                  <a:schemeClr val="tx2"/>
                </a:solidFill>
              </a:rPr>
              <a:t>Q64.1 </a:t>
            </a:r>
            <a:r>
              <a:rPr lang="en-US" sz="1400" dirty="0" err="1" smtClean="0">
                <a:solidFill>
                  <a:schemeClr val="tx2"/>
                </a:solidFill>
              </a:rPr>
              <a:t>Exstrophy</a:t>
            </a:r>
            <a:r>
              <a:rPr lang="en-US" sz="1400" dirty="0" smtClean="0">
                <a:solidFill>
                  <a:schemeClr val="tx2"/>
                </a:solidFill>
              </a:rPr>
              <a:t> of urinary bladder    </a:t>
            </a:r>
            <a:r>
              <a:rPr lang="en-US" sz="1400" dirty="0" err="1" smtClean="0">
                <a:solidFill>
                  <a:schemeClr val="tx2"/>
                </a:solidFill>
              </a:rPr>
              <a:t>Ectopia</a:t>
            </a:r>
            <a:r>
              <a:rPr lang="en-US" sz="1400" dirty="0" smtClean="0">
                <a:solidFill>
                  <a:schemeClr val="tx2"/>
                </a:solidFill>
              </a:rPr>
              <a:t> </a:t>
            </a:r>
            <a:r>
              <a:rPr lang="en-US" sz="1400" dirty="0" err="1" smtClean="0">
                <a:solidFill>
                  <a:schemeClr val="tx2"/>
                </a:solidFill>
              </a:rPr>
              <a:t>vesicae</a:t>
            </a:r>
            <a:r>
              <a:rPr lang="en-US" sz="1400" dirty="0" smtClean="0">
                <a:solidFill>
                  <a:schemeClr val="tx2"/>
                </a:solidFill>
              </a:rPr>
              <a:t>      Extroversion of bladder</a:t>
            </a:r>
          </a:p>
          <a:p>
            <a:pPr>
              <a:buClr>
                <a:schemeClr val="tx2"/>
              </a:buClr>
              <a:buFont typeface="Arial" panose="020B0604020202020204" pitchFamily="34" charset="0"/>
              <a:buChar char="•"/>
            </a:pPr>
            <a:r>
              <a:rPr lang="en-US" sz="1900" i="1" dirty="0" smtClean="0">
                <a:solidFill>
                  <a:schemeClr val="tx2"/>
                </a:solidFill>
              </a:rPr>
              <a:t>Q64.10 </a:t>
            </a:r>
            <a:r>
              <a:rPr lang="en-US" sz="1900" i="1" dirty="0" err="1" smtClean="0">
                <a:solidFill>
                  <a:schemeClr val="tx2"/>
                </a:solidFill>
              </a:rPr>
              <a:t>Cloacal</a:t>
            </a:r>
            <a:r>
              <a:rPr lang="en-US" sz="1900" i="1" dirty="0" smtClean="0">
                <a:solidFill>
                  <a:schemeClr val="tx2"/>
                </a:solidFill>
              </a:rPr>
              <a:t> </a:t>
            </a:r>
            <a:r>
              <a:rPr lang="en-US" sz="1900" i="1" dirty="0" err="1" smtClean="0">
                <a:solidFill>
                  <a:schemeClr val="tx2"/>
                </a:solidFill>
              </a:rPr>
              <a:t>exstrophy</a:t>
            </a:r>
            <a:r>
              <a:rPr lang="en-US" sz="1900" i="1" dirty="0" smtClean="0">
                <a:solidFill>
                  <a:schemeClr val="tx2"/>
                </a:solidFill>
              </a:rPr>
              <a:t>    </a:t>
            </a:r>
            <a:r>
              <a:rPr lang="en-US" sz="1900" i="1" dirty="0" err="1" smtClean="0">
                <a:solidFill>
                  <a:schemeClr val="tx2"/>
                </a:solidFill>
              </a:rPr>
              <a:t>Ectopia</a:t>
            </a:r>
            <a:r>
              <a:rPr lang="en-US" sz="1900" i="1" dirty="0" smtClean="0">
                <a:solidFill>
                  <a:schemeClr val="tx2"/>
                </a:solidFill>
              </a:rPr>
              <a:t> cloacae</a:t>
            </a:r>
          </a:p>
          <a:p>
            <a:pPr>
              <a:buClr>
                <a:schemeClr val="tx2"/>
              </a:buClr>
              <a:buFont typeface="Arial" panose="020B0604020202020204" pitchFamily="34" charset="0"/>
              <a:buChar char="•"/>
            </a:pPr>
            <a:endParaRPr lang="en-US" sz="1400" dirty="0" smtClean="0">
              <a:solidFill>
                <a:schemeClr val="tx2"/>
              </a:solidFill>
            </a:endParaRPr>
          </a:p>
          <a:p>
            <a:pPr>
              <a:buClr>
                <a:schemeClr val="tx2"/>
              </a:buClr>
              <a:buFont typeface="Arial" panose="020B0604020202020204" pitchFamily="34" charset="0"/>
              <a:buChar char="•"/>
            </a:pPr>
            <a:r>
              <a:rPr lang="en-US" sz="1400" dirty="0" smtClean="0">
                <a:solidFill>
                  <a:schemeClr val="tx2"/>
                </a:solidFill>
              </a:rPr>
              <a:t>Q76.7 Congenital malformation of sternum  Misshapen sternum</a:t>
            </a:r>
          </a:p>
          <a:p>
            <a:pPr lvl="1">
              <a:buClr>
                <a:schemeClr val="tx2"/>
              </a:buClr>
              <a:buFont typeface="Arial" panose="020B0604020202020204" pitchFamily="34" charset="0"/>
              <a:buChar char="•"/>
            </a:pPr>
            <a:r>
              <a:rPr lang="en-US" sz="1000" dirty="0" smtClean="0">
                <a:solidFill>
                  <a:schemeClr val="tx2"/>
                </a:solidFill>
              </a:rPr>
              <a:t>Excludes: </a:t>
            </a:r>
            <a:r>
              <a:rPr lang="en-US" sz="1000" dirty="0" err="1" smtClean="0">
                <a:solidFill>
                  <a:schemeClr val="tx2"/>
                </a:solidFill>
              </a:rPr>
              <a:t>pectus</a:t>
            </a:r>
            <a:r>
              <a:rPr lang="en-US" sz="1000" dirty="0" smtClean="0">
                <a:solidFill>
                  <a:schemeClr val="tx2"/>
                </a:solidFill>
              </a:rPr>
              <a:t> </a:t>
            </a:r>
            <a:r>
              <a:rPr lang="en-US" sz="1000" dirty="0" err="1" smtClean="0">
                <a:solidFill>
                  <a:schemeClr val="tx2"/>
                </a:solidFill>
              </a:rPr>
              <a:t>excavatum</a:t>
            </a:r>
            <a:r>
              <a:rPr lang="en-US" sz="1000" dirty="0" smtClean="0">
                <a:solidFill>
                  <a:schemeClr val="tx2"/>
                </a:solidFill>
              </a:rPr>
              <a:t> (Q67.6) </a:t>
            </a:r>
            <a:r>
              <a:rPr lang="en-US" sz="1000" dirty="0" err="1" smtClean="0">
                <a:solidFill>
                  <a:schemeClr val="tx2"/>
                </a:solidFill>
              </a:rPr>
              <a:t>pectus</a:t>
            </a:r>
            <a:r>
              <a:rPr lang="en-US" sz="1000" dirty="0" smtClean="0">
                <a:solidFill>
                  <a:schemeClr val="tx2"/>
                </a:solidFill>
              </a:rPr>
              <a:t> </a:t>
            </a:r>
            <a:r>
              <a:rPr lang="en-US" sz="1000" dirty="0" err="1" smtClean="0">
                <a:solidFill>
                  <a:schemeClr val="tx2"/>
                </a:solidFill>
              </a:rPr>
              <a:t>carinatum</a:t>
            </a:r>
            <a:r>
              <a:rPr lang="en-US" sz="1000" dirty="0" smtClean="0">
                <a:solidFill>
                  <a:schemeClr val="tx2"/>
                </a:solidFill>
              </a:rPr>
              <a:t> (Q67.7)</a:t>
            </a:r>
          </a:p>
          <a:p>
            <a:pPr>
              <a:buClr>
                <a:schemeClr val="tx2"/>
              </a:buClr>
              <a:buFont typeface="Arial" panose="020B0604020202020204" pitchFamily="34" charset="0"/>
              <a:buChar char="•"/>
            </a:pPr>
            <a:r>
              <a:rPr lang="en-US" sz="1800" i="1" dirty="0" smtClean="0">
                <a:solidFill>
                  <a:schemeClr val="tx2"/>
                </a:solidFill>
              </a:rPr>
              <a:t>Q76.70 Congenital absence of sternum</a:t>
            </a:r>
          </a:p>
          <a:p>
            <a:pPr>
              <a:buClr>
                <a:schemeClr val="tx2"/>
              </a:buClr>
              <a:buFont typeface="Arial" panose="020B0604020202020204" pitchFamily="34" charset="0"/>
              <a:buChar char="•"/>
            </a:pPr>
            <a:r>
              <a:rPr lang="en-US" sz="1800" i="1" dirty="0" smtClean="0">
                <a:solidFill>
                  <a:schemeClr val="tx2"/>
                </a:solidFill>
              </a:rPr>
              <a:t>Q76.71 Sternum </a:t>
            </a:r>
            <a:r>
              <a:rPr lang="en-US" sz="1800" i="1" dirty="0" err="1" smtClean="0">
                <a:solidFill>
                  <a:schemeClr val="tx2"/>
                </a:solidFill>
              </a:rPr>
              <a:t>bifidum</a:t>
            </a:r>
            <a:endParaRPr lang="en-US" sz="1800" i="1" dirty="0" smtClean="0">
              <a:solidFill>
                <a:schemeClr val="tx2"/>
              </a:solidFill>
            </a:endParaRPr>
          </a:p>
          <a:p>
            <a:pPr>
              <a:buClr>
                <a:schemeClr val="tx2"/>
              </a:buClr>
              <a:buFont typeface="Arial" panose="020B0604020202020204" pitchFamily="34" charset="0"/>
              <a:buChar char="•"/>
            </a:pPr>
            <a:r>
              <a:rPr lang="en-US" sz="1800" i="1" dirty="0" smtClean="0">
                <a:solidFill>
                  <a:schemeClr val="tx2"/>
                </a:solidFill>
              </a:rPr>
              <a:t>Q76.78 Other specified congenital malformation of sternum</a:t>
            </a:r>
          </a:p>
          <a:p>
            <a:pPr>
              <a:buClr>
                <a:schemeClr val="tx2"/>
              </a:buClr>
              <a:buFont typeface="Arial" panose="020B0604020202020204" pitchFamily="34" charset="0"/>
              <a:buChar char="•"/>
            </a:pPr>
            <a:r>
              <a:rPr lang="en-US" sz="1400" dirty="0" smtClean="0">
                <a:solidFill>
                  <a:schemeClr val="tx2"/>
                </a:solidFill>
              </a:rPr>
              <a:t>Q76.8 Other congenital malformations of bony thorax</a:t>
            </a:r>
          </a:p>
          <a:p>
            <a:pPr>
              <a:buClr>
                <a:schemeClr val="tx2"/>
              </a:buClr>
              <a:buFont typeface="Arial" panose="020B0604020202020204" pitchFamily="34" charset="0"/>
              <a:buChar char="•"/>
            </a:pPr>
            <a:r>
              <a:rPr lang="en-US" sz="1400" dirty="0" smtClean="0">
                <a:solidFill>
                  <a:schemeClr val="tx2"/>
                </a:solidFill>
              </a:rPr>
              <a:t>Q76.9 Congenital malformation of bony thorax, unspecified</a:t>
            </a:r>
          </a:p>
          <a:p>
            <a:pPr>
              <a:buClr>
                <a:schemeClr val="tx2"/>
              </a:buClr>
              <a:buFont typeface="Arial" panose="020B0604020202020204" pitchFamily="34" charset="0"/>
              <a:buChar char="•"/>
            </a:pPr>
            <a:endParaRPr lang="en-US" sz="1400" dirty="0" smtClean="0">
              <a:solidFill>
                <a:schemeClr val="tx2"/>
              </a:solidFill>
            </a:endParaRPr>
          </a:p>
          <a:p>
            <a:pPr>
              <a:buClr>
                <a:schemeClr val="tx2"/>
              </a:buClr>
              <a:buFont typeface="Arial" panose="020B0604020202020204" pitchFamily="34" charset="0"/>
              <a:buChar char="•"/>
            </a:pPr>
            <a:r>
              <a:rPr lang="en-US" sz="1900" b="1" dirty="0" smtClean="0">
                <a:solidFill>
                  <a:schemeClr val="tx2"/>
                </a:solidFill>
              </a:rPr>
              <a:t>Q79.2 </a:t>
            </a:r>
            <a:r>
              <a:rPr lang="en-US" sz="1900" b="1" dirty="0" err="1" smtClean="0">
                <a:solidFill>
                  <a:schemeClr val="tx2"/>
                </a:solidFill>
              </a:rPr>
              <a:t>Exomphalos</a:t>
            </a:r>
            <a:r>
              <a:rPr lang="en-US" sz="1900" b="1" dirty="0" smtClean="0">
                <a:solidFill>
                  <a:schemeClr val="tx2"/>
                </a:solidFill>
              </a:rPr>
              <a:t>    Omphalocele    Excludes: umbilical hernia (K42.-)</a:t>
            </a:r>
          </a:p>
          <a:p>
            <a:pPr>
              <a:buClr>
                <a:schemeClr val="tx2"/>
              </a:buClr>
              <a:buFont typeface="Arial" panose="020B0604020202020204" pitchFamily="34" charset="0"/>
              <a:buChar char="•"/>
            </a:pPr>
            <a:r>
              <a:rPr lang="en-US" sz="1900" b="1" dirty="0" smtClean="0">
                <a:solidFill>
                  <a:schemeClr val="tx2"/>
                </a:solidFill>
              </a:rPr>
              <a:t>Q79.3 Gastroschisis</a:t>
            </a:r>
          </a:p>
          <a:p>
            <a:pPr>
              <a:buClr>
                <a:schemeClr val="tx2"/>
              </a:buClr>
              <a:buFont typeface="Arial" panose="020B0604020202020204" pitchFamily="34" charset="0"/>
              <a:buChar char="•"/>
            </a:pPr>
            <a:r>
              <a:rPr lang="en-US" sz="1900" b="1" dirty="0" smtClean="0">
                <a:solidFill>
                  <a:schemeClr val="tx2"/>
                </a:solidFill>
              </a:rPr>
              <a:t>Q79.4 Prune belly syndrome</a:t>
            </a:r>
          </a:p>
          <a:p>
            <a:pPr>
              <a:buClr>
                <a:schemeClr val="tx2"/>
              </a:buClr>
              <a:buFont typeface="Arial" panose="020B0604020202020204" pitchFamily="34" charset="0"/>
              <a:buChar char="•"/>
            </a:pPr>
            <a:r>
              <a:rPr lang="en-US" sz="1900" b="1" dirty="0" smtClean="0">
                <a:solidFill>
                  <a:schemeClr val="tx2"/>
                </a:solidFill>
              </a:rPr>
              <a:t>Q79.5 Other congenital malformations of abdominal wall</a:t>
            </a:r>
          </a:p>
          <a:p>
            <a:pPr>
              <a:buClr>
                <a:schemeClr val="tx2"/>
              </a:buClr>
              <a:buFont typeface="Arial" panose="020B0604020202020204" pitchFamily="34" charset="0"/>
              <a:buChar char="•"/>
            </a:pPr>
            <a:endParaRPr lang="en-US" sz="1400" dirty="0" smtClean="0">
              <a:solidFill>
                <a:schemeClr val="tx2"/>
              </a:solidFill>
            </a:endParaRPr>
          </a:p>
          <a:p>
            <a:endParaRPr lang="en-US" sz="1400" dirty="0" smtClean="0">
              <a:solidFill>
                <a:schemeClr val="tx2"/>
              </a:solidFill>
            </a:endParaRPr>
          </a:p>
          <a:p>
            <a:endParaRPr lang="en-US" sz="1400" dirty="0" smtClean="0">
              <a:solidFill>
                <a:schemeClr val="tx2"/>
              </a:solidFill>
            </a:endParaRPr>
          </a:p>
        </p:txBody>
      </p:sp>
      <p:grpSp>
        <p:nvGrpSpPr>
          <p:cNvPr id="10" name="Gruppo 15" descr="Arrows pointing to codes for Pentalogy of Cantrell" title="Arrows"/>
          <p:cNvGrpSpPr/>
          <p:nvPr/>
        </p:nvGrpSpPr>
        <p:grpSpPr>
          <a:xfrm>
            <a:off x="6660232" y="1988840"/>
            <a:ext cx="1728192" cy="1800200"/>
            <a:chOff x="6660232" y="1988840"/>
            <a:chExt cx="1728192" cy="1800200"/>
          </a:xfrm>
        </p:grpSpPr>
        <p:sp>
          <p:nvSpPr>
            <p:cNvPr id="11" name="CasellaDiTesto 8"/>
            <p:cNvSpPr txBox="1"/>
            <p:nvPr/>
          </p:nvSpPr>
          <p:spPr>
            <a:xfrm>
              <a:off x="7092280" y="2865710"/>
              <a:ext cx="1296144" cy="923330"/>
            </a:xfrm>
            <a:prstGeom prst="rect">
              <a:avLst/>
            </a:prstGeom>
            <a:noFill/>
          </p:spPr>
          <p:txBody>
            <a:bodyPr wrap="square" rtlCol="0">
              <a:spAutoFit/>
            </a:bodyPr>
            <a:lstStyle/>
            <a:p>
              <a:r>
                <a:rPr lang="it-IT" dirty="0" smtClean="0">
                  <a:solidFill>
                    <a:schemeClr val="tx2"/>
                  </a:solidFill>
                </a:rPr>
                <a:t>Part of </a:t>
              </a:r>
              <a:r>
                <a:rPr lang="it-IT" dirty="0" err="1" smtClean="0">
                  <a:solidFill>
                    <a:schemeClr val="tx2"/>
                  </a:solidFill>
                </a:rPr>
                <a:t>pentalogy</a:t>
              </a:r>
              <a:r>
                <a:rPr lang="it-IT" dirty="0" smtClean="0">
                  <a:solidFill>
                    <a:schemeClr val="tx2"/>
                  </a:solidFill>
                </a:rPr>
                <a:t> of </a:t>
              </a:r>
              <a:r>
                <a:rPr lang="it-IT" dirty="0" err="1" smtClean="0">
                  <a:solidFill>
                    <a:schemeClr val="tx2"/>
                  </a:solidFill>
                </a:rPr>
                <a:t>Cantrell</a:t>
              </a:r>
              <a:endParaRPr lang="it-IT" dirty="0">
                <a:solidFill>
                  <a:schemeClr val="tx2"/>
                </a:solidFill>
              </a:endParaRPr>
            </a:p>
          </p:txBody>
        </p:sp>
        <p:cxnSp>
          <p:nvCxnSpPr>
            <p:cNvPr id="12" name="Connettore 2 10"/>
            <p:cNvCxnSpPr>
              <a:stCxn id="11" idx="0"/>
            </p:cNvCxnSpPr>
            <p:nvPr/>
          </p:nvCxnSpPr>
          <p:spPr>
            <a:xfrm flipH="1" flipV="1">
              <a:off x="7020272" y="1988840"/>
              <a:ext cx="720080" cy="8768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ttore 2 14"/>
            <p:cNvCxnSpPr/>
            <p:nvPr/>
          </p:nvCxnSpPr>
          <p:spPr>
            <a:xfrm flipH="1">
              <a:off x="6660232" y="3789040"/>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132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n-US" sz="1000" dirty="0">
              <a:solidFill>
                <a:schemeClr val="tx2"/>
              </a:solidFill>
              <a:latin typeface="Calibri" pitchFamily="34" charset="0"/>
              <a:cs typeface="+mn-cs"/>
            </a:endParaRPr>
          </a:p>
        </p:txBody>
      </p:sp>
      <p:sp>
        <p:nvSpPr>
          <p:cNvPr id="5" name="Titolo 1"/>
          <p:cNvSpPr>
            <a:spLocks noGrp="1"/>
          </p:cNvSpPr>
          <p:nvPr>
            <p:ph type="title"/>
          </p:nvPr>
        </p:nvSpPr>
        <p:spPr>
          <a:xfrm>
            <a:off x="457200" y="274638"/>
            <a:ext cx="8229600" cy="562074"/>
          </a:xfrm>
        </p:spPr>
        <p:txBody>
          <a:bodyPr>
            <a:normAutofit/>
          </a:bodyPr>
          <a:lstStyle/>
          <a:p>
            <a:r>
              <a:rPr lang="en-US" sz="3200" b="1" dirty="0" smtClean="0">
                <a:solidFill>
                  <a:schemeClr val="tx2"/>
                </a:solidFill>
              </a:rPr>
              <a:t>Tips for Coding</a:t>
            </a:r>
            <a:endParaRPr lang="en-US" sz="3200" b="1" dirty="0">
              <a:solidFill>
                <a:schemeClr val="tx2"/>
              </a:solidFill>
            </a:endParaRPr>
          </a:p>
        </p:txBody>
      </p:sp>
      <p:sp>
        <p:nvSpPr>
          <p:cNvPr id="6" name="Segnaposto contenuto 2"/>
          <p:cNvSpPr>
            <a:spLocks noGrp="1"/>
          </p:cNvSpPr>
          <p:nvPr>
            <p:ph idx="1"/>
          </p:nvPr>
        </p:nvSpPr>
        <p:spPr>
          <a:xfrm>
            <a:off x="457200" y="1600201"/>
            <a:ext cx="8229600" cy="4191000"/>
          </a:xfrm>
        </p:spPr>
        <p:txBody>
          <a:bodyPr>
            <a:normAutofit lnSpcReduction="10000"/>
          </a:bodyPr>
          <a:lstStyle/>
          <a:p>
            <a:pPr>
              <a:spcAft>
                <a:spcPts val="1200"/>
              </a:spcAft>
              <a:buClr>
                <a:schemeClr val="tx2"/>
              </a:buClr>
              <a:buFont typeface="Arial" panose="020B0604020202020204" pitchFamily="34" charset="0"/>
              <a:buChar char="•"/>
            </a:pPr>
            <a:r>
              <a:rPr lang="en-US" b="0" dirty="0" smtClean="0">
                <a:solidFill>
                  <a:schemeClr val="tx2"/>
                </a:solidFill>
              </a:rPr>
              <a:t>Omphalocele, </a:t>
            </a:r>
            <a:r>
              <a:rPr lang="en-US" b="0" dirty="0" err="1" smtClean="0">
                <a:solidFill>
                  <a:schemeClr val="tx2"/>
                </a:solidFill>
              </a:rPr>
              <a:t>gastroschisis</a:t>
            </a:r>
            <a:r>
              <a:rPr lang="en-US" b="0" dirty="0" smtClean="0">
                <a:solidFill>
                  <a:schemeClr val="tx2"/>
                </a:solidFill>
              </a:rPr>
              <a:t>, prune belly;  </a:t>
            </a:r>
            <a:r>
              <a:rPr lang="en-US" b="0" dirty="0" err="1" smtClean="0">
                <a:solidFill>
                  <a:schemeClr val="tx2"/>
                </a:solidFill>
              </a:rPr>
              <a:t>ectopia</a:t>
            </a:r>
            <a:r>
              <a:rPr lang="en-US" b="0" dirty="0" smtClean="0">
                <a:solidFill>
                  <a:schemeClr val="tx2"/>
                </a:solidFill>
              </a:rPr>
              <a:t> </a:t>
            </a:r>
            <a:r>
              <a:rPr lang="en-US" b="0" dirty="0" err="1" smtClean="0">
                <a:solidFill>
                  <a:schemeClr val="tx2"/>
                </a:solidFill>
              </a:rPr>
              <a:t>cordis</a:t>
            </a:r>
            <a:r>
              <a:rPr lang="en-US" b="0" dirty="0" smtClean="0">
                <a:solidFill>
                  <a:schemeClr val="tx2"/>
                </a:solidFill>
              </a:rPr>
              <a:t> and anterior thorax abnormalities;  bladder </a:t>
            </a:r>
            <a:r>
              <a:rPr lang="en-US" b="0" dirty="0" err="1" smtClean="0">
                <a:solidFill>
                  <a:schemeClr val="tx2"/>
                </a:solidFill>
              </a:rPr>
              <a:t>exstrophy</a:t>
            </a:r>
            <a:r>
              <a:rPr lang="en-US" b="0" dirty="0" smtClean="0">
                <a:solidFill>
                  <a:schemeClr val="tx2"/>
                </a:solidFill>
              </a:rPr>
              <a:t>, cloaca </a:t>
            </a:r>
            <a:r>
              <a:rPr lang="en-US" b="0" dirty="0" err="1" smtClean="0">
                <a:solidFill>
                  <a:schemeClr val="tx2"/>
                </a:solidFill>
              </a:rPr>
              <a:t>exstrophy</a:t>
            </a:r>
            <a:r>
              <a:rPr lang="en-US" b="0" dirty="0" smtClean="0">
                <a:solidFill>
                  <a:schemeClr val="tx2"/>
                </a:solidFill>
              </a:rPr>
              <a:t>  have their own code</a:t>
            </a:r>
          </a:p>
          <a:p>
            <a:pPr>
              <a:buClr>
                <a:schemeClr val="tx2"/>
              </a:buClr>
              <a:buFont typeface="Arial" panose="020B0604020202020204" pitchFamily="34" charset="0"/>
              <a:buChar char="•"/>
            </a:pPr>
            <a:r>
              <a:rPr lang="en-US" b="0" dirty="0" smtClean="0">
                <a:solidFill>
                  <a:schemeClr val="tx2"/>
                </a:solidFill>
              </a:rPr>
              <a:t>OEIS complex, limb-body wall complex, </a:t>
            </a:r>
            <a:r>
              <a:rPr lang="en-US" b="0" dirty="0" err="1" smtClean="0">
                <a:solidFill>
                  <a:schemeClr val="tx2"/>
                </a:solidFill>
              </a:rPr>
              <a:t>pentalogy</a:t>
            </a:r>
            <a:r>
              <a:rPr lang="en-US" b="0" dirty="0" smtClean="0">
                <a:solidFill>
                  <a:schemeClr val="tx2"/>
                </a:solidFill>
              </a:rPr>
              <a:t> of Cantrell does not have its own code and may be coded within the generic Q87.8: </a:t>
            </a:r>
            <a:r>
              <a:rPr lang="en-US" b="0" i="1" dirty="0" smtClean="0">
                <a:solidFill>
                  <a:schemeClr val="tx2"/>
                </a:solidFill>
              </a:rPr>
              <a:t>Other specified congenital malformation </a:t>
            </a:r>
            <a:r>
              <a:rPr lang="en-US" b="0" i="1" u="sng" dirty="0" smtClean="0">
                <a:solidFill>
                  <a:schemeClr val="tx2"/>
                </a:solidFill>
              </a:rPr>
              <a:t>syndromes</a:t>
            </a:r>
            <a:r>
              <a:rPr lang="en-US" b="0" i="1" dirty="0" smtClean="0">
                <a:solidFill>
                  <a:schemeClr val="tx2"/>
                </a:solidFill>
              </a:rPr>
              <a:t>, not elsewhere classified</a:t>
            </a:r>
            <a:r>
              <a:rPr lang="en-US" b="0" dirty="0" smtClean="0">
                <a:solidFill>
                  <a:schemeClr val="tx2"/>
                </a:solidFill>
              </a:rPr>
              <a:t>, with a specific local extension or adding OMIM or </a:t>
            </a:r>
            <a:r>
              <a:rPr lang="en-US" b="0" dirty="0" err="1" smtClean="0">
                <a:solidFill>
                  <a:schemeClr val="tx2"/>
                </a:solidFill>
              </a:rPr>
              <a:t>Orphanet</a:t>
            </a:r>
            <a:r>
              <a:rPr lang="en-US" b="0" dirty="0" smtClean="0">
                <a:solidFill>
                  <a:schemeClr val="tx2"/>
                </a:solidFill>
              </a:rPr>
              <a:t> Codes</a:t>
            </a:r>
          </a:p>
          <a:p>
            <a:pPr>
              <a:buClr>
                <a:schemeClr val="tx2"/>
              </a:buClr>
              <a:buFont typeface="Arial" panose="020B0604020202020204" pitchFamily="34" charset="0"/>
              <a:buChar char="•"/>
            </a:pPr>
            <a:endParaRPr lang="en-US" b="0" dirty="0" smtClean="0">
              <a:solidFill>
                <a:schemeClr val="tx2"/>
              </a:solidFill>
            </a:endParaRPr>
          </a:p>
          <a:p>
            <a:pPr>
              <a:spcAft>
                <a:spcPts val="1200"/>
              </a:spcAft>
              <a:buClr>
                <a:schemeClr val="tx2"/>
              </a:buClr>
              <a:buFont typeface="Arial" panose="020B0604020202020204" pitchFamily="34" charset="0"/>
              <a:buChar char="•"/>
            </a:pPr>
            <a:r>
              <a:rPr lang="en-US" b="0" dirty="0" smtClean="0">
                <a:solidFill>
                  <a:schemeClr val="tx2"/>
                </a:solidFill>
              </a:rPr>
              <a:t>If the diagnosis of </a:t>
            </a:r>
            <a:r>
              <a:rPr lang="en-US" b="0" dirty="0" err="1" smtClean="0">
                <a:solidFill>
                  <a:schemeClr val="tx2"/>
                </a:solidFill>
              </a:rPr>
              <a:t>omphalocele</a:t>
            </a:r>
            <a:r>
              <a:rPr lang="en-US" b="0" dirty="0" smtClean="0">
                <a:solidFill>
                  <a:schemeClr val="tx2"/>
                </a:solidFill>
              </a:rPr>
              <a:t> was not confirmed the code Q79.5 should be used</a:t>
            </a:r>
          </a:p>
        </p:txBody>
      </p:sp>
    </p:spTree>
    <p:extLst>
      <p:ext uri="{BB962C8B-B14F-4D97-AF65-F5344CB8AC3E}">
        <p14:creationId xmlns:p14="http://schemas.microsoft.com/office/powerpoint/2010/main" val="37262302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rPr>
              <a:pPr>
                <a:defRPr/>
              </a:pPr>
              <a:t>14</a:t>
            </a:fld>
            <a:endParaRPr lang="en-US" sz="1000" dirty="0">
              <a:solidFill>
                <a:schemeClr val="tx2"/>
              </a:solidFill>
              <a:latin typeface="Calibri" pitchFamily="34" charset="0"/>
            </a:endParaRPr>
          </a:p>
        </p:txBody>
      </p:sp>
      <p:sp>
        <p:nvSpPr>
          <p:cNvPr id="2" name="Titolo 1"/>
          <p:cNvSpPr>
            <a:spLocks noGrp="1"/>
          </p:cNvSpPr>
          <p:nvPr>
            <p:ph type="title"/>
          </p:nvPr>
        </p:nvSpPr>
        <p:spPr/>
        <p:txBody>
          <a:bodyPr>
            <a:normAutofit/>
          </a:bodyPr>
          <a:lstStyle/>
          <a:p>
            <a:r>
              <a:rPr lang="en-US" sz="3200" b="1" dirty="0" smtClean="0">
                <a:solidFill>
                  <a:schemeClr val="tx2"/>
                </a:solidFill>
              </a:rPr>
              <a:t>Questions?</a:t>
            </a:r>
            <a:endParaRPr lang="en-US" sz="3200" b="1" dirty="0">
              <a:solidFill>
                <a:schemeClr val="tx2"/>
              </a:solidFill>
            </a:endParaRPr>
          </a:p>
        </p:txBody>
      </p:sp>
      <p:pic>
        <p:nvPicPr>
          <p:cNvPr id="1029" name="Picture 5" descr="Question mark" title="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686" y="5700454"/>
            <a:ext cx="8246114" cy="646331"/>
          </a:xfrm>
          <a:prstGeom prst="rect">
            <a:avLst/>
          </a:prstGeom>
        </p:spPr>
        <p:txBody>
          <a:bodyPr wrap="square">
            <a:spAutoFit/>
          </a:bodyPr>
          <a:lstStyle/>
          <a:p>
            <a:pPr>
              <a:defRPr/>
            </a:pPr>
            <a:r>
              <a:rPr lang="en-US" dirty="0">
                <a:solidFill>
                  <a:schemeClr val="tx2"/>
                </a:solidFill>
              </a:rPr>
              <a:t>If you have questions please send an email to centre@icbdsr.org or to birthdefectscount@cdc.gov</a:t>
            </a:r>
          </a:p>
        </p:txBody>
      </p:sp>
    </p:spTree>
    <p:extLst>
      <p:ext uri="{BB962C8B-B14F-4D97-AF65-F5344CB8AC3E}">
        <p14:creationId xmlns:p14="http://schemas.microsoft.com/office/powerpoint/2010/main" val="21260750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s-ES" sz="1100" b="1" dirty="0">
                <a:solidFill>
                  <a:srgbClr val="002060"/>
                </a:solidFill>
                <a:latin typeface="Calibri" pitchFamily="34" charset="0"/>
              </a:rPr>
              <a:t>Onfalocele                                                                                                                                                            </a:t>
            </a:r>
            <a:r>
              <a:rPr lang="en-US" sz="1100" b="1" dirty="0">
                <a:solidFill>
                  <a:srgbClr val="002060"/>
                </a:solidFill>
                <a:latin typeface="Calibri" pitchFamily="34" charset="0"/>
              </a:rPr>
              <a:t>			</a:t>
            </a:r>
            <a:r>
              <a:rPr lang="es-ES" sz="1000" dirty="0" smtClean="0">
                <a:solidFill>
                  <a:srgbClr val="002060"/>
                </a:solidFill>
                <a:latin typeface="Calibri" pitchFamily="34" charset="0"/>
              </a:rPr>
              <a:t>|  </a:t>
            </a:r>
            <a:fld id="{4F5FC554-56D4-46C3-91CC-42DA98CF391D}" type="slidenum">
              <a:rPr lang="en-US" sz="1000" smtClean="0">
                <a:solidFill>
                  <a:srgbClr val="002060"/>
                </a:solidFill>
                <a:latin typeface="Calibri" pitchFamily="34" charset="0"/>
              </a:rPr>
              <a:pPr>
                <a:defRPr/>
              </a:pPr>
              <a:t>2</a:t>
            </a:fld>
            <a:endParaRPr lang="es-ES" sz="1000" dirty="0">
              <a:solidFill>
                <a:srgbClr val="002060"/>
              </a:solidFill>
              <a:latin typeface="Calibri" pitchFamily="34" charset="0"/>
            </a:endParaRPr>
          </a:p>
        </p:txBody>
      </p:sp>
      <p:sp>
        <p:nvSpPr>
          <p:cNvPr id="2" name="Title 1"/>
          <p:cNvSpPr>
            <a:spLocks noGrp="1"/>
          </p:cNvSpPr>
          <p:nvPr>
            <p:ph type="title"/>
          </p:nvPr>
        </p:nvSpPr>
        <p:spPr/>
        <p:txBody>
          <a:bodyPr>
            <a:normAutofit/>
          </a:bodyPr>
          <a:lstStyle/>
          <a:p>
            <a:r>
              <a:rPr lang="es-ES" sz="3200" b="1" dirty="0" smtClean="0">
                <a:solidFill>
                  <a:srgbClr val="0070C0"/>
                </a:solidFill>
              </a:rPr>
              <a:t>Learning </a:t>
            </a:r>
            <a:r>
              <a:rPr lang="es-ES" sz="3200" b="1" dirty="0" err="1" smtClean="0">
                <a:solidFill>
                  <a:srgbClr val="0070C0"/>
                </a:solidFill>
              </a:rPr>
              <a:t>Objectives</a:t>
            </a:r>
            <a:endParaRPr lang="es-ES" sz="3200" b="1" dirty="0">
              <a:solidFill>
                <a:srgbClr val="0070C0"/>
              </a:solidFill>
            </a:endParaRPr>
          </a:p>
        </p:txBody>
      </p:sp>
      <p:sp>
        <p:nvSpPr>
          <p:cNvPr id="3" name="Content Placeholder 2"/>
          <p:cNvSpPr>
            <a:spLocks noGrp="1"/>
          </p:cNvSpPr>
          <p:nvPr>
            <p:ph idx="1"/>
          </p:nvPr>
        </p:nvSpPr>
        <p:spPr/>
        <p:txBody>
          <a:bodyPr>
            <a:normAutofit/>
          </a:bodyPr>
          <a:lstStyle/>
          <a:p>
            <a:pPr>
              <a:buClr>
                <a:schemeClr val="tx2"/>
              </a:buClr>
            </a:pPr>
            <a:r>
              <a:rPr lang="en-US" sz="2800" dirty="0">
                <a:solidFill>
                  <a:schemeClr val="tx2"/>
                </a:solidFill>
              </a:rPr>
              <a:t>By the end of this presentation participants will be able to</a:t>
            </a:r>
          </a:p>
          <a:p>
            <a:pPr lvl="1">
              <a:buClr>
                <a:schemeClr val="tx2"/>
              </a:buClr>
              <a:buFont typeface="Arial" panose="020B0604020202020204" pitchFamily="34" charset="0"/>
              <a:buChar char="•"/>
            </a:pPr>
            <a:r>
              <a:rPr lang="en-US" dirty="0">
                <a:solidFill>
                  <a:schemeClr val="tx2"/>
                </a:solidFill>
                <a:cs typeface="Arial" pitchFamily="34" charset="0"/>
              </a:rPr>
              <a:t>Describe clinical features of </a:t>
            </a:r>
            <a:r>
              <a:rPr lang="en-US" dirty="0" err="1" smtClean="0">
                <a:solidFill>
                  <a:schemeClr val="tx2"/>
                </a:solidFill>
              </a:rPr>
              <a:t>omphalocele</a:t>
            </a:r>
            <a:endParaRPr lang="en-US" dirty="0">
              <a:solidFill>
                <a:schemeClr val="tx2"/>
              </a:solidFill>
              <a:cs typeface="Arial" pitchFamily="34" charset="0"/>
            </a:endParaRPr>
          </a:p>
          <a:p>
            <a:pPr lvl="1">
              <a:buClr>
                <a:schemeClr val="tx2"/>
              </a:buClr>
              <a:buFont typeface="Arial" panose="020B0604020202020204" pitchFamily="34" charset="0"/>
              <a:buChar char="•"/>
            </a:pPr>
            <a:r>
              <a:rPr lang="en-US" dirty="0">
                <a:solidFill>
                  <a:schemeClr val="tx2"/>
                </a:solidFill>
                <a:cs typeface="Arial" pitchFamily="34" charset="0"/>
              </a:rPr>
              <a:t>Understand main epidemiological features of </a:t>
            </a:r>
            <a:r>
              <a:rPr lang="en-US" dirty="0" err="1">
                <a:solidFill>
                  <a:schemeClr val="tx2"/>
                </a:solidFill>
              </a:rPr>
              <a:t>omphalocele</a:t>
            </a:r>
            <a:endParaRPr lang="en-US" dirty="0">
              <a:solidFill>
                <a:schemeClr val="tx2"/>
              </a:solidFill>
            </a:endParaRPr>
          </a:p>
          <a:p>
            <a:pPr lvl="1">
              <a:buClr>
                <a:schemeClr val="tx2"/>
              </a:buClr>
              <a:buFont typeface="Arial" panose="020B0604020202020204" pitchFamily="34" charset="0"/>
              <a:buChar char="•"/>
            </a:pPr>
            <a:r>
              <a:rPr lang="en-US" dirty="0">
                <a:solidFill>
                  <a:schemeClr val="tx2"/>
                </a:solidFill>
                <a:cs typeface="Arial" pitchFamily="34" charset="0"/>
              </a:rPr>
              <a:t>Apply helpful tips for coding and reporting</a:t>
            </a:r>
          </a:p>
          <a:p>
            <a:pPr>
              <a:buClr>
                <a:schemeClr val="tx2"/>
              </a:buClr>
            </a:pPr>
            <a:endParaRPr lang="es-ES" dirty="0" smtClean="0">
              <a:solidFill>
                <a:schemeClr val="tx2"/>
              </a:solidFill>
            </a:endParaRPr>
          </a:p>
          <a:p>
            <a:pPr lvl="1"/>
            <a:endParaRPr lang="es-ES" dirty="0" smtClean="0">
              <a:solidFill>
                <a:srgbClr val="002060"/>
              </a:solidFill>
            </a:endParaRPr>
          </a:p>
          <a:p>
            <a:pPr marL="457200" lvl="1" indent="0">
              <a:buNone/>
            </a:pPr>
            <a:endParaRPr lang="es-ES" dirty="0">
              <a:solidFill>
                <a:srgbClr val="002060"/>
              </a:solidFill>
            </a:endParaRPr>
          </a:p>
        </p:txBody>
      </p:sp>
    </p:spTree>
    <p:extLst>
      <p:ext uri="{BB962C8B-B14F-4D97-AF65-F5344CB8AC3E}">
        <p14:creationId xmlns:p14="http://schemas.microsoft.com/office/powerpoint/2010/main" val="22031102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523428" y="404664"/>
            <a:ext cx="8229600" cy="566936"/>
          </a:xfrm>
        </p:spPr>
        <p:txBody>
          <a:bodyPr>
            <a:normAutofit/>
          </a:bodyPr>
          <a:lstStyle/>
          <a:p>
            <a:r>
              <a:rPr lang="en-US" sz="3200" b="1" dirty="0" smtClean="0">
                <a:solidFill>
                  <a:schemeClr val="tx2"/>
                </a:solidFill>
              </a:rPr>
              <a:t>Main </a:t>
            </a:r>
            <a:r>
              <a:rPr lang="en-US" sz="3200" b="1" dirty="0" smtClean="0">
                <a:solidFill>
                  <a:schemeClr val="tx2">
                    <a:lumMod val="75000"/>
                  </a:schemeClr>
                </a:solidFill>
              </a:rPr>
              <a:t>Developmental and </a:t>
            </a:r>
            <a:r>
              <a:rPr lang="en-US" sz="3200" b="1" dirty="0" smtClean="0">
                <a:solidFill>
                  <a:schemeClr val="tx2"/>
                </a:solidFill>
              </a:rPr>
              <a:t>Clinical Features</a:t>
            </a:r>
            <a:endParaRPr lang="en-US" sz="3200" b="1" dirty="0">
              <a:solidFill>
                <a:schemeClr val="tx2"/>
              </a:solidFill>
            </a:endParaRPr>
          </a:p>
        </p:txBody>
      </p:sp>
      <p:graphicFrame>
        <p:nvGraphicFramePr>
          <p:cNvPr id="3" name="Tabella 2" descr="Table of Clinical Features of Omphalocele" title="Table"/>
          <p:cNvGraphicFramePr>
            <a:graphicFrameLocks noGrp="1"/>
          </p:cNvGraphicFramePr>
          <p:nvPr>
            <p:extLst>
              <p:ext uri="{D42A27DB-BD31-4B8C-83A1-F6EECF244321}">
                <p14:modId xmlns:p14="http://schemas.microsoft.com/office/powerpoint/2010/main" val="267431975"/>
              </p:ext>
            </p:extLst>
          </p:nvPr>
        </p:nvGraphicFramePr>
        <p:xfrm>
          <a:off x="395536" y="1397000"/>
          <a:ext cx="8568952" cy="4182060"/>
        </p:xfrm>
        <a:graphic>
          <a:graphicData uri="http://schemas.openxmlformats.org/drawingml/2006/table">
            <a:tbl>
              <a:tblPr firstRow="1" bandRow="1">
                <a:tableStyleId>{5C22544A-7EE6-4342-B048-85BDC9FD1C3A}</a:tableStyleId>
              </a:tblPr>
              <a:tblGrid>
                <a:gridCol w="2448272"/>
                <a:gridCol w="6120680"/>
              </a:tblGrid>
              <a:tr h="986235">
                <a:tc>
                  <a:txBody>
                    <a:bodyPr/>
                    <a:lstStyle/>
                    <a:p>
                      <a:r>
                        <a:rPr lang="en-US" sz="3200" noProof="0" dirty="0" smtClean="0"/>
                        <a:t>Feature</a:t>
                      </a:r>
                      <a:endParaRPr lang="en-US" sz="3200" noProof="0" dirty="0"/>
                    </a:p>
                  </a:txBody>
                  <a:tcPr/>
                </a:tc>
                <a:tc>
                  <a:txBody>
                    <a:bodyPr/>
                    <a:lstStyle/>
                    <a:p>
                      <a:r>
                        <a:rPr lang="en-US" sz="3200" noProof="0" dirty="0" smtClean="0"/>
                        <a:t>Typical Findings</a:t>
                      </a:r>
                      <a:endParaRPr lang="en-US" sz="3200" noProof="0" dirty="0"/>
                    </a:p>
                  </a:txBody>
                  <a:tcPr/>
                </a:tc>
              </a:tr>
              <a:tr h="1223355">
                <a:tc>
                  <a:txBody>
                    <a:bodyPr/>
                    <a:lstStyle/>
                    <a:p>
                      <a:r>
                        <a:rPr lang="en-US" sz="1800" noProof="0" dirty="0" smtClean="0">
                          <a:solidFill>
                            <a:srgbClr val="002060"/>
                          </a:solidFill>
                        </a:rPr>
                        <a:t>Embryology</a:t>
                      </a:r>
                      <a:endParaRPr lang="en-US" sz="1800" noProof="0" dirty="0">
                        <a:solidFill>
                          <a:srgbClr val="002060"/>
                        </a:solidFill>
                      </a:endParaRPr>
                    </a:p>
                  </a:txBody>
                  <a:tcPr/>
                </a:tc>
                <a:tc>
                  <a:txBody>
                    <a:bodyPr/>
                    <a:lstStyle/>
                    <a:p>
                      <a:r>
                        <a:rPr lang="en-US" sz="1800" noProof="0" dirty="0" smtClean="0">
                          <a:solidFill>
                            <a:srgbClr val="002060"/>
                          </a:solidFill>
                        </a:rPr>
                        <a:t>Abnormal persistence</a:t>
                      </a:r>
                      <a:r>
                        <a:rPr lang="en-US" sz="1800" baseline="0" noProof="0" dirty="0" smtClean="0">
                          <a:solidFill>
                            <a:srgbClr val="002060"/>
                          </a:solidFill>
                        </a:rPr>
                        <a:t> of intestine through the umbilical ring. Normally </a:t>
                      </a:r>
                      <a:r>
                        <a:rPr lang="en-US" sz="1800" baseline="0" noProof="0" dirty="0" err="1" smtClean="0">
                          <a:solidFill>
                            <a:srgbClr val="002060"/>
                          </a:solidFill>
                        </a:rPr>
                        <a:t>midgut</a:t>
                      </a:r>
                      <a:r>
                        <a:rPr lang="en-US" sz="1800" baseline="0" noProof="0" dirty="0" smtClean="0">
                          <a:solidFill>
                            <a:srgbClr val="002060"/>
                          </a:solidFill>
                        </a:rPr>
                        <a:t> elongates into the base of body stalk after 6 week and returns to the abdominal cavity by 12 weeks  </a:t>
                      </a:r>
                      <a:endParaRPr lang="en-US" sz="1800" noProof="0" dirty="0">
                        <a:solidFill>
                          <a:srgbClr val="002060"/>
                        </a:solidFill>
                      </a:endParaRPr>
                    </a:p>
                  </a:txBody>
                  <a:tcPr/>
                </a:tc>
              </a:tr>
              <a:tr h="986235">
                <a:tc>
                  <a:txBody>
                    <a:bodyPr/>
                    <a:lstStyle/>
                    <a:p>
                      <a:r>
                        <a:rPr lang="en-US" sz="1800" noProof="0" dirty="0" smtClean="0">
                          <a:solidFill>
                            <a:srgbClr val="002060"/>
                          </a:solidFill>
                        </a:rPr>
                        <a:t>Associated malformations </a:t>
                      </a:r>
                      <a:r>
                        <a:rPr lang="en-US" sz="1800" baseline="0" noProof="0" dirty="0" smtClean="0">
                          <a:solidFill>
                            <a:srgbClr val="002060"/>
                          </a:solidFill>
                        </a:rPr>
                        <a:t> (*)</a:t>
                      </a:r>
                      <a:endParaRPr lang="en-US" sz="1800" noProof="0" dirty="0">
                        <a:solidFill>
                          <a:srgbClr val="002060"/>
                        </a:solidFill>
                      </a:endParaRPr>
                    </a:p>
                  </a:txBody>
                  <a:tcPr/>
                </a:tc>
                <a:tc>
                  <a:txBody>
                    <a:bodyPr/>
                    <a:lstStyle/>
                    <a:p>
                      <a:r>
                        <a:rPr lang="en-US" sz="1800" noProof="0" dirty="0" smtClean="0">
                          <a:solidFill>
                            <a:srgbClr val="002060"/>
                          </a:solidFill>
                        </a:rPr>
                        <a:t>30-70%;</a:t>
                      </a:r>
                      <a:r>
                        <a:rPr lang="en-US" sz="1800" baseline="0" noProof="0" dirty="0" smtClean="0">
                          <a:solidFill>
                            <a:srgbClr val="002060"/>
                          </a:solidFill>
                        </a:rPr>
                        <a:t> chromosome abnormalities 12-29%; other syndromes/complexes 10-15%</a:t>
                      </a:r>
                      <a:endParaRPr lang="en-US" sz="1800" noProof="0" dirty="0">
                        <a:solidFill>
                          <a:srgbClr val="002060"/>
                        </a:solidFill>
                      </a:endParaRPr>
                    </a:p>
                  </a:txBody>
                  <a:tcPr/>
                </a:tc>
              </a:tr>
              <a:tr h="986235">
                <a:tc>
                  <a:txBody>
                    <a:bodyPr/>
                    <a:lstStyle/>
                    <a:p>
                      <a:r>
                        <a:rPr lang="en-US" sz="1800" noProof="0" dirty="0" smtClean="0">
                          <a:solidFill>
                            <a:srgbClr val="002060"/>
                          </a:solidFill>
                        </a:rPr>
                        <a:t>Syndromes </a:t>
                      </a:r>
                      <a:endParaRPr lang="en-US" sz="1800" noProof="0" dirty="0">
                        <a:solidFill>
                          <a:srgbClr val="002060"/>
                        </a:solidFill>
                      </a:endParaRPr>
                    </a:p>
                  </a:txBody>
                  <a:tcPr/>
                </a:tc>
                <a:tc>
                  <a:txBody>
                    <a:bodyPr/>
                    <a:lstStyle/>
                    <a:p>
                      <a:r>
                        <a:rPr lang="en-US" sz="1800" noProof="0" dirty="0" smtClean="0">
                          <a:solidFill>
                            <a:srgbClr val="002060"/>
                          </a:solidFill>
                        </a:rPr>
                        <a:t>Beckwith-Wiedemann,</a:t>
                      </a:r>
                      <a:r>
                        <a:rPr lang="en-US" sz="1800" baseline="0" noProof="0" dirty="0" smtClean="0">
                          <a:solidFill>
                            <a:srgbClr val="002060"/>
                          </a:solidFill>
                        </a:rPr>
                        <a:t> Donnai-Barrow, </a:t>
                      </a:r>
                      <a:r>
                        <a:rPr lang="en-US" sz="1800" baseline="0" noProof="0" dirty="0" err="1" smtClean="0">
                          <a:solidFill>
                            <a:schemeClr val="tx2">
                              <a:lumMod val="75000"/>
                            </a:schemeClr>
                          </a:solidFill>
                        </a:rPr>
                        <a:t>Fryns</a:t>
                      </a:r>
                      <a:r>
                        <a:rPr lang="en-US" sz="1800" baseline="0" noProof="0" dirty="0" smtClean="0">
                          <a:solidFill>
                            <a:schemeClr val="tx2">
                              <a:lumMod val="75000"/>
                            </a:schemeClr>
                          </a:solidFill>
                        </a:rPr>
                        <a:t> </a:t>
                      </a:r>
                    </a:p>
                    <a:p>
                      <a:r>
                        <a:rPr lang="en-US" sz="1800" baseline="0" noProof="0" dirty="0" smtClean="0">
                          <a:solidFill>
                            <a:srgbClr val="002060"/>
                          </a:solidFill>
                        </a:rPr>
                        <a:t>Trisomy 18 and 13</a:t>
                      </a:r>
                      <a:endParaRPr lang="en-US" sz="1800" noProof="0" dirty="0">
                        <a:solidFill>
                          <a:srgbClr val="002060"/>
                        </a:solidFill>
                      </a:endParaRPr>
                    </a:p>
                  </a:txBody>
                  <a:tcPr/>
                </a:tc>
              </a:tr>
            </a:tbl>
          </a:graphicData>
        </a:graphic>
      </p:graphicFrame>
      <p:sp>
        <p:nvSpPr>
          <p:cNvPr id="7" name="CasellaDiTesto 6"/>
          <p:cNvSpPr txBox="1"/>
          <p:nvPr/>
        </p:nvSpPr>
        <p:spPr>
          <a:xfrm>
            <a:off x="107504" y="5805264"/>
            <a:ext cx="8207311" cy="369332"/>
          </a:xfrm>
          <a:prstGeom prst="rect">
            <a:avLst/>
          </a:prstGeom>
          <a:noFill/>
        </p:spPr>
        <p:txBody>
          <a:bodyPr wrap="none" rtlCol="0">
            <a:spAutoFit/>
          </a:bodyPr>
          <a:lstStyle/>
          <a:p>
            <a:r>
              <a:rPr lang="en-US" dirty="0" smtClean="0">
                <a:solidFill>
                  <a:schemeClr val="tx2"/>
                </a:solidFill>
              </a:rPr>
              <a:t>(*) Abnormalities of bowel as </a:t>
            </a:r>
            <a:r>
              <a:rPr lang="en-US" dirty="0" err="1" smtClean="0">
                <a:solidFill>
                  <a:schemeClr val="tx2"/>
                </a:solidFill>
              </a:rPr>
              <a:t>malrotation</a:t>
            </a:r>
            <a:r>
              <a:rPr lang="en-US" dirty="0" smtClean="0">
                <a:solidFill>
                  <a:schemeClr val="tx2"/>
                </a:solidFill>
              </a:rPr>
              <a:t>, bowel atresia not considered as associated</a:t>
            </a:r>
            <a:endParaRPr lang="en-US"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n-US" sz="1000" dirty="0">
              <a:solidFill>
                <a:schemeClr val="tx2"/>
              </a:solidFill>
              <a:latin typeface="Calibri" pitchFamily="34" charset="0"/>
              <a:cs typeface="+mn-cs"/>
            </a:endParaRPr>
          </a:p>
        </p:txBody>
      </p:sp>
      <p:sp>
        <p:nvSpPr>
          <p:cNvPr id="2" name="Title 1"/>
          <p:cNvSpPr>
            <a:spLocks noGrp="1"/>
          </p:cNvSpPr>
          <p:nvPr>
            <p:ph type="title"/>
          </p:nvPr>
        </p:nvSpPr>
        <p:spPr>
          <a:xfrm>
            <a:off x="467544" y="260648"/>
            <a:ext cx="8229600" cy="562074"/>
          </a:xfrm>
        </p:spPr>
        <p:txBody>
          <a:bodyPr>
            <a:normAutofit/>
          </a:bodyPr>
          <a:lstStyle/>
          <a:p>
            <a:r>
              <a:rPr lang="en-US" sz="3200" dirty="0">
                <a:solidFill>
                  <a:schemeClr val="tx2"/>
                </a:solidFill>
              </a:rPr>
              <a:t>Main Epidemiological Features</a:t>
            </a:r>
          </a:p>
        </p:txBody>
      </p:sp>
      <p:graphicFrame>
        <p:nvGraphicFramePr>
          <p:cNvPr id="5" name="Content Placeholder 4" descr="Table of Epidemiological Features of Omphalocele" title="Table"/>
          <p:cNvGraphicFramePr>
            <a:graphicFrameLocks noGrp="1"/>
          </p:cNvGraphicFramePr>
          <p:nvPr>
            <p:ph idx="1"/>
            <p:extLst>
              <p:ext uri="{D42A27DB-BD31-4B8C-83A1-F6EECF244321}">
                <p14:modId xmlns:p14="http://schemas.microsoft.com/office/powerpoint/2010/main" val="1187330667"/>
              </p:ext>
            </p:extLst>
          </p:nvPr>
        </p:nvGraphicFramePr>
        <p:xfrm>
          <a:off x="344216" y="822722"/>
          <a:ext cx="8352928" cy="4737191"/>
        </p:xfrm>
        <a:graphic>
          <a:graphicData uri="http://schemas.openxmlformats.org/drawingml/2006/table">
            <a:tbl>
              <a:tblPr firstRow="1" bandRow="1">
                <a:tableStyleId>{5C22544A-7EE6-4342-B048-85BDC9FD1C3A}</a:tableStyleId>
              </a:tblPr>
              <a:tblGrid>
                <a:gridCol w="2880320"/>
                <a:gridCol w="5472608"/>
              </a:tblGrid>
              <a:tr h="1079928">
                <a:tc>
                  <a:txBody>
                    <a:bodyPr/>
                    <a:lstStyle/>
                    <a:p>
                      <a:r>
                        <a:rPr lang="en-US" sz="3600" noProof="0" dirty="0" smtClean="0"/>
                        <a:t>Feature</a:t>
                      </a:r>
                      <a:endParaRPr lang="en-US" sz="3600" noProof="0" dirty="0"/>
                    </a:p>
                  </a:txBody>
                  <a:tcPr/>
                </a:tc>
                <a:tc>
                  <a:txBody>
                    <a:bodyPr/>
                    <a:lstStyle/>
                    <a:p>
                      <a:endParaRPr lang="en-US" sz="3600" noProof="0" dirty="0"/>
                    </a:p>
                  </a:txBody>
                  <a:tcPr/>
                </a:tc>
              </a:tr>
              <a:tr h="1290688">
                <a:tc>
                  <a:txBody>
                    <a:bodyPr/>
                    <a:lstStyle/>
                    <a:p>
                      <a:r>
                        <a:rPr lang="en-US" noProof="0" dirty="0" smtClean="0">
                          <a:solidFill>
                            <a:srgbClr val="002060"/>
                          </a:solidFill>
                        </a:rPr>
                        <a:t>Prevalence</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*U.S.:</a:t>
                      </a:r>
                      <a:r>
                        <a:rPr lang="en-US" baseline="0" dirty="0" smtClean="0">
                          <a:effectLst/>
                        </a:rPr>
                        <a:t> </a:t>
                      </a:r>
                      <a:r>
                        <a:rPr lang="en-US" dirty="0" smtClean="0">
                          <a:effectLst/>
                        </a:rPr>
                        <a:t>1 per 5,386 babies born in the United States each year is born with an </a:t>
                      </a:r>
                      <a:r>
                        <a:rPr lang="en-US" dirty="0" err="1" smtClean="0">
                          <a:effectLst/>
                        </a:rPr>
                        <a:t>omphalocele</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noProof="0" dirty="0" smtClean="0">
                        <a:solidFill>
                          <a:srgbClr val="00206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noProof="0" dirty="0" smtClean="0">
                          <a:solidFill>
                            <a:srgbClr val="002060"/>
                          </a:solidFill>
                        </a:rPr>
                        <a:t>2.5-3.0 per 10,000</a:t>
                      </a:r>
                    </a:p>
                    <a:p>
                      <a:endParaRPr lang="en-US" noProof="0" dirty="0" smtClean="0">
                        <a:solidFill>
                          <a:srgbClr val="002060"/>
                        </a:solidFill>
                      </a:endParaRPr>
                    </a:p>
                  </a:txBody>
                  <a:tcPr>
                    <a:solidFill>
                      <a:schemeClr val="accent5">
                        <a:lumMod val="40000"/>
                        <a:lumOff val="60000"/>
                      </a:schemeClr>
                    </a:solidFill>
                  </a:tcPr>
                </a:tc>
              </a:tr>
              <a:tr h="1290688">
                <a:tc>
                  <a:txBody>
                    <a:bodyPr/>
                    <a:lstStyle/>
                    <a:p>
                      <a:r>
                        <a:rPr lang="en-US" noProof="0" dirty="0" smtClean="0">
                          <a:solidFill>
                            <a:srgbClr val="002060"/>
                          </a:solidFill>
                        </a:rPr>
                        <a:t>Variability of prevalence</a:t>
                      </a:r>
                      <a:endParaRPr lang="en-US" noProof="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noProof="0" dirty="0" smtClean="0">
                          <a:solidFill>
                            <a:srgbClr val="002060"/>
                          </a:solidFill>
                        </a:rPr>
                        <a:t>Misclassification with </a:t>
                      </a:r>
                      <a:r>
                        <a:rPr lang="en-US" sz="1800" baseline="0" noProof="0" dirty="0" err="1" smtClean="0">
                          <a:solidFill>
                            <a:srgbClr val="002060"/>
                          </a:solidFill>
                        </a:rPr>
                        <a:t>gastroschisis</a:t>
                      </a:r>
                      <a:r>
                        <a:rPr lang="en-US" sz="1800" baseline="0" noProof="0" dirty="0" smtClean="0">
                          <a:solidFill>
                            <a:srgbClr val="002060"/>
                          </a:solidFill>
                        </a:rPr>
                        <a:t>, </a:t>
                      </a:r>
                      <a:r>
                        <a:rPr lang="en-US" sz="1800" baseline="0" noProof="0" dirty="0" err="1" smtClean="0">
                          <a:solidFill>
                            <a:srgbClr val="002060"/>
                          </a:solidFill>
                        </a:rPr>
                        <a:t>cloacal</a:t>
                      </a:r>
                      <a:r>
                        <a:rPr lang="en-US" sz="1800" baseline="0" noProof="0" dirty="0" smtClean="0">
                          <a:solidFill>
                            <a:srgbClr val="002060"/>
                          </a:solidFill>
                        </a:rPr>
                        <a:t> </a:t>
                      </a:r>
                      <a:r>
                        <a:rPr lang="en-US" sz="1800" baseline="0" noProof="0" dirty="0" err="1" smtClean="0">
                          <a:solidFill>
                            <a:srgbClr val="002060"/>
                          </a:solidFill>
                        </a:rPr>
                        <a:t>exstrophy</a:t>
                      </a:r>
                      <a:r>
                        <a:rPr lang="en-US" sz="1800" baseline="0" noProof="0" dirty="0" smtClean="0">
                          <a:solidFill>
                            <a:srgbClr val="002060"/>
                          </a:solidFill>
                        </a:rPr>
                        <a:t>, limb-body wall complex. Inclusion/exclusions ETOPFA chromosome.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noProof="0" dirty="0" smtClean="0">
                          <a:solidFill>
                            <a:srgbClr val="002060"/>
                          </a:solidFill>
                        </a:rPr>
                        <a:t>Higher prevalence in non-hispanic black; lower in Asians, including Japanese  </a:t>
                      </a:r>
                    </a:p>
                  </a:txBody>
                  <a:tcPr/>
                </a:tc>
              </a:tr>
              <a:tr h="731183">
                <a:tc>
                  <a:txBody>
                    <a:bodyPr/>
                    <a:lstStyle/>
                    <a:p>
                      <a:r>
                        <a:rPr lang="en-US" noProof="0" dirty="0" smtClean="0">
                          <a:solidFill>
                            <a:srgbClr val="002060"/>
                          </a:solidFill>
                        </a:rPr>
                        <a:t>Modifiable</a:t>
                      </a:r>
                      <a:r>
                        <a:rPr lang="en-US" baseline="0" noProof="0" dirty="0" smtClean="0">
                          <a:solidFill>
                            <a:srgbClr val="002060"/>
                          </a:solidFill>
                        </a:rPr>
                        <a:t> risk factor</a:t>
                      </a:r>
                      <a:endParaRPr lang="en-US" noProof="0" dirty="0">
                        <a:solidFill>
                          <a:srgbClr val="002060"/>
                        </a:solidFill>
                      </a:endParaRPr>
                    </a:p>
                  </a:txBody>
                  <a:tcPr>
                    <a:solidFill>
                      <a:schemeClr val="accent5">
                        <a:lumMod val="40000"/>
                        <a:lumOff val="60000"/>
                      </a:schemeClr>
                    </a:solidFill>
                  </a:tcPr>
                </a:tc>
                <a:tc>
                  <a:txBody>
                    <a:bodyPr/>
                    <a:lstStyle/>
                    <a:p>
                      <a:r>
                        <a:rPr lang="en-US" noProof="0" dirty="0" err="1" smtClean="0">
                          <a:solidFill>
                            <a:srgbClr val="002060"/>
                          </a:solidFill>
                        </a:rPr>
                        <a:t>Pregestational</a:t>
                      </a:r>
                      <a:r>
                        <a:rPr lang="en-US" noProof="0" dirty="0" smtClean="0">
                          <a:solidFill>
                            <a:srgbClr val="002060"/>
                          </a:solidFill>
                        </a:rPr>
                        <a:t> diabetes,</a:t>
                      </a:r>
                      <a:r>
                        <a:rPr lang="en-US" baseline="0" noProof="0" dirty="0" smtClean="0">
                          <a:solidFill>
                            <a:srgbClr val="002060"/>
                          </a:solidFill>
                        </a:rPr>
                        <a:t> obesity; folic acid insufficiency?</a:t>
                      </a:r>
                      <a:endParaRPr lang="en-US" noProof="0" dirty="0">
                        <a:solidFill>
                          <a:srgbClr val="002060"/>
                        </a:solidFill>
                      </a:endParaRPr>
                    </a:p>
                  </a:txBody>
                  <a:tcPr>
                    <a:solidFill>
                      <a:schemeClr val="accent5">
                        <a:lumMod val="40000"/>
                        <a:lumOff val="60000"/>
                      </a:schemeClr>
                    </a:solidFill>
                  </a:tcPr>
                </a:tc>
              </a:tr>
            </a:tbl>
          </a:graphicData>
        </a:graphic>
      </p:graphicFrame>
      <p:sp>
        <p:nvSpPr>
          <p:cNvPr id="3" name="Rectangle 2"/>
          <p:cNvSpPr/>
          <p:nvPr/>
        </p:nvSpPr>
        <p:spPr>
          <a:xfrm>
            <a:off x="228600" y="5937321"/>
            <a:ext cx="5201552" cy="369332"/>
          </a:xfrm>
          <a:prstGeom prst="rect">
            <a:avLst/>
          </a:prstGeom>
        </p:spPr>
        <p:txBody>
          <a:bodyPr wrap="none">
            <a:spAutoFit/>
          </a:bodyPr>
          <a:lstStyle/>
          <a:p>
            <a:r>
              <a:rPr lang="en-US" baseline="30000" dirty="0" smtClean="0">
                <a:hlinkClick r:id="rId3"/>
              </a:rPr>
              <a:t>*</a:t>
            </a:r>
            <a:r>
              <a:rPr lang="en-US" dirty="0" smtClean="0">
                <a:hlinkClick r:id="rId3"/>
              </a:rPr>
              <a:t> Source: </a:t>
            </a:r>
            <a:r>
              <a:rPr lang="en-US" baseline="30000" dirty="0" smtClean="0">
                <a:hlinkClick r:id="rId3"/>
              </a:rPr>
              <a:t>(http</a:t>
            </a:r>
            <a:r>
              <a:rPr lang="en-US" baseline="30000" dirty="0">
                <a:hlinkClick r:id="rId3"/>
              </a:rPr>
              <a:t>://www.cdc.gov/ncbddd/birthdefects/omphalocele.html#ref)</a:t>
            </a:r>
            <a:endParaRPr lang="en-US" dirty="0"/>
          </a:p>
        </p:txBody>
      </p:sp>
    </p:spTree>
    <p:extLst>
      <p:ext uri="{BB962C8B-B14F-4D97-AF65-F5344CB8AC3E}">
        <p14:creationId xmlns:p14="http://schemas.microsoft.com/office/powerpoint/2010/main" val="35640261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34950" y="6381328"/>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457200" y="274638"/>
            <a:ext cx="8229600" cy="490066"/>
          </a:xfrm>
        </p:spPr>
        <p:txBody>
          <a:bodyPr>
            <a:normAutofit/>
          </a:bodyPr>
          <a:lstStyle/>
          <a:p>
            <a:r>
              <a:rPr lang="en-US" sz="3200" b="1" dirty="0" smtClean="0">
                <a:solidFill>
                  <a:schemeClr val="tx2"/>
                </a:solidFill>
              </a:rPr>
              <a:t>Diagnosis</a:t>
            </a:r>
            <a:endParaRPr lang="en-US" sz="3200" b="1" dirty="0">
              <a:solidFill>
                <a:schemeClr val="tx2"/>
              </a:solidFill>
            </a:endParaRPr>
          </a:p>
        </p:txBody>
      </p:sp>
      <p:sp>
        <p:nvSpPr>
          <p:cNvPr id="3" name="Segnaposto contenuto 2"/>
          <p:cNvSpPr>
            <a:spLocks noGrp="1"/>
          </p:cNvSpPr>
          <p:nvPr>
            <p:ph idx="1"/>
          </p:nvPr>
        </p:nvSpPr>
        <p:spPr>
          <a:xfrm>
            <a:off x="440232" y="1052736"/>
            <a:ext cx="8229600" cy="4191000"/>
          </a:xfrm>
        </p:spPr>
        <p:txBody>
          <a:bodyPr>
            <a:noAutofit/>
          </a:bodyPr>
          <a:lstStyle/>
          <a:p>
            <a:pPr>
              <a:lnSpc>
                <a:spcPct val="120000"/>
              </a:lnSpc>
              <a:buClr>
                <a:schemeClr val="tx2"/>
              </a:buClr>
              <a:buFont typeface="Arial" panose="020B0604020202020204" pitchFamily="34" charset="0"/>
              <a:buChar char="•"/>
            </a:pPr>
            <a:r>
              <a:rPr lang="en-US" sz="1800" dirty="0" smtClean="0">
                <a:solidFill>
                  <a:schemeClr val="tx2"/>
                </a:solidFill>
              </a:rPr>
              <a:t>Omphalocele is easily recognized on physical examination after delivery</a:t>
            </a:r>
          </a:p>
          <a:p>
            <a:pPr>
              <a:lnSpc>
                <a:spcPct val="120000"/>
              </a:lnSpc>
              <a:buClr>
                <a:schemeClr val="tx2"/>
              </a:buClr>
              <a:buFont typeface="Arial" panose="020B0604020202020204" pitchFamily="34" charset="0"/>
              <a:buChar char="•"/>
            </a:pPr>
            <a:endParaRPr lang="en-US" sz="1800" dirty="0" smtClean="0">
              <a:solidFill>
                <a:schemeClr val="tx2"/>
              </a:solidFill>
            </a:endParaRPr>
          </a:p>
          <a:p>
            <a:pPr>
              <a:lnSpc>
                <a:spcPct val="120000"/>
              </a:lnSpc>
              <a:buClr>
                <a:schemeClr val="tx2"/>
              </a:buClr>
              <a:buFont typeface="Arial" panose="020B0604020202020204" pitchFamily="34" charset="0"/>
              <a:buChar char="•"/>
            </a:pPr>
            <a:r>
              <a:rPr lang="en-US" sz="1800" dirty="0" smtClean="0">
                <a:solidFill>
                  <a:schemeClr val="tx2"/>
                </a:solidFill>
              </a:rPr>
              <a:t>Differential diagnosis must be done with:</a:t>
            </a:r>
          </a:p>
          <a:p>
            <a:pPr lvl="1">
              <a:lnSpc>
                <a:spcPct val="120000"/>
              </a:lnSpc>
              <a:buClr>
                <a:schemeClr val="tx2"/>
              </a:buClr>
              <a:buFont typeface="Arial" panose="020B0604020202020204" pitchFamily="34" charset="0"/>
              <a:buChar char="•"/>
            </a:pPr>
            <a:r>
              <a:rPr lang="en-US" sz="1800" dirty="0" smtClean="0">
                <a:solidFill>
                  <a:schemeClr val="tx2"/>
                </a:solidFill>
              </a:rPr>
              <a:t>Umbilical hernia: always covered by skin</a:t>
            </a:r>
          </a:p>
          <a:p>
            <a:pPr lvl="1">
              <a:lnSpc>
                <a:spcPct val="120000"/>
              </a:lnSpc>
              <a:buClr>
                <a:schemeClr val="tx2"/>
              </a:buClr>
              <a:buFont typeface="Arial" panose="020B0604020202020204" pitchFamily="34" charset="0"/>
              <a:buChar char="•"/>
            </a:pPr>
            <a:r>
              <a:rPr lang="en-US" sz="1800" dirty="0" smtClean="0">
                <a:solidFill>
                  <a:schemeClr val="tx2"/>
                </a:solidFill>
              </a:rPr>
              <a:t>Gastroschisis</a:t>
            </a:r>
            <a:r>
              <a:rPr lang="en-US" sz="1800" dirty="0" smtClean="0">
                <a:solidFill>
                  <a:schemeClr val="tx2"/>
                </a:solidFill>
                <a:sym typeface="Wingdings" pitchFamily="2" charset="2"/>
              </a:rPr>
              <a:t>: umbilical cord is in its normal position and not part of the defect, there is not a membrane covering the herniated intestine</a:t>
            </a:r>
          </a:p>
          <a:p>
            <a:pPr lvl="1">
              <a:lnSpc>
                <a:spcPct val="120000"/>
              </a:lnSpc>
              <a:buClr>
                <a:schemeClr val="tx2"/>
              </a:buClr>
              <a:buFont typeface="Arial" panose="020B0604020202020204" pitchFamily="34" charset="0"/>
              <a:buChar char="•"/>
            </a:pPr>
            <a:r>
              <a:rPr lang="en-US" sz="1800" dirty="0" err="1" smtClean="0">
                <a:solidFill>
                  <a:schemeClr val="tx2"/>
                </a:solidFill>
                <a:sym typeface="Wingdings" pitchFamily="2" charset="2"/>
              </a:rPr>
              <a:t>Pentalogy</a:t>
            </a:r>
            <a:r>
              <a:rPr lang="en-US" sz="1800" dirty="0" smtClean="0">
                <a:solidFill>
                  <a:schemeClr val="tx2"/>
                </a:solidFill>
                <a:sym typeface="Wingdings" pitchFamily="2" charset="2"/>
              </a:rPr>
              <a:t> of Cantrell </a:t>
            </a:r>
          </a:p>
          <a:p>
            <a:pPr lvl="1">
              <a:lnSpc>
                <a:spcPct val="120000"/>
              </a:lnSpc>
              <a:buClr>
                <a:schemeClr val="tx2"/>
              </a:buClr>
              <a:buFont typeface="Arial" panose="020B0604020202020204" pitchFamily="34" charset="0"/>
              <a:buChar char="•"/>
            </a:pPr>
            <a:r>
              <a:rPr lang="en-US" sz="1800" dirty="0" smtClean="0">
                <a:solidFill>
                  <a:schemeClr val="tx2"/>
                </a:solidFill>
                <a:sym typeface="Wingdings" pitchFamily="2" charset="2"/>
              </a:rPr>
              <a:t>Cloaca </a:t>
            </a:r>
            <a:r>
              <a:rPr lang="en-US" sz="1800" dirty="0" err="1" smtClean="0">
                <a:solidFill>
                  <a:schemeClr val="tx2"/>
                </a:solidFill>
                <a:sym typeface="Wingdings" pitchFamily="2" charset="2"/>
              </a:rPr>
              <a:t>exstrophy</a:t>
            </a:r>
            <a:endParaRPr lang="en-US" sz="1800" dirty="0" smtClean="0">
              <a:solidFill>
                <a:schemeClr val="tx2"/>
              </a:solidFill>
              <a:sym typeface="Wingdings" pitchFamily="2" charset="2"/>
            </a:endParaRPr>
          </a:p>
          <a:p>
            <a:pPr lvl="1">
              <a:lnSpc>
                <a:spcPct val="120000"/>
              </a:lnSpc>
              <a:buClr>
                <a:schemeClr val="tx2"/>
              </a:buClr>
              <a:buFont typeface="Arial" panose="020B0604020202020204" pitchFamily="34" charset="0"/>
              <a:buChar char="•"/>
            </a:pPr>
            <a:r>
              <a:rPr lang="en-US" sz="1800" dirty="0" smtClean="0">
                <a:solidFill>
                  <a:schemeClr val="tx2"/>
                </a:solidFill>
                <a:sym typeface="Wingdings" pitchFamily="2" charset="2"/>
              </a:rPr>
              <a:t>Limb body wall complex</a:t>
            </a:r>
          </a:p>
          <a:p>
            <a:pPr lvl="1">
              <a:lnSpc>
                <a:spcPct val="120000"/>
              </a:lnSpc>
              <a:buClr>
                <a:schemeClr val="tx2"/>
              </a:buClr>
              <a:buFont typeface="Arial" panose="020B0604020202020204" pitchFamily="34" charset="0"/>
              <a:buChar char="•"/>
            </a:pPr>
            <a:endParaRPr lang="en-US" sz="1800" dirty="0" smtClean="0">
              <a:solidFill>
                <a:schemeClr val="tx2"/>
              </a:solidFill>
              <a:sym typeface="Wingdings" pitchFamily="2" charset="2"/>
            </a:endParaRPr>
          </a:p>
          <a:p>
            <a:pPr>
              <a:lnSpc>
                <a:spcPct val="120000"/>
              </a:lnSpc>
              <a:buClr>
                <a:schemeClr val="tx2"/>
              </a:buClr>
              <a:buFont typeface="Arial" panose="020B0604020202020204" pitchFamily="34" charset="0"/>
              <a:buChar char="•"/>
            </a:pPr>
            <a:r>
              <a:rPr lang="en-US" sz="1800" dirty="0" smtClean="0">
                <a:solidFill>
                  <a:schemeClr val="tx2"/>
                </a:solidFill>
                <a:sym typeface="Wingdings" pitchFamily="2" charset="2"/>
              </a:rPr>
              <a:t>Prenatal diagnoses not confirmed </a:t>
            </a:r>
            <a:r>
              <a:rPr lang="en-US" sz="1800" dirty="0" err="1" smtClean="0">
                <a:solidFill>
                  <a:schemeClr val="tx2"/>
                </a:solidFill>
                <a:sym typeface="Wingdings" pitchFamily="2" charset="2"/>
              </a:rPr>
              <a:t>postnatally</a:t>
            </a:r>
            <a:endParaRPr lang="en-US" sz="1800" dirty="0" smtClean="0">
              <a:solidFill>
                <a:schemeClr val="tx2"/>
              </a:solidFill>
              <a:sym typeface="Wingdings" pitchFamily="2" charset="2"/>
            </a:endParaRPr>
          </a:p>
          <a:p>
            <a:pPr lvl="1">
              <a:lnSpc>
                <a:spcPct val="120000"/>
              </a:lnSpc>
              <a:buClr>
                <a:schemeClr val="tx2"/>
              </a:buClr>
              <a:buFont typeface="Arial" panose="020B0604020202020204" pitchFamily="34" charset="0"/>
              <a:buChar char="•"/>
            </a:pPr>
            <a:r>
              <a:rPr lang="en-US" sz="1800" dirty="0" smtClean="0">
                <a:solidFill>
                  <a:schemeClr val="tx2"/>
                </a:solidFill>
                <a:sym typeface="Wingdings" pitchFamily="2" charset="2"/>
              </a:rPr>
              <a:t>Since </a:t>
            </a:r>
            <a:r>
              <a:rPr lang="en-US" sz="1800" dirty="0" smtClean="0">
                <a:solidFill>
                  <a:schemeClr val="tx2"/>
                </a:solidFill>
              </a:rPr>
              <a:t>may be difficult to distinguish </a:t>
            </a:r>
            <a:r>
              <a:rPr lang="en-US" sz="1800" dirty="0" err="1" smtClean="0">
                <a:solidFill>
                  <a:schemeClr val="tx2"/>
                </a:solidFill>
              </a:rPr>
              <a:t>omphalocele</a:t>
            </a:r>
            <a:r>
              <a:rPr lang="en-US" sz="1800" dirty="0" smtClean="0">
                <a:solidFill>
                  <a:schemeClr val="tx2"/>
                </a:solidFill>
              </a:rPr>
              <a:t> from </a:t>
            </a:r>
            <a:r>
              <a:rPr lang="en-US" sz="1800" dirty="0" err="1" smtClean="0">
                <a:solidFill>
                  <a:schemeClr val="tx2"/>
                </a:solidFill>
              </a:rPr>
              <a:t>gastroschisis</a:t>
            </a:r>
            <a:r>
              <a:rPr lang="en-US" sz="1800" dirty="0" smtClean="0">
                <a:solidFill>
                  <a:schemeClr val="tx2"/>
                </a:solidFill>
              </a:rPr>
              <a:t> on prenatal ultrasound the diagnosis should not be included without postnatal confirmation</a:t>
            </a:r>
            <a:endParaRPr lang="en-US" sz="18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edge">
                                      <p:cBhvr>
                                        <p:cTn id="15" dur="2000"/>
                                        <p:tgtEl>
                                          <p:spTgt spid="3">
                                            <p:txEl>
                                              <p:pRg st="3" end="3"/>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edge">
                                      <p:cBhvr>
                                        <p:cTn id="18" dur="2000"/>
                                        <p:tgtEl>
                                          <p:spTgt spid="3">
                                            <p:txEl>
                                              <p:pRg st="4" end="4"/>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2000"/>
                                        <p:tgtEl>
                                          <p:spTgt spid="3">
                                            <p:txEl>
                                              <p:pRg st="5" end="5"/>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2000"/>
                                        <p:tgtEl>
                                          <p:spTgt spid="3">
                                            <p:txEl>
                                              <p:pRg st="6" end="6"/>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edge">
                                      <p:cBhvr>
                                        <p:cTn id="32" dur="2000"/>
                                        <p:tgtEl>
                                          <p:spTgt spid="3">
                                            <p:txEl>
                                              <p:pRg st="9" end="9"/>
                                            </p:txEl>
                                          </p:spTgt>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edge">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385192" y="490662"/>
            <a:ext cx="8363272" cy="778098"/>
          </a:xfrm>
        </p:spPr>
        <p:txBody>
          <a:bodyPr>
            <a:noAutofit/>
          </a:bodyPr>
          <a:lstStyle/>
          <a:p>
            <a:r>
              <a:rPr lang="it-IT" sz="3200" b="1" dirty="0" smtClean="0">
                <a:solidFill>
                  <a:schemeClr val="tx2"/>
                </a:solidFill>
              </a:rPr>
              <a:t>Variability of size, content, location</a:t>
            </a:r>
            <a:endParaRPr lang="it-IT" sz="3200" b="1" dirty="0">
              <a:solidFill>
                <a:schemeClr val="tx2"/>
              </a:solidFill>
            </a:endParaRPr>
          </a:p>
        </p:txBody>
      </p:sp>
      <p:grpSp>
        <p:nvGrpSpPr>
          <p:cNvPr id="11" name="Group 10" descr="Different sizes of Omphalocele" title="Photos of Omphalocele"/>
          <p:cNvGrpSpPr/>
          <p:nvPr/>
        </p:nvGrpSpPr>
        <p:grpSpPr>
          <a:xfrm>
            <a:off x="478810" y="2055332"/>
            <a:ext cx="8245251" cy="3965956"/>
            <a:chOff x="478810" y="1268760"/>
            <a:chExt cx="8245251" cy="3965956"/>
          </a:xfrm>
        </p:grpSpPr>
        <p:grpSp>
          <p:nvGrpSpPr>
            <p:cNvPr id="3" name="Group 2"/>
            <p:cNvGrpSpPr/>
            <p:nvPr/>
          </p:nvGrpSpPr>
          <p:grpSpPr>
            <a:xfrm>
              <a:off x="478810" y="1268760"/>
              <a:ext cx="8245251" cy="3045712"/>
              <a:chOff x="478810" y="1268760"/>
              <a:chExt cx="8245251" cy="3045712"/>
            </a:xfrm>
          </p:grpSpPr>
          <p:pic>
            <p:nvPicPr>
              <p:cNvPr id="5" name="Picture 3" descr="Photo of a small Omphalocele" title="Photo"/>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31639" y="1280574"/>
                <a:ext cx="2186443" cy="1894364"/>
              </a:xfrm>
              <a:prstGeom prst="rect">
                <a:avLst/>
              </a:prstGeom>
              <a:noFill/>
              <a:ln w="9525">
                <a:solidFill>
                  <a:srgbClr val="002060"/>
                </a:solidFill>
                <a:miter lim="800000"/>
                <a:headEnd/>
                <a:tailEnd/>
              </a:ln>
            </p:spPr>
          </p:pic>
          <p:pic>
            <p:nvPicPr>
              <p:cNvPr id="4" name="Picture 2" descr="Photo of a medium Omphalocele" title="Photo"/>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36415" y="1268760"/>
                <a:ext cx="2187713" cy="1894364"/>
              </a:xfrm>
              <a:prstGeom prst="rect">
                <a:avLst/>
              </a:prstGeom>
              <a:noFill/>
              <a:ln w="9525">
                <a:solidFill>
                  <a:srgbClr val="002060"/>
                </a:solidFill>
                <a:miter lim="800000"/>
                <a:headEnd/>
                <a:tailEnd/>
              </a:ln>
            </p:spPr>
          </p:pic>
          <p:pic>
            <p:nvPicPr>
              <p:cNvPr id="6" name="Picture 4" descr="Photo of a giant Omphalocele" title="Photo"/>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56176" y="1268760"/>
                <a:ext cx="2088232" cy="1887112"/>
              </a:xfrm>
              <a:prstGeom prst="rect">
                <a:avLst/>
              </a:prstGeom>
              <a:noFill/>
              <a:ln w="9525">
                <a:solidFill>
                  <a:srgbClr val="002060"/>
                </a:solidFill>
                <a:miter lim="800000"/>
                <a:headEnd/>
                <a:tailEnd/>
              </a:ln>
            </p:spPr>
          </p:pic>
          <p:sp>
            <p:nvSpPr>
              <p:cNvPr id="8" name="CasellaDiTesto 7"/>
              <p:cNvSpPr txBox="1"/>
              <p:nvPr/>
            </p:nvSpPr>
            <p:spPr>
              <a:xfrm>
                <a:off x="478810" y="3421920"/>
                <a:ext cx="8245251" cy="892552"/>
              </a:xfrm>
              <a:prstGeom prst="rect">
                <a:avLst/>
              </a:prstGeom>
              <a:noFill/>
            </p:spPr>
            <p:txBody>
              <a:bodyPr wrap="square" rtlCol="0">
                <a:spAutoFit/>
              </a:bodyPr>
              <a:lstStyle/>
              <a:p>
                <a:r>
                  <a:rPr lang="it-IT" sz="1600" b="1" dirty="0" smtClean="0">
                    <a:solidFill>
                      <a:schemeClr val="tx2"/>
                    </a:solidFill>
                  </a:rPr>
                  <a:t>Size:  Small</a:t>
                </a:r>
                <a:r>
                  <a:rPr lang="it-IT" sz="1600" dirty="0" smtClean="0">
                    <a:solidFill>
                      <a:schemeClr val="tx2"/>
                    </a:solidFill>
                  </a:rPr>
                  <a:t>: &lt; 4 cm diameter    	</a:t>
                </a:r>
                <a:r>
                  <a:rPr lang="it-IT" sz="1600" b="1" dirty="0" smtClean="0">
                    <a:solidFill>
                      <a:schemeClr val="tx2"/>
                    </a:solidFill>
                  </a:rPr>
                  <a:t>Medium:</a:t>
                </a:r>
                <a:r>
                  <a:rPr lang="it-IT" sz="1600" dirty="0" smtClean="0">
                    <a:solidFill>
                      <a:schemeClr val="tx2"/>
                    </a:solidFill>
                  </a:rPr>
                  <a:t>   4-6 cm diameter    	</a:t>
                </a:r>
                <a:r>
                  <a:rPr lang="it-IT" sz="1600" b="1" dirty="0" smtClean="0">
                    <a:solidFill>
                      <a:schemeClr val="tx2"/>
                    </a:solidFill>
                  </a:rPr>
                  <a:t>Giant:</a:t>
                </a:r>
                <a:r>
                  <a:rPr lang="it-IT" sz="1600" dirty="0" smtClean="0">
                    <a:solidFill>
                      <a:schemeClr val="tx2"/>
                    </a:solidFill>
                  </a:rPr>
                  <a:t>  &gt; 6 cm diameter</a:t>
                </a:r>
              </a:p>
              <a:p>
                <a:endParaRPr lang="it-IT" dirty="0" smtClean="0">
                  <a:solidFill>
                    <a:schemeClr val="tx2"/>
                  </a:solidFill>
                </a:endParaRPr>
              </a:p>
              <a:p>
                <a:endParaRPr lang="it-IT" dirty="0">
                  <a:solidFill>
                    <a:schemeClr val="tx2"/>
                  </a:solidFill>
                </a:endParaRPr>
              </a:p>
            </p:txBody>
          </p:sp>
        </p:grpSp>
        <p:grpSp>
          <p:nvGrpSpPr>
            <p:cNvPr id="7" name="Group 6"/>
            <p:cNvGrpSpPr/>
            <p:nvPr/>
          </p:nvGrpSpPr>
          <p:grpSpPr>
            <a:xfrm>
              <a:off x="503466" y="3949605"/>
              <a:ext cx="6048672" cy="1285111"/>
              <a:chOff x="467544" y="4211796"/>
              <a:chExt cx="6048672" cy="1285111"/>
            </a:xfrm>
          </p:grpSpPr>
          <p:sp>
            <p:nvSpPr>
              <p:cNvPr id="9" name="CasellaDiTesto 8"/>
              <p:cNvSpPr txBox="1"/>
              <p:nvPr/>
            </p:nvSpPr>
            <p:spPr>
              <a:xfrm>
                <a:off x="467544" y="4211796"/>
                <a:ext cx="6048672" cy="338554"/>
              </a:xfrm>
              <a:prstGeom prst="rect">
                <a:avLst/>
              </a:prstGeom>
              <a:noFill/>
            </p:spPr>
            <p:txBody>
              <a:bodyPr wrap="square" rtlCol="0">
                <a:spAutoFit/>
              </a:bodyPr>
              <a:lstStyle/>
              <a:p>
                <a:r>
                  <a:rPr lang="it-IT" sz="1600" b="1" dirty="0" smtClean="0">
                    <a:solidFill>
                      <a:schemeClr val="tx2"/>
                    </a:solidFill>
                  </a:rPr>
                  <a:t>Content:  </a:t>
                </a:r>
                <a:r>
                  <a:rPr lang="it-IT" sz="1600" dirty="0" smtClean="0">
                    <a:solidFill>
                      <a:schemeClr val="tx2"/>
                    </a:solidFill>
                  </a:rPr>
                  <a:t>Only intestines  or Intestines and  liver</a:t>
                </a:r>
                <a:endParaRPr lang="it-IT" sz="1600" dirty="0">
                  <a:solidFill>
                    <a:schemeClr val="tx2"/>
                  </a:solidFill>
                </a:endParaRPr>
              </a:p>
            </p:txBody>
          </p:sp>
          <p:sp>
            <p:nvSpPr>
              <p:cNvPr id="15" name="CasellaDiTesto 14"/>
              <p:cNvSpPr txBox="1"/>
              <p:nvPr/>
            </p:nvSpPr>
            <p:spPr>
              <a:xfrm>
                <a:off x="467544" y="4665910"/>
                <a:ext cx="3130472" cy="830997"/>
              </a:xfrm>
              <a:prstGeom prst="rect">
                <a:avLst/>
              </a:prstGeom>
              <a:noFill/>
            </p:spPr>
            <p:txBody>
              <a:bodyPr wrap="none" rtlCol="0">
                <a:spAutoFit/>
              </a:bodyPr>
              <a:lstStyle/>
              <a:p>
                <a:r>
                  <a:rPr lang="it-IT" sz="1600" b="1" dirty="0" smtClean="0">
                    <a:solidFill>
                      <a:schemeClr val="tx2"/>
                    </a:solidFill>
                  </a:rPr>
                  <a:t>Location:    </a:t>
                </a:r>
                <a:r>
                  <a:rPr lang="it-IT" sz="1600" dirty="0" smtClean="0">
                    <a:solidFill>
                      <a:schemeClr val="tx2"/>
                    </a:solidFill>
                  </a:rPr>
                  <a:t>central - most common </a:t>
                </a:r>
              </a:p>
              <a:p>
                <a:r>
                  <a:rPr lang="it-IT" sz="1600" dirty="0">
                    <a:solidFill>
                      <a:schemeClr val="tx2"/>
                    </a:solidFill>
                  </a:rPr>
                  <a:t> </a:t>
                </a:r>
                <a:r>
                  <a:rPr lang="it-IT" sz="1600" dirty="0" smtClean="0">
                    <a:solidFill>
                      <a:schemeClr val="tx2"/>
                    </a:solidFill>
                  </a:rPr>
                  <a:t>                    high - rare </a:t>
                </a:r>
              </a:p>
              <a:p>
                <a:r>
                  <a:rPr lang="it-IT" sz="1600" dirty="0">
                    <a:solidFill>
                      <a:schemeClr val="tx2"/>
                    </a:solidFill>
                  </a:rPr>
                  <a:t>	</a:t>
                </a:r>
                <a:r>
                  <a:rPr lang="it-IT" sz="1600" dirty="0" smtClean="0">
                    <a:solidFill>
                      <a:schemeClr val="tx2"/>
                    </a:solidFill>
                  </a:rPr>
                  <a:t> low - very rare</a:t>
                </a:r>
                <a:endParaRPr lang="it-IT" sz="1600" dirty="0">
                  <a:solidFill>
                    <a:schemeClr val="tx2"/>
                  </a:solidFill>
                </a:endParaRPr>
              </a:p>
            </p:txBody>
          </p:sp>
        </p:grpSp>
      </p:grpSp>
      <p:sp>
        <p:nvSpPr>
          <p:cNvPr id="2051" name="Rectangle 3"/>
          <p:cNvSpPr>
            <a:spLocks noChangeArrowheads="1"/>
          </p:cNvSpPr>
          <p:nvPr/>
        </p:nvSpPr>
        <p:spPr bwMode="auto">
          <a:xfrm>
            <a:off x="5806350" y="6123801"/>
            <a:ext cx="307661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Photos courtesy of: http://en.atlaseclamc.org</a:t>
            </a:r>
            <a:endParaRPr kumimoji="0" lang="en-US" sz="20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3634097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n-US" sz="1000" dirty="0">
              <a:solidFill>
                <a:schemeClr val="tx2"/>
              </a:solidFill>
              <a:latin typeface="Calibri" pitchFamily="34" charset="0"/>
              <a:cs typeface="+mn-cs"/>
            </a:endParaRPr>
          </a:p>
        </p:txBody>
      </p:sp>
      <p:sp>
        <p:nvSpPr>
          <p:cNvPr id="6" name="Title 5"/>
          <p:cNvSpPr>
            <a:spLocks noGrp="1"/>
          </p:cNvSpPr>
          <p:nvPr>
            <p:ph type="title"/>
          </p:nvPr>
        </p:nvSpPr>
        <p:spPr>
          <a:xfrm>
            <a:off x="457200" y="174627"/>
            <a:ext cx="8229600" cy="1143000"/>
          </a:xfrm>
        </p:spPr>
        <p:txBody>
          <a:bodyPr/>
          <a:lstStyle/>
          <a:p>
            <a:r>
              <a:rPr lang="en-US" b="1" dirty="0">
                <a:solidFill>
                  <a:schemeClr val="tx2"/>
                </a:solidFill>
              </a:rPr>
              <a:t>Tips for reporting</a:t>
            </a:r>
            <a:endParaRPr lang="en-US" dirty="0"/>
          </a:p>
        </p:txBody>
      </p:sp>
      <p:sp>
        <p:nvSpPr>
          <p:cNvPr id="5" name="Segnaposto contenuto 2"/>
          <p:cNvSpPr txBox="1">
            <a:spLocks/>
          </p:cNvSpPr>
          <p:nvPr/>
        </p:nvSpPr>
        <p:spPr>
          <a:xfrm>
            <a:off x="457200" y="1600201"/>
            <a:ext cx="8229600" cy="4191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2400" dirty="0" smtClean="0">
                <a:solidFill>
                  <a:schemeClr val="tx2"/>
                </a:solidFill>
              </a:rPr>
              <a:t>Describe the defect, specifying organs outside the abdomen</a:t>
            </a:r>
          </a:p>
          <a:p>
            <a:pPr>
              <a:lnSpc>
                <a:spcPct val="120000"/>
              </a:lnSpc>
            </a:pPr>
            <a:r>
              <a:rPr lang="en-US" sz="2400" dirty="0" smtClean="0">
                <a:solidFill>
                  <a:schemeClr val="tx2"/>
                </a:solidFill>
              </a:rPr>
              <a:t>Describe the umbilical cord status, may be ruptured</a:t>
            </a:r>
          </a:p>
          <a:p>
            <a:pPr>
              <a:lnSpc>
                <a:spcPct val="120000"/>
              </a:lnSpc>
            </a:pPr>
            <a:r>
              <a:rPr lang="en-US" sz="2400" dirty="0" smtClean="0">
                <a:solidFill>
                  <a:schemeClr val="tx2"/>
                </a:solidFill>
              </a:rPr>
              <a:t>A photograph should be taken, useful for review</a:t>
            </a:r>
          </a:p>
          <a:p>
            <a:pPr>
              <a:lnSpc>
                <a:spcPct val="120000"/>
              </a:lnSpc>
            </a:pPr>
            <a:r>
              <a:rPr lang="en-US" sz="2400" dirty="0" smtClean="0">
                <a:solidFill>
                  <a:schemeClr val="tx2"/>
                </a:solidFill>
              </a:rPr>
              <a:t>Describe </a:t>
            </a:r>
            <a:r>
              <a:rPr lang="en-US" sz="2400" dirty="0">
                <a:solidFill>
                  <a:schemeClr val="tx2"/>
                </a:solidFill>
              </a:rPr>
              <a:t>additional </a:t>
            </a:r>
            <a:r>
              <a:rPr lang="en-US" sz="2400" dirty="0" smtClean="0">
                <a:solidFill>
                  <a:schemeClr val="tx2"/>
                </a:solidFill>
              </a:rPr>
              <a:t>malformations, </a:t>
            </a:r>
            <a:r>
              <a:rPr lang="en-US" sz="2400" dirty="0">
                <a:solidFill>
                  <a:schemeClr val="tx2"/>
                </a:solidFill>
              </a:rPr>
              <a:t>if </a:t>
            </a:r>
            <a:r>
              <a:rPr lang="en-US" sz="2400" dirty="0" smtClean="0">
                <a:solidFill>
                  <a:schemeClr val="tx2"/>
                </a:solidFill>
              </a:rPr>
              <a:t>present, </a:t>
            </a:r>
            <a:r>
              <a:rPr lang="en-US" sz="2400" dirty="0">
                <a:solidFill>
                  <a:schemeClr val="tx2"/>
                </a:solidFill>
              </a:rPr>
              <a:t>and procedures used to assess </a:t>
            </a:r>
            <a:r>
              <a:rPr lang="en-US" sz="2400" dirty="0" smtClean="0">
                <a:solidFill>
                  <a:schemeClr val="tx2"/>
                </a:solidFill>
              </a:rPr>
              <a:t>them</a:t>
            </a:r>
          </a:p>
          <a:p>
            <a:pPr>
              <a:lnSpc>
                <a:spcPct val="120000"/>
              </a:lnSpc>
            </a:pPr>
            <a:r>
              <a:rPr lang="en-US" sz="2400" dirty="0" smtClean="0">
                <a:solidFill>
                  <a:schemeClr val="tx2"/>
                </a:solidFill>
              </a:rPr>
              <a:t>Indicate whether a clinical geneticist was consulted</a:t>
            </a:r>
          </a:p>
        </p:txBody>
      </p:sp>
    </p:spTree>
    <p:extLst>
      <p:ext uri="{BB962C8B-B14F-4D97-AF65-F5344CB8AC3E}">
        <p14:creationId xmlns:p14="http://schemas.microsoft.com/office/powerpoint/2010/main" val="425062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edg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edg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edg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n-US" sz="1000" dirty="0">
              <a:solidFill>
                <a:schemeClr val="tx2"/>
              </a:solidFill>
              <a:latin typeface="Calibri" pitchFamily="34" charset="0"/>
              <a:cs typeface="+mn-cs"/>
            </a:endParaRPr>
          </a:p>
        </p:txBody>
      </p:sp>
      <p:sp>
        <p:nvSpPr>
          <p:cNvPr id="5" name="Titolo 1"/>
          <p:cNvSpPr>
            <a:spLocks noGrp="1"/>
          </p:cNvSpPr>
          <p:nvPr>
            <p:ph type="title"/>
          </p:nvPr>
        </p:nvSpPr>
        <p:spPr/>
        <p:txBody>
          <a:bodyPr>
            <a:normAutofit/>
          </a:bodyPr>
          <a:lstStyle/>
          <a:p>
            <a:r>
              <a:rPr lang="en-US" sz="3200" b="1" dirty="0" smtClean="0">
                <a:solidFill>
                  <a:schemeClr val="tx2"/>
                </a:solidFill>
              </a:rPr>
              <a:t>ICD-10 RCPCH List and coding of </a:t>
            </a:r>
            <a:br>
              <a:rPr lang="en-US" sz="3200" b="1" dirty="0" smtClean="0">
                <a:solidFill>
                  <a:schemeClr val="tx2"/>
                </a:solidFill>
              </a:rPr>
            </a:br>
            <a:r>
              <a:rPr lang="en-US" sz="3200" b="1" dirty="0" smtClean="0">
                <a:solidFill>
                  <a:schemeClr val="tx2"/>
                </a:solidFill>
              </a:rPr>
              <a:t>Omphalocele</a:t>
            </a:r>
          </a:p>
        </p:txBody>
      </p:sp>
      <p:sp>
        <p:nvSpPr>
          <p:cNvPr id="3" name="Segnaposto contenuto 2"/>
          <p:cNvSpPr>
            <a:spLocks noGrp="1"/>
          </p:cNvSpPr>
          <p:nvPr>
            <p:ph idx="1"/>
          </p:nvPr>
        </p:nvSpPr>
        <p:spPr/>
        <p:txBody>
          <a:bodyPr>
            <a:normAutofit fontScale="40000" lnSpcReduction="20000"/>
          </a:bodyPr>
          <a:lstStyle/>
          <a:p>
            <a:pPr>
              <a:buClr>
                <a:schemeClr val="tx2"/>
              </a:buClr>
              <a:buFont typeface="Arial" panose="020B0604020202020204" pitchFamily="34" charset="0"/>
              <a:buChar char="•"/>
            </a:pPr>
            <a:r>
              <a:rPr lang="en-US" sz="4000" b="1" dirty="0" smtClean="0">
                <a:solidFill>
                  <a:schemeClr val="tx2"/>
                </a:solidFill>
              </a:rPr>
              <a:t>Q79 Congenital malformations of the musculoskeletal system, not  </a:t>
            </a:r>
            <a:r>
              <a:rPr lang="it-IT" sz="4000" b="1" dirty="0" err="1" smtClean="0">
                <a:solidFill>
                  <a:schemeClr val="tx2"/>
                </a:solidFill>
              </a:rPr>
              <a:t>elsewhere</a:t>
            </a:r>
            <a:r>
              <a:rPr lang="it-IT" sz="4000" b="1" dirty="0" smtClean="0">
                <a:solidFill>
                  <a:schemeClr val="tx2"/>
                </a:solidFill>
              </a:rPr>
              <a:t> </a:t>
            </a:r>
            <a:r>
              <a:rPr lang="it-IT" sz="4000" b="1" dirty="0" err="1" smtClean="0">
                <a:solidFill>
                  <a:schemeClr val="tx2"/>
                </a:solidFill>
              </a:rPr>
              <a:t>classified</a:t>
            </a:r>
            <a:r>
              <a:rPr lang="it-IT" sz="4000" b="1" dirty="0" smtClean="0">
                <a:solidFill>
                  <a:schemeClr val="tx2"/>
                </a:solidFill>
              </a:rPr>
              <a:t>         </a:t>
            </a:r>
            <a:r>
              <a:rPr lang="it-IT" sz="2800" dirty="0" err="1" smtClean="0">
                <a:solidFill>
                  <a:schemeClr val="tx2"/>
                </a:solidFill>
              </a:rPr>
              <a:t>Excludes</a:t>
            </a:r>
            <a:r>
              <a:rPr lang="it-IT" sz="2800" dirty="0" smtClean="0">
                <a:solidFill>
                  <a:schemeClr val="tx2"/>
                </a:solidFill>
              </a:rPr>
              <a:t>: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sternomastoid</a:t>
            </a:r>
            <a:r>
              <a:rPr lang="it-IT" sz="2800" dirty="0" smtClean="0">
                <a:solidFill>
                  <a:schemeClr val="tx2"/>
                </a:solidFill>
              </a:rPr>
              <a:t>) </a:t>
            </a:r>
            <a:r>
              <a:rPr lang="it-IT" sz="2800" dirty="0" err="1" smtClean="0">
                <a:solidFill>
                  <a:schemeClr val="tx2"/>
                </a:solidFill>
              </a:rPr>
              <a:t>torticollis</a:t>
            </a:r>
            <a:r>
              <a:rPr lang="it-IT" sz="2800" dirty="0" smtClean="0">
                <a:solidFill>
                  <a:schemeClr val="tx2"/>
                </a:solidFill>
              </a:rPr>
              <a:t> (Q68.0)</a:t>
            </a:r>
          </a:p>
          <a:p>
            <a:pPr>
              <a:buClr>
                <a:schemeClr val="tx2"/>
              </a:buClr>
              <a:buFont typeface="Arial" panose="020B0604020202020204" pitchFamily="34" charset="0"/>
              <a:buChar char="•"/>
            </a:pPr>
            <a:r>
              <a:rPr lang="it-IT" sz="2800" dirty="0" smtClean="0">
                <a:solidFill>
                  <a:schemeClr val="tx2"/>
                </a:solidFill>
              </a:rPr>
              <a:t>Q79.0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diaphragmatic</a:t>
            </a:r>
            <a:r>
              <a:rPr lang="it-IT" sz="2800" dirty="0" smtClean="0">
                <a:solidFill>
                  <a:schemeClr val="tx2"/>
                </a:solidFill>
              </a:rPr>
              <a:t> </a:t>
            </a:r>
            <a:r>
              <a:rPr lang="it-IT" sz="2800" dirty="0" err="1" smtClean="0">
                <a:solidFill>
                  <a:schemeClr val="tx2"/>
                </a:solidFill>
              </a:rPr>
              <a:t>hernia</a:t>
            </a:r>
            <a:r>
              <a:rPr lang="it-IT" sz="2800" dirty="0" smtClean="0">
                <a:solidFill>
                  <a:schemeClr val="tx2"/>
                </a:solidFill>
              </a:rPr>
              <a:t>    </a:t>
            </a:r>
            <a:r>
              <a:rPr lang="it-IT" sz="2800" dirty="0" err="1" smtClean="0">
                <a:solidFill>
                  <a:schemeClr val="tx2"/>
                </a:solidFill>
              </a:rPr>
              <a:t>Excludes</a:t>
            </a:r>
            <a:r>
              <a:rPr lang="it-IT" sz="2800" dirty="0" smtClean="0">
                <a:solidFill>
                  <a:schemeClr val="tx2"/>
                </a:solidFill>
              </a:rPr>
              <a:t>: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hiatus</a:t>
            </a:r>
            <a:r>
              <a:rPr lang="it-IT" sz="2800" dirty="0" smtClean="0">
                <a:solidFill>
                  <a:schemeClr val="tx2"/>
                </a:solidFill>
              </a:rPr>
              <a:t> </a:t>
            </a:r>
            <a:r>
              <a:rPr lang="it-IT" sz="2800" dirty="0" err="1" smtClean="0">
                <a:solidFill>
                  <a:schemeClr val="tx2"/>
                </a:solidFill>
              </a:rPr>
              <a:t>hernia</a:t>
            </a:r>
            <a:r>
              <a:rPr lang="it-IT" sz="2800" dirty="0" smtClean="0">
                <a:solidFill>
                  <a:schemeClr val="tx2"/>
                </a:solidFill>
              </a:rPr>
              <a:t> (Q40.1)</a:t>
            </a:r>
          </a:p>
          <a:p>
            <a:pPr>
              <a:buClr>
                <a:schemeClr val="tx2"/>
              </a:buClr>
              <a:buFont typeface="Arial" panose="020B0604020202020204" pitchFamily="34" charset="0"/>
              <a:buChar char="•"/>
            </a:pPr>
            <a:r>
              <a:rPr lang="it-IT" sz="2800" dirty="0" smtClean="0">
                <a:solidFill>
                  <a:schemeClr val="tx2"/>
                </a:solidFill>
              </a:rPr>
              <a:t>Q79.00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anterior</a:t>
            </a:r>
            <a:r>
              <a:rPr lang="it-IT" sz="2800" dirty="0" smtClean="0">
                <a:solidFill>
                  <a:schemeClr val="tx2"/>
                </a:solidFill>
              </a:rPr>
              <a:t> (</a:t>
            </a:r>
            <a:r>
              <a:rPr lang="it-IT" sz="2800" dirty="0" err="1" smtClean="0">
                <a:solidFill>
                  <a:schemeClr val="tx2"/>
                </a:solidFill>
              </a:rPr>
              <a:t>foramen</a:t>
            </a:r>
            <a:r>
              <a:rPr lang="it-IT" sz="2800" dirty="0" smtClean="0">
                <a:solidFill>
                  <a:schemeClr val="tx2"/>
                </a:solidFill>
              </a:rPr>
              <a:t> of </a:t>
            </a:r>
            <a:r>
              <a:rPr lang="it-IT" sz="2800" dirty="0" err="1" smtClean="0">
                <a:solidFill>
                  <a:schemeClr val="tx2"/>
                </a:solidFill>
              </a:rPr>
              <a:t>Morgagni</a:t>
            </a:r>
            <a:r>
              <a:rPr lang="it-IT" sz="2800" dirty="0" smtClean="0">
                <a:solidFill>
                  <a:schemeClr val="tx2"/>
                </a:solidFill>
              </a:rPr>
              <a:t>) </a:t>
            </a:r>
            <a:r>
              <a:rPr lang="it-IT" sz="2800" dirty="0" err="1" smtClean="0">
                <a:solidFill>
                  <a:schemeClr val="tx2"/>
                </a:solidFill>
              </a:rPr>
              <a:t>hernia</a:t>
            </a:r>
            <a:endParaRPr lang="it-IT" sz="2800" dirty="0" smtClean="0">
              <a:solidFill>
                <a:schemeClr val="tx2"/>
              </a:solidFill>
            </a:endParaRPr>
          </a:p>
          <a:p>
            <a:pPr>
              <a:buClr>
                <a:schemeClr val="tx2"/>
              </a:buClr>
              <a:buFont typeface="Arial" panose="020B0604020202020204" pitchFamily="34" charset="0"/>
              <a:buChar char="•"/>
            </a:pPr>
            <a:r>
              <a:rPr lang="it-IT" sz="2800" dirty="0" smtClean="0">
                <a:solidFill>
                  <a:schemeClr val="tx2"/>
                </a:solidFill>
              </a:rPr>
              <a:t>Q79.01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posterolateral</a:t>
            </a:r>
            <a:r>
              <a:rPr lang="it-IT" sz="2800" dirty="0" smtClean="0">
                <a:solidFill>
                  <a:schemeClr val="tx2"/>
                </a:solidFill>
              </a:rPr>
              <a:t> (</a:t>
            </a:r>
            <a:r>
              <a:rPr lang="it-IT" sz="2800" dirty="0" err="1" smtClean="0">
                <a:solidFill>
                  <a:schemeClr val="tx2"/>
                </a:solidFill>
              </a:rPr>
              <a:t>foramen</a:t>
            </a:r>
            <a:r>
              <a:rPr lang="it-IT" sz="2800" dirty="0" smtClean="0">
                <a:solidFill>
                  <a:schemeClr val="tx2"/>
                </a:solidFill>
              </a:rPr>
              <a:t> of </a:t>
            </a:r>
            <a:r>
              <a:rPr lang="it-IT" sz="2800" dirty="0" err="1" smtClean="0">
                <a:solidFill>
                  <a:schemeClr val="tx2"/>
                </a:solidFill>
              </a:rPr>
              <a:t>Bochdalek</a:t>
            </a:r>
            <a:r>
              <a:rPr lang="it-IT" sz="2800" dirty="0" smtClean="0">
                <a:solidFill>
                  <a:schemeClr val="tx2"/>
                </a:solidFill>
              </a:rPr>
              <a:t>) </a:t>
            </a:r>
            <a:r>
              <a:rPr lang="it-IT" sz="2800" dirty="0" err="1" smtClean="0">
                <a:solidFill>
                  <a:schemeClr val="tx2"/>
                </a:solidFill>
              </a:rPr>
              <a:t>hernia</a:t>
            </a:r>
            <a:endParaRPr lang="it-IT" sz="2800" dirty="0" smtClean="0">
              <a:solidFill>
                <a:schemeClr val="tx2"/>
              </a:solidFill>
            </a:endParaRPr>
          </a:p>
          <a:p>
            <a:pPr>
              <a:buClr>
                <a:schemeClr val="tx2"/>
              </a:buClr>
              <a:buFont typeface="Arial" panose="020B0604020202020204" pitchFamily="34" charset="0"/>
              <a:buChar char="•"/>
            </a:pPr>
            <a:r>
              <a:rPr lang="en-US" sz="2800" dirty="0" smtClean="0">
                <a:solidFill>
                  <a:schemeClr val="tx2"/>
                </a:solidFill>
              </a:rPr>
              <a:t>Q79.1 Other congenital malformations of diaphragm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malformation</a:t>
            </a:r>
            <a:r>
              <a:rPr lang="it-IT" sz="2800" dirty="0" smtClean="0">
                <a:solidFill>
                  <a:schemeClr val="tx2"/>
                </a:solidFill>
              </a:rPr>
              <a:t> of </a:t>
            </a:r>
            <a:r>
              <a:rPr lang="it-IT" sz="2800" dirty="0" err="1" smtClean="0">
                <a:solidFill>
                  <a:schemeClr val="tx2"/>
                </a:solidFill>
              </a:rPr>
              <a:t>diaphragm</a:t>
            </a:r>
            <a:r>
              <a:rPr lang="it-IT" sz="2800" dirty="0" smtClean="0">
                <a:solidFill>
                  <a:schemeClr val="tx2"/>
                </a:solidFill>
              </a:rPr>
              <a:t> NOS</a:t>
            </a:r>
          </a:p>
          <a:p>
            <a:pPr>
              <a:buClr>
                <a:schemeClr val="tx2"/>
              </a:buClr>
              <a:buFont typeface="Arial" panose="020B0604020202020204" pitchFamily="34" charset="0"/>
              <a:buChar char="•"/>
            </a:pPr>
            <a:r>
              <a:rPr lang="en-US" sz="2800" dirty="0" smtClean="0">
                <a:solidFill>
                  <a:schemeClr val="tx2"/>
                </a:solidFill>
              </a:rPr>
              <a:t>Q79.10 Congenital </a:t>
            </a:r>
            <a:r>
              <a:rPr lang="en-US" sz="2800" dirty="0" err="1" smtClean="0">
                <a:solidFill>
                  <a:schemeClr val="tx2"/>
                </a:solidFill>
              </a:rPr>
              <a:t>eventration</a:t>
            </a:r>
            <a:r>
              <a:rPr lang="en-US" sz="2800" dirty="0" smtClean="0">
                <a:solidFill>
                  <a:schemeClr val="tx2"/>
                </a:solidFill>
              </a:rPr>
              <a:t> of diaphragm</a:t>
            </a:r>
          </a:p>
          <a:p>
            <a:pPr>
              <a:buClr>
                <a:schemeClr val="tx2"/>
              </a:buClr>
              <a:buFont typeface="Arial" panose="020B0604020202020204" pitchFamily="34" charset="0"/>
              <a:buChar char="•"/>
            </a:pPr>
            <a:r>
              <a:rPr lang="it-IT" sz="2800" dirty="0" smtClean="0">
                <a:solidFill>
                  <a:schemeClr val="tx2"/>
                </a:solidFill>
              </a:rPr>
              <a:t>Q79.11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absent</a:t>
            </a:r>
            <a:r>
              <a:rPr lang="it-IT" sz="2800" dirty="0" smtClean="0">
                <a:solidFill>
                  <a:schemeClr val="tx2"/>
                </a:solidFill>
              </a:rPr>
              <a:t> </a:t>
            </a:r>
            <a:r>
              <a:rPr lang="it-IT" sz="2800" dirty="0" err="1" smtClean="0">
                <a:solidFill>
                  <a:schemeClr val="tx2"/>
                </a:solidFill>
              </a:rPr>
              <a:t>hemidiaphragm</a:t>
            </a:r>
            <a:r>
              <a:rPr lang="it-IT" sz="2800" dirty="0" smtClean="0">
                <a:solidFill>
                  <a:schemeClr val="tx2"/>
                </a:solidFill>
              </a:rPr>
              <a:t>, (</a:t>
            </a:r>
            <a:r>
              <a:rPr lang="it-IT" sz="2800" dirty="0" err="1" smtClean="0">
                <a:solidFill>
                  <a:schemeClr val="tx2"/>
                </a:solidFill>
              </a:rPr>
              <a:t>unilateral</a:t>
            </a:r>
            <a:r>
              <a:rPr lang="it-IT" sz="2800" dirty="0" smtClean="0">
                <a:solidFill>
                  <a:schemeClr val="tx2"/>
                </a:solidFill>
              </a:rPr>
              <a:t>)</a:t>
            </a:r>
          </a:p>
          <a:p>
            <a:pPr>
              <a:buClr>
                <a:schemeClr val="tx2"/>
              </a:buClr>
              <a:buFont typeface="Arial" panose="020B0604020202020204" pitchFamily="34" charset="0"/>
              <a:buChar char="•"/>
            </a:pPr>
            <a:r>
              <a:rPr lang="it-IT" sz="2800" dirty="0" smtClean="0">
                <a:solidFill>
                  <a:schemeClr val="tx2"/>
                </a:solidFill>
              </a:rPr>
              <a:t>Q79.12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absent</a:t>
            </a:r>
            <a:r>
              <a:rPr lang="it-IT" sz="2800" dirty="0" smtClean="0">
                <a:solidFill>
                  <a:schemeClr val="tx2"/>
                </a:solidFill>
              </a:rPr>
              <a:t> </a:t>
            </a:r>
            <a:r>
              <a:rPr lang="it-IT" sz="2800" dirty="0" err="1" smtClean="0">
                <a:solidFill>
                  <a:schemeClr val="tx2"/>
                </a:solidFill>
              </a:rPr>
              <a:t>diaphragm</a:t>
            </a:r>
            <a:r>
              <a:rPr lang="it-IT" sz="2800" dirty="0" smtClean="0">
                <a:solidFill>
                  <a:schemeClr val="tx2"/>
                </a:solidFill>
              </a:rPr>
              <a:t>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absent</a:t>
            </a:r>
            <a:r>
              <a:rPr lang="it-IT" sz="2800" dirty="0" smtClean="0">
                <a:solidFill>
                  <a:schemeClr val="tx2"/>
                </a:solidFill>
              </a:rPr>
              <a:t> </a:t>
            </a:r>
            <a:r>
              <a:rPr lang="it-IT" sz="2800" dirty="0" err="1" smtClean="0">
                <a:solidFill>
                  <a:schemeClr val="tx2"/>
                </a:solidFill>
              </a:rPr>
              <a:t>hemidiaphragm</a:t>
            </a:r>
            <a:r>
              <a:rPr lang="it-IT" sz="2800" dirty="0" smtClean="0">
                <a:solidFill>
                  <a:schemeClr val="tx2"/>
                </a:solidFill>
              </a:rPr>
              <a:t>, </a:t>
            </a:r>
            <a:r>
              <a:rPr lang="it-IT" sz="2800" dirty="0" err="1" smtClean="0">
                <a:solidFill>
                  <a:schemeClr val="tx2"/>
                </a:solidFill>
              </a:rPr>
              <a:t>bilateral</a:t>
            </a:r>
            <a:endParaRPr lang="it-IT" sz="2800" dirty="0" smtClean="0">
              <a:solidFill>
                <a:schemeClr val="tx2"/>
              </a:solidFill>
            </a:endParaRPr>
          </a:p>
          <a:p>
            <a:pPr>
              <a:buClr>
                <a:schemeClr val="tx2"/>
              </a:buClr>
              <a:buFont typeface="Arial" panose="020B0604020202020204" pitchFamily="34" charset="0"/>
              <a:buChar char="•"/>
            </a:pPr>
            <a:endParaRPr lang="it-IT" sz="2800" dirty="0" smtClean="0">
              <a:solidFill>
                <a:schemeClr val="tx2"/>
              </a:solidFill>
            </a:endParaRPr>
          </a:p>
          <a:p>
            <a:pPr>
              <a:buClr>
                <a:schemeClr val="tx2"/>
              </a:buClr>
              <a:buFont typeface="Arial" panose="020B0604020202020204" pitchFamily="34" charset="0"/>
              <a:buChar char="•"/>
            </a:pPr>
            <a:r>
              <a:rPr lang="it-IT" sz="3500" b="1" dirty="0" smtClean="0">
                <a:solidFill>
                  <a:schemeClr val="tx2"/>
                </a:solidFill>
              </a:rPr>
              <a:t>Q79.2 </a:t>
            </a:r>
            <a:r>
              <a:rPr lang="it-IT" sz="3500" b="1" dirty="0" err="1" smtClean="0">
                <a:solidFill>
                  <a:schemeClr val="tx2"/>
                </a:solidFill>
              </a:rPr>
              <a:t>Exomphalos</a:t>
            </a:r>
            <a:r>
              <a:rPr lang="it-IT" sz="3500" b="1" dirty="0" smtClean="0">
                <a:solidFill>
                  <a:schemeClr val="tx2"/>
                </a:solidFill>
              </a:rPr>
              <a:t> </a:t>
            </a:r>
            <a:r>
              <a:rPr lang="it-IT" sz="3500" b="1" dirty="0" err="1" smtClean="0">
                <a:solidFill>
                  <a:schemeClr val="tx2"/>
                </a:solidFill>
              </a:rPr>
              <a:t>Omphalocele</a:t>
            </a:r>
            <a:r>
              <a:rPr lang="it-IT" sz="3500" b="1" dirty="0" smtClean="0">
                <a:solidFill>
                  <a:schemeClr val="tx2"/>
                </a:solidFill>
              </a:rPr>
              <a:t>    </a:t>
            </a:r>
            <a:r>
              <a:rPr lang="it-IT" sz="2800" dirty="0" err="1" smtClean="0">
                <a:solidFill>
                  <a:schemeClr val="tx2"/>
                </a:solidFill>
              </a:rPr>
              <a:t>Excludes</a:t>
            </a:r>
            <a:r>
              <a:rPr lang="it-IT" sz="2800" dirty="0" smtClean="0">
                <a:solidFill>
                  <a:schemeClr val="tx2"/>
                </a:solidFill>
              </a:rPr>
              <a:t>: </a:t>
            </a:r>
            <a:r>
              <a:rPr lang="it-IT" sz="2800" dirty="0" err="1" smtClean="0">
                <a:solidFill>
                  <a:schemeClr val="tx2"/>
                </a:solidFill>
              </a:rPr>
              <a:t>umbilical</a:t>
            </a:r>
            <a:r>
              <a:rPr lang="it-IT" sz="2800" dirty="0" smtClean="0">
                <a:solidFill>
                  <a:schemeClr val="tx2"/>
                </a:solidFill>
              </a:rPr>
              <a:t> </a:t>
            </a:r>
            <a:r>
              <a:rPr lang="it-IT" sz="2800" dirty="0" err="1" smtClean="0">
                <a:solidFill>
                  <a:schemeClr val="tx2"/>
                </a:solidFill>
              </a:rPr>
              <a:t>hernia</a:t>
            </a:r>
            <a:r>
              <a:rPr lang="it-IT" sz="2800" dirty="0" smtClean="0">
                <a:solidFill>
                  <a:schemeClr val="tx2"/>
                </a:solidFill>
              </a:rPr>
              <a:t> (K42.-)</a:t>
            </a:r>
          </a:p>
          <a:p>
            <a:pPr>
              <a:buClr>
                <a:schemeClr val="tx2"/>
              </a:buClr>
              <a:buFont typeface="Arial" panose="020B0604020202020204" pitchFamily="34" charset="0"/>
              <a:buChar char="•"/>
            </a:pPr>
            <a:r>
              <a:rPr lang="it-IT" sz="3500" dirty="0" smtClean="0">
                <a:solidFill>
                  <a:schemeClr val="tx2"/>
                </a:solidFill>
              </a:rPr>
              <a:t>Q79.3 </a:t>
            </a:r>
            <a:r>
              <a:rPr lang="it-IT" sz="3500" dirty="0" err="1" smtClean="0">
                <a:solidFill>
                  <a:schemeClr val="tx2"/>
                </a:solidFill>
              </a:rPr>
              <a:t>Gastroschisis</a:t>
            </a:r>
            <a:endParaRPr lang="it-IT" sz="3500" dirty="0" smtClean="0">
              <a:solidFill>
                <a:schemeClr val="tx2"/>
              </a:solidFill>
            </a:endParaRPr>
          </a:p>
          <a:p>
            <a:pPr>
              <a:buClr>
                <a:schemeClr val="tx2"/>
              </a:buClr>
              <a:buFont typeface="Arial" panose="020B0604020202020204" pitchFamily="34" charset="0"/>
              <a:buChar char="•"/>
            </a:pPr>
            <a:r>
              <a:rPr lang="it-IT" sz="2800" dirty="0" smtClean="0">
                <a:solidFill>
                  <a:schemeClr val="tx2"/>
                </a:solidFill>
              </a:rPr>
              <a:t>Q79.4 </a:t>
            </a:r>
            <a:r>
              <a:rPr lang="it-IT" sz="2800" dirty="0" err="1" smtClean="0">
                <a:solidFill>
                  <a:schemeClr val="tx2"/>
                </a:solidFill>
              </a:rPr>
              <a:t>Prune</a:t>
            </a:r>
            <a:r>
              <a:rPr lang="it-IT" sz="2800" dirty="0" smtClean="0">
                <a:solidFill>
                  <a:schemeClr val="tx2"/>
                </a:solidFill>
              </a:rPr>
              <a:t> </a:t>
            </a:r>
            <a:r>
              <a:rPr lang="it-IT" sz="2800" dirty="0" err="1" smtClean="0">
                <a:solidFill>
                  <a:schemeClr val="tx2"/>
                </a:solidFill>
              </a:rPr>
              <a:t>belly</a:t>
            </a:r>
            <a:r>
              <a:rPr lang="it-IT" sz="2800" dirty="0" smtClean="0">
                <a:solidFill>
                  <a:schemeClr val="tx2"/>
                </a:solidFill>
              </a:rPr>
              <a:t> </a:t>
            </a:r>
            <a:r>
              <a:rPr lang="it-IT" sz="2800" dirty="0" err="1" smtClean="0">
                <a:solidFill>
                  <a:schemeClr val="tx2"/>
                </a:solidFill>
              </a:rPr>
              <a:t>syndrome</a:t>
            </a:r>
            <a:endParaRPr lang="it-IT" sz="2800" dirty="0" smtClean="0">
              <a:solidFill>
                <a:schemeClr val="tx2"/>
              </a:solidFill>
            </a:endParaRPr>
          </a:p>
          <a:p>
            <a:pPr>
              <a:buClr>
                <a:schemeClr val="tx2"/>
              </a:buClr>
              <a:buFont typeface="Arial" panose="020B0604020202020204" pitchFamily="34" charset="0"/>
              <a:buChar char="•"/>
            </a:pPr>
            <a:r>
              <a:rPr lang="en-US" sz="3500" i="1" dirty="0" smtClean="0">
                <a:solidFill>
                  <a:schemeClr val="tx2"/>
                </a:solidFill>
              </a:rPr>
              <a:t>Q79.5 Other congenital malformations of abdominal wall     </a:t>
            </a:r>
            <a:r>
              <a:rPr lang="it-IT" sz="2800" dirty="0" err="1" smtClean="0">
                <a:solidFill>
                  <a:schemeClr val="tx2"/>
                </a:solidFill>
              </a:rPr>
              <a:t>Excludes</a:t>
            </a:r>
            <a:r>
              <a:rPr lang="it-IT" sz="2800" dirty="0" smtClean="0">
                <a:solidFill>
                  <a:schemeClr val="tx2"/>
                </a:solidFill>
              </a:rPr>
              <a:t>: </a:t>
            </a:r>
            <a:r>
              <a:rPr lang="it-IT" sz="2800" dirty="0" err="1" smtClean="0">
                <a:solidFill>
                  <a:schemeClr val="tx2"/>
                </a:solidFill>
              </a:rPr>
              <a:t>umbilical</a:t>
            </a:r>
            <a:r>
              <a:rPr lang="it-IT" sz="2800" dirty="0" smtClean="0">
                <a:solidFill>
                  <a:schemeClr val="tx2"/>
                </a:solidFill>
              </a:rPr>
              <a:t> </a:t>
            </a:r>
            <a:r>
              <a:rPr lang="it-IT" sz="2800" dirty="0" err="1" smtClean="0">
                <a:solidFill>
                  <a:schemeClr val="tx2"/>
                </a:solidFill>
              </a:rPr>
              <a:t>hernia</a:t>
            </a:r>
            <a:r>
              <a:rPr lang="it-IT" sz="2800" dirty="0" smtClean="0">
                <a:solidFill>
                  <a:schemeClr val="tx2"/>
                </a:solidFill>
              </a:rPr>
              <a:t> (K42.-)</a:t>
            </a:r>
          </a:p>
          <a:p>
            <a:pPr>
              <a:buClr>
                <a:schemeClr val="tx2"/>
              </a:buClr>
              <a:buFont typeface="Arial" panose="020B0604020202020204" pitchFamily="34" charset="0"/>
              <a:buChar char="•"/>
            </a:pPr>
            <a:endParaRPr lang="it-IT" sz="2800" dirty="0" smtClean="0">
              <a:solidFill>
                <a:schemeClr val="tx2"/>
              </a:solidFill>
            </a:endParaRPr>
          </a:p>
          <a:p>
            <a:pPr>
              <a:buClr>
                <a:schemeClr val="tx2"/>
              </a:buClr>
              <a:buFont typeface="Arial" panose="020B0604020202020204" pitchFamily="34" charset="0"/>
              <a:buChar char="•"/>
            </a:pPr>
            <a:r>
              <a:rPr lang="it-IT" sz="2800" dirty="0" smtClean="0">
                <a:solidFill>
                  <a:schemeClr val="tx2"/>
                </a:solidFill>
              </a:rPr>
              <a:t>Q79.6 </a:t>
            </a:r>
            <a:r>
              <a:rPr lang="it-IT" sz="2800" dirty="0" err="1" smtClean="0">
                <a:solidFill>
                  <a:schemeClr val="tx2"/>
                </a:solidFill>
              </a:rPr>
              <a:t>Ehlers-Danlos</a:t>
            </a:r>
            <a:r>
              <a:rPr lang="it-IT" sz="2800" dirty="0" smtClean="0">
                <a:solidFill>
                  <a:schemeClr val="tx2"/>
                </a:solidFill>
              </a:rPr>
              <a:t> </a:t>
            </a:r>
            <a:r>
              <a:rPr lang="it-IT" sz="2800" dirty="0" err="1" smtClean="0">
                <a:solidFill>
                  <a:schemeClr val="tx2"/>
                </a:solidFill>
              </a:rPr>
              <a:t>syndrome</a:t>
            </a:r>
            <a:endParaRPr lang="it-IT" sz="2800" dirty="0" smtClean="0">
              <a:solidFill>
                <a:schemeClr val="tx2"/>
              </a:solidFill>
            </a:endParaRPr>
          </a:p>
          <a:p>
            <a:pPr>
              <a:buClr>
                <a:schemeClr val="tx2"/>
              </a:buClr>
              <a:buFont typeface="Arial" panose="020B0604020202020204" pitchFamily="34" charset="0"/>
              <a:buChar char="•"/>
            </a:pPr>
            <a:r>
              <a:rPr lang="en-US" sz="2800" dirty="0" smtClean="0">
                <a:solidFill>
                  <a:schemeClr val="tx2"/>
                </a:solidFill>
              </a:rPr>
              <a:t>Q79.8 Other congenital malformations of the musculoskeletal system    </a:t>
            </a:r>
            <a:r>
              <a:rPr lang="it-IT" sz="2800" dirty="0" err="1" smtClean="0">
                <a:solidFill>
                  <a:schemeClr val="tx2"/>
                </a:solidFill>
              </a:rPr>
              <a:t>Accessory</a:t>
            </a:r>
            <a:r>
              <a:rPr lang="it-IT" sz="2800" dirty="0" smtClean="0">
                <a:solidFill>
                  <a:schemeClr val="tx2"/>
                </a:solidFill>
              </a:rPr>
              <a:t> </a:t>
            </a:r>
            <a:r>
              <a:rPr lang="it-IT" sz="2800" dirty="0" err="1" smtClean="0">
                <a:solidFill>
                  <a:schemeClr val="tx2"/>
                </a:solidFill>
              </a:rPr>
              <a:t>muscle</a:t>
            </a:r>
            <a:r>
              <a:rPr lang="it-IT" sz="2800" dirty="0" smtClean="0">
                <a:solidFill>
                  <a:schemeClr val="tx2"/>
                </a:solidFill>
              </a:rPr>
              <a:t>      </a:t>
            </a:r>
            <a:r>
              <a:rPr lang="it-IT" sz="2800" dirty="0" err="1" smtClean="0">
                <a:solidFill>
                  <a:schemeClr val="tx2"/>
                </a:solidFill>
              </a:rPr>
              <a:t>Popliteal</a:t>
            </a:r>
            <a:r>
              <a:rPr lang="it-IT" sz="2800" dirty="0" smtClean="0">
                <a:solidFill>
                  <a:schemeClr val="tx2"/>
                </a:solidFill>
              </a:rPr>
              <a:t> web </a:t>
            </a:r>
            <a:r>
              <a:rPr lang="it-IT" sz="2800" dirty="0" err="1" smtClean="0">
                <a:solidFill>
                  <a:schemeClr val="tx2"/>
                </a:solidFill>
              </a:rPr>
              <a:t>syndrome</a:t>
            </a:r>
            <a:r>
              <a:rPr lang="it-IT" sz="2800" dirty="0" smtClean="0">
                <a:solidFill>
                  <a:schemeClr val="tx2"/>
                </a:solidFill>
              </a:rPr>
              <a:t>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shortening</a:t>
            </a:r>
            <a:r>
              <a:rPr lang="it-IT" sz="2800" dirty="0" smtClean="0">
                <a:solidFill>
                  <a:schemeClr val="tx2"/>
                </a:solidFill>
              </a:rPr>
              <a:t> of </a:t>
            </a:r>
            <a:r>
              <a:rPr lang="it-IT" sz="2800" dirty="0" err="1" smtClean="0">
                <a:solidFill>
                  <a:schemeClr val="tx2"/>
                </a:solidFill>
              </a:rPr>
              <a:t>tendon</a:t>
            </a:r>
            <a:r>
              <a:rPr lang="it-IT" sz="2800" dirty="0" smtClean="0">
                <a:solidFill>
                  <a:schemeClr val="tx2"/>
                </a:solidFill>
              </a:rPr>
              <a:t>    </a:t>
            </a:r>
            <a:r>
              <a:rPr lang="it-IT" sz="2800" dirty="0" err="1" smtClean="0">
                <a:solidFill>
                  <a:schemeClr val="tx2"/>
                </a:solidFill>
              </a:rPr>
              <a:t>Excludes</a:t>
            </a:r>
            <a:r>
              <a:rPr lang="it-IT" sz="2800" dirty="0" smtClean="0">
                <a:solidFill>
                  <a:schemeClr val="tx2"/>
                </a:solidFill>
              </a:rPr>
              <a:t>: </a:t>
            </a:r>
            <a:r>
              <a:rPr lang="it-IT" sz="2800" dirty="0" err="1" smtClean="0">
                <a:solidFill>
                  <a:schemeClr val="tx2"/>
                </a:solidFill>
              </a:rPr>
              <a:t>achilles</a:t>
            </a:r>
            <a:r>
              <a:rPr lang="it-IT" sz="2800" dirty="0" smtClean="0">
                <a:solidFill>
                  <a:schemeClr val="tx2"/>
                </a:solidFill>
              </a:rPr>
              <a:t> </a:t>
            </a:r>
            <a:r>
              <a:rPr lang="it-IT" sz="2800" dirty="0" err="1" smtClean="0">
                <a:solidFill>
                  <a:schemeClr val="tx2"/>
                </a:solidFill>
              </a:rPr>
              <a:t>tendon</a:t>
            </a:r>
            <a:r>
              <a:rPr lang="it-IT" sz="2800" dirty="0" smtClean="0">
                <a:solidFill>
                  <a:schemeClr val="tx2"/>
                </a:solidFill>
              </a:rPr>
              <a:t> (Q66.81)</a:t>
            </a:r>
          </a:p>
          <a:p>
            <a:pPr>
              <a:buClr>
                <a:schemeClr val="tx2"/>
              </a:buClr>
              <a:buFont typeface="Arial" panose="020B0604020202020204" pitchFamily="34" charset="0"/>
              <a:buChar char="•"/>
            </a:pPr>
            <a:endParaRPr lang="it-IT" sz="2800" dirty="0" smtClean="0">
              <a:solidFill>
                <a:schemeClr val="tx2"/>
              </a:solidFill>
            </a:endParaRPr>
          </a:p>
          <a:p>
            <a:pPr>
              <a:buClr>
                <a:schemeClr val="tx2"/>
              </a:buClr>
              <a:buFont typeface="Arial" panose="020B0604020202020204" pitchFamily="34" charset="0"/>
              <a:buChar char="•"/>
            </a:pPr>
            <a:r>
              <a:rPr lang="it-IT" sz="2800" dirty="0" smtClean="0">
                <a:solidFill>
                  <a:schemeClr val="tx2"/>
                </a:solidFill>
              </a:rPr>
              <a:t>Q79.80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constriction</a:t>
            </a:r>
            <a:r>
              <a:rPr lang="it-IT" sz="2800" dirty="0" smtClean="0">
                <a:solidFill>
                  <a:schemeClr val="tx2"/>
                </a:solidFill>
              </a:rPr>
              <a:t> </a:t>
            </a:r>
            <a:r>
              <a:rPr lang="it-IT" sz="2800" dirty="0" err="1" smtClean="0">
                <a:solidFill>
                  <a:schemeClr val="tx2"/>
                </a:solidFill>
              </a:rPr>
              <a:t>bands</a:t>
            </a:r>
            <a:r>
              <a:rPr lang="it-IT" sz="2800" dirty="0" smtClean="0">
                <a:solidFill>
                  <a:schemeClr val="tx2"/>
                </a:solidFill>
              </a:rPr>
              <a:t> </a:t>
            </a:r>
          </a:p>
          <a:p>
            <a:pPr>
              <a:buClr>
                <a:schemeClr val="tx2"/>
              </a:buClr>
              <a:buFont typeface="Arial" panose="020B0604020202020204" pitchFamily="34" charset="0"/>
              <a:buChar char="•"/>
            </a:pPr>
            <a:r>
              <a:rPr lang="en-US" sz="2800" dirty="0" smtClean="0">
                <a:solidFill>
                  <a:schemeClr val="tx2"/>
                </a:solidFill>
              </a:rPr>
              <a:t>Q79.81 Absence of muscle and/or tendon</a:t>
            </a:r>
          </a:p>
          <a:p>
            <a:pPr>
              <a:buClr>
                <a:schemeClr val="tx2"/>
              </a:buClr>
              <a:buFont typeface="Arial" panose="020B0604020202020204" pitchFamily="34" charset="0"/>
              <a:buChar char="•"/>
            </a:pPr>
            <a:r>
              <a:rPr lang="it-IT" sz="2800" dirty="0" smtClean="0">
                <a:solidFill>
                  <a:schemeClr val="tx2"/>
                </a:solidFill>
              </a:rPr>
              <a:t>Q79.82 </a:t>
            </a:r>
            <a:r>
              <a:rPr lang="it-IT" sz="2800" dirty="0" err="1" smtClean="0">
                <a:solidFill>
                  <a:schemeClr val="tx2"/>
                </a:solidFill>
              </a:rPr>
              <a:t>Poland</a:t>
            </a:r>
            <a:r>
              <a:rPr lang="it-IT" sz="2800" dirty="0" smtClean="0">
                <a:solidFill>
                  <a:schemeClr val="tx2"/>
                </a:solidFill>
              </a:rPr>
              <a:t>'s </a:t>
            </a:r>
            <a:r>
              <a:rPr lang="it-IT" sz="2800" dirty="0" err="1" smtClean="0">
                <a:solidFill>
                  <a:schemeClr val="tx2"/>
                </a:solidFill>
              </a:rPr>
              <a:t>anomaly</a:t>
            </a:r>
            <a:r>
              <a:rPr lang="it-IT" sz="2800" dirty="0" smtClean="0">
                <a:solidFill>
                  <a:schemeClr val="tx2"/>
                </a:solidFill>
              </a:rPr>
              <a:t> [</a:t>
            </a:r>
            <a:r>
              <a:rPr lang="it-IT" sz="2800" dirty="0" err="1" smtClean="0">
                <a:solidFill>
                  <a:schemeClr val="tx2"/>
                </a:solidFill>
              </a:rPr>
              <a:t>syndrome</a:t>
            </a:r>
            <a:r>
              <a:rPr lang="it-IT" sz="2800" dirty="0" smtClean="0">
                <a:solidFill>
                  <a:schemeClr val="tx2"/>
                </a:solidFill>
              </a:rPr>
              <a:t>]</a:t>
            </a:r>
          </a:p>
          <a:p>
            <a:pPr>
              <a:buClr>
                <a:schemeClr val="tx2"/>
              </a:buClr>
              <a:buFont typeface="Arial" panose="020B0604020202020204" pitchFamily="34" charset="0"/>
              <a:buChar char="•"/>
            </a:pPr>
            <a:r>
              <a:rPr lang="en-US" sz="2800" dirty="0" smtClean="0">
                <a:solidFill>
                  <a:schemeClr val="tx2"/>
                </a:solidFill>
              </a:rPr>
              <a:t>Q79.9 Congenital malformation of musculoskeletal system, unspecified    </a:t>
            </a:r>
            <a:r>
              <a:rPr lang="it-IT" sz="2800" dirty="0" err="1" smtClean="0">
                <a:solidFill>
                  <a:schemeClr val="tx2"/>
                </a:solidFill>
              </a:rPr>
              <a:t>Congenital</a:t>
            </a:r>
            <a:r>
              <a:rPr lang="it-IT" sz="2800" dirty="0" smtClean="0">
                <a:solidFill>
                  <a:schemeClr val="tx2"/>
                </a:solidFill>
              </a:rPr>
              <a:t>:    .</a:t>
            </a:r>
            <a:r>
              <a:rPr lang="it-IT" sz="2800" dirty="0" err="1" smtClean="0">
                <a:solidFill>
                  <a:schemeClr val="tx2"/>
                </a:solidFill>
              </a:rPr>
              <a:t>anomaly</a:t>
            </a:r>
            <a:r>
              <a:rPr lang="it-IT" sz="2800" dirty="0" smtClean="0">
                <a:solidFill>
                  <a:schemeClr val="tx2"/>
                </a:solidFill>
              </a:rPr>
              <a:t> NOS }  .</a:t>
            </a:r>
            <a:r>
              <a:rPr lang="it-IT" sz="2800" dirty="0" err="1" smtClean="0">
                <a:solidFill>
                  <a:schemeClr val="tx2"/>
                </a:solidFill>
              </a:rPr>
              <a:t>deformity</a:t>
            </a:r>
            <a:r>
              <a:rPr lang="it-IT" sz="2800" dirty="0" smtClean="0">
                <a:solidFill>
                  <a:schemeClr val="tx2"/>
                </a:solidFill>
              </a:rPr>
              <a:t> NOS} of </a:t>
            </a:r>
            <a:r>
              <a:rPr lang="it-IT" sz="2800" dirty="0" err="1" smtClean="0">
                <a:solidFill>
                  <a:schemeClr val="tx2"/>
                </a:solidFill>
              </a:rPr>
              <a:t>musculoskeletal</a:t>
            </a:r>
            <a:r>
              <a:rPr lang="it-IT" sz="2800" dirty="0" smtClean="0">
                <a:solidFill>
                  <a:schemeClr val="tx2"/>
                </a:solidFill>
              </a:rPr>
              <a:t> system NOS  </a:t>
            </a:r>
            <a:r>
              <a:rPr lang="en-US" sz="2800" dirty="0" smtClean="0">
                <a:solidFill>
                  <a:schemeClr val="tx2"/>
                </a:solidFill>
              </a:rPr>
              <a:t>Unspecified anomalies of muscle, tendon, bones,  </a:t>
            </a:r>
            <a:r>
              <a:rPr lang="it-IT" sz="2800" dirty="0" err="1" smtClean="0">
                <a:solidFill>
                  <a:schemeClr val="tx2"/>
                </a:solidFill>
              </a:rPr>
              <a:t>cartilage</a:t>
            </a:r>
            <a:r>
              <a:rPr lang="it-IT" sz="2800" dirty="0" smtClean="0">
                <a:solidFill>
                  <a:schemeClr val="tx2"/>
                </a:solidFill>
              </a:rPr>
              <a:t> or </a:t>
            </a:r>
            <a:r>
              <a:rPr lang="it-IT" sz="2800" dirty="0" err="1" smtClean="0">
                <a:solidFill>
                  <a:schemeClr val="tx2"/>
                </a:solidFill>
              </a:rPr>
              <a:t>connective</a:t>
            </a:r>
            <a:r>
              <a:rPr lang="it-IT" sz="2800" dirty="0" smtClean="0">
                <a:solidFill>
                  <a:schemeClr val="tx2"/>
                </a:solidFill>
              </a:rPr>
              <a:t> </a:t>
            </a:r>
            <a:r>
              <a:rPr lang="it-IT" sz="2800" dirty="0" err="1" smtClean="0">
                <a:solidFill>
                  <a:schemeClr val="tx2"/>
                </a:solidFill>
              </a:rPr>
              <a:t>tissue</a:t>
            </a:r>
            <a:endParaRPr lang="en-US" sz="25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Omphalocele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n-US" sz="1000" dirty="0">
              <a:solidFill>
                <a:schemeClr val="tx2"/>
              </a:solidFill>
              <a:latin typeface="Calibri" pitchFamily="34" charset="0"/>
              <a:cs typeface="+mn-cs"/>
            </a:endParaRPr>
          </a:p>
        </p:txBody>
      </p:sp>
      <p:sp>
        <p:nvSpPr>
          <p:cNvPr id="2" name="Title 1"/>
          <p:cNvSpPr>
            <a:spLocks noGrp="1"/>
          </p:cNvSpPr>
          <p:nvPr>
            <p:ph type="title"/>
          </p:nvPr>
        </p:nvSpPr>
        <p:spPr>
          <a:xfrm>
            <a:off x="440365" y="-325914"/>
            <a:ext cx="8229600" cy="1143000"/>
          </a:xfrm>
        </p:spPr>
        <p:txBody>
          <a:bodyPr/>
          <a:lstStyle/>
          <a:p>
            <a:r>
              <a:rPr lang="it-IT" dirty="0">
                <a:solidFill>
                  <a:schemeClr val="tx2"/>
                </a:solidFill>
              </a:rPr>
              <a:t>Pentalogy of Cantrell</a:t>
            </a:r>
            <a:endParaRPr lang="en-US" dirty="0"/>
          </a:p>
        </p:txBody>
      </p:sp>
      <p:sp>
        <p:nvSpPr>
          <p:cNvPr id="10" name="Rettangolo 5"/>
          <p:cNvSpPr/>
          <p:nvPr/>
        </p:nvSpPr>
        <p:spPr>
          <a:xfrm>
            <a:off x="267755" y="987582"/>
            <a:ext cx="8419045" cy="3416320"/>
          </a:xfrm>
          <a:prstGeom prst="rect">
            <a:avLst/>
          </a:prstGeom>
          <a:ln>
            <a:noFill/>
          </a:ln>
        </p:spPr>
        <p:txBody>
          <a:bodyPr wrap="square">
            <a:spAutoFit/>
          </a:bodyPr>
          <a:lstStyle/>
          <a:p>
            <a:r>
              <a:rPr lang="en-US" sz="2400" dirty="0" smtClean="0">
                <a:solidFill>
                  <a:schemeClr val="tx2"/>
                </a:solidFill>
              </a:rPr>
              <a:t>Upper midline abdominal wall abnormality</a:t>
            </a:r>
          </a:p>
          <a:p>
            <a:endParaRPr lang="en-US" sz="2400" dirty="0" smtClean="0">
              <a:solidFill>
                <a:schemeClr val="tx2"/>
              </a:solidFill>
            </a:endParaRPr>
          </a:p>
          <a:p>
            <a:r>
              <a:rPr lang="en-US" sz="2400" dirty="0" smtClean="0">
                <a:solidFill>
                  <a:schemeClr val="tx2"/>
                </a:solidFill>
              </a:rPr>
              <a:t>Lower sternal defect </a:t>
            </a:r>
          </a:p>
          <a:p>
            <a:endParaRPr lang="en-US" sz="2400" dirty="0" smtClean="0">
              <a:solidFill>
                <a:schemeClr val="tx2"/>
              </a:solidFill>
            </a:endParaRPr>
          </a:p>
          <a:p>
            <a:r>
              <a:rPr lang="en-US" sz="2400" dirty="0" smtClean="0">
                <a:solidFill>
                  <a:schemeClr val="tx2"/>
                </a:solidFill>
              </a:rPr>
              <a:t>Anterior diaphragmatic defect</a:t>
            </a:r>
          </a:p>
          <a:p>
            <a:endParaRPr lang="en-US" sz="2400" dirty="0" smtClean="0">
              <a:solidFill>
                <a:schemeClr val="tx2"/>
              </a:solidFill>
            </a:endParaRPr>
          </a:p>
          <a:p>
            <a:r>
              <a:rPr lang="en-US" sz="2400" dirty="0" smtClean="0">
                <a:solidFill>
                  <a:schemeClr val="tx2"/>
                </a:solidFill>
              </a:rPr>
              <a:t>Heart abnormalities: </a:t>
            </a:r>
            <a:r>
              <a:rPr lang="en-US" sz="2400" dirty="0" err="1" smtClean="0">
                <a:solidFill>
                  <a:schemeClr val="tx2"/>
                </a:solidFill>
              </a:rPr>
              <a:t>ectopia</a:t>
            </a:r>
            <a:r>
              <a:rPr lang="en-US" sz="2400" dirty="0" smtClean="0">
                <a:solidFill>
                  <a:schemeClr val="tx2"/>
                </a:solidFill>
              </a:rPr>
              <a:t>, pericardial defect</a:t>
            </a:r>
          </a:p>
          <a:p>
            <a:endParaRPr lang="en-US" sz="2400" dirty="0" smtClean="0">
              <a:solidFill>
                <a:schemeClr val="tx2"/>
              </a:solidFill>
            </a:endParaRPr>
          </a:p>
          <a:p>
            <a:r>
              <a:rPr lang="en-US" sz="2400" dirty="0" err="1" smtClean="0">
                <a:solidFill>
                  <a:schemeClr val="tx2"/>
                </a:solidFill>
              </a:rPr>
              <a:t>Omphalocele</a:t>
            </a:r>
            <a:r>
              <a:rPr lang="en-US" sz="2400" dirty="0" smtClean="0">
                <a:solidFill>
                  <a:schemeClr val="tx2"/>
                </a:solidFill>
              </a:rPr>
              <a:t>, high</a:t>
            </a:r>
          </a:p>
        </p:txBody>
      </p:sp>
      <p:grpSp>
        <p:nvGrpSpPr>
          <p:cNvPr id="6" name="Gruppo 6" descr="Photo of Pentalogy of Cantrell" title="Photo"/>
          <p:cNvGrpSpPr/>
          <p:nvPr/>
        </p:nvGrpSpPr>
        <p:grpSpPr>
          <a:xfrm>
            <a:off x="3945277" y="3717032"/>
            <a:ext cx="4848770" cy="2419379"/>
            <a:chOff x="-991030" y="705700"/>
            <a:chExt cx="5635038" cy="3614219"/>
          </a:xfrm>
        </p:grpSpPr>
        <p:pic>
          <p:nvPicPr>
            <p:cNvPr id="7" name="Picture 2" descr="Photo of Pentalogy of Cantrell" title="Photo"/>
            <p:cNvPicPr>
              <a:picLocks noChangeAspect="1" noChangeArrowheads="1"/>
            </p:cNvPicPr>
            <p:nvPr/>
          </p:nvPicPr>
          <p:blipFill>
            <a:blip r:embed="rId3" cstate="print"/>
            <a:srcRect/>
            <a:stretch>
              <a:fillRect/>
            </a:stretch>
          </p:blipFill>
          <p:spPr bwMode="auto">
            <a:xfrm>
              <a:off x="665154" y="705700"/>
              <a:ext cx="3978854" cy="2579284"/>
            </a:xfrm>
            <a:prstGeom prst="rect">
              <a:avLst/>
            </a:prstGeom>
            <a:noFill/>
            <a:ln>
              <a:solidFill>
                <a:srgbClr val="002060"/>
              </a:solidFill>
            </a:ln>
          </p:spPr>
        </p:pic>
        <p:sp>
          <p:nvSpPr>
            <p:cNvPr id="8" name="Rettangolo 3"/>
            <p:cNvSpPr/>
            <p:nvPr/>
          </p:nvSpPr>
          <p:spPr>
            <a:xfrm>
              <a:off x="755576" y="3284984"/>
              <a:ext cx="3816424" cy="689664"/>
            </a:xfrm>
            <a:prstGeom prst="rect">
              <a:avLst/>
            </a:prstGeom>
          </p:spPr>
          <p:txBody>
            <a:bodyPr wrap="square">
              <a:spAutoFit/>
            </a:bodyPr>
            <a:lstStyle/>
            <a:p>
              <a:r>
                <a:rPr lang="en-US" sz="1200" b="1" dirty="0" smtClean="0">
                  <a:solidFill>
                    <a:schemeClr val="tx2"/>
                  </a:solidFill>
                </a:rPr>
                <a:t>EC – </a:t>
              </a:r>
              <a:r>
                <a:rPr lang="en-US" sz="1200" b="1" dirty="0" err="1" smtClean="0">
                  <a:solidFill>
                    <a:schemeClr val="tx2"/>
                  </a:solidFill>
                </a:rPr>
                <a:t>ectopia</a:t>
              </a:r>
              <a:r>
                <a:rPr lang="en-US" sz="1200" b="1" dirty="0" smtClean="0">
                  <a:solidFill>
                    <a:schemeClr val="tx2"/>
                  </a:solidFill>
                </a:rPr>
                <a:t> </a:t>
              </a:r>
              <a:r>
                <a:rPr lang="en-US" sz="1200" b="1" dirty="0" err="1" smtClean="0">
                  <a:solidFill>
                    <a:schemeClr val="tx2"/>
                  </a:solidFill>
                </a:rPr>
                <a:t>cordis</a:t>
              </a:r>
              <a:r>
                <a:rPr lang="en-US" sz="1200" b="1" dirty="0" smtClean="0">
                  <a:solidFill>
                    <a:schemeClr val="tx2"/>
                  </a:solidFill>
                </a:rPr>
                <a:t>; L – liver; S – spleen;               O – </a:t>
              </a:r>
              <a:r>
                <a:rPr lang="en-US" sz="1200" b="1" dirty="0" err="1" smtClean="0">
                  <a:solidFill>
                    <a:schemeClr val="tx2"/>
                  </a:solidFill>
                </a:rPr>
                <a:t>omphalocele</a:t>
              </a:r>
              <a:endParaRPr lang="it-IT" sz="1200" b="1" dirty="0">
                <a:solidFill>
                  <a:schemeClr val="tx2"/>
                </a:solidFill>
              </a:endParaRPr>
            </a:p>
          </p:txBody>
        </p:sp>
        <p:sp>
          <p:nvSpPr>
            <p:cNvPr id="9" name="Rettangolo 4"/>
            <p:cNvSpPr/>
            <p:nvPr/>
          </p:nvSpPr>
          <p:spPr>
            <a:xfrm>
              <a:off x="-991030" y="3929110"/>
              <a:ext cx="5635038" cy="390809"/>
            </a:xfrm>
            <a:prstGeom prst="rect">
              <a:avLst/>
            </a:prstGeom>
          </p:spPr>
          <p:txBody>
            <a:bodyPr wrap="square">
              <a:spAutoFit/>
            </a:bodyPr>
            <a:lstStyle/>
            <a:p>
              <a:r>
                <a:rPr lang="en-US" sz="1100" dirty="0" smtClean="0">
                  <a:solidFill>
                    <a:schemeClr val="tx2"/>
                  </a:solidFill>
                </a:rPr>
                <a:t>Photo courtesy of: </a:t>
              </a:r>
              <a:r>
                <a:rPr lang="en-US" sz="1100" dirty="0" err="1" smtClean="0">
                  <a:solidFill>
                    <a:schemeClr val="tx2"/>
                  </a:solidFill>
                </a:rPr>
                <a:t>Chandran</a:t>
              </a:r>
              <a:r>
                <a:rPr lang="en-US" sz="1100" dirty="0" smtClean="0">
                  <a:solidFill>
                    <a:schemeClr val="tx2"/>
                  </a:solidFill>
                </a:rPr>
                <a:t> S, Ari D. J </a:t>
              </a:r>
              <a:r>
                <a:rPr lang="en-US" sz="1100" dirty="0" err="1" smtClean="0">
                  <a:solidFill>
                    <a:schemeClr val="tx2"/>
                  </a:solidFill>
                </a:rPr>
                <a:t>Clin</a:t>
              </a:r>
              <a:r>
                <a:rPr lang="en-US" sz="1100" dirty="0" smtClean="0">
                  <a:solidFill>
                    <a:schemeClr val="tx2"/>
                  </a:solidFill>
                </a:rPr>
                <a:t> </a:t>
              </a:r>
              <a:r>
                <a:rPr lang="en-US" sz="1100" dirty="0" err="1" smtClean="0">
                  <a:solidFill>
                    <a:schemeClr val="tx2"/>
                  </a:solidFill>
                </a:rPr>
                <a:t>Neonatol</a:t>
              </a:r>
              <a:r>
                <a:rPr lang="en-US" sz="1100" dirty="0" smtClean="0">
                  <a:solidFill>
                    <a:schemeClr val="tx2"/>
                  </a:solidFill>
                </a:rPr>
                <a:t>. 2013 Apr;2(2):95-7.</a:t>
              </a:r>
              <a:endParaRPr lang="it-IT" sz="1100" dirty="0">
                <a:solidFill>
                  <a:schemeClr val="tx2"/>
                </a:solidFill>
              </a:endParaRPr>
            </a:p>
          </p:txBody>
        </p:sp>
      </p:grpSp>
    </p:spTree>
    <p:extLst>
      <p:ext uri="{BB962C8B-B14F-4D97-AF65-F5344CB8AC3E}">
        <p14:creationId xmlns:p14="http://schemas.microsoft.com/office/powerpoint/2010/main" val="5403331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2484</TotalTime>
  <Words>1988</Words>
  <Application>Microsoft Office PowerPoint</Application>
  <PresentationFormat>On-screen Show (4:3)</PresentationFormat>
  <Paragraphs>183</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Courier New</vt:lpstr>
      <vt:lpstr>Myriad Web Pro</vt:lpstr>
      <vt:lpstr>Times New Roman</vt:lpstr>
      <vt:lpstr>Wingdings</vt:lpstr>
      <vt:lpstr>NCHHSTP_PPT_dark(</vt:lpstr>
      <vt:lpstr>Office Theme</vt:lpstr>
      <vt:lpstr>Omphalocele</vt:lpstr>
      <vt:lpstr>Learning Objectives</vt:lpstr>
      <vt:lpstr>Main Developmental and Clinical Features</vt:lpstr>
      <vt:lpstr>Main Epidemiological Features</vt:lpstr>
      <vt:lpstr>Diagnosis</vt:lpstr>
      <vt:lpstr>Variability of size, content, location</vt:lpstr>
      <vt:lpstr>Tips for reporting</vt:lpstr>
      <vt:lpstr>ICD-10 RCPCH List and coding of  Omphalocele</vt:lpstr>
      <vt:lpstr>Pentalogy of Cantrell</vt:lpstr>
      <vt:lpstr>Cloacal Exstrophy</vt:lpstr>
      <vt:lpstr>Limb Body Wall Complex</vt:lpstr>
      <vt:lpstr>ICD-10 RCPCH List and coding of  Abdomen and anterior thorax wall defects</vt:lpstr>
      <vt:lpstr>Tips for Coding</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Flores, Alina (CDC/ONDIEH/NCBDDD)</cp:lastModifiedBy>
  <cp:revision>265</cp:revision>
  <dcterms:created xsi:type="dcterms:W3CDTF">2013-09-20T07:41:20Z</dcterms:created>
  <dcterms:modified xsi:type="dcterms:W3CDTF">2017-01-06T14:18:49Z</dcterms:modified>
</cp:coreProperties>
</file>