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28"/>
  </p:notesMasterIdLst>
  <p:sldIdLst>
    <p:sldId id="378" r:id="rId3"/>
    <p:sldId id="369" r:id="rId4"/>
    <p:sldId id="357" r:id="rId5"/>
    <p:sldId id="358" r:id="rId6"/>
    <p:sldId id="381" r:id="rId7"/>
    <p:sldId id="361" r:id="rId8"/>
    <p:sldId id="351" r:id="rId9"/>
    <p:sldId id="359" r:id="rId10"/>
    <p:sldId id="375" r:id="rId11"/>
    <p:sldId id="318" r:id="rId12"/>
    <p:sldId id="374" r:id="rId13"/>
    <p:sldId id="319" r:id="rId14"/>
    <p:sldId id="324" r:id="rId15"/>
    <p:sldId id="325" r:id="rId16"/>
    <p:sldId id="291" r:id="rId17"/>
    <p:sldId id="371" r:id="rId18"/>
    <p:sldId id="372" r:id="rId19"/>
    <p:sldId id="373" r:id="rId20"/>
    <p:sldId id="337" r:id="rId21"/>
    <p:sldId id="356" r:id="rId22"/>
    <p:sldId id="339" r:id="rId23"/>
    <p:sldId id="283" r:id="rId24"/>
    <p:sldId id="278" r:id="rId25"/>
    <p:sldId id="279" r:id="rId26"/>
    <p:sldId id="380"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e9" initials="DV" lastIdx="2" clrIdx="0"/>
  <p:cmAuthor id="1" name="Flores, Alina (CDC/ONDIEH/NCBDDD)" initials="FA(" lastIdx="9" clrIdx="1"/>
  <p:cmAuthor id="2" name="Frias, Jaime (CDC/ONDIEH/NCBDDD) (CTR)" initials="JLF" lastIdx="12" clrIdx="2"/>
  <p:cmAuthor id="3" name="Hilda Razzaghi" initials="HR"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B75"/>
    <a:srgbClr val="FFD14F"/>
    <a:srgbClr val="FFBDDE"/>
    <a:srgbClr val="FF99FF"/>
    <a:srgbClr val="FFEDB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73728" autoAdjust="0"/>
  </p:normalViewPr>
  <p:slideViewPr>
    <p:cSldViewPr>
      <p:cViewPr varScale="1">
        <p:scale>
          <a:sx n="80" d="100"/>
          <a:sy n="80" d="100"/>
        </p:scale>
        <p:origin x="-7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68BFD-992D-412C-A182-FB7437F9D093}" type="datetimeFigureOut">
              <a:rPr lang="it-IT" smtClean="0"/>
              <a:pPr/>
              <a:t>02/11/2015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865D6-17C5-48D6-8C01-0CA7C3EF7704}" type="slidenum">
              <a:rPr lang="it-IT" smtClean="0"/>
              <a:pPr/>
              <a:t>‹#›</a:t>
            </a:fld>
            <a:endParaRPr lang="it-IT"/>
          </a:p>
        </p:txBody>
      </p:sp>
    </p:spTree>
    <p:extLst>
      <p:ext uri="{BB962C8B-B14F-4D97-AF65-F5344CB8AC3E}">
        <p14:creationId xmlns:p14="http://schemas.microsoft.com/office/powerpoint/2010/main" val="9207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mc/articles/PMC3086810/#R6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By the end of this presentation you </a:t>
            </a:r>
            <a:r>
              <a:rPr lang="en-US" b="0" dirty="0" smtClean="0">
                <a:solidFill>
                  <a:srgbClr val="FF0000"/>
                </a:solidFill>
              </a:rPr>
              <a:t>should</a:t>
            </a:r>
            <a:r>
              <a:rPr lang="en-US" b="0" dirty="0" smtClean="0"/>
              <a:t> be able to:</a:t>
            </a:r>
          </a:p>
          <a:p>
            <a:r>
              <a:rPr lang="en-US" b="0" dirty="0" smtClean="0">
                <a:solidFill>
                  <a:srgbClr val="002060"/>
                </a:solidFill>
              </a:rPr>
              <a:t>Recognize the different types of orofacial</a:t>
            </a:r>
            <a:r>
              <a:rPr lang="en-US" b="0" baseline="0" dirty="0" smtClean="0">
                <a:solidFill>
                  <a:srgbClr val="002060"/>
                </a:solidFill>
              </a:rPr>
              <a:t> clefts, describe their clinical features understand some of their main epidemiological features, and apply tips for coding and reporting that we will review later. </a:t>
            </a:r>
            <a:endParaRPr lang="en-U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a:t>
            </a:fld>
            <a:endParaRPr lang="it-IT"/>
          </a:p>
        </p:txBody>
      </p:sp>
    </p:spTree>
    <p:extLst>
      <p:ext uri="{BB962C8B-B14F-4D97-AF65-F5344CB8AC3E}">
        <p14:creationId xmlns:p14="http://schemas.microsoft.com/office/powerpoint/2010/main" val="161347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 photographs present</a:t>
            </a:r>
            <a:r>
              <a:rPr lang="en-US" b="0" baseline="0" dirty="0" smtClean="0"/>
              <a:t> different phenotypes of cleft palate.</a:t>
            </a:r>
            <a:endParaRPr lang="en-U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11</a:t>
            </a:fld>
            <a:endParaRPr lang="it-IT"/>
          </a:p>
        </p:txBody>
      </p:sp>
    </p:spTree>
    <p:extLst>
      <p:ext uri="{BB962C8B-B14F-4D97-AF65-F5344CB8AC3E}">
        <p14:creationId xmlns:p14="http://schemas.microsoft.com/office/powerpoint/2010/main" val="80728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main features</a:t>
            </a:r>
            <a:r>
              <a:rPr lang="en-US" baseline="0" dirty="0" smtClean="0"/>
              <a:t> of orofacial cleft include:</a:t>
            </a:r>
          </a:p>
          <a:p>
            <a:r>
              <a:rPr lang="en-US" baseline="0" dirty="0" smtClean="0"/>
              <a:t>Cleft lip with or without cleft palate is usually more frequent in males</a:t>
            </a:r>
            <a:r>
              <a:rPr lang="en-US" b="1" baseline="0" dirty="0" smtClean="0"/>
              <a:t>,</a:t>
            </a:r>
            <a:r>
              <a:rPr lang="en-US" baseline="0" dirty="0" smtClean="0"/>
              <a:t> whereas isolated clefts of secondary palate are more frequent in females.</a:t>
            </a:r>
          </a:p>
          <a:p>
            <a:r>
              <a:rPr lang="en-US" baseline="0" dirty="0" smtClean="0"/>
              <a:t>The most common </a:t>
            </a:r>
            <a:r>
              <a:rPr lang="en-US" b="0" baseline="0" dirty="0" smtClean="0"/>
              <a:t>type</a:t>
            </a:r>
            <a:r>
              <a:rPr lang="en-US" baseline="0" dirty="0" smtClean="0"/>
              <a:t> of clefts include cleft lip with cleft palate (46%) followed by cleft of secondary palate only (33%) and cleft lip only (21%).</a:t>
            </a:r>
          </a:p>
          <a:p>
            <a:r>
              <a:rPr lang="en-US" baseline="0" dirty="0" smtClean="0"/>
              <a:t>Unilateral clefts are more common than bilateral clefts with a ratio of 9:1, are more common on the left side, and are associated with cleft palate in 68% of the cases.  Bilateral cleft lip is associated with cleft palate in 86% of the cases.</a:t>
            </a:r>
          </a:p>
          <a:p>
            <a:r>
              <a:rPr lang="en-US" baseline="0" dirty="0" smtClean="0"/>
              <a:t>Types of cleft lip include microform</a:t>
            </a:r>
            <a:r>
              <a:rPr lang="en-US" b="1" baseline="0" dirty="0" smtClean="0"/>
              <a:t>,</a:t>
            </a:r>
            <a:r>
              <a:rPr lang="en-US" baseline="0" dirty="0" smtClean="0"/>
              <a:t> which is the presence of vertical groove and vermilion notching and is not counted in surveillance of orofacial clefts, unilateral cleft lip, and bilateral cleft lip.</a:t>
            </a:r>
          </a:p>
          <a:p>
            <a:r>
              <a:rPr lang="en-US" baseline="0" dirty="0" smtClean="0"/>
              <a:t>Type of cleft palate include cleft palate associated with cleft lip and cleft palate only which could include cleft hard or soft palate and </a:t>
            </a:r>
            <a:r>
              <a:rPr lang="en-US" baseline="0" dirty="0" err="1" smtClean="0"/>
              <a:t>submucous</a:t>
            </a:r>
            <a:r>
              <a:rPr lang="en-US" baseline="0" dirty="0" smtClean="0"/>
              <a:t> cleft palate.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2"/>
                </a:solidFill>
              </a:rPr>
              <a:t>Source:</a:t>
            </a:r>
            <a:r>
              <a:rPr lang="en-US" sz="1200" b="0" baseline="0" dirty="0" smtClean="0">
                <a:solidFill>
                  <a:schemeClr val="tx2"/>
                </a:solidFill>
              </a:rPr>
              <a:t> </a:t>
            </a:r>
            <a:r>
              <a:rPr lang="en-US" sz="1200" b="0" dirty="0" smtClean="0">
                <a:solidFill>
                  <a:schemeClr val="tx2"/>
                </a:solidFill>
              </a:rPr>
              <a:t>Harold Chen. Atlas of Genetic Diagnosis and Counseling. Humana Press 2006</a:t>
            </a:r>
          </a:p>
          <a:p>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12</a:t>
            </a:fld>
            <a:endParaRPr lang="it-IT"/>
          </a:p>
        </p:txBody>
      </p:sp>
    </p:spTree>
    <p:extLst>
      <p:ext uri="{BB962C8B-B14F-4D97-AF65-F5344CB8AC3E}">
        <p14:creationId xmlns:p14="http://schemas.microsoft.com/office/powerpoint/2010/main" val="31626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 sequence is </a:t>
            </a:r>
            <a:r>
              <a:rPr lang="en-US" b="0" dirty="0" smtClean="0"/>
              <a:t>characterized by a lower jaw that is small or set back from the upper jaw. As a result, the tongue tends to be displaced back. This </a:t>
            </a:r>
            <a:r>
              <a:rPr lang="en-US" b="0" baseline="0" dirty="0" smtClean="0"/>
              <a:t>may interfere with the elevation of the palatal shelves, frequently resulting in a </a:t>
            </a:r>
            <a:r>
              <a:rPr lang="en-US" b="0" dirty="0" smtClean="0"/>
              <a:t>“U”-shaped cleft palate. </a:t>
            </a:r>
            <a:r>
              <a:rPr lang="en-US" b="0" baseline="0" dirty="0" smtClean="0"/>
              <a:t>Cleft lip is not part of the Robin sequence. In severe cases, the tongue may block the airway, requiring specialized pediatric care.</a:t>
            </a:r>
          </a:p>
        </p:txBody>
      </p:sp>
      <p:sp>
        <p:nvSpPr>
          <p:cNvPr id="4" name="Slide Number Placeholder 3"/>
          <p:cNvSpPr>
            <a:spLocks noGrp="1"/>
          </p:cNvSpPr>
          <p:nvPr>
            <p:ph type="sldNum" sz="quarter" idx="10"/>
          </p:nvPr>
        </p:nvSpPr>
        <p:spPr/>
        <p:txBody>
          <a:bodyPr/>
          <a:lstStyle/>
          <a:p>
            <a:fld id="{6E9865D6-17C5-48D6-8C01-0CA7C3EF7704}" type="slidenum">
              <a:rPr lang="it-IT" smtClean="0"/>
              <a:pPr/>
              <a:t>13</a:t>
            </a:fld>
            <a:endParaRPr lang="it-IT"/>
          </a:p>
        </p:txBody>
      </p:sp>
    </p:spTree>
    <p:extLst>
      <p:ext uri="{BB962C8B-B14F-4D97-AF65-F5344CB8AC3E}">
        <p14:creationId xmlns:p14="http://schemas.microsoft.com/office/powerpoint/2010/main" val="4206469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Atypical clefts may involve the lip, face, and/or palate. The two main types are oro-auricular—with incomplete merging of maxillary and mandibular processes—and oro-orbital—which do not follow the normal lines of facial</a:t>
            </a:r>
            <a:r>
              <a:rPr lang="en-US" b="0" baseline="0" dirty="0" smtClean="0"/>
              <a:t> fusion and may distort or disrupt the eye or nose.</a:t>
            </a:r>
            <a:endParaRPr lang="en-U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14</a:t>
            </a:fld>
            <a:endParaRPr lang="it-IT"/>
          </a:p>
        </p:txBody>
      </p:sp>
    </p:spTree>
    <p:extLst>
      <p:ext uri="{BB962C8B-B14F-4D97-AF65-F5344CB8AC3E}">
        <p14:creationId xmlns:p14="http://schemas.microsoft.com/office/powerpoint/2010/main" val="61558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in the description of a birth defect, take a photograph. This is especially</a:t>
            </a:r>
            <a:r>
              <a:rPr lang="en-US" baseline="0" dirty="0" smtClean="0"/>
              <a:t> important for atypical types. If a photograph is not possible, make a drawing. Be sure to precisely describe: laterality, the presence of pits in the lower lip, the extension of the lip’s cleft, the involvement of the gum and nasal sill, the premaxilla status, the extension of the palate’s cleft, the presence of significant </a:t>
            </a:r>
            <a:r>
              <a:rPr lang="en-US" baseline="0" dirty="0" err="1" smtClean="0"/>
              <a:t>micrognathia</a:t>
            </a:r>
            <a:r>
              <a:rPr lang="en-US" baseline="0" dirty="0" smtClean="0"/>
              <a:t> or </a:t>
            </a:r>
            <a:r>
              <a:rPr lang="en-US" baseline="0" dirty="0" err="1" smtClean="0"/>
              <a:t>glossoptosis</a:t>
            </a:r>
            <a:r>
              <a:rPr lang="en-US" baseline="0" dirty="0" smtClean="0"/>
              <a:t>, and the shape of the palate’s cleft. Describe any additional malformations if present and indicate whether a clinical geneticist was consulted. Finally, </a:t>
            </a:r>
            <a:r>
              <a:rPr lang="en-US" sz="1200" baseline="0" dirty="0" smtClean="0">
                <a:solidFill>
                  <a:schemeClr val="tx2"/>
                </a:solidFill>
              </a:rPr>
              <a:t>i</a:t>
            </a:r>
            <a:r>
              <a:rPr lang="en-US" sz="1200" dirty="0" smtClean="0">
                <a:solidFill>
                  <a:schemeClr val="tx2"/>
                </a:solidFill>
              </a:rPr>
              <a:t>n the presence of a median cleft lip it is important to evaluate whether it is secondary to </a:t>
            </a:r>
            <a:r>
              <a:rPr lang="en-US" sz="1200" dirty="0" err="1" smtClean="0">
                <a:solidFill>
                  <a:schemeClr val="tx2"/>
                </a:solidFill>
              </a:rPr>
              <a:t>holoprosencephaly</a:t>
            </a:r>
            <a:r>
              <a:rPr lang="en-US" sz="1200" dirty="0" smtClean="0">
                <a:solidFill>
                  <a:schemeClr val="tx2"/>
                </a:solidFill>
              </a:rPr>
              <a:t>; do not include median clefts in surveillance of cleft lip and palate.</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15</a:t>
            </a:fld>
            <a:endParaRPr lang="it-IT"/>
          </a:p>
        </p:txBody>
      </p:sp>
    </p:spTree>
    <p:extLst>
      <p:ext uri="{BB962C8B-B14F-4D97-AF65-F5344CB8AC3E}">
        <p14:creationId xmlns:p14="http://schemas.microsoft.com/office/powerpoint/2010/main" val="2918888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ICD-10 codes you will use when a cleft palate is identified. </a:t>
            </a:r>
            <a:r>
              <a:rPr lang="en-US" baseline="0" dirty="0" smtClean="0"/>
              <a:t>Be aware that Q35 is a generic code, and if possible it should not be use for coding cleft palate.</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16</a:t>
            </a:fld>
            <a:endParaRPr lang="it-IT"/>
          </a:p>
        </p:txBody>
      </p:sp>
    </p:spTree>
    <p:extLst>
      <p:ext uri="{BB962C8B-B14F-4D97-AF65-F5344CB8AC3E}">
        <p14:creationId xmlns:p14="http://schemas.microsoft.com/office/powerpoint/2010/main" val="652609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 list of ICD-10 codes you will use when a cleft lip is identified. A cleft lip is given a Q36 code, but </a:t>
            </a:r>
            <a:r>
              <a:rPr lang="en-US" baseline="0" dirty="0" smtClean="0"/>
              <a:t>Q36 is a generic code, and if possible it should not be use for coding cleft lip. Instead, it is better to use the more specific code. Specific codes include Q36.0 for Cleft lip, bilateral; Q36.9 or Q36.90 for Cleft lip unilateral; and Q36.99 for Cleft lip, unspecified.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that a median cleft lip should be excluded from cleft lip coding.</a:t>
            </a:r>
            <a:endParaRPr lang="en-US" dirty="0" smtClean="0"/>
          </a:p>
          <a:p>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17</a:t>
            </a:fld>
            <a:endParaRPr lang="it-IT"/>
          </a:p>
        </p:txBody>
      </p:sp>
    </p:spTree>
    <p:extLst>
      <p:ext uri="{BB962C8B-B14F-4D97-AF65-F5344CB8AC3E}">
        <p14:creationId xmlns:p14="http://schemas.microsoft.com/office/powerpoint/2010/main" val="983890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 list of ICD-10 codes you will use when a cleft palate with cleft lip is identified. </a:t>
            </a:r>
            <a:r>
              <a:rPr lang="en-US" baseline="0" dirty="0" smtClean="0"/>
              <a:t>Be aware that Q37 is a generic code, and if possible it should not be use for coding cleft palate with cleft lip. Instead, it is better to use the more specific code.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that oblique facial clefts, which include cases with known or probable </a:t>
            </a:r>
            <a:r>
              <a:rPr lang="en-US" baseline="0" dirty="0" err="1" smtClean="0"/>
              <a:t>holoprosencephaly</a:t>
            </a:r>
            <a:r>
              <a:rPr lang="en-US" baseline="0" dirty="0" smtClean="0"/>
              <a:t>, amniotic band, or constriction band presence are excluded.</a:t>
            </a:r>
            <a:endParaRPr lang="en-US" dirty="0" smtClean="0"/>
          </a:p>
          <a:p>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18</a:t>
            </a:fld>
            <a:endParaRPr lang="it-IT"/>
          </a:p>
        </p:txBody>
      </p:sp>
    </p:spTree>
    <p:extLst>
      <p:ext uri="{BB962C8B-B14F-4D97-AF65-F5344CB8AC3E}">
        <p14:creationId xmlns:p14="http://schemas.microsoft.com/office/powerpoint/2010/main" val="3277465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aware that Robin sequence has its own ICD-10 code, but associated defects, such as </a:t>
            </a:r>
            <a:r>
              <a:rPr lang="en-US" dirty="0" err="1" smtClean="0"/>
              <a:t>micrognathia</a:t>
            </a:r>
            <a:r>
              <a:rPr lang="en-US" dirty="0" smtClean="0"/>
              <a:t>, </a:t>
            </a:r>
            <a:r>
              <a:rPr lang="en-US" dirty="0" err="1" smtClean="0"/>
              <a:t>glossoptosis</a:t>
            </a:r>
            <a:r>
              <a:rPr lang="en-US" dirty="0" smtClean="0"/>
              <a:t>, or cleft palate, should</a:t>
            </a:r>
            <a:r>
              <a:rPr lang="en-US" baseline="0" dirty="0" smtClean="0"/>
              <a:t> also be given their specific codes.</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19</a:t>
            </a:fld>
            <a:endParaRPr lang="it-IT"/>
          </a:p>
        </p:txBody>
      </p:sp>
    </p:spTree>
    <p:extLst>
      <p:ext uri="{BB962C8B-B14F-4D97-AF65-F5344CB8AC3E}">
        <p14:creationId xmlns:p14="http://schemas.microsoft.com/office/powerpoint/2010/main" val="2296620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 amniotic band sequence</a:t>
            </a:r>
            <a:r>
              <a:rPr lang="en-US" b="0" baseline="0" dirty="0" smtClean="0"/>
              <a:t> is a pattern of birth defects caused by entrapment of fetal parts </a:t>
            </a:r>
            <a:r>
              <a:rPr lang="en-US" sz="1200" b="0" dirty="0" smtClean="0">
                <a:solidFill>
                  <a:schemeClr val="tx2"/>
                </a:solidFill>
              </a:rPr>
              <a:t>in fibrous amniotic bands while in utero. This should not be counted as cleft lip and palate.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tx2"/>
              </a:solidFill>
            </a:endParaRPr>
          </a:p>
          <a:p>
            <a:endParaRPr lang="en-U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20</a:t>
            </a:fld>
            <a:endParaRPr lang="it-IT"/>
          </a:p>
        </p:txBody>
      </p:sp>
    </p:spTree>
    <p:extLst>
      <p:ext uri="{BB962C8B-B14F-4D97-AF65-F5344CB8AC3E}">
        <p14:creationId xmlns:p14="http://schemas.microsoft.com/office/powerpoint/2010/main" val="312376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a:t>
            </a:r>
            <a:r>
              <a:rPr lang="en-US" b="0" baseline="0" dirty="0" smtClean="0"/>
              <a:t> picture depicts anatomical features in the orofacial area that are usually mentioned when discussing the anatomy of orofacial clefts. </a:t>
            </a:r>
            <a:r>
              <a:rPr lang="en-US" b="0" dirty="0" smtClean="0"/>
              <a:t>These include the philtrum, nasal sill, Cupid’s bow and the vermillion.</a:t>
            </a:r>
            <a:endParaRPr lang="en-U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3</a:t>
            </a:fld>
            <a:endParaRPr lang="it-IT"/>
          </a:p>
        </p:txBody>
      </p:sp>
    </p:spTree>
    <p:extLst>
      <p:ext uri="{BB962C8B-B14F-4D97-AF65-F5344CB8AC3E}">
        <p14:creationId xmlns:p14="http://schemas.microsoft.com/office/powerpoint/2010/main" val="3508593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reporting birth defects surveillance, information on minor anomalies of the mouth can be</a:t>
            </a:r>
            <a:r>
              <a:rPr lang="en-US" baseline="0" dirty="0" smtClean="0"/>
              <a:t> useful.</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21</a:t>
            </a:fld>
            <a:endParaRPr lang="it-IT"/>
          </a:p>
        </p:txBody>
      </p:sp>
    </p:spTree>
    <p:extLst>
      <p:ext uri="{BB962C8B-B14F-4D97-AF65-F5344CB8AC3E}">
        <p14:creationId xmlns:p14="http://schemas.microsoft.com/office/powerpoint/2010/main" val="2748235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Cleft lip and/or cleft palate associated with pits of the lower lip constitute an autosomal dominant condition known as the van der Woude syndrome.</a:t>
            </a:r>
            <a:r>
              <a:rPr lang="en-US" b="0" baseline="0" dirty="0" smtClean="0"/>
              <a:t> As shown in the left-hand picture, these pits are found lateral to the midline of the lower lip and may be </a:t>
            </a:r>
            <a:r>
              <a:rPr lang="en-US" b="0" dirty="0" smtClean="0"/>
              <a:t>connected by a fistula to salivary glands. In some cases, the pits are in the center of a tissue elevation. Lip pits found in the labial comissure, as seen in the right-hand picture, known as comissural pits, are different and have no clinical significance.</a:t>
            </a:r>
            <a:endParaRPr lang="en-U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22</a:t>
            </a:fld>
            <a:endParaRPr lang="it-IT"/>
          </a:p>
        </p:txBody>
      </p:sp>
    </p:spTree>
    <p:extLst>
      <p:ext uri="{BB962C8B-B14F-4D97-AF65-F5344CB8AC3E}">
        <p14:creationId xmlns:p14="http://schemas.microsoft.com/office/powerpoint/2010/main" val="1214052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lack of a uvula is a rare anomaly</a:t>
            </a:r>
            <a:r>
              <a:rPr lang="en-US" baseline="0" dirty="0" smtClean="0"/>
              <a:t> that has an ICD-10 code of Q38.5.</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23</a:t>
            </a:fld>
            <a:endParaRPr lang="it-IT"/>
          </a:p>
        </p:txBody>
      </p:sp>
    </p:spTree>
    <p:extLst>
      <p:ext uri="{BB962C8B-B14F-4D97-AF65-F5344CB8AC3E}">
        <p14:creationId xmlns:p14="http://schemas.microsoft.com/office/powerpoint/2010/main" val="3738480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When the uvula is divided into two parts </a:t>
            </a:r>
            <a:r>
              <a:rPr lang="en-US" b="0" strike="noStrike" dirty="0" smtClean="0"/>
              <a:t>it</a:t>
            </a:r>
            <a:r>
              <a:rPr lang="en-US" b="0" dirty="0" smtClean="0"/>
              <a:t> is known as bifid uvula and is coded as Q35.7. Even though without consistent evidence, some</a:t>
            </a:r>
            <a:r>
              <a:rPr lang="en-US" b="0" baseline="0" dirty="0" smtClean="0"/>
              <a:t> authors have regarded bifid uvula as a marker for submucous cleft palate and coded the anomaly under the heading Q35, which identifies cleft palate. </a:t>
            </a:r>
            <a:endParaRPr lang="en-US" b="0" strike="sngStrike"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24</a:t>
            </a:fld>
            <a:endParaRPr lang="it-IT"/>
          </a:p>
        </p:txBody>
      </p:sp>
    </p:spTree>
    <p:extLst>
      <p:ext uri="{BB962C8B-B14F-4D97-AF65-F5344CB8AC3E}">
        <p14:creationId xmlns:p14="http://schemas.microsoft.com/office/powerpoint/2010/main" val="2677109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very much for listening to this presentation.  We hope you have enjoy</a:t>
            </a:r>
            <a:r>
              <a:rPr lang="en-US" baseline="0" dirty="0" smtClean="0"/>
              <a:t>ed it.  If you have questions please send an email to centre@icbdsr.org or to birthdefectscount@cdc.gov</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25</a:t>
            </a:fld>
            <a:endParaRPr lang="it-IT"/>
          </a:p>
        </p:txBody>
      </p:sp>
    </p:spTree>
    <p:extLst>
      <p:ext uri="{BB962C8B-B14F-4D97-AF65-F5344CB8AC3E}">
        <p14:creationId xmlns:p14="http://schemas.microsoft.com/office/powerpoint/2010/main" val="231073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strike="noStrike" baseline="0" dirty="0" smtClean="0"/>
              <a:t>This sketch</a:t>
            </a:r>
            <a:r>
              <a:rPr lang="en-US" b="0" baseline="0" dirty="0" smtClean="0"/>
              <a:t> shows the anatomy of the palate. You can see the primary palate, which is the triangular area in front of the incisor foramen, including part of the alveolar ridge, and the secondary palate, which extends from the incisor foramen to the uvula. The secondary palate is divided into the hard and soft palate.</a:t>
            </a:r>
          </a:p>
          <a:p>
            <a:endParaRPr lang="en-US" b="0" baseline="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4</a:t>
            </a:fld>
            <a:endParaRPr lang="it-IT"/>
          </a:p>
        </p:txBody>
      </p:sp>
    </p:spTree>
    <p:extLst>
      <p:ext uri="{BB962C8B-B14F-4D97-AF65-F5344CB8AC3E}">
        <p14:creationId xmlns:p14="http://schemas.microsoft.com/office/powerpoint/2010/main" val="201173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a:t>
            </a:r>
            <a:r>
              <a:rPr lang="en-US" b="0" baseline="0" dirty="0" smtClean="0"/>
              <a:t> you can see the s</a:t>
            </a:r>
            <a:r>
              <a:rPr lang="en-US" dirty="0" smtClean="0"/>
              <a:t>chematic diagrams of the development of the lip and palate in humans. The first sket</a:t>
            </a:r>
            <a:r>
              <a:rPr lang="en-US" b="0" dirty="0" smtClean="0"/>
              <a:t>ch</a:t>
            </a:r>
            <a:r>
              <a:rPr lang="en-US" baseline="0" dirty="0" smtClean="0"/>
              <a:t> </a:t>
            </a:r>
            <a:r>
              <a:rPr lang="en-US" dirty="0" smtClean="0"/>
              <a:t>(A) shows the developing frontonasal prominence, paired maxillary processes and paired mandibular processes </a:t>
            </a:r>
            <a:r>
              <a:rPr lang="en-US" b="0" dirty="0" smtClean="0"/>
              <a:t>that</a:t>
            </a:r>
            <a:r>
              <a:rPr lang="en-US" b="1" dirty="0" smtClean="0"/>
              <a:t> </a:t>
            </a:r>
            <a:r>
              <a:rPr lang="en-US" dirty="0" smtClean="0"/>
              <a:t>surround the primitive oral cavity by the fourth week of embryonic development. Sketch</a:t>
            </a:r>
            <a:r>
              <a:rPr lang="en-US" baseline="0" dirty="0" smtClean="0"/>
              <a:t> B shows th</a:t>
            </a:r>
            <a:r>
              <a:rPr lang="en-US" dirty="0" smtClean="0"/>
              <a:t>e formation</a:t>
            </a:r>
            <a:r>
              <a:rPr lang="en-US" baseline="0" dirty="0" smtClean="0"/>
              <a:t> of the </a:t>
            </a:r>
            <a:r>
              <a:rPr lang="en-US" dirty="0" smtClean="0"/>
              <a:t>nasal pits</a:t>
            </a:r>
            <a:r>
              <a:rPr lang="en-US" b="1" dirty="0" smtClean="0"/>
              <a:t>,</a:t>
            </a:r>
            <a:r>
              <a:rPr lang="en-US" dirty="0" smtClean="0"/>
              <a:t> which occur by the fifth week</a:t>
            </a:r>
            <a:r>
              <a:rPr lang="en-US" baseline="0" dirty="0" smtClean="0"/>
              <a:t> and </a:t>
            </a:r>
            <a:r>
              <a:rPr lang="en-US" dirty="0" smtClean="0"/>
              <a:t>lead to formation of the paired medial and lateral nasal processes. In</a:t>
            </a:r>
            <a:r>
              <a:rPr lang="en-US" baseline="0" dirty="0" smtClean="0"/>
              <a:t> sketch C t</a:t>
            </a:r>
            <a:r>
              <a:rPr lang="en-US" dirty="0" smtClean="0"/>
              <a:t>he medial nasal processes have merged with the maxillary processes to form the upper lip and primary palate by the end of the sixth week. The lateral nasal processes form the nasal </a:t>
            </a:r>
            <a:r>
              <a:rPr lang="en-US" dirty="0" err="1" smtClean="0"/>
              <a:t>alae</a:t>
            </a:r>
            <a:r>
              <a:rPr lang="en-US" dirty="0" smtClean="0"/>
              <a:t>. Similarly, the mandibular processes fuse to form the lower jaw. Sketch D</a:t>
            </a:r>
            <a:r>
              <a:rPr lang="en-US" baseline="0" dirty="0" smtClean="0"/>
              <a:t> is during </a:t>
            </a:r>
            <a:r>
              <a:rPr lang="en-US" dirty="0" smtClean="0"/>
              <a:t>the sixth week of embryogenesis, the secondary palate develops as bilateral outgrowths from the maxillary processes which grow vertically down the side of the tongue. Subsequently, shown on sketch E, the palatal shelves elevate to a horizontal position above the tongue, contact one another and commence fusion. The final sketch (F) is</a:t>
            </a:r>
            <a:r>
              <a:rPr lang="en-US" baseline="0" dirty="0" smtClean="0"/>
              <a:t> where the f</a:t>
            </a:r>
            <a:r>
              <a:rPr lang="en-US" dirty="0" smtClean="0"/>
              <a:t>usion of the palatal shelves ultimately divides the </a:t>
            </a:r>
            <a:r>
              <a:rPr lang="en-US" dirty="0" err="1" smtClean="0"/>
              <a:t>oronasal</a:t>
            </a:r>
            <a:r>
              <a:rPr lang="en-US" dirty="0" smtClean="0"/>
              <a:t> space into separate oral and nasal cavities. </a:t>
            </a:r>
          </a:p>
          <a:p>
            <a:endParaRPr lang="en-US" dirty="0" smtClean="0"/>
          </a:p>
          <a:p>
            <a:r>
              <a:rPr lang="en-US" dirty="0" smtClean="0"/>
              <a:t>Figure is modified with permission from REF </a:t>
            </a:r>
            <a:r>
              <a:rPr lang="en-US" baseline="30000" dirty="0" smtClean="0">
                <a:hlinkClick r:id="rId3"/>
              </a:rPr>
              <a:t>68</a:t>
            </a:r>
            <a:r>
              <a:rPr lang="en-US" dirty="0" smtClean="0"/>
              <a:t> Copyright permission**</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5</a:t>
            </a:fld>
            <a:endParaRPr lang="it-IT"/>
          </a:p>
        </p:txBody>
      </p:sp>
    </p:spTree>
    <p:extLst>
      <p:ext uri="{BB962C8B-B14F-4D97-AF65-F5344CB8AC3E}">
        <p14:creationId xmlns:p14="http://schemas.microsoft.com/office/powerpoint/2010/main" val="314875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the previous slides:</a:t>
            </a:r>
          </a:p>
          <a:p>
            <a:r>
              <a:rPr lang="en-US" dirty="0" smtClean="0"/>
              <a:t>The</a:t>
            </a:r>
            <a:r>
              <a:rPr lang="en-US" baseline="0" dirty="0" smtClean="0"/>
              <a:t> primary palate in completely formed by the end of week 8 of gestation and the secondary palate is completely formed by the end of week 9 of gestation; therefore, anything that happens after week 9 of gestation is unlikely to cause or prevent a cleft lip or a cleft palate.</a:t>
            </a:r>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6</a:t>
            </a:fld>
            <a:endParaRPr lang="it-IT"/>
          </a:p>
        </p:txBody>
      </p:sp>
    </p:spTree>
    <p:extLst>
      <p:ext uri="{BB962C8B-B14F-4D97-AF65-F5344CB8AC3E}">
        <p14:creationId xmlns:p14="http://schemas.microsoft.com/office/powerpoint/2010/main" val="251668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Orofacial clefts are commonly divided into three subtypes</a:t>
            </a:r>
            <a:r>
              <a:rPr lang="en-US" b="1" baseline="0" dirty="0" smtClean="0"/>
              <a:t>. </a:t>
            </a:r>
            <a:r>
              <a:rPr lang="en-US" b="0" baseline="0" dirty="0" smtClean="0"/>
              <a:t>These are: cleft lip only, cleft lip with cleft palate, and cleft palate only. In this presentation we will focu</a:t>
            </a:r>
            <a:r>
              <a:rPr lang="en-US" baseline="0" dirty="0" smtClean="0"/>
              <a:t>s on these three subtypes. </a:t>
            </a:r>
          </a:p>
          <a:p>
            <a:r>
              <a:rPr lang="en-US" baseline="0" dirty="0" smtClean="0"/>
              <a:t> </a:t>
            </a:r>
          </a:p>
          <a:p>
            <a:r>
              <a:rPr lang="en-US" baseline="0" dirty="0" smtClean="0"/>
              <a:t>Cleft lip only is defined a the partial or complete fissure of the upper lip. Cleft lip can be unilateral or bilateral and can be associated with a cleft gum. </a:t>
            </a:r>
          </a:p>
          <a:p>
            <a:r>
              <a:rPr lang="en-US" baseline="0" dirty="0" smtClean="0"/>
              <a:t>Cleft lip with cleft palate is the most common subtypes of orofacial clefts and is defined as the cleft of the upper lip extending through the primary and secondary palates, with or without extension through the soft palate as seen the second sketch.</a:t>
            </a:r>
          </a:p>
          <a:p>
            <a:r>
              <a:rPr lang="en-US" baseline="0" dirty="0" smtClean="0"/>
              <a:t>Cleft palate only is defined as the fissure of the palate, which can affect the soft and hard palate, or only the soft palate.</a:t>
            </a:r>
          </a:p>
          <a:p>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7</a:t>
            </a:fld>
            <a:endParaRPr lang="it-IT"/>
          </a:p>
        </p:txBody>
      </p:sp>
    </p:spTree>
    <p:extLst>
      <p:ext uri="{BB962C8B-B14F-4D97-AF65-F5344CB8AC3E}">
        <p14:creationId xmlns:p14="http://schemas.microsoft.com/office/powerpoint/2010/main" val="153159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As a whole, orofacial clefts affect an estimated </a:t>
            </a:r>
            <a:r>
              <a:rPr lang="en-US" b="0" dirty="0" smtClean="0"/>
              <a:t>185,000 births</a:t>
            </a:r>
            <a:r>
              <a:rPr lang="en-US" b="0" baseline="0" dirty="0" smtClean="0"/>
              <a:t> per year worldwide with a total prevalence of 15.0 per 10,000 births.  As it was mentioned earlier, cleft lip with cleft palate are the most common subtype of orofacial clefts with a prevalence of 6.7 per 10,000 births.  The prevalance of cleft lip only is 3.3 per 10,000 births and the prevalence of cleft palate only I 5.0 per 10,000 births.  The prevalence of orofacial clefts varies among populations and race/ethnic groups.  For example the prevalence of cleft lip only or cleft lip with cleft palate is 21 per 10,000 births in Japan and 13.26 per 10,000 birth in Norway and the </a:t>
            </a:r>
            <a:r>
              <a:rPr lang="en-US" baseline="0" dirty="0" smtClean="0"/>
              <a:t>prevalence of cleft palate only is 16 per 10,000 in Malta and 14 per 10,000 in Finland. </a:t>
            </a:r>
          </a:p>
          <a:p>
            <a:endParaRPr lang="en-US" baseline="0" dirty="0" smtClean="0"/>
          </a:p>
          <a:p>
            <a:r>
              <a:rPr lang="en-US" baseline="0" dirty="0" smtClean="0"/>
              <a:t>Orofacial clefts may occur as isolated birth defects or be associated with other birth defects.  It is estimated that 25-30% of cleft lip only and cleft lip with cleft palate are associated with other birth defects, half of which are due to syndromes, and are more common in bilateral cases.  Furthermore, it is estimated that 25-50% of cleft palate only are associated with other birth defects.</a:t>
            </a:r>
          </a:p>
          <a:p>
            <a:endParaRPr lang="en-US" baseline="0" dirty="0" smtClean="0"/>
          </a:p>
          <a:p>
            <a:pPr lvl="1">
              <a:buClr>
                <a:schemeClr val="tx2"/>
              </a:buClr>
              <a:buFont typeface="Arial" panose="020B0604020202020204" pitchFamily="34" charset="0"/>
              <a:buChar char="•"/>
            </a:pPr>
            <a:r>
              <a:rPr lang="en-US" dirty="0" smtClean="0">
                <a:solidFill>
                  <a:schemeClr val="tx2"/>
                </a:solidFill>
              </a:rPr>
              <a:t>* MOD 2006.</a:t>
            </a:r>
          </a:p>
          <a:p>
            <a:pPr lvl="1">
              <a:buClr>
                <a:schemeClr val="tx2"/>
              </a:buClr>
              <a:buFont typeface="Arial" panose="020B0604020202020204" pitchFamily="34" charset="0"/>
              <a:buChar char="•"/>
            </a:pPr>
            <a:r>
              <a:rPr lang="en-US" dirty="0" smtClean="0">
                <a:solidFill>
                  <a:schemeClr val="tx2"/>
                </a:solidFill>
              </a:rPr>
              <a:t>**IPDTOC Working Group. Cleft Palate </a:t>
            </a:r>
            <a:r>
              <a:rPr lang="en-US" dirty="0" err="1" smtClean="0">
                <a:solidFill>
                  <a:schemeClr val="tx2"/>
                </a:solidFill>
              </a:rPr>
              <a:t>Craniofac</a:t>
            </a:r>
            <a:r>
              <a:rPr lang="en-US" dirty="0" smtClean="0">
                <a:solidFill>
                  <a:schemeClr val="tx2"/>
                </a:solidFill>
              </a:rPr>
              <a:t> J. 2011 Jan;48(1):66-81.</a:t>
            </a:r>
          </a:p>
          <a:p>
            <a:pPr lvl="1">
              <a:buClr>
                <a:schemeClr val="tx2"/>
              </a:buClr>
              <a:buFont typeface="Arial" panose="020B0604020202020204" pitchFamily="34" charset="0"/>
              <a:buChar char="•"/>
            </a:pPr>
            <a:r>
              <a:rPr lang="en-US" dirty="0" smtClean="0">
                <a:solidFill>
                  <a:schemeClr val="tx2"/>
                </a:solidFill>
              </a:rPr>
              <a:t>***WHO/CDC/ICBDSR. Birth defects surveillance: a manual for </a:t>
            </a:r>
            <a:r>
              <a:rPr lang="en-US" dirty="0" err="1" smtClean="0">
                <a:solidFill>
                  <a:schemeClr val="tx2"/>
                </a:solidFill>
              </a:rPr>
              <a:t>programme</a:t>
            </a:r>
            <a:r>
              <a:rPr lang="en-US" dirty="0" smtClean="0">
                <a:solidFill>
                  <a:schemeClr val="tx2"/>
                </a:solidFill>
              </a:rPr>
              <a:t> managers.  Geneva: World Health Organization; 2014.</a:t>
            </a:r>
          </a:p>
          <a:p>
            <a:pPr lvl="1">
              <a:buClr>
                <a:schemeClr val="tx2"/>
              </a:buClr>
              <a:buFont typeface="Arial" panose="020B0604020202020204" pitchFamily="34" charset="0"/>
              <a:buChar char="•"/>
            </a:pPr>
            <a:r>
              <a:rPr lang="en-US" dirty="0" smtClean="0">
                <a:solidFill>
                  <a:schemeClr val="tx2"/>
                </a:solidFill>
              </a:rPr>
              <a:t>****</a:t>
            </a:r>
            <a:r>
              <a:rPr lang="en-US" dirty="0" err="1" smtClean="0">
                <a:solidFill>
                  <a:schemeClr val="tx2"/>
                </a:solidFill>
              </a:rPr>
              <a:t>Mossey</a:t>
            </a:r>
            <a:r>
              <a:rPr lang="en-US" dirty="0" smtClean="0">
                <a:solidFill>
                  <a:schemeClr val="tx2"/>
                </a:solidFill>
              </a:rPr>
              <a:t> P, Little J. Epidemiology of oral clefts: an international perspective. In: Wyszynski DF, ed. Cleft Lip and Palate: From Origin to Treatment . New York: Oxford University Press; 2002:127–158</a:t>
            </a:r>
          </a:p>
          <a:p>
            <a:endParaRPr lang="en-U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8</a:t>
            </a:fld>
            <a:endParaRPr lang="it-IT"/>
          </a:p>
        </p:txBody>
      </p:sp>
    </p:spTree>
    <p:extLst>
      <p:ext uri="{BB962C8B-B14F-4D97-AF65-F5344CB8AC3E}">
        <p14:creationId xmlns:p14="http://schemas.microsoft.com/office/powerpoint/2010/main" val="259817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a:t>
            </a:r>
            <a:r>
              <a:rPr lang="en-US" baseline="0" dirty="0" smtClean="0"/>
              <a:t> in the previous slide, prevalence of orofacial cleft </a:t>
            </a:r>
            <a:r>
              <a:rPr lang="en-US" b="0" baseline="0" dirty="0" smtClean="0"/>
              <a:t>varies by populations and race/ethnicity.  This slide provides a picture of how the prevalence of orofacial clefts varies by geographical area with lowest prevalences reported in South Africa and highest prevalences reported in Japan.</a:t>
            </a:r>
          </a:p>
          <a:p>
            <a:endParaRPr lang="en-US" b="0" baseline="0" dirty="0" smtClean="0"/>
          </a:p>
          <a:p>
            <a:endParaRPr lang="it-IT"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2"/>
                </a:solidFill>
              </a:rPr>
              <a:t>Source: 2010_ Cleft Palate-Craniofacial Journal, January 2011 Vol 48 No 1. Prevalence at Birth of Cleft Lip With or Without Cleft Palate: Data From the International Perinatal Database of Typical Oral Clefts (IPDTOC)</a:t>
            </a:r>
            <a:r>
              <a:rPr lang="it-IT" b="0" baseline="0" dirty="0" smtClean="0"/>
              <a:t>.</a:t>
            </a:r>
            <a:endParaRPr lang="it-IT" b="0" dirty="0" smtClean="0"/>
          </a:p>
          <a:p>
            <a:endParaRPr lang="en-U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9</a:t>
            </a:fld>
            <a:endParaRPr lang="it-IT"/>
          </a:p>
        </p:txBody>
      </p:sp>
    </p:spTree>
    <p:extLst>
      <p:ext uri="{BB962C8B-B14F-4D97-AF65-F5344CB8AC3E}">
        <p14:creationId xmlns:p14="http://schemas.microsoft.com/office/powerpoint/2010/main" val="69441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0" dirty="0" smtClean="0"/>
              <a:t>Cleft lip only is easily</a:t>
            </a:r>
            <a:r>
              <a:rPr lang="it-IT" b="0" baseline="0" dirty="0" smtClean="0"/>
              <a:t> recognized on </a:t>
            </a:r>
            <a:r>
              <a:rPr lang="it-IT" b="0" dirty="0" smtClean="0"/>
              <a:t>physical examination of the newborn.  Celft palate is detected by direct visualization</a:t>
            </a:r>
            <a:r>
              <a:rPr lang="it-IT" b="0" baseline="0" dirty="0" smtClean="0"/>
              <a:t> of the pharynx after delivery; palpation of the palate with a finger may be useful when visualization is difficult, especially for the detection of soft palate cleft.  Cleft lip may be diagnosed prenatally; however, diagnosis should not be included in surveillance data unless it is confirmed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endParaRPr lang="it-IT" b="0" baseline="0" dirty="0" smtClean="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10</a:t>
            </a:fld>
            <a:endParaRPr lang="it-IT"/>
          </a:p>
        </p:txBody>
      </p:sp>
    </p:spTree>
    <p:extLst>
      <p:ext uri="{BB962C8B-B14F-4D97-AF65-F5344CB8AC3E}">
        <p14:creationId xmlns:p14="http://schemas.microsoft.com/office/powerpoint/2010/main" val="2787392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5684772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34560680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F2E1B9-BE67-40C0-903E-739EA76BCF40}" type="datetimeFigureOut">
              <a:rPr lang="en-US">
                <a:solidFill>
                  <a:srgbClr val="FFC000"/>
                </a:solidFill>
              </a:rPr>
              <a:pPr/>
              <a:t>11/2/2015</a:t>
            </a:fld>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36E77-E322-4B37-8F39-BE5037A080BF}" type="slidenum">
              <a:rPr lang="en-US">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140014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pPr/>
              <a:t>02/11/2015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pPr/>
              <a:t>‹#›</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pPr/>
              <a:t>02/11/2015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pPr/>
              <a:t>‹#›</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562278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31B55-33FA-4933-A593-7D318C69CC00}"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38692466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2E1B9-BE67-40C0-903E-739EA76BCF40}" type="datetimeFigureOut">
              <a:rPr lang="en-US" smtClean="0">
                <a:solidFill>
                  <a:srgbClr val="FFC000"/>
                </a:solidFill>
              </a:rPr>
              <a:pPr/>
              <a:t>11/2/2015</a:t>
            </a:fld>
            <a:endParaRPr lang="en-US" dirty="0">
              <a:solidFill>
                <a:srgbClr val="FFC000"/>
              </a:solidFill>
            </a:endParaRPr>
          </a:p>
        </p:txBody>
      </p:sp>
      <p:sp>
        <p:nvSpPr>
          <p:cNvPr id="5" name="Footer Placeholder 4"/>
          <p:cNvSpPr>
            <a:spLocks noGrp="1"/>
          </p:cNvSpPr>
          <p:nvPr>
            <p:ph type="ftr" sz="quarter" idx="11"/>
          </p:nvPr>
        </p:nvSpPr>
        <p:spPr/>
        <p:txBody>
          <a:bodyPr/>
          <a:lstStyle/>
          <a:p>
            <a:endParaRPr lang="en-US" dirty="0">
              <a:solidFill>
                <a:srgbClr val="FFC000"/>
              </a:solidFill>
            </a:endParaRPr>
          </a:p>
        </p:txBody>
      </p:sp>
      <p:sp>
        <p:nvSpPr>
          <p:cNvPr id="6" name="Slide Number Placeholder 5"/>
          <p:cNvSpPr>
            <a:spLocks noGrp="1"/>
          </p:cNvSpPr>
          <p:nvPr>
            <p:ph type="sldNum" sz="quarter" idx="12"/>
          </p:nvPr>
        </p:nvSpPr>
        <p:spPr/>
        <p:txBody>
          <a:bodyPr/>
          <a:lstStyle/>
          <a:p>
            <a:fld id="{6B036E77-E322-4B37-8F39-BE5037A080BF}" type="slidenum">
              <a:rPr lang="en-US" smtClean="0">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39225395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31B55-33FA-4933-A593-7D318C69CC00}"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33240487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31B55-33FA-4933-A593-7D318C69CC00}"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219941180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31B55-33FA-4933-A593-7D318C69CC00}"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34458770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31B55-33FA-4933-A593-7D318C69CC00}"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261827444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31B55-33FA-4933-A593-7D318C69CC00}"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311369691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31B55-33FA-4933-A593-7D318C69CC00}"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240628448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31B55-33FA-4933-A593-7D318C69CC00}"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171989764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31B55-33FA-4933-A593-7D318C69CC00}"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367120292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31B55-33FA-4933-A593-7D318C69CC00}"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BE73A-7841-4A30-8539-24D673C1A9F5}" type="slidenum">
              <a:rPr lang="en-US" smtClean="0"/>
              <a:t>‹#›</a:t>
            </a:fld>
            <a:endParaRPr lang="en-US"/>
          </a:p>
        </p:txBody>
      </p:sp>
    </p:spTree>
    <p:extLst>
      <p:ext uri="{BB962C8B-B14F-4D97-AF65-F5344CB8AC3E}">
        <p14:creationId xmlns:p14="http://schemas.microsoft.com/office/powerpoint/2010/main" val="79371909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160615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9953080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761762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61285171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2455125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5152755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9408526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4346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60"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31B55-33FA-4933-A593-7D318C69CC00}" type="datetimeFigureOut">
              <a:rPr lang="en-US" smtClean="0"/>
              <a:t>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BE73A-7841-4A30-8539-24D673C1A9F5}" type="slidenum">
              <a:rPr lang="en-US" smtClean="0"/>
              <a:t>‹#›</a:t>
            </a:fld>
            <a:endParaRPr lang="en-US"/>
          </a:p>
        </p:txBody>
      </p:sp>
    </p:spTree>
    <p:extLst>
      <p:ext uri="{BB962C8B-B14F-4D97-AF65-F5344CB8AC3E}">
        <p14:creationId xmlns:p14="http://schemas.microsoft.com/office/powerpoint/2010/main" val="32323876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49784" y="2060848"/>
            <a:ext cx="82296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rPr>
              <a:t>Orofacial Clefts</a:t>
            </a:r>
            <a:endParaRPr lang="en-US" sz="2200" b="1" dirty="0" smtClean="0">
              <a:solidFill>
                <a:schemeClr val="tx2"/>
              </a:solidFill>
            </a:endParaRPr>
          </a:p>
        </p:txBody>
      </p:sp>
      <p:grpSp>
        <p:nvGrpSpPr>
          <p:cNvPr id="5" name="Group 3"/>
          <p:cNvGrpSpPr/>
          <p:nvPr/>
        </p:nvGrpSpPr>
        <p:grpSpPr>
          <a:xfrm>
            <a:off x="316112" y="260648"/>
            <a:ext cx="8496944" cy="1296144"/>
            <a:chOff x="323528" y="260648"/>
            <a:chExt cx="8496944" cy="1296144"/>
          </a:xfrm>
        </p:grpSpPr>
        <p:pic>
          <p:nvPicPr>
            <p:cNvPr id="6" name="Picture 3"/>
            <p:cNvPicPr>
              <a:picLocks noChangeAspect="1" noChangeArrowheads="1"/>
            </p:cNvPicPr>
            <p:nvPr/>
          </p:nvPicPr>
          <p:blipFill>
            <a:blip r:embed="rId2" cstate="print"/>
            <a:srcRect r="48190"/>
            <a:stretch>
              <a:fillRect/>
            </a:stretch>
          </p:blipFill>
          <p:spPr bwMode="auto">
            <a:xfrm>
              <a:off x="5606920" y="404664"/>
              <a:ext cx="3069536" cy="1052412"/>
            </a:xfrm>
            <a:prstGeom prst="rect">
              <a:avLst/>
            </a:prstGeom>
            <a:noFill/>
            <a:ln w="19050">
              <a:noFill/>
              <a:miter lim="800000"/>
              <a:headEnd/>
              <a:tailEnd/>
            </a:ln>
          </p:spPr>
        </p:pic>
        <p:pic>
          <p:nvPicPr>
            <p:cNvPr id="7" name="Immagine 6" descr="HHS-CDC(CMYK).jpg"/>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descr="image001"/>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n-US" sz="900" b="1" dirty="0">
                <a:solidFill>
                  <a:schemeClr val="tx2"/>
                </a:solidFill>
                <a:latin typeface="Tahoma" pitchFamily="34" charset="0"/>
              </a:rPr>
              <a:t>Disclaimer: The findings and conclusions in this presentation have not been formally disseminated by the Centers for Disease Control and Prevention and should not be construed to represent any agency determination or policy.</a:t>
            </a:r>
          </a:p>
        </p:txBody>
      </p:sp>
    </p:spTree>
    <p:extLst>
      <p:ext uri="{BB962C8B-B14F-4D97-AF65-F5344CB8AC3E}">
        <p14:creationId xmlns:p14="http://schemas.microsoft.com/office/powerpoint/2010/main" val="375585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805847" y="116632"/>
            <a:ext cx="7344816" cy="792088"/>
          </a:xfrm>
        </p:spPr>
        <p:txBody>
          <a:bodyPr>
            <a:normAutofit/>
          </a:bodyPr>
          <a:lstStyle/>
          <a:p>
            <a:r>
              <a:rPr lang="en-US" sz="3200" b="1" dirty="0" smtClean="0">
                <a:solidFill>
                  <a:schemeClr val="tx2"/>
                </a:solidFill>
              </a:rPr>
              <a:t>Diagnosis</a:t>
            </a:r>
            <a:endParaRPr lang="en-US" sz="3200" dirty="0" smtClean="0">
              <a:solidFill>
                <a:schemeClr val="tx2"/>
              </a:solidFill>
            </a:endParaRPr>
          </a:p>
        </p:txBody>
      </p:sp>
      <p:sp>
        <p:nvSpPr>
          <p:cNvPr id="9219" name="Rettangolo 2"/>
          <p:cNvSpPr>
            <a:spLocks noChangeArrowheads="1"/>
          </p:cNvSpPr>
          <p:nvPr/>
        </p:nvSpPr>
        <p:spPr bwMode="auto">
          <a:xfrm>
            <a:off x="203912" y="1052736"/>
            <a:ext cx="8548687" cy="1477328"/>
          </a:xfrm>
          <a:prstGeom prst="rect">
            <a:avLst/>
          </a:prstGeom>
          <a:solidFill>
            <a:schemeClr val="tx2">
              <a:lumMod val="20000"/>
              <a:lumOff val="80000"/>
            </a:schemeClr>
          </a:solidFill>
          <a:ln w="9525">
            <a:solidFill>
              <a:srgbClr val="002060"/>
            </a:solidFill>
            <a:miter lim="800000"/>
            <a:headEnd/>
            <a:tailEnd/>
          </a:ln>
        </p:spPr>
        <p:txBody>
          <a:bodyPr wrap="square">
            <a:spAutoFit/>
          </a:bodyPr>
          <a:lstStyle/>
          <a:p>
            <a:r>
              <a:rPr lang="en-US" b="1" dirty="0" smtClean="0">
                <a:solidFill>
                  <a:schemeClr val="tx2"/>
                </a:solidFill>
              </a:rPr>
              <a:t>Cleft lip only </a:t>
            </a:r>
            <a:r>
              <a:rPr lang="en-US" dirty="0" smtClean="0">
                <a:solidFill>
                  <a:schemeClr val="tx2"/>
                </a:solidFill>
              </a:rPr>
              <a:t>is usually </a:t>
            </a:r>
            <a:r>
              <a:rPr lang="en-US" dirty="0">
                <a:solidFill>
                  <a:schemeClr val="tx2"/>
                </a:solidFill>
              </a:rPr>
              <a:t>easily recognized on physical examination after </a:t>
            </a:r>
            <a:r>
              <a:rPr lang="en-US" dirty="0" smtClean="0">
                <a:solidFill>
                  <a:schemeClr val="tx2"/>
                </a:solidFill>
              </a:rPr>
              <a:t>delivery </a:t>
            </a:r>
          </a:p>
          <a:p>
            <a:endParaRPr lang="en-US" dirty="0" smtClean="0">
              <a:solidFill>
                <a:schemeClr val="tx2"/>
              </a:solidFill>
            </a:endParaRPr>
          </a:p>
          <a:p>
            <a:r>
              <a:rPr lang="en-US" dirty="0" smtClean="0">
                <a:solidFill>
                  <a:schemeClr val="tx2"/>
                </a:solidFill>
              </a:rPr>
              <a:t>Direct </a:t>
            </a:r>
            <a:r>
              <a:rPr lang="en-US" dirty="0">
                <a:solidFill>
                  <a:schemeClr val="tx2"/>
                </a:solidFill>
              </a:rPr>
              <a:t>visualization of the pharynx after </a:t>
            </a:r>
            <a:r>
              <a:rPr lang="en-US" dirty="0" smtClean="0">
                <a:solidFill>
                  <a:schemeClr val="tx2"/>
                </a:solidFill>
              </a:rPr>
              <a:t>delivery is needed to detect a </a:t>
            </a:r>
            <a:r>
              <a:rPr lang="en-US" b="1" dirty="0" smtClean="0">
                <a:solidFill>
                  <a:schemeClr val="tx2"/>
                </a:solidFill>
              </a:rPr>
              <a:t>cleft palate</a:t>
            </a:r>
            <a:endParaRPr lang="en-US" dirty="0" smtClean="0">
              <a:solidFill>
                <a:schemeClr val="tx2"/>
              </a:solidFill>
            </a:endParaRPr>
          </a:p>
          <a:p>
            <a:endParaRPr lang="en-US" dirty="0">
              <a:solidFill>
                <a:schemeClr val="tx2"/>
              </a:solidFill>
            </a:endParaRPr>
          </a:p>
          <a:p>
            <a:r>
              <a:rPr lang="en-US" dirty="0" smtClean="0">
                <a:solidFill>
                  <a:schemeClr val="tx2"/>
                </a:solidFill>
              </a:rPr>
              <a:t>When visualization is difficult, palpation of palate with a finger may be useful</a:t>
            </a:r>
          </a:p>
        </p:txBody>
      </p:sp>
      <p:sp>
        <p:nvSpPr>
          <p:cNvPr id="9220" name="Rettangolo 3"/>
          <p:cNvSpPr>
            <a:spLocks noChangeArrowheads="1"/>
          </p:cNvSpPr>
          <p:nvPr/>
        </p:nvSpPr>
        <p:spPr bwMode="auto">
          <a:xfrm>
            <a:off x="2987824" y="3140968"/>
            <a:ext cx="3384376" cy="923330"/>
          </a:xfrm>
          <a:prstGeom prst="rect">
            <a:avLst/>
          </a:prstGeom>
          <a:solidFill>
            <a:schemeClr val="accent4">
              <a:lumMod val="20000"/>
              <a:lumOff val="80000"/>
            </a:schemeClr>
          </a:solidFill>
          <a:ln w="9525">
            <a:solidFill>
              <a:srgbClr val="002060"/>
            </a:solidFill>
            <a:miter lim="800000"/>
            <a:headEnd/>
            <a:tailEnd/>
          </a:ln>
        </p:spPr>
        <p:txBody>
          <a:bodyPr wrap="square">
            <a:spAutoFit/>
          </a:bodyPr>
          <a:lstStyle/>
          <a:p>
            <a:pPr algn="ctr"/>
            <a:r>
              <a:rPr lang="en-US" b="1" dirty="0" smtClean="0">
                <a:solidFill>
                  <a:schemeClr val="tx2"/>
                </a:solidFill>
                <a:latin typeface="Calibri" pitchFamily="34" charset="0"/>
              </a:rPr>
              <a:t>Prenatal diagnoses should not be included in surveillance data unless it is confirmed </a:t>
            </a:r>
            <a:r>
              <a:rPr lang="en-US" b="1" dirty="0" err="1" smtClean="0">
                <a:solidFill>
                  <a:schemeClr val="tx2"/>
                </a:solidFill>
                <a:latin typeface="Calibri" pitchFamily="34" charset="0"/>
              </a:rPr>
              <a:t>postnatally</a:t>
            </a:r>
            <a:r>
              <a:rPr lang="en-US" dirty="0" smtClean="0">
                <a:solidFill>
                  <a:schemeClr val="tx2"/>
                </a:solidFill>
              </a:rPr>
              <a:t> </a:t>
            </a:r>
            <a:r>
              <a:rPr lang="en-US" dirty="0" smtClean="0">
                <a:solidFill>
                  <a:schemeClr val="tx2"/>
                </a:solidFill>
                <a:latin typeface="Calibri" pitchFamily="34" charset="0"/>
              </a:rPr>
              <a:t>  </a:t>
            </a:r>
          </a:p>
        </p:txBody>
      </p:sp>
      <p:sp>
        <p:nvSpPr>
          <p:cNvPr id="9" name="Text Box 7"/>
          <p:cNvSpPr txBox="1">
            <a:spLocks noChangeArrowheads="1"/>
          </p:cNvSpPr>
          <p:nvPr/>
        </p:nvSpPr>
        <p:spPr bwMode="auto">
          <a:xfrm>
            <a:off x="169406" y="5544234"/>
            <a:ext cx="26612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000" smtClean="0">
                <a:solidFill>
                  <a:schemeClr val="tx2"/>
                </a:solidFill>
                <a:latin typeface="+mj-lt"/>
              </a:rPr>
              <a:t>Prenatal Image of cleft lip only </a:t>
            </a:r>
          </a:p>
          <a:p>
            <a:r>
              <a:rPr lang="en-US" sz="1000" smtClean="0">
                <a:solidFill>
                  <a:schemeClr val="tx2"/>
                </a:solidFill>
                <a:latin typeface="+mj-lt"/>
              </a:rPr>
              <a:t>Photo courtesy of </a:t>
            </a:r>
            <a:r>
              <a:rPr lang="en-US" altLang="en-US" sz="1000" smtClean="0">
                <a:solidFill>
                  <a:schemeClr val="tx2"/>
                </a:solidFill>
                <a:latin typeface="+mj-lt"/>
              </a:rPr>
              <a:t>Alberto de la Vega MD, FACOG</a:t>
            </a:r>
            <a:endParaRPr lang="en-US" altLang="en-US" sz="1000" dirty="0">
              <a:solidFill>
                <a:schemeClr val="tx2"/>
              </a:solidFill>
              <a:latin typeface="+mj-lt"/>
            </a:endParaRPr>
          </a:p>
        </p:txBody>
      </p:sp>
      <p:sp>
        <p:nvSpPr>
          <p:cNvPr id="10" name="Text Box 9"/>
          <p:cNvSpPr txBox="1">
            <a:spLocks noChangeArrowheads="1"/>
          </p:cNvSpPr>
          <p:nvPr/>
        </p:nvSpPr>
        <p:spPr bwMode="auto">
          <a:xfrm>
            <a:off x="228600" y="6522727"/>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10</a:t>
            </a:fld>
            <a:endParaRPr lang="en-US" sz="1000" dirty="0">
              <a:solidFill>
                <a:schemeClr val="tx2"/>
              </a:solidFill>
              <a:latin typeface="Calibri" pitchFamily="34" charset="0"/>
              <a:cs typeface="+mn-cs"/>
            </a:endParaRPr>
          </a:p>
        </p:txBody>
      </p:sp>
      <p:grpSp>
        <p:nvGrpSpPr>
          <p:cNvPr id="3" name="Group 2"/>
          <p:cNvGrpSpPr/>
          <p:nvPr/>
        </p:nvGrpSpPr>
        <p:grpSpPr>
          <a:xfrm>
            <a:off x="228337" y="3478218"/>
            <a:ext cx="2399447" cy="1934732"/>
            <a:chOff x="4105905" y="4221088"/>
            <a:chExt cx="2707229" cy="1944216"/>
          </a:xfrm>
        </p:grpSpPr>
        <p:pic>
          <p:nvPicPr>
            <p:cNvPr id="8" name="Picture 6" descr="sonocleftli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05905" y="4221088"/>
              <a:ext cx="2707229" cy="1944216"/>
            </a:xfrm>
            <a:prstGeom prst="rect">
              <a:avLst/>
            </a:prstGeom>
            <a:ln>
              <a:solidFill>
                <a:schemeClr val="tx2"/>
              </a:solidFill>
            </a:ln>
          </p:spPr>
        </p:pic>
        <p:sp>
          <p:nvSpPr>
            <p:cNvPr id="2" name="Oval 1"/>
            <p:cNvSpPr/>
            <p:nvPr/>
          </p:nvSpPr>
          <p:spPr>
            <a:xfrm>
              <a:off x="5076056" y="5013176"/>
              <a:ext cx="1296144" cy="54379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pic>
        <p:nvPicPr>
          <p:cNvPr id="11" name="Picture 10"/>
          <p:cNvPicPr>
            <a:picLocks noChangeAspect="1" noChangeArrowheads="1"/>
          </p:cNvPicPr>
          <p:nvPr/>
        </p:nvPicPr>
        <p:blipFill>
          <a:blip r:embed="rId4" cstate="print"/>
          <a:srcRect/>
          <a:stretch>
            <a:fillRect/>
          </a:stretch>
        </p:blipFill>
        <p:spPr bwMode="auto">
          <a:xfrm>
            <a:off x="6660232" y="3478218"/>
            <a:ext cx="2088232" cy="2304543"/>
          </a:xfrm>
          <a:prstGeom prst="rect">
            <a:avLst/>
          </a:prstGeom>
          <a:noFill/>
          <a:ln w="9525">
            <a:solidFill>
              <a:schemeClr val="tx2"/>
            </a:solidFill>
            <a:miter lim="800000"/>
            <a:headEnd/>
            <a:tailEnd/>
          </a:ln>
        </p:spPr>
      </p:pic>
      <p:sp>
        <p:nvSpPr>
          <p:cNvPr id="4" name="TextBox 3"/>
          <p:cNvSpPr txBox="1"/>
          <p:nvPr/>
        </p:nvSpPr>
        <p:spPr>
          <a:xfrm>
            <a:off x="6588224" y="5805844"/>
            <a:ext cx="2160240" cy="261610"/>
          </a:xfrm>
          <a:prstGeom prst="rect">
            <a:avLst/>
          </a:prstGeom>
          <a:noFill/>
        </p:spPr>
        <p:txBody>
          <a:bodyPr wrap="square" rtlCol="0">
            <a:spAutoFit/>
          </a:bodyPr>
          <a:lstStyle/>
          <a:p>
            <a:pPr algn="ctr"/>
            <a:r>
              <a:rPr lang="en-US" sz="1100" dirty="0" smtClean="0">
                <a:solidFill>
                  <a:schemeClr val="tx2"/>
                </a:solidFill>
              </a:rPr>
              <a:t>Postnatal image of cleft lip only </a:t>
            </a:r>
            <a:endParaRPr lang="en-US" sz="1100" dirty="0">
              <a:solidFill>
                <a:schemeClr val="tx2"/>
              </a:solidFill>
            </a:endParaRPr>
          </a:p>
        </p:txBody>
      </p:sp>
      <p:pic>
        <p:nvPicPr>
          <p:cNvPr id="5" name="Picture 1"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239374"/>
            <a:ext cx="2971015" cy="141070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7"/>
          <p:cNvSpPr txBox="1">
            <a:spLocks noChangeArrowheads="1"/>
          </p:cNvSpPr>
          <p:nvPr/>
        </p:nvSpPr>
        <p:spPr bwMode="auto">
          <a:xfrm>
            <a:off x="3513569" y="5650083"/>
            <a:ext cx="266129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1000"/>
              <a:t>Reproduced with permission from the </a:t>
            </a:r>
            <a:r>
              <a:rPr lang="en-US" sz="1000" i="1"/>
              <a:t>Hong Kong Medical Journal</a:t>
            </a:r>
            <a:r>
              <a:rPr lang="en-US" sz="1000"/>
              <a:t> (To WW. Prenatal diagnosis and assessment of facial clefts: where are we now?  Hong Kong Med J 2012;18:146-52), 2012, Hong Kong Academy of Medicine.</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428875" y="1857375"/>
            <a:ext cx="1928813" cy="1571625"/>
          </a:xfrm>
          <a:prstGeom prst="rect">
            <a:avLst/>
          </a:prstGeom>
        </p:spPr>
      </p:pic>
      <p:pic>
        <p:nvPicPr>
          <p:cNvPr id="4" name="Picture 4" descr="bifid uvula.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00063" y="1857375"/>
            <a:ext cx="1944687"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P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3429000"/>
            <a:ext cx="19288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P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28875" y="3429000"/>
            <a:ext cx="20875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S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1857375"/>
            <a:ext cx="19288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0063" y="3429000"/>
            <a:ext cx="19288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S.jpg"/>
          <p:cNvPicPr>
            <a:picLocks noChangeAspect="1"/>
          </p:cNvPicPr>
          <p:nvPr/>
        </p:nvPicPr>
        <p:blipFill>
          <a:blip r:embed="rId9">
            <a:extLst>
              <a:ext uri="{28A0092B-C50C-407E-A947-70E740481C1C}">
                <a14:useLocalDpi xmlns:a14="http://schemas.microsoft.com/office/drawing/2010/main" val="0"/>
              </a:ext>
            </a:extLst>
          </a:blip>
          <a:srcRect l="14342" t="19052" r="21474" b="11909"/>
          <a:stretch>
            <a:fillRect/>
          </a:stretch>
        </p:blipFill>
        <p:spPr bwMode="auto">
          <a:xfrm>
            <a:off x="4357688" y="1857375"/>
            <a:ext cx="19288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LP baby.jpg"/>
          <p:cNvPicPr>
            <a:picLocks noChangeAspect="1"/>
          </p:cNvPicPr>
          <p:nvPr/>
        </p:nvPicPr>
        <p:blipFill>
          <a:blip r:embed="rId10">
            <a:extLst>
              <a:ext uri="{28A0092B-C50C-407E-A947-70E740481C1C}">
                <a14:useLocalDpi xmlns:a14="http://schemas.microsoft.com/office/drawing/2010/main" val="0"/>
              </a:ext>
            </a:extLst>
          </a:blip>
          <a:srcRect l="3448" t="22501" r="3448" b="22501"/>
          <a:stretch>
            <a:fillRect/>
          </a:stretch>
        </p:blipFill>
        <p:spPr bwMode="auto">
          <a:xfrm>
            <a:off x="4357688" y="3429000"/>
            <a:ext cx="19288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4638"/>
            <a:ext cx="8229600" cy="850106"/>
          </a:xfrm>
        </p:spPr>
        <p:txBody>
          <a:bodyPr/>
          <a:lstStyle/>
          <a:p>
            <a:pPr>
              <a:defRPr/>
            </a:pPr>
            <a:r>
              <a:rPr lang="en-GB" altLang="en-US" sz="3200" b="1" dirty="0" smtClean="0">
                <a:solidFill>
                  <a:schemeClr val="tx2"/>
                </a:solidFill>
              </a:rPr>
              <a:t>Cleft Palate: Heterogeneous Phenotype</a:t>
            </a:r>
          </a:p>
        </p:txBody>
      </p:sp>
      <p:sp>
        <p:nvSpPr>
          <p:cNvPr id="12" name="TextBox 11"/>
          <p:cNvSpPr txBox="1"/>
          <p:nvPr/>
        </p:nvSpPr>
        <p:spPr>
          <a:xfrm>
            <a:off x="228600" y="6093296"/>
            <a:ext cx="3359984" cy="246221"/>
          </a:xfrm>
          <a:prstGeom prst="rect">
            <a:avLst/>
          </a:prstGeom>
          <a:noFill/>
        </p:spPr>
        <p:txBody>
          <a:bodyPr wrap="square" rtlCol="0">
            <a:spAutoFit/>
          </a:bodyPr>
          <a:lstStyle/>
          <a:p>
            <a:r>
              <a:rPr lang="en-US" sz="1000" dirty="0" smtClean="0">
                <a:solidFill>
                  <a:schemeClr val="tx2"/>
                </a:solidFill>
              </a:rPr>
              <a:t>Photos </a:t>
            </a:r>
            <a:r>
              <a:rPr lang="en-US" sz="1000" dirty="0">
                <a:solidFill>
                  <a:schemeClr val="tx2"/>
                </a:solidFill>
              </a:rPr>
              <a:t>courtesy of Dr</a:t>
            </a:r>
            <a:r>
              <a:rPr lang="en-US" sz="1000" dirty="0" smtClean="0">
                <a:solidFill>
                  <a:schemeClr val="tx2"/>
                </a:solidFill>
              </a:rPr>
              <a:t>. Peter </a:t>
            </a:r>
            <a:r>
              <a:rPr lang="en-US" sz="1000" dirty="0" err="1" smtClean="0">
                <a:solidFill>
                  <a:schemeClr val="tx2"/>
                </a:solidFill>
              </a:rPr>
              <a:t>Mossey</a:t>
            </a:r>
            <a:endParaRPr lang="en-US" sz="1000" dirty="0">
              <a:solidFill>
                <a:schemeClr val="tx2"/>
              </a:solidFill>
            </a:endParaRPr>
          </a:p>
        </p:txBody>
      </p:sp>
      <p:sp>
        <p:nvSpPr>
          <p:cNvPr id="13"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11</a:t>
            </a:fld>
            <a:endParaRPr lang="en-US" sz="1000" dirty="0">
              <a:solidFill>
                <a:schemeClr val="tx2"/>
              </a:solidFill>
              <a:latin typeface="Calibri" pitchFamily="34" charset="0"/>
              <a:cs typeface="+mn-cs"/>
            </a:endParaRPr>
          </a:p>
        </p:txBody>
      </p:sp>
      <p:sp>
        <p:nvSpPr>
          <p:cNvPr id="2" name="TextBox 1"/>
          <p:cNvSpPr txBox="1"/>
          <p:nvPr/>
        </p:nvSpPr>
        <p:spPr>
          <a:xfrm>
            <a:off x="707764" y="1484338"/>
            <a:ext cx="1529283" cy="369332"/>
          </a:xfrm>
          <a:prstGeom prst="rect">
            <a:avLst/>
          </a:prstGeom>
          <a:noFill/>
        </p:spPr>
        <p:txBody>
          <a:bodyPr wrap="square" rtlCol="0">
            <a:spAutoFit/>
          </a:bodyPr>
          <a:lstStyle/>
          <a:p>
            <a:r>
              <a:rPr lang="en-US" dirty="0" smtClean="0">
                <a:solidFill>
                  <a:schemeClr val="tx2"/>
                </a:solidFill>
              </a:rPr>
              <a:t>Bifid Uvula</a:t>
            </a:r>
            <a:endParaRPr lang="en-US" dirty="0">
              <a:solidFill>
                <a:schemeClr val="tx2"/>
              </a:solidFill>
            </a:endParaRPr>
          </a:p>
        </p:txBody>
      </p:sp>
      <p:sp>
        <p:nvSpPr>
          <p:cNvPr id="14" name="TextBox 13"/>
          <p:cNvSpPr txBox="1"/>
          <p:nvPr/>
        </p:nvSpPr>
        <p:spPr>
          <a:xfrm>
            <a:off x="4364445" y="1452072"/>
            <a:ext cx="1892430" cy="369332"/>
          </a:xfrm>
          <a:prstGeom prst="rect">
            <a:avLst/>
          </a:prstGeom>
          <a:noFill/>
        </p:spPr>
        <p:txBody>
          <a:bodyPr wrap="square" rtlCol="0">
            <a:spAutoFit/>
          </a:bodyPr>
          <a:lstStyle/>
          <a:p>
            <a:r>
              <a:rPr lang="en-US" dirty="0">
                <a:solidFill>
                  <a:schemeClr val="tx2"/>
                </a:solidFill>
              </a:rPr>
              <a:t>Cleft hard palate</a:t>
            </a:r>
          </a:p>
        </p:txBody>
      </p:sp>
      <p:sp>
        <p:nvSpPr>
          <p:cNvPr id="15" name="TextBox 14"/>
          <p:cNvSpPr txBox="1"/>
          <p:nvPr/>
        </p:nvSpPr>
        <p:spPr>
          <a:xfrm>
            <a:off x="2489916" y="1452072"/>
            <a:ext cx="1892430" cy="369332"/>
          </a:xfrm>
          <a:prstGeom prst="rect">
            <a:avLst/>
          </a:prstGeom>
          <a:noFill/>
        </p:spPr>
        <p:txBody>
          <a:bodyPr wrap="square" rtlCol="0">
            <a:spAutoFit/>
          </a:bodyPr>
          <a:lstStyle/>
          <a:p>
            <a:r>
              <a:rPr lang="en-US" dirty="0">
                <a:solidFill>
                  <a:schemeClr val="tx2"/>
                </a:solidFill>
              </a:rPr>
              <a:t>Cleft hard palate</a:t>
            </a:r>
          </a:p>
        </p:txBody>
      </p:sp>
      <p:sp>
        <p:nvSpPr>
          <p:cNvPr id="16" name="TextBox 15"/>
          <p:cNvSpPr txBox="1"/>
          <p:nvPr/>
        </p:nvSpPr>
        <p:spPr>
          <a:xfrm>
            <a:off x="6286500" y="1439328"/>
            <a:ext cx="1892430" cy="369332"/>
          </a:xfrm>
          <a:prstGeom prst="rect">
            <a:avLst/>
          </a:prstGeom>
          <a:noFill/>
        </p:spPr>
        <p:txBody>
          <a:bodyPr wrap="square" rtlCol="0">
            <a:spAutoFit/>
          </a:bodyPr>
          <a:lstStyle/>
          <a:p>
            <a:r>
              <a:rPr lang="en-US" dirty="0">
                <a:solidFill>
                  <a:schemeClr val="tx2"/>
                </a:solidFill>
              </a:rPr>
              <a:t>Cleft hard palate</a:t>
            </a:r>
          </a:p>
        </p:txBody>
      </p:sp>
      <p:sp>
        <p:nvSpPr>
          <p:cNvPr id="17" name="TextBox 16"/>
          <p:cNvSpPr txBox="1"/>
          <p:nvPr/>
        </p:nvSpPr>
        <p:spPr>
          <a:xfrm>
            <a:off x="2428875" y="5002392"/>
            <a:ext cx="1892430" cy="369332"/>
          </a:xfrm>
          <a:prstGeom prst="rect">
            <a:avLst/>
          </a:prstGeom>
          <a:noFill/>
        </p:spPr>
        <p:txBody>
          <a:bodyPr wrap="square" rtlCol="0">
            <a:spAutoFit/>
          </a:bodyPr>
          <a:lstStyle/>
          <a:p>
            <a:r>
              <a:rPr lang="en-US" dirty="0">
                <a:solidFill>
                  <a:schemeClr val="tx2"/>
                </a:solidFill>
              </a:rPr>
              <a:t>Cleft hard palate</a:t>
            </a:r>
          </a:p>
        </p:txBody>
      </p:sp>
      <p:sp>
        <p:nvSpPr>
          <p:cNvPr id="18" name="TextBox 17"/>
          <p:cNvSpPr txBox="1"/>
          <p:nvPr/>
        </p:nvSpPr>
        <p:spPr>
          <a:xfrm>
            <a:off x="500063" y="5000625"/>
            <a:ext cx="1892430" cy="369332"/>
          </a:xfrm>
          <a:prstGeom prst="rect">
            <a:avLst/>
          </a:prstGeom>
          <a:noFill/>
        </p:spPr>
        <p:txBody>
          <a:bodyPr wrap="square" rtlCol="0">
            <a:spAutoFit/>
          </a:bodyPr>
          <a:lstStyle/>
          <a:p>
            <a:r>
              <a:rPr lang="en-US" dirty="0">
                <a:solidFill>
                  <a:schemeClr val="tx2"/>
                </a:solidFill>
              </a:rPr>
              <a:t>Cleft hard palate</a:t>
            </a:r>
          </a:p>
        </p:txBody>
      </p:sp>
      <p:sp>
        <p:nvSpPr>
          <p:cNvPr id="19" name="TextBox 18"/>
          <p:cNvSpPr txBox="1"/>
          <p:nvPr/>
        </p:nvSpPr>
        <p:spPr>
          <a:xfrm>
            <a:off x="4394070" y="5011270"/>
            <a:ext cx="1892430" cy="1200329"/>
          </a:xfrm>
          <a:prstGeom prst="rect">
            <a:avLst/>
          </a:prstGeom>
          <a:noFill/>
        </p:spPr>
        <p:txBody>
          <a:bodyPr wrap="square" rtlCol="0">
            <a:spAutoFit/>
          </a:bodyPr>
          <a:lstStyle/>
          <a:p>
            <a:r>
              <a:rPr lang="en-US" dirty="0">
                <a:solidFill>
                  <a:schemeClr val="tx2"/>
                </a:solidFill>
              </a:rPr>
              <a:t>Cleft hard palate with cleft lip, specified  as unilateral</a:t>
            </a:r>
          </a:p>
        </p:txBody>
      </p:sp>
      <p:sp>
        <p:nvSpPr>
          <p:cNvPr id="20" name="TextBox 19"/>
          <p:cNvSpPr txBox="1"/>
          <p:nvPr/>
        </p:nvSpPr>
        <p:spPr>
          <a:xfrm>
            <a:off x="6256875" y="5000625"/>
            <a:ext cx="1892430" cy="923330"/>
          </a:xfrm>
          <a:prstGeom prst="rect">
            <a:avLst/>
          </a:prstGeom>
          <a:noFill/>
        </p:spPr>
        <p:txBody>
          <a:bodyPr wrap="square" rtlCol="0">
            <a:spAutoFit/>
          </a:bodyPr>
          <a:lstStyle/>
          <a:p>
            <a:r>
              <a:rPr lang="en-US" dirty="0">
                <a:solidFill>
                  <a:schemeClr val="tx2"/>
                </a:solidFill>
              </a:rPr>
              <a:t>Cleft hard palate with bilateral cleft lip</a:t>
            </a:r>
          </a:p>
        </p:txBody>
      </p:sp>
    </p:spTree>
    <p:extLst>
      <p:ext uri="{BB962C8B-B14F-4D97-AF65-F5344CB8AC3E}">
        <p14:creationId xmlns:p14="http://schemas.microsoft.com/office/powerpoint/2010/main" val="1332184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137" y="260648"/>
            <a:ext cx="8229600" cy="648072"/>
          </a:xfrm>
        </p:spPr>
        <p:txBody>
          <a:bodyPr>
            <a:noAutofit/>
          </a:bodyPr>
          <a:lstStyle/>
          <a:p>
            <a:r>
              <a:rPr lang="en-US" sz="3200" b="1" dirty="0" smtClean="0">
                <a:solidFill>
                  <a:schemeClr val="tx2"/>
                </a:solidFill>
              </a:rPr>
              <a:t>Main Clinical Features</a:t>
            </a:r>
            <a:endParaRPr lang="en-US" sz="3200" b="1" dirty="0">
              <a:solidFill>
                <a:schemeClr val="tx2"/>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3787334537"/>
              </p:ext>
            </p:extLst>
          </p:nvPr>
        </p:nvGraphicFramePr>
        <p:xfrm>
          <a:off x="351955" y="908720"/>
          <a:ext cx="8568952" cy="5031921"/>
        </p:xfrm>
        <a:graphic>
          <a:graphicData uri="http://schemas.openxmlformats.org/drawingml/2006/table">
            <a:tbl>
              <a:tblPr firstRow="1" bandRow="1">
                <a:tableStyleId>{5C22544A-7EE6-4342-B048-85BDC9FD1C3A}</a:tableStyleId>
              </a:tblPr>
              <a:tblGrid>
                <a:gridCol w="2448272"/>
                <a:gridCol w="6120680"/>
              </a:tblGrid>
              <a:tr h="546317">
                <a:tc>
                  <a:txBody>
                    <a:bodyPr/>
                    <a:lstStyle/>
                    <a:p>
                      <a:r>
                        <a:rPr lang="en-US" sz="2400" noProof="0" dirty="0" smtClean="0"/>
                        <a:t>Feature</a:t>
                      </a:r>
                      <a:endParaRPr lang="en-US" sz="2400" noProof="0" dirty="0"/>
                    </a:p>
                  </a:txBody>
                  <a:tcPr/>
                </a:tc>
                <a:tc>
                  <a:txBody>
                    <a:bodyPr/>
                    <a:lstStyle/>
                    <a:p>
                      <a:r>
                        <a:rPr lang="en-US" sz="2400" noProof="0" dirty="0" smtClean="0"/>
                        <a:t>Typical Findings</a:t>
                      </a:r>
                      <a:endParaRPr lang="en-US" sz="2400" noProof="0" dirty="0"/>
                    </a:p>
                  </a:txBody>
                  <a:tcPr/>
                </a:tc>
              </a:tr>
              <a:tr h="548098">
                <a:tc>
                  <a:txBody>
                    <a:bodyPr/>
                    <a:lstStyle/>
                    <a:p>
                      <a:r>
                        <a:rPr lang="en-US" sz="1400" noProof="0" dirty="0" smtClean="0">
                          <a:solidFill>
                            <a:srgbClr val="000000"/>
                          </a:solidFill>
                        </a:rPr>
                        <a:t>Sex</a:t>
                      </a:r>
                      <a:r>
                        <a:rPr lang="en-US" sz="1400" baseline="0" noProof="0" dirty="0" smtClean="0">
                          <a:solidFill>
                            <a:srgbClr val="000000"/>
                          </a:solidFill>
                        </a:rPr>
                        <a:t> differences</a:t>
                      </a:r>
                      <a:endParaRPr lang="en-US" sz="1400" noProof="0" dirty="0">
                        <a:solidFill>
                          <a:srgbClr val="000000"/>
                        </a:solidFill>
                      </a:endParaRPr>
                    </a:p>
                  </a:txBody>
                  <a:tcPr/>
                </a:tc>
                <a:tc>
                  <a:txBody>
                    <a:bodyPr/>
                    <a:lstStyle/>
                    <a:p>
                      <a:r>
                        <a:rPr lang="en-US" sz="1400" dirty="0" smtClean="0">
                          <a:solidFill>
                            <a:srgbClr val="000000"/>
                          </a:solidFill>
                        </a:rPr>
                        <a:t>Cleft lip with</a:t>
                      </a:r>
                      <a:r>
                        <a:rPr lang="en-US" sz="1400" baseline="0" dirty="0" smtClean="0">
                          <a:solidFill>
                            <a:srgbClr val="000000"/>
                          </a:solidFill>
                        </a:rPr>
                        <a:t> or without cleft </a:t>
                      </a:r>
                      <a:r>
                        <a:rPr lang="en-US" sz="1400" dirty="0" smtClean="0">
                          <a:solidFill>
                            <a:srgbClr val="000000"/>
                          </a:solidFill>
                        </a:rPr>
                        <a:t>palate</a:t>
                      </a:r>
                      <a:r>
                        <a:rPr lang="en-US" sz="1400" baseline="0" noProof="0" dirty="0" smtClean="0">
                          <a:solidFill>
                            <a:srgbClr val="000000"/>
                          </a:solidFill>
                        </a:rPr>
                        <a:t>: 60-80% are males</a:t>
                      </a:r>
                    </a:p>
                    <a:p>
                      <a:r>
                        <a:rPr lang="en-US" sz="1400" baseline="0" noProof="0" dirty="0" smtClean="0">
                          <a:solidFill>
                            <a:srgbClr val="000000"/>
                          </a:solidFill>
                        </a:rPr>
                        <a:t>Isolated clefts of secondary palate more frequent in females</a:t>
                      </a:r>
                      <a:endParaRPr lang="en-US" sz="1400" noProof="0" dirty="0">
                        <a:solidFill>
                          <a:srgbClr val="000000"/>
                        </a:solidFill>
                      </a:endParaRPr>
                    </a:p>
                  </a:txBody>
                  <a:tcPr/>
                </a:tc>
              </a:tr>
              <a:tr h="705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solidFill>
                            <a:srgbClr val="000000"/>
                          </a:solidFill>
                        </a:rPr>
                        <a:t>Site</a:t>
                      </a:r>
                      <a:r>
                        <a:rPr lang="en-US" sz="1400" baseline="0" noProof="0" dirty="0" smtClean="0">
                          <a:solidFill>
                            <a:srgbClr val="000000"/>
                          </a:solidFill>
                        </a:rPr>
                        <a:t> of clefts</a:t>
                      </a:r>
                      <a:endParaRPr lang="en-US" sz="1400" noProof="0" dirty="0" smtClean="0">
                        <a:solidFill>
                          <a:srgbClr val="000000"/>
                        </a:solidFill>
                      </a:endParaRPr>
                    </a:p>
                    <a:p>
                      <a:endParaRPr lang="en-US" sz="1400" noProof="0" dirty="0">
                        <a:solidFill>
                          <a:srgbClr val="000000"/>
                        </a:solidFill>
                      </a:endParaRPr>
                    </a:p>
                  </a:txBody>
                  <a:tcPr/>
                </a:tc>
                <a:tc>
                  <a:txBody>
                    <a:bodyPr/>
                    <a:lstStyle/>
                    <a:p>
                      <a:r>
                        <a:rPr lang="en-US" sz="1400" noProof="0" dirty="0" smtClean="0">
                          <a:solidFill>
                            <a:srgbClr val="000000"/>
                          </a:solidFill>
                        </a:rPr>
                        <a:t>Cleft</a:t>
                      </a:r>
                      <a:r>
                        <a:rPr lang="en-US" sz="1400" baseline="0" noProof="0" dirty="0" smtClean="0">
                          <a:solidFill>
                            <a:srgbClr val="000000"/>
                          </a:solidFill>
                        </a:rPr>
                        <a:t> lip only: 21%</a:t>
                      </a:r>
                    </a:p>
                    <a:p>
                      <a:r>
                        <a:rPr lang="en-US" sz="1400" dirty="0" smtClean="0">
                          <a:solidFill>
                            <a:srgbClr val="000000"/>
                          </a:solidFill>
                        </a:rPr>
                        <a:t>Cleft lip with </a:t>
                      </a:r>
                      <a:r>
                        <a:rPr lang="en-US" sz="1400" baseline="0" dirty="0" smtClean="0">
                          <a:solidFill>
                            <a:srgbClr val="000000"/>
                          </a:solidFill>
                        </a:rPr>
                        <a:t>cleft</a:t>
                      </a:r>
                      <a:r>
                        <a:rPr lang="en-US" sz="1400" dirty="0" smtClean="0">
                          <a:solidFill>
                            <a:srgbClr val="000000"/>
                          </a:solidFill>
                        </a:rPr>
                        <a:t> palate</a:t>
                      </a:r>
                      <a:r>
                        <a:rPr lang="en-US" sz="1400" baseline="0" noProof="0" dirty="0" smtClean="0">
                          <a:solidFill>
                            <a:srgbClr val="000000"/>
                          </a:solidFill>
                        </a:rPr>
                        <a:t>: 46%</a:t>
                      </a:r>
                    </a:p>
                    <a:p>
                      <a:r>
                        <a:rPr lang="en-US" sz="1400" baseline="0" noProof="0" dirty="0" smtClean="0">
                          <a:solidFill>
                            <a:srgbClr val="000000"/>
                          </a:solidFill>
                        </a:rPr>
                        <a:t>Cleft of secondary palate only: 33%</a:t>
                      </a:r>
                    </a:p>
                  </a:txBody>
                  <a:tcPr/>
                </a:tc>
              </a:tr>
              <a:tr h="1224136">
                <a:tc>
                  <a:txBody>
                    <a:bodyPr/>
                    <a:lstStyle/>
                    <a:p>
                      <a:r>
                        <a:rPr lang="en-US" sz="1400" noProof="0" dirty="0" smtClean="0">
                          <a:solidFill>
                            <a:srgbClr val="000000"/>
                          </a:solidFill>
                        </a:rPr>
                        <a:t>Laterality</a:t>
                      </a:r>
                      <a:r>
                        <a:rPr lang="en-US" sz="1400" baseline="0" noProof="0" dirty="0" smtClean="0">
                          <a:solidFill>
                            <a:srgbClr val="000000"/>
                          </a:solidFill>
                        </a:rPr>
                        <a:t> of cleft lip </a:t>
                      </a:r>
                      <a:endParaRPr lang="en-US" sz="1400" noProof="0" dirty="0">
                        <a:solidFill>
                          <a:srgbClr val="000000"/>
                        </a:solidFill>
                      </a:endParaRPr>
                    </a:p>
                  </a:txBody>
                  <a:tcPr/>
                </a:tc>
                <a:tc>
                  <a:txBody>
                    <a:bodyPr/>
                    <a:lstStyle/>
                    <a:p>
                      <a:r>
                        <a:rPr lang="en-US" sz="1400" baseline="0" noProof="0" dirty="0" smtClean="0">
                          <a:solidFill>
                            <a:srgbClr val="000000"/>
                          </a:solidFill>
                        </a:rPr>
                        <a:t>Unilateral clefts </a:t>
                      </a:r>
                    </a:p>
                    <a:p>
                      <a:pPr marL="285750" lvl="0" indent="-285750">
                        <a:buFont typeface="Arial" panose="020B0604020202020204" pitchFamily="34" charset="0"/>
                        <a:buChar char="•"/>
                      </a:pPr>
                      <a:r>
                        <a:rPr lang="en-US" sz="1400" baseline="0" noProof="0" dirty="0" smtClean="0">
                          <a:solidFill>
                            <a:srgbClr val="000000"/>
                          </a:solidFill>
                        </a:rPr>
                        <a:t>More common in the left side (2:1) </a:t>
                      </a:r>
                    </a:p>
                    <a:p>
                      <a:pPr marL="285750" lvl="0" indent="-285750">
                        <a:buFont typeface="Arial" panose="020B0604020202020204" pitchFamily="34" charset="0"/>
                        <a:buChar char="•"/>
                      </a:pPr>
                      <a:r>
                        <a:rPr lang="en-US" sz="1400" baseline="0" noProof="0" dirty="0" smtClean="0">
                          <a:solidFill>
                            <a:srgbClr val="000000"/>
                          </a:solidFill>
                        </a:rPr>
                        <a:t>More common than bilateral (9:1) </a:t>
                      </a:r>
                    </a:p>
                    <a:p>
                      <a:pPr marL="285750" lvl="0" indent="-285750">
                        <a:buFont typeface="Arial" panose="020B0604020202020204" pitchFamily="34" charset="0"/>
                        <a:buChar char="•"/>
                      </a:pPr>
                      <a:r>
                        <a:rPr lang="en-US" sz="1400" baseline="0" noProof="0" dirty="0" smtClean="0">
                          <a:solidFill>
                            <a:srgbClr val="000000"/>
                          </a:solidFill>
                        </a:rPr>
                        <a:t>Associated with cleft palate in 68% of cases</a:t>
                      </a:r>
                    </a:p>
                    <a:p>
                      <a:r>
                        <a:rPr lang="en-US" sz="1400" baseline="0" noProof="0" dirty="0" smtClean="0">
                          <a:solidFill>
                            <a:srgbClr val="000000"/>
                          </a:solidFill>
                        </a:rPr>
                        <a:t>Bilateral cleft lip is associated with cleft palate in 86% of cases</a:t>
                      </a:r>
                      <a:endParaRPr lang="en-US" sz="1400" noProof="0" dirty="0">
                        <a:solidFill>
                          <a:srgbClr val="000000"/>
                        </a:solidFill>
                      </a:endParaRPr>
                    </a:p>
                  </a:txBody>
                  <a:tcPr/>
                </a:tc>
              </a:tr>
              <a:tr h="982377">
                <a:tc>
                  <a:txBody>
                    <a:bodyPr/>
                    <a:lstStyle/>
                    <a:p>
                      <a:r>
                        <a:rPr lang="en-US" sz="1400" noProof="0" dirty="0" smtClean="0">
                          <a:solidFill>
                            <a:srgbClr val="000000"/>
                          </a:solidFill>
                        </a:rPr>
                        <a:t>Types of cleft</a:t>
                      </a:r>
                      <a:r>
                        <a:rPr lang="en-US" sz="1400" baseline="0" noProof="0" dirty="0" smtClean="0">
                          <a:solidFill>
                            <a:srgbClr val="000000"/>
                          </a:solidFill>
                        </a:rPr>
                        <a:t> lip</a:t>
                      </a:r>
                      <a:endParaRPr lang="en-US" sz="1400" noProof="0" dirty="0">
                        <a:solidFill>
                          <a:srgbClr val="000000"/>
                        </a:solidFill>
                      </a:endParaRPr>
                    </a:p>
                  </a:txBody>
                  <a:tcPr/>
                </a:tc>
                <a:tc>
                  <a:txBody>
                    <a:bodyPr/>
                    <a:lstStyle/>
                    <a:p>
                      <a:pPr marL="0" indent="0">
                        <a:buNone/>
                      </a:pPr>
                      <a:r>
                        <a:rPr lang="en-US" sz="1400" noProof="0" dirty="0" smtClean="0">
                          <a:solidFill>
                            <a:srgbClr val="000000"/>
                          </a:solidFill>
                        </a:rPr>
                        <a:t>Microform (presence of vertical groove and vermilion notching)</a:t>
                      </a:r>
                    </a:p>
                    <a:p>
                      <a:pPr marL="285750" indent="-285750">
                        <a:buFont typeface="Arial" panose="020B0604020202020204" pitchFamily="34" charset="0"/>
                        <a:buChar char="•"/>
                      </a:pPr>
                      <a:r>
                        <a:rPr lang="en-US" sz="1400" noProof="0" dirty="0" smtClean="0">
                          <a:solidFill>
                            <a:srgbClr val="000000"/>
                          </a:solidFill>
                        </a:rPr>
                        <a:t>not</a:t>
                      </a:r>
                      <a:r>
                        <a:rPr lang="en-US" sz="1400" baseline="0" noProof="0" dirty="0" smtClean="0">
                          <a:solidFill>
                            <a:srgbClr val="000000"/>
                          </a:solidFill>
                        </a:rPr>
                        <a:t> counted in surveillance of orofacial clefts</a:t>
                      </a:r>
                      <a:endParaRPr lang="en-US" sz="1400" noProof="0" dirty="0" smtClean="0">
                        <a:solidFill>
                          <a:srgbClr val="000000"/>
                        </a:solidFill>
                      </a:endParaRPr>
                    </a:p>
                    <a:p>
                      <a:pPr marL="0" indent="0">
                        <a:buNone/>
                      </a:pPr>
                      <a:r>
                        <a:rPr lang="en-US" sz="1400" noProof="0" dirty="0" smtClean="0">
                          <a:solidFill>
                            <a:srgbClr val="000000"/>
                          </a:solidFill>
                        </a:rPr>
                        <a:t>Unilateral cleft lip (complete or incomplete)</a:t>
                      </a:r>
                    </a:p>
                    <a:p>
                      <a:pPr marL="0" indent="0">
                        <a:buNone/>
                      </a:pPr>
                      <a:r>
                        <a:rPr lang="en-US" sz="1400" noProof="0" dirty="0" smtClean="0">
                          <a:solidFill>
                            <a:srgbClr val="000000"/>
                          </a:solidFill>
                        </a:rPr>
                        <a:t>Bilateral cleft lip</a:t>
                      </a:r>
                      <a:endParaRPr lang="en-US" sz="1400" noProof="0" dirty="0">
                        <a:solidFill>
                          <a:srgbClr val="000000"/>
                        </a:solidFill>
                      </a:endParaRPr>
                    </a:p>
                  </a:txBody>
                  <a:tcPr/>
                </a:tc>
              </a:tr>
              <a:tr h="999473">
                <a:tc>
                  <a:txBody>
                    <a:bodyPr/>
                    <a:lstStyle/>
                    <a:p>
                      <a:r>
                        <a:rPr lang="en-US" sz="1400" noProof="0" dirty="0" smtClean="0">
                          <a:solidFill>
                            <a:srgbClr val="000000"/>
                          </a:solidFill>
                        </a:rPr>
                        <a:t>Types of cleft</a:t>
                      </a:r>
                      <a:r>
                        <a:rPr lang="en-US" sz="1400" baseline="0" noProof="0" dirty="0" smtClean="0">
                          <a:solidFill>
                            <a:srgbClr val="000000"/>
                          </a:solidFill>
                        </a:rPr>
                        <a:t> palate</a:t>
                      </a:r>
                      <a:endParaRPr lang="en-US" sz="1400" noProof="0" dirty="0">
                        <a:solidFill>
                          <a:srgbClr val="000000"/>
                        </a:solidFill>
                      </a:endParaRPr>
                    </a:p>
                  </a:txBody>
                  <a:tcPr/>
                </a:tc>
                <a:tc>
                  <a:txBody>
                    <a:bodyPr/>
                    <a:lstStyle/>
                    <a:p>
                      <a:pPr marL="0" indent="0">
                        <a:buNone/>
                      </a:pPr>
                      <a:r>
                        <a:rPr lang="en-US" sz="1400" baseline="0" noProof="0" dirty="0" smtClean="0">
                          <a:solidFill>
                            <a:srgbClr val="000000"/>
                          </a:solidFill>
                        </a:rPr>
                        <a:t>Cleft palate associated with cleft lip </a:t>
                      </a:r>
                    </a:p>
                    <a:p>
                      <a:pPr marL="0" indent="0">
                        <a:buNone/>
                      </a:pPr>
                      <a:r>
                        <a:rPr lang="en-US" sz="1400" baseline="0" noProof="0" dirty="0" smtClean="0">
                          <a:solidFill>
                            <a:srgbClr val="000000"/>
                          </a:solidFill>
                        </a:rPr>
                        <a:t>Cleft palate only</a:t>
                      </a:r>
                    </a:p>
                    <a:p>
                      <a:pPr marL="285750" indent="-285750">
                        <a:buFont typeface="Arial" panose="020B0604020202020204" pitchFamily="34" charset="0"/>
                        <a:buChar char="•"/>
                      </a:pPr>
                      <a:r>
                        <a:rPr lang="en-US" sz="1400" baseline="0" noProof="0" dirty="0" smtClean="0">
                          <a:solidFill>
                            <a:srgbClr val="000000"/>
                          </a:solidFill>
                        </a:rPr>
                        <a:t>Cleft palate (hard or soft palate)</a:t>
                      </a:r>
                    </a:p>
                    <a:p>
                      <a:pPr marL="285750" indent="-285750">
                        <a:buFont typeface="Arial" panose="020B0604020202020204" pitchFamily="34" charset="0"/>
                        <a:buChar char="•"/>
                      </a:pPr>
                      <a:r>
                        <a:rPr lang="en-US" sz="1400" baseline="0" noProof="0" dirty="0" err="1" smtClean="0">
                          <a:solidFill>
                            <a:srgbClr val="000000"/>
                          </a:solidFill>
                        </a:rPr>
                        <a:t>Submucous</a:t>
                      </a:r>
                      <a:r>
                        <a:rPr lang="en-US" sz="1400" baseline="0" noProof="0" dirty="0" smtClean="0">
                          <a:solidFill>
                            <a:srgbClr val="000000"/>
                          </a:solidFill>
                        </a:rPr>
                        <a:t> cleft  palate</a:t>
                      </a:r>
                    </a:p>
                  </a:txBody>
                  <a:tcPr/>
                </a:tc>
              </a:tr>
            </a:tbl>
          </a:graphicData>
        </a:graphic>
      </p:graphicFrame>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12</a:t>
            </a:fld>
            <a:endParaRPr lang="en-US" sz="1000" dirty="0">
              <a:solidFill>
                <a:schemeClr val="tx2"/>
              </a:solidFill>
              <a:latin typeface="Calibri" pitchFamily="34" charset="0"/>
              <a:cs typeface="+mn-cs"/>
            </a:endParaRPr>
          </a:p>
        </p:txBody>
      </p:sp>
      <p:sp>
        <p:nvSpPr>
          <p:cNvPr id="3" name="TextBox 2"/>
          <p:cNvSpPr txBox="1"/>
          <p:nvPr/>
        </p:nvSpPr>
        <p:spPr>
          <a:xfrm>
            <a:off x="256704" y="6069940"/>
            <a:ext cx="5456622" cy="461665"/>
          </a:xfrm>
          <a:prstGeom prst="rect">
            <a:avLst/>
          </a:prstGeom>
          <a:noFill/>
        </p:spPr>
        <p:txBody>
          <a:bodyPr wrap="none" rtlCol="0">
            <a:spAutoFit/>
          </a:bodyPr>
          <a:lstStyle/>
          <a:p>
            <a:r>
              <a:rPr lang="en-US" sz="1200" dirty="0">
                <a:solidFill>
                  <a:schemeClr val="tx2"/>
                </a:solidFill>
              </a:rPr>
              <a:t>Source: Harold Chen. Atlas of Genetic Diagnosis and Counseling. Humana Press 2006</a:t>
            </a:r>
          </a:p>
          <a:p>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137" y="188640"/>
            <a:ext cx="8229600" cy="850106"/>
          </a:xfrm>
        </p:spPr>
        <p:txBody>
          <a:bodyPr>
            <a:normAutofit/>
          </a:bodyPr>
          <a:lstStyle/>
          <a:p>
            <a:r>
              <a:rPr lang="en-US" sz="3200" b="1" dirty="0" smtClean="0">
                <a:solidFill>
                  <a:schemeClr val="tx2"/>
                </a:solidFill>
              </a:rPr>
              <a:t>Robin Sequence</a:t>
            </a:r>
            <a:endParaRPr lang="en-US" sz="3200" b="1" dirty="0">
              <a:solidFill>
                <a:schemeClr val="tx2"/>
              </a:solidFill>
            </a:endParaRPr>
          </a:p>
        </p:txBody>
      </p:sp>
      <p:sp>
        <p:nvSpPr>
          <p:cNvPr id="3" name="Rettangolo 2"/>
          <p:cNvSpPr/>
          <p:nvPr/>
        </p:nvSpPr>
        <p:spPr>
          <a:xfrm>
            <a:off x="395288" y="1412776"/>
            <a:ext cx="8281168" cy="1754326"/>
          </a:xfrm>
          <a:prstGeom prst="rect">
            <a:avLst/>
          </a:prstGeom>
          <a:solidFill>
            <a:schemeClr val="accent5">
              <a:lumMod val="20000"/>
              <a:lumOff val="80000"/>
            </a:schemeClr>
          </a:solidFill>
          <a:ln>
            <a:solidFill>
              <a:srgbClr val="002060"/>
            </a:solidFill>
          </a:ln>
        </p:spPr>
        <p:txBody>
          <a:bodyPr wrap="square">
            <a:spAutoFit/>
          </a:bodyPr>
          <a:lstStyle/>
          <a:p>
            <a:pPr marL="285750" indent="-285750">
              <a:buFont typeface="Arial" panose="020B0604020202020204" pitchFamily="34" charset="0"/>
              <a:buChar char="•"/>
            </a:pPr>
            <a:r>
              <a:rPr lang="en-US" dirty="0" smtClean="0">
                <a:solidFill>
                  <a:schemeClr val="tx2"/>
                </a:solidFill>
              </a:rPr>
              <a:t>Robin sequence is characterized by small jaw in size (micrognathia) or set back from the upper jaw (</a:t>
            </a:r>
            <a:r>
              <a:rPr lang="en-US" dirty="0" err="1" smtClean="0">
                <a:solidFill>
                  <a:schemeClr val="tx2"/>
                </a:solidFill>
              </a:rPr>
              <a:t>retrognathia</a:t>
            </a:r>
            <a:r>
              <a:rPr lang="en-US" dirty="0" smtClean="0">
                <a:solidFill>
                  <a:schemeClr val="tx2"/>
                </a:solidFill>
              </a:rPr>
              <a:t>)</a:t>
            </a:r>
          </a:p>
          <a:p>
            <a:pPr marL="285750" indent="-285750">
              <a:buFont typeface="Arial" panose="020B0604020202020204" pitchFamily="34" charset="0"/>
              <a:buChar char="•"/>
            </a:pPr>
            <a:r>
              <a:rPr lang="en-US" dirty="0" smtClean="0">
                <a:solidFill>
                  <a:schemeClr val="tx2"/>
                </a:solidFill>
              </a:rPr>
              <a:t>As a result, the tongue tends to be displaced back towards the throat, where it can fall back and obstruct the airway (</a:t>
            </a:r>
            <a:r>
              <a:rPr lang="en-US" dirty="0" err="1" smtClean="0">
                <a:solidFill>
                  <a:schemeClr val="tx2"/>
                </a:solidFill>
              </a:rPr>
              <a:t>glossoptosis</a:t>
            </a:r>
            <a:r>
              <a:rPr lang="en-US" dirty="0" smtClean="0">
                <a:solidFill>
                  <a:schemeClr val="tx2"/>
                </a:solidFill>
              </a:rPr>
              <a:t>)</a:t>
            </a:r>
          </a:p>
          <a:p>
            <a:pPr marL="285750" indent="-285750">
              <a:buFont typeface="Arial" panose="020B0604020202020204" pitchFamily="34" charset="0"/>
              <a:buChar char="•"/>
            </a:pPr>
            <a:r>
              <a:rPr lang="en-US" dirty="0" smtClean="0">
                <a:solidFill>
                  <a:schemeClr val="tx2"/>
                </a:solidFill>
              </a:rPr>
              <a:t>Most infants, but not all, will also have a cleft palate, but none will have a cleft lip</a:t>
            </a:r>
          </a:p>
          <a:p>
            <a:pPr marL="285750" indent="-285750">
              <a:buFont typeface="Arial" panose="020B0604020202020204" pitchFamily="34" charset="0"/>
              <a:buChar char="•"/>
            </a:pPr>
            <a:r>
              <a:rPr lang="en-US" dirty="0" smtClean="0">
                <a:solidFill>
                  <a:schemeClr val="tx2"/>
                </a:solidFill>
              </a:rPr>
              <a:t>Some cases may present a “U” shaped cleft of the palate</a:t>
            </a:r>
            <a:endParaRPr lang="en-US" dirty="0">
              <a:solidFill>
                <a:schemeClr val="tx2"/>
              </a:solidFill>
            </a:endParaRPr>
          </a:p>
        </p:txBody>
      </p:sp>
      <p:grpSp>
        <p:nvGrpSpPr>
          <p:cNvPr id="8" name="Gruppo 7"/>
          <p:cNvGrpSpPr/>
          <p:nvPr/>
        </p:nvGrpSpPr>
        <p:grpSpPr>
          <a:xfrm>
            <a:off x="5868144" y="3501008"/>
            <a:ext cx="1954504" cy="2621905"/>
            <a:chOff x="1043608" y="3501008"/>
            <a:chExt cx="1954504" cy="2621905"/>
          </a:xfrm>
        </p:grpSpPr>
        <p:pic>
          <p:nvPicPr>
            <p:cNvPr id="4" name="Picture 2"/>
            <p:cNvPicPr>
              <a:picLocks noChangeAspect="1" noChangeArrowheads="1"/>
            </p:cNvPicPr>
            <p:nvPr/>
          </p:nvPicPr>
          <p:blipFill>
            <a:blip r:embed="rId3" cstate="print"/>
            <a:srcRect l="37809" t="30000" r="38777" b="23991"/>
            <a:stretch>
              <a:fillRect/>
            </a:stretch>
          </p:blipFill>
          <p:spPr bwMode="auto">
            <a:xfrm>
              <a:off x="1043608" y="3501008"/>
              <a:ext cx="1954504" cy="2160240"/>
            </a:xfrm>
            <a:prstGeom prst="rect">
              <a:avLst/>
            </a:prstGeom>
            <a:noFill/>
            <a:ln w="9525">
              <a:solidFill>
                <a:srgbClr val="002060"/>
              </a:solidFill>
              <a:miter lim="800000"/>
              <a:headEnd/>
              <a:tailEnd/>
            </a:ln>
          </p:spPr>
        </p:pic>
        <p:sp>
          <p:nvSpPr>
            <p:cNvPr id="5" name="Rettangolo 4"/>
            <p:cNvSpPr/>
            <p:nvPr/>
          </p:nvSpPr>
          <p:spPr>
            <a:xfrm>
              <a:off x="1043608" y="5661248"/>
              <a:ext cx="1944216" cy="461665"/>
            </a:xfrm>
            <a:prstGeom prst="rect">
              <a:avLst/>
            </a:prstGeom>
          </p:spPr>
          <p:txBody>
            <a:bodyPr wrap="square">
              <a:spAutoFit/>
            </a:bodyPr>
            <a:lstStyle/>
            <a:p>
              <a:r>
                <a:rPr lang="en-US" sz="1200" dirty="0">
                  <a:solidFill>
                    <a:schemeClr val="tx2"/>
                  </a:solidFill>
                </a:rPr>
                <a:t>Photo courtesy of </a:t>
              </a:r>
              <a:r>
                <a:rPr lang="it-IT" sz="1200" dirty="0" smtClean="0">
                  <a:solidFill>
                    <a:schemeClr val="tx2"/>
                  </a:solidFill>
                </a:rPr>
                <a:t>http://en.atlaseclamc.org/</a:t>
              </a:r>
              <a:endParaRPr lang="it-IT" sz="1200" dirty="0">
                <a:solidFill>
                  <a:schemeClr val="tx2"/>
                </a:solidFill>
              </a:endParaRPr>
            </a:p>
          </p:txBody>
        </p:sp>
      </p:grpSp>
      <p:pic>
        <p:nvPicPr>
          <p:cNvPr id="1027" name="Picture 3" descr="C:\Users\Pierpaolo\Pictures\Smith book\Smith's_Robin2.jpg"/>
          <p:cNvPicPr>
            <a:picLocks noChangeAspect="1" noChangeArrowheads="1"/>
          </p:cNvPicPr>
          <p:nvPr/>
        </p:nvPicPr>
        <p:blipFill>
          <a:blip r:embed="rId4" cstate="print"/>
          <a:srcRect/>
          <a:stretch>
            <a:fillRect/>
          </a:stretch>
        </p:blipFill>
        <p:spPr bwMode="auto">
          <a:xfrm>
            <a:off x="1691680" y="3573016"/>
            <a:ext cx="1584176" cy="2120963"/>
          </a:xfrm>
          <a:prstGeom prst="rect">
            <a:avLst/>
          </a:prstGeom>
          <a:noFill/>
          <a:ln>
            <a:solidFill>
              <a:srgbClr val="002060"/>
            </a:solidFill>
          </a:ln>
        </p:spPr>
      </p:pic>
      <p:sp>
        <p:nvSpPr>
          <p:cNvPr id="9" name="Rettangolo 8"/>
          <p:cNvSpPr/>
          <p:nvPr/>
        </p:nvSpPr>
        <p:spPr>
          <a:xfrm>
            <a:off x="1403648" y="5661248"/>
            <a:ext cx="2160240" cy="646331"/>
          </a:xfrm>
          <a:prstGeom prst="rect">
            <a:avLst/>
          </a:prstGeom>
        </p:spPr>
        <p:txBody>
          <a:bodyPr wrap="square">
            <a:spAutoFit/>
          </a:bodyPr>
          <a:lstStyle/>
          <a:p>
            <a:r>
              <a:rPr lang="en-US" sz="900" dirty="0">
                <a:solidFill>
                  <a:schemeClr val="tx2"/>
                </a:solidFill>
              </a:rPr>
              <a:t>Photo courtesy of </a:t>
            </a:r>
            <a:r>
              <a:rPr lang="en-US" sz="900" dirty="0" smtClean="0">
                <a:solidFill>
                  <a:schemeClr val="tx2"/>
                </a:solidFill>
              </a:rPr>
              <a:t> Jones LK, Jones CM, del Campo M. Smith’s Recognizable Patterns of Human Malformations. Elsevier Saunders. 2013 </a:t>
            </a:r>
            <a:endParaRPr lang="it-IT" sz="900" dirty="0">
              <a:solidFill>
                <a:schemeClr val="tx2"/>
              </a:solidFill>
            </a:endParaRPr>
          </a:p>
        </p:txBody>
      </p:sp>
      <p:sp>
        <p:nvSpPr>
          <p:cNvPr id="12"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13</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792088"/>
          </a:xfrm>
        </p:spPr>
        <p:txBody>
          <a:bodyPr>
            <a:normAutofit/>
          </a:bodyPr>
          <a:lstStyle/>
          <a:p>
            <a:r>
              <a:rPr lang="en-US" sz="3200" b="1" dirty="0" smtClean="0">
                <a:solidFill>
                  <a:schemeClr val="tx2"/>
                </a:solidFill>
              </a:rPr>
              <a:t>Atypical Facial Clefts </a:t>
            </a:r>
            <a:endParaRPr lang="en-US" sz="3200" dirty="0">
              <a:solidFill>
                <a:schemeClr val="tx2"/>
              </a:solidFill>
            </a:endParaRPr>
          </a:p>
        </p:txBody>
      </p:sp>
      <p:sp>
        <p:nvSpPr>
          <p:cNvPr id="3" name="Segnaposto contenuto 2"/>
          <p:cNvSpPr>
            <a:spLocks noGrp="1"/>
          </p:cNvSpPr>
          <p:nvPr>
            <p:ph idx="1"/>
          </p:nvPr>
        </p:nvSpPr>
        <p:spPr>
          <a:xfrm>
            <a:off x="467544" y="1268760"/>
            <a:ext cx="6491064" cy="2808312"/>
          </a:xfrm>
          <a:solidFill>
            <a:schemeClr val="accent5">
              <a:lumMod val="20000"/>
              <a:lumOff val="80000"/>
            </a:schemeClr>
          </a:solidFill>
          <a:ln>
            <a:solidFill>
              <a:srgbClr val="002060"/>
            </a:solidFill>
          </a:ln>
        </p:spPr>
        <p:txBody>
          <a:bodyPr>
            <a:noAutofit/>
          </a:bodyPr>
          <a:lstStyle/>
          <a:p>
            <a:r>
              <a:rPr lang="en-US" sz="1600" dirty="0" smtClean="0">
                <a:solidFill>
                  <a:schemeClr val="tx2"/>
                </a:solidFill>
              </a:rPr>
              <a:t>Clefts involving lip, face and possibly palate </a:t>
            </a:r>
          </a:p>
          <a:p>
            <a:r>
              <a:rPr lang="en-US" sz="1600" dirty="0" smtClean="0">
                <a:solidFill>
                  <a:schemeClr val="tx2"/>
                </a:solidFill>
              </a:rPr>
              <a:t>Two main types </a:t>
            </a:r>
            <a:r>
              <a:rPr lang="en-US" sz="1600" dirty="0">
                <a:solidFill>
                  <a:schemeClr val="tx2"/>
                </a:solidFill>
              </a:rPr>
              <a:t>(classification by </a:t>
            </a:r>
            <a:r>
              <a:rPr lang="en-US" sz="1600" dirty="0" smtClean="0">
                <a:solidFill>
                  <a:schemeClr val="tx2"/>
                </a:solidFill>
              </a:rPr>
              <a:t>Tessier)</a:t>
            </a:r>
          </a:p>
          <a:p>
            <a:pPr lvl="1">
              <a:buFont typeface="Arial" panose="020B0604020202020204" pitchFamily="34" charset="0"/>
              <a:buChar char="•"/>
            </a:pPr>
            <a:r>
              <a:rPr lang="en-US" sz="1400" dirty="0" smtClean="0">
                <a:solidFill>
                  <a:schemeClr val="tx2"/>
                </a:solidFill>
              </a:rPr>
              <a:t>Oro-auricular clefts occur with incomplete merging of maxillary and mandibular processes and are otherwise known as lateral clefts of the mouth. </a:t>
            </a:r>
          </a:p>
          <a:p>
            <a:pPr lvl="1">
              <a:buFont typeface="Arial" panose="020B0604020202020204" pitchFamily="34" charset="0"/>
              <a:buChar char="•"/>
            </a:pPr>
            <a:r>
              <a:rPr lang="en-US" sz="1400" dirty="0" smtClean="0">
                <a:solidFill>
                  <a:schemeClr val="tx2"/>
                </a:solidFill>
              </a:rPr>
              <a:t>Oro-orbital clefts do not follow the normal lines of facial fusion and may be more bizarre, leading to disruption and distortion of normal anatomy, particularly of the eye and nose. </a:t>
            </a:r>
          </a:p>
          <a:p>
            <a:r>
              <a:rPr lang="en-US" sz="1600" dirty="0" smtClean="0">
                <a:solidFill>
                  <a:schemeClr val="tx2"/>
                </a:solidFill>
              </a:rPr>
              <a:t>Many are disruptions (amniotic band sequence or limb-body wall complex).</a:t>
            </a:r>
            <a:endParaRPr lang="en-US" sz="1600" dirty="0">
              <a:solidFill>
                <a:schemeClr val="tx2"/>
              </a:solidFill>
            </a:endParaRPr>
          </a:p>
        </p:txBody>
      </p:sp>
      <p:pic>
        <p:nvPicPr>
          <p:cNvPr id="31746" name="Picture 2" descr="C:\Users\Pierpaolo\Pictures\Scaneer da simo\Wyszynksi_6.14.jpg"/>
          <p:cNvPicPr>
            <a:picLocks noChangeAspect="1" noChangeArrowheads="1"/>
          </p:cNvPicPr>
          <p:nvPr/>
        </p:nvPicPr>
        <p:blipFill>
          <a:blip r:embed="rId3" cstate="print"/>
          <a:srcRect/>
          <a:stretch>
            <a:fillRect/>
          </a:stretch>
        </p:blipFill>
        <p:spPr bwMode="auto">
          <a:xfrm>
            <a:off x="7092280" y="1268760"/>
            <a:ext cx="1950252" cy="3047613"/>
          </a:xfrm>
          <a:prstGeom prst="rect">
            <a:avLst/>
          </a:prstGeom>
          <a:noFill/>
          <a:ln>
            <a:solidFill>
              <a:srgbClr val="002060"/>
            </a:solidFill>
          </a:ln>
        </p:spPr>
      </p:pic>
      <p:pic>
        <p:nvPicPr>
          <p:cNvPr id="31747" name="Picture 3" descr="C:\Users\Pierpaolo\Pictures\Scaneer da simo\Wyszynksi_6.15.jpg"/>
          <p:cNvPicPr>
            <a:picLocks noChangeAspect="1" noChangeArrowheads="1"/>
          </p:cNvPicPr>
          <p:nvPr/>
        </p:nvPicPr>
        <p:blipFill>
          <a:blip r:embed="rId4" cstate="print"/>
          <a:srcRect l="15581" t="6596" r="13144" b="27447"/>
          <a:stretch>
            <a:fillRect/>
          </a:stretch>
        </p:blipFill>
        <p:spPr bwMode="auto">
          <a:xfrm>
            <a:off x="539552" y="4221088"/>
            <a:ext cx="3024336" cy="1890210"/>
          </a:xfrm>
          <a:prstGeom prst="rect">
            <a:avLst/>
          </a:prstGeom>
          <a:noFill/>
          <a:ln>
            <a:solidFill>
              <a:schemeClr val="tx2"/>
            </a:solidFill>
          </a:ln>
        </p:spPr>
      </p:pic>
      <p:pic>
        <p:nvPicPr>
          <p:cNvPr id="31748" name="Picture 4" descr="C:\Users\Pierpaolo\Pictures\Scaneer da simo\Wyszynksi_6.16.jpg"/>
          <p:cNvPicPr>
            <a:picLocks noChangeAspect="1" noChangeArrowheads="1"/>
          </p:cNvPicPr>
          <p:nvPr/>
        </p:nvPicPr>
        <p:blipFill>
          <a:blip r:embed="rId5" cstate="print"/>
          <a:srcRect l="14989" r="14436" b="23434"/>
          <a:stretch>
            <a:fillRect/>
          </a:stretch>
        </p:blipFill>
        <p:spPr bwMode="auto">
          <a:xfrm>
            <a:off x="4108342" y="4221088"/>
            <a:ext cx="2695906" cy="1873480"/>
          </a:xfrm>
          <a:prstGeom prst="rect">
            <a:avLst/>
          </a:prstGeom>
          <a:noFill/>
          <a:ln>
            <a:solidFill>
              <a:schemeClr val="tx2"/>
            </a:solidFill>
          </a:ln>
        </p:spPr>
      </p:pic>
      <p:sp>
        <p:nvSpPr>
          <p:cNvPr id="8" name="Line 6"/>
          <p:cNvSpPr>
            <a:spLocks noChangeShapeType="1"/>
          </p:cNvSpPr>
          <p:nvPr/>
        </p:nvSpPr>
        <p:spPr bwMode="auto">
          <a:xfrm>
            <a:off x="395288" y="1268760"/>
            <a:ext cx="8382000" cy="0"/>
          </a:xfrm>
          <a:prstGeom prst="line">
            <a:avLst/>
          </a:prstGeom>
          <a:noFill/>
          <a:ln w="19050">
            <a:solidFill>
              <a:srgbClr val="99CCFF"/>
            </a:solidFill>
            <a:round/>
            <a:headEnd/>
            <a:tailEnd/>
          </a:ln>
        </p:spPr>
        <p:txBody>
          <a:bodyPr/>
          <a:lstStyle/>
          <a:p>
            <a:endParaRPr lang="it-IT">
              <a:solidFill>
                <a:schemeClr val="tx2"/>
              </a:solidFill>
            </a:endParaRPr>
          </a:p>
        </p:txBody>
      </p:sp>
      <p:sp>
        <p:nvSpPr>
          <p:cNvPr id="30721" name="Rectangle 1"/>
          <p:cNvSpPr>
            <a:spLocks noChangeArrowheads="1"/>
          </p:cNvSpPr>
          <p:nvPr/>
        </p:nvSpPr>
        <p:spPr bwMode="auto">
          <a:xfrm>
            <a:off x="6948264" y="4941168"/>
            <a:ext cx="20882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000" dirty="0" smtClean="0">
                <a:solidFill>
                  <a:schemeClr val="tx2"/>
                </a:solidFill>
              </a:rPr>
              <a:t>Photos </a:t>
            </a:r>
            <a:r>
              <a:rPr lang="en-US" sz="1000" dirty="0">
                <a:solidFill>
                  <a:schemeClr val="tx2"/>
                </a:solidFill>
              </a:rPr>
              <a:t>courtesy of </a:t>
            </a:r>
            <a:r>
              <a:rPr kumimoji="0" lang="en-US"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Stevenson ER and Hall GJ. Human Malformations and Related Anomalies. 2</a:t>
            </a:r>
            <a:r>
              <a:rPr kumimoji="0" lang="en-US" sz="1000" b="0" i="0" u="none" strike="noStrike" cap="none" normalizeH="0" baseline="30000" dirty="0" smtClean="0">
                <a:ln>
                  <a:noFill/>
                </a:ln>
                <a:solidFill>
                  <a:schemeClr val="tx2"/>
                </a:solidFill>
                <a:effectLst/>
                <a:latin typeface="Calibri" pitchFamily="34" charset="0"/>
                <a:ea typeface="Calibri" pitchFamily="34" charset="0"/>
                <a:cs typeface="Times New Roman" pitchFamily="18" charset="0"/>
              </a:rPr>
              <a:t>nd</a:t>
            </a:r>
            <a:r>
              <a:rPr kumimoji="0" lang="en-US"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Ed. Oxford Univ Press. 2006.</a:t>
            </a:r>
            <a:endParaRPr kumimoji="0" lang="en-US" sz="1400" b="0" i="0" u="none" strike="noStrike" cap="none" normalizeH="0" baseline="0" dirty="0" smtClean="0">
              <a:ln>
                <a:noFill/>
              </a:ln>
              <a:solidFill>
                <a:schemeClr val="tx2"/>
              </a:solidFill>
              <a:effectLst/>
              <a:latin typeface="Arial" pitchFamily="34" charset="0"/>
              <a:cs typeface="Arial" pitchFamily="34" charset="0"/>
            </a:endParaRPr>
          </a:p>
        </p:txBody>
      </p:sp>
      <p:sp>
        <p:nvSpPr>
          <p:cNvPr id="10"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14</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65137" y="188640"/>
            <a:ext cx="8229600" cy="720080"/>
          </a:xfrm>
        </p:spPr>
        <p:txBody>
          <a:bodyPr>
            <a:normAutofit/>
          </a:bodyPr>
          <a:lstStyle/>
          <a:p>
            <a:r>
              <a:rPr lang="en-US" sz="3200" b="1" dirty="0" smtClean="0">
                <a:solidFill>
                  <a:schemeClr val="tx2"/>
                </a:solidFill>
              </a:rPr>
              <a:t>Tips for Describing</a:t>
            </a:r>
          </a:p>
        </p:txBody>
      </p:sp>
      <p:sp>
        <p:nvSpPr>
          <p:cNvPr id="8195" name="Segnaposto contenuto 2"/>
          <p:cNvSpPr>
            <a:spLocks noGrp="1"/>
          </p:cNvSpPr>
          <p:nvPr>
            <p:ph idx="1"/>
          </p:nvPr>
        </p:nvSpPr>
        <p:spPr>
          <a:xfrm>
            <a:off x="457200" y="1124743"/>
            <a:ext cx="8435280" cy="4959723"/>
          </a:xfrm>
        </p:spPr>
        <p:txBody>
          <a:bodyPr>
            <a:noAutofit/>
          </a:bodyPr>
          <a:lstStyle/>
          <a:p>
            <a:pPr>
              <a:spcAft>
                <a:spcPts val="600"/>
              </a:spcAft>
              <a:buClr>
                <a:schemeClr val="tx2"/>
              </a:buClr>
            </a:pPr>
            <a:r>
              <a:rPr lang="en-US" sz="1400" dirty="0" smtClean="0">
                <a:solidFill>
                  <a:schemeClr val="tx2"/>
                </a:solidFill>
              </a:rPr>
              <a:t>A photograph should be taken, useful for review</a:t>
            </a:r>
          </a:p>
          <a:p>
            <a:pPr lvl="1">
              <a:spcAft>
                <a:spcPts val="600"/>
              </a:spcAft>
              <a:buClr>
                <a:schemeClr val="tx2"/>
              </a:buClr>
              <a:buFont typeface="Arial" panose="020B0604020202020204" pitchFamily="34" charset="0"/>
              <a:buChar char="•"/>
            </a:pPr>
            <a:r>
              <a:rPr lang="en-US" sz="1400" dirty="0" smtClean="0">
                <a:solidFill>
                  <a:schemeClr val="tx2"/>
                </a:solidFill>
              </a:rPr>
              <a:t>Essential in atypical types</a:t>
            </a:r>
          </a:p>
          <a:p>
            <a:pPr>
              <a:spcAft>
                <a:spcPts val="600"/>
              </a:spcAft>
              <a:buClr>
                <a:schemeClr val="tx2"/>
              </a:buClr>
            </a:pPr>
            <a:r>
              <a:rPr lang="en-US" sz="1400" dirty="0" smtClean="0">
                <a:solidFill>
                  <a:schemeClr val="tx2"/>
                </a:solidFill>
              </a:rPr>
              <a:t>Use a drawing if photograph is not possible</a:t>
            </a:r>
          </a:p>
          <a:p>
            <a:pPr>
              <a:spcAft>
                <a:spcPts val="600"/>
              </a:spcAft>
              <a:buClr>
                <a:schemeClr val="tx2"/>
              </a:buClr>
            </a:pPr>
            <a:r>
              <a:rPr lang="en-US" sz="1400" dirty="0" smtClean="0">
                <a:solidFill>
                  <a:schemeClr val="tx2"/>
                </a:solidFill>
              </a:rPr>
              <a:t>Describe precisely: </a:t>
            </a:r>
          </a:p>
          <a:p>
            <a:pPr lvl="1">
              <a:lnSpc>
                <a:spcPct val="120000"/>
              </a:lnSpc>
              <a:spcBef>
                <a:spcPts val="0"/>
              </a:spcBef>
              <a:buClr>
                <a:schemeClr val="tx2"/>
              </a:buClr>
              <a:buFont typeface="Arial" panose="020B0604020202020204" pitchFamily="34" charset="0"/>
              <a:buChar char="•"/>
            </a:pPr>
            <a:r>
              <a:rPr lang="en-US" sz="1400" dirty="0" smtClean="0">
                <a:solidFill>
                  <a:schemeClr val="tx2"/>
                </a:solidFill>
              </a:rPr>
              <a:t>Laterality: right, left, bilateral</a:t>
            </a:r>
          </a:p>
          <a:p>
            <a:pPr lvl="1">
              <a:lnSpc>
                <a:spcPct val="120000"/>
              </a:lnSpc>
              <a:spcBef>
                <a:spcPts val="0"/>
              </a:spcBef>
              <a:buClr>
                <a:schemeClr val="tx2"/>
              </a:buClr>
              <a:buFont typeface="Arial" panose="020B0604020202020204" pitchFamily="34" charset="0"/>
              <a:buChar char="•"/>
            </a:pPr>
            <a:r>
              <a:rPr lang="en-US" sz="1400" dirty="0">
                <a:solidFill>
                  <a:schemeClr val="tx2"/>
                </a:solidFill>
              </a:rPr>
              <a:t>Lower lip: pits present or </a:t>
            </a:r>
            <a:r>
              <a:rPr lang="en-US" sz="1400" dirty="0" smtClean="0">
                <a:solidFill>
                  <a:schemeClr val="tx2"/>
                </a:solidFill>
              </a:rPr>
              <a:t>not</a:t>
            </a:r>
          </a:p>
          <a:p>
            <a:pPr lvl="1">
              <a:lnSpc>
                <a:spcPct val="120000"/>
              </a:lnSpc>
              <a:spcBef>
                <a:spcPts val="0"/>
              </a:spcBef>
              <a:buClr>
                <a:schemeClr val="tx2"/>
              </a:buClr>
              <a:buFont typeface="Arial" panose="020B0604020202020204" pitchFamily="34" charset="0"/>
              <a:buChar char="•"/>
            </a:pPr>
            <a:r>
              <a:rPr lang="en-US" sz="1400" dirty="0" smtClean="0">
                <a:solidFill>
                  <a:schemeClr val="tx2"/>
                </a:solidFill>
              </a:rPr>
              <a:t>Extension of the lip’s cleft: minimum, partial or total</a:t>
            </a:r>
          </a:p>
          <a:p>
            <a:pPr lvl="1">
              <a:lnSpc>
                <a:spcPct val="120000"/>
              </a:lnSpc>
              <a:spcBef>
                <a:spcPts val="0"/>
              </a:spcBef>
              <a:buClr>
                <a:schemeClr val="tx2"/>
              </a:buClr>
              <a:buFont typeface="Arial" panose="020B0604020202020204" pitchFamily="34" charset="0"/>
              <a:buChar char="•"/>
            </a:pPr>
            <a:r>
              <a:rPr lang="en-US" sz="1400" dirty="0">
                <a:solidFill>
                  <a:schemeClr val="tx2"/>
                </a:solidFill>
              </a:rPr>
              <a:t>Involvement of the </a:t>
            </a:r>
            <a:r>
              <a:rPr lang="en-US" sz="1400" dirty="0" smtClean="0">
                <a:solidFill>
                  <a:schemeClr val="tx2"/>
                </a:solidFill>
              </a:rPr>
              <a:t>gum</a:t>
            </a:r>
          </a:p>
          <a:p>
            <a:pPr lvl="1">
              <a:lnSpc>
                <a:spcPct val="120000"/>
              </a:lnSpc>
              <a:spcBef>
                <a:spcPts val="0"/>
              </a:spcBef>
              <a:buClr>
                <a:schemeClr val="tx2"/>
              </a:buClr>
              <a:buFont typeface="Arial" panose="020B0604020202020204" pitchFamily="34" charset="0"/>
              <a:buChar char="•"/>
            </a:pPr>
            <a:r>
              <a:rPr lang="en-US" sz="1400" dirty="0" smtClean="0">
                <a:solidFill>
                  <a:schemeClr val="tx2"/>
                </a:solidFill>
              </a:rPr>
              <a:t>Involvement of the nasal sill</a:t>
            </a:r>
            <a:endParaRPr lang="en-US" sz="1400" dirty="0">
              <a:solidFill>
                <a:schemeClr val="tx2"/>
              </a:solidFill>
            </a:endParaRPr>
          </a:p>
          <a:p>
            <a:pPr lvl="1">
              <a:lnSpc>
                <a:spcPct val="120000"/>
              </a:lnSpc>
              <a:spcBef>
                <a:spcPts val="0"/>
              </a:spcBef>
              <a:buClr>
                <a:schemeClr val="tx2"/>
              </a:buClr>
              <a:buFont typeface="Arial" panose="020B0604020202020204" pitchFamily="34" charset="0"/>
              <a:buChar char="•"/>
            </a:pPr>
            <a:r>
              <a:rPr lang="en-US" sz="1400" dirty="0" err="1" smtClean="0">
                <a:solidFill>
                  <a:schemeClr val="tx2"/>
                </a:solidFill>
              </a:rPr>
              <a:t>Premaxilla</a:t>
            </a:r>
            <a:r>
              <a:rPr lang="en-US" sz="1400" dirty="0" smtClean="0">
                <a:solidFill>
                  <a:schemeClr val="tx2"/>
                </a:solidFill>
              </a:rPr>
              <a:t> status: present or absent</a:t>
            </a:r>
          </a:p>
          <a:p>
            <a:pPr lvl="1">
              <a:lnSpc>
                <a:spcPct val="120000"/>
              </a:lnSpc>
              <a:spcBef>
                <a:spcPts val="0"/>
              </a:spcBef>
              <a:buClr>
                <a:schemeClr val="tx2"/>
              </a:buClr>
              <a:buFont typeface="Arial" panose="020B0604020202020204" pitchFamily="34" charset="0"/>
              <a:buChar char="•"/>
            </a:pPr>
            <a:r>
              <a:rPr lang="en-US" sz="1400" dirty="0" smtClean="0">
                <a:solidFill>
                  <a:schemeClr val="tx2"/>
                </a:solidFill>
              </a:rPr>
              <a:t>Extension of the palate’s cleft: hard and/or soft </a:t>
            </a:r>
          </a:p>
          <a:p>
            <a:pPr lvl="1">
              <a:lnSpc>
                <a:spcPct val="120000"/>
              </a:lnSpc>
              <a:spcBef>
                <a:spcPts val="0"/>
              </a:spcBef>
              <a:buClr>
                <a:schemeClr val="tx2"/>
              </a:buClr>
              <a:buFont typeface="Arial" panose="020B0604020202020204" pitchFamily="34" charset="0"/>
              <a:buChar char="•"/>
            </a:pPr>
            <a:r>
              <a:rPr lang="en-US" sz="1400" dirty="0" smtClean="0">
                <a:solidFill>
                  <a:schemeClr val="tx2"/>
                </a:solidFill>
              </a:rPr>
              <a:t>Presence of significant micrognathia  and </a:t>
            </a:r>
            <a:r>
              <a:rPr lang="en-US" sz="1400" dirty="0" err="1" smtClean="0">
                <a:solidFill>
                  <a:schemeClr val="tx2"/>
                </a:solidFill>
              </a:rPr>
              <a:t>glossoptosis</a:t>
            </a:r>
            <a:endParaRPr lang="en-US" sz="1400" dirty="0" smtClean="0">
              <a:solidFill>
                <a:schemeClr val="tx2"/>
              </a:solidFill>
            </a:endParaRPr>
          </a:p>
          <a:p>
            <a:pPr lvl="1">
              <a:lnSpc>
                <a:spcPct val="120000"/>
              </a:lnSpc>
              <a:spcBef>
                <a:spcPts val="0"/>
              </a:spcBef>
              <a:buClr>
                <a:schemeClr val="tx2"/>
              </a:buClr>
              <a:buFont typeface="Arial" panose="020B0604020202020204" pitchFamily="34" charset="0"/>
              <a:buChar char="•"/>
            </a:pPr>
            <a:r>
              <a:rPr lang="en-US" sz="1400" dirty="0" smtClean="0">
                <a:solidFill>
                  <a:schemeClr val="tx2"/>
                </a:solidFill>
              </a:rPr>
              <a:t>Shape of palate’s cleft: “U” shape or “V” shape </a:t>
            </a:r>
          </a:p>
          <a:p>
            <a:pPr>
              <a:spcAft>
                <a:spcPts val="600"/>
              </a:spcAft>
              <a:buClr>
                <a:schemeClr val="tx2"/>
              </a:buClr>
            </a:pPr>
            <a:r>
              <a:rPr lang="en-US" sz="1400" dirty="0" smtClean="0">
                <a:solidFill>
                  <a:schemeClr val="tx2"/>
                </a:solidFill>
              </a:rPr>
              <a:t>Describe any additional malformations if present</a:t>
            </a:r>
          </a:p>
          <a:p>
            <a:pPr>
              <a:spcAft>
                <a:spcPts val="600"/>
              </a:spcAft>
              <a:buClr>
                <a:schemeClr val="tx2"/>
              </a:buClr>
            </a:pPr>
            <a:r>
              <a:rPr lang="en-US" sz="1400" dirty="0" smtClean="0">
                <a:solidFill>
                  <a:schemeClr val="tx2"/>
                </a:solidFill>
              </a:rPr>
              <a:t>In presence of a median cleft lip it is important to evaluate whether it is secondary to holoprosencephaly; do </a:t>
            </a:r>
            <a:r>
              <a:rPr lang="en-US" sz="1400" dirty="0">
                <a:solidFill>
                  <a:schemeClr val="tx2"/>
                </a:solidFill>
              </a:rPr>
              <a:t>not include median clefts in surveillance of cleft lip and palate </a:t>
            </a:r>
            <a:endParaRPr lang="en-US" sz="1400" dirty="0" smtClean="0">
              <a:solidFill>
                <a:schemeClr val="tx2"/>
              </a:solidFill>
            </a:endParaRPr>
          </a:p>
          <a:p>
            <a:pPr>
              <a:spcAft>
                <a:spcPts val="600"/>
              </a:spcAft>
              <a:buClr>
                <a:schemeClr val="tx2"/>
              </a:buClr>
            </a:pPr>
            <a:r>
              <a:rPr lang="en-US" sz="1400" dirty="0" smtClean="0">
                <a:solidFill>
                  <a:schemeClr val="tx2"/>
                </a:solidFill>
              </a:rPr>
              <a:t>Indicate whether a clinical geneticist was consulted</a:t>
            </a:r>
          </a:p>
        </p:txBody>
      </p:sp>
      <p:sp>
        <p:nvSpPr>
          <p:cNvPr id="2" name="TextBox 1"/>
          <p:cNvSpPr txBox="1"/>
          <p:nvPr/>
        </p:nvSpPr>
        <p:spPr>
          <a:xfrm>
            <a:off x="755576" y="6084467"/>
            <a:ext cx="6984776" cy="369332"/>
          </a:xfrm>
          <a:prstGeom prst="rect">
            <a:avLst/>
          </a:prstGeom>
          <a:noFill/>
        </p:spPr>
        <p:txBody>
          <a:bodyPr wrap="square" rtlCol="0">
            <a:spAutoFit/>
          </a:bodyPr>
          <a:lstStyle/>
          <a:p>
            <a:endParaRPr lang="en-US" dirty="0">
              <a:solidFill>
                <a:schemeClr val="tx2"/>
              </a:solidFill>
            </a:endParaRPr>
          </a:p>
        </p:txBody>
      </p:sp>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15</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1" y="-171400"/>
            <a:ext cx="11391074" cy="1143000"/>
          </a:xfrm>
        </p:spPr>
        <p:txBody>
          <a:bodyPr>
            <a:normAutofit/>
          </a:bodyPr>
          <a:lstStyle/>
          <a:p>
            <a:pPr algn="l"/>
            <a:r>
              <a:rPr lang="en-US" sz="3200" b="1" dirty="0" smtClean="0">
                <a:solidFill>
                  <a:schemeClr val="tx2"/>
                </a:solidFill>
              </a:rPr>
              <a:t>ICD-10 RCPCH Coding of Cleft Palate </a:t>
            </a:r>
            <a:endParaRPr lang="en-US" sz="3200" dirty="0">
              <a:solidFill>
                <a:schemeClr val="tx2"/>
              </a:solidFill>
            </a:endParaRPr>
          </a:p>
        </p:txBody>
      </p:sp>
      <p:sp>
        <p:nvSpPr>
          <p:cNvPr id="3" name="Segnaposto contenuto 2"/>
          <p:cNvSpPr>
            <a:spLocks noGrp="1"/>
          </p:cNvSpPr>
          <p:nvPr>
            <p:ph idx="1"/>
          </p:nvPr>
        </p:nvSpPr>
        <p:spPr>
          <a:xfrm>
            <a:off x="478948" y="738282"/>
            <a:ext cx="8229600" cy="5564088"/>
          </a:xfrm>
        </p:spPr>
        <p:txBody>
          <a:bodyPr>
            <a:noAutofit/>
          </a:bodyPr>
          <a:lstStyle/>
          <a:p>
            <a:pPr marL="0" indent="0">
              <a:buNone/>
            </a:pPr>
            <a:r>
              <a:rPr lang="en-US" sz="1600" b="1" dirty="0" smtClean="0">
                <a:solidFill>
                  <a:schemeClr val="tx2"/>
                </a:solidFill>
              </a:rPr>
              <a:t>Q35  </a:t>
            </a:r>
            <a:r>
              <a:rPr lang="en-US" sz="1600" dirty="0" smtClean="0">
                <a:solidFill>
                  <a:schemeClr val="tx2"/>
                </a:solidFill>
              </a:rPr>
              <a:t>Cleft palate  (avoid </a:t>
            </a:r>
            <a:r>
              <a:rPr lang="en-US" sz="1600" dirty="0">
                <a:solidFill>
                  <a:schemeClr val="tx2"/>
                </a:solidFill>
              </a:rPr>
              <a:t>using this general code if more specific information is available) Fissure of palate; Palatoschisis</a:t>
            </a:r>
          </a:p>
          <a:p>
            <a:pPr marL="0" indent="0">
              <a:buNone/>
            </a:pPr>
            <a:r>
              <a:rPr lang="en-US" sz="1600" b="1" dirty="0" smtClean="0">
                <a:solidFill>
                  <a:schemeClr val="tx2"/>
                </a:solidFill>
              </a:rPr>
              <a:t>	Q35.1</a:t>
            </a:r>
            <a:r>
              <a:rPr lang="en-US" sz="1600" b="1" dirty="0">
                <a:solidFill>
                  <a:schemeClr val="tx2"/>
                </a:solidFill>
              </a:rPr>
              <a:t>	</a:t>
            </a:r>
            <a:r>
              <a:rPr lang="en-US" sz="1600" dirty="0">
                <a:solidFill>
                  <a:schemeClr val="tx2"/>
                </a:solidFill>
              </a:rPr>
              <a:t>Cleft hard palate</a:t>
            </a:r>
          </a:p>
          <a:p>
            <a:pPr marL="0" indent="0">
              <a:buNone/>
            </a:pPr>
            <a:r>
              <a:rPr lang="en-US" sz="1600" b="1" dirty="0" smtClean="0">
                <a:solidFill>
                  <a:schemeClr val="tx2"/>
                </a:solidFill>
              </a:rPr>
              <a:t>	Q35.3</a:t>
            </a:r>
            <a:r>
              <a:rPr lang="en-US" sz="1600" b="1" dirty="0">
                <a:solidFill>
                  <a:schemeClr val="tx2"/>
                </a:solidFill>
              </a:rPr>
              <a:t>	</a:t>
            </a:r>
            <a:r>
              <a:rPr lang="en-US" sz="1600" dirty="0">
                <a:solidFill>
                  <a:schemeClr val="tx2"/>
                </a:solidFill>
              </a:rPr>
              <a:t>Cleft soft palate</a:t>
            </a:r>
          </a:p>
          <a:p>
            <a:pPr marL="0" indent="0">
              <a:buNone/>
            </a:pPr>
            <a:r>
              <a:rPr lang="en-US" sz="1600" b="1" dirty="0" smtClean="0">
                <a:solidFill>
                  <a:schemeClr val="tx2"/>
                </a:solidFill>
              </a:rPr>
              <a:t>	Q35.5</a:t>
            </a:r>
            <a:r>
              <a:rPr lang="en-US" sz="1600" b="1" dirty="0">
                <a:solidFill>
                  <a:schemeClr val="tx2"/>
                </a:solidFill>
              </a:rPr>
              <a:t>	</a:t>
            </a:r>
            <a:r>
              <a:rPr lang="en-US" sz="1600" dirty="0">
                <a:solidFill>
                  <a:schemeClr val="tx2"/>
                </a:solidFill>
              </a:rPr>
              <a:t>Cleft hard palate with cleft soft palate</a:t>
            </a:r>
          </a:p>
          <a:p>
            <a:pPr marL="0" indent="0">
              <a:buNone/>
            </a:pPr>
            <a:r>
              <a:rPr lang="en-US" sz="1600" b="1" dirty="0" smtClean="0">
                <a:solidFill>
                  <a:schemeClr val="tx2"/>
                </a:solidFill>
              </a:rPr>
              <a:t>	Q35.59</a:t>
            </a:r>
            <a:r>
              <a:rPr lang="en-US" sz="1600" b="1" dirty="0">
                <a:solidFill>
                  <a:schemeClr val="tx2"/>
                </a:solidFill>
              </a:rPr>
              <a:t>	</a:t>
            </a:r>
            <a:r>
              <a:rPr lang="en-US" sz="1600" dirty="0">
                <a:solidFill>
                  <a:schemeClr val="tx2"/>
                </a:solidFill>
              </a:rPr>
              <a:t>Complete cleft palate</a:t>
            </a:r>
          </a:p>
          <a:p>
            <a:pPr marL="0" indent="0">
              <a:buNone/>
            </a:pPr>
            <a:r>
              <a:rPr lang="en-US" sz="1600" dirty="0">
                <a:solidFill>
                  <a:schemeClr val="tx2"/>
                </a:solidFill>
              </a:rPr>
              <a:t> </a:t>
            </a:r>
            <a:r>
              <a:rPr lang="en-US" sz="1600" dirty="0" smtClean="0">
                <a:solidFill>
                  <a:schemeClr val="tx2"/>
                </a:solidFill>
              </a:rPr>
              <a:t>		Cleft </a:t>
            </a:r>
            <a:r>
              <a:rPr lang="en-US" sz="1600" dirty="0">
                <a:solidFill>
                  <a:schemeClr val="tx2"/>
                </a:solidFill>
              </a:rPr>
              <a:t>hard palate with cleft soft palate</a:t>
            </a:r>
          </a:p>
          <a:p>
            <a:pPr marL="0" indent="0">
              <a:buNone/>
            </a:pPr>
            <a:r>
              <a:rPr lang="en-US" sz="1600" b="1" dirty="0" smtClean="0">
                <a:solidFill>
                  <a:schemeClr val="tx2"/>
                </a:solidFill>
              </a:rPr>
              <a:t>	Q35.9</a:t>
            </a:r>
            <a:r>
              <a:rPr lang="en-US" sz="1600" b="1" dirty="0">
                <a:solidFill>
                  <a:schemeClr val="tx2"/>
                </a:solidFill>
              </a:rPr>
              <a:t>	</a:t>
            </a:r>
            <a:r>
              <a:rPr lang="en-US" sz="1600" dirty="0">
                <a:solidFill>
                  <a:schemeClr val="tx2"/>
                </a:solidFill>
              </a:rPr>
              <a:t>Cleft palate, unspecified</a:t>
            </a:r>
          </a:p>
          <a:p>
            <a:pPr marL="0" indent="0">
              <a:buNone/>
            </a:pPr>
            <a:r>
              <a:rPr lang="en-US" sz="1600" b="1" dirty="0" smtClean="0">
                <a:solidFill>
                  <a:schemeClr val="tx2"/>
                </a:solidFill>
              </a:rPr>
              <a:t>	Q87.0</a:t>
            </a:r>
            <a:r>
              <a:rPr lang="en-US" sz="1600" b="1" dirty="0">
                <a:solidFill>
                  <a:schemeClr val="tx2"/>
                </a:solidFill>
              </a:rPr>
              <a:t>	</a:t>
            </a:r>
            <a:r>
              <a:rPr lang="en-US" sz="1600" dirty="0">
                <a:solidFill>
                  <a:schemeClr val="tx2"/>
                </a:solidFill>
              </a:rPr>
              <a:t>Robin (sequence or defect; includes micrognathia, posterior </a:t>
            </a:r>
            <a:r>
              <a:rPr lang="en-US" sz="1600" dirty="0" smtClean="0">
                <a:solidFill>
                  <a:schemeClr val="tx2"/>
                </a:solidFill>
              </a:rPr>
              <a:t>            </a:t>
            </a:r>
            <a:br>
              <a:rPr lang="en-US" sz="1600" dirty="0" smtClean="0">
                <a:solidFill>
                  <a:schemeClr val="tx2"/>
                </a:solidFill>
              </a:rPr>
            </a:br>
            <a:r>
              <a:rPr lang="en-US" sz="1600" dirty="0" smtClean="0">
                <a:solidFill>
                  <a:schemeClr val="tx2"/>
                </a:solidFill>
              </a:rPr>
              <a:t>                                displacement of </a:t>
            </a:r>
            <a:r>
              <a:rPr lang="en-US" sz="1600" dirty="0">
                <a:solidFill>
                  <a:schemeClr val="tx2"/>
                </a:solidFill>
              </a:rPr>
              <a:t>the tongue, cleft palate</a:t>
            </a:r>
            <a:r>
              <a:rPr lang="en-US" sz="1600" dirty="0" smtClean="0">
                <a:solidFill>
                  <a:schemeClr val="tx2"/>
                </a:solidFill>
              </a:rPr>
              <a:t>)*</a:t>
            </a:r>
            <a:endParaRPr lang="en-US" sz="1600" dirty="0">
              <a:solidFill>
                <a:schemeClr val="tx2"/>
              </a:solidFill>
            </a:endParaRPr>
          </a:p>
          <a:p>
            <a:pPr marL="0" indent="0">
              <a:buNone/>
            </a:pPr>
            <a:r>
              <a:rPr lang="en-US" sz="1200" dirty="0">
                <a:solidFill>
                  <a:schemeClr val="tx2"/>
                </a:solidFill>
              </a:rPr>
              <a:t> </a:t>
            </a:r>
          </a:p>
          <a:p>
            <a:pPr marL="0" indent="0">
              <a:buNone/>
            </a:pPr>
            <a:r>
              <a:rPr lang="en-US" sz="1100" i="1" dirty="0">
                <a:solidFill>
                  <a:schemeClr val="tx2"/>
                </a:solidFill>
              </a:rPr>
              <a:t>Note</a:t>
            </a:r>
            <a:r>
              <a:rPr lang="en-US" sz="1100" dirty="0">
                <a:solidFill>
                  <a:schemeClr val="tx2"/>
                </a:solidFill>
              </a:rPr>
              <a:t>: most specialists do not agree on the existence of cleft palate laterality, as this defect is the result of a failure of the palatal shelves to fuse in the midline. For this reason, the preferred  codes are: Q35.1 Cleft hard palate; Q35.3 Cleft soft palate; Q35.59 Cleft hard palate with cleft soft palate; Q35.9 Cleft palate and Q87.0 Robin (sequence or defect; includes micrognathia, posterior displacement of the tongue, cleft palate).</a:t>
            </a:r>
          </a:p>
          <a:p>
            <a:pPr marL="0" indent="0">
              <a:buNone/>
            </a:pPr>
            <a:r>
              <a:rPr lang="en-US" sz="1200" b="1" i="1" dirty="0" smtClean="0">
                <a:solidFill>
                  <a:schemeClr val="tx2"/>
                </a:solidFill>
              </a:rPr>
              <a:t>Exclusions</a:t>
            </a:r>
            <a:endParaRPr lang="en-US" sz="1200" b="1" dirty="0">
              <a:solidFill>
                <a:schemeClr val="tx2"/>
              </a:solidFill>
            </a:endParaRPr>
          </a:p>
          <a:p>
            <a:pPr marL="0" indent="0">
              <a:buNone/>
            </a:pPr>
            <a:r>
              <a:rPr lang="en-US" sz="1200" dirty="0">
                <a:solidFill>
                  <a:schemeClr val="tx2"/>
                </a:solidFill>
              </a:rPr>
              <a:t> </a:t>
            </a:r>
            <a:r>
              <a:rPr lang="en-US" sz="1200" b="1" dirty="0" smtClean="0">
                <a:solidFill>
                  <a:schemeClr val="tx2"/>
                </a:solidFill>
              </a:rPr>
              <a:t>Q35.7</a:t>
            </a:r>
            <a:r>
              <a:rPr lang="en-US" sz="1200" b="1" dirty="0">
                <a:solidFill>
                  <a:schemeClr val="tx2"/>
                </a:solidFill>
              </a:rPr>
              <a:t>	</a:t>
            </a:r>
            <a:r>
              <a:rPr lang="en-US" sz="1200" dirty="0">
                <a:solidFill>
                  <a:schemeClr val="tx2"/>
                </a:solidFill>
              </a:rPr>
              <a:t>Cleft uvula</a:t>
            </a:r>
          </a:p>
          <a:p>
            <a:pPr marL="0" indent="0">
              <a:buNone/>
            </a:pPr>
            <a:r>
              <a:rPr lang="en-US" sz="1200" dirty="0">
                <a:solidFill>
                  <a:schemeClr val="tx2"/>
                </a:solidFill>
              </a:rPr>
              <a:t> </a:t>
            </a:r>
            <a:r>
              <a:rPr lang="en-US" sz="1200" dirty="0" smtClean="0">
                <a:solidFill>
                  <a:schemeClr val="tx2"/>
                </a:solidFill>
              </a:rPr>
              <a:t>	Bifid </a:t>
            </a:r>
            <a:r>
              <a:rPr lang="en-US" sz="1200" dirty="0">
                <a:solidFill>
                  <a:schemeClr val="tx2"/>
                </a:solidFill>
              </a:rPr>
              <a:t>uvula</a:t>
            </a:r>
          </a:p>
          <a:p>
            <a:pPr marL="0" indent="0">
              <a:buNone/>
            </a:pPr>
            <a:r>
              <a:rPr lang="en-US" sz="1200" b="1" dirty="0" smtClean="0">
                <a:solidFill>
                  <a:schemeClr val="tx2"/>
                </a:solidFill>
              </a:rPr>
              <a:t>Q35.9</a:t>
            </a:r>
            <a:r>
              <a:rPr lang="en-US" sz="1200" b="1" dirty="0">
                <a:solidFill>
                  <a:schemeClr val="tx2"/>
                </a:solidFill>
              </a:rPr>
              <a:t>	</a:t>
            </a:r>
            <a:r>
              <a:rPr lang="en-US" sz="1200" dirty="0" err="1">
                <a:solidFill>
                  <a:schemeClr val="tx2"/>
                </a:solidFill>
              </a:rPr>
              <a:t>Submucous</a:t>
            </a:r>
            <a:r>
              <a:rPr lang="en-US" sz="1200" dirty="0">
                <a:solidFill>
                  <a:schemeClr val="tx2"/>
                </a:solidFill>
              </a:rPr>
              <a:t> cleft </a:t>
            </a:r>
            <a:r>
              <a:rPr lang="en-US" sz="1200" b="1" dirty="0">
                <a:solidFill>
                  <a:schemeClr val="tx2"/>
                </a:solidFill>
              </a:rPr>
              <a:t>Q37–Q37.9 </a:t>
            </a:r>
            <a:r>
              <a:rPr lang="en-US" sz="1200" dirty="0">
                <a:solidFill>
                  <a:schemeClr val="tx2"/>
                </a:solidFill>
              </a:rPr>
              <a:t>Cleft palate with cleft </a:t>
            </a:r>
            <a:r>
              <a:rPr lang="en-US" sz="1200" dirty="0" smtClean="0">
                <a:solidFill>
                  <a:schemeClr val="tx2"/>
                </a:solidFill>
              </a:rPr>
              <a:t>lip ** </a:t>
            </a:r>
          </a:p>
          <a:p>
            <a:pPr marL="0" indent="0">
              <a:buNone/>
            </a:pPr>
            <a:r>
              <a:rPr lang="en-US" sz="1200" b="1" dirty="0" smtClean="0">
                <a:solidFill>
                  <a:schemeClr val="tx2"/>
                </a:solidFill>
              </a:rPr>
              <a:t>Q38.5</a:t>
            </a:r>
            <a:r>
              <a:rPr lang="en-US" sz="1200" b="1" dirty="0">
                <a:solidFill>
                  <a:schemeClr val="tx2"/>
                </a:solidFill>
              </a:rPr>
              <a:t>	</a:t>
            </a:r>
            <a:r>
              <a:rPr lang="en-US" sz="1200" dirty="0">
                <a:solidFill>
                  <a:schemeClr val="tx2"/>
                </a:solidFill>
              </a:rPr>
              <a:t>Absence of uvula</a:t>
            </a:r>
          </a:p>
          <a:p>
            <a:pPr marL="0" indent="0">
              <a:buNone/>
            </a:pPr>
            <a:r>
              <a:rPr lang="en-US" sz="1050" dirty="0">
                <a:solidFill>
                  <a:schemeClr val="tx2"/>
                </a:solidFill>
              </a:rPr>
              <a:t>  </a:t>
            </a:r>
          </a:p>
          <a:p>
            <a:pPr marL="0" indent="0">
              <a:buNone/>
            </a:pPr>
            <a:r>
              <a:rPr lang="en-US" sz="1100" dirty="0">
                <a:solidFill>
                  <a:schemeClr val="tx2"/>
                </a:solidFill>
              </a:rPr>
              <a:t>*</a:t>
            </a:r>
            <a:r>
              <a:rPr lang="en-US" sz="1100" dirty="0" smtClean="0">
                <a:solidFill>
                  <a:schemeClr val="tx2"/>
                </a:solidFill>
              </a:rPr>
              <a:t> </a:t>
            </a:r>
            <a:r>
              <a:rPr lang="en-US" sz="1100" dirty="0">
                <a:solidFill>
                  <a:schemeClr val="tx2"/>
                </a:solidFill>
              </a:rPr>
              <a:t>ICD-10 lists Robin sequence as an exclusion from the Q35 series. However, because it is such a common condition,  </a:t>
            </a:r>
            <a:r>
              <a:rPr lang="en-US" sz="1100" dirty="0" smtClean="0">
                <a:solidFill>
                  <a:schemeClr val="tx2"/>
                </a:solidFill>
              </a:rPr>
              <a:t>the 87.0 </a:t>
            </a:r>
            <a:r>
              <a:rPr lang="en-US" sz="1100" dirty="0">
                <a:solidFill>
                  <a:schemeClr val="tx2"/>
                </a:solidFill>
              </a:rPr>
              <a:t>code is suggested.</a:t>
            </a:r>
          </a:p>
          <a:p>
            <a:pPr marL="0" indent="0">
              <a:buNone/>
            </a:pPr>
            <a:r>
              <a:rPr lang="en-US" sz="1100" dirty="0">
                <a:solidFill>
                  <a:schemeClr val="tx2"/>
                </a:solidFill>
              </a:rPr>
              <a:t> </a:t>
            </a:r>
          </a:p>
        </p:txBody>
      </p:sp>
      <p:sp>
        <p:nvSpPr>
          <p:cNvPr id="7" name="Text Box 9"/>
          <p:cNvSpPr txBox="1">
            <a:spLocks noChangeArrowheads="1"/>
          </p:cNvSpPr>
          <p:nvPr/>
        </p:nvSpPr>
        <p:spPr bwMode="auto">
          <a:xfrm>
            <a:off x="114404" y="6437119"/>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16</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4174161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137" y="332656"/>
            <a:ext cx="8229600" cy="590373"/>
          </a:xfrm>
        </p:spPr>
        <p:txBody>
          <a:bodyPr>
            <a:normAutofit/>
          </a:bodyPr>
          <a:lstStyle/>
          <a:p>
            <a:r>
              <a:rPr lang="en-US" sz="3200" b="1" dirty="0">
                <a:solidFill>
                  <a:schemeClr val="tx2"/>
                </a:solidFill>
              </a:rPr>
              <a:t>ICD-10 RCPCH Coding of Cleft</a:t>
            </a:r>
            <a:r>
              <a:rPr lang="en-US" sz="3200" b="1" dirty="0" smtClean="0">
                <a:solidFill>
                  <a:schemeClr val="tx2"/>
                </a:solidFill>
              </a:rPr>
              <a:t> Lip</a:t>
            </a:r>
            <a:endParaRPr lang="en-US" sz="3200" dirty="0">
              <a:solidFill>
                <a:schemeClr val="tx2"/>
              </a:solidFill>
            </a:endParaRPr>
          </a:p>
        </p:txBody>
      </p:sp>
      <p:sp>
        <p:nvSpPr>
          <p:cNvPr id="3" name="Segnaposto contenuto 2"/>
          <p:cNvSpPr>
            <a:spLocks noGrp="1"/>
          </p:cNvSpPr>
          <p:nvPr>
            <p:ph idx="1"/>
          </p:nvPr>
        </p:nvSpPr>
        <p:spPr/>
        <p:txBody>
          <a:bodyPr>
            <a:normAutofit lnSpcReduction="10000"/>
          </a:bodyPr>
          <a:lstStyle/>
          <a:p>
            <a:pPr marL="0" indent="0">
              <a:buNone/>
            </a:pPr>
            <a:r>
              <a:rPr lang="en-US" sz="2000" b="1" dirty="0" smtClean="0">
                <a:solidFill>
                  <a:schemeClr val="tx2"/>
                </a:solidFill>
              </a:rPr>
              <a:t>Q36  </a:t>
            </a:r>
            <a:r>
              <a:rPr lang="en-US" sz="2000" dirty="0" smtClean="0">
                <a:solidFill>
                  <a:schemeClr val="tx2"/>
                </a:solidFill>
              </a:rPr>
              <a:t>Cleft lip (avoid </a:t>
            </a:r>
            <a:r>
              <a:rPr lang="en-US" sz="2000" dirty="0">
                <a:solidFill>
                  <a:schemeClr val="tx2"/>
                </a:solidFill>
              </a:rPr>
              <a:t>using this general code if more specific information is available) Cheiloschisis; Congenital fissure of lip; Harelip; Labium </a:t>
            </a:r>
            <a:r>
              <a:rPr lang="en-US" sz="2000" dirty="0" err="1">
                <a:solidFill>
                  <a:schemeClr val="tx2"/>
                </a:solidFill>
              </a:rPr>
              <a:t>leporinum</a:t>
            </a:r>
            <a:endParaRPr lang="en-US" sz="2000" dirty="0">
              <a:solidFill>
                <a:schemeClr val="tx2"/>
              </a:solidFill>
            </a:endParaRPr>
          </a:p>
          <a:p>
            <a:pPr marL="0" indent="0">
              <a:buNone/>
            </a:pPr>
            <a:r>
              <a:rPr lang="en-US" sz="2000" b="1" dirty="0" smtClean="0">
                <a:solidFill>
                  <a:schemeClr val="tx2"/>
                </a:solidFill>
              </a:rPr>
              <a:t>	Q36.0</a:t>
            </a:r>
            <a:r>
              <a:rPr lang="en-US" sz="2000" b="1" dirty="0">
                <a:solidFill>
                  <a:schemeClr val="tx2"/>
                </a:solidFill>
              </a:rPr>
              <a:t>	</a:t>
            </a:r>
            <a:r>
              <a:rPr lang="en-US" sz="2000" dirty="0">
                <a:solidFill>
                  <a:schemeClr val="tx2"/>
                </a:solidFill>
              </a:rPr>
              <a:t>Cleft lip, bilateral</a:t>
            </a:r>
          </a:p>
          <a:p>
            <a:pPr marL="0" indent="0">
              <a:buNone/>
            </a:pPr>
            <a:r>
              <a:rPr lang="en-US" sz="2000" dirty="0" smtClean="0">
                <a:solidFill>
                  <a:schemeClr val="tx2"/>
                </a:solidFill>
              </a:rPr>
              <a:t>	</a:t>
            </a:r>
            <a:r>
              <a:rPr lang="en-US" sz="2000" b="1" dirty="0" smtClean="0">
                <a:solidFill>
                  <a:schemeClr val="tx2"/>
                </a:solidFill>
              </a:rPr>
              <a:t>Q36.9</a:t>
            </a:r>
            <a:r>
              <a:rPr lang="en-US" sz="2000" dirty="0" smtClean="0">
                <a:solidFill>
                  <a:schemeClr val="tx2"/>
                </a:solidFill>
              </a:rPr>
              <a:t> </a:t>
            </a:r>
            <a:r>
              <a:rPr lang="en-US" sz="2000" b="1" dirty="0" smtClean="0">
                <a:solidFill>
                  <a:schemeClr val="tx2"/>
                </a:solidFill>
              </a:rPr>
              <a:t>or </a:t>
            </a:r>
            <a:r>
              <a:rPr lang="en-US" sz="2000" b="1" dirty="0">
                <a:solidFill>
                  <a:schemeClr val="tx2"/>
                </a:solidFill>
              </a:rPr>
              <a:t>Q36.90	</a:t>
            </a:r>
            <a:r>
              <a:rPr lang="en-US" sz="2000" b="1" dirty="0" smtClean="0">
                <a:solidFill>
                  <a:schemeClr val="tx2"/>
                </a:solidFill>
              </a:rPr>
              <a:t> </a:t>
            </a:r>
            <a:r>
              <a:rPr lang="en-US" sz="2000" dirty="0" smtClean="0">
                <a:solidFill>
                  <a:schemeClr val="tx2"/>
                </a:solidFill>
              </a:rPr>
              <a:t>Cleft lip unilateral </a:t>
            </a:r>
          </a:p>
          <a:p>
            <a:pPr marL="0" indent="0">
              <a:buNone/>
            </a:pPr>
            <a:r>
              <a:rPr lang="en-US" sz="2000" b="1" dirty="0" smtClean="0">
                <a:solidFill>
                  <a:schemeClr val="tx2"/>
                </a:solidFill>
              </a:rPr>
              <a:t>	Q36.99</a:t>
            </a:r>
            <a:r>
              <a:rPr lang="en-US" sz="2000" b="1" dirty="0">
                <a:solidFill>
                  <a:schemeClr val="tx2"/>
                </a:solidFill>
              </a:rPr>
              <a:t>	</a:t>
            </a:r>
            <a:r>
              <a:rPr lang="en-US" sz="2000" dirty="0">
                <a:solidFill>
                  <a:schemeClr val="tx2"/>
                </a:solidFill>
              </a:rPr>
              <a:t>Cleft lip, unspecified </a:t>
            </a:r>
            <a:endParaRPr lang="en-US" sz="2000" dirty="0" smtClean="0">
              <a:solidFill>
                <a:schemeClr val="tx2"/>
              </a:solidFill>
            </a:endParaRPr>
          </a:p>
          <a:p>
            <a:pPr marL="0" indent="0">
              <a:buNone/>
            </a:pPr>
            <a:endParaRPr lang="en-US" sz="2000" i="1" dirty="0">
              <a:solidFill>
                <a:schemeClr val="tx2"/>
              </a:solidFill>
            </a:endParaRPr>
          </a:p>
          <a:p>
            <a:pPr marL="0" indent="0">
              <a:buNone/>
            </a:pPr>
            <a:r>
              <a:rPr lang="en-US" sz="2000" i="1" dirty="0" smtClean="0">
                <a:solidFill>
                  <a:schemeClr val="tx2"/>
                </a:solidFill>
              </a:rPr>
              <a:t>Exclusions</a:t>
            </a:r>
            <a:endParaRPr lang="en-US" sz="2000" dirty="0">
              <a:solidFill>
                <a:schemeClr val="tx2"/>
              </a:solidFill>
            </a:endParaRPr>
          </a:p>
          <a:p>
            <a:pPr marL="0" indent="0">
              <a:buNone/>
            </a:pPr>
            <a:r>
              <a:rPr lang="en-US" sz="2000" b="1" dirty="0">
                <a:solidFill>
                  <a:schemeClr val="tx2"/>
                </a:solidFill>
              </a:rPr>
              <a:t>Q36.1	</a:t>
            </a:r>
            <a:r>
              <a:rPr lang="en-US" sz="2000" dirty="0">
                <a:solidFill>
                  <a:schemeClr val="tx2"/>
                </a:solidFill>
              </a:rPr>
              <a:t>Cleft lip, median</a:t>
            </a:r>
          </a:p>
          <a:p>
            <a:pPr marL="0" indent="0">
              <a:buNone/>
            </a:pPr>
            <a:r>
              <a:rPr lang="en-US" sz="2000" dirty="0" err="1" smtClean="0">
                <a:solidFill>
                  <a:schemeClr val="tx2"/>
                </a:solidFill>
              </a:rPr>
              <a:t>Pseudocleft</a:t>
            </a:r>
            <a:r>
              <a:rPr lang="en-US" sz="2000" dirty="0" smtClean="0">
                <a:solidFill>
                  <a:schemeClr val="tx2"/>
                </a:solidFill>
              </a:rPr>
              <a:t> </a:t>
            </a:r>
            <a:r>
              <a:rPr lang="en-US" sz="2000" dirty="0">
                <a:solidFill>
                  <a:schemeClr val="tx2"/>
                </a:solidFill>
              </a:rPr>
              <a:t>or microform cleft lip (no associated ICD-10 codes)</a:t>
            </a:r>
          </a:p>
          <a:p>
            <a:pPr marL="0" indent="0">
              <a:buNone/>
            </a:pPr>
            <a:r>
              <a:rPr lang="en-US" sz="2000" dirty="0" smtClean="0">
                <a:solidFill>
                  <a:schemeClr val="tx2"/>
                </a:solidFill>
              </a:rPr>
              <a:t>Oblique </a:t>
            </a:r>
            <a:r>
              <a:rPr lang="en-US" sz="2000" dirty="0">
                <a:solidFill>
                  <a:schemeClr val="tx2"/>
                </a:solidFill>
              </a:rPr>
              <a:t>facial clefts (</a:t>
            </a:r>
            <a:r>
              <a:rPr lang="en-US" sz="2000" dirty="0" err="1">
                <a:solidFill>
                  <a:schemeClr val="tx2"/>
                </a:solidFill>
              </a:rPr>
              <a:t>Tessier</a:t>
            </a:r>
            <a:r>
              <a:rPr lang="en-US" sz="2000" dirty="0">
                <a:solidFill>
                  <a:schemeClr val="tx2"/>
                </a:solidFill>
              </a:rPr>
              <a:t> type facial clefts) (no associated ICD-10 codes)</a:t>
            </a:r>
          </a:p>
          <a:p>
            <a:pPr marL="0" indent="0">
              <a:buNone/>
            </a:pPr>
            <a:r>
              <a:rPr lang="en-US" sz="2000" dirty="0">
                <a:solidFill>
                  <a:schemeClr val="tx2"/>
                </a:solidFill>
              </a:rPr>
              <a:t> </a:t>
            </a:r>
          </a:p>
          <a:p>
            <a:pPr marL="0" indent="0">
              <a:buNone/>
            </a:pPr>
            <a:r>
              <a:rPr lang="en-US" sz="2000" dirty="0">
                <a:solidFill>
                  <a:schemeClr val="tx2"/>
                </a:solidFill>
              </a:rPr>
              <a:t> </a:t>
            </a:r>
          </a:p>
          <a:p>
            <a:pPr marL="0" indent="0">
              <a:buNone/>
            </a:pPr>
            <a:r>
              <a:rPr lang="en-US" sz="2000" dirty="0">
                <a:solidFill>
                  <a:schemeClr val="tx2"/>
                </a:solidFill>
              </a:rPr>
              <a:t> </a:t>
            </a:r>
          </a:p>
        </p:txBody>
      </p:sp>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17</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3203582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Autofit/>
          </a:bodyPr>
          <a:lstStyle/>
          <a:p>
            <a:r>
              <a:rPr lang="en-US" sz="3200" b="1" dirty="0">
                <a:solidFill>
                  <a:schemeClr val="tx2"/>
                </a:solidFill>
              </a:rPr>
              <a:t>ICD-10 RCPCH Coding of Cleft</a:t>
            </a:r>
            <a:r>
              <a:rPr lang="en-US" sz="3200" b="1" dirty="0" smtClean="0">
                <a:solidFill>
                  <a:schemeClr val="tx2"/>
                </a:solidFill>
              </a:rPr>
              <a:t> Lip and Palate</a:t>
            </a:r>
            <a:endParaRPr lang="en-US" sz="3200" dirty="0">
              <a:solidFill>
                <a:schemeClr val="tx2"/>
              </a:solidFill>
            </a:endParaRPr>
          </a:p>
        </p:txBody>
      </p:sp>
      <p:sp>
        <p:nvSpPr>
          <p:cNvPr id="3" name="Segnaposto contenuto 2"/>
          <p:cNvSpPr>
            <a:spLocks noGrp="1"/>
          </p:cNvSpPr>
          <p:nvPr>
            <p:ph idx="1"/>
          </p:nvPr>
        </p:nvSpPr>
        <p:spPr>
          <a:xfrm>
            <a:off x="465137" y="1052736"/>
            <a:ext cx="8229600" cy="5348064"/>
          </a:xfrm>
        </p:spPr>
        <p:txBody>
          <a:bodyPr>
            <a:noAutofit/>
          </a:bodyPr>
          <a:lstStyle/>
          <a:p>
            <a:pPr marL="0" indent="0">
              <a:buNone/>
            </a:pPr>
            <a:r>
              <a:rPr lang="en-US" sz="1600" b="1" dirty="0" smtClean="0">
                <a:solidFill>
                  <a:schemeClr val="tx2"/>
                </a:solidFill>
              </a:rPr>
              <a:t>Q37  </a:t>
            </a:r>
            <a:r>
              <a:rPr lang="en-US" sz="1600" dirty="0" smtClean="0">
                <a:solidFill>
                  <a:schemeClr val="tx2"/>
                </a:solidFill>
              </a:rPr>
              <a:t>Cleft </a:t>
            </a:r>
            <a:r>
              <a:rPr lang="en-US" sz="1600" dirty="0">
                <a:solidFill>
                  <a:schemeClr val="tx2"/>
                </a:solidFill>
              </a:rPr>
              <a:t>palate with cleft </a:t>
            </a:r>
            <a:r>
              <a:rPr lang="en-US" sz="1600" dirty="0" smtClean="0">
                <a:solidFill>
                  <a:schemeClr val="tx2"/>
                </a:solidFill>
              </a:rPr>
              <a:t>lip  (avoid </a:t>
            </a:r>
            <a:r>
              <a:rPr lang="en-US" sz="1600" dirty="0">
                <a:solidFill>
                  <a:schemeClr val="tx2"/>
                </a:solidFill>
              </a:rPr>
              <a:t>using this general code if more specific information is available)</a:t>
            </a:r>
          </a:p>
          <a:p>
            <a:pPr marL="0" indent="0">
              <a:buNone/>
            </a:pPr>
            <a:r>
              <a:rPr lang="en-US" sz="1600" dirty="0">
                <a:solidFill>
                  <a:schemeClr val="tx2"/>
                </a:solidFill>
              </a:rPr>
              <a:t> </a:t>
            </a:r>
            <a:r>
              <a:rPr lang="en-US" sz="1600" b="1" dirty="0" smtClean="0">
                <a:solidFill>
                  <a:schemeClr val="tx2"/>
                </a:solidFill>
              </a:rPr>
              <a:t>	Q37.0</a:t>
            </a:r>
            <a:r>
              <a:rPr lang="en-US" sz="1600" b="1" dirty="0">
                <a:solidFill>
                  <a:schemeClr val="tx2"/>
                </a:solidFill>
              </a:rPr>
              <a:t>	</a:t>
            </a:r>
            <a:r>
              <a:rPr lang="en-US" sz="1600" dirty="0">
                <a:solidFill>
                  <a:schemeClr val="tx2"/>
                </a:solidFill>
              </a:rPr>
              <a:t>Cleft hard palate with bilateral cleft lip</a:t>
            </a:r>
          </a:p>
          <a:p>
            <a:pPr marL="0" indent="0">
              <a:buNone/>
            </a:pPr>
            <a:r>
              <a:rPr lang="en-US" sz="1600" b="1" dirty="0" smtClean="0">
                <a:solidFill>
                  <a:schemeClr val="tx2"/>
                </a:solidFill>
              </a:rPr>
              <a:t>	Q37.10</a:t>
            </a:r>
            <a:r>
              <a:rPr lang="en-US" sz="1600" b="1" dirty="0">
                <a:solidFill>
                  <a:schemeClr val="tx2"/>
                </a:solidFill>
              </a:rPr>
              <a:t>	</a:t>
            </a:r>
            <a:r>
              <a:rPr lang="en-US" sz="1600" dirty="0">
                <a:solidFill>
                  <a:schemeClr val="tx2"/>
                </a:solidFill>
              </a:rPr>
              <a:t>Cleft hard palate with cleft lip, specified  as unilateral</a:t>
            </a:r>
          </a:p>
          <a:p>
            <a:pPr marL="0" indent="0">
              <a:buNone/>
            </a:pPr>
            <a:r>
              <a:rPr lang="en-US" sz="1600" b="1" dirty="0" smtClean="0">
                <a:solidFill>
                  <a:schemeClr val="tx2"/>
                </a:solidFill>
              </a:rPr>
              <a:t>	Q37.19</a:t>
            </a:r>
            <a:r>
              <a:rPr lang="en-US" sz="1600" b="1" dirty="0">
                <a:solidFill>
                  <a:schemeClr val="tx2"/>
                </a:solidFill>
              </a:rPr>
              <a:t>	</a:t>
            </a:r>
            <a:r>
              <a:rPr lang="en-US" sz="1600" dirty="0">
                <a:solidFill>
                  <a:schemeClr val="tx2"/>
                </a:solidFill>
              </a:rPr>
              <a:t>Cleft hard palate with cleft lip, unspecified </a:t>
            </a:r>
            <a:endParaRPr lang="en-US" sz="1600" dirty="0" smtClean="0">
              <a:solidFill>
                <a:schemeClr val="tx2"/>
              </a:solidFill>
            </a:endParaRPr>
          </a:p>
          <a:p>
            <a:pPr marL="0" indent="0">
              <a:buNone/>
            </a:pPr>
            <a:r>
              <a:rPr lang="en-US" sz="1600" b="1" dirty="0" smtClean="0">
                <a:solidFill>
                  <a:schemeClr val="tx2"/>
                </a:solidFill>
              </a:rPr>
              <a:t>	Q37.2</a:t>
            </a:r>
            <a:r>
              <a:rPr lang="en-US" sz="1600" b="1" dirty="0">
                <a:solidFill>
                  <a:schemeClr val="tx2"/>
                </a:solidFill>
              </a:rPr>
              <a:t>	</a:t>
            </a:r>
            <a:r>
              <a:rPr lang="en-US" sz="1600" dirty="0">
                <a:solidFill>
                  <a:schemeClr val="tx2"/>
                </a:solidFill>
              </a:rPr>
              <a:t>Cleft soft palate with bilateral cleft lip </a:t>
            </a:r>
            <a:endParaRPr lang="en-US" sz="1600" dirty="0" smtClean="0">
              <a:solidFill>
                <a:schemeClr val="tx2"/>
              </a:solidFill>
            </a:endParaRPr>
          </a:p>
          <a:p>
            <a:pPr marL="0" indent="0">
              <a:buNone/>
            </a:pPr>
            <a:r>
              <a:rPr lang="en-US" sz="1600" b="1" dirty="0" smtClean="0">
                <a:solidFill>
                  <a:schemeClr val="tx2"/>
                </a:solidFill>
              </a:rPr>
              <a:t>	Q37.3</a:t>
            </a:r>
            <a:r>
              <a:rPr lang="en-US" sz="1600" b="1" dirty="0">
                <a:solidFill>
                  <a:schemeClr val="tx2"/>
                </a:solidFill>
              </a:rPr>
              <a:t>	</a:t>
            </a:r>
            <a:r>
              <a:rPr lang="en-US" sz="1600" dirty="0">
                <a:solidFill>
                  <a:schemeClr val="tx2"/>
                </a:solidFill>
              </a:rPr>
              <a:t>Cleft soft palate with unilateral cleft lip</a:t>
            </a:r>
          </a:p>
          <a:p>
            <a:pPr marL="0" indent="0">
              <a:buNone/>
            </a:pPr>
            <a:r>
              <a:rPr lang="en-US" sz="1600" b="1" dirty="0" smtClean="0">
                <a:solidFill>
                  <a:schemeClr val="tx2"/>
                </a:solidFill>
              </a:rPr>
              <a:t>	Q37.4</a:t>
            </a:r>
            <a:r>
              <a:rPr lang="en-US" sz="1600" b="1" dirty="0">
                <a:solidFill>
                  <a:schemeClr val="tx2"/>
                </a:solidFill>
              </a:rPr>
              <a:t>	</a:t>
            </a:r>
            <a:r>
              <a:rPr lang="en-US" sz="1600" dirty="0">
                <a:solidFill>
                  <a:schemeClr val="tx2"/>
                </a:solidFill>
              </a:rPr>
              <a:t>Cleft hard palate and soft palate with bilateral cleft lip </a:t>
            </a:r>
            <a:endParaRPr lang="en-US" sz="1600" dirty="0" smtClean="0">
              <a:solidFill>
                <a:schemeClr val="tx2"/>
              </a:solidFill>
            </a:endParaRPr>
          </a:p>
          <a:p>
            <a:pPr marL="0" indent="0">
              <a:buNone/>
            </a:pPr>
            <a:r>
              <a:rPr lang="en-US" sz="1600" b="1" dirty="0" smtClean="0">
                <a:solidFill>
                  <a:schemeClr val="tx2"/>
                </a:solidFill>
              </a:rPr>
              <a:t>	Q37.5</a:t>
            </a:r>
            <a:r>
              <a:rPr lang="en-US" sz="1600" b="1" dirty="0">
                <a:solidFill>
                  <a:schemeClr val="tx2"/>
                </a:solidFill>
              </a:rPr>
              <a:t>	</a:t>
            </a:r>
            <a:r>
              <a:rPr lang="en-US" sz="1600" dirty="0">
                <a:solidFill>
                  <a:schemeClr val="tx2"/>
                </a:solidFill>
              </a:rPr>
              <a:t>Cleft hard palate and soft palate with unilateral cleft lip </a:t>
            </a:r>
            <a:endParaRPr lang="en-US" sz="1600" dirty="0" smtClean="0">
              <a:solidFill>
                <a:schemeClr val="tx2"/>
              </a:solidFill>
            </a:endParaRPr>
          </a:p>
          <a:p>
            <a:pPr marL="0" indent="0">
              <a:buNone/>
            </a:pPr>
            <a:r>
              <a:rPr lang="en-US" sz="1600" b="1" dirty="0" smtClean="0">
                <a:solidFill>
                  <a:schemeClr val="tx2"/>
                </a:solidFill>
              </a:rPr>
              <a:t>	Q37.59</a:t>
            </a:r>
            <a:r>
              <a:rPr lang="en-US" sz="1600" b="1" dirty="0">
                <a:solidFill>
                  <a:schemeClr val="tx2"/>
                </a:solidFill>
              </a:rPr>
              <a:t>	</a:t>
            </a:r>
            <a:r>
              <a:rPr lang="en-US" sz="1600" dirty="0">
                <a:solidFill>
                  <a:schemeClr val="tx2"/>
                </a:solidFill>
              </a:rPr>
              <a:t>Cleft hard palate and soft palate with cleft lip, unspecified </a:t>
            </a:r>
            <a:endParaRPr lang="en-US" sz="1600" dirty="0" smtClean="0">
              <a:solidFill>
                <a:schemeClr val="tx2"/>
              </a:solidFill>
            </a:endParaRPr>
          </a:p>
          <a:p>
            <a:pPr marL="0" indent="0">
              <a:buNone/>
            </a:pPr>
            <a:r>
              <a:rPr lang="en-US" sz="1600" b="1" dirty="0" smtClean="0">
                <a:solidFill>
                  <a:schemeClr val="tx2"/>
                </a:solidFill>
              </a:rPr>
              <a:t>	Q37.8</a:t>
            </a:r>
            <a:r>
              <a:rPr lang="en-US" sz="1600" b="1" dirty="0">
                <a:solidFill>
                  <a:schemeClr val="tx2"/>
                </a:solidFill>
              </a:rPr>
              <a:t>	</a:t>
            </a:r>
            <a:r>
              <a:rPr lang="en-US" sz="1600" dirty="0">
                <a:solidFill>
                  <a:schemeClr val="tx2"/>
                </a:solidFill>
              </a:rPr>
              <a:t>Unspecified cleft palate with bilateral cleft lip</a:t>
            </a:r>
          </a:p>
          <a:p>
            <a:pPr marL="0" indent="0">
              <a:buNone/>
            </a:pPr>
            <a:r>
              <a:rPr lang="en-US" sz="1600" b="1" dirty="0" smtClean="0">
                <a:solidFill>
                  <a:schemeClr val="tx2"/>
                </a:solidFill>
              </a:rPr>
              <a:t>	Q37.9</a:t>
            </a:r>
            <a:r>
              <a:rPr lang="en-US" sz="1600" b="1" dirty="0">
                <a:solidFill>
                  <a:schemeClr val="tx2"/>
                </a:solidFill>
              </a:rPr>
              <a:t>	</a:t>
            </a:r>
            <a:r>
              <a:rPr lang="en-US" sz="1600" dirty="0">
                <a:solidFill>
                  <a:schemeClr val="tx2"/>
                </a:solidFill>
              </a:rPr>
              <a:t>Unspecified cleft palate with unilateral cleft lip</a:t>
            </a:r>
          </a:p>
          <a:p>
            <a:pPr marL="0" indent="0">
              <a:buNone/>
            </a:pPr>
            <a:r>
              <a:rPr lang="en-US" sz="1600" b="1" dirty="0" smtClean="0">
                <a:solidFill>
                  <a:schemeClr val="tx2"/>
                </a:solidFill>
              </a:rPr>
              <a:t>	Q37.99</a:t>
            </a:r>
            <a:r>
              <a:rPr lang="en-US" sz="1600" b="1" dirty="0">
                <a:solidFill>
                  <a:schemeClr val="tx2"/>
                </a:solidFill>
              </a:rPr>
              <a:t>	</a:t>
            </a:r>
            <a:r>
              <a:rPr lang="en-US" sz="1600" dirty="0">
                <a:solidFill>
                  <a:schemeClr val="tx2"/>
                </a:solidFill>
              </a:rPr>
              <a:t>Cleft palate with cleft lip, unspecified</a:t>
            </a:r>
          </a:p>
          <a:p>
            <a:pPr marL="0" indent="0">
              <a:buNone/>
            </a:pPr>
            <a:r>
              <a:rPr lang="en-US" sz="700" dirty="0">
                <a:solidFill>
                  <a:schemeClr val="tx2"/>
                </a:solidFill>
              </a:rPr>
              <a:t> </a:t>
            </a:r>
          </a:p>
          <a:p>
            <a:pPr marL="0" indent="0">
              <a:buNone/>
            </a:pPr>
            <a:r>
              <a:rPr lang="en-US" sz="1200" b="1" i="1" dirty="0">
                <a:solidFill>
                  <a:schemeClr val="tx2"/>
                </a:solidFill>
              </a:rPr>
              <a:t>Exclusions</a:t>
            </a:r>
            <a:endParaRPr lang="en-US" sz="1200" b="1" dirty="0">
              <a:solidFill>
                <a:schemeClr val="tx2"/>
              </a:solidFill>
            </a:endParaRPr>
          </a:p>
          <a:p>
            <a:pPr marL="0" indent="0">
              <a:buNone/>
            </a:pPr>
            <a:r>
              <a:rPr lang="en-US" sz="1200" dirty="0" smtClean="0">
                <a:solidFill>
                  <a:schemeClr val="tx2"/>
                </a:solidFill>
              </a:rPr>
              <a:t>Oblique </a:t>
            </a:r>
            <a:r>
              <a:rPr lang="en-US" sz="1200" dirty="0">
                <a:solidFill>
                  <a:schemeClr val="tx2"/>
                </a:solidFill>
              </a:rPr>
              <a:t>facial clefts (</a:t>
            </a:r>
            <a:r>
              <a:rPr lang="en-US" sz="1200" dirty="0" err="1">
                <a:solidFill>
                  <a:schemeClr val="tx2"/>
                </a:solidFill>
              </a:rPr>
              <a:t>Tessier</a:t>
            </a:r>
            <a:r>
              <a:rPr lang="en-US" sz="1200" dirty="0">
                <a:solidFill>
                  <a:schemeClr val="tx2"/>
                </a:solidFill>
              </a:rPr>
              <a:t> type facial clefts)</a:t>
            </a:r>
          </a:p>
          <a:p>
            <a:pPr marL="0" indent="0">
              <a:buNone/>
            </a:pPr>
            <a:r>
              <a:rPr lang="en-US" sz="1200" dirty="0">
                <a:solidFill>
                  <a:schemeClr val="tx2"/>
                </a:solidFill>
              </a:rPr>
              <a:t> </a:t>
            </a:r>
            <a:r>
              <a:rPr lang="en-US" sz="1200" b="1" dirty="0" smtClean="0">
                <a:solidFill>
                  <a:schemeClr val="tx2"/>
                </a:solidFill>
              </a:rPr>
              <a:t>Q04.2</a:t>
            </a:r>
            <a:r>
              <a:rPr lang="en-US" sz="1200" b="1" dirty="0">
                <a:solidFill>
                  <a:schemeClr val="tx2"/>
                </a:solidFill>
              </a:rPr>
              <a:t>	</a:t>
            </a:r>
            <a:r>
              <a:rPr lang="en-US" sz="1200" dirty="0">
                <a:solidFill>
                  <a:schemeClr val="tx2"/>
                </a:solidFill>
              </a:rPr>
              <a:t>Cases with known or probable holoprosencephaly</a:t>
            </a:r>
          </a:p>
          <a:p>
            <a:pPr marL="0" indent="0">
              <a:buNone/>
            </a:pPr>
            <a:r>
              <a:rPr lang="en-US" sz="1200" b="1" dirty="0" smtClean="0">
                <a:solidFill>
                  <a:schemeClr val="tx2"/>
                </a:solidFill>
              </a:rPr>
              <a:t>Q79.80</a:t>
            </a:r>
            <a:r>
              <a:rPr lang="en-US" sz="1200" b="1" dirty="0">
                <a:solidFill>
                  <a:schemeClr val="tx2"/>
                </a:solidFill>
              </a:rPr>
              <a:t>	</a:t>
            </a:r>
            <a:r>
              <a:rPr lang="en-US" sz="1200" dirty="0">
                <a:solidFill>
                  <a:schemeClr val="tx2"/>
                </a:solidFill>
              </a:rPr>
              <a:t>Cases with known or probable amniotic band/constriction band </a:t>
            </a:r>
            <a:r>
              <a:rPr lang="en-US" sz="1200" dirty="0" smtClean="0">
                <a:solidFill>
                  <a:schemeClr val="tx2"/>
                </a:solidFill>
              </a:rPr>
              <a:t>presence *</a:t>
            </a:r>
            <a:endParaRPr lang="en-US" sz="1200" dirty="0">
              <a:solidFill>
                <a:schemeClr val="tx2"/>
              </a:solidFill>
            </a:endParaRPr>
          </a:p>
          <a:p>
            <a:pPr marL="0" indent="0">
              <a:buNone/>
            </a:pPr>
            <a:endParaRPr lang="en-US" sz="1050" dirty="0">
              <a:solidFill>
                <a:schemeClr val="tx2"/>
              </a:solidFill>
            </a:endParaRPr>
          </a:p>
          <a:p>
            <a:pPr marL="0" indent="0">
              <a:buNone/>
            </a:pPr>
            <a:r>
              <a:rPr lang="en-US" sz="1050" dirty="0" smtClean="0">
                <a:solidFill>
                  <a:schemeClr val="tx2"/>
                </a:solidFill>
              </a:rPr>
              <a:t>*ICBDSR </a:t>
            </a:r>
            <a:r>
              <a:rPr lang="en-US" sz="1050" dirty="0">
                <a:solidFill>
                  <a:schemeClr val="tx2"/>
                </a:solidFill>
              </a:rPr>
              <a:t>recommends using Q79.80 to identify the presence of an amniotic band. The anomaly is coded as the code for the specific anomaly, as well as the Q79.80 amniotic  band code.</a:t>
            </a:r>
          </a:p>
          <a:p>
            <a:pPr marL="0" indent="0">
              <a:buNone/>
            </a:pPr>
            <a:r>
              <a:rPr lang="en-US" sz="1050" dirty="0">
                <a:solidFill>
                  <a:schemeClr val="tx2"/>
                </a:solidFill>
              </a:rPr>
              <a:t> </a:t>
            </a:r>
          </a:p>
          <a:p>
            <a:pPr marL="0" indent="0">
              <a:buNone/>
            </a:pPr>
            <a:r>
              <a:rPr lang="en-US" sz="1050" dirty="0">
                <a:solidFill>
                  <a:schemeClr val="tx2"/>
                </a:solidFill>
              </a:rPr>
              <a:t> </a:t>
            </a:r>
          </a:p>
        </p:txBody>
      </p:sp>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18</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2416648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b="1" dirty="0" smtClean="0">
                <a:solidFill>
                  <a:schemeClr val="tx2"/>
                </a:solidFill>
              </a:rPr>
              <a:t>Tips for coding Robin sequence</a:t>
            </a:r>
            <a:endParaRPr lang="en-US" sz="3200" b="1" dirty="0">
              <a:solidFill>
                <a:schemeClr val="tx2"/>
              </a:solidFill>
            </a:endParaRPr>
          </a:p>
        </p:txBody>
      </p:sp>
      <p:sp>
        <p:nvSpPr>
          <p:cNvPr id="3" name="Segnaposto contenuto 2"/>
          <p:cNvSpPr>
            <a:spLocks noGrp="1"/>
          </p:cNvSpPr>
          <p:nvPr>
            <p:ph idx="1"/>
          </p:nvPr>
        </p:nvSpPr>
        <p:spPr>
          <a:xfrm>
            <a:off x="457200" y="1600201"/>
            <a:ext cx="8229600" cy="3773016"/>
          </a:xfrm>
        </p:spPr>
        <p:txBody>
          <a:bodyPr>
            <a:normAutofit/>
          </a:bodyPr>
          <a:lstStyle/>
          <a:p>
            <a:pPr>
              <a:buClr>
                <a:schemeClr val="tx2"/>
              </a:buClr>
            </a:pPr>
            <a:r>
              <a:rPr lang="en-US" sz="2400" dirty="0" smtClean="0">
                <a:solidFill>
                  <a:schemeClr val="tx2"/>
                </a:solidFill>
              </a:rPr>
              <a:t>Robin sequence has its own code: Q87.08, this sequence may have or not a cleft palate, each individual code should be coded, if present:</a:t>
            </a:r>
          </a:p>
          <a:p>
            <a:pPr lvl="1">
              <a:buClr>
                <a:schemeClr val="tx2"/>
              </a:buClr>
              <a:buFont typeface="Arial" panose="020B0604020202020204" pitchFamily="34" charset="0"/>
              <a:buChar char="•"/>
            </a:pPr>
            <a:r>
              <a:rPr lang="en-US" sz="2400" dirty="0" smtClean="0">
                <a:solidFill>
                  <a:schemeClr val="tx2"/>
                </a:solidFill>
              </a:rPr>
              <a:t>Micrognathia: K07.00</a:t>
            </a:r>
          </a:p>
          <a:p>
            <a:pPr lvl="1">
              <a:buClr>
                <a:schemeClr val="tx2"/>
              </a:buClr>
              <a:buFont typeface="Arial" panose="020B0604020202020204" pitchFamily="34" charset="0"/>
              <a:buChar char="•"/>
            </a:pPr>
            <a:r>
              <a:rPr lang="en-US" sz="2400" dirty="0" err="1" smtClean="0">
                <a:solidFill>
                  <a:schemeClr val="tx2"/>
                </a:solidFill>
              </a:rPr>
              <a:t>Glossoptosis</a:t>
            </a:r>
            <a:r>
              <a:rPr lang="en-US" sz="2400" dirty="0" smtClean="0">
                <a:solidFill>
                  <a:schemeClr val="tx2"/>
                </a:solidFill>
              </a:rPr>
              <a:t>: Q38.3  dislocation or displacement of tongue</a:t>
            </a:r>
          </a:p>
          <a:p>
            <a:pPr lvl="1">
              <a:buClr>
                <a:schemeClr val="tx2"/>
              </a:buClr>
              <a:buFont typeface="Arial" panose="020B0604020202020204" pitchFamily="34" charset="0"/>
              <a:buChar char="•"/>
            </a:pPr>
            <a:r>
              <a:rPr lang="en-US" sz="2400" dirty="0" smtClean="0">
                <a:solidFill>
                  <a:schemeClr val="tx2"/>
                </a:solidFill>
              </a:rPr>
              <a:t>Cleft palate Q35 heading with the appropriate fourth digit</a:t>
            </a:r>
          </a:p>
          <a:p>
            <a:pPr lvl="1">
              <a:buClr>
                <a:schemeClr val="tx2"/>
              </a:buClr>
              <a:buFont typeface="Arial" panose="020B0604020202020204" pitchFamily="34" charset="0"/>
              <a:buChar char="•"/>
            </a:pPr>
            <a:endParaRPr lang="en-US" dirty="0" smtClean="0">
              <a:solidFill>
                <a:schemeClr val="tx2"/>
              </a:solidFill>
            </a:endParaRPr>
          </a:p>
        </p:txBody>
      </p:sp>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19</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edg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7" y="332656"/>
            <a:ext cx="8229600" cy="580926"/>
          </a:xfrm>
        </p:spPr>
        <p:txBody>
          <a:bodyPr>
            <a:normAutofit/>
          </a:bodyPr>
          <a:lstStyle/>
          <a:p>
            <a:r>
              <a:rPr lang="en-US" sz="3200" b="1" dirty="0" smtClean="0">
                <a:solidFill>
                  <a:schemeClr val="tx2"/>
                </a:solidFill>
              </a:rPr>
              <a:t>Learning Objectives</a:t>
            </a:r>
            <a:endParaRPr lang="en-US" sz="3200" b="1" dirty="0">
              <a:solidFill>
                <a:schemeClr val="tx2"/>
              </a:solidFill>
            </a:endParaRPr>
          </a:p>
        </p:txBody>
      </p:sp>
      <p:sp>
        <p:nvSpPr>
          <p:cNvPr id="3" name="Content Placeholder 2"/>
          <p:cNvSpPr>
            <a:spLocks noGrp="1"/>
          </p:cNvSpPr>
          <p:nvPr>
            <p:ph idx="1"/>
          </p:nvPr>
        </p:nvSpPr>
        <p:spPr>
          <a:xfrm>
            <a:off x="465137" y="1844824"/>
            <a:ext cx="8229600" cy="3384376"/>
          </a:xfrm>
        </p:spPr>
        <p:txBody>
          <a:bodyPr>
            <a:normAutofit lnSpcReduction="10000"/>
          </a:bodyPr>
          <a:lstStyle/>
          <a:p>
            <a:pPr>
              <a:buClr>
                <a:schemeClr val="tx2"/>
              </a:buClr>
              <a:buFont typeface="Arial" panose="020B0604020202020204" pitchFamily="34" charset="0"/>
              <a:buChar char="•"/>
            </a:pPr>
            <a:r>
              <a:rPr lang="en-US" sz="2200" dirty="0" smtClean="0">
                <a:solidFill>
                  <a:schemeClr val="tx2"/>
                </a:solidFill>
              </a:rPr>
              <a:t>By the end of this presentation participants will be able to</a:t>
            </a:r>
          </a:p>
          <a:p>
            <a:pPr>
              <a:buClr>
                <a:schemeClr val="tx2"/>
              </a:buClr>
              <a:buFont typeface="Arial" panose="020B0604020202020204" pitchFamily="34" charset="0"/>
              <a:buChar char="•"/>
            </a:pPr>
            <a:endParaRPr lang="en-US" sz="2000" dirty="0" smtClean="0">
              <a:solidFill>
                <a:schemeClr val="tx2"/>
              </a:solidFill>
            </a:endParaRPr>
          </a:p>
          <a:p>
            <a:pPr lvl="1">
              <a:buClr>
                <a:schemeClr val="tx2"/>
              </a:buClr>
              <a:buFont typeface="Arial" panose="020B0604020202020204" pitchFamily="34" charset="0"/>
              <a:buChar char="•"/>
            </a:pPr>
            <a:r>
              <a:rPr lang="en-US" sz="2200" dirty="0" smtClean="0">
                <a:solidFill>
                  <a:schemeClr val="tx2"/>
                </a:solidFill>
                <a:latin typeface="+mj-lt"/>
              </a:rPr>
              <a:t>Recognize the different types of orofacial clefts</a:t>
            </a:r>
          </a:p>
          <a:p>
            <a:pPr lvl="1">
              <a:buClr>
                <a:schemeClr val="tx2"/>
              </a:buClr>
              <a:buFont typeface="Arial" panose="020B0604020202020204" pitchFamily="34" charset="0"/>
              <a:buChar char="•"/>
            </a:pPr>
            <a:endParaRPr lang="en-US" sz="2200" dirty="0" smtClean="0">
              <a:solidFill>
                <a:schemeClr val="tx2"/>
              </a:solidFill>
              <a:latin typeface="+mj-lt"/>
            </a:endParaRPr>
          </a:p>
          <a:p>
            <a:pPr lvl="1">
              <a:buClr>
                <a:schemeClr val="tx2"/>
              </a:buClr>
              <a:buFont typeface="Arial" panose="020B0604020202020204" pitchFamily="34" charset="0"/>
              <a:buChar char="•"/>
            </a:pPr>
            <a:r>
              <a:rPr lang="en-US" sz="2200" dirty="0">
                <a:solidFill>
                  <a:schemeClr val="tx2"/>
                </a:solidFill>
                <a:latin typeface="+mj-lt"/>
                <a:cs typeface="Arial" pitchFamily="34" charset="0"/>
              </a:rPr>
              <a:t>Describe clinical features of </a:t>
            </a:r>
            <a:r>
              <a:rPr lang="en-US" sz="2200" dirty="0">
                <a:solidFill>
                  <a:schemeClr val="tx2"/>
                </a:solidFill>
                <a:latin typeface="+mj-lt"/>
              </a:rPr>
              <a:t>orofacial </a:t>
            </a:r>
            <a:r>
              <a:rPr lang="en-US" sz="2200" dirty="0" smtClean="0">
                <a:solidFill>
                  <a:schemeClr val="tx2"/>
                </a:solidFill>
                <a:latin typeface="+mj-lt"/>
              </a:rPr>
              <a:t>clefts</a:t>
            </a:r>
          </a:p>
          <a:p>
            <a:pPr lvl="1">
              <a:buClr>
                <a:schemeClr val="tx2"/>
              </a:buClr>
              <a:buFont typeface="Arial" panose="020B0604020202020204" pitchFamily="34" charset="0"/>
              <a:buChar char="•"/>
            </a:pPr>
            <a:endParaRPr lang="en-US" sz="2200" dirty="0" smtClean="0">
              <a:solidFill>
                <a:schemeClr val="tx2"/>
              </a:solidFill>
              <a:latin typeface="+mj-lt"/>
              <a:cs typeface="Arial" pitchFamily="34" charset="0"/>
            </a:endParaRPr>
          </a:p>
          <a:p>
            <a:pPr lvl="1">
              <a:buClr>
                <a:schemeClr val="tx2"/>
              </a:buClr>
              <a:buFont typeface="Arial" panose="020B0604020202020204" pitchFamily="34" charset="0"/>
              <a:buChar char="•"/>
            </a:pPr>
            <a:r>
              <a:rPr lang="en-US" sz="2200" dirty="0">
                <a:solidFill>
                  <a:schemeClr val="tx2"/>
                </a:solidFill>
                <a:latin typeface="+mj-lt"/>
                <a:cs typeface="Arial" pitchFamily="34" charset="0"/>
              </a:rPr>
              <a:t>Understand some epidemiological </a:t>
            </a:r>
            <a:r>
              <a:rPr lang="en-US" sz="2200" dirty="0" smtClean="0">
                <a:solidFill>
                  <a:schemeClr val="tx2"/>
                </a:solidFill>
                <a:latin typeface="+mj-lt"/>
                <a:cs typeface="Arial" pitchFamily="34" charset="0"/>
              </a:rPr>
              <a:t>features of </a:t>
            </a:r>
            <a:r>
              <a:rPr lang="en-US" sz="2200" dirty="0">
                <a:solidFill>
                  <a:schemeClr val="tx2"/>
                </a:solidFill>
                <a:latin typeface="+mj-lt"/>
              </a:rPr>
              <a:t>orofacial </a:t>
            </a:r>
            <a:r>
              <a:rPr lang="en-US" sz="2200" dirty="0" smtClean="0">
                <a:solidFill>
                  <a:schemeClr val="tx2"/>
                </a:solidFill>
                <a:latin typeface="+mj-lt"/>
              </a:rPr>
              <a:t>clefts</a:t>
            </a:r>
          </a:p>
          <a:p>
            <a:pPr lvl="1">
              <a:buClr>
                <a:schemeClr val="tx2"/>
              </a:buClr>
              <a:buFont typeface="Arial" panose="020B0604020202020204" pitchFamily="34" charset="0"/>
              <a:buChar char="•"/>
            </a:pPr>
            <a:endParaRPr lang="en-US" sz="2200" dirty="0">
              <a:solidFill>
                <a:schemeClr val="tx2"/>
              </a:solidFill>
              <a:latin typeface="+mj-lt"/>
            </a:endParaRPr>
          </a:p>
          <a:p>
            <a:pPr lvl="1">
              <a:buClr>
                <a:schemeClr val="tx2"/>
              </a:buClr>
              <a:buFont typeface="Arial" panose="020B0604020202020204" pitchFamily="34" charset="0"/>
              <a:buChar char="•"/>
            </a:pPr>
            <a:r>
              <a:rPr lang="en-US" sz="2200" dirty="0" smtClean="0">
                <a:solidFill>
                  <a:schemeClr val="tx2"/>
                </a:solidFill>
                <a:latin typeface="+mj-lt"/>
                <a:cs typeface="Arial" pitchFamily="34" charset="0"/>
              </a:rPr>
              <a:t>Apply tips </a:t>
            </a:r>
            <a:r>
              <a:rPr lang="en-US" sz="2200" dirty="0">
                <a:solidFill>
                  <a:schemeClr val="tx2"/>
                </a:solidFill>
                <a:latin typeface="+mj-lt"/>
                <a:cs typeface="Arial" pitchFamily="34" charset="0"/>
              </a:rPr>
              <a:t>for coding and reporting</a:t>
            </a:r>
          </a:p>
          <a:p>
            <a:pPr lvl="1"/>
            <a:endParaRPr lang="en-US" dirty="0" smtClean="0">
              <a:solidFill>
                <a:schemeClr val="tx2"/>
              </a:solidFill>
            </a:endParaRPr>
          </a:p>
          <a:p>
            <a:pPr lvl="1"/>
            <a:endParaRPr lang="en-US" dirty="0">
              <a:solidFill>
                <a:schemeClr val="tx2"/>
              </a:solidFill>
            </a:endParaRPr>
          </a:p>
        </p:txBody>
      </p:sp>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Orofacial Clefts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395748315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81000" y="188640"/>
            <a:ext cx="8393934" cy="646331"/>
          </a:xfrm>
          <a:prstGeom prst="rect">
            <a:avLst/>
          </a:prstGeom>
          <a:noFill/>
          <a:ln w="9525" algn="ctr">
            <a:noFill/>
            <a:miter lim="800000"/>
            <a:headEnd/>
            <a:tailEnd/>
          </a:ln>
          <a:effectLst/>
        </p:spPr>
        <p:txBody>
          <a:bodyPr wrap="square">
            <a:spAutoFit/>
          </a:bodyPr>
          <a:lstStyle/>
          <a:p>
            <a:pPr algn="ctr">
              <a:defRPr/>
            </a:pPr>
            <a:r>
              <a:rPr lang="en-US" sz="3200" b="1" dirty="0" smtClean="0">
                <a:solidFill>
                  <a:schemeClr val="tx2"/>
                </a:solidFill>
                <a:latin typeface="+mj-lt"/>
              </a:rPr>
              <a:t>Amniotic</a:t>
            </a:r>
            <a:r>
              <a:rPr lang="en-US" sz="3600" b="1" dirty="0" smtClean="0">
                <a:solidFill>
                  <a:schemeClr val="tx2"/>
                </a:solidFill>
                <a:latin typeface="+mj-lt"/>
              </a:rPr>
              <a:t> Band Sequence</a:t>
            </a:r>
            <a:endParaRPr lang="en-US" sz="3600" b="1" dirty="0">
              <a:solidFill>
                <a:schemeClr val="tx2"/>
              </a:solidFill>
              <a:latin typeface="+mj-lt"/>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426896" y="2866180"/>
            <a:ext cx="2596463" cy="2498943"/>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005995" y="2916501"/>
            <a:ext cx="2460412" cy="2566413"/>
          </a:xfrm>
          <a:prstGeom prst="rect">
            <a:avLst/>
          </a:prstGeom>
        </p:spPr>
      </p:pic>
      <p:sp>
        <p:nvSpPr>
          <p:cNvPr id="6" name="Rectangle 5"/>
          <p:cNvSpPr/>
          <p:nvPr/>
        </p:nvSpPr>
        <p:spPr>
          <a:xfrm>
            <a:off x="685800" y="980728"/>
            <a:ext cx="7620000" cy="1446550"/>
          </a:xfrm>
          <a:prstGeom prst="rect">
            <a:avLst/>
          </a:prstGeom>
        </p:spPr>
        <p:txBody>
          <a:bodyPr wrap="square">
            <a:spAutoFit/>
          </a:bodyPr>
          <a:lstStyle/>
          <a:p>
            <a:pPr marL="457200" indent="-457200">
              <a:spcBef>
                <a:spcPts val="600"/>
              </a:spcBef>
              <a:spcAft>
                <a:spcPts val="600"/>
              </a:spcAft>
              <a:buClr>
                <a:schemeClr val="tx2"/>
              </a:buClr>
              <a:buFont typeface="Arial" panose="020B0604020202020204" pitchFamily="34" charset="0"/>
              <a:buChar char="•"/>
            </a:pPr>
            <a:r>
              <a:rPr lang="en-US" sz="2600" dirty="0">
                <a:solidFill>
                  <a:schemeClr val="tx2"/>
                </a:solidFill>
              </a:rPr>
              <a:t>Birth defects caused </a:t>
            </a:r>
            <a:r>
              <a:rPr lang="en-US" sz="2600" dirty="0" smtClean="0">
                <a:solidFill>
                  <a:schemeClr val="tx2"/>
                </a:solidFill>
              </a:rPr>
              <a:t>by </a:t>
            </a:r>
            <a:r>
              <a:rPr lang="en-US" sz="2600" dirty="0">
                <a:solidFill>
                  <a:schemeClr val="tx2"/>
                </a:solidFill>
              </a:rPr>
              <a:t>entrapment of fetal parts </a:t>
            </a:r>
            <a:r>
              <a:rPr lang="en-US" sz="2600" dirty="0" smtClean="0">
                <a:solidFill>
                  <a:schemeClr val="tx2"/>
                </a:solidFill>
              </a:rPr>
              <a:t>in </a:t>
            </a:r>
            <a:r>
              <a:rPr lang="en-US" sz="2600" dirty="0">
                <a:solidFill>
                  <a:schemeClr val="tx2"/>
                </a:solidFill>
              </a:rPr>
              <a:t>fibrous amniotic bands while in </a:t>
            </a:r>
            <a:r>
              <a:rPr lang="en-US" sz="2600" dirty="0" smtClean="0">
                <a:solidFill>
                  <a:schemeClr val="tx2"/>
                </a:solidFill>
              </a:rPr>
              <a:t>utero</a:t>
            </a:r>
          </a:p>
          <a:p>
            <a:pPr marL="457200" indent="-457200">
              <a:spcBef>
                <a:spcPts val="600"/>
              </a:spcBef>
              <a:spcAft>
                <a:spcPts val="600"/>
              </a:spcAft>
              <a:buClr>
                <a:schemeClr val="tx2"/>
              </a:buClr>
              <a:buFont typeface="Arial" panose="020B0604020202020204" pitchFamily="34" charset="0"/>
              <a:buChar char="•"/>
            </a:pPr>
            <a:r>
              <a:rPr lang="en-US" sz="2600" dirty="0" smtClean="0">
                <a:solidFill>
                  <a:schemeClr val="tx2"/>
                </a:solidFill>
              </a:rPr>
              <a:t>This should not be counted as cleft lip and palate</a:t>
            </a:r>
            <a:endParaRPr lang="en-US" sz="2600" dirty="0">
              <a:solidFill>
                <a:schemeClr val="tx2"/>
              </a:solidFill>
            </a:endParaRPr>
          </a:p>
        </p:txBody>
      </p:sp>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20</a:t>
            </a:fld>
            <a:endParaRPr lang="en-US" sz="1000" dirty="0">
              <a:solidFill>
                <a:schemeClr val="tx2"/>
              </a:solidFill>
              <a:latin typeface="Calibri" pitchFamily="34" charset="0"/>
              <a:cs typeface="+mn-cs"/>
            </a:endParaRPr>
          </a:p>
        </p:txBody>
      </p:sp>
      <p:sp>
        <p:nvSpPr>
          <p:cNvPr id="9" name="Rectangle 8"/>
          <p:cNvSpPr/>
          <p:nvPr/>
        </p:nvSpPr>
        <p:spPr>
          <a:xfrm>
            <a:off x="381000" y="5666986"/>
            <a:ext cx="8641208" cy="553998"/>
          </a:xfrm>
          <a:prstGeom prst="rect">
            <a:avLst/>
          </a:prstGeom>
        </p:spPr>
        <p:txBody>
          <a:bodyPr wrap="square">
            <a:spAutoFit/>
          </a:bodyPr>
          <a:lstStyle/>
          <a:p>
            <a:r>
              <a:rPr lang="en-US" sz="1000" dirty="0" smtClean="0">
                <a:solidFill>
                  <a:schemeClr val="tx2"/>
                </a:solidFill>
              </a:rPr>
              <a:t>Note: The </a:t>
            </a:r>
            <a:r>
              <a:rPr lang="en-US" sz="1000" dirty="0">
                <a:solidFill>
                  <a:schemeClr val="tx2"/>
                </a:solidFill>
              </a:rPr>
              <a:t>ICBDSR uses Q79.80 to identify the presence of an amniotic band. The anomaly is coded as the code for the specific</a:t>
            </a:r>
          </a:p>
          <a:p>
            <a:r>
              <a:rPr lang="en-US" sz="1000" dirty="0">
                <a:solidFill>
                  <a:schemeClr val="tx2"/>
                </a:solidFill>
              </a:rPr>
              <a:t>congenital anomaly, as well as the Q79.80 amniotic band code</a:t>
            </a:r>
            <a:r>
              <a:rPr lang="en-US" sz="1000" dirty="0" smtClean="0">
                <a:solidFill>
                  <a:schemeClr val="tx2"/>
                </a:solidFill>
              </a:rPr>
              <a:t>.</a:t>
            </a:r>
          </a:p>
          <a:p>
            <a:r>
              <a:rPr lang="en-US" sz="1000" dirty="0">
                <a:solidFill>
                  <a:schemeClr val="tx2"/>
                </a:solidFill>
              </a:rPr>
              <a:t>Photo courtesy of CDC-Beijing </a:t>
            </a:r>
            <a:r>
              <a:rPr lang="en-US" sz="1000" dirty="0" smtClean="0">
                <a:solidFill>
                  <a:schemeClr val="tx2"/>
                </a:solidFill>
              </a:rPr>
              <a:t>Medical University collaborative project</a:t>
            </a:r>
            <a:endParaRPr lang="en-US" sz="1000" dirty="0">
              <a:solidFill>
                <a:schemeClr val="tx2"/>
              </a:solidFill>
            </a:endParaRPr>
          </a:p>
        </p:txBody>
      </p:sp>
    </p:spTree>
    <p:extLst>
      <p:ext uri="{BB962C8B-B14F-4D97-AF65-F5344CB8AC3E}">
        <p14:creationId xmlns:p14="http://schemas.microsoft.com/office/powerpoint/2010/main" val="158468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132856"/>
            <a:ext cx="8229600" cy="1143000"/>
          </a:xfrm>
        </p:spPr>
        <p:txBody>
          <a:bodyPr>
            <a:normAutofit fontScale="90000"/>
          </a:bodyPr>
          <a:lstStyle/>
          <a:p>
            <a:r>
              <a:rPr lang="en-US" b="1" dirty="0" smtClean="0">
                <a:solidFill>
                  <a:schemeClr val="tx2"/>
                </a:solidFill>
              </a:rPr>
              <a:t>Further information useful for reporting, extracting or coding:</a:t>
            </a:r>
            <a:br>
              <a:rPr lang="en-US" b="1" dirty="0" smtClean="0">
                <a:solidFill>
                  <a:schemeClr val="tx2"/>
                </a:solidFill>
              </a:rPr>
            </a:br>
            <a:r>
              <a:rPr lang="en-US" b="1" dirty="0" smtClean="0">
                <a:solidFill>
                  <a:schemeClr val="tx2"/>
                </a:solidFill>
              </a:rPr>
              <a:t>minor anomalies of mouth</a:t>
            </a:r>
            <a:endParaRPr lang="en-US" b="1" dirty="0">
              <a:solidFill>
                <a:schemeClr val="tx2"/>
              </a:solidFill>
            </a:endParaRPr>
          </a:p>
        </p:txBody>
      </p:sp>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Mouth Minor Anomalies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21</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137" y="44624"/>
            <a:ext cx="8229600" cy="1143000"/>
          </a:xfrm>
        </p:spPr>
        <p:txBody>
          <a:bodyPr>
            <a:normAutofit/>
          </a:bodyPr>
          <a:lstStyle/>
          <a:p>
            <a:r>
              <a:rPr lang="en-US" sz="3200" b="1" dirty="0" smtClean="0">
                <a:solidFill>
                  <a:schemeClr val="tx2"/>
                </a:solidFill>
              </a:rPr>
              <a:t>Labial pit/fistula Q38.00</a:t>
            </a:r>
            <a:endParaRPr lang="en-US" sz="3200" b="1" dirty="0">
              <a:solidFill>
                <a:schemeClr val="tx2"/>
              </a:solidFill>
            </a:endParaRPr>
          </a:p>
        </p:txBody>
      </p:sp>
      <p:sp>
        <p:nvSpPr>
          <p:cNvPr id="4" name="Segnaposto contenuto 2"/>
          <p:cNvSpPr>
            <a:spLocks noGrp="1"/>
          </p:cNvSpPr>
          <p:nvPr>
            <p:ph idx="1"/>
          </p:nvPr>
        </p:nvSpPr>
        <p:spPr>
          <a:xfrm>
            <a:off x="465137" y="980728"/>
            <a:ext cx="8229600" cy="1756791"/>
          </a:xfrm>
        </p:spPr>
        <p:txBody>
          <a:bodyPr>
            <a:noAutofit/>
          </a:bodyPr>
          <a:lstStyle/>
          <a:p>
            <a:pPr>
              <a:buClr>
                <a:schemeClr val="tx2"/>
              </a:buClr>
            </a:pPr>
            <a:r>
              <a:rPr lang="en-US" sz="1800" dirty="0" smtClean="0">
                <a:solidFill>
                  <a:schemeClr val="tx2"/>
                </a:solidFill>
              </a:rPr>
              <a:t>Definition : Depression located on the vermilion of the lower lip, usually paramedian</a:t>
            </a:r>
            <a:endParaRPr lang="en-US" sz="1800" strike="sngStrike" dirty="0" smtClean="0">
              <a:solidFill>
                <a:srgbClr val="FF0000"/>
              </a:solidFill>
            </a:endParaRPr>
          </a:p>
          <a:p>
            <a:pPr>
              <a:buClr>
                <a:schemeClr val="tx2"/>
              </a:buClr>
            </a:pPr>
            <a:r>
              <a:rPr lang="en-US" sz="1800" dirty="0" smtClean="0">
                <a:solidFill>
                  <a:schemeClr val="tx2"/>
                </a:solidFill>
              </a:rPr>
              <a:t>Evaluation: Objective</a:t>
            </a:r>
          </a:p>
          <a:p>
            <a:pPr>
              <a:buClr>
                <a:schemeClr val="tx2"/>
              </a:buClr>
            </a:pPr>
            <a:r>
              <a:rPr lang="en-US" sz="1800" dirty="0" smtClean="0">
                <a:solidFill>
                  <a:schemeClr val="tx2"/>
                </a:solidFill>
              </a:rPr>
              <a:t>Lower </a:t>
            </a:r>
            <a:r>
              <a:rPr lang="en-US" sz="1800" dirty="0">
                <a:solidFill>
                  <a:schemeClr val="tx2"/>
                </a:solidFill>
              </a:rPr>
              <a:t>lip pits are typically seen in the van der Woude syndrome, which also includes cleft lip and/or cleft </a:t>
            </a:r>
            <a:r>
              <a:rPr lang="en-US" sz="1800" dirty="0" smtClean="0">
                <a:solidFill>
                  <a:schemeClr val="tx2"/>
                </a:solidFill>
              </a:rPr>
              <a:t>palate</a:t>
            </a:r>
          </a:p>
          <a:p>
            <a:pPr>
              <a:buClr>
                <a:schemeClr val="tx2"/>
              </a:buClr>
            </a:pPr>
            <a:r>
              <a:rPr lang="en-US" sz="1800" dirty="0" smtClean="0">
                <a:solidFill>
                  <a:schemeClr val="tx2"/>
                </a:solidFill>
              </a:rPr>
              <a:t>Lip pits may be connected to minor </a:t>
            </a:r>
            <a:r>
              <a:rPr lang="en-US" sz="1800" dirty="0">
                <a:solidFill>
                  <a:schemeClr val="tx2"/>
                </a:solidFill>
              </a:rPr>
              <a:t>salivary glands in the lower lip. </a:t>
            </a:r>
            <a:r>
              <a:rPr lang="en-US" sz="1800" dirty="0" smtClean="0">
                <a:solidFill>
                  <a:schemeClr val="tx2"/>
                </a:solidFill>
              </a:rPr>
              <a:t>Occasionally, </a:t>
            </a:r>
            <a:r>
              <a:rPr lang="en-US" sz="1800" dirty="0">
                <a:solidFill>
                  <a:schemeClr val="tx2"/>
                </a:solidFill>
              </a:rPr>
              <a:t>a lip pit may </a:t>
            </a:r>
            <a:r>
              <a:rPr lang="en-US" sz="1800" dirty="0" smtClean="0">
                <a:solidFill>
                  <a:schemeClr val="tx2"/>
                </a:solidFill>
              </a:rPr>
              <a:t>have a </a:t>
            </a:r>
            <a:r>
              <a:rPr lang="en-US" sz="1800" dirty="0">
                <a:solidFill>
                  <a:schemeClr val="tx2"/>
                </a:solidFill>
              </a:rPr>
              <a:t>surrounding tissue elevation </a:t>
            </a:r>
            <a:endParaRPr lang="en-US" sz="1800" dirty="0" smtClean="0">
              <a:solidFill>
                <a:schemeClr val="tx2"/>
              </a:solidFill>
            </a:endParaRPr>
          </a:p>
          <a:p>
            <a:pPr>
              <a:buClr>
                <a:schemeClr val="tx2"/>
              </a:buClr>
            </a:pPr>
            <a:r>
              <a:rPr lang="en-US" sz="1800" dirty="0" smtClean="0">
                <a:solidFill>
                  <a:schemeClr val="tx2"/>
                </a:solidFill>
              </a:rPr>
              <a:t>Lip pits should be </a:t>
            </a:r>
            <a:r>
              <a:rPr lang="en-US" sz="1800" dirty="0">
                <a:solidFill>
                  <a:schemeClr val="tx2"/>
                </a:solidFill>
              </a:rPr>
              <a:t>differentiated from </a:t>
            </a:r>
            <a:r>
              <a:rPr lang="en-US" sz="1800" dirty="0" smtClean="0">
                <a:solidFill>
                  <a:schemeClr val="tx2"/>
                </a:solidFill>
              </a:rPr>
              <a:t>pits </a:t>
            </a:r>
            <a:r>
              <a:rPr lang="en-US" sz="1800" dirty="0">
                <a:solidFill>
                  <a:schemeClr val="tx2"/>
                </a:solidFill>
              </a:rPr>
              <a:t>located at the labial commissure (cheilion</a:t>
            </a:r>
            <a:r>
              <a:rPr lang="en-US" sz="1800" dirty="0" smtClean="0">
                <a:solidFill>
                  <a:schemeClr val="tx2"/>
                </a:solidFill>
              </a:rPr>
              <a:t>), known as commissural pits, which have no clinical relevance</a:t>
            </a:r>
            <a:endParaRPr lang="en-US" sz="1800" dirty="0">
              <a:solidFill>
                <a:schemeClr val="tx2"/>
              </a:solidFill>
            </a:endParaRPr>
          </a:p>
        </p:txBody>
      </p:sp>
      <p:pic>
        <p:nvPicPr>
          <p:cNvPr id="5121" name="Picture 1"/>
          <p:cNvPicPr>
            <a:picLocks noChangeAspect="1" noChangeArrowheads="1"/>
          </p:cNvPicPr>
          <p:nvPr/>
        </p:nvPicPr>
        <p:blipFill>
          <a:blip r:embed="rId3" cstate="print"/>
          <a:srcRect/>
          <a:stretch>
            <a:fillRect/>
          </a:stretch>
        </p:blipFill>
        <p:spPr bwMode="auto">
          <a:xfrm>
            <a:off x="1751686" y="3861047"/>
            <a:ext cx="1956218" cy="1467163"/>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5868144" y="3879788"/>
            <a:ext cx="1944216" cy="1535930"/>
          </a:xfrm>
          <a:prstGeom prst="rect">
            <a:avLst/>
          </a:prstGeom>
          <a:noFill/>
          <a:ln w="9525">
            <a:noFill/>
            <a:miter lim="800000"/>
            <a:headEnd/>
            <a:tailEnd/>
          </a:ln>
        </p:spPr>
      </p:pic>
      <p:sp>
        <p:nvSpPr>
          <p:cNvPr id="12" name="Rettangolo 11"/>
          <p:cNvSpPr/>
          <p:nvPr/>
        </p:nvSpPr>
        <p:spPr>
          <a:xfrm>
            <a:off x="4860032" y="5445224"/>
            <a:ext cx="3816424" cy="646331"/>
          </a:xfrm>
          <a:prstGeom prst="rect">
            <a:avLst/>
          </a:prstGeom>
        </p:spPr>
        <p:txBody>
          <a:bodyPr wrap="square">
            <a:spAutoFit/>
          </a:bodyPr>
          <a:lstStyle/>
          <a:p>
            <a:pPr algn="ctr"/>
            <a:r>
              <a:rPr lang="en-US" sz="1200" b="1" dirty="0" smtClean="0">
                <a:solidFill>
                  <a:schemeClr val="tx2"/>
                </a:solidFill>
              </a:rPr>
              <a:t>Commissural pit</a:t>
            </a:r>
          </a:p>
          <a:p>
            <a:r>
              <a:rPr lang="en-US" sz="1200" dirty="0" smtClean="0">
                <a:solidFill>
                  <a:schemeClr val="tx2"/>
                </a:solidFill>
              </a:rPr>
              <a:t>Note: these are always located at the same position at the corners of the oral aperture</a:t>
            </a:r>
            <a:endParaRPr lang="en-US" sz="1200" dirty="0">
              <a:solidFill>
                <a:schemeClr val="tx2"/>
              </a:solidFill>
            </a:endParaRPr>
          </a:p>
        </p:txBody>
      </p:sp>
      <p:sp>
        <p:nvSpPr>
          <p:cNvPr id="13" name="Rettangolo 12"/>
          <p:cNvSpPr/>
          <p:nvPr/>
        </p:nvSpPr>
        <p:spPr>
          <a:xfrm>
            <a:off x="971600" y="5445224"/>
            <a:ext cx="3384376" cy="461665"/>
          </a:xfrm>
          <a:prstGeom prst="rect">
            <a:avLst/>
          </a:prstGeom>
        </p:spPr>
        <p:txBody>
          <a:bodyPr wrap="square">
            <a:spAutoFit/>
          </a:bodyPr>
          <a:lstStyle/>
          <a:p>
            <a:pPr algn="ctr"/>
            <a:r>
              <a:rPr lang="en-US" sz="1200" b="1" dirty="0" smtClean="0">
                <a:solidFill>
                  <a:schemeClr val="tx2"/>
                </a:solidFill>
              </a:rPr>
              <a:t>Lower lip pits </a:t>
            </a:r>
          </a:p>
          <a:p>
            <a:r>
              <a:rPr lang="en-US" sz="1200" dirty="0" smtClean="0">
                <a:solidFill>
                  <a:schemeClr val="tx2"/>
                </a:solidFill>
              </a:rPr>
              <a:t>Note: these are usually just lateral to the midline.</a:t>
            </a:r>
            <a:endParaRPr lang="en-US" sz="1200" dirty="0">
              <a:solidFill>
                <a:schemeClr val="tx2"/>
              </a:solidFill>
            </a:endParaRPr>
          </a:p>
        </p:txBody>
      </p:sp>
      <p:sp>
        <p:nvSpPr>
          <p:cNvPr id="14" name="Rettangolo 13"/>
          <p:cNvSpPr/>
          <p:nvPr/>
        </p:nvSpPr>
        <p:spPr>
          <a:xfrm>
            <a:off x="577036" y="6068704"/>
            <a:ext cx="7848872" cy="400110"/>
          </a:xfrm>
          <a:prstGeom prst="rect">
            <a:avLst/>
          </a:prstGeom>
        </p:spPr>
        <p:txBody>
          <a:bodyPr wrap="square">
            <a:spAutoFit/>
          </a:bodyPr>
          <a:lstStyle/>
          <a:p>
            <a:r>
              <a:rPr lang="en-US" sz="1000" dirty="0" err="1" smtClean="0">
                <a:solidFill>
                  <a:schemeClr val="tx2"/>
                </a:solidFill>
              </a:rPr>
              <a:t>Photso</a:t>
            </a:r>
            <a:r>
              <a:rPr lang="en-US" sz="1000" dirty="0" smtClean="0">
                <a:solidFill>
                  <a:schemeClr val="tx2"/>
                </a:solidFill>
              </a:rPr>
              <a:t> </a:t>
            </a:r>
            <a:r>
              <a:rPr lang="en-US" sz="1000" dirty="0">
                <a:solidFill>
                  <a:schemeClr val="tx2"/>
                </a:solidFill>
              </a:rPr>
              <a:t>courtesy of Carey </a:t>
            </a:r>
            <a:r>
              <a:rPr lang="en-US" sz="1000" dirty="0" smtClean="0">
                <a:solidFill>
                  <a:schemeClr val="tx2"/>
                </a:solidFill>
              </a:rPr>
              <a:t>JC, Cohen MM Jr, Curry CJ, </a:t>
            </a:r>
            <a:r>
              <a:rPr lang="en-US" sz="1000" dirty="0" err="1" smtClean="0">
                <a:solidFill>
                  <a:schemeClr val="tx2"/>
                </a:solidFill>
              </a:rPr>
              <a:t>Devriendt</a:t>
            </a:r>
            <a:r>
              <a:rPr lang="en-US" sz="1000" dirty="0" smtClean="0">
                <a:solidFill>
                  <a:schemeClr val="tx2"/>
                </a:solidFill>
              </a:rPr>
              <a:t> K, Holmes LB, </a:t>
            </a:r>
            <a:r>
              <a:rPr lang="en-US" sz="1000" dirty="0" err="1" smtClean="0">
                <a:solidFill>
                  <a:schemeClr val="tx2"/>
                </a:solidFill>
              </a:rPr>
              <a:t>Verloes</a:t>
            </a:r>
            <a:r>
              <a:rPr lang="en-US" sz="1000" dirty="0" smtClean="0">
                <a:solidFill>
                  <a:schemeClr val="tx2"/>
                </a:solidFill>
              </a:rPr>
              <a:t> A. Elements of morphology: standard terminology for the lips, mouth, and oral region.  Am J Med Genet A. 2009 Jan;149A(1):77-92.</a:t>
            </a:r>
            <a:endParaRPr lang="en-US" sz="1000" dirty="0">
              <a:solidFill>
                <a:schemeClr val="tx2"/>
              </a:solidFill>
            </a:endParaRPr>
          </a:p>
        </p:txBody>
      </p:sp>
      <p:sp>
        <p:nvSpPr>
          <p:cNvPr id="11"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Mouth Minor Anomalies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22</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r>
              <a:rPr lang="en-US" sz="3200" b="1" dirty="0" smtClean="0">
                <a:solidFill>
                  <a:schemeClr val="tx2"/>
                </a:solidFill>
              </a:rPr>
              <a:t>Absence of uvula  Q38.5</a:t>
            </a:r>
            <a:endParaRPr lang="en-US" sz="3200" b="1" dirty="0">
              <a:solidFill>
                <a:schemeClr val="tx2"/>
              </a:solidFill>
            </a:endParaRPr>
          </a:p>
        </p:txBody>
      </p:sp>
      <p:sp>
        <p:nvSpPr>
          <p:cNvPr id="3" name="Segnaposto contenuto 2"/>
          <p:cNvSpPr>
            <a:spLocks noGrp="1"/>
          </p:cNvSpPr>
          <p:nvPr>
            <p:ph idx="1"/>
          </p:nvPr>
        </p:nvSpPr>
        <p:spPr>
          <a:xfrm>
            <a:off x="465137" y="1412776"/>
            <a:ext cx="8229600" cy="1324744"/>
          </a:xfrm>
        </p:spPr>
        <p:txBody>
          <a:bodyPr>
            <a:normAutofit fontScale="85000" lnSpcReduction="20000"/>
          </a:bodyPr>
          <a:lstStyle/>
          <a:p>
            <a:r>
              <a:rPr lang="en-US" dirty="0" smtClean="0">
                <a:solidFill>
                  <a:schemeClr val="tx2"/>
                </a:solidFill>
              </a:rPr>
              <a:t>Definition: Lack of the uvula</a:t>
            </a:r>
            <a:endParaRPr lang="en-US" dirty="0">
              <a:solidFill>
                <a:schemeClr val="tx2"/>
              </a:solidFill>
            </a:endParaRPr>
          </a:p>
          <a:p>
            <a:r>
              <a:rPr lang="en-US" dirty="0" smtClean="0">
                <a:solidFill>
                  <a:schemeClr val="tx2"/>
                </a:solidFill>
              </a:rPr>
              <a:t>Evaluation: Objective</a:t>
            </a:r>
          </a:p>
          <a:p>
            <a:r>
              <a:rPr lang="en-US" dirty="0" smtClean="0">
                <a:solidFill>
                  <a:schemeClr val="tx2"/>
                </a:solidFill>
              </a:rPr>
              <a:t>Comment: Rare anomaly</a:t>
            </a:r>
          </a:p>
        </p:txBody>
      </p:sp>
      <p:pic>
        <p:nvPicPr>
          <p:cNvPr id="19458" name="Picture 2"/>
          <p:cNvPicPr>
            <a:picLocks noChangeAspect="1" noChangeArrowheads="1"/>
          </p:cNvPicPr>
          <p:nvPr/>
        </p:nvPicPr>
        <p:blipFill>
          <a:blip r:embed="rId3" cstate="print"/>
          <a:srcRect/>
          <a:stretch>
            <a:fillRect/>
          </a:stretch>
        </p:blipFill>
        <p:spPr bwMode="auto">
          <a:xfrm>
            <a:off x="3131840" y="2858490"/>
            <a:ext cx="2736304" cy="2476355"/>
          </a:xfrm>
          <a:prstGeom prst="rect">
            <a:avLst/>
          </a:prstGeom>
          <a:noFill/>
          <a:ln w="9525">
            <a:solidFill>
              <a:schemeClr val="accent1"/>
            </a:solidFill>
            <a:miter lim="800000"/>
            <a:headEnd/>
            <a:tailEnd/>
          </a:ln>
        </p:spPr>
      </p:pic>
      <p:sp>
        <p:nvSpPr>
          <p:cNvPr id="5" name="Rettangolo 4"/>
          <p:cNvSpPr/>
          <p:nvPr/>
        </p:nvSpPr>
        <p:spPr>
          <a:xfrm>
            <a:off x="2555776" y="5445224"/>
            <a:ext cx="3816424" cy="507831"/>
          </a:xfrm>
          <a:prstGeom prst="rect">
            <a:avLst/>
          </a:prstGeom>
        </p:spPr>
        <p:txBody>
          <a:bodyPr wrap="square">
            <a:spAutoFit/>
          </a:bodyPr>
          <a:lstStyle/>
          <a:p>
            <a:r>
              <a:rPr lang="en-US" sz="900" dirty="0">
                <a:solidFill>
                  <a:schemeClr val="tx2"/>
                </a:solidFill>
              </a:rPr>
              <a:t>Photo courtesy </a:t>
            </a:r>
            <a:r>
              <a:rPr lang="en-US" sz="900" dirty="0" smtClean="0">
                <a:solidFill>
                  <a:schemeClr val="tx2"/>
                </a:solidFill>
              </a:rPr>
              <a:t>of Carey JC, Cohen MM Jr, Curry CJ, </a:t>
            </a:r>
            <a:r>
              <a:rPr lang="en-US" sz="900" dirty="0" err="1" smtClean="0">
                <a:solidFill>
                  <a:schemeClr val="tx2"/>
                </a:solidFill>
              </a:rPr>
              <a:t>Devriendt</a:t>
            </a:r>
            <a:r>
              <a:rPr lang="en-US" sz="900" dirty="0" smtClean="0">
                <a:solidFill>
                  <a:schemeClr val="tx2"/>
                </a:solidFill>
              </a:rPr>
              <a:t> K, Holmes LB, </a:t>
            </a:r>
            <a:r>
              <a:rPr lang="en-US" sz="900" dirty="0" err="1" smtClean="0">
                <a:solidFill>
                  <a:schemeClr val="tx2"/>
                </a:solidFill>
              </a:rPr>
              <a:t>Verloes</a:t>
            </a:r>
            <a:r>
              <a:rPr lang="en-US" sz="900" dirty="0" smtClean="0">
                <a:solidFill>
                  <a:schemeClr val="tx2"/>
                </a:solidFill>
              </a:rPr>
              <a:t> A. Elements of morphology: standard terminology for the lips, mouth, and oral region.  Am J Med Genet A. 2009 Jan;149A(1):77-92.</a:t>
            </a:r>
            <a:endParaRPr lang="en-US" sz="900" dirty="0">
              <a:solidFill>
                <a:schemeClr val="tx2"/>
              </a:solidFill>
            </a:endParaRPr>
          </a:p>
        </p:txBody>
      </p:sp>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Mouth Minor Anomalies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23</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137" y="23363"/>
            <a:ext cx="8229600" cy="1143000"/>
          </a:xfrm>
        </p:spPr>
        <p:txBody>
          <a:bodyPr>
            <a:normAutofit/>
          </a:bodyPr>
          <a:lstStyle/>
          <a:p>
            <a:r>
              <a:rPr lang="en-US" sz="3200" b="1" dirty="0" smtClean="0">
                <a:solidFill>
                  <a:schemeClr val="tx2"/>
                </a:solidFill>
              </a:rPr>
              <a:t>Bifid uvula  Q35.7</a:t>
            </a:r>
            <a:endParaRPr lang="en-US" sz="3200" dirty="0">
              <a:solidFill>
                <a:schemeClr val="tx2"/>
              </a:solidFill>
            </a:endParaRPr>
          </a:p>
        </p:txBody>
      </p:sp>
      <p:sp>
        <p:nvSpPr>
          <p:cNvPr id="3" name="Segnaposto contenuto 2"/>
          <p:cNvSpPr>
            <a:spLocks noGrp="1"/>
          </p:cNvSpPr>
          <p:nvPr>
            <p:ph idx="1"/>
          </p:nvPr>
        </p:nvSpPr>
        <p:spPr>
          <a:xfrm>
            <a:off x="457200" y="1124744"/>
            <a:ext cx="8229600" cy="1872208"/>
          </a:xfrm>
        </p:spPr>
        <p:txBody>
          <a:bodyPr>
            <a:normAutofit fontScale="55000" lnSpcReduction="20000"/>
          </a:bodyPr>
          <a:lstStyle/>
          <a:p>
            <a:r>
              <a:rPr lang="en-US" dirty="0" smtClean="0">
                <a:solidFill>
                  <a:schemeClr val="tx2"/>
                </a:solidFill>
              </a:rPr>
              <a:t>Definition: Uvula separated into two parts most easily seen at the tip</a:t>
            </a:r>
          </a:p>
          <a:p>
            <a:r>
              <a:rPr lang="en-US" dirty="0" smtClean="0">
                <a:solidFill>
                  <a:schemeClr val="tx2"/>
                </a:solidFill>
              </a:rPr>
              <a:t>Evaluation: Objective</a:t>
            </a:r>
          </a:p>
          <a:p>
            <a:r>
              <a:rPr lang="en-US" dirty="0" smtClean="0">
                <a:solidFill>
                  <a:schemeClr val="tx2"/>
                </a:solidFill>
              </a:rPr>
              <a:t>Comments: Although </a:t>
            </a:r>
            <a:r>
              <a:rPr lang="en-US" dirty="0">
                <a:solidFill>
                  <a:schemeClr val="tx2"/>
                </a:solidFill>
              </a:rPr>
              <a:t>this relationship has not been fully </a:t>
            </a:r>
            <a:r>
              <a:rPr lang="en-US" dirty="0" smtClean="0">
                <a:solidFill>
                  <a:schemeClr val="tx2"/>
                </a:solidFill>
              </a:rPr>
              <a:t>confirmed, some have regarded bifid uvula as a marker for submucous cleft palate and have coded it under the heading Q35, which identifies cleft palate. Bifid uvula is considered a minor anomaly and should be coded as Q35.7  </a:t>
            </a:r>
          </a:p>
          <a:p>
            <a:r>
              <a:rPr lang="en-US" dirty="0" smtClean="0">
                <a:solidFill>
                  <a:schemeClr val="tx2"/>
                </a:solidFill>
              </a:rPr>
              <a:t>Synonym: Double uvula</a:t>
            </a:r>
            <a:endParaRPr lang="en-US" dirty="0">
              <a:solidFill>
                <a:schemeClr val="tx2"/>
              </a:solidFill>
            </a:endParaRPr>
          </a:p>
        </p:txBody>
      </p:sp>
      <p:pic>
        <p:nvPicPr>
          <p:cNvPr id="18434" name="Picture 2"/>
          <p:cNvPicPr>
            <a:picLocks noChangeAspect="1" noChangeArrowheads="1"/>
          </p:cNvPicPr>
          <p:nvPr/>
        </p:nvPicPr>
        <p:blipFill>
          <a:blip r:embed="rId3" cstate="print"/>
          <a:srcRect/>
          <a:stretch>
            <a:fillRect/>
          </a:stretch>
        </p:blipFill>
        <p:spPr bwMode="auto">
          <a:xfrm>
            <a:off x="1763688" y="2996952"/>
            <a:ext cx="1905000" cy="2543175"/>
          </a:xfrm>
          <a:prstGeom prst="rect">
            <a:avLst/>
          </a:prstGeom>
          <a:noFill/>
          <a:ln w="9525">
            <a:solidFill>
              <a:schemeClr val="accent1"/>
            </a:solidFill>
            <a:miter lim="800000"/>
            <a:headEnd/>
            <a:tailEnd/>
          </a:ln>
        </p:spPr>
      </p:pic>
      <p:pic>
        <p:nvPicPr>
          <p:cNvPr id="18436" name="Picture 4" descr="File:Tanya Uvula.jpg"/>
          <p:cNvPicPr>
            <a:picLocks noChangeAspect="1" noChangeArrowheads="1"/>
          </p:cNvPicPr>
          <p:nvPr/>
        </p:nvPicPr>
        <p:blipFill>
          <a:blip r:embed="rId4" cstate="print"/>
          <a:srcRect/>
          <a:stretch>
            <a:fillRect/>
          </a:stretch>
        </p:blipFill>
        <p:spPr bwMode="auto">
          <a:xfrm>
            <a:off x="5292080" y="2996952"/>
            <a:ext cx="2088232" cy="2567499"/>
          </a:xfrm>
          <a:prstGeom prst="rect">
            <a:avLst/>
          </a:prstGeom>
          <a:noFill/>
          <a:ln>
            <a:solidFill>
              <a:schemeClr val="accent1"/>
            </a:solidFill>
          </a:ln>
        </p:spPr>
      </p:pic>
      <p:sp>
        <p:nvSpPr>
          <p:cNvPr id="6" name="Rettangolo 5"/>
          <p:cNvSpPr/>
          <p:nvPr/>
        </p:nvSpPr>
        <p:spPr>
          <a:xfrm>
            <a:off x="5148064" y="5661248"/>
            <a:ext cx="2664296" cy="507831"/>
          </a:xfrm>
          <a:prstGeom prst="rect">
            <a:avLst/>
          </a:prstGeom>
        </p:spPr>
        <p:txBody>
          <a:bodyPr wrap="square">
            <a:spAutoFit/>
          </a:bodyPr>
          <a:lstStyle/>
          <a:p>
            <a:r>
              <a:rPr lang="en-US" sz="900" dirty="0">
                <a:solidFill>
                  <a:schemeClr val="tx2"/>
                </a:solidFill>
              </a:rPr>
              <a:t>Photo courtesy of http</a:t>
            </a:r>
            <a:r>
              <a:rPr lang="en-US" sz="900" dirty="0" smtClean="0">
                <a:solidFill>
                  <a:schemeClr val="tx2"/>
                </a:solidFill>
              </a:rPr>
              <a:t>://en.wikipedia.org/wiki/Wikipedia:Featured_picture_candidates/Bifid_uvula</a:t>
            </a:r>
            <a:endParaRPr lang="en-US" sz="900" dirty="0">
              <a:solidFill>
                <a:schemeClr val="tx2"/>
              </a:solidFill>
            </a:endParaRPr>
          </a:p>
        </p:txBody>
      </p:sp>
      <p:sp>
        <p:nvSpPr>
          <p:cNvPr id="7" name="Rettangolo 6"/>
          <p:cNvSpPr/>
          <p:nvPr/>
        </p:nvSpPr>
        <p:spPr>
          <a:xfrm>
            <a:off x="1403648" y="5589240"/>
            <a:ext cx="2952328" cy="507831"/>
          </a:xfrm>
          <a:prstGeom prst="rect">
            <a:avLst/>
          </a:prstGeom>
        </p:spPr>
        <p:txBody>
          <a:bodyPr wrap="square">
            <a:spAutoFit/>
          </a:bodyPr>
          <a:lstStyle/>
          <a:p>
            <a:r>
              <a:rPr lang="en-US" sz="900" dirty="0">
                <a:solidFill>
                  <a:schemeClr val="tx2"/>
                </a:solidFill>
              </a:rPr>
              <a:t>Photo courtesy of Carey </a:t>
            </a:r>
            <a:r>
              <a:rPr lang="en-US" sz="900" dirty="0" smtClean="0">
                <a:solidFill>
                  <a:schemeClr val="tx2"/>
                </a:solidFill>
              </a:rPr>
              <a:t>JC et al. Elements of morphology: standard terminology for the lips, mouth, and oral region.  Am J Med Genet A. 2009 Jan;149A(1):77-92.</a:t>
            </a:r>
            <a:endParaRPr lang="en-US" sz="900" dirty="0">
              <a:solidFill>
                <a:schemeClr val="tx2"/>
              </a:solidFill>
            </a:endParaRPr>
          </a:p>
        </p:txBody>
      </p:sp>
      <p:sp>
        <p:nvSpPr>
          <p:cNvPr id="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Mouth Minor Anomalies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24</a:t>
            </a:fld>
            <a:endParaRPr lang="en-US" sz="1000" dirty="0">
              <a:solidFill>
                <a:schemeClr val="tx2"/>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b="1" dirty="0" smtClean="0">
                <a:solidFill>
                  <a:schemeClr val="tx2"/>
                </a:solidFill>
              </a:rPr>
              <a:t>Questions?</a:t>
            </a:r>
            <a:endParaRPr lang="en-US" sz="3200" b="1" dirty="0">
              <a:solidFill>
                <a:schemeClr val="tx2"/>
              </a:solidFill>
            </a:endParaRPr>
          </a:p>
        </p:txBody>
      </p:sp>
      <p:pic>
        <p:nvPicPr>
          <p:cNvPr id="1029" name="Picture 5" descr="C:\Users\ail5\AppData\Local\Microsoft\Windows\Temporary Internet Files\Content.IE5\0P9SRHFC\MP9003900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456" y="1669951"/>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Orofacial Clefts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25</a:t>
            </a:fld>
            <a:endParaRPr lang="en-US" sz="1000" dirty="0">
              <a:solidFill>
                <a:schemeClr val="tx2"/>
              </a:solidFill>
              <a:latin typeface="Calibri" pitchFamily="34" charset="0"/>
              <a:cs typeface="+mn-cs"/>
            </a:endParaRPr>
          </a:p>
        </p:txBody>
      </p:sp>
      <p:sp>
        <p:nvSpPr>
          <p:cNvPr id="3" name="Rectangle 2"/>
          <p:cNvSpPr/>
          <p:nvPr/>
        </p:nvSpPr>
        <p:spPr>
          <a:xfrm>
            <a:off x="457200" y="5633978"/>
            <a:ext cx="8649271" cy="707886"/>
          </a:xfrm>
          <a:prstGeom prst="rect">
            <a:avLst/>
          </a:prstGeom>
        </p:spPr>
        <p:txBody>
          <a:bodyPr wrap="square">
            <a:spAutoFit/>
          </a:bodyPr>
          <a:lstStyle/>
          <a:p>
            <a:pPr>
              <a:defRPr/>
            </a:pPr>
            <a:r>
              <a:rPr lang="en-US" sz="2000" dirty="0">
                <a:solidFill>
                  <a:schemeClr val="tx2"/>
                </a:solidFill>
              </a:rPr>
              <a:t>If you have questions please send an email to centre@icbdsr.org or to birthdefectscount@cdc.gov</a:t>
            </a:r>
          </a:p>
        </p:txBody>
      </p:sp>
    </p:spTree>
    <p:extLst>
      <p:ext uri="{BB962C8B-B14F-4D97-AF65-F5344CB8AC3E}">
        <p14:creationId xmlns:p14="http://schemas.microsoft.com/office/powerpoint/2010/main" val="30471277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b="1" dirty="0" smtClean="0">
                <a:solidFill>
                  <a:schemeClr val="tx2"/>
                </a:solidFill>
              </a:rPr>
              <a:t>Anatomy of the Lip</a:t>
            </a:r>
            <a:endParaRPr lang="en-US" sz="3200" b="1" dirty="0">
              <a:solidFill>
                <a:schemeClr val="tx2"/>
              </a:solidFill>
            </a:endParaRPr>
          </a:p>
        </p:txBody>
      </p:sp>
      <p:sp>
        <p:nvSpPr>
          <p:cNvPr id="22" name="TextBox 21"/>
          <p:cNvSpPr txBox="1"/>
          <p:nvPr/>
        </p:nvSpPr>
        <p:spPr>
          <a:xfrm>
            <a:off x="6948264" y="6165304"/>
            <a:ext cx="1944216" cy="230832"/>
          </a:xfrm>
          <a:prstGeom prst="rect">
            <a:avLst/>
          </a:prstGeom>
          <a:noFill/>
        </p:spPr>
        <p:txBody>
          <a:bodyPr wrap="square" rtlCol="0">
            <a:spAutoFit/>
          </a:bodyPr>
          <a:lstStyle/>
          <a:p>
            <a:r>
              <a:rPr lang="en-US" sz="900" dirty="0" smtClean="0">
                <a:solidFill>
                  <a:schemeClr val="tx2"/>
                </a:solidFill>
              </a:rPr>
              <a:t>Photo courtesy of Alina Flores</a:t>
            </a:r>
            <a:endParaRPr lang="en-US" sz="900" dirty="0">
              <a:solidFill>
                <a:schemeClr val="tx2"/>
              </a:solidFill>
            </a:endParaRPr>
          </a:p>
        </p:txBody>
      </p:sp>
      <p:pic>
        <p:nvPicPr>
          <p:cNvPr id="1029" name="Picture 5" descr="\\cdc\project\CCHP_NCBDDD_SHARE\BDDART\Birth Defects\Photos\Healthy Children\Olivia\Olivia vacci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39" t="36928" r="20771" b="26521"/>
          <a:stretch/>
        </p:blipFill>
        <p:spPr bwMode="auto">
          <a:xfrm>
            <a:off x="1115616" y="1340768"/>
            <a:ext cx="6912768" cy="4618736"/>
          </a:xfrm>
          <a:prstGeom prst="rect">
            <a:avLst/>
          </a:prstGeom>
          <a:noFill/>
          <a:extLst>
            <a:ext uri="{909E8E84-426E-40DD-AFC4-6F175D3DCCD1}">
              <a14:hiddenFill xmlns:a14="http://schemas.microsoft.com/office/drawing/2010/main">
                <a:solidFill>
                  <a:srgbClr val="FFFFFF"/>
                </a:solidFill>
              </a14:hiddenFill>
            </a:ext>
          </a:extLst>
        </p:spPr>
      </p:pic>
      <p:cxnSp>
        <p:nvCxnSpPr>
          <p:cNvPr id="1030" name="Straight Connector 1029"/>
          <p:cNvCxnSpPr/>
          <p:nvPr/>
        </p:nvCxnSpPr>
        <p:spPr>
          <a:xfrm>
            <a:off x="4936800" y="3104964"/>
            <a:ext cx="196385" cy="1440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031" name="TextBox 1030"/>
          <p:cNvSpPr txBox="1"/>
          <p:nvPr/>
        </p:nvSpPr>
        <p:spPr>
          <a:xfrm>
            <a:off x="5171602" y="3124126"/>
            <a:ext cx="1632646" cy="400110"/>
          </a:xfrm>
          <a:prstGeom prst="rect">
            <a:avLst/>
          </a:prstGeom>
          <a:noFill/>
        </p:spPr>
        <p:txBody>
          <a:bodyPr wrap="square" rtlCol="0">
            <a:spAutoFit/>
          </a:bodyPr>
          <a:lstStyle/>
          <a:p>
            <a:r>
              <a:rPr lang="en-US" sz="2000" b="1" dirty="0" smtClean="0"/>
              <a:t>Nasal sill</a:t>
            </a:r>
            <a:endParaRPr lang="en-US" sz="2000" b="1" dirty="0"/>
          </a:p>
        </p:txBody>
      </p:sp>
      <p:cxnSp>
        <p:nvCxnSpPr>
          <p:cNvPr id="1033" name="Straight Connector 1032"/>
          <p:cNvCxnSpPr/>
          <p:nvPr/>
        </p:nvCxnSpPr>
        <p:spPr>
          <a:xfrm flipV="1">
            <a:off x="5171602" y="3681028"/>
            <a:ext cx="735873" cy="7200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034" name="TextBox 1033"/>
          <p:cNvSpPr txBox="1"/>
          <p:nvPr/>
        </p:nvSpPr>
        <p:spPr>
          <a:xfrm>
            <a:off x="5835466" y="3555013"/>
            <a:ext cx="2336934" cy="400110"/>
          </a:xfrm>
          <a:prstGeom prst="rect">
            <a:avLst/>
          </a:prstGeom>
          <a:noFill/>
        </p:spPr>
        <p:txBody>
          <a:bodyPr wrap="square" rtlCol="0">
            <a:spAutoFit/>
          </a:bodyPr>
          <a:lstStyle/>
          <a:p>
            <a:r>
              <a:rPr lang="en-US" sz="2000" b="1" dirty="0" smtClean="0"/>
              <a:t>Vermillion</a:t>
            </a:r>
            <a:endParaRPr lang="en-US" sz="2000" b="1" dirty="0"/>
          </a:p>
        </p:txBody>
      </p:sp>
      <p:cxnSp>
        <p:nvCxnSpPr>
          <p:cNvPr id="1036" name="Straight Connector 1035"/>
          <p:cNvCxnSpPr/>
          <p:nvPr/>
        </p:nvCxnSpPr>
        <p:spPr>
          <a:xfrm flipH="1">
            <a:off x="3747235" y="3681028"/>
            <a:ext cx="936104" cy="216024"/>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1907704" y="3320988"/>
            <a:ext cx="2055555" cy="400110"/>
          </a:xfrm>
          <a:prstGeom prst="rect">
            <a:avLst/>
          </a:prstGeom>
          <a:noFill/>
        </p:spPr>
        <p:txBody>
          <a:bodyPr wrap="square" rtlCol="0">
            <a:spAutoFit/>
          </a:bodyPr>
          <a:lstStyle/>
          <a:p>
            <a:pPr algn="r"/>
            <a:r>
              <a:rPr lang="en-US" sz="2000" b="1" dirty="0" smtClean="0"/>
              <a:t>Philtrum</a:t>
            </a:r>
            <a:endParaRPr lang="en-US" sz="2000" b="1" dirty="0"/>
          </a:p>
        </p:txBody>
      </p:sp>
      <p:sp>
        <p:nvSpPr>
          <p:cNvPr id="1038" name="TextBox 1037"/>
          <p:cNvSpPr txBox="1"/>
          <p:nvPr/>
        </p:nvSpPr>
        <p:spPr>
          <a:xfrm>
            <a:off x="1259632" y="3814340"/>
            <a:ext cx="2631619" cy="400110"/>
          </a:xfrm>
          <a:prstGeom prst="rect">
            <a:avLst/>
          </a:prstGeom>
          <a:noFill/>
        </p:spPr>
        <p:txBody>
          <a:bodyPr wrap="square" rtlCol="0">
            <a:spAutoFit/>
          </a:bodyPr>
          <a:lstStyle/>
          <a:p>
            <a:pPr algn="r"/>
            <a:r>
              <a:rPr lang="en-US" sz="2000" b="1" dirty="0" smtClean="0"/>
              <a:t>Cupid’s bow</a:t>
            </a:r>
            <a:endParaRPr lang="en-US" sz="2000" b="1" dirty="0"/>
          </a:p>
        </p:txBody>
      </p:sp>
      <p:cxnSp>
        <p:nvCxnSpPr>
          <p:cNvPr id="1040" name="Straight Connector 1039"/>
          <p:cNvCxnSpPr>
            <a:stCxn id="1037" idx="3"/>
          </p:cNvCxnSpPr>
          <p:nvPr/>
        </p:nvCxnSpPr>
        <p:spPr>
          <a:xfrm flipV="1">
            <a:off x="3963259" y="3339570"/>
            <a:ext cx="608741" cy="18147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1529197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26" y="188640"/>
            <a:ext cx="8229600" cy="566935"/>
          </a:xfrm>
        </p:spPr>
        <p:txBody>
          <a:bodyPr>
            <a:noAutofit/>
          </a:bodyPr>
          <a:lstStyle/>
          <a:p>
            <a:r>
              <a:rPr lang="en-US" sz="3200" b="1" dirty="0" smtClean="0">
                <a:solidFill>
                  <a:schemeClr val="tx2"/>
                </a:solidFill>
              </a:rPr>
              <a:t>Anatomy of the</a:t>
            </a:r>
            <a:r>
              <a:rPr lang="en-US" sz="3200" b="1" dirty="0" smtClean="0">
                <a:solidFill>
                  <a:srgbClr val="FF0000"/>
                </a:solidFill>
              </a:rPr>
              <a:t> </a:t>
            </a:r>
            <a:r>
              <a:rPr lang="en-US" sz="3200" b="1" dirty="0" smtClean="0">
                <a:solidFill>
                  <a:schemeClr val="tx2"/>
                </a:solidFill>
              </a:rPr>
              <a:t>Palate</a:t>
            </a:r>
            <a:endParaRPr lang="en-US" sz="3200" b="1" dirty="0">
              <a:solidFill>
                <a:schemeClr val="tx2"/>
              </a:solidFill>
            </a:endParaRPr>
          </a:p>
        </p:txBody>
      </p:sp>
      <p:sp>
        <p:nvSpPr>
          <p:cNvPr id="2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4</a:t>
            </a:fld>
            <a:endParaRPr lang="en-US" sz="1000" dirty="0">
              <a:solidFill>
                <a:schemeClr val="tx2"/>
              </a:solidFill>
              <a:latin typeface="Calibri" pitchFamily="34" charset="0"/>
              <a:cs typeface="+mn-cs"/>
            </a:endParaRPr>
          </a:p>
        </p:txBody>
      </p:sp>
      <p:grpSp>
        <p:nvGrpSpPr>
          <p:cNvPr id="1060" name="Group 1059"/>
          <p:cNvGrpSpPr/>
          <p:nvPr/>
        </p:nvGrpSpPr>
        <p:grpSpPr>
          <a:xfrm>
            <a:off x="393991" y="1141338"/>
            <a:ext cx="9076097" cy="4967057"/>
            <a:chOff x="373408" y="1141338"/>
            <a:chExt cx="9076097" cy="4967057"/>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464" y="1844824"/>
              <a:ext cx="4009628" cy="42635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5508104" y="2348880"/>
              <a:ext cx="1034988"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43092" y="2071527"/>
              <a:ext cx="2179084" cy="369332"/>
            </a:xfrm>
            <a:prstGeom prst="rect">
              <a:avLst/>
            </a:prstGeom>
            <a:noFill/>
          </p:spPr>
          <p:txBody>
            <a:bodyPr wrap="square" rtlCol="0">
              <a:spAutoFit/>
            </a:bodyPr>
            <a:lstStyle/>
            <a:p>
              <a:r>
                <a:rPr lang="en-US" b="1" dirty="0" smtClean="0">
                  <a:solidFill>
                    <a:schemeClr val="tx2"/>
                  </a:solidFill>
                </a:rPr>
                <a:t>Alveolar ridge (Gum)</a:t>
              </a:r>
              <a:endParaRPr lang="en-US" b="1" dirty="0">
                <a:solidFill>
                  <a:schemeClr val="tx2"/>
                </a:solidFill>
              </a:endParaRPr>
            </a:p>
          </p:txBody>
        </p:sp>
        <p:cxnSp>
          <p:nvCxnSpPr>
            <p:cNvPr id="12" name="Straight Arrow Connector 11"/>
            <p:cNvCxnSpPr/>
            <p:nvPr/>
          </p:nvCxnSpPr>
          <p:spPr>
            <a:xfrm flipH="1">
              <a:off x="5076056" y="3573016"/>
              <a:ext cx="15121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88224" y="3356992"/>
              <a:ext cx="1637255" cy="369332"/>
            </a:xfrm>
            <a:prstGeom prst="rect">
              <a:avLst/>
            </a:prstGeom>
            <a:noFill/>
          </p:spPr>
          <p:txBody>
            <a:bodyPr wrap="square" rtlCol="0">
              <a:spAutoFit/>
            </a:bodyPr>
            <a:lstStyle/>
            <a:p>
              <a:r>
                <a:rPr lang="en-US" b="1" dirty="0" smtClean="0">
                  <a:solidFill>
                    <a:schemeClr val="tx2"/>
                  </a:solidFill>
                </a:rPr>
                <a:t>Hard palate</a:t>
              </a:r>
              <a:endParaRPr lang="en-US" b="1" dirty="0">
                <a:solidFill>
                  <a:schemeClr val="tx2"/>
                </a:solidFill>
              </a:endParaRPr>
            </a:p>
          </p:txBody>
        </p:sp>
        <p:cxnSp>
          <p:nvCxnSpPr>
            <p:cNvPr id="16" name="Straight Arrow Connector 15"/>
            <p:cNvCxnSpPr>
              <a:stCxn id="18" idx="1"/>
            </p:cNvCxnSpPr>
            <p:nvPr/>
          </p:nvCxnSpPr>
          <p:spPr>
            <a:xfrm flipH="1" flipV="1">
              <a:off x="4932040" y="4725144"/>
              <a:ext cx="1728192" cy="406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60232" y="4581128"/>
              <a:ext cx="2764607" cy="369332"/>
            </a:xfrm>
            <a:prstGeom prst="rect">
              <a:avLst/>
            </a:prstGeom>
            <a:noFill/>
          </p:spPr>
          <p:txBody>
            <a:bodyPr wrap="square" rtlCol="0">
              <a:spAutoFit/>
            </a:bodyPr>
            <a:lstStyle/>
            <a:p>
              <a:r>
                <a:rPr lang="en-US" b="1" dirty="0" smtClean="0">
                  <a:solidFill>
                    <a:schemeClr val="tx2"/>
                  </a:solidFill>
                </a:rPr>
                <a:t>Soft palate</a:t>
              </a:r>
              <a:endParaRPr lang="en-US" b="1" dirty="0">
                <a:solidFill>
                  <a:schemeClr val="tx2"/>
                </a:solidFill>
              </a:endParaRPr>
            </a:p>
          </p:txBody>
        </p:sp>
        <p:cxnSp>
          <p:nvCxnSpPr>
            <p:cNvPr id="20" name="Straight Arrow Connector 19"/>
            <p:cNvCxnSpPr>
              <a:stCxn id="21" idx="1"/>
            </p:cNvCxnSpPr>
            <p:nvPr/>
          </p:nvCxnSpPr>
          <p:spPr>
            <a:xfrm flipH="1">
              <a:off x="4589669" y="5545202"/>
              <a:ext cx="2141200" cy="440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30869" y="5360536"/>
              <a:ext cx="2718636" cy="369332"/>
            </a:xfrm>
            <a:prstGeom prst="rect">
              <a:avLst/>
            </a:prstGeom>
            <a:noFill/>
          </p:spPr>
          <p:txBody>
            <a:bodyPr wrap="square" rtlCol="0">
              <a:spAutoFit/>
            </a:bodyPr>
            <a:lstStyle/>
            <a:p>
              <a:r>
                <a:rPr lang="en-US" b="1" dirty="0" smtClean="0">
                  <a:solidFill>
                    <a:schemeClr val="tx2"/>
                  </a:solidFill>
                </a:rPr>
                <a:t>Uvula</a:t>
              </a:r>
              <a:endParaRPr lang="en-US" b="1" dirty="0">
                <a:solidFill>
                  <a:schemeClr val="tx2"/>
                </a:solidFill>
              </a:endParaRPr>
            </a:p>
          </p:txBody>
        </p:sp>
        <p:cxnSp>
          <p:nvCxnSpPr>
            <p:cNvPr id="28" name="Straight Arrow Connector 27"/>
            <p:cNvCxnSpPr/>
            <p:nvPr/>
          </p:nvCxnSpPr>
          <p:spPr>
            <a:xfrm flipH="1">
              <a:off x="5237740" y="1702504"/>
              <a:ext cx="288032" cy="2308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381756" y="1333172"/>
              <a:ext cx="1590670" cy="369332"/>
            </a:xfrm>
            <a:prstGeom prst="rect">
              <a:avLst/>
            </a:prstGeom>
            <a:noFill/>
          </p:spPr>
          <p:txBody>
            <a:bodyPr wrap="square" rtlCol="0">
              <a:spAutoFit/>
            </a:bodyPr>
            <a:lstStyle/>
            <a:p>
              <a:r>
                <a:rPr lang="en-US" b="1" dirty="0" smtClean="0">
                  <a:solidFill>
                    <a:schemeClr val="tx2"/>
                  </a:solidFill>
                </a:rPr>
                <a:t>Lip</a:t>
              </a:r>
              <a:endParaRPr lang="en-US" b="1" dirty="0">
                <a:solidFill>
                  <a:schemeClr val="tx2"/>
                </a:solidFill>
              </a:endParaRPr>
            </a:p>
          </p:txBody>
        </p:sp>
        <p:sp>
          <p:nvSpPr>
            <p:cNvPr id="13" name="Oval 12"/>
            <p:cNvSpPr/>
            <p:nvPr/>
          </p:nvSpPr>
          <p:spPr>
            <a:xfrm>
              <a:off x="4499992" y="27809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Right Brace 16"/>
            <p:cNvSpPr/>
            <p:nvPr/>
          </p:nvSpPr>
          <p:spPr>
            <a:xfrm>
              <a:off x="4716016" y="2924944"/>
              <a:ext cx="216024" cy="122413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dirty="0">
                <a:solidFill>
                  <a:schemeClr val="tx2"/>
                </a:solidFill>
              </a:endParaRPr>
            </a:p>
          </p:txBody>
        </p:sp>
        <p:sp>
          <p:nvSpPr>
            <p:cNvPr id="1028" name="Right Brace 1027"/>
            <p:cNvSpPr/>
            <p:nvPr/>
          </p:nvSpPr>
          <p:spPr>
            <a:xfrm>
              <a:off x="4716016" y="4293096"/>
              <a:ext cx="155448" cy="9144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cxnSp>
          <p:nvCxnSpPr>
            <p:cNvPr id="1042" name="Straight Connector 1041"/>
            <p:cNvCxnSpPr/>
            <p:nvPr/>
          </p:nvCxnSpPr>
          <p:spPr>
            <a:xfrm flipH="1" flipV="1">
              <a:off x="3923928" y="2256193"/>
              <a:ext cx="648072" cy="59674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p:nvPr/>
          </p:nvCxnSpPr>
          <p:spPr>
            <a:xfrm flipV="1">
              <a:off x="4572000" y="2256193"/>
              <a:ext cx="809756" cy="59674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5" name="TextBox 1044"/>
            <p:cNvSpPr txBox="1"/>
            <p:nvPr/>
          </p:nvSpPr>
          <p:spPr>
            <a:xfrm>
              <a:off x="2267743" y="1141338"/>
              <a:ext cx="1589794" cy="369332"/>
            </a:xfrm>
            <a:prstGeom prst="rect">
              <a:avLst/>
            </a:prstGeom>
            <a:noFill/>
          </p:spPr>
          <p:txBody>
            <a:bodyPr wrap="none" rtlCol="0">
              <a:spAutoFit/>
            </a:bodyPr>
            <a:lstStyle/>
            <a:p>
              <a:r>
                <a:rPr lang="en-US" b="1" dirty="0" smtClean="0">
                  <a:solidFill>
                    <a:schemeClr val="tx2"/>
                  </a:solidFill>
                </a:rPr>
                <a:t>Primary palate</a:t>
              </a:r>
              <a:endParaRPr lang="en-US" b="1" dirty="0">
                <a:solidFill>
                  <a:schemeClr val="tx2"/>
                </a:solidFill>
              </a:endParaRPr>
            </a:p>
          </p:txBody>
        </p:sp>
        <p:sp>
          <p:nvSpPr>
            <p:cNvPr id="1046" name="TextBox 1045"/>
            <p:cNvSpPr txBox="1"/>
            <p:nvPr/>
          </p:nvSpPr>
          <p:spPr>
            <a:xfrm>
              <a:off x="683568" y="2492896"/>
              <a:ext cx="1681358" cy="369332"/>
            </a:xfrm>
            <a:prstGeom prst="rect">
              <a:avLst/>
            </a:prstGeom>
            <a:noFill/>
          </p:spPr>
          <p:txBody>
            <a:bodyPr wrap="none" rtlCol="0">
              <a:spAutoFit/>
            </a:bodyPr>
            <a:lstStyle/>
            <a:p>
              <a:r>
                <a:rPr lang="en-US" b="1" dirty="0" smtClean="0">
                  <a:solidFill>
                    <a:schemeClr val="tx2"/>
                  </a:solidFill>
                </a:rPr>
                <a:t>Incisor foramen</a:t>
              </a:r>
              <a:endParaRPr lang="en-US" b="1" dirty="0">
                <a:solidFill>
                  <a:schemeClr val="tx2"/>
                </a:solidFill>
              </a:endParaRPr>
            </a:p>
          </p:txBody>
        </p:sp>
        <p:sp>
          <p:nvSpPr>
            <p:cNvPr id="1047" name="TextBox 1046"/>
            <p:cNvSpPr txBox="1"/>
            <p:nvPr/>
          </p:nvSpPr>
          <p:spPr>
            <a:xfrm>
              <a:off x="373408" y="4015177"/>
              <a:ext cx="2042290" cy="369332"/>
            </a:xfrm>
            <a:prstGeom prst="rect">
              <a:avLst/>
            </a:prstGeom>
            <a:noFill/>
          </p:spPr>
          <p:txBody>
            <a:bodyPr wrap="none" rtlCol="0">
              <a:spAutoFit/>
            </a:bodyPr>
            <a:lstStyle/>
            <a:p>
              <a:r>
                <a:rPr lang="en-US" b="1" dirty="0" smtClean="0">
                  <a:solidFill>
                    <a:schemeClr val="tx2"/>
                  </a:solidFill>
                </a:rPr>
                <a:t>Secondary palate    </a:t>
              </a:r>
              <a:endParaRPr lang="en-US" b="1" dirty="0">
                <a:solidFill>
                  <a:schemeClr val="tx2"/>
                </a:solidFill>
              </a:endParaRPr>
            </a:p>
          </p:txBody>
        </p:sp>
        <p:cxnSp>
          <p:nvCxnSpPr>
            <p:cNvPr id="1049" name="Straight Arrow Connector 1048"/>
            <p:cNvCxnSpPr/>
            <p:nvPr/>
          </p:nvCxnSpPr>
          <p:spPr>
            <a:xfrm>
              <a:off x="2411760" y="2708920"/>
              <a:ext cx="2016224"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1" name="Left Brace 1050"/>
            <p:cNvSpPr/>
            <p:nvPr/>
          </p:nvSpPr>
          <p:spPr>
            <a:xfrm>
              <a:off x="4395440" y="2924944"/>
              <a:ext cx="144016" cy="249857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cxnSp>
          <p:nvCxnSpPr>
            <p:cNvPr id="1053" name="Straight Arrow Connector 1052"/>
            <p:cNvCxnSpPr/>
            <p:nvPr/>
          </p:nvCxnSpPr>
          <p:spPr>
            <a:xfrm>
              <a:off x="2411760" y="4221088"/>
              <a:ext cx="18722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5" name="Straight Arrow Connector 1054"/>
            <p:cNvCxnSpPr/>
            <p:nvPr/>
          </p:nvCxnSpPr>
          <p:spPr>
            <a:xfrm>
              <a:off x="3851920" y="1484784"/>
              <a:ext cx="720080"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70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137" y="332656"/>
            <a:ext cx="8229600" cy="1143000"/>
          </a:xfrm>
        </p:spPr>
        <p:txBody>
          <a:bodyPr>
            <a:normAutofit/>
          </a:bodyPr>
          <a:lstStyle/>
          <a:p>
            <a:r>
              <a:rPr lang="en-US" sz="3200" b="1" dirty="0" smtClean="0">
                <a:solidFill>
                  <a:schemeClr val="tx2"/>
                </a:solidFill>
              </a:rPr>
              <a:t>Lip and Palate Formation</a:t>
            </a:r>
            <a:endParaRPr lang="en-US" sz="3200" b="1" dirty="0">
              <a:solidFill>
                <a:schemeClr val="tx2"/>
              </a:solidFill>
            </a:endParaRPr>
          </a:p>
        </p:txBody>
      </p:sp>
      <p:grpSp>
        <p:nvGrpSpPr>
          <p:cNvPr id="3" name="Gruppo 2"/>
          <p:cNvGrpSpPr/>
          <p:nvPr/>
        </p:nvGrpSpPr>
        <p:grpSpPr>
          <a:xfrm>
            <a:off x="323528" y="1556792"/>
            <a:ext cx="6688206" cy="4078185"/>
            <a:chOff x="762000" y="1121438"/>
            <a:chExt cx="7467600" cy="4916215"/>
          </a:xfrm>
        </p:grpSpPr>
        <p:pic>
          <p:nvPicPr>
            <p:cNvPr id="4" name="Picture 2" descr="An external file that holds a picture, illustration, etc.&#10;Object name is nihms284150f1.jpg Object name is nihms284150f1.jpg"/>
            <p:cNvPicPr>
              <a:picLocks noChangeAspect="1" noChangeArrowheads="1"/>
            </p:cNvPicPr>
            <p:nvPr/>
          </p:nvPicPr>
          <p:blipFill>
            <a:blip r:embed="rId3" cstate="print"/>
            <a:srcRect/>
            <a:stretch>
              <a:fillRect/>
            </a:stretch>
          </p:blipFill>
          <p:spPr bwMode="auto">
            <a:xfrm>
              <a:off x="762000" y="1173045"/>
              <a:ext cx="7467600" cy="4864608"/>
            </a:xfrm>
            <a:prstGeom prst="rect">
              <a:avLst/>
            </a:prstGeom>
            <a:noFill/>
          </p:spPr>
        </p:pic>
        <p:pic>
          <p:nvPicPr>
            <p:cNvPr id="6" name="Picture 2" descr="An external file that holds a picture, illustration, etc.&#10;Object name is nihms284150f1.jpg Object name is nihms284150f1.jpg"/>
            <p:cNvPicPr>
              <a:picLocks noChangeAspect="1" noChangeArrowheads="1"/>
            </p:cNvPicPr>
            <p:nvPr/>
          </p:nvPicPr>
          <p:blipFill>
            <a:blip r:embed="rId3" cstate="print"/>
            <a:srcRect/>
            <a:stretch>
              <a:fillRect/>
            </a:stretch>
          </p:blipFill>
          <p:spPr bwMode="auto">
            <a:xfrm>
              <a:off x="762000" y="1121438"/>
              <a:ext cx="7467600" cy="4864608"/>
            </a:xfrm>
            <a:prstGeom prst="rect">
              <a:avLst/>
            </a:prstGeom>
            <a:noFill/>
          </p:spPr>
        </p:pic>
      </p:grpSp>
      <p:sp>
        <p:nvSpPr>
          <p:cNvPr id="12"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5</a:t>
            </a:fld>
            <a:endParaRPr lang="en-US" sz="1000" dirty="0">
              <a:solidFill>
                <a:schemeClr val="tx2"/>
              </a:solidFill>
              <a:latin typeface="Calibri" pitchFamily="34" charset="0"/>
              <a:cs typeface="+mn-cs"/>
            </a:endParaRPr>
          </a:p>
        </p:txBody>
      </p:sp>
      <p:sp>
        <p:nvSpPr>
          <p:cNvPr id="5" name="TextBox 4"/>
          <p:cNvSpPr txBox="1"/>
          <p:nvPr/>
        </p:nvSpPr>
        <p:spPr>
          <a:xfrm>
            <a:off x="54047" y="5819936"/>
            <a:ext cx="4140429" cy="461665"/>
          </a:xfrm>
          <a:prstGeom prst="rect">
            <a:avLst/>
          </a:prstGeom>
          <a:noFill/>
        </p:spPr>
        <p:txBody>
          <a:bodyPr wrap="none" rtlCol="0">
            <a:spAutoFit/>
          </a:bodyPr>
          <a:lstStyle/>
          <a:p>
            <a:pPr>
              <a:buClr>
                <a:schemeClr val="tx2"/>
              </a:buClr>
            </a:pPr>
            <a:r>
              <a:rPr lang="en-US" sz="1200" dirty="0" smtClean="0">
                <a:solidFill>
                  <a:schemeClr val="tx2"/>
                </a:solidFill>
              </a:rPr>
              <a:t>Illustration source: Nat </a:t>
            </a:r>
            <a:r>
              <a:rPr lang="en-US" sz="1200" dirty="0">
                <a:solidFill>
                  <a:schemeClr val="tx2"/>
                </a:solidFill>
              </a:rPr>
              <a:t>Rev Genet. 2011 March; 12(3): </a:t>
            </a:r>
            <a:r>
              <a:rPr lang="en-US" sz="1200" dirty="0" smtClean="0">
                <a:solidFill>
                  <a:schemeClr val="tx2"/>
                </a:solidFill>
              </a:rPr>
              <a:t>167–178</a:t>
            </a:r>
          </a:p>
          <a:p>
            <a:pPr>
              <a:buClr>
                <a:schemeClr val="tx2"/>
              </a:buClr>
            </a:pPr>
            <a:r>
              <a:rPr lang="en-US" sz="1200" dirty="0" smtClean="0">
                <a:solidFill>
                  <a:schemeClr val="tx2"/>
                </a:solidFill>
              </a:rPr>
              <a:t>http</a:t>
            </a:r>
            <a:r>
              <a:rPr lang="en-US" sz="1200" dirty="0">
                <a:solidFill>
                  <a:schemeClr val="tx2"/>
                </a:solidFill>
              </a:rPr>
              <a:t>://www.ncbi.nlm.nih.gov/pmc/articles/PMC3086810/</a:t>
            </a: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3789040"/>
            <a:ext cx="1816391" cy="180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7593" y="1555065"/>
            <a:ext cx="1818903" cy="1818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327609" y="5625577"/>
            <a:ext cx="1816391" cy="738664"/>
          </a:xfrm>
          <a:prstGeom prst="rect">
            <a:avLst/>
          </a:prstGeom>
        </p:spPr>
        <p:txBody>
          <a:bodyPr wrap="square">
            <a:spAutoFit/>
          </a:bodyPr>
          <a:lstStyle/>
          <a:p>
            <a:r>
              <a:rPr lang="en-US" sz="1050" dirty="0" smtClean="0">
                <a:solidFill>
                  <a:schemeClr val="tx2"/>
                </a:solidFill>
              </a:rPr>
              <a:t>Photos </a:t>
            </a:r>
            <a:r>
              <a:rPr lang="en-US" sz="1050" dirty="0">
                <a:solidFill>
                  <a:schemeClr val="tx2"/>
                </a:solidFill>
              </a:rPr>
              <a:t>courtesy of </a:t>
            </a:r>
            <a:endParaRPr lang="en-US" sz="1050" dirty="0" smtClean="0">
              <a:solidFill>
                <a:schemeClr val="tx2"/>
              </a:solidFill>
            </a:endParaRPr>
          </a:p>
          <a:p>
            <a:r>
              <a:rPr lang="en-US" sz="1050" dirty="0" smtClean="0">
                <a:solidFill>
                  <a:schemeClr val="tx2"/>
                </a:solidFill>
              </a:rPr>
              <a:t>CDC-Beijing </a:t>
            </a:r>
            <a:r>
              <a:rPr lang="en-US" sz="1050" dirty="0">
                <a:solidFill>
                  <a:schemeClr val="tx2"/>
                </a:solidFill>
              </a:rPr>
              <a:t>Medical University collaborative </a:t>
            </a:r>
            <a:r>
              <a:rPr lang="en-US" sz="1050" dirty="0" smtClean="0">
                <a:solidFill>
                  <a:schemeClr val="tx2"/>
                </a:solidFill>
              </a:rPr>
              <a:t>project</a:t>
            </a:r>
            <a:endParaRPr lang="en-US" sz="1050" dirty="0">
              <a:solidFill>
                <a:schemeClr val="tx2"/>
              </a:solidFill>
            </a:endParaRPr>
          </a:p>
        </p:txBody>
      </p:sp>
    </p:spTree>
    <p:extLst>
      <p:ext uri="{BB962C8B-B14F-4D97-AF65-F5344CB8AC3E}">
        <p14:creationId xmlns:p14="http://schemas.microsoft.com/office/powerpoint/2010/main" val="2046676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In Summary…</a:t>
            </a:r>
            <a:endParaRPr lang="en-US" sz="3200" b="1" dirty="0">
              <a:solidFill>
                <a:schemeClr val="tx2"/>
              </a:solidFill>
            </a:endParaRPr>
          </a:p>
        </p:txBody>
      </p:sp>
      <p:sp>
        <p:nvSpPr>
          <p:cNvPr id="3" name="Content Placeholder 2"/>
          <p:cNvSpPr>
            <a:spLocks noGrp="1"/>
          </p:cNvSpPr>
          <p:nvPr>
            <p:ph idx="1"/>
          </p:nvPr>
        </p:nvSpPr>
        <p:spPr/>
        <p:txBody>
          <a:bodyPr>
            <a:normAutofit/>
          </a:bodyPr>
          <a:lstStyle/>
          <a:p>
            <a:pPr>
              <a:buClr>
                <a:schemeClr val="tx2"/>
              </a:buClr>
            </a:pPr>
            <a:r>
              <a:rPr lang="en-US" sz="2000" dirty="0" smtClean="0">
                <a:solidFill>
                  <a:schemeClr val="tx2"/>
                </a:solidFill>
              </a:rPr>
              <a:t>The primary palate is completely formed by the end of week 8 of gestation</a:t>
            </a:r>
          </a:p>
          <a:p>
            <a:pPr>
              <a:buClr>
                <a:schemeClr val="tx2"/>
              </a:buClr>
            </a:pPr>
            <a:endParaRPr lang="en-US" sz="2000" dirty="0" smtClean="0">
              <a:solidFill>
                <a:schemeClr val="tx2"/>
              </a:solidFill>
            </a:endParaRPr>
          </a:p>
          <a:p>
            <a:pPr>
              <a:buClr>
                <a:schemeClr val="tx2"/>
              </a:buClr>
            </a:pPr>
            <a:r>
              <a:rPr lang="en-US" sz="2000" dirty="0" smtClean="0">
                <a:solidFill>
                  <a:schemeClr val="tx2"/>
                </a:solidFill>
              </a:rPr>
              <a:t>The secondary palate is completely formed by the end of week 9 of gestation</a:t>
            </a:r>
            <a:endParaRPr lang="en-US" sz="2000" dirty="0">
              <a:solidFill>
                <a:schemeClr val="tx2"/>
              </a:solidFill>
            </a:endParaRPr>
          </a:p>
          <a:p>
            <a:pPr>
              <a:buClr>
                <a:schemeClr val="tx2"/>
              </a:buClr>
            </a:pPr>
            <a:endParaRPr lang="en-US" sz="2000" dirty="0" smtClean="0">
              <a:solidFill>
                <a:schemeClr val="tx2"/>
              </a:solidFill>
            </a:endParaRPr>
          </a:p>
          <a:p>
            <a:pPr>
              <a:buClr>
                <a:schemeClr val="tx2"/>
              </a:buClr>
            </a:pPr>
            <a:r>
              <a:rPr lang="en-US" sz="2000" dirty="0" smtClean="0">
                <a:solidFill>
                  <a:schemeClr val="tx2"/>
                </a:solidFill>
              </a:rPr>
              <a:t>Therefore, anything that happens after week 9 of gestation is unlikely to cause or prevent a cleft lip or a cleft palate</a:t>
            </a:r>
            <a:endParaRPr lang="en-US" sz="2000" dirty="0">
              <a:solidFill>
                <a:schemeClr val="tx2"/>
              </a:solidFill>
            </a:endParaRPr>
          </a:p>
        </p:txBody>
      </p:sp>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6</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1295055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284" y="169858"/>
            <a:ext cx="8229600" cy="720080"/>
          </a:xfrm>
        </p:spPr>
        <p:txBody>
          <a:bodyPr>
            <a:normAutofit/>
          </a:bodyPr>
          <a:lstStyle/>
          <a:p>
            <a:r>
              <a:rPr lang="en-US" sz="3200" b="1" dirty="0" smtClean="0">
                <a:solidFill>
                  <a:schemeClr val="tx2"/>
                </a:solidFill>
              </a:rPr>
              <a:t>Common Orofacial Clefts</a:t>
            </a:r>
            <a:endParaRPr lang="en-US" sz="3200" b="1" dirty="0">
              <a:solidFill>
                <a:schemeClr val="tx2"/>
              </a:solidFill>
            </a:endParaRPr>
          </a:p>
        </p:txBody>
      </p:sp>
      <p:sp>
        <p:nvSpPr>
          <p:cNvPr id="2050" name="Rectangle 2"/>
          <p:cNvSpPr>
            <a:spLocks noChangeArrowheads="1"/>
          </p:cNvSpPr>
          <p:nvPr/>
        </p:nvSpPr>
        <p:spPr bwMode="auto">
          <a:xfrm>
            <a:off x="0" y="-19947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solidFill>
                <a:schemeClr val="tx2"/>
              </a:solidFill>
            </a:endParaRPr>
          </a:p>
        </p:txBody>
      </p:sp>
      <p:grpSp>
        <p:nvGrpSpPr>
          <p:cNvPr id="15" name="Gruppo 14"/>
          <p:cNvGrpSpPr/>
          <p:nvPr/>
        </p:nvGrpSpPr>
        <p:grpSpPr>
          <a:xfrm>
            <a:off x="539552" y="1822770"/>
            <a:ext cx="7020650" cy="1152128"/>
            <a:chOff x="539552" y="1593736"/>
            <a:chExt cx="7020650" cy="1152128"/>
          </a:xfrm>
        </p:grpSpPr>
        <p:sp>
          <p:nvSpPr>
            <p:cNvPr id="7" name="Rectangle 5"/>
            <p:cNvSpPr>
              <a:spLocks noChangeArrowheads="1"/>
            </p:cNvSpPr>
            <p:nvPr/>
          </p:nvSpPr>
          <p:spPr bwMode="auto">
            <a:xfrm>
              <a:off x="2511320" y="1800979"/>
              <a:ext cx="3716863" cy="738664"/>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solidFill>
                    <a:schemeClr val="tx2"/>
                  </a:solidFill>
                </a:rPr>
                <a:t>P</a:t>
              </a:r>
              <a:r>
                <a:rPr lang="en-US" sz="1400" dirty="0" smtClean="0">
                  <a:solidFill>
                    <a:schemeClr val="tx2"/>
                  </a:solidFill>
                </a:rPr>
                <a:t>artial </a:t>
              </a:r>
              <a:r>
                <a:rPr lang="en-US" sz="1400" dirty="0">
                  <a:solidFill>
                    <a:schemeClr val="tx2"/>
                  </a:solidFill>
                </a:rPr>
                <a:t>or complete fissure of the upper lip</a:t>
              </a:r>
              <a:r>
                <a:rPr lang="en-US" sz="1400" dirty="0" smtClean="0">
                  <a:solidFill>
                    <a:schemeClr val="tx2"/>
                  </a:solidFill>
                </a:rPr>
                <a:t>. </a:t>
              </a:r>
            </a:p>
            <a:p>
              <a:r>
                <a:rPr lang="en-US" sz="1400" dirty="0" smtClean="0">
                  <a:solidFill>
                    <a:schemeClr val="tx2"/>
                  </a:solidFill>
                </a:rPr>
                <a:t>It </a:t>
              </a:r>
              <a:r>
                <a:rPr lang="en-US" sz="1400" dirty="0">
                  <a:solidFill>
                    <a:schemeClr val="tx2"/>
                  </a:solidFill>
                </a:rPr>
                <a:t>can be unilateral or bilateral, and can be associated with a cleft of the gum. </a:t>
              </a:r>
              <a:endParaRPr lang="en-US" sz="1400" dirty="0" smtClean="0">
                <a:solidFill>
                  <a:schemeClr val="tx2"/>
                </a:solidFill>
              </a:endParaRPr>
            </a:p>
          </p:txBody>
        </p:sp>
        <p:pic>
          <p:nvPicPr>
            <p:cNvPr id="8" name="Picture 7"/>
            <p:cNvPicPr>
              <a:picLocks noChangeAspect="1" noChangeArrowheads="1"/>
            </p:cNvPicPr>
            <p:nvPr/>
          </p:nvPicPr>
          <p:blipFill>
            <a:blip r:embed="rId3" cstate="print"/>
            <a:srcRect/>
            <a:stretch>
              <a:fillRect/>
            </a:stretch>
          </p:blipFill>
          <p:spPr bwMode="auto">
            <a:xfrm>
              <a:off x="6516216" y="1593736"/>
              <a:ext cx="1043986" cy="1152128"/>
            </a:xfrm>
            <a:prstGeom prst="rect">
              <a:avLst/>
            </a:prstGeom>
            <a:noFill/>
            <a:ln w="9525">
              <a:solidFill>
                <a:srgbClr val="002060"/>
              </a:solidFill>
              <a:miter lim="800000"/>
              <a:headEnd/>
              <a:tailEnd/>
            </a:ln>
          </p:spPr>
        </p:pic>
        <p:sp>
          <p:nvSpPr>
            <p:cNvPr id="10" name="Rectangle 5"/>
            <p:cNvSpPr>
              <a:spLocks noChangeArrowheads="1"/>
            </p:cNvSpPr>
            <p:nvPr/>
          </p:nvSpPr>
          <p:spPr bwMode="auto">
            <a:xfrm>
              <a:off x="539552" y="1916057"/>
              <a:ext cx="1800200" cy="523220"/>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400" b="1" dirty="0" smtClean="0">
                  <a:solidFill>
                    <a:schemeClr val="tx2"/>
                  </a:solidFill>
                </a:rPr>
                <a:t>Cleft </a:t>
              </a:r>
            </a:p>
            <a:p>
              <a:pPr algn="ctr"/>
              <a:r>
                <a:rPr lang="en-US" sz="1400" b="1" dirty="0" smtClean="0">
                  <a:solidFill>
                    <a:schemeClr val="tx2"/>
                  </a:solidFill>
                </a:rPr>
                <a:t>Lip Only</a:t>
              </a:r>
            </a:p>
          </p:txBody>
        </p:sp>
      </p:grpSp>
      <p:grpSp>
        <p:nvGrpSpPr>
          <p:cNvPr id="16" name="Gruppo 15"/>
          <p:cNvGrpSpPr/>
          <p:nvPr/>
        </p:nvGrpSpPr>
        <p:grpSpPr>
          <a:xfrm>
            <a:off x="539552" y="3297994"/>
            <a:ext cx="7930271" cy="1187841"/>
            <a:chOff x="539552" y="3068960"/>
            <a:chExt cx="7930271" cy="1187841"/>
          </a:xfrm>
        </p:grpSpPr>
        <p:sp>
          <p:nvSpPr>
            <p:cNvPr id="6" name="Rectangle 4"/>
            <p:cNvSpPr>
              <a:spLocks noChangeArrowheads="1"/>
            </p:cNvSpPr>
            <p:nvPr/>
          </p:nvSpPr>
          <p:spPr bwMode="auto">
            <a:xfrm>
              <a:off x="2546385" y="3087250"/>
              <a:ext cx="3669847" cy="1169551"/>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marL="0" lvl="3"/>
              <a:r>
                <a:rPr lang="en-US" sz="1400" dirty="0" smtClean="0">
                  <a:solidFill>
                    <a:schemeClr val="tx2"/>
                  </a:solidFill>
                </a:rPr>
                <a:t>Cleft </a:t>
              </a:r>
              <a:r>
                <a:rPr lang="en-US" sz="1400" dirty="0">
                  <a:solidFill>
                    <a:schemeClr val="tx2"/>
                  </a:solidFill>
                </a:rPr>
                <a:t>of the upper lip extending </a:t>
              </a:r>
              <a:r>
                <a:rPr lang="en-US" sz="1400" dirty="0" smtClean="0">
                  <a:solidFill>
                    <a:schemeClr val="tx2"/>
                  </a:solidFill>
                </a:rPr>
                <a:t>through the </a:t>
              </a:r>
              <a:r>
                <a:rPr lang="en-US" sz="1400" dirty="0">
                  <a:solidFill>
                    <a:schemeClr val="tx2"/>
                  </a:solidFill>
                </a:rPr>
                <a:t>primary and secondary palates, with or without extension through the soft </a:t>
              </a:r>
              <a:r>
                <a:rPr lang="en-US" sz="1400" dirty="0" smtClean="0">
                  <a:solidFill>
                    <a:schemeClr val="tx2"/>
                  </a:solidFill>
                </a:rPr>
                <a:t>palate. </a:t>
              </a:r>
              <a:r>
                <a:rPr lang="en-US" sz="1400" dirty="0">
                  <a:solidFill>
                    <a:schemeClr val="tx2"/>
                  </a:solidFill>
                </a:rPr>
                <a:t>Cleft lip and palate is the most common orofacial </a:t>
              </a:r>
              <a:r>
                <a:rPr lang="en-US" sz="1400" dirty="0" smtClean="0">
                  <a:solidFill>
                    <a:schemeClr val="tx2"/>
                  </a:solidFill>
                </a:rPr>
                <a:t>cleft.</a:t>
              </a:r>
              <a:endParaRPr lang="en-US" sz="1400" dirty="0">
                <a:solidFill>
                  <a:schemeClr val="tx2"/>
                </a:solidFill>
              </a:endParaRPr>
            </a:p>
            <a:p>
              <a:endParaRPr lang="en-US" sz="1400" dirty="0">
                <a:solidFill>
                  <a:schemeClr val="tx2"/>
                </a:solidFill>
              </a:endParaRPr>
            </a:p>
          </p:txBody>
        </p:sp>
        <p:pic>
          <p:nvPicPr>
            <p:cNvPr id="9" name="Picture 6"/>
            <p:cNvPicPr>
              <a:picLocks noChangeAspect="1" noChangeArrowheads="1"/>
            </p:cNvPicPr>
            <p:nvPr/>
          </p:nvPicPr>
          <p:blipFill>
            <a:blip r:embed="rId4" cstate="print"/>
            <a:srcRect/>
            <a:stretch>
              <a:fillRect/>
            </a:stretch>
          </p:blipFill>
          <p:spPr bwMode="auto">
            <a:xfrm>
              <a:off x="6516216" y="3068960"/>
              <a:ext cx="1953607" cy="1152128"/>
            </a:xfrm>
            <a:prstGeom prst="rect">
              <a:avLst/>
            </a:prstGeom>
            <a:noFill/>
            <a:ln w="9525">
              <a:solidFill>
                <a:srgbClr val="002060"/>
              </a:solidFill>
              <a:miter lim="800000"/>
              <a:headEnd/>
              <a:tailEnd/>
            </a:ln>
          </p:spPr>
        </p:pic>
        <p:sp>
          <p:nvSpPr>
            <p:cNvPr id="11" name="Rectangle 5"/>
            <p:cNvSpPr>
              <a:spLocks noChangeArrowheads="1"/>
            </p:cNvSpPr>
            <p:nvPr/>
          </p:nvSpPr>
          <p:spPr bwMode="auto">
            <a:xfrm>
              <a:off x="539552" y="3311208"/>
              <a:ext cx="1800200" cy="523220"/>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400" b="1" dirty="0" smtClean="0">
                  <a:solidFill>
                    <a:schemeClr val="tx2"/>
                  </a:solidFill>
                </a:rPr>
                <a:t>Cleft Lip</a:t>
              </a:r>
            </a:p>
            <a:p>
              <a:pPr algn="ctr"/>
              <a:r>
                <a:rPr lang="en-US" sz="1400" b="1" dirty="0" smtClean="0">
                  <a:solidFill>
                    <a:schemeClr val="tx2"/>
                  </a:solidFill>
                </a:rPr>
                <a:t>With Cleft Palate</a:t>
              </a:r>
            </a:p>
          </p:txBody>
        </p:sp>
      </p:grpSp>
      <p:grpSp>
        <p:nvGrpSpPr>
          <p:cNvPr id="17" name="Gruppo 16"/>
          <p:cNvGrpSpPr/>
          <p:nvPr/>
        </p:nvGrpSpPr>
        <p:grpSpPr>
          <a:xfrm>
            <a:off x="593088" y="4693530"/>
            <a:ext cx="7723328" cy="1111734"/>
            <a:chOff x="593088" y="4509120"/>
            <a:chExt cx="7723328" cy="1111734"/>
          </a:xfrm>
        </p:grpSpPr>
        <p:sp>
          <p:nvSpPr>
            <p:cNvPr id="2051" name="Rectangle 3"/>
            <p:cNvSpPr>
              <a:spLocks noChangeArrowheads="1"/>
            </p:cNvSpPr>
            <p:nvPr/>
          </p:nvSpPr>
          <p:spPr bwMode="auto">
            <a:xfrm>
              <a:off x="2546384" y="4789021"/>
              <a:ext cx="3669847" cy="523220"/>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smtClean="0">
                  <a:solidFill>
                    <a:schemeClr val="tx2"/>
                  </a:solidFill>
                </a:rPr>
                <a:t>Fissure </a:t>
              </a:r>
              <a:r>
                <a:rPr lang="en-US" sz="1400" dirty="0">
                  <a:solidFill>
                    <a:schemeClr val="tx2"/>
                  </a:solidFill>
                </a:rPr>
                <a:t>of the palate, which can affect the soft and hard palate, or only the soft palate</a:t>
              </a:r>
              <a:r>
                <a:rPr lang="en-US" sz="1400" dirty="0" smtClean="0">
                  <a:solidFill>
                    <a:schemeClr val="tx2"/>
                  </a:solidFill>
                </a:rPr>
                <a:t>.</a:t>
              </a:r>
              <a:endParaRPr lang="en-US" sz="1400" dirty="0">
                <a:solidFill>
                  <a:schemeClr val="tx2"/>
                </a:solidFill>
              </a:endParaRPr>
            </a:p>
          </p:txBody>
        </p:sp>
        <p:pic>
          <p:nvPicPr>
            <p:cNvPr id="1026" name="Picture 2"/>
            <p:cNvPicPr>
              <a:picLocks noChangeAspect="1" noChangeArrowheads="1"/>
            </p:cNvPicPr>
            <p:nvPr/>
          </p:nvPicPr>
          <p:blipFill>
            <a:blip r:embed="rId5" cstate="print"/>
            <a:srcRect/>
            <a:stretch>
              <a:fillRect/>
            </a:stretch>
          </p:blipFill>
          <p:spPr bwMode="auto">
            <a:xfrm>
              <a:off x="6548759" y="4509120"/>
              <a:ext cx="1767657" cy="1111734"/>
            </a:xfrm>
            <a:prstGeom prst="rect">
              <a:avLst/>
            </a:prstGeom>
            <a:noFill/>
            <a:ln w="9525">
              <a:solidFill>
                <a:srgbClr val="002060"/>
              </a:solidFill>
              <a:miter lim="800000"/>
              <a:headEnd/>
              <a:tailEnd/>
            </a:ln>
          </p:spPr>
        </p:pic>
        <p:sp>
          <p:nvSpPr>
            <p:cNvPr id="12" name="Rectangle 5"/>
            <p:cNvSpPr>
              <a:spLocks noChangeArrowheads="1"/>
            </p:cNvSpPr>
            <p:nvPr/>
          </p:nvSpPr>
          <p:spPr bwMode="auto">
            <a:xfrm>
              <a:off x="593088" y="4869160"/>
              <a:ext cx="1800200" cy="307777"/>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400" b="1" dirty="0" smtClean="0">
                  <a:solidFill>
                    <a:schemeClr val="tx2"/>
                  </a:solidFill>
                </a:rPr>
                <a:t>Cleft Palate Only</a:t>
              </a:r>
            </a:p>
          </p:txBody>
        </p:sp>
      </p:grpSp>
      <p:sp>
        <p:nvSpPr>
          <p:cNvPr id="18" name="Text Box 9"/>
          <p:cNvSpPr txBox="1">
            <a:spLocks noChangeArrowheads="1"/>
          </p:cNvSpPr>
          <p:nvPr/>
        </p:nvSpPr>
        <p:spPr bwMode="auto">
          <a:xfrm>
            <a:off x="184731" y="6419002"/>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7</a:t>
            </a:fld>
            <a:endParaRPr lang="en-US" sz="1000" dirty="0">
              <a:solidFill>
                <a:schemeClr val="tx2"/>
              </a:solidFill>
              <a:latin typeface="Calibri" pitchFamily="34" charset="0"/>
              <a:cs typeface="+mn-cs"/>
            </a:endParaRPr>
          </a:p>
        </p:txBody>
      </p:sp>
      <p:sp>
        <p:nvSpPr>
          <p:cNvPr id="3" name="Rectangle 2"/>
          <p:cNvSpPr/>
          <p:nvPr/>
        </p:nvSpPr>
        <p:spPr>
          <a:xfrm>
            <a:off x="388403" y="1003270"/>
            <a:ext cx="8463731" cy="707886"/>
          </a:xfrm>
          <a:prstGeom prst="rect">
            <a:avLst/>
          </a:prstGeom>
        </p:spPr>
        <p:txBody>
          <a:bodyPr wrap="square">
            <a:spAutoFit/>
          </a:bodyPr>
          <a:lstStyle/>
          <a:p>
            <a:r>
              <a:rPr lang="en-US" sz="2000" dirty="0">
                <a:solidFill>
                  <a:schemeClr val="tx2"/>
                </a:solidFill>
              </a:rPr>
              <a:t>This presentation will focus on cleft </a:t>
            </a:r>
            <a:r>
              <a:rPr lang="en-US" sz="2000" dirty="0" smtClean="0">
                <a:solidFill>
                  <a:schemeClr val="tx2"/>
                </a:solidFill>
              </a:rPr>
              <a:t>lip only, cleft lip and palate, and </a:t>
            </a:r>
            <a:r>
              <a:rPr lang="en-US" sz="2000" dirty="0">
                <a:solidFill>
                  <a:schemeClr val="tx2"/>
                </a:solidFill>
              </a:rPr>
              <a:t>cleft </a:t>
            </a:r>
            <a:r>
              <a:rPr lang="en-US" sz="2000" dirty="0" smtClean="0">
                <a:solidFill>
                  <a:schemeClr val="tx2"/>
                </a:solidFill>
              </a:rPr>
              <a:t>palate only.</a:t>
            </a:r>
            <a:endParaRPr lang="en-US" sz="2000" dirty="0">
              <a:solidFill>
                <a:schemeClr val="tx2"/>
              </a:solidFill>
            </a:endParaRPr>
          </a:p>
        </p:txBody>
      </p:sp>
    </p:spTree>
    <p:extLst>
      <p:ext uri="{BB962C8B-B14F-4D97-AF65-F5344CB8AC3E}">
        <p14:creationId xmlns:p14="http://schemas.microsoft.com/office/powerpoint/2010/main" val="6071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edg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edge">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137" y="44624"/>
            <a:ext cx="8229600" cy="778098"/>
          </a:xfrm>
        </p:spPr>
        <p:txBody>
          <a:bodyPr>
            <a:normAutofit/>
          </a:bodyPr>
          <a:lstStyle/>
          <a:p>
            <a:r>
              <a:rPr lang="en-US" sz="2800" b="1" dirty="0" smtClean="0">
                <a:solidFill>
                  <a:schemeClr val="tx2"/>
                </a:solidFill>
              </a:rPr>
              <a:t>Selected Epidemiologic Features of Orofacial Clefts</a:t>
            </a:r>
            <a:endParaRPr lang="en-US" sz="2800" b="1" dirty="0">
              <a:solidFill>
                <a:schemeClr val="tx2"/>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909825127"/>
              </p:ext>
            </p:extLst>
          </p:nvPr>
        </p:nvGraphicFramePr>
        <p:xfrm>
          <a:off x="228599" y="980728"/>
          <a:ext cx="8519866" cy="5256585"/>
        </p:xfrm>
        <a:graphic>
          <a:graphicData uri="http://schemas.openxmlformats.org/drawingml/2006/table">
            <a:tbl>
              <a:tblPr firstRow="1" bandRow="1">
                <a:tableStyleId>{5C22544A-7EE6-4342-B048-85BDC9FD1C3A}</a:tableStyleId>
              </a:tblPr>
              <a:tblGrid>
                <a:gridCol w="1522223"/>
                <a:gridCol w="6997643"/>
              </a:tblGrid>
              <a:tr h="459273">
                <a:tc>
                  <a:txBody>
                    <a:bodyPr/>
                    <a:lstStyle/>
                    <a:p>
                      <a:pPr algn="l" fontAlgn="ctr"/>
                      <a:r>
                        <a:rPr lang="en-US" sz="2500" b="1" i="0" u="none" strike="noStrike" noProof="0" dirty="0" smtClean="0">
                          <a:solidFill>
                            <a:schemeClr val="bg1"/>
                          </a:solidFill>
                          <a:latin typeface="Calibri"/>
                        </a:rPr>
                        <a:t>Feature</a:t>
                      </a:r>
                      <a:endParaRPr lang="en-US" sz="2500" b="1" i="0" u="none" strike="noStrike" noProof="0" dirty="0">
                        <a:solidFill>
                          <a:schemeClr val="bg1"/>
                        </a:solidFill>
                        <a:latin typeface="Calibri"/>
                      </a:endParaRPr>
                    </a:p>
                  </a:txBody>
                  <a:tcPr marL="9525" marR="9525" marT="9525" marB="0" anchor="ctr"/>
                </a:tc>
                <a:tc>
                  <a:txBody>
                    <a:bodyPr/>
                    <a:lstStyle/>
                    <a:p>
                      <a:pPr algn="l" fontAlgn="ctr"/>
                      <a:r>
                        <a:rPr lang="en-US" sz="2500" b="1" i="0" u="none" strike="noStrike" baseline="0" noProof="0" dirty="0" smtClean="0">
                          <a:solidFill>
                            <a:schemeClr val="bg1"/>
                          </a:solidFill>
                          <a:latin typeface="Calibri"/>
                        </a:rPr>
                        <a:t>Typical Findings</a:t>
                      </a:r>
                      <a:endParaRPr lang="en-US" sz="2500" b="1" i="0" u="none" strike="noStrike" noProof="0" dirty="0">
                        <a:solidFill>
                          <a:schemeClr val="bg1"/>
                        </a:solidFill>
                        <a:latin typeface="Calibri"/>
                      </a:endParaRPr>
                    </a:p>
                  </a:txBody>
                  <a:tcPr marL="9525" marR="9525" marT="9525" marB="0" anchor="ctr"/>
                </a:tc>
              </a:tr>
              <a:tr h="1610155">
                <a:tc>
                  <a:txBody>
                    <a:bodyPr/>
                    <a:lstStyle/>
                    <a:p>
                      <a:pPr algn="l" fontAlgn="ctr"/>
                      <a:r>
                        <a:rPr lang="en-US" sz="1700" b="0" i="0" u="none" strike="noStrike" noProof="0" dirty="0" smtClean="0">
                          <a:solidFill>
                            <a:srgbClr val="000000"/>
                          </a:solidFill>
                          <a:latin typeface="+mj-lt"/>
                        </a:rPr>
                        <a:t>Prevalence</a:t>
                      </a:r>
                      <a:endParaRPr lang="en-US" sz="1700" b="0" i="0" u="none" strike="noStrike" noProof="0" dirty="0">
                        <a:solidFill>
                          <a:srgbClr val="000000"/>
                        </a:solidFill>
                        <a:latin typeface="+mj-lt"/>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000000"/>
                          </a:solidFill>
                          <a:latin typeface="+mj-lt"/>
                        </a:rPr>
                        <a:t>Affects</a:t>
                      </a:r>
                      <a:r>
                        <a:rPr lang="en-US" sz="1700" baseline="0" dirty="0" smtClean="0">
                          <a:solidFill>
                            <a:srgbClr val="000000"/>
                          </a:solidFill>
                          <a:latin typeface="+mj-lt"/>
                        </a:rPr>
                        <a:t> an estimated 185,000 births per year worldwide*</a:t>
                      </a:r>
                      <a:endParaRPr lang="en-US" sz="1700" dirty="0" smtClean="0">
                        <a:solidFill>
                          <a:srgbClr val="000000"/>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000000"/>
                          </a:solidFill>
                          <a:latin typeface="+mj-lt"/>
                        </a:rPr>
                        <a:t>Cleft lip only</a:t>
                      </a:r>
                      <a:r>
                        <a:rPr lang="en-US" sz="1700" noProof="0" dirty="0" smtClean="0">
                          <a:solidFill>
                            <a:srgbClr val="000000"/>
                          </a:solidFill>
                          <a:latin typeface="+mj-lt"/>
                          <a:sym typeface="Symbol"/>
                        </a:rPr>
                        <a:t>   3.3</a:t>
                      </a:r>
                      <a:r>
                        <a:rPr lang="en-US" sz="1700" baseline="0" noProof="0" dirty="0" smtClean="0">
                          <a:solidFill>
                            <a:srgbClr val="000000"/>
                          </a:solidFill>
                          <a:latin typeface="+mj-lt"/>
                          <a:sym typeface="Symbol"/>
                        </a:rPr>
                        <a:t> per 10,000</a:t>
                      </a:r>
                      <a:r>
                        <a:rPr lang="en-US" sz="1700" noProof="0" dirty="0" smtClean="0">
                          <a:solidFill>
                            <a:srgbClr val="000000"/>
                          </a:solidFill>
                          <a:latin typeface="+mj-lt"/>
                          <a:sym typeface="Symbo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000000"/>
                          </a:solidFill>
                          <a:latin typeface="+mj-lt"/>
                        </a:rPr>
                        <a:t>Cleft lip and palate</a:t>
                      </a:r>
                      <a:r>
                        <a:rPr lang="en-US" sz="1700" noProof="0" dirty="0" smtClean="0">
                          <a:solidFill>
                            <a:srgbClr val="000000"/>
                          </a:solidFill>
                          <a:latin typeface="+mj-lt"/>
                          <a:sym typeface="Symbol"/>
                        </a:rPr>
                        <a:t>   6.7</a:t>
                      </a:r>
                      <a:r>
                        <a:rPr lang="en-US" sz="1700" baseline="0" noProof="0" dirty="0" smtClean="0">
                          <a:solidFill>
                            <a:srgbClr val="000000"/>
                          </a:solidFill>
                          <a:latin typeface="+mj-lt"/>
                          <a:sym typeface="Symbol"/>
                        </a:rPr>
                        <a:t> per 10,000***</a:t>
                      </a:r>
                    </a:p>
                    <a:p>
                      <a:r>
                        <a:rPr lang="en-US" sz="1700" dirty="0" smtClean="0">
                          <a:solidFill>
                            <a:srgbClr val="000000"/>
                          </a:solidFill>
                          <a:latin typeface="+mj-lt"/>
                        </a:rPr>
                        <a:t>Cleft palate only</a:t>
                      </a:r>
                      <a:r>
                        <a:rPr lang="en-US" sz="1700" baseline="0" noProof="0" dirty="0" smtClean="0">
                          <a:solidFill>
                            <a:srgbClr val="000000"/>
                          </a:solidFill>
                          <a:latin typeface="+mj-lt"/>
                          <a:sym typeface="Symbol"/>
                        </a:rPr>
                        <a:t> </a:t>
                      </a:r>
                      <a:r>
                        <a:rPr lang="en-US" sz="1700" noProof="0" dirty="0" smtClean="0">
                          <a:solidFill>
                            <a:srgbClr val="000000"/>
                          </a:solidFill>
                          <a:latin typeface="+mj-lt"/>
                          <a:sym typeface="Symbol"/>
                        </a:rPr>
                        <a:t> 5.0</a:t>
                      </a:r>
                      <a:r>
                        <a:rPr lang="en-US" sz="1700" baseline="0" noProof="0" dirty="0" smtClean="0">
                          <a:solidFill>
                            <a:srgbClr val="000000"/>
                          </a:solidFill>
                          <a:latin typeface="+mj-lt"/>
                          <a:sym typeface="Symbol"/>
                        </a:rPr>
                        <a:t> per </a:t>
                      </a:r>
                      <a:r>
                        <a:rPr lang="en-US" sz="1700" noProof="0" dirty="0" smtClean="0">
                          <a:solidFill>
                            <a:srgbClr val="000000"/>
                          </a:solidFill>
                          <a:latin typeface="+mj-lt"/>
                          <a:sym typeface="Symbol"/>
                        </a:rPr>
                        <a:t>10,000***</a:t>
                      </a:r>
                      <a:r>
                        <a:rPr lang="en-US" sz="1700" baseline="0" noProof="0" dirty="0" smtClean="0">
                          <a:solidFill>
                            <a:srgbClr val="000000"/>
                          </a:solidFill>
                          <a:latin typeface="+mj-lt"/>
                          <a:sym typeface="Symbol"/>
                        </a:rPr>
                        <a:t> </a:t>
                      </a:r>
                    </a:p>
                    <a:p>
                      <a:r>
                        <a:rPr lang="en-US" sz="1700" baseline="0" noProof="0" dirty="0" smtClean="0">
                          <a:solidFill>
                            <a:srgbClr val="000000"/>
                          </a:solidFill>
                          <a:latin typeface="+mj-lt"/>
                          <a:sym typeface="Symbol"/>
                        </a:rPr>
                        <a:t>Total orofacial clefts </a:t>
                      </a:r>
                      <a:r>
                        <a:rPr lang="en-US" sz="1700" noProof="0" dirty="0" smtClean="0">
                          <a:solidFill>
                            <a:srgbClr val="000000"/>
                          </a:solidFill>
                          <a:latin typeface="+mj-lt"/>
                          <a:sym typeface="Symbol"/>
                        </a:rPr>
                        <a:t> 15.0 per 10,000</a:t>
                      </a:r>
                      <a:r>
                        <a:rPr lang="en-US" sz="1700" baseline="0" noProof="0" dirty="0">
                          <a:solidFill>
                            <a:srgbClr val="000000"/>
                          </a:solidFill>
                          <a:latin typeface="+mj-lt"/>
                          <a:sym typeface="Symbol"/>
                        </a:rPr>
                        <a:t> </a:t>
                      </a:r>
                      <a:endParaRPr lang="en-US" sz="1700" noProof="0" dirty="0" smtClean="0">
                        <a:solidFill>
                          <a:srgbClr val="000000"/>
                        </a:solidFill>
                        <a:latin typeface="+mj-lt"/>
                        <a:sym typeface="Symbol"/>
                      </a:endParaRPr>
                    </a:p>
                  </a:txBody>
                  <a:tcPr/>
                </a:tc>
              </a:tr>
              <a:tr h="1409427">
                <a:tc>
                  <a:txBody>
                    <a:bodyPr/>
                    <a:lstStyle/>
                    <a:p>
                      <a:pPr algn="l" fontAlgn="ctr"/>
                      <a:r>
                        <a:rPr lang="en-US" sz="1700" b="0" i="0" u="none" strike="noStrike" noProof="0" dirty="0" smtClean="0">
                          <a:solidFill>
                            <a:srgbClr val="000000"/>
                          </a:solidFill>
                          <a:latin typeface="+mj-lt"/>
                        </a:rPr>
                        <a:t>Variability of prevalence***</a:t>
                      </a:r>
                      <a:endParaRPr lang="en-US" sz="1700" b="0" i="0" u="none" strike="noStrike" noProof="0" dirty="0">
                        <a:solidFill>
                          <a:srgbClr val="000000"/>
                        </a:solidFill>
                        <a:latin typeface="+mj-lt"/>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700" b="0" i="0" u="none" strike="noStrike" noProof="0" dirty="0" smtClean="0">
                          <a:solidFill>
                            <a:srgbClr val="000000"/>
                          </a:solidFill>
                          <a:latin typeface="+mj-lt"/>
                        </a:rPr>
                        <a:t> Varies among populations</a:t>
                      </a:r>
                      <a:r>
                        <a:rPr lang="en-US" sz="1700" b="0" i="0" u="none" strike="noStrike" baseline="0" noProof="0" dirty="0" smtClean="0">
                          <a:solidFill>
                            <a:srgbClr val="000000"/>
                          </a:solidFill>
                          <a:latin typeface="+mj-lt"/>
                        </a:rPr>
                        <a:t> and race/ethnic groups</a:t>
                      </a:r>
                    </a:p>
                    <a:p>
                      <a:pPr marL="0" marR="0" indent="0" algn="l" defTabSz="914400" rtl="0" eaLnBrk="1" fontAlgn="ctr" latinLnBrk="0" hangingPunct="1">
                        <a:lnSpc>
                          <a:spcPct val="100000"/>
                        </a:lnSpc>
                        <a:spcBef>
                          <a:spcPts val="0"/>
                        </a:spcBef>
                        <a:spcAft>
                          <a:spcPts val="0"/>
                        </a:spcAft>
                        <a:buClrTx/>
                        <a:buSzTx/>
                        <a:buFontTx/>
                        <a:buNone/>
                        <a:tabLst/>
                        <a:defRPr/>
                      </a:pPr>
                      <a:r>
                        <a:rPr lang="en-US" sz="1700" dirty="0" smtClean="0">
                          <a:solidFill>
                            <a:srgbClr val="000000"/>
                          </a:solidFill>
                          <a:latin typeface="+mj-lt"/>
                        </a:rPr>
                        <a:t> Cleft lip only</a:t>
                      </a:r>
                      <a:r>
                        <a:rPr lang="en-US" sz="1700" noProof="0" dirty="0" smtClean="0">
                          <a:solidFill>
                            <a:srgbClr val="000000"/>
                          </a:solidFill>
                          <a:latin typeface="+mj-lt"/>
                          <a:sym typeface="Symbol"/>
                        </a:rPr>
                        <a:t> </a:t>
                      </a:r>
                      <a:r>
                        <a:rPr lang="en-US" sz="1700" baseline="0" noProof="0" dirty="0" smtClean="0">
                          <a:solidFill>
                            <a:srgbClr val="000000"/>
                          </a:solidFill>
                          <a:latin typeface="+mj-lt"/>
                          <a:sym typeface="Symbol"/>
                        </a:rPr>
                        <a:t> or </a:t>
                      </a:r>
                      <a:r>
                        <a:rPr lang="en-US" sz="1700" dirty="0" smtClean="0">
                          <a:solidFill>
                            <a:srgbClr val="000000"/>
                          </a:solidFill>
                          <a:latin typeface="+mj-lt"/>
                        </a:rPr>
                        <a:t>cleft lip and palate</a:t>
                      </a:r>
                      <a:r>
                        <a:rPr lang="en-US" sz="1700" noProof="0" dirty="0" smtClean="0">
                          <a:solidFill>
                            <a:srgbClr val="000000"/>
                          </a:solidFill>
                          <a:latin typeface="+mj-lt"/>
                          <a:sym typeface="Symbol"/>
                        </a:rPr>
                        <a:t> </a:t>
                      </a:r>
                      <a:r>
                        <a:rPr lang="en-US" sz="1700" baseline="0" noProof="0" dirty="0" smtClean="0">
                          <a:solidFill>
                            <a:srgbClr val="000000"/>
                          </a:solidFill>
                          <a:latin typeface="+mj-lt"/>
                          <a:sym typeface="Symbol"/>
                        </a:rPr>
                        <a:t>: Japan 21 </a:t>
                      </a:r>
                      <a:r>
                        <a:rPr lang="en-US" sz="1700" kern="1200" baseline="0" noProof="0" dirty="0" smtClean="0">
                          <a:solidFill>
                            <a:srgbClr val="000000"/>
                          </a:solidFill>
                          <a:latin typeface="+mn-lt"/>
                          <a:ea typeface="+mn-ea"/>
                          <a:cs typeface="+mn-cs"/>
                          <a:sym typeface="Symbol"/>
                        </a:rPr>
                        <a:t>per 10,000; </a:t>
                      </a:r>
                      <a:r>
                        <a:rPr lang="en-US" sz="1700" baseline="0" noProof="0" dirty="0" smtClean="0">
                          <a:solidFill>
                            <a:srgbClr val="000000"/>
                          </a:solidFill>
                          <a:latin typeface="+mj-lt"/>
                          <a:sym typeface="Symbol"/>
                        </a:rPr>
                        <a:t>Norway 13.26 </a:t>
                      </a:r>
                      <a:r>
                        <a:rPr lang="en-US" sz="1700" kern="1200" baseline="0" noProof="0" dirty="0" smtClean="0">
                          <a:solidFill>
                            <a:srgbClr val="000000"/>
                          </a:solidFill>
                          <a:latin typeface="+mn-lt"/>
                          <a:ea typeface="+mn-ea"/>
                          <a:cs typeface="+mn-cs"/>
                          <a:sym typeface="Symbol"/>
                        </a:rPr>
                        <a:t>per  </a:t>
                      </a:r>
                      <a:br>
                        <a:rPr lang="en-US" sz="1700" kern="1200" baseline="0" noProof="0" dirty="0" smtClean="0">
                          <a:solidFill>
                            <a:srgbClr val="000000"/>
                          </a:solidFill>
                          <a:latin typeface="+mn-lt"/>
                          <a:ea typeface="+mn-ea"/>
                          <a:cs typeface="+mn-cs"/>
                          <a:sym typeface="Symbol"/>
                        </a:rPr>
                      </a:br>
                      <a:r>
                        <a:rPr lang="en-US" sz="1700" kern="1200" baseline="0" noProof="0" dirty="0" smtClean="0">
                          <a:solidFill>
                            <a:srgbClr val="000000"/>
                          </a:solidFill>
                          <a:latin typeface="+mn-lt"/>
                          <a:ea typeface="+mn-ea"/>
                          <a:cs typeface="+mn-cs"/>
                          <a:sym typeface="Symbol"/>
                        </a:rPr>
                        <a:t> 10,000; </a:t>
                      </a:r>
                      <a:r>
                        <a:rPr lang="en-US" sz="1700" baseline="0" noProof="0" dirty="0" smtClean="0">
                          <a:solidFill>
                            <a:srgbClr val="000000"/>
                          </a:solidFill>
                          <a:latin typeface="+mj-lt"/>
                          <a:sym typeface="Symbol"/>
                        </a:rPr>
                        <a:t>China 13.49 per 10,000</a:t>
                      </a:r>
                    </a:p>
                    <a:p>
                      <a:pPr marL="0" marR="0" indent="0" algn="l" defTabSz="914400" rtl="0" eaLnBrk="1" fontAlgn="ctr" latinLnBrk="0" hangingPunct="1">
                        <a:lnSpc>
                          <a:spcPct val="100000"/>
                        </a:lnSpc>
                        <a:spcBef>
                          <a:spcPts val="0"/>
                        </a:spcBef>
                        <a:spcAft>
                          <a:spcPts val="0"/>
                        </a:spcAft>
                        <a:buClrTx/>
                        <a:buSzTx/>
                        <a:buFontTx/>
                        <a:buNone/>
                        <a:tabLst/>
                        <a:defRPr/>
                      </a:pPr>
                      <a:r>
                        <a:rPr lang="en-US" sz="1700" dirty="0" smtClean="0">
                          <a:solidFill>
                            <a:srgbClr val="000000"/>
                          </a:solidFill>
                          <a:latin typeface="+mj-lt"/>
                        </a:rPr>
                        <a:t> Cleft palate only</a:t>
                      </a:r>
                      <a:r>
                        <a:rPr lang="en-US" sz="1700" baseline="0" noProof="0" dirty="0" smtClean="0">
                          <a:solidFill>
                            <a:srgbClr val="000000"/>
                          </a:solidFill>
                          <a:latin typeface="+mj-lt"/>
                          <a:sym typeface="Symbol"/>
                        </a:rPr>
                        <a:t> : Malta 16 </a:t>
                      </a:r>
                      <a:r>
                        <a:rPr lang="en-US" sz="1700" kern="1200" baseline="0" noProof="0" dirty="0" smtClean="0">
                          <a:solidFill>
                            <a:srgbClr val="000000"/>
                          </a:solidFill>
                          <a:latin typeface="+mn-lt"/>
                          <a:ea typeface="+mn-ea"/>
                          <a:cs typeface="+mn-cs"/>
                          <a:sym typeface="Symbol"/>
                        </a:rPr>
                        <a:t>per 10,000; </a:t>
                      </a:r>
                      <a:r>
                        <a:rPr lang="en-US" sz="1700" baseline="0" noProof="0" dirty="0" smtClean="0">
                          <a:solidFill>
                            <a:srgbClr val="000000"/>
                          </a:solidFill>
                          <a:latin typeface="+mj-lt"/>
                          <a:sym typeface="Symbol"/>
                        </a:rPr>
                        <a:t>Finland 14 per 10,000</a:t>
                      </a:r>
                      <a:endParaRPr lang="en-US" sz="1700" b="0" i="0" u="none" strike="noStrike" baseline="0" noProof="0" dirty="0" smtClean="0">
                        <a:solidFill>
                          <a:srgbClr val="000000"/>
                        </a:solidFill>
                        <a:latin typeface="+mj-lt"/>
                      </a:endParaRPr>
                    </a:p>
                  </a:txBody>
                  <a:tcPr marL="9525" marR="9525" marT="9525" marB="0" anchor="ctr"/>
                </a:tc>
              </a:tr>
              <a:tr h="1777730">
                <a:tc>
                  <a:txBody>
                    <a:bodyPr/>
                    <a:lstStyle/>
                    <a:p>
                      <a:r>
                        <a:rPr lang="en-US" sz="1700" noProof="0" dirty="0" smtClean="0">
                          <a:solidFill>
                            <a:srgbClr val="000000"/>
                          </a:solidFill>
                          <a:latin typeface="+mj-lt"/>
                        </a:rPr>
                        <a:t>Associations</a:t>
                      </a:r>
                    </a:p>
                    <a:p>
                      <a:r>
                        <a:rPr lang="en-US" sz="1700" noProof="0" dirty="0" smtClean="0">
                          <a:solidFill>
                            <a:srgbClr val="000000"/>
                          </a:solidFill>
                          <a:latin typeface="+mj-lt"/>
                        </a:rPr>
                        <a:t>****</a:t>
                      </a:r>
                      <a:endParaRPr lang="en-US" sz="1700" noProof="0" dirty="0">
                        <a:solidFill>
                          <a:srgbClr val="000000"/>
                        </a:solidFill>
                        <a:latin typeface="+mj-lt"/>
                      </a:endParaRPr>
                    </a:p>
                  </a:txBody>
                  <a:tcPr/>
                </a:tc>
                <a:tc>
                  <a:txBody>
                    <a:bodyPr/>
                    <a:lstStyle/>
                    <a:p>
                      <a:pPr marL="0" indent="0">
                        <a:buNone/>
                      </a:pPr>
                      <a:r>
                        <a:rPr lang="en-US" sz="1700" dirty="0" smtClean="0">
                          <a:solidFill>
                            <a:srgbClr val="000000"/>
                          </a:solidFill>
                          <a:latin typeface="+mj-lt"/>
                        </a:rPr>
                        <a:t>Orofacial clefts </a:t>
                      </a:r>
                      <a:r>
                        <a:rPr lang="en-US" sz="1700" baseline="0" noProof="0" dirty="0" smtClean="0">
                          <a:solidFill>
                            <a:srgbClr val="000000"/>
                          </a:solidFill>
                          <a:latin typeface="+mj-lt"/>
                        </a:rPr>
                        <a:t>may be isolated or associated with other birth defects</a:t>
                      </a:r>
                      <a:endParaRPr lang="en-US" sz="1700" strike="sngStrike" baseline="0" noProof="0" dirty="0" smtClean="0">
                        <a:solidFill>
                          <a:srgbClr val="000000"/>
                        </a:solidFill>
                        <a:latin typeface="+mj-lt"/>
                      </a:endParaRPr>
                    </a:p>
                    <a:p>
                      <a:pPr marL="285750" indent="-285750">
                        <a:buFont typeface="Arial" panose="020B0604020202020204" pitchFamily="34" charset="0"/>
                        <a:buChar char="•"/>
                      </a:pPr>
                      <a:r>
                        <a:rPr lang="en-US" sz="1700" baseline="0" noProof="0" dirty="0" smtClean="0">
                          <a:solidFill>
                            <a:srgbClr val="000000"/>
                          </a:solidFill>
                          <a:latin typeface="+mj-lt"/>
                        </a:rPr>
                        <a:t>25-30% of cleft lip and cleft lip and palate are associated with other defects (~half are due to syndromes); more common in bilateral cases</a:t>
                      </a:r>
                    </a:p>
                    <a:p>
                      <a:pPr marL="285750" indent="-285750">
                        <a:buFont typeface="Arial" panose="020B0604020202020204" pitchFamily="34" charset="0"/>
                        <a:buChar char="•"/>
                      </a:pPr>
                      <a:r>
                        <a:rPr lang="en-US" sz="1700" noProof="0" dirty="0" smtClean="0">
                          <a:solidFill>
                            <a:srgbClr val="000000"/>
                          </a:solidFill>
                          <a:latin typeface="+mj-lt"/>
                          <a:sym typeface="Symbol"/>
                        </a:rPr>
                        <a:t>estimated 25-50% cleft</a:t>
                      </a:r>
                      <a:r>
                        <a:rPr lang="en-US" sz="1700" baseline="0" dirty="0" smtClean="0">
                          <a:solidFill>
                            <a:srgbClr val="000000"/>
                          </a:solidFill>
                          <a:latin typeface="+mj-lt"/>
                        </a:rPr>
                        <a:t> palate only</a:t>
                      </a:r>
                      <a:r>
                        <a:rPr lang="en-US" sz="1700" baseline="0" noProof="0" dirty="0" smtClean="0">
                          <a:solidFill>
                            <a:srgbClr val="000000"/>
                          </a:solidFill>
                          <a:latin typeface="+mj-lt"/>
                        </a:rPr>
                        <a:t>  are associated with other defects </a:t>
                      </a:r>
                      <a:endParaRPr lang="en-US" sz="1700" noProof="0" dirty="0" smtClean="0">
                        <a:solidFill>
                          <a:srgbClr val="000000"/>
                        </a:solidFill>
                        <a:latin typeface="+mj-lt"/>
                      </a:endParaRPr>
                    </a:p>
                  </a:txBody>
                  <a:tcPr/>
                </a:tc>
              </a:tr>
            </a:tbl>
          </a:graphicData>
        </a:graphic>
      </p:graphicFrame>
      <p:sp>
        <p:nvSpPr>
          <p:cNvPr id="6" name="Text Box 9"/>
          <p:cNvSpPr txBox="1">
            <a:spLocks noChangeArrowheads="1"/>
          </p:cNvSpPr>
          <p:nvPr/>
        </p:nvSpPr>
        <p:spPr bwMode="auto">
          <a:xfrm>
            <a:off x="228600" y="6453336"/>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err="1" smtClean="0">
                <a:solidFill>
                  <a:schemeClr val="tx2"/>
                </a:solidFill>
                <a:latin typeface="Calibri" pitchFamily="34" charset="0"/>
              </a:rPr>
              <a:t>Orofacial</a:t>
            </a:r>
            <a:r>
              <a:rPr lang="en-US" sz="1100" b="1" dirty="0" smtClean="0">
                <a:solidFill>
                  <a:schemeClr val="tx2"/>
                </a:solidFill>
                <a:latin typeface="Calibri" pitchFamily="34" charset="0"/>
              </a:rPr>
              <a:t> Clefts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8</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3183005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55" y="188640"/>
            <a:ext cx="9433048" cy="778098"/>
          </a:xfrm>
        </p:spPr>
        <p:txBody>
          <a:bodyPr>
            <a:noAutofit/>
          </a:bodyPr>
          <a:lstStyle/>
          <a:p>
            <a:r>
              <a:rPr lang="en-US" sz="3200" b="1" dirty="0" smtClean="0">
                <a:solidFill>
                  <a:schemeClr val="tx2"/>
                </a:solidFill>
              </a:rPr>
              <a:t>Prevalence </a:t>
            </a:r>
            <a:r>
              <a:rPr lang="en-US" sz="3200" b="1" dirty="0">
                <a:solidFill>
                  <a:schemeClr val="tx2"/>
                </a:solidFill>
              </a:rPr>
              <a:t>of CL±P by </a:t>
            </a:r>
            <a:r>
              <a:rPr lang="en-US" sz="3200" b="1" dirty="0" smtClean="0">
                <a:solidFill>
                  <a:schemeClr val="tx2"/>
                </a:solidFill>
              </a:rPr>
              <a:t>Geographic Area </a:t>
            </a:r>
            <a:br>
              <a:rPr lang="en-US" sz="3200" b="1" dirty="0" smtClean="0">
                <a:solidFill>
                  <a:schemeClr val="tx2"/>
                </a:solidFill>
              </a:rPr>
            </a:br>
            <a:r>
              <a:rPr lang="en-US" sz="3200" b="1" dirty="0" smtClean="0">
                <a:solidFill>
                  <a:schemeClr val="tx2"/>
                </a:solidFill>
              </a:rPr>
              <a:t>(</a:t>
            </a:r>
            <a:r>
              <a:rPr lang="en-US" sz="3200" b="1" dirty="0">
                <a:solidFill>
                  <a:schemeClr val="tx2"/>
                </a:solidFill>
              </a:rPr>
              <a:t>per 10,000</a:t>
            </a:r>
            <a:r>
              <a:rPr lang="en-US" sz="3200" b="1" dirty="0" smtClean="0">
                <a:solidFill>
                  <a:schemeClr val="tx2"/>
                </a:solidFill>
              </a:rPr>
              <a:t>)</a:t>
            </a:r>
            <a:endParaRPr lang="en-US" sz="3200" b="1"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87801"/>
            <a:ext cx="7587171" cy="442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6047285"/>
            <a:ext cx="8587031" cy="738664"/>
          </a:xfrm>
          <a:prstGeom prst="rect">
            <a:avLst/>
          </a:prstGeom>
          <a:noFill/>
        </p:spPr>
        <p:txBody>
          <a:bodyPr wrap="none" rtlCol="0">
            <a:spAutoFit/>
          </a:bodyPr>
          <a:lstStyle/>
          <a:p>
            <a:pPr>
              <a:defRPr/>
            </a:pPr>
            <a:r>
              <a:rPr lang="en-US" sz="1200" dirty="0">
                <a:solidFill>
                  <a:schemeClr val="tx2"/>
                </a:solidFill>
              </a:rPr>
              <a:t>Source: 2010_ Cleft Palate-Craniofacial Journal, January 2011 Vol 48 No 1. Prevalence at Birth of Cleft Lip With or Without Cleft Palate: </a:t>
            </a:r>
            <a:endParaRPr lang="en-US" sz="1200" dirty="0" smtClean="0">
              <a:solidFill>
                <a:schemeClr val="tx2"/>
              </a:solidFill>
            </a:endParaRPr>
          </a:p>
          <a:p>
            <a:pPr>
              <a:defRPr/>
            </a:pPr>
            <a:r>
              <a:rPr lang="en-US" sz="1200" dirty="0" smtClean="0">
                <a:solidFill>
                  <a:schemeClr val="tx2"/>
                </a:solidFill>
              </a:rPr>
              <a:t>Data </a:t>
            </a:r>
            <a:r>
              <a:rPr lang="en-US" sz="1200" dirty="0">
                <a:solidFill>
                  <a:schemeClr val="tx2"/>
                </a:solidFill>
              </a:rPr>
              <a:t>From the International Perinatal Database of Typical Oral Clefts (IPDTOC</a:t>
            </a:r>
            <a:r>
              <a:rPr lang="en-US" sz="1200" dirty="0" smtClean="0">
                <a:solidFill>
                  <a:schemeClr val="tx2"/>
                </a:solidFill>
              </a:rPr>
              <a:t>).</a:t>
            </a:r>
            <a:endParaRPr lang="it-IT" sz="1200" dirty="0">
              <a:solidFill>
                <a:schemeClr val="tx2"/>
              </a:solidFill>
            </a:endParaRPr>
          </a:p>
          <a:p>
            <a:endParaRPr lang="en-US" dirty="0"/>
          </a:p>
        </p:txBody>
      </p:sp>
      <p:sp>
        <p:nvSpPr>
          <p:cNvPr id="5" name="Text Box 9"/>
          <p:cNvSpPr txBox="1">
            <a:spLocks noChangeArrowheads="1"/>
          </p:cNvSpPr>
          <p:nvPr/>
        </p:nvSpPr>
        <p:spPr bwMode="auto">
          <a:xfrm>
            <a:off x="228600" y="6522727"/>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a:solidFill>
                  <a:schemeClr val="tx2"/>
                </a:solidFill>
                <a:latin typeface="Calibri" pitchFamily="34" charset="0"/>
              </a:rPr>
              <a:t>Orofacial Clefts </a:t>
            </a:r>
            <a:r>
              <a:rPr lang="en-US" sz="1100" b="1" dirty="0" smtClean="0">
                <a:solidFill>
                  <a:schemeClr val="tx2"/>
                </a:solidFill>
                <a:latin typeface="Calibri" pitchFamily="34" charset="0"/>
              </a:rPr>
              <a:t>								</a:t>
            </a:r>
            <a:r>
              <a:rPr lang="en-US" sz="1000" dirty="0" smtClean="0">
                <a:solidFill>
                  <a:schemeClr val="tx2"/>
                </a:solidFill>
                <a:latin typeface="Calibri" pitchFamily="34" charset="0"/>
                <a:cs typeface="+mn-cs"/>
              </a:rPr>
              <a:t>|  9</a:t>
            </a:r>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3764683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3658</TotalTime>
  <Words>3812</Words>
  <Application>Microsoft Office PowerPoint</Application>
  <PresentationFormat>On-screen Show (4:3)</PresentationFormat>
  <Paragraphs>343</Paragraphs>
  <Slides>25</Slides>
  <Notes>24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NCHHSTP_PPT_dark(</vt:lpstr>
      <vt:lpstr>Office Theme</vt:lpstr>
      <vt:lpstr>PowerPoint Presentation</vt:lpstr>
      <vt:lpstr>Learning Objectives</vt:lpstr>
      <vt:lpstr>Anatomy of the Lip</vt:lpstr>
      <vt:lpstr>Anatomy of the Palate</vt:lpstr>
      <vt:lpstr>Lip and Palate Formation</vt:lpstr>
      <vt:lpstr>In Summary…</vt:lpstr>
      <vt:lpstr>Common Orofacial Clefts</vt:lpstr>
      <vt:lpstr>Selected Epidemiologic Features of Orofacial Clefts</vt:lpstr>
      <vt:lpstr>Prevalence of CL±P by Geographic Area  (per 10,000)</vt:lpstr>
      <vt:lpstr>Diagnosis</vt:lpstr>
      <vt:lpstr>Cleft Palate: Heterogeneous Phenotype</vt:lpstr>
      <vt:lpstr>Main Clinical Features</vt:lpstr>
      <vt:lpstr>Robin Sequence</vt:lpstr>
      <vt:lpstr>Atypical Facial Clefts </vt:lpstr>
      <vt:lpstr>Tips for Describing</vt:lpstr>
      <vt:lpstr>ICD-10 RCPCH Coding of Cleft Palate </vt:lpstr>
      <vt:lpstr>ICD-10 RCPCH Coding of Cleft Lip</vt:lpstr>
      <vt:lpstr>ICD-10 RCPCH Coding of Cleft Lip and Palate</vt:lpstr>
      <vt:lpstr>Tips for coding Robin sequence</vt:lpstr>
      <vt:lpstr>PowerPoint Presentation</vt:lpstr>
      <vt:lpstr>Further information useful for reporting, extracting or coding: minor anomalies of mouth</vt:lpstr>
      <vt:lpstr>Labial pit/fistula Q38.00</vt:lpstr>
      <vt:lpstr>Absence of uvula  Q38.5</vt:lpstr>
      <vt:lpstr>Bifid uvula  Q35.7</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Pierpaolo</dc:creator>
  <cp:lastModifiedBy>Dye, Laurel</cp:lastModifiedBy>
  <cp:revision>283</cp:revision>
  <dcterms:created xsi:type="dcterms:W3CDTF">2014-04-24T05:45:44Z</dcterms:created>
  <dcterms:modified xsi:type="dcterms:W3CDTF">2015-11-02T21:01:20Z</dcterms:modified>
</cp:coreProperties>
</file>