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8"/>
  </p:notesMasterIdLst>
  <p:sldIdLst>
    <p:sldId id="378" r:id="rId3"/>
    <p:sldId id="369" r:id="rId4"/>
    <p:sldId id="357" r:id="rId5"/>
    <p:sldId id="358" r:id="rId6"/>
    <p:sldId id="381" r:id="rId7"/>
    <p:sldId id="361" r:id="rId8"/>
    <p:sldId id="351" r:id="rId9"/>
    <p:sldId id="359" r:id="rId10"/>
    <p:sldId id="375" r:id="rId11"/>
    <p:sldId id="318" r:id="rId12"/>
    <p:sldId id="374" r:id="rId13"/>
    <p:sldId id="319" r:id="rId14"/>
    <p:sldId id="324" r:id="rId15"/>
    <p:sldId id="325" r:id="rId16"/>
    <p:sldId id="291" r:id="rId17"/>
    <p:sldId id="371" r:id="rId18"/>
    <p:sldId id="372" r:id="rId19"/>
    <p:sldId id="373" r:id="rId20"/>
    <p:sldId id="337" r:id="rId21"/>
    <p:sldId id="356" r:id="rId22"/>
    <p:sldId id="339" r:id="rId23"/>
    <p:sldId id="283" r:id="rId24"/>
    <p:sldId id="278" r:id="rId25"/>
    <p:sldId id="279" r:id="rId26"/>
    <p:sldId id="380"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 id="3" name="Hilda Razzaghi" initials="HR"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B75"/>
    <a:srgbClr val="FFD14F"/>
    <a:srgbClr val="FFBDDE"/>
    <a:srgbClr val="FF99FF"/>
    <a:srgbClr val="FFED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73728" autoAdjust="0"/>
  </p:normalViewPr>
  <p:slideViewPr>
    <p:cSldViewPr>
      <p:cViewPr varScale="1">
        <p:scale>
          <a:sx n="58" d="100"/>
          <a:sy n="58" d="100"/>
        </p:scale>
        <p:origin x="67"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68BFD-992D-412C-A182-FB7437F9D093}" type="datetimeFigureOut">
              <a:rPr lang="it-IT" smtClean="0"/>
              <a:pPr/>
              <a:t>04/01/2017</a:t>
            </a:fld>
            <a:endParaRPr lang="es-E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865D6-17C5-48D6-8C01-0CA7C3EF7704}" type="slidenum">
              <a:rPr lang="it-IT" smtClean="0"/>
              <a:pPr/>
              <a:t>‹#›</a:t>
            </a:fld>
            <a:endParaRPr lang="es-ES"/>
          </a:p>
        </p:txBody>
      </p:sp>
    </p:spTree>
    <p:extLst>
      <p:ext uri="{BB962C8B-B14F-4D97-AF65-F5344CB8AC3E}">
        <p14:creationId xmlns:p14="http://schemas.microsoft.com/office/powerpoint/2010/main"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086810/#R6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Al final de esta presentación, ustedes </a:t>
            </a:r>
            <a:r>
              <a:rPr lang="es-ES" b="0" dirty="0" smtClean="0">
                <a:solidFill>
                  <a:srgbClr val="FF0000"/>
                </a:solidFill>
              </a:rPr>
              <a:t>deberían</a:t>
            </a:r>
            <a:r>
              <a:rPr lang="es-ES" b="0" dirty="0" smtClean="0"/>
              <a:t> poder hacer lo siguiente:</a:t>
            </a:r>
          </a:p>
          <a:p>
            <a:r>
              <a:rPr lang="es-ES" b="0" dirty="0" smtClean="0">
                <a:solidFill>
                  <a:srgbClr val="002060"/>
                </a:solidFill>
              </a:rPr>
              <a:t>Reconocer los distintos tipos de hendiduras orofaciales, describir sus características clínicas, entender algunas de sus principales características epidemiológicas, y aplicar los consejos para la codificación y notificación que trataremos más adelante. </a:t>
            </a:r>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a:t>
            </a:fld>
            <a:endParaRPr lang="es-ES"/>
          </a:p>
        </p:txBody>
      </p:sp>
    </p:spTree>
    <p:extLst>
      <p:ext uri="{BB962C8B-B14F-4D97-AF65-F5344CB8AC3E}">
        <p14:creationId xmlns:p14="http://schemas.microsoft.com/office/powerpoint/2010/main" val="16134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Estas fotografías presentan diferentes fenotipos de paladar hendido.</a:t>
            </a:r>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11</a:t>
            </a:fld>
            <a:endParaRPr lang="es-ES"/>
          </a:p>
        </p:txBody>
      </p:sp>
    </p:spTree>
    <p:extLst>
      <p:ext uri="{BB962C8B-B14F-4D97-AF65-F5344CB8AC3E}">
        <p14:creationId xmlns:p14="http://schemas.microsoft.com/office/powerpoint/2010/main" val="80728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Algunas de las principales características de las hendiduras orofaciales incluyen:</a:t>
            </a:r>
          </a:p>
          <a:p>
            <a:r>
              <a:rPr lang="es-ES" dirty="0" smtClean="0"/>
              <a:t>Por lo general, el labio leporino con o sin paladar hendido es más frecuente en los hombres, mientras que las hendiduras aisladas del paladar secundario son más frecuentes en las mujeres.</a:t>
            </a:r>
          </a:p>
          <a:p>
            <a:r>
              <a:rPr lang="es-ES" dirty="0" smtClean="0"/>
              <a:t>Los tipos más comunes de hendiduras son el labio leporino con paladar hendido (46 %) seguido de la hendidura del paladar secundario solo (33 %) y el labio leporino solo (21 %).</a:t>
            </a:r>
          </a:p>
          <a:p>
            <a:r>
              <a:rPr lang="es-ES" dirty="0" smtClean="0"/>
              <a:t>Las hendiduras unilaterales son más comunes que las bilaterales (razón de 9:1), son más comunes en el lado izquierdo y se asocian al paladar hendido en el 68 % de los casos. En el 86 % de los casos, el labio leporino bilateral se asocia al paladar hendido.</a:t>
            </a:r>
          </a:p>
          <a:p>
            <a:r>
              <a:rPr lang="es-ES" dirty="0" smtClean="0"/>
              <a:t>Los tipos de labio leporino incluyen la </a:t>
            </a:r>
            <a:r>
              <a:rPr lang="es-ES" dirty="0" err="1" smtClean="0"/>
              <a:t>microforma</a:t>
            </a:r>
            <a:r>
              <a:rPr lang="es-ES" dirty="0" smtClean="0"/>
              <a:t> labial, que consiste en la presencia de un surco vertical y de una muesca en el bermellón, y no se cuenta en la vigilancia de las hendiduras orofaciales ni en los casos de labio leporino unilateral y bilateral.</a:t>
            </a:r>
          </a:p>
          <a:p>
            <a:r>
              <a:rPr lang="es-ES" dirty="0" smtClean="0"/>
              <a:t>Los tipos de paladar hendido incluyen el paladar hendido asociado al labio leporino y el paladar hendido solo, el cual podría incluir la hendidura del paladar duro o del paladar blando, y la hendidura del paladar submucoso.</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2"/>
                </a:solidFill>
              </a:rPr>
              <a:t>Fuente:</a:t>
            </a:r>
            <a:r>
              <a:rPr lang="es-ES" dirty="0" smtClean="0"/>
              <a:t> </a:t>
            </a:r>
            <a:r>
              <a:rPr lang="es-ES" sz="1200" b="0" dirty="0" smtClean="0">
                <a:solidFill>
                  <a:schemeClr val="tx2"/>
                </a:solidFill>
              </a:rPr>
              <a:t>Harold Chen. Atlas of Genetic Diagnosis and Counseling. Humana Press 2006</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12</a:t>
            </a:fld>
            <a:endParaRPr lang="es-ES"/>
          </a:p>
        </p:txBody>
      </p:sp>
    </p:spTree>
    <p:extLst>
      <p:ext uri="{BB962C8B-B14F-4D97-AF65-F5344CB8AC3E}">
        <p14:creationId xmlns:p14="http://schemas.microsoft.com/office/powerpoint/2010/main" val="31626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secuencia de </a:t>
            </a:r>
            <a:r>
              <a:rPr lang="es-ES" dirty="0" err="1" smtClean="0"/>
              <a:t>Robin</a:t>
            </a:r>
            <a:r>
              <a:rPr lang="es-ES" dirty="0" smtClean="0"/>
              <a:t> se caracteriza por una mandíbula inferior pequeña o retraída respecto de la mandíbula superior.</a:t>
            </a:r>
            <a:r>
              <a:rPr lang="es-ES" b="0" dirty="0" smtClean="0"/>
              <a:t> Como resultado, la lengua tiende a desplazarse hacia atrás. Esto puede interferir con la elevación de las crestas palatinas, lo que con frecuencia da como resultado un paladar hendido con forma de "U". El labio leporino no forma parte de la secuencia de Robin. En los casos graves, puede que la lengua bloquee las vías respiratorias, lo que requiere de atención pediátrica especializada.</a:t>
            </a:r>
          </a:p>
        </p:txBody>
      </p:sp>
      <p:sp>
        <p:nvSpPr>
          <p:cNvPr id="4" name="Slide Number Placeholder 3"/>
          <p:cNvSpPr>
            <a:spLocks noGrp="1"/>
          </p:cNvSpPr>
          <p:nvPr>
            <p:ph type="sldNum" sz="quarter" idx="10"/>
          </p:nvPr>
        </p:nvSpPr>
        <p:spPr/>
        <p:txBody>
          <a:bodyPr/>
          <a:lstStyle/>
          <a:p>
            <a:fld id="{6E9865D6-17C5-48D6-8C01-0CA7C3EF7704}" type="slidenum">
              <a:rPr lang="it-IT" smtClean="0"/>
              <a:pPr/>
              <a:t>13</a:t>
            </a:fld>
            <a:endParaRPr lang="es-ES"/>
          </a:p>
        </p:txBody>
      </p:sp>
    </p:spTree>
    <p:extLst>
      <p:ext uri="{BB962C8B-B14F-4D97-AF65-F5344CB8AC3E}">
        <p14:creationId xmlns:p14="http://schemas.microsoft.com/office/powerpoint/2010/main" val="420646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Las hendiduras atípicas pueden afectar el labio, la cara o el paladar. Los dos principales tipos son las hendiduras buco-auriculares —con fusión incompleta de los procesos maxilares y mandibulares— y las hendiduras buco-orbitales —que no siguen las líneas normales de la fusión facial y pueden alterar o deformar los ojos o la nariz—.</a:t>
            </a:r>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14</a:t>
            </a:fld>
            <a:endParaRPr lang="es-ES"/>
          </a:p>
        </p:txBody>
      </p:sp>
    </p:spTree>
    <p:extLst>
      <p:ext uri="{BB962C8B-B14F-4D97-AF65-F5344CB8AC3E}">
        <p14:creationId xmlns:p14="http://schemas.microsoft.com/office/powerpoint/2010/main" val="61558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 facilitar la descripción de un defecto de nacimiento, tomen una fotografía. Esto es especialmente importante para los tipos atípicos. Si no es posible tomar una fotografía, hagan un dibujo. Asegúrense de describir con precisión las siguientes cosas: la lateralidad, la presencia de hoyuelos en el labio inferior, la extensión de la hendidura del labio, si las encías y la base de las fosas nasales han sido afectadas, la situación de la </a:t>
            </a:r>
            <a:r>
              <a:rPr lang="es-ES" dirty="0" err="1" smtClean="0"/>
              <a:t>premaxila</a:t>
            </a:r>
            <a:r>
              <a:rPr lang="es-ES" dirty="0" smtClean="0"/>
              <a:t>, la extensión de la hendidura del paladar, la presencia de micrognatia o </a:t>
            </a:r>
            <a:r>
              <a:rPr lang="es-ES" dirty="0" err="1" smtClean="0"/>
              <a:t>glosoptosis</a:t>
            </a:r>
            <a:r>
              <a:rPr lang="es-ES" dirty="0" smtClean="0"/>
              <a:t> significativas, y la forma de la hendidura del paladar. Describan todas las malformaciones adicionales, si las hubiera, e indiquen si se consultó a un genetista clínico. Por último, </a:t>
            </a:r>
            <a:r>
              <a:rPr lang="es-ES" sz="1200" dirty="0" smtClean="0">
                <a:solidFill>
                  <a:schemeClr val="tx2"/>
                </a:solidFill>
              </a:rPr>
              <a:t>ante la presencia de un caso de labio leporino medio es importante evaluar si es secundario a la holoprosencefalia; no incluyan las hendiduras medias en la vigilancia del labio y paladar hendidos.</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15</a:t>
            </a:fld>
            <a:endParaRPr lang="es-ES"/>
          </a:p>
        </p:txBody>
      </p:sp>
    </p:spTree>
    <p:extLst>
      <p:ext uri="{BB962C8B-B14F-4D97-AF65-F5344CB8AC3E}">
        <p14:creationId xmlns:p14="http://schemas.microsoft.com/office/powerpoint/2010/main" val="291888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Aquí hay una lista de los códigos de la CIE-10 que usarán cuando identifiquen un caso de paladar hendido. Tengan en cuenta que el Q35 es un código genérico y que, si fuera posible, no debe usarse para codificar el paladar hendido.</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16</a:t>
            </a:fld>
            <a:endParaRPr lang="es-ES"/>
          </a:p>
        </p:txBody>
      </p:sp>
    </p:spTree>
    <p:extLst>
      <p:ext uri="{BB962C8B-B14F-4D97-AF65-F5344CB8AC3E}">
        <p14:creationId xmlns:p14="http://schemas.microsoft.com/office/powerpoint/2010/main" val="65260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Aquí hay una lista de los códigos de la CIE-10 que usarán cuando identifiquen un caso de labio leporino. Al labio leporino se le asigna el código Q36, pero este es un código genérico así que, si fuera posible, no debe usarse para codificar el labio leporino. Es mejor usar el código más específico. Los códigos específicos incluyen el Q36.0 para el labio leporino, bilateral; el Q36.9 o el Q36.90 para el labio leporino unilateral; y el Q36.99 para el labio leporino, no especificado.</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Recuerden que el labio leporino medio debe excluirse de la codificación del labio leporino.</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17</a:t>
            </a:fld>
            <a:endParaRPr lang="es-ES"/>
          </a:p>
        </p:txBody>
      </p:sp>
    </p:spTree>
    <p:extLst>
      <p:ext uri="{BB962C8B-B14F-4D97-AF65-F5344CB8AC3E}">
        <p14:creationId xmlns:p14="http://schemas.microsoft.com/office/powerpoint/2010/main" val="98389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Aquí hay una lista de los códigos de la CIE-10 que usarán cuando identifiquen un caso de paladar hendido con labio leporino. Tengan en cuenta que el Q37 es un código genérico y que, si fuera posible, no debe usarse para codificar el paladar hendido con labio leporino. Es mejor usar el código más específico.</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Recuerden que las hendiduras faciales oblicuas —que incluyen los casos con presencia conocida o probable de holoprosencefalia, bridas amnióticas o bridas de constricción— se excluyen.</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18</a:t>
            </a:fld>
            <a:endParaRPr lang="es-ES"/>
          </a:p>
        </p:txBody>
      </p:sp>
    </p:spTree>
    <p:extLst>
      <p:ext uri="{BB962C8B-B14F-4D97-AF65-F5344CB8AC3E}">
        <p14:creationId xmlns:p14="http://schemas.microsoft.com/office/powerpoint/2010/main" val="327746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Tengan en cuenta que la secuencia de </a:t>
            </a:r>
            <a:r>
              <a:rPr lang="es-ES" dirty="0" err="1" smtClean="0"/>
              <a:t>Robin</a:t>
            </a:r>
            <a:r>
              <a:rPr lang="es-ES" dirty="0" smtClean="0"/>
              <a:t> tiene su propio código en la CIE-10, pero los defectos asociados —como la micrognatia, la </a:t>
            </a:r>
            <a:r>
              <a:rPr lang="es-ES" dirty="0" err="1" smtClean="0"/>
              <a:t>glosoptosis</a:t>
            </a:r>
            <a:r>
              <a:rPr lang="es-ES" dirty="0" smtClean="0"/>
              <a:t> o el paladar hendido— también deben codificarse con sus códigos específicos.</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19</a:t>
            </a:fld>
            <a:endParaRPr lang="es-ES"/>
          </a:p>
        </p:txBody>
      </p:sp>
    </p:spTree>
    <p:extLst>
      <p:ext uri="{BB962C8B-B14F-4D97-AF65-F5344CB8AC3E}">
        <p14:creationId xmlns:p14="http://schemas.microsoft.com/office/powerpoint/2010/main" val="229662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dirty="0" smtClean="0"/>
              <a:t>La secuencia de bridas amnióticas es un patrón de defectos de nacimiento causados por la compresión de partes fetales </a:t>
            </a:r>
            <a:r>
              <a:rPr lang="es-ES" sz="1200" b="0" dirty="0" smtClean="0">
                <a:solidFill>
                  <a:schemeClr val="tx2"/>
                </a:solidFill>
              </a:rPr>
              <a:t>en bridas amnióticas fibrosas dentro del útero</a:t>
            </a:r>
            <a:r>
              <a:rPr lang="es-ES" b="0" dirty="0" smtClean="0"/>
              <a:t>.</a:t>
            </a:r>
            <a:r>
              <a:rPr lang="es-ES" sz="1200" b="0" dirty="0" smtClean="0">
                <a:solidFill>
                  <a:schemeClr val="tx2"/>
                </a:solidFill>
              </a:rPr>
              <a:t> No debe contarse como un caso de labio y paladar hendidos.</a:t>
            </a:r>
          </a:p>
        </p:txBody>
      </p:sp>
      <p:sp>
        <p:nvSpPr>
          <p:cNvPr id="4" name="Slide Number Placeholder 3"/>
          <p:cNvSpPr>
            <a:spLocks noGrp="1"/>
          </p:cNvSpPr>
          <p:nvPr>
            <p:ph type="sldNum" sz="quarter" idx="10"/>
          </p:nvPr>
        </p:nvSpPr>
        <p:spPr/>
        <p:txBody>
          <a:bodyPr/>
          <a:lstStyle/>
          <a:p>
            <a:fld id="{D61FF01C-BD9D-44A6-9902-0DD383E02C4A}" type="slidenum">
              <a:rPr lang="it-IT" smtClean="0"/>
              <a:pPr/>
              <a:t>20</a:t>
            </a:fld>
            <a:endParaRPr lang="es-ES"/>
          </a:p>
        </p:txBody>
      </p:sp>
    </p:spTree>
    <p:extLst>
      <p:ext uri="{BB962C8B-B14F-4D97-AF65-F5344CB8AC3E}">
        <p14:creationId xmlns:p14="http://schemas.microsoft.com/office/powerpoint/2010/main" val="312376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 fotografía muestra las características anatómicas del área orofacial que a menudo se mencionan al hablar de la anatomía de las hendiduras orofaciales y que incluyen el filtro, la base de las fosas nasales, el arco de Cupido y el bermellón.</a:t>
            </a:r>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3</a:t>
            </a:fld>
            <a:endParaRPr lang="es-ES"/>
          </a:p>
        </p:txBody>
      </p:sp>
    </p:spTree>
    <p:extLst>
      <p:ext uri="{BB962C8B-B14F-4D97-AF65-F5344CB8AC3E}">
        <p14:creationId xmlns:p14="http://schemas.microsoft.com/office/powerpoint/2010/main" val="35085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Al notificar datos de vigilancia de defectos de nacimiento, puede ser útil contar con información sobre las anomalías menores de la boca.</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21</a:t>
            </a:fld>
            <a:endParaRPr lang="es-ES"/>
          </a:p>
        </p:txBody>
      </p:sp>
    </p:spTree>
    <p:extLst>
      <p:ext uri="{BB962C8B-B14F-4D97-AF65-F5344CB8AC3E}">
        <p14:creationId xmlns:p14="http://schemas.microsoft.com/office/powerpoint/2010/main" val="274823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El labio leporino o el paladar hendido asociados a hoyuelos en el labio inferior constituyen una afección autosómica dominante conocida como síndrome de Van der Woude. Como se observa en la foto de la izquierda, estos hoyuelos se encuentran a un costado de la línea media y pueden estar conectados con las glándulas salivales a través de una fístula. En algunos casos, los hoyuelos se encuentran en el medio de una zona de tejido elevada. Los hoyuelos labiales que se encuentran en la comisura de los labios (como los que se ven en la foto de la derecha), conocidos como hoyuelos comisurales, son distintos y no tienen importancia desde el punto de vista clínico.</a:t>
            </a:r>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22</a:t>
            </a:fld>
            <a:endParaRPr lang="es-ES"/>
          </a:p>
        </p:txBody>
      </p:sp>
    </p:spTree>
    <p:extLst>
      <p:ext uri="{BB962C8B-B14F-4D97-AF65-F5344CB8AC3E}">
        <p14:creationId xmlns:p14="http://schemas.microsoft.com/office/powerpoint/2010/main" val="121405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La falta de úvula es una anomalía muy poco frecuente que en la CIE-10 tiene el código Q38.5.</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23</a:t>
            </a:fld>
            <a:endParaRPr lang="es-ES"/>
          </a:p>
        </p:txBody>
      </p:sp>
    </p:spTree>
    <p:extLst>
      <p:ext uri="{BB962C8B-B14F-4D97-AF65-F5344CB8AC3E}">
        <p14:creationId xmlns:p14="http://schemas.microsoft.com/office/powerpoint/2010/main" val="373848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Cuando la úvula se divide en dos partes se llama úvula bífida y se codifica como Q35.7. Aunque no tienen evidencia coherente, algunos autores consideran que la úvula bífida es un marcador del paladar hendido submucoso y han codificado la anomalía bajo el encabezado Q35, que identifica al paladar hendido.</a:t>
            </a:r>
            <a:endParaRPr lang="es-ES" b="0" strike="sngStrik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24</a:t>
            </a:fld>
            <a:endParaRPr lang="es-ES"/>
          </a:p>
        </p:txBody>
      </p:sp>
    </p:spTree>
    <p:extLst>
      <p:ext uri="{BB962C8B-B14F-4D97-AF65-F5344CB8AC3E}">
        <p14:creationId xmlns:p14="http://schemas.microsoft.com/office/powerpoint/2010/main" val="2677109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Muchas gracias por escuchar esta presentación. Esperamos que la hayan disfrutado. Si tienen preguntas, por favor envíen un mensaje por correo electrónico a centre@icbdsr.org o a </a:t>
            </a:r>
            <a:r>
              <a:rPr lang="es-ES" smtClean="0"/>
              <a:t>birthdefectscount@cdc.gov.</a:t>
            </a:r>
            <a:endParaRPr lang="es-ES"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25</a:t>
            </a:fld>
            <a:endParaRPr lang="es-ES"/>
          </a:p>
        </p:txBody>
      </p:sp>
    </p:spTree>
    <p:extLst>
      <p:ext uri="{BB962C8B-B14F-4D97-AF65-F5344CB8AC3E}">
        <p14:creationId xmlns:p14="http://schemas.microsoft.com/office/powerpoint/2010/main" val="23107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dibujo muestra la anatomía del paladar.</a:t>
            </a:r>
            <a:r>
              <a:rPr lang="es-ES" b="0" baseline="0" dirty="0" smtClean="0"/>
              <a:t> Pueden ver el paladar primario, que es el área triangular al frente del foramen incisivo que incluye parte de la cresta alveolar, y el paladar secundario, el cual se extiende desde el foramen incisivo hasta la úvula. El paladar secundario se divide en el paladar duro y el paladar blando.</a:t>
            </a:r>
          </a:p>
          <a:p>
            <a:endParaRPr lang="es-ES" b="0"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4</a:t>
            </a:fld>
            <a:endParaRPr lang="es-ES"/>
          </a:p>
        </p:txBody>
      </p:sp>
    </p:spTree>
    <p:extLst>
      <p:ext uri="{BB962C8B-B14F-4D97-AF65-F5344CB8AC3E}">
        <p14:creationId xmlns:p14="http://schemas.microsoft.com/office/powerpoint/2010/main" val="201173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Aquí pueden ver los diagramas esquemáticos del desarrollo de los labios y del paladar en los seres humanos. El primer dibujo (A) muestra la prominencia </a:t>
            </a:r>
            <a:r>
              <a:rPr lang="es-ES" dirty="0" err="1" smtClean="0"/>
              <a:t>frontonasal</a:t>
            </a:r>
            <a:r>
              <a:rPr lang="es-ES" dirty="0" smtClean="0"/>
              <a:t>, los dos procesos maxilares y los dos procesos mandibulares, en desarrollo, que rodean la cavidad oral primitiva hacia la cuarta semana del desarrollo embrionario. El dibujo B muestra la formación de las fosas nasales, lo cual ocurre hacia la quinta semana del desarrollo embrionario y lleva a la formación de los dos procesos nasales mediales y los dos procesos nasales laterales. En el dibujo C, los procesos nasales mediales se han unido a los procesos maxilares para formar el labio superior y el paladar primario. Esto ocurre hacia el final de la sexta semana del desarrollo embrionario. Los procesos nasales laterales forman las alas nasales. De manera similar, los procesos mandibulares se fusionan para formar la mandíbula inferior. El dibujo D muestra lo que sucede durante la sexta semana de la embriogénesis: el paladar secundario se forma como brotes bilaterales que salen de los procesos maxilares que descienden verticalmente a ambos lados de la lengua. Posteriormente, como se ve en el dibujo E, las crestas palatinas ascienden a una posición horizontal por sobre la lengua, entran en contacto y comienzan a fusionarse. El último dibujo (F) muestra cómo la fusión de las crestas palatinas finalmente divide el espacio </a:t>
            </a:r>
            <a:r>
              <a:rPr lang="es-ES" dirty="0" err="1" smtClean="0"/>
              <a:t>oronasal</a:t>
            </a:r>
            <a:r>
              <a:rPr lang="es-ES" dirty="0" smtClean="0"/>
              <a:t> en una cavidad oral y una cavidad nasal. </a:t>
            </a:r>
          </a:p>
          <a:p>
            <a:endParaRPr lang="es-ES" dirty="0" smtClean="0"/>
          </a:p>
          <a:p>
            <a:r>
              <a:rPr lang="es-ES" dirty="0" smtClean="0"/>
              <a:t>Las figuras se han modificado con autorización de REF </a:t>
            </a:r>
            <a:r>
              <a:rPr lang="es-ES" baseline="30000" dirty="0" smtClean="0">
                <a:hlinkClick r:id="rId3"/>
              </a:rPr>
              <a:t>68</a:t>
            </a:r>
            <a:r>
              <a:rPr lang="es-ES" dirty="0" smtClean="0"/>
              <a:t>.  Permisos de derechos de autor.**</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5</a:t>
            </a:fld>
            <a:endParaRPr lang="es-ES"/>
          </a:p>
        </p:txBody>
      </p:sp>
    </p:spTree>
    <p:extLst>
      <p:ext uri="{BB962C8B-B14F-4D97-AF65-F5344CB8AC3E}">
        <p14:creationId xmlns:p14="http://schemas.microsoft.com/office/powerpoint/2010/main" val="314875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Para resumir las diapositivas anteriores:</a:t>
            </a:r>
          </a:p>
          <a:p>
            <a:r>
              <a:rPr lang="es-ES" smtClean="0"/>
              <a:t>El paladar primario está completamente formado hacia el final de la 8.</a:t>
            </a:r>
            <a:r>
              <a:rPr lang="es-ES" baseline="30000" smtClean="0"/>
              <a:t>a</a:t>
            </a:r>
            <a:r>
              <a:rPr lang="es-ES" smtClean="0"/>
              <a:t> semana de gestación y el paladar secundario, hacia el final de la 9.</a:t>
            </a:r>
            <a:r>
              <a:rPr lang="es-ES" baseline="30000" smtClean="0"/>
              <a:t>a</a:t>
            </a:r>
            <a:r>
              <a:rPr lang="es-ES" smtClean="0"/>
              <a:t> semana. Por lo tanto, es improbable que cualquier cosa que suceda después de la 9.</a:t>
            </a:r>
            <a:r>
              <a:rPr lang="es-ES" baseline="30000" smtClean="0"/>
              <a:t>a</a:t>
            </a:r>
            <a:r>
              <a:rPr lang="es-ES" smtClean="0"/>
              <a:t> semana de gestación cause o prevenga el labio leporino o el paladar hendido.</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6</a:t>
            </a:fld>
            <a:endParaRPr lang="es-ES"/>
          </a:p>
        </p:txBody>
      </p:sp>
    </p:spTree>
    <p:extLst>
      <p:ext uri="{BB962C8B-B14F-4D97-AF65-F5344CB8AC3E}">
        <p14:creationId xmlns:p14="http://schemas.microsoft.com/office/powerpoint/2010/main" val="251668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Por lo general, las hendiduras orofaciales se dividen en tres subtipos:</a:t>
            </a:r>
            <a:r>
              <a:rPr lang="es-ES" b="1" baseline="0" dirty="0" smtClean="0"/>
              <a:t> </a:t>
            </a:r>
            <a:r>
              <a:rPr lang="es-ES" b="0" baseline="0" dirty="0" smtClean="0"/>
              <a:t>labio leporino solamente, labio leporino con paladar hendido, y paladar hendido solamente. </a:t>
            </a:r>
            <a:r>
              <a:rPr lang="es-ES" dirty="0" smtClean="0"/>
              <a:t>En esta presentación nos concentraremos en estos tres subtipos. </a:t>
            </a:r>
          </a:p>
          <a:p>
            <a:r>
              <a:rPr lang="es-ES" dirty="0" smtClean="0"/>
              <a:t> </a:t>
            </a:r>
          </a:p>
          <a:p>
            <a:r>
              <a:rPr lang="es-ES" dirty="0" smtClean="0"/>
              <a:t>El labio leporino, cuando se presenta solo, se define como la fisura parcial o completa del labio superior. El labio leporino puede ser unilateral o bilateral, y puede asociarse a una hendidura de la encía. </a:t>
            </a:r>
          </a:p>
          <a:p>
            <a:r>
              <a:rPr lang="es-ES" dirty="0" smtClean="0"/>
              <a:t>El labio leporino con paladar hendido es el subtipo más común de hendiduras orofaciales y se define como la hendidura del labio superior que se extiende a través del paladar primario y secundario, sea que se extienda o no por el paladar blando, como se observa en el segundo dibujo.</a:t>
            </a:r>
          </a:p>
          <a:p>
            <a:r>
              <a:rPr lang="es-ES" dirty="0" smtClean="0"/>
              <a:t>El paladar hendido, cuando se presenta solo, se define como la fisura del paladar, la cual puede afectar el paladar blando y el duro, o solamente el paladar blando.</a:t>
            </a:r>
          </a:p>
        </p:txBody>
      </p:sp>
      <p:sp>
        <p:nvSpPr>
          <p:cNvPr id="4" name="Slide Number Placeholder 3"/>
          <p:cNvSpPr>
            <a:spLocks noGrp="1"/>
          </p:cNvSpPr>
          <p:nvPr>
            <p:ph type="sldNum" sz="quarter" idx="10"/>
          </p:nvPr>
        </p:nvSpPr>
        <p:spPr/>
        <p:txBody>
          <a:bodyPr/>
          <a:lstStyle/>
          <a:p>
            <a:fld id="{6E9865D6-17C5-48D6-8C01-0CA7C3EF7704}" type="slidenum">
              <a:rPr lang="it-IT" smtClean="0"/>
              <a:pPr/>
              <a:t>7</a:t>
            </a:fld>
            <a:endParaRPr lang="es-ES"/>
          </a:p>
        </p:txBody>
      </p:sp>
    </p:spTree>
    <p:extLst>
      <p:ext uri="{BB962C8B-B14F-4D97-AF65-F5344CB8AC3E}">
        <p14:creationId xmlns:p14="http://schemas.microsoft.com/office/powerpoint/2010/main" val="153159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 dirty="0" smtClean="0"/>
              <a:t>En conjunto, las hendiduras orofaciales afectan a una cantidad estimada de 185 000 nacimientos al año en todo el mundo, con una prevalencia total de 15.0 por cada 10 000 nacimientos.</a:t>
            </a:r>
            <a:r>
              <a:rPr lang="es-ES" b="0" dirty="0" smtClean="0"/>
              <a:t> Como se mencionó anteriormente, los casos de labio y paladar hendidos son el subtipo más común de hendiduras orofaciales, con una prevalencia de 6.7 por cada 10 000 nacimientos. La prevalencia del labio leporino, cuando se presenta solo, es de 3.3 por cada 10 000 nacimientos y la prevalencia del paladar hendido, cuando se presenta solo, es de 5.0 por cada 10 000 nacimientos. La prevalencia de las hendiduras orofaciales varía entre las poblaciones y los grupos raciales o étnicos. </a:t>
            </a:r>
            <a:r>
              <a:rPr lang="es-ES" dirty="0" smtClean="0"/>
              <a:t>Por ejemplo, la prevalencia del labio leporino, cuando se presenta solo</a:t>
            </a:r>
            <a:r>
              <a:rPr lang="es-ES" b="0" dirty="0" smtClean="0"/>
              <a:t>, o del labio leporino con paladar hendido es de 21 por cada 10 000 nacimientos en Japón y de 13.26 por cada 10 000 nacimientos en Noruega. La prevalencia del paladar hendido, cuando se presenta solo, es de </a:t>
            </a:r>
            <a:r>
              <a:rPr lang="es-ES" dirty="0" smtClean="0"/>
              <a:t>16 por cada 10 000 en Malta y 14 por cada 10 000 en Finlandia. </a:t>
            </a:r>
          </a:p>
          <a:p>
            <a:endParaRPr lang="es-ES" baseline="0" dirty="0" smtClean="0"/>
          </a:p>
          <a:p>
            <a:r>
              <a:rPr lang="es-ES" dirty="0" smtClean="0"/>
              <a:t>Las hendiduras orofaciales pueden presentarse como defectos de nacimiento aislados o estar asociadas a otros defectos de nacimiento. Se estima que entre el 25 y el 30 % de los casos en que solamente se presenta labio leporino y de los casos de labio leporino con paladar hendido se asocian a otros defectos de nacimiento; la mitad de ellos se debe a síndromes y son más comunes en casos bilaterales.  Además, se estima que entre el 25 y el 50 % de los casos en que solo se presenta paladar hendido se asocian a otros defectos de nacimiento.</a:t>
            </a:r>
          </a:p>
          <a:p>
            <a:endParaRPr lang="es-ES" baseline="0" dirty="0" smtClean="0"/>
          </a:p>
          <a:p>
            <a:pPr lvl="1">
              <a:buClr>
                <a:schemeClr val="tx2"/>
              </a:buClr>
              <a:buFont typeface="Arial" panose="020B0604020202020204" pitchFamily="34" charset="0"/>
              <a:buChar char="•"/>
            </a:pPr>
            <a:r>
              <a:rPr lang="es-ES" dirty="0" smtClean="0">
                <a:solidFill>
                  <a:schemeClr val="tx2"/>
                </a:solidFill>
              </a:rPr>
              <a:t>* MOD 2006.</a:t>
            </a:r>
          </a:p>
          <a:p>
            <a:pPr lvl="1">
              <a:buClr>
                <a:schemeClr val="tx2"/>
              </a:buClr>
              <a:buFont typeface="Arial" panose="020B0604020202020204" pitchFamily="34" charset="0"/>
              <a:buChar char="•"/>
            </a:pPr>
            <a:r>
              <a:rPr lang="es-ES" dirty="0" smtClean="0">
                <a:solidFill>
                  <a:schemeClr val="tx2"/>
                </a:solidFill>
              </a:rPr>
              <a:t>**IPDTOC Working Group. Cleft Palate Craniofac J. 2011 Jan;48(1):66-81.</a:t>
            </a:r>
          </a:p>
          <a:p>
            <a:pPr lvl="1">
              <a:buClr>
                <a:schemeClr val="tx2"/>
              </a:buClr>
              <a:buFont typeface="Arial" panose="020B0604020202020204" pitchFamily="34" charset="0"/>
              <a:buChar char="•"/>
            </a:pPr>
            <a:r>
              <a:rPr lang="es-ES" dirty="0" smtClean="0">
                <a:solidFill>
                  <a:schemeClr val="tx2"/>
                </a:solidFill>
              </a:rPr>
              <a:t>***WHO/CDC/ICBDSR. Birth defects surveillance: a manual for programme managers.  Geneva: World Health Organization; 2014.</a:t>
            </a:r>
          </a:p>
          <a:p>
            <a:pPr lvl="1">
              <a:buClr>
                <a:schemeClr val="tx2"/>
              </a:buClr>
              <a:buFont typeface="Arial" panose="020B0604020202020204" pitchFamily="34" charset="0"/>
              <a:buChar char="•"/>
            </a:pPr>
            <a:r>
              <a:rPr lang="es-ES" dirty="0" smtClean="0">
                <a:solidFill>
                  <a:schemeClr val="tx2"/>
                </a:solidFill>
              </a:rPr>
              <a:t>****Mossey P, Little J. Epidemiology of oral clefts: an international perspective. In: Wyszynski DF, ed. Cleft Lip and Palate: From Origin to Treatment . New York: Oxford University Press; 2002:127–158</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8</a:t>
            </a:fld>
            <a:endParaRPr lang="es-ES"/>
          </a:p>
        </p:txBody>
      </p:sp>
    </p:spTree>
    <p:extLst>
      <p:ext uri="{BB962C8B-B14F-4D97-AF65-F5344CB8AC3E}">
        <p14:creationId xmlns:p14="http://schemas.microsoft.com/office/powerpoint/2010/main" val="259817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se mencionó en la diapositiva anterior, la prevalencia de las hendiduras orofaciales varía por poblaciones y por raza o grupo étnico.</a:t>
            </a:r>
            <a:r>
              <a:rPr lang="es-ES" b="0" baseline="0" dirty="0" smtClean="0"/>
              <a:t> Esta diapositiva proporciona una imagen de la manera en que la prevalencia de las hendiduras orofaciales varía por área geográfica: las prevalencias más bajas se reportan en Sudáfrica y las más altas en Japón.</a:t>
            </a:r>
          </a:p>
          <a:p>
            <a:endParaRPr lang="es-ES" b="0" baseline="0" dirty="0" smtClean="0"/>
          </a:p>
          <a:p>
            <a:endParaRPr lang="es-E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2"/>
                </a:solidFill>
              </a:rPr>
              <a:t>Fuente: 2010_ Cleft Palate-Craniofacial Journal, January 2011 Vol 48 No 1. Prevalence at Birth of Cleft Lip With or Without Cleft Palate: Data From the International Perinatal Database of Typical Oral Clefts (IPDTOC)</a:t>
            </a:r>
            <a:r>
              <a:rPr lang="es-ES" b="0" baseline="0" dirty="0" smtClean="0"/>
              <a:t>.</a:t>
            </a:r>
            <a:endParaRPr lang="es-ES" b="0" dirty="0" smtClean="0"/>
          </a:p>
          <a:p>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9</a:t>
            </a:fld>
            <a:endParaRPr lang="es-ES"/>
          </a:p>
        </p:txBody>
      </p:sp>
    </p:spTree>
    <p:extLst>
      <p:ext uri="{BB962C8B-B14F-4D97-AF65-F5344CB8AC3E}">
        <p14:creationId xmlns:p14="http://schemas.microsoft.com/office/powerpoint/2010/main" val="69441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b="0" dirty="0" smtClean="0"/>
              <a:t>Los casos en los que solo se presenta labio leporino se reconocen fácilmente al hacerle un examen físico al recién nacido. El paladar hendido se detecta por medio de la visualización directa de la faringe después del parto; si la visualización es difícil, puede ser útil palpar el paladar con el dedo, especialmente para detectar la hendidura del paladar blando. El labio leporino se puede diagnosticar prenatalmente; sin embargo, no se debe incluir el diagnóstico en los datos de vigilancia a menos que se confirme.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endParaRPr lang="es-ES" b="0" baseline="0" dirty="0" smtClean="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10</a:t>
            </a:fld>
            <a:endParaRPr lang="es-ES"/>
          </a:p>
        </p:txBody>
      </p:sp>
    </p:spTree>
    <p:extLst>
      <p:ext uri="{BB962C8B-B14F-4D97-AF65-F5344CB8AC3E}">
        <p14:creationId xmlns:p14="http://schemas.microsoft.com/office/powerpoint/2010/main" val="278739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1/4/2017</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0014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pPr/>
              <a:t>04/01/2017</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pPr/>
              <a:t>04/01/2017</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562278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8692466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2E1B9-BE67-40C0-903E-739EA76BCF40}" type="datetimeFigureOut">
              <a:rPr lang="en-US" smtClean="0">
                <a:solidFill>
                  <a:srgbClr val="FFC000"/>
                </a:solidFill>
              </a:rPr>
              <a:pPr/>
              <a:t>1/4/2017</a:t>
            </a:fld>
            <a:endParaRPr lang="en-US" dirty="0">
              <a:solidFill>
                <a:srgbClr val="FFC000"/>
              </a:solidFill>
            </a:endParaRPr>
          </a:p>
        </p:txBody>
      </p:sp>
      <p:sp>
        <p:nvSpPr>
          <p:cNvPr id="5" name="Footer Placeholder 4"/>
          <p:cNvSpPr>
            <a:spLocks noGrp="1"/>
          </p:cNvSpPr>
          <p:nvPr>
            <p:ph type="ftr" sz="quarter" idx="11"/>
          </p:nvPr>
        </p:nvSpPr>
        <p:spPr/>
        <p:txBody>
          <a:bodyPr/>
          <a:lstStyle/>
          <a:p>
            <a:endParaRPr lang="en-US" dirty="0">
              <a:solidFill>
                <a:srgbClr val="FFC000"/>
              </a:solidFill>
            </a:endParaRPr>
          </a:p>
        </p:txBody>
      </p:sp>
      <p:sp>
        <p:nvSpPr>
          <p:cNvPr id="6" name="Slide Number Placeholder 5"/>
          <p:cNvSpPr>
            <a:spLocks noGrp="1"/>
          </p:cNvSpPr>
          <p:nvPr>
            <p:ph type="sldNum" sz="quarter" idx="12"/>
          </p:nvPr>
        </p:nvSpPr>
        <p:spPr/>
        <p:txBody>
          <a:bodyPr/>
          <a:lstStyle/>
          <a:p>
            <a:fld id="{6B036E77-E322-4B37-8F39-BE5037A080B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3922539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31B55-33FA-4933-A593-7D318C69CC0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324048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31B55-33FA-4933-A593-7D318C69CC0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19941180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31B55-33FA-4933-A593-7D318C69CC00}"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4458770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31B55-33FA-4933-A593-7D318C69CC00}"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6182744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31B55-33FA-4933-A593-7D318C69CC00}"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1136969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31B55-33FA-4933-A593-7D318C69CC0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40628448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31B55-33FA-4933-A593-7D318C69CC00}"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171989764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6712029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79371909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31B55-33FA-4933-A593-7D318C69CC00}" type="datetimeFigureOut">
              <a:rPr lang="en-US" smtClean="0"/>
              <a:t>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BE73A-7841-4A30-8539-24D673C1A9F5}" type="slidenum">
              <a:rPr lang="en-US" smtClean="0"/>
              <a:t>‹#›</a:t>
            </a:fld>
            <a:endParaRPr lang="en-US"/>
          </a:p>
        </p:txBody>
      </p:sp>
    </p:spTree>
    <p:extLst>
      <p:ext uri="{BB962C8B-B14F-4D97-AF65-F5344CB8AC3E}">
        <p14:creationId xmlns:p14="http://schemas.microsoft.com/office/powerpoint/2010/main" val="32323876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6912"/>
            <a:ext cx="8229600" cy="1143000"/>
          </a:xfrm>
        </p:spPr>
        <p:txBody>
          <a:bodyPr>
            <a:normAutofit fontScale="90000"/>
          </a:bodyPr>
          <a:lstStyle/>
          <a:p>
            <a:pPr lvl="0">
              <a:spcBef>
                <a:spcPts val="0"/>
              </a:spcBef>
            </a:pPr>
            <a:r>
              <a:rPr lang="es-ES" sz="4000" b="1" dirty="0" smtClean="0">
                <a:solidFill>
                  <a:srgbClr val="1F497D"/>
                </a:solidFill>
              </a:rPr>
              <a:t>Hendiduras orofaciales</a:t>
            </a:r>
            <a:r>
              <a:t/>
            </a:r>
            <a:br/>
            <a:endParaRPr lang="es-ES" dirty="0"/>
          </a:p>
        </p:txBody>
      </p:sp>
      <p:grpSp>
        <p:nvGrpSpPr>
          <p:cNvPr id="5" name="Group 3" descr="logos of CDC, birth defects COUNT, and International Clearinghouse for Birth Defects Surveillance and Research" title="logos"/>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HHS-CDC(CMYK).jpg" title="CDC logo"/>
            <p:cNvPicPr>
              <a:picLocks noChangeAspect="1"/>
            </p:cNvPicPr>
            <p:nvPr/>
          </p:nvPicPr>
          <p:blipFill>
            <a:blip r:embed="rId2"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title="BD counts logo"/>
            <p:cNvPicPr>
              <a:picLocks noChangeAspect="1" noChangeArrowheads="1"/>
            </p:cNvPicPr>
            <p:nvPr/>
          </p:nvPicPr>
          <p:blipFill>
            <a:blip r:embed="rId3" cstate="print"/>
            <a:srcRect/>
            <a:stretch>
              <a:fillRect/>
            </a:stretch>
          </p:blipFill>
          <p:spPr bwMode="auto">
            <a:xfrm>
              <a:off x="3275856" y="404663"/>
              <a:ext cx="1926696" cy="1061467"/>
            </a:xfrm>
            <a:prstGeom prst="rect">
              <a:avLst/>
            </a:prstGeom>
            <a:noFill/>
            <a:ln w="9525">
              <a:noFill/>
              <a:miter lim="800000"/>
              <a:headEnd/>
              <a:tailEnd/>
            </a:ln>
          </p:spPr>
        </p:pic>
        <p:pic>
          <p:nvPicPr>
            <p:cNvPr id="6" name="Picture 3" descr="logo of International Clearinghouse for Birth Defects Surveillance and Research" title="ICBDSR logo"/>
            <p:cNvPicPr>
              <a:picLocks noChangeAspect="1" noChangeArrowheads="1"/>
            </p:cNvPicPr>
            <p:nvPr/>
          </p:nvPicPr>
          <p:blipFill>
            <a:blip r:embed="rId4"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s-ES" sz="900" b="1" dirty="0">
                <a:solidFill>
                  <a:schemeClr val="tx2"/>
                </a:solidFill>
                <a:latin typeface="Tahoma" pitchFamily="34" charset="0"/>
              </a:rPr>
              <a:t>Descargo de responsabilidad: Los hallazgos y conclusiones en esta presentación no han sido difundidos formalmente por los Centros para el Control y la Prevención de Enfermedades y no debe interpretarse que representan decisiones o políticas de ninguna agencia.</a:t>
            </a:r>
          </a:p>
        </p:txBody>
      </p:sp>
    </p:spTree>
    <p:extLst>
      <p:ext uri="{BB962C8B-B14F-4D97-AF65-F5344CB8AC3E}">
        <p14:creationId xmlns:p14="http://schemas.microsoft.com/office/powerpoint/2010/main" val="37558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522727"/>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s-ES" sz="1000" dirty="0">
              <a:solidFill>
                <a:schemeClr val="tx2"/>
              </a:solidFill>
              <a:latin typeface="Calibri" pitchFamily="34" charset="0"/>
              <a:cs typeface="+mn-cs"/>
            </a:endParaRPr>
          </a:p>
        </p:txBody>
      </p:sp>
      <p:sp>
        <p:nvSpPr>
          <p:cNvPr id="9218" name="Titolo 1"/>
          <p:cNvSpPr>
            <a:spLocks noGrp="1"/>
          </p:cNvSpPr>
          <p:nvPr>
            <p:ph type="title"/>
          </p:nvPr>
        </p:nvSpPr>
        <p:spPr>
          <a:xfrm>
            <a:off x="805847" y="116632"/>
            <a:ext cx="7344816" cy="792088"/>
          </a:xfrm>
        </p:spPr>
        <p:txBody>
          <a:bodyPr>
            <a:normAutofit/>
          </a:bodyPr>
          <a:lstStyle/>
          <a:p>
            <a:r>
              <a:rPr lang="es-ES" sz="3200" b="1" dirty="0" smtClean="0">
                <a:solidFill>
                  <a:schemeClr val="tx2"/>
                </a:solidFill>
              </a:rPr>
              <a:t>Diagnóstico</a:t>
            </a:r>
            <a:endParaRPr lang="es-ES" sz="3200" dirty="0" smtClean="0">
              <a:solidFill>
                <a:schemeClr val="tx2"/>
              </a:solidFill>
            </a:endParaRPr>
          </a:p>
        </p:txBody>
      </p:sp>
      <p:sp>
        <p:nvSpPr>
          <p:cNvPr id="9219" name="Rettangolo 2"/>
          <p:cNvSpPr>
            <a:spLocks noChangeArrowheads="1"/>
          </p:cNvSpPr>
          <p:nvPr/>
        </p:nvSpPr>
        <p:spPr bwMode="auto">
          <a:xfrm>
            <a:off x="203912" y="1052736"/>
            <a:ext cx="8548687" cy="1631216"/>
          </a:xfrm>
          <a:prstGeom prst="rect">
            <a:avLst/>
          </a:prstGeom>
          <a:solidFill>
            <a:schemeClr val="tx2">
              <a:lumMod val="20000"/>
              <a:lumOff val="80000"/>
            </a:schemeClr>
          </a:solidFill>
          <a:ln w="9525">
            <a:solidFill>
              <a:srgbClr val="002060"/>
            </a:solidFill>
            <a:miter lim="800000"/>
            <a:headEnd/>
            <a:tailEnd/>
          </a:ln>
        </p:spPr>
        <p:txBody>
          <a:bodyPr wrap="square">
            <a:spAutoFit/>
          </a:bodyPr>
          <a:lstStyle/>
          <a:p>
            <a:r>
              <a:rPr lang="es-ES" sz="1600" dirty="0" smtClean="0">
                <a:solidFill>
                  <a:schemeClr val="tx2"/>
                </a:solidFill>
              </a:rPr>
              <a:t>Por lo general, los casos en los que </a:t>
            </a:r>
            <a:r>
              <a:rPr lang="es-ES" sz="1600" b="1" dirty="0" smtClean="0">
                <a:solidFill>
                  <a:schemeClr val="tx2"/>
                </a:solidFill>
              </a:rPr>
              <a:t>solo se presenta labio leporino</a:t>
            </a:r>
            <a:r>
              <a:rPr lang="es-ES" sz="1600" dirty="0" smtClean="0">
                <a:solidFill>
                  <a:schemeClr val="tx2"/>
                </a:solidFill>
              </a:rPr>
              <a:t> se reconocen fácilmente al hacer un examen físico después del parto. </a:t>
            </a:r>
          </a:p>
          <a:p>
            <a:endParaRPr lang="es-ES" sz="1600" dirty="0" smtClean="0">
              <a:solidFill>
                <a:schemeClr val="tx2"/>
              </a:solidFill>
            </a:endParaRPr>
          </a:p>
          <a:p>
            <a:r>
              <a:rPr lang="es-ES" sz="1600" dirty="0" smtClean="0">
                <a:solidFill>
                  <a:schemeClr val="tx2"/>
                </a:solidFill>
              </a:rPr>
              <a:t>Para detectar el </a:t>
            </a:r>
            <a:r>
              <a:rPr lang="es-ES" sz="1600" b="1" dirty="0" smtClean="0">
                <a:solidFill>
                  <a:schemeClr val="tx2"/>
                </a:solidFill>
              </a:rPr>
              <a:t>paladar hendido </a:t>
            </a:r>
            <a:r>
              <a:rPr lang="es-ES" sz="1600" dirty="0" smtClean="0">
                <a:solidFill>
                  <a:schemeClr val="tx2"/>
                </a:solidFill>
              </a:rPr>
              <a:t>es necesario visualizar directamente la faringe después del parto.</a:t>
            </a:r>
          </a:p>
          <a:p>
            <a:endParaRPr lang="es-ES" sz="1600" dirty="0">
              <a:solidFill>
                <a:schemeClr val="tx2"/>
              </a:solidFill>
            </a:endParaRPr>
          </a:p>
          <a:p>
            <a:r>
              <a:rPr lang="es-ES" sz="1600" dirty="0" smtClean="0">
                <a:solidFill>
                  <a:schemeClr val="tx2"/>
                </a:solidFill>
              </a:rPr>
              <a:t>Cuando la visualización es difícil, puede ser útil palpar el paladar con el dedo.</a:t>
            </a:r>
          </a:p>
        </p:txBody>
      </p:sp>
      <p:sp>
        <p:nvSpPr>
          <p:cNvPr id="9220" name="Rettangolo 3"/>
          <p:cNvSpPr>
            <a:spLocks noChangeArrowheads="1"/>
          </p:cNvSpPr>
          <p:nvPr/>
        </p:nvSpPr>
        <p:spPr bwMode="auto">
          <a:xfrm>
            <a:off x="2941470" y="2885309"/>
            <a:ext cx="3384376" cy="1077218"/>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pPr algn="ctr"/>
            <a:r>
              <a:rPr lang="es-ES" sz="1600" b="1" dirty="0" smtClean="0">
                <a:solidFill>
                  <a:schemeClr val="tx2"/>
                </a:solidFill>
                <a:latin typeface="Calibri" pitchFamily="34" charset="0"/>
              </a:rPr>
              <a:t>Los diagnósticos prenatales no se deben incluir en los datos de vigilancia a menos que se confirmen posnatalmente.</a:t>
            </a:r>
            <a:r>
              <a:rPr lang="es-ES" sz="1600" dirty="0" smtClean="0"/>
              <a:t>   </a:t>
            </a:r>
          </a:p>
        </p:txBody>
      </p:sp>
      <p:grpSp>
        <p:nvGrpSpPr>
          <p:cNvPr id="3" name="Group 2" descr="prenatal image of cleft lip only" title="ultrasound image"/>
          <p:cNvGrpSpPr/>
          <p:nvPr/>
        </p:nvGrpSpPr>
        <p:grpSpPr>
          <a:xfrm>
            <a:off x="228337" y="3478218"/>
            <a:ext cx="2399447" cy="1934732"/>
            <a:chOff x="4105905" y="4221088"/>
            <a:chExt cx="2707229" cy="1944216"/>
          </a:xfrm>
        </p:grpSpPr>
        <p:pic>
          <p:nvPicPr>
            <p:cNvPr id="8" name="Picture 6" descr="sonocleftli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05905" y="4221088"/>
              <a:ext cx="2707229" cy="1944216"/>
            </a:xfrm>
            <a:prstGeom prst="rect">
              <a:avLst/>
            </a:prstGeom>
            <a:ln>
              <a:solidFill>
                <a:schemeClr val="tx2"/>
              </a:solidFill>
            </a:ln>
          </p:spPr>
        </p:pic>
        <p:sp>
          <p:nvSpPr>
            <p:cNvPr id="2" name="Oval 1"/>
            <p:cNvSpPr/>
            <p:nvPr/>
          </p:nvSpPr>
          <p:spPr>
            <a:xfrm>
              <a:off x="5076056" y="5013176"/>
              <a:ext cx="1296144" cy="5437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9" name="Text Box 7"/>
          <p:cNvSpPr txBox="1">
            <a:spLocks noChangeArrowheads="1"/>
          </p:cNvSpPr>
          <p:nvPr/>
        </p:nvSpPr>
        <p:spPr bwMode="auto">
          <a:xfrm>
            <a:off x="169406" y="5544234"/>
            <a:ext cx="26612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1000" smtClean="0">
                <a:solidFill>
                  <a:schemeClr val="tx2"/>
                </a:solidFill>
                <a:latin typeface="+mj-lt"/>
              </a:rPr>
              <a:t>Imagen prenatal de labio leporino solamente </a:t>
            </a:r>
          </a:p>
          <a:p>
            <a:r>
              <a:rPr lang="es-ES" sz="1000" smtClean="0">
                <a:solidFill>
                  <a:schemeClr val="tx2"/>
                </a:solidFill>
                <a:latin typeface="+mj-lt"/>
              </a:rPr>
              <a:t>Foto cortesía de Alberto de la Vega MD, FACOG</a:t>
            </a:r>
            <a:endParaRPr lang="es-ES" altLang="en-US" sz="1000" dirty="0">
              <a:solidFill>
                <a:schemeClr val="tx2"/>
              </a:solidFill>
              <a:latin typeface="+mj-lt"/>
            </a:endParaRPr>
          </a:p>
        </p:txBody>
      </p:sp>
      <p:pic>
        <p:nvPicPr>
          <p:cNvPr id="5"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239374"/>
            <a:ext cx="2971015" cy="141070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3513569" y="5650083"/>
            <a:ext cx="266129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sz="1000"/>
              <a:t>Reproducida con autorización de la </a:t>
            </a:r>
            <a:r>
              <a:rPr lang="es-ES" sz="1000" i="1"/>
              <a:t>Revista Médica de Hong Kong</a:t>
            </a:r>
            <a:r>
              <a:rPr lang="es-ES" sz="1000"/>
              <a:t> (To WW. Prenatal diagnosis and assessment of facial clefts: where are we now?  Hong Kong Med J 2012;18:146-52), 2012, Hong Kong Academy of Medicine.</a:t>
            </a:r>
            <a:endParaRPr lang="es-ES" sz="1000" dirty="0"/>
          </a:p>
        </p:txBody>
      </p:sp>
      <p:pic>
        <p:nvPicPr>
          <p:cNvPr id="11" name="Picture 10" descr="illustration of cleft lip" title="illustration of cleft lip only"/>
          <p:cNvPicPr>
            <a:picLocks noChangeAspect="1" noChangeArrowheads="1"/>
          </p:cNvPicPr>
          <p:nvPr/>
        </p:nvPicPr>
        <p:blipFill>
          <a:blip r:embed="rId5" cstate="print"/>
          <a:srcRect/>
          <a:stretch>
            <a:fillRect/>
          </a:stretch>
        </p:blipFill>
        <p:spPr bwMode="auto">
          <a:xfrm>
            <a:off x="6660232" y="3478218"/>
            <a:ext cx="2088232" cy="2304543"/>
          </a:xfrm>
          <a:prstGeom prst="rect">
            <a:avLst/>
          </a:prstGeom>
          <a:noFill/>
          <a:ln w="9525">
            <a:solidFill>
              <a:schemeClr val="tx2"/>
            </a:solidFill>
            <a:miter lim="800000"/>
            <a:headEnd/>
            <a:tailEnd/>
          </a:ln>
        </p:spPr>
      </p:pic>
      <p:sp>
        <p:nvSpPr>
          <p:cNvPr id="4" name="TextBox 3"/>
          <p:cNvSpPr txBox="1"/>
          <p:nvPr/>
        </p:nvSpPr>
        <p:spPr>
          <a:xfrm>
            <a:off x="6588224" y="5805844"/>
            <a:ext cx="2160240" cy="261610"/>
          </a:xfrm>
          <a:prstGeom prst="rect">
            <a:avLst/>
          </a:prstGeom>
          <a:noFill/>
        </p:spPr>
        <p:txBody>
          <a:bodyPr wrap="square" rtlCol="0">
            <a:spAutoFit/>
          </a:bodyPr>
          <a:lstStyle/>
          <a:p>
            <a:pPr algn="ctr"/>
            <a:r>
              <a:rPr lang="es-ES" sz="1100" dirty="0" smtClean="0">
                <a:solidFill>
                  <a:schemeClr val="tx2"/>
                </a:solidFill>
              </a:rPr>
              <a:t>Imagen posnatal de labio leporino solamente </a:t>
            </a:r>
            <a:endParaRPr lang="es-ES" sz="11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s-ES" sz="1000" dirty="0">
              <a:solidFill>
                <a:schemeClr val="tx2"/>
              </a:solidFill>
              <a:latin typeface="Calibri" pitchFamily="34" charset="0"/>
              <a:cs typeface="+mn-cs"/>
            </a:endParaRPr>
          </a:p>
        </p:txBody>
      </p:sp>
      <p:sp>
        <p:nvSpPr>
          <p:cNvPr id="11" name="Title 1"/>
          <p:cNvSpPr>
            <a:spLocks noGrp="1"/>
          </p:cNvSpPr>
          <p:nvPr>
            <p:ph type="title"/>
          </p:nvPr>
        </p:nvSpPr>
        <p:spPr>
          <a:xfrm>
            <a:off x="457200" y="274638"/>
            <a:ext cx="8229600" cy="850106"/>
          </a:xfrm>
        </p:spPr>
        <p:txBody>
          <a:bodyPr/>
          <a:lstStyle/>
          <a:p>
            <a:pPr>
              <a:defRPr/>
            </a:pPr>
            <a:r>
              <a:rPr lang="es-ES" altLang="en-US" sz="3200" b="1" dirty="0" smtClean="0">
                <a:solidFill>
                  <a:schemeClr val="tx2"/>
                </a:solidFill>
              </a:rPr>
              <a:t>Paladar hendido: Fenotipo heterogéneo</a:t>
            </a:r>
          </a:p>
        </p:txBody>
      </p:sp>
      <p:pic>
        <p:nvPicPr>
          <p:cNvPr id="4" name="Picture 4" descr="bifid uvula.jpg" title="photo of bifid uvula"/>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0063" y="1857375"/>
            <a:ext cx="194468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7764" y="1484338"/>
            <a:ext cx="1529283" cy="369332"/>
          </a:xfrm>
          <a:prstGeom prst="rect">
            <a:avLst/>
          </a:prstGeom>
          <a:noFill/>
        </p:spPr>
        <p:txBody>
          <a:bodyPr wrap="square" rtlCol="0">
            <a:spAutoFit/>
          </a:bodyPr>
          <a:lstStyle/>
          <a:p>
            <a:r>
              <a:rPr lang="es-ES" dirty="0" smtClean="0">
                <a:solidFill>
                  <a:schemeClr val="tx2"/>
                </a:solidFill>
              </a:rPr>
              <a:t>Úvula bífida</a:t>
            </a:r>
            <a:endParaRPr lang="es-ES" dirty="0">
              <a:solidFill>
                <a:schemeClr val="tx2"/>
              </a:solidFill>
            </a:endParaRPr>
          </a:p>
        </p:txBody>
      </p:sp>
      <p:pic>
        <p:nvPicPr>
          <p:cNvPr id="3" name="Content Placeholder 3" descr="photo of cleft hard palate" title="cleft hard palat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428875" y="1857375"/>
            <a:ext cx="1928813" cy="1571625"/>
          </a:xfrm>
          <a:prstGeom prst="rect">
            <a:avLst/>
          </a:prstGeom>
        </p:spPr>
      </p:pic>
      <p:sp>
        <p:nvSpPr>
          <p:cNvPr id="15" name="TextBox 14"/>
          <p:cNvSpPr txBox="1"/>
          <p:nvPr/>
        </p:nvSpPr>
        <p:spPr>
          <a:xfrm>
            <a:off x="2501640" y="1302115"/>
            <a:ext cx="1892430" cy="369332"/>
          </a:xfrm>
          <a:prstGeom prst="rect">
            <a:avLst/>
          </a:prstGeom>
          <a:noFill/>
        </p:spPr>
        <p:txBody>
          <a:bodyPr wrap="square" rtlCol="0">
            <a:spAutoFit/>
          </a:bodyPr>
          <a:lstStyle/>
          <a:p>
            <a:r>
              <a:rPr lang="es-ES" dirty="0">
                <a:solidFill>
                  <a:schemeClr val="tx2"/>
                </a:solidFill>
              </a:rPr>
              <a:t>Paladar duro hendido</a:t>
            </a:r>
          </a:p>
        </p:txBody>
      </p:sp>
      <p:pic>
        <p:nvPicPr>
          <p:cNvPr id="9" name="Picture 9" descr="S.jpg" title="photo of cleft hard palate"/>
          <p:cNvPicPr>
            <a:picLocks noChangeAspect="1"/>
          </p:cNvPicPr>
          <p:nvPr/>
        </p:nvPicPr>
        <p:blipFill>
          <a:blip r:embed="rId5">
            <a:extLst>
              <a:ext uri="{28A0092B-C50C-407E-A947-70E740481C1C}">
                <a14:useLocalDpi xmlns:a14="http://schemas.microsoft.com/office/drawing/2010/main" val="0"/>
              </a:ext>
            </a:extLst>
          </a:blip>
          <a:srcRect l="14342" t="19052" r="21474" b="11909"/>
          <a:stretch>
            <a:fillRect/>
          </a:stretch>
        </p:blipFill>
        <p:spPr bwMode="auto">
          <a:xfrm>
            <a:off x="4357688" y="1857375"/>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383699" y="1290496"/>
            <a:ext cx="1892430" cy="369332"/>
          </a:xfrm>
          <a:prstGeom prst="rect">
            <a:avLst/>
          </a:prstGeom>
          <a:noFill/>
        </p:spPr>
        <p:txBody>
          <a:bodyPr wrap="square" rtlCol="0">
            <a:spAutoFit/>
          </a:bodyPr>
          <a:lstStyle/>
          <a:p>
            <a:r>
              <a:rPr lang="es-ES" dirty="0">
                <a:solidFill>
                  <a:schemeClr val="tx2"/>
                </a:solidFill>
              </a:rPr>
              <a:t>Paladar duro hendido</a:t>
            </a:r>
          </a:p>
        </p:txBody>
      </p:sp>
      <p:pic>
        <p:nvPicPr>
          <p:cNvPr id="7" name="Picture 7" descr="HS1.jpg" title="photo of cleft hard palat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857375"/>
            <a:ext cx="1928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304691" y="1232257"/>
            <a:ext cx="1892430" cy="369332"/>
          </a:xfrm>
          <a:prstGeom prst="rect">
            <a:avLst/>
          </a:prstGeom>
          <a:noFill/>
        </p:spPr>
        <p:txBody>
          <a:bodyPr wrap="square" rtlCol="0">
            <a:spAutoFit/>
          </a:bodyPr>
          <a:lstStyle/>
          <a:p>
            <a:r>
              <a:rPr lang="es-ES" dirty="0">
                <a:solidFill>
                  <a:schemeClr val="tx2"/>
                </a:solidFill>
              </a:rPr>
              <a:t>Paladar duro hendido</a:t>
            </a:r>
          </a:p>
        </p:txBody>
      </p:sp>
      <p:pic>
        <p:nvPicPr>
          <p:cNvPr id="8" name="Picture 8" descr="HS.jpg" title="photo of cleft hard palat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063" y="3429000"/>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00063" y="5000625"/>
            <a:ext cx="1892430" cy="369332"/>
          </a:xfrm>
          <a:prstGeom prst="rect">
            <a:avLst/>
          </a:prstGeom>
          <a:noFill/>
        </p:spPr>
        <p:txBody>
          <a:bodyPr wrap="square" rtlCol="0">
            <a:spAutoFit/>
          </a:bodyPr>
          <a:lstStyle/>
          <a:p>
            <a:r>
              <a:rPr lang="es-ES" dirty="0">
                <a:solidFill>
                  <a:schemeClr val="tx2"/>
                </a:solidFill>
              </a:rPr>
              <a:t>Paladar duro hendido</a:t>
            </a:r>
          </a:p>
        </p:txBody>
      </p:sp>
      <p:pic>
        <p:nvPicPr>
          <p:cNvPr id="6" name="Picture 6" descr="CP3.JPG" title="photo of cleft hard palat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3429000"/>
            <a:ext cx="20875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428875" y="5002392"/>
            <a:ext cx="1892430" cy="369332"/>
          </a:xfrm>
          <a:prstGeom prst="rect">
            <a:avLst/>
          </a:prstGeom>
          <a:noFill/>
        </p:spPr>
        <p:txBody>
          <a:bodyPr wrap="square" rtlCol="0">
            <a:spAutoFit/>
          </a:bodyPr>
          <a:lstStyle/>
          <a:p>
            <a:r>
              <a:rPr lang="es-ES" dirty="0">
                <a:solidFill>
                  <a:schemeClr val="tx2"/>
                </a:solidFill>
              </a:rPr>
              <a:t>Paladar duro hendido</a:t>
            </a:r>
          </a:p>
        </p:txBody>
      </p:sp>
      <p:pic>
        <p:nvPicPr>
          <p:cNvPr id="10" name="Picture 10" descr="CLP baby.jpg" title="photo of cleft hard palate with cleft lip, specified as unilateral"/>
          <p:cNvPicPr>
            <a:picLocks noChangeAspect="1"/>
          </p:cNvPicPr>
          <p:nvPr/>
        </p:nvPicPr>
        <p:blipFill>
          <a:blip r:embed="rId9">
            <a:extLst>
              <a:ext uri="{28A0092B-C50C-407E-A947-70E740481C1C}">
                <a14:useLocalDpi xmlns:a14="http://schemas.microsoft.com/office/drawing/2010/main" val="0"/>
              </a:ext>
            </a:extLst>
          </a:blip>
          <a:srcRect l="3448" t="22501" r="3448" b="22501"/>
          <a:stretch>
            <a:fillRect/>
          </a:stretch>
        </p:blipFill>
        <p:spPr bwMode="auto">
          <a:xfrm>
            <a:off x="4357688" y="3429000"/>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394070" y="5011270"/>
            <a:ext cx="1892430" cy="1200329"/>
          </a:xfrm>
          <a:prstGeom prst="rect">
            <a:avLst/>
          </a:prstGeom>
          <a:noFill/>
        </p:spPr>
        <p:txBody>
          <a:bodyPr wrap="square" rtlCol="0">
            <a:spAutoFit/>
          </a:bodyPr>
          <a:lstStyle/>
          <a:p>
            <a:r>
              <a:rPr lang="es-ES" dirty="0">
                <a:solidFill>
                  <a:schemeClr val="tx2"/>
                </a:solidFill>
              </a:rPr>
              <a:t>Paladar duro hendido con labio leporino, especificado como unilateral</a:t>
            </a:r>
          </a:p>
        </p:txBody>
      </p:sp>
      <p:pic>
        <p:nvPicPr>
          <p:cNvPr id="5" name="Picture 5" descr="CP1.JPG photo " title="photo of cleft hard palate with bilateral cleft lip"/>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86500" y="3429000"/>
            <a:ext cx="1928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256875" y="5000625"/>
            <a:ext cx="1892430" cy="923330"/>
          </a:xfrm>
          <a:prstGeom prst="rect">
            <a:avLst/>
          </a:prstGeom>
          <a:noFill/>
        </p:spPr>
        <p:txBody>
          <a:bodyPr wrap="square" rtlCol="0">
            <a:spAutoFit/>
          </a:bodyPr>
          <a:lstStyle/>
          <a:p>
            <a:r>
              <a:rPr lang="es-ES" dirty="0">
                <a:solidFill>
                  <a:schemeClr val="tx2"/>
                </a:solidFill>
              </a:rPr>
              <a:t>Paladar duro hendido con labio leporino bilateral</a:t>
            </a:r>
          </a:p>
        </p:txBody>
      </p:sp>
      <p:sp>
        <p:nvSpPr>
          <p:cNvPr id="12" name="TextBox 11"/>
          <p:cNvSpPr txBox="1"/>
          <p:nvPr/>
        </p:nvSpPr>
        <p:spPr>
          <a:xfrm>
            <a:off x="228600" y="6093296"/>
            <a:ext cx="3359984" cy="246221"/>
          </a:xfrm>
          <a:prstGeom prst="rect">
            <a:avLst/>
          </a:prstGeom>
          <a:noFill/>
        </p:spPr>
        <p:txBody>
          <a:bodyPr wrap="square" rtlCol="0">
            <a:spAutoFit/>
          </a:bodyPr>
          <a:lstStyle/>
          <a:p>
            <a:r>
              <a:rPr lang="es-ES" sz="1000" dirty="0" smtClean="0">
                <a:solidFill>
                  <a:schemeClr val="tx2"/>
                </a:solidFill>
              </a:rPr>
              <a:t>Fotos cortesía del Dr. Peter Mossey</a:t>
            </a:r>
            <a:endParaRPr lang="es-ES" sz="1000" dirty="0">
              <a:solidFill>
                <a:schemeClr val="tx2"/>
              </a:solidFill>
            </a:endParaRPr>
          </a:p>
        </p:txBody>
      </p:sp>
    </p:spTree>
    <p:extLst>
      <p:ext uri="{BB962C8B-B14F-4D97-AF65-F5344CB8AC3E}">
        <p14:creationId xmlns:p14="http://schemas.microsoft.com/office/powerpoint/2010/main" val="133218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260648"/>
            <a:ext cx="8229600" cy="648072"/>
          </a:xfrm>
        </p:spPr>
        <p:txBody>
          <a:bodyPr>
            <a:noAutofit/>
          </a:bodyPr>
          <a:lstStyle/>
          <a:p>
            <a:r>
              <a:rPr lang="es-ES" sz="3200" b="1" dirty="0" smtClean="0">
                <a:solidFill>
                  <a:schemeClr val="tx2"/>
                </a:solidFill>
              </a:rPr>
              <a:t>Principales características clínicas</a:t>
            </a:r>
            <a:endParaRPr lang="es-ES" sz="3200" b="1" dirty="0">
              <a:solidFill>
                <a:schemeClr val="tx2"/>
              </a:solidFill>
            </a:endParaRPr>
          </a:p>
        </p:txBody>
      </p:sp>
      <p:graphicFrame>
        <p:nvGraphicFramePr>
          <p:cNvPr id="4" name="Tabella 3" descr="table of features and typical findings" title="table of main clinical features"/>
          <p:cNvGraphicFramePr>
            <a:graphicFrameLocks noGrp="1"/>
          </p:cNvGraphicFramePr>
          <p:nvPr>
            <p:extLst>
              <p:ext uri="{D42A27DB-BD31-4B8C-83A1-F6EECF244321}">
                <p14:modId xmlns:p14="http://schemas.microsoft.com/office/powerpoint/2010/main" val="2758054568"/>
              </p:ext>
            </p:extLst>
          </p:nvPr>
        </p:nvGraphicFramePr>
        <p:xfrm>
          <a:off x="351955" y="908720"/>
          <a:ext cx="8568952" cy="5215343"/>
        </p:xfrm>
        <a:graphic>
          <a:graphicData uri="http://schemas.openxmlformats.org/drawingml/2006/table">
            <a:tbl>
              <a:tblPr firstRow="1" bandRow="1">
                <a:tableStyleId>{5C22544A-7EE6-4342-B048-85BDC9FD1C3A}</a:tableStyleId>
              </a:tblPr>
              <a:tblGrid>
                <a:gridCol w="2448272"/>
                <a:gridCol w="6120680"/>
              </a:tblGrid>
              <a:tr h="546317">
                <a:tc>
                  <a:txBody>
                    <a:bodyPr/>
                    <a:lstStyle/>
                    <a:p>
                      <a:r>
                        <a:rPr lang="en-US" sz="2400" noProof="0" dirty="0" smtClean="0"/>
                        <a:t>Característica</a:t>
                      </a:r>
                      <a:endParaRPr lang="es-ES" sz="2400" noProof="0" dirty="0"/>
                    </a:p>
                  </a:txBody>
                  <a:tcPr/>
                </a:tc>
                <a:tc>
                  <a:txBody>
                    <a:bodyPr/>
                    <a:lstStyle/>
                    <a:p>
                      <a:r>
                        <a:rPr lang="en-US" sz="2400" noProof="0" dirty="0" smtClean="0"/>
                        <a:t>Hallazgos típicos</a:t>
                      </a:r>
                      <a:endParaRPr lang="es-ES" sz="2400" noProof="0" dirty="0"/>
                    </a:p>
                  </a:txBody>
                  <a:tcPr/>
                </a:tc>
              </a:tr>
              <a:tr h="548098">
                <a:tc>
                  <a:txBody>
                    <a:bodyPr/>
                    <a:lstStyle/>
                    <a:p>
                      <a:r>
                        <a:rPr lang="en-US" sz="1400" noProof="0" dirty="0" smtClean="0">
                          <a:solidFill>
                            <a:srgbClr val="000000"/>
                          </a:solidFill>
                        </a:rPr>
                        <a:t>Diferencias por sexo</a:t>
                      </a:r>
                      <a:endParaRPr lang="es-ES" sz="1400" noProof="0" dirty="0">
                        <a:solidFill>
                          <a:srgbClr val="000000"/>
                        </a:solidFill>
                      </a:endParaRPr>
                    </a:p>
                  </a:txBody>
                  <a:tcPr/>
                </a:tc>
                <a:tc>
                  <a:txBody>
                    <a:bodyPr/>
                    <a:lstStyle/>
                    <a:p>
                      <a:r>
                        <a:rPr sz="1400" kern="1200" baseline="0" dirty="0" err="1">
                          <a:solidFill>
                            <a:srgbClr val="000000"/>
                          </a:solidFill>
                          <a:latin typeface="+mn-lt"/>
                          <a:ea typeface="+mn-ea"/>
                          <a:cs typeface="+mn-cs"/>
                        </a:rPr>
                        <a:t>Labio</a:t>
                      </a:r>
                      <a:r>
                        <a:rPr sz="1400" kern="1200" baseline="0" dirty="0">
                          <a:solidFill>
                            <a:srgbClr val="000000"/>
                          </a:solidFill>
                          <a:latin typeface="+mn-lt"/>
                          <a:ea typeface="+mn-ea"/>
                          <a:cs typeface="+mn-cs"/>
                        </a:rPr>
                        <a:t> </a:t>
                      </a:r>
                      <a:r>
                        <a:rPr sz="1400" kern="1200" baseline="0" dirty="0" err="1">
                          <a:solidFill>
                            <a:srgbClr val="000000"/>
                          </a:solidFill>
                          <a:latin typeface="+mn-lt"/>
                          <a:ea typeface="+mn-ea"/>
                          <a:cs typeface="+mn-cs"/>
                        </a:rPr>
                        <a:t>leporino</a:t>
                      </a:r>
                      <a:r>
                        <a:rPr sz="1400" kern="1200" baseline="0" dirty="0">
                          <a:solidFill>
                            <a:srgbClr val="000000"/>
                          </a:solidFill>
                          <a:latin typeface="+mn-lt"/>
                          <a:ea typeface="+mn-ea"/>
                          <a:cs typeface="+mn-cs"/>
                        </a:rPr>
                        <a:t> con o sin </a:t>
                      </a:r>
                      <a:r>
                        <a:rPr sz="1400" kern="1200" baseline="0" dirty="0" err="1">
                          <a:solidFill>
                            <a:srgbClr val="000000"/>
                          </a:solidFill>
                          <a:latin typeface="+mn-lt"/>
                          <a:ea typeface="+mn-ea"/>
                          <a:cs typeface="+mn-cs"/>
                        </a:rPr>
                        <a:t>paladar</a:t>
                      </a:r>
                      <a:r>
                        <a:rPr sz="1400" kern="1200" baseline="0" dirty="0">
                          <a:solidFill>
                            <a:srgbClr val="000000"/>
                          </a:solidFill>
                          <a:latin typeface="+mn-lt"/>
                          <a:ea typeface="+mn-ea"/>
                          <a:cs typeface="+mn-cs"/>
                        </a:rPr>
                        <a:t> </a:t>
                      </a:r>
                      <a:r>
                        <a:rPr sz="1400" kern="1200" baseline="0" dirty="0" err="1">
                          <a:solidFill>
                            <a:srgbClr val="000000"/>
                          </a:solidFill>
                          <a:latin typeface="+mn-lt"/>
                          <a:ea typeface="+mn-ea"/>
                          <a:cs typeface="+mn-cs"/>
                        </a:rPr>
                        <a:t>hendido</a:t>
                      </a:r>
                      <a:r>
                        <a:rPr lang="en-US" sz="1400" kern="1200" baseline="0" noProof="0" dirty="0" smtClean="0">
                          <a:solidFill>
                            <a:srgbClr val="000000"/>
                          </a:solidFill>
                          <a:latin typeface="+mn-lt"/>
                          <a:ea typeface="+mn-ea"/>
                          <a:cs typeface="+mn-cs"/>
                        </a:rPr>
                        <a:t>: 60-80 % son hombres</a:t>
                      </a:r>
                    </a:p>
                    <a:p>
                      <a:r>
                        <a:rPr lang="en-US" sz="1400" kern="1200" baseline="0" noProof="0" dirty="0" smtClean="0">
                          <a:solidFill>
                            <a:srgbClr val="000000"/>
                          </a:solidFill>
                          <a:latin typeface="+mn-lt"/>
                          <a:ea typeface="+mn-ea"/>
                          <a:cs typeface="+mn-cs"/>
                        </a:rPr>
                        <a:t>Las hendiduras aisladas del paladar secundario son más frecuentes en las mujeres.</a:t>
                      </a:r>
                      <a:endParaRPr lang="es-ES" sz="1400" kern="1200" baseline="0" noProof="0" dirty="0">
                        <a:solidFill>
                          <a:srgbClr val="000000"/>
                        </a:solidFill>
                        <a:latin typeface="+mn-lt"/>
                        <a:ea typeface="+mn-ea"/>
                        <a:cs typeface="+mn-cs"/>
                      </a:endParaRPr>
                    </a:p>
                  </a:txBody>
                  <a:tcPr/>
                </a:tc>
              </a:tr>
              <a:tr h="705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rgbClr val="000000"/>
                          </a:solidFill>
                        </a:rPr>
                        <a:t>Sitio de las hendiduras</a:t>
                      </a:r>
                      <a:endParaRPr lang="es-ES" sz="1400" noProof="0" dirty="0" smtClean="0">
                        <a:solidFill>
                          <a:srgbClr val="000000"/>
                        </a:solidFill>
                      </a:endParaRPr>
                    </a:p>
                    <a:p>
                      <a:endParaRPr lang="es-ES" sz="1400" noProof="0" dirty="0">
                        <a:solidFill>
                          <a:srgbClr val="000000"/>
                        </a:solidFill>
                      </a:endParaRPr>
                    </a:p>
                  </a:txBody>
                  <a:tcPr/>
                </a:tc>
                <a:tc>
                  <a:txBody>
                    <a:bodyPr/>
                    <a:lstStyle/>
                    <a:p>
                      <a:r>
                        <a:rPr lang="en-US" sz="1400" noProof="0" dirty="0" smtClean="0">
                          <a:solidFill>
                            <a:srgbClr val="000000"/>
                          </a:solidFill>
                        </a:rPr>
                        <a:t>Labio leporino solamente: 21 %</a:t>
                      </a:r>
                    </a:p>
                    <a:p>
                      <a:r>
                        <a:rPr sz="1400" kern="1200" dirty="0" err="1">
                          <a:solidFill>
                            <a:srgbClr val="000000"/>
                          </a:solidFill>
                          <a:latin typeface="+mn-lt"/>
                          <a:ea typeface="+mn-ea"/>
                          <a:cs typeface="+mn-cs"/>
                        </a:rPr>
                        <a:t>Labio</a:t>
                      </a:r>
                      <a:r>
                        <a:rPr sz="1400" kern="1200" dirty="0">
                          <a:solidFill>
                            <a:srgbClr val="000000"/>
                          </a:solidFill>
                          <a:latin typeface="+mn-lt"/>
                          <a:ea typeface="+mn-ea"/>
                          <a:cs typeface="+mn-cs"/>
                        </a:rPr>
                        <a:t> </a:t>
                      </a:r>
                      <a:r>
                        <a:rPr sz="1400" kern="1200" dirty="0" err="1">
                          <a:solidFill>
                            <a:srgbClr val="000000"/>
                          </a:solidFill>
                          <a:latin typeface="+mn-lt"/>
                          <a:ea typeface="+mn-ea"/>
                          <a:cs typeface="+mn-cs"/>
                        </a:rPr>
                        <a:t>leporino</a:t>
                      </a:r>
                      <a:r>
                        <a:rPr sz="1400" kern="1200" dirty="0">
                          <a:solidFill>
                            <a:srgbClr val="000000"/>
                          </a:solidFill>
                          <a:latin typeface="+mn-lt"/>
                          <a:ea typeface="+mn-ea"/>
                          <a:cs typeface="+mn-cs"/>
                        </a:rPr>
                        <a:t> con </a:t>
                      </a:r>
                      <a:r>
                        <a:rPr sz="1400" kern="1200" dirty="0" err="1">
                          <a:solidFill>
                            <a:srgbClr val="000000"/>
                          </a:solidFill>
                          <a:latin typeface="+mn-lt"/>
                          <a:ea typeface="+mn-ea"/>
                          <a:cs typeface="+mn-cs"/>
                        </a:rPr>
                        <a:t>paladar</a:t>
                      </a:r>
                      <a:r>
                        <a:rPr sz="1400" kern="1200" dirty="0">
                          <a:solidFill>
                            <a:srgbClr val="000000"/>
                          </a:solidFill>
                          <a:latin typeface="+mn-lt"/>
                          <a:ea typeface="+mn-ea"/>
                          <a:cs typeface="+mn-cs"/>
                        </a:rPr>
                        <a:t> </a:t>
                      </a:r>
                      <a:r>
                        <a:rPr sz="1400" kern="1200" dirty="0" err="1">
                          <a:solidFill>
                            <a:srgbClr val="000000"/>
                          </a:solidFill>
                          <a:latin typeface="+mn-lt"/>
                          <a:ea typeface="+mn-ea"/>
                          <a:cs typeface="+mn-cs"/>
                        </a:rPr>
                        <a:t>hendido</a:t>
                      </a:r>
                      <a:r>
                        <a:rPr lang="en-US" sz="1400" kern="1200" noProof="0" dirty="0" smtClean="0">
                          <a:solidFill>
                            <a:srgbClr val="000000"/>
                          </a:solidFill>
                          <a:latin typeface="+mn-lt"/>
                          <a:ea typeface="+mn-ea"/>
                          <a:cs typeface="+mn-cs"/>
                        </a:rPr>
                        <a:t>: 46 %</a:t>
                      </a:r>
                    </a:p>
                    <a:p>
                      <a:r>
                        <a:rPr lang="en-US" sz="1400" baseline="0" noProof="0" dirty="0" smtClean="0">
                          <a:solidFill>
                            <a:srgbClr val="000000"/>
                          </a:solidFill>
                        </a:rPr>
                        <a:t>Hendidura del paladar secundario solamente: 33 %</a:t>
                      </a:r>
                    </a:p>
                  </a:txBody>
                  <a:tcPr/>
                </a:tc>
              </a:tr>
              <a:tr h="1224136">
                <a:tc>
                  <a:txBody>
                    <a:bodyPr/>
                    <a:lstStyle/>
                    <a:p>
                      <a:r>
                        <a:rPr lang="en-US" sz="1400" noProof="0" dirty="0" smtClean="0">
                          <a:solidFill>
                            <a:srgbClr val="000000"/>
                          </a:solidFill>
                        </a:rPr>
                        <a:t>Lateralidad del labio leporino </a:t>
                      </a:r>
                      <a:endParaRPr lang="es-ES" sz="1400" noProof="0" dirty="0">
                        <a:solidFill>
                          <a:srgbClr val="000000"/>
                        </a:solidFill>
                      </a:endParaRPr>
                    </a:p>
                  </a:txBody>
                  <a:tcPr/>
                </a:tc>
                <a:tc>
                  <a:txBody>
                    <a:bodyPr/>
                    <a:lstStyle/>
                    <a:p>
                      <a:r>
                        <a:rPr lang="en-US" sz="1400" baseline="0" noProof="0" dirty="0" smtClean="0">
                          <a:solidFill>
                            <a:srgbClr val="000000"/>
                          </a:solidFill>
                        </a:rPr>
                        <a:t>Hendiduras unilaterales </a:t>
                      </a:r>
                    </a:p>
                    <a:p>
                      <a:pPr marL="285750" lvl="0" indent="-285750">
                        <a:buFont typeface="Arial" panose="020B0604020202020204" pitchFamily="34" charset="0"/>
                        <a:buChar char="•"/>
                      </a:pPr>
                      <a:r>
                        <a:rPr lang="en-US" sz="1400" baseline="0" noProof="0" dirty="0" smtClean="0">
                          <a:solidFill>
                            <a:srgbClr val="000000"/>
                          </a:solidFill>
                        </a:rPr>
                        <a:t>Más comunes en el lado izquierdo (2:1) </a:t>
                      </a:r>
                    </a:p>
                    <a:p>
                      <a:pPr marL="285750" lvl="0" indent="-285750">
                        <a:buFont typeface="Arial" panose="020B0604020202020204" pitchFamily="34" charset="0"/>
                        <a:buChar char="•"/>
                      </a:pPr>
                      <a:r>
                        <a:rPr lang="en-US" sz="1400" baseline="0" noProof="0" dirty="0" smtClean="0">
                          <a:solidFill>
                            <a:srgbClr val="000000"/>
                          </a:solidFill>
                        </a:rPr>
                        <a:t>Más comunes que las bilaterales (9:1) </a:t>
                      </a:r>
                    </a:p>
                    <a:p>
                      <a:pPr marL="285750" lvl="0" indent="-285750">
                        <a:buFont typeface="Arial" panose="020B0604020202020204" pitchFamily="34" charset="0"/>
                        <a:buChar char="•"/>
                      </a:pPr>
                      <a:r>
                        <a:rPr lang="en-US" sz="1400" baseline="0" noProof="0" dirty="0" smtClean="0">
                          <a:solidFill>
                            <a:srgbClr val="000000"/>
                          </a:solidFill>
                        </a:rPr>
                        <a:t>En el 68 % de los casos se asocian al paladar hendido </a:t>
                      </a:r>
                    </a:p>
                    <a:p>
                      <a:r>
                        <a:rPr lang="en-US" sz="1400" baseline="0" noProof="0" dirty="0" smtClean="0">
                          <a:solidFill>
                            <a:srgbClr val="000000"/>
                          </a:solidFill>
                        </a:rPr>
                        <a:t>En el 86 % de los casos el labio leporino bilateral se asocia al paladar hendido</a:t>
                      </a:r>
                      <a:endParaRPr lang="es-ES" sz="1400" noProof="0" dirty="0">
                        <a:solidFill>
                          <a:srgbClr val="000000"/>
                        </a:solidFill>
                      </a:endParaRPr>
                    </a:p>
                  </a:txBody>
                  <a:tcPr/>
                </a:tc>
              </a:tr>
              <a:tr h="982377">
                <a:tc>
                  <a:txBody>
                    <a:bodyPr/>
                    <a:lstStyle/>
                    <a:p>
                      <a:r>
                        <a:rPr lang="en-US" sz="1400" noProof="0" dirty="0" smtClean="0">
                          <a:solidFill>
                            <a:srgbClr val="000000"/>
                          </a:solidFill>
                        </a:rPr>
                        <a:t>Tipos de labio leporino</a:t>
                      </a:r>
                      <a:endParaRPr lang="es-ES" sz="1400" noProof="0" dirty="0">
                        <a:solidFill>
                          <a:srgbClr val="000000"/>
                        </a:solidFill>
                      </a:endParaRPr>
                    </a:p>
                  </a:txBody>
                  <a:tcPr/>
                </a:tc>
                <a:tc>
                  <a:txBody>
                    <a:bodyPr/>
                    <a:lstStyle/>
                    <a:p>
                      <a:pPr marL="0" indent="0">
                        <a:buNone/>
                      </a:pPr>
                      <a:r>
                        <a:rPr lang="en-US" sz="1400" noProof="0" dirty="0" smtClean="0">
                          <a:solidFill>
                            <a:srgbClr val="000000"/>
                          </a:solidFill>
                        </a:rPr>
                        <a:t>Microforma (presencia de un surco vertical y de una muesca en el bermellón)</a:t>
                      </a:r>
                    </a:p>
                    <a:p>
                      <a:pPr marL="285750" indent="-285750">
                        <a:buFont typeface="Arial" panose="020B0604020202020204" pitchFamily="34" charset="0"/>
                        <a:buChar char="•"/>
                      </a:pPr>
                      <a:r>
                        <a:rPr lang="en-US" sz="1400" noProof="0" dirty="0" smtClean="0">
                          <a:solidFill>
                            <a:srgbClr val="000000"/>
                          </a:solidFill>
                        </a:rPr>
                        <a:t>No se cuenta en la vigilancia de las hendiduras orofaciales</a:t>
                      </a:r>
                      <a:endParaRPr lang="es-ES" sz="1400" noProof="0" dirty="0" smtClean="0">
                        <a:solidFill>
                          <a:srgbClr val="000000"/>
                        </a:solidFill>
                      </a:endParaRPr>
                    </a:p>
                    <a:p>
                      <a:pPr marL="0" indent="0">
                        <a:buNone/>
                      </a:pPr>
                      <a:r>
                        <a:rPr lang="en-US" sz="1400" noProof="0" dirty="0" smtClean="0">
                          <a:solidFill>
                            <a:srgbClr val="000000"/>
                          </a:solidFill>
                        </a:rPr>
                        <a:t>Labio leporino unilateral (completo o incompleto)</a:t>
                      </a:r>
                    </a:p>
                    <a:p>
                      <a:pPr marL="0" indent="0">
                        <a:buNone/>
                      </a:pPr>
                      <a:r>
                        <a:rPr lang="en-US" sz="1400" noProof="0" dirty="0" smtClean="0">
                          <a:solidFill>
                            <a:srgbClr val="000000"/>
                          </a:solidFill>
                        </a:rPr>
                        <a:t>Labio leporino bilateral</a:t>
                      </a:r>
                      <a:endParaRPr lang="es-ES" sz="1400" noProof="0" dirty="0">
                        <a:solidFill>
                          <a:srgbClr val="000000"/>
                        </a:solidFill>
                      </a:endParaRPr>
                    </a:p>
                  </a:txBody>
                  <a:tcPr/>
                </a:tc>
              </a:tr>
              <a:tr h="999473">
                <a:tc>
                  <a:txBody>
                    <a:bodyPr/>
                    <a:lstStyle/>
                    <a:p>
                      <a:r>
                        <a:rPr lang="en-US" sz="1400" noProof="0" dirty="0" smtClean="0">
                          <a:solidFill>
                            <a:srgbClr val="000000"/>
                          </a:solidFill>
                        </a:rPr>
                        <a:t>Tipos de paladar hendido</a:t>
                      </a:r>
                      <a:endParaRPr lang="es-ES" sz="1400" noProof="0" dirty="0">
                        <a:solidFill>
                          <a:srgbClr val="000000"/>
                        </a:solidFill>
                      </a:endParaRPr>
                    </a:p>
                  </a:txBody>
                  <a:tcPr/>
                </a:tc>
                <a:tc>
                  <a:txBody>
                    <a:bodyPr/>
                    <a:lstStyle/>
                    <a:p>
                      <a:pPr marL="0" indent="0">
                        <a:buNone/>
                      </a:pPr>
                      <a:r>
                        <a:rPr lang="en-US" sz="1400" baseline="0" noProof="0" dirty="0" smtClean="0">
                          <a:solidFill>
                            <a:srgbClr val="000000"/>
                          </a:solidFill>
                        </a:rPr>
                        <a:t>Paladar hendido asociado a labio leporino </a:t>
                      </a:r>
                    </a:p>
                    <a:p>
                      <a:pPr marL="0" indent="0">
                        <a:buNone/>
                      </a:pPr>
                      <a:r>
                        <a:rPr lang="en-US" sz="1400" baseline="0" noProof="0" dirty="0" smtClean="0">
                          <a:solidFill>
                            <a:srgbClr val="000000"/>
                          </a:solidFill>
                        </a:rPr>
                        <a:t>Paladar hendido solamente</a:t>
                      </a:r>
                    </a:p>
                    <a:p>
                      <a:pPr marL="285750" indent="-285750">
                        <a:buFont typeface="Arial" panose="020B0604020202020204" pitchFamily="34" charset="0"/>
                        <a:buChar char="•"/>
                      </a:pPr>
                      <a:r>
                        <a:rPr lang="en-US" sz="1400" baseline="0" noProof="0" dirty="0" smtClean="0">
                          <a:solidFill>
                            <a:srgbClr val="000000"/>
                          </a:solidFill>
                        </a:rPr>
                        <a:t>Paladar hendido (paladar duro o paladar blando)</a:t>
                      </a:r>
                    </a:p>
                    <a:p>
                      <a:pPr marL="285750" indent="-285750">
                        <a:buFont typeface="Arial" panose="020B0604020202020204" pitchFamily="34" charset="0"/>
                        <a:buChar char="•"/>
                      </a:pPr>
                      <a:r>
                        <a:rPr lang="en-US" sz="1400" baseline="0" noProof="0" dirty="0" smtClean="0">
                          <a:solidFill>
                            <a:srgbClr val="000000"/>
                          </a:solidFill>
                        </a:rPr>
                        <a:t>Paladar hendido submucoso</a:t>
                      </a:r>
                    </a:p>
                  </a:txBody>
                  <a:tcPr/>
                </a:tc>
              </a:tr>
            </a:tbl>
          </a:graphicData>
        </a:graphic>
      </p:graphicFrame>
      <p:sp>
        <p:nvSpPr>
          <p:cNvPr id="3" name="TextBox 2"/>
          <p:cNvSpPr txBox="1"/>
          <p:nvPr/>
        </p:nvSpPr>
        <p:spPr>
          <a:xfrm>
            <a:off x="228600" y="6169967"/>
            <a:ext cx="5456622" cy="461665"/>
          </a:xfrm>
          <a:prstGeom prst="rect">
            <a:avLst/>
          </a:prstGeom>
          <a:noFill/>
        </p:spPr>
        <p:txBody>
          <a:bodyPr wrap="none" rtlCol="0">
            <a:spAutoFit/>
          </a:bodyPr>
          <a:lstStyle/>
          <a:p>
            <a:r>
              <a:rPr lang="es-ES" sz="1200" dirty="0">
                <a:solidFill>
                  <a:schemeClr val="tx2"/>
                </a:solidFill>
              </a:rPr>
              <a:t>Fuente: Harold Chen. Atlas of Genetic Diagnosis and Counseling. Humana Press 2006</a:t>
            </a:r>
          </a:p>
          <a:p>
            <a:endParaRPr lang="es-E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188640"/>
            <a:ext cx="8229600" cy="850106"/>
          </a:xfrm>
        </p:spPr>
        <p:txBody>
          <a:bodyPr>
            <a:normAutofit/>
          </a:bodyPr>
          <a:lstStyle/>
          <a:p>
            <a:r>
              <a:rPr lang="es-ES" sz="3200" b="1" dirty="0" smtClean="0">
                <a:solidFill>
                  <a:schemeClr val="tx2"/>
                </a:solidFill>
              </a:rPr>
              <a:t>Secuencia de Robin</a:t>
            </a:r>
            <a:endParaRPr lang="es-ES" sz="3200" b="1" dirty="0">
              <a:solidFill>
                <a:schemeClr val="tx2"/>
              </a:solidFill>
            </a:endParaRPr>
          </a:p>
        </p:txBody>
      </p:sp>
      <p:sp>
        <p:nvSpPr>
          <p:cNvPr id="3" name="Rettangolo 2"/>
          <p:cNvSpPr/>
          <p:nvPr/>
        </p:nvSpPr>
        <p:spPr>
          <a:xfrm>
            <a:off x="395288" y="1412776"/>
            <a:ext cx="8281168" cy="1846659"/>
          </a:xfrm>
          <a:prstGeom prst="rect">
            <a:avLst/>
          </a:prstGeom>
          <a:solidFill>
            <a:schemeClr val="accent5">
              <a:lumMod val="20000"/>
              <a:lumOff val="80000"/>
            </a:schemeClr>
          </a:solidFill>
          <a:ln>
            <a:solidFill>
              <a:srgbClr val="002060"/>
            </a:solidFill>
          </a:ln>
        </p:spPr>
        <p:txBody>
          <a:bodyPr wrap="square">
            <a:spAutoFit/>
          </a:bodyPr>
          <a:lstStyle/>
          <a:p>
            <a:pPr marL="285750" indent="-285750">
              <a:buFont typeface="Arial" panose="020B0604020202020204" pitchFamily="34" charset="0"/>
              <a:buChar char="•"/>
            </a:pPr>
            <a:r>
              <a:rPr lang="es-ES" sz="1600" dirty="0" smtClean="0">
                <a:solidFill>
                  <a:schemeClr val="tx2"/>
                </a:solidFill>
              </a:rPr>
              <a:t>La secuencia de Robin se caracteriza por una mandíbula de tamaño pequeño (micrognatia) o retraída respecto de la mandíbula superior (retrognatia).</a:t>
            </a:r>
          </a:p>
          <a:p>
            <a:pPr marL="285750" indent="-285750">
              <a:buFont typeface="Arial" panose="020B0604020202020204" pitchFamily="34" charset="0"/>
              <a:buChar char="•"/>
            </a:pPr>
            <a:r>
              <a:rPr lang="es-ES" sz="1600" dirty="0" smtClean="0">
                <a:solidFill>
                  <a:schemeClr val="tx2"/>
                </a:solidFill>
              </a:rPr>
              <a:t>Como resultado, la lengua tiende a desplazarse hacia atrás, hacia la garganta, donde puede obstruir las vías respiratorias (glosoptosis).</a:t>
            </a:r>
          </a:p>
          <a:p>
            <a:pPr marL="285750" indent="-285750">
              <a:buFont typeface="Arial" panose="020B0604020202020204" pitchFamily="34" charset="0"/>
              <a:buChar char="•"/>
            </a:pPr>
            <a:r>
              <a:rPr lang="es-ES" sz="1600" dirty="0" smtClean="0">
                <a:solidFill>
                  <a:schemeClr val="tx2"/>
                </a:solidFill>
              </a:rPr>
              <a:t>La mayoría de los bebés con secuencia de Robin también tienen el paladar hendido, pero ninguno presenta labio leporino.</a:t>
            </a:r>
          </a:p>
          <a:p>
            <a:pPr marL="285750" indent="-285750">
              <a:buFont typeface="Arial" panose="020B0604020202020204" pitchFamily="34" charset="0"/>
              <a:buChar char="•"/>
            </a:pPr>
            <a:r>
              <a:rPr lang="es-ES" sz="1600" dirty="0" smtClean="0">
                <a:solidFill>
                  <a:schemeClr val="tx2"/>
                </a:solidFill>
              </a:rPr>
              <a:t>Algunos casos pueden presentar una hendidura del paladar con forma de "U".</a:t>
            </a:r>
            <a:endParaRPr lang="es-ES" sz="1600" dirty="0">
              <a:solidFill>
                <a:schemeClr val="tx2"/>
              </a:solidFill>
            </a:endParaRPr>
          </a:p>
        </p:txBody>
      </p:sp>
      <p:pic>
        <p:nvPicPr>
          <p:cNvPr id="1027" name="Picture 3" descr="C:\Users\Pierpaolo\Pictures\Smith book\Smith's_Robin2.jpg" title="photo"/>
          <p:cNvPicPr>
            <a:picLocks noChangeAspect="1" noChangeArrowheads="1"/>
          </p:cNvPicPr>
          <p:nvPr/>
        </p:nvPicPr>
        <p:blipFill>
          <a:blip r:embed="rId3" cstate="print"/>
          <a:srcRect/>
          <a:stretch>
            <a:fillRect/>
          </a:stretch>
        </p:blipFill>
        <p:spPr bwMode="auto">
          <a:xfrm>
            <a:off x="1691680" y="3573016"/>
            <a:ext cx="1584176" cy="2120963"/>
          </a:xfrm>
          <a:prstGeom prst="rect">
            <a:avLst/>
          </a:prstGeom>
          <a:noFill/>
          <a:ln>
            <a:solidFill>
              <a:srgbClr val="002060"/>
            </a:solidFill>
          </a:ln>
        </p:spPr>
      </p:pic>
      <p:sp>
        <p:nvSpPr>
          <p:cNvPr id="9" name="Rettangolo 8"/>
          <p:cNvSpPr/>
          <p:nvPr/>
        </p:nvSpPr>
        <p:spPr>
          <a:xfrm>
            <a:off x="1403648" y="5661248"/>
            <a:ext cx="2160240" cy="646331"/>
          </a:xfrm>
          <a:prstGeom prst="rect">
            <a:avLst/>
          </a:prstGeom>
        </p:spPr>
        <p:txBody>
          <a:bodyPr wrap="square">
            <a:spAutoFit/>
          </a:bodyPr>
          <a:lstStyle/>
          <a:p>
            <a:r>
              <a:rPr lang="es-ES" sz="900" dirty="0">
                <a:solidFill>
                  <a:schemeClr val="tx2"/>
                </a:solidFill>
              </a:rPr>
              <a:t>Foto cortesía de Jones LK, Jones CM, del Campo M. Smith. Recognizable Patterns of Human Malformations. Elsevier Saunders. 2013 </a:t>
            </a:r>
          </a:p>
        </p:txBody>
      </p:sp>
      <p:grpSp>
        <p:nvGrpSpPr>
          <p:cNvPr id="8" name="Gruppo 7" descr="photo of Robin Sequence" title="photo "/>
          <p:cNvGrpSpPr/>
          <p:nvPr/>
        </p:nvGrpSpPr>
        <p:grpSpPr>
          <a:xfrm>
            <a:off x="5868144" y="3501008"/>
            <a:ext cx="1954504" cy="2621905"/>
            <a:chOff x="1043608" y="3501008"/>
            <a:chExt cx="1954504" cy="2621905"/>
          </a:xfrm>
        </p:grpSpPr>
        <p:pic>
          <p:nvPicPr>
            <p:cNvPr id="4" name="Picture 2" descr="photo of Robin Sequence" title="photho"/>
            <p:cNvPicPr>
              <a:picLocks noChangeAspect="1" noChangeArrowheads="1"/>
            </p:cNvPicPr>
            <p:nvPr/>
          </p:nvPicPr>
          <p:blipFill>
            <a:blip r:embed="rId4" cstate="print"/>
            <a:srcRect l="37809" t="30000" r="38777" b="23991"/>
            <a:stretch>
              <a:fillRect/>
            </a:stretch>
          </p:blipFill>
          <p:spPr bwMode="auto">
            <a:xfrm>
              <a:off x="1043608" y="3501008"/>
              <a:ext cx="1954504" cy="2160240"/>
            </a:xfrm>
            <a:prstGeom prst="rect">
              <a:avLst/>
            </a:prstGeom>
            <a:noFill/>
            <a:ln w="9525">
              <a:solidFill>
                <a:srgbClr val="002060"/>
              </a:solidFill>
              <a:miter lim="800000"/>
              <a:headEnd/>
              <a:tailEnd/>
            </a:ln>
          </p:spPr>
        </p:pic>
        <p:sp>
          <p:nvSpPr>
            <p:cNvPr id="5" name="Rettangolo 4"/>
            <p:cNvSpPr/>
            <p:nvPr/>
          </p:nvSpPr>
          <p:spPr>
            <a:xfrm>
              <a:off x="1043608" y="5661248"/>
              <a:ext cx="1944216" cy="461665"/>
            </a:xfrm>
            <a:prstGeom prst="rect">
              <a:avLst/>
            </a:prstGeom>
          </p:spPr>
          <p:txBody>
            <a:bodyPr wrap="square">
              <a:spAutoFit/>
            </a:bodyPr>
            <a:lstStyle/>
            <a:p>
              <a:r>
                <a:rPr lang="es-ES" sz="1200" dirty="0">
                  <a:solidFill>
                    <a:schemeClr val="tx2"/>
                  </a:solidFill>
                </a:rPr>
                <a:t>Fotos cortesía de http://en.atlaseclamc.org/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188640"/>
            <a:ext cx="8229600" cy="792088"/>
          </a:xfrm>
        </p:spPr>
        <p:txBody>
          <a:bodyPr>
            <a:normAutofit/>
          </a:bodyPr>
          <a:lstStyle/>
          <a:p>
            <a:r>
              <a:rPr lang="es-ES" sz="3200" b="1" dirty="0" smtClean="0">
                <a:solidFill>
                  <a:schemeClr val="tx2"/>
                </a:solidFill>
              </a:rPr>
              <a:t>Hendiduras faciales atípicas </a:t>
            </a:r>
            <a:endParaRPr lang="es-ES" sz="3200" dirty="0">
              <a:solidFill>
                <a:schemeClr val="tx2"/>
              </a:solidFill>
            </a:endParaRPr>
          </a:p>
        </p:txBody>
      </p:sp>
      <p:sp>
        <p:nvSpPr>
          <p:cNvPr id="3" name="Segnaposto contenuto 2"/>
          <p:cNvSpPr>
            <a:spLocks noGrp="1"/>
          </p:cNvSpPr>
          <p:nvPr>
            <p:ph idx="1"/>
          </p:nvPr>
        </p:nvSpPr>
        <p:spPr>
          <a:xfrm>
            <a:off x="467544" y="1268760"/>
            <a:ext cx="6491064" cy="2808312"/>
          </a:xfrm>
          <a:solidFill>
            <a:schemeClr val="accent5">
              <a:lumMod val="20000"/>
              <a:lumOff val="80000"/>
            </a:schemeClr>
          </a:solidFill>
          <a:ln>
            <a:solidFill>
              <a:srgbClr val="002060"/>
            </a:solidFill>
          </a:ln>
        </p:spPr>
        <p:txBody>
          <a:bodyPr>
            <a:noAutofit/>
          </a:bodyPr>
          <a:lstStyle/>
          <a:p>
            <a:r>
              <a:rPr lang="es-ES" sz="1600" dirty="0" smtClean="0">
                <a:solidFill>
                  <a:schemeClr val="tx2"/>
                </a:solidFill>
              </a:rPr>
              <a:t>Hendiduras que afectan el labio, la cara y posiblemente el paladar </a:t>
            </a:r>
          </a:p>
          <a:p>
            <a:r>
              <a:rPr lang="es-ES" sz="1600" dirty="0" smtClean="0">
                <a:solidFill>
                  <a:schemeClr val="tx2"/>
                </a:solidFill>
              </a:rPr>
              <a:t>Dos tipos principales (clasificación de Tessier):</a:t>
            </a:r>
          </a:p>
          <a:p>
            <a:pPr lvl="1">
              <a:buFont typeface="Arial" panose="020B0604020202020204" pitchFamily="34" charset="0"/>
              <a:buChar char="•"/>
            </a:pPr>
            <a:r>
              <a:rPr lang="es-ES" sz="1400" dirty="0" smtClean="0">
                <a:solidFill>
                  <a:schemeClr val="tx2"/>
                </a:solidFill>
              </a:rPr>
              <a:t>Las hendiduras buco-auriculares se originan por la fusión incompleta de los procesos maxilares y mandibulares y también se conocen como hendiduras laterales de la boca. </a:t>
            </a:r>
          </a:p>
          <a:p>
            <a:pPr lvl="1">
              <a:buFont typeface="Arial" panose="020B0604020202020204" pitchFamily="34" charset="0"/>
              <a:buChar char="•"/>
            </a:pPr>
            <a:r>
              <a:rPr lang="es-ES" sz="1400" dirty="0" smtClean="0">
                <a:solidFill>
                  <a:schemeClr val="tx2"/>
                </a:solidFill>
              </a:rPr>
              <a:t>Las hendiduras buco-orbitales no siguen las líneas normales de la fusión facial y puede que sean más raras, lo que lleva a la alteración y deformación de la anatomía normal, en particular de los ojos y la nariz. </a:t>
            </a:r>
          </a:p>
          <a:p>
            <a:r>
              <a:rPr lang="es-ES" sz="1600" dirty="0" smtClean="0">
                <a:solidFill>
                  <a:schemeClr val="tx2"/>
                </a:solidFill>
              </a:rPr>
              <a:t>Muchas son alteraciones (secuencia de bridas amnióticas o complejo extremidad-pared corporal).</a:t>
            </a:r>
            <a:endParaRPr lang="es-ES" sz="1600" dirty="0">
              <a:solidFill>
                <a:schemeClr val="tx2"/>
              </a:solidFill>
            </a:endParaRPr>
          </a:p>
        </p:txBody>
      </p:sp>
      <p:pic>
        <p:nvPicPr>
          <p:cNvPr id="31746" name="Picture 2" descr="C:\Users\Pierpaolo\Pictures\Scaneer da simo\Wyszynksi_6.14.jpg" title="illustration"/>
          <p:cNvPicPr>
            <a:picLocks noChangeAspect="1" noChangeArrowheads="1"/>
          </p:cNvPicPr>
          <p:nvPr/>
        </p:nvPicPr>
        <p:blipFill>
          <a:blip r:embed="rId3" cstate="print"/>
          <a:srcRect/>
          <a:stretch>
            <a:fillRect/>
          </a:stretch>
        </p:blipFill>
        <p:spPr bwMode="auto">
          <a:xfrm>
            <a:off x="7092280" y="1268760"/>
            <a:ext cx="1950252" cy="3047613"/>
          </a:xfrm>
          <a:prstGeom prst="rect">
            <a:avLst/>
          </a:prstGeom>
          <a:noFill/>
          <a:ln>
            <a:solidFill>
              <a:srgbClr val="002060"/>
            </a:solidFill>
          </a:ln>
        </p:spPr>
      </p:pic>
      <p:pic>
        <p:nvPicPr>
          <p:cNvPr id="31747" name="Picture 3" descr="C:\Users\Pierpaolo\Pictures\Scaneer da simo\Wyszynksi_6.15.jpg" title="photo of atypical facial clefts"/>
          <p:cNvPicPr>
            <a:picLocks noChangeAspect="1" noChangeArrowheads="1"/>
          </p:cNvPicPr>
          <p:nvPr/>
        </p:nvPicPr>
        <p:blipFill>
          <a:blip r:embed="rId4" cstate="print"/>
          <a:srcRect l="15581" t="6596" r="13144" b="27447"/>
          <a:stretch>
            <a:fillRect/>
          </a:stretch>
        </p:blipFill>
        <p:spPr bwMode="auto">
          <a:xfrm>
            <a:off x="539552" y="4221088"/>
            <a:ext cx="3024336" cy="1890210"/>
          </a:xfrm>
          <a:prstGeom prst="rect">
            <a:avLst/>
          </a:prstGeom>
          <a:noFill/>
          <a:ln>
            <a:solidFill>
              <a:schemeClr val="tx2"/>
            </a:solidFill>
          </a:ln>
        </p:spPr>
      </p:pic>
      <p:pic>
        <p:nvPicPr>
          <p:cNvPr id="31748" name="Picture 4" descr="C:\Users\Pierpaolo\Pictures\Scaneer da simo\Wyszynksi_6.16.jpg" title="photo of atypical facial clefts"/>
          <p:cNvPicPr>
            <a:picLocks noChangeAspect="1" noChangeArrowheads="1"/>
          </p:cNvPicPr>
          <p:nvPr/>
        </p:nvPicPr>
        <p:blipFill>
          <a:blip r:embed="rId5" cstate="print"/>
          <a:srcRect l="14989" r="14436" b="23434"/>
          <a:stretch>
            <a:fillRect/>
          </a:stretch>
        </p:blipFill>
        <p:spPr bwMode="auto">
          <a:xfrm>
            <a:off x="4108342" y="4221088"/>
            <a:ext cx="2695906" cy="1873480"/>
          </a:xfrm>
          <a:prstGeom prst="rect">
            <a:avLst/>
          </a:prstGeom>
          <a:noFill/>
          <a:ln>
            <a:solidFill>
              <a:schemeClr val="tx2"/>
            </a:solidFill>
          </a:ln>
        </p:spPr>
      </p:pic>
      <p:sp>
        <p:nvSpPr>
          <p:cNvPr id="30721" name="Rectangle 1"/>
          <p:cNvSpPr>
            <a:spLocks noChangeArrowheads="1"/>
          </p:cNvSpPr>
          <p:nvPr/>
        </p:nvSpPr>
        <p:spPr bwMode="auto">
          <a:xfrm>
            <a:off x="6948264" y="4941168"/>
            <a:ext cx="2088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sz="1000" dirty="0" smtClean="0">
                <a:solidFill>
                  <a:schemeClr val="tx2"/>
                </a:solidFill>
              </a:rPr>
              <a:t>Foto cortesía de </a:t>
            </a:r>
            <a:r>
              <a:rPr kumimoji="0" lang="es-ES" sz="1000" b="0" i="0" u="none" strike="noStrike" cap="none" normalizeH="0" baseline="0" dirty="0" smtClean="0">
                <a:ln>
                  <a:noFill/>
                </a:ln>
                <a:solidFill>
                  <a:schemeClr val="tx2"/>
                </a:solidFill>
                <a:effectLst/>
                <a:latin typeface="Calibri" pitchFamily="34" charset="0"/>
              </a:rPr>
              <a:t>Stevenson ER y Hall GJ. Human Malformations and Related Anomalies. 2</a:t>
            </a:r>
            <a:r>
              <a:rPr kumimoji="0" lang="es-ES" sz="1000" b="0" i="0" u="none" strike="noStrike" cap="none" normalizeH="0" baseline="30000" dirty="0" smtClean="0">
                <a:ln>
                  <a:noFill/>
                </a:ln>
                <a:solidFill>
                  <a:schemeClr val="tx2"/>
                </a:solidFill>
                <a:effectLst/>
                <a:latin typeface="Calibri" pitchFamily="34" charset="0"/>
              </a:rPr>
              <a:t>nd</a:t>
            </a:r>
            <a:r>
              <a:rPr kumimoji="0" lang="es-ES" sz="1000" b="0" i="0" u="none" strike="noStrike" cap="none" normalizeH="0" baseline="0" dirty="0" smtClean="0">
                <a:ln>
                  <a:noFill/>
                </a:ln>
                <a:solidFill>
                  <a:schemeClr val="tx2"/>
                </a:solidFill>
                <a:effectLst/>
                <a:latin typeface="Calibri" pitchFamily="34" charset="0"/>
              </a:rPr>
              <a:t> Ed. Oxford Univ Press. 2006.</a:t>
            </a:r>
            <a:endParaRPr kumimoji="0" lang="es-ES" sz="14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15</a:t>
            </a:fld>
            <a:endParaRPr lang="es-ES" sz="1000" dirty="0">
              <a:solidFill>
                <a:schemeClr val="tx2"/>
              </a:solidFill>
              <a:latin typeface="Calibri" pitchFamily="34" charset="0"/>
              <a:cs typeface="+mn-cs"/>
            </a:endParaRPr>
          </a:p>
        </p:txBody>
      </p:sp>
      <p:sp>
        <p:nvSpPr>
          <p:cNvPr id="8194" name="Titolo 1"/>
          <p:cNvSpPr>
            <a:spLocks noGrp="1"/>
          </p:cNvSpPr>
          <p:nvPr>
            <p:ph type="title"/>
          </p:nvPr>
        </p:nvSpPr>
        <p:spPr>
          <a:xfrm>
            <a:off x="465137" y="188640"/>
            <a:ext cx="8229600" cy="720080"/>
          </a:xfrm>
        </p:spPr>
        <p:txBody>
          <a:bodyPr>
            <a:normAutofit/>
          </a:bodyPr>
          <a:lstStyle/>
          <a:p>
            <a:r>
              <a:rPr lang="es-ES" sz="3200" b="1" dirty="0" smtClean="0">
                <a:solidFill>
                  <a:schemeClr val="tx2"/>
                </a:solidFill>
              </a:rPr>
              <a:t>Consejos para la descripción</a:t>
            </a:r>
          </a:p>
        </p:txBody>
      </p:sp>
      <p:sp>
        <p:nvSpPr>
          <p:cNvPr id="8195" name="Segnaposto contenuto 2"/>
          <p:cNvSpPr>
            <a:spLocks noGrp="1"/>
          </p:cNvSpPr>
          <p:nvPr>
            <p:ph idx="1"/>
          </p:nvPr>
        </p:nvSpPr>
        <p:spPr>
          <a:xfrm>
            <a:off x="457200" y="1124743"/>
            <a:ext cx="8435280" cy="4959723"/>
          </a:xfrm>
        </p:spPr>
        <p:txBody>
          <a:bodyPr>
            <a:noAutofit/>
          </a:bodyPr>
          <a:lstStyle/>
          <a:p>
            <a:pPr>
              <a:spcAft>
                <a:spcPts val="600"/>
              </a:spcAft>
              <a:buClr>
                <a:schemeClr val="tx2"/>
              </a:buClr>
            </a:pPr>
            <a:r>
              <a:rPr lang="es-ES" sz="1400" dirty="0" smtClean="0">
                <a:solidFill>
                  <a:schemeClr val="tx2"/>
                </a:solidFill>
              </a:rPr>
              <a:t>Se debería tomar una fotografía (útil para la revisión)</a:t>
            </a:r>
          </a:p>
          <a:p>
            <a:pPr lvl="1">
              <a:spcAft>
                <a:spcPts val="600"/>
              </a:spcAft>
              <a:buClr>
                <a:schemeClr val="tx2"/>
              </a:buClr>
              <a:buFont typeface="Arial" panose="020B0604020202020204" pitchFamily="34" charset="0"/>
              <a:buChar char="•"/>
            </a:pPr>
            <a:r>
              <a:rPr lang="es-ES" sz="1400" dirty="0" smtClean="0">
                <a:solidFill>
                  <a:schemeClr val="tx2"/>
                </a:solidFill>
              </a:rPr>
              <a:t>Esencial en los tipos atípicos</a:t>
            </a:r>
          </a:p>
          <a:p>
            <a:pPr>
              <a:spcAft>
                <a:spcPts val="600"/>
              </a:spcAft>
              <a:buClr>
                <a:schemeClr val="tx2"/>
              </a:buClr>
            </a:pPr>
            <a:r>
              <a:rPr lang="es-ES" sz="1400" dirty="0" smtClean="0">
                <a:solidFill>
                  <a:schemeClr val="tx2"/>
                </a:solidFill>
              </a:rPr>
              <a:t>Usen un dibujo si no es posible tomar una fotografía</a:t>
            </a:r>
          </a:p>
          <a:p>
            <a:pPr>
              <a:spcAft>
                <a:spcPts val="600"/>
              </a:spcAft>
              <a:buClr>
                <a:schemeClr val="tx2"/>
              </a:buClr>
            </a:pPr>
            <a:r>
              <a:rPr lang="es-ES" sz="1400" dirty="0" smtClean="0">
                <a:solidFill>
                  <a:schemeClr val="tx2"/>
                </a:solidFill>
              </a:rPr>
              <a:t>Describan con precisión: </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Lateralidad: derecha, izquierda, bilateral</a:t>
            </a:r>
          </a:p>
          <a:p>
            <a:pPr lvl="1">
              <a:lnSpc>
                <a:spcPct val="120000"/>
              </a:lnSpc>
              <a:spcBef>
                <a:spcPts val="0"/>
              </a:spcBef>
              <a:buClr>
                <a:schemeClr val="tx2"/>
              </a:buClr>
              <a:buFont typeface="Arial" panose="020B0604020202020204" pitchFamily="34" charset="0"/>
              <a:buChar char="•"/>
            </a:pPr>
            <a:r>
              <a:rPr lang="es-ES" sz="1400" dirty="0">
                <a:solidFill>
                  <a:schemeClr val="tx2"/>
                </a:solidFill>
              </a:rPr>
              <a:t>Labio inferior: presencia o ausencia de hoyuelos</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Extensión de la hendidura del labio: mínima, parcial o total</a:t>
            </a:r>
          </a:p>
          <a:p>
            <a:pPr lvl="1">
              <a:lnSpc>
                <a:spcPct val="120000"/>
              </a:lnSpc>
              <a:spcBef>
                <a:spcPts val="0"/>
              </a:spcBef>
              <a:buClr>
                <a:schemeClr val="tx2"/>
              </a:buClr>
              <a:buFont typeface="Arial" panose="020B0604020202020204" pitchFamily="34" charset="0"/>
              <a:buChar char="•"/>
            </a:pPr>
            <a:r>
              <a:rPr lang="es-ES" sz="1400" dirty="0">
                <a:solidFill>
                  <a:schemeClr val="tx2"/>
                </a:solidFill>
              </a:rPr>
              <a:t>Si afecta o no las encías</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Si afecta o no la base de las fosas nasales</a:t>
            </a:r>
            <a:endParaRPr lang="es-ES" sz="1400" dirty="0">
              <a:solidFill>
                <a:schemeClr val="tx2"/>
              </a:solidFill>
            </a:endParaRP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Situación de la premaxila: presente o ausente</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Extensión de la hendidura del paladar: duro o blando </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Presencia de micrognatia y glosoptosis significativas</a:t>
            </a:r>
          </a:p>
          <a:p>
            <a:pPr lvl="1">
              <a:lnSpc>
                <a:spcPct val="120000"/>
              </a:lnSpc>
              <a:spcBef>
                <a:spcPts val="0"/>
              </a:spcBef>
              <a:buClr>
                <a:schemeClr val="tx2"/>
              </a:buClr>
              <a:buFont typeface="Arial" panose="020B0604020202020204" pitchFamily="34" charset="0"/>
              <a:buChar char="•"/>
            </a:pPr>
            <a:r>
              <a:rPr lang="es-ES" sz="1400" dirty="0" smtClean="0">
                <a:solidFill>
                  <a:schemeClr val="tx2"/>
                </a:solidFill>
              </a:rPr>
              <a:t>Forma de la hendidura del paladar: con forma de “U” o “V” </a:t>
            </a:r>
          </a:p>
          <a:p>
            <a:pPr>
              <a:spcAft>
                <a:spcPts val="600"/>
              </a:spcAft>
              <a:buClr>
                <a:schemeClr val="tx2"/>
              </a:buClr>
            </a:pPr>
            <a:r>
              <a:rPr lang="es-ES" sz="1400" dirty="0" smtClean="0">
                <a:solidFill>
                  <a:schemeClr val="tx2"/>
                </a:solidFill>
              </a:rPr>
              <a:t>Describan todas las malformaciones adicionales, si las hubiera</a:t>
            </a:r>
          </a:p>
          <a:p>
            <a:pPr>
              <a:spcAft>
                <a:spcPts val="600"/>
              </a:spcAft>
              <a:buClr>
                <a:schemeClr val="tx2"/>
              </a:buClr>
            </a:pPr>
            <a:r>
              <a:rPr lang="es-ES" sz="1400" dirty="0" smtClean="0">
                <a:solidFill>
                  <a:schemeClr val="tx2"/>
                </a:solidFill>
              </a:rPr>
              <a:t>Ante la presencia de labio leporino medio es importante evaluar si es secundario a la holoprosencefalia; no incluyan las hendiduras medias en la vigilancia del labio y paladar hendidos. </a:t>
            </a:r>
          </a:p>
          <a:p>
            <a:pPr>
              <a:spcAft>
                <a:spcPts val="600"/>
              </a:spcAft>
              <a:buClr>
                <a:schemeClr val="tx2"/>
              </a:buClr>
            </a:pPr>
            <a:r>
              <a:rPr lang="es-ES" sz="1400" dirty="0" smtClean="0">
                <a:solidFill>
                  <a:schemeClr val="tx2"/>
                </a:solidFill>
              </a:rPr>
              <a:t>Indiquen si se consultó a un genetista clínico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114404" y="6437119"/>
            <a:ext cx="8702675" cy="338554"/>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050" b="1" dirty="0">
                <a:solidFill>
                  <a:schemeClr val="tx2"/>
                </a:solidFill>
                <a:latin typeface="Calibri" pitchFamily="34" charset="0"/>
              </a:rPr>
              <a:t>Hendiduras orofaciales</a:t>
            </a:r>
            <a:r>
              <a:rPr lang="en-US" sz="1600" smtClean="0"/>
              <a:t>								</a:t>
            </a:r>
            <a:r>
              <a:rPr lang="es-ES" sz="900" dirty="0" smtClean="0">
                <a:solidFill>
                  <a:schemeClr val="tx2"/>
                </a:solidFill>
                <a:latin typeface="Calibri" pitchFamily="34" charset="0"/>
              </a:rPr>
              <a:t>|  </a:t>
            </a:r>
            <a:fld id="{4F5FC554-56D4-46C3-91CC-42DA98CF391D}" type="slidenum">
              <a:rPr lang="en-US" sz="900" smtClean="0">
                <a:solidFill>
                  <a:schemeClr val="tx2"/>
                </a:solidFill>
                <a:latin typeface="Calibri" pitchFamily="34" charset="0"/>
              </a:rPr>
              <a:pPr fontAlgn="auto">
                <a:spcBef>
                  <a:spcPts val="0"/>
                </a:spcBef>
                <a:spcAft>
                  <a:spcPts val="0"/>
                </a:spcAft>
                <a:defRPr/>
              </a:pPr>
              <a:t>16</a:t>
            </a:fld>
            <a:endParaRPr lang="es-ES" sz="900" dirty="0">
              <a:solidFill>
                <a:schemeClr val="tx2"/>
              </a:solidFill>
              <a:latin typeface="Calibri" pitchFamily="34" charset="0"/>
            </a:endParaRPr>
          </a:p>
        </p:txBody>
      </p:sp>
      <p:sp>
        <p:nvSpPr>
          <p:cNvPr id="2" name="Titolo 1"/>
          <p:cNvSpPr>
            <a:spLocks noGrp="1"/>
          </p:cNvSpPr>
          <p:nvPr>
            <p:ph type="title"/>
          </p:nvPr>
        </p:nvSpPr>
        <p:spPr>
          <a:xfrm>
            <a:off x="179512" y="-99392"/>
            <a:ext cx="11391074" cy="1143000"/>
          </a:xfrm>
        </p:spPr>
        <p:txBody>
          <a:bodyPr>
            <a:normAutofit/>
          </a:bodyPr>
          <a:lstStyle/>
          <a:p>
            <a:pPr algn="l"/>
            <a:r>
              <a:rPr lang="es-ES" sz="2800" b="1" dirty="0" smtClean="0">
                <a:solidFill>
                  <a:schemeClr val="tx2"/>
                </a:solidFill>
              </a:rPr>
              <a:t>Codificación del paladar hendido según la CIE-10 RCPCH </a:t>
            </a:r>
            <a:endParaRPr lang="es-ES" sz="2800" dirty="0">
              <a:solidFill>
                <a:schemeClr val="tx2"/>
              </a:solidFill>
            </a:endParaRPr>
          </a:p>
        </p:txBody>
      </p:sp>
      <p:sp>
        <p:nvSpPr>
          <p:cNvPr id="3" name="Segnaposto contenuto 2"/>
          <p:cNvSpPr>
            <a:spLocks noGrp="1"/>
          </p:cNvSpPr>
          <p:nvPr>
            <p:ph idx="1"/>
          </p:nvPr>
        </p:nvSpPr>
        <p:spPr>
          <a:xfrm>
            <a:off x="478948" y="738282"/>
            <a:ext cx="8229600" cy="5564088"/>
          </a:xfrm>
        </p:spPr>
        <p:txBody>
          <a:bodyPr>
            <a:noAutofit/>
          </a:bodyPr>
          <a:lstStyle/>
          <a:p>
            <a:pPr marL="0" indent="0">
              <a:buNone/>
            </a:pPr>
            <a:r>
              <a:rPr lang="es-ES" sz="1400" b="1" dirty="0" smtClean="0">
                <a:solidFill>
                  <a:schemeClr val="tx2"/>
                </a:solidFill>
              </a:rPr>
              <a:t>Q35 </a:t>
            </a:r>
            <a:r>
              <a:rPr lang="es-ES" sz="1400" dirty="0" smtClean="0">
                <a:solidFill>
                  <a:schemeClr val="tx2"/>
                </a:solidFill>
              </a:rPr>
              <a:t>Paladar hendido (eviten el uso de este código general si se dispone de información más específica); fisura del paladar; palatosquisis</a:t>
            </a:r>
          </a:p>
          <a:p>
            <a:pPr marL="0" indent="0">
              <a:buNone/>
            </a:pPr>
            <a:r>
              <a:rPr lang="en-US" sz="1400" b="1" dirty="0" smtClean="0">
                <a:solidFill>
                  <a:schemeClr val="tx2"/>
                </a:solidFill>
              </a:rPr>
              <a:t>	</a:t>
            </a:r>
            <a:r>
              <a:rPr lang="es-ES" sz="1400" b="1" dirty="0">
                <a:solidFill>
                  <a:schemeClr val="tx2"/>
                </a:solidFill>
              </a:rPr>
              <a:t>Q35.1</a:t>
            </a:r>
            <a:r>
              <a:rPr lang="en-US" sz="1400" b="1" dirty="0">
                <a:solidFill>
                  <a:schemeClr val="tx2"/>
                </a:solidFill>
              </a:rPr>
              <a:t>	</a:t>
            </a:r>
            <a:r>
              <a:rPr lang="es-ES" sz="1400" dirty="0">
                <a:solidFill>
                  <a:schemeClr val="tx2"/>
                </a:solidFill>
              </a:rPr>
              <a:t>Paladar duro hendido</a:t>
            </a:r>
          </a:p>
          <a:p>
            <a:pPr marL="0" indent="0">
              <a:buNone/>
            </a:pPr>
            <a:r>
              <a:rPr lang="en-US" sz="1400" b="1" dirty="0">
                <a:solidFill>
                  <a:schemeClr val="tx2"/>
                </a:solidFill>
              </a:rPr>
              <a:t>	</a:t>
            </a:r>
            <a:r>
              <a:rPr lang="es-ES" sz="1400" b="1" dirty="0">
                <a:solidFill>
                  <a:schemeClr val="tx2"/>
                </a:solidFill>
              </a:rPr>
              <a:t>Q35.3</a:t>
            </a:r>
            <a:r>
              <a:rPr lang="en-US" sz="1400" b="1" dirty="0">
                <a:solidFill>
                  <a:schemeClr val="tx2"/>
                </a:solidFill>
              </a:rPr>
              <a:t>	</a:t>
            </a:r>
            <a:r>
              <a:rPr lang="es-ES" sz="1400" dirty="0">
                <a:solidFill>
                  <a:schemeClr val="tx2"/>
                </a:solidFill>
              </a:rPr>
              <a:t>Paladar blando hendido</a:t>
            </a:r>
          </a:p>
          <a:p>
            <a:pPr marL="0" indent="0">
              <a:buNone/>
            </a:pPr>
            <a:r>
              <a:rPr lang="en-US" sz="1400" b="1" dirty="0">
                <a:solidFill>
                  <a:schemeClr val="tx2"/>
                </a:solidFill>
              </a:rPr>
              <a:t>	</a:t>
            </a:r>
            <a:r>
              <a:rPr lang="es-ES" sz="1400" b="1" dirty="0">
                <a:solidFill>
                  <a:schemeClr val="tx2"/>
                </a:solidFill>
              </a:rPr>
              <a:t>Q35.5</a:t>
            </a:r>
            <a:r>
              <a:rPr lang="en-US" sz="1400" b="1" dirty="0">
                <a:solidFill>
                  <a:schemeClr val="tx2"/>
                </a:solidFill>
              </a:rPr>
              <a:t>	</a:t>
            </a:r>
            <a:r>
              <a:rPr lang="es-ES" sz="1400" dirty="0">
                <a:solidFill>
                  <a:schemeClr val="tx2"/>
                </a:solidFill>
              </a:rPr>
              <a:t>Paladar duro hendido con paladar blando hendido</a:t>
            </a:r>
          </a:p>
          <a:p>
            <a:pPr marL="0" indent="0">
              <a:buNone/>
            </a:pPr>
            <a:r>
              <a:rPr lang="en-US" sz="1400" b="1" dirty="0">
                <a:solidFill>
                  <a:schemeClr val="tx2"/>
                </a:solidFill>
              </a:rPr>
              <a:t>	</a:t>
            </a:r>
            <a:r>
              <a:rPr lang="es-ES" sz="1400" b="1" dirty="0">
                <a:solidFill>
                  <a:schemeClr val="tx2"/>
                </a:solidFill>
              </a:rPr>
              <a:t>Q35.59</a:t>
            </a:r>
            <a:r>
              <a:rPr lang="en-US" sz="1400" b="1" dirty="0">
                <a:solidFill>
                  <a:schemeClr val="tx2"/>
                </a:solidFill>
              </a:rPr>
              <a:t>	</a:t>
            </a:r>
            <a:r>
              <a:rPr lang="es-ES" sz="1400" dirty="0">
                <a:solidFill>
                  <a:schemeClr val="tx2"/>
                </a:solidFill>
              </a:rPr>
              <a:t>Paladar hendido completo</a:t>
            </a:r>
          </a:p>
          <a:p>
            <a:pPr marL="0" indent="0">
              <a:buNone/>
            </a:pPr>
            <a:r>
              <a:rPr lang="es-ES" sz="1400" dirty="0">
                <a:solidFill>
                  <a:schemeClr val="tx2"/>
                </a:solidFill>
              </a:rPr>
              <a:t> </a:t>
            </a:r>
            <a:r>
              <a:rPr lang="en-US" sz="1400" dirty="0">
                <a:solidFill>
                  <a:schemeClr val="tx2"/>
                </a:solidFill>
              </a:rPr>
              <a:t>		</a:t>
            </a:r>
            <a:r>
              <a:rPr lang="es-ES" sz="1400" dirty="0">
                <a:solidFill>
                  <a:schemeClr val="tx2"/>
                </a:solidFill>
              </a:rPr>
              <a:t>Paladar duro hendido con paladar blando hendido</a:t>
            </a:r>
          </a:p>
          <a:p>
            <a:pPr marL="0" indent="0">
              <a:buNone/>
            </a:pPr>
            <a:r>
              <a:rPr lang="en-US" sz="1400" b="1" dirty="0">
                <a:solidFill>
                  <a:schemeClr val="tx2"/>
                </a:solidFill>
              </a:rPr>
              <a:t>	</a:t>
            </a:r>
            <a:r>
              <a:rPr lang="es-ES" sz="1400" b="1" dirty="0">
                <a:solidFill>
                  <a:schemeClr val="tx2"/>
                </a:solidFill>
              </a:rPr>
              <a:t>Q35.9</a:t>
            </a:r>
            <a:r>
              <a:rPr lang="en-US" sz="1400" b="1" dirty="0">
                <a:solidFill>
                  <a:schemeClr val="tx2"/>
                </a:solidFill>
              </a:rPr>
              <a:t>	</a:t>
            </a:r>
            <a:r>
              <a:rPr lang="es-ES" sz="1400" dirty="0">
                <a:solidFill>
                  <a:schemeClr val="tx2"/>
                </a:solidFill>
              </a:rPr>
              <a:t>Paladar hendido, no especificado</a:t>
            </a:r>
          </a:p>
          <a:p>
            <a:pPr marL="0" indent="0">
              <a:buNone/>
            </a:pPr>
            <a:r>
              <a:rPr lang="en-US" sz="1400" b="1" dirty="0">
                <a:solidFill>
                  <a:schemeClr val="tx2"/>
                </a:solidFill>
              </a:rPr>
              <a:t>	</a:t>
            </a:r>
            <a:r>
              <a:rPr lang="es-ES" sz="1400" b="1" dirty="0">
                <a:solidFill>
                  <a:schemeClr val="tx2"/>
                </a:solidFill>
              </a:rPr>
              <a:t>Q87.0</a:t>
            </a:r>
            <a:r>
              <a:rPr lang="en-US" sz="1400" b="1" dirty="0">
                <a:solidFill>
                  <a:schemeClr val="tx2"/>
                </a:solidFill>
              </a:rPr>
              <a:t>	</a:t>
            </a:r>
            <a:r>
              <a:rPr lang="es-ES" sz="1400" dirty="0">
                <a:solidFill>
                  <a:schemeClr val="tx2"/>
                </a:solidFill>
              </a:rPr>
              <a:t>Robin (secuencia o defecto; incluye micrognatia, desplazamiento posterior </a:t>
            </a:r>
            <a:r>
              <a:rPr lang="es-ES" sz="1400" dirty="0" smtClean="0">
                <a:solidFill>
                  <a:schemeClr val="tx2"/>
                </a:solidFill>
              </a:rPr>
              <a:t>		de </a:t>
            </a:r>
            <a:r>
              <a:rPr lang="es-ES" sz="1400" dirty="0">
                <a:solidFill>
                  <a:schemeClr val="tx2"/>
                </a:solidFill>
              </a:rPr>
              <a:t>la lengua, paladar hendido)*</a:t>
            </a:r>
          </a:p>
          <a:p>
            <a:pPr marL="0" indent="0">
              <a:buNone/>
            </a:pPr>
            <a:r>
              <a:rPr lang="es-ES" sz="1100" dirty="0">
                <a:solidFill>
                  <a:schemeClr val="tx2"/>
                </a:solidFill>
              </a:rPr>
              <a:t> </a:t>
            </a:r>
          </a:p>
          <a:p>
            <a:pPr marL="0" indent="0">
              <a:buNone/>
            </a:pPr>
            <a:r>
              <a:rPr lang="es-ES" sz="1050" i="1" dirty="0">
                <a:solidFill>
                  <a:schemeClr val="tx2"/>
                </a:solidFill>
              </a:rPr>
              <a:t>Nota</a:t>
            </a:r>
            <a:r>
              <a:rPr lang="es-ES" sz="1050" dirty="0">
                <a:solidFill>
                  <a:schemeClr val="tx2"/>
                </a:solidFill>
              </a:rPr>
              <a:t>: La mayoría de los especialistas no están de acuerdo sobre la existencia de la lateralidad del paladar hendido, ya que este defecto se debe a que las crestas palatinas no se fusionaron en la línea media. Por esta razón, los códigos que se prefieren son: Q35.1 Paladar duro hendido; Q35.3 Paladar blando hendido; Q35.59 Paladar duro hendido con paladar blando hendido; Q35.9 Paladar hendido y Q87.0 Robin (secuencia o defecto; incluye micrognatia, desplazamiento posterior de la lengua, paladar hendido).</a:t>
            </a:r>
          </a:p>
          <a:p>
            <a:pPr marL="0" indent="0">
              <a:buNone/>
            </a:pPr>
            <a:r>
              <a:rPr lang="es-ES" sz="1100" b="1" i="1" dirty="0" smtClean="0">
                <a:solidFill>
                  <a:schemeClr val="tx2"/>
                </a:solidFill>
              </a:rPr>
              <a:t>Exclusiones</a:t>
            </a:r>
            <a:endParaRPr lang="es-ES" sz="1100" b="1" dirty="0">
              <a:solidFill>
                <a:schemeClr val="tx2"/>
              </a:solidFill>
            </a:endParaRPr>
          </a:p>
          <a:p>
            <a:pPr marL="0" indent="0">
              <a:buNone/>
            </a:pPr>
            <a:r>
              <a:rPr lang="es-ES" sz="1100" b="1" dirty="0">
                <a:solidFill>
                  <a:schemeClr val="tx2"/>
                </a:solidFill>
              </a:rPr>
              <a:t>Q35.7</a:t>
            </a:r>
            <a:r>
              <a:rPr lang="en-US" sz="1100" b="1" dirty="0">
                <a:solidFill>
                  <a:schemeClr val="tx2"/>
                </a:solidFill>
              </a:rPr>
              <a:t>	</a:t>
            </a:r>
            <a:r>
              <a:rPr lang="es-ES" sz="1100" dirty="0">
                <a:solidFill>
                  <a:schemeClr val="tx2"/>
                </a:solidFill>
              </a:rPr>
              <a:t>Úvula hendida</a:t>
            </a:r>
          </a:p>
          <a:p>
            <a:pPr marL="0" indent="0">
              <a:buNone/>
            </a:pPr>
            <a:r>
              <a:rPr lang="es-ES" sz="1100" dirty="0">
                <a:solidFill>
                  <a:schemeClr val="tx2"/>
                </a:solidFill>
              </a:rPr>
              <a:t> </a:t>
            </a:r>
            <a:r>
              <a:rPr lang="en-US" sz="1100" dirty="0">
                <a:solidFill>
                  <a:schemeClr val="tx2"/>
                </a:solidFill>
              </a:rPr>
              <a:t>	</a:t>
            </a:r>
            <a:r>
              <a:rPr lang="es-ES" sz="1100" dirty="0">
                <a:solidFill>
                  <a:schemeClr val="tx2"/>
                </a:solidFill>
              </a:rPr>
              <a:t>Úvula bífida</a:t>
            </a:r>
          </a:p>
          <a:p>
            <a:pPr marL="0" indent="0">
              <a:buNone/>
            </a:pPr>
            <a:r>
              <a:rPr lang="es-ES" sz="1100" b="1" dirty="0">
                <a:solidFill>
                  <a:schemeClr val="tx2"/>
                </a:solidFill>
              </a:rPr>
              <a:t>Q35.9</a:t>
            </a:r>
            <a:r>
              <a:rPr lang="en-US" sz="1100" b="1" dirty="0">
                <a:solidFill>
                  <a:schemeClr val="tx2"/>
                </a:solidFill>
              </a:rPr>
              <a:t>	</a:t>
            </a:r>
            <a:r>
              <a:rPr lang="es-ES" sz="1100" dirty="0">
                <a:solidFill>
                  <a:schemeClr val="tx2"/>
                </a:solidFill>
              </a:rPr>
              <a:t>Hendidura submucosa Q37-Q37.9 Paladar hendido con labio leporino ** </a:t>
            </a:r>
          </a:p>
          <a:p>
            <a:pPr marL="0" indent="0">
              <a:buNone/>
            </a:pPr>
            <a:r>
              <a:rPr lang="es-ES" sz="1100" b="1" dirty="0">
                <a:solidFill>
                  <a:schemeClr val="tx2"/>
                </a:solidFill>
              </a:rPr>
              <a:t>Q38.5</a:t>
            </a:r>
            <a:r>
              <a:rPr lang="en-US" sz="1100" b="1" dirty="0">
                <a:solidFill>
                  <a:schemeClr val="tx2"/>
                </a:solidFill>
              </a:rPr>
              <a:t>	</a:t>
            </a:r>
            <a:r>
              <a:rPr lang="es-ES" sz="1100" dirty="0">
                <a:solidFill>
                  <a:schemeClr val="tx2"/>
                </a:solidFill>
              </a:rPr>
              <a:t>Ausencia de úvula</a:t>
            </a:r>
          </a:p>
          <a:p>
            <a:pPr marL="0" indent="0">
              <a:buNone/>
            </a:pPr>
            <a:r>
              <a:rPr lang="es-ES" sz="1050" dirty="0">
                <a:solidFill>
                  <a:schemeClr val="tx2"/>
                </a:solidFill>
              </a:rPr>
              <a:t>  </a:t>
            </a:r>
            <a:endParaRPr lang="es-ES" sz="1050" dirty="0" smtClean="0">
              <a:solidFill>
                <a:schemeClr val="tx2"/>
              </a:solidFill>
            </a:endParaRPr>
          </a:p>
          <a:p>
            <a:pPr marL="0" indent="0">
              <a:buNone/>
            </a:pPr>
            <a:r>
              <a:rPr lang="es-ES" sz="1050" dirty="0" smtClean="0">
                <a:solidFill>
                  <a:schemeClr val="tx2"/>
                </a:solidFill>
              </a:rPr>
              <a:t>* </a:t>
            </a:r>
            <a:r>
              <a:rPr lang="es-ES" sz="1050" dirty="0">
                <a:solidFill>
                  <a:schemeClr val="tx2"/>
                </a:solidFill>
              </a:rPr>
              <a:t>La CIE-10 clasifica la secuencia de Robin como una exclusión de la serie Q35. Sin embargo, debido a que se trata de una afección común, se sugiere usar el código 87.0.</a:t>
            </a:r>
          </a:p>
          <a:p>
            <a:pPr marL="0" indent="0">
              <a:buNone/>
            </a:pPr>
            <a:r>
              <a:rPr lang="es-ES" sz="1050" dirty="0">
                <a:solidFill>
                  <a:schemeClr val="tx2"/>
                </a:solidFill>
              </a:rPr>
              <a:t> </a:t>
            </a:r>
          </a:p>
        </p:txBody>
      </p:sp>
    </p:spTree>
    <p:extLst>
      <p:ext uri="{BB962C8B-B14F-4D97-AF65-F5344CB8AC3E}">
        <p14:creationId xmlns:p14="http://schemas.microsoft.com/office/powerpoint/2010/main" val="417416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17</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332656"/>
            <a:ext cx="8229600" cy="590373"/>
          </a:xfrm>
        </p:spPr>
        <p:txBody>
          <a:bodyPr>
            <a:normAutofit fontScale="90000"/>
          </a:bodyPr>
          <a:lstStyle/>
          <a:p>
            <a:r>
              <a:rPr lang="es-ES" sz="3200" b="1" dirty="0">
                <a:solidFill>
                  <a:schemeClr val="tx2"/>
                </a:solidFill>
              </a:rPr>
              <a:t>Codificación del labio leporino según la CIE-10 RCPCH</a:t>
            </a:r>
            <a:endParaRPr lang="es-ES" sz="3200" dirty="0">
              <a:solidFill>
                <a:schemeClr val="tx2"/>
              </a:solidFill>
            </a:endParaRPr>
          </a:p>
        </p:txBody>
      </p:sp>
      <p:sp>
        <p:nvSpPr>
          <p:cNvPr id="3" name="Segnaposto contenuto 2"/>
          <p:cNvSpPr>
            <a:spLocks noGrp="1"/>
          </p:cNvSpPr>
          <p:nvPr>
            <p:ph idx="1"/>
          </p:nvPr>
        </p:nvSpPr>
        <p:spPr/>
        <p:txBody>
          <a:bodyPr>
            <a:normAutofit fontScale="85000" lnSpcReduction="20000"/>
          </a:bodyPr>
          <a:lstStyle/>
          <a:p>
            <a:pPr marL="0" indent="0">
              <a:buNone/>
            </a:pPr>
            <a:r>
              <a:rPr lang="es-ES" sz="2000" b="1" dirty="0" smtClean="0">
                <a:solidFill>
                  <a:schemeClr val="tx2"/>
                </a:solidFill>
              </a:rPr>
              <a:t>Q36 </a:t>
            </a:r>
            <a:r>
              <a:rPr lang="es-ES" sz="2000" dirty="0" smtClean="0">
                <a:solidFill>
                  <a:schemeClr val="tx2"/>
                </a:solidFill>
              </a:rPr>
              <a:t>Labio leporino (eviten el uso de este código general si se dispone de información más específica); queilosquisis; fisura congénita del labio; labio hendido; </a:t>
            </a:r>
            <a:r>
              <a:rPr lang="es-ES" sz="2000" i="1" dirty="0" smtClean="0">
                <a:solidFill>
                  <a:schemeClr val="tx2"/>
                </a:solidFill>
              </a:rPr>
              <a:t>Labium leporinum</a:t>
            </a:r>
            <a:endParaRPr lang="es-ES" sz="2000" dirty="0">
              <a:solidFill>
                <a:schemeClr val="tx2"/>
              </a:solidFill>
            </a:endParaRPr>
          </a:p>
          <a:p>
            <a:pPr marL="0" indent="0">
              <a:buNone/>
            </a:pPr>
            <a:r>
              <a:rPr lang="en-US" sz="2000" b="1" dirty="0" smtClean="0">
                <a:solidFill>
                  <a:schemeClr val="tx2"/>
                </a:solidFill>
              </a:rPr>
              <a:t>	</a:t>
            </a:r>
            <a:r>
              <a:rPr lang="es-ES" sz="2000" b="1" dirty="0" smtClean="0">
                <a:solidFill>
                  <a:schemeClr val="tx2"/>
                </a:solidFill>
              </a:rPr>
              <a:t>Q36.0</a:t>
            </a:r>
            <a:r>
              <a:rPr lang="en-US" smtClean="0"/>
              <a:t>	</a:t>
            </a:r>
            <a:r>
              <a:rPr lang="es-ES" sz="2000" dirty="0">
                <a:solidFill>
                  <a:schemeClr val="tx2"/>
                </a:solidFill>
              </a:rPr>
              <a:t>Labio leporino, bilateral</a:t>
            </a:r>
          </a:p>
          <a:p>
            <a:pPr marL="0" indent="0">
              <a:buNone/>
            </a:pPr>
            <a:r>
              <a:rPr lang="en-US" smtClean="0"/>
              <a:t>	</a:t>
            </a:r>
            <a:r>
              <a:rPr lang="es-ES" sz="2000" b="1" dirty="0" smtClean="0">
                <a:solidFill>
                  <a:schemeClr val="tx2"/>
                </a:solidFill>
              </a:rPr>
              <a:t>Q36.9</a:t>
            </a:r>
            <a:r>
              <a:rPr lang="es-ES" smtClean="0"/>
              <a:t> </a:t>
            </a:r>
            <a:r>
              <a:rPr lang="es-ES" sz="2000" b="1" dirty="0" smtClean="0">
                <a:solidFill>
                  <a:schemeClr val="tx2"/>
                </a:solidFill>
              </a:rPr>
              <a:t>o Q36.90</a:t>
            </a:r>
            <a:r>
              <a:rPr lang="en-US" sz="2000" b="1" dirty="0" smtClean="0">
                <a:solidFill>
                  <a:schemeClr val="tx2"/>
                </a:solidFill>
              </a:rPr>
              <a:t>	</a:t>
            </a:r>
            <a:r>
              <a:rPr lang="es-ES" smtClean="0"/>
              <a:t> </a:t>
            </a:r>
            <a:r>
              <a:rPr lang="es-ES" sz="2000" dirty="0" smtClean="0">
                <a:solidFill>
                  <a:schemeClr val="tx2"/>
                </a:solidFill>
              </a:rPr>
              <a:t>Labio leporino unilateral </a:t>
            </a:r>
          </a:p>
          <a:p>
            <a:pPr marL="0" indent="0">
              <a:buNone/>
            </a:pPr>
            <a:r>
              <a:rPr lang="en-US" sz="2000" b="1" dirty="0" smtClean="0">
                <a:solidFill>
                  <a:schemeClr val="tx2"/>
                </a:solidFill>
              </a:rPr>
              <a:t>	</a:t>
            </a:r>
            <a:r>
              <a:rPr lang="es-ES" sz="2000" b="1" dirty="0" smtClean="0">
                <a:solidFill>
                  <a:schemeClr val="tx2"/>
                </a:solidFill>
              </a:rPr>
              <a:t>Q36.99</a:t>
            </a:r>
            <a:r>
              <a:rPr lang="en-US" smtClean="0"/>
              <a:t>	</a:t>
            </a:r>
            <a:r>
              <a:rPr lang="es-ES" sz="2000" dirty="0">
                <a:solidFill>
                  <a:schemeClr val="tx2"/>
                </a:solidFill>
              </a:rPr>
              <a:t>Labio leporino, no especificado </a:t>
            </a:r>
            <a:endParaRPr lang="es-ES" sz="2000" dirty="0" smtClean="0">
              <a:solidFill>
                <a:schemeClr val="tx2"/>
              </a:solidFill>
            </a:endParaRPr>
          </a:p>
          <a:p>
            <a:pPr marL="0" indent="0">
              <a:buNone/>
            </a:pPr>
            <a:endParaRPr lang="es-ES" sz="2000" i="1" dirty="0">
              <a:solidFill>
                <a:schemeClr val="tx2"/>
              </a:solidFill>
            </a:endParaRPr>
          </a:p>
          <a:p>
            <a:pPr marL="0" indent="0">
              <a:buNone/>
            </a:pPr>
            <a:r>
              <a:rPr lang="es-ES" sz="2000" i="1" dirty="0" smtClean="0">
                <a:solidFill>
                  <a:schemeClr val="tx2"/>
                </a:solidFill>
              </a:rPr>
              <a:t>Exclusiones</a:t>
            </a:r>
            <a:endParaRPr lang="es-ES" sz="2000" dirty="0">
              <a:solidFill>
                <a:schemeClr val="tx2"/>
              </a:solidFill>
            </a:endParaRPr>
          </a:p>
          <a:p>
            <a:pPr marL="0" indent="0">
              <a:buNone/>
            </a:pPr>
            <a:r>
              <a:rPr lang="es-ES" sz="2000" b="1" dirty="0">
                <a:solidFill>
                  <a:schemeClr val="tx2"/>
                </a:solidFill>
              </a:rPr>
              <a:t>Q36.1</a:t>
            </a:r>
            <a:r>
              <a:rPr lang="en-US" smtClean="0"/>
              <a:t>	</a:t>
            </a:r>
            <a:r>
              <a:rPr lang="es-ES" sz="2000" dirty="0">
                <a:solidFill>
                  <a:schemeClr val="tx2"/>
                </a:solidFill>
              </a:rPr>
              <a:t>Labio leporino, medio</a:t>
            </a:r>
          </a:p>
          <a:p>
            <a:pPr marL="0" indent="0">
              <a:buNone/>
            </a:pPr>
            <a:r>
              <a:rPr lang="es-ES" sz="2000" dirty="0" smtClean="0">
                <a:solidFill>
                  <a:schemeClr val="tx2"/>
                </a:solidFill>
              </a:rPr>
              <a:t>Pseudohendidura</a:t>
            </a:r>
            <a:r>
              <a:rPr lang="es-ES" smtClean="0"/>
              <a:t> </a:t>
            </a:r>
            <a:r>
              <a:rPr lang="es-ES" sz="2000" dirty="0">
                <a:solidFill>
                  <a:schemeClr val="tx2"/>
                </a:solidFill>
              </a:rPr>
              <a:t>o microforma labial (códigos de la CIE-10 no asociados)</a:t>
            </a:r>
          </a:p>
          <a:p>
            <a:pPr marL="0" indent="0">
              <a:buNone/>
            </a:pPr>
            <a:r>
              <a:rPr lang="es-ES" sz="2000" dirty="0" smtClean="0">
                <a:solidFill>
                  <a:schemeClr val="tx2"/>
                </a:solidFill>
              </a:rPr>
              <a:t>Hendiduras faciales oblicuas (hendiduras faciales tipo Tessier) (códigos de la CIE-10 no asociados)</a:t>
            </a:r>
          </a:p>
          <a:p>
            <a:pPr marL="0" indent="0">
              <a:buNone/>
            </a:pPr>
            <a:r>
              <a:rPr lang="es-ES" sz="2000" dirty="0">
                <a:solidFill>
                  <a:schemeClr val="tx2"/>
                </a:solidFill>
              </a:rPr>
              <a:t> </a:t>
            </a:r>
          </a:p>
          <a:p>
            <a:pPr marL="0" indent="0">
              <a:buNone/>
            </a:pPr>
            <a:r>
              <a:rPr lang="es-ES" sz="2000" dirty="0">
                <a:solidFill>
                  <a:schemeClr val="tx2"/>
                </a:solidFill>
              </a:rPr>
              <a:t> </a:t>
            </a:r>
          </a:p>
          <a:p>
            <a:pPr marL="0" indent="0">
              <a:buNone/>
            </a:pPr>
            <a:r>
              <a:rPr lang="es-ES" sz="2000" dirty="0">
                <a:solidFill>
                  <a:schemeClr val="tx2"/>
                </a:solidFill>
              </a:rPr>
              <a:t> </a:t>
            </a:r>
          </a:p>
        </p:txBody>
      </p:sp>
    </p:spTree>
    <p:extLst>
      <p:ext uri="{BB962C8B-B14F-4D97-AF65-F5344CB8AC3E}">
        <p14:creationId xmlns:p14="http://schemas.microsoft.com/office/powerpoint/2010/main" val="320358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18</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562074"/>
          </a:xfrm>
        </p:spPr>
        <p:txBody>
          <a:bodyPr>
            <a:noAutofit/>
          </a:bodyPr>
          <a:lstStyle/>
          <a:p>
            <a:r>
              <a:rPr lang="es-ES" sz="3200" b="1" dirty="0">
                <a:solidFill>
                  <a:schemeClr val="tx2"/>
                </a:solidFill>
              </a:rPr>
              <a:t>Codificación del labio y paladar hendidos según la CIE-10 RCPCH</a:t>
            </a:r>
            <a:endParaRPr lang="es-ES" sz="3200" dirty="0">
              <a:solidFill>
                <a:schemeClr val="tx2"/>
              </a:solidFill>
            </a:endParaRPr>
          </a:p>
        </p:txBody>
      </p:sp>
      <p:sp>
        <p:nvSpPr>
          <p:cNvPr id="3" name="Segnaposto contenuto 2"/>
          <p:cNvSpPr>
            <a:spLocks noGrp="1"/>
          </p:cNvSpPr>
          <p:nvPr>
            <p:ph idx="1"/>
          </p:nvPr>
        </p:nvSpPr>
        <p:spPr>
          <a:xfrm>
            <a:off x="465137" y="1052736"/>
            <a:ext cx="8229600" cy="5348064"/>
          </a:xfrm>
        </p:spPr>
        <p:txBody>
          <a:bodyPr>
            <a:noAutofit/>
          </a:bodyPr>
          <a:lstStyle/>
          <a:p>
            <a:pPr marL="0" indent="0">
              <a:buNone/>
            </a:pPr>
            <a:r>
              <a:rPr lang="es-ES" sz="1600" b="1" dirty="0" smtClean="0">
                <a:solidFill>
                  <a:schemeClr val="tx2"/>
                </a:solidFill>
              </a:rPr>
              <a:t>Q37 </a:t>
            </a:r>
            <a:r>
              <a:rPr lang="es-ES" sz="1600" dirty="0" smtClean="0">
                <a:solidFill>
                  <a:schemeClr val="tx2"/>
                </a:solidFill>
              </a:rPr>
              <a:t>Paladar hendido con labio leporino (eviten el uso de este código general si se dispone de información más específica)</a:t>
            </a:r>
          </a:p>
          <a:p>
            <a:pPr marL="0" indent="0">
              <a:buNone/>
            </a:pPr>
            <a:r>
              <a:rPr lang="es-ES" sz="1600" dirty="0">
                <a:solidFill>
                  <a:schemeClr val="tx2"/>
                </a:solidFill>
              </a:rPr>
              <a:t> </a:t>
            </a:r>
            <a:r>
              <a:rPr lang="en-US" sz="1600" b="1" dirty="0" smtClean="0">
                <a:solidFill>
                  <a:schemeClr val="tx2"/>
                </a:solidFill>
              </a:rPr>
              <a:t>	</a:t>
            </a:r>
            <a:r>
              <a:rPr lang="es-ES" sz="1600" b="1" dirty="0">
                <a:solidFill>
                  <a:schemeClr val="tx2"/>
                </a:solidFill>
              </a:rPr>
              <a:t>Q37.0</a:t>
            </a:r>
            <a:r>
              <a:rPr lang="es-ES" sz="1600" dirty="0">
                <a:solidFill>
                  <a:schemeClr val="tx2"/>
                </a:solidFill>
              </a:rPr>
              <a:t> Paladar duro hendido con labio leporino bilateral</a:t>
            </a:r>
          </a:p>
          <a:p>
            <a:pPr marL="0" indent="0">
              <a:buNone/>
            </a:pPr>
            <a:r>
              <a:rPr lang="en-US" sz="1600" b="1" dirty="0" smtClean="0">
                <a:solidFill>
                  <a:schemeClr val="tx2"/>
                </a:solidFill>
              </a:rPr>
              <a:t>	</a:t>
            </a:r>
            <a:r>
              <a:rPr lang="es-ES" sz="1600" b="1" dirty="0">
                <a:solidFill>
                  <a:schemeClr val="tx2"/>
                </a:solidFill>
              </a:rPr>
              <a:t>Q37.10</a:t>
            </a:r>
            <a:r>
              <a:rPr lang="es-ES" sz="1600" dirty="0">
                <a:solidFill>
                  <a:schemeClr val="tx2"/>
                </a:solidFill>
              </a:rPr>
              <a:t> Paladar duro hendido con labio leporino, especificado como unilateral</a:t>
            </a:r>
          </a:p>
          <a:p>
            <a:pPr marL="0" indent="0">
              <a:buNone/>
            </a:pPr>
            <a:r>
              <a:rPr lang="en-US" sz="1600" b="1" dirty="0" smtClean="0">
                <a:solidFill>
                  <a:schemeClr val="tx2"/>
                </a:solidFill>
              </a:rPr>
              <a:t>	</a:t>
            </a:r>
            <a:r>
              <a:rPr lang="es-ES" sz="1600" b="1" dirty="0">
                <a:solidFill>
                  <a:schemeClr val="tx2"/>
                </a:solidFill>
              </a:rPr>
              <a:t>Q37.19</a:t>
            </a:r>
            <a:r>
              <a:rPr lang="es-ES" sz="1600" dirty="0">
                <a:solidFill>
                  <a:schemeClr val="tx2"/>
                </a:solidFill>
              </a:rPr>
              <a:t> Paladar duro hendido con labio leporino, no especificado </a:t>
            </a:r>
            <a:endParaRPr lang="es-ES" sz="1600" dirty="0" smtClean="0">
              <a:solidFill>
                <a:schemeClr val="tx2"/>
              </a:solidFill>
            </a:endParaRPr>
          </a:p>
          <a:p>
            <a:pPr marL="0" indent="0">
              <a:buNone/>
            </a:pPr>
            <a:r>
              <a:rPr lang="en-US" sz="1600" b="1" dirty="0" smtClean="0">
                <a:solidFill>
                  <a:schemeClr val="tx2"/>
                </a:solidFill>
              </a:rPr>
              <a:t>	</a:t>
            </a:r>
            <a:r>
              <a:rPr lang="es-ES" sz="1600" b="1" dirty="0">
                <a:solidFill>
                  <a:schemeClr val="tx2"/>
                </a:solidFill>
              </a:rPr>
              <a:t>Q37.2</a:t>
            </a:r>
            <a:r>
              <a:rPr lang="es-ES" sz="1600" dirty="0">
                <a:solidFill>
                  <a:schemeClr val="tx2"/>
                </a:solidFill>
              </a:rPr>
              <a:t> Paladar blando hendido con labio leporino bilateral </a:t>
            </a:r>
            <a:endParaRPr lang="es-ES" sz="1600" dirty="0" smtClean="0">
              <a:solidFill>
                <a:schemeClr val="tx2"/>
              </a:solidFill>
            </a:endParaRPr>
          </a:p>
          <a:p>
            <a:pPr marL="0" indent="0">
              <a:buNone/>
            </a:pPr>
            <a:r>
              <a:rPr lang="en-US" sz="1600" b="1" dirty="0" smtClean="0">
                <a:solidFill>
                  <a:schemeClr val="tx2"/>
                </a:solidFill>
              </a:rPr>
              <a:t>	</a:t>
            </a:r>
            <a:r>
              <a:rPr lang="es-ES" sz="1600" b="1" dirty="0" smtClean="0">
                <a:solidFill>
                  <a:schemeClr val="tx2"/>
                </a:solidFill>
              </a:rPr>
              <a:t>Q37.3</a:t>
            </a:r>
            <a:r>
              <a:rPr lang="es-ES" sz="1600" dirty="0" smtClean="0">
                <a:solidFill>
                  <a:schemeClr val="tx2"/>
                </a:solidFill>
              </a:rPr>
              <a:t> </a:t>
            </a:r>
            <a:r>
              <a:rPr lang="es-ES" sz="1600" dirty="0">
                <a:solidFill>
                  <a:schemeClr val="tx2"/>
                </a:solidFill>
              </a:rPr>
              <a:t>Paladar blando hendido con labio leporino unilateral</a:t>
            </a:r>
          </a:p>
          <a:p>
            <a:pPr marL="0" indent="0">
              <a:buNone/>
            </a:pPr>
            <a:r>
              <a:rPr lang="en-US" sz="1600" b="1" dirty="0" smtClean="0">
                <a:solidFill>
                  <a:schemeClr val="tx2"/>
                </a:solidFill>
              </a:rPr>
              <a:t>	</a:t>
            </a:r>
            <a:r>
              <a:rPr lang="es-ES" sz="1600" b="1" dirty="0">
                <a:solidFill>
                  <a:schemeClr val="tx2"/>
                </a:solidFill>
              </a:rPr>
              <a:t>Q37.4</a:t>
            </a:r>
            <a:r>
              <a:rPr lang="es-ES" sz="1600" dirty="0">
                <a:solidFill>
                  <a:schemeClr val="tx2"/>
                </a:solidFill>
              </a:rPr>
              <a:t> Paladar duro y blando hendidos con labio leporino bilateral </a:t>
            </a:r>
            <a:endParaRPr lang="es-ES" sz="1600" dirty="0" smtClean="0">
              <a:solidFill>
                <a:schemeClr val="tx2"/>
              </a:solidFill>
            </a:endParaRPr>
          </a:p>
          <a:p>
            <a:pPr marL="0" indent="0">
              <a:buNone/>
            </a:pPr>
            <a:r>
              <a:rPr lang="en-US" sz="1600" b="1" dirty="0" smtClean="0">
                <a:solidFill>
                  <a:schemeClr val="tx2"/>
                </a:solidFill>
              </a:rPr>
              <a:t>	</a:t>
            </a:r>
            <a:r>
              <a:rPr lang="es-ES" sz="1600" b="1" dirty="0">
                <a:solidFill>
                  <a:schemeClr val="tx2"/>
                </a:solidFill>
              </a:rPr>
              <a:t>Q37.5</a:t>
            </a:r>
            <a:r>
              <a:rPr lang="es-ES" sz="1600" dirty="0">
                <a:solidFill>
                  <a:schemeClr val="tx2"/>
                </a:solidFill>
              </a:rPr>
              <a:t> Paladar duro y blando hendidos con labio leporino unilateral </a:t>
            </a:r>
            <a:endParaRPr lang="es-ES" sz="1600" dirty="0" smtClean="0">
              <a:solidFill>
                <a:schemeClr val="tx2"/>
              </a:solidFill>
            </a:endParaRPr>
          </a:p>
          <a:p>
            <a:pPr marL="0" indent="0">
              <a:buNone/>
            </a:pPr>
            <a:r>
              <a:rPr lang="en-US" sz="1600" b="1" dirty="0" smtClean="0">
                <a:solidFill>
                  <a:schemeClr val="tx2"/>
                </a:solidFill>
              </a:rPr>
              <a:t>	</a:t>
            </a:r>
            <a:r>
              <a:rPr lang="es-ES" sz="1600" b="1" dirty="0">
                <a:solidFill>
                  <a:schemeClr val="tx2"/>
                </a:solidFill>
              </a:rPr>
              <a:t>Q37.59</a:t>
            </a:r>
            <a:r>
              <a:rPr lang="es-ES" sz="1600" dirty="0">
                <a:solidFill>
                  <a:schemeClr val="tx2"/>
                </a:solidFill>
              </a:rPr>
              <a:t> Paladar duro y blando hendidos con labio leporino, no especificado </a:t>
            </a:r>
            <a:endParaRPr lang="es-ES" sz="1600" dirty="0" smtClean="0">
              <a:solidFill>
                <a:schemeClr val="tx2"/>
              </a:solidFill>
            </a:endParaRPr>
          </a:p>
          <a:p>
            <a:pPr marL="0" indent="0">
              <a:buNone/>
            </a:pPr>
            <a:r>
              <a:rPr lang="en-US" sz="1600" b="1" dirty="0" smtClean="0">
                <a:solidFill>
                  <a:schemeClr val="tx2"/>
                </a:solidFill>
              </a:rPr>
              <a:t>	</a:t>
            </a:r>
            <a:r>
              <a:rPr lang="es-ES" sz="1600" b="1" dirty="0">
                <a:solidFill>
                  <a:schemeClr val="tx2"/>
                </a:solidFill>
              </a:rPr>
              <a:t>Q37.8</a:t>
            </a:r>
            <a:r>
              <a:rPr lang="es-ES" sz="1600" dirty="0">
                <a:solidFill>
                  <a:schemeClr val="tx2"/>
                </a:solidFill>
              </a:rPr>
              <a:t> Paladar hendido no especificado con labio leporino bilateral</a:t>
            </a:r>
          </a:p>
          <a:p>
            <a:pPr marL="0" indent="0">
              <a:buNone/>
            </a:pPr>
            <a:r>
              <a:rPr lang="en-US" sz="1600" b="1" dirty="0" smtClean="0">
                <a:solidFill>
                  <a:schemeClr val="tx2"/>
                </a:solidFill>
              </a:rPr>
              <a:t>	</a:t>
            </a:r>
            <a:r>
              <a:rPr lang="es-ES" sz="1600" b="1" dirty="0">
                <a:solidFill>
                  <a:schemeClr val="tx2"/>
                </a:solidFill>
              </a:rPr>
              <a:t>Q37.9</a:t>
            </a:r>
            <a:r>
              <a:rPr lang="es-ES" sz="1600" dirty="0">
                <a:solidFill>
                  <a:schemeClr val="tx2"/>
                </a:solidFill>
              </a:rPr>
              <a:t> Paladar hendido no especificado con labio leporino unilateral</a:t>
            </a:r>
          </a:p>
          <a:p>
            <a:pPr marL="0" indent="0">
              <a:buNone/>
            </a:pPr>
            <a:r>
              <a:rPr lang="en-US" sz="1600" b="1" dirty="0" smtClean="0">
                <a:solidFill>
                  <a:schemeClr val="tx2"/>
                </a:solidFill>
              </a:rPr>
              <a:t>	</a:t>
            </a:r>
            <a:r>
              <a:rPr lang="es-ES" sz="1600" b="1" dirty="0">
                <a:solidFill>
                  <a:schemeClr val="tx2"/>
                </a:solidFill>
              </a:rPr>
              <a:t>Q37.99</a:t>
            </a:r>
            <a:r>
              <a:rPr lang="es-ES" sz="1600" dirty="0">
                <a:solidFill>
                  <a:schemeClr val="tx2"/>
                </a:solidFill>
              </a:rPr>
              <a:t> Paladar hendido con labio leporino, no especificado</a:t>
            </a:r>
          </a:p>
          <a:p>
            <a:pPr marL="0" indent="0">
              <a:buNone/>
            </a:pPr>
            <a:r>
              <a:rPr lang="es-ES" sz="700" dirty="0">
                <a:solidFill>
                  <a:schemeClr val="tx2"/>
                </a:solidFill>
              </a:rPr>
              <a:t> </a:t>
            </a:r>
          </a:p>
          <a:p>
            <a:pPr marL="0" indent="0">
              <a:buNone/>
            </a:pPr>
            <a:r>
              <a:rPr lang="es-ES" sz="1200" b="1" i="1" dirty="0">
                <a:solidFill>
                  <a:schemeClr val="tx2"/>
                </a:solidFill>
              </a:rPr>
              <a:t>Exclusiones</a:t>
            </a:r>
            <a:endParaRPr lang="es-ES" sz="1200" b="1" dirty="0">
              <a:solidFill>
                <a:schemeClr val="tx2"/>
              </a:solidFill>
            </a:endParaRPr>
          </a:p>
          <a:p>
            <a:pPr marL="0" indent="0">
              <a:buNone/>
            </a:pPr>
            <a:r>
              <a:rPr lang="es-ES" sz="1200" dirty="0">
                <a:solidFill>
                  <a:schemeClr val="tx2"/>
                </a:solidFill>
              </a:rPr>
              <a:t>Hendiduras faciales oblicuas (hendiduras faciales tipo Tessier)</a:t>
            </a:r>
          </a:p>
          <a:p>
            <a:pPr marL="0" indent="0">
              <a:buNone/>
            </a:pPr>
            <a:r>
              <a:rPr lang="es-ES" sz="1200" b="1" dirty="0">
                <a:solidFill>
                  <a:schemeClr val="tx2"/>
                </a:solidFill>
              </a:rPr>
              <a:t>Q04.2</a:t>
            </a:r>
            <a:r>
              <a:rPr lang="es-ES" sz="1200" dirty="0">
                <a:solidFill>
                  <a:schemeClr val="tx2"/>
                </a:solidFill>
              </a:rPr>
              <a:t> Casos con holoprosencefalia conocida o probable</a:t>
            </a:r>
          </a:p>
          <a:p>
            <a:pPr marL="0" indent="0">
              <a:buNone/>
            </a:pPr>
            <a:r>
              <a:rPr lang="es-ES" sz="1200" b="1" dirty="0">
                <a:solidFill>
                  <a:schemeClr val="tx2"/>
                </a:solidFill>
              </a:rPr>
              <a:t>Q79.80</a:t>
            </a:r>
            <a:r>
              <a:rPr lang="es-ES" sz="1200" dirty="0">
                <a:solidFill>
                  <a:schemeClr val="tx2"/>
                </a:solidFill>
              </a:rPr>
              <a:t> Casos con presencia conocida o probable de bridas amnióticas/bridas de constricción*</a:t>
            </a:r>
          </a:p>
          <a:p>
            <a:pPr marL="0" indent="0">
              <a:buNone/>
            </a:pPr>
            <a:endParaRPr lang="es-ES" sz="1050" dirty="0">
              <a:solidFill>
                <a:schemeClr val="tx2"/>
              </a:solidFill>
            </a:endParaRPr>
          </a:p>
          <a:p>
            <a:pPr marL="0" indent="0">
              <a:buNone/>
            </a:pPr>
            <a:r>
              <a:rPr lang="es-ES" sz="1050" dirty="0" smtClean="0">
                <a:solidFill>
                  <a:schemeClr val="tx2"/>
                </a:solidFill>
              </a:rPr>
              <a:t>*El ICBDSR recomienda usar el código Q79.80 para identificar la presencia de una brida amniótica. La anomalía se codifica con el código para la anomalía específica, así como con el código Q79.80 para bridas amnióticas.</a:t>
            </a:r>
          </a:p>
          <a:p>
            <a:pPr marL="0" indent="0">
              <a:buNone/>
            </a:pPr>
            <a:r>
              <a:rPr lang="es-ES" sz="1050" dirty="0">
                <a:solidFill>
                  <a:schemeClr val="tx2"/>
                </a:solidFill>
              </a:rPr>
              <a:t> </a:t>
            </a:r>
          </a:p>
          <a:p>
            <a:pPr marL="0" indent="0">
              <a:buNone/>
            </a:pPr>
            <a:r>
              <a:rPr lang="es-ES" sz="1050" dirty="0">
                <a:solidFill>
                  <a:schemeClr val="tx2"/>
                </a:solidFill>
              </a:rPr>
              <a:t> </a:t>
            </a:r>
          </a:p>
        </p:txBody>
      </p:sp>
    </p:spTree>
    <p:extLst>
      <p:ext uri="{BB962C8B-B14F-4D97-AF65-F5344CB8AC3E}">
        <p14:creationId xmlns:p14="http://schemas.microsoft.com/office/powerpoint/2010/main" val="2416648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19</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Consejos para codificar la secuencia de Robin</a:t>
            </a:r>
            <a:endParaRPr lang="es-ES" sz="3200" b="1" dirty="0">
              <a:solidFill>
                <a:schemeClr val="tx2"/>
              </a:solidFill>
            </a:endParaRPr>
          </a:p>
        </p:txBody>
      </p:sp>
      <p:sp>
        <p:nvSpPr>
          <p:cNvPr id="3" name="Segnaposto contenuto 2"/>
          <p:cNvSpPr>
            <a:spLocks noGrp="1"/>
          </p:cNvSpPr>
          <p:nvPr>
            <p:ph idx="1"/>
          </p:nvPr>
        </p:nvSpPr>
        <p:spPr>
          <a:xfrm>
            <a:off x="457200" y="1600201"/>
            <a:ext cx="8229600" cy="3773016"/>
          </a:xfrm>
        </p:spPr>
        <p:txBody>
          <a:bodyPr>
            <a:normAutofit/>
          </a:bodyPr>
          <a:lstStyle/>
          <a:p>
            <a:pPr>
              <a:buClr>
                <a:schemeClr val="tx2"/>
              </a:buClr>
            </a:pPr>
            <a:r>
              <a:rPr lang="es-ES" sz="2400" dirty="0" smtClean="0">
                <a:solidFill>
                  <a:schemeClr val="tx2"/>
                </a:solidFill>
              </a:rPr>
              <a:t>La secuencia de Robin tiene su propio código: Q87.08. Puede que esta secuencia se presente o no con paladar hendido; si estuviera presente, se debe codificar cada defecto por separado:</a:t>
            </a:r>
          </a:p>
          <a:p>
            <a:pPr lvl="1">
              <a:buClr>
                <a:schemeClr val="tx2"/>
              </a:buClr>
              <a:buFont typeface="Arial" panose="020B0604020202020204" pitchFamily="34" charset="0"/>
              <a:buChar char="•"/>
            </a:pPr>
            <a:r>
              <a:rPr lang="es-ES" sz="2400" dirty="0" smtClean="0">
                <a:solidFill>
                  <a:schemeClr val="tx2"/>
                </a:solidFill>
              </a:rPr>
              <a:t>Micrognatia: K07.00</a:t>
            </a:r>
          </a:p>
          <a:p>
            <a:pPr lvl="1">
              <a:buClr>
                <a:schemeClr val="tx2"/>
              </a:buClr>
              <a:buFont typeface="Arial" panose="020B0604020202020204" pitchFamily="34" charset="0"/>
              <a:buChar char="•"/>
            </a:pPr>
            <a:r>
              <a:rPr lang="es-ES" sz="2400" dirty="0" smtClean="0">
                <a:solidFill>
                  <a:schemeClr val="tx2"/>
                </a:solidFill>
              </a:rPr>
              <a:t>Glosoptosis: Q38.3 (desplazamiento de la lengua)</a:t>
            </a:r>
          </a:p>
          <a:p>
            <a:pPr lvl="1">
              <a:buClr>
                <a:schemeClr val="tx2"/>
              </a:buClr>
              <a:buFont typeface="Arial" panose="020B0604020202020204" pitchFamily="34" charset="0"/>
              <a:buChar char="•"/>
            </a:pPr>
            <a:r>
              <a:rPr lang="es-ES" sz="2400" dirty="0" smtClean="0">
                <a:solidFill>
                  <a:schemeClr val="tx2"/>
                </a:solidFill>
              </a:rPr>
              <a:t>Paladar hendido: encabezado Q35 con el cuarto dígito adecuado</a:t>
            </a:r>
          </a:p>
          <a:p>
            <a:pPr lvl="1">
              <a:buClr>
                <a:schemeClr val="tx2"/>
              </a:buClr>
              <a:buFont typeface="Arial" panose="020B0604020202020204" pitchFamily="34" charset="0"/>
              <a:buChar char="•"/>
            </a:pPr>
            <a:endParaRPr lang="es-E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s-ES" sz="1100" b="1" dirty="0" smtClean="0">
                <a:solidFill>
                  <a:srgbClr val="0F56DC"/>
                </a:solidFill>
                <a:latin typeface="Calibri" pitchFamily="34" charset="0"/>
              </a:rPr>
              <a:t>Hendiduras orofaciales                                                                                                                                                                                                                                          </a:t>
            </a:r>
            <a:r>
              <a:rPr lang="es-E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a:t>
            </a:fld>
            <a:endParaRPr lang="es-ES" sz="1000" dirty="0">
              <a:solidFill>
                <a:srgbClr val="0F56DC"/>
              </a:solidFill>
              <a:latin typeface="Calibri" pitchFamily="34" charset="0"/>
            </a:endParaRPr>
          </a:p>
        </p:txBody>
      </p:sp>
      <p:sp>
        <p:nvSpPr>
          <p:cNvPr id="2" name="Title 1"/>
          <p:cNvSpPr>
            <a:spLocks noGrp="1"/>
          </p:cNvSpPr>
          <p:nvPr>
            <p:ph type="title"/>
          </p:nvPr>
        </p:nvSpPr>
        <p:spPr>
          <a:xfrm>
            <a:off x="465137" y="332656"/>
            <a:ext cx="8229600" cy="580926"/>
          </a:xfrm>
        </p:spPr>
        <p:txBody>
          <a:bodyPr>
            <a:normAutofit/>
          </a:bodyPr>
          <a:lstStyle/>
          <a:p>
            <a:r>
              <a:rPr lang="es-ES" sz="3200" b="1" dirty="0" smtClean="0">
                <a:solidFill>
                  <a:schemeClr val="tx2"/>
                </a:solidFill>
              </a:rPr>
              <a:t>Objetivos del aprendizaje</a:t>
            </a:r>
            <a:endParaRPr lang="es-ES" sz="3200" b="1" dirty="0">
              <a:solidFill>
                <a:schemeClr val="tx2"/>
              </a:solidFill>
            </a:endParaRPr>
          </a:p>
        </p:txBody>
      </p:sp>
      <p:sp>
        <p:nvSpPr>
          <p:cNvPr id="3" name="Content Placeholder 2"/>
          <p:cNvSpPr>
            <a:spLocks noGrp="1"/>
          </p:cNvSpPr>
          <p:nvPr>
            <p:ph idx="1"/>
          </p:nvPr>
        </p:nvSpPr>
        <p:spPr>
          <a:xfrm>
            <a:off x="465137" y="1844824"/>
            <a:ext cx="8229600" cy="3384376"/>
          </a:xfrm>
        </p:spPr>
        <p:txBody>
          <a:bodyPr>
            <a:normAutofit fontScale="92500" lnSpcReduction="10000"/>
          </a:bodyPr>
          <a:lstStyle/>
          <a:p>
            <a:pPr>
              <a:buClr>
                <a:schemeClr val="tx2"/>
              </a:buClr>
              <a:buFont typeface="Arial" panose="020B0604020202020204" pitchFamily="34" charset="0"/>
              <a:buChar char="•"/>
            </a:pPr>
            <a:r>
              <a:rPr lang="es-ES" sz="2200" dirty="0" smtClean="0">
                <a:solidFill>
                  <a:schemeClr val="tx2"/>
                </a:solidFill>
              </a:rPr>
              <a:t>Al final de esta presentación, los participantes podrán hacer lo siguiente:</a:t>
            </a:r>
          </a:p>
          <a:p>
            <a:pPr>
              <a:buClr>
                <a:schemeClr val="tx2"/>
              </a:buClr>
              <a:buFont typeface="Arial" panose="020B0604020202020204" pitchFamily="34" charset="0"/>
              <a:buChar char="•"/>
            </a:pPr>
            <a:endParaRPr lang="es-ES" sz="2000" dirty="0" smtClean="0">
              <a:solidFill>
                <a:schemeClr val="tx2"/>
              </a:solidFill>
            </a:endParaRPr>
          </a:p>
          <a:p>
            <a:pPr lvl="1">
              <a:buClr>
                <a:schemeClr val="tx2"/>
              </a:buClr>
              <a:buFont typeface="Arial" panose="020B0604020202020204" pitchFamily="34" charset="0"/>
              <a:buChar char="•"/>
            </a:pPr>
            <a:r>
              <a:rPr lang="es-ES" sz="2200" dirty="0" smtClean="0">
                <a:solidFill>
                  <a:schemeClr val="tx2"/>
                </a:solidFill>
                <a:latin typeface="+mj-lt"/>
              </a:rPr>
              <a:t>Reconocer los distintos tipos de hendiduras orofaciales</a:t>
            </a:r>
          </a:p>
          <a:p>
            <a:pPr lvl="1">
              <a:buClr>
                <a:schemeClr val="tx2"/>
              </a:buClr>
              <a:buFont typeface="Arial" panose="020B0604020202020204" pitchFamily="34" charset="0"/>
              <a:buChar char="•"/>
            </a:pPr>
            <a:endParaRPr lang="es-ES" sz="2200" dirty="0" smtClean="0">
              <a:solidFill>
                <a:schemeClr val="tx2"/>
              </a:solidFill>
              <a:latin typeface="+mj-lt"/>
            </a:endParaRPr>
          </a:p>
          <a:p>
            <a:pPr lvl="1">
              <a:buClr>
                <a:schemeClr val="tx2"/>
              </a:buClr>
              <a:buFont typeface="Arial" panose="020B0604020202020204" pitchFamily="34" charset="0"/>
              <a:buChar char="•"/>
            </a:pPr>
            <a:r>
              <a:rPr lang="es-ES" sz="2200" dirty="0">
                <a:solidFill>
                  <a:schemeClr val="tx2"/>
                </a:solidFill>
                <a:latin typeface="+mj-lt"/>
              </a:rPr>
              <a:t>Describir las características clínicas de las hendiduras orofaciales</a:t>
            </a:r>
          </a:p>
          <a:p>
            <a:pPr lvl="1">
              <a:buClr>
                <a:schemeClr val="tx2"/>
              </a:buClr>
              <a:buFont typeface="Arial" panose="020B0604020202020204" pitchFamily="34" charset="0"/>
              <a:buChar char="•"/>
            </a:pPr>
            <a:endParaRPr lang="es-ES" sz="2200" dirty="0" smtClean="0">
              <a:solidFill>
                <a:schemeClr val="tx2"/>
              </a:solidFill>
              <a:latin typeface="+mj-lt"/>
              <a:cs typeface="Arial" pitchFamily="34" charset="0"/>
            </a:endParaRPr>
          </a:p>
          <a:p>
            <a:pPr lvl="1">
              <a:buClr>
                <a:schemeClr val="tx2"/>
              </a:buClr>
              <a:buFont typeface="Arial" panose="020B0604020202020204" pitchFamily="34" charset="0"/>
              <a:buChar char="•"/>
            </a:pPr>
            <a:r>
              <a:rPr lang="es-ES" sz="2200" dirty="0">
                <a:solidFill>
                  <a:schemeClr val="tx2"/>
                </a:solidFill>
                <a:latin typeface="+mj-lt"/>
              </a:rPr>
              <a:t>Entender algunas características epidemiológicas de las hendiduras orofaciales</a:t>
            </a:r>
          </a:p>
          <a:p>
            <a:pPr lvl="1">
              <a:buClr>
                <a:schemeClr val="tx2"/>
              </a:buClr>
              <a:buFont typeface="Arial" panose="020B0604020202020204" pitchFamily="34" charset="0"/>
              <a:buChar char="•"/>
            </a:pPr>
            <a:endParaRPr lang="es-ES" sz="2200" dirty="0">
              <a:solidFill>
                <a:schemeClr val="tx2"/>
              </a:solidFill>
              <a:latin typeface="+mj-lt"/>
            </a:endParaRPr>
          </a:p>
          <a:p>
            <a:pPr lvl="1">
              <a:buClr>
                <a:schemeClr val="tx2"/>
              </a:buClr>
              <a:buFont typeface="Arial" panose="020B0604020202020204" pitchFamily="34" charset="0"/>
              <a:buChar char="•"/>
            </a:pPr>
            <a:r>
              <a:rPr lang="es-ES" sz="2200" dirty="0" smtClean="0">
                <a:solidFill>
                  <a:schemeClr val="tx2"/>
                </a:solidFill>
                <a:latin typeface="+mj-lt"/>
              </a:rPr>
              <a:t>Aplicar consejos para la codificación y la notificación</a:t>
            </a:r>
          </a:p>
          <a:p>
            <a:pPr lvl="1"/>
            <a:endParaRPr lang="es-ES" dirty="0" smtClean="0">
              <a:solidFill>
                <a:schemeClr val="tx2"/>
              </a:solidFill>
            </a:endParaRPr>
          </a:p>
          <a:p>
            <a:pPr lvl="1"/>
            <a:endParaRPr lang="es-ES" dirty="0">
              <a:solidFill>
                <a:schemeClr val="tx2"/>
              </a:solidFill>
            </a:endParaRPr>
          </a:p>
        </p:txBody>
      </p:sp>
    </p:spTree>
    <p:extLst>
      <p:ext uri="{BB962C8B-B14F-4D97-AF65-F5344CB8AC3E}">
        <p14:creationId xmlns:p14="http://schemas.microsoft.com/office/powerpoint/2010/main" val="39574831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20</a:t>
            </a:fld>
            <a:endParaRPr lang="es-ES" sz="1000" dirty="0">
              <a:solidFill>
                <a:schemeClr val="tx2"/>
              </a:solidFill>
              <a:latin typeface="Calibri" pitchFamily="34" charset="0"/>
              <a:cs typeface="+mn-cs"/>
            </a:endParaRPr>
          </a:p>
        </p:txBody>
      </p:sp>
      <p:sp>
        <p:nvSpPr>
          <p:cNvPr id="3" name="Title 2"/>
          <p:cNvSpPr>
            <a:spLocks noGrp="1"/>
          </p:cNvSpPr>
          <p:nvPr>
            <p:ph type="title"/>
          </p:nvPr>
        </p:nvSpPr>
        <p:spPr/>
        <p:txBody>
          <a:bodyPr>
            <a:normAutofit/>
          </a:bodyPr>
          <a:lstStyle/>
          <a:p>
            <a:r>
              <a:rPr lang="es-ES" sz="3200" b="1" dirty="0">
                <a:solidFill>
                  <a:schemeClr val="tx2"/>
                </a:solidFill>
              </a:rPr>
              <a:t>Secuencia de bridas amnióticas</a:t>
            </a:r>
            <a:r>
              <a:t/>
            </a:r>
            <a:br/>
            <a:endParaRPr lang="es-ES" sz="3200" dirty="0"/>
          </a:p>
        </p:txBody>
      </p:sp>
      <p:sp>
        <p:nvSpPr>
          <p:cNvPr id="6" name="Rectangle 5"/>
          <p:cNvSpPr/>
          <p:nvPr/>
        </p:nvSpPr>
        <p:spPr>
          <a:xfrm>
            <a:off x="381000" y="980728"/>
            <a:ext cx="8079432" cy="1354217"/>
          </a:xfrm>
          <a:prstGeom prst="rect">
            <a:avLst/>
          </a:prstGeom>
        </p:spPr>
        <p:txBody>
          <a:bodyPr wrap="square">
            <a:spAutoFit/>
          </a:bodyPr>
          <a:lstStyle/>
          <a:p>
            <a:pPr marL="457200" indent="-457200">
              <a:spcBef>
                <a:spcPts val="600"/>
              </a:spcBef>
              <a:spcAft>
                <a:spcPts val="600"/>
              </a:spcAft>
              <a:buClr>
                <a:schemeClr val="tx2"/>
              </a:buClr>
              <a:buFont typeface="Arial" panose="020B0604020202020204" pitchFamily="34" charset="0"/>
              <a:buChar char="•"/>
            </a:pPr>
            <a:r>
              <a:rPr lang="es-ES" sz="2400" dirty="0">
                <a:solidFill>
                  <a:schemeClr val="tx2"/>
                </a:solidFill>
              </a:rPr>
              <a:t>Defectos de nacimiento causados por la compresión de partes fetales en bridas amnióticas fibrosas dentro del útero</a:t>
            </a:r>
          </a:p>
          <a:p>
            <a:pPr marL="457200" indent="-457200">
              <a:spcBef>
                <a:spcPts val="600"/>
              </a:spcBef>
              <a:spcAft>
                <a:spcPts val="600"/>
              </a:spcAft>
              <a:buClr>
                <a:schemeClr val="tx2"/>
              </a:buClr>
              <a:buFont typeface="Arial" panose="020B0604020202020204" pitchFamily="34" charset="0"/>
              <a:buChar char="•"/>
            </a:pPr>
            <a:r>
              <a:rPr lang="es-ES" sz="2400" dirty="0" smtClean="0">
                <a:solidFill>
                  <a:schemeClr val="tx2"/>
                </a:solidFill>
              </a:rPr>
              <a:t>No debe contarse como un caso de labio y paladar hendidos</a:t>
            </a:r>
            <a:endParaRPr lang="es-ES" sz="2400" dirty="0">
              <a:solidFill>
                <a:schemeClr val="tx2"/>
              </a:solidFill>
            </a:endParaRPr>
          </a:p>
        </p:txBody>
      </p:sp>
      <p:pic>
        <p:nvPicPr>
          <p:cNvPr id="4" name="Picture 3" descr="photo of amniotic band sequence" title="photo of amniotic band sequenc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426896" y="2866180"/>
            <a:ext cx="2596463" cy="2498943"/>
          </a:xfrm>
          <a:prstGeom prst="rect">
            <a:avLst/>
          </a:prstGeom>
        </p:spPr>
      </p:pic>
      <p:pic>
        <p:nvPicPr>
          <p:cNvPr id="5" name="Picture 4" descr="photo of amniotic band sequence" title="photo of amniotic band sequenc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005995" y="2916501"/>
            <a:ext cx="2460412" cy="2566413"/>
          </a:xfrm>
          <a:prstGeom prst="rect">
            <a:avLst/>
          </a:prstGeom>
        </p:spPr>
      </p:pic>
      <p:sp>
        <p:nvSpPr>
          <p:cNvPr id="9" name="Rectangle 8"/>
          <p:cNvSpPr/>
          <p:nvPr/>
        </p:nvSpPr>
        <p:spPr>
          <a:xfrm>
            <a:off x="381000" y="5666986"/>
            <a:ext cx="8641208" cy="553998"/>
          </a:xfrm>
          <a:prstGeom prst="rect">
            <a:avLst/>
          </a:prstGeom>
        </p:spPr>
        <p:txBody>
          <a:bodyPr wrap="square">
            <a:spAutoFit/>
          </a:bodyPr>
          <a:lstStyle/>
          <a:p>
            <a:r>
              <a:rPr lang="es-ES" sz="1000" dirty="0" smtClean="0">
                <a:solidFill>
                  <a:schemeClr val="tx2"/>
                </a:solidFill>
              </a:rPr>
              <a:t>Nota: *El ICBDSR usa el código Q79.80 para identificar la presencia de una brida amniótica. La anomalía se codifica con el código para la</a:t>
            </a:r>
          </a:p>
          <a:p>
            <a:r>
              <a:rPr lang="es-ES" sz="1000" dirty="0">
                <a:solidFill>
                  <a:schemeClr val="tx2"/>
                </a:solidFill>
              </a:rPr>
              <a:t>anomalía congénita específica, así como con el código Q79.80 para bridas amnióticas.</a:t>
            </a:r>
          </a:p>
          <a:p>
            <a:r>
              <a:rPr lang="es-ES" sz="1000" dirty="0">
                <a:solidFill>
                  <a:schemeClr val="tx2"/>
                </a:solidFill>
              </a:rPr>
              <a:t>Foto cortesía del proyecto de colaboración de los CDC y la Universidad Médica de Beijing</a:t>
            </a:r>
          </a:p>
        </p:txBody>
      </p:sp>
    </p:spTree>
    <p:extLst>
      <p:ext uri="{BB962C8B-B14F-4D97-AF65-F5344CB8AC3E}">
        <p14:creationId xmlns:p14="http://schemas.microsoft.com/office/powerpoint/2010/main" val="158468361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Anomalías menores de la boca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21</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539552" y="2132856"/>
            <a:ext cx="8229600" cy="1143000"/>
          </a:xfrm>
        </p:spPr>
        <p:txBody>
          <a:bodyPr>
            <a:normAutofit fontScale="90000"/>
          </a:bodyPr>
          <a:lstStyle/>
          <a:p>
            <a:r>
              <a:rPr lang="es-ES" b="1" dirty="0" smtClean="0">
                <a:solidFill>
                  <a:schemeClr val="tx2"/>
                </a:solidFill>
              </a:rPr>
              <a:t>Más información útil para la notificación, extracción o codificación:</a:t>
            </a:r>
            <a:r>
              <a:t/>
            </a:r>
            <a:br/>
            <a:r>
              <a:rPr lang="es-ES" b="1" dirty="0" smtClean="0">
                <a:solidFill>
                  <a:schemeClr val="tx2"/>
                </a:solidFill>
              </a:rPr>
              <a:t>Anomalías menores de la boca</a:t>
            </a:r>
            <a:endParaRPr lang="es-ES"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Anomalías menores de la boca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22</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44624"/>
            <a:ext cx="8229600" cy="1143000"/>
          </a:xfrm>
        </p:spPr>
        <p:txBody>
          <a:bodyPr>
            <a:normAutofit/>
          </a:bodyPr>
          <a:lstStyle/>
          <a:p>
            <a:r>
              <a:rPr lang="es-ES" sz="3200" b="1" dirty="0" smtClean="0">
                <a:solidFill>
                  <a:schemeClr val="tx2"/>
                </a:solidFill>
              </a:rPr>
              <a:t>Hoyuelo/fístula labial: Q38.00</a:t>
            </a:r>
            <a:endParaRPr lang="es-ES" sz="3200" b="1" dirty="0">
              <a:solidFill>
                <a:schemeClr val="tx2"/>
              </a:solidFill>
            </a:endParaRPr>
          </a:p>
        </p:txBody>
      </p:sp>
      <p:sp>
        <p:nvSpPr>
          <p:cNvPr id="4" name="Segnaposto contenuto 2"/>
          <p:cNvSpPr>
            <a:spLocks noGrp="1"/>
          </p:cNvSpPr>
          <p:nvPr>
            <p:ph idx="1"/>
          </p:nvPr>
        </p:nvSpPr>
        <p:spPr>
          <a:xfrm>
            <a:off x="465137" y="980728"/>
            <a:ext cx="8229600" cy="1756791"/>
          </a:xfrm>
        </p:spPr>
        <p:txBody>
          <a:bodyPr>
            <a:noAutofit/>
          </a:bodyPr>
          <a:lstStyle/>
          <a:p>
            <a:pPr>
              <a:buClr>
                <a:schemeClr val="tx2"/>
              </a:buClr>
            </a:pPr>
            <a:r>
              <a:rPr lang="es-ES" sz="1600" dirty="0" smtClean="0">
                <a:solidFill>
                  <a:schemeClr val="tx2"/>
                </a:solidFill>
              </a:rPr>
              <a:t>Definición: Depresión ubicada en el bermellón del labio inferior, por lo general paramediana</a:t>
            </a:r>
            <a:endParaRPr lang="es-ES" sz="1600" strike="sngStrike" dirty="0" smtClean="0">
              <a:solidFill>
                <a:srgbClr val="FF0000"/>
              </a:solidFill>
            </a:endParaRPr>
          </a:p>
          <a:p>
            <a:pPr>
              <a:buClr>
                <a:schemeClr val="tx2"/>
              </a:buClr>
            </a:pPr>
            <a:r>
              <a:rPr lang="es-ES" sz="1600" dirty="0" smtClean="0">
                <a:solidFill>
                  <a:schemeClr val="tx2"/>
                </a:solidFill>
              </a:rPr>
              <a:t>Evaluación: Objetiva</a:t>
            </a:r>
          </a:p>
          <a:p>
            <a:pPr>
              <a:buClr>
                <a:schemeClr val="tx2"/>
              </a:buClr>
            </a:pPr>
            <a:r>
              <a:rPr lang="es-ES" sz="1600" dirty="0" smtClean="0">
                <a:solidFill>
                  <a:schemeClr val="tx2"/>
                </a:solidFill>
              </a:rPr>
              <a:t>Generalmente, los hoyuelos en el labio inferior se observan en los casos de síndrome de Van der Woude, que también incluye labio leporino o paladar hendido.</a:t>
            </a:r>
          </a:p>
          <a:p>
            <a:pPr>
              <a:buClr>
                <a:schemeClr val="tx2"/>
              </a:buClr>
            </a:pPr>
            <a:r>
              <a:rPr lang="es-ES" sz="1600" dirty="0" smtClean="0">
                <a:solidFill>
                  <a:schemeClr val="tx2"/>
                </a:solidFill>
              </a:rPr>
              <a:t>Los hoyuelos labiales pueden estar conectados a las glándulas salivales menores en el labio inferior. A veces, los hoyuelos labiales pueden estar rodeados de tejido elevado. </a:t>
            </a:r>
          </a:p>
          <a:p>
            <a:pPr>
              <a:buClr>
                <a:schemeClr val="tx2"/>
              </a:buClr>
            </a:pPr>
            <a:r>
              <a:rPr lang="es-ES" sz="1600" dirty="0" smtClean="0">
                <a:solidFill>
                  <a:schemeClr val="tx2"/>
                </a:solidFill>
              </a:rPr>
              <a:t>Los hoyuelos labiales deben distinguirse de los hoyuelos que se encuentran en la comisura de los labios (queilión), conocidos como hoyuelos comisurales, los cuales no tienen relevancia clínica.</a:t>
            </a:r>
            <a:endParaRPr lang="es-ES" sz="1600" dirty="0">
              <a:solidFill>
                <a:schemeClr val="tx2"/>
              </a:solidFill>
            </a:endParaRPr>
          </a:p>
        </p:txBody>
      </p:sp>
      <p:pic>
        <p:nvPicPr>
          <p:cNvPr id="5121" name="Picture 1" descr="photo of labial pit" title="photo of labial lower lip pits"/>
          <p:cNvPicPr>
            <a:picLocks noChangeAspect="1" noChangeArrowheads="1"/>
          </p:cNvPicPr>
          <p:nvPr/>
        </p:nvPicPr>
        <p:blipFill>
          <a:blip r:embed="rId3" cstate="print"/>
          <a:srcRect/>
          <a:stretch>
            <a:fillRect/>
          </a:stretch>
        </p:blipFill>
        <p:spPr bwMode="auto">
          <a:xfrm>
            <a:off x="1751686" y="3861047"/>
            <a:ext cx="1956218" cy="1467163"/>
          </a:xfrm>
          <a:prstGeom prst="rect">
            <a:avLst/>
          </a:prstGeom>
          <a:noFill/>
          <a:ln w="9525">
            <a:noFill/>
            <a:miter lim="800000"/>
            <a:headEnd/>
            <a:tailEnd/>
          </a:ln>
        </p:spPr>
      </p:pic>
      <p:sp>
        <p:nvSpPr>
          <p:cNvPr id="13" name="Rettangolo 12"/>
          <p:cNvSpPr/>
          <p:nvPr/>
        </p:nvSpPr>
        <p:spPr>
          <a:xfrm>
            <a:off x="971600" y="5445224"/>
            <a:ext cx="3384376" cy="461665"/>
          </a:xfrm>
          <a:prstGeom prst="rect">
            <a:avLst/>
          </a:prstGeom>
        </p:spPr>
        <p:txBody>
          <a:bodyPr wrap="square">
            <a:spAutoFit/>
          </a:bodyPr>
          <a:lstStyle/>
          <a:p>
            <a:pPr algn="ctr"/>
            <a:r>
              <a:rPr lang="es-ES" sz="1200" b="1" dirty="0" smtClean="0">
                <a:solidFill>
                  <a:schemeClr val="tx2"/>
                </a:solidFill>
              </a:rPr>
              <a:t>Hoyuelos en el labio inferior </a:t>
            </a:r>
          </a:p>
          <a:p>
            <a:r>
              <a:rPr lang="es-ES" sz="1200" dirty="0" smtClean="0">
                <a:solidFill>
                  <a:schemeClr val="tx2"/>
                </a:solidFill>
              </a:rPr>
              <a:t>Nota: Por lo general, estos se encuentran a un lado de la línea media.</a:t>
            </a:r>
            <a:endParaRPr lang="es-ES" sz="1200" dirty="0">
              <a:solidFill>
                <a:schemeClr val="tx2"/>
              </a:solidFill>
            </a:endParaRPr>
          </a:p>
        </p:txBody>
      </p:sp>
      <p:pic>
        <p:nvPicPr>
          <p:cNvPr id="5122" name="Picture 2" descr="photo of commissural pit" title="photo of commissural pit"/>
          <p:cNvPicPr>
            <a:picLocks noChangeAspect="1" noChangeArrowheads="1"/>
          </p:cNvPicPr>
          <p:nvPr/>
        </p:nvPicPr>
        <p:blipFill>
          <a:blip r:embed="rId4" cstate="print"/>
          <a:srcRect/>
          <a:stretch>
            <a:fillRect/>
          </a:stretch>
        </p:blipFill>
        <p:spPr bwMode="auto">
          <a:xfrm>
            <a:off x="5868144" y="3879788"/>
            <a:ext cx="1944216" cy="1535930"/>
          </a:xfrm>
          <a:prstGeom prst="rect">
            <a:avLst/>
          </a:prstGeom>
          <a:noFill/>
          <a:ln w="9525">
            <a:noFill/>
            <a:miter lim="800000"/>
            <a:headEnd/>
            <a:tailEnd/>
          </a:ln>
        </p:spPr>
      </p:pic>
      <p:sp>
        <p:nvSpPr>
          <p:cNvPr id="12" name="Rettangolo 11"/>
          <p:cNvSpPr/>
          <p:nvPr/>
        </p:nvSpPr>
        <p:spPr>
          <a:xfrm>
            <a:off x="4860032" y="5445224"/>
            <a:ext cx="3816424" cy="646331"/>
          </a:xfrm>
          <a:prstGeom prst="rect">
            <a:avLst/>
          </a:prstGeom>
        </p:spPr>
        <p:txBody>
          <a:bodyPr wrap="square">
            <a:spAutoFit/>
          </a:bodyPr>
          <a:lstStyle/>
          <a:p>
            <a:pPr algn="ctr"/>
            <a:r>
              <a:rPr lang="es-ES" sz="1200" b="1" dirty="0" smtClean="0">
                <a:solidFill>
                  <a:schemeClr val="tx2"/>
                </a:solidFill>
              </a:rPr>
              <a:t>Hoyuelos comisurales</a:t>
            </a:r>
          </a:p>
          <a:p>
            <a:r>
              <a:rPr lang="es-ES" sz="1200" dirty="0" smtClean="0">
                <a:solidFill>
                  <a:schemeClr val="tx2"/>
                </a:solidFill>
              </a:rPr>
              <a:t>Nota: Estos hoyuelos siempre se encuentran en el mismo lugar, en las esquinas de la boca.</a:t>
            </a:r>
            <a:endParaRPr lang="es-ES" sz="1200" dirty="0">
              <a:solidFill>
                <a:schemeClr val="tx2"/>
              </a:solidFill>
            </a:endParaRPr>
          </a:p>
        </p:txBody>
      </p:sp>
      <p:sp>
        <p:nvSpPr>
          <p:cNvPr id="14" name="Rettangolo 13"/>
          <p:cNvSpPr/>
          <p:nvPr/>
        </p:nvSpPr>
        <p:spPr>
          <a:xfrm>
            <a:off x="577036" y="6068704"/>
            <a:ext cx="7848872" cy="400110"/>
          </a:xfrm>
          <a:prstGeom prst="rect">
            <a:avLst/>
          </a:prstGeom>
        </p:spPr>
        <p:txBody>
          <a:bodyPr wrap="square">
            <a:spAutoFit/>
          </a:bodyPr>
          <a:lstStyle/>
          <a:p>
            <a:r>
              <a:rPr lang="es-ES" sz="1000" dirty="0" smtClean="0">
                <a:solidFill>
                  <a:schemeClr val="tx2"/>
                </a:solidFill>
              </a:rPr>
              <a:t>Foto cortesía de</a:t>
            </a:r>
            <a:r>
              <a:rPr lang="es-ES" sz="1000" dirty="0">
                <a:solidFill>
                  <a:schemeClr val="tx2"/>
                </a:solidFill>
              </a:rPr>
              <a:t> Carey JC, Cohen MM Jr, Curry CJ, Devriendt K, Holmes LB, Verloes A. Elements of morphology: standard terminology for the lips, mouth, and oral region.  Am J Med Genet A. 2009 Jan;149A(1):77-92.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Anomalías menores de la boca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23</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778098"/>
          </a:xfrm>
        </p:spPr>
        <p:txBody>
          <a:bodyPr>
            <a:normAutofit/>
          </a:bodyPr>
          <a:lstStyle/>
          <a:p>
            <a:r>
              <a:rPr lang="es-ES" sz="3200" b="1" dirty="0" smtClean="0">
                <a:solidFill>
                  <a:schemeClr val="tx2"/>
                </a:solidFill>
              </a:rPr>
              <a:t>Ausencia de úvula  Q38.5</a:t>
            </a:r>
            <a:endParaRPr lang="es-ES" sz="3200" b="1" dirty="0">
              <a:solidFill>
                <a:schemeClr val="tx2"/>
              </a:solidFill>
            </a:endParaRPr>
          </a:p>
        </p:txBody>
      </p:sp>
      <p:sp>
        <p:nvSpPr>
          <p:cNvPr id="3" name="Segnaposto contenuto 2"/>
          <p:cNvSpPr>
            <a:spLocks noGrp="1"/>
          </p:cNvSpPr>
          <p:nvPr>
            <p:ph idx="1"/>
          </p:nvPr>
        </p:nvSpPr>
        <p:spPr>
          <a:xfrm>
            <a:off x="465137" y="1412776"/>
            <a:ext cx="8229600" cy="1324744"/>
          </a:xfrm>
        </p:spPr>
        <p:txBody>
          <a:bodyPr>
            <a:normAutofit fontScale="85000" lnSpcReduction="20000"/>
          </a:bodyPr>
          <a:lstStyle/>
          <a:p>
            <a:r>
              <a:rPr lang="es-ES" dirty="0" smtClean="0">
                <a:solidFill>
                  <a:schemeClr val="tx2"/>
                </a:solidFill>
              </a:rPr>
              <a:t>Definición: Falta de úvula</a:t>
            </a:r>
            <a:endParaRPr lang="es-ES" dirty="0">
              <a:solidFill>
                <a:schemeClr val="tx2"/>
              </a:solidFill>
            </a:endParaRPr>
          </a:p>
          <a:p>
            <a:r>
              <a:rPr lang="es-ES" dirty="0" smtClean="0">
                <a:solidFill>
                  <a:schemeClr val="tx2"/>
                </a:solidFill>
              </a:rPr>
              <a:t>Evaluación: Objetiva</a:t>
            </a:r>
          </a:p>
          <a:p>
            <a:r>
              <a:rPr lang="es-ES" dirty="0" smtClean="0">
                <a:solidFill>
                  <a:schemeClr val="tx2"/>
                </a:solidFill>
              </a:rPr>
              <a:t>Comentario: Anomalía muy poco frecuente</a:t>
            </a:r>
          </a:p>
        </p:txBody>
      </p:sp>
      <p:pic>
        <p:nvPicPr>
          <p:cNvPr id="19458" name="Picture 2" descr="photo of absence of uvula" title="photo of absence of uvula"/>
          <p:cNvPicPr>
            <a:picLocks noChangeAspect="1" noChangeArrowheads="1"/>
          </p:cNvPicPr>
          <p:nvPr/>
        </p:nvPicPr>
        <p:blipFill>
          <a:blip r:embed="rId3" cstate="print"/>
          <a:srcRect/>
          <a:stretch>
            <a:fillRect/>
          </a:stretch>
        </p:blipFill>
        <p:spPr bwMode="auto">
          <a:xfrm>
            <a:off x="3131840" y="2858490"/>
            <a:ext cx="2736304" cy="2476355"/>
          </a:xfrm>
          <a:prstGeom prst="rect">
            <a:avLst/>
          </a:prstGeom>
          <a:noFill/>
          <a:ln w="9525">
            <a:solidFill>
              <a:schemeClr val="accent1"/>
            </a:solidFill>
            <a:miter lim="800000"/>
            <a:headEnd/>
            <a:tailEnd/>
          </a:ln>
        </p:spPr>
      </p:pic>
      <p:sp>
        <p:nvSpPr>
          <p:cNvPr id="5" name="Rettangolo 4"/>
          <p:cNvSpPr/>
          <p:nvPr/>
        </p:nvSpPr>
        <p:spPr>
          <a:xfrm>
            <a:off x="2555776" y="5445224"/>
            <a:ext cx="3816424" cy="507831"/>
          </a:xfrm>
          <a:prstGeom prst="rect">
            <a:avLst/>
          </a:prstGeom>
        </p:spPr>
        <p:txBody>
          <a:bodyPr wrap="square">
            <a:spAutoFit/>
          </a:bodyPr>
          <a:lstStyle/>
          <a:p>
            <a:r>
              <a:rPr lang="es-ES" sz="900" dirty="0">
                <a:solidFill>
                  <a:schemeClr val="tx2"/>
                </a:solidFill>
              </a:rPr>
              <a:t>Foto cortesía de Carey JC, Cohen MM Jr, Curry CJ, Devriendt K, Holmes LB, Verloes A. Elements of morphology: standard terminology for the lips, mouth, and oral region.  Am J Med Genet A. 2009 Jan;149A(1):77-92.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Anomalías menores de la boca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23363"/>
            <a:ext cx="8229600" cy="1143000"/>
          </a:xfrm>
        </p:spPr>
        <p:txBody>
          <a:bodyPr>
            <a:normAutofit/>
          </a:bodyPr>
          <a:lstStyle/>
          <a:p>
            <a:r>
              <a:rPr lang="es-ES" sz="3200" b="1" dirty="0" smtClean="0">
                <a:solidFill>
                  <a:schemeClr val="tx2"/>
                </a:solidFill>
              </a:rPr>
              <a:t>Úvula bífida  Q35.7</a:t>
            </a:r>
            <a:endParaRPr lang="es-ES" sz="3200" dirty="0">
              <a:solidFill>
                <a:schemeClr val="tx2"/>
              </a:solidFill>
            </a:endParaRPr>
          </a:p>
        </p:txBody>
      </p:sp>
      <p:sp>
        <p:nvSpPr>
          <p:cNvPr id="3" name="Segnaposto contenuto 2"/>
          <p:cNvSpPr>
            <a:spLocks noGrp="1"/>
          </p:cNvSpPr>
          <p:nvPr>
            <p:ph idx="1"/>
          </p:nvPr>
        </p:nvSpPr>
        <p:spPr>
          <a:xfrm>
            <a:off x="457200" y="1124744"/>
            <a:ext cx="8229600" cy="1872208"/>
          </a:xfrm>
        </p:spPr>
        <p:txBody>
          <a:bodyPr>
            <a:normAutofit fontScale="47500" lnSpcReduction="20000"/>
          </a:bodyPr>
          <a:lstStyle/>
          <a:p>
            <a:r>
              <a:rPr lang="es-ES" dirty="0" smtClean="0">
                <a:solidFill>
                  <a:schemeClr val="tx2"/>
                </a:solidFill>
              </a:rPr>
              <a:t>Definición: Úvula dividida en dos partes, lo cual se observa con más facilidad en la punta</a:t>
            </a:r>
          </a:p>
          <a:p>
            <a:r>
              <a:rPr lang="es-ES" dirty="0" smtClean="0">
                <a:solidFill>
                  <a:schemeClr val="tx2"/>
                </a:solidFill>
              </a:rPr>
              <a:t>Evaluación: Objetiva</a:t>
            </a:r>
          </a:p>
          <a:p>
            <a:r>
              <a:rPr lang="es-ES" dirty="0" smtClean="0">
                <a:solidFill>
                  <a:schemeClr val="tx2"/>
                </a:solidFill>
              </a:rPr>
              <a:t>Comentarios: Aunque esta relación no se ha confirmado completamente, algunos consideran que la úvula bífida es un marcador del paladar hendido submucoso y la han codificado bajo el encabezado Q35, que identifica al paladar hendido. La úvula bífida se considera una anomalía menor y debe codificarse como Q35.7  </a:t>
            </a:r>
          </a:p>
          <a:p>
            <a:r>
              <a:rPr lang="es-ES" dirty="0" smtClean="0">
                <a:solidFill>
                  <a:schemeClr val="tx2"/>
                </a:solidFill>
              </a:rPr>
              <a:t>Sinónimo: Úvula doble</a:t>
            </a:r>
            <a:endParaRPr lang="es-ES" dirty="0">
              <a:solidFill>
                <a:schemeClr val="tx2"/>
              </a:solidFill>
            </a:endParaRPr>
          </a:p>
        </p:txBody>
      </p:sp>
      <p:pic>
        <p:nvPicPr>
          <p:cNvPr id="18434" name="Picture 2" descr="photo of bifid uvula" title="photo of bifid uvula"/>
          <p:cNvPicPr>
            <a:picLocks noChangeAspect="1" noChangeArrowheads="1"/>
          </p:cNvPicPr>
          <p:nvPr/>
        </p:nvPicPr>
        <p:blipFill>
          <a:blip r:embed="rId3" cstate="print"/>
          <a:srcRect/>
          <a:stretch>
            <a:fillRect/>
          </a:stretch>
        </p:blipFill>
        <p:spPr bwMode="auto">
          <a:xfrm>
            <a:off x="1763688" y="2996952"/>
            <a:ext cx="1905000" cy="2543175"/>
          </a:xfrm>
          <a:prstGeom prst="rect">
            <a:avLst/>
          </a:prstGeom>
          <a:noFill/>
          <a:ln w="9525">
            <a:solidFill>
              <a:schemeClr val="accent1"/>
            </a:solidFill>
            <a:miter lim="800000"/>
            <a:headEnd/>
            <a:tailEnd/>
          </a:ln>
        </p:spPr>
      </p:pic>
      <p:sp>
        <p:nvSpPr>
          <p:cNvPr id="7" name="Rettangolo 6"/>
          <p:cNvSpPr/>
          <p:nvPr/>
        </p:nvSpPr>
        <p:spPr>
          <a:xfrm>
            <a:off x="1403648" y="5589240"/>
            <a:ext cx="2952328" cy="507831"/>
          </a:xfrm>
          <a:prstGeom prst="rect">
            <a:avLst/>
          </a:prstGeom>
        </p:spPr>
        <p:txBody>
          <a:bodyPr wrap="square">
            <a:spAutoFit/>
          </a:bodyPr>
          <a:lstStyle/>
          <a:p>
            <a:r>
              <a:rPr lang="es-ES" sz="900" dirty="0">
                <a:solidFill>
                  <a:schemeClr val="tx2"/>
                </a:solidFill>
              </a:rPr>
              <a:t>Foto cortesía de Carey JC et ál. Elements of morphology: standard terminology for the lips, mouth, and oral region.  Am J Med Genet A. 2009 Jan;149A(1):77-92.</a:t>
            </a:r>
          </a:p>
        </p:txBody>
      </p:sp>
      <p:pic>
        <p:nvPicPr>
          <p:cNvPr id="18436" name="Picture 4" descr="File:Tanya Uvula.jpg" title="photo of bifid uvula"/>
          <p:cNvPicPr>
            <a:picLocks noChangeAspect="1" noChangeArrowheads="1"/>
          </p:cNvPicPr>
          <p:nvPr/>
        </p:nvPicPr>
        <p:blipFill>
          <a:blip r:embed="rId4" cstate="print"/>
          <a:srcRect/>
          <a:stretch>
            <a:fillRect/>
          </a:stretch>
        </p:blipFill>
        <p:spPr bwMode="auto">
          <a:xfrm>
            <a:off x="5292080" y="2996952"/>
            <a:ext cx="2088232" cy="2567499"/>
          </a:xfrm>
          <a:prstGeom prst="rect">
            <a:avLst/>
          </a:prstGeom>
          <a:noFill/>
          <a:ln>
            <a:solidFill>
              <a:schemeClr val="accent1"/>
            </a:solidFill>
          </a:ln>
        </p:spPr>
      </p:pic>
      <p:sp>
        <p:nvSpPr>
          <p:cNvPr id="6" name="Rettangolo 5"/>
          <p:cNvSpPr/>
          <p:nvPr/>
        </p:nvSpPr>
        <p:spPr>
          <a:xfrm>
            <a:off x="5148064" y="5661248"/>
            <a:ext cx="2664296" cy="507831"/>
          </a:xfrm>
          <a:prstGeom prst="rect">
            <a:avLst/>
          </a:prstGeom>
        </p:spPr>
        <p:txBody>
          <a:bodyPr wrap="square">
            <a:spAutoFit/>
          </a:bodyPr>
          <a:lstStyle/>
          <a:p>
            <a:r>
              <a:rPr lang="es-ES" sz="900" dirty="0">
                <a:solidFill>
                  <a:schemeClr val="tx2"/>
                </a:solidFill>
              </a:rPr>
              <a:t>Foto cortesía de http://en.wikipedia.org/wiki/Wikipedia:Featured_picture_candidates/Bifid_uvula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Hendiduras orofaciales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25</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¿Preguntas?</a:t>
            </a:r>
            <a:endParaRPr lang="es-ES" sz="3200" b="1" dirty="0">
              <a:solidFill>
                <a:schemeClr val="tx2"/>
              </a:solidFill>
            </a:endParaRPr>
          </a:p>
        </p:txBody>
      </p:sp>
      <p:sp>
        <p:nvSpPr>
          <p:cNvPr id="3" name="Rectangle 2"/>
          <p:cNvSpPr/>
          <p:nvPr/>
        </p:nvSpPr>
        <p:spPr>
          <a:xfrm>
            <a:off x="457200" y="5633978"/>
            <a:ext cx="8649271" cy="707886"/>
          </a:xfrm>
          <a:prstGeom prst="rect">
            <a:avLst/>
          </a:prstGeom>
        </p:spPr>
        <p:txBody>
          <a:bodyPr wrap="square">
            <a:spAutoFit/>
          </a:bodyPr>
          <a:lstStyle/>
          <a:p>
            <a:pPr>
              <a:defRPr/>
            </a:pPr>
            <a:r>
              <a:rPr lang="es-ES" sz="2000" dirty="0">
                <a:solidFill>
                  <a:schemeClr val="tx2"/>
                </a:solidFill>
              </a:rPr>
              <a:t>Si tienen preguntas, por favor envíen un mensaje por correo electrónico a centre@icbdsr.org o a birthdefectscount@cdc.gov.</a:t>
            </a:r>
          </a:p>
        </p:txBody>
      </p:sp>
      <p:pic>
        <p:nvPicPr>
          <p:cNvPr id="1029" name="Picture 5" descr="C:\Users\ail5\AppData\Local\Microsoft\Windows\Temporary Internet Files\Content.IE5\0P9SRHFC\MP900390083[1].jpg" title="illustration of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669951"/>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277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457200" y="274638"/>
            <a:ext cx="8229600" cy="634082"/>
          </a:xfrm>
        </p:spPr>
        <p:txBody>
          <a:bodyPr>
            <a:normAutofit/>
          </a:bodyPr>
          <a:lstStyle/>
          <a:p>
            <a:r>
              <a:rPr lang="es-ES" sz="3200" b="1" dirty="0" smtClean="0">
                <a:solidFill>
                  <a:schemeClr val="tx2"/>
                </a:solidFill>
              </a:rPr>
              <a:t>Anatomía de los labios</a:t>
            </a:r>
            <a:endParaRPr lang="es-ES" sz="3200" b="1" dirty="0">
              <a:solidFill>
                <a:schemeClr val="tx2"/>
              </a:solidFill>
            </a:endParaRPr>
          </a:p>
        </p:txBody>
      </p:sp>
      <p:pic>
        <p:nvPicPr>
          <p:cNvPr id="1029" name="Picture 5" descr="\\cdc\project\CCHP_NCBDDD_SHARE\BDDART\Birth Defects\Photos\Healthy Children\Olivia\Olivia vaccine.jpg" title="photo of anatomy of the li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39" t="36928" r="20771" b="26521"/>
          <a:stretch/>
        </p:blipFill>
        <p:spPr bwMode="auto">
          <a:xfrm>
            <a:off x="1115616" y="1340768"/>
            <a:ext cx="6912768" cy="4618736"/>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p:cNvSpPr txBox="1"/>
          <p:nvPr/>
        </p:nvSpPr>
        <p:spPr>
          <a:xfrm>
            <a:off x="5171602" y="2949103"/>
            <a:ext cx="1632646" cy="400110"/>
          </a:xfrm>
          <a:prstGeom prst="rect">
            <a:avLst/>
          </a:prstGeom>
          <a:noFill/>
        </p:spPr>
        <p:txBody>
          <a:bodyPr wrap="square" rtlCol="0">
            <a:spAutoFit/>
          </a:bodyPr>
          <a:lstStyle/>
          <a:p>
            <a:r>
              <a:rPr lang="es-ES" sz="2000" b="1" dirty="0" smtClean="0"/>
              <a:t>Base de las fosas nasales</a:t>
            </a:r>
            <a:endParaRPr lang="es-ES" sz="2000" b="1" dirty="0"/>
          </a:p>
        </p:txBody>
      </p:sp>
      <p:cxnSp>
        <p:nvCxnSpPr>
          <p:cNvPr id="1030" name="Straight Connector 1029" descr="showing nasal sill" title="connector"/>
          <p:cNvCxnSpPr/>
          <p:nvPr/>
        </p:nvCxnSpPr>
        <p:spPr>
          <a:xfrm>
            <a:off x="4936800" y="3104964"/>
            <a:ext cx="196385" cy="1440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5835466" y="3555013"/>
            <a:ext cx="2336934" cy="400110"/>
          </a:xfrm>
          <a:prstGeom prst="rect">
            <a:avLst/>
          </a:prstGeom>
          <a:noFill/>
        </p:spPr>
        <p:txBody>
          <a:bodyPr wrap="square" rtlCol="0">
            <a:spAutoFit/>
          </a:bodyPr>
          <a:lstStyle/>
          <a:p>
            <a:r>
              <a:rPr lang="es-ES" sz="2000" b="1" dirty="0" smtClean="0"/>
              <a:t>Bermellón</a:t>
            </a:r>
            <a:endParaRPr lang="es-ES" sz="2000" b="1" dirty="0"/>
          </a:p>
        </p:txBody>
      </p:sp>
      <p:cxnSp>
        <p:nvCxnSpPr>
          <p:cNvPr id="1033" name="Straight Connector 1032" descr="showing vermillion" title="connector"/>
          <p:cNvCxnSpPr/>
          <p:nvPr/>
        </p:nvCxnSpPr>
        <p:spPr>
          <a:xfrm flipV="1">
            <a:off x="5171602" y="3681028"/>
            <a:ext cx="735873" cy="7200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1259632" y="3814340"/>
            <a:ext cx="2631619" cy="400110"/>
          </a:xfrm>
          <a:prstGeom prst="rect">
            <a:avLst/>
          </a:prstGeom>
          <a:noFill/>
        </p:spPr>
        <p:txBody>
          <a:bodyPr wrap="square" rtlCol="0">
            <a:spAutoFit/>
          </a:bodyPr>
          <a:lstStyle/>
          <a:p>
            <a:pPr algn="r"/>
            <a:r>
              <a:rPr lang="es-ES" sz="2000" b="1" dirty="0" smtClean="0"/>
              <a:t>Arco de Cupido</a:t>
            </a:r>
            <a:endParaRPr lang="es-ES" sz="2000" b="1" dirty="0"/>
          </a:p>
        </p:txBody>
      </p:sp>
      <p:cxnSp>
        <p:nvCxnSpPr>
          <p:cNvPr id="1036" name="Straight Connector 1035" descr="showing Cupid's bow" title="connector"/>
          <p:cNvCxnSpPr/>
          <p:nvPr/>
        </p:nvCxnSpPr>
        <p:spPr>
          <a:xfrm flipH="1">
            <a:off x="3747235" y="3681028"/>
            <a:ext cx="936104" cy="216024"/>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1907704" y="3320988"/>
            <a:ext cx="2055555" cy="400110"/>
          </a:xfrm>
          <a:prstGeom prst="rect">
            <a:avLst/>
          </a:prstGeom>
          <a:noFill/>
        </p:spPr>
        <p:txBody>
          <a:bodyPr wrap="square" rtlCol="0">
            <a:spAutoFit/>
          </a:bodyPr>
          <a:lstStyle/>
          <a:p>
            <a:pPr algn="r"/>
            <a:r>
              <a:rPr lang="es-ES" sz="2000" b="1" dirty="0" smtClean="0"/>
              <a:t>Filtro</a:t>
            </a:r>
            <a:endParaRPr lang="es-ES" sz="2000" b="1" dirty="0"/>
          </a:p>
        </p:txBody>
      </p:sp>
      <p:cxnSp>
        <p:nvCxnSpPr>
          <p:cNvPr id="1040" name="Straight Connector 1039" descr="showing philtrum" title="connector"/>
          <p:cNvCxnSpPr>
            <a:stCxn id="1037" idx="3"/>
          </p:cNvCxnSpPr>
          <p:nvPr/>
        </p:nvCxnSpPr>
        <p:spPr>
          <a:xfrm flipV="1">
            <a:off x="3963259" y="3339570"/>
            <a:ext cx="608741" cy="18147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48264" y="6165304"/>
            <a:ext cx="1944216" cy="230832"/>
          </a:xfrm>
          <a:prstGeom prst="rect">
            <a:avLst/>
          </a:prstGeom>
          <a:noFill/>
        </p:spPr>
        <p:txBody>
          <a:bodyPr wrap="square" rtlCol="0">
            <a:spAutoFit/>
          </a:bodyPr>
          <a:lstStyle/>
          <a:p>
            <a:r>
              <a:rPr lang="es-ES" sz="900" dirty="0" smtClean="0">
                <a:solidFill>
                  <a:schemeClr val="tx2"/>
                </a:solidFill>
              </a:rPr>
              <a:t>Foto cortesía de Alina Flores</a:t>
            </a:r>
            <a:endParaRPr lang="es-ES" sz="900" dirty="0">
              <a:solidFill>
                <a:schemeClr val="tx2"/>
              </a:solidFill>
            </a:endParaRPr>
          </a:p>
        </p:txBody>
      </p:sp>
    </p:spTree>
    <p:extLst>
      <p:ext uri="{BB962C8B-B14F-4D97-AF65-F5344CB8AC3E}">
        <p14:creationId xmlns:p14="http://schemas.microsoft.com/office/powerpoint/2010/main" val="1529197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357626" y="188640"/>
            <a:ext cx="8229600" cy="566935"/>
          </a:xfrm>
        </p:spPr>
        <p:txBody>
          <a:bodyPr>
            <a:noAutofit/>
          </a:bodyPr>
          <a:lstStyle/>
          <a:p>
            <a:r>
              <a:rPr lang="es-ES" sz="3200" b="1" dirty="0" smtClean="0">
                <a:solidFill>
                  <a:schemeClr val="tx2"/>
                </a:solidFill>
              </a:rPr>
              <a:t>Anatomía del paladar</a:t>
            </a:r>
            <a:endParaRPr lang="es-ES" sz="3200" b="1" dirty="0">
              <a:solidFill>
                <a:schemeClr val="tx2"/>
              </a:solidFill>
            </a:endParaRPr>
          </a:p>
        </p:txBody>
      </p:sp>
      <p:grpSp>
        <p:nvGrpSpPr>
          <p:cNvPr id="1060" name="Group 1059" descr="anatomy of the palate" title="illustration of anatomy of the palate"/>
          <p:cNvGrpSpPr/>
          <p:nvPr/>
        </p:nvGrpSpPr>
        <p:grpSpPr>
          <a:xfrm>
            <a:off x="393991" y="1141338"/>
            <a:ext cx="9076097" cy="4967057"/>
            <a:chOff x="373408" y="1141338"/>
            <a:chExt cx="9076097" cy="4967057"/>
          </a:xfrm>
        </p:grpSpPr>
        <p:pic>
          <p:nvPicPr>
            <p:cNvPr id="1027" name="Picture 3" descr="anatomy of the palate" title="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64" y="1844824"/>
              <a:ext cx="4009628" cy="42635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543092" y="2071527"/>
              <a:ext cx="2179084" cy="369332"/>
            </a:xfrm>
            <a:prstGeom prst="rect">
              <a:avLst/>
            </a:prstGeom>
            <a:noFill/>
          </p:spPr>
          <p:txBody>
            <a:bodyPr wrap="square" rtlCol="0">
              <a:spAutoFit/>
            </a:bodyPr>
            <a:lstStyle/>
            <a:p>
              <a:r>
                <a:rPr lang="es-ES" b="1" dirty="0" smtClean="0">
                  <a:solidFill>
                    <a:schemeClr val="tx2"/>
                  </a:solidFill>
                </a:rPr>
                <a:t>Cresta alveolar (encía)</a:t>
              </a:r>
              <a:endParaRPr lang="es-ES" b="1" dirty="0">
                <a:solidFill>
                  <a:schemeClr val="tx2"/>
                </a:solidFill>
              </a:endParaRPr>
            </a:p>
          </p:txBody>
        </p:sp>
        <p:cxnSp>
          <p:nvCxnSpPr>
            <p:cNvPr id="5" name="Straight Arrow Connector 4"/>
            <p:cNvCxnSpPr/>
            <p:nvPr/>
          </p:nvCxnSpPr>
          <p:spPr>
            <a:xfrm flipH="1">
              <a:off x="5508104" y="2348880"/>
              <a:ext cx="1034988"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88224" y="3356992"/>
              <a:ext cx="1637255" cy="369332"/>
            </a:xfrm>
            <a:prstGeom prst="rect">
              <a:avLst/>
            </a:prstGeom>
            <a:noFill/>
          </p:spPr>
          <p:txBody>
            <a:bodyPr wrap="square" rtlCol="0">
              <a:spAutoFit/>
            </a:bodyPr>
            <a:lstStyle/>
            <a:p>
              <a:r>
                <a:rPr lang="es-ES" b="1" dirty="0" smtClean="0">
                  <a:solidFill>
                    <a:schemeClr val="tx2"/>
                  </a:solidFill>
                </a:rPr>
                <a:t>Paladar duro</a:t>
              </a:r>
              <a:endParaRPr lang="es-ES" b="1" dirty="0">
                <a:solidFill>
                  <a:schemeClr val="tx2"/>
                </a:solidFill>
              </a:endParaRPr>
            </a:p>
          </p:txBody>
        </p:sp>
        <p:cxnSp>
          <p:nvCxnSpPr>
            <p:cNvPr id="12" name="Straight Arrow Connector 11"/>
            <p:cNvCxnSpPr/>
            <p:nvPr/>
          </p:nvCxnSpPr>
          <p:spPr>
            <a:xfrm flipH="1">
              <a:off x="5076056" y="3573016"/>
              <a:ext cx="15121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4716016" y="2924944"/>
              <a:ext cx="216024" cy="122413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solidFill>
                  <a:schemeClr val="tx2"/>
                </a:solidFill>
              </a:endParaRPr>
            </a:p>
          </p:txBody>
        </p:sp>
        <p:sp>
          <p:nvSpPr>
            <p:cNvPr id="18" name="TextBox 17"/>
            <p:cNvSpPr txBox="1"/>
            <p:nvPr/>
          </p:nvSpPr>
          <p:spPr>
            <a:xfrm>
              <a:off x="6660232" y="4581128"/>
              <a:ext cx="2764607" cy="369332"/>
            </a:xfrm>
            <a:prstGeom prst="rect">
              <a:avLst/>
            </a:prstGeom>
            <a:noFill/>
          </p:spPr>
          <p:txBody>
            <a:bodyPr wrap="square" rtlCol="0">
              <a:spAutoFit/>
            </a:bodyPr>
            <a:lstStyle/>
            <a:p>
              <a:r>
                <a:rPr lang="es-ES" b="1" dirty="0" smtClean="0">
                  <a:solidFill>
                    <a:schemeClr val="tx2"/>
                  </a:solidFill>
                </a:rPr>
                <a:t>Paladar blando</a:t>
              </a:r>
              <a:endParaRPr lang="es-ES" b="1" dirty="0">
                <a:solidFill>
                  <a:schemeClr val="tx2"/>
                </a:solidFill>
              </a:endParaRPr>
            </a:p>
          </p:txBody>
        </p:sp>
        <p:cxnSp>
          <p:nvCxnSpPr>
            <p:cNvPr id="16" name="Straight Arrow Connector 15"/>
            <p:cNvCxnSpPr>
              <a:stCxn id="18" idx="1"/>
            </p:cNvCxnSpPr>
            <p:nvPr/>
          </p:nvCxnSpPr>
          <p:spPr>
            <a:xfrm flipH="1" flipV="1">
              <a:off x="4932040" y="4725144"/>
              <a:ext cx="1728192" cy="406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 name="Right Brace 1027"/>
            <p:cNvSpPr/>
            <p:nvPr/>
          </p:nvSpPr>
          <p:spPr>
            <a:xfrm>
              <a:off x="4716016" y="4293096"/>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21" name="TextBox 20"/>
            <p:cNvSpPr txBox="1"/>
            <p:nvPr/>
          </p:nvSpPr>
          <p:spPr>
            <a:xfrm>
              <a:off x="6730869" y="5360536"/>
              <a:ext cx="2718636" cy="369332"/>
            </a:xfrm>
            <a:prstGeom prst="rect">
              <a:avLst/>
            </a:prstGeom>
            <a:noFill/>
          </p:spPr>
          <p:txBody>
            <a:bodyPr wrap="square" rtlCol="0">
              <a:spAutoFit/>
            </a:bodyPr>
            <a:lstStyle/>
            <a:p>
              <a:r>
                <a:rPr lang="es-ES" b="1" dirty="0" smtClean="0">
                  <a:solidFill>
                    <a:schemeClr val="tx2"/>
                  </a:solidFill>
                </a:rPr>
                <a:t>Úvula</a:t>
              </a:r>
              <a:endParaRPr lang="es-ES" b="1" dirty="0">
                <a:solidFill>
                  <a:schemeClr val="tx2"/>
                </a:solidFill>
              </a:endParaRPr>
            </a:p>
          </p:txBody>
        </p:sp>
        <p:cxnSp>
          <p:nvCxnSpPr>
            <p:cNvPr id="20" name="Straight Arrow Connector 19"/>
            <p:cNvCxnSpPr>
              <a:stCxn id="21" idx="1"/>
            </p:cNvCxnSpPr>
            <p:nvPr/>
          </p:nvCxnSpPr>
          <p:spPr>
            <a:xfrm flipH="1">
              <a:off x="4589669" y="5545202"/>
              <a:ext cx="2141200" cy="44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81756" y="1333172"/>
              <a:ext cx="1590670" cy="369332"/>
            </a:xfrm>
            <a:prstGeom prst="rect">
              <a:avLst/>
            </a:prstGeom>
            <a:noFill/>
          </p:spPr>
          <p:txBody>
            <a:bodyPr wrap="square" rtlCol="0">
              <a:spAutoFit/>
            </a:bodyPr>
            <a:lstStyle/>
            <a:p>
              <a:r>
                <a:rPr lang="es-ES" b="1" dirty="0" smtClean="0">
                  <a:solidFill>
                    <a:schemeClr val="tx2"/>
                  </a:solidFill>
                </a:rPr>
                <a:t>Labio</a:t>
              </a:r>
              <a:endParaRPr lang="es-ES" b="1" dirty="0">
                <a:solidFill>
                  <a:schemeClr val="tx2"/>
                </a:solidFill>
              </a:endParaRPr>
            </a:p>
          </p:txBody>
        </p:sp>
        <p:cxnSp>
          <p:nvCxnSpPr>
            <p:cNvPr id="28" name="Straight Arrow Connector 27"/>
            <p:cNvCxnSpPr/>
            <p:nvPr/>
          </p:nvCxnSpPr>
          <p:spPr>
            <a:xfrm flipH="1">
              <a:off x="5237740" y="1702504"/>
              <a:ext cx="288032" cy="2308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99992" y="27809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042" name="Straight Connector 1041"/>
            <p:cNvCxnSpPr/>
            <p:nvPr/>
          </p:nvCxnSpPr>
          <p:spPr>
            <a:xfrm flipH="1" flipV="1">
              <a:off x="3923928" y="2256193"/>
              <a:ext cx="648072" cy="5967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flipV="1">
              <a:off x="4572000" y="2256193"/>
              <a:ext cx="809756" cy="5967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2267743" y="1141338"/>
              <a:ext cx="1589794" cy="369332"/>
            </a:xfrm>
            <a:prstGeom prst="rect">
              <a:avLst/>
            </a:prstGeom>
            <a:noFill/>
          </p:spPr>
          <p:txBody>
            <a:bodyPr wrap="none" rtlCol="0">
              <a:spAutoFit/>
            </a:bodyPr>
            <a:lstStyle/>
            <a:p>
              <a:r>
                <a:rPr lang="es-ES" b="1" dirty="0" smtClean="0">
                  <a:solidFill>
                    <a:schemeClr val="tx2"/>
                  </a:solidFill>
                </a:rPr>
                <a:t>Paladar primario</a:t>
              </a:r>
              <a:endParaRPr lang="es-ES" b="1" dirty="0">
                <a:solidFill>
                  <a:schemeClr val="tx2"/>
                </a:solidFill>
              </a:endParaRPr>
            </a:p>
          </p:txBody>
        </p:sp>
        <p:cxnSp>
          <p:nvCxnSpPr>
            <p:cNvPr id="1055" name="Straight Arrow Connector 1054"/>
            <p:cNvCxnSpPr/>
            <p:nvPr/>
          </p:nvCxnSpPr>
          <p:spPr>
            <a:xfrm>
              <a:off x="3851920" y="1484784"/>
              <a:ext cx="72008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6" name="TextBox 1045"/>
            <p:cNvSpPr txBox="1"/>
            <p:nvPr/>
          </p:nvSpPr>
          <p:spPr>
            <a:xfrm>
              <a:off x="683568" y="2492896"/>
              <a:ext cx="1681358" cy="369332"/>
            </a:xfrm>
            <a:prstGeom prst="rect">
              <a:avLst/>
            </a:prstGeom>
            <a:noFill/>
          </p:spPr>
          <p:txBody>
            <a:bodyPr wrap="none" rtlCol="0">
              <a:spAutoFit/>
            </a:bodyPr>
            <a:lstStyle/>
            <a:p>
              <a:r>
                <a:rPr lang="es-ES" b="1" dirty="0" smtClean="0">
                  <a:solidFill>
                    <a:schemeClr val="tx2"/>
                  </a:solidFill>
                </a:rPr>
                <a:t>Foramen incisivo</a:t>
              </a:r>
              <a:endParaRPr lang="es-ES" b="1" dirty="0">
                <a:solidFill>
                  <a:schemeClr val="tx2"/>
                </a:solidFill>
              </a:endParaRPr>
            </a:p>
          </p:txBody>
        </p:sp>
        <p:cxnSp>
          <p:nvCxnSpPr>
            <p:cNvPr id="1049" name="Straight Arrow Connector 1048"/>
            <p:cNvCxnSpPr/>
            <p:nvPr/>
          </p:nvCxnSpPr>
          <p:spPr>
            <a:xfrm>
              <a:off x="2411760" y="2708920"/>
              <a:ext cx="2016224"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7" name="TextBox 1046"/>
            <p:cNvSpPr txBox="1"/>
            <p:nvPr/>
          </p:nvSpPr>
          <p:spPr>
            <a:xfrm>
              <a:off x="373408" y="4015177"/>
              <a:ext cx="2042290" cy="369332"/>
            </a:xfrm>
            <a:prstGeom prst="rect">
              <a:avLst/>
            </a:prstGeom>
            <a:noFill/>
          </p:spPr>
          <p:txBody>
            <a:bodyPr wrap="none" rtlCol="0">
              <a:spAutoFit/>
            </a:bodyPr>
            <a:lstStyle/>
            <a:p>
              <a:r>
                <a:rPr lang="es-ES" b="1" dirty="0" smtClean="0">
                  <a:solidFill>
                    <a:schemeClr val="tx2"/>
                  </a:solidFill>
                </a:rPr>
                <a:t>Paladar secundario    </a:t>
              </a:r>
              <a:endParaRPr lang="es-ES" b="1" dirty="0">
                <a:solidFill>
                  <a:schemeClr val="tx2"/>
                </a:solidFill>
              </a:endParaRPr>
            </a:p>
          </p:txBody>
        </p:sp>
        <p:cxnSp>
          <p:nvCxnSpPr>
            <p:cNvPr id="1053" name="Straight Arrow Connector 1052"/>
            <p:cNvCxnSpPr/>
            <p:nvPr/>
          </p:nvCxnSpPr>
          <p:spPr>
            <a:xfrm>
              <a:off x="2411760" y="4221088"/>
              <a:ext cx="18722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1" name="Left Brace 1050"/>
            <p:cNvSpPr/>
            <p:nvPr/>
          </p:nvSpPr>
          <p:spPr>
            <a:xfrm>
              <a:off x="4395440" y="2924944"/>
              <a:ext cx="144016" cy="24985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279870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332656"/>
            <a:ext cx="8229600" cy="1143000"/>
          </a:xfrm>
        </p:spPr>
        <p:txBody>
          <a:bodyPr>
            <a:normAutofit/>
          </a:bodyPr>
          <a:lstStyle/>
          <a:p>
            <a:r>
              <a:rPr lang="es-ES" sz="3200" b="1" dirty="0" smtClean="0">
                <a:solidFill>
                  <a:schemeClr val="tx2"/>
                </a:solidFill>
              </a:rPr>
              <a:t>Formación de los labios y del paladar</a:t>
            </a:r>
            <a:endParaRPr lang="es-ES" sz="3200" b="1" dirty="0">
              <a:solidFill>
                <a:schemeClr val="tx2"/>
              </a:solidFill>
            </a:endParaRPr>
          </a:p>
        </p:txBody>
      </p:sp>
      <p:grpSp>
        <p:nvGrpSpPr>
          <p:cNvPr id="3" name="Gruppo 2" descr="lip and palate formation" title="illustration"/>
          <p:cNvGrpSpPr/>
          <p:nvPr/>
        </p:nvGrpSpPr>
        <p:grpSpPr>
          <a:xfrm>
            <a:off x="323528" y="1556792"/>
            <a:ext cx="6688206" cy="4078185"/>
            <a:chOff x="762000" y="1121438"/>
            <a:chExt cx="7467600" cy="4916215"/>
          </a:xfrm>
        </p:grpSpPr>
        <p:pic>
          <p:nvPicPr>
            <p:cNvPr id="4" name="Picture 2" descr="An external file that holds a picture, illustration, etc.&#10;Object name is nihms284150f1.jpg Object name is nihms284150f1.jpg" title="illustration"/>
            <p:cNvPicPr>
              <a:picLocks noChangeAspect="1" noChangeArrowheads="1"/>
            </p:cNvPicPr>
            <p:nvPr/>
          </p:nvPicPr>
          <p:blipFill>
            <a:blip r:embed="rId3" cstate="print"/>
            <a:srcRect/>
            <a:stretch>
              <a:fillRect/>
            </a:stretch>
          </p:blipFill>
          <p:spPr bwMode="auto">
            <a:xfrm>
              <a:off x="762000" y="1173045"/>
              <a:ext cx="7467600" cy="4864608"/>
            </a:xfrm>
            <a:prstGeom prst="rect">
              <a:avLst/>
            </a:prstGeom>
            <a:noFill/>
          </p:spPr>
        </p:pic>
        <p:pic>
          <p:nvPicPr>
            <p:cNvPr id="6" name="Picture 2" descr="An external file that holds a picture, illustration, etc.&#10;Object name is nihms284150f1.jpg Object name is nihms284150f1.jpg" title="illustration"/>
            <p:cNvPicPr>
              <a:picLocks noChangeAspect="1" noChangeArrowheads="1"/>
            </p:cNvPicPr>
            <p:nvPr/>
          </p:nvPicPr>
          <p:blipFill>
            <a:blip r:embed="rId3" cstate="print"/>
            <a:srcRect/>
            <a:stretch>
              <a:fillRect/>
            </a:stretch>
          </p:blipFill>
          <p:spPr bwMode="auto">
            <a:xfrm>
              <a:off x="762000" y="1121438"/>
              <a:ext cx="7467600" cy="4864608"/>
            </a:xfrm>
            <a:prstGeom prst="rect">
              <a:avLst/>
            </a:prstGeom>
            <a:noFill/>
          </p:spPr>
        </p:pic>
      </p:grpSp>
      <p:sp>
        <p:nvSpPr>
          <p:cNvPr id="5" name="TextBox 4"/>
          <p:cNvSpPr txBox="1"/>
          <p:nvPr/>
        </p:nvSpPr>
        <p:spPr>
          <a:xfrm>
            <a:off x="54047" y="5819936"/>
            <a:ext cx="4140429" cy="461665"/>
          </a:xfrm>
          <a:prstGeom prst="rect">
            <a:avLst/>
          </a:prstGeom>
          <a:noFill/>
        </p:spPr>
        <p:txBody>
          <a:bodyPr wrap="none" rtlCol="0">
            <a:spAutoFit/>
          </a:bodyPr>
          <a:lstStyle/>
          <a:p>
            <a:pPr>
              <a:buClr>
                <a:schemeClr val="tx2"/>
              </a:buClr>
            </a:pPr>
            <a:r>
              <a:rPr lang="es-ES" sz="1200" dirty="0" smtClean="0">
                <a:solidFill>
                  <a:schemeClr val="tx2"/>
                </a:solidFill>
              </a:rPr>
              <a:t>Fuente de la ilustración: Nat Rev Genet. 2011 March; 12(3): 167–178</a:t>
            </a:r>
          </a:p>
          <a:p>
            <a:pPr>
              <a:buClr>
                <a:schemeClr val="tx2"/>
              </a:buClr>
            </a:pPr>
            <a:r>
              <a:rPr lang="es-ES" sz="1200" dirty="0" smtClean="0">
                <a:solidFill>
                  <a:schemeClr val="tx2"/>
                </a:solidFill>
              </a:rPr>
              <a:t>http://www.ncbi.nlm.nih.gov/pmc/articles/PMC3086810/</a:t>
            </a:r>
          </a:p>
        </p:txBody>
      </p:sp>
      <p:pic>
        <p:nvPicPr>
          <p:cNvPr id="9" name="Picture 6" descr="cleft lip" title="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593" y="1555065"/>
            <a:ext cx="1818903" cy="181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left palate" title="phot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3789040"/>
            <a:ext cx="1816391" cy="18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27609" y="5625577"/>
            <a:ext cx="1816391" cy="738664"/>
          </a:xfrm>
          <a:prstGeom prst="rect">
            <a:avLst/>
          </a:prstGeom>
        </p:spPr>
        <p:txBody>
          <a:bodyPr wrap="square">
            <a:spAutoFit/>
          </a:bodyPr>
          <a:lstStyle/>
          <a:p>
            <a:r>
              <a:rPr lang="es-ES" sz="1050" dirty="0" smtClean="0">
                <a:solidFill>
                  <a:schemeClr val="tx2"/>
                </a:solidFill>
              </a:rPr>
              <a:t>Fotos cortesía del </a:t>
            </a:r>
          </a:p>
          <a:p>
            <a:r>
              <a:rPr lang="es-ES" sz="1050" dirty="0" smtClean="0">
                <a:solidFill>
                  <a:schemeClr val="tx2"/>
                </a:solidFill>
              </a:rPr>
              <a:t>Proyecto de colaboración de los CDC y la Universidad Médica de Beijing</a:t>
            </a:r>
            <a:endParaRPr lang="es-ES" sz="1050" dirty="0">
              <a:solidFill>
                <a:schemeClr val="tx2"/>
              </a:solidFill>
            </a:endParaRPr>
          </a:p>
        </p:txBody>
      </p:sp>
    </p:spTree>
    <p:extLst>
      <p:ext uri="{BB962C8B-B14F-4D97-AF65-F5344CB8AC3E}">
        <p14:creationId xmlns:p14="http://schemas.microsoft.com/office/powerpoint/2010/main" val="204667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p:txBody>
          <a:bodyPr>
            <a:normAutofit/>
          </a:bodyPr>
          <a:lstStyle/>
          <a:p>
            <a:r>
              <a:rPr lang="es-ES" sz="3200" b="1" dirty="0" smtClean="0">
                <a:solidFill>
                  <a:schemeClr val="tx2"/>
                </a:solidFill>
              </a:rPr>
              <a:t>En resumen...</a:t>
            </a:r>
            <a:endParaRPr lang="es-ES" sz="3200" b="1" dirty="0">
              <a:solidFill>
                <a:schemeClr val="tx2"/>
              </a:solidFill>
            </a:endParaRPr>
          </a:p>
        </p:txBody>
      </p:sp>
      <p:sp>
        <p:nvSpPr>
          <p:cNvPr id="3" name="Content Placeholder 2"/>
          <p:cNvSpPr>
            <a:spLocks noGrp="1"/>
          </p:cNvSpPr>
          <p:nvPr>
            <p:ph idx="1"/>
          </p:nvPr>
        </p:nvSpPr>
        <p:spPr/>
        <p:txBody>
          <a:bodyPr>
            <a:normAutofit/>
          </a:bodyPr>
          <a:lstStyle/>
          <a:p>
            <a:pPr>
              <a:buClr>
                <a:schemeClr val="tx2"/>
              </a:buClr>
            </a:pPr>
            <a:r>
              <a:rPr lang="es-ES" sz="2000" dirty="0" smtClean="0">
                <a:solidFill>
                  <a:schemeClr val="tx2"/>
                </a:solidFill>
              </a:rPr>
              <a:t>El paladar primario está completamente formado hacia el final de la 8.</a:t>
            </a:r>
            <a:r>
              <a:rPr lang="es-ES" sz="2000" baseline="30000" dirty="0" smtClean="0">
                <a:solidFill>
                  <a:schemeClr val="tx2"/>
                </a:solidFill>
              </a:rPr>
              <a:t>a</a:t>
            </a:r>
            <a:r>
              <a:rPr lang="es-ES" sz="2000" dirty="0" smtClean="0">
                <a:solidFill>
                  <a:schemeClr val="tx2"/>
                </a:solidFill>
              </a:rPr>
              <a:t> semana de gestación</a:t>
            </a:r>
          </a:p>
          <a:p>
            <a:pPr>
              <a:buClr>
                <a:schemeClr val="tx2"/>
              </a:buClr>
            </a:pPr>
            <a:endParaRPr lang="es-ES" sz="2000" dirty="0" smtClean="0">
              <a:solidFill>
                <a:schemeClr val="tx2"/>
              </a:solidFill>
            </a:endParaRPr>
          </a:p>
          <a:p>
            <a:pPr>
              <a:buClr>
                <a:schemeClr val="tx2"/>
              </a:buClr>
            </a:pPr>
            <a:r>
              <a:rPr lang="es-ES" sz="2000" dirty="0" smtClean="0">
                <a:solidFill>
                  <a:schemeClr val="tx2"/>
                </a:solidFill>
              </a:rPr>
              <a:t>El paladar secundario está completamente formado hacia el final de la 9.</a:t>
            </a:r>
            <a:r>
              <a:rPr lang="es-ES" sz="2000" baseline="30000" dirty="0" smtClean="0">
                <a:solidFill>
                  <a:schemeClr val="tx2"/>
                </a:solidFill>
              </a:rPr>
              <a:t>a</a:t>
            </a:r>
            <a:r>
              <a:rPr lang="es-ES" sz="2000" dirty="0" smtClean="0">
                <a:solidFill>
                  <a:schemeClr val="tx2"/>
                </a:solidFill>
              </a:rPr>
              <a:t> semana de gestación</a:t>
            </a:r>
            <a:endParaRPr lang="es-ES" sz="2000" dirty="0">
              <a:solidFill>
                <a:schemeClr val="tx2"/>
              </a:solidFill>
            </a:endParaRPr>
          </a:p>
          <a:p>
            <a:pPr>
              <a:buClr>
                <a:schemeClr val="tx2"/>
              </a:buClr>
            </a:pPr>
            <a:endParaRPr lang="es-ES" sz="2000" dirty="0" smtClean="0">
              <a:solidFill>
                <a:schemeClr val="tx2"/>
              </a:solidFill>
            </a:endParaRPr>
          </a:p>
          <a:p>
            <a:pPr>
              <a:buClr>
                <a:schemeClr val="tx2"/>
              </a:buClr>
            </a:pPr>
            <a:r>
              <a:rPr lang="es-ES" sz="2000" dirty="0" smtClean="0">
                <a:solidFill>
                  <a:schemeClr val="tx2"/>
                </a:solidFill>
              </a:rPr>
              <a:t>Por lo tanto, es improbable que cualquier cosa que suceda después de la 9.</a:t>
            </a:r>
            <a:r>
              <a:rPr lang="es-ES" sz="2000" baseline="30000" dirty="0" smtClean="0">
                <a:solidFill>
                  <a:schemeClr val="tx2"/>
                </a:solidFill>
              </a:rPr>
              <a:t>a</a:t>
            </a:r>
            <a:r>
              <a:rPr lang="es-ES" sz="2000" dirty="0" smtClean="0">
                <a:solidFill>
                  <a:schemeClr val="tx2"/>
                </a:solidFill>
              </a:rPr>
              <a:t> semana de gestación cause o prevenga el labio leporino o el paladar hendido</a:t>
            </a:r>
            <a:endParaRPr lang="es-ES" sz="2000" dirty="0">
              <a:solidFill>
                <a:schemeClr val="tx2"/>
              </a:solidFill>
            </a:endParaRPr>
          </a:p>
        </p:txBody>
      </p:sp>
    </p:spTree>
    <p:extLst>
      <p:ext uri="{BB962C8B-B14F-4D97-AF65-F5344CB8AC3E}">
        <p14:creationId xmlns:p14="http://schemas.microsoft.com/office/powerpoint/2010/main" val="129505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9"/>
          <p:cNvSpPr txBox="1">
            <a:spLocks noChangeArrowheads="1"/>
          </p:cNvSpPr>
          <p:nvPr/>
        </p:nvSpPr>
        <p:spPr bwMode="auto">
          <a:xfrm>
            <a:off x="184731" y="6419002"/>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98284" y="169858"/>
            <a:ext cx="8229600" cy="720080"/>
          </a:xfrm>
        </p:spPr>
        <p:txBody>
          <a:bodyPr>
            <a:normAutofit/>
          </a:bodyPr>
          <a:lstStyle/>
          <a:p>
            <a:r>
              <a:rPr lang="es-ES" sz="3200" b="1" dirty="0" smtClean="0">
                <a:solidFill>
                  <a:schemeClr val="tx2"/>
                </a:solidFill>
              </a:rPr>
              <a:t>Hendiduras orofaciales comunes</a:t>
            </a:r>
            <a:endParaRPr lang="es-ES" sz="3200" b="1" dirty="0">
              <a:solidFill>
                <a:schemeClr val="tx2"/>
              </a:solidFill>
            </a:endParaRPr>
          </a:p>
        </p:txBody>
      </p:sp>
      <p:sp>
        <p:nvSpPr>
          <p:cNvPr id="3" name="Rectangle 2"/>
          <p:cNvSpPr/>
          <p:nvPr/>
        </p:nvSpPr>
        <p:spPr>
          <a:xfrm>
            <a:off x="388403" y="1003270"/>
            <a:ext cx="8463731" cy="707886"/>
          </a:xfrm>
          <a:prstGeom prst="rect">
            <a:avLst/>
          </a:prstGeom>
        </p:spPr>
        <p:txBody>
          <a:bodyPr wrap="square">
            <a:spAutoFit/>
          </a:bodyPr>
          <a:lstStyle/>
          <a:p>
            <a:r>
              <a:rPr lang="es-ES" sz="2000" dirty="0">
                <a:solidFill>
                  <a:schemeClr val="tx2"/>
                </a:solidFill>
              </a:rPr>
              <a:t>Esta presentación se centrará en los casos en que solo hay labio leporino, en los casos de labio y paladar hendidos, y en los casos en que solo hay paladar hendido.</a:t>
            </a:r>
          </a:p>
        </p:txBody>
      </p:sp>
      <p:grpSp>
        <p:nvGrpSpPr>
          <p:cNvPr id="15" name="Gruppo 14" descr="cleft lip only - partial or complete fissure of the upper lip. It can be unilateral or bilateral and can be associated with a cleft of the gum." title="common orofacial clefts"/>
          <p:cNvGrpSpPr/>
          <p:nvPr/>
        </p:nvGrpSpPr>
        <p:grpSpPr>
          <a:xfrm>
            <a:off x="539552" y="1822770"/>
            <a:ext cx="7020650" cy="1152128"/>
            <a:chOff x="539552" y="1593736"/>
            <a:chExt cx="7020650" cy="1152128"/>
          </a:xfrm>
        </p:grpSpPr>
        <p:sp>
          <p:nvSpPr>
            <p:cNvPr id="10" name="Rectangle 5"/>
            <p:cNvSpPr>
              <a:spLocks noChangeArrowheads="1"/>
            </p:cNvSpPr>
            <p:nvPr/>
          </p:nvSpPr>
          <p:spPr bwMode="auto">
            <a:xfrm>
              <a:off x="539552" y="1916057"/>
              <a:ext cx="1800200"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smtClean="0">
                  <a:solidFill>
                    <a:schemeClr val="tx2"/>
                  </a:solidFill>
                </a:rPr>
                <a:t>Labio leporino </a:t>
              </a:r>
            </a:p>
            <a:p>
              <a:pPr algn="ctr"/>
              <a:r>
                <a:rPr lang="es-ES" sz="1400" b="1" dirty="0" smtClean="0">
                  <a:solidFill>
                    <a:schemeClr val="tx2"/>
                  </a:solidFill>
                </a:rPr>
                <a:t>solamente</a:t>
              </a:r>
            </a:p>
          </p:txBody>
        </p:sp>
        <p:sp>
          <p:nvSpPr>
            <p:cNvPr id="7" name="Rectangle 5"/>
            <p:cNvSpPr>
              <a:spLocks noChangeArrowheads="1"/>
            </p:cNvSpPr>
            <p:nvPr/>
          </p:nvSpPr>
          <p:spPr bwMode="auto">
            <a:xfrm>
              <a:off x="2511320" y="1800979"/>
              <a:ext cx="3716863" cy="738664"/>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sz="1400" dirty="0">
                  <a:solidFill>
                    <a:schemeClr val="tx2"/>
                  </a:solidFill>
                </a:rPr>
                <a:t>Fisura parcial o completa del labio superior. </a:t>
              </a:r>
            </a:p>
            <a:p>
              <a:r>
                <a:rPr lang="es-ES" sz="1400" dirty="0" smtClean="0">
                  <a:solidFill>
                    <a:schemeClr val="tx2"/>
                  </a:solidFill>
                </a:rPr>
                <a:t>Puede ser unilateral o bilateral, y puede asociarse a la hendidura de la encía. </a:t>
              </a:r>
            </a:p>
          </p:txBody>
        </p:sp>
        <p:pic>
          <p:nvPicPr>
            <p:cNvPr id="8" name="Picture 7" descr="illustration of cleft lip" title="illustration of cleft lip"/>
            <p:cNvPicPr>
              <a:picLocks noChangeAspect="1" noChangeArrowheads="1"/>
            </p:cNvPicPr>
            <p:nvPr/>
          </p:nvPicPr>
          <p:blipFill>
            <a:blip r:embed="rId3" cstate="print"/>
            <a:srcRect/>
            <a:stretch>
              <a:fillRect/>
            </a:stretch>
          </p:blipFill>
          <p:spPr bwMode="auto">
            <a:xfrm>
              <a:off x="6516216" y="1593736"/>
              <a:ext cx="1043986" cy="1152128"/>
            </a:xfrm>
            <a:prstGeom prst="rect">
              <a:avLst/>
            </a:prstGeom>
            <a:noFill/>
            <a:ln w="9525">
              <a:solidFill>
                <a:srgbClr val="002060"/>
              </a:solidFill>
              <a:miter lim="800000"/>
              <a:headEnd/>
              <a:tailEnd/>
            </a:ln>
          </p:spPr>
        </p:pic>
      </p:grpSp>
      <p:grpSp>
        <p:nvGrpSpPr>
          <p:cNvPr id="16" name="Gruppo 15" descr="cleft lip with cleft palate - cleft of the upper lip extending through the primary and secondary palates, with or without extension through the soft palate. Cleft lip and palate is the most common orofacial cleft." title="Common Orofacial Clefts"/>
          <p:cNvGrpSpPr/>
          <p:nvPr/>
        </p:nvGrpSpPr>
        <p:grpSpPr>
          <a:xfrm>
            <a:off x="539552" y="3100841"/>
            <a:ext cx="7930271" cy="1600438"/>
            <a:chOff x="539552" y="2871807"/>
            <a:chExt cx="7930271" cy="1600438"/>
          </a:xfrm>
        </p:grpSpPr>
        <p:sp>
          <p:nvSpPr>
            <p:cNvPr id="11" name="Rectangle 5"/>
            <p:cNvSpPr>
              <a:spLocks noChangeArrowheads="1"/>
            </p:cNvSpPr>
            <p:nvPr/>
          </p:nvSpPr>
          <p:spPr bwMode="auto">
            <a:xfrm>
              <a:off x="539552" y="3311208"/>
              <a:ext cx="1800200"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smtClean="0">
                  <a:solidFill>
                    <a:schemeClr val="tx2"/>
                  </a:solidFill>
                </a:rPr>
                <a:t>Labio leporino</a:t>
              </a:r>
            </a:p>
            <a:p>
              <a:pPr algn="ctr"/>
              <a:r>
                <a:rPr lang="es-ES" sz="1400" b="1" dirty="0" smtClean="0">
                  <a:solidFill>
                    <a:schemeClr val="tx2"/>
                  </a:solidFill>
                </a:rPr>
                <a:t>con paladar hendido</a:t>
              </a:r>
            </a:p>
          </p:txBody>
        </p:sp>
        <p:sp>
          <p:nvSpPr>
            <p:cNvPr id="6" name="Rectangle 4"/>
            <p:cNvSpPr>
              <a:spLocks noChangeArrowheads="1"/>
            </p:cNvSpPr>
            <p:nvPr/>
          </p:nvSpPr>
          <p:spPr bwMode="auto">
            <a:xfrm>
              <a:off x="2546385" y="2871807"/>
              <a:ext cx="3669847" cy="1600438"/>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marL="0" lvl="3"/>
              <a:endParaRPr lang="es-ES" sz="1400" dirty="0" smtClean="0">
                <a:solidFill>
                  <a:schemeClr val="tx2"/>
                </a:solidFill>
              </a:endParaRPr>
            </a:p>
            <a:p>
              <a:pPr marL="0" lvl="3"/>
              <a:r>
                <a:rPr lang="es-ES" sz="1400" dirty="0" smtClean="0">
                  <a:solidFill>
                    <a:schemeClr val="tx2"/>
                  </a:solidFill>
                </a:rPr>
                <a:t>Hendidura del labio superior que se extiende a través del paladar primario y secundario, sea que se extienda o no por el paladar blando. Los casos de labio y paladar hendidos son las hendiduras orofaciales más comunes.</a:t>
              </a:r>
              <a:endParaRPr lang="es-ES" sz="1400" dirty="0">
                <a:solidFill>
                  <a:schemeClr val="tx2"/>
                </a:solidFill>
              </a:endParaRPr>
            </a:p>
            <a:p>
              <a:endParaRPr lang="es-ES" sz="1400" dirty="0">
                <a:solidFill>
                  <a:schemeClr val="tx2"/>
                </a:solidFill>
              </a:endParaRPr>
            </a:p>
          </p:txBody>
        </p:sp>
        <p:pic>
          <p:nvPicPr>
            <p:cNvPr id="9" name="Picture 6" descr="illustration of cleft lip and palate" title="illustration"/>
            <p:cNvPicPr>
              <a:picLocks noChangeAspect="1" noChangeArrowheads="1"/>
            </p:cNvPicPr>
            <p:nvPr/>
          </p:nvPicPr>
          <p:blipFill>
            <a:blip r:embed="rId4" cstate="print"/>
            <a:srcRect/>
            <a:stretch>
              <a:fillRect/>
            </a:stretch>
          </p:blipFill>
          <p:spPr bwMode="auto">
            <a:xfrm>
              <a:off x="6516216" y="3068960"/>
              <a:ext cx="1953607" cy="1152128"/>
            </a:xfrm>
            <a:prstGeom prst="rect">
              <a:avLst/>
            </a:prstGeom>
            <a:noFill/>
            <a:ln w="9525">
              <a:solidFill>
                <a:srgbClr val="002060"/>
              </a:solidFill>
              <a:miter lim="800000"/>
              <a:headEnd/>
              <a:tailEnd/>
            </a:ln>
          </p:spPr>
        </p:pic>
      </p:grpSp>
      <p:grpSp>
        <p:nvGrpSpPr>
          <p:cNvPr id="17" name="Gruppo 16" descr="Cleft palate only - fissure of the palate, which can affect the soft and hard palate, or only the soft palate" title="common orofacial clefts"/>
          <p:cNvGrpSpPr/>
          <p:nvPr/>
        </p:nvGrpSpPr>
        <p:grpSpPr>
          <a:xfrm>
            <a:off x="630032" y="4693530"/>
            <a:ext cx="7686384" cy="1111734"/>
            <a:chOff x="630032" y="4509120"/>
            <a:chExt cx="7686384" cy="1111734"/>
          </a:xfrm>
        </p:grpSpPr>
        <p:sp>
          <p:nvSpPr>
            <p:cNvPr id="2051" name="Rectangle 3"/>
            <p:cNvSpPr>
              <a:spLocks noChangeArrowheads="1"/>
            </p:cNvSpPr>
            <p:nvPr/>
          </p:nvSpPr>
          <p:spPr bwMode="auto">
            <a:xfrm>
              <a:off x="2546384" y="4573578"/>
              <a:ext cx="3669847" cy="954107"/>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endParaRPr lang="es-ES" sz="1400" dirty="0" smtClean="0">
                <a:solidFill>
                  <a:schemeClr val="tx2"/>
                </a:solidFill>
              </a:endParaRPr>
            </a:p>
            <a:p>
              <a:r>
                <a:rPr lang="es-ES" sz="1400" dirty="0" smtClean="0">
                  <a:solidFill>
                    <a:schemeClr val="tx2"/>
                  </a:solidFill>
                </a:rPr>
                <a:t>Fisura del paladar que puede afectar el paladar blando y el duro, o solamente el paladar blando.</a:t>
              </a:r>
              <a:endParaRPr lang="es-ES" sz="1400" dirty="0">
                <a:solidFill>
                  <a:schemeClr val="tx2"/>
                </a:solidFill>
              </a:endParaRPr>
            </a:p>
          </p:txBody>
        </p:sp>
        <p:pic>
          <p:nvPicPr>
            <p:cNvPr id="1026" name="Picture 2" descr="illustration of cleft palate" title="illustration"/>
            <p:cNvPicPr>
              <a:picLocks noChangeAspect="1" noChangeArrowheads="1"/>
            </p:cNvPicPr>
            <p:nvPr/>
          </p:nvPicPr>
          <p:blipFill>
            <a:blip r:embed="rId5" cstate="print"/>
            <a:srcRect/>
            <a:stretch>
              <a:fillRect/>
            </a:stretch>
          </p:blipFill>
          <p:spPr bwMode="auto">
            <a:xfrm>
              <a:off x="6548759" y="4509120"/>
              <a:ext cx="1767657" cy="1111734"/>
            </a:xfrm>
            <a:prstGeom prst="rect">
              <a:avLst/>
            </a:prstGeom>
            <a:noFill/>
            <a:ln w="9525">
              <a:solidFill>
                <a:srgbClr val="002060"/>
              </a:solidFill>
              <a:miter lim="800000"/>
              <a:headEnd/>
              <a:tailEnd/>
            </a:ln>
          </p:spPr>
        </p:pic>
        <p:sp>
          <p:nvSpPr>
            <p:cNvPr id="12" name="Rectangle 5"/>
            <p:cNvSpPr>
              <a:spLocks noChangeArrowheads="1"/>
            </p:cNvSpPr>
            <p:nvPr/>
          </p:nvSpPr>
          <p:spPr bwMode="auto">
            <a:xfrm>
              <a:off x="630032" y="4785159"/>
              <a:ext cx="1709720"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400" b="1" dirty="0" smtClean="0">
                  <a:solidFill>
                    <a:schemeClr val="tx2"/>
                  </a:solidFill>
                </a:rPr>
                <a:t>Paladar hendido solamente</a:t>
              </a:r>
            </a:p>
          </p:txBody>
        </p:sp>
      </p:grpSp>
    </p:spTree>
    <p:extLst>
      <p:ext uri="{BB962C8B-B14F-4D97-AF65-F5344CB8AC3E}">
        <p14:creationId xmlns:p14="http://schemas.microsoft.com/office/powerpoint/2010/main" val="607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7504" y="6453336"/>
            <a:ext cx="8823771" cy="261610"/>
          </a:xfrm>
          <a:prstGeom prst="rect">
            <a:avLst/>
          </a:prstGeom>
          <a:solidFill>
            <a:schemeClr val="accent5">
              <a:lumMod val="40000"/>
              <a:lumOff val="60000"/>
            </a:schemeClr>
          </a:solidFill>
          <a:ln w="9525">
            <a:noFill/>
            <a:miter lim="800000"/>
            <a:headEnd/>
            <a:tailEnd/>
          </a:ln>
          <a:effectLst/>
        </p:spPr>
        <p:txBody>
          <a:bodyPr wrap="square">
            <a:spAutoFit/>
          </a:bodyPr>
          <a:lstStyle/>
          <a:p>
            <a:pPr fontAlgn="auto">
              <a:spcBef>
                <a:spcPts val="0"/>
              </a:spcBef>
              <a:spcAft>
                <a:spcPts val="0"/>
              </a:spcAft>
              <a:defRPr/>
            </a:pPr>
            <a:r>
              <a:rPr lang="es-ES" sz="1100" b="1" dirty="0" smtClean="0">
                <a:solidFill>
                  <a:schemeClr val="tx2"/>
                </a:solidFill>
                <a:latin typeface="Calibri" pitchFamily="34" charset="0"/>
              </a:rPr>
              <a:t>Hendiduras </a:t>
            </a:r>
            <a:r>
              <a:rPr lang="es-ES" sz="1100" b="1" dirty="0" err="1" smtClean="0">
                <a:solidFill>
                  <a:schemeClr val="tx2"/>
                </a:solidFill>
                <a:latin typeface="Calibri" pitchFamily="34" charset="0"/>
              </a:rPr>
              <a:t>orofaciales</a:t>
            </a:r>
            <a:r>
              <a:rPr lang="es-ES" sz="1100" b="1" dirty="0" smtClean="0">
                <a:solidFill>
                  <a:schemeClr val="tx2"/>
                </a:solidFill>
                <a:latin typeface="Calibri" pitchFamily="34" charset="0"/>
              </a:rPr>
              <a:t>  </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44624"/>
            <a:ext cx="8229600" cy="778098"/>
          </a:xfrm>
        </p:spPr>
        <p:txBody>
          <a:bodyPr>
            <a:normAutofit fontScale="90000"/>
          </a:bodyPr>
          <a:lstStyle/>
          <a:p>
            <a:r>
              <a:rPr lang="es-ES" sz="2800" b="1" dirty="0" smtClean="0">
                <a:solidFill>
                  <a:schemeClr val="tx2"/>
                </a:solidFill>
              </a:rPr>
              <a:t>Algunas características epidemiológicas de las hendiduras orofaciales</a:t>
            </a:r>
            <a:endParaRPr lang="es-ES" sz="2800" b="1" dirty="0">
              <a:solidFill>
                <a:schemeClr val="tx2"/>
              </a:solidFill>
            </a:endParaRPr>
          </a:p>
        </p:txBody>
      </p:sp>
      <p:graphicFrame>
        <p:nvGraphicFramePr>
          <p:cNvPr id="4" name="Segnaposto contenuto 3" descr="table of feature and typical findings" title="table of selected epidemiologic features of orofacial clefts"/>
          <p:cNvGraphicFramePr>
            <a:graphicFrameLocks noGrp="1"/>
          </p:cNvGraphicFramePr>
          <p:nvPr>
            <p:ph idx="1"/>
            <p:extLst>
              <p:ext uri="{D42A27DB-BD31-4B8C-83A1-F6EECF244321}">
                <p14:modId xmlns:p14="http://schemas.microsoft.com/office/powerpoint/2010/main" val="106532761"/>
              </p:ext>
            </p:extLst>
          </p:nvPr>
        </p:nvGraphicFramePr>
        <p:xfrm>
          <a:off x="228599" y="980728"/>
          <a:ext cx="8519866" cy="5256585"/>
        </p:xfrm>
        <a:graphic>
          <a:graphicData uri="http://schemas.openxmlformats.org/drawingml/2006/table">
            <a:tbl>
              <a:tblPr firstRow="1" bandRow="1">
                <a:tableStyleId>{5C22544A-7EE6-4342-B048-85BDC9FD1C3A}</a:tableStyleId>
              </a:tblPr>
              <a:tblGrid>
                <a:gridCol w="1522223"/>
                <a:gridCol w="6997643"/>
              </a:tblGrid>
              <a:tr h="459273">
                <a:tc>
                  <a:txBody>
                    <a:bodyPr/>
                    <a:lstStyle/>
                    <a:p>
                      <a:pPr algn="l" fontAlgn="ctr"/>
                      <a:r>
                        <a:rPr lang="es-ES" sz="2000" b="1" i="0" u="none" strike="noStrike" noProof="0" dirty="0" smtClean="0">
                          <a:solidFill>
                            <a:schemeClr val="bg1"/>
                          </a:solidFill>
                          <a:latin typeface="Calibri"/>
                        </a:rPr>
                        <a:t>Característica</a:t>
                      </a:r>
                      <a:endParaRPr lang="es-ES" sz="2000" b="1" i="0" u="none" strike="noStrike" noProof="0" dirty="0">
                        <a:solidFill>
                          <a:schemeClr val="bg1"/>
                        </a:solidFill>
                        <a:latin typeface="Calibri"/>
                      </a:endParaRPr>
                    </a:p>
                  </a:txBody>
                  <a:tcPr marL="9525" marR="9525" marT="9525" marB="0" anchor="ctr"/>
                </a:tc>
                <a:tc>
                  <a:txBody>
                    <a:bodyPr/>
                    <a:lstStyle/>
                    <a:p>
                      <a:pPr algn="l" fontAlgn="ctr"/>
                      <a:r>
                        <a:rPr lang="es-ES" sz="2000" b="1" i="0" u="none" strike="noStrike" baseline="0" noProof="0" dirty="0" smtClean="0">
                          <a:solidFill>
                            <a:schemeClr val="bg1"/>
                          </a:solidFill>
                          <a:latin typeface="Calibri"/>
                        </a:rPr>
                        <a:t>Hallazgos típicos</a:t>
                      </a:r>
                      <a:endParaRPr lang="es-ES" sz="2000" b="1" i="0" u="none" strike="noStrike" noProof="0" dirty="0">
                        <a:solidFill>
                          <a:schemeClr val="bg1"/>
                        </a:solidFill>
                        <a:latin typeface="Calibri"/>
                      </a:endParaRPr>
                    </a:p>
                  </a:txBody>
                  <a:tcPr marL="9525" marR="9525" marT="9525" marB="0" anchor="ctr"/>
                </a:tc>
              </a:tr>
              <a:tr h="1610155">
                <a:tc>
                  <a:txBody>
                    <a:bodyPr/>
                    <a:lstStyle/>
                    <a:p>
                      <a:pPr algn="l" fontAlgn="ctr"/>
                      <a:r>
                        <a:rPr lang="es-ES" sz="1400" b="0" i="0" u="none" strike="noStrike" noProof="0" dirty="0" smtClean="0">
                          <a:solidFill>
                            <a:srgbClr val="000000"/>
                          </a:solidFill>
                          <a:latin typeface="+mj-lt"/>
                        </a:rPr>
                        <a:t>Prevalencia</a:t>
                      </a:r>
                      <a:endParaRPr lang="es-ES" sz="1400" b="0" i="0" u="none" strike="noStrike" noProof="0" dirty="0">
                        <a:solidFill>
                          <a:srgbClr val="000000"/>
                        </a:solidFill>
                        <a:latin typeface="+mj-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rgbClr val="000000"/>
                          </a:solidFill>
                          <a:latin typeface="+mj-lt"/>
                        </a:rPr>
                        <a:t>Afecta a una cantidad estimada de 185 000 nacimientos al año en todo el mundo*</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rgbClr val="000000"/>
                          </a:solidFill>
                          <a:latin typeface="+mj-lt"/>
                        </a:rPr>
                        <a:t>Labio leporino solamente</a:t>
                      </a:r>
                      <a:r>
                        <a:rPr sz="1400"/>
                        <a:t> </a:t>
                      </a:r>
                      <a:r>
                        <a:rPr lang="en-US" sz="1400" noProof="0" dirty="0" smtClean="0">
                          <a:solidFill>
                            <a:srgbClr val="000000"/>
                          </a:solidFill>
                          <a:latin typeface="+mj-lt"/>
                          <a:sym typeface="Symbol"/>
                        </a:rPr>
                        <a:t></a:t>
                      </a:r>
                      <a:r>
                        <a:rPr sz="1400"/>
                        <a:t>  3.3</a:t>
                      </a:r>
                      <a:r>
                        <a:rPr lang="es-ES" sz="1400" baseline="0" noProof="0" dirty="0" smtClean="0">
                          <a:solidFill>
                            <a:srgbClr val="000000"/>
                          </a:solidFill>
                          <a:latin typeface="+mj-lt"/>
                          <a:sym typeface="Symbol"/>
                        </a:rPr>
                        <a:t> por cada 10 000</a:t>
                      </a:r>
                      <a:r>
                        <a:rPr lang="es-ES" sz="1400" noProof="0" dirty="0" smtClean="0">
                          <a:solidFill>
                            <a:srgbClr val="000000"/>
                          </a:solidFill>
                          <a:latin typeface="+mj-lt"/>
                          <a:sym typeface="Symbol"/>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rgbClr val="000000"/>
                          </a:solidFill>
                          <a:latin typeface="+mj-lt"/>
                        </a:rPr>
                        <a:t>Labio y paladar hendidos</a:t>
                      </a:r>
                      <a:r>
                        <a:rPr sz="1400"/>
                        <a:t> </a:t>
                      </a:r>
                      <a:r>
                        <a:rPr lang="en-US" sz="1400" noProof="0" dirty="0" smtClean="0">
                          <a:solidFill>
                            <a:srgbClr val="000000"/>
                          </a:solidFill>
                          <a:latin typeface="+mj-lt"/>
                          <a:sym typeface="Symbol"/>
                        </a:rPr>
                        <a:t></a:t>
                      </a:r>
                      <a:r>
                        <a:rPr sz="1400"/>
                        <a:t>  6.7</a:t>
                      </a:r>
                      <a:r>
                        <a:rPr lang="es-ES" sz="1400" baseline="0" noProof="0" dirty="0" smtClean="0">
                          <a:solidFill>
                            <a:srgbClr val="000000"/>
                          </a:solidFill>
                          <a:latin typeface="+mj-lt"/>
                          <a:sym typeface="Symbol"/>
                        </a:rPr>
                        <a:t> por cada 10 000</a:t>
                      </a:r>
                      <a:r>
                        <a:rPr sz="1400"/>
                        <a:t>***</a:t>
                      </a:r>
                    </a:p>
                    <a:p>
                      <a:r>
                        <a:rPr lang="es-ES" sz="1400" dirty="0" smtClean="0">
                          <a:solidFill>
                            <a:srgbClr val="000000"/>
                          </a:solidFill>
                          <a:latin typeface="+mj-lt"/>
                        </a:rPr>
                        <a:t>Paladar hendido solamente</a:t>
                      </a:r>
                      <a:r>
                        <a:rPr sz="1400"/>
                        <a:t> </a:t>
                      </a:r>
                      <a:r>
                        <a:rPr lang="en-US" sz="1400" noProof="0" dirty="0" smtClean="0">
                          <a:solidFill>
                            <a:srgbClr val="000000"/>
                          </a:solidFill>
                          <a:latin typeface="+mj-lt"/>
                          <a:sym typeface="Symbol"/>
                        </a:rPr>
                        <a:t></a:t>
                      </a:r>
                      <a:r>
                        <a:rPr sz="1400"/>
                        <a:t>  5.0</a:t>
                      </a:r>
                      <a:r>
                        <a:rPr lang="es-ES" sz="1400" noProof="0" dirty="0" smtClean="0">
                          <a:solidFill>
                            <a:srgbClr val="000000"/>
                          </a:solidFill>
                          <a:latin typeface="+mj-lt"/>
                          <a:sym typeface="Symbol"/>
                        </a:rPr>
                        <a:t> por cada 10 000</a:t>
                      </a:r>
                      <a:r>
                        <a:rPr sz="1400"/>
                        <a:t>*** </a:t>
                      </a:r>
                    </a:p>
                    <a:p>
                      <a:r>
                        <a:rPr lang="es-ES" sz="1400" baseline="0" noProof="0" dirty="0" smtClean="0">
                          <a:solidFill>
                            <a:srgbClr val="000000"/>
                          </a:solidFill>
                          <a:latin typeface="+mj-lt"/>
                          <a:sym typeface="Symbol"/>
                        </a:rPr>
                        <a:t>Total de hendiduras orofaciales </a:t>
                      </a:r>
                      <a:r>
                        <a:rPr lang="en-US" sz="1400" noProof="0" dirty="0" smtClean="0">
                          <a:solidFill>
                            <a:srgbClr val="000000"/>
                          </a:solidFill>
                          <a:latin typeface="+mj-lt"/>
                          <a:sym typeface="Symbol"/>
                        </a:rPr>
                        <a:t></a:t>
                      </a:r>
                      <a:r>
                        <a:rPr lang="es-ES" sz="1400" noProof="0" dirty="0" smtClean="0">
                          <a:solidFill>
                            <a:srgbClr val="000000"/>
                          </a:solidFill>
                          <a:latin typeface="+mj-lt"/>
                          <a:sym typeface="Symbol"/>
                        </a:rPr>
                        <a:t> 15.0 por cada 10 000</a:t>
                      </a:r>
                      <a:r>
                        <a:rPr sz="1400"/>
                        <a:t> </a:t>
                      </a:r>
                      <a:endParaRPr lang="es-ES" sz="1400" noProof="0" dirty="0" smtClean="0">
                        <a:solidFill>
                          <a:srgbClr val="000000"/>
                        </a:solidFill>
                        <a:latin typeface="+mj-lt"/>
                        <a:sym typeface="Symbol"/>
                      </a:endParaRPr>
                    </a:p>
                  </a:txBody>
                  <a:tcPr/>
                </a:tc>
              </a:tr>
              <a:tr h="1409427">
                <a:tc>
                  <a:txBody>
                    <a:bodyPr/>
                    <a:lstStyle/>
                    <a:p>
                      <a:pPr algn="l" fontAlgn="ctr"/>
                      <a:r>
                        <a:rPr lang="es-ES" sz="1400" b="0" i="0" u="none" strike="noStrike" noProof="0" dirty="0" smtClean="0">
                          <a:solidFill>
                            <a:srgbClr val="000000"/>
                          </a:solidFill>
                          <a:latin typeface="+mj-lt"/>
                        </a:rPr>
                        <a:t>Variabilidad de la prevalencia***</a:t>
                      </a:r>
                      <a:endParaRPr lang="es-ES" sz="1400" b="0" i="0" u="none" strike="noStrike" noProof="0" dirty="0">
                        <a:solidFill>
                          <a:srgbClr val="000000"/>
                        </a:solidFill>
                        <a:latin typeface="+mj-lt"/>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400" b="0" i="0" u="none" strike="noStrike" noProof="0" dirty="0" smtClean="0">
                          <a:solidFill>
                            <a:srgbClr val="000000"/>
                          </a:solidFill>
                          <a:latin typeface="+mj-lt"/>
                        </a:rPr>
                        <a:t> Varía entre las poblaciones y los grupos raciales o étnicos</a:t>
                      </a:r>
                    </a:p>
                    <a:p>
                      <a:pPr marL="0" marR="0" indent="0" algn="l" defTabSz="914400" rtl="0" eaLnBrk="1" fontAlgn="ctr" latinLnBrk="0" hangingPunct="1">
                        <a:lnSpc>
                          <a:spcPct val="100000"/>
                        </a:lnSpc>
                        <a:spcBef>
                          <a:spcPts val="0"/>
                        </a:spcBef>
                        <a:spcAft>
                          <a:spcPts val="0"/>
                        </a:spcAft>
                        <a:buClrTx/>
                        <a:buSzTx/>
                        <a:buFontTx/>
                        <a:buNone/>
                        <a:tabLst/>
                        <a:defRPr/>
                      </a:pPr>
                      <a:r>
                        <a:rPr lang="es-ES" sz="1400" dirty="0" smtClean="0">
                          <a:solidFill>
                            <a:srgbClr val="000000"/>
                          </a:solidFill>
                          <a:latin typeface="+mj-lt"/>
                        </a:rPr>
                        <a:t> Labio leporino solamente</a:t>
                      </a:r>
                      <a:r>
                        <a:rPr lang="es-ES" sz="1400" baseline="0" noProof="0" dirty="0" smtClean="0">
                          <a:solidFill>
                            <a:srgbClr val="000000"/>
                          </a:solidFill>
                          <a:latin typeface="+mj-lt"/>
                          <a:sym typeface="Symbol"/>
                        </a:rPr>
                        <a:t> o </a:t>
                      </a:r>
                      <a:r>
                        <a:rPr lang="es-ES" sz="1400" dirty="0" smtClean="0">
                          <a:solidFill>
                            <a:srgbClr val="000000"/>
                          </a:solidFill>
                          <a:latin typeface="+mj-lt"/>
                        </a:rPr>
                        <a:t>labio y paladar hendidos</a:t>
                      </a:r>
                      <a:r>
                        <a:rPr lang="es-ES" sz="1400" baseline="0" noProof="0" dirty="0" smtClean="0">
                          <a:solidFill>
                            <a:srgbClr val="000000"/>
                          </a:solidFill>
                          <a:latin typeface="+mj-lt"/>
                          <a:sym typeface="Symbol"/>
                        </a:rPr>
                        <a:t>: Japón 21 </a:t>
                      </a:r>
                      <a:r>
                        <a:rPr lang="es-ES" sz="1400" kern="1200" baseline="0" noProof="0" dirty="0" smtClean="0">
                          <a:solidFill>
                            <a:srgbClr val="000000"/>
                          </a:solidFill>
                          <a:latin typeface="+mn-lt"/>
                          <a:sym typeface="Symbol"/>
                        </a:rPr>
                        <a:t>por cada 10 000; </a:t>
                      </a:r>
                      <a:r>
                        <a:rPr lang="es-ES" sz="1400" baseline="0" noProof="0" dirty="0" smtClean="0">
                          <a:solidFill>
                            <a:srgbClr val="000000"/>
                          </a:solidFill>
                          <a:latin typeface="+mj-lt"/>
                          <a:sym typeface="Symbol"/>
                        </a:rPr>
                        <a:t>Noruega 13.26 </a:t>
                      </a:r>
                      <a:r>
                        <a:rPr lang="es-ES" sz="1400" kern="1200" baseline="0" noProof="0" dirty="0" smtClean="0">
                          <a:solidFill>
                            <a:srgbClr val="000000"/>
                          </a:solidFill>
                          <a:latin typeface="+mn-lt"/>
                          <a:sym typeface="Symbol"/>
                        </a:rPr>
                        <a:t>por cada 10 000; </a:t>
                      </a:r>
                      <a:r>
                        <a:rPr lang="es-ES" sz="1400" baseline="0" noProof="0" dirty="0" smtClean="0">
                          <a:solidFill>
                            <a:srgbClr val="000000"/>
                          </a:solidFill>
                          <a:latin typeface="+mj-lt"/>
                          <a:sym typeface="Symbol"/>
                        </a:rPr>
                        <a:t>China 13.49 por cada 10 000</a:t>
                      </a:r>
                    </a:p>
                    <a:p>
                      <a:pPr marL="0" marR="0" indent="0" algn="l" defTabSz="914400" rtl="0" eaLnBrk="1" fontAlgn="ctr" latinLnBrk="0" hangingPunct="1">
                        <a:lnSpc>
                          <a:spcPct val="100000"/>
                        </a:lnSpc>
                        <a:spcBef>
                          <a:spcPts val="0"/>
                        </a:spcBef>
                        <a:spcAft>
                          <a:spcPts val="0"/>
                        </a:spcAft>
                        <a:buClrTx/>
                        <a:buSzTx/>
                        <a:buFontTx/>
                        <a:buNone/>
                        <a:tabLst/>
                        <a:defRPr/>
                      </a:pPr>
                      <a:r>
                        <a:rPr lang="es-ES" sz="1400" dirty="0" smtClean="0">
                          <a:solidFill>
                            <a:srgbClr val="000000"/>
                          </a:solidFill>
                          <a:latin typeface="+mj-lt"/>
                        </a:rPr>
                        <a:t> Paladar hendido solamente</a:t>
                      </a:r>
                      <a:r>
                        <a:rPr lang="es-ES" sz="1400" baseline="0" noProof="0" dirty="0" smtClean="0">
                          <a:solidFill>
                            <a:srgbClr val="000000"/>
                          </a:solidFill>
                          <a:latin typeface="+mj-lt"/>
                          <a:sym typeface="Symbol"/>
                        </a:rPr>
                        <a:t>: Malta 16 </a:t>
                      </a:r>
                      <a:r>
                        <a:rPr lang="es-ES" sz="1400" kern="1200" baseline="0" noProof="0" dirty="0" smtClean="0">
                          <a:solidFill>
                            <a:srgbClr val="000000"/>
                          </a:solidFill>
                          <a:latin typeface="+mn-lt"/>
                          <a:sym typeface="Symbol"/>
                        </a:rPr>
                        <a:t>por cada 10 000; </a:t>
                      </a:r>
                      <a:r>
                        <a:rPr lang="es-ES" sz="1400" baseline="0" noProof="0" dirty="0" smtClean="0">
                          <a:solidFill>
                            <a:srgbClr val="000000"/>
                          </a:solidFill>
                          <a:latin typeface="+mj-lt"/>
                          <a:sym typeface="Symbol"/>
                        </a:rPr>
                        <a:t>Finlandia 14 por cada 10 000</a:t>
                      </a:r>
                      <a:endParaRPr lang="es-ES" sz="1400" b="0" i="0" u="none" strike="noStrike" baseline="0" noProof="0" dirty="0" smtClean="0">
                        <a:solidFill>
                          <a:srgbClr val="000000"/>
                        </a:solidFill>
                        <a:latin typeface="+mj-lt"/>
                      </a:endParaRPr>
                    </a:p>
                  </a:txBody>
                  <a:tcPr marL="9525" marR="9525" marT="9525" marB="0" anchor="ctr"/>
                </a:tc>
              </a:tr>
              <a:tr h="1777730">
                <a:tc>
                  <a:txBody>
                    <a:bodyPr/>
                    <a:lstStyle/>
                    <a:p>
                      <a:r>
                        <a:rPr lang="es-ES" sz="1400" noProof="0" dirty="0" smtClean="0">
                          <a:solidFill>
                            <a:srgbClr val="000000"/>
                          </a:solidFill>
                          <a:latin typeface="+mj-lt"/>
                        </a:rPr>
                        <a:t>Asociaciones</a:t>
                      </a:r>
                    </a:p>
                    <a:p>
                      <a:r>
                        <a:rPr lang="es-ES" sz="1400" noProof="0" dirty="0" smtClean="0">
                          <a:solidFill>
                            <a:srgbClr val="000000"/>
                          </a:solidFill>
                          <a:latin typeface="+mj-lt"/>
                        </a:rPr>
                        <a:t>****</a:t>
                      </a:r>
                      <a:endParaRPr lang="es-ES" sz="1400" noProof="0" dirty="0">
                        <a:solidFill>
                          <a:srgbClr val="000000"/>
                        </a:solidFill>
                        <a:latin typeface="+mj-lt"/>
                      </a:endParaRPr>
                    </a:p>
                  </a:txBody>
                  <a:tcPr/>
                </a:tc>
                <a:tc>
                  <a:txBody>
                    <a:bodyPr/>
                    <a:lstStyle/>
                    <a:p>
                      <a:pPr marL="0" indent="0">
                        <a:buNone/>
                      </a:pPr>
                      <a:r>
                        <a:rPr lang="es-ES" sz="1400" dirty="0" smtClean="0">
                          <a:solidFill>
                            <a:srgbClr val="000000"/>
                          </a:solidFill>
                          <a:latin typeface="+mj-lt"/>
                        </a:rPr>
                        <a:t>Las hendiduras orofaciales </a:t>
                      </a:r>
                      <a:r>
                        <a:rPr lang="es-ES" sz="1400" baseline="0" noProof="0" dirty="0" smtClean="0">
                          <a:solidFill>
                            <a:srgbClr val="000000"/>
                          </a:solidFill>
                          <a:latin typeface="+mj-lt"/>
                        </a:rPr>
                        <a:t>pueden ser aisladas o estar asociadas a otros defectos de nacimiento</a:t>
                      </a:r>
                      <a:endParaRPr lang="es-ES" sz="1400" strike="sngStrike" baseline="0" noProof="0" dirty="0" smtClean="0">
                        <a:solidFill>
                          <a:srgbClr val="000000"/>
                        </a:solidFill>
                        <a:latin typeface="+mj-lt"/>
                      </a:endParaRPr>
                    </a:p>
                    <a:p>
                      <a:pPr marL="285750" indent="-285750">
                        <a:buFont typeface="Arial" panose="020B0604020202020204" pitchFamily="34" charset="0"/>
                        <a:buChar char="•"/>
                      </a:pPr>
                      <a:r>
                        <a:rPr lang="es-ES" sz="1400" baseline="0" noProof="0" dirty="0" smtClean="0">
                          <a:solidFill>
                            <a:srgbClr val="000000"/>
                          </a:solidFill>
                          <a:latin typeface="+mj-lt"/>
                        </a:rPr>
                        <a:t>Entre el 25 y el 30 % de los casos de labio leporino y de labio y paladar hendidos se asocian a otros defectos (aproximadamente la mitad se debe a síndromes); más común en casos bilaterales</a:t>
                      </a:r>
                    </a:p>
                    <a:p>
                      <a:pPr marL="285750" indent="-285750">
                        <a:buFont typeface="Arial" panose="020B0604020202020204" pitchFamily="34" charset="0"/>
                        <a:buChar char="•"/>
                      </a:pPr>
                      <a:r>
                        <a:rPr lang="es-ES" sz="1400" noProof="0" dirty="0" smtClean="0">
                          <a:solidFill>
                            <a:srgbClr val="000000"/>
                          </a:solidFill>
                          <a:latin typeface="+mj-lt"/>
                          <a:sym typeface="Symbol"/>
                        </a:rPr>
                        <a:t>Una cantidad estimada de entre el 25 y el 50 % de los casos en que solo se presenta</a:t>
                      </a:r>
                      <a:r>
                        <a:rPr lang="es-ES" sz="1400" baseline="0" dirty="0" smtClean="0">
                          <a:solidFill>
                            <a:srgbClr val="000000"/>
                          </a:solidFill>
                          <a:latin typeface="+mj-lt"/>
                        </a:rPr>
                        <a:t> paladar hendido</a:t>
                      </a:r>
                      <a:r>
                        <a:rPr lang="es-ES" sz="1400" baseline="0" noProof="0" dirty="0" smtClean="0">
                          <a:solidFill>
                            <a:srgbClr val="000000"/>
                          </a:solidFill>
                          <a:latin typeface="+mj-lt"/>
                        </a:rPr>
                        <a:t> se asocia a otros defectos </a:t>
                      </a:r>
                      <a:endParaRPr lang="es-ES" sz="1400" noProof="0" dirty="0" smtClean="0">
                        <a:solidFill>
                          <a:srgbClr val="000000"/>
                        </a:solidFill>
                        <a:latin typeface="+mj-lt"/>
                      </a:endParaRPr>
                    </a:p>
                  </a:txBody>
                  <a:tcPr/>
                </a:tc>
              </a:tr>
            </a:tbl>
          </a:graphicData>
        </a:graphic>
      </p:graphicFrame>
    </p:spTree>
    <p:extLst>
      <p:ext uri="{BB962C8B-B14F-4D97-AF65-F5344CB8AC3E}">
        <p14:creationId xmlns:p14="http://schemas.microsoft.com/office/powerpoint/2010/main" val="318300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53336"/>
            <a:ext cx="8735888" cy="369332"/>
          </a:xfrm>
          <a:prstGeom prst="rect">
            <a:avLst/>
          </a:prstGeom>
          <a:solidFill>
            <a:schemeClr val="accent5">
              <a:lumMod val="40000"/>
              <a:lumOff val="60000"/>
            </a:schemeClr>
          </a:solidFill>
          <a:ln w="9525">
            <a:noFill/>
            <a:miter lim="800000"/>
            <a:headEnd/>
            <a:tailEnd/>
          </a:ln>
          <a:effectLst/>
        </p:spPr>
        <p:txBody>
          <a:bodyPr wrap="square">
            <a:spAutoFit/>
          </a:bodyPr>
          <a:lstStyle/>
          <a:p>
            <a:pPr fontAlgn="auto">
              <a:spcBef>
                <a:spcPts val="0"/>
              </a:spcBef>
              <a:spcAft>
                <a:spcPts val="0"/>
              </a:spcAft>
              <a:defRPr/>
            </a:pPr>
            <a:r>
              <a:rPr lang="es-ES" sz="1100" b="1" dirty="0">
                <a:solidFill>
                  <a:schemeClr val="tx2"/>
                </a:solidFill>
                <a:latin typeface="Calibri" pitchFamily="34" charset="0"/>
              </a:rPr>
              <a:t>Hendiduras orofaciales </a:t>
            </a:r>
            <a:r>
              <a:rPr lang="en-US" smtClean="0"/>
              <a:t>								</a:t>
            </a:r>
            <a:r>
              <a:rPr lang="es-ES" sz="1000" dirty="0" smtClean="0">
                <a:solidFill>
                  <a:schemeClr val="tx2"/>
                </a:solidFill>
                <a:latin typeface="Calibri" pitchFamily="34" charset="0"/>
              </a:rPr>
              <a:t>|  9</a:t>
            </a:r>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95355" y="188640"/>
            <a:ext cx="9433048" cy="778098"/>
          </a:xfrm>
        </p:spPr>
        <p:txBody>
          <a:bodyPr>
            <a:noAutofit/>
          </a:bodyPr>
          <a:lstStyle/>
          <a:p>
            <a:r>
              <a:rPr lang="es-ES" sz="3200" b="1" dirty="0" smtClean="0">
                <a:solidFill>
                  <a:schemeClr val="tx2"/>
                </a:solidFill>
              </a:rPr>
              <a:t>Prevalencia de labio y paladar hendidos por área geográfica (por cada 10 000)</a:t>
            </a:r>
            <a:endParaRPr lang="es-ES" sz="3200" b="1" dirty="0">
              <a:solidFill>
                <a:schemeClr val="tx2"/>
              </a:solidFill>
            </a:endParaRPr>
          </a:p>
        </p:txBody>
      </p:sp>
      <p:pic>
        <p:nvPicPr>
          <p:cNvPr id="1026" name="Picture 2" descr="graph of cleft lip and palate by country" title="graph of prevalence of cleft lip and palate by geographic area per 1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87801"/>
            <a:ext cx="7587171" cy="44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808" y="6013651"/>
            <a:ext cx="8587031" cy="738664"/>
          </a:xfrm>
          <a:prstGeom prst="rect">
            <a:avLst/>
          </a:prstGeom>
          <a:noFill/>
        </p:spPr>
        <p:txBody>
          <a:bodyPr wrap="none" rtlCol="0">
            <a:spAutoFit/>
          </a:bodyPr>
          <a:lstStyle/>
          <a:p>
            <a:pPr>
              <a:defRPr/>
            </a:pPr>
            <a:r>
              <a:rPr lang="es-ES" sz="1200" dirty="0">
                <a:solidFill>
                  <a:schemeClr val="tx2"/>
                </a:solidFill>
              </a:rPr>
              <a:t>Fuente: 2010_ Cleft Palate-Craniofacial Journal, January 2011 Vol 48 No 1. Prevalence at Birth of Cleft Lip With or Without Cleft Palate: </a:t>
            </a:r>
            <a:endParaRPr lang="es-ES" sz="1200" dirty="0" smtClean="0">
              <a:solidFill>
                <a:schemeClr val="tx2"/>
              </a:solidFill>
            </a:endParaRPr>
          </a:p>
          <a:p>
            <a:pPr>
              <a:defRPr/>
            </a:pPr>
            <a:r>
              <a:rPr lang="es-ES" sz="1200" dirty="0" smtClean="0">
                <a:solidFill>
                  <a:schemeClr val="tx2"/>
                </a:solidFill>
              </a:rPr>
              <a:t>Data From the International Perinatal Database of Typical Oral Clefts (IPDTOC).</a:t>
            </a:r>
            <a:endParaRPr lang="es-ES" sz="1200" dirty="0">
              <a:solidFill>
                <a:schemeClr val="tx2"/>
              </a:solidFill>
            </a:endParaRPr>
          </a:p>
          <a:p>
            <a:endParaRPr lang="es-ES" dirty="0"/>
          </a:p>
        </p:txBody>
      </p:sp>
    </p:spTree>
    <p:extLst>
      <p:ext uri="{BB962C8B-B14F-4D97-AF65-F5344CB8AC3E}">
        <p14:creationId xmlns:p14="http://schemas.microsoft.com/office/powerpoint/2010/main" val="376468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TotalTime>
  <Words>3887</Words>
  <Application>Microsoft Office PowerPoint</Application>
  <PresentationFormat>On-screen Show (4:3)</PresentationFormat>
  <Paragraphs>344</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Courier New</vt:lpstr>
      <vt:lpstr>Myriad Web Pro</vt:lpstr>
      <vt:lpstr>Symbol</vt:lpstr>
      <vt:lpstr>Tahoma</vt:lpstr>
      <vt:lpstr>Wingdings</vt:lpstr>
      <vt:lpstr>NCHHSTP_PPT_dark(</vt:lpstr>
      <vt:lpstr>Office Theme</vt:lpstr>
      <vt:lpstr>Hendiduras orofaciales </vt:lpstr>
      <vt:lpstr>Objetivos del aprendizaje</vt:lpstr>
      <vt:lpstr>Anatomía de los labios</vt:lpstr>
      <vt:lpstr>Anatomía del paladar</vt:lpstr>
      <vt:lpstr>Formación de los labios y del paladar</vt:lpstr>
      <vt:lpstr>En resumen...</vt:lpstr>
      <vt:lpstr>Hendiduras orofaciales comunes</vt:lpstr>
      <vt:lpstr>Algunas características epidemiológicas de las hendiduras orofaciales</vt:lpstr>
      <vt:lpstr>Prevalencia de labio y paladar hendidos por área geográfica (por cada 10 000)</vt:lpstr>
      <vt:lpstr>Diagnóstico</vt:lpstr>
      <vt:lpstr>Paladar hendido: Fenotipo heterogéneo</vt:lpstr>
      <vt:lpstr>Principales características clínicas</vt:lpstr>
      <vt:lpstr>Secuencia de Robin</vt:lpstr>
      <vt:lpstr>Hendiduras faciales atípicas </vt:lpstr>
      <vt:lpstr>Consejos para la descripción</vt:lpstr>
      <vt:lpstr>Codificación del paladar hendido según la CIE-10 RCPCH </vt:lpstr>
      <vt:lpstr>Codificación del labio leporino según la CIE-10 RCPCH</vt:lpstr>
      <vt:lpstr>Codificación del labio y paladar hendidos según la CIE-10 RCPCH</vt:lpstr>
      <vt:lpstr>Consejos para codificar la secuencia de Robin</vt:lpstr>
      <vt:lpstr>Secuencia de bridas amnióticas </vt:lpstr>
      <vt:lpstr>Más información útil para la notificación, extracción o codificación: Anomalías menores de la boca</vt:lpstr>
      <vt:lpstr>Hoyuelo/fístula labial: Q38.00</vt:lpstr>
      <vt:lpstr>Ausencia de úvula  Q38.5</vt:lpstr>
      <vt:lpstr>Úvula bífida  Q35.7</vt:lpstr>
      <vt:lpstr>¿Preguntas?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Flores, Alina (CDC/ONDIEH/NCBDDD)</cp:lastModifiedBy>
  <cp:revision>316</cp:revision>
  <dcterms:created xsi:type="dcterms:W3CDTF">2014-04-24T05:45:44Z</dcterms:created>
  <dcterms:modified xsi:type="dcterms:W3CDTF">2017-01-04T16:25:48Z</dcterms:modified>
</cp:coreProperties>
</file>